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0" r:id="rId4"/>
    <p:sldId id="261" r:id="rId5"/>
    <p:sldId id="31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312" r:id="rId15"/>
    <p:sldId id="257" r:id="rId16"/>
    <p:sldId id="269" r:id="rId17"/>
    <p:sldId id="270" r:id="rId18"/>
    <p:sldId id="271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</p:sldIdLst>
  <p:sldSz cx="10693400" cy="7562850"/>
  <p:notesSz cx="10693400" cy="75628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94660"/>
  </p:normalViewPr>
  <p:slideViewPr>
    <p:cSldViewPr>
      <p:cViewPr varScale="1">
        <p:scale>
          <a:sx n="98" d="100"/>
          <a:sy n="98" d="100"/>
        </p:scale>
        <p:origin x="91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8096" y="34899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8095" y="348995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97280" y="2775204"/>
            <a:ext cx="318770" cy="349250"/>
          </a:xfrm>
          <a:custGeom>
            <a:avLst/>
            <a:gdLst/>
            <a:ahLst/>
            <a:cxnLst/>
            <a:rect l="l" t="t" r="r" b="b"/>
            <a:pathLst>
              <a:path w="318769" h="349250">
                <a:moveTo>
                  <a:pt x="251460" y="60960"/>
                </a:moveTo>
                <a:lnTo>
                  <a:pt x="234696" y="0"/>
                </a:lnTo>
                <a:lnTo>
                  <a:pt x="0" y="65532"/>
                </a:lnTo>
                <a:lnTo>
                  <a:pt x="15240" y="123444"/>
                </a:lnTo>
                <a:lnTo>
                  <a:pt x="111252" y="172821"/>
                </a:lnTo>
                <a:lnTo>
                  <a:pt x="111252" y="99060"/>
                </a:lnTo>
                <a:lnTo>
                  <a:pt x="251460" y="60960"/>
                </a:lnTo>
                <a:close/>
              </a:path>
              <a:path w="318769" h="349250">
                <a:moveTo>
                  <a:pt x="121920" y="336967"/>
                </a:moveTo>
                <a:lnTo>
                  <a:pt x="121920" y="178308"/>
                </a:lnTo>
                <a:lnTo>
                  <a:pt x="60960" y="288036"/>
                </a:lnTo>
                <a:lnTo>
                  <a:pt x="77724" y="348996"/>
                </a:lnTo>
                <a:lnTo>
                  <a:pt x="121920" y="336967"/>
                </a:lnTo>
                <a:close/>
              </a:path>
              <a:path w="318769" h="349250">
                <a:moveTo>
                  <a:pt x="216408" y="152400"/>
                </a:moveTo>
                <a:lnTo>
                  <a:pt x="111252" y="99060"/>
                </a:lnTo>
                <a:lnTo>
                  <a:pt x="111252" y="172821"/>
                </a:lnTo>
                <a:lnTo>
                  <a:pt x="121920" y="178308"/>
                </a:lnTo>
                <a:lnTo>
                  <a:pt x="121920" y="336967"/>
                </a:lnTo>
                <a:lnTo>
                  <a:pt x="155448" y="327843"/>
                </a:lnTo>
                <a:lnTo>
                  <a:pt x="155448" y="259080"/>
                </a:lnTo>
                <a:lnTo>
                  <a:pt x="216408" y="152400"/>
                </a:lnTo>
                <a:close/>
              </a:path>
              <a:path w="318769" h="349250">
                <a:moveTo>
                  <a:pt x="318516" y="283464"/>
                </a:moveTo>
                <a:lnTo>
                  <a:pt x="300228" y="217932"/>
                </a:lnTo>
                <a:lnTo>
                  <a:pt x="155448" y="259080"/>
                </a:lnTo>
                <a:lnTo>
                  <a:pt x="155448" y="327843"/>
                </a:lnTo>
                <a:lnTo>
                  <a:pt x="318516" y="2834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31131" y="2808732"/>
            <a:ext cx="268605" cy="239395"/>
          </a:xfrm>
          <a:custGeom>
            <a:avLst/>
            <a:gdLst/>
            <a:ahLst/>
            <a:cxnLst/>
            <a:rect l="l" t="t" r="r" b="b"/>
            <a:pathLst>
              <a:path w="268605" h="239394">
                <a:moveTo>
                  <a:pt x="240696" y="0"/>
                </a:moveTo>
                <a:lnTo>
                  <a:pt x="164496" y="10668"/>
                </a:lnTo>
                <a:lnTo>
                  <a:pt x="161448" y="19812"/>
                </a:lnTo>
                <a:lnTo>
                  <a:pt x="159924" y="27432"/>
                </a:lnTo>
                <a:lnTo>
                  <a:pt x="159924" y="35052"/>
                </a:lnTo>
                <a:lnTo>
                  <a:pt x="144494" y="24479"/>
                </a:lnTo>
                <a:lnTo>
                  <a:pt x="127920" y="17907"/>
                </a:lnTo>
                <a:lnTo>
                  <a:pt x="110204" y="15335"/>
                </a:lnTo>
                <a:lnTo>
                  <a:pt x="91344" y="16764"/>
                </a:lnTo>
                <a:lnTo>
                  <a:pt x="49815" y="30289"/>
                </a:lnTo>
                <a:lnTo>
                  <a:pt x="19716" y="56388"/>
                </a:lnTo>
                <a:lnTo>
                  <a:pt x="2571" y="94107"/>
                </a:lnTo>
                <a:lnTo>
                  <a:pt x="0" y="115538"/>
                </a:lnTo>
                <a:lnTo>
                  <a:pt x="1428" y="138684"/>
                </a:lnTo>
                <a:lnTo>
                  <a:pt x="14382" y="178879"/>
                </a:lnTo>
                <a:lnTo>
                  <a:pt x="41052" y="213360"/>
                </a:lnTo>
                <a:lnTo>
                  <a:pt x="77438" y="235267"/>
                </a:lnTo>
                <a:lnTo>
                  <a:pt x="82200" y="236072"/>
                </a:lnTo>
                <a:lnTo>
                  <a:pt x="82200" y="104775"/>
                </a:lnTo>
                <a:lnTo>
                  <a:pt x="83296" y="94202"/>
                </a:lnTo>
                <a:lnTo>
                  <a:pt x="108108" y="67056"/>
                </a:lnTo>
                <a:lnTo>
                  <a:pt x="122443" y="68770"/>
                </a:lnTo>
                <a:lnTo>
                  <a:pt x="147732" y="121920"/>
                </a:lnTo>
                <a:lnTo>
                  <a:pt x="149828" y="148018"/>
                </a:lnTo>
                <a:lnTo>
                  <a:pt x="149828" y="229057"/>
                </a:lnTo>
                <a:lnTo>
                  <a:pt x="158400" y="224980"/>
                </a:lnTo>
                <a:lnTo>
                  <a:pt x="171545" y="213955"/>
                </a:lnTo>
                <a:lnTo>
                  <a:pt x="181260" y="199644"/>
                </a:lnTo>
                <a:lnTo>
                  <a:pt x="187356" y="212217"/>
                </a:lnTo>
                <a:lnTo>
                  <a:pt x="190261" y="217646"/>
                </a:lnTo>
                <a:lnTo>
                  <a:pt x="193452" y="222504"/>
                </a:lnTo>
                <a:lnTo>
                  <a:pt x="226790" y="217741"/>
                </a:lnTo>
                <a:lnTo>
                  <a:pt x="226790" y="86487"/>
                </a:lnTo>
                <a:lnTo>
                  <a:pt x="227004" y="72485"/>
                </a:lnTo>
                <a:lnTo>
                  <a:pt x="229981" y="42433"/>
                </a:lnTo>
                <a:lnTo>
                  <a:pt x="232314" y="27813"/>
                </a:lnTo>
                <a:lnTo>
                  <a:pt x="235791" y="13763"/>
                </a:lnTo>
                <a:lnTo>
                  <a:pt x="240696" y="0"/>
                </a:lnTo>
                <a:close/>
              </a:path>
              <a:path w="268605" h="239394">
                <a:moveTo>
                  <a:pt x="149828" y="229057"/>
                </a:moveTo>
                <a:lnTo>
                  <a:pt x="149828" y="148018"/>
                </a:lnTo>
                <a:lnTo>
                  <a:pt x="148804" y="158138"/>
                </a:lnTo>
                <a:lnTo>
                  <a:pt x="146208" y="166116"/>
                </a:lnTo>
                <a:lnTo>
                  <a:pt x="143089" y="173021"/>
                </a:lnTo>
                <a:lnTo>
                  <a:pt x="138398" y="177927"/>
                </a:lnTo>
                <a:lnTo>
                  <a:pt x="132278" y="181117"/>
                </a:lnTo>
                <a:lnTo>
                  <a:pt x="124872" y="182880"/>
                </a:lnTo>
                <a:lnTo>
                  <a:pt x="110299" y="181427"/>
                </a:lnTo>
                <a:lnTo>
                  <a:pt x="83724" y="131064"/>
                </a:lnTo>
                <a:lnTo>
                  <a:pt x="82200" y="104775"/>
                </a:lnTo>
                <a:lnTo>
                  <a:pt x="82200" y="236072"/>
                </a:lnTo>
                <a:lnTo>
                  <a:pt x="98583" y="238843"/>
                </a:lnTo>
                <a:lnTo>
                  <a:pt x="100036" y="238798"/>
                </a:lnTo>
                <a:lnTo>
                  <a:pt x="121824" y="237744"/>
                </a:lnTo>
                <a:lnTo>
                  <a:pt x="141827" y="232862"/>
                </a:lnTo>
                <a:lnTo>
                  <a:pt x="149828" y="229057"/>
                </a:lnTo>
                <a:close/>
              </a:path>
              <a:path w="268605" h="239394">
                <a:moveTo>
                  <a:pt x="268128" y="211836"/>
                </a:moveTo>
                <a:lnTo>
                  <a:pt x="260437" y="199215"/>
                </a:lnTo>
                <a:lnTo>
                  <a:pt x="253460" y="186309"/>
                </a:lnTo>
                <a:lnTo>
                  <a:pt x="247340" y="172831"/>
                </a:lnTo>
                <a:lnTo>
                  <a:pt x="242220" y="158496"/>
                </a:lnTo>
                <a:lnTo>
                  <a:pt x="237077" y="145137"/>
                </a:lnTo>
                <a:lnTo>
                  <a:pt x="227433" y="99917"/>
                </a:lnTo>
                <a:lnTo>
                  <a:pt x="226790" y="86487"/>
                </a:lnTo>
                <a:lnTo>
                  <a:pt x="226790" y="217741"/>
                </a:lnTo>
                <a:lnTo>
                  <a:pt x="268128" y="21183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19072" y="2784348"/>
            <a:ext cx="207645" cy="312420"/>
          </a:xfrm>
          <a:custGeom>
            <a:avLst/>
            <a:gdLst/>
            <a:ahLst/>
            <a:cxnLst/>
            <a:rect l="l" t="t" r="r" b="b"/>
            <a:pathLst>
              <a:path w="207644" h="312419">
                <a:moveTo>
                  <a:pt x="185928" y="3048"/>
                </a:moveTo>
                <a:lnTo>
                  <a:pt x="172974" y="1157"/>
                </a:lnTo>
                <a:lnTo>
                  <a:pt x="172164" y="1067"/>
                </a:lnTo>
                <a:lnTo>
                  <a:pt x="157734" y="0"/>
                </a:lnTo>
                <a:lnTo>
                  <a:pt x="141779" y="47"/>
                </a:lnTo>
                <a:lnTo>
                  <a:pt x="96464" y="6953"/>
                </a:lnTo>
                <a:lnTo>
                  <a:pt x="48029" y="29813"/>
                </a:lnTo>
                <a:lnTo>
                  <a:pt x="14358" y="66889"/>
                </a:lnTo>
                <a:lnTo>
                  <a:pt x="23" y="113037"/>
                </a:lnTo>
                <a:lnTo>
                  <a:pt x="0" y="138684"/>
                </a:lnTo>
                <a:lnTo>
                  <a:pt x="1976" y="150423"/>
                </a:lnTo>
                <a:lnTo>
                  <a:pt x="23669" y="183999"/>
                </a:lnTo>
                <a:lnTo>
                  <a:pt x="66675" y="206692"/>
                </a:lnTo>
                <a:lnTo>
                  <a:pt x="78366" y="210385"/>
                </a:lnTo>
                <a:lnTo>
                  <a:pt x="78366" y="112299"/>
                </a:lnTo>
                <a:lnTo>
                  <a:pt x="80200" y="101727"/>
                </a:lnTo>
                <a:lnTo>
                  <a:pt x="108775" y="68389"/>
                </a:lnTo>
                <a:lnTo>
                  <a:pt x="148971" y="61531"/>
                </a:lnTo>
                <a:lnTo>
                  <a:pt x="161258" y="62269"/>
                </a:lnTo>
                <a:lnTo>
                  <a:pt x="175260" y="64008"/>
                </a:lnTo>
                <a:lnTo>
                  <a:pt x="185928" y="3048"/>
                </a:lnTo>
                <a:close/>
              </a:path>
              <a:path w="207644" h="312419">
                <a:moveTo>
                  <a:pt x="137160" y="305787"/>
                </a:moveTo>
                <a:lnTo>
                  <a:pt x="137160" y="240792"/>
                </a:lnTo>
                <a:lnTo>
                  <a:pt x="135159" y="246840"/>
                </a:lnTo>
                <a:lnTo>
                  <a:pt x="129159" y="251460"/>
                </a:lnTo>
                <a:lnTo>
                  <a:pt x="119157" y="254936"/>
                </a:lnTo>
                <a:lnTo>
                  <a:pt x="105513" y="257489"/>
                </a:lnTo>
                <a:lnTo>
                  <a:pt x="104822" y="257569"/>
                </a:lnTo>
                <a:lnTo>
                  <a:pt x="99107" y="257794"/>
                </a:lnTo>
                <a:lnTo>
                  <a:pt x="89916" y="258466"/>
                </a:lnTo>
                <a:lnTo>
                  <a:pt x="84153" y="258841"/>
                </a:lnTo>
                <a:lnTo>
                  <a:pt x="74676" y="259080"/>
                </a:lnTo>
                <a:lnTo>
                  <a:pt x="70104" y="312420"/>
                </a:lnTo>
                <a:lnTo>
                  <a:pt x="114300" y="309372"/>
                </a:lnTo>
                <a:lnTo>
                  <a:pt x="136636" y="305943"/>
                </a:lnTo>
                <a:lnTo>
                  <a:pt x="137160" y="305787"/>
                </a:lnTo>
                <a:close/>
              </a:path>
              <a:path w="207644" h="312419">
                <a:moveTo>
                  <a:pt x="207573" y="240577"/>
                </a:moveTo>
                <a:lnTo>
                  <a:pt x="198905" y="200667"/>
                </a:lnTo>
                <a:lnTo>
                  <a:pt x="157543" y="172974"/>
                </a:lnTo>
                <a:lnTo>
                  <a:pt x="138684" y="166116"/>
                </a:lnTo>
                <a:lnTo>
                  <a:pt x="120991" y="158662"/>
                </a:lnTo>
                <a:lnTo>
                  <a:pt x="82296" y="135636"/>
                </a:lnTo>
                <a:lnTo>
                  <a:pt x="79248" y="129540"/>
                </a:lnTo>
                <a:lnTo>
                  <a:pt x="79248" y="123444"/>
                </a:lnTo>
                <a:lnTo>
                  <a:pt x="78366" y="112299"/>
                </a:lnTo>
                <a:lnTo>
                  <a:pt x="78366" y="210385"/>
                </a:lnTo>
                <a:lnTo>
                  <a:pt x="92964" y="214884"/>
                </a:lnTo>
                <a:lnTo>
                  <a:pt x="105513" y="218313"/>
                </a:lnTo>
                <a:lnTo>
                  <a:pt x="115633" y="221742"/>
                </a:lnTo>
                <a:lnTo>
                  <a:pt x="123182" y="225171"/>
                </a:lnTo>
                <a:lnTo>
                  <a:pt x="128016" y="228600"/>
                </a:lnTo>
                <a:lnTo>
                  <a:pt x="132588" y="231648"/>
                </a:lnTo>
                <a:lnTo>
                  <a:pt x="135636" y="236220"/>
                </a:lnTo>
                <a:lnTo>
                  <a:pt x="137160" y="240792"/>
                </a:lnTo>
                <a:lnTo>
                  <a:pt x="137160" y="305787"/>
                </a:lnTo>
                <a:lnTo>
                  <a:pt x="155829" y="300228"/>
                </a:lnTo>
                <a:lnTo>
                  <a:pt x="172164" y="292227"/>
                </a:lnTo>
                <a:lnTo>
                  <a:pt x="185928" y="281940"/>
                </a:lnTo>
                <a:lnTo>
                  <a:pt x="196762" y="269676"/>
                </a:lnTo>
                <a:lnTo>
                  <a:pt x="204025" y="255841"/>
                </a:lnTo>
                <a:lnTo>
                  <a:pt x="207573" y="2405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556760" y="2665476"/>
            <a:ext cx="251460" cy="297180"/>
          </a:xfrm>
          <a:custGeom>
            <a:avLst/>
            <a:gdLst/>
            <a:ahLst/>
            <a:cxnLst/>
            <a:rect l="l" t="t" r="r" b="b"/>
            <a:pathLst>
              <a:path w="251460" h="297180">
                <a:moveTo>
                  <a:pt x="251460" y="0"/>
                </a:moveTo>
                <a:lnTo>
                  <a:pt x="169164" y="0"/>
                </a:lnTo>
                <a:lnTo>
                  <a:pt x="128016" y="137160"/>
                </a:lnTo>
                <a:lnTo>
                  <a:pt x="85344" y="1524"/>
                </a:lnTo>
                <a:lnTo>
                  <a:pt x="0" y="3048"/>
                </a:lnTo>
                <a:lnTo>
                  <a:pt x="86868" y="204216"/>
                </a:lnTo>
                <a:lnTo>
                  <a:pt x="86868" y="297180"/>
                </a:lnTo>
                <a:lnTo>
                  <a:pt x="167640" y="295684"/>
                </a:lnTo>
                <a:lnTo>
                  <a:pt x="167640" y="204216"/>
                </a:lnTo>
                <a:lnTo>
                  <a:pt x="251460" y="0"/>
                </a:lnTo>
                <a:close/>
              </a:path>
              <a:path w="251460" h="297180">
                <a:moveTo>
                  <a:pt x="169164" y="295656"/>
                </a:moveTo>
                <a:lnTo>
                  <a:pt x="167640" y="204216"/>
                </a:lnTo>
                <a:lnTo>
                  <a:pt x="167640" y="295684"/>
                </a:lnTo>
                <a:lnTo>
                  <a:pt x="169164" y="2956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878324" y="2663952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82296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962144" y="2659380"/>
            <a:ext cx="256540" cy="222885"/>
          </a:xfrm>
          <a:custGeom>
            <a:avLst/>
            <a:gdLst/>
            <a:ahLst/>
            <a:cxnLst/>
            <a:rect l="l" t="t" r="r" b="b"/>
            <a:pathLst>
              <a:path w="256539" h="222885">
                <a:moveTo>
                  <a:pt x="256032" y="3048"/>
                </a:moveTo>
                <a:lnTo>
                  <a:pt x="179832" y="4572"/>
                </a:lnTo>
                <a:lnTo>
                  <a:pt x="175260" y="12192"/>
                </a:lnTo>
                <a:lnTo>
                  <a:pt x="172212" y="19812"/>
                </a:lnTo>
                <a:lnTo>
                  <a:pt x="170688" y="27432"/>
                </a:lnTo>
                <a:lnTo>
                  <a:pt x="157233" y="15430"/>
                </a:lnTo>
                <a:lnTo>
                  <a:pt x="141922" y="6858"/>
                </a:lnTo>
                <a:lnTo>
                  <a:pt x="124610" y="1714"/>
                </a:lnTo>
                <a:lnTo>
                  <a:pt x="105156" y="0"/>
                </a:lnTo>
                <a:lnTo>
                  <a:pt x="83177" y="1762"/>
                </a:lnTo>
                <a:lnTo>
                  <a:pt x="44934" y="16716"/>
                </a:lnTo>
                <a:lnTo>
                  <a:pt x="16716" y="46482"/>
                </a:lnTo>
                <a:lnTo>
                  <a:pt x="1952" y="85344"/>
                </a:lnTo>
                <a:lnTo>
                  <a:pt x="0" y="108204"/>
                </a:lnTo>
                <a:lnTo>
                  <a:pt x="1952" y="129587"/>
                </a:lnTo>
                <a:lnTo>
                  <a:pt x="16716" y="169497"/>
                </a:lnTo>
                <a:lnTo>
                  <a:pt x="44719" y="203215"/>
                </a:lnTo>
                <a:lnTo>
                  <a:pt x="82534" y="220456"/>
                </a:lnTo>
                <a:lnTo>
                  <a:pt x="83510" y="220544"/>
                </a:lnTo>
                <a:lnTo>
                  <a:pt x="83510" y="97274"/>
                </a:lnTo>
                <a:lnTo>
                  <a:pt x="84772" y="85153"/>
                </a:lnTo>
                <a:lnTo>
                  <a:pt x="107513" y="54197"/>
                </a:lnTo>
                <a:lnTo>
                  <a:pt x="115824" y="53340"/>
                </a:lnTo>
                <a:lnTo>
                  <a:pt x="129825" y="56173"/>
                </a:lnTo>
                <a:lnTo>
                  <a:pt x="139827" y="66865"/>
                </a:lnTo>
                <a:lnTo>
                  <a:pt x="145827" y="85272"/>
                </a:lnTo>
                <a:lnTo>
                  <a:pt x="147828" y="111252"/>
                </a:lnTo>
                <a:lnTo>
                  <a:pt x="147828" y="213048"/>
                </a:lnTo>
                <a:lnTo>
                  <a:pt x="158305" y="206430"/>
                </a:lnTo>
                <a:lnTo>
                  <a:pt x="169164" y="193548"/>
                </a:lnTo>
                <a:lnTo>
                  <a:pt x="171688" y="200144"/>
                </a:lnTo>
                <a:lnTo>
                  <a:pt x="174498" y="206311"/>
                </a:lnTo>
                <a:lnTo>
                  <a:pt x="177307" y="212193"/>
                </a:lnTo>
                <a:lnTo>
                  <a:pt x="179832" y="217932"/>
                </a:lnTo>
                <a:lnTo>
                  <a:pt x="228600" y="217932"/>
                </a:lnTo>
                <a:lnTo>
                  <a:pt x="228600" y="112776"/>
                </a:lnTo>
                <a:lnTo>
                  <a:pt x="229147" y="100798"/>
                </a:lnTo>
                <a:lnTo>
                  <a:pt x="239315" y="44838"/>
                </a:lnTo>
                <a:lnTo>
                  <a:pt x="249507" y="16787"/>
                </a:lnTo>
                <a:lnTo>
                  <a:pt x="256032" y="3048"/>
                </a:lnTo>
                <a:close/>
              </a:path>
              <a:path w="256539" h="222885">
                <a:moveTo>
                  <a:pt x="147828" y="213048"/>
                </a:moveTo>
                <a:lnTo>
                  <a:pt x="147828" y="111252"/>
                </a:lnTo>
                <a:lnTo>
                  <a:pt x="147280" y="125229"/>
                </a:lnTo>
                <a:lnTo>
                  <a:pt x="145732" y="137350"/>
                </a:lnTo>
                <a:lnTo>
                  <a:pt x="123491" y="168306"/>
                </a:lnTo>
                <a:lnTo>
                  <a:pt x="115824" y="169164"/>
                </a:lnTo>
                <a:lnTo>
                  <a:pt x="101822" y="165687"/>
                </a:lnTo>
                <a:lnTo>
                  <a:pt x="91821" y="155067"/>
                </a:lnTo>
                <a:lnTo>
                  <a:pt x="85820" y="137017"/>
                </a:lnTo>
                <a:lnTo>
                  <a:pt x="83820" y="111252"/>
                </a:lnTo>
                <a:lnTo>
                  <a:pt x="83510" y="97274"/>
                </a:lnTo>
                <a:lnTo>
                  <a:pt x="83510" y="220544"/>
                </a:lnTo>
                <a:lnTo>
                  <a:pt x="105156" y="222504"/>
                </a:lnTo>
                <a:lnTo>
                  <a:pt x="126301" y="220765"/>
                </a:lnTo>
                <a:lnTo>
                  <a:pt x="144018" y="215455"/>
                </a:lnTo>
                <a:lnTo>
                  <a:pt x="147828" y="213048"/>
                </a:lnTo>
                <a:close/>
              </a:path>
              <a:path w="256539" h="222885">
                <a:moveTo>
                  <a:pt x="254508" y="217932"/>
                </a:moveTo>
                <a:lnTo>
                  <a:pt x="248221" y="204192"/>
                </a:lnTo>
                <a:lnTo>
                  <a:pt x="243078" y="190309"/>
                </a:lnTo>
                <a:lnTo>
                  <a:pt x="239077" y="176141"/>
                </a:lnTo>
                <a:lnTo>
                  <a:pt x="236220" y="161544"/>
                </a:lnTo>
                <a:lnTo>
                  <a:pt x="233100" y="147280"/>
                </a:lnTo>
                <a:lnTo>
                  <a:pt x="230695" y="134302"/>
                </a:lnTo>
                <a:lnTo>
                  <a:pt x="229147" y="122753"/>
                </a:lnTo>
                <a:lnTo>
                  <a:pt x="228600" y="112776"/>
                </a:lnTo>
                <a:lnTo>
                  <a:pt x="228600" y="217932"/>
                </a:lnTo>
                <a:lnTo>
                  <a:pt x="254508" y="2179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369052" y="2662427"/>
            <a:ext cx="201168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597652" y="2659380"/>
            <a:ext cx="227329" cy="302260"/>
          </a:xfrm>
          <a:custGeom>
            <a:avLst/>
            <a:gdLst/>
            <a:ahLst/>
            <a:cxnLst/>
            <a:rect l="l" t="t" r="r" b="b"/>
            <a:pathLst>
              <a:path w="227329" h="302260">
                <a:moveTo>
                  <a:pt x="79248" y="4572"/>
                </a:moveTo>
                <a:lnTo>
                  <a:pt x="1524" y="4572"/>
                </a:lnTo>
                <a:lnTo>
                  <a:pt x="0" y="217932"/>
                </a:lnTo>
                <a:lnTo>
                  <a:pt x="77724" y="217932"/>
                </a:lnTo>
                <a:lnTo>
                  <a:pt x="77724" y="39624"/>
                </a:lnTo>
                <a:lnTo>
                  <a:pt x="79248" y="4572"/>
                </a:lnTo>
                <a:close/>
              </a:path>
              <a:path w="227329" h="302260">
                <a:moveTo>
                  <a:pt x="227076" y="301752"/>
                </a:moveTo>
                <a:lnTo>
                  <a:pt x="227076" y="83820"/>
                </a:lnTo>
                <a:lnTo>
                  <a:pt x="226814" y="64627"/>
                </a:lnTo>
                <a:lnTo>
                  <a:pt x="210312" y="21336"/>
                </a:lnTo>
                <a:lnTo>
                  <a:pt x="172593" y="1404"/>
                </a:lnTo>
                <a:lnTo>
                  <a:pt x="155448" y="0"/>
                </a:lnTo>
                <a:lnTo>
                  <a:pt x="132611" y="2547"/>
                </a:lnTo>
                <a:lnTo>
                  <a:pt x="112204" y="10096"/>
                </a:lnTo>
                <a:lnTo>
                  <a:pt x="94368" y="22502"/>
                </a:lnTo>
                <a:lnTo>
                  <a:pt x="79248" y="39624"/>
                </a:lnTo>
                <a:lnTo>
                  <a:pt x="77724" y="39624"/>
                </a:lnTo>
                <a:lnTo>
                  <a:pt x="77724" y="217932"/>
                </a:lnTo>
                <a:lnTo>
                  <a:pt x="82296" y="217932"/>
                </a:lnTo>
                <a:lnTo>
                  <a:pt x="83820" y="115824"/>
                </a:lnTo>
                <a:lnTo>
                  <a:pt x="84391" y="102989"/>
                </a:lnTo>
                <a:lnTo>
                  <a:pt x="102870" y="66675"/>
                </a:lnTo>
                <a:lnTo>
                  <a:pt x="117348" y="64008"/>
                </a:lnTo>
                <a:lnTo>
                  <a:pt x="129587" y="66294"/>
                </a:lnTo>
                <a:lnTo>
                  <a:pt x="138684" y="73152"/>
                </a:lnTo>
                <a:lnTo>
                  <a:pt x="144351" y="84582"/>
                </a:lnTo>
                <a:lnTo>
                  <a:pt x="146304" y="100584"/>
                </a:lnTo>
                <a:lnTo>
                  <a:pt x="146304" y="300256"/>
                </a:lnTo>
                <a:lnTo>
                  <a:pt x="227076" y="301752"/>
                </a:lnTo>
                <a:close/>
              </a:path>
              <a:path w="227329" h="302260">
                <a:moveTo>
                  <a:pt x="146304" y="300256"/>
                </a:moveTo>
                <a:lnTo>
                  <a:pt x="146304" y="100584"/>
                </a:lnTo>
                <a:lnTo>
                  <a:pt x="144780" y="300228"/>
                </a:lnTo>
                <a:lnTo>
                  <a:pt x="146304" y="3002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50636" y="2665476"/>
            <a:ext cx="252984" cy="214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070925" y="2586037"/>
            <a:ext cx="2341244" cy="448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363711" y="2755368"/>
            <a:ext cx="292735" cy="222885"/>
          </a:xfrm>
          <a:custGeom>
            <a:avLst/>
            <a:gdLst/>
            <a:ahLst/>
            <a:cxnLst/>
            <a:rect l="l" t="t" r="r" b="b"/>
            <a:pathLst>
              <a:path w="292734" h="222885">
                <a:moveTo>
                  <a:pt x="292608" y="18311"/>
                </a:moveTo>
                <a:lnTo>
                  <a:pt x="172212" y="9167"/>
                </a:lnTo>
                <a:lnTo>
                  <a:pt x="160020" y="4595"/>
                </a:lnTo>
                <a:lnTo>
                  <a:pt x="152280" y="3452"/>
                </a:lnTo>
                <a:lnTo>
                  <a:pt x="144970" y="2309"/>
                </a:lnTo>
                <a:lnTo>
                  <a:pt x="131064" y="23"/>
                </a:lnTo>
                <a:lnTo>
                  <a:pt x="103679" y="0"/>
                </a:lnTo>
                <a:lnTo>
                  <a:pt x="56911" y="13096"/>
                </a:lnTo>
                <a:lnTo>
                  <a:pt x="22931" y="41695"/>
                </a:lnTo>
                <a:lnTo>
                  <a:pt x="4024" y="79509"/>
                </a:lnTo>
                <a:lnTo>
                  <a:pt x="0" y="102131"/>
                </a:lnTo>
                <a:lnTo>
                  <a:pt x="619" y="124396"/>
                </a:lnTo>
                <a:lnTo>
                  <a:pt x="13287" y="164925"/>
                </a:lnTo>
                <a:lnTo>
                  <a:pt x="42481" y="198953"/>
                </a:lnTo>
                <a:lnTo>
                  <a:pt x="81772" y="217106"/>
                </a:lnTo>
                <a:lnTo>
                  <a:pt x="81772" y="121753"/>
                </a:lnTo>
                <a:lnTo>
                  <a:pt x="82296" y="109751"/>
                </a:lnTo>
                <a:lnTo>
                  <a:pt x="96012" y="68603"/>
                </a:lnTo>
                <a:lnTo>
                  <a:pt x="118300" y="56388"/>
                </a:lnTo>
                <a:lnTo>
                  <a:pt x="128016" y="56411"/>
                </a:lnTo>
                <a:lnTo>
                  <a:pt x="159424" y="80891"/>
                </a:lnTo>
                <a:lnTo>
                  <a:pt x="163377" y="101465"/>
                </a:lnTo>
                <a:lnTo>
                  <a:pt x="163377" y="219447"/>
                </a:lnTo>
                <a:lnTo>
                  <a:pt x="166878" y="218908"/>
                </a:lnTo>
                <a:lnTo>
                  <a:pt x="207264" y="198143"/>
                </a:lnTo>
                <a:lnTo>
                  <a:pt x="233743" y="162710"/>
                </a:lnTo>
                <a:lnTo>
                  <a:pt x="239268" y="147955"/>
                </a:lnTo>
                <a:lnTo>
                  <a:pt x="239268" y="73175"/>
                </a:lnTo>
                <a:lnTo>
                  <a:pt x="288036" y="77747"/>
                </a:lnTo>
                <a:lnTo>
                  <a:pt x="292608" y="18311"/>
                </a:lnTo>
                <a:close/>
              </a:path>
              <a:path w="292734" h="222885">
                <a:moveTo>
                  <a:pt x="163377" y="219447"/>
                </a:moveTo>
                <a:lnTo>
                  <a:pt x="163377" y="101465"/>
                </a:lnTo>
                <a:lnTo>
                  <a:pt x="163068" y="114323"/>
                </a:lnTo>
                <a:lnTo>
                  <a:pt x="161353" y="127182"/>
                </a:lnTo>
                <a:lnTo>
                  <a:pt x="143065" y="161234"/>
                </a:lnTo>
                <a:lnTo>
                  <a:pt x="117348" y="167663"/>
                </a:lnTo>
                <a:lnTo>
                  <a:pt x="108775" y="165687"/>
                </a:lnTo>
                <a:lnTo>
                  <a:pt x="82677" y="132611"/>
                </a:lnTo>
                <a:lnTo>
                  <a:pt x="81772" y="121753"/>
                </a:lnTo>
                <a:lnTo>
                  <a:pt x="81772" y="217106"/>
                </a:lnTo>
                <a:lnTo>
                  <a:pt x="85915" y="218479"/>
                </a:lnTo>
                <a:lnTo>
                  <a:pt x="112776" y="222527"/>
                </a:lnTo>
                <a:lnTo>
                  <a:pt x="141684" y="222789"/>
                </a:lnTo>
                <a:lnTo>
                  <a:pt x="163377" y="219447"/>
                </a:lnTo>
                <a:close/>
              </a:path>
              <a:path w="292734" h="222885">
                <a:moveTo>
                  <a:pt x="245697" y="108108"/>
                </a:moveTo>
                <a:lnTo>
                  <a:pt x="244602" y="96226"/>
                </a:lnTo>
                <a:lnTo>
                  <a:pt x="242363" y="84629"/>
                </a:lnTo>
                <a:lnTo>
                  <a:pt x="239268" y="73175"/>
                </a:lnTo>
                <a:lnTo>
                  <a:pt x="239268" y="147955"/>
                </a:lnTo>
                <a:lnTo>
                  <a:pt x="241339" y="142422"/>
                </a:lnTo>
                <a:lnTo>
                  <a:pt x="245364" y="120419"/>
                </a:lnTo>
                <a:lnTo>
                  <a:pt x="245697" y="1081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74060" y="2781014"/>
            <a:ext cx="266065" cy="233679"/>
          </a:xfrm>
          <a:custGeom>
            <a:avLst/>
            <a:gdLst/>
            <a:ahLst/>
            <a:cxnLst/>
            <a:rect l="l" t="t" r="r" b="b"/>
            <a:pathLst>
              <a:path w="266065" h="233680">
                <a:moveTo>
                  <a:pt x="265723" y="20097"/>
                </a:moveTo>
                <a:lnTo>
                  <a:pt x="189523" y="12477"/>
                </a:lnTo>
                <a:lnTo>
                  <a:pt x="180379" y="27717"/>
                </a:lnTo>
                <a:lnTo>
                  <a:pt x="178855" y="35337"/>
                </a:lnTo>
                <a:lnTo>
                  <a:pt x="166306" y="21288"/>
                </a:lnTo>
                <a:lnTo>
                  <a:pt x="151614" y="10953"/>
                </a:lnTo>
                <a:lnTo>
                  <a:pt x="134921" y="4048"/>
                </a:lnTo>
                <a:lnTo>
                  <a:pt x="116443" y="300"/>
                </a:lnTo>
                <a:lnTo>
                  <a:pt x="93487" y="0"/>
                </a:lnTo>
                <a:lnTo>
                  <a:pt x="72747" y="3714"/>
                </a:lnTo>
                <a:lnTo>
                  <a:pt x="37123" y="23145"/>
                </a:lnTo>
                <a:lnTo>
                  <a:pt x="11977" y="55340"/>
                </a:lnTo>
                <a:lnTo>
                  <a:pt x="547" y="97821"/>
                </a:lnTo>
                <a:lnTo>
                  <a:pt x="0" y="119253"/>
                </a:lnTo>
                <a:lnTo>
                  <a:pt x="3024" y="140112"/>
                </a:lnTo>
                <a:lnTo>
                  <a:pt x="20359" y="180117"/>
                </a:lnTo>
                <a:lnTo>
                  <a:pt x="51220" y="209454"/>
                </a:lnTo>
                <a:lnTo>
                  <a:pt x="81319" y="220346"/>
                </a:lnTo>
                <a:lnTo>
                  <a:pt x="81319" y="110013"/>
                </a:lnTo>
                <a:lnTo>
                  <a:pt x="83653" y="96035"/>
                </a:lnTo>
                <a:lnTo>
                  <a:pt x="99274" y="60055"/>
                </a:lnTo>
                <a:lnTo>
                  <a:pt x="119419" y="53625"/>
                </a:lnTo>
                <a:lnTo>
                  <a:pt x="133135" y="59102"/>
                </a:lnTo>
                <a:lnTo>
                  <a:pt x="142279" y="71151"/>
                </a:lnTo>
                <a:lnTo>
                  <a:pt x="146851" y="90058"/>
                </a:lnTo>
                <a:lnTo>
                  <a:pt x="146851" y="211767"/>
                </a:lnTo>
                <a:lnTo>
                  <a:pt x="147089" y="211645"/>
                </a:lnTo>
                <a:lnTo>
                  <a:pt x="159043" y="199929"/>
                </a:lnTo>
                <a:lnTo>
                  <a:pt x="161091" y="206763"/>
                </a:lnTo>
                <a:lnTo>
                  <a:pt x="162853" y="213455"/>
                </a:lnTo>
                <a:lnTo>
                  <a:pt x="164615" y="219860"/>
                </a:lnTo>
                <a:lnTo>
                  <a:pt x="166663" y="225837"/>
                </a:lnTo>
                <a:lnTo>
                  <a:pt x="226671" y="231960"/>
                </a:lnTo>
                <a:lnTo>
                  <a:pt x="226671" y="147542"/>
                </a:lnTo>
                <a:lnTo>
                  <a:pt x="226790" y="136517"/>
                </a:lnTo>
                <a:lnTo>
                  <a:pt x="234910" y="87772"/>
                </a:lnTo>
                <a:lnTo>
                  <a:pt x="251055" y="45624"/>
                </a:lnTo>
                <a:lnTo>
                  <a:pt x="258032" y="32718"/>
                </a:lnTo>
                <a:lnTo>
                  <a:pt x="265723" y="20097"/>
                </a:lnTo>
                <a:close/>
              </a:path>
              <a:path w="266065" h="233680">
                <a:moveTo>
                  <a:pt x="146851" y="211767"/>
                </a:moveTo>
                <a:lnTo>
                  <a:pt x="146851" y="116109"/>
                </a:lnTo>
                <a:lnTo>
                  <a:pt x="144518" y="130063"/>
                </a:lnTo>
                <a:lnTo>
                  <a:pt x="141898" y="142017"/>
                </a:lnTo>
                <a:lnTo>
                  <a:pt x="116443" y="170997"/>
                </a:lnTo>
                <a:lnTo>
                  <a:pt x="108751" y="170973"/>
                </a:lnTo>
                <a:lnTo>
                  <a:pt x="95035" y="165520"/>
                </a:lnTo>
                <a:lnTo>
                  <a:pt x="85891" y="153638"/>
                </a:lnTo>
                <a:lnTo>
                  <a:pt x="81319" y="135183"/>
                </a:lnTo>
                <a:lnTo>
                  <a:pt x="81319" y="220346"/>
                </a:lnTo>
                <a:lnTo>
                  <a:pt x="93487" y="222784"/>
                </a:lnTo>
                <a:lnTo>
                  <a:pt x="114038" y="223075"/>
                </a:lnTo>
                <a:lnTo>
                  <a:pt x="131992" y="219360"/>
                </a:lnTo>
                <a:lnTo>
                  <a:pt x="146851" y="211767"/>
                </a:lnTo>
                <a:close/>
              </a:path>
              <a:path w="266065" h="233680">
                <a:moveTo>
                  <a:pt x="241339" y="233457"/>
                </a:moveTo>
                <a:lnTo>
                  <a:pt x="237077" y="219456"/>
                </a:lnTo>
                <a:lnTo>
                  <a:pt x="233529" y="204882"/>
                </a:lnTo>
                <a:lnTo>
                  <a:pt x="230838" y="189738"/>
                </a:lnTo>
                <a:lnTo>
                  <a:pt x="229147" y="174021"/>
                </a:lnTo>
                <a:lnTo>
                  <a:pt x="227409" y="159996"/>
                </a:lnTo>
                <a:lnTo>
                  <a:pt x="226671" y="147542"/>
                </a:lnTo>
                <a:lnTo>
                  <a:pt x="226671" y="231960"/>
                </a:lnTo>
                <a:lnTo>
                  <a:pt x="241339" y="23345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946880" y="2815209"/>
            <a:ext cx="213995" cy="300990"/>
          </a:xfrm>
          <a:custGeom>
            <a:avLst/>
            <a:gdLst/>
            <a:ahLst/>
            <a:cxnLst/>
            <a:rect l="l" t="t" r="r" b="b"/>
            <a:pathLst>
              <a:path w="213995" h="300989">
                <a:moveTo>
                  <a:pt x="213883" y="17907"/>
                </a:moveTo>
                <a:lnTo>
                  <a:pt x="171021" y="3976"/>
                </a:lnTo>
                <a:lnTo>
                  <a:pt x="124968" y="0"/>
                </a:lnTo>
                <a:lnTo>
                  <a:pt x="98059" y="3429"/>
                </a:lnTo>
                <a:lnTo>
                  <a:pt x="50815" y="24003"/>
                </a:lnTo>
                <a:lnTo>
                  <a:pt x="16525" y="58864"/>
                </a:lnTo>
                <a:lnTo>
                  <a:pt x="523" y="106299"/>
                </a:lnTo>
                <a:lnTo>
                  <a:pt x="0" y="117443"/>
                </a:lnTo>
                <a:lnTo>
                  <a:pt x="904" y="128016"/>
                </a:lnTo>
                <a:lnTo>
                  <a:pt x="18621" y="163639"/>
                </a:lnTo>
                <a:lnTo>
                  <a:pt x="40886" y="181498"/>
                </a:lnTo>
                <a:lnTo>
                  <a:pt x="50244" y="187452"/>
                </a:lnTo>
                <a:lnTo>
                  <a:pt x="61031" y="193976"/>
                </a:lnTo>
                <a:lnTo>
                  <a:pt x="73675" y="200787"/>
                </a:lnTo>
                <a:lnTo>
                  <a:pt x="79771" y="204286"/>
                </a:lnTo>
                <a:lnTo>
                  <a:pt x="79771" y="116967"/>
                </a:lnTo>
                <a:lnTo>
                  <a:pt x="83558" y="98488"/>
                </a:lnTo>
                <a:lnTo>
                  <a:pt x="112299" y="66817"/>
                </a:lnTo>
                <a:lnTo>
                  <a:pt x="133921" y="61198"/>
                </a:lnTo>
                <a:lnTo>
                  <a:pt x="145303" y="62103"/>
                </a:lnTo>
                <a:lnTo>
                  <a:pt x="154138" y="63579"/>
                </a:lnTo>
                <a:lnTo>
                  <a:pt x="164544" y="65913"/>
                </a:lnTo>
                <a:lnTo>
                  <a:pt x="176379" y="69389"/>
                </a:lnTo>
                <a:lnTo>
                  <a:pt x="189499" y="74295"/>
                </a:lnTo>
                <a:lnTo>
                  <a:pt x="213883" y="17907"/>
                </a:lnTo>
                <a:close/>
              </a:path>
              <a:path w="213995" h="300989">
                <a:moveTo>
                  <a:pt x="110251" y="299955"/>
                </a:moveTo>
                <a:lnTo>
                  <a:pt x="110251" y="237363"/>
                </a:lnTo>
                <a:lnTo>
                  <a:pt x="107346" y="242435"/>
                </a:lnTo>
                <a:lnTo>
                  <a:pt x="100726" y="245935"/>
                </a:lnTo>
                <a:lnTo>
                  <a:pt x="90106" y="247435"/>
                </a:lnTo>
                <a:lnTo>
                  <a:pt x="75199" y="246507"/>
                </a:lnTo>
                <a:lnTo>
                  <a:pt x="69818" y="245340"/>
                </a:lnTo>
                <a:lnTo>
                  <a:pt x="62698" y="243968"/>
                </a:lnTo>
                <a:lnTo>
                  <a:pt x="55054" y="242435"/>
                </a:lnTo>
                <a:lnTo>
                  <a:pt x="46243" y="240411"/>
                </a:lnTo>
                <a:lnTo>
                  <a:pt x="29479" y="292227"/>
                </a:lnTo>
                <a:lnTo>
                  <a:pt x="41505" y="294489"/>
                </a:lnTo>
                <a:lnTo>
                  <a:pt x="52530" y="296608"/>
                </a:lnTo>
                <a:lnTo>
                  <a:pt x="63007" y="298488"/>
                </a:lnTo>
                <a:lnTo>
                  <a:pt x="72151" y="299847"/>
                </a:lnTo>
                <a:lnTo>
                  <a:pt x="94773" y="300966"/>
                </a:lnTo>
                <a:lnTo>
                  <a:pt x="110251" y="299955"/>
                </a:lnTo>
                <a:close/>
              </a:path>
              <a:path w="213995" h="300989">
                <a:moveTo>
                  <a:pt x="183713" y="229123"/>
                </a:moveTo>
                <a:lnTo>
                  <a:pt x="159781" y="186309"/>
                </a:lnTo>
                <a:lnTo>
                  <a:pt x="113752" y="153400"/>
                </a:lnTo>
                <a:lnTo>
                  <a:pt x="101298" y="144018"/>
                </a:lnTo>
                <a:lnTo>
                  <a:pt x="92559" y="136350"/>
                </a:lnTo>
                <a:lnTo>
                  <a:pt x="87391" y="130683"/>
                </a:lnTo>
                <a:lnTo>
                  <a:pt x="81295" y="123063"/>
                </a:lnTo>
                <a:lnTo>
                  <a:pt x="79771" y="116967"/>
                </a:lnTo>
                <a:lnTo>
                  <a:pt x="79771" y="204286"/>
                </a:lnTo>
                <a:lnTo>
                  <a:pt x="85082" y="207335"/>
                </a:lnTo>
                <a:lnTo>
                  <a:pt x="94059" y="213169"/>
                </a:lnTo>
                <a:lnTo>
                  <a:pt x="100464" y="218146"/>
                </a:lnTo>
                <a:lnTo>
                  <a:pt x="104155" y="222123"/>
                </a:lnTo>
                <a:lnTo>
                  <a:pt x="108727" y="226695"/>
                </a:lnTo>
                <a:lnTo>
                  <a:pt x="110251" y="231267"/>
                </a:lnTo>
                <a:lnTo>
                  <a:pt x="110251" y="299955"/>
                </a:lnTo>
                <a:lnTo>
                  <a:pt x="114823" y="299656"/>
                </a:lnTo>
                <a:lnTo>
                  <a:pt x="161758" y="279796"/>
                </a:lnTo>
                <a:lnTo>
                  <a:pt x="183403" y="237363"/>
                </a:lnTo>
                <a:lnTo>
                  <a:pt x="183713" y="2291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157716" y="2753868"/>
            <a:ext cx="131445" cy="304800"/>
          </a:xfrm>
          <a:custGeom>
            <a:avLst/>
            <a:gdLst/>
            <a:ahLst/>
            <a:cxnLst/>
            <a:rect l="l" t="t" r="r" b="b"/>
            <a:pathLst>
              <a:path w="131445" h="304800">
                <a:moveTo>
                  <a:pt x="131064" y="15240"/>
                </a:moveTo>
                <a:lnTo>
                  <a:pt x="45720" y="0"/>
                </a:lnTo>
                <a:lnTo>
                  <a:pt x="33528" y="67056"/>
                </a:lnTo>
                <a:lnTo>
                  <a:pt x="28956" y="202692"/>
                </a:lnTo>
                <a:lnTo>
                  <a:pt x="82296" y="211836"/>
                </a:lnTo>
                <a:lnTo>
                  <a:pt x="120396" y="80772"/>
                </a:lnTo>
                <a:lnTo>
                  <a:pt x="131064" y="15240"/>
                </a:lnTo>
                <a:close/>
              </a:path>
              <a:path w="131445" h="304800">
                <a:moveTo>
                  <a:pt x="92964" y="234696"/>
                </a:moveTo>
                <a:lnTo>
                  <a:pt x="12192" y="220980"/>
                </a:lnTo>
                <a:lnTo>
                  <a:pt x="0" y="292608"/>
                </a:lnTo>
                <a:lnTo>
                  <a:pt x="80772" y="304800"/>
                </a:lnTo>
                <a:lnTo>
                  <a:pt x="92964" y="2346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291828" y="2781300"/>
            <a:ext cx="147955" cy="306705"/>
          </a:xfrm>
          <a:custGeom>
            <a:avLst/>
            <a:gdLst/>
            <a:ahLst/>
            <a:cxnLst/>
            <a:rect l="l" t="t" r="r" b="b"/>
            <a:pathLst>
              <a:path w="147954" h="306705">
                <a:moveTo>
                  <a:pt x="147828" y="18288"/>
                </a:moveTo>
                <a:lnTo>
                  <a:pt x="62484" y="0"/>
                </a:lnTo>
                <a:lnTo>
                  <a:pt x="47244" y="65532"/>
                </a:lnTo>
                <a:lnTo>
                  <a:pt x="33528" y="199644"/>
                </a:lnTo>
                <a:lnTo>
                  <a:pt x="86868" y="211836"/>
                </a:lnTo>
                <a:lnTo>
                  <a:pt x="132588" y="83820"/>
                </a:lnTo>
                <a:lnTo>
                  <a:pt x="147828" y="18288"/>
                </a:lnTo>
                <a:close/>
              </a:path>
              <a:path w="147954" h="306705">
                <a:moveTo>
                  <a:pt x="96012" y="236220"/>
                </a:moveTo>
                <a:lnTo>
                  <a:pt x="15240" y="217932"/>
                </a:lnTo>
                <a:lnTo>
                  <a:pt x="0" y="288036"/>
                </a:lnTo>
                <a:lnTo>
                  <a:pt x="79248" y="306324"/>
                </a:lnTo>
                <a:lnTo>
                  <a:pt x="96012" y="2362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424416" y="2846832"/>
            <a:ext cx="230504" cy="294640"/>
          </a:xfrm>
          <a:custGeom>
            <a:avLst/>
            <a:gdLst/>
            <a:ahLst/>
            <a:cxnLst/>
            <a:rect l="l" t="t" r="r" b="b"/>
            <a:pathLst>
              <a:path w="230504" h="294639">
                <a:moveTo>
                  <a:pt x="108204" y="233172"/>
                </a:moveTo>
                <a:lnTo>
                  <a:pt x="39624" y="190500"/>
                </a:lnTo>
                <a:lnTo>
                  <a:pt x="0" y="251460"/>
                </a:lnTo>
                <a:lnTo>
                  <a:pt x="70104" y="294132"/>
                </a:lnTo>
                <a:lnTo>
                  <a:pt x="108204" y="233172"/>
                </a:lnTo>
                <a:close/>
              </a:path>
              <a:path w="230504" h="294639">
                <a:moveTo>
                  <a:pt x="230124" y="47244"/>
                </a:moveTo>
                <a:lnTo>
                  <a:pt x="156972" y="0"/>
                </a:lnTo>
                <a:lnTo>
                  <a:pt x="120396" y="56388"/>
                </a:lnTo>
                <a:lnTo>
                  <a:pt x="62484" y="179832"/>
                </a:lnTo>
                <a:lnTo>
                  <a:pt x="108204" y="208788"/>
                </a:lnTo>
                <a:lnTo>
                  <a:pt x="195072" y="103632"/>
                </a:lnTo>
                <a:lnTo>
                  <a:pt x="230124" y="4724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97280" y="2775203"/>
            <a:ext cx="318770" cy="349250"/>
          </a:xfrm>
          <a:custGeom>
            <a:avLst/>
            <a:gdLst/>
            <a:ahLst/>
            <a:cxnLst/>
            <a:rect l="l" t="t" r="r" b="b"/>
            <a:pathLst>
              <a:path w="318769" h="349250">
                <a:moveTo>
                  <a:pt x="318515" y="283463"/>
                </a:moveTo>
                <a:lnTo>
                  <a:pt x="77723" y="348995"/>
                </a:lnTo>
                <a:lnTo>
                  <a:pt x="60959" y="288035"/>
                </a:lnTo>
                <a:lnTo>
                  <a:pt x="121919" y="178307"/>
                </a:lnTo>
                <a:lnTo>
                  <a:pt x="15239" y="123443"/>
                </a:lnTo>
                <a:lnTo>
                  <a:pt x="0" y="65531"/>
                </a:lnTo>
                <a:lnTo>
                  <a:pt x="234695" y="0"/>
                </a:lnTo>
                <a:lnTo>
                  <a:pt x="251459" y="60959"/>
                </a:lnTo>
                <a:lnTo>
                  <a:pt x="111251" y="99059"/>
                </a:lnTo>
                <a:lnTo>
                  <a:pt x="216407" y="152399"/>
                </a:lnTo>
                <a:lnTo>
                  <a:pt x="155447" y="259079"/>
                </a:lnTo>
                <a:lnTo>
                  <a:pt x="300227" y="217931"/>
                </a:lnTo>
                <a:lnTo>
                  <a:pt x="318515" y="28346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431131" y="2808731"/>
            <a:ext cx="268605" cy="239395"/>
          </a:xfrm>
          <a:custGeom>
            <a:avLst/>
            <a:gdLst/>
            <a:ahLst/>
            <a:cxnLst/>
            <a:rect l="l" t="t" r="r" b="b"/>
            <a:pathLst>
              <a:path w="268605" h="239394">
                <a:moveTo>
                  <a:pt x="240696" y="0"/>
                </a:moveTo>
                <a:lnTo>
                  <a:pt x="235791" y="13763"/>
                </a:lnTo>
                <a:lnTo>
                  <a:pt x="232314" y="27812"/>
                </a:lnTo>
                <a:lnTo>
                  <a:pt x="229981" y="42433"/>
                </a:lnTo>
                <a:lnTo>
                  <a:pt x="228504" y="57911"/>
                </a:lnTo>
                <a:lnTo>
                  <a:pt x="227004" y="72485"/>
                </a:lnTo>
                <a:lnTo>
                  <a:pt x="228504" y="112775"/>
                </a:lnTo>
                <a:lnTo>
                  <a:pt x="242220" y="158495"/>
                </a:lnTo>
                <a:lnTo>
                  <a:pt x="247340" y="172831"/>
                </a:lnTo>
                <a:lnTo>
                  <a:pt x="253460" y="186308"/>
                </a:lnTo>
                <a:lnTo>
                  <a:pt x="260437" y="199215"/>
                </a:lnTo>
                <a:lnTo>
                  <a:pt x="268128" y="211835"/>
                </a:lnTo>
                <a:lnTo>
                  <a:pt x="193452" y="222503"/>
                </a:lnTo>
                <a:lnTo>
                  <a:pt x="190261" y="217646"/>
                </a:lnTo>
                <a:lnTo>
                  <a:pt x="187356" y="212216"/>
                </a:lnTo>
                <a:lnTo>
                  <a:pt x="184451" y="206216"/>
                </a:lnTo>
                <a:lnTo>
                  <a:pt x="181260" y="199643"/>
                </a:lnTo>
                <a:lnTo>
                  <a:pt x="141827" y="232862"/>
                </a:lnTo>
                <a:lnTo>
                  <a:pt x="98702" y="238863"/>
                </a:lnTo>
                <a:lnTo>
                  <a:pt x="77438" y="235267"/>
                </a:lnTo>
                <a:lnTo>
                  <a:pt x="41052" y="213359"/>
                </a:lnTo>
                <a:lnTo>
                  <a:pt x="14382" y="178879"/>
                </a:lnTo>
                <a:lnTo>
                  <a:pt x="1428" y="138683"/>
                </a:lnTo>
                <a:lnTo>
                  <a:pt x="0" y="115538"/>
                </a:lnTo>
                <a:lnTo>
                  <a:pt x="2571" y="94106"/>
                </a:lnTo>
                <a:lnTo>
                  <a:pt x="19716" y="56387"/>
                </a:lnTo>
                <a:lnTo>
                  <a:pt x="49815" y="30289"/>
                </a:lnTo>
                <a:lnTo>
                  <a:pt x="91344" y="16763"/>
                </a:lnTo>
                <a:lnTo>
                  <a:pt x="110204" y="15335"/>
                </a:lnTo>
                <a:lnTo>
                  <a:pt x="127920" y="17906"/>
                </a:lnTo>
                <a:lnTo>
                  <a:pt x="144494" y="24479"/>
                </a:lnTo>
                <a:lnTo>
                  <a:pt x="159924" y="35051"/>
                </a:lnTo>
                <a:lnTo>
                  <a:pt x="159924" y="27431"/>
                </a:lnTo>
                <a:lnTo>
                  <a:pt x="161448" y="19811"/>
                </a:lnTo>
                <a:lnTo>
                  <a:pt x="164496" y="10667"/>
                </a:lnTo>
                <a:lnTo>
                  <a:pt x="24069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508569" y="2871025"/>
            <a:ext cx="77152" cy="125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719072" y="2784347"/>
            <a:ext cx="207645" cy="312420"/>
          </a:xfrm>
          <a:custGeom>
            <a:avLst/>
            <a:gdLst/>
            <a:ahLst/>
            <a:cxnLst/>
            <a:rect l="l" t="t" r="r" b="b"/>
            <a:pathLst>
              <a:path w="207644" h="312419">
                <a:moveTo>
                  <a:pt x="185927" y="3047"/>
                </a:moveTo>
                <a:lnTo>
                  <a:pt x="175259" y="64007"/>
                </a:lnTo>
                <a:lnTo>
                  <a:pt x="161258" y="62269"/>
                </a:lnTo>
                <a:lnTo>
                  <a:pt x="148970" y="61531"/>
                </a:lnTo>
                <a:lnTo>
                  <a:pt x="108775" y="68389"/>
                </a:lnTo>
                <a:lnTo>
                  <a:pt x="80200" y="101726"/>
                </a:lnTo>
                <a:lnTo>
                  <a:pt x="78366" y="112299"/>
                </a:lnTo>
                <a:lnTo>
                  <a:pt x="79247" y="123443"/>
                </a:lnTo>
                <a:lnTo>
                  <a:pt x="79247" y="129539"/>
                </a:lnTo>
                <a:lnTo>
                  <a:pt x="120991" y="158662"/>
                </a:lnTo>
                <a:lnTo>
                  <a:pt x="157543" y="172973"/>
                </a:lnTo>
                <a:lnTo>
                  <a:pt x="172973" y="179831"/>
                </a:lnTo>
                <a:lnTo>
                  <a:pt x="203263" y="208216"/>
                </a:lnTo>
                <a:lnTo>
                  <a:pt x="207573" y="240577"/>
                </a:lnTo>
                <a:lnTo>
                  <a:pt x="204025" y="255841"/>
                </a:lnTo>
                <a:lnTo>
                  <a:pt x="172164" y="292226"/>
                </a:lnTo>
                <a:lnTo>
                  <a:pt x="114299" y="309371"/>
                </a:lnTo>
                <a:lnTo>
                  <a:pt x="70103" y="312419"/>
                </a:lnTo>
                <a:lnTo>
                  <a:pt x="74675" y="259079"/>
                </a:lnTo>
                <a:lnTo>
                  <a:pt x="84153" y="258841"/>
                </a:lnTo>
                <a:lnTo>
                  <a:pt x="92201" y="258317"/>
                </a:lnTo>
                <a:lnTo>
                  <a:pt x="99107" y="257794"/>
                </a:lnTo>
                <a:lnTo>
                  <a:pt x="105155" y="257555"/>
                </a:lnTo>
                <a:lnTo>
                  <a:pt x="119157" y="254936"/>
                </a:lnTo>
                <a:lnTo>
                  <a:pt x="129158" y="251459"/>
                </a:lnTo>
                <a:lnTo>
                  <a:pt x="135159" y="246840"/>
                </a:lnTo>
                <a:lnTo>
                  <a:pt x="137159" y="240791"/>
                </a:lnTo>
                <a:lnTo>
                  <a:pt x="135635" y="236219"/>
                </a:lnTo>
                <a:lnTo>
                  <a:pt x="132587" y="231647"/>
                </a:lnTo>
                <a:lnTo>
                  <a:pt x="128015" y="228599"/>
                </a:lnTo>
                <a:lnTo>
                  <a:pt x="123182" y="225170"/>
                </a:lnTo>
                <a:lnTo>
                  <a:pt x="115633" y="221741"/>
                </a:lnTo>
                <a:lnTo>
                  <a:pt x="105513" y="218312"/>
                </a:lnTo>
                <a:lnTo>
                  <a:pt x="92963" y="214883"/>
                </a:lnTo>
                <a:lnTo>
                  <a:pt x="78962" y="210573"/>
                </a:lnTo>
                <a:lnTo>
                  <a:pt x="38623" y="195000"/>
                </a:lnTo>
                <a:lnTo>
                  <a:pt x="5524" y="160591"/>
                </a:lnTo>
                <a:lnTo>
                  <a:pt x="0" y="138683"/>
                </a:lnTo>
                <a:lnTo>
                  <a:pt x="23" y="113037"/>
                </a:lnTo>
                <a:lnTo>
                  <a:pt x="14358" y="66889"/>
                </a:lnTo>
                <a:lnTo>
                  <a:pt x="48029" y="29813"/>
                </a:lnTo>
                <a:lnTo>
                  <a:pt x="96464" y="6953"/>
                </a:lnTo>
                <a:lnTo>
                  <a:pt x="141779" y="47"/>
                </a:lnTo>
                <a:lnTo>
                  <a:pt x="157733" y="0"/>
                </a:lnTo>
                <a:lnTo>
                  <a:pt x="172545" y="1095"/>
                </a:lnTo>
                <a:lnTo>
                  <a:pt x="185927" y="304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240589" y="2645473"/>
            <a:ext cx="1952624" cy="393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556759" y="2665475"/>
            <a:ext cx="251460" cy="297180"/>
          </a:xfrm>
          <a:custGeom>
            <a:avLst/>
            <a:gdLst/>
            <a:ahLst/>
            <a:cxnLst/>
            <a:rect l="l" t="t" r="r" b="b"/>
            <a:pathLst>
              <a:path w="251460" h="297180">
                <a:moveTo>
                  <a:pt x="251459" y="0"/>
                </a:moveTo>
                <a:lnTo>
                  <a:pt x="167639" y="204215"/>
                </a:lnTo>
                <a:lnTo>
                  <a:pt x="169163" y="295655"/>
                </a:lnTo>
                <a:lnTo>
                  <a:pt x="86867" y="297179"/>
                </a:lnTo>
                <a:lnTo>
                  <a:pt x="86867" y="204215"/>
                </a:lnTo>
                <a:lnTo>
                  <a:pt x="0" y="3047"/>
                </a:lnTo>
                <a:lnTo>
                  <a:pt x="85343" y="1523"/>
                </a:lnTo>
                <a:lnTo>
                  <a:pt x="128015" y="137159"/>
                </a:lnTo>
                <a:lnTo>
                  <a:pt x="169163" y="0"/>
                </a:lnTo>
                <a:lnTo>
                  <a:pt x="25145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837176" y="2663951"/>
            <a:ext cx="82550" cy="215265"/>
          </a:xfrm>
          <a:custGeom>
            <a:avLst/>
            <a:gdLst/>
            <a:ahLst/>
            <a:cxnLst/>
            <a:rect l="l" t="t" r="r" b="b"/>
            <a:pathLst>
              <a:path w="82550" h="215264">
                <a:moveTo>
                  <a:pt x="0" y="1523"/>
                </a:moveTo>
                <a:lnTo>
                  <a:pt x="80771" y="0"/>
                </a:lnTo>
                <a:lnTo>
                  <a:pt x="82295" y="214883"/>
                </a:lnTo>
                <a:lnTo>
                  <a:pt x="1523" y="214883"/>
                </a:lnTo>
                <a:lnTo>
                  <a:pt x="0" y="152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962144" y="2659379"/>
            <a:ext cx="256540" cy="222885"/>
          </a:xfrm>
          <a:custGeom>
            <a:avLst/>
            <a:gdLst/>
            <a:ahLst/>
            <a:cxnLst/>
            <a:rect l="l" t="t" r="r" b="b"/>
            <a:pathLst>
              <a:path w="256539" h="222885">
                <a:moveTo>
                  <a:pt x="256031" y="3047"/>
                </a:moveTo>
                <a:lnTo>
                  <a:pt x="249507" y="16787"/>
                </a:lnTo>
                <a:lnTo>
                  <a:pt x="243839" y="30670"/>
                </a:lnTo>
                <a:lnTo>
                  <a:pt x="239315" y="44838"/>
                </a:lnTo>
                <a:lnTo>
                  <a:pt x="236219" y="59435"/>
                </a:lnTo>
                <a:lnTo>
                  <a:pt x="233100" y="73985"/>
                </a:lnTo>
                <a:lnTo>
                  <a:pt x="230695" y="87820"/>
                </a:lnTo>
                <a:lnTo>
                  <a:pt x="229147" y="100798"/>
                </a:lnTo>
                <a:lnTo>
                  <a:pt x="228599" y="112775"/>
                </a:lnTo>
                <a:lnTo>
                  <a:pt x="229147" y="122753"/>
                </a:lnTo>
                <a:lnTo>
                  <a:pt x="230695" y="134302"/>
                </a:lnTo>
                <a:lnTo>
                  <a:pt x="233100" y="147280"/>
                </a:lnTo>
                <a:lnTo>
                  <a:pt x="236219" y="161543"/>
                </a:lnTo>
                <a:lnTo>
                  <a:pt x="239077" y="176141"/>
                </a:lnTo>
                <a:lnTo>
                  <a:pt x="243077" y="190309"/>
                </a:lnTo>
                <a:lnTo>
                  <a:pt x="248221" y="204192"/>
                </a:lnTo>
                <a:lnTo>
                  <a:pt x="254507" y="217931"/>
                </a:lnTo>
                <a:lnTo>
                  <a:pt x="179831" y="217931"/>
                </a:lnTo>
                <a:lnTo>
                  <a:pt x="177307" y="212193"/>
                </a:lnTo>
                <a:lnTo>
                  <a:pt x="174497" y="206311"/>
                </a:lnTo>
                <a:lnTo>
                  <a:pt x="171688" y="200144"/>
                </a:lnTo>
                <a:lnTo>
                  <a:pt x="169163" y="193547"/>
                </a:lnTo>
                <a:lnTo>
                  <a:pt x="158305" y="206430"/>
                </a:lnTo>
                <a:lnTo>
                  <a:pt x="144017" y="215455"/>
                </a:lnTo>
                <a:lnTo>
                  <a:pt x="126301" y="220765"/>
                </a:lnTo>
                <a:lnTo>
                  <a:pt x="105155" y="222503"/>
                </a:lnTo>
                <a:lnTo>
                  <a:pt x="82534" y="220456"/>
                </a:lnTo>
                <a:lnTo>
                  <a:pt x="44719" y="203215"/>
                </a:lnTo>
                <a:lnTo>
                  <a:pt x="16716" y="169497"/>
                </a:lnTo>
                <a:lnTo>
                  <a:pt x="1952" y="129587"/>
                </a:lnTo>
                <a:lnTo>
                  <a:pt x="0" y="108203"/>
                </a:lnTo>
                <a:lnTo>
                  <a:pt x="1952" y="85343"/>
                </a:lnTo>
                <a:lnTo>
                  <a:pt x="16716" y="46481"/>
                </a:lnTo>
                <a:lnTo>
                  <a:pt x="44934" y="16716"/>
                </a:lnTo>
                <a:lnTo>
                  <a:pt x="83177" y="1762"/>
                </a:lnTo>
                <a:lnTo>
                  <a:pt x="105155" y="0"/>
                </a:lnTo>
                <a:lnTo>
                  <a:pt x="124610" y="1714"/>
                </a:lnTo>
                <a:lnTo>
                  <a:pt x="141922" y="6857"/>
                </a:lnTo>
                <a:lnTo>
                  <a:pt x="157233" y="15430"/>
                </a:lnTo>
                <a:lnTo>
                  <a:pt x="170687" y="27431"/>
                </a:lnTo>
                <a:lnTo>
                  <a:pt x="172211" y="19811"/>
                </a:lnTo>
                <a:lnTo>
                  <a:pt x="175259" y="12191"/>
                </a:lnTo>
                <a:lnTo>
                  <a:pt x="179831" y="4571"/>
                </a:lnTo>
                <a:lnTo>
                  <a:pt x="256031" y="304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040891" y="2707957"/>
            <a:ext cx="73842" cy="125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364289" y="2657665"/>
            <a:ext cx="210692" cy="224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597651" y="2659379"/>
            <a:ext cx="227329" cy="302260"/>
          </a:xfrm>
          <a:custGeom>
            <a:avLst/>
            <a:gdLst/>
            <a:ahLst/>
            <a:cxnLst/>
            <a:rect l="l" t="t" r="r" b="b"/>
            <a:pathLst>
              <a:path w="227329" h="302260">
                <a:moveTo>
                  <a:pt x="227075" y="301751"/>
                </a:moveTo>
                <a:lnTo>
                  <a:pt x="144779" y="300227"/>
                </a:lnTo>
                <a:lnTo>
                  <a:pt x="146303" y="100583"/>
                </a:lnTo>
                <a:lnTo>
                  <a:pt x="144351" y="84581"/>
                </a:lnTo>
                <a:lnTo>
                  <a:pt x="138683" y="73151"/>
                </a:lnTo>
                <a:lnTo>
                  <a:pt x="129587" y="66293"/>
                </a:lnTo>
                <a:lnTo>
                  <a:pt x="117347" y="64007"/>
                </a:lnTo>
                <a:lnTo>
                  <a:pt x="109680" y="64627"/>
                </a:lnTo>
                <a:lnTo>
                  <a:pt x="84391" y="102989"/>
                </a:lnTo>
                <a:lnTo>
                  <a:pt x="82295" y="217931"/>
                </a:lnTo>
                <a:lnTo>
                  <a:pt x="0" y="217931"/>
                </a:lnTo>
                <a:lnTo>
                  <a:pt x="1523" y="4571"/>
                </a:lnTo>
                <a:lnTo>
                  <a:pt x="79247" y="4571"/>
                </a:lnTo>
                <a:lnTo>
                  <a:pt x="77723" y="39623"/>
                </a:lnTo>
                <a:lnTo>
                  <a:pt x="79247" y="39623"/>
                </a:lnTo>
                <a:lnTo>
                  <a:pt x="94368" y="22502"/>
                </a:lnTo>
                <a:lnTo>
                  <a:pt x="112204" y="10096"/>
                </a:lnTo>
                <a:lnTo>
                  <a:pt x="132611" y="2547"/>
                </a:lnTo>
                <a:lnTo>
                  <a:pt x="155447" y="0"/>
                </a:lnTo>
                <a:lnTo>
                  <a:pt x="172592" y="1404"/>
                </a:lnTo>
                <a:lnTo>
                  <a:pt x="210311" y="21335"/>
                </a:lnTo>
                <a:lnTo>
                  <a:pt x="226814" y="64627"/>
                </a:lnTo>
                <a:lnTo>
                  <a:pt x="227075" y="83819"/>
                </a:lnTo>
                <a:lnTo>
                  <a:pt x="227075" y="30175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850635" y="2665475"/>
            <a:ext cx="253365" cy="215265"/>
          </a:xfrm>
          <a:custGeom>
            <a:avLst/>
            <a:gdLst/>
            <a:ahLst/>
            <a:cxnLst/>
            <a:rect l="l" t="t" r="r" b="b"/>
            <a:pathLst>
              <a:path w="253364" h="215264">
                <a:moveTo>
                  <a:pt x="0" y="0"/>
                </a:moveTo>
                <a:lnTo>
                  <a:pt x="85343" y="0"/>
                </a:lnTo>
                <a:lnTo>
                  <a:pt x="126491" y="137159"/>
                </a:lnTo>
                <a:lnTo>
                  <a:pt x="170687" y="1523"/>
                </a:lnTo>
                <a:lnTo>
                  <a:pt x="252983" y="1523"/>
                </a:lnTo>
                <a:lnTo>
                  <a:pt x="160019" y="214883"/>
                </a:lnTo>
                <a:lnTo>
                  <a:pt x="86867" y="21488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8363711" y="2755368"/>
            <a:ext cx="292735" cy="222885"/>
          </a:xfrm>
          <a:custGeom>
            <a:avLst/>
            <a:gdLst/>
            <a:ahLst/>
            <a:cxnLst/>
            <a:rect l="l" t="t" r="r" b="b"/>
            <a:pathLst>
              <a:path w="292734" h="222885">
                <a:moveTo>
                  <a:pt x="288035" y="77747"/>
                </a:moveTo>
                <a:lnTo>
                  <a:pt x="239267" y="73175"/>
                </a:lnTo>
                <a:lnTo>
                  <a:pt x="242363" y="84629"/>
                </a:lnTo>
                <a:lnTo>
                  <a:pt x="244601" y="96226"/>
                </a:lnTo>
                <a:lnTo>
                  <a:pt x="245697" y="108108"/>
                </a:lnTo>
                <a:lnTo>
                  <a:pt x="245363" y="120419"/>
                </a:lnTo>
                <a:lnTo>
                  <a:pt x="241339" y="142422"/>
                </a:lnTo>
                <a:lnTo>
                  <a:pt x="222432" y="181284"/>
                </a:lnTo>
                <a:lnTo>
                  <a:pt x="188642" y="210740"/>
                </a:lnTo>
                <a:lnTo>
                  <a:pt x="141684" y="222789"/>
                </a:lnTo>
                <a:lnTo>
                  <a:pt x="112775" y="222527"/>
                </a:lnTo>
                <a:lnTo>
                  <a:pt x="62483" y="210716"/>
                </a:lnTo>
                <a:lnTo>
                  <a:pt x="25907" y="182903"/>
                </a:lnTo>
                <a:lnTo>
                  <a:pt x="4952" y="145375"/>
                </a:lnTo>
                <a:lnTo>
                  <a:pt x="0" y="102131"/>
                </a:lnTo>
                <a:lnTo>
                  <a:pt x="4024" y="79509"/>
                </a:lnTo>
                <a:lnTo>
                  <a:pt x="22931" y="41695"/>
                </a:lnTo>
                <a:lnTo>
                  <a:pt x="56911" y="13096"/>
                </a:lnTo>
                <a:lnTo>
                  <a:pt x="103679" y="0"/>
                </a:lnTo>
                <a:lnTo>
                  <a:pt x="131063" y="23"/>
                </a:lnTo>
                <a:lnTo>
                  <a:pt x="137945" y="1166"/>
                </a:lnTo>
                <a:lnTo>
                  <a:pt x="144970" y="2309"/>
                </a:lnTo>
                <a:lnTo>
                  <a:pt x="152280" y="3452"/>
                </a:lnTo>
                <a:lnTo>
                  <a:pt x="160019" y="4595"/>
                </a:lnTo>
                <a:lnTo>
                  <a:pt x="172211" y="9167"/>
                </a:lnTo>
                <a:lnTo>
                  <a:pt x="292607" y="18311"/>
                </a:lnTo>
                <a:lnTo>
                  <a:pt x="288035" y="7774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440721" y="2806993"/>
            <a:ext cx="91130" cy="120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674060" y="2781014"/>
            <a:ext cx="266065" cy="233679"/>
          </a:xfrm>
          <a:custGeom>
            <a:avLst/>
            <a:gdLst/>
            <a:ahLst/>
            <a:cxnLst/>
            <a:rect l="l" t="t" r="r" b="b"/>
            <a:pathLst>
              <a:path w="266065" h="233680">
                <a:moveTo>
                  <a:pt x="265723" y="20097"/>
                </a:moveTo>
                <a:lnTo>
                  <a:pt x="244935" y="59102"/>
                </a:lnTo>
                <a:lnTo>
                  <a:pt x="231433" y="101250"/>
                </a:lnTo>
                <a:lnTo>
                  <a:pt x="226671" y="147542"/>
                </a:lnTo>
                <a:lnTo>
                  <a:pt x="227409" y="159996"/>
                </a:lnTo>
                <a:lnTo>
                  <a:pt x="229147" y="174021"/>
                </a:lnTo>
                <a:lnTo>
                  <a:pt x="230838" y="189737"/>
                </a:lnTo>
                <a:lnTo>
                  <a:pt x="233529" y="204882"/>
                </a:lnTo>
                <a:lnTo>
                  <a:pt x="237077" y="219455"/>
                </a:lnTo>
                <a:lnTo>
                  <a:pt x="241339" y="233457"/>
                </a:lnTo>
                <a:lnTo>
                  <a:pt x="166663" y="225837"/>
                </a:lnTo>
                <a:lnTo>
                  <a:pt x="164615" y="219860"/>
                </a:lnTo>
                <a:lnTo>
                  <a:pt x="162853" y="213455"/>
                </a:lnTo>
                <a:lnTo>
                  <a:pt x="161091" y="206763"/>
                </a:lnTo>
                <a:lnTo>
                  <a:pt x="159043" y="199929"/>
                </a:lnTo>
                <a:lnTo>
                  <a:pt x="147089" y="211645"/>
                </a:lnTo>
                <a:lnTo>
                  <a:pt x="131992" y="219360"/>
                </a:lnTo>
                <a:lnTo>
                  <a:pt x="114038" y="223075"/>
                </a:lnTo>
                <a:lnTo>
                  <a:pt x="93511" y="222789"/>
                </a:lnTo>
                <a:lnTo>
                  <a:pt x="51220" y="209454"/>
                </a:lnTo>
                <a:lnTo>
                  <a:pt x="20359" y="180117"/>
                </a:lnTo>
                <a:lnTo>
                  <a:pt x="3024" y="140112"/>
                </a:lnTo>
                <a:lnTo>
                  <a:pt x="0" y="119252"/>
                </a:lnTo>
                <a:lnTo>
                  <a:pt x="547" y="97821"/>
                </a:lnTo>
                <a:lnTo>
                  <a:pt x="11977" y="55340"/>
                </a:lnTo>
                <a:lnTo>
                  <a:pt x="37123" y="23145"/>
                </a:lnTo>
                <a:lnTo>
                  <a:pt x="72747" y="3714"/>
                </a:lnTo>
                <a:lnTo>
                  <a:pt x="93487" y="0"/>
                </a:lnTo>
                <a:lnTo>
                  <a:pt x="116371" y="285"/>
                </a:lnTo>
                <a:lnTo>
                  <a:pt x="134921" y="4048"/>
                </a:lnTo>
                <a:lnTo>
                  <a:pt x="151614" y="10953"/>
                </a:lnTo>
                <a:lnTo>
                  <a:pt x="166306" y="21288"/>
                </a:lnTo>
                <a:lnTo>
                  <a:pt x="178855" y="35337"/>
                </a:lnTo>
                <a:lnTo>
                  <a:pt x="180379" y="27717"/>
                </a:lnTo>
                <a:lnTo>
                  <a:pt x="184951" y="20097"/>
                </a:lnTo>
                <a:lnTo>
                  <a:pt x="189523" y="12477"/>
                </a:lnTo>
                <a:lnTo>
                  <a:pt x="265723" y="2009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750617" y="2829877"/>
            <a:ext cx="75056" cy="126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946880" y="2815208"/>
            <a:ext cx="213995" cy="300990"/>
          </a:xfrm>
          <a:custGeom>
            <a:avLst/>
            <a:gdLst/>
            <a:ahLst/>
            <a:cxnLst/>
            <a:rect l="l" t="t" r="r" b="b"/>
            <a:pathLst>
              <a:path w="213995" h="300989">
                <a:moveTo>
                  <a:pt x="213883" y="17906"/>
                </a:moveTo>
                <a:lnTo>
                  <a:pt x="189499" y="74294"/>
                </a:lnTo>
                <a:lnTo>
                  <a:pt x="176379" y="69389"/>
                </a:lnTo>
                <a:lnTo>
                  <a:pt x="164544" y="65912"/>
                </a:lnTo>
                <a:lnTo>
                  <a:pt x="154138" y="63579"/>
                </a:lnTo>
                <a:lnTo>
                  <a:pt x="145303" y="62102"/>
                </a:lnTo>
                <a:lnTo>
                  <a:pt x="133921" y="61198"/>
                </a:lnTo>
                <a:lnTo>
                  <a:pt x="122824" y="62864"/>
                </a:lnTo>
                <a:lnTo>
                  <a:pt x="87963" y="88772"/>
                </a:lnTo>
                <a:lnTo>
                  <a:pt x="79771" y="116966"/>
                </a:lnTo>
                <a:lnTo>
                  <a:pt x="81295" y="123062"/>
                </a:lnTo>
                <a:lnTo>
                  <a:pt x="113752" y="153400"/>
                </a:lnTo>
                <a:lnTo>
                  <a:pt x="130063" y="164210"/>
                </a:lnTo>
                <a:lnTo>
                  <a:pt x="146637" y="175974"/>
                </a:lnTo>
                <a:lnTo>
                  <a:pt x="175783" y="203834"/>
                </a:lnTo>
                <a:lnTo>
                  <a:pt x="183713" y="229123"/>
                </a:lnTo>
                <a:lnTo>
                  <a:pt x="183403" y="237362"/>
                </a:lnTo>
                <a:lnTo>
                  <a:pt x="161758" y="279796"/>
                </a:lnTo>
                <a:lnTo>
                  <a:pt x="114823" y="299656"/>
                </a:lnTo>
                <a:lnTo>
                  <a:pt x="94773" y="300966"/>
                </a:lnTo>
                <a:lnTo>
                  <a:pt x="72151" y="299846"/>
                </a:lnTo>
                <a:lnTo>
                  <a:pt x="62698" y="298442"/>
                </a:lnTo>
                <a:lnTo>
                  <a:pt x="52530" y="296608"/>
                </a:lnTo>
                <a:lnTo>
                  <a:pt x="41505" y="294489"/>
                </a:lnTo>
                <a:lnTo>
                  <a:pt x="29479" y="292226"/>
                </a:lnTo>
                <a:lnTo>
                  <a:pt x="46243" y="240410"/>
                </a:lnTo>
                <a:lnTo>
                  <a:pt x="55054" y="242435"/>
                </a:lnTo>
                <a:lnTo>
                  <a:pt x="63007" y="244030"/>
                </a:lnTo>
                <a:lnTo>
                  <a:pt x="69818" y="245340"/>
                </a:lnTo>
                <a:lnTo>
                  <a:pt x="75199" y="246506"/>
                </a:lnTo>
                <a:lnTo>
                  <a:pt x="90106" y="247435"/>
                </a:lnTo>
                <a:lnTo>
                  <a:pt x="100726" y="245935"/>
                </a:lnTo>
                <a:lnTo>
                  <a:pt x="107346" y="242435"/>
                </a:lnTo>
                <a:lnTo>
                  <a:pt x="110251" y="237362"/>
                </a:lnTo>
                <a:lnTo>
                  <a:pt x="110251" y="231266"/>
                </a:lnTo>
                <a:lnTo>
                  <a:pt x="108727" y="226694"/>
                </a:lnTo>
                <a:lnTo>
                  <a:pt x="104155" y="222122"/>
                </a:lnTo>
                <a:lnTo>
                  <a:pt x="100464" y="218146"/>
                </a:lnTo>
                <a:lnTo>
                  <a:pt x="94059" y="213169"/>
                </a:lnTo>
                <a:lnTo>
                  <a:pt x="85082" y="207335"/>
                </a:lnTo>
                <a:lnTo>
                  <a:pt x="73675" y="200786"/>
                </a:lnTo>
                <a:lnTo>
                  <a:pt x="61031" y="193976"/>
                </a:lnTo>
                <a:lnTo>
                  <a:pt x="50244" y="187451"/>
                </a:lnTo>
                <a:lnTo>
                  <a:pt x="40886" y="181498"/>
                </a:lnTo>
                <a:lnTo>
                  <a:pt x="32527" y="176402"/>
                </a:lnTo>
                <a:lnTo>
                  <a:pt x="25074" y="170378"/>
                </a:lnTo>
                <a:lnTo>
                  <a:pt x="3524" y="138017"/>
                </a:lnTo>
                <a:lnTo>
                  <a:pt x="0" y="117443"/>
                </a:lnTo>
                <a:lnTo>
                  <a:pt x="523" y="106298"/>
                </a:lnTo>
                <a:lnTo>
                  <a:pt x="16525" y="58864"/>
                </a:lnTo>
                <a:lnTo>
                  <a:pt x="50815" y="24002"/>
                </a:lnTo>
                <a:lnTo>
                  <a:pt x="98059" y="3428"/>
                </a:lnTo>
                <a:lnTo>
                  <a:pt x="124967" y="0"/>
                </a:lnTo>
                <a:lnTo>
                  <a:pt x="154447" y="1142"/>
                </a:lnTo>
                <a:lnTo>
                  <a:pt x="171021" y="3976"/>
                </a:lnTo>
                <a:lnTo>
                  <a:pt x="186451" y="7810"/>
                </a:lnTo>
                <a:lnTo>
                  <a:pt x="200739" y="12501"/>
                </a:lnTo>
                <a:lnTo>
                  <a:pt x="213883" y="179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152952" y="2749105"/>
            <a:ext cx="506348" cy="396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8096" y="34899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0715" y="560323"/>
            <a:ext cx="787196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0263" y="2016252"/>
            <a:ext cx="8201025" cy="414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0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Relationship Id="rId9" Type="http://schemas.openxmlformats.org/officeDocument/2006/relationships/image" Target="../media/image22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g"/><Relationship Id="rId18" Type="http://schemas.openxmlformats.org/officeDocument/2006/relationships/image" Target="../media/image49.jpg"/><Relationship Id="rId3" Type="http://schemas.openxmlformats.org/officeDocument/2006/relationships/image" Target="../media/image34.png"/><Relationship Id="rId21" Type="http://schemas.openxmlformats.org/officeDocument/2006/relationships/image" Target="../media/image52.jpg"/><Relationship Id="rId7" Type="http://schemas.openxmlformats.org/officeDocument/2006/relationships/image" Target="../media/image38.png"/><Relationship Id="rId12" Type="http://schemas.openxmlformats.org/officeDocument/2006/relationships/image" Target="../media/image43.jpg"/><Relationship Id="rId17" Type="http://schemas.openxmlformats.org/officeDocument/2006/relationships/image" Target="../media/image48.jpg"/><Relationship Id="rId25" Type="http://schemas.openxmlformats.org/officeDocument/2006/relationships/image" Target="../media/image56.emf"/><Relationship Id="rId2" Type="http://schemas.openxmlformats.org/officeDocument/2006/relationships/image" Target="../media/image33.png"/><Relationship Id="rId16" Type="http://schemas.openxmlformats.org/officeDocument/2006/relationships/image" Target="../media/image47.jpg"/><Relationship Id="rId20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jpg"/><Relationship Id="rId24" Type="http://schemas.openxmlformats.org/officeDocument/2006/relationships/image" Target="../media/image55.jpg"/><Relationship Id="rId5" Type="http://schemas.openxmlformats.org/officeDocument/2006/relationships/image" Target="../media/image36.png"/><Relationship Id="rId15" Type="http://schemas.openxmlformats.org/officeDocument/2006/relationships/image" Target="../media/image46.jpg"/><Relationship Id="rId23" Type="http://schemas.openxmlformats.org/officeDocument/2006/relationships/image" Target="../media/image54.jpg"/><Relationship Id="rId10" Type="http://schemas.openxmlformats.org/officeDocument/2006/relationships/image" Target="../media/image41.jpg"/><Relationship Id="rId19" Type="http://schemas.openxmlformats.org/officeDocument/2006/relationships/image" Target="../media/image50.jp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openxmlformats.org/officeDocument/2006/relationships/image" Target="../media/image45.jpg"/><Relationship Id="rId22" Type="http://schemas.openxmlformats.org/officeDocument/2006/relationships/image" Target="../media/image5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png"/><Relationship Id="rId7" Type="http://schemas.openxmlformats.org/officeDocument/2006/relationships/image" Target="../media/image261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45055" y="2344927"/>
            <a:ext cx="7866381" cy="203408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113915" marR="5080" indent="-2101850">
              <a:lnSpc>
                <a:spcPts val="5270"/>
              </a:lnSpc>
              <a:spcBef>
                <a:spcPts val="285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Πλήρεις Οµάδες </a:t>
            </a:r>
            <a:r>
              <a:rPr sz="4400" b="0" dirty="0">
                <a:solidFill>
                  <a:srgbClr val="B2B2B2"/>
                </a:solidFill>
                <a:latin typeface="Arial"/>
                <a:cs typeface="Arial"/>
              </a:rPr>
              <a:t>σε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Λα</a:t>
            </a:r>
            <a:r>
              <a:rPr sz="4400" b="0" spc="-5" dirty="0" err="1">
                <a:solidFill>
                  <a:srgbClr val="B2B2B2"/>
                </a:solidFill>
                <a:latin typeface="Arial"/>
                <a:cs typeface="Arial"/>
              </a:rPr>
              <a:t>τινικό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  </a:t>
            </a:r>
            <a:r>
              <a:rPr sz="4400" b="0" dirty="0" err="1">
                <a:solidFill>
                  <a:srgbClr val="B2B2B2"/>
                </a:solidFill>
                <a:latin typeface="Arial"/>
                <a:cs typeface="Arial"/>
              </a:rPr>
              <a:t>Τετράγωνο</a:t>
            </a:r>
            <a:r>
              <a:rPr lang="el-GR" sz="4400" b="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lang="en-US" sz="4400" b="0" dirty="0">
                <a:solidFill>
                  <a:srgbClr val="B2B2B2"/>
                </a:solidFill>
                <a:latin typeface="Arial"/>
                <a:cs typeface="Arial"/>
              </a:rPr>
              <a:t>Latin Square (LS) 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08492" y="5794248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524" y="1524"/>
                </a:moveTo>
                <a:lnTo>
                  <a:pt x="0" y="0"/>
                </a:lnTo>
                <a:lnTo>
                  <a:pt x="0" y="6096"/>
                </a:lnTo>
                <a:lnTo>
                  <a:pt x="15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08492" y="7197852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4572" y="0"/>
                </a:moveTo>
                <a:lnTo>
                  <a:pt x="0" y="3048"/>
                </a:lnTo>
                <a:lnTo>
                  <a:pt x="3048" y="3048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1231" y="833119"/>
            <a:ext cx="5695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Παράδειγµα</a:t>
            </a:r>
            <a:r>
              <a:rPr sz="4400" b="0" spc="-2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(</a:t>
            </a:r>
            <a:r>
              <a:rPr sz="4400" b="0" i="1" spc="-5" dirty="0">
                <a:solidFill>
                  <a:srgbClr val="B2B2B2"/>
                </a:solidFill>
                <a:latin typeface="Arial"/>
                <a:cs typeface="Arial"/>
              </a:rPr>
              <a:t>συνέχεια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3179" y="2114803"/>
            <a:ext cx="6556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3)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Τυχαιοποίηση </a:t>
            </a:r>
            <a:r>
              <a:rPr sz="2800" b="1" spc="20" dirty="0">
                <a:solidFill>
                  <a:srgbClr val="FFCC65"/>
                </a:solidFill>
                <a:latin typeface="Arial"/>
                <a:cs typeface="Arial"/>
              </a:rPr>
              <a:t>Γραµµών: </a:t>
            </a: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4, 2, </a:t>
            </a:r>
            <a:r>
              <a:rPr sz="2800" b="1" spc="-10" dirty="0">
                <a:solidFill>
                  <a:srgbClr val="FFCC65"/>
                </a:solidFill>
                <a:latin typeface="Arial"/>
                <a:cs typeface="Arial"/>
              </a:rPr>
              <a:t>1, </a:t>
            </a: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3,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 5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3168" y="2947416"/>
            <a:ext cx="7905115" cy="2612390"/>
          </a:xfrm>
          <a:custGeom>
            <a:avLst/>
            <a:gdLst/>
            <a:ahLst/>
            <a:cxnLst/>
            <a:rect l="l" t="t" r="r" b="b"/>
            <a:pathLst>
              <a:path w="7905115" h="2612390">
                <a:moveTo>
                  <a:pt x="0" y="0"/>
                </a:moveTo>
                <a:lnTo>
                  <a:pt x="0" y="2612136"/>
                </a:lnTo>
                <a:lnTo>
                  <a:pt x="7904988" y="2612136"/>
                </a:lnTo>
                <a:lnTo>
                  <a:pt x="79049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6611" y="4360164"/>
            <a:ext cx="1917700" cy="832485"/>
          </a:xfrm>
          <a:custGeom>
            <a:avLst/>
            <a:gdLst/>
            <a:ahLst/>
            <a:cxnLst/>
            <a:rect l="l" t="t" r="r" b="b"/>
            <a:pathLst>
              <a:path w="1917700" h="832485">
                <a:moveTo>
                  <a:pt x="0" y="0"/>
                </a:moveTo>
                <a:lnTo>
                  <a:pt x="0" y="832103"/>
                </a:lnTo>
                <a:lnTo>
                  <a:pt x="1917191" y="832103"/>
                </a:lnTo>
                <a:lnTo>
                  <a:pt x="1917191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58596" y="2947416"/>
          <a:ext cx="7903843" cy="2607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43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1668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spcBef>
                          <a:spcPts val="2095"/>
                        </a:spcBef>
                      </a:pPr>
                      <a:r>
                        <a:rPr sz="2400" b="1" spc="-5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Αρχικοί</a:t>
                      </a:r>
                      <a:r>
                        <a:rPr sz="2400" b="1" spc="-20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Αρ.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2400" b="1" spc="20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Γραµµών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2980"/>
                        </a:lnSpc>
                      </a:pPr>
                      <a:r>
                        <a:rPr sz="2600" b="1" spc="5" dirty="0">
                          <a:latin typeface="Times New Roman"/>
                          <a:cs typeface="Times New Roman"/>
                        </a:rPr>
                        <a:t>1η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980"/>
                        </a:lnSpc>
                      </a:pPr>
                      <a:r>
                        <a:rPr sz="2600" b="1" spc="5" dirty="0">
                          <a:latin typeface="Times New Roman"/>
                          <a:cs typeface="Times New Roman"/>
                        </a:rPr>
                        <a:t>5η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980"/>
                        </a:lnSpc>
                      </a:pPr>
                      <a:r>
                        <a:rPr sz="2600" b="1" spc="5" dirty="0">
                          <a:latin typeface="Times New Roman"/>
                          <a:cs typeface="Times New Roman"/>
                        </a:rPr>
                        <a:t>4η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sz="2600" b="1" spc="5" dirty="0">
                          <a:latin typeface="Times New Roman"/>
                          <a:cs typeface="Times New Roman"/>
                        </a:rPr>
                        <a:t>2η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sz="2600" b="1" spc="5" dirty="0">
                          <a:latin typeface="Times New Roman"/>
                          <a:cs typeface="Times New Roman"/>
                        </a:rPr>
                        <a:t>3η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3900" b="1" spc="15" baseline="-24572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50" b="1" spc="10" dirty="0">
                          <a:latin typeface="Times New Roman"/>
                          <a:cs typeface="Times New Roman"/>
                        </a:rPr>
                        <a:t>η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3900" b="1" spc="15" baseline="-2564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50" b="1" spc="10" dirty="0">
                          <a:latin typeface="Times New Roman"/>
                          <a:cs typeface="Times New Roman"/>
                        </a:rPr>
                        <a:t>η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3900" b="1" spc="15" baseline="-2564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50" b="1" spc="10" dirty="0">
                          <a:latin typeface="Times New Roman"/>
                          <a:cs typeface="Times New Roman"/>
                        </a:rPr>
                        <a:t>η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3900" b="1" spc="15" baseline="-24572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50" b="1" spc="10" dirty="0">
                          <a:latin typeface="Times New Roman"/>
                          <a:cs typeface="Times New Roman"/>
                        </a:rPr>
                        <a:t>η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6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6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sz="3900" b="1" spc="15" baseline="-2564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50" b="1" spc="10" dirty="0">
                          <a:latin typeface="Times New Roman"/>
                          <a:cs typeface="Times New Roman"/>
                        </a:rPr>
                        <a:t>η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2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909572" y="3992880"/>
            <a:ext cx="1254760" cy="350520"/>
          </a:xfrm>
          <a:custGeom>
            <a:avLst/>
            <a:gdLst/>
            <a:ahLst/>
            <a:cxnLst/>
            <a:rect l="l" t="t" r="r" b="b"/>
            <a:pathLst>
              <a:path w="1254760" h="350520">
                <a:moveTo>
                  <a:pt x="1147309" y="73101"/>
                </a:moveTo>
                <a:lnTo>
                  <a:pt x="1138283" y="36496"/>
                </a:lnTo>
                <a:lnTo>
                  <a:pt x="0" y="313944"/>
                </a:lnTo>
                <a:lnTo>
                  <a:pt x="9144" y="350520"/>
                </a:lnTo>
                <a:lnTo>
                  <a:pt x="1147309" y="73101"/>
                </a:lnTo>
                <a:close/>
              </a:path>
              <a:path w="1254760" h="350520">
                <a:moveTo>
                  <a:pt x="1254252" y="27432"/>
                </a:moveTo>
                <a:lnTo>
                  <a:pt x="1129284" y="0"/>
                </a:lnTo>
                <a:lnTo>
                  <a:pt x="1138283" y="36496"/>
                </a:lnTo>
                <a:lnTo>
                  <a:pt x="1156716" y="32004"/>
                </a:lnTo>
                <a:lnTo>
                  <a:pt x="1165860" y="68580"/>
                </a:lnTo>
                <a:lnTo>
                  <a:pt x="1165860" y="103393"/>
                </a:lnTo>
                <a:lnTo>
                  <a:pt x="1254252" y="27432"/>
                </a:lnTo>
                <a:close/>
              </a:path>
              <a:path w="1254760" h="350520">
                <a:moveTo>
                  <a:pt x="1165860" y="68580"/>
                </a:moveTo>
                <a:lnTo>
                  <a:pt x="1156716" y="32004"/>
                </a:lnTo>
                <a:lnTo>
                  <a:pt x="1138283" y="36496"/>
                </a:lnTo>
                <a:lnTo>
                  <a:pt x="1147309" y="73101"/>
                </a:lnTo>
                <a:lnTo>
                  <a:pt x="1165860" y="68580"/>
                </a:lnTo>
                <a:close/>
              </a:path>
              <a:path w="1254760" h="350520">
                <a:moveTo>
                  <a:pt x="1165860" y="103393"/>
                </a:moveTo>
                <a:lnTo>
                  <a:pt x="1165860" y="68580"/>
                </a:lnTo>
                <a:lnTo>
                  <a:pt x="1147309" y="73101"/>
                </a:lnTo>
                <a:lnTo>
                  <a:pt x="1156716" y="111252"/>
                </a:lnTo>
                <a:lnTo>
                  <a:pt x="1165860" y="1033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1231" y="833119"/>
            <a:ext cx="5695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Παράδειγµα</a:t>
            </a:r>
            <a:r>
              <a:rPr sz="4400" b="0" spc="-2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(</a:t>
            </a:r>
            <a:r>
              <a:rPr sz="4400" b="0" i="1" spc="-5" dirty="0">
                <a:solidFill>
                  <a:srgbClr val="B2B2B2"/>
                </a:solidFill>
                <a:latin typeface="Arial"/>
                <a:cs typeface="Arial"/>
              </a:rPr>
              <a:t>συνέχεια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4827" y="2230627"/>
            <a:ext cx="7212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4)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Τυχαιοποίηση </a:t>
            </a:r>
            <a:r>
              <a:rPr sz="2800" b="1" spc="5" dirty="0">
                <a:solidFill>
                  <a:srgbClr val="FFCC65"/>
                </a:solidFill>
                <a:latin typeface="Arial"/>
                <a:cs typeface="Arial"/>
              </a:rPr>
              <a:t>Επεµβάσεων: </a:t>
            </a: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1, 4, 5, 3,</a:t>
            </a:r>
            <a:r>
              <a:rPr sz="2800" b="1" spc="-2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05000" y="3206496"/>
          <a:ext cx="6861807" cy="1136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3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ts val="3245"/>
                        </a:lnSpc>
                      </a:pPr>
                      <a:r>
                        <a:rPr sz="2850" b="1" spc="-20" dirty="0">
                          <a:latin typeface="Times New Roman"/>
                          <a:cs typeface="Times New Roman"/>
                        </a:rPr>
                        <a:t>Γράµµα: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5"/>
                        </a:lnSpc>
                      </a:pPr>
                      <a:r>
                        <a:rPr sz="285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5"/>
                        </a:lnSpc>
                      </a:pPr>
                      <a:r>
                        <a:rPr sz="285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5"/>
                        </a:lnSpc>
                      </a:pPr>
                      <a:r>
                        <a:rPr sz="285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5"/>
                        </a:lnSpc>
                      </a:pPr>
                      <a:r>
                        <a:rPr sz="285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5"/>
                        </a:lnSpc>
                      </a:pPr>
                      <a:r>
                        <a:rPr sz="285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72">
                <a:tc>
                  <a:txBody>
                    <a:bodyPr/>
                    <a:lstStyle/>
                    <a:p>
                      <a:pPr marL="107950">
                        <a:lnSpc>
                          <a:spcPts val="3235"/>
                        </a:lnSpc>
                      </a:pPr>
                      <a:r>
                        <a:rPr sz="2850" b="1" spc="-15" dirty="0">
                          <a:latin typeface="Times New Roman"/>
                          <a:cs typeface="Times New Roman"/>
                        </a:rPr>
                        <a:t>Επέµβαση: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35"/>
                        </a:lnSpc>
                      </a:pPr>
                      <a:r>
                        <a:rPr sz="2850" b="1" spc="-5" dirty="0">
                          <a:latin typeface="Times New Roman"/>
                          <a:cs typeface="Times New Roman"/>
                        </a:rPr>
                        <a:t>E1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35"/>
                        </a:lnSpc>
                      </a:pPr>
                      <a:r>
                        <a:rPr sz="2850" b="1" spc="-15" dirty="0">
                          <a:latin typeface="Times New Roman"/>
                          <a:cs typeface="Times New Roman"/>
                        </a:rPr>
                        <a:t>E4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35"/>
                        </a:lnSpc>
                      </a:pPr>
                      <a:r>
                        <a:rPr sz="2850" b="1" spc="-15" dirty="0">
                          <a:latin typeface="Times New Roman"/>
                          <a:cs typeface="Times New Roman"/>
                        </a:rPr>
                        <a:t>E5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35"/>
                        </a:lnSpc>
                      </a:pPr>
                      <a:r>
                        <a:rPr sz="2850" b="1" spc="-5" dirty="0">
                          <a:latin typeface="Times New Roman"/>
                          <a:cs typeface="Times New Roman"/>
                        </a:rPr>
                        <a:t>E3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235"/>
                        </a:lnSpc>
                      </a:pPr>
                      <a:r>
                        <a:rPr sz="2850" b="1" spc="-15" dirty="0">
                          <a:latin typeface="Times New Roman"/>
                          <a:cs typeface="Times New Roman"/>
                        </a:rPr>
                        <a:t>E2</a:t>
                      </a:r>
                      <a:endParaRPr sz="2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12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1231" y="833119"/>
            <a:ext cx="5695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Παράδειγµα</a:t>
            </a:r>
            <a:r>
              <a:rPr sz="4400" b="0" spc="-2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(</a:t>
            </a:r>
            <a:r>
              <a:rPr sz="4400" b="0" i="1" spc="-5" dirty="0">
                <a:solidFill>
                  <a:srgbClr val="B2B2B2"/>
                </a:solidFill>
                <a:latin typeface="Arial"/>
                <a:cs typeface="Arial"/>
              </a:rPr>
              <a:t>συνέχεια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2699" y="2290062"/>
            <a:ext cx="5048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5)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Τελική Μορφή</a:t>
            </a: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Τετραγώνου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53084" y="3171444"/>
          <a:ext cx="8141333" cy="2290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80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86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Ε5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Ε5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Ε5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Ε5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308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8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8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Ε1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3070"/>
                        </a:lnSpc>
                      </a:pPr>
                      <a:r>
                        <a:rPr sz="2700" b="1" spc="-5" dirty="0">
                          <a:latin typeface="Times New Roman"/>
                          <a:cs typeface="Times New Roman"/>
                        </a:rPr>
                        <a:t>Ε4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Ε5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b="1" spc="-10" dirty="0">
                          <a:latin typeface="Times New Roman"/>
                          <a:cs typeface="Times New Roman"/>
                        </a:rPr>
                        <a:t>Ε3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52646" y="703579"/>
            <a:ext cx="4373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 err="1">
                <a:solidFill>
                  <a:srgbClr val="B2B2B2"/>
                </a:solidFill>
                <a:latin typeface="Arial"/>
                <a:cs typeface="Arial"/>
              </a:rPr>
              <a:t>Χρήσιµες-Οδηγίες</a:t>
            </a:r>
            <a:r>
              <a:rPr sz="3600" b="0" spc="-4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2211" y="1493011"/>
            <a:ext cx="8255000" cy="484441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443865" indent="-342900">
              <a:lnSpc>
                <a:spcPct val="100000"/>
              </a:lnSpc>
              <a:spcBef>
                <a:spcPts val="1240"/>
              </a:spcBef>
              <a:buClr>
                <a:srgbClr val="000000"/>
              </a:buClr>
              <a:buChar char=""/>
              <a:tabLst>
                <a:tab pos="443865" algn="l"/>
                <a:tab pos="4445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Έστω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ότι θέλουµε να πειραµατισθούµε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µε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240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επεµβάσεις.</a:t>
            </a:r>
            <a:endParaRPr sz="2400">
              <a:latin typeface="Arial"/>
              <a:cs typeface="Arial"/>
            </a:endParaRPr>
          </a:p>
          <a:p>
            <a:pPr marL="443865" marR="408940" indent="-342900">
              <a:lnSpc>
                <a:spcPct val="79800"/>
              </a:lnSpc>
              <a:spcBef>
                <a:spcPts val="1720"/>
              </a:spcBef>
              <a:buClr>
                <a:srgbClr val="000000"/>
              </a:buClr>
              <a:buChar char=""/>
              <a:tabLst>
                <a:tab pos="443865" algn="l"/>
                <a:tab pos="4445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Χωρίζουµε τον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αγρό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σε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π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γραµµές-σειρές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π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στήλες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(ίσες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λωρίδες).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Μεταξύ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των λωρίδων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είναι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δυνατόν να  παρεµβάλλονται διάδροµοι παρατηρήσεων ή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όχι.</a:t>
            </a:r>
            <a:endParaRPr sz="2400">
              <a:latin typeface="Arial"/>
              <a:cs typeface="Arial"/>
            </a:endParaRPr>
          </a:p>
          <a:p>
            <a:pPr marL="443865" marR="487045" indent="-342900">
              <a:lnSpc>
                <a:spcPct val="79800"/>
              </a:lnSpc>
              <a:spcBef>
                <a:spcPts val="1735"/>
              </a:spcBef>
              <a:buClr>
                <a:srgbClr val="000000"/>
              </a:buClr>
              <a:buChar char=""/>
              <a:tabLst>
                <a:tab pos="443865" algn="l"/>
                <a:tab pos="4445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Τυχαιοποιούµε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τις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επεµβάσεις µε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τέτοιο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τρόπο ώστε  κάθε επέµβαση να εµφανίζεται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µία µόνο φορά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σε κάθε  στήλη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γραµµή.</a:t>
            </a:r>
            <a:endParaRPr sz="2400">
              <a:latin typeface="Arial"/>
              <a:cs typeface="Arial"/>
            </a:endParaRPr>
          </a:p>
          <a:p>
            <a:pPr marL="443865" marR="106680" indent="-342900">
              <a:lnSpc>
                <a:spcPct val="79600"/>
              </a:lnSpc>
              <a:spcBef>
                <a:spcPts val="1739"/>
              </a:spcBef>
              <a:buClr>
                <a:srgbClr val="000000"/>
              </a:buClr>
              <a:buChar char=""/>
              <a:tabLst>
                <a:tab pos="443865" algn="l"/>
                <a:tab pos="4445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Ο αριθµός των επαναλήψεων πρέπει να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είναι ίσος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µε τον  αριθµό των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επεµβάσεων.</a:t>
            </a:r>
            <a:endParaRPr sz="2400">
              <a:latin typeface="Arial"/>
              <a:cs typeface="Arial"/>
            </a:endParaRPr>
          </a:p>
          <a:p>
            <a:pPr marL="444500" indent="-342900">
              <a:lnSpc>
                <a:spcPct val="100000"/>
              </a:lnSpc>
              <a:spcBef>
                <a:spcPts val="1150"/>
              </a:spcBef>
              <a:buClr>
                <a:srgbClr val="000000"/>
              </a:buClr>
              <a:buChar char=""/>
              <a:tabLst>
                <a:tab pos="443865" algn="l"/>
                <a:tab pos="4445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Το πλήθος των πειραµατικών τεµαχίων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είναι</a:t>
            </a:r>
            <a:r>
              <a:rPr sz="2400" spc="4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π</a:t>
            </a:r>
            <a:r>
              <a:rPr sz="2400" spc="-7" baseline="24305" dirty="0">
                <a:solidFill>
                  <a:srgbClr val="FFCC65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43865" marR="1276350" indent="-342900">
              <a:lnSpc>
                <a:spcPct val="80000"/>
              </a:lnSpc>
              <a:spcBef>
                <a:spcPts val="1714"/>
              </a:spcBef>
              <a:buClr>
                <a:srgbClr val="000000"/>
              </a:buClr>
              <a:buChar char=""/>
              <a:tabLst>
                <a:tab pos="443865" algn="l"/>
                <a:tab pos="4445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Πρακτικά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σχέδιο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αυτό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χρησιµοποιείται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4-8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επεµβάσεις.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7CEDBB-010E-45C3-B4CB-FB68098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949880"/>
            <a:ext cx="9448800" cy="5663089"/>
          </a:xfrm>
        </p:spPr>
        <p:txBody>
          <a:bodyPr/>
          <a:lstStyle/>
          <a:p>
            <a:pPr algn="l"/>
            <a:r>
              <a:rPr lang="el-GR" dirty="0">
                <a:solidFill>
                  <a:srgbClr val="FFFF00"/>
                </a:solidFill>
              </a:rPr>
              <a:t>Πλεονεκτήματα 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sz="2400" dirty="0"/>
              <a:t>Ο έλεγχος 2 πηγών </a:t>
            </a:r>
            <a:r>
              <a:rPr lang="el-GR" sz="2400" dirty="0" err="1"/>
              <a:t>παραλλακτηκότητας</a:t>
            </a:r>
            <a:r>
              <a:rPr lang="el-GR" sz="2400" dirty="0"/>
              <a:t> </a:t>
            </a:r>
            <a:br>
              <a:rPr lang="el-GR" sz="2400" dirty="0"/>
            </a:br>
            <a:br>
              <a:rPr lang="el-GR" sz="2400" dirty="0"/>
            </a:br>
            <a:r>
              <a:rPr lang="el-GR" dirty="0">
                <a:solidFill>
                  <a:srgbClr val="FFFF00"/>
                </a:solidFill>
              </a:rPr>
              <a:t>Μειονεκτήματα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sz="2800" dirty="0"/>
              <a:t>Οι ΒΕ του σφάλματος είναι λίγοι εάν οι μεταχειρίσεις είναι λίγες</a:t>
            </a:r>
            <a:br>
              <a:rPr lang="el-GR" sz="2800" dirty="0"/>
            </a:br>
            <a:r>
              <a:rPr lang="el-GR" sz="2800" dirty="0"/>
              <a:t> </a:t>
            </a:r>
            <a:br>
              <a:rPr lang="el-GR" sz="2800" dirty="0"/>
            </a:br>
            <a:r>
              <a:rPr lang="el-GR" sz="2800" dirty="0"/>
              <a:t>Το πείραμα γίνεται πολύ μεγάλο εάν οι μεταχειρίσεις είναι πολλές </a:t>
            </a:r>
            <a:r>
              <a:rPr lang="el-GR" sz="2800" dirty="0">
                <a:solidFill>
                  <a:srgbClr val="FF0000"/>
                </a:solidFill>
              </a:rPr>
              <a:t>συνήθως έως 8-10 </a:t>
            </a:r>
            <a:br>
              <a:rPr lang="el-GR" sz="2800" dirty="0"/>
            </a:br>
            <a:r>
              <a:rPr lang="el-GR" sz="2800" dirty="0"/>
              <a:t> </a:t>
            </a:r>
            <a:br>
              <a:rPr lang="el-GR" sz="2800" dirty="0"/>
            </a:br>
            <a:r>
              <a:rPr lang="el-GR" sz="2800" dirty="0"/>
              <a:t>Εάν λείπουν πειραματικές μονάδες η στατιστική ανάλυση είναι πολύπλοκη 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55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056" rIns="0" bIns="0" rtlCol="0">
            <a:spAutoFit/>
          </a:bodyPr>
          <a:lstStyle/>
          <a:p>
            <a:pPr marL="2325370" marR="5080" indent="-198628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B2B2B2"/>
                </a:solidFill>
                <a:latin typeface="Arial"/>
                <a:cs typeface="Arial"/>
              </a:rPr>
              <a:t>Πλήρεις Οµάδες </a:t>
            </a:r>
            <a:r>
              <a:rPr b="0" dirty="0">
                <a:solidFill>
                  <a:srgbClr val="B2B2B2"/>
                </a:solidFill>
                <a:latin typeface="Arial"/>
                <a:cs typeface="Arial"/>
              </a:rPr>
              <a:t>σε </a:t>
            </a:r>
            <a:r>
              <a:rPr b="0" spc="-5" dirty="0">
                <a:solidFill>
                  <a:srgbClr val="B2B2B2"/>
                </a:solidFill>
                <a:latin typeface="Arial"/>
                <a:cs typeface="Arial"/>
              </a:rPr>
              <a:t>Λατινικό Τετράγωνο  (</a:t>
            </a:r>
            <a:r>
              <a:rPr b="0" i="1" spc="-5" dirty="0">
                <a:solidFill>
                  <a:srgbClr val="B2B2B2"/>
                </a:solidFill>
                <a:latin typeface="Arial"/>
                <a:cs typeface="Arial"/>
              </a:rPr>
              <a:t>Latin</a:t>
            </a:r>
            <a:r>
              <a:rPr b="0" i="1" spc="-1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b="0" i="1" spc="-5" dirty="0">
                <a:solidFill>
                  <a:srgbClr val="B2B2B2"/>
                </a:solidFill>
                <a:latin typeface="Arial"/>
                <a:cs typeface="Arial"/>
              </a:rPr>
              <a:t>Square-LS</a:t>
            </a:r>
            <a:r>
              <a:rPr b="0" spc="-5" dirty="0">
                <a:solidFill>
                  <a:srgbClr val="B2B2B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46935" y="2348584"/>
            <a:ext cx="7621905" cy="411480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240"/>
              </a:spcBef>
            </a:pP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Παράδειγµα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23 (Φασούλας, 2006,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σ.</a:t>
            </a:r>
            <a:r>
              <a:rPr sz="32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111).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700" marR="5080" indent="22225">
              <a:lnSpc>
                <a:spcPct val="89900"/>
              </a:lnSpc>
              <a:spcBef>
                <a:spcPts val="152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Ίδιο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µε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το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Παράδειγµα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22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µε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τη διαφορά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ότι η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τυχαιοποίηση των 10 γενοτύπων έγινε 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σύµφωνα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µε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το σχέδιο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του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Λατινικού 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Τετραγώνου.</a:t>
            </a:r>
            <a:endParaRPr sz="3200" dirty="0">
              <a:latin typeface="Times New Roman"/>
              <a:cs typeface="Times New Roman"/>
            </a:endParaRPr>
          </a:p>
          <a:p>
            <a:pPr marL="12700" marR="424180" indent="22225" algn="just">
              <a:lnSpc>
                <a:spcPct val="89800"/>
              </a:lnSpc>
              <a:spcBef>
                <a:spcPts val="153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ελεγχθεί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αν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οι γενότυποι παρουσιάζουν  στατιστικά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σηµαντικές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διαφορές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επίπεδο 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σηµαντικότητας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=0,05.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2211" y="833119"/>
            <a:ext cx="5254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Παραµετροποίηση</a:t>
            </a:r>
            <a:r>
              <a:rPr sz="4400" b="0" spc="-4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-1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1925827"/>
            <a:ext cx="8505190" cy="45015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4965" marR="5080" indent="-342900">
              <a:lnSpc>
                <a:spcPct val="79700"/>
              </a:lnSpc>
              <a:spcBef>
                <a:spcPts val="83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000" spc="-15" dirty="0">
                <a:solidFill>
                  <a:srgbClr val="FFCC65"/>
                </a:solidFill>
                <a:latin typeface="Times New Roman"/>
                <a:cs typeface="Times New Roman"/>
              </a:rPr>
              <a:t>Πειραµατικό </a:t>
            </a:r>
            <a:r>
              <a:rPr sz="3000" dirty="0">
                <a:solidFill>
                  <a:srgbClr val="FFCC65"/>
                </a:solidFill>
                <a:latin typeface="Times New Roman"/>
                <a:cs typeface="Times New Roman"/>
              </a:rPr>
              <a:t>Σχέδιο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000" i="1" dirty="0">
                <a:solidFill>
                  <a:srgbClr val="FFFFFF"/>
                </a:solidFill>
                <a:latin typeface="Times New Roman"/>
                <a:cs typeface="Times New Roman"/>
              </a:rPr>
              <a:t>Experimental 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): Πλήρεις 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Οµάδες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Λατινικό Τετράγωνο (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Latin</a:t>
            </a:r>
            <a:r>
              <a:rPr sz="3000" i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Square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  <a:p>
            <a:pPr marL="354965" marR="1024890" indent="-342900">
              <a:lnSpc>
                <a:spcPct val="80000"/>
              </a:lnSpc>
              <a:spcBef>
                <a:spcPts val="72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Πλήθος Παραγόντων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):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 3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Γενότυπος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FFCC65"/>
                </a:solidFill>
                <a:latin typeface="Times New Roman"/>
                <a:cs typeface="Times New Roman"/>
              </a:rPr>
              <a:t>Γραµµές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0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Rows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000" spc="-20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Στήλες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Columns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  <a:p>
            <a:pPr marL="354965" marR="323215" indent="-342900">
              <a:lnSpc>
                <a:spcPct val="79800"/>
              </a:lnSpc>
              <a:spcBef>
                <a:spcPts val="72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Πλήθος Επιπέδων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Levels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 του Παράγοντα 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 Γενότυπος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000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π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): 10, του Παράγοντα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FFCC65"/>
                </a:solidFill>
                <a:latin typeface="Times New Roman"/>
                <a:cs typeface="Times New Roman"/>
              </a:rPr>
              <a:t>Γραµµές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000" i="1" dirty="0">
                <a:solidFill>
                  <a:srgbClr val="FFCC65"/>
                </a:solidFill>
                <a:latin typeface="Times New Roman"/>
                <a:cs typeface="Times New Roman"/>
              </a:rPr>
              <a:t>γ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):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10  και του Παράγοντα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 Στήλες</a:t>
            </a:r>
            <a:r>
              <a:rPr sz="30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000" i="1" spc="-10" dirty="0">
                <a:solidFill>
                  <a:srgbClr val="FFCC65"/>
                </a:solidFill>
                <a:latin typeface="Times New Roman"/>
                <a:cs typeface="Times New Roman"/>
              </a:rPr>
              <a:t>σ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):10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Συνολικό πλήθος </a:t>
            </a:r>
            <a:r>
              <a:rPr sz="3000" spc="-15" dirty="0">
                <a:solidFill>
                  <a:srgbClr val="FFCC65"/>
                </a:solidFill>
                <a:latin typeface="Times New Roman"/>
                <a:cs typeface="Times New Roman"/>
              </a:rPr>
              <a:t>µετρήσεων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Ν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):</a:t>
            </a:r>
            <a:r>
              <a:rPr sz="30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endParaRPr sz="3000">
              <a:latin typeface="Times New Roman"/>
              <a:cs typeface="Times New Roman"/>
            </a:endParaRPr>
          </a:p>
          <a:p>
            <a:pPr marL="354965" marR="1141730" indent="-342900">
              <a:lnSpc>
                <a:spcPct val="79800"/>
              </a:lnSpc>
              <a:spcBef>
                <a:spcPts val="730"/>
              </a:spcBef>
              <a:buClr>
                <a:srgbClr val="000000"/>
              </a:buClr>
              <a:buChar char=""/>
              <a:tabLst>
                <a:tab pos="355600" algn="l"/>
                <a:tab pos="6629400" algn="l"/>
              </a:tabLst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Σ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χέδ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3000" spc="5" dirty="0">
                <a:solidFill>
                  <a:srgbClr val="FFFFFF"/>
                </a:solidFill>
                <a:latin typeface="Times New Roman"/>
                <a:cs typeface="Times New Roman"/>
              </a:rPr>
              <a:t>ο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CC65"/>
                </a:solidFill>
                <a:latin typeface="Times New Roman"/>
                <a:cs typeface="Times New Roman"/>
              </a:rPr>
              <a:t>Ι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σορρο</a:t>
            </a:r>
            <a:r>
              <a:rPr sz="3000" spc="-10" dirty="0">
                <a:solidFill>
                  <a:srgbClr val="FFCC65"/>
                </a:solidFill>
                <a:latin typeface="Times New Roman"/>
                <a:cs typeface="Times New Roman"/>
              </a:rPr>
              <a:t>π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η</a:t>
            </a:r>
            <a:r>
              <a:rPr sz="3000" spc="-125" dirty="0">
                <a:solidFill>
                  <a:srgbClr val="FFCC65"/>
                </a:solidFill>
                <a:latin typeface="Times New Roman"/>
                <a:cs typeface="Times New Roman"/>
              </a:rPr>
              <a:t>µ</a:t>
            </a:r>
            <a:r>
              <a:rPr sz="3000" spc="5" dirty="0">
                <a:solidFill>
                  <a:srgbClr val="FFCC65"/>
                </a:solidFill>
                <a:latin typeface="Times New Roman"/>
                <a:cs typeface="Times New Roman"/>
              </a:rPr>
              <a:t>έ</a:t>
            </a:r>
            <a:r>
              <a:rPr sz="3000" spc="-5" dirty="0">
                <a:solidFill>
                  <a:srgbClr val="FFCC65"/>
                </a:solidFill>
                <a:latin typeface="Times New Roman"/>
                <a:cs typeface="Times New Roman"/>
              </a:rPr>
              <a:t>νο</a:t>
            </a:r>
            <a:r>
              <a:rPr sz="3000" spc="5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000" i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0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30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δη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λ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ί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δ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ι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ος 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αριθµός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µετρήσεων-επαναλήψεων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σε κάθε 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επέµβαση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2211" y="833119"/>
            <a:ext cx="5254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Παραµετροποίηση</a:t>
            </a:r>
            <a:r>
              <a:rPr sz="4400" b="0" spc="-4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-2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1741423"/>
            <a:ext cx="8042275" cy="5045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4965" marR="154305" indent="-342900">
              <a:lnSpc>
                <a:spcPts val="3440"/>
              </a:lnSpc>
              <a:spcBef>
                <a:spcPts val="55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15" dirty="0">
                <a:solidFill>
                  <a:srgbClr val="FFCC65"/>
                </a:solidFill>
                <a:latin typeface="Times New Roman"/>
                <a:cs typeface="Times New Roman"/>
              </a:rPr>
              <a:t>Εξαρτηµένη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µεταβλητή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Depended 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Variable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):  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Πρωϊµότητα ξεσταχιάσµατος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(ηµέρες)</a:t>
            </a:r>
            <a:endParaRPr sz="3200">
              <a:latin typeface="Times New Roman"/>
              <a:cs typeface="Times New Roman"/>
            </a:endParaRPr>
          </a:p>
          <a:p>
            <a:pPr marL="354965" marR="122555" indent="-342900">
              <a:lnSpc>
                <a:spcPct val="89800"/>
              </a:lnSpc>
              <a:spcBef>
                <a:spcPts val="72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CC65"/>
                </a:solidFill>
                <a:latin typeface="Times New Roman"/>
                <a:cs typeface="Times New Roman"/>
              </a:rPr>
              <a:t>Ανεξάρτητες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µεταβλητές-Παράγοντες 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Independed Variables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): Γενότυπος 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spc="-20" dirty="0">
                <a:solidFill>
                  <a:srgbClr val="FFCC65"/>
                </a:solidFill>
                <a:latin typeface="Times New Roman"/>
                <a:cs typeface="Times New Roman"/>
              </a:rPr>
              <a:t>δοµικός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), 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Γραµµές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Στήλες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spc="-5" dirty="0">
                <a:solidFill>
                  <a:srgbClr val="FFCC65"/>
                </a:solidFill>
                <a:latin typeface="Times New Roman"/>
                <a:cs typeface="Times New Roman"/>
              </a:rPr>
              <a:t>σχεδίου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354965" marR="1445895" indent="-342900">
              <a:lnSpc>
                <a:spcPts val="3460"/>
              </a:lnSpc>
              <a:spcBef>
                <a:spcPts val="80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CC65"/>
                </a:solidFill>
                <a:latin typeface="Times New Roman"/>
                <a:cs typeface="Times New Roman"/>
              </a:rPr>
              <a:t>Πρότυπο ΙII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Model type III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):</a:t>
            </a:r>
            <a:r>
              <a:rPr sz="3200" spc="-5" dirty="0">
                <a:solidFill>
                  <a:srgbClr val="FFCC65"/>
                </a:solidFill>
                <a:latin typeface="Times New Roman"/>
                <a:cs typeface="Times New Roman"/>
              </a:rPr>
              <a:t> Μεικτές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Επιδράσεις (</a:t>
            </a:r>
            <a:r>
              <a:rPr sz="3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Mixed </a:t>
            </a:r>
            <a:r>
              <a:rPr sz="3200" i="1" dirty="0">
                <a:solidFill>
                  <a:srgbClr val="FFFFFF"/>
                </a:solidFill>
                <a:latin typeface="Times New Roman"/>
                <a:cs typeface="Times New Roman"/>
              </a:rPr>
              <a:t>Effects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  <a:p>
            <a:pPr marL="755650" marR="827405" lvl="1" indent="-286385">
              <a:lnSpc>
                <a:spcPts val="3020"/>
              </a:lnSpc>
              <a:spcBef>
                <a:spcPts val="665"/>
              </a:spcBef>
              <a:buClr>
                <a:srgbClr val="000000"/>
              </a:buClr>
              <a:buChar char="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Γενότυπος:</a:t>
            </a:r>
            <a:r>
              <a:rPr sz="2800" spc="-5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CC65"/>
                </a:solidFill>
                <a:latin typeface="Times New Roman"/>
                <a:cs typeface="Times New Roman"/>
              </a:rPr>
              <a:t>Καθορισµένες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Επιδράσεις (</a:t>
            </a:r>
            <a:r>
              <a:rPr sz="2800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Fixed  Effects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755650" marR="5080" lvl="1" indent="-286385">
              <a:lnSpc>
                <a:spcPts val="3020"/>
              </a:lnSpc>
              <a:spcBef>
                <a:spcPts val="695"/>
              </a:spcBef>
              <a:buClr>
                <a:srgbClr val="000000"/>
              </a:buClr>
              <a:buChar char=""/>
              <a:tabLst>
                <a:tab pos="756920" algn="l"/>
              </a:tabLst>
            </a:pP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Γραµµές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Στήλες:</a:t>
            </a:r>
            <a:r>
              <a:rPr sz="2800" spc="-5" dirty="0">
                <a:solidFill>
                  <a:srgbClr val="FFCC65"/>
                </a:solidFill>
                <a:latin typeface="Times New Roman"/>
                <a:cs typeface="Times New Roman"/>
              </a:rPr>
              <a:t> Τυχαίες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Επιδράσεις (</a:t>
            </a:r>
            <a:r>
              <a:rPr sz="2800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Random  Effects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9795" y="610616"/>
            <a:ext cx="7338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B2B2B2"/>
                </a:solidFill>
                <a:latin typeface="Arial"/>
                <a:cs typeface="Arial"/>
              </a:rPr>
              <a:t>Μεθοδολογία Εγκατάστασης</a:t>
            </a:r>
            <a:r>
              <a:rPr b="0" spc="-4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B2B2B2"/>
                </a:solidFill>
                <a:latin typeface="Arial"/>
                <a:cs typeface="Arial"/>
              </a:rPr>
              <a:t>Πειράµατος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61235" y="1369567"/>
            <a:ext cx="7644130" cy="54305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4965" marR="1141730" indent="-342900">
              <a:lnSpc>
                <a:spcPts val="2220"/>
              </a:lnSpc>
              <a:spcBef>
                <a:spcPts val="62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Προηγούµενη εµπειρία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γνώση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σχετικά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µε το  πειραµατικό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υλικό</a:t>
            </a:r>
            <a:endParaRPr sz="2300">
              <a:latin typeface="Arial"/>
              <a:cs typeface="Arial"/>
            </a:endParaRPr>
          </a:p>
          <a:p>
            <a:pPr marL="354965" marR="5080" indent="-342900">
              <a:lnSpc>
                <a:spcPct val="80000"/>
              </a:lnSpc>
              <a:spcBef>
                <a:spcPts val="57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Εµπειρία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γνώση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σχετικά µε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προηγούµενα πειράµατα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στον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ίδιο πειραµατικό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αγρό</a:t>
            </a:r>
            <a:endParaRPr sz="2300">
              <a:latin typeface="Arial"/>
              <a:cs typeface="Arial"/>
            </a:endParaRPr>
          </a:p>
          <a:p>
            <a:pPr marL="354965" marR="401320" indent="-342900">
              <a:lnSpc>
                <a:spcPts val="2220"/>
              </a:lnSpc>
              <a:spcBef>
                <a:spcPts val="52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Έλεγχοι οµοιοµορφίας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οµοιογένειας πειραµατικού  υλικού</a:t>
            </a:r>
            <a:endParaRPr sz="23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∆ιαστάσεις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πειραµατικών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τεµαχίων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Πλήθος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φυτών</a:t>
            </a:r>
            <a:endParaRPr sz="23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Αποστάσεις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Καλλιεργητική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φροντίδα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Περίοδος πειραµατισµού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Μέθοδος µέτρησης εξαρτηµένης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µεταβλητής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Εγκυρότητα-Αξιοπιστία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µετρήσεων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Εδαφολογικά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στοιχεία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Κλιµατολογικά στοιχεία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Τήρηση Ηµερολογίου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Arial"/>
                <a:cs typeface="Arial"/>
              </a:rPr>
              <a:t>Πειράµατος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7D474F7-D757-4CC3-9CB4-60593E951E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5" y="361952"/>
            <a:ext cx="9157210" cy="6832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2774" y="833119"/>
            <a:ext cx="53727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Πίνακας</a:t>
            </a:r>
            <a:r>
              <a:rPr sz="4400" spc="-70" dirty="0">
                <a:solidFill>
                  <a:srgbClr val="000000"/>
                </a:solidFill>
              </a:rPr>
              <a:t> </a:t>
            </a:r>
            <a:r>
              <a:rPr sz="4400" spc="65" dirty="0">
                <a:solidFill>
                  <a:srgbClr val="000000"/>
                </a:solidFill>
              </a:rPr>
              <a:t>∆εδοµένων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18946" y="1942845"/>
          <a:ext cx="8228958" cy="4530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0707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Γραµµές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Στήλες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Σύνολα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764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0637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Ζ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4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Σύνολα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6" y="34899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2635"/>
            <a:ext cx="10693400" cy="1182375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00"/>
                </a:solidFill>
                <a:latin typeface="Arial"/>
                <a:cs typeface="Arial"/>
              </a:rPr>
              <a:t>Λα</a:t>
            </a:r>
            <a:r>
              <a:rPr sz="4400" b="0" spc="-5" dirty="0" err="1">
                <a:solidFill>
                  <a:srgbClr val="FFFF00"/>
                </a:solidFill>
                <a:latin typeface="Arial"/>
                <a:cs typeface="Arial"/>
              </a:rPr>
              <a:t>τινικό</a:t>
            </a:r>
            <a:r>
              <a:rPr sz="4400" b="0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400" b="0" spc="-5" dirty="0" err="1">
                <a:solidFill>
                  <a:srgbClr val="FFFF00"/>
                </a:solidFill>
                <a:latin typeface="Arial"/>
                <a:cs typeface="Arial"/>
              </a:rPr>
              <a:t>Τετράγωνο</a:t>
            </a:r>
            <a:r>
              <a:rPr lang="el-GR" sz="4400" b="0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br>
              <a:rPr lang="el-GR" sz="4400" b="0" spc="-5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l-GR" sz="1600" spc="-5" dirty="0"/>
              <a:t>Στο ΛΤ κάθε επέμβαση τοποθετείται σε συγκεκριμένη θέση που ορίζεται από την γραμμή και στήλη αντίστοιχα  </a:t>
            </a:r>
            <a:br>
              <a:rPr lang="en-US" sz="1600" spc="-5" dirty="0"/>
            </a:br>
            <a:r>
              <a:rPr lang="el-GR" sz="1600" spc="-5" dirty="0"/>
              <a:t>Κάθε επέμβαση βρίσκεται μόνο μία φορά σε κάθε στήλη ή γραμμή 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8083296" y="5724144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1696" y="5724144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0096" y="5724144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8496" y="5724144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6896" y="5724144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5296" y="5724144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83296" y="4969764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1696" y="4969764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0096" y="4969764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496" y="4969764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6896" y="4969764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5296" y="4969764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83296" y="4213860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1696" y="4213860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0096" y="4213860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8496" y="4213860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6896" y="4213860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5296" y="4213860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83296" y="3459479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1696" y="3459479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0096" y="3459479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68496" y="3459479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6896" y="3459479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5296" y="3459479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83296" y="2705100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11696" y="2705100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0096" y="2705100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8496" y="2705100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6896" y="2705100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5296" y="2705100"/>
            <a:ext cx="1371600" cy="754380"/>
          </a:xfrm>
          <a:custGeom>
            <a:avLst/>
            <a:gdLst/>
            <a:ahLst/>
            <a:cxnLst/>
            <a:rect l="l" t="t" r="r" b="b"/>
            <a:pathLst>
              <a:path w="1371600" h="754379">
                <a:moveTo>
                  <a:pt x="0" y="0"/>
                </a:moveTo>
                <a:lnTo>
                  <a:pt x="0" y="754380"/>
                </a:lnTo>
                <a:lnTo>
                  <a:pt x="1371600" y="754380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83296" y="1949196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1696" y="1949196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40096" y="1949196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68496" y="1949196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96896" y="1949196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5296" y="1949196"/>
            <a:ext cx="1371600" cy="756285"/>
          </a:xfrm>
          <a:custGeom>
            <a:avLst/>
            <a:gdLst/>
            <a:ahLst/>
            <a:cxnLst/>
            <a:rect l="l" t="t" r="r" b="b"/>
            <a:pathLst>
              <a:path w="1371600" h="756285">
                <a:moveTo>
                  <a:pt x="0" y="0"/>
                </a:moveTo>
                <a:lnTo>
                  <a:pt x="0" y="755904"/>
                </a:lnTo>
                <a:lnTo>
                  <a:pt x="1371600" y="755904"/>
                </a:lnTo>
                <a:lnTo>
                  <a:pt x="137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8" rIns="0" bIns="0" rtlCol="0">
            <a:spAutoFit/>
          </a:bodyPr>
          <a:lstStyle/>
          <a:p>
            <a:pPr marL="2322195" marR="5080" indent="-218122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Πίνακας Ανάλυσης Παραλλακτικότητας  </a:t>
            </a:r>
            <a:r>
              <a:rPr dirty="0">
                <a:solidFill>
                  <a:srgbClr val="000000"/>
                </a:solidFill>
              </a:rPr>
              <a:t>(ή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∆ιακύµανσης)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3539" y="5807963"/>
            <a:ext cx="7777480" cy="1035050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6045" marR="145415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latin typeface="Times New Roman"/>
                <a:cs typeface="Times New Roman"/>
              </a:rPr>
              <a:t>Για </a:t>
            </a:r>
            <a:r>
              <a:rPr sz="2000" b="1" dirty="0">
                <a:latin typeface="Times New Roman"/>
                <a:cs typeface="Times New Roman"/>
              </a:rPr>
              <a:t>τους </a:t>
            </a:r>
            <a:r>
              <a:rPr sz="2000" b="1" spc="-5" dirty="0">
                <a:latin typeface="Times New Roman"/>
                <a:cs typeface="Times New Roman"/>
              </a:rPr>
              <a:t>γενότυπους, </a:t>
            </a:r>
            <a:r>
              <a:rPr sz="2000" b="1" dirty="0">
                <a:latin typeface="Times New Roman"/>
                <a:cs typeface="Times New Roman"/>
              </a:rPr>
              <a:t>η </a:t>
            </a:r>
            <a:r>
              <a:rPr sz="2000" b="1" spc="-5" dirty="0">
                <a:latin typeface="Times New Roman"/>
                <a:cs typeface="Times New Roman"/>
              </a:rPr>
              <a:t>δειγµατική τιµή </a:t>
            </a:r>
            <a:r>
              <a:rPr sz="2000" b="1" i="1" dirty="0">
                <a:latin typeface="Times New Roman"/>
                <a:cs typeface="Times New Roman"/>
              </a:rPr>
              <a:t>F </a:t>
            </a:r>
            <a:r>
              <a:rPr sz="2000" b="1" spc="-5" dirty="0">
                <a:latin typeface="Times New Roman"/>
                <a:cs typeface="Times New Roman"/>
              </a:rPr>
              <a:t>συγκρίνεται </a:t>
            </a:r>
            <a:r>
              <a:rPr sz="2000" b="1" spc="-10" dirty="0">
                <a:latin typeface="Times New Roman"/>
                <a:cs typeface="Times New Roman"/>
              </a:rPr>
              <a:t>µε </a:t>
            </a:r>
            <a:r>
              <a:rPr sz="2000" b="1" spc="-5" dirty="0">
                <a:latin typeface="Times New Roman"/>
                <a:cs typeface="Times New Roman"/>
              </a:rPr>
              <a:t>την  Κρίσιµη Τιµή (θεωρητική) </a:t>
            </a:r>
            <a:r>
              <a:rPr sz="2000" b="1" dirty="0">
                <a:latin typeface="Times New Roman"/>
                <a:cs typeface="Times New Roman"/>
              </a:rPr>
              <a:t>της </a:t>
            </a:r>
            <a:r>
              <a:rPr sz="2000" b="1" i="1" spc="-5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-Κατανοµής </a:t>
            </a:r>
            <a:r>
              <a:rPr sz="2000" b="1" spc="-10" dirty="0">
                <a:latin typeface="Times New Roman"/>
                <a:cs typeface="Times New Roman"/>
              </a:rPr>
              <a:t>µε </a:t>
            </a:r>
            <a:r>
              <a:rPr sz="2000" b="1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π</a:t>
            </a:r>
            <a:r>
              <a:rPr sz="2000" b="1" spc="-5" dirty="0">
                <a:latin typeface="Times New Roman"/>
                <a:cs typeface="Times New Roman"/>
              </a:rPr>
              <a:t>-1) και </a:t>
            </a:r>
            <a:r>
              <a:rPr sz="2000" b="1" spc="-10" dirty="0">
                <a:latin typeface="Times New Roman"/>
                <a:cs typeface="Times New Roman"/>
              </a:rPr>
              <a:t>[(</a:t>
            </a:r>
            <a:r>
              <a:rPr sz="2000" b="1" i="1" spc="-10" dirty="0">
                <a:latin typeface="Times New Roman"/>
                <a:cs typeface="Times New Roman"/>
              </a:rPr>
              <a:t>π-</a:t>
            </a:r>
            <a:r>
              <a:rPr sz="2000" b="1" spc="-10" dirty="0">
                <a:latin typeface="Times New Roman"/>
                <a:cs typeface="Times New Roman"/>
              </a:rPr>
              <a:t>1</a:t>
            </a:r>
            <a:r>
              <a:rPr sz="2000" b="1" i="1" spc="-10" dirty="0">
                <a:latin typeface="Times New Roman"/>
                <a:cs typeface="Times New Roman"/>
              </a:rPr>
              <a:t>)</a:t>
            </a:r>
            <a:r>
              <a:rPr sz="2000" b="1" spc="-10" dirty="0">
                <a:latin typeface="Times New Roman"/>
                <a:cs typeface="Times New Roman"/>
              </a:rPr>
              <a:t>(</a:t>
            </a:r>
            <a:r>
              <a:rPr sz="2000" b="1" i="1" spc="-10" dirty="0">
                <a:latin typeface="Times New Roman"/>
                <a:cs typeface="Times New Roman"/>
              </a:rPr>
              <a:t>π</a:t>
            </a:r>
            <a:r>
              <a:rPr sz="2000" b="1" spc="-10" dirty="0">
                <a:latin typeface="Times New Roman"/>
                <a:cs typeface="Times New Roman"/>
              </a:rPr>
              <a:t>-2)]  </a:t>
            </a:r>
            <a:r>
              <a:rPr sz="2000" b="1" spc="-5" dirty="0">
                <a:latin typeface="Times New Roman"/>
                <a:cs typeface="Times New Roman"/>
              </a:rPr>
              <a:t>β.ε., σε επίπεδο σηµαντικότητας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α</a:t>
            </a:r>
            <a:r>
              <a:rPr sz="2000" b="1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5847" y="2738627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715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61247" y="2738627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4323" y="3313176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527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1247" y="3313176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1943" y="3886200"/>
            <a:ext cx="455930" cy="0"/>
          </a:xfrm>
          <a:custGeom>
            <a:avLst/>
            <a:gdLst/>
            <a:ahLst/>
            <a:cxnLst/>
            <a:rect l="l" t="t" r="r" b="b"/>
            <a:pathLst>
              <a:path w="455929">
                <a:moveTo>
                  <a:pt x="0" y="0"/>
                </a:moveTo>
                <a:lnTo>
                  <a:pt x="455675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44483" y="388620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299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1235" y="4443983"/>
            <a:ext cx="1088390" cy="0"/>
          </a:xfrm>
          <a:custGeom>
            <a:avLst/>
            <a:gdLst/>
            <a:ahLst/>
            <a:cxnLst/>
            <a:rect l="l" t="t" r="r" b="b"/>
            <a:pathLst>
              <a:path w="1088390">
                <a:moveTo>
                  <a:pt x="0" y="0"/>
                </a:moveTo>
                <a:lnTo>
                  <a:pt x="1088135" y="0"/>
                </a:lnTo>
              </a:path>
            </a:pathLst>
          </a:custGeom>
          <a:ln w="10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5627" y="1812035"/>
            <a:ext cx="0" cy="3514725"/>
          </a:xfrm>
          <a:custGeom>
            <a:avLst/>
            <a:gdLst/>
            <a:ahLst/>
            <a:cxnLst/>
            <a:rect l="l" t="t" r="r" b="b"/>
            <a:pathLst>
              <a:path h="3514725">
                <a:moveTo>
                  <a:pt x="0" y="0"/>
                </a:moveTo>
                <a:lnTo>
                  <a:pt x="0" y="3514343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90865" y="1868424"/>
          <a:ext cx="7472044" cy="3439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pPr marL="45720" marR="175895" indent="661035">
                        <a:lnSpc>
                          <a:spcPts val="1860"/>
                        </a:lnSpc>
                        <a:spcBef>
                          <a:spcPts val="390"/>
                        </a:spcBef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Πηγή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ρα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λλα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280" indent="179705">
                        <a:lnSpc>
                          <a:spcPts val="1860"/>
                        </a:lnSpc>
                        <a:spcBef>
                          <a:spcPts val="390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Βαθµοί 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ί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550" indent="123189">
                        <a:lnSpc>
                          <a:spcPts val="1860"/>
                        </a:lnSpc>
                        <a:spcBef>
                          <a:spcPts val="390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Άθροισµα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ρα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γώ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ν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Μέσα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Τετράγωνα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F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Γραµµές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i="1" spc="5" dirty="0">
                          <a:latin typeface="Times New Roman"/>
                          <a:cs typeface="Times New Roman"/>
                        </a:rPr>
                        <a:t>π-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5930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γ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ts val="1545"/>
                        </a:lnSpc>
                        <a:spcBef>
                          <a:spcPts val="111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ΜΤγ=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2" baseline="34722" dirty="0">
                          <a:latin typeface="Symbol"/>
                          <a:cs typeface="Symbol"/>
                        </a:rPr>
                        <a:t></a:t>
                      </a:r>
                      <a:endParaRPr sz="2400" baseline="34722">
                        <a:latin typeface="Symbol"/>
                        <a:cs typeface="Symbol"/>
                      </a:endParaRPr>
                    </a:p>
                    <a:p>
                      <a:pPr marL="1031875">
                        <a:lnSpc>
                          <a:spcPts val="1664"/>
                        </a:lnSpc>
                      </a:pPr>
                      <a:r>
                        <a:rPr sz="1700" i="1" spc="-50" dirty="0">
                          <a:latin typeface="Symbol"/>
                          <a:cs typeface="Symbol"/>
                        </a:rPr>
                        <a:t></a:t>
                      </a:r>
                      <a:r>
                        <a:rPr sz="1700" i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b="1" i="1" spc="15" baseline="-34722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400" b="1" spc="15" baseline="-34722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30" baseline="-347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5" dirty="0">
                          <a:latin typeface="Symbol"/>
                          <a:cs typeface="Symbol"/>
                        </a:rPr>
                        <a:t></a:t>
                      </a:r>
                      <a:endParaRPr sz="1600">
                        <a:latin typeface="Symbol"/>
                        <a:cs typeface="Symbol"/>
                      </a:endParaRPr>
                    </a:p>
                    <a:p>
                      <a:pPr marL="40703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15" dirty="0">
                          <a:latin typeface="Symbol"/>
                          <a:cs typeface="Symbol"/>
                        </a:rPr>
                        <a:t></a:t>
                      </a:r>
                      <a:endParaRPr sz="1600">
                        <a:latin typeface="Symbol"/>
                        <a:cs typeface="Symbo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Στήλες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i="1" spc="5" dirty="0">
                          <a:latin typeface="Times New Roman"/>
                          <a:cs typeface="Times New Roman"/>
                        </a:rPr>
                        <a:t>π-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640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ts val="1545"/>
                        </a:lnSpc>
                        <a:spcBef>
                          <a:spcPts val="111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ΜΤσ=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baseline="34722" dirty="0">
                          <a:latin typeface="Symbol"/>
                          <a:cs typeface="Symbol"/>
                        </a:rPr>
                        <a:t></a:t>
                      </a:r>
                      <a:endParaRPr sz="2400" baseline="34722">
                        <a:latin typeface="Symbol"/>
                        <a:cs typeface="Symbol"/>
                      </a:endParaRPr>
                    </a:p>
                    <a:p>
                      <a:pPr marL="1041400">
                        <a:lnSpc>
                          <a:spcPts val="1664"/>
                        </a:lnSpc>
                      </a:pPr>
                      <a:r>
                        <a:rPr sz="1700" i="1" spc="-50" dirty="0">
                          <a:latin typeface="Symbol"/>
                          <a:cs typeface="Symbol"/>
                        </a:rPr>
                        <a:t>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416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400" b="1" i="1" spc="15" baseline="-34722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400" b="1" spc="15" baseline="-34722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217" baseline="-347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5" dirty="0">
                          <a:latin typeface="Symbol"/>
                          <a:cs typeface="Symbol"/>
                        </a:rPr>
                        <a:t></a:t>
                      </a:r>
                      <a:endParaRPr sz="1600">
                        <a:latin typeface="Symbol"/>
                        <a:cs typeface="Symbol"/>
                      </a:endParaRPr>
                    </a:p>
                    <a:p>
                      <a:pPr marL="40703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600" spc="15" dirty="0">
                          <a:latin typeface="Symbol"/>
                          <a:cs typeface="Symbol"/>
                        </a:rPr>
                        <a:t></a:t>
                      </a:r>
                      <a:endParaRPr sz="1600">
                        <a:latin typeface="Symbol"/>
                        <a:cs typeface="Symbo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262">
                <a:tc>
                  <a:txBody>
                    <a:bodyPr/>
                    <a:lstStyle/>
                    <a:p>
                      <a:pPr marL="235585">
                        <a:lnSpc>
                          <a:spcPts val="1885"/>
                        </a:lnSpc>
                        <a:spcBef>
                          <a:spcPts val="270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Γενότυποι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ts val="1885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(ή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Παράγοντας)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b="1" i="1" spc="5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-1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2275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Π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ts val="1545"/>
                        </a:lnSpc>
                        <a:spcBef>
                          <a:spcPts val="1100"/>
                        </a:spcBef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ΜΤΠ=</a:t>
                      </a:r>
                      <a:r>
                        <a:rPr sz="16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baseline="34722" dirty="0">
                          <a:latin typeface="Symbol"/>
                          <a:cs typeface="Symbol"/>
                        </a:rPr>
                        <a:t></a:t>
                      </a:r>
                      <a:endParaRPr sz="2400" baseline="34722">
                        <a:latin typeface="Symbol"/>
                        <a:cs typeface="Symbol"/>
                      </a:endParaRPr>
                    </a:p>
                    <a:p>
                      <a:pPr marL="1068705">
                        <a:lnSpc>
                          <a:spcPts val="1664"/>
                        </a:lnSpc>
                      </a:pPr>
                      <a:r>
                        <a:rPr sz="1700" i="1" spc="-50" dirty="0">
                          <a:latin typeface="Symbol"/>
                          <a:cs typeface="Symbol"/>
                        </a:rPr>
                        <a:t></a:t>
                      </a:r>
                      <a:r>
                        <a:rPr sz="17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b="1" i="1" spc="15" baseline="-34722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400" b="1" spc="15" baseline="-34722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400" b="1" spc="-217" baseline="-34722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5" dirty="0">
                          <a:latin typeface="Symbol"/>
                          <a:cs typeface="Symbol"/>
                        </a:rPr>
                        <a:t></a:t>
                      </a:r>
                      <a:endParaRPr sz="1600">
                        <a:latin typeface="Symbol"/>
                        <a:cs typeface="Symbol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spc="15" dirty="0">
                          <a:latin typeface="Symbol"/>
                          <a:cs typeface="Symbol"/>
                        </a:rPr>
                        <a:t></a:t>
                      </a:r>
                      <a:endParaRPr sz="1600">
                        <a:latin typeface="Symbol"/>
                        <a:cs typeface="Symbo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235585">
                        <a:lnSpc>
                          <a:spcPts val="1889"/>
                        </a:lnSpc>
                        <a:spcBef>
                          <a:spcPts val="275"/>
                        </a:spcBef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Σφάλµα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5585">
                        <a:lnSpc>
                          <a:spcPts val="1889"/>
                        </a:lnSpc>
                      </a:pP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(ή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Υπόλοιπο)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(π-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600" b="1" i="1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-2)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5609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545"/>
                        </a:lnSpc>
                        <a:spcBef>
                          <a:spcPts val="985"/>
                        </a:spcBef>
                        <a:tabLst>
                          <a:tab pos="1062355" algn="l"/>
                        </a:tabLst>
                      </a:pP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ΜΤΣ=	</a:t>
                      </a:r>
                      <a:r>
                        <a:rPr sz="2400" spc="-22" baseline="34722" dirty="0">
                          <a:latin typeface="Symbol"/>
                          <a:cs typeface="Symbol"/>
                        </a:rPr>
                        <a:t></a:t>
                      </a:r>
                      <a:endParaRPr sz="2400" baseline="34722">
                        <a:latin typeface="Symbol"/>
                        <a:cs typeface="Symbol"/>
                      </a:endParaRPr>
                    </a:p>
                    <a:p>
                      <a:pPr marL="718185">
                        <a:lnSpc>
                          <a:spcPts val="1664"/>
                        </a:lnSpc>
                      </a:pP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700" i="1" spc="-55" dirty="0">
                          <a:latin typeface="Symbol"/>
                          <a:cs typeface="Symbol"/>
                        </a:rPr>
                        <a:t></a:t>
                      </a:r>
                      <a:r>
                        <a:rPr sz="1700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1)(</a:t>
                      </a:r>
                      <a:r>
                        <a:rPr sz="1700" i="1" spc="-25" dirty="0">
                          <a:latin typeface="Symbol"/>
                          <a:cs typeface="Symbol"/>
                        </a:rPr>
                        <a:t></a:t>
                      </a:r>
                      <a:r>
                        <a:rPr sz="17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2)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ή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i="1" spc="10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575" b="1" spc="15" baseline="39682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i="1" spc="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7515" algn="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Τ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3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875532" y="3735323"/>
            <a:ext cx="681355" cy="315595"/>
          </a:xfrm>
          <a:custGeom>
            <a:avLst/>
            <a:gdLst/>
            <a:ahLst/>
            <a:cxnLst/>
            <a:rect l="l" t="t" r="r" b="b"/>
            <a:pathLst>
              <a:path w="681354" h="315595">
                <a:moveTo>
                  <a:pt x="339851" y="0"/>
                </a:moveTo>
                <a:lnTo>
                  <a:pt x="278827" y="2523"/>
                </a:lnTo>
                <a:lnTo>
                  <a:pt x="221364" y="9800"/>
                </a:lnTo>
                <a:lnTo>
                  <a:pt x="168430" y="21392"/>
                </a:lnTo>
                <a:lnTo>
                  <a:pt x="120989" y="36860"/>
                </a:lnTo>
                <a:lnTo>
                  <a:pt x="80008" y="55765"/>
                </a:lnTo>
                <a:lnTo>
                  <a:pt x="46453" y="77667"/>
                </a:lnTo>
                <a:lnTo>
                  <a:pt x="5483" y="128710"/>
                </a:lnTo>
                <a:lnTo>
                  <a:pt x="0" y="156971"/>
                </a:lnTo>
                <a:lnTo>
                  <a:pt x="5483" y="185687"/>
                </a:lnTo>
                <a:lnTo>
                  <a:pt x="46453" y="237348"/>
                </a:lnTo>
                <a:lnTo>
                  <a:pt x="80008" y="259441"/>
                </a:lnTo>
                <a:lnTo>
                  <a:pt x="120989" y="278473"/>
                </a:lnTo>
                <a:lnTo>
                  <a:pt x="168430" y="294019"/>
                </a:lnTo>
                <a:lnTo>
                  <a:pt x="221364" y="305650"/>
                </a:lnTo>
                <a:lnTo>
                  <a:pt x="278827" y="312942"/>
                </a:lnTo>
                <a:lnTo>
                  <a:pt x="339851" y="315467"/>
                </a:lnTo>
                <a:lnTo>
                  <a:pt x="401330" y="312942"/>
                </a:lnTo>
                <a:lnTo>
                  <a:pt x="459146" y="305650"/>
                </a:lnTo>
                <a:lnTo>
                  <a:pt x="512346" y="294019"/>
                </a:lnTo>
                <a:lnTo>
                  <a:pt x="559976" y="278473"/>
                </a:lnTo>
                <a:lnTo>
                  <a:pt x="601085" y="259441"/>
                </a:lnTo>
                <a:lnTo>
                  <a:pt x="634717" y="237348"/>
                </a:lnTo>
                <a:lnTo>
                  <a:pt x="675742" y="185687"/>
                </a:lnTo>
                <a:lnTo>
                  <a:pt x="681227" y="156971"/>
                </a:lnTo>
                <a:lnTo>
                  <a:pt x="675742" y="128710"/>
                </a:lnTo>
                <a:lnTo>
                  <a:pt x="634717" y="77667"/>
                </a:lnTo>
                <a:lnTo>
                  <a:pt x="601085" y="55765"/>
                </a:lnTo>
                <a:lnTo>
                  <a:pt x="559976" y="36860"/>
                </a:lnTo>
                <a:lnTo>
                  <a:pt x="512346" y="21392"/>
                </a:lnTo>
                <a:lnTo>
                  <a:pt x="459146" y="9800"/>
                </a:lnTo>
                <a:lnTo>
                  <a:pt x="401330" y="2523"/>
                </a:lnTo>
                <a:lnTo>
                  <a:pt x="339851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0271" y="4151376"/>
            <a:ext cx="1073150" cy="640080"/>
          </a:xfrm>
          <a:custGeom>
            <a:avLst/>
            <a:gdLst/>
            <a:ahLst/>
            <a:cxnLst/>
            <a:rect l="l" t="t" r="r" b="b"/>
            <a:pathLst>
              <a:path w="1073150" h="640079">
                <a:moveTo>
                  <a:pt x="536447" y="0"/>
                </a:moveTo>
                <a:lnTo>
                  <a:pt x="478103" y="1877"/>
                </a:lnTo>
                <a:lnTo>
                  <a:pt x="421552" y="7380"/>
                </a:lnTo>
                <a:lnTo>
                  <a:pt x="367125" y="16312"/>
                </a:lnTo>
                <a:lnTo>
                  <a:pt x="315153" y="28480"/>
                </a:lnTo>
                <a:lnTo>
                  <a:pt x="265966" y="43687"/>
                </a:lnTo>
                <a:lnTo>
                  <a:pt x="219894" y="61740"/>
                </a:lnTo>
                <a:lnTo>
                  <a:pt x="177269" y="82442"/>
                </a:lnTo>
                <a:lnTo>
                  <a:pt x="138421" y="105598"/>
                </a:lnTo>
                <a:lnTo>
                  <a:pt x="103680" y="131015"/>
                </a:lnTo>
                <a:lnTo>
                  <a:pt x="73377" y="158495"/>
                </a:lnTo>
                <a:lnTo>
                  <a:pt x="47843" y="187846"/>
                </a:lnTo>
                <a:lnTo>
                  <a:pt x="12401" y="251374"/>
                </a:lnTo>
                <a:lnTo>
                  <a:pt x="0" y="320039"/>
                </a:lnTo>
                <a:lnTo>
                  <a:pt x="3155" y="354917"/>
                </a:lnTo>
                <a:lnTo>
                  <a:pt x="27407" y="421209"/>
                </a:lnTo>
                <a:lnTo>
                  <a:pt x="73377" y="481583"/>
                </a:lnTo>
                <a:lnTo>
                  <a:pt x="103680" y="509064"/>
                </a:lnTo>
                <a:lnTo>
                  <a:pt x="138421" y="534481"/>
                </a:lnTo>
                <a:lnTo>
                  <a:pt x="177269" y="557637"/>
                </a:lnTo>
                <a:lnTo>
                  <a:pt x="219894" y="578339"/>
                </a:lnTo>
                <a:lnTo>
                  <a:pt x="265966" y="596391"/>
                </a:lnTo>
                <a:lnTo>
                  <a:pt x="315153" y="611599"/>
                </a:lnTo>
                <a:lnTo>
                  <a:pt x="367125" y="623767"/>
                </a:lnTo>
                <a:lnTo>
                  <a:pt x="421552" y="632699"/>
                </a:lnTo>
                <a:lnTo>
                  <a:pt x="478103" y="638202"/>
                </a:lnTo>
                <a:lnTo>
                  <a:pt x="536447" y="640079"/>
                </a:lnTo>
                <a:lnTo>
                  <a:pt x="594792" y="638202"/>
                </a:lnTo>
                <a:lnTo>
                  <a:pt x="651343" y="632699"/>
                </a:lnTo>
                <a:lnTo>
                  <a:pt x="705770" y="623767"/>
                </a:lnTo>
                <a:lnTo>
                  <a:pt x="757742" y="611599"/>
                </a:lnTo>
                <a:lnTo>
                  <a:pt x="806929" y="596391"/>
                </a:lnTo>
                <a:lnTo>
                  <a:pt x="853001" y="578339"/>
                </a:lnTo>
                <a:lnTo>
                  <a:pt x="895626" y="557637"/>
                </a:lnTo>
                <a:lnTo>
                  <a:pt x="934474" y="534481"/>
                </a:lnTo>
                <a:lnTo>
                  <a:pt x="969215" y="509064"/>
                </a:lnTo>
                <a:lnTo>
                  <a:pt x="999518" y="481583"/>
                </a:lnTo>
                <a:lnTo>
                  <a:pt x="1025052" y="452233"/>
                </a:lnTo>
                <a:lnTo>
                  <a:pt x="1060494" y="388705"/>
                </a:lnTo>
                <a:lnTo>
                  <a:pt x="1072895" y="320039"/>
                </a:lnTo>
                <a:lnTo>
                  <a:pt x="1069740" y="285162"/>
                </a:lnTo>
                <a:lnTo>
                  <a:pt x="1045488" y="218870"/>
                </a:lnTo>
                <a:lnTo>
                  <a:pt x="999518" y="158495"/>
                </a:lnTo>
                <a:lnTo>
                  <a:pt x="969215" y="131015"/>
                </a:lnTo>
                <a:lnTo>
                  <a:pt x="934474" y="105598"/>
                </a:lnTo>
                <a:lnTo>
                  <a:pt x="895626" y="82442"/>
                </a:lnTo>
                <a:lnTo>
                  <a:pt x="853001" y="61740"/>
                </a:lnTo>
                <a:lnTo>
                  <a:pt x="806929" y="43687"/>
                </a:lnTo>
                <a:lnTo>
                  <a:pt x="757742" y="28480"/>
                </a:lnTo>
                <a:lnTo>
                  <a:pt x="705770" y="16312"/>
                </a:lnTo>
                <a:lnTo>
                  <a:pt x="651343" y="7380"/>
                </a:lnTo>
                <a:lnTo>
                  <a:pt x="594792" y="1877"/>
                </a:lnTo>
                <a:lnTo>
                  <a:pt x="536447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16980" y="4209288"/>
            <a:ext cx="2390140" cy="1614170"/>
          </a:xfrm>
          <a:custGeom>
            <a:avLst/>
            <a:gdLst/>
            <a:ahLst/>
            <a:cxnLst/>
            <a:rect l="l" t="t" r="r" b="b"/>
            <a:pathLst>
              <a:path w="2390140" h="1614170">
                <a:moveTo>
                  <a:pt x="2306081" y="80153"/>
                </a:moveTo>
                <a:lnTo>
                  <a:pt x="2284508" y="48308"/>
                </a:lnTo>
                <a:lnTo>
                  <a:pt x="0" y="1581912"/>
                </a:lnTo>
                <a:lnTo>
                  <a:pt x="21336" y="1613916"/>
                </a:lnTo>
                <a:lnTo>
                  <a:pt x="2306081" y="80153"/>
                </a:lnTo>
                <a:close/>
              </a:path>
              <a:path w="2390140" h="1614170">
                <a:moveTo>
                  <a:pt x="2389632" y="0"/>
                </a:moveTo>
                <a:lnTo>
                  <a:pt x="2263140" y="16764"/>
                </a:lnTo>
                <a:lnTo>
                  <a:pt x="2284508" y="48308"/>
                </a:lnTo>
                <a:lnTo>
                  <a:pt x="2299716" y="38100"/>
                </a:lnTo>
                <a:lnTo>
                  <a:pt x="2321052" y="70104"/>
                </a:lnTo>
                <a:lnTo>
                  <a:pt x="2321052" y="102253"/>
                </a:lnTo>
                <a:lnTo>
                  <a:pt x="2327148" y="111252"/>
                </a:lnTo>
                <a:lnTo>
                  <a:pt x="2389632" y="0"/>
                </a:lnTo>
                <a:close/>
              </a:path>
              <a:path w="2390140" h="1614170">
                <a:moveTo>
                  <a:pt x="2321052" y="70104"/>
                </a:moveTo>
                <a:lnTo>
                  <a:pt x="2299716" y="38100"/>
                </a:lnTo>
                <a:lnTo>
                  <a:pt x="2284508" y="48308"/>
                </a:lnTo>
                <a:lnTo>
                  <a:pt x="2306081" y="80153"/>
                </a:lnTo>
                <a:lnTo>
                  <a:pt x="2321052" y="70104"/>
                </a:lnTo>
                <a:close/>
              </a:path>
              <a:path w="2390140" h="1614170">
                <a:moveTo>
                  <a:pt x="2321052" y="102253"/>
                </a:moveTo>
                <a:lnTo>
                  <a:pt x="2321052" y="70104"/>
                </a:lnTo>
                <a:lnTo>
                  <a:pt x="2306081" y="80153"/>
                </a:lnTo>
                <a:lnTo>
                  <a:pt x="2321052" y="1022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0095" y="1075944"/>
            <a:ext cx="4107179" cy="721360"/>
          </a:xfrm>
          <a:prstGeom prst="rect">
            <a:avLst/>
          </a:prstGeom>
          <a:ln w="9524">
            <a:solidFill>
              <a:srgbClr val="FF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788670">
              <a:lnSpc>
                <a:spcPct val="100000"/>
              </a:lnSpc>
              <a:spcBef>
                <a:spcPts val="830"/>
              </a:spcBef>
            </a:pPr>
            <a:r>
              <a:rPr sz="3200" b="1" spc="5" dirty="0">
                <a:latin typeface="Arial"/>
                <a:cs typeface="Arial"/>
              </a:rPr>
              <a:t>Υπολογισµοί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7395" y="539599"/>
            <a:ext cx="33032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∆ιορθωτικός </a:t>
            </a:r>
            <a:r>
              <a:rPr sz="1600" b="1" dirty="0">
                <a:latin typeface="Times New Roman"/>
                <a:cs typeface="Times New Roman"/>
              </a:rPr>
              <a:t>Όρος (</a:t>
            </a:r>
            <a:r>
              <a:rPr sz="1600" b="1" i="1" dirty="0">
                <a:latin typeface="Times New Roman"/>
                <a:cs typeface="Times New Roman"/>
              </a:rPr>
              <a:t>Correction</a:t>
            </a:r>
            <a:r>
              <a:rPr sz="1600" b="1" i="1" spc="-6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Term</a:t>
            </a:r>
            <a:r>
              <a:rPr sz="1600" b="1" spc="-5" dirty="0">
                <a:latin typeface="Times New Roman"/>
                <a:cs typeface="Times New Roman"/>
              </a:rPr>
              <a:t>):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2595" y="1309115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95" y="0"/>
                </a:lnTo>
              </a:path>
            </a:pathLst>
          </a:custGeom>
          <a:ln w="8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1043" y="1259077"/>
            <a:ext cx="35242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5" dirty="0">
                <a:latin typeface="Times New Roman"/>
                <a:cs typeface="Times New Roman"/>
              </a:rPr>
              <a:t>1</a:t>
            </a:r>
            <a:r>
              <a:rPr sz="1700" spc="-5" dirty="0">
                <a:latin typeface="Times New Roman"/>
                <a:cs typeface="Times New Roman"/>
              </a:rPr>
              <a:t>0</a:t>
            </a:r>
            <a:r>
              <a:rPr sz="170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4726" y="1123441"/>
            <a:ext cx="179705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000000"/>
                </a:solidFill>
                <a:latin typeface="Times New Roman"/>
                <a:cs typeface="Times New Roman"/>
              </a:rPr>
              <a:t>∆Ο= </a:t>
            </a:r>
            <a:r>
              <a:rPr sz="2550" b="0" spc="7" baseline="27777" dirty="0">
                <a:solidFill>
                  <a:srgbClr val="000000"/>
                </a:solidFill>
                <a:latin typeface="Times New Roman"/>
                <a:cs typeface="Times New Roman"/>
              </a:rPr>
              <a:t>359</a:t>
            </a:r>
            <a:r>
              <a:rPr sz="1650" b="0" spc="7" baseline="75757" dirty="0">
                <a:solidFill>
                  <a:srgbClr val="000000"/>
                </a:solidFill>
                <a:latin typeface="Times New Roman"/>
                <a:cs typeface="Times New Roman"/>
              </a:rPr>
              <a:t>2 </a:t>
            </a:r>
            <a:r>
              <a:rPr sz="1600" spc="-5" dirty="0">
                <a:solidFill>
                  <a:srgbClr val="000000"/>
                </a:solidFill>
                <a:latin typeface="Times New Roman"/>
                <a:cs typeface="Times New Roman"/>
              </a:rPr>
              <a:t>=1.288,81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2002" y="1734415"/>
            <a:ext cx="4217035" cy="120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Συνολικό Άθροισµα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Τετραγώνων: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497205" algn="ctr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ΣΑΤ=(5</a:t>
            </a:r>
            <a:r>
              <a:rPr sz="1500" b="1" baseline="41666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+6</a:t>
            </a:r>
            <a:r>
              <a:rPr sz="1500" b="1" baseline="41666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+6</a:t>
            </a:r>
            <a:r>
              <a:rPr sz="1500" b="1" baseline="41666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+…+3</a:t>
            </a:r>
            <a:r>
              <a:rPr sz="1500" b="1" baseline="41666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+3</a:t>
            </a:r>
            <a:r>
              <a:rPr sz="1500" b="1" baseline="41666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+3</a:t>
            </a:r>
            <a:r>
              <a:rPr sz="1500" b="1" baseline="41666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)-∆Ο=400,19</a:t>
            </a:r>
            <a:endParaRPr sz="16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750"/>
              </a:spcBef>
            </a:pPr>
            <a:r>
              <a:rPr sz="1600" b="1" spc="-5" dirty="0">
                <a:latin typeface="Times New Roman"/>
                <a:cs typeface="Times New Roman"/>
              </a:rPr>
              <a:t>Άθροισµα Τετραγώνων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Παραγόντων: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05100" y="3438144"/>
            <a:ext cx="1628139" cy="0"/>
          </a:xfrm>
          <a:custGeom>
            <a:avLst/>
            <a:gdLst/>
            <a:ahLst/>
            <a:cxnLst/>
            <a:rect l="l" t="t" r="r" b="b"/>
            <a:pathLst>
              <a:path w="1628139">
                <a:moveTo>
                  <a:pt x="0" y="0"/>
                </a:moveTo>
                <a:lnTo>
                  <a:pt x="1627631" y="0"/>
                </a:lnTo>
              </a:path>
            </a:pathLst>
          </a:custGeom>
          <a:ln w="8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90390" y="3388104"/>
            <a:ext cx="24257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-5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4729" y="3252468"/>
            <a:ext cx="33915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Times New Roman"/>
                <a:cs typeface="Times New Roman"/>
              </a:rPr>
              <a:t>ΑΤΠ=( </a:t>
            </a:r>
            <a:r>
              <a:rPr sz="2550" spc="-52" baseline="27777" dirty="0">
                <a:latin typeface="Times New Roman"/>
                <a:cs typeface="Times New Roman"/>
              </a:rPr>
              <a:t>41</a:t>
            </a:r>
            <a:r>
              <a:rPr sz="1650" spc="-52" baseline="75757" dirty="0">
                <a:latin typeface="Times New Roman"/>
                <a:cs typeface="Times New Roman"/>
              </a:rPr>
              <a:t>2 </a:t>
            </a:r>
            <a:r>
              <a:rPr sz="2550" baseline="27777" dirty="0">
                <a:latin typeface="Symbol"/>
                <a:cs typeface="Symbol"/>
              </a:rPr>
              <a:t></a:t>
            </a:r>
            <a:r>
              <a:rPr sz="2550" baseline="27777" dirty="0">
                <a:latin typeface="Times New Roman"/>
                <a:cs typeface="Times New Roman"/>
              </a:rPr>
              <a:t> 25</a:t>
            </a:r>
            <a:r>
              <a:rPr sz="1650" baseline="75757" dirty="0">
                <a:latin typeface="Times New Roman"/>
                <a:cs typeface="Times New Roman"/>
              </a:rPr>
              <a:t>2 </a:t>
            </a:r>
            <a:r>
              <a:rPr sz="2550" spc="375" baseline="27777" dirty="0">
                <a:latin typeface="Symbol"/>
                <a:cs typeface="Symbol"/>
              </a:rPr>
              <a:t></a:t>
            </a:r>
            <a:r>
              <a:rPr sz="2550" spc="375" baseline="27777" dirty="0">
                <a:latin typeface="Arial"/>
                <a:cs typeface="Arial"/>
              </a:rPr>
              <a:t>K</a:t>
            </a:r>
            <a:r>
              <a:rPr sz="2550" spc="375" baseline="27777" dirty="0">
                <a:latin typeface="Symbol"/>
                <a:cs typeface="Symbol"/>
              </a:rPr>
              <a:t></a:t>
            </a:r>
            <a:r>
              <a:rPr sz="2550" spc="-209" baseline="27777" dirty="0">
                <a:latin typeface="Times New Roman"/>
                <a:cs typeface="Times New Roman"/>
              </a:rPr>
              <a:t> </a:t>
            </a:r>
            <a:r>
              <a:rPr sz="2550" spc="7" baseline="27777" dirty="0">
                <a:latin typeface="Times New Roman"/>
                <a:cs typeface="Times New Roman"/>
              </a:rPr>
              <a:t>34</a:t>
            </a:r>
            <a:r>
              <a:rPr sz="1650" spc="7" baseline="75757" dirty="0">
                <a:latin typeface="Times New Roman"/>
                <a:cs typeface="Times New Roman"/>
              </a:rPr>
              <a:t>2 </a:t>
            </a:r>
            <a:r>
              <a:rPr sz="1600" b="1" dirty="0">
                <a:latin typeface="Times New Roman"/>
                <a:cs typeface="Times New Roman"/>
              </a:rPr>
              <a:t>)-∆Ο=51,49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7409" y="3860394"/>
            <a:ext cx="29908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Άθροισµα Τετραγώνων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Γραµµών: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42616" y="4631435"/>
            <a:ext cx="1635760" cy="0"/>
          </a:xfrm>
          <a:custGeom>
            <a:avLst/>
            <a:gdLst/>
            <a:ahLst/>
            <a:cxnLst/>
            <a:rect l="l" t="t" r="r" b="b"/>
            <a:pathLst>
              <a:path w="1635760">
                <a:moveTo>
                  <a:pt x="0" y="0"/>
                </a:moveTo>
                <a:lnTo>
                  <a:pt x="1635251" y="0"/>
                </a:lnTo>
              </a:path>
            </a:pathLst>
          </a:custGeom>
          <a:ln w="8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30954" y="4581395"/>
            <a:ext cx="24257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-5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4740" y="4445760"/>
            <a:ext cx="3429635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Times New Roman"/>
                <a:cs typeface="Times New Roman"/>
              </a:rPr>
              <a:t>ΑΤγ=( </a:t>
            </a:r>
            <a:r>
              <a:rPr sz="2550" spc="-15" baseline="27777" dirty="0">
                <a:latin typeface="Times New Roman"/>
                <a:cs typeface="Times New Roman"/>
              </a:rPr>
              <a:t>43</a:t>
            </a:r>
            <a:r>
              <a:rPr sz="1650" spc="-15" baseline="75757" dirty="0">
                <a:latin typeface="Times New Roman"/>
                <a:cs typeface="Times New Roman"/>
              </a:rPr>
              <a:t>2 </a:t>
            </a:r>
            <a:r>
              <a:rPr sz="2550" baseline="27777" dirty="0">
                <a:latin typeface="Symbol"/>
                <a:cs typeface="Symbol"/>
              </a:rPr>
              <a:t></a:t>
            </a:r>
            <a:r>
              <a:rPr sz="2550" baseline="27777" dirty="0">
                <a:latin typeface="Times New Roman"/>
                <a:cs typeface="Times New Roman"/>
              </a:rPr>
              <a:t> </a:t>
            </a:r>
            <a:r>
              <a:rPr sz="2550" spc="7" baseline="27777" dirty="0">
                <a:latin typeface="Times New Roman"/>
                <a:cs typeface="Times New Roman"/>
              </a:rPr>
              <a:t>55</a:t>
            </a:r>
            <a:r>
              <a:rPr sz="1650" spc="7" baseline="75757" dirty="0">
                <a:latin typeface="Times New Roman"/>
                <a:cs typeface="Times New Roman"/>
              </a:rPr>
              <a:t>2 </a:t>
            </a:r>
            <a:r>
              <a:rPr sz="2550" spc="375" baseline="27777" dirty="0">
                <a:latin typeface="Symbol"/>
                <a:cs typeface="Symbol"/>
              </a:rPr>
              <a:t></a:t>
            </a:r>
            <a:r>
              <a:rPr sz="2550" spc="375" baseline="27777" dirty="0">
                <a:latin typeface="Arial"/>
                <a:cs typeface="Arial"/>
              </a:rPr>
              <a:t>K</a:t>
            </a:r>
            <a:r>
              <a:rPr sz="2550" spc="375" baseline="27777" dirty="0">
                <a:latin typeface="Symbol"/>
                <a:cs typeface="Symbol"/>
              </a:rPr>
              <a:t></a:t>
            </a:r>
            <a:r>
              <a:rPr sz="2550" spc="-337" baseline="27777" dirty="0">
                <a:latin typeface="Times New Roman"/>
                <a:cs typeface="Times New Roman"/>
              </a:rPr>
              <a:t> </a:t>
            </a:r>
            <a:r>
              <a:rPr sz="2550" spc="7" baseline="27777" dirty="0">
                <a:latin typeface="Times New Roman"/>
                <a:cs typeface="Times New Roman"/>
              </a:rPr>
              <a:t>28</a:t>
            </a:r>
            <a:r>
              <a:rPr sz="1650" spc="7" baseline="75757" dirty="0">
                <a:latin typeface="Times New Roman"/>
                <a:cs typeface="Times New Roman"/>
              </a:rPr>
              <a:t>2 </a:t>
            </a:r>
            <a:r>
              <a:rPr sz="1600" b="1" spc="-5" dirty="0">
                <a:latin typeface="Times New Roman"/>
                <a:cs typeface="Times New Roman"/>
              </a:rPr>
              <a:t>)-∆Ο=147,89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7402" y="5053686"/>
            <a:ext cx="28505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Άθροισµα Τετραγώνων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Στηλών: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57855" y="5824727"/>
            <a:ext cx="1641475" cy="0"/>
          </a:xfrm>
          <a:custGeom>
            <a:avLst/>
            <a:gdLst/>
            <a:ahLst/>
            <a:cxnLst/>
            <a:rect l="l" t="t" r="r" b="b"/>
            <a:pathLst>
              <a:path w="1641475">
                <a:moveTo>
                  <a:pt x="0" y="0"/>
                </a:moveTo>
                <a:lnTo>
                  <a:pt x="1641347" y="0"/>
                </a:lnTo>
              </a:path>
            </a:pathLst>
          </a:custGeom>
          <a:ln w="8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49242" y="5774687"/>
            <a:ext cx="24257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00" spc="-5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4733" y="5637527"/>
            <a:ext cx="3359150" cy="286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Times New Roman"/>
                <a:cs typeface="Times New Roman"/>
              </a:rPr>
              <a:t>ΑΤσ=( </a:t>
            </a:r>
            <a:r>
              <a:rPr sz="2550" spc="30" baseline="27777" dirty="0">
                <a:latin typeface="Times New Roman"/>
                <a:cs typeface="Times New Roman"/>
              </a:rPr>
              <a:t>37</a:t>
            </a:r>
            <a:r>
              <a:rPr sz="1650" spc="30" baseline="73232" dirty="0">
                <a:latin typeface="Times New Roman"/>
                <a:cs typeface="Times New Roman"/>
              </a:rPr>
              <a:t>2 </a:t>
            </a:r>
            <a:r>
              <a:rPr sz="2550" baseline="27777" dirty="0">
                <a:latin typeface="Symbol"/>
                <a:cs typeface="Symbol"/>
              </a:rPr>
              <a:t></a:t>
            </a:r>
            <a:r>
              <a:rPr sz="2550" baseline="27777" dirty="0">
                <a:latin typeface="Times New Roman"/>
                <a:cs typeface="Times New Roman"/>
              </a:rPr>
              <a:t> </a:t>
            </a:r>
            <a:r>
              <a:rPr sz="2550" spc="7" baseline="27777" dirty="0">
                <a:latin typeface="Times New Roman"/>
                <a:cs typeface="Times New Roman"/>
              </a:rPr>
              <a:t>26</a:t>
            </a:r>
            <a:r>
              <a:rPr sz="1650" spc="7" baseline="73232" dirty="0">
                <a:latin typeface="Times New Roman"/>
                <a:cs typeface="Times New Roman"/>
              </a:rPr>
              <a:t>2 </a:t>
            </a:r>
            <a:r>
              <a:rPr sz="2550" spc="375" baseline="27777" dirty="0">
                <a:latin typeface="Symbol"/>
                <a:cs typeface="Symbol"/>
              </a:rPr>
              <a:t></a:t>
            </a:r>
            <a:r>
              <a:rPr sz="2550" spc="375" baseline="27777" dirty="0">
                <a:latin typeface="Arial"/>
                <a:cs typeface="Arial"/>
              </a:rPr>
              <a:t>K</a:t>
            </a:r>
            <a:r>
              <a:rPr sz="2550" spc="375" baseline="27777" dirty="0">
                <a:latin typeface="Symbol"/>
                <a:cs typeface="Symbol"/>
              </a:rPr>
              <a:t></a:t>
            </a:r>
            <a:r>
              <a:rPr sz="2550" spc="-390" baseline="27777" dirty="0">
                <a:latin typeface="Times New Roman"/>
                <a:cs typeface="Times New Roman"/>
              </a:rPr>
              <a:t> </a:t>
            </a:r>
            <a:r>
              <a:rPr sz="2550" spc="7" baseline="27777" dirty="0">
                <a:latin typeface="Times New Roman"/>
                <a:cs typeface="Times New Roman"/>
              </a:rPr>
              <a:t>38</a:t>
            </a:r>
            <a:r>
              <a:rPr sz="1650" spc="7" baseline="73232" dirty="0">
                <a:latin typeface="Times New Roman"/>
                <a:cs typeface="Times New Roman"/>
              </a:rPr>
              <a:t>2 </a:t>
            </a:r>
            <a:r>
              <a:rPr sz="1600" b="1" dirty="0">
                <a:latin typeface="Times New Roman"/>
                <a:cs typeface="Times New Roman"/>
              </a:rPr>
              <a:t>)-∆Ο=33,69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7408" y="6248501"/>
            <a:ext cx="595122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Άθροισµα Τετραγώνων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Σφαλµάτων: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ΑΤΣ=ΣΑΤ-ΑΤΠ-ΑΤγ-ΑΤσ=(400,19)-(51,49)-(147,89)-(33,69)=167,12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8" rIns="0" bIns="0" rtlCol="0">
            <a:spAutoFit/>
          </a:bodyPr>
          <a:lstStyle/>
          <a:p>
            <a:pPr marL="2322195" marR="5080" indent="-218122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Πίνακας Ανάλυσης Παραλλακτικότητας  </a:t>
            </a:r>
            <a:r>
              <a:rPr dirty="0">
                <a:solidFill>
                  <a:srgbClr val="000000"/>
                </a:solidFill>
              </a:rPr>
              <a:t>(ή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30" dirty="0">
                <a:solidFill>
                  <a:srgbClr val="000000"/>
                </a:solidFill>
              </a:rPr>
              <a:t>∆ιακύµανσης)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0" y="5870447"/>
            <a:ext cx="7632700" cy="407034"/>
          </a:xfrm>
          <a:prstGeom prst="rect">
            <a:avLst/>
          </a:prstGeom>
          <a:ln w="9524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5"/>
              </a:spcBef>
            </a:pPr>
            <a:r>
              <a:rPr sz="2000" b="1" spc="-5" dirty="0">
                <a:latin typeface="Times New Roman"/>
                <a:cs typeface="Times New Roman"/>
              </a:rPr>
              <a:t>Κρίσιµη Τιµή F(9, 72)=2,01, </a:t>
            </a:r>
            <a:r>
              <a:rPr sz="2000" b="1" dirty="0">
                <a:latin typeface="Times New Roman"/>
                <a:cs typeface="Times New Roman"/>
              </a:rPr>
              <a:t>σε </a:t>
            </a:r>
            <a:r>
              <a:rPr sz="2000" b="1" spc="-5" dirty="0">
                <a:latin typeface="Times New Roman"/>
                <a:cs typeface="Times New Roman"/>
              </a:rPr>
              <a:t>επίπεδο σηµαντικότητας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α</a:t>
            </a:r>
            <a:r>
              <a:rPr sz="2000" b="1" spc="-5" dirty="0">
                <a:latin typeface="Times New Roman"/>
                <a:cs typeface="Times New Roman"/>
              </a:rPr>
              <a:t>=0,05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4316" y="1773936"/>
          <a:ext cx="8618852" cy="3732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167640" marR="162560" indent="781685">
                        <a:lnSpc>
                          <a:spcPts val="2020"/>
                        </a:lnSpc>
                        <a:spcBef>
                          <a:spcPts val="420"/>
                        </a:spcBef>
                      </a:pPr>
                      <a:r>
                        <a:rPr sz="1750" b="1" spc="95" dirty="0">
                          <a:latin typeface="Times New Roman"/>
                          <a:cs typeface="Times New Roman"/>
                        </a:rPr>
                        <a:t>Πηγή  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Πα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ρα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λλ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-20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κό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 marR="175260" indent="213360">
                        <a:lnSpc>
                          <a:spcPts val="2020"/>
                        </a:lnSpc>
                        <a:spcBef>
                          <a:spcPts val="420"/>
                        </a:spcBef>
                      </a:pPr>
                      <a:r>
                        <a:rPr sz="1750" b="1" spc="80" dirty="0">
                          <a:latin typeface="Times New Roman"/>
                          <a:cs typeface="Times New Roman"/>
                        </a:rPr>
                        <a:t>Βαθµοί  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θε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ί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 marR="203200" indent="147320">
                        <a:lnSpc>
                          <a:spcPts val="2020"/>
                        </a:lnSpc>
                        <a:spcBef>
                          <a:spcPts val="420"/>
                        </a:spcBef>
                      </a:pPr>
                      <a:r>
                        <a:rPr sz="1750" b="1" spc="80" dirty="0">
                          <a:latin typeface="Times New Roman"/>
                          <a:cs typeface="Times New Roman"/>
                        </a:rPr>
                        <a:t>Άθροισµα  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ρα</a:t>
                      </a:r>
                      <a:r>
                        <a:rPr sz="1750" b="1" spc="-25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750" b="1" spc="-15" dirty="0">
                          <a:latin typeface="Times New Roman"/>
                          <a:cs typeface="Times New Roman"/>
                        </a:rPr>
                        <a:t>ώ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750" b="1" spc="-15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ν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 marR="165735" indent="290830">
                        <a:lnSpc>
                          <a:spcPts val="2020"/>
                        </a:lnSpc>
                        <a:spcBef>
                          <a:spcPts val="420"/>
                        </a:spcBef>
                      </a:pPr>
                      <a:r>
                        <a:rPr sz="1750" b="1" spc="95" dirty="0">
                          <a:latin typeface="Times New Roman"/>
                          <a:cs typeface="Times New Roman"/>
                        </a:rPr>
                        <a:t>Μέσα  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750" b="1" spc="-15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i="1" dirty="0">
                          <a:latin typeface="Times New Roman"/>
                          <a:cs typeface="Times New Roman"/>
                        </a:rPr>
                        <a:t>F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625" b="1" i="1" spc="97" baseline="7936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150" spc="65" dirty="0">
                          <a:latin typeface="Times New Roman"/>
                          <a:cs typeface="Times New Roman"/>
                        </a:rPr>
                        <a:t>0,05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892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80" dirty="0">
                          <a:latin typeface="Times New Roman"/>
                          <a:cs typeface="Times New Roman"/>
                        </a:rPr>
                        <a:t>Γραµµές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70" dirty="0">
                          <a:latin typeface="Times New Roman"/>
                          <a:cs typeface="Times New Roman"/>
                        </a:rPr>
                        <a:t>147,89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70" dirty="0">
                          <a:latin typeface="Times New Roman"/>
                          <a:cs typeface="Times New Roman"/>
                        </a:rPr>
                        <a:t>16,43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7,08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2,01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16"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75" dirty="0">
                          <a:latin typeface="Times New Roman"/>
                          <a:cs typeface="Times New Roman"/>
                        </a:rPr>
                        <a:t>Στήλες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70" dirty="0">
                          <a:latin typeface="Times New Roman"/>
                          <a:cs typeface="Times New Roman"/>
                        </a:rPr>
                        <a:t>33,69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3,74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1,61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2,01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478155" marR="548005">
                        <a:lnSpc>
                          <a:spcPts val="1989"/>
                        </a:lnSpc>
                        <a:spcBef>
                          <a:spcPts val="445"/>
                        </a:spcBef>
                      </a:pPr>
                      <a:r>
                        <a:rPr sz="1750" b="1" spc="75" dirty="0">
                          <a:latin typeface="Times New Roman"/>
                          <a:cs typeface="Times New Roman"/>
                        </a:rPr>
                        <a:t>Γενότυποι  </a:t>
                      </a:r>
                      <a:r>
                        <a:rPr sz="1750" b="1" spc="-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750" b="1" spc="-15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750" b="1" spc="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750" b="1" spc="-20" dirty="0">
                          <a:latin typeface="Times New Roman"/>
                          <a:cs typeface="Times New Roman"/>
                        </a:rPr>
                        <a:t>ς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70" dirty="0">
                          <a:latin typeface="Times New Roman"/>
                          <a:cs typeface="Times New Roman"/>
                        </a:rPr>
                        <a:t>51,49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5,72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2,46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2,01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85" dirty="0">
                          <a:latin typeface="Times New Roman"/>
                          <a:cs typeface="Times New Roman"/>
                        </a:rPr>
                        <a:t>Σφάλµα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75" dirty="0">
                          <a:latin typeface="Times New Roman"/>
                          <a:cs typeface="Times New Roman"/>
                        </a:rPr>
                        <a:t>72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70" dirty="0">
                          <a:latin typeface="Times New Roman"/>
                          <a:cs typeface="Times New Roman"/>
                        </a:rPr>
                        <a:t>167,12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750" b="1" spc="65" dirty="0">
                          <a:latin typeface="Times New Roman"/>
                          <a:cs typeface="Times New Roman"/>
                        </a:rPr>
                        <a:t>2,32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-5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750" b="1" spc="-10" dirty="0">
                          <a:latin typeface="Times New Roman"/>
                          <a:cs typeface="Times New Roman"/>
                        </a:rPr>
                        <a:t>λι</a:t>
                      </a:r>
                      <a:r>
                        <a:rPr sz="1750" b="1" dirty="0">
                          <a:latin typeface="Times New Roman"/>
                          <a:cs typeface="Times New Roman"/>
                        </a:rPr>
                        <a:t>κή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75" dirty="0">
                          <a:latin typeface="Times New Roman"/>
                          <a:cs typeface="Times New Roman"/>
                        </a:rPr>
                        <a:t>99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750" b="1" spc="70" dirty="0">
                          <a:latin typeface="Times New Roman"/>
                          <a:cs typeface="Times New Roman"/>
                        </a:rPr>
                        <a:t>400,19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301228" y="2482595"/>
            <a:ext cx="668020" cy="480059"/>
          </a:xfrm>
          <a:custGeom>
            <a:avLst/>
            <a:gdLst/>
            <a:ahLst/>
            <a:cxnLst/>
            <a:rect l="l" t="t" r="r" b="b"/>
            <a:pathLst>
              <a:path w="668020" h="480060">
                <a:moveTo>
                  <a:pt x="333755" y="0"/>
                </a:moveTo>
                <a:lnTo>
                  <a:pt x="279600" y="3119"/>
                </a:lnTo>
                <a:lnTo>
                  <a:pt x="228234" y="12155"/>
                </a:lnTo>
                <a:lnTo>
                  <a:pt x="180342" y="26622"/>
                </a:lnTo>
                <a:lnTo>
                  <a:pt x="136611" y="46036"/>
                </a:lnTo>
                <a:lnTo>
                  <a:pt x="97726" y="69913"/>
                </a:lnTo>
                <a:lnTo>
                  <a:pt x="64373" y="97767"/>
                </a:lnTo>
                <a:lnTo>
                  <a:pt x="37238" y="129114"/>
                </a:lnTo>
                <a:lnTo>
                  <a:pt x="17007" y="163470"/>
                </a:lnTo>
                <a:lnTo>
                  <a:pt x="4366" y="200349"/>
                </a:lnTo>
                <a:lnTo>
                  <a:pt x="0" y="239267"/>
                </a:lnTo>
                <a:lnTo>
                  <a:pt x="4366" y="278229"/>
                </a:lnTo>
                <a:lnTo>
                  <a:pt x="17007" y="315224"/>
                </a:lnTo>
                <a:lnTo>
                  <a:pt x="37238" y="349750"/>
                </a:lnTo>
                <a:lnTo>
                  <a:pt x="64373" y="381304"/>
                </a:lnTo>
                <a:lnTo>
                  <a:pt x="97726" y="409384"/>
                </a:lnTo>
                <a:lnTo>
                  <a:pt x="136611" y="433486"/>
                </a:lnTo>
                <a:lnTo>
                  <a:pt x="180342" y="453108"/>
                </a:lnTo>
                <a:lnTo>
                  <a:pt x="228234" y="467746"/>
                </a:lnTo>
                <a:lnTo>
                  <a:pt x="279600" y="476897"/>
                </a:lnTo>
                <a:lnTo>
                  <a:pt x="333755" y="480059"/>
                </a:lnTo>
                <a:lnTo>
                  <a:pt x="387911" y="476897"/>
                </a:lnTo>
                <a:lnTo>
                  <a:pt x="439277" y="467746"/>
                </a:lnTo>
                <a:lnTo>
                  <a:pt x="487169" y="453108"/>
                </a:lnTo>
                <a:lnTo>
                  <a:pt x="530900" y="433486"/>
                </a:lnTo>
                <a:lnTo>
                  <a:pt x="569785" y="409384"/>
                </a:lnTo>
                <a:lnTo>
                  <a:pt x="603138" y="381304"/>
                </a:lnTo>
                <a:lnTo>
                  <a:pt x="630273" y="349750"/>
                </a:lnTo>
                <a:lnTo>
                  <a:pt x="650504" y="315224"/>
                </a:lnTo>
                <a:lnTo>
                  <a:pt x="663145" y="278229"/>
                </a:lnTo>
                <a:lnTo>
                  <a:pt x="667511" y="239267"/>
                </a:lnTo>
                <a:lnTo>
                  <a:pt x="663145" y="200349"/>
                </a:lnTo>
                <a:lnTo>
                  <a:pt x="650504" y="163470"/>
                </a:lnTo>
                <a:lnTo>
                  <a:pt x="630273" y="129114"/>
                </a:lnTo>
                <a:lnTo>
                  <a:pt x="603138" y="97767"/>
                </a:lnTo>
                <a:lnTo>
                  <a:pt x="569785" y="69913"/>
                </a:lnTo>
                <a:lnTo>
                  <a:pt x="530900" y="46036"/>
                </a:lnTo>
                <a:lnTo>
                  <a:pt x="487169" y="26622"/>
                </a:lnTo>
                <a:lnTo>
                  <a:pt x="439277" y="12155"/>
                </a:lnTo>
                <a:lnTo>
                  <a:pt x="387911" y="3119"/>
                </a:lnTo>
                <a:lnTo>
                  <a:pt x="333755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4464" y="3720083"/>
            <a:ext cx="669290" cy="480059"/>
          </a:xfrm>
          <a:custGeom>
            <a:avLst/>
            <a:gdLst/>
            <a:ahLst/>
            <a:cxnLst/>
            <a:rect l="l" t="t" r="r" b="b"/>
            <a:pathLst>
              <a:path w="669290" h="480060">
                <a:moveTo>
                  <a:pt x="335279" y="0"/>
                </a:moveTo>
                <a:lnTo>
                  <a:pt x="280711" y="3162"/>
                </a:lnTo>
                <a:lnTo>
                  <a:pt x="229014" y="12313"/>
                </a:lnTo>
                <a:lnTo>
                  <a:pt x="180865" y="26951"/>
                </a:lnTo>
                <a:lnTo>
                  <a:pt x="136940" y="46573"/>
                </a:lnTo>
                <a:lnTo>
                  <a:pt x="97916" y="70675"/>
                </a:lnTo>
                <a:lnTo>
                  <a:pt x="64471" y="98755"/>
                </a:lnTo>
                <a:lnTo>
                  <a:pt x="37280" y="130309"/>
                </a:lnTo>
                <a:lnTo>
                  <a:pt x="17020" y="164835"/>
                </a:lnTo>
                <a:lnTo>
                  <a:pt x="4367" y="201830"/>
                </a:lnTo>
                <a:lnTo>
                  <a:pt x="0" y="240791"/>
                </a:lnTo>
                <a:lnTo>
                  <a:pt x="4367" y="279710"/>
                </a:lnTo>
                <a:lnTo>
                  <a:pt x="17020" y="316589"/>
                </a:lnTo>
                <a:lnTo>
                  <a:pt x="37280" y="350945"/>
                </a:lnTo>
                <a:lnTo>
                  <a:pt x="64471" y="382292"/>
                </a:lnTo>
                <a:lnTo>
                  <a:pt x="97916" y="410146"/>
                </a:lnTo>
                <a:lnTo>
                  <a:pt x="136940" y="434022"/>
                </a:lnTo>
                <a:lnTo>
                  <a:pt x="180865" y="453437"/>
                </a:lnTo>
                <a:lnTo>
                  <a:pt x="229014" y="467904"/>
                </a:lnTo>
                <a:lnTo>
                  <a:pt x="280711" y="476940"/>
                </a:lnTo>
                <a:lnTo>
                  <a:pt x="335279" y="480059"/>
                </a:lnTo>
                <a:lnTo>
                  <a:pt x="389435" y="476940"/>
                </a:lnTo>
                <a:lnTo>
                  <a:pt x="440801" y="467904"/>
                </a:lnTo>
                <a:lnTo>
                  <a:pt x="488693" y="453437"/>
                </a:lnTo>
                <a:lnTo>
                  <a:pt x="532424" y="434022"/>
                </a:lnTo>
                <a:lnTo>
                  <a:pt x="571309" y="410146"/>
                </a:lnTo>
                <a:lnTo>
                  <a:pt x="604662" y="382292"/>
                </a:lnTo>
                <a:lnTo>
                  <a:pt x="631797" y="350945"/>
                </a:lnTo>
                <a:lnTo>
                  <a:pt x="652028" y="316589"/>
                </a:lnTo>
                <a:lnTo>
                  <a:pt x="664669" y="279710"/>
                </a:lnTo>
                <a:lnTo>
                  <a:pt x="669035" y="240791"/>
                </a:lnTo>
                <a:lnTo>
                  <a:pt x="664669" y="201830"/>
                </a:lnTo>
                <a:lnTo>
                  <a:pt x="652028" y="164835"/>
                </a:lnTo>
                <a:lnTo>
                  <a:pt x="631797" y="130309"/>
                </a:lnTo>
                <a:lnTo>
                  <a:pt x="604662" y="98755"/>
                </a:lnTo>
                <a:lnTo>
                  <a:pt x="571309" y="70675"/>
                </a:lnTo>
                <a:lnTo>
                  <a:pt x="532424" y="46573"/>
                </a:lnTo>
                <a:lnTo>
                  <a:pt x="488693" y="26951"/>
                </a:lnTo>
                <a:lnTo>
                  <a:pt x="440801" y="12313"/>
                </a:lnTo>
                <a:lnTo>
                  <a:pt x="389435" y="3162"/>
                </a:lnTo>
                <a:lnTo>
                  <a:pt x="335279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68588" y="833119"/>
            <a:ext cx="71412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Αποτελέσµατα </a:t>
            </a:r>
            <a:r>
              <a:rPr sz="4400" b="0" dirty="0">
                <a:solidFill>
                  <a:srgbClr val="B2B2B2"/>
                </a:solidFill>
                <a:latin typeface="Arial"/>
                <a:cs typeface="Arial"/>
              </a:rPr>
              <a:t>από το</a:t>
            </a:r>
            <a:r>
              <a:rPr sz="4400" b="0" spc="-4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B2B2B2"/>
                </a:solidFill>
                <a:latin typeface="Arial"/>
                <a:cs typeface="Arial"/>
              </a:rPr>
              <a:t>SPSS</a:t>
            </a:r>
            <a:endParaRPr sz="4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50263" y="2016252"/>
          <a:ext cx="8187053" cy="4139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3128">
                <a:tc>
                  <a:txBody>
                    <a:bodyPr/>
                    <a:lstStyle/>
                    <a:p>
                      <a:pPr marL="149225" marR="140335" indent="740410">
                        <a:lnSpc>
                          <a:spcPts val="2090"/>
                        </a:lnSpc>
                        <a:spcBef>
                          <a:spcPts val="30"/>
                        </a:spcBef>
                      </a:pP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Πηγή  Π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αλλα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ι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κ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ό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η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202565">
                        <a:lnSpc>
                          <a:spcPts val="209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Βαθµοί  Ε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ε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υ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ερί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79070" indent="139700">
                        <a:lnSpc>
                          <a:spcPts val="209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Άθροισµα  Τε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ώ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ν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4145" indent="274320">
                        <a:lnSpc>
                          <a:spcPts val="209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Μέσα  Τετρ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γω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2065"/>
                        </a:lnSpc>
                      </a:pPr>
                      <a:r>
                        <a:rPr sz="1800" b="1" i="1" dirty="0">
                          <a:latin typeface="Times New Roman"/>
                          <a:cs typeface="Times New Roman"/>
                        </a:rPr>
                        <a:t>p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45212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Γραµµές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147,89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16,43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7,08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0,000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52">
                <a:tc>
                  <a:txBody>
                    <a:bodyPr/>
                    <a:lstStyle/>
                    <a:p>
                      <a:pPr marL="45212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Στήλες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33,69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3,74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1,61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0,129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452120" marR="495934">
                        <a:lnSpc>
                          <a:spcPts val="209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Γενότυποι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Π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ρ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ά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τ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ς)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51,49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5,72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2,46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205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0,017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452120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Σφάλµα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72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167,12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2,32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R="95885" algn="r">
                        <a:lnSpc>
                          <a:spcPts val="2065"/>
                        </a:lnSpc>
                      </a:pP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Ο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ική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400,19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92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795003" y="2584703"/>
            <a:ext cx="683260" cy="449580"/>
          </a:xfrm>
          <a:custGeom>
            <a:avLst/>
            <a:gdLst/>
            <a:ahLst/>
            <a:cxnLst/>
            <a:rect l="l" t="t" r="r" b="b"/>
            <a:pathLst>
              <a:path w="683259" h="449580">
                <a:moveTo>
                  <a:pt x="341375" y="0"/>
                </a:moveTo>
                <a:lnTo>
                  <a:pt x="285896" y="2941"/>
                </a:lnTo>
                <a:lnTo>
                  <a:pt x="233306" y="11460"/>
                </a:lnTo>
                <a:lnTo>
                  <a:pt x="184300" y="25100"/>
                </a:lnTo>
                <a:lnTo>
                  <a:pt x="139574" y="43403"/>
                </a:lnTo>
                <a:lnTo>
                  <a:pt x="99821" y="65912"/>
                </a:lnTo>
                <a:lnTo>
                  <a:pt x="65739" y="92171"/>
                </a:lnTo>
                <a:lnTo>
                  <a:pt x="38020" y="121721"/>
                </a:lnTo>
                <a:lnTo>
                  <a:pt x="17361" y="154106"/>
                </a:lnTo>
                <a:lnTo>
                  <a:pt x="0" y="225551"/>
                </a:lnTo>
                <a:lnTo>
                  <a:pt x="4456" y="261821"/>
                </a:lnTo>
                <a:lnTo>
                  <a:pt x="38020" y="328380"/>
                </a:lnTo>
                <a:lnTo>
                  <a:pt x="65739" y="357737"/>
                </a:lnTo>
                <a:lnTo>
                  <a:pt x="99821" y="383857"/>
                </a:lnTo>
                <a:lnTo>
                  <a:pt x="139574" y="406274"/>
                </a:lnTo>
                <a:lnTo>
                  <a:pt x="184300" y="424520"/>
                </a:lnTo>
                <a:lnTo>
                  <a:pt x="233306" y="438131"/>
                </a:lnTo>
                <a:lnTo>
                  <a:pt x="285896" y="446640"/>
                </a:lnTo>
                <a:lnTo>
                  <a:pt x="341375" y="449579"/>
                </a:lnTo>
                <a:lnTo>
                  <a:pt x="396485" y="446640"/>
                </a:lnTo>
                <a:lnTo>
                  <a:pt x="448860" y="438131"/>
                </a:lnTo>
                <a:lnTo>
                  <a:pt x="497779" y="424520"/>
                </a:lnTo>
                <a:lnTo>
                  <a:pt x="542519" y="406274"/>
                </a:lnTo>
                <a:lnTo>
                  <a:pt x="582358" y="383857"/>
                </a:lnTo>
                <a:lnTo>
                  <a:pt x="616573" y="357737"/>
                </a:lnTo>
                <a:lnTo>
                  <a:pt x="644443" y="328380"/>
                </a:lnTo>
                <a:lnTo>
                  <a:pt x="665244" y="296253"/>
                </a:lnTo>
                <a:lnTo>
                  <a:pt x="682751" y="225551"/>
                </a:lnTo>
                <a:lnTo>
                  <a:pt x="678254" y="188869"/>
                </a:lnTo>
                <a:lnTo>
                  <a:pt x="644443" y="121721"/>
                </a:lnTo>
                <a:lnTo>
                  <a:pt x="616573" y="92171"/>
                </a:lnTo>
                <a:lnTo>
                  <a:pt x="582358" y="65912"/>
                </a:lnTo>
                <a:lnTo>
                  <a:pt x="542519" y="43403"/>
                </a:lnTo>
                <a:lnTo>
                  <a:pt x="497779" y="25100"/>
                </a:lnTo>
                <a:lnTo>
                  <a:pt x="448860" y="11460"/>
                </a:lnTo>
                <a:lnTo>
                  <a:pt x="396485" y="2941"/>
                </a:lnTo>
                <a:lnTo>
                  <a:pt x="341375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07195" y="3861815"/>
            <a:ext cx="683260" cy="451484"/>
          </a:xfrm>
          <a:custGeom>
            <a:avLst/>
            <a:gdLst/>
            <a:ahLst/>
            <a:cxnLst/>
            <a:rect l="l" t="t" r="r" b="b"/>
            <a:pathLst>
              <a:path w="683259" h="451485">
                <a:moveTo>
                  <a:pt x="341375" y="0"/>
                </a:moveTo>
                <a:lnTo>
                  <a:pt x="285896" y="2941"/>
                </a:lnTo>
                <a:lnTo>
                  <a:pt x="233306" y="11460"/>
                </a:lnTo>
                <a:lnTo>
                  <a:pt x="184300" y="25100"/>
                </a:lnTo>
                <a:lnTo>
                  <a:pt x="139574" y="43403"/>
                </a:lnTo>
                <a:lnTo>
                  <a:pt x="99821" y="65912"/>
                </a:lnTo>
                <a:lnTo>
                  <a:pt x="65739" y="92171"/>
                </a:lnTo>
                <a:lnTo>
                  <a:pt x="38020" y="121721"/>
                </a:lnTo>
                <a:lnTo>
                  <a:pt x="17361" y="154106"/>
                </a:lnTo>
                <a:lnTo>
                  <a:pt x="0" y="225551"/>
                </a:lnTo>
                <a:lnTo>
                  <a:pt x="4456" y="262234"/>
                </a:lnTo>
                <a:lnTo>
                  <a:pt x="38020" y="329382"/>
                </a:lnTo>
                <a:lnTo>
                  <a:pt x="65739" y="358932"/>
                </a:lnTo>
                <a:lnTo>
                  <a:pt x="99821" y="385190"/>
                </a:lnTo>
                <a:lnTo>
                  <a:pt x="139574" y="407700"/>
                </a:lnTo>
                <a:lnTo>
                  <a:pt x="184300" y="426003"/>
                </a:lnTo>
                <a:lnTo>
                  <a:pt x="233306" y="439643"/>
                </a:lnTo>
                <a:lnTo>
                  <a:pt x="285896" y="448162"/>
                </a:lnTo>
                <a:lnTo>
                  <a:pt x="341375" y="451103"/>
                </a:lnTo>
                <a:lnTo>
                  <a:pt x="396855" y="448162"/>
                </a:lnTo>
                <a:lnTo>
                  <a:pt x="449445" y="439643"/>
                </a:lnTo>
                <a:lnTo>
                  <a:pt x="498451" y="426003"/>
                </a:lnTo>
                <a:lnTo>
                  <a:pt x="543177" y="407700"/>
                </a:lnTo>
                <a:lnTo>
                  <a:pt x="582929" y="385190"/>
                </a:lnTo>
                <a:lnTo>
                  <a:pt x="617012" y="358932"/>
                </a:lnTo>
                <a:lnTo>
                  <a:pt x="644731" y="329382"/>
                </a:lnTo>
                <a:lnTo>
                  <a:pt x="665390" y="296997"/>
                </a:lnTo>
                <a:lnTo>
                  <a:pt x="682751" y="225551"/>
                </a:lnTo>
                <a:lnTo>
                  <a:pt x="678295" y="188869"/>
                </a:lnTo>
                <a:lnTo>
                  <a:pt x="644731" y="121721"/>
                </a:lnTo>
                <a:lnTo>
                  <a:pt x="617012" y="92171"/>
                </a:lnTo>
                <a:lnTo>
                  <a:pt x="582929" y="65912"/>
                </a:lnTo>
                <a:lnTo>
                  <a:pt x="543177" y="43403"/>
                </a:lnTo>
                <a:lnTo>
                  <a:pt x="498451" y="25100"/>
                </a:lnTo>
                <a:lnTo>
                  <a:pt x="449445" y="11460"/>
                </a:lnTo>
                <a:lnTo>
                  <a:pt x="396855" y="2941"/>
                </a:lnTo>
                <a:lnTo>
                  <a:pt x="341375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38883" y="6385559"/>
            <a:ext cx="1714500" cy="548640"/>
          </a:xfrm>
          <a:prstGeom prst="rect">
            <a:avLst/>
          </a:prstGeom>
          <a:solidFill>
            <a:srgbClr val="000000"/>
          </a:solidFill>
          <a:ln w="28574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90"/>
              </a:spcBef>
            </a:pPr>
            <a:r>
              <a:rPr sz="2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50" spc="-7" baseline="2339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=0.582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46576" y="6211824"/>
            <a:ext cx="5008245" cy="710565"/>
          </a:xfrm>
          <a:custGeom>
            <a:avLst/>
            <a:gdLst/>
            <a:ahLst/>
            <a:cxnLst/>
            <a:rect l="l" t="t" r="r" b="b"/>
            <a:pathLst>
              <a:path w="5008245" h="710565">
                <a:moveTo>
                  <a:pt x="0" y="0"/>
                </a:moveTo>
                <a:lnTo>
                  <a:pt x="0" y="710184"/>
                </a:lnTo>
                <a:lnTo>
                  <a:pt x="5007864" y="710184"/>
                </a:lnTo>
                <a:lnTo>
                  <a:pt x="50078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43020" y="6133312"/>
            <a:ext cx="5010150" cy="7543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60"/>
              </a:spcBef>
            </a:pPr>
            <a:r>
              <a:rPr sz="3000" i="1" spc="97" baseline="-36111" dirty="0">
                <a:latin typeface="Times New Roman"/>
                <a:cs typeface="Times New Roman"/>
              </a:rPr>
              <a:t>R</a:t>
            </a:r>
            <a:r>
              <a:rPr sz="1725" spc="97" baseline="-16908" dirty="0">
                <a:latin typeface="Times New Roman"/>
                <a:cs typeface="Times New Roman"/>
              </a:rPr>
              <a:t>2</a:t>
            </a:r>
            <a:r>
              <a:rPr sz="1725" spc="562" baseline="-16908" dirty="0">
                <a:latin typeface="Times New Roman"/>
                <a:cs typeface="Times New Roman"/>
              </a:rPr>
              <a:t> </a:t>
            </a:r>
            <a:r>
              <a:rPr sz="3000" spc="22" baseline="-36111" dirty="0">
                <a:latin typeface="Symbol"/>
                <a:cs typeface="Symbol"/>
              </a:rPr>
              <a:t></a:t>
            </a:r>
            <a:r>
              <a:rPr sz="3000" spc="-142" baseline="-36111" dirty="0">
                <a:latin typeface="Times New Roman"/>
                <a:cs typeface="Times New Roman"/>
              </a:rPr>
              <a:t> 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147,89</a:t>
            </a:r>
            <a:r>
              <a:rPr sz="2000" u="sng" spc="-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000" u="sng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33,</a:t>
            </a:r>
            <a:r>
              <a:rPr sz="2000" u="sng" spc="-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69</a:t>
            </a:r>
            <a:r>
              <a:rPr sz="2000" u="sng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2000" u="sng" spc="-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51,</a:t>
            </a:r>
            <a:r>
              <a:rPr sz="2000" u="sng" spc="-2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49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3000" spc="22" baseline="-36111" dirty="0">
                <a:latin typeface="Symbol"/>
                <a:cs typeface="Symbol"/>
              </a:rPr>
              <a:t></a:t>
            </a:r>
            <a:r>
              <a:rPr sz="3000" spc="195" baseline="-36111" dirty="0">
                <a:latin typeface="Times New Roman"/>
                <a:cs typeface="Times New Roman"/>
              </a:rPr>
              <a:t> 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233,</a:t>
            </a:r>
            <a:r>
              <a:rPr sz="2000" u="sng" spc="-2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07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3000" spc="22" baseline="-36111" dirty="0">
                <a:latin typeface="Symbol"/>
                <a:cs typeface="Symbol"/>
              </a:rPr>
              <a:t></a:t>
            </a:r>
            <a:r>
              <a:rPr sz="3000" spc="-89" baseline="-36111" dirty="0">
                <a:latin typeface="Times New Roman"/>
                <a:cs typeface="Times New Roman"/>
              </a:rPr>
              <a:t> </a:t>
            </a:r>
            <a:r>
              <a:rPr sz="3000" spc="-7" baseline="-36111" dirty="0">
                <a:latin typeface="Times New Roman"/>
                <a:cs typeface="Times New Roman"/>
              </a:rPr>
              <a:t>0,</a:t>
            </a:r>
            <a:r>
              <a:rPr sz="3000" spc="-472" baseline="-36111" dirty="0">
                <a:latin typeface="Times New Roman"/>
                <a:cs typeface="Times New Roman"/>
              </a:rPr>
              <a:t> </a:t>
            </a:r>
            <a:r>
              <a:rPr sz="3000" spc="15" baseline="-36111" dirty="0">
                <a:latin typeface="Times New Roman"/>
                <a:cs typeface="Times New Roman"/>
              </a:rPr>
              <a:t>5823</a:t>
            </a:r>
            <a:endParaRPr sz="3000" baseline="-36111">
              <a:latin typeface="Times New Roman"/>
              <a:cs typeface="Times New Roman"/>
            </a:endParaRPr>
          </a:p>
          <a:p>
            <a:pPr marL="348615" algn="ctr">
              <a:lnSpc>
                <a:spcPct val="100000"/>
              </a:lnSpc>
              <a:spcBef>
                <a:spcPts val="470"/>
              </a:spcBef>
              <a:tabLst>
                <a:tab pos="2174240" algn="l"/>
              </a:tabLst>
            </a:pPr>
            <a:r>
              <a:rPr sz="2000" spc="10" dirty="0">
                <a:latin typeface="Times New Roman"/>
                <a:cs typeface="Times New Roman"/>
              </a:rPr>
              <a:t>400,19	400,19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40095" y="2555747"/>
            <a:ext cx="1160145" cy="508000"/>
          </a:xfrm>
          <a:custGeom>
            <a:avLst/>
            <a:gdLst/>
            <a:ahLst/>
            <a:cxnLst/>
            <a:rect l="l" t="t" r="r" b="b"/>
            <a:pathLst>
              <a:path w="1160145" h="508000">
                <a:moveTo>
                  <a:pt x="580643" y="0"/>
                </a:moveTo>
                <a:lnTo>
                  <a:pt x="517222" y="1478"/>
                </a:lnTo>
                <a:lnTo>
                  <a:pt x="455816" y="5816"/>
                </a:lnTo>
                <a:lnTo>
                  <a:pt x="396776" y="12862"/>
                </a:lnTo>
                <a:lnTo>
                  <a:pt x="340450" y="22469"/>
                </a:lnTo>
                <a:lnTo>
                  <a:pt x="287189" y="34487"/>
                </a:lnTo>
                <a:lnTo>
                  <a:pt x="237341" y="48767"/>
                </a:lnTo>
                <a:lnTo>
                  <a:pt x="191257" y="65161"/>
                </a:lnTo>
                <a:lnTo>
                  <a:pt x="149285" y="83519"/>
                </a:lnTo>
                <a:lnTo>
                  <a:pt x="111776" y="103692"/>
                </a:lnTo>
                <a:lnTo>
                  <a:pt x="79078" y="125532"/>
                </a:lnTo>
                <a:lnTo>
                  <a:pt x="29516" y="173614"/>
                </a:lnTo>
                <a:lnTo>
                  <a:pt x="3396" y="226572"/>
                </a:lnTo>
                <a:lnTo>
                  <a:pt x="0" y="254507"/>
                </a:lnTo>
                <a:lnTo>
                  <a:pt x="3396" y="282158"/>
                </a:lnTo>
                <a:lnTo>
                  <a:pt x="29516" y="334658"/>
                </a:lnTo>
                <a:lnTo>
                  <a:pt x="79078" y="382411"/>
                </a:lnTo>
                <a:lnTo>
                  <a:pt x="111776" y="404128"/>
                </a:lnTo>
                <a:lnTo>
                  <a:pt x="149285" y="424203"/>
                </a:lnTo>
                <a:lnTo>
                  <a:pt x="191257" y="442485"/>
                </a:lnTo>
                <a:lnTo>
                  <a:pt x="237341" y="458821"/>
                </a:lnTo>
                <a:lnTo>
                  <a:pt x="287189" y="473060"/>
                </a:lnTo>
                <a:lnTo>
                  <a:pt x="340450" y="485051"/>
                </a:lnTo>
                <a:lnTo>
                  <a:pt x="396776" y="494641"/>
                </a:lnTo>
                <a:lnTo>
                  <a:pt x="455816" y="501679"/>
                </a:lnTo>
                <a:lnTo>
                  <a:pt x="517222" y="506013"/>
                </a:lnTo>
                <a:lnTo>
                  <a:pt x="580643" y="507491"/>
                </a:lnTo>
                <a:lnTo>
                  <a:pt x="643780" y="506013"/>
                </a:lnTo>
                <a:lnTo>
                  <a:pt x="704939" y="501679"/>
                </a:lnTo>
                <a:lnTo>
                  <a:pt x="763767" y="494641"/>
                </a:lnTo>
                <a:lnTo>
                  <a:pt x="819914" y="485051"/>
                </a:lnTo>
                <a:lnTo>
                  <a:pt x="873026" y="473060"/>
                </a:lnTo>
                <a:lnTo>
                  <a:pt x="922751" y="458821"/>
                </a:lnTo>
                <a:lnTo>
                  <a:pt x="968737" y="442485"/>
                </a:lnTo>
                <a:lnTo>
                  <a:pt x="1010633" y="424203"/>
                </a:lnTo>
                <a:lnTo>
                  <a:pt x="1048085" y="404128"/>
                </a:lnTo>
                <a:lnTo>
                  <a:pt x="1080741" y="382411"/>
                </a:lnTo>
                <a:lnTo>
                  <a:pt x="1130259" y="334658"/>
                </a:lnTo>
                <a:lnTo>
                  <a:pt x="1156368" y="282158"/>
                </a:lnTo>
                <a:lnTo>
                  <a:pt x="1159763" y="254507"/>
                </a:lnTo>
                <a:lnTo>
                  <a:pt x="1156368" y="226572"/>
                </a:lnTo>
                <a:lnTo>
                  <a:pt x="1130259" y="173614"/>
                </a:lnTo>
                <a:lnTo>
                  <a:pt x="1080741" y="125532"/>
                </a:lnTo>
                <a:lnTo>
                  <a:pt x="1048085" y="103692"/>
                </a:lnTo>
                <a:lnTo>
                  <a:pt x="1010633" y="83519"/>
                </a:lnTo>
                <a:lnTo>
                  <a:pt x="968737" y="65161"/>
                </a:lnTo>
                <a:lnTo>
                  <a:pt x="922751" y="48767"/>
                </a:lnTo>
                <a:lnTo>
                  <a:pt x="873026" y="34487"/>
                </a:lnTo>
                <a:lnTo>
                  <a:pt x="819914" y="22469"/>
                </a:lnTo>
                <a:lnTo>
                  <a:pt x="763767" y="12862"/>
                </a:lnTo>
                <a:lnTo>
                  <a:pt x="704939" y="5816"/>
                </a:lnTo>
                <a:lnTo>
                  <a:pt x="643780" y="1478"/>
                </a:lnTo>
                <a:lnTo>
                  <a:pt x="580643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0095" y="3198875"/>
            <a:ext cx="1160145" cy="508000"/>
          </a:xfrm>
          <a:custGeom>
            <a:avLst/>
            <a:gdLst/>
            <a:ahLst/>
            <a:cxnLst/>
            <a:rect l="l" t="t" r="r" b="b"/>
            <a:pathLst>
              <a:path w="1160145" h="508000">
                <a:moveTo>
                  <a:pt x="580643" y="0"/>
                </a:moveTo>
                <a:lnTo>
                  <a:pt x="517222" y="1478"/>
                </a:lnTo>
                <a:lnTo>
                  <a:pt x="455816" y="5812"/>
                </a:lnTo>
                <a:lnTo>
                  <a:pt x="396776" y="12850"/>
                </a:lnTo>
                <a:lnTo>
                  <a:pt x="340450" y="22440"/>
                </a:lnTo>
                <a:lnTo>
                  <a:pt x="287189" y="34431"/>
                </a:lnTo>
                <a:lnTo>
                  <a:pt x="237341" y="48670"/>
                </a:lnTo>
                <a:lnTo>
                  <a:pt x="191257" y="65006"/>
                </a:lnTo>
                <a:lnTo>
                  <a:pt x="149285" y="83288"/>
                </a:lnTo>
                <a:lnTo>
                  <a:pt x="111776" y="103363"/>
                </a:lnTo>
                <a:lnTo>
                  <a:pt x="79078" y="125080"/>
                </a:lnTo>
                <a:lnTo>
                  <a:pt x="29516" y="172833"/>
                </a:lnTo>
                <a:lnTo>
                  <a:pt x="3396" y="225333"/>
                </a:lnTo>
                <a:lnTo>
                  <a:pt x="0" y="252983"/>
                </a:lnTo>
                <a:lnTo>
                  <a:pt x="3396" y="280653"/>
                </a:lnTo>
                <a:lnTo>
                  <a:pt x="29516" y="333292"/>
                </a:lnTo>
                <a:lnTo>
                  <a:pt x="79078" y="381282"/>
                </a:lnTo>
                <a:lnTo>
                  <a:pt x="111776" y="403140"/>
                </a:lnTo>
                <a:lnTo>
                  <a:pt x="149285" y="423365"/>
                </a:lnTo>
                <a:lnTo>
                  <a:pt x="191257" y="441799"/>
                </a:lnTo>
                <a:lnTo>
                  <a:pt x="237341" y="458285"/>
                </a:lnTo>
                <a:lnTo>
                  <a:pt x="287189" y="472665"/>
                </a:lnTo>
                <a:lnTo>
                  <a:pt x="340450" y="484784"/>
                </a:lnTo>
                <a:lnTo>
                  <a:pt x="396776" y="494483"/>
                </a:lnTo>
                <a:lnTo>
                  <a:pt x="455816" y="501605"/>
                </a:lnTo>
                <a:lnTo>
                  <a:pt x="517222" y="505994"/>
                </a:lnTo>
                <a:lnTo>
                  <a:pt x="580643" y="507491"/>
                </a:lnTo>
                <a:lnTo>
                  <a:pt x="643780" y="505994"/>
                </a:lnTo>
                <a:lnTo>
                  <a:pt x="704939" y="501605"/>
                </a:lnTo>
                <a:lnTo>
                  <a:pt x="763767" y="494483"/>
                </a:lnTo>
                <a:lnTo>
                  <a:pt x="819914" y="484784"/>
                </a:lnTo>
                <a:lnTo>
                  <a:pt x="873026" y="472665"/>
                </a:lnTo>
                <a:lnTo>
                  <a:pt x="922751" y="458285"/>
                </a:lnTo>
                <a:lnTo>
                  <a:pt x="968737" y="441799"/>
                </a:lnTo>
                <a:lnTo>
                  <a:pt x="1010633" y="423365"/>
                </a:lnTo>
                <a:lnTo>
                  <a:pt x="1048085" y="403140"/>
                </a:lnTo>
                <a:lnTo>
                  <a:pt x="1080741" y="381282"/>
                </a:lnTo>
                <a:lnTo>
                  <a:pt x="1130259" y="333292"/>
                </a:lnTo>
                <a:lnTo>
                  <a:pt x="1156368" y="280653"/>
                </a:lnTo>
                <a:lnTo>
                  <a:pt x="1159763" y="252983"/>
                </a:lnTo>
                <a:lnTo>
                  <a:pt x="1156368" y="225333"/>
                </a:lnTo>
                <a:lnTo>
                  <a:pt x="1130259" y="172833"/>
                </a:lnTo>
                <a:lnTo>
                  <a:pt x="1080741" y="125080"/>
                </a:lnTo>
                <a:lnTo>
                  <a:pt x="1048085" y="103363"/>
                </a:lnTo>
                <a:lnTo>
                  <a:pt x="1010633" y="83288"/>
                </a:lnTo>
                <a:lnTo>
                  <a:pt x="968737" y="65006"/>
                </a:lnTo>
                <a:lnTo>
                  <a:pt x="922751" y="48670"/>
                </a:lnTo>
                <a:lnTo>
                  <a:pt x="873026" y="34431"/>
                </a:lnTo>
                <a:lnTo>
                  <a:pt x="819914" y="22440"/>
                </a:lnTo>
                <a:lnTo>
                  <a:pt x="763767" y="12850"/>
                </a:lnTo>
                <a:lnTo>
                  <a:pt x="704939" y="5812"/>
                </a:lnTo>
                <a:lnTo>
                  <a:pt x="643780" y="1478"/>
                </a:lnTo>
                <a:lnTo>
                  <a:pt x="580643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0095" y="5135879"/>
            <a:ext cx="1160145" cy="508000"/>
          </a:xfrm>
          <a:custGeom>
            <a:avLst/>
            <a:gdLst/>
            <a:ahLst/>
            <a:cxnLst/>
            <a:rect l="l" t="t" r="r" b="b"/>
            <a:pathLst>
              <a:path w="1160145" h="508000">
                <a:moveTo>
                  <a:pt x="580643" y="0"/>
                </a:moveTo>
                <a:lnTo>
                  <a:pt x="517222" y="1478"/>
                </a:lnTo>
                <a:lnTo>
                  <a:pt x="455816" y="5812"/>
                </a:lnTo>
                <a:lnTo>
                  <a:pt x="396776" y="12850"/>
                </a:lnTo>
                <a:lnTo>
                  <a:pt x="340450" y="22440"/>
                </a:lnTo>
                <a:lnTo>
                  <a:pt x="287189" y="34431"/>
                </a:lnTo>
                <a:lnTo>
                  <a:pt x="237341" y="48670"/>
                </a:lnTo>
                <a:lnTo>
                  <a:pt x="191257" y="65006"/>
                </a:lnTo>
                <a:lnTo>
                  <a:pt x="149285" y="83288"/>
                </a:lnTo>
                <a:lnTo>
                  <a:pt x="111776" y="103363"/>
                </a:lnTo>
                <a:lnTo>
                  <a:pt x="79078" y="125080"/>
                </a:lnTo>
                <a:lnTo>
                  <a:pt x="29516" y="172833"/>
                </a:lnTo>
                <a:lnTo>
                  <a:pt x="3396" y="225333"/>
                </a:lnTo>
                <a:lnTo>
                  <a:pt x="0" y="252983"/>
                </a:lnTo>
                <a:lnTo>
                  <a:pt x="3396" y="280653"/>
                </a:lnTo>
                <a:lnTo>
                  <a:pt x="29516" y="333292"/>
                </a:lnTo>
                <a:lnTo>
                  <a:pt x="79078" y="381282"/>
                </a:lnTo>
                <a:lnTo>
                  <a:pt x="111776" y="403140"/>
                </a:lnTo>
                <a:lnTo>
                  <a:pt x="149285" y="423365"/>
                </a:lnTo>
                <a:lnTo>
                  <a:pt x="191257" y="441799"/>
                </a:lnTo>
                <a:lnTo>
                  <a:pt x="237341" y="458285"/>
                </a:lnTo>
                <a:lnTo>
                  <a:pt x="287189" y="472665"/>
                </a:lnTo>
                <a:lnTo>
                  <a:pt x="340450" y="484784"/>
                </a:lnTo>
                <a:lnTo>
                  <a:pt x="396776" y="494483"/>
                </a:lnTo>
                <a:lnTo>
                  <a:pt x="455816" y="501605"/>
                </a:lnTo>
                <a:lnTo>
                  <a:pt x="517222" y="505994"/>
                </a:lnTo>
                <a:lnTo>
                  <a:pt x="580643" y="507491"/>
                </a:lnTo>
                <a:lnTo>
                  <a:pt x="643780" y="505994"/>
                </a:lnTo>
                <a:lnTo>
                  <a:pt x="704939" y="501605"/>
                </a:lnTo>
                <a:lnTo>
                  <a:pt x="763767" y="494483"/>
                </a:lnTo>
                <a:lnTo>
                  <a:pt x="819914" y="484784"/>
                </a:lnTo>
                <a:lnTo>
                  <a:pt x="873026" y="472665"/>
                </a:lnTo>
                <a:lnTo>
                  <a:pt x="922751" y="458285"/>
                </a:lnTo>
                <a:lnTo>
                  <a:pt x="968737" y="441799"/>
                </a:lnTo>
                <a:lnTo>
                  <a:pt x="1010633" y="423365"/>
                </a:lnTo>
                <a:lnTo>
                  <a:pt x="1048085" y="403140"/>
                </a:lnTo>
                <a:lnTo>
                  <a:pt x="1080741" y="381282"/>
                </a:lnTo>
                <a:lnTo>
                  <a:pt x="1130259" y="333292"/>
                </a:lnTo>
                <a:lnTo>
                  <a:pt x="1156368" y="280653"/>
                </a:lnTo>
                <a:lnTo>
                  <a:pt x="1159763" y="252983"/>
                </a:lnTo>
                <a:lnTo>
                  <a:pt x="1156368" y="225333"/>
                </a:lnTo>
                <a:lnTo>
                  <a:pt x="1130259" y="172833"/>
                </a:lnTo>
                <a:lnTo>
                  <a:pt x="1080741" y="125080"/>
                </a:lnTo>
                <a:lnTo>
                  <a:pt x="1048085" y="103363"/>
                </a:lnTo>
                <a:lnTo>
                  <a:pt x="1010633" y="83288"/>
                </a:lnTo>
                <a:lnTo>
                  <a:pt x="968737" y="65006"/>
                </a:lnTo>
                <a:lnTo>
                  <a:pt x="922751" y="48670"/>
                </a:lnTo>
                <a:lnTo>
                  <a:pt x="873026" y="34431"/>
                </a:lnTo>
                <a:lnTo>
                  <a:pt x="819914" y="22440"/>
                </a:lnTo>
                <a:lnTo>
                  <a:pt x="763767" y="12850"/>
                </a:lnTo>
                <a:lnTo>
                  <a:pt x="704939" y="5812"/>
                </a:lnTo>
                <a:lnTo>
                  <a:pt x="643780" y="1478"/>
                </a:lnTo>
                <a:lnTo>
                  <a:pt x="580643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0095" y="3849623"/>
            <a:ext cx="1160145" cy="508000"/>
          </a:xfrm>
          <a:custGeom>
            <a:avLst/>
            <a:gdLst/>
            <a:ahLst/>
            <a:cxnLst/>
            <a:rect l="l" t="t" r="r" b="b"/>
            <a:pathLst>
              <a:path w="1160145" h="508000">
                <a:moveTo>
                  <a:pt x="580643" y="0"/>
                </a:moveTo>
                <a:lnTo>
                  <a:pt x="517222" y="1478"/>
                </a:lnTo>
                <a:lnTo>
                  <a:pt x="455816" y="5816"/>
                </a:lnTo>
                <a:lnTo>
                  <a:pt x="396776" y="12862"/>
                </a:lnTo>
                <a:lnTo>
                  <a:pt x="340450" y="22469"/>
                </a:lnTo>
                <a:lnTo>
                  <a:pt x="287189" y="34487"/>
                </a:lnTo>
                <a:lnTo>
                  <a:pt x="237341" y="48767"/>
                </a:lnTo>
                <a:lnTo>
                  <a:pt x="191257" y="65161"/>
                </a:lnTo>
                <a:lnTo>
                  <a:pt x="149285" y="83519"/>
                </a:lnTo>
                <a:lnTo>
                  <a:pt x="111776" y="103692"/>
                </a:lnTo>
                <a:lnTo>
                  <a:pt x="79078" y="125532"/>
                </a:lnTo>
                <a:lnTo>
                  <a:pt x="29516" y="173614"/>
                </a:lnTo>
                <a:lnTo>
                  <a:pt x="3396" y="226572"/>
                </a:lnTo>
                <a:lnTo>
                  <a:pt x="0" y="254507"/>
                </a:lnTo>
                <a:lnTo>
                  <a:pt x="3396" y="282158"/>
                </a:lnTo>
                <a:lnTo>
                  <a:pt x="29516" y="334658"/>
                </a:lnTo>
                <a:lnTo>
                  <a:pt x="79078" y="382411"/>
                </a:lnTo>
                <a:lnTo>
                  <a:pt x="111776" y="404128"/>
                </a:lnTo>
                <a:lnTo>
                  <a:pt x="149285" y="424203"/>
                </a:lnTo>
                <a:lnTo>
                  <a:pt x="191257" y="442485"/>
                </a:lnTo>
                <a:lnTo>
                  <a:pt x="237341" y="458821"/>
                </a:lnTo>
                <a:lnTo>
                  <a:pt x="287189" y="473060"/>
                </a:lnTo>
                <a:lnTo>
                  <a:pt x="340450" y="485051"/>
                </a:lnTo>
                <a:lnTo>
                  <a:pt x="396776" y="494641"/>
                </a:lnTo>
                <a:lnTo>
                  <a:pt x="455816" y="501679"/>
                </a:lnTo>
                <a:lnTo>
                  <a:pt x="517222" y="506013"/>
                </a:lnTo>
                <a:lnTo>
                  <a:pt x="580643" y="507491"/>
                </a:lnTo>
                <a:lnTo>
                  <a:pt x="643780" y="506013"/>
                </a:lnTo>
                <a:lnTo>
                  <a:pt x="704939" y="501679"/>
                </a:lnTo>
                <a:lnTo>
                  <a:pt x="763767" y="494641"/>
                </a:lnTo>
                <a:lnTo>
                  <a:pt x="819914" y="485051"/>
                </a:lnTo>
                <a:lnTo>
                  <a:pt x="873026" y="473060"/>
                </a:lnTo>
                <a:lnTo>
                  <a:pt x="922751" y="458821"/>
                </a:lnTo>
                <a:lnTo>
                  <a:pt x="968737" y="442485"/>
                </a:lnTo>
                <a:lnTo>
                  <a:pt x="1010633" y="424203"/>
                </a:lnTo>
                <a:lnTo>
                  <a:pt x="1048085" y="404128"/>
                </a:lnTo>
                <a:lnTo>
                  <a:pt x="1080741" y="382411"/>
                </a:lnTo>
                <a:lnTo>
                  <a:pt x="1130259" y="334658"/>
                </a:lnTo>
                <a:lnTo>
                  <a:pt x="1156368" y="282158"/>
                </a:lnTo>
                <a:lnTo>
                  <a:pt x="1159763" y="254507"/>
                </a:lnTo>
                <a:lnTo>
                  <a:pt x="1156368" y="226572"/>
                </a:lnTo>
                <a:lnTo>
                  <a:pt x="1130259" y="173614"/>
                </a:lnTo>
                <a:lnTo>
                  <a:pt x="1080741" y="125532"/>
                </a:lnTo>
                <a:lnTo>
                  <a:pt x="1048085" y="103692"/>
                </a:lnTo>
                <a:lnTo>
                  <a:pt x="1010633" y="83519"/>
                </a:lnTo>
                <a:lnTo>
                  <a:pt x="968737" y="65161"/>
                </a:lnTo>
                <a:lnTo>
                  <a:pt x="922751" y="48767"/>
                </a:lnTo>
                <a:lnTo>
                  <a:pt x="873026" y="34487"/>
                </a:lnTo>
                <a:lnTo>
                  <a:pt x="819914" y="22469"/>
                </a:lnTo>
                <a:lnTo>
                  <a:pt x="763767" y="12862"/>
                </a:lnTo>
                <a:lnTo>
                  <a:pt x="704939" y="5816"/>
                </a:lnTo>
                <a:lnTo>
                  <a:pt x="643780" y="1478"/>
                </a:lnTo>
                <a:lnTo>
                  <a:pt x="580643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5716" y="2889123"/>
            <a:ext cx="869950" cy="3513454"/>
          </a:xfrm>
          <a:custGeom>
            <a:avLst/>
            <a:gdLst/>
            <a:ahLst/>
            <a:cxnLst/>
            <a:rect l="l" t="t" r="r" b="b"/>
            <a:pathLst>
              <a:path w="869950" h="3513454">
                <a:moveTo>
                  <a:pt x="803729" y="78400"/>
                </a:moveTo>
                <a:lnTo>
                  <a:pt x="792480" y="68961"/>
                </a:lnTo>
                <a:lnTo>
                  <a:pt x="786306" y="54937"/>
                </a:lnTo>
                <a:lnTo>
                  <a:pt x="6096" y="640461"/>
                </a:lnTo>
                <a:lnTo>
                  <a:pt x="1524" y="643509"/>
                </a:lnTo>
                <a:lnTo>
                  <a:pt x="0" y="648081"/>
                </a:lnTo>
                <a:lnTo>
                  <a:pt x="0" y="652653"/>
                </a:lnTo>
                <a:lnTo>
                  <a:pt x="22860" y="1102724"/>
                </a:lnTo>
                <a:lnTo>
                  <a:pt x="22860" y="663321"/>
                </a:lnTo>
                <a:lnTo>
                  <a:pt x="28956" y="651129"/>
                </a:lnTo>
                <a:lnTo>
                  <a:pt x="29325" y="658478"/>
                </a:lnTo>
                <a:lnTo>
                  <a:pt x="803729" y="78400"/>
                </a:lnTo>
                <a:close/>
              </a:path>
              <a:path w="869950" h="3513454">
                <a:moveTo>
                  <a:pt x="29325" y="658478"/>
                </a:moveTo>
                <a:lnTo>
                  <a:pt x="28956" y="651129"/>
                </a:lnTo>
                <a:lnTo>
                  <a:pt x="22860" y="663321"/>
                </a:lnTo>
                <a:lnTo>
                  <a:pt x="29325" y="658478"/>
                </a:lnTo>
                <a:close/>
              </a:path>
              <a:path w="869950" h="3513454">
                <a:moveTo>
                  <a:pt x="168400" y="3426373"/>
                </a:moveTo>
                <a:lnTo>
                  <a:pt x="29325" y="658478"/>
                </a:lnTo>
                <a:lnTo>
                  <a:pt x="22860" y="663321"/>
                </a:lnTo>
                <a:lnTo>
                  <a:pt x="22860" y="1102724"/>
                </a:lnTo>
                <a:lnTo>
                  <a:pt x="140955" y="3427817"/>
                </a:lnTo>
                <a:lnTo>
                  <a:pt x="168400" y="3426373"/>
                </a:lnTo>
                <a:close/>
              </a:path>
              <a:path w="869950" h="3513454">
                <a:moveTo>
                  <a:pt x="169164" y="3489403"/>
                </a:moveTo>
                <a:lnTo>
                  <a:pt x="169164" y="3441573"/>
                </a:lnTo>
                <a:lnTo>
                  <a:pt x="141732" y="3443097"/>
                </a:lnTo>
                <a:lnTo>
                  <a:pt x="140955" y="3427817"/>
                </a:lnTo>
                <a:lnTo>
                  <a:pt x="111252" y="3429381"/>
                </a:lnTo>
                <a:lnTo>
                  <a:pt x="158496" y="3513201"/>
                </a:lnTo>
                <a:lnTo>
                  <a:pt x="169164" y="3489403"/>
                </a:lnTo>
                <a:close/>
              </a:path>
              <a:path w="869950" h="3513454">
                <a:moveTo>
                  <a:pt x="169164" y="3441573"/>
                </a:moveTo>
                <a:lnTo>
                  <a:pt x="168400" y="3426373"/>
                </a:lnTo>
                <a:lnTo>
                  <a:pt x="140955" y="3427817"/>
                </a:lnTo>
                <a:lnTo>
                  <a:pt x="141732" y="3443097"/>
                </a:lnTo>
                <a:lnTo>
                  <a:pt x="169164" y="3441573"/>
                </a:lnTo>
                <a:close/>
              </a:path>
              <a:path w="869950" h="3513454">
                <a:moveTo>
                  <a:pt x="198120" y="3424809"/>
                </a:moveTo>
                <a:lnTo>
                  <a:pt x="168400" y="3426373"/>
                </a:lnTo>
                <a:lnTo>
                  <a:pt x="169164" y="3441573"/>
                </a:lnTo>
                <a:lnTo>
                  <a:pt x="169164" y="3489403"/>
                </a:lnTo>
                <a:lnTo>
                  <a:pt x="198120" y="3424809"/>
                </a:lnTo>
                <a:close/>
              </a:path>
              <a:path w="869950" h="3513454">
                <a:moveTo>
                  <a:pt x="869823" y="48577"/>
                </a:moveTo>
                <a:lnTo>
                  <a:pt x="868870" y="32218"/>
                </a:lnTo>
                <a:lnTo>
                  <a:pt x="861060" y="17145"/>
                </a:lnTo>
                <a:lnTo>
                  <a:pt x="848558" y="5429"/>
                </a:lnTo>
                <a:lnTo>
                  <a:pt x="833056" y="0"/>
                </a:lnTo>
                <a:lnTo>
                  <a:pt x="816697" y="857"/>
                </a:lnTo>
                <a:lnTo>
                  <a:pt x="801624" y="8001"/>
                </a:lnTo>
                <a:lnTo>
                  <a:pt x="790551" y="21169"/>
                </a:lnTo>
                <a:lnTo>
                  <a:pt x="785050" y="36766"/>
                </a:lnTo>
                <a:lnTo>
                  <a:pt x="785550" y="53220"/>
                </a:lnTo>
                <a:lnTo>
                  <a:pt x="786306" y="54937"/>
                </a:lnTo>
                <a:lnTo>
                  <a:pt x="818388" y="30861"/>
                </a:lnTo>
                <a:lnTo>
                  <a:pt x="836676" y="53721"/>
                </a:lnTo>
                <a:lnTo>
                  <a:pt x="836676" y="84450"/>
                </a:lnTo>
                <a:lnTo>
                  <a:pt x="837699" y="84391"/>
                </a:lnTo>
                <a:lnTo>
                  <a:pt x="853440" y="76581"/>
                </a:lnTo>
                <a:lnTo>
                  <a:pt x="864489" y="64079"/>
                </a:lnTo>
                <a:lnTo>
                  <a:pt x="869823" y="48577"/>
                </a:lnTo>
                <a:close/>
              </a:path>
              <a:path w="869950" h="3513454">
                <a:moveTo>
                  <a:pt x="836676" y="53721"/>
                </a:moveTo>
                <a:lnTo>
                  <a:pt x="818388" y="30861"/>
                </a:lnTo>
                <a:lnTo>
                  <a:pt x="786306" y="54937"/>
                </a:lnTo>
                <a:lnTo>
                  <a:pt x="792480" y="68961"/>
                </a:lnTo>
                <a:lnTo>
                  <a:pt x="803729" y="78400"/>
                </a:lnTo>
                <a:lnTo>
                  <a:pt x="836676" y="53721"/>
                </a:lnTo>
                <a:close/>
              </a:path>
              <a:path w="869950" h="3513454">
                <a:moveTo>
                  <a:pt x="836676" y="84450"/>
                </a:moveTo>
                <a:lnTo>
                  <a:pt x="836676" y="53721"/>
                </a:lnTo>
                <a:lnTo>
                  <a:pt x="803729" y="78400"/>
                </a:lnTo>
                <a:lnTo>
                  <a:pt x="805648" y="80010"/>
                </a:lnTo>
                <a:lnTo>
                  <a:pt x="821245" y="85344"/>
                </a:lnTo>
                <a:lnTo>
                  <a:pt x="836676" y="844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1080" y="3455860"/>
            <a:ext cx="629920" cy="2860040"/>
          </a:xfrm>
          <a:custGeom>
            <a:avLst/>
            <a:gdLst/>
            <a:ahLst/>
            <a:cxnLst/>
            <a:rect l="l" t="t" r="r" b="b"/>
            <a:pathLst>
              <a:path w="629920" h="2860040">
                <a:moveTo>
                  <a:pt x="481347" y="82909"/>
                </a:moveTo>
                <a:lnTo>
                  <a:pt x="467868" y="76771"/>
                </a:lnTo>
                <a:lnTo>
                  <a:pt x="458804" y="65755"/>
                </a:lnTo>
                <a:lnTo>
                  <a:pt x="4572" y="657415"/>
                </a:lnTo>
                <a:lnTo>
                  <a:pt x="1524" y="661987"/>
                </a:lnTo>
                <a:lnTo>
                  <a:pt x="0" y="666559"/>
                </a:lnTo>
                <a:lnTo>
                  <a:pt x="1524" y="669607"/>
                </a:lnTo>
                <a:lnTo>
                  <a:pt x="25908" y="759531"/>
                </a:lnTo>
                <a:lnTo>
                  <a:pt x="25908" y="675703"/>
                </a:lnTo>
                <a:lnTo>
                  <a:pt x="28956" y="663511"/>
                </a:lnTo>
                <a:lnTo>
                  <a:pt x="30605" y="669589"/>
                </a:lnTo>
                <a:lnTo>
                  <a:pt x="481347" y="82909"/>
                </a:lnTo>
                <a:close/>
              </a:path>
              <a:path w="629920" h="2860040">
                <a:moveTo>
                  <a:pt x="30605" y="669589"/>
                </a:moveTo>
                <a:lnTo>
                  <a:pt x="28956" y="663511"/>
                </a:lnTo>
                <a:lnTo>
                  <a:pt x="25908" y="675703"/>
                </a:lnTo>
                <a:lnTo>
                  <a:pt x="30605" y="669589"/>
                </a:lnTo>
                <a:close/>
              </a:path>
              <a:path w="629920" h="2860040">
                <a:moveTo>
                  <a:pt x="601353" y="2772901"/>
                </a:moveTo>
                <a:lnTo>
                  <a:pt x="30605" y="669589"/>
                </a:lnTo>
                <a:lnTo>
                  <a:pt x="25908" y="675703"/>
                </a:lnTo>
                <a:lnTo>
                  <a:pt x="25908" y="759531"/>
                </a:lnTo>
                <a:lnTo>
                  <a:pt x="573923" y="2780520"/>
                </a:lnTo>
                <a:lnTo>
                  <a:pt x="601353" y="2772901"/>
                </a:lnTo>
                <a:close/>
              </a:path>
              <a:path w="629920" h="2860040">
                <a:moveTo>
                  <a:pt x="537019" y="36957"/>
                </a:moveTo>
                <a:lnTo>
                  <a:pt x="532042" y="21359"/>
                </a:lnTo>
                <a:lnTo>
                  <a:pt x="521208" y="8191"/>
                </a:lnTo>
                <a:lnTo>
                  <a:pt x="505467" y="1023"/>
                </a:lnTo>
                <a:lnTo>
                  <a:pt x="489013" y="0"/>
                </a:lnTo>
                <a:lnTo>
                  <a:pt x="473416" y="4976"/>
                </a:lnTo>
                <a:lnTo>
                  <a:pt x="460248" y="15811"/>
                </a:lnTo>
                <a:lnTo>
                  <a:pt x="453080" y="31551"/>
                </a:lnTo>
                <a:lnTo>
                  <a:pt x="452056" y="48006"/>
                </a:lnTo>
                <a:lnTo>
                  <a:pt x="457033" y="63603"/>
                </a:lnTo>
                <a:lnTo>
                  <a:pt x="458804" y="65755"/>
                </a:lnTo>
                <a:lnTo>
                  <a:pt x="483108" y="34099"/>
                </a:lnTo>
                <a:lnTo>
                  <a:pt x="505968" y="50863"/>
                </a:lnTo>
                <a:lnTo>
                  <a:pt x="505968" y="83078"/>
                </a:lnTo>
                <a:lnTo>
                  <a:pt x="515659" y="79986"/>
                </a:lnTo>
                <a:lnTo>
                  <a:pt x="528828" y="69151"/>
                </a:lnTo>
                <a:lnTo>
                  <a:pt x="535995" y="53411"/>
                </a:lnTo>
                <a:lnTo>
                  <a:pt x="537019" y="36957"/>
                </a:lnTo>
                <a:close/>
              </a:path>
              <a:path w="629920" h="2860040">
                <a:moveTo>
                  <a:pt x="505968" y="50863"/>
                </a:moveTo>
                <a:lnTo>
                  <a:pt x="483108" y="34099"/>
                </a:lnTo>
                <a:lnTo>
                  <a:pt x="458804" y="65755"/>
                </a:lnTo>
                <a:lnTo>
                  <a:pt x="467868" y="76771"/>
                </a:lnTo>
                <a:lnTo>
                  <a:pt x="481347" y="82909"/>
                </a:lnTo>
                <a:lnTo>
                  <a:pt x="505968" y="50863"/>
                </a:lnTo>
                <a:close/>
              </a:path>
              <a:path w="629920" h="2860040">
                <a:moveTo>
                  <a:pt x="505968" y="83078"/>
                </a:moveTo>
                <a:lnTo>
                  <a:pt x="505968" y="50863"/>
                </a:lnTo>
                <a:lnTo>
                  <a:pt x="481347" y="82909"/>
                </a:lnTo>
                <a:lnTo>
                  <a:pt x="483608" y="83939"/>
                </a:lnTo>
                <a:lnTo>
                  <a:pt x="500062" y="84963"/>
                </a:lnTo>
                <a:lnTo>
                  <a:pt x="505968" y="83078"/>
                </a:lnTo>
                <a:close/>
              </a:path>
              <a:path w="629920" h="2860040">
                <a:moveTo>
                  <a:pt x="605028" y="2852773"/>
                </a:moveTo>
                <a:lnTo>
                  <a:pt x="605028" y="2786443"/>
                </a:lnTo>
                <a:lnTo>
                  <a:pt x="577596" y="2794063"/>
                </a:lnTo>
                <a:lnTo>
                  <a:pt x="573923" y="2780520"/>
                </a:lnTo>
                <a:lnTo>
                  <a:pt x="547116" y="2787967"/>
                </a:lnTo>
                <a:lnTo>
                  <a:pt x="605028" y="2852773"/>
                </a:lnTo>
                <a:close/>
              </a:path>
              <a:path w="629920" h="2860040">
                <a:moveTo>
                  <a:pt x="605028" y="2786443"/>
                </a:moveTo>
                <a:lnTo>
                  <a:pt x="601353" y="2772901"/>
                </a:lnTo>
                <a:lnTo>
                  <a:pt x="573923" y="2780520"/>
                </a:lnTo>
                <a:lnTo>
                  <a:pt x="577596" y="2794063"/>
                </a:lnTo>
                <a:lnTo>
                  <a:pt x="605028" y="2786443"/>
                </a:lnTo>
                <a:close/>
              </a:path>
              <a:path w="629920" h="2860040">
                <a:moveTo>
                  <a:pt x="629412" y="2765107"/>
                </a:moveTo>
                <a:lnTo>
                  <a:pt x="601353" y="2772901"/>
                </a:lnTo>
                <a:lnTo>
                  <a:pt x="605028" y="2786443"/>
                </a:lnTo>
                <a:lnTo>
                  <a:pt x="605028" y="2852773"/>
                </a:lnTo>
                <a:lnTo>
                  <a:pt x="611124" y="2859595"/>
                </a:lnTo>
                <a:lnTo>
                  <a:pt x="629412" y="276510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7564" y="4131564"/>
            <a:ext cx="548640" cy="2138680"/>
          </a:xfrm>
          <a:custGeom>
            <a:avLst/>
            <a:gdLst/>
            <a:ahLst/>
            <a:cxnLst/>
            <a:rect l="l" t="t" r="r" b="b"/>
            <a:pathLst>
              <a:path w="548640" h="2138679">
                <a:moveTo>
                  <a:pt x="27566" y="2053566"/>
                </a:moveTo>
                <a:lnTo>
                  <a:pt x="0" y="2043684"/>
                </a:lnTo>
                <a:lnTo>
                  <a:pt x="12192" y="2138172"/>
                </a:lnTo>
                <a:lnTo>
                  <a:pt x="22860" y="2127978"/>
                </a:lnTo>
                <a:lnTo>
                  <a:pt x="22860" y="2066544"/>
                </a:lnTo>
                <a:lnTo>
                  <a:pt x="27566" y="2053566"/>
                </a:lnTo>
                <a:close/>
              </a:path>
              <a:path w="548640" h="2138679">
                <a:moveTo>
                  <a:pt x="53930" y="2063017"/>
                </a:moveTo>
                <a:lnTo>
                  <a:pt x="27566" y="2053566"/>
                </a:lnTo>
                <a:lnTo>
                  <a:pt x="22860" y="2066544"/>
                </a:lnTo>
                <a:lnTo>
                  <a:pt x="48768" y="2077212"/>
                </a:lnTo>
                <a:lnTo>
                  <a:pt x="53930" y="2063017"/>
                </a:lnTo>
                <a:close/>
              </a:path>
              <a:path w="548640" h="2138679">
                <a:moveTo>
                  <a:pt x="80772" y="2072640"/>
                </a:moveTo>
                <a:lnTo>
                  <a:pt x="53930" y="2063017"/>
                </a:lnTo>
                <a:lnTo>
                  <a:pt x="48768" y="2077212"/>
                </a:lnTo>
                <a:lnTo>
                  <a:pt x="22860" y="2066544"/>
                </a:lnTo>
                <a:lnTo>
                  <a:pt x="22860" y="2127978"/>
                </a:lnTo>
                <a:lnTo>
                  <a:pt x="80772" y="2072640"/>
                </a:lnTo>
                <a:close/>
              </a:path>
              <a:path w="548640" h="2138679">
                <a:moveTo>
                  <a:pt x="522732" y="774173"/>
                </a:moveTo>
                <a:lnTo>
                  <a:pt x="522732" y="710184"/>
                </a:lnTo>
                <a:lnTo>
                  <a:pt x="517447" y="702636"/>
                </a:lnTo>
                <a:lnTo>
                  <a:pt x="27566" y="2053566"/>
                </a:lnTo>
                <a:lnTo>
                  <a:pt x="53930" y="2063017"/>
                </a:lnTo>
                <a:lnTo>
                  <a:pt x="522732" y="774173"/>
                </a:lnTo>
                <a:close/>
              </a:path>
              <a:path w="548640" h="2138679">
                <a:moveTo>
                  <a:pt x="103632" y="10668"/>
                </a:moveTo>
                <a:lnTo>
                  <a:pt x="44196" y="0"/>
                </a:lnTo>
                <a:lnTo>
                  <a:pt x="33528" y="59436"/>
                </a:lnTo>
                <a:lnTo>
                  <a:pt x="56388" y="63539"/>
                </a:lnTo>
                <a:lnTo>
                  <a:pt x="56388" y="44196"/>
                </a:lnTo>
                <a:lnTo>
                  <a:pt x="80772" y="27432"/>
                </a:lnTo>
                <a:lnTo>
                  <a:pt x="96562" y="50056"/>
                </a:lnTo>
                <a:lnTo>
                  <a:pt x="103632" y="10668"/>
                </a:lnTo>
                <a:close/>
              </a:path>
              <a:path w="548640" h="2138679">
                <a:moveTo>
                  <a:pt x="96562" y="50056"/>
                </a:moveTo>
                <a:lnTo>
                  <a:pt x="80772" y="27432"/>
                </a:lnTo>
                <a:lnTo>
                  <a:pt x="56388" y="44196"/>
                </a:lnTo>
                <a:lnTo>
                  <a:pt x="71879" y="66319"/>
                </a:lnTo>
                <a:lnTo>
                  <a:pt x="92964" y="70104"/>
                </a:lnTo>
                <a:lnTo>
                  <a:pt x="96562" y="50056"/>
                </a:lnTo>
                <a:close/>
              </a:path>
              <a:path w="548640" h="2138679">
                <a:moveTo>
                  <a:pt x="71879" y="66319"/>
                </a:moveTo>
                <a:lnTo>
                  <a:pt x="56388" y="44196"/>
                </a:lnTo>
                <a:lnTo>
                  <a:pt x="56388" y="63539"/>
                </a:lnTo>
                <a:lnTo>
                  <a:pt x="71879" y="66319"/>
                </a:lnTo>
                <a:close/>
              </a:path>
              <a:path w="548640" h="2138679">
                <a:moveTo>
                  <a:pt x="548640" y="702564"/>
                </a:moveTo>
                <a:lnTo>
                  <a:pt x="548640" y="697992"/>
                </a:lnTo>
                <a:lnTo>
                  <a:pt x="545592" y="693420"/>
                </a:lnTo>
                <a:lnTo>
                  <a:pt x="96562" y="50056"/>
                </a:lnTo>
                <a:lnTo>
                  <a:pt x="92964" y="70104"/>
                </a:lnTo>
                <a:lnTo>
                  <a:pt x="71879" y="66319"/>
                </a:lnTo>
                <a:lnTo>
                  <a:pt x="517447" y="702636"/>
                </a:lnTo>
                <a:lnTo>
                  <a:pt x="519684" y="696468"/>
                </a:lnTo>
                <a:lnTo>
                  <a:pt x="522732" y="710184"/>
                </a:lnTo>
                <a:lnTo>
                  <a:pt x="522732" y="774173"/>
                </a:lnTo>
                <a:lnTo>
                  <a:pt x="547116" y="707136"/>
                </a:lnTo>
                <a:lnTo>
                  <a:pt x="548640" y="702564"/>
                </a:lnTo>
                <a:close/>
              </a:path>
              <a:path w="548640" h="2138679">
                <a:moveTo>
                  <a:pt x="522732" y="710184"/>
                </a:moveTo>
                <a:lnTo>
                  <a:pt x="519684" y="696468"/>
                </a:lnTo>
                <a:lnTo>
                  <a:pt x="517447" y="702636"/>
                </a:lnTo>
                <a:lnTo>
                  <a:pt x="522732" y="71018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6920" y="5634228"/>
            <a:ext cx="460375" cy="1198245"/>
          </a:xfrm>
          <a:custGeom>
            <a:avLst/>
            <a:gdLst/>
            <a:ahLst/>
            <a:cxnLst/>
            <a:rect l="l" t="t" r="r" b="b"/>
            <a:pathLst>
              <a:path w="460375" h="1198245">
                <a:moveTo>
                  <a:pt x="79248" y="25908"/>
                </a:moveTo>
                <a:lnTo>
                  <a:pt x="24384" y="0"/>
                </a:lnTo>
                <a:lnTo>
                  <a:pt x="0" y="56388"/>
                </a:lnTo>
                <a:lnTo>
                  <a:pt x="25908" y="67902"/>
                </a:lnTo>
                <a:lnTo>
                  <a:pt x="25908" y="45720"/>
                </a:lnTo>
                <a:lnTo>
                  <a:pt x="53340" y="35052"/>
                </a:lnTo>
                <a:lnTo>
                  <a:pt x="63439" y="61477"/>
                </a:lnTo>
                <a:lnTo>
                  <a:pt x="79248" y="25908"/>
                </a:lnTo>
                <a:close/>
              </a:path>
              <a:path w="460375" h="1198245">
                <a:moveTo>
                  <a:pt x="63439" y="61477"/>
                </a:moveTo>
                <a:lnTo>
                  <a:pt x="53340" y="35052"/>
                </a:lnTo>
                <a:lnTo>
                  <a:pt x="25908" y="45720"/>
                </a:lnTo>
                <a:lnTo>
                  <a:pt x="36166" y="72462"/>
                </a:lnTo>
                <a:lnTo>
                  <a:pt x="54864" y="80772"/>
                </a:lnTo>
                <a:lnTo>
                  <a:pt x="63439" y="61477"/>
                </a:lnTo>
                <a:close/>
              </a:path>
              <a:path w="460375" h="1198245">
                <a:moveTo>
                  <a:pt x="36166" y="72462"/>
                </a:moveTo>
                <a:lnTo>
                  <a:pt x="25908" y="45720"/>
                </a:lnTo>
                <a:lnTo>
                  <a:pt x="25908" y="67902"/>
                </a:lnTo>
                <a:lnTo>
                  <a:pt x="36166" y="72462"/>
                </a:lnTo>
                <a:close/>
              </a:path>
              <a:path w="460375" h="1198245">
                <a:moveTo>
                  <a:pt x="460248" y="1103376"/>
                </a:moveTo>
                <a:lnTo>
                  <a:pt x="460248" y="1100328"/>
                </a:lnTo>
                <a:lnTo>
                  <a:pt x="458724" y="1095756"/>
                </a:lnTo>
                <a:lnTo>
                  <a:pt x="63439" y="61477"/>
                </a:lnTo>
                <a:lnTo>
                  <a:pt x="54864" y="80772"/>
                </a:lnTo>
                <a:lnTo>
                  <a:pt x="36166" y="72462"/>
                </a:lnTo>
                <a:lnTo>
                  <a:pt x="427660" y="1092985"/>
                </a:lnTo>
                <a:lnTo>
                  <a:pt x="440436" y="1088136"/>
                </a:lnTo>
                <a:lnTo>
                  <a:pt x="440436" y="1118093"/>
                </a:lnTo>
                <a:lnTo>
                  <a:pt x="451104" y="1114044"/>
                </a:lnTo>
                <a:lnTo>
                  <a:pt x="457200" y="1110996"/>
                </a:lnTo>
                <a:lnTo>
                  <a:pt x="458724" y="1106424"/>
                </a:lnTo>
                <a:lnTo>
                  <a:pt x="460248" y="1103376"/>
                </a:lnTo>
                <a:close/>
              </a:path>
              <a:path w="460375" h="1198245">
                <a:moveTo>
                  <a:pt x="289244" y="1145532"/>
                </a:moveTo>
                <a:lnTo>
                  <a:pt x="278892" y="1118616"/>
                </a:lnTo>
                <a:lnTo>
                  <a:pt x="214884" y="1188720"/>
                </a:lnTo>
                <a:lnTo>
                  <a:pt x="275844" y="1194619"/>
                </a:lnTo>
                <a:lnTo>
                  <a:pt x="275844" y="1150620"/>
                </a:lnTo>
                <a:lnTo>
                  <a:pt x="289244" y="1145532"/>
                </a:lnTo>
                <a:close/>
              </a:path>
              <a:path w="460375" h="1198245">
                <a:moveTo>
                  <a:pt x="299298" y="1171673"/>
                </a:moveTo>
                <a:lnTo>
                  <a:pt x="289244" y="1145532"/>
                </a:lnTo>
                <a:lnTo>
                  <a:pt x="275844" y="1150620"/>
                </a:lnTo>
                <a:lnTo>
                  <a:pt x="286512" y="1176528"/>
                </a:lnTo>
                <a:lnTo>
                  <a:pt x="299298" y="1171673"/>
                </a:lnTo>
                <a:close/>
              </a:path>
              <a:path w="460375" h="1198245">
                <a:moveTo>
                  <a:pt x="309372" y="1197864"/>
                </a:moveTo>
                <a:lnTo>
                  <a:pt x="299298" y="1171673"/>
                </a:lnTo>
                <a:lnTo>
                  <a:pt x="286512" y="1176528"/>
                </a:lnTo>
                <a:lnTo>
                  <a:pt x="275844" y="1150620"/>
                </a:lnTo>
                <a:lnTo>
                  <a:pt x="275844" y="1194619"/>
                </a:lnTo>
                <a:lnTo>
                  <a:pt x="309372" y="1197864"/>
                </a:lnTo>
                <a:close/>
              </a:path>
              <a:path w="460375" h="1198245">
                <a:moveTo>
                  <a:pt x="440436" y="1118093"/>
                </a:moveTo>
                <a:lnTo>
                  <a:pt x="440436" y="1088136"/>
                </a:lnTo>
                <a:lnTo>
                  <a:pt x="432816" y="1106424"/>
                </a:lnTo>
                <a:lnTo>
                  <a:pt x="427660" y="1092985"/>
                </a:lnTo>
                <a:lnTo>
                  <a:pt x="289244" y="1145532"/>
                </a:lnTo>
                <a:lnTo>
                  <a:pt x="299298" y="1171673"/>
                </a:lnTo>
                <a:lnTo>
                  <a:pt x="440436" y="1118093"/>
                </a:lnTo>
                <a:close/>
              </a:path>
              <a:path w="460375" h="1198245">
                <a:moveTo>
                  <a:pt x="440436" y="1088136"/>
                </a:moveTo>
                <a:lnTo>
                  <a:pt x="427660" y="1092985"/>
                </a:lnTo>
                <a:lnTo>
                  <a:pt x="432816" y="1106424"/>
                </a:lnTo>
                <a:lnTo>
                  <a:pt x="440436" y="108813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2429" y="865123"/>
            <a:ext cx="5513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FFCC65"/>
                </a:solidFill>
                <a:latin typeface="Arial"/>
                <a:cs typeface="Arial"/>
              </a:rPr>
              <a:t>Έλεγχοι</a:t>
            </a:r>
            <a:r>
              <a:rPr sz="4000" b="0" spc="-2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FFCC65"/>
                </a:solidFill>
                <a:latin typeface="Arial"/>
                <a:cs typeface="Arial"/>
              </a:rPr>
              <a:t>Προϋποθέσεων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3031" y="2337916"/>
            <a:ext cx="6387465" cy="226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Κανονικότητα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των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Σφαλµάτων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ts val="3835"/>
              </a:lnSpc>
              <a:spcBef>
                <a:spcPts val="77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Οµοσκεδαστικότητα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(Οµοιογένεια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ts val="3835"/>
              </a:lnSpc>
            </a:pPr>
            <a:r>
              <a:rPr sz="3200" spc="10" dirty="0">
                <a:solidFill>
                  <a:srgbClr val="FFFFFF"/>
                </a:solidFill>
                <a:latin typeface="Arial"/>
                <a:cs typeface="Arial"/>
              </a:rPr>
              <a:t>∆ιακυµάνσεων)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Προσθετικότητα-Αθροιστικότητα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8667" y="833119"/>
            <a:ext cx="7100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solidFill>
                  <a:srgbClr val="B2B2B2"/>
                </a:solidFill>
                <a:latin typeface="Arial"/>
                <a:cs typeface="Arial"/>
              </a:rPr>
              <a:t>Συµπεράσµατα από</a:t>
            </a:r>
            <a:r>
              <a:rPr sz="4400" b="0" spc="-8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dirty="0">
                <a:solidFill>
                  <a:srgbClr val="B2B2B2"/>
                </a:solidFill>
                <a:latin typeface="Arial"/>
                <a:cs typeface="Arial"/>
              </a:rPr>
              <a:t>ANOVA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1401" y="1991359"/>
            <a:ext cx="7459345" cy="4290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20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Επειδή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2,46&gt;2,01 </a:t>
            </a:r>
            <a:r>
              <a:rPr sz="2800" b="1" spc="-10" dirty="0">
                <a:solidFill>
                  <a:srgbClr val="FFFFFF"/>
                </a:solidFill>
                <a:latin typeface="Symbol"/>
                <a:cs typeface="Symbol"/>
              </a:rPr>
              <a:t>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Οι 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γενότυποι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παρουσιάζουν 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 στατιστικά σηµαντικές διαφορές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επίπεδο 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σηµαντικότητας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=0,05.</a:t>
            </a:r>
            <a:endParaRPr sz="2800">
              <a:latin typeface="Times New Roman"/>
              <a:cs typeface="Times New Roman"/>
            </a:endParaRPr>
          </a:p>
          <a:p>
            <a:pPr marL="12700" marR="676275">
              <a:lnSpc>
                <a:spcPct val="100000"/>
              </a:lnSpc>
              <a:spcBef>
                <a:spcPts val="1689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Η επίδραση του περιβάλλοντος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(ως προς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τις 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CC65"/>
                </a:solidFill>
                <a:latin typeface="Times New Roman"/>
                <a:cs typeface="Times New Roman"/>
              </a:rPr>
              <a:t>γραµµές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του </a:t>
            </a: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LS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) είναι επίσης 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στατιστικά  </a:t>
            </a:r>
            <a:r>
              <a:rPr sz="2800" b="1" spc="-10" dirty="0">
                <a:solidFill>
                  <a:srgbClr val="FFCC65"/>
                </a:solidFill>
                <a:latin typeface="Times New Roman"/>
                <a:cs typeface="Times New Roman"/>
              </a:rPr>
              <a:t>σηµαντική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σε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ε.σ.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=0,05.</a:t>
            </a:r>
            <a:endParaRPr sz="2800">
              <a:latin typeface="Times New Roman"/>
              <a:cs typeface="Times New Roman"/>
            </a:endParaRPr>
          </a:p>
          <a:p>
            <a:pPr marL="12700" marR="271145">
              <a:lnSpc>
                <a:spcPct val="100200"/>
              </a:lnSpc>
              <a:spcBef>
                <a:spcPts val="1685"/>
              </a:spcBef>
              <a:buSzPct val="96428"/>
              <a:buFont typeface="Times New Roman"/>
              <a:buChar char="•"/>
              <a:tabLst>
                <a:tab pos="137795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Η επίδραση του περιβάλλοντος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(ως προς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τις 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 στήλες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του </a:t>
            </a: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LS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δεν είναι στατιστικά </a:t>
            </a:r>
            <a:r>
              <a:rPr sz="2800" b="1" spc="-10" dirty="0">
                <a:solidFill>
                  <a:srgbClr val="FFCC65"/>
                </a:solidFill>
                <a:latin typeface="Times New Roman"/>
                <a:cs typeface="Times New Roman"/>
              </a:rPr>
              <a:t>σηµαντική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σε ε.σ.</a:t>
            </a:r>
            <a:r>
              <a:rPr sz="2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α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=0,05.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684" rIns="0" bIns="0" rtlCol="0">
            <a:spAutoFit/>
          </a:bodyPr>
          <a:lstStyle/>
          <a:p>
            <a:pPr marL="1186815" marR="5080" indent="-429895">
              <a:lnSpc>
                <a:spcPts val="3829"/>
              </a:lnSpc>
              <a:spcBef>
                <a:spcPts val="240"/>
              </a:spcBef>
            </a:pPr>
            <a:r>
              <a:rPr spc="-5" dirty="0">
                <a:solidFill>
                  <a:srgbClr val="000000"/>
                </a:solidFill>
              </a:rPr>
              <a:t>Συντελεστής Παραλλακτικότητας  (Coefficient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spc="-5" dirty="0">
                <a:solidFill>
                  <a:srgbClr val="000000"/>
                </a:solidFill>
              </a:rPr>
              <a:t>Variation),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i="1" dirty="0">
                <a:solidFill>
                  <a:srgbClr val="000000"/>
                </a:solidFill>
                <a:latin typeface="Times New Roman"/>
                <a:cs typeface="Times New Roman"/>
              </a:rPr>
              <a:t>CV</a:t>
            </a:r>
          </a:p>
        </p:txBody>
      </p:sp>
      <p:sp>
        <p:nvSpPr>
          <p:cNvPr id="3" name="object 3"/>
          <p:cNvSpPr/>
          <p:nvPr/>
        </p:nvSpPr>
        <p:spPr>
          <a:xfrm>
            <a:off x="3797808" y="2508503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0" y="19811"/>
                </a:moveTo>
                <a:lnTo>
                  <a:pt x="365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4383" y="2508503"/>
            <a:ext cx="85725" cy="139065"/>
          </a:xfrm>
          <a:custGeom>
            <a:avLst/>
            <a:gdLst/>
            <a:ahLst/>
            <a:cxnLst/>
            <a:rect l="l" t="t" r="r" b="b"/>
            <a:pathLst>
              <a:path w="85725" h="139064">
                <a:moveTo>
                  <a:pt x="0" y="0"/>
                </a:moveTo>
                <a:lnTo>
                  <a:pt x="85343" y="1386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9727" y="2279903"/>
            <a:ext cx="94615" cy="367665"/>
          </a:xfrm>
          <a:custGeom>
            <a:avLst/>
            <a:gdLst/>
            <a:ahLst/>
            <a:cxnLst/>
            <a:rect l="l" t="t" r="r" b="b"/>
            <a:pathLst>
              <a:path w="94614" h="367664">
                <a:moveTo>
                  <a:pt x="0" y="367283"/>
                </a:moveTo>
                <a:lnTo>
                  <a:pt x="9448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4215" y="2279903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4760" y="2270760"/>
            <a:ext cx="993775" cy="376555"/>
          </a:xfrm>
          <a:custGeom>
            <a:avLst/>
            <a:gdLst/>
            <a:ahLst/>
            <a:cxnLst/>
            <a:rect l="l" t="t" r="r" b="b"/>
            <a:pathLst>
              <a:path w="993775" h="376555">
                <a:moveTo>
                  <a:pt x="993648" y="18288"/>
                </a:moveTo>
                <a:lnTo>
                  <a:pt x="993648" y="0"/>
                </a:lnTo>
                <a:lnTo>
                  <a:pt x="211836" y="0"/>
                </a:lnTo>
                <a:lnTo>
                  <a:pt x="124968" y="339852"/>
                </a:lnTo>
                <a:lnTo>
                  <a:pt x="48768" y="227076"/>
                </a:lnTo>
                <a:lnTo>
                  <a:pt x="0" y="252984"/>
                </a:lnTo>
                <a:lnTo>
                  <a:pt x="4572" y="263652"/>
                </a:lnTo>
                <a:lnTo>
                  <a:pt x="30480" y="249936"/>
                </a:lnTo>
                <a:lnTo>
                  <a:pt x="115824" y="376428"/>
                </a:lnTo>
                <a:lnTo>
                  <a:pt x="134112" y="376428"/>
                </a:lnTo>
                <a:lnTo>
                  <a:pt x="225552" y="18288"/>
                </a:lnTo>
                <a:lnTo>
                  <a:pt x="993648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2912" y="282397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96" y="0"/>
                </a:lnTo>
              </a:path>
            </a:pathLst>
          </a:custGeom>
          <a:ln w="1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343" y="2753862"/>
            <a:ext cx="1050290" cy="0"/>
          </a:xfrm>
          <a:custGeom>
            <a:avLst/>
            <a:gdLst/>
            <a:ahLst/>
            <a:cxnLst/>
            <a:rect l="l" t="t" r="r" b="b"/>
            <a:pathLst>
              <a:path w="1050289">
                <a:moveTo>
                  <a:pt x="0" y="0"/>
                </a:moveTo>
                <a:lnTo>
                  <a:pt x="1050038" y="0"/>
                </a:lnTo>
              </a:path>
            </a:pathLst>
          </a:custGeom>
          <a:ln w="1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5415" y="2279903"/>
            <a:ext cx="958850" cy="373380"/>
          </a:xfrm>
          <a:custGeom>
            <a:avLst/>
            <a:gdLst/>
            <a:ahLst/>
            <a:cxnLst/>
            <a:rect l="l" t="t" r="r" b="b"/>
            <a:pathLst>
              <a:path w="958850" h="373380">
                <a:moveTo>
                  <a:pt x="0" y="251459"/>
                </a:moveTo>
                <a:lnTo>
                  <a:pt x="35051" y="231647"/>
                </a:lnTo>
                <a:lnTo>
                  <a:pt x="121919" y="373379"/>
                </a:lnTo>
                <a:lnTo>
                  <a:pt x="216407" y="0"/>
                </a:lnTo>
                <a:lnTo>
                  <a:pt x="9585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2368" y="2270760"/>
            <a:ext cx="962025" cy="382905"/>
          </a:xfrm>
          <a:custGeom>
            <a:avLst/>
            <a:gdLst/>
            <a:ahLst/>
            <a:cxnLst/>
            <a:rect l="l" t="t" r="r" b="b"/>
            <a:pathLst>
              <a:path w="962025" h="382905">
                <a:moveTo>
                  <a:pt x="961644" y="18288"/>
                </a:moveTo>
                <a:lnTo>
                  <a:pt x="961644" y="0"/>
                </a:lnTo>
                <a:lnTo>
                  <a:pt x="211836" y="0"/>
                </a:lnTo>
                <a:lnTo>
                  <a:pt x="124968" y="345948"/>
                </a:lnTo>
                <a:lnTo>
                  <a:pt x="48768" y="230124"/>
                </a:lnTo>
                <a:lnTo>
                  <a:pt x="0" y="256032"/>
                </a:lnTo>
                <a:lnTo>
                  <a:pt x="6096" y="266700"/>
                </a:lnTo>
                <a:lnTo>
                  <a:pt x="28956" y="251460"/>
                </a:lnTo>
                <a:lnTo>
                  <a:pt x="115824" y="382524"/>
                </a:lnTo>
                <a:lnTo>
                  <a:pt x="134112" y="382524"/>
                </a:lnTo>
                <a:lnTo>
                  <a:pt x="225552" y="18288"/>
                </a:lnTo>
                <a:lnTo>
                  <a:pt x="961644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3778" y="282397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781" y="0"/>
                </a:lnTo>
              </a:path>
            </a:pathLst>
          </a:custGeom>
          <a:ln w="1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4969" y="2753862"/>
            <a:ext cx="1016635" cy="0"/>
          </a:xfrm>
          <a:custGeom>
            <a:avLst/>
            <a:gdLst/>
            <a:ahLst/>
            <a:cxnLst/>
            <a:rect l="l" t="t" r="r" b="b"/>
            <a:pathLst>
              <a:path w="1016634">
                <a:moveTo>
                  <a:pt x="0" y="0"/>
                </a:moveTo>
                <a:lnTo>
                  <a:pt x="1016502" y="0"/>
                </a:lnTo>
              </a:path>
            </a:pathLst>
          </a:custGeom>
          <a:ln w="1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71610" y="2753001"/>
            <a:ext cx="263017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93290" algn="l"/>
              </a:tabLst>
            </a:pPr>
            <a:r>
              <a:rPr sz="2750" i="1" spc="15" dirty="0">
                <a:latin typeface="Times New Roman"/>
                <a:cs typeface="Times New Roman"/>
              </a:rPr>
              <a:t>Y</a:t>
            </a:r>
            <a:r>
              <a:rPr sz="2750" i="1" spc="-30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..	</a:t>
            </a:r>
            <a:r>
              <a:rPr sz="2750" i="1" spc="15" dirty="0">
                <a:latin typeface="Times New Roman"/>
                <a:cs typeface="Times New Roman"/>
              </a:rPr>
              <a:t>Y</a:t>
            </a:r>
            <a:r>
              <a:rPr sz="2750" i="1" spc="-36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Times New Roman"/>
                <a:cs typeface="Times New Roman"/>
              </a:rPr>
              <a:t>..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9013" y="2477158"/>
            <a:ext cx="306959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626110" algn="l"/>
                <a:tab pos="1165225" algn="l"/>
              </a:tabLst>
            </a:pPr>
            <a:r>
              <a:rPr sz="2750" i="1" spc="25" dirty="0">
                <a:latin typeface="Times New Roman"/>
                <a:cs typeface="Times New Roman"/>
              </a:rPr>
              <a:t>CV	</a:t>
            </a:r>
            <a:r>
              <a:rPr sz="2750" spc="15" dirty="0">
                <a:latin typeface="Symbol"/>
                <a:cs typeface="Symbol"/>
              </a:rPr>
              <a:t></a:t>
            </a:r>
            <a:r>
              <a:rPr sz="2750" spc="15" dirty="0">
                <a:latin typeface="Times New Roman"/>
                <a:cs typeface="Times New Roman"/>
              </a:rPr>
              <a:t>	</a:t>
            </a:r>
            <a:r>
              <a:rPr sz="4125" spc="60" baseline="35353" dirty="0">
                <a:latin typeface="Symbol"/>
                <a:cs typeface="Symbol"/>
              </a:rPr>
              <a:t></a:t>
            </a:r>
            <a:r>
              <a:rPr sz="4125" spc="60" baseline="35353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Symbol"/>
                <a:cs typeface="Symbol"/>
              </a:rPr>
              <a:t></a:t>
            </a:r>
            <a:r>
              <a:rPr sz="2750" spc="35" dirty="0">
                <a:latin typeface="Times New Roman"/>
                <a:cs typeface="Times New Roman"/>
              </a:rPr>
              <a:t>100</a:t>
            </a:r>
            <a:r>
              <a:rPr sz="2750" spc="-105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Symbol"/>
                <a:cs typeface="Symbol"/>
              </a:rPr>
              <a:t>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94879" y="2477158"/>
            <a:ext cx="1611630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125" i="1" spc="22" baseline="35353" dirty="0">
                <a:latin typeface="Times New Roman"/>
                <a:cs typeface="Times New Roman"/>
              </a:rPr>
              <a:t>MSE</a:t>
            </a:r>
            <a:r>
              <a:rPr sz="4125" i="1" spc="202" baseline="35353" dirty="0">
                <a:latin typeface="Times New Roman"/>
                <a:cs typeface="Times New Roman"/>
              </a:rPr>
              <a:t> </a:t>
            </a:r>
            <a:r>
              <a:rPr sz="2750" spc="35" dirty="0">
                <a:latin typeface="Symbol"/>
                <a:cs typeface="Symbol"/>
              </a:rPr>
              <a:t></a:t>
            </a:r>
            <a:r>
              <a:rPr sz="2750" spc="35" dirty="0">
                <a:latin typeface="Times New Roman"/>
                <a:cs typeface="Times New Roman"/>
              </a:rPr>
              <a:t>100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55107" y="3557015"/>
            <a:ext cx="802005" cy="370840"/>
          </a:xfrm>
          <a:custGeom>
            <a:avLst/>
            <a:gdLst/>
            <a:ahLst/>
            <a:cxnLst/>
            <a:rect l="l" t="t" r="r" b="b"/>
            <a:pathLst>
              <a:path w="802004" h="370839">
                <a:moveTo>
                  <a:pt x="0" y="249935"/>
                </a:moveTo>
                <a:lnTo>
                  <a:pt x="35051" y="231647"/>
                </a:lnTo>
                <a:lnTo>
                  <a:pt x="112775" y="370331"/>
                </a:lnTo>
                <a:lnTo>
                  <a:pt x="199643" y="0"/>
                </a:lnTo>
                <a:lnTo>
                  <a:pt x="801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53584" y="3550920"/>
            <a:ext cx="803275" cy="376555"/>
          </a:xfrm>
          <a:custGeom>
            <a:avLst/>
            <a:gdLst/>
            <a:ahLst/>
            <a:cxnLst/>
            <a:rect l="l" t="t" r="r" b="b"/>
            <a:pathLst>
              <a:path w="803275" h="376554">
                <a:moveTo>
                  <a:pt x="803148" y="15240"/>
                </a:moveTo>
                <a:lnTo>
                  <a:pt x="803148" y="0"/>
                </a:lnTo>
                <a:lnTo>
                  <a:pt x="195072" y="0"/>
                </a:lnTo>
                <a:lnTo>
                  <a:pt x="114300" y="342900"/>
                </a:lnTo>
                <a:lnTo>
                  <a:pt x="44196" y="224028"/>
                </a:lnTo>
                <a:lnTo>
                  <a:pt x="0" y="252984"/>
                </a:lnTo>
                <a:lnTo>
                  <a:pt x="4572" y="260604"/>
                </a:lnTo>
                <a:lnTo>
                  <a:pt x="25908" y="248412"/>
                </a:lnTo>
                <a:lnTo>
                  <a:pt x="106680" y="376428"/>
                </a:lnTo>
                <a:lnTo>
                  <a:pt x="121920" y="376428"/>
                </a:lnTo>
                <a:lnTo>
                  <a:pt x="205740" y="15240"/>
                </a:lnTo>
                <a:lnTo>
                  <a:pt x="803148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87779" y="3623449"/>
            <a:ext cx="8056245" cy="6858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2855"/>
              </a:lnSpc>
              <a:spcBef>
                <a:spcPts val="135"/>
              </a:spcBef>
              <a:tabLst>
                <a:tab pos="3982085" algn="l"/>
              </a:tabLst>
            </a:pPr>
            <a:r>
              <a:rPr sz="3050" b="1" spc="15" dirty="0">
                <a:latin typeface="Times New Roman"/>
                <a:cs typeface="Times New Roman"/>
              </a:rPr>
              <a:t>Στο </a:t>
            </a:r>
            <a:r>
              <a:rPr sz="3050" b="1" spc="10" dirty="0">
                <a:latin typeface="Times New Roman"/>
                <a:cs typeface="Times New Roman"/>
              </a:rPr>
              <a:t>παράδειγµα,</a:t>
            </a:r>
            <a:r>
              <a:rPr sz="3050" b="1" spc="45" dirty="0">
                <a:latin typeface="Times New Roman"/>
                <a:cs typeface="Times New Roman"/>
              </a:rPr>
              <a:t> </a:t>
            </a:r>
            <a:r>
              <a:rPr sz="3050" b="1" i="1" spc="15" dirty="0">
                <a:latin typeface="Times New Roman"/>
                <a:cs typeface="Times New Roman"/>
              </a:rPr>
              <a:t>CV</a:t>
            </a:r>
            <a:r>
              <a:rPr sz="3050" b="1" i="1" spc="-4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Symbol"/>
                <a:cs typeface="Symbol"/>
              </a:rPr>
              <a:t></a:t>
            </a:r>
            <a:r>
              <a:rPr sz="3900" u="heavy" spc="-15" baseline="30982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</a:t>
            </a:r>
            <a:r>
              <a:rPr sz="3900" u="heavy" baseline="3098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2,32</a:t>
            </a:r>
            <a:r>
              <a:rPr sz="3900" spc="-292" baseline="30982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Symbol"/>
                <a:cs typeface="Symbol"/>
              </a:rPr>
              <a:t></a:t>
            </a:r>
            <a:r>
              <a:rPr sz="2600" spc="-25" dirty="0">
                <a:latin typeface="Times New Roman"/>
                <a:cs typeface="Times New Roman"/>
              </a:rPr>
              <a:t>100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Symbol"/>
                <a:cs typeface="Symbol"/>
              </a:rPr>
              <a:t>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3900" u="heavy" spc="-82" baseline="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1,52</a:t>
            </a:r>
            <a:r>
              <a:rPr sz="3900" spc="-300" baseline="27777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Symbol"/>
                <a:cs typeface="Symbol"/>
              </a:rPr>
              <a:t></a:t>
            </a:r>
            <a:r>
              <a:rPr sz="2600" spc="-30" dirty="0">
                <a:latin typeface="Times New Roman"/>
                <a:cs typeface="Times New Roman"/>
              </a:rPr>
              <a:t>100</a:t>
            </a:r>
            <a:r>
              <a:rPr sz="2600" spc="-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Symbol"/>
                <a:cs typeface="Symbol"/>
              </a:rPr>
              <a:t>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42,4%</a:t>
            </a:r>
            <a:endParaRPr sz="2600">
              <a:latin typeface="Times New Roman"/>
              <a:cs typeface="Times New Roman"/>
            </a:endParaRPr>
          </a:p>
          <a:p>
            <a:pPr marL="3883025">
              <a:lnSpc>
                <a:spcPts val="2315"/>
              </a:lnSpc>
              <a:tabLst>
                <a:tab pos="5584825" algn="l"/>
              </a:tabLst>
            </a:pPr>
            <a:r>
              <a:rPr sz="2600" spc="-15" dirty="0">
                <a:latin typeface="Times New Roman"/>
                <a:cs typeface="Times New Roman"/>
              </a:rPr>
              <a:t>3,59	</a:t>
            </a:r>
            <a:r>
              <a:rPr sz="2600" spc="-20" dirty="0">
                <a:latin typeface="Times New Roman"/>
                <a:cs typeface="Times New Roman"/>
              </a:rPr>
              <a:t>3,59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21308" y="3497579"/>
            <a:ext cx="8159750" cy="840105"/>
          </a:xfrm>
          <a:custGeom>
            <a:avLst/>
            <a:gdLst/>
            <a:ahLst/>
            <a:cxnLst/>
            <a:rect l="l" t="t" r="r" b="b"/>
            <a:pathLst>
              <a:path w="8159750" h="840104">
                <a:moveTo>
                  <a:pt x="0" y="0"/>
                </a:moveTo>
                <a:lnTo>
                  <a:pt x="0" y="839723"/>
                </a:lnTo>
                <a:lnTo>
                  <a:pt x="8159495" y="839723"/>
                </a:lnTo>
                <a:lnTo>
                  <a:pt x="8159495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8525" marR="5080" indent="-210058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Σύγκριση των τριών Πειραµατικών  Σχεδιασµών</a:t>
            </a:r>
            <a:r>
              <a:rPr sz="4000" b="0" spc="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(1)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2189478"/>
            <a:ext cx="7849870" cy="314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Πειραµατικό Σφάλµα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Experimental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  στο</a:t>
            </a:r>
            <a:r>
              <a:rPr sz="3200" spc="-1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CC65"/>
                </a:solidFill>
                <a:latin typeface="Arial"/>
                <a:cs typeface="Arial"/>
              </a:rPr>
              <a:t>CRD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b="1" spc="-5" dirty="0">
                <a:solidFill>
                  <a:srgbClr val="FFCC65"/>
                </a:solidFill>
                <a:latin typeface="Arial"/>
                <a:cs typeface="Arial"/>
              </a:rPr>
              <a:t>3,87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Πειραµατικό Σφάλµα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Experimental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  στο</a:t>
            </a:r>
            <a:r>
              <a:rPr sz="3200" spc="-1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CC65"/>
                </a:solidFill>
                <a:latin typeface="Arial"/>
                <a:cs typeface="Arial"/>
              </a:rPr>
              <a:t>RCBD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b="1" spc="-5" dirty="0">
                <a:solidFill>
                  <a:srgbClr val="FFCC65"/>
                </a:solidFill>
                <a:latin typeface="Arial"/>
                <a:cs typeface="Arial"/>
              </a:rPr>
              <a:t>2,48</a:t>
            </a:r>
            <a:endParaRPr sz="3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Πειραµατικό Σφάλµα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Experimental 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Error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  στο</a:t>
            </a:r>
            <a:r>
              <a:rPr sz="3200" spc="-1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CC65"/>
                </a:solidFill>
                <a:latin typeface="Arial"/>
                <a:cs typeface="Arial"/>
              </a:rPr>
              <a:t>LS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200" b="1" spc="-5" dirty="0">
                <a:solidFill>
                  <a:srgbClr val="FFCC65"/>
                </a:solidFill>
                <a:latin typeface="Arial"/>
                <a:cs typeface="Arial"/>
              </a:rPr>
              <a:t>2,32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8525" marR="5080" indent="-210058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Σύγκριση των τριών Πειραµατικών  Σχεδιασµών</a:t>
            </a:r>
            <a:r>
              <a:rPr sz="4000" b="0" spc="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(2)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1335" y="2120899"/>
            <a:ext cx="7707630" cy="42125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7665" marR="17780" indent="-342900">
              <a:lnSpc>
                <a:spcPct val="89800"/>
              </a:lnSpc>
              <a:spcBef>
                <a:spcPts val="495"/>
              </a:spcBef>
              <a:buClr>
                <a:srgbClr val="000000"/>
              </a:buClr>
              <a:buChar char="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Συντελεστής Προσδιορισµού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Coefficient  of 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Determination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CC65"/>
                </a:solidFill>
                <a:latin typeface="Arial"/>
                <a:cs typeface="Arial"/>
              </a:rPr>
              <a:t>CRD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R</a:t>
            </a:r>
            <a:r>
              <a:rPr sz="3150" b="1" spc="-7" baseline="26455" dirty="0">
                <a:solidFill>
                  <a:srgbClr val="FFCC65"/>
                </a:solidFill>
                <a:latin typeface="Times New Roman"/>
                <a:cs typeface="Times New Roman"/>
              </a:rPr>
              <a:t>2</a:t>
            </a:r>
            <a:r>
              <a:rPr sz="32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=0,129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12,9%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367665" marR="17780" indent="-342900" algn="just">
              <a:lnSpc>
                <a:spcPct val="89800"/>
              </a:lnSpc>
              <a:spcBef>
                <a:spcPts val="765"/>
              </a:spcBef>
              <a:buClr>
                <a:srgbClr val="000000"/>
              </a:buClr>
              <a:buChar char="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Συντελεστής Προσδιορισµού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Coefficient  of 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Determination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CC65"/>
                </a:solidFill>
                <a:latin typeface="Arial"/>
                <a:cs typeface="Arial"/>
              </a:rPr>
              <a:t>RCBD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R</a:t>
            </a:r>
            <a:r>
              <a:rPr sz="3150" b="1" spc="-7" baseline="26455" dirty="0">
                <a:solidFill>
                  <a:srgbClr val="FFCC65"/>
                </a:solidFill>
                <a:latin typeface="Times New Roman"/>
                <a:cs typeface="Times New Roman"/>
              </a:rPr>
              <a:t>2</a:t>
            </a:r>
            <a:r>
              <a:rPr sz="32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=0,498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49,8%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367665" marR="17780" indent="-342900">
              <a:lnSpc>
                <a:spcPct val="89800"/>
              </a:lnSpc>
              <a:spcBef>
                <a:spcPts val="760"/>
              </a:spcBef>
              <a:buClr>
                <a:srgbClr val="000000"/>
              </a:buClr>
              <a:buChar char=""/>
              <a:tabLst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Συντελεστής Προσδιορισµού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Coefficient  of </a:t>
            </a:r>
            <a:r>
              <a:rPr sz="3200" i="1" spc="-10" dirty="0">
                <a:solidFill>
                  <a:srgbClr val="FFFFFF"/>
                </a:solidFill>
                <a:latin typeface="Arial"/>
                <a:cs typeface="Arial"/>
              </a:rPr>
              <a:t>Determination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CC65"/>
                </a:solidFill>
                <a:latin typeface="Arial"/>
                <a:cs typeface="Arial"/>
              </a:rPr>
              <a:t>LS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CC65"/>
                </a:solidFill>
                <a:latin typeface="Times New Roman"/>
                <a:cs typeface="Times New Roman"/>
              </a:rPr>
              <a:t>R</a:t>
            </a:r>
            <a:r>
              <a:rPr sz="3150" b="1" baseline="26455" dirty="0">
                <a:solidFill>
                  <a:srgbClr val="FFCC65"/>
                </a:solidFill>
                <a:latin typeface="Times New Roman"/>
                <a:cs typeface="Times New Roman"/>
              </a:rPr>
              <a:t>2</a:t>
            </a:r>
            <a:r>
              <a:rPr sz="3200" b="1" dirty="0">
                <a:solidFill>
                  <a:srgbClr val="FFCC65"/>
                </a:solidFill>
                <a:latin typeface="Times New Roman"/>
                <a:cs typeface="Times New Roman"/>
              </a:rPr>
              <a:t>= </a:t>
            </a:r>
            <a:r>
              <a:rPr sz="32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0,582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58,2%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8525" marR="5080" indent="-210058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Σύγκριση των τριών Πειραµατικών  Σχεδιασµών</a:t>
            </a:r>
            <a:r>
              <a:rPr sz="4000" b="0" spc="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(3)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0319" y="2091943"/>
            <a:ext cx="7240270" cy="42094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4965" marR="276225" indent="-342900">
              <a:lnSpc>
                <a:spcPct val="89500"/>
              </a:lnSpc>
              <a:spcBef>
                <a:spcPts val="50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Συντελεστής Παραλλακτικότητας 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Coefficient of Variance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CC65"/>
                </a:solidFill>
                <a:latin typeface="Arial"/>
                <a:cs typeface="Arial"/>
              </a:rPr>
              <a:t>CRD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CV</a:t>
            </a:r>
            <a:r>
              <a:rPr sz="32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=54,9%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9500"/>
              </a:lnSpc>
              <a:spcBef>
                <a:spcPts val="80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Συντελεστής Παραλλακτικότητας 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Coefficient of Variance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FFCC65"/>
                </a:solidFill>
                <a:latin typeface="Arial"/>
                <a:cs typeface="Arial"/>
              </a:rPr>
              <a:t>RCBD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CV</a:t>
            </a:r>
            <a:r>
              <a:rPr sz="32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=43,9%</a:t>
            </a:r>
            <a:endParaRPr sz="3200">
              <a:latin typeface="Times New Roman"/>
              <a:cs typeface="Times New Roman"/>
            </a:endParaRPr>
          </a:p>
          <a:p>
            <a:pPr marL="354965" marR="661670" indent="-342900">
              <a:lnSpc>
                <a:spcPct val="89500"/>
              </a:lnSpc>
              <a:spcBef>
                <a:spcPts val="80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Συντελεστής Παραλλακτικότητας  (</a:t>
            </a:r>
            <a:r>
              <a:rPr sz="3200" i="1" spc="-5" dirty="0">
                <a:solidFill>
                  <a:srgbClr val="FFFFFF"/>
                </a:solidFill>
                <a:latin typeface="Arial"/>
                <a:cs typeface="Arial"/>
              </a:rPr>
              <a:t>Coefficient of Variance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CC65"/>
                </a:solidFill>
                <a:latin typeface="Arial"/>
                <a:cs typeface="Arial"/>
              </a:rPr>
              <a:t>LS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CV</a:t>
            </a:r>
            <a:r>
              <a:rPr sz="32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=42,4%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07282" y="555751"/>
            <a:ext cx="486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B2B2B2"/>
                </a:solidFill>
                <a:latin typeface="Arial"/>
                <a:cs typeface="Arial"/>
              </a:rPr>
              <a:t>Πότε εφαρµόζεται </a:t>
            </a:r>
            <a:r>
              <a:rPr sz="3600" b="0" dirty="0">
                <a:solidFill>
                  <a:srgbClr val="B2B2B2"/>
                </a:solidFill>
                <a:latin typeface="Arial"/>
                <a:cs typeface="Arial"/>
              </a:rPr>
              <a:t>το</a:t>
            </a:r>
            <a:r>
              <a:rPr sz="3600" b="0" spc="-4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3600" b="0" spc="-5" dirty="0">
                <a:solidFill>
                  <a:srgbClr val="B2B2B2"/>
                </a:solidFill>
                <a:latin typeface="Arial"/>
                <a:cs typeface="Arial"/>
              </a:rPr>
              <a:t>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1240027"/>
            <a:ext cx="7966075" cy="401956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1470660" indent="-342900">
              <a:lnSpc>
                <a:spcPts val="3020"/>
              </a:lnSpc>
              <a:spcBef>
                <a:spcPts val="48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Όταν δεν µπορούµε να εξασφαλίσουµε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 οµοιόµορφο</a:t>
            </a:r>
            <a:r>
              <a:rPr sz="2800" spc="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περιβάλλον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065" marR="5080">
              <a:lnSpc>
                <a:spcPct val="90100"/>
              </a:lnSpc>
              <a:spcBef>
                <a:spcPts val="1305"/>
              </a:spcBef>
              <a:buClr>
                <a:srgbClr val="000000"/>
              </a:buClr>
              <a:tabLst>
                <a:tab pos="354965" algn="l"/>
                <a:tab pos="355600" algn="l"/>
              </a:tabLst>
            </a:pPr>
            <a:r>
              <a:rPr sz="2800" spc="-5" dirty="0" err="1">
                <a:solidFill>
                  <a:srgbClr val="FFFFFF"/>
                </a:solidFill>
                <a:latin typeface="Arial"/>
                <a:cs typeface="Arial"/>
              </a:rPr>
              <a:t>Ότ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αν έχουµε αποδείξεις ή ενδείξεις ότι η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ανοµοιογένεια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του περιβάλλοντος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βαίνει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προς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δύο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συγκεκριµένες κατευθύνσεις 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κάθετες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µεταξύ  τους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(κλίσεις-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gradients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756285" marR="360045" lvl="1" indent="-287020">
              <a:lnSpc>
                <a:spcPct val="89900"/>
              </a:lnSpc>
              <a:spcBef>
                <a:spcPts val="1135"/>
              </a:spcBef>
              <a:buClr>
                <a:srgbClr val="000000"/>
              </a:buClr>
              <a:buChar char="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Παράδειγµα: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Ο πειραµατικός αγρός µπορεί να  παρουσιάζει διαφορές γονιµότητας προς µία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κατεύθυνση και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συγχρόνως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διαφορές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υγρασίας ως  προς µία άλλη, κάθετη µε την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πρώτη.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46650" y="833119"/>
            <a:ext cx="27844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Προσοχή!!!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1971547"/>
            <a:ext cx="8050530" cy="246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Σκοπός του πειραµατισµού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δεν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είναι µόνο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βρούµε στατιστικά σηµαντικές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διαφορές</a:t>
            </a:r>
            <a:endParaRPr sz="3200">
              <a:latin typeface="Arial"/>
              <a:cs typeface="Arial"/>
            </a:endParaRPr>
          </a:p>
          <a:p>
            <a:pPr marL="354965" marR="26034">
              <a:lnSpc>
                <a:spcPct val="99800"/>
              </a:lnSpc>
              <a:spcBef>
                <a:spcPts val="1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µεταξύ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του/των δοµικού/ών παράγοντα/ων  (Γενότυπος)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αλλά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να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µειώσουµε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το 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Πειραµατικό</a:t>
            </a:r>
            <a:r>
              <a:rPr sz="3200" spc="-1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Σφάλµα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8" rIns="0" bIns="0" rtlCol="0">
            <a:spAutoFit/>
          </a:bodyPr>
          <a:lstStyle/>
          <a:p>
            <a:pPr marL="1729105" marR="5080" indent="-64325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Το </a:t>
            </a:r>
            <a:r>
              <a:rPr spc="-5" dirty="0">
                <a:solidFill>
                  <a:srgbClr val="000000"/>
                </a:solidFill>
              </a:rPr>
              <a:t>Γενικό </a:t>
            </a:r>
            <a:r>
              <a:rPr spc="25" dirty="0">
                <a:solidFill>
                  <a:srgbClr val="000000"/>
                </a:solidFill>
              </a:rPr>
              <a:t>Γραµµικό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Πρότυπο  (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General Linear</a:t>
            </a:r>
            <a:r>
              <a:rPr i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pc="-5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1072" y="2253995"/>
            <a:ext cx="5678805" cy="937260"/>
          </a:xfrm>
          <a:prstGeom prst="rect">
            <a:avLst/>
          </a:prstGeom>
          <a:ln w="2857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5580"/>
              </a:lnSpc>
              <a:tabLst>
                <a:tab pos="892810" algn="l"/>
                <a:tab pos="2639695" algn="l"/>
                <a:tab pos="3555365" algn="l"/>
                <a:tab pos="4549140" algn="l"/>
              </a:tabLst>
            </a:pPr>
            <a:r>
              <a:rPr sz="4500" i="1" spc="-80" dirty="0">
                <a:latin typeface="Times New Roman"/>
                <a:cs typeface="Times New Roman"/>
              </a:rPr>
              <a:t>Y</a:t>
            </a:r>
            <a:r>
              <a:rPr sz="3900" i="1" spc="-120" baseline="-24572" dirty="0">
                <a:latin typeface="Times New Roman"/>
                <a:cs typeface="Times New Roman"/>
              </a:rPr>
              <a:t>ijk	</a:t>
            </a:r>
            <a:r>
              <a:rPr sz="4500" spc="10" dirty="0">
                <a:latin typeface="Symbol"/>
                <a:cs typeface="Symbol"/>
              </a:rPr>
              <a:t></a:t>
            </a:r>
            <a:r>
              <a:rPr sz="4500" spc="10" dirty="0">
                <a:latin typeface="Times New Roman"/>
                <a:cs typeface="Times New Roman"/>
              </a:rPr>
              <a:t> </a:t>
            </a:r>
            <a:r>
              <a:rPr sz="4750" i="1" spc="-135" dirty="0">
                <a:latin typeface="Symbol"/>
                <a:cs typeface="Symbol"/>
              </a:rPr>
              <a:t></a:t>
            </a:r>
            <a:r>
              <a:rPr sz="4750" i="1" spc="-125" dirty="0">
                <a:latin typeface="Times New Roman"/>
                <a:cs typeface="Times New Roman"/>
              </a:rPr>
              <a:t> </a:t>
            </a:r>
            <a:r>
              <a:rPr sz="4500" spc="10" dirty="0">
                <a:latin typeface="Symbol"/>
                <a:cs typeface="Symbol"/>
              </a:rPr>
              <a:t></a:t>
            </a:r>
            <a:r>
              <a:rPr sz="4500" spc="-430" dirty="0">
                <a:latin typeface="Times New Roman"/>
                <a:cs typeface="Times New Roman"/>
              </a:rPr>
              <a:t> </a:t>
            </a:r>
            <a:r>
              <a:rPr sz="4500" i="1" spc="10" dirty="0">
                <a:latin typeface="Times New Roman"/>
                <a:cs typeface="Times New Roman"/>
              </a:rPr>
              <a:t>t</a:t>
            </a:r>
            <a:r>
              <a:rPr sz="3900" i="1" spc="15" baseline="-24572" dirty="0">
                <a:latin typeface="Times New Roman"/>
                <a:cs typeface="Times New Roman"/>
              </a:rPr>
              <a:t>i	</a:t>
            </a:r>
            <a:r>
              <a:rPr sz="4500" spc="10" dirty="0">
                <a:latin typeface="Symbol"/>
                <a:cs typeface="Symbol"/>
              </a:rPr>
              <a:t></a:t>
            </a:r>
            <a:r>
              <a:rPr sz="4500" spc="-280" dirty="0">
                <a:latin typeface="Times New Roman"/>
                <a:cs typeface="Times New Roman"/>
              </a:rPr>
              <a:t> </a:t>
            </a:r>
            <a:r>
              <a:rPr sz="4500" i="1" spc="35" dirty="0">
                <a:latin typeface="Times New Roman"/>
                <a:cs typeface="Times New Roman"/>
              </a:rPr>
              <a:t>r</a:t>
            </a:r>
            <a:r>
              <a:rPr sz="3900" i="1" spc="52" baseline="-24572" dirty="0">
                <a:latin typeface="Times New Roman"/>
                <a:cs typeface="Times New Roman"/>
              </a:rPr>
              <a:t>j	</a:t>
            </a:r>
            <a:r>
              <a:rPr sz="4500" spc="10" dirty="0">
                <a:latin typeface="Symbol"/>
                <a:cs typeface="Symbol"/>
              </a:rPr>
              <a:t></a:t>
            </a:r>
            <a:r>
              <a:rPr sz="4500" spc="-360" dirty="0">
                <a:latin typeface="Times New Roman"/>
                <a:cs typeface="Times New Roman"/>
              </a:rPr>
              <a:t> </a:t>
            </a:r>
            <a:r>
              <a:rPr sz="4500" i="1" spc="-15" dirty="0">
                <a:latin typeface="Times New Roman"/>
                <a:cs typeface="Times New Roman"/>
              </a:rPr>
              <a:t>c</a:t>
            </a:r>
            <a:r>
              <a:rPr sz="3900" i="1" spc="-22" baseline="-24572" dirty="0">
                <a:latin typeface="Times New Roman"/>
                <a:cs typeface="Times New Roman"/>
              </a:rPr>
              <a:t>k	</a:t>
            </a:r>
            <a:r>
              <a:rPr sz="4500" spc="10" dirty="0">
                <a:latin typeface="Symbol"/>
                <a:cs typeface="Symbol"/>
              </a:rPr>
              <a:t></a:t>
            </a:r>
            <a:r>
              <a:rPr sz="4500" spc="-390" dirty="0">
                <a:latin typeface="Times New Roman"/>
                <a:cs typeface="Times New Roman"/>
              </a:rPr>
              <a:t> </a:t>
            </a:r>
            <a:r>
              <a:rPr sz="4500" i="1" spc="-45" dirty="0">
                <a:latin typeface="Times New Roman"/>
                <a:cs typeface="Times New Roman"/>
              </a:rPr>
              <a:t>e</a:t>
            </a:r>
            <a:r>
              <a:rPr sz="3900" i="1" spc="-67" baseline="-24572" dirty="0">
                <a:latin typeface="Times New Roman"/>
                <a:cs typeface="Times New Roman"/>
              </a:rPr>
              <a:t>ijk</a:t>
            </a:r>
            <a:endParaRPr sz="3900" baseline="-24572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7571" y="3618990"/>
            <a:ext cx="8017509" cy="166878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25"/>
              </a:spcBef>
            </a:pPr>
            <a:r>
              <a:rPr sz="2400" b="1" i="1" dirty="0">
                <a:latin typeface="Times New Roman"/>
                <a:cs typeface="Times New Roman"/>
              </a:rPr>
              <a:t>t</a:t>
            </a:r>
            <a:r>
              <a:rPr sz="2400" b="1" i="1" baseline="-20833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b="1" spc="-5" dirty="0">
                <a:latin typeface="Times New Roman"/>
                <a:cs typeface="Times New Roman"/>
              </a:rPr>
              <a:t>η κύρια επίδραση </a:t>
            </a:r>
            <a:r>
              <a:rPr sz="2400" b="1" spc="-10" dirty="0">
                <a:latin typeface="Times New Roman"/>
                <a:cs typeface="Times New Roman"/>
              </a:rPr>
              <a:t>της </a:t>
            </a:r>
            <a:r>
              <a:rPr sz="2400" b="1" spc="-5" dirty="0">
                <a:latin typeface="Times New Roman"/>
                <a:cs typeface="Times New Roman"/>
              </a:rPr>
              <a:t>Επέµβασης (Γενότυπος) 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i="1" spc="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=1,…,10)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30"/>
              </a:spcBef>
            </a:pPr>
            <a:r>
              <a:rPr sz="2400" b="1" i="1" spc="-5" dirty="0">
                <a:latin typeface="Times New Roman"/>
                <a:cs typeface="Times New Roman"/>
              </a:rPr>
              <a:t>r</a:t>
            </a:r>
            <a:r>
              <a:rPr sz="2400" b="1" i="1" spc="-7" baseline="-20833" dirty="0">
                <a:latin typeface="Times New Roman"/>
                <a:cs typeface="Times New Roman"/>
              </a:rPr>
              <a:t>j</a:t>
            </a:r>
            <a:r>
              <a:rPr sz="2400" b="1" spc="-5" dirty="0">
                <a:latin typeface="Times New Roman"/>
                <a:cs typeface="Times New Roman"/>
              </a:rPr>
              <a:t>: η κύρια επίδραση της </a:t>
            </a:r>
            <a:r>
              <a:rPr sz="2400" b="1" spc="-10" dirty="0">
                <a:latin typeface="Times New Roman"/>
                <a:cs typeface="Times New Roman"/>
              </a:rPr>
              <a:t>Γραµµής </a:t>
            </a:r>
            <a:r>
              <a:rPr sz="2400" b="1" i="1" spc="-5" dirty="0">
                <a:latin typeface="Times New Roman"/>
                <a:cs typeface="Times New Roman"/>
              </a:rPr>
              <a:t>j</a:t>
            </a:r>
            <a:r>
              <a:rPr sz="2400" b="1" i="1" spc="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j</a:t>
            </a:r>
            <a:r>
              <a:rPr sz="2400" b="1" spc="-5" dirty="0">
                <a:latin typeface="Times New Roman"/>
                <a:cs typeface="Times New Roman"/>
              </a:rPr>
              <a:t>=1,…,10)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2400" b="1" i="1" dirty="0">
                <a:latin typeface="Times New Roman"/>
                <a:cs typeface="Times New Roman"/>
              </a:rPr>
              <a:t>c</a:t>
            </a:r>
            <a:r>
              <a:rPr sz="2400" b="1" i="1" baseline="-20833" dirty="0">
                <a:latin typeface="Times New Roman"/>
                <a:cs typeface="Times New Roman"/>
              </a:rPr>
              <a:t>k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b="1" spc="-5" dirty="0">
                <a:latin typeface="Times New Roman"/>
                <a:cs typeface="Times New Roman"/>
              </a:rPr>
              <a:t>η κύρια επίδραση της Στήλης </a:t>
            </a:r>
            <a:r>
              <a:rPr sz="2400" b="1" i="1" spc="-5" dirty="0">
                <a:latin typeface="Times New Roman"/>
                <a:cs typeface="Times New Roman"/>
              </a:rPr>
              <a:t>k</a:t>
            </a:r>
            <a:r>
              <a:rPr sz="2400" b="1" i="1" spc="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</a:t>
            </a:r>
            <a:r>
              <a:rPr sz="2400" b="1" i="1" spc="-5" dirty="0">
                <a:latin typeface="Times New Roman"/>
                <a:cs typeface="Times New Roman"/>
              </a:rPr>
              <a:t>k</a:t>
            </a:r>
            <a:r>
              <a:rPr sz="2400" b="1" spc="-5" dirty="0">
                <a:latin typeface="Times New Roman"/>
                <a:cs typeface="Times New Roman"/>
              </a:rPr>
              <a:t>=1,…,10)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56735" y="613564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14" y="0"/>
                </a:lnTo>
              </a:path>
            </a:pathLst>
          </a:custGeom>
          <a:ln w="18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4805" y="6135642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9" y="0"/>
                </a:lnTo>
              </a:path>
            </a:pathLst>
          </a:custGeom>
          <a:ln w="18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5" y="6064008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9" y="0"/>
                </a:lnTo>
              </a:path>
            </a:pathLst>
          </a:custGeom>
          <a:ln w="18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9751" y="5660135"/>
            <a:ext cx="3962400" cy="1219200"/>
          </a:xfrm>
          <a:prstGeom prst="rect">
            <a:avLst/>
          </a:prstGeom>
          <a:ln w="38099">
            <a:solidFill>
              <a:srgbClr val="FF0000"/>
            </a:solidFill>
          </a:ln>
        </p:spPr>
        <p:txBody>
          <a:bodyPr vert="horz" wrap="square" lIns="0" tIns="419100" rIns="0" bIns="0" rtlCol="0">
            <a:spAutoFit/>
          </a:bodyPr>
          <a:lstStyle/>
          <a:p>
            <a:pPr marR="133985" algn="ctr">
              <a:lnSpc>
                <a:spcPct val="100000"/>
              </a:lnSpc>
              <a:spcBef>
                <a:spcPts val="3300"/>
              </a:spcBef>
              <a:tabLst>
                <a:tab pos="1287145" algn="l"/>
                <a:tab pos="1590675" algn="l"/>
              </a:tabLst>
            </a:pPr>
            <a:r>
              <a:rPr sz="2800" spc="-5" dirty="0">
                <a:latin typeface="Arial"/>
                <a:cs typeface="Arial"/>
              </a:rPr>
              <a:t>Γενικά:	</a:t>
            </a:r>
            <a:r>
              <a:rPr sz="3000" i="1" dirty="0">
                <a:latin typeface="Times New Roman"/>
                <a:cs typeface="Times New Roman"/>
              </a:rPr>
              <a:t>t</a:t>
            </a:r>
            <a:r>
              <a:rPr sz="2625" i="1" baseline="-23809" dirty="0">
                <a:latin typeface="Times New Roman"/>
                <a:cs typeface="Times New Roman"/>
              </a:rPr>
              <a:t>i	</a:t>
            </a:r>
            <a:r>
              <a:rPr sz="3000" spc="10" dirty="0">
                <a:latin typeface="Symbol"/>
                <a:cs typeface="Symbol"/>
              </a:rPr>
              <a:t>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i="1" spc="-105" dirty="0">
                <a:latin typeface="Times New Roman"/>
                <a:cs typeface="Times New Roman"/>
              </a:rPr>
              <a:t>Y</a:t>
            </a:r>
            <a:r>
              <a:rPr sz="2625" i="1" spc="-157" baseline="-23809" dirty="0">
                <a:latin typeface="Times New Roman"/>
                <a:cs typeface="Times New Roman"/>
              </a:rPr>
              <a:t>i </a:t>
            </a:r>
            <a:r>
              <a:rPr sz="3000" spc="10" dirty="0">
                <a:latin typeface="Symbol"/>
                <a:cs typeface="Symbol"/>
              </a:rPr>
              <a:t></a:t>
            </a:r>
            <a:r>
              <a:rPr sz="3000" spc="-525" dirty="0">
                <a:latin typeface="Times New Roman"/>
                <a:cs typeface="Times New Roman"/>
              </a:rPr>
              <a:t> </a:t>
            </a:r>
            <a:r>
              <a:rPr sz="3000" i="1" spc="10" dirty="0">
                <a:latin typeface="Times New Roman"/>
                <a:cs typeface="Times New Roman"/>
              </a:rPr>
              <a:t>Y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535" y="3023106"/>
            <a:ext cx="8130540" cy="364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Προϋποθέσεις:</a:t>
            </a:r>
            <a:endParaRPr sz="22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"/>
              <a:tabLst>
                <a:tab pos="418465" algn="l"/>
                <a:tab pos="4191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Οι </a:t>
            </a:r>
            <a:r>
              <a:rPr sz="2200" b="1" spc="-5" dirty="0">
                <a:latin typeface="Times New Roman"/>
                <a:cs typeface="Times New Roman"/>
              </a:rPr>
              <a:t>παρατηρήσεις προέρχονται </a:t>
            </a:r>
            <a:r>
              <a:rPr sz="2200" b="1" spc="-10" dirty="0">
                <a:latin typeface="Times New Roman"/>
                <a:cs typeface="Times New Roman"/>
              </a:rPr>
              <a:t>από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τυχαία</a:t>
            </a:r>
            <a:r>
              <a:rPr sz="22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δείγµατα</a:t>
            </a:r>
            <a:endParaRPr sz="22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buChar char=""/>
              <a:tabLst>
                <a:tab pos="418465" algn="l"/>
                <a:tab pos="4191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Οι </a:t>
            </a:r>
            <a:r>
              <a:rPr sz="2200" b="1" spc="-5" dirty="0">
                <a:latin typeface="Times New Roman"/>
                <a:cs typeface="Times New Roman"/>
              </a:rPr>
              <a:t>παρατηρήσεις είναι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ανεξάρτητες</a:t>
            </a:r>
            <a:r>
              <a:rPr sz="2200" b="1" spc="-5" dirty="0">
                <a:latin typeface="Times New Roman"/>
                <a:cs typeface="Times New Roman"/>
              </a:rPr>
              <a:t> η </a:t>
            </a:r>
            <a:r>
              <a:rPr sz="2200" b="1" spc="-10" dirty="0">
                <a:latin typeface="Times New Roman"/>
                <a:cs typeface="Times New Roman"/>
              </a:rPr>
              <a:t>µία από </a:t>
            </a:r>
            <a:r>
              <a:rPr sz="2200" b="1" spc="-5" dirty="0">
                <a:latin typeface="Times New Roman"/>
                <a:cs typeface="Times New Roman"/>
              </a:rPr>
              <a:t>την</a:t>
            </a:r>
            <a:r>
              <a:rPr sz="2200" b="1" spc="7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άλλη</a:t>
            </a:r>
            <a:endParaRPr sz="2200">
              <a:latin typeface="Times New Roman"/>
              <a:cs typeface="Times New Roman"/>
            </a:endParaRPr>
          </a:p>
          <a:p>
            <a:pPr marL="418465" marR="184785" indent="-342900">
              <a:lnSpc>
                <a:spcPct val="79100"/>
              </a:lnSpc>
              <a:spcBef>
                <a:spcPts val="575"/>
              </a:spcBef>
              <a:buChar char=""/>
              <a:tabLst>
                <a:tab pos="418465" algn="l"/>
                <a:tab pos="4191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Οι </a:t>
            </a:r>
            <a:r>
              <a:rPr sz="2200" b="1" spc="-5" dirty="0">
                <a:latin typeface="Times New Roman"/>
                <a:cs typeface="Times New Roman"/>
              </a:rPr>
              <a:t>πληθυσµοί (</a:t>
            </a:r>
            <a:r>
              <a:rPr sz="2200" b="1" i="1" spc="-5" dirty="0">
                <a:latin typeface="Times New Roman"/>
                <a:cs typeface="Times New Roman"/>
              </a:rPr>
              <a:t>ο</a:t>
            </a:r>
            <a:r>
              <a:rPr sz="2200" b="1" spc="-5" dirty="0">
                <a:latin typeface="Symbol"/>
                <a:cs typeface="Symbol"/>
              </a:rPr>
              <a:t></a:t>
            </a:r>
            <a:r>
              <a:rPr sz="2200" b="1" i="1" spc="-5" dirty="0">
                <a:latin typeface="Times New Roman"/>
                <a:cs typeface="Times New Roman"/>
              </a:rPr>
              <a:t>π </a:t>
            </a:r>
            <a:r>
              <a:rPr sz="2200" b="1" spc="-5" dirty="0">
                <a:latin typeface="Times New Roman"/>
                <a:cs typeface="Times New Roman"/>
              </a:rPr>
              <a:t>σε πλήθος) των παρατηρήσεων ακολουθούν 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Κανονική 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Κατανοµή</a:t>
            </a:r>
            <a:endParaRPr sz="2200">
              <a:latin typeface="Times New Roman"/>
              <a:cs typeface="Times New Roman"/>
            </a:endParaRPr>
          </a:p>
          <a:p>
            <a:pPr marL="418465" marR="81280" indent="-342900">
              <a:lnSpc>
                <a:spcPct val="80100"/>
              </a:lnSpc>
              <a:spcBef>
                <a:spcPts val="515"/>
              </a:spcBef>
              <a:buChar char=""/>
              <a:tabLst>
                <a:tab pos="418465" algn="l"/>
                <a:tab pos="4191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Ισχύει η ιδιότητα της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αθροιστικότητας (προσθετικότητας)</a:t>
            </a:r>
            <a:r>
              <a:rPr sz="2200" b="1" spc="-5" dirty="0">
                <a:latin typeface="Times New Roman"/>
                <a:cs typeface="Times New Roman"/>
              </a:rPr>
              <a:t>.  </a:t>
            </a:r>
            <a:r>
              <a:rPr sz="2200" b="1" spc="-10" dirty="0">
                <a:latin typeface="Times New Roman"/>
                <a:cs typeface="Times New Roman"/>
              </a:rPr>
              <a:t>Ισοδύναµα, </a:t>
            </a:r>
            <a:r>
              <a:rPr sz="2200" b="1" spc="-5" dirty="0">
                <a:latin typeface="Times New Roman"/>
                <a:cs typeface="Times New Roman"/>
              </a:rPr>
              <a:t>δεν υπάρχει αλληλεπίδραση </a:t>
            </a:r>
            <a:r>
              <a:rPr sz="2200" b="1" spc="-10" dirty="0">
                <a:latin typeface="Times New Roman"/>
                <a:cs typeface="Times New Roman"/>
              </a:rPr>
              <a:t>µεταξύ επεµβάσεων </a:t>
            </a:r>
            <a:r>
              <a:rPr sz="2200" b="1" dirty="0">
                <a:latin typeface="Times New Roman"/>
                <a:cs typeface="Times New Roman"/>
              </a:rPr>
              <a:t>και  </a:t>
            </a:r>
            <a:r>
              <a:rPr sz="2200" b="1" spc="-10" dirty="0">
                <a:latin typeface="Times New Roman"/>
                <a:cs typeface="Times New Roman"/>
              </a:rPr>
              <a:t>Γραµµών </a:t>
            </a:r>
            <a:r>
              <a:rPr sz="2200" b="1" dirty="0">
                <a:latin typeface="Times New Roman"/>
                <a:cs typeface="Times New Roman"/>
              </a:rPr>
              <a:t>και </a:t>
            </a:r>
            <a:r>
              <a:rPr sz="2200" b="1" spc="-5" dirty="0">
                <a:latin typeface="Times New Roman"/>
                <a:cs typeface="Times New Roman"/>
              </a:rPr>
              <a:t>Στηλών </a:t>
            </a:r>
            <a:r>
              <a:rPr sz="2200" b="1" dirty="0">
                <a:latin typeface="Times New Roman"/>
                <a:cs typeface="Times New Roman"/>
              </a:rPr>
              <a:t>του </a:t>
            </a:r>
            <a:r>
              <a:rPr sz="2200" b="1" spc="-5" dirty="0">
                <a:latin typeface="Times New Roman"/>
                <a:cs typeface="Times New Roman"/>
              </a:rPr>
              <a:t>LS. Η </a:t>
            </a:r>
            <a:r>
              <a:rPr sz="2200" b="1" spc="-10" dirty="0">
                <a:latin typeface="Times New Roman"/>
                <a:cs typeface="Times New Roman"/>
              </a:rPr>
              <a:t>επέµβαση </a:t>
            </a:r>
            <a:r>
              <a:rPr sz="2200" b="1" i="1" spc="-5" dirty="0">
                <a:latin typeface="Times New Roman"/>
                <a:cs typeface="Times New Roman"/>
              </a:rPr>
              <a:t>i </a:t>
            </a:r>
            <a:r>
              <a:rPr sz="2200" b="1" spc="-5" dirty="0">
                <a:latin typeface="Times New Roman"/>
                <a:cs typeface="Times New Roman"/>
              </a:rPr>
              <a:t>έχει </a:t>
            </a:r>
            <a:r>
              <a:rPr sz="2200" b="1" dirty="0">
                <a:latin typeface="Times New Roman"/>
                <a:cs typeface="Times New Roman"/>
              </a:rPr>
              <a:t>το </a:t>
            </a:r>
            <a:r>
              <a:rPr sz="2200" b="1" spc="-5" dirty="0">
                <a:latin typeface="Times New Roman"/>
                <a:cs typeface="Times New Roman"/>
              </a:rPr>
              <a:t>ίδιο  </a:t>
            </a:r>
            <a:r>
              <a:rPr sz="2200" b="1" spc="-10" dirty="0">
                <a:latin typeface="Times New Roman"/>
                <a:cs typeface="Times New Roman"/>
              </a:rPr>
              <a:t>αποτέλεσµα </a:t>
            </a:r>
            <a:r>
              <a:rPr sz="2200" b="1" spc="-5" dirty="0">
                <a:latin typeface="Times New Roman"/>
                <a:cs typeface="Times New Roman"/>
              </a:rPr>
              <a:t>ανεξάρτητα </a:t>
            </a:r>
            <a:r>
              <a:rPr sz="2200" b="1" spc="-10" dirty="0">
                <a:latin typeface="Times New Roman"/>
                <a:cs typeface="Times New Roman"/>
              </a:rPr>
              <a:t>από τη Γραµµή </a:t>
            </a:r>
            <a:r>
              <a:rPr sz="2200" b="1" spc="-5" dirty="0">
                <a:latin typeface="Times New Roman"/>
                <a:cs typeface="Times New Roman"/>
              </a:rPr>
              <a:t>ή/και Στήλη στην  οποία εφαρµόζεται.</a:t>
            </a:r>
            <a:endParaRPr sz="2200">
              <a:latin typeface="Times New Roman"/>
              <a:cs typeface="Times New Roman"/>
            </a:endParaRPr>
          </a:p>
          <a:p>
            <a:pPr marL="418465" marR="1177290" indent="-342900">
              <a:lnSpc>
                <a:spcPct val="80000"/>
              </a:lnSpc>
              <a:spcBef>
                <a:spcPts val="515"/>
              </a:spcBef>
              <a:buChar char=""/>
              <a:tabLst>
                <a:tab pos="418465" algn="l"/>
                <a:tab pos="4191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Οι </a:t>
            </a:r>
            <a:r>
              <a:rPr sz="2200" b="1" spc="-5" dirty="0">
                <a:latin typeface="Times New Roman"/>
                <a:cs typeface="Times New Roman"/>
              </a:rPr>
              <a:t>διασπορές των πληθυσµών (</a:t>
            </a:r>
            <a:r>
              <a:rPr sz="2200" b="1" i="1" spc="-5" dirty="0">
                <a:latin typeface="Times New Roman"/>
                <a:cs typeface="Times New Roman"/>
              </a:rPr>
              <a:t>π</a:t>
            </a:r>
            <a:r>
              <a:rPr sz="2250" b="1" spc="-7" baseline="25925" dirty="0">
                <a:latin typeface="Times New Roman"/>
                <a:cs typeface="Times New Roman"/>
              </a:rPr>
              <a:t>2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σε πλήθος) είναι ίσες  (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Οµοσκεδαστικότητα</a:t>
            </a:r>
            <a:r>
              <a:rPr sz="2200" b="1" spc="-5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8726" y="1993431"/>
            <a:ext cx="1186180" cy="9207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sz="5775" spc="7" baseline="-8658" dirty="0">
                <a:latin typeface="Symbol"/>
                <a:cs typeface="Symbol"/>
              </a:rPr>
              <a:t></a:t>
            </a:r>
            <a:r>
              <a:rPr sz="5775" spc="-982" baseline="-8658" dirty="0">
                <a:latin typeface="Times New Roman"/>
                <a:cs typeface="Times New Roman"/>
              </a:rPr>
              <a:t> </a:t>
            </a:r>
            <a:r>
              <a:rPr sz="2550" i="1" spc="30" dirty="0">
                <a:latin typeface="Times New Roman"/>
                <a:cs typeface="Times New Roman"/>
              </a:rPr>
              <a:t>r</a:t>
            </a:r>
            <a:r>
              <a:rPr sz="2175" i="1" spc="44" baseline="-24904" dirty="0">
                <a:latin typeface="Times New Roman"/>
                <a:cs typeface="Times New Roman"/>
              </a:rPr>
              <a:t>j </a:t>
            </a:r>
            <a:r>
              <a:rPr sz="2550" spc="10" dirty="0">
                <a:latin typeface="Symbol"/>
                <a:cs typeface="Symbol"/>
              </a:rPr>
              <a:t></a:t>
            </a:r>
            <a:r>
              <a:rPr sz="2550" spc="10" dirty="0">
                <a:latin typeface="Times New Roman"/>
                <a:cs typeface="Times New Roman"/>
              </a:rPr>
              <a:t> 0</a:t>
            </a:r>
            <a:endParaRPr sz="2550">
              <a:latin typeface="Times New Roman"/>
              <a:cs typeface="Times New Roman"/>
            </a:endParaRPr>
          </a:p>
          <a:p>
            <a:pPr marL="107950">
              <a:lnSpc>
                <a:spcPct val="100000"/>
              </a:lnSpc>
              <a:spcBef>
                <a:spcPts val="215"/>
              </a:spcBef>
            </a:pPr>
            <a:r>
              <a:rPr sz="1450" i="1" spc="10" dirty="0">
                <a:latin typeface="Times New Roman"/>
                <a:cs typeface="Times New Roman"/>
              </a:rPr>
              <a:t>j</a:t>
            </a:r>
            <a:r>
              <a:rPr sz="1450" i="1" spc="-22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Symbol"/>
                <a:cs typeface="Symbol"/>
              </a:rPr>
              <a:t></a:t>
            </a:r>
            <a:r>
              <a:rPr sz="1450" spc="-2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7855" y="707667"/>
            <a:ext cx="6849109" cy="156718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068705">
              <a:lnSpc>
                <a:spcPct val="100000"/>
              </a:lnSpc>
              <a:spcBef>
                <a:spcPts val="1845"/>
              </a:spcBef>
            </a:pPr>
            <a:r>
              <a:rPr sz="3200" b="1" spc="-5" dirty="0">
                <a:latin typeface="Arial"/>
                <a:cs typeface="Arial"/>
              </a:rPr>
              <a:t>Παραδοχές </a:t>
            </a:r>
            <a:r>
              <a:rPr sz="3200" b="1" dirty="0">
                <a:latin typeface="Arial"/>
                <a:cs typeface="Arial"/>
              </a:rPr>
              <a:t>και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Προϋποθέσεις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b="1" spc="-5" dirty="0">
                <a:latin typeface="Times New Roman"/>
                <a:cs typeface="Times New Roman"/>
              </a:rPr>
              <a:t>Παραδοχές:</a:t>
            </a:r>
            <a:endParaRPr sz="2200">
              <a:latin typeface="Times New Roman"/>
              <a:cs typeface="Times New Roman"/>
            </a:endParaRPr>
          </a:p>
          <a:p>
            <a:pPr marR="2152015" algn="ctr">
              <a:lnSpc>
                <a:spcPct val="100000"/>
              </a:lnSpc>
              <a:spcBef>
                <a:spcPts val="850"/>
              </a:spcBef>
            </a:pPr>
            <a:r>
              <a:rPr sz="1550" i="1" spc="-35" dirty="0">
                <a:latin typeface="Symbol"/>
                <a:cs typeface="Symbol"/>
              </a:rPr>
              <a:t>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5387" y="2477365"/>
            <a:ext cx="74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-5" dirty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391" y="2077170"/>
            <a:ext cx="122555" cy="250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i="1" spc="-35" dirty="0">
                <a:latin typeface="Symbol"/>
                <a:cs typeface="Symbol"/>
              </a:rPr>
              <a:t>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9147" y="2687677"/>
            <a:ext cx="2667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i="1" spc="100" dirty="0">
                <a:latin typeface="Times New Roman"/>
                <a:cs typeface="Times New Roman"/>
              </a:rPr>
              <a:t>i</a:t>
            </a:r>
            <a:r>
              <a:rPr sz="1400" spc="-65" dirty="0">
                <a:latin typeface="Symbol"/>
                <a:cs typeface="Symbol"/>
              </a:rPr>
              <a:t>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4979" y="2115970"/>
            <a:ext cx="1066165" cy="5765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  <a:tabLst>
                <a:tab pos="639445" algn="l"/>
              </a:tabLst>
            </a:pPr>
            <a:r>
              <a:rPr sz="5400" spc="7" baseline="-8487" dirty="0">
                <a:latin typeface="Symbol"/>
                <a:cs typeface="Symbol"/>
              </a:rPr>
              <a:t></a:t>
            </a:r>
            <a:r>
              <a:rPr sz="5400" spc="-967" baseline="-8487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	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6" y="2201527"/>
            <a:ext cx="13144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5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6296" y="2460607"/>
            <a:ext cx="165163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44320" algn="l"/>
              </a:tabLst>
            </a:pPr>
            <a:r>
              <a:rPr sz="1650" i="1" spc="5" dirty="0">
                <a:latin typeface="Times New Roman"/>
                <a:cs typeface="Times New Roman"/>
              </a:rPr>
              <a:t>ij	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1517" y="2190597"/>
            <a:ext cx="1999614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860" algn="l"/>
                <a:tab pos="1863725" algn="l"/>
              </a:tabLst>
            </a:pPr>
            <a:r>
              <a:rPr sz="2850" i="1" spc="15" dirty="0">
                <a:latin typeface="Times New Roman"/>
                <a:cs typeface="Times New Roman"/>
              </a:rPr>
              <a:t>e	</a:t>
            </a:r>
            <a:r>
              <a:rPr sz="2850" spc="-280" dirty="0">
                <a:latin typeface="Arial"/>
                <a:cs typeface="Arial"/>
              </a:rPr>
              <a:t>□</a:t>
            </a:r>
            <a:r>
              <a:rPr sz="2850" spc="175" dirty="0">
                <a:latin typeface="Arial"/>
                <a:cs typeface="Arial"/>
              </a:rPr>
              <a:t> </a:t>
            </a:r>
            <a:r>
              <a:rPr sz="2850" i="1" spc="20" dirty="0">
                <a:latin typeface="Times New Roman"/>
                <a:cs typeface="Times New Roman"/>
              </a:rPr>
              <a:t>N</a:t>
            </a:r>
            <a:r>
              <a:rPr sz="2850" i="1" spc="-420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Times New Roman"/>
                <a:cs typeface="Times New Roman"/>
              </a:rPr>
              <a:t>(</a:t>
            </a:r>
            <a:r>
              <a:rPr sz="2850" spc="-50" dirty="0">
                <a:latin typeface="Times New Roman"/>
                <a:cs typeface="Times New Roman"/>
              </a:rPr>
              <a:t>0</a:t>
            </a:r>
            <a:r>
              <a:rPr sz="2850" spc="5" dirty="0">
                <a:latin typeface="Times New Roman"/>
                <a:cs typeface="Times New Roman"/>
              </a:rPr>
              <a:t>,</a:t>
            </a:r>
            <a:r>
              <a:rPr sz="2850" spc="-330" dirty="0">
                <a:latin typeface="Times New Roman"/>
                <a:cs typeface="Times New Roman"/>
              </a:rPr>
              <a:t> </a:t>
            </a:r>
            <a:r>
              <a:rPr sz="3050" i="1" spc="-100" dirty="0">
                <a:latin typeface="Symbol"/>
                <a:cs typeface="Symbol"/>
              </a:rPr>
              <a:t></a:t>
            </a:r>
            <a:r>
              <a:rPr sz="3050" dirty="0">
                <a:latin typeface="Times New Roman"/>
                <a:cs typeface="Times New Roman"/>
              </a:rPr>
              <a:t>	</a:t>
            </a:r>
            <a:r>
              <a:rPr sz="2850" spc="10" dirty="0">
                <a:latin typeface="Times New Roman"/>
                <a:cs typeface="Times New Roman"/>
              </a:rPr>
              <a:t>)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2797" y="2451833"/>
            <a:ext cx="10922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i="1" spc="15" dirty="0">
                <a:latin typeface="Times New Roman"/>
                <a:cs typeface="Times New Roman"/>
              </a:rPr>
              <a:t>k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4553" y="2026581"/>
            <a:ext cx="129539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i="1" spc="-40" dirty="0">
                <a:latin typeface="Symbol"/>
                <a:cs typeface="Symbol"/>
              </a:rPr>
              <a:t></a:t>
            </a:r>
            <a:endParaRPr sz="15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5974" y="2677384"/>
            <a:ext cx="32448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i="1" spc="15" dirty="0">
                <a:latin typeface="Times New Roman"/>
                <a:cs typeface="Times New Roman"/>
              </a:rPr>
              <a:t>k</a:t>
            </a:r>
            <a:r>
              <a:rPr sz="1450" i="1" spc="-22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Symbol"/>
                <a:cs typeface="Symbol"/>
              </a:rPr>
              <a:t></a:t>
            </a:r>
            <a:r>
              <a:rPr sz="1450" spc="-2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7045" y="2067023"/>
            <a:ext cx="122872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775335" algn="l"/>
              </a:tabLst>
            </a:pPr>
            <a:r>
              <a:rPr sz="5775" spc="232" baseline="-8658" dirty="0">
                <a:latin typeface="Symbol"/>
                <a:cs typeface="Symbol"/>
              </a:rPr>
              <a:t></a:t>
            </a:r>
            <a:r>
              <a:rPr sz="2550" i="1" spc="155" dirty="0">
                <a:latin typeface="Times New Roman"/>
                <a:cs typeface="Times New Roman"/>
              </a:rPr>
              <a:t>c	</a:t>
            </a:r>
            <a:r>
              <a:rPr sz="2550" spc="10" dirty="0">
                <a:latin typeface="Symbol"/>
                <a:cs typeface="Symbol"/>
              </a:rPr>
              <a:t></a:t>
            </a:r>
            <a:r>
              <a:rPr sz="2550" spc="-13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0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8095" y="3005327"/>
            <a:ext cx="9144000" cy="13970"/>
          </a:xfrm>
          <a:custGeom>
            <a:avLst/>
            <a:gdLst/>
            <a:ahLst/>
            <a:cxnLst/>
            <a:rect l="l" t="t" r="r" b="b"/>
            <a:pathLst>
              <a:path w="9144000" h="13969">
                <a:moveTo>
                  <a:pt x="0" y="13715"/>
                </a:moveTo>
                <a:lnTo>
                  <a:pt x="9143999" y="0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D819CA6-5CFA-4FB6-AB17-6A7037285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51765"/>
            <a:ext cx="10363200" cy="73634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14774" y="929131"/>
            <a:ext cx="38500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Στατιστικοί</a:t>
            </a:r>
            <a:r>
              <a:rPr spc="-85" dirty="0"/>
              <a:t> </a:t>
            </a:r>
            <a:r>
              <a:rPr spc="-5" dirty="0"/>
              <a:t>Έλεγχοι</a:t>
            </a:r>
          </a:p>
        </p:txBody>
      </p:sp>
      <p:sp>
        <p:nvSpPr>
          <p:cNvPr id="10" name="object 10"/>
          <p:cNvSpPr/>
          <p:nvPr/>
        </p:nvSpPr>
        <p:spPr>
          <a:xfrm>
            <a:off x="1118616" y="2129027"/>
            <a:ext cx="7950834" cy="4394200"/>
          </a:xfrm>
          <a:custGeom>
            <a:avLst/>
            <a:gdLst/>
            <a:ahLst/>
            <a:cxnLst/>
            <a:rect l="l" t="t" r="r" b="b"/>
            <a:pathLst>
              <a:path w="7950834" h="4394200">
                <a:moveTo>
                  <a:pt x="0" y="0"/>
                </a:moveTo>
                <a:lnTo>
                  <a:pt x="0" y="4393692"/>
                </a:lnTo>
                <a:lnTo>
                  <a:pt x="7950708" y="4393692"/>
                </a:lnTo>
                <a:lnTo>
                  <a:pt x="79507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8615" y="2096443"/>
            <a:ext cx="2493010" cy="347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00" b="1" spc="-5" dirty="0">
                <a:latin typeface="Times New Roman"/>
                <a:cs typeface="Times New Roman"/>
              </a:rPr>
              <a:t>Μηδενικές</a:t>
            </a:r>
            <a:r>
              <a:rPr sz="2100" b="1" spc="-7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Υποθέσεις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5503" y="2915075"/>
            <a:ext cx="22669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00" spc="25" dirty="0">
                <a:latin typeface="Times New Roman"/>
                <a:cs typeface="Times New Roman"/>
              </a:rPr>
              <a:t>0</a:t>
            </a:r>
            <a:r>
              <a:rPr sz="1500" spc="-5" dirty="0">
                <a:latin typeface="Symbol"/>
                <a:cs typeface="Symbol"/>
              </a:rPr>
              <a:t>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17191" y="2724575"/>
            <a:ext cx="130810" cy="67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>
              <a:lnSpc>
                <a:spcPts val="1535"/>
              </a:lnSpc>
              <a:spcBef>
                <a:spcPts val="95"/>
              </a:spcBef>
            </a:pPr>
            <a:r>
              <a:rPr sz="1500" spc="-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535"/>
              </a:lnSpc>
            </a:pPr>
            <a:r>
              <a:rPr sz="1500" i="1" spc="-5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315"/>
              </a:spcBef>
            </a:pPr>
            <a:r>
              <a:rPr sz="1450" spc="10" dirty="0">
                <a:latin typeface="Times New Roman"/>
                <a:cs typeface="Times New Roman"/>
              </a:rPr>
              <a:t>2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2619" y="3310558"/>
            <a:ext cx="9652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i="1" spc="10" dirty="0">
                <a:latin typeface="Times New Roman"/>
                <a:cs typeface="Times New Roman"/>
              </a:rPr>
              <a:t>c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5503" y="3337990"/>
            <a:ext cx="22352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50" spc="50" dirty="0">
                <a:latin typeface="Times New Roman"/>
                <a:cs typeface="Times New Roman"/>
              </a:rPr>
              <a:t>0</a:t>
            </a:r>
            <a:r>
              <a:rPr sz="1450" spc="15" dirty="0">
                <a:latin typeface="Symbol"/>
                <a:cs typeface="Symbol"/>
              </a:rPr>
              <a:t>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095" y="2652533"/>
            <a:ext cx="1317625" cy="8724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0"/>
              </a:spcBef>
              <a:tabLst>
                <a:tab pos="481330" algn="l"/>
                <a:tab pos="956944" algn="l"/>
              </a:tabLst>
            </a:pPr>
            <a:r>
              <a:rPr sz="2250" dirty="0">
                <a:latin typeface="Symbol"/>
                <a:cs typeface="Symbol"/>
              </a:rPr>
              <a:t>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5" dirty="0">
                <a:latin typeface="Times New Roman"/>
                <a:cs typeface="Times New Roman"/>
              </a:rPr>
              <a:t>:</a:t>
            </a:r>
            <a:r>
              <a:rPr sz="2350" i="1" spc="-5" dirty="0">
                <a:latin typeface="Symbol"/>
                <a:cs typeface="Symbol"/>
              </a:rPr>
              <a:t></a:t>
            </a:r>
            <a:r>
              <a:rPr sz="2350" spc="-5" dirty="0">
                <a:latin typeface="Times New Roman"/>
                <a:cs typeface="Times New Roman"/>
              </a:rPr>
              <a:t>	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29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0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479425" algn="l"/>
                <a:tab pos="955040" algn="l"/>
              </a:tabLst>
            </a:pPr>
            <a:r>
              <a:rPr sz="2200" spc="25" dirty="0">
                <a:latin typeface="Symbol"/>
                <a:cs typeface="Symbol"/>
              </a:rPr>
              <a:t></a:t>
            </a:r>
            <a:r>
              <a:rPr sz="2200" spc="25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Times New Roman"/>
                <a:cs typeface="Times New Roman"/>
              </a:rPr>
              <a:t>:</a:t>
            </a:r>
            <a:r>
              <a:rPr sz="2350" i="1" dirty="0">
                <a:latin typeface="Symbol"/>
                <a:cs typeface="Symbol"/>
              </a:rPr>
              <a:t>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200" spc="20" dirty="0">
                <a:latin typeface="Symbol"/>
                <a:cs typeface="Symbol"/>
              </a:rPr>
              <a:t></a:t>
            </a:r>
            <a:r>
              <a:rPr sz="2200" spc="-29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209" y="3498945"/>
            <a:ext cx="2896870" cy="10693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35"/>
              </a:spcBef>
            </a:pPr>
            <a:r>
              <a:rPr sz="2250" spc="35" dirty="0">
                <a:latin typeface="Symbol"/>
                <a:cs typeface="Symbol"/>
              </a:rPr>
              <a:t></a:t>
            </a:r>
            <a:r>
              <a:rPr sz="2250" spc="52" baseline="-25925" dirty="0">
                <a:latin typeface="Times New Roman"/>
                <a:cs typeface="Times New Roman"/>
              </a:rPr>
              <a:t>0</a:t>
            </a:r>
            <a:r>
              <a:rPr sz="2250" spc="52" baseline="-25925" dirty="0">
                <a:latin typeface="Symbol"/>
                <a:cs typeface="Symbol"/>
              </a:rPr>
              <a:t></a:t>
            </a:r>
            <a:r>
              <a:rPr sz="2250" spc="97" baseline="-259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:</a:t>
            </a:r>
            <a:r>
              <a:rPr sz="2250" spc="-310" dirty="0">
                <a:latin typeface="Times New Roman"/>
                <a:cs typeface="Times New Roman"/>
              </a:rPr>
              <a:t> </a:t>
            </a:r>
            <a:r>
              <a:rPr sz="2350" i="1" spc="-100" dirty="0">
                <a:latin typeface="Symbol"/>
                <a:cs typeface="Symbol"/>
              </a:rPr>
              <a:t></a:t>
            </a:r>
            <a:r>
              <a:rPr sz="2250" spc="-150" baseline="-25925" dirty="0">
                <a:latin typeface="Times New Roman"/>
                <a:cs typeface="Times New Roman"/>
              </a:rPr>
              <a:t>1</a:t>
            </a:r>
            <a:r>
              <a:rPr sz="2250" spc="82" baseline="-25925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130" dirty="0">
                <a:latin typeface="Times New Roman"/>
                <a:cs typeface="Times New Roman"/>
              </a:rPr>
              <a:t> </a:t>
            </a:r>
            <a:r>
              <a:rPr sz="2350" i="1" spc="-30" dirty="0">
                <a:latin typeface="Symbol"/>
                <a:cs typeface="Symbol"/>
              </a:rPr>
              <a:t></a:t>
            </a:r>
            <a:r>
              <a:rPr sz="2250" spc="-44" baseline="-25925" dirty="0">
                <a:latin typeface="Times New Roman"/>
                <a:cs typeface="Times New Roman"/>
              </a:rPr>
              <a:t>2</a:t>
            </a:r>
            <a:r>
              <a:rPr sz="2250" spc="284" baseline="-25925" dirty="0">
                <a:latin typeface="Times New Roman"/>
                <a:cs typeface="Times New Roman"/>
              </a:rPr>
              <a:t> </a:t>
            </a:r>
            <a:r>
              <a:rPr sz="2250" spc="570" dirty="0">
                <a:latin typeface="Symbol"/>
                <a:cs typeface="Symbol"/>
              </a:rPr>
              <a:t></a:t>
            </a:r>
            <a:r>
              <a:rPr sz="2250" spc="570" dirty="0">
                <a:latin typeface="Arial"/>
                <a:cs typeface="Arial"/>
              </a:rPr>
              <a:t>L</a:t>
            </a:r>
            <a:r>
              <a:rPr sz="2250" spc="-370" dirty="0">
                <a:latin typeface="Arial"/>
                <a:cs typeface="Arial"/>
              </a:rPr>
              <a:t> </a:t>
            </a:r>
            <a:r>
              <a:rPr sz="2250" dirty="0">
                <a:latin typeface="Symbol"/>
                <a:cs typeface="Symbol"/>
              </a:rPr>
              <a:t></a:t>
            </a:r>
            <a:r>
              <a:rPr sz="2250" spc="-155" dirty="0">
                <a:latin typeface="Times New Roman"/>
                <a:cs typeface="Times New Roman"/>
              </a:rPr>
              <a:t> </a:t>
            </a:r>
            <a:r>
              <a:rPr sz="2350" i="1" spc="-80" dirty="0">
                <a:latin typeface="Symbol"/>
                <a:cs typeface="Symbol"/>
              </a:rPr>
              <a:t></a:t>
            </a:r>
            <a:r>
              <a:rPr sz="2325" i="1" spc="-120" baseline="-16129" dirty="0">
                <a:latin typeface="Symbol"/>
                <a:cs typeface="Symbol"/>
              </a:rPr>
              <a:t></a:t>
            </a:r>
            <a:endParaRPr sz="2325" baseline="-16129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2840"/>
              </a:spcBef>
            </a:pPr>
            <a:r>
              <a:rPr sz="2100" b="1" spc="-5" dirty="0">
                <a:latin typeface="Times New Roman"/>
                <a:cs typeface="Times New Roman"/>
              </a:rPr>
              <a:t>Εναλλακτικές</a:t>
            </a:r>
            <a:r>
              <a:rPr sz="2100" b="1" spc="-5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Υποθέσεις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7214" y="5044102"/>
            <a:ext cx="21336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00" spc="-85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Symbol"/>
                <a:cs typeface="Symbol"/>
              </a:rPr>
              <a:t>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9095" y="4843112"/>
            <a:ext cx="72199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448945" algn="l"/>
              </a:tabLst>
            </a:pPr>
            <a:r>
              <a:rPr sz="2250" dirty="0">
                <a:latin typeface="Symbol"/>
                <a:cs typeface="Symbol"/>
              </a:rPr>
              <a:t>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55" dirty="0">
                <a:latin typeface="Times New Roman"/>
                <a:cs typeface="Times New Roman"/>
              </a:rPr>
              <a:t>:</a:t>
            </a:r>
            <a:r>
              <a:rPr sz="2350" i="1" spc="-60" dirty="0">
                <a:latin typeface="Symbol"/>
                <a:cs typeface="Symbol"/>
              </a:rPr>
              <a:t>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72590" y="4859395"/>
            <a:ext cx="35877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50" dirty="0">
                <a:latin typeface="Symbol"/>
                <a:cs typeface="Symbol"/>
              </a:rPr>
              <a:t></a:t>
            </a:r>
            <a:r>
              <a:rPr sz="2250" spc="-28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5187" y="4852078"/>
            <a:ext cx="127635" cy="67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ts val="1540"/>
              </a:lnSpc>
              <a:spcBef>
                <a:spcPts val="95"/>
              </a:spcBef>
            </a:pPr>
            <a:r>
              <a:rPr sz="1500" spc="-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540"/>
              </a:lnSpc>
            </a:pPr>
            <a:r>
              <a:rPr sz="1500" i="1" spc="-5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240"/>
              </a:spcBef>
            </a:pPr>
            <a:r>
              <a:rPr sz="1500" spc="-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77567" y="5437294"/>
            <a:ext cx="9715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00" i="1" spc="-5" dirty="0"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7215" y="5464726"/>
            <a:ext cx="21082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00" spc="-85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Symbol"/>
                <a:cs typeface="Symbol"/>
              </a:rPr>
              <a:t></a:t>
            </a:r>
            <a:endParaRPr sz="15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9095" y="5265260"/>
            <a:ext cx="71755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447675" algn="l"/>
              </a:tabLst>
            </a:pPr>
            <a:r>
              <a:rPr sz="2250" dirty="0">
                <a:latin typeface="Symbol"/>
                <a:cs typeface="Symbol"/>
              </a:rPr>
              <a:t>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30" dirty="0">
                <a:latin typeface="Times New Roman"/>
                <a:cs typeface="Times New Roman"/>
              </a:rPr>
              <a:t>:</a:t>
            </a:r>
            <a:r>
              <a:rPr sz="2350" i="1" spc="-60" dirty="0">
                <a:latin typeface="Symbol"/>
                <a:cs typeface="Symbol"/>
              </a:rPr>
              <a:t>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9542" y="5281543"/>
            <a:ext cx="36068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50" dirty="0">
                <a:latin typeface="Symbol"/>
                <a:cs typeface="Symbol"/>
              </a:rPr>
              <a:t></a:t>
            </a:r>
            <a:r>
              <a:rPr sz="2250" spc="-270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0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3695" y="5628400"/>
            <a:ext cx="6188710" cy="8178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100" spc="-20" dirty="0">
                <a:latin typeface="Symbol"/>
                <a:cs typeface="Symbol"/>
              </a:rPr>
              <a:t></a:t>
            </a:r>
            <a:r>
              <a:rPr sz="1950" spc="-30" baseline="-25641" dirty="0">
                <a:latin typeface="Times New Roman"/>
                <a:cs typeface="Times New Roman"/>
              </a:rPr>
              <a:t>1</a:t>
            </a:r>
            <a:r>
              <a:rPr sz="1950" spc="-30" baseline="-25641" dirty="0">
                <a:latin typeface="Symbol"/>
                <a:cs typeface="Symbol"/>
              </a:rPr>
              <a:t></a:t>
            </a:r>
            <a:r>
              <a:rPr sz="1950" spc="179" baseline="-25641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:</a:t>
            </a:r>
            <a:r>
              <a:rPr sz="2500" i="1" spc="-45" dirty="0">
                <a:latin typeface="Symbol"/>
                <a:cs typeface="Symbol"/>
              </a:rPr>
              <a:t></a:t>
            </a:r>
            <a:r>
              <a:rPr sz="2400" i="1" spc="-45" dirty="0">
                <a:latin typeface="Times New Roman"/>
                <a:cs typeface="Times New Roman"/>
              </a:rPr>
              <a:t>ά</a:t>
            </a:r>
            <a:r>
              <a:rPr sz="2500" i="1" spc="-45" dirty="0">
                <a:latin typeface="Symbol"/>
                <a:cs typeface="Symbol"/>
              </a:rPr>
              <a:t></a:t>
            </a:r>
            <a:r>
              <a:rPr sz="2500" i="1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500" i="1" spc="-55" dirty="0">
                <a:latin typeface="Symbol"/>
                <a:cs typeface="Symbol"/>
              </a:rPr>
              <a:t></a:t>
            </a:r>
            <a:r>
              <a:rPr sz="2400" i="1" spc="-55" dirty="0">
                <a:latin typeface="Times New Roman"/>
                <a:cs typeface="Times New Roman"/>
              </a:rPr>
              <a:t>έ</a:t>
            </a:r>
            <a:r>
              <a:rPr sz="2500" i="1" spc="-55" dirty="0">
                <a:latin typeface="Symbol"/>
                <a:cs typeface="Symbol"/>
              </a:rPr>
              <a:t></a:t>
            </a:r>
            <a:r>
              <a:rPr sz="2500" i="1" spc="-16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ό</a:t>
            </a:r>
            <a:r>
              <a:rPr sz="2500" i="1" spc="-5" dirty="0">
                <a:latin typeface="Symbol"/>
                <a:cs typeface="Symbol"/>
              </a:rPr>
              <a:t></a:t>
            </a:r>
            <a:r>
              <a:rPr sz="2400" i="1" spc="-5" dirty="0">
                <a:latin typeface="Times New Roman"/>
                <a:cs typeface="Times New Roman"/>
              </a:rPr>
              <a:t>έ</a:t>
            </a:r>
            <a:r>
              <a:rPr sz="2500" i="1" spc="-5" dirty="0">
                <a:latin typeface="Symbol"/>
                <a:cs typeface="Symbol"/>
              </a:rPr>
              <a:t></a:t>
            </a:r>
            <a:r>
              <a:rPr sz="2500" i="1" spc="-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500" i="1" spc="-45" dirty="0">
                <a:latin typeface="Symbol"/>
                <a:cs typeface="Symbol"/>
              </a:rPr>
              <a:t></a:t>
            </a:r>
            <a:r>
              <a:rPr sz="2400" spc="-4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708025">
              <a:lnSpc>
                <a:spcPct val="100000"/>
              </a:lnSpc>
              <a:spcBef>
                <a:spcPts val="195"/>
              </a:spcBef>
            </a:pPr>
            <a:r>
              <a:rPr sz="2400" spc="80" dirty="0">
                <a:latin typeface="Symbol"/>
                <a:cs typeface="Symbol"/>
              </a:rPr>
              <a:t></a:t>
            </a:r>
            <a:r>
              <a:rPr sz="2400" i="1" spc="80" dirty="0">
                <a:latin typeface="Times New Roman"/>
                <a:cs typeface="Times New Roman"/>
              </a:rPr>
              <a:t>l</a:t>
            </a:r>
            <a:r>
              <a:rPr sz="2400" spc="80" dirty="0">
                <a:latin typeface="Times New Roman"/>
                <a:cs typeface="Times New Roman"/>
              </a:rPr>
              <a:t>,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z</a:t>
            </a:r>
            <a:r>
              <a:rPr sz="2400" spc="15" dirty="0">
                <a:latin typeface="Times New Roman"/>
                <a:cs typeface="Times New Roman"/>
              </a:rPr>
              <a:t>,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z</a:t>
            </a:r>
            <a:r>
              <a:rPr sz="2400" i="1" spc="-1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Symbol"/>
                <a:cs typeface="Symbol"/>
              </a:rPr>
              <a:t></a:t>
            </a:r>
            <a:r>
              <a:rPr sz="2400" spc="-20" dirty="0">
                <a:latin typeface="Times New Roman"/>
                <a:cs typeface="Times New Roman"/>
              </a:rPr>
              <a:t>1,...,</a:t>
            </a:r>
            <a:r>
              <a:rPr sz="2500" i="1" spc="-20" dirty="0">
                <a:latin typeface="Symbol"/>
                <a:cs typeface="Symbol"/>
              </a:rPr>
              <a:t></a:t>
            </a:r>
            <a:r>
              <a:rPr sz="2500" i="1" spc="-3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):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500" i="1" spc="-50" dirty="0">
                <a:latin typeface="Symbol"/>
                <a:cs typeface="Symbol"/>
              </a:rPr>
              <a:t></a:t>
            </a:r>
            <a:r>
              <a:rPr sz="2475" i="1" spc="-75" baseline="-28619" dirty="0">
                <a:latin typeface="Times New Roman"/>
                <a:cs typeface="Times New Roman"/>
              </a:rPr>
              <a:t>l</a:t>
            </a:r>
            <a:r>
              <a:rPr sz="2475" i="1" spc="367" baseline="-286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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500" i="1" spc="10" dirty="0">
                <a:latin typeface="Symbol"/>
                <a:cs typeface="Symbol"/>
              </a:rPr>
              <a:t></a:t>
            </a:r>
            <a:r>
              <a:rPr sz="2475" i="1" spc="15" baseline="-15151" dirty="0">
                <a:latin typeface="Times New Roman"/>
                <a:cs typeface="Times New Roman"/>
              </a:rPr>
              <a:t>z</a:t>
            </a:r>
            <a:endParaRPr sz="2475" baseline="-15151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86611" y="3572255"/>
            <a:ext cx="2687320" cy="434340"/>
          </a:xfrm>
          <a:custGeom>
            <a:avLst/>
            <a:gdLst/>
            <a:ahLst/>
            <a:cxnLst/>
            <a:rect l="l" t="t" r="r" b="b"/>
            <a:pathLst>
              <a:path w="2687320" h="434339">
                <a:moveTo>
                  <a:pt x="0" y="0"/>
                </a:moveTo>
                <a:lnTo>
                  <a:pt x="0" y="434339"/>
                </a:lnTo>
                <a:lnTo>
                  <a:pt x="2686811" y="434339"/>
                </a:lnTo>
                <a:lnTo>
                  <a:pt x="2686811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6047" y="5705855"/>
            <a:ext cx="6225540" cy="739140"/>
          </a:xfrm>
          <a:custGeom>
            <a:avLst/>
            <a:gdLst/>
            <a:ahLst/>
            <a:cxnLst/>
            <a:rect l="l" t="t" r="r" b="b"/>
            <a:pathLst>
              <a:path w="6225540" h="739139">
                <a:moveTo>
                  <a:pt x="0" y="0"/>
                </a:moveTo>
                <a:lnTo>
                  <a:pt x="0" y="739139"/>
                </a:lnTo>
                <a:lnTo>
                  <a:pt x="6225539" y="739139"/>
                </a:lnTo>
                <a:lnTo>
                  <a:pt x="622553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47862" y="865123"/>
            <a:ext cx="6983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B2B2B2"/>
                </a:solidFill>
              </a:rPr>
              <a:t>Άλλες Στατιστικές</a:t>
            </a:r>
            <a:r>
              <a:rPr sz="4000" spc="-20" dirty="0">
                <a:solidFill>
                  <a:srgbClr val="B2B2B2"/>
                </a:solidFill>
              </a:rPr>
              <a:t> </a:t>
            </a:r>
            <a:r>
              <a:rPr sz="4000" spc="-5" dirty="0">
                <a:solidFill>
                  <a:srgbClr val="B2B2B2"/>
                </a:solidFill>
              </a:rPr>
              <a:t>Αναλύσεις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304035" y="1971547"/>
            <a:ext cx="7389495" cy="197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Αν η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ANOVA ανιχνεύσει στατιστικά  </a:t>
            </a:r>
            <a:r>
              <a:rPr sz="3200" b="1" spc="5" dirty="0">
                <a:solidFill>
                  <a:srgbClr val="FFFFFF"/>
                </a:solidFill>
                <a:latin typeface="Arial"/>
                <a:cs typeface="Arial"/>
              </a:rPr>
              <a:t>σηµαντικές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διαφορές ακολουθούν  συγκρίσεις </a:t>
            </a:r>
            <a:r>
              <a:rPr sz="3200" b="1" spc="20" dirty="0">
                <a:solidFill>
                  <a:srgbClr val="FFFFFF"/>
                </a:solidFill>
                <a:latin typeface="Arial"/>
                <a:cs typeface="Arial"/>
              </a:rPr>
              <a:t>µέσων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όρων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priori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Arial"/>
                <a:cs typeface="Arial"/>
              </a:rPr>
              <a:t>ad  hoc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8" rIns="0" bIns="0" rtlCol="0">
            <a:spAutoFit/>
          </a:bodyPr>
          <a:lstStyle/>
          <a:p>
            <a:pPr marL="2553970" marR="5080" indent="-2051685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∆ιαγραµµατική </a:t>
            </a:r>
            <a:r>
              <a:rPr spc="-5" dirty="0"/>
              <a:t>Αναπαράσταση</a:t>
            </a:r>
            <a:r>
              <a:rPr spc="-135" dirty="0"/>
              <a:t> </a:t>
            </a:r>
            <a:r>
              <a:rPr spc="-5" dirty="0"/>
              <a:t>του  </a:t>
            </a:r>
            <a:r>
              <a:rPr spc="5" dirty="0"/>
              <a:t>Υποδείγµατος</a:t>
            </a:r>
          </a:p>
        </p:txBody>
      </p:sp>
      <p:sp>
        <p:nvSpPr>
          <p:cNvPr id="10" name="object 10"/>
          <p:cNvSpPr/>
          <p:nvPr/>
        </p:nvSpPr>
        <p:spPr>
          <a:xfrm>
            <a:off x="2209800" y="2112264"/>
            <a:ext cx="6164580" cy="4037329"/>
          </a:xfrm>
          <a:custGeom>
            <a:avLst/>
            <a:gdLst/>
            <a:ahLst/>
            <a:cxnLst/>
            <a:rect l="l" t="t" r="r" b="b"/>
            <a:pathLst>
              <a:path w="6164580" h="4037329">
                <a:moveTo>
                  <a:pt x="0" y="0"/>
                </a:moveTo>
                <a:lnTo>
                  <a:pt x="0" y="4037076"/>
                </a:lnTo>
                <a:lnTo>
                  <a:pt x="6164580" y="4037076"/>
                </a:lnTo>
                <a:lnTo>
                  <a:pt x="61645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7772" y="2119883"/>
            <a:ext cx="2397760" cy="668020"/>
          </a:xfrm>
          <a:custGeom>
            <a:avLst/>
            <a:gdLst/>
            <a:ahLst/>
            <a:cxnLst/>
            <a:rect l="l" t="t" r="r" b="b"/>
            <a:pathLst>
              <a:path w="2397760" h="668019">
                <a:moveTo>
                  <a:pt x="0" y="0"/>
                </a:moveTo>
                <a:lnTo>
                  <a:pt x="0" y="667512"/>
                </a:lnTo>
                <a:lnTo>
                  <a:pt x="2397252" y="667512"/>
                </a:lnTo>
                <a:lnTo>
                  <a:pt x="2397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7770" y="2119882"/>
            <a:ext cx="2397760" cy="668020"/>
          </a:xfrm>
          <a:custGeom>
            <a:avLst/>
            <a:gdLst/>
            <a:ahLst/>
            <a:cxnLst/>
            <a:rect l="l" t="t" r="r" b="b"/>
            <a:pathLst>
              <a:path w="2397760" h="668019">
                <a:moveTo>
                  <a:pt x="0" y="0"/>
                </a:moveTo>
                <a:lnTo>
                  <a:pt x="0" y="667517"/>
                </a:lnTo>
                <a:lnTo>
                  <a:pt x="2397257" y="667517"/>
                </a:lnTo>
                <a:lnTo>
                  <a:pt x="2397257" y="0"/>
                </a:lnTo>
                <a:lnTo>
                  <a:pt x="0" y="0"/>
                </a:lnTo>
                <a:close/>
              </a:path>
            </a:pathLst>
          </a:custGeom>
          <a:ln w="118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8772" y="2253996"/>
            <a:ext cx="1597660" cy="447040"/>
          </a:xfrm>
          <a:custGeom>
            <a:avLst/>
            <a:gdLst/>
            <a:ahLst/>
            <a:cxnLst/>
            <a:rect l="l" t="t" r="r" b="b"/>
            <a:pathLst>
              <a:path w="1597660" h="447039">
                <a:moveTo>
                  <a:pt x="0" y="0"/>
                </a:moveTo>
                <a:lnTo>
                  <a:pt x="0" y="446532"/>
                </a:lnTo>
                <a:lnTo>
                  <a:pt x="1597152" y="446532"/>
                </a:lnTo>
                <a:lnTo>
                  <a:pt x="1597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97934" y="2292652"/>
            <a:ext cx="127635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b="1" spc="15" dirty="0">
                <a:latin typeface="Times New Roman"/>
                <a:cs typeface="Times New Roman"/>
              </a:rPr>
              <a:t>Πρ</a:t>
            </a:r>
            <a:r>
              <a:rPr sz="1800" b="1" spc="-15" dirty="0">
                <a:latin typeface="Times New Roman"/>
                <a:cs typeface="Times New Roman"/>
              </a:rPr>
              <a:t>ω</a:t>
            </a:r>
            <a:r>
              <a:rPr sz="1800" b="1" dirty="0">
                <a:latin typeface="Times New Roman"/>
                <a:cs typeface="Times New Roman"/>
              </a:rPr>
              <a:t>ϊ</a:t>
            </a:r>
            <a:r>
              <a:rPr sz="1800" b="1" spc="-25" dirty="0">
                <a:latin typeface="Times New Roman"/>
                <a:cs typeface="Times New Roman"/>
              </a:rPr>
              <a:t>µ</a:t>
            </a:r>
            <a:r>
              <a:rPr sz="1800" b="1" spc="20" dirty="0">
                <a:latin typeface="Times New Roman"/>
                <a:cs typeface="Times New Roman"/>
              </a:rPr>
              <a:t>ό</a:t>
            </a:r>
            <a:r>
              <a:rPr sz="1800" b="1" spc="5" dirty="0">
                <a:latin typeface="Times New Roman"/>
                <a:cs typeface="Times New Roman"/>
              </a:rPr>
              <a:t>τητ</a:t>
            </a:r>
            <a:r>
              <a:rPr sz="1800" b="1" spc="10" dirty="0"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4372" y="3642360"/>
            <a:ext cx="1830705" cy="1153795"/>
          </a:xfrm>
          <a:custGeom>
            <a:avLst/>
            <a:gdLst/>
            <a:ahLst/>
            <a:cxnLst/>
            <a:rect l="l" t="t" r="r" b="b"/>
            <a:pathLst>
              <a:path w="1830704" h="1153795">
                <a:moveTo>
                  <a:pt x="1830324" y="591312"/>
                </a:moveTo>
                <a:lnTo>
                  <a:pt x="1830324" y="562356"/>
                </a:lnTo>
                <a:lnTo>
                  <a:pt x="1827276" y="534924"/>
                </a:lnTo>
                <a:lnTo>
                  <a:pt x="1824228" y="518160"/>
                </a:lnTo>
                <a:lnTo>
                  <a:pt x="1822704" y="504444"/>
                </a:lnTo>
                <a:lnTo>
                  <a:pt x="1818132" y="490728"/>
                </a:lnTo>
                <a:lnTo>
                  <a:pt x="1816608" y="475488"/>
                </a:lnTo>
                <a:lnTo>
                  <a:pt x="1810512" y="460248"/>
                </a:lnTo>
                <a:lnTo>
                  <a:pt x="1807464" y="446532"/>
                </a:lnTo>
                <a:lnTo>
                  <a:pt x="1789176" y="405384"/>
                </a:lnTo>
                <a:lnTo>
                  <a:pt x="1781556" y="393192"/>
                </a:lnTo>
                <a:lnTo>
                  <a:pt x="1775460" y="379476"/>
                </a:lnTo>
                <a:lnTo>
                  <a:pt x="1767840" y="365760"/>
                </a:lnTo>
                <a:lnTo>
                  <a:pt x="1757172" y="353568"/>
                </a:lnTo>
                <a:lnTo>
                  <a:pt x="1720596" y="301752"/>
                </a:lnTo>
                <a:lnTo>
                  <a:pt x="1697736" y="278892"/>
                </a:lnTo>
                <a:lnTo>
                  <a:pt x="1674876" y="254508"/>
                </a:lnTo>
                <a:lnTo>
                  <a:pt x="1648968" y="233172"/>
                </a:lnTo>
                <a:lnTo>
                  <a:pt x="1592580" y="188976"/>
                </a:lnTo>
                <a:lnTo>
                  <a:pt x="1530096" y="150876"/>
                </a:lnTo>
                <a:lnTo>
                  <a:pt x="1496568" y="134112"/>
                </a:lnTo>
                <a:lnTo>
                  <a:pt x="1463040" y="115824"/>
                </a:lnTo>
                <a:lnTo>
                  <a:pt x="1426464" y="100584"/>
                </a:lnTo>
                <a:lnTo>
                  <a:pt x="1389888" y="83820"/>
                </a:lnTo>
                <a:lnTo>
                  <a:pt x="1351788" y="70104"/>
                </a:lnTo>
                <a:lnTo>
                  <a:pt x="1312164" y="57912"/>
                </a:lnTo>
                <a:lnTo>
                  <a:pt x="1271016" y="45720"/>
                </a:lnTo>
                <a:lnTo>
                  <a:pt x="1229868" y="36576"/>
                </a:lnTo>
                <a:lnTo>
                  <a:pt x="1187196" y="25908"/>
                </a:lnTo>
                <a:lnTo>
                  <a:pt x="1144524" y="18288"/>
                </a:lnTo>
                <a:lnTo>
                  <a:pt x="1098804" y="12192"/>
                </a:lnTo>
                <a:lnTo>
                  <a:pt x="1054608" y="6096"/>
                </a:lnTo>
                <a:lnTo>
                  <a:pt x="1008888" y="4572"/>
                </a:lnTo>
                <a:lnTo>
                  <a:pt x="961644" y="0"/>
                </a:lnTo>
                <a:lnTo>
                  <a:pt x="914400" y="0"/>
                </a:lnTo>
                <a:lnTo>
                  <a:pt x="867156" y="3048"/>
                </a:lnTo>
                <a:lnTo>
                  <a:pt x="821436" y="4572"/>
                </a:lnTo>
                <a:lnTo>
                  <a:pt x="775716" y="9144"/>
                </a:lnTo>
                <a:lnTo>
                  <a:pt x="729996" y="12192"/>
                </a:lnTo>
                <a:lnTo>
                  <a:pt x="687324" y="18288"/>
                </a:lnTo>
                <a:lnTo>
                  <a:pt x="643128" y="25908"/>
                </a:lnTo>
                <a:lnTo>
                  <a:pt x="600456" y="36576"/>
                </a:lnTo>
                <a:lnTo>
                  <a:pt x="559308" y="45720"/>
                </a:lnTo>
                <a:lnTo>
                  <a:pt x="480060" y="70104"/>
                </a:lnTo>
                <a:lnTo>
                  <a:pt x="440436" y="83820"/>
                </a:lnTo>
                <a:lnTo>
                  <a:pt x="403860" y="100584"/>
                </a:lnTo>
                <a:lnTo>
                  <a:pt x="368808" y="115824"/>
                </a:lnTo>
                <a:lnTo>
                  <a:pt x="333756" y="134112"/>
                </a:lnTo>
                <a:lnTo>
                  <a:pt x="298704" y="150876"/>
                </a:lnTo>
                <a:lnTo>
                  <a:pt x="268224" y="169164"/>
                </a:lnTo>
                <a:lnTo>
                  <a:pt x="237744" y="188976"/>
                </a:lnTo>
                <a:lnTo>
                  <a:pt x="208788" y="210312"/>
                </a:lnTo>
                <a:lnTo>
                  <a:pt x="182880" y="233172"/>
                </a:lnTo>
                <a:lnTo>
                  <a:pt x="156972" y="254508"/>
                </a:lnTo>
                <a:lnTo>
                  <a:pt x="111252" y="301752"/>
                </a:lnTo>
                <a:lnTo>
                  <a:pt x="71628" y="353568"/>
                </a:lnTo>
                <a:lnTo>
                  <a:pt x="48768" y="393192"/>
                </a:lnTo>
                <a:lnTo>
                  <a:pt x="42672" y="405384"/>
                </a:lnTo>
                <a:lnTo>
                  <a:pt x="33528" y="419100"/>
                </a:lnTo>
                <a:lnTo>
                  <a:pt x="24384" y="446532"/>
                </a:lnTo>
                <a:lnTo>
                  <a:pt x="18288" y="460248"/>
                </a:lnTo>
                <a:lnTo>
                  <a:pt x="15240" y="475488"/>
                </a:lnTo>
                <a:lnTo>
                  <a:pt x="10668" y="490728"/>
                </a:lnTo>
                <a:lnTo>
                  <a:pt x="6096" y="504444"/>
                </a:lnTo>
                <a:lnTo>
                  <a:pt x="4572" y="518160"/>
                </a:lnTo>
                <a:lnTo>
                  <a:pt x="3048" y="534924"/>
                </a:lnTo>
                <a:lnTo>
                  <a:pt x="0" y="548640"/>
                </a:lnTo>
                <a:lnTo>
                  <a:pt x="0" y="608076"/>
                </a:lnTo>
                <a:lnTo>
                  <a:pt x="3048" y="621792"/>
                </a:lnTo>
                <a:lnTo>
                  <a:pt x="4572" y="637032"/>
                </a:lnTo>
                <a:lnTo>
                  <a:pt x="6096" y="650748"/>
                </a:lnTo>
                <a:lnTo>
                  <a:pt x="10668" y="665988"/>
                </a:lnTo>
                <a:lnTo>
                  <a:pt x="15240" y="679704"/>
                </a:lnTo>
                <a:lnTo>
                  <a:pt x="18288" y="693420"/>
                </a:lnTo>
                <a:lnTo>
                  <a:pt x="24384" y="708660"/>
                </a:lnTo>
                <a:lnTo>
                  <a:pt x="28956" y="722376"/>
                </a:lnTo>
                <a:lnTo>
                  <a:pt x="33528" y="734568"/>
                </a:lnTo>
                <a:lnTo>
                  <a:pt x="42672" y="748284"/>
                </a:lnTo>
                <a:lnTo>
                  <a:pt x="48768" y="762000"/>
                </a:lnTo>
                <a:lnTo>
                  <a:pt x="56388" y="775716"/>
                </a:lnTo>
                <a:lnTo>
                  <a:pt x="64008" y="787908"/>
                </a:lnTo>
                <a:lnTo>
                  <a:pt x="71628" y="801624"/>
                </a:lnTo>
                <a:lnTo>
                  <a:pt x="89916" y="827532"/>
                </a:lnTo>
                <a:lnTo>
                  <a:pt x="111252" y="851916"/>
                </a:lnTo>
                <a:lnTo>
                  <a:pt x="132588" y="877824"/>
                </a:lnTo>
                <a:lnTo>
                  <a:pt x="156972" y="899160"/>
                </a:lnTo>
                <a:lnTo>
                  <a:pt x="208788" y="944880"/>
                </a:lnTo>
                <a:lnTo>
                  <a:pt x="298704" y="1004316"/>
                </a:lnTo>
                <a:lnTo>
                  <a:pt x="368808" y="1040892"/>
                </a:lnTo>
                <a:lnTo>
                  <a:pt x="403860" y="1056132"/>
                </a:lnTo>
                <a:lnTo>
                  <a:pt x="440436" y="1069848"/>
                </a:lnTo>
                <a:lnTo>
                  <a:pt x="519684" y="1097280"/>
                </a:lnTo>
                <a:lnTo>
                  <a:pt x="559308" y="1109472"/>
                </a:lnTo>
                <a:lnTo>
                  <a:pt x="600456" y="1120140"/>
                </a:lnTo>
                <a:lnTo>
                  <a:pt x="643128" y="1127760"/>
                </a:lnTo>
                <a:lnTo>
                  <a:pt x="687324" y="1135380"/>
                </a:lnTo>
                <a:lnTo>
                  <a:pt x="729996" y="1143000"/>
                </a:lnTo>
                <a:lnTo>
                  <a:pt x="775716" y="1147572"/>
                </a:lnTo>
                <a:lnTo>
                  <a:pt x="867156" y="1153668"/>
                </a:lnTo>
                <a:lnTo>
                  <a:pt x="961644" y="1153668"/>
                </a:lnTo>
                <a:lnTo>
                  <a:pt x="1008888" y="1150620"/>
                </a:lnTo>
                <a:lnTo>
                  <a:pt x="1054608" y="1147572"/>
                </a:lnTo>
                <a:lnTo>
                  <a:pt x="1100328" y="1143000"/>
                </a:lnTo>
                <a:lnTo>
                  <a:pt x="1144524" y="1135380"/>
                </a:lnTo>
                <a:lnTo>
                  <a:pt x="1229868" y="1120140"/>
                </a:lnTo>
                <a:lnTo>
                  <a:pt x="1271016" y="1109472"/>
                </a:lnTo>
                <a:lnTo>
                  <a:pt x="1312164" y="1097280"/>
                </a:lnTo>
                <a:lnTo>
                  <a:pt x="1351788" y="1083564"/>
                </a:lnTo>
                <a:lnTo>
                  <a:pt x="1389888" y="1069848"/>
                </a:lnTo>
                <a:lnTo>
                  <a:pt x="1426464" y="1056132"/>
                </a:lnTo>
                <a:lnTo>
                  <a:pt x="1463040" y="1040892"/>
                </a:lnTo>
                <a:lnTo>
                  <a:pt x="1530096" y="1004316"/>
                </a:lnTo>
                <a:lnTo>
                  <a:pt x="1592580" y="964692"/>
                </a:lnTo>
                <a:lnTo>
                  <a:pt x="1648968" y="923544"/>
                </a:lnTo>
                <a:lnTo>
                  <a:pt x="1697736" y="877824"/>
                </a:lnTo>
                <a:lnTo>
                  <a:pt x="1738884" y="827532"/>
                </a:lnTo>
                <a:lnTo>
                  <a:pt x="1757172" y="801624"/>
                </a:lnTo>
                <a:lnTo>
                  <a:pt x="1767840" y="787908"/>
                </a:lnTo>
                <a:lnTo>
                  <a:pt x="1775460" y="775716"/>
                </a:lnTo>
                <a:lnTo>
                  <a:pt x="1781556" y="762000"/>
                </a:lnTo>
                <a:lnTo>
                  <a:pt x="1789176" y="748284"/>
                </a:lnTo>
                <a:lnTo>
                  <a:pt x="1795272" y="734568"/>
                </a:lnTo>
                <a:lnTo>
                  <a:pt x="1801368" y="722376"/>
                </a:lnTo>
                <a:lnTo>
                  <a:pt x="1807464" y="708660"/>
                </a:lnTo>
                <a:lnTo>
                  <a:pt x="1810512" y="693420"/>
                </a:lnTo>
                <a:lnTo>
                  <a:pt x="1816608" y="679704"/>
                </a:lnTo>
                <a:lnTo>
                  <a:pt x="1818132" y="665988"/>
                </a:lnTo>
                <a:lnTo>
                  <a:pt x="1822704" y="650748"/>
                </a:lnTo>
                <a:lnTo>
                  <a:pt x="1824228" y="637032"/>
                </a:lnTo>
                <a:lnTo>
                  <a:pt x="1827276" y="621792"/>
                </a:lnTo>
                <a:lnTo>
                  <a:pt x="1828800" y="608076"/>
                </a:lnTo>
                <a:lnTo>
                  <a:pt x="1830324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4370" y="3642367"/>
            <a:ext cx="1830705" cy="1153795"/>
          </a:xfrm>
          <a:custGeom>
            <a:avLst/>
            <a:gdLst/>
            <a:ahLst/>
            <a:cxnLst/>
            <a:rect l="l" t="t" r="r" b="b"/>
            <a:pathLst>
              <a:path w="1830704" h="1153795">
                <a:moveTo>
                  <a:pt x="914406" y="0"/>
                </a:moveTo>
                <a:lnTo>
                  <a:pt x="867159" y="3037"/>
                </a:lnTo>
                <a:lnTo>
                  <a:pt x="821433" y="4563"/>
                </a:lnTo>
                <a:lnTo>
                  <a:pt x="775723" y="9142"/>
                </a:lnTo>
                <a:lnTo>
                  <a:pt x="729997" y="12180"/>
                </a:lnTo>
                <a:lnTo>
                  <a:pt x="687330" y="18285"/>
                </a:lnTo>
                <a:lnTo>
                  <a:pt x="643126" y="25902"/>
                </a:lnTo>
                <a:lnTo>
                  <a:pt x="600459" y="36571"/>
                </a:lnTo>
                <a:lnTo>
                  <a:pt x="559314" y="45714"/>
                </a:lnTo>
                <a:lnTo>
                  <a:pt x="519690" y="57909"/>
                </a:lnTo>
                <a:lnTo>
                  <a:pt x="480066" y="70105"/>
                </a:lnTo>
                <a:lnTo>
                  <a:pt x="440442" y="83811"/>
                </a:lnTo>
                <a:lnTo>
                  <a:pt x="403861" y="100571"/>
                </a:lnTo>
                <a:lnTo>
                  <a:pt x="368803" y="115819"/>
                </a:lnTo>
                <a:lnTo>
                  <a:pt x="333759" y="134104"/>
                </a:lnTo>
                <a:lnTo>
                  <a:pt x="298700" y="150864"/>
                </a:lnTo>
                <a:lnTo>
                  <a:pt x="237743" y="188977"/>
                </a:lnTo>
                <a:lnTo>
                  <a:pt x="182887" y="233164"/>
                </a:lnTo>
                <a:lnTo>
                  <a:pt x="156973" y="254503"/>
                </a:lnTo>
                <a:lnTo>
                  <a:pt x="111248" y="301743"/>
                </a:lnTo>
                <a:lnTo>
                  <a:pt x="71624" y="353563"/>
                </a:lnTo>
                <a:lnTo>
                  <a:pt x="48768" y="393186"/>
                </a:lnTo>
                <a:lnTo>
                  <a:pt x="42667" y="405382"/>
                </a:lnTo>
                <a:lnTo>
                  <a:pt x="33522" y="419089"/>
                </a:lnTo>
                <a:lnTo>
                  <a:pt x="28957" y="432810"/>
                </a:lnTo>
                <a:lnTo>
                  <a:pt x="24392" y="446532"/>
                </a:lnTo>
                <a:lnTo>
                  <a:pt x="18290" y="460239"/>
                </a:lnTo>
                <a:lnTo>
                  <a:pt x="15246" y="475487"/>
                </a:lnTo>
                <a:lnTo>
                  <a:pt x="10666" y="490720"/>
                </a:lnTo>
                <a:lnTo>
                  <a:pt x="6101" y="504442"/>
                </a:lnTo>
                <a:lnTo>
                  <a:pt x="4580" y="518149"/>
                </a:lnTo>
                <a:lnTo>
                  <a:pt x="3043" y="534923"/>
                </a:lnTo>
                <a:lnTo>
                  <a:pt x="0" y="548630"/>
                </a:lnTo>
                <a:lnTo>
                  <a:pt x="0" y="608066"/>
                </a:lnTo>
                <a:lnTo>
                  <a:pt x="3043" y="621787"/>
                </a:lnTo>
                <a:lnTo>
                  <a:pt x="4580" y="637020"/>
                </a:lnTo>
                <a:lnTo>
                  <a:pt x="6101" y="650742"/>
                </a:lnTo>
                <a:lnTo>
                  <a:pt x="10666" y="665975"/>
                </a:lnTo>
                <a:lnTo>
                  <a:pt x="15246" y="679697"/>
                </a:lnTo>
                <a:lnTo>
                  <a:pt x="18290" y="693419"/>
                </a:lnTo>
                <a:lnTo>
                  <a:pt x="24392" y="708652"/>
                </a:lnTo>
                <a:lnTo>
                  <a:pt x="28957" y="722374"/>
                </a:lnTo>
                <a:lnTo>
                  <a:pt x="33522" y="734569"/>
                </a:lnTo>
                <a:lnTo>
                  <a:pt x="42667" y="748276"/>
                </a:lnTo>
                <a:lnTo>
                  <a:pt x="48768" y="761998"/>
                </a:lnTo>
                <a:lnTo>
                  <a:pt x="56392" y="775704"/>
                </a:lnTo>
                <a:lnTo>
                  <a:pt x="64015" y="787900"/>
                </a:lnTo>
                <a:lnTo>
                  <a:pt x="71624" y="801622"/>
                </a:lnTo>
                <a:lnTo>
                  <a:pt x="89914" y="827524"/>
                </a:lnTo>
                <a:lnTo>
                  <a:pt x="111248" y="851915"/>
                </a:lnTo>
                <a:lnTo>
                  <a:pt x="132581" y="877817"/>
                </a:lnTo>
                <a:lnTo>
                  <a:pt x="156973" y="899155"/>
                </a:lnTo>
                <a:lnTo>
                  <a:pt x="182887" y="923531"/>
                </a:lnTo>
                <a:lnTo>
                  <a:pt x="208786" y="944869"/>
                </a:lnTo>
                <a:lnTo>
                  <a:pt x="237743" y="964681"/>
                </a:lnTo>
                <a:lnTo>
                  <a:pt x="268221" y="984493"/>
                </a:lnTo>
                <a:lnTo>
                  <a:pt x="298700" y="1004305"/>
                </a:lnTo>
                <a:lnTo>
                  <a:pt x="333759" y="1022591"/>
                </a:lnTo>
                <a:lnTo>
                  <a:pt x="368803" y="1040892"/>
                </a:lnTo>
                <a:lnTo>
                  <a:pt x="403861" y="1056125"/>
                </a:lnTo>
                <a:lnTo>
                  <a:pt x="440442" y="1069847"/>
                </a:lnTo>
                <a:lnTo>
                  <a:pt x="480066" y="1083553"/>
                </a:lnTo>
                <a:lnTo>
                  <a:pt x="519690" y="1097275"/>
                </a:lnTo>
                <a:lnTo>
                  <a:pt x="559314" y="1109471"/>
                </a:lnTo>
                <a:lnTo>
                  <a:pt x="600459" y="1120140"/>
                </a:lnTo>
                <a:lnTo>
                  <a:pt x="643126" y="1127756"/>
                </a:lnTo>
                <a:lnTo>
                  <a:pt x="687330" y="1135373"/>
                </a:lnTo>
                <a:lnTo>
                  <a:pt x="729997" y="1142989"/>
                </a:lnTo>
                <a:lnTo>
                  <a:pt x="775723" y="1147568"/>
                </a:lnTo>
                <a:lnTo>
                  <a:pt x="821433" y="1150621"/>
                </a:lnTo>
                <a:lnTo>
                  <a:pt x="867159" y="1153658"/>
                </a:lnTo>
                <a:lnTo>
                  <a:pt x="961639" y="1153658"/>
                </a:lnTo>
                <a:lnTo>
                  <a:pt x="1008886" y="1150621"/>
                </a:lnTo>
                <a:lnTo>
                  <a:pt x="1054612" y="1147568"/>
                </a:lnTo>
                <a:lnTo>
                  <a:pt x="1100322" y="1142989"/>
                </a:lnTo>
                <a:lnTo>
                  <a:pt x="1144526" y="1135373"/>
                </a:lnTo>
                <a:lnTo>
                  <a:pt x="1187193" y="1127756"/>
                </a:lnTo>
                <a:lnTo>
                  <a:pt x="1229860" y="1120140"/>
                </a:lnTo>
                <a:lnTo>
                  <a:pt x="1271021" y="1109471"/>
                </a:lnTo>
                <a:lnTo>
                  <a:pt x="1312167" y="1097275"/>
                </a:lnTo>
                <a:lnTo>
                  <a:pt x="1351790" y="1083553"/>
                </a:lnTo>
                <a:lnTo>
                  <a:pt x="1389893" y="1069847"/>
                </a:lnTo>
                <a:lnTo>
                  <a:pt x="1426458" y="1056125"/>
                </a:lnTo>
                <a:lnTo>
                  <a:pt x="1463038" y="1040892"/>
                </a:lnTo>
                <a:lnTo>
                  <a:pt x="1496560" y="1022591"/>
                </a:lnTo>
                <a:lnTo>
                  <a:pt x="1530098" y="1004305"/>
                </a:lnTo>
                <a:lnTo>
                  <a:pt x="1592577" y="964681"/>
                </a:lnTo>
                <a:lnTo>
                  <a:pt x="1648969" y="923531"/>
                </a:lnTo>
                <a:lnTo>
                  <a:pt x="1674883" y="899155"/>
                </a:lnTo>
                <a:lnTo>
                  <a:pt x="1697738" y="877817"/>
                </a:lnTo>
                <a:lnTo>
                  <a:pt x="1720593" y="851915"/>
                </a:lnTo>
                <a:lnTo>
                  <a:pt x="1738884" y="827524"/>
                </a:lnTo>
                <a:lnTo>
                  <a:pt x="1757174" y="801622"/>
                </a:lnTo>
                <a:lnTo>
                  <a:pt x="1767841" y="787900"/>
                </a:lnTo>
                <a:lnTo>
                  <a:pt x="1775464" y="775704"/>
                </a:lnTo>
                <a:lnTo>
                  <a:pt x="1781551" y="761998"/>
                </a:lnTo>
                <a:lnTo>
                  <a:pt x="1789174" y="748276"/>
                </a:lnTo>
                <a:lnTo>
                  <a:pt x="1795276" y="734569"/>
                </a:lnTo>
                <a:lnTo>
                  <a:pt x="1801363" y="722374"/>
                </a:lnTo>
                <a:lnTo>
                  <a:pt x="1807465" y="708652"/>
                </a:lnTo>
                <a:lnTo>
                  <a:pt x="1810508" y="693419"/>
                </a:lnTo>
                <a:lnTo>
                  <a:pt x="1816610" y="679697"/>
                </a:lnTo>
                <a:lnTo>
                  <a:pt x="1818131" y="665975"/>
                </a:lnTo>
                <a:lnTo>
                  <a:pt x="1822696" y="650742"/>
                </a:lnTo>
                <a:lnTo>
                  <a:pt x="1824233" y="637020"/>
                </a:lnTo>
                <a:lnTo>
                  <a:pt x="1827277" y="621787"/>
                </a:lnTo>
                <a:lnTo>
                  <a:pt x="1828798" y="608066"/>
                </a:lnTo>
                <a:lnTo>
                  <a:pt x="1830320" y="591306"/>
                </a:lnTo>
                <a:lnTo>
                  <a:pt x="1830320" y="562352"/>
                </a:lnTo>
                <a:lnTo>
                  <a:pt x="1828798" y="548630"/>
                </a:lnTo>
                <a:lnTo>
                  <a:pt x="1827277" y="534923"/>
                </a:lnTo>
                <a:lnTo>
                  <a:pt x="1824233" y="518149"/>
                </a:lnTo>
                <a:lnTo>
                  <a:pt x="1822696" y="504442"/>
                </a:lnTo>
                <a:lnTo>
                  <a:pt x="1818131" y="490720"/>
                </a:lnTo>
                <a:lnTo>
                  <a:pt x="1816610" y="475487"/>
                </a:lnTo>
                <a:lnTo>
                  <a:pt x="1810508" y="460239"/>
                </a:lnTo>
                <a:lnTo>
                  <a:pt x="1807465" y="446532"/>
                </a:lnTo>
                <a:lnTo>
                  <a:pt x="1801363" y="432810"/>
                </a:lnTo>
                <a:lnTo>
                  <a:pt x="1795276" y="419089"/>
                </a:lnTo>
                <a:lnTo>
                  <a:pt x="1789174" y="405382"/>
                </a:lnTo>
                <a:lnTo>
                  <a:pt x="1781551" y="393186"/>
                </a:lnTo>
                <a:lnTo>
                  <a:pt x="1775464" y="379465"/>
                </a:lnTo>
                <a:lnTo>
                  <a:pt x="1767841" y="365758"/>
                </a:lnTo>
                <a:lnTo>
                  <a:pt x="1757174" y="353563"/>
                </a:lnTo>
                <a:lnTo>
                  <a:pt x="1738884" y="327660"/>
                </a:lnTo>
                <a:lnTo>
                  <a:pt x="1720593" y="301743"/>
                </a:lnTo>
                <a:lnTo>
                  <a:pt x="1697738" y="278878"/>
                </a:lnTo>
                <a:lnTo>
                  <a:pt x="1674883" y="254503"/>
                </a:lnTo>
                <a:lnTo>
                  <a:pt x="1648969" y="233164"/>
                </a:lnTo>
                <a:lnTo>
                  <a:pt x="1621534" y="210300"/>
                </a:lnTo>
                <a:lnTo>
                  <a:pt x="1592577" y="188977"/>
                </a:lnTo>
                <a:lnTo>
                  <a:pt x="1562098" y="169165"/>
                </a:lnTo>
                <a:lnTo>
                  <a:pt x="1530098" y="150864"/>
                </a:lnTo>
                <a:lnTo>
                  <a:pt x="1496560" y="134104"/>
                </a:lnTo>
                <a:lnTo>
                  <a:pt x="1463038" y="115819"/>
                </a:lnTo>
                <a:lnTo>
                  <a:pt x="1426458" y="100571"/>
                </a:lnTo>
                <a:lnTo>
                  <a:pt x="1389893" y="83811"/>
                </a:lnTo>
                <a:lnTo>
                  <a:pt x="1351790" y="70105"/>
                </a:lnTo>
                <a:lnTo>
                  <a:pt x="1312167" y="57909"/>
                </a:lnTo>
                <a:lnTo>
                  <a:pt x="1271021" y="45714"/>
                </a:lnTo>
                <a:lnTo>
                  <a:pt x="1229860" y="36571"/>
                </a:lnTo>
                <a:lnTo>
                  <a:pt x="1187193" y="25902"/>
                </a:lnTo>
                <a:lnTo>
                  <a:pt x="1144526" y="18285"/>
                </a:lnTo>
                <a:lnTo>
                  <a:pt x="1098800" y="12180"/>
                </a:lnTo>
                <a:lnTo>
                  <a:pt x="1054612" y="6090"/>
                </a:lnTo>
                <a:lnTo>
                  <a:pt x="1008886" y="4563"/>
                </a:lnTo>
                <a:lnTo>
                  <a:pt x="961639" y="0"/>
                </a:lnTo>
                <a:lnTo>
                  <a:pt x="914406" y="0"/>
                </a:lnTo>
              </a:path>
            </a:pathLst>
          </a:custGeom>
          <a:ln w="11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3452" y="4003548"/>
            <a:ext cx="1348740" cy="471170"/>
          </a:xfrm>
          <a:custGeom>
            <a:avLst/>
            <a:gdLst/>
            <a:ahLst/>
            <a:cxnLst/>
            <a:rect l="l" t="t" r="r" b="b"/>
            <a:pathLst>
              <a:path w="1348739" h="471170">
                <a:moveTo>
                  <a:pt x="0" y="0"/>
                </a:moveTo>
                <a:lnTo>
                  <a:pt x="0" y="470916"/>
                </a:lnTo>
                <a:lnTo>
                  <a:pt x="1348740" y="470916"/>
                </a:lnTo>
                <a:lnTo>
                  <a:pt x="134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34994" y="4039155"/>
            <a:ext cx="104521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b="1" spc="5" dirty="0">
                <a:latin typeface="Times New Roman"/>
                <a:cs typeface="Times New Roman"/>
              </a:rPr>
              <a:t>Γενότυπος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36036" y="2825496"/>
            <a:ext cx="634365" cy="841375"/>
          </a:xfrm>
          <a:custGeom>
            <a:avLst/>
            <a:gdLst/>
            <a:ahLst/>
            <a:cxnLst/>
            <a:rect l="l" t="t" r="r" b="b"/>
            <a:pathLst>
              <a:path w="634364" h="841375">
                <a:moveTo>
                  <a:pt x="582635" y="101061"/>
                </a:moveTo>
                <a:lnTo>
                  <a:pt x="552823" y="78829"/>
                </a:lnTo>
                <a:lnTo>
                  <a:pt x="0" y="819912"/>
                </a:lnTo>
                <a:lnTo>
                  <a:pt x="30480" y="841248"/>
                </a:lnTo>
                <a:lnTo>
                  <a:pt x="582635" y="101061"/>
                </a:lnTo>
                <a:close/>
              </a:path>
              <a:path w="634364" h="841375">
                <a:moveTo>
                  <a:pt x="633984" y="0"/>
                </a:moveTo>
                <a:lnTo>
                  <a:pt x="522732" y="56388"/>
                </a:lnTo>
                <a:lnTo>
                  <a:pt x="552823" y="78829"/>
                </a:lnTo>
                <a:lnTo>
                  <a:pt x="563880" y="64008"/>
                </a:lnTo>
                <a:lnTo>
                  <a:pt x="594360" y="85344"/>
                </a:lnTo>
                <a:lnTo>
                  <a:pt x="594360" y="109805"/>
                </a:lnTo>
                <a:lnTo>
                  <a:pt x="612648" y="123444"/>
                </a:lnTo>
                <a:lnTo>
                  <a:pt x="633984" y="0"/>
                </a:lnTo>
                <a:close/>
              </a:path>
              <a:path w="634364" h="841375">
                <a:moveTo>
                  <a:pt x="594360" y="85344"/>
                </a:moveTo>
                <a:lnTo>
                  <a:pt x="563880" y="64008"/>
                </a:lnTo>
                <a:lnTo>
                  <a:pt x="552823" y="78829"/>
                </a:lnTo>
                <a:lnTo>
                  <a:pt x="582635" y="101061"/>
                </a:lnTo>
                <a:lnTo>
                  <a:pt x="594360" y="85344"/>
                </a:lnTo>
                <a:close/>
              </a:path>
              <a:path w="634364" h="841375">
                <a:moveTo>
                  <a:pt x="594360" y="109805"/>
                </a:moveTo>
                <a:lnTo>
                  <a:pt x="594360" y="85344"/>
                </a:lnTo>
                <a:lnTo>
                  <a:pt x="582635" y="101061"/>
                </a:lnTo>
                <a:lnTo>
                  <a:pt x="594360" y="109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6035" y="2889503"/>
            <a:ext cx="594360" cy="777240"/>
          </a:xfrm>
          <a:custGeom>
            <a:avLst/>
            <a:gdLst/>
            <a:ahLst/>
            <a:cxnLst/>
            <a:rect l="l" t="t" r="r" b="b"/>
            <a:pathLst>
              <a:path w="594360" h="777239">
                <a:moveTo>
                  <a:pt x="0" y="755903"/>
                </a:moveTo>
                <a:lnTo>
                  <a:pt x="563879" y="0"/>
                </a:lnTo>
                <a:lnTo>
                  <a:pt x="594359" y="21335"/>
                </a:lnTo>
                <a:lnTo>
                  <a:pt x="30479" y="777239"/>
                </a:lnTo>
                <a:lnTo>
                  <a:pt x="0" y="7559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8767" y="2825495"/>
            <a:ext cx="111760" cy="123825"/>
          </a:xfrm>
          <a:custGeom>
            <a:avLst/>
            <a:gdLst/>
            <a:ahLst/>
            <a:cxnLst/>
            <a:rect l="l" t="t" r="r" b="b"/>
            <a:pathLst>
              <a:path w="111760" h="123825">
                <a:moveTo>
                  <a:pt x="0" y="56387"/>
                </a:moveTo>
                <a:lnTo>
                  <a:pt x="111251" y="0"/>
                </a:lnTo>
                <a:lnTo>
                  <a:pt x="89915" y="123443"/>
                </a:lnTo>
                <a:lnTo>
                  <a:pt x="0" y="5638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1928" y="2132076"/>
            <a:ext cx="2040889" cy="829310"/>
          </a:xfrm>
          <a:custGeom>
            <a:avLst/>
            <a:gdLst/>
            <a:ahLst/>
            <a:cxnLst/>
            <a:rect l="l" t="t" r="r" b="b"/>
            <a:pathLst>
              <a:path w="2040890" h="829310">
                <a:moveTo>
                  <a:pt x="2040636" y="435864"/>
                </a:moveTo>
                <a:lnTo>
                  <a:pt x="2040636" y="391668"/>
                </a:lnTo>
                <a:lnTo>
                  <a:pt x="2037588" y="382524"/>
                </a:lnTo>
                <a:lnTo>
                  <a:pt x="2036064" y="371856"/>
                </a:lnTo>
                <a:lnTo>
                  <a:pt x="2033016" y="359664"/>
                </a:lnTo>
                <a:lnTo>
                  <a:pt x="2028444" y="350520"/>
                </a:lnTo>
                <a:lnTo>
                  <a:pt x="2023872" y="339852"/>
                </a:lnTo>
                <a:lnTo>
                  <a:pt x="2020824" y="330708"/>
                </a:lnTo>
                <a:lnTo>
                  <a:pt x="2014728" y="320040"/>
                </a:lnTo>
                <a:lnTo>
                  <a:pt x="2008632" y="310896"/>
                </a:lnTo>
                <a:lnTo>
                  <a:pt x="2002536" y="300228"/>
                </a:lnTo>
                <a:lnTo>
                  <a:pt x="1994916" y="291084"/>
                </a:lnTo>
                <a:lnTo>
                  <a:pt x="1987296" y="280416"/>
                </a:lnTo>
                <a:lnTo>
                  <a:pt x="1979676" y="271272"/>
                </a:lnTo>
                <a:lnTo>
                  <a:pt x="1970532" y="260604"/>
                </a:lnTo>
                <a:lnTo>
                  <a:pt x="1961388" y="252984"/>
                </a:lnTo>
                <a:lnTo>
                  <a:pt x="1950720" y="243840"/>
                </a:lnTo>
                <a:lnTo>
                  <a:pt x="1940052" y="233172"/>
                </a:lnTo>
                <a:lnTo>
                  <a:pt x="1929384" y="225552"/>
                </a:lnTo>
                <a:lnTo>
                  <a:pt x="1917192" y="214884"/>
                </a:lnTo>
                <a:lnTo>
                  <a:pt x="1906524" y="207264"/>
                </a:lnTo>
                <a:lnTo>
                  <a:pt x="1894332" y="199644"/>
                </a:lnTo>
                <a:lnTo>
                  <a:pt x="1866900" y="181356"/>
                </a:lnTo>
                <a:lnTo>
                  <a:pt x="1837944" y="166116"/>
                </a:lnTo>
                <a:lnTo>
                  <a:pt x="1808988" y="149352"/>
                </a:lnTo>
                <a:lnTo>
                  <a:pt x="1775460" y="134112"/>
                </a:lnTo>
                <a:lnTo>
                  <a:pt x="1705356" y="106680"/>
                </a:lnTo>
                <a:lnTo>
                  <a:pt x="1630680" y="80772"/>
                </a:lnTo>
                <a:lnTo>
                  <a:pt x="1591056" y="70104"/>
                </a:lnTo>
                <a:lnTo>
                  <a:pt x="1549908" y="59436"/>
                </a:lnTo>
                <a:lnTo>
                  <a:pt x="1505712" y="48768"/>
                </a:lnTo>
                <a:lnTo>
                  <a:pt x="1463040" y="39624"/>
                </a:lnTo>
                <a:lnTo>
                  <a:pt x="1417320" y="30480"/>
                </a:lnTo>
                <a:lnTo>
                  <a:pt x="1371600" y="22860"/>
                </a:lnTo>
                <a:lnTo>
                  <a:pt x="1324356" y="16764"/>
                </a:lnTo>
                <a:lnTo>
                  <a:pt x="1274064" y="10668"/>
                </a:lnTo>
                <a:lnTo>
                  <a:pt x="1225296" y="7620"/>
                </a:lnTo>
                <a:lnTo>
                  <a:pt x="1175004" y="3048"/>
                </a:lnTo>
                <a:lnTo>
                  <a:pt x="1124712" y="1524"/>
                </a:lnTo>
                <a:lnTo>
                  <a:pt x="1072896" y="0"/>
                </a:lnTo>
                <a:lnTo>
                  <a:pt x="967740" y="0"/>
                </a:lnTo>
                <a:lnTo>
                  <a:pt x="915924" y="1524"/>
                </a:lnTo>
                <a:lnTo>
                  <a:pt x="865632" y="3048"/>
                </a:lnTo>
                <a:lnTo>
                  <a:pt x="815340" y="7620"/>
                </a:lnTo>
                <a:lnTo>
                  <a:pt x="766572" y="10668"/>
                </a:lnTo>
                <a:lnTo>
                  <a:pt x="716280" y="16764"/>
                </a:lnTo>
                <a:lnTo>
                  <a:pt x="669036" y="22860"/>
                </a:lnTo>
                <a:lnTo>
                  <a:pt x="623316" y="30480"/>
                </a:lnTo>
                <a:lnTo>
                  <a:pt x="577596" y="39624"/>
                </a:lnTo>
                <a:lnTo>
                  <a:pt x="534924" y="48768"/>
                </a:lnTo>
                <a:lnTo>
                  <a:pt x="490728" y="59436"/>
                </a:lnTo>
                <a:lnTo>
                  <a:pt x="449580" y="70104"/>
                </a:lnTo>
                <a:lnTo>
                  <a:pt x="409956" y="80772"/>
                </a:lnTo>
                <a:lnTo>
                  <a:pt x="371856" y="94488"/>
                </a:lnTo>
                <a:lnTo>
                  <a:pt x="335280" y="106680"/>
                </a:lnTo>
                <a:lnTo>
                  <a:pt x="298704" y="120396"/>
                </a:lnTo>
                <a:lnTo>
                  <a:pt x="234696" y="149352"/>
                </a:lnTo>
                <a:lnTo>
                  <a:pt x="175260" y="181356"/>
                </a:lnTo>
                <a:lnTo>
                  <a:pt x="149352" y="199644"/>
                </a:lnTo>
                <a:lnTo>
                  <a:pt x="135636" y="207264"/>
                </a:lnTo>
                <a:lnTo>
                  <a:pt x="123444" y="214884"/>
                </a:lnTo>
                <a:lnTo>
                  <a:pt x="111252" y="225552"/>
                </a:lnTo>
                <a:lnTo>
                  <a:pt x="102108" y="233172"/>
                </a:lnTo>
                <a:lnTo>
                  <a:pt x="82296" y="252984"/>
                </a:lnTo>
                <a:lnTo>
                  <a:pt x="71628" y="260604"/>
                </a:lnTo>
                <a:lnTo>
                  <a:pt x="62484" y="271272"/>
                </a:lnTo>
                <a:lnTo>
                  <a:pt x="53340" y="280416"/>
                </a:lnTo>
                <a:lnTo>
                  <a:pt x="45720" y="291084"/>
                </a:lnTo>
                <a:lnTo>
                  <a:pt x="39624" y="300228"/>
                </a:lnTo>
                <a:lnTo>
                  <a:pt x="32004" y="310896"/>
                </a:lnTo>
                <a:lnTo>
                  <a:pt x="25908" y="320040"/>
                </a:lnTo>
                <a:lnTo>
                  <a:pt x="19812" y="330708"/>
                </a:lnTo>
                <a:lnTo>
                  <a:pt x="16764" y="339852"/>
                </a:lnTo>
                <a:lnTo>
                  <a:pt x="12192" y="350520"/>
                </a:lnTo>
                <a:lnTo>
                  <a:pt x="9144" y="359664"/>
                </a:lnTo>
                <a:lnTo>
                  <a:pt x="6096" y="371856"/>
                </a:lnTo>
                <a:lnTo>
                  <a:pt x="4572" y="382524"/>
                </a:lnTo>
                <a:lnTo>
                  <a:pt x="3048" y="391668"/>
                </a:lnTo>
                <a:lnTo>
                  <a:pt x="0" y="403860"/>
                </a:lnTo>
                <a:lnTo>
                  <a:pt x="0" y="425196"/>
                </a:lnTo>
                <a:lnTo>
                  <a:pt x="3048" y="435864"/>
                </a:lnTo>
                <a:lnTo>
                  <a:pt x="4572" y="445008"/>
                </a:lnTo>
                <a:lnTo>
                  <a:pt x="6096" y="457200"/>
                </a:lnTo>
                <a:lnTo>
                  <a:pt x="9144" y="467868"/>
                </a:lnTo>
                <a:lnTo>
                  <a:pt x="12192" y="477012"/>
                </a:lnTo>
                <a:lnTo>
                  <a:pt x="16764" y="487680"/>
                </a:lnTo>
                <a:lnTo>
                  <a:pt x="19812" y="496824"/>
                </a:lnTo>
                <a:lnTo>
                  <a:pt x="25908" y="507492"/>
                </a:lnTo>
                <a:lnTo>
                  <a:pt x="32004" y="519684"/>
                </a:lnTo>
                <a:lnTo>
                  <a:pt x="39624" y="528828"/>
                </a:lnTo>
                <a:lnTo>
                  <a:pt x="45720" y="536448"/>
                </a:lnTo>
                <a:lnTo>
                  <a:pt x="53340" y="547116"/>
                </a:lnTo>
                <a:lnTo>
                  <a:pt x="62484" y="556260"/>
                </a:lnTo>
                <a:lnTo>
                  <a:pt x="71628" y="566928"/>
                </a:lnTo>
                <a:lnTo>
                  <a:pt x="82296" y="576072"/>
                </a:lnTo>
                <a:lnTo>
                  <a:pt x="91440" y="585216"/>
                </a:lnTo>
                <a:lnTo>
                  <a:pt x="102108" y="594360"/>
                </a:lnTo>
                <a:lnTo>
                  <a:pt x="111252" y="605028"/>
                </a:lnTo>
                <a:lnTo>
                  <a:pt x="135636" y="620268"/>
                </a:lnTo>
                <a:lnTo>
                  <a:pt x="175260" y="646176"/>
                </a:lnTo>
                <a:lnTo>
                  <a:pt x="234696" y="678180"/>
                </a:lnTo>
                <a:lnTo>
                  <a:pt x="298704" y="707136"/>
                </a:lnTo>
                <a:lnTo>
                  <a:pt x="371856" y="734568"/>
                </a:lnTo>
                <a:lnTo>
                  <a:pt x="409956" y="746760"/>
                </a:lnTo>
                <a:lnTo>
                  <a:pt x="449580" y="758952"/>
                </a:lnTo>
                <a:lnTo>
                  <a:pt x="490728" y="769620"/>
                </a:lnTo>
                <a:lnTo>
                  <a:pt x="534924" y="778764"/>
                </a:lnTo>
                <a:lnTo>
                  <a:pt x="577596" y="789432"/>
                </a:lnTo>
                <a:lnTo>
                  <a:pt x="669036" y="804672"/>
                </a:lnTo>
                <a:lnTo>
                  <a:pt x="716280" y="810768"/>
                </a:lnTo>
                <a:lnTo>
                  <a:pt x="766572" y="816864"/>
                </a:lnTo>
                <a:lnTo>
                  <a:pt x="815340" y="819912"/>
                </a:lnTo>
                <a:lnTo>
                  <a:pt x="865632" y="824484"/>
                </a:lnTo>
                <a:lnTo>
                  <a:pt x="915924" y="826008"/>
                </a:lnTo>
                <a:lnTo>
                  <a:pt x="967740" y="829056"/>
                </a:lnTo>
                <a:lnTo>
                  <a:pt x="1072896" y="829056"/>
                </a:lnTo>
                <a:lnTo>
                  <a:pt x="1124712" y="826008"/>
                </a:lnTo>
                <a:lnTo>
                  <a:pt x="1175004" y="824484"/>
                </a:lnTo>
                <a:lnTo>
                  <a:pt x="1226820" y="819912"/>
                </a:lnTo>
                <a:lnTo>
                  <a:pt x="1277112" y="816864"/>
                </a:lnTo>
                <a:lnTo>
                  <a:pt x="1371600" y="804672"/>
                </a:lnTo>
                <a:lnTo>
                  <a:pt x="1463040" y="789432"/>
                </a:lnTo>
                <a:lnTo>
                  <a:pt x="1505712" y="778764"/>
                </a:lnTo>
                <a:lnTo>
                  <a:pt x="1549908" y="769620"/>
                </a:lnTo>
                <a:lnTo>
                  <a:pt x="1591056" y="758952"/>
                </a:lnTo>
                <a:lnTo>
                  <a:pt x="1670304" y="734568"/>
                </a:lnTo>
                <a:lnTo>
                  <a:pt x="1705356" y="720852"/>
                </a:lnTo>
                <a:lnTo>
                  <a:pt x="1741932" y="707136"/>
                </a:lnTo>
                <a:lnTo>
                  <a:pt x="1775460" y="693420"/>
                </a:lnTo>
                <a:lnTo>
                  <a:pt x="1808988" y="678180"/>
                </a:lnTo>
                <a:lnTo>
                  <a:pt x="1837944" y="661416"/>
                </a:lnTo>
                <a:lnTo>
                  <a:pt x="1866900" y="646176"/>
                </a:lnTo>
                <a:lnTo>
                  <a:pt x="1894332" y="629412"/>
                </a:lnTo>
                <a:lnTo>
                  <a:pt x="1906524" y="620268"/>
                </a:lnTo>
                <a:lnTo>
                  <a:pt x="1917192" y="612648"/>
                </a:lnTo>
                <a:lnTo>
                  <a:pt x="1929384" y="605028"/>
                </a:lnTo>
                <a:lnTo>
                  <a:pt x="1940052" y="594360"/>
                </a:lnTo>
                <a:lnTo>
                  <a:pt x="1961388" y="576072"/>
                </a:lnTo>
                <a:lnTo>
                  <a:pt x="1970532" y="566928"/>
                </a:lnTo>
                <a:lnTo>
                  <a:pt x="1979676" y="556260"/>
                </a:lnTo>
                <a:lnTo>
                  <a:pt x="1987296" y="547116"/>
                </a:lnTo>
                <a:lnTo>
                  <a:pt x="1994916" y="536448"/>
                </a:lnTo>
                <a:lnTo>
                  <a:pt x="2002536" y="528828"/>
                </a:lnTo>
                <a:lnTo>
                  <a:pt x="2008632" y="519684"/>
                </a:lnTo>
                <a:lnTo>
                  <a:pt x="2014728" y="507492"/>
                </a:lnTo>
                <a:lnTo>
                  <a:pt x="2020824" y="496824"/>
                </a:lnTo>
                <a:lnTo>
                  <a:pt x="2023872" y="487680"/>
                </a:lnTo>
                <a:lnTo>
                  <a:pt x="2028444" y="477012"/>
                </a:lnTo>
                <a:lnTo>
                  <a:pt x="2033016" y="467868"/>
                </a:lnTo>
                <a:lnTo>
                  <a:pt x="2036064" y="457200"/>
                </a:lnTo>
                <a:lnTo>
                  <a:pt x="2037588" y="445008"/>
                </a:lnTo>
                <a:lnTo>
                  <a:pt x="2040636" y="435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1931" y="2132077"/>
            <a:ext cx="2040889" cy="829310"/>
          </a:xfrm>
          <a:custGeom>
            <a:avLst/>
            <a:gdLst/>
            <a:ahLst/>
            <a:cxnLst/>
            <a:rect l="l" t="t" r="r" b="b"/>
            <a:pathLst>
              <a:path w="2040890" h="829310">
                <a:moveTo>
                  <a:pt x="1021074" y="0"/>
                </a:moveTo>
                <a:lnTo>
                  <a:pt x="967740" y="0"/>
                </a:lnTo>
                <a:lnTo>
                  <a:pt x="915913" y="1526"/>
                </a:lnTo>
                <a:lnTo>
                  <a:pt x="865622" y="3052"/>
                </a:lnTo>
                <a:lnTo>
                  <a:pt x="815332" y="7616"/>
                </a:lnTo>
                <a:lnTo>
                  <a:pt x="766563" y="10669"/>
                </a:lnTo>
                <a:lnTo>
                  <a:pt x="716272" y="16759"/>
                </a:lnTo>
                <a:lnTo>
                  <a:pt x="669025" y="22864"/>
                </a:lnTo>
                <a:lnTo>
                  <a:pt x="623314" y="30481"/>
                </a:lnTo>
                <a:lnTo>
                  <a:pt x="577589" y="39623"/>
                </a:lnTo>
                <a:lnTo>
                  <a:pt x="534921" y="48766"/>
                </a:lnTo>
                <a:lnTo>
                  <a:pt x="490717" y="59435"/>
                </a:lnTo>
                <a:lnTo>
                  <a:pt x="449572" y="70105"/>
                </a:lnTo>
                <a:lnTo>
                  <a:pt x="409948" y="80774"/>
                </a:lnTo>
                <a:lnTo>
                  <a:pt x="371846" y="94480"/>
                </a:lnTo>
                <a:lnTo>
                  <a:pt x="335281" y="106676"/>
                </a:lnTo>
                <a:lnTo>
                  <a:pt x="298700" y="120398"/>
                </a:lnTo>
                <a:lnTo>
                  <a:pt x="234684" y="149353"/>
                </a:lnTo>
                <a:lnTo>
                  <a:pt x="175248" y="181360"/>
                </a:lnTo>
                <a:lnTo>
                  <a:pt x="149350" y="199646"/>
                </a:lnTo>
                <a:lnTo>
                  <a:pt x="135624" y="207262"/>
                </a:lnTo>
                <a:lnTo>
                  <a:pt x="123436" y="214879"/>
                </a:lnTo>
                <a:lnTo>
                  <a:pt x="111248" y="225548"/>
                </a:lnTo>
                <a:lnTo>
                  <a:pt x="102102" y="233164"/>
                </a:lnTo>
                <a:lnTo>
                  <a:pt x="91436" y="243833"/>
                </a:lnTo>
                <a:lnTo>
                  <a:pt x="82290" y="252976"/>
                </a:lnTo>
                <a:lnTo>
                  <a:pt x="71624" y="260608"/>
                </a:lnTo>
                <a:lnTo>
                  <a:pt x="62479" y="271277"/>
                </a:lnTo>
                <a:lnTo>
                  <a:pt x="53333" y="280420"/>
                </a:lnTo>
                <a:lnTo>
                  <a:pt x="45710" y="291089"/>
                </a:lnTo>
                <a:lnTo>
                  <a:pt x="39623" y="300232"/>
                </a:lnTo>
                <a:lnTo>
                  <a:pt x="32000" y="310901"/>
                </a:lnTo>
                <a:lnTo>
                  <a:pt x="25898" y="320044"/>
                </a:lnTo>
                <a:lnTo>
                  <a:pt x="19811" y="330713"/>
                </a:lnTo>
                <a:lnTo>
                  <a:pt x="16753" y="339856"/>
                </a:lnTo>
                <a:lnTo>
                  <a:pt x="12188" y="350525"/>
                </a:lnTo>
                <a:lnTo>
                  <a:pt x="9145" y="359668"/>
                </a:lnTo>
                <a:lnTo>
                  <a:pt x="6086" y="371848"/>
                </a:lnTo>
                <a:lnTo>
                  <a:pt x="4564" y="382517"/>
                </a:lnTo>
                <a:lnTo>
                  <a:pt x="3043" y="391660"/>
                </a:lnTo>
                <a:lnTo>
                  <a:pt x="0" y="403856"/>
                </a:lnTo>
                <a:lnTo>
                  <a:pt x="0" y="425194"/>
                </a:lnTo>
                <a:lnTo>
                  <a:pt x="3043" y="435863"/>
                </a:lnTo>
                <a:lnTo>
                  <a:pt x="4564" y="445006"/>
                </a:lnTo>
                <a:lnTo>
                  <a:pt x="6086" y="457201"/>
                </a:lnTo>
                <a:lnTo>
                  <a:pt x="9145" y="467871"/>
                </a:lnTo>
                <a:lnTo>
                  <a:pt x="12188" y="477013"/>
                </a:lnTo>
                <a:lnTo>
                  <a:pt x="16753" y="487683"/>
                </a:lnTo>
                <a:lnTo>
                  <a:pt x="19811" y="496825"/>
                </a:lnTo>
                <a:lnTo>
                  <a:pt x="25898" y="507495"/>
                </a:lnTo>
                <a:lnTo>
                  <a:pt x="32000" y="519690"/>
                </a:lnTo>
                <a:lnTo>
                  <a:pt x="39623" y="528833"/>
                </a:lnTo>
                <a:lnTo>
                  <a:pt x="45710" y="536449"/>
                </a:lnTo>
                <a:lnTo>
                  <a:pt x="53333" y="547119"/>
                </a:lnTo>
                <a:lnTo>
                  <a:pt x="62479" y="556261"/>
                </a:lnTo>
                <a:lnTo>
                  <a:pt x="71624" y="566931"/>
                </a:lnTo>
                <a:lnTo>
                  <a:pt x="82290" y="576073"/>
                </a:lnTo>
                <a:lnTo>
                  <a:pt x="91436" y="585216"/>
                </a:lnTo>
                <a:lnTo>
                  <a:pt x="102102" y="594359"/>
                </a:lnTo>
                <a:lnTo>
                  <a:pt x="111248" y="605028"/>
                </a:lnTo>
                <a:lnTo>
                  <a:pt x="123436" y="612645"/>
                </a:lnTo>
                <a:lnTo>
                  <a:pt x="135624" y="620261"/>
                </a:lnTo>
                <a:lnTo>
                  <a:pt x="149350" y="629404"/>
                </a:lnTo>
                <a:lnTo>
                  <a:pt x="175248" y="646178"/>
                </a:lnTo>
                <a:lnTo>
                  <a:pt x="234684" y="678186"/>
                </a:lnTo>
                <a:lnTo>
                  <a:pt x="298700" y="707141"/>
                </a:lnTo>
                <a:lnTo>
                  <a:pt x="335281" y="720847"/>
                </a:lnTo>
                <a:lnTo>
                  <a:pt x="371846" y="734569"/>
                </a:lnTo>
                <a:lnTo>
                  <a:pt x="409948" y="746765"/>
                </a:lnTo>
                <a:lnTo>
                  <a:pt x="449572" y="758945"/>
                </a:lnTo>
                <a:lnTo>
                  <a:pt x="490717" y="769614"/>
                </a:lnTo>
                <a:lnTo>
                  <a:pt x="534921" y="778757"/>
                </a:lnTo>
                <a:lnTo>
                  <a:pt x="577589" y="789426"/>
                </a:lnTo>
                <a:lnTo>
                  <a:pt x="623314" y="797058"/>
                </a:lnTo>
                <a:lnTo>
                  <a:pt x="669025" y="804674"/>
                </a:lnTo>
                <a:lnTo>
                  <a:pt x="716272" y="810764"/>
                </a:lnTo>
                <a:lnTo>
                  <a:pt x="766563" y="816870"/>
                </a:lnTo>
                <a:lnTo>
                  <a:pt x="815332" y="819907"/>
                </a:lnTo>
                <a:lnTo>
                  <a:pt x="865622" y="824486"/>
                </a:lnTo>
                <a:lnTo>
                  <a:pt x="915913" y="826013"/>
                </a:lnTo>
                <a:lnTo>
                  <a:pt x="967740" y="829050"/>
                </a:lnTo>
                <a:lnTo>
                  <a:pt x="1072887" y="829050"/>
                </a:lnTo>
                <a:lnTo>
                  <a:pt x="1124699" y="826013"/>
                </a:lnTo>
                <a:lnTo>
                  <a:pt x="1175005" y="824486"/>
                </a:lnTo>
                <a:lnTo>
                  <a:pt x="1226817" y="819907"/>
                </a:lnTo>
                <a:lnTo>
                  <a:pt x="1277108" y="816870"/>
                </a:lnTo>
                <a:lnTo>
                  <a:pt x="1324355" y="810764"/>
                </a:lnTo>
                <a:lnTo>
                  <a:pt x="1371587" y="804674"/>
                </a:lnTo>
                <a:lnTo>
                  <a:pt x="1417313" y="797058"/>
                </a:lnTo>
                <a:lnTo>
                  <a:pt x="1463038" y="789426"/>
                </a:lnTo>
                <a:lnTo>
                  <a:pt x="1505706" y="778757"/>
                </a:lnTo>
                <a:lnTo>
                  <a:pt x="1549894" y="769614"/>
                </a:lnTo>
                <a:lnTo>
                  <a:pt x="1591055" y="758945"/>
                </a:lnTo>
                <a:lnTo>
                  <a:pt x="1630679" y="746765"/>
                </a:lnTo>
                <a:lnTo>
                  <a:pt x="1670303" y="734569"/>
                </a:lnTo>
                <a:lnTo>
                  <a:pt x="1705347" y="720847"/>
                </a:lnTo>
                <a:lnTo>
                  <a:pt x="1741927" y="707141"/>
                </a:lnTo>
                <a:lnTo>
                  <a:pt x="1775449" y="693419"/>
                </a:lnTo>
                <a:lnTo>
                  <a:pt x="1808986" y="678186"/>
                </a:lnTo>
                <a:lnTo>
                  <a:pt x="1837943" y="661411"/>
                </a:lnTo>
                <a:lnTo>
                  <a:pt x="1866900" y="646178"/>
                </a:lnTo>
                <a:lnTo>
                  <a:pt x="1894321" y="629404"/>
                </a:lnTo>
                <a:lnTo>
                  <a:pt x="1906524" y="620261"/>
                </a:lnTo>
                <a:lnTo>
                  <a:pt x="1917191" y="612645"/>
                </a:lnTo>
                <a:lnTo>
                  <a:pt x="1929379" y="605028"/>
                </a:lnTo>
                <a:lnTo>
                  <a:pt x="1940046" y="594359"/>
                </a:lnTo>
                <a:lnTo>
                  <a:pt x="1950713" y="585216"/>
                </a:lnTo>
                <a:lnTo>
                  <a:pt x="1979670" y="556261"/>
                </a:lnTo>
                <a:lnTo>
                  <a:pt x="1994902" y="536449"/>
                </a:lnTo>
                <a:lnTo>
                  <a:pt x="2002525" y="528833"/>
                </a:lnTo>
                <a:lnTo>
                  <a:pt x="2008627" y="519690"/>
                </a:lnTo>
                <a:lnTo>
                  <a:pt x="2014714" y="507495"/>
                </a:lnTo>
                <a:lnTo>
                  <a:pt x="2020816" y="496825"/>
                </a:lnTo>
                <a:lnTo>
                  <a:pt x="2023859" y="487683"/>
                </a:lnTo>
                <a:lnTo>
                  <a:pt x="2028439" y="477013"/>
                </a:lnTo>
                <a:lnTo>
                  <a:pt x="2033004" y="467871"/>
                </a:lnTo>
                <a:lnTo>
                  <a:pt x="2036063" y="457201"/>
                </a:lnTo>
                <a:lnTo>
                  <a:pt x="2037584" y="445006"/>
                </a:lnTo>
                <a:lnTo>
                  <a:pt x="2040628" y="435863"/>
                </a:lnTo>
                <a:lnTo>
                  <a:pt x="2040628" y="391660"/>
                </a:lnTo>
                <a:lnTo>
                  <a:pt x="2037584" y="382517"/>
                </a:lnTo>
                <a:lnTo>
                  <a:pt x="2036063" y="371848"/>
                </a:lnTo>
                <a:lnTo>
                  <a:pt x="2033004" y="359668"/>
                </a:lnTo>
                <a:lnTo>
                  <a:pt x="2028439" y="350525"/>
                </a:lnTo>
                <a:lnTo>
                  <a:pt x="2023859" y="339856"/>
                </a:lnTo>
                <a:lnTo>
                  <a:pt x="2020816" y="330713"/>
                </a:lnTo>
                <a:lnTo>
                  <a:pt x="2014714" y="320044"/>
                </a:lnTo>
                <a:lnTo>
                  <a:pt x="2008627" y="310901"/>
                </a:lnTo>
                <a:lnTo>
                  <a:pt x="2002525" y="300232"/>
                </a:lnTo>
                <a:lnTo>
                  <a:pt x="1994902" y="291089"/>
                </a:lnTo>
                <a:lnTo>
                  <a:pt x="1987294" y="280420"/>
                </a:lnTo>
                <a:lnTo>
                  <a:pt x="1979670" y="271277"/>
                </a:lnTo>
                <a:lnTo>
                  <a:pt x="1970525" y="260608"/>
                </a:lnTo>
                <a:lnTo>
                  <a:pt x="1961380" y="252976"/>
                </a:lnTo>
                <a:lnTo>
                  <a:pt x="1950713" y="243833"/>
                </a:lnTo>
                <a:lnTo>
                  <a:pt x="1940046" y="233164"/>
                </a:lnTo>
                <a:lnTo>
                  <a:pt x="1929379" y="225548"/>
                </a:lnTo>
                <a:lnTo>
                  <a:pt x="1917191" y="214879"/>
                </a:lnTo>
                <a:lnTo>
                  <a:pt x="1906524" y="207262"/>
                </a:lnTo>
                <a:lnTo>
                  <a:pt x="1894321" y="199646"/>
                </a:lnTo>
                <a:lnTo>
                  <a:pt x="1866900" y="181360"/>
                </a:lnTo>
                <a:lnTo>
                  <a:pt x="1837943" y="166112"/>
                </a:lnTo>
                <a:lnTo>
                  <a:pt x="1808986" y="149353"/>
                </a:lnTo>
                <a:lnTo>
                  <a:pt x="1775449" y="134104"/>
                </a:lnTo>
                <a:lnTo>
                  <a:pt x="1705347" y="106676"/>
                </a:lnTo>
                <a:lnTo>
                  <a:pt x="1630679" y="80774"/>
                </a:lnTo>
                <a:lnTo>
                  <a:pt x="1591055" y="70105"/>
                </a:lnTo>
                <a:lnTo>
                  <a:pt x="1549894" y="59435"/>
                </a:lnTo>
                <a:lnTo>
                  <a:pt x="1505706" y="48766"/>
                </a:lnTo>
                <a:lnTo>
                  <a:pt x="1463038" y="39623"/>
                </a:lnTo>
                <a:lnTo>
                  <a:pt x="1417313" y="30481"/>
                </a:lnTo>
                <a:lnTo>
                  <a:pt x="1371587" y="22864"/>
                </a:lnTo>
                <a:lnTo>
                  <a:pt x="1324355" y="16759"/>
                </a:lnTo>
                <a:lnTo>
                  <a:pt x="1274064" y="10669"/>
                </a:lnTo>
                <a:lnTo>
                  <a:pt x="1225295" y="7616"/>
                </a:lnTo>
                <a:lnTo>
                  <a:pt x="1175005" y="3052"/>
                </a:lnTo>
                <a:lnTo>
                  <a:pt x="1124699" y="1526"/>
                </a:lnTo>
                <a:lnTo>
                  <a:pt x="1072887" y="0"/>
                </a:lnTo>
                <a:lnTo>
                  <a:pt x="1019553" y="0"/>
                </a:lnTo>
              </a:path>
            </a:pathLst>
          </a:custGeom>
          <a:ln w="11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9128" y="2318004"/>
            <a:ext cx="1152525" cy="408940"/>
          </a:xfrm>
          <a:custGeom>
            <a:avLst/>
            <a:gdLst/>
            <a:ahLst/>
            <a:cxnLst/>
            <a:rect l="l" t="t" r="r" b="b"/>
            <a:pathLst>
              <a:path w="1152525" h="408939">
                <a:moveTo>
                  <a:pt x="0" y="0"/>
                </a:moveTo>
                <a:lnTo>
                  <a:pt x="0" y="408432"/>
                </a:lnTo>
                <a:lnTo>
                  <a:pt x="1152144" y="408432"/>
                </a:lnTo>
                <a:lnTo>
                  <a:pt x="1152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18957" y="2353612"/>
            <a:ext cx="808355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b="1" spc="-5" dirty="0">
                <a:latin typeface="Times New Roman"/>
                <a:cs typeface="Times New Roman"/>
              </a:rPr>
              <a:t>Σ</a:t>
            </a:r>
            <a:r>
              <a:rPr sz="1800" b="1" dirty="0">
                <a:latin typeface="Times New Roman"/>
                <a:cs typeface="Times New Roman"/>
              </a:rPr>
              <a:t>φ</a:t>
            </a:r>
            <a:r>
              <a:rPr sz="1800" b="1" spc="10" dirty="0">
                <a:latin typeface="Times New Roman"/>
                <a:cs typeface="Times New Roman"/>
              </a:rPr>
              <a:t>ά</a:t>
            </a:r>
            <a:r>
              <a:rPr sz="1800" b="1" dirty="0">
                <a:latin typeface="Times New Roman"/>
                <a:cs typeface="Times New Roman"/>
              </a:rPr>
              <a:t>λ</a:t>
            </a:r>
            <a:r>
              <a:rPr sz="1800" b="1" spc="-10" dirty="0">
                <a:latin typeface="Times New Roman"/>
                <a:cs typeface="Times New Roman"/>
              </a:rPr>
              <a:t>µ</a:t>
            </a:r>
            <a:r>
              <a:rPr sz="1800" b="1" spc="10" dirty="0">
                <a:latin typeface="Times New Roman"/>
                <a:cs typeface="Times New Roman"/>
              </a:rPr>
              <a:t>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05984" y="2447544"/>
            <a:ext cx="1076325" cy="109855"/>
          </a:xfrm>
          <a:custGeom>
            <a:avLst/>
            <a:gdLst/>
            <a:ahLst/>
            <a:cxnLst/>
            <a:rect l="l" t="t" r="r" b="b"/>
            <a:pathLst>
              <a:path w="1076325" h="109855">
                <a:moveTo>
                  <a:pt x="112776" y="36576"/>
                </a:moveTo>
                <a:lnTo>
                  <a:pt x="112776" y="0"/>
                </a:lnTo>
                <a:lnTo>
                  <a:pt x="0" y="54864"/>
                </a:lnTo>
                <a:lnTo>
                  <a:pt x="92964" y="100089"/>
                </a:lnTo>
                <a:lnTo>
                  <a:pt x="92964" y="36576"/>
                </a:lnTo>
                <a:lnTo>
                  <a:pt x="112776" y="36576"/>
                </a:lnTo>
                <a:close/>
              </a:path>
              <a:path w="1076325" h="109855">
                <a:moveTo>
                  <a:pt x="1075944" y="74676"/>
                </a:moveTo>
                <a:lnTo>
                  <a:pt x="1075944" y="36576"/>
                </a:lnTo>
                <a:lnTo>
                  <a:pt x="92964" y="36576"/>
                </a:lnTo>
                <a:lnTo>
                  <a:pt x="92964" y="74676"/>
                </a:lnTo>
                <a:lnTo>
                  <a:pt x="1075944" y="74676"/>
                </a:lnTo>
                <a:close/>
              </a:path>
              <a:path w="1076325" h="109855">
                <a:moveTo>
                  <a:pt x="112776" y="109728"/>
                </a:moveTo>
                <a:lnTo>
                  <a:pt x="112776" y="74676"/>
                </a:lnTo>
                <a:lnTo>
                  <a:pt x="92964" y="74676"/>
                </a:lnTo>
                <a:lnTo>
                  <a:pt x="92964" y="100089"/>
                </a:lnTo>
                <a:lnTo>
                  <a:pt x="112776" y="1097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8947" y="2484119"/>
            <a:ext cx="982980" cy="38100"/>
          </a:xfrm>
          <a:custGeom>
            <a:avLst/>
            <a:gdLst/>
            <a:ahLst/>
            <a:cxnLst/>
            <a:rect l="l" t="t" r="r" b="b"/>
            <a:pathLst>
              <a:path w="982979" h="38100">
                <a:moveTo>
                  <a:pt x="982979" y="38099"/>
                </a:moveTo>
                <a:lnTo>
                  <a:pt x="0" y="38099"/>
                </a:lnTo>
                <a:lnTo>
                  <a:pt x="0" y="0"/>
                </a:lnTo>
                <a:lnTo>
                  <a:pt x="982979" y="0"/>
                </a:lnTo>
                <a:lnTo>
                  <a:pt x="982979" y="3809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05983" y="2447544"/>
            <a:ext cx="113030" cy="109855"/>
          </a:xfrm>
          <a:custGeom>
            <a:avLst/>
            <a:gdLst/>
            <a:ahLst/>
            <a:cxnLst/>
            <a:rect l="l" t="t" r="r" b="b"/>
            <a:pathLst>
              <a:path w="113029" h="109855">
                <a:moveTo>
                  <a:pt x="112775" y="109727"/>
                </a:moveTo>
                <a:lnTo>
                  <a:pt x="0" y="54863"/>
                </a:lnTo>
                <a:lnTo>
                  <a:pt x="112775" y="0"/>
                </a:lnTo>
                <a:lnTo>
                  <a:pt x="112775" y="1097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8116" y="3680460"/>
            <a:ext cx="1828800" cy="1152525"/>
          </a:xfrm>
          <a:custGeom>
            <a:avLst/>
            <a:gdLst/>
            <a:ahLst/>
            <a:cxnLst/>
            <a:rect l="l" t="t" r="r" b="b"/>
            <a:pathLst>
              <a:path w="1828800" h="1152525">
                <a:moveTo>
                  <a:pt x="1828800" y="591312"/>
                </a:moveTo>
                <a:lnTo>
                  <a:pt x="1828800" y="562356"/>
                </a:lnTo>
                <a:lnTo>
                  <a:pt x="1825752" y="531876"/>
                </a:lnTo>
                <a:lnTo>
                  <a:pt x="1822704" y="518160"/>
                </a:lnTo>
                <a:lnTo>
                  <a:pt x="1821180" y="504444"/>
                </a:lnTo>
                <a:lnTo>
                  <a:pt x="1818132" y="487680"/>
                </a:lnTo>
                <a:lnTo>
                  <a:pt x="1815084" y="473964"/>
                </a:lnTo>
                <a:lnTo>
                  <a:pt x="1808988" y="460248"/>
                </a:lnTo>
                <a:lnTo>
                  <a:pt x="1805940" y="446532"/>
                </a:lnTo>
                <a:lnTo>
                  <a:pt x="1787652" y="405384"/>
                </a:lnTo>
                <a:lnTo>
                  <a:pt x="1780032" y="391668"/>
                </a:lnTo>
                <a:lnTo>
                  <a:pt x="1773936" y="379476"/>
                </a:lnTo>
                <a:lnTo>
                  <a:pt x="1766316" y="365760"/>
                </a:lnTo>
                <a:lnTo>
                  <a:pt x="1755648" y="353568"/>
                </a:lnTo>
                <a:lnTo>
                  <a:pt x="1738884" y="327660"/>
                </a:lnTo>
                <a:lnTo>
                  <a:pt x="1696212" y="277368"/>
                </a:lnTo>
                <a:lnTo>
                  <a:pt x="1647444" y="231648"/>
                </a:lnTo>
                <a:lnTo>
                  <a:pt x="1592580" y="188976"/>
                </a:lnTo>
                <a:lnTo>
                  <a:pt x="1528572" y="149352"/>
                </a:lnTo>
                <a:lnTo>
                  <a:pt x="1495044" y="131064"/>
                </a:lnTo>
                <a:lnTo>
                  <a:pt x="1461516" y="115824"/>
                </a:lnTo>
                <a:lnTo>
                  <a:pt x="1426464" y="99060"/>
                </a:lnTo>
                <a:lnTo>
                  <a:pt x="1388364" y="83820"/>
                </a:lnTo>
                <a:lnTo>
                  <a:pt x="1350264" y="70104"/>
                </a:lnTo>
                <a:lnTo>
                  <a:pt x="1310640" y="57912"/>
                </a:lnTo>
                <a:lnTo>
                  <a:pt x="1269492" y="45720"/>
                </a:lnTo>
                <a:lnTo>
                  <a:pt x="1228344" y="36576"/>
                </a:lnTo>
                <a:lnTo>
                  <a:pt x="1185672" y="25908"/>
                </a:lnTo>
                <a:lnTo>
                  <a:pt x="1143000" y="18288"/>
                </a:lnTo>
                <a:lnTo>
                  <a:pt x="1097280" y="12192"/>
                </a:lnTo>
                <a:lnTo>
                  <a:pt x="1053084" y="6096"/>
                </a:lnTo>
                <a:lnTo>
                  <a:pt x="1008888" y="1524"/>
                </a:lnTo>
                <a:lnTo>
                  <a:pt x="960120" y="0"/>
                </a:lnTo>
                <a:lnTo>
                  <a:pt x="865632" y="0"/>
                </a:lnTo>
                <a:lnTo>
                  <a:pt x="819912" y="4572"/>
                </a:lnTo>
                <a:lnTo>
                  <a:pt x="774192" y="6096"/>
                </a:lnTo>
                <a:lnTo>
                  <a:pt x="685800" y="18288"/>
                </a:lnTo>
                <a:lnTo>
                  <a:pt x="641604" y="25908"/>
                </a:lnTo>
                <a:lnTo>
                  <a:pt x="598932" y="36576"/>
                </a:lnTo>
                <a:lnTo>
                  <a:pt x="557784" y="45720"/>
                </a:lnTo>
                <a:lnTo>
                  <a:pt x="478536" y="70104"/>
                </a:lnTo>
                <a:lnTo>
                  <a:pt x="438912" y="83820"/>
                </a:lnTo>
                <a:lnTo>
                  <a:pt x="402336" y="99060"/>
                </a:lnTo>
                <a:lnTo>
                  <a:pt x="367284" y="115824"/>
                </a:lnTo>
                <a:lnTo>
                  <a:pt x="332232" y="131064"/>
                </a:lnTo>
                <a:lnTo>
                  <a:pt x="298704" y="150876"/>
                </a:lnTo>
                <a:lnTo>
                  <a:pt x="266700" y="169164"/>
                </a:lnTo>
                <a:lnTo>
                  <a:pt x="236220" y="188976"/>
                </a:lnTo>
                <a:lnTo>
                  <a:pt x="181356" y="231648"/>
                </a:lnTo>
                <a:lnTo>
                  <a:pt x="132588" y="277368"/>
                </a:lnTo>
                <a:lnTo>
                  <a:pt x="88392" y="327660"/>
                </a:lnTo>
                <a:lnTo>
                  <a:pt x="62484" y="365760"/>
                </a:lnTo>
                <a:lnTo>
                  <a:pt x="54864" y="379476"/>
                </a:lnTo>
                <a:lnTo>
                  <a:pt x="47244" y="391668"/>
                </a:lnTo>
                <a:lnTo>
                  <a:pt x="41148" y="405384"/>
                </a:lnTo>
                <a:lnTo>
                  <a:pt x="33528" y="419100"/>
                </a:lnTo>
                <a:lnTo>
                  <a:pt x="27432" y="432816"/>
                </a:lnTo>
                <a:lnTo>
                  <a:pt x="22860" y="446532"/>
                </a:lnTo>
                <a:lnTo>
                  <a:pt x="16764" y="460248"/>
                </a:lnTo>
                <a:lnTo>
                  <a:pt x="13716" y="473964"/>
                </a:lnTo>
                <a:lnTo>
                  <a:pt x="9144" y="487680"/>
                </a:lnTo>
                <a:lnTo>
                  <a:pt x="4572" y="504444"/>
                </a:lnTo>
                <a:lnTo>
                  <a:pt x="1524" y="531876"/>
                </a:lnTo>
                <a:lnTo>
                  <a:pt x="0" y="547116"/>
                </a:lnTo>
                <a:lnTo>
                  <a:pt x="0" y="608076"/>
                </a:lnTo>
                <a:lnTo>
                  <a:pt x="3048" y="635508"/>
                </a:lnTo>
                <a:lnTo>
                  <a:pt x="4572" y="650748"/>
                </a:lnTo>
                <a:lnTo>
                  <a:pt x="13716" y="678180"/>
                </a:lnTo>
                <a:lnTo>
                  <a:pt x="16764" y="691896"/>
                </a:lnTo>
                <a:lnTo>
                  <a:pt x="22860" y="707136"/>
                </a:lnTo>
                <a:lnTo>
                  <a:pt x="27432" y="720852"/>
                </a:lnTo>
                <a:lnTo>
                  <a:pt x="33528" y="734568"/>
                </a:lnTo>
                <a:lnTo>
                  <a:pt x="41148" y="748284"/>
                </a:lnTo>
                <a:lnTo>
                  <a:pt x="47244" y="762000"/>
                </a:lnTo>
                <a:lnTo>
                  <a:pt x="54864" y="775716"/>
                </a:lnTo>
                <a:lnTo>
                  <a:pt x="62484" y="787908"/>
                </a:lnTo>
                <a:lnTo>
                  <a:pt x="70104" y="801624"/>
                </a:lnTo>
                <a:lnTo>
                  <a:pt x="88392" y="827532"/>
                </a:lnTo>
                <a:lnTo>
                  <a:pt x="109728" y="851916"/>
                </a:lnTo>
                <a:lnTo>
                  <a:pt x="132588" y="874776"/>
                </a:lnTo>
                <a:lnTo>
                  <a:pt x="155448" y="899160"/>
                </a:lnTo>
                <a:lnTo>
                  <a:pt x="207264" y="944880"/>
                </a:lnTo>
                <a:lnTo>
                  <a:pt x="266700" y="984504"/>
                </a:lnTo>
                <a:lnTo>
                  <a:pt x="332232" y="1022604"/>
                </a:lnTo>
                <a:lnTo>
                  <a:pt x="402336" y="1056132"/>
                </a:lnTo>
                <a:lnTo>
                  <a:pt x="438912" y="1069848"/>
                </a:lnTo>
                <a:lnTo>
                  <a:pt x="518160" y="1097280"/>
                </a:lnTo>
                <a:lnTo>
                  <a:pt x="557784" y="1107948"/>
                </a:lnTo>
                <a:lnTo>
                  <a:pt x="598932" y="1118616"/>
                </a:lnTo>
                <a:lnTo>
                  <a:pt x="641604" y="1127760"/>
                </a:lnTo>
                <a:lnTo>
                  <a:pt x="685800" y="1135380"/>
                </a:lnTo>
                <a:lnTo>
                  <a:pt x="774192" y="1147572"/>
                </a:lnTo>
                <a:lnTo>
                  <a:pt x="819912" y="1150620"/>
                </a:lnTo>
                <a:lnTo>
                  <a:pt x="865632" y="1152144"/>
                </a:lnTo>
                <a:lnTo>
                  <a:pt x="960120" y="1152144"/>
                </a:lnTo>
                <a:lnTo>
                  <a:pt x="1008888" y="1150620"/>
                </a:lnTo>
                <a:lnTo>
                  <a:pt x="1053084" y="1147572"/>
                </a:lnTo>
                <a:lnTo>
                  <a:pt x="1098804" y="1141476"/>
                </a:lnTo>
                <a:lnTo>
                  <a:pt x="1143000" y="1135380"/>
                </a:lnTo>
                <a:lnTo>
                  <a:pt x="1185672" y="1127760"/>
                </a:lnTo>
                <a:lnTo>
                  <a:pt x="1228344" y="1118616"/>
                </a:lnTo>
                <a:lnTo>
                  <a:pt x="1310640" y="1097280"/>
                </a:lnTo>
                <a:lnTo>
                  <a:pt x="1350264" y="1083564"/>
                </a:lnTo>
                <a:lnTo>
                  <a:pt x="1426464" y="1056132"/>
                </a:lnTo>
                <a:lnTo>
                  <a:pt x="1461516" y="1039368"/>
                </a:lnTo>
                <a:lnTo>
                  <a:pt x="1528572" y="1004316"/>
                </a:lnTo>
                <a:lnTo>
                  <a:pt x="1592580" y="964692"/>
                </a:lnTo>
                <a:lnTo>
                  <a:pt x="1647444" y="922020"/>
                </a:lnTo>
                <a:lnTo>
                  <a:pt x="1696212" y="874776"/>
                </a:lnTo>
                <a:lnTo>
                  <a:pt x="1719072" y="851916"/>
                </a:lnTo>
                <a:lnTo>
                  <a:pt x="1738884" y="827532"/>
                </a:lnTo>
                <a:lnTo>
                  <a:pt x="1755648" y="801624"/>
                </a:lnTo>
                <a:lnTo>
                  <a:pt x="1766316" y="787908"/>
                </a:lnTo>
                <a:lnTo>
                  <a:pt x="1773936" y="775716"/>
                </a:lnTo>
                <a:lnTo>
                  <a:pt x="1780032" y="762000"/>
                </a:lnTo>
                <a:lnTo>
                  <a:pt x="1787652" y="748284"/>
                </a:lnTo>
                <a:lnTo>
                  <a:pt x="1805940" y="707136"/>
                </a:lnTo>
                <a:lnTo>
                  <a:pt x="1808988" y="691896"/>
                </a:lnTo>
                <a:lnTo>
                  <a:pt x="1815084" y="678180"/>
                </a:lnTo>
                <a:lnTo>
                  <a:pt x="1821180" y="650748"/>
                </a:lnTo>
                <a:lnTo>
                  <a:pt x="1822704" y="635508"/>
                </a:lnTo>
                <a:lnTo>
                  <a:pt x="1825752" y="621792"/>
                </a:lnTo>
                <a:lnTo>
                  <a:pt x="1827276" y="608076"/>
                </a:lnTo>
                <a:lnTo>
                  <a:pt x="1828800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8108" y="3680465"/>
            <a:ext cx="1828800" cy="1152525"/>
          </a:xfrm>
          <a:custGeom>
            <a:avLst/>
            <a:gdLst/>
            <a:ahLst/>
            <a:cxnLst/>
            <a:rect l="l" t="t" r="r" b="b"/>
            <a:pathLst>
              <a:path w="1828800" h="1152525">
                <a:moveTo>
                  <a:pt x="912885" y="0"/>
                </a:moveTo>
                <a:lnTo>
                  <a:pt x="865637" y="0"/>
                </a:lnTo>
                <a:lnTo>
                  <a:pt x="819912" y="4563"/>
                </a:lnTo>
                <a:lnTo>
                  <a:pt x="774201" y="6090"/>
                </a:lnTo>
                <a:lnTo>
                  <a:pt x="729997" y="12195"/>
                </a:lnTo>
                <a:lnTo>
                  <a:pt x="685809" y="18285"/>
                </a:lnTo>
                <a:lnTo>
                  <a:pt x="641605" y="25902"/>
                </a:lnTo>
                <a:lnTo>
                  <a:pt x="598937" y="36571"/>
                </a:lnTo>
                <a:lnTo>
                  <a:pt x="557792" y="45714"/>
                </a:lnTo>
                <a:lnTo>
                  <a:pt x="518168" y="57909"/>
                </a:lnTo>
                <a:lnTo>
                  <a:pt x="478544" y="70105"/>
                </a:lnTo>
                <a:lnTo>
                  <a:pt x="438920" y="83811"/>
                </a:lnTo>
                <a:lnTo>
                  <a:pt x="402340" y="99059"/>
                </a:lnTo>
                <a:lnTo>
                  <a:pt x="367296" y="115819"/>
                </a:lnTo>
                <a:lnTo>
                  <a:pt x="332237" y="131067"/>
                </a:lnTo>
                <a:lnTo>
                  <a:pt x="298715" y="150879"/>
                </a:lnTo>
                <a:lnTo>
                  <a:pt x="266700" y="169165"/>
                </a:lnTo>
                <a:lnTo>
                  <a:pt x="236221" y="188977"/>
                </a:lnTo>
                <a:lnTo>
                  <a:pt x="181365" y="231638"/>
                </a:lnTo>
                <a:lnTo>
                  <a:pt x="132596" y="277367"/>
                </a:lnTo>
                <a:lnTo>
                  <a:pt x="88392" y="327660"/>
                </a:lnTo>
                <a:lnTo>
                  <a:pt x="62494" y="365758"/>
                </a:lnTo>
                <a:lnTo>
                  <a:pt x="54870" y="379465"/>
                </a:lnTo>
                <a:lnTo>
                  <a:pt x="47247" y="391660"/>
                </a:lnTo>
                <a:lnTo>
                  <a:pt x="41160" y="405382"/>
                </a:lnTo>
                <a:lnTo>
                  <a:pt x="33537" y="419089"/>
                </a:lnTo>
                <a:lnTo>
                  <a:pt x="27435" y="432810"/>
                </a:lnTo>
                <a:lnTo>
                  <a:pt x="22870" y="446532"/>
                </a:lnTo>
                <a:lnTo>
                  <a:pt x="16768" y="460239"/>
                </a:lnTo>
                <a:lnTo>
                  <a:pt x="13725" y="473961"/>
                </a:lnTo>
                <a:lnTo>
                  <a:pt x="3058" y="518149"/>
                </a:lnTo>
                <a:lnTo>
                  <a:pt x="0" y="547119"/>
                </a:lnTo>
                <a:lnTo>
                  <a:pt x="0" y="608066"/>
                </a:lnTo>
                <a:lnTo>
                  <a:pt x="1536" y="621787"/>
                </a:lnTo>
                <a:lnTo>
                  <a:pt x="3058" y="635509"/>
                </a:lnTo>
                <a:lnTo>
                  <a:pt x="4580" y="650742"/>
                </a:lnTo>
                <a:lnTo>
                  <a:pt x="9145" y="664464"/>
                </a:lnTo>
                <a:lnTo>
                  <a:pt x="13725" y="678171"/>
                </a:lnTo>
                <a:lnTo>
                  <a:pt x="16768" y="691893"/>
                </a:lnTo>
                <a:lnTo>
                  <a:pt x="22870" y="707126"/>
                </a:lnTo>
                <a:lnTo>
                  <a:pt x="27435" y="720847"/>
                </a:lnTo>
                <a:lnTo>
                  <a:pt x="33537" y="734569"/>
                </a:lnTo>
                <a:lnTo>
                  <a:pt x="41160" y="748276"/>
                </a:lnTo>
                <a:lnTo>
                  <a:pt x="47247" y="761998"/>
                </a:lnTo>
                <a:lnTo>
                  <a:pt x="54870" y="775720"/>
                </a:lnTo>
                <a:lnTo>
                  <a:pt x="62494" y="787900"/>
                </a:lnTo>
                <a:lnTo>
                  <a:pt x="70117" y="801622"/>
                </a:lnTo>
                <a:lnTo>
                  <a:pt x="88392" y="827524"/>
                </a:lnTo>
                <a:lnTo>
                  <a:pt x="109741" y="851915"/>
                </a:lnTo>
                <a:lnTo>
                  <a:pt x="132596" y="874779"/>
                </a:lnTo>
                <a:lnTo>
                  <a:pt x="155452" y="899155"/>
                </a:lnTo>
                <a:lnTo>
                  <a:pt x="207264" y="944869"/>
                </a:lnTo>
                <a:lnTo>
                  <a:pt x="266700" y="984493"/>
                </a:lnTo>
                <a:lnTo>
                  <a:pt x="332237" y="1022606"/>
                </a:lnTo>
                <a:lnTo>
                  <a:pt x="367296" y="1039365"/>
                </a:lnTo>
                <a:lnTo>
                  <a:pt x="402340" y="1056125"/>
                </a:lnTo>
                <a:lnTo>
                  <a:pt x="438920" y="1069847"/>
                </a:lnTo>
                <a:lnTo>
                  <a:pt x="478544" y="1083553"/>
                </a:lnTo>
                <a:lnTo>
                  <a:pt x="518168" y="1097275"/>
                </a:lnTo>
                <a:lnTo>
                  <a:pt x="557792" y="1107944"/>
                </a:lnTo>
                <a:lnTo>
                  <a:pt x="598937" y="1118613"/>
                </a:lnTo>
                <a:lnTo>
                  <a:pt x="641605" y="1127756"/>
                </a:lnTo>
                <a:lnTo>
                  <a:pt x="685809" y="1135373"/>
                </a:lnTo>
                <a:lnTo>
                  <a:pt x="729997" y="1141478"/>
                </a:lnTo>
                <a:lnTo>
                  <a:pt x="774201" y="1147568"/>
                </a:lnTo>
                <a:lnTo>
                  <a:pt x="819912" y="1150621"/>
                </a:lnTo>
                <a:lnTo>
                  <a:pt x="865637" y="1152147"/>
                </a:lnTo>
                <a:lnTo>
                  <a:pt x="960132" y="1152147"/>
                </a:lnTo>
                <a:lnTo>
                  <a:pt x="1008886" y="1150621"/>
                </a:lnTo>
                <a:lnTo>
                  <a:pt x="1053090" y="1147568"/>
                </a:lnTo>
                <a:lnTo>
                  <a:pt x="1098816" y="1141478"/>
                </a:lnTo>
                <a:lnTo>
                  <a:pt x="1143004" y="1135373"/>
                </a:lnTo>
                <a:lnTo>
                  <a:pt x="1185672" y="1127756"/>
                </a:lnTo>
                <a:lnTo>
                  <a:pt x="1228354" y="1118613"/>
                </a:lnTo>
                <a:lnTo>
                  <a:pt x="1269499" y="1107944"/>
                </a:lnTo>
                <a:lnTo>
                  <a:pt x="1310645" y="1097275"/>
                </a:lnTo>
                <a:lnTo>
                  <a:pt x="1350269" y="1083553"/>
                </a:lnTo>
                <a:lnTo>
                  <a:pt x="1388371" y="1069847"/>
                </a:lnTo>
                <a:lnTo>
                  <a:pt x="1426473" y="1056125"/>
                </a:lnTo>
                <a:lnTo>
                  <a:pt x="1461517" y="1039365"/>
                </a:lnTo>
                <a:lnTo>
                  <a:pt x="1528576" y="1004305"/>
                </a:lnTo>
                <a:lnTo>
                  <a:pt x="1560576" y="984493"/>
                </a:lnTo>
                <a:lnTo>
                  <a:pt x="1592592" y="964681"/>
                </a:lnTo>
                <a:lnTo>
                  <a:pt x="1620012" y="944869"/>
                </a:lnTo>
                <a:lnTo>
                  <a:pt x="1647448" y="922020"/>
                </a:lnTo>
                <a:lnTo>
                  <a:pt x="1673361" y="899155"/>
                </a:lnTo>
                <a:lnTo>
                  <a:pt x="1696217" y="874779"/>
                </a:lnTo>
                <a:lnTo>
                  <a:pt x="1719072" y="851915"/>
                </a:lnTo>
                <a:lnTo>
                  <a:pt x="1738884" y="827524"/>
                </a:lnTo>
                <a:lnTo>
                  <a:pt x="1755652" y="801622"/>
                </a:lnTo>
                <a:lnTo>
                  <a:pt x="1766319" y="787900"/>
                </a:lnTo>
                <a:lnTo>
                  <a:pt x="1773943" y="775720"/>
                </a:lnTo>
                <a:lnTo>
                  <a:pt x="1780044" y="761998"/>
                </a:lnTo>
                <a:lnTo>
                  <a:pt x="1787653" y="748276"/>
                </a:lnTo>
                <a:lnTo>
                  <a:pt x="1793755" y="734569"/>
                </a:lnTo>
                <a:lnTo>
                  <a:pt x="1799856" y="720847"/>
                </a:lnTo>
                <a:lnTo>
                  <a:pt x="1805943" y="707126"/>
                </a:lnTo>
                <a:lnTo>
                  <a:pt x="1808986" y="691893"/>
                </a:lnTo>
                <a:lnTo>
                  <a:pt x="1815088" y="678171"/>
                </a:lnTo>
                <a:lnTo>
                  <a:pt x="1818131" y="664464"/>
                </a:lnTo>
                <a:lnTo>
                  <a:pt x="1821190" y="650742"/>
                </a:lnTo>
                <a:lnTo>
                  <a:pt x="1822712" y="635509"/>
                </a:lnTo>
                <a:lnTo>
                  <a:pt x="1825755" y="621787"/>
                </a:lnTo>
                <a:lnTo>
                  <a:pt x="1827277" y="608066"/>
                </a:lnTo>
                <a:lnTo>
                  <a:pt x="1828798" y="591306"/>
                </a:lnTo>
                <a:lnTo>
                  <a:pt x="1828798" y="562352"/>
                </a:lnTo>
                <a:lnTo>
                  <a:pt x="1827277" y="547119"/>
                </a:lnTo>
                <a:lnTo>
                  <a:pt x="1825755" y="531870"/>
                </a:lnTo>
                <a:lnTo>
                  <a:pt x="1822712" y="518149"/>
                </a:lnTo>
                <a:lnTo>
                  <a:pt x="1821190" y="504442"/>
                </a:lnTo>
                <a:lnTo>
                  <a:pt x="1818131" y="487683"/>
                </a:lnTo>
                <a:lnTo>
                  <a:pt x="1815088" y="473961"/>
                </a:lnTo>
                <a:lnTo>
                  <a:pt x="1808986" y="460239"/>
                </a:lnTo>
                <a:lnTo>
                  <a:pt x="1805943" y="446532"/>
                </a:lnTo>
                <a:lnTo>
                  <a:pt x="1799856" y="432810"/>
                </a:lnTo>
                <a:lnTo>
                  <a:pt x="1793755" y="419089"/>
                </a:lnTo>
                <a:lnTo>
                  <a:pt x="1787653" y="405382"/>
                </a:lnTo>
                <a:lnTo>
                  <a:pt x="1780044" y="391660"/>
                </a:lnTo>
                <a:lnTo>
                  <a:pt x="1773943" y="379465"/>
                </a:lnTo>
                <a:lnTo>
                  <a:pt x="1766319" y="365758"/>
                </a:lnTo>
                <a:lnTo>
                  <a:pt x="1755652" y="353563"/>
                </a:lnTo>
                <a:lnTo>
                  <a:pt x="1738884" y="327660"/>
                </a:lnTo>
                <a:lnTo>
                  <a:pt x="1696217" y="277367"/>
                </a:lnTo>
                <a:lnTo>
                  <a:pt x="1647448" y="231638"/>
                </a:lnTo>
                <a:lnTo>
                  <a:pt x="1620012" y="210315"/>
                </a:lnTo>
                <a:lnTo>
                  <a:pt x="1592592" y="188977"/>
                </a:lnTo>
                <a:lnTo>
                  <a:pt x="1560576" y="169165"/>
                </a:lnTo>
                <a:lnTo>
                  <a:pt x="1528576" y="149353"/>
                </a:lnTo>
                <a:lnTo>
                  <a:pt x="1495054" y="131067"/>
                </a:lnTo>
                <a:lnTo>
                  <a:pt x="1461517" y="115819"/>
                </a:lnTo>
                <a:lnTo>
                  <a:pt x="1426473" y="99059"/>
                </a:lnTo>
                <a:lnTo>
                  <a:pt x="1388371" y="83811"/>
                </a:lnTo>
                <a:lnTo>
                  <a:pt x="1350269" y="70105"/>
                </a:lnTo>
                <a:lnTo>
                  <a:pt x="1310645" y="57909"/>
                </a:lnTo>
                <a:lnTo>
                  <a:pt x="1269499" y="45714"/>
                </a:lnTo>
                <a:lnTo>
                  <a:pt x="1228354" y="36571"/>
                </a:lnTo>
                <a:lnTo>
                  <a:pt x="1185672" y="25902"/>
                </a:lnTo>
                <a:lnTo>
                  <a:pt x="1143004" y="18285"/>
                </a:lnTo>
                <a:lnTo>
                  <a:pt x="1097279" y="12195"/>
                </a:lnTo>
                <a:lnTo>
                  <a:pt x="1053090" y="6090"/>
                </a:lnTo>
                <a:lnTo>
                  <a:pt x="1008886" y="1526"/>
                </a:lnTo>
                <a:lnTo>
                  <a:pt x="960132" y="0"/>
                </a:lnTo>
                <a:lnTo>
                  <a:pt x="912885" y="0"/>
                </a:lnTo>
              </a:path>
            </a:pathLst>
          </a:custGeom>
          <a:ln w="11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97196" y="4040123"/>
            <a:ext cx="1347470" cy="472440"/>
          </a:xfrm>
          <a:custGeom>
            <a:avLst/>
            <a:gdLst/>
            <a:ahLst/>
            <a:cxnLst/>
            <a:rect l="l" t="t" r="r" b="b"/>
            <a:pathLst>
              <a:path w="1347470" h="472439">
                <a:moveTo>
                  <a:pt x="0" y="0"/>
                </a:moveTo>
                <a:lnTo>
                  <a:pt x="0" y="472440"/>
                </a:lnTo>
                <a:lnTo>
                  <a:pt x="1347216" y="472440"/>
                </a:lnTo>
                <a:lnTo>
                  <a:pt x="134721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44081" y="4077256"/>
            <a:ext cx="871219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b="1" dirty="0">
                <a:latin typeface="Times New Roman"/>
                <a:cs typeface="Times New Roman"/>
              </a:rPr>
              <a:t>Γραµµές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02836" y="2839212"/>
            <a:ext cx="916305" cy="906780"/>
          </a:xfrm>
          <a:custGeom>
            <a:avLst/>
            <a:gdLst/>
            <a:ahLst/>
            <a:cxnLst/>
            <a:rect l="l" t="t" r="r" b="b"/>
            <a:pathLst>
              <a:path w="916304" h="906779">
                <a:moveTo>
                  <a:pt x="118872" y="39624"/>
                </a:moveTo>
                <a:lnTo>
                  <a:pt x="0" y="0"/>
                </a:lnTo>
                <a:lnTo>
                  <a:pt x="39624" y="118872"/>
                </a:lnTo>
                <a:lnTo>
                  <a:pt x="53340" y="105156"/>
                </a:lnTo>
                <a:lnTo>
                  <a:pt x="53340" y="79248"/>
                </a:lnTo>
                <a:lnTo>
                  <a:pt x="79248" y="53340"/>
                </a:lnTo>
                <a:lnTo>
                  <a:pt x="92273" y="66222"/>
                </a:lnTo>
                <a:lnTo>
                  <a:pt x="118872" y="39624"/>
                </a:lnTo>
                <a:close/>
              </a:path>
              <a:path w="916304" h="906779">
                <a:moveTo>
                  <a:pt x="92273" y="66222"/>
                </a:moveTo>
                <a:lnTo>
                  <a:pt x="79248" y="53340"/>
                </a:lnTo>
                <a:lnTo>
                  <a:pt x="53340" y="79248"/>
                </a:lnTo>
                <a:lnTo>
                  <a:pt x="66365" y="92130"/>
                </a:lnTo>
                <a:lnTo>
                  <a:pt x="92273" y="66222"/>
                </a:lnTo>
                <a:close/>
              </a:path>
              <a:path w="916304" h="906779">
                <a:moveTo>
                  <a:pt x="66365" y="92130"/>
                </a:moveTo>
                <a:lnTo>
                  <a:pt x="53340" y="79248"/>
                </a:lnTo>
                <a:lnTo>
                  <a:pt x="53340" y="105156"/>
                </a:lnTo>
                <a:lnTo>
                  <a:pt x="66365" y="92130"/>
                </a:lnTo>
                <a:close/>
              </a:path>
              <a:path w="916304" h="906779">
                <a:moveTo>
                  <a:pt x="915924" y="880872"/>
                </a:moveTo>
                <a:lnTo>
                  <a:pt x="92273" y="66222"/>
                </a:lnTo>
                <a:lnTo>
                  <a:pt x="66365" y="92130"/>
                </a:lnTo>
                <a:lnTo>
                  <a:pt x="890016" y="906780"/>
                </a:lnTo>
                <a:lnTo>
                  <a:pt x="915924" y="880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6176" y="2892551"/>
            <a:ext cx="862965" cy="853440"/>
          </a:xfrm>
          <a:custGeom>
            <a:avLst/>
            <a:gdLst/>
            <a:ahLst/>
            <a:cxnLst/>
            <a:rect l="l" t="t" r="r" b="b"/>
            <a:pathLst>
              <a:path w="862964" h="853439">
                <a:moveTo>
                  <a:pt x="836675" y="853439"/>
                </a:moveTo>
                <a:lnTo>
                  <a:pt x="0" y="25907"/>
                </a:lnTo>
                <a:lnTo>
                  <a:pt x="25907" y="0"/>
                </a:lnTo>
                <a:lnTo>
                  <a:pt x="862583" y="827531"/>
                </a:lnTo>
                <a:lnTo>
                  <a:pt x="836675" y="8534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02835" y="283921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39623" y="118871"/>
                </a:moveTo>
                <a:lnTo>
                  <a:pt x="0" y="0"/>
                </a:lnTo>
                <a:lnTo>
                  <a:pt x="118871" y="39623"/>
                </a:lnTo>
                <a:lnTo>
                  <a:pt x="39623" y="1188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1588" y="4969764"/>
            <a:ext cx="1830705" cy="1153795"/>
          </a:xfrm>
          <a:custGeom>
            <a:avLst/>
            <a:gdLst/>
            <a:ahLst/>
            <a:cxnLst/>
            <a:rect l="l" t="t" r="r" b="b"/>
            <a:pathLst>
              <a:path w="1830704" h="1153795">
                <a:moveTo>
                  <a:pt x="3048" y="608076"/>
                </a:moveTo>
                <a:lnTo>
                  <a:pt x="3048" y="548640"/>
                </a:lnTo>
                <a:lnTo>
                  <a:pt x="0" y="562356"/>
                </a:lnTo>
                <a:lnTo>
                  <a:pt x="0" y="591312"/>
                </a:lnTo>
                <a:lnTo>
                  <a:pt x="3048" y="608076"/>
                </a:lnTo>
                <a:close/>
              </a:path>
              <a:path w="1830704" h="1153795">
                <a:moveTo>
                  <a:pt x="1828800" y="621792"/>
                </a:moveTo>
                <a:lnTo>
                  <a:pt x="1828800" y="531876"/>
                </a:lnTo>
                <a:lnTo>
                  <a:pt x="1827276" y="518160"/>
                </a:lnTo>
                <a:lnTo>
                  <a:pt x="1822704" y="504444"/>
                </a:lnTo>
                <a:lnTo>
                  <a:pt x="1821180" y="489204"/>
                </a:lnTo>
                <a:lnTo>
                  <a:pt x="1816608" y="473964"/>
                </a:lnTo>
                <a:lnTo>
                  <a:pt x="1813560" y="460248"/>
                </a:lnTo>
                <a:lnTo>
                  <a:pt x="1783080" y="391668"/>
                </a:lnTo>
                <a:lnTo>
                  <a:pt x="1775460" y="379476"/>
                </a:lnTo>
                <a:lnTo>
                  <a:pt x="1767840" y="365760"/>
                </a:lnTo>
                <a:lnTo>
                  <a:pt x="1760220" y="353568"/>
                </a:lnTo>
                <a:lnTo>
                  <a:pt x="1720596" y="301752"/>
                </a:lnTo>
                <a:lnTo>
                  <a:pt x="1697736" y="278892"/>
                </a:lnTo>
                <a:lnTo>
                  <a:pt x="1674876" y="254508"/>
                </a:lnTo>
                <a:lnTo>
                  <a:pt x="1648968" y="233172"/>
                </a:lnTo>
                <a:lnTo>
                  <a:pt x="1621536" y="210312"/>
                </a:lnTo>
                <a:lnTo>
                  <a:pt x="1592580" y="188976"/>
                </a:lnTo>
                <a:lnTo>
                  <a:pt x="1563624" y="169164"/>
                </a:lnTo>
                <a:lnTo>
                  <a:pt x="1531620" y="149352"/>
                </a:lnTo>
                <a:lnTo>
                  <a:pt x="1498092" y="131064"/>
                </a:lnTo>
                <a:lnTo>
                  <a:pt x="1463040" y="115824"/>
                </a:lnTo>
                <a:lnTo>
                  <a:pt x="1426464" y="99060"/>
                </a:lnTo>
                <a:lnTo>
                  <a:pt x="1389888" y="83820"/>
                </a:lnTo>
                <a:lnTo>
                  <a:pt x="1351788" y="70104"/>
                </a:lnTo>
                <a:lnTo>
                  <a:pt x="1272540" y="45720"/>
                </a:lnTo>
                <a:lnTo>
                  <a:pt x="1231392" y="36576"/>
                </a:lnTo>
                <a:lnTo>
                  <a:pt x="1187196" y="25908"/>
                </a:lnTo>
                <a:lnTo>
                  <a:pt x="1144524" y="18288"/>
                </a:lnTo>
                <a:lnTo>
                  <a:pt x="1100328" y="12192"/>
                </a:lnTo>
                <a:lnTo>
                  <a:pt x="1054608" y="6096"/>
                </a:lnTo>
                <a:lnTo>
                  <a:pt x="1010412" y="3048"/>
                </a:lnTo>
                <a:lnTo>
                  <a:pt x="961644" y="0"/>
                </a:lnTo>
                <a:lnTo>
                  <a:pt x="868680" y="0"/>
                </a:lnTo>
                <a:lnTo>
                  <a:pt x="821436" y="4572"/>
                </a:lnTo>
                <a:lnTo>
                  <a:pt x="775716" y="6096"/>
                </a:lnTo>
                <a:lnTo>
                  <a:pt x="729996" y="12192"/>
                </a:lnTo>
                <a:lnTo>
                  <a:pt x="687324" y="18288"/>
                </a:lnTo>
                <a:lnTo>
                  <a:pt x="643128" y="25908"/>
                </a:lnTo>
                <a:lnTo>
                  <a:pt x="601980" y="36576"/>
                </a:lnTo>
                <a:lnTo>
                  <a:pt x="560832" y="45720"/>
                </a:lnTo>
                <a:lnTo>
                  <a:pt x="519684" y="57912"/>
                </a:lnTo>
                <a:lnTo>
                  <a:pt x="480060" y="70104"/>
                </a:lnTo>
                <a:lnTo>
                  <a:pt x="441960" y="83820"/>
                </a:lnTo>
                <a:lnTo>
                  <a:pt x="403860" y="99060"/>
                </a:lnTo>
                <a:lnTo>
                  <a:pt x="368808" y="115824"/>
                </a:lnTo>
                <a:lnTo>
                  <a:pt x="333756" y="131064"/>
                </a:lnTo>
                <a:lnTo>
                  <a:pt x="301752" y="150876"/>
                </a:lnTo>
                <a:lnTo>
                  <a:pt x="268224" y="169164"/>
                </a:lnTo>
                <a:lnTo>
                  <a:pt x="237744" y="188976"/>
                </a:lnTo>
                <a:lnTo>
                  <a:pt x="210312" y="210312"/>
                </a:lnTo>
                <a:lnTo>
                  <a:pt x="182880" y="233172"/>
                </a:lnTo>
                <a:lnTo>
                  <a:pt x="156972" y="254508"/>
                </a:lnTo>
                <a:lnTo>
                  <a:pt x="111252" y="301752"/>
                </a:lnTo>
                <a:lnTo>
                  <a:pt x="71628" y="353568"/>
                </a:lnTo>
                <a:lnTo>
                  <a:pt x="56388" y="379476"/>
                </a:lnTo>
                <a:lnTo>
                  <a:pt x="48768" y="391668"/>
                </a:lnTo>
                <a:lnTo>
                  <a:pt x="18288" y="460248"/>
                </a:lnTo>
                <a:lnTo>
                  <a:pt x="15240" y="473964"/>
                </a:lnTo>
                <a:lnTo>
                  <a:pt x="10668" y="489204"/>
                </a:lnTo>
                <a:lnTo>
                  <a:pt x="9144" y="504444"/>
                </a:lnTo>
                <a:lnTo>
                  <a:pt x="4572" y="518160"/>
                </a:lnTo>
                <a:lnTo>
                  <a:pt x="3048" y="531876"/>
                </a:lnTo>
                <a:lnTo>
                  <a:pt x="3048" y="621792"/>
                </a:lnTo>
                <a:lnTo>
                  <a:pt x="4572" y="635508"/>
                </a:lnTo>
                <a:lnTo>
                  <a:pt x="9144" y="650748"/>
                </a:lnTo>
                <a:lnTo>
                  <a:pt x="10668" y="664464"/>
                </a:lnTo>
                <a:lnTo>
                  <a:pt x="15240" y="678180"/>
                </a:lnTo>
                <a:lnTo>
                  <a:pt x="18288" y="693420"/>
                </a:lnTo>
                <a:lnTo>
                  <a:pt x="48768" y="762000"/>
                </a:lnTo>
                <a:lnTo>
                  <a:pt x="56388" y="775716"/>
                </a:lnTo>
                <a:lnTo>
                  <a:pt x="64008" y="787908"/>
                </a:lnTo>
                <a:lnTo>
                  <a:pt x="71628" y="801624"/>
                </a:lnTo>
                <a:lnTo>
                  <a:pt x="111252" y="851916"/>
                </a:lnTo>
                <a:lnTo>
                  <a:pt x="156972" y="899160"/>
                </a:lnTo>
                <a:lnTo>
                  <a:pt x="210312" y="944880"/>
                </a:lnTo>
                <a:lnTo>
                  <a:pt x="268224" y="984504"/>
                </a:lnTo>
                <a:lnTo>
                  <a:pt x="301752" y="1004316"/>
                </a:lnTo>
                <a:lnTo>
                  <a:pt x="403860" y="1056132"/>
                </a:lnTo>
                <a:lnTo>
                  <a:pt x="480060" y="1083564"/>
                </a:lnTo>
                <a:lnTo>
                  <a:pt x="519684" y="1097280"/>
                </a:lnTo>
                <a:lnTo>
                  <a:pt x="559308" y="1107948"/>
                </a:lnTo>
                <a:lnTo>
                  <a:pt x="600456" y="1118616"/>
                </a:lnTo>
                <a:lnTo>
                  <a:pt x="643128" y="1127760"/>
                </a:lnTo>
                <a:lnTo>
                  <a:pt x="687324" y="1135380"/>
                </a:lnTo>
                <a:lnTo>
                  <a:pt x="729996" y="1141476"/>
                </a:lnTo>
                <a:lnTo>
                  <a:pt x="775716" y="1147572"/>
                </a:lnTo>
                <a:lnTo>
                  <a:pt x="821436" y="1150620"/>
                </a:lnTo>
                <a:lnTo>
                  <a:pt x="868680" y="1153668"/>
                </a:lnTo>
                <a:lnTo>
                  <a:pt x="961644" y="1153668"/>
                </a:lnTo>
                <a:lnTo>
                  <a:pt x="1010412" y="1150620"/>
                </a:lnTo>
                <a:lnTo>
                  <a:pt x="1054608" y="1147572"/>
                </a:lnTo>
                <a:lnTo>
                  <a:pt x="1100328" y="1141476"/>
                </a:lnTo>
                <a:lnTo>
                  <a:pt x="1144524" y="1135380"/>
                </a:lnTo>
                <a:lnTo>
                  <a:pt x="1187196" y="1127760"/>
                </a:lnTo>
                <a:lnTo>
                  <a:pt x="1231392" y="1118616"/>
                </a:lnTo>
                <a:lnTo>
                  <a:pt x="1272540" y="1107948"/>
                </a:lnTo>
                <a:lnTo>
                  <a:pt x="1312164" y="1097280"/>
                </a:lnTo>
                <a:lnTo>
                  <a:pt x="1351788" y="1083564"/>
                </a:lnTo>
                <a:lnTo>
                  <a:pt x="1389888" y="1069848"/>
                </a:lnTo>
                <a:lnTo>
                  <a:pt x="1426464" y="1056132"/>
                </a:lnTo>
                <a:lnTo>
                  <a:pt x="1463040" y="1039368"/>
                </a:lnTo>
                <a:lnTo>
                  <a:pt x="1498092" y="1022604"/>
                </a:lnTo>
                <a:lnTo>
                  <a:pt x="1531620" y="1004316"/>
                </a:lnTo>
                <a:lnTo>
                  <a:pt x="1621536" y="944880"/>
                </a:lnTo>
                <a:lnTo>
                  <a:pt x="1674876" y="899160"/>
                </a:lnTo>
                <a:lnTo>
                  <a:pt x="1697736" y="874776"/>
                </a:lnTo>
                <a:lnTo>
                  <a:pt x="1720596" y="851916"/>
                </a:lnTo>
                <a:lnTo>
                  <a:pt x="1740408" y="827532"/>
                </a:lnTo>
                <a:lnTo>
                  <a:pt x="1760220" y="801624"/>
                </a:lnTo>
                <a:lnTo>
                  <a:pt x="1767840" y="787908"/>
                </a:lnTo>
                <a:lnTo>
                  <a:pt x="1775460" y="775716"/>
                </a:lnTo>
                <a:lnTo>
                  <a:pt x="1783080" y="762000"/>
                </a:lnTo>
                <a:lnTo>
                  <a:pt x="1813560" y="693420"/>
                </a:lnTo>
                <a:lnTo>
                  <a:pt x="1816608" y="678180"/>
                </a:lnTo>
                <a:lnTo>
                  <a:pt x="1821180" y="664464"/>
                </a:lnTo>
                <a:lnTo>
                  <a:pt x="1822704" y="650748"/>
                </a:lnTo>
                <a:lnTo>
                  <a:pt x="1827276" y="635508"/>
                </a:lnTo>
                <a:lnTo>
                  <a:pt x="1828800" y="621792"/>
                </a:lnTo>
                <a:close/>
              </a:path>
              <a:path w="1830704" h="1153795">
                <a:moveTo>
                  <a:pt x="1830324" y="591312"/>
                </a:moveTo>
                <a:lnTo>
                  <a:pt x="1830324" y="562356"/>
                </a:lnTo>
                <a:lnTo>
                  <a:pt x="1828800" y="548640"/>
                </a:lnTo>
                <a:lnTo>
                  <a:pt x="1828800" y="608076"/>
                </a:lnTo>
                <a:lnTo>
                  <a:pt x="1830324" y="591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1581" y="4969770"/>
            <a:ext cx="1830705" cy="1153795"/>
          </a:xfrm>
          <a:custGeom>
            <a:avLst/>
            <a:gdLst/>
            <a:ahLst/>
            <a:cxnLst/>
            <a:rect l="l" t="t" r="r" b="b"/>
            <a:pathLst>
              <a:path w="1830704" h="1153795">
                <a:moveTo>
                  <a:pt x="915928" y="0"/>
                </a:moveTo>
                <a:lnTo>
                  <a:pt x="868681" y="0"/>
                </a:lnTo>
                <a:lnTo>
                  <a:pt x="821433" y="4563"/>
                </a:lnTo>
                <a:lnTo>
                  <a:pt x="775723" y="6090"/>
                </a:lnTo>
                <a:lnTo>
                  <a:pt x="729997" y="12180"/>
                </a:lnTo>
                <a:lnTo>
                  <a:pt x="687330" y="18285"/>
                </a:lnTo>
                <a:lnTo>
                  <a:pt x="643126" y="25902"/>
                </a:lnTo>
                <a:lnTo>
                  <a:pt x="601981" y="36571"/>
                </a:lnTo>
                <a:lnTo>
                  <a:pt x="560835" y="45714"/>
                </a:lnTo>
                <a:lnTo>
                  <a:pt x="519690" y="57909"/>
                </a:lnTo>
                <a:lnTo>
                  <a:pt x="480066" y="70105"/>
                </a:lnTo>
                <a:lnTo>
                  <a:pt x="441964" y="83811"/>
                </a:lnTo>
                <a:lnTo>
                  <a:pt x="403861" y="99059"/>
                </a:lnTo>
                <a:lnTo>
                  <a:pt x="368818" y="115819"/>
                </a:lnTo>
                <a:lnTo>
                  <a:pt x="333759" y="131052"/>
                </a:lnTo>
                <a:lnTo>
                  <a:pt x="301759" y="150864"/>
                </a:lnTo>
                <a:lnTo>
                  <a:pt x="268236" y="169165"/>
                </a:lnTo>
                <a:lnTo>
                  <a:pt x="237743" y="188977"/>
                </a:lnTo>
                <a:lnTo>
                  <a:pt x="210322" y="210300"/>
                </a:lnTo>
                <a:lnTo>
                  <a:pt x="182887" y="233164"/>
                </a:lnTo>
                <a:lnTo>
                  <a:pt x="156973" y="254503"/>
                </a:lnTo>
                <a:lnTo>
                  <a:pt x="132596" y="278894"/>
                </a:lnTo>
                <a:lnTo>
                  <a:pt x="111263" y="301743"/>
                </a:lnTo>
                <a:lnTo>
                  <a:pt x="91451" y="327660"/>
                </a:lnTo>
                <a:lnTo>
                  <a:pt x="71639" y="353563"/>
                </a:lnTo>
                <a:lnTo>
                  <a:pt x="64015" y="365758"/>
                </a:lnTo>
                <a:lnTo>
                  <a:pt x="56392" y="379465"/>
                </a:lnTo>
                <a:lnTo>
                  <a:pt x="48768" y="391660"/>
                </a:lnTo>
                <a:lnTo>
                  <a:pt x="42682" y="405382"/>
                </a:lnTo>
                <a:lnTo>
                  <a:pt x="36580" y="419089"/>
                </a:lnTo>
                <a:lnTo>
                  <a:pt x="30478" y="432810"/>
                </a:lnTo>
                <a:lnTo>
                  <a:pt x="24392" y="446532"/>
                </a:lnTo>
                <a:lnTo>
                  <a:pt x="18290" y="460239"/>
                </a:lnTo>
                <a:lnTo>
                  <a:pt x="15246" y="473961"/>
                </a:lnTo>
                <a:lnTo>
                  <a:pt x="10666" y="489194"/>
                </a:lnTo>
                <a:lnTo>
                  <a:pt x="9145" y="504442"/>
                </a:lnTo>
                <a:lnTo>
                  <a:pt x="4580" y="518149"/>
                </a:lnTo>
                <a:lnTo>
                  <a:pt x="3058" y="531870"/>
                </a:lnTo>
                <a:lnTo>
                  <a:pt x="3058" y="548630"/>
                </a:lnTo>
                <a:lnTo>
                  <a:pt x="0" y="562352"/>
                </a:lnTo>
                <a:lnTo>
                  <a:pt x="0" y="591306"/>
                </a:lnTo>
                <a:lnTo>
                  <a:pt x="3058" y="608066"/>
                </a:lnTo>
                <a:lnTo>
                  <a:pt x="3058" y="621787"/>
                </a:lnTo>
                <a:lnTo>
                  <a:pt x="4580" y="635509"/>
                </a:lnTo>
                <a:lnTo>
                  <a:pt x="9145" y="650742"/>
                </a:lnTo>
                <a:lnTo>
                  <a:pt x="10666" y="664464"/>
                </a:lnTo>
                <a:lnTo>
                  <a:pt x="15246" y="678171"/>
                </a:lnTo>
                <a:lnTo>
                  <a:pt x="18290" y="693419"/>
                </a:lnTo>
                <a:lnTo>
                  <a:pt x="24392" y="707126"/>
                </a:lnTo>
                <a:lnTo>
                  <a:pt x="30478" y="720847"/>
                </a:lnTo>
                <a:lnTo>
                  <a:pt x="36580" y="734569"/>
                </a:lnTo>
                <a:lnTo>
                  <a:pt x="42682" y="748276"/>
                </a:lnTo>
                <a:lnTo>
                  <a:pt x="48768" y="761998"/>
                </a:lnTo>
                <a:lnTo>
                  <a:pt x="56392" y="775704"/>
                </a:lnTo>
                <a:lnTo>
                  <a:pt x="64015" y="787900"/>
                </a:lnTo>
                <a:lnTo>
                  <a:pt x="71639" y="801622"/>
                </a:lnTo>
                <a:lnTo>
                  <a:pt x="111263" y="851915"/>
                </a:lnTo>
                <a:lnTo>
                  <a:pt x="156973" y="899155"/>
                </a:lnTo>
                <a:lnTo>
                  <a:pt x="210322" y="944869"/>
                </a:lnTo>
                <a:lnTo>
                  <a:pt x="268236" y="984493"/>
                </a:lnTo>
                <a:lnTo>
                  <a:pt x="301759" y="1004305"/>
                </a:lnTo>
                <a:lnTo>
                  <a:pt x="368818" y="1039365"/>
                </a:lnTo>
                <a:lnTo>
                  <a:pt x="403861" y="1056125"/>
                </a:lnTo>
                <a:lnTo>
                  <a:pt x="441964" y="1069847"/>
                </a:lnTo>
                <a:lnTo>
                  <a:pt x="480066" y="1083553"/>
                </a:lnTo>
                <a:lnTo>
                  <a:pt x="519690" y="1097275"/>
                </a:lnTo>
                <a:lnTo>
                  <a:pt x="559314" y="1107944"/>
                </a:lnTo>
                <a:lnTo>
                  <a:pt x="600459" y="1118613"/>
                </a:lnTo>
                <a:lnTo>
                  <a:pt x="643126" y="1127756"/>
                </a:lnTo>
                <a:lnTo>
                  <a:pt x="687330" y="1135373"/>
                </a:lnTo>
                <a:lnTo>
                  <a:pt x="729997" y="1141478"/>
                </a:lnTo>
                <a:lnTo>
                  <a:pt x="775723" y="1147568"/>
                </a:lnTo>
                <a:lnTo>
                  <a:pt x="821433" y="1150621"/>
                </a:lnTo>
                <a:lnTo>
                  <a:pt x="868681" y="1153658"/>
                </a:lnTo>
                <a:lnTo>
                  <a:pt x="961654" y="1153658"/>
                </a:lnTo>
                <a:lnTo>
                  <a:pt x="1010423" y="1150621"/>
                </a:lnTo>
                <a:lnTo>
                  <a:pt x="1054612" y="1147568"/>
                </a:lnTo>
                <a:lnTo>
                  <a:pt x="1100337" y="1141478"/>
                </a:lnTo>
                <a:lnTo>
                  <a:pt x="1144526" y="1135373"/>
                </a:lnTo>
                <a:lnTo>
                  <a:pt x="1187193" y="1127756"/>
                </a:lnTo>
                <a:lnTo>
                  <a:pt x="1231397" y="1118613"/>
                </a:lnTo>
                <a:lnTo>
                  <a:pt x="1272543" y="1107944"/>
                </a:lnTo>
                <a:lnTo>
                  <a:pt x="1312167" y="1097275"/>
                </a:lnTo>
                <a:lnTo>
                  <a:pt x="1351790" y="1083553"/>
                </a:lnTo>
                <a:lnTo>
                  <a:pt x="1389893" y="1069847"/>
                </a:lnTo>
                <a:lnTo>
                  <a:pt x="1426473" y="1056125"/>
                </a:lnTo>
                <a:lnTo>
                  <a:pt x="1463038" y="1039365"/>
                </a:lnTo>
                <a:lnTo>
                  <a:pt x="1498097" y="1022606"/>
                </a:lnTo>
                <a:lnTo>
                  <a:pt x="1531619" y="1004305"/>
                </a:lnTo>
                <a:lnTo>
                  <a:pt x="1592592" y="964681"/>
                </a:lnTo>
                <a:lnTo>
                  <a:pt x="1648969" y="923546"/>
                </a:lnTo>
                <a:lnTo>
                  <a:pt x="1697738" y="874764"/>
                </a:lnTo>
                <a:lnTo>
                  <a:pt x="1720593" y="851915"/>
                </a:lnTo>
                <a:lnTo>
                  <a:pt x="1740405" y="827524"/>
                </a:lnTo>
                <a:lnTo>
                  <a:pt x="1760217" y="801622"/>
                </a:lnTo>
                <a:lnTo>
                  <a:pt x="1767841" y="787900"/>
                </a:lnTo>
                <a:lnTo>
                  <a:pt x="1775464" y="775704"/>
                </a:lnTo>
                <a:lnTo>
                  <a:pt x="1783088" y="761998"/>
                </a:lnTo>
                <a:lnTo>
                  <a:pt x="1789174" y="748276"/>
                </a:lnTo>
                <a:lnTo>
                  <a:pt x="1795276" y="734569"/>
                </a:lnTo>
                <a:lnTo>
                  <a:pt x="1801378" y="720847"/>
                </a:lnTo>
                <a:lnTo>
                  <a:pt x="1807465" y="707126"/>
                </a:lnTo>
                <a:lnTo>
                  <a:pt x="1813566" y="693419"/>
                </a:lnTo>
                <a:lnTo>
                  <a:pt x="1816610" y="678171"/>
                </a:lnTo>
                <a:lnTo>
                  <a:pt x="1821190" y="664464"/>
                </a:lnTo>
                <a:lnTo>
                  <a:pt x="1822712" y="650742"/>
                </a:lnTo>
                <a:lnTo>
                  <a:pt x="1827277" y="635509"/>
                </a:lnTo>
                <a:lnTo>
                  <a:pt x="1828798" y="621787"/>
                </a:lnTo>
                <a:lnTo>
                  <a:pt x="1828798" y="608066"/>
                </a:lnTo>
                <a:lnTo>
                  <a:pt x="1830335" y="591306"/>
                </a:lnTo>
                <a:lnTo>
                  <a:pt x="1830335" y="562352"/>
                </a:lnTo>
                <a:lnTo>
                  <a:pt x="1828798" y="548630"/>
                </a:lnTo>
                <a:lnTo>
                  <a:pt x="1828798" y="531870"/>
                </a:lnTo>
                <a:lnTo>
                  <a:pt x="1827277" y="518149"/>
                </a:lnTo>
                <a:lnTo>
                  <a:pt x="1822712" y="504442"/>
                </a:lnTo>
                <a:lnTo>
                  <a:pt x="1821190" y="489194"/>
                </a:lnTo>
                <a:lnTo>
                  <a:pt x="1816610" y="473961"/>
                </a:lnTo>
                <a:lnTo>
                  <a:pt x="1813566" y="460239"/>
                </a:lnTo>
                <a:lnTo>
                  <a:pt x="1807465" y="446532"/>
                </a:lnTo>
                <a:lnTo>
                  <a:pt x="1801378" y="432810"/>
                </a:lnTo>
                <a:lnTo>
                  <a:pt x="1795276" y="419089"/>
                </a:lnTo>
                <a:lnTo>
                  <a:pt x="1789174" y="405382"/>
                </a:lnTo>
                <a:lnTo>
                  <a:pt x="1783088" y="391660"/>
                </a:lnTo>
                <a:lnTo>
                  <a:pt x="1775464" y="379465"/>
                </a:lnTo>
                <a:lnTo>
                  <a:pt x="1767841" y="365758"/>
                </a:lnTo>
                <a:lnTo>
                  <a:pt x="1760217" y="353563"/>
                </a:lnTo>
                <a:lnTo>
                  <a:pt x="1740405" y="327660"/>
                </a:lnTo>
                <a:lnTo>
                  <a:pt x="1720593" y="301743"/>
                </a:lnTo>
                <a:lnTo>
                  <a:pt x="1697738" y="278894"/>
                </a:lnTo>
                <a:lnTo>
                  <a:pt x="1674883" y="254503"/>
                </a:lnTo>
                <a:lnTo>
                  <a:pt x="1648969" y="233164"/>
                </a:lnTo>
                <a:lnTo>
                  <a:pt x="1621534" y="210300"/>
                </a:lnTo>
                <a:lnTo>
                  <a:pt x="1563635" y="169165"/>
                </a:lnTo>
                <a:lnTo>
                  <a:pt x="1498097" y="131052"/>
                </a:lnTo>
                <a:lnTo>
                  <a:pt x="1463038" y="115819"/>
                </a:lnTo>
                <a:lnTo>
                  <a:pt x="1426473" y="99059"/>
                </a:lnTo>
                <a:lnTo>
                  <a:pt x="1389893" y="83811"/>
                </a:lnTo>
                <a:lnTo>
                  <a:pt x="1351790" y="70105"/>
                </a:lnTo>
                <a:lnTo>
                  <a:pt x="1312167" y="57909"/>
                </a:lnTo>
                <a:lnTo>
                  <a:pt x="1272543" y="45714"/>
                </a:lnTo>
                <a:lnTo>
                  <a:pt x="1231397" y="36571"/>
                </a:lnTo>
                <a:lnTo>
                  <a:pt x="1187193" y="25902"/>
                </a:lnTo>
                <a:lnTo>
                  <a:pt x="1144526" y="18285"/>
                </a:lnTo>
                <a:lnTo>
                  <a:pt x="1100337" y="12180"/>
                </a:lnTo>
                <a:lnTo>
                  <a:pt x="1054612" y="6090"/>
                </a:lnTo>
                <a:lnTo>
                  <a:pt x="1010423" y="3037"/>
                </a:lnTo>
                <a:lnTo>
                  <a:pt x="961654" y="0"/>
                </a:lnTo>
                <a:lnTo>
                  <a:pt x="914406" y="0"/>
                </a:lnTo>
              </a:path>
            </a:pathLst>
          </a:custGeom>
          <a:ln w="118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22192" y="5329428"/>
            <a:ext cx="1348740" cy="472440"/>
          </a:xfrm>
          <a:custGeom>
            <a:avLst/>
            <a:gdLst/>
            <a:ahLst/>
            <a:cxnLst/>
            <a:rect l="l" t="t" r="r" b="b"/>
            <a:pathLst>
              <a:path w="1348739" h="472439">
                <a:moveTo>
                  <a:pt x="0" y="0"/>
                </a:moveTo>
                <a:lnTo>
                  <a:pt x="0" y="472440"/>
                </a:lnTo>
                <a:lnTo>
                  <a:pt x="1348740" y="472440"/>
                </a:lnTo>
                <a:lnTo>
                  <a:pt x="134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48326" y="5366559"/>
            <a:ext cx="71120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00" b="1" spc="5" dirty="0">
                <a:latin typeface="Times New Roman"/>
                <a:cs typeface="Times New Roman"/>
              </a:rPr>
              <a:t>Στή</a:t>
            </a:r>
            <a:r>
              <a:rPr sz="1800" b="1" dirty="0">
                <a:latin typeface="Times New Roman"/>
                <a:cs typeface="Times New Roman"/>
              </a:rPr>
              <a:t>λ</a:t>
            </a:r>
            <a:r>
              <a:rPr sz="1800" b="1" spc="5" dirty="0">
                <a:latin typeface="Times New Roman"/>
                <a:cs typeface="Times New Roman"/>
              </a:rPr>
              <a:t>ε</a:t>
            </a:r>
            <a:r>
              <a:rPr sz="1800" b="1" spc="10" dirty="0"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14800" y="2852928"/>
            <a:ext cx="306705" cy="2121535"/>
          </a:xfrm>
          <a:custGeom>
            <a:avLst/>
            <a:gdLst/>
            <a:ahLst/>
            <a:cxnLst/>
            <a:rect l="l" t="t" r="r" b="b"/>
            <a:pathLst>
              <a:path w="306704" h="2121535">
                <a:moveTo>
                  <a:pt x="109728" y="103632"/>
                </a:moveTo>
                <a:lnTo>
                  <a:pt x="41148" y="0"/>
                </a:lnTo>
                <a:lnTo>
                  <a:pt x="0" y="117348"/>
                </a:lnTo>
                <a:lnTo>
                  <a:pt x="33528" y="113157"/>
                </a:lnTo>
                <a:lnTo>
                  <a:pt x="33528" y="94488"/>
                </a:lnTo>
                <a:lnTo>
                  <a:pt x="70104" y="89916"/>
                </a:lnTo>
                <a:lnTo>
                  <a:pt x="72248" y="108316"/>
                </a:lnTo>
                <a:lnTo>
                  <a:pt x="109728" y="103632"/>
                </a:lnTo>
                <a:close/>
              </a:path>
              <a:path w="306704" h="2121535">
                <a:moveTo>
                  <a:pt x="72248" y="108316"/>
                </a:moveTo>
                <a:lnTo>
                  <a:pt x="70104" y="89916"/>
                </a:lnTo>
                <a:lnTo>
                  <a:pt x="33528" y="94488"/>
                </a:lnTo>
                <a:lnTo>
                  <a:pt x="35672" y="112888"/>
                </a:lnTo>
                <a:lnTo>
                  <a:pt x="72248" y="108316"/>
                </a:lnTo>
                <a:close/>
              </a:path>
              <a:path w="306704" h="2121535">
                <a:moveTo>
                  <a:pt x="35672" y="112888"/>
                </a:moveTo>
                <a:lnTo>
                  <a:pt x="33528" y="94488"/>
                </a:lnTo>
                <a:lnTo>
                  <a:pt x="33528" y="113157"/>
                </a:lnTo>
                <a:lnTo>
                  <a:pt x="35672" y="112888"/>
                </a:lnTo>
                <a:close/>
              </a:path>
              <a:path w="306704" h="2121535">
                <a:moveTo>
                  <a:pt x="306324" y="2116836"/>
                </a:moveTo>
                <a:lnTo>
                  <a:pt x="72248" y="108316"/>
                </a:lnTo>
                <a:lnTo>
                  <a:pt x="35672" y="112888"/>
                </a:lnTo>
                <a:lnTo>
                  <a:pt x="269748" y="2121408"/>
                </a:lnTo>
                <a:lnTo>
                  <a:pt x="306324" y="2116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8327" y="2942844"/>
            <a:ext cx="273050" cy="2032000"/>
          </a:xfrm>
          <a:custGeom>
            <a:avLst/>
            <a:gdLst/>
            <a:ahLst/>
            <a:cxnLst/>
            <a:rect l="l" t="t" r="r" b="b"/>
            <a:pathLst>
              <a:path w="273050" h="2032000">
                <a:moveTo>
                  <a:pt x="236219" y="2031491"/>
                </a:moveTo>
                <a:lnTo>
                  <a:pt x="0" y="4571"/>
                </a:lnTo>
                <a:lnTo>
                  <a:pt x="36575" y="0"/>
                </a:lnTo>
                <a:lnTo>
                  <a:pt x="272795" y="2026919"/>
                </a:lnTo>
                <a:lnTo>
                  <a:pt x="236219" y="2031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14800" y="2852927"/>
            <a:ext cx="109855" cy="117475"/>
          </a:xfrm>
          <a:custGeom>
            <a:avLst/>
            <a:gdLst/>
            <a:ahLst/>
            <a:cxnLst/>
            <a:rect l="l" t="t" r="r" b="b"/>
            <a:pathLst>
              <a:path w="109854" h="117475">
                <a:moveTo>
                  <a:pt x="0" y="117347"/>
                </a:moveTo>
                <a:lnTo>
                  <a:pt x="41147" y="0"/>
                </a:lnTo>
                <a:lnTo>
                  <a:pt x="109727" y="103631"/>
                </a:lnTo>
                <a:lnTo>
                  <a:pt x="0" y="11734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05227" y="2107691"/>
            <a:ext cx="6174105" cy="4046220"/>
          </a:xfrm>
          <a:custGeom>
            <a:avLst/>
            <a:gdLst/>
            <a:ahLst/>
            <a:cxnLst/>
            <a:rect l="l" t="t" r="r" b="b"/>
            <a:pathLst>
              <a:path w="6174105" h="4046220">
                <a:moveTo>
                  <a:pt x="0" y="0"/>
                </a:moveTo>
                <a:lnTo>
                  <a:pt x="0" y="4046219"/>
                </a:lnTo>
                <a:lnTo>
                  <a:pt x="6173723" y="4046219"/>
                </a:lnTo>
                <a:lnTo>
                  <a:pt x="6173723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5758" y="782827"/>
            <a:ext cx="4869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Συγκρίσεις Μέσων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Όρων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4035" y="1538731"/>
            <a:ext cx="7932420" cy="6940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54965" marR="5080" indent="-342900">
              <a:lnSpc>
                <a:spcPts val="2630"/>
              </a:lnSpc>
              <a:spcBef>
                <a:spcPts val="190"/>
              </a:spcBef>
              <a:buChar char="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Το Κριτήριο </a:t>
            </a:r>
            <a:r>
              <a:rPr sz="2200" dirty="0">
                <a:latin typeface="Arial"/>
                <a:cs typeface="Arial"/>
              </a:rPr>
              <a:t>της </a:t>
            </a:r>
            <a:r>
              <a:rPr sz="2200" spc="-5" dirty="0">
                <a:latin typeface="Arial"/>
                <a:cs typeface="Arial"/>
              </a:rPr>
              <a:t>Ελάχιστης </a:t>
            </a:r>
            <a:r>
              <a:rPr sz="2200" dirty="0">
                <a:latin typeface="Arial"/>
                <a:cs typeface="Arial"/>
              </a:rPr>
              <a:t>(Στατιστικά) </a:t>
            </a:r>
            <a:r>
              <a:rPr sz="2200" spc="-5" dirty="0">
                <a:latin typeface="Arial"/>
                <a:cs typeface="Arial"/>
              </a:rPr>
              <a:t>Σηµαντικής </a:t>
            </a:r>
            <a:r>
              <a:rPr sz="2200" spc="10" dirty="0">
                <a:latin typeface="Arial"/>
                <a:cs typeface="Arial"/>
              </a:rPr>
              <a:t>∆ιαφοράς  (ΕΣ∆-LSD)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5741" y="5576299"/>
            <a:ext cx="759460" cy="0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8960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7251" y="5256276"/>
            <a:ext cx="935990" cy="588645"/>
          </a:xfrm>
          <a:custGeom>
            <a:avLst/>
            <a:gdLst/>
            <a:ahLst/>
            <a:cxnLst/>
            <a:rect l="l" t="t" r="r" b="b"/>
            <a:pathLst>
              <a:path w="935989" h="588645">
                <a:moveTo>
                  <a:pt x="0" y="396239"/>
                </a:moveTo>
                <a:lnTo>
                  <a:pt x="24383" y="365759"/>
                </a:lnTo>
                <a:lnTo>
                  <a:pt x="80771" y="588263"/>
                </a:lnTo>
                <a:lnTo>
                  <a:pt x="144779" y="0"/>
                </a:lnTo>
                <a:lnTo>
                  <a:pt x="9357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5727" y="5251704"/>
            <a:ext cx="937260" cy="593090"/>
          </a:xfrm>
          <a:custGeom>
            <a:avLst/>
            <a:gdLst/>
            <a:ahLst/>
            <a:cxnLst/>
            <a:rect l="l" t="t" r="r" b="b"/>
            <a:pathLst>
              <a:path w="937260" h="593089">
                <a:moveTo>
                  <a:pt x="937260" y="10668"/>
                </a:moveTo>
                <a:lnTo>
                  <a:pt x="937260" y="0"/>
                </a:lnTo>
                <a:lnTo>
                  <a:pt x="141732" y="0"/>
                </a:lnTo>
                <a:lnTo>
                  <a:pt x="82296" y="541020"/>
                </a:lnTo>
                <a:lnTo>
                  <a:pt x="32004" y="355092"/>
                </a:lnTo>
                <a:lnTo>
                  <a:pt x="0" y="399288"/>
                </a:lnTo>
                <a:lnTo>
                  <a:pt x="4572" y="403860"/>
                </a:lnTo>
                <a:lnTo>
                  <a:pt x="18288" y="384048"/>
                </a:lnTo>
                <a:lnTo>
                  <a:pt x="77724" y="592836"/>
                </a:lnTo>
                <a:lnTo>
                  <a:pt x="89916" y="592836"/>
                </a:lnTo>
                <a:lnTo>
                  <a:pt x="150876" y="10668"/>
                </a:lnTo>
                <a:lnTo>
                  <a:pt x="93726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9019" y="5576299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0520" y="5256276"/>
            <a:ext cx="634365" cy="588645"/>
          </a:xfrm>
          <a:custGeom>
            <a:avLst/>
            <a:gdLst/>
            <a:ahLst/>
            <a:cxnLst/>
            <a:rect l="l" t="t" r="r" b="b"/>
            <a:pathLst>
              <a:path w="634364" h="588645">
                <a:moveTo>
                  <a:pt x="0" y="396239"/>
                </a:moveTo>
                <a:lnTo>
                  <a:pt x="22859" y="365759"/>
                </a:lnTo>
                <a:lnTo>
                  <a:pt x="80771" y="588263"/>
                </a:lnTo>
                <a:lnTo>
                  <a:pt x="144779" y="0"/>
                </a:lnTo>
                <a:lnTo>
                  <a:pt x="6339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7472" y="5251704"/>
            <a:ext cx="637540" cy="593090"/>
          </a:xfrm>
          <a:custGeom>
            <a:avLst/>
            <a:gdLst/>
            <a:ahLst/>
            <a:cxnLst/>
            <a:rect l="l" t="t" r="r" b="b"/>
            <a:pathLst>
              <a:path w="637539" h="593089">
                <a:moveTo>
                  <a:pt x="637032" y="10668"/>
                </a:moveTo>
                <a:lnTo>
                  <a:pt x="637032" y="0"/>
                </a:lnTo>
                <a:lnTo>
                  <a:pt x="141732" y="0"/>
                </a:lnTo>
                <a:lnTo>
                  <a:pt x="83820" y="541020"/>
                </a:lnTo>
                <a:lnTo>
                  <a:pt x="33528" y="355092"/>
                </a:lnTo>
                <a:lnTo>
                  <a:pt x="0" y="399288"/>
                </a:lnTo>
                <a:lnTo>
                  <a:pt x="7620" y="403860"/>
                </a:lnTo>
                <a:lnTo>
                  <a:pt x="19812" y="384048"/>
                </a:lnTo>
                <a:lnTo>
                  <a:pt x="77724" y="592836"/>
                </a:lnTo>
                <a:lnTo>
                  <a:pt x="89916" y="592836"/>
                </a:lnTo>
                <a:lnTo>
                  <a:pt x="152400" y="10668"/>
                </a:lnTo>
                <a:lnTo>
                  <a:pt x="637032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3559" y="5407151"/>
            <a:ext cx="716280" cy="288290"/>
          </a:xfrm>
          <a:custGeom>
            <a:avLst/>
            <a:gdLst/>
            <a:ahLst/>
            <a:cxnLst/>
            <a:rect l="l" t="t" r="r" b="b"/>
            <a:pathLst>
              <a:path w="716279" h="288289">
                <a:moveTo>
                  <a:pt x="0" y="195071"/>
                </a:moveTo>
                <a:lnTo>
                  <a:pt x="24383" y="178307"/>
                </a:lnTo>
                <a:lnTo>
                  <a:pt x="80771" y="288035"/>
                </a:lnTo>
                <a:lnTo>
                  <a:pt x="144779" y="0"/>
                </a:lnTo>
                <a:lnTo>
                  <a:pt x="7162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2036" y="5401055"/>
            <a:ext cx="718185" cy="294640"/>
          </a:xfrm>
          <a:custGeom>
            <a:avLst/>
            <a:gdLst/>
            <a:ahLst/>
            <a:cxnLst/>
            <a:rect l="l" t="t" r="r" b="b"/>
            <a:pathLst>
              <a:path w="718185" h="294639">
                <a:moveTo>
                  <a:pt x="717804" y="12192"/>
                </a:moveTo>
                <a:lnTo>
                  <a:pt x="717804" y="0"/>
                </a:lnTo>
                <a:lnTo>
                  <a:pt x="141732" y="0"/>
                </a:lnTo>
                <a:lnTo>
                  <a:pt x="82296" y="268224"/>
                </a:lnTo>
                <a:lnTo>
                  <a:pt x="33528" y="178308"/>
                </a:lnTo>
                <a:lnTo>
                  <a:pt x="0" y="196596"/>
                </a:lnTo>
                <a:lnTo>
                  <a:pt x="1524" y="204216"/>
                </a:lnTo>
                <a:lnTo>
                  <a:pt x="18288" y="195072"/>
                </a:lnTo>
                <a:lnTo>
                  <a:pt x="77724" y="294132"/>
                </a:lnTo>
                <a:lnTo>
                  <a:pt x="89916" y="294132"/>
                </a:lnTo>
                <a:lnTo>
                  <a:pt x="149352" y="12192"/>
                </a:lnTo>
                <a:lnTo>
                  <a:pt x="717804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96030" y="5574352"/>
            <a:ext cx="1875789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624965" algn="l"/>
              </a:tabLst>
            </a:pPr>
            <a:r>
              <a:rPr sz="1850" spc="-5" dirty="0">
                <a:latin typeface="Times New Roman"/>
                <a:cs typeface="Times New Roman"/>
              </a:rPr>
              <a:t>1</a:t>
            </a:r>
            <a:r>
              <a:rPr sz="1850" spc="10" dirty="0">
                <a:latin typeface="Times New Roman"/>
                <a:cs typeface="Times New Roman"/>
              </a:rPr>
              <a:t>0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10" dirty="0">
                <a:latin typeface="Times New Roman"/>
                <a:cs typeface="Times New Roman"/>
              </a:rPr>
              <a:t>10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9923" y="5386901"/>
            <a:ext cx="120332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5" dirty="0">
                <a:latin typeface="Times New Roman"/>
                <a:cs typeface="Times New Roman"/>
              </a:rPr>
              <a:t>ΕΣ∆=</a:t>
            </a:r>
            <a:r>
              <a:rPr sz="1850" spc="-5" dirty="0">
                <a:latin typeface="Times New Roman"/>
                <a:cs typeface="Times New Roman"/>
              </a:rPr>
              <a:t>1,</a:t>
            </a:r>
            <a:r>
              <a:rPr sz="1850" spc="-32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99</a:t>
            </a:r>
            <a:r>
              <a:rPr sz="1850" spc="-31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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2887" y="5236024"/>
            <a:ext cx="162877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50" spc="10" dirty="0">
                <a:latin typeface="Times New Roman"/>
                <a:cs typeface="Times New Roman"/>
              </a:rPr>
              <a:t>2</a:t>
            </a:r>
            <a:r>
              <a:rPr sz="1850" spc="-30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</a:t>
            </a:r>
            <a:r>
              <a:rPr sz="1850" spc="-215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2,</a:t>
            </a:r>
            <a:r>
              <a:rPr sz="1850" spc="-29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32</a:t>
            </a:r>
            <a:r>
              <a:rPr sz="1850" spc="190" dirty="0">
                <a:latin typeface="Times New Roman"/>
                <a:cs typeface="Times New Roman"/>
              </a:rPr>
              <a:t> </a:t>
            </a:r>
            <a:r>
              <a:rPr sz="2775" spc="15" baseline="-36036" dirty="0">
                <a:latin typeface="Symbol"/>
                <a:cs typeface="Symbol"/>
              </a:rPr>
              <a:t></a:t>
            </a:r>
            <a:r>
              <a:rPr sz="2775" spc="-375" baseline="-36036" dirty="0">
                <a:latin typeface="Times New Roman"/>
                <a:cs typeface="Times New Roman"/>
              </a:rPr>
              <a:t> </a:t>
            </a:r>
            <a:r>
              <a:rPr sz="2775" spc="-120" baseline="-36036" dirty="0">
                <a:latin typeface="Times New Roman"/>
                <a:cs typeface="Times New Roman"/>
              </a:rPr>
              <a:t>1,</a:t>
            </a:r>
            <a:r>
              <a:rPr sz="2775" spc="-457" baseline="-36036" dirty="0">
                <a:latin typeface="Times New Roman"/>
                <a:cs typeface="Times New Roman"/>
              </a:rPr>
              <a:t> </a:t>
            </a:r>
            <a:r>
              <a:rPr sz="2775" spc="15" baseline="-36036" dirty="0">
                <a:latin typeface="Times New Roman"/>
                <a:cs typeface="Times New Roman"/>
              </a:rPr>
              <a:t>99</a:t>
            </a:r>
            <a:r>
              <a:rPr sz="2775" spc="-434" baseline="-36036" dirty="0">
                <a:latin typeface="Times New Roman"/>
                <a:cs typeface="Times New Roman"/>
              </a:rPr>
              <a:t> </a:t>
            </a:r>
            <a:r>
              <a:rPr sz="2775" spc="15" baseline="-36036" dirty="0">
                <a:latin typeface="Symbol"/>
                <a:cs typeface="Symbol"/>
              </a:rPr>
              <a:t></a:t>
            </a:r>
            <a:endParaRPr sz="2775" baseline="-36036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6157" y="5386901"/>
            <a:ext cx="133032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775" spc="-7" baseline="36036" dirty="0">
                <a:latin typeface="Times New Roman"/>
                <a:cs typeface="Times New Roman"/>
              </a:rPr>
              <a:t>4,</a:t>
            </a:r>
            <a:r>
              <a:rPr sz="2775" spc="-442" baseline="36036" dirty="0">
                <a:latin typeface="Times New Roman"/>
                <a:cs typeface="Times New Roman"/>
              </a:rPr>
              <a:t> </a:t>
            </a:r>
            <a:r>
              <a:rPr sz="2775" spc="15" baseline="36036" dirty="0">
                <a:latin typeface="Times New Roman"/>
                <a:cs typeface="Times New Roman"/>
              </a:rPr>
              <a:t>64</a:t>
            </a:r>
            <a:r>
              <a:rPr sz="2775" spc="307" baseline="36036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-254" dirty="0">
                <a:latin typeface="Times New Roman"/>
                <a:cs typeface="Times New Roman"/>
              </a:rPr>
              <a:t> </a:t>
            </a:r>
            <a:r>
              <a:rPr sz="1850" spc="-80" dirty="0">
                <a:latin typeface="Times New Roman"/>
                <a:cs typeface="Times New Roman"/>
              </a:rPr>
              <a:t>1,</a:t>
            </a:r>
            <a:r>
              <a:rPr sz="1850" spc="-30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99</a:t>
            </a:r>
            <a:r>
              <a:rPr sz="1850" spc="-28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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1743" y="5386901"/>
            <a:ext cx="295402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5" dirty="0">
                <a:latin typeface="Times New Roman"/>
                <a:cs typeface="Times New Roman"/>
              </a:rPr>
              <a:t>0,</a:t>
            </a:r>
            <a:r>
              <a:rPr sz="1850" spc="-2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464</a:t>
            </a:r>
            <a:r>
              <a:rPr sz="1850" spc="8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-240" dirty="0">
                <a:latin typeface="Times New Roman"/>
                <a:cs typeface="Times New Roman"/>
              </a:rPr>
              <a:t> </a:t>
            </a:r>
            <a:r>
              <a:rPr sz="1850" spc="-85" dirty="0">
                <a:latin typeface="Times New Roman"/>
                <a:cs typeface="Times New Roman"/>
              </a:rPr>
              <a:t>1,</a:t>
            </a:r>
            <a:r>
              <a:rPr sz="1850" spc="-300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99</a:t>
            </a:r>
            <a:r>
              <a:rPr sz="1850" spc="-28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</a:t>
            </a:r>
            <a:r>
              <a:rPr sz="1850" spc="-250" dirty="0">
                <a:latin typeface="Times New Roman"/>
                <a:cs typeface="Times New Roman"/>
              </a:rPr>
              <a:t> </a:t>
            </a:r>
            <a:r>
              <a:rPr sz="1850" spc="-15" dirty="0">
                <a:latin typeface="Times New Roman"/>
                <a:cs typeface="Times New Roman"/>
              </a:rPr>
              <a:t>0,</a:t>
            </a:r>
            <a:r>
              <a:rPr sz="1850" spc="-26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681</a:t>
            </a:r>
            <a:r>
              <a:rPr sz="1850" spc="-204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Symbol"/>
                <a:cs typeface="Symbol"/>
              </a:rPr>
              <a:t></a:t>
            </a:r>
            <a:r>
              <a:rPr sz="1850" spc="-250" dirty="0">
                <a:latin typeface="Times New Roman"/>
                <a:cs typeface="Times New Roman"/>
              </a:rPr>
              <a:t> </a:t>
            </a:r>
            <a:r>
              <a:rPr sz="1850" spc="-80" dirty="0">
                <a:latin typeface="Times New Roman"/>
                <a:cs typeface="Times New Roman"/>
              </a:rPr>
              <a:t>1,</a:t>
            </a:r>
            <a:r>
              <a:rPr sz="1850" spc="-30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36</a:t>
            </a:r>
            <a:r>
              <a:rPr sz="1850" spc="-204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Times New Roman"/>
                <a:cs typeface="Times New Roman"/>
              </a:rPr>
              <a:t>,</a:t>
            </a:r>
            <a:r>
              <a:rPr sz="1850" b="1" spc="-5" dirty="0">
                <a:latin typeface="Times New Roman"/>
                <a:cs typeface="Times New Roman"/>
              </a:rPr>
              <a:t> </a:t>
            </a:r>
            <a:r>
              <a:rPr sz="1850" b="1" dirty="0">
                <a:latin typeface="Times New Roman"/>
                <a:cs typeface="Times New Roman"/>
              </a:rPr>
              <a:t>σε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9930" y="5862388"/>
            <a:ext cx="33147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5" dirty="0">
                <a:latin typeface="Times New Roman"/>
                <a:cs typeface="Times New Roman"/>
              </a:rPr>
              <a:t>επίπεδο σηµαντικότητας</a:t>
            </a:r>
            <a:r>
              <a:rPr sz="1850" b="1" spc="-50" dirty="0">
                <a:latin typeface="Times New Roman"/>
                <a:cs typeface="Times New Roman"/>
              </a:rPr>
              <a:t> </a:t>
            </a:r>
            <a:r>
              <a:rPr sz="1850" b="1" i="1" dirty="0">
                <a:latin typeface="Times New Roman"/>
                <a:cs typeface="Times New Roman"/>
              </a:rPr>
              <a:t>α</a:t>
            </a:r>
            <a:r>
              <a:rPr sz="1850" b="1" dirty="0">
                <a:latin typeface="Times New Roman"/>
                <a:cs typeface="Times New Roman"/>
              </a:rPr>
              <a:t>=0,05.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34883" y="5285232"/>
            <a:ext cx="609600" cy="623570"/>
          </a:xfrm>
          <a:custGeom>
            <a:avLst/>
            <a:gdLst/>
            <a:ahLst/>
            <a:cxnLst/>
            <a:rect l="l" t="t" r="r" b="b"/>
            <a:pathLst>
              <a:path w="609600" h="623570">
                <a:moveTo>
                  <a:pt x="304799" y="0"/>
                </a:moveTo>
                <a:lnTo>
                  <a:pt x="259915" y="3359"/>
                </a:lnTo>
                <a:lnTo>
                  <a:pt x="217024" y="13121"/>
                </a:lnTo>
                <a:lnTo>
                  <a:pt x="176605" y="28812"/>
                </a:lnTo>
                <a:lnTo>
                  <a:pt x="139140" y="49958"/>
                </a:lnTo>
                <a:lnTo>
                  <a:pt x="105111" y="76085"/>
                </a:lnTo>
                <a:lnTo>
                  <a:pt x="74997" y="106718"/>
                </a:lnTo>
                <a:lnTo>
                  <a:pt x="49280" y="141385"/>
                </a:lnTo>
                <a:lnTo>
                  <a:pt x="28441" y="179609"/>
                </a:lnTo>
                <a:lnTo>
                  <a:pt x="12961" y="220919"/>
                </a:lnTo>
                <a:lnTo>
                  <a:pt x="3320" y="264839"/>
                </a:lnTo>
                <a:lnTo>
                  <a:pt x="0" y="310895"/>
                </a:lnTo>
                <a:lnTo>
                  <a:pt x="3320" y="356988"/>
                </a:lnTo>
                <a:lnTo>
                  <a:pt x="12961" y="401005"/>
                </a:lnTo>
                <a:lnTo>
                  <a:pt x="28441" y="442460"/>
                </a:lnTo>
                <a:lnTo>
                  <a:pt x="49280" y="480864"/>
                </a:lnTo>
                <a:lnTo>
                  <a:pt x="74997" y="515731"/>
                </a:lnTo>
                <a:lnTo>
                  <a:pt x="105111" y="546572"/>
                </a:lnTo>
                <a:lnTo>
                  <a:pt x="139140" y="572899"/>
                </a:lnTo>
                <a:lnTo>
                  <a:pt x="176605" y="594224"/>
                </a:lnTo>
                <a:lnTo>
                  <a:pt x="217024" y="610061"/>
                </a:lnTo>
                <a:lnTo>
                  <a:pt x="259915" y="619921"/>
                </a:lnTo>
                <a:lnTo>
                  <a:pt x="304799" y="623315"/>
                </a:lnTo>
                <a:lnTo>
                  <a:pt x="350027" y="619921"/>
                </a:lnTo>
                <a:lnTo>
                  <a:pt x="393132" y="610061"/>
                </a:lnTo>
                <a:lnTo>
                  <a:pt x="433654" y="594224"/>
                </a:lnTo>
                <a:lnTo>
                  <a:pt x="471132" y="572899"/>
                </a:lnTo>
                <a:lnTo>
                  <a:pt x="505106" y="546572"/>
                </a:lnTo>
                <a:lnTo>
                  <a:pt x="535117" y="515731"/>
                </a:lnTo>
                <a:lnTo>
                  <a:pt x="560703" y="480864"/>
                </a:lnTo>
                <a:lnTo>
                  <a:pt x="581405" y="442460"/>
                </a:lnTo>
                <a:lnTo>
                  <a:pt x="596762" y="401005"/>
                </a:lnTo>
                <a:lnTo>
                  <a:pt x="606313" y="356988"/>
                </a:lnTo>
                <a:lnTo>
                  <a:pt x="609599" y="310895"/>
                </a:lnTo>
                <a:lnTo>
                  <a:pt x="606313" y="264839"/>
                </a:lnTo>
                <a:lnTo>
                  <a:pt x="596762" y="220919"/>
                </a:lnTo>
                <a:lnTo>
                  <a:pt x="581405" y="179609"/>
                </a:lnTo>
                <a:lnTo>
                  <a:pt x="560703" y="141385"/>
                </a:lnTo>
                <a:lnTo>
                  <a:pt x="535117" y="106718"/>
                </a:lnTo>
                <a:lnTo>
                  <a:pt x="505106" y="76085"/>
                </a:lnTo>
                <a:lnTo>
                  <a:pt x="471132" y="49958"/>
                </a:lnTo>
                <a:lnTo>
                  <a:pt x="433654" y="28812"/>
                </a:lnTo>
                <a:lnTo>
                  <a:pt x="393132" y="13121"/>
                </a:lnTo>
                <a:lnTo>
                  <a:pt x="350027" y="3359"/>
                </a:lnTo>
                <a:lnTo>
                  <a:pt x="304799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23003" y="2924555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142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0979" y="2537460"/>
            <a:ext cx="1445260" cy="711835"/>
          </a:xfrm>
          <a:custGeom>
            <a:avLst/>
            <a:gdLst/>
            <a:ahLst/>
            <a:cxnLst/>
            <a:rect l="l" t="t" r="r" b="b"/>
            <a:pathLst>
              <a:path w="1445260" h="711835">
                <a:moveTo>
                  <a:pt x="0" y="478535"/>
                </a:moveTo>
                <a:lnTo>
                  <a:pt x="27431" y="441959"/>
                </a:lnTo>
                <a:lnTo>
                  <a:pt x="97535" y="711707"/>
                </a:lnTo>
                <a:lnTo>
                  <a:pt x="175259" y="0"/>
                </a:lnTo>
                <a:lnTo>
                  <a:pt x="14447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27932" y="2531364"/>
            <a:ext cx="1447800" cy="718185"/>
          </a:xfrm>
          <a:custGeom>
            <a:avLst/>
            <a:gdLst/>
            <a:ahLst/>
            <a:cxnLst/>
            <a:rect l="l" t="t" r="r" b="b"/>
            <a:pathLst>
              <a:path w="1447800" h="718185">
                <a:moveTo>
                  <a:pt x="1447800" y="13716"/>
                </a:moveTo>
                <a:lnTo>
                  <a:pt x="1447800" y="0"/>
                </a:lnTo>
                <a:lnTo>
                  <a:pt x="172212" y="0"/>
                </a:lnTo>
                <a:lnTo>
                  <a:pt x="100584" y="655320"/>
                </a:lnTo>
                <a:lnTo>
                  <a:pt x="39624" y="431292"/>
                </a:lnTo>
                <a:lnTo>
                  <a:pt x="0" y="481584"/>
                </a:lnTo>
                <a:lnTo>
                  <a:pt x="7620" y="487680"/>
                </a:lnTo>
                <a:lnTo>
                  <a:pt x="22860" y="466344"/>
                </a:lnTo>
                <a:lnTo>
                  <a:pt x="94488" y="717804"/>
                </a:lnTo>
                <a:lnTo>
                  <a:pt x="108204" y="717804"/>
                </a:lnTo>
                <a:lnTo>
                  <a:pt x="184404" y="13716"/>
                </a:lnTo>
                <a:lnTo>
                  <a:pt x="144780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9628" y="2924555"/>
            <a:ext cx="977265" cy="0"/>
          </a:xfrm>
          <a:custGeom>
            <a:avLst/>
            <a:gdLst/>
            <a:ahLst/>
            <a:cxnLst/>
            <a:rect l="l" t="t" r="r" b="b"/>
            <a:pathLst>
              <a:path w="977265">
                <a:moveTo>
                  <a:pt x="0" y="0"/>
                </a:moveTo>
                <a:lnTo>
                  <a:pt x="976883" y="0"/>
                </a:lnTo>
              </a:path>
            </a:pathLst>
          </a:custGeom>
          <a:ln w="142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7603" y="2537460"/>
            <a:ext cx="1191895" cy="711835"/>
          </a:xfrm>
          <a:custGeom>
            <a:avLst/>
            <a:gdLst/>
            <a:ahLst/>
            <a:cxnLst/>
            <a:rect l="l" t="t" r="r" b="b"/>
            <a:pathLst>
              <a:path w="1191895" h="711835">
                <a:moveTo>
                  <a:pt x="0" y="478535"/>
                </a:moveTo>
                <a:lnTo>
                  <a:pt x="27431" y="441959"/>
                </a:lnTo>
                <a:lnTo>
                  <a:pt x="97535" y="711707"/>
                </a:lnTo>
                <a:lnTo>
                  <a:pt x="175259" y="0"/>
                </a:lnTo>
                <a:lnTo>
                  <a:pt x="119176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33032" y="2531364"/>
            <a:ext cx="1196340" cy="718185"/>
          </a:xfrm>
          <a:custGeom>
            <a:avLst/>
            <a:gdLst/>
            <a:ahLst/>
            <a:cxnLst/>
            <a:rect l="l" t="t" r="r" b="b"/>
            <a:pathLst>
              <a:path w="1196340" h="718185">
                <a:moveTo>
                  <a:pt x="1196340" y="13716"/>
                </a:moveTo>
                <a:lnTo>
                  <a:pt x="1196340" y="0"/>
                </a:lnTo>
                <a:lnTo>
                  <a:pt x="173736" y="0"/>
                </a:lnTo>
                <a:lnTo>
                  <a:pt x="102108" y="655320"/>
                </a:lnTo>
                <a:lnTo>
                  <a:pt x="41148" y="431292"/>
                </a:lnTo>
                <a:lnTo>
                  <a:pt x="0" y="481584"/>
                </a:lnTo>
                <a:lnTo>
                  <a:pt x="7620" y="487680"/>
                </a:lnTo>
                <a:lnTo>
                  <a:pt x="24384" y="466344"/>
                </a:lnTo>
                <a:lnTo>
                  <a:pt x="96012" y="717804"/>
                </a:lnTo>
                <a:lnTo>
                  <a:pt x="109728" y="717804"/>
                </a:lnTo>
                <a:lnTo>
                  <a:pt x="185928" y="13716"/>
                </a:lnTo>
                <a:lnTo>
                  <a:pt x="1196340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15743" y="2696583"/>
            <a:ext cx="834390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50" spc="20" dirty="0">
                <a:latin typeface="Times New Roman"/>
                <a:cs typeface="Times New Roman"/>
              </a:rPr>
              <a:t>ΕΣ∆=</a:t>
            </a:r>
            <a:r>
              <a:rPr sz="2250" spc="-325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t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8066" y="2905751"/>
            <a:ext cx="184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75" dirty="0">
                <a:latin typeface="Symbol"/>
                <a:cs typeface="Symbol"/>
              </a:rPr>
              <a:t>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6510" y="2883463"/>
            <a:ext cx="117284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5" dirty="0">
                <a:latin typeface="Times New Roman"/>
                <a:cs typeface="Times New Roman"/>
              </a:rPr>
              <a:t>(</a:t>
            </a:r>
            <a:r>
              <a:rPr sz="1350" i="1" spc="5" dirty="0">
                <a:latin typeface="Symbol"/>
                <a:cs typeface="Symbol"/>
              </a:rPr>
              <a:t></a:t>
            </a:r>
            <a:r>
              <a:rPr sz="1350" i="1" spc="-10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Symbol"/>
                <a:cs typeface="Symbol"/>
              </a:rPr>
              <a:t></a:t>
            </a:r>
            <a:r>
              <a:rPr sz="1300" spc="-20" dirty="0">
                <a:latin typeface="Times New Roman"/>
                <a:cs typeface="Times New Roman"/>
              </a:rPr>
              <a:t>1)(</a:t>
            </a:r>
            <a:r>
              <a:rPr sz="1350" i="1" spc="-20" dirty="0">
                <a:latin typeface="Symbol"/>
                <a:cs typeface="Symbol"/>
              </a:rPr>
              <a:t></a:t>
            </a:r>
            <a:r>
              <a:rPr sz="1350" i="1" spc="-9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</a:t>
            </a:r>
            <a:r>
              <a:rPr sz="1300" spc="40" dirty="0">
                <a:latin typeface="Times New Roman"/>
                <a:cs typeface="Times New Roman"/>
              </a:rPr>
              <a:t>2);</a:t>
            </a:r>
            <a:r>
              <a:rPr sz="1300" i="1" spc="40" dirty="0">
                <a:latin typeface="Times New Roman"/>
                <a:cs typeface="Times New Roman"/>
              </a:rPr>
              <a:t>a</a:t>
            </a:r>
            <a:r>
              <a:rPr sz="1300" i="1" spc="-1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/</a:t>
            </a:r>
            <a:r>
              <a:rPr sz="1300" spc="-1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33188" y="2883463"/>
            <a:ext cx="1172845" cy="2374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5" dirty="0">
                <a:latin typeface="Times New Roman"/>
                <a:cs typeface="Times New Roman"/>
              </a:rPr>
              <a:t>(</a:t>
            </a:r>
            <a:r>
              <a:rPr sz="1350" i="1" spc="5" dirty="0">
                <a:latin typeface="Symbol"/>
                <a:cs typeface="Symbol"/>
              </a:rPr>
              <a:t></a:t>
            </a:r>
            <a:r>
              <a:rPr sz="1350" i="1" spc="-11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Symbol"/>
                <a:cs typeface="Symbol"/>
              </a:rPr>
              <a:t></a:t>
            </a:r>
            <a:r>
              <a:rPr sz="1300" spc="-20" dirty="0">
                <a:latin typeface="Times New Roman"/>
                <a:cs typeface="Times New Roman"/>
              </a:rPr>
              <a:t>1)(</a:t>
            </a:r>
            <a:r>
              <a:rPr sz="1350" i="1" spc="-20" dirty="0">
                <a:latin typeface="Symbol"/>
                <a:cs typeface="Symbol"/>
              </a:rPr>
              <a:t></a:t>
            </a:r>
            <a:r>
              <a:rPr sz="1350" i="1" spc="-9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Symbol"/>
                <a:cs typeface="Symbol"/>
              </a:rPr>
              <a:t></a:t>
            </a:r>
            <a:r>
              <a:rPr sz="1300" spc="40" dirty="0">
                <a:latin typeface="Times New Roman"/>
                <a:cs typeface="Times New Roman"/>
              </a:rPr>
              <a:t>2);</a:t>
            </a:r>
            <a:r>
              <a:rPr sz="1300" i="1" spc="40" dirty="0">
                <a:latin typeface="Times New Roman"/>
                <a:cs typeface="Times New Roman"/>
              </a:rPr>
              <a:t>a</a:t>
            </a:r>
            <a:r>
              <a:rPr sz="1300" i="1" spc="-1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/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35214" y="2473199"/>
            <a:ext cx="958850" cy="8242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250" spc="5" dirty="0">
                <a:latin typeface="Times New Roman"/>
                <a:cs typeface="Times New Roman"/>
              </a:rPr>
              <a:t>2</a:t>
            </a:r>
            <a:r>
              <a:rPr sz="2250" spc="-385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</a:t>
            </a:r>
            <a:r>
              <a:rPr sz="2250" spc="-254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MSE</a:t>
            </a:r>
            <a:endParaRPr sz="2250">
              <a:latin typeface="Times New Roman"/>
              <a:cs typeface="Times New Roman"/>
            </a:endParaRPr>
          </a:p>
          <a:p>
            <a:pPr marR="38735" algn="ctr">
              <a:lnSpc>
                <a:spcPct val="100000"/>
              </a:lnSpc>
              <a:spcBef>
                <a:spcPts val="355"/>
              </a:spcBef>
            </a:pPr>
            <a:r>
              <a:rPr sz="2400" i="1" spc="-75" dirty="0">
                <a:latin typeface="Symbol"/>
                <a:cs typeface="Symbol"/>
              </a:rPr>
              <a:t>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03190" y="2515227"/>
            <a:ext cx="1378585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250" spc="5" dirty="0">
                <a:latin typeface="Times New Roman"/>
                <a:cs typeface="Times New Roman"/>
              </a:rPr>
              <a:t>2</a:t>
            </a:r>
            <a:r>
              <a:rPr sz="2250" spc="-370" dirty="0">
                <a:latin typeface="Times New Roman"/>
                <a:cs typeface="Times New Roman"/>
              </a:rPr>
              <a:t> </a:t>
            </a:r>
            <a:r>
              <a:rPr sz="2250" spc="10" dirty="0">
                <a:latin typeface="Symbol"/>
                <a:cs typeface="Symbol"/>
              </a:rPr>
              <a:t></a:t>
            </a:r>
            <a:r>
              <a:rPr sz="2250" spc="-290" dirty="0">
                <a:latin typeface="Times New Roman"/>
                <a:cs typeface="Times New Roman"/>
              </a:rPr>
              <a:t> </a:t>
            </a:r>
            <a:r>
              <a:rPr sz="2250" spc="20" dirty="0">
                <a:latin typeface="Symbol"/>
                <a:cs typeface="Symbol"/>
              </a:rPr>
              <a:t></a:t>
            </a:r>
            <a:r>
              <a:rPr sz="2250" spc="114" dirty="0">
                <a:latin typeface="Times New Roman"/>
                <a:cs typeface="Times New Roman"/>
              </a:rPr>
              <a:t> </a:t>
            </a:r>
            <a:r>
              <a:rPr sz="3375" spc="7" baseline="-35802" dirty="0">
                <a:latin typeface="Symbol"/>
                <a:cs typeface="Symbol"/>
              </a:rPr>
              <a:t></a:t>
            </a:r>
            <a:r>
              <a:rPr sz="3375" i="1" spc="7" baseline="-35802" dirty="0">
                <a:latin typeface="Times New Roman"/>
                <a:cs typeface="Times New Roman"/>
              </a:rPr>
              <a:t>t</a:t>
            </a:r>
            <a:endParaRPr sz="3375" baseline="-3580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1788" y="3476170"/>
            <a:ext cx="7701915" cy="1456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 marR="43180" indent="-635">
              <a:lnSpc>
                <a:spcPct val="123700"/>
              </a:lnSpc>
              <a:spcBef>
                <a:spcPts val="130"/>
              </a:spcBef>
            </a:pPr>
            <a:r>
              <a:rPr sz="1900" b="1" spc="10" dirty="0">
                <a:latin typeface="Times New Roman"/>
                <a:cs typeface="Times New Roman"/>
              </a:rPr>
              <a:t>Όπου </a:t>
            </a:r>
            <a:r>
              <a:rPr sz="1900" i="1" spc="5" dirty="0">
                <a:latin typeface="Times New Roman"/>
                <a:cs typeface="Times New Roman"/>
              </a:rPr>
              <a:t>t</a:t>
            </a:r>
            <a:r>
              <a:rPr sz="1650" spc="7" baseline="-25252" dirty="0">
                <a:latin typeface="Times New Roman"/>
                <a:cs typeface="Times New Roman"/>
              </a:rPr>
              <a:t>(</a:t>
            </a:r>
            <a:r>
              <a:rPr sz="1725" i="1" spc="7" baseline="-24154" dirty="0">
                <a:latin typeface="Symbol"/>
                <a:cs typeface="Symbol"/>
              </a:rPr>
              <a:t></a:t>
            </a:r>
            <a:r>
              <a:rPr sz="1725" i="1" spc="7" baseline="-24154" dirty="0">
                <a:latin typeface="Times New Roman"/>
                <a:cs typeface="Times New Roman"/>
              </a:rPr>
              <a:t> </a:t>
            </a:r>
            <a:r>
              <a:rPr sz="1650" spc="-22" baseline="-25252" dirty="0">
                <a:latin typeface="Symbol"/>
                <a:cs typeface="Symbol"/>
              </a:rPr>
              <a:t></a:t>
            </a:r>
            <a:r>
              <a:rPr sz="1650" spc="-22" baseline="-25252" dirty="0">
                <a:latin typeface="Times New Roman"/>
                <a:cs typeface="Times New Roman"/>
              </a:rPr>
              <a:t>1)(</a:t>
            </a:r>
            <a:r>
              <a:rPr sz="1725" i="1" spc="-22" baseline="-24154" dirty="0">
                <a:latin typeface="Symbol"/>
                <a:cs typeface="Symbol"/>
              </a:rPr>
              <a:t></a:t>
            </a:r>
            <a:r>
              <a:rPr sz="1725" i="1" spc="-22" baseline="-24154" dirty="0">
                <a:latin typeface="Times New Roman"/>
                <a:cs typeface="Times New Roman"/>
              </a:rPr>
              <a:t> </a:t>
            </a:r>
            <a:r>
              <a:rPr sz="1650" spc="44" baseline="-25252" dirty="0">
                <a:latin typeface="Symbol"/>
                <a:cs typeface="Symbol"/>
              </a:rPr>
              <a:t></a:t>
            </a:r>
            <a:r>
              <a:rPr sz="1650" spc="44" baseline="-25252" dirty="0">
                <a:latin typeface="Times New Roman"/>
                <a:cs typeface="Times New Roman"/>
              </a:rPr>
              <a:t>2);</a:t>
            </a:r>
            <a:r>
              <a:rPr sz="1650" i="1" spc="44" baseline="-25252" dirty="0">
                <a:latin typeface="Times New Roman"/>
                <a:cs typeface="Times New Roman"/>
              </a:rPr>
              <a:t>a </a:t>
            </a:r>
            <a:r>
              <a:rPr sz="1650" baseline="-25252" dirty="0">
                <a:latin typeface="Times New Roman"/>
                <a:cs typeface="Times New Roman"/>
              </a:rPr>
              <a:t>/ </a:t>
            </a:r>
            <a:r>
              <a:rPr sz="1650" spc="7" baseline="-25252" dirty="0">
                <a:latin typeface="Times New Roman"/>
                <a:cs typeface="Times New Roman"/>
              </a:rPr>
              <a:t>2 </a:t>
            </a:r>
            <a:r>
              <a:rPr sz="1900" b="1" spc="5" dirty="0">
                <a:latin typeface="Times New Roman"/>
                <a:cs typeface="Times New Roman"/>
              </a:rPr>
              <a:t>: Κρίσιµη </a:t>
            </a:r>
            <a:r>
              <a:rPr sz="1900" b="1" dirty="0">
                <a:latin typeface="Times New Roman"/>
                <a:cs typeface="Times New Roman"/>
              </a:rPr>
              <a:t>τιµή της </a:t>
            </a:r>
            <a:r>
              <a:rPr sz="1900" b="1" i="1" spc="5" dirty="0">
                <a:latin typeface="Times New Roman"/>
                <a:cs typeface="Times New Roman"/>
              </a:rPr>
              <a:t>t</a:t>
            </a:r>
            <a:r>
              <a:rPr sz="1900" b="1" spc="5" dirty="0">
                <a:latin typeface="Times New Roman"/>
                <a:cs typeface="Times New Roman"/>
              </a:rPr>
              <a:t>-Κατανοµής </a:t>
            </a:r>
            <a:r>
              <a:rPr sz="1900" b="1" dirty="0">
                <a:latin typeface="Times New Roman"/>
                <a:cs typeface="Times New Roman"/>
              </a:rPr>
              <a:t>µε </a:t>
            </a:r>
            <a:r>
              <a:rPr sz="1900" spc="-60" dirty="0">
                <a:latin typeface="Times New Roman"/>
                <a:cs typeface="Times New Roman"/>
              </a:rPr>
              <a:t>(</a:t>
            </a:r>
            <a:r>
              <a:rPr sz="2000" i="1" spc="-60" dirty="0">
                <a:latin typeface="Symbol"/>
                <a:cs typeface="Symbol"/>
              </a:rPr>
              <a:t>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Symbol"/>
                <a:cs typeface="Symbol"/>
              </a:rPr>
              <a:t></a:t>
            </a:r>
            <a:r>
              <a:rPr sz="1900" spc="-30" dirty="0">
                <a:latin typeface="Times New Roman"/>
                <a:cs typeface="Times New Roman"/>
              </a:rPr>
              <a:t>1)(</a:t>
            </a:r>
            <a:r>
              <a:rPr sz="2000" i="1" spc="-30" dirty="0">
                <a:latin typeface="Symbol"/>
                <a:cs typeface="Symbol"/>
              </a:rPr>
              <a:t>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1900" spc="10" dirty="0">
                <a:latin typeface="Symbol"/>
                <a:cs typeface="Symbol"/>
              </a:rPr>
              <a:t>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5" dirty="0">
                <a:latin typeface="Times New Roman"/>
                <a:cs typeface="Times New Roman"/>
              </a:rPr>
              <a:t>2) </a:t>
            </a:r>
            <a:r>
              <a:rPr sz="1900" b="1" spc="5" dirty="0">
                <a:latin typeface="Times New Roman"/>
                <a:cs typeface="Times New Roman"/>
              </a:rPr>
              <a:t>β.ε., σε  </a:t>
            </a:r>
            <a:r>
              <a:rPr sz="1900" b="1" spc="10" dirty="0">
                <a:latin typeface="Times New Roman"/>
                <a:cs typeface="Times New Roman"/>
              </a:rPr>
              <a:t>επίπεδο </a:t>
            </a:r>
            <a:r>
              <a:rPr sz="1900" b="1" spc="5" dirty="0">
                <a:latin typeface="Times New Roman"/>
                <a:cs typeface="Times New Roman"/>
              </a:rPr>
              <a:t>σηµαντικότητας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i="1" spc="5" dirty="0">
                <a:latin typeface="Times New Roman"/>
                <a:cs typeface="Times New Roman"/>
              </a:rPr>
              <a:t>α</a:t>
            </a:r>
            <a:r>
              <a:rPr sz="1900" b="1" spc="5" dirty="0">
                <a:latin typeface="Times New Roman"/>
                <a:cs typeface="Times New Roman"/>
              </a:rPr>
              <a:t>/2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</a:pPr>
            <a:r>
              <a:rPr sz="1850" b="1" spc="5" dirty="0">
                <a:latin typeface="Times New Roman"/>
                <a:cs typeface="Times New Roman"/>
              </a:rPr>
              <a:t>Στο</a:t>
            </a:r>
            <a:r>
              <a:rPr sz="1850" b="1" spc="-15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Times New Roman"/>
                <a:cs typeface="Times New Roman"/>
              </a:rPr>
              <a:t>παράδειγµα: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2914" y="891031"/>
            <a:ext cx="3131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Στο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Παράδειγµα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5172" y="1801771"/>
            <a:ext cx="28086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2710" algn="l"/>
                <a:tab pos="2013585" algn="l"/>
                <a:tab pos="2612390" algn="l"/>
              </a:tabLst>
            </a:pPr>
            <a:r>
              <a:rPr sz="20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Γ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ενό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υ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ο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ι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Ο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ΤΑ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7872" y="1827276"/>
            <a:ext cx="1257300" cy="0"/>
          </a:xfrm>
          <a:custGeom>
            <a:avLst/>
            <a:gdLst/>
            <a:ahLst/>
            <a:cxnLst/>
            <a:rect l="l" t="t" r="r" b="b"/>
            <a:pathLst>
              <a:path w="1257300">
                <a:moveTo>
                  <a:pt x="0" y="0"/>
                </a:moveTo>
                <a:lnTo>
                  <a:pt x="12573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5172" y="18227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144"/>
                </a:ln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4316" y="1827276"/>
            <a:ext cx="600710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4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4772" y="1822704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144"/>
                </a:lnTo>
                <a:lnTo>
                  <a:pt x="9144" y="9144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3916" y="1827276"/>
            <a:ext cx="599440" cy="0"/>
          </a:xfrm>
          <a:custGeom>
            <a:avLst/>
            <a:gdLst/>
            <a:ahLst/>
            <a:cxnLst/>
            <a:rect l="l" t="t" r="r" b="b"/>
            <a:pathLst>
              <a:path w="599439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2848" y="1822704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0"/>
                </a:moveTo>
                <a:lnTo>
                  <a:pt x="0" y="9144"/>
                </a:lnTo>
                <a:lnTo>
                  <a:pt x="7620" y="9144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0468" y="1827276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30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599940" y="2139264"/>
          <a:ext cx="2797810" cy="26079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722">
                <a:tc>
                  <a:txBody>
                    <a:bodyPr/>
                    <a:lstStyle/>
                    <a:p>
                      <a:pPr marL="31750">
                        <a:lnSpc>
                          <a:spcPts val="216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60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6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6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83">
                <a:tc>
                  <a:txBody>
                    <a:bodyPr/>
                    <a:lstStyle/>
                    <a:p>
                      <a:pPr marL="31750">
                        <a:lnSpc>
                          <a:spcPts val="21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90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9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0,53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21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85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1,87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8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21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∆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85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2,07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8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21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85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8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1,93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8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083">
                <a:tc>
                  <a:txBody>
                    <a:bodyPr/>
                    <a:lstStyle/>
                    <a:p>
                      <a:pPr marL="31750">
                        <a:lnSpc>
                          <a:spcPts val="21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Ζ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90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9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2,55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marL="31750">
                        <a:lnSpc>
                          <a:spcPts val="22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Η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200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20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2,67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2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083">
                <a:tc>
                  <a:txBody>
                    <a:bodyPr/>
                    <a:lstStyle/>
                    <a:p>
                      <a:pPr marL="31750">
                        <a:lnSpc>
                          <a:spcPts val="21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90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90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198">
                <a:tc>
                  <a:txBody>
                    <a:bodyPr/>
                    <a:lstStyle/>
                    <a:p>
                      <a:pPr marL="31750">
                        <a:lnSpc>
                          <a:spcPts val="214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ts val="2145"/>
                        </a:lnSpc>
                      </a:pPr>
                      <a:r>
                        <a:rPr sz="2000" b="1" spc="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b="1" spc="-1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145"/>
                        </a:lnSpc>
                      </a:pP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2,62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2145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631692" y="5338572"/>
            <a:ext cx="1096010" cy="292735"/>
          </a:xfrm>
          <a:custGeom>
            <a:avLst/>
            <a:gdLst/>
            <a:ahLst/>
            <a:cxnLst/>
            <a:rect l="l" t="t" r="r" b="b"/>
            <a:pathLst>
              <a:path w="1096010" h="292735">
                <a:moveTo>
                  <a:pt x="0" y="0"/>
                </a:moveTo>
                <a:lnTo>
                  <a:pt x="0" y="292608"/>
                </a:lnTo>
                <a:lnTo>
                  <a:pt x="1095756" y="292608"/>
                </a:lnTo>
                <a:lnTo>
                  <a:pt x="10957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1692" y="5631180"/>
            <a:ext cx="1096010" cy="289560"/>
          </a:xfrm>
          <a:custGeom>
            <a:avLst/>
            <a:gdLst/>
            <a:ahLst/>
            <a:cxnLst/>
            <a:rect l="l" t="t" r="r" b="b"/>
            <a:pathLst>
              <a:path w="1096010" h="289560">
                <a:moveTo>
                  <a:pt x="0" y="0"/>
                </a:moveTo>
                <a:lnTo>
                  <a:pt x="0" y="289560"/>
                </a:lnTo>
                <a:lnTo>
                  <a:pt x="1095756" y="289560"/>
                </a:lnTo>
                <a:lnTo>
                  <a:pt x="10957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1692" y="5920740"/>
            <a:ext cx="1096010" cy="291465"/>
          </a:xfrm>
          <a:custGeom>
            <a:avLst/>
            <a:gdLst/>
            <a:ahLst/>
            <a:cxnLst/>
            <a:rect l="l" t="t" r="r" b="b"/>
            <a:pathLst>
              <a:path w="1096010" h="291464">
                <a:moveTo>
                  <a:pt x="0" y="0"/>
                </a:moveTo>
                <a:lnTo>
                  <a:pt x="0" y="291084"/>
                </a:lnTo>
                <a:lnTo>
                  <a:pt x="1095756" y="291084"/>
                </a:lnTo>
                <a:lnTo>
                  <a:pt x="10957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454336" y="5066728"/>
          <a:ext cx="2929890" cy="1406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586">
                <a:tc>
                  <a:txBody>
                    <a:bodyPr/>
                    <a:lstStyle/>
                    <a:p>
                      <a:pPr marL="162560">
                        <a:lnSpc>
                          <a:spcPts val="2025"/>
                        </a:lnSpc>
                      </a:pPr>
                      <a:r>
                        <a:rPr sz="3000" b="1" spc="7" baseline="8333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1250" b="1" spc="5" dirty="0">
                          <a:latin typeface="Times New Roman"/>
                          <a:cs typeface="Times New Roman"/>
                        </a:rPr>
                        <a:t>0,10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98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1,14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45">
                <a:tc>
                  <a:txBody>
                    <a:bodyPr/>
                    <a:lstStyle/>
                    <a:p>
                      <a:pPr marL="162560">
                        <a:lnSpc>
                          <a:spcPts val="2155"/>
                        </a:lnSpc>
                        <a:spcBef>
                          <a:spcPts val="40"/>
                        </a:spcBef>
                      </a:pPr>
                      <a:r>
                        <a:rPr sz="3000" b="1" spc="7" baseline="8333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1250" b="1" spc="5" dirty="0">
                          <a:latin typeface="Times New Roman"/>
                          <a:cs typeface="Times New Roman"/>
                        </a:rPr>
                        <a:t>0,05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215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1,36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83">
                <a:tc>
                  <a:txBody>
                    <a:bodyPr/>
                    <a:lstStyle/>
                    <a:p>
                      <a:pPr marL="162560">
                        <a:lnSpc>
                          <a:spcPts val="2145"/>
                        </a:lnSpc>
                        <a:spcBef>
                          <a:spcPts val="45"/>
                        </a:spcBef>
                      </a:pPr>
                      <a:r>
                        <a:rPr sz="3000" b="1" spc="7" baseline="8333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1250" b="1" spc="5" dirty="0">
                          <a:latin typeface="Times New Roman"/>
                          <a:cs typeface="Times New Roman"/>
                        </a:rPr>
                        <a:t>0,01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216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1,80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64">
                <a:tc>
                  <a:txBody>
                    <a:bodyPr/>
                    <a:lstStyle/>
                    <a:p>
                      <a:pPr marL="162560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3000" b="1" spc="7" baseline="8333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1250" b="1" spc="5" dirty="0">
                          <a:latin typeface="Times New Roman"/>
                          <a:cs typeface="Times New Roman"/>
                        </a:rPr>
                        <a:t>0,0011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212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1,78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5294376" y="4890516"/>
            <a:ext cx="3355975" cy="634365"/>
          </a:xfrm>
          <a:custGeom>
            <a:avLst/>
            <a:gdLst/>
            <a:ahLst/>
            <a:cxnLst/>
            <a:rect l="l" t="t" r="r" b="b"/>
            <a:pathLst>
              <a:path w="3355975" h="634364">
                <a:moveTo>
                  <a:pt x="3355848" y="399288"/>
                </a:moveTo>
                <a:lnTo>
                  <a:pt x="3355848" y="80772"/>
                </a:lnTo>
                <a:lnTo>
                  <a:pt x="3347845" y="62381"/>
                </a:lnTo>
                <a:lnTo>
                  <a:pt x="3289267" y="30426"/>
                </a:lnTo>
                <a:lnTo>
                  <a:pt x="3242316" y="17874"/>
                </a:lnTo>
                <a:lnTo>
                  <a:pt x="3186008" y="8282"/>
                </a:lnTo>
                <a:lnTo>
                  <a:pt x="3122156" y="2154"/>
                </a:lnTo>
                <a:lnTo>
                  <a:pt x="3052572" y="0"/>
                </a:lnTo>
                <a:lnTo>
                  <a:pt x="1844040" y="0"/>
                </a:lnTo>
                <a:lnTo>
                  <a:pt x="1774455" y="2154"/>
                </a:lnTo>
                <a:lnTo>
                  <a:pt x="1710603" y="8282"/>
                </a:lnTo>
                <a:lnTo>
                  <a:pt x="1654295" y="17874"/>
                </a:lnTo>
                <a:lnTo>
                  <a:pt x="1607344" y="30426"/>
                </a:lnTo>
                <a:lnTo>
                  <a:pt x="1571563" y="45431"/>
                </a:lnTo>
                <a:lnTo>
                  <a:pt x="1540764" y="80772"/>
                </a:lnTo>
                <a:lnTo>
                  <a:pt x="1540764" y="280416"/>
                </a:lnTo>
                <a:lnTo>
                  <a:pt x="0" y="633984"/>
                </a:lnTo>
                <a:lnTo>
                  <a:pt x="1540764" y="399288"/>
                </a:lnTo>
                <a:lnTo>
                  <a:pt x="1548766" y="417678"/>
                </a:lnTo>
                <a:lnTo>
                  <a:pt x="1571563" y="434628"/>
                </a:lnTo>
                <a:lnTo>
                  <a:pt x="1607344" y="449633"/>
                </a:lnTo>
                <a:lnTo>
                  <a:pt x="1654295" y="462185"/>
                </a:lnTo>
                <a:lnTo>
                  <a:pt x="1710603" y="471777"/>
                </a:lnTo>
                <a:lnTo>
                  <a:pt x="1774455" y="477905"/>
                </a:lnTo>
                <a:lnTo>
                  <a:pt x="1844040" y="480060"/>
                </a:lnTo>
                <a:lnTo>
                  <a:pt x="3052572" y="480060"/>
                </a:lnTo>
                <a:lnTo>
                  <a:pt x="3122156" y="477905"/>
                </a:lnTo>
                <a:lnTo>
                  <a:pt x="3186008" y="471777"/>
                </a:lnTo>
                <a:lnTo>
                  <a:pt x="3242316" y="462185"/>
                </a:lnTo>
                <a:lnTo>
                  <a:pt x="3289267" y="449633"/>
                </a:lnTo>
                <a:lnTo>
                  <a:pt x="3325048" y="434628"/>
                </a:lnTo>
                <a:lnTo>
                  <a:pt x="3347845" y="417678"/>
                </a:lnTo>
                <a:lnTo>
                  <a:pt x="3355848" y="399288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94376" y="4890515"/>
            <a:ext cx="3355975" cy="634365"/>
          </a:xfrm>
          <a:custGeom>
            <a:avLst/>
            <a:gdLst/>
            <a:ahLst/>
            <a:cxnLst/>
            <a:rect l="l" t="t" r="r" b="b"/>
            <a:pathLst>
              <a:path w="3355975" h="634364">
                <a:moveTo>
                  <a:pt x="1844039" y="0"/>
                </a:moveTo>
                <a:lnTo>
                  <a:pt x="1774455" y="2154"/>
                </a:lnTo>
                <a:lnTo>
                  <a:pt x="1710603" y="8282"/>
                </a:lnTo>
                <a:lnTo>
                  <a:pt x="1654295" y="17874"/>
                </a:lnTo>
                <a:lnTo>
                  <a:pt x="1607344" y="30426"/>
                </a:lnTo>
                <a:lnTo>
                  <a:pt x="1571563" y="45431"/>
                </a:lnTo>
                <a:lnTo>
                  <a:pt x="1540763" y="80771"/>
                </a:lnTo>
                <a:lnTo>
                  <a:pt x="1540763" y="280415"/>
                </a:lnTo>
                <a:lnTo>
                  <a:pt x="0" y="633983"/>
                </a:lnTo>
                <a:lnTo>
                  <a:pt x="1540763" y="399287"/>
                </a:lnTo>
                <a:lnTo>
                  <a:pt x="1548766" y="417678"/>
                </a:lnTo>
                <a:lnTo>
                  <a:pt x="1571563" y="434628"/>
                </a:lnTo>
                <a:lnTo>
                  <a:pt x="1607344" y="449633"/>
                </a:lnTo>
                <a:lnTo>
                  <a:pt x="1654295" y="462185"/>
                </a:lnTo>
                <a:lnTo>
                  <a:pt x="1710603" y="471777"/>
                </a:lnTo>
                <a:lnTo>
                  <a:pt x="1774455" y="477905"/>
                </a:lnTo>
                <a:lnTo>
                  <a:pt x="1844039" y="480059"/>
                </a:lnTo>
                <a:lnTo>
                  <a:pt x="3052571" y="480059"/>
                </a:lnTo>
                <a:lnTo>
                  <a:pt x="3122156" y="477905"/>
                </a:lnTo>
                <a:lnTo>
                  <a:pt x="3186008" y="471777"/>
                </a:lnTo>
                <a:lnTo>
                  <a:pt x="3242316" y="462185"/>
                </a:lnTo>
                <a:lnTo>
                  <a:pt x="3289267" y="449633"/>
                </a:lnTo>
                <a:lnTo>
                  <a:pt x="3325048" y="434628"/>
                </a:lnTo>
                <a:lnTo>
                  <a:pt x="3355847" y="399287"/>
                </a:lnTo>
                <a:lnTo>
                  <a:pt x="3355847" y="80771"/>
                </a:lnTo>
                <a:lnTo>
                  <a:pt x="3325048" y="45431"/>
                </a:lnTo>
                <a:lnTo>
                  <a:pt x="3289267" y="30426"/>
                </a:lnTo>
                <a:lnTo>
                  <a:pt x="3242316" y="17874"/>
                </a:lnTo>
                <a:lnTo>
                  <a:pt x="3186008" y="8282"/>
                </a:lnTo>
                <a:lnTo>
                  <a:pt x="3122156" y="2154"/>
                </a:lnTo>
                <a:lnTo>
                  <a:pt x="3052571" y="0"/>
                </a:lnTo>
                <a:lnTo>
                  <a:pt x="1844039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35172" y="4717181"/>
            <a:ext cx="4566285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95"/>
              </a:spcBef>
              <a:tabLst>
                <a:tab pos="1360805" algn="l"/>
                <a:tab pos="1967864" algn="l"/>
                <a:tab pos="2577465" algn="l"/>
              </a:tabLst>
            </a:pPr>
            <a:r>
              <a:rPr sz="20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	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3,40	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0,97	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ts val="3015"/>
              </a:lnSpc>
            </a:pPr>
            <a:r>
              <a:rPr sz="2800" b="1" dirty="0">
                <a:latin typeface="Arial"/>
                <a:cs typeface="Arial"/>
              </a:rPr>
              <a:t>1</a:t>
            </a:r>
            <a:r>
              <a:rPr sz="2800" b="1" spc="-5" dirty="0">
                <a:latin typeface="Arial"/>
                <a:cs typeface="Arial"/>
              </a:rPr>
              <a:t>,</a:t>
            </a:r>
            <a:r>
              <a:rPr sz="2800" b="1" dirty="0">
                <a:latin typeface="Arial"/>
                <a:cs typeface="Arial"/>
              </a:rPr>
              <a:t>3</a:t>
            </a:r>
            <a:r>
              <a:rPr sz="2800" b="1" spc="-5" dirty="0"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152" y="1796033"/>
            <a:ext cx="1493520" cy="0"/>
          </a:xfrm>
          <a:custGeom>
            <a:avLst/>
            <a:gdLst/>
            <a:ahLst/>
            <a:cxnLst/>
            <a:rect l="l" t="t" r="r" b="b"/>
            <a:pathLst>
              <a:path w="1493520">
                <a:moveTo>
                  <a:pt x="0" y="0"/>
                </a:moveTo>
                <a:lnTo>
                  <a:pt x="149352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9672" y="179070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0340" y="1796033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3572" y="179070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4240" y="1796033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7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5948" y="179070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6616" y="1796033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6152" y="2150364"/>
            <a:ext cx="1493520" cy="0"/>
          </a:xfrm>
          <a:custGeom>
            <a:avLst/>
            <a:gdLst/>
            <a:ahLst/>
            <a:cxnLst/>
            <a:rect l="l" t="t" r="r" b="b"/>
            <a:pathLst>
              <a:path w="1493520">
                <a:moveTo>
                  <a:pt x="0" y="0"/>
                </a:moveTo>
                <a:lnTo>
                  <a:pt x="14935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9672" y="214579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0" y="9144"/>
                </a:lnTo>
                <a:lnTo>
                  <a:pt x="10668" y="914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0340" y="2150364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3572" y="214579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0"/>
                </a:moveTo>
                <a:lnTo>
                  <a:pt x="0" y="9144"/>
                </a:lnTo>
                <a:lnTo>
                  <a:pt x="10668" y="914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4240" y="2150364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7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5948" y="214579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0"/>
                </a:moveTo>
                <a:lnTo>
                  <a:pt x="0" y="9144"/>
                </a:lnTo>
                <a:lnTo>
                  <a:pt x="10668" y="914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6616" y="2150364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6152" y="5606796"/>
            <a:ext cx="1493520" cy="0"/>
          </a:xfrm>
          <a:custGeom>
            <a:avLst/>
            <a:gdLst/>
            <a:ahLst/>
            <a:cxnLst/>
            <a:rect l="l" t="t" r="r" b="b"/>
            <a:pathLst>
              <a:path w="1493520">
                <a:moveTo>
                  <a:pt x="0" y="0"/>
                </a:moveTo>
                <a:lnTo>
                  <a:pt x="14935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9672" y="56022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0" y="0"/>
                </a:moveTo>
                <a:lnTo>
                  <a:pt x="0" y="9144"/>
                </a:lnTo>
                <a:lnTo>
                  <a:pt x="10668" y="914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20340" y="5606796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33572" y="56022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0"/>
                </a:moveTo>
                <a:lnTo>
                  <a:pt x="0" y="9144"/>
                </a:lnTo>
                <a:lnTo>
                  <a:pt x="10668" y="914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44240" y="5606796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7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5948" y="560222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0"/>
                </a:moveTo>
                <a:lnTo>
                  <a:pt x="0" y="9144"/>
                </a:lnTo>
                <a:lnTo>
                  <a:pt x="10668" y="9144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66616" y="5606796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2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78635" y="5964199"/>
            <a:ext cx="998855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25" b="1" spc="15" baseline="8274" dirty="0">
                <a:latin typeface="Times New Roman"/>
                <a:cs typeface="Times New Roman"/>
              </a:rPr>
              <a:t>ΕΣ∆</a:t>
            </a:r>
            <a:r>
              <a:rPr sz="1500" b="1" spc="10" dirty="0">
                <a:latin typeface="Times New Roman"/>
                <a:cs typeface="Times New Roman"/>
              </a:rPr>
              <a:t>0,05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05174" y="5920003"/>
            <a:ext cx="55118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50" b="1" spc="20" dirty="0">
                <a:latin typeface="Times New Roman"/>
                <a:cs typeface="Times New Roman"/>
              </a:rPr>
              <a:t>1</a:t>
            </a:r>
            <a:r>
              <a:rPr sz="2350" b="1" spc="-15" dirty="0">
                <a:latin typeface="Times New Roman"/>
                <a:cs typeface="Times New Roman"/>
              </a:rPr>
              <a:t>,</a:t>
            </a:r>
            <a:r>
              <a:rPr sz="2350" b="1" spc="-5" dirty="0">
                <a:latin typeface="Times New Roman"/>
                <a:cs typeface="Times New Roman"/>
              </a:rPr>
              <a:t>7</a:t>
            </a:r>
            <a:r>
              <a:rPr sz="2350" b="1" spc="10" dirty="0">
                <a:latin typeface="Times New Roman"/>
                <a:cs typeface="Times New Roman"/>
              </a:rPr>
              <a:t>5</a:t>
            </a:r>
            <a:endParaRPr sz="2350">
              <a:latin typeface="Times New Roman"/>
              <a:cs typeface="Times New Roman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200912" y="1801368"/>
          <a:ext cx="3463923" cy="5189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539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5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Γενότυποι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ts val="2655"/>
                        </a:lnSpc>
                      </a:pPr>
                      <a:r>
                        <a:rPr sz="2350" b="1" spc="5" dirty="0">
                          <a:latin typeface="Times New Roman"/>
                          <a:cs typeface="Times New Roman"/>
                        </a:rPr>
                        <a:t>ΜΟ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ts val="2655"/>
                        </a:lnSpc>
                      </a:pPr>
                      <a:r>
                        <a:rPr sz="2350" b="1" spc="5" dirty="0">
                          <a:latin typeface="Times New Roman"/>
                          <a:cs typeface="Times New Roman"/>
                        </a:rPr>
                        <a:t>ΤΑ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2665"/>
                        </a:lnSpc>
                      </a:pPr>
                      <a:r>
                        <a:rPr sz="2350" b="1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5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5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4,10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5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5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Β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2,50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Γ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3,20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∆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3,40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0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Ε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5,20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Ζ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3,60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Η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3,40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1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Θ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2,90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2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Ι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4,20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10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Κ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3,40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35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50" b="1" spc="-1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2625"/>
                        </a:lnSpc>
                      </a:pPr>
                      <a:r>
                        <a:rPr sz="235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0012">
                <a:tc gridSpan="4">
                  <a:txBody>
                    <a:bodyPr/>
                    <a:lstStyle/>
                    <a:p>
                      <a:pPr marL="115570">
                        <a:lnSpc>
                          <a:spcPts val="2660"/>
                        </a:lnSpc>
                        <a:tabLst>
                          <a:tab pos="1616710" algn="l"/>
                        </a:tabLst>
                      </a:pPr>
                      <a:r>
                        <a:rPr sz="2350" b="1" spc="10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2250" b="1" spc="15" baseline="-12962" dirty="0">
                          <a:latin typeface="Times New Roman"/>
                          <a:cs typeface="Times New Roman"/>
                        </a:rPr>
                        <a:t>0,10	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1,46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tabLst>
                          <a:tab pos="1616710" algn="l"/>
                        </a:tabLst>
                      </a:pPr>
                      <a:r>
                        <a:rPr sz="2350" b="1" spc="10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2250" b="1" spc="15" baseline="-12962" dirty="0">
                          <a:latin typeface="Times New Roman"/>
                          <a:cs typeface="Times New Roman"/>
                        </a:rPr>
                        <a:t>0,01	</a:t>
                      </a:r>
                      <a:r>
                        <a:rPr sz="2350" b="1" dirty="0">
                          <a:latin typeface="Times New Roman"/>
                          <a:cs typeface="Times New Roman"/>
                        </a:rPr>
                        <a:t>2,32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1278635" y="6654571"/>
            <a:ext cx="119126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25" b="1" spc="7" baseline="8274" dirty="0">
                <a:latin typeface="Times New Roman"/>
                <a:cs typeface="Times New Roman"/>
              </a:rPr>
              <a:t>ΕΣ∆</a:t>
            </a:r>
            <a:r>
              <a:rPr sz="1500" b="1" spc="5" dirty="0">
                <a:latin typeface="Times New Roman"/>
                <a:cs typeface="Times New Roman"/>
              </a:rPr>
              <a:t>0,0011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05174" y="6610375"/>
            <a:ext cx="55118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50" b="1" spc="20" dirty="0">
                <a:latin typeface="Times New Roman"/>
                <a:cs typeface="Times New Roman"/>
              </a:rPr>
              <a:t>2</a:t>
            </a:r>
            <a:r>
              <a:rPr sz="2350" b="1" spc="-15" dirty="0">
                <a:latin typeface="Times New Roman"/>
                <a:cs typeface="Times New Roman"/>
              </a:rPr>
              <a:t>,</a:t>
            </a:r>
            <a:r>
              <a:rPr sz="2350" b="1" spc="-5" dirty="0">
                <a:latin typeface="Times New Roman"/>
                <a:cs typeface="Times New Roman"/>
              </a:rPr>
              <a:t>9</a:t>
            </a:r>
            <a:r>
              <a:rPr sz="2350" b="1" spc="10" dirty="0">
                <a:latin typeface="Times New Roman"/>
                <a:cs typeface="Times New Roman"/>
              </a:rPr>
              <a:t>7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00912" y="6995922"/>
            <a:ext cx="1516380" cy="0"/>
          </a:xfrm>
          <a:custGeom>
            <a:avLst/>
            <a:gdLst/>
            <a:ahLst/>
            <a:cxnLst/>
            <a:rect l="l" t="t" r="r" b="b"/>
            <a:pathLst>
              <a:path w="1516380">
                <a:moveTo>
                  <a:pt x="0" y="0"/>
                </a:moveTo>
                <a:lnTo>
                  <a:pt x="151638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2052" y="699058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12720" y="6995922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299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5952" y="699058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36620" y="6995922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694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48328" y="699058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8996" y="6995922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>
                <a:moveTo>
                  <a:pt x="0" y="0"/>
                </a:moveTo>
                <a:lnTo>
                  <a:pt x="50596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54396" y="1750314"/>
            <a:ext cx="1472565" cy="0"/>
          </a:xfrm>
          <a:custGeom>
            <a:avLst/>
            <a:gdLst/>
            <a:ahLst/>
            <a:cxnLst/>
            <a:rect l="l" t="t" r="r" b="b"/>
            <a:pathLst>
              <a:path w="1472565">
                <a:moveTo>
                  <a:pt x="0" y="0"/>
                </a:moveTo>
                <a:lnTo>
                  <a:pt x="14721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6580" y="174498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7247" y="1750314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56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39811" y="174498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50480" y="1750314"/>
            <a:ext cx="70104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4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51520" y="174498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62188" y="175031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54396" y="2099310"/>
            <a:ext cx="1472565" cy="0"/>
          </a:xfrm>
          <a:custGeom>
            <a:avLst/>
            <a:gdLst/>
            <a:ahLst/>
            <a:cxnLst/>
            <a:rect l="l" t="t" r="r" b="b"/>
            <a:pathLst>
              <a:path w="1472565">
                <a:moveTo>
                  <a:pt x="0" y="0"/>
                </a:moveTo>
                <a:lnTo>
                  <a:pt x="14721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6580" y="20939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37247" y="2099310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56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39811" y="20939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0480" y="2099310"/>
            <a:ext cx="70104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4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51520" y="20939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62188" y="209931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54396" y="5503926"/>
            <a:ext cx="1472565" cy="0"/>
          </a:xfrm>
          <a:custGeom>
            <a:avLst/>
            <a:gdLst/>
            <a:ahLst/>
            <a:cxnLst/>
            <a:rect l="l" t="t" r="r" b="b"/>
            <a:pathLst>
              <a:path w="1472565">
                <a:moveTo>
                  <a:pt x="0" y="0"/>
                </a:moveTo>
                <a:lnTo>
                  <a:pt x="14721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26580" y="549859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37247" y="5503926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5">
                <a:moveTo>
                  <a:pt x="0" y="0"/>
                </a:moveTo>
                <a:lnTo>
                  <a:pt x="70256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39811" y="549859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0480" y="5503926"/>
            <a:ext cx="701040" cy="0"/>
          </a:xfrm>
          <a:custGeom>
            <a:avLst/>
            <a:gdLst/>
            <a:ahLst/>
            <a:cxnLst/>
            <a:rect l="l" t="t" r="r" b="b"/>
            <a:pathLst>
              <a:path w="701040">
                <a:moveTo>
                  <a:pt x="0" y="0"/>
                </a:moveTo>
                <a:lnTo>
                  <a:pt x="70104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51520" y="549859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62188" y="550392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5439155" y="1755648"/>
          <a:ext cx="3413759" cy="51114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617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ts val="2600"/>
                        </a:lnSpc>
                        <a:tabLst>
                          <a:tab pos="1508125" algn="l"/>
                        </a:tabLst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Γενότυποι	</a:t>
                      </a: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ΜΟ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2750"/>
                        </a:lnSpc>
                        <a:tabLst>
                          <a:tab pos="1505585" algn="l"/>
                        </a:tabLst>
                      </a:pPr>
                      <a:r>
                        <a:rPr sz="2300" b="1" spc="25" dirty="0">
                          <a:latin typeface="Times New Roman"/>
                          <a:cs typeface="Times New Roman"/>
                        </a:rPr>
                        <a:t>Α	</a:t>
                      </a: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4,10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2600"/>
                        </a:lnSpc>
                      </a:pPr>
                      <a:r>
                        <a:rPr sz="2300" b="1" spc="25" dirty="0">
                          <a:latin typeface="Times New Roman"/>
                          <a:cs typeface="Times New Roman"/>
                        </a:rPr>
                        <a:t>ΤΑ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275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615"/>
                        </a:lnSpc>
                      </a:pPr>
                      <a:r>
                        <a:rPr sz="2300" b="1" i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ts val="274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8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Β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8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8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0,53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8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7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Γ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7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7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1,87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7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65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∆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65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65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2,07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65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7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Ε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7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7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1,93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7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7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Ζ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7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7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2,55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7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75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Η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75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75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2,67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75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8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Θ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8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8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8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7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Ι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7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7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2,62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7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2580"/>
                        </a:lnSpc>
                      </a:pPr>
                      <a:r>
                        <a:rPr sz="2300" b="1" dirty="0">
                          <a:latin typeface="Times New Roman"/>
                          <a:cs typeface="Times New Roman"/>
                        </a:rPr>
                        <a:t>Κ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ts val="2580"/>
                        </a:lnSpc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300" b="1" spc="-1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2580"/>
                        </a:lnSpc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0,97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580"/>
                        </a:lnSpc>
                      </a:pPr>
                      <a:r>
                        <a:rPr sz="2300" b="1" spc="20" dirty="0">
                          <a:latin typeface="Times New Roman"/>
                          <a:cs typeface="Times New Roman"/>
                        </a:rPr>
                        <a:t>10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9449">
                <a:tc gridSpan="4">
                  <a:txBody>
                    <a:bodyPr/>
                    <a:lstStyle/>
                    <a:p>
                      <a:pPr marL="113664">
                        <a:lnSpc>
                          <a:spcPts val="2580"/>
                        </a:lnSpc>
                        <a:tabLst>
                          <a:tab pos="1593850" algn="l"/>
                        </a:tabLst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2250" b="1" spc="15" baseline="-12962" dirty="0">
                          <a:latin typeface="Times New Roman"/>
                          <a:cs typeface="Times New Roman"/>
                        </a:rPr>
                        <a:t>0,10	</a:t>
                      </a: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1,17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ts val="2680"/>
                        </a:lnSpc>
                        <a:tabLst>
                          <a:tab pos="1593850" algn="l"/>
                        </a:tabLst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2250" b="1" spc="15" baseline="-12962" dirty="0">
                          <a:latin typeface="Times New Roman"/>
                          <a:cs typeface="Times New Roman"/>
                        </a:rPr>
                        <a:t>0,05	</a:t>
                      </a: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1,40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ts val="2675"/>
                        </a:lnSpc>
                        <a:tabLst>
                          <a:tab pos="1593850" algn="l"/>
                        </a:tabLst>
                      </a:pP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2250" b="1" spc="15" baseline="-12962" dirty="0">
                          <a:latin typeface="Times New Roman"/>
                          <a:cs typeface="Times New Roman"/>
                        </a:rPr>
                        <a:t>0,01	</a:t>
                      </a: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1,86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ts val="2670"/>
                        </a:lnSpc>
                        <a:tabLst>
                          <a:tab pos="1593850" algn="l"/>
                        </a:tabLst>
                      </a:pPr>
                      <a:r>
                        <a:rPr sz="2300" b="1" spc="5" dirty="0">
                          <a:latin typeface="Times New Roman"/>
                          <a:cs typeface="Times New Roman"/>
                        </a:rPr>
                        <a:t>ΕΣ∆</a:t>
                      </a:r>
                      <a:r>
                        <a:rPr sz="2250" b="1" spc="7" baseline="-12962" dirty="0">
                          <a:latin typeface="Times New Roman"/>
                          <a:cs typeface="Times New Roman"/>
                        </a:rPr>
                        <a:t>0,0011	</a:t>
                      </a:r>
                      <a:r>
                        <a:rPr sz="2300" b="1" spc="10" dirty="0">
                          <a:latin typeface="Times New Roman"/>
                          <a:cs typeface="Times New Roman"/>
                        </a:rPr>
                        <a:t>2,38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4" name="object 64"/>
          <p:cNvSpPr/>
          <p:nvPr/>
        </p:nvSpPr>
        <p:spPr>
          <a:xfrm>
            <a:off x="5439155" y="6872478"/>
            <a:ext cx="1495425" cy="0"/>
          </a:xfrm>
          <a:custGeom>
            <a:avLst/>
            <a:gdLst/>
            <a:ahLst/>
            <a:cxnLst/>
            <a:rect l="l" t="t" r="r" b="b"/>
            <a:pathLst>
              <a:path w="1495425">
                <a:moveTo>
                  <a:pt x="0" y="0"/>
                </a:moveTo>
                <a:lnTo>
                  <a:pt x="149504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18959" y="686714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29628" y="6872478"/>
            <a:ext cx="718185" cy="0"/>
          </a:xfrm>
          <a:custGeom>
            <a:avLst/>
            <a:gdLst/>
            <a:ahLst/>
            <a:cxnLst/>
            <a:rect l="l" t="t" r="r" b="b"/>
            <a:pathLst>
              <a:path w="718184">
                <a:moveTo>
                  <a:pt x="0" y="0"/>
                </a:moveTo>
                <a:lnTo>
                  <a:pt x="71780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32192" y="686714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42860" y="6872478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628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43900" y="686714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0" y="10668"/>
                </a:lnTo>
                <a:lnTo>
                  <a:pt x="10668" y="10668"/>
                </a:lnTo>
                <a:lnTo>
                  <a:pt x="10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54568" y="6872478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>
                <a:moveTo>
                  <a:pt x="0" y="0"/>
                </a:moveTo>
                <a:lnTo>
                  <a:pt x="49834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1500631" y="701543"/>
            <a:ext cx="6999605" cy="102361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455"/>
              </a:spcBef>
            </a:pPr>
            <a:r>
              <a:rPr b="0" spc="-5" dirty="0">
                <a:solidFill>
                  <a:srgbClr val="B2B2B2"/>
                </a:solidFill>
                <a:latin typeface="Arial"/>
                <a:cs typeface="Arial"/>
              </a:rPr>
              <a:t>Στα προηγούµενα</a:t>
            </a:r>
            <a:r>
              <a:rPr b="0" spc="-7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B2B2B2"/>
                </a:solidFill>
                <a:latin typeface="Arial"/>
                <a:cs typeface="Arial"/>
              </a:rPr>
              <a:t>παραδείγµατα…</a:t>
            </a:r>
          </a:p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4233545" algn="l"/>
              </a:tabLst>
            </a:pPr>
            <a:r>
              <a:rPr sz="2800" spc="-5" dirty="0">
                <a:solidFill>
                  <a:srgbClr val="FF0000"/>
                </a:solidFill>
              </a:rPr>
              <a:t>CRD	RCBD</a:t>
            </a:r>
            <a:endParaRPr sz="2800"/>
          </a:p>
        </p:txBody>
      </p:sp>
      <p:sp>
        <p:nvSpPr>
          <p:cNvPr id="72" name="object 72"/>
          <p:cNvSpPr/>
          <p:nvPr/>
        </p:nvSpPr>
        <p:spPr>
          <a:xfrm>
            <a:off x="1261872" y="5908547"/>
            <a:ext cx="2293620" cy="376555"/>
          </a:xfrm>
          <a:custGeom>
            <a:avLst/>
            <a:gdLst/>
            <a:ahLst/>
            <a:cxnLst/>
            <a:rect l="l" t="t" r="r" b="b"/>
            <a:pathLst>
              <a:path w="2293620" h="376554">
                <a:moveTo>
                  <a:pt x="0" y="0"/>
                </a:moveTo>
                <a:lnTo>
                  <a:pt x="0" y="376427"/>
                </a:lnTo>
                <a:lnTo>
                  <a:pt x="2293619" y="376427"/>
                </a:lnTo>
                <a:lnTo>
                  <a:pt x="229361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27547" y="5847588"/>
            <a:ext cx="2293620" cy="376555"/>
          </a:xfrm>
          <a:custGeom>
            <a:avLst/>
            <a:gdLst/>
            <a:ahLst/>
            <a:cxnLst/>
            <a:rect l="l" t="t" r="r" b="b"/>
            <a:pathLst>
              <a:path w="2293620" h="376554">
                <a:moveTo>
                  <a:pt x="0" y="0"/>
                </a:moveTo>
                <a:lnTo>
                  <a:pt x="0" y="376427"/>
                </a:lnTo>
                <a:lnTo>
                  <a:pt x="2293619" y="376427"/>
                </a:lnTo>
                <a:lnTo>
                  <a:pt x="229361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Εικόνα 73">
            <a:extLst>
              <a:ext uri="{FF2B5EF4-FFF2-40B4-BE49-F238E27FC236}">
                <a16:creationId xmlns:a16="http://schemas.microsoft.com/office/drawing/2014/main" id="{A1BF2382-8464-4AC2-950F-4862A7A01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330" y="276239"/>
            <a:ext cx="9243570" cy="701038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1819" y="929131"/>
            <a:ext cx="6955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B2B2B2"/>
                </a:solidFill>
              </a:rPr>
              <a:t>Παρουσίαση </a:t>
            </a:r>
            <a:r>
              <a:rPr spc="-10" dirty="0">
                <a:solidFill>
                  <a:srgbClr val="B2B2B2"/>
                </a:solidFill>
              </a:rPr>
              <a:t>των </a:t>
            </a:r>
            <a:r>
              <a:rPr spc="5" dirty="0">
                <a:solidFill>
                  <a:srgbClr val="B2B2B2"/>
                </a:solidFill>
              </a:rPr>
              <a:t>Αποτελεσµάτων</a:t>
            </a:r>
            <a:r>
              <a:rPr spc="-50" dirty="0">
                <a:solidFill>
                  <a:srgbClr val="B2B2B2"/>
                </a:solidFill>
              </a:rPr>
              <a:t> </a:t>
            </a:r>
            <a:r>
              <a:rPr dirty="0">
                <a:solidFill>
                  <a:srgbClr val="B2B2B2"/>
                </a:solidFill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46935" y="1902967"/>
            <a:ext cx="7248525" cy="412305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667385" indent="20955">
              <a:lnSpc>
                <a:spcPct val="80000"/>
              </a:lnSpc>
              <a:spcBef>
                <a:spcPts val="76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Η ANOVA έδειξε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ότι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υπάρχουν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στατιστικά  σηµαντικές διαφορές, σε επίπεδο  σηµαντικότητας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=0,05,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µεταξύ των 10  Γενοτύπων:</a:t>
            </a:r>
            <a:endParaRPr sz="28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</a:pP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(</a:t>
            </a:r>
            <a:r>
              <a:rPr sz="28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F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(9,72)=2,46,</a:t>
            </a:r>
            <a:r>
              <a:rPr sz="2800" b="1" spc="-10" dirty="0">
                <a:solidFill>
                  <a:srgbClr val="FFCC65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p</a:t>
            </a:r>
            <a:r>
              <a:rPr sz="2800" b="1" spc="-5" dirty="0">
                <a:solidFill>
                  <a:srgbClr val="FFCC65"/>
                </a:solidFill>
                <a:latin typeface="Times New Roman"/>
                <a:cs typeface="Times New Roman"/>
              </a:rPr>
              <a:t>=0,017&lt;0,05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indent="20955">
              <a:lnSpc>
                <a:spcPct val="8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Η ANOVA έδειξε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ότι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η επίδραση του 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περιβάλλοντος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(ως προς τις Γραµµές του LS)  είναι στατιστικά σηµαντική 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(</a:t>
            </a:r>
            <a:r>
              <a:rPr sz="2800" b="1" i="1" dirty="0">
                <a:solidFill>
                  <a:srgbClr val="FFCC65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FFCC65"/>
                </a:solidFill>
                <a:latin typeface="Times New Roman"/>
                <a:cs typeface="Times New Roman"/>
              </a:rPr>
              <a:t>&lt;0,001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)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ενώ δεν  είναι στατιστικά σηµαντική ως προς τις Στήλες  του LS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(</a:t>
            </a:r>
            <a:r>
              <a:rPr sz="2800" b="1" i="1" dirty="0">
                <a:solidFill>
                  <a:srgbClr val="FFCC65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FFCC65"/>
                </a:solidFill>
                <a:latin typeface="Times New Roman"/>
                <a:cs typeface="Times New Roman"/>
              </a:rPr>
              <a:t>=0,129&gt;0,05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3844" y="613697"/>
            <a:ext cx="8610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1600" b="0" spc="-5" dirty="0">
                <a:solidFill>
                  <a:srgbClr val="B2B2B2"/>
                </a:solidFill>
              </a:rPr>
              <a:t>Όταν η ανομοιογένεια του χωραφιού βαίνει προς 2 κατευθύνσεις κάθετες μεταξύ τους τότε για να ελεγχθούν ταυτόχρονα δύο τέτοιες πηγές </a:t>
            </a:r>
            <a:r>
              <a:rPr lang="el-GR" sz="1600" b="0" spc="-5" dirty="0" err="1">
                <a:solidFill>
                  <a:srgbClr val="B2B2B2"/>
                </a:solidFill>
              </a:rPr>
              <a:t>παραλλακτηκότητας</a:t>
            </a:r>
            <a:r>
              <a:rPr lang="el-GR" sz="1600" b="0" spc="-5" dirty="0">
                <a:solidFill>
                  <a:srgbClr val="B2B2B2"/>
                </a:solidFill>
              </a:rPr>
              <a:t> εφαρμόζουμε Λατινικό τετράγωνο   </a:t>
            </a:r>
            <a:r>
              <a:rPr lang="en-US" sz="1600" b="0" spc="-5" dirty="0">
                <a:solidFill>
                  <a:srgbClr val="B2B2B2"/>
                </a:solidFill>
              </a:rPr>
              <a:t>Latin Square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97140" y="5649467"/>
            <a:ext cx="1857755" cy="10927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0907" y="5649467"/>
            <a:ext cx="1856231" cy="1092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1627" y="5649467"/>
            <a:ext cx="1859279" cy="10927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3872" y="5649467"/>
            <a:ext cx="1857755" cy="10927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97140" y="4555235"/>
            <a:ext cx="1857755" cy="1094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0907" y="4555235"/>
            <a:ext cx="1856231" cy="10942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1627" y="4555235"/>
            <a:ext cx="1859279" cy="10942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3872" y="4555235"/>
            <a:ext cx="1857755" cy="10942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97140" y="3464051"/>
            <a:ext cx="1857755" cy="10911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40907" y="3464051"/>
            <a:ext cx="1856231" cy="10911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1627" y="3464051"/>
            <a:ext cx="1859279" cy="10911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3872" y="3464051"/>
            <a:ext cx="1857755" cy="10911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97140" y="2369819"/>
            <a:ext cx="1857755" cy="10942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0907" y="2369819"/>
            <a:ext cx="1856231" cy="10942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1627" y="2369819"/>
            <a:ext cx="1859279" cy="10942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3872" y="2369819"/>
            <a:ext cx="1857755" cy="10942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2009584" y="2355532"/>
          <a:ext cx="7432040" cy="4372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4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23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∆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∆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∆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2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∆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23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776218" y="1464055"/>
            <a:ext cx="5124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Πολύ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υγρασία…….Λίγη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υγρασία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74036" y="1903476"/>
            <a:ext cx="5530850" cy="172720"/>
          </a:xfrm>
          <a:custGeom>
            <a:avLst/>
            <a:gdLst/>
            <a:ahLst/>
            <a:cxnLst/>
            <a:rect l="l" t="t" r="r" b="b"/>
            <a:pathLst>
              <a:path w="5530850" h="172719">
                <a:moveTo>
                  <a:pt x="5387340" y="114300"/>
                </a:moveTo>
                <a:lnTo>
                  <a:pt x="5387340" y="57912"/>
                </a:lnTo>
                <a:lnTo>
                  <a:pt x="0" y="71628"/>
                </a:lnTo>
                <a:lnTo>
                  <a:pt x="0" y="128016"/>
                </a:lnTo>
                <a:lnTo>
                  <a:pt x="5387340" y="114300"/>
                </a:lnTo>
                <a:close/>
              </a:path>
              <a:path w="5530850" h="172719">
                <a:moveTo>
                  <a:pt x="5530596" y="85344"/>
                </a:moveTo>
                <a:lnTo>
                  <a:pt x="5358384" y="0"/>
                </a:lnTo>
                <a:lnTo>
                  <a:pt x="5358384" y="57985"/>
                </a:lnTo>
                <a:lnTo>
                  <a:pt x="5387340" y="57912"/>
                </a:lnTo>
                <a:lnTo>
                  <a:pt x="5387340" y="157605"/>
                </a:lnTo>
                <a:lnTo>
                  <a:pt x="5530596" y="85344"/>
                </a:lnTo>
                <a:close/>
              </a:path>
              <a:path w="5530850" h="172719">
                <a:moveTo>
                  <a:pt x="5387340" y="157605"/>
                </a:moveTo>
                <a:lnTo>
                  <a:pt x="5387340" y="114300"/>
                </a:lnTo>
                <a:lnTo>
                  <a:pt x="5358384" y="114373"/>
                </a:lnTo>
                <a:lnTo>
                  <a:pt x="5358384" y="172212"/>
                </a:lnTo>
                <a:lnTo>
                  <a:pt x="5387340" y="1576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43540" y="2245416"/>
            <a:ext cx="422275" cy="4140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Λιγότερο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γόνιµο…..γόνιµο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26692" y="2090927"/>
            <a:ext cx="172720" cy="4529455"/>
          </a:xfrm>
          <a:custGeom>
            <a:avLst/>
            <a:gdLst/>
            <a:ahLst/>
            <a:cxnLst/>
            <a:rect l="l" t="t" r="r" b="b"/>
            <a:pathLst>
              <a:path w="172719" h="4529455">
                <a:moveTo>
                  <a:pt x="172212" y="4357116"/>
                </a:moveTo>
                <a:lnTo>
                  <a:pt x="0" y="4357116"/>
                </a:lnTo>
                <a:lnTo>
                  <a:pt x="57912" y="4473974"/>
                </a:lnTo>
                <a:lnTo>
                  <a:pt x="57912" y="4386072"/>
                </a:lnTo>
                <a:lnTo>
                  <a:pt x="114300" y="4386072"/>
                </a:lnTo>
                <a:lnTo>
                  <a:pt x="114300" y="4471924"/>
                </a:lnTo>
                <a:lnTo>
                  <a:pt x="172212" y="4357116"/>
                </a:lnTo>
                <a:close/>
              </a:path>
              <a:path w="172719" h="4529455">
                <a:moveTo>
                  <a:pt x="114300" y="4357116"/>
                </a:moveTo>
                <a:lnTo>
                  <a:pt x="114300" y="0"/>
                </a:lnTo>
                <a:lnTo>
                  <a:pt x="57912" y="0"/>
                </a:lnTo>
                <a:lnTo>
                  <a:pt x="57912" y="4357116"/>
                </a:lnTo>
                <a:lnTo>
                  <a:pt x="114300" y="4357116"/>
                </a:lnTo>
                <a:close/>
              </a:path>
              <a:path w="172719" h="4529455">
                <a:moveTo>
                  <a:pt x="114300" y="4471924"/>
                </a:moveTo>
                <a:lnTo>
                  <a:pt x="114300" y="4386072"/>
                </a:lnTo>
                <a:lnTo>
                  <a:pt x="57912" y="4386072"/>
                </a:lnTo>
                <a:lnTo>
                  <a:pt x="57912" y="4473974"/>
                </a:lnTo>
                <a:lnTo>
                  <a:pt x="85344" y="4529328"/>
                </a:lnTo>
                <a:lnTo>
                  <a:pt x="114300" y="4471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B7E939F1-C148-472E-997E-E024AFE482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8095" y="400450"/>
            <a:ext cx="9157210" cy="679435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1819" y="929131"/>
            <a:ext cx="6955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Παρουσίαση </a:t>
            </a:r>
            <a:r>
              <a:rPr spc="-10" dirty="0">
                <a:solidFill>
                  <a:srgbClr val="000000"/>
                </a:solidFill>
              </a:rPr>
              <a:t>των </a:t>
            </a:r>
            <a:r>
              <a:rPr spc="5" dirty="0">
                <a:solidFill>
                  <a:srgbClr val="000000"/>
                </a:solidFill>
              </a:rPr>
              <a:t>Αποτελεσµάτων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39160" y="1811961"/>
            <a:ext cx="300672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4945" algn="l"/>
                <a:tab pos="2244725" algn="l"/>
                <a:tab pos="2818130" algn="l"/>
              </a:tabLst>
            </a:pPr>
            <a:r>
              <a:rPr sz="1900" u="sng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Γ</a:t>
            </a:r>
            <a:r>
              <a:rPr sz="19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ν</a:t>
            </a:r>
            <a:r>
              <a:rPr sz="19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ό</a:t>
            </a:r>
            <a:r>
              <a:rPr sz="19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</a:t>
            </a:r>
            <a:r>
              <a:rPr sz="19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υ</a:t>
            </a:r>
            <a:r>
              <a:rPr sz="19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</a:t>
            </a:r>
            <a:r>
              <a:rPr sz="19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οι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ΜΟ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Τ</a:t>
            </a:r>
            <a:r>
              <a:rPr sz="19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00" b="1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1860" y="1837182"/>
            <a:ext cx="1203960" cy="0"/>
          </a:xfrm>
          <a:custGeom>
            <a:avLst/>
            <a:gdLst/>
            <a:ahLst/>
            <a:cxnLst/>
            <a:rect l="l" t="t" r="r" b="b"/>
            <a:pathLst>
              <a:path w="1203960">
                <a:moveTo>
                  <a:pt x="0" y="0"/>
                </a:moveTo>
                <a:lnTo>
                  <a:pt x="120396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5820" y="1833372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0" y="0"/>
                </a:moveTo>
                <a:lnTo>
                  <a:pt x="0" y="7620"/>
                </a:lnTo>
                <a:lnTo>
                  <a:pt x="9144" y="7620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4964" y="1837182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1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4980" y="183337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0" y="0"/>
                </a:moveTo>
                <a:lnTo>
                  <a:pt x="0" y="7620"/>
                </a:lnTo>
                <a:lnTo>
                  <a:pt x="7620" y="7620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600" y="1837182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548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7148" y="1833372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19">
                <a:moveTo>
                  <a:pt x="0" y="0"/>
                </a:moveTo>
                <a:lnTo>
                  <a:pt x="0" y="7620"/>
                </a:lnTo>
                <a:lnTo>
                  <a:pt x="9144" y="7620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6292" y="1837182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500880" y="2134463"/>
          <a:ext cx="3000374" cy="2488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378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05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4,10</a:t>
                      </a:r>
                      <a:r>
                        <a:rPr sz="19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55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55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marL="31750">
                        <a:lnSpc>
                          <a:spcPts val="209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Β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209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2,50</a:t>
                      </a:r>
                      <a:r>
                        <a:rPr sz="19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9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0,53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90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 marL="31750">
                        <a:lnSpc>
                          <a:spcPts val="208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Γ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08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3,20</a:t>
                      </a:r>
                      <a:r>
                        <a:rPr sz="19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85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1,87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85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 marL="31750">
                        <a:lnSpc>
                          <a:spcPts val="208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∆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08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3,40</a:t>
                      </a:r>
                      <a:r>
                        <a:rPr sz="19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85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2,07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85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Ε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ts val="208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5,20</a:t>
                      </a:r>
                      <a:r>
                        <a:rPr sz="19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8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1,93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80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Ζ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08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3,60</a:t>
                      </a:r>
                      <a:r>
                        <a:rPr sz="19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8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2,55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80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marL="31750">
                        <a:lnSpc>
                          <a:spcPts val="209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Η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09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3,40</a:t>
                      </a:r>
                      <a:r>
                        <a:rPr sz="19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9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2,67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90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marL="31750">
                        <a:lnSpc>
                          <a:spcPts val="2090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Θ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ts val="209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2,90</a:t>
                      </a:r>
                      <a:r>
                        <a:rPr sz="19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90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90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616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Ι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ts val="2045"/>
                        </a:lnSpc>
                      </a:pPr>
                      <a:r>
                        <a:rPr sz="1900" b="1" dirty="0">
                          <a:latin typeface="Times New Roman"/>
                          <a:cs typeface="Times New Roman"/>
                        </a:rPr>
                        <a:t>4,20</a:t>
                      </a:r>
                      <a:r>
                        <a:rPr sz="19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ab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2045"/>
                        </a:lnSpc>
                      </a:pPr>
                      <a:r>
                        <a:rPr sz="1900" b="1" spc="-5" dirty="0">
                          <a:latin typeface="Times New Roman"/>
                          <a:cs typeface="Times New Roman"/>
                        </a:rPr>
                        <a:t>2,62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045"/>
                        </a:lnSpc>
                      </a:pPr>
                      <a:r>
                        <a:rPr sz="1900" b="1" spc="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9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998722" y="4593260"/>
            <a:ext cx="4680585" cy="226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05"/>
              </a:spcBef>
              <a:tabLst>
                <a:tab pos="1743710" algn="l"/>
                <a:tab pos="2642870" algn="l"/>
                <a:tab pos="3225165" algn="l"/>
              </a:tabLst>
            </a:pPr>
            <a:r>
              <a:rPr sz="19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	</a:t>
            </a:r>
            <a:r>
              <a:rPr sz="19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3,40</a:t>
            </a:r>
            <a:r>
              <a:rPr sz="19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sng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	</a:t>
            </a:r>
            <a:r>
              <a:rPr sz="19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0,97	</a:t>
            </a:r>
            <a:r>
              <a:rPr sz="1900" b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099"/>
              </a:lnSpc>
            </a:pPr>
            <a:r>
              <a:rPr sz="1800" b="1" dirty="0">
                <a:latin typeface="Arial"/>
                <a:cs typeface="Arial"/>
              </a:rPr>
              <a:t>Μέσοι όροι </a:t>
            </a:r>
            <a:r>
              <a:rPr sz="1800" b="1" spc="-5" dirty="0">
                <a:latin typeface="Arial"/>
                <a:cs typeface="Arial"/>
              </a:rPr>
              <a:t>που ακολουθούνται από  διαφορετικό </a:t>
            </a:r>
            <a:r>
              <a:rPr sz="1800" b="1" spc="15" dirty="0">
                <a:latin typeface="Arial"/>
                <a:cs typeface="Arial"/>
              </a:rPr>
              <a:t>γράµµα </a:t>
            </a:r>
            <a:r>
              <a:rPr sz="1800" b="1" spc="-5" dirty="0">
                <a:latin typeface="Arial"/>
                <a:cs typeface="Arial"/>
              </a:rPr>
              <a:t>διαφέρουν </a:t>
            </a:r>
            <a:r>
              <a:rPr sz="1800" b="1" dirty="0">
                <a:latin typeface="Arial"/>
                <a:cs typeface="Arial"/>
              </a:rPr>
              <a:t>στατιστικά  σηµαντικά, σε </a:t>
            </a:r>
            <a:r>
              <a:rPr sz="1800" b="1" spc="-10" dirty="0">
                <a:latin typeface="Arial"/>
                <a:cs typeface="Arial"/>
              </a:rPr>
              <a:t>επίπεδο </a:t>
            </a:r>
            <a:r>
              <a:rPr sz="1800" b="1" dirty="0">
                <a:latin typeface="Arial"/>
                <a:cs typeface="Arial"/>
              </a:rPr>
              <a:t>σηµαντικότητας  </a:t>
            </a:r>
            <a:r>
              <a:rPr sz="1800" b="1" i="1" spc="-5" dirty="0">
                <a:latin typeface="Arial"/>
                <a:cs typeface="Arial"/>
              </a:rPr>
              <a:t>α</a:t>
            </a:r>
            <a:r>
              <a:rPr sz="1800" b="1" spc="-5" dirty="0">
                <a:latin typeface="Arial"/>
                <a:cs typeface="Arial"/>
              </a:rPr>
              <a:t>=0,05, </a:t>
            </a:r>
            <a:r>
              <a:rPr sz="1800" b="1" spc="5" dirty="0">
                <a:latin typeface="Arial"/>
                <a:cs typeface="Arial"/>
              </a:rPr>
              <a:t>σύµφωνα </a:t>
            </a:r>
            <a:r>
              <a:rPr sz="1800" b="1" spc="30" dirty="0">
                <a:latin typeface="Arial"/>
                <a:cs typeface="Arial"/>
              </a:rPr>
              <a:t>µε </a:t>
            </a:r>
            <a:r>
              <a:rPr sz="1800" b="1" spc="-5" dirty="0">
                <a:latin typeface="Arial"/>
                <a:cs typeface="Arial"/>
              </a:rPr>
              <a:t>τα </a:t>
            </a:r>
            <a:r>
              <a:rPr sz="1800" b="1" dirty="0">
                <a:latin typeface="Arial"/>
                <a:cs typeface="Arial"/>
              </a:rPr>
              <a:t>αποτελέσµατα </a:t>
            </a:r>
            <a:r>
              <a:rPr sz="1800" b="1" spc="-5" dirty="0">
                <a:latin typeface="Arial"/>
                <a:cs typeface="Arial"/>
              </a:rPr>
              <a:t>του  ελέγχου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Tukey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HSD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1819" y="827023"/>
            <a:ext cx="69557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Παρουσίαση </a:t>
            </a:r>
            <a:r>
              <a:rPr spc="-10" dirty="0"/>
              <a:t>των </a:t>
            </a:r>
            <a:r>
              <a:rPr spc="5" dirty="0"/>
              <a:t>Αποτελεσµάτων</a:t>
            </a:r>
            <a:r>
              <a:rPr spc="-50" dirty="0"/>
              <a:t> </a:t>
            </a:r>
            <a:r>
              <a:rPr dirty="0"/>
              <a:t>3</a:t>
            </a:r>
          </a:p>
        </p:txBody>
      </p:sp>
      <p:sp>
        <p:nvSpPr>
          <p:cNvPr id="10" name="object 10"/>
          <p:cNvSpPr/>
          <p:nvPr/>
        </p:nvSpPr>
        <p:spPr>
          <a:xfrm>
            <a:off x="1217676" y="1760220"/>
            <a:ext cx="8199120" cy="5158740"/>
          </a:xfrm>
          <a:custGeom>
            <a:avLst/>
            <a:gdLst/>
            <a:ahLst/>
            <a:cxnLst/>
            <a:rect l="l" t="t" r="r" b="b"/>
            <a:pathLst>
              <a:path w="8199120" h="5158740">
                <a:moveTo>
                  <a:pt x="0" y="0"/>
                </a:moveTo>
                <a:lnTo>
                  <a:pt x="0" y="5158740"/>
                </a:lnTo>
                <a:lnTo>
                  <a:pt x="8199120" y="5158740"/>
                </a:lnTo>
                <a:lnTo>
                  <a:pt x="8199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4708" y="2022348"/>
            <a:ext cx="7408545" cy="4063365"/>
          </a:xfrm>
          <a:custGeom>
            <a:avLst/>
            <a:gdLst/>
            <a:ahLst/>
            <a:cxnLst/>
            <a:rect l="l" t="t" r="r" b="b"/>
            <a:pathLst>
              <a:path w="7408545" h="4063365">
                <a:moveTo>
                  <a:pt x="0" y="0"/>
                </a:moveTo>
                <a:lnTo>
                  <a:pt x="0" y="4062984"/>
                </a:lnTo>
                <a:lnTo>
                  <a:pt x="7408164" y="4062984"/>
                </a:lnTo>
                <a:lnTo>
                  <a:pt x="7408164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40368" y="540715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9704" y="54071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60564" y="540715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9900" y="54071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0760" y="54071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41620" y="540715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91811" y="540715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1148" y="54071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2008" y="540715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72868" y="540715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4707" y="5407151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40368" y="472897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9704" y="472897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0564" y="472897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19900" y="472897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0760" y="472897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1620" y="472897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1811" y="472897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1148" y="472897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2008" y="472897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2868" y="4728971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4707" y="4728971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40368" y="4059935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99704" y="405993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60564" y="40599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9900" y="405993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0760" y="405993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1620" y="40599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1811" y="40599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51148" y="405993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54707" y="4059935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40368" y="3380232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9704" y="3380232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65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60564" y="3380232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4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54707" y="3380232"/>
            <a:ext cx="5412105" cy="0"/>
          </a:xfrm>
          <a:custGeom>
            <a:avLst/>
            <a:gdLst/>
            <a:ahLst/>
            <a:cxnLst/>
            <a:rect l="l" t="t" r="r" b="b"/>
            <a:pathLst>
              <a:path w="5412105">
                <a:moveTo>
                  <a:pt x="0" y="0"/>
                </a:moveTo>
                <a:lnTo>
                  <a:pt x="54117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40368" y="270205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4707" y="2702051"/>
            <a:ext cx="6891655" cy="0"/>
          </a:xfrm>
          <a:custGeom>
            <a:avLst/>
            <a:gdLst/>
            <a:ahLst/>
            <a:cxnLst/>
            <a:rect l="l" t="t" r="r" b="b"/>
            <a:pathLst>
              <a:path w="6891655">
                <a:moveTo>
                  <a:pt x="0" y="0"/>
                </a:moveTo>
                <a:lnTo>
                  <a:pt x="689152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54707" y="2022347"/>
            <a:ext cx="7408545" cy="0"/>
          </a:xfrm>
          <a:custGeom>
            <a:avLst/>
            <a:gdLst/>
            <a:ahLst/>
            <a:cxnLst/>
            <a:rect l="l" t="t" r="r" b="b"/>
            <a:pathLst>
              <a:path w="7408545">
                <a:moveTo>
                  <a:pt x="0" y="0"/>
                </a:moveTo>
                <a:lnTo>
                  <a:pt x="7408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4723" y="2022348"/>
            <a:ext cx="7408545" cy="0"/>
          </a:xfrm>
          <a:custGeom>
            <a:avLst/>
            <a:gdLst/>
            <a:ahLst/>
            <a:cxnLst/>
            <a:rect l="l" t="t" r="r" b="b"/>
            <a:pathLst>
              <a:path w="7408545">
                <a:moveTo>
                  <a:pt x="0" y="0"/>
                </a:moveTo>
                <a:lnTo>
                  <a:pt x="7408191" y="0"/>
                </a:lnTo>
              </a:path>
            </a:pathLst>
          </a:custGeom>
          <a:ln w="1012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62914" y="2022348"/>
            <a:ext cx="0" cy="4063365"/>
          </a:xfrm>
          <a:custGeom>
            <a:avLst/>
            <a:gdLst/>
            <a:ahLst/>
            <a:cxnLst/>
            <a:rect l="l" t="t" r="r" b="b"/>
            <a:pathLst>
              <a:path h="4063365">
                <a:moveTo>
                  <a:pt x="0" y="0"/>
                </a:moveTo>
                <a:lnTo>
                  <a:pt x="0" y="4062979"/>
                </a:lnTo>
              </a:path>
            </a:pathLst>
          </a:custGeom>
          <a:ln w="101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54723" y="6085327"/>
            <a:ext cx="7408545" cy="0"/>
          </a:xfrm>
          <a:custGeom>
            <a:avLst/>
            <a:gdLst/>
            <a:ahLst/>
            <a:cxnLst/>
            <a:rect l="l" t="t" r="r" b="b"/>
            <a:pathLst>
              <a:path w="7408545">
                <a:moveTo>
                  <a:pt x="7408191" y="0"/>
                </a:moveTo>
                <a:lnTo>
                  <a:pt x="0" y="0"/>
                </a:lnTo>
              </a:path>
            </a:pathLst>
          </a:custGeom>
          <a:ln w="1012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4723" y="2022348"/>
            <a:ext cx="0" cy="4063365"/>
          </a:xfrm>
          <a:custGeom>
            <a:avLst/>
            <a:gdLst/>
            <a:ahLst/>
            <a:cxnLst/>
            <a:rect l="l" t="t" r="r" b="b"/>
            <a:pathLst>
              <a:path h="4063365">
                <a:moveTo>
                  <a:pt x="0" y="4062979"/>
                </a:moveTo>
                <a:lnTo>
                  <a:pt x="0" y="0"/>
                </a:lnTo>
              </a:path>
            </a:pathLst>
          </a:custGeom>
          <a:ln w="101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78736" y="4393692"/>
            <a:ext cx="294640" cy="1691639"/>
          </a:xfrm>
          <a:custGeom>
            <a:avLst/>
            <a:gdLst/>
            <a:ahLst/>
            <a:cxnLst/>
            <a:rect l="l" t="t" r="r" b="b"/>
            <a:pathLst>
              <a:path w="294639" h="1691639">
                <a:moveTo>
                  <a:pt x="0" y="0"/>
                </a:moveTo>
                <a:lnTo>
                  <a:pt x="0" y="1691640"/>
                </a:lnTo>
                <a:lnTo>
                  <a:pt x="294132" y="1691640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78741" y="4393689"/>
            <a:ext cx="294640" cy="1691639"/>
          </a:xfrm>
          <a:custGeom>
            <a:avLst/>
            <a:gdLst/>
            <a:ahLst/>
            <a:cxnLst/>
            <a:rect l="l" t="t" r="r" b="b"/>
            <a:pathLst>
              <a:path w="294639" h="1691639">
                <a:moveTo>
                  <a:pt x="0" y="0"/>
                </a:moveTo>
                <a:lnTo>
                  <a:pt x="294138" y="0"/>
                </a:lnTo>
                <a:lnTo>
                  <a:pt x="294138" y="1691638"/>
                </a:lnTo>
                <a:lnTo>
                  <a:pt x="0" y="1691638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17876" y="4120896"/>
            <a:ext cx="294640" cy="1964689"/>
          </a:xfrm>
          <a:custGeom>
            <a:avLst/>
            <a:gdLst/>
            <a:ahLst/>
            <a:cxnLst/>
            <a:rect l="l" t="t" r="r" b="b"/>
            <a:pathLst>
              <a:path w="294639" h="1964689">
                <a:moveTo>
                  <a:pt x="0" y="0"/>
                </a:moveTo>
                <a:lnTo>
                  <a:pt x="0" y="1964436"/>
                </a:lnTo>
                <a:lnTo>
                  <a:pt x="294132" y="1964436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17884" y="4120894"/>
            <a:ext cx="294640" cy="1964689"/>
          </a:xfrm>
          <a:custGeom>
            <a:avLst/>
            <a:gdLst/>
            <a:ahLst/>
            <a:cxnLst/>
            <a:rect l="l" t="t" r="r" b="b"/>
            <a:pathLst>
              <a:path w="294639" h="1964689">
                <a:moveTo>
                  <a:pt x="0" y="0"/>
                </a:moveTo>
                <a:lnTo>
                  <a:pt x="294138" y="0"/>
                </a:lnTo>
                <a:lnTo>
                  <a:pt x="294138" y="1964433"/>
                </a:lnTo>
                <a:lnTo>
                  <a:pt x="0" y="1964433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57016" y="3918204"/>
            <a:ext cx="294640" cy="2167255"/>
          </a:xfrm>
          <a:custGeom>
            <a:avLst/>
            <a:gdLst/>
            <a:ahLst/>
            <a:cxnLst/>
            <a:rect l="l" t="t" r="r" b="b"/>
            <a:pathLst>
              <a:path w="294639" h="2167254">
                <a:moveTo>
                  <a:pt x="0" y="0"/>
                </a:moveTo>
                <a:lnTo>
                  <a:pt x="0" y="2167128"/>
                </a:lnTo>
                <a:lnTo>
                  <a:pt x="294132" y="2167128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57026" y="3918201"/>
            <a:ext cx="294640" cy="2167255"/>
          </a:xfrm>
          <a:custGeom>
            <a:avLst/>
            <a:gdLst/>
            <a:ahLst/>
            <a:cxnLst/>
            <a:rect l="l" t="t" r="r" b="b"/>
            <a:pathLst>
              <a:path w="294639" h="2167254">
                <a:moveTo>
                  <a:pt x="0" y="0"/>
                </a:moveTo>
                <a:lnTo>
                  <a:pt x="294138" y="0"/>
                </a:lnTo>
                <a:lnTo>
                  <a:pt x="294138" y="2167125"/>
                </a:lnTo>
                <a:lnTo>
                  <a:pt x="0" y="2167125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97680" y="3785616"/>
            <a:ext cx="294640" cy="2299970"/>
          </a:xfrm>
          <a:custGeom>
            <a:avLst/>
            <a:gdLst/>
            <a:ahLst/>
            <a:cxnLst/>
            <a:rect l="l" t="t" r="r" b="b"/>
            <a:pathLst>
              <a:path w="294639" h="2299970">
                <a:moveTo>
                  <a:pt x="0" y="0"/>
                </a:moveTo>
                <a:lnTo>
                  <a:pt x="0" y="2299716"/>
                </a:lnTo>
                <a:lnTo>
                  <a:pt x="294132" y="2299716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97693" y="3785613"/>
            <a:ext cx="294640" cy="2299970"/>
          </a:xfrm>
          <a:custGeom>
            <a:avLst/>
            <a:gdLst/>
            <a:ahLst/>
            <a:cxnLst/>
            <a:rect l="l" t="t" r="r" b="b"/>
            <a:pathLst>
              <a:path w="294639" h="2299970">
                <a:moveTo>
                  <a:pt x="0" y="0"/>
                </a:moveTo>
                <a:lnTo>
                  <a:pt x="294138" y="0"/>
                </a:lnTo>
                <a:lnTo>
                  <a:pt x="294138" y="2299714"/>
                </a:lnTo>
                <a:lnTo>
                  <a:pt x="0" y="2299714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36820" y="3785616"/>
            <a:ext cx="304800" cy="2299970"/>
          </a:xfrm>
          <a:custGeom>
            <a:avLst/>
            <a:gdLst/>
            <a:ahLst/>
            <a:cxnLst/>
            <a:rect l="l" t="t" r="r" b="b"/>
            <a:pathLst>
              <a:path w="304800" h="2299970">
                <a:moveTo>
                  <a:pt x="0" y="0"/>
                </a:moveTo>
                <a:lnTo>
                  <a:pt x="0" y="2299716"/>
                </a:lnTo>
                <a:lnTo>
                  <a:pt x="304800" y="2299716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36835" y="3785613"/>
            <a:ext cx="305435" cy="2299970"/>
          </a:xfrm>
          <a:custGeom>
            <a:avLst/>
            <a:gdLst/>
            <a:ahLst/>
            <a:cxnLst/>
            <a:rect l="l" t="t" r="r" b="b"/>
            <a:pathLst>
              <a:path w="305435" h="2299970">
                <a:moveTo>
                  <a:pt x="0" y="0"/>
                </a:moveTo>
                <a:lnTo>
                  <a:pt x="304809" y="0"/>
                </a:lnTo>
                <a:lnTo>
                  <a:pt x="304809" y="2299714"/>
                </a:lnTo>
                <a:lnTo>
                  <a:pt x="0" y="2299714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86628" y="3785616"/>
            <a:ext cx="294640" cy="2299970"/>
          </a:xfrm>
          <a:custGeom>
            <a:avLst/>
            <a:gdLst/>
            <a:ahLst/>
            <a:cxnLst/>
            <a:rect l="l" t="t" r="r" b="b"/>
            <a:pathLst>
              <a:path w="294639" h="2299970">
                <a:moveTo>
                  <a:pt x="0" y="0"/>
                </a:moveTo>
                <a:lnTo>
                  <a:pt x="0" y="2299716"/>
                </a:lnTo>
                <a:lnTo>
                  <a:pt x="294132" y="2299716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86647" y="3785613"/>
            <a:ext cx="294640" cy="2299970"/>
          </a:xfrm>
          <a:custGeom>
            <a:avLst/>
            <a:gdLst/>
            <a:ahLst/>
            <a:cxnLst/>
            <a:rect l="l" t="t" r="r" b="b"/>
            <a:pathLst>
              <a:path w="294639" h="2299970">
                <a:moveTo>
                  <a:pt x="0" y="0"/>
                </a:moveTo>
                <a:lnTo>
                  <a:pt x="294138" y="0"/>
                </a:lnTo>
                <a:lnTo>
                  <a:pt x="294138" y="2299714"/>
                </a:lnTo>
                <a:lnTo>
                  <a:pt x="0" y="2299714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27292" y="3643884"/>
            <a:ext cx="292735" cy="2441575"/>
          </a:xfrm>
          <a:custGeom>
            <a:avLst/>
            <a:gdLst/>
            <a:ahLst/>
            <a:cxnLst/>
            <a:rect l="l" t="t" r="r" b="b"/>
            <a:pathLst>
              <a:path w="292734" h="2441575">
                <a:moveTo>
                  <a:pt x="0" y="0"/>
                </a:moveTo>
                <a:lnTo>
                  <a:pt x="0" y="2441448"/>
                </a:lnTo>
                <a:lnTo>
                  <a:pt x="292608" y="2441448"/>
                </a:lnTo>
                <a:lnTo>
                  <a:pt x="2926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27314" y="3643883"/>
            <a:ext cx="292735" cy="2441575"/>
          </a:xfrm>
          <a:custGeom>
            <a:avLst/>
            <a:gdLst/>
            <a:ahLst/>
            <a:cxnLst/>
            <a:rect l="l" t="t" r="r" b="b"/>
            <a:pathLst>
              <a:path w="292734" h="2441575">
                <a:moveTo>
                  <a:pt x="0" y="0"/>
                </a:moveTo>
                <a:lnTo>
                  <a:pt x="292614" y="0"/>
                </a:lnTo>
                <a:lnTo>
                  <a:pt x="292614" y="2441444"/>
                </a:lnTo>
                <a:lnTo>
                  <a:pt x="0" y="2441444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66432" y="3310128"/>
            <a:ext cx="294640" cy="2775585"/>
          </a:xfrm>
          <a:custGeom>
            <a:avLst/>
            <a:gdLst/>
            <a:ahLst/>
            <a:cxnLst/>
            <a:rect l="l" t="t" r="r" b="b"/>
            <a:pathLst>
              <a:path w="294640" h="2775585">
                <a:moveTo>
                  <a:pt x="0" y="0"/>
                </a:moveTo>
                <a:lnTo>
                  <a:pt x="0" y="2775204"/>
                </a:lnTo>
                <a:lnTo>
                  <a:pt x="294132" y="2775204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66457" y="3310126"/>
            <a:ext cx="294640" cy="2775585"/>
          </a:xfrm>
          <a:custGeom>
            <a:avLst/>
            <a:gdLst/>
            <a:ahLst/>
            <a:cxnLst/>
            <a:rect l="l" t="t" r="r" b="b"/>
            <a:pathLst>
              <a:path w="294640" h="2775585">
                <a:moveTo>
                  <a:pt x="0" y="0"/>
                </a:moveTo>
                <a:lnTo>
                  <a:pt x="294138" y="0"/>
                </a:lnTo>
                <a:lnTo>
                  <a:pt x="294138" y="2775201"/>
                </a:lnTo>
                <a:lnTo>
                  <a:pt x="0" y="2775201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05572" y="3238500"/>
            <a:ext cx="294640" cy="2847340"/>
          </a:xfrm>
          <a:custGeom>
            <a:avLst/>
            <a:gdLst/>
            <a:ahLst/>
            <a:cxnLst/>
            <a:rect l="l" t="t" r="r" b="b"/>
            <a:pathLst>
              <a:path w="294640" h="2847340">
                <a:moveTo>
                  <a:pt x="0" y="0"/>
                </a:moveTo>
                <a:lnTo>
                  <a:pt x="0" y="2846832"/>
                </a:lnTo>
                <a:lnTo>
                  <a:pt x="294132" y="2846832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05599" y="3238499"/>
            <a:ext cx="294640" cy="2847340"/>
          </a:xfrm>
          <a:custGeom>
            <a:avLst/>
            <a:gdLst/>
            <a:ahLst/>
            <a:cxnLst/>
            <a:rect l="l" t="t" r="r" b="b"/>
            <a:pathLst>
              <a:path w="294640" h="2847340">
                <a:moveTo>
                  <a:pt x="0" y="0"/>
                </a:moveTo>
                <a:lnTo>
                  <a:pt x="294138" y="0"/>
                </a:lnTo>
                <a:lnTo>
                  <a:pt x="294138" y="2846828"/>
                </a:lnTo>
                <a:lnTo>
                  <a:pt x="0" y="2846828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46235" y="2560320"/>
            <a:ext cx="294640" cy="3525520"/>
          </a:xfrm>
          <a:custGeom>
            <a:avLst/>
            <a:gdLst/>
            <a:ahLst/>
            <a:cxnLst/>
            <a:rect l="l" t="t" r="r" b="b"/>
            <a:pathLst>
              <a:path w="294640" h="3525520">
                <a:moveTo>
                  <a:pt x="0" y="0"/>
                </a:moveTo>
                <a:lnTo>
                  <a:pt x="0" y="3525012"/>
                </a:lnTo>
                <a:lnTo>
                  <a:pt x="294132" y="3525012"/>
                </a:lnTo>
                <a:lnTo>
                  <a:pt x="2941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46281" y="2560320"/>
            <a:ext cx="294640" cy="3525520"/>
          </a:xfrm>
          <a:custGeom>
            <a:avLst/>
            <a:gdLst/>
            <a:ahLst/>
            <a:cxnLst/>
            <a:rect l="l" t="t" r="r" b="b"/>
            <a:pathLst>
              <a:path w="294640" h="3525520">
                <a:moveTo>
                  <a:pt x="0" y="0"/>
                </a:moveTo>
                <a:lnTo>
                  <a:pt x="294123" y="0"/>
                </a:lnTo>
                <a:lnTo>
                  <a:pt x="294123" y="3525007"/>
                </a:lnTo>
                <a:lnTo>
                  <a:pt x="0" y="3525007"/>
                </a:lnTo>
                <a:lnTo>
                  <a:pt x="0" y="0"/>
                </a:lnTo>
                <a:close/>
              </a:path>
            </a:pathLst>
          </a:custGeom>
          <a:ln w="10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54707" y="2022347"/>
            <a:ext cx="0" cy="4063365"/>
          </a:xfrm>
          <a:custGeom>
            <a:avLst/>
            <a:gdLst/>
            <a:ahLst/>
            <a:cxnLst/>
            <a:rect l="l" t="t" r="r" b="b"/>
            <a:pathLst>
              <a:path h="4063365">
                <a:moveTo>
                  <a:pt x="0" y="0"/>
                </a:moveTo>
                <a:lnTo>
                  <a:pt x="0" y="40629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15083" y="60853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15083" y="540715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15083" y="472897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15083" y="40599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15083" y="33802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15083" y="270205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15083" y="2022347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54707" y="6085332"/>
            <a:ext cx="7408545" cy="0"/>
          </a:xfrm>
          <a:custGeom>
            <a:avLst/>
            <a:gdLst/>
            <a:ahLst/>
            <a:cxnLst/>
            <a:rect l="l" t="t" r="r" b="b"/>
            <a:pathLst>
              <a:path w="7408545">
                <a:moveTo>
                  <a:pt x="0" y="0"/>
                </a:moveTo>
                <a:lnTo>
                  <a:pt x="7408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54707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95372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34511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75176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14315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64123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3263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43928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83067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22207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62871" y="6085332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81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859022" y="3844964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2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599686" y="3642272"/>
            <a:ext cx="21780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3</a:t>
            </a:r>
            <a:r>
              <a:rPr sz="1200" b="1" spc="-30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338826" y="3511208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3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088616" y="3511208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3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827737" y="3511208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3</a:t>
            </a:r>
            <a:r>
              <a:rPr sz="1200" b="1" spc="-30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568441" y="3367952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3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307581" y="3034196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4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046721" y="2962568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4</a:t>
            </a:r>
            <a:r>
              <a:rPr sz="1200" b="1" spc="-30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787384" y="2284388"/>
            <a:ext cx="219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5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84019" y="5979016"/>
            <a:ext cx="863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684019" y="5299312"/>
            <a:ext cx="863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684019" y="4117759"/>
            <a:ext cx="655320" cy="68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95"/>
              </a:spcBef>
            </a:pPr>
            <a:r>
              <a:rPr sz="1200" b="1" spc="-35" dirty="0">
                <a:latin typeface="Arial"/>
                <a:cs typeface="Arial"/>
              </a:rPr>
              <a:t>2</a:t>
            </a:r>
            <a:r>
              <a:rPr sz="1200" b="1" spc="-15" dirty="0">
                <a:latin typeface="Arial"/>
                <a:cs typeface="Arial"/>
              </a:rPr>
              <a:t>.</a:t>
            </a:r>
            <a:r>
              <a:rPr sz="1200" b="1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r>
              <a:rPr sz="1000" spc="2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84019" y="3952097"/>
            <a:ext cx="863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684019" y="3273917"/>
            <a:ext cx="863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84019" y="2594214"/>
            <a:ext cx="863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684019" y="1916034"/>
            <a:ext cx="8636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000" spc="20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180843" y="6216306"/>
            <a:ext cx="1225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909291" y="6216306"/>
            <a:ext cx="1314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69795" y="6216306"/>
            <a:ext cx="10413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Γ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399781" y="6216306"/>
            <a:ext cx="1225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125" dirty="0">
                <a:latin typeface="Arial"/>
                <a:cs typeface="Arial"/>
              </a:rPr>
              <a:t>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629386" y="6216306"/>
            <a:ext cx="1060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Ζ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68553" y="6216306"/>
            <a:ext cx="1225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Α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129005" y="6216306"/>
            <a:ext cx="5524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837693" y="6216306"/>
            <a:ext cx="1143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Arial"/>
                <a:cs typeface="Arial"/>
              </a:rPr>
              <a:t>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05166" y="6115217"/>
            <a:ext cx="1520825" cy="59245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  <a:tabLst>
                <a:tab pos="740410" algn="l"/>
              </a:tabLst>
            </a:pPr>
            <a:r>
              <a:rPr sz="1200" b="1" spc="-5" dirty="0">
                <a:latin typeface="Arial"/>
                <a:cs typeface="Arial"/>
              </a:rPr>
              <a:t>Η	Κ</a:t>
            </a:r>
            <a:endParaRPr sz="12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795"/>
              </a:spcBef>
            </a:pPr>
            <a:r>
              <a:rPr sz="1200" b="1" spc="-15" dirty="0">
                <a:latin typeface="Arial"/>
                <a:cs typeface="Arial"/>
              </a:rPr>
              <a:t>Γενότυποι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Κριθαριού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410293" y="2506966"/>
            <a:ext cx="195580" cy="3065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10" dirty="0">
                <a:latin typeface="Arial"/>
                <a:cs typeface="Arial"/>
              </a:rPr>
              <a:t>ΜΟ </a:t>
            </a:r>
            <a:r>
              <a:rPr sz="1200" b="1" dirty="0">
                <a:latin typeface="Arial"/>
                <a:cs typeface="Arial"/>
              </a:rPr>
              <a:t>Πρωϊµότητα </a:t>
            </a:r>
            <a:r>
              <a:rPr sz="1200" b="1" spc="-5" dirty="0">
                <a:latin typeface="Arial"/>
                <a:cs typeface="Arial"/>
              </a:rPr>
              <a:t>Ξεσταχιάσµατος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(ηµέρες)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004060" y="2161032"/>
            <a:ext cx="1033780" cy="394970"/>
          </a:xfrm>
          <a:prstGeom prst="rect">
            <a:avLst/>
          </a:prstGeom>
          <a:solidFill>
            <a:srgbClr val="C0C0C0"/>
          </a:solidFill>
          <a:ln w="30399">
            <a:solidFill>
              <a:srgbClr val="0000FF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19"/>
              </a:spcBef>
            </a:pPr>
            <a:r>
              <a:rPr sz="1400" b="1" spc="20" dirty="0">
                <a:latin typeface="Arial"/>
                <a:cs typeface="Arial"/>
              </a:rPr>
              <a:t>LSD=1.36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3734" y="531367"/>
            <a:ext cx="739013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30250" marR="5080" indent="-718185">
              <a:lnSpc>
                <a:spcPts val="2870"/>
              </a:lnSpc>
              <a:spcBef>
                <a:spcPts val="200"/>
              </a:spcBef>
            </a:pPr>
            <a:r>
              <a:rPr sz="2400" spc="15" dirty="0">
                <a:solidFill>
                  <a:srgbClr val="B2B2B2"/>
                </a:solidFill>
                <a:latin typeface="Arial"/>
                <a:cs typeface="Arial"/>
              </a:rPr>
              <a:t>∆ιάστηµα </a:t>
            </a:r>
            <a:r>
              <a:rPr sz="2400" spc="-5" dirty="0">
                <a:solidFill>
                  <a:srgbClr val="B2B2B2"/>
                </a:solidFill>
                <a:latin typeface="Arial"/>
                <a:cs typeface="Arial"/>
              </a:rPr>
              <a:t>Εµπιστοσύνης </a:t>
            </a:r>
            <a:r>
              <a:rPr sz="2400" dirty="0">
                <a:solidFill>
                  <a:srgbClr val="B2B2B2"/>
                </a:solidFill>
                <a:latin typeface="Arial"/>
                <a:cs typeface="Arial"/>
              </a:rPr>
              <a:t>για </a:t>
            </a:r>
            <a:r>
              <a:rPr sz="2400" spc="-5" dirty="0">
                <a:solidFill>
                  <a:srgbClr val="B2B2B2"/>
                </a:solidFill>
                <a:latin typeface="Arial"/>
                <a:cs typeface="Arial"/>
              </a:rPr>
              <a:t>τη </a:t>
            </a:r>
            <a:r>
              <a:rPr sz="2400" dirty="0">
                <a:solidFill>
                  <a:srgbClr val="B2B2B2"/>
                </a:solidFill>
                <a:latin typeface="Arial"/>
                <a:cs typeface="Arial"/>
              </a:rPr>
              <a:t>Μέση </a:t>
            </a:r>
            <a:r>
              <a:rPr sz="2400" spc="-5" dirty="0">
                <a:solidFill>
                  <a:srgbClr val="B2B2B2"/>
                </a:solidFill>
                <a:latin typeface="Arial"/>
                <a:cs typeface="Arial"/>
              </a:rPr>
              <a:t>Τιµή Πληθυσµού  </a:t>
            </a:r>
            <a:r>
              <a:rPr sz="2400" spc="10" dirty="0">
                <a:solidFill>
                  <a:srgbClr val="B2B2B2"/>
                </a:solidFill>
                <a:latin typeface="Arial"/>
                <a:cs typeface="Arial"/>
              </a:rPr>
              <a:t>(∆ιασπορά </a:t>
            </a:r>
            <a:r>
              <a:rPr sz="2400" spc="-5" dirty="0">
                <a:solidFill>
                  <a:srgbClr val="B2B2B2"/>
                </a:solidFill>
                <a:latin typeface="Arial"/>
                <a:cs typeface="Arial"/>
              </a:rPr>
              <a:t>Πληθυσµού Άγνωστη, </a:t>
            </a:r>
            <a:r>
              <a:rPr sz="2400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FFCC65"/>
                </a:solidFill>
                <a:latin typeface="Times New Roman"/>
                <a:cs typeface="Times New Roman"/>
              </a:rPr>
              <a:t>&lt;30</a:t>
            </a:r>
            <a:r>
              <a:rPr sz="2400" spc="-5" dirty="0">
                <a:solidFill>
                  <a:srgbClr val="B2B2B2"/>
                </a:solidFill>
                <a:latin typeface="Arial"/>
                <a:cs typeface="Arial"/>
              </a:rPr>
              <a:t>) [ </a:t>
            </a:r>
            <a:r>
              <a:rPr sz="2400" dirty="0">
                <a:solidFill>
                  <a:srgbClr val="B2B2B2"/>
                </a:solidFill>
                <a:latin typeface="Arial"/>
                <a:cs typeface="Arial"/>
              </a:rPr>
              <a:t>II</a:t>
            </a:r>
            <a:r>
              <a:rPr sz="2400" spc="-3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2B2B2"/>
                </a:solidFill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2539" y="1385316"/>
            <a:ext cx="8135111" cy="54787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6095" y="5625083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3048000" h="800100">
                <a:moveTo>
                  <a:pt x="0" y="0"/>
                </a:moveTo>
                <a:lnTo>
                  <a:pt x="0" y="800099"/>
                </a:lnTo>
                <a:lnTo>
                  <a:pt x="3047999" y="800099"/>
                </a:lnTo>
                <a:lnTo>
                  <a:pt x="3047999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00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7672" y="3230880"/>
            <a:ext cx="6788150" cy="1571625"/>
          </a:xfrm>
          <a:custGeom>
            <a:avLst/>
            <a:gdLst/>
            <a:ahLst/>
            <a:cxnLst/>
            <a:rect l="l" t="t" r="r" b="b"/>
            <a:pathLst>
              <a:path w="6788150" h="1571625">
                <a:moveTo>
                  <a:pt x="0" y="0"/>
                </a:moveTo>
                <a:lnTo>
                  <a:pt x="0" y="1571244"/>
                </a:lnTo>
                <a:lnTo>
                  <a:pt x="6787896" y="1571244"/>
                </a:lnTo>
                <a:lnTo>
                  <a:pt x="6787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5960" y="3249168"/>
            <a:ext cx="6750050" cy="1533525"/>
          </a:xfrm>
          <a:custGeom>
            <a:avLst/>
            <a:gdLst/>
            <a:ahLst/>
            <a:cxnLst/>
            <a:rect l="l" t="t" r="r" b="b"/>
            <a:pathLst>
              <a:path w="6750050" h="1533525">
                <a:moveTo>
                  <a:pt x="0" y="0"/>
                </a:moveTo>
                <a:lnTo>
                  <a:pt x="0" y="1533144"/>
                </a:lnTo>
                <a:lnTo>
                  <a:pt x="6749796" y="1533144"/>
                </a:lnTo>
                <a:lnTo>
                  <a:pt x="67497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7242" y="3715514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565" y="0"/>
                </a:lnTo>
              </a:path>
            </a:pathLst>
          </a:custGeom>
          <a:ln w="25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39767" y="4090415"/>
            <a:ext cx="615950" cy="539750"/>
          </a:xfrm>
          <a:custGeom>
            <a:avLst/>
            <a:gdLst/>
            <a:ahLst/>
            <a:cxnLst/>
            <a:rect l="l" t="t" r="r" b="b"/>
            <a:pathLst>
              <a:path w="615950" h="539750">
                <a:moveTo>
                  <a:pt x="0" y="365759"/>
                </a:moveTo>
                <a:lnTo>
                  <a:pt x="51815" y="335279"/>
                </a:lnTo>
                <a:lnTo>
                  <a:pt x="176783" y="539495"/>
                </a:lnTo>
                <a:lnTo>
                  <a:pt x="312419" y="0"/>
                </a:lnTo>
                <a:lnTo>
                  <a:pt x="6156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36720" y="4078223"/>
            <a:ext cx="619125" cy="551815"/>
          </a:xfrm>
          <a:custGeom>
            <a:avLst/>
            <a:gdLst/>
            <a:ahLst/>
            <a:cxnLst/>
            <a:rect l="l" t="t" r="r" b="b"/>
            <a:pathLst>
              <a:path w="619125" h="551814">
                <a:moveTo>
                  <a:pt x="618744" y="25908"/>
                </a:moveTo>
                <a:lnTo>
                  <a:pt x="618744" y="0"/>
                </a:lnTo>
                <a:lnTo>
                  <a:pt x="306324" y="0"/>
                </a:lnTo>
                <a:lnTo>
                  <a:pt x="181356" y="498348"/>
                </a:lnTo>
                <a:lnTo>
                  <a:pt x="70104" y="332232"/>
                </a:lnTo>
                <a:lnTo>
                  <a:pt x="0" y="370332"/>
                </a:lnTo>
                <a:lnTo>
                  <a:pt x="7620" y="385572"/>
                </a:lnTo>
                <a:lnTo>
                  <a:pt x="42672" y="364236"/>
                </a:lnTo>
                <a:lnTo>
                  <a:pt x="167640" y="551688"/>
                </a:lnTo>
                <a:lnTo>
                  <a:pt x="193548" y="551688"/>
                </a:lnTo>
                <a:lnTo>
                  <a:pt x="324612" y="25908"/>
                </a:lnTo>
                <a:lnTo>
                  <a:pt x="618744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5571" y="4015738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4" y="0"/>
                </a:lnTo>
              </a:path>
            </a:pathLst>
          </a:custGeom>
          <a:ln w="25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9110" y="371551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22" y="0"/>
                </a:lnTo>
              </a:path>
            </a:pathLst>
          </a:custGeom>
          <a:ln w="25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9247" y="4090415"/>
            <a:ext cx="615950" cy="539750"/>
          </a:xfrm>
          <a:custGeom>
            <a:avLst/>
            <a:gdLst/>
            <a:ahLst/>
            <a:cxnLst/>
            <a:rect l="l" t="t" r="r" b="b"/>
            <a:pathLst>
              <a:path w="615950" h="539750">
                <a:moveTo>
                  <a:pt x="0" y="365759"/>
                </a:moveTo>
                <a:lnTo>
                  <a:pt x="51815" y="335279"/>
                </a:lnTo>
                <a:lnTo>
                  <a:pt x="176783" y="539495"/>
                </a:lnTo>
                <a:lnTo>
                  <a:pt x="312419" y="0"/>
                </a:lnTo>
                <a:lnTo>
                  <a:pt x="6156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4676" y="4078223"/>
            <a:ext cx="620395" cy="551815"/>
          </a:xfrm>
          <a:custGeom>
            <a:avLst/>
            <a:gdLst/>
            <a:ahLst/>
            <a:cxnLst/>
            <a:rect l="l" t="t" r="r" b="b"/>
            <a:pathLst>
              <a:path w="620395" h="551814">
                <a:moveTo>
                  <a:pt x="620268" y="25908"/>
                </a:moveTo>
                <a:lnTo>
                  <a:pt x="620268" y="0"/>
                </a:lnTo>
                <a:lnTo>
                  <a:pt x="307848" y="0"/>
                </a:lnTo>
                <a:lnTo>
                  <a:pt x="181356" y="498348"/>
                </a:lnTo>
                <a:lnTo>
                  <a:pt x="71628" y="332232"/>
                </a:lnTo>
                <a:lnTo>
                  <a:pt x="0" y="370332"/>
                </a:lnTo>
                <a:lnTo>
                  <a:pt x="9144" y="385572"/>
                </a:lnTo>
                <a:lnTo>
                  <a:pt x="42672" y="364236"/>
                </a:lnTo>
                <a:lnTo>
                  <a:pt x="169164" y="551688"/>
                </a:lnTo>
                <a:lnTo>
                  <a:pt x="193548" y="551688"/>
                </a:lnTo>
                <a:lnTo>
                  <a:pt x="326136" y="25908"/>
                </a:lnTo>
                <a:lnTo>
                  <a:pt x="620268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55045" y="4015738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514" y="0"/>
                </a:lnTo>
              </a:path>
            </a:pathLst>
          </a:custGeom>
          <a:ln w="25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11724" y="3298445"/>
            <a:ext cx="722630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56260" algn="l"/>
              </a:tabLst>
            </a:pPr>
            <a:r>
              <a:rPr sz="4000" i="1" spc="5" dirty="0">
                <a:latin typeface="Times New Roman"/>
                <a:cs typeface="Times New Roman"/>
              </a:rPr>
              <a:t>s	</a:t>
            </a:r>
            <a:r>
              <a:rPr sz="6000" spc="7" baseline="-35416" dirty="0">
                <a:latin typeface="Times New Roman"/>
                <a:cs typeface="Times New Roman"/>
              </a:rPr>
              <a:t>,</a:t>
            </a:r>
            <a:endParaRPr sz="6000" baseline="-35416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3870" y="4058920"/>
            <a:ext cx="281305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i="1" spc="10" dirty="0">
                <a:latin typeface="Times New Roman"/>
                <a:cs typeface="Times New Roman"/>
              </a:rPr>
              <a:t>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36466" y="3949887"/>
            <a:ext cx="843915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i="1" spc="-70" dirty="0">
                <a:latin typeface="Symbol"/>
                <a:cs typeface="Symbol"/>
              </a:rPr>
              <a:t></a:t>
            </a:r>
            <a:r>
              <a:rPr sz="2450" i="1" spc="-14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114" dirty="0">
                <a:latin typeface="Times New Roman"/>
                <a:cs typeface="Times New Roman"/>
              </a:rPr>
              <a:t> </a:t>
            </a:r>
            <a:r>
              <a:rPr sz="2300" i="1" spc="10" dirty="0">
                <a:latin typeface="Times New Roman"/>
                <a:cs typeface="Times New Roman"/>
              </a:rPr>
              <a:t>a</a:t>
            </a:r>
            <a:r>
              <a:rPr sz="2300" i="1" spc="-254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/</a:t>
            </a:r>
            <a:r>
              <a:rPr sz="2300" spc="-23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95937" y="3949887"/>
            <a:ext cx="842644" cy="40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i="1" spc="-70" dirty="0">
                <a:latin typeface="Symbol"/>
                <a:cs typeface="Symbol"/>
              </a:rPr>
              <a:t></a:t>
            </a:r>
            <a:r>
              <a:rPr sz="2450" i="1" spc="-16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,</a:t>
            </a:r>
            <a:r>
              <a:rPr sz="2300" spc="-105" dirty="0">
                <a:latin typeface="Times New Roman"/>
                <a:cs typeface="Times New Roman"/>
              </a:rPr>
              <a:t> </a:t>
            </a:r>
            <a:r>
              <a:rPr sz="2300" i="1" spc="10" dirty="0">
                <a:latin typeface="Times New Roman"/>
                <a:cs typeface="Times New Roman"/>
              </a:rPr>
              <a:t>a</a:t>
            </a:r>
            <a:r>
              <a:rPr sz="2300" i="1" spc="-254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/</a:t>
            </a:r>
            <a:r>
              <a:rPr sz="2300" spc="-24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2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3203" y="3620009"/>
            <a:ext cx="1311275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6000" spc="7" baseline="34027" dirty="0">
                <a:latin typeface="Symbol"/>
                <a:cs typeface="Symbol"/>
              </a:rPr>
              <a:t></a:t>
            </a:r>
            <a:r>
              <a:rPr sz="6000" spc="7" baseline="34027" dirty="0">
                <a:latin typeface="Times New Roman"/>
                <a:cs typeface="Times New Roman"/>
              </a:rPr>
              <a:t> </a:t>
            </a:r>
            <a:r>
              <a:rPr sz="4000" i="1" spc="10" dirty="0">
                <a:latin typeface="Times New Roman"/>
                <a:cs typeface="Times New Roman"/>
              </a:rPr>
              <a:t>X </a:t>
            </a:r>
            <a:r>
              <a:rPr sz="4000" spc="10" dirty="0">
                <a:latin typeface="Symbol"/>
                <a:cs typeface="Symbol"/>
              </a:rPr>
              <a:t></a:t>
            </a:r>
            <a:r>
              <a:rPr sz="4000" spc="-710" dirty="0">
                <a:latin typeface="Times New Roman"/>
                <a:cs typeface="Times New Roman"/>
              </a:rPr>
              <a:t> </a:t>
            </a:r>
            <a:r>
              <a:rPr sz="4000" i="1" spc="5" dirty="0">
                <a:latin typeface="Times New Roman"/>
                <a:cs typeface="Times New Roman"/>
              </a:rPr>
              <a:t>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7929" y="3620009"/>
            <a:ext cx="1009015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i="1" spc="10" dirty="0">
                <a:latin typeface="Times New Roman"/>
                <a:cs typeface="Times New Roman"/>
              </a:rPr>
              <a:t>X </a:t>
            </a:r>
            <a:r>
              <a:rPr sz="4000" spc="10" dirty="0">
                <a:latin typeface="Symbol"/>
                <a:cs typeface="Symbol"/>
              </a:rPr>
              <a:t></a:t>
            </a:r>
            <a:r>
              <a:rPr sz="4000" spc="-140" dirty="0">
                <a:latin typeface="Times New Roman"/>
                <a:cs typeface="Times New Roman"/>
              </a:rPr>
              <a:t> </a:t>
            </a:r>
            <a:r>
              <a:rPr sz="4000" i="1" spc="5" dirty="0">
                <a:latin typeface="Times New Roman"/>
                <a:cs typeface="Times New Roman"/>
              </a:rPr>
              <a:t>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3203" y="3798316"/>
            <a:ext cx="272415" cy="638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4000" spc="-765" dirty="0">
                <a:latin typeface="Symbol"/>
                <a:cs typeface="Symbol"/>
              </a:rPr>
              <a:t></a:t>
            </a:r>
            <a:r>
              <a:rPr sz="6000" spc="-1147" baseline="-33333" dirty="0">
                <a:latin typeface="Symbol"/>
                <a:cs typeface="Symbol"/>
              </a:rPr>
              <a:t></a:t>
            </a:r>
            <a:endParaRPr sz="6000" baseline="-33333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1117" y="3309113"/>
            <a:ext cx="762000" cy="1128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ts val="4325"/>
              </a:lnSpc>
              <a:spcBef>
                <a:spcPts val="120"/>
              </a:spcBef>
              <a:tabLst>
                <a:tab pos="527050" algn="l"/>
              </a:tabLst>
            </a:pPr>
            <a:r>
              <a:rPr sz="6000" i="1" spc="7" baseline="1388" dirty="0">
                <a:latin typeface="Times New Roman"/>
                <a:cs typeface="Times New Roman"/>
              </a:rPr>
              <a:t>s	</a:t>
            </a:r>
            <a:r>
              <a:rPr sz="4000" spc="5" dirty="0">
                <a:latin typeface="Symbol"/>
                <a:cs typeface="Symbol"/>
              </a:rPr>
              <a:t></a:t>
            </a:r>
            <a:endParaRPr sz="4000">
              <a:latin typeface="Symbol"/>
              <a:cs typeface="Symbol"/>
            </a:endParaRPr>
          </a:p>
          <a:p>
            <a:pPr marL="163195">
              <a:lnSpc>
                <a:spcPts val="4325"/>
              </a:lnSpc>
            </a:pPr>
            <a:r>
              <a:rPr sz="6000" i="1" spc="15" baseline="-28472" dirty="0">
                <a:latin typeface="Times New Roman"/>
                <a:cs typeface="Times New Roman"/>
              </a:rPr>
              <a:t>n</a:t>
            </a:r>
            <a:r>
              <a:rPr sz="6000" i="1" spc="-367" baseline="-28472" dirty="0">
                <a:latin typeface="Times New Roman"/>
                <a:cs typeface="Times New Roman"/>
              </a:rPr>
              <a:t> </a:t>
            </a:r>
            <a:r>
              <a:rPr sz="4000" spc="-765" dirty="0">
                <a:latin typeface="Symbol"/>
                <a:cs typeface="Symbol"/>
              </a:rPr>
              <a:t></a:t>
            </a:r>
            <a:r>
              <a:rPr sz="6000" spc="-1147" baseline="-33333" dirty="0">
                <a:latin typeface="Symbol"/>
                <a:cs typeface="Symbol"/>
              </a:rPr>
              <a:t></a:t>
            </a:r>
            <a:endParaRPr sz="6000" baseline="-33333">
              <a:latin typeface="Symbol"/>
              <a:cs typeface="Symbo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46147" y="3229355"/>
            <a:ext cx="6788150" cy="1571625"/>
          </a:xfrm>
          <a:custGeom>
            <a:avLst/>
            <a:gdLst/>
            <a:ahLst/>
            <a:cxnLst/>
            <a:rect l="l" t="t" r="r" b="b"/>
            <a:pathLst>
              <a:path w="6788150" h="1571625">
                <a:moveTo>
                  <a:pt x="0" y="0"/>
                </a:moveTo>
                <a:lnTo>
                  <a:pt x="0" y="1571243"/>
                </a:lnTo>
                <a:lnTo>
                  <a:pt x="6787895" y="1571243"/>
                </a:lnTo>
                <a:lnTo>
                  <a:pt x="6787895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8492" y="1670304"/>
            <a:ext cx="4575175" cy="2072639"/>
          </a:xfrm>
          <a:custGeom>
            <a:avLst/>
            <a:gdLst/>
            <a:ahLst/>
            <a:cxnLst/>
            <a:rect l="l" t="t" r="r" b="b"/>
            <a:pathLst>
              <a:path w="4575175" h="2072639">
                <a:moveTo>
                  <a:pt x="2301240" y="1252032"/>
                </a:moveTo>
                <a:lnTo>
                  <a:pt x="2301240" y="952500"/>
                </a:lnTo>
                <a:lnTo>
                  <a:pt x="0" y="2072640"/>
                </a:lnTo>
                <a:lnTo>
                  <a:pt x="2301240" y="1252032"/>
                </a:lnTo>
                <a:close/>
              </a:path>
              <a:path w="4575175" h="2072639">
                <a:moveTo>
                  <a:pt x="4575048" y="661416"/>
                </a:moveTo>
                <a:lnTo>
                  <a:pt x="4568862" y="593712"/>
                </a:lnTo>
                <a:lnTo>
                  <a:pt x="4550705" y="527982"/>
                </a:lnTo>
                <a:lnTo>
                  <a:pt x="4521182" y="464556"/>
                </a:lnTo>
                <a:lnTo>
                  <a:pt x="4480893" y="403764"/>
                </a:lnTo>
                <a:lnTo>
                  <a:pt x="4430443" y="345937"/>
                </a:lnTo>
                <a:lnTo>
                  <a:pt x="4401595" y="318239"/>
                </a:lnTo>
                <a:lnTo>
                  <a:pt x="4370433" y="291405"/>
                </a:lnTo>
                <a:lnTo>
                  <a:pt x="4337032" y="265478"/>
                </a:lnTo>
                <a:lnTo>
                  <a:pt x="4301467" y="240498"/>
                </a:lnTo>
                <a:lnTo>
                  <a:pt x="4263813" y="216508"/>
                </a:lnTo>
                <a:lnTo>
                  <a:pt x="4224147" y="193548"/>
                </a:lnTo>
                <a:lnTo>
                  <a:pt x="4182542" y="171659"/>
                </a:lnTo>
                <a:lnTo>
                  <a:pt x="4139076" y="150883"/>
                </a:lnTo>
                <a:lnTo>
                  <a:pt x="4093822" y="131261"/>
                </a:lnTo>
                <a:lnTo>
                  <a:pt x="4046857" y="112835"/>
                </a:lnTo>
                <a:lnTo>
                  <a:pt x="3998255" y="95646"/>
                </a:lnTo>
                <a:lnTo>
                  <a:pt x="3948092" y="79734"/>
                </a:lnTo>
                <a:lnTo>
                  <a:pt x="3896444" y="65142"/>
                </a:lnTo>
                <a:lnTo>
                  <a:pt x="3843385" y="51911"/>
                </a:lnTo>
                <a:lnTo>
                  <a:pt x="3788991" y="40081"/>
                </a:lnTo>
                <a:lnTo>
                  <a:pt x="3733338" y="29695"/>
                </a:lnTo>
                <a:lnTo>
                  <a:pt x="3676500" y="20794"/>
                </a:lnTo>
                <a:lnTo>
                  <a:pt x="3618553" y="13418"/>
                </a:lnTo>
                <a:lnTo>
                  <a:pt x="3559573" y="7609"/>
                </a:lnTo>
                <a:lnTo>
                  <a:pt x="3499634" y="3409"/>
                </a:lnTo>
                <a:lnTo>
                  <a:pt x="3438813" y="859"/>
                </a:lnTo>
                <a:lnTo>
                  <a:pt x="3377184" y="0"/>
                </a:lnTo>
                <a:lnTo>
                  <a:pt x="3315555" y="859"/>
                </a:lnTo>
                <a:lnTo>
                  <a:pt x="3254733" y="3409"/>
                </a:lnTo>
                <a:lnTo>
                  <a:pt x="3194794" y="7609"/>
                </a:lnTo>
                <a:lnTo>
                  <a:pt x="3135814" y="13418"/>
                </a:lnTo>
                <a:lnTo>
                  <a:pt x="3077867" y="20794"/>
                </a:lnTo>
                <a:lnTo>
                  <a:pt x="3021030" y="29695"/>
                </a:lnTo>
                <a:lnTo>
                  <a:pt x="2965376" y="40081"/>
                </a:lnTo>
                <a:lnTo>
                  <a:pt x="2910982" y="51911"/>
                </a:lnTo>
                <a:lnTo>
                  <a:pt x="2857924" y="65142"/>
                </a:lnTo>
                <a:lnTo>
                  <a:pt x="2806275" y="79734"/>
                </a:lnTo>
                <a:lnTo>
                  <a:pt x="2756112" y="95646"/>
                </a:lnTo>
                <a:lnTo>
                  <a:pt x="2707511" y="112835"/>
                </a:lnTo>
                <a:lnTo>
                  <a:pt x="2660545" y="131261"/>
                </a:lnTo>
                <a:lnTo>
                  <a:pt x="2615291" y="150883"/>
                </a:lnTo>
                <a:lnTo>
                  <a:pt x="2571825" y="171659"/>
                </a:lnTo>
                <a:lnTo>
                  <a:pt x="2530221" y="193548"/>
                </a:lnTo>
                <a:lnTo>
                  <a:pt x="2490554" y="216508"/>
                </a:lnTo>
                <a:lnTo>
                  <a:pt x="2452901" y="240498"/>
                </a:lnTo>
                <a:lnTo>
                  <a:pt x="2417336" y="265478"/>
                </a:lnTo>
                <a:lnTo>
                  <a:pt x="2383934" y="291405"/>
                </a:lnTo>
                <a:lnTo>
                  <a:pt x="2352772" y="318239"/>
                </a:lnTo>
                <a:lnTo>
                  <a:pt x="2323925" y="345937"/>
                </a:lnTo>
                <a:lnTo>
                  <a:pt x="2297467" y="374459"/>
                </a:lnTo>
                <a:lnTo>
                  <a:pt x="2252022" y="433810"/>
                </a:lnTo>
                <a:lnTo>
                  <a:pt x="2217041" y="495960"/>
                </a:lnTo>
                <a:lnTo>
                  <a:pt x="2193125" y="560580"/>
                </a:lnTo>
                <a:lnTo>
                  <a:pt x="2180879" y="627338"/>
                </a:lnTo>
                <a:lnTo>
                  <a:pt x="2179320" y="661416"/>
                </a:lnTo>
                <a:lnTo>
                  <a:pt x="2182847" y="711658"/>
                </a:lnTo>
                <a:lnTo>
                  <a:pt x="2193318" y="761604"/>
                </a:lnTo>
                <a:lnTo>
                  <a:pt x="2210562" y="810958"/>
                </a:lnTo>
                <a:lnTo>
                  <a:pt x="2234409" y="859423"/>
                </a:lnTo>
                <a:lnTo>
                  <a:pt x="2264692" y="906702"/>
                </a:lnTo>
                <a:lnTo>
                  <a:pt x="2301240" y="952500"/>
                </a:lnTo>
                <a:lnTo>
                  <a:pt x="2301240" y="1252032"/>
                </a:lnTo>
                <a:lnTo>
                  <a:pt x="2577084" y="1153668"/>
                </a:lnTo>
                <a:lnTo>
                  <a:pt x="2619237" y="1173650"/>
                </a:lnTo>
                <a:lnTo>
                  <a:pt x="2662782" y="1192440"/>
                </a:lnTo>
                <a:lnTo>
                  <a:pt x="2707643" y="1210025"/>
                </a:lnTo>
                <a:lnTo>
                  <a:pt x="2753749" y="1226391"/>
                </a:lnTo>
                <a:lnTo>
                  <a:pt x="2801023" y="1241525"/>
                </a:lnTo>
                <a:lnTo>
                  <a:pt x="2849394" y="1255412"/>
                </a:lnTo>
                <a:lnTo>
                  <a:pt x="2898788" y="1268041"/>
                </a:lnTo>
                <a:lnTo>
                  <a:pt x="2949130" y="1279398"/>
                </a:lnTo>
                <a:lnTo>
                  <a:pt x="3000347" y="1289468"/>
                </a:lnTo>
                <a:lnTo>
                  <a:pt x="3052366" y="1298239"/>
                </a:lnTo>
                <a:lnTo>
                  <a:pt x="3105113" y="1305698"/>
                </a:lnTo>
                <a:lnTo>
                  <a:pt x="3158513" y="1311830"/>
                </a:lnTo>
                <a:lnTo>
                  <a:pt x="3212494" y="1316623"/>
                </a:lnTo>
                <a:lnTo>
                  <a:pt x="3266982" y="1320063"/>
                </a:lnTo>
                <a:lnTo>
                  <a:pt x="3321903" y="1322137"/>
                </a:lnTo>
                <a:lnTo>
                  <a:pt x="3377184" y="1322832"/>
                </a:lnTo>
                <a:lnTo>
                  <a:pt x="3438813" y="1321972"/>
                </a:lnTo>
                <a:lnTo>
                  <a:pt x="3499634" y="1319422"/>
                </a:lnTo>
                <a:lnTo>
                  <a:pt x="3559573" y="1315222"/>
                </a:lnTo>
                <a:lnTo>
                  <a:pt x="3618553" y="1309413"/>
                </a:lnTo>
                <a:lnTo>
                  <a:pt x="3676500" y="1302037"/>
                </a:lnTo>
                <a:lnTo>
                  <a:pt x="3733338" y="1293136"/>
                </a:lnTo>
                <a:lnTo>
                  <a:pt x="3788991" y="1282750"/>
                </a:lnTo>
                <a:lnTo>
                  <a:pt x="3843385" y="1270920"/>
                </a:lnTo>
                <a:lnTo>
                  <a:pt x="3896444" y="1257689"/>
                </a:lnTo>
                <a:lnTo>
                  <a:pt x="3948092" y="1243097"/>
                </a:lnTo>
                <a:lnTo>
                  <a:pt x="3998255" y="1227185"/>
                </a:lnTo>
                <a:lnTo>
                  <a:pt x="4046857" y="1209996"/>
                </a:lnTo>
                <a:lnTo>
                  <a:pt x="4093822" y="1191570"/>
                </a:lnTo>
                <a:lnTo>
                  <a:pt x="4139076" y="1171948"/>
                </a:lnTo>
                <a:lnTo>
                  <a:pt x="4182542" y="1151172"/>
                </a:lnTo>
                <a:lnTo>
                  <a:pt x="4224147" y="1129284"/>
                </a:lnTo>
                <a:lnTo>
                  <a:pt x="4263813" y="1106323"/>
                </a:lnTo>
                <a:lnTo>
                  <a:pt x="4301467" y="1082333"/>
                </a:lnTo>
                <a:lnTo>
                  <a:pt x="4337032" y="1057353"/>
                </a:lnTo>
                <a:lnTo>
                  <a:pt x="4370433" y="1031426"/>
                </a:lnTo>
                <a:lnTo>
                  <a:pt x="4401595" y="1004593"/>
                </a:lnTo>
                <a:lnTo>
                  <a:pt x="4430443" y="976894"/>
                </a:lnTo>
                <a:lnTo>
                  <a:pt x="4456900" y="948372"/>
                </a:lnTo>
                <a:lnTo>
                  <a:pt x="4502345" y="889021"/>
                </a:lnTo>
                <a:lnTo>
                  <a:pt x="4537327" y="826871"/>
                </a:lnTo>
                <a:lnTo>
                  <a:pt x="4561242" y="762251"/>
                </a:lnTo>
                <a:lnTo>
                  <a:pt x="4573489" y="695493"/>
                </a:lnTo>
                <a:lnTo>
                  <a:pt x="4575048" y="661416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8491" y="1670304"/>
            <a:ext cx="4575175" cy="2072639"/>
          </a:xfrm>
          <a:custGeom>
            <a:avLst/>
            <a:gdLst/>
            <a:ahLst/>
            <a:cxnLst/>
            <a:rect l="l" t="t" r="r" b="b"/>
            <a:pathLst>
              <a:path w="4575175" h="2072639">
                <a:moveTo>
                  <a:pt x="2301239" y="952499"/>
                </a:moveTo>
                <a:lnTo>
                  <a:pt x="2264692" y="906702"/>
                </a:lnTo>
                <a:lnTo>
                  <a:pt x="2234409" y="859423"/>
                </a:lnTo>
                <a:lnTo>
                  <a:pt x="2210561" y="810958"/>
                </a:lnTo>
                <a:lnTo>
                  <a:pt x="2193318" y="761604"/>
                </a:lnTo>
                <a:lnTo>
                  <a:pt x="2182847" y="711658"/>
                </a:lnTo>
                <a:lnTo>
                  <a:pt x="2179319" y="661415"/>
                </a:lnTo>
                <a:lnTo>
                  <a:pt x="2180879" y="627338"/>
                </a:lnTo>
                <a:lnTo>
                  <a:pt x="2193125" y="560580"/>
                </a:lnTo>
                <a:lnTo>
                  <a:pt x="2217040" y="495960"/>
                </a:lnTo>
                <a:lnTo>
                  <a:pt x="2252022" y="433810"/>
                </a:lnTo>
                <a:lnTo>
                  <a:pt x="2297467" y="374459"/>
                </a:lnTo>
                <a:lnTo>
                  <a:pt x="2323925" y="345937"/>
                </a:lnTo>
                <a:lnTo>
                  <a:pt x="2352772" y="318238"/>
                </a:lnTo>
                <a:lnTo>
                  <a:pt x="2383934" y="291405"/>
                </a:lnTo>
                <a:lnTo>
                  <a:pt x="2417336" y="265478"/>
                </a:lnTo>
                <a:lnTo>
                  <a:pt x="2452901" y="240498"/>
                </a:lnTo>
                <a:lnTo>
                  <a:pt x="2490554" y="216508"/>
                </a:lnTo>
                <a:lnTo>
                  <a:pt x="2530220" y="193547"/>
                </a:lnTo>
                <a:lnTo>
                  <a:pt x="2571825" y="171659"/>
                </a:lnTo>
                <a:lnTo>
                  <a:pt x="2615291" y="150883"/>
                </a:lnTo>
                <a:lnTo>
                  <a:pt x="2660545" y="131261"/>
                </a:lnTo>
                <a:lnTo>
                  <a:pt x="2707510" y="112835"/>
                </a:lnTo>
                <a:lnTo>
                  <a:pt x="2756112" y="95646"/>
                </a:lnTo>
                <a:lnTo>
                  <a:pt x="2806275" y="79734"/>
                </a:lnTo>
                <a:lnTo>
                  <a:pt x="2857924" y="65142"/>
                </a:lnTo>
                <a:lnTo>
                  <a:pt x="2910982" y="51911"/>
                </a:lnTo>
                <a:lnTo>
                  <a:pt x="2965376" y="40081"/>
                </a:lnTo>
                <a:lnTo>
                  <a:pt x="3021030" y="29695"/>
                </a:lnTo>
                <a:lnTo>
                  <a:pt x="3077867" y="20794"/>
                </a:lnTo>
                <a:lnTo>
                  <a:pt x="3135814" y="13418"/>
                </a:lnTo>
                <a:lnTo>
                  <a:pt x="3194794" y="7609"/>
                </a:lnTo>
                <a:lnTo>
                  <a:pt x="3254733" y="3409"/>
                </a:lnTo>
                <a:lnTo>
                  <a:pt x="3315554" y="859"/>
                </a:lnTo>
                <a:lnTo>
                  <a:pt x="3377183" y="0"/>
                </a:lnTo>
                <a:lnTo>
                  <a:pt x="3438812" y="859"/>
                </a:lnTo>
                <a:lnTo>
                  <a:pt x="3499634" y="3409"/>
                </a:lnTo>
                <a:lnTo>
                  <a:pt x="3559573" y="7609"/>
                </a:lnTo>
                <a:lnTo>
                  <a:pt x="3618553" y="13418"/>
                </a:lnTo>
                <a:lnTo>
                  <a:pt x="3676500" y="20794"/>
                </a:lnTo>
                <a:lnTo>
                  <a:pt x="3733337" y="29695"/>
                </a:lnTo>
                <a:lnTo>
                  <a:pt x="3788991" y="40081"/>
                </a:lnTo>
                <a:lnTo>
                  <a:pt x="3843385" y="51911"/>
                </a:lnTo>
                <a:lnTo>
                  <a:pt x="3896443" y="65142"/>
                </a:lnTo>
                <a:lnTo>
                  <a:pt x="3948092" y="79734"/>
                </a:lnTo>
                <a:lnTo>
                  <a:pt x="3998255" y="95646"/>
                </a:lnTo>
                <a:lnTo>
                  <a:pt x="4046856" y="112835"/>
                </a:lnTo>
                <a:lnTo>
                  <a:pt x="4093822" y="131261"/>
                </a:lnTo>
                <a:lnTo>
                  <a:pt x="4139076" y="150883"/>
                </a:lnTo>
                <a:lnTo>
                  <a:pt x="4182542" y="171659"/>
                </a:lnTo>
                <a:lnTo>
                  <a:pt x="4224146" y="193547"/>
                </a:lnTo>
                <a:lnTo>
                  <a:pt x="4263813" y="216508"/>
                </a:lnTo>
                <a:lnTo>
                  <a:pt x="4301466" y="240498"/>
                </a:lnTo>
                <a:lnTo>
                  <a:pt x="4337031" y="265478"/>
                </a:lnTo>
                <a:lnTo>
                  <a:pt x="4370433" y="291405"/>
                </a:lnTo>
                <a:lnTo>
                  <a:pt x="4401595" y="318238"/>
                </a:lnTo>
                <a:lnTo>
                  <a:pt x="4430442" y="345937"/>
                </a:lnTo>
                <a:lnTo>
                  <a:pt x="4456900" y="374459"/>
                </a:lnTo>
                <a:lnTo>
                  <a:pt x="4502345" y="433810"/>
                </a:lnTo>
                <a:lnTo>
                  <a:pt x="4537326" y="495960"/>
                </a:lnTo>
                <a:lnTo>
                  <a:pt x="4561242" y="560580"/>
                </a:lnTo>
                <a:lnTo>
                  <a:pt x="4573488" y="627338"/>
                </a:lnTo>
                <a:lnTo>
                  <a:pt x="4575047" y="661415"/>
                </a:lnTo>
                <a:lnTo>
                  <a:pt x="4573488" y="695493"/>
                </a:lnTo>
                <a:lnTo>
                  <a:pt x="4561242" y="762251"/>
                </a:lnTo>
                <a:lnTo>
                  <a:pt x="4537326" y="826870"/>
                </a:lnTo>
                <a:lnTo>
                  <a:pt x="4502345" y="889021"/>
                </a:lnTo>
                <a:lnTo>
                  <a:pt x="4456900" y="948372"/>
                </a:lnTo>
                <a:lnTo>
                  <a:pt x="4430442" y="976894"/>
                </a:lnTo>
                <a:lnTo>
                  <a:pt x="4401595" y="1004592"/>
                </a:lnTo>
                <a:lnTo>
                  <a:pt x="4370433" y="1031426"/>
                </a:lnTo>
                <a:lnTo>
                  <a:pt x="4337031" y="1057353"/>
                </a:lnTo>
                <a:lnTo>
                  <a:pt x="4301466" y="1082333"/>
                </a:lnTo>
                <a:lnTo>
                  <a:pt x="4263813" y="1106323"/>
                </a:lnTo>
                <a:lnTo>
                  <a:pt x="4224146" y="1129283"/>
                </a:lnTo>
                <a:lnTo>
                  <a:pt x="4182542" y="1151172"/>
                </a:lnTo>
                <a:lnTo>
                  <a:pt x="4139076" y="1171948"/>
                </a:lnTo>
                <a:lnTo>
                  <a:pt x="4093822" y="1191570"/>
                </a:lnTo>
                <a:lnTo>
                  <a:pt x="4046856" y="1209996"/>
                </a:lnTo>
                <a:lnTo>
                  <a:pt x="3998255" y="1227185"/>
                </a:lnTo>
                <a:lnTo>
                  <a:pt x="3948092" y="1243097"/>
                </a:lnTo>
                <a:lnTo>
                  <a:pt x="3896443" y="1257689"/>
                </a:lnTo>
                <a:lnTo>
                  <a:pt x="3843385" y="1270920"/>
                </a:lnTo>
                <a:lnTo>
                  <a:pt x="3788991" y="1282750"/>
                </a:lnTo>
                <a:lnTo>
                  <a:pt x="3733337" y="1293136"/>
                </a:lnTo>
                <a:lnTo>
                  <a:pt x="3676500" y="1302037"/>
                </a:lnTo>
                <a:lnTo>
                  <a:pt x="3618553" y="1309413"/>
                </a:lnTo>
                <a:lnTo>
                  <a:pt x="3559573" y="1315222"/>
                </a:lnTo>
                <a:lnTo>
                  <a:pt x="3499634" y="1319422"/>
                </a:lnTo>
                <a:lnTo>
                  <a:pt x="3438812" y="1321972"/>
                </a:lnTo>
                <a:lnTo>
                  <a:pt x="3377183" y="1322831"/>
                </a:lnTo>
                <a:lnTo>
                  <a:pt x="3321903" y="1322137"/>
                </a:lnTo>
                <a:lnTo>
                  <a:pt x="3266982" y="1320063"/>
                </a:lnTo>
                <a:lnTo>
                  <a:pt x="3212494" y="1316623"/>
                </a:lnTo>
                <a:lnTo>
                  <a:pt x="3158513" y="1311830"/>
                </a:lnTo>
                <a:lnTo>
                  <a:pt x="3105113" y="1305698"/>
                </a:lnTo>
                <a:lnTo>
                  <a:pt x="3052366" y="1298239"/>
                </a:lnTo>
                <a:lnTo>
                  <a:pt x="3000347" y="1289468"/>
                </a:lnTo>
                <a:lnTo>
                  <a:pt x="2949130" y="1279397"/>
                </a:lnTo>
                <a:lnTo>
                  <a:pt x="2898788" y="1268041"/>
                </a:lnTo>
                <a:lnTo>
                  <a:pt x="2849394" y="1255412"/>
                </a:lnTo>
                <a:lnTo>
                  <a:pt x="2801023" y="1241524"/>
                </a:lnTo>
                <a:lnTo>
                  <a:pt x="2753748" y="1226391"/>
                </a:lnTo>
                <a:lnTo>
                  <a:pt x="2707643" y="1210025"/>
                </a:lnTo>
                <a:lnTo>
                  <a:pt x="2662782" y="1192440"/>
                </a:lnTo>
                <a:lnTo>
                  <a:pt x="2619237" y="1173650"/>
                </a:lnTo>
                <a:lnTo>
                  <a:pt x="2577083" y="1153667"/>
                </a:lnTo>
                <a:lnTo>
                  <a:pt x="0" y="2072639"/>
                </a:lnTo>
                <a:lnTo>
                  <a:pt x="2301239" y="952499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300972" y="1883155"/>
            <a:ext cx="1545590" cy="8737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80975">
              <a:lnSpc>
                <a:spcPts val="3320"/>
              </a:lnSpc>
              <a:spcBef>
                <a:spcPts val="240"/>
              </a:spcBef>
            </a:pPr>
            <a:r>
              <a:rPr sz="2750" dirty="0">
                <a:solidFill>
                  <a:srgbClr val="000000"/>
                </a:solidFill>
                <a:latin typeface="Symbol"/>
                <a:cs typeface="Symbol"/>
              </a:rPr>
              <a:t></a:t>
            </a:r>
            <a:r>
              <a:rPr sz="2800" dirty="0">
                <a:solidFill>
                  <a:srgbClr val="000000"/>
                </a:solidFill>
              </a:rPr>
              <a:t>(ΜΤΣ)  (A</a:t>
            </a:r>
            <a:r>
              <a:rPr sz="2800" spc="-10" dirty="0">
                <a:solidFill>
                  <a:srgbClr val="000000"/>
                </a:solidFill>
              </a:rPr>
              <a:t>NO</a:t>
            </a:r>
            <a:r>
              <a:rPr sz="2800" dirty="0">
                <a:solidFill>
                  <a:srgbClr val="000000"/>
                </a:solidFill>
              </a:rPr>
              <a:t>V</a:t>
            </a:r>
            <a:r>
              <a:rPr sz="2800" spc="-10" dirty="0">
                <a:solidFill>
                  <a:srgbClr val="000000"/>
                </a:solidFill>
              </a:rPr>
              <a:t>A</a:t>
            </a:r>
            <a:r>
              <a:rPr sz="2800" spc="-5" dirty="0">
                <a:solidFill>
                  <a:srgbClr val="000000"/>
                </a:solidFill>
              </a:rPr>
              <a:t>)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26943" y="1485733"/>
            <a:ext cx="1778000" cy="2472690"/>
          </a:xfrm>
          <a:custGeom>
            <a:avLst/>
            <a:gdLst/>
            <a:ahLst/>
            <a:cxnLst/>
            <a:rect l="l" t="t" r="r" b="b"/>
            <a:pathLst>
              <a:path w="1778000" h="2472690">
                <a:moveTo>
                  <a:pt x="1777817" y="522684"/>
                </a:moveTo>
                <a:lnTo>
                  <a:pt x="1763244" y="466510"/>
                </a:lnTo>
                <a:lnTo>
                  <a:pt x="1638276" y="301918"/>
                </a:lnTo>
                <a:lnTo>
                  <a:pt x="1429488" y="30646"/>
                </a:lnTo>
                <a:lnTo>
                  <a:pt x="1378624" y="1976"/>
                </a:lnTo>
                <a:lnTo>
                  <a:pt x="1342691" y="0"/>
                </a:lnTo>
                <a:lnTo>
                  <a:pt x="1301472" y="5881"/>
                </a:lnTo>
                <a:lnTo>
                  <a:pt x="1256252" y="19335"/>
                </a:lnTo>
                <a:lnTo>
                  <a:pt x="1208317" y="40076"/>
                </a:lnTo>
                <a:lnTo>
                  <a:pt x="1158954" y="67818"/>
                </a:lnTo>
                <a:lnTo>
                  <a:pt x="1109448" y="102274"/>
                </a:lnTo>
                <a:lnTo>
                  <a:pt x="166092" y="826174"/>
                </a:lnTo>
                <a:lnTo>
                  <a:pt x="120476" y="865060"/>
                </a:lnTo>
                <a:lnTo>
                  <a:pt x="81200" y="905517"/>
                </a:lnTo>
                <a:lnTo>
                  <a:pt x="48890" y="946404"/>
                </a:lnTo>
                <a:lnTo>
                  <a:pt x="24169" y="986575"/>
                </a:lnTo>
                <a:lnTo>
                  <a:pt x="7664" y="1024890"/>
                </a:lnTo>
                <a:lnTo>
                  <a:pt x="0" y="1060203"/>
                </a:lnTo>
                <a:lnTo>
                  <a:pt x="1800" y="1091374"/>
                </a:lnTo>
                <a:lnTo>
                  <a:pt x="348972" y="1551598"/>
                </a:lnTo>
                <a:lnTo>
                  <a:pt x="399811" y="1580268"/>
                </a:lnTo>
                <a:lnTo>
                  <a:pt x="435688" y="1582245"/>
                </a:lnTo>
                <a:lnTo>
                  <a:pt x="476797" y="1576363"/>
                </a:lnTo>
                <a:lnTo>
                  <a:pt x="521836" y="1562909"/>
                </a:lnTo>
                <a:lnTo>
                  <a:pt x="569499" y="1542168"/>
                </a:lnTo>
                <a:lnTo>
                  <a:pt x="618485" y="1514427"/>
                </a:lnTo>
                <a:lnTo>
                  <a:pt x="667488" y="1479970"/>
                </a:lnTo>
                <a:lnTo>
                  <a:pt x="1022580" y="1974970"/>
                </a:lnTo>
                <a:lnTo>
                  <a:pt x="1022580" y="1208698"/>
                </a:lnTo>
                <a:lnTo>
                  <a:pt x="1612368" y="756070"/>
                </a:lnTo>
                <a:lnTo>
                  <a:pt x="1657981" y="717187"/>
                </a:lnTo>
                <a:lnTo>
                  <a:pt x="1697235" y="676751"/>
                </a:lnTo>
                <a:lnTo>
                  <a:pt x="1729490" y="635921"/>
                </a:lnTo>
                <a:lnTo>
                  <a:pt x="1754100" y="595860"/>
                </a:lnTo>
                <a:lnTo>
                  <a:pt x="1770423" y="557727"/>
                </a:lnTo>
                <a:lnTo>
                  <a:pt x="1777817" y="522684"/>
                </a:lnTo>
                <a:close/>
              </a:path>
              <a:path w="1778000" h="2472690">
                <a:moveTo>
                  <a:pt x="1379196" y="2472094"/>
                </a:moveTo>
                <a:lnTo>
                  <a:pt x="1022580" y="1208698"/>
                </a:lnTo>
                <a:lnTo>
                  <a:pt x="1022580" y="1974970"/>
                </a:lnTo>
                <a:lnTo>
                  <a:pt x="1379196" y="2472094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6943" y="1485733"/>
            <a:ext cx="1778000" cy="2472690"/>
          </a:xfrm>
          <a:custGeom>
            <a:avLst/>
            <a:gdLst/>
            <a:ahLst/>
            <a:cxnLst/>
            <a:rect l="l" t="t" r="r" b="b"/>
            <a:pathLst>
              <a:path w="1778000" h="2472690">
                <a:moveTo>
                  <a:pt x="166092" y="826174"/>
                </a:moveTo>
                <a:lnTo>
                  <a:pt x="120476" y="865060"/>
                </a:lnTo>
                <a:lnTo>
                  <a:pt x="81200" y="905517"/>
                </a:lnTo>
                <a:lnTo>
                  <a:pt x="48890" y="946403"/>
                </a:lnTo>
                <a:lnTo>
                  <a:pt x="24169" y="986575"/>
                </a:lnTo>
                <a:lnTo>
                  <a:pt x="7664" y="1024889"/>
                </a:lnTo>
                <a:lnTo>
                  <a:pt x="0" y="1060203"/>
                </a:lnTo>
                <a:lnTo>
                  <a:pt x="1800" y="1091374"/>
                </a:lnTo>
                <a:lnTo>
                  <a:pt x="222480" y="1388530"/>
                </a:lnTo>
                <a:lnTo>
                  <a:pt x="348972" y="1551598"/>
                </a:lnTo>
                <a:lnTo>
                  <a:pt x="399811" y="1580268"/>
                </a:lnTo>
                <a:lnTo>
                  <a:pt x="435688" y="1582245"/>
                </a:lnTo>
                <a:lnTo>
                  <a:pt x="476797" y="1576363"/>
                </a:lnTo>
                <a:lnTo>
                  <a:pt x="521836" y="1562909"/>
                </a:lnTo>
                <a:lnTo>
                  <a:pt x="569499" y="1542168"/>
                </a:lnTo>
                <a:lnTo>
                  <a:pt x="618485" y="1514427"/>
                </a:lnTo>
                <a:lnTo>
                  <a:pt x="667488" y="1479970"/>
                </a:lnTo>
                <a:lnTo>
                  <a:pt x="1379196" y="2472094"/>
                </a:lnTo>
                <a:lnTo>
                  <a:pt x="1022580" y="1208698"/>
                </a:lnTo>
                <a:lnTo>
                  <a:pt x="1612368" y="756070"/>
                </a:lnTo>
                <a:lnTo>
                  <a:pt x="1657980" y="717187"/>
                </a:lnTo>
                <a:lnTo>
                  <a:pt x="1697235" y="676751"/>
                </a:lnTo>
                <a:lnTo>
                  <a:pt x="1729489" y="635921"/>
                </a:lnTo>
                <a:lnTo>
                  <a:pt x="1754100" y="595860"/>
                </a:lnTo>
                <a:lnTo>
                  <a:pt x="1770423" y="557727"/>
                </a:lnTo>
                <a:lnTo>
                  <a:pt x="1777817" y="522684"/>
                </a:lnTo>
                <a:lnTo>
                  <a:pt x="1775638" y="491891"/>
                </a:lnTo>
                <a:lnTo>
                  <a:pt x="1638276" y="301918"/>
                </a:lnTo>
                <a:lnTo>
                  <a:pt x="1429488" y="30646"/>
                </a:lnTo>
                <a:lnTo>
                  <a:pt x="1378624" y="1976"/>
                </a:lnTo>
                <a:lnTo>
                  <a:pt x="1342691" y="0"/>
                </a:lnTo>
                <a:lnTo>
                  <a:pt x="1301472" y="5881"/>
                </a:lnTo>
                <a:lnTo>
                  <a:pt x="1256252" y="19335"/>
                </a:lnTo>
                <a:lnTo>
                  <a:pt x="1208317" y="40076"/>
                </a:lnTo>
                <a:lnTo>
                  <a:pt x="1158954" y="67817"/>
                </a:lnTo>
                <a:lnTo>
                  <a:pt x="1109448" y="102274"/>
                </a:lnTo>
                <a:lnTo>
                  <a:pt x="519660" y="554902"/>
                </a:lnTo>
                <a:lnTo>
                  <a:pt x="166092" y="826174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 rot="19380000">
            <a:off x="2076711" y="2011552"/>
            <a:ext cx="142741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600" b="1" spc="-15" dirty="0">
                <a:latin typeface="Arial"/>
                <a:cs typeface="Arial"/>
              </a:rPr>
              <a:t>β.ε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2400" b="1" spc="-15" baseline="1736" dirty="0">
                <a:latin typeface="Arial"/>
                <a:cs typeface="Arial"/>
              </a:rPr>
              <a:t>Σφάλµα</a:t>
            </a:r>
            <a:r>
              <a:rPr sz="2400" b="1" spc="-15" baseline="3472" dirty="0">
                <a:latin typeface="Arial"/>
                <a:cs typeface="Arial"/>
              </a:rPr>
              <a:t>τος</a:t>
            </a:r>
            <a:endParaRPr sz="2400" baseline="3472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19380000">
            <a:off x="2494495" y="2206722"/>
            <a:ext cx="890893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600" b="1" spc="-5" dirty="0">
                <a:latin typeface="Arial"/>
                <a:cs typeface="Arial"/>
              </a:rPr>
              <a:t>(</a:t>
            </a: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2400" b="1" spc="-60" baseline="1736" dirty="0">
                <a:latin typeface="Arial"/>
                <a:cs typeface="Arial"/>
              </a:rPr>
              <a:t>O</a:t>
            </a:r>
            <a:r>
              <a:rPr sz="2400" b="1" spc="30" baseline="1736" dirty="0">
                <a:latin typeface="Arial"/>
                <a:cs typeface="Arial"/>
              </a:rPr>
              <a:t>V</a:t>
            </a:r>
            <a:r>
              <a:rPr sz="2400" b="1" spc="-82" baseline="1736" dirty="0">
                <a:latin typeface="Arial"/>
                <a:cs typeface="Arial"/>
              </a:rPr>
              <a:t>A</a:t>
            </a:r>
            <a:r>
              <a:rPr sz="2400" b="1" spc="-7" baseline="1736" dirty="0">
                <a:latin typeface="Arial"/>
                <a:cs typeface="Arial"/>
              </a:rPr>
              <a:t>)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77539" y="3977639"/>
            <a:ext cx="304800" cy="436245"/>
          </a:xfrm>
          <a:custGeom>
            <a:avLst/>
            <a:gdLst/>
            <a:ahLst/>
            <a:cxnLst/>
            <a:rect l="l" t="t" r="r" b="b"/>
            <a:pathLst>
              <a:path w="304800" h="436245">
                <a:moveTo>
                  <a:pt x="152399" y="0"/>
                </a:moveTo>
                <a:lnTo>
                  <a:pt x="112006" y="7782"/>
                </a:lnTo>
                <a:lnTo>
                  <a:pt x="75635" y="29746"/>
                </a:lnTo>
                <a:lnTo>
                  <a:pt x="44767" y="63817"/>
                </a:lnTo>
                <a:lnTo>
                  <a:pt x="20884" y="107921"/>
                </a:lnTo>
                <a:lnTo>
                  <a:pt x="5468" y="159984"/>
                </a:lnTo>
                <a:lnTo>
                  <a:pt x="0" y="217931"/>
                </a:lnTo>
                <a:lnTo>
                  <a:pt x="5468" y="275879"/>
                </a:lnTo>
                <a:lnTo>
                  <a:pt x="20884" y="327942"/>
                </a:lnTo>
                <a:lnTo>
                  <a:pt x="44767" y="372046"/>
                </a:lnTo>
                <a:lnTo>
                  <a:pt x="75635" y="406117"/>
                </a:lnTo>
                <a:lnTo>
                  <a:pt x="112006" y="428081"/>
                </a:lnTo>
                <a:lnTo>
                  <a:pt x="152399" y="435863"/>
                </a:lnTo>
                <a:lnTo>
                  <a:pt x="192793" y="428081"/>
                </a:lnTo>
                <a:lnTo>
                  <a:pt x="229164" y="406117"/>
                </a:lnTo>
                <a:lnTo>
                  <a:pt x="260032" y="372046"/>
                </a:lnTo>
                <a:lnTo>
                  <a:pt x="283915" y="327942"/>
                </a:lnTo>
                <a:lnTo>
                  <a:pt x="299331" y="275879"/>
                </a:lnTo>
                <a:lnTo>
                  <a:pt x="304799" y="217931"/>
                </a:lnTo>
                <a:lnTo>
                  <a:pt x="299331" y="159984"/>
                </a:lnTo>
                <a:lnTo>
                  <a:pt x="283915" y="107921"/>
                </a:lnTo>
                <a:lnTo>
                  <a:pt x="260032" y="63817"/>
                </a:lnTo>
                <a:lnTo>
                  <a:pt x="229164" y="29746"/>
                </a:lnTo>
                <a:lnTo>
                  <a:pt x="192793" y="7782"/>
                </a:lnTo>
                <a:lnTo>
                  <a:pt x="152399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38827" y="3503676"/>
            <a:ext cx="451484" cy="434340"/>
          </a:xfrm>
          <a:custGeom>
            <a:avLst/>
            <a:gdLst/>
            <a:ahLst/>
            <a:cxnLst/>
            <a:rect l="l" t="t" r="r" b="b"/>
            <a:pathLst>
              <a:path w="451485" h="434339">
                <a:moveTo>
                  <a:pt x="225551" y="0"/>
                </a:moveTo>
                <a:lnTo>
                  <a:pt x="179980" y="4423"/>
                </a:lnTo>
                <a:lnTo>
                  <a:pt x="137588" y="17097"/>
                </a:lnTo>
                <a:lnTo>
                  <a:pt x="99268" y="37129"/>
                </a:lnTo>
                <a:lnTo>
                  <a:pt x="65912" y="63626"/>
                </a:lnTo>
                <a:lnTo>
                  <a:pt x="38415" y="95696"/>
                </a:lnTo>
                <a:lnTo>
                  <a:pt x="17668" y="132445"/>
                </a:lnTo>
                <a:lnTo>
                  <a:pt x="4566" y="172979"/>
                </a:lnTo>
                <a:lnTo>
                  <a:pt x="0" y="216407"/>
                </a:lnTo>
                <a:lnTo>
                  <a:pt x="4566" y="260339"/>
                </a:lnTo>
                <a:lnTo>
                  <a:pt x="17668" y="301251"/>
                </a:lnTo>
                <a:lnTo>
                  <a:pt x="38415" y="338271"/>
                </a:lnTo>
                <a:lnTo>
                  <a:pt x="65912" y="370522"/>
                </a:lnTo>
                <a:lnTo>
                  <a:pt x="99268" y="397129"/>
                </a:lnTo>
                <a:lnTo>
                  <a:pt x="137588" y="417218"/>
                </a:lnTo>
                <a:lnTo>
                  <a:pt x="179980" y="429913"/>
                </a:lnTo>
                <a:lnTo>
                  <a:pt x="225551" y="434339"/>
                </a:lnTo>
                <a:lnTo>
                  <a:pt x="270685" y="429913"/>
                </a:lnTo>
                <a:lnTo>
                  <a:pt x="312872" y="417218"/>
                </a:lnTo>
                <a:lnTo>
                  <a:pt x="351165" y="397129"/>
                </a:lnTo>
                <a:lnTo>
                  <a:pt x="384619" y="370522"/>
                </a:lnTo>
                <a:lnTo>
                  <a:pt x="412286" y="338271"/>
                </a:lnTo>
                <a:lnTo>
                  <a:pt x="433220" y="301251"/>
                </a:lnTo>
                <a:lnTo>
                  <a:pt x="446475" y="260339"/>
                </a:lnTo>
                <a:lnTo>
                  <a:pt x="451103" y="216407"/>
                </a:lnTo>
                <a:lnTo>
                  <a:pt x="446475" y="172979"/>
                </a:lnTo>
                <a:lnTo>
                  <a:pt x="433220" y="132445"/>
                </a:lnTo>
                <a:lnTo>
                  <a:pt x="412286" y="95696"/>
                </a:lnTo>
                <a:lnTo>
                  <a:pt x="384619" y="63626"/>
                </a:lnTo>
                <a:lnTo>
                  <a:pt x="351165" y="37129"/>
                </a:lnTo>
                <a:lnTo>
                  <a:pt x="312872" y="17097"/>
                </a:lnTo>
                <a:lnTo>
                  <a:pt x="270685" y="4423"/>
                </a:lnTo>
                <a:lnTo>
                  <a:pt x="225551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8992" y="4591811"/>
            <a:ext cx="3689350" cy="2192020"/>
          </a:xfrm>
          <a:custGeom>
            <a:avLst/>
            <a:gdLst/>
            <a:ahLst/>
            <a:cxnLst/>
            <a:rect l="l" t="t" r="r" b="b"/>
            <a:pathLst>
              <a:path w="3689350" h="2192020">
                <a:moveTo>
                  <a:pt x="3689107" y="1086019"/>
                </a:moveTo>
                <a:lnTo>
                  <a:pt x="3687346" y="1041569"/>
                </a:lnTo>
                <a:lnTo>
                  <a:pt x="3683628" y="997225"/>
                </a:lnTo>
                <a:lnTo>
                  <a:pt x="3677939" y="953051"/>
                </a:lnTo>
                <a:lnTo>
                  <a:pt x="3670268" y="909113"/>
                </a:lnTo>
                <a:lnTo>
                  <a:pt x="3660600" y="865475"/>
                </a:lnTo>
                <a:lnTo>
                  <a:pt x="3648921" y="822201"/>
                </a:lnTo>
                <a:lnTo>
                  <a:pt x="3635219" y="779356"/>
                </a:lnTo>
                <a:lnTo>
                  <a:pt x="3619481" y="737005"/>
                </a:lnTo>
                <a:lnTo>
                  <a:pt x="3601692" y="695213"/>
                </a:lnTo>
                <a:lnTo>
                  <a:pt x="3581841" y="654044"/>
                </a:lnTo>
                <a:lnTo>
                  <a:pt x="3559912" y="613563"/>
                </a:lnTo>
                <a:lnTo>
                  <a:pt x="3535893" y="573835"/>
                </a:lnTo>
                <a:lnTo>
                  <a:pt x="3509772" y="534924"/>
                </a:lnTo>
                <a:lnTo>
                  <a:pt x="3481962" y="497160"/>
                </a:lnTo>
                <a:lnTo>
                  <a:pt x="3452680" y="461093"/>
                </a:lnTo>
                <a:lnTo>
                  <a:pt x="3421989" y="426732"/>
                </a:lnTo>
                <a:lnTo>
                  <a:pt x="3389955" y="394086"/>
                </a:lnTo>
                <a:lnTo>
                  <a:pt x="3356642" y="363166"/>
                </a:lnTo>
                <a:lnTo>
                  <a:pt x="3322115" y="333981"/>
                </a:lnTo>
                <a:lnTo>
                  <a:pt x="3286439" y="306542"/>
                </a:lnTo>
                <a:lnTo>
                  <a:pt x="3249680" y="280857"/>
                </a:lnTo>
                <a:lnTo>
                  <a:pt x="3211901" y="256936"/>
                </a:lnTo>
                <a:lnTo>
                  <a:pt x="3173168" y="234791"/>
                </a:lnTo>
                <a:lnTo>
                  <a:pt x="3133546" y="214429"/>
                </a:lnTo>
                <a:lnTo>
                  <a:pt x="3093099" y="195862"/>
                </a:lnTo>
                <a:lnTo>
                  <a:pt x="3051892" y="179098"/>
                </a:lnTo>
                <a:lnTo>
                  <a:pt x="3009991" y="164148"/>
                </a:lnTo>
                <a:lnTo>
                  <a:pt x="2967460" y="151022"/>
                </a:lnTo>
                <a:lnTo>
                  <a:pt x="2924363" y="139729"/>
                </a:lnTo>
                <a:lnTo>
                  <a:pt x="2880767" y="130279"/>
                </a:lnTo>
                <a:lnTo>
                  <a:pt x="2836735" y="122682"/>
                </a:lnTo>
                <a:lnTo>
                  <a:pt x="2792333" y="116947"/>
                </a:lnTo>
                <a:lnTo>
                  <a:pt x="2747625" y="113085"/>
                </a:lnTo>
                <a:lnTo>
                  <a:pt x="2702677" y="111105"/>
                </a:lnTo>
                <a:lnTo>
                  <a:pt x="2657553" y="111017"/>
                </a:lnTo>
                <a:lnTo>
                  <a:pt x="2612318" y="112831"/>
                </a:lnTo>
                <a:lnTo>
                  <a:pt x="2567036" y="116557"/>
                </a:lnTo>
                <a:lnTo>
                  <a:pt x="2521774" y="122205"/>
                </a:lnTo>
                <a:lnTo>
                  <a:pt x="2476595" y="129783"/>
                </a:lnTo>
                <a:lnTo>
                  <a:pt x="2431565" y="139303"/>
                </a:lnTo>
                <a:lnTo>
                  <a:pt x="2386749" y="150773"/>
                </a:lnTo>
                <a:lnTo>
                  <a:pt x="2342210" y="164204"/>
                </a:lnTo>
                <a:lnTo>
                  <a:pt x="2298015" y="179606"/>
                </a:lnTo>
                <a:lnTo>
                  <a:pt x="2254228" y="196988"/>
                </a:lnTo>
                <a:lnTo>
                  <a:pt x="2210914" y="216359"/>
                </a:lnTo>
                <a:lnTo>
                  <a:pt x="2168137" y="237731"/>
                </a:lnTo>
                <a:lnTo>
                  <a:pt x="2125964" y="261113"/>
                </a:lnTo>
                <a:lnTo>
                  <a:pt x="2084457" y="286513"/>
                </a:lnTo>
                <a:lnTo>
                  <a:pt x="2043684" y="313944"/>
                </a:lnTo>
                <a:lnTo>
                  <a:pt x="2002069" y="344259"/>
                </a:lnTo>
                <a:lnTo>
                  <a:pt x="1962134" y="376388"/>
                </a:lnTo>
                <a:lnTo>
                  <a:pt x="1923878" y="410275"/>
                </a:lnTo>
                <a:lnTo>
                  <a:pt x="1887302" y="445869"/>
                </a:lnTo>
                <a:lnTo>
                  <a:pt x="1852406" y="483116"/>
                </a:lnTo>
                <a:lnTo>
                  <a:pt x="1819189" y="521963"/>
                </a:lnTo>
                <a:lnTo>
                  <a:pt x="1787652" y="562356"/>
                </a:lnTo>
                <a:lnTo>
                  <a:pt x="0" y="0"/>
                </a:lnTo>
                <a:lnTo>
                  <a:pt x="1610868" y="926592"/>
                </a:lnTo>
                <a:lnTo>
                  <a:pt x="1610868" y="1468397"/>
                </a:lnTo>
                <a:lnTo>
                  <a:pt x="1622721" y="1508195"/>
                </a:lnTo>
                <a:lnTo>
                  <a:pt x="1638833" y="1553995"/>
                </a:lnTo>
                <a:lnTo>
                  <a:pt x="1657183" y="1598997"/>
                </a:lnTo>
                <a:lnTo>
                  <a:pt x="1677754" y="1643118"/>
                </a:lnTo>
                <a:lnTo>
                  <a:pt x="1700526" y="1686275"/>
                </a:lnTo>
                <a:lnTo>
                  <a:pt x="1725481" y="1728385"/>
                </a:lnTo>
                <a:lnTo>
                  <a:pt x="1752600" y="1769364"/>
                </a:lnTo>
                <a:lnTo>
                  <a:pt x="1780409" y="1807003"/>
                </a:lnTo>
                <a:lnTo>
                  <a:pt x="1809692" y="1842954"/>
                </a:lnTo>
                <a:lnTo>
                  <a:pt x="1840383" y="1877205"/>
                </a:lnTo>
                <a:lnTo>
                  <a:pt x="1872419" y="1909747"/>
                </a:lnTo>
                <a:lnTo>
                  <a:pt x="1905734" y="1940570"/>
                </a:lnTo>
                <a:lnTo>
                  <a:pt x="1940263" y="1969664"/>
                </a:lnTo>
                <a:lnTo>
                  <a:pt x="1975943" y="1997018"/>
                </a:lnTo>
                <a:lnTo>
                  <a:pt x="2012708" y="2022624"/>
                </a:lnTo>
                <a:lnTo>
                  <a:pt x="2050494" y="2046470"/>
                </a:lnTo>
                <a:lnTo>
                  <a:pt x="2089236" y="2068547"/>
                </a:lnTo>
                <a:lnTo>
                  <a:pt x="2128869" y="2088844"/>
                </a:lnTo>
                <a:lnTo>
                  <a:pt x="2169329" y="2107353"/>
                </a:lnTo>
                <a:lnTo>
                  <a:pt x="2210551" y="2124062"/>
                </a:lnTo>
                <a:lnTo>
                  <a:pt x="2252470" y="2138963"/>
                </a:lnTo>
                <a:lnTo>
                  <a:pt x="2295022" y="2152044"/>
                </a:lnTo>
                <a:lnTo>
                  <a:pt x="2338142" y="2163296"/>
                </a:lnTo>
                <a:lnTo>
                  <a:pt x="2381765" y="2172708"/>
                </a:lnTo>
                <a:lnTo>
                  <a:pt x="2425827" y="2180272"/>
                </a:lnTo>
                <a:lnTo>
                  <a:pt x="2470262" y="2185977"/>
                </a:lnTo>
                <a:lnTo>
                  <a:pt x="2515007" y="2189812"/>
                </a:lnTo>
                <a:lnTo>
                  <a:pt x="2559997" y="2191768"/>
                </a:lnTo>
                <a:lnTo>
                  <a:pt x="2605166" y="2191835"/>
                </a:lnTo>
                <a:lnTo>
                  <a:pt x="2650451" y="2190003"/>
                </a:lnTo>
                <a:lnTo>
                  <a:pt x="2695786" y="2186262"/>
                </a:lnTo>
                <a:lnTo>
                  <a:pt x="2741107" y="2180602"/>
                </a:lnTo>
                <a:lnTo>
                  <a:pt x="2786350" y="2173013"/>
                </a:lnTo>
                <a:lnTo>
                  <a:pt x="2831449" y="2163484"/>
                </a:lnTo>
                <a:lnTo>
                  <a:pt x="2876339" y="2152007"/>
                </a:lnTo>
                <a:lnTo>
                  <a:pt x="2920957" y="2138570"/>
                </a:lnTo>
                <a:lnTo>
                  <a:pt x="2965238" y="2123164"/>
                </a:lnTo>
                <a:lnTo>
                  <a:pt x="3009116" y="2105780"/>
                </a:lnTo>
                <a:lnTo>
                  <a:pt x="3052528" y="2086406"/>
                </a:lnTo>
                <a:lnTo>
                  <a:pt x="3095408" y="2065033"/>
                </a:lnTo>
                <a:lnTo>
                  <a:pt x="3137691" y="2041651"/>
                </a:lnTo>
                <a:lnTo>
                  <a:pt x="3179314" y="2016250"/>
                </a:lnTo>
                <a:lnTo>
                  <a:pt x="3220212" y="1988820"/>
                </a:lnTo>
                <a:lnTo>
                  <a:pt x="3259777" y="1959786"/>
                </a:lnTo>
                <a:lnTo>
                  <a:pt x="3297692" y="1929371"/>
                </a:lnTo>
                <a:lnTo>
                  <a:pt x="3333944" y="1897639"/>
                </a:lnTo>
                <a:lnTo>
                  <a:pt x="3368518" y="1864654"/>
                </a:lnTo>
                <a:lnTo>
                  <a:pt x="3401403" y="1830482"/>
                </a:lnTo>
                <a:lnTo>
                  <a:pt x="3432584" y="1795187"/>
                </a:lnTo>
                <a:lnTo>
                  <a:pt x="3462048" y="1758833"/>
                </a:lnTo>
                <a:lnTo>
                  <a:pt x="3489782" y="1721486"/>
                </a:lnTo>
                <a:lnTo>
                  <a:pt x="3515772" y="1683210"/>
                </a:lnTo>
                <a:lnTo>
                  <a:pt x="3540006" y="1644069"/>
                </a:lnTo>
                <a:lnTo>
                  <a:pt x="3562469" y="1604129"/>
                </a:lnTo>
                <a:lnTo>
                  <a:pt x="3583149" y="1563454"/>
                </a:lnTo>
                <a:lnTo>
                  <a:pt x="3602033" y="1522109"/>
                </a:lnTo>
                <a:lnTo>
                  <a:pt x="3619106" y="1480158"/>
                </a:lnTo>
                <a:lnTo>
                  <a:pt x="3634355" y="1437666"/>
                </a:lnTo>
                <a:lnTo>
                  <a:pt x="3647768" y="1394698"/>
                </a:lnTo>
                <a:lnTo>
                  <a:pt x="3659330" y="1351318"/>
                </a:lnTo>
                <a:lnTo>
                  <a:pt x="3669030" y="1307592"/>
                </a:lnTo>
                <a:lnTo>
                  <a:pt x="3676852" y="1263583"/>
                </a:lnTo>
                <a:lnTo>
                  <a:pt x="3682784" y="1219356"/>
                </a:lnTo>
                <a:lnTo>
                  <a:pt x="3686813" y="1174977"/>
                </a:lnTo>
                <a:lnTo>
                  <a:pt x="3688925" y="1130510"/>
                </a:lnTo>
                <a:lnTo>
                  <a:pt x="3689107" y="1086019"/>
                </a:lnTo>
                <a:close/>
              </a:path>
              <a:path w="3689350" h="2192020">
                <a:moveTo>
                  <a:pt x="1610868" y="1468397"/>
                </a:moveTo>
                <a:lnTo>
                  <a:pt x="1610868" y="926592"/>
                </a:lnTo>
                <a:lnTo>
                  <a:pt x="1598644" y="975487"/>
                </a:lnTo>
                <a:lnTo>
                  <a:pt x="1588886" y="1024581"/>
                </a:lnTo>
                <a:lnTo>
                  <a:pt x="1581573" y="1073792"/>
                </a:lnTo>
                <a:lnTo>
                  <a:pt x="1576687" y="1123035"/>
                </a:lnTo>
                <a:lnTo>
                  <a:pt x="1574210" y="1172228"/>
                </a:lnTo>
                <a:lnTo>
                  <a:pt x="1574122" y="1221288"/>
                </a:lnTo>
                <a:lnTo>
                  <a:pt x="1576405" y="1270132"/>
                </a:lnTo>
                <a:lnTo>
                  <a:pt x="1581040" y="1318676"/>
                </a:lnTo>
                <a:lnTo>
                  <a:pt x="1588008" y="1366837"/>
                </a:lnTo>
                <a:lnTo>
                  <a:pt x="1597290" y="1414533"/>
                </a:lnTo>
                <a:lnTo>
                  <a:pt x="1608867" y="1461680"/>
                </a:lnTo>
                <a:lnTo>
                  <a:pt x="1610868" y="1468397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88991" y="4591811"/>
            <a:ext cx="3689350" cy="2192020"/>
          </a:xfrm>
          <a:custGeom>
            <a:avLst/>
            <a:gdLst/>
            <a:ahLst/>
            <a:cxnLst/>
            <a:rect l="l" t="t" r="r" b="b"/>
            <a:pathLst>
              <a:path w="3689350" h="2192020">
                <a:moveTo>
                  <a:pt x="1787651" y="562355"/>
                </a:moveTo>
                <a:lnTo>
                  <a:pt x="1819189" y="521963"/>
                </a:lnTo>
                <a:lnTo>
                  <a:pt x="1852406" y="483116"/>
                </a:lnTo>
                <a:lnTo>
                  <a:pt x="1887302" y="445869"/>
                </a:lnTo>
                <a:lnTo>
                  <a:pt x="1923878" y="410275"/>
                </a:lnTo>
                <a:lnTo>
                  <a:pt x="1962134" y="376388"/>
                </a:lnTo>
                <a:lnTo>
                  <a:pt x="2002069" y="344259"/>
                </a:lnTo>
                <a:lnTo>
                  <a:pt x="2043683" y="313943"/>
                </a:lnTo>
                <a:lnTo>
                  <a:pt x="2084457" y="286513"/>
                </a:lnTo>
                <a:lnTo>
                  <a:pt x="2125964" y="261113"/>
                </a:lnTo>
                <a:lnTo>
                  <a:pt x="2168137" y="237731"/>
                </a:lnTo>
                <a:lnTo>
                  <a:pt x="2210914" y="216359"/>
                </a:lnTo>
                <a:lnTo>
                  <a:pt x="2254228" y="196988"/>
                </a:lnTo>
                <a:lnTo>
                  <a:pt x="2298015" y="179606"/>
                </a:lnTo>
                <a:lnTo>
                  <a:pt x="2342210" y="164204"/>
                </a:lnTo>
                <a:lnTo>
                  <a:pt x="2386749" y="150773"/>
                </a:lnTo>
                <a:lnTo>
                  <a:pt x="2431565" y="139303"/>
                </a:lnTo>
                <a:lnTo>
                  <a:pt x="2476595" y="129783"/>
                </a:lnTo>
                <a:lnTo>
                  <a:pt x="2521774" y="122205"/>
                </a:lnTo>
                <a:lnTo>
                  <a:pt x="2567036" y="116557"/>
                </a:lnTo>
                <a:lnTo>
                  <a:pt x="2612317" y="112831"/>
                </a:lnTo>
                <a:lnTo>
                  <a:pt x="2657553" y="111017"/>
                </a:lnTo>
                <a:lnTo>
                  <a:pt x="2702677" y="111105"/>
                </a:lnTo>
                <a:lnTo>
                  <a:pt x="2747625" y="113085"/>
                </a:lnTo>
                <a:lnTo>
                  <a:pt x="2792333" y="116947"/>
                </a:lnTo>
                <a:lnTo>
                  <a:pt x="2836735" y="122681"/>
                </a:lnTo>
                <a:lnTo>
                  <a:pt x="2880767" y="130279"/>
                </a:lnTo>
                <a:lnTo>
                  <a:pt x="2924363" y="139729"/>
                </a:lnTo>
                <a:lnTo>
                  <a:pt x="2967459" y="151022"/>
                </a:lnTo>
                <a:lnTo>
                  <a:pt x="3009991" y="164148"/>
                </a:lnTo>
                <a:lnTo>
                  <a:pt x="3051892" y="179098"/>
                </a:lnTo>
                <a:lnTo>
                  <a:pt x="3093099" y="195862"/>
                </a:lnTo>
                <a:lnTo>
                  <a:pt x="3133545" y="214429"/>
                </a:lnTo>
                <a:lnTo>
                  <a:pt x="3173168" y="234791"/>
                </a:lnTo>
                <a:lnTo>
                  <a:pt x="3211901" y="256936"/>
                </a:lnTo>
                <a:lnTo>
                  <a:pt x="3249680" y="280857"/>
                </a:lnTo>
                <a:lnTo>
                  <a:pt x="3286439" y="306541"/>
                </a:lnTo>
                <a:lnTo>
                  <a:pt x="3322115" y="333981"/>
                </a:lnTo>
                <a:lnTo>
                  <a:pt x="3356642" y="363166"/>
                </a:lnTo>
                <a:lnTo>
                  <a:pt x="3389955" y="394086"/>
                </a:lnTo>
                <a:lnTo>
                  <a:pt x="3421989" y="426732"/>
                </a:lnTo>
                <a:lnTo>
                  <a:pt x="3452680" y="461093"/>
                </a:lnTo>
                <a:lnTo>
                  <a:pt x="3481962" y="497160"/>
                </a:lnTo>
                <a:lnTo>
                  <a:pt x="3509771" y="534923"/>
                </a:lnTo>
                <a:lnTo>
                  <a:pt x="3535893" y="573835"/>
                </a:lnTo>
                <a:lnTo>
                  <a:pt x="3559912" y="613563"/>
                </a:lnTo>
                <a:lnTo>
                  <a:pt x="3581840" y="654044"/>
                </a:lnTo>
                <a:lnTo>
                  <a:pt x="3601692" y="695213"/>
                </a:lnTo>
                <a:lnTo>
                  <a:pt x="3619481" y="737005"/>
                </a:lnTo>
                <a:lnTo>
                  <a:pt x="3635219" y="779356"/>
                </a:lnTo>
                <a:lnTo>
                  <a:pt x="3648921" y="822201"/>
                </a:lnTo>
                <a:lnTo>
                  <a:pt x="3660599" y="865475"/>
                </a:lnTo>
                <a:lnTo>
                  <a:pt x="3670268" y="909113"/>
                </a:lnTo>
                <a:lnTo>
                  <a:pt x="3677939" y="953051"/>
                </a:lnTo>
                <a:lnTo>
                  <a:pt x="3683627" y="997225"/>
                </a:lnTo>
                <a:lnTo>
                  <a:pt x="3687346" y="1041569"/>
                </a:lnTo>
                <a:lnTo>
                  <a:pt x="3689107" y="1086019"/>
                </a:lnTo>
                <a:lnTo>
                  <a:pt x="3688925" y="1130510"/>
                </a:lnTo>
                <a:lnTo>
                  <a:pt x="3686813" y="1174977"/>
                </a:lnTo>
                <a:lnTo>
                  <a:pt x="3682784" y="1219356"/>
                </a:lnTo>
                <a:lnTo>
                  <a:pt x="3676852" y="1263583"/>
                </a:lnTo>
                <a:lnTo>
                  <a:pt x="3669029" y="1307591"/>
                </a:lnTo>
                <a:lnTo>
                  <a:pt x="3659330" y="1351318"/>
                </a:lnTo>
                <a:lnTo>
                  <a:pt x="3647768" y="1394698"/>
                </a:lnTo>
                <a:lnTo>
                  <a:pt x="3634355" y="1437666"/>
                </a:lnTo>
                <a:lnTo>
                  <a:pt x="3619105" y="1480158"/>
                </a:lnTo>
                <a:lnTo>
                  <a:pt x="3602032" y="1522109"/>
                </a:lnTo>
                <a:lnTo>
                  <a:pt x="3583149" y="1563454"/>
                </a:lnTo>
                <a:lnTo>
                  <a:pt x="3562469" y="1604129"/>
                </a:lnTo>
                <a:lnTo>
                  <a:pt x="3540006" y="1644069"/>
                </a:lnTo>
                <a:lnTo>
                  <a:pt x="3515772" y="1683210"/>
                </a:lnTo>
                <a:lnTo>
                  <a:pt x="3489782" y="1721486"/>
                </a:lnTo>
                <a:lnTo>
                  <a:pt x="3462048" y="1758833"/>
                </a:lnTo>
                <a:lnTo>
                  <a:pt x="3432584" y="1795187"/>
                </a:lnTo>
                <a:lnTo>
                  <a:pt x="3401403" y="1830482"/>
                </a:lnTo>
                <a:lnTo>
                  <a:pt x="3368518" y="1864654"/>
                </a:lnTo>
                <a:lnTo>
                  <a:pt x="3333943" y="1897639"/>
                </a:lnTo>
                <a:lnTo>
                  <a:pt x="3297692" y="1929371"/>
                </a:lnTo>
                <a:lnTo>
                  <a:pt x="3259777" y="1959786"/>
                </a:lnTo>
                <a:lnTo>
                  <a:pt x="3220211" y="1988819"/>
                </a:lnTo>
                <a:lnTo>
                  <a:pt x="3179314" y="2016250"/>
                </a:lnTo>
                <a:lnTo>
                  <a:pt x="3137691" y="2041651"/>
                </a:lnTo>
                <a:lnTo>
                  <a:pt x="3095407" y="2065033"/>
                </a:lnTo>
                <a:lnTo>
                  <a:pt x="3052528" y="2086406"/>
                </a:lnTo>
                <a:lnTo>
                  <a:pt x="3009116" y="2105779"/>
                </a:lnTo>
                <a:lnTo>
                  <a:pt x="2965238" y="2123164"/>
                </a:lnTo>
                <a:lnTo>
                  <a:pt x="2920957" y="2138570"/>
                </a:lnTo>
                <a:lnTo>
                  <a:pt x="2876339" y="2152007"/>
                </a:lnTo>
                <a:lnTo>
                  <a:pt x="2831449" y="2163484"/>
                </a:lnTo>
                <a:lnTo>
                  <a:pt x="2786350" y="2173013"/>
                </a:lnTo>
                <a:lnTo>
                  <a:pt x="2741107" y="2180602"/>
                </a:lnTo>
                <a:lnTo>
                  <a:pt x="2695786" y="2186262"/>
                </a:lnTo>
                <a:lnTo>
                  <a:pt x="2650451" y="2190003"/>
                </a:lnTo>
                <a:lnTo>
                  <a:pt x="2605166" y="2191835"/>
                </a:lnTo>
                <a:lnTo>
                  <a:pt x="2559997" y="2191768"/>
                </a:lnTo>
                <a:lnTo>
                  <a:pt x="2515007" y="2189812"/>
                </a:lnTo>
                <a:lnTo>
                  <a:pt x="2470262" y="2185976"/>
                </a:lnTo>
                <a:lnTo>
                  <a:pt x="2425826" y="2180272"/>
                </a:lnTo>
                <a:lnTo>
                  <a:pt x="2381765" y="2172708"/>
                </a:lnTo>
                <a:lnTo>
                  <a:pt x="2338142" y="2163296"/>
                </a:lnTo>
                <a:lnTo>
                  <a:pt x="2295022" y="2152044"/>
                </a:lnTo>
                <a:lnTo>
                  <a:pt x="2252470" y="2138962"/>
                </a:lnTo>
                <a:lnTo>
                  <a:pt x="2210551" y="2124062"/>
                </a:lnTo>
                <a:lnTo>
                  <a:pt x="2169329" y="2107353"/>
                </a:lnTo>
                <a:lnTo>
                  <a:pt x="2128869" y="2088844"/>
                </a:lnTo>
                <a:lnTo>
                  <a:pt x="2089236" y="2068546"/>
                </a:lnTo>
                <a:lnTo>
                  <a:pt x="2050494" y="2046470"/>
                </a:lnTo>
                <a:lnTo>
                  <a:pt x="2012708" y="2022623"/>
                </a:lnTo>
                <a:lnTo>
                  <a:pt x="1975943" y="1997018"/>
                </a:lnTo>
                <a:lnTo>
                  <a:pt x="1940263" y="1969664"/>
                </a:lnTo>
                <a:lnTo>
                  <a:pt x="1905733" y="1940570"/>
                </a:lnTo>
                <a:lnTo>
                  <a:pt x="1872418" y="1909747"/>
                </a:lnTo>
                <a:lnTo>
                  <a:pt x="1840383" y="1877205"/>
                </a:lnTo>
                <a:lnTo>
                  <a:pt x="1809691" y="1842954"/>
                </a:lnTo>
                <a:lnTo>
                  <a:pt x="1780409" y="1807003"/>
                </a:lnTo>
                <a:lnTo>
                  <a:pt x="1752599" y="1769363"/>
                </a:lnTo>
                <a:lnTo>
                  <a:pt x="1725481" y="1728385"/>
                </a:lnTo>
                <a:lnTo>
                  <a:pt x="1700526" y="1686275"/>
                </a:lnTo>
                <a:lnTo>
                  <a:pt x="1677754" y="1643118"/>
                </a:lnTo>
                <a:lnTo>
                  <a:pt x="1657183" y="1598997"/>
                </a:lnTo>
                <a:lnTo>
                  <a:pt x="1638833" y="1553995"/>
                </a:lnTo>
                <a:lnTo>
                  <a:pt x="1622721" y="1508195"/>
                </a:lnTo>
                <a:lnTo>
                  <a:pt x="1608867" y="1461680"/>
                </a:lnTo>
                <a:lnTo>
                  <a:pt x="1597289" y="1414533"/>
                </a:lnTo>
                <a:lnTo>
                  <a:pt x="1588007" y="1366837"/>
                </a:lnTo>
                <a:lnTo>
                  <a:pt x="1581040" y="1318675"/>
                </a:lnTo>
                <a:lnTo>
                  <a:pt x="1576405" y="1270131"/>
                </a:lnTo>
                <a:lnTo>
                  <a:pt x="1574122" y="1221288"/>
                </a:lnTo>
                <a:lnTo>
                  <a:pt x="1574210" y="1172228"/>
                </a:lnTo>
                <a:lnTo>
                  <a:pt x="1576687" y="1123035"/>
                </a:lnTo>
                <a:lnTo>
                  <a:pt x="1581573" y="1073792"/>
                </a:lnTo>
                <a:lnTo>
                  <a:pt x="1588885" y="1024581"/>
                </a:lnTo>
                <a:lnTo>
                  <a:pt x="1598644" y="975487"/>
                </a:lnTo>
                <a:lnTo>
                  <a:pt x="1610867" y="926591"/>
                </a:lnTo>
                <a:lnTo>
                  <a:pt x="0" y="0"/>
                </a:lnTo>
                <a:lnTo>
                  <a:pt x="1787651" y="562355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 rot="19500000">
            <a:off x="6557236" y="5211292"/>
            <a:ext cx="131751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5"/>
              </a:lnSpc>
            </a:pPr>
            <a:r>
              <a:rPr sz="1600" b="1" spc="-5" dirty="0">
                <a:latin typeface="Arial"/>
                <a:cs typeface="Arial"/>
              </a:rPr>
              <a:t>Ε</a:t>
            </a:r>
            <a:r>
              <a:rPr sz="1600" b="1" spc="-10" dirty="0">
                <a:latin typeface="Arial"/>
                <a:cs typeface="Arial"/>
              </a:rPr>
              <a:t>π</a:t>
            </a:r>
            <a:r>
              <a:rPr sz="1600" b="1" spc="10" dirty="0">
                <a:latin typeface="Arial"/>
                <a:cs typeface="Arial"/>
              </a:rPr>
              <a:t>α</a:t>
            </a:r>
            <a:r>
              <a:rPr sz="1600" b="1" spc="-35" dirty="0">
                <a:latin typeface="Arial"/>
                <a:cs typeface="Arial"/>
              </a:rPr>
              <a:t>ν</a:t>
            </a:r>
            <a:r>
              <a:rPr sz="1600" b="1" spc="-10" dirty="0">
                <a:latin typeface="Arial"/>
                <a:cs typeface="Arial"/>
              </a:rPr>
              <a:t>α</a:t>
            </a:r>
            <a:r>
              <a:rPr sz="1600" b="1" dirty="0">
                <a:latin typeface="Arial"/>
                <a:cs typeface="Arial"/>
              </a:rPr>
              <a:t>λ</a:t>
            </a:r>
            <a:r>
              <a:rPr sz="1600" b="1" spc="-20" dirty="0">
                <a:latin typeface="Arial"/>
                <a:cs typeface="Arial"/>
              </a:rPr>
              <a:t>ή</a:t>
            </a:r>
            <a:r>
              <a:rPr sz="1600" b="1" spc="5" dirty="0">
                <a:latin typeface="Arial"/>
                <a:cs typeface="Arial"/>
              </a:rPr>
              <a:t>ψ</a:t>
            </a:r>
            <a:r>
              <a:rPr sz="1600" b="1" spc="-20" dirty="0">
                <a:latin typeface="Arial"/>
                <a:cs typeface="Arial"/>
              </a:rPr>
              <a:t>ε</a:t>
            </a:r>
            <a:r>
              <a:rPr sz="1600" b="1" spc="5" dirty="0">
                <a:latin typeface="Arial"/>
                <a:cs typeface="Arial"/>
              </a:rPr>
              <a:t>ι</a:t>
            </a:r>
            <a:r>
              <a:rPr sz="1600" b="1" spc="-5" dirty="0">
                <a:latin typeface="Arial"/>
                <a:cs typeface="Arial"/>
              </a:rPr>
              <a:t>ς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97323" y="4262627"/>
            <a:ext cx="451484" cy="434340"/>
          </a:xfrm>
          <a:custGeom>
            <a:avLst/>
            <a:gdLst/>
            <a:ahLst/>
            <a:cxnLst/>
            <a:rect l="l" t="t" r="r" b="b"/>
            <a:pathLst>
              <a:path w="451485" h="434339">
                <a:moveTo>
                  <a:pt x="225551" y="0"/>
                </a:moveTo>
                <a:lnTo>
                  <a:pt x="179980" y="4423"/>
                </a:lnTo>
                <a:lnTo>
                  <a:pt x="137588" y="17097"/>
                </a:lnTo>
                <a:lnTo>
                  <a:pt x="99268" y="37129"/>
                </a:lnTo>
                <a:lnTo>
                  <a:pt x="65912" y="63626"/>
                </a:lnTo>
                <a:lnTo>
                  <a:pt x="38415" y="95696"/>
                </a:lnTo>
                <a:lnTo>
                  <a:pt x="17668" y="132445"/>
                </a:lnTo>
                <a:lnTo>
                  <a:pt x="4566" y="172979"/>
                </a:lnTo>
                <a:lnTo>
                  <a:pt x="0" y="216407"/>
                </a:lnTo>
                <a:lnTo>
                  <a:pt x="4566" y="260339"/>
                </a:lnTo>
                <a:lnTo>
                  <a:pt x="17668" y="301251"/>
                </a:lnTo>
                <a:lnTo>
                  <a:pt x="38415" y="338271"/>
                </a:lnTo>
                <a:lnTo>
                  <a:pt x="65912" y="370522"/>
                </a:lnTo>
                <a:lnTo>
                  <a:pt x="99268" y="397129"/>
                </a:lnTo>
                <a:lnTo>
                  <a:pt x="137588" y="417218"/>
                </a:lnTo>
                <a:lnTo>
                  <a:pt x="179980" y="429913"/>
                </a:lnTo>
                <a:lnTo>
                  <a:pt x="225551" y="434339"/>
                </a:lnTo>
                <a:lnTo>
                  <a:pt x="270685" y="429913"/>
                </a:lnTo>
                <a:lnTo>
                  <a:pt x="312872" y="417218"/>
                </a:lnTo>
                <a:lnTo>
                  <a:pt x="351165" y="397129"/>
                </a:lnTo>
                <a:lnTo>
                  <a:pt x="384619" y="370522"/>
                </a:lnTo>
                <a:lnTo>
                  <a:pt x="412286" y="338271"/>
                </a:lnTo>
                <a:lnTo>
                  <a:pt x="433220" y="301251"/>
                </a:lnTo>
                <a:lnTo>
                  <a:pt x="446475" y="260339"/>
                </a:lnTo>
                <a:lnTo>
                  <a:pt x="451103" y="216407"/>
                </a:lnTo>
                <a:lnTo>
                  <a:pt x="446475" y="172979"/>
                </a:lnTo>
                <a:lnTo>
                  <a:pt x="433220" y="132445"/>
                </a:lnTo>
                <a:lnTo>
                  <a:pt x="412286" y="95696"/>
                </a:lnTo>
                <a:lnTo>
                  <a:pt x="384619" y="63626"/>
                </a:lnTo>
                <a:lnTo>
                  <a:pt x="351165" y="37129"/>
                </a:lnTo>
                <a:lnTo>
                  <a:pt x="312872" y="17097"/>
                </a:lnTo>
                <a:lnTo>
                  <a:pt x="270685" y="4423"/>
                </a:lnTo>
                <a:lnTo>
                  <a:pt x="225551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43734" y="464312"/>
            <a:ext cx="7390130" cy="7556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06475" marR="5080" indent="-994410">
              <a:lnSpc>
                <a:spcPts val="2870"/>
              </a:lnSpc>
              <a:spcBef>
                <a:spcPts val="200"/>
              </a:spcBef>
            </a:pPr>
            <a:r>
              <a:rPr sz="2400" b="0" spc="15" dirty="0">
                <a:solidFill>
                  <a:srgbClr val="B2B2B2"/>
                </a:solidFill>
                <a:latin typeface="Arial"/>
                <a:cs typeface="Arial"/>
              </a:rPr>
              <a:t>∆ιάστηµα </a:t>
            </a:r>
            <a:r>
              <a:rPr sz="2400" b="0" spc="-5" dirty="0">
                <a:solidFill>
                  <a:srgbClr val="B2B2B2"/>
                </a:solidFill>
                <a:latin typeface="Arial"/>
                <a:cs typeface="Arial"/>
              </a:rPr>
              <a:t>Εµπιστοσύνης </a:t>
            </a:r>
            <a:r>
              <a:rPr sz="2400" b="0" dirty="0">
                <a:solidFill>
                  <a:srgbClr val="B2B2B2"/>
                </a:solidFill>
                <a:latin typeface="Arial"/>
                <a:cs typeface="Arial"/>
              </a:rPr>
              <a:t>για </a:t>
            </a:r>
            <a:r>
              <a:rPr sz="2400" b="0" spc="-5" dirty="0">
                <a:solidFill>
                  <a:srgbClr val="B2B2B2"/>
                </a:solidFill>
                <a:latin typeface="Arial"/>
                <a:cs typeface="Arial"/>
              </a:rPr>
              <a:t>τη </a:t>
            </a:r>
            <a:r>
              <a:rPr sz="2400" b="0" dirty="0">
                <a:solidFill>
                  <a:srgbClr val="B2B2B2"/>
                </a:solidFill>
                <a:latin typeface="Arial"/>
                <a:cs typeface="Arial"/>
              </a:rPr>
              <a:t>Μέση </a:t>
            </a:r>
            <a:r>
              <a:rPr sz="2400" b="0" spc="-5" dirty="0">
                <a:solidFill>
                  <a:srgbClr val="B2B2B2"/>
                </a:solidFill>
                <a:latin typeface="Arial"/>
                <a:cs typeface="Arial"/>
              </a:rPr>
              <a:t>Τιµή Πληθυσµού  </a:t>
            </a:r>
            <a:r>
              <a:rPr sz="2400" b="0" spc="10" dirty="0">
                <a:solidFill>
                  <a:srgbClr val="B2B2B2"/>
                </a:solidFill>
                <a:latin typeface="Arial"/>
                <a:cs typeface="Arial"/>
              </a:rPr>
              <a:t>(∆ιασπορά </a:t>
            </a:r>
            <a:r>
              <a:rPr sz="2400" b="0" spc="-5" dirty="0">
                <a:solidFill>
                  <a:srgbClr val="B2B2B2"/>
                </a:solidFill>
                <a:latin typeface="Arial"/>
                <a:cs typeface="Arial"/>
              </a:rPr>
              <a:t>Πληθυσµού Άγνωστη,</a:t>
            </a:r>
            <a:r>
              <a:rPr sz="2400" b="0" spc="-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2400" b="0" i="1" spc="-5" dirty="0">
                <a:solidFill>
                  <a:srgbClr val="FFCC65"/>
                </a:solidFill>
                <a:latin typeface="Times New Roman"/>
                <a:cs typeface="Times New Roman"/>
              </a:rPr>
              <a:t>n&gt;</a:t>
            </a:r>
            <a:r>
              <a:rPr sz="2400" b="0" spc="-5" dirty="0">
                <a:solidFill>
                  <a:srgbClr val="FFCC65"/>
                </a:solidFill>
                <a:latin typeface="Times New Roman"/>
                <a:cs typeface="Times New Roman"/>
              </a:rPr>
              <a:t>30</a:t>
            </a:r>
            <a:r>
              <a:rPr sz="2400" b="0" spc="-5" dirty="0">
                <a:solidFill>
                  <a:srgbClr val="B2B2B2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1240536"/>
            <a:ext cx="8089392" cy="5737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05783" y="5929883"/>
            <a:ext cx="3258820" cy="495300"/>
          </a:xfrm>
          <a:custGeom>
            <a:avLst/>
            <a:gdLst/>
            <a:ahLst/>
            <a:cxnLst/>
            <a:rect l="l" t="t" r="r" b="b"/>
            <a:pathLst>
              <a:path w="3258820" h="495300">
                <a:moveTo>
                  <a:pt x="0" y="0"/>
                </a:moveTo>
                <a:lnTo>
                  <a:pt x="0" y="495299"/>
                </a:lnTo>
                <a:lnTo>
                  <a:pt x="3258311" y="495299"/>
                </a:lnTo>
                <a:lnTo>
                  <a:pt x="3258311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1136" y="3230880"/>
            <a:ext cx="6221095" cy="1419225"/>
          </a:xfrm>
          <a:custGeom>
            <a:avLst/>
            <a:gdLst/>
            <a:ahLst/>
            <a:cxnLst/>
            <a:rect l="l" t="t" r="r" b="b"/>
            <a:pathLst>
              <a:path w="6221095" h="1419225">
                <a:moveTo>
                  <a:pt x="0" y="0"/>
                </a:moveTo>
                <a:lnTo>
                  <a:pt x="0" y="1418844"/>
                </a:lnTo>
                <a:lnTo>
                  <a:pt x="6220968" y="1418844"/>
                </a:lnTo>
                <a:lnTo>
                  <a:pt x="62209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9424" y="3249168"/>
            <a:ext cx="6182995" cy="1381125"/>
          </a:xfrm>
          <a:custGeom>
            <a:avLst/>
            <a:gdLst/>
            <a:ahLst/>
            <a:cxnLst/>
            <a:rect l="l" t="t" r="r" b="b"/>
            <a:pathLst>
              <a:path w="6182995" h="1381125">
                <a:moveTo>
                  <a:pt x="0" y="0"/>
                </a:moveTo>
                <a:lnTo>
                  <a:pt x="0" y="1380744"/>
                </a:lnTo>
                <a:lnTo>
                  <a:pt x="6182868" y="1380744"/>
                </a:lnTo>
                <a:lnTo>
                  <a:pt x="61828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8044" y="3669791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23" y="0"/>
                </a:lnTo>
              </a:path>
            </a:pathLst>
          </a:custGeom>
          <a:ln w="22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3211" y="4006595"/>
            <a:ext cx="553720" cy="486409"/>
          </a:xfrm>
          <a:custGeom>
            <a:avLst/>
            <a:gdLst/>
            <a:ahLst/>
            <a:cxnLst/>
            <a:rect l="l" t="t" r="r" b="b"/>
            <a:pathLst>
              <a:path w="553720" h="486410">
                <a:moveTo>
                  <a:pt x="0" y="329183"/>
                </a:moveTo>
                <a:lnTo>
                  <a:pt x="47243" y="303275"/>
                </a:lnTo>
                <a:lnTo>
                  <a:pt x="158495" y="486155"/>
                </a:lnTo>
                <a:lnTo>
                  <a:pt x="280415" y="0"/>
                </a:lnTo>
                <a:lnTo>
                  <a:pt x="5532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0164" y="3995928"/>
            <a:ext cx="556260" cy="497205"/>
          </a:xfrm>
          <a:custGeom>
            <a:avLst/>
            <a:gdLst/>
            <a:ahLst/>
            <a:cxnLst/>
            <a:rect l="l" t="t" r="r" b="b"/>
            <a:pathLst>
              <a:path w="556260" h="497204">
                <a:moveTo>
                  <a:pt x="556260" y="22860"/>
                </a:moveTo>
                <a:lnTo>
                  <a:pt x="556260" y="0"/>
                </a:lnTo>
                <a:lnTo>
                  <a:pt x="275844" y="0"/>
                </a:lnTo>
                <a:lnTo>
                  <a:pt x="163068" y="448056"/>
                </a:lnTo>
                <a:lnTo>
                  <a:pt x="62484" y="298704"/>
                </a:lnTo>
                <a:lnTo>
                  <a:pt x="0" y="333756"/>
                </a:lnTo>
                <a:lnTo>
                  <a:pt x="6096" y="347472"/>
                </a:lnTo>
                <a:lnTo>
                  <a:pt x="38100" y="327660"/>
                </a:lnTo>
                <a:lnTo>
                  <a:pt x="150876" y="496824"/>
                </a:lnTo>
                <a:lnTo>
                  <a:pt x="173736" y="496824"/>
                </a:lnTo>
                <a:lnTo>
                  <a:pt x="292608" y="22860"/>
                </a:lnTo>
                <a:lnTo>
                  <a:pt x="55626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3588" y="3939539"/>
            <a:ext cx="629920" cy="0"/>
          </a:xfrm>
          <a:custGeom>
            <a:avLst/>
            <a:gdLst/>
            <a:ahLst/>
            <a:cxnLst/>
            <a:rect l="l" t="t" r="r" b="b"/>
            <a:pathLst>
              <a:path w="629920">
                <a:moveTo>
                  <a:pt x="0" y="0"/>
                </a:moveTo>
                <a:lnTo>
                  <a:pt x="629411" y="0"/>
                </a:lnTo>
              </a:path>
            </a:pathLst>
          </a:custGeom>
          <a:ln w="22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09488" y="3669791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123" y="0"/>
                </a:lnTo>
              </a:path>
            </a:pathLst>
          </a:custGeom>
          <a:ln w="22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2276" y="4006595"/>
            <a:ext cx="553720" cy="486409"/>
          </a:xfrm>
          <a:custGeom>
            <a:avLst/>
            <a:gdLst/>
            <a:ahLst/>
            <a:cxnLst/>
            <a:rect l="l" t="t" r="r" b="b"/>
            <a:pathLst>
              <a:path w="553720" h="486410">
                <a:moveTo>
                  <a:pt x="0" y="329183"/>
                </a:moveTo>
                <a:lnTo>
                  <a:pt x="47243" y="303275"/>
                </a:lnTo>
                <a:lnTo>
                  <a:pt x="158495" y="486155"/>
                </a:lnTo>
                <a:lnTo>
                  <a:pt x="280415" y="0"/>
                </a:lnTo>
                <a:lnTo>
                  <a:pt x="5532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9228" y="3995928"/>
            <a:ext cx="556260" cy="497205"/>
          </a:xfrm>
          <a:custGeom>
            <a:avLst/>
            <a:gdLst/>
            <a:ahLst/>
            <a:cxnLst/>
            <a:rect l="l" t="t" r="r" b="b"/>
            <a:pathLst>
              <a:path w="556259" h="497204">
                <a:moveTo>
                  <a:pt x="556260" y="22860"/>
                </a:moveTo>
                <a:lnTo>
                  <a:pt x="556260" y="0"/>
                </a:lnTo>
                <a:lnTo>
                  <a:pt x="275844" y="0"/>
                </a:lnTo>
                <a:lnTo>
                  <a:pt x="163068" y="448056"/>
                </a:lnTo>
                <a:lnTo>
                  <a:pt x="62484" y="298704"/>
                </a:lnTo>
                <a:lnTo>
                  <a:pt x="0" y="333756"/>
                </a:lnTo>
                <a:lnTo>
                  <a:pt x="6096" y="347472"/>
                </a:lnTo>
                <a:lnTo>
                  <a:pt x="38100" y="327660"/>
                </a:lnTo>
                <a:lnTo>
                  <a:pt x="150876" y="496824"/>
                </a:lnTo>
                <a:lnTo>
                  <a:pt x="173736" y="496824"/>
                </a:lnTo>
                <a:lnTo>
                  <a:pt x="292608" y="22860"/>
                </a:lnTo>
                <a:lnTo>
                  <a:pt x="55626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2652" y="3939539"/>
            <a:ext cx="629920" cy="0"/>
          </a:xfrm>
          <a:custGeom>
            <a:avLst/>
            <a:gdLst/>
            <a:ahLst/>
            <a:cxnLst/>
            <a:rect l="l" t="t" r="r" b="b"/>
            <a:pathLst>
              <a:path w="629920">
                <a:moveTo>
                  <a:pt x="0" y="0"/>
                </a:moveTo>
                <a:lnTo>
                  <a:pt x="629411" y="0"/>
                </a:lnTo>
              </a:path>
            </a:pathLst>
          </a:custGeom>
          <a:ln w="22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526557" y="3157828"/>
            <a:ext cx="645160" cy="13970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75"/>
              </a:spcBef>
              <a:tabLst>
                <a:tab pos="491490" algn="l"/>
              </a:tabLst>
            </a:pPr>
            <a:r>
              <a:rPr sz="3600" i="1" spc="5" dirty="0">
                <a:latin typeface="Times New Roman"/>
                <a:cs typeface="Times New Roman"/>
              </a:rPr>
              <a:t>s	</a:t>
            </a:r>
            <a:r>
              <a:rPr sz="5400" spc="7" baseline="-35493" dirty="0">
                <a:latin typeface="Times New Roman"/>
                <a:cs typeface="Times New Roman"/>
              </a:rPr>
              <a:t>,</a:t>
            </a:r>
            <a:endParaRPr sz="5400" baseline="-35493">
              <a:latin typeface="Times New Roman"/>
              <a:cs typeface="Times New Roman"/>
            </a:endParaRPr>
          </a:p>
          <a:p>
            <a:pPr marL="137795">
              <a:lnSpc>
                <a:spcPct val="100000"/>
              </a:lnSpc>
              <a:spcBef>
                <a:spcPts val="1080"/>
              </a:spcBef>
            </a:pPr>
            <a:r>
              <a:rPr sz="3600" i="1" spc="10" dirty="0"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2150" y="3893928"/>
            <a:ext cx="718820" cy="34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00" spc="15" dirty="0">
                <a:latin typeface="Times New Roman"/>
                <a:cs typeface="Times New Roman"/>
              </a:rPr>
              <a:t>1</a:t>
            </a:r>
            <a:r>
              <a:rPr sz="2100" spc="15" dirty="0">
                <a:latin typeface="Symbol"/>
                <a:cs typeface="Symbol"/>
              </a:rPr>
              <a:t></a:t>
            </a:r>
            <a:r>
              <a:rPr sz="2100" i="1" spc="15" dirty="0">
                <a:latin typeface="Times New Roman"/>
                <a:cs typeface="Times New Roman"/>
              </a:rPr>
              <a:t>a</a:t>
            </a:r>
            <a:r>
              <a:rPr sz="2100" i="1" spc="-2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/</a:t>
            </a:r>
            <a:r>
              <a:rPr sz="2100" spc="-2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81263" y="3893928"/>
            <a:ext cx="718820" cy="34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100" spc="15" dirty="0">
                <a:latin typeface="Times New Roman"/>
                <a:cs typeface="Times New Roman"/>
              </a:rPr>
              <a:t>1</a:t>
            </a:r>
            <a:r>
              <a:rPr sz="2100" spc="15" dirty="0">
                <a:latin typeface="Symbol"/>
                <a:cs typeface="Symbol"/>
              </a:rPr>
              <a:t></a:t>
            </a:r>
            <a:r>
              <a:rPr sz="2100" i="1" spc="15" dirty="0">
                <a:latin typeface="Times New Roman"/>
                <a:cs typeface="Times New Roman"/>
              </a:rPr>
              <a:t>a</a:t>
            </a:r>
            <a:r>
              <a:rPr sz="2100" i="1" spc="-26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/</a:t>
            </a:r>
            <a:r>
              <a:rPr sz="2100" spc="-2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30005" y="3582414"/>
            <a:ext cx="984885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3600" i="1" spc="10" dirty="0">
                <a:latin typeface="Times New Roman"/>
                <a:cs typeface="Times New Roman"/>
              </a:rPr>
              <a:t>X </a:t>
            </a:r>
            <a:r>
              <a:rPr sz="3600" spc="10" dirty="0">
                <a:latin typeface="Symbol"/>
                <a:cs typeface="Symbol"/>
              </a:rPr>
              <a:t></a:t>
            </a:r>
            <a:r>
              <a:rPr sz="3600" spc="135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z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0223" y="3300474"/>
            <a:ext cx="1260475" cy="859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ts val="3270"/>
              </a:lnSpc>
              <a:spcBef>
                <a:spcPts val="120"/>
              </a:spcBef>
            </a:pPr>
            <a:r>
              <a:rPr sz="3600" spc="-1370" dirty="0">
                <a:latin typeface="Symbol"/>
                <a:cs typeface="Symbol"/>
              </a:rPr>
              <a:t></a:t>
            </a:r>
            <a:endParaRPr sz="3600">
              <a:latin typeface="Symbol"/>
              <a:cs typeface="Symbol"/>
            </a:endParaRPr>
          </a:p>
          <a:p>
            <a:pPr marL="25400">
              <a:lnSpc>
                <a:spcPts val="3270"/>
              </a:lnSpc>
            </a:pPr>
            <a:r>
              <a:rPr sz="5400" spc="7" baseline="-19290" dirty="0">
                <a:latin typeface="Symbol"/>
                <a:cs typeface="Symbol"/>
              </a:rPr>
              <a:t></a:t>
            </a:r>
            <a:r>
              <a:rPr sz="5400" spc="7" baseline="-19290" dirty="0">
                <a:latin typeface="Times New Roman"/>
                <a:cs typeface="Times New Roman"/>
              </a:rPr>
              <a:t> </a:t>
            </a:r>
            <a:r>
              <a:rPr sz="3600" i="1" spc="10" dirty="0">
                <a:latin typeface="Times New Roman"/>
                <a:cs typeface="Times New Roman"/>
              </a:rPr>
              <a:t>X </a:t>
            </a:r>
            <a:r>
              <a:rPr sz="3600" spc="10" dirty="0">
                <a:latin typeface="Symbol"/>
                <a:cs typeface="Symbol"/>
              </a:rPr>
              <a:t></a:t>
            </a:r>
            <a:r>
              <a:rPr sz="3600" spc="-380" dirty="0">
                <a:latin typeface="Times New Roman"/>
                <a:cs typeface="Times New Roman"/>
              </a:rPr>
              <a:t> </a:t>
            </a:r>
            <a:r>
              <a:rPr sz="3600" i="1" spc="5" dirty="0">
                <a:latin typeface="Times New Roman"/>
                <a:cs typeface="Times New Roman"/>
              </a:rPr>
              <a:t>z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25623" y="4019802"/>
            <a:ext cx="189230" cy="577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3600" spc="5" dirty="0">
                <a:latin typeface="Symbol"/>
                <a:cs typeface="Symbol"/>
              </a:rPr>
              <a:t>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30945" y="3157828"/>
            <a:ext cx="628650" cy="13970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5"/>
              </a:spcBef>
            </a:pPr>
            <a:r>
              <a:rPr sz="3600" i="1" spc="5" dirty="0"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  <a:spcBef>
                <a:spcPts val="1080"/>
              </a:spcBef>
            </a:pPr>
            <a:r>
              <a:rPr sz="3600" i="1" spc="10" dirty="0">
                <a:latin typeface="Times New Roman"/>
                <a:cs typeface="Times New Roman"/>
              </a:rPr>
              <a:t>n</a:t>
            </a:r>
            <a:r>
              <a:rPr sz="3600" i="1" spc="-229" dirty="0">
                <a:latin typeface="Times New Roman"/>
                <a:cs typeface="Times New Roman"/>
              </a:rPr>
              <a:t> </a:t>
            </a:r>
            <a:r>
              <a:rPr sz="5400" spc="7" baseline="-5401" dirty="0">
                <a:latin typeface="Symbol"/>
                <a:cs typeface="Symbol"/>
              </a:rPr>
              <a:t></a:t>
            </a:r>
            <a:endParaRPr sz="5400" baseline="-5401"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29611" y="3229355"/>
            <a:ext cx="6221095" cy="1419225"/>
          </a:xfrm>
          <a:custGeom>
            <a:avLst/>
            <a:gdLst/>
            <a:ahLst/>
            <a:cxnLst/>
            <a:rect l="l" t="t" r="r" b="b"/>
            <a:pathLst>
              <a:path w="6221095" h="1419225">
                <a:moveTo>
                  <a:pt x="0" y="0"/>
                </a:moveTo>
                <a:lnTo>
                  <a:pt x="0" y="1418843"/>
                </a:lnTo>
                <a:lnTo>
                  <a:pt x="6220967" y="1418843"/>
                </a:lnTo>
                <a:lnTo>
                  <a:pt x="6220967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95190" y="833119"/>
            <a:ext cx="3286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Βιβλιογραφία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1739899"/>
            <a:ext cx="7803515" cy="4846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1130300" indent="-34290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Φασούλας, Α.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Κ.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(2006).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Στοιχεία </a:t>
            </a:r>
            <a:r>
              <a:rPr sz="2400" i="1" spc="-10" dirty="0">
                <a:solidFill>
                  <a:srgbClr val="FFCC65"/>
                </a:solidFill>
                <a:latin typeface="Arial"/>
                <a:cs typeface="Arial"/>
              </a:rPr>
              <a:t>Πειραµατικής 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Στατιστικής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Θεσσαλονίκη.</a:t>
            </a:r>
            <a:endParaRPr sz="2400">
              <a:latin typeface="Arial"/>
              <a:cs typeface="Arial"/>
            </a:endParaRPr>
          </a:p>
          <a:p>
            <a:pPr marL="354965" marR="696595" indent="-342900">
              <a:lnSpc>
                <a:spcPct val="79600"/>
              </a:lnSpc>
              <a:spcBef>
                <a:spcPts val="58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Καλτσίκης, Π.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Ι.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(1997).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Απλά </a:t>
            </a:r>
            <a:r>
              <a:rPr sz="2400" i="1" spc="-10" dirty="0">
                <a:solidFill>
                  <a:srgbClr val="FFCC65"/>
                </a:solidFill>
                <a:latin typeface="Arial"/>
                <a:cs typeface="Arial"/>
              </a:rPr>
              <a:t>Πειραµατικά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Σχέδια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 Αθήνα: Εκδόσεις Α.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Σταµούλη.</a:t>
            </a:r>
            <a:endParaRPr sz="2400">
              <a:latin typeface="Arial"/>
              <a:cs typeface="Arial"/>
            </a:endParaRPr>
          </a:p>
          <a:p>
            <a:pPr marL="354965" marR="1546225" indent="-342900">
              <a:lnSpc>
                <a:spcPct val="79600"/>
              </a:lnSpc>
              <a:spcBef>
                <a:spcPts val="59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Μιχαηλίδης,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Ζ.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(2005).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FFCC65"/>
                </a:solidFill>
                <a:latin typeface="Arial"/>
                <a:cs typeface="Arial"/>
              </a:rPr>
              <a:t>Βιοµετρία-Γεωργικός  </a:t>
            </a:r>
            <a:r>
              <a:rPr sz="2400" i="1" spc="-15" dirty="0">
                <a:solidFill>
                  <a:srgbClr val="FFCC65"/>
                </a:solidFill>
                <a:latin typeface="Arial"/>
                <a:cs typeface="Arial"/>
              </a:rPr>
              <a:t>Πειραµατισµός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ΑΤΕΙ Θεσσαλονίκης.</a:t>
            </a:r>
            <a:endParaRPr sz="2400">
              <a:latin typeface="Arial"/>
              <a:cs typeface="Arial"/>
            </a:endParaRPr>
          </a:p>
          <a:p>
            <a:pPr marL="354965" marR="5080" indent="-342900">
              <a:lnSpc>
                <a:spcPct val="79800"/>
              </a:lnSpc>
              <a:spcBef>
                <a:spcPts val="58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Steel, R. &amp; Torrie, J. (1986).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Principles and Procedures  of Statistics: A Biometrical Approach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Singapore: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McGraw-Hill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Book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Company.</a:t>
            </a:r>
            <a:endParaRPr sz="2400">
              <a:latin typeface="Arial"/>
              <a:cs typeface="Arial"/>
            </a:endParaRPr>
          </a:p>
          <a:p>
            <a:pPr marL="354965" marR="107950" indent="-342900">
              <a:lnSpc>
                <a:spcPct val="79800"/>
              </a:lnSpc>
              <a:spcBef>
                <a:spcPts val="58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Gomez, K. &amp; Gomez, A. (1984).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Statistical Procedures  for Agricultural </a:t>
            </a:r>
            <a:r>
              <a:rPr sz="2400" i="1" dirty="0">
                <a:solidFill>
                  <a:srgbClr val="FFCC65"/>
                </a:solidFill>
                <a:latin typeface="Arial"/>
                <a:cs typeface="Arial"/>
              </a:rPr>
              <a:t>Research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Singapore: John Willey &amp;  Sons,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endParaRPr sz="2400">
              <a:latin typeface="Arial"/>
              <a:cs typeface="Arial"/>
            </a:endParaRPr>
          </a:p>
          <a:p>
            <a:pPr marL="354965" marR="357505" indent="-342900">
              <a:lnSpc>
                <a:spcPct val="79800"/>
              </a:lnSpc>
              <a:spcBef>
                <a:spcPts val="58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Kuehl, R. (2000).</a:t>
            </a:r>
            <a:r>
              <a:rPr sz="24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C65"/>
                </a:solidFill>
                <a:latin typeface="Arial"/>
                <a:cs typeface="Arial"/>
              </a:rPr>
              <a:t>Designs of Experiments: Statistical  Principles of Research Design and Analysis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 Pacific  Grove: Duxbury Thomson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Learning.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48630" y="1025143"/>
            <a:ext cx="1580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rgbClr val="B2B2B2"/>
                </a:solidFill>
                <a:latin typeface="Arial"/>
                <a:cs typeface="Arial"/>
              </a:rPr>
              <a:t>Σ</a:t>
            </a:r>
            <a:r>
              <a:rPr sz="3600" b="0" spc="-5" dirty="0">
                <a:solidFill>
                  <a:srgbClr val="B2B2B2"/>
                </a:solidFill>
                <a:latin typeface="Arial"/>
                <a:cs typeface="Arial"/>
              </a:rPr>
              <a:t>κοπός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6065" y="2359225"/>
            <a:ext cx="8621270" cy="251440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4965" marR="5080" indent="-342900">
              <a:lnSpc>
                <a:spcPct val="89800"/>
              </a:lnSpc>
              <a:spcBef>
                <a:spcPts val="49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320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CC65"/>
                </a:solidFill>
                <a:latin typeface="Arial"/>
                <a:cs typeface="Arial"/>
              </a:rPr>
              <a:t>ελάττωση του πειραµατικού σφάλµατος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και η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αύξηση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της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ευαισθησίας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του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πειράµατος.</a:t>
            </a:r>
            <a:endParaRPr sz="3200" dirty="0">
              <a:latin typeface="Arial"/>
              <a:cs typeface="Arial"/>
            </a:endParaRPr>
          </a:p>
          <a:p>
            <a:pPr marL="354965" marR="1755775" indent="-342900">
              <a:lnSpc>
                <a:spcPts val="3440"/>
              </a:lnSpc>
              <a:spcBef>
                <a:spcPts val="1985"/>
              </a:spcBef>
              <a:buClr>
                <a:srgbClr val="000000"/>
              </a:buClr>
              <a:buChar char=""/>
              <a:tabLst>
                <a:tab pos="355600" algn="l"/>
              </a:tabLst>
            </a:pPr>
            <a:r>
              <a:rPr lang="el-GR" sz="3200" dirty="0">
                <a:solidFill>
                  <a:srgbClr val="FFFFFF"/>
                </a:solidFill>
                <a:latin typeface="Arial"/>
                <a:cs typeface="Arial"/>
              </a:rPr>
              <a:t>Που προέρχεται από τον έ</a:t>
            </a:r>
            <a:r>
              <a:rPr sz="3200" spc="-10" dirty="0" err="1">
                <a:solidFill>
                  <a:srgbClr val="FFFFFF"/>
                </a:solidFill>
                <a:latin typeface="Arial"/>
                <a:cs typeface="Arial"/>
              </a:rPr>
              <a:t>λεγχο</a:t>
            </a:r>
            <a:r>
              <a:rPr lang="el-GR" sz="3200" spc="-10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3200" dirty="0" err="1">
                <a:solidFill>
                  <a:srgbClr val="FFCC65"/>
                </a:solidFill>
                <a:latin typeface="Arial"/>
                <a:cs typeface="Arial"/>
              </a:rPr>
              <a:t>δύο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γνωστών πηγών  παρα</a:t>
            </a:r>
            <a:r>
              <a:rPr sz="3200" spc="-5" dirty="0" err="1">
                <a:solidFill>
                  <a:srgbClr val="FFFFFF"/>
                </a:solidFill>
                <a:latin typeface="Arial"/>
                <a:cs typeface="Arial"/>
              </a:rPr>
              <a:t>λλ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ακτικότητας.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46678" y="833119"/>
            <a:ext cx="5383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Τυχαιοποίηση στο</a:t>
            </a:r>
            <a:r>
              <a:rPr sz="4400" b="0" spc="-4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4035" y="1938019"/>
            <a:ext cx="8068945" cy="4424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Κάθε γραµµή και κάθε στήλη αποτελεί µια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πλήρη 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οµάδα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block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replication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354965" marR="977265" indent="-342900">
              <a:lnSpc>
                <a:spcPts val="3020"/>
              </a:lnSpc>
              <a:spcBef>
                <a:spcPts val="69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Σε κάθε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γραµµή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και στήλη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CC65"/>
                </a:solidFill>
                <a:latin typeface="Arial"/>
                <a:cs typeface="Arial"/>
              </a:rPr>
              <a:t>τυχαιοποιούνται  </a:t>
            </a:r>
            <a:r>
              <a:rPr sz="2800" spc="-5" dirty="0">
                <a:solidFill>
                  <a:srgbClr val="FFCC65"/>
                </a:solidFill>
                <a:latin typeface="Arial"/>
                <a:cs typeface="Arial"/>
              </a:rPr>
              <a:t>ανεξάρτητα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οι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επεµβάσεις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(Γενότυποι)</a:t>
            </a:r>
            <a:endParaRPr sz="2800" dirty="0">
              <a:latin typeface="Arial"/>
              <a:cs typeface="Arial"/>
            </a:endParaRPr>
          </a:p>
          <a:p>
            <a:pPr marL="354965" marR="1315720" indent="-342900">
              <a:lnSpc>
                <a:spcPts val="3020"/>
              </a:lnSpc>
              <a:spcBef>
                <a:spcPts val="68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Επιλέγουµε ένα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βασικό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σχέδιο Λατινικού  Τετραγώνου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(από ειδικούς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πίνακες)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9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Τυχαιοποιούµε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τις γραµµές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Τυχαιοποιούµε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τις στήλες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Τυχαιοποιποιούµε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τις επεµβάσεις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Char char="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Σχεδιάζουµε την τελική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µορφή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του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πειράµατος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A8D368F-1254-4F74-BDC6-0B7F4F8865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95" y="361953"/>
            <a:ext cx="9157210" cy="6890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7618" y="465835"/>
            <a:ext cx="55829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185" marR="5080" indent="-134112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Παραδείγµατα Λατινικών  Τετραγώνων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67355" y="2185416"/>
            <a:ext cx="563880" cy="26034"/>
          </a:xfrm>
          <a:custGeom>
            <a:avLst/>
            <a:gdLst/>
            <a:ahLst/>
            <a:cxnLst/>
            <a:rect l="l" t="t" r="r" b="b"/>
            <a:pathLst>
              <a:path w="563880" h="26035">
                <a:moveTo>
                  <a:pt x="0" y="25908"/>
                </a:moveTo>
                <a:lnTo>
                  <a:pt x="563880" y="25908"/>
                </a:lnTo>
                <a:lnTo>
                  <a:pt x="563880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010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8212" y="2176272"/>
            <a:ext cx="563880" cy="26034"/>
          </a:xfrm>
          <a:custGeom>
            <a:avLst/>
            <a:gdLst/>
            <a:ahLst/>
            <a:cxnLst/>
            <a:rect l="l" t="t" r="r" b="b"/>
            <a:pathLst>
              <a:path w="563880" h="26035">
                <a:moveTo>
                  <a:pt x="0" y="25908"/>
                </a:moveTo>
                <a:lnTo>
                  <a:pt x="563880" y="25908"/>
                </a:lnTo>
                <a:lnTo>
                  <a:pt x="563880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855" y="2185416"/>
            <a:ext cx="565785" cy="26034"/>
          </a:xfrm>
          <a:custGeom>
            <a:avLst/>
            <a:gdLst/>
            <a:ahLst/>
            <a:cxnLst/>
            <a:rect l="l" t="t" r="r" b="b"/>
            <a:pathLst>
              <a:path w="565785" h="26035">
                <a:moveTo>
                  <a:pt x="0" y="25908"/>
                </a:moveTo>
                <a:lnTo>
                  <a:pt x="565404" y="25908"/>
                </a:lnTo>
                <a:lnTo>
                  <a:pt x="56540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010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0711" y="2176272"/>
            <a:ext cx="565785" cy="26034"/>
          </a:xfrm>
          <a:custGeom>
            <a:avLst/>
            <a:gdLst/>
            <a:ahLst/>
            <a:cxnLst/>
            <a:rect l="l" t="t" r="r" b="b"/>
            <a:pathLst>
              <a:path w="565785" h="26035">
                <a:moveTo>
                  <a:pt x="0" y="25908"/>
                </a:moveTo>
                <a:lnTo>
                  <a:pt x="565404" y="25908"/>
                </a:lnTo>
                <a:lnTo>
                  <a:pt x="56540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69560" y="1835404"/>
            <a:ext cx="1768475" cy="16992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8895">
              <a:lnSpc>
                <a:spcPct val="109800"/>
              </a:lnSpc>
              <a:spcBef>
                <a:spcPts val="90"/>
              </a:spcBef>
              <a:tabLst>
                <a:tab pos="836930" algn="l"/>
                <a:tab pos="1013460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		4 x 4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	A B C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  B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 A	B A 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  C A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	C D B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  <a:p>
            <a:pPr marL="83693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 C A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5511" y="3891786"/>
            <a:ext cx="590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 x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67355" y="4194048"/>
            <a:ext cx="563880" cy="26034"/>
          </a:xfrm>
          <a:custGeom>
            <a:avLst/>
            <a:gdLst/>
            <a:ahLst/>
            <a:cxnLst/>
            <a:rect l="l" t="t" r="r" b="b"/>
            <a:pathLst>
              <a:path w="563880" h="26035">
                <a:moveTo>
                  <a:pt x="0" y="25908"/>
                </a:moveTo>
                <a:lnTo>
                  <a:pt x="563880" y="25908"/>
                </a:lnTo>
                <a:lnTo>
                  <a:pt x="563880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010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8212" y="4184904"/>
            <a:ext cx="563880" cy="26034"/>
          </a:xfrm>
          <a:custGeom>
            <a:avLst/>
            <a:gdLst/>
            <a:ahLst/>
            <a:cxnLst/>
            <a:rect l="l" t="t" r="r" b="b"/>
            <a:pathLst>
              <a:path w="563880" h="26035">
                <a:moveTo>
                  <a:pt x="0" y="25908"/>
                </a:moveTo>
                <a:lnTo>
                  <a:pt x="563880" y="25908"/>
                </a:lnTo>
                <a:lnTo>
                  <a:pt x="563880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35142" y="3891786"/>
            <a:ext cx="590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 x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56988" y="4194048"/>
            <a:ext cx="565785" cy="26034"/>
          </a:xfrm>
          <a:custGeom>
            <a:avLst/>
            <a:gdLst/>
            <a:ahLst/>
            <a:cxnLst/>
            <a:rect l="l" t="t" r="r" b="b"/>
            <a:pathLst>
              <a:path w="565785" h="26035">
                <a:moveTo>
                  <a:pt x="0" y="25908"/>
                </a:moveTo>
                <a:lnTo>
                  <a:pt x="565404" y="25908"/>
                </a:lnTo>
                <a:lnTo>
                  <a:pt x="56540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010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7844" y="4184904"/>
            <a:ext cx="565785" cy="26034"/>
          </a:xfrm>
          <a:custGeom>
            <a:avLst/>
            <a:gdLst/>
            <a:ahLst/>
            <a:cxnLst/>
            <a:rect l="l" t="t" r="r" b="b"/>
            <a:pathLst>
              <a:path w="565785" h="26035">
                <a:moveTo>
                  <a:pt x="0" y="25908"/>
                </a:moveTo>
                <a:lnTo>
                  <a:pt x="565404" y="25908"/>
                </a:lnTo>
                <a:lnTo>
                  <a:pt x="56540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49728" y="4197195"/>
            <a:ext cx="1183005" cy="170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99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B C D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  B A E C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  C D A 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  D E B A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  E C D B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6583" y="4197195"/>
            <a:ext cx="1409065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99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B C D E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  B F D C 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  C D E F B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 D A F E C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  E C A B F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  F E B A D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5119" y="4297679"/>
            <a:ext cx="2700655" cy="1216660"/>
          </a:xfrm>
          <a:prstGeom prst="rect">
            <a:avLst/>
          </a:prstGeom>
          <a:solidFill>
            <a:srgbClr val="000000"/>
          </a:solidFill>
          <a:ln w="28574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87655" marR="281940" indent="635" algn="ctr">
              <a:lnSpc>
                <a:spcPct val="99800"/>
              </a:lnSpc>
              <a:spcBef>
                <a:spcPts val="4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Τα γράµµατα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αντιστοιχούν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σε  επεµβάσεις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92571" y="3265172"/>
            <a:ext cx="2854073" cy="1045082"/>
          </a:xfrm>
          <a:custGeom>
            <a:avLst/>
            <a:gdLst/>
            <a:ahLst/>
            <a:cxnLst/>
            <a:rect l="l" t="t" r="r" b="b"/>
            <a:pathLst>
              <a:path w="1300479" h="710564">
                <a:moveTo>
                  <a:pt x="96012" y="3048"/>
                </a:moveTo>
                <a:lnTo>
                  <a:pt x="0" y="0"/>
                </a:lnTo>
                <a:lnTo>
                  <a:pt x="54864" y="79248"/>
                </a:lnTo>
                <a:lnTo>
                  <a:pt x="56388" y="76425"/>
                </a:lnTo>
                <a:lnTo>
                  <a:pt x="56388" y="47244"/>
                </a:lnTo>
                <a:lnTo>
                  <a:pt x="70104" y="21336"/>
                </a:lnTo>
                <a:lnTo>
                  <a:pt x="82521" y="28029"/>
                </a:lnTo>
                <a:lnTo>
                  <a:pt x="96012" y="3048"/>
                </a:lnTo>
                <a:close/>
              </a:path>
              <a:path w="1300479" h="710564">
                <a:moveTo>
                  <a:pt x="82521" y="28029"/>
                </a:moveTo>
                <a:lnTo>
                  <a:pt x="70104" y="21336"/>
                </a:lnTo>
                <a:lnTo>
                  <a:pt x="56388" y="47244"/>
                </a:lnTo>
                <a:lnTo>
                  <a:pt x="68593" y="53823"/>
                </a:lnTo>
                <a:lnTo>
                  <a:pt x="82521" y="28029"/>
                </a:lnTo>
                <a:close/>
              </a:path>
              <a:path w="1300479" h="710564">
                <a:moveTo>
                  <a:pt x="68593" y="53823"/>
                </a:moveTo>
                <a:lnTo>
                  <a:pt x="56388" y="47244"/>
                </a:lnTo>
                <a:lnTo>
                  <a:pt x="56388" y="76425"/>
                </a:lnTo>
                <a:lnTo>
                  <a:pt x="68593" y="53823"/>
                </a:lnTo>
                <a:close/>
              </a:path>
              <a:path w="1300479" h="710564">
                <a:moveTo>
                  <a:pt x="1299972" y="684276"/>
                </a:moveTo>
                <a:lnTo>
                  <a:pt x="82521" y="28029"/>
                </a:lnTo>
                <a:lnTo>
                  <a:pt x="68593" y="53823"/>
                </a:lnTo>
                <a:lnTo>
                  <a:pt x="1286256" y="710184"/>
                </a:lnTo>
                <a:lnTo>
                  <a:pt x="1299972" y="6842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954655" marR="5080" indent="-2156460">
              <a:lnSpc>
                <a:spcPct val="101000"/>
              </a:lnSpc>
              <a:spcBef>
                <a:spcPts val="45"/>
              </a:spcBef>
            </a:pP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Παράδειγµα Τυχαιοποίησης  (5</a:t>
            </a:r>
            <a:r>
              <a:rPr sz="4000" b="0" spc="-5" dirty="0">
                <a:solidFill>
                  <a:srgbClr val="B2B2B2"/>
                </a:solidFill>
                <a:latin typeface="Symbol"/>
                <a:cs typeface="Symbol"/>
              </a:rPr>
              <a:t></a:t>
            </a:r>
            <a:r>
              <a:rPr sz="4000" b="0" spc="-5" dirty="0">
                <a:solidFill>
                  <a:srgbClr val="B2B2B2"/>
                </a:solidFill>
                <a:latin typeface="Arial"/>
                <a:cs typeface="Arial"/>
              </a:rPr>
              <a:t>5)</a:t>
            </a:r>
            <a:r>
              <a:rPr sz="4000" b="0" spc="10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000" b="0" i="1" spc="-10" dirty="0">
                <a:solidFill>
                  <a:srgbClr val="B2B2B2"/>
                </a:solidFill>
                <a:latin typeface="Arial"/>
                <a:cs typeface="Arial"/>
              </a:rPr>
              <a:t>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9003" y="2015743"/>
            <a:ext cx="5815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1)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Επιλογή Λατινικού Τετραγώνου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7028" y="2816352"/>
            <a:ext cx="7946390" cy="2626360"/>
          </a:xfrm>
          <a:custGeom>
            <a:avLst/>
            <a:gdLst/>
            <a:ahLst/>
            <a:cxnLst/>
            <a:rect l="l" t="t" r="r" b="b"/>
            <a:pathLst>
              <a:path w="7946390" h="2626360">
                <a:moveTo>
                  <a:pt x="0" y="0"/>
                </a:moveTo>
                <a:lnTo>
                  <a:pt x="0" y="2625852"/>
                </a:lnTo>
                <a:lnTo>
                  <a:pt x="7946136" y="2625852"/>
                </a:lnTo>
                <a:lnTo>
                  <a:pt x="7946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922776" y="2811779"/>
          <a:ext cx="2783838" cy="2360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051">
                <a:tc>
                  <a:txBody>
                    <a:bodyPr/>
                    <a:lstStyle/>
                    <a:p>
                      <a:pPr algn="ctr">
                        <a:lnSpc>
                          <a:spcPts val="3030"/>
                        </a:lnSpc>
                      </a:pPr>
                      <a:r>
                        <a:rPr sz="2600" b="1" spc="10" dirty="0">
                          <a:latin typeface="Times New Roman"/>
                          <a:cs typeface="Times New Roman"/>
                        </a:rPr>
                        <a:t>1η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30"/>
                        </a:lnSpc>
                      </a:pPr>
                      <a:r>
                        <a:rPr sz="2600" b="1" spc="10" dirty="0">
                          <a:latin typeface="Times New Roman"/>
                          <a:cs typeface="Times New Roman"/>
                        </a:rPr>
                        <a:t>2η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30"/>
                        </a:lnSpc>
                      </a:pPr>
                      <a:r>
                        <a:rPr sz="2600" b="1" spc="10" dirty="0">
                          <a:latin typeface="Times New Roman"/>
                          <a:cs typeface="Times New Roman"/>
                        </a:rPr>
                        <a:t>3η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30"/>
                        </a:lnSpc>
                      </a:pPr>
                      <a:r>
                        <a:rPr sz="2600" b="1" spc="10" dirty="0">
                          <a:latin typeface="Times New Roman"/>
                          <a:cs typeface="Times New Roman"/>
                        </a:rPr>
                        <a:t>4η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30"/>
                        </a:lnSpc>
                      </a:pPr>
                      <a:r>
                        <a:rPr sz="2600" b="1" spc="10" dirty="0">
                          <a:latin typeface="Times New Roman"/>
                          <a:cs typeface="Times New Roman"/>
                        </a:rPr>
                        <a:t>5η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635" algn="ctr">
                        <a:lnSpc>
                          <a:spcPts val="285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5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5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5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85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8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63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68">
                <a:tc>
                  <a:txBody>
                    <a:bodyPr/>
                    <a:lstStyle/>
                    <a:p>
                      <a:pPr marL="635" algn="ctr">
                        <a:lnSpc>
                          <a:spcPts val="298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8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8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98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8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9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981443" y="3517391"/>
            <a:ext cx="2235835" cy="52895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98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330"/>
              </a:spcBef>
            </a:pPr>
            <a:r>
              <a:rPr sz="2800" b="1" spc="-5" dirty="0">
                <a:solidFill>
                  <a:srgbClr val="010199"/>
                </a:solidFill>
                <a:latin typeface="Arial"/>
                <a:cs typeface="Arial"/>
              </a:rPr>
              <a:t>Αρ.</a:t>
            </a:r>
            <a:r>
              <a:rPr sz="2800" b="1" spc="-30" dirty="0">
                <a:solidFill>
                  <a:srgbClr val="0101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10199"/>
                </a:solidFill>
                <a:latin typeface="Arial"/>
                <a:cs typeface="Arial"/>
              </a:rPr>
              <a:t>Στηλών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77228" y="3037332"/>
            <a:ext cx="993775" cy="405765"/>
          </a:xfrm>
          <a:custGeom>
            <a:avLst/>
            <a:gdLst/>
            <a:ahLst/>
            <a:cxnLst/>
            <a:rect l="l" t="t" r="r" b="b"/>
            <a:pathLst>
              <a:path w="993775" h="405764">
                <a:moveTo>
                  <a:pt x="126492" y="0"/>
                </a:moveTo>
                <a:lnTo>
                  <a:pt x="0" y="12192"/>
                </a:lnTo>
                <a:lnTo>
                  <a:pt x="82296" y="103305"/>
                </a:lnTo>
                <a:lnTo>
                  <a:pt x="82296" y="64008"/>
                </a:lnTo>
                <a:lnTo>
                  <a:pt x="96012" y="27432"/>
                </a:lnTo>
                <a:lnTo>
                  <a:pt x="113355" y="34057"/>
                </a:lnTo>
                <a:lnTo>
                  <a:pt x="126492" y="0"/>
                </a:lnTo>
                <a:close/>
              </a:path>
              <a:path w="993775" h="405764">
                <a:moveTo>
                  <a:pt x="113355" y="34057"/>
                </a:moveTo>
                <a:lnTo>
                  <a:pt x="96012" y="27432"/>
                </a:lnTo>
                <a:lnTo>
                  <a:pt x="82296" y="64008"/>
                </a:lnTo>
                <a:lnTo>
                  <a:pt x="99307" y="70477"/>
                </a:lnTo>
                <a:lnTo>
                  <a:pt x="113355" y="34057"/>
                </a:lnTo>
                <a:close/>
              </a:path>
              <a:path w="993775" h="405764">
                <a:moveTo>
                  <a:pt x="99307" y="70477"/>
                </a:moveTo>
                <a:lnTo>
                  <a:pt x="82296" y="64008"/>
                </a:lnTo>
                <a:lnTo>
                  <a:pt x="82296" y="103305"/>
                </a:lnTo>
                <a:lnTo>
                  <a:pt x="85344" y="106680"/>
                </a:lnTo>
                <a:lnTo>
                  <a:pt x="99307" y="70477"/>
                </a:lnTo>
                <a:close/>
              </a:path>
              <a:path w="993775" h="405764">
                <a:moveTo>
                  <a:pt x="993648" y="370332"/>
                </a:moveTo>
                <a:lnTo>
                  <a:pt x="113355" y="34057"/>
                </a:lnTo>
                <a:lnTo>
                  <a:pt x="99307" y="70477"/>
                </a:lnTo>
                <a:lnTo>
                  <a:pt x="979932" y="405384"/>
                </a:lnTo>
                <a:lnTo>
                  <a:pt x="993648" y="3703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329684"/>
            <a:ext cx="3400043" cy="286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095" y="4250435"/>
            <a:ext cx="2942843" cy="295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8095" y="4690871"/>
            <a:ext cx="2770631" cy="2503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5" y="4387595"/>
            <a:ext cx="2770631" cy="280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0327" y="4768595"/>
            <a:ext cx="135635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495" y="6515100"/>
            <a:ext cx="146303" cy="146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3872" y="4671059"/>
            <a:ext cx="192023" cy="192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91231" y="833119"/>
            <a:ext cx="5695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Παράδειγµα</a:t>
            </a:r>
            <a:r>
              <a:rPr sz="4400" b="0" spc="-25" dirty="0">
                <a:solidFill>
                  <a:srgbClr val="B2B2B2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(</a:t>
            </a:r>
            <a:r>
              <a:rPr sz="4400" b="0" i="1" spc="-5" dirty="0">
                <a:solidFill>
                  <a:srgbClr val="B2B2B2"/>
                </a:solidFill>
                <a:latin typeface="Arial"/>
                <a:cs typeface="Arial"/>
              </a:rPr>
              <a:t>συνέχεια</a:t>
            </a:r>
            <a:r>
              <a:rPr sz="4400" b="0" spc="-5" dirty="0">
                <a:solidFill>
                  <a:srgbClr val="B2B2B2"/>
                </a:solidFill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415" y="2114803"/>
            <a:ext cx="6254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2) 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Τυχαιοποίηση Στηλών: </a:t>
            </a:r>
            <a:r>
              <a:rPr sz="2800" b="1" dirty="0">
                <a:solidFill>
                  <a:srgbClr val="FFCC65"/>
                </a:solidFill>
                <a:latin typeface="Arial"/>
                <a:cs typeface="Arial"/>
              </a:rPr>
              <a:t>1, 5, 4, </a:t>
            </a:r>
            <a:r>
              <a:rPr sz="2800" b="1" spc="-10" dirty="0">
                <a:solidFill>
                  <a:srgbClr val="FFCC65"/>
                </a:solidFill>
                <a:latin typeface="Arial"/>
                <a:cs typeface="Arial"/>
              </a:rPr>
              <a:t>2,</a:t>
            </a:r>
            <a:r>
              <a:rPr sz="2800" b="1" spc="-5" dirty="0">
                <a:solidFill>
                  <a:srgbClr val="FFCC65"/>
                </a:solidFill>
                <a:latin typeface="Arial"/>
                <a:cs typeface="Arial"/>
              </a:rPr>
              <a:t> 3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403413" y="2951226"/>
          <a:ext cx="7833993" cy="2602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33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2528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1η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spc="-5" dirty="0">
                          <a:latin typeface="Times New Roman"/>
                          <a:cs typeface="Times New Roman"/>
                        </a:rPr>
                        <a:t>5η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spc="-5" dirty="0">
                          <a:latin typeface="Times New Roman"/>
                          <a:cs typeface="Times New Roman"/>
                        </a:rPr>
                        <a:t>4η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spc="-5" dirty="0">
                          <a:latin typeface="Times New Roman"/>
                          <a:cs typeface="Times New Roman"/>
                        </a:rPr>
                        <a:t>2η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3η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705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4940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4940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4940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98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800" b="1" spc="-5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Αρχικοί</a:t>
                      </a:r>
                      <a:r>
                        <a:rPr sz="2800" b="1" spc="-20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Αρ.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010199"/>
                          </a:solidFill>
                          <a:latin typeface="Arial"/>
                          <a:cs typeface="Arial"/>
                        </a:rPr>
                        <a:t>Στηλών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000098"/>
                      </a:solidFill>
                      <a:prstDash val="solid"/>
                    </a:lnL>
                    <a:lnR w="9525">
                      <a:solidFill>
                        <a:srgbClr val="000098"/>
                      </a:solidFill>
                      <a:prstDash val="solid"/>
                    </a:lnR>
                    <a:lnT w="9525">
                      <a:solidFill>
                        <a:srgbClr val="000098"/>
                      </a:solidFill>
                      <a:prstDash val="solid"/>
                    </a:lnT>
                    <a:lnB w="9525">
                      <a:solidFill>
                        <a:srgbClr val="0000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98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9525">
                      <a:solidFill>
                        <a:srgbClr val="000098"/>
                      </a:solidFill>
                      <a:prstDash val="solid"/>
                    </a:lnL>
                    <a:lnR w="9525">
                      <a:solidFill>
                        <a:srgbClr val="000098"/>
                      </a:solidFill>
                      <a:prstDash val="solid"/>
                    </a:lnR>
                    <a:lnT w="9525">
                      <a:solidFill>
                        <a:srgbClr val="000098"/>
                      </a:solidFill>
                      <a:prstDash val="solid"/>
                    </a:lnT>
                    <a:lnB w="9525">
                      <a:solidFill>
                        <a:srgbClr val="0000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97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98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9525">
                      <a:solidFill>
                        <a:srgbClr val="000098"/>
                      </a:solidFill>
                      <a:prstDash val="solid"/>
                    </a:lnL>
                    <a:lnR w="9525">
                      <a:solidFill>
                        <a:srgbClr val="000098"/>
                      </a:solidFill>
                      <a:prstDash val="solid"/>
                    </a:lnR>
                    <a:lnT w="9525">
                      <a:solidFill>
                        <a:srgbClr val="000098"/>
                      </a:solidFill>
                      <a:prstDash val="solid"/>
                    </a:lnT>
                    <a:lnB w="9525">
                      <a:solidFill>
                        <a:srgbClr val="00009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E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B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C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890"/>
                        </a:lnSpc>
                      </a:pPr>
                      <a:r>
                        <a:rPr sz="26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176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6804659" y="3267455"/>
            <a:ext cx="1229995" cy="713740"/>
          </a:xfrm>
          <a:custGeom>
            <a:avLst/>
            <a:gdLst/>
            <a:ahLst/>
            <a:cxnLst/>
            <a:rect l="l" t="t" r="r" b="b"/>
            <a:pathLst>
              <a:path w="1229995" h="713739">
                <a:moveTo>
                  <a:pt x="128016" y="6096"/>
                </a:moveTo>
                <a:lnTo>
                  <a:pt x="0" y="0"/>
                </a:lnTo>
                <a:lnTo>
                  <a:pt x="71628" y="105156"/>
                </a:lnTo>
                <a:lnTo>
                  <a:pt x="73152" y="102478"/>
                </a:lnTo>
                <a:lnTo>
                  <a:pt x="73152" y="62484"/>
                </a:lnTo>
                <a:lnTo>
                  <a:pt x="92964" y="30480"/>
                </a:lnTo>
                <a:lnTo>
                  <a:pt x="108942" y="39604"/>
                </a:lnTo>
                <a:lnTo>
                  <a:pt x="128016" y="6096"/>
                </a:lnTo>
                <a:close/>
              </a:path>
              <a:path w="1229995" h="713739">
                <a:moveTo>
                  <a:pt x="108942" y="39604"/>
                </a:moveTo>
                <a:lnTo>
                  <a:pt x="92964" y="30480"/>
                </a:lnTo>
                <a:lnTo>
                  <a:pt x="73152" y="62484"/>
                </a:lnTo>
                <a:lnTo>
                  <a:pt x="90323" y="72312"/>
                </a:lnTo>
                <a:lnTo>
                  <a:pt x="108942" y="39604"/>
                </a:lnTo>
                <a:close/>
              </a:path>
              <a:path w="1229995" h="713739">
                <a:moveTo>
                  <a:pt x="90323" y="72312"/>
                </a:moveTo>
                <a:lnTo>
                  <a:pt x="73152" y="62484"/>
                </a:lnTo>
                <a:lnTo>
                  <a:pt x="73152" y="102478"/>
                </a:lnTo>
                <a:lnTo>
                  <a:pt x="90323" y="72312"/>
                </a:lnTo>
                <a:close/>
              </a:path>
              <a:path w="1229995" h="713739">
                <a:moveTo>
                  <a:pt x="1229868" y="679704"/>
                </a:moveTo>
                <a:lnTo>
                  <a:pt x="108942" y="39604"/>
                </a:lnTo>
                <a:lnTo>
                  <a:pt x="90323" y="72312"/>
                </a:lnTo>
                <a:lnTo>
                  <a:pt x="1210056" y="713232"/>
                </a:lnTo>
                <a:lnTo>
                  <a:pt x="1229868" y="6797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5355" y="1946147"/>
            <a:ext cx="2220595" cy="841375"/>
          </a:xfrm>
          <a:custGeom>
            <a:avLst/>
            <a:gdLst/>
            <a:ahLst/>
            <a:cxnLst/>
            <a:rect l="l" t="t" r="r" b="b"/>
            <a:pathLst>
              <a:path w="2220595" h="841375">
                <a:moveTo>
                  <a:pt x="1109471" y="0"/>
                </a:moveTo>
                <a:lnTo>
                  <a:pt x="1041895" y="764"/>
                </a:lnTo>
                <a:lnTo>
                  <a:pt x="975389" y="3028"/>
                </a:lnTo>
                <a:lnTo>
                  <a:pt x="910068" y="6748"/>
                </a:lnTo>
                <a:lnTo>
                  <a:pt x="846049" y="11881"/>
                </a:lnTo>
                <a:lnTo>
                  <a:pt x="783447" y="18385"/>
                </a:lnTo>
                <a:lnTo>
                  <a:pt x="722380" y="26215"/>
                </a:lnTo>
                <a:lnTo>
                  <a:pt x="662962" y="35329"/>
                </a:lnTo>
                <a:lnTo>
                  <a:pt x="605311" y="45683"/>
                </a:lnTo>
                <a:lnTo>
                  <a:pt x="549543" y="57234"/>
                </a:lnTo>
                <a:lnTo>
                  <a:pt x="495772" y="69940"/>
                </a:lnTo>
                <a:lnTo>
                  <a:pt x="444117" y="83756"/>
                </a:lnTo>
                <a:lnTo>
                  <a:pt x="394692" y="98639"/>
                </a:lnTo>
                <a:lnTo>
                  <a:pt x="347615" y="114547"/>
                </a:lnTo>
                <a:lnTo>
                  <a:pt x="303000" y="131437"/>
                </a:lnTo>
                <a:lnTo>
                  <a:pt x="260965" y="149264"/>
                </a:lnTo>
                <a:lnTo>
                  <a:pt x="221625" y="167986"/>
                </a:lnTo>
                <a:lnTo>
                  <a:pt x="185097" y="187559"/>
                </a:lnTo>
                <a:lnTo>
                  <a:pt x="151496" y="207941"/>
                </a:lnTo>
                <a:lnTo>
                  <a:pt x="93543" y="250957"/>
                </a:lnTo>
                <a:lnTo>
                  <a:pt x="48693" y="296687"/>
                </a:lnTo>
                <a:lnTo>
                  <a:pt x="17878" y="344787"/>
                </a:lnTo>
                <a:lnTo>
                  <a:pt x="2025" y="394911"/>
                </a:lnTo>
                <a:lnTo>
                  <a:pt x="0" y="420623"/>
                </a:lnTo>
                <a:lnTo>
                  <a:pt x="2025" y="446179"/>
                </a:lnTo>
                <a:lnTo>
                  <a:pt x="17878" y="496058"/>
                </a:lnTo>
                <a:lnTo>
                  <a:pt x="48693" y="543998"/>
                </a:lnTo>
                <a:lnTo>
                  <a:pt x="93543" y="589640"/>
                </a:lnTo>
                <a:lnTo>
                  <a:pt x="151496" y="632629"/>
                </a:lnTo>
                <a:lnTo>
                  <a:pt x="185097" y="653017"/>
                </a:lnTo>
                <a:lnTo>
                  <a:pt x="221625" y="672607"/>
                </a:lnTo>
                <a:lnTo>
                  <a:pt x="260965" y="691356"/>
                </a:lnTo>
                <a:lnTo>
                  <a:pt x="303000" y="709219"/>
                </a:lnTo>
                <a:lnTo>
                  <a:pt x="347615" y="726150"/>
                </a:lnTo>
                <a:lnTo>
                  <a:pt x="394692" y="742106"/>
                </a:lnTo>
                <a:lnTo>
                  <a:pt x="444117" y="757042"/>
                </a:lnTo>
                <a:lnTo>
                  <a:pt x="495772" y="770913"/>
                </a:lnTo>
                <a:lnTo>
                  <a:pt x="549543" y="783674"/>
                </a:lnTo>
                <a:lnTo>
                  <a:pt x="605311" y="795282"/>
                </a:lnTo>
                <a:lnTo>
                  <a:pt x="662962" y="805691"/>
                </a:lnTo>
                <a:lnTo>
                  <a:pt x="722380" y="814857"/>
                </a:lnTo>
                <a:lnTo>
                  <a:pt x="783447" y="822735"/>
                </a:lnTo>
                <a:lnTo>
                  <a:pt x="846049" y="829280"/>
                </a:lnTo>
                <a:lnTo>
                  <a:pt x="910068" y="834449"/>
                </a:lnTo>
                <a:lnTo>
                  <a:pt x="975389" y="838196"/>
                </a:lnTo>
                <a:lnTo>
                  <a:pt x="1041895" y="840477"/>
                </a:lnTo>
                <a:lnTo>
                  <a:pt x="1109471" y="841247"/>
                </a:lnTo>
                <a:lnTo>
                  <a:pt x="1177211" y="840477"/>
                </a:lnTo>
                <a:lnTo>
                  <a:pt x="1243868" y="838196"/>
                </a:lnTo>
                <a:lnTo>
                  <a:pt x="1309329" y="834449"/>
                </a:lnTo>
                <a:lnTo>
                  <a:pt x="1373476" y="829280"/>
                </a:lnTo>
                <a:lnTo>
                  <a:pt x="1436195" y="822735"/>
                </a:lnTo>
                <a:lnTo>
                  <a:pt x="1497370" y="814857"/>
                </a:lnTo>
                <a:lnTo>
                  <a:pt x="1556885" y="805691"/>
                </a:lnTo>
                <a:lnTo>
                  <a:pt x="1614625" y="795282"/>
                </a:lnTo>
                <a:lnTo>
                  <a:pt x="1670473" y="783674"/>
                </a:lnTo>
                <a:lnTo>
                  <a:pt x="1724314" y="770913"/>
                </a:lnTo>
                <a:lnTo>
                  <a:pt x="1776033" y="757042"/>
                </a:lnTo>
                <a:lnTo>
                  <a:pt x="1825513" y="742106"/>
                </a:lnTo>
                <a:lnTo>
                  <a:pt x="1872640" y="726150"/>
                </a:lnTo>
                <a:lnTo>
                  <a:pt x="1917296" y="709219"/>
                </a:lnTo>
                <a:lnTo>
                  <a:pt x="1959368" y="691356"/>
                </a:lnTo>
                <a:lnTo>
                  <a:pt x="1998739" y="672607"/>
                </a:lnTo>
                <a:lnTo>
                  <a:pt x="2035293" y="653017"/>
                </a:lnTo>
                <a:lnTo>
                  <a:pt x="2068914" y="632629"/>
                </a:lnTo>
                <a:lnTo>
                  <a:pt x="2126898" y="589640"/>
                </a:lnTo>
                <a:lnTo>
                  <a:pt x="2171764" y="543998"/>
                </a:lnTo>
                <a:lnTo>
                  <a:pt x="2202587" y="496058"/>
                </a:lnTo>
                <a:lnTo>
                  <a:pt x="2218442" y="446179"/>
                </a:lnTo>
                <a:lnTo>
                  <a:pt x="2220467" y="420623"/>
                </a:lnTo>
                <a:lnTo>
                  <a:pt x="2218442" y="394911"/>
                </a:lnTo>
                <a:lnTo>
                  <a:pt x="2202587" y="344787"/>
                </a:lnTo>
                <a:lnTo>
                  <a:pt x="2171764" y="296687"/>
                </a:lnTo>
                <a:lnTo>
                  <a:pt x="2126898" y="250957"/>
                </a:lnTo>
                <a:lnTo>
                  <a:pt x="2068914" y="207941"/>
                </a:lnTo>
                <a:lnTo>
                  <a:pt x="2035293" y="187559"/>
                </a:lnTo>
                <a:lnTo>
                  <a:pt x="1998739" y="167986"/>
                </a:lnTo>
                <a:lnTo>
                  <a:pt x="1959368" y="149264"/>
                </a:lnTo>
                <a:lnTo>
                  <a:pt x="1917296" y="131437"/>
                </a:lnTo>
                <a:lnTo>
                  <a:pt x="1872640" y="114547"/>
                </a:lnTo>
                <a:lnTo>
                  <a:pt x="1825513" y="98639"/>
                </a:lnTo>
                <a:lnTo>
                  <a:pt x="1776033" y="83756"/>
                </a:lnTo>
                <a:lnTo>
                  <a:pt x="1724314" y="69940"/>
                </a:lnTo>
                <a:lnTo>
                  <a:pt x="1670473" y="57234"/>
                </a:lnTo>
                <a:lnTo>
                  <a:pt x="1614625" y="45683"/>
                </a:lnTo>
                <a:lnTo>
                  <a:pt x="1556885" y="35329"/>
                </a:lnTo>
                <a:lnTo>
                  <a:pt x="1497370" y="26215"/>
                </a:lnTo>
                <a:lnTo>
                  <a:pt x="1436195" y="18385"/>
                </a:lnTo>
                <a:lnTo>
                  <a:pt x="1373476" y="11881"/>
                </a:lnTo>
                <a:lnTo>
                  <a:pt x="1309329" y="6748"/>
                </a:lnTo>
                <a:lnTo>
                  <a:pt x="1243868" y="3028"/>
                </a:lnTo>
                <a:lnTo>
                  <a:pt x="1177211" y="764"/>
                </a:lnTo>
                <a:lnTo>
                  <a:pt x="1109471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07452" y="1830323"/>
            <a:ext cx="1828800" cy="944880"/>
          </a:xfrm>
          <a:prstGeom prst="rect">
            <a:avLst/>
          </a:prstGeom>
          <a:solidFill>
            <a:srgbClr val="000000"/>
          </a:solidFill>
          <a:ln w="28574">
            <a:solidFill>
              <a:srgbClr val="98FF98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436880" marR="427355" indent="51435" algn="just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Πίνακες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Τυχαίων  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ιθ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µ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ώ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71588" y="2043683"/>
            <a:ext cx="393700" cy="114300"/>
          </a:xfrm>
          <a:custGeom>
            <a:avLst/>
            <a:gdLst/>
            <a:ahLst/>
            <a:cxnLst/>
            <a:rect l="l" t="t" r="r" b="b"/>
            <a:pathLst>
              <a:path w="393700" h="114300">
                <a:moveTo>
                  <a:pt x="114271" y="37389"/>
                </a:moveTo>
                <a:lnTo>
                  <a:pt x="112776" y="0"/>
                </a:lnTo>
                <a:lnTo>
                  <a:pt x="0" y="60960"/>
                </a:lnTo>
                <a:lnTo>
                  <a:pt x="94488" y="103909"/>
                </a:lnTo>
                <a:lnTo>
                  <a:pt x="94488" y="38100"/>
                </a:lnTo>
                <a:lnTo>
                  <a:pt x="114271" y="37389"/>
                </a:lnTo>
                <a:close/>
              </a:path>
              <a:path w="393700" h="114300">
                <a:moveTo>
                  <a:pt x="115795" y="75489"/>
                </a:moveTo>
                <a:lnTo>
                  <a:pt x="114271" y="37389"/>
                </a:lnTo>
                <a:lnTo>
                  <a:pt x="94488" y="38100"/>
                </a:lnTo>
                <a:lnTo>
                  <a:pt x="96012" y="76200"/>
                </a:lnTo>
                <a:lnTo>
                  <a:pt x="115795" y="75489"/>
                </a:lnTo>
                <a:close/>
              </a:path>
              <a:path w="393700" h="114300">
                <a:moveTo>
                  <a:pt x="117348" y="114300"/>
                </a:moveTo>
                <a:lnTo>
                  <a:pt x="115795" y="75489"/>
                </a:lnTo>
                <a:lnTo>
                  <a:pt x="96012" y="76200"/>
                </a:lnTo>
                <a:lnTo>
                  <a:pt x="94488" y="38100"/>
                </a:lnTo>
                <a:lnTo>
                  <a:pt x="94488" y="103909"/>
                </a:lnTo>
                <a:lnTo>
                  <a:pt x="117348" y="114300"/>
                </a:lnTo>
                <a:close/>
              </a:path>
              <a:path w="393700" h="114300">
                <a:moveTo>
                  <a:pt x="393192" y="65532"/>
                </a:moveTo>
                <a:lnTo>
                  <a:pt x="391668" y="27432"/>
                </a:lnTo>
                <a:lnTo>
                  <a:pt x="114271" y="37389"/>
                </a:lnTo>
                <a:lnTo>
                  <a:pt x="115795" y="75489"/>
                </a:lnTo>
                <a:lnTo>
                  <a:pt x="393192" y="65532"/>
                </a:lnTo>
                <a:close/>
              </a:path>
            </a:pathLst>
          </a:custGeom>
          <a:solidFill>
            <a:srgbClr val="98FF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3012</Words>
  <Application>Microsoft Office PowerPoint</Application>
  <PresentationFormat>Προσαρμογή</PresentationFormat>
  <Paragraphs>869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Office Theme</vt:lpstr>
      <vt:lpstr>Πλήρεις Οµάδες σε Λατινικό  Τετράγωνο Latin Square (LS) </vt:lpstr>
      <vt:lpstr>Λατινικό Τετράγωνο  Στο ΛΤ κάθε επέμβαση τοποθετείται σε συγκεκριμένη θέση που ορίζεται από την γραμμή και στήλη αντίστοιχα   Κάθε επέμβαση βρίσκεται μόνο μία φορά σε κάθε στήλη ή γραμμή </vt:lpstr>
      <vt:lpstr>Πότε εφαρµόζεται το LS</vt:lpstr>
      <vt:lpstr>Όταν η ανομοιογένεια του χωραφιού βαίνει προς 2 κατευθύνσεις κάθετες μεταξύ τους τότε για να ελεγχθούν ταυτόχρονα δύο τέτοιες πηγές παραλλακτηκότητας εφαρμόζουμε Λατινικό τετράγωνο   Latin Square </vt:lpstr>
      <vt:lpstr>Σκοπός</vt:lpstr>
      <vt:lpstr>Τυχαιοποίηση στο LS</vt:lpstr>
      <vt:lpstr>Παραδείγµατα Λατινικών  Τετραγώνων</vt:lpstr>
      <vt:lpstr>Παράδειγµα Τυχαιοποίησης  (55) LS</vt:lpstr>
      <vt:lpstr>Παράδειγµα (συνέχεια)</vt:lpstr>
      <vt:lpstr>Παράδειγµα (συνέχεια)</vt:lpstr>
      <vt:lpstr>Παράδειγµα (συνέχεια)</vt:lpstr>
      <vt:lpstr>Παράδειγµα (συνέχεια)</vt:lpstr>
      <vt:lpstr>Χρήσιµες-Οδηγίες </vt:lpstr>
      <vt:lpstr>Πλεονεκτήματα  Ο έλεγχος 2 πηγών παραλλακτηκότητας   Μειονεκτήματα Οι ΒΕ του σφάλματος είναι λίγοι εάν οι μεταχειρίσεις είναι λίγες   Το πείραμα γίνεται πολύ μεγάλο εάν οι μεταχειρίσεις είναι πολλές συνήθως έως 8-10    Εάν λείπουν πειραματικές μονάδες η στατιστική ανάλυση είναι πολύπλοκη   </vt:lpstr>
      <vt:lpstr>Πλήρεις Οµάδες σε Λατινικό Τετράγωνο  (Latin Square-LS)</vt:lpstr>
      <vt:lpstr>Παραµετροποίηση -1</vt:lpstr>
      <vt:lpstr>Παραµετροποίηση -2</vt:lpstr>
      <vt:lpstr>Μεθοδολογία Εγκατάστασης Πειράµατος</vt:lpstr>
      <vt:lpstr>Πίνακας ∆εδοµένων</vt:lpstr>
      <vt:lpstr>Πίνακας Ανάλυσης Παραλλακτικότητας  (ή ∆ιακύµανσης)</vt:lpstr>
      <vt:lpstr>∆Ο= 3592 =1.288,81</vt:lpstr>
      <vt:lpstr>Πίνακας Ανάλυσης Παραλλακτικότητας  (ή ∆ιακύµανσης)</vt:lpstr>
      <vt:lpstr>Αποτελέσµατα από το SPSS</vt:lpstr>
      <vt:lpstr>Έλεγχοι Προϋποθέσεων</vt:lpstr>
      <vt:lpstr>Συµπεράσµατα από ANOVA</vt:lpstr>
      <vt:lpstr>Συντελεστής Παραλλακτικότητας  (Coefficient of Variation), CV</vt:lpstr>
      <vt:lpstr>Σύγκριση των τριών Πειραµατικών  Σχεδιασµών (1)</vt:lpstr>
      <vt:lpstr>Σύγκριση των τριών Πειραµατικών  Σχεδιασµών (2)</vt:lpstr>
      <vt:lpstr>Σύγκριση των τριών Πειραµατικών  Σχεδιασµών (3)</vt:lpstr>
      <vt:lpstr>Προσοχή!!!</vt:lpstr>
      <vt:lpstr>Το Γενικό Γραµµικό Πρότυπο  (General Linear Model)</vt:lpstr>
      <vt:lpstr>Παρουσίαση του PowerPoint</vt:lpstr>
      <vt:lpstr>Στατιστικοί Έλεγχοι</vt:lpstr>
      <vt:lpstr>Άλλες Στατιστικές Αναλύσεις</vt:lpstr>
      <vt:lpstr>∆ιαγραµµατική Αναπαράσταση του  Υποδείγµατος</vt:lpstr>
      <vt:lpstr>Συγκρίσεις Μέσων Όρων</vt:lpstr>
      <vt:lpstr>Στο Παράδειγµα</vt:lpstr>
      <vt:lpstr>Στα προηγούµενα παραδείγµατα… CRD RCBD</vt:lpstr>
      <vt:lpstr>Παρουσίαση των Αποτελεσµάτων 1</vt:lpstr>
      <vt:lpstr>Παρουσίαση των Αποτελεσµάτων 2</vt:lpstr>
      <vt:lpstr>Παρουσίαση των Αποτελεσµάτων 3</vt:lpstr>
      <vt:lpstr>(ΜΤΣ)  (ANOVA)</vt:lpstr>
      <vt:lpstr>∆ιάστηµα Εµπιστοσύνης για τη Μέση Τιµή Πληθυσµού  (∆ιασπορά Πληθυσµού Άγνωστη, n&gt;30)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\313\341\364\351\355\351\352\334 \324\345\364\361\334\343\371\355\341_new_2.ppt)</dc:title>
  <dc:creator>user</dc:creator>
  <cp:lastModifiedBy>Δημήτρης</cp:lastModifiedBy>
  <cp:revision>18</cp:revision>
  <dcterms:created xsi:type="dcterms:W3CDTF">2020-05-10T14:48:11Z</dcterms:created>
  <dcterms:modified xsi:type="dcterms:W3CDTF">2020-05-12T20:19:34Z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2010-11-26T00:00:00Z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2020-05-10T00:00:00Z</vt:filetime>
  </property>
</Properties>
</file>