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9" r:id="rId3"/>
    <p:sldId id="317" r:id="rId4"/>
    <p:sldId id="257" r:id="rId5"/>
    <p:sldId id="256" r:id="rId6"/>
    <p:sldId id="261" r:id="rId7"/>
    <p:sldId id="260" r:id="rId8"/>
    <p:sldId id="280" r:id="rId9"/>
    <p:sldId id="320" r:id="rId10"/>
    <p:sldId id="262" r:id="rId11"/>
    <p:sldId id="263" r:id="rId12"/>
    <p:sldId id="264" r:id="rId13"/>
    <p:sldId id="265" r:id="rId14"/>
    <p:sldId id="266" r:id="rId15"/>
    <p:sldId id="275" r:id="rId16"/>
    <p:sldId id="274" r:id="rId17"/>
    <p:sldId id="278" r:id="rId18"/>
    <p:sldId id="277" r:id="rId19"/>
    <p:sldId id="279" r:id="rId20"/>
    <p:sldId id="321" r:id="rId21"/>
    <p:sldId id="258" r:id="rId22"/>
    <p:sldId id="295" r:id="rId23"/>
    <p:sldId id="293" r:id="rId24"/>
    <p:sldId id="294" r:id="rId25"/>
    <p:sldId id="324" r:id="rId26"/>
    <p:sldId id="322" r:id="rId27"/>
    <p:sldId id="259" r:id="rId28"/>
    <p:sldId id="267" r:id="rId29"/>
    <p:sldId id="268" r:id="rId30"/>
    <p:sldId id="269" r:id="rId31"/>
    <p:sldId id="270" r:id="rId32"/>
    <p:sldId id="271" r:id="rId33"/>
    <p:sldId id="273" r:id="rId34"/>
    <p:sldId id="323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6" r:id="rId48"/>
    <p:sldId id="297" r:id="rId49"/>
    <p:sldId id="298" r:id="rId50"/>
    <p:sldId id="299" r:id="rId51"/>
    <p:sldId id="314" r:id="rId52"/>
    <p:sldId id="326" r:id="rId53"/>
    <p:sldId id="327" r:id="rId54"/>
    <p:sldId id="329" r:id="rId55"/>
    <p:sldId id="328" r:id="rId56"/>
    <p:sldId id="325" r:id="rId5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6A10C-866D-4518-AB28-0ADB4184C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D980D7-832C-4D2C-A9B2-F596AFAEE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DC181-803E-41B5-83B6-5154AE9C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AFF942-81B9-4089-8825-4113B20F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437F7F-53B7-4D72-9282-1CBCDB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89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72F59-A5E5-4EE2-AE3A-64E80D7E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676410-88CE-4DE6-AF81-63222D03A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C7F21-83FC-4652-ACAB-AB1C1D83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37EEE-8FC5-4D00-B1F2-B44A1803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040878-5DB9-4AB0-BEE4-18631B1E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38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231D2B-2280-40FA-8141-03D4292AA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2C6957-E380-408D-8558-64A78781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CD008-F296-4A50-B919-0B94DC2F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FF410-7F60-42FB-A409-29722432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DE5A0-10B3-4A47-BE7F-978CC186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B7B95-06B3-435A-A2B0-4FC65674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676146-B0C1-400C-96C8-53403983D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E4C784-EA89-4299-A4CF-0F46DF0D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3A591-5197-4181-BC89-654E9391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588057-FA79-4883-83C0-63BD4844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56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A735E-B6BE-408A-A8B0-7B4D1B7F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FB1866-E644-4626-9288-9E0B834A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33034-E13C-4130-BF5B-F0239C60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D96112-3886-486D-BD43-4F25168C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01896-7C28-46E9-94A4-543A3114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16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796FC-0803-4728-97A7-9ECE3646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DE5854-5D4F-47E3-A8A6-EA17ED73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E55E39-9979-4227-BB4F-60E95C836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642892-E5F4-4BA1-866A-E7341096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9ED75C-A3C1-479B-85F4-E8A7F19D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7BD5C0-D551-4602-9939-A5BE8E14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98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D6BAE-6716-41E6-AE06-581B67E3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378F30-7707-44CF-A74F-D13BDAADE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3BE28B-0A5E-417E-A948-8B2741E2B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3A4B47-886E-41C3-A282-56F5C2958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110AB9-AB97-4C4E-9121-8A248243F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32F9B0-E365-493A-83E5-C02AEA4C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7B5CF7-C235-422E-8475-EA658D48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406B75-DB2F-4372-9C1A-8CA6B771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52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7D558-EAAE-4AD7-AF96-A6F3522D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03148B-5FCA-4BB9-BD73-4912F356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409C11-25A9-4A0B-A717-067FA57B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7B44C6-6AA0-480D-89B5-ED8485CB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17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E4842D-A6F9-452B-B01D-966A125B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293025-0DA7-44FE-89BF-F30DD61A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BD28B9-65BE-4803-AAEB-A645CC38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68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F428C-7A29-461D-873D-428F4608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A06FA-8023-4C71-A78E-F541CBB2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7058D1-F29A-4451-9AEE-134AE71C8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E22557-AD98-4CCE-B7E3-724387F5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24CFA4-E21E-4F94-B6C8-F1AD06E5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3AA07C-0DA1-4758-A307-8A65B075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95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707DA-8253-42F0-8553-457695C3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260A6D-7523-43F5-B1FE-B9C143136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FC2A50-564E-43D2-A08E-5926E40E4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475F14-7EA5-43E6-83EE-7C9A4C92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0F86C9-08DF-4679-A0E5-1B1832F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972486-9920-4C70-93C4-ADFC4191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44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0D5C15-624C-4087-8914-9A40B815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940AA8-EFF8-44B4-850E-11BC310EA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8D123-65C9-41E1-B261-11ED77087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3645-5F8C-4FA3-8844-FFC654512AD7}" type="datetimeFigureOut">
              <a:rPr lang="el-GR" smtClean="0"/>
              <a:t>27/4/20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F9374-4575-4057-901F-22A0EB9E9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FB880-27AC-4103-ACD7-20D0F1CB9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7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portal.tee.gr/portal/page/portal/SCIENTIFIC_WORK/GR_ENERGEIAS/kenak/tee_kenak/setup_TEEKENAK_1_31_March2018_0.ra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pengov.gr/minenv/?p=4450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18B085-7571-49FC-AFCD-DCC8056F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06" y="3429000"/>
            <a:ext cx="561022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ΛΟΓΙΣΜΙΚΟ TEE - KENAK">
            <a:extLst>
              <a:ext uri="{FF2B5EF4-FFF2-40B4-BE49-F238E27FC236}">
                <a16:creationId xmlns:a16="http://schemas.microsoft.com/office/drawing/2014/main" id="{DC4D94A8-79FB-4048-9CBC-F1B31709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7" y="1410003"/>
            <a:ext cx="5351983" cy="37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E » ΚΕΝΑΚ">
            <a:extLst>
              <a:ext uri="{FF2B5EF4-FFF2-40B4-BE49-F238E27FC236}">
                <a16:creationId xmlns:a16="http://schemas.microsoft.com/office/drawing/2014/main" id="{4EDB8006-56C5-410D-89FC-723F88A2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76" y="252743"/>
            <a:ext cx="1331170" cy="8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0EA291B-B9DA-470D-85BD-0FCC6CE8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81125"/>
            <a:ext cx="10173992" cy="54768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708935B-CC82-460B-AA15-A4A014F9C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631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F75767-AD76-44BC-938A-B9D2EE51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800100"/>
            <a:ext cx="103536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5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52F7CB-C845-49C1-B739-59706054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76225"/>
            <a:ext cx="105060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34F0333-374F-4246-95AC-4F2B61F7D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03" y="0"/>
            <a:ext cx="954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1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EF1C55-FB81-4BDA-BCED-153F0CD2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38137"/>
            <a:ext cx="109918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CDE05D4-C047-42AC-962E-F620B3F5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00" b="61275"/>
          <a:stretch/>
        </p:blipFill>
        <p:spPr>
          <a:xfrm>
            <a:off x="477078" y="620200"/>
            <a:ext cx="10220474" cy="43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997C40-18EB-40A6-9BEE-C4EFB8BC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4550" cy="5048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FE7ED8-4535-4462-90F9-8A422FB4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504950"/>
            <a:ext cx="10363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CDE311-1612-4723-B784-12FADD19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61577"/>
            <a:ext cx="102489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2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C379D7-14B0-4D68-A258-F70FCFF6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40" y="118359"/>
            <a:ext cx="103060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3069AA-F88C-4BB6-8140-278145AB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67" y="0"/>
            <a:ext cx="8539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1DBB80-3250-4024-930E-402B7FD35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77" y="1033408"/>
            <a:ext cx="4591456" cy="24468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800" dirty="0"/>
              <a:t>Κανονισμός Ενεργειακής Απόδοσης Κτιρίων</a:t>
            </a:r>
          </a:p>
          <a:p>
            <a:pPr lvl="0"/>
            <a:r>
              <a:rPr lang="el-GR" altLang="el-GR" sz="2800" dirty="0"/>
              <a:t>Κ. Εν. Α. 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900" b="0" i="0" u="none" strike="noStrike" cap="none" normalizeH="0" baseline="0" dirty="0">
              <a:ln>
                <a:noFill/>
              </a:ln>
              <a:solidFill>
                <a:srgbClr val="CC33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rgbClr val="CC33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  <a:hlinkClick r:id="rId2"/>
              </a:rPr>
              <a:t>Πλήρης νέα εγκατάσταση ΤΕΕ-</a:t>
            </a:r>
            <a:r>
              <a:rPr kumimoji="0" lang="el-GR" altLang="el-GR" sz="900" b="0" i="0" u="none" strike="noStrike" cap="none" normalizeH="0" baseline="0" dirty="0" err="1">
                <a:ln>
                  <a:noFill/>
                </a:ln>
                <a:solidFill>
                  <a:srgbClr val="CC33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  <a:hlinkClick r:id="rId2"/>
              </a:rPr>
              <a:t>Κ.Εν.Α.Κ</a:t>
            </a: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rgbClr val="CC33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  <a:hlinkClick r:id="rId2"/>
              </a:rPr>
              <a:t>. 1.31_March2018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    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ΠΡΟΣΟΧΗ: Το αρχείο αφού αποσυμπιεστεί θα πρέπει να εγκατασταθεί με δικαιώματα διαχειριστή (δεξί κλικ στο αποσυμπιεσμένο εικονίδιο και επιλογή -Εκτέλεση ως Διαχειριστής- ) Μπορείτε να παρακολουθήσετε τη διαδικασία στο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File">
            <a:extLst>
              <a:ext uri="{FF2B5EF4-FFF2-40B4-BE49-F238E27FC236}">
                <a16:creationId xmlns:a16="http://schemas.microsoft.com/office/drawing/2014/main" id="{E0385F23-4656-4114-99A5-D64BCA8B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20" y="51330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5ED557-D256-40B3-A4D6-9AF66FC7459A}"/>
              </a:ext>
            </a:extLst>
          </p:cNvPr>
          <p:cNvSpPr/>
          <p:nvPr/>
        </p:nvSpPr>
        <p:spPr>
          <a:xfrm>
            <a:off x="5246185" y="5743517"/>
            <a:ext cx="345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http://www.kenak.gr/e-library.htm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547D71-CCA7-4877-93E1-27E16CD20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368" y="1386032"/>
            <a:ext cx="6632292" cy="43574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2ED657-2722-499B-AA41-54996A4E39EE}"/>
              </a:ext>
            </a:extLst>
          </p:cNvPr>
          <p:cNvSpPr txBox="1"/>
          <p:nvPr/>
        </p:nvSpPr>
        <p:spPr>
          <a:xfrm>
            <a:off x="680936" y="3764603"/>
            <a:ext cx="377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https://www.youtube.com/channel/UCuZDEMt5CdrL_BHJwgKcTpQ</a:t>
            </a:r>
            <a:endParaRPr lang="el-G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F9178A-A5D4-4CB3-A3BF-00FD840F7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36" y="4434694"/>
            <a:ext cx="3831381" cy="15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6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CDE05D4-C047-42AC-962E-F620B3F5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00" b="61275"/>
          <a:stretch/>
        </p:blipFill>
        <p:spPr>
          <a:xfrm>
            <a:off x="477078" y="620200"/>
            <a:ext cx="10220474" cy="43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3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8B68DB-8786-4339-B903-5DC62EB6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654" y="2910509"/>
            <a:ext cx="6105525" cy="3581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1EDB08-C472-4BAE-8C14-44EDF800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4" y="2988297"/>
            <a:ext cx="5397435" cy="20338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90164A-E2B1-4B37-A80E-D5E77BC26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15" y="306960"/>
            <a:ext cx="32289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8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2CA5A7-A38C-4F63-B977-4E31E5A7D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55" b="63162"/>
          <a:stretch/>
        </p:blipFill>
        <p:spPr>
          <a:xfrm>
            <a:off x="131976" y="235670"/>
            <a:ext cx="11788496" cy="4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DD1615-0E51-46D1-B860-F25BDDB5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55" y="166196"/>
            <a:ext cx="8001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9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0541BB-99F1-487D-84DF-BBC5B6F9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96" y="429410"/>
            <a:ext cx="10501214" cy="55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2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2CA5A7-A38C-4F63-B977-4E31E5A7D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55" b="63162"/>
          <a:stretch/>
        </p:blipFill>
        <p:spPr>
          <a:xfrm>
            <a:off x="131976" y="235670"/>
            <a:ext cx="11788496" cy="4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CDE05D4-C047-42AC-962E-F620B3F5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00" b="61275"/>
          <a:stretch/>
        </p:blipFill>
        <p:spPr>
          <a:xfrm>
            <a:off x="603537" y="1028762"/>
            <a:ext cx="10220474" cy="43652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67A291-9EF5-4ED2-A333-28A8F6974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" t="663" r="-1645" b="60903"/>
          <a:stretch/>
        </p:blipFill>
        <p:spPr>
          <a:xfrm>
            <a:off x="216746" y="370092"/>
            <a:ext cx="8867775" cy="5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3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1264C2-4F32-438A-B723-375782FCD1A0}"/>
              </a:ext>
            </a:extLst>
          </p:cNvPr>
          <p:cNvSpPr/>
          <p:nvPr/>
        </p:nvSpPr>
        <p:spPr>
          <a:xfrm>
            <a:off x="481792" y="6138363"/>
            <a:ext cx="474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https://www.energeiakos.net/dieisdisiaerakenak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17536B-3A9F-4F26-8357-9C69FD3B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7" y="759198"/>
            <a:ext cx="8867775" cy="146685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6B1E07B-8390-43B9-A401-3D5C9826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98" y="2226048"/>
            <a:ext cx="80962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9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DA0454-92BA-4D48-97FB-A52D6011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249733"/>
            <a:ext cx="9455697" cy="56082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9369662-A01D-4440-B0A6-2FE2D4750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10"/>
            <a:ext cx="5362575" cy="4095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851C1E9-8060-4796-A486-F42188A5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933"/>
            <a:ext cx="54102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8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362D3C-18E5-4737-86EF-5B3EED01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281112"/>
            <a:ext cx="10163175" cy="4295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6C37D9-7F03-42A1-AE64-597EC905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54" y="422713"/>
            <a:ext cx="68103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B00A31-E82D-4336-B1D5-FEFED045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31" b="42269"/>
          <a:stretch/>
        </p:blipFill>
        <p:spPr>
          <a:xfrm>
            <a:off x="1070043" y="680936"/>
            <a:ext cx="9815208" cy="5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1121BF-5D96-449C-9403-61EEC9AF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3" y="181303"/>
            <a:ext cx="3076575" cy="4000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EA5645B-D458-4212-86D2-D3B733DB7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57" y="638175"/>
            <a:ext cx="102203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8C2DE3-5783-421F-9CA8-0C63846E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39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50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2B3DA8-2E4A-4636-8BE5-34670EC9D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96" y="1104900"/>
            <a:ext cx="12331192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0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106ED6-9A44-43AF-9D1B-260175C3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7" y="0"/>
            <a:ext cx="988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72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E4B1E7-04A6-45CB-BB5B-E4547979C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74" b="54610"/>
          <a:stretch/>
        </p:blipFill>
        <p:spPr>
          <a:xfrm>
            <a:off x="252919" y="1215958"/>
            <a:ext cx="10281679" cy="40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2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50CD0B-F523-44F4-9D79-B2F92005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57" y="254916"/>
            <a:ext cx="10081322" cy="63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8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1FA1E0-282E-4F45-A6DD-AAEBCD91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8" y="400050"/>
            <a:ext cx="11410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19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A2223BF-2FCC-4C72-94D4-2FBFBF8F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4" y="113269"/>
            <a:ext cx="4943475" cy="4286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65760D-6B5A-4187-B6D3-70FC36F60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90" y="541894"/>
            <a:ext cx="5763910" cy="61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2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FD5CB1-CA9C-413E-AC39-025FDEAE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0" y="656439"/>
            <a:ext cx="7658100" cy="2038350"/>
          </a:xfrm>
          <a:prstGeom prst="rect">
            <a:avLst/>
          </a:prstGeom>
        </p:spPr>
      </p:pic>
      <p:pic>
        <p:nvPicPr>
          <p:cNvPr id="3074" name="Picture 2" descr="Azimuth and altitude for northern latitudes. | Download Scientific ...">
            <a:extLst>
              <a:ext uri="{FF2B5EF4-FFF2-40B4-BE49-F238E27FC236}">
                <a16:creationId xmlns:a16="http://schemas.microsoft.com/office/drawing/2014/main" id="{3E593A31-A87F-469D-A164-005F81AF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3" y="2454814"/>
            <a:ext cx="42862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ΗΛΙΑΣΜΟΣ">
            <a:extLst>
              <a:ext uri="{FF2B5EF4-FFF2-40B4-BE49-F238E27FC236}">
                <a16:creationId xmlns:a16="http://schemas.microsoft.com/office/drawing/2014/main" id="{81C62096-63F5-4217-9D84-DCB29DBE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49" y="4657826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ΗΛΙΑΣΜΟΣ">
            <a:extLst>
              <a:ext uri="{FF2B5EF4-FFF2-40B4-BE49-F238E27FC236}">
                <a16:creationId xmlns:a16="http://schemas.microsoft.com/office/drawing/2014/main" id="{0C2F3EA8-AA4E-417B-ABC6-15673239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92" y="2716751"/>
            <a:ext cx="3465227" cy="32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5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458729-01BE-4B6B-B244-1E1D5489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99"/>
            <a:ext cx="5953125" cy="3143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8C6EA9D-E668-4161-8E99-4EE0AF28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8" y="513024"/>
            <a:ext cx="7391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B300F-EA62-4131-93DA-73BF95AC01C8}"/>
              </a:ext>
            </a:extLst>
          </p:cNvPr>
          <p:cNvSpPr/>
          <p:nvPr/>
        </p:nvSpPr>
        <p:spPr>
          <a:xfrm>
            <a:off x="6782463" y="125222"/>
            <a:ext cx="5319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«Ωφέλιμη επιφάνεια κτιρίου ή κτιριακής μονάδας»: η επιφάνεια δαπέδων των κλειστών στεγασμένων χώρων του κτιρίου που προορίζονται για την εξυπηρέτηση των αναγκών της κύριας χρήσης του. Στην ωφέλιμη επιφάνεια δεν </a:t>
            </a:r>
            <a:r>
              <a:rPr lang="el-GR" sz="12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προσμετρώνται</a:t>
            </a:r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: βοηθητικοί χώροι, όπως χώροι αποθήκευσης, στάθμευσης και εγκατάστασης ηλεκτρομηχανολογικού εξοπλισμού του κτιρίου, οι εσωτερικοί εξώστες (πατάρια) με ελεύθερο ύψος μικρότερο του 2,00μ, η επιφάνεια των κοινόχρηστων κλιμακοστασίων και του ανελκυστήρα, η επιφάνεια των </a:t>
            </a:r>
            <a:r>
              <a:rPr lang="el-GR" sz="12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αιθρίων</a:t>
            </a:r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και όλων των διαμπερών ανοιγμάτων ή οδεύσεων που λειτουργούν ως φωταγωγοί ή ως αγωγοί κυκλοφορίας του αέρα για το δροσισμό του κτιρίου.</a:t>
            </a:r>
            <a:br>
              <a:rPr lang="el-GR" sz="1200" dirty="0"/>
            </a:br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Ειδικά για την περίπτωση διαμερίσματος, στην ωφέλιμη επιφάνεια </a:t>
            </a:r>
            <a:r>
              <a:rPr lang="el-GR" sz="12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προσμετρώνται</a:t>
            </a:r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και τυχόν βοηθητικοί χώροι (αποθήκες) που βρίσκονται εντός του διαμερίσματος.</a:t>
            </a:r>
          </a:p>
          <a:p>
            <a:r>
              <a:rPr lang="en-US" sz="1200" dirty="0">
                <a:hlinkClick r:id="rId2"/>
              </a:rPr>
              <a:t>http://www.opengov.gr/minenv/?p=4450</a:t>
            </a:r>
            <a:r>
              <a:rPr lang="el-GR" sz="1200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F3157E-A81D-481A-8779-26441C5E0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326" b="43072"/>
          <a:stretch/>
        </p:blipFill>
        <p:spPr>
          <a:xfrm>
            <a:off x="659958" y="342109"/>
            <a:ext cx="5812403" cy="3904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8A524A-86D9-42F6-BA45-9C964AA35B5D}"/>
              </a:ext>
            </a:extLst>
          </p:cNvPr>
          <p:cNvSpPr/>
          <p:nvPr/>
        </p:nvSpPr>
        <p:spPr>
          <a:xfrm>
            <a:off x="659958" y="4524494"/>
            <a:ext cx="564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i="0" dirty="0">
                <a:solidFill>
                  <a:srgbClr val="594A46"/>
                </a:solidFill>
                <a:effectLst/>
                <a:latin typeface="Trebuchet MS" panose="020B0603020202020204" pitchFamily="34" charset="0"/>
              </a:rPr>
              <a:t>ΣΗΘ ή Συμπαραγωγή Ηλεκτρισμού και Θερμότητας</a:t>
            </a:r>
          </a:p>
        </p:txBody>
      </p:sp>
    </p:spTree>
    <p:extLst>
      <p:ext uri="{BB962C8B-B14F-4D97-AF65-F5344CB8AC3E}">
        <p14:creationId xmlns:p14="http://schemas.microsoft.com/office/powerpoint/2010/main" val="354459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516ADF-9ADC-4089-A314-61F71A77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15" y="471929"/>
            <a:ext cx="7305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1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72176B-441F-455A-8CE1-46F09221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0" y="203560"/>
            <a:ext cx="6276975" cy="2857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FF14EB-766A-44D3-84C4-D6E79ED0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2" y="630810"/>
            <a:ext cx="75342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4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29B6C31-74D8-40F8-B997-87E1DE24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7" y="815713"/>
            <a:ext cx="77628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5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08F27D-5435-41FB-9AFB-D6594614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" y="1151740"/>
            <a:ext cx="74676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3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35D545-27C0-478E-8B83-C2C7BD35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8" y="190767"/>
            <a:ext cx="7005157" cy="6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03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423D60-A127-44E7-A70A-D2FC9678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4" y="545281"/>
            <a:ext cx="7620000" cy="3486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A34957-1F9B-4E06-8799-41CB6225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4" y="132809"/>
            <a:ext cx="43910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9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37A5B63-12C2-4D99-9CFE-27281BF45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91" y="0"/>
            <a:ext cx="741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7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3404AA8-B872-434A-85E8-D525E96A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64"/>
            <a:ext cx="3200400" cy="3905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EBF02E-0E41-4075-9264-195E675B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399"/>
            <a:ext cx="7192062" cy="45641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6BD857-3A4B-47BA-AD27-0582FFC4A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09" y="0"/>
            <a:ext cx="5412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2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4718CF-E4C2-46B0-86E2-C006227A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69602"/>
            <a:ext cx="6772275" cy="5057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AE2844-D865-4E15-A0F6-7DE2C6516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432" y="0"/>
            <a:ext cx="479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7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878F1F-4C96-4C0D-9E7E-D2F6C3A1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0" y="76112"/>
            <a:ext cx="5514975" cy="55816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5F6235-4099-47D1-9756-747E2713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28" y="0"/>
            <a:ext cx="5094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781E48-3F94-40D8-BFB0-82DC58731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45421"/>
            <a:ext cx="103346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5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BB4FD58-5F61-469B-8307-D87094A9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6" y="121990"/>
            <a:ext cx="5753100" cy="3124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E2C4C91-1380-49A6-9312-B58DF7F15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6" y="3523027"/>
            <a:ext cx="5314950" cy="29432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99060B-0F2A-4AB1-91B5-9B1AB7B66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656" y="2166108"/>
            <a:ext cx="55816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60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485098-9228-4D89-95C1-9D69D8538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67" b="47234"/>
          <a:stretch/>
        </p:blipFill>
        <p:spPr>
          <a:xfrm>
            <a:off x="564205" y="486384"/>
            <a:ext cx="10756386" cy="50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68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rique, bâtiment, texte, signe&#10;&#10;Description générée automatiquement">
            <a:extLst>
              <a:ext uri="{FF2B5EF4-FFF2-40B4-BE49-F238E27FC236}">
                <a16:creationId xmlns:a16="http://schemas.microsoft.com/office/drawing/2014/main" id="{2BD3E73B-46A0-4494-B2F0-CB6D219AC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1" y="215421"/>
            <a:ext cx="1404533" cy="2629764"/>
          </a:xfrm>
          <a:prstGeom prst="rect">
            <a:avLst/>
          </a:prstGeom>
        </p:spPr>
      </p:pic>
      <p:pic>
        <p:nvPicPr>
          <p:cNvPr id="6" name="Image 5" descr="Une image contenant extérieur, brique, bâtiment, homme&#10;&#10;Description générée automatiquement">
            <a:extLst>
              <a:ext uri="{FF2B5EF4-FFF2-40B4-BE49-F238E27FC236}">
                <a16:creationId xmlns:a16="http://schemas.microsoft.com/office/drawing/2014/main" id="{CD14F034-08E5-4B7E-B063-14B9B5183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03" y="253730"/>
            <a:ext cx="1236831" cy="2591455"/>
          </a:xfrm>
          <a:prstGeom prst="rect">
            <a:avLst/>
          </a:prstGeom>
        </p:spPr>
      </p:pic>
      <p:pic>
        <p:nvPicPr>
          <p:cNvPr id="8" name="Image 7" descr="Une image contenant brique, bâtiment, signe, mètre&#10;&#10;Description générée automatiquement">
            <a:extLst>
              <a:ext uri="{FF2B5EF4-FFF2-40B4-BE49-F238E27FC236}">
                <a16:creationId xmlns:a16="http://schemas.microsoft.com/office/drawing/2014/main" id="{6A0ECE00-D45A-4C57-83B9-D93755B01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23" y="253730"/>
            <a:ext cx="3138828" cy="2557564"/>
          </a:xfrm>
          <a:prstGeom prst="rect">
            <a:avLst/>
          </a:prstGeom>
        </p:spPr>
      </p:pic>
      <p:pic>
        <p:nvPicPr>
          <p:cNvPr id="10" name="Image 9" descr="Une image contenant bâtiment, assis, brique&#10;&#10;Description générée automatiquement">
            <a:extLst>
              <a:ext uri="{FF2B5EF4-FFF2-40B4-BE49-F238E27FC236}">
                <a16:creationId xmlns:a16="http://schemas.microsoft.com/office/drawing/2014/main" id="{77255163-8288-4FB8-9ED8-853765AA9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40" y="253730"/>
            <a:ext cx="3474905" cy="2591454"/>
          </a:xfrm>
          <a:prstGeom prst="rect">
            <a:avLst/>
          </a:prstGeom>
        </p:spPr>
      </p:pic>
      <p:pic>
        <p:nvPicPr>
          <p:cNvPr id="12" name="Image 11" descr="Une image contenant brique&#10;&#10;Description générée automatiquement">
            <a:extLst>
              <a:ext uri="{FF2B5EF4-FFF2-40B4-BE49-F238E27FC236}">
                <a16:creationId xmlns:a16="http://schemas.microsoft.com/office/drawing/2014/main" id="{6D1E8186-79AF-4C9C-AA76-64B62D115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1" y="3020319"/>
            <a:ext cx="7264029" cy="30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5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texte, brique&#10;&#10;Description générée automatiquement">
            <a:extLst>
              <a:ext uri="{FF2B5EF4-FFF2-40B4-BE49-F238E27FC236}">
                <a16:creationId xmlns:a16="http://schemas.microsoft.com/office/drawing/2014/main" id="{6580D15D-6672-4FC9-9C5B-6E613DD0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1" y="380189"/>
            <a:ext cx="5652774" cy="32093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43360D-CB78-4F39-AA8E-8D9B6BC33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1" y="3744447"/>
            <a:ext cx="8414426" cy="25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32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3C886B-7AC7-45F1-8D04-6ECC82C10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73333"/>
          <a:stretch/>
        </p:blipFill>
        <p:spPr>
          <a:xfrm>
            <a:off x="894945" y="680936"/>
            <a:ext cx="6096000" cy="1828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DB1C61-C125-4682-B6A9-FC375786E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87" b="56738"/>
          <a:stretch/>
        </p:blipFill>
        <p:spPr>
          <a:xfrm>
            <a:off x="894945" y="2864797"/>
            <a:ext cx="10389140" cy="29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976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16B0B31B-6BCF-4001-ABF8-868BD85F8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79" y="0"/>
            <a:ext cx="850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10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18B085-7571-49FC-AFCD-DCC8056F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06" y="3429000"/>
            <a:ext cx="561022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ΛΟΓΙΣΜΙΚΟ TEE - KENAK">
            <a:extLst>
              <a:ext uri="{FF2B5EF4-FFF2-40B4-BE49-F238E27FC236}">
                <a16:creationId xmlns:a16="http://schemas.microsoft.com/office/drawing/2014/main" id="{DC4D94A8-79FB-4048-9CBC-F1B31709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7" y="1410003"/>
            <a:ext cx="5351983" cy="37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E » ΚΕΝΑΚ">
            <a:extLst>
              <a:ext uri="{FF2B5EF4-FFF2-40B4-BE49-F238E27FC236}">
                <a16:creationId xmlns:a16="http://schemas.microsoft.com/office/drawing/2014/main" id="{4EDB8006-56C5-410D-89FC-723F88A2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76" y="252743"/>
            <a:ext cx="1331170" cy="8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o Be Continued (Instrumental) by KloudNineMusic on Amazon Music ...">
            <a:extLst>
              <a:ext uri="{FF2B5EF4-FFF2-40B4-BE49-F238E27FC236}">
                <a16:creationId xmlns:a16="http://schemas.microsoft.com/office/drawing/2014/main" id="{475EF429-5571-4CDD-BDBE-68A04034E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5" b="46834"/>
          <a:stretch/>
        </p:blipFill>
        <p:spPr bwMode="auto">
          <a:xfrm>
            <a:off x="3905756" y="2081718"/>
            <a:ext cx="4762500" cy="9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3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9B7B2E-B3FE-4871-96D6-ECD85FB17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80" y="0"/>
            <a:ext cx="10455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0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D19ADA-5E0D-4324-9A07-A159867D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004887"/>
            <a:ext cx="103727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4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236645-17A3-4965-9F60-9588F85A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80" y="2072723"/>
            <a:ext cx="105346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1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B00A31-E82D-4336-B1D5-FEFED045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31" b="42269"/>
          <a:stretch/>
        </p:blipFill>
        <p:spPr>
          <a:xfrm>
            <a:off x="1070043" y="680936"/>
            <a:ext cx="9815208" cy="5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353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236</Words>
  <Application>Microsoft Macintosh PowerPoint</Application>
  <PresentationFormat>Grand écran</PresentationFormat>
  <Paragraphs>10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REMY NICOLAS-MICHEL-PHILIPPE</dc:creator>
  <cp:lastModifiedBy>REMY Nicolas</cp:lastModifiedBy>
  <cp:revision>21</cp:revision>
  <dcterms:created xsi:type="dcterms:W3CDTF">2020-04-24T12:20:50Z</dcterms:created>
  <dcterms:modified xsi:type="dcterms:W3CDTF">2020-04-27T15:15:26Z</dcterms:modified>
</cp:coreProperties>
</file>