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62" r:id="rId9"/>
    <p:sldId id="263" r:id="rId10"/>
    <p:sldId id="264" r:id="rId11"/>
    <p:sldId id="265" r:id="rId12"/>
    <p:sldId id="266" r:id="rId13"/>
    <p:sldId id="279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92" r:id="rId27"/>
    <p:sldId id="293" r:id="rId28"/>
    <p:sldId id="305" r:id="rId29"/>
    <p:sldId id="306" r:id="rId30"/>
    <p:sldId id="290" r:id="rId31"/>
    <p:sldId id="283" r:id="rId32"/>
    <p:sldId id="299" r:id="rId33"/>
    <p:sldId id="298" r:id="rId34"/>
    <p:sldId id="297" r:id="rId35"/>
    <p:sldId id="296" r:id="rId36"/>
    <p:sldId id="295" r:id="rId37"/>
    <p:sldId id="285" r:id="rId38"/>
    <p:sldId id="281" r:id="rId39"/>
    <p:sldId id="282" r:id="rId40"/>
    <p:sldId id="284" r:id="rId41"/>
    <p:sldId id="288" r:id="rId42"/>
    <p:sldId id="286" r:id="rId43"/>
    <p:sldId id="287" r:id="rId44"/>
    <p:sldId id="291" r:id="rId45"/>
    <p:sldId id="294" r:id="rId46"/>
    <p:sldId id="289" r:id="rId47"/>
    <p:sldId id="302" r:id="rId48"/>
    <p:sldId id="301" r:id="rId49"/>
    <p:sldId id="300" r:id="rId50"/>
    <p:sldId id="303" r:id="rId51"/>
    <p:sldId id="304" r:id="rId5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9" autoAdjust="0"/>
    <p:restoredTop sz="94675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6F1F0511-FB32-4DDF-943D-16C5887EAB5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8A2C26-CB0F-4944-B435-7D319665D454}" type="slidenum">
              <a:rPr lang="el-GR" smtClean="0"/>
              <a:pPr/>
              <a:t>1</a:t>
            </a:fld>
            <a:endParaRPr lang="el-GR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9A5B5B-B6FD-452B-BCF2-62C211CFBFB3}" type="slidenum">
              <a:rPr lang="el-GR" smtClean="0"/>
              <a:pPr/>
              <a:t>11</a:t>
            </a:fld>
            <a:endParaRPr lang="el-GR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F26D203-D9CA-4FFE-9820-1B306A731918}" type="slidenum">
              <a:rPr lang="el-GR" smtClean="0"/>
              <a:pPr/>
              <a:t>12</a:t>
            </a:fld>
            <a:endParaRPr lang="el-GR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695242-6382-45C8-99D7-1D56C865DCD7}" type="slidenum">
              <a:rPr lang="el-GR" smtClean="0"/>
              <a:pPr/>
              <a:t>13</a:t>
            </a:fld>
            <a:endParaRPr lang="el-G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28FEF7-68E2-4CB0-9516-CCAB870BA20B}" type="slidenum">
              <a:rPr lang="el-GR" smtClean="0"/>
              <a:pPr/>
              <a:t>14</a:t>
            </a:fld>
            <a:endParaRPr lang="el-G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17789A-8D0A-4D6C-A77A-E8C69777CAB5}" type="slidenum">
              <a:rPr lang="el-GR" smtClean="0"/>
              <a:pPr/>
              <a:t>15</a:t>
            </a:fld>
            <a:endParaRPr lang="el-G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C08362-7DF9-44D3-8D58-CE55615F1BD9}" type="slidenum">
              <a:rPr lang="el-GR" smtClean="0"/>
              <a:pPr/>
              <a:t>16</a:t>
            </a:fld>
            <a:endParaRPr lang="el-GR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567875-81E6-44B8-BE9F-8E994E09BFEA}" type="slidenum">
              <a:rPr lang="el-GR" smtClean="0"/>
              <a:pPr/>
              <a:t>17</a:t>
            </a:fld>
            <a:endParaRPr lang="el-GR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3CAC55-0711-42ED-9F07-5CBB5C4A1593}" type="slidenum">
              <a:rPr lang="el-GR" smtClean="0"/>
              <a:pPr/>
              <a:t>18</a:t>
            </a:fld>
            <a:endParaRPr lang="el-GR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AB04B7-A659-4DA1-8614-901F9E665462}" type="slidenum">
              <a:rPr lang="el-GR" smtClean="0"/>
              <a:pPr/>
              <a:t>19</a:t>
            </a:fld>
            <a:endParaRPr lang="el-G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45634D-1103-4C22-BF24-C85515F165FF}" type="slidenum">
              <a:rPr lang="el-GR" smtClean="0"/>
              <a:pPr/>
              <a:t>20</a:t>
            </a:fld>
            <a:endParaRPr lang="el-GR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D3AE36-D148-43D0-BDDF-A70AB4DB72C6}" type="slidenum">
              <a:rPr lang="el-GR" smtClean="0"/>
              <a:pPr/>
              <a:t>2</a:t>
            </a:fld>
            <a:endParaRPr lang="el-G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8A3E27-D7C6-47F6-A69E-6B1D08B09729}" type="slidenum">
              <a:rPr lang="el-GR" smtClean="0"/>
              <a:pPr/>
              <a:t>21</a:t>
            </a:fld>
            <a:endParaRPr lang="el-GR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08F19C-7F61-4799-80BF-52FC5E47E612}" type="slidenum">
              <a:rPr lang="el-GR" smtClean="0"/>
              <a:pPr/>
              <a:t>22</a:t>
            </a:fld>
            <a:endParaRPr lang="el-GR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38BF62-4DB2-4E2A-A9AF-FA80B0E3881C}" type="slidenum">
              <a:rPr lang="el-GR" smtClean="0"/>
              <a:pPr/>
              <a:t>23</a:t>
            </a:fld>
            <a:endParaRPr lang="el-GR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120F72-B47E-42E5-A2DD-C4E17569C9FF}" type="slidenum">
              <a:rPr lang="el-GR" smtClean="0"/>
              <a:pPr/>
              <a:t>24</a:t>
            </a:fld>
            <a:endParaRPr lang="el-GR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06E33F-4523-4876-B4E8-504D61281FE8}" type="slidenum">
              <a:rPr lang="el-GR" smtClean="0"/>
              <a:pPr/>
              <a:t>25</a:t>
            </a:fld>
            <a:endParaRPr lang="el-GR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0FD09E-448C-4354-9875-D8903092EAB9}" type="slidenum">
              <a:rPr lang="el-GR" smtClean="0"/>
              <a:pPr/>
              <a:t>3</a:t>
            </a:fld>
            <a:endParaRPr lang="el-G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2CDFEE-5BCC-4D9F-9C89-D1CD31A2CCC4}" type="slidenum">
              <a:rPr lang="el-GR" smtClean="0"/>
              <a:pPr/>
              <a:t>4</a:t>
            </a:fld>
            <a:endParaRPr lang="el-GR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7518D3-65AE-45B2-8CF1-D0C55D2526A3}" type="slidenum">
              <a:rPr lang="el-GR" smtClean="0"/>
              <a:pPr/>
              <a:t>5</a:t>
            </a:fld>
            <a:endParaRPr lang="el-G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CB25F4-28B8-470B-890A-16B9FABA8582}" type="slidenum">
              <a:rPr lang="el-GR" smtClean="0"/>
              <a:pPr/>
              <a:t>7</a:t>
            </a:fld>
            <a:endParaRPr lang="el-GR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731779-A999-4DF7-9587-B7FEB3A375CD}" type="slidenum">
              <a:rPr lang="el-GR" smtClean="0"/>
              <a:pPr/>
              <a:t>8</a:t>
            </a:fld>
            <a:endParaRPr lang="el-G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06C414-5A15-4217-B158-FFE33EB8FB8D}" type="slidenum">
              <a:rPr lang="el-GR" smtClean="0"/>
              <a:pPr/>
              <a:t>9</a:t>
            </a:fld>
            <a:endParaRPr lang="el-GR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29276D-FF29-41D7-A7E8-DC0DFA02D700}" type="slidenum">
              <a:rPr lang="el-GR" smtClean="0"/>
              <a:pPr/>
              <a:t>10</a:t>
            </a:fld>
            <a:endParaRPr lang="el-GR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/>
          </a:p>
        </p:txBody>
      </p:sp>
      <p:pic>
        <p:nvPicPr>
          <p:cNvPr id="5" name="Picture 3" descr="ANABNR2"/>
          <p:cNvPicPr>
            <a:picLocks noChangeAspect="1" noChangeArrowheads="1"/>
          </p:cNvPicPr>
          <p:nvPr/>
        </p:nvPicPr>
        <p:blipFill>
          <a:blip r:embed="rId2" cstate="print"/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l-GR" noProof="0" smtClean="0"/>
              <a:t>Κάντε κλικ για να επεξεργαστείτε τον τίτλο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l-GR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BD102C05-D780-44BC-9FC2-7E840BAE3A2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799A3-36FF-4DE6-875C-E96704369691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04320-E66D-4AD6-8A06-C9A7D1A0CD0B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E381-2947-4011-B489-1BC21D409FFF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EC6F7-3D06-4DBC-BB27-BC1322E42113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4AFAA-44B3-41A8-91EF-E8F877F706EE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BD38C-B4F2-42B6-B830-304EC00430EB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5A0B3-7ADB-4CE8-8C8A-8170F09738FA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65878-59B4-47BF-A846-E6BA71BD2E26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E0FCD-C755-4742-812B-25C7337DA483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7067B-1C83-40C8-969E-C83ECC7FCFEE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102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102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pic>
        <p:nvPicPr>
          <p:cNvPr id="1033" name="Picture 9" descr="anabnr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516D29A-C27F-4249-B16E-8A5833E0392F}" type="slidenum">
              <a:rPr lang="el-GR"/>
              <a:pPr>
                <a:defRPr/>
              </a:pPr>
              <a:t>‹#›</a:t>
            </a:fld>
            <a:endParaRPr lang="el-GR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914400"/>
            <a:ext cx="7239000" cy="1524000"/>
          </a:xfrm>
        </p:spPr>
        <p:txBody>
          <a:bodyPr/>
          <a:lstStyle/>
          <a:p>
            <a:pPr algn="ctr" eaLnBrk="1" hangingPunct="1"/>
            <a:r>
              <a:rPr lang="el-GR" sz="2000" dirty="0" smtClean="0">
                <a:latin typeface="Arial Black" pitchFamily="34" charset="0"/>
              </a:rPr>
              <a:t>Βασικά </a:t>
            </a:r>
            <a:r>
              <a:rPr lang="el-GR" sz="2000" smtClean="0">
                <a:latin typeface="Arial Black" pitchFamily="34" charset="0"/>
              </a:rPr>
              <a:t>Ηλεκτροκαρδιογραφικά</a:t>
            </a:r>
            <a:r>
              <a:rPr lang="el-GR" sz="2000" dirty="0" smtClean="0">
                <a:latin typeface="Arial Black" pitchFamily="34" charset="0"/>
              </a:rPr>
              <a:t> Επάρματα</a:t>
            </a:r>
            <a:br>
              <a:rPr lang="el-GR" sz="2000" dirty="0" smtClean="0">
                <a:latin typeface="Arial Black" pitchFamily="34" charset="0"/>
              </a:rPr>
            </a:br>
            <a:r>
              <a:rPr lang="el-GR" sz="2000" dirty="0" smtClean="0">
                <a:latin typeface="Arial Black" pitchFamily="34" charset="0"/>
              </a:rPr>
              <a:t> </a:t>
            </a:r>
            <a:r>
              <a:rPr lang="el-GR" sz="2000" dirty="0" err="1" smtClean="0">
                <a:latin typeface="Arial Black" pitchFamily="34" charset="0"/>
              </a:rPr>
              <a:t>Ηλεκτροκαρδιογραφικές</a:t>
            </a:r>
            <a:r>
              <a:rPr lang="el-GR" sz="2000" dirty="0" smtClean="0">
                <a:latin typeface="Arial Black" pitchFamily="34" charset="0"/>
              </a:rPr>
              <a:t> Απαγωγές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4267200"/>
            <a:ext cx="6400800" cy="1371600"/>
          </a:xfrm>
        </p:spPr>
        <p:txBody>
          <a:bodyPr/>
          <a:lstStyle/>
          <a:p>
            <a:pPr algn="ctr" eaLnBrk="1" hangingPunct="1"/>
            <a:r>
              <a:rPr lang="el-GR" sz="1400" smtClean="0">
                <a:latin typeface="Arial Black" pitchFamily="34" charset="0"/>
              </a:rPr>
              <a:t>Ανυφαντάκης Ζαχαρίας-Αλέξανδρός</a:t>
            </a:r>
          </a:p>
          <a:p>
            <a:pPr algn="ctr" eaLnBrk="1" hangingPunct="1"/>
            <a:r>
              <a:rPr lang="el-GR" sz="1400" smtClean="0">
                <a:latin typeface="Arial Black" pitchFamily="34" charset="0"/>
              </a:rPr>
              <a:t>Επεμβατικός Κρδιολόγος</a:t>
            </a:r>
          </a:p>
          <a:p>
            <a:pPr algn="ctr" eaLnBrk="1" hangingPunct="1"/>
            <a:r>
              <a:rPr lang="el-GR" sz="1400" smtClean="0">
                <a:latin typeface="Arial Black" pitchFamily="34" charset="0"/>
              </a:rPr>
              <a:t>Διδάκτωρ Πανεπιστημίου Ιατρικής Σχολής Πανεπιστημίου ΑΘΗΝΩΝ</a:t>
            </a:r>
          </a:p>
          <a:p>
            <a:pPr algn="ctr" eaLnBrk="1" hangingPunct="1"/>
            <a:r>
              <a:rPr lang="el-GR" sz="1400" smtClean="0">
                <a:latin typeface="Arial Black" pitchFamily="34" charset="0"/>
              </a:rPr>
              <a:t>Επιμελητής Β΄Καρδιολογικής Κλινικής Πανεπιστημιακού Νοσοκομείου ΛΑΡΙΣΗΣ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ikona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566" y="642918"/>
            <a:ext cx="8166276" cy="575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ikona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810" y="500042"/>
            <a:ext cx="7882717" cy="594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ikona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2588"/>
            <a:ext cx="6715172" cy="6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ikona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64194"/>
            <a:ext cx="7286676" cy="612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ikona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33" y="1000108"/>
            <a:ext cx="824374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ikona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27286"/>
            <a:ext cx="7143799" cy="620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ikona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04388"/>
            <a:ext cx="6858048" cy="658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ikona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899168"/>
            <a:ext cx="7429551" cy="505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ikona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1" y="285728"/>
            <a:ext cx="714380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ikona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79388"/>
            <a:ext cx="6072230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eikona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0263" y="1846263"/>
            <a:ext cx="4943475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eikona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16" y="1214422"/>
            <a:ext cx="798000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ikona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38124"/>
            <a:ext cx="6929486" cy="631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ikona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57166"/>
            <a:ext cx="6786609" cy="62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eikona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99367"/>
            <a:ext cx="6786609" cy="652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ikona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835628"/>
            <a:ext cx="7715303" cy="53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ikona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57005"/>
            <a:ext cx="6786609" cy="654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ikona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84188"/>
            <a:ext cx="6643734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Premature Atrial Beat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2867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1714488"/>
            <a:ext cx="7915303" cy="4330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solidFill>
                  <a:srgbClr val="2A3D7A"/>
                </a:solidFill>
                <a:latin typeface="Arial Black" pitchFamily="34" charset="0"/>
              </a:rPr>
              <a:t>Premature Atrial Beat</a:t>
            </a:r>
            <a:endParaRPr lang="el-GR" dirty="0" smtClean="0"/>
          </a:p>
        </p:txBody>
      </p:sp>
      <p:pic>
        <p:nvPicPr>
          <p:cNvPr id="2969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2357430"/>
            <a:ext cx="7072362" cy="31019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solidFill>
                  <a:srgbClr val="2A3D7A"/>
                </a:solidFill>
                <a:latin typeface="Arial Black" pitchFamily="34" charset="0"/>
              </a:rPr>
              <a:t>Premature Atrial Beat</a:t>
            </a:r>
            <a:endParaRPr lang="el-GR" dirty="0" smtClean="0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2285992"/>
            <a:ext cx="8001056" cy="31734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err="1" smtClean="0">
                <a:latin typeface="Arial Black" pitchFamily="34" charset="0"/>
              </a:rPr>
              <a:t>Junctional</a:t>
            </a:r>
            <a:r>
              <a:rPr lang="en-US" sz="2400" dirty="0" smtClean="0">
                <a:latin typeface="Arial Black" pitchFamily="34" charset="0"/>
              </a:rPr>
              <a:t> Escape Complex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3174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2214554"/>
            <a:ext cx="7358114" cy="32448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ikona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06857"/>
            <a:ext cx="7286676" cy="644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Sinus Tachycardia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3277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1500174"/>
            <a:ext cx="8305829" cy="48577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"/>
          <p:cNvSpPr>
            <a:spLocks noGrp="1"/>
          </p:cNvSpPr>
          <p:nvPr>
            <p:ph type="title"/>
          </p:nvPr>
        </p:nvSpPr>
        <p:spPr>
          <a:xfrm>
            <a:off x="857224" y="28572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err="1" smtClean="0">
                <a:latin typeface="Arial Black" pitchFamily="34" charset="0"/>
              </a:rPr>
              <a:t>Atrioventricular</a:t>
            </a:r>
            <a:r>
              <a:rPr lang="en-US" sz="2400" dirty="0" smtClean="0">
                <a:latin typeface="Arial Black" pitchFamily="34" charset="0"/>
              </a:rPr>
              <a:t> Nodal Reciprocating Tachycardia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3379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1571611"/>
            <a:ext cx="7500990" cy="49243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Wolff Parkinson White Syndrome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3481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2214554"/>
            <a:ext cx="7929618" cy="39290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err="1" smtClean="0">
                <a:latin typeface="Arial Black" pitchFamily="34" charset="0"/>
              </a:rPr>
              <a:t>Atrioventricular</a:t>
            </a:r>
            <a:r>
              <a:rPr lang="en-US" sz="2400" dirty="0" smtClean="0">
                <a:latin typeface="Arial Black" pitchFamily="34" charset="0"/>
              </a:rPr>
              <a:t> Reciprocating Tachycardia (Extra</a:t>
            </a:r>
            <a:br>
              <a:rPr lang="en-US" sz="2400" dirty="0" smtClean="0">
                <a:latin typeface="Arial Black" pitchFamily="34" charset="0"/>
              </a:rPr>
            </a:br>
            <a:r>
              <a:rPr lang="en-US" sz="2400" dirty="0" smtClean="0">
                <a:latin typeface="Arial Black" pitchFamily="34" charset="0"/>
              </a:rPr>
              <a:t>Nodal Accessory Pathways)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3584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2976" y="2101850"/>
            <a:ext cx="7286676" cy="42561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Atrial Tachycardia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3686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740202"/>
            <a:ext cx="8369475" cy="44748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Atrial Flutter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3789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500174"/>
            <a:ext cx="8358246" cy="47863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4291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smtClean="0">
                <a:latin typeface="Arial Black" pitchFamily="34" charset="0"/>
              </a:rPr>
              <a:t>Atrial Fibrillation</a:t>
            </a:r>
            <a:endParaRPr lang="el-GR" sz="2400" smtClean="0">
              <a:latin typeface="Arial Black" pitchFamily="34" charset="0"/>
            </a:endParaRPr>
          </a:p>
        </p:txBody>
      </p:sp>
      <p:pic>
        <p:nvPicPr>
          <p:cNvPr id="3891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44" y="1785926"/>
            <a:ext cx="8920174" cy="428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smtClean="0">
                <a:latin typeface="Arial Black" pitchFamily="34" charset="0"/>
              </a:rPr>
              <a:t>Ventricular extrasystole</a:t>
            </a:r>
            <a:endParaRPr lang="el-GR" sz="2400" smtClean="0">
              <a:latin typeface="Arial Black" pitchFamily="34" charset="0"/>
            </a:endParaRPr>
          </a:p>
        </p:txBody>
      </p:sp>
      <p:pic>
        <p:nvPicPr>
          <p:cNvPr id="3993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04" y="1710653"/>
            <a:ext cx="6572296" cy="47592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5"/>
          <p:cNvSpPr>
            <a:spLocks noGrp="1"/>
          </p:cNvSpPr>
          <p:nvPr>
            <p:ph type="title"/>
          </p:nvPr>
        </p:nvSpPr>
        <p:spPr>
          <a:xfrm>
            <a:off x="357158" y="142852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Ventricular Tachycardia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4096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1453411"/>
            <a:ext cx="8143932" cy="51188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Ventricular Tachycardia</a:t>
            </a:r>
            <a:endParaRPr lang="el-GR" dirty="0" smtClean="0"/>
          </a:p>
        </p:txBody>
      </p:sp>
      <p:pic>
        <p:nvPicPr>
          <p:cNvPr id="4198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9548" y="2357430"/>
            <a:ext cx="8447293" cy="32991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ikona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24649"/>
            <a:ext cx="7215237" cy="634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Ventricular Tachycardia</a:t>
            </a:r>
            <a:endParaRPr lang="el-GR" dirty="0" smtClean="0"/>
          </a:p>
        </p:txBody>
      </p:sp>
      <p:pic>
        <p:nvPicPr>
          <p:cNvPr id="4301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1643050"/>
            <a:ext cx="6997726" cy="49611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err="1" smtClean="0">
                <a:latin typeface="Arial Black" pitchFamily="34" charset="0"/>
              </a:rPr>
              <a:t>Torsade</a:t>
            </a:r>
            <a:r>
              <a:rPr lang="en-US" sz="2400" dirty="0" smtClean="0">
                <a:latin typeface="Arial Black" pitchFamily="34" charset="0"/>
              </a:rPr>
              <a:t> de pointes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4403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24" y="1502530"/>
            <a:ext cx="7572428" cy="49118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solidFill>
                  <a:srgbClr val="2A3D7A"/>
                </a:solidFill>
                <a:latin typeface="Arial Black" pitchFamily="34" charset="0"/>
              </a:rPr>
              <a:t>Ventricular Fibrillation</a:t>
            </a:r>
            <a:endParaRPr lang="el-GR" dirty="0" smtClean="0"/>
          </a:p>
        </p:txBody>
      </p:sp>
      <p:pic>
        <p:nvPicPr>
          <p:cNvPr id="4505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24" y="1740210"/>
            <a:ext cx="7715304" cy="455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solidFill>
                  <a:srgbClr val="2A3D7A"/>
                </a:solidFill>
                <a:latin typeface="Arial Black" pitchFamily="34" charset="0"/>
              </a:rPr>
              <a:t>Ventricular Fibrillation</a:t>
            </a:r>
            <a:endParaRPr lang="el-GR" dirty="0" smtClean="0"/>
          </a:p>
        </p:txBody>
      </p:sp>
      <p:pic>
        <p:nvPicPr>
          <p:cNvPr id="4608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3214"/>
          <a:stretch>
            <a:fillRect/>
          </a:stretch>
        </p:blipFill>
        <p:spPr>
          <a:xfrm>
            <a:off x="785786" y="2113220"/>
            <a:ext cx="8001056" cy="37002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Sinus Bradycardia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4710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563" y="1714488"/>
            <a:ext cx="8659155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err="1" smtClean="0">
                <a:latin typeface="Arial Black" pitchFamily="34" charset="0"/>
              </a:rPr>
              <a:t>Accelarated</a:t>
            </a:r>
            <a:r>
              <a:rPr lang="en-US" sz="2400" dirty="0" smtClean="0">
                <a:latin typeface="Arial Black" pitchFamily="34" charset="0"/>
              </a:rPr>
              <a:t> </a:t>
            </a:r>
            <a:r>
              <a:rPr lang="en-US" sz="2400" dirty="0" err="1" smtClean="0">
                <a:latin typeface="Arial Black" pitchFamily="34" charset="0"/>
              </a:rPr>
              <a:t>Junctional</a:t>
            </a:r>
            <a:r>
              <a:rPr lang="en-US" sz="2400" dirty="0" smtClean="0">
                <a:latin typeface="Arial Black" pitchFamily="34" charset="0"/>
              </a:rPr>
              <a:t> Rhythm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4813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1843144"/>
            <a:ext cx="8210578" cy="43401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err="1" smtClean="0">
                <a:latin typeface="Arial Black" pitchFamily="34" charset="0"/>
              </a:rPr>
              <a:t>Idioventricular</a:t>
            </a:r>
            <a:r>
              <a:rPr lang="en-US" sz="2400" dirty="0" smtClean="0">
                <a:latin typeface="Arial Black" pitchFamily="34" charset="0"/>
              </a:rPr>
              <a:t> Rhythm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4915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1566670"/>
            <a:ext cx="7858180" cy="48888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First degree </a:t>
            </a:r>
            <a:r>
              <a:rPr lang="en-US" sz="2400" dirty="0" err="1" smtClean="0">
                <a:latin typeface="Arial Black" pitchFamily="34" charset="0"/>
              </a:rPr>
              <a:t>Atrioventricular</a:t>
            </a:r>
            <a:r>
              <a:rPr lang="en-US" sz="2400" dirty="0" smtClean="0">
                <a:latin typeface="Arial Black" pitchFamily="34" charset="0"/>
              </a:rPr>
              <a:t> Block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5017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52" y="1785926"/>
            <a:ext cx="7072362" cy="3673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solidFill>
                  <a:srgbClr val="2A3D7A"/>
                </a:solidFill>
                <a:latin typeface="Arial Black" pitchFamily="34" charset="0"/>
              </a:rPr>
              <a:t>Mobitz I-</a:t>
            </a:r>
            <a:r>
              <a:rPr lang="en-US" sz="2400" dirty="0" err="1" smtClean="0">
                <a:solidFill>
                  <a:srgbClr val="2A3D7A"/>
                </a:solidFill>
                <a:latin typeface="Arial Black" pitchFamily="34" charset="0"/>
              </a:rPr>
              <a:t>Wenckebach</a:t>
            </a:r>
            <a:endParaRPr lang="el-GR" dirty="0" smtClean="0"/>
          </a:p>
        </p:txBody>
      </p:sp>
      <p:pic>
        <p:nvPicPr>
          <p:cNvPr id="5120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1511846"/>
            <a:ext cx="7643865" cy="50285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 </a:t>
            </a:r>
            <a:r>
              <a:rPr lang="en-US" sz="2400" dirty="0" smtClean="0">
                <a:latin typeface="Arial Black" pitchFamily="34" charset="0"/>
              </a:rPr>
              <a:t>Mobitz II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5222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1917120"/>
            <a:ext cx="7786742" cy="35422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ikona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0"/>
            <a:ext cx="74295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 Black" pitchFamily="34" charset="0"/>
              </a:rPr>
              <a:t>Complete </a:t>
            </a:r>
            <a:r>
              <a:rPr lang="en-US" sz="2400" dirty="0" err="1" smtClean="0">
                <a:latin typeface="Arial Black" pitchFamily="34" charset="0"/>
              </a:rPr>
              <a:t>Atrioventricular</a:t>
            </a:r>
            <a:r>
              <a:rPr lang="en-US" sz="2400" dirty="0" smtClean="0">
                <a:latin typeface="Arial Black" pitchFamily="34" charset="0"/>
              </a:rPr>
              <a:t> Block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5325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647572"/>
            <a:ext cx="8356355" cy="46389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400" dirty="0" err="1" smtClean="0">
                <a:latin typeface="Arial Black" pitchFamily="34" charset="0"/>
              </a:rPr>
              <a:t>Asystole</a:t>
            </a:r>
            <a:endParaRPr lang="el-GR" sz="2400" dirty="0" smtClean="0">
              <a:latin typeface="Arial Black" pitchFamily="34" charset="0"/>
            </a:endParaRPr>
          </a:p>
        </p:txBody>
      </p:sp>
      <p:pic>
        <p:nvPicPr>
          <p:cNvPr id="5427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1667994"/>
            <a:ext cx="7215238" cy="37914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MICRO\Επιφάνεια εργασίας\ΑΝΥΦΑΝΤΑΚΗΣ\ECG\eikona2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245" y="642917"/>
            <a:ext cx="8062721" cy="562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eikona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0"/>
            <a:ext cx="642942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eikona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90488"/>
            <a:ext cx="6429419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ikona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07612"/>
            <a:ext cx="7286676" cy="607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Φύση">
  <a:themeElements>
    <a:clrScheme name="Φύση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Φύ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Φύση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Φύση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Φύση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Φύση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Φύση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Designs\Φύση.pot</Template>
  <TotalTime>163</TotalTime>
  <Words>113</Words>
  <Application>Microsoft Office PowerPoint</Application>
  <PresentationFormat>Προβολή στην οθόνη (4:3)</PresentationFormat>
  <Paragraphs>55</Paragraphs>
  <Slides>51</Slides>
  <Notes>24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51</vt:i4>
      </vt:variant>
    </vt:vector>
  </HeadingPairs>
  <TitlesOfParts>
    <vt:vector size="52" baseType="lpstr">
      <vt:lpstr>Φύση</vt:lpstr>
      <vt:lpstr>Βασικά Ηλεκτροκαρδιογραφικά Επάρματα  Ηλεκτροκαρδιογραφικές Απαγωγές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Premature Atrial Beat</vt:lpstr>
      <vt:lpstr>Premature Atrial Beat</vt:lpstr>
      <vt:lpstr>Premature Atrial Beat</vt:lpstr>
      <vt:lpstr>Junctional Escape Complex</vt:lpstr>
      <vt:lpstr>Sinus Tachycardia</vt:lpstr>
      <vt:lpstr>Atrioventricular Nodal Reciprocating Tachycardia</vt:lpstr>
      <vt:lpstr>Wolff Parkinson White Syndrome</vt:lpstr>
      <vt:lpstr>Atrioventricular Reciprocating Tachycardia (Extra Nodal Accessory Pathways)</vt:lpstr>
      <vt:lpstr>Atrial Tachycardia</vt:lpstr>
      <vt:lpstr>Atrial Flutter</vt:lpstr>
      <vt:lpstr>Atrial Fibrillation</vt:lpstr>
      <vt:lpstr>Ventricular extrasystole</vt:lpstr>
      <vt:lpstr>Ventricular Tachycardia</vt:lpstr>
      <vt:lpstr>Ventricular Tachycardia</vt:lpstr>
      <vt:lpstr>Ventricular Tachycardia</vt:lpstr>
      <vt:lpstr>Torsade de pointes</vt:lpstr>
      <vt:lpstr>Ventricular Fibrillation</vt:lpstr>
      <vt:lpstr>Ventricular Fibrillation</vt:lpstr>
      <vt:lpstr>Sinus Bradycardia</vt:lpstr>
      <vt:lpstr>Accelarated Junctional Rhythm</vt:lpstr>
      <vt:lpstr>Idioventricular Rhythm</vt:lpstr>
      <vt:lpstr>First degree Atrioventricular Block</vt:lpstr>
      <vt:lpstr>Mobitz I-Wenckebach</vt:lpstr>
      <vt:lpstr> Mobitz II</vt:lpstr>
      <vt:lpstr>Complete Atrioventricular Block</vt:lpstr>
      <vt:lpstr>Asystole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Βασικά Ηλεκτροκαρδιογραφικά Επάρματα  Ηλεκτροκαρδιογραφικές Απαγωγές</dc:title>
  <dc:creator>user</dc:creator>
  <cp:lastModifiedBy>MICRO</cp:lastModifiedBy>
  <cp:revision>52</cp:revision>
  <dcterms:created xsi:type="dcterms:W3CDTF">2009-03-12T17:50:31Z</dcterms:created>
  <dcterms:modified xsi:type="dcterms:W3CDTF">2020-06-02T11:24:59Z</dcterms:modified>
</cp:coreProperties>
</file>