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56" r:id="rId2"/>
    <p:sldId id="258" r:id="rId3"/>
    <p:sldId id="289" r:id="rId4"/>
    <p:sldId id="259" r:id="rId5"/>
    <p:sldId id="290" r:id="rId6"/>
    <p:sldId id="291" r:id="rId7"/>
    <p:sldId id="292" r:id="rId8"/>
    <p:sldId id="312" r:id="rId9"/>
    <p:sldId id="313" r:id="rId10"/>
    <p:sldId id="293" r:id="rId11"/>
    <p:sldId id="298" r:id="rId12"/>
    <p:sldId id="299" r:id="rId13"/>
    <p:sldId id="296" r:id="rId14"/>
    <p:sldId id="294" r:id="rId15"/>
    <p:sldId id="295" r:id="rId16"/>
    <p:sldId id="301" r:id="rId17"/>
    <p:sldId id="305" r:id="rId18"/>
    <p:sldId id="302" r:id="rId19"/>
    <p:sldId id="304" r:id="rId20"/>
    <p:sldId id="306" r:id="rId21"/>
    <p:sldId id="300" r:id="rId22"/>
    <p:sldId id="310" r:id="rId23"/>
    <p:sldId id="311" r:id="rId24"/>
    <p:sldId id="275" r:id="rId25"/>
    <p:sldId id="276" r:id="rId26"/>
    <p:sldId id="277" r:id="rId27"/>
    <p:sldId id="279" r:id="rId28"/>
    <p:sldId id="278" r:id="rId29"/>
    <p:sldId id="307" r:id="rId30"/>
    <p:sldId id="308" r:id="rId31"/>
    <p:sldId id="309" r:id="rId32"/>
    <p:sldId id="284" r:id="rId33"/>
    <p:sldId id="28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60022A2F-B8D7-4A20-A6E4-CC3925F5B88D}">
          <p14:sldIdLst>
            <p14:sldId id="256"/>
            <p14:sldId id="258"/>
            <p14:sldId id="289"/>
            <p14:sldId id="259"/>
            <p14:sldId id="290"/>
            <p14:sldId id="291"/>
            <p14:sldId id="292"/>
            <p14:sldId id="312"/>
            <p14:sldId id="313"/>
            <p14:sldId id="293"/>
            <p14:sldId id="298"/>
            <p14:sldId id="299"/>
            <p14:sldId id="296"/>
            <p14:sldId id="294"/>
            <p14:sldId id="295"/>
            <p14:sldId id="301"/>
            <p14:sldId id="305"/>
            <p14:sldId id="302"/>
            <p14:sldId id="304"/>
            <p14:sldId id="306"/>
            <p14:sldId id="300"/>
            <p14:sldId id="310"/>
            <p14:sldId id="311"/>
            <p14:sldId id="275"/>
            <p14:sldId id="276"/>
            <p14:sldId id="277"/>
            <p14:sldId id="279"/>
            <p14:sldId id="278"/>
            <p14:sldId id="307"/>
            <p14:sldId id="308"/>
            <p14:sldId id="309"/>
            <p14:sldId id="284"/>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6F01"/>
    <a:srgbClr val="94FFFF"/>
    <a:srgbClr val="E6A3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89279" autoAdjust="0"/>
  </p:normalViewPr>
  <p:slideViewPr>
    <p:cSldViewPr snapToGrid="0">
      <p:cViewPr varScale="1">
        <p:scale>
          <a:sx n="80" d="100"/>
          <a:sy n="80" d="100"/>
        </p:scale>
        <p:origin x="1176"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CBF24D-8D1C-43B6-BE05-BDB05CA22692}" type="datetimeFigureOut">
              <a:rPr lang="el-GR" smtClean="0"/>
              <a:t>12/3/2024</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DB5EC-BC14-434F-9FD1-41876FF045C0}" type="slidenum">
              <a:rPr lang="el-GR" smtClean="0"/>
              <a:t>‹#›</a:t>
            </a:fld>
            <a:endParaRPr lang="el-GR"/>
          </a:p>
        </p:txBody>
      </p:sp>
    </p:spTree>
    <p:extLst>
      <p:ext uri="{BB962C8B-B14F-4D97-AF65-F5344CB8AC3E}">
        <p14:creationId xmlns:p14="http://schemas.microsoft.com/office/powerpoint/2010/main" val="1951574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kern="1200" dirty="0">
                <a:solidFill>
                  <a:schemeClr val="tx1"/>
                </a:solidFill>
                <a:effectLst/>
                <a:latin typeface="+mn-lt"/>
                <a:ea typeface="+mn-ea"/>
                <a:cs typeface="+mn-cs"/>
              </a:rPr>
              <a:t>Ο μυελός των οστών χωρίζεται σε δυο «διαμερίσματα»: το πρώτο είναι το </a:t>
            </a:r>
            <a:r>
              <a:rPr lang="el-GR" sz="1200" kern="1200" dirty="0" err="1">
                <a:solidFill>
                  <a:schemeClr val="tx1"/>
                </a:solidFill>
                <a:effectLst/>
                <a:latin typeface="+mn-lt"/>
                <a:ea typeface="+mn-ea"/>
                <a:cs typeface="+mn-cs"/>
              </a:rPr>
              <a:t>μιτωτικό</a:t>
            </a:r>
            <a:r>
              <a:rPr lang="el-GR" sz="1200" kern="1200" dirty="0">
                <a:solidFill>
                  <a:schemeClr val="tx1"/>
                </a:solidFill>
                <a:effectLst/>
                <a:latin typeface="+mn-lt"/>
                <a:ea typeface="+mn-ea"/>
                <a:cs typeface="+mn-cs"/>
              </a:rPr>
              <a:t> διαμέρισμα μέσα στο οποίο βρίσκονται οι πρόδρομες μορφές των λευκών αιμοσφαιρίων και από τις οποίες παράγονται ουδετερόφιλα για να καλύψουν τις ανάγκες των διάφορων ιστών του σώματος. Το δεύτερο διαμέρισμα είναι το διαμέρισμα ωρίμανσης και αποθήκευσης των ουδετερόφιλων τα οποία παραμένουν εκεί και καλύπτουν τις άμεσες ανάγκες στη κυκλοφορία του αίματος, ενώ καθώς καταναλώνονται αυτά έρχονται τα νέα που έχουν παραχθεί από το πρώτο διαμέρισμα. Όταν παίρνουμε αίμα και κάνουμε γενική αίματος δεν βλέπουμε και δεν καταμετράμε τα κύτταρα του πρώτου διαμερίσματος αλλά του δεύτερου διαμερίσματος.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Για την επάρκεια του πρώτου διαμερίσματος θα πρέπει να εξετάσουμε άμεσα των μυελό των οστών μέσω της </a:t>
            </a:r>
            <a:r>
              <a:rPr lang="el-GR" sz="1200" kern="1200" dirty="0" err="1">
                <a:solidFill>
                  <a:schemeClr val="tx1"/>
                </a:solidFill>
                <a:effectLst/>
                <a:latin typeface="+mn-lt"/>
                <a:ea typeface="+mn-ea"/>
                <a:cs typeface="+mn-cs"/>
              </a:rPr>
              <a:t>μυελοκέντησης</a:t>
            </a:r>
            <a:r>
              <a:rPr lang="el-GR" sz="1200" kern="1200" dirty="0">
                <a:solidFill>
                  <a:schemeClr val="tx1"/>
                </a:solidFill>
                <a:effectLst/>
                <a:latin typeface="+mn-lt"/>
                <a:ea typeface="+mn-ea"/>
                <a:cs typeface="+mn-cs"/>
              </a:rPr>
              <a:t>. </a:t>
            </a:r>
          </a:p>
        </p:txBody>
      </p:sp>
      <p:sp>
        <p:nvSpPr>
          <p:cNvPr id="4" name="Θέση αριθμού διαφάνειας 3"/>
          <p:cNvSpPr>
            <a:spLocks noGrp="1"/>
          </p:cNvSpPr>
          <p:nvPr>
            <p:ph type="sldNum" sz="quarter" idx="5"/>
          </p:nvPr>
        </p:nvSpPr>
        <p:spPr/>
        <p:txBody>
          <a:bodyPr/>
          <a:lstStyle/>
          <a:p>
            <a:fld id="{68BDB5EC-BC14-434F-9FD1-41876FF045C0}" type="slidenum">
              <a:rPr lang="el-GR" smtClean="0"/>
              <a:t>5</a:t>
            </a:fld>
            <a:endParaRPr lang="el-GR"/>
          </a:p>
        </p:txBody>
      </p:sp>
    </p:spTree>
    <p:extLst>
      <p:ext uri="{BB962C8B-B14F-4D97-AF65-F5344CB8AC3E}">
        <p14:creationId xmlns:p14="http://schemas.microsoft.com/office/powerpoint/2010/main" val="3095329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8BDB5EC-BC14-434F-9FD1-41876FF045C0}" type="slidenum">
              <a:rPr lang="el-GR" smtClean="0"/>
              <a:t>30</a:t>
            </a:fld>
            <a:endParaRPr lang="el-GR"/>
          </a:p>
        </p:txBody>
      </p:sp>
    </p:spTree>
    <p:extLst>
      <p:ext uri="{BB962C8B-B14F-4D97-AF65-F5344CB8AC3E}">
        <p14:creationId xmlns:p14="http://schemas.microsoft.com/office/powerpoint/2010/main" val="289103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8BDB5EC-BC14-434F-9FD1-41876FF045C0}" type="slidenum">
              <a:rPr lang="el-GR" smtClean="0"/>
              <a:t>31</a:t>
            </a:fld>
            <a:endParaRPr lang="el-GR"/>
          </a:p>
        </p:txBody>
      </p:sp>
    </p:spTree>
    <p:extLst>
      <p:ext uri="{BB962C8B-B14F-4D97-AF65-F5344CB8AC3E}">
        <p14:creationId xmlns:p14="http://schemas.microsoft.com/office/powerpoint/2010/main" val="3635895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8BDB5EC-BC14-434F-9FD1-41876FF045C0}" type="slidenum">
              <a:rPr lang="el-GR" smtClean="0"/>
              <a:t>32</a:t>
            </a:fld>
            <a:endParaRPr lang="el-GR"/>
          </a:p>
        </p:txBody>
      </p:sp>
    </p:spTree>
    <p:extLst>
      <p:ext uri="{BB962C8B-B14F-4D97-AF65-F5344CB8AC3E}">
        <p14:creationId xmlns:p14="http://schemas.microsoft.com/office/powerpoint/2010/main" val="3053134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8BDB5EC-BC14-434F-9FD1-41876FF045C0}" type="slidenum">
              <a:rPr lang="el-GR" smtClean="0"/>
              <a:t>33</a:t>
            </a:fld>
            <a:endParaRPr lang="el-GR"/>
          </a:p>
        </p:txBody>
      </p:sp>
    </p:spTree>
    <p:extLst>
      <p:ext uri="{BB962C8B-B14F-4D97-AF65-F5344CB8AC3E}">
        <p14:creationId xmlns:p14="http://schemas.microsoft.com/office/powerpoint/2010/main" val="4150354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8BDB5EC-BC14-434F-9FD1-41876FF045C0}" type="slidenum">
              <a:rPr lang="el-GR" smtClean="0"/>
              <a:t>6</a:t>
            </a:fld>
            <a:endParaRPr lang="el-GR"/>
          </a:p>
        </p:txBody>
      </p:sp>
    </p:spTree>
    <p:extLst>
      <p:ext uri="{BB962C8B-B14F-4D97-AF65-F5344CB8AC3E}">
        <p14:creationId xmlns:p14="http://schemas.microsoft.com/office/powerpoint/2010/main" val="1913767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8BDB5EC-BC14-434F-9FD1-41876FF045C0}" type="slidenum">
              <a:rPr lang="el-GR" smtClean="0"/>
              <a:t>7</a:t>
            </a:fld>
            <a:endParaRPr lang="el-GR"/>
          </a:p>
        </p:txBody>
      </p:sp>
    </p:spTree>
    <p:extLst>
      <p:ext uri="{BB962C8B-B14F-4D97-AF65-F5344CB8AC3E}">
        <p14:creationId xmlns:p14="http://schemas.microsoft.com/office/powerpoint/2010/main" val="2213134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Με μπλε τα σωματίδια </a:t>
            </a:r>
            <a:r>
              <a:rPr lang="en-US" dirty="0" err="1"/>
              <a:t>Doehle</a:t>
            </a:r>
            <a:r>
              <a:rPr lang="en-US" dirty="0"/>
              <a:t> </a:t>
            </a:r>
            <a:endParaRPr lang="el-GR" dirty="0"/>
          </a:p>
        </p:txBody>
      </p:sp>
      <p:sp>
        <p:nvSpPr>
          <p:cNvPr id="4" name="Θέση αριθμού διαφάνειας 3"/>
          <p:cNvSpPr>
            <a:spLocks noGrp="1"/>
          </p:cNvSpPr>
          <p:nvPr>
            <p:ph type="sldNum" sz="quarter" idx="5"/>
          </p:nvPr>
        </p:nvSpPr>
        <p:spPr/>
        <p:txBody>
          <a:bodyPr/>
          <a:lstStyle/>
          <a:p>
            <a:fld id="{68BDB5EC-BC14-434F-9FD1-41876FF045C0}" type="slidenum">
              <a:rPr lang="el-GR" smtClean="0"/>
              <a:t>20</a:t>
            </a:fld>
            <a:endParaRPr lang="el-GR"/>
          </a:p>
        </p:txBody>
      </p:sp>
    </p:spTree>
    <p:extLst>
      <p:ext uri="{BB962C8B-B14F-4D97-AF65-F5344CB8AC3E}">
        <p14:creationId xmlns:p14="http://schemas.microsoft.com/office/powerpoint/2010/main" val="3160734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8BDB5EC-BC14-434F-9FD1-41876FF045C0}" type="slidenum">
              <a:rPr lang="el-GR" smtClean="0"/>
              <a:t>25</a:t>
            </a:fld>
            <a:endParaRPr lang="el-GR"/>
          </a:p>
        </p:txBody>
      </p:sp>
    </p:spTree>
    <p:extLst>
      <p:ext uri="{BB962C8B-B14F-4D97-AF65-F5344CB8AC3E}">
        <p14:creationId xmlns:p14="http://schemas.microsoft.com/office/powerpoint/2010/main" val="1203949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8BDB5EC-BC14-434F-9FD1-41876FF045C0}" type="slidenum">
              <a:rPr lang="el-GR" smtClean="0"/>
              <a:t>26</a:t>
            </a:fld>
            <a:endParaRPr lang="el-GR"/>
          </a:p>
        </p:txBody>
      </p:sp>
    </p:spTree>
    <p:extLst>
      <p:ext uri="{BB962C8B-B14F-4D97-AF65-F5344CB8AC3E}">
        <p14:creationId xmlns:p14="http://schemas.microsoft.com/office/powerpoint/2010/main" val="2078739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8BDB5EC-BC14-434F-9FD1-41876FF045C0}" type="slidenum">
              <a:rPr lang="el-GR" smtClean="0"/>
              <a:t>27</a:t>
            </a:fld>
            <a:endParaRPr lang="el-GR"/>
          </a:p>
        </p:txBody>
      </p:sp>
    </p:spTree>
    <p:extLst>
      <p:ext uri="{BB962C8B-B14F-4D97-AF65-F5344CB8AC3E}">
        <p14:creationId xmlns:p14="http://schemas.microsoft.com/office/powerpoint/2010/main" val="1996958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8BDB5EC-BC14-434F-9FD1-41876FF045C0}" type="slidenum">
              <a:rPr lang="el-GR" smtClean="0"/>
              <a:t>28</a:t>
            </a:fld>
            <a:endParaRPr lang="el-GR"/>
          </a:p>
        </p:txBody>
      </p:sp>
    </p:spTree>
    <p:extLst>
      <p:ext uri="{BB962C8B-B14F-4D97-AF65-F5344CB8AC3E}">
        <p14:creationId xmlns:p14="http://schemas.microsoft.com/office/powerpoint/2010/main" val="2143458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8BDB5EC-BC14-434F-9FD1-41876FF045C0}" type="slidenum">
              <a:rPr lang="el-GR" smtClean="0"/>
              <a:t>29</a:t>
            </a:fld>
            <a:endParaRPr lang="el-GR"/>
          </a:p>
        </p:txBody>
      </p:sp>
    </p:spTree>
    <p:extLst>
      <p:ext uri="{BB962C8B-B14F-4D97-AF65-F5344CB8AC3E}">
        <p14:creationId xmlns:p14="http://schemas.microsoft.com/office/powerpoint/2010/main" val="3194790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3/12/2024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dirty="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3/12/2024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3/12/2024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3/12/2024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3" name="Date Placeholder 2"/>
          <p:cNvSpPr>
            <a:spLocks noGrp="1"/>
          </p:cNvSpPr>
          <p:nvPr>
            <p:ph type="dt" sz="half" idx="10"/>
          </p:nvPr>
        </p:nvSpPr>
        <p:spPr/>
        <p:txBody>
          <a:bodyPr/>
          <a:lstStyle/>
          <a:p>
            <a:fld id="{48A87A34-81AB-432B-8DAE-1953F412C126}" type="datetimeFigureOut">
              <a:rPr lang="en-US" dirty="0"/>
              <a:t>3/12/2024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3" name="Date Placeholder 2"/>
          <p:cNvSpPr>
            <a:spLocks noGrp="1"/>
          </p:cNvSpPr>
          <p:nvPr>
            <p:ph type="dt" sz="half" idx="10"/>
          </p:nvPr>
        </p:nvSpPr>
        <p:spPr/>
        <p:txBody>
          <a:bodyPr/>
          <a:lstStyle/>
          <a:p>
            <a:fld id="{48A87A34-81AB-432B-8DAE-1953F412C126}" type="datetimeFigureOut">
              <a:rPr lang="en-US" dirty="0"/>
              <a:t>3/12/2024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3/12/2024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3/12/2024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85800" y="3132666"/>
            <a:ext cx="5311775" cy="3086019"/>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172200" y="3132666"/>
            <a:ext cx="5334000" cy="3086019"/>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dirty="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dirty="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3/12/2024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341CB1-00BC-4595-8CEE-C01B3B2478C7}"/>
              </a:ext>
            </a:extLst>
          </p:cNvPr>
          <p:cNvSpPr>
            <a:spLocks noGrp="1"/>
          </p:cNvSpPr>
          <p:nvPr>
            <p:ph type="ctrTitle"/>
          </p:nvPr>
        </p:nvSpPr>
        <p:spPr>
          <a:xfrm>
            <a:off x="2219740" y="1852923"/>
            <a:ext cx="9448800" cy="2422553"/>
          </a:xfrm>
        </p:spPr>
        <p:txBody>
          <a:bodyPr>
            <a:normAutofit fontScale="90000"/>
          </a:bodyPr>
          <a:lstStyle/>
          <a:p>
            <a:pPr algn="r"/>
            <a:r>
              <a:rPr lang="el-GR" cap="none" dirty="0"/>
              <a:t>Ιεράρχηση παθολογικών και μη ευρημάτων της γενικής αίματος </a:t>
            </a:r>
          </a:p>
        </p:txBody>
      </p:sp>
      <p:sp>
        <p:nvSpPr>
          <p:cNvPr id="3" name="Υπότιτλος 2">
            <a:extLst>
              <a:ext uri="{FF2B5EF4-FFF2-40B4-BE49-F238E27FC236}">
                <a16:creationId xmlns:a16="http://schemas.microsoft.com/office/drawing/2014/main" id="{57AB1B6A-8DF1-4723-BA6C-87BC81DC0B98}"/>
              </a:ext>
            </a:extLst>
          </p:cNvPr>
          <p:cNvSpPr>
            <a:spLocks noGrp="1"/>
          </p:cNvSpPr>
          <p:nvPr>
            <p:ph type="subTitle" idx="1"/>
          </p:nvPr>
        </p:nvSpPr>
        <p:spPr>
          <a:xfrm>
            <a:off x="2219740" y="4891154"/>
            <a:ext cx="9448800" cy="1721677"/>
          </a:xfrm>
        </p:spPr>
        <p:txBody>
          <a:bodyPr>
            <a:noAutofit/>
          </a:bodyPr>
          <a:lstStyle/>
          <a:p>
            <a:pPr algn="r"/>
            <a:r>
              <a:rPr lang="el-GR" sz="2300" dirty="0">
                <a:latin typeface="Arial" panose="020B0604020202020204" pitchFamily="34" charset="0"/>
                <a:cs typeface="Arial" panose="020B0604020202020204" pitchFamily="34" charset="0"/>
              </a:rPr>
              <a:t>Μανώλης Κ. Χατζής, </a:t>
            </a:r>
            <a:r>
              <a:rPr lang="en-US" sz="2300" dirty="0">
                <a:latin typeface="Arial" panose="020B0604020202020204" pitchFamily="34" charset="0"/>
                <a:cs typeface="Arial" panose="020B0604020202020204" pitchFamily="34" charset="0"/>
              </a:rPr>
              <a:t>DVM, PhD </a:t>
            </a:r>
          </a:p>
          <a:p>
            <a:pPr algn="r"/>
            <a:r>
              <a:rPr lang="el-GR" sz="2300" dirty="0">
                <a:latin typeface="Arial" panose="020B0604020202020204" pitchFamily="34" charset="0"/>
                <a:cs typeface="Arial" panose="020B0604020202020204" pitchFamily="34" charset="0"/>
              </a:rPr>
              <a:t>Παθολογική Κλινική, Τμήμα Κτηνιατρικής </a:t>
            </a:r>
          </a:p>
          <a:p>
            <a:pPr algn="r"/>
            <a:r>
              <a:rPr lang="el-GR" sz="2300" dirty="0">
                <a:latin typeface="Arial" panose="020B0604020202020204" pitchFamily="34" charset="0"/>
                <a:cs typeface="Arial" panose="020B0604020202020204" pitchFamily="34" charset="0"/>
              </a:rPr>
              <a:t>Πανεπιστήμιο Θεσσαλίας</a:t>
            </a:r>
          </a:p>
          <a:p>
            <a:pPr algn="r"/>
            <a:r>
              <a:rPr lang="el-GR" sz="2300" dirty="0">
                <a:latin typeface="Arial" panose="020B0604020202020204" pitchFamily="34" charset="0"/>
                <a:cs typeface="Arial" panose="020B0604020202020204" pitchFamily="34" charset="0"/>
              </a:rPr>
              <a:t>Μάρτιος 202</a:t>
            </a:r>
            <a:r>
              <a:rPr lang="en-US" sz="2300" dirty="0">
                <a:latin typeface="Arial" panose="020B0604020202020204" pitchFamily="34" charset="0"/>
                <a:cs typeface="Arial" panose="020B0604020202020204" pitchFamily="34" charset="0"/>
              </a:rPr>
              <a:t>2</a:t>
            </a:r>
            <a:r>
              <a:rPr lang="el-GR" sz="2300" dirty="0">
                <a:latin typeface="Arial" panose="020B0604020202020204" pitchFamily="34" charset="0"/>
                <a:cs typeface="Arial" panose="020B0604020202020204" pitchFamily="34" charset="0"/>
              </a:rPr>
              <a:t> </a:t>
            </a:r>
          </a:p>
        </p:txBody>
      </p:sp>
      <p:pic>
        <p:nvPicPr>
          <p:cNvPr id="4" name="Εικόνα 3">
            <a:extLst>
              <a:ext uri="{FF2B5EF4-FFF2-40B4-BE49-F238E27FC236}">
                <a16:creationId xmlns:a16="http://schemas.microsoft.com/office/drawing/2014/main" id="{1590655F-E53E-4B8B-AAA3-A0A3C9D268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6863" y="245169"/>
            <a:ext cx="1721677" cy="1721677"/>
          </a:xfrm>
          <a:prstGeom prst="rect">
            <a:avLst/>
          </a:prstGeom>
        </p:spPr>
      </p:pic>
    </p:spTree>
    <p:extLst>
      <p:ext uri="{BB962C8B-B14F-4D97-AF65-F5344CB8AC3E}">
        <p14:creationId xmlns:p14="http://schemas.microsoft.com/office/powerpoint/2010/main" val="1348688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F2C89-9313-4EA8-AF3A-781F5C7EC72C}"/>
              </a:ext>
            </a:extLst>
          </p:cNvPr>
          <p:cNvSpPr>
            <a:spLocks noGrp="1"/>
          </p:cNvSpPr>
          <p:nvPr>
            <p:ph type="title"/>
          </p:nvPr>
        </p:nvSpPr>
        <p:spPr/>
        <p:txBody>
          <a:bodyPr>
            <a:normAutofit/>
          </a:bodyPr>
          <a:lstStyle/>
          <a:p>
            <a:r>
              <a:rPr lang="el-GR" sz="4400" cap="none" dirty="0">
                <a:solidFill>
                  <a:srgbClr val="94FFFF"/>
                </a:solidFill>
                <a:cs typeface="Arial" panose="020B0604020202020204" pitchFamily="34" charset="0"/>
              </a:rPr>
              <a:t>Λευκά αιμοσφαίρια</a:t>
            </a:r>
          </a:p>
        </p:txBody>
      </p:sp>
      <p:sp>
        <p:nvSpPr>
          <p:cNvPr id="3" name="Θέση περιεχομένου 2">
            <a:extLst>
              <a:ext uri="{FF2B5EF4-FFF2-40B4-BE49-F238E27FC236}">
                <a16:creationId xmlns:a16="http://schemas.microsoft.com/office/drawing/2014/main" id="{146DB1B9-3CBC-435F-9CE1-3E5B2254C07A}"/>
              </a:ext>
            </a:extLst>
          </p:cNvPr>
          <p:cNvSpPr>
            <a:spLocks noGrp="1"/>
          </p:cNvSpPr>
          <p:nvPr>
            <p:ph idx="1"/>
          </p:nvPr>
        </p:nvSpPr>
        <p:spPr>
          <a:xfrm>
            <a:off x="685800" y="2194560"/>
            <a:ext cx="10820400" cy="4265234"/>
          </a:xfrm>
        </p:spPr>
        <p:txBody>
          <a:bodyPr>
            <a:normAutofit fontScale="92500"/>
          </a:bodyPr>
          <a:lstStyle/>
          <a:p>
            <a:pPr marL="0" indent="0" algn="just">
              <a:lnSpc>
                <a:spcPct val="150000"/>
              </a:lnSpc>
              <a:buNone/>
            </a:pPr>
            <a:r>
              <a:rPr lang="el-GR" sz="2800" dirty="0" err="1">
                <a:solidFill>
                  <a:srgbClr val="FFFF00"/>
                </a:solidFill>
              </a:rPr>
              <a:t>Λευκοκυττάρωση</a:t>
            </a:r>
            <a:r>
              <a:rPr lang="el-GR" sz="2800" dirty="0">
                <a:solidFill>
                  <a:srgbClr val="FFFF00"/>
                </a:solidFill>
              </a:rPr>
              <a:t> χωρίς κλίση αριστερά </a:t>
            </a:r>
            <a:endParaRPr lang="el-GR" dirty="0">
              <a:solidFill>
                <a:srgbClr val="FFFF00"/>
              </a:solidFill>
            </a:endParaRPr>
          </a:p>
          <a:p>
            <a:pPr algn="just">
              <a:lnSpc>
                <a:spcPct val="150000"/>
              </a:lnSpc>
            </a:pPr>
            <a:r>
              <a:rPr lang="el-GR" sz="2500" dirty="0"/>
              <a:t>Σχεδόν στην πλειοψηφία οφείλεται σε ουδετεροφιλία</a:t>
            </a:r>
          </a:p>
          <a:p>
            <a:pPr algn="just">
              <a:lnSpc>
                <a:spcPct val="150000"/>
              </a:lnSpc>
            </a:pPr>
            <a:r>
              <a:rPr lang="el-GR" sz="2500" dirty="0"/>
              <a:t>Κυριαρχούν τα ώριμα ουδετερόφιλα  </a:t>
            </a:r>
            <a:endParaRPr lang="en-US" sz="2500" dirty="0"/>
          </a:p>
          <a:p>
            <a:pPr algn="just">
              <a:lnSpc>
                <a:spcPct val="150000"/>
              </a:lnSpc>
            </a:pPr>
            <a:r>
              <a:rPr lang="el-GR" sz="2500" dirty="0"/>
              <a:t>Αίτια </a:t>
            </a:r>
          </a:p>
          <a:p>
            <a:pPr lvl="1" algn="just">
              <a:lnSpc>
                <a:spcPct val="150000"/>
              </a:lnSpc>
            </a:pPr>
            <a:r>
              <a:rPr lang="el-GR" sz="2300">
                <a:solidFill>
                  <a:srgbClr val="DF6F01"/>
                </a:solidFill>
              </a:rPr>
              <a:t>Φλεγμονή </a:t>
            </a:r>
            <a:endParaRPr lang="el-GR" sz="2300" dirty="0">
              <a:solidFill>
                <a:srgbClr val="DF6F01"/>
              </a:solidFill>
            </a:endParaRPr>
          </a:p>
          <a:p>
            <a:pPr lvl="1" algn="just">
              <a:lnSpc>
                <a:spcPct val="150000"/>
              </a:lnSpc>
            </a:pPr>
            <a:r>
              <a:rPr lang="el-GR" sz="2300" dirty="0">
                <a:solidFill>
                  <a:srgbClr val="DF6F01"/>
                </a:solidFill>
              </a:rPr>
              <a:t>Επίδραση στρες και χορήγηση γλυκοκορτικοειδών </a:t>
            </a:r>
          </a:p>
          <a:p>
            <a:pPr lvl="1" algn="just">
              <a:lnSpc>
                <a:spcPct val="150000"/>
              </a:lnSpc>
            </a:pPr>
            <a:r>
              <a:rPr lang="el-GR" sz="2300" dirty="0">
                <a:solidFill>
                  <a:srgbClr val="DF6F01"/>
                </a:solidFill>
              </a:rPr>
              <a:t>Λοιμώξεις από μύκητες, πρωτόζωα και ιούς </a:t>
            </a:r>
            <a:endParaRPr lang="en-US" sz="2300" dirty="0">
              <a:solidFill>
                <a:srgbClr val="DF6F01"/>
              </a:solidFill>
            </a:endParaRPr>
          </a:p>
        </p:txBody>
      </p:sp>
      <p:pic>
        <p:nvPicPr>
          <p:cNvPr id="4" name="Εικόνα 3">
            <a:extLst>
              <a:ext uri="{FF2B5EF4-FFF2-40B4-BE49-F238E27FC236}">
                <a16:creationId xmlns:a16="http://schemas.microsoft.com/office/drawing/2014/main" id="{2E76E857-802C-4563-8B86-C28B639555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8616" y="5874130"/>
            <a:ext cx="930862" cy="930862"/>
          </a:xfrm>
          <a:prstGeom prst="rect">
            <a:avLst/>
          </a:prstGeom>
        </p:spPr>
      </p:pic>
    </p:spTree>
    <p:extLst>
      <p:ext uri="{BB962C8B-B14F-4D97-AF65-F5344CB8AC3E}">
        <p14:creationId xmlns:p14="http://schemas.microsoft.com/office/powerpoint/2010/main" val="576257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F2C89-9313-4EA8-AF3A-781F5C7EC72C}"/>
              </a:ext>
            </a:extLst>
          </p:cNvPr>
          <p:cNvSpPr>
            <a:spLocks noGrp="1"/>
          </p:cNvSpPr>
          <p:nvPr>
            <p:ph type="title"/>
          </p:nvPr>
        </p:nvSpPr>
        <p:spPr/>
        <p:txBody>
          <a:bodyPr>
            <a:normAutofit/>
          </a:bodyPr>
          <a:lstStyle/>
          <a:p>
            <a:r>
              <a:rPr lang="el-GR" sz="4400" cap="none" dirty="0">
                <a:solidFill>
                  <a:srgbClr val="94FFFF"/>
                </a:solidFill>
                <a:cs typeface="Arial" panose="020B0604020202020204" pitchFamily="34" charset="0"/>
              </a:rPr>
              <a:t>Λευκά αιμοσφαίρια</a:t>
            </a:r>
          </a:p>
        </p:txBody>
      </p:sp>
      <p:sp>
        <p:nvSpPr>
          <p:cNvPr id="3" name="Θέση περιεχομένου 2">
            <a:extLst>
              <a:ext uri="{FF2B5EF4-FFF2-40B4-BE49-F238E27FC236}">
                <a16:creationId xmlns:a16="http://schemas.microsoft.com/office/drawing/2014/main" id="{146DB1B9-3CBC-435F-9CE1-3E5B2254C07A}"/>
              </a:ext>
            </a:extLst>
          </p:cNvPr>
          <p:cNvSpPr>
            <a:spLocks noGrp="1"/>
          </p:cNvSpPr>
          <p:nvPr>
            <p:ph idx="1"/>
          </p:nvPr>
        </p:nvSpPr>
        <p:spPr/>
        <p:txBody>
          <a:bodyPr>
            <a:normAutofit/>
          </a:bodyPr>
          <a:lstStyle/>
          <a:p>
            <a:pPr marL="0" indent="0" algn="just">
              <a:lnSpc>
                <a:spcPct val="150000"/>
              </a:lnSpc>
              <a:buNone/>
            </a:pPr>
            <a:r>
              <a:rPr lang="el-GR" sz="2800" dirty="0" err="1">
                <a:solidFill>
                  <a:srgbClr val="FFFF00"/>
                </a:solidFill>
              </a:rPr>
              <a:t>Λευκοκυττάρωση</a:t>
            </a:r>
            <a:r>
              <a:rPr lang="el-GR" sz="2800" dirty="0">
                <a:solidFill>
                  <a:srgbClr val="FFFF00"/>
                </a:solidFill>
              </a:rPr>
              <a:t> με ή χωρίς κλίση αριστερά </a:t>
            </a:r>
            <a:endParaRPr lang="el-GR" dirty="0">
              <a:solidFill>
                <a:srgbClr val="FFFF00"/>
              </a:solidFill>
            </a:endParaRPr>
          </a:p>
          <a:p>
            <a:pPr algn="just">
              <a:lnSpc>
                <a:spcPct val="150000"/>
              </a:lnSpc>
            </a:pPr>
            <a:r>
              <a:rPr lang="el-GR" sz="2500" dirty="0"/>
              <a:t>Μη σηπτικές φλεγμονές </a:t>
            </a:r>
          </a:p>
          <a:p>
            <a:pPr lvl="1" algn="just">
              <a:lnSpc>
                <a:spcPct val="150000"/>
              </a:lnSpc>
            </a:pPr>
            <a:r>
              <a:rPr lang="el-GR" sz="2300" dirty="0">
                <a:solidFill>
                  <a:srgbClr val="DF6F01"/>
                </a:solidFill>
              </a:rPr>
              <a:t>Παγκρεατίτιδα </a:t>
            </a:r>
          </a:p>
          <a:p>
            <a:pPr lvl="1" algn="just">
              <a:lnSpc>
                <a:spcPct val="150000"/>
              </a:lnSpc>
            </a:pPr>
            <a:r>
              <a:rPr lang="el-GR" sz="2300" dirty="0" err="1">
                <a:solidFill>
                  <a:srgbClr val="DF6F01"/>
                </a:solidFill>
              </a:rPr>
              <a:t>Αυτοάνοσα</a:t>
            </a:r>
            <a:r>
              <a:rPr lang="el-GR" sz="2300" dirty="0">
                <a:solidFill>
                  <a:srgbClr val="DF6F01"/>
                </a:solidFill>
              </a:rPr>
              <a:t> νοσήματα (</a:t>
            </a:r>
            <a:r>
              <a:rPr lang="el-GR" sz="2300" dirty="0" err="1">
                <a:solidFill>
                  <a:srgbClr val="DF6F01"/>
                </a:solidFill>
              </a:rPr>
              <a:t>αυτοάνοση</a:t>
            </a:r>
            <a:r>
              <a:rPr lang="el-GR" sz="2300" dirty="0">
                <a:solidFill>
                  <a:srgbClr val="DF6F01"/>
                </a:solidFill>
              </a:rPr>
              <a:t> αιμολυτική αναιμία)</a:t>
            </a:r>
          </a:p>
          <a:p>
            <a:pPr lvl="1" algn="just">
              <a:lnSpc>
                <a:spcPct val="150000"/>
              </a:lnSpc>
            </a:pPr>
            <a:r>
              <a:rPr lang="el-GR" sz="2300" dirty="0">
                <a:solidFill>
                  <a:srgbClr val="DF6F01"/>
                </a:solidFill>
              </a:rPr>
              <a:t>Έκθεση σε τοξίνες</a:t>
            </a:r>
            <a:endParaRPr lang="en-US" sz="2300" dirty="0">
              <a:solidFill>
                <a:srgbClr val="DF6F01"/>
              </a:solidFill>
            </a:endParaRPr>
          </a:p>
        </p:txBody>
      </p:sp>
      <p:pic>
        <p:nvPicPr>
          <p:cNvPr id="4" name="Εικόνα 3">
            <a:extLst>
              <a:ext uri="{FF2B5EF4-FFF2-40B4-BE49-F238E27FC236}">
                <a16:creationId xmlns:a16="http://schemas.microsoft.com/office/drawing/2014/main" id="{2E76E857-802C-4563-8B86-C28B639555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8616" y="5874130"/>
            <a:ext cx="930862" cy="930862"/>
          </a:xfrm>
          <a:prstGeom prst="rect">
            <a:avLst/>
          </a:prstGeom>
        </p:spPr>
      </p:pic>
    </p:spTree>
    <p:extLst>
      <p:ext uri="{BB962C8B-B14F-4D97-AF65-F5344CB8AC3E}">
        <p14:creationId xmlns:p14="http://schemas.microsoft.com/office/powerpoint/2010/main" val="1149312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F2C89-9313-4EA8-AF3A-781F5C7EC72C}"/>
              </a:ext>
            </a:extLst>
          </p:cNvPr>
          <p:cNvSpPr>
            <a:spLocks noGrp="1"/>
          </p:cNvSpPr>
          <p:nvPr>
            <p:ph type="title"/>
          </p:nvPr>
        </p:nvSpPr>
        <p:spPr/>
        <p:txBody>
          <a:bodyPr>
            <a:normAutofit/>
          </a:bodyPr>
          <a:lstStyle/>
          <a:p>
            <a:r>
              <a:rPr lang="el-GR" sz="4400" cap="none" dirty="0">
                <a:solidFill>
                  <a:srgbClr val="94FFFF"/>
                </a:solidFill>
                <a:cs typeface="Arial" panose="020B0604020202020204" pitchFamily="34" charset="0"/>
              </a:rPr>
              <a:t>Λευκά αιμοσφαίρια</a:t>
            </a:r>
          </a:p>
        </p:txBody>
      </p:sp>
      <p:sp>
        <p:nvSpPr>
          <p:cNvPr id="3" name="Θέση περιεχομένου 2">
            <a:extLst>
              <a:ext uri="{FF2B5EF4-FFF2-40B4-BE49-F238E27FC236}">
                <a16:creationId xmlns:a16="http://schemas.microsoft.com/office/drawing/2014/main" id="{146DB1B9-3CBC-435F-9CE1-3E5B2254C07A}"/>
              </a:ext>
            </a:extLst>
          </p:cNvPr>
          <p:cNvSpPr>
            <a:spLocks noGrp="1"/>
          </p:cNvSpPr>
          <p:nvPr>
            <p:ph idx="1"/>
          </p:nvPr>
        </p:nvSpPr>
        <p:spPr/>
        <p:txBody>
          <a:bodyPr>
            <a:normAutofit/>
          </a:bodyPr>
          <a:lstStyle/>
          <a:p>
            <a:pPr marL="0" indent="0" algn="just">
              <a:lnSpc>
                <a:spcPct val="150000"/>
              </a:lnSpc>
              <a:buNone/>
            </a:pPr>
            <a:r>
              <a:rPr lang="el-GR" sz="2800" dirty="0">
                <a:solidFill>
                  <a:srgbClr val="FFFF00"/>
                </a:solidFill>
              </a:rPr>
              <a:t>Νεοπλασία </a:t>
            </a:r>
            <a:endParaRPr lang="el-GR" dirty="0">
              <a:solidFill>
                <a:srgbClr val="FFFF00"/>
              </a:solidFill>
            </a:endParaRPr>
          </a:p>
          <a:p>
            <a:pPr algn="just">
              <a:lnSpc>
                <a:spcPct val="150000"/>
              </a:lnSpc>
            </a:pPr>
            <a:r>
              <a:rPr lang="el-GR" sz="2500" dirty="0"/>
              <a:t>Μπορεί να οδηγήσει σε </a:t>
            </a:r>
            <a:r>
              <a:rPr lang="el-GR" sz="2500" dirty="0" err="1"/>
              <a:t>λευκοκυττάρωση</a:t>
            </a:r>
            <a:r>
              <a:rPr lang="el-GR" sz="2500" dirty="0"/>
              <a:t> λόγω ουδετεροφιλίας </a:t>
            </a:r>
          </a:p>
          <a:p>
            <a:pPr lvl="1" algn="just">
              <a:lnSpc>
                <a:spcPct val="150000"/>
              </a:lnSpc>
            </a:pPr>
            <a:r>
              <a:rPr lang="el-GR" sz="2300" dirty="0">
                <a:solidFill>
                  <a:srgbClr val="DF6F01"/>
                </a:solidFill>
              </a:rPr>
              <a:t>Δευτερογενώς από αλλοιώσεις που προκαλούν οι νεοπλασίες (εξελκώσεις ή νέκρωση ιστών) λόγω ανάπτυξης μικροοργανισμών </a:t>
            </a:r>
          </a:p>
          <a:p>
            <a:pPr lvl="1" algn="just">
              <a:lnSpc>
                <a:spcPct val="150000"/>
              </a:lnSpc>
            </a:pPr>
            <a:r>
              <a:rPr lang="el-GR" sz="2300" dirty="0" err="1">
                <a:solidFill>
                  <a:srgbClr val="DF6F01"/>
                </a:solidFill>
              </a:rPr>
              <a:t>Παρανεοπλασματικό</a:t>
            </a:r>
            <a:r>
              <a:rPr lang="el-GR" sz="2300" dirty="0">
                <a:solidFill>
                  <a:srgbClr val="DF6F01"/>
                </a:solidFill>
              </a:rPr>
              <a:t> σύνδρομο (διέγερση μυελού των οστών και αυξημένη παραγωγή ουδετερόφιλων ή/και </a:t>
            </a:r>
            <a:r>
              <a:rPr lang="el-GR" sz="2300" dirty="0" err="1">
                <a:solidFill>
                  <a:srgbClr val="DF6F01"/>
                </a:solidFill>
              </a:rPr>
              <a:t>εωσινόφιλων</a:t>
            </a:r>
            <a:r>
              <a:rPr lang="el-GR" sz="2300" dirty="0">
                <a:solidFill>
                  <a:srgbClr val="DF6F01"/>
                </a:solidFill>
              </a:rPr>
              <a:t>) </a:t>
            </a:r>
            <a:endParaRPr lang="en-US" sz="2300" dirty="0">
              <a:solidFill>
                <a:srgbClr val="DF6F01"/>
              </a:solidFill>
            </a:endParaRPr>
          </a:p>
        </p:txBody>
      </p:sp>
      <p:pic>
        <p:nvPicPr>
          <p:cNvPr id="4" name="Εικόνα 3">
            <a:extLst>
              <a:ext uri="{FF2B5EF4-FFF2-40B4-BE49-F238E27FC236}">
                <a16:creationId xmlns:a16="http://schemas.microsoft.com/office/drawing/2014/main" id="{2E76E857-802C-4563-8B86-C28B639555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8616" y="5874130"/>
            <a:ext cx="930862" cy="930862"/>
          </a:xfrm>
          <a:prstGeom prst="rect">
            <a:avLst/>
          </a:prstGeom>
        </p:spPr>
      </p:pic>
    </p:spTree>
    <p:extLst>
      <p:ext uri="{BB962C8B-B14F-4D97-AF65-F5344CB8AC3E}">
        <p14:creationId xmlns:p14="http://schemas.microsoft.com/office/powerpoint/2010/main" val="268294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F2C89-9313-4EA8-AF3A-781F5C7EC72C}"/>
              </a:ext>
            </a:extLst>
          </p:cNvPr>
          <p:cNvSpPr>
            <a:spLocks noGrp="1"/>
          </p:cNvSpPr>
          <p:nvPr>
            <p:ph type="title"/>
          </p:nvPr>
        </p:nvSpPr>
        <p:spPr/>
        <p:txBody>
          <a:bodyPr>
            <a:normAutofit/>
          </a:bodyPr>
          <a:lstStyle/>
          <a:p>
            <a:r>
              <a:rPr lang="el-GR" sz="4400" cap="none" dirty="0">
                <a:solidFill>
                  <a:srgbClr val="94FFFF"/>
                </a:solidFill>
                <a:cs typeface="Arial" panose="020B0604020202020204" pitchFamily="34" charset="0"/>
              </a:rPr>
              <a:t>Λευκά αιμοσφαίρια</a:t>
            </a:r>
          </a:p>
        </p:txBody>
      </p:sp>
      <p:sp>
        <p:nvSpPr>
          <p:cNvPr id="3" name="Θέση περιεχομένου 2">
            <a:extLst>
              <a:ext uri="{FF2B5EF4-FFF2-40B4-BE49-F238E27FC236}">
                <a16:creationId xmlns:a16="http://schemas.microsoft.com/office/drawing/2014/main" id="{146DB1B9-3CBC-435F-9CE1-3E5B2254C07A}"/>
              </a:ext>
            </a:extLst>
          </p:cNvPr>
          <p:cNvSpPr>
            <a:spLocks noGrp="1"/>
          </p:cNvSpPr>
          <p:nvPr>
            <p:ph idx="1"/>
          </p:nvPr>
        </p:nvSpPr>
        <p:spPr/>
        <p:txBody>
          <a:bodyPr>
            <a:normAutofit/>
          </a:bodyPr>
          <a:lstStyle/>
          <a:p>
            <a:pPr marL="0" indent="0" algn="just">
              <a:lnSpc>
                <a:spcPct val="150000"/>
              </a:lnSpc>
              <a:buNone/>
            </a:pPr>
            <a:r>
              <a:rPr lang="el-GR" sz="2800" dirty="0">
                <a:solidFill>
                  <a:srgbClr val="FFFF00"/>
                </a:solidFill>
              </a:rPr>
              <a:t>Ήπια </a:t>
            </a:r>
            <a:r>
              <a:rPr lang="el-GR" sz="2800" dirty="0" err="1">
                <a:solidFill>
                  <a:srgbClr val="FFFF00"/>
                </a:solidFill>
              </a:rPr>
              <a:t>λευκοκυττάρωση</a:t>
            </a:r>
            <a:r>
              <a:rPr lang="el-GR" sz="2800" dirty="0">
                <a:solidFill>
                  <a:srgbClr val="FFFF00"/>
                </a:solidFill>
              </a:rPr>
              <a:t> χωρίς κλίση αριστερά </a:t>
            </a:r>
            <a:endParaRPr lang="el-GR" dirty="0">
              <a:solidFill>
                <a:srgbClr val="FFFF00"/>
              </a:solidFill>
            </a:endParaRPr>
          </a:p>
          <a:p>
            <a:pPr algn="just">
              <a:lnSpc>
                <a:spcPct val="150000"/>
              </a:lnSpc>
            </a:pPr>
            <a:r>
              <a:rPr lang="el-GR" sz="2500" dirty="0"/>
              <a:t>Ελάχιστα αυξημένος απόλυτος αριθμός των λευκών αιμοσφαιρίων  </a:t>
            </a:r>
            <a:endParaRPr lang="en-US" sz="2500" dirty="0"/>
          </a:p>
          <a:p>
            <a:pPr algn="just">
              <a:lnSpc>
                <a:spcPct val="150000"/>
              </a:lnSpc>
            </a:pPr>
            <a:r>
              <a:rPr lang="el-GR" sz="2500" dirty="0"/>
              <a:t>Αίτια </a:t>
            </a:r>
          </a:p>
          <a:p>
            <a:pPr lvl="1" algn="just">
              <a:lnSpc>
                <a:spcPct val="150000"/>
              </a:lnSpc>
            </a:pPr>
            <a:r>
              <a:rPr lang="el-GR" sz="2300" dirty="0">
                <a:solidFill>
                  <a:srgbClr val="DF6F01"/>
                </a:solidFill>
              </a:rPr>
              <a:t>Φλεγμονή </a:t>
            </a:r>
          </a:p>
          <a:p>
            <a:pPr lvl="1" algn="just">
              <a:lnSpc>
                <a:spcPct val="150000"/>
              </a:lnSpc>
            </a:pPr>
            <a:r>
              <a:rPr lang="el-GR" sz="2300" dirty="0">
                <a:solidFill>
                  <a:srgbClr val="DF6F01"/>
                </a:solidFill>
              </a:rPr>
              <a:t>Επίδραση στρες και χορήγηση γλυκοκορτικοειδών </a:t>
            </a:r>
          </a:p>
          <a:p>
            <a:pPr lvl="1" algn="just">
              <a:lnSpc>
                <a:spcPct val="150000"/>
              </a:lnSpc>
            </a:pPr>
            <a:r>
              <a:rPr lang="el-GR" sz="2300" dirty="0">
                <a:solidFill>
                  <a:srgbClr val="DF6F01"/>
                </a:solidFill>
              </a:rPr>
              <a:t>Λευχαιμία (σπανιότερα) </a:t>
            </a:r>
            <a:endParaRPr lang="en-US" sz="2300" dirty="0">
              <a:solidFill>
                <a:srgbClr val="DF6F01"/>
              </a:solidFill>
            </a:endParaRPr>
          </a:p>
        </p:txBody>
      </p:sp>
      <p:pic>
        <p:nvPicPr>
          <p:cNvPr id="4" name="Εικόνα 3">
            <a:extLst>
              <a:ext uri="{FF2B5EF4-FFF2-40B4-BE49-F238E27FC236}">
                <a16:creationId xmlns:a16="http://schemas.microsoft.com/office/drawing/2014/main" id="{2E76E857-802C-4563-8B86-C28B639555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8616" y="5874130"/>
            <a:ext cx="930862" cy="930862"/>
          </a:xfrm>
          <a:prstGeom prst="rect">
            <a:avLst/>
          </a:prstGeom>
        </p:spPr>
      </p:pic>
    </p:spTree>
    <p:extLst>
      <p:ext uri="{BB962C8B-B14F-4D97-AF65-F5344CB8AC3E}">
        <p14:creationId xmlns:p14="http://schemas.microsoft.com/office/powerpoint/2010/main" val="2081604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F2C89-9313-4EA8-AF3A-781F5C7EC72C}"/>
              </a:ext>
            </a:extLst>
          </p:cNvPr>
          <p:cNvSpPr>
            <a:spLocks noGrp="1"/>
          </p:cNvSpPr>
          <p:nvPr>
            <p:ph type="title"/>
          </p:nvPr>
        </p:nvSpPr>
        <p:spPr/>
        <p:txBody>
          <a:bodyPr>
            <a:normAutofit/>
          </a:bodyPr>
          <a:lstStyle/>
          <a:p>
            <a:r>
              <a:rPr lang="el-GR" sz="4400" cap="none" dirty="0">
                <a:solidFill>
                  <a:srgbClr val="94FFFF"/>
                </a:solidFill>
                <a:cs typeface="Arial" panose="020B0604020202020204" pitchFamily="34" charset="0"/>
              </a:rPr>
              <a:t>Λευκά αιμοσφαίρια</a:t>
            </a:r>
          </a:p>
        </p:txBody>
      </p:sp>
      <p:sp>
        <p:nvSpPr>
          <p:cNvPr id="3" name="Θέση περιεχομένου 2">
            <a:extLst>
              <a:ext uri="{FF2B5EF4-FFF2-40B4-BE49-F238E27FC236}">
                <a16:creationId xmlns:a16="http://schemas.microsoft.com/office/drawing/2014/main" id="{146DB1B9-3CBC-435F-9CE1-3E5B2254C07A}"/>
              </a:ext>
            </a:extLst>
          </p:cNvPr>
          <p:cNvSpPr>
            <a:spLocks noGrp="1"/>
          </p:cNvSpPr>
          <p:nvPr>
            <p:ph idx="1"/>
          </p:nvPr>
        </p:nvSpPr>
        <p:spPr/>
        <p:txBody>
          <a:bodyPr>
            <a:normAutofit fontScale="92500" lnSpcReduction="10000"/>
          </a:bodyPr>
          <a:lstStyle/>
          <a:p>
            <a:pPr marL="0" indent="0" algn="just">
              <a:lnSpc>
                <a:spcPct val="150000"/>
              </a:lnSpc>
              <a:buNone/>
            </a:pPr>
            <a:r>
              <a:rPr lang="el-GR" sz="2800" dirty="0" err="1">
                <a:solidFill>
                  <a:srgbClr val="FFFF00"/>
                </a:solidFill>
              </a:rPr>
              <a:t>Λευκοκυττάρωση</a:t>
            </a:r>
            <a:r>
              <a:rPr lang="el-GR" sz="2800" dirty="0">
                <a:solidFill>
                  <a:srgbClr val="FFFF00"/>
                </a:solidFill>
              </a:rPr>
              <a:t> με κλίση αριστερά </a:t>
            </a:r>
            <a:endParaRPr lang="el-GR" dirty="0">
              <a:solidFill>
                <a:srgbClr val="FFFF00"/>
              </a:solidFill>
            </a:endParaRPr>
          </a:p>
          <a:p>
            <a:pPr algn="just">
              <a:lnSpc>
                <a:spcPct val="150000"/>
              </a:lnSpc>
            </a:pPr>
            <a:r>
              <a:rPr lang="el-GR" sz="2500" dirty="0"/>
              <a:t>Υποδηλώνει συνήθως οξεία φλεγμονή </a:t>
            </a:r>
            <a:endParaRPr lang="en-US" sz="2500" dirty="0"/>
          </a:p>
          <a:p>
            <a:pPr algn="just">
              <a:lnSpc>
                <a:spcPct val="150000"/>
              </a:lnSpc>
            </a:pPr>
            <a:r>
              <a:rPr lang="el-GR" sz="2500" dirty="0"/>
              <a:t>Ουδετεροφιλία με αύξηση του απόλυτου αριθμού των άωρων </a:t>
            </a:r>
            <a:endParaRPr lang="en-US" sz="2500" dirty="0"/>
          </a:p>
          <a:p>
            <a:pPr algn="just">
              <a:lnSpc>
                <a:spcPct val="150000"/>
              </a:lnSpc>
            </a:pPr>
            <a:r>
              <a:rPr lang="el-GR" sz="2500" dirty="0"/>
              <a:t>Κυριαρχούν τα </a:t>
            </a:r>
            <a:r>
              <a:rPr lang="el-GR" sz="2500" dirty="0" err="1">
                <a:solidFill>
                  <a:srgbClr val="FF0000"/>
                </a:solidFill>
              </a:rPr>
              <a:t>άωρα</a:t>
            </a:r>
            <a:r>
              <a:rPr lang="el-GR" sz="2500" dirty="0">
                <a:solidFill>
                  <a:srgbClr val="FF0000"/>
                </a:solidFill>
              </a:rPr>
              <a:t> ουδετερόφιλα </a:t>
            </a:r>
          </a:p>
          <a:p>
            <a:pPr algn="just">
              <a:lnSpc>
                <a:spcPct val="150000"/>
              </a:lnSpc>
            </a:pPr>
            <a:r>
              <a:rPr lang="el-GR" sz="2500" dirty="0"/>
              <a:t>Απόλυτος αριθμός άωρων ουδετερόφιλων &gt; 1000/μ</a:t>
            </a:r>
            <a:r>
              <a:rPr lang="en-US" sz="2500" dirty="0"/>
              <a:t>l </a:t>
            </a:r>
            <a:endParaRPr lang="el-GR" sz="2500" dirty="0"/>
          </a:p>
          <a:p>
            <a:pPr lvl="1" algn="just">
              <a:lnSpc>
                <a:spcPct val="150000"/>
              </a:lnSpc>
            </a:pPr>
            <a:r>
              <a:rPr lang="el-GR" sz="2300" dirty="0">
                <a:solidFill>
                  <a:srgbClr val="DF6F01"/>
                </a:solidFill>
              </a:rPr>
              <a:t>Ήπια κλίση αριστερά (δηλ. 300-1000/μ</a:t>
            </a:r>
            <a:r>
              <a:rPr lang="en-US" sz="2300" dirty="0">
                <a:solidFill>
                  <a:srgbClr val="DF6F01"/>
                </a:solidFill>
              </a:rPr>
              <a:t>l) </a:t>
            </a:r>
            <a:r>
              <a:rPr lang="el-GR" sz="2300" dirty="0">
                <a:solidFill>
                  <a:srgbClr val="DF6F01"/>
                </a:solidFill>
              </a:rPr>
              <a:t>σε περιπτώσεις αιμορραγίας, χρόνιας φλεγμονής </a:t>
            </a:r>
          </a:p>
        </p:txBody>
      </p:sp>
      <p:pic>
        <p:nvPicPr>
          <p:cNvPr id="4" name="Εικόνα 3">
            <a:extLst>
              <a:ext uri="{FF2B5EF4-FFF2-40B4-BE49-F238E27FC236}">
                <a16:creationId xmlns:a16="http://schemas.microsoft.com/office/drawing/2014/main" id="{2E76E857-802C-4563-8B86-C28B639555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8616" y="5874130"/>
            <a:ext cx="930862" cy="930862"/>
          </a:xfrm>
          <a:prstGeom prst="rect">
            <a:avLst/>
          </a:prstGeom>
        </p:spPr>
      </p:pic>
    </p:spTree>
    <p:extLst>
      <p:ext uri="{BB962C8B-B14F-4D97-AF65-F5344CB8AC3E}">
        <p14:creationId xmlns:p14="http://schemas.microsoft.com/office/powerpoint/2010/main" val="845021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F2C89-9313-4EA8-AF3A-781F5C7EC72C}"/>
              </a:ext>
            </a:extLst>
          </p:cNvPr>
          <p:cNvSpPr>
            <a:spLocks noGrp="1"/>
          </p:cNvSpPr>
          <p:nvPr>
            <p:ph type="title"/>
          </p:nvPr>
        </p:nvSpPr>
        <p:spPr/>
        <p:txBody>
          <a:bodyPr>
            <a:normAutofit/>
          </a:bodyPr>
          <a:lstStyle/>
          <a:p>
            <a:r>
              <a:rPr lang="el-GR" sz="4400" cap="none" dirty="0">
                <a:solidFill>
                  <a:srgbClr val="94FFFF"/>
                </a:solidFill>
                <a:cs typeface="Arial" panose="020B0604020202020204" pitchFamily="34" charset="0"/>
              </a:rPr>
              <a:t>Λευκά αιμοσφαίρια</a:t>
            </a:r>
          </a:p>
        </p:txBody>
      </p:sp>
      <p:sp>
        <p:nvSpPr>
          <p:cNvPr id="3" name="Θέση περιεχομένου 2">
            <a:extLst>
              <a:ext uri="{FF2B5EF4-FFF2-40B4-BE49-F238E27FC236}">
                <a16:creationId xmlns:a16="http://schemas.microsoft.com/office/drawing/2014/main" id="{146DB1B9-3CBC-435F-9CE1-3E5B2254C07A}"/>
              </a:ext>
            </a:extLst>
          </p:cNvPr>
          <p:cNvSpPr>
            <a:spLocks noGrp="1"/>
          </p:cNvSpPr>
          <p:nvPr>
            <p:ph idx="1"/>
          </p:nvPr>
        </p:nvSpPr>
        <p:spPr/>
        <p:txBody>
          <a:bodyPr>
            <a:normAutofit/>
          </a:bodyPr>
          <a:lstStyle/>
          <a:p>
            <a:pPr marL="0" indent="0" algn="just">
              <a:lnSpc>
                <a:spcPct val="150000"/>
              </a:lnSpc>
              <a:buNone/>
            </a:pPr>
            <a:r>
              <a:rPr lang="el-GR" sz="2800" dirty="0">
                <a:solidFill>
                  <a:srgbClr val="FFFF00"/>
                </a:solidFill>
              </a:rPr>
              <a:t>Απουσία </a:t>
            </a:r>
            <a:r>
              <a:rPr lang="el-GR" sz="2800" dirty="0" err="1">
                <a:solidFill>
                  <a:srgbClr val="FFFF00"/>
                </a:solidFill>
              </a:rPr>
              <a:t>λευκοκυττάρωσης</a:t>
            </a:r>
            <a:endParaRPr lang="el-GR" dirty="0">
              <a:solidFill>
                <a:srgbClr val="FFFF00"/>
              </a:solidFill>
            </a:endParaRPr>
          </a:p>
          <a:p>
            <a:pPr algn="just">
              <a:lnSpc>
                <a:spcPct val="150000"/>
              </a:lnSpc>
            </a:pPr>
            <a:r>
              <a:rPr lang="el-GR" sz="2500" dirty="0"/>
              <a:t>Φυσιολογικός απόλυτος αριθμός των ώριμων και άωρων </a:t>
            </a:r>
            <a:r>
              <a:rPr lang="en-US" sz="2500" dirty="0"/>
              <a:t>WBC’s </a:t>
            </a:r>
            <a:r>
              <a:rPr lang="el-GR" sz="2500" dirty="0"/>
              <a:t> </a:t>
            </a:r>
            <a:endParaRPr lang="en-US" sz="2500" dirty="0"/>
          </a:p>
          <a:p>
            <a:pPr algn="just">
              <a:lnSpc>
                <a:spcPct val="150000"/>
              </a:lnSpc>
            </a:pPr>
            <a:r>
              <a:rPr lang="el-GR" sz="2500" dirty="0"/>
              <a:t>Χρόνιες φλεγμονές </a:t>
            </a:r>
            <a:endParaRPr lang="en-US" sz="2500" dirty="0"/>
          </a:p>
          <a:p>
            <a:pPr lvl="1" algn="just">
              <a:lnSpc>
                <a:spcPct val="150000"/>
              </a:lnSpc>
            </a:pPr>
            <a:r>
              <a:rPr lang="el-GR" sz="2300" dirty="0">
                <a:solidFill>
                  <a:srgbClr val="DF6F01"/>
                </a:solidFill>
              </a:rPr>
              <a:t>Έλεγχος για τυχόν μορφολογικές μεταβολές των ουδετερόφιλων στο περιφερικό αίμα </a:t>
            </a:r>
          </a:p>
        </p:txBody>
      </p:sp>
      <p:pic>
        <p:nvPicPr>
          <p:cNvPr id="4" name="Εικόνα 3">
            <a:extLst>
              <a:ext uri="{FF2B5EF4-FFF2-40B4-BE49-F238E27FC236}">
                <a16:creationId xmlns:a16="http://schemas.microsoft.com/office/drawing/2014/main" id="{2E76E857-802C-4563-8B86-C28B639555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8616" y="5874130"/>
            <a:ext cx="930862" cy="930862"/>
          </a:xfrm>
          <a:prstGeom prst="rect">
            <a:avLst/>
          </a:prstGeom>
        </p:spPr>
      </p:pic>
    </p:spTree>
    <p:extLst>
      <p:ext uri="{BB962C8B-B14F-4D97-AF65-F5344CB8AC3E}">
        <p14:creationId xmlns:p14="http://schemas.microsoft.com/office/powerpoint/2010/main" val="60297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F2C89-9313-4EA8-AF3A-781F5C7EC72C}"/>
              </a:ext>
            </a:extLst>
          </p:cNvPr>
          <p:cNvSpPr>
            <a:spLocks noGrp="1"/>
          </p:cNvSpPr>
          <p:nvPr>
            <p:ph type="title"/>
          </p:nvPr>
        </p:nvSpPr>
        <p:spPr/>
        <p:txBody>
          <a:bodyPr>
            <a:normAutofit/>
          </a:bodyPr>
          <a:lstStyle/>
          <a:p>
            <a:r>
              <a:rPr lang="el-GR" sz="4400" cap="none" dirty="0">
                <a:solidFill>
                  <a:srgbClr val="94FFFF"/>
                </a:solidFill>
                <a:cs typeface="Arial" panose="020B0604020202020204" pitchFamily="34" charset="0"/>
              </a:rPr>
              <a:t>Λευκά αιμοσφαίρια</a:t>
            </a:r>
          </a:p>
        </p:txBody>
      </p:sp>
      <p:sp>
        <p:nvSpPr>
          <p:cNvPr id="3" name="Θέση περιεχομένου 2">
            <a:extLst>
              <a:ext uri="{FF2B5EF4-FFF2-40B4-BE49-F238E27FC236}">
                <a16:creationId xmlns:a16="http://schemas.microsoft.com/office/drawing/2014/main" id="{146DB1B9-3CBC-435F-9CE1-3E5B2254C07A}"/>
              </a:ext>
            </a:extLst>
          </p:cNvPr>
          <p:cNvSpPr>
            <a:spLocks noGrp="1"/>
          </p:cNvSpPr>
          <p:nvPr>
            <p:ph idx="1"/>
          </p:nvPr>
        </p:nvSpPr>
        <p:spPr/>
        <p:txBody>
          <a:bodyPr>
            <a:normAutofit/>
          </a:bodyPr>
          <a:lstStyle/>
          <a:p>
            <a:pPr marL="0" indent="0" algn="just">
              <a:lnSpc>
                <a:spcPct val="150000"/>
              </a:lnSpc>
              <a:buNone/>
            </a:pPr>
            <a:r>
              <a:rPr lang="el-GR" sz="2800" dirty="0">
                <a:solidFill>
                  <a:srgbClr val="FFFF00"/>
                </a:solidFill>
              </a:rPr>
              <a:t>Τοξικά ουδετερόφιλα </a:t>
            </a:r>
            <a:endParaRPr lang="el-GR" dirty="0">
              <a:solidFill>
                <a:srgbClr val="FFFF00"/>
              </a:solidFill>
            </a:endParaRPr>
          </a:p>
          <a:p>
            <a:pPr algn="just">
              <a:lnSpc>
                <a:spcPct val="150000"/>
              </a:lnSpc>
            </a:pPr>
            <a:r>
              <a:rPr lang="el-GR" sz="2500" dirty="0"/>
              <a:t>Εμφανίζονται σε περιπτώσεις </a:t>
            </a:r>
          </a:p>
          <a:p>
            <a:pPr lvl="1" algn="just">
              <a:lnSpc>
                <a:spcPct val="150000"/>
              </a:lnSpc>
            </a:pPr>
            <a:r>
              <a:rPr lang="el-GR" sz="2300" dirty="0" err="1">
                <a:solidFill>
                  <a:srgbClr val="DF6F01"/>
                </a:solidFill>
              </a:rPr>
              <a:t>Λευκοκυττάρωσης</a:t>
            </a:r>
            <a:r>
              <a:rPr lang="el-GR" sz="2300" dirty="0">
                <a:solidFill>
                  <a:srgbClr val="DF6F01"/>
                </a:solidFill>
              </a:rPr>
              <a:t> με κλίση αριστερά (συχνότερα)</a:t>
            </a:r>
            <a:r>
              <a:rPr lang="en-US" sz="2300" dirty="0">
                <a:solidFill>
                  <a:srgbClr val="DF6F01"/>
                </a:solidFill>
              </a:rPr>
              <a:t> </a:t>
            </a:r>
            <a:endParaRPr lang="el-GR" sz="2300" dirty="0">
              <a:solidFill>
                <a:srgbClr val="DF6F01"/>
              </a:solidFill>
            </a:endParaRPr>
          </a:p>
          <a:p>
            <a:pPr lvl="1" algn="just">
              <a:lnSpc>
                <a:spcPct val="150000"/>
              </a:lnSpc>
            </a:pPr>
            <a:r>
              <a:rPr lang="el-GR" sz="2300" dirty="0" err="1">
                <a:solidFill>
                  <a:srgbClr val="DF6F01"/>
                </a:solidFill>
              </a:rPr>
              <a:t>Λευκοπενίας</a:t>
            </a:r>
            <a:endParaRPr lang="el-GR" sz="2300" dirty="0">
              <a:solidFill>
                <a:srgbClr val="DF6F01"/>
              </a:solidFill>
            </a:endParaRPr>
          </a:p>
        </p:txBody>
      </p:sp>
      <p:pic>
        <p:nvPicPr>
          <p:cNvPr id="4" name="Εικόνα 3">
            <a:extLst>
              <a:ext uri="{FF2B5EF4-FFF2-40B4-BE49-F238E27FC236}">
                <a16:creationId xmlns:a16="http://schemas.microsoft.com/office/drawing/2014/main" id="{2E76E857-802C-4563-8B86-C28B639555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8616" y="5874130"/>
            <a:ext cx="930862" cy="930862"/>
          </a:xfrm>
          <a:prstGeom prst="rect">
            <a:avLst/>
          </a:prstGeom>
        </p:spPr>
      </p:pic>
    </p:spTree>
    <p:extLst>
      <p:ext uri="{BB962C8B-B14F-4D97-AF65-F5344CB8AC3E}">
        <p14:creationId xmlns:p14="http://schemas.microsoft.com/office/powerpoint/2010/main" val="3844864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F2C89-9313-4EA8-AF3A-781F5C7EC72C}"/>
              </a:ext>
            </a:extLst>
          </p:cNvPr>
          <p:cNvSpPr>
            <a:spLocks noGrp="1"/>
          </p:cNvSpPr>
          <p:nvPr>
            <p:ph type="title"/>
          </p:nvPr>
        </p:nvSpPr>
        <p:spPr/>
        <p:txBody>
          <a:bodyPr>
            <a:normAutofit/>
          </a:bodyPr>
          <a:lstStyle/>
          <a:p>
            <a:r>
              <a:rPr lang="el-GR" sz="4400" cap="none" dirty="0">
                <a:solidFill>
                  <a:srgbClr val="94FFFF"/>
                </a:solidFill>
                <a:cs typeface="Arial" panose="020B0604020202020204" pitchFamily="34" charset="0"/>
              </a:rPr>
              <a:t>Λευκά αιμοσφαίρια</a:t>
            </a:r>
          </a:p>
        </p:txBody>
      </p:sp>
      <p:sp>
        <p:nvSpPr>
          <p:cNvPr id="3" name="Θέση περιεχομένου 2">
            <a:extLst>
              <a:ext uri="{FF2B5EF4-FFF2-40B4-BE49-F238E27FC236}">
                <a16:creationId xmlns:a16="http://schemas.microsoft.com/office/drawing/2014/main" id="{146DB1B9-3CBC-435F-9CE1-3E5B2254C07A}"/>
              </a:ext>
            </a:extLst>
          </p:cNvPr>
          <p:cNvSpPr>
            <a:spLocks noGrp="1"/>
          </p:cNvSpPr>
          <p:nvPr>
            <p:ph idx="1"/>
          </p:nvPr>
        </p:nvSpPr>
        <p:spPr/>
        <p:txBody>
          <a:bodyPr>
            <a:normAutofit/>
          </a:bodyPr>
          <a:lstStyle/>
          <a:p>
            <a:pPr marL="0" indent="0" algn="just">
              <a:lnSpc>
                <a:spcPct val="150000"/>
              </a:lnSpc>
              <a:buNone/>
            </a:pPr>
            <a:r>
              <a:rPr lang="el-GR" sz="2800" dirty="0">
                <a:solidFill>
                  <a:srgbClr val="FFFF00"/>
                </a:solidFill>
              </a:rPr>
              <a:t>Τοξικά ουδετερόφιλα </a:t>
            </a:r>
            <a:endParaRPr lang="el-GR" dirty="0">
              <a:solidFill>
                <a:srgbClr val="FFFF00"/>
              </a:solidFill>
            </a:endParaRPr>
          </a:p>
          <a:p>
            <a:pPr algn="just">
              <a:lnSpc>
                <a:spcPct val="150000"/>
              </a:lnSpc>
            </a:pPr>
            <a:r>
              <a:rPr lang="el-GR" sz="2500" dirty="0"/>
              <a:t>Χαρακτηριστικά </a:t>
            </a:r>
          </a:p>
          <a:p>
            <a:pPr lvl="1" algn="just">
              <a:lnSpc>
                <a:spcPct val="150000"/>
              </a:lnSpc>
            </a:pPr>
            <a:r>
              <a:rPr lang="el-GR" sz="2300" dirty="0">
                <a:solidFill>
                  <a:srgbClr val="DF6F01"/>
                </a:solidFill>
              </a:rPr>
              <a:t>Παρουσία σωματιδίων </a:t>
            </a:r>
            <a:r>
              <a:rPr lang="en-US" sz="2300" dirty="0" err="1">
                <a:solidFill>
                  <a:srgbClr val="DF6F01"/>
                </a:solidFill>
              </a:rPr>
              <a:t>Doehle</a:t>
            </a:r>
            <a:r>
              <a:rPr lang="en-US" sz="2300" dirty="0">
                <a:solidFill>
                  <a:srgbClr val="DF6F01"/>
                </a:solidFill>
              </a:rPr>
              <a:t> </a:t>
            </a:r>
            <a:r>
              <a:rPr lang="el-GR" sz="2300" dirty="0">
                <a:solidFill>
                  <a:srgbClr val="DF6F01"/>
                </a:solidFill>
              </a:rPr>
              <a:t>στο κυτταρόπλασμα </a:t>
            </a:r>
          </a:p>
          <a:p>
            <a:pPr lvl="1" algn="just">
              <a:lnSpc>
                <a:spcPct val="150000"/>
              </a:lnSpc>
            </a:pPr>
            <a:r>
              <a:rPr lang="el-GR" sz="2300" dirty="0" err="1">
                <a:solidFill>
                  <a:srgbClr val="DF6F01"/>
                </a:solidFill>
              </a:rPr>
              <a:t>Βασίφιλο</a:t>
            </a:r>
            <a:r>
              <a:rPr lang="el-GR" sz="2300" dirty="0">
                <a:solidFill>
                  <a:srgbClr val="DF6F01"/>
                </a:solidFill>
              </a:rPr>
              <a:t> κυτταρόπλασμα </a:t>
            </a:r>
          </a:p>
          <a:p>
            <a:pPr lvl="1" algn="just">
              <a:lnSpc>
                <a:spcPct val="150000"/>
              </a:lnSpc>
            </a:pPr>
            <a:r>
              <a:rPr lang="el-GR" sz="2300" dirty="0">
                <a:solidFill>
                  <a:srgbClr val="DF6F01"/>
                </a:solidFill>
              </a:rPr>
              <a:t>Παρουσία πολλών </a:t>
            </a:r>
            <a:r>
              <a:rPr lang="el-GR" sz="2300" dirty="0" err="1">
                <a:solidFill>
                  <a:srgbClr val="DF6F01"/>
                </a:solidFill>
              </a:rPr>
              <a:t>κενοτοπίων</a:t>
            </a:r>
            <a:r>
              <a:rPr lang="el-GR" sz="2300" dirty="0">
                <a:solidFill>
                  <a:srgbClr val="DF6F01"/>
                </a:solidFill>
              </a:rPr>
              <a:t> στο κυτταρόπλασμα </a:t>
            </a:r>
          </a:p>
        </p:txBody>
      </p:sp>
      <p:pic>
        <p:nvPicPr>
          <p:cNvPr id="4" name="Εικόνα 3">
            <a:extLst>
              <a:ext uri="{FF2B5EF4-FFF2-40B4-BE49-F238E27FC236}">
                <a16:creationId xmlns:a16="http://schemas.microsoft.com/office/drawing/2014/main" id="{2E76E857-802C-4563-8B86-C28B639555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8616" y="5874130"/>
            <a:ext cx="930862" cy="930862"/>
          </a:xfrm>
          <a:prstGeom prst="rect">
            <a:avLst/>
          </a:prstGeom>
        </p:spPr>
      </p:pic>
    </p:spTree>
    <p:extLst>
      <p:ext uri="{BB962C8B-B14F-4D97-AF65-F5344CB8AC3E}">
        <p14:creationId xmlns:p14="http://schemas.microsoft.com/office/powerpoint/2010/main" val="3188212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F2C89-9313-4EA8-AF3A-781F5C7EC72C}"/>
              </a:ext>
            </a:extLst>
          </p:cNvPr>
          <p:cNvSpPr>
            <a:spLocks noGrp="1"/>
          </p:cNvSpPr>
          <p:nvPr>
            <p:ph type="title"/>
          </p:nvPr>
        </p:nvSpPr>
        <p:spPr/>
        <p:txBody>
          <a:bodyPr>
            <a:normAutofit/>
          </a:bodyPr>
          <a:lstStyle/>
          <a:p>
            <a:r>
              <a:rPr lang="el-GR" sz="4400" cap="none" dirty="0">
                <a:solidFill>
                  <a:srgbClr val="94FFFF"/>
                </a:solidFill>
                <a:cs typeface="Arial" panose="020B0604020202020204" pitchFamily="34" charset="0"/>
              </a:rPr>
              <a:t>Λευκά αιμοσφαίρια</a:t>
            </a:r>
          </a:p>
        </p:txBody>
      </p:sp>
      <p:sp>
        <p:nvSpPr>
          <p:cNvPr id="3" name="Θέση περιεχομένου 2">
            <a:extLst>
              <a:ext uri="{FF2B5EF4-FFF2-40B4-BE49-F238E27FC236}">
                <a16:creationId xmlns:a16="http://schemas.microsoft.com/office/drawing/2014/main" id="{146DB1B9-3CBC-435F-9CE1-3E5B2254C07A}"/>
              </a:ext>
            </a:extLst>
          </p:cNvPr>
          <p:cNvSpPr>
            <a:spLocks noGrp="1"/>
          </p:cNvSpPr>
          <p:nvPr>
            <p:ph idx="1"/>
          </p:nvPr>
        </p:nvSpPr>
        <p:spPr>
          <a:xfrm>
            <a:off x="685800" y="1696066"/>
            <a:ext cx="10820400" cy="930862"/>
          </a:xfrm>
        </p:spPr>
        <p:txBody>
          <a:bodyPr>
            <a:normAutofit/>
          </a:bodyPr>
          <a:lstStyle/>
          <a:p>
            <a:pPr marL="0" indent="0" algn="just">
              <a:lnSpc>
                <a:spcPct val="150000"/>
              </a:lnSpc>
              <a:buNone/>
            </a:pPr>
            <a:r>
              <a:rPr lang="el-GR" sz="2800" dirty="0">
                <a:solidFill>
                  <a:srgbClr val="FFFF00"/>
                </a:solidFill>
              </a:rPr>
              <a:t>Τοξικά ουδετερόφιλα</a:t>
            </a:r>
            <a:r>
              <a:rPr lang="en-US" sz="2800" dirty="0">
                <a:solidFill>
                  <a:srgbClr val="FFFF00"/>
                </a:solidFill>
              </a:rPr>
              <a:t> (</a:t>
            </a:r>
            <a:r>
              <a:rPr lang="el-GR" sz="2800" dirty="0">
                <a:solidFill>
                  <a:srgbClr val="FFFF00"/>
                </a:solidFill>
              </a:rPr>
              <a:t>σκύλος) </a:t>
            </a:r>
            <a:endParaRPr lang="el-GR" dirty="0">
              <a:solidFill>
                <a:srgbClr val="FFFF00"/>
              </a:solidFill>
            </a:endParaRPr>
          </a:p>
        </p:txBody>
      </p:sp>
      <p:pic>
        <p:nvPicPr>
          <p:cNvPr id="4" name="Εικόνα 3">
            <a:extLst>
              <a:ext uri="{FF2B5EF4-FFF2-40B4-BE49-F238E27FC236}">
                <a16:creationId xmlns:a16="http://schemas.microsoft.com/office/drawing/2014/main" id="{2E76E857-802C-4563-8B86-C28B639555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8616" y="5874130"/>
            <a:ext cx="930862" cy="930862"/>
          </a:xfrm>
          <a:prstGeom prst="rect">
            <a:avLst/>
          </a:prstGeom>
        </p:spPr>
      </p:pic>
      <p:pic>
        <p:nvPicPr>
          <p:cNvPr id="5" name="Εικόνα 4">
            <a:extLst>
              <a:ext uri="{FF2B5EF4-FFF2-40B4-BE49-F238E27FC236}">
                <a16:creationId xmlns:a16="http://schemas.microsoft.com/office/drawing/2014/main" id="{8B685A87-D2D2-4881-BEEF-8A91B3EDA5DD}"/>
              </a:ext>
            </a:extLst>
          </p:cNvPr>
          <p:cNvPicPr>
            <a:picLocks noChangeAspect="1"/>
          </p:cNvPicPr>
          <p:nvPr/>
        </p:nvPicPr>
        <p:blipFill>
          <a:blip r:embed="rId3"/>
          <a:stretch>
            <a:fillRect/>
          </a:stretch>
        </p:blipFill>
        <p:spPr>
          <a:xfrm>
            <a:off x="51625" y="2509431"/>
            <a:ext cx="4582482" cy="3364699"/>
          </a:xfrm>
          <a:prstGeom prst="rect">
            <a:avLst/>
          </a:prstGeom>
        </p:spPr>
      </p:pic>
      <p:pic>
        <p:nvPicPr>
          <p:cNvPr id="6" name="Εικόνα 5">
            <a:extLst>
              <a:ext uri="{FF2B5EF4-FFF2-40B4-BE49-F238E27FC236}">
                <a16:creationId xmlns:a16="http://schemas.microsoft.com/office/drawing/2014/main" id="{6531E076-7CDB-43F4-B344-4725651D6D91}"/>
              </a:ext>
            </a:extLst>
          </p:cNvPr>
          <p:cNvPicPr>
            <a:picLocks noChangeAspect="1"/>
          </p:cNvPicPr>
          <p:nvPr/>
        </p:nvPicPr>
        <p:blipFill>
          <a:blip r:embed="rId4"/>
          <a:stretch>
            <a:fillRect/>
          </a:stretch>
        </p:blipFill>
        <p:spPr>
          <a:xfrm>
            <a:off x="4634107" y="2509430"/>
            <a:ext cx="4003014" cy="3364699"/>
          </a:xfrm>
          <a:prstGeom prst="rect">
            <a:avLst/>
          </a:prstGeom>
        </p:spPr>
      </p:pic>
      <p:pic>
        <p:nvPicPr>
          <p:cNvPr id="7" name="Εικόνα 6">
            <a:extLst>
              <a:ext uri="{FF2B5EF4-FFF2-40B4-BE49-F238E27FC236}">
                <a16:creationId xmlns:a16="http://schemas.microsoft.com/office/drawing/2014/main" id="{8EFE0A24-33E3-47AA-A8D5-F72166DBB605}"/>
              </a:ext>
            </a:extLst>
          </p:cNvPr>
          <p:cNvPicPr>
            <a:picLocks noChangeAspect="1"/>
          </p:cNvPicPr>
          <p:nvPr/>
        </p:nvPicPr>
        <p:blipFill>
          <a:blip r:embed="rId5"/>
          <a:stretch>
            <a:fillRect/>
          </a:stretch>
        </p:blipFill>
        <p:spPr>
          <a:xfrm>
            <a:off x="8637121" y="2509429"/>
            <a:ext cx="3505116" cy="3364699"/>
          </a:xfrm>
          <a:prstGeom prst="rect">
            <a:avLst/>
          </a:prstGeom>
        </p:spPr>
      </p:pic>
    </p:spTree>
    <p:extLst>
      <p:ext uri="{BB962C8B-B14F-4D97-AF65-F5344CB8AC3E}">
        <p14:creationId xmlns:p14="http://schemas.microsoft.com/office/powerpoint/2010/main" val="570715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F2C89-9313-4EA8-AF3A-781F5C7EC72C}"/>
              </a:ext>
            </a:extLst>
          </p:cNvPr>
          <p:cNvSpPr>
            <a:spLocks noGrp="1"/>
          </p:cNvSpPr>
          <p:nvPr>
            <p:ph type="title"/>
          </p:nvPr>
        </p:nvSpPr>
        <p:spPr/>
        <p:txBody>
          <a:bodyPr>
            <a:normAutofit/>
          </a:bodyPr>
          <a:lstStyle/>
          <a:p>
            <a:r>
              <a:rPr lang="el-GR" sz="4400" cap="none" dirty="0">
                <a:solidFill>
                  <a:srgbClr val="94FFFF"/>
                </a:solidFill>
                <a:cs typeface="Arial" panose="020B0604020202020204" pitchFamily="34" charset="0"/>
              </a:rPr>
              <a:t>Λευκά αιμοσφαίρια</a:t>
            </a:r>
          </a:p>
        </p:txBody>
      </p:sp>
      <p:sp>
        <p:nvSpPr>
          <p:cNvPr id="3" name="Θέση περιεχομένου 2">
            <a:extLst>
              <a:ext uri="{FF2B5EF4-FFF2-40B4-BE49-F238E27FC236}">
                <a16:creationId xmlns:a16="http://schemas.microsoft.com/office/drawing/2014/main" id="{146DB1B9-3CBC-435F-9CE1-3E5B2254C07A}"/>
              </a:ext>
            </a:extLst>
          </p:cNvPr>
          <p:cNvSpPr>
            <a:spLocks noGrp="1"/>
          </p:cNvSpPr>
          <p:nvPr>
            <p:ph idx="1"/>
          </p:nvPr>
        </p:nvSpPr>
        <p:spPr>
          <a:xfrm>
            <a:off x="685800" y="1696066"/>
            <a:ext cx="10820400" cy="930862"/>
          </a:xfrm>
        </p:spPr>
        <p:txBody>
          <a:bodyPr>
            <a:normAutofit/>
          </a:bodyPr>
          <a:lstStyle/>
          <a:p>
            <a:pPr marL="0" indent="0" algn="just">
              <a:lnSpc>
                <a:spcPct val="150000"/>
              </a:lnSpc>
              <a:buNone/>
            </a:pPr>
            <a:r>
              <a:rPr lang="el-GR" sz="2800" dirty="0">
                <a:solidFill>
                  <a:srgbClr val="FFFF00"/>
                </a:solidFill>
              </a:rPr>
              <a:t>Τοξικά ουδετερόφιλα</a:t>
            </a:r>
            <a:r>
              <a:rPr lang="en-US" sz="2800" dirty="0">
                <a:solidFill>
                  <a:srgbClr val="FFFF00"/>
                </a:solidFill>
              </a:rPr>
              <a:t> (</a:t>
            </a:r>
            <a:r>
              <a:rPr lang="el-GR" sz="2800" dirty="0">
                <a:solidFill>
                  <a:srgbClr val="FFFF00"/>
                </a:solidFill>
              </a:rPr>
              <a:t>γάτα) </a:t>
            </a:r>
            <a:endParaRPr lang="el-GR" dirty="0">
              <a:solidFill>
                <a:srgbClr val="FFFF00"/>
              </a:solidFill>
            </a:endParaRPr>
          </a:p>
        </p:txBody>
      </p:sp>
      <p:pic>
        <p:nvPicPr>
          <p:cNvPr id="4" name="Εικόνα 3">
            <a:extLst>
              <a:ext uri="{FF2B5EF4-FFF2-40B4-BE49-F238E27FC236}">
                <a16:creationId xmlns:a16="http://schemas.microsoft.com/office/drawing/2014/main" id="{2E76E857-802C-4563-8B86-C28B639555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8616" y="5874130"/>
            <a:ext cx="930862" cy="930862"/>
          </a:xfrm>
          <a:prstGeom prst="rect">
            <a:avLst/>
          </a:prstGeom>
        </p:spPr>
      </p:pic>
      <p:pic>
        <p:nvPicPr>
          <p:cNvPr id="8" name="Εικόνα 7">
            <a:extLst>
              <a:ext uri="{FF2B5EF4-FFF2-40B4-BE49-F238E27FC236}">
                <a16:creationId xmlns:a16="http://schemas.microsoft.com/office/drawing/2014/main" id="{DF31AE52-40FB-4809-BDB2-3D9E72366A43}"/>
              </a:ext>
            </a:extLst>
          </p:cNvPr>
          <p:cNvPicPr>
            <a:picLocks noChangeAspect="1"/>
          </p:cNvPicPr>
          <p:nvPr/>
        </p:nvPicPr>
        <p:blipFill>
          <a:blip r:embed="rId3"/>
          <a:stretch>
            <a:fillRect/>
          </a:stretch>
        </p:blipFill>
        <p:spPr>
          <a:xfrm>
            <a:off x="1753915" y="2508943"/>
            <a:ext cx="3392709" cy="4040355"/>
          </a:xfrm>
          <a:prstGeom prst="rect">
            <a:avLst/>
          </a:prstGeom>
        </p:spPr>
      </p:pic>
      <p:pic>
        <p:nvPicPr>
          <p:cNvPr id="9" name="Εικόνα 8">
            <a:extLst>
              <a:ext uri="{FF2B5EF4-FFF2-40B4-BE49-F238E27FC236}">
                <a16:creationId xmlns:a16="http://schemas.microsoft.com/office/drawing/2014/main" id="{543AD130-2872-4606-A9A6-7B5F20A27CD3}"/>
              </a:ext>
            </a:extLst>
          </p:cNvPr>
          <p:cNvPicPr>
            <a:picLocks noChangeAspect="1"/>
          </p:cNvPicPr>
          <p:nvPr/>
        </p:nvPicPr>
        <p:blipFill>
          <a:blip r:embed="rId4"/>
          <a:stretch>
            <a:fillRect/>
          </a:stretch>
        </p:blipFill>
        <p:spPr>
          <a:xfrm>
            <a:off x="6349648" y="2508943"/>
            <a:ext cx="4313343" cy="4040355"/>
          </a:xfrm>
          <a:prstGeom prst="rect">
            <a:avLst/>
          </a:prstGeom>
        </p:spPr>
      </p:pic>
    </p:spTree>
    <p:extLst>
      <p:ext uri="{BB962C8B-B14F-4D97-AF65-F5344CB8AC3E}">
        <p14:creationId xmlns:p14="http://schemas.microsoft.com/office/powerpoint/2010/main" val="1623834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F2C89-9313-4EA8-AF3A-781F5C7EC72C}"/>
              </a:ext>
            </a:extLst>
          </p:cNvPr>
          <p:cNvSpPr>
            <a:spLocks noGrp="1"/>
          </p:cNvSpPr>
          <p:nvPr>
            <p:ph type="title"/>
          </p:nvPr>
        </p:nvSpPr>
        <p:spPr/>
        <p:txBody>
          <a:bodyPr>
            <a:normAutofit/>
          </a:bodyPr>
          <a:lstStyle/>
          <a:p>
            <a:r>
              <a:rPr lang="el-GR" sz="4400" cap="none" dirty="0">
                <a:solidFill>
                  <a:srgbClr val="94FFFF"/>
                </a:solidFill>
                <a:cs typeface="Arial" panose="020B0604020202020204" pitchFamily="34" charset="0"/>
              </a:rPr>
              <a:t>Λευκά αιμοσφαίρια</a:t>
            </a:r>
          </a:p>
        </p:txBody>
      </p:sp>
      <p:sp>
        <p:nvSpPr>
          <p:cNvPr id="3" name="Θέση περιεχομένου 2">
            <a:extLst>
              <a:ext uri="{FF2B5EF4-FFF2-40B4-BE49-F238E27FC236}">
                <a16:creationId xmlns:a16="http://schemas.microsoft.com/office/drawing/2014/main" id="{146DB1B9-3CBC-435F-9CE1-3E5B2254C07A}"/>
              </a:ext>
            </a:extLst>
          </p:cNvPr>
          <p:cNvSpPr>
            <a:spLocks noGrp="1"/>
          </p:cNvSpPr>
          <p:nvPr>
            <p:ph idx="1"/>
          </p:nvPr>
        </p:nvSpPr>
        <p:spPr/>
        <p:txBody>
          <a:bodyPr>
            <a:normAutofit/>
          </a:bodyPr>
          <a:lstStyle/>
          <a:p>
            <a:pPr marL="0" indent="0" algn="just">
              <a:lnSpc>
                <a:spcPct val="150000"/>
              </a:lnSpc>
              <a:buNone/>
            </a:pPr>
            <a:r>
              <a:rPr lang="el-GR" sz="2800" dirty="0">
                <a:solidFill>
                  <a:srgbClr val="FFFF00"/>
                </a:solidFill>
              </a:rPr>
              <a:t>Διαγνωστική αξία</a:t>
            </a:r>
            <a:endParaRPr lang="el-GR" dirty="0">
              <a:solidFill>
                <a:srgbClr val="FFFF00"/>
              </a:solidFill>
            </a:endParaRPr>
          </a:p>
          <a:p>
            <a:pPr algn="just">
              <a:lnSpc>
                <a:spcPct val="150000"/>
              </a:lnSpc>
            </a:pPr>
            <a:r>
              <a:rPr lang="el-GR" sz="2500" dirty="0"/>
              <a:t>Χρησιμεύουν στον εντοπισμό φλεγμονής </a:t>
            </a:r>
            <a:endParaRPr lang="en-US" sz="2500" dirty="0"/>
          </a:p>
          <a:p>
            <a:pPr algn="just">
              <a:lnSpc>
                <a:spcPct val="150000"/>
              </a:lnSpc>
            </a:pPr>
            <a:r>
              <a:rPr lang="el-GR" sz="2500" dirty="0"/>
              <a:t>Εκτίμηση σοβαρότητας της φλεγμονής </a:t>
            </a:r>
            <a:endParaRPr lang="en-US" sz="2500" dirty="0"/>
          </a:p>
          <a:p>
            <a:pPr lvl="1" algn="just">
              <a:lnSpc>
                <a:spcPct val="150000"/>
              </a:lnSpc>
            </a:pPr>
            <a:r>
              <a:rPr lang="el-GR" sz="2300" dirty="0">
                <a:solidFill>
                  <a:srgbClr val="DF6F01"/>
                </a:solidFill>
              </a:rPr>
              <a:t>Αλλαγές στον απόλυτο αριθμό των λευκών αιμοσφαιρίων </a:t>
            </a:r>
            <a:r>
              <a:rPr lang="en-US" sz="2300" dirty="0">
                <a:solidFill>
                  <a:srgbClr val="DF6F01"/>
                </a:solidFill>
              </a:rPr>
              <a:t>(WBC’s)</a:t>
            </a:r>
            <a:endParaRPr lang="el-GR" sz="2300" dirty="0">
              <a:solidFill>
                <a:srgbClr val="DF6F01"/>
              </a:solidFill>
            </a:endParaRPr>
          </a:p>
          <a:p>
            <a:pPr lvl="1" algn="just">
              <a:lnSpc>
                <a:spcPct val="150000"/>
              </a:lnSpc>
            </a:pPr>
            <a:r>
              <a:rPr lang="el-GR" sz="2300" dirty="0">
                <a:solidFill>
                  <a:srgbClr val="DF6F01"/>
                </a:solidFill>
              </a:rPr>
              <a:t>Λευκοκυτταρικός τύπος </a:t>
            </a:r>
            <a:r>
              <a:rPr lang="en-US" sz="2300" dirty="0">
                <a:solidFill>
                  <a:srgbClr val="DF6F01"/>
                </a:solidFill>
              </a:rPr>
              <a:t> </a:t>
            </a:r>
          </a:p>
          <a:p>
            <a:pPr lvl="1" algn="just">
              <a:lnSpc>
                <a:spcPct val="150000"/>
              </a:lnSpc>
            </a:pPr>
            <a:r>
              <a:rPr lang="el-GR" sz="2300" dirty="0">
                <a:solidFill>
                  <a:srgbClr val="DF6F01"/>
                </a:solidFill>
              </a:rPr>
              <a:t>Μορφολογικές μεταβολές σε επίχρισμα αίματος  </a:t>
            </a:r>
          </a:p>
        </p:txBody>
      </p:sp>
      <p:pic>
        <p:nvPicPr>
          <p:cNvPr id="4" name="Εικόνα 3">
            <a:extLst>
              <a:ext uri="{FF2B5EF4-FFF2-40B4-BE49-F238E27FC236}">
                <a16:creationId xmlns:a16="http://schemas.microsoft.com/office/drawing/2014/main" id="{2E76E857-802C-4563-8B86-C28B639555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8616" y="5874130"/>
            <a:ext cx="930862" cy="930862"/>
          </a:xfrm>
          <a:prstGeom prst="rect">
            <a:avLst/>
          </a:prstGeom>
        </p:spPr>
      </p:pic>
    </p:spTree>
    <p:extLst>
      <p:ext uri="{BB962C8B-B14F-4D97-AF65-F5344CB8AC3E}">
        <p14:creationId xmlns:p14="http://schemas.microsoft.com/office/powerpoint/2010/main" val="4153730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F2C89-9313-4EA8-AF3A-781F5C7EC72C}"/>
              </a:ext>
            </a:extLst>
          </p:cNvPr>
          <p:cNvSpPr>
            <a:spLocks noGrp="1"/>
          </p:cNvSpPr>
          <p:nvPr>
            <p:ph type="title"/>
          </p:nvPr>
        </p:nvSpPr>
        <p:spPr/>
        <p:txBody>
          <a:bodyPr>
            <a:normAutofit/>
          </a:bodyPr>
          <a:lstStyle/>
          <a:p>
            <a:r>
              <a:rPr lang="el-GR" sz="4400" cap="none" dirty="0">
                <a:solidFill>
                  <a:srgbClr val="94FFFF"/>
                </a:solidFill>
                <a:cs typeface="Arial" panose="020B0604020202020204" pitchFamily="34" charset="0"/>
              </a:rPr>
              <a:t>Λευκά αιμοσφαίρια</a:t>
            </a:r>
          </a:p>
        </p:txBody>
      </p:sp>
      <p:sp>
        <p:nvSpPr>
          <p:cNvPr id="3" name="Θέση περιεχομένου 2">
            <a:extLst>
              <a:ext uri="{FF2B5EF4-FFF2-40B4-BE49-F238E27FC236}">
                <a16:creationId xmlns:a16="http://schemas.microsoft.com/office/drawing/2014/main" id="{146DB1B9-3CBC-435F-9CE1-3E5B2254C07A}"/>
              </a:ext>
            </a:extLst>
          </p:cNvPr>
          <p:cNvSpPr>
            <a:spLocks noGrp="1"/>
          </p:cNvSpPr>
          <p:nvPr>
            <p:ph idx="1"/>
          </p:nvPr>
        </p:nvSpPr>
        <p:spPr>
          <a:xfrm>
            <a:off x="685800" y="1696066"/>
            <a:ext cx="10820400" cy="930862"/>
          </a:xfrm>
        </p:spPr>
        <p:txBody>
          <a:bodyPr>
            <a:normAutofit/>
          </a:bodyPr>
          <a:lstStyle/>
          <a:p>
            <a:pPr marL="0" indent="0" algn="just">
              <a:lnSpc>
                <a:spcPct val="150000"/>
              </a:lnSpc>
              <a:buNone/>
            </a:pPr>
            <a:r>
              <a:rPr lang="el-GR" sz="2800" dirty="0">
                <a:solidFill>
                  <a:srgbClr val="FFFF00"/>
                </a:solidFill>
              </a:rPr>
              <a:t>Τοξικά ουδετερόφιλα</a:t>
            </a:r>
            <a:r>
              <a:rPr lang="en-US" sz="2800" dirty="0">
                <a:solidFill>
                  <a:srgbClr val="FFFF00"/>
                </a:solidFill>
              </a:rPr>
              <a:t> </a:t>
            </a:r>
            <a:endParaRPr lang="el-GR" dirty="0">
              <a:solidFill>
                <a:srgbClr val="FFFF00"/>
              </a:solidFill>
            </a:endParaRPr>
          </a:p>
        </p:txBody>
      </p:sp>
      <p:pic>
        <p:nvPicPr>
          <p:cNvPr id="4" name="Εικόνα 3">
            <a:extLst>
              <a:ext uri="{FF2B5EF4-FFF2-40B4-BE49-F238E27FC236}">
                <a16:creationId xmlns:a16="http://schemas.microsoft.com/office/drawing/2014/main" id="{2E76E857-802C-4563-8B86-C28B639555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616" y="5874130"/>
            <a:ext cx="930862" cy="930862"/>
          </a:xfrm>
          <a:prstGeom prst="rect">
            <a:avLst/>
          </a:prstGeom>
        </p:spPr>
      </p:pic>
      <p:pic>
        <p:nvPicPr>
          <p:cNvPr id="5" name="Εικόνα 4">
            <a:extLst>
              <a:ext uri="{FF2B5EF4-FFF2-40B4-BE49-F238E27FC236}">
                <a16:creationId xmlns:a16="http://schemas.microsoft.com/office/drawing/2014/main" id="{AF03BF73-90B7-4592-A2F6-2038D581FC47}"/>
              </a:ext>
            </a:extLst>
          </p:cNvPr>
          <p:cNvPicPr>
            <a:picLocks noChangeAspect="1"/>
          </p:cNvPicPr>
          <p:nvPr/>
        </p:nvPicPr>
        <p:blipFill>
          <a:blip r:embed="rId4"/>
          <a:stretch>
            <a:fillRect/>
          </a:stretch>
        </p:blipFill>
        <p:spPr>
          <a:xfrm>
            <a:off x="3707863" y="2440911"/>
            <a:ext cx="4776274" cy="3938783"/>
          </a:xfrm>
          <a:prstGeom prst="rect">
            <a:avLst/>
          </a:prstGeom>
        </p:spPr>
      </p:pic>
    </p:spTree>
    <p:extLst>
      <p:ext uri="{BB962C8B-B14F-4D97-AF65-F5344CB8AC3E}">
        <p14:creationId xmlns:p14="http://schemas.microsoft.com/office/powerpoint/2010/main" val="2056861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F2C89-9313-4EA8-AF3A-781F5C7EC72C}"/>
              </a:ext>
            </a:extLst>
          </p:cNvPr>
          <p:cNvSpPr>
            <a:spLocks noGrp="1"/>
          </p:cNvSpPr>
          <p:nvPr>
            <p:ph type="title"/>
          </p:nvPr>
        </p:nvSpPr>
        <p:spPr/>
        <p:txBody>
          <a:bodyPr>
            <a:normAutofit/>
          </a:bodyPr>
          <a:lstStyle/>
          <a:p>
            <a:r>
              <a:rPr lang="el-GR" sz="4400" cap="none" dirty="0">
                <a:solidFill>
                  <a:srgbClr val="94FFFF"/>
                </a:solidFill>
                <a:cs typeface="Arial" panose="020B0604020202020204" pitchFamily="34" charset="0"/>
              </a:rPr>
              <a:t>Λευκά αιμοσφαίρια</a:t>
            </a:r>
          </a:p>
        </p:txBody>
      </p:sp>
      <p:sp>
        <p:nvSpPr>
          <p:cNvPr id="3" name="Θέση περιεχομένου 2">
            <a:extLst>
              <a:ext uri="{FF2B5EF4-FFF2-40B4-BE49-F238E27FC236}">
                <a16:creationId xmlns:a16="http://schemas.microsoft.com/office/drawing/2014/main" id="{146DB1B9-3CBC-435F-9CE1-3E5B2254C07A}"/>
              </a:ext>
            </a:extLst>
          </p:cNvPr>
          <p:cNvSpPr>
            <a:spLocks noGrp="1"/>
          </p:cNvSpPr>
          <p:nvPr>
            <p:ph idx="1"/>
          </p:nvPr>
        </p:nvSpPr>
        <p:spPr/>
        <p:txBody>
          <a:bodyPr>
            <a:normAutofit/>
          </a:bodyPr>
          <a:lstStyle/>
          <a:p>
            <a:pPr marL="0" indent="0" algn="just">
              <a:lnSpc>
                <a:spcPct val="150000"/>
              </a:lnSpc>
              <a:buNone/>
            </a:pPr>
            <a:r>
              <a:rPr lang="el-GR" sz="2800" dirty="0" err="1">
                <a:solidFill>
                  <a:srgbClr val="FFFF00"/>
                </a:solidFill>
              </a:rPr>
              <a:t>Λευχαιμοειδής</a:t>
            </a:r>
            <a:r>
              <a:rPr lang="el-GR" sz="2800" dirty="0">
                <a:solidFill>
                  <a:srgbClr val="FFFF00"/>
                </a:solidFill>
              </a:rPr>
              <a:t> αντίδραση </a:t>
            </a:r>
            <a:endParaRPr lang="el-GR" dirty="0">
              <a:solidFill>
                <a:srgbClr val="FFFF00"/>
              </a:solidFill>
            </a:endParaRPr>
          </a:p>
          <a:p>
            <a:pPr algn="just">
              <a:lnSpc>
                <a:spcPct val="150000"/>
              </a:lnSpc>
            </a:pPr>
            <a:r>
              <a:rPr lang="el-GR" sz="2500" dirty="0"/>
              <a:t>Πολύ σοβαρή </a:t>
            </a:r>
            <a:r>
              <a:rPr lang="el-GR" sz="2500" dirty="0" err="1"/>
              <a:t>λευκοκυττάρωση</a:t>
            </a:r>
            <a:r>
              <a:rPr lang="el-GR" sz="2500" dirty="0"/>
              <a:t> (&gt; 50.000-100.000/μ</a:t>
            </a:r>
            <a:r>
              <a:rPr lang="en-US" sz="2500" dirty="0"/>
              <a:t>l) </a:t>
            </a:r>
          </a:p>
          <a:p>
            <a:pPr lvl="1" algn="just">
              <a:lnSpc>
                <a:spcPct val="150000"/>
              </a:lnSpc>
            </a:pPr>
            <a:r>
              <a:rPr lang="el-GR" sz="2300" dirty="0">
                <a:solidFill>
                  <a:srgbClr val="DF6F01"/>
                </a:solidFill>
              </a:rPr>
              <a:t>Πολύ σοβαρές και απειλητικές για τη ζωή φλεγμονές </a:t>
            </a:r>
          </a:p>
          <a:p>
            <a:pPr lvl="1" algn="just">
              <a:lnSpc>
                <a:spcPct val="150000"/>
              </a:lnSpc>
            </a:pPr>
            <a:r>
              <a:rPr lang="el-GR" sz="2300" dirty="0">
                <a:solidFill>
                  <a:srgbClr val="DF6F01"/>
                </a:solidFill>
              </a:rPr>
              <a:t>Συνήθως εντοπισμένες φλεγμονές (</a:t>
            </a:r>
            <a:r>
              <a:rPr lang="el-GR" sz="2300" dirty="0" err="1">
                <a:solidFill>
                  <a:srgbClr val="DF6F01"/>
                </a:solidFill>
              </a:rPr>
              <a:t>πυομήτρα</a:t>
            </a:r>
            <a:r>
              <a:rPr lang="el-GR" sz="2300" dirty="0">
                <a:solidFill>
                  <a:srgbClr val="DF6F01"/>
                </a:solidFill>
              </a:rPr>
              <a:t>, απόστημα) </a:t>
            </a:r>
          </a:p>
          <a:p>
            <a:pPr lvl="1" algn="just">
              <a:lnSpc>
                <a:spcPct val="150000"/>
              </a:lnSpc>
            </a:pPr>
            <a:r>
              <a:rPr lang="el-GR" sz="2300" dirty="0">
                <a:solidFill>
                  <a:srgbClr val="DF6F01"/>
                </a:solidFill>
              </a:rPr>
              <a:t>Δεν υποδηλώνει λευχαιμία !!! </a:t>
            </a:r>
          </a:p>
          <a:p>
            <a:pPr lvl="1" algn="just">
              <a:lnSpc>
                <a:spcPct val="150000"/>
              </a:lnSpc>
            </a:pPr>
            <a:r>
              <a:rPr lang="el-GR" sz="2300" dirty="0">
                <a:solidFill>
                  <a:srgbClr val="DF6F01"/>
                </a:solidFill>
              </a:rPr>
              <a:t>Φτωχή πρόγνωση </a:t>
            </a:r>
          </a:p>
        </p:txBody>
      </p:sp>
      <p:pic>
        <p:nvPicPr>
          <p:cNvPr id="4" name="Εικόνα 3">
            <a:extLst>
              <a:ext uri="{FF2B5EF4-FFF2-40B4-BE49-F238E27FC236}">
                <a16:creationId xmlns:a16="http://schemas.microsoft.com/office/drawing/2014/main" id="{2E76E857-802C-4563-8B86-C28B639555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8616" y="5874130"/>
            <a:ext cx="930862" cy="930862"/>
          </a:xfrm>
          <a:prstGeom prst="rect">
            <a:avLst/>
          </a:prstGeom>
        </p:spPr>
      </p:pic>
    </p:spTree>
    <p:extLst>
      <p:ext uri="{BB962C8B-B14F-4D97-AF65-F5344CB8AC3E}">
        <p14:creationId xmlns:p14="http://schemas.microsoft.com/office/powerpoint/2010/main" val="3753860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F2C89-9313-4EA8-AF3A-781F5C7EC72C}"/>
              </a:ext>
            </a:extLst>
          </p:cNvPr>
          <p:cNvSpPr>
            <a:spLocks noGrp="1"/>
          </p:cNvSpPr>
          <p:nvPr>
            <p:ph type="title"/>
          </p:nvPr>
        </p:nvSpPr>
        <p:spPr/>
        <p:txBody>
          <a:bodyPr>
            <a:normAutofit/>
          </a:bodyPr>
          <a:lstStyle/>
          <a:p>
            <a:r>
              <a:rPr lang="el-GR" sz="4400" cap="none" dirty="0">
                <a:solidFill>
                  <a:srgbClr val="94FFFF"/>
                </a:solidFill>
                <a:cs typeface="Arial" panose="020B0604020202020204" pitchFamily="34" charset="0"/>
              </a:rPr>
              <a:t>Λευκά αιμοσφαίρια</a:t>
            </a:r>
          </a:p>
        </p:txBody>
      </p:sp>
      <p:sp>
        <p:nvSpPr>
          <p:cNvPr id="3" name="Θέση περιεχομένου 2">
            <a:extLst>
              <a:ext uri="{FF2B5EF4-FFF2-40B4-BE49-F238E27FC236}">
                <a16:creationId xmlns:a16="http://schemas.microsoft.com/office/drawing/2014/main" id="{146DB1B9-3CBC-435F-9CE1-3E5B2254C07A}"/>
              </a:ext>
            </a:extLst>
          </p:cNvPr>
          <p:cNvSpPr>
            <a:spLocks noGrp="1"/>
          </p:cNvSpPr>
          <p:nvPr>
            <p:ph idx="1"/>
          </p:nvPr>
        </p:nvSpPr>
        <p:spPr>
          <a:xfrm>
            <a:off x="685799" y="2194560"/>
            <a:ext cx="11067585" cy="4024125"/>
          </a:xfrm>
        </p:spPr>
        <p:txBody>
          <a:bodyPr>
            <a:normAutofit fontScale="92500" lnSpcReduction="20000"/>
          </a:bodyPr>
          <a:lstStyle/>
          <a:p>
            <a:pPr marL="0" indent="0" algn="just">
              <a:lnSpc>
                <a:spcPct val="150000"/>
              </a:lnSpc>
              <a:buNone/>
            </a:pPr>
            <a:r>
              <a:rPr lang="el-GR" sz="2800" dirty="0" err="1">
                <a:solidFill>
                  <a:srgbClr val="FFFF00"/>
                </a:solidFill>
              </a:rPr>
              <a:t>Λευκοκυττάρωση</a:t>
            </a:r>
            <a:r>
              <a:rPr lang="el-GR" sz="2800" dirty="0">
                <a:solidFill>
                  <a:srgbClr val="FFFF00"/>
                </a:solidFill>
              </a:rPr>
              <a:t> λόγω γλυκοκορτικοειδών </a:t>
            </a:r>
            <a:endParaRPr lang="el-GR" dirty="0">
              <a:solidFill>
                <a:srgbClr val="FFFF00"/>
              </a:solidFill>
            </a:endParaRPr>
          </a:p>
          <a:p>
            <a:pPr algn="just">
              <a:lnSpc>
                <a:spcPct val="150000"/>
              </a:lnSpc>
            </a:pPr>
            <a:r>
              <a:rPr lang="el-GR" sz="2500" dirty="0"/>
              <a:t>Παρατηρείται </a:t>
            </a:r>
            <a:r>
              <a:rPr lang="el-GR" sz="2500" dirty="0" err="1"/>
              <a:t>λευκοκυττάρωση</a:t>
            </a:r>
            <a:r>
              <a:rPr lang="el-GR" sz="2500" dirty="0"/>
              <a:t> χωρίς κλίση αριστερά </a:t>
            </a:r>
          </a:p>
          <a:p>
            <a:pPr algn="just">
              <a:lnSpc>
                <a:spcPct val="150000"/>
              </a:lnSpc>
            </a:pPr>
            <a:r>
              <a:rPr lang="el-GR" sz="2500" dirty="0"/>
              <a:t>Κυριαρχούν τα ώριμα ουδετερόφιλα σε συνδυασμό με την παρουσία λεμφοπενίας και </a:t>
            </a:r>
            <a:r>
              <a:rPr lang="el-GR" sz="2500" dirty="0" err="1"/>
              <a:t>εωσινοπενίας</a:t>
            </a:r>
            <a:r>
              <a:rPr lang="el-GR" sz="2500" dirty="0"/>
              <a:t> </a:t>
            </a:r>
          </a:p>
          <a:p>
            <a:pPr algn="just">
              <a:lnSpc>
                <a:spcPct val="150000"/>
              </a:lnSpc>
            </a:pPr>
            <a:r>
              <a:rPr lang="el-GR" sz="2500" dirty="0"/>
              <a:t>Μερικές φορές παρατηρείται ταυτόχρονα αύξηση του αριθμού των μονοπύρηνων κυττάρων (μόνο στο σκύλο) </a:t>
            </a:r>
            <a:endParaRPr lang="en-US" sz="2500" dirty="0"/>
          </a:p>
          <a:p>
            <a:pPr algn="just">
              <a:lnSpc>
                <a:spcPct val="150000"/>
              </a:lnSpc>
            </a:pPr>
            <a:r>
              <a:rPr lang="el-GR" sz="2500" dirty="0"/>
              <a:t>Αναφέρεται και ως </a:t>
            </a:r>
            <a:r>
              <a:rPr lang="el-GR" sz="2500" dirty="0" err="1"/>
              <a:t>στρεσική</a:t>
            </a:r>
            <a:r>
              <a:rPr lang="el-GR" sz="2500" dirty="0"/>
              <a:t> </a:t>
            </a:r>
            <a:r>
              <a:rPr lang="el-GR" sz="2500" dirty="0" err="1"/>
              <a:t>λευκοκυττάρωση</a:t>
            </a:r>
            <a:r>
              <a:rPr lang="el-GR" sz="2500" dirty="0"/>
              <a:t> </a:t>
            </a:r>
          </a:p>
        </p:txBody>
      </p:sp>
      <p:pic>
        <p:nvPicPr>
          <p:cNvPr id="4" name="Εικόνα 3">
            <a:extLst>
              <a:ext uri="{FF2B5EF4-FFF2-40B4-BE49-F238E27FC236}">
                <a16:creationId xmlns:a16="http://schemas.microsoft.com/office/drawing/2014/main" id="{2E76E857-802C-4563-8B86-C28B639555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8616" y="5874130"/>
            <a:ext cx="930862" cy="930862"/>
          </a:xfrm>
          <a:prstGeom prst="rect">
            <a:avLst/>
          </a:prstGeom>
        </p:spPr>
      </p:pic>
    </p:spTree>
    <p:extLst>
      <p:ext uri="{BB962C8B-B14F-4D97-AF65-F5344CB8AC3E}">
        <p14:creationId xmlns:p14="http://schemas.microsoft.com/office/powerpoint/2010/main" val="3669327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F2C89-9313-4EA8-AF3A-781F5C7EC72C}"/>
              </a:ext>
            </a:extLst>
          </p:cNvPr>
          <p:cNvSpPr>
            <a:spLocks noGrp="1"/>
          </p:cNvSpPr>
          <p:nvPr>
            <p:ph type="title"/>
          </p:nvPr>
        </p:nvSpPr>
        <p:spPr/>
        <p:txBody>
          <a:bodyPr>
            <a:normAutofit/>
          </a:bodyPr>
          <a:lstStyle/>
          <a:p>
            <a:r>
              <a:rPr lang="el-GR" sz="4400" cap="none" dirty="0">
                <a:solidFill>
                  <a:srgbClr val="94FFFF"/>
                </a:solidFill>
                <a:cs typeface="Arial" panose="020B0604020202020204" pitchFamily="34" charset="0"/>
              </a:rPr>
              <a:t>Λευκά αιμοσφαίρια</a:t>
            </a:r>
          </a:p>
        </p:txBody>
      </p:sp>
      <p:sp>
        <p:nvSpPr>
          <p:cNvPr id="3" name="Θέση περιεχομένου 2">
            <a:extLst>
              <a:ext uri="{FF2B5EF4-FFF2-40B4-BE49-F238E27FC236}">
                <a16:creationId xmlns:a16="http://schemas.microsoft.com/office/drawing/2014/main" id="{146DB1B9-3CBC-435F-9CE1-3E5B2254C07A}"/>
              </a:ext>
            </a:extLst>
          </p:cNvPr>
          <p:cNvSpPr>
            <a:spLocks noGrp="1"/>
          </p:cNvSpPr>
          <p:nvPr>
            <p:ph idx="1"/>
          </p:nvPr>
        </p:nvSpPr>
        <p:spPr>
          <a:xfrm>
            <a:off x="289933" y="2194560"/>
            <a:ext cx="11463452" cy="4024125"/>
          </a:xfrm>
        </p:spPr>
        <p:txBody>
          <a:bodyPr>
            <a:normAutofit/>
          </a:bodyPr>
          <a:lstStyle/>
          <a:p>
            <a:pPr marL="0" indent="0" algn="just">
              <a:lnSpc>
                <a:spcPct val="150000"/>
              </a:lnSpc>
              <a:buNone/>
            </a:pPr>
            <a:r>
              <a:rPr lang="el-GR" sz="2800" dirty="0" err="1">
                <a:solidFill>
                  <a:srgbClr val="FFFF00"/>
                </a:solidFill>
              </a:rPr>
              <a:t>Λευκοκυττάρωση</a:t>
            </a:r>
            <a:r>
              <a:rPr lang="el-GR" sz="2800" dirty="0">
                <a:solidFill>
                  <a:srgbClr val="FFFF00"/>
                </a:solidFill>
              </a:rPr>
              <a:t> λόγω γλυκοκορτικοειδών </a:t>
            </a:r>
            <a:r>
              <a:rPr lang="en-US" sz="2800" dirty="0">
                <a:solidFill>
                  <a:srgbClr val="FFFF00"/>
                </a:solidFill>
              </a:rPr>
              <a:t>VS </a:t>
            </a:r>
            <a:r>
              <a:rPr lang="el-GR" sz="2800" dirty="0" err="1">
                <a:solidFill>
                  <a:srgbClr val="FFFF00"/>
                </a:solidFill>
              </a:rPr>
              <a:t>Λευκοκυττάρωση</a:t>
            </a:r>
            <a:r>
              <a:rPr lang="el-GR" sz="2800" dirty="0">
                <a:solidFill>
                  <a:srgbClr val="FFFF00"/>
                </a:solidFill>
              </a:rPr>
              <a:t> χωρίς κλίση αριστερά</a:t>
            </a:r>
            <a:endParaRPr lang="el-GR" dirty="0">
              <a:solidFill>
                <a:srgbClr val="FFFF00"/>
              </a:solidFill>
            </a:endParaRPr>
          </a:p>
          <a:p>
            <a:pPr algn="just">
              <a:lnSpc>
                <a:spcPct val="150000"/>
              </a:lnSpc>
            </a:pPr>
            <a:r>
              <a:rPr lang="el-GR" sz="2500" dirty="0"/>
              <a:t>Η </a:t>
            </a:r>
            <a:r>
              <a:rPr lang="el-GR" sz="2500" dirty="0" err="1"/>
              <a:t>λευκοκυττάρωση</a:t>
            </a:r>
            <a:r>
              <a:rPr lang="el-GR" sz="2500" dirty="0"/>
              <a:t> από γλυκοκορτικοειδή εμφανίζεται μέσα σε 4-12 ώρες </a:t>
            </a:r>
          </a:p>
          <a:p>
            <a:pPr algn="just">
              <a:lnSpc>
                <a:spcPct val="150000"/>
              </a:lnSpc>
            </a:pPr>
            <a:r>
              <a:rPr lang="el-GR" sz="2500" dirty="0"/>
              <a:t>Επανέρχεται στα φυσιολογικά επίπεδα περίπου 24</a:t>
            </a:r>
            <a:r>
              <a:rPr lang="en-US" sz="2500" dirty="0"/>
              <a:t>h </a:t>
            </a:r>
            <a:r>
              <a:rPr lang="el-GR" sz="2500" dirty="0"/>
              <a:t>μετά τη διακοπή τους </a:t>
            </a:r>
          </a:p>
          <a:p>
            <a:pPr algn="just">
              <a:lnSpc>
                <a:spcPct val="150000"/>
              </a:lnSpc>
            </a:pPr>
            <a:r>
              <a:rPr lang="el-GR" sz="2500" dirty="0"/>
              <a:t>Χρόνια χορήγηση γλυκοκορτικοειδών ? </a:t>
            </a:r>
          </a:p>
        </p:txBody>
      </p:sp>
      <p:pic>
        <p:nvPicPr>
          <p:cNvPr id="4" name="Εικόνα 3">
            <a:extLst>
              <a:ext uri="{FF2B5EF4-FFF2-40B4-BE49-F238E27FC236}">
                <a16:creationId xmlns:a16="http://schemas.microsoft.com/office/drawing/2014/main" id="{2E76E857-802C-4563-8B86-C28B639555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8616" y="5874130"/>
            <a:ext cx="930862" cy="930862"/>
          </a:xfrm>
          <a:prstGeom prst="rect">
            <a:avLst/>
          </a:prstGeom>
        </p:spPr>
      </p:pic>
    </p:spTree>
    <p:extLst>
      <p:ext uri="{BB962C8B-B14F-4D97-AF65-F5344CB8AC3E}">
        <p14:creationId xmlns:p14="http://schemas.microsoft.com/office/powerpoint/2010/main" val="1424550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89EAE0-D5A7-4FEB-85F9-12420873777B}"/>
              </a:ext>
            </a:extLst>
          </p:cNvPr>
          <p:cNvSpPr>
            <a:spLocks noGrp="1"/>
          </p:cNvSpPr>
          <p:nvPr>
            <p:ph type="title"/>
          </p:nvPr>
        </p:nvSpPr>
        <p:spPr>
          <a:xfrm>
            <a:off x="1790700" y="3113678"/>
            <a:ext cx="8610600" cy="1293028"/>
          </a:xfrm>
        </p:spPr>
        <p:txBody>
          <a:bodyPr>
            <a:normAutofit/>
          </a:bodyPr>
          <a:lstStyle/>
          <a:p>
            <a:pPr algn="ctr"/>
            <a:r>
              <a:rPr lang="el-GR" sz="4800" cap="none" dirty="0">
                <a:solidFill>
                  <a:srgbClr val="94FFFF"/>
                </a:solidFill>
              </a:rPr>
              <a:t>Κλινικό παράδειγμα</a:t>
            </a:r>
          </a:p>
        </p:txBody>
      </p:sp>
    </p:spTree>
    <p:extLst>
      <p:ext uri="{BB962C8B-B14F-4D97-AF65-F5344CB8AC3E}">
        <p14:creationId xmlns:p14="http://schemas.microsoft.com/office/powerpoint/2010/main" val="414207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F2C89-9313-4EA8-AF3A-781F5C7EC72C}"/>
              </a:ext>
            </a:extLst>
          </p:cNvPr>
          <p:cNvSpPr>
            <a:spLocks noGrp="1"/>
          </p:cNvSpPr>
          <p:nvPr>
            <p:ph type="title"/>
          </p:nvPr>
        </p:nvSpPr>
        <p:spPr/>
        <p:txBody>
          <a:bodyPr>
            <a:normAutofit/>
          </a:bodyPr>
          <a:lstStyle/>
          <a:p>
            <a:r>
              <a:rPr lang="el-GR" sz="4400" cap="none" dirty="0">
                <a:solidFill>
                  <a:srgbClr val="94FFFF"/>
                </a:solidFill>
                <a:cs typeface="Arial" panose="020B0604020202020204" pitchFamily="34" charset="0"/>
              </a:rPr>
              <a:t>Στοιχεία ταυτότητας ασθενή</a:t>
            </a:r>
          </a:p>
        </p:txBody>
      </p:sp>
      <p:sp>
        <p:nvSpPr>
          <p:cNvPr id="3" name="Θέση περιεχομένου 2">
            <a:extLst>
              <a:ext uri="{FF2B5EF4-FFF2-40B4-BE49-F238E27FC236}">
                <a16:creationId xmlns:a16="http://schemas.microsoft.com/office/drawing/2014/main" id="{146DB1B9-3CBC-435F-9CE1-3E5B2254C07A}"/>
              </a:ext>
            </a:extLst>
          </p:cNvPr>
          <p:cNvSpPr>
            <a:spLocks noGrp="1"/>
          </p:cNvSpPr>
          <p:nvPr>
            <p:ph idx="1"/>
          </p:nvPr>
        </p:nvSpPr>
        <p:spPr>
          <a:xfrm>
            <a:off x="384313" y="2194560"/>
            <a:ext cx="11516139" cy="4430527"/>
          </a:xfrm>
        </p:spPr>
        <p:txBody>
          <a:bodyPr>
            <a:normAutofit/>
          </a:bodyPr>
          <a:lstStyle/>
          <a:p>
            <a:pPr marL="0" indent="0" algn="just">
              <a:lnSpc>
                <a:spcPct val="150000"/>
              </a:lnSpc>
              <a:buNone/>
            </a:pPr>
            <a:r>
              <a:rPr lang="el-GR" sz="2800" dirty="0">
                <a:solidFill>
                  <a:srgbClr val="FFFF00"/>
                </a:solidFill>
              </a:rPr>
              <a:t>Σκύλος</a:t>
            </a:r>
          </a:p>
          <a:p>
            <a:pPr algn="just">
              <a:lnSpc>
                <a:spcPct val="150000"/>
              </a:lnSpc>
            </a:pPr>
            <a:r>
              <a:rPr lang="el-GR" sz="2500" dirty="0">
                <a:solidFill>
                  <a:prstClr val="white"/>
                </a:solidFill>
              </a:rPr>
              <a:t>Φυλή: </a:t>
            </a:r>
            <a:r>
              <a:rPr lang="en-US" sz="2500" dirty="0">
                <a:solidFill>
                  <a:srgbClr val="94FFFF"/>
                </a:solidFill>
              </a:rPr>
              <a:t>Rottweiler </a:t>
            </a:r>
            <a:endParaRPr lang="el-GR" sz="2500" dirty="0">
              <a:solidFill>
                <a:srgbClr val="94FFFF"/>
              </a:solidFill>
            </a:endParaRPr>
          </a:p>
          <a:p>
            <a:pPr lvl="0" algn="just">
              <a:lnSpc>
                <a:spcPct val="150000"/>
              </a:lnSpc>
            </a:pPr>
            <a:r>
              <a:rPr lang="el-GR" sz="2500" dirty="0">
                <a:solidFill>
                  <a:prstClr val="white"/>
                </a:solidFill>
              </a:rPr>
              <a:t>Φύλο: </a:t>
            </a:r>
            <a:r>
              <a:rPr lang="el-GR" sz="2500" dirty="0">
                <a:solidFill>
                  <a:srgbClr val="94FFFF"/>
                </a:solidFill>
              </a:rPr>
              <a:t>Θηλυκό μη στειρωμένο</a:t>
            </a:r>
          </a:p>
          <a:p>
            <a:pPr lvl="0" algn="just">
              <a:lnSpc>
                <a:spcPct val="150000"/>
              </a:lnSpc>
            </a:pPr>
            <a:r>
              <a:rPr lang="el-GR" sz="2500" dirty="0">
                <a:solidFill>
                  <a:prstClr val="white"/>
                </a:solidFill>
              </a:rPr>
              <a:t>Ηλικία: </a:t>
            </a:r>
            <a:r>
              <a:rPr lang="el-GR" sz="2500" dirty="0">
                <a:solidFill>
                  <a:srgbClr val="94FFFF"/>
                </a:solidFill>
              </a:rPr>
              <a:t>7,5 μηνών </a:t>
            </a:r>
          </a:p>
          <a:p>
            <a:pPr lvl="0" algn="just">
              <a:lnSpc>
                <a:spcPct val="150000"/>
              </a:lnSpc>
            </a:pPr>
            <a:r>
              <a:rPr lang="el-GR" sz="2500" dirty="0">
                <a:solidFill>
                  <a:prstClr val="white"/>
                </a:solidFill>
              </a:rPr>
              <a:t>Χώρος διαβίωσης: </a:t>
            </a:r>
            <a:r>
              <a:rPr lang="el-GR" sz="2500" dirty="0">
                <a:solidFill>
                  <a:srgbClr val="94FFFF"/>
                </a:solidFill>
              </a:rPr>
              <a:t>εξωτερικός χώρος </a:t>
            </a:r>
          </a:p>
        </p:txBody>
      </p:sp>
      <p:pic>
        <p:nvPicPr>
          <p:cNvPr id="4" name="Εικόνα 3">
            <a:extLst>
              <a:ext uri="{FF2B5EF4-FFF2-40B4-BE49-F238E27FC236}">
                <a16:creationId xmlns:a16="http://schemas.microsoft.com/office/drawing/2014/main" id="{2F5BD8BF-6B2A-4554-B014-265BD0CFCE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616" y="5874130"/>
            <a:ext cx="930862" cy="930862"/>
          </a:xfrm>
          <a:prstGeom prst="rect">
            <a:avLst/>
          </a:prstGeom>
        </p:spPr>
      </p:pic>
    </p:spTree>
    <p:extLst>
      <p:ext uri="{BB962C8B-B14F-4D97-AF65-F5344CB8AC3E}">
        <p14:creationId xmlns:p14="http://schemas.microsoft.com/office/powerpoint/2010/main" val="1129828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F2C89-9313-4EA8-AF3A-781F5C7EC72C}"/>
              </a:ext>
            </a:extLst>
          </p:cNvPr>
          <p:cNvSpPr>
            <a:spLocks noGrp="1"/>
          </p:cNvSpPr>
          <p:nvPr>
            <p:ph type="title"/>
          </p:nvPr>
        </p:nvSpPr>
        <p:spPr/>
        <p:txBody>
          <a:bodyPr>
            <a:normAutofit/>
          </a:bodyPr>
          <a:lstStyle/>
          <a:p>
            <a:r>
              <a:rPr lang="el-GR" sz="4400" cap="none" dirty="0">
                <a:solidFill>
                  <a:srgbClr val="94FFFF"/>
                </a:solidFill>
                <a:cs typeface="Arial" panose="020B0604020202020204" pitchFamily="34" charset="0"/>
              </a:rPr>
              <a:t>Ιστορικό</a:t>
            </a:r>
          </a:p>
        </p:txBody>
      </p:sp>
      <p:sp>
        <p:nvSpPr>
          <p:cNvPr id="3" name="Θέση περιεχομένου 2">
            <a:extLst>
              <a:ext uri="{FF2B5EF4-FFF2-40B4-BE49-F238E27FC236}">
                <a16:creationId xmlns:a16="http://schemas.microsoft.com/office/drawing/2014/main" id="{146DB1B9-3CBC-435F-9CE1-3E5B2254C07A}"/>
              </a:ext>
            </a:extLst>
          </p:cNvPr>
          <p:cNvSpPr>
            <a:spLocks noGrp="1"/>
          </p:cNvSpPr>
          <p:nvPr>
            <p:ph idx="1"/>
          </p:nvPr>
        </p:nvSpPr>
        <p:spPr>
          <a:xfrm>
            <a:off x="384313" y="2194560"/>
            <a:ext cx="11516139" cy="4430527"/>
          </a:xfrm>
        </p:spPr>
        <p:txBody>
          <a:bodyPr>
            <a:normAutofit/>
          </a:bodyPr>
          <a:lstStyle/>
          <a:p>
            <a:pPr algn="just">
              <a:lnSpc>
                <a:spcPct val="150000"/>
              </a:lnSpc>
            </a:pPr>
            <a:r>
              <a:rPr lang="el-GR" sz="2500" dirty="0">
                <a:solidFill>
                  <a:prstClr val="white"/>
                </a:solidFill>
              </a:rPr>
              <a:t>Εμετοί </a:t>
            </a:r>
            <a:endParaRPr lang="el-GR" sz="2500" dirty="0">
              <a:solidFill>
                <a:srgbClr val="94FFFF"/>
              </a:solidFill>
            </a:endParaRPr>
          </a:p>
          <a:p>
            <a:pPr lvl="0" algn="just">
              <a:lnSpc>
                <a:spcPct val="150000"/>
              </a:lnSpc>
            </a:pPr>
            <a:r>
              <a:rPr lang="el-GR" sz="2500" dirty="0">
                <a:solidFill>
                  <a:prstClr val="white"/>
                </a:solidFill>
              </a:rPr>
              <a:t>Προοδευτική μείωση της όρεξης και τελικά πλήρης ανορεξία  </a:t>
            </a:r>
            <a:endParaRPr lang="el-GR" sz="2500" dirty="0">
              <a:solidFill>
                <a:srgbClr val="94FFFF"/>
              </a:solidFill>
            </a:endParaRPr>
          </a:p>
          <a:p>
            <a:pPr lvl="0" algn="just">
              <a:lnSpc>
                <a:spcPct val="150000"/>
              </a:lnSpc>
            </a:pPr>
            <a:r>
              <a:rPr lang="el-GR" sz="2500" dirty="0">
                <a:solidFill>
                  <a:prstClr val="white"/>
                </a:solidFill>
              </a:rPr>
              <a:t>Εμβολιασμοί πλήρεις (τελευταίος πριν περίπου 2 εβδομάδες)</a:t>
            </a:r>
          </a:p>
          <a:p>
            <a:pPr lvl="0" algn="just">
              <a:lnSpc>
                <a:spcPct val="150000"/>
              </a:lnSpc>
            </a:pPr>
            <a:r>
              <a:rPr lang="el-GR" sz="2500" dirty="0">
                <a:solidFill>
                  <a:prstClr val="white"/>
                </a:solidFill>
              </a:rPr>
              <a:t>Παρατηρήσεις του ιδιοκτήτη:</a:t>
            </a:r>
          </a:p>
          <a:p>
            <a:pPr lvl="1" algn="just">
              <a:lnSpc>
                <a:spcPct val="150000"/>
              </a:lnSpc>
            </a:pPr>
            <a:r>
              <a:rPr lang="el-GR" sz="2300" dirty="0">
                <a:solidFill>
                  <a:srgbClr val="DF6F01"/>
                </a:solidFill>
              </a:rPr>
              <a:t>Κόπρανα υδαρούς σύστασης </a:t>
            </a:r>
          </a:p>
        </p:txBody>
      </p:sp>
      <p:pic>
        <p:nvPicPr>
          <p:cNvPr id="4" name="Εικόνα 3">
            <a:extLst>
              <a:ext uri="{FF2B5EF4-FFF2-40B4-BE49-F238E27FC236}">
                <a16:creationId xmlns:a16="http://schemas.microsoft.com/office/drawing/2014/main" id="{2F5BD8BF-6B2A-4554-B014-265BD0CFCE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616" y="5874130"/>
            <a:ext cx="930862" cy="930862"/>
          </a:xfrm>
          <a:prstGeom prst="rect">
            <a:avLst/>
          </a:prstGeom>
        </p:spPr>
      </p:pic>
    </p:spTree>
    <p:extLst>
      <p:ext uri="{BB962C8B-B14F-4D97-AF65-F5344CB8AC3E}">
        <p14:creationId xmlns:p14="http://schemas.microsoft.com/office/powerpoint/2010/main" val="2138082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F2C89-9313-4EA8-AF3A-781F5C7EC72C}"/>
              </a:ext>
            </a:extLst>
          </p:cNvPr>
          <p:cNvSpPr>
            <a:spLocks noGrp="1"/>
          </p:cNvSpPr>
          <p:nvPr>
            <p:ph type="title"/>
          </p:nvPr>
        </p:nvSpPr>
        <p:spPr/>
        <p:txBody>
          <a:bodyPr>
            <a:normAutofit/>
          </a:bodyPr>
          <a:lstStyle/>
          <a:p>
            <a:r>
              <a:rPr lang="el-GR" sz="4400" cap="none" dirty="0">
                <a:solidFill>
                  <a:srgbClr val="94FFFF"/>
                </a:solidFill>
                <a:cs typeface="Arial" panose="020B0604020202020204" pitchFamily="34" charset="0"/>
              </a:rPr>
              <a:t>Ευρήματα κλινικής εξέτασης</a:t>
            </a:r>
          </a:p>
        </p:txBody>
      </p:sp>
      <p:sp>
        <p:nvSpPr>
          <p:cNvPr id="3" name="Θέση περιεχομένου 2">
            <a:extLst>
              <a:ext uri="{FF2B5EF4-FFF2-40B4-BE49-F238E27FC236}">
                <a16:creationId xmlns:a16="http://schemas.microsoft.com/office/drawing/2014/main" id="{146DB1B9-3CBC-435F-9CE1-3E5B2254C07A}"/>
              </a:ext>
            </a:extLst>
          </p:cNvPr>
          <p:cNvSpPr>
            <a:spLocks noGrp="1"/>
          </p:cNvSpPr>
          <p:nvPr>
            <p:ph idx="1"/>
          </p:nvPr>
        </p:nvSpPr>
        <p:spPr>
          <a:xfrm>
            <a:off x="384313" y="2194560"/>
            <a:ext cx="11516139" cy="4430527"/>
          </a:xfrm>
        </p:spPr>
        <p:txBody>
          <a:bodyPr>
            <a:normAutofit/>
          </a:bodyPr>
          <a:lstStyle/>
          <a:p>
            <a:pPr algn="just">
              <a:lnSpc>
                <a:spcPct val="150000"/>
              </a:lnSpc>
            </a:pPr>
            <a:r>
              <a:rPr lang="el-GR" sz="2500" dirty="0">
                <a:solidFill>
                  <a:prstClr val="white"/>
                </a:solidFill>
              </a:rPr>
              <a:t>Θερμοκρασία: </a:t>
            </a:r>
            <a:r>
              <a:rPr lang="el-GR" sz="2500" dirty="0">
                <a:solidFill>
                  <a:srgbClr val="FFFF00"/>
                </a:solidFill>
              </a:rPr>
              <a:t>36,8</a:t>
            </a:r>
            <a:r>
              <a:rPr lang="en-US" sz="2500" dirty="0">
                <a:solidFill>
                  <a:srgbClr val="FFFF00"/>
                </a:solidFill>
              </a:rPr>
              <a:t> </a:t>
            </a:r>
            <a:r>
              <a:rPr lang="el-GR" sz="2500" dirty="0">
                <a:solidFill>
                  <a:srgbClr val="FFFF00"/>
                </a:solidFill>
              </a:rPr>
              <a:t>°</a:t>
            </a:r>
            <a:r>
              <a:rPr lang="en-US" sz="2500" dirty="0">
                <a:solidFill>
                  <a:srgbClr val="FFFF00"/>
                </a:solidFill>
              </a:rPr>
              <a:t>C</a:t>
            </a:r>
            <a:r>
              <a:rPr lang="el-GR" sz="2500" dirty="0">
                <a:solidFill>
                  <a:prstClr val="white"/>
                </a:solidFill>
              </a:rPr>
              <a:t> </a:t>
            </a:r>
            <a:endParaRPr lang="el-GR" sz="2500" dirty="0">
              <a:solidFill>
                <a:srgbClr val="94FFFF"/>
              </a:solidFill>
            </a:endParaRPr>
          </a:p>
          <a:p>
            <a:pPr lvl="0" algn="just">
              <a:lnSpc>
                <a:spcPct val="150000"/>
              </a:lnSpc>
            </a:pPr>
            <a:r>
              <a:rPr lang="el-GR" sz="2500" dirty="0">
                <a:solidFill>
                  <a:prstClr val="white"/>
                </a:solidFill>
              </a:rPr>
              <a:t>Καρδιακός ρυθμός: </a:t>
            </a:r>
            <a:r>
              <a:rPr lang="el-GR" sz="2500" dirty="0" err="1">
                <a:solidFill>
                  <a:srgbClr val="FFFF00"/>
                </a:solidFill>
              </a:rPr>
              <a:t>πνευμονογαστρική</a:t>
            </a:r>
            <a:r>
              <a:rPr lang="el-GR" sz="2500" dirty="0">
                <a:solidFill>
                  <a:srgbClr val="FFFF00"/>
                </a:solidFill>
              </a:rPr>
              <a:t> αρρυθμία </a:t>
            </a:r>
          </a:p>
          <a:p>
            <a:pPr lvl="0" algn="just">
              <a:lnSpc>
                <a:spcPct val="150000"/>
              </a:lnSpc>
            </a:pPr>
            <a:r>
              <a:rPr lang="el-GR" sz="2500" dirty="0">
                <a:solidFill>
                  <a:prstClr val="white"/>
                </a:solidFill>
              </a:rPr>
              <a:t>Καρδιακή συχνότητα: </a:t>
            </a:r>
            <a:r>
              <a:rPr lang="el-GR" sz="2500" dirty="0">
                <a:solidFill>
                  <a:srgbClr val="FFFF00"/>
                </a:solidFill>
              </a:rPr>
              <a:t>100 παλμοί / λεπτό </a:t>
            </a:r>
          </a:p>
          <a:p>
            <a:pPr lvl="0" algn="just">
              <a:lnSpc>
                <a:spcPct val="150000"/>
              </a:lnSpc>
            </a:pPr>
            <a:r>
              <a:rPr lang="el-GR" sz="2500" dirty="0">
                <a:solidFill>
                  <a:prstClr val="white"/>
                </a:solidFill>
              </a:rPr>
              <a:t>Συχνότητα αναπνοής: </a:t>
            </a:r>
            <a:r>
              <a:rPr lang="el-GR" sz="2500" dirty="0">
                <a:solidFill>
                  <a:srgbClr val="FFFF00"/>
                </a:solidFill>
              </a:rPr>
              <a:t>32 αναπνοές / λεπτό </a:t>
            </a:r>
          </a:p>
          <a:p>
            <a:pPr lvl="0" algn="just">
              <a:lnSpc>
                <a:spcPct val="150000"/>
              </a:lnSpc>
            </a:pPr>
            <a:r>
              <a:rPr lang="el-GR" sz="2500" dirty="0">
                <a:solidFill>
                  <a:prstClr val="white"/>
                </a:solidFill>
              </a:rPr>
              <a:t>Σιελόρροια </a:t>
            </a:r>
          </a:p>
          <a:p>
            <a:pPr lvl="0" algn="just">
              <a:lnSpc>
                <a:spcPct val="150000"/>
              </a:lnSpc>
            </a:pPr>
            <a:r>
              <a:rPr lang="el-GR" sz="2500" dirty="0"/>
              <a:t>Αφυδάτωση (εκτιμήθηκε ως </a:t>
            </a:r>
            <a:r>
              <a:rPr lang="el-GR" sz="2500" dirty="0">
                <a:solidFill>
                  <a:srgbClr val="FFFF00"/>
                </a:solidFill>
              </a:rPr>
              <a:t>7-10%</a:t>
            </a:r>
            <a:r>
              <a:rPr lang="el-GR" sz="2500" dirty="0"/>
              <a:t>) </a:t>
            </a:r>
          </a:p>
        </p:txBody>
      </p:sp>
      <p:pic>
        <p:nvPicPr>
          <p:cNvPr id="4" name="Εικόνα 3">
            <a:extLst>
              <a:ext uri="{FF2B5EF4-FFF2-40B4-BE49-F238E27FC236}">
                <a16:creationId xmlns:a16="http://schemas.microsoft.com/office/drawing/2014/main" id="{2F5BD8BF-6B2A-4554-B014-265BD0CFCE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616" y="5874130"/>
            <a:ext cx="930862" cy="930862"/>
          </a:xfrm>
          <a:prstGeom prst="rect">
            <a:avLst/>
          </a:prstGeom>
        </p:spPr>
      </p:pic>
    </p:spTree>
    <p:extLst>
      <p:ext uri="{BB962C8B-B14F-4D97-AF65-F5344CB8AC3E}">
        <p14:creationId xmlns:p14="http://schemas.microsoft.com/office/powerpoint/2010/main" val="1924084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F2C89-9313-4EA8-AF3A-781F5C7EC72C}"/>
              </a:ext>
            </a:extLst>
          </p:cNvPr>
          <p:cNvSpPr>
            <a:spLocks noGrp="1"/>
          </p:cNvSpPr>
          <p:nvPr>
            <p:ph type="title"/>
          </p:nvPr>
        </p:nvSpPr>
        <p:spPr/>
        <p:txBody>
          <a:bodyPr>
            <a:normAutofit/>
          </a:bodyPr>
          <a:lstStyle/>
          <a:p>
            <a:r>
              <a:rPr lang="el-GR" sz="4400" cap="none" dirty="0">
                <a:solidFill>
                  <a:srgbClr val="94FFFF"/>
                </a:solidFill>
                <a:cs typeface="Arial" panose="020B0604020202020204" pitchFamily="34" charset="0"/>
              </a:rPr>
              <a:t>Διαγνωστική προσέγγιση</a:t>
            </a:r>
          </a:p>
        </p:txBody>
      </p:sp>
      <p:sp>
        <p:nvSpPr>
          <p:cNvPr id="3" name="Θέση περιεχομένου 2">
            <a:extLst>
              <a:ext uri="{FF2B5EF4-FFF2-40B4-BE49-F238E27FC236}">
                <a16:creationId xmlns:a16="http://schemas.microsoft.com/office/drawing/2014/main" id="{146DB1B9-3CBC-435F-9CE1-3E5B2254C07A}"/>
              </a:ext>
            </a:extLst>
          </p:cNvPr>
          <p:cNvSpPr>
            <a:spLocks noGrp="1"/>
          </p:cNvSpPr>
          <p:nvPr>
            <p:ph idx="1"/>
          </p:nvPr>
        </p:nvSpPr>
        <p:spPr>
          <a:xfrm>
            <a:off x="384313" y="2194560"/>
            <a:ext cx="11516139" cy="4430527"/>
          </a:xfrm>
        </p:spPr>
        <p:txBody>
          <a:bodyPr>
            <a:normAutofit/>
          </a:bodyPr>
          <a:lstStyle/>
          <a:p>
            <a:pPr marL="0" indent="0" algn="just">
              <a:lnSpc>
                <a:spcPct val="150000"/>
              </a:lnSpc>
              <a:buNone/>
            </a:pPr>
            <a:r>
              <a:rPr lang="el-GR" sz="2800" dirty="0">
                <a:solidFill>
                  <a:srgbClr val="FFFF00"/>
                </a:solidFill>
              </a:rPr>
              <a:t>Αιματολογική εξέταση </a:t>
            </a:r>
          </a:p>
          <a:p>
            <a:pPr algn="just">
              <a:lnSpc>
                <a:spcPct val="150000"/>
              </a:lnSpc>
            </a:pPr>
            <a:r>
              <a:rPr lang="el-GR" sz="2500" dirty="0">
                <a:solidFill>
                  <a:prstClr val="white"/>
                </a:solidFill>
              </a:rPr>
              <a:t>Αιματοκρίτης</a:t>
            </a:r>
            <a:r>
              <a:rPr lang="en-US" sz="2500" dirty="0">
                <a:solidFill>
                  <a:prstClr val="white"/>
                </a:solidFill>
              </a:rPr>
              <a:t> (PCV)</a:t>
            </a:r>
            <a:r>
              <a:rPr lang="el-GR" sz="2500" dirty="0">
                <a:solidFill>
                  <a:prstClr val="white"/>
                </a:solidFill>
              </a:rPr>
              <a:t>: </a:t>
            </a:r>
            <a:r>
              <a:rPr lang="el-GR" sz="2500" dirty="0">
                <a:solidFill>
                  <a:srgbClr val="94FFFF"/>
                </a:solidFill>
              </a:rPr>
              <a:t>49</a:t>
            </a:r>
            <a:r>
              <a:rPr lang="en-US" sz="2500" dirty="0">
                <a:solidFill>
                  <a:srgbClr val="94FFFF"/>
                </a:solidFill>
              </a:rPr>
              <a:t>% </a:t>
            </a:r>
            <a:r>
              <a:rPr lang="el-GR" sz="2500" dirty="0">
                <a:solidFill>
                  <a:srgbClr val="94FFFF"/>
                </a:solidFill>
              </a:rPr>
              <a:t>  </a:t>
            </a:r>
          </a:p>
          <a:p>
            <a:pPr lvl="0" algn="just">
              <a:lnSpc>
                <a:spcPct val="150000"/>
              </a:lnSpc>
            </a:pPr>
            <a:r>
              <a:rPr lang="el-GR" sz="2500" dirty="0">
                <a:solidFill>
                  <a:prstClr val="white"/>
                </a:solidFill>
              </a:rPr>
              <a:t>Αιμοσφαιρίνη </a:t>
            </a:r>
            <a:r>
              <a:rPr lang="en-US" sz="2500" dirty="0">
                <a:solidFill>
                  <a:prstClr val="white"/>
                </a:solidFill>
              </a:rPr>
              <a:t>(Hb)</a:t>
            </a:r>
            <a:r>
              <a:rPr lang="el-GR" sz="2500" dirty="0">
                <a:solidFill>
                  <a:prstClr val="white"/>
                </a:solidFill>
              </a:rPr>
              <a:t>: </a:t>
            </a:r>
            <a:r>
              <a:rPr lang="el-GR" sz="2500" dirty="0">
                <a:solidFill>
                  <a:srgbClr val="94FFFF"/>
                </a:solidFill>
              </a:rPr>
              <a:t>14,5</a:t>
            </a:r>
            <a:r>
              <a:rPr lang="en-US" sz="2500" dirty="0">
                <a:solidFill>
                  <a:srgbClr val="94FFFF"/>
                </a:solidFill>
              </a:rPr>
              <a:t>g/dl</a:t>
            </a:r>
            <a:r>
              <a:rPr lang="en-US" sz="2500" dirty="0">
                <a:solidFill>
                  <a:prstClr val="white"/>
                </a:solidFill>
              </a:rPr>
              <a:t> </a:t>
            </a:r>
            <a:endParaRPr lang="el-GR" sz="2500" dirty="0">
              <a:solidFill>
                <a:srgbClr val="94FFFF"/>
              </a:solidFill>
            </a:endParaRPr>
          </a:p>
          <a:p>
            <a:pPr lvl="0" algn="just">
              <a:lnSpc>
                <a:spcPct val="150000"/>
              </a:lnSpc>
            </a:pPr>
            <a:r>
              <a:rPr lang="el-GR" sz="2500" dirty="0">
                <a:solidFill>
                  <a:prstClr val="white"/>
                </a:solidFill>
              </a:rPr>
              <a:t>Αριθμός λευκών αιμοσφαιρίων (</a:t>
            </a:r>
            <a:r>
              <a:rPr lang="en-US" sz="2500" dirty="0">
                <a:solidFill>
                  <a:prstClr val="white"/>
                </a:solidFill>
              </a:rPr>
              <a:t>WBC)</a:t>
            </a:r>
            <a:r>
              <a:rPr lang="el-GR" sz="2500" dirty="0">
                <a:solidFill>
                  <a:prstClr val="white"/>
                </a:solidFill>
              </a:rPr>
              <a:t>: </a:t>
            </a:r>
            <a:r>
              <a:rPr lang="el-GR" sz="2500" dirty="0">
                <a:solidFill>
                  <a:srgbClr val="94FFFF"/>
                </a:solidFill>
              </a:rPr>
              <a:t>3</a:t>
            </a:r>
            <a:r>
              <a:rPr lang="en-US" sz="2500" dirty="0">
                <a:solidFill>
                  <a:srgbClr val="94FFFF"/>
                </a:solidFill>
              </a:rPr>
              <a:t>.000/</a:t>
            </a:r>
            <a:r>
              <a:rPr lang="el-GR" sz="2500" dirty="0">
                <a:solidFill>
                  <a:srgbClr val="94FFFF"/>
                </a:solidFill>
              </a:rPr>
              <a:t>μ</a:t>
            </a:r>
            <a:r>
              <a:rPr lang="en-US" sz="2500" dirty="0">
                <a:solidFill>
                  <a:srgbClr val="94FFFF"/>
                </a:solidFill>
              </a:rPr>
              <a:t>l</a:t>
            </a:r>
            <a:endParaRPr lang="el-GR" sz="2500" dirty="0">
              <a:solidFill>
                <a:srgbClr val="94FFFF"/>
              </a:solidFill>
            </a:endParaRPr>
          </a:p>
          <a:p>
            <a:pPr lvl="0" algn="just">
              <a:lnSpc>
                <a:spcPct val="150000"/>
              </a:lnSpc>
            </a:pPr>
            <a:r>
              <a:rPr lang="el-GR" sz="2500" dirty="0">
                <a:solidFill>
                  <a:prstClr val="white"/>
                </a:solidFill>
              </a:rPr>
              <a:t>Αριθμός αιμοπεταλίων</a:t>
            </a:r>
            <a:r>
              <a:rPr lang="en-US" sz="2500" dirty="0">
                <a:solidFill>
                  <a:prstClr val="white"/>
                </a:solidFill>
              </a:rPr>
              <a:t> (PLT)</a:t>
            </a:r>
            <a:r>
              <a:rPr lang="el-GR" sz="2500" dirty="0">
                <a:solidFill>
                  <a:prstClr val="white"/>
                </a:solidFill>
              </a:rPr>
              <a:t>: </a:t>
            </a:r>
            <a:r>
              <a:rPr lang="el-GR" sz="2500" dirty="0">
                <a:solidFill>
                  <a:srgbClr val="94FFFF"/>
                </a:solidFill>
              </a:rPr>
              <a:t>260.000/μ</a:t>
            </a:r>
            <a:r>
              <a:rPr lang="en-US" sz="2500" dirty="0">
                <a:solidFill>
                  <a:srgbClr val="94FFFF"/>
                </a:solidFill>
              </a:rPr>
              <a:t>l </a:t>
            </a:r>
            <a:r>
              <a:rPr lang="el-GR" sz="2500" dirty="0">
                <a:solidFill>
                  <a:srgbClr val="94FFFF"/>
                </a:solidFill>
              </a:rPr>
              <a:t> </a:t>
            </a:r>
          </a:p>
        </p:txBody>
      </p:sp>
      <p:pic>
        <p:nvPicPr>
          <p:cNvPr id="4" name="Εικόνα 3">
            <a:extLst>
              <a:ext uri="{FF2B5EF4-FFF2-40B4-BE49-F238E27FC236}">
                <a16:creationId xmlns:a16="http://schemas.microsoft.com/office/drawing/2014/main" id="{2F5BD8BF-6B2A-4554-B014-265BD0CFCE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616" y="5874130"/>
            <a:ext cx="930862" cy="930862"/>
          </a:xfrm>
          <a:prstGeom prst="rect">
            <a:avLst/>
          </a:prstGeom>
        </p:spPr>
      </p:pic>
    </p:spTree>
    <p:extLst>
      <p:ext uri="{BB962C8B-B14F-4D97-AF65-F5344CB8AC3E}">
        <p14:creationId xmlns:p14="http://schemas.microsoft.com/office/powerpoint/2010/main" val="3470393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F2C89-9313-4EA8-AF3A-781F5C7EC72C}"/>
              </a:ext>
            </a:extLst>
          </p:cNvPr>
          <p:cNvSpPr>
            <a:spLocks noGrp="1"/>
          </p:cNvSpPr>
          <p:nvPr>
            <p:ph type="title"/>
          </p:nvPr>
        </p:nvSpPr>
        <p:spPr/>
        <p:txBody>
          <a:bodyPr>
            <a:normAutofit/>
          </a:bodyPr>
          <a:lstStyle/>
          <a:p>
            <a:r>
              <a:rPr lang="el-GR" sz="4400" cap="none" dirty="0">
                <a:solidFill>
                  <a:srgbClr val="94FFFF"/>
                </a:solidFill>
                <a:cs typeface="Arial" panose="020B0604020202020204" pitchFamily="34" charset="0"/>
              </a:rPr>
              <a:t>Διαγνωστική προσέγγιση</a:t>
            </a:r>
          </a:p>
        </p:txBody>
      </p:sp>
      <p:sp>
        <p:nvSpPr>
          <p:cNvPr id="3" name="Θέση περιεχομένου 2">
            <a:extLst>
              <a:ext uri="{FF2B5EF4-FFF2-40B4-BE49-F238E27FC236}">
                <a16:creationId xmlns:a16="http://schemas.microsoft.com/office/drawing/2014/main" id="{146DB1B9-3CBC-435F-9CE1-3E5B2254C07A}"/>
              </a:ext>
            </a:extLst>
          </p:cNvPr>
          <p:cNvSpPr>
            <a:spLocks noGrp="1"/>
          </p:cNvSpPr>
          <p:nvPr>
            <p:ph idx="1"/>
          </p:nvPr>
        </p:nvSpPr>
        <p:spPr>
          <a:xfrm>
            <a:off x="384313" y="2194560"/>
            <a:ext cx="11516139" cy="4430527"/>
          </a:xfrm>
        </p:spPr>
        <p:txBody>
          <a:bodyPr>
            <a:normAutofit/>
          </a:bodyPr>
          <a:lstStyle/>
          <a:p>
            <a:pPr marL="0" indent="0" algn="just">
              <a:lnSpc>
                <a:spcPct val="150000"/>
              </a:lnSpc>
              <a:buNone/>
            </a:pPr>
            <a:r>
              <a:rPr lang="el-GR" sz="2800" dirty="0">
                <a:solidFill>
                  <a:srgbClr val="FFFF00"/>
                </a:solidFill>
              </a:rPr>
              <a:t>Λευκοκυτταρικός τύπος </a:t>
            </a:r>
          </a:p>
          <a:p>
            <a:pPr algn="just">
              <a:lnSpc>
                <a:spcPct val="150000"/>
              </a:lnSpc>
            </a:pPr>
            <a:r>
              <a:rPr lang="el-GR" sz="2500" dirty="0">
                <a:solidFill>
                  <a:prstClr val="white"/>
                </a:solidFill>
              </a:rPr>
              <a:t>Ουδετερόφιλα: </a:t>
            </a:r>
            <a:r>
              <a:rPr lang="el-GR" sz="2500" dirty="0">
                <a:solidFill>
                  <a:srgbClr val="94FFFF"/>
                </a:solidFill>
              </a:rPr>
              <a:t>76</a:t>
            </a:r>
            <a:r>
              <a:rPr lang="en-US" sz="2500" dirty="0">
                <a:solidFill>
                  <a:srgbClr val="94FFFF"/>
                </a:solidFill>
              </a:rPr>
              <a:t>%</a:t>
            </a:r>
            <a:r>
              <a:rPr lang="el-GR" sz="2500" dirty="0">
                <a:solidFill>
                  <a:srgbClr val="94FFFF"/>
                </a:solidFill>
              </a:rPr>
              <a:t> (2.280/μ</a:t>
            </a:r>
            <a:r>
              <a:rPr lang="en-US" sz="2500" dirty="0">
                <a:solidFill>
                  <a:srgbClr val="94FFFF"/>
                </a:solidFill>
              </a:rPr>
              <a:t>l)  </a:t>
            </a:r>
            <a:r>
              <a:rPr lang="el-GR" sz="2500" dirty="0">
                <a:solidFill>
                  <a:srgbClr val="94FFFF"/>
                </a:solidFill>
              </a:rPr>
              <a:t>  </a:t>
            </a:r>
          </a:p>
          <a:p>
            <a:pPr lvl="0" algn="just">
              <a:lnSpc>
                <a:spcPct val="150000"/>
              </a:lnSpc>
            </a:pPr>
            <a:r>
              <a:rPr lang="el-GR" sz="2500" dirty="0" err="1">
                <a:solidFill>
                  <a:prstClr val="white"/>
                </a:solidFill>
              </a:rPr>
              <a:t>Άωρα</a:t>
            </a:r>
            <a:r>
              <a:rPr lang="el-GR" sz="2500" dirty="0">
                <a:solidFill>
                  <a:prstClr val="white"/>
                </a:solidFill>
              </a:rPr>
              <a:t> ουδετερόφιλα: </a:t>
            </a:r>
            <a:r>
              <a:rPr lang="el-GR" sz="2500" dirty="0">
                <a:solidFill>
                  <a:srgbClr val="94FFFF"/>
                </a:solidFill>
              </a:rPr>
              <a:t>0% </a:t>
            </a:r>
            <a:r>
              <a:rPr lang="en-US" sz="2500" dirty="0">
                <a:solidFill>
                  <a:srgbClr val="94FFFF"/>
                </a:solidFill>
              </a:rPr>
              <a:t> </a:t>
            </a:r>
            <a:endParaRPr lang="el-GR" sz="2500" dirty="0">
              <a:solidFill>
                <a:srgbClr val="94FFFF"/>
              </a:solidFill>
            </a:endParaRPr>
          </a:p>
          <a:p>
            <a:pPr lvl="0" algn="just">
              <a:lnSpc>
                <a:spcPct val="150000"/>
              </a:lnSpc>
            </a:pPr>
            <a:r>
              <a:rPr lang="el-GR" sz="2500" dirty="0">
                <a:solidFill>
                  <a:prstClr val="white"/>
                </a:solidFill>
              </a:rPr>
              <a:t>Λεμφοκύτταρα: </a:t>
            </a:r>
            <a:r>
              <a:rPr lang="el-GR" sz="2500" dirty="0">
                <a:solidFill>
                  <a:srgbClr val="94FFFF"/>
                </a:solidFill>
              </a:rPr>
              <a:t>19% (570</a:t>
            </a:r>
            <a:r>
              <a:rPr lang="en-US" sz="2500" dirty="0">
                <a:solidFill>
                  <a:srgbClr val="94FFFF"/>
                </a:solidFill>
              </a:rPr>
              <a:t>/</a:t>
            </a:r>
            <a:r>
              <a:rPr lang="el-GR" sz="2500" dirty="0">
                <a:solidFill>
                  <a:srgbClr val="94FFFF"/>
                </a:solidFill>
              </a:rPr>
              <a:t>μ</a:t>
            </a:r>
            <a:r>
              <a:rPr lang="en-US" sz="2500" dirty="0">
                <a:solidFill>
                  <a:srgbClr val="94FFFF"/>
                </a:solidFill>
              </a:rPr>
              <a:t>l</a:t>
            </a:r>
            <a:r>
              <a:rPr lang="el-GR" sz="2500" dirty="0">
                <a:solidFill>
                  <a:srgbClr val="94FFFF"/>
                </a:solidFill>
              </a:rPr>
              <a:t>)</a:t>
            </a:r>
          </a:p>
          <a:p>
            <a:pPr lvl="0" algn="just">
              <a:lnSpc>
                <a:spcPct val="150000"/>
              </a:lnSpc>
            </a:pPr>
            <a:r>
              <a:rPr lang="el-GR" sz="2500" dirty="0">
                <a:solidFill>
                  <a:prstClr val="white"/>
                </a:solidFill>
              </a:rPr>
              <a:t>Μονοπύρηνα: </a:t>
            </a:r>
            <a:r>
              <a:rPr lang="el-GR" sz="2500" dirty="0">
                <a:solidFill>
                  <a:srgbClr val="94FFFF"/>
                </a:solidFill>
              </a:rPr>
              <a:t>3% (90/μ</a:t>
            </a:r>
            <a:r>
              <a:rPr lang="en-US" sz="2500" dirty="0">
                <a:solidFill>
                  <a:srgbClr val="94FFFF"/>
                </a:solidFill>
              </a:rPr>
              <a:t>l) </a:t>
            </a:r>
          </a:p>
          <a:p>
            <a:pPr lvl="0" algn="just">
              <a:lnSpc>
                <a:spcPct val="150000"/>
              </a:lnSpc>
            </a:pPr>
            <a:r>
              <a:rPr lang="el-GR" sz="2500" dirty="0" err="1"/>
              <a:t>Εωσινόφιλα</a:t>
            </a:r>
            <a:r>
              <a:rPr lang="el-GR" sz="2500" dirty="0"/>
              <a:t>:</a:t>
            </a:r>
            <a:r>
              <a:rPr lang="el-GR" sz="2500" dirty="0">
                <a:solidFill>
                  <a:srgbClr val="94FFFF"/>
                </a:solidFill>
              </a:rPr>
              <a:t> 2% (60/μ</a:t>
            </a:r>
            <a:r>
              <a:rPr lang="en-US" sz="2500" dirty="0">
                <a:solidFill>
                  <a:srgbClr val="94FFFF"/>
                </a:solidFill>
              </a:rPr>
              <a:t>l) </a:t>
            </a:r>
            <a:r>
              <a:rPr lang="el-GR" sz="2500" dirty="0">
                <a:solidFill>
                  <a:srgbClr val="94FFFF"/>
                </a:solidFill>
              </a:rPr>
              <a:t> </a:t>
            </a:r>
          </a:p>
        </p:txBody>
      </p:sp>
      <p:pic>
        <p:nvPicPr>
          <p:cNvPr id="4" name="Εικόνα 3">
            <a:extLst>
              <a:ext uri="{FF2B5EF4-FFF2-40B4-BE49-F238E27FC236}">
                <a16:creationId xmlns:a16="http://schemas.microsoft.com/office/drawing/2014/main" id="{2F5BD8BF-6B2A-4554-B014-265BD0CFCE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616" y="5874130"/>
            <a:ext cx="930862" cy="930862"/>
          </a:xfrm>
          <a:prstGeom prst="rect">
            <a:avLst/>
          </a:prstGeom>
        </p:spPr>
      </p:pic>
    </p:spTree>
    <p:extLst>
      <p:ext uri="{BB962C8B-B14F-4D97-AF65-F5344CB8AC3E}">
        <p14:creationId xmlns:p14="http://schemas.microsoft.com/office/powerpoint/2010/main" val="1440610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F2C89-9313-4EA8-AF3A-781F5C7EC72C}"/>
              </a:ext>
            </a:extLst>
          </p:cNvPr>
          <p:cNvSpPr>
            <a:spLocks noGrp="1"/>
          </p:cNvSpPr>
          <p:nvPr>
            <p:ph type="title"/>
          </p:nvPr>
        </p:nvSpPr>
        <p:spPr/>
        <p:txBody>
          <a:bodyPr>
            <a:normAutofit/>
          </a:bodyPr>
          <a:lstStyle/>
          <a:p>
            <a:r>
              <a:rPr lang="el-GR" sz="4400" cap="none" dirty="0">
                <a:solidFill>
                  <a:srgbClr val="94FFFF"/>
                </a:solidFill>
                <a:cs typeface="Arial" panose="020B0604020202020204" pitchFamily="34" charset="0"/>
              </a:rPr>
              <a:t>Λευκά αιμοσφαίρια</a:t>
            </a:r>
          </a:p>
        </p:txBody>
      </p:sp>
      <p:sp>
        <p:nvSpPr>
          <p:cNvPr id="3" name="Θέση περιεχομένου 2">
            <a:extLst>
              <a:ext uri="{FF2B5EF4-FFF2-40B4-BE49-F238E27FC236}">
                <a16:creationId xmlns:a16="http://schemas.microsoft.com/office/drawing/2014/main" id="{146DB1B9-3CBC-435F-9CE1-3E5B2254C07A}"/>
              </a:ext>
            </a:extLst>
          </p:cNvPr>
          <p:cNvSpPr>
            <a:spLocks noGrp="1"/>
          </p:cNvSpPr>
          <p:nvPr>
            <p:ph idx="1"/>
          </p:nvPr>
        </p:nvSpPr>
        <p:spPr/>
        <p:txBody>
          <a:bodyPr>
            <a:normAutofit/>
          </a:bodyPr>
          <a:lstStyle/>
          <a:p>
            <a:pPr marL="0" indent="0" algn="just">
              <a:lnSpc>
                <a:spcPct val="150000"/>
              </a:lnSpc>
              <a:buNone/>
            </a:pPr>
            <a:r>
              <a:rPr lang="el-GR" sz="2800" dirty="0">
                <a:solidFill>
                  <a:srgbClr val="FFFF00"/>
                </a:solidFill>
              </a:rPr>
              <a:t>Διαγνωστική αξία</a:t>
            </a:r>
            <a:endParaRPr lang="el-GR" dirty="0">
              <a:solidFill>
                <a:srgbClr val="FFFF00"/>
              </a:solidFill>
            </a:endParaRPr>
          </a:p>
          <a:p>
            <a:pPr algn="just">
              <a:lnSpc>
                <a:spcPct val="150000"/>
              </a:lnSpc>
            </a:pPr>
            <a:r>
              <a:rPr lang="el-GR" sz="2500" dirty="0"/>
              <a:t>Μικρή ευαισθησία σε πολύ ήπιες ή/και χρόνιες φλεγμονές </a:t>
            </a:r>
            <a:endParaRPr lang="en-US" sz="2500" dirty="0"/>
          </a:p>
          <a:p>
            <a:pPr algn="just">
              <a:lnSpc>
                <a:spcPct val="150000"/>
              </a:lnSpc>
            </a:pPr>
            <a:r>
              <a:rPr lang="el-GR" sz="2500" dirty="0"/>
              <a:t>Η μη αύξηση του απόλυτου αριθμού των </a:t>
            </a:r>
            <a:r>
              <a:rPr lang="en-US" sz="2500" dirty="0"/>
              <a:t>WBC’s </a:t>
            </a:r>
            <a:r>
              <a:rPr lang="el-GR" sz="2500" dirty="0"/>
              <a:t>δεν αποκλείει πάντα την ύπαρξη φλεγμονής </a:t>
            </a:r>
            <a:endParaRPr lang="en-US" sz="2500" dirty="0"/>
          </a:p>
        </p:txBody>
      </p:sp>
      <p:pic>
        <p:nvPicPr>
          <p:cNvPr id="4" name="Εικόνα 3">
            <a:extLst>
              <a:ext uri="{FF2B5EF4-FFF2-40B4-BE49-F238E27FC236}">
                <a16:creationId xmlns:a16="http://schemas.microsoft.com/office/drawing/2014/main" id="{2E76E857-802C-4563-8B86-C28B639555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8616" y="5874130"/>
            <a:ext cx="930862" cy="930862"/>
          </a:xfrm>
          <a:prstGeom prst="rect">
            <a:avLst/>
          </a:prstGeom>
        </p:spPr>
      </p:pic>
    </p:spTree>
    <p:extLst>
      <p:ext uri="{BB962C8B-B14F-4D97-AF65-F5344CB8AC3E}">
        <p14:creationId xmlns:p14="http://schemas.microsoft.com/office/powerpoint/2010/main" val="2665635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F2C89-9313-4EA8-AF3A-781F5C7EC72C}"/>
              </a:ext>
            </a:extLst>
          </p:cNvPr>
          <p:cNvSpPr>
            <a:spLocks noGrp="1"/>
          </p:cNvSpPr>
          <p:nvPr>
            <p:ph type="title"/>
          </p:nvPr>
        </p:nvSpPr>
        <p:spPr/>
        <p:txBody>
          <a:bodyPr>
            <a:normAutofit/>
          </a:bodyPr>
          <a:lstStyle/>
          <a:p>
            <a:r>
              <a:rPr lang="el-GR" sz="4400" cap="none" dirty="0">
                <a:solidFill>
                  <a:srgbClr val="94FFFF"/>
                </a:solidFill>
                <a:cs typeface="Arial" panose="020B0604020202020204" pitchFamily="34" charset="0"/>
              </a:rPr>
              <a:t>Διαγνωστική προσέγγιση</a:t>
            </a:r>
          </a:p>
        </p:txBody>
      </p:sp>
      <p:sp>
        <p:nvSpPr>
          <p:cNvPr id="3" name="Θέση περιεχομένου 2">
            <a:extLst>
              <a:ext uri="{FF2B5EF4-FFF2-40B4-BE49-F238E27FC236}">
                <a16:creationId xmlns:a16="http://schemas.microsoft.com/office/drawing/2014/main" id="{146DB1B9-3CBC-435F-9CE1-3E5B2254C07A}"/>
              </a:ext>
            </a:extLst>
          </p:cNvPr>
          <p:cNvSpPr>
            <a:spLocks noGrp="1"/>
          </p:cNvSpPr>
          <p:nvPr>
            <p:ph idx="1"/>
          </p:nvPr>
        </p:nvSpPr>
        <p:spPr>
          <a:xfrm>
            <a:off x="384313" y="2194560"/>
            <a:ext cx="11516139" cy="4430527"/>
          </a:xfrm>
        </p:spPr>
        <p:txBody>
          <a:bodyPr numCol="2">
            <a:normAutofit/>
          </a:bodyPr>
          <a:lstStyle/>
          <a:p>
            <a:pPr marL="0" indent="0" algn="just">
              <a:lnSpc>
                <a:spcPct val="150000"/>
              </a:lnSpc>
              <a:buNone/>
            </a:pPr>
            <a:r>
              <a:rPr lang="el-GR" sz="2800" dirty="0">
                <a:solidFill>
                  <a:srgbClr val="FFFF00"/>
                </a:solidFill>
              </a:rPr>
              <a:t>Βιοχημικές εξετάσεις </a:t>
            </a:r>
          </a:p>
          <a:p>
            <a:pPr algn="just">
              <a:lnSpc>
                <a:spcPct val="150000"/>
              </a:lnSpc>
            </a:pPr>
            <a:r>
              <a:rPr lang="en-US" sz="2500" dirty="0">
                <a:solidFill>
                  <a:prstClr val="white"/>
                </a:solidFill>
              </a:rPr>
              <a:t>TS</a:t>
            </a:r>
            <a:r>
              <a:rPr lang="el-GR" sz="2500" dirty="0">
                <a:solidFill>
                  <a:prstClr val="white"/>
                </a:solidFill>
              </a:rPr>
              <a:t>: </a:t>
            </a:r>
            <a:r>
              <a:rPr lang="en-US" sz="2500" dirty="0">
                <a:solidFill>
                  <a:srgbClr val="94FFFF"/>
                </a:solidFill>
              </a:rPr>
              <a:t>8g/dl   </a:t>
            </a:r>
            <a:r>
              <a:rPr lang="el-GR" sz="2500" dirty="0">
                <a:solidFill>
                  <a:srgbClr val="94FFFF"/>
                </a:solidFill>
              </a:rPr>
              <a:t>  </a:t>
            </a:r>
          </a:p>
          <a:p>
            <a:pPr lvl="0" algn="just">
              <a:lnSpc>
                <a:spcPct val="150000"/>
              </a:lnSpc>
            </a:pPr>
            <a:r>
              <a:rPr lang="en-US" sz="2500" dirty="0">
                <a:solidFill>
                  <a:prstClr val="white"/>
                </a:solidFill>
              </a:rPr>
              <a:t>ALB</a:t>
            </a:r>
            <a:r>
              <a:rPr lang="el-GR" sz="2500" dirty="0">
                <a:solidFill>
                  <a:prstClr val="white"/>
                </a:solidFill>
              </a:rPr>
              <a:t>: </a:t>
            </a:r>
            <a:r>
              <a:rPr lang="en-US" sz="2500" dirty="0">
                <a:solidFill>
                  <a:srgbClr val="94FFFF"/>
                </a:solidFill>
              </a:rPr>
              <a:t>1,9g/dl </a:t>
            </a:r>
            <a:r>
              <a:rPr lang="el-GR" sz="2500" dirty="0">
                <a:solidFill>
                  <a:srgbClr val="94FFFF"/>
                </a:solidFill>
              </a:rPr>
              <a:t> </a:t>
            </a:r>
            <a:r>
              <a:rPr lang="en-US" sz="2500" dirty="0">
                <a:solidFill>
                  <a:srgbClr val="94FFFF"/>
                </a:solidFill>
              </a:rPr>
              <a:t> </a:t>
            </a:r>
            <a:endParaRPr lang="el-GR" sz="2500" dirty="0">
              <a:solidFill>
                <a:srgbClr val="94FFFF"/>
              </a:solidFill>
            </a:endParaRPr>
          </a:p>
          <a:p>
            <a:pPr lvl="0" algn="just">
              <a:lnSpc>
                <a:spcPct val="150000"/>
              </a:lnSpc>
            </a:pPr>
            <a:r>
              <a:rPr lang="en-US" sz="2500" dirty="0">
                <a:solidFill>
                  <a:prstClr val="white"/>
                </a:solidFill>
              </a:rPr>
              <a:t>BUN</a:t>
            </a:r>
            <a:r>
              <a:rPr lang="el-GR" sz="2500" dirty="0">
                <a:solidFill>
                  <a:prstClr val="white"/>
                </a:solidFill>
              </a:rPr>
              <a:t>: </a:t>
            </a:r>
            <a:r>
              <a:rPr lang="en-US" sz="2500" dirty="0">
                <a:solidFill>
                  <a:srgbClr val="94FFFF"/>
                </a:solidFill>
              </a:rPr>
              <a:t>17mg/dl</a:t>
            </a:r>
            <a:endParaRPr lang="el-GR" sz="2500" dirty="0">
              <a:solidFill>
                <a:srgbClr val="94FFFF"/>
              </a:solidFill>
            </a:endParaRPr>
          </a:p>
          <a:p>
            <a:pPr lvl="0" algn="just">
              <a:lnSpc>
                <a:spcPct val="150000"/>
              </a:lnSpc>
            </a:pPr>
            <a:r>
              <a:rPr lang="en-US" sz="2500" dirty="0">
                <a:solidFill>
                  <a:prstClr val="white"/>
                </a:solidFill>
              </a:rPr>
              <a:t>CREA</a:t>
            </a:r>
            <a:r>
              <a:rPr lang="el-GR" sz="2500" dirty="0">
                <a:solidFill>
                  <a:prstClr val="white"/>
                </a:solidFill>
              </a:rPr>
              <a:t>: </a:t>
            </a:r>
            <a:r>
              <a:rPr lang="en-US" sz="2500" dirty="0">
                <a:solidFill>
                  <a:srgbClr val="94FFFF"/>
                </a:solidFill>
              </a:rPr>
              <a:t>0,8mg/dl  </a:t>
            </a:r>
          </a:p>
          <a:p>
            <a:pPr lvl="0" algn="just">
              <a:lnSpc>
                <a:spcPct val="150000"/>
              </a:lnSpc>
            </a:pPr>
            <a:r>
              <a:rPr lang="en-US" sz="2500" dirty="0"/>
              <a:t>ALP</a:t>
            </a:r>
            <a:r>
              <a:rPr lang="el-GR" sz="2500" dirty="0"/>
              <a:t>:</a:t>
            </a:r>
            <a:r>
              <a:rPr lang="el-GR" sz="2500" dirty="0">
                <a:solidFill>
                  <a:srgbClr val="94FFFF"/>
                </a:solidFill>
              </a:rPr>
              <a:t> </a:t>
            </a:r>
            <a:r>
              <a:rPr lang="en-US" sz="2500" dirty="0">
                <a:solidFill>
                  <a:srgbClr val="94FFFF"/>
                </a:solidFill>
              </a:rPr>
              <a:t>180 U/L</a:t>
            </a:r>
          </a:p>
          <a:p>
            <a:pPr lvl="0" algn="just">
              <a:lnSpc>
                <a:spcPct val="150000"/>
              </a:lnSpc>
            </a:pPr>
            <a:r>
              <a:rPr lang="en-US" sz="2500" dirty="0"/>
              <a:t>ALT:</a:t>
            </a:r>
            <a:r>
              <a:rPr lang="en-US" sz="2500" dirty="0">
                <a:solidFill>
                  <a:srgbClr val="94FFFF"/>
                </a:solidFill>
              </a:rPr>
              <a:t> 72 U/L</a:t>
            </a:r>
          </a:p>
          <a:p>
            <a:pPr lvl="0" algn="just">
              <a:lnSpc>
                <a:spcPct val="150000"/>
              </a:lnSpc>
            </a:pPr>
            <a:r>
              <a:rPr lang="en-US" sz="2500" dirty="0"/>
              <a:t>Ca:</a:t>
            </a:r>
            <a:r>
              <a:rPr lang="en-US" sz="2500" dirty="0">
                <a:solidFill>
                  <a:srgbClr val="94FFFF"/>
                </a:solidFill>
              </a:rPr>
              <a:t> 8,2mg/dl </a:t>
            </a:r>
          </a:p>
          <a:p>
            <a:pPr lvl="0" algn="just">
              <a:lnSpc>
                <a:spcPct val="150000"/>
              </a:lnSpc>
            </a:pPr>
            <a:r>
              <a:rPr lang="en-US" sz="2500" dirty="0"/>
              <a:t>PHOS: </a:t>
            </a:r>
            <a:r>
              <a:rPr lang="en-US" sz="2500" dirty="0">
                <a:solidFill>
                  <a:srgbClr val="94FFFF"/>
                </a:solidFill>
              </a:rPr>
              <a:t>6mg/dl </a:t>
            </a:r>
          </a:p>
          <a:p>
            <a:pPr lvl="0" algn="just">
              <a:lnSpc>
                <a:spcPct val="150000"/>
              </a:lnSpc>
            </a:pPr>
            <a:r>
              <a:rPr lang="en-US" sz="2500" dirty="0"/>
              <a:t>K:</a:t>
            </a:r>
            <a:r>
              <a:rPr lang="en-US" sz="2500" dirty="0">
                <a:solidFill>
                  <a:srgbClr val="94FFFF"/>
                </a:solidFill>
              </a:rPr>
              <a:t> 3mmol/L</a:t>
            </a:r>
          </a:p>
          <a:p>
            <a:pPr lvl="0" algn="just">
              <a:lnSpc>
                <a:spcPct val="150000"/>
              </a:lnSpc>
            </a:pPr>
            <a:r>
              <a:rPr lang="en-US" sz="2500" dirty="0"/>
              <a:t>Na: </a:t>
            </a:r>
            <a:r>
              <a:rPr lang="en-US" sz="2500" dirty="0">
                <a:solidFill>
                  <a:srgbClr val="94FFFF"/>
                </a:solidFill>
              </a:rPr>
              <a:t>122mmol/L</a:t>
            </a:r>
          </a:p>
          <a:p>
            <a:pPr lvl="0" algn="just">
              <a:lnSpc>
                <a:spcPct val="150000"/>
              </a:lnSpc>
            </a:pPr>
            <a:r>
              <a:rPr lang="en-US" sz="2500" dirty="0"/>
              <a:t>Cl</a:t>
            </a:r>
            <a:r>
              <a:rPr lang="en-US" sz="2500" dirty="0">
                <a:solidFill>
                  <a:srgbClr val="94FFFF"/>
                </a:solidFill>
              </a:rPr>
              <a:t>: 95mmol/L </a:t>
            </a:r>
            <a:r>
              <a:rPr lang="el-GR" sz="2500" dirty="0">
                <a:solidFill>
                  <a:srgbClr val="94FFFF"/>
                </a:solidFill>
              </a:rPr>
              <a:t> </a:t>
            </a:r>
          </a:p>
        </p:txBody>
      </p:sp>
      <p:pic>
        <p:nvPicPr>
          <p:cNvPr id="4" name="Εικόνα 3">
            <a:extLst>
              <a:ext uri="{FF2B5EF4-FFF2-40B4-BE49-F238E27FC236}">
                <a16:creationId xmlns:a16="http://schemas.microsoft.com/office/drawing/2014/main" id="{2F5BD8BF-6B2A-4554-B014-265BD0CFCE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616" y="5874130"/>
            <a:ext cx="930862" cy="930862"/>
          </a:xfrm>
          <a:prstGeom prst="rect">
            <a:avLst/>
          </a:prstGeom>
        </p:spPr>
      </p:pic>
    </p:spTree>
    <p:extLst>
      <p:ext uri="{BB962C8B-B14F-4D97-AF65-F5344CB8AC3E}">
        <p14:creationId xmlns:p14="http://schemas.microsoft.com/office/powerpoint/2010/main" val="3202044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F2C89-9313-4EA8-AF3A-781F5C7EC72C}"/>
              </a:ext>
            </a:extLst>
          </p:cNvPr>
          <p:cNvSpPr>
            <a:spLocks noGrp="1"/>
          </p:cNvSpPr>
          <p:nvPr>
            <p:ph type="title"/>
          </p:nvPr>
        </p:nvSpPr>
        <p:spPr/>
        <p:txBody>
          <a:bodyPr>
            <a:normAutofit/>
          </a:bodyPr>
          <a:lstStyle/>
          <a:p>
            <a:r>
              <a:rPr lang="el-GR" sz="4400" cap="none" dirty="0">
                <a:solidFill>
                  <a:srgbClr val="94FFFF"/>
                </a:solidFill>
                <a:cs typeface="Arial" panose="020B0604020202020204" pitchFamily="34" charset="0"/>
              </a:rPr>
              <a:t>Διαγνωστική προσέγγιση</a:t>
            </a:r>
          </a:p>
        </p:txBody>
      </p:sp>
      <p:sp>
        <p:nvSpPr>
          <p:cNvPr id="3" name="Θέση περιεχομένου 2">
            <a:extLst>
              <a:ext uri="{FF2B5EF4-FFF2-40B4-BE49-F238E27FC236}">
                <a16:creationId xmlns:a16="http://schemas.microsoft.com/office/drawing/2014/main" id="{146DB1B9-3CBC-435F-9CE1-3E5B2254C07A}"/>
              </a:ext>
            </a:extLst>
          </p:cNvPr>
          <p:cNvSpPr>
            <a:spLocks noGrp="1"/>
          </p:cNvSpPr>
          <p:nvPr>
            <p:ph idx="1"/>
          </p:nvPr>
        </p:nvSpPr>
        <p:spPr>
          <a:xfrm>
            <a:off x="384313" y="2194560"/>
            <a:ext cx="11516139" cy="4430527"/>
          </a:xfrm>
        </p:spPr>
        <p:txBody>
          <a:bodyPr numCol="2">
            <a:normAutofit/>
          </a:bodyPr>
          <a:lstStyle/>
          <a:p>
            <a:pPr marL="0" indent="0" algn="just">
              <a:lnSpc>
                <a:spcPct val="150000"/>
              </a:lnSpc>
              <a:buNone/>
            </a:pPr>
            <a:r>
              <a:rPr lang="el-GR" sz="2800" dirty="0">
                <a:solidFill>
                  <a:srgbClr val="FFFF00"/>
                </a:solidFill>
              </a:rPr>
              <a:t>Βιοχημικές εξετάσεις </a:t>
            </a:r>
          </a:p>
          <a:p>
            <a:pPr algn="just">
              <a:lnSpc>
                <a:spcPct val="150000"/>
              </a:lnSpc>
            </a:pPr>
            <a:r>
              <a:rPr lang="en-US" sz="2500" dirty="0">
                <a:solidFill>
                  <a:prstClr val="white"/>
                </a:solidFill>
              </a:rPr>
              <a:t>TS</a:t>
            </a:r>
            <a:r>
              <a:rPr lang="el-GR" sz="2500" dirty="0">
                <a:solidFill>
                  <a:prstClr val="white"/>
                </a:solidFill>
              </a:rPr>
              <a:t>: </a:t>
            </a:r>
            <a:r>
              <a:rPr lang="en-US" sz="2500" dirty="0">
                <a:solidFill>
                  <a:srgbClr val="94FFFF"/>
                </a:solidFill>
              </a:rPr>
              <a:t>8g/dl   </a:t>
            </a:r>
            <a:r>
              <a:rPr lang="el-GR" sz="2500" dirty="0">
                <a:solidFill>
                  <a:srgbClr val="94FFFF"/>
                </a:solidFill>
              </a:rPr>
              <a:t>  </a:t>
            </a:r>
          </a:p>
          <a:p>
            <a:pPr lvl="0" algn="just">
              <a:lnSpc>
                <a:spcPct val="150000"/>
              </a:lnSpc>
            </a:pPr>
            <a:r>
              <a:rPr lang="en-US" sz="2500" dirty="0">
                <a:solidFill>
                  <a:srgbClr val="FF0000"/>
                </a:solidFill>
              </a:rPr>
              <a:t>ALB</a:t>
            </a:r>
            <a:r>
              <a:rPr lang="el-GR" sz="2500" dirty="0">
                <a:solidFill>
                  <a:srgbClr val="FF0000"/>
                </a:solidFill>
              </a:rPr>
              <a:t>: </a:t>
            </a:r>
            <a:r>
              <a:rPr lang="en-US" sz="2500" dirty="0">
                <a:solidFill>
                  <a:srgbClr val="FF0000"/>
                </a:solidFill>
              </a:rPr>
              <a:t>1,9g/dl </a:t>
            </a:r>
            <a:r>
              <a:rPr lang="el-GR" sz="2500" dirty="0">
                <a:solidFill>
                  <a:srgbClr val="FF0000"/>
                </a:solidFill>
              </a:rPr>
              <a:t> </a:t>
            </a:r>
            <a:r>
              <a:rPr lang="en-US" sz="2500" dirty="0">
                <a:solidFill>
                  <a:srgbClr val="FF0000"/>
                </a:solidFill>
              </a:rPr>
              <a:t> </a:t>
            </a:r>
            <a:endParaRPr lang="el-GR" sz="2500" dirty="0">
              <a:solidFill>
                <a:srgbClr val="FF0000"/>
              </a:solidFill>
            </a:endParaRPr>
          </a:p>
          <a:p>
            <a:pPr lvl="0" algn="just">
              <a:lnSpc>
                <a:spcPct val="150000"/>
              </a:lnSpc>
            </a:pPr>
            <a:r>
              <a:rPr lang="en-US" sz="2500" dirty="0">
                <a:solidFill>
                  <a:prstClr val="white"/>
                </a:solidFill>
              </a:rPr>
              <a:t>BUN</a:t>
            </a:r>
            <a:r>
              <a:rPr lang="el-GR" sz="2500" dirty="0">
                <a:solidFill>
                  <a:prstClr val="white"/>
                </a:solidFill>
              </a:rPr>
              <a:t>: </a:t>
            </a:r>
            <a:r>
              <a:rPr lang="en-US" sz="2500" dirty="0">
                <a:solidFill>
                  <a:srgbClr val="94FFFF"/>
                </a:solidFill>
              </a:rPr>
              <a:t>17mg/dl</a:t>
            </a:r>
            <a:endParaRPr lang="el-GR" sz="2500" dirty="0">
              <a:solidFill>
                <a:srgbClr val="94FFFF"/>
              </a:solidFill>
            </a:endParaRPr>
          </a:p>
          <a:p>
            <a:pPr lvl="0" algn="just">
              <a:lnSpc>
                <a:spcPct val="150000"/>
              </a:lnSpc>
            </a:pPr>
            <a:r>
              <a:rPr lang="en-US" sz="2500" dirty="0">
                <a:solidFill>
                  <a:prstClr val="white"/>
                </a:solidFill>
              </a:rPr>
              <a:t>CREA</a:t>
            </a:r>
            <a:r>
              <a:rPr lang="el-GR" sz="2500" dirty="0">
                <a:solidFill>
                  <a:prstClr val="white"/>
                </a:solidFill>
              </a:rPr>
              <a:t>: </a:t>
            </a:r>
            <a:r>
              <a:rPr lang="en-US" sz="2500" dirty="0">
                <a:solidFill>
                  <a:srgbClr val="94FFFF"/>
                </a:solidFill>
              </a:rPr>
              <a:t>0,8mg/dl  </a:t>
            </a:r>
          </a:p>
          <a:p>
            <a:pPr lvl="0" algn="just">
              <a:lnSpc>
                <a:spcPct val="150000"/>
              </a:lnSpc>
            </a:pPr>
            <a:r>
              <a:rPr lang="en-US" sz="2500" dirty="0"/>
              <a:t>ALP</a:t>
            </a:r>
            <a:r>
              <a:rPr lang="el-GR" sz="2500" dirty="0"/>
              <a:t>:</a:t>
            </a:r>
            <a:r>
              <a:rPr lang="el-GR" sz="2500" dirty="0">
                <a:solidFill>
                  <a:srgbClr val="94FFFF"/>
                </a:solidFill>
              </a:rPr>
              <a:t> </a:t>
            </a:r>
            <a:r>
              <a:rPr lang="en-US" sz="2500" dirty="0">
                <a:solidFill>
                  <a:srgbClr val="94FFFF"/>
                </a:solidFill>
              </a:rPr>
              <a:t>180 U/L</a:t>
            </a:r>
          </a:p>
          <a:p>
            <a:pPr lvl="0" algn="just">
              <a:lnSpc>
                <a:spcPct val="150000"/>
              </a:lnSpc>
            </a:pPr>
            <a:r>
              <a:rPr lang="en-US" sz="2500" dirty="0"/>
              <a:t>ALT:</a:t>
            </a:r>
            <a:r>
              <a:rPr lang="en-US" sz="2500" dirty="0">
                <a:solidFill>
                  <a:srgbClr val="94FFFF"/>
                </a:solidFill>
              </a:rPr>
              <a:t> 72 U/L</a:t>
            </a:r>
          </a:p>
          <a:p>
            <a:pPr lvl="0" algn="just">
              <a:lnSpc>
                <a:spcPct val="150000"/>
              </a:lnSpc>
            </a:pPr>
            <a:r>
              <a:rPr lang="en-US" sz="2500" dirty="0"/>
              <a:t>Ca:</a:t>
            </a:r>
            <a:r>
              <a:rPr lang="en-US" sz="2500" dirty="0">
                <a:solidFill>
                  <a:srgbClr val="94FFFF"/>
                </a:solidFill>
              </a:rPr>
              <a:t> 8,2mg/dl </a:t>
            </a:r>
          </a:p>
          <a:p>
            <a:pPr lvl="0" algn="just">
              <a:lnSpc>
                <a:spcPct val="150000"/>
              </a:lnSpc>
            </a:pPr>
            <a:r>
              <a:rPr lang="en-US" sz="2500" dirty="0"/>
              <a:t>PHOS: </a:t>
            </a:r>
            <a:r>
              <a:rPr lang="en-US" sz="2500" dirty="0">
                <a:solidFill>
                  <a:srgbClr val="94FFFF"/>
                </a:solidFill>
              </a:rPr>
              <a:t>6mg/dl </a:t>
            </a:r>
          </a:p>
          <a:p>
            <a:pPr lvl="0" algn="just">
              <a:lnSpc>
                <a:spcPct val="150000"/>
              </a:lnSpc>
            </a:pPr>
            <a:r>
              <a:rPr lang="en-US" sz="2500" dirty="0">
                <a:solidFill>
                  <a:srgbClr val="FF0000"/>
                </a:solidFill>
              </a:rPr>
              <a:t>K: 3mmol/L</a:t>
            </a:r>
          </a:p>
          <a:p>
            <a:pPr lvl="0" algn="just">
              <a:lnSpc>
                <a:spcPct val="150000"/>
              </a:lnSpc>
            </a:pPr>
            <a:r>
              <a:rPr lang="en-US" sz="2500" dirty="0"/>
              <a:t>Na: </a:t>
            </a:r>
            <a:r>
              <a:rPr lang="en-US" sz="2500" dirty="0">
                <a:solidFill>
                  <a:srgbClr val="94FFFF"/>
                </a:solidFill>
              </a:rPr>
              <a:t>122mmol/L</a:t>
            </a:r>
          </a:p>
          <a:p>
            <a:pPr lvl="0" algn="just">
              <a:lnSpc>
                <a:spcPct val="150000"/>
              </a:lnSpc>
            </a:pPr>
            <a:r>
              <a:rPr lang="en-US" sz="2500" dirty="0"/>
              <a:t>Cl:</a:t>
            </a:r>
            <a:r>
              <a:rPr lang="en-US" sz="2500" dirty="0">
                <a:solidFill>
                  <a:srgbClr val="94FFFF"/>
                </a:solidFill>
              </a:rPr>
              <a:t> 95mmol/L </a:t>
            </a:r>
            <a:r>
              <a:rPr lang="el-GR" sz="2500" dirty="0">
                <a:solidFill>
                  <a:srgbClr val="94FFFF"/>
                </a:solidFill>
              </a:rPr>
              <a:t> </a:t>
            </a:r>
          </a:p>
        </p:txBody>
      </p:sp>
      <p:pic>
        <p:nvPicPr>
          <p:cNvPr id="4" name="Εικόνα 3">
            <a:extLst>
              <a:ext uri="{FF2B5EF4-FFF2-40B4-BE49-F238E27FC236}">
                <a16:creationId xmlns:a16="http://schemas.microsoft.com/office/drawing/2014/main" id="{2F5BD8BF-6B2A-4554-B014-265BD0CFCE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616" y="5874130"/>
            <a:ext cx="930862" cy="930862"/>
          </a:xfrm>
          <a:prstGeom prst="rect">
            <a:avLst/>
          </a:prstGeom>
        </p:spPr>
      </p:pic>
    </p:spTree>
    <p:extLst>
      <p:ext uri="{BB962C8B-B14F-4D97-AF65-F5344CB8AC3E}">
        <p14:creationId xmlns:p14="http://schemas.microsoft.com/office/powerpoint/2010/main" val="3401673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F2C89-9313-4EA8-AF3A-781F5C7EC72C}"/>
              </a:ext>
            </a:extLst>
          </p:cNvPr>
          <p:cNvSpPr>
            <a:spLocks noGrp="1"/>
          </p:cNvSpPr>
          <p:nvPr>
            <p:ph type="title"/>
          </p:nvPr>
        </p:nvSpPr>
        <p:spPr>
          <a:xfrm>
            <a:off x="1519311" y="356407"/>
            <a:ext cx="9986889" cy="1293028"/>
          </a:xfrm>
        </p:spPr>
        <p:txBody>
          <a:bodyPr>
            <a:normAutofit/>
          </a:bodyPr>
          <a:lstStyle/>
          <a:p>
            <a:r>
              <a:rPr lang="el-GR" sz="4400" cap="none" dirty="0">
                <a:solidFill>
                  <a:srgbClr val="94FFFF"/>
                </a:solidFill>
                <a:cs typeface="Arial" panose="020B0604020202020204" pitchFamily="34" charset="0"/>
              </a:rPr>
              <a:t>Σύνολο εργαστηριακών ευρημάτων</a:t>
            </a:r>
          </a:p>
        </p:txBody>
      </p:sp>
      <p:sp>
        <p:nvSpPr>
          <p:cNvPr id="3" name="Θέση περιεχομένου 2">
            <a:extLst>
              <a:ext uri="{FF2B5EF4-FFF2-40B4-BE49-F238E27FC236}">
                <a16:creationId xmlns:a16="http://schemas.microsoft.com/office/drawing/2014/main" id="{146DB1B9-3CBC-435F-9CE1-3E5B2254C07A}"/>
              </a:ext>
            </a:extLst>
          </p:cNvPr>
          <p:cNvSpPr>
            <a:spLocks noGrp="1"/>
          </p:cNvSpPr>
          <p:nvPr>
            <p:ph idx="1"/>
          </p:nvPr>
        </p:nvSpPr>
        <p:spPr>
          <a:xfrm>
            <a:off x="384313" y="1649436"/>
            <a:ext cx="11516139" cy="4975652"/>
          </a:xfrm>
        </p:spPr>
        <p:txBody>
          <a:bodyPr>
            <a:normAutofit lnSpcReduction="10000"/>
          </a:bodyPr>
          <a:lstStyle/>
          <a:p>
            <a:pPr marL="0" indent="0" algn="just">
              <a:lnSpc>
                <a:spcPct val="150000"/>
              </a:lnSpc>
              <a:buNone/>
            </a:pPr>
            <a:r>
              <a:rPr lang="el-GR" sz="2800" dirty="0" err="1">
                <a:solidFill>
                  <a:srgbClr val="FFFF00"/>
                </a:solidFill>
              </a:rPr>
              <a:t>Λευκοπενία</a:t>
            </a:r>
            <a:r>
              <a:rPr lang="el-GR" sz="2800" dirty="0">
                <a:solidFill>
                  <a:srgbClr val="FFFF00"/>
                </a:solidFill>
              </a:rPr>
              <a:t> </a:t>
            </a:r>
          </a:p>
          <a:p>
            <a:pPr>
              <a:lnSpc>
                <a:spcPct val="150000"/>
              </a:lnSpc>
            </a:pPr>
            <a:r>
              <a:rPr lang="el-GR" sz="2500" dirty="0">
                <a:solidFill>
                  <a:prstClr val="white"/>
                </a:solidFill>
              </a:rPr>
              <a:t>Μικρού βαθμού </a:t>
            </a:r>
            <a:r>
              <a:rPr lang="el-GR" sz="2500" dirty="0" err="1">
                <a:solidFill>
                  <a:prstClr val="white"/>
                </a:solidFill>
              </a:rPr>
              <a:t>ουδετεροπενία</a:t>
            </a:r>
            <a:r>
              <a:rPr lang="el-GR" sz="2500" dirty="0">
                <a:solidFill>
                  <a:prstClr val="white"/>
                </a:solidFill>
              </a:rPr>
              <a:t> (2,280/μ</a:t>
            </a:r>
            <a:r>
              <a:rPr lang="en-US" sz="2500" dirty="0">
                <a:solidFill>
                  <a:prstClr val="white"/>
                </a:solidFill>
              </a:rPr>
              <a:t>l)</a:t>
            </a:r>
            <a:endParaRPr lang="el-GR" sz="2500" dirty="0">
              <a:solidFill>
                <a:prstClr val="white"/>
              </a:solidFill>
            </a:endParaRPr>
          </a:p>
          <a:p>
            <a:pPr>
              <a:lnSpc>
                <a:spcPct val="150000"/>
              </a:lnSpc>
            </a:pPr>
            <a:r>
              <a:rPr lang="el-GR" sz="2500" dirty="0"/>
              <a:t>Σοβαρή λεμφοπενία </a:t>
            </a:r>
            <a:r>
              <a:rPr lang="en-US" sz="2500" dirty="0"/>
              <a:t>(570/</a:t>
            </a:r>
            <a:r>
              <a:rPr lang="el-GR" sz="2500" dirty="0"/>
              <a:t>μ</a:t>
            </a:r>
            <a:r>
              <a:rPr lang="en-US" sz="2500" dirty="0"/>
              <a:t>l) </a:t>
            </a:r>
            <a:endParaRPr lang="el-GR" sz="2500" dirty="0"/>
          </a:p>
          <a:p>
            <a:pPr marL="0" lvl="0" indent="0" algn="just">
              <a:lnSpc>
                <a:spcPct val="150000"/>
              </a:lnSpc>
              <a:buNone/>
            </a:pPr>
            <a:r>
              <a:rPr lang="el-GR" sz="2800" dirty="0" err="1">
                <a:solidFill>
                  <a:srgbClr val="FFFF00"/>
                </a:solidFill>
              </a:rPr>
              <a:t>Υπολευκωματιναιμία</a:t>
            </a:r>
            <a:r>
              <a:rPr lang="el-GR" sz="2800" dirty="0">
                <a:solidFill>
                  <a:srgbClr val="FFFF00"/>
                </a:solidFill>
              </a:rPr>
              <a:t> </a:t>
            </a:r>
          </a:p>
          <a:p>
            <a:pPr marL="0" lvl="0" indent="0" algn="just">
              <a:lnSpc>
                <a:spcPct val="150000"/>
              </a:lnSpc>
              <a:buNone/>
            </a:pPr>
            <a:r>
              <a:rPr lang="el-GR" sz="2800" dirty="0">
                <a:solidFill>
                  <a:srgbClr val="FFFF00"/>
                </a:solidFill>
              </a:rPr>
              <a:t>Ήπια </a:t>
            </a:r>
            <a:r>
              <a:rPr lang="el-GR" sz="2800" dirty="0" err="1">
                <a:solidFill>
                  <a:srgbClr val="FFFF00"/>
                </a:solidFill>
              </a:rPr>
              <a:t>υποκαλιαιμία</a:t>
            </a:r>
            <a:endParaRPr lang="el-GR" sz="2800" dirty="0">
              <a:solidFill>
                <a:srgbClr val="FFFF00"/>
              </a:solidFill>
            </a:endParaRPr>
          </a:p>
          <a:p>
            <a:pPr marL="0" indent="0" algn="just">
              <a:lnSpc>
                <a:spcPct val="150000"/>
              </a:lnSpc>
              <a:buNone/>
            </a:pPr>
            <a:r>
              <a:rPr lang="el-GR" sz="2800" dirty="0">
                <a:solidFill>
                  <a:srgbClr val="FFFF00"/>
                </a:solidFill>
              </a:rPr>
              <a:t>Αιματοκρίτης ?  </a:t>
            </a:r>
          </a:p>
          <a:p>
            <a:pPr>
              <a:lnSpc>
                <a:spcPct val="150000"/>
              </a:lnSpc>
            </a:pPr>
            <a:r>
              <a:rPr lang="el-GR" sz="2500" dirty="0"/>
              <a:t>Τιμή </a:t>
            </a:r>
            <a:r>
              <a:rPr lang="en-US" sz="2500" dirty="0"/>
              <a:t>PCV = </a:t>
            </a:r>
            <a:r>
              <a:rPr lang="el-GR" sz="2500" dirty="0"/>
              <a:t>49% </a:t>
            </a:r>
          </a:p>
        </p:txBody>
      </p:sp>
      <p:pic>
        <p:nvPicPr>
          <p:cNvPr id="4" name="Εικόνα 3">
            <a:extLst>
              <a:ext uri="{FF2B5EF4-FFF2-40B4-BE49-F238E27FC236}">
                <a16:creationId xmlns:a16="http://schemas.microsoft.com/office/drawing/2014/main" id="{2F5BD8BF-6B2A-4554-B014-265BD0CFCE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616" y="5874130"/>
            <a:ext cx="930862" cy="930862"/>
          </a:xfrm>
          <a:prstGeom prst="rect">
            <a:avLst/>
          </a:prstGeom>
        </p:spPr>
      </p:pic>
    </p:spTree>
    <p:extLst>
      <p:ext uri="{BB962C8B-B14F-4D97-AF65-F5344CB8AC3E}">
        <p14:creationId xmlns:p14="http://schemas.microsoft.com/office/powerpoint/2010/main" val="3794308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F2C89-9313-4EA8-AF3A-781F5C7EC72C}"/>
              </a:ext>
            </a:extLst>
          </p:cNvPr>
          <p:cNvSpPr>
            <a:spLocks noGrp="1"/>
          </p:cNvSpPr>
          <p:nvPr>
            <p:ph type="title"/>
          </p:nvPr>
        </p:nvSpPr>
        <p:spPr/>
        <p:txBody>
          <a:bodyPr>
            <a:normAutofit/>
          </a:bodyPr>
          <a:lstStyle/>
          <a:p>
            <a:r>
              <a:rPr lang="el-GR" sz="4400" cap="none" dirty="0">
                <a:solidFill>
                  <a:srgbClr val="94FFFF"/>
                </a:solidFill>
                <a:cs typeface="Arial" panose="020B0604020202020204" pitchFamily="34" charset="0"/>
              </a:rPr>
              <a:t>Διαγνωστική προσέγγιση</a:t>
            </a:r>
          </a:p>
        </p:txBody>
      </p:sp>
      <p:sp>
        <p:nvSpPr>
          <p:cNvPr id="3" name="Θέση περιεχομένου 2">
            <a:extLst>
              <a:ext uri="{FF2B5EF4-FFF2-40B4-BE49-F238E27FC236}">
                <a16:creationId xmlns:a16="http://schemas.microsoft.com/office/drawing/2014/main" id="{146DB1B9-3CBC-435F-9CE1-3E5B2254C07A}"/>
              </a:ext>
            </a:extLst>
          </p:cNvPr>
          <p:cNvSpPr>
            <a:spLocks noGrp="1"/>
          </p:cNvSpPr>
          <p:nvPr>
            <p:ph idx="1"/>
          </p:nvPr>
        </p:nvSpPr>
        <p:spPr>
          <a:xfrm>
            <a:off x="384313" y="2194560"/>
            <a:ext cx="11516139" cy="4430527"/>
          </a:xfrm>
        </p:spPr>
        <p:txBody>
          <a:bodyPr>
            <a:normAutofit/>
          </a:bodyPr>
          <a:lstStyle/>
          <a:p>
            <a:pPr marL="0" indent="0" algn="just">
              <a:lnSpc>
                <a:spcPct val="150000"/>
              </a:lnSpc>
              <a:buNone/>
            </a:pPr>
            <a:r>
              <a:rPr lang="el-GR" sz="2800" dirty="0">
                <a:solidFill>
                  <a:srgbClr val="FFFF00"/>
                </a:solidFill>
              </a:rPr>
              <a:t>Ερωτήματα που προκύπτουν: </a:t>
            </a:r>
          </a:p>
          <a:p>
            <a:pPr algn="just">
              <a:lnSpc>
                <a:spcPct val="150000"/>
              </a:lnSpc>
            </a:pPr>
            <a:r>
              <a:rPr lang="el-GR" sz="2500" dirty="0">
                <a:solidFill>
                  <a:prstClr val="white"/>
                </a:solidFill>
              </a:rPr>
              <a:t>Είναι φυσιολογικός ο αιματοκρίτης ? </a:t>
            </a:r>
            <a:r>
              <a:rPr lang="en-US" sz="2500" dirty="0">
                <a:solidFill>
                  <a:srgbClr val="94FFFF"/>
                </a:solidFill>
              </a:rPr>
              <a:t> </a:t>
            </a:r>
            <a:r>
              <a:rPr lang="el-GR" sz="2500" dirty="0">
                <a:solidFill>
                  <a:srgbClr val="94FFFF"/>
                </a:solidFill>
              </a:rPr>
              <a:t>  </a:t>
            </a:r>
          </a:p>
          <a:p>
            <a:pPr lvl="0" algn="just">
              <a:lnSpc>
                <a:spcPct val="150000"/>
              </a:lnSpc>
            </a:pPr>
            <a:r>
              <a:rPr lang="el-GR" sz="2500" dirty="0" err="1">
                <a:solidFill>
                  <a:prstClr val="white"/>
                </a:solidFill>
              </a:rPr>
              <a:t>Υπολευκωματιναιμία</a:t>
            </a:r>
            <a:r>
              <a:rPr lang="el-GR" sz="2500" dirty="0">
                <a:solidFill>
                  <a:prstClr val="white"/>
                </a:solidFill>
              </a:rPr>
              <a:t>: </a:t>
            </a:r>
            <a:r>
              <a:rPr lang="el-GR" sz="2500" dirty="0">
                <a:solidFill>
                  <a:srgbClr val="94FFFF"/>
                </a:solidFill>
              </a:rPr>
              <a:t>που μπορεί να οφείλεται ? </a:t>
            </a:r>
          </a:p>
          <a:p>
            <a:pPr lvl="0" algn="just">
              <a:lnSpc>
                <a:spcPct val="150000"/>
              </a:lnSpc>
            </a:pPr>
            <a:r>
              <a:rPr lang="el-GR" sz="2500" dirty="0" err="1">
                <a:solidFill>
                  <a:prstClr val="white"/>
                </a:solidFill>
              </a:rPr>
              <a:t>Λευκοπενία</a:t>
            </a:r>
            <a:r>
              <a:rPr lang="el-GR" sz="2500" dirty="0">
                <a:solidFill>
                  <a:prstClr val="white"/>
                </a:solidFill>
              </a:rPr>
              <a:t>: </a:t>
            </a:r>
            <a:r>
              <a:rPr lang="el-GR" sz="2500" dirty="0">
                <a:solidFill>
                  <a:srgbClr val="94FFFF"/>
                </a:solidFill>
              </a:rPr>
              <a:t>που μπορεί να οφείλεται ? </a:t>
            </a:r>
          </a:p>
          <a:p>
            <a:pPr lvl="0" algn="just">
              <a:lnSpc>
                <a:spcPct val="150000"/>
              </a:lnSpc>
            </a:pPr>
            <a:r>
              <a:rPr lang="el-GR" sz="2500" dirty="0" err="1"/>
              <a:t>Υποκαλιαμία</a:t>
            </a:r>
            <a:r>
              <a:rPr lang="el-GR" sz="2500" dirty="0">
                <a:solidFill>
                  <a:srgbClr val="94FFFF"/>
                </a:solidFill>
              </a:rPr>
              <a:t>: που μπορεί να οφείλεται ? </a:t>
            </a:r>
          </a:p>
        </p:txBody>
      </p:sp>
      <p:pic>
        <p:nvPicPr>
          <p:cNvPr id="4" name="Εικόνα 3">
            <a:extLst>
              <a:ext uri="{FF2B5EF4-FFF2-40B4-BE49-F238E27FC236}">
                <a16:creationId xmlns:a16="http://schemas.microsoft.com/office/drawing/2014/main" id="{2F5BD8BF-6B2A-4554-B014-265BD0CFCE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616" y="5874130"/>
            <a:ext cx="930862" cy="930862"/>
          </a:xfrm>
          <a:prstGeom prst="rect">
            <a:avLst/>
          </a:prstGeom>
        </p:spPr>
      </p:pic>
    </p:spTree>
    <p:extLst>
      <p:ext uri="{BB962C8B-B14F-4D97-AF65-F5344CB8AC3E}">
        <p14:creationId xmlns:p14="http://schemas.microsoft.com/office/powerpoint/2010/main" val="2652364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F2C89-9313-4EA8-AF3A-781F5C7EC72C}"/>
              </a:ext>
            </a:extLst>
          </p:cNvPr>
          <p:cNvSpPr>
            <a:spLocks noGrp="1"/>
          </p:cNvSpPr>
          <p:nvPr>
            <p:ph type="title"/>
          </p:nvPr>
        </p:nvSpPr>
        <p:spPr>
          <a:xfrm>
            <a:off x="2542478" y="764373"/>
            <a:ext cx="8963722" cy="1293028"/>
          </a:xfrm>
        </p:spPr>
        <p:txBody>
          <a:bodyPr>
            <a:noAutofit/>
          </a:bodyPr>
          <a:lstStyle/>
          <a:p>
            <a:r>
              <a:rPr lang="el-GR" sz="4400" cap="none" dirty="0">
                <a:solidFill>
                  <a:srgbClr val="94FFFF"/>
                </a:solidFill>
                <a:cs typeface="Arial" panose="020B0604020202020204" pitchFamily="34" charset="0"/>
              </a:rPr>
              <a:t>Παραγωγή και αποθήκευση </a:t>
            </a:r>
            <a:r>
              <a:rPr lang="en-US" sz="4400" cap="none" dirty="0">
                <a:solidFill>
                  <a:srgbClr val="94FFFF"/>
                </a:solidFill>
                <a:cs typeface="Arial" panose="020B0604020202020204" pitchFamily="34" charset="0"/>
              </a:rPr>
              <a:t>WBC’s</a:t>
            </a:r>
            <a:endParaRPr lang="el-GR" sz="4400" cap="none" dirty="0">
              <a:solidFill>
                <a:srgbClr val="94FFFF"/>
              </a:solidFill>
              <a:cs typeface="Arial" panose="020B0604020202020204" pitchFamily="34" charset="0"/>
            </a:endParaRPr>
          </a:p>
        </p:txBody>
      </p:sp>
      <p:sp>
        <p:nvSpPr>
          <p:cNvPr id="3" name="Θέση περιεχομένου 2">
            <a:extLst>
              <a:ext uri="{FF2B5EF4-FFF2-40B4-BE49-F238E27FC236}">
                <a16:creationId xmlns:a16="http://schemas.microsoft.com/office/drawing/2014/main" id="{146DB1B9-3CBC-435F-9CE1-3E5B2254C07A}"/>
              </a:ext>
            </a:extLst>
          </p:cNvPr>
          <p:cNvSpPr>
            <a:spLocks noGrp="1"/>
          </p:cNvSpPr>
          <p:nvPr>
            <p:ph idx="1"/>
          </p:nvPr>
        </p:nvSpPr>
        <p:spPr>
          <a:xfrm>
            <a:off x="384313" y="2194560"/>
            <a:ext cx="11516139" cy="4024125"/>
          </a:xfrm>
        </p:spPr>
        <p:txBody>
          <a:bodyPr>
            <a:normAutofit/>
          </a:bodyPr>
          <a:lstStyle/>
          <a:p>
            <a:pPr marL="0" indent="0" algn="just">
              <a:lnSpc>
                <a:spcPct val="150000"/>
              </a:lnSpc>
              <a:buNone/>
            </a:pPr>
            <a:r>
              <a:rPr lang="el-GR" sz="2800" dirty="0">
                <a:solidFill>
                  <a:srgbClr val="FFFF00"/>
                </a:solidFill>
              </a:rPr>
              <a:t>Παραγωγή </a:t>
            </a:r>
          </a:p>
          <a:p>
            <a:pPr algn="just">
              <a:lnSpc>
                <a:spcPct val="150000"/>
              </a:lnSpc>
            </a:pPr>
            <a:r>
              <a:rPr lang="el-GR" sz="2500" dirty="0"/>
              <a:t>Μυελός των οστών </a:t>
            </a:r>
            <a:r>
              <a:rPr lang="en-US" sz="2500" dirty="0"/>
              <a:t> </a:t>
            </a:r>
            <a:r>
              <a:rPr lang="el-GR" dirty="0"/>
              <a:t> </a:t>
            </a:r>
          </a:p>
          <a:p>
            <a:pPr lvl="1" algn="just">
              <a:lnSpc>
                <a:spcPct val="150000"/>
              </a:lnSpc>
            </a:pPr>
            <a:r>
              <a:rPr lang="el-GR" sz="2300" dirty="0">
                <a:solidFill>
                  <a:srgbClr val="DF6F01"/>
                </a:solidFill>
              </a:rPr>
              <a:t>Ουδετερόφιλα, </a:t>
            </a:r>
            <a:r>
              <a:rPr lang="el-GR" sz="2300" dirty="0" err="1">
                <a:solidFill>
                  <a:srgbClr val="DF6F01"/>
                </a:solidFill>
              </a:rPr>
              <a:t>εωσινόφιλα</a:t>
            </a:r>
            <a:r>
              <a:rPr lang="el-GR" sz="2300" dirty="0">
                <a:solidFill>
                  <a:srgbClr val="DF6F01"/>
                </a:solidFill>
              </a:rPr>
              <a:t> και </a:t>
            </a:r>
            <a:r>
              <a:rPr lang="el-GR" sz="2300" dirty="0" err="1">
                <a:solidFill>
                  <a:srgbClr val="DF6F01"/>
                </a:solidFill>
              </a:rPr>
              <a:t>βασίφιλα</a:t>
            </a:r>
            <a:r>
              <a:rPr lang="el-GR" sz="2300" dirty="0">
                <a:solidFill>
                  <a:srgbClr val="DF6F01"/>
                </a:solidFill>
              </a:rPr>
              <a:t> </a:t>
            </a:r>
          </a:p>
          <a:p>
            <a:pPr lvl="1" algn="just">
              <a:lnSpc>
                <a:spcPct val="150000"/>
              </a:lnSpc>
            </a:pPr>
            <a:r>
              <a:rPr lang="el-GR" sz="2300" dirty="0">
                <a:solidFill>
                  <a:srgbClr val="DF6F01"/>
                </a:solidFill>
              </a:rPr>
              <a:t>Λεμφοκύτταρα σε μικρότερο βαθμό (κυρίως παράγονται στον περιφερικό λεμφικό ιστό όπως </a:t>
            </a:r>
            <a:r>
              <a:rPr lang="el-GR" sz="2300" dirty="0" err="1">
                <a:solidFill>
                  <a:srgbClr val="DF6F01"/>
                </a:solidFill>
              </a:rPr>
              <a:t>λεμφογάγγλια</a:t>
            </a:r>
            <a:r>
              <a:rPr lang="el-GR" sz="2300" dirty="0">
                <a:solidFill>
                  <a:srgbClr val="DF6F01"/>
                </a:solidFill>
              </a:rPr>
              <a:t>, θύμος αδένας και σπλήνας) </a:t>
            </a:r>
          </a:p>
        </p:txBody>
      </p:sp>
      <p:pic>
        <p:nvPicPr>
          <p:cNvPr id="4" name="Εικόνα 3">
            <a:extLst>
              <a:ext uri="{FF2B5EF4-FFF2-40B4-BE49-F238E27FC236}">
                <a16:creationId xmlns:a16="http://schemas.microsoft.com/office/drawing/2014/main" id="{8955DBB5-6987-4560-8B30-73D5854BE2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8616" y="5874130"/>
            <a:ext cx="930862" cy="930862"/>
          </a:xfrm>
          <a:prstGeom prst="rect">
            <a:avLst/>
          </a:prstGeom>
        </p:spPr>
      </p:pic>
    </p:spTree>
    <p:extLst>
      <p:ext uri="{BB962C8B-B14F-4D97-AF65-F5344CB8AC3E}">
        <p14:creationId xmlns:p14="http://schemas.microsoft.com/office/powerpoint/2010/main" val="908041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F2C89-9313-4EA8-AF3A-781F5C7EC72C}"/>
              </a:ext>
            </a:extLst>
          </p:cNvPr>
          <p:cNvSpPr>
            <a:spLocks noGrp="1"/>
          </p:cNvSpPr>
          <p:nvPr>
            <p:ph type="title"/>
          </p:nvPr>
        </p:nvSpPr>
        <p:spPr>
          <a:xfrm>
            <a:off x="2542478" y="764373"/>
            <a:ext cx="8963722" cy="1293028"/>
          </a:xfrm>
        </p:spPr>
        <p:txBody>
          <a:bodyPr>
            <a:noAutofit/>
          </a:bodyPr>
          <a:lstStyle/>
          <a:p>
            <a:r>
              <a:rPr lang="el-GR" sz="4400" cap="none" dirty="0">
                <a:solidFill>
                  <a:srgbClr val="94FFFF"/>
                </a:solidFill>
                <a:cs typeface="Arial" panose="020B0604020202020204" pitchFamily="34" charset="0"/>
              </a:rPr>
              <a:t>Παραγωγή και αποθήκευση </a:t>
            </a:r>
            <a:r>
              <a:rPr lang="en-US" sz="4400" cap="none" dirty="0">
                <a:solidFill>
                  <a:srgbClr val="94FFFF"/>
                </a:solidFill>
                <a:cs typeface="Arial" panose="020B0604020202020204" pitchFamily="34" charset="0"/>
              </a:rPr>
              <a:t>WBC’s</a:t>
            </a:r>
            <a:endParaRPr lang="el-GR" sz="4400" cap="none" dirty="0">
              <a:solidFill>
                <a:srgbClr val="94FFFF"/>
              </a:solidFill>
              <a:cs typeface="Arial" panose="020B0604020202020204" pitchFamily="34" charset="0"/>
            </a:endParaRPr>
          </a:p>
        </p:txBody>
      </p:sp>
      <p:pic>
        <p:nvPicPr>
          <p:cNvPr id="4" name="Εικόνα 3">
            <a:extLst>
              <a:ext uri="{FF2B5EF4-FFF2-40B4-BE49-F238E27FC236}">
                <a16:creationId xmlns:a16="http://schemas.microsoft.com/office/drawing/2014/main" id="{8955DBB5-6987-4560-8B30-73D5854BE2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616" y="5874130"/>
            <a:ext cx="930862" cy="930862"/>
          </a:xfrm>
          <a:prstGeom prst="rect">
            <a:avLst/>
          </a:prstGeom>
        </p:spPr>
      </p:pic>
      <p:pic>
        <p:nvPicPr>
          <p:cNvPr id="8" name="Εικόνα 7">
            <a:extLst>
              <a:ext uri="{FF2B5EF4-FFF2-40B4-BE49-F238E27FC236}">
                <a16:creationId xmlns:a16="http://schemas.microsoft.com/office/drawing/2014/main" id="{D7293C2B-8A2F-4A85-8093-318B78EECD5B}"/>
              </a:ext>
            </a:extLst>
          </p:cNvPr>
          <p:cNvPicPr>
            <a:picLocks noChangeAspect="1"/>
          </p:cNvPicPr>
          <p:nvPr/>
        </p:nvPicPr>
        <p:blipFill rotWithShape="1">
          <a:blip r:embed="rId4"/>
          <a:srcRect l="17338"/>
          <a:stretch/>
        </p:blipFill>
        <p:spPr>
          <a:xfrm>
            <a:off x="1769008" y="2278966"/>
            <a:ext cx="8653983" cy="3324091"/>
          </a:xfrm>
          <a:prstGeom prst="rect">
            <a:avLst/>
          </a:prstGeom>
        </p:spPr>
      </p:pic>
    </p:spTree>
    <p:extLst>
      <p:ext uri="{BB962C8B-B14F-4D97-AF65-F5344CB8AC3E}">
        <p14:creationId xmlns:p14="http://schemas.microsoft.com/office/powerpoint/2010/main" val="2431971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F2C89-9313-4EA8-AF3A-781F5C7EC72C}"/>
              </a:ext>
            </a:extLst>
          </p:cNvPr>
          <p:cNvSpPr>
            <a:spLocks noGrp="1"/>
          </p:cNvSpPr>
          <p:nvPr>
            <p:ph type="title"/>
          </p:nvPr>
        </p:nvSpPr>
        <p:spPr/>
        <p:txBody>
          <a:bodyPr>
            <a:normAutofit/>
          </a:bodyPr>
          <a:lstStyle/>
          <a:p>
            <a:r>
              <a:rPr lang="el-GR" sz="4400" cap="none" dirty="0">
                <a:solidFill>
                  <a:srgbClr val="94FFFF"/>
                </a:solidFill>
                <a:cs typeface="Arial" panose="020B0604020202020204" pitchFamily="34" charset="0"/>
              </a:rPr>
              <a:t>Λευκά αιμοσφαίρια</a:t>
            </a:r>
          </a:p>
        </p:txBody>
      </p:sp>
      <p:pic>
        <p:nvPicPr>
          <p:cNvPr id="4" name="Εικόνα 3">
            <a:extLst>
              <a:ext uri="{FF2B5EF4-FFF2-40B4-BE49-F238E27FC236}">
                <a16:creationId xmlns:a16="http://schemas.microsoft.com/office/drawing/2014/main" id="{2F5BD8BF-6B2A-4554-B014-265BD0CFCE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616" y="5874130"/>
            <a:ext cx="930862" cy="930862"/>
          </a:xfrm>
          <a:prstGeom prst="rect">
            <a:avLst/>
          </a:prstGeom>
        </p:spPr>
      </p:pic>
      <p:sp>
        <p:nvSpPr>
          <p:cNvPr id="6" name="Content Placeholder 5">
            <a:extLst>
              <a:ext uri="{FF2B5EF4-FFF2-40B4-BE49-F238E27FC236}">
                <a16:creationId xmlns:a16="http://schemas.microsoft.com/office/drawing/2014/main" id="{1EE42A06-D317-478E-A201-D857AD3E05DE}"/>
              </a:ext>
            </a:extLst>
          </p:cNvPr>
          <p:cNvSpPr>
            <a:spLocks noGrp="1"/>
          </p:cNvSpPr>
          <p:nvPr>
            <p:ph idx="1"/>
          </p:nvPr>
        </p:nvSpPr>
        <p:spPr>
          <a:xfrm>
            <a:off x="685800" y="2194561"/>
            <a:ext cx="10820400" cy="438912"/>
          </a:xfrm>
        </p:spPr>
        <p:txBody>
          <a:bodyPr>
            <a:noAutofit/>
          </a:bodyPr>
          <a:lstStyle/>
          <a:p>
            <a:pPr marL="0" indent="0">
              <a:buNone/>
            </a:pPr>
            <a:r>
              <a:rPr lang="el-GR" sz="2800" dirty="0">
                <a:solidFill>
                  <a:srgbClr val="FFFF00"/>
                </a:solidFill>
              </a:rPr>
              <a:t>Τιμές αναφοράς λευκοκυτταρικού τύπου στο σκύλο</a:t>
            </a:r>
            <a:endParaRPr lang="el-GR" sz="2800" dirty="0"/>
          </a:p>
        </p:txBody>
      </p:sp>
      <p:graphicFrame>
        <p:nvGraphicFramePr>
          <p:cNvPr id="7" name="Table 6">
            <a:extLst>
              <a:ext uri="{FF2B5EF4-FFF2-40B4-BE49-F238E27FC236}">
                <a16:creationId xmlns:a16="http://schemas.microsoft.com/office/drawing/2014/main" id="{B6B40214-CDDD-42CD-A91E-DCA9CF9E4878}"/>
              </a:ext>
            </a:extLst>
          </p:cNvPr>
          <p:cNvGraphicFramePr>
            <a:graphicFrameLocks noGrp="1"/>
          </p:cNvGraphicFramePr>
          <p:nvPr/>
        </p:nvGraphicFramePr>
        <p:xfrm>
          <a:off x="928475" y="2916936"/>
          <a:ext cx="10335050" cy="3452250"/>
        </p:xfrm>
        <a:graphic>
          <a:graphicData uri="http://schemas.openxmlformats.org/drawingml/2006/table">
            <a:tbl>
              <a:tblPr firstRow="1" bandRow="1">
                <a:tableStyleId>{E8B1032C-EA38-4F05-BA0D-38AFFFC7BED3}</a:tableStyleId>
              </a:tblPr>
              <a:tblGrid>
                <a:gridCol w="5167525">
                  <a:extLst>
                    <a:ext uri="{9D8B030D-6E8A-4147-A177-3AD203B41FA5}">
                      <a16:colId xmlns:a16="http://schemas.microsoft.com/office/drawing/2014/main" val="4193150380"/>
                    </a:ext>
                  </a:extLst>
                </a:gridCol>
                <a:gridCol w="5167525">
                  <a:extLst>
                    <a:ext uri="{9D8B030D-6E8A-4147-A177-3AD203B41FA5}">
                      <a16:colId xmlns:a16="http://schemas.microsoft.com/office/drawing/2014/main" val="3305214095"/>
                    </a:ext>
                  </a:extLst>
                </a:gridCol>
              </a:tblGrid>
              <a:tr h="471537">
                <a:tc>
                  <a:txBody>
                    <a:bodyPr/>
                    <a:lstStyle/>
                    <a:p>
                      <a:pPr>
                        <a:lnSpc>
                          <a:spcPct val="150000"/>
                        </a:lnSpc>
                      </a:pPr>
                      <a:r>
                        <a:rPr lang="el-GR" sz="2300" b="0" dirty="0"/>
                        <a:t>Απόλυτος αριθμός </a:t>
                      </a:r>
                      <a:r>
                        <a:rPr lang="en-US" sz="2300" b="0" dirty="0"/>
                        <a:t>WBC</a:t>
                      </a:r>
                      <a:endParaRPr lang="el-GR" sz="2300" b="0" dirty="0"/>
                    </a:p>
                  </a:txBody>
                  <a:tcPr marL="116269" marR="116269" marT="58135" marB="58135"/>
                </a:tc>
                <a:tc>
                  <a:txBody>
                    <a:bodyPr/>
                    <a:lstStyle/>
                    <a:p>
                      <a:pPr algn="ctr">
                        <a:lnSpc>
                          <a:spcPct val="150000"/>
                        </a:lnSpc>
                      </a:pPr>
                      <a:r>
                        <a:rPr lang="en-US" sz="2300" b="0" dirty="0"/>
                        <a:t>6</a:t>
                      </a:r>
                      <a:r>
                        <a:rPr lang="el-GR" sz="2300" b="0" dirty="0"/>
                        <a:t>.</a:t>
                      </a:r>
                      <a:r>
                        <a:rPr lang="en-US" sz="2300" b="0" dirty="0"/>
                        <a:t>000-17</a:t>
                      </a:r>
                      <a:r>
                        <a:rPr lang="el-GR" sz="2300" b="0" dirty="0"/>
                        <a:t>.</a:t>
                      </a:r>
                      <a:r>
                        <a:rPr lang="en-US" sz="2300" b="0" dirty="0"/>
                        <a:t>000/</a:t>
                      </a:r>
                      <a:r>
                        <a:rPr lang="el-GR" sz="2300" b="0" dirty="0"/>
                        <a:t>μ</a:t>
                      </a:r>
                      <a:r>
                        <a:rPr lang="en-US" sz="2300" b="0" dirty="0"/>
                        <a:t>l </a:t>
                      </a:r>
                      <a:endParaRPr lang="el-GR" sz="2300" b="0" dirty="0"/>
                    </a:p>
                  </a:txBody>
                  <a:tcPr marL="116269" marR="116269" marT="58135" marB="58135"/>
                </a:tc>
                <a:extLst>
                  <a:ext uri="{0D108BD9-81ED-4DB2-BD59-A6C34878D82A}">
                    <a16:rowId xmlns:a16="http://schemas.microsoft.com/office/drawing/2014/main" val="215897227"/>
                  </a:ext>
                </a:extLst>
              </a:tr>
              <a:tr h="471537">
                <a:tc>
                  <a:txBody>
                    <a:bodyPr/>
                    <a:lstStyle/>
                    <a:p>
                      <a:pPr>
                        <a:lnSpc>
                          <a:spcPct val="150000"/>
                        </a:lnSpc>
                      </a:pPr>
                      <a:r>
                        <a:rPr lang="el-GR" sz="2300" dirty="0"/>
                        <a:t>Ώριμα ουδετερόφιλα </a:t>
                      </a:r>
                    </a:p>
                  </a:txBody>
                  <a:tcPr marL="116269" marR="116269" marT="58135" marB="58135"/>
                </a:tc>
                <a:tc>
                  <a:txBody>
                    <a:bodyPr/>
                    <a:lstStyle/>
                    <a:p>
                      <a:pPr algn="ctr">
                        <a:lnSpc>
                          <a:spcPct val="150000"/>
                        </a:lnSpc>
                      </a:pPr>
                      <a:r>
                        <a:rPr lang="el-GR" sz="2300" dirty="0"/>
                        <a:t>3.000-11.500/μ</a:t>
                      </a:r>
                      <a:r>
                        <a:rPr lang="en-US" sz="2300" dirty="0"/>
                        <a:t>l</a:t>
                      </a:r>
                      <a:endParaRPr lang="el-GR" sz="2300" dirty="0"/>
                    </a:p>
                  </a:txBody>
                  <a:tcPr marL="116269" marR="116269" marT="58135" marB="58135"/>
                </a:tc>
                <a:extLst>
                  <a:ext uri="{0D108BD9-81ED-4DB2-BD59-A6C34878D82A}">
                    <a16:rowId xmlns:a16="http://schemas.microsoft.com/office/drawing/2014/main" val="1705776713"/>
                  </a:ext>
                </a:extLst>
              </a:tr>
              <a:tr h="471537">
                <a:tc>
                  <a:txBody>
                    <a:bodyPr/>
                    <a:lstStyle/>
                    <a:p>
                      <a:pPr>
                        <a:lnSpc>
                          <a:spcPct val="150000"/>
                        </a:lnSpc>
                      </a:pPr>
                      <a:r>
                        <a:rPr lang="el-GR" sz="2300" dirty="0" err="1"/>
                        <a:t>Άωρα</a:t>
                      </a:r>
                      <a:r>
                        <a:rPr lang="el-GR" sz="2300" dirty="0"/>
                        <a:t> ουδετερόφιλα </a:t>
                      </a:r>
                    </a:p>
                  </a:txBody>
                  <a:tcPr marL="116269" marR="116269" marT="58135" marB="58135"/>
                </a:tc>
                <a:tc>
                  <a:txBody>
                    <a:bodyPr/>
                    <a:lstStyle/>
                    <a:p>
                      <a:pPr algn="ctr">
                        <a:lnSpc>
                          <a:spcPct val="150000"/>
                        </a:lnSpc>
                      </a:pPr>
                      <a:r>
                        <a:rPr lang="el-GR" sz="2300" dirty="0"/>
                        <a:t>0-300/μ</a:t>
                      </a:r>
                      <a:r>
                        <a:rPr lang="en-US" sz="2300" dirty="0"/>
                        <a:t>l</a:t>
                      </a:r>
                      <a:endParaRPr lang="el-GR" sz="2300" dirty="0"/>
                    </a:p>
                  </a:txBody>
                  <a:tcPr marL="116269" marR="116269" marT="58135" marB="58135"/>
                </a:tc>
                <a:extLst>
                  <a:ext uri="{0D108BD9-81ED-4DB2-BD59-A6C34878D82A}">
                    <a16:rowId xmlns:a16="http://schemas.microsoft.com/office/drawing/2014/main" val="2367342089"/>
                  </a:ext>
                </a:extLst>
              </a:tr>
              <a:tr h="471537">
                <a:tc>
                  <a:txBody>
                    <a:bodyPr/>
                    <a:lstStyle/>
                    <a:p>
                      <a:pPr>
                        <a:lnSpc>
                          <a:spcPct val="150000"/>
                        </a:lnSpc>
                      </a:pPr>
                      <a:r>
                        <a:rPr lang="el-GR" sz="2300" dirty="0"/>
                        <a:t>Λεμφοκύτταρα</a:t>
                      </a:r>
                    </a:p>
                  </a:txBody>
                  <a:tcPr marL="116269" marR="116269" marT="58135" marB="58135"/>
                </a:tc>
                <a:tc>
                  <a:txBody>
                    <a:bodyPr/>
                    <a:lstStyle/>
                    <a:p>
                      <a:pPr algn="ctr">
                        <a:lnSpc>
                          <a:spcPct val="150000"/>
                        </a:lnSpc>
                      </a:pPr>
                      <a:r>
                        <a:rPr lang="el-GR" sz="2300" dirty="0"/>
                        <a:t>1.000-5.000/μ</a:t>
                      </a:r>
                      <a:r>
                        <a:rPr lang="en-US" sz="2300" dirty="0"/>
                        <a:t>l</a:t>
                      </a:r>
                      <a:endParaRPr lang="el-GR" sz="2300" dirty="0"/>
                    </a:p>
                  </a:txBody>
                  <a:tcPr marL="116269" marR="116269" marT="58135" marB="58135"/>
                </a:tc>
                <a:extLst>
                  <a:ext uri="{0D108BD9-81ED-4DB2-BD59-A6C34878D82A}">
                    <a16:rowId xmlns:a16="http://schemas.microsoft.com/office/drawing/2014/main" val="2906032191"/>
                  </a:ext>
                </a:extLst>
              </a:tr>
              <a:tr h="471537">
                <a:tc>
                  <a:txBody>
                    <a:bodyPr/>
                    <a:lstStyle/>
                    <a:p>
                      <a:pPr>
                        <a:lnSpc>
                          <a:spcPct val="150000"/>
                        </a:lnSpc>
                      </a:pPr>
                      <a:r>
                        <a:rPr lang="el-GR" sz="2300" dirty="0"/>
                        <a:t>Μονοπύρηνα </a:t>
                      </a:r>
                    </a:p>
                  </a:txBody>
                  <a:tcPr marL="116269" marR="116269" marT="58135" marB="58135"/>
                </a:tc>
                <a:tc>
                  <a:txBody>
                    <a:bodyPr/>
                    <a:lstStyle/>
                    <a:p>
                      <a:pPr algn="ctr">
                        <a:lnSpc>
                          <a:spcPct val="150000"/>
                        </a:lnSpc>
                      </a:pPr>
                      <a:r>
                        <a:rPr lang="el-GR" sz="2300" dirty="0"/>
                        <a:t>0-800/μ</a:t>
                      </a:r>
                      <a:r>
                        <a:rPr lang="en-US" sz="2300" dirty="0"/>
                        <a:t>l</a:t>
                      </a:r>
                      <a:endParaRPr lang="el-GR" sz="2300" dirty="0"/>
                    </a:p>
                  </a:txBody>
                  <a:tcPr marL="116269" marR="116269" marT="58135" marB="58135"/>
                </a:tc>
                <a:extLst>
                  <a:ext uri="{0D108BD9-81ED-4DB2-BD59-A6C34878D82A}">
                    <a16:rowId xmlns:a16="http://schemas.microsoft.com/office/drawing/2014/main" val="337340738"/>
                  </a:ext>
                </a:extLst>
              </a:tr>
              <a:tr h="471537">
                <a:tc>
                  <a:txBody>
                    <a:bodyPr/>
                    <a:lstStyle/>
                    <a:p>
                      <a:pPr>
                        <a:lnSpc>
                          <a:spcPct val="150000"/>
                        </a:lnSpc>
                      </a:pPr>
                      <a:r>
                        <a:rPr lang="el-GR" sz="2300" dirty="0" err="1"/>
                        <a:t>Εωσινόφιλα</a:t>
                      </a:r>
                      <a:r>
                        <a:rPr lang="el-GR" sz="2300" dirty="0"/>
                        <a:t> </a:t>
                      </a:r>
                    </a:p>
                  </a:txBody>
                  <a:tcPr marL="116269" marR="116269" marT="58135" marB="58135"/>
                </a:tc>
                <a:tc>
                  <a:txBody>
                    <a:bodyPr/>
                    <a:lstStyle/>
                    <a:p>
                      <a:pPr algn="ctr">
                        <a:lnSpc>
                          <a:spcPct val="150000"/>
                        </a:lnSpc>
                      </a:pPr>
                      <a:r>
                        <a:rPr lang="el-GR" sz="2300" dirty="0"/>
                        <a:t>100-1.200/μ</a:t>
                      </a:r>
                      <a:r>
                        <a:rPr lang="en-US" sz="2300" dirty="0"/>
                        <a:t>l</a:t>
                      </a:r>
                      <a:endParaRPr lang="el-GR" sz="2300" dirty="0"/>
                    </a:p>
                  </a:txBody>
                  <a:tcPr marL="116269" marR="116269" marT="58135" marB="58135"/>
                </a:tc>
                <a:extLst>
                  <a:ext uri="{0D108BD9-81ED-4DB2-BD59-A6C34878D82A}">
                    <a16:rowId xmlns:a16="http://schemas.microsoft.com/office/drawing/2014/main" val="373007050"/>
                  </a:ext>
                </a:extLst>
              </a:tr>
            </a:tbl>
          </a:graphicData>
        </a:graphic>
      </p:graphicFrame>
    </p:spTree>
    <p:extLst>
      <p:ext uri="{BB962C8B-B14F-4D97-AF65-F5344CB8AC3E}">
        <p14:creationId xmlns:p14="http://schemas.microsoft.com/office/powerpoint/2010/main" val="1006750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F2C89-9313-4EA8-AF3A-781F5C7EC72C}"/>
              </a:ext>
            </a:extLst>
          </p:cNvPr>
          <p:cNvSpPr>
            <a:spLocks noGrp="1"/>
          </p:cNvSpPr>
          <p:nvPr>
            <p:ph type="title"/>
          </p:nvPr>
        </p:nvSpPr>
        <p:spPr/>
        <p:txBody>
          <a:bodyPr>
            <a:normAutofit/>
          </a:bodyPr>
          <a:lstStyle/>
          <a:p>
            <a:r>
              <a:rPr lang="el-GR" sz="4400" cap="none" dirty="0">
                <a:solidFill>
                  <a:srgbClr val="94FFFF"/>
                </a:solidFill>
                <a:cs typeface="Arial" panose="020B0604020202020204" pitchFamily="34" charset="0"/>
              </a:rPr>
              <a:t>Λευκά αιμοσφαίρια</a:t>
            </a:r>
          </a:p>
        </p:txBody>
      </p:sp>
      <p:pic>
        <p:nvPicPr>
          <p:cNvPr id="4" name="Εικόνα 3">
            <a:extLst>
              <a:ext uri="{FF2B5EF4-FFF2-40B4-BE49-F238E27FC236}">
                <a16:creationId xmlns:a16="http://schemas.microsoft.com/office/drawing/2014/main" id="{2F5BD8BF-6B2A-4554-B014-265BD0CFCE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616" y="5874130"/>
            <a:ext cx="930862" cy="930862"/>
          </a:xfrm>
          <a:prstGeom prst="rect">
            <a:avLst/>
          </a:prstGeom>
        </p:spPr>
      </p:pic>
      <p:sp>
        <p:nvSpPr>
          <p:cNvPr id="6" name="Content Placeholder 5">
            <a:extLst>
              <a:ext uri="{FF2B5EF4-FFF2-40B4-BE49-F238E27FC236}">
                <a16:creationId xmlns:a16="http://schemas.microsoft.com/office/drawing/2014/main" id="{1EE42A06-D317-478E-A201-D857AD3E05DE}"/>
              </a:ext>
            </a:extLst>
          </p:cNvPr>
          <p:cNvSpPr>
            <a:spLocks noGrp="1"/>
          </p:cNvSpPr>
          <p:nvPr>
            <p:ph idx="1"/>
          </p:nvPr>
        </p:nvSpPr>
        <p:spPr>
          <a:xfrm>
            <a:off x="685800" y="2194561"/>
            <a:ext cx="10820400" cy="438912"/>
          </a:xfrm>
        </p:spPr>
        <p:txBody>
          <a:bodyPr>
            <a:noAutofit/>
          </a:bodyPr>
          <a:lstStyle/>
          <a:p>
            <a:pPr marL="0" indent="0">
              <a:buNone/>
            </a:pPr>
            <a:r>
              <a:rPr lang="el-GR" sz="2800" dirty="0">
                <a:solidFill>
                  <a:srgbClr val="FFFF00"/>
                </a:solidFill>
              </a:rPr>
              <a:t>Τιμές αναφοράς λευκοκυτταρικού τύπου στη γάτα</a:t>
            </a:r>
            <a:endParaRPr lang="el-GR" sz="2800" dirty="0"/>
          </a:p>
          <a:p>
            <a:pPr marL="0" indent="0">
              <a:buNone/>
            </a:pPr>
            <a:r>
              <a:rPr lang="el-GR" sz="2800" dirty="0"/>
              <a:t> </a:t>
            </a:r>
          </a:p>
        </p:txBody>
      </p:sp>
      <p:graphicFrame>
        <p:nvGraphicFramePr>
          <p:cNvPr id="7" name="Table 6">
            <a:extLst>
              <a:ext uri="{FF2B5EF4-FFF2-40B4-BE49-F238E27FC236}">
                <a16:creationId xmlns:a16="http://schemas.microsoft.com/office/drawing/2014/main" id="{B6B40214-CDDD-42CD-A91E-DCA9CF9E4878}"/>
              </a:ext>
            </a:extLst>
          </p:cNvPr>
          <p:cNvGraphicFramePr>
            <a:graphicFrameLocks noGrp="1"/>
          </p:cNvGraphicFramePr>
          <p:nvPr/>
        </p:nvGraphicFramePr>
        <p:xfrm>
          <a:off x="928475" y="2916936"/>
          <a:ext cx="10335050" cy="3452250"/>
        </p:xfrm>
        <a:graphic>
          <a:graphicData uri="http://schemas.openxmlformats.org/drawingml/2006/table">
            <a:tbl>
              <a:tblPr firstRow="1" bandRow="1">
                <a:tableStyleId>{E8B1032C-EA38-4F05-BA0D-38AFFFC7BED3}</a:tableStyleId>
              </a:tblPr>
              <a:tblGrid>
                <a:gridCol w="5167525">
                  <a:extLst>
                    <a:ext uri="{9D8B030D-6E8A-4147-A177-3AD203B41FA5}">
                      <a16:colId xmlns:a16="http://schemas.microsoft.com/office/drawing/2014/main" val="4193150380"/>
                    </a:ext>
                  </a:extLst>
                </a:gridCol>
                <a:gridCol w="5167525">
                  <a:extLst>
                    <a:ext uri="{9D8B030D-6E8A-4147-A177-3AD203B41FA5}">
                      <a16:colId xmlns:a16="http://schemas.microsoft.com/office/drawing/2014/main" val="3305214095"/>
                    </a:ext>
                  </a:extLst>
                </a:gridCol>
              </a:tblGrid>
              <a:tr h="471537">
                <a:tc>
                  <a:txBody>
                    <a:bodyPr/>
                    <a:lstStyle/>
                    <a:p>
                      <a:pPr>
                        <a:lnSpc>
                          <a:spcPct val="150000"/>
                        </a:lnSpc>
                      </a:pPr>
                      <a:r>
                        <a:rPr lang="el-GR" sz="2300" b="0" dirty="0"/>
                        <a:t>Απόλυτος αριθμός </a:t>
                      </a:r>
                      <a:r>
                        <a:rPr lang="en-US" sz="2300" b="0" dirty="0"/>
                        <a:t>WBC</a:t>
                      </a:r>
                      <a:endParaRPr lang="el-GR" sz="2300" b="0" dirty="0"/>
                    </a:p>
                  </a:txBody>
                  <a:tcPr marL="116269" marR="116269" marT="58135" marB="58135"/>
                </a:tc>
                <a:tc>
                  <a:txBody>
                    <a:bodyPr/>
                    <a:lstStyle/>
                    <a:p>
                      <a:pPr algn="ctr">
                        <a:lnSpc>
                          <a:spcPct val="150000"/>
                        </a:lnSpc>
                      </a:pPr>
                      <a:r>
                        <a:rPr lang="el-GR" sz="2300" b="0" dirty="0"/>
                        <a:t>5.500</a:t>
                      </a:r>
                      <a:r>
                        <a:rPr lang="en-US" sz="2300" b="0" dirty="0"/>
                        <a:t>-1</a:t>
                      </a:r>
                      <a:r>
                        <a:rPr lang="el-GR" sz="2300" b="0" dirty="0"/>
                        <a:t>9.5</a:t>
                      </a:r>
                      <a:r>
                        <a:rPr lang="en-US" sz="2300" b="0" dirty="0"/>
                        <a:t>00/</a:t>
                      </a:r>
                      <a:r>
                        <a:rPr lang="el-GR" sz="2300" b="0" dirty="0"/>
                        <a:t>μ</a:t>
                      </a:r>
                      <a:r>
                        <a:rPr lang="en-US" sz="2300" b="0" dirty="0"/>
                        <a:t>l </a:t>
                      </a:r>
                      <a:endParaRPr lang="el-GR" sz="2300" b="0" dirty="0"/>
                    </a:p>
                  </a:txBody>
                  <a:tcPr marL="116269" marR="116269" marT="58135" marB="58135"/>
                </a:tc>
                <a:extLst>
                  <a:ext uri="{0D108BD9-81ED-4DB2-BD59-A6C34878D82A}">
                    <a16:rowId xmlns:a16="http://schemas.microsoft.com/office/drawing/2014/main" val="215897227"/>
                  </a:ext>
                </a:extLst>
              </a:tr>
              <a:tr h="471537">
                <a:tc>
                  <a:txBody>
                    <a:bodyPr/>
                    <a:lstStyle/>
                    <a:p>
                      <a:pPr>
                        <a:lnSpc>
                          <a:spcPct val="150000"/>
                        </a:lnSpc>
                      </a:pPr>
                      <a:r>
                        <a:rPr lang="el-GR" sz="2300" dirty="0"/>
                        <a:t>Ώριμα ουδετερόφιλα </a:t>
                      </a:r>
                    </a:p>
                  </a:txBody>
                  <a:tcPr marL="116269" marR="116269" marT="58135" marB="58135"/>
                </a:tc>
                <a:tc>
                  <a:txBody>
                    <a:bodyPr/>
                    <a:lstStyle/>
                    <a:p>
                      <a:pPr algn="ctr">
                        <a:lnSpc>
                          <a:spcPct val="150000"/>
                        </a:lnSpc>
                      </a:pPr>
                      <a:r>
                        <a:rPr lang="el-GR" sz="2300" dirty="0"/>
                        <a:t>2.500-12.500/μ</a:t>
                      </a:r>
                      <a:r>
                        <a:rPr lang="en-US" sz="2300" dirty="0"/>
                        <a:t>l</a:t>
                      </a:r>
                      <a:endParaRPr lang="el-GR" sz="2300" dirty="0"/>
                    </a:p>
                  </a:txBody>
                  <a:tcPr marL="116269" marR="116269" marT="58135" marB="58135"/>
                </a:tc>
                <a:extLst>
                  <a:ext uri="{0D108BD9-81ED-4DB2-BD59-A6C34878D82A}">
                    <a16:rowId xmlns:a16="http://schemas.microsoft.com/office/drawing/2014/main" val="1705776713"/>
                  </a:ext>
                </a:extLst>
              </a:tr>
              <a:tr h="471537">
                <a:tc>
                  <a:txBody>
                    <a:bodyPr/>
                    <a:lstStyle/>
                    <a:p>
                      <a:pPr>
                        <a:lnSpc>
                          <a:spcPct val="150000"/>
                        </a:lnSpc>
                      </a:pPr>
                      <a:r>
                        <a:rPr lang="el-GR" sz="2300" dirty="0" err="1"/>
                        <a:t>Άωρα</a:t>
                      </a:r>
                      <a:r>
                        <a:rPr lang="el-GR" sz="2300" dirty="0"/>
                        <a:t> ουδετερόφιλα </a:t>
                      </a:r>
                    </a:p>
                  </a:txBody>
                  <a:tcPr marL="116269" marR="116269" marT="58135" marB="58135"/>
                </a:tc>
                <a:tc>
                  <a:txBody>
                    <a:bodyPr/>
                    <a:lstStyle/>
                    <a:p>
                      <a:pPr algn="ctr">
                        <a:lnSpc>
                          <a:spcPct val="150000"/>
                        </a:lnSpc>
                      </a:pPr>
                      <a:r>
                        <a:rPr lang="el-GR" sz="2300" dirty="0"/>
                        <a:t>0-300/μ</a:t>
                      </a:r>
                      <a:r>
                        <a:rPr lang="en-US" sz="2300" dirty="0"/>
                        <a:t>l</a:t>
                      </a:r>
                      <a:endParaRPr lang="el-GR" sz="2300" dirty="0"/>
                    </a:p>
                  </a:txBody>
                  <a:tcPr marL="116269" marR="116269" marT="58135" marB="58135"/>
                </a:tc>
                <a:extLst>
                  <a:ext uri="{0D108BD9-81ED-4DB2-BD59-A6C34878D82A}">
                    <a16:rowId xmlns:a16="http://schemas.microsoft.com/office/drawing/2014/main" val="2367342089"/>
                  </a:ext>
                </a:extLst>
              </a:tr>
              <a:tr h="471537">
                <a:tc>
                  <a:txBody>
                    <a:bodyPr/>
                    <a:lstStyle/>
                    <a:p>
                      <a:pPr>
                        <a:lnSpc>
                          <a:spcPct val="150000"/>
                        </a:lnSpc>
                      </a:pPr>
                      <a:r>
                        <a:rPr lang="el-GR" sz="2300" dirty="0"/>
                        <a:t>Λεμφοκύτταρα</a:t>
                      </a:r>
                    </a:p>
                  </a:txBody>
                  <a:tcPr marL="116269" marR="116269" marT="58135" marB="58135"/>
                </a:tc>
                <a:tc>
                  <a:txBody>
                    <a:bodyPr/>
                    <a:lstStyle/>
                    <a:p>
                      <a:pPr algn="ctr">
                        <a:lnSpc>
                          <a:spcPct val="150000"/>
                        </a:lnSpc>
                      </a:pPr>
                      <a:r>
                        <a:rPr lang="el-GR" sz="2300" dirty="0"/>
                        <a:t>1.500-7.000/μ</a:t>
                      </a:r>
                      <a:r>
                        <a:rPr lang="en-US" sz="2300" dirty="0"/>
                        <a:t>l</a:t>
                      </a:r>
                      <a:endParaRPr lang="el-GR" sz="2300" dirty="0"/>
                    </a:p>
                  </a:txBody>
                  <a:tcPr marL="116269" marR="116269" marT="58135" marB="58135"/>
                </a:tc>
                <a:extLst>
                  <a:ext uri="{0D108BD9-81ED-4DB2-BD59-A6C34878D82A}">
                    <a16:rowId xmlns:a16="http://schemas.microsoft.com/office/drawing/2014/main" val="2906032191"/>
                  </a:ext>
                </a:extLst>
              </a:tr>
              <a:tr h="471537">
                <a:tc>
                  <a:txBody>
                    <a:bodyPr/>
                    <a:lstStyle/>
                    <a:p>
                      <a:pPr>
                        <a:lnSpc>
                          <a:spcPct val="150000"/>
                        </a:lnSpc>
                      </a:pPr>
                      <a:r>
                        <a:rPr lang="el-GR" sz="2300" dirty="0"/>
                        <a:t>Μονοπύρηνα </a:t>
                      </a:r>
                    </a:p>
                  </a:txBody>
                  <a:tcPr marL="116269" marR="116269" marT="58135" marB="58135"/>
                </a:tc>
                <a:tc>
                  <a:txBody>
                    <a:bodyPr/>
                    <a:lstStyle/>
                    <a:p>
                      <a:pPr algn="ctr">
                        <a:lnSpc>
                          <a:spcPct val="150000"/>
                        </a:lnSpc>
                      </a:pPr>
                      <a:r>
                        <a:rPr lang="el-GR" sz="2300" dirty="0"/>
                        <a:t>0-800/μ</a:t>
                      </a:r>
                      <a:r>
                        <a:rPr lang="en-US" sz="2300" dirty="0"/>
                        <a:t>l</a:t>
                      </a:r>
                      <a:endParaRPr lang="el-GR" sz="2300" dirty="0"/>
                    </a:p>
                  </a:txBody>
                  <a:tcPr marL="116269" marR="116269" marT="58135" marB="58135"/>
                </a:tc>
                <a:extLst>
                  <a:ext uri="{0D108BD9-81ED-4DB2-BD59-A6C34878D82A}">
                    <a16:rowId xmlns:a16="http://schemas.microsoft.com/office/drawing/2014/main" val="337340738"/>
                  </a:ext>
                </a:extLst>
              </a:tr>
              <a:tr h="471537">
                <a:tc>
                  <a:txBody>
                    <a:bodyPr/>
                    <a:lstStyle/>
                    <a:p>
                      <a:pPr>
                        <a:lnSpc>
                          <a:spcPct val="150000"/>
                        </a:lnSpc>
                      </a:pPr>
                      <a:r>
                        <a:rPr lang="el-GR" sz="2300" dirty="0" err="1"/>
                        <a:t>Εωσινόφιλα</a:t>
                      </a:r>
                      <a:r>
                        <a:rPr lang="el-GR" sz="2300" dirty="0"/>
                        <a:t> </a:t>
                      </a:r>
                    </a:p>
                  </a:txBody>
                  <a:tcPr marL="116269" marR="116269" marT="58135" marB="58135"/>
                </a:tc>
                <a:tc>
                  <a:txBody>
                    <a:bodyPr/>
                    <a:lstStyle/>
                    <a:p>
                      <a:pPr algn="ctr">
                        <a:lnSpc>
                          <a:spcPct val="150000"/>
                        </a:lnSpc>
                      </a:pPr>
                      <a:r>
                        <a:rPr lang="el-GR" sz="2300" dirty="0"/>
                        <a:t>0-1.500/μ</a:t>
                      </a:r>
                      <a:r>
                        <a:rPr lang="en-US" sz="2300" dirty="0"/>
                        <a:t>l</a:t>
                      </a:r>
                      <a:endParaRPr lang="el-GR" sz="2300" dirty="0"/>
                    </a:p>
                  </a:txBody>
                  <a:tcPr marL="116269" marR="116269" marT="58135" marB="58135"/>
                </a:tc>
                <a:extLst>
                  <a:ext uri="{0D108BD9-81ED-4DB2-BD59-A6C34878D82A}">
                    <a16:rowId xmlns:a16="http://schemas.microsoft.com/office/drawing/2014/main" val="373007050"/>
                  </a:ext>
                </a:extLst>
              </a:tr>
            </a:tbl>
          </a:graphicData>
        </a:graphic>
      </p:graphicFrame>
    </p:spTree>
    <p:extLst>
      <p:ext uri="{BB962C8B-B14F-4D97-AF65-F5344CB8AC3E}">
        <p14:creationId xmlns:p14="http://schemas.microsoft.com/office/powerpoint/2010/main" val="3147624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F2C89-9313-4EA8-AF3A-781F5C7EC72C}"/>
              </a:ext>
            </a:extLst>
          </p:cNvPr>
          <p:cNvSpPr>
            <a:spLocks noGrp="1"/>
          </p:cNvSpPr>
          <p:nvPr>
            <p:ph type="title"/>
          </p:nvPr>
        </p:nvSpPr>
        <p:spPr/>
        <p:txBody>
          <a:bodyPr>
            <a:normAutofit/>
          </a:bodyPr>
          <a:lstStyle/>
          <a:p>
            <a:r>
              <a:rPr lang="el-GR" sz="4400" cap="none" dirty="0">
                <a:solidFill>
                  <a:srgbClr val="94FFFF"/>
                </a:solidFill>
                <a:cs typeface="Arial" panose="020B0604020202020204" pitchFamily="34" charset="0"/>
              </a:rPr>
              <a:t>Λευκά αιμοσφαίρια</a:t>
            </a:r>
          </a:p>
        </p:txBody>
      </p:sp>
      <p:sp>
        <p:nvSpPr>
          <p:cNvPr id="3" name="Θέση περιεχομένου 2">
            <a:extLst>
              <a:ext uri="{FF2B5EF4-FFF2-40B4-BE49-F238E27FC236}">
                <a16:creationId xmlns:a16="http://schemas.microsoft.com/office/drawing/2014/main" id="{146DB1B9-3CBC-435F-9CE1-3E5B2254C07A}"/>
              </a:ext>
            </a:extLst>
          </p:cNvPr>
          <p:cNvSpPr>
            <a:spLocks noGrp="1"/>
          </p:cNvSpPr>
          <p:nvPr>
            <p:ph idx="1"/>
          </p:nvPr>
        </p:nvSpPr>
        <p:spPr>
          <a:xfrm>
            <a:off x="685800" y="2194560"/>
            <a:ext cx="10820400" cy="4265234"/>
          </a:xfrm>
        </p:spPr>
        <p:txBody>
          <a:bodyPr>
            <a:normAutofit/>
          </a:bodyPr>
          <a:lstStyle/>
          <a:p>
            <a:pPr marL="0" indent="0" algn="just">
              <a:lnSpc>
                <a:spcPct val="150000"/>
              </a:lnSpc>
              <a:buNone/>
            </a:pPr>
            <a:r>
              <a:rPr lang="el-GR" sz="2800" dirty="0" err="1">
                <a:solidFill>
                  <a:srgbClr val="FFFF00"/>
                </a:solidFill>
              </a:rPr>
              <a:t>Λευκοκυττάρωση</a:t>
            </a:r>
            <a:endParaRPr lang="el-GR" dirty="0">
              <a:solidFill>
                <a:srgbClr val="FFFF00"/>
              </a:solidFill>
            </a:endParaRPr>
          </a:p>
          <a:p>
            <a:pPr algn="just">
              <a:lnSpc>
                <a:spcPct val="150000"/>
              </a:lnSpc>
            </a:pPr>
            <a:r>
              <a:rPr lang="el-GR" sz="2500" dirty="0"/>
              <a:t>Αύξηση του απόλυτου αριθμού των λευκών αιμοσφαιρίων </a:t>
            </a:r>
          </a:p>
          <a:p>
            <a:pPr algn="just">
              <a:lnSpc>
                <a:spcPct val="150000"/>
              </a:lnSpc>
            </a:pPr>
            <a:r>
              <a:rPr lang="el-GR" sz="2500" dirty="0" err="1"/>
              <a:t>Λευκοκυττάρωση</a:t>
            </a:r>
            <a:r>
              <a:rPr lang="el-GR" sz="2500" dirty="0"/>
              <a:t> </a:t>
            </a:r>
            <a:r>
              <a:rPr lang="el-GR" sz="2500" dirty="0">
                <a:solidFill>
                  <a:srgbClr val="DF6F01"/>
                </a:solidFill>
              </a:rPr>
              <a:t>με κλίση αριστερά</a:t>
            </a:r>
          </a:p>
          <a:p>
            <a:pPr algn="just">
              <a:lnSpc>
                <a:spcPct val="150000"/>
              </a:lnSpc>
            </a:pPr>
            <a:r>
              <a:rPr lang="el-GR" sz="2500" dirty="0" err="1"/>
              <a:t>Λευκοκυττάρωση</a:t>
            </a:r>
            <a:r>
              <a:rPr lang="el-GR" sz="2500" dirty="0"/>
              <a:t> </a:t>
            </a:r>
            <a:r>
              <a:rPr lang="el-GR" sz="2500" dirty="0">
                <a:solidFill>
                  <a:srgbClr val="DF6F01"/>
                </a:solidFill>
              </a:rPr>
              <a:t>χωρίς κλίση αριστερά </a:t>
            </a:r>
            <a:endParaRPr lang="en-US" sz="2500" dirty="0">
              <a:solidFill>
                <a:srgbClr val="DF6F01"/>
              </a:solidFill>
            </a:endParaRPr>
          </a:p>
        </p:txBody>
      </p:sp>
      <p:pic>
        <p:nvPicPr>
          <p:cNvPr id="4" name="Εικόνα 3">
            <a:extLst>
              <a:ext uri="{FF2B5EF4-FFF2-40B4-BE49-F238E27FC236}">
                <a16:creationId xmlns:a16="http://schemas.microsoft.com/office/drawing/2014/main" id="{2E76E857-802C-4563-8B86-C28B639555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8616" y="5874130"/>
            <a:ext cx="930862" cy="930862"/>
          </a:xfrm>
          <a:prstGeom prst="rect">
            <a:avLst/>
          </a:prstGeom>
        </p:spPr>
      </p:pic>
    </p:spTree>
    <p:extLst>
      <p:ext uri="{BB962C8B-B14F-4D97-AF65-F5344CB8AC3E}">
        <p14:creationId xmlns:p14="http://schemas.microsoft.com/office/powerpoint/2010/main" val="2174555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2B4C8-3DC3-1BDB-3CBF-A50DC053B15C}"/>
              </a:ext>
            </a:extLst>
          </p:cNvPr>
          <p:cNvSpPr>
            <a:spLocks noGrp="1"/>
          </p:cNvSpPr>
          <p:nvPr>
            <p:ph type="title"/>
          </p:nvPr>
        </p:nvSpPr>
        <p:spPr/>
        <p:txBody>
          <a:bodyPr/>
          <a:lstStyle/>
          <a:p>
            <a:r>
              <a:rPr lang="el-GR" sz="4000" cap="none" dirty="0">
                <a:solidFill>
                  <a:srgbClr val="94FFFF"/>
                </a:solidFill>
                <a:cs typeface="Arial" panose="020B0604020202020204" pitchFamily="34" charset="0"/>
              </a:rPr>
              <a:t>Λευκά αιμοσφαίρια</a:t>
            </a:r>
            <a:endParaRPr lang="el-GR" dirty="0"/>
          </a:p>
        </p:txBody>
      </p:sp>
      <p:pic>
        <p:nvPicPr>
          <p:cNvPr id="5" name="Content Placeholder 4" descr="A close-up of a cell&#10;&#10;Description automatically generated">
            <a:extLst>
              <a:ext uri="{FF2B5EF4-FFF2-40B4-BE49-F238E27FC236}">
                <a16:creationId xmlns:a16="http://schemas.microsoft.com/office/drawing/2014/main" id="{1D02DEE4-3596-8C06-C888-EDC08B1D79C8}"/>
              </a:ext>
            </a:extLst>
          </p:cNvPr>
          <p:cNvPicPr>
            <a:picLocks noGrp="1" noChangeAspect="1"/>
          </p:cNvPicPr>
          <p:nvPr>
            <p:ph idx="1"/>
          </p:nvPr>
        </p:nvPicPr>
        <p:blipFill>
          <a:blip r:embed="rId2"/>
          <a:stretch>
            <a:fillRect/>
          </a:stretch>
        </p:blipFill>
        <p:spPr>
          <a:xfrm>
            <a:off x="1968500" y="2669381"/>
            <a:ext cx="8255000" cy="3073400"/>
          </a:xfrm>
        </p:spPr>
      </p:pic>
    </p:spTree>
    <p:extLst>
      <p:ext uri="{BB962C8B-B14F-4D97-AF65-F5344CB8AC3E}">
        <p14:creationId xmlns:p14="http://schemas.microsoft.com/office/powerpoint/2010/main" val="4259819799"/>
      </p:ext>
    </p:extLst>
  </p:cSld>
  <p:clrMapOvr>
    <a:masterClrMapping/>
  </p:clrMapOvr>
</p:sld>
</file>

<file path=ppt/theme/theme1.xml><?xml version="1.0" encoding="utf-8"?>
<a:theme xmlns:a="http://schemas.openxmlformats.org/drawingml/2006/main" name="ΙΧΝΟΣ ΑΤΜΟΥ">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TM04033937[[fn=Ίχνος ατμού]]</Template>
  <TotalTime>647</TotalTime>
  <Words>1084</Words>
  <Application>Microsoft Office PowerPoint</Application>
  <PresentationFormat>Widescreen</PresentationFormat>
  <Paragraphs>219</Paragraphs>
  <Slides>33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Century Gothic</vt:lpstr>
      <vt:lpstr>ΙΧΝΟΣ ΑΤΜΟΥ</vt:lpstr>
      <vt:lpstr>Ιεράρχηση παθολογικών και μη ευρημάτων της γενικής αίματος </vt:lpstr>
      <vt:lpstr>Λευκά αιμοσφαίρια</vt:lpstr>
      <vt:lpstr>Λευκά αιμοσφαίρια</vt:lpstr>
      <vt:lpstr>Παραγωγή και αποθήκευση WBC’s</vt:lpstr>
      <vt:lpstr>Παραγωγή και αποθήκευση WBC’s</vt:lpstr>
      <vt:lpstr>Λευκά αιμοσφαίρια</vt:lpstr>
      <vt:lpstr>Λευκά αιμοσφαίρια</vt:lpstr>
      <vt:lpstr>Λευκά αιμοσφαίρια</vt:lpstr>
      <vt:lpstr>Λευκά αιμοσφαίρια</vt:lpstr>
      <vt:lpstr>Λευκά αιμοσφαίρια</vt:lpstr>
      <vt:lpstr>Λευκά αιμοσφαίρια</vt:lpstr>
      <vt:lpstr>Λευκά αιμοσφαίρια</vt:lpstr>
      <vt:lpstr>Λευκά αιμοσφαίρια</vt:lpstr>
      <vt:lpstr>Λευκά αιμοσφαίρια</vt:lpstr>
      <vt:lpstr>Λευκά αιμοσφαίρια</vt:lpstr>
      <vt:lpstr>Λευκά αιμοσφαίρια</vt:lpstr>
      <vt:lpstr>Λευκά αιμοσφαίρια</vt:lpstr>
      <vt:lpstr>Λευκά αιμοσφαίρια</vt:lpstr>
      <vt:lpstr>Λευκά αιμοσφαίρια</vt:lpstr>
      <vt:lpstr>Λευκά αιμοσφαίρια</vt:lpstr>
      <vt:lpstr>Λευκά αιμοσφαίρια</vt:lpstr>
      <vt:lpstr>Λευκά αιμοσφαίρια</vt:lpstr>
      <vt:lpstr>Λευκά αιμοσφαίρια</vt:lpstr>
      <vt:lpstr>Κλινικό παράδειγμα</vt:lpstr>
      <vt:lpstr>Στοιχεία ταυτότητας ασθενή</vt:lpstr>
      <vt:lpstr>Ιστορικό</vt:lpstr>
      <vt:lpstr>Ευρήματα κλινικής εξέτασης</vt:lpstr>
      <vt:lpstr>Διαγνωστική προσέγγιση</vt:lpstr>
      <vt:lpstr>Διαγνωστική προσέγγιση</vt:lpstr>
      <vt:lpstr>Διαγνωστική προσέγγιση</vt:lpstr>
      <vt:lpstr>Διαγνωστική προσέγγιση</vt:lpstr>
      <vt:lpstr>Σύνολο εργαστηριακών ευρημάτων</vt:lpstr>
      <vt:lpstr>Διαγνωστική προσέγγιση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Ιερ</dc:title>
  <dc:creator>Μανώλης Χατζής</dc:creator>
  <cp:lastModifiedBy>Babis Kostakis</cp:lastModifiedBy>
  <cp:revision>85</cp:revision>
  <dcterms:created xsi:type="dcterms:W3CDTF">2019-02-20T17:53:37Z</dcterms:created>
  <dcterms:modified xsi:type="dcterms:W3CDTF">2024-03-12T12:55:13Z</dcterms:modified>
</cp:coreProperties>
</file>