
<file path=[Content_Types].xml><?xml version="1.0" encoding="utf-8"?>
<Types xmlns="http://schemas.openxmlformats.org/package/2006/content-types">
  <Default Extension="gif" ContentType="image/gif"/>
  <Default Extension="jpeg" ContentType="image/jpeg"/>
  <Default Extension="jp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4056" r:id="rId1"/>
  </p:sldMasterIdLst>
  <p:notesMasterIdLst>
    <p:notesMasterId r:id="rId63"/>
  </p:notesMasterIdLst>
  <p:sldIdLst>
    <p:sldId id="256" r:id="rId2"/>
    <p:sldId id="505" r:id="rId3"/>
    <p:sldId id="1086" r:id="rId4"/>
    <p:sldId id="1094" r:id="rId5"/>
    <p:sldId id="1097" r:id="rId6"/>
    <p:sldId id="445" r:id="rId7"/>
    <p:sldId id="1095" r:id="rId8"/>
    <p:sldId id="385" r:id="rId9"/>
    <p:sldId id="1098" r:id="rId10"/>
    <p:sldId id="416" r:id="rId11"/>
    <p:sldId id="322" r:id="rId12"/>
    <p:sldId id="343" r:id="rId13"/>
    <p:sldId id="344" r:id="rId14"/>
    <p:sldId id="1088" r:id="rId15"/>
    <p:sldId id="1089" r:id="rId16"/>
    <p:sldId id="259" r:id="rId17"/>
    <p:sldId id="428" r:id="rId18"/>
    <p:sldId id="1100" r:id="rId19"/>
    <p:sldId id="399" r:id="rId20"/>
    <p:sldId id="400" r:id="rId21"/>
    <p:sldId id="1112" r:id="rId22"/>
    <p:sldId id="1101" r:id="rId23"/>
    <p:sldId id="1103" r:id="rId24"/>
    <p:sldId id="1104" r:id="rId25"/>
    <p:sldId id="1105" r:id="rId26"/>
    <p:sldId id="1106" r:id="rId27"/>
    <p:sldId id="1107" r:id="rId28"/>
    <p:sldId id="1108" r:id="rId29"/>
    <p:sldId id="1110" r:id="rId30"/>
    <p:sldId id="1109" r:id="rId31"/>
    <p:sldId id="1111" r:id="rId32"/>
    <p:sldId id="1134" r:id="rId33"/>
    <p:sldId id="1135" r:id="rId34"/>
    <p:sldId id="536" r:id="rId35"/>
    <p:sldId id="537" r:id="rId36"/>
    <p:sldId id="535" r:id="rId37"/>
    <p:sldId id="545" r:id="rId38"/>
    <p:sldId id="541" r:id="rId39"/>
    <p:sldId id="542" r:id="rId40"/>
    <p:sldId id="546" r:id="rId41"/>
    <p:sldId id="539" r:id="rId42"/>
    <p:sldId id="538" r:id="rId43"/>
    <p:sldId id="540" r:id="rId44"/>
    <p:sldId id="547" r:id="rId45"/>
    <p:sldId id="1083" r:id="rId46"/>
    <p:sldId id="1084" r:id="rId47"/>
    <p:sldId id="1085" r:id="rId48"/>
    <p:sldId id="549" r:id="rId49"/>
    <p:sldId id="306" r:id="rId50"/>
    <p:sldId id="548" r:id="rId51"/>
    <p:sldId id="1133" r:id="rId52"/>
    <p:sldId id="1124" r:id="rId53"/>
    <p:sldId id="1125" r:id="rId54"/>
    <p:sldId id="1126" r:id="rId55"/>
    <p:sldId id="1127" r:id="rId56"/>
    <p:sldId id="1128" r:id="rId57"/>
    <p:sldId id="1129" r:id="rId58"/>
    <p:sldId id="1131" r:id="rId59"/>
    <p:sldId id="1099" r:id="rId60"/>
    <p:sldId id="438" r:id="rId61"/>
    <p:sldId id="462" r:id="rId62"/>
  </p:sldIdLst>
  <p:sldSz cx="12192000" cy="6858000"/>
  <p:notesSz cx="6886575" cy="100187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ΣΠΥΡΟΥ ΓΕΩΡΓΙΟΣ" initials="ΣΓ" lastIdx="1" clrIdx="0">
    <p:extLst>
      <p:ext uri="{19B8F6BF-5375-455C-9EA6-DF929625EA0E}">
        <p15:presenceInfo xmlns:p15="http://schemas.microsoft.com/office/powerpoint/2012/main" userId="ΣΠΥΡΟΥ ΓΕΩΡΓΙΟΣ" providerId="None"/>
      </p:ext>
    </p:extLst>
  </p:cmAuthor>
  <p:cmAuthor id="2" name="Δώρα Σκαλή" initials="ΔΣ" lastIdx="2" clrIdx="1">
    <p:extLst>
      <p:ext uri="{19B8F6BF-5375-455C-9EA6-DF929625EA0E}">
        <p15:presenceInfo xmlns:p15="http://schemas.microsoft.com/office/powerpoint/2012/main" userId="d0711b4514aae3bc" providerId="Windows Live"/>
      </p:ext>
    </p:extLst>
  </p:cmAuthor>
  <p:cmAuthor id="3" name="Γεώργιος Σπύρου" initials="ΓΣ" lastIdx="1" clrIdx="2">
    <p:extLst>
      <p:ext uri="{19B8F6BF-5375-455C-9EA6-DF929625EA0E}">
        <p15:presenceInfo xmlns:p15="http://schemas.microsoft.com/office/powerpoint/2012/main" userId="Γεώργιος Σπύρου"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00FF00"/>
    <a:srgbClr val="FF3300"/>
    <a:srgbClr val="FF006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Μεσαίο στυλ 2 - Έμφαση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111" d="100"/>
          <a:sy n="111" d="100"/>
        </p:scale>
        <p:origin x="594"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notesMaster" Target="notesMasters/notesMaster1.xml"/><Relationship Id="rId68"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viewProps" Target="viewProps.xml"/><Relationship Id="rId5" Type="http://schemas.openxmlformats.org/officeDocument/2006/relationships/slide" Target="slides/slide4.xml"/><Relationship Id="rId61" Type="http://schemas.openxmlformats.org/officeDocument/2006/relationships/slide" Target="slides/slide60.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commentAuthors" Target="commentAuthor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theme" Target="theme/theme1.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19A96EA-2604-439F-9873-1EA24C33E9D2}" type="doc">
      <dgm:prSet loTypeId="urn:microsoft.com/office/officeart/2005/8/layout/cycle1" loCatId="cycle" qsTypeId="urn:microsoft.com/office/officeart/2005/8/quickstyle/simple1" qsCatId="simple" csTypeId="urn:microsoft.com/office/officeart/2005/8/colors/accent1_2" csCatId="accent1" phldr="1"/>
      <dgm:spPr/>
    </dgm:pt>
    <dgm:pt modelId="{68445212-797A-45BE-9BB5-735EC02FC8E4}">
      <dgm:prSet/>
      <dgm:spPr/>
      <dgm: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l-GR" altLang="el-GR" b="1" i="0" u="none" strike="noStrike" cap="none" normalizeH="0" baseline="0" dirty="0">
              <a:ln>
                <a:noFill/>
              </a:ln>
              <a:solidFill>
                <a:schemeClr val="accent2">
                  <a:lumMod val="50000"/>
                </a:schemeClr>
              </a:solidFill>
              <a:effectLst/>
              <a:latin typeface="+mn-lt"/>
            </a:rPr>
            <a:t>Συναισθηματική ανάπτυξη/ρύθμιση </a:t>
          </a:r>
        </a:p>
      </dgm:t>
    </dgm:pt>
    <dgm:pt modelId="{A73E732E-989C-4840-911F-7C001BCD2B92}" type="parTrans" cxnId="{D27D1D1D-DA1C-455E-9641-2BE4E63631D2}">
      <dgm:prSet/>
      <dgm:spPr/>
      <dgm:t>
        <a:bodyPr/>
        <a:lstStyle/>
        <a:p>
          <a:endParaRPr lang="el-GR"/>
        </a:p>
      </dgm:t>
    </dgm:pt>
    <dgm:pt modelId="{2498BAE2-BECD-4784-930A-894816597217}" type="sibTrans" cxnId="{D27D1D1D-DA1C-455E-9641-2BE4E63631D2}">
      <dgm:prSet/>
      <dgm:spPr/>
      <dgm:t>
        <a:bodyPr/>
        <a:lstStyle/>
        <a:p>
          <a:endParaRPr lang="el-GR"/>
        </a:p>
      </dgm:t>
    </dgm:pt>
    <dgm:pt modelId="{A133D08E-5EFC-42A1-86B5-B147E9969ED7}">
      <dgm:prSet/>
      <dgm:spPr/>
      <dgm: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l-GR" altLang="el-GR" b="1" i="0" u="none" strike="noStrike" cap="none" normalizeH="0" baseline="0" dirty="0">
              <a:ln>
                <a:noFill/>
              </a:ln>
              <a:solidFill>
                <a:schemeClr val="accent2">
                  <a:lumMod val="50000"/>
                </a:schemeClr>
              </a:solidFill>
              <a:effectLst/>
              <a:latin typeface="+mn-lt"/>
            </a:rPr>
            <a:t>Συναισθηματική σύνδεση/</a:t>
          </a:r>
        </a:p>
        <a:p>
          <a:pPr marL="0" marR="0" lvl="0" indent="0" algn="ctr" defTabSz="914400" rtl="0" eaLnBrk="1" fontAlgn="base" latinLnBrk="0" hangingPunct="1">
            <a:lnSpc>
              <a:spcPct val="100000"/>
            </a:lnSpc>
            <a:spcBef>
              <a:spcPct val="0"/>
            </a:spcBef>
            <a:spcAft>
              <a:spcPct val="0"/>
            </a:spcAft>
            <a:buClrTx/>
            <a:buSzTx/>
            <a:buFontTx/>
            <a:buNone/>
            <a:tabLst/>
          </a:pPr>
          <a:r>
            <a:rPr kumimoji="0" lang="el-GR" altLang="el-GR" b="1" i="0" u="none" strike="noStrike" cap="none" normalizeH="0" baseline="0" dirty="0" err="1">
              <a:ln>
                <a:noFill/>
              </a:ln>
              <a:solidFill>
                <a:schemeClr val="accent2">
                  <a:lumMod val="50000"/>
                </a:schemeClr>
              </a:solidFill>
              <a:effectLst/>
              <a:latin typeface="+mn-lt"/>
            </a:rPr>
            <a:t>Σχετίζεσθαι</a:t>
          </a:r>
          <a:r>
            <a:rPr kumimoji="0" lang="el-GR" altLang="el-GR" b="1" i="0" u="none" strike="noStrike" cap="none" normalizeH="0" baseline="0" dirty="0">
              <a:ln>
                <a:noFill/>
              </a:ln>
              <a:solidFill>
                <a:schemeClr val="accent2">
                  <a:lumMod val="50000"/>
                </a:schemeClr>
              </a:solidFill>
              <a:effectLst/>
              <a:latin typeface="Arial" panose="020B0604020202020204" pitchFamily="34" charset="0"/>
            </a:rPr>
            <a:t> </a:t>
          </a:r>
        </a:p>
      </dgm:t>
    </dgm:pt>
    <dgm:pt modelId="{8B8EA247-EEBC-46F5-AB65-B454B0D07971}" type="parTrans" cxnId="{B34AF9CF-F4AE-44E8-839D-5E37D5DF13F3}">
      <dgm:prSet/>
      <dgm:spPr/>
      <dgm:t>
        <a:bodyPr/>
        <a:lstStyle/>
        <a:p>
          <a:endParaRPr lang="el-GR"/>
        </a:p>
      </dgm:t>
    </dgm:pt>
    <dgm:pt modelId="{56317304-A5B1-41E5-B99C-2702976E72E7}" type="sibTrans" cxnId="{B34AF9CF-F4AE-44E8-839D-5E37D5DF13F3}">
      <dgm:prSet/>
      <dgm:spPr/>
      <dgm:t>
        <a:bodyPr/>
        <a:lstStyle/>
        <a:p>
          <a:endParaRPr lang="el-GR"/>
        </a:p>
      </dgm:t>
    </dgm:pt>
    <dgm:pt modelId="{286EBDF7-7BD9-47CD-B2DE-CD304276DD18}">
      <dgm:prSet/>
      <dgm:spPr/>
      <dgm: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l-GR" altLang="el-GR" b="1" i="0" u="none" strike="noStrike" cap="none" normalizeH="0" baseline="0" dirty="0">
              <a:ln>
                <a:noFill/>
              </a:ln>
              <a:solidFill>
                <a:schemeClr val="accent2">
                  <a:lumMod val="50000"/>
                </a:schemeClr>
              </a:solidFill>
              <a:effectLst/>
              <a:latin typeface="+mn-lt"/>
            </a:rPr>
            <a:t>Κοινωνική αλληλεπίδραση</a:t>
          </a:r>
        </a:p>
      </dgm:t>
    </dgm:pt>
    <dgm:pt modelId="{5DA39CCE-EF94-4A34-9B54-52944A956315}" type="parTrans" cxnId="{BE7FDB88-94D1-4DF0-9F36-F5CAE0F872C3}">
      <dgm:prSet/>
      <dgm:spPr/>
      <dgm:t>
        <a:bodyPr/>
        <a:lstStyle/>
        <a:p>
          <a:endParaRPr lang="el-GR"/>
        </a:p>
      </dgm:t>
    </dgm:pt>
    <dgm:pt modelId="{9C5EA749-E789-4DE1-AF8B-57AD206A8010}" type="sibTrans" cxnId="{BE7FDB88-94D1-4DF0-9F36-F5CAE0F872C3}">
      <dgm:prSet/>
      <dgm:spPr/>
      <dgm:t>
        <a:bodyPr/>
        <a:lstStyle/>
        <a:p>
          <a:endParaRPr lang="el-GR"/>
        </a:p>
      </dgm:t>
    </dgm:pt>
    <dgm:pt modelId="{4D4A28DB-17A2-403B-9FDE-1FD055FB658E}" type="pres">
      <dgm:prSet presAssocID="{D19A96EA-2604-439F-9873-1EA24C33E9D2}" presName="cycle" presStyleCnt="0">
        <dgm:presLayoutVars>
          <dgm:dir/>
          <dgm:resizeHandles val="exact"/>
        </dgm:presLayoutVars>
      </dgm:prSet>
      <dgm:spPr/>
    </dgm:pt>
    <dgm:pt modelId="{37EF0B95-69C6-4B51-BBE3-EA94F6FD1442}" type="pres">
      <dgm:prSet presAssocID="{68445212-797A-45BE-9BB5-735EC02FC8E4}" presName="dummy" presStyleCnt="0"/>
      <dgm:spPr/>
    </dgm:pt>
    <dgm:pt modelId="{8BF4727D-D7D9-42EC-A4DF-FD82B00431FB}" type="pres">
      <dgm:prSet presAssocID="{68445212-797A-45BE-9BB5-735EC02FC8E4}" presName="node" presStyleLbl="revTx" presStyleIdx="0" presStyleCnt="3">
        <dgm:presLayoutVars>
          <dgm:bulletEnabled val="1"/>
        </dgm:presLayoutVars>
      </dgm:prSet>
      <dgm:spPr/>
    </dgm:pt>
    <dgm:pt modelId="{DF168897-6CB0-48BD-9EA9-6FC0B917C4CE}" type="pres">
      <dgm:prSet presAssocID="{2498BAE2-BECD-4784-930A-894816597217}" presName="sibTrans" presStyleLbl="node1" presStyleIdx="0" presStyleCnt="3"/>
      <dgm:spPr/>
    </dgm:pt>
    <dgm:pt modelId="{B1FDAA4F-D08C-46B0-A464-2D3F2C13F759}" type="pres">
      <dgm:prSet presAssocID="{A133D08E-5EFC-42A1-86B5-B147E9969ED7}" presName="dummy" presStyleCnt="0"/>
      <dgm:spPr/>
    </dgm:pt>
    <dgm:pt modelId="{A3CF795E-74D6-4B51-A522-12F72A76ABA1}" type="pres">
      <dgm:prSet presAssocID="{A133D08E-5EFC-42A1-86B5-B147E9969ED7}" presName="node" presStyleLbl="revTx" presStyleIdx="1" presStyleCnt="3">
        <dgm:presLayoutVars>
          <dgm:bulletEnabled val="1"/>
        </dgm:presLayoutVars>
      </dgm:prSet>
      <dgm:spPr/>
    </dgm:pt>
    <dgm:pt modelId="{202CB62A-A483-4BE2-8662-A937134FDEA2}" type="pres">
      <dgm:prSet presAssocID="{56317304-A5B1-41E5-B99C-2702976E72E7}" presName="sibTrans" presStyleLbl="node1" presStyleIdx="1" presStyleCnt="3"/>
      <dgm:spPr/>
    </dgm:pt>
    <dgm:pt modelId="{DFFE2E26-891D-4257-861C-B856506ABFC0}" type="pres">
      <dgm:prSet presAssocID="{286EBDF7-7BD9-47CD-B2DE-CD304276DD18}" presName="dummy" presStyleCnt="0"/>
      <dgm:spPr/>
    </dgm:pt>
    <dgm:pt modelId="{A7B942A5-E9DA-4A76-A236-F5BF896C9F1A}" type="pres">
      <dgm:prSet presAssocID="{286EBDF7-7BD9-47CD-B2DE-CD304276DD18}" presName="node" presStyleLbl="revTx" presStyleIdx="2" presStyleCnt="3">
        <dgm:presLayoutVars>
          <dgm:bulletEnabled val="1"/>
        </dgm:presLayoutVars>
      </dgm:prSet>
      <dgm:spPr/>
    </dgm:pt>
    <dgm:pt modelId="{5E7E134B-1BAE-4AE7-ACF6-BB8DFE8C34FA}" type="pres">
      <dgm:prSet presAssocID="{9C5EA749-E789-4DE1-AF8B-57AD206A8010}" presName="sibTrans" presStyleLbl="node1" presStyleIdx="2" presStyleCnt="3"/>
      <dgm:spPr/>
    </dgm:pt>
  </dgm:ptLst>
  <dgm:cxnLst>
    <dgm:cxn modelId="{87C78E05-D89B-4E96-8038-D74BC9B27F85}" type="presOf" srcId="{68445212-797A-45BE-9BB5-735EC02FC8E4}" destId="{8BF4727D-D7D9-42EC-A4DF-FD82B00431FB}" srcOrd="0" destOrd="0" presId="urn:microsoft.com/office/officeart/2005/8/layout/cycle1"/>
    <dgm:cxn modelId="{D27D1D1D-DA1C-455E-9641-2BE4E63631D2}" srcId="{D19A96EA-2604-439F-9873-1EA24C33E9D2}" destId="{68445212-797A-45BE-9BB5-735EC02FC8E4}" srcOrd="0" destOrd="0" parTransId="{A73E732E-989C-4840-911F-7C001BCD2B92}" sibTransId="{2498BAE2-BECD-4784-930A-894816597217}"/>
    <dgm:cxn modelId="{9928B92A-6B38-4060-994D-D718ED0F2364}" type="presOf" srcId="{9C5EA749-E789-4DE1-AF8B-57AD206A8010}" destId="{5E7E134B-1BAE-4AE7-ACF6-BB8DFE8C34FA}" srcOrd="0" destOrd="0" presId="urn:microsoft.com/office/officeart/2005/8/layout/cycle1"/>
    <dgm:cxn modelId="{95826331-1E38-4D3B-96C2-F0EA8EFDFDA8}" type="presOf" srcId="{D19A96EA-2604-439F-9873-1EA24C33E9D2}" destId="{4D4A28DB-17A2-403B-9FDE-1FD055FB658E}" srcOrd="0" destOrd="0" presId="urn:microsoft.com/office/officeart/2005/8/layout/cycle1"/>
    <dgm:cxn modelId="{4C60F583-5ED3-4D4C-A8A8-99B517AD73E7}" type="presOf" srcId="{A133D08E-5EFC-42A1-86B5-B147E9969ED7}" destId="{A3CF795E-74D6-4B51-A522-12F72A76ABA1}" srcOrd="0" destOrd="0" presId="urn:microsoft.com/office/officeart/2005/8/layout/cycle1"/>
    <dgm:cxn modelId="{BE7FDB88-94D1-4DF0-9F36-F5CAE0F872C3}" srcId="{D19A96EA-2604-439F-9873-1EA24C33E9D2}" destId="{286EBDF7-7BD9-47CD-B2DE-CD304276DD18}" srcOrd="2" destOrd="0" parTransId="{5DA39CCE-EF94-4A34-9B54-52944A956315}" sibTransId="{9C5EA749-E789-4DE1-AF8B-57AD206A8010}"/>
    <dgm:cxn modelId="{44A78C8D-3400-4097-971B-3C12AB7767A3}" type="presOf" srcId="{56317304-A5B1-41E5-B99C-2702976E72E7}" destId="{202CB62A-A483-4BE2-8662-A937134FDEA2}" srcOrd="0" destOrd="0" presId="urn:microsoft.com/office/officeart/2005/8/layout/cycle1"/>
    <dgm:cxn modelId="{0E11ECA4-A13E-438A-BF1B-A928170CA504}" type="presOf" srcId="{286EBDF7-7BD9-47CD-B2DE-CD304276DD18}" destId="{A7B942A5-E9DA-4A76-A236-F5BF896C9F1A}" srcOrd="0" destOrd="0" presId="urn:microsoft.com/office/officeart/2005/8/layout/cycle1"/>
    <dgm:cxn modelId="{B34AF9CF-F4AE-44E8-839D-5E37D5DF13F3}" srcId="{D19A96EA-2604-439F-9873-1EA24C33E9D2}" destId="{A133D08E-5EFC-42A1-86B5-B147E9969ED7}" srcOrd="1" destOrd="0" parTransId="{8B8EA247-EEBC-46F5-AB65-B454B0D07971}" sibTransId="{56317304-A5B1-41E5-B99C-2702976E72E7}"/>
    <dgm:cxn modelId="{B69E28E4-B989-4901-8390-602C22CAF348}" type="presOf" srcId="{2498BAE2-BECD-4784-930A-894816597217}" destId="{DF168897-6CB0-48BD-9EA9-6FC0B917C4CE}" srcOrd="0" destOrd="0" presId="urn:microsoft.com/office/officeart/2005/8/layout/cycle1"/>
    <dgm:cxn modelId="{BCD89093-315A-44C3-8C3A-F247F3354C2D}" type="presParOf" srcId="{4D4A28DB-17A2-403B-9FDE-1FD055FB658E}" destId="{37EF0B95-69C6-4B51-BBE3-EA94F6FD1442}" srcOrd="0" destOrd="0" presId="urn:microsoft.com/office/officeart/2005/8/layout/cycle1"/>
    <dgm:cxn modelId="{54283548-3584-4B7C-BF86-A91DD42083FA}" type="presParOf" srcId="{4D4A28DB-17A2-403B-9FDE-1FD055FB658E}" destId="{8BF4727D-D7D9-42EC-A4DF-FD82B00431FB}" srcOrd="1" destOrd="0" presId="urn:microsoft.com/office/officeart/2005/8/layout/cycle1"/>
    <dgm:cxn modelId="{10879282-13E7-4F28-89FA-03ED0E5A1426}" type="presParOf" srcId="{4D4A28DB-17A2-403B-9FDE-1FD055FB658E}" destId="{DF168897-6CB0-48BD-9EA9-6FC0B917C4CE}" srcOrd="2" destOrd="0" presId="urn:microsoft.com/office/officeart/2005/8/layout/cycle1"/>
    <dgm:cxn modelId="{14DE1C2C-80F2-40CC-9CFC-EEBFE8D1FE98}" type="presParOf" srcId="{4D4A28DB-17A2-403B-9FDE-1FD055FB658E}" destId="{B1FDAA4F-D08C-46B0-A464-2D3F2C13F759}" srcOrd="3" destOrd="0" presId="urn:microsoft.com/office/officeart/2005/8/layout/cycle1"/>
    <dgm:cxn modelId="{263F66A8-BE7E-454F-86DF-BD8C3A70AE76}" type="presParOf" srcId="{4D4A28DB-17A2-403B-9FDE-1FD055FB658E}" destId="{A3CF795E-74D6-4B51-A522-12F72A76ABA1}" srcOrd="4" destOrd="0" presId="urn:microsoft.com/office/officeart/2005/8/layout/cycle1"/>
    <dgm:cxn modelId="{95EC38D5-14FE-4B8D-BE81-15F8A8B3F9D6}" type="presParOf" srcId="{4D4A28DB-17A2-403B-9FDE-1FD055FB658E}" destId="{202CB62A-A483-4BE2-8662-A937134FDEA2}" srcOrd="5" destOrd="0" presId="urn:microsoft.com/office/officeart/2005/8/layout/cycle1"/>
    <dgm:cxn modelId="{08D60B88-2B74-46CD-8A5F-7E6547986613}" type="presParOf" srcId="{4D4A28DB-17A2-403B-9FDE-1FD055FB658E}" destId="{DFFE2E26-891D-4257-861C-B856506ABFC0}" srcOrd="6" destOrd="0" presId="urn:microsoft.com/office/officeart/2005/8/layout/cycle1"/>
    <dgm:cxn modelId="{E46CDBF7-9D3D-41C6-B0ED-FBC28BAE914F}" type="presParOf" srcId="{4D4A28DB-17A2-403B-9FDE-1FD055FB658E}" destId="{A7B942A5-E9DA-4A76-A236-F5BF896C9F1A}" srcOrd="7" destOrd="0" presId="urn:microsoft.com/office/officeart/2005/8/layout/cycle1"/>
    <dgm:cxn modelId="{62B4C98D-E504-4ABC-AB86-7030F2BE0C71}" type="presParOf" srcId="{4D4A28DB-17A2-403B-9FDE-1FD055FB658E}" destId="{5E7E134B-1BAE-4AE7-ACF6-BB8DFE8C34FA}" srcOrd="8" destOrd="0" presId="urn:microsoft.com/office/officeart/2005/8/layout/cycle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BF4727D-D7D9-42EC-A4DF-FD82B00431FB}">
      <dsp:nvSpPr>
        <dsp:cNvPr id="0" name=""/>
        <dsp:cNvSpPr/>
      </dsp:nvSpPr>
      <dsp:spPr>
        <a:xfrm>
          <a:off x="3255908" y="348937"/>
          <a:ext cx="1780528" cy="178052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2860" tIns="22860" rIns="22860" bIns="22860" numCol="1" spcCol="1270" anchor="ctr" anchorCtr="0">
          <a:no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l-GR" altLang="el-GR" sz="1800" b="1" i="0" u="none" strike="noStrike" kern="1200" cap="none" normalizeH="0" baseline="0" dirty="0">
              <a:ln>
                <a:noFill/>
              </a:ln>
              <a:solidFill>
                <a:schemeClr val="accent2">
                  <a:lumMod val="50000"/>
                </a:schemeClr>
              </a:solidFill>
              <a:effectLst/>
              <a:latin typeface="+mn-lt"/>
            </a:rPr>
            <a:t>Συναισθηματική ανάπτυξη/ρύθμιση </a:t>
          </a:r>
        </a:p>
      </dsp:txBody>
      <dsp:txXfrm>
        <a:off x="3255908" y="348937"/>
        <a:ext cx="1780528" cy="1780528"/>
      </dsp:txXfrm>
    </dsp:sp>
    <dsp:sp modelId="{DF168897-6CB0-48BD-9EA9-6FC0B917C4CE}">
      <dsp:nvSpPr>
        <dsp:cNvPr id="0" name=""/>
        <dsp:cNvSpPr/>
      </dsp:nvSpPr>
      <dsp:spPr>
        <a:xfrm>
          <a:off x="546423" y="-698"/>
          <a:ext cx="4207330" cy="4207330"/>
        </a:xfrm>
        <a:prstGeom prst="circularArrow">
          <a:avLst>
            <a:gd name="adj1" fmla="val 8252"/>
            <a:gd name="adj2" fmla="val 576447"/>
            <a:gd name="adj3" fmla="val 2962343"/>
            <a:gd name="adj4" fmla="val 52736"/>
            <a:gd name="adj5" fmla="val 9628"/>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A3CF795E-74D6-4B51-A522-12F72A76ABA1}">
      <dsp:nvSpPr>
        <dsp:cNvPr id="0" name=""/>
        <dsp:cNvSpPr/>
      </dsp:nvSpPr>
      <dsp:spPr>
        <a:xfrm>
          <a:off x="1759824" y="2940230"/>
          <a:ext cx="1780528" cy="178052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2860" tIns="22860" rIns="22860" bIns="22860" numCol="1" spcCol="1270" anchor="ctr" anchorCtr="0">
          <a:no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l-GR" altLang="el-GR" sz="1800" b="1" i="0" u="none" strike="noStrike" kern="1200" cap="none" normalizeH="0" baseline="0" dirty="0">
              <a:ln>
                <a:noFill/>
              </a:ln>
              <a:solidFill>
                <a:schemeClr val="accent2">
                  <a:lumMod val="50000"/>
                </a:schemeClr>
              </a:solidFill>
              <a:effectLst/>
              <a:latin typeface="+mn-lt"/>
            </a:rPr>
            <a:t>Συναισθηματική σύνδεση/</a:t>
          </a:r>
        </a:p>
        <a:p>
          <a:pPr marL="0" marR="0" lvl="0" indent="0" algn="ctr" defTabSz="914400" rtl="0" eaLnBrk="1" fontAlgn="base" latinLnBrk="0" hangingPunct="1">
            <a:lnSpc>
              <a:spcPct val="100000"/>
            </a:lnSpc>
            <a:spcBef>
              <a:spcPct val="0"/>
            </a:spcBef>
            <a:spcAft>
              <a:spcPct val="0"/>
            </a:spcAft>
            <a:buClrTx/>
            <a:buSzTx/>
            <a:buFontTx/>
            <a:buNone/>
            <a:tabLst/>
          </a:pPr>
          <a:r>
            <a:rPr kumimoji="0" lang="el-GR" altLang="el-GR" sz="1800" b="1" i="0" u="none" strike="noStrike" kern="1200" cap="none" normalizeH="0" baseline="0" dirty="0" err="1">
              <a:ln>
                <a:noFill/>
              </a:ln>
              <a:solidFill>
                <a:schemeClr val="accent2">
                  <a:lumMod val="50000"/>
                </a:schemeClr>
              </a:solidFill>
              <a:effectLst/>
              <a:latin typeface="+mn-lt"/>
            </a:rPr>
            <a:t>Σχετίζεσθαι</a:t>
          </a:r>
          <a:r>
            <a:rPr kumimoji="0" lang="el-GR" altLang="el-GR" sz="1800" b="1" i="0" u="none" strike="noStrike" kern="1200" cap="none" normalizeH="0" baseline="0" dirty="0">
              <a:ln>
                <a:noFill/>
              </a:ln>
              <a:solidFill>
                <a:schemeClr val="accent2">
                  <a:lumMod val="50000"/>
                </a:schemeClr>
              </a:solidFill>
              <a:effectLst/>
              <a:latin typeface="Arial" panose="020B0604020202020204" pitchFamily="34" charset="0"/>
            </a:rPr>
            <a:t> </a:t>
          </a:r>
        </a:p>
      </dsp:txBody>
      <dsp:txXfrm>
        <a:off x="1759824" y="2940230"/>
        <a:ext cx="1780528" cy="1780528"/>
      </dsp:txXfrm>
    </dsp:sp>
    <dsp:sp modelId="{202CB62A-A483-4BE2-8662-A937134FDEA2}">
      <dsp:nvSpPr>
        <dsp:cNvPr id="0" name=""/>
        <dsp:cNvSpPr/>
      </dsp:nvSpPr>
      <dsp:spPr>
        <a:xfrm>
          <a:off x="546423" y="-698"/>
          <a:ext cx="4207330" cy="4207330"/>
        </a:xfrm>
        <a:prstGeom prst="circularArrow">
          <a:avLst>
            <a:gd name="adj1" fmla="val 8252"/>
            <a:gd name="adj2" fmla="val 576447"/>
            <a:gd name="adj3" fmla="val 10170816"/>
            <a:gd name="adj4" fmla="val 7261210"/>
            <a:gd name="adj5" fmla="val 9628"/>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A7B942A5-E9DA-4A76-A236-F5BF896C9F1A}">
      <dsp:nvSpPr>
        <dsp:cNvPr id="0" name=""/>
        <dsp:cNvSpPr/>
      </dsp:nvSpPr>
      <dsp:spPr>
        <a:xfrm>
          <a:off x="263740" y="348937"/>
          <a:ext cx="1780528" cy="178052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2860" tIns="22860" rIns="22860" bIns="22860" numCol="1" spcCol="1270" anchor="ctr" anchorCtr="0">
          <a:no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l-GR" altLang="el-GR" sz="1800" b="1" i="0" u="none" strike="noStrike" kern="1200" cap="none" normalizeH="0" baseline="0" dirty="0">
              <a:ln>
                <a:noFill/>
              </a:ln>
              <a:solidFill>
                <a:schemeClr val="accent2">
                  <a:lumMod val="50000"/>
                </a:schemeClr>
              </a:solidFill>
              <a:effectLst/>
              <a:latin typeface="+mn-lt"/>
            </a:rPr>
            <a:t>Κοινωνική αλληλεπίδραση</a:t>
          </a:r>
        </a:p>
      </dsp:txBody>
      <dsp:txXfrm>
        <a:off x="263740" y="348937"/>
        <a:ext cx="1780528" cy="1780528"/>
      </dsp:txXfrm>
    </dsp:sp>
    <dsp:sp modelId="{5E7E134B-1BAE-4AE7-ACF6-BB8DFE8C34FA}">
      <dsp:nvSpPr>
        <dsp:cNvPr id="0" name=""/>
        <dsp:cNvSpPr/>
      </dsp:nvSpPr>
      <dsp:spPr>
        <a:xfrm>
          <a:off x="546423" y="-698"/>
          <a:ext cx="4207330" cy="4207330"/>
        </a:xfrm>
        <a:prstGeom prst="circularArrow">
          <a:avLst>
            <a:gd name="adj1" fmla="val 8252"/>
            <a:gd name="adj2" fmla="val 576447"/>
            <a:gd name="adj3" fmla="val 16855308"/>
            <a:gd name="adj4" fmla="val 14968244"/>
            <a:gd name="adj5" fmla="val 9628"/>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Tree>
</dsp:drawing>
</file>

<file path=ppt/diagrams/layout1.xml><?xml version="1.0" encoding="utf-8"?>
<dgm:layoutDef xmlns:dgm="http://schemas.openxmlformats.org/drawingml/2006/diagram" xmlns:a="http://schemas.openxmlformats.org/drawingml/2006/main" uniqueId="urn:microsoft.com/office/officeart/2005/8/layout/cycle1">
  <dgm:title val=""/>
  <dgm:desc val=""/>
  <dgm:catLst>
    <dgm:cat type="cycle" pri="2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alg type="cycle">
          <dgm:param type="stAng" val="0"/>
          <dgm:param type="spanAng" val="360"/>
        </dgm:alg>
      </dgm:if>
      <dgm:else name="Name2">
        <dgm:alg type="cycle">
          <dgm:param type="stAng" val="0"/>
          <dgm:param type="spanAng" val="-360"/>
        </dgm:alg>
      </dgm:else>
    </dgm:choose>
    <dgm:shape xmlns:r="http://schemas.openxmlformats.org/officeDocument/2006/relationships" r:blip="">
      <dgm:adjLst/>
    </dgm:shape>
    <dgm:presOf/>
    <dgm:choose name="Name3">
      <dgm:if name="Name4" func="var" arg="dir" op="equ" val="norm">
        <dgm:constrLst>
          <dgm:constr type="diam" val="1"/>
          <dgm:constr type="w" for="ch" forName="node" refType="w"/>
          <dgm:constr type="w" for="ch" ptType="sibTrans" refType="w" refFor="ch" refForName="node" fact="0.5"/>
          <dgm:constr type="h" for="ch" ptType="sibTrans" op="equ"/>
          <dgm:constr type="diam" for="ch" ptType="sibTrans" refType="diam" op="equ"/>
          <dgm:constr type="sibSp" refType="w" refFor="ch" refForName="node" fact="0.15"/>
          <dgm:constr type="w" for="ch" forName="dummy" refType="sibSp" fact="2.8"/>
          <dgm:constr type="primFontSz" for="ch" forName="node" op="equ" val="65"/>
        </dgm:constrLst>
      </dgm:if>
      <dgm:else name="Name5">
        <dgm:constrLst>
          <dgm:constr type="diam" val="1"/>
          <dgm:constr type="w" for="ch" forName="node" refType="w"/>
          <dgm:constr type="w" for="ch" ptType="sibTrans" refType="w" refFor="ch" refForName="node" fact="0.5"/>
          <dgm:constr type="h" for="ch" ptType="sibTrans" op="equ"/>
          <dgm:constr type="diam" for="ch" ptType="sibTrans" refType="diam" op="equ" fact="-1"/>
          <dgm:constr type="sibSp" refType="w" refFor="ch" refForName="node" fact="0.15"/>
          <dgm:constr type="w" for="ch" forName="dummy" refType="sibSp" fact="2.8"/>
          <dgm:constr type="primFontSz" for="ch" forName="node" op="equ" val="65"/>
        </dgm:constrLst>
      </dgm:else>
    </dgm:choose>
    <dgm:ruleLst>
      <dgm:rule type="diam" val="INF" fact="NaN" max="NaN"/>
    </dgm:ruleLst>
    <dgm:forEach name="nodesForEach" axis="ch" ptType="node">
      <dgm:choose name="Name6">
        <dgm:if name="Name7" axis="par ch" ptType="doc node" func="cnt" op="gt" val="1">
          <dgm:layoutNode name="dummy">
            <dgm:alg type="sp"/>
            <dgm:shape xmlns:r="http://schemas.openxmlformats.org/officeDocument/2006/relationships" r:blip="">
              <dgm:adjLst/>
            </dgm:shape>
            <dgm:presOf/>
            <dgm:constrLst>
              <dgm:constr type="h" refType="w"/>
            </dgm:constrLst>
            <dgm:ruleLst/>
          </dgm:layoutNode>
        </dgm:if>
        <dgm:else name="Name8"/>
      </dgm:choose>
      <dgm:layoutNode name="node" styleLbl="revTx">
        <dgm:varLst>
          <dgm:bulletEnabled val="1"/>
        </dgm:varLst>
        <dgm:alg type="tx">
          <dgm:param type="txAnchorVertCh" val="mid"/>
        </dgm:alg>
        <dgm:shape xmlns:r="http://schemas.openxmlformats.org/officeDocument/2006/relationships" type="rect" r:blip="">
          <dgm:adjLst/>
        </dgm:shape>
        <dgm:presOf axis="desOrSelf" ptType="node"/>
        <dgm:constrLst>
          <dgm:constr type="h" refType="w"/>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9">
        <dgm:if name="Name10" axis="par ch" ptType="doc node" func="cnt" op="gt" val="1">
          <dgm:forEach name="Name11" axis="followSib" ptType="sibTrans" hideLastTrans="0" cnt="1">
            <dgm:layoutNode name="sibTrans" styleLbl="node1">
              <dgm:alg type="conn">
                <dgm:param type="connRout" val="curve"/>
                <dgm:param type="begPts" val="radial"/>
                <dgm:param type="endPts" val="radial"/>
              </dgm:alg>
              <dgm:shape xmlns:r="http://schemas.openxmlformats.org/officeDocument/2006/relationships" type="conn" r:blip="">
                <dgm:adjLst/>
              </dgm:shape>
              <dgm:presOf axis="self"/>
              <dgm:constrLst>
                <dgm:constr type="h" refType="w" fact="0.65"/>
                <dgm:constr type="begPad"/>
                <dgm:constr type="endPad"/>
              </dgm:constrLst>
              <dgm:ruleLst/>
            </dgm:layoutNode>
          </dgm:forEach>
        </dgm:if>
        <dgm:else name="Name12"/>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984183" cy="502676"/>
          </a:xfrm>
          <a:prstGeom prst="rect">
            <a:avLst/>
          </a:prstGeom>
        </p:spPr>
        <p:txBody>
          <a:bodyPr vert="horz" lIns="96597" tIns="48299" rIns="96597" bIns="48299" rtlCol="0"/>
          <a:lstStyle>
            <a:lvl1pPr algn="l">
              <a:defRPr sz="1300"/>
            </a:lvl1pPr>
          </a:lstStyle>
          <a:p>
            <a:endParaRPr lang="el-GR"/>
          </a:p>
        </p:txBody>
      </p:sp>
      <p:sp>
        <p:nvSpPr>
          <p:cNvPr id="3" name="Θέση ημερομηνίας 2"/>
          <p:cNvSpPr>
            <a:spLocks noGrp="1"/>
          </p:cNvSpPr>
          <p:nvPr>
            <p:ph type="dt" idx="1"/>
          </p:nvPr>
        </p:nvSpPr>
        <p:spPr>
          <a:xfrm>
            <a:off x="3900799" y="0"/>
            <a:ext cx="2984183" cy="502676"/>
          </a:xfrm>
          <a:prstGeom prst="rect">
            <a:avLst/>
          </a:prstGeom>
        </p:spPr>
        <p:txBody>
          <a:bodyPr vert="horz" lIns="96597" tIns="48299" rIns="96597" bIns="48299" rtlCol="0"/>
          <a:lstStyle>
            <a:lvl1pPr algn="r">
              <a:defRPr sz="1300"/>
            </a:lvl1pPr>
          </a:lstStyle>
          <a:p>
            <a:fld id="{D3A85D4E-D211-4474-8638-DBB897AB8495}" type="datetimeFigureOut">
              <a:rPr lang="el-GR" smtClean="0"/>
              <a:t>18/1/2025</a:t>
            </a:fld>
            <a:endParaRPr lang="el-GR"/>
          </a:p>
        </p:txBody>
      </p:sp>
      <p:sp>
        <p:nvSpPr>
          <p:cNvPr id="4" name="Θέση εικόνας διαφάνειας 3"/>
          <p:cNvSpPr>
            <a:spLocks noGrp="1" noRot="1" noChangeAspect="1"/>
          </p:cNvSpPr>
          <p:nvPr>
            <p:ph type="sldImg" idx="2"/>
          </p:nvPr>
        </p:nvSpPr>
        <p:spPr>
          <a:xfrm>
            <a:off x="438150" y="1252538"/>
            <a:ext cx="6010275" cy="3381375"/>
          </a:xfrm>
          <a:prstGeom prst="rect">
            <a:avLst/>
          </a:prstGeom>
          <a:noFill/>
          <a:ln w="12700">
            <a:solidFill>
              <a:prstClr val="black"/>
            </a:solidFill>
          </a:ln>
        </p:spPr>
        <p:txBody>
          <a:bodyPr vert="horz" lIns="96597" tIns="48299" rIns="96597" bIns="48299" rtlCol="0" anchor="ctr"/>
          <a:lstStyle/>
          <a:p>
            <a:endParaRPr lang="el-GR"/>
          </a:p>
        </p:txBody>
      </p:sp>
      <p:sp>
        <p:nvSpPr>
          <p:cNvPr id="5" name="Θέση σημειώσεων 4"/>
          <p:cNvSpPr>
            <a:spLocks noGrp="1"/>
          </p:cNvSpPr>
          <p:nvPr>
            <p:ph type="body" sz="quarter" idx="3"/>
          </p:nvPr>
        </p:nvSpPr>
        <p:spPr>
          <a:xfrm>
            <a:off x="688658" y="4821506"/>
            <a:ext cx="5509260" cy="3944868"/>
          </a:xfrm>
          <a:prstGeom prst="rect">
            <a:avLst/>
          </a:prstGeom>
        </p:spPr>
        <p:txBody>
          <a:bodyPr vert="horz" lIns="96597" tIns="48299" rIns="96597" bIns="48299" rtlCol="0"/>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6" name="Θέση υποσέλιδου 5"/>
          <p:cNvSpPr>
            <a:spLocks noGrp="1"/>
          </p:cNvSpPr>
          <p:nvPr>
            <p:ph type="ftr" sz="quarter" idx="4"/>
          </p:nvPr>
        </p:nvSpPr>
        <p:spPr>
          <a:xfrm>
            <a:off x="0" y="9516039"/>
            <a:ext cx="2984183" cy="502674"/>
          </a:xfrm>
          <a:prstGeom prst="rect">
            <a:avLst/>
          </a:prstGeom>
        </p:spPr>
        <p:txBody>
          <a:bodyPr vert="horz" lIns="96597" tIns="48299" rIns="96597" bIns="48299" rtlCol="0" anchor="b"/>
          <a:lstStyle>
            <a:lvl1pPr algn="l">
              <a:defRPr sz="1300"/>
            </a:lvl1pPr>
          </a:lstStyle>
          <a:p>
            <a:endParaRPr lang="el-GR"/>
          </a:p>
        </p:txBody>
      </p:sp>
      <p:sp>
        <p:nvSpPr>
          <p:cNvPr id="7" name="Θέση αριθμού διαφάνειας 6"/>
          <p:cNvSpPr>
            <a:spLocks noGrp="1"/>
          </p:cNvSpPr>
          <p:nvPr>
            <p:ph type="sldNum" sz="quarter" idx="5"/>
          </p:nvPr>
        </p:nvSpPr>
        <p:spPr>
          <a:xfrm>
            <a:off x="3900799" y="9516039"/>
            <a:ext cx="2984183" cy="502674"/>
          </a:xfrm>
          <a:prstGeom prst="rect">
            <a:avLst/>
          </a:prstGeom>
        </p:spPr>
        <p:txBody>
          <a:bodyPr vert="horz" lIns="96597" tIns="48299" rIns="96597" bIns="48299" rtlCol="0" anchor="b"/>
          <a:lstStyle>
            <a:lvl1pPr algn="r">
              <a:defRPr sz="1300"/>
            </a:lvl1pPr>
          </a:lstStyle>
          <a:p>
            <a:fld id="{CF59313C-69BC-4B5A-ABDA-CA0E273E529A}" type="slidenum">
              <a:rPr lang="el-GR" smtClean="0"/>
              <a:t>‹#›</a:t>
            </a:fld>
            <a:endParaRPr lang="el-GR"/>
          </a:p>
        </p:txBody>
      </p:sp>
    </p:spTree>
    <p:extLst>
      <p:ext uri="{BB962C8B-B14F-4D97-AF65-F5344CB8AC3E}">
        <p14:creationId xmlns:p14="http://schemas.microsoft.com/office/powerpoint/2010/main" val="229716479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dirty="0"/>
          </a:p>
        </p:txBody>
      </p:sp>
      <p:sp>
        <p:nvSpPr>
          <p:cNvPr id="4" name="Θέση αριθμού διαφάνειας 3"/>
          <p:cNvSpPr>
            <a:spLocks noGrp="1"/>
          </p:cNvSpPr>
          <p:nvPr>
            <p:ph type="sldNum" sz="quarter" idx="10"/>
          </p:nvPr>
        </p:nvSpPr>
        <p:spPr/>
        <p:txBody>
          <a:bodyPr/>
          <a:lstStyle/>
          <a:p>
            <a:fld id="{586D00E8-B8F6-4AB9-9D46-3F4609D9B2C9}" type="slidenum">
              <a:rPr lang="el-GR" smtClean="0"/>
              <a:t>1</a:t>
            </a:fld>
            <a:endParaRPr lang="el-GR"/>
          </a:p>
        </p:txBody>
      </p:sp>
    </p:spTree>
    <p:extLst>
      <p:ext uri="{BB962C8B-B14F-4D97-AF65-F5344CB8AC3E}">
        <p14:creationId xmlns:p14="http://schemas.microsoft.com/office/powerpoint/2010/main" val="2996729929"/>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Διαφάνεια τίτλου">
    <p:bg>
      <p:bgRef idx="1001">
        <a:schemeClr val="bg2"/>
      </p:bgRef>
    </p:bg>
    <p:spTree>
      <p:nvGrpSpPr>
        <p:cNvPr id="1" name=""/>
        <p:cNvGrpSpPr/>
        <p:nvPr/>
      </p:nvGrpSpPr>
      <p:grpSpPr>
        <a:xfrm>
          <a:off x="0" y="0"/>
          <a:ext cx="0" cy="0"/>
          <a:chOff x="0" y="0"/>
          <a:chExt cx="0" cy="0"/>
        </a:xfrm>
      </p:grpSpPr>
      <p:sp>
        <p:nvSpPr>
          <p:cNvPr id="16" name="Rectangle 15"/>
          <p:cNvSpPr/>
          <p:nvPr/>
        </p:nvSpPr>
        <p:spPr>
          <a:xfrm>
            <a:off x="1" y="0"/>
            <a:ext cx="12192000" cy="6858000"/>
          </a:xfrm>
          <a:prstGeom prst="rect">
            <a:avLst/>
          </a:prstGeom>
          <a:blipFill dpi="0" rotWithShape="1">
            <a:blip r:embed="rId2">
              <a:alphaModFix amt="40000"/>
              <a:duotone>
                <a:schemeClr val="accent1">
                  <a:shade val="45000"/>
                  <a:satMod val="135000"/>
                </a:schemeClr>
                <a:prstClr val="white"/>
              </a:duotone>
            </a:blip>
            <a:srcRect/>
            <a:tile tx="-133350" ty="330200" sx="85000" sy="85000" flip="xy"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lumMod val="85000"/>
                  <a:lumOff val="15000"/>
                </a:schemeClr>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lumMod val="85000"/>
                  <a:lumOff val="15000"/>
                </a:schemeClr>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lumMod val="85000"/>
                  <a:lumOff val="15000"/>
                </a:schemeClr>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el-GR"/>
              <a:t>Κάντε κλικ για να επεξεργαστείτε τον τίτλο υποδείγματος</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2">
                    <a:lumMod val="75000"/>
                  </a:schemeClr>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l-GR"/>
              <a:t>Κάντε κλικ για να επεξεργαστείτε τον υπότιτλο του υποδείγματος</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rgbClr val="FFFFFF"/>
                </a:solidFill>
                <a:latin typeface="+mn-lt"/>
              </a:defRPr>
            </a:lvl1pPr>
          </a:lstStyle>
          <a:p>
            <a:fld id="{5DB5D425-F89E-4F43-B9E6-1FC92C21D4C5}" type="datetime1">
              <a:rPr lang="el-GR" smtClean="0"/>
              <a:t>18/1/2025</a:t>
            </a:fld>
            <a:endParaRPr lang="el-GR"/>
          </a:p>
        </p:txBody>
      </p:sp>
      <p:sp>
        <p:nvSpPr>
          <p:cNvPr id="21" name="Footer Placeholder 20"/>
          <p:cNvSpPr>
            <a:spLocks noGrp="1"/>
          </p:cNvSpPr>
          <p:nvPr>
            <p:ph type="ftr" sz="quarter" idx="11"/>
          </p:nvPr>
        </p:nvSpPr>
        <p:spPr>
          <a:xfrm>
            <a:off x="1453896" y="5212080"/>
            <a:ext cx="5905500" cy="228600"/>
          </a:xfrm>
        </p:spPr>
        <p:txBody>
          <a:bodyPr/>
          <a:lstStyle>
            <a:lvl1pPr algn="l">
              <a:defRPr>
                <a:solidFill>
                  <a:schemeClr val="tx1">
                    <a:lumMod val="75000"/>
                    <a:lumOff val="25000"/>
                  </a:schemeClr>
                </a:solidFill>
              </a:defRPr>
            </a:lvl1pPr>
          </a:lstStyle>
          <a:p>
            <a:endParaRPr lang="el-GR"/>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fld id="{29A67EF4-6AD0-4895-A677-9D84EEBBB660}" type="slidenum">
              <a:rPr lang="el-GR" smtClean="0"/>
              <a:t>‹#›</a:t>
            </a:fld>
            <a:endParaRPr lang="el-GR"/>
          </a:p>
        </p:txBody>
      </p:sp>
    </p:spTree>
    <p:extLst>
      <p:ext uri="{BB962C8B-B14F-4D97-AF65-F5344CB8AC3E}">
        <p14:creationId xmlns:p14="http://schemas.microsoft.com/office/powerpoint/2010/main" val="4002406880"/>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Vertical Text Placeholder 2"/>
          <p:cNvSpPr>
            <a:spLocks noGrp="1"/>
          </p:cNvSpPr>
          <p:nvPr>
            <p:ph type="body" orient="vert" idx="1"/>
          </p:nvPr>
        </p:nvSpPr>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10"/>
          </p:nvPr>
        </p:nvSpPr>
        <p:spPr/>
        <p:txBody>
          <a:bodyPr/>
          <a:lstStyle/>
          <a:p>
            <a:fld id="{AE654CDB-84CF-4FF4-9255-44114D68E7A6}" type="datetime1">
              <a:rPr lang="el-GR" smtClean="0"/>
              <a:t>18/1/2025</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29A67EF4-6AD0-4895-A677-9D84EEBBB660}" type="slidenum">
              <a:rPr lang="el-GR" smtClean="0"/>
              <a:t>‹#›</a:t>
            </a:fld>
            <a:endParaRPr lang="el-GR"/>
          </a:p>
        </p:txBody>
      </p:sp>
    </p:spTree>
    <p:extLst>
      <p:ext uri="{BB962C8B-B14F-4D97-AF65-F5344CB8AC3E}">
        <p14:creationId xmlns:p14="http://schemas.microsoft.com/office/powerpoint/2010/main" val="305283106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l-GR"/>
              <a:t>Κάντε κλικ για να επεξεργαστείτε τον τίτλο υποδείγματος</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10"/>
          </p:nvPr>
        </p:nvSpPr>
        <p:spPr/>
        <p:txBody>
          <a:bodyPr/>
          <a:lstStyle/>
          <a:p>
            <a:fld id="{DD8B0B09-C1EB-4652-A5FC-B559E7EFBD2E}" type="datetime1">
              <a:rPr lang="el-GR" smtClean="0"/>
              <a:t>18/1/2025</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29A67EF4-6AD0-4895-A677-9D84EEBBB660}" type="slidenum">
              <a:rPr lang="el-GR" smtClean="0"/>
              <a:t>‹#›</a:t>
            </a:fld>
            <a:endParaRPr lang="el-GR"/>
          </a:p>
        </p:txBody>
      </p:sp>
    </p:spTree>
    <p:extLst>
      <p:ext uri="{BB962C8B-B14F-4D97-AF65-F5344CB8AC3E}">
        <p14:creationId xmlns:p14="http://schemas.microsoft.com/office/powerpoint/2010/main" val="353042213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idx="1"/>
          </p:nvPr>
        </p:nvSpPr>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10"/>
          </p:nvPr>
        </p:nvSpPr>
        <p:spPr/>
        <p:txBody>
          <a:bodyPr/>
          <a:lstStyle/>
          <a:p>
            <a:fld id="{3F4C02C6-DAE3-4E19-811D-4191F086D690}" type="datetime1">
              <a:rPr lang="el-GR" smtClean="0"/>
              <a:t>18/1/2025</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29A67EF4-6AD0-4895-A677-9D84EEBBB660}" type="slidenum">
              <a:rPr lang="el-GR" smtClean="0"/>
              <a:t>‹#›</a:t>
            </a:fld>
            <a:endParaRPr lang="el-GR"/>
          </a:p>
        </p:txBody>
      </p:sp>
    </p:spTree>
    <p:extLst>
      <p:ext uri="{BB962C8B-B14F-4D97-AF65-F5344CB8AC3E}">
        <p14:creationId xmlns:p14="http://schemas.microsoft.com/office/powerpoint/2010/main" val="18435510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Κεφαλίδα ενότητας">
    <p:bg>
      <p:bgRef idx="1001">
        <a:schemeClr val="bg2"/>
      </p:bgRef>
    </p:bg>
    <p:spTree>
      <p:nvGrpSpPr>
        <p:cNvPr id="1" name=""/>
        <p:cNvGrpSpPr/>
        <p:nvPr/>
      </p:nvGrpSpPr>
      <p:grpSpPr>
        <a:xfrm>
          <a:off x="0" y="0"/>
          <a:ext cx="0" cy="0"/>
          <a:chOff x="0" y="0"/>
          <a:chExt cx="0" cy="0"/>
        </a:xfrm>
      </p:grpSpPr>
      <p:sp>
        <p:nvSpPr>
          <p:cNvPr id="16" name="Rectangle 15"/>
          <p:cNvSpPr/>
          <p:nvPr/>
        </p:nvSpPr>
        <p:spPr>
          <a:xfrm>
            <a:off x="11784" y="0"/>
            <a:ext cx="12192000" cy="6858000"/>
          </a:xfrm>
          <a:prstGeom prst="rect">
            <a:avLst/>
          </a:prstGeom>
          <a:blipFill dpi="0" rotWithShape="1">
            <a:blip r:embed="rId2">
              <a:alphaModFix amt="40000"/>
              <a:duotone>
                <a:schemeClr val="accent2">
                  <a:shade val="45000"/>
                  <a:satMod val="135000"/>
                </a:schemeClr>
                <a:prstClr val="white"/>
              </a:duotone>
            </a:blip>
            <a:srcRect/>
            <a:tile tx="-133350" ty="330200" sx="85000" sy="85000" flip="xy"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accent2">
                  <a:lumMod val="50000"/>
                </a:schemeClr>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accent2">
                  <a:lumMod val="50000"/>
                </a:schemeClr>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accent2">
                  <a:lumMod val="50000"/>
                </a:schemeClr>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tabLst>
                <a:tab pos="2633663" algn="l"/>
              </a:tabLst>
              <a:defRPr sz="1600">
                <a:solidFill>
                  <a:schemeClr val="tx2"/>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a:t>Στυλ κειμένου υποδείγματος</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rgbClr val="FFFFFF"/>
                </a:solidFill>
                <a:latin typeface="+mn-lt"/>
                <a:ea typeface="+mn-ea"/>
                <a:cs typeface="+mn-cs"/>
              </a:defRPr>
            </a:lvl1pPr>
          </a:lstStyle>
          <a:p>
            <a:fld id="{18C27C0B-5CBB-4412-B9B6-B55579AD2E4D}" type="datetime1">
              <a:rPr lang="el-GR" smtClean="0"/>
              <a:t>18/1/2025</a:t>
            </a:fld>
            <a:endParaRPr lang="el-GR"/>
          </a:p>
        </p:txBody>
      </p:sp>
      <p:sp>
        <p:nvSpPr>
          <p:cNvPr id="5" name="Footer Placeholder 4"/>
          <p:cNvSpPr>
            <a:spLocks noGrp="1"/>
          </p:cNvSpPr>
          <p:nvPr>
            <p:ph type="ftr" sz="quarter" idx="11"/>
          </p:nvPr>
        </p:nvSpPr>
        <p:spPr>
          <a:xfrm>
            <a:off x="1453896" y="5212080"/>
            <a:ext cx="5907024" cy="228600"/>
          </a:xfrm>
        </p:spPr>
        <p:txBody>
          <a:bodyPr/>
          <a:lstStyle>
            <a:lvl1pPr algn="l">
              <a:defRPr/>
            </a:lvl1pPr>
          </a:lstStyle>
          <a:p>
            <a:endParaRPr lang="el-GR"/>
          </a:p>
        </p:txBody>
      </p:sp>
      <p:sp>
        <p:nvSpPr>
          <p:cNvPr id="6" name="Slide Number Placeholder 5"/>
          <p:cNvSpPr>
            <a:spLocks noGrp="1"/>
          </p:cNvSpPr>
          <p:nvPr>
            <p:ph type="sldNum" sz="quarter" idx="12"/>
          </p:nvPr>
        </p:nvSpPr>
        <p:spPr>
          <a:xfrm>
            <a:off x="8604504" y="5212080"/>
            <a:ext cx="2112264" cy="228600"/>
          </a:xfrm>
        </p:spPr>
        <p:txBody>
          <a:bodyPr/>
          <a:lstStyle/>
          <a:p>
            <a:fld id="{29A67EF4-6AD0-4895-A677-9D84EEBBB660}" type="slidenum">
              <a:rPr lang="el-GR" smtClean="0"/>
              <a:t>‹#›</a:t>
            </a:fld>
            <a:endParaRPr lang="el-GR"/>
          </a:p>
        </p:txBody>
      </p:sp>
    </p:spTree>
    <p:extLst>
      <p:ext uri="{BB962C8B-B14F-4D97-AF65-F5344CB8AC3E}">
        <p14:creationId xmlns:p14="http://schemas.microsoft.com/office/powerpoint/2010/main" val="2024265270"/>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5" name="Date Placeholder 4"/>
          <p:cNvSpPr>
            <a:spLocks noGrp="1"/>
          </p:cNvSpPr>
          <p:nvPr>
            <p:ph type="dt" sz="half" idx="10"/>
          </p:nvPr>
        </p:nvSpPr>
        <p:spPr/>
        <p:txBody>
          <a:bodyPr/>
          <a:lstStyle/>
          <a:p>
            <a:fld id="{432D10A6-2ADC-4A74-A0A6-1190F897C19A}" type="datetime1">
              <a:rPr lang="el-GR" smtClean="0"/>
              <a:t>18/1/2025</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29A67EF4-6AD0-4895-A677-9D84EEBBB660}" type="slidenum">
              <a:rPr lang="el-GR" smtClean="0"/>
              <a:t>‹#›</a:t>
            </a:fld>
            <a:endParaRPr lang="el-GR"/>
          </a:p>
        </p:txBody>
      </p:sp>
    </p:spTree>
    <p:extLst>
      <p:ext uri="{BB962C8B-B14F-4D97-AF65-F5344CB8AC3E}">
        <p14:creationId xmlns:p14="http://schemas.microsoft.com/office/powerpoint/2010/main" val="403289716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800" b="0">
                <a:solidFill>
                  <a:schemeClr val="tx2"/>
                </a:solidFill>
                <a:latin typeface="+mn-lt"/>
              </a:defRPr>
            </a:lvl1pPr>
            <a:lvl2pPr marL="457200" indent="0">
              <a:buNone/>
              <a:defRPr sz="18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800" b="0">
                <a:solidFill>
                  <a:schemeClr val="tx2"/>
                </a:solidFill>
              </a:defRPr>
            </a:lvl1pPr>
            <a:lvl2pPr marL="457200" indent="0">
              <a:buNone/>
              <a:defRPr sz="18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7" name="Date Placeholder 6"/>
          <p:cNvSpPr>
            <a:spLocks noGrp="1"/>
          </p:cNvSpPr>
          <p:nvPr>
            <p:ph type="dt" sz="half" idx="10"/>
          </p:nvPr>
        </p:nvSpPr>
        <p:spPr/>
        <p:txBody>
          <a:bodyPr/>
          <a:lstStyle/>
          <a:p>
            <a:fld id="{F5184F65-1E6C-4F66-AE20-EDE0D12CE956}" type="datetime1">
              <a:rPr lang="el-GR" smtClean="0"/>
              <a:t>18/1/2025</a:t>
            </a:fld>
            <a:endParaRPr lang="el-GR"/>
          </a:p>
        </p:txBody>
      </p:sp>
      <p:sp>
        <p:nvSpPr>
          <p:cNvPr id="8" name="Footer Placeholder 7"/>
          <p:cNvSpPr>
            <a:spLocks noGrp="1"/>
          </p:cNvSpPr>
          <p:nvPr>
            <p:ph type="ftr" sz="quarter" idx="11"/>
          </p:nvPr>
        </p:nvSpPr>
        <p:spPr/>
        <p:txBody>
          <a:bodyPr/>
          <a:lstStyle/>
          <a:p>
            <a:endParaRPr lang="el-GR"/>
          </a:p>
        </p:txBody>
      </p:sp>
      <p:sp>
        <p:nvSpPr>
          <p:cNvPr id="9" name="Slide Number Placeholder 8"/>
          <p:cNvSpPr>
            <a:spLocks noGrp="1"/>
          </p:cNvSpPr>
          <p:nvPr>
            <p:ph type="sldNum" sz="quarter" idx="12"/>
          </p:nvPr>
        </p:nvSpPr>
        <p:spPr/>
        <p:txBody>
          <a:bodyPr/>
          <a:lstStyle/>
          <a:p>
            <a:fld id="{29A67EF4-6AD0-4895-A677-9D84EEBBB660}" type="slidenum">
              <a:rPr lang="el-GR" smtClean="0"/>
              <a:t>‹#›</a:t>
            </a:fld>
            <a:endParaRPr lang="el-GR"/>
          </a:p>
        </p:txBody>
      </p:sp>
    </p:spTree>
    <p:extLst>
      <p:ext uri="{BB962C8B-B14F-4D97-AF65-F5344CB8AC3E}">
        <p14:creationId xmlns:p14="http://schemas.microsoft.com/office/powerpoint/2010/main" val="32578464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Date Placeholder 2"/>
          <p:cNvSpPr>
            <a:spLocks noGrp="1"/>
          </p:cNvSpPr>
          <p:nvPr>
            <p:ph type="dt" sz="half" idx="10"/>
          </p:nvPr>
        </p:nvSpPr>
        <p:spPr/>
        <p:txBody>
          <a:bodyPr/>
          <a:lstStyle/>
          <a:p>
            <a:fld id="{F2996104-A47B-422E-9CED-585313F01677}" type="datetime1">
              <a:rPr lang="el-GR" smtClean="0"/>
              <a:t>18/1/2025</a:t>
            </a:fld>
            <a:endParaRPr lang="el-GR"/>
          </a:p>
        </p:txBody>
      </p:sp>
      <p:sp>
        <p:nvSpPr>
          <p:cNvPr id="4" name="Footer Placeholder 3"/>
          <p:cNvSpPr>
            <a:spLocks noGrp="1"/>
          </p:cNvSpPr>
          <p:nvPr>
            <p:ph type="ftr" sz="quarter" idx="11"/>
          </p:nvPr>
        </p:nvSpPr>
        <p:spPr/>
        <p:txBody>
          <a:bodyPr/>
          <a:lstStyle/>
          <a:p>
            <a:endParaRPr lang="el-GR"/>
          </a:p>
        </p:txBody>
      </p:sp>
      <p:sp>
        <p:nvSpPr>
          <p:cNvPr id="5" name="Slide Number Placeholder 4"/>
          <p:cNvSpPr>
            <a:spLocks noGrp="1"/>
          </p:cNvSpPr>
          <p:nvPr>
            <p:ph type="sldNum" sz="quarter" idx="12"/>
          </p:nvPr>
        </p:nvSpPr>
        <p:spPr/>
        <p:txBody>
          <a:bodyPr/>
          <a:lstStyle/>
          <a:p>
            <a:fld id="{29A67EF4-6AD0-4895-A677-9D84EEBBB660}" type="slidenum">
              <a:rPr lang="el-GR" smtClean="0"/>
              <a:t>‹#›</a:t>
            </a:fld>
            <a:endParaRPr lang="el-GR"/>
          </a:p>
        </p:txBody>
      </p:sp>
    </p:spTree>
    <p:extLst>
      <p:ext uri="{BB962C8B-B14F-4D97-AF65-F5344CB8AC3E}">
        <p14:creationId xmlns:p14="http://schemas.microsoft.com/office/powerpoint/2010/main" val="122808066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7D73F5A-8B95-449C-89B6-8D20DBE935D5}" type="datetime1">
              <a:rPr lang="el-GR" smtClean="0"/>
              <a:t>18/1/2025</a:t>
            </a:fld>
            <a:endParaRPr lang="el-GR"/>
          </a:p>
        </p:txBody>
      </p:sp>
      <p:sp>
        <p:nvSpPr>
          <p:cNvPr id="3" name="Footer Placeholder 2"/>
          <p:cNvSpPr>
            <a:spLocks noGrp="1"/>
          </p:cNvSpPr>
          <p:nvPr>
            <p:ph type="ftr" sz="quarter" idx="11"/>
          </p:nvPr>
        </p:nvSpPr>
        <p:spPr/>
        <p:txBody>
          <a:bodyPr/>
          <a:lstStyle/>
          <a:p>
            <a:endParaRPr lang="el-GR"/>
          </a:p>
        </p:txBody>
      </p:sp>
      <p:sp>
        <p:nvSpPr>
          <p:cNvPr id="4" name="Slide Number Placeholder 3"/>
          <p:cNvSpPr>
            <a:spLocks noGrp="1"/>
          </p:cNvSpPr>
          <p:nvPr>
            <p:ph type="sldNum" sz="quarter" idx="12"/>
          </p:nvPr>
        </p:nvSpPr>
        <p:spPr/>
        <p:txBody>
          <a:bodyPr/>
          <a:lstStyle/>
          <a:p>
            <a:fld id="{29A67EF4-6AD0-4895-A677-9D84EEBBB660}" type="slidenum">
              <a:rPr lang="el-GR" smtClean="0"/>
              <a:t>‹#›</a:t>
            </a:fld>
            <a:endParaRPr lang="el-GR"/>
          </a:p>
        </p:txBody>
      </p:sp>
    </p:spTree>
    <p:extLst>
      <p:ext uri="{BB962C8B-B14F-4D97-AF65-F5344CB8AC3E}">
        <p14:creationId xmlns:p14="http://schemas.microsoft.com/office/powerpoint/2010/main" val="27245991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Περιεχόμενο με λεζάντα">
    <p:spTree>
      <p:nvGrpSpPr>
        <p:cNvPr id="1" name=""/>
        <p:cNvGrpSpPr/>
        <p:nvPr/>
      </p:nvGrpSpPr>
      <p:grpSpPr>
        <a:xfrm>
          <a:off x="0" y="0"/>
          <a:ext cx="0" cy="0"/>
          <a:chOff x="0" y="0"/>
          <a:chExt cx="0" cy="0"/>
        </a:xfrm>
      </p:grpSpPr>
      <p:sp>
        <p:nvSpPr>
          <p:cNvPr id="15" name="Rectangle 14"/>
          <p:cNvSpPr/>
          <p:nvPr/>
        </p:nvSpPr>
        <p:spPr>
          <a:xfrm>
            <a:off x="9020386" y="237744"/>
            <a:ext cx="2926080"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chemeClr val="tx1"/>
                </a:solidFill>
                <a:effectLst/>
                <a:latin typeface="+mj-lt"/>
                <a:ea typeface="+mn-ea"/>
                <a:cs typeface="+mn-cs"/>
              </a:defRPr>
            </a:lvl1p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idx="1"/>
          </p:nvPr>
        </p:nvSpPr>
        <p:spPr>
          <a:xfrm>
            <a:off x="685800" y="609600"/>
            <a:ext cx="7772400" cy="5334000"/>
          </a:xfrm>
        </p:spPr>
        <p:txBody>
          <a:bodyPr/>
          <a:lstStyle>
            <a:lvl1pPr>
              <a:defRPr sz="19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κειμένου υποδείγματος</a:t>
            </a:r>
          </a:p>
        </p:txBody>
      </p:sp>
      <p:sp>
        <p:nvSpPr>
          <p:cNvPr id="8" name="Date Placeholder 7"/>
          <p:cNvSpPr>
            <a:spLocks noGrp="1"/>
          </p:cNvSpPr>
          <p:nvPr>
            <p:ph type="dt" sz="half" idx="10"/>
          </p:nvPr>
        </p:nvSpPr>
        <p:spPr/>
        <p:txBody>
          <a:bodyPr/>
          <a:lstStyle/>
          <a:p>
            <a:fld id="{C7F52478-F6F2-4A8A-AE53-1270DA78E845}" type="datetime1">
              <a:rPr lang="el-GR" smtClean="0"/>
              <a:t>18/1/2025</a:t>
            </a:fld>
            <a:endParaRPr lang="el-GR"/>
          </a:p>
        </p:txBody>
      </p:sp>
      <p:sp>
        <p:nvSpPr>
          <p:cNvPr id="9" name="Footer Placeholder 8"/>
          <p:cNvSpPr>
            <a:spLocks noGrp="1"/>
          </p:cNvSpPr>
          <p:nvPr>
            <p:ph type="ftr" sz="quarter" idx="11"/>
          </p:nvPr>
        </p:nvSpPr>
        <p:spPr/>
        <p:txBody>
          <a:bodyPr/>
          <a:lstStyle>
            <a:lvl1pPr algn="r">
              <a:defRPr/>
            </a:lvl1pPr>
          </a:lstStyle>
          <a:p>
            <a:endParaRPr lang="el-GR"/>
          </a:p>
        </p:txBody>
      </p:sp>
      <p:sp>
        <p:nvSpPr>
          <p:cNvPr id="11" name="Slide Number Placeholder 10"/>
          <p:cNvSpPr>
            <a:spLocks noGrp="1"/>
          </p:cNvSpPr>
          <p:nvPr>
            <p:ph type="sldNum" sz="quarter" idx="12"/>
          </p:nvPr>
        </p:nvSpPr>
        <p:spPr>
          <a:xfrm>
            <a:off x="10396728" y="6227064"/>
            <a:ext cx="1463040" cy="256032"/>
          </a:xfrm>
        </p:spPr>
        <p:txBody>
          <a:bodyPr/>
          <a:lstStyle/>
          <a:p>
            <a:fld id="{29A67EF4-6AD0-4895-A677-9D84EEBBB660}" type="slidenum">
              <a:rPr lang="el-GR" smtClean="0"/>
              <a:t>‹#›</a:t>
            </a:fld>
            <a:endParaRPr lang="el-GR"/>
          </a:p>
        </p:txBody>
      </p:sp>
      <p:sp>
        <p:nvSpPr>
          <p:cNvPr id="12" name="Rectangle 11"/>
          <p:cNvSpPr/>
          <p:nvPr/>
        </p:nvSpPr>
        <p:spPr>
          <a:xfrm>
            <a:off x="9157546" y="374904"/>
            <a:ext cx="2651760" cy="6108192"/>
          </a:xfrm>
          <a:prstGeom prst="rect">
            <a:avLst/>
          </a:prstGeom>
          <a:noFill/>
          <a:ln w="6350" cap="sq">
            <a:solidFill>
              <a:schemeClr val="tx1">
                <a:lumMod val="75000"/>
                <a:lumOff val="2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0380840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Εικόνα με λεζάντα">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chemeClr val="tx1"/>
                </a:solidFill>
                <a:latin typeface="+mj-lt"/>
              </a:defRPr>
            </a:lvl1pPr>
          </a:lstStyle>
          <a:p>
            <a:r>
              <a:rPr lang="el-GR"/>
              <a:t>Κάντε κλικ για να επεξεργαστείτε τον τίτλο υποδείγματος</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6">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l-GR"/>
              <a:t>Κάντε κλικ στο εικονίδιο για να προσθέσετε εικόνα</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κειμένου υποδείγματος</a:t>
            </a:r>
          </a:p>
        </p:txBody>
      </p:sp>
      <p:sp>
        <p:nvSpPr>
          <p:cNvPr id="5" name="Date Placeholder 4"/>
          <p:cNvSpPr>
            <a:spLocks noGrp="1"/>
          </p:cNvSpPr>
          <p:nvPr>
            <p:ph type="dt" sz="half" idx="10"/>
          </p:nvPr>
        </p:nvSpPr>
        <p:spPr/>
        <p:txBody>
          <a:bodyPr/>
          <a:lstStyle>
            <a:lvl1pPr>
              <a:defRPr>
                <a:solidFill>
                  <a:srgbClr val="FFFFFF"/>
                </a:solidFill>
                <a:effectLst>
                  <a:outerShdw blurRad="19050" dist="6350" dir="2700000" algn="tl" rotWithShape="0">
                    <a:prstClr val="black">
                      <a:alpha val="40000"/>
                    </a:prstClr>
                  </a:outerShdw>
                </a:effectLst>
              </a:defRPr>
            </a:lvl1pPr>
          </a:lstStyle>
          <a:p>
            <a:fld id="{A96D81FB-2E3B-4CB7-B5A3-23921BB7AF7B}" type="datetime1">
              <a:rPr lang="el-GR" smtClean="0"/>
              <a:t>18/1/2025</a:t>
            </a:fld>
            <a:endParaRPr lang="el-GR"/>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9050" dist="6350" dir="2700000" algn="tl" rotWithShape="0">
                    <a:prstClr val="black">
                      <a:alpha val="40000"/>
                    </a:prstClr>
                  </a:outerShdw>
                </a:effectLst>
                <a:latin typeface="+mn-lt"/>
                <a:ea typeface="+mn-ea"/>
                <a:cs typeface="+mn-cs"/>
              </a:defRPr>
            </a:lvl1pPr>
          </a:lstStyle>
          <a:p>
            <a:endParaRPr lang="el-GR"/>
          </a:p>
        </p:txBody>
      </p:sp>
      <p:sp>
        <p:nvSpPr>
          <p:cNvPr id="7" name="Slide Number Placeholder 6"/>
          <p:cNvSpPr>
            <a:spLocks noGrp="1"/>
          </p:cNvSpPr>
          <p:nvPr>
            <p:ph type="sldNum" sz="quarter" idx="12"/>
          </p:nvPr>
        </p:nvSpPr>
        <p:spPr>
          <a:xfrm>
            <a:off x="10396728" y="6227064"/>
            <a:ext cx="1463040" cy="256032"/>
          </a:xfrm>
        </p:spPr>
        <p:txBody>
          <a:bodyPr/>
          <a:lstStyle/>
          <a:p>
            <a:fld id="{29A67EF4-6AD0-4895-A677-9D84EEBBB660}" type="slidenum">
              <a:rPr lang="el-GR" smtClean="0"/>
              <a:t>‹#›</a:t>
            </a:fld>
            <a:endParaRPr lang="el-GR"/>
          </a:p>
        </p:txBody>
      </p:sp>
      <p:sp>
        <p:nvSpPr>
          <p:cNvPr id="10" name="Rectangle 9"/>
          <p:cNvSpPr/>
          <p:nvPr/>
        </p:nvSpPr>
        <p:spPr>
          <a:xfrm>
            <a:off x="9157546" y="374904"/>
            <a:ext cx="2651760" cy="6108192"/>
          </a:xfrm>
          <a:prstGeom prst="rect">
            <a:avLst/>
          </a:prstGeom>
          <a:noFill/>
          <a:ln w="6350" cap="sq">
            <a:solidFill>
              <a:schemeClr val="tx1">
                <a:lumMod val="75000"/>
                <a:lumOff val="2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30297163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2"/>
          </p:nvPr>
        </p:nvSpPr>
        <p:spPr>
          <a:xfrm>
            <a:off x="389464" y="6214535"/>
            <a:ext cx="2743200" cy="256032"/>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fld id="{752B8742-F5C7-4153-830A-84F34D8FEB91}" type="datetime1">
              <a:rPr lang="el-GR" smtClean="0"/>
              <a:t>18/1/2025</a:t>
            </a:fld>
            <a:endParaRPr lang="el-GR"/>
          </a:p>
        </p:txBody>
      </p:sp>
      <p:sp>
        <p:nvSpPr>
          <p:cNvPr id="5" name="Footer Placeholder 4"/>
          <p:cNvSpPr>
            <a:spLocks noGrp="1"/>
          </p:cNvSpPr>
          <p:nvPr>
            <p:ph type="ftr" sz="quarter" idx="3"/>
          </p:nvPr>
        </p:nvSpPr>
        <p:spPr>
          <a:xfrm>
            <a:off x="3489960" y="6214535"/>
            <a:ext cx="5212080" cy="256032"/>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endParaRPr lang="el-GR"/>
          </a:p>
        </p:txBody>
      </p:sp>
      <p:sp>
        <p:nvSpPr>
          <p:cNvPr id="6" name="Slide Number Placeholder 5"/>
          <p:cNvSpPr>
            <a:spLocks noGrp="1"/>
          </p:cNvSpPr>
          <p:nvPr>
            <p:ph type="sldNum" sz="quarter" idx="4"/>
          </p:nvPr>
        </p:nvSpPr>
        <p:spPr>
          <a:xfrm>
            <a:off x="10348535" y="6214535"/>
            <a:ext cx="1463040" cy="256032"/>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fld id="{29A67EF4-6AD0-4895-A677-9D84EEBBB660}" type="slidenum">
              <a:rPr lang="el-GR" smtClean="0"/>
              <a:t>‹#›</a:t>
            </a:fld>
            <a:endParaRPr lang="el-GR"/>
          </a:p>
        </p:txBody>
      </p:sp>
      <p:sp>
        <p:nvSpPr>
          <p:cNvPr id="8" name="Rectangle 7"/>
          <p:cNvSpPr/>
          <p:nvPr/>
        </p:nvSpPr>
        <p:spPr>
          <a:xfrm>
            <a:off x="371856" y="374904"/>
            <a:ext cx="11448288" cy="6108192"/>
          </a:xfrm>
          <a:prstGeom prst="rect">
            <a:avLst/>
          </a:prstGeom>
          <a:noFill/>
          <a:ln w="6350" cap="sq" cmpd="sng" algn="ctr">
            <a:solidFill>
              <a:schemeClr val="tx1">
                <a:lumMod val="75000"/>
                <a:lumOff val="25000"/>
              </a:schemeClr>
            </a:solidFill>
            <a:prstDash val="solid"/>
            <a:miter lim="800000"/>
          </a:ln>
          <a:effectLst/>
        </p:spPr>
      </p:sp>
    </p:spTree>
    <p:extLst>
      <p:ext uri="{BB962C8B-B14F-4D97-AF65-F5344CB8AC3E}">
        <p14:creationId xmlns:p14="http://schemas.microsoft.com/office/powerpoint/2010/main" val="1683325594"/>
      </p:ext>
    </p:extLst>
  </p:cSld>
  <p:clrMap bg1="lt1" tx1="dk1" bg2="lt2" tx2="dk2" accent1="accent1" accent2="accent2" accent3="accent3" accent4="accent4" accent5="accent5" accent6="accent6" hlink="hlink" folHlink="folHlink"/>
  <p:sldLayoutIdLst>
    <p:sldLayoutId id="2147484057" r:id="rId1"/>
    <p:sldLayoutId id="2147484058" r:id="rId2"/>
    <p:sldLayoutId id="2147484059" r:id="rId3"/>
    <p:sldLayoutId id="2147484060" r:id="rId4"/>
    <p:sldLayoutId id="2147484061" r:id="rId5"/>
    <p:sldLayoutId id="2147484062" r:id="rId6"/>
    <p:sldLayoutId id="2147484063" r:id="rId7"/>
    <p:sldLayoutId id="2147484064" r:id="rId8"/>
    <p:sldLayoutId id="2147484065" r:id="rId9"/>
    <p:sldLayoutId id="2147484066" r:id="rId10"/>
    <p:sldLayoutId id="2147484067" r:id="rId11"/>
  </p:sldLayoutIdLst>
  <p:hf hdr="0" ftr="0" dt="0"/>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4.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hyperlink" Target="https://www.balintgroupgreece.com/" TargetMode="External"/><Relationship Id="rId2" Type="http://schemas.openxmlformats.org/officeDocument/2006/relationships/hyperlink" Target="https://journals.sagepub.com/home/gaq" TargetMode="Externa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hyperlink" Target="https://www.systemscentered.com/Systems-Centered/Systems-Centered-Theory" TargetMode="Externa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hyperlink" Target="http://www.narrativetherapylibrary.com/catalog_details.asp?ID=252" TargetMode="Externa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hyperlink" Target="https://agpa.org/home/practice-resources/ethics-in-group-therapy" TargetMode="Externa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2" Type="http://schemas.openxmlformats.org/officeDocument/2006/relationships/hyperlink" Target="https://apsych.med.uoa.gr/odigoi/odigos_thetikis_psychologias/" TargetMode="External"/><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2" Type="http://schemas.openxmlformats.org/officeDocument/2006/relationships/hyperlink" Target="https://youtu.be/PdIM7Bo_gTo"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8" Type="http://schemas.openxmlformats.org/officeDocument/2006/relationships/image" Target="../media/image8.gif"/><Relationship Id="rId3" Type="http://schemas.openxmlformats.org/officeDocument/2006/relationships/diagramLayout" Target="../diagrams/layout1.xml"/><Relationship Id="rId7" Type="http://schemas.openxmlformats.org/officeDocument/2006/relationships/image" Target="../media/image7.jpeg"/><Relationship Id="rId2" Type="http://schemas.openxmlformats.org/officeDocument/2006/relationships/diagramData" Target="../diagrams/data1.xml"/><Relationship Id="rId1" Type="http://schemas.openxmlformats.org/officeDocument/2006/relationships/slideLayout" Target="../slideLayouts/slideLayout5.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1757909" y="1436255"/>
            <a:ext cx="8481390" cy="751383"/>
          </a:xfrm>
        </p:spPr>
        <p:txBody>
          <a:bodyPr>
            <a:noAutofit/>
          </a:bodyPr>
          <a:lstStyle/>
          <a:p>
            <a:pPr marL="0" marR="0" algn="ctr">
              <a:spcBef>
                <a:spcPts val="0"/>
              </a:spcBef>
              <a:spcAft>
                <a:spcPts val="0"/>
              </a:spcAft>
              <a:tabLst>
                <a:tab pos="6301105" algn="l"/>
              </a:tabLst>
            </a:pPr>
            <a:r>
              <a:rPr lang="en-US" sz="1200" b="1" dirty="0">
                <a:solidFill>
                  <a:schemeClr val="tx1"/>
                </a:solidFill>
              </a:rPr>
              <a:t> </a:t>
            </a:r>
            <a:r>
              <a:rPr lang="el-GR" sz="1200" b="1" spc="200" dirty="0">
                <a:ln w="9525" cap="flat" cmpd="sng" algn="ctr">
                  <a:solidFill>
                    <a:srgbClr val="BFBFBF">
                      <a:alpha val="50000"/>
                    </a:srgbClr>
                  </a:solidFill>
                  <a:prstDash val="solid"/>
                  <a:round/>
                </a:ln>
                <a:solidFill>
                  <a:schemeClr val="tx1"/>
                </a:solidFill>
                <a:effectLst>
                  <a:outerShdw dist="25400" dir="13500000" sx="0" sy="0">
                    <a:srgbClr val="000000">
                      <a:alpha val="50000"/>
                    </a:srgbClr>
                  </a:outerShdw>
                </a:effectLst>
                <a:ea typeface="Times New Roman" panose="02020603050405020304" pitchFamily="18" charset="0"/>
              </a:rPr>
              <a:t>ΣΧΟΛΗ ΑΝΘΡΩΠΙΣΤΙΚΩΝ &amp; ΚΟΙΝΩΝΙΚΩΝ ΕΠΙΣΤΗΜΩΝ</a:t>
            </a:r>
            <a:br>
              <a:rPr lang="el-GR" sz="1200" dirty="0">
                <a:solidFill>
                  <a:schemeClr val="tx1"/>
                </a:solidFill>
                <a:effectLst/>
                <a:ea typeface="Times New Roman" panose="02020603050405020304" pitchFamily="18" charset="0"/>
              </a:rPr>
            </a:br>
            <a:r>
              <a:rPr lang="el-GR" sz="1200" b="1" spc="200" dirty="0">
                <a:ln w="9525" cap="flat" cmpd="sng" algn="ctr">
                  <a:solidFill>
                    <a:srgbClr val="BFBFBF">
                      <a:alpha val="50000"/>
                    </a:srgbClr>
                  </a:solidFill>
                  <a:prstDash val="solid"/>
                  <a:round/>
                </a:ln>
                <a:solidFill>
                  <a:schemeClr val="tx1"/>
                </a:solidFill>
                <a:effectLst>
                  <a:outerShdw dist="25400" dir="13500000" sx="0" sy="0">
                    <a:srgbClr val="000000">
                      <a:alpha val="50000"/>
                    </a:srgbClr>
                  </a:outerShdw>
                </a:effectLst>
                <a:ea typeface="Times New Roman" panose="02020603050405020304" pitchFamily="18" charset="0"/>
              </a:rPr>
              <a:t>ΠΑΙΔΑΓΩΓΙΚΟ ΤΜΗΜΑ ΕΙΔΙΚΗΣ ΑΓΩΓΗΣ</a:t>
            </a:r>
            <a:br>
              <a:rPr lang="el-GR" sz="1200" dirty="0">
                <a:solidFill>
                  <a:schemeClr val="tx1"/>
                </a:solidFill>
                <a:effectLst/>
                <a:ea typeface="Times New Roman" panose="02020603050405020304" pitchFamily="18" charset="0"/>
              </a:rPr>
            </a:br>
            <a:r>
              <a:rPr lang="el-GR" sz="1200" b="1" dirty="0">
                <a:solidFill>
                  <a:srgbClr val="FF0000"/>
                </a:solidFill>
                <a:effectLst>
                  <a:outerShdw blurRad="50800" dist="38100" dir="2700000" algn="tl">
                    <a:srgbClr val="000000">
                      <a:alpha val="40000"/>
                    </a:srgbClr>
                  </a:outerShdw>
                </a:effectLst>
                <a:ea typeface="Times New Roman" panose="02020603050405020304" pitchFamily="18" charset="0"/>
              </a:rPr>
              <a:t>Πρόγραμμα Μεταπτυχιακών Σπουδών</a:t>
            </a:r>
            <a:br>
              <a:rPr lang="el-GR" sz="1200" dirty="0">
                <a:solidFill>
                  <a:srgbClr val="FF0000"/>
                </a:solidFill>
                <a:effectLst/>
                <a:ea typeface="Times New Roman" panose="02020603050405020304" pitchFamily="18" charset="0"/>
              </a:rPr>
            </a:br>
            <a:r>
              <a:rPr lang="el-GR" sz="1200" b="1" dirty="0">
                <a:solidFill>
                  <a:srgbClr val="FF0000"/>
                </a:solidFill>
                <a:effectLst>
                  <a:outerShdw blurRad="50800" dist="38100" dir="2700000" algn="tl">
                    <a:srgbClr val="000000">
                      <a:alpha val="40000"/>
                    </a:srgbClr>
                  </a:outerShdw>
                </a:effectLst>
                <a:ea typeface="Times New Roman" panose="02020603050405020304" pitchFamily="18" charset="0"/>
              </a:rPr>
              <a:t>Συμβουλευτική στην Ειδική Αγωγή, την Εκπαίδευση και την Υγεία</a:t>
            </a:r>
            <a:br>
              <a:rPr lang="el-GR" sz="1200" dirty="0">
                <a:solidFill>
                  <a:srgbClr val="FF0000"/>
                </a:solidFill>
                <a:effectLst/>
                <a:ea typeface="Times New Roman" panose="02020603050405020304" pitchFamily="18" charset="0"/>
              </a:rPr>
            </a:br>
            <a:r>
              <a:rPr lang="el-GR" sz="1200" b="1" dirty="0" err="1">
                <a:solidFill>
                  <a:schemeClr val="tx1"/>
                </a:solidFill>
              </a:rPr>
              <a:t>Ακαδ</a:t>
            </a:r>
            <a:r>
              <a:rPr lang="el-GR" sz="1200" b="1" dirty="0">
                <a:solidFill>
                  <a:schemeClr val="tx1"/>
                </a:solidFill>
              </a:rPr>
              <a:t>. </a:t>
            </a:r>
            <a:r>
              <a:rPr lang="el-GR" sz="1200" b="1" dirty="0" err="1">
                <a:solidFill>
                  <a:schemeClr val="tx1"/>
                </a:solidFill>
              </a:rPr>
              <a:t>ετος</a:t>
            </a:r>
            <a:r>
              <a:rPr lang="el-GR" sz="1200" b="1">
                <a:solidFill>
                  <a:schemeClr val="tx1"/>
                </a:solidFill>
              </a:rPr>
              <a:t> 2024-2</a:t>
            </a:r>
            <a:r>
              <a:rPr lang="el-GR" sz="1200" b="1" dirty="0">
                <a:solidFill>
                  <a:schemeClr val="tx1"/>
                </a:solidFill>
              </a:rPr>
              <a:t>5</a:t>
            </a:r>
            <a:r>
              <a:rPr lang="el-GR" sz="1200" b="1">
                <a:solidFill>
                  <a:schemeClr val="tx1"/>
                </a:solidFill>
              </a:rPr>
              <a:t> </a:t>
            </a:r>
            <a:r>
              <a:rPr lang="en-US" sz="1200" b="1" dirty="0">
                <a:solidFill>
                  <a:schemeClr val="tx1"/>
                </a:solidFill>
              </a:rPr>
              <a:t> </a:t>
            </a:r>
            <a:r>
              <a:rPr lang="el-GR" sz="1200" b="1" dirty="0">
                <a:solidFill>
                  <a:schemeClr val="tx1"/>
                </a:solidFill>
              </a:rPr>
              <a:t> </a:t>
            </a:r>
            <a:r>
              <a:rPr lang="en-US" sz="1200" b="1" dirty="0">
                <a:solidFill>
                  <a:schemeClr val="tx1"/>
                </a:solidFill>
              </a:rPr>
              <a:t> </a:t>
            </a:r>
            <a:endParaRPr lang="el-GR" sz="1200" b="1" dirty="0">
              <a:solidFill>
                <a:schemeClr val="tx1"/>
              </a:solidFill>
            </a:endParaRPr>
          </a:p>
        </p:txBody>
      </p:sp>
      <p:sp>
        <p:nvSpPr>
          <p:cNvPr id="3" name="2 - Υπότιτλος"/>
          <p:cNvSpPr>
            <a:spLocks noGrp="1"/>
          </p:cNvSpPr>
          <p:nvPr>
            <p:ph type="subTitle" idx="1"/>
          </p:nvPr>
        </p:nvSpPr>
        <p:spPr>
          <a:xfrm>
            <a:off x="1254353" y="2232372"/>
            <a:ext cx="9524010" cy="4568244"/>
          </a:xfrm>
        </p:spPr>
        <p:txBody>
          <a:bodyPr>
            <a:normAutofit fontScale="32500" lnSpcReduction="20000"/>
          </a:bodyPr>
          <a:lstStyle/>
          <a:p>
            <a:endParaRPr lang="el-GR" altLang="el-GR" sz="3200" b="1" dirty="0">
              <a:solidFill>
                <a:srgbClr val="FF0000"/>
              </a:solidFill>
            </a:endParaRPr>
          </a:p>
          <a:p>
            <a:pPr>
              <a:lnSpc>
                <a:spcPct val="120000"/>
              </a:lnSpc>
            </a:pPr>
            <a:r>
              <a:rPr lang="el-GR" sz="7400" b="1" i="0" dirty="0">
                <a:solidFill>
                  <a:schemeClr val="tx1"/>
                </a:solidFill>
                <a:effectLst/>
              </a:rPr>
              <a:t> </a:t>
            </a:r>
            <a:r>
              <a:rPr lang="el-GR" sz="7000" b="1" dirty="0">
                <a:solidFill>
                  <a:srgbClr val="FF0000"/>
                </a:solidFill>
              </a:rPr>
              <a:t>Συμβουλευτική </a:t>
            </a:r>
            <a:r>
              <a:rPr lang="el-GR" sz="7000" b="1" i="0" dirty="0">
                <a:solidFill>
                  <a:srgbClr val="FF0000"/>
                </a:solidFill>
                <a:effectLst/>
              </a:rPr>
              <a:t>Ομάδας</a:t>
            </a:r>
          </a:p>
          <a:p>
            <a:pPr>
              <a:lnSpc>
                <a:spcPct val="120000"/>
              </a:lnSpc>
            </a:pPr>
            <a:r>
              <a:rPr lang="el-GR" sz="7000" b="1" i="0" dirty="0">
                <a:solidFill>
                  <a:srgbClr val="FF0000"/>
                </a:solidFill>
                <a:effectLst/>
              </a:rPr>
              <a:t> 6</a:t>
            </a:r>
            <a:r>
              <a:rPr lang="el-GR" sz="7000" b="1" i="0" baseline="30000" dirty="0">
                <a:solidFill>
                  <a:srgbClr val="FF0000"/>
                </a:solidFill>
                <a:effectLst/>
              </a:rPr>
              <a:t>ο</a:t>
            </a:r>
            <a:r>
              <a:rPr lang="el-GR" sz="7000" b="1" i="0" dirty="0">
                <a:solidFill>
                  <a:srgbClr val="FF0000"/>
                </a:solidFill>
                <a:effectLst/>
              </a:rPr>
              <a:t> </a:t>
            </a:r>
          </a:p>
          <a:p>
            <a:pPr>
              <a:lnSpc>
                <a:spcPct val="120000"/>
              </a:lnSpc>
            </a:pPr>
            <a:r>
              <a:rPr lang="en-US" sz="7000" b="1" dirty="0">
                <a:solidFill>
                  <a:srgbClr val="FF0000"/>
                </a:solidFill>
              </a:rPr>
              <a:t>O</a:t>
            </a:r>
            <a:r>
              <a:rPr lang="el-GR" sz="7000" b="1" dirty="0" err="1">
                <a:solidFill>
                  <a:srgbClr val="FF0000"/>
                </a:solidFill>
              </a:rPr>
              <a:t>μάδες</a:t>
            </a:r>
            <a:r>
              <a:rPr lang="el-GR" sz="7000" b="1" dirty="0">
                <a:solidFill>
                  <a:srgbClr val="FF0000"/>
                </a:solidFill>
              </a:rPr>
              <a:t> σε διάφορα πλαίσια</a:t>
            </a:r>
          </a:p>
          <a:p>
            <a:pPr>
              <a:lnSpc>
                <a:spcPct val="120000"/>
              </a:lnSpc>
            </a:pPr>
            <a:r>
              <a:rPr lang="el-GR" sz="7000" b="1" dirty="0">
                <a:solidFill>
                  <a:srgbClr val="FF0000"/>
                </a:solidFill>
              </a:rPr>
              <a:t>Ομαδικές τεχνικές</a:t>
            </a:r>
          </a:p>
          <a:p>
            <a:pPr>
              <a:lnSpc>
                <a:spcPct val="120000"/>
              </a:lnSpc>
            </a:pPr>
            <a:r>
              <a:rPr lang="el-GR" sz="7000" b="1" dirty="0">
                <a:solidFill>
                  <a:srgbClr val="FF0000"/>
                </a:solidFill>
              </a:rPr>
              <a:t>Θέματα ηθικής και δεοντολογίας </a:t>
            </a:r>
            <a:endParaRPr lang="el-GR" sz="7000" b="1" i="0" dirty="0">
              <a:solidFill>
                <a:srgbClr val="FF0000"/>
              </a:solidFill>
              <a:effectLst/>
            </a:endParaRPr>
          </a:p>
          <a:p>
            <a:pPr>
              <a:lnSpc>
                <a:spcPct val="120000"/>
              </a:lnSpc>
            </a:pPr>
            <a:r>
              <a:rPr lang="el-GR" sz="7000" b="1" dirty="0">
                <a:solidFill>
                  <a:schemeClr val="tx1"/>
                </a:solidFill>
              </a:rPr>
              <a:t> </a:t>
            </a:r>
            <a:r>
              <a:rPr lang="el-GR" altLang="el-GR" sz="5500" b="1" dirty="0">
                <a:solidFill>
                  <a:schemeClr val="bg1"/>
                </a:solidFill>
              </a:rPr>
              <a:t>Δώρα Σκαλή</a:t>
            </a:r>
            <a:endParaRPr lang="en-US" altLang="el-GR" sz="5500" b="1" dirty="0">
              <a:solidFill>
                <a:schemeClr val="bg1"/>
              </a:solidFill>
            </a:endParaRPr>
          </a:p>
          <a:p>
            <a:pPr algn="r"/>
            <a:r>
              <a:rPr lang="el-GR" altLang="el-GR" sz="7000" b="1" dirty="0">
                <a:solidFill>
                  <a:srgbClr val="002060"/>
                </a:solidFill>
              </a:rPr>
              <a:t>Δώρα Σκαλή </a:t>
            </a:r>
          </a:p>
          <a:p>
            <a:pPr algn="r"/>
            <a:r>
              <a:rPr lang="el-GR" altLang="el-GR" sz="5500" b="1" dirty="0">
                <a:solidFill>
                  <a:schemeClr val="tx1"/>
                </a:solidFill>
              </a:rPr>
              <a:t>ΕΔΙΠ Ψυχολογίας</a:t>
            </a:r>
            <a:r>
              <a:rPr lang="en-US" altLang="el-GR" sz="5500" b="1" dirty="0">
                <a:solidFill>
                  <a:schemeClr val="tx1"/>
                </a:solidFill>
              </a:rPr>
              <a:t>,</a:t>
            </a:r>
            <a:r>
              <a:rPr lang="en-US" altLang="el-GR" sz="5500" b="1" i="1" dirty="0">
                <a:solidFill>
                  <a:schemeClr val="tx1"/>
                </a:solidFill>
              </a:rPr>
              <a:t> MSc,</a:t>
            </a:r>
            <a:r>
              <a:rPr lang="el-GR" altLang="el-GR" sz="5500" b="1" i="1" dirty="0">
                <a:solidFill>
                  <a:schemeClr val="tx1"/>
                </a:solidFill>
              </a:rPr>
              <a:t> </a:t>
            </a:r>
            <a:r>
              <a:rPr lang="en-US" altLang="el-GR" sz="5500" b="1" i="1" dirty="0">
                <a:solidFill>
                  <a:schemeClr val="tx1"/>
                </a:solidFill>
              </a:rPr>
              <a:t>PhD</a:t>
            </a:r>
            <a:endParaRPr lang="el-GR" altLang="el-GR" sz="5500" b="1" dirty="0">
              <a:solidFill>
                <a:schemeClr val="tx1"/>
              </a:solidFill>
            </a:endParaRPr>
          </a:p>
          <a:p>
            <a:pPr algn="r"/>
            <a:r>
              <a:rPr lang="el-GR" altLang="el-GR" sz="5500" b="1" dirty="0">
                <a:solidFill>
                  <a:schemeClr val="tx1"/>
                </a:solidFill>
              </a:rPr>
              <a:t>Ιατρική Σχολή</a:t>
            </a:r>
          </a:p>
          <a:p>
            <a:pPr algn="r"/>
            <a:r>
              <a:rPr lang="el-GR" altLang="el-GR" sz="5500" b="1" dirty="0">
                <a:solidFill>
                  <a:schemeClr val="tx1"/>
                </a:solidFill>
              </a:rPr>
              <a:t>Α΄ Ψυχιατρική Κλινική ΕΚΠΑ</a:t>
            </a:r>
          </a:p>
          <a:p>
            <a:pPr algn="r"/>
            <a:endParaRPr lang="el-GR" altLang="el-GR" sz="5500" b="1" dirty="0">
              <a:solidFill>
                <a:schemeClr val="tx1"/>
              </a:solidFill>
            </a:endParaRPr>
          </a:p>
          <a:p>
            <a:pPr algn="r"/>
            <a:r>
              <a:rPr lang="el-GR" altLang="el-GR" sz="5500" b="1" dirty="0">
                <a:solidFill>
                  <a:schemeClr val="tx1"/>
                </a:solidFill>
              </a:rPr>
              <a:t> </a:t>
            </a:r>
            <a:r>
              <a:rPr lang="el-GR" altLang="el-GR" sz="5500" b="1" dirty="0" err="1">
                <a:solidFill>
                  <a:schemeClr val="tx1"/>
                </a:solidFill>
              </a:rPr>
              <a:t>Συστημική&amp;ΟμαδικήΨυχοθεραπεύτρια</a:t>
            </a:r>
            <a:r>
              <a:rPr lang="el-GR" altLang="el-GR" sz="5500" b="1" dirty="0">
                <a:solidFill>
                  <a:schemeClr val="tx1"/>
                </a:solidFill>
              </a:rPr>
              <a:t>, Ε</a:t>
            </a:r>
            <a:r>
              <a:rPr lang="en-US" altLang="el-GR" sz="5500" b="1" dirty="0">
                <a:solidFill>
                  <a:schemeClr val="tx1"/>
                </a:solidFill>
              </a:rPr>
              <a:t>CP, GCP</a:t>
            </a:r>
            <a:endParaRPr lang="el-GR" altLang="el-GR" sz="5500" b="1" dirty="0">
              <a:solidFill>
                <a:schemeClr val="tx1"/>
              </a:solidFill>
            </a:endParaRPr>
          </a:p>
          <a:p>
            <a:pPr algn="r"/>
            <a:r>
              <a:rPr lang="en-US" altLang="el-GR" sz="5500" b="1" dirty="0">
                <a:solidFill>
                  <a:schemeClr val="tx1"/>
                </a:solidFill>
              </a:rPr>
              <a:t>dskalis@yahoo.gr</a:t>
            </a:r>
            <a:endParaRPr lang="el-GR" altLang="el-GR" sz="5500" b="1" dirty="0">
              <a:solidFill>
                <a:schemeClr val="tx1"/>
              </a:solidFill>
            </a:endParaRPr>
          </a:p>
          <a:p>
            <a:pPr algn="r"/>
            <a:endParaRPr lang="el-GR" altLang="el-GR" sz="6200" b="1" dirty="0">
              <a:solidFill>
                <a:schemeClr val="tx1"/>
              </a:solidFill>
            </a:endParaRPr>
          </a:p>
          <a:p>
            <a:pPr algn="r"/>
            <a:r>
              <a:rPr lang="el-GR" altLang="el-GR" sz="6200" b="1" dirty="0"/>
              <a:t> </a:t>
            </a:r>
            <a:endParaRPr lang="el-GR" altLang="el-GR" sz="6200" b="1" i="1" dirty="0"/>
          </a:p>
          <a:p>
            <a:endParaRPr lang="el-GR" dirty="0"/>
          </a:p>
        </p:txBody>
      </p:sp>
      <p:pic>
        <p:nvPicPr>
          <p:cNvPr id="1028" name="Picture 4" descr="ΣΥΜΒΟΥΛΕΥΤΙΚΗ ΓΟΝΕΩΝ | AXION KIDS | ΑΘΗΝΑ">
            <a:extLst>
              <a:ext uri="{FF2B5EF4-FFF2-40B4-BE49-F238E27FC236}">
                <a16:creationId xmlns:a16="http://schemas.microsoft.com/office/drawing/2014/main" id="{8FB8DCD7-F076-DF91-760F-79182BAD34F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347094" y="3148013"/>
            <a:ext cx="2190750" cy="2085975"/>
          </a:xfrm>
          <a:prstGeom prst="rect">
            <a:avLst/>
          </a:prstGeom>
          <a:noFill/>
          <a:extLst>
            <a:ext uri="{909E8E84-426E-40DD-AFC4-6F175D3DCCD1}">
              <a14:hiddenFill xmlns:a14="http://schemas.microsoft.com/office/drawing/2010/main">
                <a:solidFill>
                  <a:srgbClr val="FFFFFF"/>
                </a:solidFill>
              </a14:hiddenFill>
            </a:ext>
          </a:extLst>
        </p:spPr>
      </p:pic>
      <p:pic>
        <p:nvPicPr>
          <p:cNvPr id="1030" name="Picture 6" descr="Ψυχοεκπαιδευτικές ομάδες για παιδιά και εφήβους - Προνοώ">
            <a:extLst>
              <a:ext uri="{FF2B5EF4-FFF2-40B4-BE49-F238E27FC236}">
                <a16:creationId xmlns:a16="http://schemas.microsoft.com/office/drawing/2014/main" id="{A5973FD0-E2F3-8ADC-9C78-54844CF75000}"/>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rot="900000">
            <a:off x="8483915" y="2232372"/>
            <a:ext cx="3708085" cy="172030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Θέση αριθμού διαφάνειας 3">
            <a:extLst>
              <a:ext uri="{FF2B5EF4-FFF2-40B4-BE49-F238E27FC236}">
                <a16:creationId xmlns:a16="http://schemas.microsoft.com/office/drawing/2014/main" id="{8E91F9F9-2706-439A-A42E-3C88979BC5FD}"/>
              </a:ext>
            </a:extLst>
          </p:cNvPr>
          <p:cNvSpPr>
            <a:spLocks noGrp="1"/>
          </p:cNvSpPr>
          <p:nvPr>
            <p:ph type="sldNum" sz="quarter" idx="12"/>
          </p:nvPr>
        </p:nvSpPr>
        <p:spPr/>
        <p:txBody>
          <a:bodyPr/>
          <a:lstStyle/>
          <a:p>
            <a:fld id="{29A67EF4-6AD0-4895-A677-9D84EEBBB660}" type="slidenum">
              <a:rPr lang="el-GR" smtClean="0"/>
              <a:t>10</a:t>
            </a:fld>
            <a:endParaRPr lang="el-GR"/>
          </a:p>
        </p:txBody>
      </p:sp>
      <p:sp>
        <p:nvSpPr>
          <p:cNvPr id="3" name="Θέση περιεχομένου 2">
            <a:extLst>
              <a:ext uri="{FF2B5EF4-FFF2-40B4-BE49-F238E27FC236}">
                <a16:creationId xmlns:a16="http://schemas.microsoft.com/office/drawing/2014/main" id="{2550FD31-D615-4018-9795-33481E03A80F}"/>
              </a:ext>
            </a:extLst>
          </p:cNvPr>
          <p:cNvSpPr>
            <a:spLocks noGrp="1"/>
          </p:cNvSpPr>
          <p:nvPr>
            <p:ph idx="4294967295"/>
          </p:nvPr>
        </p:nvSpPr>
        <p:spPr>
          <a:xfrm>
            <a:off x="648070" y="1462881"/>
            <a:ext cx="10058400" cy="3932237"/>
          </a:xfrm>
        </p:spPr>
        <p:txBody>
          <a:bodyPr>
            <a:normAutofit/>
          </a:bodyPr>
          <a:lstStyle/>
          <a:p>
            <a:pPr algn="ctr"/>
            <a:endParaRPr lang="el-GR" sz="3200" b="1" dirty="0">
              <a:solidFill>
                <a:srgbClr val="FF0000"/>
              </a:solidFill>
            </a:endParaRPr>
          </a:p>
          <a:p>
            <a:pPr algn="ctr"/>
            <a:endParaRPr lang="el-GR" sz="3200" b="1" dirty="0">
              <a:solidFill>
                <a:srgbClr val="FF0000"/>
              </a:solidFill>
            </a:endParaRPr>
          </a:p>
          <a:p>
            <a:pPr algn="ctr"/>
            <a:r>
              <a:rPr lang="el-GR" sz="3200" b="1" dirty="0">
                <a:solidFill>
                  <a:srgbClr val="FF0000"/>
                </a:solidFill>
              </a:rPr>
              <a:t>Σύστημα σχέσεων!!!</a:t>
            </a:r>
          </a:p>
        </p:txBody>
      </p:sp>
    </p:spTree>
    <p:extLst>
      <p:ext uri="{BB962C8B-B14F-4D97-AF65-F5344CB8AC3E}">
        <p14:creationId xmlns:p14="http://schemas.microsoft.com/office/powerpoint/2010/main" val="379673904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5"/>
          <p:cNvSpPr>
            <a:spLocks noGrp="1"/>
          </p:cNvSpPr>
          <p:nvPr>
            <p:ph type="sldNum" sz="quarter" idx="12"/>
          </p:nvPr>
        </p:nvSpPr>
        <p:spPr>
          <a:xfrm>
            <a:off x="8077200" y="6356351"/>
            <a:ext cx="2133600" cy="365125"/>
          </a:xfrm>
          <a:noFill/>
          <a:ln/>
        </p:spPr>
        <p:txBody>
          <a:bodyPr rtlCol="0" anchor="ctr"/>
          <a:lstStyle/>
          <a:p>
            <a:pPr>
              <a:defRPr/>
            </a:pPr>
            <a:fld id="{00449CAD-7BD7-4CD5-9BEE-F82524B2D9F8}" type="slidenum">
              <a:rPr lang="el-GR">
                <a:solidFill>
                  <a:schemeClr val="tx1">
                    <a:tint val="75000"/>
                  </a:schemeClr>
                </a:solidFill>
                <a:latin typeface="+mn-lt"/>
                <a:cs typeface="+mn-cs"/>
              </a:rPr>
              <a:pPr>
                <a:defRPr/>
              </a:pPr>
              <a:t>11</a:t>
            </a:fld>
            <a:endParaRPr lang="el-GR">
              <a:solidFill>
                <a:schemeClr val="tx1">
                  <a:tint val="75000"/>
                </a:schemeClr>
              </a:solidFill>
              <a:latin typeface="+mn-lt"/>
              <a:cs typeface="+mn-cs"/>
            </a:endParaRPr>
          </a:p>
        </p:txBody>
      </p:sp>
      <p:sp>
        <p:nvSpPr>
          <p:cNvPr id="102402" name="Oval 4"/>
          <p:cNvSpPr>
            <a:spLocks noChangeArrowheads="1"/>
          </p:cNvSpPr>
          <p:nvPr/>
        </p:nvSpPr>
        <p:spPr bwMode="auto">
          <a:xfrm>
            <a:off x="2711450" y="2492375"/>
            <a:ext cx="2736850" cy="2736850"/>
          </a:xfrm>
          <a:prstGeom prst="ellipse">
            <a:avLst/>
          </a:prstGeom>
          <a:solidFill>
            <a:schemeClr val="accent1"/>
          </a:solidFill>
          <a:ln w="9525">
            <a:solidFill>
              <a:schemeClr val="tx1"/>
            </a:solidFill>
            <a:round/>
            <a:headEnd/>
            <a:tailEnd/>
          </a:ln>
        </p:spPr>
        <p:txBody>
          <a:bodyPr wrap="none" anchor="ctr"/>
          <a:lstStyle/>
          <a:p>
            <a:endParaRPr lang="el-GR"/>
          </a:p>
        </p:txBody>
      </p:sp>
      <p:sp>
        <p:nvSpPr>
          <p:cNvPr id="102403" name="Oval 5"/>
          <p:cNvSpPr>
            <a:spLocks noChangeArrowheads="1"/>
          </p:cNvSpPr>
          <p:nvPr/>
        </p:nvSpPr>
        <p:spPr bwMode="auto">
          <a:xfrm>
            <a:off x="3507630" y="3142263"/>
            <a:ext cx="1144489" cy="1224136"/>
          </a:xfrm>
          <a:prstGeom prst="ellipse">
            <a:avLst/>
          </a:prstGeom>
          <a:solidFill>
            <a:srgbClr val="FF0000"/>
          </a:solidFill>
          <a:ln w="9525">
            <a:solidFill>
              <a:schemeClr val="tx1"/>
            </a:solidFill>
            <a:round/>
            <a:headEnd/>
            <a:tailEnd/>
          </a:ln>
        </p:spPr>
        <p:txBody>
          <a:bodyPr wrap="none" anchor="ctr"/>
          <a:lstStyle/>
          <a:p>
            <a:endParaRPr lang="el-GR">
              <a:solidFill>
                <a:srgbClr val="FF0000"/>
              </a:solidFill>
            </a:endParaRPr>
          </a:p>
        </p:txBody>
      </p:sp>
      <p:sp>
        <p:nvSpPr>
          <p:cNvPr id="4" name="Slide Number Placeholder 3"/>
          <p:cNvSpPr txBox="1">
            <a:spLocks noGrp="1"/>
          </p:cNvSpPr>
          <p:nvPr/>
        </p:nvSpPr>
        <p:spPr>
          <a:xfrm>
            <a:off x="8077200" y="6356351"/>
            <a:ext cx="2133600" cy="365125"/>
          </a:xfrm>
          <a:prstGeom prst="rect">
            <a:avLst/>
          </a:prstGeom>
          <a:noFill/>
        </p:spPr>
        <p:txBody>
          <a:bodyPr anchor="ctr"/>
          <a:lstStyle/>
          <a:p>
            <a:pPr algn="r">
              <a:defRPr/>
            </a:pPr>
            <a:fld id="{ACFBF197-0124-4E80-924D-77DC877893AF}" type="slidenum">
              <a:rPr lang="el-GR" sz="1200">
                <a:solidFill>
                  <a:schemeClr val="tx1">
                    <a:tint val="75000"/>
                  </a:schemeClr>
                </a:solidFill>
              </a:rPr>
              <a:pPr algn="r">
                <a:defRPr/>
              </a:pPr>
              <a:t>11</a:t>
            </a:fld>
            <a:endParaRPr lang="el-GR" sz="1200">
              <a:solidFill>
                <a:schemeClr val="tx1">
                  <a:tint val="75000"/>
                </a:schemeClr>
              </a:solidFill>
            </a:endParaRPr>
          </a:p>
        </p:txBody>
      </p:sp>
      <p:sp>
        <p:nvSpPr>
          <p:cNvPr id="8" name="Oval 4">
            <a:extLst>
              <a:ext uri="{FF2B5EF4-FFF2-40B4-BE49-F238E27FC236}">
                <a16:creationId xmlns:a16="http://schemas.microsoft.com/office/drawing/2014/main" id="{A2FE3694-9DB7-46BC-BCA1-3D249BCEB56F}"/>
              </a:ext>
            </a:extLst>
          </p:cNvPr>
          <p:cNvSpPr>
            <a:spLocks noChangeArrowheads="1"/>
          </p:cNvSpPr>
          <p:nvPr/>
        </p:nvSpPr>
        <p:spPr bwMode="auto">
          <a:xfrm>
            <a:off x="7731185" y="1384146"/>
            <a:ext cx="2736850" cy="2736850"/>
          </a:xfrm>
          <a:prstGeom prst="ellipse">
            <a:avLst/>
          </a:prstGeom>
          <a:solidFill>
            <a:schemeClr val="accent1"/>
          </a:solidFill>
          <a:ln w="9525">
            <a:solidFill>
              <a:schemeClr val="tx1"/>
            </a:solidFill>
            <a:round/>
            <a:headEnd/>
            <a:tailEnd/>
          </a:ln>
        </p:spPr>
        <p:txBody>
          <a:bodyPr wrap="none" anchor="ctr"/>
          <a:lstStyle/>
          <a:p>
            <a:endParaRPr lang="el-GR"/>
          </a:p>
        </p:txBody>
      </p:sp>
      <p:sp>
        <p:nvSpPr>
          <p:cNvPr id="9" name="Oval 5">
            <a:extLst>
              <a:ext uri="{FF2B5EF4-FFF2-40B4-BE49-F238E27FC236}">
                <a16:creationId xmlns:a16="http://schemas.microsoft.com/office/drawing/2014/main" id="{26778DFE-1F74-4187-B423-6CA9416D58FA}"/>
              </a:ext>
            </a:extLst>
          </p:cNvPr>
          <p:cNvSpPr>
            <a:spLocks noChangeArrowheads="1"/>
          </p:cNvSpPr>
          <p:nvPr/>
        </p:nvSpPr>
        <p:spPr bwMode="auto">
          <a:xfrm>
            <a:off x="8571755" y="2077127"/>
            <a:ext cx="1144489" cy="1224136"/>
          </a:xfrm>
          <a:prstGeom prst="ellipse">
            <a:avLst/>
          </a:prstGeom>
          <a:solidFill>
            <a:schemeClr val="accent1"/>
          </a:solidFill>
          <a:ln w="9525">
            <a:solidFill>
              <a:schemeClr val="tx1"/>
            </a:solidFill>
            <a:round/>
            <a:headEnd/>
            <a:tailEnd/>
          </a:ln>
        </p:spPr>
        <p:txBody>
          <a:bodyPr wrap="none" anchor="ctr"/>
          <a:lstStyle/>
          <a:p>
            <a:endParaRPr lang="el-G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5"/>
          <p:cNvSpPr>
            <a:spLocks noGrp="1"/>
          </p:cNvSpPr>
          <p:nvPr>
            <p:ph type="sldNum" sz="quarter" idx="12"/>
          </p:nvPr>
        </p:nvSpPr>
        <p:spPr>
          <a:xfrm>
            <a:off x="8077200" y="6356351"/>
            <a:ext cx="2133600" cy="365125"/>
          </a:xfrm>
          <a:noFill/>
          <a:ln/>
        </p:spPr>
        <p:txBody>
          <a:bodyPr rtlCol="0" anchor="ctr"/>
          <a:lstStyle/>
          <a:p>
            <a:pPr>
              <a:defRPr/>
            </a:pPr>
            <a:fld id="{53DCD614-F5BA-4A22-8C43-671B6A71A2EC}" type="slidenum">
              <a:rPr lang="el-GR">
                <a:solidFill>
                  <a:schemeClr val="tx1">
                    <a:tint val="75000"/>
                  </a:schemeClr>
                </a:solidFill>
                <a:latin typeface="+mn-lt"/>
                <a:cs typeface="+mn-cs"/>
              </a:rPr>
              <a:pPr>
                <a:defRPr/>
              </a:pPr>
              <a:t>12</a:t>
            </a:fld>
            <a:endParaRPr lang="el-GR">
              <a:solidFill>
                <a:schemeClr val="tx1">
                  <a:tint val="75000"/>
                </a:schemeClr>
              </a:solidFill>
              <a:latin typeface="+mn-lt"/>
              <a:cs typeface="+mn-cs"/>
            </a:endParaRPr>
          </a:p>
        </p:txBody>
      </p:sp>
      <p:sp>
        <p:nvSpPr>
          <p:cNvPr id="103426" name="Oval 4"/>
          <p:cNvSpPr>
            <a:spLocks noChangeArrowheads="1"/>
          </p:cNvSpPr>
          <p:nvPr/>
        </p:nvSpPr>
        <p:spPr bwMode="auto">
          <a:xfrm>
            <a:off x="990600" y="1382714"/>
            <a:ext cx="2952750" cy="4321175"/>
          </a:xfrm>
          <a:prstGeom prst="ellipse">
            <a:avLst/>
          </a:prstGeom>
          <a:solidFill>
            <a:srgbClr val="FF9966"/>
          </a:solidFill>
          <a:ln w="9525">
            <a:solidFill>
              <a:schemeClr val="tx1"/>
            </a:solidFill>
            <a:round/>
            <a:headEnd/>
            <a:tailEnd/>
          </a:ln>
        </p:spPr>
        <p:txBody>
          <a:bodyPr wrap="none" anchor="ctr"/>
          <a:lstStyle/>
          <a:p>
            <a:endParaRPr lang="el-GR"/>
          </a:p>
        </p:txBody>
      </p:sp>
      <p:sp>
        <p:nvSpPr>
          <p:cNvPr id="103427" name="Oval 5"/>
          <p:cNvSpPr>
            <a:spLocks noChangeArrowheads="1"/>
          </p:cNvSpPr>
          <p:nvPr/>
        </p:nvSpPr>
        <p:spPr bwMode="auto">
          <a:xfrm>
            <a:off x="2991643" y="1362076"/>
            <a:ext cx="2818607" cy="4341813"/>
          </a:xfrm>
          <a:prstGeom prst="ellipse">
            <a:avLst/>
          </a:prstGeom>
          <a:pattFill prst="pct50">
            <a:fgClr>
              <a:srgbClr val="FF0000"/>
            </a:fgClr>
            <a:bgClr>
              <a:schemeClr val="bg1"/>
            </a:bgClr>
          </a:pattFill>
          <a:ln w="9525">
            <a:solidFill>
              <a:schemeClr val="tx1"/>
            </a:solidFill>
            <a:round/>
            <a:headEnd/>
            <a:tailEnd/>
          </a:ln>
        </p:spPr>
        <p:txBody>
          <a:bodyPr wrap="none" anchor="ctr"/>
          <a:lstStyle/>
          <a:p>
            <a:endParaRPr lang="el-GR"/>
          </a:p>
        </p:txBody>
      </p:sp>
      <p:sp>
        <p:nvSpPr>
          <p:cNvPr id="4" name="Slide Number Placeholder 3"/>
          <p:cNvSpPr txBox="1">
            <a:spLocks noGrp="1"/>
          </p:cNvSpPr>
          <p:nvPr/>
        </p:nvSpPr>
        <p:spPr>
          <a:xfrm>
            <a:off x="8077200" y="6356351"/>
            <a:ext cx="2133600" cy="365125"/>
          </a:xfrm>
          <a:prstGeom prst="rect">
            <a:avLst/>
          </a:prstGeom>
          <a:noFill/>
        </p:spPr>
        <p:txBody>
          <a:bodyPr anchor="ctr"/>
          <a:lstStyle/>
          <a:p>
            <a:pPr algn="r">
              <a:defRPr/>
            </a:pPr>
            <a:fld id="{4675A6F9-3AB1-4437-9F0D-A9CE211304C3}" type="slidenum">
              <a:rPr lang="el-GR" sz="1200">
                <a:solidFill>
                  <a:schemeClr val="tx1">
                    <a:tint val="75000"/>
                  </a:schemeClr>
                </a:solidFill>
              </a:rPr>
              <a:pPr algn="r">
                <a:defRPr/>
              </a:pPr>
              <a:t>12</a:t>
            </a:fld>
            <a:endParaRPr lang="el-GR" sz="1200">
              <a:solidFill>
                <a:schemeClr val="tx1">
                  <a:tint val="75000"/>
                </a:schemeClr>
              </a:solidFill>
            </a:endParaRPr>
          </a:p>
        </p:txBody>
      </p:sp>
      <p:sp>
        <p:nvSpPr>
          <p:cNvPr id="8" name="Oval 4">
            <a:extLst>
              <a:ext uri="{FF2B5EF4-FFF2-40B4-BE49-F238E27FC236}">
                <a16:creationId xmlns:a16="http://schemas.microsoft.com/office/drawing/2014/main" id="{96B14011-FC59-42D2-A87B-C2894045B7A8}"/>
              </a:ext>
            </a:extLst>
          </p:cNvPr>
          <p:cNvSpPr>
            <a:spLocks noChangeArrowheads="1"/>
          </p:cNvSpPr>
          <p:nvPr/>
        </p:nvSpPr>
        <p:spPr bwMode="auto">
          <a:xfrm>
            <a:off x="6789739" y="925514"/>
            <a:ext cx="2952750" cy="4321175"/>
          </a:xfrm>
          <a:prstGeom prst="ellipse">
            <a:avLst/>
          </a:prstGeom>
          <a:solidFill>
            <a:srgbClr val="0070C0"/>
          </a:solidFill>
          <a:ln w="9525">
            <a:solidFill>
              <a:schemeClr val="tx1"/>
            </a:solidFill>
            <a:round/>
            <a:headEnd/>
            <a:tailEnd/>
          </a:ln>
        </p:spPr>
        <p:txBody>
          <a:bodyPr wrap="none" anchor="ctr"/>
          <a:lstStyle/>
          <a:p>
            <a:endParaRPr lang="el-GR"/>
          </a:p>
        </p:txBody>
      </p:sp>
      <p:sp>
        <p:nvSpPr>
          <p:cNvPr id="9" name="Oval 5">
            <a:extLst>
              <a:ext uri="{FF2B5EF4-FFF2-40B4-BE49-F238E27FC236}">
                <a16:creationId xmlns:a16="http://schemas.microsoft.com/office/drawing/2014/main" id="{706ABF4C-A474-4D2F-BCAC-19B3AF80E1D1}"/>
              </a:ext>
            </a:extLst>
          </p:cNvPr>
          <p:cNvSpPr>
            <a:spLocks noChangeArrowheads="1"/>
          </p:cNvSpPr>
          <p:nvPr/>
        </p:nvSpPr>
        <p:spPr bwMode="auto">
          <a:xfrm>
            <a:off x="8398671" y="1000124"/>
            <a:ext cx="2818606" cy="4375151"/>
          </a:xfrm>
          <a:prstGeom prst="ellipse">
            <a:avLst/>
          </a:prstGeom>
          <a:solidFill>
            <a:schemeClr val="accent1"/>
          </a:solidFill>
          <a:ln w="9525">
            <a:solidFill>
              <a:schemeClr val="tx1"/>
            </a:solidFill>
            <a:round/>
            <a:headEnd/>
            <a:tailEnd/>
          </a:ln>
        </p:spPr>
        <p:txBody>
          <a:bodyPr wrap="none" anchor="ctr"/>
          <a:lstStyle/>
          <a:p>
            <a:endParaRPr lang="el-GR"/>
          </a:p>
        </p:txBody>
      </p:sp>
    </p:spTree>
    <p:extLst>
      <p:ext uri="{BB962C8B-B14F-4D97-AF65-F5344CB8AC3E}">
        <p14:creationId xmlns:p14="http://schemas.microsoft.com/office/powerpoint/2010/main" val="185047921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5"/>
          <p:cNvSpPr>
            <a:spLocks noGrp="1"/>
          </p:cNvSpPr>
          <p:nvPr>
            <p:ph type="sldNum" sz="quarter" idx="12"/>
          </p:nvPr>
        </p:nvSpPr>
        <p:spPr>
          <a:xfrm>
            <a:off x="8077200" y="6356351"/>
            <a:ext cx="2133600" cy="365125"/>
          </a:xfrm>
          <a:noFill/>
          <a:ln/>
        </p:spPr>
        <p:txBody>
          <a:bodyPr rtlCol="0" anchor="ctr"/>
          <a:lstStyle/>
          <a:p>
            <a:pPr>
              <a:defRPr/>
            </a:pPr>
            <a:fld id="{53DCD614-F5BA-4A22-8C43-671B6A71A2EC}" type="slidenum">
              <a:rPr lang="el-GR">
                <a:solidFill>
                  <a:schemeClr val="tx1">
                    <a:tint val="75000"/>
                  </a:schemeClr>
                </a:solidFill>
                <a:latin typeface="+mn-lt"/>
                <a:cs typeface="+mn-cs"/>
              </a:rPr>
              <a:pPr>
                <a:defRPr/>
              </a:pPr>
              <a:t>13</a:t>
            </a:fld>
            <a:endParaRPr lang="el-GR">
              <a:solidFill>
                <a:schemeClr val="tx1">
                  <a:tint val="75000"/>
                </a:schemeClr>
              </a:solidFill>
              <a:latin typeface="+mn-lt"/>
              <a:cs typeface="+mn-cs"/>
            </a:endParaRPr>
          </a:p>
        </p:txBody>
      </p:sp>
      <p:sp>
        <p:nvSpPr>
          <p:cNvPr id="103426" name="Oval 4"/>
          <p:cNvSpPr>
            <a:spLocks noChangeArrowheads="1"/>
          </p:cNvSpPr>
          <p:nvPr/>
        </p:nvSpPr>
        <p:spPr bwMode="auto">
          <a:xfrm>
            <a:off x="333376" y="1363661"/>
            <a:ext cx="2952750" cy="4321175"/>
          </a:xfrm>
          <a:prstGeom prst="ellipse">
            <a:avLst/>
          </a:prstGeom>
          <a:solidFill>
            <a:schemeClr val="accent1"/>
          </a:solidFill>
          <a:ln w="9525">
            <a:solidFill>
              <a:schemeClr val="tx1"/>
            </a:solidFill>
            <a:round/>
            <a:headEnd/>
            <a:tailEnd/>
          </a:ln>
        </p:spPr>
        <p:txBody>
          <a:bodyPr wrap="none" anchor="ctr"/>
          <a:lstStyle/>
          <a:p>
            <a:endParaRPr lang="el-GR"/>
          </a:p>
        </p:txBody>
      </p:sp>
      <p:sp>
        <p:nvSpPr>
          <p:cNvPr id="4" name="Slide Number Placeholder 3"/>
          <p:cNvSpPr txBox="1">
            <a:spLocks noGrp="1"/>
          </p:cNvSpPr>
          <p:nvPr/>
        </p:nvSpPr>
        <p:spPr>
          <a:xfrm>
            <a:off x="8077200" y="6356351"/>
            <a:ext cx="2133600" cy="365125"/>
          </a:xfrm>
          <a:prstGeom prst="rect">
            <a:avLst/>
          </a:prstGeom>
          <a:noFill/>
        </p:spPr>
        <p:txBody>
          <a:bodyPr anchor="ctr"/>
          <a:lstStyle/>
          <a:p>
            <a:pPr algn="r">
              <a:defRPr/>
            </a:pPr>
            <a:fld id="{4675A6F9-3AB1-4437-9F0D-A9CE211304C3}" type="slidenum">
              <a:rPr lang="el-GR" sz="1200">
                <a:solidFill>
                  <a:schemeClr val="tx1">
                    <a:tint val="75000"/>
                  </a:schemeClr>
                </a:solidFill>
              </a:rPr>
              <a:pPr algn="r">
                <a:defRPr/>
              </a:pPr>
              <a:t>13</a:t>
            </a:fld>
            <a:endParaRPr lang="el-GR" sz="1200">
              <a:solidFill>
                <a:schemeClr val="tx1">
                  <a:tint val="75000"/>
                </a:schemeClr>
              </a:solidFill>
            </a:endParaRPr>
          </a:p>
        </p:txBody>
      </p:sp>
      <p:sp>
        <p:nvSpPr>
          <p:cNvPr id="8" name="Oval 4">
            <a:extLst>
              <a:ext uri="{FF2B5EF4-FFF2-40B4-BE49-F238E27FC236}">
                <a16:creationId xmlns:a16="http://schemas.microsoft.com/office/drawing/2014/main" id="{6966FF9A-851E-4DEE-9761-A47003EAE0E2}"/>
              </a:ext>
            </a:extLst>
          </p:cNvPr>
          <p:cNvSpPr>
            <a:spLocks noChangeArrowheads="1"/>
          </p:cNvSpPr>
          <p:nvPr/>
        </p:nvSpPr>
        <p:spPr bwMode="auto">
          <a:xfrm>
            <a:off x="3380173" y="1095484"/>
            <a:ext cx="2145531" cy="4962903"/>
          </a:xfrm>
          <a:prstGeom prst="ellipse">
            <a:avLst/>
          </a:prstGeom>
          <a:solidFill>
            <a:srgbClr val="0070C0"/>
          </a:solidFill>
          <a:ln w="9525">
            <a:solidFill>
              <a:schemeClr val="tx1"/>
            </a:solidFill>
            <a:round/>
            <a:headEnd/>
            <a:tailEnd/>
          </a:ln>
        </p:spPr>
        <p:txBody>
          <a:bodyPr wrap="none" anchor="ctr"/>
          <a:lstStyle/>
          <a:p>
            <a:endParaRPr lang="el-GR"/>
          </a:p>
        </p:txBody>
      </p:sp>
      <p:sp>
        <p:nvSpPr>
          <p:cNvPr id="9" name="Oval 4">
            <a:extLst>
              <a:ext uri="{FF2B5EF4-FFF2-40B4-BE49-F238E27FC236}">
                <a16:creationId xmlns:a16="http://schemas.microsoft.com/office/drawing/2014/main" id="{5B344531-0B07-454E-92A4-366D8560FD62}"/>
              </a:ext>
            </a:extLst>
          </p:cNvPr>
          <p:cNvSpPr>
            <a:spLocks noChangeArrowheads="1"/>
          </p:cNvSpPr>
          <p:nvPr/>
        </p:nvSpPr>
        <p:spPr bwMode="auto">
          <a:xfrm>
            <a:off x="8187430" y="1095484"/>
            <a:ext cx="2952750" cy="4321175"/>
          </a:xfrm>
          <a:prstGeom prst="ellipse">
            <a:avLst/>
          </a:prstGeom>
          <a:solidFill>
            <a:srgbClr val="FF9966"/>
          </a:solidFill>
          <a:ln w="9525">
            <a:solidFill>
              <a:schemeClr val="tx1"/>
            </a:solidFill>
            <a:round/>
            <a:headEnd/>
            <a:tailEnd/>
          </a:ln>
        </p:spPr>
        <p:txBody>
          <a:bodyPr wrap="none" anchor="ctr"/>
          <a:lstStyle/>
          <a:p>
            <a:endParaRPr lang="el-GR"/>
          </a:p>
        </p:txBody>
      </p:sp>
      <p:sp>
        <p:nvSpPr>
          <p:cNvPr id="10" name="Oval 4">
            <a:extLst>
              <a:ext uri="{FF2B5EF4-FFF2-40B4-BE49-F238E27FC236}">
                <a16:creationId xmlns:a16="http://schemas.microsoft.com/office/drawing/2014/main" id="{E7964310-3561-41C2-8958-CDCB635BE970}"/>
              </a:ext>
            </a:extLst>
          </p:cNvPr>
          <p:cNvSpPr>
            <a:spLocks noChangeArrowheads="1"/>
          </p:cNvSpPr>
          <p:nvPr/>
        </p:nvSpPr>
        <p:spPr bwMode="auto">
          <a:xfrm>
            <a:off x="6096000" y="1095484"/>
            <a:ext cx="2019301" cy="5242906"/>
          </a:xfrm>
          <a:prstGeom prst="ellipse">
            <a:avLst/>
          </a:prstGeom>
          <a:pattFill prst="pct60">
            <a:fgClr>
              <a:srgbClr val="FF0000"/>
            </a:fgClr>
            <a:bgClr>
              <a:schemeClr val="bg1"/>
            </a:bgClr>
          </a:pattFill>
          <a:ln w="9525">
            <a:solidFill>
              <a:schemeClr val="tx1"/>
            </a:solidFill>
            <a:round/>
            <a:headEnd/>
            <a:tailEnd/>
          </a:ln>
        </p:spPr>
        <p:txBody>
          <a:bodyPr wrap="none" anchor="ctr"/>
          <a:lstStyle/>
          <a:p>
            <a:endParaRPr lang="el-GR"/>
          </a:p>
        </p:txBody>
      </p:sp>
    </p:spTree>
    <p:extLst>
      <p:ext uri="{BB962C8B-B14F-4D97-AF65-F5344CB8AC3E}">
        <p14:creationId xmlns:p14="http://schemas.microsoft.com/office/powerpoint/2010/main" val="40097306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5"/>
          <p:cNvSpPr>
            <a:spLocks noGrp="1"/>
          </p:cNvSpPr>
          <p:nvPr>
            <p:ph type="sldNum" sz="quarter" idx="12"/>
          </p:nvPr>
        </p:nvSpPr>
        <p:spPr>
          <a:xfrm>
            <a:off x="8077200" y="6356351"/>
            <a:ext cx="2133600" cy="365125"/>
          </a:xfrm>
          <a:noFill/>
          <a:ln/>
        </p:spPr>
        <p:txBody>
          <a:bodyPr rtlCol="0" anchor="ctr"/>
          <a:lstStyle/>
          <a:p>
            <a:pPr>
              <a:defRPr/>
            </a:pPr>
            <a:fld id="{53DCD614-F5BA-4A22-8C43-671B6A71A2EC}" type="slidenum">
              <a:rPr lang="el-GR">
                <a:solidFill>
                  <a:schemeClr val="tx1">
                    <a:tint val="75000"/>
                  </a:schemeClr>
                </a:solidFill>
                <a:latin typeface="+mn-lt"/>
                <a:cs typeface="+mn-cs"/>
              </a:rPr>
              <a:pPr>
                <a:defRPr/>
              </a:pPr>
              <a:t>14</a:t>
            </a:fld>
            <a:endParaRPr lang="el-GR">
              <a:solidFill>
                <a:schemeClr val="tx1">
                  <a:tint val="75000"/>
                </a:schemeClr>
              </a:solidFill>
              <a:latin typeface="+mn-lt"/>
              <a:cs typeface="+mn-cs"/>
            </a:endParaRPr>
          </a:p>
        </p:txBody>
      </p:sp>
      <p:sp>
        <p:nvSpPr>
          <p:cNvPr id="103426" name="Oval 4"/>
          <p:cNvSpPr>
            <a:spLocks noChangeArrowheads="1"/>
          </p:cNvSpPr>
          <p:nvPr/>
        </p:nvSpPr>
        <p:spPr bwMode="auto">
          <a:xfrm>
            <a:off x="288988" y="1268412"/>
            <a:ext cx="2952750" cy="4321175"/>
          </a:xfrm>
          <a:prstGeom prst="ellipse">
            <a:avLst/>
          </a:prstGeom>
          <a:solidFill>
            <a:schemeClr val="accent1"/>
          </a:solidFill>
          <a:ln w="9525">
            <a:solidFill>
              <a:schemeClr val="tx1"/>
            </a:solidFill>
            <a:round/>
            <a:headEnd/>
            <a:tailEnd/>
          </a:ln>
        </p:spPr>
        <p:txBody>
          <a:bodyPr wrap="none" anchor="ctr"/>
          <a:lstStyle/>
          <a:p>
            <a:endParaRPr lang="el-GR"/>
          </a:p>
        </p:txBody>
      </p:sp>
      <p:sp>
        <p:nvSpPr>
          <p:cNvPr id="4" name="Slide Number Placeholder 3"/>
          <p:cNvSpPr txBox="1">
            <a:spLocks noGrp="1"/>
          </p:cNvSpPr>
          <p:nvPr/>
        </p:nvSpPr>
        <p:spPr>
          <a:xfrm>
            <a:off x="8077200" y="6356351"/>
            <a:ext cx="2133600" cy="365125"/>
          </a:xfrm>
          <a:prstGeom prst="rect">
            <a:avLst/>
          </a:prstGeom>
          <a:noFill/>
        </p:spPr>
        <p:txBody>
          <a:bodyPr anchor="ctr"/>
          <a:lstStyle/>
          <a:p>
            <a:pPr algn="r">
              <a:defRPr/>
            </a:pPr>
            <a:fld id="{4675A6F9-3AB1-4437-9F0D-A9CE211304C3}" type="slidenum">
              <a:rPr lang="el-GR" sz="1200">
                <a:solidFill>
                  <a:schemeClr val="tx1">
                    <a:tint val="75000"/>
                  </a:schemeClr>
                </a:solidFill>
              </a:rPr>
              <a:pPr algn="r">
                <a:defRPr/>
              </a:pPr>
              <a:t>14</a:t>
            </a:fld>
            <a:endParaRPr lang="el-GR" sz="1200">
              <a:solidFill>
                <a:schemeClr val="tx1">
                  <a:tint val="75000"/>
                </a:schemeClr>
              </a:solidFill>
            </a:endParaRPr>
          </a:p>
        </p:txBody>
      </p:sp>
      <p:sp>
        <p:nvSpPr>
          <p:cNvPr id="8" name="Oval 4">
            <a:extLst>
              <a:ext uri="{FF2B5EF4-FFF2-40B4-BE49-F238E27FC236}">
                <a16:creationId xmlns:a16="http://schemas.microsoft.com/office/drawing/2014/main" id="{6966FF9A-851E-4DEE-9761-A47003EAE0E2}"/>
              </a:ext>
            </a:extLst>
          </p:cNvPr>
          <p:cNvSpPr>
            <a:spLocks noChangeArrowheads="1"/>
          </p:cNvSpPr>
          <p:nvPr/>
        </p:nvSpPr>
        <p:spPr bwMode="auto">
          <a:xfrm>
            <a:off x="3878340" y="1095484"/>
            <a:ext cx="2145531" cy="4962903"/>
          </a:xfrm>
          <a:prstGeom prst="ellipse">
            <a:avLst/>
          </a:prstGeom>
          <a:solidFill>
            <a:srgbClr val="0070C0"/>
          </a:solidFill>
          <a:ln w="9525">
            <a:solidFill>
              <a:schemeClr val="tx1"/>
            </a:solidFill>
            <a:round/>
            <a:headEnd/>
            <a:tailEnd/>
          </a:ln>
        </p:spPr>
        <p:txBody>
          <a:bodyPr wrap="none" anchor="ctr"/>
          <a:lstStyle/>
          <a:p>
            <a:endParaRPr lang="el-GR"/>
          </a:p>
        </p:txBody>
      </p:sp>
      <p:sp>
        <p:nvSpPr>
          <p:cNvPr id="9" name="Oval 4">
            <a:extLst>
              <a:ext uri="{FF2B5EF4-FFF2-40B4-BE49-F238E27FC236}">
                <a16:creationId xmlns:a16="http://schemas.microsoft.com/office/drawing/2014/main" id="{5B344531-0B07-454E-92A4-366D8560FD62}"/>
              </a:ext>
            </a:extLst>
          </p:cNvPr>
          <p:cNvSpPr>
            <a:spLocks noChangeArrowheads="1"/>
          </p:cNvSpPr>
          <p:nvPr/>
        </p:nvSpPr>
        <p:spPr bwMode="auto">
          <a:xfrm>
            <a:off x="8841513" y="1104193"/>
            <a:ext cx="2952750" cy="4321175"/>
          </a:xfrm>
          <a:prstGeom prst="ellipse">
            <a:avLst/>
          </a:prstGeom>
          <a:solidFill>
            <a:srgbClr val="FF9966"/>
          </a:solidFill>
          <a:ln w="9525">
            <a:solidFill>
              <a:schemeClr val="tx1"/>
            </a:solidFill>
            <a:round/>
            <a:headEnd/>
            <a:tailEnd/>
          </a:ln>
        </p:spPr>
        <p:txBody>
          <a:bodyPr wrap="none" anchor="ctr"/>
          <a:lstStyle/>
          <a:p>
            <a:endParaRPr lang="el-GR"/>
          </a:p>
        </p:txBody>
      </p:sp>
      <p:sp>
        <p:nvSpPr>
          <p:cNvPr id="10" name="Oval 4">
            <a:extLst>
              <a:ext uri="{FF2B5EF4-FFF2-40B4-BE49-F238E27FC236}">
                <a16:creationId xmlns:a16="http://schemas.microsoft.com/office/drawing/2014/main" id="{E7964310-3561-41C2-8958-CDCB635BE970}"/>
              </a:ext>
            </a:extLst>
          </p:cNvPr>
          <p:cNvSpPr>
            <a:spLocks noChangeArrowheads="1"/>
          </p:cNvSpPr>
          <p:nvPr/>
        </p:nvSpPr>
        <p:spPr bwMode="auto">
          <a:xfrm>
            <a:off x="5350276" y="1059992"/>
            <a:ext cx="2019301" cy="5242906"/>
          </a:xfrm>
          <a:prstGeom prst="ellipse">
            <a:avLst/>
          </a:prstGeom>
          <a:pattFill prst="pct60">
            <a:fgClr>
              <a:srgbClr val="FF0000"/>
            </a:fgClr>
            <a:bgClr>
              <a:schemeClr val="bg1"/>
            </a:bgClr>
          </a:pattFill>
          <a:ln w="9525">
            <a:solidFill>
              <a:schemeClr val="tx1"/>
            </a:solidFill>
            <a:round/>
            <a:headEnd/>
            <a:tailEnd/>
          </a:ln>
        </p:spPr>
        <p:txBody>
          <a:bodyPr wrap="none" anchor="ctr"/>
          <a:lstStyle/>
          <a:p>
            <a:endParaRPr lang="el-GR"/>
          </a:p>
        </p:txBody>
      </p:sp>
    </p:spTree>
    <p:extLst>
      <p:ext uri="{BB962C8B-B14F-4D97-AF65-F5344CB8AC3E}">
        <p14:creationId xmlns:p14="http://schemas.microsoft.com/office/powerpoint/2010/main" val="243106670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5"/>
          <p:cNvSpPr>
            <a:spLocks noGrp="1"/>
          </p:cNvSpPr>
          <p:nvPr>
            <p:ph type="sldNum" sz="quarter" idx="12"/>
          </p:nvPr>
        </p:nvSpPr>
        <p:spPr>
          <a:xfrm>
            <a:off x="8077200" y="6356351"/>
            <a:ext cx="2133600" cy="365125"/>
          </a:xfrm>
          <a:noFill/>
          <a:ln/>
        </p:spPr>
        <p:txBody>
          <a:bodyPr rtlCol="0" anchor="ctr"/>
          <a:lstStyle/>
          <a:p>
            <a:pPr>
              <a:defRPr/>
            </a:pPr>
            <a:fld id="{53DCD614-F5BA-4A22-8C43-671B6A71A2EC}" type="slidenum">
              <a:rPr lang="el-GR">
                <a:solidFill>
                  <a:schemeClr val="tx1">
                    <a:tint val="75000"/>
                  </a:schemeClr>
                </a:solidFill>
                <a:latin typeface="+mn-lt"/>
                <a:cs typeface="+mn-cs"/>
              </a:rPr>
              <a:pPr>
                <a:defRPr/>
              </a:pPr>
              <a:t>15</a:t>
            </a:fld>
            <a:endParaRPr lang="el-GR">
              <a:solidFill>
                <a:schemeClr val="tx1">
                  <a:tint val="75000"/>
                </a:schemeClr>
              </a:solidFill>
              <a:latin typeface="+mn-lt"/>
              <a:cs typeface="+mn-cs"/>
            </a:endParaRPr>
          </a:p>
        </p:txBody>
      </p:sp>
      <p:sp>
        <p:nvSpPr>
          <p:cNvPr id="103426" name="Oval 4"/>
          <p:cNvSpPr>
            <a:spLocks noChangeArrowheads="1"/>
          </p:cNvSpPr>
          <p:nvPr/>
        </p:nvSpPr>
        <p:spPr bwMode="auto">
          <a:xfrm>
            <a:off x="288988" y="1268412"/>
            <a:ext cx="2952750" cy="4321175"/>
          </a:xfrm>
          <a:prstGeom prst="ellipse">
            <a:avLst/>
          </a:prstGeom>
          <a:solidFill>
            <a:schemeClr val="accent1"/>
          </a:solidFill>
          <a:ln w="9525">
            <a:solidFill>
              <a:schemeClr val="tx1"/>
            </a:solidFill>
            <a:round/>
            <a:headEnd/>
            <a:tailEnd/>
          </a:ln>
        </p:spPr>
        <p:txBody>
          <a:bodyPr wrap="none" anchor="ctr"/>
          <a:lstStyle/>
          <a:p>
            <a:endParaRPr lang="el-GR"/>
          </a:p>
        </p:txBody>
      </p:sp>
      <p:sp>
        <p:nvSpPr>
          <p:cNvPr id="4" name="Slide Number Placeholder 3"/>
          <p:cNvSpPr txBox="1">
            <a:spLocks noGrp="1"/>
          </p:cNvSpPr>
          <p:nvPr/>
        </p:nvSpPr>
        <p:spPr>
          <a:xfrm>
            <a:off x="8077200" y="6356351"/>
            <a:ext cx="2133600" cy="365125"/>
          </a:xfrm>
          <a:prstGeom prst="rect">
            <a:avLst/>
          </a:prstGeom>
          <a:noFill/>
        </p:spPr>
        <p:txBody>
          <a:bodyPr anchor="ctr"/>
          <a:lstStyle/>
          <a:p>
            <a:pPr algn="r">
              <a:defRPr/>
            </a:pPr>
            <a:fld id="{4675A6F9-3AB1-4437-9F0D-A9CE211304C3}" type="slidenum">
              <a:rPr lang="el-GR" sz="1200">
                <a:solidFill>
                  <a:schemeClr val="tx1">
                    <a:tint val="75000"/>
                  </a:schemeClr>
                </a:solidFill>
              </a:rPr>
              <a:pPr algn="r">
                <a:defRPr/>
              </a:pPr>
              <a:t>15</a:t>
            </a:fld>
            <a:endParaRPr lang="el-GR" sz="1200">
              <a:solidFill>
                <a:schemeClr val="tx1">
                  <a:tint val="75000"/>
                </a:schemeClr>
              </a:solidFill>
            </a:endParaRPr>
          </a:p>
        </p:txBody>
      </p:sp>
      <p:sp>
        <p:nvSpPr>
          <p:cNvPr id="8" name="Oval 4">
            <a:extLst>
              <a:ext uri="{FF2B5EF4-FFF2-40B4-BE49-F238E27FC236}">
                <a16:creationId xmlns:a16="http://schemas.microsoft.com/office/drawing/2014/main" id="{6966FF9A-851E-4DEE-9761-A47003EAE0E2}"/>
              </a:ext>
            </a:extLst>
          </p:cNvPr>
          <p:cNvSpPr>
            <a:spLocks noChangeArrowheads="1"/>
          </p:cNvSpPr>
          <p:nvPr/>
        </p:nvSpPr>
        <p:spPr bwMode="auto">
          <a:xfrm>
            <a:off x="3878340" y="1095484"/>
            <a:ext cx="2145531" cy="4962903"/>
          </a:xfrm>
          <a:prstGeom prst="ellipse">
            <a:avLst/>
          </a:prstGeom>
          <a:solidFill>
            <a:srgbClr val="4A2C94"/>
          </a:solidFill>
          <a:ln w="9525">
            <a:solidFill>
              <a:schemeClr val="tx1"/>
            </a:solidFill>
            <a:round/>
            <a:headEnd/>
            <a:tailEnd/>
          </a:ln>
        </p:spPr>
        <p:txBody>
          <a:bodyPr wrap="none" anchor="ctr"/>
          <a:lstStyle/>
          <a:p>
            <a:endParaRPr lang="el-GR"/>
          </a:p>
        </p:txBody>
      </p:sp>
      <p:sp>
        <p:nvSpPr>
          <p:cNvPr id="9" name="Oval 4">
            <a:extLst>
              <a:ext uri="{FF2B5EF4-FFF2-40B4-BE49-F238E27FC236}">
                <a16:creationId xmlns:a16="http://schemas.microsoft.com/office/drawing/2014/main" id="{5B344531-0B07-454E-92A4-366D8560FD62}"/>
              </a:ext>
            </a:extLst>
          </p:cNvPr>
          <p:cNvSpPr>
            <a:spLocks noChangeArrowheads="1"/>
          </p:cNvSpPr>
          <p:nvPr/>
        </p:nvSpPr>
        <p:spPr bwMode="auto">
          <a:xfrm>
            <a:off x="8841513" y="1104193"/>
            <a:ext cx="2952750" cy="4321175"/>
          </a:xfrm>
          <a:prstGeom prst="ellipse">
            <a:avLst/>
          </a:prstGeom>
          <a:solidFill>
            <a:srgbClr val="FF9966"/>
          </a:solidFill>
          <a:ln w="9525">
            <a:solidFill>
              <a:schemeClr val="tx1"/>
            </a:solidFill>
            <a:round/>
            <a:headEnd/>
            <a:tailEnd/>
          </a:ln>
        </p:spPr>
        <p:txBody>
          <a:bodyPr wrap="none" anchor="ctr"/>
          <a:lstStyle/>
          <a:p>
            <a:endParaRPr lang="el-GR"/>
          </a:p>
        </p:txBody>
      </p:sp>
      <p:sp>
        <p:nvSpPr>
          <p:cNvPr id="10" name="Oval 4">
            <a:extLst>
              <a:ext uri="{FF2B5EF4-FFF2-40B4-BE49-F238E27FC236}">
                <a16:creationId xmlns:a16="http://schemas.microsoft.com/office/drawing/2014/main" id="{E7964310-3561-41C2-8958-CDCB635BE970}"/>
              </a:ext>
            </a:extLst>
          </p:cNvPr>
          <p:cNvSpPr>
            <a:spLocks noChangeArrowheads="1"/>
          </p:cNvSpPr>
          <p:nvPr/>
        </p:nvSpPr>
        <p:spPr bwMode="auto">
          <a:xfrm>
            <a:off x="5049729" y="1095484"/>
            <a:ext cx="2019301" cy="5242906"/>
          </a:xfrm>
          <a:prstGeom prst="ellipse">
            <a:avLst/>
          </a:prstGeom>
          <a:solidFill>
            <a:srgbClr val="FFCC99"/>
          </a:solidFill>
          <a:ln w="9525">
            <a:solidFill>
              <a:schemeClr val="tx1"/>
            </a:solidFill>
            <a:round/>
            <a:headEnd/>
            <a:tailEnd/>
          </a:ln>
        </p:spPr>
        <p:txBody>
          <a:bodyPr wrap="none" anchor="ctr"/>
          <a:lstStyle/>
          <a:p>
            <a:endParaRPr lang="el-GR"/>
          </a:p>
        </p:txBody>
      </p:sp>
    </p:spTree>
    <p:extLst>
      <p:ext uri="{BB962C8B-B14F-4D97-AF65-F5344CB8AC3E}">
        <p14:creationId xmlns:p14="http://schemas.microsoft.com/office/powerpoint/2010/main" val="118389352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EF4081C-F760-476B-9C37-E2DADB218A54}"/>
              </a:ext>
            </a:extLst>
          </p:cNvPr>
          <p:cNvSpPr>
            <a:spLocks noGrp="1"/>
          </p:cNvSpPr>
          <p:nvPr>
            <p:ph type="title"/>
          </p:nvPr>
        </p:nvSpPr>
        <p:spPr>
          <a:xfrm>
            <a:off x="863257" y="550328"/>
            <a:ext cx="10058400" cy="773647"/>
          </a:xfrm>
        </p:spPr>
        <p:txBody>
          <a:bodyPr>
            <a:normAutofit fontScale="90000"/>
          </a:bodyPr>
          <a:lstStyle/>
          <a:p>
            <a:r>
              <a:rPr lang="el-GR" sz="3600" dirty="0"/>
              <a:t>Σχέση: Δύο ή τρεις; </a:t>
            </a:r>
            <a:br>
              <a:rPr lang="el-GR" sz="3600" dirty="0"/>
            </a:br>
            <a:r>
              <a:rPr lang="en-US" sz="3200" b="1" dirty="0"/>
              <a:t> </a:t>
            </a:r>
            <a:endParaRPr lang="el-GR" sz="3200" b="1" dirty="0"/>
          </a:p>
        </p:txBody>
      </p:sp>
      <p:sp>
        <p:nvSpPr>
          <p:cNvPr id="3" name="Θέση περιεχομένου 2">
            <a:extLst>
              <a:ext uri="{FF2B5EF4-FFF2-40B4-BE49-F238E27FC236}">
                <a16:creationId xmlns:a16="http://schemas.microsoft.com/office/drawing/2014/main" id="{7A5460B4-F216-4AD0-AB51-B57BADB12E32}"/>
              </a:ext>
            </a:extLst>
          </p:cNvPr>
          <p:cNvSpPr>
            <a:spLocks noGrp="1"/>
          </p:cNvSpPr>
          <p:nvPr>
            <p:ph idx="1"/>
          </p:nvPr>
        </p:nvSpPr>
        <p:spPr>
          <a:xfrm>
            <a:off x="621436" y="1218565"/>
            <a:ext cx="10808563" cy="4784307"/>
          </a:xfrm>
        </p:spPr>
        <p:txBody>
          <a:bodyPr/>
          <a:lstStyle/>
          <a:p>
            <a:pPr lvl="1">
              <a:buFont typeface="Courier New" panose="02070309020205020404" pitchFamily="49" charset="0"/>
              <a:buChar char="o"/>
            </a:pPr>
            <a:r>
              <a:rPr lang="el-GR" sz="2400" dirty="0"/>
              <a:t>Τα προσωπικά </a:t>
            </a:r>
            <a:r>
              <a:rPr lang="el-GR" sz="2400" b="1" dirty="0"/>
              <a:t>χαρακτηριστικά και αξίες </a:t>
            </a:r>
            <a:r>
              <a:rPr lang="el-GR" sz="2400" dirty="0"/>
              <a:t>του </a:t>
            </a:r>
            <a:r>
              <a:rPr lang="el-GR" sz="2400" b="1" dirty="0"/>
              <a:t>θεραπευτή</a:t>
            </a:r>
            <a:r>
              <a:rPr lang="en-US" sz="2400" b="1" dirty="0"/>
              <a:t> (1)</a:t>
            </a:r>
            <a:r>
              <a:rPr lang="el-GR" sz="2400" dirty="0"/>
              <a:t>, τα προσωπικά χαρακτηριστικά και αξίες του </a:t>
            </a:r>
            <a:r>
              <a:rPr lang="el-GR" sz="2400" b="1" dirty="0" err="1"/>
              <a:t>θεραπευόμενου</a:t>
            </a:r>
            <a:r>
              <a:rPr lang="en-US" sz="2400" b="1" dirty="0"/>
              <a:t> (2)</a:t>
            </a:r>
            <a:r>
              <a:rPr lang="el-GR" sz="2400" dirty="0"/>
              <a:t> καθώς και η μεταξύ τους </a:t>
            </a:r>
            <a:r>
              <a:rPr lang="el-GR" sz="2400" b="1" dirty="0"/>
              <a:t>αλληλεπίδραση</a:t>
            </a:r>
            <a:r>
              <a:rPr lang="en-US" sz="2400" b="1" dirty="0"/>
              <a:t> (3)</a:t>
            </a:r>
            <a:r>
              <a:rPr lang="el-GR" sz="2400" dirty="0"/>
              <a:t>» (</a:t>
            </a:r>
            <a:r>
              <a:rPr lang="en-GB" sz="2400" dirty="0"/>
              <a:t>Wright</a:t>
            </a:r>
            <a:r>
              <a:rPr lang="el-GR" sz="2400" dirty="0"/>
              <a:t> &amp; </a:t>
            </a:r>
            <a:r>
              <a:rPr lang="en-GB" sz="2400" dirty="0"/>
              <a:t>Davies</a:t>
            </a:r>
            <a:r>
              <a:rPr lang="el-GR" sz="2400" dirty="0"/>
              <a:t>, 1994).</a:t>
            </a:r>
          </a:p>
          <a:p>
            <a:pPr marL="274320" lvl="1" indent="0">
              <a:buNone/>
            </a:pPr>
            <a:endParaRPr lang="el-GR" sz="2400" dirty="0"/>
          </a:p>
          <a:p>
            <a:pPr algn="ctr">
              <a:buFont typeface="Wingdings" panose="05000000000000000000" pitchFamily="2" charset="2"/>
              <a:buChar char="§"/>
            </a:pPr>
            <a:r>
              <a:rPr lang="el-GR" sz="2600" dirty="0"/>
              <a:t>Το </a:t>
            </a:r>
            <a:r>
              <a:rPr lang="el-GR" sz="2600" b="1" dirty="0">
                <a:solidFill>
                  <a:srgbClr val="FF0000"/>
                </a:solidFill>
              </a:rPr>
              <a:t>αποτέλεσμα*</a:t>
            </a:r>
            <a:r>
              <a:rPr lang="el-GR" sz="2600" dirty="0"/>
              <a:t> μιας συνάντησης</a:t>
            </a:r>
          </a:p>
          <a:p>
            <a:endParaRPr lang="el-GR" dirty="0"/>
          </a:p>
          <a:p>
            <a:pPr lvl="2">
              <a:buFont typeface="Wingdings" panose="05000000000000000000" pitchFamily="2" charset="2"/>
              <a:buChar char="§"/>
            </a:pPr>
            <a:r>
              <a:rPr lang="el-GR" sz="2000" b="1" dirty="0">
                <a:solidFill>
                  <a:srgbClr val="FF0000"/>
                </a:solidFill>
              </a:rPr>
              <a:t>*εγώ, εσύ </a:t>
            </a:r>
            <a:r>
              <a:rPr lang="el-GR" sz="2000" b="1" dirty="0"/>
              <a:t>και </a:t>
            </a:r>
            <a:r>
              <a:rPr lang="el-GR" sz="2000" b="1" dirty="0">
                <a:solidFill>
                  <a:srgbClr val="FF0000"/>
                </a:solidFill>
              </a:rPr>
              <a:t>η σχέση/συναλλαγή μας </a:t>
            </a:r>
            <a:r>
              <a:rPr lang="el-GR" sz="2000" dirty="0"/>
              <a:t>στο</a:t>
            </a:r>
            <a:r>
              <a:rPr lang="el-GR" sz="2000" b="1" dirty="0">
                <a:solidFill>
                  <a:srgbClr val="FF0000"/>
                </a:solidFill>
              </a:rPr>
              <a:t> εδώ και τώρα, </a:t>
            </a:r>
            <a:r>
              <a:rPr lang="el-GR" sz="2000" dirty="0">
                <a:solidFill>
                  <a:srgbClr val="FF0000"/>
                </a:solidFill>
              </a:rPr>
              <a:t>και</a:t>
            </a:r>
            <a:r>
              <a:rPr lang="el-GR" sz="2000" b="1" dirty="0">
                <a:solidFill>
                  <a:srgbClr val="FF0000"/>
                </a:solidFill>
              </a:rPr>
              <a:t> ό,τι  </a:t>
            </a:r>
            <a:r>
              <a:rPr lang="el-GR" sz="2200" b="1" dirty="0">
                <a:solidFill>
                  <a:srgbClr val="FF0000"/>
                </a:solidFill>
              </a:rPr>
              <a:t>χαρακτηριστικά </a:t>
            </a:r>
            <a:r>
              <a:rPr lang="el-GR" sz="2200" dirty="0">
                <a:solidFill>
                  <a:srgbClr val="FF0000"/>
                </a:solidFill>
              </a:rPr>
              <a:t>μας </a:t>
            </a:r>
            <a:r>
              <a:rPr lang="el-GR" sz="2200" dirty="0"/>
              <a:t>«βάζουμε» («φορτώνουμε) σε αυτήν την συνάντηση/συναλλαγή  </a:t>
            </a:r>
          </a:p>
        </p:txBody>
      </p:sp>
      <p:sp>
        <p:nvSpPr>
          <p:cNvPr id="4" name="Θέση αριθμού διαφάνειας 3">
            <a:extLst>
              <a:ext uri="{FF2B5EF4-FFF2-40B4-BE49-F238E27FC236}">
                <a16:creationId xmlns:a16="http://schemas.microsoft.com/office/drawing/2014/main" id="{CBCCDF54-F1C1-4945-90AD-629901B2A948}"/>
              </a:ext>
            </a:extLst>
          </p:cNvPr>
          <p:cNvSpPr>
            <a:spLocks noGrp="1"/>
          </p:cNvSpPr>
          <p:nvPr>
            <p:ph type="sldNum" sz="quarter" idx="12"/>
          </p:nvPr>
        </p:nvSpPr>
        <p:spPr/>
        <p:txBody>
          <a:bodyPr/>
          <a:lstStyle/>
          <a:p>
            <a:fld id="{29A67EF4-6AD0-4895-A677-9D84EEBBB660}" type="slidenum">
              <a:rPr lang="el-GR" smtClean="0"/>
              <a:t>16</a:t>
            </a:fld>
            <a:endParaRPr lang="el-GR"/>
          </a:p>
        </p:txBody>
      </p:sp>
    </p:spTree>
    <p:extLst>
      <p:ext uri="{BB962C8B-B14F-4D97-AF65-F5344CB8AC3E}">
        <p14:creationId xmlns:p14="http://schemas.microsoft.com/office/powerpoint/2010/main" val="402383334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Θέση αριθμού διαφάνειας 3">
            <a:extLst>
              <a:ext uri="{FF2B5EF4-FFF2-40B4-BE49-F238E27FC236}">
                <a16:creationId xmlns:a16="http://schemas.microsoft.com/office/drawing/2014/main" id="{02AF3690-AA81-4EF1-87A8-7A06D693DDED}"/>
              </a:ext>
            </a:extLst>
          </p:cNvPr>
          <p:cNvSpPr>
            <a:spLocks noGrp="1"/>
          </p:cNvSpPr>
          <p:nvPr>
            <p:ph type="sldNum" sz="quarter" idx="12"/>
          </p:nvPr>
        </p:nvSpPr>
        <p:spPr/>
        <p:txBody>
          <a:bodyPr/>
          <a:lstStyle/>
          <a:p>
            <a:fld id="{29A67EF4-6AD0-4895-A677-9D84EEBBB660}" type="slidenum">
              <a:rPr lang="el-GR" smtClean="0"/>
              <a:t>17</a:t>
            </a:fld>
            <a:endParaRPr lang="el-GR"/>
          </a:p>
        </p:txBody>
      </p:sp>
      <p:sp>
        <p:nvSpPr>
          <p:cNvPr id="3" name="Θέση περιεχομένου 2">
            <a:extLst>
              <a:ext uri="{FF2B5EF4-FFF2-40B4-BE49-F238E27FC236}">
                <a16:creationId xmlns:a16="http://schemas.microsoft.com/office/drawing/2014/main" id="{888290FA-A720-43BF-A7B6-535BEDDE667B}"/>
              </a:ext>
            </a:extLst>
          </p:cNvPr>
          <p:cNvSpPr>
            <a:spLocks noGrp="1"/>
          </p:cNvSpPr>
          <p:nvPr>
            <p:ph idx="4294967295"/>
          </p:nvPr>
        </p:nvSpPr>
        <p:spPr>
          <a:xfrm>
            <a:off x="204186" y="1955816"/>
            <a:ext cx="11116174" cy="3930650"/>
          </a:xfrm>
        </p:spPr>
        <p:txBody>
          <a:bodyPr>
            <a:normAutofit/>
          </a:bodyPr>
          <a:lstStyle/>
          <a:p>
            <a:pPr algn="ctr"/>
            <a:r>
              <a:rPr lang="el-GR" sz="3200" b="1" dirty="0"/>
              <a:t>Ομάδες </a:t>
            </a:r>
            <a:r>
              <a:rPr lang="en-US" sz="3200" b="1" dirty="0"/>
              <a:t>Balint</a:t>
            </a:r>
            <a:r>
              <a:rPr lang="el-GR" sz="3200" b="1" dirty="0"/>
              <a:t> </a:t>
            </a:r>
          </a:p>
          <a:p>
            <a:endParaRPr lang="el-GR" sz="3200" dirty="0"/>
          </a:p>
        </p:txBody>
      </p:sp>
    </p:spTree>
    <p:extLst>
      <p:ext uri="{BB962C8B-B14F-4D97-AF65-F5344CB8AC3E}">
        <p14:creationId xmlns:p14="http://schemas.microsoft.com/office/powerpoint/2010/main" val="270438620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Τίτλος 2">
            <a:extLst>
              <a:ext uri="{FF2B5EF4-FFF2-40B4-BE49-F238E27FC236}">
                <a16:creationId xmlns:a16="http://schemas.microsoft.com/office/drawing/2014/main" id="{275ABEE8-A93C-1569-53B3-5186F003EB97}"/>
              </a:ext>
            </a:extLst>
          </p:cNvPr>
          <p:cNvSpPr>
            <a:spLocks noGrp="1"/>
          </p:cNvSpPr>
          <p:nvPr>
            <p:ph type="title"/>
          </p:nvPr>
        </p:nvSpPr>
        <p:spPr>
          <a:xfrm>
            <a:off x="986901" y="511410"/>
            <a:ext cx="10058400" cy="387216"/>
          </a:xfrm>
        </p:spPr>
        <p:txBody>
          <a:bodyPr>
            <a:noAutofit/>
          </a:bodyPr>
          <a:lstStyle/>
          <a:p>
            <a:r>
              <a:rPr lang="el-GR" sz="3200" dirty="0"/>
              <a:t>Συνεδρία </a:t>
            </a:r>
            <a:r>
              <a:rPr lang="en-US" sz="3200" dirty="0"/>
              <a:t>Balint</a:t>
            </a:r>
            <a:endParaRPr lang="el-GR" sz="3200" dirty="0"/>
          </a:p>
        </p:txBody>
      </p:sp>
      <p:sp>
        <p:nvSpPr>
          <p:cNvPr id="4" name="Θέση περιεχομένου 3">
            <a:extLst>
              <a:ext uri="{FF2B5EF4-FFF2-40B4-BE49-F238E27FC236}">
                <a16:creationId xmlns:a16="http://schemas.microsoft.com/office/drawing/2014/main" id="{95F4FA5E-04EA-52ED-53EA-79D901C136B0}"/>
              </a:ext>
            </a:extLst>
          </p:cNvPr>
          <p:cNvSpPr>
            <a:spLocks noGrp="1"/>
          </p:cNvSpPr>
          <p:nvPr>
            <p:ph idx="1"/>
          </p:nvPr>
        </p:nvSpPr>
        <p:spPr>
          <a:xfrm>
            <a:off x="756821" y="898625"/>
            <a:ext cx="10642107" cy="5644217"/>
          </a:xfrm>
        </p:spPr>
        <p:txBody>
          <a:bodyPr>
            <a:noAutofit/>
          </a:bodyPr>
          <a:lstStyle/>
          <a:p>
            <a:pPr lvl="1"/>
            <a:r>
              <a:rPr lang="el-GR" sz="2000" dirty="0"/>
              <a:t>Ένας ιατρός (ή επαγγελματίας υγείας) καλείται να παρουσιάσει από μνήμης έναν ασθενή από την κλινική του πρακτική, τη σχέση μεταξύ τους καθώς και τον προβληματισμό του σε σχέση με το συγκεκριμένο πρόσωπο.</a:t>
            </a:r>
          </a:p>
          <a:p>
            <a:pPr lvl="1"/>
            <a:r>
              <a:rPr lang="el-GR" sz="2000" dirty="0"/>
              <a:t>Ελαχιστοποιώντας τα κλινικά δεδομένα της υπόθεσης, επικεντρώνεται αντ’ αυτού στα συναισθήματα για το ασθενή. </a:t>
            </a:r>
          </a:p>
          <a:p>
            <a:pPr lvl="1"/>
            <a:r>
              <a:rPr lang="el-GR" sz="2000" dirty="0"/>
              <a:t>Για τα επόμενα 45 λεπτά, ο παρουσιαστής ακούει τα υπόλοιπα μέλη της ομάδας να βάζουν τον εαυτό τους στη θέση του και να περιγράφουν τα δικά τους συναισθήματα σε σχέση με ότι άκουσαν. </a:t>
            </a:r>
          </a:p>
          <a:p>
            <a:pPr lvl="1"/>
            <a:r>
              <a:rPr lang="el-GR" sz="2000" dirty="0"/>
              <a:t>Χρησιμοποιώντας πρώτο ενικό αριθμό, τα μέλη της ομάδας εκφράζουν αυτό που θα ένιωθαν αν οι ίδιοι ήταν ο ασθενής ή ο θεραπευτής σε αυτή τη σχέση.</a:t>
            </a:r>
          </a:p>
          <a:p>
            <a:pPr lvl="1"/>
            <a:r>
              <a:rPr lang="el-GR" sz="2000" dirty="0"/>
              <a:t>Ένας ή δυο εκπαιδευμένοι συντονιστές διευκολύνουν τη διαδικασία διατηρώντας κλίμα σεβασμού, διασφαλίζοντας την εμπιστευτικότητα και την ασφάλεια εντός της ομάδας, </a:t>
            </a:r>
            <a:r>
              <a:rPr lang="el-GR" sz="2000" b="1" dirty="0"/>
              <a:t>προστατεύοντας τον παρουσιαστή από το να κρίνεται, αξιολογείται ή πιέζεται</a:t>
            </a:r>
            <a:r>
              <a:rPr lang="el-GR" sz="2000" dirty="0"/>
              <a:t> με οποιονδήποτε τρόπο. </a:t>
            </a:r>
          </a:p>
          <a:p>
            <a:pPr lvl="1"/>
            <a:r>
              <a:rPr lang="el-GR" sz="2000" dirty="0"/>
              <a:t>Παρακολουθούν προσεκτικά τη συζήτηση ώστε να είναι βέβαιο ότι τόσο στον ιατρό όσο και στον ασθενή δίνεται η δέουσα προσοχή. Ο στόχος είναι, μέσα από τη συγκεκριμένη διαδικασία, να κατορθώσει ο </a:t>
            </a:r>
            <a:r>
              <a:rPr lang="el-GR" sz="2000" b="1" dirty="0"/>
              <a:t>επαγγελματίας να επεξεργαστεί τα συναισθήματά του, ξεπερνώντας τον εαυτό του και τις αντιδράσεις </a:t>
            </a:r>
            <a:r>
              <a:rPr lang="el-GR" sz="2000" dirty="0"/>
              <a:t>του απέναντι στον ασθενή, γεγονός το οποίο θα του επιτρέψει να επανέλθει πληρέστερα στον επαγγελματικό του ρόλο.</a:t>
            </a:r>
          </a:p>
        </p:txBody>
      </p:sp>
      <p:sp>
        <p:nvSpPr>
          <p:cNvPr id="2" name="Θέση αριθμού διαφάνειας 1">
            <a:extLst>
              <a:ext uri="{FF2B5EF4-FFF2-40B4-BE49-F238E27FC236}">
                <a16:creationId xmlns:a16="http://schemas.microsoft.com/office/drawing/2014/main" id="{6B2EADCB-C8EC-18B3-9CD5-4B8C8F13461E}"/>
              </a:ext>
            </a:extLst>
          </p:cNvPr>
          <p:cNvSpPr>
            <a:spLocks noGrp="1"/>
          </p:cNvSpPr>
          <p:nvPr>
            <p:ph type="sldNum" sz="quarter" idx="12"/>
          </p:nvPr>
        </p:nvSpPr>
        <p:spPr/>
        <p:txBody>
          <a:bodyPr/>
          <a:lstStyle/>
          <a:p>
            <a:fld id="{29A67EF4-6AD0-4895-A677-9D84EEBBB660}" type="slidenum">
              <a:rPr lang="el-GR" smtClean="0"/>
              <a:t>18</a:t>
            </a:fld>
            <a:endParaRPr lang="el-GR"/>
          </a:p>
        </p:txBody>
      </p:sp>
    </p:spTree>
    <p:extLst>
      <p:ext uri="{BB962C8B-B14F-4D97-AF65-F5344CB8AC3E}">
        <p14:creationId xmlns:p14="http://schemas.microsoft.com/office/powerpoint/2010/main" val="32539253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36AD4EBC-3083-44FF-960B-7E68A5BAA9AE}"/>
              </a:ext>
            </a:extLst>
          </p:cNvPr>
          <p:cNvSpPr>
            <a:spLocks noGrp="1"/>
          </p:cNvSpPr>
          <p:nvPr>
            <p:ph type="title"/>
          </p:nvPr>
        </p:nvSpPr>
        <p:spPr>
          <a:xfrm>
            <a:off x="727364" y="373182"/>
            <a:ext cx="10058400" cy="685800"/>
          </a:xfrm>
        </p:spPr>
        <p:txBody>
          <a:bodyPr>
            <a:noAutofit/>
          </a:bodyPr>
          <a:lstStyle/>
          <a:p>
            <a:r>
              <a:rPr lang="el-GR" sz="2800" dirty="0"/>
              <a:t>Ομάδες </a:t>
            </a:r>
            <a:r>
              <a:rPr lang="en-US" sz="2800" dirty="0"/>
              <a:t>Balint</a:t>
            </a:r>
            <a:r>
              <a:rPr lang="el-GR" sz="2800" dirty="0"/>
              <a:t>: Οφέλη Ι</a:t>
            </a:r>
          </a:p>
        </p:txBody>
      </p:sp>
      <p:sp>
        <p:nvSpPr>
          <p:cNvPr id="3" name="Θέση περιεχομένου 2">
            <a:extLst>
              <a:ext uri="{FF2B5EF4-FFF2-40B4-BE49-F238E27FC236}">
                <a16:creationId xmlns:a16="http://schemas.microsoft.com/office/drawing/2014/main" id="{99AF6359-A022-4474-BD6E-3A27F1D39D4C}"/>
              </a:ext>
            </a:extLst>
          </p:cNvPr>
          <p:cNvSpPr>
            <a:spLocks noGrp="1"/>
          </p:cNvSpPr>
          <p:nvPr>
            <p:ph idx="1"/>
          </p:nvPr>
        </p:nvSpPr>
        <p:spPr>
          <a:xfrm>
            <a:off x="727364" y="1165860"/>
            <a:ext cx="10636053" cy="5759032"/>
          </a:xfrm>
        </p:spPr>
        <p:txBody>
          <a:bodyPr>
            <a:normAutofit/>
          </a:bodyPr>
          <a:lstStyle/>
          <a:p>
            <a:r>
              <a:rPr lang="el-GR" sz="2400" dirty="0"/>
              <a:t>Δημιουργούν ένα </a:t>
            </a:r>
            <a:r>
              <a:rPr lang="el-GR" sz="2400" b="1" dirty="0"/>
              <a:t>ασφαλές μέρος </a:t>
            </a:r>
            <a:r>
              <a:rPr lang="el-GR" sz="2400" dirty="0"/>
              <a:t>όπου μπορεί </a:t>
            </a:r>
            <a:r>
              <a:rPr lang="el-GR" sz="2400" b="1" dirty="0"/>
              <a:t>ένας επαγγελματίας να μιλά </a:t>
            </a:r>
            <a:r>
              <a:rPr lang="el-GR" sz="2400" dirty="0"/>
              <a:t>για τις δυσκολίες του στη δουλειά του με τους ασθενείς. </a:t>
            </a:r>
          </a:p>
          <a:p>
            <a:endParaRPr lang="el-GR" sz="2400" dirty="0"/>
          </a:p>
          <a:p>
            <a:r>
              <a:rPr lang="el-GR" sz="2400" dirty="0"/>
              <a:t>Όλα τα μέλη θα βιώσουν και θα μιλήσουν για καταστάσεις δυσκολίας, ανημποριάς και άγχους - μεγάλη </a:t>
            </a:r>
            <a:r>
              <a:rPr lang="el-GR" sz="2400" b="1" dirty="0"/>
              <a:t>ανακούφιση και στήριξη</a:t>
            </a:r>
            <a:r>
              <a:rPr lang="el-GR" sz="2400" dirty="0"/>
              <a:t>.</a:t>
            </a:r>
          </a:p>
          <a:p>
            <a:pPr marL="0" indent="0">
              <a:buNone/>
            </a:pPr>
            <a:r>
              <a:rPr lang="el-GR" sz="2400" dirty="0"/>
              <a:t> </a:t>
            </a:r>
          </a:p>
          <a:p>
            <a:r>
              <a:rPr lang="el-GR" sz="2400" dirty="0"/>
              <a:t>Συζήτηση και ανταλλαγή  προβληματικών καταστάσεων με ασθενείς, που νιώθουν ανεπαρκώς εξοπλισμένοι – </a:t>
            </a:r>
            <a:r>
              <a:rPr lang="el-GR" sz="2400" b="1" dirty="0"/>
              <a:t>Αύξηση </a:t>
            </a:r>
            <a:r>
              <a:rPr lang="el-GR" sz="2400" dirty="0"/>
              <a:t>από μια τέτοια συμμετοχή της </a:t>
            </a:r>
            <a:r>
              <a:rPr lang="el-GR" sz="2400" b="1" dirty="0"/>
              <a:t>αίσθησης αποτελεσματικότητας</a:t>
            </a:r>
            <a:r>
              <a:rPr lang="el-GR" sz="2400" dirty="0"/>
              <a:t>. </a:t>
            </a:r>
          </a:p>
          <a:p>
            <a:endParaRPr lang="el-GR" sz="2400" dirty="0"/>
          </a:p>
          <a:p>
            <a:r>
              <a:rPr lang="el-GR" sz="2400" b="1" dirty="0"/>
              <a:t>Προστατευτική </a:t>
            </a:r>
            <a:r>
              <a:rPr lang="el-GR" sz="2400" dirty="0"/>
              <a:t>λειτουργία  στο </a:t>
            </a:r>
            <a:r>
              <a:rPr lang="el-GR" sz="2400" b="1" dirty="0"/>
              <a:t>«</a:t>
            </a:r>
            <a:r>
              <a:rPr lang="en-US" sz="2400" b="1" dirty="0"/>
              <a:t>burn out</a:t>
            </a:r>
            <a:r>
              <a:rPr lang="el-GR" sz="2400" b="1" dirty="0"/>
              <a:t>». </a:t>
            </a:r>
          </a:p>
          <a:p>
            <a:endParaRPr lang="el-GR" dirty="0"/>
          </a:p>
        </p:txBody>
      </p:sp>
      <p:sp>
        <p:nvSpPr>
          <p:cNvPr id="6" name="Θέση αριθμού διαφάνειας 5">
            <a:extLst>
              <a:ext uri="{FF2B5EF4-FFF2-40B4-BE49-F238E27FC236}">
                <a16:creationId xmlns:a16="http://schemas.microsoft.com/office/drawing/2014/main" id="{0691007B-3C01-4592-95AE-9007231BB19F}"/>
              </a:ext>
            </a:extLst>
          </p:cNvPr>
          <p:cNvSpPr>
            <a:spLocks noGrp="1"/>
          </p:cNvSpPr>
          <p:nvPr>
            <p:ph type="sldNum" sz="quarter" idx="12"/>
          </p:nvPr>
        </p:nvSpPr>
        <p:spPr/>
        <p:txBody>
          <a:bodyPr/>
          <a:lstStyle/>
          <a:p>
            <a:fld id="{29A67EF4-6AD0-4895-A677-9D84EEBBB660}" type="slidenum">
              <a:rPr lang="el-GR" smtClean="0"/>
              <a:t>19</a:t>
            </a:fld>
            <a:endParaRPr lang="el-GR"/>
          </a:p>
        </p:txBody>
      </p:sp>
    </p:spTree>
    <p:extLst>
      <p:ext uri="{BB962C8B-B14F-4D97-AF65-F5344CB8AC3E}">
        <p14:creationId xmlns:p14="http://schemas.microsoft.com/office/powerpoint/2010/main" val="15994282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97ECD7C7-0329-937D-F5B7-0251BAE9BEC9}"/>
              </a:ext>
            </a:extLst>
          </p:cNvPr>
          <p:cNvSpPr>
            <a:spLocks noGrp="1"/>
          </p:cNvSpPr>
          <p:nvPr>
            <p:ph sz="half" idx="1"/>
          </p:nvPr>
        </p:nvSpPr>
        <p:spPr>
          <a:xfrm>
            <a:off x="1057275" y="1371600"/>
            <a:ext cx="4754880" cy="4391023"/>
          </a:xfrm>
        </p:spPr>
        <p:txBody>
          <a:bodyPr>
            <a:normAutofit/>
          </a:bodyPr>
          <a:lstStyle/>
          <a:p>
            <a:pPr algn="ctr"/>
            <a:endParaRPr lang="el-GR" sz="3600" b="1" dirty="0"/>
          </a:p>
          <a:p>
            <a:pPr algn="ctr"/>
            <a:r>
              <a:rPr lang="el-GR" sz="3600" b="1" dirty="0"/>
              <a:t> Πώς έρχεστε?</a:t>
            </a:r>
          </a:p>
          <a:p>
            <a:pPr marL="0" indent="0" algn="ctr">
              <a:buNone/>
            </a:pPr>
            <a:endParaRPr lang="el-GR" sz="2400" b="1" dirty="0"/>
          </a:p>
        </p:txBody>
      </p:sp>
      <p:sp>
        <p:nvSpPr>
          <p:cNvPr id="4" name="Θέση αριθμού διαφάνειας 3">
            <a:extLst>
              <a:ext uri="{FF2B5EF4-FFF2-40B4-BE49-F238E27FC236}">
                <a16:creationId xmlns:a16="http://schemas.microsoft.com/office/drawing/2014/main" id="{D9C86AA1-AF81-DCA9-E807-CF865C14DAE2}"/>
              </a:ext>
            </a:extLst>
          </p:cNvPr>
          <p:cNvSpPr>
            <a:spLocks noGrp="1"/>
          </p:cNvSpPr>
          <p:nvPr>
            <p:ph type="sldNum" sz="quarter" idx="12"/>
          </p:nvPr>
        </p:nvSpPr>
        <p:spPr/>
        <p:txBody>
          <a:bodyPr/>
          <a:lstStyle/>
          <a:p>
            <a:fld id="{29A67EF4-6AD0-4895-A677-9D84EEBBB660}" type="slidenum">
              <a:rPr lang="el-GR" smtClean="0"/>
              <a:t>2</a:t>
            </a:fld>
            <a:endParaRPr lang="el-GR"/>
          </a:p>
        </p:txBody>
      </p:sp>
      <p:pic>
        <p:nvPicPr>
          <p:cNvPr id="2050" name="Picture 2" descr="Παγκόσμιο συνδέοντας δίκτυο ανθρώπων Διανυσματική απεικόνιση - εικονογραφία  από teamwork: 42911019">
            <a:extLst>
              <a:ext uri="{FF2B5EF4-FFF2-40B4-BE49-F238E27FC236}">
                <a16:creationId xmlns:a16="http://schemas.microsoft.com/office/drawing/2014/main" id="{5E37B8B5-65A2-FDD6-15BC-7363BCA40110}"/>
              </a:ext>
            </a:extLst>
          </p:cNvPr>
          <p:cNvPicPr>
            <a:picLocks noGrp="1" noChangeAspect="1" noChangeArrowheads="1"/>
          </p:cNvPicPr>
          <p:nvPr>
            <p:ph sz="half" idx="2"/>
          </p:nvPr>
        </p:nvPicPr>
        <p:blipFill>
          <a:blip r:embed="rId2">
            <a:extLst>
              <a:ext uri="{28A0092B-C50C-407E-A947-70E740481C1C}">
                <a14:useLocalDpi xmlns:a14="http://schemas.microsoft.com/office/drawing/2010/main" val="0"/>
              </a:ext>
            </a:extLst>
          </a:blip>
          <a:srcRect/>
          <a:stretch>
            <a:fillRect/>
          </a:stretch>
        </p:blipFill>
        <p:spPr bwMode="auto">
          <a:xfrm>
            <a:off x="6677025" y="1371601"/>
            <a:ext cx="4667250" cy="4391024"/>
          </a:xfrm>
          <a:prstGeom prst="rect">
            <a:avLst/>
          </a:prstGeom>
          <a:noFill/>
          <a:extLst>
            <a:ext uri="{909E8E84-426E-40DD-AFC4-6F175D3DCCD1}">
              <a14:hiddenFill xmlns:a14="http://schemas.microsoft.com/office/drawing/2010/main">
                <a:solidFill>
                  <a:srgbClr val="FFFFFF"/>
                </a:solidFill>
              </a14:hiddenFill>
            </a:ext>
          </a:extLst>
        </p:spPr>
      </p:pic>
      <p:sp>
        <p:nvSpPr>
          <p:cNvPr id="10" name="TextBox 9">
            <a:extLst>
              <a:ext uri="{FF2B5EF4-FFF2-40B4-BE49-F238E27FC236}">
                <a16:creationId xmlns:a16="http://schemas.microsoft.com/office/drawing/2014/main" id="{3587F49D-FFB5-CA23-2BAD-08D628E5D4B3}"/>
              </a:ext>
            </a:extLst>
          </p:cNvPr>
          <p:cNvSpPr txBox="1"/>
          <p:nvPr/>
        </p:nvSpPr>
        <p:spPr>
          <a:xfrm>
            <a:off x="6543674" y="5824236"/>
            <a:ext cx="4867275" cy="461665"/>
          </a:xfrm>
          <a:prstGeom prst="rect">
            <a:avLst/>
          </a:prstGeom>
          <a:noFill/>
        </p:spPr>
        <p:txBody>
          <a:bodyPr wrap="square">
            <a:spAutoFit/>
          </a:bodyPr>
          <a:lstStyle/>
          <a:p>
            <a:r>
              <a:rPr lang="en-US" sz="1200" dirty="0"/>
              <a:t>https://www.google.com/search?q=++%CE%B4%CE%AF%CE%BA%CF%84%CF%85%CE%B1</a:t>
            </a:r>
            <a:endParaRPr lang="el-GR" sz="1200" dirty="0"/>
          </a:p>
        </p:txBody>
      </p:sp>
    </p:spTree>
    <p:extLst>
      <p:ext uri="{BB962C8B-B14F-4D97-AF65-F5344CB8AC3E}">
        <p14:creationId xmlns:p14="http://schemas.microsoft.com/office/powerpoint/2010/main" val="262082865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Τίτλος 5">
            <a:extLst>
              <a:ext uri="{FF2B5EF4-FFF2-40B4-BE49-F238E27FC236}">
                <a16:creationId xmlns:a16="http://schemas.microsoft.com/office/drawing/2014/main" id="{4C9D362B-97A9-43A6-A0C4-C5D23E8EACD4}"/>
              </a:ext>
            </a:extLst>
          </p:cNvPr>
          <p:cNvSpPr>
            <a:spLocks noGrp="1"/>
          </p:cNvSpPr>
          <p:nvPr>
            <p:ph type="title"/>
          </p:nvPr>
        </p:nvSpPr>
        <p:spPr>
          <a:xfrm>
            <a:off x="1128944" y="387433"/>
            <a:ext cx="10058400" cy="553160"/>
          </a:xfrm>
        </p:spPr>
        <p:txBody>
          <a:bodyPr>
            <a:noAutofit/>
          </a:bodyPr>
          <a:lstStyle/>
          <a:p>
            <a:r>
              <a:rPr lang="el-GR" sz="4000" b="1" dirty="0"/>
              <a:t> </a:t>
            </a:r>
            <a:r>
              <a:rPr lang="el-GR" sz="2800" dirty="0"/>
              <a:t>Ομάδες </a:t>
            </a:r>
            <a:r>
              <a:rPr lang="en-US" sz="2800" dirty="0"/>
              <a:t>Balint</a:t>
            </a:r>
            <a:r>
              <a:rPr lang="el-GR" sz="2800" dirty="0"/>
              <a:t>: Οφέλη ΙΙ  </a:t>
            </a:r>
          </a:p>
        </p:txBody>
      </p:sp>
      <p:sp>
        <p:nvSpPr>
          <p:cNvPr id="7" name="Θέση περιεχομένου 6">
            <a:extLst>
              <a:ext uri="{FF2B5EF4-FFF2-40B4-BE49-F238E27FC236}">
                <a16:creationId xmlns:a16="http://schemas.microsoft.com/office/drawing/2014/main" id="{8742E2EC-7CA3-43FD-9842-FB0E94AA4C8B}"/>
              </a:ext>
            </a:extLst>
          </p:cNvPr>
          <p:cNvSpPr>
            <a:spLocks noGrp="1"/>
          </p:cNvSpPr>
          <p:nvPr>
            <p:ph idx="1"/>
          </p:nvPr>
        </p:nvSpPr>
        <p:spPr>
          <a:xfrm>
            <a:off x="656948" y="1132448"/>
            <a:ext cx="10848512" cy="5449543"/>
          </a:xfrm>
        </p:spPr>
        <p:txBody>
          <a:bodyPr>
            <a:normAutofit/>
          </a:bodyPr>
          <a:lstStyle/>
          <a:p>
            <a:pPr>
              <a:buFont typeface="Courier New" panose="02070309020205020404" pitchFamily="49" charset="0"/>
              <a:buChar char="o"/>
            </a:pPr>
            <a:r>
              <a:rPr lang="el-GR" sz="2400" dirty="0"/>
              <a:t>Εκπαιδεύεσαι στην  </a:t>
            </a:r>
            <a:r>
              <a:rPr lang="el-GR" sz="2400" b="1" dirty="0"/>
              <a:t>ενεργητική ακρόαση.  </a:t>
            </a:r>
            <a:endParaRPr lang="el-GR" sz="2400" dirty="0"/>
          </a:p>
          <a:p>
            <a:pPr lvl="1">
              <a:buFont typeface="Wingdings" panose="05000000000000000000" pitchFamily="2" charset="2"/>
              <a:buChar char="ü"/>
            </a:pPr>
            <a:r>
              <a:rPr lang="el-GR" sz="2200" dirty="0"/>
              <a:t>Στην οπτική του </a:t>
            </a:r>
            <a:r>
              <a:rPr lang="el-GR" sz="2200" b="1" dirty="0"/>
              <a:t>ασθενούς ως ανθρώπου, </a:t>
            </a:r>
            <a:r>
              <a:rPr lang="el-GR" sz="2200" dirty="0"/>
              <a:t>με σχέσεις, συναισθήματα και εκτός του θεραπευτικού σχήματος.    </a:t>
            </a:r>
          </a:p>
          <a:p>
            <a:pPr lvl="1" fontAlgn="base">
              <a:buFont typeface="Wingdings" panose="05000000000000000000" pitchFamily="2" charset="2"/>
              <a:buChar char="ü"/>
            </a:pPr>
            <a:r>
              <a:rPr lang="el-GR" sz="2200" dirty="0"/>
              <a:t>Σε ένα βαθύτερο επίπεδο κατανόησης των συναισθημάτων των ασθενών τους, όπως επίσης και των δικών τους.</a:t>
            </a:r>
          </a:p>
          <a:p>
            <a:pPr fontAlgn="base">
              <a:buFont typeface="Courier New" panose="02070309020205020404" pitchFamily="49" charset="0"/>
              <a:buChar char="o"/>
            </a:pPr>
            <a:r>
              <a:rPr lang="el-GR" sz="2400" dirty="0"/>
              <a:t>Οι </a:t>
            </a:r>
            <a:r>
              <a:rPr lang="el-GR" sz="2400" b="1" dirty="0"/>
              <a:t>συγκεκριμένοι ασθενείς- που τους δυσκολεύουν </a:t>
            </a:r>
            <a:r>
              <a:rPr lang="el-GR" sz="2400" dirty="0"/>
              <a:t>και περισσότερο- </a:t>
            </a:r>
            <a:r>
              <a:rPr lang="el-GR" sz="2400" b="1" dirty="0"/>
              <a:t>ίσως συνηχούν </a:t>
            </a:r>
            <a:r>
              <a:rPr lang="el-GR" sz="2400" dirty="0"/>
              <a:t>με δικές τους πλευρές, ως άτομα, σε συναισθηματικό επίπεδο και ίσως και σε καθημερινό, κοινωνικό επίπεδο, με ό,τι δηλαδή συμβαίνει στη ζωή τους ή με την ιστορία τους. </a:t>
            </a:r>
          </a:p>
          <a:p>
            <a:pPr fontAlgn="base">
              <a:buFont typeface="Courier New" panose="02070309020205020404" pitchFamily="49" charset="0"/>
              <a:buChar char="o"/>
            </a:pPr>
            <a:r>
              <a:rPr lang="el-GR" sz="2400" dirty="0"/>
              <a:t>Αυτό βοηθά ένα γιατρό να αποφύγει πιθανά προβλήματα ή ακόμη και να τα αξιοποιήσει ως θεραπευτικά πλεονεκτήματα.  </a:t>
            </a:r>
          </a:p>
          <a:p>
            <a:endParaRPr lang="el-GR" dirty="0"/>
          </a:p>
        </p:txBody>
      </p:sp>
      <p:sp>
        <p:nvSpPr>
          <p:cNvPr id="2" name="Θέση αριθμού διαφάνειας 1">
            <a:extLst>
              <a:ext uri="{FF2B5EF4-FFF2-40B4-BE49-F238E27FC236}">
                <a16:creationId xmlns:a16="http://schemas.microsoft.com/office/drawing/2014/main" id="{B2208902-2400-4055-A9D4-657681438E9D}"/>
              </a:ext>
            </a:extLst>
          </p:cNvPr>
          <p:cNvSpPr>
            <a:spLocks noGrp="1"/>
          </p:cNvSpPr>
          <p:nvPr>
            <p:ph type="sldNum" sz="quarter" idx="12"/>
          </p:nvPr>
        </p:nvSpPr>
        <p:spPr/>
        <p:txBody>
          <a:bodyPr/>
          <a:lstStyle/>
          <a:p>
            <a:fld id="{29A67EF4-6AD0-4895-A677-9D84EEBBB660}" type="slidenum">
              <a:rPr lang="el-GR" smtClean="0"/>
              <a:t>20</a:t>
            </a:fld>
            <a:endParaRPr lang="el-GR"/>
          </a:p>
        </p:txBody>
      </p:sp>
    </p:spTree>
    <p:extLst>
      <p:ext uri="{BB962C8B-B14F-4D97-AF65-F5344CB8AC3E}">
        <p14:creationId xmlns:p14="http://schemas.microsoft.com/office/powerpoint/2010/main" val="102034128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Θέση αριθμού διαφάνειας 3">
            <a:extLst>
              <a:ext uri="{FF2B5EF4-FFF2-40B4-BE49-F238E27FC236}">
                <a16:creationId xmlns:a16="http://schemas.microsoft.com/office/drawing/2014/main" id="{FB973734-20FB-6764-2D9D-6C8D70927FAF}"/>
              </a:ext>
            </a:extLst>
          </p:cNvPr>
          <p:cNvSpPr>
            <a:spLocks noGrp="1"/>
          </p:cNvSpPr>
          <p:nvPr>
            <p:ph type="sldNum" sz="quarter" idx="12"/>
          </p:nvPr>
        </p:nvSpPr>
        <p:spPr/>
        <p:txBody>
          <a:bodyPr/>
          <a:lstStyle/>
          <a:p>
            <a:fld id="{29A67EF4-6AD0-4895-A677-9D84EEBBB660}" type="slidenum">
              <a:rPr lang="el-GR" smtClean="0"/>
              <a:t>21</a:t>
            </a:fld>
            <a:endParaRPr lang="el-GR"/>
          </a:p>
        </p:txBody>
      </p:sp>
      <p:sp>
        <p:nvSpPr>
          <p:cNvPr id="3" name="Θέση περιεχομένου 2">
            <a:extLst>
              <a:ext uri="{FF2B5EF4-FFF2-40B4-BE49-F238E27FC236}">
                <a16:creationId xmlns:a16="http://schemas.microsoft.com/office/drawing/2014/main" id="{1A90309C-0717-8F5D-03A3-B862F647E236}"/>
              </a:ext>
            </a:extLst>
          </p:cNvPr>
          <p:cNvSpPr>
            <a:spLocks noGrp="1"/>
          </p:cNvSpPr>
          <p:nvPr>
            <p:ph idx="4294967295"/>
          </p:nvPr>
        </p:nvSpPr>
        <p:spPr>
          <a:xfrm>
            <a:off x="1309255" y="1573501"/>
            <a:ext cx="10058400" cy="3932237"/>
          </a:xfrm>
        </p:spPr>
        <p:txBody>
          <a:bodyPr>
            <a:normAutofit/>
          </a:bodyPr>
          <a:lstStyle/>
          <a:p>
            <a:pPr algn="ctr"/>
            <a:r>
              <a:rPr lang="el-GR" sz="3600" b="1" dirty="0"/>
              <a:t>Ομάδες παιδιών και εφήβων</a:t>
            </a:r>
          </a:p>
        </p:txBody>
      </p:sp>
    </p:spTree>
    <p:extLst>
      <p:ext uri="{BB962C8B-B14F-4D97-AF65-F5344CB8AC3E}">
        <p14:creationId xmlns:p14="http://schemas.microsoft.com/office/powerpoint/2010/main" val="271427492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234C8A3-A855-64A7-41DC-03F3A8A3BE22}"/>
              </a:ext>
            </a:extLst>
          </p:cNvPr>
          <p:cNvSpPr>
            <a:spLocks noGrp="1"/>
          </p:cNvSpPr>
          <p:nvPr>
            <p:ph type="title"/>
          </p:nvPr>
        </p:nvSpPr>
        <p:spPr>
          <a:xfrm>
            <a:off x="1066800" y="642594"/>
            <a:ext cx="10058400" cy="760078"/>
          </a:xfrm>
        </p:spPr>
        <p:txBody>
          <a:bodyPr>
            <a:normAutofit/>
          </a:bodyPr>
          <a:lstStyle/>
          <a:p>
            <a:r>
              <a:rPr lang="el-GR" sz="3200" dirty="0"/>
              <a:t>Ομάδες παιδιών και εφήβων Ι</a:t>
            </a:r>
          </a:p>
        </p:txBody>
      </p:sp>
      <p:sp>
        <p:nvSpPr>
          <p:cNvPr id="3" name="Θέση περιεχομένου 2">
            <a:extLst>
              <a:ext uri="{FF2B5EF4-FFF2-40B4-BE49-F238E27FC236}">
                <a16:creationId xmlns:a16="http://schemas.microsoft.com/office/drawing/2014/main" id="{94C30589-7980-AB9F-34BE-94EEE1D2F48A}"/>
              </a:ext>
            </a:extLst>
          </p:cNvPr>
          <p:cNvSpPr>
            <a:spLocks noGrp="1"/>
          </p:cNvSpPr>
          <p:nvPr>
            <p:ph idx="1"/>
          </p:nvPr>
        </p:nvSpPr>
        <p:spPr>
          <a:xfrm>
            <a:off x="986901" y="1463039"/>
            <a:ext cx="10058400" cy="4751495"/>
          </a:xfrm>
        </p:spPr>
        <p:txBody>
          <a:bodyPr>
            <a:normAutofit/>
          </a:bodyPr>
          <a:lstStyle/>
          <a:p>
            <a:r>
              <a:rPr lang="el-GR" sz="2400" dirty="0">
                <a:effectLst/>
                <a:ea typeface="Calibri" panose="020F0502020204030204" pitchFamily="34" charset="0"/>
                <a:cs typeface="Times New Roman" panose="02020603050405020304" pitchFamily="18" charset="0"/>
              </a:rPr>
              <a:t>70 και πλέον χρόνια για θεραπευτικούς σκοπούς.</a:t>
            </a:r>
          </a:p>
          <a:p>
            <a:r>
              <a:rPr lang="el-GR" sz="2400" dirty="0">
                <a:effectLst/>
                <a:ea typeface="Calibri" panose="020F0502020204030204" pitchFamily="34" charset="0"/>
                <a:cs typeface="Times New Roman" panose="02020603050405020304" pitchFamily="18" charset="0"/>
              </a:rPr>
              <a:t>Η συγκεκριμένη μέθοδος αποτελεί πλέον μια καθιερωμένη και διαδεδομένη μορφή ψυχοθεραπείας παιδιών. </a:t>
            </a:r>
          </a:p>
          <a:p>
            <a:pPr marL="0" indent="0" algn="r">
              <a:buNone/>
            </a:pPr>
            <a:r>
              <a:rPr lang="en-US" sz="1600" dirty="0">
                <a:effectLst/>
                <a:ea typeface="Calibri" panose="020F0502020204030204" pitchFamily="34" charset="0"/>
                <a:cs typeface="Times New Roman" panose="02020603050405020304" pitchFamily="18" charset="0"/>
              </a:rPr>
              <a:t>Kaplan</a:t>
            </a:r>
            <a:r>
              <a:rPr lang="el-GR" sz="1600" dirty="0">
                <a:effectLst/>
                <a:ea typeface="Calibri" panose="020F0502020204030204" pitchFamily="34" charset="0"/>
                <a:cs typeface="Times New Roman" panose="02020603050405020304" pitchFamily="18" charset="0"/>
              </a:rPr>
              <a:t> &amp; </a:t>
            </a:r>
            <a:r>
              <a:rPr lang="en-US" sz="1600" dirty="0">
                <a:effectLst/>
                <a:ea typeface="Calibri" panose="020F0502020204030204" pitchFamily="34" charset="0"/>
                <a:cs typeface="Times New Roman" panose="02020603050405020304" pitchFamily="18" charset="0"/>
              </a:rPr>
              <a:t>Sadock</a:t>
            </a:r>
            <a:r>
              <a:rPr lang="el-GR" sz="1600" dirty="0">
                <a:effectLst/>
                <a:ea typeface="Calibri" panose="020F0502020204030204" pitchFamily="34" charset="0"/>
                <a:cs typeface="Times New Roman" panose="02020603050405020304" pitchFamily="18" charset="0"/>
              </a:rPr>
              <a:t>, 1983, 1993:</a:t>
            </a:r>
          </a:p>
          <a:p>
            <a:pPr marL="0" indent="0" algn="r">
              <a:buNone/>
            </a:pPr>
            <a:r>
              <a:rPr lang="en-US" sz="1600" dirty="0" err="1">
                <a:effectLst/>
                <a:ea typeface="Calibri" panose="020F0502020204030204" pitchFamily="34" charset="0"/>
                <a:cs typeface="Times New Roman" panose="02020603050405020304" pitchFamily="18" charset="0"/>
              </a:rPr>
              <a:t>Riester</a:t>
            </a:r>
            <a:r>
              <a:rPr lang="el-GR" sz="1600" dirty="0">
                <a:effectLst/>
                <a:ea typeface="Calibri" panose="020F0502020204030204" pitchFamily="34" charset="0"/>
                <a:cs typeface="Times New Roman" panose="02020603050405020304" pitchFamily="18" charset="0"/>
              </a:rPr>
              <a:t> &amp; </a:t>
            </a:r>
            <a:r>
              <a:rPr lang="en-US" sz="1600" dirty="0">
                <a:effectLst/>
                <a:ea typeface="Calibri" panose="020F0502020204030204" pitchFamily="34" charset="0"/>
                <a:cs typeface="Times New Roman" panose="02020603050405020304" pitchFamily="18" charset="0"/>
              </a:rPr>
              <a:t>Kraft</a:t>
            </a:r>
            <a:r>
              <a:rPr lang="el-GR" sz="1600" dirty="0">
                <a:effectLst/>
                <a:ea typeface="Calibri" panose="020F0502020204030204" pitchFamily="34" charset="0"/>
                <a:cs typeface="Times New Roman" panose="02020603050405020304" pitchFamily="18" charset="0"/>
              </a:rPr>
              <a:t>, 1986:</a:t>
            </a:r>
          </a:p>
          <a:p>
            <a:pPr marL="0" indent="0" algn="r">
              <a:buNone/>
            </a:pPr>
            <a:r>
              <a:rPr lang="en-US" sz="1600" dirty="0" err="1">
                <a:effectLst/>
                <a:ea typeface="Calibri" panose="020F0502020204030204" pitchFamily="34" charset="0"/>
                <a:cs typeface="Times New Roman" panose="02020603050405020304" pitchFamily="18" charset="0"/>
              </a:rPr>
              <a:t>Azima</a:t>
            </a:r>
            <a:r>
              <a:rPr lang="el-GR" sz="1600" dirty="0">
                <a:effectLst/>
                <a:ea typeface="Calibri" panose="020F0502020204030204" pitchFamily="34" charset="0"/>
                <a:cs typeface="Times New Roman" panose="02020603050405020304" pitchFamily="18" charset="0"/>
              </a:rPr>
              <a:t> 1991, </a:t>
            </a:r>
            <a:r>
              <a:rPr lang="en-US" sz="1600" dirty="0">
                <a:effectLst/>
                <a:ea typeface="Calibri" panose="020F0502020204030204" pitchFamily="34" charset="0"/>
                <a:cs typeface="Times New Roman" panose="02020603050405020304" pitchFamily="18" charset="0"/>
              </a:rPr>
              <a:t>Dwivedi</a:t>
            </a:r>
            <a:r>
              <a:rPr lang="el-GR" sz="1600" dirty="0">
                <a:effectLst/>
                <a:ea typeface="Calibri" panose="020F0502020204030204" pitchFamily="34" charset="0"/>
                <a:cs typeface="Times New Roman" panose="02020603050405020304" pitchFamily="18" charset="0"/>
              </a:rPr>
              <a:t>, 1993:</a:t>
            </a:r>
          </a:p>
          <a:p>
            <a:pPr marL="0" indent="0" algn="r">
              <a:buNone/>
            </a:pPr>
            <a:r>
              <a:rPr lang="en-US" sz="1600" dirty="0" err="1">
                <a:effectLst/>
                <a:ea typeface="Calibri" panose="020F0502020204030204" pitchFamily="34" charset="0"/>
                <a:cs typeface="Times New Roman" panose="02020603050405020304" pitchFamily="18" charset="0"/>
              </a:rPr>
              <a:t>Kymissis</a:t>
            </a:r>
            <a:r>
              <a:rPr lang="el-GR" sz="1600" dirty="0">
                <a:effectLst/>
                <a:ea typeface="Calibri" panose="020F0502020204030204" pitchFamily="34" charset="0"/>
                <a:cs typeface="Times New Roman" panose="02020603050405020304" pitchFamily="18" charset="0"/>
              </a:rPr>
              <a:t> &amp; </a:t>
            </a:r>
            <a:r>
              <a:rPr lang="en-US" sz="1600" dirty="0">
                <a:effectLst/>
                <a:ea typeface="Calibri" panose="020F0502020204030204" pitchFamily="34" charset="0"/>
                <a:cs typeface="Times New Roman" panose="02020603050405020304" pitchFamily="18" charset="0"/>
              </a:rPr>
              <a:t>Halperin</a:t>
            </a:r>
            <a:r>
              <a:rPr lang="el-GR" sz="1600" dirty="0">
                <a:effectLst/>
                <a:ea typeface="Calibri" panose="020F0502020204030204" pitchFamily="34" charset="0"/>
                <a:cs typeface="Times New Roman" panose="02020603050405020304" pitchFamily="18" charset="0"/>
              </a:rPr>
              <a:t> , 1996</a:t>
            </a:r>
          </a:p>
          <a:p>
            <a:r>
              <a:rPr lang="el-GR" sz="2400" dirty="0">
                <a:ea typeface="Calibri" panose="020F0502020204030204" pitchFamily="34" charset="0"/>
                <a:cs typeface="Times New Roman" panose="02020603050405020304" pitchFamily="18" charset="0"/>
              </a:rPr>
              <a:t> Επίλυση προβλημάτων λόγω </a:t>
            </a:r>
            <a:r>
              <a:rPr lang="el-GR" sz="2400" dirty="0">
                <a:effectLst/>
                <a:ea typeface="Calibri" panose="020F0502020204030204" pitchFamily="34" charset="0"/>
                <a:cs typeface="Times New Roman" panose="02020603050405020304" pitchFamily="18" charset="0"/>
              </a:rPr>
              <a:t>δυσλειτουργικών  συμπεριφοράς </a:t>
            </a:r>
            <a:r>
              <a:rPr lang="el-GR" sz="2400" b="1" dirty="0">
                <a:effectLst/>
                <a:ea typeface="Calibri" panose="020F0502020204030204" pitchFamily="34" charset="0"/>
                <a:cs typeface="Times New Roman" panose="02020603050405020304" pitchFamily="18" charset="0"/>
              </a:rPr>
              <a:t>μέσω της συναισθηματικής αλληλεπίδρασης. </a:t>
            </a:r>
            <a:endParaRPr lang="el-GR" sz="2400" b="1" dirty="0"/>
          </a:p>
        </p:txBody>
      </p:sp>
      <p:sp>
        <p:nvSpPr>
          <p:cNvPr id="4" name="Θέση αριθμού διαφάνειας 3">
            <a:extLst>
              <a:ext uri="{FF2B5EF4-FFF2-40B4-BE49-F238E27FC236}">
                <a16:creationId xmlns:a16="http://schemas.microsoft.com/office/drawing/2014/main" id="{5512A640-830A-EB7D-9827-5AD23C41671E}"/>
              </a:ext>
            </a:extLst>
          </p:cNvPr>
          <p:cNvSpPr>
            <a:spLocks noGrp="1"/>
          </p:cNvSpPr>
          <p:nvPr>
            <p:ph type="sldNum" sz="quarter" idx="12"/>
          </p:nvPr>
        </p:nvSpPr>
        <p:spPr/>
        <p:txBody>
          <a:bodyPr/>
          <a:lstStyle/>
          <a:p>
            <a:fld id="{29A67EF4-6AD0-4895-A677-9D84EEBBB660}" type="slidenum">
              <a:rPr lang="el-GR" smtClean="0"/>
              <a:t>22</a:t>
            </a:fld>
            <a:endParaRPr lang="el-GR"/>
          </a:p>
        </p:txBody>
      </p:sp>
    </p:spTree>
    <p:extLst>
      <p:ext uri="{BB962C8B-B14F-4D97-AF65-F5344CB8AC3E}">
        <p14:creationId xmlns:p14="http://schemas.microsoft.com/office/powerpoint/2010/main" val="247673414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234C8A3-A855-64A7-41DC-03F3A8A3BE22}"/>
              </a:ext>
            </a:extLst>
          </p:cNvPr>
          <p:cNvSpPr>
            <a:spLocks noGrp="1"/>
          </p:cNvSpPr>
          <p:nvPr>
            <p:ph type="title"/>
          </p:nvPr>
        </p:nvSpPr>
        <p:spPr>
          <a:xfrm>
            <a:off x="1066800" y="387433"/>
            <a:ext cx="10058400" cy="760078"/>
          </a:xfrm>
        </p:spPr>
        <p:txBody>
          <a:bodyPr>
            <a:normAutofit/>
          </a:bodyPr>
          <a:lstStyle/>
          <a:p>
            <a:r>
              <a:rPr lang="el-GR" sz="3200" dirty="0"/>
              <a:t>Ομάδες παιδιών και εφήβων ΙΙ</a:t>
            </a:r>
          </a:p>
        </p:txBody>
      </p:sp>
      <p:sp>
        <p:nvSpPr>
          <p:cNvPr id="3" name="Θέση περιεχομένου 2">
            <a:extLst>
              <a:ext uri="{FF2B5EF4-FFF2-40B4-BE49-F238E27FC236}">
                <a16:creationId xmlns:a16="http://schemas.microsoft.com/office/drawing/2014/main" id="{94C30589-7980-AB9F-34BE-94EEE1D2F48A}"/>
              </a:ext>
            </a:extLst>
          </p:cNvPr>
          <p:cNvSpPr>
            <a:spLocks noGrp="1"/>
          </p:cNvSpPr>
          <p:nvPr>
            <p:ph idx="1"/>
          </p:nvPr>
        </p:nvSpPr>
        <p:spPr>
          <a:xfrm>
            <a:off x="752382" y="973073"/>
            <a:ext cx="10687235" cy="5415901"/>
          </a:xfrm>
        </p:spPr>
        <p:txBody>
          <a:bodyPr>
            <a:normAutofit fontScale="25000" lnSpcReduction="20000"/>
          </a:bodyPr>
          <a:lstStyle/>
          <a:p>
            <a:pPr marR="0">
              <a:lnSpc>
                <a:spcPct val="115000"/>
              </a:lnSpc>
              <a:spcBef>
                <a:spcPts val="0"/>
              </a:spcBef>
              <a:spcAft>
                <a:spcPts val="1000"/>
              </a:spcAft>
              <a:buFont typeface="Courier New" panose="02070309020205020404" pitchFamily="49" charset="0"/>
              <a:buChar char="o"/>
            </a:pPr>
            <a:r>
              <a:rPr lang="el-GR" sz="8000" dirty="0">
                <a:effectLst/>
                <a:ea typeface="Calibri" panose="020F0502020204030204" pitchFamily="34" charset="0"/>
                <a:cs typeface="Times New Roman" panose="02020603050405020304" pitchFamily="18" charset="0"/>
              </a:rPr>
              <a:t>Κατά τη διάρκεια του ’30- εμφάνιση  ψυχαναλυτών  με διάφορες ειδικότητες -  επαναπροσδιορίζονται βασικές ψυχαναλυτικές  έννοιες - σημαντική ώθηση στην ψυχοθεραπεία του παιδιού, βασικές είναι:  </a:t>
            </a:r>
          </a:p>
          <a:p>
            <a:pPr marL="0" marR="0" lvl="0" indent="0" algn="just">
              <a:lnSpc>
                <a:spcPct val="115000"/>
              </a:lnSpc>
              <a:spcBef>
                <a:spcPts val="1200"/>
              </a:spcBef>
              <a:spcAft>
                <a:spcPts val="1000"/>
              </a:spcAft>
              <a:buNone/>
            </a:pPr>
            <a:r>
              <a:rPr lang="el-GR" sz="8000" dirty="0">
                <a:ea typeface="Calibri" panose="020F0502020204030204" pitchFamily="34" charset="0"/>
                <a:cs typeface="Times New Roman" panose="02020603050405020304" pitchFamily="18" charset="0"/>
              </a:rPr>
              <a:t>1. </a:t>
            </a:r>
            <a:r>
              <a:rPr lang="el-GR" sz="8000" dirty="0">
                <a:effectLst/>
                <a:ea typeface="Calibri" panose="020F0502020204030204" pitchFamily="34" charset="0"/>
                <a:cs typeface="Times New Roman" panose="02020603050405020304" pitchFamily="18" charset="0"/>
              </a:rPr>
              <a:t>Ο θεραπευτής αρχίζει να εμφανίζεται </a:t>
            </a:r>
            <a:r>
              <a:rPr lang="en-US" sz="8000" dirty="0">
                <a:effectLst/>
                <a:ea typeface="Calibri" panose="020F0502020204030204" pitchFamily="34" charset="0"/>
                <a:cs typeface="Times New Roman" panose="02020603050405020304" pitchFamily="18" charset="0"/>
              </a:rPr>
              <a:t> </a:t>
            </a:r>
            <a:r>
              <a:rPr lang="el-GR" sz="8000" dirty="0">
                <a:effectLst/>
                <a:ea typeface="Calibri" panose="020F0502020204030204" pitchFamily="34" charset="0"/>
                <a:cs typeface="Times New Roman" panose="02020603050405020304" pitchFamily="18" charset="0"/>
              </a:rPr>
              <a:t>με έμφαση στη </a:t>
            </a:r>
            <a:r>
              <a:rPr lang="el-GR" sz="8000" b="1" dirty="0">
                <a:effectLst/>
                <a:ea typeface="Calibri" panose="020F0502020204030204" pitchFamily="34" charset="0"/>
                <a:cs typeface="Times New Roman" panose="02020603050405020304" pitchFamily="18" charset="0"/>
              </a:rPr>
              <a:t>θεραπευτική συμμαχία</a:t>
            </a:r>
            <a:r>
              <a:rPr lang="el-GR" sz="8000" dirty="0">
                <a:effectLst/>
                <a:ea typeface="Calibri" panose="020F0502020204030204" pitchFamily="34" charset="0"/>
                <a:cs typeface="Times New Roman" panose="02020603050405020304" pitchFamily="18" charset="0"/>
              </a:rPr>
              <a:t> (</a:t>
            </a:r>
            <a:r>
              <a:rPr lang="en-US" sz="8000" dirty="0">
                <a:effectLst/>
                <a:ea typeface="Calibri" panose="020F0502020204030204" pitchFamily="34" charset="0"/>
                <a:cs typeface="Times New Roman" panose="02020603050405020304" pitchFamily="18" charset="0"/>
              </a:rPr>
              <a:t>therapeutic alliance</a:t>
            </a:r>
            <a:r>
              <a:rPr lang="el-GR" sz="8000" dirty="0">
                <a:effectLst/>
                <a:ea typeface="Calibri" panose="020F0502020204030204" pitchFamily="34" charset="0"/>
                <a:cs typeface="Times New Roman" panose="02020603050405020304" pitchFamily="18" charset="0"/>
              </a:rPr>
              <a:t>). </a:t>
            </a:r>
          </a:p>
          <a:p>
            <a:pPr lvl="2" algn="just">
              <a:lnSpc>
                <a:spcPct val="120000"/>
              </a:lnSpc>
              <a:spcBef>
                <a:spcPts val="0"/>
              </a:spcBef>
              <a:buFont typeface="Courier New" panose="02070309020205020404" pitchFamily="49" charset="0"/>
              <a:buChar char="o"/>
            </a:pPr>
            <a:r>
              <a:rPr lang="el-GR" sz="8000" dirty="0">
                <a:effectLst/>
                <a:ea typeface="Calibri" panose="020F0502020204030204" pitchFamily="34" charset="0"/>
                <a:cs typeface="Times New Roman" panose="02020603050405020304" pitchFamily="18" charset="0"/>
              </a:rPr>
              <a:t>Συγχρόνως, αναγνωρίζεται ότι υπάρχουν </a:t>
            </a:r>
            <a:r>
              <a:rPr lang="el-GR" sz="8000" b="1" i="1" dirty="0">
                <a:effectLst/>
                <a:ea typeface="Calibri" panose="020F0502020204030204" pitchFamily="34" charset="0"/>
                <a:cs typeface="Times New Roman" panose="02020603050405020304" pitchFamily="18" charset="0"/>
              </a:rPr>
              <a:t>θεραπευτικοί παράγοντες έξω από την κλασσική ψυχαναλυτική διάταξη,</a:t>
            </a:r>
            <a:r>
              <a:rPr lang="el-GR" sz="8000" dirty="0">
                <a:effectLst/>
                <a:ea typeface="Calibri" panose="020F0502020204030204" pitchFamily="34" charset="0"/>
                <a:cs typeface="Times New Roman" panose="02020603050405020304" pitchFamily="18" charset="0"/>
              </a:rPr>
              <a:t> τους οποίους ο θεραπευτής καλείται να τους συμπεριλάβει (να επέμβει ή να αναδιοργανώσει, κ.λπ.</a:t>
            </a:r>
          </a:p>
          <a:p>
            <a:pPr lvl="3" algn="just">
              <a:lnSpc>
                <a:spcPct val="120000"/>
              </a:lnSpc>
              <a:spcBef>
                <a:spcPts val="0"/>
              </a:spcBef>
              <a:buFont typeface="Wingdings" panose="05000000000000000000" pitchFamily="2" charset="2"/>
              <a:buChar char="ü"/>
            </a:pPr>
            <a:r>
              <a:rPr lang="el-GR" sz="8000" b="1" dirty="0">
                <a:ea typeface="Calibri" panose="020F0502020204030204" pitchFamily="34" charset="0"/>
                <a:cs typeface="Times New Roman" panose="02020603050405020304" pitchFamily="18" charset="0"/>
              </a:rPr>
              <a:t>Ο</a:t>
            </a:r>
            <a:r>
              <a:rPr lang="el-GR" sz="8000" b="1" dirty="0">
                <a:effectLst/>
                <a:ea typeface="Calibri" panose="020F0502020204030204" pitchFamily="34" charset="0"/>
                <a:cs typeface="Times New Roman" panose="02020603050405020304" pitchFamily="18" charset="0"/>
              </a:rPr>
              <a:t>ικογένεια ή σχολείο </a:t>
            </a:r>
          </a:p>
          <a:p>
            <a:pPr marL="0" indent="0" algn="just">
              <a:lnSpc>
                <a:spcPct val="120000"/>
              </a:lnSpc>
              <a:spcBef>
                <a:spcPts val="0"/>
              </a:spcBef>
              <a:buNone/>
            </a:pPr>
            <a:r>
              <a:rPr lang="el-GR" sz="8400" dirty="0">
                <a:effectLst/>
                <a:ea typeface="Calibri" panose="020F0502020204030204" pitchFamily="34" charset="0"/>
                <a:cs typeface="Times New Roman" panose="02020603050405020304" pitchFamily="18" charset="0"/>
              </a:rPr>
              <a:t>2. Η </a:t>
            </a:r>
            <a:r>
              <a:rPr lang="el-GR" sz="8400" b="1" dirty="0">
                <a:effectLst/>
                <a:ea typeface="Calibri" panose="020F0502020204030204" pitchFamily="34" charset="0"/>
                <a:cs typeface="Times New Roman" panose="02020603050405020304" pitchFamily="18" charset="0"/>
              </a:rPr>
              <a:t>εξέλιξη της Αναπτυξιακής Ψυχολογίας</a:t>
            </a:r>
            <a:r>
              <a:rPr lang="el-GR" sz="8400" dirty="0">
                <a:effectLst/>
                <a:ea typeface="Calibri" panose="020F0502020204030204" pitchFamily="34" charset="0"/>
                <a:cs typeface="Times New Roman" panose="02020603050405020304" pitchFamily="18" charset="0"/>
              </a:rPr>
              <a:t> υπέδειξε:</a:t>
            </a:r>
          </a:p>
          <a:p>
            <a:pPr lvl="1" algn="just">
              <a:lnSpc>
                <a:spcPct val="120000"/>
              </a:lnSpc>
              <a:spcBef>
                <a:spcPts val="0"/>
              </a:spcBef>
              <a:buFont typeface="Courier New" panose="02070309020205020404" pitchFamily="49" charset="0"/>
              <a:buChar char="o"/>
            </a:pPr>
            <a:r>
              <a:rPr lang="el-GR" sz="8000" dirty="0">
                <a:ea typeface="Calibri" panose="020F0502020204030204" pitchFamily="34" charset="0"/>
                <a:cs typeface="Times New Roman" panose="02020603050405020304" pitchFamily="18" charset="0"/>
              </a:rPr>
              <a:t>Αλλαγές στη </a:t>
            </a:r>
            <a:r>
              <a:rPr lang="el-GR" sz="8000" dirty="0">
                <a:effectLst/>
                <a:ea typeface="Calibri" panose="020F0502020204030204" pitchFamily="34" charset="0"/>
                <a:cs typeface="Times New Roman" panose="02020603050405020304" pitchFamily="18" charset="0"/>
              </a:rPr>
              <a:t>γνωστική, συναισθηματική και διαπροσωπική λειτουργίας του παιδιού, βάσει  ηλικίας. </a:t>
            </a:r>
          </a:p>
          <a:p>
            <a:pPr lvl="1" algn="just">
              <a:lnSpc>
                <a:spcPct val="120000"/>
              </a:lnSpc>
              <a:spcBef>
                <a:spcPts val="0"/>
              </a:spcBef>
              <a:buFont typeface="Courier New" panose="02070309020205020404" pitchFamily="49" charset="0"/>
              <a:buChar char="o"/>
            </a:pPr>
            <a:r>
              <a:rPr lang="el-GR" sz="8000" dirty="0">
                <a:ea typeface="Calibri" panose="020F0502020204030204" pitchFamily="34" charset="0"/>
                <a:cs typeface="Times New Roman" panose="02020603050405020304" pitchFamily="18" charset="0"/>
              </a:rPr>
              <a:t>Α</a:t>
            </a:r>
            <a:r>
              <a:rPr lang="el-GR" sz="8000" dirty="0">
                <a:effectLst/>
                <a:ea typeface="Calibri" panose="020F0502020204030204" pitchFamily="34" charset="0"/>
                <a:cs typeface="Times New Roman" panose="02020603050405020304" pitchFamily="18" charset="0"/>
              </a:rPr>
              <a:t>λλαγές στην έννοια της διαταραχής. </a:t>
            </a:r>
          </a:p>
          <a:p>
            <a:pPr lvl="2" algn="just">
              <a:lnSpc>
                <a:spcPct val="120000"/>
              </a:lnSpc>
              <a:spcBef>
                <a:spcPts val="0"/>
              </a:spcBef>
              <a:buFont typeface="Wingdings" panose="05000000000000000000" pitchFamily="2" charset="2"/>
              <a:buChar char="ü"/>
            </a:pPr>
            <a:r>
              <a:rPr lang="el-GR" sz="7800" dirty="0">
                <a:effectLst/>
                <a:ea typeface="Calibri" panose="020F0502020204030204" pitchFamily="34" charset="0"/>
                <a:cs typeface="Times New Roman" panose="02020603050405020304" pitchFamily="18" charset="0"/>
              </a:rPr>
              <a:t>Η </a:t>
            </a:r>
            <a:r>
              <a:rPr lang="el-GR" sz="7800" b="1" dirty="0">
                <a:effectLst/>
                <a:ea typeface="Calibri" panose="020F0502020204030204" pitchFamily="34" charset="0"/>
                <a:cs typeface="Times New Roman" panose="02020603050405020304" pitchFamily="18" charset="0"/>
              </a:rPr>
              <a:t>δυσλειτουργία που εμφανίζει το παιδί μπορεί να θεωρηθεί  ότι οφείλεται στην αναστολή ή απόκλιση της ανάπτυξής του </a:t>
            </a:r>
            <a:r>
              <a:rPr lang="el-GR" sz="7800" dirty="0">
                <a:effectLst/>
                <a:ea typeface="Calibri" panose="020F0502020204030204" pitchFamily="34" charset="0"/>
                <a:cs typeface="Times New Roman" panose="02020603050405020304" pitchFamily="18" charset="0"/>
              </a:rPr>
              <a:t>και όχι μόνο στις </a:t>
            </a:r>
            <a:r>
              <a:rPr lang="el-GR" sz="7800" dirty="0" err="1">
                <a:effectLst/>
                <a:ea typeface="Calibri" panose="020F0502020204030204" pitchFamily="34" charset="0"/>
                <a:cs typeface="Times New Roman" panose="02020603050405020304" pitchFamily="18" charset="0"/>
              </a:rPr>
              <a:t>ενδοψυχικές</a:t>
            </a:r>
            <a:r>
              <a:rPr lang="el-GR" sz="7800" dirty="0">
                <a:effectLst/>
                <a:ea typeface="Calibri" panose="020F0502020204030204" pitchFamily="34" charset="0"/>
                <a:cs typeface="Times New Roman" panose="02020603050405020304" pitchFamily="18" charset="0"/>
              </a:rPr>
              <a:t> του συγκρούσεις ή σε ψυχικά τραύματα. </a:t>
            </a:r>
          </a:p>
          <a:p>
            <a:pPr lvl="2" algn="just">
              <a:lnSpc>
                <a:spcPct val="115000"/>
              </a:lnSpc>
              <a:spcBef>
                <a:spcPts val="1200"/>
              </a:spcBef>
              <a:spcAft>
                <a:spcPts val="1000"/>
              </a:spcAft>
              <a:buFont typeface="Wingdings" panose="05000000000000000000" pitchFamily="2" charset="2"/>
              <a:buChar char="ü"/>
            </a:pPr>
            <a:r>
              <a:rPr lang="el-GR" sz="8000" dirty="0">
                <a:ea typeface="Calibri" panose="020F0502020204030204" pitchFamily="34" charset="0"/>
                <a:cs typeface="Times New Roman" panose="02020603050405020304" pitchFamily="18" charset="0"/>
              </a:rPr>
              <a:t>Έτσι ο </a:t>
            </a:r>
            <a:r>
              <a:rPr lang="el-GR" sz="8000" dirty="0">
                <a:effectLst/>
                <a:ea typeface="Calibri" panose="020F0502020204030204" pitchFamily="34" charset="0"/>
                <a:cs typeface="Times New Roman" panose="02020603050405020304" pitchFamily="18" charset="0"/>
              </a:rPr>
              <a:t>θεραπευτής οφείλει να δημιουργήσει τις κατάλληλες συνθήκες, οι οποίες θα επιτρέψουν τη συνεχιζόμενη ανάπτυξη του παιδιού.</a:t>
            </a:r>
          </a:p>
          <a:p>
            <a:pPr marL="0" marR="0" lvl="0" indent="0">
              <a:lnSpc>
                <a:spcPct val="115000"/>
              </a:lnSpc>
              <a:spcBef>
                <a:spcPts val="1200"/>
              </a:spcBef>
              <a:spcAft>
                <a:spcPts val="1000"/>
              </a:spcAft>
              <a:buNone/>
            </a:pPr>
            <a:endParaRPr lang="el-GR" sz="6200" dirty="0">
              <a:effectLst/>
              <a:ea typeface="Calibri" panose="020F0502020204030204" pitchFamily="34" charset="0"/>
              <a:cs typeface="Times New Roman" panose="02020603050405020304" pitchFamily="18" charset="0"/>
            </a:endParaRPr>
          </a:p>
          <a:p>
            <a:endParaRPr lang="el-GR" sz="2400" b="1" dirty="0"/>
          </a:p>
        </p:txBody>
      </p:sp>
      <p:sp>
        <p:nvSpPr>
          <p:cNvPr id="4" name="Θέση αριθμού διαφάνειας 3">
            <a:extLst>
              <a:ext uri="{FF2B5EF4-FFF2-40B4-BE49-F238E27FC236}">
                <a16:creationId xmlns:a16="http://schemas.microsoft.com/office/drawing/2014/main" id="{5512A640-830A-EB7D-9827-5AD23C41671E}"/>
              </a:ext>
            </a:extLst>
          </p:cNvPr>
          <p:cNvSpPr>
            <a:spLocks noGrp="1"/>
          </p:cNvSpPr>
          <p:nvPr>
            <p:ph type="sldNum" sz="quarter" idx="12"/>
          </p:nvPr>
        </p:nvSpPr>
        <p:spPr/>
        <p:txBody>
          <a:bodyPr/>
          <a:lstStyle/>
          <a:p>
            <a:fld id="{29A67EF4-6AD0-4895-A677-9D84EEBBB660}" type="slidenum">
              <a:rPr lang="el-GR" smtClean="0"/>
              <a:t>23</a:t>
            </a:fld>
            <a:endParaRPr lang="el-GR"/>
          </a:p>
        </p:txBody>
      </p:sp>
    </p:spTree>
    <p:extLst>
      <p:ext uri="{BB962C8B-B14F-4D97-AF65-F5344CB8AC3E}">
        <p14:creationId xmlns:p14="http://schemas.microsoft.com/office/powerpoint/2010/main" val="108862559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234C8A3-A855-64A7-41DC-03F3A8A3BE22}"/>
              </a:ext>
            </a:extLst>
          </p:cNvPr>
          <p:cNvSpPr>
            <a:spLocks noGrp="1"/>
          </p:cNvSpPr>
          <p:nvPr>
            <p:ph type="title"/>
          </p:nvPr>
        </p:nvSpPr>
        <p:spPr>
          <a:xfrm>
            <a:off x="1066800" y="480930"/>
            <a:ext cx="10058400" cy="325072"/>
          </a:xfrm>
        </p:spPr>
        <p:txBody>
          <a:bodyPr>
            <a:normAutofit fontScale="90000"/>
          </a:bodyPr>
          <a:lstStyle/>
          <a:p>
            <a:r>
              <a:rPr lang="el-GR" sz="3200" dirty="0"/>
              <a:t>Ομάδες παιδιών και εφήβων ΙΙΙ</a:t>
            </a:r>
          </a:p>
        </p:txBody>
      </p:sp>
      <p:sp>
        <p:nvSpPr>
          <p:cNvPr id="3" name="Θέση περιεχομένου 2">
            <a:extLst>
              <a:ext uri="{FF2B5EF4-FFF2-40B4-BE49-F238E27FC236}">
                <a16:creationId xmlns:a16="http://schemas.microsoft.com/office/drawing/2014/main" id="{94C30589-7980-AB9F-34BE-94EEE1D2F48A}"/>
              </a:ext>
            </a:extLst>
          </p:cNvPr>
          <p:cNvSpPr>
            <a:spLocks noGrp="1"/>
          </p:cNvSpPr>
          <p:nvPr>
            <p:ph idx="1"/>
          </p:nvPr>
        </p:nvSpPr>
        <p:spPr>
          <a:xfrm>
            <a:off x="835980" y="1053252"/>
            <a:ext cx="10058400" cy="5323818"/>
          </a:xfrm>
        </p:spPr>
        <p:txBody>
          <a:bodyPr>
            <a:normAutofit/>
          </a:bodyPr>
          <a:lstStyle/>
          <a:p>
            <a:pPr marL="0" marR="0" indent="0">
              <a:lnSpc>
                <a:spcPct val="115000"/>
              </a:lnSpc>
              <a:spcBef>
                <a:spcPts val="0"/>
              </a:spcBef>
              <a:spcAft>
                <a:spcPts val="1000"/>
              </a:spcAft>
              <a:buNone/>
            </a:pPr>
            <a:r>
              <a:rPr lang="el-GR" sz="2400" dirty="0">
                <a:latin typeface="Calibri" panose="020F0502020204030204" pitchFamily="34" charset="0"/>
                <a:ea typeface="Calibri" panose="020F0502020204030204" pitchFamily="34" charset="0"/>
                <a:cs typeface="Times New Roman" panose="02020603050405020304" pitchFamily="18" charset="0"/>
              </a:rPr>
              <a:t>4</a:t>
            </a:r>
            <a:r>
              <a:rPr lang="el-GR" sz="2400" dirty="0">
                <a:ea typeface="Calibri" panose="020F0502020204030204" pitchFamily="34" charset="0"/>
                <a:cs typeface="Times New Roman" panose="02020603050405020304" pitchFamily="18" charset="0"/>
              </a:rPr>
              <a:t>. </a:t>
            </a:r>
            <a:r>
              <a:rPr lang="el-GR" sz="2400" dirty="0">
                <a:effectLst/>
                <a:ea typeface="Calibri" panose="020F0502020204030204" pitchFamily="34" charset="0"/>
                <a:cs typeface="Times New Roman" panose="02020603050405020304" pitchFamily="18" charset="0"/>
              </a:rPr>
              <a:t>Η αδυναμία να χρησιμοποιηθεί ο ελεύθερος συνειρμός καθώς και η ανάγκη πληροφοριών εκτός της αναλυτικής κατάστασης αναγκάζουν το 1920 την </a:t>
            </a:r>
            <a:r>
              <a:rPr lang="en-US" sz="2400" dirty="0">
                <a:effectLst/>
                <a:ea typeface="Calibri" panose="020F0502020204030204" pitchFamily="34" charset="0"/>
                <a:cs typeface="Times New Roman" panose="02020603050405020304" pitchFamily="18" charset="0"/>
              </a:rPr>
              <a:t>Hermine von Hug</a:t>
            </a:r>
            <a:r>
              <a:rPr lang="el-GR" sz="2400" dirty="0">
                <a:effectLst/>
                <a:ea typeface="Calibri" panose="020F0502020204030204" pitchFamily="34" charset="0"/>
                <a:cs typeface="Times New Roman" panose="02020603050405020304" pitchFamily="18" charset="0"/>
              </a:rPr>
              <a:t> – </a:t>
            </a:r>
            <a:r>
              <a:rPr lang="en-US" sz="2400" dirty="0">
                <a:effectLst/>
                <a:ea typeface="Calibri" panose="020F0502020204030204" pitchFamily="34" charset="0"/>
                <a:cs typeface="Times New Roman" panose="02020603050405020304" pitchFamily="18" charset="0"/>
              </a:rPr>
              <a:t>Helmuth</a:t>
            </a:r>
            <a:r>
              <a:rPr lang="el-GR" sz="2400" dirty="0">
                <a:effectLst/>
                <a:ea typeface="Calibri" panose="020F0502020204030204" pitchFamily="34" charset="0"/>
                <a:cs typeface="Times New Roman" panose="02020603050405020304" pitchFamily="18" charset="0"/>
              </a:rPr>
              <a:t>, μία συνταξιούχο δασκάλα, να </a:t>
            </a:r>
            <a:r>
              <a:rPr lang="el-GR" sz="2400" b="1" dirty="0">
                <a:effectLst/>
                <a:ea typeface="Calibri" panose="020F0502020204030204" pitchFamily="34" charset="0"/>
                <a:cs typeface="Times New Roman" panose="02020603050405020304" pitchFamily="18" charset="0"/>
              </a:rPr>
              <a:t>χρησιμοποιήσει το παιχνίδι ως μέσον </a:t>
            </a:r>
            <a:r>
              <a:rPr lang="el-GR" sz="2400" dirty="0">
                <a:effectLst/>
                <a:ea typeface="Calibri" panose="020F0502020204030204" pitchFamily="34" charset="0"/>
                <a:cs typeface="Times New Roman" panose="02020603050405020304" pitchFamily="18" charset="0"/>
              </a:rPr>
              <a:t>για την </a:t>
            </a:r>
            <a:r>
              <a:rPr lang="el-GR" sz="2400" b="1" dirty="0">
                <a:effectLst/>
                <a:ea typeface="Calibri" panose="020F0502020204030204" pitchFamily="34" charset="0"/>
                <a:cs typeface="Times New Roman" panose="02020603050405020304" pitchFamily="18" charset="0"/>
              </a:rPr>
              <a:t>αποκάλυψη των «μυστικών» των παιδιών</a:t>
            </a:r>
            <a:r>
              <a:rPr lang="el-GR" sz="2400" dirty="0">
                <a:effectLst/>
                <a:ea typeface="Calibri" panose="020F0502020204030204" pitchFamily="34" charset="0"/>
                <a:cs typeface="Times New Roman" panose="02020603050405020304" pitchFamily="18" charset="0"/>
              </a:rPr>
              <a:t>. </a:t>
            </a:r>
          </a:p>
          <a:p>
            <a:pPr lvl="1">
              <a:lnSpc>
                <a:spcPct val="115000"/>
              </a:lnSpc>
              <a:spcBef>
                <a:spcPts val="0"/>
              </a:spcBef>
              <a:spcAft>
                <a:spcPts val="1000"/>
              </a:spcAft>
              <a:buFont typeface="Wingdings" panose="05000000000000000000" pitchFamily="2" charset="2"/>
              <a:buChar char="ü"/>
            </a:pPr>
            <a:r>
              <a:rPr lang="el-GR" sz="2000" dirty="0">
                <a:effectLst/>
                <a:ea typeface="Calibri" panose="020F0502020204030204" pitchFamily="34" charset="0"/>
                <a:cs typeface="Times New Roman" panose="02020603050405020304" pitchFamily="18" charset="0"/>
              </a:rPr>
              <a:t>Η αναπτυξιακή θεώρηση επανεκτιμά το </a:t>
            </a:r>
            <a:r>
              <a:rPr lang="el-GR" sz="2000" b="1" dirty="0">
                <a:effectLst/>
                <a:ea typeface="Calibri" panose="020F0502020204030204" pitchFamily="34" charset="0"/>
                <a:cs typeface="Times New Roman" panose="02020603050405020304" pitchFamily="18" charset="0"/>
              </a:rPr>
              <a:t>ρόλο του παιχνιδιού στη θεραπεία</a:t>
            </a:r>
            <a:r>
              <a:rPr lang="el-GR" sz="2000" dirty="0">
                <a:effectLst/>
                <a:ea typeface="Calibri" panose="020F0502020204030204" pitchFamily="34" charset="0"/>
                <a:cs typeface="Times New Roman" panose="02020603050405020304" pitchFamily="18" charset="0"/>
              </a:rPr>
              <a:t>. Το παιδί επικοινωνεί με τον κόσμο μέσα από το παιχνίδι, αντιλαμβάνεται τις δυνατότητές του και μαθαίνει μέσα από αυτό. </a:t>
            </a:r>
          </a:p>
          <a:p>
            <a:pPr lvl="1">
              <a:lnSpc>
                <a:spcPct val="115000"/>
              </a:lnSpc>
              <a:spcBef>
                <a:spcPts val="0"/>
              </a:spcBef>
              <a:spcAft>
                <a:spcPts val="1000"/>
              </a:spcAft>
              <a:buFont typeface="Wingdings" panose="05000000000000000000" pitchFamily="2" charset="2"/>
              <a:buChar char="ü"/>
            </a:pPr>
            <a:r>
              <a:rPr lang="en-US" sz="2000" dirty="0" err="1">
                <a:effectLst/>
                <a:ea typeface="Calibri" panose="020F0502020204030204" pitchFamily="34" charset="0"/>
                <a:cs typeface="Times New Roman" panose="02020603050405020304" pitchFamily="18" charset="0"/>
              </a:rPr>
              <a:t>Freedheim</a:t>
            </a:r>
            <a:r>
              <a:rPr lang="el-GR" sz="2000" dirty="0">
                <a:effectLst/>
                <a:ea typeface="Calibri" panose="020F0502020204030204" pitchFamily="34" charset="0"/>
                <a:cs typeface="Times New Roman" panose="02020603050405020304" pitchFamily="18" charset="0"/>
              </a:rPr>
              <a:t> (1992), </a:t>
            </a:r>
            <a:r>
              <a:rPr lang="el-GR" sz="2000" i="1" dirty="0">
                <a:effectLst/>
                <a:ea typeface="Calibri" panose="020F0502020204030204" pitchFamily="34" charset="0"/>
                <a:cs typeface="Times New Roman" panose="02020603050405020304" pitchFamily="18" charset="0"/>
              </a:rPr>
              <a:t>«το παιχνίδι δεν είναι μόνο η μεταφορική έκφραση των αναγκών και των </a:t>
            </a:r>
            <a:r>
              <a:rPr lang="el-GR" sz="2000" i="1" dirty="0" err="1">
                <a:effectLst/>
                <a:ea typeface="Calibri" panose="020F0502020204030204" pitchFamily="34" charset="0"/>
                <a:cs typeface="Times New Roman" panose="02020603050405020304" pitchFamily="18" charset="0"/>
              </a:rPr>
              <a:t>ενδοψυχικών</a:t>
            </a:r>
            <a:r>
              <a:rPr lang="el-GR" sz="2000" i="1" dirty="0">
                <a:effectLst/>
                <a:ea typeface="Calibri" panose="020F0502020204030204" pitchFamily="34" charset="0"/>
                <a:cs typeface="Times New Roman" panose="02020603050405020304" pitchFamily="18" charset="0"/>
              </a:rPr>
              <a:t> συγκρούσεων, αλλά ένας δρόμος για ανάπτυξη και ένας τρόπος να γνωρίσει το παιδί τον κόσμο με ασφάλεια». Έτσι, </a:t>
            </a:r>
            <a:r>
              <a:rPr lang="el-GR" sz="2000" dirty="0">
                <a:effectLst/>
                <a:ea typeface="Calibri" panose="020F0502020204030204" pitchFamily="34" charset="0"/>
                <a:cs typeface="Times New Roman" panose="02020603050405020304" pitchFamily="18" charset="0"/>
              </a:rPr>
              <a:t>το παιχνίδι ανάγεται σε σημαντικό θεραπευτικό μέσον.</a:t>
            </a:r>
          </a:p>
          <a:p>
            <a:pPr lvl="1">
              <a:lnSpc>
                <a:spcPct val="115000"/>
              </a:lnSpc>
              <a:spcBef>
                <a:spcPts val="0"/>
              </a:spcBef>
              <a:spcAft>
                <a:spcPts val="1000"/>
              </a:spcAft>
              <a:buFont typeface="Wingdings" panose="05000000000000000000" pitchFamily="2" charset="2"/>
              <a:buChar char="§"/>
            </a:pPr>
            <a:endParaRPr lang="el-GR" sz="2000" dirty="0">
              <a:effectLst/>
              <a:ea typeface="Calibri" panose="020F0502020204030204" pitchFamily="34" charset="0"/>
              <a:cs typeface="Times New Roman" panose="02020603050405020304" pitchFamily="18" charset="0"/>
            </a:endParaRPr>
          </a:p>
          <a:p>
            <a:pPr marL="274320" lvl="1" indent="0">
              <a:lnSpc>
                <a:spcPct val="115000"/>
              </a:lnSpc>
              <a:spcBef>
                <a:spcPts val="0"/>
              </a:spcBef>
              <a:spcAft>
                <a:spcPts val="1000"/>
              </a:spcAft>
              <a:buNone/>
            </a:pPr>
            <a:endParaRPr lang="el-GR" sz="2400" dirty="0">
              <a:effectLst/>
              <a:ea typeface="Calibri" panose="020F0502020204030204" pitchFamily="34" charset="0"/>
              <a:cs typeface="Times New Roman" panose="02020603050405020304" pitchFamily="18" charset="0"/>
            </a:endParaRPr>
          </a:p>
          <a:p>
            <a:pPr marL="0" marR="0" indent="0">
              <a:lnSpc>
                <a:spcPct val="115000"/>
              </a:lnSpc>
              <a:spcBef>
                <a:spcPts val="0"/>
              </a:spcBef>
              <a:spcAft>
                <a:spcPts val="1000"/>
              </a:spcAft>
              <a:buNone/>
            </a:pPr>
            <a:endParaRPr lang="el-GR" sz="2600" dirty="0">
              <a:effectLst/>
              <a:ea typeface="Calibri" panose="020F0502020204030204" pitchFamily="34" charset="0"/>
              <a:cs typeface="Times New Roman" panose="02020603050405020304" pitchFamily="18" charset="0"/>
            </a:endParaRPr>
          </a:p>
          <a:p>
            <a:endParaRPr lang="el-GR" sz="2400" b="1" dirty="0"/>
          </a:p>
        </p:txBody>
      </p:sp>
      <p:sp>
        <p:nvSpPr>
          <p:cNvPr id="4" name="Θέση αριθμού διαφάνειας 3">
            <a:extLst>
              <a:ext uri="{FF2B5EF4-FFF2-40B4-BE49-F238E27FC236}">
                <a16:creationId xmlns:a16="http://schemas.microsoft.com/office/drawing/2014/main" id="{5512A640-830A-EB7D-9827-5AD23C41671E}"/>
              </a:ext>
            </a:extLst>
          </p:cNvPr>
          <p:cNvSpPr>
            <a:spLocks noGrp="1"/>
          </p:cNvSpPr>
          <p:nvPr>
            <p:ph type="sldNum" sz="quarter" idx="12"/>
          </p:nvPr>
        </p:nvSpPr>
        <p:spPr/>
        <p:txBody>
          <a:bodyPr/>
          <a:lstStyle/>
          <a:p>
            <a:fld id="{29A67EF4-6AD0-4895-A677-9D84EEBBB660}" type="slidenum">
              <a:rPr lang="el-GR" smtClean="0"/>
              <a:t>24</a:t>
            </a:fld>
            <a:endParaRPr lang="el-GR"/>
          </a:p>
        </p:txBody>
      </p:sp>
    </p:spTree>
    <p:extLst>
      <p:ext uri="{BB962C8B-B14F-4D97-AF65-F5344CB8AC3E}">
        <p14:creationId xmlns:p14="http://schemas.microsoft.com/office/powerpoint/2010/main" val="328990213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234C8A3-A855-64A7-41DC-03F3A8A3BE22}"/>
              </a:ext>
            </a:extLst>
          </p:cNvPr>
          <p:cNvSpPr>
            <a:spLocks noGrp="1"/>
          </p:cNvSpPr>
          <p:nvPr>
            <p:ph type="title"/>
          </p:nvPr>
        </p:nvSpPr>
        <p:spPr>
          <a:xfrm>
            <a:off x="1066800" y="480930"/>
            <a:ext cx="10058400" cy="325072"/>
          </a:xfrm>
        </p:spPr>
        <p:txBody>
          <a:bodyPr>
            <a:normAutofit fontScale="90000"/>
          </a:bodyPr>
          <a:lstStyle/>
          <a:p>
            <a:r>
              <a:rPr lang="el-GR" sz="3200" dirty="0"/>
              <a:t>Ομάδες παιδιών και εφήβων Ι</a:t>
            </a:r>
            <a:r>
              <a:rPr lang="en-US" sz="3200" dirty="0"/>
              <a:t>V</a:t>
            </a:r>
            <a:endParaRPr lang="el-GR" sz="3200" dirty="0"/>
          </a:p>
        </p:txBody>
      </p:sp>
      <p:sp>
        <p:nvSpPr>
          <p:cNvPr id="3" name="Θέση περιεχομένου 2">
            <a:extLst>
              <a:ext uri="{FF2B5EF4-FFF2-40B4-BE49-F238E27FC236}">
                <a16:creationId xmlns:a16="http://schemas.microsoft.com/office/drawing/2014/main" id="{94C30589-7980-AB9F-34BE-94EEE1D2F48A}"/>
              </a:ext>
            </a:extLst>
          </p:cNvPr>
          <p:cNvSpPr>
            <a:spLocks noGrp="1"/>
          </p:cNvSpPr>
          <p:nvPr>
            <p:ph idx="1"/>
          </p:nvPr>
        </p:nvSpPr>
        <p:spPr>
          <a:xfrm>
            <a:off x="835980" y="1053252"/>
            <a:ext cx="10058400" cy="5323818"/>
          </a:xfrm>
        </p:spPr>
        <p:txBody>
          <a:bodyPr>
            <a:normAutofit fontScale="85000" lnSpcReduction="20000"/>
          </a:bodyPr>
          <a:lstStyle/>
          <a:p>
            <a:pPr marL="0" marR="0" indent="0">
              <a:lnSpc>
                <a:spcPct val="115000"/>
              </a:lnSpc>
              <a:spcBef>
                <a:spcPts val="0"/>
              </a:spcBef>
              <a:spcAft>
                <a:spcPts val="1000"/>
              </a:spcAft>
              <a:buNone/>
            </a:pPr>
            <a:r>
              <a:rPr lang="en-US" sz="2400" dirty="0">
                <a:latin typeface="Calibri" panose="020F0502020204030204" pitchFamily="34" charset="0"/>
                <a:ea typeface="Calibri" panose="020F0502020204030204" pitchFamily="34" charset="0"/>
                <a:cs typeface="Times New Roman" panose="02020603050405020304" pitchFamily="18" charset="0"/>
              </a:rPr>
              <a:t> </a:t>
            </a:r>
            <a:endParaRPr lang="el-GR" sz="2600" dirty="0">
              <a:effectLst/>
              <a:ea typeface="Calibri" panose="020F0502020204030204" pitchFamily="34" charset="0"/>
              <a:cs typeface="Times New Roman" panose="02020603050405020304" pitchFamily="18" charset="0"/>
            </a:endParaRPr>
          </a:p>
          <a:p>
            <a:pPr lvl="1">
              <a:lnSpc>
                <a:spcPct val="115000"/>
              </a:lnSpc>
              <a:spcBef>
                <a:spcPts val="0"/>
              </a:spcBef>
              <a:spcAft>
                <a:spcPts val="1000"/>
              </a:spcAft>
              <a:buFont typeface="Courier New" panose="02070309020205020404" pitchFamily="49" charset="0"/>
              <a:buChar char="o"/>
            </a:pPr>
            <a:r>
              <a:rPr lang="el-GR" sz="2600" dirty="0">
                <a:ea typeface="Calibri" panose="020F0502020204030204" pitchFamily="34" charset="0"/>
                <a:cs typeface="Times New Roman" panose="02020603050405020304" pitchFamily="18" charset="0"/>
              </a:rPr>
              <a:t>Ο </a:t>
            </a:r>
            <a:r>
              <a:rPr lang="el-GR" sz="2600" dirty="0">
                <a:effectLst/>
                <a:ea typeface="Calibri" panose="020F0502020204030204" pitchFamily="34" charset="0"/>
                <a:cs typeface="Times New Roman" panose="02020603050405020304" pitchFamily="18" charset="0"/>
              </a:rPr>
              <a:t>θεραπευτής αναλαμβάνει να διαμορφώσει το θεραπευτικό περιβάλλον, δίνοντας έμφαση όχι τόσο στο περιεχόμενο του παιχνιδιού όσο στη </a:t>
            </a:r>
            <a:r>
              <a:rPr lang="el-GR" sz="2600" b="1" dirty="0">
                <a:effectLst/>
                <a:ea typeface="Calibri" panose="020F0502020204030204" pitchFamily="34" charset="0"/>
                <a:cs typeface="Times New Roman" panose="02020603050405020304" pitchFamily="18" charset="0"/>
              </a:rPr>
              <a:t>σχέση που αναπτύσσεται μέσω του παιχνιδιού. </a:t>
            </a:r>
          </a:p>
          <a:p>
            <a:pPr lvl="1">
              <a:lnSpc>
                <a:spcPct val="115000"/>
              </a:lnSpc>
              <a:spcBef>
                <a:spcPts val="0"/>
              </a:spcBef>
              <a:spcAft>
                <a:spcPts val="1000"/>
              </a:spcAft>
              <a:buFont typeface="Courier New" panose="02070309020205020404" pitchFamily="49" charset="0"/>
              <a:buChar char="o"/>
            </a:pPr>
            <a:r>
              <a:rPr lang="el-GR" sz="2600" dirty="0">
                <a:effectLst/>
                <a:ea typeface="Calibri" panose="020F0502020204030204" pitchFamily="34" charset="0"/>
                <a:cs typeface="Times New Roman" panose="02020603050405020304" pitchFamily="18" charset="0"/>
              </a:rPr>
              <a:t>Στο μεταξύ βοηθάει η διαρκώς αυξανόμενη προσέλευση παιδιών με σοβαρή ψυχοπαθολογία, λόγω της οποίας , κατ’ ανάγκην, περιορίστηκε ακόμα περισσότερο η χρήση του λόγου και της ερμηνείας. </a:t>
            </a:r>
            <a:endParaRPr lang="en-US" sz="2600" dirty="0">
              <a:effectLst/>
              <a:ea typeface="Calibri" panose="020F0502020204030204" pitchFamily="34" charset="0"/>
              <a:cs typeface="Times New Roman" panose="02020603050405020304" pitchFamily="18" charset="0"/>
            </a:endParaRPr>
          </a:p>
          <a:p>
            <a:pPr lvl="1">
              <a:lnSpc>
                <a:spcPct val="115000"/>
              </a:lnSpc>
              <a:spcBef>
                <a:spcPts val="0"/>
              </a:spcBef>
              <a:spcAft>
                <a:spcPts val="1000"/>
              </a:spcAft>
              <a:buFont typeface="Courier New" panose="02070309020205020404" pitchFamily="49" charset="0"/>
              <a:buChar char="o"/>
            </a:pPr>
            <a:r>
              <a:rPr lang="el-GR" sz="2600" dirty="0">
                <a:ea typeface="Calibri" panose="020F0502020204030204" pitchFamily="34" charset="0"/>
                <a:cs typeface="Times New Roman" panose="02020603050405020304" pitchFamily="18" charset="0"/>
              </a:rPr>
              <a:t>Κ</a:t>
            </a:r>
            <a:r>
              <a:rPr lang="el-GR" sz="2600" dirty="0">
                <a:effectLst/>
                <a:ea typeface="Calibri" panose="020F0502020204030204" pitchFamily="34" charset="0"/>
                <a:cs typeface="Times New Roman" panose="02020603050405020304" pitchFamily="18" charset="0"/>
              </a:rPr>
              <a:t>αι γενικότερα, το μεγάλο εύρος των διαταραχών προκάλεσε την τροποποίηση των θεραπευτικών τεχνικών ανάλογα με την αναπτυξιακή λειτουργία του παιδιού και το παρουσιαζόμενο πρόβλημα. </a:t>
            </a:r>
          </a:p>
          <a:p>
            <a:pPr lvl="1">
              <a:lnSpc>
                <a:spcPct val="115000"/>
              </a:lnSpc>
              <a:spcBef>
                <a:spcPts val="0"/>
              </a:spcBef>
              <a:spcAft>
                <a:spcPts val="1000"/>
              </a:spcAft>
              <a:buFont typeface="Courier New" panose="02070309020205020404" pitchFamily="49" charset="0"/>
              <a:buChar char="o"/>
            </a:pPr>
            <a:r>
              <a:rPr lang="el-GR" sz="2600" dirty="0">
                <a:effectLst/>
                <a:ea typeface="Calibri" panose="020F0502020204030204" pitchFamily="34" charset="0"/>
                <a:cs typeface="Times New Roman" panose="02020603050405020304" pitchFamily="18" charset="0"/>
              </a:rPr>
              <a:t>Οι ανωτέρω αλλαγές επηρέασαν την εξέλιξη της ψυχοθεραπείας γενικότερα και συνέβαλλαν στην ανάπτυξη νέων τεχνικών προκειμένου να αντιμετωπισθούν τα προβλήματα των παιδιών. </a:t>
            </a:r>
          </a:p>
          <a:p>
            <a:pPr marL="0" marR="0" indent="0">
              <a:lnSpc>
                <a:spcPct val="115000"/>
              </a:lnSpc>
              <a:spcBef>
                <a:spcPts val="0"/>
              </a:spcBef>
              <a:spcAft>
                <a:spcPts val="1000"/>
              </a:spcAft>
              <a:buNone/>
            </a:pPr>
            <a:r>
              <a:rPr lang="el-GR" sz="2600" dirty="0">
                <a:effectLst/>
                <a:ea typeface="Calibri" panose="020F0502020204030204" pitchFamily="34" charset="0"/>
                <a:cs typeface="Times New Roman" panose="02020603050405020304" pitchFamily="18" charset="0"/>
              </a:rPr>
              <a:t> </a:t>
            </a:r>
          </a:p>
          <a:p>
            <a:endParaRPr lang="el-GR" sz="2400" b="1" dirty="0"/>
          </a:p>
        </p:txBody>
      </p:sp>
      <p:sp>
        <p:nvSpPr>
          <p:cNvPr id="4" name="Θέση αριθμού διαφάνειας 3">
            <a:extLst>
              <a:ext uri="{FF2B5EF4-FFF2-40B4-BE49-F238E27FC236}">
                <a16:creationId xmlns:a16="http://schemas.microsoft.com/office/drawing/2014/main" id="{5512A640-830A-EB7D-9827-5AD23C41671E}"/>
              </a:ext>
            </a:extLst>
          </p:cNvPr>
          <p:cNvSpPr>
            <a:spLocks noGrp="1"/>
          </p:cNvSpPr>
          <p:nvPr>
            <p:ph type="sldNum" sz="quarter" idx="12"/>
          </p:nvPr>
        </p:nvSpPr>
        <p:spPr/>
        <p:txBody>
          <a:bodyPr/>
          <a:lstStyle/>
          <a:p>
            <a:fld id="{29A67EF4-6AD0-4895-A677-9D84EEBBB660}" type="slidenum">
              <a:rPr lang="el-GR" smtClean="0"/>
              <a:t>25</a:t>
            </a:fld>
            <a:endParaRPr lang="el-GR"/>
          </a:p>
        </p:txBody>
      </p:sp>
    </p:spTree>
    <p:extLst>
      <p:ext uri="{BB962C8B-B14F-4D97-AF65-F5344CB8AC3E}">
        <p14:creationId xmlns:p14="http://schemas.microsoft.com/office/powerpoint/2010/main" val="57094315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234C8A3-A855-64A7-41DC-03F3A8A3BE22}"/>
              </a:ext>
            </a:extLst>
          </p:cNvPr>
          <p:cNvSpPr>
            <a:spLocks noGrp="1"/>
          </p:cNvSpPr>
          <p:nvPr>
            <p:ph type="title"/>
          </p:nvPr>
        </p:nvSpPr>
        <p:spPr>
          <a:xfrm>
            <a:off x="1066800" y="480930"/>
            <a:ext cx="10058400" cy="325072"/>
          </a:xfrm>
        </p:spPr>
        <p:txBody>
          <a:bodyPr>
            <a:normAutofit fontScale="90000"/>
          </a:bodyPr>
          <a:lstStyle/>
          <a:p>
            <a:r>
              <a:rPr lang="el-GR" sz="3200" dirty="0"/>
              <a:t>Βασικές Ομάδες παιδιών και εφήβων Ι</a:t>
            </a:r>
          </a:p>
        </p:txBody>
      </p:sp>
      <p:sp>
        <p:nvSpPr>
          <p:cNvPr id="3" name="Θέση περιεχομένου 2">
            <a:extLst>
              <a:ext uri="{FF2B5EF4-FFF2-40B4-BE49-F238E27FC236}">
                <a16:creationId xmlns:a16="http://schemas.microsoft.com/office/drawing/2014/main" id="{94C30589-7980-AB9F-34BE-94EEE1D2F48A}"/>
              </a:ext>
            </a:extLst>
          </p:cNvPr>
          <p:cNvSpPr>
            <a:spLocks noGrp="1"/>
          </p:cNvSpPr>
          <p:nvPr>
            <p:ph idx="1"/>
          </p:nvPr>
        </p:nvSpPr>
        <p:spPr>
          <a:xfrm>
            <a:off x="835980" y="1053252"/>
            <a:ext cx="10058400" cy="5323818"/>
          </a:xfrm>
        </p:spPr>
        <p:txBody>
          <a:bodyPr>
            <a:normAutofit/>
          </a:bodyPr>
          <a:lstStyle/>
          <a:p>
            <a:pPr marL="0" marR="0" indent="0">
              <a:lnSpc>
                <a:spcPct val="115000"/>
              </a:lnSpc>
              <a:spcBef>
                <a:spcPts val="0"/>
              </a:spcBef>
              <a:spcAft>
                <a:spcPts val="1000"/>
              </a:spcAft>
              <a:buNone/>
            </a:pPr>
            <a:r>
              <a:rPr lang="en-US" sz="2400" dirty="0">
                <a:latin typeface="Calibri" panose="020F0502020204030204" pitchFamily="34" charset="0"/>
                <a:ea typeface="Calibri" panose="020F0502020204030204" pitchFamily="34" charset="0"/>
                <a:cs typeface="Times New Roman" panose="02020603050405020304" pitchFamily="18" charset="0"/>
              </a:rPr>
              <a:t> </a:t>
            </a:r>
            <a:r>
              <a:rPr lang="el-GR" sz="2000" b="1" dirty="0">
                <a:effectLst/>
                <a:ea typeface="Calibri" panose="020F0502020204030204" pitchFamily="34" charset="0"/>
                <a:cs typeface="Times New Roman" panose="02020603050405020304" pitchFamily="18" charset="0"/>
              </a:rPr>
              <a:t>Ομάδες δραστηριότητας</a:t>
            </a:r>
            <a:endParaRPr lang="el-GR" sz="2000" dirty="0">
              <a:effectLst/>
              <a:ea typeface="Calibri" panose="020F0502020204030204" pitchFamily="34" charset="0"/>
              <a:cs typeface="Times New Roman" panose="02020603050405020304" pitchFamily="18" charset="0"/>
            </a:endParaRPr>
          </a:p>
          <a:p>
            <a:pPr marL="434340" lvl="1" indent="-342900">
              <a:lnSpc>
                <a:spcPct val="115000"/>
              </a:lnSpc>
              <a:spcBef>
                <a:spcPts val="0"/>
              </a:spcBef>
              <a:buFont typeface="Courier New" panose="02070309020205020404" pitchFamily="49" charset="0"/>
              <a:buChar char="o"/>
            </a:pPr>
            <a:r>
              <a:rPr lang="el-GR" sz="2000" dirty="0">
                <a:effectLst/>
                <a:ea typeface="Calibri" panose="020F0502020204030204" pitchFamily="34" charset="0"/>
                <a:cs typeface="Times New Roman" panose="02020603050405020304" pitchFamily="18" charset="0"/>
              </a:rPr>
              <a:t>Στις ομάδες αυτές χρησιμοποιείται </a:t>
            </a:r>
            <a:r>
              <a:rPr lang="el-GR" sz="2000" b="1" dirty="0">
                <a:effectLst/>
                <a:ea typeface="Calibri" panose="020F0502020204030204" pitchFamily="34" charset="0"/>
                <a:cs typeface="Times New Roman" panose="02020603050405020304" pitchFamily="18" charset="0"/>
              </a:rPr>
              <a:t>η δραστηριότητα ως μέσον επικοινωνίας και θεραπείας </a:t>
            </a:r>
            <a:r>
              <a:rPr lang="el-GR" sz="2000" dirty="0">
                <a:effectLst/>
                <a:ea typeface="Calibri" panose="020F0502020204030204" pitchFamily="34" charset="0"/>
                <a:cs typeface="Times New Roman" panose="02020603050405020304" pitchFamily="18" charset="0"/>
              </a:rPr>
              <a:t>αντί η συζήτηση. </a:t>
            </a:r>
          </a:p>
          <a:p>
            <a:pPr marL="708660" lvl="2" indent="-342900">
              <a:lnSpc>
                <a:spcPct val="115000"/>
              </a:lnSpc>
              <a:spcBef>
                <a:spcPts val="0"/>
              </a:spcBef>
              <a:buFont typeface="Wingdings" panose="05000000000000000000" pitchFamily="2" charset="2"/>
              <a:buChar char="§"/>
            </a:pPr>
            <a:r>
              <a:rPr lang="el-GR" sz="1800" dirty="0">
                <a:effectLst/>
                <a:ea typeface="Calibri" panose="020F0502020204030204" pitchFamily="34" charset="0"/>
                <a:cs typeface="Times New Roman" panose="02020603050405020304" pitchFamily="18" charset="0"/>
              </a:rPr>
              <a:t>Ο </a:t>
            </a:r>
            <a:r>
              <a:rPr lang="en-US" sz="1800" dirty="0" err="1">
                <a:effectLst/>
                <a:ea typeface="Calibri" panose="020F0502020204030204" pitchFamily="34" charset="0"/>
                <a:cs typeface="Times New Roman" panose="02020603050405020304" pitchFamily="18" charset="0"/>
              </a:rPr>
              <a:t>Slavson</a:t>
            </a:r>
            <a:r>
              <a:rPr lang="el-GR" sz="1800" dirty="0">
                <a:effectLst/>
                <a:ea typeface="Calibri" panose="020F0502020204030204" pitchFamily="34" charset="0"/>
                <a:cs typeface="Times New Roman" panose="02020603050405020304" pitchFamily="18" charset="0"/>
              </a:rPr>
              <a:t> (1943, 1945) πιστεύει ότι η ομάδα αντικαθιστά τα ελλείμματα στο οικογενειακό περιβάλλον και θεωρεί ότι γίνεται </a:t>
            </a:r>
            <a:r>
              <a:rPr lang="el-GR" sz="1800" i="1" dirty="0">
                <a:effectLst/>
                <a:ea typeface="Calibri" panose="020F0502020204030204" pitchFamily="34" charset="0"/>
                <a:cs typeface="Times New Roman" panose="02020603050405020304" pitchFamily="18" charset="0"/>
              </a:rPr>
              <a:t>«θεραπεία μέσω της κατάστασης που δημιουργείται» </a:t>
            </a:r>
            <a:r>
              <a:rPr lang="el-GR" sz="1800" dirty="0">
                <a:effectLst/>
                <a:ea typeface="Calibri" panose="020F0502020204030204" pitchFamily="34" charset="0"/>
                <a:cs typeface="Times New Roman" panose="02020603050405020304" pitchFamily="18" charset="0"/>
              </a:rPr>
              <a:t>(</a:t>
            </a:r>
            <a:r>
              <a:rPr lang="en-US" sz="1800" dirty="0">
                <a:effectLst/>
                <a:ea typeface="Calibri" panose="020F0502020204030204" pitchFamily="34" charset="0"/>
                <a:cs typeface="Times New Roman" panose="02020603050405020304" pitchFamily="18" charset="0"/>
              </a:rPr>
              <a:t>situational therapy</a:t>
            </a:r>
            <a:r>
              <a:rPr lang="el-GR" sz="1800" dirty="0">
                <a:effectLst/>
                <a:ea typeface="Calibri" panose="020F0502020204030204" pitchFamily="34" charset="0"/>
                <a:cs typeface="Times New Roman" panose="02020603050405020304" pitchFamily="18" charset="0"/>
              </a:rPr>
              <a:t>), ενώ σημαντικός είναι ο ρόλος που διαδραματίζει η παρουσία των άλλων παιδιών, διότι τα παιδιά δρουν ως «καταλύτες» μεταξύ τους.</a:t>
            </a:r>
          </a:p>
          <a:p>
            <a:pPr marL="708660" lvl="2" indent="-342900">
              <a:lnSpc>
                <a:spcPct val="115000"/>
              </a:lnSpc>
              <a:spcBef>
                <a:spcPts val="0"/>
              </a:spcBef>
              <a:buFont typeface="Wingdings" panose="05000000000000000000" pitchFamily="2" charset="2"/>
              <a:buChar char="§"/>
            </a:pPr>
            <a:r>
              <a:rPr lang="el-GR" sz="1800" dirty="0">
                <a:ea typeface="Calibri" panose="020F0502020204030204" pitchFamily="34" charset="0"/>
                <a:cs typeface="Times New Roman" panose="02020603050405020304" pitchFamily="18" charset="0"/>
              </a:rPr>
              <a:t>Η</a:t>
            </a:r>
            <a:r>
              <a:rPr lang="el-GR" sz="1800" dirty="0">
                <a:effectLst/>
                <a:ea typeface="Calibri" panose="020F0502020204030204" pitchFamily="34" charset="0"/>
                <a:cs typeface="Times New Roman" panose="02020603050405020304" pitchFamily="18" charset="0"/>
              </a:rPr>
              <a:t> ομάδα δίνει τη </a:t>
            </a:r>
            <a:r>
              <a:rPr lang="el-GR" sz="1800" b="1" dirty="0">
                <a:effectLst/>
                <a:ea typeface="Calibri" panose="020F0502020204030204" pitchFamily="34" charset="0"/>
                <a:cs typeface="Times New Roman" panose="02020603050405020304" pitchFamily="18" charset="0"/>
              </a:rPr>
              <a:t>δυνατότητα διορθωτικής ταύτισης με το θεραπευτή και τα άλλα παιδιά, </a:t>
            </a:r>
            <a:r>
              <a:rPr lang="el-GR" sz="1800" dirty="0">
                <a:effectLst/>
                <a:ea typeface="Calibri" panose="020F0502020204030204" pitchFamily="34" charset="0"/>
                <a:cs typeface="Times New Roman" panose="02020603050405020304" pitchFamily="18" charset="0"/>
              </a:rPr>
              <a:t>αντιπαραθέτοντας το ανώριμο παιδικό Υπερεγώ με το ομαδικό, όπως αυτό αναπτύσσεται μέσα στην επιτρεπτική ατμόσφαιρα της ομάδας. </a:t>
            </a:r>
            <a:r>
              <a:rPr lang="en-US" sz="1800" dirty="0" err="1">
                <a:effectLst/>
                <a:ea typeface="Calibri" panose="020F0502020204030204" pitchFamily="34" charset="0"/>
                <a:cs typeface="Times New Roman" panose="02020603050405020304" pitchFamily="18" charset="0"/>
              </a:rPr>
              <a:t>Slavson</a:t>
            </a:r>
            <a:r>
              <a:rPr lang="el-GR" sz="1800" dirty="0">
                <a:effectLst/>
                <a:ea typeface="Calibri" panose="020F0502020204030204" pitchFamily="34" charset="0"/>
                <a:cs typeface="Times New Roman" panose="02020603050405020304" pitchFamily="18" charset="0"/>
              </a:rPr>
              <a:t> (1943, 1968)</a:t>
            </a:r>
          </a:p>
          <a:p>
            <a:pPr marL="0" marR="0">
              <a:lnSpc>
                <a:spcPct val="115000"/>
              </a:lnSpc>
              <a:spcBef>
                <a:spcPts val="0"/>
              </a:spcBef>
              <a:spcAft>
                <a:spcPts val="0"/>
              </a:spcAft>
            </a:pPr>
            <a:endParaRPr lang="el-GR" sz="2000" dirty="0">
              <a:effectLst/>
              <a:ea typeface="Calibri" panose="020F0502020204030204" pitchFamily="34" charset="0"/>
              <a:cs typeface="Times New Roman" panose="02020603050405020304" pitchFamily="18" charset="0"/>
            </a:endParaRPr>
          </a:p>
          <a:p>
            <a:pPr lvl="1">
              <a:lnSpc>
                <a:spcPct val="115000"/>
              </a:lnSpc>
              <a:spcBef>
                <a:spcPts val="0"/>
              </a:spcBef>
              <a:spcAft>
                <a:spcPts val="1000"/>
              </a:spcAft>
              <a:buFont typeface="Wingdings" panose="05000000000000000000" pitchFamily="2" charset="2"/>
              <a:buChar char="§"/>
            </a:pPr>
            <a:endParaRPr lang="el-GR" sz="2600" dirty="0">
              <a:effectLst/>
              <a:ea typeface="Calibri" panose="020F0502020204030204" pitchFamily="34" charset="0"/>
              <a:cs typeface="Times New Roman" panose="02020603050405020304" pitchFamily="18" charset="0"/>
            </a:endParaRPr>
          </a:p>
          <a:p>
            <a:endParaRPr lang="el-GR" sz="2400" b="1" dirty="0"/>
          </a:p>
        </p:txBody>
      </p:sp>
      <p:sp>
        <p:nvSpPr>
          <p:cNvPr id="4" name="Θέση αριθμού διαφάνειας 3">
            <a:extLst>
              <a:ext uri="{FF2B5EF4-FFF2-40B4-BE49-F238E27FC236}">
                <a16:creationId xmlns:a16="http://schemas.microsoft.com/office/drawing/2014/main" id="{5512A640-830A-EB7D-9827-5AD23C41671E}"/>
              </a:ext>
            </a:extLst>
          </p:cNvPr>
          <p:cNvSpPr>
            <a:spLocks noGrp="1"/>
          </p:cNvSpPr>
          <p:nvPr>
            <p:ph type="sldNum" sz="quarter" idx="12"/>
          </p:nvPr>
        </p:nvSpPr>
        <p:spPr/>
        <p:txBody>
          <a:bodyPr/>
          <a:lstStyle/>
          <a:p>
            <a:fld id="{29A67EF4-6AD0-4895-A677-9D84EEBBB660}" type="slidenum">
              <a:rPr lang="el-GR" smtClean="0"/>
              <a:t>26</a:t>
            </a:fld>
            <a:endParaRPr lang="el-GR"/>
          </a:p>
        </p:txBody>
      </p:sp>
    </p:spTree>
    <p:extLst>
      <p:ext uri="{BB962C8B-B14F-4D97-AF65-F5344CB8AC3E}">
        <p14:creationId xmlns:p14="http://schemas.microsoft.com/office/powerpoint/2010/main" val="52322243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234C8A3-A855-64A7-41DC-03F3A8A3BE22}"/>
              </a:ext>
            </a:extLst>
          </p:cNvPr>
          <p:cNvSpPr>
            <a:spLocks noGrp="1"/>
          </p:cNvSpPr>
          <p:nvPr>
            <p:ph type="title"/>
          </p:nvPr>
        </p:nvSpPr>
        <p:spPr>
          <a:xfrm>
            <a:off x="1066800" y="480930"/>
            <a:ext cx="10058400" cy="325072"/>
          </a:xfrm>
        </p:spPr>
        <p:txBody>
          <a:bodyPr>
            <a:normAutofit fontScale="90000"/>
          </a:bodyPr>
          <a:lstStyle/>
          <a:p>
            <a:r>
              <a:rPr lang="el-GR" sz="3200" dirty="0"/>
              <a:t>Βασικές Ομάδες παιδιών και εφήβων ΙΙ</a:t>
            </a:r>
          </a:p>
        </p:txBody>
      </p:sp>
      <p:sp>
        <p:nvSpPr>
          <p:cNvPr id="3" name="Θέση περιεχομένου 2">
            <a:extLst>
              <a:ext uri="{FF2B5EF4-FFF2-40B4-BE49-F238E27FC236}">
                <a16:creationId xmlns:a16="http://schemas.microsoft.com/office/drawing/2014/main" id="{94C30589-7980-AB9F-34BE-94EEE1D2F48A}"/>
              </a:ext>
            </a:extLst>
          </p:cNvPr>
          <p:cNvSpPr>
            <a:spLocks noGrp="1"/>
          </p:cNvSpPr>
          <p:nvPr>
            <p:ph idx="1"/>
          </p:nvPr>
        </p:nvSpPr>
        <p:spPr>
          <a:xfrm>
            <a:off x="835980" y="1053252"/>
            <a:ext cx="10058400" cy="5323818"/>
          </a:xfrm>
        </p:spPr>
        <p:txBody>
          <a:bodyPr>
            <a:normAutofit fontScale="92500" lnSpcReduction="10000"/>
          </a:bodyPr>
          <a:lstStyle/>
          <a:p>
            <a:pPr marL="0" marR="0" indent="0">
              <a:lnSpc>
                <a:spcPct val="115000"/>
              </a:lnSpc>
              <a:spcBef>
                <a:spcPts val="0"/>
              </a:spcBef>
              <a:spcAft>
                <a:spcPts val="1000"/>
              </a:spcAft>
              <a:buNone/>
            </a:pPr>
            <a:r>
              <a:rPr lang="en-US" sz="2400" dirty="0">
                <a:latin typeface="Calibri" panose="020F0502020204030204" pitchFamily="34" charset="0"/>
                <a:ea typeface="Calibri" panose="020F0502020204030204" pitchFamily="34" charset="0"/>
                <a:cs typeface="Times New Roman" panose="02020603050405020304" pitchFamily="18" charset="0"/>
              </a:rPr>
              <a:t> </a:t>
            </a:r>
            <a:r>
              <a:rPr lang="el-GR" sz="2000" b="1" dirty="0">
                <a:effectLst/>
                <a:ea typeface="Calibri" panose="020F0502020204030204" pitchFamily="34" charset="0"/>
                <a:cs typeface="Times New Roman" panose="02020603050405020304" pitchFamily="18" charset="0"/>
              </a:rPr>
              <a:t> </a:t>
            </a:r>
            <a:r>
              <a:rPr lang="el-GR" sz="2400" b="1" dirty="0">
                <a:effectLst/>
                <a:ea typeface="Calibri" panose="020F0502020204030204" pitchFamily="34" charset="0"/>
                <a:cs typeface="Times New Roman" panose="02020603050405020304" pitchFamily="18" charset="0"/>
              </a:rPr>
              <a:t>Ομάδες δραστηριότητες και συζήτησης </a:t>
            </a:r>
            <a:endParaRPr lang="el-GR" sz="2400" dirty="0">
              <a:effectLst/>
              <a:ea typeface="Calibri" panose="020F0502020204030204" pitchFamily="34" charset="0"/>
              <a:cs typeface="Times New Roman" panose="02020603050405020304" pitchFamily="18" charset="0"/>
            </a:endParaRPr>
          </a:p>
          <a:p>
            <a:pPr marR="0">
              <a:lnSpc>
                <a:spcPct val="115000"/>
              </a:lnSpc>
              <a:spcBef>
                <a:spcPts val="0"/>
              </a:spcBef>
              <a:spcAft>
                <a:spcPts val="1000"/>
              </a:spcAft>
              <a:buFont typeface="Courier New" panose="02070309020205020404" pitchFamily="49" charset="0"/>
              <a:buChar char="o"/>
            </a:pPr>
            <a:r>
              <a:rPr lang="el-GR" sz="2400" dirty="0">
                <a:ea typeface="Calibri" panose="020F0502020204030204" pitchFamily="34" charset="0"/>
                <a:cs typeface="Times New Roman" panose="02020603050405020304" pitchFamily="18" charset="0"/>
              </a:rPr>
              <a:t>Χρήση </a:t>
            </a:r>
            <a:r>
              <a:rPr lang="el-GR" sz="2400" dirty="0">
                <a:effectLst/>
                <a:ea typeface="Calibri" panose="020F0502020204030204" pitchFamily="34" charset="0"/>
                <a:cs typeface="Times New Roman" panose="02020603050405020304" pitchFamily="18" charset="0"/>
              </a:rPr>
              <a:t>της </a:t>
            </a:r>
            <a:r>
              <a:rPr lang="el-GR" sz="2400" b="1" dirty="0">
                <a:effectLst/>
                <a:ea typeface="Calibri" panose="020F0502020204030204" pitchFamily="34" charset="0"/>
                <a:cs typeface="Times New Roman" panose="02020603050405020304" pitchFamily="18" charset="0"/>
              </a:rPr>
              <a:t>ερμηνείας ως θεραπευτικού μέσου </a:t>
            </a:r>
            <a:r>
              <a:rPr lang="el-GR" sz="2400" dirty="0">
                <a:effectLst/>
                <a:ea typeface="Calibri" panose="020F0502020204030204" pitchFamily="34" charset="0"/>
                <a:cs typeface="Times New Roman" panose="02020603050405020304" pitchFamily="18" charset="0"/>
              </a:rPr>
              <a:t>και, όπως αναφέρουν οι </a:t>
            </a:r>
            <a:r>
              <a:rPr lang="en-US" sz="2400" dirty="0">
                <a:effectLst/>
                <a:ea typeface="Calibri" panose="020F0502020204030204" pitchFamily="34" charset="0"/>
                <a:cs typeface="Times New Roman" panose="02020603050405020304" pitchFamily="18" charset="0"/>
              </a:rPr>
              <a:t>Rosenberg</a:t>
            </a:r>
            <a:r>
              <a:rPr lang="el-GR" sz="2400" dirty="0">
                <a:effectLst/>
                <a:ea typeface="Calibri" panose="020F0502020204030204" pitchFamily="34" charset="0"/>
                <a:cs typeface="Times New Roman" panose="02020603050405020304" pitchFamily="18" charset="0"/>
              </a:rPr>
              <a:t>-</a:t>
            </a:r>
            <a:r>
              <a:rPr lang="en-US" sz="2400" dirty="0" err="1">
                <a:effectLst/>
                <a:ea typeface="Calibri" panose="020F0502020204030204" pitchFamily="34" charset="0"/>
                <a:cs typeface="Times New Roman" panose="02020603050405020304" pitchFamily="18" charset="0"/>
              </a:rPr>
              <a:t>Hariton</a:t>
            </a:r>
            <a:r>
              <a:rPr lang="en-US" sz="2400" dirty="0">
                <a:effectLst/>
                <a:ea typeface="Calibri" panose="020F0502020204030204" pitchFamily="34" charset="0"/>
                <a:cs typeface="Times New Roman" panose="02020603050405020304" pitchFamily="18" charset="0"/>
              </a:rPr>
              <a:t> et al</a:t>
            </a:r>
            <a:r>
              <a:rPr lang="el-GR" sz="2400" dirty="0">
                <a:effectLst/>
                <a:ea typeface="Calibri" panose="020F0502020204030204" pitchFamily="34" charset="0"/>
                <a:cs typeface="Times New Roman" panose="02020603050405020304" pitchFamily="18" charset="0"/>
              </a:rPr>
              <a:t> (1991) </a:t>
            </a:r>
            <a:r>
              <a:rPr lang="el-GR" sz="2400" i="1" dirty="0">
                <a:effectLst/>
                <a:ea typeface="Calibri" panose="020F0502020204030204" pitchFamily="34" charset="0"/>
                <a:cs typeface="Times New Roman" panose="02020603050405020304" pitchFamily="18" charset="0"/>
              </a:rPr>
              <a:t>«οι ερμηνείες βοηθούν τα παιδιά να αντιληφθούν τις άμυνες, τα συναισθήματα και τα κίνητρά τους». </a:t>
            </a:r>
          </a:p>
          <a:p>
            <a:pPr marR="0">
              <a:lnSpc>
                <a:spcPct val="115000"/>
              </a:lnSpc>
              <a:spcBef>
                <a:spcPts val="0"/>
              </a:spcBef>
              <a:spcAft>
                <a:spcPts val="1000"/>
              </a:spcAft>
              <a:buFont typeface="Courier New" panose="02070309020205020404" pitchFamily="49" charset="0"/>
              <a:buChar char="o"/>
            </a:pPr>
            <a:endParaRPr lang="el-GR" sz="2400" i="1" dirty="0">
              <a:ea typeface="Calibri" panose="020F0502020204030204" pitchFamily="34" charset="0"/>
              <a:cs typeface="Times New Roman" panose="02020603050405020304" pitchFamily="18" charset="0"/>
            </a:endParaRPr>
          </a:p>
          <a:p>
            <a:pPr marR="0">
              <a:lnSpc>
                <a:spcPct val="115000"/>
              </a:lnSpc>
              <a:spcBef>
                <a:spcPts val="0"/>
              </a:spcBef>
              <a:spcAft>
                <a:spcPts val="1000"/>
              </a:spcAft>
              <a:buFont typeface="Courier New" panose="02070309020205020404" pitchFamily="49" charset="0"/>
              <a:buChar char="o"/>
            </a:pPr>
            <a:r>
              <a:rPr lang="el-GR" sz="2400" dirty="0">
                <a:effectLst/>
                <a:ea typeface="Calibri" panose="020F0502020204030204" pitchFamily="34" charset="0"/>
                <a:cs typeface="Times New Roman" panose="02020603050405020304" pitchFamily="18" charset="0"/>
              </a:rPr>
              <a:t>Συγχρόνως, όμως, αναγνωρίζεται και η θεραπευτική αξία του παιχνιδιού και της συνομήλικης </a:t>
            </a:r>
            <a:r>
              <a:rPr lang="el-GR" sz="2400" dirty="0" err="1">
                <a:effectLst/>
                <a:ea typeface="Calibri" panose="020F0502020204030204" pitchFamily="34" charset="0"/>
                <a:cs typeface="Times New Roman" panose="02020603050405020304" pitchFamily="18" charset="0"/>
              </a:rPr>
              <a:t>αλληλαντίδρασης</a:t>
            </a:r>
            <a:r>
              <a:rPr lang="el-GR" sz="2400" dirty="0">
                <a:effectLst/>
                <a:ea typeface="Calibri" panose="020F0502020204030204" pitchFamily="34" charset="0"/>
                <a:cs typeface="Times New Roman" panose="02020603050405020304" pitchFamily="18" charset="0"/>
              </a:rPr>
              <a:t>. </a:t>
            </a:r>
          </a:p>
          <a:p>
            <a:pPr lvl="1">
              <a:lnSpc>
                <a:spcPct val="115000"/>
              </a:lnSpc>
              <a:spcBef>
                <a:spcPts val="0"/>
              </a:spcBef>
              <a:spcAft>
                <a:spcPts val="1000"/>
              </a:spcAft>
              <a:buFont typeface="Wingdings" panose="05000000000000000000" pitchFamily="2" charset="2"/>
              <a:buChar char="§"/>
            </a:pPr>
            <a:r>
              <a:rPr lang="el-GR" sz="2200" dirty="0">
                <a:effectLst/>
                <a:ea typeface="Calibri" panose="020F0502020204030204" pitchFamily="34" charset="0"/>
                <a:cs typeface="Times New Roman" panose="02020603050405020304" pitchFamily="18" charset="0"/>
              </a:rPr>
              <a:t>Αποφασιστική συνθήκη για τη χρήση του λόγου στις ομάδες αυτές είναι η κατανόηση της αναπτυξιακής φάσης των παιδιών, εάν δηλαδή το εξελικτικό στάδιο που διανύουν επιτρέπει ή όχι την αξιοποίηση του λόγου και την απόκτηση </a:t>
            </a:r>
            <a:r>
              <a:rPr lang="el-GR" sz="2200" dirty="0" err="1">
                <a:effectLst/>
                <a:ea typeface="Calibri" panose="020F0502020204030204" pitchFamily="34" charset="0"/>
                <a:cs typeface="Times New Roman" panose="02020603050405020304" pitchFamily="18" charset="0"/>
              </a:rPr>
              <a:t>εναισθησίας</a:t>
            </a:r>
            <a:r>
              <a:rPr lang="el-GR" sz="2200" dirty="0">
                <a:effectLst/>
                <a:ea typeface="Calibri" panose="020F0502020204030204" pitchFamily="34" charset="0"/>
                <a:cs typeface="Times New Roman" panose="02020603050405020304" pitchFamily="18" charset="0"/>
              </a:rPr>
              <a:t>*.</a:t>
            </a:r>
          </a:p>
          <a:p>
            <a:pPr lvl="2">
              <a:lnSpc>
                <a:spcPct val="115000"/>
              </a:lnSpc>
              <a:spcBef>
                <a:spcPts val="0"/>
              </a:spcBef>
              <a:spcAft>
                <a:spcPts val="1000"/>
              </a:spcAft>
              <a:buFont typeface="Wingdings" panose="05000000000000000000" pitchFamily="2" charset="2"/>
              <a:buChar char="ü"/>
            </a:pPr>
            <a:r>
              <a:rPr lang="el-GR" sz="2200" b="1" i="1" dirty="0">
                <a:solidFill>
                  <a:srgbClr val="DD0055"/>
                </a:solidFill>
                <a:effectLst/>
              </a:rPr>
              <a:t>Η </a:t>
            </a:r>
            <a:r>
              <a:rPr lang="el-GR" sz="2200" b="1" i="1" dirty="0" err="1">
                <a:solidFill>
                  <a:srgbClr val="DD0055"/>
                </a:solidFill>
                <a:effectLst/>
              </a:rPr>
              <a:t>εναισθησία</a:t>
            </a:r>
            <a:r>
              <a:rPr lang="el-GR" sz="2200" b="1" i="1" dirty="0">
                <a:solidFill>
                  <a:srgbClr val="DD0055"/>
                </a:solidFill>
                <a:effectLst/>
              </a:rPr>
              <a:t> σχετίζεται με το πώς ένας ασθενής αντιλαμβάνεται τη φύση και τις αιτίες της ασθένειάς του, όπως επίσης και τα συμπτώματα που σχετίζονται με την ασθένεια αυτή και παίζει ιδιαίτερα σημαντικό ρόλο όσον αφορά στο πώς οι ασθενείς βιώνουν την διαταραχή.</a:t>
            </a:r>
            <a:endParaRPr lang="el-GR" sz="2200" b="0" i="0" dirty="0">
              <a:solidFill>
                <a:srgbClr val="444444"/>
              </a:solidFill>
              <a:effectLst/>
            </a:endParaRPr>
          </a:p>
          <a:p>
            <a:pPr marL="274320" lvl="1" indent="0">
              <a:lnSpc>
                <a:spcPct val="115000"/>
              </a:lnSpc>
              <a:spcBef>
                <a:spcPts val="0"/>
              </a:spcBef>
              <a:spcAft>
                <a:spcPts val="1000"/>
              </a:spcAft>
              <a:buNone/>
            </a:pPr>
            <a:endParaRPr lang="el-GR" sz="2400" dirty="0">
              <a:effectLst/>
              <a:ea typeface="Calibri" panose="020F0502020204030204" pitchFamily="34" charset="0"/>
              <a:cs typeface="Times New Roman" panose="02020603050405020304" pitchFamily="18" charset="0"/>
            </a:endParaRPr>
          </a:p>
          <a:p>
            <a:endParaRPr lang="el-GR" sz="2400" b="1" dirty="0"/>
          </a:p>
        </p:txBody>
      </p:sp>
      <p:sp>
        <p:nvSpPr>
          <p:cNvPr id="4" name="Θέση αριθμού διαφάνειας 3">
            <a:extLst>
              <a:ext uri="{FF2B5EF4-FFF2-40B4-BE49-F238E27FC236}">
                <a16:creationId xmlns:a16="http://schemas.microsoft.com/office/drawing/2014/main" id="{5512A640-830A-EB7D-9827-5AD23C41671E}"/>
              </a:ext>
            </a:extLst>
          </p:cNvPr>
          <p:cNvSpPr>
            <a:spLocks noGrp="1"/>
          </p:cNvSpPr>
          <p:nvPr>
            <p:ph type="sldNum" sz="quarter" idx="12"/>
          </p:nvPr>
        </p:nvSpPr>
        <p:spPr/>
        <p:txBody>
          <a:bodyPr/>
          <a:lstStyle/>
          <a:p>
            <a:fld id="{29A67EF4-6AD0-4895-A677-9D84EEBBB660}" type="slidenum">
              <a:rPr lang="el-GR" smtClean="0"/>
              <a:t>27</a:t>
            </a:fld>
            <a:endParaRPr lang="el-GR"/>
          </a:p>
        </p:txBody>
      </p:sp>
    </p:spTree>
    <p:extLst>
      <p:ext uri="{BB962C8B-B14F-4D97-AF65-F5344CB8AC3E}">
        <p14:creationId xmlns:p14="http://schemas.microsoft.com/office/powerpoint/2010/main" val="427227648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234C8A3-A855-64A7-41DC-03F3A8A3BE22}"/>
              </a:ext>
            </a:extLst>
          </p:cNvPr>
          <p:cNvSpPr>
            <a:spLocks noGrp="1"/>
          </p:cNvSpPr>
          <p:nvPr>
            <p:ph type="title"/>
          </p:nvPr>
        </p:nvSpPr>
        <p:spPr>
          <a:xfrm>
            <a:off x="1066800" y="480930"/>
            <a:ext cx="10058400" cy="325072"/>
          </a:xfrm>
        </p:spPr>
        <p:txBody>
          <a:bodyPr>
            <a:normAutofit fontScale="90000"/>
          </a:bodyPr>
          <a:lstStyle/>
          <a:p>
            <a:r>
              <a:rPr lang="el-GR" sz="3200" dirty="0"/>
              <a:t>Βασικές Ομάδες παιδιών και εφήβων ΙΙΙ</a:t>
            </a:r>
          </a:p>
        </p:txBody>
      </p:sp>
      <p:sp>
        <p:nvSpPr>
          <p:cNvPr id="3" name="Θέση περιεχομένου 2">
            <a:extLst>
              <a:ext uri="{FF2B5EF4-FFF2-40B4-BE49-F238E27FC236}">
                <a16:creationId xmlns:a16="http://schemas.microsoft.com/office/drawing/2014/main" id="{94C30589-7980-AB9F-34BE-94EEE1D2F48A}"/>
              </a:ext>
            </a:extLst>
          </p:cNvPr>
          <p:cNvSpPr>
            <a:spLocks noGrp="1"/>
          </p:cNvSpPr>
          <p:nvPr>
            <p:ph idx="1"/>
          </p:nvPr>
        </p:nvSpPr>
        <p:spPr>
          <a:xfrm>
            <a:off x="835980" y="1053252"/>
            <a:ext cx="10058400" cy="5323818"/>
          </a:xfrm>
        </p:spPr>
        <p:txBody>
          <a:bodyPr>
            <a:normAutofit/>
          </a:bodyPr>
          <a:lstStyle/>
          <a:p>
            <a:pPr marL="0" marR="0" indent="0">
              <a:lnSpc>
                <a:spcPct val="115000"/>
              </a:lnSpc>
              <a:spcBef>
                <a:spcPts val="0"/>
              </a:spcBef>
              <a:spcAft>
                <a:spcPts val="1000"/>
              </a:spcAft>
              <a:buNone/>
            </a:pPr>
            <a:r>
              <a:rPr lang="en-US" sz="2400" dirty="0">
                <a:latin typeface="Calibri" panose="020F0502020204030204" pitchFamily="34" charset="0"/>
                <a:ea typeface="Calibri" panose="020F0502020204030204" pitchFamily="34" charset="0"/>
                <a:cs typeface="Times New Roman" panose="02020603050405020304" pitchFamily="18" charset="0"/>
              </a:rPr>
              <a:t> </a:t>
            </a:r>
            <a:r>
              <a:rPr lang="el-GR" sz="2000" b="1" dirty="0">
                <a:effectLst/>
                <a:ea typeface="Calibri" panose="020F0502020204030204" pitchFamily="34" charset="0"/>
                <a:cs typeface="Times New Roman" panose="02020603050405020304" pitchFamily="18" charset="0"/>
              </a:rPr>
              <a:t> </a:t>
            </a:r>
            <a:r>
              <a:rPr lang="el-GR" sz="2400" b="1" dirty="0">
                <a:effectLst/>
                <a:ea typeface="Calibri" panose="020F0502020204030204" pitchFamily="34" charset="0"/>
                <a:cs typeface="Times New Roman" panose="02020603050405020304" pitchFamily="18" charset="0"/>
              </a:rPr>
              <a:t>Ομάδες </a:t>
            </a:r>
            <a:r>
              <a:rPr lang="el-GR" sz="2400" b="1" dirty="0" err="1">
                <a:effectLst/>
                <a:ea typeface="Calibri" panose="020F0502020204030204" pitchFamily="34" charset="0"/>
                <a:cs typeface="Times New Roman" panose="02020603050405020304" pitchFamily="18" charset="0"/>
              </a:rPr>
              <a:t>Ομαδικο</a:t>
            </a:r>
            <a:r>
              <a:rPr lang="el-GR" sz="2400" b="1" dirty="0">
                <a:effectLst/>
                <a:ea typeface="Calibri" panose="020F0502020204030204" pitchFamily="34" charset="0"/>
                <a:cs typeface="Times New Roman" panose="02020603050405020304" pitchFamily="18" charset="0"/>
              </a:rPr>
              <a:t>- Αναλυτικής προσέγγισης </a:t>
            </a:r>
          </a:p>
          <a:p>
            <a:pPr marL="0" marR="0" algn="just">
              <a:lnSpc>
                <a:spcPct val="115000"/>
              </a:lnSpc>
              <a:spcBef>
                <a:spcPts val="0"/>
              </a:spcBef>
              <a:spcAft>
                <a:spcPts val="0"/>
              </a:spcAft>
            </a:pPr>
            <a:r>
              <a:rPr lang="el-GR" sz="2400" dirty="0">
                <a:effectLst/>
                <a:ea typeface="Calibri" panose="020F0502020204030204" pitchFamily="34" charset="0"/>
                <a:cs typeface="Times New Roman" panose="02020603050405020304" pitchFamily="18" charset="0"/>
              </a:rPr>
              <a:t>Ο </a:t>
            </a:r>
            <a:r>
              <a:rPr lang="en-US" sz="2400" dirty="0">
                <a:effectLst/>
                <a:ea typeface="Calibri" panose="020F0502020204030204" pitchFamily="34" charset="0"/>
                <a:cs typeface="Times New Roman" panose="02020603050405020304" pitchFamily="18" charset="0"/>
              </a:rPr>
              <a:t>Anthony</a:t>
            </a:r>
            <a:r>
              <a:rPr lang="el-GR" sz="2400" dirty="0">
                <a:effectLst/>
                <a:ea typeface="Calibri" panose="020F0502020204030204" pitchFamily="34" charset="0"/>
                <a:cs typeface="Times New Roman" panose="02020603050405020304" pitchFamily="18" charset="0"/>
              </a:rPr>
              <a:t> (1957), βασιζόμενος στην </a:t>
            </a:r>
            <a:r>
              <a:rPr lang="el-GR" sz="2400" dirty="0" err="1">
                <a:effectLst/>
                <a:ea typeface="Calibri" panose="020F0502020204030204" pitchFamily="34" charset="0"/>
                <a:cs typeface="Times New Roman" panose="02020603050405020304" pitchFamily="18" charset="0"/>
              </a:rPr>
              <a:t>ομαδικοαναλυτική</a:t>
            </a:r>
            <a:r>
              <a:rPr lang="el-GR" sz="2400" dirty="0">
                <a:effectLst/>
                <a:ea typeface="Calibri" panose="020F0502020204030204" pitchFamily="34" charset="0"/>
                <a:cs typeface="Times New Roman" panose="02020603050405020304" pitchFamily="18" charset="0"/>
              </a:rPr>
              <a:t> θεωρία και πρακτική, περιέγραψε τεχνικές που επινόησε για την Ομαδική Ψυχοθεραπεία παιδιών προσχολικής και σχολικής (λανθάνουσας) ηλικίας, καθώς και εφήβους. </a:t>
            </a:r>
            <a:endParaRPr lang="en-US" sz="2400" dirty="0">
              <a:effectLst/>
              <a:ea typeface="Calibri" panose="020F0502020204030204" pitchFamily="34" charset="0"/>
              <a:cs typeface="Times New Roman" panose="02020603050405020304" pitchFamily="18" charset="0"/>
            </a:endParaRPr>
          </a:p>
          <a:p>
            <a:pPr marL="0" marR="0" algn="just">
              <a:lnSpc>
                <a:spcPct val="115000"/>
              </a:lnSpc>
              <a:spcBef>
                <a:spcPts val="0"/>
              </a:spcBef>
              <a:spcAft>
                <a:spcPts val="0"/>
              </a:spcAft>
            </a:pPr>
            <a:r>
              <a:rPr lang="el-GR" sz="2400" dirty="0">
                <a:effectLst/>
                <a:ea typeface="Calibri" panose="020F0502020204030204" pitchFamily="34" charset="0"/>
                <a:cs typeface="Times New Roman" panose="02020603050405020304" pitchFamily="18" charset="0"/>
              </a:rPr>
              <a:t>Ο θεραπευτής κάνει ερμηνείες που τις περισσότερες φορές επικεντρώνονται στην ομάδα, έτσι ώστε να αυξήσει την ψυχολογική αντίληψη των παιδιών και να αναπτυχθούν οι </a:t>
            </a:r>
            <a:r>
              <a:rPr lang="el-GR" sz="2400" dirty="0" err="1">
                <a:effectLst/>
                <a:ea typeface="Calibri" panose="020F0502020204030204" pitchFamily="34" charset="0"/>
                <a:cs typeface="Times New Roman" panose="02020603050405020304" pitchFamily="18" charset="0"/>
              </a:rPr>
              <a:t>ομαδικοαναλυτικοί</a:t>
            </a:r>
            <a:r>
              <a:rPr lang="el-GR" sz="2400" dirty="0">
                <a:effectLst/>
                <a:ea typeface="Calibri" panose="020F0502020204030204" pitchFamily="34" charset="0"/>
                <a:cs typeface="Times New Roman" panose="02020603050405020304" pitchFamily="18" charset="0"/>
              </a:rPr>
              <a:t> θεραπευτικοί παράγοντες.</a:t>
            </a:r>
          </a:p>
          <a:p>
            <a:pPr marL="0" marR="0" algn="just">
              <a:lnSpc>
                <a:spcPct val="115000"/>
              </a:lnSpc>
              <a:spcBef>
                <a:spcPts val="0"/>
              </a:spcBef>
              <a:spcAft>
                <a:spcPts val="0"/>
              </a:spcAft>
            </a:pPr>
            <a:endParaRPr lang="el-GR" sz="2400" dirty="0">
              <a:effectLst/>
              <a:ea typeface="Calibri" panose="020F0502020204030204" pitchFamily="34" charset="0"/>
              <a:cs typeface="Times New Roman" panose="02020603050405020304" pitchFamily="18" charset="0"/>
            </a:endParaRPr>
          </a:p>
          <a:p>
            <a:pPr marR="0">
              <a:lnSpc>
                <a:spcPct val="115000"/>
              </a:lnSpc>
              <a:spcBef>
                <a:spcPts val="0"/>
              </a:spcBef>
              <a:spcAft>
                <a:spcPts val="1000"/>
              </a:spcAft>
              <a:buFont typeface="Wingdings" panose="05000000000000000000" pitchFamily="2" charset="2"/>
              <a:buChar char="§"/>
            </a:pPr>
            <a:endParaRPr lang="el-GR" sz="2400" dirty="0">
              <a:effectLst/>
              <a:ea typeface="Calibri" panose="020F0502020204030204" pitchFamily="34" charset="0"/>
              <a:cs typeface="Times New Roman" panose="02020603050405020304" pitchFamily="18" charset="0"/>
            </a:endParaRPr>
          </a:p>
          <a:p>
            <a:pPr marR="0">
              <a:lnSpc>
                <a:spcPct val="115000"/>
              </a:lnSpc>
              <a:spcBef>
                <a:spcPts val="0"/>
              </a:spcBef>
              <a:spcAft>
                <a:spcPts val="1000"/>
              </a:spcAft>
              <a:buFont typeface="Wingdings" panose="05000000000000000000" pitchFamily="2" charset="2"/>
              <a:buChar char="§"/>
            </a:pPr>
            <a:endParaRPr lang="el-GR" sz="2400" dirty="0">
              <a:effectLst/>
              <a:ea typeface="Calibri" panose="020F0502020204030204" pitchFamily="34" charset="0"/>
              <a:cs typeface="Times New Roman" panose="02020603050405020304" pitchFamily="18" charset="0"/>
            </a:endParaRPr>
          </a:p>
          <a:p>
            <a:pPr lvl="1">
              <a:lnSpc>
                <a:spcPct val="115000"/>
              </a:lnSpc>
              <a:spcBef>
                <a:spcPts val="0"/>
              </a:spcBef>
              <a:spcAft>
                <a:spcPts val="1000"/>
              </a:spcAft>
              <a:buFont typeface="Wingdings" panose="05000000000000000000" pitchFamily="2" charset="2"/>
              <a:buChar char="§"/>
            </a:pPr>
            <a:endParaRPr lang="el-GR" sz="2400" dirty="0">
              <a:effectLst/>
              <a:ea typeface="Calibri" panose="020F0502020204030204" pitchFamily="34" charset="0"/>
              <a:cs typeface="Times New Roman" panose="02020603050405020304" pitchFamily="18" charset="0"/>
            </a:endParaRPr>
          </a:p>
          <a:p>
            <a:endParaRPr lang="el-GR" sz="2400" b="1" dirty="0"/>
          </a:p>
        </p:txBody>
      </p:sp>
      <p:sp>
        <p:nvSpPr>
          <p:cNvPr id="4" name="Θέση αριθμού διαφάνειας 3">
            <a:extLst>
              <a:ext uri="{FF2B5EF4-FFF2-40B4-BE49-F238E27FC236}">
                <a16:creationId xmlns:a16="http://schemas.microsoft.com/office/drawing/2014/main" id="{5512A640-830A-EB7D-9827-5AD23C41671E}"/>
              </a:ext>
            </a:extLst>
          </p:cNvPr>
          <p:cNvSpPr>
            <a:spLocks noGrp="1"/>
          </p:cNvSpPr>
          <p:nvPr>
            <p:ph type="sldNum" sz="quarter" idx="12"/>
          </p:nvPr>
        </p:nvSpPr>
        <p:spPr/>
        <p:txBody>
          <a:bodyPr/>
          <a:lstStyle/>
          <a:p>
            <a:fld id="{29A67EF4-6AD0-4895-A677-9D84EEBBB660}" type="slidenum">
              <a:rPr lang="el-GR" smtClean="0"/>
              <a:t>28</a:t>
            </a:fld>
            <a:endParaRPr lang="el-GR"/>
          </a:p>
        </p:txBody>
      </p:sp>
    </p:spTree>
    <p:extLst>
      <p:ext uri="{BB962C8B-B14F-4D97-AF65-F5344CB8AC3E}">
        <p14:creationId xmlns:p14="http://schemas.microsoft.com/office/powerpoint/2010/main" val="370988066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234C8A3-A855-64A7-41DC-03F3A8A3BE22}"/>
              </a:ext>
            </a:extLst>
          </p:cNvPr>
          <p:cNvSpPr>
            <a:spLocks noGrp="1"/>
          </p:cNvSpPr>
          <p:nvPr>
            <p:ph type="title"/>
          </p:nvPr>
        </p:nvSpPr>
        <p:spPr>
          <a:xfrm>
            <a:off x="1066800" y="480930"/>
            <a:ext cx="10058400" cy="325072"/>
          </a:xfrm>
        </p:spPr>
        <p:txBody>
          <a:bodyPr>
            <a:normAutofit fontScale="90000"/>
          </a:bodyPr>
          <a:lstStyle/>
          <a:p>
            <a:r>
              <a:rPr lang="el-GR" sz="3200" dirty="0"/>
              <a:t>Βασικές Ομάδες παιδιών και εφήβων Ι</a:t>
            </a:r>
            <a:r>
              <a:rPr lang="en-US" sz="3200" dirty="0"/>
              <a:t>V</a:t>
            </a:r>
            <a:endParaRPr lang="el-GR" sz="3200" dirty="0"/>
          </a:p>
        </p:txBody>
      </p:sp>
      <p:sp>
        <p:nvSpPr>
          <p:cNvPr id="3" name="Θέση περιεχομένου 2">
            <a:extLst>
              <a:ext uri="{FF2B5EF4-FFF2-40B4-BE49-F238E27FC236}">
                <a16:creationId xmlns:a16="http://schemas.microsoft.com/office/drawing/2014/main" id="{94C30589-7980-AB9F-34BE-94EEE1D2F48A}"/>
              </a:ext>
            </a:extLst>
          </p:cNvPr>
          <p:cNvSpPr>
            <a:spLocks noGrp="1"/>
          </p:cNvSpPr>
          <p:nvPr>
            <p:ph idx="1"/>
          </p:nvPr>
        </p:nvSpPr>
        <p:spPr>
          <a:xfrm>
            <a:off x="720571" y="812301"/>
            <a:ext cx="10820400" cy="5658266"/>
          </a:xfrm>
        </p:spPr>
        <p:txBody>
          <a:bodyPr>
            <a:normAutofit fontScale="55000" lnSpcReduction="20000"/>
          </a:bodyPr>
          <a:lstStyle/>
          <a:p>
            <a:pPr marL="0" marR="0" indent="0">
              <a:lnSpc>
                <a:spcPct val="115000"/>
              </a:lnSpc>
              <a:spcBef>
                <a:spcPts val="0"/>
              </a:spcBef>
              <a:spcAft>
                <a:spcPts val="1000"/>
              </a:spcAft>
              <a:buNone/>
            </a:pPr>
            <a:r>
              <a:rPr lang="en-US" sz="2400" dirty="0">
                <a:latin typeface="Calibri" panose="020F0502020204030204" pitchFamily="34" charset="0"/>
                <a:ea typeface="Calibri" panose="020F0502020204030204" pitchFamily="34" charset="0"/>
                <a:cs typeface="Times New Roman" panose="02020603050405020304" pitchFamily="18" charset="0"/>
              </a:rPr>
              <a:t> </a:t>
            </a:r>
            <a:r>
              <a:rPr lang="el-GR" sz="2000" b="1" dirty="0">
                <a:effectLst/>
                <a:ea typeface="Calibri" panose="020F0502020204030204" pitchFamily="34" charset="0"/>
                <a:cs typeface="Times New Roman" panose="02020603050405020304" pitchFamily="18" charset="0"/>
              </a:rPr>
              <a:t> </a:t>
            </a:r>
            <a:r>
              <a:rPr lang="el-GR" sz="4400" b="1" dirty="0">
                <a:effectLst/>
                <a:ea typeface="Calibri" panose="020F0502020204030204" pitchFamily="34" charset="0"/>
                <a:cs typeface="Times New Roman" panose="02020603050405020304" pitchFamily="18" charset="0"/>
              </a:rPr>
              <a:t>Ομάδες </a:t>
            </a:r>
            <a:r>
              <a:rPr lang="el-GR" sz="4400" b="1" dirty="0" err="1">
                <a:effectLst/>
                <a:ea typeface="Calibri" panose="020F0502020204030204" pitchFamily="34" charset="0"/>
                <a:cs typeface="Times New Roman" panose="02020603050405020304" pitchFamily="18" charset="0"/>
              </a:rPr>
              <a:t>Ομαδικο</a:t>
            </a:r>
            <a:r>
              <a:rPr lang="el-GR" sz="4400" b="1" dirty="0">
                <a:effectLst/>
                <a:ea typeface="Calibri" panose="020F0502020204030204" pitchFamily="34" charset="0"/>
                <a:cs typeface="Times New Roman" panose="02020603050405020304" pitchFamily="18" charset="0"/>
              </a:rPr>
              <a:t>- Αναλυτικής προσέγγισης </a:t>
            </a:r>
          </a:p>
          <a:p>
            <a:pPr marL="0" marR="0" algn="just">
              <a:lnSpc>
                <a:spcPct val="115000"/>
              </a:lnSpc>
              <a:spcBef>
                <a:spcPts val="0"/>
              </a:spcBef>
              <a:spcAft>
                <a:spcPts val="0"/>
              </a:spcAft>
            </a:pPr>
            <a:r>
              <a:rPr lang="el-GR" sz="3200" dirty="0">
                <a:effectLst/>
                <a:ea typeface="Calibri" panose="020F0502020204030204" pitchFamily="34" charset="0"/>
                <a:cs typeface="Times New Roman" panose="02020603050405020304" pitchFamily="18" charset="0"/>
              </a:rPr>
              <a:t>Για παιδιά ηλικίας 4 έως 6 ετών διαμόρφωσε το </a:t>
            </a:r>
            <a:r>
              <a:rPr lang="el-GR" sz="3200" b="1" i="1" dirty="0">
                <a:effectLst/>
                <a:ea typeface="Calibri" panose="020F0502020204030204" pitchFamily="34" charset="0"/>
                <a:cs typeface="Times New Roman" panose="02020603050405020304" pitchFamily="18" charset="0"/>
              </a:rPr>
              <a:t>«μικρό τραπέζι», </a:t>
            </a:r>
            <a:r>
              <a:rPr lang="el-GR" sz="3200" dirty="0">
                <a:effectLst/>
                <a:ea typeface="Calibri" panose="020F0502020204030204" pitchFamily="34" charset="0"/>
                <a:cs typeface="Times New Roman" panose="02020603050405020304" pitchFamily="18" charset="0"/>
              </a:rPr>
              <a:t>όπου </a:t>
            </a:r>
            <a:r>
              <a:rPr lang="el-GR" sz="3200" b="1" dirty="0">
                <a:effectLst/>
                <a:ea typeface="Calibri" panose="020F0502020204030204" pitchFamily="34" charset="0"/>
                <a:cs typeface="Times New Roman" panose="02020603050405020304" pitchFamily="18" charset="0"/>
              </a:rPr>
              <a:t>τέσσερα παιδιά </a:t>
            </a:r>
            <a:r>
              <a:rPr lang="el-GR" sz="3200" dirty="0">
                <a:effectLst/>
                <a:ea typeface="Calibri" panose="020F0502020204030204" pitchFamily="34" charset="0"/>
                <a:cs typeface="Times New Roman" panose="02020603050405020304" pitchFamily="18" charset="0"/>
              </a:rPr>
              <a:t>συναντώνται με το θεραπευτή για 30 έως 40 λεπτά δύο φορές την εβδομάδα. </a:t>
            </a:r>
            <a:endParaRPr lang="en-US" sz="3200" dirty="0">
              <a:effectLst/>
              <a:ea typeface="Calibri" panose="020F0502020204030204" pitchFamily="34" charset="0"/>
              <a:cs typeface="Times New Roman" panose="02020603050405020304" pitchFamily="18" charset="0"/>
            </a:endParaRPr>
          </a:p>
          <a:p>
            <a:pPr marL="0" marR="0" algn="just">
              <a:lnSpc>
                <a:spcPct val="115000"/>
              </a:lnSpc>
              <a:spcBef>
                <a:spcPts val="0"/>
              </a:spcBef>
              <a:spcAft>
                <a:spcPts val="0"/>
              </a:spcAft>
            </a:pPr>
            <a:r>
              <a:rPr lang="el-GR" sz="3200" dirty="0">
                <a:effectLst/>
                <a:ea typeface="Calibri" panose="020F0502020204030204" pitchFamily="34" charset="0"/>
                <a:cs typeface="Times New Roman" panose="02020603050405020304" pitchFamily="18" charset="0"/>
              </a:rPr>
              <a:t>Τα μέλη της ομάδας κάθονται σε ένα τραπέζι που χωρίζεται ακτινωτά με ένα κινητό χώρισμα σε πέντε τμήματα, βαμμένα με διαφορετικά χρώματα το καθένα. Το κάθε τμήμα έχει παιχνίδια (κούκλες, ζώα, σπίτια) στο αντίστοιχο χρώμα. </a:t>
            </a:r>
            <a:endParaRPr lang="en-US" sz="3200" dirty="0">
              <a:effectLst/>
              <a:ea typeface="Calibri" panose="020F0502020204030204" pitchFamily="34" charset="0"/>
              <a:cs typeface="Times New Roman" panose="02020603050405020304" pitchFamily="18" charset="0"/>
            </a:endParaRPr>
          </a:p>
          <a:p>
            <a:pPr marL="0" marR="0" algn="just">
              <a:lnSpc>
                <a:spcPct val="115000"/>
              </a:lnSpc>
              <a:spcBef>
                <a:spcPts val="0"/>
              </a:spcBef>
              <a:spcAft>
                <a:spcPts val="0"/>
              </a:spcAft>
            </a:pPr>
            <a:r>
              <a:rPr lang="el-GR" sz="3200" dirty="0">
                <a:effectLst/>
                <a:ea typeface="Calibri" panose="020F0502020204030204" pitchFamily="34" charset="0"/>
                <a:cs typeface="Times New Roman" panose="02020603050405020304" pitchFamily="18" charset="0"/>
              </a:rPr>
              <a:t>Το κάθε παιδί και ο θεραπευτής έχουν το χρώμα τους και παίζουν ελεύθερα και παράλληλα. Κατ’ αρχάς, γίνονται λίγες αναφορές από τα παιδιά για το παιχνίδι του άλλου, ο καθένας παίζει το δικό του παρακολουθώντας ελάχιστα το διπλανό.</a:t>
            </a:r>
            <a:r>
              <a:rPr lang="en-US" sz="3200" dirty="0">
                <a:effectLst/>
                <a:ea typeface="Calibri" panose="020F0502020204030204" pitchFamily="34" charset="0"/>
                <a:cs typeface="Times New Roman" panose="02020603050405020304" pitchFamily="18" charset="0"/>
              </a:rPr>
              <a:t> </a:t>
            </a:r>
            <a:endParaRPr lang="el-GR" sz="3200" dirty="0">
              <a:effectLst/>
              <a:ea typeface="Calibri" panose="020F0502020204030204" pitchFamily="34" charset="0"/>
              <a:cs typeface="Times New Roman" panose="02020603050405020304" pitchFamily="18" charset="0"/>
            </a:endParaRPr>
          </a:p>
          <a:p>
            <a:pPr marL="0" marR="0" algn="just">
              <a:lnSpc>
                <a:spcPct val="115000"/>
              </a:lnSpc>
              <a:spcBef>
                <a:spcPts val="0"/>
              </a:spcBef>
              <a:spcAft>
                <a:spcPts val="0"/>
              </a:spcAft>
            </a:pPr>
            <a:r>
              <a:rPr lang="el-GR" sz="3200" b="1" dirty="0">
                <a:effectLst/>
                <a:ea typeface="Calibri" panose="020F0502020204030204" pitchFamily="34" charset="0"/>
                <a:cs typeface="Times New Roman" panose="02020603050405020304" pitchFamily="18" charset="0"/>
              </a:rPr>
              <a:t>Φάση «συλλογικού μονόλογου» </a:t>
            </a:r>
            <a:r>
              <a:rPr lang="el-GR" sz="3200" dirty="0">
                <a:effectLst/>
                <a:ea typeface="Calibri" panose="020F0502020204030204" pitchFamily="34" charset="0"/>
                <a:cs typeface="Times New Roman" panose="02020603050405020304" pitchFamily="18" charset="0"/>
              </a:rPr>
              <a:t>(</a:t>
            </a:r>
            <a:r>
              <a:rPr lang="en-US" sz="3200" dirty="0">
                <a:effectLst/>
                <a:ea typeface="Calibri" panose="020F0502020204030204" pitchFamily="34" charset="0"/>
                <a:cs typeface="Times New Roman" panose="02020603050405020304" pitchFamily="18" charset="0"/>
              </a:rPr>
              <a:t>collective monologue</a:t>
            </a:r>
            <a:r>
              <a:rPr lang="el-GR" sz="3200" dirty="0">
                <a:effectLst/>
                <a:ea typeface="Calibri" panose="020F0502020204030204" pitchFamily="34" charset="0"/>
                <a:cs typeface="Times New Roman" panose="02020603050405020304" pitchFamily="18" charset="0"/>
              </a:rPr>
              <a:t>). Η αλληλεπίδραση μεταξύ τους είναι ελάχιστη και διαφυλάσσεται η «ιδιοκτησία» του καθενός. Αντιθέτως, τα παιδιά επικεντρώνουν την προσοχή τους στο θεραπευτή, προσπαθώντας να τον μιμηθούν και ζητώντας να δανεισθούν παιχνίδια από αυτόν. </a:t>
            </a:r>
          </a:p>
          <a:p>
            <a:pPr marL="0" marR="0" algn="just">
              <a:lnSpc>
                <a:spcPct val="115000"/>
              </a:lnSpc>
              <a:spcBef>
                <a:spcPts val="0"/>
              </a:spcBef>
              <a:spcAft>
                <a:spcPts val="0"/>
              </a:spcAft>
            </a:pPr>
            <a:r>
              <a:rPr lang="el-GR" sz="3200" dirty="0">
                <a:effectLst/>
                <a:ea typeface="Calibri" panose="020F0502020204030204" pitchFamily="34" charset="0"/>
                <a:cs typeface="Times New Roman" panose="02020603050405020304" pitchFamily="18" charset="0"/>
              </a:rPr>
              <a:t>Σιγά-σιγά όμως, δημιουργείται ένας αυθόρμητος «συνειρμός παιχνιδιού» (</a:t>
            </a:r>
            <a:r>
              <a:rPr lang="en-US" sz="3200" dirty="0">
                <a:effectLst/>
                <a:ea typeface="Calibri" panose="020F0502020204030204" pitchFamily="34" charset="0"/>
                <a:cs typeface="Times New Roman" panose="02020603050405020304" pitchFamily="18" charset="0"/>
              </a:rPr>
              <a:t>play associations</a:t>
            </a:r>
            <a:r>
              <a:rPr lang="el-GR" sz="3200" dirty="0">
                <a:effectLst/>
                <a:ea typeface="Calibri" panose="020F0502020204030204" pitchFamily="34" charset="0"/>
                <a:cs typeface="Times New Roman" panose="02020603050405020304" pitchFamily="18" charset="0"/>
              </a:rPr>
              <a:t>). </a:t>
            </a:r>
          </a:p>
          <a:p>
            <a:pPr marL="0" marR="0" algn="just">
              <a:lnSpc>
                <a:spcPct val="115000"/>
              </a:lnSpc>
              <a:spcBef>
                <a:spcPts val="0"/>
              </a:spcBef>
              <a:spcAft>
                <a:spcPts val="0"/>
              </a:spcAft>
            </a:pPr>
            <a:r>
              <a:rPr lang="el-GR" sz="3200" dirty="0">
                <a:effectLst/>
                <a:ea typeface="Calibri" panose="020F0502020204030204" pitchFamily="34" charset="0"/>
                <a:cs typeface="Times New Roman" panose="02020603050405020304" pitchFamily="18" charset="0"/>
              </a:rPr>
              <a:t>Τα παιδιά αρχίζουν να </a:t>
            </a:r>
            <a:r>
              <a:rPr lang="el-GR" sz="3200" dirty="0" err="1">
                <a:effectLst/>
                <a:ea typeface="Calibri" panose="020F0502020204030204" pitchFamily="34" charset="0"/>
                <a:cs typeface="Times New Roman" panose="02020603050405020304" pitchFamily="18" charset="0"/>
              </a:rPr>
              <a:t>ανταλλάσουν</a:t>
            </a:r>
            <a:r>
              <a:rPr lang="el-GR" sz="3200" dirty="0">
                <a:effectLst/>
                <a:ea typeface="Calibri" panose="020F0502020204030204" pitchFamily="34" charset="0"/>
                <a:cs typeface="Times New Roman" panose="02020603050405020304" pitchFamily="18" charset="0"/>
              </a:rPr>
              <a:t> παιχνίδια και τα χρώματα αναμειγνύονται. Στην ώριμη πλέον ομάδα υπάρχει ένα κοινό θέμα παιχνιδιού ή «η κοινή φαντασίωση» (</a:t>
            </a:r>
            <a:r>
              <a:rPr lang="en-US" sz="3200" dirty="0">
                <a:effectLst/>
                <a:ea typeface="Calibri" panose="020F0502020204030204" pitchFamily="34" charset="0"/>
                <a:cs typeface="Times New Roman" panose="02020603050405020304" pitchFamily="18" charset="0"/>
              </a:rPr>
              <a:t>collective fantasy</a:t>
            </a:r>
            <a:r>
              <a:rPr lang="el-GR" sz="3200" dirty="0">
                <a:effectLst/>
                <a:ea typeface="Calibri" panose="020F0502020204030204" pitchFamily="34" charset="0"/>
                <a:cs typeface="Times New Roman" panose="02020603050405020304" pitchFamily="18" charset="0"/>
              </a:rPr>
              <a:t>). Συζητούνται θέματα, όπως το καινούργιο μωρό της οικογένειας, ο μεγαλύτερος αδερφός, ο πατέρας που είναι απών, η κτητική μητέρα, η εγκόπριση, κλπ. Το υλικό που χρησιμοποιείται αποκτά «καλή και κακή υπόσταση» και χρησιμοποιείται αναλόγως των ορμών που πηγάζουν από την κοινή φαντασίωση. </a:t>
            </a:r>
          </a:p>
          <a:p>
            <a:pPr marL="0" marR="0" algn="just">
              <a:lnSpc>
                <a:spcPct val="115000"/>
              </a:lnSpc>
              <a:spcBef>
                <a:spcPts val="0"/>
              </a:spcBef>
              <a:spcAft>
                <a:spcPts val="0"/>
              </a:spcAft>
            </a:pPr>
            <a:r>
              <a:rPr lang="el-GR" sz="3200" dirty="0">
                <a:effectLst/>
                <a:ea typeface="Calibri" panose="020F0502020204030204" pitchFamily="34" charset="0"/>
                <a:cs typeface="Times New Roman" panose="02020603050405020304" pitchFamily="18" charset="0"/>
              </a:rPr>
              <a:t>Ο θεραπευτής παίζει μαζί με τα παιδιά, </a:t>
            </a:r>
            <a:r>
              <a:rPr lang="el-GR" sz="3200" b="1" dirty="0">
                <a:effectLst/>
                <a:ea typeface="Calibri" panose="020F0502020204030204" pitchFamily="34" charset="0"/>
                <a:cs typeface="Times New Roman" panose="02020603050405020304" pitchFamily="18" charset="0"/>
              </a:rPr>
              <a:t>συμμετέχει όμως παθητικά </a:t>
            </a:r>
            <a:r>
              <a:rPr lang="el-GR" sz="3200" dirty="0">
                <a:effectLst/>
                <a:ea typeface="Calibri" panose="020F0502020204030204" pitchFamily="34" charset="0"/>
                <a:cs typeface="Times New Roman" panose="02020603050405020304" pitchFamily="18" charset="0"/>
              </a:rPr>
              <a:t>ερμηνεύοντας τις ομαδικές φαντασιώσεις μέσω του συμβολικού περιεχομένου του παιχνιδιού και παρατηρώντας τις αλλαγές στη συμπεριφορά των παιδιών. Σιγά σιγά,  τα χωρίσματα αφαιρούνται, τα χρώματα αναμειγνύονται και ο λόγος αντικαθίσταται από την κίνηση και τη δράση.</a:t>
            </a:r>
            <a:r>
              <a:rPr lang="en-US" sz="3200" dirty="0">
                <a:effectLst/>
                <a:ea typeface="Calibri" panose="020F0502020204030204" pitchFamily="34" charset="0"/>
                <a:cs typeface="Times New Roman" panose="02020603050405020304" pitchFamily="18" charset="0"/>
              </a:rPr>
              <a:t> </a:t>
            </a:r>
            <a:endParaRPr lang="el-GR" sz="3200" dirty="0">
              <a:effectLst/>
              <a:ea typeface="Calibri" panose="020F0502020204030204" pitchFamily="34" charset="0"/>
              <a:cs typeface="Times New Roman" panose="02020603050405020304" pitchFamily="18" charset="0"/>
            </a:endParaRPr>
          </a:p>
          <a:p>
            <a:pPr marR="0">
              <a:lnSpc>
                <a:spcPct val="115000"/>
              </a:lnSpc>
              <a:spcBef>
                <a:spcPts val="0"/>
              </a:spcBef>
              <a:spcAft>
                <a:spcPts val="1000"/>
              </a:spcAft>
              <a:buFont typeface="Wingdings" panose="05000000000000000000" pitchFamily="2" charset="2"/>
              <a:buChar char="§"/>
            </a:pPr>
            <a:endParaRPr lang="el-GR" sz="1800" dirty="0">
              <a:effectLst/>
              <a:latin typeface="Calibri" panose="020F0502020204030204" pitchFamily="34" charset="0"/>
              <a:ea typeface="Calibri" panose="020F0502020204030204" pitchFamily="34" charset="0"/>
              <a:cs typeface="Times New Roman" panose="02020603050405020304" pitchFamily="18" charset="0"/>
            </a:endParaRPr>
          </a:p>
          <a:p>
            <a:pPr marR="0">
              <a:lnSpc>
                <a:spcPct val="115000"/>
              </a:lnSpc>
              <a:spcBef>
                <a:spcPts val="0"/>
              </a:spcBef>
              <a:spcAft>
                <a:spcPts val="1000"/>
              </a:spcAft>
              <a:buFont typeface="Wingdings" panose="05000000000000000000" pitchFamily="2" charset="2"/>
              <a:buChar char="§"/>
            </a:pPr>
            <a:endParaRPr lang="el-GR" sz="2400" dirty="0">
              <a:effectLst/>
              <a:ea typeface="Calibri" panose="020F0502020204030204" pitchFamily="34" charset="0"/>
              <a:cs typeface="Times New Roman" panose="02020603050405020304" pitchFamily="18" charset="0"/>
            </a:endParaRPr>
          </a:p>
          <a:p>
            <a:pPr lvl="1">
              <a:lnSpc>
                <a:spcPct val="115000"/>
              </a:lnSpc>
              <a:spcBef>
                <a:spcPts val="0"/>
              </a:spcBef>
              <a:spcAft>
                <a:spcPts val="1000"/>
              </a:spcAft>
              <a:buFont typeface="Wingdings" panose="05000000000000000000" pitchFamily="2" charset="2"/>
              <a:buChar char="§"/>
            </a:pPr>
            <a:endParaRPr lang="el-GR" sz="2400" dirty="0">
              <a:effectLst/>
              <a:ea typeface="Calibri" panose="020F0502020204030204" pitchFamily="34" charset="0"/>
              <a:cs typeface="Times New Roman" panose="02020603050405020304" pitchFamily="18" charset="0"/>
            </a:endParaRPr>
          </a:p>
          <a:p>
            <a:endParaRPr lang="el-GR" sz="2400" b="1" dirty="0"/>
          </a:p>
        </p:txBody>
      </p:sp>
      <p:sp>
        <p:nvSpPr>
          <p:cNvPr id="4" name="Θέση αριθμού διαφάνειας 3">
            <a:extLst>
              <a:ext uri="{FF2B5EF4-FFF2-40B4-BE49-F238E27FC236}">
                <a16:creationId xmlns:a16="http://schemas.microsoft.com/office/drawing/2014/main" id="{5512A640-830A-EB7D-9827-5AD23C41671E}"/>
              </a:ext>
            </a:extLst>
          </p:cNvPr>
          <p:cNvSpPr>
            <a:spLocks noGrp="1"/>
          </p:cNvSpPr>
          <p:nvPr>
            <p:ph type="sldNum" sz="quarter" idx="12"/>
          </p:nvPr>
        </p:nvSpPr>
        <p:spPr/>
        <p:txBody>
          <a:bodyPr/>
          <a:lstStyle/>
          <a:p>
            <a:fld id="{29A67EF4-6AD0-4895-A677-9D84EEBBB660}" type="slidenum">
              <a:rPr lang="el-GR" smtClean="0"/>
              <a:t>29</a:t>
            </a:fld>
            <a:endParaRPr lang="el-GR"/>
          </a:p>
        </p:txBody>
      </p:sp>
    </p:spTree>
    <p:extLst>
      <p:ext uri="{BB962C8B-B14F-4D97-AF65-F5344CB8AC3E}">
        <p14:creationId xmlns:p14="http://schemas.microsoft.com/office/powerpoint/2010/main" val="223960406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759E62B-8E4E-E5A6-8F92-606392125609}"/>
              </a:ext>
            </a:extLst>
          </p:cNvPr>
          <p:cNvSpPr>
            <a:spLocks noGrp="1"/>
          </p:cNvSpPr>
          <p:nvPr>
            <p:ph type="title"/>
          </p:nvPr>
        </p:nvSpPr>
        <p:spPr/>
        <p:txBody>
          <a:bodyPr>
            <a:normAutofit/>
          </a:bodyPr>
          <a:lstStyle/>
          <a:p>
            <a:r>
              <a:rPr lang="el-GR" sz="3600" b="1" dirty="0"/>
              <a:t>Δομή χρόνου και μαθήματος </a:t>
            </a:r>
          </a:p>
        </p:txBody>
      </p:sp>
      <p:sp>
        <p:nvSpPr>
          <p:cNvPr id="5" name="Θέση περιεχομένου 4">
            <a:extLst>
              <a:ext uri="{FF2B5EF4-FFF2-40B4-BE49-F238E27FC236}">
                <a16:creationId xmlns:a16="http://schemas.microsoft.com/office/drawing/2014/main" id="{3A9B980A-3144-8C87-B68B-150EC7DADCA0}"/>
              </a:ext>
            </a:extLst>
          </p:cNvPr>
          <p:cNvSpPr>
            <a:spLocks noGrp="1"/>
          </p:cNvSpPr>
          <p:nvPr>
            <p:ph sz="half" idx="2"/>
          </p:nvPr>
        </p:nvSpPr>
        <p:spPr/>
        <p:txBody>
          <a:bodyPr>
            <a:normAutofit lnSpcReduction="10000"/>
          </a:bodyPr>
          <a:lstStyle/>
          <a:p>
            <a:pPr indent="90170" algn="ctr"/>
            <a:r>
              <a:rPr lang="el-GR" sz="2400" b="1" i="0" dirty="0">
                <a:solidFill>
                  <a:srgbClr val="000000"/>
                </a:solidFill>
                <a:effectLst/>
              </a:rPr>
              <a:t> 15:30 – 17.00</a:t>
            </a:r>
          </a:p>
          <a:p>
            <a:pPr indent="90170" algn="ctr"/>
            <a:r>
              <a:rPr lang="el-GR" sz="2400" b="1" i="0" dirty="0">
                <a:solidFill>
                  <a:srgbClr val="FF0000"/>
                </a:solidFill>
                <a:effectLst/>
              </a:rPr>
              <a:t>Διάλειμμα: 17:00-17:15</a:t>
            </a:r>
          </a:p>
          <a:p>
            <a:pPr indent="90170" algn="ctr"/>
            <a:endParaRPr lang="el-GR" sz="2400" b="1" i="0" dirty="0">
              <a:solidFill>
                <a:srgbClr val="000000"/>
              </a:solidFill>
              <a:effectLst/>
            </a:endParaRPr>
          </a:p>
          <a:p>
            <a:pPr indent="90170" algn="ctr"/>
            <a:r>
              <a:rPr lang="el-GR" sz="2400" b="1" i="0" dirty="0">
                <a:solidFill>
                  <a:srgbClr val="000000"/>
                </a:solidFill>
                <a:effectLst/>
              </a:rPr>
              <a:t>17.15-18.45</a:t>
            </a:r>
          </a:p>
          <a:p>
            <a:pPr indent="90170" algn="ctr"/>
            <a:r>
              <a:rPr lang="el-GR" sz="2400" b="1" i="0" dirty="0">
                <a:solidFill>
                  <a:srgbClr val="FF0000"/>
                </a:solidFill>
                <a:effectLst/>
              </a:rPr>
              <a:t>Διάλειμμα: 18:45-19:00</a:t>
            </a:r>
          </a:p>
          <a:p>
            <a:pPr indent="90170" algn="ctr"/>
            <a:r>
              <a:rPr lang="el-GR" sz="2400" b="1" i="0" dirty="0">
                <a:solidFill>
                  <a:srgbClr val="000000"/>
                </a:solidFill>
                <a:effectLst/>
              </a:rPr>
              <a:t>1</a:t>
            </a:r>
            <a:r>
              <a:rPr lang="el-GR" sz="2400" b="1" dirty="0">
                <a:solidFill>
                  <a:srgbClr val="000000"/>
                </a:solidFill>
              </a:rPr>
              <a:t>9</a:t>
            </a:r>
            <a:r>
              <a:rPr lang="el-GR" sz="2400" b="1" i="0" dirty="0">
                <a:solidFill>
                  <a:srgbClr val="000000"/>
                </a:solidFill>
                <a:effectLst/>
              </a:rPr>
              <a:t>.00-</a:t>
            </a:r>
            <a:r>
              <a:rPr lang="el-GR" sz="2400" b="1" dirty="0">
                <a:solidFill>
                  <a:srgbClr val="000000"/>
                </a:solidFill>
              </a:rPr>
              <a:t>20</a:t>
            </a:r>
            <a:r>
              <a:rPr lang="el-GR" sz="2400" b="1" i="0" dirty="0">
                <a:solidFill>
                  <a:srgbClr val="000000"/>
                </a:solidFill>
                <a:effectLst/>
              </a:rPr>
              <a:t>:30</a:t>
            </a:r>
          </a:p>
          <a:p>
            <a:pPr indent="90170" algn="ctr"/>
            <a:endParaRPr lang="el-GR" sz="2400" b="1" i="0" dirty="0">
              <a:solidFill>
                <a:srgbClr val="000000"/>
              </a:solidFill>
              <a:effectLst/>
            </a:endParaRPr>
          </a:p>
          <a:p>
            <a:endParaRPr lang="el-GR" dirty="0"/>
          </a:p>
        </p:txBody>
      </p:sp>
      <p:sp>
        <p:nvSpPr>
          <p:cNvPr id="7" name="Θέση κειμένου 6">
            <a:extLst>
              <a:ext uri="{FF2B5EF4-FFF2-40B4-BE49-F238E27FC236}">
                <a16:creationId xmlns:a16="http://schemas.microsoft.com/office/drawing/2014/main" id="{AB8A404B-79CE-F0F1-FF99-BC353B605D78}"/>
              </a:ext>
            </a:extLst>
          </p:cNvPr>
          <p:cNvSpPr>
            <a:spLocks noGrp="1"/>
          </p:cNvSpPr>
          <p:nvPr>
            <p:ph type="body" sz="quarter" idx="3"/>
          </p:nvPr>
        </p:nvSpPr>
        <p:spPr>
          <a:xfrm>
            <a:off x="6325175" y="1613381"/>
            <a:ext cx="4754880" cy="640080"/>
          </a:xfrm>
        </p:spPr>
        <p:txBody>
          <a:bodyPr>
            <a:normAutofit/>
          </a:bodyPr>
          <a:lstStyle/>
          <a:p>
            <a:r>
              <a:rPr lang="el-GR" sz="2800" b="1" dirty="0"/>
              <a:t> </a:t>
            </a:r>
          </a:p>
        </p:txBody>
      </p:sp>
      <p:sp>
        <p:nvSpPr>
          <p:cNvPr id="6" name="Θέση περιεχομένου 5">
            <a:extLst>
              <a:ext uri="{FF2B5EF4-FFF2-40B4-BE49-F238E27FC236}">
                <a16:creationId xmlns:a16="http://schemas.microsoft.com/office/drawing/2014/main" id="{911FD1E5-980E-78B9-DA9C-A80227FD4096}"/>
              </a:ext>
            </a:extLst>
          </p:cNvPr>
          <p:cNvSpPr>
            <a:spLocks noGrp="1"/>
          </p:cNvSpPr>
          <p:nvPr>
            <p:ph sz="quarter" idx="4"/>
          </p:nvPr>
        </p:nvSpPr>
        <p:spPr>
          <a:xfrm>
            <a:off x="6367272" y="2283914"/>
            <a:ext cx="5200332" cy="4169888"/>
          </a:xfrm>
        </p:spPr>
        <p:txBody>
          <a:bodyPr>
            <a:normAutofit lnSpcReduction="10000"/>
          </a:bodyPr>
          <a:lstStyle/>
          <a:p>
            <a:pPr marL="342900" marR="0" lvl="0" indent="-342900">
              <a:spcBef>
                <a:spcPts val="0"/>
              </a:spcBef>
              <a:spcAft>
                <a:spcPts val="0"/>
              </a:spcAft>
              <a:buFont typeface="Courier New" panose="02070309020205020404" pitchFamily="49" charset="0"/>
              <a:buChar char="o"/>
            </a:pPr>
            <a:r>
              <a:rPr lang="en-US" sz="2400" b="1" dirty="0">
                <a:solidFill>
                  <a:srgbClr val="002060"/>
                </a:solidFill>
                <a:effectLst/>
                <a:ea typeface="Calibri" panose="020F0502020204030204" pitchFamily="34" charset="0"/>
              </a:rPr>
              <a:t>E</a:t>
            </a:r>
            <a:r>
              <a:rPr lang="el-GR" sz="2400" b="1" dirty="0" err="1">
                <a:solidFill>
                  <a:srgbClr val="002060"/>
                </a:solidFill>
                <a:effectLst/>
                <a:ea typeface="Calibri" panose="020F0502020204030204" pitchFamily="34" charset="0"/>
              </a:rPr>
              <a:t>φαρμογές</a:t>
            </a:r>
            <a:r>
              <a:rPr lang="el-GR" sz="2400" b="1" dirty="0">
                <a:solidFill>
                  <a:srgbClr val="002060"/>
                </a:solidFill>
                <a:effectLst/>
                <a:ea typeface="Calibri" panose="020F0502020204030204" pitchFamily="34" charset="0"/>
              </a:rPr>
              <a:t> Ομάδας σε διάφορα  </a:t>
            </a:r>
            <a:r>
              <a:rPr lang="el-GR" sz="2400" b="1" dirty="0">
                <a:solidFill>
                  <a:srgbClr val="002060"/>
                </a:solidFill>
                <a:effectLst/>
                <a:ea typeface="Times New Roman" panose="02020603050405020304" pitchFamily="18" charset="0"/>
                <a:cs typeface="Times New Roman" panose="02020603050405020304" pitchFamily="18" charset="0"/>
              </a:rPr>
              <a:t>πλαίσια</a:t>
            </a:r>
            <a:endParaRPr lang="el-GR" sz="2400" dirty="0">
              <a:solidFill>
                <a:srgbClr val="000000"/>
              </a:solidFill>
              <a:effectLst/>
              <a:ea typeface="Calibri" panose="020F0502020204030204" pitchFamily="34" charset="0"/>
            </a:endParaRPr>
          </a:p>
          <a:p>
            <a:pPr marL="342900" marR="0" lvl="0" indent="-342900">
              <a:spcBef>
                <a:spcPts val="0"/>
              </a:spcBef>
              <a:spcAft>
                <a:spcPts val="0"/>
              </a:spcAft>
              <a:buFont typeface="Courier New" panose="02070309020205020404" pitchFamily="49" charset="0"/>
              <a:buChar char="o"/>
            </a:pPr>
            <a:r>
              <a:rPr lang="el-GR" sz="2400" b="1" dirty="0">
                <a:solidFill>
                  <a:srgbClr val="002060"/>
                </a:solidFill>
                <a:effectLst/>
                <a:ea typeface="Calibri" panose="020F0502020204030204" pitchFamily="34" charset="0"/>
              </a:rPr>
              <a:t>Τεχνικές</a:t>
            </a:r>
          </a:p>
          <a:p>
            <a:pPr lvl="1">
              <a:spcBef>
                <a:spcPts val="0"/>
              </a:spcBef>
              <a:buFont typeface="Wingdings" panose="05000000000000000000" pitchFamily="2" charset="2"/>
              <a:buChar char="ü"/>
            </a:pPr>
            <a:r>
              <a:rPr lang="el-GR" sz="2200" dirty="0">
                <a:solidFill>
                  <a:srgbClr val="000000"/>
                </a:solidFill>
                <a:effectLst/>
                <a:ea typeface="Calibri" panose="020F0502020204030204" pitchFamily="34" charset="0"/>
              </a:rPr>
              <a:t>Γνωριμία: Δυάδα-Τετράδα-Ολομέλεια</a:t>
            </a:r>
            <a:r>
              <a:rPr lang="en-US" sz="2200" dirty="0">
                <a:solidFill>
                  <a:srgbClr val="000000"/>
                </a:solidFill>
                <a:effectLst/>
                <a:ea typeface="Calibri" panose="020F0502020204030204" pitchFamily="34" charset="0"/>
              </a:rPr>
              <a:t> </a:t>
            </a:r>
            <a:endParaRPr lang="el-GR" sz="2200" dirty="0">
              <a:solidFill>
                <a:srgbClr val="000000"/>
              </a:solidFill>
              <a:effectLst/>
              <a:ea typeface="Calibri" panose="020F0502020204030204" pitchFamily="34" charset="0"/>
            </a:endParaRPr>
          </a:p>
          <a:p>
            <a:pPr lvl="1">
              <a:spcBef>
                <a:spcPts val="0"/>
              </a:spcBef>
              <a:buFont typeface="Wingdings" panose="05000000000000000000" pitchFamily="2" charset="2"/>
              <a:buChar char="ü"/>
            </a:pPr>
            <a:r>
              <a:rPr lang="el-GR" sz="2200" dirty="0">
                <a:solidFill>
                  <a:srgbClr val="000000"/>
                </a:solidFill>
                <a:effectLst/>
                <a:ea typeface="Calibri" panose="020F0502020204030204" pitchFamily="34" charset="0"/>
              </a:rPr>
              <a:t>Επικοινωνία- </a:t>
            </a:r>
            <a:r>
              <a:rPr lang="en-US" sz="2200" dirty="0">
                <a:solidFill>
                  <a:srgbClr val="000000"/>
                </a:solidFill>
                <a:effectLst/>
                <a:ea typeface="Calibri" panose="020F0502020204030204" pitchFamily="34" charset="0"/>
              </a:rPr>
              <a:t>SCT- </a:t>
            </a:r>
            <a:r>
              <a:rPr lang="el-GR" sz="2200" dirty="0">
                <a:solidFill>
                  <a:srgbClr val="000000"/>
                </a:solidFill>
                <a:effectLst/>
                <a:ea typeface="Calibri" panose="020F0502020204030204" pitchFamily="34" charset="0"/>
              </a:rPr>
              <a:t>S</a:t>
            </a:r>
            <a:r>
              <a:rPr lang="en-US" sz="2200" dirty="0" err="1">
                <a:solidFill>
                  <a:srgbClr val="000000"/>
                </a:solidFill>
                <a:effectLst/>
                <a:ea typeface="Calibri" panose="020F0502020204030204" pitchFamily="34" charset="0"/>
              </a:rPr>
              <a:t>ub</a:t>
            </a:r>
            <a:r>
              <a:rPr lang="el-GR" sz="2200" dirty="0">
                <a:solidFill>
                  <a:srgbClr val="000000"/>
                </a:solidFill>
                <a:effectLst/>
                <a:ea typeface="Calibri" panose="020F0502020204030204" pitchFamily="34" charset="0"/>
              </a:rPr>
              <a:t>-</a:t>
            </a:r>
            <a:r>
              <a:rPr lang="en-US" sz="2200" dirty="0">
                <a:solidFill>
                  <a:srgbClr val="000000"/>
                </a:solidFill>
                <a:effectLst/>
                <a:ea typeface="Calibri" panose="020F0502020204030204" pitchFamily="34" charset="0"/>
              </a:rPr>
              <a:t>grouping</a:t>
            </a:r>
            <a:endParaRPr lang="el-GR" sz="2200" dirty="0">
              <a:solidFill>
                <a:srgbClr val="000000"/>
              </a:solidFill>
              <a:effectLst/>
              <a:ea typeface="Calibri" panose="020F0502020204030204" pitchFamily="34" charset="0"/>
            </a:endParaRPr>
          </a:p>
          <a:p>
            <a:pPr marL="548640" lvl="2" indent="0">
              <a:spcBef>
                <a:spcPts val="0"/>
              </a:spcBef>
              <a:buNone/>
            </a:pPr>
            <a:r>
              <a:rPr lang="en-US" sz="2000" dirty="0">
                <a:solidFill>
                  <a:srgbClr val="000000"/>
                </a:solidFill>
                <a:effectLst/>
                <a:ea typeface="Calibri" panose="020F0502020204030204" pitchFamily="34" charset="0"/>
              </a:rPr>
              <a:t>K</a:t>
            </a:r>
            <a:r>
              <a:rPr lang="el-GR" sz="2000" dirty="0" err="1">
                <a:solidFill>
                  <a:srgbClr val="000000"/>
                </a:solidFill>
                <a:effectLst/>
                <a:ea typeface="Calibri" panose="020F0502020204030204" pitchFamily="34" charset="0"/>
              </a:rPr>
              <a:t>αθρέφτισμα</a:t>
            </a:r>
            <a:endParaRPr lang="el-GR" sz="2000" dirty="0">
              <a:solidFill>
                <a:srgbClr val="000000"/>
              </a:solidFill>
              <a:effectLst/>
              <a:ea typeface="Calibri" panose="020F0502020204030204" pitchFamily="34" charset="0"/>
            </a:endParaRPr>
          </a:p>
          <a:p>
            <a:pPr lvl="1">
              <a:spcBef>
                <a:spcPts val="0"/>
              </a:spcBef>
              <a:buFont typeface="Wingdings" panose="05000000000000000000" pitchFamily="2" charset="2"/>
              <a:buChar char="ü"/>
            </a:pPr>
            <a:r>
              <a:rPr lang="el-GR" sz="2200" dirty="0">
                <a:solidFill>
                  <a:srgbClr val="000000"/>
                </a:solidFill>
                <a:effectLst/>
                <a:ea typeface="Calibri" panose="020F0502020204030204" pitchFamily="34" charset="0"/>
              </a:rPr>
              <a:t>Γενεόγραμμα</a:t>
            </a:r>
          </a:p>
          <a:p>
            <a:pPr lvl="1">
              <a:spcBef>
                <a:spcPts val="0"/>
              </a:spcBef>
              <a:buFont typeface="Wingdings" panose="05000000000000000000" pitchFamily="2" charset="2"/>
              <a:buChar char="ü"/>
            </a:pPr>
            <a:r>
              <a:rPr lang="el-GR" sz="2200" dirty="0">
                <a:solidFill>
                  <a:srgbClr val="000000"/>
                </a:solidFill>
                <a:effectLst/>
                <a:ea typeface="Calibri" panose="020F0502020204030204" pitchFamily="34" charset="0"/>
              </a:rPr>
              <a:t>Σχέδιο -«σχεδίασε κάτι που σε πάει αυτό που νιώθεις αυτή τη στιγμή!»</a:t>
            </a:r>
          </a:p>
          <a:p>
            <a:pPr lvl="1">
              <a:spcBef>
                <a:spcPts val="0"/>
              </a:spcBef>
              <a:buFont typeface="Wingdings" panose="05000000000000000000" pitchFamily="2" charset="2"/>
              <a:buChar char="ü"/>
            </a:pPr>
            <a:r>
              <a:rPr lang="el-GR" sz="2200" dirty="0">
                <a:solidFill>
                  <a:srgbClr val="000000"/>
                </a:solidFill>
                <a:effectLst/>
                <a:ea typeface="Calibri" panose="020F0502020204030204" pitchFamily="34" charset="0"/>
              </a:rPr>
              <a:t>Ημερολόγιο</a:t>
            </a:r>
            <a:r>
              <a:rPr lang="en-US" sz="2200" dirty="0">
                <a:solidFill>
                  <a:srgbClr val="000000"/>
                </a:solidFill>
                <a:effectLst/>
                <a:ea typeface="Calibri" panose="020F0502020204030204" pitchFamily="34" charset="0"/>
              </a:rPr>
              <a:t>- </a:t>
            </a:r>
            <a:r>
              <a:rPr lang="el-GR" sz="2200" dirty="0">
                <a:solidFill>
                  <a:srgbClr val="000000"/>
                </a:solidFill>
                <a:effectLst/>
                <a:ea typeface="Calibri" panose="020F0502020204030204" pitchFamily="34" charset="0"/>
              </a:rPr>
              <a:t>Ρόλοι</a:t>
            </a:r>
            <a:endParaRPr lang="en-US" sz="2200" dirty="0">
              <a:solidFill>
                <a:srgbClr val="000000"/>
              </a:solidFill>
              <a:effectLst/>
              <a:ea typeface="Calibri" panose="020F0502020204030204" pitchFamily="34" charset="0"/>
            </a:endParaRPr>
          </a:p>
          <a:p>
            <a:pPr lvl="1">
              <a:spcBef>
                <a:spcPts val="0"/>
              </a:spcBef>
              <a:buFont typeface="Wingdings" panose="05000000000000000000" pitchFamily="2" charset="2"/>
              <a:buChar char="ü"/>
            </a:pPr>
            <a:r>
              <a:rPr lang="el-GR" sz="2200" dirty="0">
                <a:solidFill>
                  <a:srgbClr val="000000"/>
                </a:solidFill>
                <a:effectLst/>
                <a:ea typeface="Calibri" panose="020F0502020204030204" pitchFamily="34" charset="0"/>
              </a:rPr>
              <a:t>Τεχνικές Θετικής Ψυχολογίας</a:t>
            </a:r>
          </a:p>
          <a:p>
            <a:pPr lvl="1">
              <a:spcBef>
                <a:spcPts val="0"/>
              </a:spcBef>
              <a:buFont typeface="Wingdings" panose="05000000000000000000" pitchFamily="2" charset="2"/>
              <a:buChar char="ü"/>
            </a:pPr>
            <a:endParaRPr lang="el-GR" sz="2200" dirty="0">
              <a:solidFill>
                <a:srgbClr val="000000"/>
              </a:solidFill>
              <a:ea typeface="Calibri" panose="020F0502020204030204" pitchFamily="34" charset="0"/>
            </a:endParaRPr>
          </a:p>
          <a:p>
            <a:pPr marL="0" marR="0" lvl="0" indent="0">
              <a:spcBef>
                <a:spcPts val="0"/>
              </a:spcBef>
              <a:spcAft>
                <a:spcPts val="0"/>
              </a:spcAft>
              <a:buNone/>
            </a:pPr>
            <a:r>
              <a:rPr lang="el-GR" sz="2400" dirty="0">
                <a:effectLst/>
                <a:ea typeface="Times New Roman" panose="02020603050405020304" pitchFamily="18" charset="0"/>
              </a:rPr>
              <a:t> </a:t>
            </a:r>
            <a:endParaRPr lang="el-GR" sz="2400" dirty="0">
              <a:solidFill>
                <a:srgbClr val="000000"/>
              </a:solidFill>
              <a:effectLst/>
              <a:ea typeface="Calibri" panose="020F0502020204030204" pitchFamily="34" charset="0"/>
            </a:endParaRPr>
          </a:p>
          <a:p>
            <a:pPr marL="342900" marR="0" lvl="0" indent="-342900">
              <a:spcBef>
                <a:spcPts val="0"/>
              </a:spcBef>
              <a:spcAft>
                <a:spcPts val="0"/>
              </a:spcAft>
              <a:buFont typeface="Courier New" panose="02070309020205020404" pitchFamily="49" charset="0"/>
              <a:buChar char="o"/>
            </a:pPr>
            <a:endParaRPr lang="el-GR" sz="2200" dirty="0">
              <a:solidFill>
                <a:srgbClr val="000000"/>
              </a:solidFill>
              <a:ea typeface="Calibri" panose="020F0502020204030204" pitchFamily="34" charset="0"/>
            </a:endParaRPr>
          </a:p>
          <a:p>
            <a:pPr marL="342900" marR="0" lvl="0" indent="-342900">
              <a:spcBef>
                <a:spcPts val="0"/>
              </a:spcBef>
              <a:spcAft>
                <a:spcPts val="0"/>
              </a:spcAft>
              <a:buFont typeface="Courier New" panose="02070309020205020404" pitchFamily="49" charset="0"/>
              <a:buChar char="o"/>
            </a:pPr>
            <a:endParaRPr lang="el-GR" sz="2400" dirty="0">
              <a:solidFill>
                <a:srgbClr val="000000"/>
              </a:solidFill>
              <a:effectLst/>
              <a:ea typeface="Calibri" panose="020F0502020204030204" pitchFamily="34" charset="0"/>
            </a:endParaRPr>
          </a:p>
          <a:p>
            <a:pPr marL="342900" marR="0" lvl="0" indent="-342900">
              <a:spcBef>
                <a:spcPts val="0"/>
              </a:spcBef>
              <a:spcAft>
                <a:spcPts val="0"/>
              </a:spcAft>
              <a:buFont typeface="Wingdings" panose="05000000000000000000" pitchFamily="2" charset="2"/>
              <a:buChar char=""/>
            </a:pPr>
            <a:endParaRPr lang="el-GR" sz="2400" dirty="0">
              <a:solidFill>
                <a:srgbClr val="000000"/>
              </a:solidFill>
              <a:effectLst/>
              <a:ea typeface="Calibri" panose="020F0502020204030204" pitchFamily="34" charset="0"/>
            </a:endParaRPr>
          </a:p>
          <a:p>
            <a:pPr marL="342900" marR="0" lvl="0" indent="-342900">
              <a:spcBef>
                <a:spcPts val="0"/>
              </a:spcBef>
              <a:spcAft>
                <a:spcPts val="0"/>
              </a:spcAft>
              <a:buFont typeface="Wingdings" panose="05000000000000000000" pitchFamily="2" charset="2"/>
              <a:buChar char=""/>
            </a:pPr>
            <a:endParaRPr lang="el-GR" sz="2400" dirty="0">
              <a:solidFill>
                <a:srgbClr val="000000"/>
              </a:solidFill>
              <a:effectLst/>
              <a:ea typeface="Calibri" panose="020F0502020204030204" pitchFamily="34" charset="0"/>
            </a:endParaRPr>
          </a:p>
          <a:p>
            <a:endParaRPr lang="el-GR" dirty="0"/>
          </a:p>
        </p:txBody>
      </p:sp>
      <p:sp>
        <p:nvSpPr>
          <p:cNvPr id="4" name="Θέση αριθμού διαφάνειας 3">
            <a:extLst>
              <a:ext uri="{FF2B5EF4-FFF2-40B4-BE49-F238E27FC236}">
                <a16:creationId xmlns:a16="http://schemas.microsoft.com/office/drawing/2014/main" id="{D160B577-DA02-8C23-59CB-CE8629D1D108}"/>
              </a:ext>
            </a:extLst>
          </p:cNvPr>
          <p:cNvSpPr>
            <a:spLocks noGrp="1"/>
          </p:cNvSpPr>
          <p:nvPr>
            <p:ph type="sldNum" sz="quarter" idx="12"/>
          </p:nvPr>
        </p:nvSpPr>
        <p:spPr/>
        <p:txBody>
          <a:bodyPr/>
          <a:lstStyle/>
          <a:p>
            <a:fld id="{29A67EF4-6AD0-4895-A677-9D84EEBBB660}" type="slidenum">
              <a:rPr lang="el-GR" smtClean="0"/>
              <a:t>3</a:t>
            </a:fld>
            <a:endParaRPr lang="el-GR"/>
          </a:p>
        </p:txBody>
      </p:sp>
    </p:spTree>
    <p:extLst>
      <p:ext uri="{BB962C8B-B14F-4D97-AF65-F5344CB8AC3E}">
        <p14:creationId xmlns:p14="http://schemas.microsoft.com/office/powerpoint/2010/main" val="4828368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234C8A3-A855-64A7-41DC-03F3A8A3BE22}"/>
              </a:ext>
            </a:extLst>
          </p:cNvPr>
          <p:cNvSpPr>
            <a:spLocks noGrp="1"/>
          </p:cNvSpPr>
          <p:nvPr>
            <p:ph type="title"/>
          </p:nvPr>
        </p:nvSpPr>
        <p:spPr>
          <a:xfrm>
            <a:off x="1066800" y="480930"/>
            <a:ext cx="10058400" cy="325072"/>
          </a:xfrm>
        </p:spPr>
        <p:txBody>
          <a:bodyPr>
            <a:normAutofit fontScale="90000"/>
          </a:bodyPr>
          <a:lstStyle/>
          <a:p>
            <a:r>
              <a:rPr lang="el-GR" sz="3200" dirty="0"/>
              <a:t>Βασικές Ομάδες παιδιών και εφήβων </a:t>
            </a:r>
            <a:r>
              <a:rPr lang="en-US" sz="3200" dirty="0"/>
              <a:t>V</a:t>
            </a:r>
            <a:endParaRPr lang="el-GR" sz="3200" dirty="0"/>
          </a:p>
        </p:txBody>
      </p:sp>
      <p:sp>
        <p:nvSpPr>
          <p:cNvPr id="3" name="Θέση περιεχομένου 2">
            <a:extLst>
              <a:ext uri="{FF2B5EF4-FFF2-40B4-BE49-F238E27FC236}">
                <a16:creationId xmlns:a16="http://schemas.microsoft.com/office/drawing/2014/main" id="{94C30589-7980-AB9F-34BE-94EEE1D2F48A}"/>
              </a:ext>
            </a:extLst>
          </p:cNvPr>
          <p:cNvSpPr>
            <a:spLocks noGrp="1"/>
          </p:cNvSpPr>
          <p:nvPr>
            <p:ph idx="1"/>
          </p:nvPr>
        </p:nvSpPr>
        <p:spPr>
          <a:xfrm>
            <a:off x="835980" y="1053252"/>
            <a:ext cx="10058400" cy="5323818"/>
          </a:xfrm>
        </p:spPr>
        <p:txBody>
          <a:bodyPr>
            <a:normAutofit fontScale="92500" lnSpcReduction="20000"/>
          </a:bodyPr>
          <a:lstStyle/>
          <a:p>
            <a:pPr marL="0" marR="0" indent="0">
              <a:lnSpc>
                <a:spcPct val="115000"/>
              </a:lnSpc>
              <a:spcBef>
                <a:spcPts val="0"/>
              </a:spcBef>
              <a:spcAft>
                <a:spcPts val="1000"/>
              </a:spcAft>
              <a:buNone/>
            </a:pPr>
            <a:r>
              <a:rPr lang="en-US" sz="2400" dirty="0">
                <a:latin typeface="Calibri" panose="020F0502020204030204" pitchFamily="34" charset="0"/>
                <a:ea typeface="Calibri" panose="020F0502020204030204" pitchFamily="34" charset="0"/>
                <a:cs typeface="Times New Roman" panose="02020603050405020304" pitchFamily="18" charset="0"/>
              </a:rPr>
              <a:t> </a:t>
            </a:r>
            <a:r>
              <a:rPr lang="el-GR" sz="2000" b="1" dirty="0">
                <a:effectLst/>
                <a:ea typeface="Calibri" panose="020F0502020204030204" pitchFamily="34" charset="0"/>
                <a:cs typeface="Times New Roman" panose="02020603050405020304" pitchFamily="18" charset="0"/>
              </a:rPr>
              <a:t> </a:t>
            </a:r>
            <a:r>
              <a:rPr lang="el-GR" sz="2400" b="1" dirty="0">
                <a:effectLst/>
                <a:ea typeface="Calibri" panose="020F0502020204030204" pitchFamily="34" charset="0"/>
                <a:cs typeface="Times New Roman" panose="02020603050405020304" pitchFamily="18" charset="0"/>
              </a:rPr>
              <a:t>Ομάδες </a:t>
            </a:r>
            <a:r>
              <a:rPr lang="el-GR" sz="2400" b="1" dirty="0" err="1">
                <a:effectLst/>
                <a:ea typeface="Calibri" panose="020F0502020204030204" pitchFamily="34" charset="0"/>
                <a:cs typeface="Times New Roman" panose="02020603050405020304" pitchFamily="18" charset="0"/>
              </a:rPr>
              <a:t>Ομαδικο</a:t>
            </a:r>
            <a:r>
              <a:rPr lang="el-GR" sz="2400" b="1" dirty="0">
                <a:effectLst/>
                <a:ea typeface="Calibri" panose="020F0502020204030204" pitchFamily="34" charset="0"/>
                <a:cs typeface="Times New Roman" panose="02020603050405020304" pitchFamily="18" charset="0"/>
              </a:rPr>
              <a:t>- Αναλυτικής προσέγγισης </a:t>
            </a:r>
          </a:p>
          <a:p>
            <a:pPr marL="0" marR="0" algn="just">
              <a:lnSpc>
                <a:spcPct val="115000"/>
              </a:lnSpc>
              <a:spcBef>
                <a:spcPts val="0"/>
              </a:spcBef>
              <a:spcAft>
                <a:spcPts val="0"/>
              </a:spcAft>
            </a:pPr>
            <a:r>
              <a:rPr lang="el-GR" sz="1800" b="1" dirty="0">
                <a:effectLst/>
                <a:ea typeface="Calibri" panose="020F0502020204030204" pitchFamily="34" charset="0"/>
                <a:cs typeface="Times New Roman" panose="02020603050405020304" pitchFamily="18" charset="0"/>
              </a:rPr>
              <a:t>Παιδιά σχολικής </a:t>
            </a:r>
            <a:r>
              <a:rPr lang="el-GR" sz="1800" dirty="0">
                <a:effectLst/>
                <a:ea typeface="Calibri" panose="020F0502020204030204" pitchFamily="34" charset="0"/>
                <a:cs typeface="Times New Roman" panose="02020603050405020304" pitchFamily="18" charset="0"/>
              </a:rPr>
              <a:t>(λανθάνουσας) </a:t>
            </a:r>
            <a:r>
              <a:rPr lang="el-GR" sz="1800" b="1" dirty="0">
                <a:effectLst/>
                <a:ea typeface="Calibri" panose="020F0502020204030204" pitchFamily="34" charset="0"/>
                <a:cs typeface="Times New Roman" panose="02020603050405020304" pitchFamily="18" charset="0"/>
              </a:rPr>
              <a:t>ηλικίας </a:t>
            </a:r>
            <a:r>
              <a:rPr lang="el-GR" sz="1800" dirty="0">
                <a:effectLst/>
                <a:ea typeface="Calibri" panose="020F0502020204030204" pitchFamily="34" charset="0"/>
                <a:cs typeface="Times New Roman" panose="02020603050405020304" pitchFamily="18" charset="0"/>
              </a:rPr>
              <a:t>(</a:t>
            </a:r>
            <a:r>
              <a:rPr lang="el-GR" i="0" dirty="0">
                <a:effectLst/>
              </a:rPr>
              <a:t>6-7 ετών έως την εφηβεία)</a:t>
            </a:r>
            <a:r>
              <a:rPr lang="el-GR" sz="1800" dirty="0">
                <a:effectLst/>
                <a:ea typeface="Calibri" panose="020F0502020204030204" pitchFamily="34" charset="0"/>
                <a:cs typeface="Times New Roman" panose="02020603050405020304" pitchFamily="18" charset="0"/>
              </a:rPr>
              <a:t>, τα οποία συνήθως προτιμούν να επικοινωνούν μέσω της </a:t>
            </a:r>
            <a:r>
              <a:rPr lang="el-GR" sz="1800" dirty="0" err="1">
                <a:effectLst/>
                <a:ea typeface="Calibri" panose="020F0502020204030204" pitchFamily="34" charset="0"/>
                <a:cs typeface="Times New Roman" panose="02020603050405020304" pitchFamily="18" charset="0"/>
              </a:rPr>
              <a:t>εκδραμάτισης</a:t>
            </a:r>
            <a:r>
              <a:rPr lang="el-GR" sz="1800" dirty="0">
                <a:effectLst/>
                <a:ea typeface="Calibri" panose="020F0502020204030204" pitchFamily="34" charset="0"/>
                <a:cs typeface="Times New Roman" panose="02020603050405020304" pitchFamily="18" charset="0"/>
              </a:rPr>
              <a:t> από το να εκφράζονται λεκτικά. </a:t>
            </a:r>
            <a:r>
              <a:rPr lang="el-GR" sz="1800" i="1" dirty="0">
                <a:effectLst/>
                <a:ea typeface="Calibri" panose="020F0502020204030204" pitchFamily="34" charset="0"/>
                <a:cs typeface="Times New Roman" panose="02020603050405020304" pitchFamily="18" charset="0"/>
              </a:rPr>
              <a:t>Τ</a:t>
            </a:r>
            <a:r>
              <a:rPr lang="el-GR" sz="1800" b="1" i="1" dirty="0">
                <a:effectLst/>
                <a:ea typeface="Calibri" panose="020F0502020204030204" pitchFamily="34" charset="0"/>
                <a:cs typeface="Times New Roman" panose="02020603050405020304" pitchFamily="18" charset="0"/>
              </a:rPr>
              <a:t>εχνική του «μικρού δωματίου», </a:t>
            </a:r>
            <a:r>
              <a:rPr lang="el-GR" sz="1800" dirty="0">
                <a:effectLst/>
                <a:ea typeface="Calibri" panose="020F0502020204030204" pitchFamily="34" charset="0"/>
                <a:cs typeface="Times New Roman" panose="02020603050405020304" pitchFamily="18" charset="0"/>
              </a:rPr>
              <a:t>που αφο</a:t>
            </a:r>
            <a:r>
              <a:rPr lang="el-GR" dirty="0">
                <a:ea typeface="Calibri" panose="020F0502020204030204" pitchFamily="34" charset="0"/>
                <a:cs typeface="Times New Roman" panose="02020603050405020304" pitchFamily="18" charset="0"/>
              </a:rPr>
              <a:t>ρά </a:t>
            </a:r>
            <a:r>
              <a:rPr lang="el-GR" sz="1800" dirty="0">
                <a:effectLst/>
                <a:ea typeface="Calibri" panose="020F0502020204030204" pitchFamily="34" charset="0"/>
                <a:cs typeface="Times New Roman" panose="02020603050405020304" pitchFamily="18" charset="0"/>
              </a:rPr>
              <a:t>τα εξής (</a:t>
            </a:r>
            <a:r>
              <a:rPr lang="en-US" sz="1800" dirty="0">
                <a:effectLst/>
                <a:ea typeface="Calibri" panose="020F0502020204030204" pitchFamily="34" charset="0"/>
                <a:cs typeface="Times New Roman" panose="02020603050405020304" pitchFamily="18" charset="0"/>
              </a:rPr>
              <a:t>Anthony</a:t>
            </a:r>
            <a:r>
              <a:rPr lang="el-GR" sz="1800" dirty="0">
                <a:effectLst/>
                <a:ea typeface="Calibri" panose="020F0502020204030204" pitchFamily="34" charset="0"/>
                <a:cs typeface="Times New Roman" panose="02020603050405020304" pitchFamily="18" charset="0"/>
              </a:rPr>
              <a:t> (1957): </a:t>
            </a:r>
          </a:p>
          <a:p>
            <a:pPr marL="0" marR="0" algn="just">
              <a:lnSpc>
                <a:spcPct val="115000"/>
              </a:lnSpc>
              <a:spcBef>
                <a:spcPts val="0"/>
              </a:spcBef>
              <a:spcAft>
                <a:spcPts val="0"/>
              </a:spcAft>
            </a:pPr>
            <a:r>
              <a:rPr lang="el-GR" sz="1800" dirty="0">
                <a:effectLst/>
                <a:ea typeface="Calibri" panose="020F0502020204030204" pitchFamily="34" charset="0"/>
                <a:cs typeface="Times New Roman" panose="02020603050405020304" pitchFamily="18" charset="0"/>
              </a:rPr>
              <a:t>Πέντε έως έξι παιδιά, αγόρια και κορίτσια, με ετερογένεια ως προς τη διάγνωση, συναντώνται για μία ώρα με το θεραπευτή σε ένα μικρό δωμάτιο, συνθήκη η οποία επιτρέπει τον περιορισμό των κινήσεών τους και διευκολύνει την άμεση επαφή των παιδιών μεταξύ τους. Δεν υπάρχουν κανόνες, εκτός από την απαγόρευση πρόκλησης βανδαλισμών και σωματικής βλάβης. </a:t>
            </a:r>
          </a:p>
          <a:p>
            <a:pPr marL="0" marR="0" algn="just">
              <a:lnSpc>
                <a:spcPct val="115000"/>
              </a:lnSpc>
              <a:spcBef>
                <a:spcPts val="0"/>
              </a:spcBef>
              <a:spcAft>
                <a:spcPts val="0"/>
              </a:spcAft>
            </a:pPr>
            <a:r>
              <a:rPr lang="el-GR" sz="1800" dirty="0">
                <a:effectLst/>
                <a:ea typeface="Calibri" panose="020F0502020204030204" pitchFamily="34" charset="0"/>
                <a:cs typeface="Times New Roman" panose="02020603050405020304" pitchFamily="18" charset="0"/>
              </a:rPr>
              <a:t>Τα παιδιά αυτής της ηλικίας ντρέπονται να μιλήσουν για τα συμπτώματά τους και είναι ευαίσθητα στη γελοιοποίηση. Αντιθέτως, αρέσκονται στο να κουβεντιάζουν για πρόσωπα και σχέσεις. Τα θέματα που τους απασχολούν συνήθως είναι οι γονείς, ο θάνατος, οι ερωτικές σχέσεις, η ωρίμανση και ο θεραπευτής. </a:t>
            </a:r>
          </a:p>
          <a:p>
            <a:pPr marL="0" marR="0" algn="just">
              <a:lnSpc>
                <a:spcPct val="115000"/>
              </a:lnSpc>
              <a:spcBef>
                <a:spcPts val="0"/>
              </a:spcBef>
              <a:spcAft>
                <a:spcPts val="0"/>
              </a:spcAft>
            </a:pPr>
            <a:r>
              <a:rPr lang="el-GR" sz="1800" dirty="0">
                <a:effectLst/>
                <a:ea typeface="Calibri" panose="020F0502020204030204" pitchFamily="34" charset="0"/>
                <a:cs typeface="Times New Roman" panose="02020603050405020304" pitchFamily="18" charset="0"/>
              </a:rPr>
              <a:t>Σε μία ώριμη ομάδα, η συνεδρία αρχίζει συνήθως με συζήτηση, μέσα από την οποία προκύπτει κάποια δραστηριότητα (ζωγραφική ή θέατρο), την οποία, στη συνέχεια, σχολιάζουν. Ο θεραπευτής κάνει ερμηνείες που τις περισσότερες φορές επικεντρώνονται στην ομάδα, έτσι ώστε να αυξήσει την ψυχολογική αντίληψη των παιδιών. Προσπαθεί, επίσης, να διατηρήσει την ένταση και το άγχος σε χαμηλά επίπεδα, αποφεύγοντας να ερμηνεύσει τα αρνητικά και επιθετικά συναισθήματα προς τον ίδιο προκειμένου να «κρατήσει» όλα τα παιδιά μέσα στο δωμάτιο. Τα παιδιά συχνά θυμώνουν με τις ομαδικές ερμηνείες, αλλά ο θεραπευτής είναι υπεύθυνος για να μεταφέρει τη θεραπευτική κουλτούρα στην ομάδα, έως ότου αναλάβουν τα παιδιά αυτόν τον ρόλο. Ο </a:t>
            </a:r>
            <a:r>
              <a:rPr lang="en-US" sz="1800" dirty="0">
                <a:effectLst/>
                <a:ea typeface="Calibri" panose="020F0502020204030204" pitchFamily="34" charset="0"/>
                <a:cs typeface="Times New Roman" panose="02020603050405020304" pitchFamily="18" charset="0"/>
              </a:rPr>
              <a:t>Anthony</a:t>
            </a:r>
            <a:r>
              <a:rPr lang="el-GR" sz="1800" dirty="0">
                <a:effectLst/>
                <a:ea typeface="Calibri" panose="020F0502020204030204" pitchFamily="34" charset="0"/>
                <a:cs typeface="Times New Roman" panose="02020603050405020304" pitchFamily="18" charset="0"/>
              </a:rPr>
              <a:t> θεωρεί ότι, κατ’ αυτόν τον τρόπο, αναπτύσσονται οι </a:t>
            </a:r>
            <a:r>
              <a:rPr lang="el-GR" sz="1800" dirty="0" err="1">
                <a:effectLst/>
                <a:ea typeface="Calibri" panose="020F0502020204030204" pitchFamily="34" charset="0"/>
                <a:cs typeface="Times New Roman" panose="02020603050405020304" pitchFamily="18" charset="0"/>
              </a:rPr>
              <a:t>ομαδικοαναλυτικοί</a:t>
            </a:r>
            <a:r>
              <a:rPr lang="el-GR" sz="1800" dirty="0">
                <a:effectLst/>
                <a:ea typeface="Calibri" panose="020F0502020204030204" pitchFamily="34" charset="0"/>
                <a:cs typeface="Times New Roman" panose="02020603050405020304" pitchFamily="18" charset="0"/>
              </a:rPr>
              <a:t> θεραπευτικοί παράγοντες, οι οποίοι περιγράφονται στο βιβλίο των </a:t>
            </a:r>
            <a:r>
              <a:rPr lang="en-US" sz="1800" dirty="0">
                <a:effectLst/>
                <a:ea typeface="Calibri" panose="020F0502020204030204" pitchFamily="34" charset="0"/>
                <a:cs typeface="Times New Roman" panose="02020603050405020304" pitchFamily="18" charset="0"/>
              </a:rPr>
              <a:t>Foulkes</a:t>
            </a:r>
            <a:r>
              <a:rPr lang="el-GR" sz="1800" dirty="0">
                <a:effectLst/>
                <a:ea typeface="Calibri" panose="020F0502020204030204" pitchFamily="34" charset="0"/>
                <a:cs typeface="Times New Roman" panose="02020603050405020304" pitchFamily="18" charset="0"/>
              </a:rPr>
              <a:t> &amp; </a:t>
            </a:r>
            <a:r>
              <a:rPr lang="en-US" sz="1800" dirty="0">
                <a:effectLst/>
                <a:ea typeface="Calibri" panose="020F0502020204030204" pitchFamily="34" charset="0"/>
                <a:cs typeface="Times New Roman" panose="02020603050405020304" pitchFamily="18" charset="0"/>
              </a:rPr>
              <a:t>Anthony</a:t>
            </a:r>
            <a:r>
              <a:rPr lang="el-GR" sz="1800" dirty="0">
                <a:effectLst/>
                <a:ea typeface="Calibri" panose="020F0502020204030204" pitchFamily="34" charset="0"/>
                <a:cs typeface="Times New Roman" panose="02020603050405020304" pitchFamily="18" charset="0"/>
              </a:rPr>
              <a:t> (1957). </a:t>
            </a:r>
          </a:p>
          <a:p>
            <a:pPr marR="0">
              <a:lnSpc>
                <a:spcPct val="115000"/>
              </a:lnSpc>
              <a:spcBef>
                <a:spcPts val="0"/>
              </a:spcBef>
              <a:spcAft>
                <a:spcPts val="1000"/>
              </a:spcAft>
              <a:buFont typeface="Wingdings" panose="05000000000000000000" pitchFamily="2" charset="2"/>
              <a:buChar char="§"/>
            </a:pPr>
            <a:endParaRPr lang="el-GR" sz="1800" dirty="0">
              <a:effectLst/>
              <a:ea typeface="Calibri" panose="020F0502020204030204" pitchFamily="34" charset="0"/>
              <a:cs typeface="Times New Roman" panose="02020603050405020304" pitchFamily="18" charset="0"/>
            </a:endParaRPr>
          </a:p>
          <a:p>
            <a:pPr marR="0">
              <a:lnSpc>
                <a:spcPct val="115000"/>
              </a:lnSpc>
              <a:spcBef>
                <a:spcPts val="0"/>
              </a:spcBef>
              <a:spcAft>
                <a:spcPts val="1000"/>
              </a:spcAft>
              <a:buFont typeface="Wingdings" panose="05000000000000000000" pitchFamily="2" charset="2"/>
              <a:buChar char="§"/>
            </a:pPr>
            <a:endParaRPr lang="el-GR" sz="2400" dirty="0">
              <a:effectLst/>
              <a:ea typeface="Calibri" panose="020F0502020204030204" pitchFamily="34" charset="0"/>
              <a:cs typeface="Times New Roman" panose="02020603050405020304" pitchFamily="18" charset="0"/>
            </a:endParaRPr>
          </a:p>
          <a:p>
            <a:pPr lvl="1">
              <a:lnSpc>
                <a:spcPct val="115000"/>
              </a:lnSpc>
              <a:spcBef>
                <a:spcPts val="0"/>
              </a:spcBef>
              <a:spcAft>
                <a:spcPts val="1000"/>
              </a:spcAft>
              <a:buFont typeface="Wingdings" panose="05000000000000000000" pitchFamily="2" charset="2"/>
              <a:buChar char="§"/>
            </a:pPr>
            <a:endParaRPr lang="el-GR" sz="2400" dirty="0">
              <a:effectLst/>
              <a:ea typeface="Calibri" panose="020F0502020204030204" pitchFamily="34" charset="0"/>
              <a:cs typeface="Times New Roman" panose="02020603050405020304" pitchFamily="18" charset="0"/>
            </a:endParaRPr>
          </a:p>
          <a:p>
            <a:endParaRPr lang="el-GR" sz="2400" b="1" dirty="0"/>
          </a:p>
        </p:txBody>
      </p:sp>
      <p:sp>
        <p:nvSpPr>
          <p:cNvPr id="4" name="Θέση αριθμού διαφάνειας 3">
            <a:extLst>
              <a:ext uri="{FF2B5EF4-FFF2-40B4-BE49-F238E27FC236}">
                <a16:creationId xmlns:a16="http://schemas.microsoft.com/office/drawing/2014/main" id="{5512A640-830A-EB7D-9827-5AD23C41671E}"/>
              </a:ext>
            </a:extLst>
          </p:cNvPr>
          <p:cNvSpPr>
            <a:spLocks noGrp="1"/>
          </p:cNvSpPr>
          <p:nvPr>
            <p:ph type="sldNum" sz="quarter" idx="12"/>
          </p:nvPr>
        </p:nvSpPr>
        <p:spPr/>
        <p:txBody>
          <a:bodyPr/>
          <a:lstStyle/>
          <a:p>
            <a:fld id="{29A67EF4-6AD0-4895-A677-9D84EEBBB660}" type="slidenum">
              <a:rPr lang="el-GR" smtClean="0"/>
              <a:t>30</a:t>
            </a:fld>
            <a:endParaRPr lang="el-GR"/>
          </a:p>
        </p:txBody>
      </p:sp>
    </p:spTree>
    <p:extLst>
      <p:ext uri="{BB962C8B-B14F-4D97-AF65-F5344CB8AC3E}">
        <p14:creationId xmlns:p14="http://schemas.microsoft.com/office/powerpoint/2010/main" val="333827335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C1A0451-1C0F-5BB1-0F17-C2886DDBA463}"/>
              </a:ext>
            </a:extLst>
          </p:cNvPr>
          <p:cNvSpPr>
            <a:spLocks noGrp="1"/>
          </p:cNvSpPr>
          <p:nvPr>
            <p:ph type="title"/>
          </p:nvPr>
        </p:nvSpPr>
        <p:spPr>
          <a:xfrm>
            <a:off x="1021655" y="659296"/>
            <a:ext cx="10058400" cy="449359"/>
          </a:xfrm>
        </p:spPr>
        <p:txBody>
          <a:bodyPr>
            <a:noAutofit/>
          </a:bodyPr>
          <a:lstStyle/>
          <a:p>
            <a:r>
              <a:rPr lang="el-GR" sz="3200" dirty="0"/>
              <a:t>Χαρακτηριστικά ομάδας αναλυτικής </a:t>
            </a:r>
            <a:r>
              <a:rPr lang="el-GR" sz="3200" dirty="0" err="1"/>
              <a:t>πδν</a:t>
            </a:r>
            <a:r>
              <a:rPr lang="el-GR" sz="3200" dirty="0"/>
              <a:t> και εφήβων</a:t>
            </a:r>
          </a:p>
        </p:txBody>
      </p:sp>
      <p:sp>
        <p:nvSpPr>
          <p:cNvPr id="3" name="Θέση περιεχομένου 2">
            <a:extLst>
              <a:ext uri="{FF2B5EF4-FFF2-40B4-BE49-F238E27FC236}">
                <a16:creationId xmlns:a16="http://schemas.microsoft.com/office/drawing/2014/main" id="{6455F29D-65EF-F88D-B69B-78DB85BE8E0D}"/>
              </a:ext>
            </a:extLst>
          </p:cNvPr>
          <p:cNvSpPr>
            <a:spLocks noGrp="1"/>
          </p:cNvSpPr>
          <p:nvPr>
            <p:ph idx="1"/>
          </p:nvPr>
        </p:nvSpPr>
        <p:spPr>
          <a:xfrm>
            <a:off x="889247" y="1375151"/>
            <a:ext cx="10058400" cy="4572888"/>
          </a:xfrm>
        </p:spPr>
        <p:txBody>
          <a:bodyPr>
            <a:normAutofit fontScale="25000" lnSpcReduction="20000"/>
          </a:bodyPr>
          <a:lstStyle/>
          <a:p>
            <a:pPr marL="0" marR="0" algn="just">
              <a:lnSpc>
                <a:spcPct val="115000"/>
              </a:lnSpc>
              <a:spcBef>
                <a:spcPts val="0"/>
              </a:spcBef>
              <a:spcAft>
                <a:spcPts val="0"/>
              </a:spcAft>
            </a:pPr>
            <a:r>
              <a:rPr lang="el-GR" sz="9600" b="1" dirty="0">
                <a:effectLst/>
                <a:ea typeface="Calibri" panose="020F0502020204030204" pitchFamily="34" charset="0"/>
                <a:cs typeface="Times New Roman" panose="02020603050405020304" pitchFamily="18" charset="0"/>
              </a:rPr>
              <a:t>Συχνότητα</a:t>
            </a:r>
            <a:r>
              <a:rPr lang="el-GR" sz="9600" dirty="0">
                <a:effectLst/>
                <a:ea typeface="Calibri" panose="020F0502020204030204" pitchFamily="34" charset="0"/>
                <a:cs typeface="Times New Roman" panose="02020603050405020304" pitchFamily="18" charset="0"/>
              </a:rPr>
              <a:t> συνεδριών. Συνήθως εβδομαδιαία ή 15νθήμερη. </a:t>
            </a:r>
          </a:p>
          <a:p>
            <a:pPr marL="0" marR="0" algn="just">
              <a:lnSpc>
                <a:spcPct val="115000"/>
              </a:lnSpc>
              <a:spcBef>
                <a:spcPts val="0"/>
              </a:spcBef>
              <a:spcAft>
                <a:spcPts val="0"/>
              </a:spcAft>
            </a:pPr>
            <a:r>
              <a:rPr lang="el-GR" sz="9600" b="1" dirty="0">
                <a:ea typeface="Calibri" panose="020F0502020204030204" pitchFamily="34" charset="0"/>
                <a:cs typeface="Times New Roman" panose="02020603050405020304" pitchFamily="18" charset="0"/>
              </a:rPr>
              <a:t>Διάρκεια συνεδρίας</a:t>
            </a:r>
            <a:r>
              <a:rPr lang="el-GR" sz="9600" dirty="0">
                <a:ea typeface="Calibri" panose="020F0502020204030204" pitchFamily="34" charset="0"/>
                <a:cs typeface="Times New Roman" panose="02020603050405020304" pitchFamily="18" charset="0"/>
              </a:rPr>
              <a:t>. </a:t>
            </a:r>
            <a:r>
              <a:rPr lang="el-GR" sz="9600" dirty="0">
                <a:effectLst/>
                <a:ea typeface="Calibri" panose="020F0502020204030204" pitchFamily="34" charset="0"/>
                <a:cs typeface="Times New Roman" panose="02020603050405020304" pitchFamily="18" charset="0"/>
              </a:rPr>
              <a:t>Ο χρόνος ποικίλλει ανάλογα με την ηλικία και τις δυνατότητες των παιδιών. Από 30 λεπτά για παιδιά με σοβαρές διαταραχές και μπορεί να αυξηθεί σταδιακώς έως 45 λεπτά ή και μία ώρα.</a:t>
            </a:r>
          </a:p>
          <a:p>
            <a:pPr marL="0" algn="just">
              <a:lnSpc>
                <a:spcPct val="115000"/>
              </a:lnSpc>
              <a:spcBef>
                <a:spcPts val="0"/>
              </a:spcBef>
            </a:pPr>
            <a:r>
              <a:rPr lang="el-GR" sz="9600" b="1" dirty="0">
                <a:ea typeface="Calibri" panose="020F0502020204030204" pitchFamily="34" charset="0"/>
                <a:cs typeface="Times New Roman" panose="02020603050405020304" pitchFamily="18" charset="0"/>
              </a:rPr>
              <a:t>Δ</a:t>
            </a:r>
            <a:r>
              <a:rPr lang="el-GR" sz="9600" b="1" dirty="0">
                <a:effectLst/>
                <a:ea typeface="Calibri" panose="020F0502020204030204" pitchFamily="34" charset="0"/>
                <a:cs typeface="Times New Roman" panose="02020603050405020304" pitchFamily="18" charset="0"/>
              </a:rPr>
              <a:t>ιάρκεια θεραπείας </a:t>
            </a:r>
            <a:r>
              <a:rPr lang="el-GR" sz="9600" dirty="0">
                <a:effectLst/>
                <a:ea typeface="Calibri" panose="020F0502020204030204" pitchFamily="34" charset="0"/>
                <a:cs typeface="Times New Roman" panose="02020603050405020304" pitchFamily="18" charset="0"/>
              </a:rPr>
              <a:t>διαφέρει αναλόγως του είδους των ομάδων. </a:t>
            </a:r>
            <a:endParaRPr lang="en-US" sz="9600" dirty="0">
              <a:effectLst/>
              <a:ea typeface="Calibri" panose="020F0502020204030204" pitchFamily="34" charset="0"/>
              <a:cs typeface="Times New Roman" panose="02020603050405020304" pitchFamily="18" charset="0"/>
            </a:endParaRPr>
          </a:p>
          <a:p>
            <a:pPr marL="1234440" lvl="1" indent="-1143000" algn="just">
              <a:lnSpc>
                <a:spcPct val="115000"/>
              </a:lnSpc>
              <a:spcBef>
                <a:spcPts val="0"/>
              </a:spcBef>
              <a:buFont typeface="Wingdings" panose="05000000000000000000" pitchFamily="2" charset="2"/>
              <a:buChar char="ü"/>
            </a:pPr>
            <a:r>
              <a:rPr lang="el-GR" sz="7600" dirty="0">
                <a:effectLst/>
                <a:ea typeface="Calibri" panose="020F0502020204030204" pitchFamily="34" charset="0"/>
                <a:cs typeface="Times New Roman" panose="02020603050405020304" pitchFamily="18" charset="0"/>
              </a:rPr>
              <a:t>Οι</a:t>
            </a:r>
            <a:r>
              <a:rPr lang="el-GR" sz="7600" b="1" dirty="0">
                <a:effectLst/>
                <a:ea typeface="Calibri" panose="020F0502020204030204" pitchFamily="34" charset="0"/>
                <a:cs typeface="Times New Roman" panose="02020603050405020304" pitchFamily="18" charset="0"/>
              </a:rPr>
              <a:t> κλειστές ομάδες </a:t>
            </a:r>
            <a:r>
              <a:rPr lang="el-GR" sz="7600" dirty="0">
                <a:effectLst/>
                <a:ea typeface="Calibri" panose="020F0502020204030204" pitchFamily="34" charset="0"/>
                <a:cs typeface="Times New Roman" panose="02020603050405020304" pitchFamily="18" charset="0"/>
              </a:rPr>
              <a:t>τείνουν να έχουν κάποιο περιορισμένο αριθμό συναντήσεων, συνήθως δέκα έως δεκαπέντε.</a:t>
            </a:r>
            <a:endParaRPr lang="en-US" sz="7600" dirty="0">
              <a:effectLst/>
              <a:ea typeface="Calibri" panose="020F0502020204030204" pitchFamily="34" charset="0"/>
              <a:cs typeface="Times New Roman" panose="02020603050405020304" pitchFamily="18" charset="0"/>
            </a:endParaRPr>
          </a:p>
          <a:p>
            <a:pPr marL="1234440" lvl="1" indent="-1143000" algn="just">
              <a:lnSpc>
                <a:spcPct val="115000"/>
              </a:lnSpc>
              <a:spcBef>
                <a:spcPts val="0"/>
              </a:spcBef>
              <a:buFont typeface="Wingdings" panose="05000000000000000000" pitchFamily="2" charset="2"/>
              <a:buChar char="ü"/>
            </a:pPr>
            <a:r>
              <a:rPr lang="el-GR" sz="7600" dirty="0">
                <a:ea typeface="Calibri" panose="020F0502020204030204" pitchFamily="34" charset="0"/>
                <a:cs typeface="Times New Roman" panose="02020603050405020304" pitchFamily="18" charset="0"/>
              </a:rPr>
              <a:t>Οι</a:t>
            </a:r>
            <a:r>
              <a:rPr lang="el-GR" sz="7600" b="1" dirty="0">
                <a:ea typeface="Calibri" panose="020F0502020204030204" pitchFamily="34" charset="0"/>
                <a:cs typeface="Times New Roman" panose="02020603050405020304" pitchFamily="18" charset="0"/>
              </a:rPr>
              <a:t> α</a:t>
            </a:r>
            <a:r>
              <a:rPr lang="el-GR" sz="7600" b="1" dirty="0">
                <a:effectLst/>
                <a:ea typeface="Calibri" panose="020F0502020204030204" pitchFamily="34" charset="0"/>
                <a:cs typeface="Times New Roman" panose="02020603050405020304" pitchFamily="18" charset="0"/>
              </a:rPr>
              <a:t>νοιχτές ομάδες </a:t>
            </a:r>
            <a:r>
              <a:rPr lang="el-GR" sz="7600" dirty="0">
                <a:effectLst/>
                <a:ea typeface="Calibri" panose="020F0502020204030204" pitchFamily="34" charset="0"/>
                <a:cs typeface="Times New Roman" panose="02020603050405020304" pitchFamily="18" charset="0"/>
              </a:rPr>
              <a:t>συναντώνται για ένα χρόνο τουλάχιστον. Πιο συχνές είναι οι βραχείες ψυχοθεραπείες από τις μακροχρόνιες.</a:t>
            </a:r>
          </a:p>
          <a:p>
            <a:pPr marL="0" marR="0" algn="just">
              <a:lnSpc>
                <a:spcPct val="115000"/>
              </a:lnSpc>
              <a:spcBef>
                <a:spcPts val="0"/>
              </a:spcBef>
              <a:spcAft>
                <a:spcPts val="0"/>
              </a:spcAft>
            </a:pPr>
            <a:r>
              <a:rPr lang="el-GR" sz="9600" dirty="0">
                <a:effectLst/>
                <a:ea typeface="Calibri" panose="020F0502020204030204" pitchFamily="34" charset="0"/>
                <a:cs typeface="Times New Roman" panose="02020603050405020304" pitchFamily="18" charset="0"/>
              </a:rPr>
              <a:t>Η σταθερή </a:t>
            </a:r>
            <a:r>
              <a:rPr lang="el-GR" sz="9600" b="1" dirty="0">
                <a:effectLst/>
                <a:ea typeface="Calibri" panose="020F0502020204030204" pitchFamily="34" charset="0"/>
                <a:cs typeface="Times New Roman" panose="02020603050405020304" pitchFamily="18" charset="0"/>
              </a:rPr>
              <a:t>παρουσία</a:t>
            </a:r>
            <a:r>
              <a:rPr lang="el-GR" sz="9600" dirty="0">
                <a:effectLst/>
                <a:ea typeface="Calibri" panose="020F0502020204030204" pitchFamily="34" charset="0"/>
                <a:cs typeface="Times New Roman" panose="02020603050405020304" pitchFamily="18" charset="0"/>
              </a:rPr>
              <a:t> των μελών αυτονόητη. </a:t>
            </a:r>
          </a:p>
          <a:p>
            <a:pPr marL="0" marR="0" algn="just">
              <a:lnSpc>
                <a:spcPct val="115000"/>
              </a:lnSpc>
              <a:spcBef>
                <a:spcPts val="0"/>
              </a:spcBef>
              <a:spcAft>
                <a:spcPts val="0"/>
              </a:spcAft>
            </a:pPr>
            <a:r>
              <a:rPr lang="el-GR" sz="9600" dirty="0">
                <a:ea typeface="Calibri" panose="020F0502020204030204" pitchFamily="34" charset="0"/>
                <a:cs typeface="Times New Roman" panose="02020603050405020304" pitchFamily="18" charset="0"/>
              </a:rPr>
              <a:t>Απαιτείται η </a:t>
            </a:r>
            <a:r>
              <a:rPr lang="el-GR" sz="9600" b="1" dirty="0">
                <a:effectLst/>
                <a:ea typeface="Calibri" panose="020F0502020204030204" pitchFamily="34" charset="0"/>
                <a:cs typeface="Times New Roman" panose="02020603050405020304" pitchFamily="18" charset="0"/>
              </a:rPr>
              <a:t>ανάγκη της συνεργασίας των γονέων </a:t>
            </a:r>
            <a:r>
              <a:rPr lang="el-GR" sz="9600" dirty="0">
                <a:effectLst/>
                <a:ea typeface="Calibri" panose="020F0502020204030204" pitchFamily="34" charset="0"/>
                <a:cs typeface="Times New Roman" panose="02020603050405020304" pitchFamily="18" charset="0"/>
              </a:rPr>
              <a:t>με το θεραπευτή.</a:t>
            </a:r>
          </a:p>
          <a:p>
            <a:pPr marL="0" marR="0" algn="just">
              <a:lnSpc>
                <a:spcPct val="115000"/>
              </a:lnSpc>
              <a:spcBef>
                <a:spcPts val="0"/>
              </a:spcBef>
              <a:spcAft>
                <a:spcPts val="0"/>
              </a:spcAft>
            </a:pPr>
            <a:r>
              <a:rPr lang="el-GR" sz="9600" dirty="0">
                <a:effectLst/>
                <a:ea typeface="Calibri" panose="020F0502020204030204" pitchFamily="34" charset="0"/>
                <a:cs typeface="Times New Roman" panose="02020603050405020304" pitchFamily="18" charset="0"/>
              </a:rPr>
              <a:t>Τα </a:t>
            </a:r>
            <a:r>
              <a:rPr lang="el-GR" sz="9600" b="1" dirty="0">
                <a:effectLst/>
                <a:ea typeface="Calibri" panose="020F0502020204030204" pitchFamily="34" charset="0"/>
                <a:cs typeface="Times New Roman" panose="02020603050405020304" pitchFamily="18" charset="0"/>
              </a:rPr>
              <a:t>υλικά</a:t>
            </a:r>
            <a:r>
              <a:rPr lang="el-GR" sz="9600" dirty="0">
                <a:effectLst/>
                <a:ea typeface="Calibri" panose="020F0502020204030204" pitchFamily="34" charset="0"/>
                <a:cs typeface="Times New Roman" panose="02020603050405020304" pitchFamily="18" charset="0"/>
              </a:rPr>
              <a:t>.  Να λαμβάνουν υπ’ </a:t>
            </a:r>
            <a:r>
              <a:rPr lang="el-GR" sz="9600" dirty="0" err="1">
                <a:effectLst/>
                <a:ea typeface="Calibri" panose="020F0502020204030204" pitchFamily="34" charset="0"/>
                <a:cs typeface="Times New Roman" panose="02020603050405020304" pitchFamily="18" charset="0"/>
              </a:rPr>
              <a:t>όψιν</a:t>
            </a:r>
            <a:r>
              <a:rPr lang="el-GR" sz="9600" dirty="0">
                <a:effectLst/>
                <a:ea typeface="Calibri" panose="020F0502020204030204" pitchFamily="34" charset="0"/>
                <a:cs typeface="Times New Roman" panose="02020603050405020304" pitchFamily="18" charset="0"/>
              </a:rPr>
              <a:t> τις ικανότητες και, γενικότερα, την αναπτυξιακή φάση των παιδιών, αλλά και τη φάση εξέλιξης της ομάδας. Το αναπτυξιακά κατάλληλο υλικό όχι μόνο διευκολύνει την επικοινωνία, αλλά λειτουργεί και ως ένα «επαρκώς καλό περιβάλλον» (</a:t>
            </a:r>
            <a:r>
              <a:rPr lang="en-US" sz="9600" dirty="0">
                <a:effectLst/>
                <a:ea typeface="Calibri" panose="020F0502020204030204" pitchFamily="34" charset="0"/>
                <a:cs typeface="Times New Roman" panose="02020603050405020304" pitchFamily="18" charset="0"/>
              </a:rPr>
              <a:t>good enough environment</a:t>
            </a:r>
            <a:r>
              <a:rPr lang="el-GR" sz="9600" dirty="0">
                <a:effectLst/>
                <a:ea typeface="Calibri" panose="020F0502020204030204" pitchFamily="34" charset="0"/>
                <a:cs typeface="Times New Roman" panose="02020603050405020304" pitchFamily="18" charset="0"/>
              </a:rPr>
              <a:t>).  </a:t>
            </a:r>
          </a:p>
          <a:p>
            <a:endParaRPr lang="el-GR" dirty="0"/>
          </a:p>
        </p:txBody>
      </p:sp>
      <p:sp>
        <p:nvSpPr>
          <p:cNvPr id="4" name="Θέση αριθμού διαφάνειας 3">
            <a:extLst>
              <a:ext uri="{FF2B5EF4-FFF2-40B4-BE49-F238E27FC236}">
                <a16:creationId xmlns:a16="http://schemas.microsoft.com/office/drawing/2014/main" id="{335FAFC9-2FB8-8D08-4C45-40F424B8B074}"/>
              </a:ext>
            </a:extLst>
          </p:cNvPr>
          <p:cNvSpPr>
            <a:spLocks noGrp="1"/>
          </p:cNvSpPr>
          <p:nvPr>
            <p:ph type="sldNum" sz="quarter" idx="12"/>
          </p:nvPr>
        </p:nvSpPr>
        <p:spPr/>
        <p:txBody>
          <a:bodyPr/>
          <a:lstStyle/>
          <a:p>
            <a:fld id="{29A67EF4-6AD0-4895-A677-9D84EEBBB660}" type="slidenum">
              <a:rPr lang="el-GR" smtClean="0"/>
              <a:t>31</a:t>
            </a:fld>
            <a:endParaRPr lang="el-GR"/>
          </a:p>
        </p:txBody>
      </p:sp>
    </p:spTree>
    <p:extLst>
      <p:ext uri="{BB962C8B-B14F-4D97-AF65-F5344CB8AC3E}">
        <p14:creationId xmlns:p14="http://schemas.microsoft.com/office/powerpoint/2010/main" val="192204776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9124E35-EFAF-19DB-CA7F-F3EB579AE755}"/>
              </a:ext>
            </a:extLst>
          </p:cNvPr>
          <p:cNvSpPr>
            <a:spLocks noGrp="1"/>
          </p:cNvSpPr>
          <p:nvPr>
            <p:ph type="title"/>
          </p:nvPr>
        </p:nvSpPr>
        <p:spPr>
          <a:xfrm>
            <a:off x="1021655" y="400584"/>
            <a:ext cx="10058400" cy="760078"/>
          </a:xfrm>
        </p:spPr>
        <p:txBody>
          <a:bodyPr>
            <a:normAutofit/>
          </a:bodyPr>
          <a:lstStyle/>
          <a:p>
            <a:r>
              <a:rPr lang="el-GR" sz="3200" dirty="0"/>
              <a:t>Βιβλιογραφία</a:t>
            </a:r>
          </a:p>
        </p:txBody>
      </p:sp>
      <p:sp>
        <p:nvSpPr>
          <p:cNvPr id="3" name="Θέση περιεχομένου 2">
            <a:extLst>
              <a:ext uri="{FF2B5EF4-FFF2-40B4-BE49-F238E27FC236}">
                <a16:creationId xmlns:a16="http://schemas.microsoft.com/office/drawing/2014/main" id="{F2CC13F7-D154-7D1F-7E97-482310B2C2C8}"/>
              </a:ext>
            </a:extLst>
          </p:cNvPr>
          <p:cNvSpPr>
            <a:spLocks noGrp="1"/>
          </p:cNvSpPr>
          <p:nvPr>
            <p:ph idx="1"/>
          </p:nvPr>
        </p:nvSpPr>
        <p:spPr>
          <a:xfrm>
            <a:off x="907002" y="1160662"/>
            <a:ext cx="10058400" cy="5231260"/>
          </a:xfrm>
        </p:spPr>
        <p:txBody>
          <a:bodyPr>
            <a:normAutofit fontScale="92500" lnSpcReduction="20000"/>
          </a:bodyPr>
          <a:lstStyle/>
          <a:p>
            <a:pPr marL="342900" marR="0" lvl="0" indent="-342900" algn="just">
              <a:spcBef>
                <a:spcPts val="0"/>
              </a:spcBef>
              <a:spcAft>
                <a:spcPts val="0"/>
              </a:spcAft>
              <a:buFont typeface="+mj-lt"/>
              <a:buAutoNum type="arabicPeriod"/>
            </a:pPr>
            <a:r>
              <a:rPr lang="en-US" sz="1800" dirty="0" err="1">
                <a:solidFill>
                  <a:srgbClr val="000000"/>
                </a:solidFill>
                <a:effectLst/>
                <a:latin typeface="Garamond" panose="02020404030301010803" pitchFamily="18" charset="0"/>
                <a:ea typeface="Calibri" panose="020F0502020204030204" pitchFamily="34" charset="0"/>
              </a:rPr>
              <a:t>Cozolino</a:t>
            </a:r>
            <a:r>
              <a:rPr lang="en-US" sz="1800" dirty="0">
                <a:solidFill>
                  <a:srgbClr val="000000"/>
                </a:solidFill>
                <a:effectLst/>
                <a:latin typeface="Garamond" panose="02020404030301010803" pitchFamily="18" charset="0"/>
                <a:ea typeface="Calibri" panose="020F0502020204030204" pitchFamily="34" charset="0"/>
              </a:rPr>
              <a:t>, L. (2006). The Neuroscience of Human Relationship. Attachment and the Developing Social Brain. N.Y. N.Y., Norton &amp; Co.  </a:t>
            </a:r>
            <a:endParaRPr lang="el-GR" sz="1800" dirty="0">
              <a:solidFill>
                <a:srgbClr val="000000"/>
              </a:solidFill>
              <a:effectLst/>
              <a:latin typeface="Times New Roman" panose="02020603050405020304" pitchFamily="18" charset="0"/>
              <a:ea typeface="Calibri" panose="020F0502020204030204" pitchFamily="34" charset="0"/>
            </a:endParaRPr>
          </a:p>
          <a:p>
            <a:pPr marL="342900" marR="0" lvl="0" indent="-342900" algn="just">
              <a:spcBef>
                <a:spcPts val="0"/>
              </a:spcBef>
              <a:spcAft>
                <a:spcPts val="0"/>
              </a:spcAft>
              <a:buFont typeface="+mj-lt"/>
              <a:buAutoNum type="arabicPeriod"/>
            </a:pPr>
            <a:r>
              <a:rPr lang="en-US" sz="1800" dirty="0" err="1">
                <a:solidFill>
                  <a:srgbClr val="000000"/>
                </a:solidFill>
                <a:effectLst/>
                <a:latin typeface="Garamond" panose="02020404030301010803" pitchFamily="18" charset="0"/>
                <a:ea typeface="Calibri" panose="020F0502020204030204" pitchFamily="34" charset="0"/>
              </a:rPr>
              <a:t>Cozolino</a:t>
            </a:r>
            <a:r>
              <a:rPr lang="en-US" sz="1800" dirty="0">
                <a:solidFill>
                  <a:srgbClr val="000000"/>
                </a:solidFill>
                <a:effectLst/>
                <a:latin typeface="Garamond" panose="02020404030301010803" pitchFamily="18" charset="0"/>
                <a:ea typeface="Calibri" panose="020F0502020204030204" pitchFamily="34" charset="0"/>
              </a:rPr>
              <a:t>, L.J. (2010). The Neuroscience of Psychotherapy. Healing the social brain. 2nd ed., N.Y. London, W. W Norton &amp; Co.  </a:t>
            </a:r>
            <a:endParaRPr lang="el-GR" sz="1800" dirty="0">
              <a:solidFill>
                <a:srgbClr val="000000"/>
              </a:solidFill>
              <a:effectLst/>
              <a:latin typeface="Times New Roman" panose="02020603050405020304" pitchFamily="18" charset="0"/>
              <a:ea typeface="Calibri" panose="020F0502020204030204" pitchFamily="34" charset="0"/>
            </a:endParaRPr>
          </a:p>
          <a:p>
            <a:pPr marL="342900" marR="0" lvl="0" indent="-342900" algn="just">
              <a:spcBef>
                <a:spcPts val="0"/>
              </a:spcBef>
              <a:spcAft>
                <a:spcPts val="0"/>
              </a:spcAft>
              <a:buFont typeface="+mj-lt"/>
              <a:buAutoNum type="arabicPeriod"/>
            </a:pPr>
            <a:r>
              <a:rPr lang="en-US" sz="1800" dirty="0">
                <a:solidFill>
                  <a:srgbClr val="000000"/>
                </a:solidFill>
                <a:effectLst/>
                <a:latin typeface="Garamond" panose="02020404030301010803" pitchFamily="18" charset="0"/>
                <a:ea typeface="Calibri" panose="020F0502020204030204" pitchFamily="34" charset="0"/>
              </a:rPr>
              <a:t>Foulkes, S.H. and Anthony E.J. (1957). Group Psychotherapy: The Psychoanalytic Approach. </a:t>
            </a:r>
            <a:r>
              <a:rPr lang="en-US" sz="1800" dirty="0" err="1">
                <a:solidFill>
                  <a:srgbClr val="000000"/>
                </a:solidFill>
                <a:effectLst/>
                <a:latin typeface="Garamond" panose="02020404030301010803" pitchFamily="18" charset="0"/>
                <a:ea typeface="Calibri" panose="020F0502020204030204" pitchFamily="34" charset="0"/>
              </a:rPr>
              <a:t>Karnac</a:t>
            </a:r>
            <a:r>
              <a:rPr lang="en-US" sz="1800" dirty="0">
                <a:solidFill>
                  <a:srgbClr val="000000"/>
                </a:solidFill>
                <a:effectLst/>
                <a:latin typeface="Garamond" panose="02020404030301010803" pitchFamily="18" charset="0"/>
                <a:ea typeface="Calibri" panose="020F0502020204030204" pitchFamily="34" charset="0"/>
              </a:rPr>
              <a:t> Books, 2003.</a:t>
            </a:r>
            <a:endParaRPr lang="el-GR" sz="1800" dirty="0">
              <a:solidFill>
                <a:srgbClr val="000000"/>
              </a:solidFill>
              <a:effectLst/>
              <a:latin typeface="Times New Roman" panose="02020603050405020304" pitchFamily="18" charset="0"/>
              <a:ea typeface="Calibri" panose="020F0502020204030204" pitchFamily="34" charset="0"/>
            </a:endParaRPr>
          </a:p>
          <a:p>
            <a:pPr marL="342900" marR="0" lvl="0" indent="-342900" algn="just">
              <a:spcBef>
                <a:spcPts val="0"/>
              </a:spcBef>
              <a:spcAft>
                <a:spcPts val="0"/>
              </a:spcAft>
              <a:buFont typeface="+mj-lt"/>
              <a:buAutoNum type="arabicPeriod"/>
            </a:pPr>
            <a:r>
              <a:rPr lang="en-US" sz="1800" kern="1200" dirty="0">
                <a:solidFill>
                  <a:srgbClr val="000000"/>
                </a:solidFill>
                <a:effectLst/>
                <a:latin typeface="Garamond" panose="02020404030301010803" pitchFamily="18" charset="0"/>
                <a:ea typeface="+mn-ea"/>
                <a:cs typeface="Calibri" panose="020F0502020204030204" pitchFamily="34" charset="0"/>
              </a:rPr>
              <a:t>M</a:t>
            </a:r>
            <a:r>
              <a:rPr lang="el-GR" sz="1800" kern="1200" dirty="0" err="1">
                <a:solidFill>
                  <a:srgbClr val="000000"/>
                </a:solidFill>
                <a:effectLst/>
                <a:latin typeface="Garamond" panose="02020404030301010803" pitchFamily="18" charset="0"/>
                <a:ea typeface="+mn-ea"/>
                <a:cs typeface="Calibri" panose="020F0502020204030204" pitchFamily="34" charset="0"/>
              </a:rPr>
              <a:t>πήτρου</a:t>
            </a:r>
            <a:r>
              <a:rPr lang="el-GR" sz="1800" kern="1200" dirty="0">
                <a:solidFill>
                  <a:srgbClr val="000000"/>
                </a:solidFill>
                <a:effectLst/>
                <a:latin typeface="Garamond" panose="02020404030301010803" pitchFamily="18" charset="0"/>
                <a:ea typeface="+mn-ea"/>
                <a:cs typeface="Calibri" panose="020F0502020204030204" pitchFamily="34" charset="0"/>
              </a:rPr>
              <a:t>, Λ. (2014). Οι ομάδες </a:t>
            </a:r>
            <a:r>
              <a:rPr lang="el-GR" sz="1800" kern="1200" dirty="0" err="1">
                <a:solidFill>
                  <a:srgbClr val="000000"/>
                </a:solidFill>
                <a:effectLst/>
                <a:latin typeface="Garamond" panose="02020404030301010803" pitchFamily="18" charset="0"/>
                <a:ea typeface="+mn-ea"/>
                <a:cs typeface="Calibri" panose="020F0502020204030204" pitchFamily="34" charset="0"/>
              </a:rPr>
              <a:t>Balint</a:t>
            </a:r>
            <a:r>
              <a:rPr lang="el-GR" sz="1800" kern="1200" dirty="0">
                <a:solidFill>
                  <a:srgbClr val="000000"/>
                </a:solidFill>
                <a:effectLst/>
                <a:latin typeface="Garamond" panose="02020404030301010803" pitchFamily="18" charset="0"/>
                <a:ea typeface="+mn-ea"/>
                <a:cs typeface="Calibri" panose="020F0502020204030204" pitchFamily="34" charset="0"/>
              </a:rPr>
              <a:t> και η χρησιμότητά τους για τους γιατρούς. Ιατρικός Τύπος.</a:t>
            </a:r>
            <a:endParaRPr lang="el-GR" sz="1800" dirty="0">
              <a:solidFill>
                <a:srgbClr val="000000"/>
              </a:solidFill>
              <a:effectLst/>
              <a:latin typeface="Times New Roman" panose="02020603050405020304" pitchFamily="18" charset="0"/>
              <a:ea typeface="Calibri" panose="020F0502020204030204" pitchFamily="34" charset="0"/>
            </a:endParaRPr>
          </a:p>
          <a:p>
            <a:pPr marL="342900" marR="0" lvl="0" indent="-342900" algn="just">
              <a:spcBef>
                <a:spcPts val="0"/>
              </a:spcBef>
              <a:spcAft>
                <a:spcPts val="0"/>
              </a:spcAft>
              <a:buFont typeface="+mj-lt"/>
              <a:buAutoNum type="arabicPeriod"/>
            </a:pPr>
            <a:r>
              <a:rPr lang="el-GR" sz="1800" kern="1200" dirty="0">
                <a:solidFill>
                  <a:srgbClr val="000000"/>
                </a:solidFill>
                <a:effectLst/>
                <a:latin typeface="Garamond" panose="02020404030301010803" pitchFamily="18" charset="0"/>
                <a:ea typeface="+mn-ea"/>
                <a:cs typeface="Calibri" panose="020F0502020204030204" pitchFamily="34" charset="0"/>
              </a:rPr>
              <a:t>Πατρικίου, Α. (2021). Σημειώσεις. </a:t>
            </a:r>
            <a:r>
              <a:rPr lang="el-GR" sz="1800" dirty="0">
                <a:solidFill>
                  <a:srgbClr val="000000"/>
                </a:solidFill>
                <a:effectLst/>
                <a:latin typeface="Garamond" panose="02020404030301010803" pitchFamily="18" charset="0"/>
                <a:ea typeface="Calibri" panose="020F0502020204030204" pitchFamily="34" charset="0"/>
              </a:rPr>
              <a:t>Πορεία και Εξέλιξη της Ομαδικής Ψυχοθεραπείας Παιδιών και η Συνεισφορά της Ομαδικής Ανάλυσης. </a:t>
            </a:r>
            <a:r>
              <a:rPr lang="el-GR" sz="1800" kern="1200" dirty="0">
                <a:solidFill>
                  <a:srgbClr val="000000"/>
                </a:solidFill>
                <a:effectLst/>
                <a:latin typeface="Garamond" panose="02020404030301010803" pitchFamily="18" charset="0"/>
                <a:ea typeface="+mn-ea"/>
                <a:cs typeface="Calibri" panose="020F0502020204030204" pitchFamily="34" charset="0"/>
              </a:rPr>
              <a:t>Εισήγηση στο εισαγωγικό σεμινάριο του ΕΔΟΑ. </a:t>
            </a:r>
            <a:endParaRPr lang="el-GR" sz="1800" dirty="0">
              <a:solidFill>
                <a:srgbClr val="000000"/>
              </a:solidFill>
              <a:effectLst/>
              <a:latin typeface="Times New Roman" panose="02020603050405020304" pitchFamily="18" charset="0"/>
              <a:ea typeface="Calibri" panose="020F0502020204030204" pitchFamily="34" charset="0"/>
            </a:endParaRPr>
          </a:p>
          <a:p>
            <a:pPr marL="342900" marR="0" lvl="0" indent="-342900" algn="just">
              <a:spcBef>
                <a:spcPts val="0"/>
              </a:spcBef>
              <a:spcAft>
                <a:spcPts val="0"/>
              </a:spcAft>
              <a:buFont typeface="+mj-lt"/>
              <a:buAutoNum type="arabicPeriod"/>
            </a:pPr>
            <a:r>
              <a:rPr lang="el-GR" sz="1800" dirty="0" err="1">
                <a:solidFill>
                  <a:srgbClr val="000000"/>
                </a:solidFill>
                <a:effectLst/>
                <a:latin typeface="Garamond" panose="02020404030301010803" pitchFamily="18" charset="0"/>
                <a:ea typeface="Times New Roman" panose="02020603050405020304" pitchFamily="18" charset="0"/>
              </a:rPr>
              <a:t>Σεληνιωτάκη</a:t>
            </a:r>
            <a:r>
              <a:rPr lang="el-GR" sz="1800" dirty="0">
                <a:solidFill>
                  <a:srgbClr val="000000"/>
                </a:solidFill>
                <a:effectLst/>
                <a:latin typeface="Garamond" panose="02020404030301010803" pitchFamily="18" charset="0"/>
                <a:ea typeface="Times New Roman" panose="02020603050405020304" pitchFamily="18" charset="0"/>
              </a:rPr>
              <a:t>, Θ. &amp; </a:t>
            </a:r>
            <a:r>
              <a:rPr lang="el-GR" sz="1800" dirty="0" err="1">
                <a:solidFill>
                  <a:srgbClr val="000000"/>
                </a:solidFill>
                <a:effectLst/>
                <a:latin typeface="Garamond" panose="02020404030301010803" pitchFamily="18" charset="0"/>
                <a:ea typeface="Times New Roman" panose="02020603050405020304" pitchFamily="18" charset="0"/>
              </a:rPr>
              <a:t>Νέστορος</a:t>
            </a:r>
            <a:r>
              <a:rPr lang="el-GR" sz="1800" dirty="0">
                <a:solidFill>
                  <a:srgbClr val="000000"/>
                </a:solidFill>
                <a:effectLst/>
                <a:latin typeface="Garamond" panose="02020404030301010803" pitchFamily="18" charset="0"/>
                <a:ea typeface="Times New Roman" panose="02020603050405020304" pitchFamily="18" charset="0"/>
              </a:rPr>
              <a:t>, Ι. (2017). Το </a:t>
            </a:r>
            <a:r>
              <a:rPr lang="el-GR" sz="1800" dirty="0" err="1">
                <a:solidFill>
                  <a:srgbClr val="000000"/>
                </a:solidFill>
                <a:effectLst/>
                <a:latin typeface="Garamond" panose="02020404030301010803" pitchFamily="18" charset="0"/>
                <a:ea typeface="Times New Roman" panose="02020603050405020304" pitchFamily="18" charset="0"/>
              </a:rPr>
              <a:t>Νευροεπιστημονικό</a:t>
            </a:r>
            <a:r>
              <a:rPr lang="el-GR" sz="1800" dirty="0">
                <a:solidFill>
                  <a:srgbClr val="000000"/>
                </a:solidFill>
                <a:effectLst/>
                <a:latin typeface="Garamond" panose="02020404030301010803" pitchFamily="18" charset="0"/>
                <a:ea typeface="Times New Roman" panose="02020603050405020304" pitchFamily="18" charset="0"/>
              </a:rPr>
              <a:t> υπόβαθρο της ψυχοθεραπείας: Μηχανισμοί και εγκεφαλικές δομές που επηρεάζονται από την ψυχοθεραπευτική διαδικασία. ΨΥΧΟΛΟΓΙΑ 22(2), 1-14  </a:t>
            </a:r>
            <a:r>
              <a:rPr lang="el-GR" sz="1800" dirty="0">
                <a:solidFill>
                  <a:srgbClr val="000000"/>
                </a:solidFill>
                <a:effectLst/>
                <a:latin typeface="Garamond" panose="02020404030301010803" pitchFamily="18" charset="0"/>
                <a:ea typeface="Calibri" panose="020F0502020204030204" pitchFamily="34" charset="0"/>
                <a:cs typeface="Calibri" panose="020F0502020204030204" pitchFamily="34" charset="0"/>
              </a:rPr>
              <a:t> </a:t>
            </a:r>
            <a:endParaRPr lang="el-GR" sz="1800" dirty="0">
              <a:solidFill>
                <a:srgbClr val="000000"/>
              </a:solidFill>
              <a:effectLst/>
              <a:latin typeface="Times New Roman" panose="02020603050405020304" pitchFamily="18" charset="0"/>
              <a:ea typeface="Calibri" panose="020F0502020204030204" pitchFamily="34" charset="0"/>
            </a:endParaRPr>
          </a:p>
          <a:p>
            <a:pPr marL="342900" marR="0" lvl="0" indent="-342900" algn="just">
              <a:spcBef>
                <a:spcPts val="0"/>
              </a:spcBef>
              <a:spcAft>
                <a:spcPts val="0"/>
              </a:spcAft>
              <a:buFont typeface="+mj-lt"/>
              <a:buAutoNum type="arabicPeriod"/>
            </a:pPr>
            <a:r>
              <a:rPr lang="el-GR" sz="1800" kern="1200" dirty="0">
                <a:solidFill>
                  <a:srgbClr val="000000"/>
                </a:solidFill>
                <a:effectLst/>
                <a:latin typeface="Garamond" panose="02020404030301010803" pitchFamily="18" charset="0"/>
                <a:ea typeface="+mn-ea"/>
                <a:cs typeface="Calibri" panose="020F0502020204030204" pitchFamily="34" charset="0"/>
              </a:rPr>
              <a:t>Σκαλή, Θ., </a:t>
            </a:r>
            <a:r>
              <a:rPr lang="el-GR" sz="1800" kern="1200" dirty="0" err="1">
                <a:solidFill>
                  <a:srgbClr val="000000"/>
                </a:solidFill>
                <a:effectLst/>
                <a:latin typeface="Garamond" panose="02020404030301010803" pitchFamily="18" charset="0"/>
                <a:ea typeface="+mn-ea"/>
                <a:cs typeface="Calibri" panose="020F0502020204030204" pitchFamily="34" charset="0"/>
              </a:rPr>
              <a:t>Μωρόγιαννης</a:t>
            </a:r>
            <a:r>
              <a:rPr lang="el-GR" sz="1800" kern="1200" dirty="0">
                <a:solidFill>
                  <a:srgbClr val="000000"/>
                </a:solidFill>
                <a:effectLst/>
                <a:latin typeface="Garamond" panose="02020404030301010803" pitchFamily="18" charset="0"/>
                <a:ea typeface="+mn-ea"/>
                <a:cs typeface="Calibri" panose="020F0502020204030204" pitchFamily="34" charset="0"/>
              </a:rPr>
              <a:t>, Κ. (2021), </a:t>
            </a:r>
            <a:r>
              <a:rPr lang="el-GR" sz="1800" kern="1200" dirty="0" err="1">
                <a:solidFill>
                  <a:srgbClr val="000000"/>
                </a:solidFill>
                <a:effectLst/>
                <a:latin typeface="Garamond" panose="02020404030301010803" pitchFamily="18" charset="0"/>
                <a:ea typeface="+mn-ea"/>
                <a:cs typeface="Calibri" panose="020F0502020204030204" pitchFamily="34" charset="0"/>
              </a:rPr>
              <a:t>επιμ</a:t>
            </a:r>
            <a:r>
              <a:rPr lang="el-GR" sz="1800" kern="1200" dirty="0">
                <a:solidFill>
                  <a:srgbClr val="000000"/>
                </a:solidFill>
                <a:effectLst/>
                <a:latin typeface="Garamond" panose="02020404030301010803" pitchFamily="18" charset="0"/>
                <a:ea typeface="+mn-ea"/>
                <a:cs typeface="Calibri" panose="020F0502020204030204" pitchFamily="34" charset="0"/>
              </a:rPr>
              <a:t>. Ομαδική Ψυχοθεραπεία και Διαπροσωπική Νευροβιολογία  Αθήνα: Τόπος.   </a:t>
            </a:r>
            <a:endParaRPr lang="el-GR" sz="1800" dirty="0">
              <a:solidFill>
                <a:srgbClr val="000000"/>
              </a:solidFill>
              <a:effectLst/>
              <a:latin typeface="Times New Roman" panose="02020603050405020304" pitchFamily="18" charset="0"/>
              <a:ea typeface="Calibri" panose="020F0502020204030204" pitchFamily="34" charset="0"/>
            </a:endParaRPr>
          </a:p>
          <a:p>
            <a:pPr marL="457200" marR="0" algn="just">
              <a:spcBef>
                <a:spcPts val="0"/>
              </a:spcBef>
              <a:spcAft>
                <a:spcPts val="0"/>
              </a:spcAft>
            </a:pPr>
            <a:endParaRPr lang="el-GR" sz="1800" dirty="0">
              <a:effectLst/>
              <a:latin typeface="Times New Roman" panose="02020603050405020304" pitchFamily="18" charset="0"/>
              <a:ea typeface="Times New Roman" panose="02020603050405020304" pitchFamily="18" charset="0"/>
            </a:endParaRPr>
          </a:p>
          <a:p>
            <a:pPr marL="45720" marR="0" indent="0" algn="just">
              <a:spcBef>
                <a:spcPts val="0"/>
              </a:spcBef>
              <a:spcAft>
                <a:spcPts val="0"/>
              </a:spcAft>
              <a:buNone/>
            </a:pPr>
            <a:r>
              <a:rPr lang="el-GR" sz="1800" b="1" dirty="0">
                <a:effectLst/>
                <a:latin typeface="Garamond" panose="02020404030301010803" pitchFamily="18" charset="0"/>
                <a:ea typeface="Times New Roman" panose="02020603050405020304" pitchFamily="18" charset="0"/>
                <a:cs typeface="Calibri" panose="020F0502020204030204" pitchFamily="34" charset="0"/>
              </a:rPr>
              <a:t>Περιοδικά</a:t>
            </a:r>
            <a:endParaRPr lang="el-GR" sz="1800" dirty="0">
              <a:effectLst/>
              <a:latin typeface="Times New Roman" panose="02020603050405020304" pitchFamily="18" charset="0"/>
              <a:ea typeface="Times New Roman" panose="02020603050405020304" pitchFamily="18" charset="0"/>
            </a:endParaRPr>
          </a:p>
          <a:p>
            <a:pPr marL="342900" marR="0" lvl="0" indent="-342900" algn="just">
              <a:spcBef>
                <a:spcPts val="0"/>
              </a:spcBef>
              <a:spcAft>
                <a:spcPts val="0"/>
              </a:spcAft>
              <a:buFont typeface="Garamond" panose="02020404030301010803" pitchFamily="18" charset="0"/>
              <a:buChar char="◦"/>
              <a:tabLst>
                <a:tab pos="457200" algn="l"/>
              </a:tabLst>
            </a:pPr>
            <a:r>
              <a:rPr lang="en-US" sz="1800" dirty="0">
                <a:solidFill>
                  <a:srgbClr val="000000"/>
                </a:solidFill>
                <a:effectLst/>
                <a:latin typeface="Garamond" panose="02020404030301010803" pitchFamily="18" charset="0"/>
                <a:ea typeface="Calibri" panose="020F0502020204030204" pitchFamily="34" charset="0"/>
                <a:cs typeface="Calibri" panose="020F0502020204030204" pitchFamily="34" charset="0"/>
              </a:rPr>
              <a:t>e</a:t>
            </a:r>
            <a:r>
              <a:rPr lang="el-GR" sz="1800" dirty="0">
                <a:solidFill>
                  <a:srgbClr val="000000"/>
                </a:solidFill>
                <a:effectLst/>
                <a:latin typeface="Garamond" panose="02020404030301010803" pitchFamily="18" charset="0"/>
                <a:ea typeface="Calibri" panose="020F0502020204030204" pitchFamily="34" charset="0"/>
                <a:cs typeface="Calibri" panose="020F0502020204030204" pitchFamily="34" charset="0"/>
              </a:rPr>
              <a:t>-</a:t>
            </a:r>
            <a:r>
              <a:rPr lang="en-US" sz="1800" dirty="0">
                <a:solidFill>
                  <a:srgbClr val="000000"/>
                </a:solidFill>
                <a:effectLst/>
                <a:latin typeface="Garamond" panose="02020404030301010803" pitchFamily="18" charset="0"/>
                <a:ea typeface="Calibri" panose="020F0502020204030204" pitchFamily="34" charset="0"/>
                <a:cs typeface="Calibri" panose="020F0502020204030204" pitchFamily="34" charset="0"/>
              </a:rPr>
              <a:t>Journal</a:t>
            </a:r>
            <a:r>
              <a:rPr lang="el-GR" sz="1800" dirty="0">
                <a:solidFill>
                  <a:srgbClr val="000000"/>
                </a:solidFill>
                <a:effectLst/>
                <a:latin typeface="Garamond" panose="02020404030301010803" pitchFamily="18" charset="0"/>
                <a:ea typeface="Calibri" panose="020F0502020204030204" pitchFamily="34" charset="0"/>
                <a:cs typeface="Calibri" panose="020F0502020204030204" pitchFamily="34" charset="0"/>
              </a:rPr>
              <a:t>: </a:t>
            </a:r>
            <a:r>
              <a:rPr lang="el-GR" sz="1800" i="1" dirty="0">
                <a:solidFill>
                  <a:srgbClr val="000000"/>
                </a:solidFill>
                <a:effectLst/>
                <a:latin typeface="Garamond" panose="02020404030301010803" pitchFamily="18" charset="0"/>
                <a:ea typeface="Calibri" panose="020F0502020204030204" pitchFamily="34" charset="0"/>
                <a:cs typeface="Calibri" panose="020F0502020204030204" pitchFamily="34" charset="0"/>
              </a:rPr>
              <a:t>Συστημική Σκέψη &amp; Ψυχοθεραπεία. </a:t>
            </a:r>
            <a:r>
              <a:rPr lang="el-GR" sz="1800" dirty="0">
                <a:solidFill>
                  <a:srgbClr val="000000"/>
                </a:solidFill>
                <a:effectLst/>
                <a:latin typeface="Garamond" panose="02020404030301010803" pitchFamily="18" charset="0"/>
                <a:ea typeface="Calibri" panose="020F0502020204030204" pitchFamily="34" charset="0"/>
                <a:cs typeface="Calibri" panose="020F0502020204030204" pitchFamily="34" charset="0"/>
              </a:rPr>
              <a:t>ΕΕΣΣΚΕΨΟ.</a:t>
            </a:r>
            <a:endParaRPr lang="el-GR" sz="1800" dirty="0">
              <a:solidFill>
                <a:srgbClr val="000000"/>
              </a:solidFill>
              <a:effectLst/>
              <a:latin typeface="Times New Roman" panose="02020603050405020304" pitchFamily="18" charset="0"/>
              <a:ea typeface="Calibri" panose="020F0502020204030204" pitchFamily="34" charset="0"/>
            </a:endParaRPr>
          </a:p>
          <a:p>
            <a:pPr marL="342900" marR="0" lvl="0" indent="-342900" algn="just">
              <a:spcBef>
                <a:spcPts val="0"/>
              </a:spcBef>
              <a:spcAft>
                <a:spcPts val="0"/>
              </a:spcAft>
              <a:buFont typeface="Garamond" panose="02020404030301010803" pitchFamily="18" charset="0"/>
              <a:buChar char="◦"/>
              <a:tabLst>
                <a:tab pos="457200" algn="l"/>
              </a:tabLst>
            </a:pPr>
            <a:r>
              <a:rPr lang="el-GR" sz="1800" i="1" dirty="0">
                <a:solidFill>
                  <a:srgbClr val="000000"/>
                </a:solidFill>
                <a:effectLst/>
                <a:latin typeface="Garamond" panose="02020404030301010803" pitchFamily="18" charset="0"/>
                <a:ea typeface="Calibri" panose="020F0502020204030204" pitchFamily="34" charset="0"/>
                <a:cs typeface="Calibri" panose="020F0502020204030204" pitchFamily="34" charset="0"/>
              </a:rPr>
              <a:t>«</a:t>
            </a:r>
            <a:r>
              <a:rPr lang="el-GR" sz="1800" i="1" dirty="0" err="1">
                <a:solidFill>
                  <a:srgbClr val="000000"/>
                </a:solidFill>
                <a:effectLst/>
                <a:latin typeface="Garamond" panose="02020404030301010803" pitchFamily="18" charset="0"/>
                <a:ea typeface="Calibri" panose="020F0502020204030204" pitchFamily="34" charset="0"/>
                <a:cs typeface="Calibri" panose="020F0502020204030204" pitchFamily="34" charset="0"/>
              </a:rPr>
              <a:t>μεταλογος</a:t>
            </a:r>
            <a:r>
              <a:rPr lang="el-GR" sz="1800" i="1" dirty="0">
                <a:solidFill>
                  <a:srgbClr val="000000"/>
                </a:solidFill>
                <a:effectLst/>
                <a:latin typeface="Garamond" panose="02020404030301010803" pitchFamily="18" charset="0"/>
                <a:ea typeface="Calibri" panose="020F0502020204030204" pitchFamily="34" charset="0"/>
                <a:cs typeface="Calibri" panose="020F0502020204030204" pitchFamily="34" charset="0"/>
              </a:rPr>
              <a:t>».</a:t>
            </a:r>
            <a:r>
              <a:rPr lang="el-GR" sz="1800" dirty="0">
                <a:solidFill>
                  <a:srgbClr val="000000"/>
                </a:solidFill>
                <a:effectLst/>
                <a:latin typeface="Garamond" panose="02020404030301010803" pitchFamily="18" charset="0"/>
                <a:ea typeface="Calibri" panose="020F0502020204030204" pitchFamily="34" charset="0"/>
                <a:cs typeface="Calibri" panose="020F0502020204030204" pitchFamily="34" charset="0"/>
              </a:rPr>
              <a:t> Συστημικές Προσεγγίσεις και Ψυχοθεραπεία. Συστημική Εταιρεία Βορείου Ελλάδος.   </a:t>
            </a:r>
            <a:endParaRPr lang="el-GR" sz="1800" dirty="0">
              <a:solidFill>
                <a:srgbClr val="000000"/>
              </a:solidFill>
              <a:effectLst/>
              <a:latin typeface="Times New Roman" panose="02020603050405020304" pitchFamily="18" charset="0"/>
              <a:ea typeface="Calibri" panose="020F0502020204030204" pitchFamily="34" charset="0"/>
            </a:endParaRPr>
          </a:p>
          <a:p>
            <a:pPr marL="342900" marR="0" lvl="0" indent="-342900" algn="just">
              <a:spcBef>
                <a:spcPts val="0"/>
              </a:spcBef>
              <a:spcAft>
                <a:spcPts val="0"/>
              </a:spcAft>
              <a:buFont typeface="Garamond" panose="02020404030301010803" pitchFamily="18" charset="0"/>
              <a:buChar char="◦"/>
              <a:tabLst>
                <a:tab pos="457200" algn="l"/>
              </a:tabLst>
            </a:pPr>
            <a:r>
              <a:rPr lang="en-US" sz="1800" i="1" dirty="0">
                <a:solidFill>
                  <a:srgbClr val="000000"/>
                </a:solidFill>
                <a:effectLst/>
                <a:latin typeface="Garamond" panose="02020404030301010803" pitchFamily="18" charset="0"/>
                <a:ea typeface="Calibri" panose="020F0502020204030204" pitchFamily="34" charset="0"/>
                <a:cs typeface="Calibri" panose="020F0502020204030204" pitchFamily="34" charset="0"/>
              </a:rPr>
              <a:t>Family process Journal</a:t>
            </a:r>
            <a:endParaRPr lang="el-GR" sz="1800" dirty="0">
              <a:solidFill>
                <a:srgbClr val="000000"/>
              </a:solidFill>
              <a:effectLst/>
              <a:latin typeface="Times New Roman" panose="02020603050405020304" pitchFamily="18" charset="0"/>
              <a:ea typeface="Calibri" panose="020F0502020204030204" pitchFamily="34" charset="0"/>
            </a:endParaRPr>
          </a:p>
          <a:p>
            <a:pPr marL="342900" marR="0" lvl="0" indent="-342900" algn="just">
              <a:spcBef>
                <a:spcPts val="0"/>
              </a:spcBef>
              <a:spcAft>
                <a:spcPts val="0"/>
              </a:spcAft>
              <a:buFont typeface="Garamond" panose="02020404030301010803" pitchFamily="18" charset="0"/>
              <a:buChar char="◦"/>
              <a:tabLst>
                <a:tab pos="457200" algn="l"/>
              </a:tabLst>
            </a:pPr>
            <a:r>
              <a:rPr lang="en-US" sz="1800" i="1" dirty="0">
                <a:solidFill>
                  <a:srgbClr val="000000"/>
                </a:solidFill>
                <a:effectLst/>
                <a:latin typeface="Garamond" panose="02020404030301010803" pitchFamily="18" charset="0"/>
                <a:ea typeface="Calibri" panose="020F0502020204030204" pitchFamily="34" charset="0"/>
                <a:cs typeface="Calibri" panose="020F0502020204030204" pitchFamily="34" charset="0"/>
              </a:rPr>
              <a:t>International Journal of Group Psychotherapy</a:t>
            </a:r>
            <a:r>
              <a:rPr lang="en-US" sz="1800" dirty="0">
                <a:solidFill>
                  <a:srgbClr val="000000"/>
                </a:solidFill>
                <a:effectLst/>
                <a:latin typeface="Garamond" panose="02020404030301010803" pitchFamily="18" charset="0"/>
                <a:ea typeface="Calibri" panose="020F0502020204030204" pitchFamily="34" charset="0"/>
                <a:cs typeface="Calibri" panose="020F0502020204030204" pitchFamily="34" charset="0"/>
              </a:rPr>
              <a:t> Vol. 60, Number 4, October 2010, Special Issue</a:t>
            </a:r>
            <a:endParaRPr lang="el-GR" sz="1800" dirty="0">
              <a:solidFill>
                <a:srgbClr val="000000"/>
              </a:solidFill>
              <a:effectLst/>
              <a:latin typeface="Times New Roman" panose="02020603050405020304" pitchFamily="18" charset="0"/>
              <a:ea typeface="Calibri" panose="020F0502020204030204" pitchFamily="34" charset="0"/>
            </a:endParaRPr>
          </a:p>
          <a:p>
            <a:pPr marL="342900" marR="0" lvl="0" indent="-342900" algn="just">
              <a:spcBef>
                <a:spcPts val="0"/>
              </a:spcBef>
              <a:spcAft>
                <a:spcPts val="0"/>
              </a:spcAft>
              <a:buFont typeface="Garamond" panose="02020404030301010803" pitchFamily="18" charset="0"/>
              <a:buChar char="◦"/>
              <a:tabLst>
                <a:tab pos="457200" algn="l"/>
              </a:tabLst>
            </a:pPr>
            <a:r>
              <a:rPr lang="en-US" sz="1800" i="1" dirty="0">
                <a:solidFill>
                  <a:srgbClr val="000000"/>
                </a:solidFill>
                <a:effectLst/>
                <a:latin typeface="Garamond" panose="02020404030301010803" pitchFamily="18" charset="0"/>
                <a:ea typeface="Calibri" panose="020F0502020204030204" pitchFamily="34" charset="0"/>
                <a:cs typeface="Calibri" panose="020F0502020204030204" pitchFamily="34" charset="0"/>
              </a:rPr>
              <a:t>Psychotherapy Networker Journal</a:t>
            </a:r>
            <a:r>
              <a:rPr lang="el-GR" sz="1800" i="1" dirty="0">
                <a:solidFill>
                  <a:srgbClr val="000000"/>
                </a:solidFill>
                <a:effectLst/>
                <a:latin typeface="Garamond" panose="02020404030301010803" pitchFamily="18" charset="0"/>
                <a:ea typeface="Calibri" panose="020F0502020204030204" pitchFamily="34" charset="0"/>
                <a:cs typeface="Calibri" panose="020F0502020204030204" pitchFamily="34" charset="0"/>
              </a:rPr>
              <a:t> </a:t>
            </a:r>
            <a:endParaRPr lang="el-GR" sz="1800" dirty="0">
              <a:solidFill>
                <a:srgbClr val="000000"/>
              </a:solidFill>
              <a:effectLst/>
              <a:latin typeface="Times New Roman" panose="02020603050405020304" pitchFamily="18" charset="0"/>
              <a:ea typeface="Calibri" panose="020F0502020204030204" pitchFamily="34" charset="0"/>
            </a:endParaRPr>
          </a:p>
          <a:p>
            <a:pPr marL="342900" marR="0" lvl="0" indent="-342900" algn="just">
              <a:spcBef>
                <a:spcPts val="0"/>
              </a:spcBef>
              <a:spcAft>
                <a:spcPts val="0"/>
              </a:spcAft>
              <a:buFont typeface="Garamond" panose="02020404030301010803" pitchFamily="18" charset="0"/>
              <a:buChar char="◦"/>
              <a:tabLst>
                <a:tab pos="457200" algn="l"/>
              </a:tabLst>
            </a:pPr>
            <a:r>
              <a:rPr lang="en-US" sz="1800" i="1" dirty="0">
                <a:solidFill>
                  <a:srgbClr val="000000"/>
                </a:solidFill>
                <a:effectLst/>
                <a:latin typeface="Garamond" panose="02020404030301010803" pitchFamily="18" charset="0"/>
                <a:ea typeface="Calibri" panose="020F0502020204030204" pitchFamily="34" charset="0"/>
                <a:cs typeface="Calibri" panose="020F0502020204030204" pitchFamily="34" charset="0"/>
              </a:rPr>
              <a:t>Group Analysis</a:t>
            </a:r>
            <a:r>
              <a:rPr lang="en-US" sz="1800" dirty="0">
                <a:solidFill>
                  <a:srgbClr val="000000"/>
                </a:solidFill>
                <a:effectLst/>
                <a:latin typeface="Garamond" panose="02020404030301010803" pitchFamily="18" charset="0"/>
                <a:ea typeface="Calibri" panose="020F0502020204030204" pitchFamily="34" charset="0"/>
                <a:cs typeface="Calibri" panose="020F0502020204030204" pitchFamily="34" charset="0"/>
              </a:rPr>
              <a:t>, </a:t>
            </a:r>
            <a:r>
              <a:rPr lang="en-US" sz="1800" u="sng" dirty="0">
                <a:solidFill>
                  <a:srgbClr val="000000"/>
                </a:solidFill>
                <a:effectLst/>
                <a:latin typeface="Garamond" panose="02020404030301010803" pitchFamily="18" charset="0"/>
                <a:ea typeface="Calibri" panose="020F0502020204030204" pitchFamily="34" charset="0"/>
                <a:cs typeface="Calibri" panose="020F0502020204030204" pitchFamily="34" charset="0"/>
                <a:hlinkClick r:id="rId2"/>
              </a:rPr>
              <a:t>https://journals.sagepub.com/home/gaq</a:t>
            </a:r>
            <a:endParaRPr lang="el-GR" sz="1800" dirty="0">
              <a:solidFill>
                <a:srgbClr val="000000"/>
              </a:solidFill>
              <a:effectLst/>
              <a:latin typeface="Times New Roman" panose="02020603050405020304" pitchFamily="18" charset="0"/>
              <a:ea typeface="Calibri" panose="020F0502020204030204" pitchFamily="34" charset="0"/>
            </a:endParaRPr>
          </a:p>
          <a:p>
            <a:pPr marL="0" indent="0">
              <a:buNone/>
            </a:pPr>
            <a:r>
              <a:rPr lang="el-GR" sz="1800" b="1" i="1" dirty="0">
                <a:effectLst/>
                <a:latin typeface="Garamond" panose="02020404030301010803" pitchFamily="18" charset="0"/>
                <a:ea typeface="Times New Roman" panose="02020603050405020304" pitchFamily="18" charset="0"/>
                <a:cs typeface="Times New Roman" panose="02020603050405020304" pitchFamily="18" charset="0"/>
              </a:rPr>
              <a:t>Ελληνικές Ομάδες </a:t>
            </a:r>
            <a:r>
              <a:rPr lang="en-US" sz="1800" b="1" i="1" dirty="0">
                <a:effectLst/>
                <a:latin typeface="Garamond" panose="02020404030301010803" pitchFamily="18" charset="0"/>
                <a:ea typeface="Times New Roman" panose="02020603050405020304" pitchFamily="18" charset="0"/>
                <a:cs typeface="Times New Roman" panose="02020603050405020304" pitchFamily="18" charset="0"/>
              </a:rPr>
              <a:t>Balint</a:t>
            </a:r>
            <a:r>
              <a:rPr lang="el-GR" sz="1800" b="1" i="1" dirty="0">
                <a:effectLst/>
                <a:latin typeface="Garamond" panose="02020404030301010803" pitchFamily="18" charset="0"/>
                <a:ea typeface="Times New Roman" panose="02020603050405020304" pitchFamily="18" charset="0"/>
                <a:cs typeface="Times New Roman" panose="02020603050405020304" pitchFamily="18" charset="0"/>
              </a:rPr>
              <a:t>, </a:t>
            </a:r>
            <a:r>
              <a:rPr lang="en-GB" sz="1800" b="1" i="1" u="sng" dirty="0">
                <a:solidFill>
                  <a:srgbClr val="0000FF"/>
                </a:solidFill>
                <a:effectLst/>
                <a:latin typeface="Garamond" panose="02020404030301010803" pitchFamily="18" charset="0"/>
                <a:ea typeface="Times New Roman" panose="02020603050405020304" pitchFamily="18" charset="0"/>
                <a:cs typeface="Times New Roman" panose="02020603050405020304" pitchFamily="18" charset="0"/>
                <a:hlinkClick r:id="rId3"/>
              </a:rPr>
              <a:t>https</a:t>
            </a:r>
            <a:r>
              <a:rPr lang="el-GR" sz="1800" b="1" i="1" u="sng" dirty="0">
                <a:solidFill>
                  <a:srgbClr val="0000FF"/>
                </a:solidFill>
                <a:effectLst/>
                <a:latin typeface="Garamond" panose="02020404030301010803" pitchFamily="18" charset="0"/>
                <a:ea typeface="Times New Roman" panose="02020603050405020304" pitchFamily="18" charset="0"/>
                <a:cs typeface="Times New Roman" panose="02020603050405020304" pitchFamily="18" charset="0"/>
                <a:hlinkClick r:id="rId3"/>
              </a:rPr>
              <a:t>://</a:t>
            </a:r>
            <a:r>
              <a:rPr lang="en-GB" sz="1800" b="1" i="1" u="sng" dirty="0">
                <a:solidFill>
                  <a:srgbClr val="0000FF"/>
                </a:solidFill>
                <a:effectLst/>
                <a:latin typeface="Garamond" panose="02020404030301010803" pitchFamily="18" charset="0"/>
                <a:ea typeface="Times New Roman" panose="02020603050405020304" pitchFamily="18" charset="0"/>
                <a:cs typeface="Times New Roman" panose="02020603050405020304" pitchFamily="18" charset="0"/>
                <a:hlinkClick r:id="rId3"/>
              </a:rPr>
              <a:t>www</a:t>
            </a:r>
            <a:r>
              <a:rPr lang="el-GR" sz="1800" b="1" i="1" u="sng" dirty="0">
                <a:solidFill>
                  <a:srgbClr val="0000FF"/>
                </a:solidFill>
                <a:effectLst/>
                <a:latin typeface="Garamond" panose="02020404030301010803" pitchFamily="18" charset="0"/>
                <a:ea typeface="Times New Roman" panose="02020603050405020304" pitchFamily="18" charset="0"/>
                <a:cs typeface="Times New Roman" panose="02020603050405020304" pitchFamily="18" charset="0"/>
                <a:hlinkClick r:id="rId3"/>
              </a:rPr>
              <a:t>.</a:t>
            </a:r>
            <a:r>
              <a:rPr lang="en-GB" sz="1800" b="1" i="1" u="sng" dirty="0" err="1">
                <a:solidFill>
                  <a:srgbClr val="0000FF"/>
                </a:solidFill>
                <a:effectLst/>
                <a:latin typeface="Garamond" panose="02020404030301010803" pitchFamily="18" charset="0"/>
                <a:ea typeface="Times New Roman" panose="02020603050405020304" pitchFamily="18" charset="0"/>
                <a:cs typeface="Times New Roman" panose="02020603050405020304" pitchFamily="18" charset="0"/>
                <a:hlinkClick r:id="rId3"/>
              </a:rPr>
              <a:t>balintgroupgreece</a:t>
            </a:r>
            <a:r>
              <a:rPr lang="el-GR" sz="1800" b="1" i="1" u="sng" dirty="0">
                <a:solidFill>
                  <a:srgbClr val="0000FF"/>
                </a:solidFill>
                <a:effectLst/>
                <a:latin typeface="Garamond" panose="02020404030301010803" pitchFamily="18" charset="0"/>
                <a:ea typeface="Times New Roman" panose="02020603050405020304" pitchFamily="18" charset="0"/>
                <a:cs typeface="Times New Roman" panose="02020603050405020304" pitchFamily="18" charset="0"/>
                <a:hlinkClick r:id="rId3"/>
              </a:rPr>
              <a:t>.</a:t>
            </a:r>
            <a:r>
              <a:rPr lang="en-GB" sz="1800" b="1" i="1" u="sng" dirty="0">
                <a:solidFill>
                  <a:srgbClr val="0000FF"/>
                </a:solidFill>
                <a:effectLst/>
                <a:latin typeface="Garamond" panose="02020404030301010803" pitchFamily="18" charset="0"/>
                <a:ea typeface="Times New Roman" panose="02020603050405020304" pitchFamily="18" charset="0"/>
                <a:cs typeface="Times New Roman" panose="02020603050405020304" pitchFamily="18" charset="0"/>
                <a:hlinkClick r:id="rId3"/>
              </a:rPr>
              <a:t>com</a:t>
            </a:r>
            <a:endParaRPr lang="el-GR" dirty="0"/>
          </a:p>
        </p:txBody>
      </p:sp>
      <p:sp>
        <p:nvSpPr>
          <p:cNvPr id="4" name="Θέση αριθμού διαφάνειας 3">
            <a:extLst>
              <a:ext uri="{FF2B5EF4-FFF2-40B4-BE49-F238E27FC236}">
                <a16:creationId xmlns:a16="http://schemas.microsoft.com/office/drawing/2014/main" id="{E2984F51-69AB-4D86-2C66-8D10AB94A453}"/>
              </a:ext>
            </a:extLst>
          </p:cNvPr>
          <p:cNvSpPr>
            <a:spLocks noGrp="1"/>
          </p:cNvSpPr>
          <p:nvPr>
            <p:ph type="sldNum" sz="quarter" idx="12"/>
          </p:nvPr>
        </p:nvSpPr>
        <p:spPr/>
        <p:txBody>
          <a:bodyPr/>
          <a:lstStyle/>
          <a:p>
            <a:fld id="{29A67EF4-6AD0-4895-A677-9D84EEBBB660}" type="slidenum">
              <a:rPr lang="el-GR" smtClean="0"/>
              <a:t>32</a:t>
            </a:fld>
            <a:endParaRPr lang="el-GR"/>
          </a:p>
        </p:txBody>
      </p:sp>
    </p:spTree>
    <p:extLst>
      <p:ext uri="{BB962C8B-B14F-4D97-AF65-F5344CB8AC3E}">
        <p14:creationId xmlns:p14="http://schemas.microsoft.com/office/powerpoint/2010/main" val="84220200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Θέση αριθμού διαφάνειας 3">
            <a:extLst>
              <a:ext uri="{FF2B5EF4-FFF2-40B4-BE49-F238E27FC236}">
                <a16:creationId xmlns:a16="http://schemas.microsoft.com/office/drawing/2014/main" id="{FA3D222F-93D4-E253-8507-8850EF81F8A5}"/>
              </a:ext>
            </a:extLst>
          </p:cNvPr>
          <p:cNvSpPr>
            <a:spLocks noGrp="1"/>
          </p:cNvSpPr>
          <p:nvPr>
            <p:ph type="sldNum" sz="quarter" idx="12"/>
          </p:nvPr>
        </p:nvSpPr>
        <p:spPr/>
        <p:txBody>
          <a:bodyPr/>
          <a:lstStyle/>
          <a:p>
            <a:fld id="{29A67EF4-6AD0-4895-A677-9D84EEBBB660}" type="slidenum">
              <a:rPr lang="el-GR" smtClean="0"/>
              <a:t>33</a:t>
            </a:fld>
            <a:endParaRPr lang="el-GR"/>
          </a:p>
        </p:txBody>
      </p:sp>
      <p:sp>
        <p:nvSpPr>
          <p:cNvPr id="3" name="Θέση περιεχομένου 2">
            <a:extLst>
              <a:ext uri="{FF2B5EF4-FFF2-40B4-BE49-F238E27FC236}">
                <a16:creationId xmlns:a16="http://schemas.microsoft.com/office/drawing/2014/main" id="{BC1A6EAB-2485-48FD-1C75-2B381577D9C2}"/>
              </a:ext>
            </a:extLst>
          </p:cNvPr>
          <p:cNvSpPr>
            <a:spLocks noGrp="1"/>
          </p:cNvSpPr>
          <p:nvPr>
            <p:ph idx="4294967295"/>
          </p:nvPr>
        </p:nvSpPr>
        <p:spPr>
          <a:xfrm>
            <a:off x="1819274" y="2103438"/>
            <a:ext cx="8239125" cy="3932237"/>
          </a:xfrm>
        </p:spPr>
        <p:txBody>
          <a:bodyPr>
            <a:normAutofit/>
          </a:bodyPr>
          <a:lstStyle/>
          <a:p>
            <a:pPr algn="ctr"/>
            <a:r>
              <a:rPr lang="el-GR" sz="4000" dirty="0"/>
              <a:t>Τεχνικές </a:t>
            </a:r>
          </a:p>
        </p:txBody>
      </p:sp>
    </p:spTree>
    <p:extLst>
      <p:ext uri="{BB962C8B-B14F-4D97-AF65-F5344CB8AC3E}">
        <p14:creationId xmlns:p14="http://schemas.microsoft.com/office/powerpoint/2010/main" val="1988190537"/>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DE339C8-F21A-3DAC-D753-9E493E52EEBD}"/>
              </a:ext>
            </a:extLst>
          </p:cNvPr>
          <p:cNvSpPr>
            <a:spLocks noGrp="1"/>
          </p:cNvSpPr>
          <p:nvPr>
            <p:ph type="title"/>
          </p:nvPr>
        </p:nvSpPr>
        <p:spPr>
          <a:xfrm>
            <a:off x="1066800" y="642594"/>
            <a:ext cx="10058400" cy="1088552"/>
          </a:xfrm>
        </p:spPr>
        <p:txBody>
          <a:bodyPr>
            <a:normAutofit/>
          </a:bodyPr>
          <a:lstStyle/>
          <a:p>
            <a:r>
              <a:rPr lang="el-GR" sz="3600" dirty="0"/>
              <a:t>Συμβουλευτική ομάδα                 Θεραπευτική Ομάδα</a:t>
            </a:r>
          </a:p>
        </p:txBody>
      </p:sp>
      <p:sp>
        <p:nvSpPr>
          <p:cNvPr id="6" name="Θέση κειμένου 5">
            <a:extLst>
              <a:ext uri="{FF2B5EF4-FFF2-40B4-BE49-F238E27FC236}">
                <a16:creationId xmlns:a16="http://schemas.microsoft.com/office/drawing/2014/main" id="{CC4D7DB1-4C4A-F374-0804-711AF7F9183A}"/>
              </a:ext>
            </a:extLst>
          </p:cNvPr>
          <p:cNvSpPr>
            <a:spLocks noGrp="1"/>
          </p:cNvSpPr>
          <p:nvPr>
            <p:ph type="body" idx="1"/>
          </p:nvPr>
        </p:nvSpPr>
        <p:spPr>
          <a:xfrm>
            <a:off x="1063752" y="1731146"/>
            <a:ext cx="4754880" cy="640080"/>
          </a:xfrm>
        </p:spPr>
        <p:txBody>
          <a:bodyPr>
            <a:normAutofit/>
          </a:bodyPr>
          <a:lstStyle/>
          <a:p>
            <a:r>
              <a:rPr lang="el-GR" sz="2800" b="1" dirty="0"/>
              <a:t>Στόχος</a:t>
            </a:r>
          </a:p>
        </p:txBody>
      </p:sp>
      <p:sp>
        <p:nvSpPr>
          <p:cNvPr id="7" name="Θέση περιεχομένου 6">
            <a:extLst>
              <a:ext uri="{FF2B5EF4-FFF2-40B4-BE49-F238E27FC236}">
                <a16:creationId xmlns:a16="http://schemas.microsoft.com/office/drawing/2014/main" id="{E86BB97B-698B-8351-CA09-2D071DD0849A}"/>
              </a:ext>
            </a:extLst>
          </p:cNvPr>
          <p:cNvSpPr>
            <a:spLocks noGrp="1"/>
          </p:cNvSpPr>
          <p:nvPr>
            <p:ph sz="half" idx="2"/>
          </p:nvPr>
        </p:nvSpPr>
        <p:spPr>
          <a:xfrm>
            <a:off x="1063752" y="2394374"/>
            <a:ext cx="4754880" cy="3200400"/>
          </a:xfrm>
        </p:spPr>
        <p:txBody>
          <a:bodyPr>
            <a:normAutofit/>
          </a:bodyPr>
          <a:lstStyle/>
          <a:p>
            <a:r>
              <a:rPr lang="el-GR" sz="2400" dirty="0"/>
              <a:t>Απόφαση για κάποιο συγκεκριμένο θέμα</a:t>
            </a:r>
          </a:p>
        </p:txBody>
      </p:sp>
      <p:sp>
        <p:nvSpPr>
          <p:cNvPr id="8" name="Θέση κειμένου 7">
            <a:extLst>
              <a:ext uri="{FF2B5EF4-FFF2-40B4-BE49-F238E27FC236}">
                <a16:creationId xmlns:a16="http://schemas.microsoft.com/office/drawing/2014/main" id="{04A44C8D-B5AD-E124-DB1B-BBB06D3991A3}"/>
              </a:ext>
            </a:extLst>
          </p:cNvPr>
          <p:cNvSpPr>
            <a:spLocks noGrp="1"/>
          </p:cNvSpPr>
          <p:nvPr>
            <p:ph type="body" sz="quarter" idx="3"/>
          </p:nvPr>
        </p:nvSpPr>
        <p:spPr>
          <a:xfrm>
            <a:off x="6370320" y="1754738"/>
            <a:ext cx="4754880" cy="640080"/>
          </a:xfrm>
        </p:spPr>
        <p:txBody>
          <a:bodyPr>
            <a:normAutofit/>
          </a:bodyPr>
          <a:lstStyle/>
          <a:p>
            <a:r>
              <a:rPr lang="el-GR" sz="2800" b="1" dirty="0"/>
              <a:t>Στόχος </a:t>
            </a:r>
          </a:p>
        </p:txBody>
      </p:sp>
      <p:sp>
        <p:nvSpPr>
          <p:cNvPr id="9" name="Θέση περιεχομένου 8">
            <a:extLst>
              <a:ext uri="{FF2B5EF4-FFF2-40B4-BE49-F238E27FC236}">
                <a16:creationId xmlns:a16="http://schemas.microsoft.com/office/drawing/2014/main" id="{327E2633-1F69-ECA6-9977-6EFA2759016A}"/>
              </a:ext>
            </a:extLst>
          </p:cNvPr>
          <p:cNvSpPr>
            <a:spLocks noGrp="1"/>
          </p:cNvSpPr>
          <p:nvPr>
            <p:ph sz="quarter" idx="4"/>
          </p:nvPr>
        </p:nvSpPr>
        <p:spPr>
          <a:xfrm>
            <a:off x="6370320" y="2418410"/>
            <a:ext cx="4754880" cy="3200400"/>
          </a:xfrm>
        </p:spPr>
        <p:txBody>
          <a:bodyPr>
            <a:normAutofit/>
          </a:bodyPr>
          <a:lstStyle/>
          <a:p>
            <a:r>
              <a:rPr lang="el-GR" sz="2400" dirty="0"/>
              <a:t>Με αφορμή ένα συγκεκριμένο θέμα ο άνθρωπος σιγά σιγά ανακαλύπτει πλευρές του ψυχικές που προσδιορίζουν τη συμπεριφορά του, «χρωματίζουν» την οπτική του, το ήθος του, και καθοδηγούν τις επιλογές του.</a:t>
            </a:r>
          </a:p>
        </p:txBody>
      </p:sp>
      <p:sp>
        <p:nvSpPr>
          <p:cNvPr id="5" name="Θέση αριθμού διαφάνειας 4">
            <a:extLst>
              <a:ext uri="{FF2B5EF4-FFF2-40B4-BE49-F238E27FC236}">
                <a16:creationId xmlns:a16="http://schemas.microsoft.com/office/drawing/2014/main" id="{0BD54640-293B-EDB4-D10A-488524945FEC}"/>
              </a:ext>
            </a:extLst>
          </p:cNvPr>
          <p:cNvSpPr>
            <a:spLocks noGrp="1"/>
          </p:cNvSpPr>
          <p:nvPr>
            <p:ph type="sldNum" sz="quarter" idx="12"/>
          </p:nvPr>
        </p:nvSpPr>
        <p:spPr/>
        <p:txBody>
          <a:bodyPr/>
          <a:lstStyle/>
          <a:p>
            <a:fld id="{29A67EF4-6AD0-4895-A677-9D84EEBBB660}" type="slidenum">
              <a:rPr lang="el-GR" smtClean="0"/>
              <a:t>34</a:t>
            </a:fld>
            <a:endParaRPr lang="el-GR"/>
          </a:p>
        </p:txBody>
      </p:sp>
    </p:spTree>
    <p:extLst>
      <p:ext uri="{BB962C8B-B14F-4D97-AF65-F5344CB8AC3E}">
        <p14:creationId xmlns:p14="http://schemas.microsoft.com/office/powerpoint/2010/main" val="2501038716"/>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CDA4DE7-878C-11BA-D2DA-2CE8ABAAC52F}"/>
              </a:ext>
            </a:extLst>
          </p:cNvPr>
          <p:cNvSpPr>
            <a:spLocks noGrp="1"/>
          </p:cNvSpPr>
          <p:nvPr>
            <p:ph type="title"/>
          </p:nvPr>
        </p:nvSpPr>
        <p:spPr/>
        <p:txBody>
          <a:bodyPr>
            <a:normAutofit/>
          </a:bodyPr>
          <a:lstStyle/>
          <a:p>
            <a:r>
              <a:rPr lang="el-GR" sz="3600" dirty="0"/>
              <a:t>Ειδικός ψυχικής υγείας</a:t>
            </a:r>
          </a:p>
        </p:txBody>
      </p:sp>
      <p:sp>
        <p:nvSpPr>
          <p:cNvPr id="3" name="Θέση κειμένου 2">
            <a:extLst>
              <a:ext uri="{FF2B5EF4-FFF2-40B4-BE49-F238E27FC236}">
                <a16:creationId xmlns:a16="http://schemas.microsoft.com/office/drawing/2014/main" id="{17860C60-8D4A-BE3E-EAD8-8C546972DF02}"/>
              </a:ext>
            </a:extLst>
          </p:cNvPr>
          <p:cNvSpPr>
            <a:spLocks noGrp="1"/>
          </p:cNvSpPr>
          <p:nvPr>
            <p:ph type="body" idx="1"/>
          </p:nvPr>
        </p:nvSpPr>
        <p:spPr>
          <a:xfrm>
            <a:off x="1063753" y="1843514"/>
            <a:ext cx="4754880" cy="640080"/>
          </a:xfrm>
        </p:spPr>
        <p:txBody>
          <a:bodyPr>
            <a:normAutofit/>
          </a:bodyPr>
          <a:lstStyle/>
          <a:p>
            <a:r>
              <a:rPr lang="el-GR" sz="2400" b="1" dirty="0"/>
              <a:t>Σύμβουλος </a:t>
            </a:r>
          </a:p>
        </p:txBody>
      </p:sp>
      <p:sp>
        <p:nvSpPr>
          <p:cNvPr id="4" name="Θέση περιεχομένου 3">
            <a:extLst>
              <a:ext uri="{FF2B5EF4-FFF2-40B4-BE49-F238E27FC236}">
                <a16:creationId xmlns:a16="http://schemas.microsoft.com/office/drawing/2014/main" id="{1D201376-EF16-6CA9-62D3-DA18C67C0CEC}"/>
              </a:ext>
            </a:extLst>
          </p:cNvPr>
          <p:cNvSpPr>
            <a:spLocks noGrp="1"/>
          </p:cNvSpPr>
          <p:nvPr>
            <p:ph sz="half" idx="2"/>
          </p:nvPr>
        </p:nvSpPr>
        <p:spPr>
          <a:xfrm>
            <a:off x="1069848" y="2755897"/>
            <a:ext cx="10055352" cy="3714669"/>
          </a:xfrm>
        </p:spPr>
        <p:txBody>
          <a:bodyPr>
            <a:normAutofit/>
          </a:bodyPr>
          <a:lstStyle/>
          <a:p>
            <a:pPr algn="ctr"/>
            <a:r>
              <a:rPr lang="el-GR" sz="2800" b="1" dirty="0">
                <a:solidFill>
                  <a:srgbClr val="FF0000"/>
                </a:solidFill>
              </a:rPr>
              <a:t>Καλή προσωπικότητα- συγκροτημένη!</a:t>
            </a:r>
          </a:p>
          <a:p>
            <a:pPr algn="ctr"/>
            <a:r>
              <a:rPr lang="el-GR" sz="2800" b="1" dirty="0">
                <a:solidFill>
                  <a:srgbClr val="FF0000"/>
                </a:solidFill>
              </a:rPr>
              <a:t>Θεραπεία!</a:t>
            </a:r>
          </a:p>
          <a:p>
            <a:pPr algn="ctr"/>
            <a:r>
              <a:rPr lang="el-GR" sz="2800" b="1" dirty="0">
                <a:solidFill>
                  <a:srgbClr val="FF0000"/>
                </a:solidFill>
              </a:rPr>
              <a:t>Μια 4-5ετή εκπαίδευση σε μια – όποια – ψυχοθεραπευτική προσέγγιση!</a:t>
            </a:r>
          </a:p>
          <a:p>
            <a:pPr algn="ctr"/>
            <a:r>
              <a:rPr lang="el-GR" sz="2800" b="1" dirty="0">
                <a:solidFill>
                  <a:srgbClr val="FF0000"/>
                </a:solidFill>
              </a:rPr>
              <a:t>Συζήτηση με συναδέλφους – ομότιμους!</a:t>
            </a:r>
          </a:p>
          <a:p>
            <a:pPr algn="ctr"/>
            <a:endParaRPr lang="el-GR" dirty="0"/>
          </a:p>
        </p:txBody>
      </p:sp>
      <p:sp>
        <p:nvSpPr>
          <p:cNvPr id="5" name="Θέση κειμένου 4">
            <a:extLst>
              <a:ext uri="{FF2B5EF4-FFF2-40B4-BE49-F238E27FC236}">
                <a16:creationId xmlns:a16="http://schemas.microsoft.com/office/drawing/2014/main" id="{E4A14693-DB92-E56E-A1D5-55BE5165022D}"/>
              </a:ext>
            </a:extLst>
          </p:cNvPr>
          <p:cNvSpPr>
            <a:spLocks noGrp="1"/>
          </p:cNvSpPr>
          <p:nvPr>
            <p:ph type="body" sz="quarter" idx="3"/>
          </p:nvPr>
        </p:nvSpPr>
        <p:spPr>
          <a:xfrm>
            <a:off x="6325175" y="1831144"/>
            <a:ext cx="4754880" cy="640080"/>
          </a:xfrm>
        </p:spPr>
        <p:txBody>
          <a:bodyPr>
            <a:normAutofit/>
          </a:bodyPr>
          <a:lstStyle/>
          <a:p>
            <a:r>
              <a:rPr lang="el-GR" sz="2800" b="1" dirty="0"/>
              <a:t>Ψυχοθεραπευτής </a:t>
            </a:r>
          </a:p>
        </p:txBody>
      </p:sp>
      <p:sp>
        <p:nvSpPr>
          <p:cNvPr id="7" name="Θέση αριθμού διαφάνειας 6">
            <a:extLst>
              <a:ext uri="{FF2B5EF4-FFF2-40B4-BE49-F238E27FC236}">
                <a16:creationId xmlns:a16="http://schemas.microsoft.com/office/drawing/2014/main" id="{88DEA3A2-5F85-47D6-A5FA-F2C0C1A038B1}"/>
              </a:ext>
            </a:extLst>
          </p:cNvPr>
          <p:cNvSpPr>
            <a:spLocks noGrp="1"/>
          </p:cNvSpPr>
          <p:nvPr>
            <p:ph type="sldNum" sz="quarter" idx="12"/>
          </p:nvPr>
        </p:nvSpPr>
        <p:spPr/>
        <p:txBody>
          <a:bodyPr/>
          <a:lstStyle/>
          <a:p>
            <a:fld id="{29A67EF4-6AD0-4895-A677-9D84EEBBB660}" type="slidenum">
              <a:rPr lang="el-GR" smtClean="0"/>
              <a:t>35</a:t>
            </a:fld>
            <a:endParaRPr lang="el-GR"/>
          </a:p>
        </p:txBody>
      </p:sp>
    </p:spTree>
    <p:extLst>
      <p:ext uri="{BB962C8B-B14F-4D97-AF65-F5344CB8AC3E}">
        <p14:creationId xmlns:p14="http://schemas.microsoft.com/office/powerpoint/2010/main" val="3207769558"/>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Τίτλος 5">
            <a:extLst>
              <a:ext uri="{FF2B5EF4-FFF2-40B4-BE49-F238E27FC236}">
                <a16:creationId xmlns:a16="http://schemas.microsoft.com/office/drawing/2014/main" id="{AEEE0220-4678-2269-BA33-2D9F3E588BE7}"/>
              </a:ext>
            </a:extLst>
          </p:cNvPr>
          <p:cNvSpPr>
            <a:spLocks noGrp="1"/>
          </p:cNvSpPr>
          <p:nvPr>
            <p:ph type="title"/>
          </p:nvPr>
        </p:nvSpPr>
        <p:spPr>
          <a:xfrm>
            <a:off x="1066800" y="642594"/>
            <a:ext cx="10058400" cy="831099"/>
          </a:xfrm>
        </p:spPr>
        <p:txBody>
          <a:bodyPr>
            <a:normAutofit/>
          </a:bodyPr>
          <a:lstStyle/>
          <a:p>
            <a:r>
              <a:rPr lang="el-GR" sz="3600" dirty="0"/>
              <a:t>Ομαδικό περιβάλλον Ι</a:t>
            </a:r>
          </a:p>
        </p:txBody>
      </p:sp>
      <p:sp>
        <p:nvSpPr>
          <p:cNvPr id="7" name="Θέση περιεχομένου 6">
            <a:extLst>
              <a:ext uri="{FF2B5EF4-FFF2-40B4-BE49-F238E27FC236}">
                <a16:creationId xmlns:a16="http://schemas.microsoft.com/office/drawing/2014/main" id="{09AE72E5-324C-A842-85B9-8D9CE1C912B8}"/>
              </a:ext>
            </a:extLst>
          </p:cNvPr>
          <p:cNvSpPr>
            <a:spLocks noGrp="1"/>
          </p:cNvSpPr>
          <p:nvPr>
            <p:ph idx="1"/>
          </p:nvPr>
        </p:nvSpPr>
        <p:spPr>
          <a:xfrm>
            <a:off x="870735" y="1429304"/>
            <a:ext cx="10058400" cy="4891229"/>
          </a:xfrm>
        </p:spPr>
        <p:txBody>
          <a:bodyPr>
            <a:normAutofit/>
          </a:bodyPr>
          <a:lstStyle/>
          <a:p>
            <a:pPr marR="0" algn="just">
              <a:spcBef>
                <a:spcPts val="0"/>
              </a:spcBef>
              <a:spcAft>
                <a:spcPts val="0"/>
              </a:spcAft>
              <a:buFont typeface="Courier New" panose="02070309020205020404" pitchFamily="49" charset="0"/>
              <a:buChar char="o"/>
            </a:pPr>
            <a:r>
              <a:rPr lang="el-GR" sz="2400" dirty="0">
                <a:solidFill>
                  <a:srgbClr val="000000"/>
                </a:solidFill>
                <a:effectLst/>
                <a:ea typeface="Times New Roman" panose="02020603050405020304" pitchFamily="18" charset="0"/>
              </a:rPr>
              <a:t> Βάσει της θεώρησης της έννοιας του «μητέρα-περιβάλλον» κατά </a:t>
            </a:r>
            <a:r>
              <a:rPr lang="en-US" sz="2400" b="1" dirty="0">
                <a:solidFill>
                  <a:srgbClr val="000000"/>
                </a:solidFill>
                <a:effectLst/>
                <a:ea typeface="Times New Roman" panose="02020603050405020304" pitchFamily="18" charset="0"/>
              </a:rPr>
              <a:t>Winnicott</a:t>
            </a:r>
            <a:r>
              <a:rPr lang="en-US" sz="2400" dirty="0">
                <a:solidFill>
                  <a:srgbClr val="000000"/>
                </a:solidFill>
                <a:effectLst/>
                <a:ea typeface="Times New Roman" panose="02020603050405020304" pitchFamily="18" charset="0"/>
              </a:rPr>
              <a:t> </a:t>
            </a:r>
            <a:r>
              <a:rPr lang="el-GR" sz="2400" dirty="0">
                <a:solidFill>
                  <a:srgbClr val="000000"/>
                </a:solidFill>
                <a:effectLst/>
                <a:ea typeface="Times New Roman" panose="02020603050405020304" pitchFamily="18" charset="0"/>
              </a:rPr>
              <a:t>– μια βασική λειτουργία του ομαδικού περιβάλλοντος είναι </a:t>
            </a:r>
            <a:r>
              <a:rPr lang="el-GR" sz="2400" b="1" dirty="0">
                <a:solidFill>
                  <a:srgbClr val="000000"/>
                </a:solidFill>
                <a:effectLst/>
                <a:ea typeface="Times New Roman" panose="02020603050405020304" pitchFamily="18" charset="0"/>
              </a:rPr>
              <a:t>να μπορέσει το άτομο στην παρουσία των άλλων να σκέφτεται για τον εαυτό του</a:t>
            </a:r>
            <a:r>
              <a:rPr lang="el-GR" sz="2400" dirty="0">
                <a:solidFill>
                  <a:srgbClr val="000000"/>
                </a:solidFill>
                <a:effectLst/>
                <a:ea typeface="Times New Roman" panose="02020603050405020304" pitchFamily="18" charset="0"/>
              </a:rPr>
              <a:t>, δηλαδή η ομάδα-περιβάλλον να το βοηθήσει να «στέκεται», </a:t>
            </a:r>
            <a:r>
              <a:rPr lang="el-GR" sz="2400" dirty="0">
                <a:solidFill>
                  <a:srgbClr val="000000"/>
                </a:solidFill>
                <a:effectLst/>
                <a:highlight>
                  <a:srgbClr val="FFFF00"/>
                </a:highlight>
                <a:ea typeface="Times New Roman" panose="02020603050405020304" pitchFamily="18" charset="0"/>
              </a:rPr>
              <a:t>να μην χάνει τον εαυτό του στην παρουσία των άλλων, καθώς και των πολλών και διαφορετικών οπτικών που αντιπροσωπεύουν </a:t>
            </a:r>
            <a:r>
              <a:rPr lang="el-GR" sz="2400" dirty="0">
                <a:solidFill>
                  <a:srgbClr val="000000"/>
                </a:solidFill>
                <a:effectLst/>
                <a:ea typeface="Times New Roman" panose="02020603050405020304" pitchFamily="18" charset="0"/>
              </a:rPr>
              <a:t>(«βασικό σχετίζεσθαι του Εγώ»-</a:t>
            </a:r>
            <a:r>
              <a:rPr lang="en-US" sz="2400" dirty="0">
                <a:solidFill>
                  <a:srgbClr val="000000"/>
                </a:solidFill>
                <a:effectLst/>
                <a:ea typeface="Times New Roman" panose="02020603050405020304" pitchFamily="18" charset="0"/>
              </a:rPr>
              <a:t>basic ego relatedness</a:t>
            </a:r>
            <a:r>
              <a:rPr lang="el-GR" sz="2400" dirty="0">
                <a:solidFill>
                  <a:srgbClr val="000000"/>
                </a:solidFill>
                <a:effectLst/>
                <a:ea typeface="Times New Roman" panose="02020603050405020304" pitchFamily="18" charset="0"/>
              </a:rPr>
              <a:t>). </a:t>
            </a:r>
            <a:endParaRPr lang="el-GR" sz="2400" dirty="0">
              <a:ea typeface="Times New Roman" panose="02020603050405020304" pitchFamily="18" charset="0"/>
            </a:endParaRPr>
          </a:p>
          <a:p>
            <a:pPr algn="just">
              <a:spcBef>
                <a:spcPts val="0"/>
              </a:spcBef>
              <a:buFont typeface="Courier New" panose="02070309020205020404" pitchFamily="49" charset="0"/>
              <a:buChar char="o"/>
            </a:pPr>
            <a:r>
              <a:rPr lang="el-GR" sz="2400" dirty="0">
                <a:solidFill>
                  <a:srgbClr val="000000"/>
                </a:solidFill>
                <a:effectLst/>
                <a:ea typeface="Times New Roman" panose="02020603050405020304" pitchFamily="18" charset="0"/>
              </a:rPr>
              <a:t> </a:t>
            </a:r>
            <a:r>
              <a:rPr lang="en-US" sz="2400" dirty="0">
                <a:solidFill>
                  <a:srgbClr val="000000"/>
                </a:solidFill>
                <a:effectLst/>
                <a:ea typeface="Times New Roman" panose="02020603050405020304" pitchFamily="18" charset="0"/>
              </a:rPr>
              <a:t>K</a:t>
            </a:r>
            <a:r>
              <a:rPr lang="el-GR" sz="2400" dirty="0">
                <a:solidFill>
                  <a:srgbClr val="000000"/>
                </a:solidFill>
                <a:effectLst/>
                <a:ea typeface="Times New Roman" panose="02020603050405020304" pitchFamily="18" charset="0"/>
              </a:rPr>
              <a:t>αι μια επόμενη λειτουργία είναι το </a:t>
            </a:r>
            <a:r>
              <a:rPr lang="el-GR" sz="2400" b="1" dirty="0">
                <a:solidFill>
                  <a:srgbClr val="000000"/>
                </a:solidFill>
                <a:effectLst/>
                <a:ea typeface="Times New Roman" panose="02020603050405020304" pitchFamily="18" charset="0"/>
              </a:rPr>
              <a:t>«</a:t>
            </a:r>
            <a:r>
              <a:rPr lang="el-GR" sz="2400" b="1" dirty="0" err="1">
                <a:solidFill>
                  <a:srgbClr val="000000"/>
                </a:solidFill>
                <a:effectLst/>
                <a:ea typeface="Times New Roman" panose="02020603050405020304" pitchFamily="18" charset="0"/>
              </a:rPr>
              <a:t>ακούειν</a:t>
            </a:r>
            <a:r>
              <a:rPr lang="el-GR" sz="2400" b="1" dirty="0">
                <a:solidFill>
                  <a:srgbClr val="000000"/>
                </a:solidFill>
                <a:effectLst/>
                <a:ea typeface="Times New Roman" panose="02020603050405020304" pitchFamily="18" charset="0"/>
              </a:rPr>
              <a:t>» </a:t>
            </a:r>
            <a:r>
              <a:rPr lang="el-GR" sz="2400" dirty="0">
                <a:solidFill>
                  <a:srgbClr val="000000"/>
                </a:solidFill>
                <a:effectLst/>
                <a:ea typeface="Times New Roman" panose="02020603050405020304" pitchFamily="18" charset="0"/>
              </a:rPr>
              <a:t>και </a:t>
            </a:r>
            <a:r>
              <a:rPr lang="el-GR" sz="2400" b="1" dirty="0">
                <a:solidFill>
                  <a:srgbClr val="000000"/>
                </a:solidFill>
                <a:effectLst/>
                <a:ea typeface="Times New Roman" panose="02020603050405020304" pitchFamily="18" charset="0"/>
              </a:rPr>
              <a:t>«</a:t>
            </a:r>
            <a:r>
              <a:rPr lang="el-GR" sz="2400" b="1" dirty="0" err="1">
                <a:solidFill>
                  <a:srgbClr val="000000"/>
                </a:solidFill>
                <a:effectLst/>
                <a:ea typeface="Times New Roman" panose="02020603050405020304" pitchFamily="18" charset="0"/>
              </a:rPr>
              <a:t>συνθέτειν</a:t>
            </a:r>
            <a:r>
              <a:rPr lang="el-GR" sz="2400" b="1" dirty="0">
                <a:solidFill>
                  <a:srgbClr val="000000"/>
                </a:solidFill>
                <a:effectLst/>
                <a:ea typeface="Times New Roman" panose="02020603050405020304" pitchFamily="18" charset="0"/>
              </a:rPr>
              <a:t>», </a:t>
            </a:r>
            <a:r>
              <a:rPr lang="el-GR" sz="2400" dirty="0">
                <a:solidFill>
                  <a:srgbClr val="000000"/>
                </a:solidFill>
                <a:effectLst/>
                <a:ea typeface="Times New Roman" panose="02020603050405020304" pitchFamily="18" charset="0"/>
              </a:rPr>
              <a:t>δηλαδή, αφού το άτομο καταφέρει να «σταθεί», δηλαδή να σκέφτεται για τον εαυτό του, να αρχίσει να ακούει τις διαφορετικές οπτικές που αντιπροσωπεύουν τα μέλη της ομάδας, τις ποικίλες  απόψεις και συλλογιστικές και να συνθέτει το βέλτιστο για τον εαυτό του στην παρούσα φάση στο εδώ και τώρα! </a:t>
            </a:r>
          </a:p>
          <a:p>
            <a:pPr marL="0" indent="0" algn="just">
              <a:spcBef>
                <a:spcPts val="0"/>
              </a:spcBef>
              <a:buNone/>
            </a:pPr>
            <a:endParaRPr lang="el-GR" sz="2400" dirty="0">
              <a:solidFill>
                <a:srgbClr val="000000"/>
              </a:solidFill>
              <a:effectLst/>
              <a:ea typeface="Times New Roman" panose="02020603050405020304" pitchFamily="18" charset="0"/>
            </a:endParaRPr>
          </a:p>
          <a:p>
            <a:pPr algn="just">
              <a:spcBef>
                <a:spcPts val="0"/>
              </a:spcBef>
              <a:buFont typeface="Courier New" panose="02070309020205020404" pitchFamily="49" charset="0"/>
              <a:buChar char="o"/>
            </a:pPr>
            <a:r>
              <a:rPr lang="el-GR" sz="2400" dirty="0">
                <a:solidFill>
                  <a:srgbClr val="000000"/>
                </a:solidFill>
                <a:effectLst/>
                <a:ea typeface="Times New Roman" panose="02020603050405020304" pitchFamily="18" charset="0"/>
              </a:rPr>
              <a:t>Η </a:t>
            </a:r>
            <a:r>
              <a:rPr lang="el-GR" sz="2400" b="1" dirty="0">
                <a:solidFill>
                  <a:srgbClr val="000000"/>
                </a:solidFill>
                <a:effectLst/>
                <a:ea typeface="Times New Roman" panose="02020603050405020304" pitchFamily="18" charset="0"/>
              </a:rPr>
              <a:t>αυτονομία εντός σχέσεων</a:t>
            </a:r>
            <a:r>
              <a:rPr lang="el-GR" sz="2400" dirty="0">
                <a:solidFill>
                  <a:srgbClr val="000000"/>
                </a:solidFill>
                <a:effectLst/>
                <a:ea typeface="Times New Roman" panose="02020603050405020304" pitchFamily="18" charset="0"/>
              </a:rPr>
              <a:t>!</a:t>
            </a:r>
            <a:endParaRPr lang="el-GR" sz="2400" dirty="0">
              <a:effectLst/>
              <a:ea typeface="Times New Roman" panose="02020603050405020304" pitchFamily="18" charset="0"/>
            </a:endParaRPr>
          </a:p>
          <a:p>
            <a:pPr marL="0" indent="0" algn="just">
              <a:spcBef>
                <a:spcPts val="0"/>
              </a:spcBef>
              <a:buNone/>
            </a:pPr>
            <a:endParaRPr lang="el-GR" sz="2400" dirty="0"/>
          </a:p>
        </p:txBody>
      </p:sp>
      <p:sp>
        <p:nvSpPr>
          <p:cNvPr id="5" name="Θέση αριθμού διαφάνειας 4">
            <a:extLst>
              <a:ext uri="{FF2B5EF4-FFF2-40B4-BE49-F238E27FC236}">
                <a16:creationId xmlns:a16="http://schemas.microsoft.com/office/drawing/2014/main" id="{DDA8AD29-2789-6AED-2269-3415F1C2FEEC}"/>
              </a:ext>
            </a:extLst>
          </p:cNvPr>
          <p:cNvSpPr>
            <a:spLocks noGrp="1"/>
          </p:cNvSpPr>
          <p:nvPr>
            <p:ph type="sldNum" sz="quarter" idx="12"/>
          </p:nvPr>
        </p:nvSpPr>
        <p:spPr/>
        <p:txBody>
          <a:bodyPr/>
          <a:lstStyle/>
          <a:p>
            <a:fld id="{29A67EF4-6AD0-4895-A677-9D84EEBBB660}" type="slidenum">
              <a:rPr lang="el-GR" smtClean="0"/>
              <a:t>36</a:t>
            </a:fld>
            <a:endParaRPr lang="el-GR"/>
          </a:p>
        </p:txBody>
      </p:sp>
    </p:spTree>
    <p:extLst>
      <p:ext uri="{BB962C8B-B14F-4D97-AF65-F5344CB8AC3E}">
        <p14:creationId xmlns:p14="http://schemas.microsoft.com/office/powerpoint/2010/main" val="2928526166"/>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9325360-F031-56A8-782D-461142AA6B41}"/>
              </a:ext>
            </a:extLst>
          </p:cNvPr>
          <p:cNvSpPr>
            <a:spLocks noGrp="1"/>
          </p:cNvSpPr>
          <p:nvPr>
            <p:ph type="title"/>
          </p:nvPr>
        </p:nvSpPr>
        <p:spPr>
          <a:xfrm>
            <a:off x="1066800" y="642594"/>
            <a:ext cx="10058400" cy="804466"/>
          </a:xfrm>
        </p:spPr>
        <p:txBody>
          <a:bodyPr>
            <a:normAutofit/>
          </a:bodyPr>
          <a:lstStyle/>
          <a:p>
            <a:r>
              <a:rPr lang="el-GR" sz="3600" dirty="0"/>
              <a:t>Ομαδικό περιβάλλον Ι</a:t>
            </a:r>
          </a:p>
        </p:txBody>
      </p:sp>
      <p:sp>
        <p:nvSpPr>
          <p:cNvPr id="3" name="Θέση περιεχομένου 2">
            <a:extLst>
              <a:ext uri="{FF2B5EF4-FFF2-40B4-BE49-F238E27FC236}">
                <a16:creationId xmlns:a16="http://schemas.microsoft.com/office/drawing/2014/main" id="{1C7FF603-5134-817B-CFCD-8B36B836E0F2}"/>
              </a:ext>
            </a:extLst>
          </p:cNvPr>
          <p:cNvSpPr>
            <a:spLocks noGrp="1"/>
          </p:cNvSpPr>
          <p:nvPr>
            <p:ph idx="1"/>
          </p:nvPr>
        </p:nvSpPr>
        <p:spPr>
          <a:xfrm>
            <a:off x="1066800" y="1605970"/>
            <a:ext cx="10058400" cy="3931920"/>
          </a:xfrm>
        </p:spPr>
        <p:txBody>
          <a:bodyPr>
            <a:normAutofit fontScale="92500" lnSpcReduction="10000"/>
          </a:bodyPr>
          <a:lstStyle/>
          <a:p>
            <a:pPr marL="0" marR="0" algn="just">
              <a:spcBef>
                <a:spcPts val="0"/>
              </a:spcBef>
              <a:spcAft>
                <a:spcPts val="0"/>
              </a:spcAft>
            </a:pPr>
            <a:r>
              <a:rPr lang="el-GR" sz="2600" dirty="0">
                <a:solidFill>
                  <a:srgbClr val="000000"/>
                </a:solidFill>
                <a:effectLst/>
                <a:ea typeface="Times New Roman" panose="02020603050405020304" pitchFamily="18" charset="0"/>
              </a:rPr>
              <a:t>Για να ξεπεραστούν αυτοί οι φόβοι και να εγκατασταθεί η βασική εμπιστοσύνη χρειάζεται</a:t>
            </a:r>
            <a:r>
              <a:rPr lang="en-US" sz="2600" dirty="0">
                <a:solidFill>
                  <a:srgbClr val="000000"/>
                </a:solidFill>
                <a:effectLst/>
                <a:ea typeface="Times New Roman" panose="02020603050405020304" pitchFamily="18" charset="0"/>
              </a:rPr>
              <a:t> </a:t>
            </a:r>
            <a:r>
              <a:rPr lang="el-GR" sz="2600" dirty="0">
                <a:solidFill>
                  <a:srgbClr val="000000"/>
                </a:solidFill>
                <a:effectLst/>
                <a:ea typeface="Times New Roman" panose="02020603050405020304" pitchFamily="18" charset="0"/>
              </a:rPr>
              <a:t>χρόνος. Σε αυτή τη διαδικασία συμβάλλει ο</a:t>
            </a:r>
            <a:r>
              <a:rPr lang="en-US" sz="2600" dirty="0">
                <a:solidFill>
                  <a:srgbClr val="000000"/>
                </a:solidFill>
                <a:effectLst/>
                <a:ea typeface="Times New Roman" panose="02020603050405020304" pitchFamily="18" charset="0"/>
              </a:rPr>
              <a:t> </a:t>
            </a:r>
            <a:r>
              <a:rPr lang="el-GR" sz="2600" dirty="0">
                <a:solidFill>
                  <a:srgbClr val="000000"/>
                </a:solidFill>
                <a:effectLst/>
                <a:ea typeface="Times New Roman" panose="02020603050405020304" pitchFamily="18" charset="0"/>
              </a:rPr>
              <a:t>θεραπευτής</a:t>
            </a:r>
            <a:r>
              <a:rPr lang="en-US" sz="2600" dirty="0">
                <a:solidFill>
                  <a:srgbClr val="000000"/>
                </a:solidFill>
                <a:effectLst/>
                <a:ea typeface="Times New Roman" panose="02020603050405020304" pitchFamily="18" charset="0"/>
              </a:rPr>
              <a:t> </a:t>
            </a:r>
            <a:r>
              <a:rPr lang="el-GR" sz="2600" dirty="0">
                <a:solidFill>
                  <a:srgbClr val="000000"/>
                </a:solidFill>
                <a:effectLst/>
                <a:ea typeface="Times New Roman" panose="02020603050405020304" pitchFamily="18" charset="0"/>
              </a:rPr>
              <a:t>με τη στάση και την τεχνική του, ο οποίος</a:t>
            </a:r>
            <a:r>
              <a:rPr lang="en-US" sz="2600" dirty="0">
                <a:solidFill>
                  <a:srgbClr val="000000"/>
                </a:solidFill>
                <a:effectLst/>
                <a:ea typeface="Times New Roman" panose="02020603050405020304" pitchFamily="18" charset="0"/>
              </a:rPr>
              <a:t> </a:t>
            </a:r>
            <a:r>
              <a:rPr lang="el-GR" sz="2600" dirty="0">
                <a:solidFill>
                  <a:srgbClr val="000000"/>
                </a:solidFill>
                <a:effectLst/>
                <a:ea typeface="Times New Roman" panose="02020603050405020304" pitchFamily="18" charset="0"/>
              </a:rPr>
              <a:t>σταδιακά ενθαρρύνει την επικοινωνία μεταξύ των μελών της ομάδας, ούτως ώστε να αναπτυχθεί μία</a:t>
            </a:r>
            <a:r>
              <a:rPr lang="en-US" sz="2600" dirty="0">
                <a:solidFill>
                  <a:srgbClr val="000000"/>
                </a:solidFill>
                <a:effectLst/>
                <a:ea typeface="Times New Roman" panose="02020603050405020304" pitchFamily="18" charset="0"/>
              </a:rPr>
              <a:t> </a:t>
            </a:r>
            <a:r>
              <a:rPr lang="el-GR" sz="2600" dirty="0">
                <a:solidFill>
                  <a:srgbClr val="000000"/>
                </a:solidFill>
                <a:effectLst/>
                <a:ea typeface="Times New Roman" panose="02020603050405020304" pitchFamily="18" charset="0"/>
              </a:rPr>
              <a:t>συζήτηση</a:t>
            </a:r>
            <a:r>
              <a:rPr lang="en-US" sz="2600" dirty="0">
                <a:solidFill>
                  <a:srgbClr val="000000"/>
                </a:solidFill>
                <a:effectLst/>
                <a:ea typeface="Times New Roman" panose="02020603050405020304" pitchFamily="18" charset="0"/>
              </a:rPr>
              <a:t> </a:t>
            </a:r>
            <a:r>
              <a:rPr lang="el-GR" sz="2600" dirty="0">
                <a:solidFill>
                  <a:srgbClr val="000000"/>
                </a:solidFill>
                <a:effectLst/>
                <a:ea typeface="Times New Roman" panose="02020603050405020304" pitchFamily="18" charset="0"/>
              </a:rPr>
              <a:t>που ο</a:t>
            </a:r>
            <a:r>
              <a:rPr lang="en-US" sz="2600" dirty="0">
                <a:solidFill>
                  <a:srgbClr val="000000"/>
                </a:solidFill>
                <a:effectLst/>
                <a:ea typeface="Times New Roman" panose="02020603050405020304" pitchFamily="18" charset="0"/>
              </a:rPr>
              <a:t> Foulkes </a:t>
            </a:r>
            <a:r>
              <a:rPr lang="el-GR" sz="2600" dirty="0">
                <a:solidFill>
                  <a:srgbClr val="000000"/>
                </a:solidFill>
                <a:effectLst/>
                <a:ea typeface="Times New Roman" panose="02020603050405020304" pitchFamily="18" charset="0"/>
              </a:rPr>
              <a:t>χαρακτηρίζει ως</a:t>
            </a:r>
            <a:r>
              <a:rPr lang="en-US" sz="2600" dirty="0">
                <a:solidFill>
                  <a:srgbClr val="000000"/>
                </a:solidFill>
                <a:effectLst/>
                <a:ea typeface="Times New Roman" panose="02020603050405020304" pitchFamily="18" charset="0"/>
              </a:rPr>
              <a:t> </a:t>
            </a:r>
            <a:r>
              <a:rPr lang="el-GR" sz="2600" dirty="0">
                <a:solidFill>
                  <a:srgbClr val="000000"/>
                </a:solidFill>
                <a:effectLst/>
                <a:ea typeface="Times New Roman" panose="02020603050405020304" pitchFamily="18" charset="0"/>
              </a:rPr>
              <a:t>«ελευθέρως ρέουσα»,</a:t>
            </a:r>
            <a:r>
              <a:rPr lang="en-US" sz="2600" dirty="0">
                <a:solidFill>
                  <a:srgbClr val="000000"/>
                </a:solidFill>
                <a:effectLst/>
                <a:ea typeface="Times New Roman" panose="02020603050405020304" pitchFamily="18" charset="0"/>
              </a:rPr>
              <a:t> </a:t>
            </a:r>
            <a:r>
              <a:rPr lang="el-GR" sz="2600" dirty="0">
                <a:solidFill>
                  <a:srgbClr val="000000"/>
                </a:solidFill>
                <a:effectLst/>
                <a:ea typeface="Times New Roman" panose="02020603050405020304" pitchFamily="18" charset="0"/>
              </a:rPr>
              <a:t>με απώτερο στόχο</a:t>
            </a:r>
            <a:r>
              <a:rPr lang="en-US" sz="2600" dirty="0">
                <a:solidFill>
                  <a:srgbClr val="000000"/>
                </a:solidFill>
                <a:effectLst/>
                <a:ea typeface="Times New Roman" panose="02020603050405020304" pitchFamily="18" charset="0"/>
              </a:rPr>
              <a:t> </a:t>
            </a:r>
            <a:r>
              <a:rPr lang="el-GR" sz="2600" dirty="0">
                <a:solidFill>
                  <a:srgbClr val="000000"/>
                </a:solidFill>
                <a:effectLst/>
                <a:ea typeface="Times New Roman" panose="02020603050405020304" pitchFamily="18" charset="0"/>
              </a:rPr>
              <a:t>την κατανόησή της σε ένα βαθύτερο-ασυνείδητο επίπεδο</a:t>
            </a:r>
            <a:r>
              <a:rPr lang="en-US" sz="2600" dirty="0">
                <a:solidFill>
                  <a:srgbClr val="000000"/>
                </a:solidFill>
                <a:effectLst/>
                <a:ea typeface="Times New Roman" panose="02020603050405020304" pitchFamily="18" charset="0"/>
              </a:rPr>
              <a:t> </a:t>
            </a:r>
            <a:r>
              <a:rPr lang="el-GR" sz="2600" dirty="0">
                <a:solidFill>
                  <a:srgbClr val="000000"/>
                </a:solidFill>
                <a:effectLst/>
                <a:ea typeface="Times New Roman" panose="02020603050405020304" pitchFamily="18" charset="0"/>
              </a:rPr>
              <a:t>και</a:t>
            </a:r>
            <a:r>
              <a:rPr lang="en-US" sz="2600" dirty="0">
                <a:solidFill>
                  <a:srgbClr val="000000"/>
                </a:solidFill>
                <a:effectLst/>
                <a:ea typeface="Times New Roman" panose="02020603050405020304" pitchFamily="18" charset="0"/>
              </a:rPr>
              <a:t> </a:t>
            </a:r>
            <a:r>
              <a:rPr lang="el-GR" sz="2600" dirty="0">
                <a:solidFill>
                  <a:srgbClr val="000000"/>
                </a:solidFill>
                <a:effectLst/>
                <a:ea typeface="Times New Roman" panose="02020603050405020304" pitchFamily="18" charset="0"/>
              </a:rPr>
              <a:t>την απόδοση ενός νοήματος σε αυτήν σε σχέση με το ΕΓΩ.</a:t>
            </a:r>
            <a:endParaRPr lang="el-GR" sz="2600" dirty="0">
              <a:effectLst/>
              <a:ea typeface="Times New Roman" panose="02020603050405020304" pitchFamily="18" charset="0"/>
            </a:endParaRPr>
          </a:p>
          <a:p>
            <a:pPr marL="0" marR="0" algn="just">
              <a:spcBef>
                <a:spcPts val="0"/>
              </a:spcBef>
              <a:spcAft>
                <a:spcPts val="0"/>
              </a:spcAft>
            </a:pPr>
            <a:endParaRPr lang="el-GR" sz="2600" dirty="0">
              <a:effectLst/>
              <a:ea typeface="Times New Roman" panose="02020603050405020304" pitchFamily="18" charset="0"/>
            </a:endParaRPr>
          </a:p>
          <a:p>
            <a:pPr marL="0" marR="0" algn="just">
              <a:spcBef>
                <a:spcPts val="0"/>
              </a:spcBef>
              <a:spcAft>
                <a:spcPts val="0"/>
              </a:spcAft>
            </a:pPr>
            <a:r>
              <a:rPr lang="el-GR" sz="2600" dirty="0">
                <a:solidFill>
                  <a:srgbClr val="000000"/>
                </a:solidFill>
                <a:effectLst/>
                <a:ea typeface="Times New Roman" panose="02020603050405020304" pitchFamily="18" charset="0"/>
              </a:rPr>
              <a:t>  Στον χρόνο αυτό πολλές είναι οι τεχνικές που μπορεί να εφαρμοσθούν ώστε να βοηθήσουν στο </a:t>
            </a:r>
            <a:r>
              <a:rPr lang="en-US" sz="2600" i="1" dirty="0">
                <a:solidFill>
                  <a:srgbClr val="000000"/>
                </a:solidFill>
                <a:effectLst/>
                <a:ea typeface="Times New Roman" panose="02020603050405020304" pitchFamily="18" charset="0"/>
              </a:rPr>
              <a:t>EGO RELATEDNESS</a:t>
            </a:r>
            <a:r>
              <a:rPr lang="el-GR" sz="2600" dirty="0">
                <a:solidFill>
                  <a:srgbClr val="000000"/>
                </a:solidFill>
                <a:effectLst/>
                <a:ea typeface="Times New Roman" panose="02020603050405020304" pitchFamily="18" charset="0"/>
              </a:rPr>
              <a:t>, καθώς και στο </a:t>
            </a:r>
            <a:r>
              <a:rPr lang="en-US" sz="2600" i="1" dirty="0">
                <a:solidFill>
                  <a:srgbClr val="000000"/>
                </a:solidFill>
                <a:effectLst/>
                <a:ea typeface="Times New Roman" panose="02020603050405020304" pitchFamily="18" charset="0"/>
              </a:rPr>
              <a:t>EGO TRAINING IN ACTION</a:t>
            </a:r>
            <a:r>
              <a:rPr lang="el-GR" sz="2600" dirty="0">
                <a:solidFill>
                  <a:srgbClr val="000000"/>
                </a:solidFill>
                <a:effectLst/>
                <a:ea typeface="Times New Roman" panose="02020603050405020304" pitchFamily="18" charset="0"/>
              </a:rPr>
              <a:t>! </a:t>
            </a:r>
            <a:r>
              <a:rPr lang="en-US" sz="2600" dirty="0">
                <a:solidFill>
                  <a:srgbClr val="000000"/>
                </a:solidFill>
                <a:effectLst/>
                <a:ea typeface="Times New Roman" panose="02020603050405020304" pitchFamily="18" charset="0"/>
              </a:rPr>
              <a:t> </a:t>
            </a:r>
            <a:endParaRPr lang="el-GR" sz="2600" dirty="0">
              <a:effectLst/>
              <a:ea typeface="Times New Roman" panose="02020603050405020304" pitchFamily="18" charset="0"/>
            </a:endParaRPr>
          </a:p>
          <a:p>
            <a:pPr marL="0" marR="0" algn="just">
              <a:spcBef>
                <a:spcPts val="0"/>
              </a:spcBef>
              <a:spcAft>
                <a:spcPts val="0"/>
              </a:spcAft>
            </a:pPr>
            <a:endParaRPr lang="el-GR" sz="2400" dirty="0">
              <a:effectLst/>
              <a:ea typeface="Times New Roman" panose="02020603050405020304" pitchFamily="18" charset="0"/>
            </a:endParaRPr>
          </a:p>
          <a:p>
            <a:pPr marL="0" marR="0" indent="0" algn="just">
              <a:spcBef>
                <a:spcPts val="0"/>
              </a:spcBef>
              <a:spcAft>
                <a:spcPts val="0"/>
              </a:spcAft>
              <a:buNone/>
            </a:pPr>
            <a:r>
              <a:rPr lang="el-GR" sz="1800" dirty="0">
                <a:effectLst/>
                <a:latin typeface="Calibri" panose="020F0502020204030204" pitchFamily="34" charset="0"/>
                <a:ea typeface="Times New Roman" panose="02020603050405020304" pitchFamily="18" charset="0"/>
              </a:rPr>
              <a:t> </a:t>
            </a:r>
            <a:endParaRPr lang="el-GR" sz="1800" dirty="0">
              <a:effectLst/>
              <a:latin typeface="Times New Roman" panose="02020603050405020304" pitchFamily="18" charset="0"/>
              <a:ea typeface="Times New Roman" panose="02020603050405020304" pitchFamily="18" charset="0"/>
            </a:endParaRPr>
          </a:p>
          <a:p>
            <a:endParaRPr lang="el-GR" dirty="0"/>
          </a:p>
        </p:txBody>
      </p:sp>
      <p:sp>
        <p:nvSpPr>
          <p:cNvPr id="4" name="Θέση αριθμού διαφάνειας 3">
            <a:extLst>
              <a:ext uri="{FF2B5EF4-FFF2-40B4-BE49-F238E27FC236}">
                <a16:creationId xmlns:a16="http://schemas.microsoft.com/office/drawing/2014/main" id="{A5469A53-4158-6C76-24B4-BB8A30C0BEFE}"/>
              </a:ext>
            </a:extLst>
          </p:cNvPr>
          <p:cNvSpPr>
            <a:spLocks noGrp="1"/>
          </p:cNvSpPr>
          <p:nvPr>
            <p:ph type="sldNum" sz="quarter" idx="12"/>
          </p:nvPr>
        </p:nvSpPr>
        <p:spPr/>
        <p:txBody>
          <a:bodyPr/>
          <a:lstStyle/>
          <a:p>
            <a:fld id="{29A67EF4-6AD0-4895-A677-9D84EEBBB660}" type="slidenum">
              <a:rPr lang="el-GR" smtClean="0"/>
              <a:t>37</a:t>
            </a:fld>
            <a:endParaRPr lang="el-GR"/>
          </a:p>
        </p:txBody>
      </p:sp>
    </p:spTree>
    <p:extLst>
      <p:ext uri="{BB962C8B-B14F-4D97-AF65-F5344CB8AC3E}">
        <p14:creationId xmlns:p14="http://schemas.microsoft.com/office/powerpoint/2010/main" val="3442797967"/>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Θέση αριθμού διαφάνειας 3">
            <a:extLst>
              <a:ext uri="{FF2B5EF4-FFF2-40B4-BE49-F238E27FC236}">
                <a16:creationId xmlns:a16="http://schemas.microsoft.com/office/drawing/2014/main" id="{ED19B37D-E48D-6BC3-8B90-8FC11210B601}"/>
              </a:ext>
            </a:extLst>
          </p:cNvPr>
          <p:cNvSpPr>
            <a:spLocks noGrp="1"/>
          </p:cNvSpPr>
          <p:nvPr>
            <p:ph type="sldNum" sz="quarter" idx="12"/>
          </p:nvPr>
        </p:nvSpPr>
        <p:spPr/>
        <p:txBody>
          <a:bodyPr/>
          <a:lstStyle/>
          <a:p>
            <a:fld id="{29A67EF4-6AD0-4895-A677-9D84EEBBB660}" type="slidenum">
              <a:rPr lang="el-GR" smtClean="0"/>
              <a:t>38</a:t>
            </a:fld>
            <a:endParaRPr lang="el-GR"/>
          </a:p>
        </p:txBody>
      </p:sp>
      <p:sp>
        <p:nvSpPr>
          <p:cNvPr id="3" name="Θέση περιεχομένου 2">
            <a:extLst>
              <a:ext uri="{FF2B5EF4-FFF2-40B4-BE49-F238E27FC236}">
                <a16:creationId xmlns:a16="http://schemas.microsoft.com/office/drawing/2014/main" id="{D81F6E72-772C-AA7F-167B-204239508894}"/>
              </a:ext>
            </a:extLst>
          </p:cNvPr>
          <p:cNvSpPr>
            <a:spLocks noGrp="1"/>
          </p:cNvSpPr>
          <p:nvPr>
            <p:ph idx="4294967295"/>
          </p:nvPr>
        </p:nvSpPr>
        <p:spPr>
          <a:xfrm>
            <a:off x="1021655" y="1462881"/>
            <a:ext cx="10058400" cy="3932237"/>
          </a:xfrm>
        </p:spPr>
        <p:txBody>
          <a:bodyPr>
            <a:normAutofit/>
          </a:bodyPr>
          <a:lstStyle/>
          <a:p>
            <a:pPr algn="ctr"/>
            <a:r>
              <a:rPr lang="el-GR" sz="3600" b="1" dirty="0"/>
              <a:t>Τεχνικές</a:t>
            </a:r>
          </a:p>
          <a:p>
            <a:pPr algn="ctr"/>
            <a:endParaRPr lang="el-GR" sz="3600" b="1" dirty="0"/>
          </a:p>
          <a:p>
            <a:pPr algn="ctr"/>
            <a:r>
              <a:rPr lang="el-GR" sz="3600" dirty="0"/>
              <a:t>Ανάλογα με τη φάση της ομαδικής διεργασίας!</a:t>
            </a:r>
          </a:p>
          <a:p>
            <a:pPr algn="ctr"/>
            <a:r>
              <a:rPr lang="el-GR" sz="3600" dirty="0"/>
              <a:t>Ανάλογα με τον στόχο! </a:t>
            </a:r>
          </a:p>
        </p:txBody>
      </p:sp>
    </p:spTree>
    <p:extLst>
      <p:ext uri="{BB962C8B-B14F-4D97-AF65-F5344CB8AC3E}">
        <p14:creationId xmlns:p14="http://schemas.microsoft.com/office/powerpoint/2010/main" val="1644288918"/>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Τίτλος 2">
            <a:extLst>
              <a:ext uri="{FF2B5EF4-FFF2-40B4-BE49-F238E27FC236}">
                <a16:creationId xmlns:a16="http://schemas.microsoft.com/office/drawing/2014/main" id="{F4955E03-3C5B-114F-90B4-5F4EAB88AE97}"/>
              </a:ext>
            </a:extLst>
          </p:cNvPr>
          <p:cNvSpPr>
            <a:spLocks noGrp="1"/>
          </p:cNvSpPr>
          <p:nvPr>
            <p:ph type="title"/>
          </p:nvPr>
        </p:nvSpPr>
        <p:spPr/>
        <p:txBody>
          <a:bodyPr>
            <a:normAutofit/>
          </a:bodyPr>
          <a:lstStyle/>
          <a:p>
            <a:r>
              <a:rPr lang="el-GR" sz="3200" dirty="0"/>
              <a:t>Τεχνική: Να γνωριστούμε</a:t>
            </a:r>
            <a:br>
              <a:rPr lang="el-GR" sz="3200" dirty="0"/>
            </a:br>
            <a:r>
              <a:rPr lang="el-GR" sz="3200" dirty="0"/>
              <a:t>Δυάδα – τετράδα - ολομέλεια</a:t>
            </a:r>
          </a:p>
        </p:txBody>
      </p:sp>
      <p:sp>
        <p:nvSpPr>
          <p:cNvPr id="4" name="Θέση περιεχομένου 3">
            <a:extLst>
              <a:ext uri="{FF2B5EF4-FFF2-40B4-BE49-F238E27FC236}">
                <a16:creationId xmlns:a16="http://schemas.microsoft.com/office/drawing/2014/main" id="{E201F46F-F867-7BA4-E118-EFBB2F7A8713}"/>
              </a:ext>
            </a:extLst>
          </p:cNvPr>
          <p:cNvSpPr>
            <a:spLocks noGrp="1"/>
          </p:cNvSpPr>
          <p:nvPr>
            <p:ph idx="1"/>
          </p:nvPr>
        </p:nvSpPr>
        <p:spPr/>
        <p:txBody>
          <a:bodyPr>
            <a:normAutofit/>
          </a:bodyPr>
          <a:lstStyle/>
          <a:p>
            <a:r>
              <a:rPr lang="el-GR" sz="2400" dirty="0"/>
              <a:t>Δυάδα – οι πιο άγνωστοι – 10΄- συστηθείτε με κάτι που θέλετε εσείς να πείτε στον άλλον</a:t>
            </a:r>
          </a:p>
          <a:p>
            <a:r>
              <a:rPr lang="el-GR" sz="2400" dirty="0"/>
              <a:t>Τετράδα – στην διπλανή δυάδα- ο καθένας από τις δυάδες θα παρουσιάζει τον άλλον στα άλλα 3 μέλη</a:t>
            </a:r>
          </a:p>
          <a:p>
            <a:r>
              <a:rPr lang="el-GR" sz="2400" dirty="0"/>
              <a:t>Ολομέλεια- Ένας εκπρόσωπος- τίτλος και παρουσίαση</a:t>
            </a:r>
          </a:p>
          <a:p>
            <a:r>
              <a:rPr lang="el-GR" sz="2400" dirty="0"/>
              <a:t>Συναγόμενα: Έμφαση στα ουσιαστικά και τα ρήματα- το βασικό θέμα και οι οπτικές του στην ομάδα. </a:t>
            </a:r>
          </a:p>
        </p:txBody>
      </p:sp>
      <p:sp>
        <p:nvSpPr>
          <p:cNvPr id="2" name="Θέση αριθμού διαφάνειας 1">
            <a:extLst>
              <a:ext uri="{FF2B5EF4-FFF2-40B4-BE49-F238E27FC236}">
                <a16:creationId xmlns:a16="http://schemas.microsoft.com/office/drawing/2014/main" id="{A4E7E72E-D07F-5CE9-5D2E-75075629A7E8}"/>
              </a:ext>
            </a:extLst>
          </p:cNvPr>
          <p:cNvSpPr>
            <a:spLocks noGrp="1"/>
          </p:cNvSpPr>
          <p:nvPr>
            <p:ph type="sldNum" sz="quarter" idx="12"/>
          </p:nvPr>
        </p:nvSpPr>
        <p:spPr/>
        <p:txBody>
          <a:bodyPr/>
          <a:lstStyle/>
          <a:p>
            <a:fld id="{29A67EF4-6AD0-4895-A677-9D84EEBBB660}" type="slidenum">
              <a:rPr lang="el-GR" smtClean="0"/>
              <a:t>39</a:t>
            </a:fld>
            <a:endParaRPr lang="el-GR"/>
          </a:p>
        </p:txBody>
      </p:sp>
    </p:spTree>
    <p:extLst>
      <p:ext uri="{BB962C8B-B14F-4D97-AF65-F5344CB8AC3E}">
        <p14:creationId xmlns:p14="http://schemas.microsoft.com/office/powerpoint/2010/main" val="165986935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Τίτλος 7">
            <a:extLst>
              <a:ext uri="{FF2B5EF4-FFF2-40B4-BE49-F238E27FC236}">
                <a16:creationId xmlns:a16="http://schemas.microsoft.com/office/drawing/2014/main" id="{D6AFE3C6-259D-172C-2D09-F183B35BA395}"/>
              </a:ext>
            </a:extLst>
          </p:cNvPr>
          <p:cNvSpPr>
            <a:spLocks noGrp="1"/>
          </p:cNvSpPr>
          <p:nvPr>
            <p:ph type="title"/>
          </p:nvPr>
        </p:nvSpPr>
        <p:spPr>
          <a:xfrm>
            <a:off x="924758" y="444973"/>
            <a:ext cx="10058400" cy="797901"/>
          </a:xfrm>
        </p:spPr>
        <p:txBody>
          <a:bodyPr>
            <a:normAutofit/>
          </a:bodyPr>
          <a:lstStyle/>
          <a:p>
            <a:pPr marL="0" marR="0">
              <a:lnSpc>
                <a:spcPct val="115000"/>
              </a:lnSpc>
              <a:spcBef>
                <a:spcPts val="0"/>
              </a:spcBef>
              <a:spcAft>
                <a:spcPts val="0"/>
              </a:spcAft>
            </a:pPr>
            <a:r>
              <a:rPr lang="el-GR" sz="3200" dirty="0">
                <a:solidFill>
                  <a:srgbClr val="000000"/>
                </a:solidFill>
                <a:effectLst/>
                <a:latin typeface="Garamond" panose="02020404030301010803" pitchFamily="18" charset="0"/>
                <a:ea typeface="Calibri" panose="020F0502020204030204" pitchFamily="34" charset="0"/>
              </a:rPr>
              <a:t> </a:t>
            </a:r>
            <a:r>
              <a:rPr lang="en-US" sz="3200" dirty="0">
                <a:solidFill>
                  <a:schemeClr val="tx1"/>
                </a:solidFill>
                <a:effectLst/>
                <a:ea typeface="Calibri" panose="020F0502020204030204" pitchFamily="34" charset="0"/>
              </a:rPr>
              <a:t>E</a:t>
            </a:r>
            <a:r>
              <a:rPr lang="el-GR" sz="3200" dirty="0" err="1">
                <a:solidFill>
                  <a:schemeClr val="tx1"/>
                </a:solidFill>
                <a:effectLst/>
                <a:ea typeface="Calibri" panose="020F0502020204030204" pitchFamily="34" charset="0"/>
              </a:rPr>
              <a:t>φαρμογές</a:t>
            </a:r>
            <a:r>
              <a:rPr lang="el-GR" sz="3200" dirty="0">
                <a:solidFill>
                  <a:schemeClr val="tx1"/>
                </a:solidFill>
                <a:effectLst/>
                <a:ea typeface="Calibri" panose="020F0502020204030204" pitchFamily="34" charset="0"/>
              </a:rPr>
              <a:t> Ομάδας σε διάφορα </a:t>
            </a:r>
            <a:r>
              <a:rPr lang="el-GR" sz="3200" dirty="0">
                <a:solidFill>
                  <a:schemeClr val="tx1"/>
                </a:solidFill>
                <a:effectLst/>
                <a:ea typeface="Times New Roman" panose="02020603050405020304" pitchFamily="18" charset="0"/>
                <a:cs typeface="Times New Roman" panose="02020603050405020304" pitchFamily="18" charset="0"/>
              </a:rPr>
              <a:t>πλαίσια</a:t>
            </a:r>
            <a:r>
              <a:rPr lang="el-GR" sz="3200" dirty="0">
                <a:solidFill>
                  <a:schemeClr val="tx1"/>
                </a:solidFill>
                <a:effectLst/>
                <a:ea typeface="Calibri" panose="020F0502020204030204" pitchFamily="34" charset="0"/>
              </a:rPr>
              <a:t>? Ι</a:t>
            </a:r>
            <a:endParaRPr lang="el-GR" sz="3200" dirty="0">
              <a:solidFill>
                <a:schemeClr val="tx1"/>
              </a:solidFill>
            </a:endParaRPr>
          </a:p>
        </p:txBody>
      </p:sp>
      <p:sp>
        <p:nvSpPr>
          <p:cNvPr id="9" name="Θέση περιεχομένου 8">
            <a:extLst>
              <a:ext uri="{FF2B5EF4-FFF2-40B4-BE49-F238E27FC236}">
                <a16:creationId xmlns:a16="http://schemas.microsoft.com/office/drawing/2014/main" id="{498D4D98-EC36-1A75-C781-2D43A2C2FDAC}"/>
              </a:ext>
            </a:extLst>
          </p:cNvPr>
          <p:cNvSpPr>
            <a:spLocks noGrp="1"/>
          </p:cNvSpPr>
          <p:nvPr>
            <p:ph idx="1"/>
          </p:nvPr>
        </p:nvSpPr>
        <p:spPr>
          <a:xfrm>
            <a:off x="1021655" y="1367427"/>
            <a:ext cx="10058400" cy="4722554"/>
          </a:xfrm>
        </p:spPr>
        <p:txBody>
          <a:bodyPr>
            <a:normAutofit/>
          </a:bodyPr>
          <a:lstStyle/>
          <a:p>
            <a:pPr marR="0" algn="just">
              <a:spcBef>
                <a:spcPts val="0"/>
              </a:spcBef>
              <a:spcAft>
                <a:spcPts val="750"/>
              </a:spcAft>
              <a:buFont typeface="Courier New" panose="02070309020205020404" pitchFamily="49" charset="0"/>
              <a:buChar char="o"/>
            </a:pPr>
            <a:r>
              <a:rPr lang="el-GR" sz="2400" dirty="0">
                <a:effectLst/>
                <a:ea typeface="Times New Roman" panose="02020603050405020304" pitchFamily="18" charset="0"/>
                <a:cs typeface="Segoe UI" panose="020B0502040204020203" pitchFamily="34" charset="0"/>
              </a:rPr>
              <a:t>Ποιο το </a:t>
            </a:r>
            <a:r>
              <a:rPr lang="el-GR" sz="2400" b="1" dirty="0">
                <a:effectLst/>
                <a:ea typeface="Times New Roman" panose="02020603050405020304" pitchFamily="18" charset="0"/>
                <a:cs typeface="Segoe UI" panose="020B0502040204020203" pitchFamily="34" charset="0"/>
              </a:rPr>
              <a:t>νόημα και το κέρδος</a:t>
            </a:r>
            <a:r>
              <a:rPr lang="el-GR" sz="2400" dirty="0">
                <a:effectLst/>
                <a:ea typeface="Times New Roman" panose="02020603050405020304" pitchFamily="18" charset="0"/>
                <a:cs typeface="Segoe UI" panose="020B0502040204020203" pitchFamily="34" charset="0"/>
              </a:rPr>
              <a:t> στην εφαρμογή της ομαδικής διεργασίας σε θεραπευτικό και μη θεραπευτικό πλαίσιο (εκπαιδευτικό, </a:t>
            </a:r>
            <a:r>
              <a:rPr lang="el-GR" sz="2400" dirty="0" err="1">
                <a:effectLst/>
                <a:ea typeface="Times New Roman" panose="02020603050405020304" pitchFamily="18" charset="0"/>
                <a:cs typeface="Segoe UI" panose="020B0502040204020203" pitchFamily="34" charset="0"/>
              </a:rPr>
              <a:t>ψυχοεκπαιδευτικό</a:t>
            </a:r>
            <a:r>
              <a:rPr lang="el-GR" sz="2400" dirty="0">
                <a:effectLst/>
                <a:ea typeface="Times New Roman" panose="02020603050405020304" pitchFamily="18" charset="0"/>
                <a:cs typeface="Segoe UI" panose="020B0502040204020203" pitchFamily="34" charset="0"/>
              </a:rPr>
              <a:t>, εργασιακό</a:t>
            </a:r>
            <a:r>
              <a:rPr lang="el-GR" sz="2400" dirty="0">
                <a:effectLst/>
                <a:ea typeface="Times New Roman" panose="02020603050405020304" pitchFamily="18" charset="0"/>
              </a:rPr>
              <a:t>, κ.λπ.)?</a:t>
            </a:r>
          </a:p>
          <a:p>
            <a:pPr marL="274320" lvl="1" indent="0" algn="just">
              <a:spcBef>
                <a:spcPts val="0"/>
              </a:spcBef>
              <a:spcAft>
                <a:spcPts val="750"/>
              </a:spcAft>
              <a:buNone/>
            </a:pPr>
            <a:r>
              <a:rPr lang="el-GR" sz="2400" b="1" dirty="0">
                <a:solidFill>
                  <a:srgbClr val="FF0000"/>
                </a:solidFill>
                <a:effectLst/>
                <a:ea typeface="Times New Roman" panose="02020603050405020304" pitchFamily="18" charset="0"/>
                <a:cs typeface="Segoe UI" panose="020B0502040204020203" pitchFamily="34" charset="0"/>
              </a:rPr>
              <a:t>Κοινωνικός ο ανθρώπινος εγκέφαλος!!! </a:t>
            </a:r>
            <a:r>
              <a:rPr lang="en-US" sz="2400" dirty="0" err="1">
                <a:effectLst/>
                <a:ea typeface="Times New Roman" panose="02020603050405020304" pitchFamily="18" charset="0"/>
              </a:rPr>
              <a:t>Cozolino</a:t>
            </a:r>
            <a:r>
              <a:rPr lang="el-GR" sz="2400" dirty="0">
                <a:effectLst/>
                <a:ea typeface="Times New Roman" panose="02020603050405020304" pitchFamily="18" charset="0"/>
              </a:rPr>
              <a:t>, </a:t>
            </a:r>
            <a:r>
              <a:rPr lang="en-US" sz="2400" dirty="0">
                <a:effectLst/>
                <a:ea typeface="Times New Roman" panose="02020603050405020304" pitchFamily="18" charset="0"/>
              </a:rPr>
              <a:t>L</a:t>
            </a:r>
            <a:r>
              <a:rPr lang="el-GR" sz="2400" dirty="0">
                <a:effectLst/>
                <a:ea typeface="Times New Roman" panose="02020603050405020304" pitchFamily="18" charset="0"/>
              </a:rPr>
              <a:t>.</a:t>
            </a:r>
            <a:r>
              <a:rPr lang="en-US" sz="2400" dirty="0">
                <a:effectLst/>
                <a:ea typeface="Times New Roman" panose="02020603050405020304" pitchFamily="18" charset="0"/>
              </a:rPr>
              <a:t>J</a:t>
            </a:r>
            <a:r>
              <a:rPr lang="el-GR" sz="2400" dirty="0">
                <a:effectLst/>
                <a:ea typeface="Times New Roman" panose="02020603050405020304" pitchFamily="18" charset="0"/>
              </a:rPr>
              <a:t>., 2010</a:t>
            </a:r>
          </a:p>
          <a:p>
            <a:pPr marL="548640" lvl="2" indent="190500" algn="just">
              <a:spcBef>
                <a:spcPts val="0"/>
              </a:spcBef>
              <a:spcAft>
                <a:spcPts val="750"/>
              </a:spcAft>
            </a:pPr>
            <a:r>
              <a:rPr lang="el-GR" sz="2000" b="0" dirty="0">
                <a:effectLst/>
                <a:ea typeface="Times New Roman" panose="02020603050405020304" pitchFamily="18" charset="0"/>
                <a:cs typeface="Segoe UI" panose="020B0502040204020203" pitchFamily="34" charset="0"/>
              </a:rPr>
              <a:t>Συμβάλλει στην συνοχή των μελών ενός πλαισίου και ως εκ τούτου  στον αδιάσπαστο προσανατολισμό σε σχέση με την επίτευξη του στόχου. </a:t>
            </a:r>
          </a:p>
          <a:p>
            <a:pPr marL="548640" lvl="2" indent="190500" algn="just">
              <a:spcBef>
                <a:spcPts val="0"/>
              </a:spcBef>
              <a:spcAft>
                <a:spcPts val="750"/>
              </a:spcAft>
            </a:pPr>
            <a:r>
              <a:rPr lang="el-GR" sz="2000" dirty="0">
                <a:ea typeface="Times New Roman" panose="02020603050405020304" pitchFamily="18" charset="0"/>
                <a:cs typeface="Segoe UI" panose="020B0502040204020203" pitchFamily="34" charset="0"/>
              </a:rPr>
              <a:t>Κ</a:t>
            </a:r>
            <a:r>
              <a:rPr lang="el-GR" sz="2000" dirty="0">
                <a:effectLst/>
                <a:ea typeface="Times New Roman" panose="02020603050405020304" pitchFamily="18" charset="0"/>
                <a:cs typeface="Segoe UI" panose="020B0502040204020203" pitchFamily="34" charset="0"/>
              </a:rPr>
              <a:t>αλλιεργεί την αίσθηση α</a:t>
            </a:r>
            <a:r>
              <a:rPr lang="el-GR" sz="2000" dirty="0">
                <a:effectLst/>
                <a:ea typeface="Times New Roman" panose="02020603050405020304" pitchFamily="18" charset="0"/>
              </a:rPr>
              <a:t>νήκειν, καλλιεργεί ή/και αυξάνει το αίσθημα </a:t>
            </a:r>
            <a:r>
              <a:rPr lang="el-GR" sz="2000" dirty="0">
                <a:effectLst/>
                <a:ea typeface="Times New Roman" panose="02020603050405020304" pitchFamily="18" charset="0"/>
                <a:cs typeface="Segoe UI" panose="020B0502040204020203" pitchFamily="34" charset="0"/>
              </a:rPr>
              <a:t>συμμετοχικότητας και βοηθά τα μέλη της ομάδας να συνεργαστούν </a:t>
            </a:r>
            <a:r>
              <a:rPr lang="el-GR" sz="2000" dirty="0">
                <a:effectLst/>
                <a:ea typeface="Times New Roman" panose="02020603050405020304" pitchFamily="18" charset="0"/>
              </a:rPr>
              <a:t>με λειτουργικό τρόπο. </a:t>
            </a:r>
          </a:p>
          <a:p>
            <a:pPr marL="548640" lvl="2" indent="190500" algn="just">
              <a:spcBef>
                <a:spcPts val="0"/>
              </a:spcBef>
              <a:spcAft>
                <a:spcPts val="750"/>
              </a:spcAft>
            </a:pPr>
            <a:r>
              <a:rPr lang="el-GR" sz="2000" dirty="0">
                <a:effectLst/>
                <a:ea typeface="Times New Roman" panose="02020603050405020304" pitchFamily="18" charset="0"/>
              </a:rPr>
              <a:t>Ασ</a:t>
            </a:r>
            <a:r>
              <a:rPr lang="el-GR" sz="2000" dirty="0">
                <a:effectLst/>
                <a:ea typeface="Times New Roman" panose="02020603050405020304" pitchFamily="18" charset="0"/>
                <a:cs typeface="Segoe UI" panose="020B0502040204020203" pitchFamily="34" charset="0"/>
              </a:rPr>
              <a:t>κεί τα άτομα στη  διαχείριση δυναμικών διαπροσωπικών σχέσεων και στην εκτίμηση της οπτικής κάθε μέλους - υπογραμμίζοντας το   «κέρδος» που «φέρει» η οπτική αυτή. </a:t>
            </a:r>
          </a:p>
          <a:p>
            <a:pPr marL="548640" lvl="2" indent="190500" algn="just">
              <a:spcBef>
                <a:spcPts val="0"/>
              </a:spcBef>
              <a:spcAft>
                <a:spcPts val="750"/>
              </a:spcAft>
            </a:pPr>
            <a:r>
              <a:rPr lang="el-GR" sz="2000" dirty="0">
                <a:ea typeface="Times New Roman" panose="02020603050405020304" pitchFamily="18" charset="0"/>
                <a:cs typeface="Segoe UI" panose="020B0502040204020203" pitchFamily="34" charset="0"/>
              </a:rPr>
              <a:t>Ε</a:t>
            </a:r>
            <a:r>
              <a:rPr lang="el-GR" sz="2000" dirty="0">
                <a:effectLst/>
                <a:ea typeface="Times New Roman" panose="02020603050405020304" pitchFamily="18" charset="0"/>
                <a:cs typeface="Segoe UI" panose="020B0502040204020203" pitchFamily="34" charset="0"/>
              </a:rPr>
              <a:t>νθαρρύνει στην ανάληψη διαπροσωπικού ρίσκου, διευρύνει και ασκεί στις κοινωνικές δεξιότητες και χρησιμεύει στην παραγωγή νέων ιδεών.  </a:t>
            </a:r>
            <a:endParaRPr lang="el-GR" sz="2000" dirty="0">
              <a:effectLst/>
              <a:ea typeface="Times New Roman" panose="02020603050405020304" pitchFamily="18" charset="0"/>
            </a:endParaRPr>
          </a:p>
          <a:p>
            <a:pPr marL="0" marR="0" indent="190500" algn="just">
              <a:spcBef>
                <a:spcPts val="0"/>
              </a:spcBef>
              <a:spcAft>
                <a:spcPts val="750"/>
              </a:spcAft>
            </a:pPr>
            <a:endParaRPr lang="el-GR" sz="1800" dirty="0">
              <a:effectLst/>
              <a:latin typeface="Times New Roman" panose="02020603050405020304" pitchFamily="18" charset="0"/>
              <a:ea typeface="Times New Roman" panose="02020603050405020304" pitchFamily="18" charset="0"/>
            </a:endParaRPr>
          </a:p>
          <a:p>
            <a:pPr marL="114300" marR="0" algn="just">
              <a:spcBef>
                <a:spcPts val="0"/>
              </a:spcBef>
              <a:spcAft>
                <a:spcPts val="0"/>
              </a:spcAft>
            </a:pPr>
            <a:endParaRPr lang="el-GR" sz="2400" dirty="0"/>
          </a:p>
          <a:p>
            <a:endParaRPr lang="el-GR" dirty="0"/>
          </a:p>
        </p:txBody>
      </p:sp>
      <p:sp>
        <p:nvSpPr>
          <p:cNvPr id="7" name="Θέση αριθμού διαφάνειας 6">
            <a:extLst>
              <a:ext uri="{FF2B5EF4-FFF2-40B4-BE49-F238E27FC236}">
                <a16:creationId xmlns:a16="http://schemas.microsoft.com/office/drawing/2014/main" id="{6628A405-2522-3B13-BE17-07EFC1F0A696}"/>
              </a:ext>
            </a:extLst>
          </p:cNvPr>
          <p:cNvSpPr>
            <a:spLocks noGrp="1"/>
          </p:cNvSpPr>
          <p:nvPr>
            <p:ph type="sldNum" sz="quarter" idx="12"/>
          </p:nvPr>
        </p:nvSpPr>
        <p:spPr/>
        <p:txBody>
          <a:bodyPr/>
          <a:lstStyle/>
          <a:p>
            <a:fld id="{29A67EF4-6AD0-4895-A677-9D84EEBBB660}" type="slidenum">
              <a:rPr lang="el-GR" smtClean="0"/>
              <a:t>4</a:t>
            </a:fld>
            <a:endParaRPr lang="el-GR"/>
          </a:p>
        </p:txBody>
      </p:sp>
    </p:spTree>
    <p:extLst>
      <p:ext uri="{BB962C8B-B14F-4D97-AF65-F5344CB8AC3E}">
        <p14:creationId xmlns:p14="http://schemas.microsoft.com/office/powerpoint/2010/main" val="2392731265"/>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68FF2A2-00D6-5628-1CD9-B1811F5B065F}"/>
              </a:ext>
            </a:extLst>
          </p:cNvPr>
          <p:cNvSpPr>
            <a:spLocks noGrp="1"/>
          </p:cNvSpPr>
          <p:nvPr>
            <p:ph type="title"/>
          </p:nvPr>
        </p:nvSpPr>
        <p:spPr/>
        <p:txBody>
          <a:bodyPr>
            <a:normAutofit fontScale="90000"/>
          </a:bodyPr>
          <a:lstStyle/>
          <a:p>
            <a:pPr marL="342900" marR="0" lvl="0" indent="-342900">
              <a:spcBef>
                <a:spcPts val="0"/>
              </a:spcBef>
              <a:spcAft>
                <a:spcPts val="0"/>
              </a:spcAft>
            </a:pPr>
            <a:r>
              <a:rPr lang="en-US" sz="4000" dirty="0">
                <a:solidFill>
                  <a:srgbClr val="000000"/>
                </a:solidFill>
                <a:effectLst/>
                <a:ea typeface="Calibri" panose="020F0502020204030204" pitchFamily="34" charset="0"/>
              </a:rPr>
              <a:t>SCT- </a:t>
            </a:r>
            <a:r>
              <a:rPr lang="el-GR" sz="4000" dirty="0">
                <a:solidFill>
                  <a:srgbClr val="000000"/>
                </a:solidFill>
                <a:effectLst/>
                <a:ea typeface="Calibri" panose="020F0502020204030204" pitchFamily="34" charset="0"/>
              </a:rPr>
              <a:t>S</a:t>
            </a:r>
            <a:r>
              <a:rPr lang="en-US" sz="4000" dirty="0" err="1">
                <a:solidFill>
                  <a:srgbClr val="000000"/>
                </a:solidFill>
                <a:effectLst/>
                <a:ea typeface="Calibri" panose="020F0502020204030204" pitchFamily="34" charset="0"/>
              </a:rPr>
              <a:t>ub</a:t>
            </a:r>
            <a:r>
              <a:rPr lang="el-GR" sz="4000" dirty="0">
                <a:solidFill>
                  <a:srgbClr val="000000"/>
                </a:solidFill>
                <a:effectLst/>
                <a:ea typeface="Calibri" panose="020F0502020204030204" pitchFamily="34" charset="0"/>
              </a:rPr>
              <a:t>-</a:t>
            </a:r>
            <a:r>
              <a:rPr lang="en-US" sz="4000" dirty="0">
                <a:solidFill>
                  <a:srgbClr val="000000"/>
                </a:solidFill>
                <a:effectLst/>
                <a:ea typeface="Calibri" panose="020F0502020204030204" pitchFamily="34" charset="0"/>
              </a:rPr>
              <a:t>grouping</a:t>
            </a:r>
            <a:br>
              <a:rPr lang="el-GR" sz="4000" dirty="0">
                <a:solidFill>
                  <a:srgbClr val="000000"/>
                </a:solidFill>
                <a:effectLst/>
                <a:ea typeface="Calibri" panose="020F0502020204030204" pitchFamily="34" charset="0"/>
              </a:rPr>
            </a:br>
            <a:r>
              <a:rPr lang="en-US" sz="4000" dirty="0">
                <a:solidFill>
                  <a:srgbClr val="000000"/>
                </a:solidFill>
                <a:effectLst/>
                <a:ea typeface="Calibri" panose="020F0502020204030204" pitchFamily="34" charset="0"/>
              </a:rPr>
              <a:t>K</a:t>
            </a:r>
            <a:r>
              <a:rPr lang="el-GR" sz="4000" dirty="0" err="1">
                <a:solidFill>
                  <a:srgbClr val="000000"/>
                </a:solidFill>
                <a:effectLst/>
                <a:ea typeface="Calibri" panose="020F0502020204030204" pitchFamily="34" charset="0"/>
              </a:rPr>
              <a:t>αθρέφτισμα</a:t>
            </a:r>
            <a:br>
              <a:rPr lang="el-GR" sz="2200" dirty="0">
                <a:solidFill>
                  <a:srgbClr val="000000"/>
                </a:solidFill>
                <a:effectLst/>
                <a:ea typeface="Calibri" panose="020F0502020204030204" pitchFamily="34" charset="0"/>
              </a:rPr>
            </a:br>
            <a:endParaRPr lang="el-GR" dirty="0"/>
          </a:p>
        </p:txBody>
      </p:sp>
      <p:sp>
        <p:nvSpPr>
          <p:cNvPr id="3" name="Θέση περιεχομένου 2">
            <a:extLst>
              <a:ext uri="{FF2B5EF4-FFF2-40B4-BE49-F238E27FC236}">
                <a16:creationId xmlns:a16="http://schemas.microsoft.com/office/drawing/2014/main" id="{B0ECE30A-45A6-4CD2-405E-507EECA10B65}"/>
              </a:ext>
            </a:extLst>
          </p:cNvPr>
          <p:cNvSpPr>
            <a:spLocks noGrp="1"/>
          </p:cNvSpPr>
          <p:nvPr>
            <p:ph idx="1"/>
          </p:nvPr>
        </p:nvSpPr>
        <p:spPr>
          <a:xfrm>
            <a:off x="1066800" y="2103120"/>
            <a:ext cx="10058400" cy="4297680"/>
          </a:xfrm>
        </p:spPr>
        <p:txBody>
          <a:bodyPr/>
          <a:lstStyle/>
          <a:p>
            <a:r>
              <a:rPr lang="en-US" sz="2400" dirty="0">
                <a:effectLst/>
                <a:ea typeface="Times New Roman" panose="02020603050405020304" pitchFamily="18" charset="0"/>
                <a:cs typeface="Times New Roman" panose="02020603050405020304" pitchFamily="18" charset="0"/>
              </a:rPr>
              <a:t>Joined-Separation- Individuation/ I hear you say ….. and …./ </a:t>
            </a:r>
            <a:r>
              <a:rPr lang="el-GR" sz="2400" dirty="0">
                <a:effectLst/>
                <a:ea typeface="Times New Roman" panose="02020603050405020304" pitchFamily="18" charset="0"/>
                <a:cs typeface="Times New Roman" panose="02020603050405020304" pitchFamily="18" charset="0"/>
              </a:rPr>
              <a:t>“Α</a:t>
            </a:r>
            <a:r>
              <a:rPr lang="en-US" sz="2400" dirty="0" err="1">
                <a:effectLst/>
                <a:ea typeface="Times New Roman" panose="02020603050405020304" pitchFamily="18" charset="0"/>
                <a:cs typeface="Times New Roman" panose="02020603050405020304" pitchFamily="18" charset="0"/>
              </a:rPr>
              <a:t>nyone</a:t>
            </a:r>
            <a:r>
              <a:rPr lang="en-US" sz="2400" dirty="0">
                <a:effectLst/>
                <a:ea typeface="Times New Roman" panose="02020603050405020304" pitchFamily="18" charset="0"/>
                <a:cs typeface="Times New Roman" panose="02020603050405020304" pitchFamily="18" charset="0"/>
              </a:rPr>
              <a:t> else</a:t>
            </a:r>
            <a:r>
              <a:rPr lang="el-GR" sz="2400" dirty="0">
                <a:effectLst/>
                <a:ea typeface="Times New Roman" panose="02020603050405020304" pitchFamily="18" charset="0"/>
                <a:cs typeface="Times New Roman" panose="02020603050405020304" pitchFamily="18" charset="0"/>
              </a:rPr>
              <a:t>?”</a:t>
            </a:r>
            <a:endParaRPr lang="el-GR" sz="2400" dirty="0">
              <a:effectLst/>
              <a:ea typeface="Calibri" panose="020F0502020204030204" pitchFamily="34" charset="0"/>
              <a:cs typeface="Times New Roman" panose="02020603050405020304" pitchFamily="18" charset="0"/>
            </a:endParaRPr>
          </a:p>
          <a:p>
            <a:pPr marL="274320" lvl="1" indent="0">
              <a:buNone/>
            </a:pPr>
            <a:r>
              <a:rPr lang="en-US" sz="2000" dirty="0">
                <a:hlinkClick r:id="rId2"/>
              </a:rPr>
              <a:t>https://www.systemscentered.com/Systems-Centered/Systems-Centered-Theory</a:t>
            </a:r>
            <a:endParaRPr lang="en-US" sz="2000" dirty="0"/>
          </a:p>
          <a:p>
            <a:endParaRPr lang="el-GR" dirty="0"/>
          </a:p>
        </p:txBody>
      </p:sp>
      <p:sp>
        <p:nvSpPr>
          <p:cNvPr id="4" name="Θέση αριθμού διαφάνειας 3">
            <a:extLst>
              <a:ext uri="{FF2B5EF4-FFF2-40B4-BE49-F238E27FC236}">
                <a16:creationId xmlns:a16="http://schemas.microsoft.com/office/drawing/2014/main" id="{40DB0E8F-02D9-EBDC-BF3A-357617268031}"/>
              </a:ext>
            </a:extLst>
          </p:cNvPr>
          <p:cNvSpPr>
            <a:spLocks noGrp="1"/>
          </p:cNvSpPr>
          <p:nvPr>
            <p:ph type="sldNum" sz="quarter" idx="12"/>
          </p:nvPr>
        </p:nvSpPr>
        <p:spPr/>
        <p:txBody>
          <a:bodyPr/>
          <a:lstStyle/>
          <a:p>
            <a:fld id="{29A67EF4-6AD0-4895-A677-9D84EEBBB660}" type="slidenum">
              <a:rPr lang="el-GR" smtClean="0"/>
              <a:t>40</a:t>
            </a:fld>
            <a:endParaRPr lang="el-GR"/>
          </a:p>
        </p:txBody>
      </p:sp>
    </p:spTree>
    <p:extLst>
      <p:ext uri="{BB962C8B-B14F-4D97-AF65-F5344CB8AC3E}">
        <p14:creationId xmlns:p14="http://schemas.microsoft.com/office/powerpoint/2010/main" val="1673765521"/>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78ECCD3-FDCC-76AB-C349-597E2ABF1227}"/>
              </a:ext>
            </a:extLst>
          </p:cNvPr>
          <p:cNvSpPr>
            <a:spLocks noGrp="1"/>
          </p:cNvSpPr>
          <p:nvPr>
            <p:ph type="title"/>
          </p:nvPr>
        </p:nvSpPr>
        <p:spPr/>
        <p:txBody>
          <a:bodyPr>
            <a:normAutofit/>
          </a:bodyPr>
          <a:lstStyle/>
          <a:p>
            <a:r>
              <a:rPr lang="el-GR" sz="3600" dirty="0"/>
              <a:t>Γενεόγραμμα </a:t>
            </a:r>
          </a:p>
        </p:txBody>
      </p:sp>
      <p:sp>
        <p:nvSpPr>
          <p:cNvPr id="3" name="Θέση περιεχομένου 2">
            <a:extLst>
              <a:ext uri="{FF2B5EF4-FFF2-40B4-BE49-F238E27FC236}">
                <a16:creationId xmlns:a16="http://schemas.microsoft.com/office/drawing/2014/main" id="{322D884D-833D-3775-0594-7FD5437A75BD}"/>
              </a:ext>
            </a:extLst>
          </p:cNvPr>
          <p:cNvSpPr>
            <a:spLocks noGrp="1"/>
          </p:cNvSpPr>
          <p:nvPr>
            <p:ph idx="1"/>
          </p:nvPr>
        </p:nvSpPr>
        <p:spPr/>
        <p:txBody>
          <a:bodyPr>
            <a:normAutofit/>
          </a:bodyPr>
          <a:lstStyle/>
          <a:p>
            <a:r>
              <a:rPr lang="el-GR" sz="2400" dirty="0">
                <a:solidFill>
                  <a:srgbClr val="000000"/>
                </a:solidFill>
              </a:rPr>
              <a:t>Ε</a:t>
            </a:r>
            <a:r>
              <a:rPr lang="el-GR" sz="2400" b="0" i="0" dirty="0">
                <a:solidFill>
                  <a:srgbClr val="000000"/>
                </a:solidFill>
                <a:effectLst/>
              </a:rPr>
              <a:t>ίναι ένα γενεαλογικό δένδρο τουλάχιστον 3 γενεών που περιέχει πληροφορίες για μέλη οικογενειών, τις σχέσεις τους κ.λπ. </a:t>
            </a:r>
          </a:p>
          <a:p>
            <a:r>
              <a:rPr lang="el-GR" sz="2400" b="0" i="0" dirty="0">
                <a:solidFill>
                  <a:srgbClr val="000000"/>
                </a:solidFill>
                <a:effectLst/>
              </a:rPr>
              <a:t>Παρέχει γραφικά τις πληροφορίες και μπορείς «με μια ματιά» να δεις </a:t>
            </a:r>
            <a:r>
              <a:rPr lang="el-GR" sz="2400" dirty="0">
                <a:solidFill>
                  <a:srgbClr val="000000"/>
                </a:solidFill>
              </a:rPr>
              <a:t>με έναν «οπτικό» τρόπο</a:t>
            </a:r>
            <a:r>
              <a:rPr lang="el-GR" sz="2400" b="0" i="0" dirty="0">
                <a:solidFill>
                  <a:srgbClr val="000000"/>
                </a:solidFill>
                <a:effectLst/>
              </a:rPr>
              <a:t>, κρίσιμα θέματα που αφορούν μια οικογένεια, ένα άτομο, ένα πρόβλημα.  </a:t>
            </a:r>
          </a:p>
          <a:p>
            <a:r>
              <a:rPr lang="el-GR" sz="2400" b="0" i="0" dirty="0">
                <a:solidFill>
                  <a:srgbClr val="000000"/>
                </a:solidFill>
                <a:effectLst/>
              </a:rPr>
              <a:t>3 επίπεδα πληροφοριών:</a:t>
            </a:r>
          </a:p>
          <a:p>
            <a:pPr lvl="1">
              <a:buFont typeface="Wingdings" panose="05000000000000000000" pitchFamily="2" charset="2"/>
              <a:buChar char="ü"/>
            </a:pPr>
            <a:r>
              <a:rPr lang="el-GR" sz="2200" dirty="0">
                <a:solidFill>
                  <a:srgbClr val="000000"/>
                </a:solidFill>
              </a:rPr>
              <a:t>Χ</a:t>
            </a:r>
            <a:r>
              <a:rPr lang="el-GR" sz="2200" b="0" i="0" dirty="0">
                <a:solidFill>
                  <a:srgbClr val="000000"/>
                </a:solidFill>
                <a:effectLst/>
              </a:rPr>
              <a:t>αρτογράφηση της οικογενειακής δομής</a:t>
            </a:r>
          </a:p>
          <a:p>
            <a:pPr lvl="1">
              <a:buFont typeface="Wingdings" panose="05000000000000000000" pitchFamily="2" charset="2"/>
              <a:buChar char="ü"/>
            </a:pPr>
            <a:r>
              <a:rPr lang="el-GR" sz="2200" dirty="0">
                <a:solidFill>
                  <a:srgbClr val="000000"/>
                </a:solidFill>
              </a:rPr>
              <a:t>Κ</a:t>
            </a:r>
            <a:r>
              <a:rPr lang="el-GR" sz="2200" b="0" i="0" dirty="0">
                <a:solidFill>
                  <a:srgbClr val="000000"/>
                </a:solidFill>
                <a:effectLst/>
              </a:rPr>
              <a:t>αταγραφή πληροφοριών για την οικογένεια (ιστορία- εδώ και τώρα, κ.λπ.)</a:t>
            </a:r>
          </a:p>
          <a:p>
            <a:pPr lvl="1">
              <a:buFont typeface="Wingdings" panose="05000000000000000000" pitchFamily="2" charset="2"/>
              <a:buChar char="ü"/>
            </a:pPr>
            <a:r>
              <a:rPr lang="el-GR" sz="2200" dirty="0">
                <a:solidFill>
                  <a:srgbClr val="000000"/>
                </a:solidFill>
              </a:rPr>
              <a:t>Σ</a:t>
            </a:r>
            <a:r>
              <a:rPr lang="el-GR" sz="2200" b="0" i="0" dirty="0">
                <a:solidFill>
                  <a:srgbClr val="000000"/>
                </a:solidFill>
                <a:effectLst/>
              </a:rPr>
              <a:t>κιαγράφηση των σχέσεων της οικογένειας</a:t>
            </a:r>
            <a:endParaRPr lang="el-GR" sz="2200" dirty="0"/>
          </a:p>
        </p:txBody>
      </p:sp>
      <p:sp>
        <p:nvSpPr>
          <p:cNvPr id="4" name="Θέση αριθμού διαφάνειας 3">
            <a:extLst>
              <a:ext uri="{FF2B5EF4-FFF2-40B4-BE49-F238E27FC236}">
                <a16:creationId xmlns:a16="http://schemas.microsoft.com/office/drawing/2014/main" id="{5BCF3860-0223-778E-0BD4-306C97214062}"/>
              </a:ext>
            </a:extLst>
          </p:cNvPr>
          <p:cNvSpPr>
            <a:spLocks noGrp="1"/>
          </p:cNvSpPr>
          <p:nvPr>
            <p:ph type="sldNum" sz="quarter" idx="12"/>
          </p:nvPr>
        </p:nvSpPr>
        <p:spPr/>
        <p:txBody>
          <a:bodyPr/>
          <a:lstStyle/>
          <a:p>
            <a:fld id="{29A67EF4-6AD0-4895-A677-9D84EEBBB660}" type="slidenum">
              <a:rPr lang="el-GR" smtClean="0"/>
              <a:t>41</a:t>
            </a:fld>
            <a:endParaRPr lang="el-GR"/>
          </a:p>
        </p:txBody>
      </p:sp>
    </p:spTree>
    <p:extLst>
      <p:ext uri="{BB962C8B-B14F-4D97-AF65-F5344CB8AC3E}">
        <p14:creationId xmlns:p14="http://schemas.microsoft.com/office/powerpoint/2010/main" val="1480827863"/>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4F25199-68AD-0390-8E31-1D6DC0039E2B}"/>
              </a:ext>
            </a:extLst>
          </p:cNvPr>
          <p:cNvSpPr>
            <a:spLocks noGrp="1"/>
          </p:cNvSpPr>
          <p:nvPr>
            <p:ph type="title"/>
          </p:nvPr>
        </p:nvSpPr>
        <p:spPr>
          <a:xfrm>
            <a:off x="1066800" y="642594"/>
            <a:ext cx="10058400" cy="946509"/>
          </a:xfrm>
        </p:spPr>
        <p:txBody>
          <a:bodyPr>
            <a:normAutofit fontScale="90000"/>
          </a:bodyPr>
          <a:lstStyle/>
          <a:p>
            <a:r>
              <a:rPr lang="en-GB" sz="2800" dirty="0">
                <a:effectLst/>
                <a:ea typeface="Times New Roman" panose="02020603050405020304" pitchFamily="18" charset="0"/>
              </a:rPr>
              <a:t>Tree of Life </a:t>
            </a:r>
            <a:r>
              <a:rPr lang="en-US" sz="2800" dirty="0">
                <a:effectLst/>
                <a:ea typeface="Times New Roman" panose="02020603050405020304" pitchFamily="18" charset="0"/>
              </a:rPr>
              <a:t> A</a:t>
            </a:r>
            <a:r>
              <a:rPr lang="en-GB" sz="2800" dirty="0" err="1">
                <a:effectLst/>
                <a:ea typeface="Times New Roman" panose="02020603050405020304" pitchFamily="18" charset="0"/>
              </a:rPr>
              <a:t>pproach</a:t>
            </a:r>
            <a:br>
              <a:rPr lang="el-GR" sz="1800" dirty="0">
                <a:effectLst/>
                <a:latin typeface="Times New Roman" panose="02020603050405020304" pitchFamily="18" charset="0"/>
                <a:ea typeface="Times New Roman" panose="02020603050405020304" pitchFamily="18" charset="0"/>
              </a:rPr>
            </a:br>
            <a:endParaRPr lang="el-GR" dirty="0"/>
          </a:p>
        </p:txBody>
      </p:sp>
      <p:sp>
        <p:nvSpPr>
          <p:cNvPr id="4" name="Θέση αριθμού διαφάνειας 3">
            <a:extLst>
              <a:ext uri="{FF2B5EF4-FFF2-40B4-BE49-F238E27FC236}">
                <a16:creationId xmlns:a16="http://schemas.microsoft.com/office/drawing/2014/main" id="{FC7486AA-87FE-671D-CE8B-B463BD5BE55E}"/>
              </a:ext>
            </a:extLst>
          </p:cNvPr>
          <p:cNvSpPr>
            <a:spLocks noGrp="1"/>
          </p:cNvSpPr>
          <p:nvPr>
            <p:ph type="sldNum" sz="quarter" idx="12"/>
          </p:nvPr>
        </p:nvSpPr>
        <p:spPr/>
        <p:txBody>
          <a:bodyPr/>
          <a:lstStyle/>
          <a:p>
            <a:fld id="{29A67EF4-6AD0-4895-A677-9D84EEBBB660}" type="slidenum">
              <a:rPr lang="el-GR" smtClean="0"/>
              <a:t>42</a:t>
            </a:fld>
            <a:endParaRPr lang="el-GR"/>
          </a:p>
        </p:txBody>
      </p:sp>
      <p:sp>
        <p:nvSpPr>
          <p:cNvPr id="5" name="Rectangle 1">
            <a:extLst>
              <a:ext uri="{FF2B5EF4-FFF2-40B4-BE49-F238E27FC236}">
                <a16:creationId xmlns:a16="http://schemas.microsoft.com/office/drawing/2014/main" id="{A364C6CB-C183-5FD5-E3F1-4DC5331BA512}"/>
              </a:ext>
            </a:extLst>
          </p:cNvPr>
          <p:cNvSpPr>
            <a:spLocks noGrp="1" noChangeArrowheads="1"/>
          </p:cNvSpPr>
          <p:nvPr>
            <p:ph idx="1"/>
          </p:nvPr>
        </p:nvSpPr>
        <p:spPr bwMode="auto">
          <a:xfrm>
            <a:off x="408432" y="1179749"/>
            <a:ext cx="10716768" cy="501675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tabLst>
                <a:tab pos="914400" algn="l"/>
              </a:tabLst>
              <a:defRPr>
                <a:solidFill>
                  <a:schemeClr val="tx1"/>
                </a:solidFill>
                <a:latin typeface="Arial" panose="020B0604020202020204" pitchFamily="34" charset="0"/>
              </a:defRPr>
            </a:lvl1pPr>
            <a:lvl2pPr eaLnBrk="0" fontAlgn="base" hangingPunct="0">
              <a:spcBef>
                <a:spcPct val="0"/>
              </a:spcBef>
              <a:spcAft>
                <a:spcPct val="0"/>
              </a:spcAft>
              <a:tabLst>
                <a:tab pos="914400" algn="l"/>
              </a:tabLst>
              <a:defRPr>
                <a:solidFill>
                  <a:schemeClr val="tx1"/>
                </a:solidFill>
                <a:latin typeface="Arial" panose="020B0604020202020204" pitchFamily="34" charset="0"/>
              </a:defRPr>
            </a:lvl2pPr>
            <a:lvl3pPr eaLnBrk="0" fontAlgn="base" hangingPunct="0">
              <a:spcBef>
                <a:spcPct val="0"/>
              </a:spcBef>
              <a:spcAft>
                <a:spcPct val="0"/>
              </a:spcAft>
              <a:tabLst>
                <a:tab pos="914400" algn="l"/>
              </a:tabLst>
              <a:defRPr>
                <a:solidFill>
                  <a:schemeClr val="tx1"/>
                </a:solidFill>
                <a:latin typeface="Arial" panose="020B0604020202020204" pitchFamily="34" charset="0"/>
              </a:defRPr>
            </a:lvl3pPr>
            <a:lvl4pPr eaLnBrk="0" fontAlgn="base" hangingPunct="0">
              <a:spcBef>
                <a:spcPct val="0"/>
              </a:spcBef>
              <a:spcAft>
                <a:spcPct val="0"/>
              </a:spcAft>
              <a:tabLst>
                <a:tab pos="914400" algn="l"/>
              </a:tabLst>
              <a:defRPr>
                <a:solidFill>
                  <a:schemeClr val="tx1"/>
                </a:solidFill>
                <a:latin typeface="Arial" panose="020B0604020202020204" pitchFamily="34" charset="0"/>
              </a:defRPr>
            </a:lvl4pPr>
            <a:lvl5pPr eaLnBrk="0" fontAlgn="base" hangingPunct="0">
              <a:spcBef>
                <a:spcPct val="0"/>
              </a:spcBef>
              <a:spcAft>
                <a:spcPct val="0"/>
              </a:spcAft>
              <a:tabLst>
                <a:tab pos="914400" algn="l"/>
              </a:tabLst>
              <a:defRPr>
                <a:solidFill>
                  <a:schemeClr val="tx1"/>
                </a:solidFill>
                <a:latin typeface="Arial" panose="020B0604020202020204" pitchFamily="34" charset="0"/>
              </a:defRPr>
            </a:lvl5pPr>
            <a:lvl6pPr eaLnBrk="0" fontAlgn="base" hangingPunct="0">
              <a:spcBef>
                <a:spcPct val="0"/>
              </a:spcBef>
              <a:spcAft>
                <a:spcPct val="0"/>
              </a:spcAft>
              <a:tabLst>
                <a:tab pos="914400" algn="l"/>
              </a:tabLst>
              <a:defRPr>
                <a:solidFill>
                  <a:schemeClr val="tx1"/>
                </a:solidFill>
                <a:latin typeface="Arial" panose="020B0604020202020204" pitchFamily="34" charset="0"/>
              </a:defRPr>
            </a:lvl6pPr>
            <a:lvl7pPr eaLnBrk="0" fontAlgn="base" hangingPunct="0">
              <a:spcBef>
                <a:spcPct val="0"/>
              </a:spcBef>
              <a:spcAft>
                <a:spcPct val="0"/>
              </a:spcAft>
              <a:tabLst>
                <a:tab pos="914400" algn="l"/>
              </a:tabLst>
              <a:defRPr>
                <a:solidFill>
                  <a:schemeClr val="tx1"/>
                </a:solidFill>
                <a:latin typeface="Arial" panose="020B0604020202020204" pitchFamily="34" charset="0"/>
              </a:defRPr>
            </a:lvl7pPr>
            <a:lvl8pPr eaLnBrk="0" fontAlgn="base" hangingPunct="0">
              <a:spcBef>
                <a:spcPct val="0"/>
              </a:spcBef>
              <a:spcAft>
                <a:spcPct val="0"/>
              </a:spcAft>
              <a:tabLst>
                <a:tab pos="914400" algn="l"/>
              </a:tabLst>
              <a:defRPr>
                <a:solidFill>
                  <a:schemeClr val="tx1"/>
                </a:solidFill>
                <a:latin typeface="Arial" panose="020B0604020202020204" pitchFamily="34" charset="0"/>
              </a:defRPr>
            </a:lvl8pPr>
            <a:lvl9pPr eaLnBrk="0" fontAlgn="base" hangingPunct="0">
              <a:spcBef>
                <a:spcPct val="0"/>
              </a:spcBef>
              <a:spcAft>
                <a:spcPct val="0"/>
              </a:spcAft>
              <a:tabLst>
                <a:tab pos="914400" algn="l"/>
              </a:tabLst>
              <a:defRPr>
                <a:solidFill>
                  <a:schemeClr val="tx1"/>
                </a:solidFill>
                <a:latin typeface="Arial" panose="020B0604020202020204" pitchFamily="34" charset="0"/>
              </a:defRPr>
            </a:lvl9pPr>
          </a:lstStyle>
          <a:p>
            <a:pPr marL="0" marR="0" lvl="0" indent="0" algn="just" defTabSz="914400" rtl="0" eaLnBrk="0" fontAlgn="base" latinLnBrk="0" hangingPunct="0">
              <a:lnSpc>
                <a:spcPct val="100000"/>
              </a:lnSpc>
              <a:spcBef>
                <a:spcPct val="0"/>
              </a:spcBef>
              <a:spcAft>
                <a:spcPct val="0"/>
              </a:spcAft>
              <a:buClrTx/>
              <a:buSzTx/>
              <a:buNone/>
              <a:tabLst>
                <a:tab pos="914400" algn="l"/>
              </a:tabLst>
            </a:pPr>
            <a:r>
              <a:rPr kumimoji="0" lang="el-GR" altLang="el-GR" sz="2000" b="1" i="0" u="none" strike="noStrike" cap="none" normalizeH="0" baseline="0" dirty="0">
                <a:ln>
                  <a:noFill/>
                </a:ln>
                <a:solidFill>
                  <a:srgbClr val="000000"/>
                </a:solidFill>
                <a:effectLst/>
                <a:latin typeface="+mn-lt"/>
                <a:ea typeface="Times New Roman" panose="02020603050405020304" pitchFamily="18" charset="0"/>
                <a:cs typeface="Arial" panose="020B0604020202020204" pitchFamily="34" charset="0"/>
              </a:rPr>
              <a:t>1</a:t>
            </a:r>
            <a:r>
              <a:rPr kumimoji="0" lang="el-GR" altLang="el-GR" sz="2000" b="1" i="0" u="none" strike="noStrike" cap="none" normalizeH="0" baseline="30000" dirty="0">
                <a:ln>
                  <a:noFill/>
                </a:ln>
                <a:solidFill>
                  <a:srgbClr val="000000"/>
                </a:solidFill>
                <a:effectLst/>
                <a:latin typeface="+mn-lt"/>
                <a:ea typeface="Times New Roman" panose="02020603050405020304" pitchFamily="18" charset="0"/>
                <a:cs typeface="Arial" panose="020B0604020202020204" pitchFamily="34" charset="0"/>
              </a:rPr>
              <a:t>ο</a:t>
            </a:r>
            <a:r>
              <a:rPr kumimoji="0" lang="el-GR" altLang="el-GR" sz="2000" b="1" i="0" u="none" strike="noStrike" cap="none" normalizeH="0" baseline="0" dirty="0">
                <a:ln>
                  <a:noFill/>
                </a:ln>
                <a:solidFill>
                  <a:srgbClr val="000000"/>
                </a:solidFill>
                <a:effectLst/>
                <a:latin typeface="+mn-lt"/>
                <a:ea typeface="Times New Roman" panose="02020603050405020304" pitchFamily="18" charset="0"/>
                <a:cs typeface="Arial" panose="020B0604020202020204" pitchFamily="34" charset="0"/>
              </a:rPr>
              <a:t> μέρος</a:t>
            </a:r>
            <a:r>
              <a:rPr kumimoji="0" lang="el-GR" altLang="el-GR" sz="2000" b="0" i="0" u="none" strike="noStrike" cap="none" normalizeH="0" baseline="0" dirty="0">
                <a:ln>
                  <a:noFill/>
                </a:ln>
                <a:solidFill>
                  <a:srgbClr val="000000"/>
                </a:solidFill>
                <a:effectLst/>
                <a:latin typeface="+mn-lt"/>
                <a:ea typeface="Times New Roman" panose="02020603050405020304" pitchFamily="18" charset="0"/>
                <a:cs typeface="Arial" panose="020B0604020202020204" pitchFamily="34" charset="0"/>
              </a:rPr>
              <a:t>:</a:t>
            </a:r>
            <a:endParaRPr kumimoji="0" lang="el-GR" altLang="el-GR" sz="2000" b="0" i="0" u="none" strike="noStrike" cap="none" normalizeH="0" baseline="0" dirty="0">
              <a:ln>
                <a:noFill/>
              </a:ln>
              <a:solidFill>
                <a:srgbClr val="000000"/>
              </a:solidFill>
              <a:effectLst/>
              <a:latin typeface="+mn-lt"/>
              <a:ea typeface="Times New Roman" panose="02020603050405020304" pitchFamily="18" charset="0"/>
              <a:cs typeface="Tahoma" panose="020B0604030504040204" pitchFamily="34" charset="0"/>
            </a:endParaRPr>
          </a:p>
          <a:p>
            <a:pPr marR="0" lvl="0" algn="just" defTabSz="914400" rtl="0" eaLnBrk="0" fontAlgn="base" latinLnBrk="0" hangingPunct="0">
              <a:lnSpc>
                <a:spcPct val="100000"/>
              </a:lnSpc>
              <a:spcBef>
                <a:spcPct val="0"/>
              </a:spcBef>
              <a:spcAft>
                <a:spcPct val="0"/>
              </a:spcAft>
              <a:buClrTx/>
              <a:buSzTx/>
              <a:buFont typeface="Courier New" panose="02070309020205020404" pitchFamily="49" charset="0"/>
              <a:buChar char="o"/>
              <a:tabLst>
                <a:tab pos="914400" algn="l"/>
              </a:tabLst>
            </a:pPr>
            <a:r>
              <a:rPr kumimoji="0" lang="el-GR" altLang="el-GR" sz="2000" b="0" i="0" u="none" strike="noStrike" cap="none" normalizeH="0" baseline="0" dirty="0">
                <a:ln>
                  <a:noFill/>
                </a:ln>
                <a:solidFill>
                  <a:srgbClr val="000000"/>
                </a:solidFill>
                <a:effectLst/>
                <a:latin typeface="+mn-lt"/>
                <a:ea typeface="Times New Roman" panose="02020603050405020304" pitchFamily="18" charset="0"/>
                <a:cs typeface="Arial" panose="020B0604020202020204" pitchFamily="34" charset="0"/>
              </a:rPr>
              <a:t>Ζωγραφίζω το δέντρο μου</a:t>
            </a:r>
            <a:endParaRPr kumimoji="0" lang="el-GR" altLang="el-GR" sz="2000" b="0" i="0" u="none" strike="noStrike" cap="none" normalizeH="0" baseline="0" dirty="0">
              <a:ln>
                <a:noFill/>
              </a:ln>
              <a:solidFill>
                <a:srgbClr val="000000"/>
              </a:solidFill>
              <a:effectLst/>
              <a:latin typeface="+mn-lt"/>
              <a:ea typeface="Times New Roman" panose="02020603050405020304" pitchFamily="18" charset="0"/>
              <a:cs typeface="Tahoma" panose="020B0604030504040204" pitchFamily="34" charset="0"/>
            </a:endParaRPr>
          </a:p>
          <a:p>
            <a:pPr lvl="1" algn="just">
              <a:buClrTx/>
              <a:buFont typeface="Courier New" panose="02070309020205020404" pitchFamily="49" charset="0"/>
              <a:buChar char="o"/>
            </a:pPr>
            <a:r>
              <a:rPr kumimoji="0" lang="el-GR" altLang="el-GR" sz="2000" b="0" i="0" u="none" strike="noStrike" cap="none" normalizeH="0" baseline="0" dirty="0">
                <a:ln>
                  <a:noFill/>
                </a:ln>
                <a:solidFill>
                  <a:srgbClr val="000000"/>
                </a:solidFill>
                <a:effectLst/>
                <a:latin typeface="+mn-lt"/>
                <a:ea typeface="Times New Roman" panose="02020603050405020304" pitchFamily="18" charset="0"/>
                <a:cs typeface="Arial" panose="020B0604020202020204" pitchFamily="34" charset="0"/>
              </a:rPr>
              <a:t>Σύνδεση με ρίζες (παρελθόν), βάση, κορμό, κλαδιά (μέλλον), με πρόσωπα, γεγονότα, τόπους, σύμβολα, γνώσεις, κ.τ.λ.</a:t>
            </a:r>
            <a:endParaRPr kumimoji="0" lang="el-GR" altLang="el-GR" sz="2000" b="0" i="0" u="none" strike="noStrike" cap="none" normalizeH="0" baseline="0" dirty="0">
              <a:ln>
                <a:noFill/>
              </a:ln>
              <a:solidFill>
                <a:srgbClr val="000000"/>
              </a:solidFill>
              <a:effectLst/>
              <a:latin typeface="+mn-lt"/>
              <a:ea typeface="Times New Roman" panose="02020603050405020304" pitchFamily="18" charset="0"/>
              <a:cs typeface="Tahoma" panose="020B0604030504040204" pitchFamily="34" charset="0"/>
            </a:endParaRPr>
          </a:p>
          <a:p>
            <a:pPr marR="0" lvl="0" algn="just" defTabSz="914400" rtl="0" eaLnBrk="0" fontAlgn="base" latinLnBrk="0" hangingPunct="0">
              <a:lnSpc>
                <a:spcPct val="100000"/>
              </a:lnSpc>
              <a:spcBef>
                <a:spcPct val="0"/>
              </a:spcBef>
              <a:spcAft>
                <a:spcPct val="0"/>
              </a:spcAft>
              <a:buClrTx/>
              <a:buSzTx/>
              <a:buFont typeface="Courier New" panose="02070309020205020404" pitchFamily="49" charset="0"/>
              <a:buChar char="o"/>
              <a:tabLst>
                <a:tab pos="914400" algn="l"/>
              </a:tabLst>
            </a:pPr>
            <a:r>
              <a:rPr kumimoji="0" lang="el-GR" altLang="el-GR" sz="2000" b="0" i="0" u="none" strike="noStrike" cap="none" normalizeH="0" baseline="0" dirty="0">
                <a:ln>
                  <a:noFill/>
                </a:ln>
                <a:solidFill>
                  <a:srgbClr val="000000"/>
                </a:solidFill>
                <a:effectLst/>
                <a:latin typeface="+mn-lt"/>
                <a:ea typeface="Times New Roman" panose="02020603050405020304" pitchFamily="18" charset="0"/>
                <a:cs typeface="Arial" panose="020B0604020202020204" pitchFamily="34" charset="0"/>
              </a:rPr>
              <a:t>Τα απεικονίζω πάνω στο δέντρο ζωγραφίζοντας, γράφοντας, επικολλώντας ό,τι…, κ.τ.λ.</a:t>
            </a:r>
            <a:endParaRPr kumimoji="0" lang="el-GR" altLang="el-GR" sz="2000" b="0" i="0" u="none" strike="noStrike" cap="none" normalizeH="0" baseline="0" dirty="0">
              <a:ln>
                <a:noFill/>
              </a:ln>
              <a:solidFill>
                <a:srgbClr val="000000"/>
              </a:solidFill>
              <a:effectLst/>
              <a:latin typeface="+mn-lt"/>
              <a:ea typeface="Times New Roman" panose="02020603050405020304" pitchFamily="18" charset="0"/>
              <a:cs typeface="Tahoma" panose="020B0604030504040204" pitchFamily="34" charset="0"/>
            </a:endParaRPr>
          </a:p>
          <a:p>
            <a:pPr marL="0" marR="0" lvl="0" indent="0" algn="just" defTabSz="914400" rtl="0" eaLnBrk="0" fontAlgn="base" latinLnBrk="0" hangingPunct="0">
              <a:lnSpc>
                <a:spcPct val="100000"/>
              </a:lnSpc>
              <a:spcBef>
                <a:spcPct val="0"/>
              </a:spcBef>
              <a:spcAft>
                <a:spcPct val="0"/>
              </a:spcAft>
              <a:buClrTx/>
              <a:buSzTx/>
              <a:buNone/>
              <a:tabLst>
                <a:tab pos="914400" algn="l"/>
              </a:tabLst>
            </a:pPr>
            <a:r>
              <a:rPr kumimoji="0" lang="el-GR" altLang="el-GR" sz="2000" b="1" i="0" u="none" strike="noStrike" cap="none" normalizeH="0" baseline="0" dirty="0">
                <a:ln>
                  <a:noFill/>
                </a:ln>
                <a:solidFill>
                  <a:srgbClr val="000000"/>
                </a:solidFill>
                <a:effectLst/>
                <a:latin typeface="+mn-lt"/>
                <a:ea typeface="Times New Roman" panose="02020603050405020304" pitchFamily="18" charset="0"/>
                <a:cs typeface="Arial" panose="020B0604020202020204" pitchFamily="34" charset="0"/>
              </a:rPr>
              <a:t>2</a:t>
            </a:r>
            <a:r>
              <a:rPr kumimoji="0" lang="el-GR" altLang="el-GR" sz="2000" b="1" i="0" u="none" strike="noStrike" cap="none" normalizeH="0" baseline="30000" dirty="0">
                <a:ln>
                  <a:noFill/>
                </a:ln>
                <a:solidFill>
                  <a:srgbClr val="000000"/>
                </a:solidFill>
                <a:effectLst/>
                <a:latin typeface="+mn-lt"/>
                <a:ea typeface="Times New Roman" panose="02020603050405020304" pitchFamily="18" charset="0"/>
                <a:cs typeface="Arial" panose="020B0604020202020204" pitchFamily="34" charset="0"/>
              </a:rPr>
              <a:t>ο</a:t>
            </a:r>
            <a:r>
              <a:rPr kumimoji="0" lang="el-GR" altLang="el-GR" sz="2000" b="1" i="0" u="none" strike="noStrike" cap="none" normalizeH="0" baseline="0" dirty="0">
                <a:ln>
                  <a:noFill/>
                </a:ln>
                <a:solidFill>
                  <a:srgbClr val="000000"/>
                </a:solidFill>
                <a:effectLst/>
                <a:latin typeface="+mn-lt"/>
                <a:ea typeface="Times New Roman" panose="02020603050405020304" pitchFamily="18" charset="0"/>
                <a:cs typeface="Arial" panose="020B0604020202020204" pitchFamily="34" charset="0"/>
              </a:rPr>
              <a:t> μέρος</a:t>
            </a:r>
            <a:endParaRPr kumimoji="0" lang="el-GR" altLang="el-GR" sz="2000" b="0" i="0" u="none" strike="noStrike" cap="none" normalizeH="0" baseline="0" dirty="0">
              <a:ln>
                <a:noFill/>
              </a:ln>
              <a:solidFill>
                <a:srgbClr val="000000"/>
              </a:solidFill>
              <a:effectLst/>
              <a:latin typeface="+mn-lt"/>
              <a:ea typeface="Times New Roman" panose="02020603050405020304" pitchFamily="18" charset="0"/>
              <a:cs typeface="Tahoma" panose="020B0604030504040204" pitchFamily="34" charset="0"/>
            </a:endParaRPr>
          </a:p>
          <a:p>
            <a:pPr marR="0" lvl="0" algn="just" defTabSz="914400" rtl="0" eaLnBrk="0" fontAlgn="base" latinLnBrk="0" hangingPunct="0">
              <a:lnSpc>
                <a:spcPct val="100000"/>
              </a:lnSpc>
              <a:spcBef>
                <a:spcPct val="0"/>
              </a:spcBef>
              <a:spcAft>
                <a:spcPct val="0"/>
              </a:spcAft>
              <a:buClrTx/>
              <a:buSzTx/>
              <a:buFont typeface="Courier New" panose="02070309020205020404" pitchFamily="49" charset="0"/>
              <a:buChar char="o"/>
              <a:tabLst>
                <a:tab pos="914400" algn="l"/>
              </a:tabLst>
            </a:pPr>
            <a:r>
              <a:rPr kumimoji="0" lang="el-GR" altLang="el-GR" sz="2000" b="0" i="0" u="none" strike="noStrike" cap="none" normalizeH="0" baseline="0" dirty="0">
                <a:ln>
                  <a:noFill/>
                </a:ln>
                <a:solidFill>
                  <a:srgbClr val="000000"/>
                </a:solidFill>
                <a:effectLst/>
                <a:latin typeface="+mn-lt"/>
                <a:ea typeface="Times New Roman" panose="02020603050405020304" pitchFamily="18" charset="0"/>
                <a:cs typeface="Arial" panose="020B0604020202020204" pitchFamily="34" charset="0"/>
              </a:rPr>
              <a:t>Πώς μπορεί να σταθεί το δέντρο, όταν έρχονται καταιγίδες; Ποιες είναι οι πηγές του; </a:t>
            </a:r>
            <a:endParaRPr kumimoji="0" lang="el-GR" altLang="el-GR" sz="2000" b="0" i="0" u="none" strike="noStrike" cap="none" normalizeH="0" baseline="0" dirty="0">
              <a:ln>
                <a:noFill/>
              </a:ln>
              <a:solidFill>
                <a:srgbClr val="000000"/>
              </a:solidFill>
              <a:effectLst/>
              <a:latin typeface="+mn-lt"/>
              <a:ea typeface="Times New Roman" panose="02020603050405020304" pitchFamily="18" charset="0"/>
              <a:cs typeface="Tahoma" panose="020B0604030504040204" pitchFamily="34" charset="0"/>
            </a:endParaRPr>
          </a:p>
          <a:p>
            <a:pPr marL="0" marR="0" lvl="0" indent="0" algn="just" defTabSz="914400" rtl="0" eaLnBrk="0" fontAlgn="base" latinLnBrk="0" hangingPunct="0">
              <a:lnSpc>
                <a:spcPct val="100000"/>
              </a:lnSpc>
              <a:spcBef>
                <a:spcPct val="0"/>
              </a:spcBef>
              <a:spcAft>
                <a:spcPct val="0"/>
              </a:spcAft>
              <a:buClrTx/>
              <a:buSzTx/>
              <a:buNone/>
              <a:tabLst>
                <a:tab pos="914400" algn="l"/>
              </a:tabLst>
            </a:pPr>
            <a:r>
              <a:rPr kumimoji="0" lang="en-GB" altLang="el-GR" sz="2000" b="1" i="0" u="none" strike="noStrike" cap="none" normalizeH="0" baseline="0" dirty="0">
                <a:ln>
                  <a:noFill/>
                </a:ln>
                <a:solidFill>
                  <a:srgbClr val="000000"/>
                </a:solidFill>
                <a:effectLst/>
                <a:latin typeface="+mn-lt"/>
                <a:ea typeface="Times New Roman" panose="02020603050405020304" pitchFamily="18" charset="0"/>
                <a:cs typeface="Arial" panose="020B0604020202020204" pitchFamily="34" charset="0"/>
              </a:rPr>
              <a:t>3</a:t>
            </a:r>
            <a:r>
              <a:rPr kumimoji="0" lang="el-GR" altLang="el-GR" sz="2000" b="1" i="0" u="none" strike="noStrike" cap="none" normalizeH="0" baseline="30000" dirty="0">
                <a:ln>
                  <a:noFill/>
                </a:ln>
                <a:solidFill>
                  <a:srgbClr val="000000"/>
                </a:solidFill>
                <a:effectLst/>
                <a:latin typeface="+mn-lt"/>
                <a:ea typeface="Times New Roman" panose="02020603050405020304" pitchFamily="18" charset="0"/>
                <a:cs typeface="Arial" panose="020B0604020202020204" pitchFamily="34" charset="0"/>
              </a:rPr>
              <a:t>ο</a:t>
            </a:r>
            <a:r>
              <a:rPr kumimoji="0" lang="en-GB" altLang="el-GR" sz="2000" b="1" i="0" u="none" strike="noStrike" cap="none" normalizeH="0" baseline="0" dirty="0">
                <a:ln>
                  <a:noFill/>
                </a:ln>
                <a:solidFill>
                  <a:srgbClr val="000000"/>
                </a:solidFill>
                <a:effectLst/>
                <a:latin typeface="+mn-lt"/>
                <a:ea typeface="Times New Roman" panose="02020603050405020304" pitchFamily="18" charset="0"/>
                <a:cs typeface="Arial" panose="020B0604020202020204" pitchFamily="34" charset="0"/>
              </a:rPr>
              <a:t> </a:t>
            </a:r>
            <a:r>
              <a:rPr kumimoji="0" lang="el-GR" altLang="el-GR" sz="2000" b="1" i="0" u="none" strike="noStrike" cap="none" normalizeH="0" baseline="0" dirty="0">
                <a:ln>
                  <a:noFill/>
                </a:ln>
                <a:solidFill>
                  <a:srgbClr val="000000"/>
                </a:solidFill>
                <a:effectLst/>
                <a:latin typeface="+mn-lt"/>
                <a:ea typeface="Times New Roman" panose="02020603050405020304" pitchFamily="18" charset="0"/>
                <a:cs typeface="Arial" panose="020B0604020202020204" pitchFamily="34" charset="0"/>
              </a:rPr>
              <a:t>μέρος</a:t>
            </a:r>
            <a:r>
              <a:rPr kumimoji="0" lang="en-GB" altLang="el-GR" sz="2000" b="1" i="0" u="none" strike="noStrike" cap="none" normalizeH="0" baseline="0" dirty="0">
                <a:ln>
                  <a:noFill/>
                </a:ln>
                <a:solidFill>
                  <a:srgbClr val="000000"/>
                </a:solidFill>
                <a:effectLst/>
                <a:latin typeface="+mn-lt"/>
                <a:ea typeface="Times New Roman" panose="02020603050405020304" pitchFamily="18" charset="0"/>
                <a:cs typeface="Arial" panose="020B0604020202020204" pitchFamily="34" charset="0"/>
              </a:rPr>
              <a:t> </a:t>
            </a:r>
            <a:r>
              <a:rPr kumimoji="0" lang="el-GR" altLang="el-GR" sz="2000" b="1" i="0" u="none" strike="noStrike" cap="none" normalizeH="0" baseline="0" dirty="0">
                <a:ln>
                  <a:noFill/>
                </a:ln>
                <a:solidFill>
                  <a:srgbClr val="000000"/>
                </a:solidFill>
                <a:effectLst/>
                <a:latin typeface="+mn-lt"/>
                <a:ea typeface="Times New Roman" panose="02020603050405020304" pitchFamily="18" charset="0"/>
                <a:cs typeface="Arial" panose="020B0604020202020204" pitchFamily="34" charset="0"/>
              </a:rPr>
              <a:t>– επεξεργασία της εμπειρίας</a:t>
            </a:r>
            <a:endParaRPr kumimoji="0" lang="el-GR" altLang="el-GR" sz="2000" b="0" i="0" u="none" strike="noStrike" cap="none" normalizeH="0" baseline="0" dirty="0">
              <a:ln>
                <a:noFill/>
              </a:ln>
              <a:solidFill>
                <a:srgbClr val="000000"/>
              </a:solidFill>
              <a:effectLst/>
              <a:latin typeface="+mn-lt"/>
              <a:ea typeface="Times New Roman" panose="02020603050405020304" pitchFamily="18" charset="0"/>
              <a:cs typeface="Tahoma" panose="020B0604030504040204" pitchFamily="34" charset="0"/>
            </a:endParaRPr>
          </a:p>
          <a:p>
            <a:pPr marR="0" lvl="0" algn="just" defTabSz="914400" rtl="0" eaLnBrk="0" fontAlgn="base" latinLnBrk="0" hangingPunct="0">
              <a:lnSpc>
                <a:spcPct val="100000"/>
              </a:lnSpc>
              <a:spcBef>
                <a:spcPct val="0"/>
              </a:spcBef>
              <a:spcAft>
                <a:spcPct val="0"/>
              </a:spcAft>
              <a:buClrTx/>
              <a:buSzTx/>
              <a:buFont typeface="Courier New" panose="02070309020205020404" pitchFamily="49" charset="0"/>
              <a:buChar char="o"/>
              <a:tabLst>
                <a:tab pos="914400" algn="l"/>
              </a:tabLst>
            </a:pPr>
            <a:r>
              <a:rPr kumimoji="0" lang="el-GR" altLang="el-GR" sz="2000" b="0" i="0" u="none" strike="noStrike" cap="none" normalizeH="0" baseline="0" dirty="0" err="1">
                <a:ln>
                  <a:noFill/>
                </a:ln>
                <a:solidFill>
                  <a:srgbClr val="000000"/>
                </a:solidFill>
                <a:effectLst/>
                <a:latin typeface="+mn-lt"/>
                <a:ea typeface="Times New Roman" panose="02020603050405020304" pitchFamily="18" charset="0"/>
                <a:cs typeface="Arial" panose="020B0604020202020204" pitchFamily="34" charset="0"/>
              </a:rPr>
              <a:t>How</a:t>
            </a:r>
            <a:r>
              <a:rPr kumimoji="0" lang="el-GR" altLang="el-GR" sz="2000" b="0" i="0" u="none" strike="noStrike" cap="none" normalizeH="0" baseline="0" dirty="0">
                <a:ln>
                  <a:noFill/>
                </a:ln>
                <a:solidFill>
                  <a:srgbClr val="000000"/>
                </a:solidFill>
                <a:effectLst/>
                <a:latin typeface="+mn-lt"/>
                <a:ea typeface="Times New Roman" panose="02020603050405020304" pitchFamily="18" charset="0"/>
                <a:cs typeface="Arial" panose="020B0604020202020204" pitchFamily="34" charset="0"/>
              </a:rPr>
              <a:t> </a:t>
            </a:r>
            <a:r>
              <a:rPr kumimoji="0" lang="el-GR" altLang="el-GR" sz="2000" b="0" i="0" u="none" strike="noStrike" cap="none" normalizeH="0" baseline="0" dirty="0" err="1">
                <a:ln>
                  <a:noFill/>
                </a:ln>
                <a:solidFill>
                  <a:srgbClr val="000000"/>
                </a:solidFill>
                <a:effectLst/>
                <a:latin typeface="+mn-lt"/>
                <a:ea typeface="Times New Roman" panose="02020603050405020304" pitchFamily="18" charset="0"/>
                <a:cs typeface="Arial" panose="020B0604020202020204" pitchFamily="34" charset="0"/>
              </a:rPr>
              <a:t>well</a:t>
            </a:r>
            <a:r>
              <a:rPr kumimoji="0" lang="el-GR" altLang="el-GR" sz="2000" b="0" i="0" u="none" strike="noStrike" cap="none" normalizeH="0" baseline="0" dirty="0">
                <a:ln>
                  <a:noFill/>
                </a:ln>
                <a:solidFill>
                  <a:srgbClr val="000000"/>
                </a:solidFill>
                <a:effectLst/>
                <a:latin typeface="+mn-lt"/>
                <a:ea typeface="Times New Roman" panose="02020603050405020304" pitchFamily="18" charset="0"/>
                <a:cs typeface="Arial" panose="020B0604020202020204" pitchFamily="34" charset="0"/>
              </a:rPr>
              <a:t> </a:t>
            </a:r>
            <a:r>
              <a:rPr kumimoji="0" lang="el-GR" altLang="el-GR" sz="2000" b="0" i="0" u="none" strike="noStrike" cap="none" normalizeH="0" baseline="0" dirty="0" err="1">
                <a:ln>
                  <a:noFill/>
                </a:ln>
                <a:solidFill>
                  <a:srgbClr val="000000"/>
                </a:solidFill>
                <a:effectLst/>
                <a:latin typeface="+mn-lt"/>
                <a:ea typeface="Times New Roman" panose="02020603050405020304" pitchFamily="18" charset="0"/>
                <a:cs typeface="Arial" panose="020B0604020202020204" pitchFamily="34" charset="0"/>
              </a:rPr>
              <a:t>did</a:t>
            </a:r>
            <a:r>
              <a:rPr kumimoji="0" lang="el-GR" altLang="el-GR" sz="2000" b="0" i="0" u="none" strike="noStrike" cap="none" normalizeH="0" baseline="0" dirty="0">
                <a:ln>
                  <a:noFill/>
                </a:ln>
                <a:solidFill>
                  <a:srgbClr val="000000"/>
                </a:solidFill>
                <a:effectLst/>
                <a:latin typeface="+mn-lt"/>
                <a:ea typeface="Times New Roman" panose="02020603050405020304" pitchFamily="18" charset="0"/>
                <a:cs typeface="Arial" panose="020B0604020202020204" pitchFamily="34" charset="0"/>
              </a:rPr>
              <a:t> </a:t>
            </a:r>
            <a:r>
              <a:rPr kumimoji="0" lang="el-GR" altLang="el-GR" sz="2000" b="0" i="0" u="none" strike="noStrike" cap="none" normalizeH="0" baseline="0" dirty="0" err="1">
                <a:ln>
                  <a:noFill/>
                </a:ln>
                <a:solidFill>
                  <a:srgbClr val="000000"/>
                </a:solidFill>
                <a:effectLst/>
                <a:latin typeface="+mn-lt"/>
                <a:ea typeface="Times New Roman" panose="02020603050405020304" pitchFamily="18" charset="0"/>
                <a:cs typeface="Arial" panose="020B0604020202020204" pitchFamily="34" charset="0"/>
              </a:rPr>
              <a:t>this</a:t>
            </a:r>
            <a:r>
              <a:rPr kumimoji="0" lang="el-GR" altLang="el-GR" sz="2000" b="0" i="0" u="none" strike="noStrike" cap="none" normalizeH="0" baseline="0" dirty="0">
                <a:ln>
                  <a:noFill/>
                </a:ln>
                <a:solidFill>
                  <a:srgbClr val="000000"/>
                </a:solidFill>
                <a:effectLst/>
                <a:latin typeface="+mn-lt"/>
                <a:ea typeface="Times New Roman" panose="02020603050405020304" pitchFamily="18" charset="0"/>
                <a:cs typeface="Arial" panose="020B0604020202020204" pitchFamily="34" charset="0"/>
              </a:rPr>
              <a:t> </a:t>
            </a:r>
            <a:r>
              <a:rPr kumimoji="0" lang="el-GR" altLang="el-GR" sz="2000" b="0" i="0" u="none" strike="noStrike" cap="none" normalizeH="0" baseline="0" dirty="0" err="1">
                <a:ln>
                  <a:noFill/>
                </a:ln>
                <a:solidFill>
                  <a:srgbClr val="000000"/>
                </a:solidFill>
                <a:effectLst/>
                <a:latin typeface="+mn-lt"/>
                <a:ea typeface="Times New Roman" panose="02020603050405020304" pitchFamily="18" charset="0"/>
                <a:cs typeface="Arial" panose="020B0604020202020204" pitchFamily="34" charset="0"/>
              </a:rPr>
              <a:t>one</a:t>
            </a:r>
            <a:r>
              <a:rPr kumimoji="0" lang="el-GR" altLang="el-GR" sz="2000" b="0" i="0" u="none" strike="noStrike" cap="none" normalizeH="0" baseline="0" dirty="0">
                <a:ln>
                  <a:noFill/>
                </a:ln>
                <a:solidFill>
                  <a:srgbClr val="000000"/>
                </a:solidFill>
                <a:effectLst/>
                <a:latin typeface="+mn-lt"/>
                <a:ea typeface="Times New Roman" panose="02020603050405020304" pitchFamily="18" charset="0"/>
                <a:cs typeface="Arial" panose="020B0604020202020204" pitchFamily="34" charset="0"/>
              </a:rPr>
              <a:t> </a:t>
            </a:r>
            <a:r>
              <a:rPr kumimoji="0" lang="el-GR" altLang="el-GR" sz="2000" b="0" i="0" u="none" strike="noStrike" cap="none" normalizeH="0" baseline="0" dirty="0" err="1">
                <a:ln>
                  <a:noFill/>
                </a:ln>
                <a:solidFill>
                  <a:srgbClr val="000000"/>
                </a:solidFill>
                <a:effectLst/>
                <a:latin typeface="+mn-lt"/>
                <a:ea typeface="Times New Roman" panose="02020603050405020304" pitchFamily="18" charset="0"/>
                <a:cs typeface="Arial" panose="020B0604020202020204" pitchFamily="34" charset="0"/>
              </a:rPr>
              <a:t>work</a:t>
            </a:r>
            <a:r>
              <a:rPr kumimoji="0" lang="el-GR" altLang="el-GR" sz="2000" b="0" i="0" u="none" strike="noStrike" cap="none" normalizeH="0" baseline="0" dirty="0">
                <a:ln>
                  <a:noFill/>
                </a:ln>
                <a:solidFill>
                  <a:srgbClr val="000000"/>
                </a:solidFill>
                <a:effectLst/>
                <a:latin typeface="+mn-lt"/>
                <a:ea typeface="Times New Roman" panose="02020603050405020304" pitchFamily="18" charset="0"/>
                <a:cs typeface="Arial" panose="020B0604020202020204" pitchFamily="34" charset="0"/>
              </a:rPr>
              <a:t> for </a:t>
            </a:r>
            <a:r>
              <a:rPr kumimoji="0" lang="el-GR" altLang="el-GR" sz="2000" b="0" i="0" u="none" strike="noStrike" cap="none" normalizeH="0" baseline="0" dirty="0" err="1">
                <a:ln>
                  <a:noFill/>
                </a:ln>
                <a:solidFill>
                  <a:srgbClr val="000000"/>
                </a:solidFill>
                <a:effectLst/>
                <a:latin typeface="+mn-lt"/>
                <a:ea typeface="Times New Roman" panose="02020603050405020304" pitchFamily="18" charset="0"/>
                <a:cs typeface="Arial" panose="020B0604020202020204" pitchFamily="34" charset="0"/>
              </a:rPr>
              <a:t>you</a:t>
            </a:r>
            <a:r>
              <a:rPr kumimoji="0" lang="el-GR" altLang="el-GR" sz="2000" b="0" i="0" u="none" strike="noStrike" cap="none" normalizeH="0" baseline="0" dirty="0">
                <a:ln>
                  <a:noFill/>
                </a:ln>
                <a:solidFill>
                  <a:srgbClr val="000000"/>
                </a:solidFill>
                <a:effectLst/>
                <a:latin typeface="+mn-lt"/>
                <a:ea typeface="Times New Roman" panose="02020603050405020304" pitchFamily="18" charset="0"/>
                <a:cs typeface="Arial" panose="020B0604020202020204" pitchFamily="34" charset="0"/>
              </a:rPr>
              <a:t>? </a:t>
            </a:r>
            <a:r>
              <a:rPr kumimoji="0" lang="el-GR" altLang="el-GR" sz="2000" b="0" i="0" u="none" strike="noStrike" cap="none" normalizeH="0" baseline="0" dirty="0" err="1">
                <a:ln>
                  <a:noFill/>
                </a:ln>
                <a:solidFill>
                  <a:srgbClr val="000000"/>
                </a:solidFill>
                <a:effectLst/>
                <a:latin typeface="+mn-lt"/>
                <a:ea typeface="Times New Roman" panose="02020603050405020304" pitchFamily="18" charset="0"/>
                <a:cs typeface="Arial" panose="020B0604020202020204" pitchFamily="34" charset="0"/>
              </a:rPr>
              <a:t>Do</a:t>
            </a:r>
            <a:r>
              <a:rPr kumimoji="0" lang="el-GR" altLang="el-GR" sz="2000" b="0" i="0" u="none" strike="noStrike" cap="none" normalizeH="0" baseline="0" dirty="0">
                <a:ln>
                  <a:noFill/>
                </a:ln>
                <a:solidFill>
                  <a:srgbClr val="000000"/>
                </a:solidFill>
                <a:effectLst/>
                <a:latin typeface="+mn-lt"/>
                <a:ea typeface="Times New Roman" panose="02020603050405020304" pitchFamily="18" charset="0"/>
                <a:cs typeface="Arial" panose="020B0604020202020204" pitchFamily="34" charset="0"/>
              </a:rPr>
              <a:t> </a:t>
            </a:r>
            <a:r>
              <a:rPr kumimoji="0" lang="el-GR" altLang="el-GR" sz="2000" b="0" i="0" u="none" strike="noStrike" cap="none" normalizeH="0" baseline="0" dirty="0" err="1">
                <a:ln>
                  <a:noFill/>
                </a:ln>
                <a:solidFill>
                  <a:srgbClr val="000000"/>
                </a:solidFill>
                <a:effectLst/>
                <a:latin typeface="+mn-lt"/>
                <a:ea typeface="Times New Roman" panose="02020603050405020304" pitchFamily="18" charset="0"/>
                <a:cs typeface="Arial" panose="020B0604020202020204" pitchFamily="34" charset="0"/>
              </a:rPr>
              <a:t>you</a:t>
            </a:r>
            <a:r>
              <a:rPr kumimoji="0" lang="el-GR" altLang="el-GR" sz="2000" b="0" i="0" u="none" strike="noStrike" cap="none" normalizeH="0" baseline="0" dirty="0">
                <a:ln>
                  <a:noFill/>
                </a:ln>
                <a:solidFill>
                  <a:srgbClr val="000000"/>
                </a:solidFill>
                <a:effectLst/>
                <a:latin typeface="+mn-lt"/>
                <a:ea typeface="Times New Roman" panose="02020603050405020304" pitchFamily="18" charset="0"/>
                <a:cs typeface="Arial" panose="020B0604020202020204" pitchFamily="34" charset="0"/>
              </a:rPr>
              <a:t> </a:t>
            </a:r>
            <a:r>
              <a:rPr kumimoji="0" lang="el-GR" altLang="el-GR" sz="2000" b="0" i="0" u="none" strike="noStrike" cap="none" normalizeH="0" baseline="0" dirty="0" err="1">
                <a:ln>
                  <a:noFill/>
                </a:ln>
                <a:solidFill>
                  <a:srgbClr val="000000"/>
                </a:solidFill>
                <a:effectLst/>
                <a:latin typeface="+mn-lt"/>
                <a:ea typeface="Times New Roman" panose="02020603050405020304" pitchFamily="18" charset="0"/>
                <a:cs typeface="Arial" panose="020B0604020202020204" pitchFamily="34" charset="0"/>
              </a:rPr>
              <a:t>feel</a:t>
            </a:r>
            <a:r>
              <a:rPr kumimoji="0" lang="el-GR" altLang="el-GR" sz="2000" b="0" i="0" u="none" strike="noStrike" cap="none" normalizeH="0" baseline="0" dirty="0">
                <a:ln>
                  <a:noFill/>
                </a:ln>
                <a:solidFill>
                  <a:srgbClr val="000000"/>
                </a:solidFill>
                <a:effectLst/>
                <a:latin typeface="+mn-lt"/>
                <a:ea typeface="Times New Roman" panose="02020603050405020304" pitchFamily="18" charset="0"/>
                <a:cs typeface="Arial" panose="020B0604020202020204" pitchFamily="34" charset="0"/>
              </a:rPr>
              <a:t> </a:t>
            </a:r>
            <a:r>
              <a:rPr kumimoji="0" lang="el-GR" altLang="el-GR" sz="2000" b="0" i="0" u="none" strike="noStrike" cap="none" normalizeH="0" baseline="0" dirty="0" err="1">
                <a:ln>
                  <a:noFill/>
                </a:ln>
                <a:solidFill>
                  <a:srgbClr val="000000"/>
                </a:solidFill>
                <a:effectLst/>
                <a:latin typeface="+mn-lt"/>
                <a:ea typeface="Times New Roman" panose="02020603050405020304" pitchFamily="18" charset="0"/>
                <a:cs typeface="Arial" panose="020B0604020202020204" pitchFamily="34" charset="0"/>
              </a:rPr>
              <a:t>more</a:t>
            </a:r>
            <a:r>
              <a:rPr kumimoji="0" lang="el-GR" altLang="el-GR" sz="2000" b="0" i="0" u="none" strike="noStrike" cap="none" normalizeH="0" baseline="0" dirty="0">
                <a:ln>
                  <a:noFill/>
                </a:ln>
                <a:solidFill>
                  <a:srgbClr val="000000"/>
                </a:solidFill>
                <a:effectLst/>
                <a:latin typeface="+mn-lt"/>
                <a:ea typeface="Times New Roman" panose="02020603050405020304" pitchFamily="18" charset="0"/>
                <a:cs typeface="Arial" panose="020B0604020202020204" pitchFamily="34" charset="0"/>
              </a:rPr>
              <a:t> </a:t>
            </a:r>
            <a:r>
              <a:rPr kumimoji="0" lang="el-GR" altLang="el-GR" sz="2000" b="0" i="0" u="none" strike="noStrike" cap="none" normalizeH="0" baseline="0" dirty="0" err="1">
                <a:ln>
                  <a:noFill/>
                </a:ln>
                <a:solidFill>
                  <a:srgbClr val="000000"/>
                </a:solidFill>
                <a:effectLst/>
                <a:latin typeface="+mn-lt"/>
                <a:ea typeface="Times New Roman" panose="02020603050405020304" pitchFamily="18" charset="0"/>
                <a:cs typeface="Arial" panose="020B0604020202020204" pitchFamily="34" charset="0"/>
              </a:rPr>
              <a:t>grounded</a:t>
            </a:r>
            <a:r>
              <a:rPr kumimoji="0" lang="el-GR" altLang="el-GR" sz="2000" b="0" i="0" u="none" strike="noStrike" cap="none" normalizeH="0" baseline="0" dirty="0">
                <a:ln>
                  <a:noFill/>
                </a:ln>
                <a:solidFill>
                  <a:srgbClr val="000000"/>
                </a:solidFill>
                <a:effectLst/>
                <a:latin typeface="+mn-lt"/>
                <a:ea typeface="Times New Roman" panose="02020603050405020304" pitchFamily="18" charset="0"/>
                <a:cs typeface="Arial" panose="020B0604020202020204" pitchFamily="34" charset="0"/>
              </a:rPr>
              <a:t>?</a:t>
            </a:r>
            <a:endParaRPr kumimoji="0" lang="el-GR" altLang="el-GR" sz="2000" b="0" i="0" u="none" strike="noStrike" cap="none" normalizeH="0" baseline="0" dirty="0">
              <a:ln>
                <a:noFill/>
              </a:ln>
              <a:solidFill>
                <a:srgbClr val="000000"/>
              </a:solidFill>
              <a:effectLst/>
              <a:latin typeface="+mn-lt"/>
              <a:ea typeface="Times New Roman" panose="02020603050405020304" pitchFamily="18" charset="0"/>
              <a:cs typeface="Tahoma" panose="020B0604030504040204" pitchFamily="34" charset="0"/>
            </a:endParaRPr>
          </a:p>
          <a:p>
            <a:pPr marR="0" lvl="0" algn="just" defTabSz="914400" rtl="0" eaLnBrk="0" fontAlgn="base" latinLnBrk="0" hangingPunct="0">
              <a:lnSpc>
                <a:spcPct val="100000"/>
              </a:lnSpc>
              <a:spcBef>
                <a:spcPct val="0"/>
              </a:spcBef>
              <a:spcAft>
                <a:spcPct val="0"/>
              </a:spcAft>
              <a:buClrTx/>
              <a:buSzTx/>
              <a:buFont typeface="Courier New" panose="02070309020205020404" pitchFamily="49" charset="0"/>
              <a:buChar char="o"/>
              <a:tabLst>
                <a:tab pos="914400" algn="l"/>
              </a:tabLst>
            </a:pPr>
            <a:r>
              <a:rPr kumimoji="0" lang="el-GR" altLang="el-GR" sz="2000" b="0" i="0" u="none" strike="noStrike" cap="none" normalizeH="0" baseline="0" dirty="0">
                <a:ln>
                  <a:noFill/>
                </a:ln>
                <a:solidFill>
                  <a:srgbClr val="000000"/>
                </a:solidFill>
                <a:effectLst/>
                <a:latin typeface="+mn-lt"/>
                <a:ea typeface="Times New Roman" panose="02020603050405020304" pitchFamily="18" charset="0"/>
                <a:cs typeface="Arial" panose="020B0604020202020204" pitchFamily="34" charset="0"/>
              </a:rPr>
              <a:t>Τι συναισθήματα είχε αυτή η εμπειρία; </a:t>
            </a:r>
            <a:endParaRPr kumimoji="0" lang="el-GR" altLang="el-GR" sz="2000" b="0" i="0" u="none" strike="noStrike" cap="none" normalizeH="0" baseline="0" dirty="0">
              <a:ln>
                <a:noFill/>
              </a:ln>
              <a:solidFill>
                <a:srgbClr val="000000"/>
              </a:solidFill>
              <a:effectLst/>
              <a:latin typeface="+mn-lt"/>
              <a:ea typeface="Times New Roman" panose="02020603050405020304" pitchFamily="18" charset="0"/>
              <a:cs typeface="Tahoma" panose="020B0604030504040204" pitchFamily="34" charset="0"/>
            </a:endParaRPr>
          </a:p>
          <a:p>
            <a:pPr marR="0" lvl="0" algn="just" defTabSz="914400" rtl="0" eaLnBrk="0" fontAlgn="base" latinLnBrk="0" hangingPunct="0">
              <a:lnSpc>
                <a:spcPct val="100000"/>
              </a:lnSpc>
              <a:spcBef>
                <a:spcPct val="0"/>
              </a:spcBef>
              <a:spcAft>
                <a:spcPct val="0"/>
              </a:spcAft>
              <a:buClrTx/>
              <a:buSzTx/>
              <a:buFont typeface="Courier New" panose="02070309020205020404" pitchFamily="49" charset="0"/>
              <a:buChar char="o"/>
              <a:tabLst>
                <a:tab pos="914400" algn="l"/>
              </a:tabLst>
            </a:pPr>
            <a:r>
              <a:rPr kumimoji="0" lang="el-GR" altLang="el-GR" sz="2000" b="0" i="0" u="none" strike="noStrike" cap="none" normalizeH="0" baseline="0" dirty="0">
                <a:ln>
                  <a:noFill/>
                </a:ln>
                <a:solidFill>
                  <a:srgbClr val="000000"/>
                </a:solidFill>
                <a:effectLst/>
                <a:latin typeface="+mn-lt"/>
                <a:ea typeface="Times New Roman" panose="02020603050405020304" pitchFamily="18" charset="0"/>
                <a:cs typeface="Arial" panose="020B0604020202020204" pitchFamily="34" charset="0"/>
              </a:rPr>
              <a:t>Εκπλήξεις, απογοητεύσεις, </a:t>
            </a:r>
            <a:r>
              <a:rPr kumimoji="0" lang="en-US" altLang="el-GR" sz="2000" b="0" i="0" u="none" strike="noStrike" cap="none" normalizeH="0" baseline="0" dirty="0">
                <a:ln>
                  <a:noFill/>
                </a:ln>
                <a:solidFill>
                  <a:srgbClr val="000000"/>
                </a:solidFill>
                <a:effectLst/>
                <a:latin typeface="+mn-lt"/>
                <a:ea typeface="Times New Roman" panose="02020603050405020304" pitchFamily="18" charset="0"/>
                <a:cs typeface="Arial" panose="020B0604020202020204" pitchFamily="34" charset="0"/>
              </a:rPr>
              <a:t>learnings</a:t>
            </a:r>
            <a:r>
              <a:rPr kumimoji="0" lang="el-GR" altLang="el-GR" sz="2000" b="0" i="0" u="none" strike="noStrike" cap="none" normalizeH="0" baseline="0" dirty="0">
                <a:ln>
                  <a:noFill/>
                </a:ln>
                <a:solidFill>
                  <a:srgbClr val="000000"/>
                </a:solidFill>
                <a:effectLst/>
                <a:latin typeface="+mn-lt"/>
                <a:ea typeface="Times New Roman" panose="02020603050405020304" pitchFamily="18" charset="0"/>
                <a:cs typeface="Arial" panose="020B0604020202020204" pitchFamily="34" charset="0"/>
              </a:rPr>
              <a:t>, </a:t>
            </a:r>
            <a:r>
              <a:rPr kumimoji="0" lang="en-US" altLang="el-GR" sz="2000" b="0" i="0" u="none" strike="noStrike" cap="none" normalizeH="0" baseline="0" dirty="0">
                <a:ln>
                  <a:noFill/>
                </a:ln>
                <a:solidFill>
                  <a:srgbClr val="000000"/>
                </a:solidFill>
                <a:effectLst/>
                <a:latin typeface="+mn-lt"/>
                <a:ea typeface="Times New Roman" panose="02020603050405020304" pitchFamily="18" charset="0"/>
                <a:cs typeface="Arial" panose="020B0604020202020204" pitchFamily="34" charset="0"/>
              </a:rPr>
              <a:t>restraining forces</a:t>
            </a:r>
            <a:r>
              <a:rPr kumimoji="0" lang="el-GR" altLang="el-GR" sz="2000" b="0" i="0" u="none" strike="noStrike" cap="none" normalizeH="0" baseline="0" dirty="0">
                <a:ln>
                  <a:noFill/>
                </a:ln>
                <a:solidFill>
                  <a:srgbClr val="000000"/>
                </a:solidFill>
                <a:effectLst/>
                <a:latin typeface="+mn-lt"/>
                <a:ea typeface="Times New Roman" panose="02020603050405020304" pitchFamily="18" charset="0"/>
                <a:cs typeface="Arial" panose="020B0604020202020204" pitchFamily="34" charset="0"/>
              </a:rPr>
              <a:t>, βοηθητικά στοιχεία, κ.λπ.</a:t>
            </a:r>
            <a:endParaRPr kumimoji="0" lang="el-GR" altLang="el-GR" sz="2000" b="0" i="0" u="none" strike="noStrike" cap="none" normalizeH="0" baseline="0" dirty="0">
              <a:ln>
                <a:noFill/>
              </a:ln>
              <a:solidFill>
                <a:srgbClr val="000000"/>
              </a:solidFill>
              <a:effectLst/>
              <a:latin typeface="+mn-lt"/>
              <a:ea typeface="Times New Roman" panose="02020603050405020304" pitchFamily="18" charset="0"/>
              <a:cs typeface="Tahoma" panose="020B0604030504040204" pitchFamily="34" charset="0"/>
            </a:endParaRPr>
          </a:p>
          <a:p>
            <a:pPr marR="0" lvl="0" algn="just" defTabSz="914400" rtl="0" eaLnBrk="0" fontAlgn="base" latinLnBrk="0" hangingPunct="0">
              <a:lnSpc>
                <a:spcPct val="100000"/>
              </a:lnSpc>
              <a:spcBef>
                <a:spcPct val="0"/>
              </a:spcBef>
              <a:spcAft>
                <a:spcPct val="0"/>
              </a:spcAft>
              <a:buClrTx/>
              <a:buSzTx/>
              <a:buFont typeface="Courier New" panose="02070309020205020404" pitchFamily="49" charset="0"/>
              <a:buChar char="o"/>
              <a:tabLst>
                <a:tab pos="914400" algn="l"/>
              </a:tabLst>
            </a:pPr>
            <a:r>
              <a:rPr kumimoji="0" lang="en-US" altLang="el-GR" sz="2000" b="0" i="0" u="none" strike="noStrike" cap="none" normalizeH="0" baseline="0" dirty="0">
                <a:ln>
                  <a:noFill/>
                </a:ln>
                <a:solidFill>
                  <a:srgbClr val="000000"/>
                </a:solidFill>
                <a:effectLst/>
                <a:latin typeface="+mn-lt"/>
                <a:ea typeface="Times New Roman" panose="02020603050405020304" pitchFamily="18" charset="0"/>
                <a:cs typeface="Arial" panose="020B0604020202020204" pitchFamily="34" charset="0"/>
              </a:rPr>
              <a:t>T</a:t>
            </a:r>
            <a:r>
              <a:rPr kumimoji="0" lang="el-GR" altLang="el-GR" sz="2000" b="0" i="0" u="none" strike="noStrike" cap="none" normalizeH="0" baseline="0" dirty="0">
                <a:ln>
                  <a:noFill/>
                </a:ln>
                <a:solidFill>
                  <a:srgbClr val="000000"/>
                </a:solidFill>
                <a:effectLst/>
                <a:latin typeface="+mn-lt"/>
                <a:ea typeface="Times New Roman" panose="02020603050405020304" pitchFamily="18" charset="0"/>
                <a:cs typeface="Arial" panose="020B0604020202020204" pitchFamily="34" charset="0"/>
              </a:rPr>
              <a:t>ι θα πάρεις μαζί σου, στη ζωή σου, στη δουλειά σου, από ό,τι έγινε εδώ σήμερα;</a:t>
            </a:r>
            <a:endParaRPr kumimoji="0" lang="el-GR" altLang="el-GR" sz="2000" b="0" i="0" u="none" strike="noStrike" cap="none" normalizeH="0" baseline="0" dirty="0">
              <a:ln>
                <a:noFill/>
              </a:ln>
              <a:solidFill>
                <a:srgbClr val="000000"/>
              </a:solidFill>
              <a:effectLst/>
              <a:latin typeface="+mn-lt"/>
              <a:ea typeface="Times New Roman" panose="02020603050405020304" pitchFamily="18" charset="0"/>
              <a:cs typeface="Tahoma" panose="020B0604030504040204" pitchFamily="34" charset="0"/>
            </a:endParaRPr>
          </a:p>
          <a:p>
            <a:pPr marR="0" lvl="0" algn="just" defTabSz="914400" rtl="0" eaLnBrk="0" fontAlgn="base" latinLnBrk="0" hangingPunct="0">
              <a:lnSpc>
                <a:spcPct val="100000"/>
              </a:lnSpc>
              <a:spcBef>
                <a:spcPct val="0"/>
              </a:spcBef>
              <a:spcAft>
                <a:spcPct val="0"/>
              </a:spcAft>
              <a:buClrTx/>
              <a:buSzTx/>
              <a:buFont typeface="Courier New" panose="02070309020205020404" pitchFamily="49" charset="0"/>
              <a:buChar char="o"/>
              <a:tabLst>
                <a:tab pos="914400" algn="l"/>
              </a:tabLst>
            </a:pPr>
            <a:r>
              <a:rPr kumimoji="0" lang="el-GR" altLang="el-GR" sz="2000" b="0" i="0" u="none" strike="noStrike" cap="none" normalizeH="0" baseline="0" dirty="0">
                <a:ln>
                  <a:noFill/>
                </a:ln>
                <a:solidFill>
                  <a:srgbClr val="000000"/>
                </a:solidFill>
                <a:effectLst/>
                <a:latin typeface="+mn-lt"/>
                <a:ea typeface="Times New Roman" panose="02020603050405020304" pitchFamily="18" charset="0"/>
                <a:cs typeface="Arial" panose="020B0604020202020204" pitchFamily="34" charset="0"/>
              </a:rPr>
              <a:t>Πώς το αύριο διαφορετικό σε σχέση με το τι έγινε εδώ σήμερα; </a:t>
            </a:r>
            <a:endParaRPr kumimoji="0" lang="el-GR" altLang="el-GR" sz="2000" b="0" i="0" u="none" strike="noStrike" cap="none" normalizeH="0" baseline="0" dirty="0">
              <a:ln>
                <a:noFill/>
              </a:ln>
              <a:solidFill>
                <a:srgbClr val="000000"/>
              </a:solidFill>
              <a:effectLst/>
              <a:latin typeface="+mn-lt"/>
              <a:ea typeface="Times New Roman" panose="02020603050405020304" pitchFamily="18" charset="0"/>
              <a:cs typeface="Tahoma" panose="020B0604030504040204" pitchFamily="34" charset="0"/>
            </a:endParaRPr>
          </a:p>
          <a:p>
            <a:pPr marL="0" marR="0" lvl="0" indent="0" algn="just" defTabSz="914400" rtl="0" eaLnBrk="0" fontAlgn="base" latinLnBrk="0" hangingPunct="0">
              <a:lnSpc>
                <a:spcPct val="100000"/>
              </a:lnSpc>
              <a:spcBef>
                <a:spcPct val="0"/>
              </a:spcBef>
              <a:spcAft>
                <a:spcPct val="0"/>
              </a:spcAft>
              <a:buClrTx/>
              <a:buSzTx/>
              <a:buNone/>
              <a:tabLst>
                <a:tab pos="914400" algn="l"/>
              </a:tabLst>
            </a:pPr>
            <a:endParaRPr kumimoji="0" lang="el-GR" altLang="el-GR" sz="2000" b="0" i="0" u="none" strike="noStrike" cap="none" normalizeH="0" baseline="0" dirty="0">
              <a:ln>
                <a:noFill/>
              </a:ln>
              <a:solidFill>
                <a:schemeClr val="tx1"/>
              </a:solidFill>
              <a:effectLst/>
              <a:latin typeface="+mn-lt"/>
              <a:ea typeface="Times New Roman" panose="02020603050405020304" pitchFamily="18" charset="0"/>
              <a:cs typeface="Arial" panose="020B0604020202020204" pitchFamily="34" charset="0"/>
            </a:endParaRPr>
          </a:p>
          <a:p>
            <a:pPr marL="0" marR="0" lvl="0" indent="0" algn="just" defTabSz="914400" rtl="0" eaLnBrk="0" fontAlgn="base" latinLnBrk="0" hangingPunct="0">
              <a:lnSpc>
                <a:spcPct val="100000"/>
              </a:lnSpc>
              <a:spcBef>
                <a:spcPct val="0"/>
              </a:spcBef>
              <a:spcAft>
                <a:spcPct val="0"/>
              </a:spcAft>
              <a:buClrTx/>
              <a:buSzTx/>
              <a:buNone/>
              <a:tabLst>
                <a:tab pos="914400" algn="l"/>
              </a:tabLst>
            </a:pPr>
            <a:r>
              <a:rPr kumimoji="0" lang="en-GB" altLang="el-GR" sz="2000" b="0" i="0" u="none" strike="noStrike" cap="none" normalizeH="0" baseline="0" dirty="0" err="1">
                <a:ln>
                  <a:noFill/>
                </a:ln>
                <a:solidFill>
                  <a:schemeClr val="tx1"/>
                </a:solidFill>
                <a:effectLst/>
                <a:latin typeface="+mn-lt"/>
                <a:ea typeface="Times New Roman" panose="02020603050405020304" pitchFamily="18" charset="0"/>
                <a:cs typeface="Arial" panose="020B0604020202020204" pitchFamily="34" charset="0"/>
              </a:rPr>
              <a:t>Denborough</a:t>
            </a:r>
            <a:r>
              <a:rPr kumimoji="0" lang="en-GB" altLang="el-GR" sz="2000" b="0" i="0" u="none" strike="noStrike" cap="none" normalizeH="0" baseline="0" dirty="0">
                <a:ln>
                  <a:noFill/>
                </a:ln>
                <a:solidFill>
                  <a:schemeClr val="tx1"/>
                </a:solidFill>
                <a:effectLst/>
                <a:latin typeface="+mn-lt"/>
                <a:ea typeface="Times New Roman" panose="02020603050405020304" pitchFamily="18" charset="0"/>
                <a:cs typeface="Arial" panose="020B0604020202020204" pitchFamily="34" charset="0"/>
              </a:rPr>
              <a:t>, D. (2008). </a:t>
            </a:r>
            <a:r>
              <a:rPr kumimoji="0" lang="en-GB" altLang="el-GR" sz="2000" b="0" i="0" u="none" strike="noStrike" cap="none" normalizeH="0" baseline="0" dirty="0">
                <a:ln>
                  <a:noFill/>
                </a:ln>
                <a:solidFill>
                  <a:schemeClr val="tx1"/>
                </a:solidFill>
                <a:effectLst/>
                <a:latin typeface="+mn-lt"/>
                <a:ea typeface="Times New Roman" panose="02020603050405020304" pitchFamily="18" charset="0"/>
                <a:cs typeface="Arial" panose="020B0604020202020204" pitchFamily="34" charset="0"/>
                <a:hlinkClick r:id="rId2" tooltip="Collective narrative practice"/>
              </a:rPr>
              <a:t>Collective narrative practice: Responding to individuals, groups, and communities who have experienced trauma</a:t>
            </a:r>
            <a:r>
              <a:rPr kumimoji="0" lang="en-GB" altLang="el-GR" sz="2000" b="0" i="0" u="none" strike="noStrike" cap="none" normalizeH="0" baseline="0" dirty="0">
                <a:ln>
                  <a:noFill/>
                </a:ln>
                <a:solidFill>
                  <a:srgbClr val="000000"/>
                </a:solidFill>
                <a:effectLst/>
                <a:latin typeface="+mn-lt"/>
                <a:ea typeface="Times New Roman" panose="02020603050405020304" pitchFamily="18" charset="0"/>
                <a:cs typeface="Arial" panose="020B0604020202020204" pitchFamily="34" charset="0"/>
              </a:rPr>
              <a:t>. Adelaide: Dulwich Centre Publications.</a:t>
            </a:r>
            <a:endParaRPr kumimoji="0" lang="en-GB" altLang="el-GR" sz="2000" b="0" i="0" u="none" strike="noStrike" cap="none" normalizeH="0" baseline="0" dirty="0">
              <a:ln>
                <a:noFill/>
              </a:ln>
              <a:solidFill>
                <a:schemeClr val="tx1"/>
              </a:solidFill>
              <a:effectLst/>
              <a:latin typeface="+mn-lt"/>
            </a:endParaRPr>
          </a:p>
        </p:txBody>
      </p:sp>
    </p:spTree>
    <p:extLst>
      <p:ext uri="{BB962C8B-B14F-4D97-AF65-F5344CB8AC3E}">
        <p14:creationId xmlns:p14="http://schemas.microsoft.com/office/powerpoint/2010/main" val="3286906839"/>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0CF619B-5F62-C094-904A-09F30BEF5640}"/>
              </a:ext>
            </a:extLst>
          </p:cNvPr>
          <p:cNvSpPr>
            <a:spLocks noGrp="1"/>
          </p:cNvSpPr>
          <p:nvPr>
            <p:ph type="title"/>
          </p:nvPr>
        </p:nvSpPr>
        <p:spPr>
          <a:xfrm>
            <a:off x="1066800" y="642594"/>
            <a:ext cx="10058400" cy="724567"/>
          </a:xfrm>
        </p:spPr>
        <p:txBody>
          <a:bodyPr>
            <a:normAutofit fontScale="90000"/>
          </a:bodyPr>
          <a:lstStyle/>
          <a:p>
            <a:r>
              <a:rPr lang="el-GR" sz="4000" dirty="0">
                <a:ea typeface="Calibri" panose="020F0502020204030204" pitchFamily="34" charset="0"/>
                <a:cs typeface="Times New Roman" panose="02020603050405020304" pitchFamily="18" charset="0"/>
              </a:rPr>
              <a:t>Τ</a:t>
            </a:r>
            <a:r>
              <a:rPr lang="el-GR" sz="4000" dirty="0">
                <a:effectLst/>
                <a:ea typeface="Calibri" panose="020F0502020204030204" pitchFamily="34" charset="0"/>
                <a:cs typeface="Times New Roman" panose="02020603050405020304" pitchFamily="18" charset="0"/>
              </a:rPr>
              <a:t>εχνική </a:t>
            </a:r>
            <a:r>
              <a:rPr lang="en-US" sz="4000" dirty="0">
                <a:effectLst/>
                <a:ea typeface="Calibri" panose="020F0502020204030204" pitchFamily="34" charset="0"/>
                <a:cs typeface="Times New Roman" panose="02020603050405020304" pitchFamily="18" charset="0"/>
              </a:rPr>
              <a:t>Appreciative Thinking</a:t>
            </a:r>
            <a:br>
              <a:rPr lang="el-GR" sz="4800" dirty="0">
                <a:effectLst/>
                <a:latin typeface="Calibri" panose="020F0502020204030204" pitchFamily="34" charset="0"/>
                <a:ea typeface="Calibri" panose="020F0502020204030204" pitchFamily="34" charset="0"/>
                <a:cs typeface="Times New Roman" panose="02020603050405020304" pitchFamily="18" charset="0"/>
              </a:rPr>
            </a:br>
            <a:endParaRPr lang="el-GR" dirty="0"/>
          </a:p>
        </p:txBody>
      </p:sp>
      <p:sp>
        <p:nvSpPr>
          <p:cNvPr id="3" name="Θέση περιεχομένου 2">
            <a:extLst>
              <a:ext uri="{FF2B5EF4-FFF2-40B4-BE49-F238E27FC236}">
                <a16:creationId xmlns:a16="http://schemas.microsoft.com/office/drawing/2014/main" id="{4DB15E1A-9CE7-961D-7562-972D75460A21}"/>
              </a:ext>
            </a:extLst>
          </p:cNvPr>
          <p:cNvSpPr>
            <a:spLocks noGrp="1"/>
          </p:cNvSpPr>
          <p:nvPr>
            <p:ph idx="1"/>
          </p:nvPr>
        </p:nvSpPr>
        <p:spPr>
          <a:xfrm>
            <a:off x="951391" y="1153208"/>
            <a:ext cx="10058400" cy="5141059"/>
          </a:xfrm>
        </p:spPr>
        <p:txBody>
          <a:bodyPr>
            <a:normAutofit fontScale="62500" lnSpcReduction="20000"/>
          </a:bodyPr>
          <a:lstStyle/>
          <a:p>
            <a:pPr marL="0" indent="0">
              <a:buNone/>
            </a:pPr>
            <a:endParaRPr lang="el-GR" sz="1800" dirty="0">
              <a:effectLst/>
              <a:latin typeface="Calibri" panose="020F0502020204030204" pitchFamily="34" charset="0"/>
              <a:ea typeface="Calibri" panose="020F0502020204030204" pitchFamily="34" charset="0"/>
              <a:cs typeface="Times New Roman" panose="02020603050405020304" pitchFamily="18" charset="0"/>
            </a:endParaRPr>
          </a:p>
          <a:p>
            <a:pPr marR="0" lvl="0" algn="just">
              <a:lnSpc>
                <a:spcPct val="107000"/>
              </a:lnSpc>
              <a:spcBef>
                <a:spcPts val="0"/>
              </a:spcBef>
              <a:spcAft>
                <a:spcPts val="0"/>
              </a:spcAft>
              <a:buFont typeface="Courier New" panose="02070309020205020404" pitchFamily="49" charset="0"/>
              <a:buChar char="o"/>
            </a:pPr>
            <a:r>
              <a:rPr lang="el-GR" sz="3400" dirty="0">
                <a:effectLst/>
                <a:ea typeface="Calibri" panose="020F0502020204030204" pitchFamily="34" charset="0"/>
                <a:cs typeface="Times New Roman" panose="02020603050405020304" pitchFamily="18" charset="0"/>
              </a:rPr>
              <a:t>Χωρισμός σε δυάδες – σε δυάδα που νιώθετε περισσότερο οικείοι. (;)</a:t>
            </a:r>
          </a:p>
          <a:p>
            <a:pPr marL="0" marR="0" lvl="0" indent="0" algn="just">
              <a:lnSpc>
                <a:spcPct val="107000"/>
              </a:lnSpc>
              <a:spcBef>
                <a:spcPts val="0"/>
              </a:spcBef>
              <a:spcAft>
                <a:spcPts val="0"/>
              </a:spcAft>
              <a:buNone/>
            </a:pPr>
            <a:endParaRPr lang="el-GR" sz="3400" dirty="0">
              <a:effectLst/>
              <a:ea typeface="Calibri" panose="020F0502020204030204" pitchFamily="34" charset="0"/>
              <a:cs typeface="Times New Roman" panose="02020603050405020304" pitchFamily="18" charset="0"/>
            </a:endParaRPr>
          </a:p>
          <a:p>
            <a:pPr marR="0" lvl="0" algn="just">
              <a:lnSpc>
                <a:spcPct val="107000"/>
              </a:lnSpc>
              <a:spcBef>
                <a:spcPts val="0"/>
              </a:spcBef>
              <a:spcAft>
                <a:spcPts val="0"/>
              </a:spcAft>
              <a:buFont typeface="Courier New" panose="02070309020205020404" pitchFamily="49" charset="0"/>
              <a:buChar char="o"/>
            </a:pPr>
            <a:r>
              <a:rPr lang="el-GR" sz="3400" dirty="0">
                <a:effectLst/>
                <a:ea typeface="Calibri" panose="020F0502020204030204" pitchFamily="34" charset="0"/>
                <a:cs typeface="Times New Roman" panose="02020603050405020304" pitchFamily="18" charset="0"/>
              </a:rPr>
              <a:t>Ο καθένας αφηγείται κάτι που τον προβληματίζει αυτόν τον καιρό.</a:t>
            </a:r>
          </a:p>
          <a:p>
            <a:pPr marL="0" marR="0" lvl="0" indent="0" algn="just">
              <a:lnSpc>
                <a:spcPct val="107000"/>
              </a:lnSpc>
              <a:spcBef>
                <a:spcPts val="0"/>
              </a:spcBef>
              <a:spcAft>
                <a:spcPts val="0"/>
              </a:spcAft>
              <a:buNone/>
            </a:pPr>
            <a:endParaRPr lang="el-GR" sz="3400" dirty="0">
              <a:effectLst/>
              <a:ea typeface="Calibri" panose="020F0502020204030204" pitchFamily="34" charset="0"/>
              <a:cs typeface="Times New Roman" panose="02020603050405020304" pitchFamily="18" charset="0"/>
            </a:endParaRPr>
          </a:p>
          <a:p>
            <a:pPr marR="0" lvl="0" algn="just">
              <a:lnSpc>
                <a:spcPct val="107000"/>
              </a:lnSpc>
              <a:spcBef>
                <a:spcPts val="0"/>
              </a:spcBef>
              <a:spcAft>
                <a:spcPts val="0"/>
              </a:spcAft>
              <a:buFont typeface="Courier New" panose="02070309020205020404" pitchFamily="49" charset="0"/>
              <a:buChar char="o"/>
            </a:pPr>
            <a:r>
              <a:rPr lang="el-GR" sz="3400" dirty="0">
                <a:effectLst/>
                <a:ea typeface="Calibri" panose="020F0502020204030204" pitchFamily="34" charset="0"/>
                <a:cs typeface="Times New Roman" panose="02020603050405020304" pitchFamily="18" charset="0"/>
              </a:rPr>
              <a:t>Όσο αφηγείται, ο άλλος ακούει προσεκτικά και βάζει αυτοκόλλητα χαρτάκια πάνω σε αυτόν που μιλάει με λέξεις-χαρακτηρισμούς – ιδιότητες.</a:t>
            </a:r>
          </a:p>
          <a:p>
            <a:pPr marL="0" marR="0" lvl="0" indent="0" algn="just">
              <a:lnSpc>
                <a:spcPct val="107000"/>
              </a:lnSpc>
              <a:spcBef>
                <a:spcPts val="0"/>
              </a:spcBef>
              <a:spcAft>
                <a:spcPts val="0"/>
              </a:spcAft>
              <a:buNone/>
            </a:pPr>
            <a:endParaRPr lang="el-GR" sz="3400" dirty="0">
              <a:effectLst/>
              <a:ea typeface="Calibri" panose="020F0502020204030204" pitchFamily="34" charset="0"/>
              <a:cs typeface="Times New Roman" panose="02020603050405020304" pitchFamily="18" charset="0"/>
            </a:endParaRPr>
          </a:p>
          <a:p>
            <a:pPr marR="0" lvl="0" algn="just">
              <a:lnSpc>
                <a:spcPct val="107000"/>
              </a:lnSpc>
              <a:spcBef>
                <a:spcPts val="0"/>
              </a:spcBef>
              <a:spcAft>
                <a:spcPts val="0"/>
              </a:spcAft>
              <a:buFont typeface="Courier New" panose="02070309020205020404" pitchFamily="49" charset="0"/>
              <a:buChar char="o"/>
            </a:pPr>
            <a:r>
              <a:rPr lang="el-GR" sz="3400" dirty="0">
                <a:effectLst/>
                <a:ea typeface="Calibri" panose="020F0502020204030204" pitchFamily="34" charset="0"/>
                <a:cs typeface="Times New Roman" panose="02020603050405020304" pitchFamily="18" charset="0"/>
              </a:rPr>
              <a:t>Το ίδιο ο άλλος </a:t>
            </a:r>
          </a:p>
          <a:p>
            <a:pPr marL="0" marR="0" lvl="0" indent="0" algn="just">
              <a:lnSpc>
                <a:spcPct val="107000"/>
              </a:lnSpc>
              <a:spcBef>
                <a:spcPts val="0"/>
              </a:spcBef>
              <a:spcAft>
                <a:spcPts val="0"/>
              </a:spcAft>
              <a:buNone/>
            </a:pPr>
            <a:endParaRPr lang="el-GR" sz="3400" dirty="0">
              <a:effectLst/>
              <a:ea typeface="Calibri" panose="020F0502020204030204" pitchFamily="34" charset="0"/>
              <a:cs typeface="Times New Roman" panose="02020603050405020304" pitchFamily="18" charset="0"/>
            </a:endParaRPr>
          </a:p>
          <a:p>
            <a:pPr marR="0" lvl="0" algn="just">
              <a:lnSpc>
                <a:spcPct val="107000"/>
              </a:lnSpc>
              <a:spcBef>
                <a:spcPts val="0"/>
              </a:spcBef>
              <a:spcAft>
                <a:spcPts val="0"/>
              </a:spcAft>
              <a:buFont typeface="Courier New" panose="02070309020205020404" pitchFamily="49" charset="0"/>
              <a:buChar char="o"/>
            </a:pPr>
            <a:r>
              <a:rPr lang="el-GR" sz="3400" dirty="0">
                <a:effectLst/>
                <a:ea typeface="Calibri" panose="020F0502020204030204" pitchFamily="34" charset="0"/>
                <a:cs typeface="Times New Roman" panose="02020603050405020304" pitchFamily="18" charset="0"/>
              </a:rPr>
              <a:t>Μετά ο καθένας εξηγεί σε τι αντιστοιχεί το κάθε χαρτάκι βάσει του τι άκουσε στην ιστορία/οπτική του άλλου.</a:t>
            </a:r>
          </a:p>
          <a:p>
            <a:pPr marL="274320" marR="0" indent="0" algn="just">
              <a:lnSpc>
                <a:spcPct val="107000"/>
              </a:lnSpc>
              <a:spcBef>
                <a:spcPts val="0"/>
              </a:spcBef>
              <a:spcAft>
                <a:spcPts val="0"/>
              </a:spcAft>
              <a:buNone/>
            </a:pPr>
            <a:r>
              <a:rPr lang="el-GR" sz="3400" dirty="0">
                <a:effectLst/>
                <a:ea typeface="Calibri" panose="020F0502020204030204" pitchFamily="34" charset="0"/>
                <a:cs typeface="Times New Roman" panose="02020603050405020304" pitchFamily="18" charset="0"/>
              </a:rPr>
              <a:t> </a:t>
            </a:r>
          </a:p>
          <a:p>
            <a:pPr marL="274320" marR="0" indent="0" algn="just">
              <a:lnSpc>
                <a:spcPct val="107000"/>
              </a:lnSpc>
              <a:spcBef>
                <a:spcPts val="0"/>
              </a:spcBef>
              <a:spcAft>
                <a:spcPts val="0"/>
              </a:spcAft>
              <a:buNone/>
            </a:pPr>
            <a:r>
              <a:rPr lang="el-GR" sz="3400" dirty="0">
                <a:effectLst/>
                <a:ea typeface="Calibri" panose="020F0502020204030204" pitchFamily="34" charset="0"/>
                <a:cs typeface="Times New Roman" panose="02020603050405020304" pitchFamily="18" charset="0"/>
              </a:rPr>
              <a:t> </a:t>
            </a:r>
          </a:p>
          <a:p>
            <a:pPr marL="731520" marR="0" indent="-457200" algn="just">
              <a:lnSpc>
                <a:spcPct val="107000"/>
              </a:lnSpc>
              <a:spcBef>
                <a:spcPts val="0"/>
              </a:spcBef>
              <a:spcAft>
                <a:spcPts val="0"/>
              </a:spcAft>
              <a:buFont typeface="Wingdings" panose="05000000000000000000" pitchFamily="2" charset="2"/>
              <a:buChar char="ü"/>
            </a:pPr>
            <a:r>
              <a:rPr lang="el-GR" sz="3400" dirty="0">
                <a:effectLst/>
                <a:ea typeface="Calibri" panose="020F0502020204030204" pitchFamily="34" charset="0"/>
                <a:cs typeface="Times New Roman" panose="02020603050405020304" pitchFamily="18" charset="0"/>
              </a:rPr>
              <a:t>Ο καθένας 20 λεπτά και 10 λεπτά οι εξηγήσεις.</a:t>
            </a:r>
          </a:p>
          <a:p>
            <a:pPr marL="274320" marR="0" indent="0" algn="just">
              <a:lnSpc>
                <a:spcPct val="107000"/>
              </a:lnSpc>
              <a:spcBef>
                <a:spcPts val="0"/>
              </a:spcBef>
              <a:spcAft>
                <a:spcPts val="0"/>
              </a:spcAft>
              <a:buNone/>
            </a:pPr>
            <a:endParaRPr lang="el-GR" sz="3400" dirty="0">
              <a:effectLst/>
              <a:ea typeface="Calibri" panose="020F0502020204030204" pitchFamily="34" charset="0"/>
              <a:cs typeface="Times New Roman" panose="02020603050405020304" pitchFamily="18" charset="0"/>
            </a:endParaRPr>
          </a:p>
          <a:p>
            <a:pPr marL="731520" marR="0" indent="-457200" algn="just">
              <a:lnSpc>
                <a:spcPct val="107000"/>
              </a:lnSpc>
              <a:spcBef>
                <a:spcPts val="0"/>
              </a:spcBef>
              <a:spcAft>
                <a:spcPts val="800"/>
              </a:spcAft>
              <a:buFont typeface="Wingdings" panose="05000000000000000000" pitchFamily="2" charset="2"/>
              <a:buChar char="ü"/>
            </a:pPr>
            <a:r>
              <a:rPr lang="el-GR" sz="3400" dirty="0">
                <a:effectLst/>
                <a:ea typeface="Calibri" panose="020F0502020204030204" pitchFamily="34" charset="0"/>
                <a:cs typeface="Times New Roman" panose="02020603050405020304" pitchFamily="18" charset="0"/>
              </a:rPr>
              <a:t>Άσκηση τουλάχιστον </a:t>
            </a:r>
            <a:r>
              <a:rPr lang="el-GR" sz="3400" b="1" dirty="0">
                <a:effectLst/>
                <a:ea typeface="Calibri" panose="020F0502020204030204" pitchFamily="34" charset="0"/>
                <a:cs typeface="Times New Roman" panose="02020603050405020304" pitchFamily="18" charset="0"/>
              </a:rPr>
              <a:t>συνολικά 30 λεπτών </a:t>
            </a:r>
          </a:p>
          <a:p>
            <a:endParaRPr lang="el-GR" dirty="0"/>
          </a:p>
        </p:txBody>
      </p:sp>
      <p:sp>
        <p:nvSpPr>
          <p:cNvPr id="4" name="Θέση αριθμού διαφάνειας 3">
            <a:extLst>
              <a:ext uri="{FF2B5EF4-FFF2-40B4-BE49-F238E27FC236}">
                <a16:creationId xmlns:a16="http://schemas.microsoft.com/office/drawing/2014/main" id="{6AAF11FC-5B3E-96C9-58FA-B04278B57054}"/>
              </a:ext>
            </a:extLst>
          </p:cNvPr>
          <p:cNvSpPr>
            <a:spLocks noGrp="1"/>
          </p:cNvSpPr>
          <p:nvPr>
            <p:ph type="sldNum" sz="quarter" idx="12"/>
          </p:nvPr>
        </p:nvSpPr>
        <p:spPr/>
        <p:txBody>
          <a:bodyPr/>
          <a:lstStyle/>
          <a:p>
            <a:fld id="{29A67EF4-6AD0-4895-A677-9D84EEBBB660}" type="slidenum">
              <a:rPr lang="el-GR" smtClean="0"/>
              <a:t>43</a:t>
            </a:fld>
            <a:endParaRPr lang="el-GR"/>
          </a:p>
        </p:txBody>
      </p:sp>
    </p:spTree>
    <p:extLst>
      <p:ext uri="{BB962C8B-B14F-4D97-AF65-F5344CB8AC3E}">
        <p14:creationId xmlns:p14="http://schemas.microsoft.com/office/powerpoint/2010/main" val="3543444496"/>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7DFC7C5-949D-2463-651D-A3FE44217B85}"/>
              </a:ext>
            </a:extLst>
          </p:cNvPr>
          <p:cNvSpPr>
            <a:spLocks noGrp="1"/>
          </p:cNvSpPr>
          <p:nvPr>
            <p:ph type="title"/>
          </p:nvPr>
        </p:nvSpPr>
        <p:spPr>
          <a:xfrm>
            <a:off x="1066800" y="387433"/>
            <a:ext cx="10058400" cy="680179"/>
          </a:xfrm>
        </p:spPr>
        <p:txBody>
          <a:bodyPr>
            <a:normAutofit/>
          </a:bodyPr>
          <a:lstStyle/>
          <a:p>
            <a:r>
              <a:rPr lang="el-GR" sz="3600" dirty="0">
                <a:solidFill>
                  <a:srgbClr val="000000"/>
                </a:solidFill>
                <a:effectLst/>
                <a:ea typeface="Calibri" panose="020F0502020204030204" pitchFamily="34" charset="0"/>
              </a:rPr>
              <a:t>Τεχνική Σχέδιο </a:t>
            </a:r>
            <a:endParaRPr lang="el-GR" sz="3600" dirty="0"/>
          </a:p>
        </p:txBody>
      </p:sp>
      <p:sp>
        <p:nvSpPr>
          <p:cNvPr id="3" name="Θέση περιεχομένου 2">
            <a:extLst>
              <a:ext uri="{FF2B5EF4-FFF2-40B4-BE49-F238E27FC236}">
                <a16:creationId xmlns:a16="http://schemas.microsoft.com/office/drawing/2014/main" id="{E846D5A8-65A2-A2E2-C415-F06DF01BDAD1}"/>
              </a:ext>
            </a:extLst>
          </p:cNvPr>
          <p:cNvSpPr>
            <a:spLocks noGrp="1"/>
          </p:cNvSpPr>
          <p:nvPr>
            <p:ph idx="1"/>
          </p:nvPr>
        </p:nvSpPr>
        <p:spPr>
          <a:xfrm>
            <a:off x="1021655" y="1338918"/>
            <a:ext cx="10058400" cy="4999737"/>
          </a:xfrm>
        </p:spPr>
        <p:txBody>
          <a:bodyPr>
            <a:normAutofit fontScale="92500" lnSpcReduction="20000"/>
          </a:bodyPr>
          <a:lstStyle/>
          <a:p>
            <a:pPr marL="514350" indent="-514350">
              <a:buFont typeface="+mj-lt"/>
              <a:buAutoNum type="romanUcPeriod"/>
            </a:pPr>
            <a:r>
              <a:rPr lang="el-GR" sz="2400" b="1" i="1" dirty="0">
                <a:solidFill>
                  <a:srgbClr val="000000"/>
                </a:solidFill>
                <a:effectLst/>
                <a:ea typeface="Calibri" panose="020F0502020204030204" pitchFamily="34" charset="0"/>
              </a:rPr>
              <a:t>«σχεδίασε κάτι </a:t>
            </a:r>
            <a:r>
              <a:rPr lang="el-GR" sz="2400" b="1" i="1" dirty="0">
                <a:solidFill>
                  <a:srgbClr val="000000"/>
                </a:solidFill>
                <a:ea typeface="Calibri" panose="020F0502020204030204" pitchFamily="34" charset="0"/>
              </a:rPr>
              <a:t>από εκεί που είσαι αυτή τη στιγμή/ «πιάσε» ένα συναίσθημά σου και ζωγράφισε κάτι που σε εκφράζει αυτή τη στιγμ</a:t>
            </a:r>
            <a:r>
              <a:rPr lang="el-GR" sz="2400" b="1" i="1" dirty="0">
                <a:solidFill>
                  <a:srgbClr val="000000"/>
                </a:solidFill>
                <a:effectLst/>
                <a:ea typeface="Calibri" panose="020F0502020204030204" pitchFamily="34" charset="0"/>
              </a:rPr>
              <a:t>ή!»</a:t>
            </a:r>
          </a:p>
          <a:p>
            <a:pPr marL="514350" indent="-514350">
              <a:buFont typeface="+mj-lt"/>
              <a:buAutoNum type="romanUcPeriod"/>
            </a:pPr>
            <a:r>
              <a:rPr lang="el-GR" sz="2400" b="1" i="1" dirty="0">
                <a:solidFill>
                  <a:srgbClr val="000000"/>
                </a:solidFill>
                <a:ea typeface="Calibri" panose="020F0502020204030204" pitchFamily="34" charset="0"/>
              </a:rPr>
              <a:t>Δείχνουν όλοι σε όλους το σχέδιό τους. </a:t>
            </a:r>
          </a:p>
          <a:p>
            <a:pPr marL="514350" indent="-514350">
              <a:buFont typeface="+mj-lt"/>
              <a:buAutoNum type="romanUcPeriod"/>
            </a:pPr>
            <a:r>
              <a:rPr lang="el-GR" sz="2400" dirty="0">
                <a:solidFill>
                  <a:srgbClr val="000000"/>
                </a:solidFill>
                <a:effectLst/>
                <a:ea typeface="Calibri" panose="020F0502020204030204" pitchFamily="34" charset="0"/>
              </a:rPr>
              <a:t>Ψηφίζουν </a:t>
            </a:r>
            <a:r>
              <a:rPr lang="el-GR" sz="2400" dirty="0">
                <a:solidFill>
                  <a:srgbClr val="000000"/>
                </a:solidFill>
                <a:ea typeface="Calibri" panose="020F0502020204030204" pitchFamily="34" charset="0"/>
              </a:rPr>
              <a:t>τα μέλη το σχέδιο που προτιμούν.</a:t>
            </a:r>
          </a:p>
          <a:p>
            <a:pPr marL="514350" indent="-514350">
              <a:buFont typeface="+mj-lt"/>
              <a:buAutoNum type="romanUcPeriod"/>
            </a:pPr>
            <a:r>
              <a:rPr lang="en-US" sz="2400" dirty="0">
                <a:solidFill>
                  <a:srgbClr val="000000"/>
                </a:solidFill>
                <a:ea typeface="Calibri" panose="020F0502020204030204" pitchFamily="34" charset="0"/>
              </a:rPr>
              <a:t>To </a:t>
            </a:r>
            <a:r>
              <a:rPr lang="el-GR" sz="2400" dirty="0">
                <a:solidFill>
                  <a:srgbClr val="000000"/>
                </a:solidFill>
                <a:ea typeface="Calibri" panose="020F0502020204030204" pitchFamily="34" charset="0"/>
              </a:rPr>
              <a:t>σχέδιο μπαίνει στη μέση του κύκλου (είναι σχέδιο της ομάδας πια)</a:t>
            </a:r>
          </a:p>
          <a:p>
            <a:pPr marL="514350" indent="-514350">
              <a:buFont typeface="+mj-lt"/>
              <a:buAutoNum type="romanUcPeriod"/>
            </a:pPr>
            <a:r>
              <a:rPr lang="el-GR" sz="2400" dirty="0">
                <a:solidFill>
                  <a:srgbClr val="000000"/>
                </a:solidFill>
                <a:ea typeface="Calibri" panose="020F0502020204030204" pitchFamily="34" charset="0"/>
              </a:rPr>
              <a:t>Τα μέλη απαντάν σε μια σειρά ερωτήσεων:</a:t>
            </a:r>
          </a:p>
          <a:p>
            <a:pPr lvl="1"/>
            <a:endParaRPr lang="el-GR" sz="2400" dirty="0">
              <a:solidFill>
                <a:srgbClr val="000000"/>
              </a:solidFill>
              <a:ea typeface="Calibri" panose="020F0502020204030204" pitchFamily="34" charset="0"/>
            </a:endParaRPr>
          </a:p>
          <a:p>
            <a:pPr lvl="1"/>
            <a:r>
              <a:rPr lang="el-GR" sz="2400" dirty="0">
                <a:solidFill>
                  <a:srgbClr val="000000"/>
                </a:solidFill>
                <a:ea typeface="Calibri" panose="020F0502020204030204" pitchFamily="34" charset="0"/>
              </a:rPr>
              <a:t>Τι βλέπω στο σχέδιο?</a:t>
            </a:r>
          </a:p>
          <a:p>
            <a:pPr lvl="1"/>
            <a:r>
              <a:rPr lang="el-GR" sz="2400" dirty="0">
                <a:solidFill>
                  <a:srgbClr val="000000"/>
                </a:solidFill>
                <a:effectLst/>
                <a:ea typeface="Calibri" panose="020F0502020204030204" pitchFamily="34" charset="0"/>
              </a:rPr>
              <a:t>Τι μου θυμίζει από τη ζωή μου?</a:t>
            </a:r>
          </a:p>
          <a:p>
            <a:pPr lvl="2">
              <a:buFont typeface="Wingdings" panose="05000000000000000000" pitchFamily="2" charset="2"/>
              <a:buChar char="ü"/>
            </a:pPr>
            <a:r>
              <a:rPr lang="el-GR" sz="2400" dirty="0">
                <a:solidFill>
                  <a:srgbClr val="000000"/>
                </a:solidFill>
                <a:ea typeface="Calibri" panose="020F0502020204030204" pitchFamily="34" charset="0"/>
              </a:rPr>
              <a:t>Μια πολύ </a:t>
            </a:r>
            <a:r>
              <a:rPr lang="el-GR" sz="2400" b="1" dirty="0" err="1">
                <a:solidFill>
                  <a:srgbClr val="000000"/>
                </a:solidFill>
                <a:ea typeface="Calibri" panose="020F0502020204030204" pitchFamily="34" charset="0"/>
              </a:rPr>
              <a:t>πολύ</a:t>
            </a:r>
            <a:r>
              <a:rPr lang="el-GR" sz="2400" b="1" dirty="0">
                <a:solidFill>
                  <a:srgbClr val="000000"/>
                </a:solidFill>
                <a:ea typeface="Calibri" panose="020F0502020204030204" pitchFamily="34" charset="0"/>
              </a:rPr>
              <a:t> συγκεκριμένη ανάμνηση/ συμβάν/γεγονός σε ακριβή ώρα και τόπο, κ.λπ.</a:t>
            </a:r>
          </a:p>
          <a:p>
            <a:pPr lvl="1"/>
            <a:r>
              <a:rPr lang="el-GR" sz="2400" dirty="0">
                <a:solidFill>
                  <a:srgbClr val="000000"/>
                </a:solidFill>
                <a:effectLst/>
                <a:ea typeface="Calibri" panose="020F0502020204030204" pitchFamily="34" charset="0"/>
              </a:rPr>
              <a:t>Ένα συν</a:t>
            </a:r>
            <a:r>
              <a:rPr lang="el-GR" sz="2400" dirty="0">
                <a:solidFill>
                  <a:srgbClr val="000000"/>
                </a:solidFill>
                <a:ea typeface="Calibri" panose="020F0502020204030204" pitchFamily="34" charset="0"/>
              </a:rPr>
              <a:t>αίσθημα που έχω τώρα που έγραφα την ανάμνηση.</a:t>
            </a:r>
          </a:p>
          <a:p>
            <a:pPr lvl="1"/>
            <a:r>
              <a:rPr lang="el-GR" sz="2400" dirty="0">
                <a:solidFill>
                  <a:srgbClr val="000000"/>
                </a:solidFill>
                <a:effectLst/>
                <a:ea typeface="Calibri" panose="020F0502020204030204" pitchFamily="34" charset="0"/>
              </a:rPr>
              <a:t>Ένα συν</a:t>
            </a:r>
            <a:r>
              <a:rPr lang="el-GR" sz="2400" dirty="0">
                <a:solidFill>
                  <a:srgbClr val="000000"/>
                </a:solidFill>
                <a:ea typeface="Calibri" panose="020F0502020204030204" pitchFamily="34" charset="0"/>
              </a:rPr>
              <a:t>αίσθημα που είχα τότε – τον καιρό της ανάμνησης.</a:t>
            </a:r>
          </a:p>
          <a:p>
            <a:pPr lvl="1"/>
            <a:r>
              <a:rPr lang="el-GR" sz="2400" dirty="0">
                <a:solidFill>
                  <a:srgbClr val="000000"/>
                </a:solidFill>
                <a:effectLst/>
                <a:ea typeface="Calibri" panose="020F0502020204030204" pitchFamily="34" charset="0"/>
              </a:rPr>
              <a:t>Ένα</a:t>
            </a:r>
            <a:r>
              <a:rPr lang="el-GR" sz="2400" dirty="0">
                <a:solidFill>
                  <a:srgbClr val="000000"/>
                </a:solidFill>
                <a:ea typeface="Calibri" panose="020F0502020204030204" pitchFamily="34" charset="0"/>
              </a:rPr>
              <a:t>ν τίτλο στο σχέδιο. </a:t>
            </a:r>
            <a:endParaRPr lang="el-GR" sz="2400" dirty="0">
              <a:solidFill>
                <a:srgbClr val="000000"/>
              </a:solidFill>
              <a:effectLst/>
              <a:ea typeface="Calibri" panose="020F0502020204030204" pitchFamily="34" charset="0"/>
            </a:endParaRPr>
          </a:p>
          <a:p>
            <a:endParaRPr lang="el-GR" dirty="0"/>
          </a:p>
        </p:txBody>
      </p:sp>
      <p:sp>
        <p:nvSpPr>
          <p:cNvPr id="4" name="Θέση αριθμού διαφάνειας 3">
            <a:extLst>
              <a:ext uri="{FF2B5EF4-FFF2-40B4-BE49-F238E27FC236}">
                <a16:creationId xmlns:a16="http://schemas.microsoft.com/office/drawing/2014/main" id="{7E7E3DF8-3CD8-461C-DF61-090E60D17722}"/>
              </a:ext>
            </a:extLst>
          </p:cNvPr>
          <p:cNvSpPr>
            <a:spLocks noGrp="1"/>
          </p:cNvSpPr>
          <p:nvPr>
            <p:ph type="sldNum" sz="quarter" idx="12"/>
          </p:nvPr>
        </p:nvSpPr>
        <p:spPr/>
        <p:txBody>
          <a:bodyPr/>
          <a:lstStyle/>
          <a:p>
            <a:fld id="{29A67EF4-6AD0-4895-A677-9D84EEBBB660}" type="slidenum">
              <a:rPr lang="el-GR" smtClean="0"/>
              <a:t>44</a:t>
            </a:fld>
            <a:endParaRPr lang="el-GR"/>
          </a:p>
        </p:txBody>
      </p:sp>
    </p:spTree>
    <p:extLst>
      <p:ext uri="{BB962C8B-B14F-4D97-AF65-F5344CB8AC3E}">
        <p14:creationId xmlns:p14="http://schemas.microsoft.com/office/powerpoint/2010/main" val="2071708656"/>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C1B5460-4F88-45EE-A7F0-7D897E509E0D}"/>
              </a:ext>
            </a:extLst>
          </p:cNvPr>
          <p:cNvSpPr>
            <a:spLocks noGrp="1"/>
          </p:cNvSpPr>
          <p:nvPr>
            <p:ph type="title"/>
          </p:nvPr>
        </p:nvSpPr>
        <p:spPr>
          <a:xfrm>
            <a:off x="1066800" y="496976"/>
            <a:ext cx="10058400" cy="697934"/>
          </a:xfrm>
        </p:spPr>
        <p:txBody>
          <a:bodyPr>
            <a:normAutofit/>
          </a:bodyPr>
          <a:lstStyle/>
          <a:p>
            <a:r>
              <a:rPr lang="el-GR" sz="3200" dirty="0"/>
              <a:t>Παρεμβάσεις Θετικής Ψυχολογίας Ι</a:t>
            </a:r>
          </a:p>
        </p:txBody>
      </p:sp>
      <p:sp>
        <p:nvSpPr>
          <p:cNvPr id="3" name="Θέση περιεχομένου 2">
            <a:extLst>
              <a:ext uri="{FF2B5EF4-FFF2-40B4-BE49-F238E27FC236}">
                <a16:creationId xmlns:a16="http://schemas.microsoft.com/office/drawing/2014/main" id="{09C7B3EB-1593-4146-A0E9-DE327FC63318}"/>
              </a:ext>
            </a:extLst>
          </p:cNvPr>
          <p:cNvSpPr>
            <a:spLocks noGrp="1"/>
          </p:cNvSpPr>
          <p:nvPr>
            <p:ph idx="1"/>
          </p:nvPr>
        </p:nvSpPr>
        <p:spPr>
          <a:xfrm>
            <a:off x="1004656" y="1376065"/>
            <a:ext cx="10252230" cy="4571973"/>
          </a:xfrm>
        </p:spPr>
        <p:txBody>
          <a:bodyPr>
            <a:normAutofit/>
          </a:bodyPr>
          <a:lstStyle/>
          <a:p>
            <a:pPr>
              <a:buFont typeface="Courier New" panose="02070309020205020404" pitchFamily="49" charset="0"/>
              <a:buChar char="o"/>
            </a:pPr>
            <a:r>
              <a:rPr lang="el-GR" sz="2400" i="0" u="none" strike="noStrike" baseline="0" dirty="0">
                <a:solidFill>
                  <a:srgbClr val="000000"/>
                </a:solidFill>
              </a:rPr>
              <a:t>Συμβάλλει να δούμε την ζωή με αισιοδοξία- </a:t>
            </a:r>
            <a:r>
              <a:rPr lang="el-GR" sz="2400" b="1" i="1" u="none" strike="noStrike" baseline="0" dirty="0">
                <a:solidFill>
                  <a:srgbClr val="000000"/>
                </a:solidFill>
              </a:rPr>
              <a:t>η έμφαση στη ζωή </a:t>
            </a:r>
            <a:r>
              <a:rPr lang="el-GR" sz="2400" i="1" u="none" strike="noStrike" baseline="0" dirty="0">
                <a:solidFill>
                  <a:srgbClr val="000000"/>
                </a:solidFill>
              </a:rPr>
              <a:t>και όχι στην ασθένεια</a:t>
            </a:r>
            <a:r>
              <a:rPr lang="en-US" sz="2400" i="1" u="none" strike="noStrike" baseline="0" dirty="0">
                <a:solidFill>
                  <a:srgbClr val="000000"/>
                </a:solidFill>
              </a:rPr>
              <a:t>.</a:t>
            </a:r>
            <a:r>
              <a:rPr lang="el-GR" sz="2400" i="1" u="none" strike="noStrike" baseline="0" dirty="0">
                <a:solidFill>
                  <a:srgbClr val="000000"/>
                </a:solidFill>
              </a:rPr>
              <a:t> </a:t>
            </a:r>
          </a:p>
          <a:p>
            <a:pPr>
              <a:buFont typeface="Courier New" panose="02070309020205020404" pitchFamily="49" charset="0"/>
              <a:buChar char="o"/>
            </a:pPr>
            <a:r>
              <a:rPr lang="el-GR" sz="2400" i="0" u="none" strike="noStrike" baseline="0" dirty="0">
                <a:solidFill>
                  <a:srgbClr val="000000"/>
                </a:solidFill>
              </a:rPr>
              <a:t>Επιτρέπει να εκτιμήσουμε το παρόν!- </a:t>
            </a:r>
            <a:r>
              <a:rPr lang="el-GR" sz="2400" b="1" i="1" u="none" strike="noStrike" baseline="0" dirty="0">
                <a:solidFill>
                  <a:srgbClr val="000000"/>
                </a:solidFill>
              </a:rPr>
              <a:t>αυτά που έχω στο «εδώ και τώρα»</a:t>
            </a:r>
            <a:r>
              <a:rPr lang="en-US" sz="2400" b="1" i="1" u="none" strike="noStrike" baseline="0" dirty="0">
                <a:solidFill>
                  <a:srgbClr val="000000"/>
                </a:solidFill>
              </a:rPr>
              <a:t>.</a:t>
            </a:r>
            <a:endParaRPr lang="el-GR" sz="2400" b="1" i="1" u="none" strike="noStrike" baseline="0" dirty="0">
              <a:solidFill>
                <a:srgbClr val="000000"/>
              </a:solidFill>
            </a:endParaRPr>
          </a:p>
          <a:p>
            <a:pPr>
              <a:buFont typeface="Courier New" panose="02070309020205020404" pitchFamily="49" charset="0"/>
              <a:buChar char="o"/>
            </a:pPr>
            <a:r>
              <a:rPr lang="el-GR" sz="2400" i="0" u="none" strike="noStrike" baseline="0" dirty="0">
                <a:solidFill>
                  <a:srgbClr val="000000"/>
                </a:solidFill>
              </a:rPr>
              <a:t>Συμβάλλει να </a:t>
            </a:r>
            <a:r>
              <a:rPr lang="el-GR" sz="2400" b="1" i="0" u="none" strike="noStrike" baseline="0" dirty="0">
                <a:solidFill>
                  <a:srgbClr val="000000"/>
                </a:solidFill>
              </a:rPr>
              <a:t>αποδεχτούμε</a:t>
            </a:r>
            <a:r>
              <a:rPr lang="el-GR" sz="2400" i="0" u="none" strike="noStrike" baseline="0" dirty="0">
                <a:solidFill>
                  <a:srgbClr val="000000"/>
                </a:solidFill>
              </a:rPr>
              <a:t> το παρελθόν. </a:t>
            </a:r>
          </a:p>
          <a:p>
            <a:pPr>
              <a:buFont typeface="Courier New" panose="02070309020205020404" pitchFamily="49" charset="0"/>
              <a:buChar char="o"/>
            </a:pPr>
            <a:r>
              <a:rPr lang="el-GR" sz="2400" i="0" u="none" strike="noStrike" baseline="0" dirty="0">
                <a:solidFill>
                  <a:srgbClr val="000000"/>
                </a:solidFill>
              </a:rPr>
              <a:t>Βοηθά να δείχνουμε </a:t>
            </a:r>
            <a:r>
              <a:rPr lang="el-GR" sz="2400" b="1" i="0" u="none" strike="noStrike" baseline="0" dirty="0">
                <a:solidFill>
                  <a:srgbClr val="000000"/>
                </a:solidFill>
              </a:rPr>
              <a:t>ευγνωμοσύνη</a:t>
            </a:r>
            <a:r>
              <a:rPr lang="el-GR" sz="2400" i="0" u="none" strike="noStrike" baseline="0" dirty="0">
                <a:solidFill>
                  <a:srgbClr val="000000"/>
                </a:solidFill>
              </a:rPr>
              <a:t>.</a:t>
            </a:r>
          </a:p>
          <a:p>
            <a:pPr>
              <a:buFont typeface="Courier New" panose="02070309020205020404" pitchFamily="49" charset="0"/>
              <a:buChar char="o"/>
            </a:pPr>
            <a:r>
              <a:rPr lang="el-GR" sz="2400" i="0" u="none" strike="noStrike" baseline="0" dirty="0">
                <a:solidFill>
                  <a:srgbClr val="000000"/>
                </a:solidFill>
              </a:rPr>
              <a:t>Βοηθά να βλέπουμε πέρα από τις στιγμιαίες απολαύσεις και δυσκολίες της ζωής- </a:t>
            </a:r>
          </a:p>
          <a:p>
            <a:pPr marL="0" indent="0">
              <a:buNone/>
            </a:pPr>
            <a:r>
              <a:rPr lang="el-GR" sz="2400" b="1" dirty="0">
                <a:solidFill>
                  <a:srgbClr val="000000"/>
                </a:solidFill>
              </a:rPr>
              <a:t>  </a:t>
            </a:r>
            <a:r>
              <a:rPr lang="el-GR" sz="2400" b="1" i="1" u="none" strike="noStrike" baseline="0" dirty="0">
                <a:solidFill>
                  <a:srgbClr val="000000"/>
                </a:solidFill>
              </a:rPr>
              <a:t>Τι έχω «στα χέρια μου» τώρα!</a:t>
            </a:r>
            <a:r>
              <a:rPr lang="el-GR" sz="2400" i="1" u="none" strike="noStrike" baseline="0" dirty="0">
                <a:solidFill>
                  <a:srgbClr val="000000"/>
                </a:solidFill>
              </a:rPr>
              <a:t> </a:t>
            </a:r>
          </a:p>
          <a:p>
            <a:endParaRPr lang="el-GR" dirty="0"/>
          </a:p>
        </p:txBody>
      </p:sp>
      <p:sp>
        <p:nvSpPr>
          <p:cNvPr id="4" name="Θέση αριθμού διαφάνειας 3">
            <a:extLst>
              <a:ext uri="{FF2B5EF4-FFF2-40B4-BE49-F238E27FC236}">
                <a16:creationId xmlns:a16="http://schemas.microsoft.com/office/drawing/2014/main" id="{C277F323-B1A2-4011-B971-796F391A058A}"/>
              </a:ext>
            </a:extLst>
          </p:cNvPr>
          <p:cNvSpPr>
            <a:spLocks noGrp="1"/>
          </p:cNvSpPr>
          <p:nvPr>
            <p:ph type="sldNum" sz="quarter" idx="12"/>
          </p:nvPr>
        </p:nvSpPr>
        <p:spPr/>
        <p:txBody>
          <a:bodyPr/>
          <a:lstStyle/>
          <a:p>
            <a:fld id="{29A67EF4-6AD0-4895-A677-9D84EEBBB660}" type="slidenum">
              <a:rPr lang="el-GR" smtClean="0"/>
              <a:t>45</a:t>
            </a:fld>
            <a:endParaRPr lang="el-GR"/>
          </a:p>
        </p:txBody>
      </p:sp>
    </p:spTree>
    <p:extLst>
      <p:ext uri="{BB962C8B-B14F-4D97-AF65-F5344CB8AC3E}">
        <p14:creationId xmlns:p14="http://schemas.microsoft.com/office/powerpoint/2010/main" val="2086151964"/>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75E7450-656B-4D54-88D1-E5069F946652}"/>
              </a:ext>
            </a:extLst>
          </p:cNvPr>
          <p:cNvSpPr>
            <a:spLocks noGrp="1"/>
          </p:cNvSpPr>
          <p:nvPr>
            <p:ph type="title"/>
          </p:nvPr>
        </p:nvSpPr>
        <p:spPr>
          <a:xfrm>
            <a:off x="1066800" y="642594"/>
            <a:ext cx="10058400" cy="680179"/>
          </a:xfrm>
        </p:spPr>
        <p:txBody>
          <a:bodyPr>
            <a:normAutofit/>
          </a:bodyPr>
          <a:lstStyle/>
          <a:p>
            <a:r>
              <a:rPr lang="el-GR" sz="3200" dirty="0"/>
              <a:t>Παρεμβάσεις Θετικής Ψυχολογίας-ΙΙ</a:t>
            </a:r>
          </a:p>
        </p:txBody>
      </p:sp>
      <p:sp>
        <p:nvSpPr>
          <p:cNvPr id="3" name="Θέση περιεχομένου 2">
            <a:extLst>
              <a:ext uri="{FF2B5EF4-FFF2-40B4-BE49-F238E27FC236}">
                <a16:creationId xmlns:a16="http://schemas.microsoft.com/office/drawing/2014/main" id="{753D1103-3D84-41DD-93C6-87190541D0C5}"/>
              </a:ext>
            </a:extLst>
          </p:cNvPr>
          <p:cNvSpPr>
            <a:spLocks noGrp="1"/>
          </p:cNvSpPr>
          <p:nvPr>
            <p:ph idx="1"/>
          </p:nvPr>
        </p:nvSpPr>
        <p:spPr>
          <a:xfrm>
            <a:off x="942512" y="1463040"/>
            <a:ext cx="10518560" cy="4413978"/>
          </a:xfrm>
        </p:spPr>
        <p:txBody>
          <a:bodyPr>
            <a:normAutofit/>
          </a:bodyPr>
          <a:lstStyle/>
          <a:p>
            <a:r>
              <a:rPr lang="el-GR" sz="2400" b="1" i="0" u="none" strike="noStrike" baseline="0" dirty="0">
                <a:solidFill>
                  <a:srgbClr val="000000"/>
                </a:solidFill>
              </a:rPr>
              <a:t>Παρεμβάσεις «απόλαυσης» - </a:t>
            </a:r>
            <a:r>
              <a:rPr lang="el-GR" sz="2400" b="0" i="0" u="none" strike="noStrike" baseline="0" dirty="0">
                <a:solidFill>
                  <a:srgbClr val="000000"/>
                </a:solidFill>
              </a:rPr>
              <a:t>να σταθείς σε κάθε μικρή πτυχή της εμπειρίας σου</a:t>
            </a:r>
            <a:r>
              <a:rPr lang="el-GR" sz="2400" dirty="0">
                <a:solidFill>
                  <a:srgbClr val="000000"/>
                </a:solidFill>
              </a:rPr>
              <a:t>/</a:t>
            </a:r>
            <a:r>
              <a:rPr lang="el-GR" sz="2400" b="0" i="0" u="none" strike="noStrike" baseline="0" dirty="0">
                <a:solidFill>
                  <a:srgbClr val="000000"/>
                </a:solidFill>
              </a:rPr>
              <a:t> να αποκτήσεις ενημερότητα για τις «άπειρες» μικρές χαρές γύρω σου</a:t>
            </a:r>
            <a:r>
              <a:rPr lang="en-US" sz="2400" b="0" i="0" u="none" strike="noStrike" baseline="0" dirty="0">
                <a:solidFill>
                  <a:srgbClr val="000000"/>
                </a:solidFill>
              </a:rPr>
              <a:t>.</a:t>
            </a:r>
            <a:r>
              <a:rPr lang="el-GR" sz="2400" b="0" i="0" u="none" strike="noStrike" baseline="0" dirty="0">
                <a:solidFill>
                  <a:srgbClr val="000000"/>
                </a:solidFill>
              </a:rPr>
              <a:t> </a:t>
            </a:r>
          </a:p>
          <a:p>
            <a:r>
              <a:rPr lang="el-GR" sz="2400" b="1" i="0" u="none" strike="noStrike" baseline="0" dirty="0">
                <a:solidFill>
                  <a:srgbClr val="000000"/>
                </a:solidFill>
              </a:rPr>
              <a:t>Παρεμβάσεις ευγνωμοσύνης</a:t>
            </a:r>
            <a:r>
              <a:rPr lang="el-GR" sz="2400" b="0" i="0" u="none" strike="noStrike" baseline="0" dirty="0">
                <a:solidFill>
                  <a:srgbClr val="000000"/>
                </a:solidFill>
              </a:rPr>
              <a:t>. Η ευγνωμοσύνη γεννά συναίσθημα ευτυχίας, γιατί επιδρά ταυτόχρονα στον εαυτό και στον άλλον</a:t>
            </a:r>
            <a:r>
              <a:rPr lang="el-GR" sz="1800" b="0" i="0" u="none" strike="noStrike" baseline="0" dirty="0">
                <a:solidFill>
                  <a:srgbClr val="000000"/>
                </a:solidFill>
              </a:rPr>
              <a:t>. </a:t>
            </a:r>
          </a:p>
          <a:p>
            <a:pPr lvl="1">
              <a:buFont typeface="Wingdings" panose="05000000000000000000" pitchFamily="2" charset="2"/>
              <a:buChar char="ü"/>
            </a:pPr>
            <a:r>
              <a:rPr lang="el-GR" sz="2000" b="1" i="0" u="none" strike="noStrike" baseline="0" dirty="0" err="1">
                <a:solidFill>
                  <a:srgbClr val="000000"/>
                </a:solidFill>
              </a:rPr>
              <a:t>Αναστοχαστικές</a:t>
            </a:r>
            <a:r>
              <a:rPr lang="el-GR" sz="2000" b="1" i="0" u="none" strike="noStrike" baseline="0" dirty="0">
                <a:solidFill>
                  <a:srgbClr val="000000"/>
                </a:solidFill>
              </a:rPr>
              <a:t> πρακτικές – «</a:t>
            </a:r>
            <a:r>
              <a:rPr lang="el-GR" sz="2000" b="0" i="0" u="none" strike="noStrike" baseline="0" dirty="0">
                <a:solidFill>
                  <a:srgbClr val="000000"/>
                </a:solidFill>
              </a:rPr>
              <a:t>ημερολόγιο ευγνωμοσύνης» προς τον εαυτό μας/ πράγματα για τα οποία είμαστε ευγνώμονες, κ.λπ.</a:t>
            </a:r>
          </a:p>
          <a:p>
            <a:pPr lvl="1">
              <a:buFont typeface="Wingdings" panose="05000000000000000000" pitchFamily="2" charset="2"/>
              <a:buChar char="ü"/>
            </a:pPr>
            <a:r>
              <a:rPr lang="el-GR" sz="2000" b="1" i="0" u="none" strike="noStrike" baseline="0" dirty="0">
                <a:solidFill>
                  <a:srgbClr val="000000"/>
                </a:solidFill>
              </a:rPr>
              <a:t>Αλληλεπιδραστικές πρακτικές - </a:t>
            </a:r>
            <a:r>
              <a:rPr lang="el-GR" sz="2000" b="0" i="0" u="none" strike="noStrike" baseline="0" dirty="0">
                <a:solidFill>
                  <a:srgbClr val="000000"/>
                </a:solidFill>
              </a:rPr>
              <a:t>όταν εκφράζουμε ενεργά την ευγνωμοσύνη μας σε άλλους λέγοντας «ευχαριστώ», όταν προβαίνουμε σε μικρά δείγματα εκτίμησης, κ.λπ.  </a:t>
            </a:r>
          </a:p>
          <a:p>
            <a:r>
              <a:rPr lang="el-GR" sz="2400" b="1" i="0" u="none" strike="noStrike" baseline="0" dirty="0">
                <a:solidFill>
                  <a:srgbClr val="000000"/>
                </a:solidFill>
              </a:rPr>
              <a:t>Παρεμβάσεις «καλοσύνης» -  </a:t>
            </a:r>
            <a:r>
              <a:rPr lang="el-GR" sz="2400" b="0" i="0" u="none" strike="noStrike" baseline="0" dirty="0">
                <a:solidFill>
                  <a:srgbClr val="000000"/>
                </a:solidFill>
              </a:rPr>
              <a:t>παρεμβάσεις  που εστιάζουν στη συμπόνια/ προσφορά ενός μικρού  δώρου αγάπης, εθελοντισμός,  το να δωρίσεις κάτι ή η βοήθεια σε έναν ξένο που έχει ανάγκη</a:t>
            </a:r>
            <a:r>
              <a:rPr lang="en-US" sz="2400" b="0" i="0" u="none" strike="noStrike" baseline="0" dirty="0">
                <a:solidFill>
                  <a:srgbClr val="000000"/>
                </a:solidFill>
              </a:rPr>
              <a:t>, </a:t>
            </a:r>
            <a:r>
              <a:rPr lang="el-GR" sz="2400" b="0" i="0" u="none" strike="noStrike" baseline="0" dirty="0">
                <a:solidFill>
                  <a:srgbClr val="000000"/>
                </a:solidFill>
              </a:rPr>
              <a:t>κ.λπ. </a:t>
            </a:r>
          </a:p>
          <a:p>
            <a:endParaRPr lang="el-GR" sz="2400" b="0" i="0" u="none" strike="noStrike" baseline="0" dirty="0">
              <a:solidFill>
                <a:srgbClr val="000000"/>
              </a:solidFill>
            </a:endParaRPr>
          </a:p>
          <a:p>
            <a:endParaRPr lang="el-GR" dirty="0"/>
          </a:p>
        </p:txBody>
      </p:sp>
      <p:sp>
        <p:nvSpPr>
          <p:cNvPr id="4" name="Θέση αριθμού διαφάνειας 3">
            <a:extLst>
              <a:ext uri="{FF2B5EF4-FFF2-40B4-BE49-F238E27FC236}">
                <a16:creationId xmlns:a16="http://schemas.microsoft.com/office/drawing/2014/main" id="{34CE8F04-A058-43A5-BB8C-F23C5AF10970}"/>
              </a:ext>
            </a:extLst>
          </p:cNvPr>
          <p:cNvSpPr>
            <a:spLocks noGrp="1"/>
          </p:cNvSpPr>
          <p:nvPr>
            <p:ph type="sldNum" sz="quarter" idx="12"/>
          </p:nvPr>
        </p:nvSpPr>
        <p:spPr/>
        <p:txBody>
          <a:bodyPr/>
          <a:lstStyle/>
          <a:p>
            <a:fld id="{29A67EF4-6AD0-4895-A677-9D84EEBBB660}" type="slidenum">
              <a:rPr lang="el-GR" smtClean="0"/>
              <a:t>46</a:t>
            </a:fld>
            <a:endParaRPr lang="el-GR"/>
          </a:p>
        </p:txBody>
      </p:sp>
    </p:spTree>
    <p:extLst>
      <p:ext uri="{BB962C8B-B14F-4D97-AF65-F5344CB8AC3E}">
        <p14:creationId xmlns:p14="http://schemas.microsoft.com/office/powerpoint/2010/main" val="333701748"/>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EBCE6C2-0D6C-44C7-A9AF-0ABEA2FCD590}"/>
              </a:ext>
            </a:extLst>
          </p:cNvPr>
          <p:cNvSpPr>
            <a:spLocks noGrp="1"/>
          </p:cNvSpPr>
          <p:nvPr>
            <p:ph type="title"/>
          </p:nvPr>
        </p:nvSpPr>
        <p:spPr>
          <a:xfrm>
            <a:off x="1066800" y="642594"/>
            <a:ext cx="10058400" cy="547014"/>
          </a:xfrm>
        </p:spPr>
        <p:txBody>
          <a:bodyPr>
            <a:noAutofit/>
          </a:bodyPr>
          <a:lstStyle/>
          <a:p>
            <a:r>
              <a:rPr lang="el-GR" sz="3200" dirty="0"/>
              <a:t>Παρεμβάσεις Θετικής Ψυχολογίας-ΙΙΙ</a:t>
            </a:r>
          </a:p>
        </p:txBody>
      </p:sp>
      <p:sp>
        <p:nvSpPr>
          <p:cNvPr id="3" name="Θέση περιεχομένου 2">
            <a:extLst>
              <a:ext uri="{FF2B5EF4-FFF2-40B4-BE49-F238E27FC236}">
                <a16:creationId xmlns:a16="http://schemas.microsoft.com/office/drawing/2014/main" id="{522F4E55-1EF3-4462-B7B3-6E112C67A177}"/>
              </a:ext>
            </a:extLst>
          </p:cNvPr>
          <p:cNvSpPr>
            <a:spLocks noGrp="1"/>
          </p:cNvSpPr>
          <p:nvPr>
            <p:ph idx="1"/>
          </p:nvPr>
        </p:nvSpPr>
        <p:spPr>
          <a:xfrm>
            <a:off x="933635" y="1304128"/>
            <a:ext cx="10626994" cy="5087794"/>
          </a:xfrm>
        </p:spPr>
        <p:txBody>
          <a:bodyPr>
            <a:normAutofit/>
          </a:bodyPr>
          <a:lstStyle/>
          <a:p>
            <a:pPr algn="l"/>
            <a:endParaRPr lang="el-GR" sz="1800" b="0" i="0" u="none" strike="noStrike" baseline="0" dirty="0">
              <a:solidFill>
                <a:srgbClr val="000000"/>
              </a:solidFill>
              <a:latin typeface="Comic Sans MS" panose="030F0702030302020204" pitchFamily="66" charset="0"/>
            </a:endParaRPr>
          </a:p>
          <a:p>
            <a:r>
              <a:rPr lang="el-GR" sz="2400" b="1" i="0" u="none" strike="noStrike" baseline="0" dirty="0">
                <a:solidFill>
                  <a:srgbClr val="000000"/>
                </a:solidFill>
              </a:rPr>
              <a:t>Παρεμβάσεις </a:t>
            </a:r>
            <a:r>
              <a:rPr lang="el-GR" sz="2400" b="1" i="0" u="none" strike="noStrike" baseline="0" dirty="0" err="1">
                <a:solidFill>
                  <a:srgbClr val="000000"/>
                </a:solidFill>
              </a:rPr>
              <a:t>ενσυναίσθησης</a:t>
            </a:r>
            <a:r>
              <a:rPr lang="el-GR" sz="2400" b="1" dirty="0">
                <a:solidFill>
                  <a:srgbClr val="000000"/>
                </a:solidFill>
              </a:rPr>
              <a:t> - </a:t>
            </a:r>
            <a:r>
              <a:rPr lang="el-GR" sz="2400" b="0" i="0" u="none" strike="noStrike" baseline="0" dirty="0">
                <a:solidFill>
                  <a:srgbClr val="000000"/>
                </a:solidFill>
              </a:rPr>
              <a:t>ενίσχυση των θετικών συναισθημάτων για </a:t>
            </a:r>
            <a:r>
              <a:rPr lang="el-GR" sz="2400" dirty="0">
                <a:solidFill>
                  <a:srgbClr val="000000"/>
                </a:solidFill>
              </a:rPr>
              <a:t>εαυτό και άλλους (και </a:t>
            </a:r>
            <a:r>
              <a:rPr lang="el-GR" sz="2400" b="1" i="0" u="none" strike="noStrike" baseline="0" dirty="0">
                <a:solidFill>
                  <a:srgbClr val="000000"/>
                </a:solidFill>
              </a:rPr>
              <a:t>διαλογισμός, </a:t>
            </a:r>
            <a:r>
              <a:rPr lang="el-GR" sz="2400" b="1" i="0" u="none" strike="noStrike" baseline="0" dirty="0" err="1">
                <a:solidFill>
                  <a:srgbClr val="000000"/>
                </a:solidFill>
              </a:rPr>
              <a:t>mindfulness</a:t>
            </a:r>
            <a:r>
              <a:rPr lang="el-GR" sz="2400" b="1" i="0" u="none" strike="noStrike" baseline="0" dirty="0">
                <a:solidFill>
                  <a:srgbClr val="000000"/>
                </a:solidFill>
              </a:rPr>
              <a:t>, κ.λπ.</a:t>
            </a:r>
            <a:r>
              <a:rPr lang="el-GR" sz="2400" b="1" dirty="0">
                <a:solidFill>
                  <a:srgbClr val="000000"/>
                </a:solidFill>
              </a:rPr>
              <a:t>)</a:t>
            </a:r>
            <a:endParaRPr lang="el-GR" sz="2400" b="0" i="0" u="none" strike="noStrike" baseline="0" dirty="0">
              <a:solidFill>
                <a:srgbClr val="000000"/>
              </a:solidFill>
            </a:endParaRPr>
          </a:p>
          <a:p>
            <a:r>
              <a:rPr lang="el-GR" sz="2400" b="1" i="0" u="none" strike="noStrike" baseline="0" dirty="0">
                <a:solidFill>
                  <a:srgbClr val="000000"/>
                </a:solidFill>
              </a:rPr>
              <a:t>Παρεμβάσεις ενίσχυσης της αισιοδοξίας  - </a:t>
            </a:r>
            <a:r>
              <a:rPr lang="el-GR" sz="2400" b="0" i="0" u="none" strike="noStrike" baseline="0" dirty="0">
                <a:solidFill>
                  <a:srgbClr val="000000"/>
                </a:solidFill>
              </a:rPr>
              <a:t> με βάση ρεαλιστικές προσδοκίες (άσκηση  </a:t>
            </a:r>
            <a:r>
              <a:rPr lang="el-GR" sz="2400" b="1" i="1" u="none" strike="noStrike" baseline="0" dirty="0">
                <a:solidFill>
                  <a:srgbClr val="000000"/>
                </a:solidFill>
              </a:rPr>
              <a:t>«</a:t>
            </a:r>
            <a:r>
              <a:rPr lang="el-GR" sz="2400" b="1" i="1" u="none" strike="noStrike" baseline="0" dirty="0" err="1">
                <a:solidFill>
                  <a:srgbClr val="000000"/>
                </a:solidFill>
              </a:rPr>
              <a:t>Imagine</a:t>
            </a:r>
            <a:r>
              <a:rPr lang="el-GR" sz="2400" b="1" i="1" u="none" strike="noStrike" baseline="0" dirty="0">
                <a:solidFill>
                  <a:srgbClr val="000000"/>
                </a:solidFill>
              </a:rPr>
              <a:t> </a:t>
            </a:r>
            <a:r>
              <a:rPr lang="el-GR" sz="2400" b="1" i="1" u="none" strike="noStrike" baseline="0" dirty="0" err="1">
                <a:solidFill>
                  <a:srgbClr val="000000"/>
                </a:solidFill>
              </a:rPr>
              <a:t>Yourself</a:t>
            </a:r>
            <a:r>
              <a:rPr lang="el-GR" sz="2400" b="1" i="1" u="none" strike="noStrike" baseline="0" dirty="0">
                <a:solidFill>
                  <a:srgbClr val="000000"/>
                </a:solidFill>
              </a:rPr>
              <a:t>»</a:t>
            </a:r>
            <a:r>
              <a:rPr lang="el-GR" sz="2400" dirty="0">
                <a:solidFill>
                  <a:srgbClr val="000000"/>
                </a:solidFill>
              </a:rPr>
              <a:t>)</a:t>
            </a:r>
            <a:r>
              <a:rPr lang="el-GR" sz="2400" b="0" i="0" u="none" strike="noStrike" baseline="0" dirty="0">
                <a:solidFill>
                  <a:srgbClr val="000000"/>
                </a:solidFill>
              </a:rPr>
              <a:t> </a:t>
            </a:r>
          </a:p>
          <a:p>
            <a:r>
              <a:rPr lang="el-GR" sz="2400" b="1" i="0" u="none" strike="noStrike" baseline="0" dirty="0">
                <a:solidFill>
                  <a:srgbClr val="000000"/>
                </a:solidFill>
              </a:rPr>
              <a:t>Παρεμβάσεις οικοδόμησης δύναμης</a:t>
            </a:r>
            <a:r>
              <a:rPr lang="el-GR" sz="2400" b="0" i="0" u="none" strike="noStrike" baseline="0" dirty="0">
                <a:solidFill>
                  <a:srgbClr val="000000"/>
                </a:solidFill>
              </a:rPr>
              <a:t> - εύρεση και ανάπτυξη των δυνατών σημείων (εργαλείο </a:t>
            </a:r>
            <a:r>
              <a:rPr lang="el-GR" sz="2400" b="1" i="1" u="none" strike="noStrike" baseline="0" dirty="0" err="1">
                <a:solidFill>
                  <a:srgbClr val="000000"/>
                </a:solidFill>
              </a:rPr>
              <a:t>Values</a:t>
            </a:r>
            <a:r>
              <a:rPr lang="el-GR" sz="2400" b="1" i="1" u="none" strike="noStrike" baseline="0" dirty="0">
                <a:solidFill>
                  <a:srgbClr val="000000"/>
                </a:solidFill>
              </a:rPr>
              <a:t> In Action </a:t>
            </a:r>
            <a:r>
              <a:rPr lang="el-GR" sz="2400" b="0" i="0" u="none" strike="noStrike" baseline="0" dirty="0">
                <a:solidFill>
                  <a:srgbClr val="000000"/>
                </a:solidFill>
              </a:rPr>
              <a:t>(V.I.A)/  24 «δυνατά» σημεία, για παράδειγμα, αγάπη για μάθηση, θάρρος, δημιουργικότητα, κ.λπ.) </a:t>
            </a:r>
          </a:p>
          <a:p>
            <a:r>
              <a:rPr lang="el-GR" sz="2400" b="1" i="0" u="none" strike="noStrike" baseline="0" dirty="0">
                <a:solidFill>
                  <a:srgbClr val="000000"/>
                </a:solidFill>
              </a:rPr>
              <a:t>Παρεμβάσεις εύρεσης νοήματος </a:t>
            </a:r>
            <a:r>
              <a:rPr lang="el-GR" sz="2400" b="0" i="0" u="none" strike="noStrike" baseline="0" dirty="0">
                <a:solidFill>
                  <a:srgbClr val="000000"/>
                </a:solidFill>
              </a:rPr>
              <a:t>-  τι έχει νόημα για τον καθέναν από εμάς? τι μπορούμε να κάνουμε για να το επιτύχουμε? </a:t>
            </a:r>
          </a:p>
          <a:p>
            <a:pPr marL="0" indent="0">
              <a:buNone/>
            </a:pPr>
            <a:r>
              <a:rPr lang="el-GR" sz="3800" b="0" i="0" u="none" strike="noStrike" baseline="0" dirty="0">
                <a:solidFill>
                  <a:srgbClr val="000000"/>
                </a:solidFill>
              </a:rPr>
              <a:t> </a:t>
            </a:r>
          </a:p>
          <a:p>
            <a:endParaRPr lang="el-GR" dirty="0"/>
          </a:p>
        </p:txBody>
      </p:sp>
      <p:sp>
        <p:nvSpPr>
          <p:cNvPr id="4" name="Θέση αριθμού διαφάνειας 3">
            <a:extLst>
              <a:ext uri="{FF2B5EF4-FFF2-40B4-BE49-F238E27FC236}">
                <a16:creationId xmlns:a16="http://schemas.microsoft.com/office/drawing/2014/main" id="{D906348B-7918-455B-A4A0-43B5D9416B14}"/>
              </a:ext>
            </a:extLst>
          </p:cNvPr>
          <p:cNvSpPr>
            <a:spLocks noGrp="1"/>
          </p:cNvSpPr>
          <p:nvPr>
            <p:ph type="sldNum" sz="quarter" idx="12"/>
          </p:nvPr>
        </p:nvSpPr>
        <p:spPr/>
        <p:txBody>
          <a:bodyPr/>
          <a:lstStyle/>
          <a:p>
            <a:fld id="{29A67EF4-6AD0-4895-A677-9D84EEBBB660}" type="slidenum">
              <a:rPr lang="el-GR" smtClean="0"/>
              <a:t>47</a:t>
            </a:fld>
            <a:endParaRPr lang="el-GR"/>
          </a:p>
        </p:txBody>
      </p:sp>
    </p:spTree>
    <p:extLst>
      <p:ext uri="{BB962C8B-B14F-4D97-AF65-F5344CB8AC3E}">
        <p14:creationId xmlns:p14="http://schemas.microsoft.com/office/powerpoint/2010/main" val="1366970731"/>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Θέση αριθμού διαφάνειας 3">
            <a:extLst>
              <a:ext uri="{FF2B5EF4-FFF2-40B4-BE49-F238E27FC236}">
                <a16:creationId xmlns:a16="http://schemas.microsoft.com/office/drawing/2014/main" id="{7349F33F-A33F-5E18-AA1D-CF1B6C37F2AA}"/>
              </a:ext>
            </a:extLst>
          </p:cNvPr>
          <p:cNvSpPr>
            <a:spLocks noGrp="1"/>
          </p:cNvSpPr>
          <p:nvPr>
            <p:ph type="sldNum" sz="quarter" idx="12"/>
          </p:nvPr>
        </p:nvSpPr>
        <p:spPr/>
        <p:txBody>
          <a:bodyPr/>
          <a:lstStyle/>
          <a:p>
            <a:fld id="{29A67EF4-6AD0-4895-A677-9D84EEBBB660}" type="slidenum">
              <a:rPr lang="el-GR" smtClean="0"/>
              <a:t>48</a:t>
            </a:fld>
            <a:endParaRPr lang="el-GR"/>
          </a:p>
        </p:txBody>
      </p:sp>
      <p:sp>
        <p:nvSpPr>
          <p:cNvPr id="3" name="Θέση περιεχομένου 2">
            <a:extLst>
              <a:ext uri="{FF2B5EF4-FFF2-40B4-BE49-F238E27FC236}">
                <a16:creationId xmlns:a16="http://schemas.microsoft.com/office/drawing/2014/main" id="{12A4B3C7-2C58-B7F1-119C-C4A4760FF4CF}"/>
              </a:ext>
            </a:extLst>
          </p:cNvPr>
          <p:cNvSpPr>
            <a:spLocks noGrp="1"/>
          </p:cNvSpPr>
          <p:nvPr>
            <p:ph idx="4294967295"/>
          </p:nvPr>
        </p:nvSpPr>
        <p:spPr>
          <a:xfrm>
            <a:off x="878889" y="1295570"/>
            <a:ext cx="10058400" cy="4714613"/>
          </a:xfrm>
        </p:spPr>
        <p:txBody>
          <a:bodyPr>
            <a:normAutofit/>
          </a:bodyPr>
          <a:lstStyle/>
          <a:p>
            <a:pPr algn="ctr"/>
            <a:endParaRPr lang="el-GR" sz="3600" dirty="0"/>
          </a:p>
          <a:p>
            <a:pPr algn="ctr"/>
            <a:r>
              <a:rPr lang="en-US" sz="3600" dirty="0">
                <a:solidFill>
                  <a:srgbClr val="000000"/>
                </a:solidFill>
                <a:effectLst/>
                <a:ea typeface="Calibri" panose="020F0502020204030204" pitchFamily="34" charset="0"/>
              </a:rPr>
              <a:t>T</a:t>
            </a:r>
            <a:r>
              <a:rPr lang="el-GR" sz="3600" dirty="0" err="1">
                <a:solidFill>
                  <a:srgbClr val="000000"/>
                </a:solidFill>
                <a:effectLst/>
                <a:ea typeface="Calibri" panose="020F0502020204030204" pitchFamily="34" charset="0"/>
              </a:rPr>
              <a:t>εχνική</a:t>
            </a:r>
            <a:r>
              <a:rPr lang="el-GR" sz="3600" dirty="0">
                <a:solidFill>
                  <a:srgbClr val="000000"/>
                </a:solidFill>
                <a:effectLst/>
                <a:ea typeface="Calibri" panose="020F0502020204030204" pitchFamily="34" charset="0"/>
              </a:rPr>
              <a:t> </a:t>
            </a:r>
            <a:br>
              <a:rPr lang="el-GR" sz="3600" dirty="0">
                <a:solidFill>
                  <a:srgbClr val="000000"/>
                </a:solidFill>
                <a:effectLst/>
                <a:ea typeface="Calibri" panose="020F0502020204030204" pitchFamily="34" charset="0"/>
              </a:rPr>
            </a:br>
            <a:r>
              <a:rPr lang="el-GR" sz="3600" dirty="0">
                <a:solidFill>
                  <a:srgbClr val="000000"/>
                </a:solidFill>
                <a:effectLst/>
                <a:ea typeface="Calibri" panose="020F0502020204030204" pitchFamily="34" charset="0"/>
              </a:rPr>
              <a:t>Ημερολόγιο </a:t>
            </a:r>
            <a:r>
              <a:rPr lang="en-US" sz="3600" dirty="0">
                <a:solidFill>
                  <a:srgbClr val="000000"/>
                </a:solidFill>
                <a:effectLst/>
                <a:ea typeface="Calibri" panose="020F0502020204030204" pitchFamily="34" charset="0"/>
              </a:rPr>
              <a:t>- </a:t>
            </a:r>
            <a:r>
              <a:rPr lang="el-GR" sz="3600" dirty="0">
                <a:solidFill>
                  <a:srgbClr val="000000"/>
                </a:solidFill>
                <a:ea typeface="Calibri" panose="020F0502020204030204" pitchFamily="34" charset="0"/>
              </a:rPr>
              <a:t>Ρ</a:t>
            </a:r>
            <a:r>
              <a:rPr lang="el-GR" sz="3600" dirty="0">
                <a:solidFill>
                  <a:srgbClr val="000000"/>
                </a:solidFill>
                <a:effectLst/>
                <a:ea typeface="Calibri" panose="020F0502020204030204" pitchFamily="34" charset="0"/>
              </a:rPr>
              <a:t>όλοι </a:t>
            </a:r>
          </a:p>
          <a:p>
            <a:pPr marL="0" indent="0" algn="ctr">
              <a:buNone/>
            </a:pPr>
            <a:r>
              <a:rPr lang="el-GR" sz="3600" dirty="0">
                <a:solidFill>
                  <a:srgbClr val="000000"/>
                </a:solidFill>
                <a:effectLst/>
                <a:ea typeface="Calibri" panose="020F0502020204030204" pitchFamily="34" charset="0"/>
              </a:rPr>
              <a:t>(ή ως πραγματικότητα ή ως </a:t>
            </a:r>
            <a:r>
              <a:rPr lang="en-US" sz="3600" dirty="0">
                <a:solidFill>
                  <a:srgbClr val="000000"/>
                </a:solidFill>
                <a:effectLst/>
                <a:ea typeface="Calibri" panose="020F0502020204030204" pitchFamily="34" charset="0"/>
              </a:rPr>
              <a:t>role playing)</a:t>
            </a:r>
            <a:br>
              <a:rPr lang="el-GR" sz="3600" dirty="0">
                <a:solidFill>
                  <a:srgbClr val="000000"/>
                </a:solidFill>
                <a:effectLst/>
                <a:ea typeface="Calibri" panose="020F0502020204030204" pitchFamily="34" charset="0"/>
              </a:rPr>
            </a:br>
            <a:r>
              <a:rPr lang="el-GR" sz="3600" dirty="0"/>
              <a:t> </a:t>
            </a:r>
          </a:p>
        </p:txBody>
      </p:sp>
    </p:spTree>
    <p:extLst>
      <p:ext uri="{BB962C8B-B14F-4D97-AF65-F5344CB8AC3E}">
        <p14:creationId xmlns:p14="http://schemas.microsoft.com/office/powerpoint/2010/main" val="4040962203"/>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3 - Θέση αριθμού διαφάνειας">
            <a:extLst>
              <a:ext uri="{FF2B5EF4-FFF2-40B4-BE49-F238E27FC236}">
                <a16:creationId xmlns:a16="http://schemas.microsoft.com/office/drawing/2014/main" id="{A5469AB0-FBC8-406B-AA44-D8B92BF8B519}"/>
              </a:ext>
            </a:extLst>
          </p:cNvPr>
          <p:cNvSpPr>
            <a:spLocks noGrp="1"/>
          </p:cNvSpPr>
          <p:nvPr>
            <p:ph type="sldNum" sz="quarter" idx="12"/>
          </p:nvPr>
        </p:nvSpPr>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658C2F0A-37B9-4DA8-B1F0-08C0857B5F5A}" type="slidenum">
              <a:rPr lang="el-GR" altLang="el-GR">
                <a:solidFill>
                  <a:srgbClr val="045C75"/>
                </a:solidFill>
              </a:rPr>
              <a:pPr eaLnBrk="1" hangingPunct="1"/>
              <a:t>49</a:t>
            </a:fld>
            <a:endParaRPr lang="el-GR" altLang="el-GR">
              <a:solidFill>
                <a:srgbClr val="045C75"/>
              </a:solidFill>
            </a:endParaRPr>
          </a:p>
        </p:txBody>
      </p:sp>
      <p:sp>
        <p:nvSpPr>
          <p:cNvPr id="56323" name="Rectangle 2">
            <a:extLst>
              <a:ext uri="{FF2B5EF4-FFF2-40B4-BE49-F238E27FC236}">
                <a16:creationId xmlns:a16="http://schemas.microsoft.com/office/drawing/2014/main" id="{15B19B09-1E5D-98F6-2CB5-E745FA4BE07B}"/>
              </a:ext>
            </a:extLst>
          </p:cNvPr>
          <p:cNvSpPr>
            <a:spLocks noChangeArrowheads="1"/>
          </p:cNvSpPr>
          <p:nvPr/>
        </p:nvSpPr>
        <p:spPr bwMode="auto">
          <a:xfrm>
            <a:off x="2566989" y="1125538"/>
            <a:ext cx="1584325" cy="1511300"/>
          </a:xfrm>
          <a:prstGeom prst="rect">
            <a:avLst/>
          </a:prstGeom>
          <a:solidFill>
            <a:schemeClr val="accent1"/>
          </a:solidFill>
          <a:ln w="9525">
            <a:solidFill>
              <a:schemeClr val="tx1"/>
            </a:solidFill>
            <a:miter lim="800000"/>
            <a:headEnd/>
            <a:tailEnd/>
          </a:ln>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el-GR" altLang="el-GR" b="1"/>
              <a:t>Γιάννης,45 γιατρός</a:t>
            </a:r>
          </a:p>
          <a:p>
            <a:pPr algn="ctr" eaLnBrk="1" hangingPunct="1"/>
            <a:endParaRPr lang="el-GR" altLang="el-GR"/>
          </a:p>
        </p:txBody>
      </p:sp>
      <p:sp>
        <p:nvSpPr>
          <p:cNvPr id="56324" name="Oval 3">
            <a:extLst>
              <a:ext uri="{FF2B5EF4-FFF2-40B4-BE49-F238E27FC236}">
                <a16:creationId xmlns:a16="http://schemas.microsoft.com/office/drawing/2014/main" id="{37C29259-723D-E0A6-62D8-16ACF94AFD90}"/>
              </a:ext>
            </a:extLst>
          </p:cNvPr>
          <p:cNvSpPr>
            <a:spLocks noChangeArrowheads="1"/>
          </p:cNvSpPr>
          <p:nvPr/>
        </p:nvSpPr>
        <p:spPr bwMode="auto">
          <a:xfrm>
            <a:off x="3575051" y="4005263"/>
            <a:ext cx="1274763" cy="1295400"/>
          </a:xfrm>
          <a:prstGeom prst="ellipse">
            <a:avLst/>
          </a:prstGeom>
          <a:solidFill>
            <a:schemeClr val="accent1"/>
          </a:solidFill>
          <a:ln w="9525">
            <a:solidFill>
              <a:schemeClr val="tx1"/>
            </a:solidFill>
            <a:round/>
            <a:headEnd/>
            <a:tailEnd/>
          </a:ln>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el-GR" altLang="el-GR" b="1"/>
              <a:t>Ειρήνη, 16</a:t>
            </a:r>
          </a:p>
          <a:p>
            <a:pPr algn="ctr" eaLnBrk="1" hangingPunct="1"/>
            <a:endParaRPr lang="el-GR" altLang="el-GR"/>
          </a:p>
        </p:txBody>
      </p:sp>
      <p:sp>
        <p:nvSpPr>
          <p:cNvPr id="56325" name="Rectangle 4">
            <a:extLst>
              <a:ext uri="{FF2B5EF4-FFF2-40B4-BE49-F238E27FC236}">
                <a16:creationId xmlns:a16="http://schemas.microsoft.com/office/drawing/2014/main" id="{F65912FD-864A-F39E-7AAB-A42CB209AED7}"/>
              </a:ext>
            </a:extLst>
          </p:cNvPr>
          <p:cNvSpPr>
            <a:spLocks noChangeArrowheads="1"/>
          </p:cNvSpPr>
          <p:nvPr/>
        </p:nvSpPr>
        <p:spPr bwMode="auto">
          <a:xfrm>
            <a:off x="5880100" y="4076700"/>
            <a:ext cx="1130300" cy="1081088"/>
          </a:xfrm>
          <a:prstGeom prst="rect">
            <a:avLst/>
          </a:prstGeom>
          <a:solidFill>
            <a:schemeClr val="accent1"/>
          </a:solidFill>
          <a:ln w="9525">
            <a:solidFill>
              <a:schemeClr val="tx1"/>
            </a:solidFill>
            <a:miter lim="800000"/>
            <a:headEnd/>
            <a:tailEnd/>
          </a:ln>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el-GR" altLang="el-GR" b="1"/>
              <a:t>Πέτρος, 14</a:t>
            </a:r>
          </a:p>
          <a:p>
            <a:pPr algn="ctr" eaLnBrk="1" hangingPunct="1"/>
            <a:endParaRPr lang="el-GR" altLang="el-GR"/>
          </a:p>
        </p:txBody>
      </p:sp>
      <p:sp>
        <p:nvSpPr>
          <p:cNvPr id="56326" name="Line 5">
            <a:extLst>
              <a:ext uri="{FF2B5EF4-FFF2-40B4-BE49-F238E27FC236}">
                <a16:creationId xmlns:a16="http://schemas.microsoft.com/office/drawing/2014/main" id="{005FA473-6CFD-D1D4-2D17-AB876B8C5323}"/>
              </a:ext>
            </a:extLst>
          </p:cNvPr>
          <p:cNvSpPr>
            <a:spLocks noChangeShapeType="1"/>
          </p:cNvSpPr>
          <p:nvPr/>
        </p:nvSpPr>
        <p:spPr bwMode="auto">
          <a:xfrm>
            <a:off x="3359150" y="2708276"/>
            <a:ext cx="0" cy="720725"/>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l-GR"/>
          </a:p>
        </p:txBody>
      </p:sp>
      <p:sp>
        <p:nvSpPr>
          <p:cNvPr id="56327" name="Line 6">
            <a:extLst>
              <a:ext uri="{FF2B5EF4-FFF2-40B4-BE49-F238E27FC236}">
                <a16:creationId xmlns:a16="http://schemas.microsoft.com/office/drawing/2014/main" id="{6B285171-4FE3-2469-09CF-D3C415E35CAF}"/>
              </a:ext>
            </a:extLst>
          </p:cNvPr>
          <p:cNvSpPr>
            <a:spLocks noChangeShapeType="1"/>
          </p:cNvSpPr>
          <p:nvPr/>
        </p:nvSpPr>
        <p:spPr bwMode="auto">
          <a:xfrm>
            <a:off x="3359150" y="3429000"/>
            <a:ext cx="403225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l-GR"/>
          </a:p>
        </p:txBody>
      </p:sp>
      <p:sp>
        <p:nvSpPr>
          <p:cNvPr id="56328" name="Line 7">
            <a:extLst>
              <a:ext uri="{FF2B5EF4-FFF2-40B4-BE49-F238E27FC236}">
                <a16:creationId xmlns:a16="http://schemas.microsoft.com/office/drawing/2014/main" id="{EC72C011-7E33-E762-A664-B05A9073D380}"/>
              </a:ext>
            </a:extLst>
          </p:cNvPr>
          <p:cNvSpPr>
            <a:spLocks noChangeShapeType="1"/>
          </p:cNvSpPr>
          <p:nvPr/>
        </p:nvSpPr>
        <p:spPr bwMode="auto">
          <a:xfrm flipH="1" flipV="1">
            <a:off x="7391400" y="2636838"/>
            <a:ext cx="1588" cy="792162"/>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l-GR"/>
          </a:p>
        </p:txBody>
      </p:sp>
      <p:sp>
        <p:nvSpPr>
          <p:cNvPr id="56329" name="Line 8">
            <a:extLst>
              <a:ext uri="{FF2B5EF4-FFF2-40B4-BE49-F238E27FC236}">
                <a16:creationId xmlns:a16="http://schemas.microsoft.com/office/drawing/2014/main" id="{D92CE618-543A-A644-8CF2-7B081F57E001}"/>
              </a:ext>
            </a:extLst>
          </p:cNvPr>
          <p:cNvSpPr>
            <a:spLocks noChangeShapeType="1"/>
          </p:cNvSpPr>
          <p:nvPr/>
        </p:nvSpPr>
        <p:spPr bwMode="auto">
          <a:xfrm>
            <a:off x="4224338" y="3429001"/>
            <a:ext cx="0" cy="576263"/>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l-GR"/>
          </a:p>
        </p:txBody>
      </p:sp>
      <p:sp>
        <p:nvSpPr>
          <p:cNvPr id="56330" name="Line 9">
            <a:extLst>
              <a:ext uri="{FF2B5EF4-FFF2-40B4-BE49-F238E27FC236}">
                <a16:creationId xmlns:a16="http://schemas.microsoft.com/office/drawing/2014/main" id="{0CE26DEC-AF7C-E924-0F76-8E4CD4A59974}"/>
              </a:ext>
            </a:extLst>
          </p:cNvPr>
          <p:cNvSpPr>
            <a:spLocks noChangeShapeType="1"/>
          </p:cNvSpPr>
          <p:nvPr/>
        </p:nvSpPr>
        <p:spPr bwMode="auto">
          <a:xfrm>
            <a:off x="6456363" y="3429000"/>
            <a:ext cx="0" cy="6477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l-GR"/>
          </a:p>
        </p:txBody>
      </p:sp>
      <p:sp>
        <p:nvSpPr>
          <p:cNvPr id="56331" name="Oval 10">
            <a:extLst>
              <a:ext uri="{FF2B5EF4-FFF2-40B4-BE49-F238E27FC236}">
                <a16:creationId xmlns:a16="http://schemas.microsoft.com/office/drawing/2014/main" id="{72F03355-842B-45BC-199A-459F529D27ED}"/>
              </a:ext>
            </a:extLst>
          </p:cNvPr>
          <p:cNvSpPr>
            <a:spLocks noChangeArrowheads="1"/>
          </p:cNvSpPr>
          <p:nvPr/>
        </p:nvSpPr>
        <p:spPr bwMode="auto">
          <a:xfrm>
            <a:off x="6527800" y="1196976"/>
            <a:ext cx="1728788" cy="1439863"/>
          </a:xfrm>
          <a:prstGeom prst="ellipse">
            <a:avLst/>
          </a:prstGeom>
          <a:solidFill>
            <a:schemeClr val="accent1"/>
          </a:solidFill>
          <a:ln w="9525">
            <a:solidFill>
              <a:schemeClr val="tx1"/>
            </a:solidFill>
            <a:round/>
            <a:headEnd/>
            <a:tailEnd/>
          </a:ln>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el-GR" altLang="el-GR" b="1"/>
              <a:t>Μαρία</a:t>
            </a:r>
          </a:p>
          <a:p>
            <a:pPr algn="ctr" eaLnBrk="1" hangingPunct="1"/>
            <a:r>
              <a:rPr lang="el-GR" altLang="el-GR" b="1"/>
              <a:t>37</a:t>
            </a:r>
          </a:p>
          <a:p>
            <a:pPr algn="ctr" eaLnBrk="1" hangingPunct="1"/>
            <a:r>
              <a:rPr lang="el-GR" altLang="el-GR" b="1"/>
              <a:t>μαγαζί</a:t>
            </a:r>
          </a:p>
        </p:txBody>
      </p:sp>
      <p:sp>
        <p:nvSpPr>
          <p:cNvPr id="56332" name="Rectangle 11">
            <a:extLst>
              <a:ext uri="{FF2B5EF4-FFF2-40B4-BE49-F238E27FC236}">
                <a16:creationId xmlns:a16="http://schemas.microsoft.com/office/drawing/2014/main" id="{E832F4AD-EF9B-11E2-02C2-2F1782E563FA}"/>
              </a:ext>
            </a:extLst>
          </p:cNvPr>
          <p:cNvSpPr>
            <a:spLocks noChangeArrowheads="1"/>
          </p:cNvSpPr>
          <p:nvPr/>
        </p:nvSpPr>
        <p:spPr bwMode="auto">
          <a:xfrm>
            <a:off x="4440239" y="2565401"/>
            <a:ext cx="1633537" cy="625475"/>
          </a:xfrm>
          <a:prstGeom prst="rect">
            <a:avLst/>
          </a:prstGeom>
          <a:solidFill>
            <a:schemeClr val="accent1"/>
          </a:solidFill>
          <a:ln w="9525">
            <a:solidFill>
              <a:schemeClr val="tx1"/>
            </a:solidFill>
            <a:miter lim="800000"/>
            <a:headEnd/>
            <a:tailEnd/>
          </a:ln>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el-GR" altLang="el-GR"/>
              <a:t>σχ.2</a:t>
            </a:r>
          </a:p>
          <a:p>
            <a:pPr algn="ctr" eaLnBrk="1" hangingPunct="1"/>
            <a:r>
              <a:rPr lang="el-GR" altLang="el-GR"/>
              <a:t>γ.17</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Τίτλος 7">
            <a:extLst>
              <a:ext uri="{FF2B5EF4-FFF2-40B4-BE49-F238E27FC236}">
                <a16:creationId xmlns:a16="http://schemas.microsoft.com/office/drawing/2014/main" id="{D6AFE3C6-259D-172C-2D09-F183B35BA395}"/>
              </a:ext>
            </a:extLst>
          </p:cNvPr>
          <p:cNvSpPr>
            <a:spLocks noGrp="1"/>
          </p:cNvSpPr>
          <p:nvPr>
            <p:ph type="title"/>
          </p:nvPr>
        </p:nvSpPr>
        <p:spPr>
          <a:xfrm>
            <a:off x="827104" y="240787"/>
            <a:ext cx="10058400" cy="682491"/>
          </a:xfrm>
        </p:spPr>
        <p:txBody>
          <a:bodyPr>
            <a:normAutofit/>
          </a:bodyPr>
          <a:lstStyle/>
          <a:p>
            <a:pPr marL="0" marR="0">
              <a:lnSpc>
                <a:spcPct val="115000"/>
              </a:lnSpc>
              <a:spcBef>
                <a:spcPts val="0"/>
              </a:spcBef>
              <a:spcAft>
                <a:spcPts val="0"/>
              </a:spcAft>
            </a:pPr>
            <a:r>
              <a:rPr lang="el-GR" sz="3200" dirty="0">
                <a:solidFill>
                  <a:srgbClr val="000000"/>
                </a:solidFill>
                <a:effectLst/>
                <a:latin typeface="Garamond" panose="02020404030301010803" pitchFamily="18" charset="0"/>
                <a:ea typeface="Calibri" panose="020F0502020204030204" pitchFamily="34" charset="0"/>
              </a:rPr>
              <a:t> </a:t>
            </a:r>
            <a:r>
              <a:rPr lang="en-US" sz="3200" dirty="0">
                <a:solidFill>
                  <a:schemeClr val="tx1"/>
                </a:solidFill>
                <a:effectLst/>
                <a:ea typeface="Calibri" panose="020F0502020204030204" pitchFamily="34" charset="0"/>
              </a:rPr>
              <a:t>E</a:t>
            </a:r>
            <a:r>
              <a:rPr lang="el-GR" sz="3200" dirty="0" err="1">
                <a:solidFill>
                  <a:schemeClr val="tx1"/>
                </a:solidFill>
                <a:effectLst/>
                <a:ea typeface="Calibri" panose="020F0502020204030204" pitchFamily="34" charset="0"/>
              </a:rPr>
              <a:t>φαρμογές</a:t>
            </a:r>
            <a:r>
              <a:rPr lang="el-GR" sz="3200" dirty="0">
                <a:solidFill>
                  <a:schemeClr val="tx1"/>
                </a:solidFill>
                <a:effectLst/>
                <a:ea typeface="Calibri" panose="020F0502020204030204" pitchFamily="34" charset="0"/>
              </a:rPr>
              <a:t> Ομάδας σε διαφορετικά </a:t>
            </a:r>
            <a:r>
              <a:rPr lang="el-GR" sz="3200" dirty="0">
                <a:solidFill>
                  <a:schemeClr val="tx1"/>
                </a:solidFill>
                <a:effectLst/>
                <a:ea typeface="Times New Roman" panose="02020603050405020304" pitchFamily="18" charset="0"/>
                <a:cs typeface="Times New Roman" panose="02020603050405020304" pitchFamily="18" charset="0"/>
              </a:rPr>
              <a:t>πλαίσια</a:t>
            </a:r>
            <a:r>
              <a:rPr lang="el-GR" sz="3200" dirty="0">
                <a:solidFill>
                  <a:schemeClr val="tx1"/>
                </a:solidFill>
                <a:effectLst/>
                <a:ea typeface="Calibri" panose="020F0502020204030204" pitchFamily="34" charset="0"/>
              </a:rPr>
              <a:t>? ΙΙ</a:t>
            </a:r>
            <a:endParaRPr lang="el-GR" sz="3200" dirty="0">
              <a:solidFill>
                <a:schemeClr val="tx1"/>
              </a:solidFill>
            </a:endParaRPr>
          </a:p>
        </p:txBody>
      </p:sp>
      <p:sp>
        <p:nvSpPr>
          <p:cNvPr id="9" name="Θέση περιεχομένου 8">
            <a:extLst>
              <a:ext uri="{FF2B5EF4-FFF2-40B4-BE49-F238E27FC236}">
                <a16:creationId xmlns:a16="http://schemas.microsoft.com/office/drawing/2014/main" id="{498D4D98-EC36-1A75-C781-2D43A2C2FDAC}"/>
              </a:ext>
            </a:extLst>
          </p:cNvPr>
          <p:cNvSpPr>
            <a:spLocks noGrp="1"/>
          </p:cNvSpPr>
          <p:nvPr>
            <p:ph idx="1"/>
          </p:nvPr>
        </p:nvSpPr>
        <p:spPr>
          <a:xfrm>
            <a:off x="827104" y="870095"/>
            <a:ext cx="10058400" cy="5646199"/>
          </a:xfrm>
        </p:spPr>
        <p:txBody>
          <a:bodyPr>
            <a:normAutofit fontScale="70000" lnSpcReduction="20000"/>
          </a:bodyPr>
          <a:lstStyle/>
          <a:p>
            <a:pPr marL="0" marR="0" indent="190500" algn="just">
              <a:spcBef>
                <a:spcPts val="0"/>
              </a:spcBef>
              <a:spcAft>
                <a:spcPts val="750"/>
              </a:spcAft>
            </a:pPr>
            <a:r>
              <a:rPr lang="el-GR" sz="2600" dirty="0">
                <a:solidFill>
                  <a:srgbClr val="000000"/>
                </a:solidFill>
                <a:effectLst/>
                <a:ea typeface="Calibri" panose="020F0502020204030204" pitchFamily="34" charset="0"/>
              </a:rPr>
              <a:t> </a:t>
            </a:r>
            <a:r>
              <a:rPr lang="el-GR" sz="3400" dirty="0">
                <a:effectLst/>
                <a:ea typeface="Times New Roman" panose="02020603050405020304" pitchFamily="18" charset="0"/>
                <a:cs typeface="Segoe UI" panose="020B0502040204020203" pitchFamily="34" charset="0"/>
              </a:rPr>
              <a:t>Σε σχέση με τον </a:t>
            </a:r>
            <a:r>
              <a:rPr lang="el-GR" sz="3400" b="1" dirty="0">
                <a:effectLst/>
                <a:ea typeface="Times New Roman" panose="02020603050405020304" pitchFamily="18" charset="0"/>
                <a:cs typeface="Segoe UI" panose="020B0502040204020203" pitchFamily="34" charset="0"/>
              </a:rPr>
              <a:t>εργασιακό χώρο</a:t>
            </a:r>
          </a:p>
          <a:p>
            <a:pPr lvl="1" algn="just">
              <a:spcBef>
                <a:spcPts val="0"/>
              </a:spcBef>
              <a:spcAft>
                <a:spcPts val="750"/>
              </a:spcAft>
              <a:buFont typeface="Wingdings" panose="05000000000000000000" pitchFamily="2" charset="2"/>
              <a:buChar char="ü"/>
            </a:pPr>
            <a:r>
              <a:rPr lang="el-GR" sz="2900" dirty="0">
                <a:ea typeface="Times New Roman" panose="02020603050405020304" pitchFamily="18" charset="0"/>
                <a:cs typeface="Segoe UI" panose="020B0502040204020203" pitchFamily="34" charset="0"/>
              </a:rPr>
              <a:t>Ο</a:t>
            </a:r>
            <a:r>
              <a:rPr lang="el-GR" sz="2900" dirty="0">
                <a:effectLst/>
                <a:ea typeface="Times New Roman" panose="02020603050405020304" pitchFamily="18" charset="0"/>
                <a:cs typeface="Segoe UI" panose="020B0502040204020203" pitchFamily="34" charset="0"/>
              </a:rPr>
              <a:t>μάδες για τη βελτίωση των δραστηριοτήτων (</a:t>
            </a:r>
            <a:r>
              <a:rPr lang="el-GR" sz="2900" dirty="0" err="1">
                <a:effectLst/>
                <a:ea typeface="Times New Roman" panose="02020603050405020304" pitchFamily="18" charset="0"/>
                <a:cs typeface="Segoe UI" panose="020B0502040204020203" pitchFamily="34" charset="0"/>
              </a:rPr>
              <a:t>Xerox</a:t>
            </a:r>
            <a:r>
              <a:rPr lang="el-GR" sz="2900" dirty="0">
                <a:effectLst/>
                <a:ea typeface="Times New Roman" panose="02020603050405020304" pitchFamily="18" charset="0"/>
                <a:cs typeface="Segoe UI" panose="020B0502040204020203" pitchFamily="34" charset="0"/>
              </a:rPr>
              <a:t> - η χρήση ομαδικής διεργασίας/εργασίας</a:t>
            </a:r>
            <a:r>
              <a:rPr lang="el-GR" sz="2900" dirty="0">
                <a:ea typeface="Times New Roman" panose="02020603050405020304" pitchFamily="18" charset="0"/>
                <a:cs typeface="Segoe UI" panose="020B0502040204020203" pitchFamily="34" charset="0"/>
              </a:rPr>
              <a:t> </a:t>
            </a:r>
            <a:r>
              <a:rPr lang="el-GR" sz="2900" dirty="0">
                <a:effectLst/>
                <a:ea typeface="Times New Roman" panose="02020603050405020304" pitchFamily="18" charset="0"/>
                <a:cs typeface="Segoe UI" panose="020B0502040204020203" pitchFamily="34" charset="0"/>
              </a:rPr>
              <a:t>οδήγησε σε αύξηση της παραγωγικότητας, η General Mills, 40%,  η </a:t>
            </a:r>
            <a:r>
              <a:rPr lang="el-GR" sz="2900" dirty="0" err="1">
                <a:effectLst/>
                <a:ea typeface="Times New Roman" panose="02020603050405020304" pitchFamily="18" charset="0"/>
                <a:cs typeface="Segoe UI" panose="020B0502040204020203" pitchFamily="34" charset="0"/>
              </a:rPr>
              <a:t>FedEx</a:t>
            </a:r>
            <a:r>
              <a:rPr lang="el-GR" sz="2900" dirty="0">
                <a:effectLst/>
                <a:ea typeface="Times New Roman" panose="02020603050405020304" pitchFamily="18" charset="0"/>
                <a:cs typeface="Segoe UI" panose="020B0502040204020203" pitchFamily="34" charset="0"/>
              </a:rPr>
              <a:t> αναφέρει 13% μείωση λαθών/αστοχιών  στις συναλλαγές με πελάτες (χαμένα πακέτα, λανθασμένοι λογαριασμοί, κ.λπ.)</a:t>
            </a:r>
            <a:r>
              <a:rPr lang="el-GR" sz="2400" dirty="0">
                <a:effectLst/>
                <a:ea typeface="Times New Roman" panose="02020603050405020304" pitchFamily="18" charset="0"/>
                <a:cs typeface="Segoe UI" panose="020B0502040204020203" pitchFamily="34" charset="0"/>
              </a:rPr>
              <a:t>.  </a:t>
            </a:r>
            <a:endParaRPr lang="el-GR" sz="2400" dirty="0">
              <a:effectLst/>
              <a:ea typeface="Times New Roman" panose="02020603050405020304" pitchFamily="18" charset="0"/>
            </a:endParaRPr>
          </a:p>
          <a:p>
            <a:pPr marL="274320" lvl="1" indent="0" algn="just">
              <a:spcBef>
                <a:spcPts val="0"/>
              </a:spcBef>
              <a:spcAft>
                <a:spcPts val="750"/>
              </a:spcAft>
              <a:buNone/>
            </a:pPr>
            <a:r>
              <a:rPr lang="el-GR" sz="3400" b="1" dirty="0">
                <a:solidFill>
                  <a:srgbClr val="FF0000"/>
                </a:solidFill>
                <a:effectLst/>
                <a:ea typeface="Times New Roman" panose="02020603050405020304" pitchFamily="18" charset="0"/>
                <a:cs typeface="Segoe UI" panose="020B0502040204020203" pitchFamily="34" charset="0"/>
              </a:rPr>
              <a:t>Βεβαίως, στην αρχή της πραγματικότητας, οι ομάδες δεν λειτουργούν πάντα! </a:t>
            </a:r>
          </a:p>
          <a:p>
            <a:pPr lvl="2" algn="just">
              <a:lnSpc>
                <a:spcPct val="120000"/>
              </a:lnSpc>
              <a:spcBef>
                <a:spcPts val="0"/>
              </a:spcBef>
              <a:buFont typeface="Wingdings" panose="05000000000000000000" pitchFamily="2" charset="2"/>
              <a:buChar char="ü"/>
            </a:pPr>
            <a:r>
              <a:rPr lang="el-GR" sz="2900" dirty="0">
                <a:effectLst/>
                <a:ea typeface="Times New Roman" panose="02020603050405020304" pitchFamily="18" charset="0"/>
                <a:cs typeface="Segoe UI" panose="020B0502040204020203" pitchFamily="34" charset="0"/>
              </a:rPr>
              <a:t>Μεμονωμένα ερευνητικά ευρήματα υποδεικνύουν ένα ποσοστό αποτυχίας της εφαρμογής ομαδικών διεργασιών  50%-70% σε σχέση με το δείγμα. </a:t>
            </a:r>
            <a:endParaRPr lang="el-GR" sz="2400" i="1" dirty="0">
              <a:effectLst/>
              <a:ea typeface="Times New Roman" panose="02020603050405020304" pitchFamily="18" charset="0"/>
            </a:endParaRPr>
          </a:p>
          <a:p>
            <a:pPr marL="274320" lvl="1" indent="0" algn="r">
              <a:lnSpc>
                <a:spcPct val="120000"/>
              </a:lnSpc>
              <a:spcBef>
                <a:spcPts val="0"/>
              </a:spcBef>
              <a:buNone/>
            </a:pPr>
            <a:r>
              <a:rPr lang="en-US" sz="2400" i="1" dirty="0">
                <a:effectLst/>
                <a:ea typeface="Times New Roman" panose="02020603050405020304" pitchFamily="18" charset="0"/>
              </a:rPr>
              <a:t>Edward E. Lawler, SA </a:t>
            </a:r>
            <a:r>
              <a:rPr lang="en-US" sz="2400" i="1" dirty="0" err="1">
                <a:effectLst/>
                <a:ea typeface="Times New Roman" panose="02020603050405020304" pitchFamily="18" charset="0"/>
              </a:rPr>
              <a:t>Mohman</a:t>
            </a:r>
            <a:r>
              <a:rPr lang="en-US" sz="2400" i="1" dirty="0">
                <a:effectLst/>
                <a:ea typeface="Times New Roman" panose="02020603050405020304" pitchFamily="18" charset="0"/>
              </a:rPr>
              <a:t> </a:t>
            </a:r>
            <a:r>
              <a:rPr lang="el-GR" sz="2400" i="1" dirty="0">
                <a:effectLst/>
                <a:ea typeface="Times New Roman" panose="02020603050405020304" pitchFamily="18" charset="0"/>
              </a:rPr>
              <a:t>και</a:t>
            </a:r>
            <a:r>
              <a:rPr lang="en-US" sz="2400" i="1" dirty="0">
                <a:effectLst/>
                <a:ea typeface="Times New Roman" panose="02020603050405020304" pitchFamily="18" charset="0"/>
              </a:rPr>
              <a:t> GE Ledford (1992). </a:t>
            </a:r>
            <a:r>
              <a:rPr lang="el-GR" sz="2400" i="1" dirty="0">
                <a:effectLst/>
                <a:ea typeface="Times New Roman" panose="02020603050405020304" pitchFamily="18" charset="0"/>
              </a:rPr>
              <a:t>Δημιουργία Οργανισμών Υψηλής Απόδοσης: Πρακτικές και Αποτελέσματα Συμμετοχής Εργαζομένων και Συνολική Ποιότητα σε εταιρείες </a:t>
            </a:r>
            <a:r>
              <a:rPr lang="el-GR" sz="2400" i="1" dirty="0" err="1">
                <a:effectLst/>
                <a:ea typeface="Times New Roman" panose="02020603050405020304" pitchFamily="18" charset="0"/>
              </a:rPr>
              <a:t>Fortune</a:t>
            </a:r>
            <a:r>
              <a:rPr lang="el-GR" sz="2400" i="1" dirty="0">
                <a:effectLst/>
                <a:ea typeface="Times New Roman" panose="02020603050405020304" pitchFamily="18" charset="0"/>
              </a:rPr>
              <a:t> 1000. Σαν Φρανσίσκο: </a:t>
            </a:r>
            <a:r>
              <a:rPr lang="el-GR" sz="2400" i="1" dirty="0" err="1">
                <a:effectLst/>
                <a:ea typeface="Times New Roman" panose="02020603050405020304" pitchFamily="18" charset="0"/>
              </a:rPr>
              <a:t>Wiley</a:t>
            </a:r>
            <a:r>
              <a:rPr lang="el-GR" sz="2400" i="1" dirty="0">
                <a:effectLst/>
                <a:ea typeface="Times New Roman" panose="02020603050405020304" pitchFamily="18" charset="0"/>
              </a:rPr>
              <a:t>. </a:t>
            </a:r>
            <a:endParaRPr lang="el-GR" sz="2400" dirty="0">
              <a:effectLst/>
              <a:ea typeface="Times New Roman" panose="02020603050405020304" pitchFamily="18" charset="0"/>
            </a:endParaRPr>
          </a:p>
          <a:p>
            <a:pPr marL="190500" marR="0" algn="just">
              <a:lnSpc>
                <a:spcPct val="120000"/>
              </a:lnSpc>
              <a:spcBef>
                <a:spcPts val="0"/>
              </a:spcBef>
            </a:pPr>
            <a:r>
              <a:rPr lang="el-GR" sz="3400" b="1" dirty="0">
                <a:effectLst/>
                <a:ea typeface="Times New Roman" panose="02020603050405020304" pitchFamily="18" charset="0"/>
                <a:cs typeface="Segoe UI" panose="020B0502040204020203" pitchFamily="34" charset="0"/>
              </a:rPr>
              <a:t>Βασικά σημεία συνάφειας με τη λειτουργική ομαδική διεργασία  </a:t>
            </a:r>
            <a:endParaRPr lang="el-GR" sz="3400" dirty="0">
              <a:effectLst/>
              <a:ea typeface="Times New Roman" panose="02020603050405020304" pitchFamily="18" charset="0"/>
            </a:endParaRPr>
          </a:p>
          <a:p>
            <a:pPr lvl="1" algn="just">
              <a:spcBef>
                <a:spcPts val="0"/>
              </a:spcBef>
              <a:buFont typeface="Wingdings" panose="05000000000000000000" pitchFamily="2" charset="2"/>
              <a:buChar char="ü"/>
            </a:pPr>
            <a:r>
              <a:rPr lang="el-GR" sz="2900" dirty="0">
                <a:effectLst/>
                <a:ea typeface="Times New Roman" panose="02020603050405020304" pitchFamily="18" charset="0"/>
                <a:cs typeface="Segoe UI" panose="020B0502040204020203" pitchFamily="34" charset="0"/>
              </a:rPr>
              <a:t>Η υψηλή </a:t>
            </a:r>
            <a:r>
              <a:rPr lang="el-GR" sz="2900" b="1" dirty="0">
                <a:effectLst/>
                <a:ea typeface="Times New Roman" panose="02020603050405020304" pitchFamily="18" charset="0"/>
                <a:cs typeface="Segoe UI" panose="020B0502040204020203" pitchFamily="34" charset="0"/>
              </a:rPr>
              <a:t>συνοχή</a:t>
            </a:r>
            <a:r>
              <a:rPr lang="el-GR" sz="2900" dirty="0">
                <a:effectLst/>
                <a:ea typeface="Times New Roman" panose="02020603050405020304" pitchFamily="18" charset="0"/>
                <a:cs typeface="Segoe UI" panose="020B0502040204020203" pitchFamily="34" charset="0"/>
              </a:rPr>
              <a:t> (πλαίσιο, σταθερή συμμετοχή, κ.λπ.). Η χαμηλή συνοχή οδηγεί τα μέλη σε απεμπλοκή, συνειδητά ή ασυνείδητα. Τι βοηθά στη συνοχή?  </a:t>
            </a:r>
            <a:endParaRPr lang="el-GR" sz="2900" dirty="0">
              <a:effectLst/>
              <a:ea typeface="Times New Roman" panose="02020603050405020304" pitchFamily="18" charset="0"/>
            </a:endParaRPr>
          </a:p>
          <a:p>
            <a:pPr lvl="1" algn="just">
              <a:spcBef>
                <a:spcPts val="0"/>
              </a:spcBef>
              <a:buFont typeface="Wingdings" panose="05000000000000000000" pitchFamily="2" charset="2"/>
              <a:buChar char="ü"/>
            </a:pPr>
            <a:r>
              <a:rPr lang="el-GR" sz="2900" dirty="0">
                <a:effectLst/>
                <a:ea typeface="Times New Roman" panose="02020603050405020304" pitchFamily="18" charset="0"/>
                <a:cs typeface="Segoe UI" panose="020B0502040204020203" pitchFamily="34" charset="0"/>
              </a:rPr>
              <a:t>Το </a:t>
            </a:r>
            <a:r>
              <a:rPr lang="el-GR" sz="2900" b="1" dirty="0">
                <a:effectLst/>
                <a:ea typeface="Times New Roman" panose="02020603050405020304" pitchFamily="18" charset="0"/>
                <a:cs typeface="Segoe UI" panose="020B0502040204020203" pitchFamily="34" charset="0"/>
              </a:rPr>
              <a:t>«τόσο–όσο του μεγέθους»:</a:t>
            </a:r>
            <a:r>
              <a:rPr lang="el-GR" sz="2900" dirty="0">
                <a:effectLst/>
                <a:ea typeface="Times New Roman" panose="02020603050405020304" pitchFamily="18" charset="0"/>
                <a:cs typeface="Segoe UI" panose="020B0502040204020203" pitchFamily="34" charset="0"/>
              </a:rPr>
              <a:t> στον μεγάλο αριθμό μελών υπάρχει δυσκολία  στενής αλληλεπίδρασης, κάποια μέλη τείνουν να κυριαρχούν στις δραστηριότητες της ομάδας, με αποτέλεσμα συγκρούσεις, αφανείς και φανερές. </a:t>
            </a:r>
            <a:endParaRPr lang="el-GR" sz="2900" dirty="0">
              <a:effectLst/>
              <a:ea typeface="Times New Roman" panose="02020603050405020304" pitchFamily="18" charset="0"/>
            </a:endParaRPr>
          </a:p>
          <a:p>
            <a:pPr lvl="1" algn="just">
              <a:spcBef>
                <a:spcPts val="0"/>
              </a:spcBef>
              <a:buFont typeface="Wingdings" panose="05000000000000000000" pitchFamily="2" charset="2"/>
              <a:buChar char="ü"/>
            </a:pPr>
            <a:r>
              <a:rPr lang="el-GR" sz="2900" dirty="0">
                <a:effectLst/>
                <a:ea typeface="Times New Roman" panose="02020603050405020304" pitchFamily="18" charset="0"/>
                <a:cs typeface="Segoe UI" panose="020B0502040204020203" pitchFamily="34" charset="0"/>
              </a:rPr>
              <a:t>Ο </a:t>
            </a:r>
            <a:r>
              <a:rPr lang="el-GR" sz="2900" b="1" dirty="0">
                <a:effectLst/>
                <a:ea typeface="Times New Roman" panose="02020603050405020304" pitchFamily="18" charset="0"/>
                <a:cs typeface="Segoe UI" panose="020B0502040204020203" pitchFamily="34" charset="0"/>
              </a:rPr>
              <a:t>βαθμός διαφοροποίησης</a:t>
            </a:r>
            <a:r>
              <a:rPr lang="el-GR" sz="2900" dirty="0">
                <a:effectLst/>
                <a:ea typeface="Times New Roman" panose="02020603050405020304" pitchFamily="18" charset="0"/>
                <a:cs typeface="Segoe UI" panose="020B0502040204020203" pitchFamily="34" charset="0"/>
              </a:rPr>
              <a:t>. «Ούτε πολύ μακριά ούτε πολύ κοντά». Σε κάποιες περιπτώσεις απαιτείται μικρός βαθμός διαφοροποίησης (μέλη που μοιράζονται τη δική τους στάση και εμπειρία). </a:t>
            </a:r>
            <a:endParaRPr lang="el-GR" sz="2900" dirty="0">
              <a:effectLst/>
              <a:ea typeface="Times New Roman" panose="02020603050405020304" pitchFamily="18" charset="0"/>
            </a:endParaRPr>
          </a:p>
          <a:p>
            <a:pPr lvl="1" algn="just">
              <a:spcBef>
                <a:spcPts val="0"/>
              </a:spcBef>
              <a:buFont typeface="Wingdings" panose="05000000000000000000" pitchFamily="2" charset="2"/>
              <a:buChar char="ü"/>
            </a:pPr>
            <a:r>
              <a:rPr lang="el-GR" sz="2900" dirty="0">
                <a:effectLst/>
                <a:ea typeface="Times New Roman" panose="02020603050405020304" pitchFamily="18" charset="0"/>
                <a:cs typeface="Segoe UI" panose="020B0502040204020203" pitchFamily="34" charset="0"/>
              </a:rPr>
              <a:t>Τα </a:t>
            </a:r>
            <a:r>
              <a:rPr lang="el-GR" sz="2900" b="1" dirty="0">
                <a:effectLst/>
                <a:ea typeface="Times New Roman" panose="02020603050405020304" pitchFamily="18" charset="0"/>
                <a:cs typeface="Segoe UI" panose="020B0502040204020203" pitchFamily="34" charset="0"/>
              </a:rPr>
              <a:t>όρια </a:t>
            </a:r>
            <a:r>
              <a:rPr lang="el-GR" sz="2900" dirty="0">
                <a:effectLst/>
                <a:ea typeface="Times New Roman" panose="02020603050405020304" pitchFamily="18" charset="0"/>
                <a:cs typeface="Segoe UI" panose="020B0502040204020203" pitchFamily="34" charset="0"/>
              </a:rPr>
              <a:t>της ομάδας. Πόσο «ανοιχτού» πόσο «κλειστού» τύπου? </a:t>
            </a:r>
            <a:endParaRPr lang="el-GR" sz="2900" dirty="0">
              <a:effectLst/>
              <a:ea typeface="Times New Roman" panose="02020603050405020304" pitchFamily="18" charset="0"/>
            </a:endParaRPr>
          </a:p>
          <a:p>
            <a:pPr lvl="1" algn="just">
              <a:spcBef>
                <a:spcPts val="0"/>
              </a:spcBef>
              <a:buFont typeface="Wingdings" panose="05000000000000000000" pitchFamily="2" charset="2"/>
              <a:buChar char="ü"/>
            </a:pPr>
            <a:r>
              <a:rPr lang="el-GR" sz="2900" dirty="0">
                <a:effectLst/>
                <a:ea typeface="Times New Roman" panose="02020603050405020304" pitchFamily="18" charset="0"/>
                <a:cs typeface="Segoe UI" panose="020B0502040204020203" pitchFamily="34" charset="0"/>
              </a:rPr>
              <a:t>Η </a:t>
            </a:r>
            <a:r>
              <a:rPr lang="el-GR" sz="2900" b="1" dirty="0">
                <a:effectLst/>
                <a:ea typeface="Times New Roman" panose="02020603050405020304" pitchFamily="18" charset="0"/>
                <a:cs typeface="Segoe UI" panose="020B0502040204020203" pitchFamily="34" charset="0"/>
              </a:rPr>
              <a:t>υπενθύμιση του στόχου</a:t>
            </a:r>
            <a:r>
              <a:rPr lang="el-GR" sz="2900" dirty="0">
                <a:effectLst/>
                <a:ea typeface="Times New Roman" panose="02020603050405020304" pitchFamily="18" charset="0"/>
                <a:cs typeface="Segoe UI" panose="020B0502040204020203" pitchFamily="34" charset="0"/>
              </a:rPr>
              <a:t>!  «Τι δουλειά κάνουμε εδώ?»</a:t>
            </a:r>
            <a:endParaRPr lang="el-GR" sz="2900" dirty="0">
              <a:effectLst/>
              <a:ea typeface="Times New Roman" panose="02020603050405020304" pitchFamily="18" charset="0"/>
            </a:endParaRPr>
          </a:p>
          <a:p>
            <a:pPr marL="114300" marR="0" algn="just">
              <a:spcBef>
                <a:spcPts val="0"/>
              </a:spcBef>
              <a:spcAft>
                <a:spcPts val="0"/>
              </a:spcAft>
            </a:pPr>
            <a:endParaRPr lang="el-GR" sz="2400" dirty="0"/>
          </a:p>
          <a:p>
            <a:endParaRPr lang="el-GR" dirty="0"/>
          </a:p>
        </p:txBody>
      </p:sp>
      <p:sp>
        <p:nvSpPr>
          <p:cNvPr id="7" name="Θέση αριθμού διαφάνειας 6">
            <a:extLst>
              <a:ext uri="{FF2B5EF4-FFF2-40B4-BE49-F238E27FC236}">
                <a16:creationId xmlns:a16="http://schemas.microsoft.com/office/drawing/2014/main" id="{6628A405-2522-3B13-BE17-07EFC1F0A696}"/>
              </a:ext>
            </a:extLst>
          </p:cNvPr>
          <p:cNvSpPr>
            <a:spLocks noGrp="1"/>
          </p:cNvSpPr>
          <p:nvPr>
            <p:ph type="sldNum" sz="quarter" idx="12"/>
          </p:nvPr>
        </p:nvSpPr>
        <p:spPr/>
        <p:txBody>
          <a:bodyPr/>
          <a:lstStyle/>
          <a:p>
            <a:fld id="{29A67EF4-6AD0-4895-A677-9D84EEBBB660}" type="slidenum">
              <a:rPr lang="el-GR" smtClean="0"/>
              <a:t>5</a:t>
            </a:fld>
            <a:endParaRPr lang="el-GR"/>
          </a:p>
        </p:txBody>
      </p:sp>
    </p:spTree>
    <p:extLst>
      <p:ext uri="{BB962C8B-B14F-4D97-AF65-F5344CB8AC3E}">
        <p14:creationId xmlns:p14="http://schemas.microsoft.com/office/powerpoint/2010/main" val="2030464324"/>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B795B77-1669-6F11-DB0C-45B2B15CF69E}"/>
              </a:ext>
            </a:extLst>
          </p:cNvPr>
          <p:cNvSpPr>
            <a:spLocks noGrp="1"/>
          </p:cNvSpPr>
          <p:nvPr>
            <p:ph type="title"/>
          </p:nvPr>
        </p:nvSpPr>
        <p:spPr>
          <a:xfrm>
            <a:off x="1066800" y="1033211"/>
            <a:ext cx="10058400" cy="724567"/>
          </a:xfrm>
        </p:spPr>
        <p:txBody>
          <a:bodyPr>
            <a:normAutofit fontScale="90000"/>
          </a:bodyPr>
          <a:lstStyle/>
          <a:p>
            <a:r>
              <a:rPr lang="en-US" sz="3600" dirty="0">
                <a:solidFill>
                  <a:srgbClr val="000000"/>
                </a:solidFill>
                <a:effectLst/>
                <a:ea typeface="Calibri" panose="020F0502020204030204" pitchFamily="34" charset="0"/>
              </a:rPr>
              <a:t> </a:t>
            </a:r>
            <a:br>
              <a:rPr lang="en-US" sz="4800" dirty="0">
                <a:solidFill>
                  <a:srgbClr val="000000"/>
                </a:solidFill>
                <a:effectLst/>
                <a:ea typeface="Calibri" panose="020F0502020204030204" pitchFamily="34" charset="0"/>
              </a:rPr>
            </a:br>
            <a:endParaRPr lang="el-GR" dirty="0"/>
          </a:p>
        </p:txBody>
      </p:sp>
      <p:sp>
        <p:nvSpPr>
          <p:cNvPr id="3" name="Θέση περιεχομένου 2">
            <a:extLst>
              <a:ext uri="{FF2B5EF4-FFF2-40B4-BE49-F238E27FC236}">
                <a16:creationId xmlns:a16="http://schemas.microsoft.com/office/drawing/2014/main" id="{D2F3C44E-9847-8D15-B544-7CDB5BCBD63C}"/>
              </a:ext>
            </a:extLst>
          </p:cNvPr>
          <p:cNvSpPr>
            <a:spLocks noGrp="1"/>
          </p:cNvSpPr>
          <p:nvPr>
            <p:ph idx="1"/>
          </p:nvPr>
        </p:nvSpPr>
        <p:spPr>
          <a:xfrm>
            <a:off x="1021655" y="806980"/>
            <a:ext cx="10058400" cy="5593820"/>
          </a:xfrm>
        </p:spPr>
        <p:txBody>
          <a:bodyPr>
            <a:normAutofit/>
          </a:bodyPr>
          <a:lstStyle/>
          <a:p>
            <a:pPr>
              <a:lnSpc>
                <a:spcPct val="90000"/>
              </a:lnSpc>
            </a:pPr>
            <a:r>
              <a:rPr lang="el-GR" sz="2400" dirty="0"/>
              <a:t> </a:t>
            </a:r>
            <a:r>
              <a:rPr lang="el-GR" altLang="el-GR" sz="2400" b="1" dirty="0"/>
              <a:t>Περίπτωση</a:t>
            </a:r>
            <a:r>
              <a:rPr lang="el-GR" altLang="el-GR" sz="2400" dirty="0"/>
              <a:t>: Είναι Τρίτη.  Η μητέρα γυρίζει από τη δουλειά. Τα παιδιά ασχολούνται με τα μαθήματα. Η μητέρα βιάζεται να φάει για να φύγει, να ξαναγυρίσει στο μαγαζί. Τότε έρχεται η κόρη και ζητά χάρη, να την πάει στο γυμναστήριο. Η μητέρα δυσφορεί αλλά λέει «ναι». Χτυπά το τηλέφωνο. Το σηκώνει η κόρη. Είναι ο πατέρας. Ζητά τη μητέρα. Η μητέρα λέει «δεν προλαβαίνω να του μιλήσω, θα τον πάρω αργότερα στο κινητό». Ο πατέρας λέει «καλά» και κλείνει το τηλέφωνο. «Ήταν σε μποτιλιάρισμα», λέει η κόρη. Η μητέρα δυσανασχετεί. «Γιατί δεν μου τον έδωσες», φωνάζει στην κόρη; «Καλά θα πάω μόνη μου στο γυμναστήριο», λέει η κόρη και φεύγει. Εκείνη τη στιγμή έρχεται και ο γιος: «Έχω ιστορία. Μήπως μπορείς να με βοηθήσεις;», λέει στη μητέρα...</a:t>
            </a:r>
          </a:p>
          <a:p>
            <a:pPr>
              <a:lnSpc>
                <a:spcPct val="90000"/>
              </a:lnSpc>
            </a:pPr>
            <a:endParaRPr lang="el-GR" altLang="el-GR" sz="2400" dirty="0"/>
          </a:p>
          <a:p>
            <a:pPr>
              <a:lnSpc>
                <a:spcPct val="90000"/>
              </a:lnSpc>
            </a:pPr>
            <a:r>
              <a:rPr lang="el-GR" altLang="el-GR" sz="2400" dirty="0"/>
              <a:t>*Το βράδυ ο καθένας γράφει στο ημερολόγιό του τι αισθάνθηκε, τι σκέφτηκε. Ρόλοι (6): μητέρα, πατέρας, γιος, κόρη, σχέση γονιών, σχέση παιδιών</a:t>
            </a:r>
          </a:p>
          <a:p>
            <a:endParaRPr lang="el-GR" sz="2400" dirty="0"/>
          </a:p>
          <a:p>
            <a:endParaRPr lang="el-GR" dirty="0"/>
          </a:p>
        </p:txBody>
      </p:sp>
      <p:sp>
        <p:nvSpPr>
          <p:cNvPr id="4" name="Θέση αριθμού διαφάνειας 3">
            <a:extLst>
              <a:ext uri="{FF2B5EF4-FFF2-40B4-BE49-F238E27FC236}">
                <a16:creationId xmlns:a16="http://schemas.microsoft.com/office/drawing/2014/main" id="{B595202E-E1EF-E1C8-C7B9-0AC3ECCDA0AF}"/>
              </a:ext>
            </a:extLst>
          </p:cNvPr>
          <p:cNvSpPr>
            <a:spLocks noGrp="1"/>
          </p:cNvSpPr>
          <p:nvPr>
            <p:ph type="sldNum" sz="quarter" idx="12"/>
          </p:nvPr>
        </p:nvSpPr>
        <p:spPr/>
        <p:txBody>
          <a:bodyPr/>
          <a:lstStyle/>
          <a:p>
            <a:fld id="{29A67EF4-6AD0-4895-A677-9D84EEBBB660}" type="slidenum">
              <a:rPr lang="el-GR" smtClean="0"/>
              <a:t>50</a:t>
            </a:fld>
            <a:endParaRPr lang="el-GR"/>
          </a:p>
        </p:txBody>
      </p:sp>
    </p:spTree>
    <p:extLst>
      <p:ext uri="{BB962C8B-B14F-4D97-AF65-F5344CB8AC3E}">
        <p14:creationId xmlns:p14="http://schemas.microsoft.com/office/powerpoint/2010/main" val="711296347"/>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Θέση περιεχομένου 4">
            <a:extLst>
              <a:ext uri="{FF2B5EF4-FFF2-40B4-BE49-F238E27FC236}">
                <a16:creationId xmlns:a16="http://schemas.microsoft.com/office/drawing/2014/main" id="{3A9B980A-3144-8C87-B68B-150EC7DADCA0}"/>
              </a:ext>
            </a:extLst>
          </p:cNvPr>
          <p:cNvSpPr>
            <a:spLocks noGrp="1"/>
          </p:cNvSpPr>
          <p:nvPr>
            <p:ph idx="1"/>
          </p:nvPr>
        </p:nvSpPr>
        <p:spPr/>
        <p:txBody>
          <a:bodyPr>
            <a:normAutofit/>
          </a:bodyPr>
          <a:lstStyle/>
          <a:p>
            <a:pPr indent="90170" algn="ctr"/>
            <a:endParaRPr lang="el-GR" sz="2400" b="1" i="0" dirty="0">
              <a:solidFill>
                <a:srgbClr val="000000"/>
              </a:solidFill>
              <a:effectLst/>
              <a:latin typeface="+mj-lt"/>
            </a:endParaRPr>
          </a:p>
          <a:p>
            <a:endParaRPr lang="el-GR" dirty="0"/>
          </a:p>
        </p:txBody>
      </p:sp>
      <p:sp>
        <p:nvSpPr>
          <p:cNvPr id="4" name="Θέση αριθμού διαφάνειας 3">
            <a:extLst>
              <a:ext uri="{FF2B5EF4-FFF2-40B4-BE49-F238E27FC236}">
                <a16:creationId xmlns:a16="http://schemas.microsoft.com/office/drawing/2014/main" id="{D160B577-DA02-8C23-59CB-CE8629D1D108}"/>
              </a:ext>
            </a:extLst>
          </p:cNvPr>
          <p:cNvSpPr>
            <a:spLocks noGrp="1"/>
          </p:cNvSpPr>
          <p:nvPr>
            <p:ph type="sldNum" sz="quarter" idx="12"/>
          </p:nvPr>
        </p:nvSpPr>
        <p:spPr/>
        <p:txBody>
          <a:bodyPr/>
          <a:lstStyle/>
          <a:p>
            <a:fld id="{29A67EF4-6AD0-4895-A677-9D84EEBBB660}" type="slidenum">
              <a:rPr lang="el-GR" smtClean="0"/>
              <a:t>51</a:t>
            </a:fld>
            <a:endParaRPr lang="el-GR"/>
          </a:p>
        </p:txBody>
      </p:sp>
      <p:sp>
        <p:nvSpPr>
          <p:cNvPr id="7" name="Θέση κειμένου 6">
            <a:extLst>
              <a:ext uri="{FF2B5EF4-FFF2-40B4-BE49-F238E27FC236}">
                <a16:creationId xmlns:a16="http://schemas.microsoft.com/office/drawing/2014/main" id="{AB8A404B-79CE-F0F1-FF99-BC353B605D78}"/>
              </a:ext>
            </a:extLst>
          </p:cNvPr>
          <p:cNvSpPr>
            <a:spLocks noGrp="1"/>
          </p:cNvSpPr>
          <p:nvPr>
            <p:ph type="body" sz="quarter" idx="4294967295"/>
          </p:nvPr>
        </p:nvSpPr>
        <p:spPr>
          <a:xfrm>
            <a:off x="7435850" y="1643063"/>
            <a:ext cx="4756150" cy="641350"/>
          </a:xfrm>
        </p:spPr>
        <p:txBody>
          <a:bodyPr>
            <a:normAutofit/>
          </a:bodyPr>
          <a:lstStyle/>
          <a:p>
            <a:r>
              <a:rPr lang="el-GR" sz="2800" b="1" dirty="0"/>
              <a:t> </a:t>
            </a:r>
            <a:r>
              <a:rPr lang="el-GR" sz="2800" b="1" dirty="0">
                <a:solidFill>
                  <a:schemeClr val="tx1"/>
                </a:solidFill>
              </a:rPr>
              <a:t> </a:t>
            </a:r>
          </a:p>
        </p:txBody>
      </p:sp>
      <p:sp>
        <p:nvSpPr>
          <p:cNvPr id="6" name="Θέση περιεχομένου 5">
            <a:extLst>
              <a:ext uri="{FF2B5EF4-FFF2-40B4-BE49-F238E27FC236}">
                <a16:creationId xmlns:a16="http://schemas.microsoft.com/office/drawing/2014/main" id="{911FD1E5-980E-78B9-DA9C-A80227FD4096}"/>
              </a:ext>
            </a:extLst>
          </p:cNvPr>
          <p:cNvSpPr>
            <a:spLocks noGrp="1"/>
          </p:cNvSpPr>
          <p:nvPr>
            <p:ph sz="quarter" idx="4294967295"/>
          </p:nvPr>
        </p:nvSpPr>
        <p:spPr>
          <a:xfrm>
            <a:off x="937419" y="964101"/>
            <a:ext cx="10997406" cy="4740275"/>
          </a:xfrm>
        </p:spPr>
        <p:txBody>
          <a:bodyPr>
            <a:normAutofit/>
          </a:bodyPr>
          <a:lstStyle/>
          <a:p>
            <a:pPr marL="274320" lvl="1" indent="0">
              <a:lnSpc>
                <a:spcPct val="150000"/>
              </a:lnSpc>
              <a:spcBef>
                <a:spcPts val="0"/>
              </a:spcBef>
              <a:buNone/>
            </a:pPr>
            <a:r>
              <a:rPr lang="el-GR" sz="2400" b="1" dirty="0">
                <a:solidFill>
                  <a:srgbClr val="000000"/>
                </a:solidFill>
                <a:ea typeface="Calibri" panose="020F0502020204030204" pitchFamily="34" charset="0"/>
                <a:cs typeface="Times New Roman" panose="02020603050405020304" pitchFamily="18" charset="0"/>
              </a:rPr>
              <a:t> </a:t>
            </a:r>
            <a:endParaRPr lang="el-GR" sz="2200" b="1" i="1" dirty="0">
              <a:solidFill>
                <a:srgbClr val="002060"/>
              </a:solidFill>
              <a:effectLst/>
              <a:latin typeface="+mj-lt"/>
              <a:ea typeface="Times New Roman" panose="02020603050405020304" pitchFamily="18" charset="0"/>
              <a:cs typeface="Times New Roman" panose="02020603050405020304" pitchFamily="18" charset="0"/>
            </a:endParaRPr>
          </a:p>
          <a:p>
            <a:pPr marL="548640" lvl="2" indent="0">
              <a:lnSpc>
                <a:spcPct val="150000"/>
              </a:lnSpc>
              <a:spcBef>
                <a:spcPts val="0"/>
              </a:spcBef>
              <a:buNone/>
            </a:pPr>
            <a:endParaRPr lang="el-GR" sz="2400" dirty="0">
              <a:solidFill>
                <a:srgbClr val="000000"/>
              </a:solidFill>
              <a:effectLst/>
              <a:latin typeface="+mj-lt"/>
              <a:ea typeface="Calibri" panose="020F0502020204030204" pitchFamily="34" charset="0"/>
            </a:endParaRPr>
          </a:p>
          <a:p>
            <a:pPr marL="342900" indent="-342900">
              <a:spcBef>
                <a:spcPts val="0"/>
              </a:spcBef>
              <a:buFont typeface="Courier New" panose="02070309020205020404" pitchFamily="49" charset="0"/>
              <a:buChar char="o"/>
            </a:pPr>
            <a:r>
              <a:rPr lang="el-GR" sz="3200" b="1" dirty="0">
                <a:effectLst/>
                <a:latin typeface="+mj-lt"/>
                <a:ea typeface="Times New Roman" panose="02020603050405020304" pitchFamily="18" charset="0"/>
                <a:cs typeface="Times New Roman" panose="02020603050405020304" pitchFamily="18" charset="0"/>
              </a:rPr>
              <a:t>Ζητήματα ηθικής και δεοντολογίας στην ομαδική συμβουλευτική</a:t>
            </a:r>
            <a:endParaRPr lang="el-GR" sz="3200" b="1" dirty="0">
              <a:solidFill>
                <a:srgbClr val="002060"/>
              </a:solidFill>
              <a:effectLst/>
              <a:latin typeface="+mj-lt"/>
              <a:ea typeface="Times New Roman" panose="02020603050405020304" pitchFamily="18" charset="0"/>
              <a:cs typeface="Times New Roman" panose="02020603050405020304" pitchFamily="18" charset="0"/>
            </a:endParaRPr>
          </a:p>
          <a:p>
            <a:pPr marL="342900" marR="0" lvl="0" indent="-342900">
              <a:spcBef>
                <a:spcPts val="0"/>
              </a:spcBef>
              <a:spcAft>
                <a:spcPts val="0"/>
              </a:spcAft>
              <a:buFont typeface="Courier New" panose="02070309020205020404" pitchFamily="49" charset="0"/>
              <a:buChar char="o"/>
            </a:pPr>
            <a:endParaRPr lang="el-GR" sz="2200" dirty="0">
              <a:solidFill>
                <a:srgbClr val="000000"/>
              </a:solidFill>
              <a:ea typeface="Calibri" panose="020F0502020204030204" pitchFamily="34" charset="0"/>
            </a:endParaRPr>
          </a:p>
          <a:p>
            <a:pPr marL="342900" marR="0" lvl="0" indent="-342900">
              <a:spcBef>
                <a:spcPts val="0"/>
              </a:spcBef>
              <a:spcAft>
                <a:spcPts val="0"/>
              </a:spcAft>
              <a:buFont typeface="Courier New" panose="02070309020205020404" pitchFamily="49" charset="0"/>
              <a:buChar char="o"/>
            </a:pPr>
            <a:endParaRPr lang="el-GR" sz="2400" dirty="0">
              <a:solidFill>
                <a:srgbClr val="000000"/>
              </a:solidFill>
              <a:effectLst/>
              <a:ea typeface="Calibri" panose="020F0502020204030204" pitchFamily="34" charset="0"/>
            </a:endParaRPr>
          </a:p>
          <a:p>
            <a:pPr marL="342900" marR="0" lvl="0" indent="-342900">
              <a:spcBef>
                <a:spcPts val="0"/>
              </a:spcBef>
              <a:spcAft>
                <a:spcPts val="0"/>
              </a:spcAft>
              <a:buFont typeface="Wingdings" panose="05000000000000000000" pitchFamily="2" charset="2"/>
              <a:buChar char=""/>
            </a:pPr>
            <a:endParaRPr lang="el-GR" sz="2400" dirty="0">
              <a:solidFill>
                <a:srgbClr val="000000"/>
              </a:solidFill>
              <a:effectLst/>
              <a:ea typeface="Calibri" panose="020F0502020204030204" pitchFamily="34" charset="0"/>
            </a:endParaRPr>
          </a:p>
          <a:p>
            <a:pPr marL="342900" marR="0" lvl="0" indent="-342900">
              <a:spcBef>
                <a:spcPts val="0"/>
              </a:spcBef>
              <a:spcAft>
                <a:spcPts val="0"/>
              </a:spcAft>
              <a:buFont typeface="Wingdings" panose="05000000000000000000" pitchFamily="2" charset="2"/>
              <a:buChar char=""/>
            </a:pPr>
            <a:endParaRPr lang="el-GR" sz="2400" dirty="0">
              <a:solidFill>
                <a:srgbClr val="000000"/>
              </a:solidFill>
              <a:effectLst/>
              <a:ea typeface="Calibri" panose="020F0502020204030204" pitchFamily="34" charset="0"/>
            </a:endParaRPr>
          </a:p>
          <a:p>
            <a:endParaRPr lang="el-GR" dirty="0"/>
          </a:p>
        </p:txBody>
      </p:sp>
    </p:spTree>
    <p:extLst>
      <p:ext uri="{BB962C8B-B14F-4D97-AF65-F5344CB8AC3E}">
        <p14:creationId xmlns:p14="http://schemas.microsoft.com/office/powerpoint/2010/main" val="3936112602"/>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6247D458-4253-8EC7-8ACE-52FEEEA8201F}"/>
              </a:ext>
            </a:extLst>
          </p:cNvPr>
          <p:cNvSpPr>
            <a:spLocks noGrp="1"/>
          </p:cNvSpPr>
          <p:nvPr>
            <p:ph type="title"/>
          </p:nvPr>
        </p:nvSpPr>
        <p:spPr>
          <a:xfrm>
            <a:off x="951390" y="387433"/>
            <a:ext cx="10058400" cy="680179"/>
          </a:xfrm>
        </p:spPr>
        <p:txBody>
          <a:bodyPr>
            <a:normAutofit/>
          </a:bodyPr>
          <a:lstStyle/>
          <a:p>
            <a:r>
              <a:rPr lang="el-GR" sz="3200" b="1">
                <a:solidFill>
                  <a:schemeClr val="tx1"/>
                </a:solidFill>
              </a:rPr>
              <a:t>Κώδικας </a:t>
            </a:r>
            <a:r>
              <a:rPr lang="el-GR" sz="3200" b="1" dirty="0">
                <a:solidFill>
                  <a:schemeClr val="tx1"/>
                </a:solidFill>
              </a:rPr>
              <a:t>δεοντολογίας</a:t>
            </a:r>
            <a:endParaRPr lang="el-GR" sz="3200" dirty="0">
              <a:solidFill>
                <a:schemeClr val="tx1"/>
              </a:solidFill>
            </a:endParaRPr>
          </a:p>
        </p:txBody>
      </p:sp>
      <p:sp>
        <p:nvSpPr>
          <p:cNvPr id="3" name="Θέση περιεχομένου 2">
            <a:extLst>
              <a:ext uri="{FF2B5EF4-FFF2-40B4-BE49-F238E27FC236}">
                <a16:creationId xmlns:a16="http://schemas.microsoft.com/office/drawing/2014/main" id="{B8F44AD1-9638-E2CA-46F5-78719A610E7F}"/>
              </a:ext>
            </a:extLst>
          </p:cNvPr>
          <p:cNvSpPr>
            <a:spLocks noGrp="1"/>
          </p:cNvSpPr>
          <p:nvPr>
            <p:ph idx="1"/>
          </p:nvPr>
        </p:nvSpPr>
        <p:spPr>
          <a:xfrm>
            <a:off x="791592" y="1137310"/>
            <a:ext cx="10058400" cy="5396655"/>
          </a:xfrm>
        </p:spPr>
        <p:txBody>
          <a:bodyPr>
            <a:normAutofit fontScale="92500" lnSpcReduction="10000"/>
          </a:bodyPr>
          <a:lstStyle/>
          <a:p>
            <a:pPr algn="ctr"/>
            <a:r>
              <a:rPr lang="en-US" sz="2400" dirty="0"/>
              <a:t>American Group Psychotherapy Association- AGPA and International Group Psychotherapy- Association – IGPA</a:t>
            </a:r>
          </a:p>
          <a:p>
            <a:pPr marL="0" indent="0" algn="ctr">
              <a:buNone/>
            </a:pPr>
            <a:r>
              <a:rPr lang="en-US" sz="2400" b="1" i="0" dirty="0">
                <a:solidFill>
                  <a:srgbClr val="0070C0"/>
                </a:solidFill>
                <a:effectLst/>
                <a:latin typeface="Arial" panose="020B0604020202020204" pitchFamily="34" charset="0"/>
              </a:rPr>
              <a:t>AGPA and IBCGP Guidelines for Ethics</a:t>
            </a:r>
          </a:p>
          <a:p>
            <a:pPr marL="0" indent="0" algn="ctr">
              <a:buNone/>
            </a:pPr>
            <a:r>
              <a:rPr lang="en-US" sz="2400" b="1" dirty="0">
                <a:solidFill>
                  <a:srgbClr val="0070C0"/>
                </a:solidFill>
              </a:rPr>
              <a:t>AGPA- </a:t>
            </a:r>
            <a:r>
              <a:rPr lang="en-US" sz="2400" b="1" dirty="0">
                <a:solidFill>
                  <a:srgbClr val="0070C0"/>
                </a:solidFill>
                <a:hlinkClick r:id="rId2"/>
              </a:rPr>
              <a:t>https://agpa.org/home/practice-resources/ethics-in-group-therapy</a:t>
            </a:r>
            <a:endParaRPr lang="en-US" sz="2400" b="1" dirty="0">
              <a:solidFill>
                <a:srgbClr val="0070C0"/>
              </a:solidFill>
            </a:endParaRPr>
          </a:p>
          <a:p>
            <a:pPr marL="0" indent="0" algn="ctr">
              <a:buNone/>
            </a:pPr>
            <a:endParaRPr lang="en-US" sz="2400" b="1" dirty="0">
              <a:solidFill>
                <a:srgbClr val="0070C0"/>
              </a:solidFill>
            </a:endParaRPr>
          </a:p>
          <a:p>
            <a:pPr algn="ctr"/>
            <a:r>
              <a:rPr lang="el-GR" sz="2400" dirty="0"/>
              <a:t>E</a:t>
            </a:r>
            <a:r>
              <a:rPr lang="en-US" sz="2400" dirty="0" err="1"/>
              <a:t>uropean</a:t>
            </a:r>
            <a:r>
              <a:rPr lang="en-US" sz="2400" dirty="0"/>
              <a:t> Federation of Psychologists’ Associations </a:t>
            </a:r>
          </a:p>
          <a:p>
            <a:pPr marL="0" indent="0" algn="ctr">
              <a:buNone/>
            </a:pPr>
            <a:r>
              <a:rPr lang="en-US" sz="2400" b="1" dirty="0">
                <a:solidFill>
                  <a:srgbClr val="0070C0"/>
                </a:solidFill>
              </a:rPr>
              <a:t>E</a:t>
            </a:r>
            <a:r>
              <a:rPr lang="el-GR" sz="2400" b="1" dirty="0">
                <a:solidFill>
                  <a:srgbClr val="0070C0"/>
                </a:solidFill>
              </a:rPr>
              <a:t>FPA- </a:t>
            </a:r>
            <a:r>
              <a:rPr lang="en-US" sz="2400" b="1" dirty="0">
                <a:solidFill>
                  <a:srgbClr val="0070C0"/>
                </a:solidFill>
              </a:rPr>
              <a:t>https://www.efpa.eu/</a:t>
            </a:r>
          </a:p>
          <a:p>
            <a:pPr algn="ctr"/>
            <a:r>
              <a:rPr lang="en-US" sz="2400" dirty="0"/>
              <a:t>American Psychology Association </a:t>
            </a:r>
          </a:p>
          <a:p>
            <a:pPr marL="0" indent="0" algn="ctr">
              <a:buNone/>
            </a:pPr>
            <a:r>
              <a:rPr lang="en-US" sz="2400" b="1" dirty="0">
                <a:solidFill>
                  <a:srgbClr val="0070C0"/>
                </a:solidFill>
              </a:rPr>
              <a:t>APA - https://www.apa.org/</a:t>
            </a:r>
          </a:p>
          <a:p>
            <a:pPr algn="ctr"/>
            <a:r>
              <a:rPr lang="en-US" sz="2400" dirty="0"/>
              <a:t>British Psychology Society</a:t>
            </a:r>
          </a:p>
          <a:p>
            <a:pPr marL="0" indent="0" algn="ctr">
              <a:buNone/>
            </a:pPr>
            <a:r>
              <a:rPr lang="el-GR" sz="2400" b="1" dirty="0">
                <a:solidFill>
                  <a:srgbClr val="0070C0"/>
                </a:solidFill>
              </a:rPr>
              <a:t>BPS</a:t>
            </a:r>
            <a:r>
              <a:rPr lang="en-US" sz="2400" b="1" dirty="0">
                <a:solidFill>
                  <a:srgbClr val="0070C0"/>
                </a:solidFill>
              </a:rPr>
              <a:t> - https://www.bps.org.uk/guidelines-and-policies</a:t>
            </a:r>
          </a:p>
          <a:p>
            <a:pPr algn="ctr"/>
            <a:r>
              <a:rPr lang="el-GR" sz="2400" dirty="0" err="1"/>
              <a:t>Συλλόγος</a:t>
            </a:r>
            <a:r>
              <a:rPr lang="el-GR" sz="2400" dirty="0"/>
              <a:t> Ελλήνων Ψυχολόγων</a:t>
            </a:r>
            <a:r>
              <a:rPr lang="en-US" sz="2400" dirty="0"/>
              <a:t> </a:t>
            </a:r>
            <a:endParaRPr lang="el-GR" sz="2400" dirty="0"/>
          </a:p>
          <a:p>
            <a:pPr marL="0" indent="0" algn="ctr">
              <a:buNone/>
            </a:pPr>
            <a:r>
              <a:rPr lang="el-GR" sz="2400" dirty="0"/>
              <a:t>    </a:t>
            </a:r>
            <a:r>
              <a:rPr lang="en-US" sz="2400" dirty="0"/>
              <a:t>https://seps.gr/epaggelmatika/kodiakas-deontologias/</a:t>
            </a:r>
            <a:endParaRPr lang="el-GR" sz="2400" dirty="0"/>
          </a:p>
        </p:txBody>
      </p:sp>
      <p:sp>
        <p:nvSpPr>
          <p:cNvPr id="4" name="Θέση αριθμού διαφάνειας 3">
            <a:extLst>
              <a:ext uri="{FF2B5EF4-FFF2-40B4-BE49-F238E27FC236}">
                <a16:creationId xmlns:a16="http://schemas.microsoft.com/office/drawing/2014/main" id="{AE18D5CC-4F3D-D3D6-9E09-FEB91C6FE462}"/>
              </a:ext>
            </a:extLst>
          </p:cNvPr>
          <p:cNvSpPr>
            <a:spLocks noGrp="1"/>
          </p:cNvSpPr>
          <p:nvPr>
            <p:ph type="sldNum" sz="quarter" idx="12"/>
          </p:nvPr>
        </p:nvSpPr>
        <p:spPr/>
        <p:txBody>
          <a:bodyPr/>
          <a:lstStyle/>
          <a:p>
            <a:fld id="{29A67EF4-6AD0-4895-A677-9D84EEBBB660}" type="slidenum">
              <a:rPr lang="el-GR" smtClean="0"/>
              <a:t>52</a:t>
            </a:fld>
            <a:endParaRPr lang="el-GR"/>
          </a:p>
        </p:txBody>
      </p:sp>
    </p:spTree>
    <p:extLst>
      <p:ext uri="{BB962C8B-B14F-4D97-AF65-F5344CB8AC3E}">
        <p14:creationId xmlns:p14="http://schemas.microsoft.com/office/powerpoint/2010/main" val="3954664867"/>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C78C450-093E-B903-86D0-3901586EDCFC}"/>
              </a:ext>
            </a:extLst>
          </p:cNvPr>
          <p:cNvSpPr>
            <a:spLocks noGrp="1"/>
          </p:cNvSpPr>
          <p:nvPr>
            <p:ph type="title"/>
          </p:nvPr>
        </p:nvSpPr>
        <p:spPr>
          <a:xfrm>
            <a:off x="1066800" y="642594"/>
            <a:ext cx="10058400" cy="680179"/>
          </a:xfrm>
        </p:spPr>
        <p:txBody>
          <a:bodyPr>
            <a:normAutofit fontScale="90000"/>
          </a:bodyPr>
          <a:lstStyle/>
          <a:p>
            <a:r>
              <a:rPr lang="el-GR" sz="3600" b="1" i="0" dirty="0">
                <a:solidFill>
                  <a:srgbClr val="444444"/>
                </a:solidFill>
                <a:effectLst/>
              </a:rPr>
              <a:t>Ι. Γενικές Υποχρεώσεις</a:t>
            </a:r>
            <a:br>
              <a:rPr lang="el-GR" b="0" i="0" dirty="0">
                <a:solidFill>
                  <a:srgbClr val="444444"/>
                </a:solidFill>
                <a:effectLst/>
                <a:latin typeface="Ubuntu"/>
              </a:rPr>
            </a:br>
            <a:endParaRPr lang="el-GR" dirty="0"/>
          </a:p>
        </p:txBody>
      </p:sp>
      <p:sp>
        <p:nvSpPr>
          <p:cNvPr id="3" name="Θέση περιεχομένου 2">
            <a:extLst>
              <a:ext uri="{FF2B5EF4-FFF2-40B4-BE49-F238E27FC236}">
                <a16:creationId xmlns:a16="http://schemas.microsoft.com/office/drawing/2014/main" id="{7C3975FA-1983-7369-58B0-593391139292}"/>
              </a:ext>
            </a:extLst>
          </p:cNvPr>
          <p:cNvSpPr>
            <a:spLocks noGrp="1"/>
          </p:cNvSpPr>
          <p:nvPr>
            <p:ph idx="1"/>
          </p:nvPr>
        </p:nvSpPr>
        <p:spPr>
          <a:xfrm>
            <a:off x="915879" y="1215352"/>
            <a:ext cx="10058400" cy="5141059"/>
          </a:xfrm>
        </p:spPr>
        <p:txBody>
          <a:bodyPr>
            <a:normAutofit/>
          </a:bodyPr>
          <a:lstStyle/>
          <a:p>
            <a:pPr algn="just">
              <a:buFont typeface="Courier New" panose="02070309020205020404" pitchFamily="49" charset="0"/>
              <a:buChar char="o"/>
            </a:pPr>
            <a:r>
              <a:rPr lang="el-GR" sz="2000" b="0" i="0" dirty="0">
                <a:solidFill>
                  <a:srgbClr val="444444"/>
                </a:solidFill>
                <a:effectLst/>
              </a:rPr>
              <a:t>Πρωταρχική υποχρέωση του ψυχολόγου/συμβούλου είναι να διαφυλάξει το κύρος του επαγγέλματός του που το επιτυγχάνει:</a:t>
            </a:r>
          </a:p>
          <a:p>
            <a:pPr lvl="1" algn="just">
              <a:buFont typeface="Wingdings" panose="05000000000000000000" pitchFamily="2" charset="2"/>
              <a:buChar char="§"/>
            </a:pPr>
            <a:r>
              <a:rPr lang="el-GR" sz="2000" b="0" i="0" dirty="0">
                <a:solidFill>
                  <a:srgbClr val="444444"/>
                </a:solidFill>
                <a:effectLst/>
              </a:rPr>
              <a:t>Με το σεβασμό προς τον άνθρωπο και τα δικαιώματά του, την αντικειμενικότητα, την αξιοπρέπεια, την ευσυνειδησία, την υψηλή συναίσθηση ευθύνης και την συμπεριφορά που εμπνέει εμπιστοσύνη και γενικά τη διατήρηση του έργου του σε υψηλά επίπεδα.</a:t>
            </a:r>
          </a:p>
          <a:p>
            <a:pPr marL="274320" lvl="1" indent="0" algn="just">
              <a:buNone/>
            </a:pPr>
            <a:endParaRPr lang="el-GR" sz="2000" b="0" i="0" dirty="0">
              <a:solidFill>
                <a:srgbClr val="444444"/>
              </a:solidFill>
              <a:effectLst/>
            </a:endParaRPr>
          </a:p>
          <a:p>
            <a:pPr lvl="3" algn="ctr">
              <a:buFont typeface="Wingdings" panose="05000000000000000000" pitchFamily="2" charset="2"/>
              <a:buChar char="ü"/>
            </a:pPr>
            <a:r>
              <a:rPr lang="el-GR" sz="2800" b="1" dirty="0">
                <a:solidFill>
                  <a:srgbClr val="0070C0"/>
                </a:solidFill>
              </a:rPr>
              <a:t>Κίνητρο για το επάγγελμα!</a:t>
            </a:r>
          </a:p>
          <a:p>
            <a:pPr lvl="3" algn="ctr">
              <a:buFont typeface="Wingdings" panose="05000000000000000000" pitchFamily="2" charset="2"/>
              <a:buChar char="ü"/>
            </a:pPr>
            <a:r>
              <a:rPr lang="el-GR" sz="2800" b="1" dirty="0">
                <a:solidFill>
                  <a:srgbClr val="0070C0"/>
                </a:solidFill>
              </a:rPr>
              <a:t>Σπουδές (υψηλού επιπέδου)!</a:t>
            </a:r>
          </a:p>
          <a:p>
            <a:pPr lvl="3" algn="ctr">
              <a:buFont typeface="Wingdings" panose="05000000000000000000" pitchFamily="2" charset="2"/>
              <a:buChar char="ü"/>
            </a:pPr>
            <a:r>
              <a:rPr lang="el-GR" sz="2800" b="1" i="0" dirty="0">
                <a:solidFill>
                  <a:srgbClr val="0070C0"/>
                </a:solidFill>
                <a:effectLst/>
              </a:rPr>
              <a:t>Θεραπεία</a:t>
            </a:r>
          </a:p>
          <a:p>
            <a:pPr lvl="3" algn="ctr">
              <a:buFont typeface="Wingdings" panose="05000000000000000000" pitchFamily="2" charset="2"/>
              <a:buChar char="ü"/>
            </a:pPr>
            <a:r>
              <a:rPr lang="el-GR" sz="2800" b="1" dirty="0">
                <a:solidFill>
                  <a:srgbClr val="0070C0"/>
                </a:solidFill>
              </a:rPr>
              <a:t>Εποπτεία</a:t>
            </a:r>
          </a:p>
          <a:p>
            <a:pPr lvl="3" algn="ctr">
              <a:buFont typeface="Wingdings" panose="05000000000000000000" pitchFamily="2" charset="2"/>
              <a:buChar char="ü"/>
            </a:pPr>
            <a:r>
              <a:rPr lang="el-GR" sz="2800" b="1" i="0" dirty="0">
                <a:solidFill>
                  <a:srgbClr val="0070C0"/>
                </a:solidFill>
                <a:effectLst/>
              </a:rPr>
              <a:t>Επιμόρφωση δια βίου</a:t>
            </a:r>
          </a:p>
          <a:p>
            <a:pPr lvl="3" algn="ctr">
              <a:buFont typeface="Wingdings" panose="05000000000000000000" pitchFamily="2" charset="2"/>
              <a:buChar char="ü"/>
            </a:pPr>
            <a:r>
              <a:rPr lang="el-GR" sz="2800" b="1" dirty="0">
                <a:solidFill>
                  <a:srgbClr val="0070C0"/>
                </a:solidFill>
              </a:rPr>
              <a:t>Παρακολούθηση της ζωής!</a:t>
            </a:r>
            <a:endParaRPr lang="el-GR" sz="2800" b="1" i="0" dirty="0">
              <a:solidFill>
                <a:srgbClr val="0070C0"/>
              </a:solidFill>
              <a:effectLst/>
            </a:endParaRPr>
          </a:p>
          <a:p>
            <a:pPr marL="0" indent="0" algn="just">
              <a:buNone/>
            </a:pPr>
            <a:endParaRPr lang="el-GR" b="0" i="0" dirty="0">
              <a:solidFill>
                <a:srgbClr val="444444"/>
              </a:solidFill>
              <a:effectLst/>
              <a:latin typeface="Ubuntu"/>
            </a:endParaRPr>
          </a:p>
          <a:p>
            <a:endParaRPr lang="el-GR" dirty="0"/>
          </a:p>
        </p:txBody>
      </p:sp>
      <p:sp>
        <p:nvSpPr>
          <p:cNvPr id="4" name="Θέση αριθμού διαφάνειας 3">
            <a:extLst>
              <a:ext uri="{FF2B5EF4-FFF2-40B4-BE49-F238E27FC236}">
                <a16:creationId xmlns:a16="http://schemas.microsoft.com/office/drawing/2014/main" id="{09B200C3-0776-293F-1141-26C0CC728528}"/>
              </a:ext>
            </a:extLst>
          </p:cNvPr>
          <p:cNvSpPr>
            <a:spLocks noGrp="1"/>
          </p:cNvSpPr>
          <p:nvPr>
            <p:ph type="sldNum" sz="quarter" idx="12"/>
          </p:nvPr>
        </p:nvSpPr>
        <p:spPr/>
        <p:txBody>
          <a:bodyPr/>
          <a:lstStyle/>
          <a:p>
            <a:fld id="{29A67EF4-6AD0-4895-A677-9D84EEBBB660}" type="slidenum">
              <a:rPr lang="el-GR" smtClean="0"/>
              <a:t>53</a:t>
            </a:fld>
            <a:endParaRPr lang="el-GR"/>
          </a:p>
        </p:txBody>
      </p:sp>
    </p:spTree>
    <p:extLst>
      <p:ext uri="{BB962C8B-B14F-4D97-AF65-F5344CB8AC3E}">
        <p14:creationId xmlns:p14="http://schemas.microsoft.com/office/powerpoint/2010/main" val="1220842509"/>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0778844-5CC9-0348-FFA1-8647A605EEB6}"/>
              </a:ext>
            </a:extLst>
          </p:cNvPr>
          <p:cNvSpPr>
            <a:spLocks noGrp="1"/>
          </p:cNvSpPr>
          <p:nvPr>
            <p:ph type="title"/>
          </p:nvPr>
        </p:nvSpPr>
        <p:spPr>
          <a:xfrm>
            <a:off x="1021655" y="387433"/>
            <a:ext cx="10058400" cy="973142"/>
          </a:xfrm>
        </p:spPr>
        <p:txBody>
          <a:bodyPr>
            <a:normAutofit fontScale="90000"/>
          </a:bodyPr>
          <a:lstStyle/>
          <a:p>
            <a:r>
              <a:rPr lang="el-GR" sz="3600" b="1" i="0" dirty="0">
                <a:solidFill>
                  <a:srgbClr val="444444"/>
                </a:solidFill>
                <a:effectLst/>
              </a:rPr>
              <a:t>ΙΙ. Σχέση προς συναδέλφους</a:t>
            </a:r>
            <a:br>
              <a:rPr lang="el-GR" b="0" i="0" dirty="0">
                <a:solidFill>
                  <a:srgbClr val="444444"/>
                </a:solidFill>
                <a:effectLst/>
                <a:latin typeface="Ubuntu" panose="020B0504030602030204" pitchFamily="34" charset="0"/>
              </a:rPr>
            </a:br>
            <a:endParaRPr lang="el-GR" dirty="0"/>
          </a:p>
        </p:txBody>
      </p:sp>
      <p:sp>
        <p:nvSpPr>
          <p:cNvPr id="3" name="Θέση περιεχομένου 2">
            <a:extLst>
              <a:ext uri="{FF2B5EF4-FFF2-40B4-BE49-F238E27FC236}">
                <a16:creationId xmlns:a16="http://schemas.microsoft.com/office/drawing/2014/main" id="{D506ADA3-4D68-3DCC-25F5-B3286AC0D99B}"/>
              </a:ext>
            </a:extLst>
          </p:cNvPr>
          <p:cNvSpPr>
            <a:spLocks noGrp="1"/>
          </p:cNvSpPr>
          <p:nvPr>
            <p:ph idx="1"/>
          </p:nvPr>
        </p:nvSpPr>
        <p:spPr>
          <a:xfrm>
            <a:off x="463116" y="876150"/>
            <a:ext cx="11273163" cy="5981850"/>
          </a:xfrm>
        </p:spPr>
        <p:txBody>
          <a:bodyPr>
            <a:normAutofit fontScale="40000" lnSpcReduction="20000"/>
          </a:bodyPr>
          <a:lstStyle/>
          <a:p>
            <a:pPr algn="just">
              <a:buFont typeface="Courier New" panose="02070309020205020404" pitchFamily="49" charset="0"/>
              <a:buChar char="o"/>
            </a:pPr>
            <a:r>
              <a:rPr lang="el-GR" sz="5000" dirty="0">
                <a:solidFill>
                  <a:srgbClr val="444444"/>
                </a:solidFill>
              </a:rPr>
              <a:t>Η</a:t>
            </a:r>
            <a:r>
              <a:rPr lang="el-GR" sz="5000" b="0" i="0" dirty="0">
                <a:solidFill>
                  <a:srgbClr val="444444"/>
                </a:solidFill>
                <a:effectLst/>
              </a:rPr>
              <a:t> παρουσίαση των τίτλων σπουδών καθώς και η αναγραφή ενδεχομένως των τίτλων και της εξειδίκευσης του ψυχολόγου/συμβούλου σε πινακίδες, επισκεπτήρια και άλλα έντυπα, πρέπει να ανταποκρίνεται απόλυτα προς την πραγματικότητα.</a:t>
            </a:r>
          </a:p>
          <a:p>
            <a:pPr algn="just"/>
            <a:r>
              <a:rPr lang="el-GR" sz="5000" b="0" i="0" dirty="0">
                <a:solidFill>
                  <a:srgbClr val="444444"/>
                </a:solidFill>
                <a:effectLst/>
              </a:rPr>
              <a:t>Η γνωστοποίηση της επαγγελματικής ιδιότητας του ψυχολόγου/συμβούλου πρέπει να γίνει κατά τρόπο ανάλογο προς το επίπεδο του επαγγέλματος και το ρόλο του ψυχολόγου/συμβούλου στην κοινωνία.</a:t>
            </a:r>
          </a:p>
          <a:p>
            <a:pPr algn="just"/>
            <a:r>
              <a:rPr lang="el-GR" sz="5000" b="0" i="0" dirty="0">
                <a:solidFill>
                  <a:srgbClr val="444444"/>
                </a:solidFill>
                <a:effectLst/>
              </a:rPr>
              <a:t>Όταν ο ψυχολόγος/σύμβουλος προσφέρει τη βοήθειά του αντί αμοιβής, η αμοιβή του δεν πρέπει να είναι κατώτερη από τα καθορισμένα για το επάγγελμα όρια.</a:t>
            </a:r>
          </a:p>
          <a:p>
            <a:pPr algn="just"/>
            <a:r>
              <a:rPr lang="el-GR" sz="5000" b="0" i="0" dirty="0">
                <a:solidFill>
                  <a:srgbClr val="444444"/>
                </a:solidFill>
                <a:effectLst/>
              </a:rPr>
              <a:t>Δυσμενείς κρίσεις για συναδέλφους δημοσίως, έστω και χωρίς να αναφέρονται ονόματα, φθείρουν το επάγγελμα στην κοινή συνείδηση και είναι επιζήμιες για όλους τους εκπροσώπους του.</a:t>
            </a:r>
          </a:p>
          <a:p>
            <a:pPr algn="just"/>
            <a:r>
              <a:rPr lang="el-GR" sz="5000" b="0" i="0" dirty="0">
                <a:solidFill>
                  <a:srgbClr val="444444"/>
                </a:solidFill>
                <a:effectLst/>
              </a:rPr>
              <a:t>Όταν κάποιος πελάτης ζητά τις υπηρεσίες του ψυχολόγου/συμβούλου, ενώ ήδη δέχεται τις υπηρεσίες ενός άλλου σχετικού επιστήμονα, ο ψυχολόγος/σύμβουλος εξετάζει προσεκτικά την κατάσταση και τους λόγους που οδήγησαν τον πελάτη να απευθυνθεί για πρόσθετη βοήθεια και έρχεται σε συνεννόηση με τον αρχικό επιστήμονα, ώστε να αποφευχθούν συγχύσεις ή συγκρούσεις με τον πελάτη ή τον συνάδελφο. Επίσης συνιστάται ο ψυχολόγος/σύμβουλος που προσλαμβάνεται σε μια θέση ή που αναλαμβάνει τη διδασκαλία μαθημάτων, να ενημερώνει σχετικά τον προκάτοχό του, εφόσον υπάρχει.</a:t>
            </a:r>
          </a:p>
          <a:p>
            <a:pPr algn="just"/>
            <a:r>
              <a:rPr lang="el-GR" sz="5000" b="0" i="0" dirty="0">
                <a:solidFill>
                  <a:srgbClr val="444444"/>
                </a:solidFill>
                <a:effectLst/>
              </a:rPr>
              <a:t>Όσοι έχουν συμβάλλει σε μια εργασία που ανακοινώνεται, ή στη διαμόρφωση ενός επιστημονικού εργαλείου, μνημονεύονται ονομαστικά ανάλογα με τη συμβολή τους είτε συγγραφείς είτε στον πρόλογο ή σε υποσημείωση.</a:t>
            </a:r>
          </a:p>
          <a:p>
            <a:pPr algn="just"/>
            <a:r>
              <a:rPr lang="el-GR" sz="5000" b="0" i="0" dirty="0">
                <a:solidFill>
                  <a:srgbClr val="444444"/>
                </a:solidFill>
                <a:effectLst/>
              </a:rPr>
              <a:t>Ο ψυχολόγος/σύμβουλος επίσης δεν ιδιοποιείται την εργασία άλλου επιστήμονα. Όταν καταχωρεί σε εργασία του υλικά άλλων συναδέλφων, διατηρεί τα στοιχεία του επιστήμονα που εκπόνησε την εργασία ή το τεστ.</a:t>
            </a:r>
          </a:p>
          <a:p>
            <a:endParaRPr lang="el-GR" dirty="0"/>
          </a:p>
        </p:txBody>
      </p:sp>
      <p:sp>
        <p:nvSpPr>
          <p:cNvPr id="4" name="Θέση αριθμού διαφάνειας 3">
            <a:extLst>
              <a:ext uri="{FF2B5EF4-FFF2-40B4-BE49-F238E27FC236}">
                <a16:creationId xmlns:a16="http://schemas.microsoft.com/office/drawing/2014/main" id="{161F272B-1C67-4558-FF0E-9CC1C3614DC0}"/>
              </a:ext>
            </a:extLst>
          </p:cNvPr>
          <p:cNvSpPr>
            <a:spLocks noGrp="1"/>
          </p:cNvSpPr>
          <p:nvPr>
            <p:ph type="sldNum" sz="quarter" idx="12"/>
          </p:nvPr>
        </p:nvSpPr>
        <p:spPr/>
        <p:txBody>
          <a:bodyPr/>
          <a:lstStyle/>
          <a:p>
            <a:fld id="{29A67EF4-6AD0-4895-A677-9D84EEBBB660}" type="slidenum">
              <a:rPr lang="el-GR" smtClean="0"/>
              <a:t>54</a:t>
            </a:fld>
            <a:endParaRPr lang="el-GR"/>
          </a:p>
        </p:txBody>
      </p:sp>
    </p:spTree>
    <p:extLst>
      <p:ext uri="{BB962C8B-B14F-4D97-AF65-F5344CB8AC3E}">
        <p14:creationId xmlns:p14="http://schemas.microsoft.com/office/powerpoint/2010/main" val="473167302"/>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2BA4D6C-545F-33EC-13A0-8437B10C66FC}"/>
              </a:ext>
            </a:extLst>
          </p:cNvPr>
          <p:cNvSpPr>
            <a:spLocks noGrp="1"/>
          </p:cNvSpPr>
          <p:nvPr>
            <p:ph type="title"/>
          </p:nvPr>
        </p:nvSpPr>
        <p:spPr>
          <a:xfrm>
            <a:off x="1066800" y="642594"/>
            <a:ext cx="10058400" cy="706812"/>
          </a:xfrm>
        </p:spPr>
        <p:txBody>
          <a:bodyPr>
            <a:normAutofit fontScale="90000"/>
          </a:bodyPr>
          <a:lstStyle/>
          <a:p>
            <a:r>
              <a:rPr lang="el-GR" sz="3600" b="1" i="0" dirty="0">
                <a:solidFill>
                  <a:srgbClr val="444444"/>
                </a:solidFill>
                <a:effectLst/>
              </a:rPr>
              <a:t>ΙΙΙ. Σχέση προς εκπροσώπους άλλων επαγγελμάτων</a:t>
            </a:r>
            <a:br>
              <a:rPr lang="el-GR" b="0" i="0" dirty="0">
                <a:solidFill>
                  <a:srgbClr val="444444"/>
                </a:solidFill>
                <a:effectLst/>
                <a:latin typeface="Ubuntu" panose="020B0504030602030204" pitchFamily="34" charset="0"/>
              </a:rPr>
            </a:br>
            <a:endParaRPr lang="el-GR" dirty="0"/>
          </a:p>
        </p:txBody>
      </p:sp>
      <p:sp>
        <p:nvSpPr>
          <p:cNvPr id="3" name="Θέση περιεχομένου 2">
            <a:extLst>
              <a:ext uri="{FF2B5EF4-FFF2-40B4-BE49-F238E27FC236}">
                <a16:creationId xmlns:a16="http://schemas.microsoft.com/office/drawing/2014/main" id="{D3474B04-EDFE-5FC1-DDB0-26FF6079AFD2}"/>
              </a:ext>
            </a:extLst>
          </p:cNvPr>
          <p:cNvSpPr>
            <a:spLocks noGrp="1"/>
          </p:cNvSpPr>
          <p:nvPr>
            <p:ph idx="1"/>
          </p:nvPr>
        </p:nvSpPr>
        <p:spPr>
          <a:xfrm>
            <a:off x="942513" y="1206475"/>
            <a:ext cx="10058400" cy="5264092"/>
          </a:xfrm>
        </p:spPr>
        <p:txBody>
          <a:bodyPr>
            <a:noAutofit/>
          </a:bodyPr>
          <a:lstStyle/>
          <a:p>
            <a:pPr algn="just"/>
            <a:r>
              <a:rPr lang="el-GR" sz="2400" b="0" i="0" dirty="0">
                <a:solidFill>
                  <a:srgbClr val="444444"/>
                </a:solidFill>
                <a:effectLst/>
              </a:rPr>
              <a:t>Ο ψυχολόγος/σύμβουλος δεν εισέρχεται στα έργα και στη δικαιοδοσία συγγενών επαγγελμάτων από υπέρβαση άσκησης του δικού του επαγγέλματος. </a:t>
            </a:r>
          </a:p>
          <a:p>
            <a:pPr lvl="1" algn="just">
              <a:buFont typeface="Wingdings" panose="05000000000000000000" pitchFamily="2" charset="2"/>
              <a:buChar char="ü"/>
            </a:pPr>
            <a:r>
              <a:rPr lang="el-GR" sz="2200" dirty="0">
                <a:solidFill>
                  <a:srgbClr val="444444"/>
                </a:solidFill>
              </a:rPr>
              <a:t>Ο</a:t>
            </a:r>
            <a:r>
              <a:rPr lang="el-GR" sz="2200" b="0" i="0" dirty="0">
                <a:solidFill>
                  <a:srgbClr val="444444"/>
                </a:solidFill>
                <a:effectLst/>
              </a:rPr>
              <a:t>φείλει να μην αναλαμβάνει να κάνει διάγνωση ή να καθορίσει θεραπευτική αγωγή ή να προσφέρει υπηρεσία ή συμβουλές για προβλήματα ή συμπτώματα που βρίσκονται έξω από τα αναγνωρισμένα όρια της ψυχολογικής/συμβουλευτικής πράξης.</a:t>
            </a:r>
          </a:p>
          <a:p>
            <a:pPr algn="just"/>
            <a:r>
              <a:rPr lang="el-GR" sz="2400" b="0" i="0" dirty="0">
                <a:solidFill>
                  <a:srgbClr val="444444"/>
                </a:solidFill>
                <a:effectLst/>
              </a:rPr>
              <a:t>Όταν εκπρόσωπος άλλης ειδικότητας παραπέμπει ένα άτομο σε ψυχολόγο/σύμβουλο, σε περίπτωση που παρουσιασθεί ανάγκη ο ψυχολόγος/σύμβουλος να αποστείλει το άτομο αυτό σε άλλο συνάδελφο, ψυχολόγο ή ψυχίατρο, ο ψυχολόγος πρέπει να έλθει προηγουμένως σε συνεννόηση με εκείνον που αρχικά παρέπεμψε την περίπτωση.</a:t>
            </a:r>
          </a:p>
          <a:p>
            <a:pPr algn="just"/>
            <a:r>
              <a:rPr lang="el-GR" sz="2400" b="0" i="0" dirty="0">
                <a:solidFill>
                  <a:srgbClr val="444444"/>
                </a:solidFill>
                <a:effectLst/>
              </a:rPr>
              <a:t>Στοιχεία για τον πελάτη που ανακοινώνονται στον ψυχολόγο/σύμβουλο από συνάδελφό του ή άλλον ειδικό επιστήμονα, γνωστοποιούνται μόνο ύστερα από συγκατάθεση εκείνου που τα παρείχε.</a:t>
            </a:r>
          </a:p>
          <a:p>
            <a:br>
              <a:rPr lang="el-GR" sz="2400" dirty="0"/>
            </a:br>
            <a:endParaRPr lang="el-GR" sz="2400" dirty="0"/>
          </a:p>
        </p:txBody>
      </p:sp>
      <p:sp>
        <p:nvSpPr>
          <p:cNvPr id="4" name="Θέση αριθμού διαφάνειας 3">
            <a:extLst>
              <a:ext uri="{FF2B5EF4-FFF2-40B4-BE49-F238E27FC236}">
                <a16:creationId xmlns:a16="http://schemas.microsoft.com/office/drawing/2014/main" id="{F4D10851-F36C-A010-73D6-8FAA1D72CFAE}"/>
              </a:ext>
            </a:extLst>
          </p:cNvPr>
          <p:cNvSpPr>
            <a:spLocks noGrp="1"/>
          </p:cNvSpPr>
          <p:nvPr>
            <p:ph type="sldNum" sz="quarter" idx="12"/>
          </p:nvPr>
        </p:nvSpPr>
        <p:spPr/>
        <p:txBody>
          <a:bodyPr/>
          <a:lstStyle/>
          <a:p>
            <a:fld id="{29A67EF4-6AD0-4895-A677-9D84EEBBB660}" type="slidenum">
              <a:rPr lang="el-GR" smtClean="0"/>
              <a:t>55</a:t>
            </a:fld>
            <a:endParaRPr lang="el-GR"/>
          </a:p>
        </p:txBody>
      </p:sp>
    </p:spTree>
    <p:extLst>
      <p:ext uri="{BB962C8B-B14F-4D97-AF65-F5344CB8AC3E}">
        <p14:creationId xmlns:p14="http://schemas.microsoft.com/office/powerpoint/2010/main" val="2263101026"/>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E28B9BB-3733-6F19-BA2F-3ED333651479}"/>
              </a:ext>
            </a:extLst>
          </p:cNvPr>
          <p:cNvSpPr>
            <a:spLocks noGrp="1"/>
          </p:cNvSpPr>
          <p:nvPr>
            <p:ph type="title"/>
          </p:nvPr>
        </p:nvSpPr>
        <p:spPr>
          <a:xfrm>
            <a:off x="1066800" y="642594"/>
            <a:ext cx="10058400" cy="804466"/>
          </a:xfrm>
        </p:spPr>
        <p:txBody>
          <a:bodyPr>
            <a:normAutofit fontScale="90000"/>
          </a:bodyPr>
          <a:lstStyle/>
          <a:p>
            <a:r>
              <a:rPr lang="el-GR" sz="3600" b="1" i="0" dirty="0">
                <a:solidFill>
                  <a:srgbClr val="444444"/>
                </a:solidFill>
                <a:effectLst/>
              </a:rPr>
              <a:t>IV. Σχέση προς τις Υπηρεσίες που εργάζεται</a:t>
            </a:r>
            <a:br>
              <a:rPr lang="el-GR" sz="4800" b="0" i="0" dirty="0">
                <a:solidFill>
                  <a:srgbClr val="444444"/>
                </a:solidFill>
                <a:effectLst/>
              </a:rPr>
            </a:br>
            <a:endParaRPr lang="el-GR" dirty="0"/>
          </a:p>
        </p:txBody>
      </p:sp>
      <p:sp>
        <p:nvSpPr>
          <p:cNvPr id="3" name="Θέση περιεχομένου 2">
            <a:extLst>
              <a:ext uri="{FF2B5EF4-FFF2-40B4-BE49-F238E27FC236}">
                <a16:creationId xmlns:a16="http://schemas.microsoft.com/office/drawing/2014/main" id="{7A306216-5784-543D-9B18-BDD96B431EA2}"/>
              </a:ext>
            </a:extLst>
          </p:cNvPr>
          <p:cNvSpPr>
            <a:spLocks noGrp="1"/>
          </p:cNvSpPr>
          <p:nvPr>
            <p:ph idx="1"/>
          </p:nvPr>
        </p:nvSpPr>
        <p:spPr>
          <a:xfrm>
            <a:off x="880369" y="1179842"/>
            <a:ext cx="10058400" cy="5176569"/>
          </a:xfrm>
        </p:spPr>
        <p:txBody>
          <a:bodyPr>
            <a:normAutofit/>
          </a:bodyPr>
          <a:lstStyle/>
          <a:p>
            <a:pPr algn="just"/>
            <a:r>
              <a:rPr lang="el-GR" sz="2400" b="0" i="0" dirty="0">
                <a:solidFill>
                  <a:srgbClr val="444444"/>
                </a:solidFill>
                <a:effectLst/>
              </a:rPr>
              <a:t>Ο ψυχολόγος/σύμβουλος κατά την άσκηση της επαγγελματικής πράξης, κλινικής η σχολικής, ή βιομηχανικής, κ.λπ., μέσα σε σχολικές, κοινωνικές ή οικονομικές μονάδες, τηρεί το επαγγελματικό απόρρητο όχι μόνο προκειμένου για πρόσωπα που εξετάζει, αλλά και για θέματα που αφορούν τις μονάδες αυτές.</a:t>
            </a:r>
          </a:p>
          <a:p>
            <a:pPr algn="just"/>
            <a:r>
              <a:rPr lang="el-GR" sz="2400" b="0" i="0" dirty="0">
                <a:solidFill>
                  <a:srgbClr val="444444"/>
                </a:solidFill>
                <a:effectLst/>
              </a:rPr>
              <a:t>Ο ψυχολόγος/σύμβουλος που αναλαμβάνει εργασία σε κάποιον φορέα, </a:t>
            </a:r>
            <a:r>
              <a:rPr lang="el-GR" sz="2400" b="1" i="0" dirty="0">
                <a:solidFill>
                  <a:srgbClr val="444444"/>
                </a:solidFill>
                <a:effectLst/>
              </a:rPr>
              <a:t>ενημερώνει ευθύς εξ αρχής τον εργοδότη του για τους περιορισμούς και τις υποχρεώσεις που του διαγράφει η δεοντολογία του.</a:t>
            </a:r>
          </a:p>
          <a:p>
            <a:pPr algn="just"/>
            <a:r>
              <a:rPr lang="el-GR" sz="2400" b="0" i="0" dirty="0">
                <a:solidFill>
                  <a:srgbClr val="444444"/>
                </a:solidFill>
                <a:effectLst/>
              </a:rPr>
              <a:t>Στην περίπτωση που φορέας αναθέτει σε ψυχολόγο/σύμβουλο τη διεξαγωγή μιας έρευνας ή μελέτης, συνιστάται να καθορίζονται από πριν, με ειδική γραπτή συμφωνία, τα χρονικά όρια από την κατάθεση της εργασίας έως τη δημοσίευσή της από τον φορέα, η κυριότητα του ανεπεξέργαστου υλικού και οι λοιποί όροι συνεργασίας.</a:t>
            </a:r>
          </a:p>
          <a:p>
            <a:endParaRPr lang="el-GR" dirty="0"/>
          </a:p>
        </p:txBody>
      </p:sp>
      <p:sp>
        <p:nvSpPr>
          <p:cNvPr id="4" name="Θέση αριθμού διαφάνειας 3">
            <a:extLst>
              <a:ext uri="{FF2B5EF4-FFF2-40B4-BE49-F238E27FC236}">
                <a16:creationId xmlns:a16="http://schemas.microsoft.com/office/drawing/2014/main" id="{7956D82C-9AE7-E4AB-5FAC-4A3978CD477C}"/>
              </a:ext>
            </a:extLst>
          </p:cNvPr>
          <p:cNvSpPr>
            <a:spLocks noGrp="1"/>
          </p:cNvSpPr>
          <p:nvPr>
            <p:ph type="sldNum" sz="quarter" idx="12"/>
          </p:nvPr>
        </p:nvSpPr>
        <p:spPr/>
        <p:txBody>
          <a:bodyPr/>
          <a:lstStyle/>
          <a:p>
            <a:fld id="{29A67EF4-6AD0-4895-A677-9D84EEBBB660}" type="slidenum">
              <a:rPr lang="el-GR" smtClean="0"/>
              <a:t>56</a:t>
            </a:fld>
            <a:endParaRPr lang="el-GR"/>
          </a:p>
        </p:txBody>
      </p:sp>
    </p:spTree>
    <p:extLst>
      <p:ext uri="{BB962C8B-B14F-4D97-AF65-F5344CB8AC3E}">
        <p14:creationId xmlns:p14="http://schemas.microsoft.com/office/powerpoint/2010/main" val="767888078"/>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7814AEC-A3B4-6983-3AF7-9812A63BB306}"/>
              </a:ext>
            </a:extLst>
          </p:cNvPr>
          <p:cNvSpPr>
            <a:spLocks noGrp="1"/>
          </p:cNvSpPr>
          <p:nvPr>
            <p:ph type="title"/>
          </p:nvPr>
        </p:nvSpPr>
        <p:spPr>
          <a:xfrm>
            <a:off x="1066800" y="642594"/>
            <a:ext cx="10651724" cy="440482"/>
          </a:xfrm>
        </p:spPr>
        <p:txBody>
          <a:bodyPr>
            <a:normAutofit fontScale="90000"/>
          </a:bodyPr>
          <a:lstStyle/>
          <a:p>
            <a:r>
              <a:rPr lang="el-GR" sz="3100" b="1" i="0" dirty="0">
                <a:solidFill>
                  <a:srgbClr val="444444"/>
                </a:solidFill>
                <a:effectLst/>
              </a:rPr>
              <a:t>V. Σχέση προς τους πελάτες ή προς Υποκείμενα πειραματισμού  Ι</a:t>
            </a:r>
            <a:br>
              <a:rPr lang="el-GR" b="0" i="0" dirty="0">
                <a:solidFill>
                  <a:srgbClr val="444444"/>
                </a:solidFill>
                <a:effectLst/>
              </a:rPr>
            </a:br>
            <a:endParaRPr lang="el-GR" dirty="0"/>
          </a:p>
        </p:txBody>
      </p:sp>
      <p:sp>
        <p:nvSpPr>
          <p:cNvPr id="3" name="Θέση περιεχομένου 2">
            <a:extLst>
              <a:ext uri="{FF2B5EF4-FFF2-40B4-BE49-F238E27FC236}">
                <a16:creationId xmlns:a16="http://schemas.microsoft.com/office/drawing/2014/main" id="{081A7D12-CD5F-B5EC-D321-5A7E79276959}"/>
              </a:ext>
            </a:extLst>
          </p:cNvPr>
          <p:cNvSpPr>
            <a:spLocks noGrp="1"/>
          </p:cNvSpPr>
          <p:nvPr>
            <p:ph idx="1"/>
          </p:nvPr>
        </p:nvSpPr>
        <p:spPr>
          <a:xfrm>
            <a:off x="287374" y="862835"/>
            <a:ext cx="11431150" cy="5142173"/>
          </a:xfrm>
        </p:spPr>
        <p:txBody>
          <a:bodyPr>
            <a:noAutofit/>
          </a:bodyPr>
          <a:lstStyle/>
          <a:p>
            <a:pPr algn="just">
              <a:spcBef>
                <a:spcPts val="0"/>
              </a:spcBef>
            </a:pPr>
            <a:r>
              <a:rPr lang="el-GR" sz="2000" b="0" i="0" dirty="0">
                <a:solidFill>
                  <a:srgbClr val="444444"/>
                </a:solidFill>
                <a:effectLst/>
              </a:rPr>
              <a:t>Πρωταρχική υποχρέωση απέναντι στον πελάτη του να τηρεί πλήρη εχεμύθεια για ό,τι περιέχεται σε γνώση του από την ιδιωτική ζωή και τις πράξεις του ακόμα και αν δεν του τα έχει ανακοινώσει ο ίδιος ο πελάτης. Η ίδια υποχρέωση ισχύει και για τα υποκείμενα έρευνας, που πρέπει οπωσδήποτε να κατοχυρώνεται η ανωνυμία τους, εκτός αν συμφωνηθεί διαφορετικά.</a:t>
            </a:r>
          </a:p>
          <a:p>
            <a:pPr algn="just">
              <a:spcBef>
                <a:spcPts val="0"/>
              </a:spcBef>
            </a:pPr>
            <a:r>
              <a:rPr lang="el-GR" sz="2000" b="0" i="0" dirty="0">
                <a:solidFill>
                  <a:srgbClr val="444444"/>
                </a:solidFill>
                <a:effectLst/>
              </a:rPr>
              <a:t>Απαγορεύεται η χρήση  για ιδιοτελείς σκοπούς πληροφορίες που έτυχε να αντλήσει από τον πελάτη του.</a:t>
            </a:r>
          </a:p>
          <a:p>
            <a:pPr algn="just">
              <a:spcBef>
                <a:spcPts val="0"/>
              </a:spcBef>
            </a:pPr>
            <a:r>
              <a:rPr lang="el-GR" sz="2000" dirty="0">
                <a:solidFill>
                  <a:srgbClr val="444444"/>
                </a:solidFill>
              </a:rPr>
              <a:t>Απαγορεύετ</a:t>
            </a:r>
            <a:r>
              <a:rPr lang="el-GR" sz="2000" b="0" i="0" dirty="0">
                <a:solidFill>
                  <a:srgbClr val="444444"/>
                </a:solidFill>
                <a:effectLst/>
              </a:rPr>
              <a:t>αι να μην προβαίνει σε μαγνητοφώνηση, κινηματογραφική λήψη ή φωτογράφηση (εκτός της καταγραφής συμπεριφοράς κοινωνικού συνόλου) χωρίς να το γνωρίζει ο πελάτης του ή τα υποκείμενα της έρευνας.</a:t>
            </a:r>
          </a:p>
          <a:p>
            <a:pPr lvl="1" algn="just">
              <a:spcBef>
                <a:spcPts val="0"/>
              </a:spcBef>
              <a:buFont typeface="Wingdings" panose="05000000000000000000" pitchFamily="2" charset="2"/>
              <a:buChar char="ü"/>
            </a:pPr>
            <a:r>
              <a:rPr lang="el-GR" sz="2000" b="0" i="0" dirty="0">
                <a:solidFill>
                  <a:srgbClr val="FF0000"/>
                </a:solidFill>
                <a:effectLst/>
              </a:rPr>
              <a:t>Και από τον πελάτη!</a:t>
            </a:r>
          </a:p>
          <a:p>
            <a:pPr algn="just">
              <a:spcBef>
                <a:spcPts val="0"/>
              </a:spcBef>
            </a:pPr>
            <a:r>
              <a:rPr lang="el-GR" sz="2000" dirty="0">
                <a:solidFill>
                  <a:srgbClr val="444444"/>
                </a:solidFill>
              </a:rPr>
              <a:t>Δ</a:t>
            </a:r>
            <a:r>
              <a:rPr lang="el-GR" sz="2000" b="0" i="0" dirty="0">
                <a:solidFill>
                  <a:srgbClr val="444444"/>
                </a:solidFill>
                <a:effectLst/>
              </a:rPr>
              <a:t>εν προσφέρει αυτόβουλα τις υπηρεσίες του σε μελλοντικούς πελάτες ούτε  παρακινεί κανένα να υποβληθεί σε ψυχολογική εξέταση από αυτόν, ακόμη και χωρίς αμοιβή.</a:t>
            </a:r>
          </a:p>
          <a:p>
            <a:pPr algn="just">
              <a:spcBef>
                <a:spcPts val="0"/>
              </a:spcBef>
            </a:pPr>
            <a:r>
              <a:rPr lang="el-GR" sz="2000" b="0" i="0" dirty="0">
                <a:solidFill>
                  <a:srgbClr val="444444"/>
                </a:solidFill>
                <a:effectLst/>
              </a:rPr>
              <a:t>Απαγορεύεται να προσφέρει ψυχολογικές υπηρεσίες σε πρόσωπα του οικογενειακού του περιβάλλοντος ή σε πρόσωπα που τα συνδέει στενή φιλία μαζί του.</a:t>
            </a:r>
          </a:p>
          <a:p>
            <a:pPr algn="just">
              <a:spcBef>
                <a:spcPts val="0"/>
              </a:spcBef>
            </a:pPr>
            <a:r>
              <a:rPr lang="el-GR" sz="2000" b="0" i="0" dirty="0">
                <a:solidFill>
                  <a:srgbClr val="444444"/>
                </a:solidFill>
                <a:effectLst/>
              </a:rPr>
              <a:t>Λύση της υποχρέωσης για την τήρηση του επαγγελματικού απορρήτου επιτρέπεται σε εξαιρετικές περιπτώσεις, </a:t>
            </a:r>
            <a:r>
              <a:rPr lang="el-GR" sz="2000" b="1" i="0" dirty="0">
                <a:solidFill>
                  <a:srgbClr val="FF0000"/>
                </a:solidFill>
                <a:effectLst/>
              </a:rPr>
              <a:t>όπου ο ψυχολόγος έχει σχηματίσει τη γνώμη ότι κινδυνεύει η ζωή (ασφάλεια) του πελάτη του ή η ζωή και η σωματική ακεραιότητα τρίτων προσώπων</a:t>
            </a:r>
            <a:r>
              <a:rPr lang="el-GR" sz="2000" b="0" i="0" dirty="0">
                <a:solidFill>
                  <a:srgbClr val="444444"/>
                </a:solidFill>
                <a:effectLst/>
              </a:rPr>
              <a:t>. Στην περίπτωση αυτή, </a:t>
            </a:r>
            <a:r>
              <a:rPr lang="el-GR" sz="2000" b="1" i="0" dirty="0">
                <a:solidFill>
                  <a:srgbClr val="FF0000"/>
                </a:solidFill>
                <a:effectLst/>
              </a:rPr>
              <a:t>η ανακοίνωση γίνεται μόνο σε αρμόδια πρόσωπα ή φορείς (οικείους, κηδεμόνα, δικαιοσύνη).</a:t>
            </a:r>
          </a:p>
          <a:p>
            <a:pPr marL="0" indent="0" algn="just">
              <a:buNone/>
            </a:pPr>
            <a:r>
              <a:rPr lang="el-GR" sz="2000" b="0" i="0" dirty="0">
                <a:solidFill>
                  <a:srgbClr val="444444"/>
                </a:solidFill>
                <a:effectLst/>
              </a:rPr>
              <a:t> </a:t>
            </a:r>
            <a:endParaRPr lang="el-GR" sz="2000" dirty="0"/>
          </a:p>
        </p:txBody>
      </p:sp>
      <p:sp>
        <p:nvSpPr>
          <p:cNvPr id="4" name="Θέση αριθμού διαφάνειας 3">
            <a:extLst>
              <a:ext uri="{FF2B5EF4-FFF2-40B4-BE49-F238E27FC236}">
                <a16:creationId xmlns:a16="http://schemas.microsoft.com/office/drawing/2014/main" id="{C00EC8D3-1F11-ADE5-59AF-2F074AA7875A}"/>
              </a:ext>
            </a:extLst>
          </p:cNvPr>
          <p:cNvSpPr>
            <a:spLocks noGrp="1"/>
          </p:cNvSpPr>
          <p:nvPr>
            <p:ph type="sldNum" sz="quarter" idx="12"/>
          </p:nvPr>
        </p:nvSpPr>
        <p:spPr/>
        <p:txBody>
          <a:bodyPr/>
          <a:lstStyle/>
          <a:p>
            <a:fld id="{29A67EF4-6AD0-4895-A677-9D84EEBBB660}" type="slidenum">
              <a:rPr lang="el-GR" smtClean="0"/>
              <a:t>57</a:t>
            </a:fld>
            <a:endParaRPr lang="el-GR"/>
          </a:p>
        </p:txBody>
      </p:sp>
    </p:spTree>
    <p:extLst>
      <p:ext uri="{BB962C8B-B14F-4D97-AF65-F5344CB8AC3E}">
        <p14:creationId xmlns:p14="http://schemas.microsoft.com/office/powerpoint/2010/main" val="2996084971"/>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7814AEC-A3B4-6983-3AF7-9812A63BB306}"/>
              </a:ext>
            </a:extLst>
          </p:cNvPr>
          <p:cNvSpPr>
            <a:spLocks noGrp="1"/>
          </p:cNvSpPr>
          <p:nvPr>
            <p:ph type="title"/>
          </p:nvPr>
        </p:nvSpPr>
        <p:spPr>
          <a:xfrm>
            <a:off x="1066800" y="642594"/>
            <a:ext cx="10651724" cy="440482"/>
          </a:xfrm>
        </p:spPr>
        <p:txBody>
          <a:bodyPr>
            <a:normAutofit fontScale="90000"/>
          </a:bodyPr>
          <a:lstStyle/>
          <a:p>
            <a:r>
              <a:rPr lang="el-GR" sz="3100" b="1" i="0" dirty="0">
                <a:solidFill>
                  <a:srgbClr val="444444"/>
                </a:solidFill>
                <a:effectLst/>
              </a:rPr>
              <a:t>V. Σχέση προς τους πελάτες ή προς Υποκείμενα πειραματισμού ΙΙ</a:t>
            </a:r>
            <a:br>
              <a:rPr lang="el-GR" b="0" i="0" dirty="0">
                <a:solidFill>
                  <a:srgbClr val="444444"/>
                </a:solidFill>
                <a:effectLst/>
              </a:rPr>
            </a:br>
            <a:endParaRPr lang="el-GR" dirty="0"/>
          </a:p>
        </p:txBody>
      </p:sp>
      <p:sp>
        <p:nvSpPr>
          <p:cNvPr id="3" name="Θέση περιεχομένου 2">
            <a:extLst>
              <a:ext uri="{FF2B5EF4-FFF2-40B4-BE49-F238E27FC236}">
                <a16:creationId xmlns:a16="http://schemas.microsoft.com/office/drawing/2014/main" id="{081A7D12-CD5F-B5EC-D321-5A7E79276959}"/>
              </a:ext>
            </a:extLst>
          </p:cNvPr>
          <p:cNvSpPr>
            <a:spLocks noGrp="1"/>
          </p:cNvSpPr>
          <p:nvPr>
            <p:ph idx="1"/>
          </p:nvPr>
        </p:nvSpPr>
        <p:spPr>
          <a:xfrm>
            <a:off x="287374" y="862835"/>
            <a:ext cx="11431150" cy="5607732"/>
          </a:xfrm>
        </p:spPr>
        <p:txBody>
          <a:bodyPr>
            <a:noAutofit/>
          </a:bodyPr>
          <a:lstStyle/>
          <a:p>
            <a:pPr algn="just">
              <a:buFont typeface="Courier New" panose="02070309020205020404" pitchFamily="49" charset="0"/>
              <a:buChar char="o"/>
            </a:pPr>
            <a:r>
              <a:rPr lang="el-GR" sz="2400" b="0" i="0" dirty="0">
                <a:solidFill>
                  <a:srgbClr val="444444"/>
                </a:solidFill>
                <a:effectLst/>
              </a:rPr>
              <a:t> </a:t>
            </a:r>
            <a:r>
              <a:rPr lang="el-GR" sz="2000" b="0" i="0" dirty="0">
                <a:solidFill>
                  <a:srgbClr val="444444"/>
                </a:solidFill>
                <a:effectLst/>
              </a:rPr>
              <a:t>Δεν επιτρέπεται στον ψυχολόγο να παρουσιασθεί ως μάρτυρας υπεράσπισης ή κατηγορίας του πελάτη του.</a:t>
            </a:r>
          </a:p>
          <a:p>
            <a:pPr algn="just"/>
            <a:r>
              <a:rPr lang="el-GR" sz="2000" dirty="0">
                <a:solidFill>
                  <a:srgbClr val="444444"/>
                </a:solidFill>
              </a:rPr>
              <a:t>Δ</a:t>
            </a:r>
            <a:r>
              <a:rPr lang="el-GR" sz="2000" b="0" i="0" dirty="0">
                <a:solidFill>
                  <a:srgbClr val="444444"/>
                </a:solidFill>
                <a:effectLst/>
              </a:rPr>
              <a:t>εν συζητά, περιπτώσεις πελατών του σε κύκλους </a:t>
            </a:r>
            <a:r>
              <a:rPr lang="el-GR" sz="2000" b="0" i="0" dirty="0" err="1">
                <a:solidFill>
                  <a:srgbClr val="444444"/>
                </a:solidFill>
                <a:effectLst/>
              </a:rPr>
              <a:t>εξω</a:t>
            </a:r>
            <a:r>
              <a:rPr lang="el-GR" sz="2000" b="0" i="0" dirty="0">
                <a:solidFill>
                  <a:srgbClr val="444444"/>
                </a:solidFill>
                <a:effectLst/>
              </a:rPr>
              <a:t>-επαγγελματικούς ή μη συγγενών επαγγελμάτων. Αν κατά τη διδασκαλία του ή στα συγγράμματά του θέλει να χρησιμοποιήσει υλικό περιπτώσεων, φροντίζει οπωσδήποτε να κατοχυρωθεί η απόλυτη ανωνυμία τους.</a:t>
            </a:r>
          </a:p>
          <a:p>
            <a:pPr algn="just"/>
            <a:r>
              <a:rPr lang="el-GR" sz="2000" b="0" i="0" dirty="0">
                <a:solidFill>
                  <a:srgbClr val="444444"/>
                </a:solidFill>
                <a:effectLst/>
              </a:rPr>
              <a:t>Μεριμνά για τη διαφύλαξη της ασφάλειας του υλικού που κατέχει και αφορά τους πελάτες του, περιλαμβανομένων στοιχείων που διατηρεί σε ηλεκτρονικό υπολογιστή. Όταν δεν μπορεί να έχει πλήρη έλεγχο των κατοχυρωμένων στο αρχείο του πληροφοριών, κάνει διάκριση στις πληροφορίες που εισάγει ή κωδικοποιεί τις περιπτώσεις.</a:t>
            </a:r>
          </a:p>
          <a:p>
            <a:pPr algn="just"/>
            <a:r>
              <a:rPr lang="el-GR" sz="2000" dirty="0">
                <a:solidFill>
                  <a:srgbClr val="444444"/>
                </a:solidFill>
              </a:rPr>
              <a:t>Κ</a:t>
            </a:r>
            <a:r>
              <a:rPr lang="el-GR" sz="2000" b="0" i="0" dirty="0">
                <a:solidFill>
                  <a:srgbClr val="444444"/>
                </a:solidFill>
                <a:effectLst/>
              </a:rPr>
              <a:t>ατά την διεξαγωγή ερευνών, πληροφορεί τους εξεταζόμενους για τις πτυχές της έρευνας που πιθανώς να επηρέαζαν τη θέληση τους να συμμετέχουν σε αυτήν και δίνει εξηγήσεις σε θέματα που εγείρουν οι συμμετέχοντες. </a:t>
            </a:r>
          </a:p>
          <a:p>
            <a:pPr lvl="1" algn="just">
              <a:buFont typeface="Wingdings" panose="05000000000000000000" pitchFamily="2" charset="2"/>
              <a:buChar char="ü"/>
            </a:pPr>
            <a:r>
              <a:rPr lang="el-GR" sz="1800" b="0" i="0" dirty="0">
                <a:solidFill>
                  <a:srgbClr val="444444"/>
                </a:solidFill>
                <a:effectLst/>
              </a:rPr>
              <a:t>Σε περιπτώσεις παιδιών ή ατόμων που αδυνατούν να δώσουν τη συγκατάθεσή τους, πρέπει να ζητείται η συγκατάθεση του νόμιμου εκπροσώπου τους.</a:t>
            </a:r>
          </a:p>
          <a:p>
            <a:pPr lvl="1" algn="just">
              <a:buFont typeface="Wingdings" panose="05000000000000000000" pitchFamily="2" charset="2"/>
              <a:buChar char="ü"/>
            </a:pPr>
            <a:r>
              <a:rPr lang="el-GR" sz="1800" b="0" i="0" dirty="0">
                <a:solidFill>
                  <a:srgbClr val="444444"/>
                </a:solidFill>
                <a:effectLst/>
              </a:rPr>
              <a:t>Ο ερευνητής αναγνωρίζει το δικαίωμα στα συμμετέχοντα σε μια έρευνα υποκείμενα, να αποσυρθούν από την έρευνα, οποιαδήποτε στιγμή.</a:t>
            </a:r>
          </a:p>
          <a:p>
            <a:pPr algn="just"/>
            <a:r>
              <a:rPr lang="el-GR" sz="2000" b="0" i="0" dirty="0">
                <a:solidFill>
                  <a:srgbClr val="444444"/>
                </a:solidFill>
                <a:effectLst/>
              </a:rPr>
              <a:t> Ο ψυχολόγος αποφεύγει να επαναλάβει ψυχολογικές δοκιμασίες που έχουν ήδη γίνει από συνάδελφό του στο ίδιο πρόσωπο, πριν περάσει ένα εύλογο χρονικό διάστημα.</a:t>
            </a:r>
          </a:p>
          <a:p>
            <a:pPr algn="just">
              <a:spcBef>
                <a:spcPts val="0"/>
              </a:spcBef>
            </a:pPr>
            <a:endParaRPr lang="el-GR" dirty="0"/>
          </a:p>
        </p:txBody>
      </p:sp>
      <p:sp>
        <p:nvSpPr>
          <p:cNvPr id="4" name="Θέση αριθμού διαφάνειας 3">
            <a:extLst>
              <a:ext uri="{FF2B5EF4-FFF2-40B4-BE49-F238E27FC236}">
                <a16:creationId xmlns:a16="http://schemas.microsoft.com/office/drawing/2014/main" id="{C00EC8D3-1F11-ADE5-59AF-2F074AA7875A}"/>
              </a:ext>
            </a:extLst>
          </p:cNvPr>
          <p:cNvSpPr>
            <a:spLocks noGrp="1"/>
          </p:cNvSpPr>
          <p:nvPr>
            <p:ph type="sldNum" sz="quarter" idx="12"/>
          </p:nvPr>
        </p:nvSpPr>
        <p:spPr/>
        <p:txBody>
          <a:bodyPr/>
          <a:lstStyle/>
          <a:p>
            <a:fld id="{29A67EF4-6AD0-4895-A677-9D84EEBBB660}" type="slidenum">
              <a:rPr lang="el-GR" smtClean="0"/>
              <a:t>58</a:t>
            </a:fld>
            <a:endParaRPr lang="el-GR"/>
          </a:p>
        </p:txBody>
      </p:sp>
    </p:spTree>
    <p:extLst>
      <p:ext uri="{BB962C8B-B14F-4D97-AF65-F5344CB8AC3E}">
        <p14:creationId xmlns:p14="http://schemas.microsoft.com/office/powerpoint/2010/main" val="2672222421"/>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9124E35-EFAF-19DB-CA7F-F3EB579AE755}"/>
              </a:ext>
            </a:extLst>
          </p:cNvPr>
          <p:cNvSpPr>
            <a:spLocks noGrp="1"/>
          </p:cNvSpPr>
          <p:nvPr>
            <p:ph type="title"/>
          </p:nvPr>
        </p:nvSpPr>
        <p:spPr>
          <a:xfrm>
            <a:off x="1021655" y="400584"/>
            <a:ext cx="10058400" cy="760078"/>
          </a:xfrm>
        </p:spPr>
        <p:txBody>
          <a:bodyPr>
            <a:normAutofit/>
          </a:bodyPr>
          <a:lstStyle/>
          <a:p>
            <a:r>
              <a:rPr lang="el-GR" sz="3200" b="1" dirty="0"/>
              <a:t>Βιβλιογραφία Ι</a:t>
            </a:r>
          </a:p>
        </p:txBody>
      </p:sp>
      <p:sp>
        <p:nvSpPr>
          <p:cNvPr id="3" name="Θέση περιεχομένου 2">
            <a:extLst>
              <a:ext uri="{FF2B5EF4-FFF2-40B4-BE49-F238E27FC236}">
                <a16:creationId xmlns:a16="http://schemas.microsoft.com/office/drawing/2014/main" id="{F2CC13F7-D154-7D1F-7E97-482310B2C2C8}"/>
              </a:ext>
            </a:extLst>
          </p:cNvPr>
          <p:cNvSpPr>
            <a:spLocks noGrp="1"/>
          </p:cNvSpPr>
          <p:nvPr>
            <p:ph idx="1"/>
          </p:nvPr>
        </p:nvSpPr>
        <p:spPr>
          <a:xfrm>
            <a:off x="889246" y="1009741"/>
            <a:ext cx="10058400" cy="5781676"/>
          </a:xfrm>
        </p:spPr>
        <p:txBody>
          <a:bodyPr>
            <a:normAutofit/>
          </a:bodyPr>
          <a:lstStyle/>
          <a:p>
            <a:pPr marL="0" marR="0" lvl="0" indent="0" algn="just">
              <a:spcBef>
                <a:spcPts val="0"/>
              </a:spcBef>
              <a:spcAft>
                <a:spcPts val="0"/>
              </a:spcAft>
              <a:buNone/>
            </a:pPr>
            <a:endParaRPr lang="el-GR" sz="1800" dirty="0">
              <a:solidFill>
                <a:srgbClr val="000000"/>
              </a:solidFill>
              <a:effectLst/>
              <a:latin typeface="Times New Roman" panose="02020603050405020304" pitchFamily="18" charset="0"/>
              <a:ea typeface="Calibri" panose="020F0502020204030204" pitchFamily="34" charset="0"/>
            </a:endParaRPr>
          </a:p>
          <a:p>
            <a:pPr marL="342900" indent="-342900" algn="just">
              <a:spcBef>
                <a:spcPts val="0"/>
              </a:spcBef>
              <a:buFont typeface="+mj-lt"/>
              <a:buAutoNum type="arabicPeriod"/>
            </a:pPr>
            <a:r>
              <a:rPr lang="el-GR" sz="2000" dirty="0"/>
              <a:t>Αναγνωστοπούλου, Τ. (</a:t>
            </a:r>
            <a:r>
              <a:rPr lang="el-GR" sz="2000" dirty="0" err="1"/>
              <a:t>επιμ</a:t>
            </a:r>
            <a:r>
              <a:rPr lang="el-GR" sz="2000" dirty="0"/>
              <a:t>). (2008). </a:t>
            </a:r>
            <a:r>
              <a:rPr lang="el-GR" sz="2000" i="0" dirty="0">
                <a:effectLst/>
              </a:rPr>
              <a:t>Ηθικά ζητήματα στην ψυχολογία (συλλογικό έργο). Αθήνα:  </a:t>
            </a:r>
            <a:r>
              <a:rPr lang="el-GR" sz="2000" i="0" dirty="0" err="1">
                <a:effectLst/>
              </a:rPr>
              <a:t>Ινστιτοήτο</a:t>
            </a:r>
            <a:r>
              <a:rPr lang="el-GR" sz="2000" i="0" dirty="0">
                <a:effectLst/>
              </a:rPr>
              <a:t> Ψυχολογίας και Υγείας.</a:t>
            </a:r>
            <a:r>
              <a:rPr lang="el-GR" sz="2000" b="1" i="0" dirty="0">
                <a:solidFill>
                  <a:srgbClr val="000077"/>
                </a:solidFill>
                <a:effectLst/>
              </a:rPr>
              <a:t> </a:t>
            </a:r>
            <a:endParaRPr lang="el-GR" sz="2000" b="1" i="0" dirty="0">
              <a:effectLst/>
            </a:endParaRPr>
          </a:p>
          <a:p>
            <a:pPr marL="342900" marR="0" lvl="0" indent="-342900" algn="just">
              <a:spcBef>
                <a:spcPts val="0"/>
              </a:spcBef>
              <a:spcAft>
                <a:spcPts val="0"/>
              </a:spcAft>
              <a:buFont typeface="+mj-lt"/>
              <a:buAutoNum type="arabicPeriod"/>
            </a:pPr>
            <a:r>
              <a:rPr lang="el-GR" sz="2000" dirty="0" err="1"/>
              <a:t>Δουζένης</a:t>
            </a:r>
            <a:r>
              <a:rPr lang="el-GR" sz="2000" dirty="0"/>
              <a:t>, Α. (2014). Ηθική και Δεοντολογία στην Ψυχική Υγεία. Αθήνα: Εκδόσεις Βήτα</a:t>
            </a:r>
            <a:endParaRPr lang="el-GR" sz="2000" dirty="0">
              <a:solidFill>
                <a:srgbClr val="000000"/>
              </a:solidFill>
              <a:effectLst/>
              <a:ea typeface="Calibri" panose="020F0502020204030204" pitchFamily="34" charset="0"/>
            </a:endParaRPr>
          </a:p>
          <a:p>
            <a:pPr marL="342900" marR="0" lvl="0" indent="-342900" algn="just">
              <a:spcBef>
                <a:spcPts val="0"/>
              </a:spcBef>
              <a:spcAft>
                <a:spcPts val="0"/>
              </a:spcAft>
              <a:buFont typeface="+mj-lt"/>
              <a:buAutoNum type="arabicPeriod"/>
            </a:pPr>
            <a:r>
              <a:rPr lang="en-US" sz="2000" dirty="0">
                <a:solidFill>
                  <a:srgbClr val="000000"/>
                </a:solidFill>
                <a:effectLst/>
                <a:ea typeface="Calibri" panose="020F0502020204030204" pitchFamily="34" charset="0"/>
              </a:rPr>
              <a:t>Foulkes, S.H. and Anthony E.J. (1957). Group Psychotherapy: The Psychoanalytic Approach. </a:t>
            </a:r>
            <a:r>
              <a:rPr lang="en-US" sz="2000" dirty="0" err="1">
                <a:solidFill>
                  <a:srgbClr val="000000"/>
                </a:solidFill>
                <a:effectLst/>
                <a:ea typeface="Calibri" panose="020F0502020204030204" pitchFamily="34" charset="0"/>
              </a:rPr>
              <a:t>Karnac</a:t>
            </a:r>
            <a:r>
              <a:rPr lang="en-US" sz="2000" dirty="0">
                <a:solidFill>
                  <a:srgbClr val="000000"/>
                </a:solidFill>
                <a:effectLst/>
                <a:ea typeface="Calibri" panose="020F0502020204030204" pitchFamily="34" charset="0"/>
              </a:rPr>
              <a:t> Books, 2003.</a:t>
            </a:r>
            <a:endParaRPr lang="el-GR" sz="2000" dirty="0">
              <a:solidFill>
                <a:srgbClr val="000000"/>
              </a:solidFill>
              <a:effectLst/>
              <a:ea typeface="Calibri" panose="020F0502020204030204" pitchFamily="34" charset="0"/>
            </a:endParaRPr>
          </a:p>
          <a:p>
            <a:pPr marL="342900" indent="-342900" algn="just">
              <a:spcBef>
                <a:spcPts val="0"/>
              </a:spcBef>
              <a:buFont typeface="+mj-lt"/>
              <a:buAutoNum type="arabicPeriod"/>
            </a:pPr>
            <a:r>
              <a:rPr lang="en-US" sz="2000" dirty="0" err="1"/>
              <a:t>Koocher</a:t>
            </a:r>
            <a:r>
              <a:rPr lang="en-US" sz="2000" dirty="0"/>
              <a:t>, G.P., &amp; Keith-Spiegel, P. (2016). Ethics in psychology and the mental health professions. New York: Oxford. </a:t>
            </a:r>
            <a:endParaRPr lang="el-GR" sz="2000" dirty="0"/>
          </a:p>
          <a:p>
            <a:pPr marL="342900" marR="0" lvl="0" indent="-342900" algn="just">
              <a:spcBef>
                <a:spcPts val="0"/>
              </a:spcBef>
              <a:spcAft>
                <a:spcPts val="0"/>
              </a:spcAft>
              <a:buFont typeface="+mj-lt"/>
              <a:buAutoNum type="arabicPeriod"/>
            </a:pPr>
            <a:r>
              <a:rPr lang="el-GR" sz="2000" kern="1200" dirty="0">
                <a:solidFill>
                  <a:srgbClr val="000000"/>
                </a:solidFill>
                <a:effectLst/>
                <a:ea typeface="+mn-ea"/>
                <a:cs typeface="Calibri" panose="020F0502020204030204" pitchFamily="34" charset="0"/>
              </a:rPr>
              <a:t>Πατρικίου, Α. (2021). </a:t>
            </a:r>
            <a:r>
              <a:rPr lang="el-GR" sz="2000" dirty="0">
                <a:solidFill>
                  <a:srgbClr val="000000"/>
                </a:solidFill>
                <a:effectLst/>
                <a:ea typeface="Calibri" panose="020F0502020204030204" pitchFamily="34" charset="0"/>
              </a:rPr>
              <a:t>Πορεία και Εξέλιξη της Ομαδικής Ψυχοθεραπείας Παιδιών και η Συνεισφορά της Ομαδικής Ανάλυσης. </a:t>
            </a:r>
            <a:r>
              <a:rPr lang="el-GR" sz="2000" kern="1200" dirty="0">
                <a:solidFill>
                  <a:srgbClr val="000000"/>
                </a:solidFill>
                <a:effectLst/>
                <a:ea typeface="+mn-ea"/>
                <a:cs typeface="Calibri" panose="020F0502020204030204" pitchFamily="34" charset="0"/>
              </a:rPr>
              <a:t>Εισήγηση στο εισαγωγικό σεμινάριο του ΕΔΟΑ 2022-23. </a:t>
            </a:r>
            <a:endParaRPr lang="el-GR" sz="2000" dirty="0">
              <a:solidFill>
                <a:srgbClr val="000000"/>
              </a:solidFill>
              <a:effectLst/>
              <a:ea typeface="Calibri" panose="020F0502020204030204" pitchFamily="34" charset="0"/>
            </a:endParaRPr>
          </a:p>
          <a:p>
            <a:pPr marL="342900" marR="0" lvl="0" indent="-342900" algn="just">
              <a:spcBef>
                <a:spcPts val="0"/>
              </a:spcBef>
              <a:spcAft>
                <a:spcPts val="0"/>
              </a:spcAft>
              <a:buFont typeface="+mj-lt"/>
              <a:buAutoNum type="arabicPeriod"/>
            </a:pPr>
            <a:r>
              <a:rPr lang="el-GR" sz="2000" kern="1200" dirty="0">
                <a:solidFill>
                  <a:srgbClr val="000000"/>
                </a:solidFill>
                <a:effectLst/>
                <a:ea typeface="+mn-ea"/>
                <a:cs typeface="Calibri" panose="020F0502020204030204" pitchFamily="34" charset="0"/>
              </a:rPr>
              <a:t>Σκαλή, Θ., </a:t>
            </a:r>
            <a:r>
              <a:rPr lang="el-GR" sz="2000" kern="1200" dirty="0" err="1">
                <a:solidFill>
                  <a:srgbClr val="000000"/>
                </a:solidFill>
                <a:effectLst/>
                <a:ea typeface="+mn-ea"/>
                <a:cs typeface="Calibri" panose="020F0502020204030204" pitchFamily="34" charset="0"/>
              </a:rPr>
              <a:t>Μωρόγιαννης</a:t>
            </a:r>
            <a:r>
              <a:rPr lang="el-GR" sz="2000" kern="1200" dirty="0">
                <a:solidFill>
                  <a:srgbClr val="000000"/>
                </a:solidFill>
                <a:effectLst/>
                <a:ea typeface="+mn-ea"/>
                <a:cs typeface="Calibri" panose="020F0502020204030204" pitchFamily="34" charset="0"/>
              </a:rPr>
              <a:t>, Κ. (</a:t>
            </a:r>
            <a:r>
              <a:rPr lang="el-GR" sz="2000" kern="1200" dirty="0" err="1">
                <a:solidFill>
                  <a:srgbClr val="000000"/>
                </a:solidFill>
                <a:effectLst/>
                <a:ea typeface="+mn-ea"/>
                <a:cs typeface="Calibri" panose="020F0502020204030204" pitchFamily="34" charset="0"/>
              </a:rPr>
              <a:t>επιμ</a:t>
            </a:r>
            <a:r>
              <a:rPr lang="el-GR" sz="2000" kern="1200" dirty="0">
                <a:solidFill>
                  <a:srgbClr val="000000"/>
                </a:solidFill>
                <a:effectLst/>
                <a:ea typeface="+mn-ea"/>
                <a:cs typeface="Calibri" panose="020F0502020204030204" pitchFamily="34" charset="0"/>
              </a:rPr>
              <a:t>.). (2021). Ομαδική Ψυχοθεραπεία και Διαπροσωπική Νευροβιολογία  Αθήνα: Τόπος.  </a:t>
            </a:r>
          </a:p>
          <a:p>
            <a:pPr marL="342900" indent="-342900" algn="just">
              <a:spcBef>
                <a:spcPts val="0"/>
              </a:spcBef>
              <a:buFont typeface="+mj-lt"/>
              <a:buAutoNum type="arabicPeriod"/>
            </a:pPr>
            <a:r>
              <a:rPr lang="el-GR" sz="2000" kern="1200" dirty="0" err="1">
                <a:solidFill>
                  <a:srgbClr val="000000"/>
                </a:solidFill>
                <a:effectLst/>
                <a:ea typeface="+mn-ea"/>
                <a:cs typeface="Calibri" panose="020F0502020204030204" pitchFamily="34" charset="0"/>
              </a:rPr>
              <a:t>Σκόνδρας</a:t>
            </a:r>
            <a:r>
              <a:rPr lang="el-GR" sz="2000" dirty="0">
                <a:solidFill>
                  <a:srgbClr val="000000"/>
                </a:solidFill>
                <a:cs typeface="Calibri" panose="020F0502020204030204" pitchFamily="34" charset="0"/>
              </a:rPr>
              <a:t>, μ. (2022). Ειδικοί Ομαδικοί Αναλυτικοί παράγοντες. </a:t>
            </a:r>
            <a:r>
              <a:rPr lang="el-GR" sz="2000" kern="1200" dirty="0">
                <a:solidFill>
                  <a:srgbClr val="000000"/>
                </a:solidFill>
                <a:effectLst/>
                <a:ea typeface="+mn-ea"/>
                <a:cs typeface="Calibri" panose="020F0502020204030204" pitchFamily="34" charset="0"/>
              </a:rPr>
              <a:t>Εισήγηση στο εισαγωγικό σεμινάριο του ΕΔΟΑ 2022-23. </a:t>
            </a:r>
          </a:p>
          <a:p>
            <a:pPr marL="342900" indent="-342900" algn="just">
              <a:spcBef>
                <a:spcPts val="0"/>
              </a:spcBef>
              <a:buFont typeface="+mj-lt"/>
              <a:buAutoNum type="arabicPeriod"/>
            </a:pPr>
            <a:endParaRPr lang="el-GR" sz="2100" dirty="0">
              <a:effectLst/>
              <a:ea typeface="Times New Roman" panose="02020603050405020304" pitchFamily="18" charset="0"/>
            </a:endParaRPr>
          </a:p>
          <a:p>
            <a:pPr marL="45720" marR="0" indent="0" algn="just">
              <a:spcBef>
                <a:spcPts val="0"/>
              </a:spcBef>
              <a:spcAft>
                <a:spcPts val="0"/>
              </a:spcAft>
              <a:buNone/>
            </a:pPr>
            <a:r>
              <a:rPr lang="el-GR" sz="2100" b="1" i="1" dirty="0">
                <a:effectLst/>
                <a:ea typeface="Times New Roman" panose="02020603050405020304" pitchFamily="18" charset="0"/>
                <a:cs typeface="Times New Roman" panose="02020603050405020304" pitchFamily="18" charset="0"/>
              </a:rPr>
              <a:t> </a:t>
            </a:r>
            <a:r>
              <a:rPr lang="el-GR" sz="2100" b="1" dirty="0"/>
              <a:t> </a:t>
            </a:r>
            <a:endParaRPr lang="el-GR" sz="1900" dirty="0"/>
          </a:p>
        </p:txBody>
      </p:sp>
      <p:sp>
        <p:nvSpPr>
          <p:cNvPr id="4" name="Θέση αριθμού διαφάνειας 3">
            <a:extLst>
              <a:ext uri="{FF2B5EF4-FFF2-40B4-BE49-F238E27FC236}">
                <a16:creationId xmlns:a16="http://schemas.microsoft.com/office/drawing/2014/main" id="{E2984F51-69AB-4D86-2C66-8D10AB94A453}"/>
              </a:ext>
            </a:extLst>
          </p:cNvPr>
          <p:cNvSpPr>
            <a:spLocks noGrp="1"/>
          </p:cNvSpPr>
          <p:nvPr>
            <p:ph type="sldNum" sz="quarter" idx="12"/>
          </p:nvPr>
        </p:nvSpPr>
        <p:spPr/>
        <p:txBody>
          <a:bodyPr/>
          <a:lstStyle/>
          <a:p>
            <a:fld id="{29A67EF4-6AD0-4895-A677-9D84EEBBB660}" type="slidenum">
              <a:rPr lang="el-GR" smtClean="0"/>
              <a:t>59</a:t>
            </a:fld>
            <a:endParaRPr lang="el-GR"/>
          </a:p>
        </p:txBody>
      </p:sp>
    </p:spTree>
    <p:extLst>
      <p:ext uri="{BB962C8B-B14F-4D97-AF65-F5344CB8AC3E}">
        <p14:creationId xmlns:p14="http://schemas.microsoft.com/office/powerpoint/2010/main" val="192466404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txBox="1">
            <a:spLocks noGrp="1"/>
          </p:cNvSpPr>
          <p:nvPr>
            <p:ph type="title"/>
          </p:nvPr>
        </p:nvSpPr>
        <p:spPr>
          <a:xfrm>
            <a:off x="647696" y="306388"/>
            <a:ext cx="10515600" cy="739777"/>
          </a:xfrm>
        </p:spPr>
        <p:txBody>
          <a:bodyPr>
            <a:normAutofit fontScale="90000"/>
          </a:bodyPr>
          <a:lstStyle/>
          <a:p>
            <a:pPr lvl="0"/>
            <a:r>
              <a:rPr lang="el-GR" sz="4000" b="1" dirty="0"/>
              <a:t> </a:t>
            </a:r>
            <a:br>
              <a:rPr lang="el-GR" sz="4000" b="1" dirty="0"/>
            </a:br>
            <a:r>
              <a:rPr lang="el-GR" sz="3600" dirty="0"/>
              <a:t>Νευροβιολογία και (ομαδική) Ψυχοθεραπεία</a:t>
            </a:r>
          </a:p>
        </p:txBody>
      </p:sp>
      <p:sp>
        <p:nvSpPr>
          <p:cNvPr id="3" name="Θέση περιεχομένου 2"/>
          <p:cNvSpPr txBox="1">
            <a:spLocks noGrp="1"/>
          </p:cNvSpPr>
          <p:nvPr>
            <p:ph idx="1"/>
          </p:nvPr>
        </p:nvSpPr>
        <p:spPr>
          <a:xfrm>
            <a:off x="754602" y="1460497"/>
            <a:ext cx="10515600" cy="5260972"/>
          </a:xfrm>
        </p:spPr>
        <p:txBody>
          <a:bodyPr/>
          <a:lstStyle/>
          <a:p>
            <a:pPr marL="0" lvl="0" indent="0" algn="just">
              <a:lnSpc>
                <a:spcPct val="60000"/>
              </a:lnSpc>
              <a:buNone/>
            </a:pPr>
            <a:r>
              <a:rPr lang="el-GR" sz="3100" dirty="0"/>
              <a:t> </a:t>
            </a:r>
          </a:p>
          <a:p>
            <a:pPr lvl="0" algn="just">
              <a:spcBef>
                <a:spcPts val="0"/>
              </a:spcBef>
              <a:buFont typeface="Courier New" panose="02070309020205020404" pitchFamily="49" charset="0"/>
              <a:buChar char="o"/>
            </a:pPr>
            <a:r>
              <a:rPr lang="el-GR" sz="2400" dirty="0"/>
              <a:t>Η ανακάλυψη του νευρωνικού κατοπτρικού συστήματος στον προκινητικό φλοιό και άλλες εγκεφαλικές περιοχής υπογράμμισε τη </a:t>
            </a:r>
            <a:r>
              <a:rPr lang="el-GR" sz="2400" b="1" dirty="0" err="1"/>
              <a:t>διυποκειμενική</a:t>
            </a:r>
            <a:r>
              <a:rPr lang="el-GR" sz="2400" b="1" dirty="0"/>
              <a:t>, </a:t>
            </a:r>
            <a:r>
              <a:rPr lang="el-GR" sz="2400" dirty="0"/>
              <a:t>την</a:t>
            </a:r>
            <a:r>
              <a:rPr lang="el-GR" sz="2400" b="1" dirty="0"/>
              <a:t> «κοινωνική» φύση </a:t>
            </a:r>
            <a:r>
              <a:rPr lang="el-GR" sz="2400" dirty="0"/>
              <a:t>του </a:t>
            </a:r>
            <a:r>
              <a:rPr lang="el-GR" sz="2400" b="1" dirty="0"/>
              <a:t>εγκεφάλου</a:t>
            </a:r>
            <a:r>
              <a:rPr lang="el-GR" sz="2400" dirty="0"/>
              <a:t>.  </a:t>
            </a:r>
          </a:p>
          <a:p>
            <a:pPr lvl="0" algn="just">
              <a:lnSpc>
                <a:spcPct val="60000"/>
              </a:lnSpc>
            </a:pPr>
            <a:endParaRPr lang="el-GR" sz="2400" dirty="0"/>
          </a:p>
          <a:p>
            <a:pPr lvl="0" algn="just">
              <a:lnSpc>
                <a:spcPct val="60000"/>
              </a:lnSpc>
            </a:pPr>
            <a:endParaRPr lang="el-GR" sz="2400" dirty="0"/>
          </a:p>
          <a:p>
            <a:pPr marL="0" lvl="0" indent="0" algn="r">
              <a:spcBef>
                <a:spcPts val="0"/>
              </a:spcBef>
              <a:buNone/>
            </a:pPr>
            <a:r>
              <a:rPr lang="en-US" sz="2000" dirty="0"/>
              <a:t>Gantt</a:t>
            </a:r>
            <a:r>
              <a:rPr lang="el-GR" sz="2000" dirty="0"/>
              <a:t> &amp; </a:t>
            </a:r>
            <a:r>
              <a:rPr lang="en-US" sz="2000" dirty="0"/>
              <a:t>Badenoch</a:t>
            </a:r>
            <a:r>
              <a:rPr lang="el-GR" sz="2000" dirty="0"/>
              <a:t>, 2013/Επιμ. </a:t>
            </a:r>
            <a:r>
              <a:rPr lang="el-GR" sz="2000" dirty="0" err="1"/>
              <a:t>Σκαλή</a:t>
            </a:r>
            <a:r>
              <a:rPr lang="el-GR" sz="2000" dirty="0"/>
              <a:t> &amp;</a:t>
            </a:r>
            <a:r>
              <a:rPr lang="el-GR" sz="2000" dirty="0" err="1"/>
              <a:t>Μωρόγιαννης</a:t>
            </a:r>
            <a:r>
              <a:rPr lang="el-GR" sz="2000" dirty="0"/>
              <a:t>, 2021</a:t>
            </a:r>
          </a:p>
          <a:p>
            <a:pPr marL="274320" lvl="1" indent="0" algn="r">
              <a:spcBef>
                <a:spcPts val="0"/>
              </a:spcBef>
              <a:buNone/>
            </a:pPr>
            <a:r>
              <a:rPr lang="en-US" sz="2000" dirty="0" err="1"/>
              <a:t>Cozolino</a:t>
            </a:r>
            <a:r>
              <a:rPr lang="el-GR" sz="2000" dirty="0"/>
              <a:t>, 2017</a:t>
            </a:r>
          </a:p>
          <a:p>
            <a:pPr marL="274320" lvl="1" indent="0" algn="r">
              <a:spcBef>
                <a:spcPts val="0"/>
              </a:spcBef>
              <a:buNone/>
            </a:pPr>
            <a:r>
              <a:rPr lang="el-GR" sz="2000" dirty="0"/>
              <a:t>Στεφανής, Αγγελόπουλος, </a:t>
            </a:r>
            <a:r>
              <a:rPr lang="el-GR" sz="2000" dirty="0" err="1"/>
              <a:t>Βασλαματζής</a:t>
            </a:r>
            <a:r>
              <a:rPr lang="el-GR" sz="2000" dirty="0"/>
              <a:t>, 2013</a:t>
            </a:r>
          </a:p>
          <a:p>
            <a:pPr marL="274320" lvl="1" indent="0" algn="r">
              <a:lnSpc>
                <a:spcPct val="60000"/>
              </a:lnSpc>
              <a:buNone/>
            </a:pPr>
            <a:r>
              <a:rPr lang="el-GR" sz="2200" dirty="0"/>
              <a:t> </a:t>
            </a:r>
          </a:p>
          <a:p>
            <a:pPr lvl="0">
              <a:lnSpc>
                <a:spcPct val="60000"/>
              </a:lnSpc>
            </a:pPr>
            <a:endParaRPr lang="el-GR" sz="1300" dirty="0"/>
          </a:p>
        </p:txBody>
      </p:sp>
      <p:sp>
        <p:nvSpPr>
          <p:cNvPr id="4" name="Θέση αριθμού διαφάνειας 4"/>
          <p:cNvSpPr txBox="1"/>
          <p:nvPr/>
        </p:nvSpPr>
        <p:spPr>
          <a:xfrm>
            <a:off x="8610603" y="6356351"/>
            <a:ext cx="2743200" cy="365129"/>
          </a:xfrm>
          <a:prstGeom prst="rect">
            <a:avLst/>
          </a:prstGeom>
          <a:noFill/>
          <a:ln>
            <a:noFill/>
          </a:ln>
        </p:spPr>
        <p:txBody>
          <a:bodyPr vert="horz" wrap="square" lIns="91440" tIns="45720" rIns="91440" bIns="45720" anchor="ctr" anchorCtr="0" compatLnSpc="1"/>
          <a:lstStyle/>
          <a:p>
            <a:pPr marL="0" marR="0" lvl="0" indent="0" algn="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AE4AACB7-8422-4CDB-AC95-033453E4D1C0}" type="slidenum">
              <a:rPr/>
              <a:t>6</a:t>
            </a:fld>
            <a:endParaRPr lang="el-GR" sz="1200" b="0" i="0" u="none" strike="noStrike" kern="1200" cap="none" spc="0" baseline="0">
              <a:solidFill>
                <a:srgbClr val="898989"/>
              </a:solidFill>
              <a:uFillTx/>
              <a:latin typeface="Calibri"/>
            </a:endParaRPr>
          </a:p>
        </p:txBody>
      </p:sp>
      <p:sp>
        <p:nvSpPr>
          <p:cNvPr id="5" name="Θέση αριθμού διαφάνειας 4"/>
          <p:cNvSpPr txBox="1"/>
          <p:nvPr/>
        </p:nvSpPr>
        <p:spPr>
          <a:xfrm>
            <a:off x="8610603" y="6356351"/>
            <a:ext cx="2743200" cy="365129"/>
          </a:xfrm>
          <a:prstGeom prst="rect">
            <a:avLst/>
          </a:prstGeom>
          <a:noFill/>
          <a:ln>
            <a:noFill/>
          </a:ln>
        </p:spPr>
        <p:txBody>
          <a:bodyPr vert="horz" wrap="square" lIns="91440" tIns="45720" rIns="91440" bIns="45720" anchor="ctr" anchorCtr="0" compatLnSpc="1"/>
          <a:lstStyle/>
          <a:p>
            <a:pPr marL="0" marR="0" lvl="0" indent="0" algn="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2120FC2A-9703-4A5C-8C4C-C4910E3E1404}" type="slidenum">
              <a:rPr/>
              <a:t>6</a:t>
            </a:fld>
            <a:endParaRPr lang="el-GR" sz="1200" b="0" i="0" u="none" strike="noStrike" kern="1200" cap="none" spc="0" baseline="0">
              <a:solidFill>
                <a:srgbClr val="898989"/>
              </a:solidFill>
              <a:uFillTx/>
              <a:latin typeface="Calibri"/>
            </a:endParaRPr>
          </a:p>
        </p:txBody>
      </p:sp>
      <p:sp>
        <p:nvSpPr>
          <p:cNvPr id="6" name="Θέση αριθμού διαφάνειας 5"/>
          <p:cNvSpPr txBox="1"/>
          <p:nvPr/>
        </p:nvSpPr>
        <p:spPr>
          <a:xfrm>
            <a:off x="8610603" y="6356351"/>
            <a:ext cx="2743200" cy="365129"/>
          </a:xfrm>
          <a:prstGeom prst="rect">
            <a:avLst/>
          </a:prstGeom>
          <a:noFill/>
          <a:ln>
            <a:noFill/>
          </a:ln>
        </p:spPr>
        <p:txBody>
          <a:bodyPr vert="horz" wrap="square" lIns="91440" tIns="45720" rIns="91440" bIns="45720" anchor="ctr" anchorCtr="0" compatLnSpc="1"/>
          <a:lstStyle/>
          <a:p>
            <a:pPr marL="0" marR="0" lvl="0" indent="0" algn="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BDCF3733-7B55-4CC0-B28D-702E0BC4AD17}" type="slidenum">
              <a:rPr/>
              <a:t>6</a:t>
            </a:fld>
            <a:endParaRPr lang="el-GR" sz="1200" b="0" i="0" u="none" strike="noStrike" kern="1200" cap="none" spc="0" baseline="0">
              <a:solidFill>
                <a:srgbClr val="898989"/>
              </a:solidFill>
              <a:uFillTx/>
              <a:latin typeface="Calibri"/>
            </a:endParaRPr>
          </a:p>
        </p:txBody>
      </p:sp>
      <p:pic>
        <p:nvPicPr>
          <p:cNvPr id="7" name="Picture 6" descr="Νευροβιολογία του συναισθηματικού τραύματος - PsychologyNow.gr"/>
          <p:cNvPicPr>
            <a:picLocks noChangeAspect="1"/>
          </p:cNvPicPr>
          <p:nvPr/>
        </p:nvPicPr>
        <p:blipFill>
          <a:blip r:embed="rId2">
            <a:extLst>
              <a:ext uri="{BEBA8EAE-BF5A-486C-A8C5-ECC9F3942E4B}">
                <a14:imgProps xmlns:a14="http://schemas.microsoft.com/office/drawing/2010/main">
                  <a14:imgLayer r:embed="rId3">
                    <a14:imgEffect>
                      <a14:backgroundRemoval t="3659" b="97561" l="9772" r="89577"/>
                    </a14:imgEffect>
                  </a14:imgLayer>
                </a14:imgProps>
              </a:ext>
            </a:extLst>
          </a:blip>
          <a:srcRect/>
          <a:stretch>
            <a:fillRect/>
          </a:stretch>
        </p:blipFill>
        <p:spPr>
          <a:xfrm>
            <a:off x="191344" y="4295533"/>
            <a:ext cx="4777273" cy="2268864"/>
          </a:xfrm>
          <a:prstGeom prst="rect">
            <a:avLst/>
          </a:prstGeom>
          <a:noFill/>
          <a:ln>
            <a:noFill/>
          </a:ln>
        </p:spPr>
      </p:pic>
    </p:spTree>
  </p:cSld>
  <p:clrMapOvr>
    <a:masterClrMapping/>
  </p:clrMapOvr>
  <p:transition spd="slow">
    <p:wipe/>
  </p:transition>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txBox="1">
            <a:spLocks noGrp="1"/>
          </p:cNvSpPr>
          <p:nvPr>
            <p:ph type="title"/>
          </p:nvPr>
        </p:nvSpPr>
        <p:spPr>
          <a:xfrm>
            <a:off x="1066803" y="491060"/>
            <a:ext cx="10058400" cy="449848"/>
          </a:xfrm>
        </p:spPr>
        <p:txBody>
          <a:bodyPr>
            <a:normAutofit fontScale="90000"/>
          </a:bodyPr>
          <a:lstStyle/>
          <a:p>
            <a:pPr lvl="0"/>
            <a:r>
              <a:rPr lang="el-GR" sz="3200" b="1"/>
              <a:t>Βιβλιογραφία ΙΙ </a:t>
            </a:r>
          </a:p>
        </p:txBody>
      </p:sp>
      <p:sp>
        <p:nvSpPr>
          <p:cNvPr id="3" name="Θέση περιεχομένου 2"/>
          <p:cNvSpPr txBox="1">
            <a:spLocks noGrp="1"/>
          </p:cNvSpPr>
          <p:nvPr>
            <p:ph idx="1"/>
          </p:nvPr>
        </p:nvSpPr>
        <p:spPr>
          <a:xfrm>
            <a:off x="674703" y="1007595"/>
            <a:ext cx="10599938" cy="5850404"/>
          </a:xfrm>
        </p:spPr>
        <p:txBody>
          <a:bodyPr>
            <a:normAutofit/>
          </a:bodyPr>
          <a:lstStyle/>
          <a:p>
            <a:pPr marL="0" lvl="0" indent="0">
              <a:lnSpc>
                <a:spcPct val="60000"/>
              </a:lnSpc>
              <a:buNone/>
            </a:pPr>
            <a:endParaRPr lang="en-US" sz="2200" dirty="0">
              <a:latin typeface="Gill Sans MT"/>
            </a:endParaRPr>
          </a:p>
          <a:p>
            <a:pPr marR="190500" lvl="0" algn="just" fontAlgn="base">
              <a:spcBef>
                <a:spcPts val="0"/>
              </a:spcBef>
              <a:spcAft>
                <a:spcPts val="0"/>
              </a:spcAft>
              <a:buFont typeface="Courier New" panose="02070309020205020404" pitchFamily="49" charset="0"/>
              <a:buChar char="o"/>
            </a:pPr>
            <a:r>
              <a:rPr lang="en-US" sz="2000" dirty="0">
                <a:effectLst/>
                <a:ea typeface="Times New Roman" panose="02020603050405020304" pitchFamily="18" charset="0"/>
                <a:cs typeface="Calibri" panose="020F0502020204030204" pitchFamily="34" charset="0"/>
              </a:rPr>
              <a:t>Agazarian, Y. </a:t>
            </a:r>
            <a:r>
              <a:rPr lang="en-GB" sz="2000" dirty="0">
                <a:effectLst/>
                <a:ea typeface="Calibri" panose="020F0502020204030204" pitchFamily="34" charset="0"/>
                <a:cs typeface="Times New Roman" panose="02020603050405020304" pitchFamily="18" charset="0"/>
              </a:rPr>
              <a:t>Systems</a:t>
            </a:r>
            <a:r>
              <a:rPr lang="en-US" sz="2000" dirty="0">
                <a:effectLst/>
                <a:ea typeface="Calibri" panose="020F0502020204030204" pitchFamily="34" charset="0"/>
                <a:cs typeface="Times New Roman" panose="02020603050405020304" pitchFamily="18" charset="0"/>
              </a:rPr>
              <a:t>-</a:t>
            </a:r>
            <a:r>
              <a:rPr lang="en-GB" sz="2000" dirty="0" err="1">
                <a:effectLst/>
                <a:ea typeface="Calibri" panose="020F0502020204030204" pitchFamily="34" charset="0"/>
                <a:cs typeface="Times New Roman" panose="02020603050405020304" pitchFamily="18" charset="0"/>
              </a:rPr>
              <a:t>Centered</a:t>
            </a:r>
            <a:r>
              <a:rPr lang="en-GB" sz="2000" dirty="0">
                <a:effectLst/>
                <a:ea typeface="Calibri" panose="020F0502020204030204" pitchFamily="34" charset="0"/>
                <a:cs typeface="Times New Roman" panose="02020603050405020304" pitchFamily="18" charset="0"/>
              </a:rPr>
              <a:t> Therapy for Groups</a:t>
            </a:r>
            <a:r>
              <a:rPr lang="en-US" sz="2000" dirty="0">
                <a:effectLst/>
                <a:ea typeface="Calibri" panose="020F0502020204030204" pitchFamily="34" charset="0"/>
                <a:cs typeface="Times New Roman" panose="02020603050405020304" pitchFamily="18" charset="0"/>
              </a:rPr>
              <a:t> (</a:t>
            </a:r>
            <a:r>
              <a:rPr lang="en-GB" sz="2000" dirty="0">
                <a:effectLst/>
                <a:ea typeface="Calibri" panose="020F0502020204030204" pitchFamily="34" charset="0"/>
                <a:cs typeface="Times New Roman" panose="02020603050405020304" pitchFamily="18" charset="0"/>
              </a:rPr>
              <a:t>SCT</a:t>
            </a:r>
            <a:r>
              <a:rPr lang="en-US" sz="2000" dirty="0">
                <a:effectLst/>
                <a:ea typeface="Calibri" panose="020F0502020204030204" pitchFamily="34" charset="0"/>
                <a:cs typeface="Times New Roman" panose="02020603050405020304" pitchFamily="18" charset="0"/>
              </a:rPr>
              <a:t>). Y</a:t>
            </a:r>
            <a:r>
              <a:rPr lang="el-GR" sz="2000" dirty="0" err="1">
                <a:effectLst/>
                <a:ea typeface="Calibri" panose="020F0502020204030204" pitchFamily="34" charset="0"/>
                <a:cs typeface="Times New Roman" panose="02020603050405020304" pitchFamily="18" charset="0"/>
              </a:rPr>
              <a:t>πο</a:t>
            </a:r>
            <a:r>
              <a:rPr lang="el-GR" sz="2000" dirty="0">
                <a:effectLst/>
                <a:ea typeface="Calibri" panose="020F0502020204030204" pitchFamily="34" charset="0"/>
                <a:cs typeface="Times New Roman" panose="02020603050405020304" pitchFamily="18" charset="0"/>
              </a:rPr>
              <a:t>-ομάδες, Όρια, Θέματα εξουσίας, Θέματα οικειότητας</a:t>
            </a:r>
            <a:r>
              <a:rPr lang="en-US" sz="2000" dirty="0">
                <a:effectLst/>
                <a:ea typeface="Calibri" panose="020F0502020204030204" pitchFamily="34" charset="0"/>
                <a:cs typeface="Times New Roman" panose="02020603050405020304" pitchFamily="18" charset="0"/>
              </a:rPr>
              <a:t>. </a:t>
            </a:r>
            <a:r>
              <a:rPr lang="el-GR" sz="2000" dirty="0">
                <a:effectLst/>
                <a:ea typeface="Calibri" panose="020F0502020204030204" pitchFamily="34" charset="0"/>
                <a:cs typeface="Times New Roman" panose="02020603050405020304" pitchFamily="18" charset="0"/>
              </a:rPr>
              <a:t>Ζωή και αλληλεξάρτηση στην ομάδ</a:t>
            </a:r>
            <a:r>
              <a:rPr lang="el-GR" sz="2000" dirty="0">
                <a:ea typeface="Calibri" panose="020F0502020204030204" pitchFamily="34" charset="0"/>
                <a:cs typeface="Times New Roman" panose="02020603050405020304" pitchFamily="18" charset="0"/>
              </a:rPr>
              <a:t>α. </a:t>
            </a:r>
            <a:r>
              <a:rPr lang="el-GR" sz="2000" i="1" dirty="0">
                <a:ea typeface="Calibri" panose="020F0502020204030204" pitchFamily="34" charset="0"/>
                <a:cs typeface="Times New Roman" panose="02020603050405020304" pitchFamily="18" charset="0"/>
              </a:rPr>
              <a:t>Σημειώσεις για το μάθημα. Δ. Σκαλή. </a:t>
            </a:r>
            <a:r>
              <a:rPr lang="el-GR" sz="2000" i="1" dirty="0">
                <a:effectLst/>
                <a:ea typeface="Calibri" panose="020F0502020204030204" pitchFamily="34" charset="0"/>
                <a:cs typeface="Times New Roman" panose="02020603050405020304" pitchFamily="18" charset="0"/>
              </a:rPr>
              <a:t>   </a:t>
            </a:r>
          </a:p>
          <a:p>
            <a:pPr marL="0" marR="0" algn="just">
              <a:lnSpc>
                <a:spcPct val="107000"/>
              </a:lnSpc>
              <a:spcBef>
                <a:spcPts val="0"/>
              </a:spcBef>
              <a:spcAft>
                <a:spcPts val="0"/>
              </a:spcAft>
            </a:pPr>
            <a:endParaRPr lang="el-GR" sz="2000" dirty="0">
              <a:ea typeface="Times New Roman" panose="02020603050405020304" pitchFamily="18" charset="0"/>
            </a:endParaRPr>
          </a:p>
          <a:p>
            <a:pPr marL="0" marR="0" algn="just">
              <a:lnSpc>
                <a:spcPct val="107000"/>
              </a:lnSpc>
              <a:spcBef>
                <a:spcPts val="0"/>
              </a:spcBef>
              <a:spcAft>
                <a:spcPts val="0"/>
              </a:spcAft>
            </a:pPr>
            <a:r>
              <a:rPr lang="en-US" sz="2000" dirty="0">
                <a:ea typeface="Times New Roman" panose="02020603050405020304" pitchFamily="18" charset="0"/>
              </a:rPr>
              <a:t>Gantt, S. (2018). Functional Subgrouping.</a:t>
            </a:r>
            <a:endParaRPr lang="el-GR" sz="2000" dirty="0">
              <a:ea typeface="Times New Roman" panose="02020603050405020304" pitchFamily="18" charset="0"/>
            </a:endParaRPr>
          </a:p>
          <a:p>
            <a:pPr marL="0" marR="0" algn="just">
              <a:lnSpc>
                <a:spcPct val="107000"/>
              </a:lnSpc>
              <a:spcBef>
                <a:spcPts val="0"/>
              </a:spcBef>
              <a:spcAft>
                <a:spcPts val="0"/>
              </a:spcAft>
            </a:pPr>
            <a:endParaRPr lang="el-GR" sz="2000" dirty="0">
              <a:effectLst/>
              <a:ea typeface="Times New Roman" panose="02020603050405020304" pitchFamily="18" charset="0"/>
            </a:endParaRPr>
          </a:p>
          <a:p>
            <a:pPr marL="0" marR="0" algn="just">
              <a:lnSpc>
                <a:spcPct val="107000"/>
              </a:lnSpc>
              <a:spcBef>
                <a:spcPts val="0"/>
              </a:spcBef>
              <a:spcAft>
                <a:spcPts val="0"/>
              </a:spcAft>
            </a:pPr>
            <a:r>
              <a:rPr lang="el-GR" sz="2000" dirty="0" err="1">
                <a:effectLst/>
                <a:ea typeface="Times New Roman" panose="02020603050405020304" pitchFamily="18" charset="0"/>
              </a:rPr>
              <a:t>McGoldric</a:t>
            </a:r>
            <a:r>
              <a:rPr lang="el-GR" sz="2000" dirty="0">
                <a:effectLst/>
                <a:ea typeface="Times New Roman" panose="02020603050405020304" pitchFamily="18" charset="0"/>
              </a:rPr>
              <a:t>, Μ. (2002). Ανοίγοντας τα παλιά σεντούκια. Αθήνα: Ελληνικά Γράμματα</a:t>
            </a:r>
          </a:p>
          <a:p>
            <a:pPr marL="0" marR="0" algn="just">
              <a:lnSpc>
                <a:spcPct val="107000"/>
              </a:lnSpc>
              <a:spcBef>
                <a:spcPts val="0"/>
              </a:spcBef>
              <a:spcAft>
                <a:spcPts val="0"/>
              </a:spcAft>
            </a:pPr>
            <a:endParaRPr lang="el-GR" sz="2000" kern="1200" dirty="0">
              <a:effectLst/>
              <a:ea typeface="+mn-ea"/>
              <a:cs typeface="Calibri" panose="020F0502020204030204" pitchFamily="34" charset="0"/>
            </a:endParaRPr>
          </a:p>
          <a:p>
            <a:pPr marL="0" marR="0" algn="just">
              <a:lnSpc>
                <a:spcPct val="107000"/>
              </a:lnSpc>
              <a:spcBef>
                <a:spcPts val="0"/>
              </a:spcBef>
              <a:spcAft>
                <a:spcPts val="0"/>
              </a:spcAft>
            </a:pPr>
            <a:r>
              <a:rPr lang="el-GR" sz="2000" kern="1200" dirty="0">
                <a:effectLst/>
                <a:ea typeface="+mn-ea"/>
                <a:cs typeface="Calibri" panose="020F0502020204030204" pitchFamily="34" charset="0"/>
              </a:rPr>
              <a:t>Σκαλή, Θ., Πάλλη, Α. (2021). Οδηγός Θετικής Ψυχολογίας. Η Θετική Ψυχολογία στη διαχείριση   </a:t>
            </a:r>
          </a:p>
          <a:p>
            <a:pPr marL="0" marR="0" indent="0" algn="just">
              <a:lnSpc>
                <a:spcPct val="107000"/>
              </a:lnSpc>
              <a:spcBef>
                <a:spcPts val="0"/>
              </a:spcBef>
              <a:spcAft>
                <a:spcPts val="0"/>
              </a:spcAft>
              <a:buNone/>
            </a:pPr>
            <a:r>
              <a:rPr lang="el-GR" sz="2000" dirty="0">
                <a:cs typeface="Calibri" panose="020F0502020204030204" pitchFamily="34" charset="0"/>
              </a:rPr>
              <a:t>    </a:t>
            </a:r>
            <a:r>
              <a:rPr lang="el-GR" sz="2000" kern="1200" dirty="0">
                <a:effectLst/>
                <a:ea typeface="+mn-ea"/>
                <a:cs typeface="Calibri" panose="020F0502020204030204" pitchFamily="34" charset="0"/>
              </a:rPr>
              <a:t>Κρίσεων και στην Ευδαιμονία του ατόμου.</a:t>
            </a:r>
            <a:endParaRPr lang="el-GR" sz="2000" dirty="0">
              <a:effectLst/>
              <a:ea typeface="Times New Roman" panose="02020603050405020304" pitchFamily="18" charset="0"/>
            </a:endParaRPr>
          </a:p>
          <a:p>
            <a:pPr marL="274320" marR="0" indent="0" algn="just">
              <a:spcBef>
                <a:spcPts val="0"/>
              </a:spcBef>
              <a:spcAft>
                <a:spcPts val="0"/>
              </a:spcAft>
              <a:buNone/>
            </a:pPr>
            <a:r>
              <a:rPr lang="el-GR" sz="2000" kern="1200" dirty="0">
                <a:effectLst/>
                <a:ea typeface="+mn-ea"/>
                <a:cs typeface="Calibri" panose="020F0502020204030204" pitchFamily="34" charset="0"/>
              </a:rPr>
              <a:t> </a:t>
            </a:r>
            <a:r>
              <a:rPr lang="el-GR" sz="2000" u="sng" kern="1200" dirty="0">
                <a:solidFill>
                  <a:srgbClr val="0000FF"/>
                </a:solidFill>
                <a:effectLst/>
                <a:ea typeface="+mn-ea"/>
                <a:cs typeface="Calibri" panose="020F0502020204030204" pitchFamily="34" charset="0"/>
                <a:hlinkClick r:id="rId2"/>
              </a:rPr>
              <a:t>https://apsych.med.uoa.gr/odigoi/odigos_thetikis_psychologias/</a:t>
            </a:r>
            <a:endParaRPr lang="el-GR" sz="2000" dirty="0">
              <a:effectLst/>
              <a:ea typeface="Times New Roman" panose="02020603050405020304" pitchFamily="18" charset="0"/>
            </a:endParaRPr>
          </a:p>
          <a:p>
            <a:pPr marL="0" marR="0" indent="0" algn="just">
              <a:spcBef>
                <a:spcPts val="0"/>
              </a:spcBef>
              <a:spcAft>
                <a:spcPts val="0"/>
              </a:spcAft>
              <a:buNone/>
            </a:pPr>
            <a:endParaRPr lang="el-GR" sz="2000" b="1" dirty="0">
              <a:effectLst/>
              <a:ea typeface="Times New Roman" panose="02020603050405020304" pitchFamily="18" charset="0"/>
              <a:cs typeface="Calibri" panose="020F0502020204030204" pitchFamily="34" charset="0"/>
            </a:endParaRPr>
          </a:p>
          <a:p>
            <a:pPr marL="0" marR="0" indent="0" algn="just">
              <a:spcBef>
                <a:spcPts val="0"/>
              </a:spcBef>
              <a:spcAft>
                <a:spcPts val="0"/>
              </a:spcAft>
              <a:buNone/>
            </a:pPr>
            <a:r>
              <a:rPr lang="el-GR" sz="2000" b="1" dirty="0">
                <a:effectLst/>
                <a:ea typeface="Times New Roman" panose="02020603050405020304" pitchFamily="18" charset="0"/>
                <a:cs typeface="Calibri" panose="020F0502020204030204" pitchFamily="34" charset="0"/>
              </a:rPr>
              <a:t> </a:t>
            </a:r>
            <a:r>
              <a:rPr lang="el-GR" sz="2000" b="1" dirty="0">
                <a:effectLst/>
                <a:ea typeface="Calibri" panose="020F0502020204030204" pitchFamily="34" charset="0"/>
                <a:cs typeface="Calibri" panose="020F0502020204030204" pitchFamily="34" charset="0"/>
              </a:rPr>
              <a:t> </a:t>
            </a:r>
            <a:endParaRPr lang="el-GR" sz="2000" dirty="0">
              <a:effectLst/>
              <a:ea typeface="Calibri" panose="020F0502020204030204" pitchFamily="34" charset="0"/>
            </a:endParaRPr>
          </a:p>
          <a:p>
            <a:pPr marL="457200" marR="0" algn="just">
              <a:spcBef>
                <a:spcPts val="0"/>
              </a:spcBef>
              <a:spcAft>
                <a:spcPts val="0"/>
              </a:spcAft>
            </a:pPr>
            <a:endParaRPr lang="el-GR" sz="2200" dirty="0">
              <a:effectLst/>
              <a:ea typeface="Calibri" panose="020F0502020204030204" pitchFamily="34" charset="0"/>
            </a:endParaRPr>
          </a:p>
          <a:p>
            <a:pPr lvl="0">
              <a:lnSpc>
                <a:spcPct val="60000"/>
              </a:lnSpc>
            </a:pPr>
            <a:endParaRPr lang="en-US" sz="2200" dirty="0"/>
          </a:p>
          <a:p>
            <a:pPr marL="0" lvl="0" indent="0">
              <a:spcBef>
                <a:spcPts val="0"/>
              </a:spcBef>
              <a:buNone/>
            </a:pPr>
            <a:endParaRPr lang="el-GR" sz="2200" dirty="0"/>
          </a:p>
          <a:p>
            <a:pPr lvl="0">
              <a:lnSpc>
                <a:spcPct val="60000"/>
              </a:lnSpc>
            </a:pPr>
            <a:endParaRPr lang="el-GR" sz="2200" dirty="0"/>
          </a:p>
          <a:p>
            <a:pPr marL="0" lvl="0" indent="0">
              <a:lnSpc>
                <a:spcPct val="60000"/>
              </a:lnSpc>
              <a:buNone/>
            </a:pPr>
            <a:r>
              <a:rPr lang="el-GR" sz="1900" dirty="0"/>
              <a:t> </a:t>
            </a:r>
            <a:endParaRPr lang="en-US" sz="1900" dirty="0"/>
          </a:p>
          <a:p>
            <a:pPr lvl="0">
              <a:lnSpc>
                <a:spcPct val="60000"/>
              </a:lnSpc>
            </a:pPr>
            <a:endParaRPr lang="el-GR" sz="2200" dirty="0"/>
          </a:p>
          <a:p>
            <a:pPr lvl="0">
              <a:lnSpc>
                <a:spcPct val="60000"/>
              </a:lnSpc>
            </a:pPr>
            <a:endParaRPr lang="el-GR" sz="800" dirty="0"/>
          </a:p>
        </p:txBody>
      </p:sp>
      <p:sp>
        <p:nvSpPr>
          <p:cNvPr id="4" name="Θέση αριθμού διαφάνειας 7"/>
          <p:cNvSpPr txBox="1"/>
          <p:nvPr/>
        </p:nvSpPr>
        <p:spPr>
          <a:xfrm>
            <a:off x="10469880" y="6307668"/>
            <a:ext cx="1463040" cy="274320"/>
          </a:xfrm>
          <a:prstGeom prst="rect">
            <a:avLst/>
          </a:prstGeom>
          <a:noFill/>
          <a:ln>
            <a:noFill/>
          </a:ln>
        </p:spPr>
        <p:txBody>
          <a:bodyPr vert="horz" wrap="square" lIns="91440" tIns="45720" rIns="91440" bIns="45720" anchor="b" anchorCtr="0" compatLnSpc="1"/>
          <a:lstStyle/>
          <a:p>
            <a:pPr marL="0" marR="0" lvl="0" indent="0" algn="r" defTabSz="4572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31F4480B-2244-4638-B055-7DC1F21E0257}" type="slidenum">
              <a:rPr/>
              <a:t>60</a:t>
            </a:fld>
            <a:endParaRPr lang="el-GR" sz="1000" b="0" i="0" u="none" strike="noStrike" kern="1200" cap="none" spc="0" baseline="0">
              <a:solidFill>
                <a:srgbClr val="404040"/>
              </a:solidFill>
              <a:uFillTx/>
              <a:latin typeface="Century Gothic"/>
            </a:endParaRPr>
          </a:p>
        </p:txBody>
      </p:sp>
    </p:spTree>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txBox="1">
            <a:spLocks noGrp="1"/>
          </p:cNvSpPr>
          <p:nvPr>
            <p:ph idx="1"/>
          </p:nvPr>
        </p:nvSpPr>
        <p:spPr>
          <a:xfrm>
            <a:off x="8286750" y="542925"/>
            <a:ext cx="3762376" cy="5334000"/>
          </a:xfrm>
        </p:spPr>
        <p:txBody>
          <a:bodyPr anchorCtr="1"/>
          <a:lstStyle/>
          <a:p>
            <a:pPr marL="0" lvl="0" indent="0" algn="ctr">
              <a:buNone/>
            </a:pPr>
            <a:endParaRPr lang="en-US" sz="4000" b="1" dirty="0"/>
          </a:p>
          <a:p>
            <a:pPr lvl="1" algn="ctr"/>
            <a:r>
              <a:rPr lang="en-US" sz="2800" dirty="0"/>
              <a:t>Unfinished business?</a:t>
            </a:r>
            <a:endParaRPr lang="el-GR" sz="2800" dirty="0"/>
          </a:p>
          <a:p>
            <a:pPr lvl="1" algn="ctr"/>
            <a:r>
              <a:rPr lang="en-US" sz="2800" dirty="0" err="1"/>
              <a:t>Surprisings</a:t>
            </a:r>
            <a:r>
              <a:rPr lang="en-US" sz="2800" dirty="0"/>
              <a:t> and learnings?</a:t>
            </a:r>
            <a:endParaRPr lang="el-GR" sz="2800" dirty="0"/>
          </a:p>
          <a:p>
            <a:pPr lvl="1" algn="ctr"/>
            <a:r>
              <a:rPr lang="en-US" sz="2800" dirty="0"/>
              <a:t>Generalization</a:t>
            </a:r>
            <a:r>
              <a:rPr lang="el-GR" sz="2800" dirty="0"/>
              <a:t>?</a:t>
            </a:r>
            <a:endParaRPr lang="en-US" sz="2800" dirty="0"/>
          </a:p>
          <a:p>
            <a:pPr lvl="1" algn="ctr"/>
            <a:r>
              <a:rPr lang="en-US" sz="2800" dirty="0"/>
              <a:t>Emotions? </a:t>
            </a:r>
            <a:endParaRPr lang="el-GR" sz="2800" dirty="0"/>
          </a:p>
          <a:p>
            <a:pPr lvl="1" algn="ctr"/>
            <a:endParaRPr lang="en-US" sz="2800" dirty="0"/>
          </a:p>
          <a:p>
            <a:pPr lvl="1" algn="ctr"/>
            <a:r>
              <a:rPr lang="el-GR" sz="2800" dirty="0"/>
              <a:t>Τι παίρνεις μαζί σου</a:t>
            </a:r>
            <a:r>
              <a:rPr lang="en-US" sz="2800" dirty="0"/>
              <a:t>?</a:t>
            </a:r>
            <a:endParaRPr lang="el-GR" sz="2800" dirty="0"/>
          </a:p>
          <a:p>
            <a:pPr lvl="0" algn="ctr"/>
            <a:endParaRPr lang="el-GR" sz="4000" b="1" dirty="0"/>
          </a:p>
          <a:p>
            <a:pPr marL="0" lvl="0" indent="0" algn="ctr">
              <a:buNone/>
            </a:pPr>
            <a:endParaRPr lang="el-GR" sz="4000" dirty="0"/>
          </a:p>
          <a:p>
            <a:pPr marL="0" lvl="0" indent="0" algn="ctr">
              <a:buNone/>
            </a:pPr>
            <a:endParaRPr lang="el-GR" sz="4000" dirty="0"/>
          </a:p>
        </p:txBody>
      </p:sp>
      <p:sp>
        <p:nvSpPr>
          <p:cNvPr id="10" name="Θέση κειμένου 9">
            <a:extLst>
              <a:ext uri="{FF2B5EF4-FFF2-40B4-BE49-F238E27FC236}">
                <a16:creationId xmlns:a16="http://schemas.microsoft.com/office/drawing/2014/main" id="{AF6C2A67-EB01-2E52-B070-3A3DE2AA80C3}"/>
              </a:ext>
            </a:extLst>
          </p:cNvPr>
          <p:cNvSpPr>
            <a:spLocks noGrp="1"/>
          </p:cNvSpPr>
          <p:nvPr>
            <p:ph type="body" sz="half" idx="2"/>
          </p:nvPr>
        </p:nvSpPr>
        <p:spPr>
          <a:xfrm>
            <a:off x="1506696" y="4425955"/>
            <a:ext cx="4149403" cy="4591050"/>
          </a:xfrm>
        </p:spPr>
        <p:txBody>
          <a:bodyPr/>
          <a:lstStyle/>
          <a:p>
            <a:pPr marL="0" indent="0" algn="ctr">
              <a:buNone/>
            </a:pPr>
            <a:r>
              <a:rPr lang="el-GR" sz="2400" b="1" dirty="0">
                <a:latin typeface="Comic Sans MS" panose="030F0702030302020204" pitchFamily="66" charset="0"/>
              </a:rPr>
              <a:t>Σας ευχαριστώ πολύ!!!</a:t>
            </a:r>
          </a:p>
          <a:p>
            <a:pPr marL="0" indent="0" algn="ctr">
              <a:buNone/>
            </a:pPr>
            <a:endParaRPr lang="en-US" sz="2400" dirty="0">
              <a:latin typeface="Comic Sans MS" panose="030F0702030302020204" pitchFamily="66" charset="0"/>
            </a:endParaRPr>
          </a:p>
          <a:p>
            <a:pPr marL="0" indent="0" algn="ctr">
              <a:buNone/>
            </a:pPr>
            <a:r>
              <a:rPr lang="el-GR" sz="2400" dirty="0">
                <a:latin typeface="Comic Sans MS" panose="030F0702030302020204" pitchFamily="66" charset="0"/>
              </a:rPr>
              <a:t>Δώρα Σκαλή</a:t>
            </a:r>
          </a:p>
          <a:p>
            <a:pPr marL="0" indent="0" algn="ctr">
              <a:buNone/>
            </a:pPr>
            <a:r>
              <a:rPr lang="en-US" sz="2400" dirty="0">
                <a:latin typeface="Comic Sans MS" panose="030F0702030302020204" pitchFamily="66" charset="0"/>
              </a:rPr>
              <a:t>dskalis@yahoo.gr</a:t>
            </a:r>
            <a:endParaRPr lang="el-GR" sz="2400" dirty="0">
              <a:latin typeface="Comic Sans MS" panose="030F0702030302020204" pitchFamily="66" charset="0"/>
            </a:endParaRPr>
          </a:p>
          <a:p>
            <a:pPr algn="ctr"/>
            <a:endParaRPr lang="el-GR" dirty="0"/>
          </a:p>
        </p:txBody>
      </p:sp>
      <p:sp>
        <p:nvSpPr>
          <p:cNvPr id="4" name="Θέση αριθμού διαφάνειας 3"/>
          <p:cNvSpPr txBox="1"/>
          <p:nvPr/>
        </p:nvSpPr>
        <p:spPr>
          <a:xfrm>
            <a:off x="8610603" y="6356351"/>
            <a:ext cx="2743200" cy="365129"/>
          </a:xfrm>
          <a:prstGeom prst="rect">
            <a:avLst/>
          </a:prstGeom>
          <a:noFill/>
          <a:ln>
            <a:noFill/>
          </a:ln>
        </p:spPr>
        <p:txBody>
          <a:bodyPr vert="horz" wrap="square" lIns="91440" tIns="45720" rIns="91440" bIns="45720" anchor="ctr" anchorCtr="0" compatLnSpc="1"/>
          <a:lstStyle/>
          <a:p>
            <a:pPr marL="0" marR="0" lvl="0" indent="0" algn="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3169F12C-833B-408D-8CCA-79D6BE8590F5}" type="slidenum">
              <a:rPr/>
              <a:t>61</a:t>
            </a:fld>
            <a:endParaRPr lang="el-GR" sz="1200" b="0" i="0" u="none" strike="noStrike" kern="1200" cap="none" spc="0" baseline="0">
              <a:solidFill>
                <a:srgbClr val="898989"/>
              </a:solidFill>
              <a:uFillTx/>
              <a:latin typeface="Calibri"/>
            </a:endParaRPr>
          </a:p>
        </p:txBody>
      </p:sp>
      <p:sp>
        <p:nvSpPr>
          <p:cNvPr id="5" name="Θέση αριθμού διαφάνειας 4"/>
          <p:cNvSpPr txBox="1"/>
          <p:nvPr/>
        </p:nvSpPr>
        <p:spPr>
          <a:xfrm>
            <a:off x="8610603" y="6356351"/>
            <a:ext cx="2743200" cy="365129"/>
          </a:xfrm>
          <a:prstGeom prst="rect">
            <a:avLst/>
          </a:prstGeom>
          <a:noFill/>
          <a:ln>
            <a:noFill/>
          </a:ln>
        </p:spPr>
        <p:txBody>
          <a:bodyPr vert="horz" wrap="square" lIns="91440" tIns="45720" rIns="91440" bIns="45720" anchor="ctr" anchorCtr="0" compatLnSpc="1"/>
          <a:lstStyle/>
          <a:p>
            <a:pPr marL="0" marR="0" lvl="0" indent="0" algn="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CA7C0733-833F-4B78-8EA7-022C3CD37980}" type="slidenum">
              <a:rPr/>
              <a:t>61</a:t>
            </a:fld>
            <a:endParaRPr lang="el-GR" sz="1200" b="0" i="0" u="none" strike="noStrike" kern="1200" cap="none" spc="0" baseline="0">
              <a:solidFill>
                <a:srgbClr val="898989"/>
              </a:solidFill>
              <a:uFillTx/>
              <a:latin typeface="Calibri"/>
            </a:endParaRPr>
          </a:p>
        </p:txBody>
      </p:sp>
      <p:pic>
        <p:nvPicPr>
          <p:cNvPr id="8194" name="Picture 2" descr="omadiki psixotherapeia - Κωνσταντίνος Ζαμπάς">
            <a:extLst>
              <a:ext uri="{FF2B5EF4-FFF2-40B4-BE49-F238E27FC236}">
                <a16:creationId xmlns:a16="http://schemas.microsoft.com/office/drawing/2014/main" id="{EBAA5F66-8A1B-90C1-16D2-6438325988D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069307" y="542925"/>
            <a:ext cx="3671887" cy="3476625"/>
          </a:xfrm>
          <a:prstGeom prst="rect">
            <a:avLst/>
          </a:prstGeom>
          <a:noFill/>
          <a:extLst>
            <a:ext uri="{909E8E84-426E-40DD-AFC4-6F175D3DCCD1}">
              <a14:hiddenFill xmlns:a14="http://schemas.microsoft.com/office/drawing/2010/main">
                <a:solidFill>
                  <a:srgbClr val="FFFFFF"/>
                </a:solidFill>
              </a14:hiddenFill>
            </a:ext>
          </a:extLst>
        </p:spPr>
      </p:pic>
      <p:sp>
        <p:nvSpPr>
          <p:cNvPr id="15" name="TextBox 14">
            <a:extLst>
              <a:ext uri="{FF2B5EF4-FFF2-40B4-BE49-F238E27FC236}">
                <a16:creationId xmlns:a16="http://schemas.microsoft.com/office/drawing/2014/main" id="{02F39ED2-D6E2-6648-ED68-B30865AD15F9}"/>
              </a:ext>
            </a:extLst>
          </p:cNvPr>
          <p:cNvSpPr txBox="1"/>
          <p:nvPr/>
        </p:nvSpPr>
        <p:spPr>
          <a:xfrm>
            <a:off x="347659" y="6598369"/>
            <a:ext cx="6467475" cy="246221"/>
          </a:xfrm>
          <a:prstGeom prst="rect">
            <a:avLst/>
          </a:prstGeom>
          <a:noFill/>
        </p:spPr>
        <p:txBody>
          <a:bodyPr wrap="square">
            <a:spAutoFit/>
          </a:bodyPr>
          <a:lstStyle/>
          <a:p>
            <a:r>
              <a:rPr lang="en-US" sz="1000" dirty="0"/>
              <a:t>https://www.google.com/search?q=%CE%BF%CE%BC%CE%B1%CE%B4%CE%B9%CE%BA%CE%AE</a:t>
            </a:r>
            <a:endParaRPr lang="el-GR" sz="1000" dirty="0"/>
          </a:p>
        </p:txBody>
      </p:sp>
    </p:spTree>
  </p:cSld>
  <p:clrMapOvr>
    <a:masterClrMapping/>
  </p:clrMapOvr>
  <mc:AlternateContent xmlns:mc="http://schemas.openxmlformats.org/markup-compatibility/2006" xmlns:p14="http://schemas.microsoft.com/office/powerpoint/2010/main">
    <mc:Choice Requires="p14">
      <p:transition spd="slow" p14:dur="3900">
        <p14:glitter pattern="hexagon"/>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1"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1000" fill="hold"/>
                                        <p:tgtEl>
                                          <p:spTgt spid="3">
                                            <p:txEl>
                                              <p:pRg st="1" end="1"/>
                                            </p:txEl>
                                          </p:spTgt>
                                        </p:tgtEl>
                                        <p:attrNameLst>
                                          <p:attrName>ppt_y</p:attrName>
                                        </p:attrNameLst>
                                      </p:cBhvr>
                                      <p:tavLst>
                                        <p:tav tm="0">
                                          <p:val>
                                            <p:strVal val="0-#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6" end="6"/>
                                            </p:txEl>
                                          </p:spTgt>
                                        </p:tgtEl>
                                        <p:attrNameLst>
                                          <p:attrName>style.visibility</p:attrName>
                                        </p:attrNameLst>
                                      </p:cBhvr>
                                      <p:to>
                                        <p:strVal val="visible"/>
                                      </p:to>
                                    </p:set>
                                    <p:anim calcmode="lin" valueType="num">
                                      <p:cBhvr additive="base">
                                        <p:cTn id="11"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12" dur="1000" fill="hold"/>
                                        <p:tgtEl>
                                          <p:spTgt spid="3">
                                            <p:txEl>
                                              <p:pRg st="6" end="6"/>
                                            </p:txEl>
                                          </p:spTgt>
                                        </p:tgtEl>
                                        <p:attrNameLst>
                                          <p:attrName>ppt_y</p:attrName>
                                        </p:attrNameLst>
                                      </p:cBhvr>
                                      <p:tavLst>
                                        <p:tav tm="0">
                                          <p:val>
                                            <p:strVal val="1+#ppt_h/2"/>
                                          </p:val>
                                        </p:tav>
                                        <p:tav tm="100000">
                                          <p:val>
                                            <p:strVal val="#ppt_y"/>
                                          </p:val>
                                        </p:tav>
                                      </p:tavLst>
                                    </p:anim>
                                  </p:childTnLst>
                                </p:cTn>
                              </p:par>
                              <p:par>
                                <p:cTn id="13" presetID="2" presetClass="entr" presetSubtype="2" fill="hold"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 calcmode="lin" valueType="num">
                                      <p:cBhvr additive="base">
                                        <p:cTn id="15" dur="1000" fill="hold"/>
                                        <p:tgtEl>
                                          <p:spTgt spid="3">
                                            <p:txEl>
                                              <p:pRg st="2" end="2"/>
                                            </p:txEl>
                                          </p:spTgt>
                                        </p:tgtEl>
                                        <p:attrNameLst>
                                          <p:attrName>ppt_x</p:attrName>
                                        </p:attrNameLst>
                                      </p:cBhvr>
                                      <p:tavLst>
                                        <p:tav tm="0">
                                          <p:val>
                                            <p:strVal val="1+#ppt_w/2"/>
                                          </p:val>
                                        </p:tav>
                                        <p:tav tm="100000">
                                          <p:val>
                                            <p:strVal val="#ppt_x"/>
                                          </p:val>
                                        </p:tav>
                                      </p:tavLst>
                                    </p:anim>
                                    <p:anim calcmode="lin" valueType="num">
                                      <p:cBhvr additive="base">
                                        <p:cTn id="16" dur="1000" fill="hold"/>
                                        <p:tgtEl>
                                          <p:spTgt spid="3">
                                            <p:txEl>
                                              <p:pRg st="2" end="2"/>
                                            </p:txEl>
                                          </p:spTgt>
                                        </p:tgtEl>
                                        <p:attrNameLst>
                                          <p:attrName>ppt_y</p:attrName>
                                        </p:attrNameLst>
                                      </p:cBhvr>
                                      <p:tavLst>
                                        <p:tav tm="0">
                                          <p:val>
                                            <p:strVal val="#ppt_y"/>
                                          </p:val>
                                        </p:tav>
                                        <p:tav tm="100000">
                                          <p:val>
                                            <p:strVal val="#ppt_y"/>
                                          </p:val>
                                        </p:tav>
                                      </p:tavLst>
                                    </p:anim>
                                  </p:childTnLst>
                                </p:cTn>
                              </p:par>
                              <p:par>
                                <p:cTn id="17" presetID="2" presetClass="entr" presetSubtype="8" fill="hold" nodeType="with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1000" fill="hold"/>
                                        <p:tgtEl>
                                          <p:spTgt spid="3">
                                            <p:txEl>
                                              <p:pRg st="3" end="3"/>
                                            </p:txEl>
                                          </p:spTgt>
                                        </p:tgtEl>
                                        <p:attrNameLst>
                                          <p:attrName>ppt_x</p:attrName>
                                        </p:attrNameLst>
                                      </p:cBhvr>
                                      <p:tavLst>
                                        <p:tav tm="0">
                                          <p:val>
                                            <p:strVal val="0-#ppt_w/2"/>
                                          </p:val>
                                        </p:tav>
                                        <p:tav tm="100000">
                                          <p:val>
                                            <p:strVal val="#ppt_x"/>
                                          </p:val>
                                        </p:tav>
                                      </p:tavLst>
                                    </p:anim>
                                    <p:anim calcmode="lin" valueType="num">
                                      <p:cBhvr additive="base">
                                        <p:cTn id="20" dur="1000" fill="hold"/>
                                        <p:tgtEl>
                                          <p:spTgt spid="3">
                                            <p:txEl>
                                              <p:pRg st="3" end="3"/>
                                            </p:txEl>
                                          </p:spTgt>
                                        </p:tgtEl>
                                        <p:attrNameLst>
                                          <p:attrName>ppt_y</p:attrName>
                                        </p:attrNameLst>
                                      </p:cBhvr>
                                      <p:tavLst>
                                        <p:tav tm="0">
                                          <p:val>
                                            <p:strVal val="#ppt_y"/>
                                          </p:val>
                                        </p:tav>
                                        <p:tav tm="100000">
                                          <p:val>
                                            <p:strVal val="#ppt_y"/>
                                          </p:val>
                                        </p:tav>
                                      </p:tavLst>
                                    </p:anim>
                                  </p:childTnLst>
                                </p:cTn>
                              </p:par>
                              <p:par>
                                <p:cTn id="21" presetID="2" presetClass="entr" presetSubtype="8" fill="hold" nodeType="with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 calcmode="lin" valueType="num">
                                      <p:cBhvr additive="base">
                                        <p:cTn id="23" dur="1000" fill="hold"/>
                                        <p:tgtEl>
                                          <p:spTgt spid="3">
                                            <p:txEl>
                                              <p:pRg st="4" end="4"/>
                                            </p:txEl>
                                          </p:spTgt>
                                        </p:tgtEl>
                                        <p:attrNameLst>
                                          <p:attrName>ppt_x</p:attrName>
                                        </p:attrNameLst>
                                      </p:cBhvr>
                                      <p:tavLst>
                                        <p:tav tm="0">
                                          <p:val>
                                            <p:strVal val="0-#ppt_w/2"/>
                                          </p:val>
                                        </p:tav>
                                        <p:tav tm="100000">
                                          <p:val>
                                            <p:strVal val="#ppt_x"/>
                                          </p:val>
                                        </p:tav>
                                      </p:tavLst>
                                    </p:anim>
                                    <p:anim calcmode="lin" valueType="num">
                                      <p:cBhvr additive="base">
                                        <p:cTn id="24" dur="1000" fill="hold"/>
                                        <p:tgtEl>
                                          <p:spTgt spid="3">
                                            <p:txEl>
                                              <p:pRg st="4" end="4"/>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D0959D0-B68B-339F-F4D7-62AD0B9E6B20}"/>
              </a:ext>
            </a:extLst>
          </p:cNvPr>
          <p:cNvSpPr>
            <a:spLocks noGrp="1"/>
          </p:cNvSpPr>
          <p:nvPr>
            <p:ph type="title"/>
          </p:nvPr>
        </p:nvSpPr>
        <p:spPr/>
        <p:txBody>
          <a:bodyPr>
            <a:normAutofit/>
          </a:bodyPr>
          <a:lstStyle/>
          <a:p>
            <a:r>
              <a:rPr lang="en-US" sz="3200" dirty="0">
                <a:solidFill>
                  <a:srgbClr val="000000"/>
                </a:solidFill>
                <a:effectLst/>
                <a:ea typeface="Calibri" panose="020F0502020204030204" pitchFamily="34" charset="0"/>
              </a:rPr>
              <a:t>video </a:t>
            </a:r>
            <a:r>
              <a:rPr lang="el-GR" sz="3200" dirty="0">
                <a:solidFill>
                  <a:srgbClr val="000000"/>
                </a:solidFill>
                <a:effectLst/>
                <a:ea typeface="Calibri" panose="020F0502020204030204" pitchFamily="34" charset="0"/>
              </a:rPr>
              <a:t>- </a:t>
            </a:r>
            <a:r>
              <a:rPr lang="el-GR" sz="3200" i="1" kern="1800" dirty="0">
                <a:solidFill>
                  <a:srgbClr val="0F0F0F"/>
                </a:solidFill>
                <a:effectLst/>
                <a:ea typeface="Times New Roman" panose="02020603050405020304" pitchFamily="18" charset="0"/>
              </a:rPr>
              <a:t>Ο ανθρώπινος εγκέφαλος αποκαλύπτει τα μυστικά </a:t>
            </a:r>
            <a:br>
              <a:rPr lang="el-GR" sz="3200" dirty="0">
                <a:solidFill>
                  <a:srgbClr val="000000"/>
                </a:solidFill>
                <a:effectLst/>
                <a:ea typeface="Calibri" panose="020F0502020204030204" pitchFamily="34" charset="0"/>
              </a:rPr>
            </a:br>
            <a:endParaRPr lang="el-GR" sz="3200" dirty="0"/>
          </a:p>
        </p:txBody>
      </p:sp>
      <p:sp>
        <p:nvSpPr>
          <p:cNvPr id="3" name="Θέση περιεχομένου 2">
            <a:extLst>
              <a:ext uri="{FF2B5EF4-FFF2-40B4-BE49-F238E27FC236}">
                <a16:creationId xmlns:a16="http://schemas.microsoft.com/office/drawing/2014/main" id="{FD3F1109-4929-657C-1380-54D1A6A5EF31}"/>
              </a:ext>
            </a:extLst>
          </p:cNvPr>
          <p:cNvSpPr>
            <a:spLocks noGrp="1"/>
          </p:cNvSpPr>
          <p:nvPr>
            <p:ph idx="1"/>
          </p:nvPr>
        </p:nvSpPr>
        <p:spPr/>
        <p:txBody>
          <a:bodyPr/>
          <a:lstStyle/>
          <a:p>
            <a:r>
              <a:rPr lang="en-US" sz="2400" b="1" dirty="0">
                <a:solidFill>
                  <a:srgbClr val="00B0F0"/>
                </a:solidFill>
              </a:rPr>
              <a:t> </a:t>
            </a:r>
            <a:r>
              <a:rPr lang="en-US" sz="2400" b="1" dirty="0">
                <a:solidFill>
                  <a:srgbClr val="00B0F0"/>
                </a:solidFill>
                <a:hlinkClick r:id="rId2">
                  <a:extLst>
                    <a:ext uri="{A12FA001-AC4F-418D-AE19-62706E023703}">
                      <ahyp:hlinkClr xmlns:ahyp="http://schemas.microsoft.com/office/drawing/2018/hyperlinkcolor" val="tx"/>
                    </a:ext>
                  </a:extLst>
                </a:hlinkClick>
              </a:rPr>
              <a:t>https://youtu.be/PdIM7Bo_gTo</a:t>
            </a:r>
            <a:endParaRPr lang="en-US" sz="2400" b="1" dirty="0">
              <a:solidFill>
                <a:srgbClr val="00B0F0"/>
              </a:solidFill>
            </a:endParaRPr>
          </a:p>
          <a:p>
            <a:endParaRPr lang="en-US" sz="2400" b="1" dirty="0">
              <a:solidFill>
                <a:srgbClr val="00B0F0"/>
              </a:solidFill>
            </a:endParaRPr>
          </a:p>
          <a:p>
            <a:endParaRPr lang="el-GR" dirty="0"/>
          </a:p>
        </p:txBody>
      </p:sp>
      <p:sp>
        <p:nvSpPr>
          <p:cNvPr id="4" name="Θέση αριθμού διαφάνειας 3">
            <a:extLst>
              <a:ext uri="{FF2B5EF4-FFF2-40B4-BE49-F238E27FC236}">
                <a16:creationId xmlns:a16="http://schemas.microsoft.com/office/drawing/2014/main" id="{3098B673-709A-8A45-A218-9C40D552309F}"/>
              </a:ext>
            </a:extLst>
          </p:cNvPr>
          <p:cNvSpPr>
            <a:spLocks noGrp="1"/>
          </p:cNvSpPr>
          <p:nvPr>
            <p:ph type="sldNum" sz="quarter" idx="12"/>
          </p:nvPr>
        </p:nvSpPr>
        <p:spPr/>
        <p:txBody>
          <a:bodyPr/>
          <a:lstStyle/>
          <a:p>
            <a:fld id="{29A67EF4-6AD0-4895-A677-9D84EEBBB660}" type="slidenum">
              <a:rPr lang="el-GR" smtClean="0"/>
              <a:t>7</a:t>
            </a:fld>
            <a:endParaRPr lang="el-GR" dirty="0"/>
          </a:p>
        </p:txBody>
      </p:sp>
    </p:spTree>
    <p:extLst>
      <p:ext uri="{BB962C8B-B14F-4D97-AF65-F5344CB8AC3E}">
        <p14:creationId xmlns:p14="http://schemas.microsoft.com/office/powerpoint/2010/main" val="212067894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Διάγραμμα 3">
            <a:extLst>
              <a:ext uri="{FF2B5EF4-FFF2-40B4-BE49-F238E27FC236}">
                <a16:creationId xmlns:a16="http://schemas.microsoft.com/office/drawing/2014/main" id="{DCD7B092-1D51-4B8A-BA6F-A08B8F460831}"/>
              </a:ext>
            </a:extLst>
          </p:cNvPr>
          <p:cNvGraphicFramePr/>
          <p:nvPr/>
        </p:nvGraphicFramePr>
        <p:xfrm>
          <a:off x="8713" y="1158600"/>
          <a:ext cx="5300177" cy="472228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8" name="Θέση κειμένου 7">
            <a:extLst>
              <a:ext uri="{FF2B5EF4-FFF2-40B4-BE49-F238E27FC236}">
                <a16:creationId xmlns:a16="http://schemas.microsoft.com/office/drawing/2014/main" id="{5F24DAE0-5815-20F0-D00B-A2ACDA06D51C}"/>
              </a:ext>
            </a:extLst>
          </p:cNvPr>
          <p:cNvSpPr>
            <a:spLocks noGrp="1"/>
          </p:cNvSpPr>
          <p:nvPr>
            <p:ph type="body" idx="1"/>
          </p:nvPr>
        </p:nvSpPr>
        <p:spPr>
          <a:xfrm>
            <a:off x="458779" y="133165"/>
            <a:ext cx="4754880" cy="1091953"/>
          </a:xfrm>
        </p:spPr>
        <p:txBody>
          <a:bodyPr>
            <a:normAutofit/>
          </a:bodyPr>
          <a:lstStyle/>
          <a:p>
            <a:r>
              <a:rPr lang="el-GR" sz="2800" dirty="0">
                <a:solidFill>
                  <a:schemeClr val="tx1"/>
                </a:solidFill>
                <a:latin typeface="+mj-lt"/>
              </a:rPr>
              <a:t>Αλληλεπίδραση και Εγκέφαλος! </a:t>
            </a:r>
          </a:p>
        </p:txBody>
      </p:sp>
      <p:sp>
        <p:nvSpPr>
          <p:cNvPr id="3" name="Θέση αριθμού διαφάνειας 2">
            <a:extLst>
              <a:ext uri="{FF2B5EF4-FFF2-40B4-BE49-F238E27FC236}">
                <a16:creationId xmlns:a16="http://schemas.microsoft.com/office/drawing/2014/main" id="{563FDCD1-20C2-4DFE-AE25-740AEA972F51}"/>
              </a:ext>
            </a:extLst>
          </p:cNvPr>
          <p:cNvSpPr>
            <a:spLocks noGrp="1"/>
          </p:cNvSpPr>
          <p:nvPr>
            <p:ph type="sldNum" sz="quarter" idx="12"/>
          </p:nvPr>
        </p:nvSpPr>
        <p:spPr/>
        <p:txBody>
          <a:bodyPr/>
          <a:lstStyle/>
          <a:p>
            <a:fld id="{34B7E4EF-A1BD-40F4-AB7B-04F084DD991D}" type="slidenum">
              <a:rPr lang="en-US" smtClean="0"/>
              <a:t>8</a:t>
            </a:fld>
            <a:endParaRPr lang="en-US"/>
          </a:p>
        </p:txBody>
      </p:sp>
      <p:pic>
        <p:nvPicPr>
          <p:cNvPr id="1026" name="Picture 2" descr="Brain (1)">
            <a:extLst>
              <a:ext uri="{FF2B5EF4-FFF2-40B4-BE49-F238E27FC236}">
                <a16:creationId xmlns:a16="http://schemas.microsoft.com/office/drawing/2014/main" id="{18F4A6F3-8F27-5ED1-42F9-8D56828F65D2}"/>
              </a:ext>
            </a:extLst>
          </p:cNvPr>
          <p:cNvPicPr>
            <a:picLocks noGrp="1" noChangeAspect="1" noChangeArrowheads="1"/>
          </p:cNvPicPr>
          <p:nvPr>
            <p:ph sz="quarter" idx="4"/>
          </p:nvPr>
        </p:nvPicPr>
        <p:blipFill>
          <a:blip r:embed="rId7">
            <a:extLst>
              <a:ext uri="{28A0092B-C50C-407E-A947-70E740481C1C}">
                <a14:useLocalDpi xmlns:a14="http://schemas.microsoft.com/office/drawing/2010/main" val="0"/>
              </a:ext>
            </a:extLst>
          </a:blip>
          <a:srcRect/>
          <a:stretch>
            <a:fillRect/>
          </a:stretch>
        </p:blipFill>
        <p:spPr bwMode="auto">
          <a:xfrm>
            <a:off x="8329235" y="0"/>
            <a:ext cx="4038600" cy="3257550"/>
          </a:xfrm>
          <a:prstGeom prst="rect">
            <a:avLst/>
          </a:prstGeom>
          <a:noFill/>
          <a:extLst>
            <a:ext uri="{909E8E84-426E-40DD-AFC4-6F175D3DCCD1}">
              <a14:hiddenFill xmlns:a14="http://schemas.microsoft.com/office/drawing/2010/main">
                <a:solidFill>
                  <a:srgbClr val="FFFFFF"/>
                </a:solidFill>
              </a14:hiddenFill>
            </a:ext>
          </a:extLst>
        </p:spPr>
      </p:pic>
      <p:sp>
        <p:nvSpPr>
          <p:cNvPr id="13" name="TextBox 12">
            <a:extLst>
              <a:ext uri="{FF2B5EF4-FFF2-40B4-BE49-F238E27FC236}">
                <a16:creationId xmlns:a16="http://schemas.microsoft.com/office/drawing/2014/main" id="{2B5FE99E-BD7A-7250-AEA4-51BFA5897EF7}"/>
              </a:ext>
            </a:extLst>
          </p:cNvPr>
          <p:cNvSpPr txBox="1"/>
          <p:nvPr/>
        </p:nvSpPr>
        <p:spPr>
          <a:xfrm>
            <a:off x="458779" y="5901563"/>
            <a:ext cx="4042200" cy="646331"/>
          </a:xfrm>
          <a:prstGeom prst="rect">
            <a:avLst/>
          </a:prstGeom>
          <a:noFill/>
        </p:spPr>
        <p:txBody>
          <a:bodyPr wrap="square">
            <a:spAutoFit/>
          </a:bodyPr>
          <a:lstStyle/>
          <a:p>
            <a:r>
              <a:rPr lang="en-US" sz="1200" dirty="0"/>
              <a:t>https://www.google.com/search?q=+%CE%B5%CE%B3%CE%BA%CE%AD%CF%86%CE%B1%CE%BB%CE%BF%CF%82&amp;s</a:t>
            </a:r>
            <a:endParaRPr lang="el-GR" sz="1200" dirty="0"/>
          </a:p>
        </p:txBody>
      </p:sp>
      <p:pic>
        <p:nvPicPr>
          <p:cNvPr id="1028" name="Picture 4">
            <a:extLst>
              <a:ext uri="{FF2B5EF4-FFF2-40B4-BE49-F238E27FC236}">
                <a16:creationId xmlns:a16="http://schemas.microsoft.com/office/drawing/2014/main" id="{FA438831-C592-3489-49D8-160ED6178F73}"/>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213659" y="2663301"/>
            <a:ext cx="5048927" cy="364872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7170047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977EDFD-EFB4-41C5-FABC-5061761586AC}"/>
              </a:ext>
            </a:extLst>
          </p:cNvPr>
          <p:cNvSpPr>
            <a:spLocks noGrp="1"/>
          </p:cNvSpPr>
          <p:nvPr>
            <p:ph type="title"/>
          </p:nvPr>
        </p:nvSpPr>
        <p:spPr/>
        <p:txBody>
          <a:bodyPr>
            <a:normAutofit/>
          </a:bodyPr>
          <a:lstStyle/>
          <a:p>
            <a:r>
              <a:rPr lang="el-GR" dirty="0"/>
              <a:t>Εφαρμογές ομάδας  </a:t>
            </a:r>
          </a:p>
        </p:txBody>
      </p:sp>
      <p:sp>
        <p:nvSpPr>
          <p:cNvPr id="3" name="Θέση περιεχομένου 2">
            <a:extLst>
              <a:ext uri="{FF2B5EF4-FFF2-40B4-BE49-F238E27FC236}">
                <a16:creationId xmlns:a16="http://schemas.microsoft.com/office/drawing/2014/main" id="{EA6884DA-6012-7703-816E-E30E094C0B67}"/>
              </a:ext>
            </a:extLst>
          </p:cNvPr>
          <p:cNvSpPr>
            <a:spLocks noGrp="1"/>
          </p:cNvSpPr>
          <p:nvPr>
            <p:ph idx="1"/>
          </p:nvPr>
        </p:nvSpPr>
        <p:spPr/>
        <p:txBody>
          <a:bodyPr>
            <a:normAutofit/>
          </a:bodyPr>
          <a:lstStyle/>
          <a:p>
            <a:pPr marR="0" lvl="0">
              <a:spcBef>
                <a:spcPts val="0"/>
              </a:spcBef>
              <a:spcAft>
                <a:spcPts val="0"/>
              </a:spcAft>
              <a:buFont typeface="Courier New" panose="02070309020205020404" pitchFamily="49" charset="0"/>
              <a:buChar char="o"/>
            </a:pPr>
            <a:r>
              <a:rPr lang="el-GR" sz="2400" dirty="0">
                <a:solidFill>
                  <a:srgbClr val="000000"/>
                </a:solidFill>
                <a:effectLst/>
                <a:ea typeface="Calibri" panose="020F0502020204030204" pitchFamily="34" charset="0"/>
              </a:rPr>
              <a:t>Ομάδες θεραπείας/«προσωπικής ανάπτυξης»</a:t>
            </a:r>
          </a:p>
          <a:p>
            <a:pPr marR="0" lvl="0">
              <a:spcBef>
                <a:spcPts val="0"/>
              </a:spcBef>
              <a:spcAft>
                <a:spcPts val="0"/>
              </a:spcAft>
              <a:buFont typeface="Courier New" panose="02070309020205020404" pitchFamily="49" charset="0"/>
              <a:buChar char="o"/>
            </a:pPr>
            <a:r>
              <a:rPr lang="el-GR" sz="2400" dirty="0">
                <a:solidFill>
                  <a:srgbClr val="000000"/>
                </a:solidFill>
                <a:effectLst/>
                <a:ea typeface="Calibri" panose="020F0502020204030204" pitchFamily="34" charset="0"/>
              </a:rPr>
              <a:t>Ομάδες </a:t>
            </a:r>
            <a:r>
              <a:rPr lang="el-GR" sz="2400" dirty="0" err="1">
                <a:solidFill>
                  <a:srgbClr val="000000"/>
                </a:solidFill>
                <a:effectLst/>
                <a:ea typeface="Calibri" panose="020F0502020204030204" pitchFamily="34" charset="0"/>
              </a:rPr>
              <a:t>ψυχο</a:t>
            </a:r>
            <a:r>
              <a:rPr lang="el-GR" sz="2400" dirty="0">
                <a:solidFill>
                  <a:srgbClr val="000000"/>
                </a:solidFill>
                <a:effectLst/>
                <a:ea typeface="Calibri" panose="020F0502020204030204" pitchFamily="34" charset="0"/>
              </a:rPr>
              <a:t>-εκπαίδευσης &amp; ομάδες απόκτησης δεξιοτήτων</a:t>
            </a:r>
          </a:p>
          <a:p>
            <a:pPr marR="0" lvl="0">
              <a:spcBef>
                <a:spcPts val="0"/>
              </a:spcBef>
              <a:spcAft>
                <a:spcPts val="0"/>
              </a:spcAft>
              <a:buFont typeface="Courier New" panose="02070309020205020404" pitchFamily="49" charset="0"/>
              <a:buChar char="o"/>
            </a:pPr>
            <a:r>
              <a:rPr lang="el-GR" sz="2400" dirty="0">
                <a:solidFill>
                  <a:srgbClr val="000000"/>
                </a:solidFill>
                <a:effectLst/>
                <a:ea typeface="Calibri" panose="020F0502020204030204" pitchFamily="34" charset="0"/>
              </a:rPr>
              <a:t>Ομάδες χρόνιων ασθενών</a:t>
            </a:r>
          </a:p>
          <a:p>
            <a:pPr marR="0" lvl="0">
              <a:spcBef>
                <a:spcPts val="0"/>
              </a:spcBef>
              <a:spcAft>
                <a:spcPts val="0"/>
              </a:spcAft>
              <a:buFont typeface="Courier New" panose="02070309020205020404" pitchFamily="49" charset="0"/>
              <a:buChar char="o"/>
            </a:pPr>
            <a:r>
              <a:rPr lang="el-GR" sz="2400" dirty="0">
                <a:solidFill>
                  <a:srgbClr val="000000"/>
                </a:solidFill>
                <a:effectLst/>
                <a:ea typeface="Calibri" panose="020F0502020204030204" pitchFamily="34" charset="0"/>
              </a:rPr>
              <a:t>Ομάδες ατόμων με ειδικές ανάγκες </a:t>
            </a:r>
          </a:p>
          <a:p>
            <a:pPr>
              <a:buFont typeface="Courier New" panose="02070309020205020404" pitchFamily="49" charset="0"/>
              <a:buChar char="o"/>
            </a:pPr>
            <a:r>
              <a:rPr lang="el-GR" sz="2400" dirty="0">
                <a:effectLst/>
                <a:ea typeface="Times New Roman" panose="02020603050405020304" pitchFamily="18" charset="0"/>
                <a:cs typeface="Times New Roman" panose="02020603050405020304" pitchFamily="18" charset="0"/>
              </a:rPr>
              <a:t>Ομάδες και Τρίτη Ηλικία</a:t>
            </a:r>
          </a:p>
          <a:p>
            <a:pPr marR="0" lvl="0">
              <a:spcBef>
                <a:spcPts val="0"/>
              </a:spcBef>
              <a:spcAft>
                <a:spcPts val="0"/>
              </a:spcAft>
              <a:buFont typeface="Courier New" panose="02070309020205020404" pitchFamily="49" charset="0"/>
              <a:buChar char="o"/>
            </a:pPr>
            <a:r>
              <a:rPr lang="el-GR" sz="2400" dirty="0">
                <a:solidFill>
                  <a:srgbClr val="000000"/>
                </a:solidFill>
                <a:effectLst/>
                <a:ea typeface="Calibri" panose="020F0502020204030204" pitchFamily="34" charset="0"/>
              </a:rPr>
              <a:t>Συμβουλευτική ομάδων στο σχολικό περιβάλλον</a:t>
            </a:r>
          </a:p>
          <a:p>
            <a:pPr marR="0" lvl="0">
              <a:spcBef>
                <a:spcPts val="0"/>
              </a:spcBef>
              <a:spcAft>
                <a:spcPts val="0"/>
              </a:spcAft>
              <a:buFont typeface="Courier New" panose="02070309020205020404" pitchFamily="49" charset="0"/>
              <a:buChar char="o"/>
            </a:pPr>
            <a:r>
              <a:rPr lang="el-GR" sz="2400" dirty="0">
                <a:solidFill>
                  <a:srgbClr val="000000"/>
                </a:solidFill>
                <a:effectLst/>
                <a:ea typeface="Calibri" panose="020F0502020204030204" pitchFamily="34" charset="0"/>
              </a:rPr>
              <a:t>Διαδικτυακές Ομάδες Συμβουλευτικής</a:t>
            </a:r>
          </a:p>
          <a:p>
            <a:pPr marR="0" lvl="0">
              <a:spcBef>
                <a:spcPts val="0"/>
              </a:spcBef>
              <a:spcAft>
                <a:spcPts val="0"/>
              </a:spcAft>
              <a:buFont typeface="Courier New" panose="02070309020205020404" pitchFamily="49" charset="0"/>
              <a:buChar char="o"/>
            </a:pPr>
            <a:r>
              <a:rPr lang="el-GR" sz="2400" b="1" dirty="0">
                <a:solidFill>
                  <a:srgbClr val="000000"/>
                </a:solidFill>
                <a:effectLst/>
                <a:ea typeface="Calibri" panose="020F0502020204030204" pitchFamily="34" charset="0"/>
              </a:rPr>
              <a:t>Ομάδες παιδιών και εφήβων</a:t>
            </a:r>
          </a:p>
          <a:p>
            <a:pPr marR="0" lvl="0">
              <a:spcBef>
                <a:spcPts val="0"/>
              </a:spcBef>
              <a:spcAft>
                <a:spcPts val="0"/>
              </a:spcAft>
              <a:buFont typeface="Courier New" panose="02070309020205020404" pitchFamily="49" charset="0"/>
              <a:buChar char="o"/>
            </a:pPr>
            <a:r>
              <a:rPr lang="el-GR" sz="2400" b="1" dirty="0">
                <a:effectLst/>
                <a:ea typeface="Times New Roman" panose="02020603050405020304" pitchFamily="18" charset="0"/>
                <a:cs typeface="Times New Roman" panose="02020603050405020304" pitchFamily="18" charset="0"/>
              </a:rPr>
              <a:t>Ομάδες </a:t>
            </a:r>
            <a:r>
              <a:rPr lang="en-US" sz="2400" b="1" dirty="0">
                <a:effectLst/>
                <a:ea typeface="Times New Roman" panose="02020603050405020304" pitchFamily="18" charset="0"/>
                <a:cs typeface="Times New Roman" panose="02020603050405020304" pitchFamily="18" charset="0"/>
              </a:rPr>
              <a:t>Balint</a:t>
            </a:r>
            <a:r>
              <a:rPr lang="el-GR" sz="2400" b="1" dirty="0">
                <a:effectLst/>
                <a:ea typeface="Times New Roman" panose="02020603050405020304" pitchFamily="18" charset="0"/>
                <a:cs typeface="Times New Roman" panose="02020603050405020304" pitchFamily="18" charset="0"/>
              </a:rPr>
              <a:t>, </a:t>
            </a:r>
            <a:r>
              <a:rPr lang="el-GR" sz="2400" dirty="0">
                <a:ea typeface="Times New Roman" panose="02020603050405020304" pitchFamily="18" charset="0"/>
                <a:cs typeface="Times New Roman" panose="02020603050405020304" pitchFamily="18" charset="0"/>
              </a:rPr>
              <a:t>κ.λπ. </a:t>
            </a:r>
            <a:endParaRPr lang="el-GR" sz="2400" dirty="0">
              <a:effectLst/>
              <a:ea typeface="Times New Roman" panose="02020603050405020304" pitchFamily="18" charset="0"/>
              <a:cs typeface="Times New Roman" panose="02020603050405020304" pitchFamily="18" charset="0"/>
            </a:endParaRPr>
          </a:p>
          <a:p>
            <a:endParaRPr lang="el-GR" dirty="0"/>
          </a:p>
        </p:txBody>
      </p:sp>
      <p:sp>
        <p:nvSpPr>
          <p:cNvPr id="4" name="Θέση αριθμού διαφάνειας 3">
            <a:extLst>
              <a:ext uri="{FF2B5EF4-FFF2-40B4-BE49-F238E27FC236}">
                <a16:creationId xmlns:a16="http://schemas.microsoft.com/office/drawing/2014/main" id="{1A12B1B7-35E4-67B8-DF8D-89F731C93E23}"/>
              </a:ext>
            </a:extLst>
          </p:cNvPr>
          <p:cNvSpPr>
            <a:spLocks noGrp="1"/>
          </p:cNvSpPr>
          <p:nvPr>
            <p:ph type="sldNum" sz="quarter" idx="12"/>
          </p:nvPr>
        </p:nvSpPr>
        <p:spPr/>
        <p:txBody>
          <a:bodyPr/>
          <a:lstStyle/>
          <a:p>
            <a:fld id="{29A67EF4-6AD0-4895-A677-9D84EEBBB660}" type="slidenum">
              <a:rPr lang="el-GR" smtClean="0"/>
              <a:t>9</a:t>
            </a:fld>
            <a:endParaRPr lang="el-GR"/>
          </a:p>
        </p:txBody>
      </p:sp>
    </p:spTree>
    <p:extLst>
      <p:ext uri="{BB962C8B-B14F-4D97-AF65-F5344CB8AC3E}">
        <p14:creationId xmlns:p14="http://schemas.microsoft.com/office/powerpoint/2010/main" val="362879850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Σαπούνι">
  <a:themeElements>
    <a:clrScheme name="Σαπούνι">
      <a:dk1>
        <a:sysClr val="windowText" lastClr="000000"/>
      </a:dk1>
      <a:lt1>
        <a:sysClr val="window" lastClr="FFFFFF"/>
      </a:lt1>
      <a:dk2>
        <a:srgbClr val="736059"/>
      </a:dk2>
      <a:lt2>
        <a:srgbClr val="E7E0C7"/>
      </a:lt2>
      <a:accent1>
        <a:srgbClr val="92B0C8"/>
      </a:accent1>
      <a:accent2>
        <a:srgbClr val="E37C3D"/>
      </a:accent2>
      <a:accent3>
        <a:srgbClr val="A5AB81"/>
      </a:accent3>
      <a:accent4>
        <a:srgbClr val="E9B635"/>
      </a:accent4>
      <a:accent5>
        <a:srgbClr val="7BA79D"/>
      </a:accent5>
      <a:accent6>
        <a:srgbClr val="968C8C"/>
      </a:accent6>
      <a:hlink>
        <a:srgbClr val="F7A115"/>
      </a:hlink>
      <a:folHlink>
        <a:srgbClr val="969696"/>
      </a:folHlink>
    </a:clrScheme>
    <a:fontScheme name="Σαπούνι">
      <a:majorFont>
        <a:latin typeface="Garamond" panose="02020404030301010803"/>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aramond" panose="02020404030301010803"/>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Σαπούνι">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80000"/>
                <a:shade val="100000"/>
                <a:satMod val="300000"/>
              </a:schemeClr>
            </a:gs>
            <a:gs pos="100000">
              <a:schemeClr val="phClr">
                <a:tint val="100000"/>
                <a:shade val="30000"/>
                <a:satMod val="200000"/>
              </a:schemeClr>
            </a:gs>
          </a:gsLst>
          <a:path path="circle">
            <a:fillToRect l="50000" t="50000" r="50000" b="50000"/>
          </a:path>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3F20CFC1-E34F-405B-AA49-5BE0E194F1B3}"/>
    </a:ext>
  </a:ext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Σαπούνι</Template>
  <TotalTime>8899</TotalTime>
  <Words>6296</Words>
  <Application>Microsoft Office PowerPoint</Application>
  <PresentationFormat>Ευρεία οθόνη</PresentationFormat>
  <Paragraphs>515</Paragraphs>
  <Slides>61</Slides>
  <Notes>1</Notes>
  <HiddenSlides>0</HiddenSlides>
  <MMClips>0</MMClips>
  <ScaleCrop>false</ScaleCrop>
  <HeadingPairs>
    <vt:vector size="6" baseType="variant">
      <vt:variant>
        <vt:lpstr>Γραμματοσειρές που χρησιμοποιούνται</vt:lpstr>
      </vt:variant>
      <vt:variant>
        <vt:i4>10</vt:i4>
      </vt:variant>
      <vt:variant>
        <vt:lpstr>Θέμα</vt:lpstr>
      </vt:variant>
      <vt:variant>
        <vt:i4>1</vt:i4>
      </vt:variant>
      <vt:variant>
        <vt:lpstr>Τίτλοι διαφανειών</vt:lpstr>
      </vt:variant>
      <vt:variant>
        <vt:i4>61</vt:i4>
      </vt:variant>
    </vt:vector>
  </HeadingPairs>
  <TitlesOfParts>
    <vt:vector size="72" baseType="lpstr">
      <vt:lpstr>Arial</vt:lpstr>
      <vt:lpstr>Calibri</vt:lpstr>
      <vt:lpstr>Century Gothic</vt:lpstr>
      <vt:lpstr>Comic Sans MS</vt:lpstr>
      <vt:lpstr>Courier New</vt:lpstr>
      <vt:lpstr>Garamond</vt:lpstr>
      <vt:lpstr>Gill Sans MT</vt:lpstr>
      <vt:lpstr>Times New Roman</vt:lpstr>
      <vt:lpstr>Ubuntu</vt:lpstr>
      <vt:lpstr>Wingdings</vt:lpstr>
      <vt:lpstr>Σαπούνι</vt:lpstr>
      <vt:lpstr> ΣΧΟΛΗ ΑΝΘΡΩΠΙΣΤΙΚΩΝ &amp; ΚΟΙΝΩΝΙΚΩΝ ΕΠΙΣΤΗΜΩΝ ΠΑΙΔΑΓΩΓΙΚΟ ΤΜΗΜΑ ΕΙΔΙΚΗΣ ΑΓΩΓΗΣ Πρόγραμμα Μεταπτυχιακών Σπουδών Συμβουλευτική στην Ειδική Αγωγή, την Εκπαίδευση και την Υγεία Ακαδ. ετος 2024-25    </vt:lpstr>
      <vt:lpstr>Παρουσίαση του PowerPoint</vt:lpstr>
      <vt:lpstr>Δομή χρόνου και μαθήματος </vt:lpstr>
      <vt:lpstr> Eφαρμογές Ομάδας σε διάφορα πλαίσια? Ι</vt:lpstr>
      <vt:lpstr> Eφαρμογές Ομάδας σε διαφορετικά πλαίσια? ΙΙ</vt:lpstr>
      <vt:lpstr>  Νευροβιολογία και (ομαδική) Ψυχοθεραπεία</vt:lpstr>
      <vt:lpstr>video - Ο ανθρώπινος εγκέφαλος αποκαλύπτει τα μυστικά  </vt:lpstr>
      <vt:lpstr>Παρουσίαση του PowerPoint</vt:lpstr>
      <vt:lpstr>Εφαρμογές ομάδας  </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Σχέση: Δύο ή τρεις;   </vt:lpstr>
      <vt:lpstr>Παρουσίαση του PowerPoint</vt:lpstr>
      <vt:lpstr>Συνεδρία Balint</vt:lpstr>
      <vt:lpstr>Ομάδες Balint: Οφέλη Ι</vt:lpstr>
      <vt:lpstr> Ομάδες Balint: Οφέλη ΙΙ  </vt:lpstr>
      <vt:lpstr>Παρουσίαση του PowerPoint</vt:lpstr>
      <vt:lpstr>Ομάδες παιδιών και εφήβων Ι</vt:lpstr>
      <vt:lpstr>Ομάδες παιδιών και εφήβων ΙΙ</vt:lpstr>
      <vt:lpstr>Ομάδες παιδιών και εφήβων ΙΙΙ</vt:lpstr>
      <vt:lpstr>Ομάδες παιδιών και εφήβων ΙV</vt:lpstr>
      <vt:lpstr>Βασικές Ομάδες παιδιών και εφήβων Ι</vt:lpstr>
      <vt:lpstr>Βασικές Ομάδες παιδιών και εφήβων ΙΙ</vt:lpstr>
      <vt:lpstr>Βασικές Ομάδες παιδιών και εφήβων ΙΙΙ</vt:lpstr>
      <vt:lpstr>Βασικές Ομάδες παιδιών και εφήβων ΙV</vt:lpstr>
      <vt:lpstr>Βασικές Ομάδες παιδιών και εφήβων V</vt:lpstr>
      <vt:lpstr>Χαρακτηριστικά ομάδας αναλυτικής πδν και εφήβων</vt:lpstr>
      <vt:lpstr>Βιβλιογραφία</vt:lpstr>
      <vt:lpstr>Παρουσίαση του PowerPoint</vt:lpstr>
      <vt:lpstr>Συμβουλευτική ομάδα                 Θεραπευτική Ομάδα</vt:lpstr>
      <vt:lpstr>Ειδικός ψυχικής υγείας</vt:lpstr>
      <vt:lpstr>Ομαδικό περιβάλλον Ι</vt:lpstr>
      <vt:lpstr>Ομαδικό περιβάλλον Ι</vt:lpstr>
      <vt:lpstr>Παρουσίαση του PowerPoint</vt:lpstr>
      <vt:lpstr>Τεχνική: Να γνωριστούμε Δυάδα – τετράδα - ολομέλεια</vt:lpstr>
      <vt:lpstr>SCT- Sub-grouping Kαθρέφτισμα </vt:lpstr>
      <vt:lpstr>Γενεόγραμμα </vt:lpstr>
      <vt:lpstr>Tree of Life  Approach </vt:lpstr>
      <vt:lpstr>Τεχνική Appreciative Thinking </vt:lpstr>
      <vt:lpstr>Τεχνική Σχέδιο </vt:lpstr>
      <vt:lpstr>Παρεμβάσεις Θετικής Ψυχολογίας Ι</vt:lpstr>
      <vt:lpstr>Παρεμβάσεις Θετικής Ψυχολογίας-ΙΙ</vt:lpstr>
      <vt:lpstr>Παρεμβάσεις Θετικής Ψυχολογίας-ΙΙΙ</vt:lpstr>
      <vt:lpstr>Παρουσίαση του PowerPoint</vt:lpstr>
      <vt:lpstr>Παρουσίαση του PowerPoint</vt:lpstr>
      <vt:lpstr>  </vt:lpstr>
      <vt:lpstr>Παρουσίαση του PowerPoint</vt:lpstr>
      <vt:lpstr>Κώδικας δεοντολογίας</vt:lpstr>
      <vt:lpstr>Ι. Γενικές Υποχρεώσεις </vt:lpstr>
      <vt:lpstr>ΙΙ. Σχέση προς συναδέλφους </vt:lpstr>
      <vt:lpstr>ΙΙΙ. Σχέση προς εκπροσώπους άλλων επαγγελμάτων </vt:lpstr>
      <vt:lpstr>IV. Σχέση προς τις Υπηρεσίες που εργάζεται </vt:lpstr>
      <vt:lpstr>V. Σχέση προς τους πελάτες ή προς Υποκείμενα πειραματισμού  Ι </vt:lpstr>
      <vt:lpstr>V. Σχέση προς τους πελάτες ή προς Υποκείμενα πειραματισμού ΙΙ </vt:lpstr>
      <vt:lpstr>Βιβλιογραφία Ι</vt:lpstr>
      <vt:lpstr>Βιβλιογραφία ΙΙ </vt:lpstr>
      <vt:lpstr>Παρουσίαση του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ιατρικη σχολη, εκπα, 12ο εξαμηνο, Ακαδ. ετος 2019-20</dc:title>
  <dc:creator>Δώρα Σκαλή</dc:creator>
  <cp:lastModifiedBy>Theodora Skali</cp:lastModifiedBy>
  <cp:revision>441</cp:revision>
  <cp:lastPrinted>2022-09-30T08:27:34Z</cp:lastPrinted>
  <dcterms:created xsi:type="dcterms:W3CDTF">2020-03-30T09:53:51Z</dcterms:created>
  <dcterms:modified xsi:type="dcterms:W3CDTF">2025-01-18T18:27:16Z</dcterms:modified>
</cp:coreProperties>
</file>