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8"/>
  </p:notesMasterIdLst>
  <p:handoutMasterIdLst>
    <p:handoutMasterId r:id="rId19"/>
  </p:handoutMasterIdLst>
  <p:sldIdLst>
    <p:sldId id="475" r:id="rId2"/>
    <p:sldId id="476" r:id="rId3"/>
    <p:sldId id="477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007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howGuides="1">
      <p:cViewPr varScale="1">
        <p:scale>
          <a:sx n="128" d="100"/>
          <a:sy n="128" d="100"/>
        </p:scale>
        <p:origin x="2016" y="176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4A79F7-0D57-4CDD-B304-D03B681CF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76B24-C323-445C-B0D2-522FB92C1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0936C8-C03C-449C-93C6-A9BC652B053F}" type="datetimeFigureOut">
              <a:rPr lang="en-US" altLang="en-US"/>
              <a:pPr>
                <a:defRPr/>
              </a:pPr>
              <a:t>12/7/25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54569-52F8-43BD-B404-5CB1A3BC2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4CC04-B7F4-4A9E-B17B-03C03BC5D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7EC46F-5A9F-4DE2-BB4C-874D5BAC4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4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B0B9DE2-22D3-4711-AE76-7F664188E1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5821BF-E2E9-4273-9771-D6FBACB1E1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00A4E5B-9647-442D-BF98-0CD763FFCD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7898680-F50D-481D-A047-F4EB4A55C1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0FB1D72-7532-421E-B942-CECDC28139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56F892F-FC74-4B8C-91FB-EF7EEB167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0C059F-C707-45E6-900E-B4606CF99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348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572F26-02DE-469E-ABB1-3B050BC1C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99639-1A21-485B-B1D0-9A6224F3283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CBD94131-4F68-4B81-A30D-A43BF226C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CF0667D3-01C1-4BB2-AF62-A78070BD4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9395DF-DB1D-4E4D-8E93-BF7312C2A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838E3-11EC-4E1B-AC0C-1E1D5F03236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CBE8B8E3-D104-4647-8F5A-70B808E1E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27E117B9-ED7E-4C21-B3A5-5555E0340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9395DF-DB1D-4E4D-8E93-BF7312C2A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838E3-11EC-4E1B-AC0C-1E1D5F03236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CBE8B8E3-D104-4647-8F5A-70B808E1E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27E117B9-ED7E-4C21-B3A5-5555E0340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07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>
            <a:extLst>
              <a:ext uri="{FF2B5EF4-FFF2-40B4-BE49-F238E27FC236}">
                <a16:creationId xmlns:a16="http://schemas.microsoft.com/office/drawing/2014/main" id="{32862AC4-6A41-48B8-BE1D-81AC9810ED7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4" descr="Pink tissue paper">
            <a:extLst>
              <a:ext uri="{FF2B5EF4-FFF2-40B4-BE49-F238E27FC236}">
                <a16:creationId xmlns:a16="http://schemas.microsoft.com/office/drawing/2014/main" id="{032A4514-26CB-49AF-ADF8-1E49424608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  <a:ea typeface="+mn-ea"/>
              </a:rPr>
              <a:t>4</a:t>
            </a:r>
          </a:p>
        </p:txBody>
      </p:sp>
      <p:sp>
        <p:nvSpPr>
          <p:cNvPr id="6" name="Text Box 15" descr="Pink tissue paper">
            <a:extLst>
              <a:ext uri="{FF2B5EF4-FFF2-40B4-BE49-F238E27FC236}">
                <a16:creationId xmlns:a16="http://schemas.microsoft.com/office/drawing/2014/main" id="{C62599FA-CAA0-45A4-BCEC-DB2CA5BD9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  <a:ea typeface="+mn-ea"/>
              </a:rPr>
              <a:t>4.1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78033545-443D-42C9-903A-7276EB91EE8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BF932F74-A41D-4807-9315-3994AABCE316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1A6AA106-0457-4981-8351-3388B0A9470E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66AA791A-71B8-4871-B335-2F474010A252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6" descr="Lay Linear Algebra 6e cover.png">
            <a:extLst>
              <a:ext uri="{FF2B5EF4-FFF2-40B4-BE49-F238E27FC236}">
                <a16:creationId xmlns:a16="http://schemas.microsoft.com/office/drawing/2014/main" id="{1B9A7D2E-8FA5-4083-B405-14651D373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Row Reduction and Echelon Forms</a:t>
            </a:r>
          </a:p>
        </p:txBody>
      </p:sp>
    </p:spTree>
    <p:extLst>
      <p:ext uri="{BB962C8B-B14F-4D97-AF65-F5344CB8AC3E}">
        <p14:creationId xmlns:p14="http://schemas.microsoft.com/office/powerpoint/2010/main" val="4157690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99E24B-8B6E-4B43-ADFF-FCD7DFDA4D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5A033D27-E327-42A3-9746-8A207BC85F3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9F723F1-4E22-4D81-A9FE-D2E5F8A8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36165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DB6F84-7DA6-477F-BEB9-FA65C2BF4B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D79D73D-2508-4B68-8208-CFE0C734340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A0EFB30-14FB-466A-B471-261979D7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356005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3398FE-4112-4789-ACA6-7A9A82CBEE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3BAD3DB-055A-40B1-A4D9-C05F99E3475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376A483A-0A24-4E8C-BD78-FC9D8062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739783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5B59A2-63DD-42E4-9F3B-BE640F1D0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4448BBAC-BE64-457F-86C7-F045323587B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DCCD288-D79B-4C55-AE70-8F418F5D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123451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B84D0A-FCC8-4AA6-AB00-DDFAD47CAF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0632A9B-4C5B-4EC9-842F-C03C877E4966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1EFFD70-1862-419F-A3C4-55BB3D30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824052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D347A7-1292-434F-985E-F0CCE65665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3D818566-A512-450D-B405-9C43AE8B701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7EFE43B-F70C-4E2A-AD84-886BE4F8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832256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FD7CEA-7F9C-4DA6-8D41-013BB68FCE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4.1- </a:t>
            </a:r>
            <a:fld id="{3C68F6FB-E98E-46B9-BF9E-8028EC4926D7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729863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D745D5-B93A-445A-AE88-94C29DE7A5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13E5C302-AB48-41F0-9BB0-E9FBDD96393E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ED4B8F2-9790-44C9-A688-67C1E102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323066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B8EEDB-35CC-4CE1-B350-23616945FD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B5B7004E-FF89-4ACE-944C-09A5FC52B85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BFEBB7B-1F08-459A-BD0A-BF9CEF79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815632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66A1E-CBA8-48BF-A684-539C50C39E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3047EB2-A262-45A5-ACC9-E158AD4CB85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6246698-B59B-43F7-AD47-D72ADE48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437728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6C7A3-2810-4DBF-A90B-6955018A44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8BA14E9D-B97E-47E6-A7B7-2965A278019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767132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FD6BC2-DE2E-4F3C-9350-975EB5210A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E42163C8-B72B-4DB5-8E3B-FE3E352D394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252663BB-A9A9-44C2-B73A-AC469794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6968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192647-EFC3-4861-9C79-9427839390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77D77682-A72A-439C-92B9-08BF9F1C7A2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227C173-777A-40D5-946E-7489D6F4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554110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752A0F-4269-4FF4-B5B6-AF5938DE7D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C49DDCE-4702-40F9-8F58-19E5EE9F3FB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A4E05BA-8F43-4BEB-8904-5EC6A5B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808697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9F2B5A77-6BB4-4768-8D29-9C473494F4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4.1- </a:t>
            </a:r>
            <a:fld id="{9CACAE2B-D194-4FD7-8D49-2453B9E4AFC9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69BF9965-EB80-4604-AA6E-BBD05A278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DD345F53-FB5B-4223-856C-10612F853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>
            <a:extLst>
              <a:ext uri="{FF2B5EF4-FFF2-40B4-BE49-F238E27FC236}">
                <a16:creationId xmlns:a16="http://schemas.microsoft.com/office/drawing/2014/main" id="{F389010D-C9EC-432C-AD53-9014BC08ACE1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.png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66870FE9-B775-4D66-8656-060D4E6991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dirty="0"/>
              <a:t>Διανυσματικοί Χώροι</a:t>
            </a:r>
            <a:endParaRPr lang="en-US" altLang="en-US" dirty="0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970F19F0-5021-4C44-B6A9-1215D41F2F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ΔΙΑΝΥΣΜΑΤΙΚΟΙ ΧΩΡΟΙ ΚΑΙ ΥΠΟΧΩΡΟΙ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9648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FA6612-6CE0-4D47-8C40-728D38DAC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9EFA8AC5-6374-49AC-948A-1A04F635DD53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718850" name="Rectangle 2">
            <a:extLst>
              <a:ext uri="{FF2B5EF4-FFF2-40B4-BE49-F238E27FC236}">
                <a16:creationId xmlns:a16="http://schemas.microsoft.com/office/drawing/2014/main" id="{F4D6FCDF-4F87-4AA4-B249-13C919E5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ΔΙΑΝΥΣΜΑΤΙΚΟΣ ΧΩΡΟΣ ΣΗΜΑΤΩΝ</a:t>
            </a:r>
            <a:endParaRPr lang="en-US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62950" cy="36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55DABF-3E4E-25DA-5694-EE8F2CB3F2F3}"/>
              </a:ext>
            </a:extLst>
          </p:cNvPr>
          <p:cNvSpPr/>
          <p:nvPr/>
        </p:nvSpPr>
        <p:spPr bwMode="auto">
          <a:xfrm>
            <a:off x="457200" y="4724400"/>
            <a:ext cx="5791200" cy="4834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27538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FA6612-6CE0-4D47-8C40-728D38DAC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9EFA8AC5-6374-49AC-948A-1A04F635DD53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718850" name="Rectangle 2">
            <a:extLst>
              <a:ext uri="{FF2B5EF4-FFF2-40B4-BE49-F238E27FC236}">
                <a16:creationId xmlns:a16="http://schemas.microsoft.com/office/drawing/2014/main" id="{F4D6FCDF-4F87-4AA4-B249-13C919E5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ΔΙΑΝΥΣΜΑΤΙΚΟΣ ΧΩΡΟΣ ΠΟΛΥΩΝΥΜΩΝ ΒΑΘΜΟΥ ΤΟ ΠΟΛΥ </a:t>
            </a:r>
            <a:r>
              <a:rPr lang="en-US" altLang="en-US" i="1" dirty="0"/>
              <a:t>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851" name="Rectangle 3">
                <a:extLst>
                  <a:ext uri="{FF2B5EF4-FFF2-40B4-BE49-F238E27FC236}">
                    <a16:creationId xmlns:a16="http://schemas.microsoft.com/office/drawing/2014/main" id="{D9ABE880-ECA3-4CCA-82DA-A0F4077E69F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610600" cy="5257800"/>
              </a:xfrm>
            </p:spPr>
            <p:txBody>
              <a:bodyPr/>
              <a:lstStyle/>
              <a:p>
                <a:r>
                  <a:rPr lang="el-GR" dirty="0"/>
                  <a:t>Για</a:t>
                </a:r>
                <a:r>
                  <a:rPr lang="en-US" dirty="0"/>
                  <a:t> </a:t>
                </a:r>
                <a:r>
                  <a:rPr lang="en-US" i="1" dirty="0"/>
                  <a:t>n </a:t>
                </a:r>
                <a:r>
                  <a:rPr lang="el-GR" dirty="0">
                    <a:sym typeface="Euclid Symbol" panose="05050102010706020507" pitchFamily="18" charset="2"/>
                  </a:rPr>
                  <a:t>&gt;</a:t>
                </a:r>
                <a:r>
                  <a:rPr lang="en-US" dirty="0">
                    <a:sym typeface="Euclid Symbol" panose="05050102010706020507" pitchFamily="18" charset="2"/>
                  </a:rPr>
                  <a:t> </a:t>
                </a:r>
                <a:r>
                  <a:rPr lang="en-US" dirty="0"/>
                  <a:t>0, </a:t>
                </a:r>
                <a:r>
                  <a:rPr lang="el-GR" dirty="0"/>
                  <a:t>το σύνολο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ℙ</m:t>
                    </m:r>
                  </m:oMath>
                </a14:m>
                <a:r>
                  <a:rPr lang="en-US" i="1" baseline="-25000" dirty="0" err="1"/>
                  <a:t>n</a:t>
                </a:r>
                <a:r>
                  <a:rPr lang="en-US" i="1" baseline="-25000" dirty="0"/>
                  <a:t> </a:t>
                </a:r>
                <a:r>
                  <a:rPr lang="el-GR" dirty="0"/>
                  <a:t>πολυωνύμων βαθμού το πολύ 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:r>
                  <a:rPr lang="el-GR" dirty="0"/>
                  <a:t>είναι ένας διανυσματικός χώρος</a:t>
                </a:r>
                <a:r>
                  <a:rPr lang="en-US" dirty="0"/>
                  <a:t>.  </a:t>
                </a:r>
              </a:p>
              <a:p>
                <a:r>
                  <a:rPr lang="el-GR" dirty="0"/>
                  <a:t>Αποτελείται από όλα τα πολυώνυμα της μορφής </a:t>
                </a:r>
              </a:p>
              <a:p>
                <a:pPr marL="0" indent="0" algn="ctr">
                  <a:buNone/>
                </a:pPr>
                <a:r>
                  <a:rPr lang="fr-FR" dirty="0"/>
                  <a:t> </a:t>
                </a:r>
                <a:r>
                  <a:rPr lang="fr-FR" b="1" dirty="0"/>
                  <a:t>p</a:t>
                </a:r>
                <a:r>
                  <a:rPr lang="fr-FR" dirty="0"/>
                  <a:t>(</a:t>
                </a:r>
                <a:r>
                  <a:rPr lang="fr-FR" i="1" dirty="0"/>
                  <a:t>t</a:t>
                </a:r>
                <a:r>
                  <a:rPr lang="fr-FR" dirty="0"/>
                  <a:t>) = </a:t>
                </a:r>
                <a:r>
                  <a:rPr lang="fr-FR" i="1" dirty="0"/>
                  <a:t>a</a:t>
                </a:r>
                <a:r>
                  <a:rPr lang="fr-FR" baseline="-25000" dirty="0"/>
                  <a:t>0 </a:t>
                </a:r>
                <a:r>
                  <a:rPr lang="fr-FR" dirty="0"/>
                  <a:t>+ </a:t>
                </a:r>
                <a:r>
                  <a:rPr lang="fr-FR" i="1" dirty="0"/>
                  <a:t>a</a:t>
                </a:r>
                <a:r>
                  <a:rPr lang="fr-FR" baseline="-25000" dirty="0"/>
                  <a:t>1</a:t>
                </a:r>
                <a:r>
                  <a:rPr lang="fr-FR" dirty="0"/>
                  <a:t> </a:t>
                </a:r>
                <a:r>
                  <a:rPr lang="fr-FR" i="1" dirty="0"/>
                  <a:t>t </a:t>
                </a:r>
                <a:r>
                  <a:rPr lang="fr-FR" dirty="0"/>
                  <a:t>+ </a:t>
                </a:r>
                <a:r>
                  <a:rPr lang="fr-FR" i="1" dirty="0"/>
                  <a:t>a</a:t>
                </a:r>
                <a:r>
                  <a:rPr lang="fr-FR" baseline="-25000" dirty="0"/>
                  <a:t>2</a:t>
                </a:r>
                <a:r>
                  <a:rPr lang="fr-FR" dirty="0"/>
                  <a:t> </a:t>
                </a:r>
                <a:r>
                  <a:rPr lang="fr-FR" i="1" dirty="0"/>
                  <a:t>t</a:t>
                </a:r>
                <a:r>
                  <a:rPr lang="fr-FR" baseline="30000" dirty="0"/>
                  <a:t>2 </a:t>
                </a:r>
                <a:r>
                  <a:rPr lang="fr-FR" dirty="0"/>
                  <a:t>+ ⋯ + </a:t>
                </a:r>
                <a:r>
                  <a:rPr lang="fr-FR" i="1" dirty="0"/>
                  <a:t>a</a:t>
                </a:r>
                <a:r>
                  <a:rPr lang="fr-FR" i="1" baseline="-25000" dirty="0"/>
                  <a:t>n</a:t>
                </a:r>
                <a:r>
                  <a:rPr lang="fr-FR" dirty="0"/>
                  <a:t> </a:t>
                </a:r>
                <a:r>
                  <a:rPr lang="fr-FR" i="1" dirty="0" err="1"/>
                  <a:t>t</a:t>
                </a:r>
                <a:r>
                  <a:rPr lang="fr-FR" i="1" baseline="30000" dirty="0" err="1"/>
                  <a:t>n</a:t>
                </a:r>
                <a:endParaRPr lang="fr-FR" i="1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l-GR" dirty="0"/>
                  <a:t>όπου οι συντελεστές </a:t>
                </a:r>
                <a:r>
                  <a:rPr lang="en-US" i="1" dirty="0"/>
                  <a:t>a</a:t>
                </a:r>
                <a:r>
                  <a:rPr lang="en-US" baseline="-25000" dirty="0"/>
                  <a:t>0</a:t>
                </a:r>
                <a:r>
                  <a:rPr lang="en-US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el-GR" dirty="0"/>
                  <a:t>και η μεταβλητή </a:t>
                </a:r>
                <a:r>
                  <a:rPr lang="en-US" i="1" dirty="0"/>
                  <a:t>t</a:t>
                </a:r>
                <a:r>
                  <a:rPr lang="el-GR" i="1" dirty="0"/>
                  <a:t>.</a:t>
                </a:r>
                <a:r>
                  <a:rPr lang="en-US" dirty="0"/>
                  <a:t> </a:t>
                </a:r>
                <a:r>
                  <a:rPr lang="el-GR" dirty="0"/>
                  <a:t>είναι πραγματικοί αριθμοί</a:t>
                </a:r>
                <a:r>
                  <a:rPr lang="en-US" dirty="0"/>
                  <a:t>.</a:t>
                </a:r>
              </a:p>
              <a:p>
                <a:r>
                  <a:rPr lang="el-GR" dirty="0"/>
                  <a:t>Ο βαθμός του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l-GR" dirty="0"/>
                  <a:t>είναι η μεγαλύτερη δύναμη του </a:t>
                </a:r>
                <a:r>
                  <a:rPr lang="en-US" dirty="0"/>
                  <a:t>t </a:t>
                </a:r>
                <a:r>
                  <a:rPr lang="el-GR" dirty="0"/>
                  <a:t>της οποίας ο συντελεστής δεν είναι μηδέν. Εάν όλοι οι συντελεστές είναι μηδέν</a:t>
                </a:r>
                <a:r>
                  <a:rPr lang="en-US" dirty="0"/>
                  <a:t>, </a:t>
                </a:r>
                <a:r>
                  <a:rPr lang="el-GR" dirty="0"/>
                  <a:t>το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l-GR" dirty="0"/>
                  <a:t>ονομάζεται το μηδενικό πολυώνυμο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18851" name="Rectangle 3">
                <a:extLst>
                  <a:ext uri="{FF2B5EF4-FFF2-40B4-BE49-F238E27FC236}">
                    <a16:creationId xmlns:a16="http://schemas.microsoft.com/office/drawing/2014/main" id="{D9ABE880-ECA3-4CCA-82DA-A0F4077E6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610600" cy="5257800"/>
              </a:xfrm>
              <a:blipFill>
                <a:blip r:embed="rId2"/>
                <a:stretch>
                  <a:fillRect l="-1767" t="-1687" r="-2651" b="-530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694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4615323-7C3B-4D00-BA2F-5CF6A00D5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900A8235-92E3-4E8D-953E-139DFCD13EB2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711682" name="Rectangle 2">
            <a:extLst>
              <a:ext uri="{FF2B5EF4-FFF2-40B4-BE49-F238E27FC236}">
                <a16:creationId xmlns:a16="http://schemas.microsoft.com/office/drawing/2014/main" id="{F0C6618A-B1E2-4D1C-AF5A-AFD1A9771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ΥΠΟΧΩΡΟΙ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1690" name="Rectangle 10">
                <a:extLst>
                  <a:ext uri="{FF2B5EF4-FFF2-40B4-BE49-F238E27FC236}">
                    <a16:creationId xmlns:a16="http://schemas.microsoft.com/office/drawing/2014/main" id="{67077323-F709-492A-AF1B-22E9B90DA4B5}"/>
                  </a:ext>
                </a:extLst>
              </p:cNvPr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228600" y="1676400"/>
                <a:ext cx="8839200" cy="4343400"/>
              </a:xfrm>
            </p:spPr>
            <p:txBody>
              <a:bodyPr/>
              <a:lstStyle/>
              <a:p>
                <a:pPr marL="533400" indent="-533400"/>
                <a:r>
                  <a:rPr lang="el-GR" altLang="en-US" sz="2800" b="1" dirty="0"/>
                  <a:t>Ορισμός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l-GR" altLang="en-US" sz="2800" b="1" dirty="0"/>
                  <a:t>Υποχώρος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ενός διανυσματικού χώρου 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 υποσύνολο </a:t>
                </a:r>
                <a:r>
                  <a:rPr lang="en-US" altLang="en-US" sz="2800" i="1" dirty="0"/>
                  <a:t>H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του 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που έχει τρεις ιδιότητες </a:t>
                </a:r>
                <a:r>
                  <a:rPr lang="en-US" altLang="en-US" sz="2800" dirty="0"/>
                  <a:t>:</a:t>
                </a:r>
              </a:p>
              <a:p>
                <a:pPr marL="1295400" lvl="2" indent="-381000">
                  <a:buFont typeface="Wingdings" panose="05000000000000000000" pitchFamily="2" charset="2"/>
                  <a:buAutoNum type="alphaLcPeriod"/>
                </a:pPr>
                <a:r>
                  <a:rPr lang="el-GR" altLang="en-US" sz="2800" dirty="0"/>
                  <a:t>Το μηδενικό διάνυσμα του 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ανήκει στο </a:t>
                </a:r>
                <a:r>
                  <a:rPr lang="en-US" altLang="en-US" sz="2800" i="1" dirty="0"/>
                  <a:t>H</a:t>
                </a:r>
                <a:r>
                  <a:rPr lang="en-US" altLang="en-US" sz="2800" dirty="0"/>
                  <a:t>.</a:t>
                </a:r>
              </a:p>
              <a:p>
                <a:pPr marL="1295400" lvl="2" indent="-381000"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 </a:t>
                </a:r>
                <a:r>
                  <a:rPr lang="en-US" altLang="en-US" sz="2800" i="1" dirty="0"/>
                  <a:t>H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κλειστό για διανυσματική πρόσθεση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Δηλαδή, </a:t>
                </a:r>
                <a14:m>
                  <m:oMath xmlns:m="http://schemas.openxmlformats.org/officeDocument/2006/math">
                    <m:r>
                      <a:rPr lang="el-GR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en-US" sz="2800" b="1" dirty="0" err="1"/>
                  <a:t>u</a:t>
                </a:r>
                <a:r>
                  <a:rPr lang="en-US" altLang="en-US" sz="2800" dirty="0" err="1"/>
                  <a:t>,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l-GR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H</a:t>
                </a:r>
                <a:r>
                  <a:rPr lang="en-US" altLang="en-US" sz="2800" dirty="0"/>
                  <a:t>,            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H.</a:t>
                </a:r>
              </a:p>
              <a:p>
                <a:pPr marL="1295400" lvl="2" indent="-381000"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 </a:t>
                </a:r>
                <a:r>
                  <a:rPr lang="en-US" altLang="en-US" sz="2800" i="1" dirty="0"/>
                  <a:t>H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κλειστό για τον πολλαπλασιασμό με αριθμό. Δηλαδή, , </a:t>
                </a:r>
                <a14:m>
                  <m:oMath xmlns:m="http://schemas.openxmlformats.org/officeDocument/2006/math">
                    <m: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H </a:t>
                </a:r>
                <a:r>
                  <a:rPr lang="el-GR" altLang="en-US" sz="2800" dirty="0"/>
                  <a:t>και κάθε αριθμό </a:t>
                </a:r>
                <a:r>
                  <a:rPr lang="en-US" altLang="en-US" sz="2800" i="1" dirty="0"/>
                  <a:t>c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το διάνυσμα </a:t>
                </a:r>
                <a:r>
                  <a:rPr lang="en-US" altLang="en-US" sz="2800" i="1" dirty="0"/>
                  <a:t>c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altLang="en-US" sz="2800" dirty="0"/>
                  <a:t>H.</a:t>
                </a:r>
              </a:p>
              <a:p>
                <a:pPr marL="1295400" lvl="2" indent="-381000">
                  <a:buFont typeface="Wingdings" panose="05000000000000000000" pitchFamily="2" charset="2"/>
                  <a:buAutoNum type="alphaLcPeriod"/>
                </a:pPr>
                <a:endParaRPr lang="en-US" altLang="en-US" sz="2800" dirty="0"/>
              </a:p>
              <a:p>
                <a:pPr marL="1295400" lvl="2" indent="-381000">
                  <a:buFont typeface="Wingdings" panose="05000000000000000000" pitchFamily="2" charset="2"/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711690" name="Rectangle 10">
                <a:extLst>
                  <a:ext uri="{FF2B5EF4-FFF2-40B4-BE49-F238E27FC236}">
                    <a16:creationId xmlns:a16="http://schemas.microsoft.com/office/drawing/2014/main" id="{67077323-F709-492A-AF1B-22E9B90DA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28600" y="1676400"/>
                <a:ext cx="8839200" cy="4343400"/>
              </a:xfrm>
              <a:blipFill>
                <a:blip r:embed="rId2"/>
                <a:stretch>
                  <a:fillRect l="-1291" t="-1749" r="-18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1691" name="Object 11">
            <a:extLst>
              <a:ext uri="{FF2B5EF4-FFF2-40B4-BE49-F238E27FC236}">
                <a16:creationId xmlns:a16="http://schemas.microsoft.com/office/drawing/2014/main" id="{30F80E46-219F-4EF9-877B-BAB390423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395317"/>
              </p:ext>
            </p:extLst>
          </p:nvPr>
        </p:nvGraphicFramePr>
        <p:xfrm>
          <a:off x="4572000" y="370840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279360" progId="Equation.DSMT4">
                  <p:embed/>
                </p:oleObj>
              </mc:Choice>
              <mc:Fallback>
                <p:oleObj name="Equation" r:id="rId3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08400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26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60BF-E14A-4652-AF28-CF3183D3D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7683DAF5-E2FF-48AD-9C33-00AB58E3FD40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715778" name="Rectangle 2">
            <a:extLst>
              <a:ext uri="{FF2B5EF4-FFF2-40B4-BE49-F238E27FC236}">
                <a16:creationId xmlns:a16="http://schemas.microsoft.com/office/drawing/2014/main" id="{82A38408-B2EF-4D25-ACDD-A39A50ABE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ΥΠΟΧΩΡΟΙ</a:t>
            </a:r>
            <a:endParaRPr lang="en-US" altLang="en-US" dirty="0"/>
          </a:p>
        </p:txBody>
      </p:sp>
      <p:sp>
        <p:nvSpPr>
          <p:cNvPr id="715779" name="Rectangle 3">
            <a:extLst>
              <a:ext uri="{FF2B5EF4-FFF2-40B4-BE49-F238E27FC236}">
                <a16:creationId xmlns:a16="http://schemas.microsoft.com/office/drawing/2014/main" id="{177DD69F-9BB0-4643-8AA3-0F64E73FF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609600" indent="-609600">
              <a:lnSpc>
                <a:spcPct val="90000"/>
              </a:lnSpc>
            </a:pPr>
            <a:r>
              <a:rPr lang="el-GR" altLang="en-US" sz="2800" dirty="0"/>
              <a:t>Οι ιδιότητες (</a:t>
            </a:r>
            <a:r>
              <a:rPr lang="en-US" altLang="en-US" sz="2800" dirty="0"/>
              <a:t>a</a:t>
            </a:r>
            <a:r>
              <a:rPr lang="el-GR" altLang="en-US" sz="2800" dirty="0"/>
              <a:t>), (</a:t>
            </a:r>
            <a:r>
              <a:rPr lang="en-US" altLang="en-US" sz="2800" dirty="0"/>
              <a:t>b</a:t>
            </a:r>
            <a:r>
              <a:rPr lang="el-GR" altLang="en-US" sz="2800" dirty="0"/>
              <a:t>) και (</a:t>
            </a:r>
            <a:r>
              <a:rPr lang="en-US" altLang="en-US" sz="2800" dirty="0"/>
              <a:t>c</a:t>
            </a:r>
            <a:r>
              <a:rPr lang="el-GR" altLang="en-US" sz="2800" dirty="0"/>
              <a:t>) εγγυώνται ότι ένας υποχώρος </a:t>
            </a:r>
            <a:r>
              <a:rPr lang="en-US" altLang="en-US" sz="2800" i="1" dirty="0"/>
              <a:t>H</a:t>
            </a:r>
            <a:r>
              <a:rPr lang="en-US" altLang="en-US" sz="2800" dirty="0"/>
              <a:t> </a:t>
            </a:r>
            <a:r>
              <a:rPr lang="el-GR" altLang="en-US" sz="2800" dirty="0"/>
              <a:t>του </a:t>
            </a:r>
            <a:r>
              <a:rPr lang="en-US" altLang="en-US" sz="2800" i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ο ίδιος ένας διανυσματικός χώρος, υπό τις πράξεις διανυσματικού χώρου που έχουν ήδη οριστεί στον </a:t>
            </a:r>
            <a:r>
              <a:rPr lang="en-US" altLang="en-US" sz="2800" i="1" dirty="0"/>
              <a:t>V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 dirty="0"/>
          </a:p>
          <a:p>
            <a:pPr marL="609600" indent="-609600">
              <a:lnSpc>
                <a:spcPct val="90000"/>
              </a:lnSpc>
            </a:pPr>
            <a:r>
              <a:rPr lang="el-GR" altLang="en-US" sz="2800" dirty="0"/>
              <a:t>Κάθε υποχώρος είναι ένας διανυσματικός χώρος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609600" indent="-609600">
              <a:lnSpc>
                <a:spcPct val="90000"/>
              </a:lnSpc>
            </a:pPr>
            <a:r>
              <a:rPr lang="el-GR" altLang="en-US" sz="2800" dirty="0"/>
              <a:t>Αντίστροφα, κάθε διανυσματικός χώρος είναι ένας υποχώρος (του εαυτού του και ενδεχομένως άλλων μεγαλύτερων χώρων).</a:t>
            </a:r>
          </a:p>
        </p:txBody>
      </p:sp>
    </p:spTree>
    <p:extLst>
      <p:ext uri="{BB962C8B-B14F-4D97-AF65-F5344CB8AC3E}">
        <p14:creationId xmlns:p14="http://schemas.microsoft.com/office/powerpoint/2010/main" val="2089844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BC438-BA61-499C-B88C-F60D676B3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60C88EC5-0EAC-4359-8D55-2438C9A3161F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716802" name="Rectangle 2">
            <a:extLst>
              <a:ext uri="{FF2B5EF4-FFF2-40B4-BE49-F238E27FC236}">
                <a16:creationId xmlns:a16="http://schemas.microsoft.com/office/drawing/2014/main" id="{0CA5A6E8-54FB-47A8-82D9-9E23C8893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ΥΠΟΧΩΡΟΙ</a:t>
            </a:r>
            <a:endParaRPr lang="en-US" altLang="en-US" dirty="0"/>
          </a:p>
        </p:txBody>
      </p:sp>
      <p:sp>
        <p:nvSpPr>
          <p:cNvPr id="716803" name="Rectangle 3">
            <a:extLst>
              <a:ext uri="{FF2B5EF4-FFF2-40B4-BE49-F238E27FC236}">
                <a16:creationId xmlns:a16="http://schemas.microsoft.com/office/drawing/2014/main" id="{782C8898-27D0-435F-9FAD-D43A29EE2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l-GR" altLang="en-US" sz="2800" dirty="0"/>
              <a:t>Το σύνολο που αποτελείται μόνο από το μηδενικό διάνυσμα σε ένα διανυσματικό χώρο </a:t>
            </a:r>
            <a:r>
              <a:rPr lang="en-US" altLang="en-US" sz="2800" i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υποχώρος του </a:t>
            </a:r>
            <a:r>
              <a:rPr lang="en-US" altLang="en-US" sz="2800" i="1" dirty="0"/>
              <a:t>V</a:t>
            </a:r>
            <a:r>
              <a:rPr lang="en-US" altLang="en-US" sz="2800" dirty="0"/>
              <a:t>, </a:t>
            </a:r>
            <a:r>
              <a:rPr lang="el-GR" altLang="en-US" sz="2800" dirty="0"/>
              <a:t>που ονομάζεται μηδενικός υποχώρος και γράφεται ως</a:t>
            </a:r>
            <a:r>
              <a:rPr lang="en-US" altLang="en-US" sz="2800" dirty="0"/>
              <a:t>{</a:t>
            </a:r>
            <a:r>
              <a:rPr lang="en-US" altLang="en-US" sz="2800" b="1" dirty="0"/>
              <a:t>0</a:t>
            </a:r>
            <a:r>
              <a:rPr lang="en-US" altLang="en-US" sz="2800" dirty="0"/>
              <a:t>}.</a:t>
            </a:r>
          </a:p>
          <a:p>
            <a:r>
              <a:rPr lang="el-GR" altLang="en-US" sz="2800" dirty="0"/>
              <a:t>Υπενθυμίζεται ότι </a:t>
            </a:r>
          </a:p>
          <a:p>
            <a:pPr lvl="1"/>
            <a:r>
              <a:rPr lang="el-GR" altLang="en-US" dirty="0"/>
              <a:t>ο όρος γραμμικός συνδυασμός αναφέρεται σε οποιοδήποτε άθροισμα πολλαπλάσιων με αριθμούς διανυσμάτων, και </a:t>
            </a:r>
          </a:p>
          <a:p>
            <a:pPr lvl="1"/>
            <a:r>
              <a:rPr lang="en-US" altLang="en-US" dirty="0"/>
              <a:t>Span {</a:t>
            </a:r>
            <a:r>
              <a:rPr lang="en-US" altLang="en-US" b="1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n-US" altLang="en-US" b="1" dirty="0" err="1"/>
              <a:t>v</a:t>
            </a:r>
            <a:r>
              <a:rPr lang="en-US" altLang="en-US" i="1" baseline="-25000" dirty="0" err="1"/>
              <a:t>p</a:t>
            </a:r>
            <a:r>
              <a:rPr lang="en-US" altLang="en-US" dirty="0"/>
              <a:t>} </a:t>
            </a:r>
            <a:r>
              <a:rPr lang="el-GR" altLang="en-US" dirty="0"/>
              <a:t>συμβολίζει το σύνολο όλων των διανυσμάτων που μπορούν να γραφούν ως γραμμικοί συνδυασμοί των </a:t>
            </a:r>
            <a:r>
              <a:rPr lang="en-US" altLang="en-US" b="1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n-US" altLang="en-US" b="1" dirty="0" err="1"/>
              <a:t>v</a:t>
            </a:r>
            <a:r>
              <a:rPr lang="en-US" altLang="en-US" i="1" baseline="-25000" dirty="0" err="1"/>
              <a:t>p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078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7004F77-6F6D-489D-81C7-BA5DEB8C7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D2DE997A-DCCD-4743-9E42-BBD9CB5F9BFA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3F5A8F88-0DFA-4CA1-A0A3-FACABA09D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ΥΠΟΧΩΡΟΣ ΠΑΡΑΓΟΜΕΝΟΣ ΑΠΟ ΣΥΝΟΛΟ</a:t>
            </a:r>
            <a:endParaRPr lang="en-US" altLang="en-US" dirty="0"/>
          </a:p>
        </p:txBody>
      </p:sp>
      <p:sp>
        <p:nvSpPr>
          <p:cNvPr id="717827" name="Rectangle 3">
            <a:extLst>
              <a:ext uri="{FF2B5EF4-FFF2-40B4-BE49-F238E27FC236}">
                <a16:creationId xmlns:a16="http://schemas.microsoft.com/office/drawing/2014/main" id="{1CC74B57-6BA8-4196-94DA-37C43ADEE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763000" cy="5029200"/>
          </a:xfrm>
          <a:noFill/>
        </p:spPr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l-GR" altLang="en-US" sz="2800" dirty="0"/>
              <a:t>Δίνονται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ενός διανυσματικού χώρου </a:t>
            </a:r>
            <a:r>
              <a:rPr lang="en-US" altLang="en-US" sz="2800" i="1" dirty="0"/>
              <a:t>V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n-US" altLang="en-US" sz="2800" dirty="0"/>
              <a:t> </a:t>
            </a:r>
            <a:r>
              <a:rPr lang="el-GR" altLang="en-US" sz="2800" dirty="0"/>
              <a:t>                                </a:t>
            </a:r>
            <a:r>
              <a:rPr lang="en-US" altLang="en-US" sz="2800" dirty="0"/>
              <a:t>. </a:t>
            </a:r>
            <a:r>
              <a:rPr lang="el-GR" altLang="en-US" sz="2800" dirty="0"/>
              <a:t>Δείξτε ότι ο </a:t>
            </a:r>
            <a:r>
              <a:rPr lang="en-US" altLang="en-US" sz="2800" i="1" dirty="0"/>
              <a:t>H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υπόχωρος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V</a:t>
            </a:r>
            <a:r>
              <a:rPr lang="en-US" altLang="en-US" sz="2800" dirty="0"/>
              <a:t>.</a:t>
            </a:r>
          </a:p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l-GR" altLang="en-US" sz="2800" dirty="0"/>
              <a:t>Το μηδενικό διάνυσμα ανήκει στο </a:t>
            </a:r>
            <a:r>
              <a:rPr lang="en-US" altLang="en-US" sz="2800" dirty="0"/>
              <a:t>H, </a:t>
            </a:r>
            <a:r>
              <a:rPr lang="el-GR" altLang="en-US" sz="2800" dirty="0"/>
              <a:t>επειδή</a:t>
            </a:r>
            <a:r>
              <a:rPr lang="en-US" altLang="en-US" sz="2800" dirty="0"/>
              <a:t>                         </a:t>
            </a:r>
          </a:p>
          <a:p>
            <a:pPr marL="514350" indent="-514350">
              <a:buFont typeface="+mj-lt"/>
              <a:buAutoNum type="alphaLcPeriod"/>
            </a:pPr>
            <a:r>
              <a:rPr lang="el-GR" altLang="en-US" sz="2800" dirty="0"/>
              <a:t>Πάρτε δύο αυθαίρετα διανύσματα στο </a:t>
            </a:r>
            <a:r>
              <a:rPr lang="en-US" altLang="en-US" sz="2800" i="1" dirty="0"/>
              <a:t>H</a:t>
            </a:r>
            <a:r>
              <a:rPr lang="en-US" altLang="en-US" sz="2800" dirty="0"/>
              <a:t>,</a:t>
            </a:r>
            <a:r>
              <a:rPr lang="en-US" altLang="en-US" sz="2800" i="1" dirty="0"/>
              <a:t> </a:t>
            </a:r>
            <a:r>
              <a:rPr lang="el-GR" altLang="en-US" sz="2800" dirty="0"/>
              <a:t>ας πούμε τα</a:t>
            </a:r>
            <a:r>
              <a:rPr lang="en-US" altLang="en-US" sz="2800" dirty="0"/>
              <a:t>                  </a:t>
            </a:r>
          </a:p>
          <a:p>
            <a:pPr marL="0" indent="0">
              <a:buNone/>
            </a:pPr>
            <a:r>
              <a:rPr lang="en-US" altLang="en-US" sz="2800" dirty="0"/>
              <a:t>                                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l-GR" altLang="en-US" sz="2800" dirty="0"/>
              <a:t> </a:t>
            </a:r>
            <a:r>
              <a:rPr lang="en-US" altLang="en-US" sz="2800" dirty="0"/>
              <a:t>                         , </a:t>
            </a:r>
            <a:r>
              <a:rPr lang="el-GR" altLang="en-US" sz="2800" dirty="0"/>
              <a:t>τότε το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                                                             </a:t>
            </a:r>
            <a:r>
              <a:rPr lang="el-GR" altLang="en-US" sz="2800" dirty="0"/>
              <a:t>ανήκει στο </a:t>
            </a:r>
            <a:r>
              <a:rPr lang="en-US" altLang="en-US" sz="2800" i="1" dirty="0"/>
              <a:t>H</a:t>
            </a:r>
            <a:r>
              <a:rPr lang="en-US" altLang="en-US" sz="2800" dirty="0"/>
              <a:t>.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77C97"/>
                </a:solidFill>
              </a:rPr>
              <a:t>c.</a:t>
            </a:r>
            <a:r>
              <a:rPr lang="en-US" altLang="en-US" sz="2800" dirty="0"/>
              <a:t>   </a:t>
            </a:r>
            <a:r>
              <a:rPr lang="el-GR" altLang="en-US" sz="2800" dirty="0"/>
              <a:t>Για κάθε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,  </a:t>
            </a:r>
            <a:r>
              <a:rPr lang="el-GR" altLang="en-US" sz="2800" dirty="0"/>
              <a:t>το.      </a:t>
            </a:r>
            <a:r>
              <a:rPr lang="en-US" altLang="en-US" sz="2800" dirty="0"/>
              <a:t>                                  </a:t>
            </a:r>
            <a:r>
              <a:rPr lang="el-GR" altLang="en-US" sz="2800" dirty="0"/>
              <a:t>ανήκει στο </a:t>
            </a:r>
            <a:r>
              <a:rPr lang="en-US" altLang="en-US" sz="2800" i="1" dirty="0"/>
              <a:t>H.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l-GR" altLang="en-US" sz="2800" dirty="0"/>
              <a:t>Έτσι, ο </a:t>
            </a:r>
            <a:r>
              <a:rPr lang="en-US" altLang="en-US" sz="2800" i="1" dirty="0"/>
              <a:t>H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υποχώρος του </a:t>
            </a:r>
            <a:r>
              <a:rPr lang="en-US" altLang="en-US" sz="2800" i="1" dirty="0"/>
              <a:t>V</a:t>
            </a:r>
            <a:r>
              <a:rPr lang="en-US" altLang="en-US" sz="2800" dirty="0"/>
              <a:t>.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717828" name="Object 4">
            <a:extLst>
              <a:ext uri="{FF2B5EF4-FFF2-40B4-BE49-F238E27FC236}">
                <a16:creationId xmlns:a16="http://schemas.microsoft.com/office/drawing/2014/main" id="{6FC6CB58-6F61-418A-8E0F-58D006A69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66827"/>
              </p:ext>
            </p:extLst>
          </p:nvPr>
        </p:nvGraphicFramePr>
        <p:xfrm>
          <a:off x="2819400" y="1828800"/>
          <a:ext cx="273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482400" progId="Equation.DSMT4">
                  <p:embed/>
                </p:oleObj>
              </mc:Choice>
              <mc:Fallback>
                <p:oleObj name="Equation" r:id="rId2" imgW="2730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273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>
            <a:extLst>
              <a:ext uri="{FF2B5EF4-FFF2-40B4-BE49-F238E27FC236}">
                <a16:creationId xmlns:a16="http://schemas.microsoft.com/office/drawing/2014/main" id="{2657E18F-8416-4D9C-82C7-5BEC333FE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58241"/>
              </p:ext>
            </p:extLst>
          </p:nvPr>
        </p:nvGraphicFramePr>
        <p:xfrm>
          <a:off x="7048500" y="3276600"/>
          <a:ext cx="2095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482400" progId="Equation.DSMT4">
                  <p:embed/>
                </p:oleObj>
              </mc:Choice>
              <mc:Fallback>
                <p:oleObj name="Equation" r:id="rId4" imgW="2095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3276600"/>
                        <a:ext cx="2095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30" name="Object 6">
            <a:extLst>
              <a:ext uri="{FF2B5EF4-FFF2-40B4-BE49-F238E27FC236}">
                <a16:creationId xmlns:a16="http://schemas.microsoft.com/office/drawing/2014/main" id="{A26D0ADB-8DBE-4EFB-8D9A-FD841302F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475069"/>
              </p:ext>
            </p:extLst>
          </p:nvPr>
        </p:nvGraphicFramePr>
        <p:xfrm>
          <a:off x="3632200" y="4305301"/>
          <a:ext cx="223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482400" progId="Equation.DSMT4">
                  <p:embed/>
                </p:oleObj>
              </mc:Choice>
              <mc:Fallback>
                <p:oleObj name="Equation" r:id="rId6" imgW="2234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305301"/>
                        <a:ext cx="223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31" name="Object 7">
            <a:extLst>
              <a:ext uri="{FF2B5EF4-FFF2-40B4-BE49-F238E27FC236}">
                <a16:creationId xmlns:a16="http://schemas.microsoft.com/office/drawing/2014/main" id="{EB28F004-1D17-48E1-A19D-91D224634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2306"/>
              </p:ext>
            </p:extLst>
          </p:nvPr>
        </p:nvGraphicFramePr>
        <p:xfrm>
          <a:off x="762000" y="4305301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680" imgH="482400" progId="Equation.DSMT4">
                  <p:embed/>
                </p:oleObj>
              </mc:Choice>
              <mc:Fallback>
                <p:oleObj name="Equation" r:id="rId8" imgW="2209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05301"/>
                        <a:ext cx="2209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32" name="Object 8">
            <a:extLst>
              <a:ext uri="{FF2B5EF4-FFF2-40B4-BE49-F238E27FC236}">
                <a16:creationId xmlns:a16="http://schemas.microsoft.com/office/drawing/2014/main" id="{2820225A-F2D0-4870-AEF9-B7BA98B84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70602"/>
              </p:ext>
            </p:extLst>
          </p:nvPr>
        </p:nvGraphicFramePr>
        <p:xfrm>
          <a:off x="762000" y="4813300"/>
          <a:ext cx="4737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36880" imgH="482400" progId="Equation.DSMT4">
                  <p:embed/>
                </p:oleObj>
              </mc:Choice>
              <mc:Fallback>
                <p:oleObj name="Equation" r:id="rId10" imgW="4736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13300"/>
                        <a:ext cx="4737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C7C2F8E-04EF-4B84-B577-C90A7DC50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562395"/>
              </p:ext>
            </p:extLst>
          </p:nvPr>
        </p:nvGraphicFramePr>
        <p:xfrm>
          <a:off x="2819400" y="5334000"/>
          <a:ext cx="337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77880" imgH="482400" progId="Equation.DSMT4">
                  <p:embed/>
                </p:oleObj>
              </mc:Choice>
              <mc:Fallback>
                <p:oleObj name="Equation" r:id="rId12" imgW="3377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19400" y="5334000"/>
                        <a:ext cx="3378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952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0B5B551-4F7C-4E31-AE68-29E2E02E2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C4BABA57-EE7B-4132-9BFF-40CDBA666301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719874" name="Rectangle 2">
            <a:extLst>
              <a:ext uri="{FF2B5EF4-FFF2-40B4-BE49-F238E27FC236}">
                <a16:creationId xmlns:a16="http://schemas.microsoft.com/office/drawing/2014/main" id="{17BDECAF-4CA3-4B6A-A2F9-74A6BE56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ΥΠΟΧΩΡΟΣ ΠΑΡΑΓΟΜΕΝΟΣ ΑΠΟ ΣΥΝΟΛΟ</a:t>
            </a:r>
            <a:endParaRPr lang="en-US" altLang="en-US" dirty="0"/>
          </a:p>
        </p:txBody>
      </p:sp>
      <p:sp>
        <p:nvSpPr>
          <p:cNvPr id="719875" name="Rectangle 3">
            <a:extLst>
              <a:ext uri="{FF2B5EF4-FFF2-40B4-BE49-F238E27FC236}">
                <a16:creationId xmlns:a16="http://schemas.microsoft.com/office/drawing/2014/main" id="{0E195EBB-E062-4D8E-BA44-303728353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876800"/>
          </a:xfrm>
        </p:spPr>
        <p:txBody>
          <a:bodyPr/>
          <a:lstStyle/>
          <a:p>
            <a:r>
              <a:rPr lang="el-GR" altLang="en-US" sz="2800" b="1" dirty="0"/>
              <a:t>Θεώρημα</a:t>
            </a:r>
            <a:r>
              <a:rPr lang="en-US" altLang="en-US" sz="2800" b="1" dirty="0"/>
              <a:t> 1:</a:t>
            </a:r>
            <a:r>
              <a:rPr lang="en-US" altLang="en-US" sz="2800" dirty="0"/>
              <a:t> </a:t>
            </a:r>
            <a:r>
              <a:rPr lang="el-GR" altLang="en-US" sz="2800" dirty="0"/>
              <a:t>Αν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,…,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ανήκουν σε ένα διανυσματικό χώρο </a:t>
            </a:r>
            <a:r>
              <a:rPr lang="en-US" altLang="en-US" sz="2800" i="1" dirty="0"/>
              <a:t>V</a:t>
            </a:r>
            <a:r>
              <a:rPr lang="en-US" altLang="en-US" sz="2800" dirty="0"/>
              <a:t>, </a:t>
            </a:r>
            <a:r>
              <a:rPr lang="el-GR" altLang="en-US" sz="2800" dirty="0"/>
              <a:t>τότε το</a:t>
            </a:r>
            <a:r>
              <a:rPr lang="en-US" altLang="en-US" sz="2800" dirty="0"/>
              <a:t> Span {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,…,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} </a:t>
            </a:r>
            <a:r>
              <a:rPr lang="el-GR" altLang="en-US" sz="2800" dirty="0"/>
              <a:t>είναι υποχώρος του</a:t>
            </a:r>
            <a:r>
              <a:rPr lang="en-US" altLang="en-US" sz="2800" i="1" dirty="0"/>
              <a:t>V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Ονομάζουμε </a:t>
            </a:r>
            <a:r>
              <a:rPr lang="en-US" altLang="en-US" sz="2800" dirty="0"/>
              <a:t>Span {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,…,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} </a:t>
            </a:r>
            <a:r>
              <a:rPr lang="el-GR" altLang="en-US" sz="2800" b="1" dirty="0"/>
              <a:t>ο υποχώρος που καλύπτεται (ή δημιουργείται) από </a:t>
            </a:r>
            <a:r>
              <a:rPr lang="en-US" altLang="en-US" sz="2800" dirty="0"/>
              <a:t>{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,…,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}.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Έστω οποιοσδήποτε υπόχωρος </a:t>
            </a:r>
            <a:r>
              <a:rPr lang="en-US" altLang="en-US" sz="2800" i="1" dirty="0"/>
              <a:t>H</a:t>
            </a:r>
            <a:r>
              <a:rPr lang="en-US" altLang="en-US" sz="2800" dirty="0"/>
              <a:t> </a:t>
            </a:r>
            <a:r>
              <a:rPr lang="el-GR" altLang="en-US" sz="2800" dirty="0"/>
              <a:t>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V</a:t>
            </a:r>
            <a:r>
              <a:rPr lang="en-US" altLang="en-US" sz="2800" dirty="0"/>
              <a:t>, </a:t>
            </a:r>
            <a:r>
              <a:rPr lang="el-GR" altLang="en-US" sz="2800" dirty="0"/>
              <a:t>ένα σύνολο </a:t>
            </a:r>
            <a:r>
              <a:rPr lang="el-GR" altLang="en-US" sz="2800" b="1" dirty="0"/>
              <a:t>που εκτείνεται </a:t>
            </a:r>
            <a:r>
              <a:rPr lang="el-GR" altLang="en-US" sz="2800" dirty="0"/>
              <a:t>(ή </a:t>
            </a:r>
            <a:r>
              <a:rPr lang="el-GR" altLang="en-US" sz="2800" b="1" dirty="0"/>
              <a:t>παράγει</a:t>
            </a:r>
            <a:r>
              <a:rPr lang="el-GR" altLang="en-US" sz="2800" dirty="0"/>
              <a:t>) τον</a:t>
            </a:r>
            <a:r>
              <a:rPr lang="en-US" altLang="en-US" sz="2800" dirty="0"/>
              <a:t> </a:t>
            </a:r>
            <a:r>
              <a:rPr lang="en-US" altLang="en-US" sz="2800" i="1" dirty="0"/>
              <a:t>H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 σύνολο</a:t>
            </a:r>
            <a:r>
              <a:rPr lang="en-US" altLang="en-US" sz="2800" dirty="0"/>
              <a:t>{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,…,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} </a:t>
            </a:r>
            <a:r>
              <a:rPr lang="el-GR" altLang="en-US" sz="2800" dirty="0"/>
              <a:t>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H</a:t>
            </a:r>
            <a:r>
              <a:rPr lang="en-US" altLang="en-US" sz="2800" dirty="0"/>
              <a:t> </a:t>
            </a:r>
            <a:r>
              <a:rPr lang="el-GR" altLang="en-US" sz="2800" dirty="0"/>
              <a:t> </a:t>
            </a:r>
            <a:r>
              <a:rPr lang="el-GR" altLang="en-US" sz="2800" dirty="0" err="1"/>
              <a:t>τ.ω</a:t>
            </a:r>
            <a:r>
              <a:rPr lang="el-GR" altLang="en-US" sz="2800" dirty="0"/>
              <a:t>.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. </a:t>
            </a:r>
          </a:p>
        </p:txBody>
      </p:sp>
      <p:graphicFrame>
        <p:nvGraphicFramePr>
          <p:cNvPr id="719876" name="Object 4">
            <a:extLst>
              <a:ext uri="{FF2B5EF4-FFF2-40B4-BE49-F238E27FC236}">
                <a16:creationId xmlns:a16="http://schemas.microsoft.com/office/drawing/2014/main" id="{C0366FB7-9056-481C-9F54-8878E6A3B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57549"/>
              </p:ext>
            </p:extLst>
          </p:nvPr>
        </p:nvGraphicFramePr>
        <p:xfrm>
          <a:off x="2876550" y="5765800"/>
          <a:ext cx="3162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520560" progId="Equation.DSMT4">
                  <p:embed/>
                </p:oleObj>
              </mc:Choice>
              <mc:Fallback>
                <p:oleObj name="Equation" r:id="rId2" imgW="31622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5765800"/>
                        <a:ext cx="3162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31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53ED81-9389-413A-92AA-E72366279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AAFFC1DE-22B0-41B3-A453-80BAA63DCA08}" type="slidenum">
              <a:rPr lang="en-US" altLang="en-US"/>
              <a:pPr/>
              <a:t>2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707350D8-3C11-4091-93B6-BD163E2D6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ΔΙΑΝΥΣΜΑΤΙΚΟΙ ΧΩΡΟΙ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3A6A0DAC-0270-43D5-BBFE-A551BB19C20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altLang="en-US" sz="2800" b="1" dirty="0">
                    <a:cs typeface="Times New Roman" panose="02020603050405020304" pitchFamily="18" charset="0"/>
                  </a:rPr>
                  <a:t>Ορισμός: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Ένας διανυσματικός χώρος είναι ένα μη κενό σύνολο αντικειμένων </a:t>
                </a:r>
                <a:r>
                  <a:rPr lang="en-GB" altLang="en-US" sz="2800" i="1" dirty="0">
                    <a:cs typeface="Times New Roman" panose="02020603050405020304" pitchFamily="18" charset="0"/>
                  </a:rPr>
                  <a:t>V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, που ονομάζονται διανύσματα, </a:t>
                </a:r>
              </a:p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στο οποίο ορίζονται δύο πράξεις, </a:t>
                </a:r>
              </a:p>
              <a:p>
                <a:pPr marL="1009650" lvl="1" indent="-609600"/>
                <a:r>
                  <a:rPr lang="el-GR" altLang="en-US" sz="2400" dirty="0">
                    <a:cs typeface="Times New Roman" panose="02020603050405020304" pitchFamily="18" charset="0"/>
                  </a:rPr>
                  <a:t>που ονομάζονται πρόσθεση </a:t>
                </a:r>
              </a:p>
              <a:p>
                <a:pPr marL="1009650" lvl="1" indent="-609600"/>
                <a:r>
                  <a:rPr lang="el-GR" altLang="en-US" sz="2400" dirty="0">
                    <a:cs typeface="Times New Roman" panose="02020603050405020304" pitchFamily="18" charset="0"/>
                  </a:rPr>
                  <a:t>και ο πολλαπλασιασμός με πραγματικούς αριθμούς, </a:t>
                </a:r>
              </a:p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με την επιφύλαξη των δέκα αξιωμάτων που παρατίθενται στην επόμενη διαφάνεια. </a:t>
                </a:r>
              </a:p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Τα αξιώματα πρέπει να ισχύουν </a:t>
                </a:r>
                <a14:m>
                  <m:oMath xmlns:m="http://schemas.openxmlformats.org/officeDocument/2006/math">
                    <m:r>
                      <a:rPr lang="el-GR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l-GR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GB" altLang="en-US" sz="2800" b="1" dirty="0">
                    <a:cs typeface="Times New Roman" panose="02020603050405020304" pitchFamily="18" charset="0"/>
                  </a:rPr>
                  <a:t>u</a:t>
                </a:r>
                <a:r>
                  <a:rPr lang="en-GB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n-GB" altLang="en-US" sz="2800" b="1" dirty="0">
                    <a:cs typeface="Times New Roman" panose="02020603050405020304" pitchFamily="18" charset="0"/>
                  </a:rPr>
                  <a:t>v</a:t>
                </a:r>
                <a:r>
                  <a:rPr lang="en-GB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n-GB" altLang="en-US" sz="2800" b="1" dirty="0">
                    <a:cs typeface="Times New Roman" panose="02020603050405020304" pitchFamily="18" charset="0"/>
                  </a:rPr>
                  <a:t>w</a:t>
                </a:r>
                <a:r>
                  <a:rPr lang="en-GB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GB" altLang="en-US" sz="2800" i="1" dirty="0">
                    <a:cs typeface="Times New Roman" panose="02020603050405020304" pitchFamily="18" charset="0"/>
                  </a:rPr>
                  <a:t>V</a:t>
                </a:r>
                <a:r>
                  <a:rPr lang="en-GB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l-GR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GB" altLang="en-US" sz="2800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n-GB" altLang="en-US" sz="2800" dirty="0"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GB" altLang="en-US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3A6A0DAC-0270-43D5-BBFE-A551BB19C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3"/>
                <a:stretch>
                  <a:fillRect l="-1698" t="-1467" r="-16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178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53ED81-9389-413A-92AA-E72366279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AAFFC1DE-22B0-41B3-A453-80BAA63DCA08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707350D8-3C11-4091-93B6-BD163E2D6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ΔΙΑΝΥΣΜΑΤΙΚΟΙ ΧΩΡΟΙ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3A6A0DAC-0270-43D5-BBFE-A551BB19C20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295400"/>
                <a:ext cx="9067800" cy="5181600"/>
              </a:xfrm>
            </p:spPr>
            <p:txBody>
              <a:bodyPr/>
              <a:lstStyle/>
              <a:p>
                <a:pPr marL="971550" lvl="1" indent="-457200">
                  <a:buFont typeface="Wingdings" panose="05000000000000000000" pitchFamily="2" charset="2"/>
                  <a:buAutoNum type="arabicPeriod"/>
                </a:pPr>
                <a:r>
                  <a:rPr lang="en-US" altLang="en-US" sz="32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l-GR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200" b="1" dirty="0" err="1"/>
                  <a:t>u,v</a:t>
                </a:r>
                <a:r>
                  <a:rPr lang="en-US" altLang="en-US" sz="3200" dirty="0"/>
                  <a:t> </a:t>
                </a:r>
                <a14:m>
                  <m:oMath xmlns:m="http://schemas.openxmlformats.org/officeDocument/2006/math">
                    <m:r>
                      <a:rPr lang="el-GR" alt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i="1" dirty="0"/>
                  <a:t>V</a:t>
                </a:r>
                <a:r>
                  <a:rPr lang="en-US" altLang="en-US" sz="3200" dirty="0">
                    <a:cs typeface="Times New Roman" panose="02020603050405020304" pitchFamily="18" charset="0"/>
                  </a:rPr>
                  <a:t>,  </a:t>
                </a:r>
                <a:r>
                  <a:rPr lang="el-GR" alt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l-GR" alt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3200" i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32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rabicPeriod"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                                          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rabicPeriod"/>
                </a:pPr>
                <a:r>
                  <a:rPr lang="en-US" altLang="en-US" sz="3200" dirty="0">
                    <a:cs typeface="Times New Roman" panose="02020603050405020304" pitchFamily="18" charset="0"/>
                  </a:rPr>
                  <a:t>                                        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rabicPeriod"/>
                </a:pPr>
                <a:r>
                  <a:rPr lang="el-GR" altLang="en-US" dirty="0">
                    <a:cs typeface="Times New Roman" panose="02020603050405020304" pitchFamily="18" charset="0"/>
                  </a:rPr>
                  <a:t>Υπάρχει ένα μηδενικό διάνυσμα στο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τ.ω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 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l-GR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1" dirty="0"/>
                  <a:t>u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l-GR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i="1" dirty="0"/>
                  <a:t>V</a:t>
                </a:r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l-GR" altLang="en-US" dirty="0"/>
                  <a:t>      </a:t>
                </a:r>
                <a14:m>
                  <m:oMath xmlns:m="http://schemas.openxmlformats.org/officeDocument/2006/math">
                    <m:r>
                      <a:rPr lang="el-GR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i="1" dirty="0"/>
                  <a:t>V</a:t>
                </a:r>
                <a:r>
                  <a:rPr lang="el-GR" altLang="en-US" i="1" dirty="0"/>
                  <a:t> </a:t>
                </a:r>
                <a:r>
                  <a:rPr lang="el-GR" altLang="en-US" i="1" dirty="0" err="1"/>
                  <a:t>τ.ω</a:t>
                </a:r>
                <a:r>
                  <a:rPr lang="el-GR" altLang="en-US" i="1" dirty="0"/>
                  <a:t>.</a:t>
                </a:r>
                <a:r>
                  <a:rPr lang="en-US" altLang="en-US" dirty="0"/>
                  <a:t>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rabicPeriod"/>
                </a:pPr>
                <a:r>
                  <a:rPr lang="el-GR" altLang="en-US" dirty="0"/>
                  <a:t>Το γινόμενο του </a:t>
                </a:r>
                <a:r>
                  <a:rPr lang="en-US" altLang="en-US" b="1" dirty="0"/>
                  <a:t>u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με έναν αριθμό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c</a:t>
                </a:r>
                <a:r>
                  <a:rPr lang="en-US" altLang="en-US" b="1" dirty="0"/>
                  <a:t>u</a:t>
                </a:r>
                <a:r>
                  <a:rPr lang="en-US" altLang="en-US" dirty="0"/>
                  <a:t>, </a:t>
                </a:r>
                <a:r>
                  <a:rPr lang="el-GR" altLang="en-US" dirty="0"/>
                  <a:t>ανήκει στο </a:t>
                </a:r>
                <a:r>
                  <a:rPr lang="en-US" altLang="en-US" i="1" dirty="0"/>
                  <a:t>V</a:t>
                </a:r>
                <a:r>
                  <a:rPr lang="en-US" altLang="en-US" dirty="0"/>
                  <a:t>.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rabicPeriod"/>
                </a:pPr>
                <a:r>
                  <a:rPr lang="en-US" altLang="en-US" dirty="0"/>
                  <a:t>                                     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rabicPeriod"/>
                </a:pPr>
                <a:r>
                  <a:rPr lang="en-US" altLang="en-US" dirty="0"/>
                  <a:t>                                     </a:t>
                </a:r>
              </a:p>
              <a:p>
                <a:pPr marL="1371600" lvl="2" indent="-457200">
                  <a:buFont typeface="Wingdings" panose="05000000000000000000" pitchFamily="2" charset="2"/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                </a:t>
                </a:r>
              </a:p>
            </p:txBody>
          </p:sp>
        </mc:Choice>
        <mc:Fallback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3A6A0DAC-0270-43D5-BBFE-A551BB19C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295400"/>
                <a:ext cx="9067800" cy="5181600"/>
              </a:xfrm>
              <a:blipFill>
                <a:blip r:embed="rId3"/>
                <a:stretch>
                  <a:fillRect t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52" name="Object 36">
            <a:extLst>
              <a:ext uri="{FF2B5EF4-FFF2-40B4-BE49-F238E27FC236}">
                <a16:creationId xmlns:a16="http://schemas.microsoft.com/office/drawing/2014/main" id="{3699D359-E7AC-4D54-AEF6-47B9A9F5E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018031"/>
              </p:ext>
            </p:extLst>
          </p:nvPr>
        </p:nvGraphicFramePr>
        <p:xfrm>
          <a:off x="3425411" y="146050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279360" progId="Equation.DSMT4">
                  <p:embed/>
                </p:oleObj>
              </mc:Choice>
              <mc:Fallback>
                <p:oleObj name="Equation" r:id="rId4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411" y="1460500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53" name="Object 37">
            <a:extLst>
              <a:ext uri="{FF2B5EF4-FFF2-40B4-BE49-F238E27FC236}">
                <a16:creationId xmlns:a16="http://schemas.microsoft.com/office/drawing/2014/main" id="{9C081198-4587-4068-BA48-9DE314FC2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98586"/>
              </p:ext>
            </p:extLst>
          </p:nvPr>
        </p:nvGraphicFramePr>
        <p:xfrm>
          <a:off x="1562100" y="1993962"/>
          <a:ext cx="205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279360" progId="Equation.DSMT4">
                  <p:embed/>
                </p:oleObj>
              </mc:Choice>
              <mc:Fallback>
                <p:oleObj name="Equation" r:id="rId6" imgW="2057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993962"/>
                        <a:ext cx="205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54" name="Object 38">
            <a:extLst>
              <a:ext uri="{FF2B5EF4-FFF2-40B4-BE49-F238E27FC236}">
                <a16:creationId xmlns:a16="http://schemas.microsoft.com/office/drawing/2014/main" id="{D403A689-5854-4BF9-8943-13E8D4843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181377"/>
              </p:ext>
            </p:extLst>
          </p:nvPr>
        </p:nvGraphicFramePr>
        <p:xfrm>
          <a:off x="1562100" y="2432142"/>
          <a:ext cx="397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74760" imgH="431640" progId="Equation.DSMT4">
                  <p:embed/>
                </p:oleObj>
              </mc:Choice>
              <mc:Fallback>
                <p:oleObj name="Equation" r:id="rId8" imgW="3974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432142"/>
                        <a:ext cx="3975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55" name="Object 39">
            <a:extLst>
              <a:ext uri="{FF2B5EF4-FFF2-40B4-BE49-F238E27FC236}">
                <a16:creationId xmlns:a16="http://schemas.microsoft.com/office/drawing/2014/main" id="{3C87CA39-3833-4ECC-9762-B6342ED5C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64930"/>
              </p:ext>
            </p:extLst>
          </p:nvPr>
        </p:nvGraphicFramePr>
        <p:xfrm>
          <a:off x="4521200" y="3524250"/>
          <a:ext cx="195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20" imgH="431640" progId="Equation.DSMT4">
                  <p:embed/>
                </p:oleObj>
              </mc:Choice>
              <mc:Fallback>
                <p:oleObj name="Equation" r:id="rId10" imgW="1955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524250"/>
                        <a:ext cx="1955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25882FB-7CB1-4D5E-A3DC-5AEACB620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811757"/>
              </p:ext>
            </p:extLst>
          </p:nvPr>
        </p:nvGraphicFramePr>
        <p:xfrm>
          <a:off x="2580861" y="3646533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253800" progId="Equation.DSMT4">
                  <p:embed/>
                </p:oleObj>
              </mc:Choice>
              <mc:Fallback>
                <p:oleObj name="Equation" r:id="rId12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80861" y="3646533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92C62CE-F93B-4D78-BB77-DCC10F7F2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481632"/>
              </p:ext>
            </p:extLst>
          </p:nvPr>
        </p:nvGraphicFramePr>
        <p:xfrm>
          <a:off x="7315200" y="3048000"/>
          <a:ext cx="1447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560" imgH="342720" progId="Equation.DSMT4">
                  <p:embed/>
                </p:oleObj>
              </mc:Choice>
              <mc:Fallback>
                <p:oleObj name="Equation" r:id="rId14" imgW="1447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5200" y="3048000"/>
                        <a:ext cx="1447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CCBC3D-0966-43D6-B4D6-A93DABB44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316631"/>
              </p:ext>
            </p:extLst>
          </p:nvPr>
        </p:nvGraphicFramePr>
        <p:xfrm>
          <a:off x="1414670" y="4513470"/>
          <a:ext cx="287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69920" imgH="431640" progId="Equation.DSMT4">
                  <p:embed/>
                </p:oleObj>
              </mc:Choice>
              <mc:Fallback>
                <p:oleObj name="Equation" r:id="rId16" imgW="2869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14670" y="4513470"/>
                        <a:ext cx="2870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D5BD0D-D352-4851-8AF9-8C401F9C1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6583"/>
              </p:ext>
            </p:extLst>
          </p:nvPr>
        </p:nvGraphicFramePr>
        <p:xfrm>
          <a:off x="1380711" y="4978400"/>
          <a:ext cx="289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95480" imgH="431640" progId="Equation.DSMT4">
                  <p:embed/>
                </p:oleObj>
              </mc:Choice>
              <mc:Fallback>
                <p:oleObj name="Equation" r:id="rId18" imgW="289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80711" y="4978400"/>
                        <a:ext cx="2895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90DB9FC-F5A9-426C-A2C2-81729A688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49422"/>
              </p:ext>
            </p:extLst>
          </p:nvPr>
        </p:nvGraphicFramePr>
        <p:xfrm>
          <a:off x="1384024" y="5491432"/>
          <a:ext cx="226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60440" imgH="431640" progId="Equation.DSMT4">
                  <p:embed/>
                </p:oleObj>
              </mc:Choice>
              <mc:Fallback>
                <p:oleObj name="Equation" r:id="rId20" imgW="2260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84024" y="5491432"/>
                        <a:ext cx="2260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D5C30C-1549-4E00-9BDA-DE013B67A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00185"/>
              </p:ext>
            </p:extLst>
          </p:nvPr>
        </p:nvGraphicFramePr>
        <p:xfrm>
          <a:off x="1399347" y="6060505"/>
          <a:ext cx="100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342720" progId="Equation.DSMT4">
                  <p:embed/>
                </p:oleObj>
              </mc:Choice>
              <mc:Fallback>
                <p:oleObj name="Equation" r:id="rId22" imgW="1002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99347" y="6060505"/>
                        <a:ext cx="1003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D8770F-6607-405B-96C4-2BB31DFEF87B}"/>
              </a:ext>
            </a:extLst>
          </p:cNvPr>
          <p:cNvSpPr txBox="1"/>
          <p:nvPr/>
        </p:nvSpPr>
        <p:spPr>
          <a:xfrm>
            <a:off x="477078" y="550744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7C97"/>
                </a:solidFill>
                <a:latin typeface="+mn-lt"/>
              </a:rPr>
              <a:t>9.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D56E7E-597D-414C-8BEC-8EDB9EA258C8}"/>
              </a:ext>
            </a:extLst>
          </p:cNvPr>
          <p:cNvSpPr txBox="1"/>
          <p:nvPr/>
        </p:nvSpPr>
        <p:spPr>
          <a:xfrm>
            <a:off x="426140" y="595312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7C97"/>
                </a:solidFill>
                <a:latin typeface="+mn-lt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28643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60569AA-5E94-4DC3-BC8E-E31BF38DB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13C547F8-2AD8-4BDE-948F-F15BB9419C86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708610" name="Rectangle 2">
            <a:extLst>
              <a:ext uri="{FF2B5EF4-FFF2-40B4-BE49-F238E27FC236}">
                <a16:creationId xmlns:a16="http://schemas.microsoft.com/office/drawing/2014/main" id="{82A0AD57-5D82-42C1-8D0C-C6519B329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ΔΙΑΝΥΣΜΑΤΙΚΟΙ ΧΩΡΟΙ</a:t>
            </a:r>
            <a:r>
              <a:rPr lang="en-US" alt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8611" name="Rectangle 3">
                <a:extLst>
                  <a:ext uri="{FF2B5EF4-FFF2-40B4-BE49-F238E27FC236}">
                    <a16:creationId xmlns:a16="http://schemas.microsoft.com/office/drawing/2014/main" id="{33E3D572-C2FA-44A4-83C6-D9D2B600C3C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5105400"/>
              </a:xfrm>
            </p:spPr>
            <p:txBody>
              <a:bodyPr/>
              <a:lstStyle/>
              <a:p>
                <a:pPr marL="609600" indent="-609600">
                  <a:lnSpc>
                    <a:spcPct val="90000"/>
                  </a:lnSpc>
                </a:pPr>
                <a:r>
                  <a:rPr lang="el-GR" altLang="en-US" sz="2800" dirty="0"/>
                  <a:t>Χρησιμοποιώντας αυτά τα αξιώματα, μπορούμε να δείξουμε ότι το μηδενικό διάνυσμα είναι μοναδικό</a:t>
                </a:r>
                <a:r>
                  <a:rPr lang="en-US" altLang="en-US" sz="2800" dirty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800" dirty="0"/>
              </a:p>
              <a:p>
                <a:pPr marL="609600" indent="-609600">
                  <a:lnSpc>
                    <a:spcPct val="90000"/>
                  </a:lnSpc>
                </a:pPr>
                <a:r>
                  <a:rPr lang="en-US" altLang="en-US" sz="2800" dirty="0"/>
                  <a:t>To </a:t>
                </a:r>
                <a:r>
                  <a:rPr lang="el-GR" altLang="en-US" sz="2800" dirty="0"/>
                  <a:t>διάνυσμα       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είναι το </a:t>
                </a:r>
                <a:r>
                  <a:rPr lang="el-GR" altLang="en-US" sz="2800" b="1" dirty="0"/>
                  <a:t>αρνητικό/αντίθετο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του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είναι επίσης μοναδικό για κάθε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του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800" dirty="0"/>
              </a:p>
              <a:p>
                <a:pPr marL="609600" indent="-609600">
                  <a:lnSpc>
                    <a:spcPct val="90000"/>
                  </a:lnSpc>
                </a:pPr>
                <a:r>
                  <a:rPr lang="el-GR" altLang="en-US" sz="2800" dirty="0"/>
                  <a:t>Το σύνολο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ym typeface="Euclid Extra" panose="02050502000505020303" pitchFamily="18" charset="2"/>
                  </a:rPr>
                  <a:t> </a:t>
                </a:r>
                <a:r>
                  <a:rPr lang="el-GR" dirty="0">
                    <a:sym typeface="Euclid Extra" panose="02050502000505020303" pitchFamily="18" charset="2"/>
                  </a:rPr>
                  <a:t>είναι ένας διανυσματικός χώρος υπό τη συνήθη πρόσθεση και τον πολλαπλασιασμό με αριθμό</a:t>
                </a:r>
                <a:r>
                  <a:rPr lang="en-US" dirty="0">
                    <a:sym typeface="Euclid Extra" panose="02050502000505020303" pitchFamily="18" charset="2"/>
                  </a:rPr>
                  <a:t>.</a:t>
                </a:r>
                <a:endParaRPr lang="en-US" dirty="0"/>
              </a:p>
              <a:p>
                <a:pPr marL="609600" indent="-609600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708611" name="Rectangle 3">
                <a:extLst>
                  <a:ext uri="{FF2B5EF4-FFF2-40B4-BE49-F238E27FC236}">
                    <a16:creationId xmlns:a16="http://schemas.microsoft.com/office/drawing/2014/main" id="{33E3D572-C2FA-44A4-83C6-D9D2B600C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5105400"/>
              </a:xfrm>
              <a:blipFill>
                <a:blip r:embed="rId2"/>
                <a:stretch>
                  <a:fillRect l="-1389" t="-1990" r="-185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8612" name="Object 4">
            <a:extLst>
              <a:ext uri="{FF2B5EF4-FFF2-40B4-BE49-F238E27FC236}">
                <a16:creationId xmlns:a16="http://schemas.microsoft.com/office/drawing/2014/main" id="{9D0567F2-091D-4F17-8FF0-42184567A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053091"/>
              </p:ext>
            </p:extLst>
          </p:nvPr>
        </p:nvGraphicFramePr>
        <p:xfrm>
          <a:off x="3124200" y="2895600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495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608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890C3F6-2632-43AD-AFFE-05EB3268C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A5FC45B3-01EF-480E-A30C-37A700AB6245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709634" name="Rectangle 2">
            <a:extLst>
              <a:ext uri="{FF2B5EF4-FFF2-40B4-BE49-F238E27FC236}">
                <a16:creationId xmlns:a16="http://schemas.microsoft.com/office/drawing/2014/main" id="{3182657C-6BB9-49EC-9D10-16E0A0C06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ΔΙΑΝΥΣΜΑΤΙΚΟΙ ΧΩΡΟΙ</a:t>
            </a:r>
            <a:endParaRPr lang="en-US" altLang="en-US" dirty="0"/>
          </a:p>
        </p:txBody>
      </p:sp>
      <p:sp>
        <p:nvSpPr>
          <p:cNvPr id="709635" name="Rectangle 3">
            <a:extLst>
              <a:ext uri="{FF2B5EF4-FFF2-40B4-BE49-F238E27FC236}">
                <a16:creationId xmlns:a16="http://schemas.microsoft.com/office/drawing/2014/main" id="{84B3FEA2-DF0F-4984-83D6-00777D3BB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dirty="0"/>
              <a:t>Για κάθε </a:t>
            </a:r>
            <a:r>
              <a:rPr lang="en-US" altLang="en-US" b="1" dirty="0"/>
              <a:t>u</a:t>
            </a:r>
            <a:r>
              <a:rPr lang="en-US" altLang="en-US" dirty="0"/>
              <a:t> </a:t>
            </a:r>
            <a:r>
              <a:rPr lang="el-GR" altLang="en-US" dirty="0"/>
              <a:t>του</a:t>
            </a:r>
            <a:r>
              <a:rPr lang="en-US" altLang="en-US" dirty="0"/>
              <a:t> </a:t>
            </a:r>
            <a:r>
              <a:rPr lang="en-US" altLang="en-US" i="1" dirty="0"/>
              <a:t>V</a:t>
            </a:r>
            <a:r>
              <a:rPr lang="en-US" altLang="en-US" dirty="0"/>
              <a:t> </a:t>
            </a:r>
            <a:r>
              <a:rPr lang="el-GR" altLang="en-US" dirty="0"/>
              <a:t>και κάθε αριθμό </a:t>
            </a:r>
            <a:r>
              <a:rPr lang="en-US" altLang="en-US" i="1" dirty="0"/>
              <a:t>c</a:t>
            </a:r>
            <a:r>
              <a:rPr lang="en-US" altLang="en-US" dirty="0"/>
              <a:t>,</a:t>
            </a:r>
            <a:r>
              <a:rPr lang="el-GR" altLang="en-US" dirty="0"/>
              <a:t> έχουμε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                                      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                                      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                                                          </a:t>
            </a:r>
          </a:p>
        </p:txBody>
      </p:sp>
      <p:graphicFrame>
        <p:nvGraphicFramePr>
          <p:cNvPr id="709636" name="Object 4">
            <a:extLst>
              <a:ext uri="{FF2B5EF4-FFF2-40B4-BE49-F238E27FC236}">
                <a16:creationId xmlns:a16="http://schemas.microsoft.com/office/drawing/2014/main" id="{A6E89F76-9754-48E0-84A9-C1F35BD22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46325"/>
              </p:ext>
            </p:extLst>
          </p:nvPr>
        </p:nvGraphicFramePr>
        <p:xfrm>
          <a:off x="3136900" y="2019300"/>
          <a:ext cx="105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342720" progId="Equation.DSMT4">
                  <p:embed/>
                </p:oleObj>
              </mc:Choice>
              <mc:Fallback>
                <p:oleObj name="Equation" r:id="rId2" imgW="1054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2019300"/>
                        <a:ext cx="105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37" name="Object 5">
            <a:extLst>
              <a:ext uri="{FF2B5EF4-FFF2-40B4-BE49-F238E27FC236}">
                <a16:creationId xmlns:a16="http://schemas.microsoft.com/office/drawing/2014/main" id="{F02D4A9E-6793-4393-883D-EF6B58797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238132"/>
              </p:ext>
            </p:extLst>
          </p:nvPr>
        </p:nvGraphicFramePr>
        <p:xfrm>
          <a:off x="3175000" y="2705100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42720" progId="Equation.DSMT4">
                  <p:embed/>
                </p:oleObj>
              </mc:Choice>
              <mc:Fallback>
                <p:oleObj name="Equation" r:id="rId4" imgW="10159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2705100"/>
                        <a:ext cx="1016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38" name="Object 6">
            <a:extLst>
              <a:ext uri="{FF2B5EF4-FFF2-40B4-BE49-F238E27FC236}">
                <a16:creationId xmlns:a16="http://schemas.microsoft.com/office/drawing/2014/main" id="{7F7B9A4E-7CCB-4FD8-B433-C2CA530E5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60649"/>
              </p:ext>
            </p:extLst>
          </p:nvPr>
        </p:nvGraphicFramePr>
        <p:xfrm>
          <a:off x="3111500" y="3454400"/>
          <a:ext cx="1790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431640" progId="Equation.DSMT4">
                  <p:embed/>
                </p:oleObj>
              </mc:Choice>
              <mc:Fallback>
                <p:oleObj name="Equation" r:id="rId6" imgW="1790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3454400"/>
                        <a:ext cx="1790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515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890C3F6-2632-43AD-AFFE-05EB3268C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A5FC45B3-01EF-480E-A30C-37A700AB6245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709634" name="Rectangle 2">
            <a:extLst>
              <a:ext uri="{FF2B5EF4-FFF2-40B4-BE49-F238E27FC236}">
                <a16:creationId xmlns:a16="http://schemas.microsoft.com/office/drawing/2014/main" id="{3182657C-6BB9-49EC-9D10-16E0A0C06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ΔΙΑΝΥΣΜΑΤΙΚΟΙ ΧΩΡΟΙ</a:t>
            </a:r>
            <a:r>
              <a:rPr lang="en-US" altLang="en-US" dirty="0"/>
              <a:t>: </a:t>
            </a:r>
            <a:r>
              <a:rPr lang="el-GR" altLang="en-US" sz="3200" b="1" dirty="0"/>
              <a:t>Παράδειγμα</a:t>
            </a:r>
            <a:r>
              <a:rPr lang="en-US" altLang="en-US" sz="3200" b="1" dirty="0"/>
              <a:t> 1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9635" name="Rectangle 3">
                <a:extLst>
                  <a:ext uri="{FF2B5EF4-FFF2-40B4-BE49-F238E27FC236}">
                    <a16:creationId xmlns:a16="http://schemas.microsoft.com/office/drawing/2014/main" id="{84B3FEA2-DF0F-4984-83D6-00777D3BBC1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Έστω 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 σύνολο όλων των διανυσμάτων (κατευθυνόμενα ευθύγραμμα τμήματα) στον τρισδιάστατο χώρο, με δύο διανύσματα να θεωρούνται ίσα εάν έχουν το ίδιο μήκος και δείχνουν προς την ίδια κατεύθυνση. 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Ορίστε την πρόσθεση με τον κανόνα του παραλληλογράμμου, και για κάθε </a:t>
                </a:r>
                <a:r>
                  <a:rPr lang="en-US" altLang="en-US" sz="2800" b="1" dirty="0"/>
                  <a:t>v</a:t>
                </a:r>
                <a14:m>
                  <m:oMath xmlns:m="http://schemas.openxmlformats.org/officeDocument/2006/math">
                    <m:r>
                      <a:rPr lang="el-GR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ορίστε ως </a:t>
                </a:r>
                <a:r>
                  <a:rPr lang="en-US" altLang="en-US" sz="2800" dirty="0"/>
                  <a:t>c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 διάνυσμα του οποίου το μήκος είναι       φορές το μήκος του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που δείχνει προς την ίδια κατεύθυνση με το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          και διαφορετικά δείχνει προς την αντίθετη κατεύθυνση.</a:t>
                </a:r>
                <a:endParaRPr lang="en-US" altLang="en-US" sz="2800" dirty="0"/>
              </a:p>
            </p:txBody>
          </p:sp>
        </mc:Choice>
        <mc:Fallback>
          <p:sp>
            <p:nvSpPr>
              <p:cNvPr id="709635" name="Rectangle 3">
                <a:extLst>
                  <a:ext uri="{FF2B5EF4-FFF2-40B4-BE49-F238E27FC236}">
                    <a16:creationId xmlns:a16="http://schemas.microsoft.com/office/drawing/2014/main" id="{84B3FEA2-DF0F-4984-83D6-00777D3BB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5410200"/>
              </a:xfrm>
              <a:blipFill>
                <a:blip r:embed="rId2"/>
                <a:stretch>
                  <a:fillRect l="-1389" r="-12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9640" name="Object 8">
            <a:extLst>
              <a:ext uri="{FF2B5EF4-FFF2-40B4-BE49-F238E27FC236}">
                <a16:creationId xmlns:a16="http://schemas.microsoft.com/office/drawing/2014/main" id="{917C41F8-F532-45F5-B4BF-80B967164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55840"/>
              </p:ext>
            </p:extLst>
          </p:nvPr>
        </p:nvGraphicFramePr>
        <p:xfrm>
          <a:off x="6617493" y="4267200"/>
          <a:ext cx="328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558720" progId="Equation.DSMT4">
                  <p:embed/>
                </p:oleObj>
              </mc:Choice>
              <mc:Fallback>
                <p:oleObj name="Equation" r:id="rId3" imgW="3427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493" y="4267200"/>
                        <a:ext cx="3286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41" name="Object 9">
            <a:extLst>
              <a:ext uri="{FF2B5EF4-FFF2-40B4-BE49-F238E27FC236}">
                <a16:creationId xmlns:a16="http://schemas.microsoft.com/office/drawing/2014/main" id="{436F0FF5-5C53-4F93-9D01-B2182B27A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30425"/>
              </p:ext>
            </p:extLst>
          </p:nvPr>
        </p:nvGraphicFramePr>
        <p:xfrm>
          <a:off x="2438400" y="5181600"/>
          <a:ext cx="6858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342720" progId="Equation.DSMT4">
                  <p:embed/>
                </p:oleObj>
              </mc:Choice>
              <mc:Fallback>
                <p:oleObj name="Equation" r:id="rId5" imgW="7999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81600"/>
                        <a:ext cx="6858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159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EDAF24-49BB-4D6C-B83B-84F48BF52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CE486E05-2595-4164-993E-036586C315C5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710658" name="Rectangle 2">
            <a:extLst>
              <a:ext uri="{FF2B5EF4-FFF2-40B4-BE49-F238E27FC236}">
                <a16:creationId xmlns:a16="http://schemas.microsoft.com/office/drawing/2014/main" id="{7D3E161D-EECA-465C-8950-1CF655530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ΔΙΑΝΥΣΜΑΤΙΚΟΙ ΧΩΡΟΙ</a:t>
            </a:r>
            <a:r>
              <a:rPr lang="en-US" altLang="en-US" dirty="0"/>
              <a:t> </a:t>
            </a:r>
            <a:r>
              <a:rPr lang="el-GR" altLang="en-US" sz="3200" b="1" dirty="0"/>
              <a:t>Παράδειγμα</a:t>
            </a:r>
            <a:r>
              <a:rPr lang="en-US" altLang="en-US" sz="3200" b="1" dirty="0"/>
              <a:t> 1</a:t>
            </a:r>
            <a:endParaRPr lang="en-US" altLang="en-US" dirty="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795D351A-77D5-4679-8433-D0416B5E4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410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l-GR" altLang="en-US" sz="2800" dirty="0"/>
              <a:t>Ο ορισμός</a:t>
            </a:r>
            <a:r>
              <a:rPr lang="en-US" altLang="en-US" sz="2800" dirty="0"/>
              <a:t> </a:t>
            </a:r>
            <a:r>
              <a:rPr lang="el-GR" altLang="en-US" sz="2800" dirty="0"/>
              <a:t>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γεωμετρικός, χρησιμοποιώντας τις έννοιες του μήκους και της κατεύθυνσης.</a:t>
            </a:r>
          </a:p>
          <a:p>
            <a:pPr>
              <a:lnSpc>
                <a:spcPct val="80000"/>
              </a:lnSpc>
            </a:pPr>
            <a:r>
              <a:rPr lang="el-GR" altLang="en-US" sz="2800" dirty="0"/>
              <a:t>Δεν εμπλέκεται σύστημα συντεταγμένων </a:t>
            </a:r>
            <a:r>
              <a:rPr lang="en-US" altLang="en-US" sz="2800" dirty="0" err="1"/>
              <a:t>xyz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l-GR" altLang="en-US" sz="2800" dirty="0"/>
              <a:t>Ένα βέλος μηδενικού μήκους είναι ένα σημείο που αντιπροσωπεύει το μηδενικό διάνυσμα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l-GR" altLang="en-US" sz="2800" dirty="0"/>
              <a:t>Το αρνητικό του </a:t>
            </a:r>
            <a:r>
              <a:rPr lang="en-US" altLang="en-US" sz="2800" b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</a:t>
            </a:r>
            <a:r>
              <a:rPr lang="en-US" altLang="en-US" sz="2800" dirty="0"/>
              <a:t>       </a:t>
            </a:r>
            <a:r>
              <a:rPr lang="en-US" altLang="en-US" sz="2800" b="1" dirty="0"/>
              <a:t>v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710660" name="Object 4">
            <a:extLst>
              <a:ext uri="{FF2B5EF4-FFF2-40B4-BE49-F238E27FC236}">
                <a16:creationId xmlns:a16="http://schemas.microsoft.com/office/drawing/2014/main" id="{DE7CEEB6-0BE9-4F25-820E-8D73EBEF9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96755"/>
              </p:ext>
            </p:extLst>
          </p:nvPr>
        </p:nvGraphicFramePr>
        <p:xfrm>
          <a:off x="4394200" y="4876800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431640" progId="Equation.DSMT4">
                  <p:embed/>
                </p:oleObj>
              </mc:Choice>
              <mc:Fallback>
                <p:oleObj name="Equation" r:id="rId2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4876800"/>
                        <a:ext cx="584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0663" name="Picture 7">
            <a:extLst>
              <a:ext uri="{FF2B5EF4-FFF2-40B4-BE49-F238E27FC236}">
                <a16:creationId xmlns:a16="http://schemas.microsoft.com/office/drawing/2014/main" id="{62471678-9289-44CD-BB86-4EF2CC3B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90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4615323-7C3B-4D00-BA2F-5CF6A00D5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900A8235-92E3-4E8D-953E-139DFCD13EB2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711682" name="Rectangle 2">
            <a:extLst>
              <a:ext uri="{FF2B5EF4-FFF2-40B4-BE49-F238E27FC236}">
                <a16:creationId xmlns:a16="http://schemas.microsoft.com/office/drawing/2014/main" id="{F0C6618A-B1E2-4D1C-AF5A-AFD1A9771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ΔΙΑΝΥΣΜΑΤΙΚΟΙ ΧΩΡΟΙ</a:t>
            </a:r>
            <a:r>
              <a:rPr lang="en-US" altLang="en-US" dirty="0"/>
              <a:t> </a:t>
            </a:r>
            <a:r>
              <a:rPr lang="el-GR" altLang="en-US" sz="3200" b="1" dirty="0"/>
              <a:t>Παράδειγμα</a:t>
            </a:r>
            <a:r>
              <a:rPr lang="en-US" altLang="en-US" sz="3200" b="1" dirty="0"/>
              <a:t> 1</a:t>
            </a:r>
            <a:endParaRPr lang="en-US" altLang="en-US" dirty="0"/>
          </a:p>
        </p:txBody>
      </p:sp>
      <p:sp>
        <p:nvSpPr>
          <p:cNvPr id="711690" name="Rectangle 10">
            <a:extLst>
              <a:ext uri="{FF2B5EF4-FFF2-40B4-BE49-F238E27FC236}">
                <a16:creationId xmlns:a16="http://schemas.microsoft.com/office/drawing/2014/main" id="{67077323-F709-492A-AF1B-22E9B90DA4B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05264"/>
            <a:ext cx="82296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2800" dirty="0"/>
              <a:t>Τα αξιώματα</a:t>
            </a:r>
            <a:r>
              <a:rPr lang="en-US" altLang="en-US" sz="2800" dirty="0"/>
              <a:t> 1, 4, 5, 6, </a:t>
            </a:r>
            <a:r>
              <a:rPr lang="el-GR" altLang="en-US" sz="2800" dirty="0"/>
              <a:t>και</a:t>
            </a:r>
            <a:r>
              <a:rPr lang="en-US" altLang="en-US" sz="2800" dirty="0"/>
              <a:t> 10 </a:t>
            </a:r>
            <a:r>
              <a:rPr lang="el-GR" altLang="en-US" sz="2800" dirty="0"/>
              <a:t>είναι εμφανή</a:t>
            </a:r>
            <a:r>
              <a:rPr lang="en-US" altLang="en-US" sz="2800" dirty="0"/>
              <a:t>. </a:t>
            </a:r>
          </a:p>
          <a:p>
            <a:pPr marL="1295400" lvl="2" indent="-381000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pic>
        <p:nvPicPr>
          <p:cNvPr id="711693" name="Picture 13">
            <a:extLst>
              <a:ext uri="{FF2B5EF4-FFF2-40B4-BE49-F238E27FC236}">
                <a16:creationId xmlns:a16="http://schemas.microsoft.com/office/drawing/2014/main" id="{20A9430B-6017-4A0B-9156-FEEC5CC43D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124200"/>
            <a:ext cx="82296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22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7FA6612-6CE0-4D47-8C40-728D38DAC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4.1- </a:t>
            </a:r>
            <a:fld id="{9EFA8AC5-6374-49AC-948A-1A04F635DD53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718850" name="Rectangle 2">
            <a:extLst>
              <a:ext uri="{FF2B5EF4-FFF2-40B4-BE49-F238E27FC236}">
                <a16:creationId xmlns:a16="http://schemas.microsoft.com/office/drawing/2014/main" id="{F4D6FCDF-4F87-4AA4-B249-13C919E5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ΔΙΑΝΥΣΜΑΤΙΚΟΣ ΧΩΡΟΣ ΣΗΜΑΤΩΝ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851" name="Rectangle 3">
                <a:extLst>
                  <a:ext uri="{FF2B5EF4-FFF2-40B4-BE49-F238E27FC236}">
                    <a16:creationId xmlns:a16="http://schemas.microsoft.com/office/drawing/2014/main" id="{D9ABE880-ECA3-4CCA-82DA-A0F4077E69F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610600" cy="5257800"/>
              </a:xfrm>
            </p:spPr>
            <p:txBody>
              <a:bodyPr/>
              <a:lstStyle/>
              <a:p>
                <a:r>
                  <a:rPr lang="el-GR" dirty="0" err="1"/>
                  <a:t>Εστω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𝕊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ο χώρος όλων των διπλά άπειρων ακολουθιών αριθμών (που συνήθως γράφονται σε σειρά και όχι σε στήλη):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s-ES" dirty="0"/>
                  <a:t>{</a:t>
                </a:r>
                <a:r>
                  <a:rPr lang="es-ES" i="1" dirty="0" err="1"/>
                  <a:t>y</a:t>
                </a:r>
                <a:r>
                  <a:rPr lang="es-ES" i="1" baseline="-25000" dirty="0" err="1"/>
                  <a:t>k</a:t>
                </a:r>
                <a:r>
                  <a:rPr lang="es-ES" dirty="0"/>
                  <a:t>}=(…, </a:t>
                </a:r>
                <a:r>
                  <a:rPr lang="es-ES" i="1" dirty="0"/>
                  <a:t>y</a:t>
                </a:r>
                <a:r>
                  <a:rPr lang="es-ES" baseline="-25000" dirty="0"/>
                  <a:t>-2</a:t>
                </a:r>
                <a:r>
                  <a:rPr lang="es-ES" dirty="0"/>
                  <a:t>, </a:t>
                </a:r>
                <a:r>
                  <a:rPr lang="es-ES" i="1" dirty="0"/>
                  <a:t>y</a:t>
                </a:r>
                <a:r>
                  <a:rPr lang="es-ES" baseline="-25000" dirty="0"/>
                  <a:t>-1</a:t>
                </a:r>
                <a:r>
                  <a:rPr lang="es-ES" dirty="0"/>
                  <a:t>, </a:t>
                </a:r>
                <a:r>
                  <a:rPr lang="es-ES" i="1" dirty="0"/>
                  <a:t>y</a:t>
                </a:r>
                <a:r>
                  <a:rPr lang="es-ES" baseline="-25000" dirty="0"/>
                  <a:t>0</a:t>
                </a:r>
                <a:r>
                  <a:rPr lang="es-ES" dirty="0"/>
                  <a:t>, </a:t>
                </a:r>
                <a:r>
                  <a:rPr lang="es-ES" i="1" dirty="0"/>
                  <a:t>y</a:t>
                </a:r>
                <a:r>
                  <a:rPr lang="es-ES" baseline="-25000" dirty="0"/>
                  <a:t>1</a:t>
                </a:r>
                <a:r>
                  <a:rPr lang="es-ES" dirty="0"/>
                  <a:t>, </a:t>
                </a:r>
                <a:r>
                  <a:rPr lang="es-ES" i="1" dirty="0"/>
                  <a:t>y</a:t>
                </a:r>
                <a:r>
                  <a:rPr lang="es-ES" baseline="-25000" dirty="0"/>
                  <a:t>2</a:t>
                </a:r>
                <a:r>
                  <a:rPr lang="es-ES" dirty="0"/>
                  <a:t>, …)</a:t>
                </a:r>
              </a:p>
              <a:p>
                <a:r>
                  <a:rPr lang="el-GR" dirty="0"/>
                  <a:t>Αν</a:t>
                </a:r>
                <a:r>
                  <a:rPr lang="en-US" dirty="0"/>
                  <a:t> {</a:t>
                </a:r>
                <a:r>
                  <a:rPr lang="en-US" i="1" dirty="0" err="1"/>
                  <a:t>z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} </a:t>
                </a:r>
                <a:r>
                  <a:rPr lang="el-GR" dirty="0"/>
                  <a:t>είναι ένα άλλο στοιχείο της </a:t>
                </a:r>
                <a:r>
                  <a:rPr lang="en-US" dirty="0">
                    <a:latin typeface="Castellar" panose="020A0402060406010301" pitchFamily="18" charset="0"/>
                  </a:rPr>
                  <a:t>S</a:t>
                </a:r>
                <a:r>
                  <a:rPr lang="en-US" dirty="0"/>
                  <a:t>, </a:t>
                </a:r>
                <a:r>
                  <a:rPr lang="el-GR" dirty="0"/>
                  <a:t>τότε το άθροισμα </a:t>
                </a:r>
                <a:r>
                  <a:rPr lang="en-US" dirty="0"/>
                  <a:t>{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}+{</a:t>
                </a:r>
                <a:r>
                  <a:rPr lang="en-US" i="1" dirty="0" err="1"/>
                  <a:t>z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} </a:t>
                </a:r>
                <a:r>
                  <a:rPr lang="el-GR" dirty="0"/>
                  <a:t>είναι η ακολουθία </a:t>
                </a:r>
                <a:r>
                  <a:rPr lang="en-US" dirty="0"/>
                  <a:t>{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k</a:t>
                </a:r>
                <a:r>
                  <a:rPr lang="en-US" dirty="0" err="1"/>
                  <a:t>+</a:t>
                </a:r>
                <a:r>
                  <a:rPr lang="en-US" i="1" dirty="0" err="1"/>
                  <a:t>z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} </a:t>
                </a:r>
                <a:r>
                  <a:rPr lang="el-GR" dirty="0"/>
                  <a:t>που σχηματίζονται με την πρόσθεση των αντίστοιχων όρων των </a:t>
                </a:r>
                <a:r>
                  <a:rPr lang="en-US" dirty="0"/>
                  <a:t>{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} </a:t>
                </a:r>
                <a:r>
                  <a:rPr lang="el-GR" dirty="0"/>
                  <a:t>και</a:t>
                </a:r>
                <a:r>
                  <a:rPr lang="en-US" dirty="0"/>
                  <a:t> {</a:t>
                </a:r>
                <a:r>
                  <a:rPr lang="en-US" i="1" dirty="0" err="1"/>
                  <a:t>z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}. </a:t>
                </a:r>
              </a:p>
              <a:p>
                <a:r>
                  <a:rPr lang="el-GR" dirty="0"/>
                  <a:t>Το γινόμενο </a:t>
                </a:r>
                <a:r>
                  <a:rPr lang="en-US" i="1" dirty="0"/>
                  <a:t>c</a:t>
                </a:r>
                <a:r>
                  <a:rPr lang="en-US" dirty="0"/>
                  <a:t>{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} </a:t>
                </a:r>
                <a:r>
                  <a:rPr lang="el-GR" dirty="0"/>
                  <a:t>είναι η ακολουθία</a:t>
                </a:r>
                <a:r>
                  <a:rPr lang="en-US" dirty="0"/>
                  <a:t>{</a:t>
                </a:r>
                <a:r>
                  <a:rPr lang="en-US" i="1" dirty="0" err="1"/>
                  <a:t>cy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}.</a:t>
                </a:r>
              </a:p>
            </p:txBody>
          </p:sp>
        </mc:Choice>
        <mc:Fallback xmlns="">
          <p:sp>
            <p:nvSpPr>
              <p:cNvPr id="718851" name="Rectangle 3">
                <a:extLst>
                  <a:ext uri="{FF2B5EF4-FFF2-40B4-BE49-F238E27FC236}">
                    <a16:creationId xmlns:a16="http://schemas.microsoft.com/office/drawing/2014/main" id="{D9ABE880-ECA3-4CCA-82DA-A0F4077E6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610600" cy="5257800"/>
              </a:xfrm>
              <a:blipFill>
                <a:blip r:embed="rId2"/>
                <a:stretch>
                  <a:fillRect l="-1767" t="-168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446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12565</TotalTime>
  <Words>982</Words>
  <Application>Microsoft Macintosh PowerPoint</Application>
  <PresentationFormat>Προβολή στην οθόνη (4:3)</PresentationFormat>
  <Paragraphs>111</Paragraphs>
  <Slides>16</Slides>
  <Notes>3</Notes>
  <HiddenSlides>1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Bookshelf Symbol 2</vt:lpstr>
      <vt:lpstr>Cambria Math</vt:lpstr>
      <vt:lpstr>Castellar</vt:lpstr>
      <vt:lpstr>Euclid Extra</vt:lpstr>
      <vt:lpstr>Euclid Symbol</vt:lpstr>
      <vt:lpstr>Times New Roman</vt:lpstr>
      <vt:lpstr>Wingdings</vt:lpstr>
      <vt:lpstr>Blends</vt:lpstr>
      <vt:lpstr>Equation</vt:lpstr>
      <vt:lpstr>Διανυσματικοί Χώροι</vt:lpstr>
      <vt:lpstr>ΔΙΑΝΥΣΜΑΤΙΚΟΙ ΧΩΡΟΙ</vt:lpstr>
      <vt:lpstr>ΔΙΑΝΥΣΜΑΤΙΚΟΙ ΧΩΡΟΙ</vt:lpstr>
      <vt:lpstr>ΔΙΑΝΥΣΜΑΤΙΚΟΙ ΧΩΡΟΙ </vt:lpstr>
      <vt:lpstr>ΔΙΑΝΥΣΜΑΤΙΚΟΙ ΧΩΡΟΙ</vt:lpstr>
      <vt:lpstr>ΔΙΑΝΥΣΜΑΤΙΚΟΙ ΧΩΡΟΙ: Παράδειγμα 1</vt:lpstr>
      <vt:lpstr>ΔΙΑΝΥΣΜΑΤΙΚΟΙ ΧΩΡΟΙ Παράδειγμα 1</vt:lpstr>
      <vt:lpstr>ΔΙΑΝΥΣΜΑΤΙΚΟΙ ΧΩΡΟΙ Παράδειγμα 1</vt:lpstr>
      <vt:lpstr>ΔΙΑΝΥΣΜΑΤΙΚΟΣ ΧΩΡΟΣ ΣΗΜΑΤΩΝ</vt:lpstr>
      <vt:lpstr>ΔΙΑΝΥΣΜΑΤΙΚΟΣ ΧΩΡΟΣ ΣΗΜΑΤΩΝ</vt:lpstr>
      <vt:lpstr>ΔΙΑΝΥΣΜΑΤΙΚΟΣ ΧΩΡΟΣ ΠΟΛΥΩΝΥΜΩΝ ΒΑΘΜΟΥ ΤΟ ΠΟΛΥ n</vt:lpstr>
      <vt:lpstr>ΥΠΟΧΩΡΟΙ</vt:lpstr>
      <vt:lpstr>ΥΠΟΧΩΡΟΙ</vt:lpstr>
      <vt:lpstr>ΥΠΟΧΩΡΟΙ</vt:lpstr>
      <vt:lpstr>ΥΠΟΧΩΡΟΣ ΠΑΡΑΓΟΜΕΝΟΣ ΑΠΟ ΣΥΝΟΛΟ</vt:lpstr>
      <vt:lpstr>ΥΠΟΧΩΡΟΣ ΠΑΡΑΓΟΜΕΝΟΣ ΑΠΟ ΣΥΝΟΛΟ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1062</cp:revision>
  <dcterms:created xsi:type="dcterms:W3CDTF">2005-10-22T18:34:54Z</dcterms:created>
  <dcterms:modified xsi:type="dcterms:W3CDTF">2025-12-07T20:01:58Z</dcterms:modified>
</cp:coreProperties>
</file>