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18"/>
  </p:notesMasterIdLst>
  <p:handoutMasterIdLst>
    <p:handoutMasterId r:id="rId19"/>
  </p:handoutMasterIdLst>
  <p:sldIdLst>
    <p:sldId id="475" r:id="rId2"/>
    <p:sldId id="476" r:id="rId3"/>
    <p:sldId id="477" r:id="rId4"/>
    <p:sldId id="478" r:id="rId5"/>
    <p:sldId id="479" r:id="rId6"/>
    <p:sldId id="480" r:id="rId7"/>
    <p:sldId id="481" r:id="rId8"/>
    <p:sldId id="482" r:id="rId9"/>
    <p:sldId id="483" r:id="rId10"/>
    <p:sldId id="484" r:id="rId11"/>
    <p:sldId id="485" r:id="rId12"/>
    <p:sldId id="486" r:id="rId13"/>
    <p:sldId id="487" r:id="rId14"/>
    <p:sldId id="488" r:id="rId15"/>
    <p:sldId id="489" r:id="rId16"/>
    <p:sldId id="490" r:id="rId1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96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pos="288">
          <p15:clr>
            <a:srgbClr val="A4A3A4"/>
          </p15:clr>
        </p15:guide>
        <p15:guide id="4" pos="54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7C97"/>
    <a:srgbClr val="D7791B"/>
    <a:srgbClr val="4C7816"/>
    <a:srgbClr val="528218"/>
    <a:srgbClr val="B6CEAA"/>
    <a:srgbClr val="ADC8A0"/>
    <a:srgbClr val="007FFF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94660"/>
  </p:normalViewPr>
  <p:slideViewPr>
    <p:cSldViewPr showGuides="1">
      <p:cViewPr varScale="1">
        <p:scale>
          <a:sx n="128" d="100"/>
          <a:sy n="128" d="100"/>
        </p:scale>
        <p:origin x="2016" y="176"/>
      </p:cViewPr>
      <p:guideLst>
        <p:guide orient="horz" pos="1296"/>
        <p:guide orient="horz" pos="3888"/>
        <p:guide pos="288"/>
        <p:guide pos="54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54A79F7-0D57-4CDD-B304-D03B681CF4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Bookshelf Symbol 2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176B24-C323-445C-B0D2-522FB92C13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340936C8-C03C-449C-93C6-A9BC652B053F}" type="datetimeFigureOut">
              <a:rPr lang="en-US" altLang="en-US"/>
              <a:pPr>
                <a:defRPr/>
              </a:pPr>
              <a:t>12/7/25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E54569-52F8-43BD-B404-5CB1A3BC22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Bookshelf Symbol 2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64CC04-B7F4-4A9E-B17B-03C03BC5D49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27EC46F-5A9F-4DE2-BB4C-874D5BAC45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514591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1B0B9DE2-22D3-4711-AE76-7F664188E14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95821BF-E2E9-4273-9771-D6FBACB1E19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D00A4E5B-9647-442D-BF98-0CD763FFCD3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E7898680-F50D-481D-A047-F4EB4A55C16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80FB1D72-7532-421E-B942-CECDC281390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B56F892F-FC74-4B8C-91FB-EF7EEB167C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40C059F-C707-45E6-900E-B4606CF99C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33486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7572F26-02DE-469E-ABB1-3B050BC1C4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A99639-1A21-485B-B1D0-9A6224F3283C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438274" name="Rectangle 2">
            <a:extLst>
              <a:ext uri="{FF2B5EF4-FFF2-40B4-BE49-F238E27FC236}">
                <a16:creationId xmlns:a16="http://schemas.microsoft.com/office/drawing/2014/main" id="{CBD94131-4F68-4B81-A30D-A43BF226CB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8275" name="Rectangle 3">
            <a:extLst>
              <a:ext uri="{FF2B5EF4-FFF2-40B4-BE49-F238E27FC236}">
                <a16:creationId xmlns:a16="http://schemas.microsoft.com/office/drawing/2014/main" id="{CF0667D3-01C1-4BB2-AF62-A78070BD4F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49395DF-DB1D-4E4D-8E93-BF7312C2AD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0838E3-11EC-4E1B-AC0C-1E1D5F032365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317442" name="Rectangle 2">
            <a:extLst>
              <a:ext uri="{FF2B5EF4-FFF2-40B4-BE49-F238E27FC236}">
                <a16:creationId xmlns:a16="http://schemas.microsoft.com/office/drawing/2014/main" id="{CBE8B8E3-D104-4647-8F5A-70B808E1EB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>
            <a:extLst>
              <a:ext uri="{FF2B5EF4-FFF2-40B4-BE49-F238E27FC236}">
                <a16:creationId xmlns:a16="http://schemas.microsoft.com/office/drawing/2014/main" id="{27E117B9-ED7E-4C21-B3A5-5555E03405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49395DF-DB1D-4E4D-8E93-BF7312C2AD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0838E3-11EC-4E1B-AC0C-1E1D5F032365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317442" name="Rectangle 2">
            <a:extLst>
              <a:ext uri="{FF2B5EF4-FFF2-40B4-BE49-F238E27FC236}">
                <a16:creationId xmlns:a16="http://schemas.microsoft.com/office/drawing/2014/main" id="{CBE8B8E3-D104-4647-8F5A-70B808E1EB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>
            <a:extLst>
              <a:ext uri="{FF2B5EF4-FFF2-40B4-BE49-F238E27FC236}">
                <a16:creationId xmlns:a16="http://schemas.microsoft.com/office/drawing/2014/main" id="{27E117B9-ED7E-4C21-B3A5-5555E03405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2072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2">
            <a:extLst>
              <a:ext uri="{FF2B5EF4-FFF2-40B4-BE49-F238E27FC236}">
                <a16:creationId xmlns:a16="http://schemas.microsoft.com/office/drawing/2014/main" id="{32862AC4-6A41-48B8-BE1D-81AC9810ED7E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2667000"/>
            <a:ext cx="4953000" cy="0"/>
          </a:xfrm>
          <a:prstGeom prst="line">
            <a:avLst/>
          </a:prstGeom>
          <a:noFill/>
          <a:ln w="12700">
            <a:solidFill>
              <a:srgbClr val="077C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 Box 14" descr="Pink tissue paper">
            <a:extLst>
              <a:ext uri="{FF2B5EF4-FFF2-40B4-BE49-F238E27FC236}">
                <a16:creationId xmlns:a16="http://schemas.microsoft.com/office/drawing/2014/main" id="{032A4514-26CB-49AF-ADF8-1E49424608E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304800"/>
            <a:ext cx="533400" cy="7318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l" eaLnBrk="1" hangingPunct="1">
              <a:spcBef>
                <a:spcPct val="50000"/>
              </a:spcBef>
              <a:defRPr/>
            </a:pPr>
            <a:r>
              <a:rPr lang="en-US" altLang="en-US" sz="4200" b="1" dirty="0">
                <a:solidFill>
                  <a:srgbClr val="4C7816"/>
                </a:solidFill>
                <a:latin typeface="Arial" panose="020B0604020202020204" pitchFamily="34" charset="0"/>
                <a:ea typeface="+mn-ea"/>
              </a:rPr>
              <a:t>4</a:t>
            </a:r>
          </a:p>
        </p:txBody>
      </p:sp>
      <p:sp>
        <p:nvSpPr>
          <p:cNvPr id="6" name="Text Box 15" descr="Pink tissue paper">
            <a:extLst>
              <a:ext uri="{FF2B5EF4-FFF2-40B4-BE49-F238E27FC236}">
                <a16:creationId xmlns:a16="http://schemas.microsoft.com/office/drawing/2014/main" id="{C62599FA-CAA0-45A4-BCEC-DB2CA5BD923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4800" y="2057400"/>
            <a:ext cx="838200" cy="5794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altLang="en-US" sz="3200" b="1" dirty="0">
                <a:solidFill>
                  <a:srgbClr val="CD8019"/>
                </a:solidFill>
                <a:latin typeface="Arial" panose="020B0604020202020204" pitchFamily="34" charset="0"/>
                <a:ea typeface="+mn-ea"/>
              </a:rPr>
              <a:t>4.1</a:t>
            </a:r>
          </a:p>
        </p:txBody>
      </p:sp>
      <p:sp>
        <p:nvSpPr>
          <p:cNvPr id="7" name="Line 21">
            <a:extLst>
              <a:ext uri="{FF2B5EF4-FFF2-40B4-BE49-F238E27FC236}">
                <a16:creationId xmlns:a16="http://schemas.microsoft.com/office/drawing/2014/main" id="{78033545-443D-42C9-903A-7276EB91EE89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43434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23">
            <a:extLst>
              <a:ext uri="{FF2B5EF4-FFF2-40B4-BE49-F238E27FC236}">
                <a16:creationId xmlns:a16="http://schemas.microsoft.com/office/drawing/2014/main" id="{BF932F74-A41D-4807-9315-3994AABCE316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762000" y="701675"/>
            <a:ext cx="0" cy="60960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Line 24">
            <a:extLst>
              <a:ext uri="{FF2B5EF4-FFF2-40B4-BE49-F238E27FC236}">
                <a16:creationId xmlns:a16="http://schemas.microsoft.com/office/drawing/2014/main" id="{1A6AA106-0457-4981-8351-3388B0A9470E}"/>
              </a:ext>
            </a:extLst>
          </p:cNvPr>
          <p:cNvSpPr>
            <a:spLocks noChangeShapeType="1"/>
          </p:cNvSpPr>
          <p:nvPr userDrawn="1"/>
        </p:nvSpPr>
        <p:spPr bwMode="auto">
          <a:xfrm rot="16200000" flipH="1" flipV="1">
            <a:off x="-19050" y="495300"/>
            <a:ext cx="990600" cy="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reeform 31">
            <a:extLst>
              <a:ext uri="{FF2B5EF4-FFF2-40B4-BE49-F238E27FC236}">
                <a16:creationId xmlns:a16="http://schemas.microsoft.com/office/drawing/2014/main" id="{66AA791A-71B8-4871-B335-2F474010A252}"/>
              </a:ext>
            </a:extLst>
          </p:cNvPr>
          <p:cNvSpPr>
            <a:spLocks/>
          </p:cNvSpPr>
          <p:nvPr userDrawn="1"/>
        </p:nvSpPr>
        <p:spPr bwMode="auto">
          <a:xfrm>
            <a:off x="0" y="2057400"/>
            <a:ext cx="1143000" cy="609600"/>
          </a:xfrm>
          <a:custGeom>
            <a:avLst/>
            <a:gdLst>
              <a:gd name="T0" fmla="*/ 0 w 96"/>
              <a:gd name="T1" fmla="*/ 0 h 192"/>
              <a:gd name="T2" fmla="*/ 2147483646 w 96"/>
              <a:gd name="T3" fmla="*/ 0 h 192"/>
              <a:gd name="T4" fmla="*/ 2147483646 w 96"/>
              <a:gd name="T5" fmla="*/ 2147483646 h 1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6" h="192">
                <a:moveTo>
                  <a:pt x="0" y="0"/>
                </a:moveTo>
                <a:lnTo>
                  <a:pt x="96" y="0"/>
                </a:lnTo>
                <a:lnTo>
                  <a:pt x="96" y="192"/>
                </a:lnTo>
              </a:path>
            </a:pathLst>
          </a:custGeom>
          <a:noFill/>
          <a:ln w="12700" cap="flat" cmpd="sng">
            <a:solidFill>
              <a:srgbClr val="077C97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2" name="Picture 16" descr="Lay Linear Algebra 6e cover.png">
            <a:extLst>
              <a:ext uri="{FF2B5EF4-FFF2-40B4-BE49-F238E27FC236}">
                <a16:creationId xmlns:a16="http://schemas.microsoft.com/office/drawing/2014/main" id="{1B9A7D2E-8FA5-4083-B405-14651D3737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413" y="2044700"/>
            <a:ext cx="3273425" cy="41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520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609600"/>
            <a:ext cx="5943600" cy="1295400"/>
          </a:xfrm>
        </p:spPr>
        <p:txBody>
          <a:bodyPr anchor="t"/>
          <a:lstStyle>
            <a:lvl1pPr>
              <a:defRPr sz="3600">
                <a:latin typeface="Times New Roman" panose="02020603050405020304" pitchFamily="18" charset="0"/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60520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7200" y="2819400"/>
            <a:ext cx="4495800" cy="33528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>
                <a:solidFill>
                  <a:srgbClr val="077C97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altLang="en-US" noProof="0"/>
              <a:t>Row Reduction and Echelon Forms</a:t>
            </a:r>
          </a:p>
        </p:txBody>
      </p:sp>
    </p:spTree>
    <p:extLst>
      <p:ext uri="{BB962C8B-B14F-4D97-AF65-F5344CB8AC3E}">
        <p14:creationId xmlns:p14="http://schemas.microsoft.com/office/powerpoint/2010/main" val="41576907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799E24B-8B6E-4B43-ADFF-FCD7DFDA4D5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5A033D27-E327-42A3-9746-8A207BC85F37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29F723F1-4E22-4D81-A9FE-D2E5F8A83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73616590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0"/>
            <a:ext cx="2057400" cy="6172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019800" cy="6172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0DB6F84-7DA6-477F-BEB9-FA65C2BF4B0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AD79D73D-2508-4B68-8208-CFE0C7343404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5A0EFB30-14FB-466A-B471-261979D7D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793560058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624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83398FE-4112-4789-ACA6-7A9A82CBEE1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A3BAD3DB-055A-40B1-A4D9-C05F99E3475F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376A483A-0A24-4E8C-BD78-FC9D8062A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47397835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9624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85B59A2-63DD-42E4-9F3B-BE640F1D052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4448BBAC-BE64-457F-86C7-F045323587B1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2DCCD288-D79B-4C55-AE70-8F418F5D8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412345140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1B84D0A-FCC8-4AA6-AB00-DDFAD47CAF2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F0632A9B-4C5B-4EC9-842F-C03C877E4966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01EFFD70-1862-419F-A3C4-55BB3D305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182405290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624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4D347A7-1292-434F-985E-F0CCE65665A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3D818566-A512-450D-B405-9C43AE8B7015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97EFE43B-F70C-4E2A-AD84-886BE4F8C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278322563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AFD7CEA-7F9C-4DA6-8D41-013BB68FCE2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4.1- </a:t>
            </a:r>
            <a:fld id="{3C68F6FB-E98E-46B9-BF9E-8028EC4926D7}" type="slidenum">
              <a:rPr lang="en-US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57298639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FD745D5-B93A-445A-AE88-94C29DE7A5D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13E5C302-AB48-41F0-9BB0-E9FBDD96393E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1ED4B8F2-9790-44C9-A688-67C1E102C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932306616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0B8EEDB-35CC-4CE1-B350-23616945FDA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B5B7004E-FF89-4ACE-944C-09A5FC52B851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8BFEBB7B-1F08-459A-BD0A-BF9CEF79A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281563284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2466A1E-CBA8-48BF-A684-539C50C39E5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F3047EB2-A262-45A5-ACC9-E158AD4CB855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8" name="Footer Placeholder 9">
            <a:extLst>
              <a:ext uri="{FF2B5EF4-FFF2-40B4-BE49-F238E27FC236}">
                <a16:creationId xmlns:a16="http://schemas.microsoft.com/office/drawing/2014/main" id="{E6246698-B59B-43F7-AD47-D72ADE480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64377285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36C7A3-2810-4DBF-A90B-6955018A44B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8BA14E9D-B97E-47E6-A7B7-2965A2780197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776713287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4FD6BC2-DE2E-4F3C-9350-975EB5210A1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E42163C8-B72B-4DB5-8E3B-FE3E352D394F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3" name="Footer Placeholder 9">
            <a:extLst>
              <a:ext uri="{FF2B5EF4-FFF2-40B4-BE49-F238E27FC236}">
                <a16:creationId xmlns:a16="http://schemas.microsoft.com/office/drawing/2014/main" id="{252663BB-A9A9-44C2-B73A-AC4697949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52696847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4192647-EFC3-4861-9C79-94278393909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77D77682-A72A-439C-92B9-08BF9F1C7A25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8227C173-777A-40D5-946E-7489D6F44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245541105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3752A0F-4269-4FF4-B5B6-AF5938DE7D2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FC49DDCE-4702-40F9-8F58-19E5EE9F3FB4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AA4E05BA-8F43-4BEB-8904-5EC6A5B47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780869713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>
            <a:extLst>
              <a:ext uri="{FF2B5EF4-FFF2-40B4-BE49-F238E27FC236}">
                <a16:creationId xmlns:a16="http://schemas.microsoft.com/office/drawing/2014/main" id="{9F2B5A77-6BB4-4768-8D29-9C473494F4A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07138"/>
            <a:ext cx="1905000" cy="4746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Slide 4.1- </a:t>
            </a:r>
            <a:fld id="{9CACAE2B-D194-4FD7-8D49-2453B9E4AFC9}" type="slidenum">
              <a:rPr lang="en-US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  <p:sp>
        <p:nvSpPr>
          <p:cNvPr id="1027" name="Rectangle 5">
            <a:extLst>
              <a:ext uri="{FF2B5EF4-FFF2-40B4-BE49-F238E27FC236}">
                <a16:creationId xmlns:a16="http://schemas.microsoft.com/office/drawing/2014/main" id="{69BF9965-EB80-4604-AA6E-BBD05A2780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">
            <a:extLst>
              <a:ext uri="{FF2B5EF4-FFF2-40B4-BE49-F238E27FC236}">
                <a16:creationId xmlns:a16="http://schemas.microsoft.com/office/drawing/2014/main" id="{DD345F53-FB5B-4223-856C-10612F853C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0" name="Line 13">
            <a:extLst>
              <a:ext uri="{FF2B5EF4-FFF2-40B4-BE49-F238E27FC236}">
                <a16:creationId xmlns:a16="http://schemas.microsoft.com/office/drawing/2014/main" id="{F389010D-C9EC-432C-AD53-9014BC08ACE1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35052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</p:sldLayoutIdLst>
  <p:transition spd="med"/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077C97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13" Type="http://schemas.openxmlformats.org/officeDocument/2006/relationships/image" Target="../media/image33.wmf"/><Relationship Id="rId3" Type="http://schemas.openxmlformats.org/officeDocument/2006/relationships/image" Target="../media/image28.wmf"/><Relationship Id="rId7" Type="http://schemas.openxmlformats.org/officeDocument/2006/relationships/image" Target="../media/image30.wmf"/><Relationship Id="rId12" Type="http://schemas.openxmlformats.org/officeDocument/2006/relationships/oleObject" Target="../embeddings/oleObject24.bin"/><Relationship Id="rId2" Type="http://schemas.openxmlformats.org/officeDocument/2006/relationships/oleObject" Target="../embeddings/oleObject19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1.bin"/><Relationship Id="rId11" Type="http://schemas.openxmlformats.org/officeDocument/2006/relationships/image" Target="../media/image32.wmf"/><Relationship Id="rId5" Type="http://schemas.openxmlformats.org/officeDocument/2006/relationships/image" Target="../media/image29.wmf"/><Relationship Id="rId10" Type="http://schemas.openxmlformats.org/officeDocument/2006/relationships/oleObject" Target="../embeddings/oleObject23.bin"/><Relationship Id="rId4" Type="http://schemas.openxmlformats.org/officeDocument/2006/relationships/oleObject" Target="../embeddings/oleObject20.bin"/><Relationship Id="rId9" Type="http://schemas.openxmlformats.org/officeDocument/2006/relationships/image" Target="../media/image31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oleObject" Target="../embeddings/oleObject25.bin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9.wmf"/><Relationship Id="rId18" Type="http://schemas.openxmlformats.org/officeDocument/2006/relationships/oleObject" Target="../embeddings/oleObject8.bin"/><Relationship Id="rId3" Type="http://schemas.openxmlformats.org/officeDocument/2006/relationships/image" Target="../media/image4.png"/><Relationship Id="rId21" Type="http://schemas.openxmlformats.org/officeDocument/2006/relationships/image" Target="../media/image13.wmf"/><Relationship Id="rId7" Type="http://schemas.openxmlformats.org/officeDocument/2006/relationships/image" Target="../media/image6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1.wmf"/><Relationship Id="rId2" Type="http://schemas.openxmlformats.org/officeDocument/2006/relationships/notesSlide" Target="../notesSlides/notesSlide3.xml"/><Relationship Id="rId16" Type="http://schemas.openxmlformats.org/officeDocument/2006/relationships/oleObject" Target="../embeddings/oleObject7.bin"/><Relationship Id="rId20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8.wmf"/><Relationship Id="rId5" Type="http://schemas.openxmlformats.org/officeDocument/2006/relationships/image" Target="../media/image5.wmf"/><Relationship Id="rId15" Type="http://schemas.openxmlformats.org/officeDocument/2006/relationships/image" Target="../media/image10.wmf"/><Relationship Id="rId23" Type="http://schemas.openxmlformats.org/officeDocument/2006/relationships/image" Target="../media/image14.wmf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12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wmf"/><Relationship Id="rId14" Type="http://schemas.openxmlformats.org/officeDocument/2006/relationships/oleObject" Target="../embeddings/oleObject6.bin"/><Relationship Id="rId22" Type="http://schemas.openxmlformats.org/officeDocument/2006/relationships/oleObject" Target="../embeddings/oleObject10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7" Type="http://schemas.openxmlformats.org/officeDocument/2006/relationships/image" Target="../media/image18.w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20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oleObject" Target="../embeddings/oleObject17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1" name="Rectangle 3">
            <a:extLst>
              <a:ext uri="{FF2B5EF4-FFF2-40B4-BE49-F238E27FC236}">
                <a16:creationId xmlns:a16="http://schemas.microsoft.com/office/drawing/2014/main" id="{66870FE9-B775-4D66-8656-060D4E6991C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l-GR" altLang="en-US" dirty="0"/>
              <a:t>Διανυσματικοί Χώροι</a:t>
            </a:r>
            <a:endParaRPr lang="en-US" altLang="en-US" dirty="0"/>
          </a:p>
        </p:txBody>
      </p:sp>
      <p:sp>
        <p:nvSpPr>
          <p:cNvPr id="437252" name="Rectangle 4">
            <a:extLst>
              <a:ext uri="{FF2B5EF4-FFF2-40B4-BE49-F238E27FC236}">
                <a16:creationId xmlns:a16="http://schemas.microsoft.com/office/drawing/2014/main" id="{970F19F0-5021-4C44-B6A9-1215D41F2FC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altLang="en-US" dirty="0"/>
              <a:t>ΔΙΑΝΥΣΜΑΤΙΚΟΙ ΧΩΡΟΙ ΚΑΙ ΥΠΟΧΩΡΟΙ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43964871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77FA6612-6CE0-4D47-8C40-728D38DACF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4.1- </a:t>
            </a:r>
            <a:fld id="{9EFA8AC5-6374-49AC-948A-1A04F635DD53}" type="slidenum">
              <a:rPr lang="en-US" altLang="en-US"/>
              <a:pPr/>
              <a:t>10</a:t>
            </a:fld>
            <a:endParaRPr lang="en-CA" altLang="en-US"/>
          </a:p>
        </p:txBody>
      </p:sp>
      <p:sp>
        <p:nvSpPr>
          <p:cNvPr id="718850" name="Rectangle 2">
            <a:extLst>
              <a:ext uri="{FF2B5EF4-FFF2-40B4-BE49-F238E27FC236}">
                <a16:creationId xmlns:a16="http://schemas.microsoft.com/office/drawing/2014/main" id="{F4D6FCDF-4F87-4AA4-B249-13C919E535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ΔΙΑΝΥΣΜΑΤΙΚΟΣ ΧΩΡΟΣ ΣΗΜΑΤΩΝ</a:t>
            </a:r>
            <a:endParaRPr lang="en-US" altLang="en-US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8362950" cy="360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E55DABF-3E4E-25DA-5694-EE8F2CB3F2F3}"/>
              </a:ext>
            </a:extLst>
          </p:cNvPr>
          <p:cNvSpPr/>
          <p:nvPr/>
        </p:nvSpPr>
        <p:spPr bwMode="auto">
          <a:xfrm>
            <a:off x="457200" y="4724400"/>
            <a:ext cx="5791200" cy="48348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R" sz="2400" b="0" i="0" u="none" strike="noStrike" cap="none" normalizeH="0" baseline="0">
              <a:ln>
                <a:solidFill>
                  <a:schemeClr val="bg1"/>
                </a:solidFill>
              </a:ln>
              <a:solidFill>
                <a:schemeClr val="bg1"/>
              </a:solidFill>
              <a:effectLst/>
              <a:latin typeface="Bookshelf Symbol 2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47275383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77FA6612-6CE0-4D47-8C40-728D38DACF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4.1- </a:t>
            </a:r>
            <a:fld id="{9EFA8AC5-6374-49AC-948A-1A04F635DD53}" type="slidenum">
              <a:rPr lang="en-US" altLang="en-US"/>
              <a:pPr/>
              <a:t>11</a:t>
            </a:fld>
            <a:endParaRPr lang="en-CA" altLang="en-US"/>
          </a:p>
        </p:txBody>
      </p:sp>
      <p:sp>
        <p:nvSpPr>
          <p:cNvPr id="718850" name="Rectangle 2">
            <a:extLst>
              <a:ext uri="{FF2B5EF4-FFF2-40B4-BE49-F238E27FC236}">
                <a16:creationId xmlns:a16="http://schemas.microsoft.com/office/drawing/2014/main" id="{F4D6FCDF-4F87-4AA4-B249-13C919E535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ΔΙΑΝΥΣΜΑΤΙΚΟΣ ΧΩΡΟΣ ΠΟΛΥΩΝΥΜΩΝ ΒΑΘΜΟΥ ΤΟ ΠΟΛΥ </a:t>
            </a:r>
            <a:r>
              <a:rPr lang="en-US" altLang="en-US" i="1" dirty="0"/>
              <a:t>n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8851" name="Rectangle 3">
                <a:extLst>
                  <a:ext uri="{FF2B5EF4-FFF2-40B4-BE49-F238E27FC236}">
                    <a16:creationId xmlns:a16="http://schemas.microsoft.com/office/drawing/2014/main" id="{D9ABE880-ECA3-4CCA-82DA-A0F4077E69F8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04800" y="1219200"/>
                <a:ext cx="8610600" cy="5257800"/>
              </a:xfrm>
            </p:spPr>
            <p:txBody>
              <a:bodyPr/>
              <a:lstStyle/>
              <a:p>
                <a:r>
                  <a:rPr lang="el-GR" dirty="0"/>
                  <a:t>Για</a:t>
                </a:r>
                <a:r>
                  <a:rPr lang="en-US" dirty="0"/>
                  <a:t> </a:t>
                </a:r>
                <a:r>
                  <a:rPr lang="en-US" i="1" dirty="0"/>
                  <a:t>n </a:t>
                </a:r>
                <a:r>
                  <a:rPr lang="el-GR" dirty="0">
                    <a:sym typeface="Euclid Symbol" panose="05050102010706020507" pitchFamily="18" charset="2"/>
                  </a:rPr>
                  <a:t>&gt;</a:t>
                </a:r>
                <a:r>
                  <a:rPr lang="en-US" dirty="0">
                    <a:sym typeface="Euclid Symbol" panose="05050102010706020507" pitchFamily="18" charset="2"/>
                  </a:rPr>
                  <a:t> </a:t>
                </a:r>
                <a:r>
                  <a:rPr lang="en-US" dirty="0"/>
                  <a:t>0, </a:t>
                </a:r>
                <a:r>
                  <a:rPr lang="el-GR" dirty="0"/>
                  <a:t>το σύνολο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ℙ</m:t>
                    </m:r>
                  </m:oMath>
                </a14:m>
                <a:r>
                  <a:rPr lang="en-US" i="1" baseline="-25000" dirty="0" err="1"/>
                  <a:t>n</a:t>
                </a:r>
                <a:r>
                  <a:rPr lang="en-US" i="1" baseline="-25000" dirty="0"/>
                  <a:t> </a:t>
                </a:r>
                <a:r>
                  <a:rPr lang="el-GR" dirty="0"/>
                  <a:t>πολυωνύμων βαθμού το πολύ </a:t>
                </a:r>
                <a:r>
                  <a:rPr lang="en-US" i="1" dirty="0"/>
                  <a:t>n</a:t>
                </a:r>
                <a:r>
                  <a:rPr lang="en-US" dirty="0"/>
                  <a:t>, </a:t>
                </a:r>
                <a:r>
                  <a:rPr lang="el-GR" dirty="0"/>
                  <a:t>είναι ένας διανυσματικός χώρος</a:t>
                </a:r>
                <a:r>
                  <a:rPr lang="en-US" dirty="0"/>
                  <a:t>.  </a:t>
                </a:r>
              </a:p>
              <a:p>
                <a:r>
                  <a:rPr lang="el-GR" dirty="0"/>
                  <a:t>Αποτελείται από όλα τα πολυώνυμα της μορφής </a:t>
                </a:r>
              </a:p>
              <a:p>
                <a:pPr marL="0" indent="0" algn="ctr">
                  <a:buNone/>
                </a:pPr>
                <a:r>
                  <a:rPr lang="fr-FR" dirty="0"/>
                  <a:t> </a:t>
                </a:r>
                <a:r>
                  <a:rPr lang="fr-FR" b="1" dirty="0"/>
                  <a:t>p</a:t>
                </a:r>
                <a:r>
                  <a:rPr lang="fr-FR" dirty="0"/>
                  <a:t>(</a:t>
                </a:r>
                <a:r>
                  <a:rPr lang="fr-FR" i="1" dirty="0"/>
                  <a:t>t</a:t>
                </a:r>
                <a:r>
                  <a:rPr lang="fr-FR" dirty="0"/>
                  <a:t>) = </a:t>
                </a:r>
                <a:r>
                  <a:rPr lang="fr-FR" i="1" dirty="0"/>
                  <a:t>a</a:t>
                </a:r>
                <a:r>
                  <a:rPr lang="fr-FR" baseline="-25000" dirty="0"/>
                  <a:t>0 </a:t>
                </a:r>
                <a:r>
                  <a:rPr lang="fr-FR" dirty="0"/>
                  <a:t>+ </a:t>
                </a:r>
                <a:r>
                  <a:rPr lang="fr-FR" i="1" dirty="0"/>
                  <a:t>a</a:t>
                </a:r>
                <a:r>
                  <a:rPr lang="fr-FR" baseline="-25000" dirty="0"/>
                  <a:t>1</a:t>
                </a:r>
                <a:r>
                  <a:rPr lang="fr-FR" dirty="0"/>
                  <a:t> </a:t>
                </a:r>
                <a:r>
                  <a:rPr lang="fr-FR" i="1" dirty="0"/>
                  <a:t>t </a:t>
                </a:r>
                <a:r>
                  <a:rPr lang="fr-FR" dirty="0"/>
                  <a:t>+ </a:t>
                </a:r>
                <a:r>
                  <a:rPr lang="fr-FR" i="1" dirty="0"/>
                  <a:t>a</a:t>
                </a:r>
                <a:r>
                  <a:rPr lang="fr-FR" baseline="-25000" dirty="0"/>
                  <a:t>2</a:t>
                </a:r>
                <a:r>
                  <a:rPr lang="fr-FR" dirty="0"/>
                  <a:t> </a:t>
                </a:r>
                <a:r>
                  <a:rPr lang="fr-FR" i="1" dirty="0"/>
                  <a:t>t</a:t>
                </a:r>
                <a:r>
                  <a:rPr lang="fr-FR" baseline="30000" dirty="0"/>
                  <a:t>2 </a:t>
                </a:r>
                <a:r>
                  <a:rPr lang="fr-FR" dirty="0"/>
                  <a:t>+ ⋯ + </a:t>
                </a:r>
                <a:r>
                  <a:rPr lang="fr-FR" i="1" dirty="0"/>
                  <a:t>a</a:t>
                </a:r>
                <a:r>
                  <a:rPr lang="fr-FR" i="1" baseline="-25000" dirty="0"/>
                  <a:t>n</a:t>
                </a:r>
                <a:r>
                  <a:rPr lang="fr-FR" dirty="0"/>
                  <a:t> </a:t>
                </a:r>
                <a:r>
                  <a:rPr lang="fr-FR" i="1" dirty="0" err="1"/>
                  <a:t>t</a:t>
                </a:r>
                <a:r>
                  <a:rPr lang="fr-FR" i="1" baseline="30000" dirty="0" err="1"/>
                  <a:t>n</a:t>
                </a:r>
                <a:endParaRPr lang="fr-FR" i="1" dirty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l-GR" dirty="0"/>
                  <a:t>όπου οι συντελεστές </a:t>
                </a:r>
                <a:r>
                  <a:rPr lang="en-US" i="1" dirty="0"/>
                  <a:t>a</a:t>
                </a:r>
                <a:r>
                  <a:rPr lang="en-US" baseline="-25000" dirty="0"/>
                  <a:t>0</a:t>
                </a:r>
                <a:r>
                  <a:rPr lang="en-US" dirty="0"/>
                  <a:t>, …, </a:t>
                </a:r>
                <a:r>
                  <a:rPr lang="en-US" i="1" dirty="0"/>
                  <a:t>a</a:t>
                </a:r>
                <a:r>
                  <a:rPr lang="en-US" i="1" baseline="-25000" dirty="0"/>
                  <a:t>n</a:t>
                </a:r>
                <a:r>
                  <a:rPr lang="en-US" i="1" dirty="0"/>
                  <a:t> </a:t>
                </a:r>
                <a:r>
                  <a:rPr lang="el-GR" dirty="0"/>
                  <a:t>και η μεταβλητή </a:t>
                </a:r>
                <a:r>
                  <a:rPr lang="en-US" i="1" dirty="0"/>
                  <a:t>t</a:t>
                </a:r>
                <a:r>
                  <a:rPr lang="el-GR" i="1" dirty="0"/>
                  <a:t>.</a:t>
                </a:r>
                <a:r>
                  <a:rPr lang="en-US" dirty="0"/>
                  <a:t> </a:t>
                </a:r>
                <a:r>
                  <a:rPr lang="el-GR" dirty="0"/>
                  <a:t>είναι πραγματικοί αριθμοί</a:t>
                </a:r>
                <a:r>
                  <a:rPr lang="en-US" dirty="0"/>
                  <a:t>.</a:t>
                </a:r>
              </a:p>
              <a:p>
                <a:r>
                  <a:rPr lang="el-GR" dirty="0"/>
                  <a:t>Ο βαθμός του </a:t>
                </a:r>
                <a:r>
                  <a:rPr lang="en-US" b="1" dirty="0"/>
                  <a:t>p</a:t>
                </a:r>
                <a:r>
                  <a:rPr lang="en-US" dirty="0"/>
                  <a:t> </a:t>
                </a:r>
                <a:r>
                  <a:rPr lang="el-GR" dirty="0"/>
                  <a:t>είναι η μεγαλύτερη δύναμη του </a:t>
                </a:r>
                <a:r>
                  <a:rPr lang="en-US" dirty="0"/>
                  <a:t>t </a:t>
                </a:r>
                <a:r>
                  <a:rPr lang="el-GR" dirty="0"/>
                  <a:t>της οποίας ο συντελεστής δεν είναι μηδέν. Εάν όλοι οι συντελεστές είναι μηδέν</a:t>
                </a:r>
                <a:r>
                  <a:rPr lang="en-US" dirty="0"/>
                  <a:t>, </a:t>
                </a:r>
                <a:r>
                  <a:rPr lang="el-GR" dirty="0"/>
                  <a:t>το </a:t>
                </a:r>
                <a:r>
                  <a:rPr lang="en-US" b="1" dirty="0"/>
                  <a:t>p</a:t>
                </a:r>
                <a:r>
                  <a:rPr lang="en-US" dirty="0"/>
                  <a:t> </a:t>
                </a:r>
                <a:r>
                  <a:rPr lang="el-GR" dirty="0"/>
                  <a:t>ονομάζεται το μηδενικό πολυώνυμο</a:t>
                </a:r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718851" name="Rectangle 3">
                <a:extLst>
                  <a:ext uri="{FF2B5EF4-FFF2-40B4-BE49-F238E27FC236}">
                    <a16:creationId xmlns:a16="http://schemas.microsoft.com/office/drawing/2014/main" id="{D9ABE880-ECA3-4CCA-82DA-A0F4077E69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04800" y="1219200"/>
                <a:ext cx="8610600" cy="5257800"/>
              </a:xfrm>
              <a:blipFill>
                <a:blip r:embed="rId2"/>
                <a:stretch>
                  <a:fillRect l="-1767" t="-1687" r="-2651" b="-5301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869427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85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54615323-7C3B-4D00-BA2F-5CF6A00D5D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4.1- </a:t>
            </a:r>
            <a:fld id="{900A8235-92E3-4E8D-953E-139DFCD13EB2}" type="slidenum">
              <a:rPr lang="en-US" altLang="en-US"/>
              <a:pPr/>
              <a:t>12</a:t>
            </a:fld>
            <a:endParaRPr lang="en-CA" altLang="en-US"/>
          </a:p>
        </p:txBody>
      </p:sp>
      <p:sp>
        <p:nvSpPr>
          <p:cNvPr id="711682" name="Rectangle 2">
            <a:extLst>
              <a:ext uri="{FF2B5EF4-FFF2-40B4-BE49-F238E27FC236}">
                <a16:creationId xmlns:a16="http://schemas.microsoft.com/office/drawing/2014/main" id="{F0C6618A-B1E2-4D1C-AF5A-AFD1A97716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ΥΠΟΧΩΡΟΙ</a:t>
            </a:r>
            <a:endParaRPr lang="en-US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11690" name="Rectangle 10">
                <a:extLst>
                  <a:ext uri="{FF2B5EF4-FFF2-40B4-BE49-F238E27FC236}">
                    <a16:creationId xmlns:a16="http://schemas.microsoft.com/office/drawing/2014/main" id="{67077323-F709-492A-AF1B-22E9B90DA4B5}"/>
                  </a:ext>
                </a:extLst>
              </p:cNvPr>
              <p:cNvSpPr>
                <a:spLocks noGrp="1" noChangeArrowheads="1"/>
              </p:cNvSpPr>
              <p:nvPr>
                <p:ph type="body" sz="half" idx="2"/>
              </p:nvPr>
            </p:nvSpPr>
            <p:spPr>
              <a:xfrm>
                <a:off x="228600" y="1676400"/>
                <a:ext cx="8839200" cy="4343400"/>
              </a:xfrm>
            </p:spPr>
            <p:txBody>
              <a:bodyPr/>
              <a:lstStyle/>
              <a:p>
                <a:pPr marL="533400" indent="-533400"/>
                <a:r>
                  <a:rPr lang="el-GR" altLang="en-US" sz="2800" b="1" dirty="0"/>
                  <a:t>Ορισμός</a:t>
                </a:r>
                <a:r>
                  <a:rPr lang="en-US" altLang="en-US" sz="2800" b="1" dirty="0"/>
                  <a:t>:</a:t>
                </a:r>
                <a:r>
                  <a:rPr lang="en-US" altLang="en-US" sz="2800" dirty="0"/>
                  <a:t> </a:t>
                </a:r>
                <a:r>
                  <a:rPr lang="el-GR" altLang="en-US" sz="2800" b="1" dirty="0"/>
                  <a:t>Υποχώρος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ενός διανυσματικού χώρου </a:t>
                </a:r>
                <a:r>
                  <a:rPr lang="en-US" altLang="en-US" sz="2800" i="1" dirty="0"/>
                  <a:t>V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ένα υποσύνολο </a:t>
                </a:r>
                <a:r>
                  <a:rPr lang="en-US" altLang="en-US" sz="2800" i="1" dirty="0"/>
                  <a:t>H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του </a:t>
                </a:r>
                <a:r>
                  <a:rPr lang="en-US" altLang="en-US" sz="2800" i="1" dirty="0"/>
                  <a:t>V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που έχει τρεις ιδιότητες </a:t>
                </a:r>
                <a:r>
                  <a:rPr lang="en-US" altLang="en-US" sz="2800" dirty="0"/>
                  <a:t>:</a:t>
                </a:r>
              </a:p>
              <a:p>
                <a:pPr marL="1295400" lvl="2" indent="-381000">
                  <a:buFont typeface="Wingdings" panose="05000000000000000000" pitchFamily="2" charset="2"/>
                  <a:buAutoNum type="alphaLcPeriod"/>
                </a:pPr>
                <a:r>
                  <a:rPr lang="el-GR" altLang="en-US" sz="2800" dirty="0"/>
                  <a:t>Το μηδενικό διάνυσμα του </a:t>
                </a:r>
                <a:r>
                  <a:rPr lang="en-US" altLang="en-US" sz="2800" i="1" dirty="0"/>
                  <a:t>V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ανήκει στο </a:t>
                </a:r>
                <a:r>
                  <a:rPr lang="en-US" altLang="en-US" sz="2800" i="1" dirty="0"/>
                  <a:t>H</a:t>
                </a:r>
                <a:r>
                  <a:rPr lang="en-US" altLang="en-US" sz="2800" dirty="0"/>
                  <a:t>.</a:t>
                </a:r>
              </a:p>
              <a:p>
                <a:pPr marL="1295400" lvl="2" indent="-381000">
                  <a:buFont typeface="Wingdings" panose="05000000000000000000" pitchFamily="2" charset="2"/>
                  <a:buAutoNum type="alphaLcPeriod"/>
                </a:pPr>
                <a:r>
                  <a:rPr lang="en-US" altLang="en-US" sz="2800" dirty="0"/>
                  <a:t> </a:t>
                </a:r>
                <a:r>
                  <a:rPr lang="el-GR" altLang="en-US" sz="2800" dirty="0"/>
                  <a:t>Το </a:t>
                </a:r>
                <a:r>
                  <a:rPr lang="en-US" altLang="en-US" sz="2800" i="1" dirty="0"/>
                  <a:t>H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κλειστό για διανυσματική πρόσθεση</a:t>
                </a:r>
                <a:r>
                  <a:rPr lang="en-US" altLang="en-US" sz="2800" dirty="0"/>
                  <a:t>. </a:t>
                </a:r>
                <a:r>
                  <a:rPr lang="el-GR" altLang="en-US" sz="2800" dirty="0"/>
                  <a:t>Δηλαδή, </a:t>
                </a:r>
                <a14:m>
                  <m:oMath xmlns:m="http://schemas.openxmlformats.org/officeDocument/2006/math">
                    <m:r>
                      <a:rPr lang="el-GR" altLang="en-US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US" altLang="en-US" sz="2800" b="1" dirty="0" err="1"/>
                  <a:t>u</a:t>
                </a:r>
                <a:r>
                  <a:rPr lang="en-US" altLang="en-US" sz="2800" dirty="0" err="1"/>
                  <a:t>,</a:t>
                </a:r>
                <a:r>
                  <a:rPr lang="en-US" altLang="en-US" sz="2800" b="1" dirty="0" err="1"/>
                  <a:t>v</a:t>
                </a:r>
                <a:r>
                  <a:rPr lang="en-US" altLang="en-US" sz="2800" dirty="0"/>
                  <a:t> </a:t>
                </a:r>
                <a14:m>
                  <m:oMath xmlns:m="http://schemas.openxmlformats.org/officeDocument/2006/math">
                    <m:r>
                      <a:rPr lang="el-GR" altLang="en-US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H</a:t>
                </a:r>
                <a:r>
                  <a:rPr lang="en-US" altLang="en-US" sz="2800" dirty="0"/>
                  <a:t>,             </a:t>
                </a:r>
                <a14:m>
                  <m:oMath xmlns:m="http://schemas.openxmlformats.org/officeDocument/2006/math">
                    <m:r>
                      <a:rPr lang="en-US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800" dirty="0"/>
                  <a:t>H.</a:t>
                </a:r>
              </a:p>
              <a:p>
                <a:pPr marL="1295400" lvl="2" indent="-381000">
                  <a:buFont typeface="Wingdings" panose="05000000000000000000" pitchFamily="2" charset="2"/>
                  <a:buAutoNum type="alphaLcPeriod"/>
                </a:pPr>
                <a:r>
                  <a:rPr lang="en-US" altLang="en-US" sz="2800" dirty="0"/>
                  <a:t> </a:t>
                </a:r>
                <a:r>
                  <a:rPr lang="el-GR" altLang="en-US" sz="2800" dirty="0"/>
                  <a:t>Το </a:t>
                </a:r>
                <a:r>
                  <a:rPr lang="en-US" altLang="en-US" sz="2800" i="1" dirty="0"/>
                  <a:t>H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κλειστό για τον πολλαπλασιασμό με αριθμό. Δηλαδή, , </a:t>
                </a:r>
                <a14:m>
                  <m:oMath xmlns:m="http://schemas.openxmlformats.org/officeDocument/2006/math">
                    <m:r>
                      <a:rPr lang="el-GR" alt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 </a:t>
                </a:r>
                <a14:m>
                  <m:oMath xmlns:m="http://schemas.openxmlformats.org/officeDocument/2006/math">
                    <m:r>
                      <a:rPr lang="el-GR" alt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H </a:t>
                </a:r>
                <a:r>
                  <a:rPr lang="el-GR" altLang="en-US" sz="2800" dirty="0"/>
                  <a:t>και κάθε αριθμό </a:t>
                </a:r>
                <a:r>
                  <a:rPr lang="en-US" altLang="en-US" sz="2800" i="1" dirty="0"/>
                  <a:t>c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το διάνυσμα </a:t>
                </a:r>
                <a:r>
                  <a:rPr lang="en-US" altLang="en-US" sz="2800" i="1" dirty="0"/>
                  <a:t>c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 </m:t>
                    </m:r>
                  </m:oMath>
                </a14:m>
                <a:r>
                  <a:rPr lang="en-US" altLang="en-US" sz="2800" dirty="0"/>
                  <a:t>H.</a:t>
                </a:r>
              </a:p>
              <a:p>
                <a:pPr marL="1295400" lvl="2" indent="-381000">
                  <a:buFont typeface="Wingdings" panose="05000000000000000000" pitchFamily="2" charset="2"/>
                  <a:buAutoNum type="alphaLcPeriod"/>
                </a:pPr>
                <a:endParaRPr lang="en-US" altLang="en-US" sz="2800" dirty="0"/>
              </a:p>
              <a:p>
                <a:pPr marL="1295400" lvl="2" indent="-381000">
                  <a:buFont typeface="Wingdings" panose="05000000000000000000" pitchFamily="2" charset="2"/>
                  <a:buNone/>
                </a:pPr>
                <a:endParaRPr lang="en-US" altLang="en-US" sz="2800" dirty="0"/>
              </a:p>
            </p:txBody>
          </p:sp>
        </mc:Choice>
        <mc:Fallback>
          <p:sp>
            <p:nvSpPr>
              <p:cNvPr id="711690" name="Rectangle 10">
                <a:extLst>
                  <a:ext uri="{FF2B5EF4-FFF2-40B4-BE49-F238E27FC236}">
                    <a16:creationId xmlns:a16="http://schemas.microsoft.com/office/drawing/2014/main" id="{67077323-F709-492A-AF1B-22E9B90DA4B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2"/>
              </p:nvPr>
            </p:nvSpPr>
            <p:spPr>
              <a:xfrm>
                <a:off x="228600" y="1676400"/>
                <a:ext cx="8839200" cy="4343400"/>
              </a:xfrm>
              <a:blipFill>
                <a:blip r:embed="rId2"/>
                <a:stretch>
                  <a:fillRect l="-1291" t="-1749" r="-186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11691" name="Object 11">
            <a:extLst>
              <a:ext uri="{FF2B5EF4-FFF2-40B4-BE49-F238E27FC236}">
                <a16:creationId xmlns:a16="http://schemas.microsoft.com/office/drawing/2014/main" id="{30F80E46-219F-4EF9-877B-BAB3904237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5395317"/>
              </p:ext>
            </p:extLst>
          </p:nvPr>
        </p:nvGraphicFramePr>
        <p:xfrm>
          <a:off x="4572000" y="3708400"/>
          <a:ext cx="8509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50680" imgH="279360" progId="Equation.DSMT4">
                  <p:embed/>
                </p:oleObj>
              </mc:Choice>
              <mc:Fallback>
                <p:oleObj name="Equation" r:id="rId3" imgW="85068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708400"/>
                        <a:ext cx="8509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8226564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6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6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6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6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E060BF-E14A-4652-AF28-CF3183D3DD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4.1- </a:t>
            </a:r>
            <a:fld id="{7683DAF5-E2FF-48AD-9C33-00AB58E3FD40}" type="slidenum">
              <a:rPr lang="en-US" altLang="en-US"/>
              <a:pPr/>
              <a:t>13</a:t>
            </a:fld>
            <a:endParaRPr lang="en-CA" altLang="en-US"/>
          </a:p>
        </p:txBody>
      </p:sp>
      <p:sp>
        <p:nvSpPr>
          <p:cNvPr id="715778" name="Rectangle 2">
            <a:extLst>
              <a:ext uri="{FF2B5EF4-FFF2-40B4-BE49-F238E27FC236}">
                <a16:creationId xmlns:a16="http://schemas.microsoft.com/office/drawing/2014/main" id="{82A38408-B2EF-4D25-ACDD-A39A50ABE7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ΥΠΟΧΩΡΟΙ</a:t>
            </a:r>
            <a:endParaRPr lang="en-US" altLang="en-US" dirty="0"/>
          </a:p>
        </p:txBody>
      </p:sp>
      <p:sp>
        <p:nvSpPr>
          <p:cNvPr id="715779" name="Rectangle 3">
            <a:extLst>
              <a:ext uri="{FF2B5EF4-FFF2-40B4-BE49-F238E27FC236}">
                <a16:creationId xmlns:a16="http://schemas.microsoft.com/office/drawing/2014/main" id="{177DD69F-9BB0-4643-8AA3-0F64E73FF5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334000"/>
          </a:xfrm>
        </p:spPr>
        <p:txBody>
          <a:bodyPr/>
          <a:lstStyle/>
          <a:p>
            <a:pPr marL="1371600" lvl="2" indent="-457200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 marL="609600" indent="-609600">
              <a:lnSpc>
                <a:spcPct val="90000"/>
              </a:lnSpc>
            </a:pPr>
            <a:r>
              <a:rPr lang="el-GR" altLang="en-US" sz="2800" dirty="0"/>
              <a:t>Οι ιδιότητες (</a:t>
            </a:r>
            <a:r>
              <a:rPr lang="en-US" altLang="en-US" sz="2800" dirty="0"/>
              <a:t>a</a:t>
            </a:r>
            <a:r>
              <a:rPr lang="el-GR" altLang="en-US" sz="2800" dirty="0"/>
              <a:t>), (</a:t>
            </a:r>
            <a:r>
              <a:rPr lang="en-US" altLang="en-US" sz="2800" dirty="0"/>
              <a:t>b</a:t>
            </a:r>
            <a:r>
              <a:rPr lang="el-GR" altLang="en-US" sz="2800" dirty="0"/>
              <a:t>) και (</a:t>
            </a:r>
            <a:r>
              <a:rPr lang="en-US" altLang="en-US" sz="2800" dirty="0"/>
              <a:t>c</a:t>
            </a:r>
            <a:r>
              <a:rPr lang="el-GR" altLang="en-US" sz="2800" dirty="0"/>
              <a:t>) εγγυώνται ότι ένας υποχώρος </a:t>
            </a:r>
            <a:r>
              <a:rPr lang="en-US" altLang="en-US" sz="2800" i="1" dirty="0"/>
              <a:t>H</a:t>
            </a:r>
            <a:r>
              <a:rPr lang="en-US" altLang="en-US" sz="2800" dirty="0"/>
              <a:t> </a:t>
            </a:r>
            <a:r>
              <a:rPr lang="el-GR" altLang="en-US" sz="2800" dirty="0"/>
              <a:t>του </a:t>
            </a:r>
            <a:r>
              <a:rPr lang="en-US" altLang="en-US" sz="2800" i="1" dirty="0"/>
              <a:t>V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ο ίδιος ένας διανυσματικός χώρος, υπό τις πράξεις διανυσματικού χώρου που έχουν ήδη οριστεί στον </a:t>
            </a:r>
            <a:r>
              <a:rPr lang="en-US" altLang="en-US" sz="2800" i="1" dirty="0"/>
              <a:t>V</a:t>
            </a:r>
            <a:r>
              <a:rPr lang="en-US" altLang="en-US" sz="2800" dirty="0"/>
              <a:t>.</a:t>
            </a:r>
          </a:p>
          <a:p>
            <a:pPr marL="609600" indent="-609600">
              <a:lnSpc>
                <a:spcPct val="90000"/>
              </a:lnSpc>
            </a:pPr>
            <a:endParaRPr lang="en-US" altLang="en-US" sz="2800" dirty="0"/>
          </a:p>
          <a:p>
            <a:pPr marL="609600" indent="-609600">
              <a:lnSpc>
                <a:spcPct val="90000"/>
              </a:lnSpc>
            </a:pPr>
            <a:r>
              <a:rPr lang="el-GR" altLang="en-US" sz="2800" dirty="0"/>
              <a:t>Κάθε υποχώρος είναι ένας διανυσματικός χώρος</a:t>
            </a:r>
            <a:r>
              <a:rPr lang="en-US" altLang="en-US" sz="2800" dirty="0"/>
              <a:t>.</a:t>
            </a:r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 marL="609600" indent="-609600">
              <a:lnSpc>
                <a:spcPct val="90000"/>
              </a:lnSpc>
            </a:pPr>
            <a:r>
              <a:rPr lang="el-GR" altLang="en-US" sz="2800" dirty="0"/>
              <a:t>Αντίστροφα, κάθε διανυσματικός χώρος είναι ένας υποχώρος (του εαυτού του και ενδεχομένως άλλων μεγαλύτερων χώρων).</a:t>
            </a:r>
          </a:p>
        </p:txBody>
      </p:sp>
    </p:spTree>
    <p:extLst>
      <p:ext uri="{BB962C8B-B14F-4D97-AF65-F5344CB8AC3E}">
        <p14:creationId xmlns:p14="http://schemas.microsoft.com/office/powerpoint/2010/main" val="208984499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EBC438-BA61-499C-B88C-F60D676B3E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4.1- </a:t>
            </a:r>
            <a:fld id="{60C88EC5-0EAC-4359-8D55-2438C9A3161F}" type="slidenum">
              <a:rPr lang="en-US" altLang="en-US"/>
              <a:pPr/>
              <a:t>14</a:t>
            </a:fld>
            <a:endParaRPr lang="en-CA" altLang="en-US"/>
          </a:p>
        </p:txBody>
      </p:sp>
      <p:sp>
        <p:nvSpPr>
          <p:cNvPr id="716802" name="Rectangle 2">
            <a:extLst>
              <a:ext uri="{FF2B5EF4-FFF2-40B4-BE49-F238E27FC236}">
                <a16:creationId xmlns:a16="http://schemas.microsoft.com/office/drawing/2014/main" id="{0CA5A6E8-54FB-47A8-82D9-9E23C88934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ΥΠΟΧΩΡΟΙ</a:t>
            </a:r>
            <a:endParaRPr lang="en-US" altLang="en-US" dirty="0"/>
          </a:p>
        </p:txBody>
      </p:sp>
      <p:sp>
        <p:nvSpPr>
          <p:cNvPr id="716803" name="Rectangle 3">
            <a:extLst>
              <a:ext uri="{FF2B5EF4-FFF2-40B4-BE49-F238E27FC236}">
                <a16:creationId xmlns:a16="http://schemas.microsoft.com/office/drawing/2014/main" id="{782C8898-27D0-435F-9FAD-D43A29EE24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5105400"/>
          </a:xfrm>
        </p:spPr>
        <p:txBody>
          <a:bodyPr/>
          <a:lstStyle/>
          <a:p>
            <a:r>
              <a:rPr lang="el-GR" altLang="en-US" sz="2800" dirty="0"/>
              <a:t>Το σύνολο που αποτελείται μόνο από το μηδενικό διάνυσμα σε ένα διανυσματικό χώρο </a:t>
            </a:r>
            <a:r>
              <a:rPr lang="en-US" altLang="en-US" sz="2800" i="1" dirty="0"/>
              <a:t>V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ένας υποχώρος του </a:t>
            </a:r>
            <a:r>
              <a:rPr lang="en-US" altLang="en-US" sz="2800" i="1" dirty="0"/>
              <a:t>V</a:t>
            </a:r>
            <a:r>
              <a:rPr lang="en-US" altLang="en-US" sz="2800" dirty="0"/>
              <a:t>, </a:t>
            </a:r>
            <a:r>
              <a:rPr lang="el-GR" altLang="en-US" sz="2800" dirty="0"/>
              <a:t>που ονομάζεται μηδενικός υποχώρος και γράφεται ως</a:t>
            </a:r>
            <a:r>
              <a:rPr lang="en-US" altLang="en-US" sz="2800" dirty="0"/>
              <a:t>{</a:t>
            </a:r>
            <a:r>
              <a:rPr lang="en-US" altLang="en-US" sz="2800" b="1" dirty="0"/>
              <a:t>0</a:t>
            </a:r>
            <a:r>
              <a:rPr lang="en-US" altLang="en-US" sz="2800" dirty="0"/>
              <a:t>}.</a:t>
            </a:r>
          </a:p>
          <a:p>
            <a:r>
              <a:rPr lang="el-GR" altLang="en-US" sz="2800" dirty="0"/>
              <a:t>Υπενθυμίζεται ότι </a:t>
            </a:r>
          </a:p>
          <a:p>
            <a:pPr lvl="1"/>
            <a:r>
              <a:rPr lang="el-GR" altLang="en-US" dirty="0"/>
              <a:t>ο όρος γραμμικός συνδυασμός αναφέρεται σε οποιοδήποτε άθροισμα πολλαπλάσιων με αριθμούς διανυσμάτων, και </a:t>
            </a:r>
          </a:p>
          <a:p>
            <a:pPr lvl="1"/>
            <a:r>
              <a:rPr lang="en-US" altLang="en-US" dirty="0"/>
              <a:t>Span {</a:t>
            </a:r>
            <a:r>
              <a:rPr lang="en-US" altLang="en-US" b="1" dirty="0"/>
              <a:t>v</a:t>
            </a:r>
            <a:r>
              <a:rPr lang="en-US" altLang="en-US" baseline="-25000" dirty="0"/>
              <a:t>1</a:t>
            </a:r>
            <a:r>
              <a:rPr lang="en-US" altLang="en-US" dirty="0"/>
              <a:t>,…,</a:t>
            </a:r>
            <a:r>
              <a:rPr lang="en-US" altLang="en-US" b="1" dirty="0" err="1"/>
              <a:t>v</a:t>
            </a:r>
            <a:r>
              <a:rPr lang="en-US" altLang="en-US" i="1" baseline="-25000" dirty="0" err="1"/>
              <a:t>p</a:t>
            </a:r>
            <a:r>
              <a:rPr lang="en-US" altLang="en-US" dirty="0"/>
              <a:t>} </a:t>
            </a:r>
            <a:r>
              <a:rPr lang="el-GR" altLang="en-US" dirty="0"/>
              <a:t>συμβολίζει το σύνολο όλων των διανυσμάτων που μπορούν να γραφούν ως γραμμικοί συνδυασμοί των </a:t>
            </a:r>
            <a:r>
              <a:rPr lang="en-US" altLang="en-US" b="1" dirty="0"/>
              <a:t>v</a:t>
            </a:r>
            <a:r>
              <a:rPr lang="en-US" altLang="en-US" baseline="-25000" dirty="0"/>
              <a:t>1</a:t>
            </a:r>
            <a:r>
              <a:rPr lang="en-US" altLang="en-US" dirty="0"/>
              <a:t>,…,</a:t>
            </a:r>
            <a:r>
              <a:rPr lang="en-US" altLang="en-US" b="1" dirty="0" err="1"/>
              <a:t>v</a:t>
            </a:r>
            <a:r>
              <a:rPr lang="en-US" altLang="en-US" i="1" baseline="-25000" dirty="0" err="1"/>
              <a:t>p</a:t>
            </a:r>
            <a:r>
              <a:rPr lang="en-US" alt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380786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47004F77-6F6D-489D-81C7-BA5DEB8C72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4.1- </a:t>
            </a:r>
            <a:fld id="{D2DE997A-DCCD-4743-9E42-BBD9CB5F9BFA}" type="slidenum">
              <a:rPr lang="en-US" altLang="en-US"/>
              <a:pPr/>
              <a:t>15</a:t>
            </a:fld>
            <a:endParaRPr lang="en-CA" altLang="en-US"/>
          </a:p>
        </p:txBody>
      </p:sp>
      <p:sp>
        <p:nvSpPr>
          <p:cNvPr id="717826" name="Rectangle 2">
            <a:extLst>
              <a:ext uri="{FF2B5EF4-FFF2-40B4-BE49-F238E27FC236}">
                <a16:creationId xmlns:a16="http://schemas.microsoft.com/office/drawing/2014/main" id="{3F5A8F88-0DFA-4CA1-A0A3-FACABA09D4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ΥΠΟΧΩΡΟΣ ΠΑΡΑΓΟΜΕΝΟΣ ΑΠΟ ΣΥΝΟΛΟ</a:t>
            </a:r>
            <a:endParaRPr lang="en-US" altLang="en-US" dirty="0"/>
          </a:p>
        </p:txBody>
      </p:sp>
      <p:sp>
        <p:nvSpPr>
          <p:cNvPr id="717827" name="Rectangle 3">
            <a:extLst>
              <a:ext uri="{FF2B5EF4-FFF2-40B4-BE49-F238E27FC236}">
                <a16:creationId xmlns:a16="http://schemas.microsoft.com/office/drawing/2014/main" id="{1CC74B57-6BA8-4196-94DA-37C43ADEE4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371600"/>
            <a:ext cx="8763000" cy="5029200"/>
          </a:xfrm>
          <a:noFill/>
        </p:spPr>
        <p:txBody>
          <a:bodyPr/>
          <a:lstStyle/>
          <a:p>
            <a:r>
              <a:rPr lang="el-GR" altLang="en-US" sz="2800" b="1" dirty="0"/>
              <a:t>Παράδειγμα</a:t>
            </a:r>
            <a:r>
              <a:rPr lang="en-US" altLang="en-US" sz="2800" b="1" dirty="0"/>
              <a:t> 2:</a:t>
            </a:r>
            <a:r>
              <a:rPr lang="en-US" altLang="en-US" sz="2800" dirty="0"/>
              <a:t> </a:t>
            </a:r>
            <a:r>
              <a:rPr lang="el-GR" altLang="en-US" sz="2800" dirty="0"/>
              <a:t>Δίνονται</a:t>
            </a:r>
            <a:r>
              <a:rPr lang="en-US" altLang="en-US" sz="2800" dirty="0"/>
              <a:t>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 </a:t>
            </a:r>
            <a:r>
              <a:rPr lang="el-GR" altLang="en-US" sz="2800" dirty="0"/>
              <a:t>και</a:t>
            </a:r>
            <a:r>
              <a:rPr lang="en-US" altLang="en-US" sz="2800" dirty="0"/>
              <a:t>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 </a:t>
            </a:r>
            <a:r>
              <a:rPr lang="el-GR" altLang="en-US" sz="2800" dirty="0"/>
              <a:t>ενός διανυσματικού χώρου </a:t>
            </a:r>
            <a:r>
              <a:rPr lang="en-US" altLang="en-US" sz="2800" i="1" dirty="0"/>
              <a:t>V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έ</a:t>
            </a:r>
            <a:r>
              <a:rPr lang="el-GR" altLang="en-US" sz="2800" dirty="0" err="1"/>
              <a:t>στω</a:t>
            </a:r>
            <a:r>
              <a:rPr lang="en-US" altLang="en-US" sz="2800" dirty="0"/>
              <a:t> </a:t>
            </a:r>
            <a:r>
              <a:rPr lang="el-GR" altLang="en-US" sz="2800" dirty="0"/>
              <a:t>                                </a:t>
            </a:r>
            <a:r>
              <a:rPr lang="en-US" altLang="en-US" sz="2800" dirty="0"/>
              <a:t>. </a:t>
            </a:r>
            <a:r>
              <a:rPr lang="el-GR" altLang="en-US" sz="2800" dirty="0"/>
              <a:t>Δείξτε ότι ο </a:t>
            </a:r>
            <a:r>
              <a:rPr lang="en-US" altLang="en-US" sz="2800" i="1" dirty="0"/>
              <a:t>H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ένας υπόχωρος του</a:t>
            </a:r>
            <a:r>
              <a:rPr lang="en-US" altLang="en-US" sz="2800" dirty="0"/>
              <a:t> </a:t>
            </a:r>
            <a:r>
              <a:rPr lang="en-US" altLang="en-US" sz="2800" i="1" dirty="0"/>
              <a:t>V</a:t>
            </a:r>
            <a:r>
              <a:rPr lang="en-US" altLang="en-US" sz="2800" dirty="0"/>
              <a:t>.</a:t>
            </a:r>
          </a:p>
          <a:p>
            <a:r>
              <a:rPr lang="el-GR" altLang="en-US" sz="2800" b="1" dirty="0"/>
              <a:t>Λύση</a:t>
            </a:r>
            <a:r>
              <a:rPr lang="en-US" altLang="en-US" sz="2800" b="1" dirty="0"/>
              <a:t>:</a:t>
            </a:r>
            <a:r>
              <a:rPr lang="en-US" altLang="en-US" sz="2800" dirty="0"/>
              <a:t> </a:t>
            </a:r>
          </a:p>
          <a:p>
            <a:pPr marL="514350" indent="-514350">
              <a:buFont typeface="+mj-lt"/>
              <a:buAutoNum type="alphaLcPeriod"/>
            </a:pPr>
            <a:r>
              <a:rPr lang="el-GR" altLang="en-US" sz="2800" dirty="0"/>
              <a:t>Το μηδενικό διάνυσμα ανήκει στο </a:t>
            </a:r>
            <a:r>
              <a:rPr lang="en-US" altLang="en-US" sz="2800" dirty="0"/>
              <a:t>H, </a:t>
            </a:r>
            <a:r>
              <a:rPr lang="el-GR" altLang="en-US" sz="2800" dirty="0"/>
              <a:t>επειδή</a:t>
            </a:r>
            <a:r>
              <a:rPr lang="en-US" altLang="en-US" sz="2800" dirty="0"/>
              <a:t>                         </a:t>
            </a:r>
          </a:p>
          <a:p>
            <a:pPr marL="514350" indent="-514350">
              <a:buFont typeface="+mj-lt"/>
              <a:buAutoNum type="alphaLcPeriod"/>
            </a:pPr>
            <a:r>
              <a:rPr lang="el-GR" altLang="en-US" sz="2800" dirty="0"/>
              <a:t>Πάρτε δύο αυθαίρετα διανύσματα στο </a:t>
            </a:r>
            <a:r>
              <a:rPr lang="en-US" altLang="en-US" sz="2800" i="1" dirty="0"/>
              <a:t>H</a:t>
            </a:r>
            <a:r>
              <a:rPr lang="en-US" altLang="en-US" sz="2800" dirty="0"/>
              <a:t>,</a:t>
            </a:r>
            <a:r>
              <a:rPr lang="en-US" altLang="en-US" sz="2800" i="1" dirty="0"/>
              <a:t> </a:t>
            </a:r>
            <a:r>
              <a:rPr lang="el-GR" altLang="en-US" sz="2800" dirty="0"/>
              <a:t>ας πούμε τα</a:t>
            </a:r>
            <a:r>
              <a:rPr lang="en-US" altLang="en-US" sz="2800" dirty="0"/>
              <a:t>                  </a:t>
            </a:r>
          </a:p>
          <a:p>
            <a:pPr marL="0" indent="0">
              <a:buNone/>
            </a:pPr>
            <a:r>
              <a:rPr lang="en-US" altLang="en-US" sz="2800" dirty="0"/>
              <a:t>                                 </a:t>
            </a:r>
            <a:r>
              <a:rPr lang="el-GR" altLang="en-US" sz="2800" dirty="0"/>
              <a:t>και</a:t>
            </a:r>
            <a:r>
              <a:rPr lang="en-US" altLang="en-US" sz="2800" dirty="0"/>
              <a:t> </a:t>
            </a:r>
            <a:r>
              <a:rPr lang="el-GR" altLang="en-US" sz="2800" dirty="0"/>
              <a:t> </a:t>
            </a:r>
            <a:r>
              <a:rPr lang="en-US" altLang="en-US" sz="2800" dirty="0"/>
              <a:t>                         , </a:t>
            </a:r>
            <a:r>
              <a:rPr lang="el-GR" altLang="en-US" sz="2800" dirty="0"/>
              <a:t>τότε το</a:t>
            </a:r>
            <a:endParaRPr lang="en-US" altLang="en-US" sz="2800" dirty="0"/>
          </a:p>
          <a:p>
            <a:pPr marL="0" indent="0">
              <a:buNone/>
            </a:pPr>
            <a:r>
              <a:rPr lang="en-US" altLang="en-US" sz="2800" dirty="0"/>
              <a:t>                                                             </a:t>
            </a:r>
            <a:r>
              <a:rPr lang="el-GR" altLang="en-US" sz="2800" dirty="0"/>
              <a:t>ανήκει στο </a:t>
            </a:r>
            <a:r>
              <a:rPr lang="en-US" altLang="en-US" sz="2800" i="1" dirty="0"/>
              <a:t>H</a:t>
            </a:r>
            <a:r>
              <a:rPr lang="en-US" altLang="en-US" sz="2800" dirty="0"/>
              <a:t>.</a:t>
            </a:r>
          </a:p>
          <a:p>
            <a:pPr marL="0" indent="0">
              <a:buNone/>
            </a:pPr>
            <a:r>
              <a:rPr lang="en-US" altLang="en-US" sz="2800" dirty="0">
                <a:solidFill>
                  <a:srgbClr val="077C97"/>
                </a:solidFill>
              </a:rPr>
              <a:t>c.</a:t>
            </a:r>
            <a:r>
              <a:rPr lang="en-US" altLang="en-US" sz="2800" dirty="0"/>
              <a:t>   </a:t>
            </a:r>
            <a:r>
              <a:rPr lang="el-GR" altLang="en-US" sz="2800" dirty="0"/>
              <a:t>Για κάθε</a:t>
            </a:r>
            <a:r>
              <a:rPr lang="en-US" altLang="en-US" sz="2800" dirty="0"/>
              <a:t> </a:t>
            </a:r>
            <a:r>
              <a:rPr lang="en-US" altLang="en-US" sz="2800" i="1" dirty="0"/>
              <a:t>c</a:t>
            </a:r>
            <a:r>
              <a:rPr lang="en-US" altLang="en-US" sz="2800" dirty="0"/>
              <a:t>,  </a:t>
            </a:r>
            <a:r>
              <a:rPr lang="el-GR" altLang="en-US" sz="2800" dirty="0"/>
              <a:t>το.      </a:t>
            </a:r>
            <a:r>
              <a:rPr lang="en-US" altLang="en-US" sz="2800" dirty="0"/>
              <a:t>                                  </a:t>
            </a:r>
            <a:r>
              <a:rPr lang="el-GR" altLang="en-US" sz="2800" dirty="0"/>
              <a:t>ανήκει στο </a:t>
            </a:r>
            <a:r>
              <a:rPr lang="en-US" altLang="en-US" sz="2800" i="1" dirty="0"/>
              <a:t>H.</a:t>
            </a:r>
            <a:r>
              <a:rPr lang="en-US" altLang="en-US" sz="2800" dirty="0"/>
              <a:t> </a:t>
            </a:r>
          </a:p>
          <a:p>
            <a:pPr marL="0" indent="0">
              <a:buNone/>
            </a:pPr>
            <a:r>
              <a:rPr lang="en-US" altLang="en-US" sz="2800" dirty="0"/>
              <a:t> </a:t>
            </a:r>
            <a:r>
              <a:rPr lang="el-GR" altLang="en-US" sz="2800" dirty="0"/>
              <a:t>Έτσι, ο </a:t>
            </a:r>
            <a:r>
              <a:rPr lang="en-US" altLang="en-US" sz="2800" i="1" dirty="0"/>
              <a:t>H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ένας υποχώρος του </a:t>
            </a:r>
            <a:r>
              <a:rPr lang="en-US" altLang="en-US" sz="2800" i="1" dirty="0"/>
              <a:t>V</a:t>
            </a:r>
            <a:r>
              <a:rPr lang="en-US" altLang="en-US" sz="2800" dirty="0"/>
              <a:t>.                                                                                                                                                                           </a:t>
            </a:r>
          </a:p>
        </p:txBody>
      </p:sp>
      <p:graphicFrame>
        <p:nvGraphicFramePr>
          <p:cNvPr id="717828" name="Object 4">
            <a:extLst>
              <a:ext uri="{FF2B5EF4-FFF2-40B4-BE49-F238E27FC236}">
                <a16:creationId xmlns:a16="http://schemas.microsoft.com/office/drawing/2014/main" id="{6FC6CB58-6F61-418A-8E0F-58D006A698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5866827"/>
              </p:ext>
            </p:extLst>
          </p:nvPr>
        </p:nvGraphicFramePr>
        <p:xfrm>
          <a:off x="2819400" y="1828800"/>
          <a:ext cx="27305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730240" imgH="482400" progId="Equation.DSMT4">
                  <p:embed/>
                </p:oleObj>
              </mc:Choice>
              <mc:Fallback>
                <p:oleObj name="Equation" r:id="rId2" imgW="273024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1828800"/>
                        <a:ext cx="27305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829" name="Object 5">
            <a:extLst>
              <a:ext uri="{FF2B5EF4-FFF2-40B4-BE49-F238E27FC236}">
                <a16:creationId xmlns:a16="http://schemas.microsoft.com/office/drawing/2014/main" id="{2657E18F-8416-4D9C-82C7-5BEC333FE0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4458241"/>
              </p:ext>
            </p:extLst>
          </p:nvPr>
        </p:nvGraphicFramePr>
        <p:xfrm>
          <a:off x="7048500" y="3276600"/>
          <a:ext cx="20955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95200" imgH="482400" progId="Equation.DSMT4">
                  <p:embed/>
                </p:oleObj>
              </mc:Choice>
              <mc:Fallback>
                <p:oleObj name="Equation" r:id="rId4" imgW="209520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48500" y="3276600"/>
                        <a:ext cx="20955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830" name="Object 6">
            <a:extLst>
              <a:ext uri="{FF2B5EF4-FFF2-40B4-BE49-F238E27FC236}">
                <a16:creationId xmlns:a16="http://schemas.microsoft.com/office/drawing/2014/main" id="{A26D0ADB-8DBE-4EFB-8D9A-FD841302F4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7475069"/>
              </p:ext>
            </p:extLst>
          </p:nvPr>
        </p:nvGraphicFramePr>
        <p:xfrm>
          <a:off x="3632200" y="4305301"/>
          <a:ext cx="22352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234880" imgH="482400" progId="Equation.DSMT4">
                  <p:embed/>
                </p:oleObj>
              </mc:Choice>
              <mc:Fallback>
                <p:oleObj name="Equation" r:id="rId6" imgW="223488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2200" y="4305301"/>
                        <a:ext cx="22352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831" name="Object 7">
            <a:extLst>
              <a:ext uri="{FF2B5EF4-FFF2-40B4-BE49-F238E27FC236}">
                <a16:creationId xmlns:a16="http://schemas.microsoft.com/office/drawing/2014/main" id="{EB28F004-1D17-48E1-A19D-91D2246340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692306"/>
              </p:ext>
            </p:extLst>
          </p:nvPr>
        </p:nvGraphicFramePr>
        <p:xfrm>
          <a:off x="762000" y="4305301"/>
          <a:ext cx="22098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209680" imgH="482400" progId="Equation.DSMT4">
                  <p:embed/>
                </p:oleObj>
              </mc:Choice>
              <mc:Fallback>
                <p:oleObj name="Equation" r:id="rId8" imgW="220968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4305301"/>
                        <a:ext cx="22098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832" name="Object 8">
            <a:extLst>
              <a:ext uri="{FF2B5EF4-FFF2-40B4-BE49-F238E27FC236}">
                <a16:creationId xmlns:a16="http://schemas.microsoft.com/office/drawing/2014/main" id="{2820225A-F2D0-4870-AEF9-B7BA98B849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7470602"/>
              </p:ext>
            </p:extLst>
          </p:nvPr>
        </p:nvGraphicFramePr>
        <p:xfrm>
          <a:off x="762000" y="4813300"/>
          <a:ext cx="47371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4736880" imgH="482400" progId="Equation.DSMT4">
                  <p:embed/>
                </p:oleObj>
              </mc:Choice>
              <mc:Fallback>
                <p:oleObj name="Equation" r:id="rId10" imgW="473688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4813300"/>
                        <a:ext cx="47371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4C7C2F8E-04EF-4B84-B577-C90A7DC503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9562395"/>
              </p:ext>
            </p:extLst>
          </p:nvPr>
        </p:nvGraphicFramePr>
        <p:xfrm>
          <a:off x="2819400" y="5334000"/>
          <a:ext cx="33782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3377880" imgH="482400" progId="Equation.DSMT4">
                  <p:embed/>
                </p:oleObj>
              </mc:Choice>
              <mc:Fallback>
                <p:oleObj name="Equation" r:id="rId12" imgW="3377880" imgH="482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819400" y="5334000"/>
                        <a:ext cx="3378200" cy="482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529528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D0B5B551-4F7C-4E31-AE68-29E2E02E23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4.1- </a:t>
            </a:r>
            <a:fld id="{C4BABA57-EE7B-4132-9BFF-40CDBA666301}" type="slidenum">
              <a:rPr lang="en-US" altLang="en-US"/>
              <a:pPr/>
              <a:t>16</a:t>
            </a:fld>
            <a:endParaRPr lang="en-CA" altLang="en-US"/>
          </a:p>
        </p:txBody>
      </p:sp>
      <p:sp>
        <p:nvSpPr>
          <p:cNvPr id="719874" name="Rectangle 2">
            <a:extLst>
              <a:ext uri="{FF2B5EF4-FFF2-40B4-BE49-F238E27FC236}">
                <a16:creationId xmlns:a16="http://schemas.microsoft.com/office/drawing/2014/main" id="{17BDECAF-4CA3-4B6A-A2F9-74A6BE564E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ΥΠΟΧΩΡΟΣ ΠΑΡΑΓΟΜΕΝΟΣ ΑΠΟ ΣΥΝΟΛΟ</a:t>
            </a:r>
            <a:endParaRPr lang="en-US" altLang="en-US" dirty="0"/>
          </a:p>
        </p:txBody>
      </p:sp>
      <p:sp>
        <p:nvSpPr>
          <p:cNvPr id="719875" name="Rectangle 3">
            <a:extLst>
              <a:ext uri="{FF2B5EF4-FFF2-40B4-BE49-F238E27FC236}">
                <a16:creationId xmlns:a16="http://schemas.microsoft.com/office/drawing/2014/main" id="{0E195EBB-E062-4D8E-BA44-3037283530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534400" cy="4876800"/>
          </a:xfrm>
        </p:spPr>
        <p:txBody>
          <a:bodyPr/>
          <a:lstStyle/>
          <a:p>
            <a:r>
              <a:rPr lang="el-GR" altLang="en-US" sz="2800" b="1" dirty="0"/>
              <a:t>Θεώρημα</a:t>
            </a:r>
            <a:r>
              <a:rPr lang="en-US" altLang="en-US" sz="2800" b="1" dirty="0"/>
              <a:t> 1:</a:t>
            </a:r>
            <a:r>
              <a:rPr lang="en-US" altLang="en-US" sz="2800" dirty="0"/>
              <a:t> </a:t>
            </a:r>
            <a:r>
              <a:rPr lang="el-GR" altLang="en-US" sz="2800" dirty="0"/>
              <a:t>Αν</a:t>
            </a:r>
            <a:r>
              <a:rPr lang="en-US" altLang="en-US" sz="2800" dirty="0"/>
              <a:t>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,…,</a:t>
            </a:r>
            <a:r>
              <a:rPr lang="en-US" altLang="en-US" sz="2800" b="1" dirty="0" err="1"/>
              <a:t>v</a:t>
            </a:r>
            <a:r>
              <a:rPr lang="en-US" altLang="en-US" sz="2800" i="1" baseline="-25000" dirty="0" err="1"/>
              <a:t>p</a:t>
            </a:r>
            <a:r>
              <a:rPr lang="en-US" altLang="en-US" sz="2800" dirty="0"/>
              <a:t> </a:t>
            </a:r>
            <a:r>
              <a:rPr lang="el-GR" altLang="en-US" sz="2800" dirty="0"/>
              <a:t>ανήκουν σε ένα διανυσματικό χώρο </a:t>
            </a:r>
            <a:r>
              <a:rPr lang="en-US" altLang="en-US" sz="2800" i="1" dirty="0"/>
              <a:t>V</a:t>
            </a:r>
            <a:r>
              <a:rPr lang="en-US" altLang="en-US" sz="2800" dirty="0"/>
              <a:t>, </a:t>
            </a:r>
            <a:r>
              <a:rPr lang="el-GR" altLang="en-US" sz="2800" dirty="0"/>
              <a:t>τότε το</a:t>
            </a:r>
            <a:r>
              <a:rPr lang="en-US" altLang="en-US" sz="2800" dirty="0"/>
              <a:t> Span {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,…,</a:t>
            </a:r>
            <a:r>
              <a:rPr lang="en-US" altLang="en-US" sz="2800" b="1" dirty="0" err="1"/>
              <a:t>v</a:t>
            </a:r>
            <a:r>
              <a:rPr lang="en-US" altLang="en-US" sz="2800" i="1" baseline="-25000" dirty="0" err="1"/>
              <a:t>p</a:t>
            </a:r>
            <a:r>
              <a:rPr lang="en-US" altLang="en-US" sz="2800" dirty="0"/>
              <a:t>} </a:t>
            </a:r>
            <a:r>
              <a:rPr lang="el-GR" altLang="en-US" sz="2800" dirty="0"/>
              <a:t>είναι υποχώρος του</a:t>
            </a:r>
            <a:r>
              <a:rPr lang="en-US" altLang="en-US" sz="2800" i="1" dirty="0"/>
              <a:t>V</a:t>
            </a:r>
            <a:r>
              <a:rPr lang="en-US" altLang="en-US" sz="2800" dirty="0"/>
              <a:t>.</a:t>
            </a:r>
          </a:p>
          <a:p>
            <a:endParaRPr lang="en-US" altLang="en-US" sz="2800" dirty="0"/>
          </a:p>
          <a:p>
            <a:r>
              <a:rPr lang="el-GR" altLang="en-US" sz="2800" dirty="0"/>
              <a:t>Ονομάζουμε </a:t>
            </a:r>
            <a:r>
              <a:rPr lang="en-US" altLang="en-US" sz="2800" dirty="0"/>
              <a:t>Span {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,…,</a:t>
            </a:r>
            <a:r>
              <a:rPr lang="en-US" altLang="en-US" sz="2800" b="1" dirty="0" err="1"/>
              <a:t>v</a:t>
            </a:r>
            <a:r>
              <a:rPr lang="en-US" altLang="en-US" sz="2800" i="1" baseline="-25000" dirty="0" err="1"/>
              <a:t>p</a:t>
            </a:r>
            <a:r>
              <a:rPr lang="en-US" altLang="en-US" sz="2800" dirty="0"/>
              <a:t>} </a:t>
            </a:r>
            <a:r>
              <a:rPr lang="el-GR" altLang="en-US" sz="2800" b="1" dirty="0"/>
              <a:t>ο υποχώρος που καλύπτεται (ή δημιουργείται) από </a:t>
            </a:r>
            <a:r>
              <a:rPr lang="en-US" altLang="en-US" sz="2800" dirty="0"/>
              <a:t>{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,…,</a:t>
            </a:r>
            <a:r>
              <a:rPr lang="en-US" altLang="en-US" sz="2800" b="1" dirty="0" err="1"/>
              <a:t>v</a:t>
            </a:r>
            <a:r>
              <a:rPr lang="en-US" altLang="en-US" sz="2800" i="1" baseline="-25000" dirty="0" err="1"/>
              <a:t>p</a:t>
            </a:r>
            <a:r>
              <a:rPr lang="en-US" altLang="en-US" sz="2800" dirty="0"/>
              <a:t>}.</a:t>
            </a:r>
          </a:p>
          <a:p>
            <a:endParaRPr lang="en-US" altLang="en-US" sz="2800" dirty="0"/>
          </a:p>
          <a:p>
            <a:r>
              <a:rPr lang="el-GR" altLang="en-US" sz="2800" dirty="0"/>
              <a:t>Έστω οποιοσδήποτε υπόχωρος </a:t>
            </a:r>
            <a:r>
              <a:rPr lang="en-US" altLang="en-US" sz="2800" i="1" dirty="0"/>
              <a:t>H</a:t>
            </a:r>
            <a:r>
              <a:rPr lang="en-US" altLang="en-US" sz="2800" dirty="0"/>
              <a:t> </a:t>
            </a:r>
            <a:r>
              <a:rPr lang="el-GR" altLang="en-US" sz="2800" dirty="0"/>
              <a:t>του</a:t>
            </a:r>
            <a:r>
              <a:rPr lang="en-US" altLang="en-US" sz="2800" dirty="0"/>
              <a:t> </a:t>
            </a:r>
            <a:r>
              <a:rPr lang="en-US" altLang="en-US" sz="2800" i="1" dirty="0"/>
              <a:t>V</a:t>
            </a:r>
            <a:r>
              <a:rPr lang="en-US" altLang="en-US" sz="2800" dirty="0"/>
              <a:t>, </a:t>
            </a:r>
            <a:r>
              <a:rPr lang="el-GR" altLang="en-US" sz="2800" dirty="0"/>
              <a:t>ένα σύνολο </a:t>
            </a:r>
            <a:r>
              <a:rPr lang="el-GR" altLang="en-US" sz="2800" b="1" dirty="0"/>
              <a:t>που εκτείνεται </a:t>
            </a:r>
            <a:r>
              <a:rPr lang="el-GR" altLang="en-US" sz="2800" dirty="0"/>
              <a:t>(ή </a:t>
            </a:r>
            <a:r>
              <a:rPr lang="el-GR" altLang="en-US" sz="2800" b="1" dirty="0"/>
              <a:t>παράγει</a:t>
            </a:r>
            <a:r>
              <a:rPr lang="el-GR" altLang="en-US" sz="2800" dirty="0"/>
              <a:t>) τον</a:t>
            </a:r>
            <a:r>
              <a:rPr lang="en-US" altLang="en-US" sz="2800" dirty="0"/>
              <a:t> </a:t>
            </a:r>
            <a:r>
              <a:rPr lang="en-US" altLang="en-US" sz="2800" i="1" dirty="0"/>
              <a:t>H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ένα σύνολο</a:t>
            </a:r>
            <a:r>
              <a:rPr lang="en-US" altLang="en-US" sz="2800" dirty="0"/>
              <a:t>{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,…,</a:t>
            </a:r>
            <a:r>
              <a:rPr lang="en-US" altLang="en-US" sz="2800" b="1" dirty="0" err="1"/>
              <a:t>v</a:t>
            </a:r>
            <a:r>
              <a:rPr lang="en-US" altLang="en-US" sz="2800" i="1" baseline="-25000" dirty="0" err="1"/>
              <a:t>p</a:t>
            </a:r>
            <a:r>
              <a:rPr lang="en-US" altLang="en-US" sz="2800" dirty="0"/>
              <a:t>} </a:t>
            </a:r>
            <a:r>
              <a:rPr lang="el-GR" altLang="en-US" sz="2800" dirty="0"/>
              <a:t>του</a:t>
            </a:r>
            <a:r>
              <a:rPr lang="en-US" altLang="en-US" sz="2800" dirty="0"/>
              <a:t> </a:t>
            </a:r>
            <a:r>
              <a:rPr lang="en-US" altLang="en-US" sz="2800" i="1" dirty="0"/>
              <a:t>H</a:t>
            </a:r>
            <a:r>
              <a:rPr lang="en-US" altLang="en-US" sz="2800" dirty="0"/>
              <a:t> </a:t>
            </a:r>
            <a:r>
              <a:rPr lang="el-GR" altLang="en-US" sz="2800" dirty="0"/>
              <a:t> </a:t>
            </a:r>
            <a:r>
              <a:rPr lang="el-GR" altLang="en-US" sz="2800" dirty="0" err="1"/>
              <a:t>τ.ω</a:t>
            </a:r>
            <a:r>
              <a:rPr lang="el-GR" altLang="en-US" sz="2800" dirty="0"/>
              <a:t>.</a:t>
            </a: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. </a:t>
            </a:r>
          </a:p>
        </p:txBody>
      </p:sp>
      <p:graphicFrame>
        <p:nvGraphicFramePr>
          <p:cNvPr id="719876" name="Object 4">
            <a:extLst>
              <a:ext uri="{FF2B5EF4-FFF2-40B4-BE49-F238E27FC236}">
                <a16:creationId xmlns:a16="http://schemas.microsoft.com/office/drawing/2014/main" id="{C0366FB7-9056-481C-9F54-8878E6A3BC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3057549"/>
              </p:ext>
            </p:extLst>
          </p:nvPr>
        </p:nvGraphicFramePr>
        <p:xfrm>
          <a:off x="2876550" y="5765800"/>
          <a:ext cx="31623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162240" imgH="520560" progId="Equation.DSMT4">
                  <p:embed/>
                </p:oleObj>
              </mc:Choice>
              <mc:Fallback>
                <p:oleObj name="Equation" r:id="rId2" imgW="3162240" imgH="520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6550" y="5765800"/>
                        <a:ext cx="31623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103177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E353ED81-9389-413A-92AA-E723662799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4.1- </a:t>
            </a:r>
            <a:fld id="{AAFFC1DE-22B0-41B3-A453-80BAA63DCA08}" type="slidenum">
              <a:rPr lang="en-US" altLang="en-US"/>
              <a:pPr/>
              <a:t>2</a:t>
            </a:fld>
            <a:endParaRPr lang="en-CA" altLang="en-US"/>
          </a:p>
        </p:txBody>
      </p:sp>
      <p:sp>
        <p:nvSpPr>
          <p:cNvPr id="316418" name="Rectangle 2">
            <a:extLst>
              <a:ext uri="{FF2B5EF4-FFF2-40B4-BE49-F238E27FC236}">
                <a16:creationId xmlns:a16="http://schemas.microsoft.com/office/drawing/2014/main" id="{707350D8-3C11-4091-93B6-BD163E2D64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ΔΙΑΝΥΣΜΑΤΙΚΟΙ ΧΩΡΟΙ</a:t>
            </a:r>
            <a:endParaRPr lang="en-US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6424" name="Rectangle 8">
                <a:extLst>
                  <a:ext uri="{FF2B5EF4-FFF2-40B4-BE49-F238E27FC236}">
                    <a16:creationId xmlns:a16="http://schemas.microsoft.com/office/drawing/2014/main" id="{3A6A0DAC-0270-43D5-BBFE-A551BB19C202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295400"/>
                <a:ext cx="8229600" cy="51816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l-GR" altLang="en-US" sz="2800" b="1" dirty="0">
                    <a:cs typeface="Times New Roman" panose="02020603050405020304" pitchFamily="18" charset="0"/>
                  </a:rPr>
                  <a:t>Ορισμός: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Ένας διανυσματικός χώρος είναι ένα μη κενό σύνολο αντικειμένων </a:t>
                </a:r>
                <a:r>
                  <a:rPr lang="en-GB" altLang="en-US" sz="2800" i="1" dirty="0">
                    <a:cs typeface="Times New Roman" panose="02020603050405020304" pitchFamily="18" charset="0"/>
                  </a:rPr>
                  <a:t>V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, που ονομάζονται διανύσματα, </a:t>
                </a:r>
              </a:p>
              <a:p>
                <a:pPr marL="609600" indent="-609600"/>
                <a:r>
                  <a:rPr lang="el-GR" altLang="en-US" sz="2800" dirty="0">
                    <a:cs typeface="Times New Roman" panose="02020603050405020304" pitchFamily="18" charset="0"/>
                  </a:rPr>
                  <a:t>στο οποίο ορίζονται δύο πράξεις, </a:t>
                </a:r>
              </a:p>
              <a:p>
                <a:pPr marL="1009650" lvl="1" indent="-609600"/>
                <a:r>
                  <a:rPr lang="el-GR" altLang="en-US" sz="2400" dirty="0">
                    <a:cs typeface="Times New Roman" panose="02020603050405020304" pitchFamily="18" charset="0"/>
                  </a:rPr>
                  <a:t>που ονομάζονται πρόσθεση </a:t>
                </a:r>
              </a:p>
              <a:p>
                <a:pPr marL="1009650" lvl="1" indent="-609600"/>
                <a:r>
                  <a:rPr lang="el-GR" altLang="en-US" sz="2400" dirty="0">
                    <a:cs typeface="Times New Roman" panose="02020603050405020304" pitchFamily="18" charset="0"/>
                  </a:rPr>
                  <a:t>και ο πολλαπλασιασμός με πραγματικούς αριθμούς, </a:t>
                </a:r>
              </a:p>
              <a:p>
                <a:pPr marL="609600" indent="-609600"/>
                <a:r>
                  <a:rPr lang="el-GR" altLang="en-US" sz="2800" dirty="0">
                    <a:cs typeface="Times New Roman" panose="02020603050405020304" pitchFamily="18" charset="0"/>
                  </a:rPr>
                  <a:t>με την επιφύλαξη των δέκα αξιωμάτων που παρατίθενται στην επόμενη διαφάνεια. </a:t>
                </a:r>
              </a:p>
              <a:p>
                <a:pPr marL="609600" indent="-609600"/>
                <a:r>
                  <a:rPr lang="el-GR" altLang="en-US" sz="2800" dirty="0">
                    <a:cs typeface="Times New Roman" panose="02020603050405020304" pitchFamily="18" charset="0"/>
                  </a:rPr>
                  <a:t>Τα αξιώματα πρέπει να ισχύουν </a:t>
                </a:r>
                <a14:m>
                  <m:oMath xmlns:m="http://schemas.openxmlformats.org/officeDocument/2006/math">
                    <m:r>
                      <a:rPr lang="el-GR" altLang="en-US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∀</m:t>
                    </m:r>
                  </m:oMath>
                </a14:m>
                <a:r>
                  <a:rPr lang="el-GR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n-GB" altLang="en-US" sz="2800" b="1" dirty="0">
                    <a:cs typeface="Times New Roman" panose="02020603050405020304" pitchFamily="18" charset="0"/>
                  </a:rPr>
                  <a:t>u</a:t>
                </a:r>
                <a:r>
                  <a:rPr lang="en-GB" altLang="en-US" sz="2800" dirty="0">
                    <a:cs typeface="Times New Roman" panose="02020603050405020304" pitchFamily="18" charset="0"/>
                  </a:rPr>
                  <a:t>, </a:t>
                </a:r>
                <a:r>
                  <a:rPr lang="en-GB" altLang="en-US" sz="2800" b="1" dirty="0">
                    <a:cs typeface="Times New Roman" panose="02020603050405020304" pitchFamily="18" charset="0"/>
                  </a:rPr>
                  <a:t>v</a:t>
                </a:r>
                <a:r>
                  <a:rPr lang="en-GB" altLang="en-US" sz="2800" dirty="0">
                    <a:cs typeface="Times New Roman" panose="02020603050405020304" pitchFamily="18" charset="0"/>
                  </a:rPr>
                  <a:t>, </a:t>
                </a:r>
                <a:r>
                  <a:rPr lang="en-GB" altLang="en-US" sz="2800" b="1" dirty="0">
                    <a:cs typeface="Times New Roman" panose="02020603050405020304" pitchFamily="18" charset="0"/>
                  </a:rPr>
                  <a:t>w</a:t>
                </a:r>
                <a:r>
                  <a:rPr lang="en-GB" altLang="en-US" sz="28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</m:oMath>
                </a14:m>
                <a:r>
                  <a:rPr lang="en-GB" altLang="en-US" sz="2800" i="1" dirty="0">
                    <a:cs typeface="Times New Roman" panose="02020603050405020304" pitchFamily="18" charset="0"/>
                  </a:rPr>
                  <a:t>V</a:t>
                </a:r>
                <a:r>
                  <a:rPr lang="en-GB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και </a:t>
                </a:r>
                <a14:m>
                  <m:oMath xmlns:m="http://schemas.openxmlformats.org/officeDocument/2006/math">
                    <m:r>
                      <a:rPr lang="el-GR" alt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∀</m:t>
                    </m:r>
                  </m:oMath>
                </a14:m>
                <a:r>
                  <a:rPr lang="el-GR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n-GB" altLang="en-US" sz="2800" dirty="0">
                    <a:cs typeface="Times New Roman" panose="02020603050405020304" pitchFamily="18" charset="0"/>
                  </a:rPr>
                  <a:t>c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, </a:t>
                </a:r>
                <a:r>
                  <a:rPr lang="en-GB" altLang="en-US" sz="2800" dirty="0">
                    <a:cs typeface="Times New Roman" panose="02020603050405020304" pitchFamily="18" charset="0"/>
                  </a:rPr>
                  <a:t>d</a:t>
                </a:r>
                <a14:m>
                  <m:oMath xmlns:m="http://schemas.openxmlformats.org/officeDocument/2006/math">
                    <m:r>
                      <a:rPr lang="en-US" alt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GB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ℝ</m:t>
                    </m:r>
                  </m:oMath>
                </a14:m>
                <a:r>
                  <a:rPr lang="en-GB" altLang="en-US" sz="2800" dirty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316424" name="Rectangle 8">
                <a:extLst>
                  <a:ext uri="{FF2B5EF4-FFF2-40B4-BE49-F238E27FC236}">
                    <a16:creationId xmlns:a16="http://schemas.microsoft.com/office/drawing/2014/main" id="{3A6A0DAC-0270-43D5-BBFE-A551BB19C2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295400"/>
                <a:ext cx="8229600" cy="5181600"/>
              </a:xfrm>
              <a:blipFill>
                <a:blip r:embed="rId3"/>
                <a:stretch>
                  <a:fillRect l="-1698" t="-1467" r="-169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91780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E353ED81-9389-413A-92AA-E723662799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4.1- </a:t>
            </a:r>
            <a:fld id="{AAFFC1DE-22B0-41B3-A453-80BAA63DCA08}" type="slidenum">
              <a:rPr lang="en-US" altLang="en-US"/>
              <a:pPr/>
              <a:t>3</a:t>
            </a:fld>
            <a:endParaRPr lang="en-CA" altLang="en-US"/>
          </a:p>
        </p:txBody>
      </p:sp>
      <p:sp>
        <p:nvSpPr>
          <p:cNvPr id="316418" name="Rectangle 2">
            <a:extLst>
              <a:ext uri="{FF2B5EF4-FFF2-40B4-BE49-F238E27FC236}">
                <a16:creationId xmlns:a16="http://schemas.microsoft.com/office/drawing/2014/main" id="{707350D8-3C11-4091-93B6-BD163E2D64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ΔΙΑΝΥΣΜΑΤΙΚΟΙ ΧΩΡΟΙ</a:t>
            </a:r>
            <a:endParaRPr lang="en-US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6424" name="Rectangle 8">
                <a:extLst>
                  <a:ext uri="{FF2B5EF4-FFF2-40B4-BE49-F238E27FC236}">
                    <a16:creationId xmlns:a16="http://schemas.microsoft.com/office/drawing/2014/main" id="{3A6A0DAC-0270-43D5-BBFE-A551BB19C202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0" y="1295400"/>
                <a:ext cx="9067800" cy="5181600"/>
              </a:xfrm>
            </p:spPr>
            <p:txBody>
              <a:bodyPr/>
              <a:lstStyle/>
              <a:p>
                <a:pPr marL="971550" lvl="1" indent="-457200">
                  <a:buFont typeface="Wingdings" panose="05000000000000000000" pitchFamily="2" charset="2"/>
                  <a:buAutoNum type="arabicPeriod"/>
                </a:pPr>
                <a:r>
                  <a:rPr lang="en-US" altLang="en-US" sz="3200" dirty="0">
                    <a:ea typeface="Cambria Math" panose="02040503050406030204" pitchFamily="18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l-GR" altLang="en-US" sz="32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US" altLang="en-US" sz="32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3200" b="1" dirty="0" err="1"/>
                  <a:t>u,v</a:t>
                </a:r>
                <a:r>
                  <a:rPr lang="en-US" altLang="en-US" sz="3200" dirty="0"/>
                  <a:t> </a:t>
                </a:r>
                <a14:m>
                  <m:oMath xmlns:m="http://schemas.openxmlformats.org/officeDocument/2006/math">
                    <m:r>
                      <a:rPr lang="el-GR" altLang="en-US" sz="32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altLang="en-US" sz="3200" i="1" dirty="0"/>
                  <a:t>V</a:t>
                </a:r>
                <a:r>
                  <a:rPr lang="en-US" altLang="en-US" sz="3200" dirty="0">
                    <a:cs typeface="Times New Roman" panose="02020603050405020304" pitchFamily="18" charset="0"/>
                  </a:rPr>
                  <a:t>,  </a:t>
                </a:r>
                <a:r>
                  <a:rPr lang="el-GR" altLang="en-US" sz="32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3200" dirty="0">
                    <a:cs typeface="Times New Roman" panose="02020603050405020304" pitchFamily="18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l-GR" alt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</m:oMath>
                </a14:m>
                <a:r>
                  <a:rPr lang="en-US" altLang="en-US" sz="3200" i="1" dirty="0">
                    <a:cs typeface="Times New Roman" panose="02020603050405020304" pitchFamily="18" charset="0"/>
                  </a:rPr>
                  <a:t>V</a:t>
                </a:r>
                <a:r>
                  <a:rPr lang="en-US" altLang="en-US" sz="3200" dirty="0">
                    <a:cs typeface="Times New Roman" panose="02020603050405020304" pitchFamily="18" charset="0"/>
                  </a:rPr>
                  <a:t>.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 </a:t>
                </a:r>
              </a:p>
              <a:p>
                <a:pPr marL="971550" lvl="1" indent="-457200">
                  <a:buFont typeface="Wingdings" panose="05000000000000000000" pitchFamily="2" charset="2"/>
                  <a:buAutoNum type="arabicPeriod"/>
                </a:pPr>
                <a:r>
                  <a:rPr lang="en-US" altLang="en-US" sz="2800" dirty="0">
                    <a:cs typeface="Times New Roman" panose="02020603050405020304" pitchFamily="18" charset="0"/>
                  </a:rPr>
                  <a:t>                                            </a:t>
                </a:r>
              </a:p>
              <a:p>
                <a:pPr marL="971550" lvl="1" indent="-457200">
                  <a:buFont typeface="Wingdings" panose="05000000000000000000" pitchFamily="2" charset="2"/>
                  <a:buAutoNum type="arabicPeriod"/>
                </a:pPr>
                <a:r>
                  <a:rPr lang="en-US" altLang="en-US" sz="3200" dirty="0">
                    <a:cs typeface="Times New Roman" panose="02020603050405020304" pitchFamily="18" charset="0"/>
                  </a:rPr>
                  <a:t>                                         </a:t>
                </a:r>
              </a:p>
              <a:p>
                <a:pPr marL="971550" lvl="1" indent="-457200">
                  <a:buFont typeface="Wingdings" panose="05000000000000000000" pitchFamily="2" charset="2"/>
                  <a:buAutoNum type="arabicPeriod"/>
                </a:pPr>
                <a:r>
                  <a:rPr lang="el-GR" altLang="en-US" dirty="0">
                    <a:cs typeface="Times New Roman" panose="02020603050405020304" pitchFamily="18" charset="0"/>
                  </a:rPr>
                  <a:t>Υπάρχει ένα μηδενικό διάνυσμα στο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V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 err="1">
                    <a:cs typeface="Times New Roman" panose="02020603050405020304" pitchFamily="18" charset="0"/>
                  </a:rPr>
                  <a:t>τ.ω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.  </a:t>
                </a:r>
              </a:p>
              <a:p>
                <a:pPr marL="971550" lvl="1" indent="-457200">
                  <a:buFont typeface="Wingdings" panose="05000000000000000000" pitchFamily="2" charset="2"/>
                  <a:buAutoNum type="arabicPeriod"/>
                </a:pPr>
                <a14:m>
                  <m:oMath xmlns:m="http://schemas.openxmlformats.org/officeDocument/2006/math">
                    <m:r>
                      <a:rPr lang="el-GR" alt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US" alt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b="1" dirty="0"/>
                  <a:t>u</a:t>
                </a:r>
                <a:r>
                  <a:rPr lang="en-US" altLang="en-US" dirty="0"/>
                  <a:t> </a:t>
                </a:r>
                <a14:m>
                  <m:oMath xmlns:m="http://schemas.openxmlformats.org/officeDocument/2006/math">
                    <m:r>
                      <a:rPr lang="el-GR" alt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altLang="en-US" i="1" dirty="0"/>
                  <a:t>V</a:t>
                </a:r>
                <a:r>
                  <a:rPr lang="en-US" altLang="en-US" dirty="0"/>
                  <a:t>, </a:t>
                </a:r>
                <a14:m>
                  <m:oMath xmlns:m="http://schemas.openxmlformats.org/officeDocument/2006/math">
                    <m:r>
                      <a:rPr lang="en-US" alt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l-GR" alt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∃</m:t>
                    </m:r>
                  </m:oMath>
                </a14:m>
                <a:r>
                  <a:rPr lang="el-GR" altLang="en-US" dirty="0"/>
                  <a:t>      </a:t>
                </a:r>
                <a14:m>
                  <m:oMath xmlns:m="http://schemas.openxmlformats.org/officeDocument/2006/math">
                    <m:r>
                      <a:rPr lang="el-GR" alt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altLang="en-US" dirty="0"/>
                  <a:t> </a:t>
                </a:r>
                <a:r>
                  <a:rPr lang="en-US" altLang="en-US" i="1" dirty="0"/>
                  <a:t>V</a:t>
                </a:r>
                <a:r>
                  <a:rPr lang="el-GR" altLang="en-US" i="1" dirty="0"/>
                  <a:t> </a:t>
                </a:r>
                <a:r>
                  <a:rPr lang="el-GR" altLang="en-US" i="1" dirty="0" err="1"/>
                  <a:t>τ.ω</a:t>
                </a:r>
                <a:r>
                  <a:rPr lang="el-GR" altLang="en-US" i="1" dirty="0"/>
                  <a:t>.</a:t>
                </a:r>
                <a:r>
                  <a:rPr lang="en-US" altLang="en-US" dirty="0"/>
                  <a:t> </a:t>
                </a:r>
              </a:p>
              <a:p>
                <a:pPr marL="971550" lvl="1" indent="-457200">
                  <a:buFont typeface="Wingdings" panose="05000000000000000000" pitchFamily="2" charset="2"/>
                  <a:buAutoNum type="arabicPeriod"/>
                </a:pPr>
                <a:r>
                  <a:rPr lang="el-GR" altLang="en-US" dirty="0"/>
                  <a:t>Το γινόμενο του </a:t>
                </a:r>
                <a:r>
                  <a:rPr lang="en-US" altLang="en-US" b="1" dirty="0"/>
                  <a:t>u</a:t>
                </a:r>
                <a:r>
                  <a:rPr lang="en-US" altLang="en-US" dirty="0"/>
                  <a:t> </a:t>
                </a:r>
                <a:r>
                  <a:rPr lang="el-GR" altLang="en-US" dirty="0"/>
                  <a:t>με έναν αριθμό</a:t>
                </a:r>
                <a:r>
                  <a:rPr lang="en-US" altLang="en-US" dirty="0"/>
                  <a:t> </a:t>
                </a:r>
                <a:r>
                  <a:rPr lang="en-US" altLang="en-US" i="1" dirty="0"/>
                  <a:t>c</a:t>
                </a:r>
                <a:r>
                  <a:rPr lang="en-US" altLang="en-US" dirty="0"/>
                  <a:t>, </a:t>
                </a:r>
                <a:r>
                  <a:rPr lang="en-US" altLang="en-US" i="1" dirty="0"/>
                  <a:t>c</a:t>
                </a:r>
                <a:r>
                  <a:rPr lang="en-US" altLang="en-US" b="1" dirty="0"/>
                  <a:t>u</a:t>
                </a:r>
                <a:r>
                  <a:rPr lang="en-US" altLang="en-US" dirty="0"/>
                  <a:t>, </a:t>
                </a:r>
                <a:r>
                  <a:rPr lang="el-GR" altLang="en-US" dirty="0"/>
                  <a:t>ανήκει στο </a:t>
                </a:r>
                <a:r>
                  <a:rPr lang="en-US" altLang="en-US" i="1" dirty="0"/>
                  <a:t>V</a:t>
                </a:r>
                <a:r>
                  <a:rPr lang="en-US" altLang="en-US" dirty="0"/>
                  <a:t>.</a:t>
                </a:r>
              </a:p>
              <a:p>
                <a:pPr marL="971550" lvl="1" indent="-457200">
                  <a:buFont typeface="Wingdings" panose="05000000000000000000" pitchFamily="2" charset="2"/>
                  <a:buAutoNum type="arabicPeriod"/>
                </a:pPr>
                <a:r>
                  <a:rPr lang="en-US" altLang="en-US" dirty="0"/>
                  <a:t>                                      </a:t>
                </a:r>
              </a:p>
              <a:p>
                <a:pPr marL="971550" lvl="1" indent="-457200">
                  <a:buFont typeface="Wingdings" panose="05000000000000000000" pitchFamily="2" charset="2"/>
                  <a:buAutoNum type="arabicPeriod"/>
                </a:pPr>
                <a:r>
                  <a:rPr lang="en-US" altLang="en-US" dirty="0"/>
                  <a:t>                                     </a:t>
                </a:r>
              </a:p>
              <a:p>
                <a:pPr marL="1371600" lvl="2" indent="-457200">
                  <a:buFont typeface="Wingdings" panose="05000000000000000000" pitchFamily="2" charset="2"/>
                  <a:buNone/>
                </a:pPr>
                <a:r>
                  <a:rPr lang="en-US" altLang="en-US" sz="2800" dirty="0">
                    <a:cs typeface="Times New Roman" panose="02020603050405020304" pitchFamily="18" charset="0"/>
                  </a:rPr>
                  <a:t>                 </a:t>
                </a:r>
              </a:p>
            </p:txBody>
          </p:sp>
        </mc:Choice>
        <mc:Fallback>
          <p:sp>
            <p:nvSpPr>
              <p:cNvPr id="316424" name="Rectangle 8">
                <a:extLst>
                  <a:ext uri="{FF2B5EF4-FFF2-40B4-BE49-F238E27FC236}">
                    <a16:creationId xmlns:a16="http://schemas.microsoft.com/office/drawing/2014/main" id="{3A6A0DAC-0270-43D5-BBFE-A551BB19C2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0" y="1295400"/>
                <a:ext cx="9067800" cy="5181600"/>
              </a:xfrm>
              <a:blipFill>
                <a:blip r:embed="rId3"/>
                <a:stretch>
                  <a:fillRect t="-14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16452" name="Object 36">
            <a:extLst>
              <a:ext uri="{FF2B5EF4-FFF2-40B4-BE49-F238E27FC236}">
                <a16:creationId xmlns:a16="http://schemas.microsoft.com/office/drawing/2014/main" id="{3699D359-E7AC-4D54-AEF6-47B9A9F5E3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9018031"/>
              </p:ext>
            </p:extLst>
          </p:nvPr>
        </p:nvGraphicFramePr>
        <p:xfrm>
          <a:off x="3425411" y="1460500"/>
          <a:ext cx="8509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50680" imgH="279360" progId="Equation.DSMT4">
                  <p:embed/>
                </p:oleObj>
              </mc:Choice>
              <mc:Fallback>
                <p:oleObj name="Equation" r:id="rId4" imgW="85068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5411" y="1460500"/>
                        <a:ext cx="8509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53" name="Object 37">
            <a:extLst>
              <a:ext uri="{FF2B5EF4-FFF2-40B4-BE49-F238E27FC236}">
                <a16:creationId xmlns:a16="http://schemas.microsoft.com/office/drawing/2014/main" id="{9C081198-4587-4068-BA48-9DE314FC2A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5498586"/>
              </p:ext>
            </p:extLst>
          </p:nvPr>
        </p:nvGraphicFramePr>
        <p:xfrm>
          <a:off x="1562100" y="1993962"/>
          <a:ext cx="20574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057400" imgH="279360" progId="Equation.DSMT4">
                  <p:embed/>
                </p:oleObj>
              </mc:Choice>
              <mc:Fallback>
                <p:oleObj name="Equation" r:id="rId6" imgW="20574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2100" y="1993962"/>
                        <a:ext cx="20574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54" name="Object 38">
            <a:extLst>
              <a:ext uri="{FF2B5EF4-FFF2-40B4-BE49-F238E27FC236}">
                <a16:creationId xmlns:a16="http://schemas.microsoft.com/office/drawing/2014/main" id="{D403A689-5854-4BF9-8943-13E8D48433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2181377"/>
              </p:ext>
            </p:extLst>
          </p:nvPr>
        </p:nvGraphicFramePr>
        <p:xfrm>
          <a:off x="1562100" y="2432142"/>
          <a:ext cx="39751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974760" imgH="431640" progId="Equation.DSMT4">
                  <p:embed/>
                </p:oleObj>
              </mc:Choice>
              <mc:Fallback>
                <p:oleObj name="Equation" r:id="rId8" imgW="397476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2100" y="2432142"/>
                        <a:ext cx="39751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55" name="Object 39">
            <a:extLst>
              <a:ext uri="{FF2B5EF4-FFF2-40B4-BE49-F238E27FC236}">
                <a16:creationId xmlns:a16="http://schemas.microsoft.com/office/drawing/2014/main" id="{3C87CA39-3833-4ECC-9762-B6342ED5C3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0364930"/>
              </p:ext>
            </p:extLst>
          </p:nvPr>
        </p:nvGraphicFramePr>
        <p:xfrm>
          <a:off x="4521200" y="3524250"/>
          <a:ext cx="19558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955520" imgH="431640" progId="Equation.DSMT4">
                  <p:embed/>
                </p:oleObj>
              </mc:Choice>
              <mc:Fallback>
                <p:oleObj name="Equation" r:id="rId10" imgW="195552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1200" y="3524250"/>
                        <a:ext cx="19558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625882FB-7CB1-4D5E-A3DC-5AEACB6209C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9811757"/>
              </p:ext>
            </p:extLst>
          </p:nvPr>
        </p:nvGraphicFramePr>
        <p:xfrm>
          <a:off x="2580861" y="3646533"/>
          <a:ext cx="4953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495000" imgH="253800" progId="Equation.DSMT4">
                  <p:embed/>
                </p:oleObj>
              </mc:Choice>
              <mc:Fallback>
                <p:oleObj name="Equation" r:id="rId12" imgW="49500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580861" y="3646533"/>
                        <a:ext cx="495300" cy="25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792C62CE-F93B-4D78-BB77-DCC10F7F20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8481632"/>
              </p:ext>
            </p:extLst>
          </p:nvPr>
        </p:nvGraphicFramePr>
        <p:xfrm>
          <a:off x="7315200" y="3048000"/>
          <a:ext cx="14478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447560" imgH="342720" progId="Equation.DSMT4">
                  <p:embed/>
                </p:oleObj>
              </mc:Choice>
              <mc:Fallback>
                <p:oleObj name="Equation" r:id="rId14" imgW="144756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7315200" y="3048000"/>
                        <a:ext cx="14478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58CCBC3D-0966-43D6-B4D6-A93DABB44B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3316631"/>
              </p:ext>
            </p:extLst>
          </p:nvPr>
        </p:nvGraphicFramePr>
        <p:xfrm>
          <a:off x="1414670" y="4513470"/>
          <a:ext cx="28702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2869920" imgH="431640" progId="Equation.DSMT4">
                  <p:embed/>
                </p:oleObj>
              </mc:Choice>
              <mc:Fallback>
                <p:oleObj name="Equation" r:id="rId16" imgW="28699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414670" y="4513470"/>
                        <a:ext cx="28702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B2D5BD0D-D352-4851-8AF9-8C401F9C11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476583"/>
              </p:ext>
            </p:extLst>
          </p:nvPr>
        </p:nvGraphicFramePr>
        <p:xfrm>
          <a:off x="1380711" y="4978400"/>
          <a:ext cx="28956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2895480" imgH="431640" progId="Equation.DSMT4">
                  <p:embed/>
                </p:oleObj>
              </mc:Choice>
              <mc:Fallback>
                <p:oleObj name="Equation" r:id="rId18" imgW="289548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380711" y="4978400"/>
                        <a:ext cx="28956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090DB9FC-F5A9-426C-A2C2-81729A688F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0649422"/>
              </p:ext>
            </p:extLst>
          </p:nvPr>
        </p:nvGraphicFramePr>
        <p:xfrm>
          <a:off x="1384024" y="5491432"/>
          <a:ext cx="22606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2260440" imgH="431640" progId="Equation.DSMT4">
                  <p:embed/>
                </p:oleObj>
              </mc:Choice>
              <mc:Fallback>
                <p:oleObj name="Equation" r:id="rId20" imgW="226044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384024" y="5491432"/>
                        <a:ext cx="22606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C6D5C30C-1549-4E00-9BDA-DE013B67A2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7700185"/>
              </p:ext>
            </p:extLst>
          </p:nvPr>
        </p:nvGraphicFramePr>
        <p:xfrm>
          <a:off x="1399347" y="6060505"/>
          <a:ext cx="1003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1002960" imgH="342720" progId="Equation.DSMT4">
                  <p:embed/>
                </p:oleObj>
              </mc:Choice>
              <mc:Fallback>
                <p:oleObj name="Equation" r:id="rId22" imgW="100296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399347" y="6060505"/>
                        <a:ext cx="10033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45D8770F-6607-405B-96C4-2BB31DFEF87B}"/>
              </a:ext>
            </a:extLst>
          </p:cNvPr>
          <p:cNvSpPr txBox="1"/>
          <p:nvPr/>
        </p:nvSpPr>
        <p:spPr>
          <a:xfrm>
            <a:off x="477078" y="5507445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77C97"/>
                </a:solidFill>
                <a:latin typeface="+mn-lt"/>
              </a:rPr>
              <a:t>9.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CD56E7E-597D-414C-8BEC-8EDB9EA258C8}"/>
              </a:ext>
            </a:extLst>
          </p:cNvPr>
          <p:cNvSpPr txBox="1"/>
          <p:nvPr/>
        </p:nvSpPr>
        <p:spPr>
          <a:xfrm>
            <a:off x="426140" y="5953128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77C97"/>
                </a:solidFill>
                <a:latin typeface="+mn-lt"/>
              </a:rPr>
              <a:t>10.</a:t>
            </a:r>
          </a:p>
        </p:txBody>
      </p:sp>
    </p:spTree>
    <p:extLst>
      <p:ext uri="{BB962C8B-B14F-4D97-AF65-F5344CB8AC3E}">
        <p14:creationId xmlns:p14="http://schemas.microsoft.com/office/powerpoint/2010/main" val="1286432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660569AA-5E94-4DC3-BC8E-E31BF38DB8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4.1- </a:t>
            </a:r>
            <a:fld id="{13C547F8-2AD8-4BDE-948F-F15BB9419C86}" type="slidenum">
              <a:rPr lang="en-US" altLang="en-US"/>
              <a:pPr/>
              <a:t>4</a:t>
            </a:fld>
            <a:endParaRPr lang="en-CA" altLang="en-US"/>
          </a:p>
        </p:txBody>
      </p:sp>
      <p:sp>
        <p:nvSpPr>
          <p:cNvPr id="708610" name="Rectangle 2">
            <a:extLst>
              <a:ext uri="{FF2B5EF4-FFF2-40B4-BE49-F238E27FC236}">
                <a16:creationId xmlns:a16="http://schemas.microsoft.com/office/drawing/2014/main" id="{82A0AD57-5D82-42C1-8D0C-C6519B3297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ΔΙΑΝΥΣΜΑΤΙΚΟΙ ΧΩΡΟΙ</a:t>
            </a:r>
            <a:r>
              <a:rPr lang="en-US" alt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8611" name="Rectangle 3">
                <a:extLst>
                  <a:ext uri="{FF2B5EF4-FFF2-40B4-BE49-F238E27FC236}">
                    <a16:creationId xmlns:a16="http://schemas.microsoft.com/office/drawing/2014/main" id="{33E3D572-C2FA-44A4-83C6-D9D2B600C3C8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447800"/>
                <a:ext cx="8229600" cy="5105400"/>
              </a:xfrm>
            </p:spPr>
            <p:txBody>
              <a:bodyPr/>
              <a:lstStyle/>
              <a:p>
                <a:pPr marL="609600" indent="-609600">
                  <a:lnSpc>
                    <a:spcPct val="90000"/>
                  </a:lnSpc>
                </a:pPr>
                <a:r>
                  <a:rPr lang="el-GR" altLang="en-US" sz="2800" dirty="0"/>
                  <a:t>Χρησιμοποιώντας αυτά τα αξιώματα, μπορούμε να δείξουμε ότι το μηδενικό διάνυσμα είναι μοναδικό</a:t>
                </a:r>
                <a:r>
                  <a:rPr lang="en-US" altLang="en-US" sz="2800" dirty="0"/>
                  <a:t>.</a:t>
                </a:r>
              </a:p>
              <a:p>
                <a:pPr marL="0" indent="0">
                  <a:lnSpc>
                    <a:spcPct val="90000"/>
                  </a:lnSpc>
                  <a:buNone/>
                </a:pPr>
                <a:endParaRPr lang="en-US" altLang="en-US" sz="2800" dirty="0"/>
              </a:p>
              <a:p>
                <a:pPr marL="609600" indent="-609600">
                  <a:lnSpc>
                    <a:spcPct val="90000"/>
                  </a:lnSpc>
                </a:pPr>
                <a:r>
                  <a:rPr lang="en-US" altLang="en-US" sz="2800" dirty="0"/>
                  <a:t>To </a:t>
                </a:r>
                <a:r>
                  <a:rPr lang="el-GR" altLang="en-US" sz="2800" dirty="0"/>
                  <a:t>διάνυσμα       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είναι το </a:t>
                </a:r>
                <a:r>
                  <a:rPr lang="el-GR" altLang="en-US" sz="2800" b="1" dirty="0"/>
                  <a:t>αρνητικό/αντίθετο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του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είναι επίσης μοναδικό για κάθε 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του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V</a:t>
                </a:r>
                <a:r>
                  <a:rPr lang="en-US" altLang="en-US" sz="2800" dirty="0"/>
                  <a:t>.</a:t>
                </a:r>
              </a:p>
              <a:p>
                <a:pPr marL="0" indent="0">
                  <a:lnSpc>
                    <a:spcPct val="90000"/>
                  </a:lnSpc>
                  <a:buNone/>
                </a:pPr>
                <a:endParaRPr lang="en-US" altLang="en-US" sz="2800" dirty="0"/>
              </a:p>
              <a:p>
                <a:pPr marL="609600" indent="-609600">
                  <a:lnSpc>
                    <a:spcPct val="90000"/>
                  </a:lnSpc>
                </a:pPr>
                <a:r>
                  <a:rPr lang="el-GR" altLang="en-US" sz="2800" dirty="0"/>
                  <a:t>Το σύνολο </a:t>
                </a:r>
                <a14:m>
                  <m:oMath xmlns:m="http://schemas.openxmlformats.org/officeDocument/2006/math">
                    <m:r>
                      <a:rPr lang="el-GR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>
                    <a:sym typeface="Euclid Extra" panose="02050502000505020303" pitchFamily="18" charset="2"/>
                  </a:rPr>
                  <a:t> </a:t>
                </a:r>
                <a:r>
                  <a:rPr lang="el-GR" dirty="0">
                    <a:sym typeface="Euclid Extra" panose="02050502000505020303" pitchFamily="18" charset="2"/>
                  </a:rPr>
                  <a:t>είναι ένας διανυσματικός χώρος υπό τη συνήθη πρόσθεση και τον πολλαπλασιασμό με αριθμό</a:t>
                </a:r>
                <a:r>
                  <a:rPr lang="en-US" dirty="0">
                    <a:sym typeface="Euclid Extra" panose="02050502000505020303" pitchFamily="18" charset="2"/>
                  </a:rPr>
                  <a:t>.</a:t>
                </a:r>
                <a:endParaRPr lang="en-US" dirty="0"/>
              </a:p>
              <a:p>
                <a:pPr marL="609600" indent="-609600">
                  <a:lnSpc>
                    <a:spcPct val="90000"/>
                  </a:lnSpc>
                </a:pPr>
                <a:endParaRPr lang="en-US" dirty="0"/>
              </a:p>
            </p:txBody>
          </p:sp>
        </mc:Choice>
        <mc:Fallback xmlns="">
          <p:sp>
            <p:nvSpPr>
              <p:cNvPr id="708611" name="Rectangle 3">
                <a:extLst>
                  <a:ext uri="{FF2B5EF4-FFF2-40B4-BE49-F238E27FC236}">
                    <a16:creationId xmlns:a16="http://schemas.microsoft.com/office/drawing/2014/main" id="{33E3D572-C2FA-44A4-83C6-D9D2B600C3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447800"/>
                <a:ext cx="8229600" cy="5105400"/>
              </a:xfrm>
              <a:blipFill>
                <a:blip r:embed="rId2"/>
                <a:stretch>
                  <a:fillRect l="-1389" t="-1990" r="-1852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08612" name="Object 4">
            <a:extLst>
              <a:ext uri="{FF2B5EF4-FFF2-40B4-BE49-F238E27FC236}">
                <a16:creationId xmlns:a16="http://schemas.microsoft.com/office/drawing/2014/main" id="{9D0567F2-091D-4F17-8FF0-42184567AA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8053091"/>
              </p:ext>
            </p:extLst>
          </p:nvPr>
        </p:nvGraphicFramePr>
        <p:xfrm>
          <a:off x="3124200" y="2895600"/>
          <a:ext cx="4953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95000" imgH="253800" progId="Equation.DSMT4">
                  <p:embed/>
                </p:oleObj>
              </mc:Choice>
              <mc:Fallback>
                <p:oleObj name="Equation" r:id="rId3" imgW="49500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2895600"/>
                        <a:ext cx="4953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66084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3890C3F6-2632-43AD-AFFE-05EB3268CF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4.1- </a:t>
            </a:r>
            <a:fld id="{A5FC45B3-01EF-480E-A30C-37A700AB6245}" type="slidenum">
              <a:rPr lang="en-US" altLang="en-US"/>
              <a:pPr/>
              <a:t>5</a:t>
            </a:fld>
            <a:endParaRPr lang="en-CA" altLang="en-US"/>
          </a:p>
        </p:txBody>
      </p:sp>
      <p:sp>
        <p:nvSpPr>
          <p:cNvPr id="709634" name="Rectangle 2">
            <a:extLst>
              <a:ext uri="{FF2B5EF4-FFF2-40B4-BE49-F238E27FC236}">
                <a16:creationId xmlns:a16="http://schemas.microsoft.com/office/drawing/2014/main" id="{3182657C-6BB9-49EC-9D10-16E0A0C064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ΔΙΑΝΥΣΜΑΤΙΚΟΙ ΧΩΡΟΙ</a:t>
            </a:r>
            <a:endParaRPr lang="en-US" altLang="en-US" dirty="0"/>
          </a:p>
        </p:txBody>
      </p:sp>
      <p:sp>
        <p:nvSpPr>
          <p:cNvPr id="709635" name="Rectangle 3">
            <a:extLst>
              <a:ext uri="{FF2B5EF4-FFF2-40B4-BE49-F238E27FC236}">
                <a16:creationId xmlns:a16="http://schemas.microsoft.com/office/drawing/2014/main" id="{84B3FEA2-DF0F-4984-83D6-00777D3BBC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410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altLang="en-US" dirty="0"/>
              <a:t>Για κάθε </a:t>
            </a:r>
            <a:r>
              <a:rPr lang="en-US" altLang="en-US" b="1" dirty="0"/>
              <a:t>u</a:t>
            </a:r>
            <a:r>
              <a:rPr lang="en-US" altLang="en-US" dirty="0"/>
              <a:t> </a:t>
            </a:r>
            <a:r>
              <a:rPr lang="el-GR" altLang="en-US" dirty="0"/>
              <a:t>του</a:t>
            </a:r>
            <a:r>
              <a:rPr lang="en-US" altLang="en-US" dirty="0"/>
              <a:t> </a:t>
            </a:r>
            <a:r>
              <a:rPr lang="en-US" altLang="en-US" i="1" dirty="0"/>
              <a:t>V</a:t>
            </a:r>
            <a:r>
              <a:rPr lang="en-US" altLang="en-US" dirty="0"/>
              <a:t> </a:t>
            </a:r>
            <a:r>
              <a:rPr lang="el-GR" altLang="en-US" dirty="0"/>
              <a:t>και κάθε αριθμό </a:t>
            </a:r>
            <a:r>
              <a:rPr lang="en-US" altLang="en-US" i="1" dirty="0"/>
              <a:t>c</a:t>
            </a:r>
            <a:r>
              <a:rPr lang="en-US" altLang="en-US" dirty="0"/>
              <a:t>,</a:t>
            </a:r>
            <a:r>
              <a:rPr lang="el-GR" altLang="en-US" dirty="0"/>
              <a:t> έχουμε</a:t>
            </a: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                                                             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                                                             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                                                              </a:t>
            </a:r>
          </a:p>
        </p:txBody>
      </p:sp>
      <p:graphicFrame>
        <p:nvGraphicFramePr>
          <p:cNvPr id="709636" name="Object 4">
            <a:extLst>
              <a:ext uri="{FF2B5EF4-FFF2-40B4-BE49-F238E27FC236}">
                <a16:creationId xmlns:a16="http://schemas.microsoft.com/office/drawing/2014/main" id="{A6E89F76-9754-48E0-84A9-C1F35BD224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1146325"/>
              </p:ext>
            </p:extLst>
          </p:nvPr>
        </p:nvGraphicFramePr>
        <p:xfrm>
          <a:off x="3136900" y="2019300"/>
          <a:ext cx="10541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54080" imgH="342720" progId="Equation.DSMT4">
                  <p:embed/>
                </p:oleObj>
              </mc:Choice>
              <mc:Fallback>
                <p:oleObj name="Equation" r:id="rId2" imgW="105408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900" y="2019300"/>
                        <a:ext cx="10541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9637" name="Object 5">
            <a:extLst>
              <a:ext uri="{FF2B5EF4-FFF2-40B4-BE49-F238E27FC236}">
                <a16:creationId xmlns:a16="http://schemas.microsoft.com/office/drawing/2014/main" id="{F02D4A9E-6793-4393-883D-EF6B58797E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8238132"/>
              </p:ext>
            </p:extLst>
          </p:nvPr>
        </p:nvGraphicFramePr>
        <p:xfrm>
          <a:off x="3175000" y="2705100"/>
          <a:ext cx="10160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15920" imgH="342720" progId="Equation.DSMT4">
                  <p:embed/>
                </p:oleObj>
              </mc:Choice>
              <mc:Fallback>
                <p:oleObj name="Equation" r:id="rId4" imgW="101592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000" y="2705100"/>
                        <a:ext cx="10160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9638" name="Object 6">
            <a:extLst>
              <a:ext uri="{FF2B5EF4-FFF2-40B4-BE49-F238E27FC236}">
                <a16:creationId xmlns:a16="http://schemas.microsoft.com/office/drawing/2014/main" id="{7F7B9A4E-7CCB-4FD8-B433-C2CA530E5A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0360649"/>
              </p:ext>
            </p:extLst>
          </p:nvPr>
        </p:nvGraphicFramePr>
        <p:xfrm>
          <a:off x="3111500" y="3454400"/>
          <a:ext cx="17907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790640" imgH="431640" progId="Equation.DSMT4">
                  <p:embed/>
                </p:oleObj>
              </mc:Choice>
              <mc:Fallback>
                <p:oleObj name="Equation" r:id="rId6" imgW="179064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1500" y="3454400"/>
                        <a:ext cx="17907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3951536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3890C3F6-2632-43AD-AFFE-05EB3268CF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4.1- </a:t>
            </a:r>
            <a:fld id="{A5FC45B3-01EF-480E-A30C-37A700AB6245}" type="slidenum">
              <a:rPr lang="en-US" altLang="en-US"/>
              <a:pPr/>
              <a:t>6</a:t>
            </a:fld>
            <a:endParaRPr lang="en-CA" altLang="en-US"/>
          </a:p>
        </p:txBody>
      </p:sp>
      <p:sp>
        <p:nvSpPr>
          <p:cNvPr id="709634" name="Rectangle 2">
            <a:extLst>
              <a:ext uri="{FF2B5EF4-FFF2-40B4-BE49-F238E27FC236}">
                <a16:creationId xmlns:a16="http://schemas.microsoft.com/office/drawing/2014/main" id="{3182657C-6BB9-49EC-9D10-16E0A0C064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ΔΙΑΝΥΣΜΑΤΙΚΟΙ ΧΩΡΟΙ</a:t>
            </a:r>
            <a:r>
              <a:rPr lang="en-US" altLang="en-US" dirty="0"/>
              <a:t>: </a:t>
            </a:r>
            <a:r>
              <a:rPr lang="el-GR" altLang="en-US" sz="3200" b="1" dirty="0"/>
              <a:t>Παράδειγμα</a:t>
            </a:r>
            <a:r>
              <a:rPr lang="en-US" altLang="en-US" sz="3200" b="1" dirty="0"/>
              <a:t> 1</a:t>
            </a:r>
            <a:endParaRPr lang="en-US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09635" name="Rectangle 3">
                <a:extLst>
                  <a:ext uri="{FF2B5EF4-FFF2-40B4-BE49-F238E27FC236}">
                    <a16:creationId xmlns:a16="http://schemas.microsoft.com/office/drawing/2014/main" id="{84B3FEA2-DF0F-4984-83D6-00777D3BBC1C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143000"/>
                <a:ext cx="8229600" cy="5410200"/>
              </a:xfrm>
            </p:spPr>
            <p:txBody>
              <a:bodyPr/>
              <a:lstStyle/>
              <a:p>
                <a:pPr>
                  <a:lnSpc>
                    <a:spcPct val="90000"/>
                  </a:lnSpc>
                  <a:buFont typeface="Wingdings" panose="05000000000000000000" pitchFamily="2" charset="2"/>
                  <a:buNone/>
                </a:pPr>
                <a:endParaRPr lang="en-US" altLang="en-US" sz="2400" dirty="0"/>
              </a:p>
              <a:p>
                <a:pPr>
                  <a:lnSpc>
                    <a:spcPct val="90000"/>
                  </a:lnSpc>
                </a:pPr>
                <a:r>
                  <a:rPr lang="el-GR" altLang="en-US" sz="2800" dirty="0"/>
                  <a:t>Έστω </a:t>
                </a:r>
                <a:r>
                  <a:rPr lang="en-US" altLang="en-US" sz="2800" i="1" dirty="0"/>
                  <a:t>V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το σύνολο όλων των διανυσμάτων (κατευθυνόμενα ευθύγραμμα τμήματα) στον τρισδιάστατο χώρο, με δύο διανύσματα να θεωρούνται ίσα εάν έχουν το ίδιο μήκος και δείχνουν προς την ίδια κατεύθυνση. </a:t>
                </a:r>
                <a:endParaRPr lang="en-US" altLang="en-US" sz="2800" dirty="0"/>
              </a:p>
              <a:p>
                <a:pPr>
                  <a:lnSpc>
                    <a:spcPct val="90000"/>
                  </a:lnSpc>
                </a:pPr>
                <a:r>
                  <a:rPr lang="el-GR" altLang="en-US" sz="2800" dirty="0"/>
                  <a:t>Ορίστε την πρόσθεση με τον κανόνα του παραλληλογράμμου, και για κάθε </a:t>
                </a:r>
                <a:r>
                  <a:rPr lang="en-US" altLang="en-US" sz="2800" b="1" dirty="0"/>
                  <a:t>v</a:t>
                </a:r>
                <a14:m>
                  <m:oMath xmlns:m="http://schemas.openxmlformats.org/officeDocument/2006/math">
                    <m:r>
                      <a:rPr lang="el-GR" altLang="en-US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altLang="en-US" sz="2800" i="1" dirty="0"/>
                  <a:t>V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ορίστε ως </a:t>
                </a:r>
                <a:r>
                  <a:rPr lang="en-US" altLang="en-US" sz="2800" dirty="0"/>
                  <a:t>c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το διάνυσμα του οποίου το μήκος είναι       φορές το μήκος του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που δείχνει προς την ίδια κατεύθυνση με το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αν          και διαφορετικά δείχνει προς την αντίθετη κατεύθυνση.</a:t>
                </a:r>
                <a:endParaRPr lang="en-US" altLang="en-US" sz="2800" dirty="0"/>
              </a:p>
            </p:txBody>
          </p:sp>
        </mc:Choice>
        <mc:Fallback>
          <p:sp>
            <p:nvSpPr>
              <p:cNvPr id="709635" name="Rectangle 3">
                <a:extLst>
                  <a:ext uri="{FF2B5EF4-FFF2-40B4-BE49-F238E27FC236}">
                    <a16:creationId xmlns:a16="http://schemas.microsoft.com/office/drawing/2014/main" id="{84B3FEA2-DF0F-4984-83D6-00777D3BBC1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143000"/>
                <a:ext cx="8229600" cy="5410200"/>
              </a:xfrm>
              <a:blipFill>
                <a:blip r:embed="rId2"/>
                <a:stretch>
                  <a:fillRect l="-1389" r="-123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09640" name="Object 8">
            <a:extLst>
              <a:ext uri="{FF2B5EF4-FFF2-40B4-BE49-F238E27FC236}">
                <a16:creationId xmlns:a16="http://schemas.microsoft.com/office/drawing/2014/main" id="{917C41F8-F532-45F5-B4BF-80B9671649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3155840"/>
              </p:ext>
            </p:extLst>
          </p:nvPr>
        </p:nvGraphicFramePr>
        <p:xfrm>
          <a:off x="6617493" y="4267200"/>
          <a:ext cx="328613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42720" imgH="558720" progId="Equation.DSMT4">
                  <p:embed/>
                </p:oleObj>
              </mc:Choice>
              <mc:Fallback>
                <p:oleObj name="Equation" r:id="rId3" imgW="342720" imgH="558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7493" y="4267200"/>
                        <a:ext cx="328613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9641" name="Object 9">
            <a:extLst>
              <a:ext uri="{FF2B5EF4-FFF2-40B4-BE49-F238E27FC236}">
                <a16:creationId xmlns:a16="http://schemas.microsoft.com/office/drawing/2014/main" id="{436F0FF5-5C53-4F93-9D01-B2182B27AA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9030425"/>
              </p:ext>
            </p:extLst>
          </p:nvPr>
        </p:nvGraphicFramePr>
        <p:xfrm>
          <a:off x="2438400" y="5181600"/>
          <a:ext cx="685800" cy="29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99920" imgH="342720" progId="Equation.DSMT4">
                  <p:embed/>
                </p:oleObj>
              </mc:Choice>
              <mc:Fallback>
                <p:oleObj name="Equation" r:id="rId5" imgW="79992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5181600"/>
                        <a:ext cx="685800" cy="293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011592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1CEDAF24-49BB-4D6C-B83B-84F48BF525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4.1- </a:t>
            </a:r>
            <a:fld id="{CE486E05-2595-4164-993E-036586C315C5}" type="slidenum">
              <a:rPr lang="en-US" altLang="en-US"/>
              <a:pPr/>
              <a:t>7</a:t>
            </a:fld>
            <a:endParaRPr lang="en-CA" altLang="en-US"/>
          </a:p>
        </p:txBody>
      </p:sp>
      <p:sp>
        <p:nvSpPr>
          <p:cNvPr id="710658" name="Rectangle 2">
            <a:extLst>
              <a:ext uri="{FF2B5EF4-FFF2-40B4-BE49-F238E27FC236}">
                <a16:creationId xmlns:a16="http://schemas.microsoft.com/office/drawing/2014/main" id="{7D3E161D-EECA-465C-8950-1CF6555309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ΔΙΑΝΥΣΜΑΤΙΚΟΙ ΧΩΡΟΙ</a:t>
            </a:r>
            <a:r>
              <a:rPr lang="en-US" altLang="en-US" dirty="0"/>
              <a:t> </a:t>
            </a:r>
            <a:r>
              <a:rPr lang="el-GR" altLang="en-US" sz="3200" b="1" dirty="0"/>
              <a:t>Παράδειγμα</a:t>
            </a:r>
            <a:r>
              <a:rPr lang="en-US" altLang="en-US" sz="3200" b="1" dirty="0"/>
              <a:t> 1</a:t>
            </a:r>
            <a:endParaRPr lang="en-US" altLang="en-US" dirty="0"/>
          </a:p>
        </p:txBody>
      </p:sp>
      <p:sp>
        <p:nvSpPr>
          <p:cNvPr id="710659" name="Rectangle 3">
            <a:extLst>
              <a:ext uri="{FF2B5EF4-FFF2-40B4-BE49-F238E27FC236}">
                <a16:creationId xmlns:a16="http://schemas.microsoft.com/office/drawing/2014/main" id="{795D351A-77D5-4679-8433-D0416B5E4A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458200" cy="5410200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endParaRPr lang="en-US" altLang="en-US" sz="2800" dirty="0"/>
          </a:p>
          <a:p>
            <a:pPr marL="0" indent="0">
              <a:lnSpc>
                <a:spcPct val="80000"/>
              </a:lnSpc>
              <a:buNone/>
            </a:pPr>
            <a:endParaRPr lang="en-US" altLang="en-US" sz="2800" dirty="0"/>
          </a:p>
          <a:p>
            <a:pPr>
              <a:lnSpc>
                <a:spcPct val="80000"/>
              </a:lnSpc>
            </a:pPr>
            <a:endParaRPr lang="en-US" altLang="en-US" sz="2800" dirty="0"/>
          </a:p>
          <a:p>
            <a:pPr>
              <a:lnSpc>
                <a:spcPct val="80000"/>
              </a:lnSpc>
            </a:pPr>
            <a:endParaRPr lang="en-US" altLang="en-US" sz="2800" dirty="0"/>
          </a:p>
          <a:p>
            <a:pPr>
              <a:lnSpc>
                <a:spcPct val="80000"/>
              </a:lnSpc>
            </a:pPr>
            <a:r>
              <a:rPr lang="el-GR" altLang="en-US" sz="2800" dirty="0"/>
              <a:t>Ο ορισμός</a:t>
            </a:r>
            <a:r>
              <a:rPr lang="en-US" altLang="en-US" sz="2800" dirty="0"/>
              <a:t> </a:t>
            </a:r>
            <a:r>
              <a:rPr lang="el-GR" altLang="en-US" sz="2800" dirty="0"/>
              <a:t>του</a:t>
            </a:r>
            <a:r>
              <a:rPr lang="en-US" altLang="en-US" sz="2800" dirty="0"/>
              <a:t> </a:t>
            </a:r>
            <a:r>
              <a:rPr lang="en-US" altLang="en-US" sz="2800" i="1" dirty="0"/>
              <a:t>V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γεωμετρικός, χρησιμοποιώντας τις έννοιες του μήκους και της κατεύθυνσης.</a:t>
            </a:r>
          </a:p>
          <a:p>
            <a:pPr>
              <a:lnSpc>
                <a:spcPct val="80000"/>
              </a:lnSpc>
            </a:pPr>
            <a:r>
              <a:rPr lang="el-GR" altLang="en-US" sz="2800" dirty="0"/>
              <a:t>Δεν εμπλέκεται σύστημα συντεταγμένων </a:t>
            </a:r>
            <a:r>
              <a:rPr lang="en-US" altLang="en-US" sz="2800" dirty="0" err="1"/>
              <a:t>xyz</a:t>
            </a:r>
            <a:r>
              <a:rPr lang="en-US" altLang="en-US" sz="2800" dirty="0"/>
              <a:t>.</a:t>
            </a:r>
          </a:p>
          <a:p>
            <a:pPr>
              <a:lnSpc>
                <a:spcPct val="80000"/>
              </a:lnSpc>
            </a:pPr>
            <a:r>
              <a:rPr lang="el-GR" altLang="en-US" sz="2800" dirty="0"/>
              <a:t>Ένα βέλος μηδενικού μήκους είναι ένα σημείο που αντιπροσωπεύει το μηδενικό διάνυσμα</a:t>
            </a:r>
            <a:r>
              <a:rPr lang="en-US" altLang="en-US" sz="2800" dirty="0"/>
              <a:t>.</a:t>
            </a:r>
          </a:p>
          <a:p>
            <a:pPr>
              <a:lnSpc>
                <a:spcPct val="80000"/>
              </a:lnSpc>
            </a:pPr>
            <a:r>
              <a:rPr lang="el-GR" altLang="en-US" sz="2800" dirty="0"/>
              <a:t>Το αρνητικό του </a:t>
            </a:r>
            <a:r>
              <a:rPr lang="en-US" altLang="en-US" sz="2800" b="1" dirty="0"/>
              <a:t>v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</a:t>
            </a:r>
            <a:r>
              <a:rPr lang="en-US" altLang="en-US" sz="2800" dirty="0"/>
              <a:t>       </a:t>
            </a:r>
            <a:r>
              <a:rPr lang="en-US" altLang="en-US" sz="2800" b="1" dirty="0"/>
              <a:t>v</a:t>
            </a:r>
            <a:r>
              <a:rPr lang="en-US" altLang="en-US" sz="2800" dirty="0"/>
              <a:t>.</a:t>
            </a:r>
          </a:p>
        </p:txBody>
      </p:sp>
      <p:graphicFrame>
        <p:nvGraphicFramePr>
          <p:cNvPr id="710660" name="Object 4">
            <a:extLst>
              <a:ext uri="{FF2B5EF4-FFF2-40B4-BE49-F238E27FC236}">
                <a16:creationId xmlns:a16="http://schemas.microsoft.com/office/drawing/2014/main" id="{DE7CEEB6-0BE9-4F25-820E-8D73EBEF98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8196755"/>
              </p:ext>
            </p:extLst>
          </p:nvPr>
        </p:nvGraphicFramePr>
        <p:xfrm>
          <a:off x="4394200" y="4876800"/>
          <a:ext cx="5842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11000" imgH="431640" progId="Equation.DSMT4">
                  <p:embed/>
                </p:oleObj>
              </mc:Choice>
              <mc:Fallback>
                <p:oleObj name="Equation" r:id="rId2" imgW="71100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4200" y="4876800"/>
                        <a:ext cx="584200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0663" name="Picture 7">
            <a:extLst>
              <a:ext uri="{FF2B5EF4-FFF2-40B4-BE49-F238E27FC236}">
                <a16:creationId xmlns:a16="http://schemas.microsoft.com/office/drawing/2014/main" id="{62471678-9289-44CD-BB86-4EF2CC3B0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143000"/>
            <a:ext cx="18288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12903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54615323-7C3B-4D00-BA2F-5CF6A00D5D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4.1- </a:t>
            </a:r>
            <a:fld id="{900A8235-92E3-4E8D-953E-139DFCD13EB2}" type="slidenum">
              <a:rPr lang="en-US" altLang="en-US"/>
              <a:pPr/>
              <a:t>8</a:t>
            </a:fld>
            <a:endParaRPr lang="en-CA" altLang="en-US"/>
          </a:p>
        </p:txBody>
      </p:sp>
      <p:sp>
        <p:nvSpPr>
          <p:cNvPr id="711682" name="Rectangle 2">
            <a:extLst>
              <a:ext uri="{FF2B5EF4-FFF2-40B4-BE49-F238E27FC236}">
                <a16:creationId xmlns:a16="http://schemas.microsoft.com/office/drawing/2014/main" id="{F0C6618A-B1E2-4D1C-AF5A-AFD1A97716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ΔΙΑΝΥΣΜΑΤΙΚΟΙ ΧΩΡΟΙ</a:t>
            </a:r>
            <a:r>
              <a:rPr lang="en-US" altLang="en-US" dirty="0"/>
              <a:t> </a:t>
            </a:r>
            <a:r>
              <a:rPr lang="el-GR" altLang="en-US" sz="3200" b="1" dirty="0"/>
              <a:t>Παράδειγμα</a:t>
            </a:r>
            <a:r>
              <a:rPr lang="en-US" altLang="en-US" sz="3200" b="1" dirty="0"/>
              <a:t> 1</a:t>
            </a:r>
            <a:endParaRPr lang="en-US" altLang="en-US" dirty="0"/>
          </a:p>
        </p:txBody>
      </p:sp>
      <p:sp>
        <p:nvSpPr>
          <p:cNvPr id="711690" name="Rectangle 10">
            <a:extLst>
              <a:ext uri="{FF2B5EF4-FFF2-40B4-BE49-F238E27FC236}">
                <a16:creationId xmlns:a16="http://schemas.microsoft.com/office/drawing/2014/main" id="{67077323-F709-492A-AF1B-22E9B90DA4B5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205264"/>
            <a:ext cx="8229600" cy="2590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altLang="en-US" sz="2800" dirty="0"/>
              <a:t>Τα αξιώματα</a:t>
            </a:r>
            <a:r>
              <a:rPr lang="en-US" altLang="en-US" sz="2800" dirty="0"/>
              <a:t> 1, 4, 5, 6, </a:t>
            </a:r>
            <a:r>
              <a:rPr lang="el-GR" altLang="en-US" sz="2800" dirty="0"/>
              <a:t>και</a:t>
            </a:r>
            <a:r>
              <a:rPr lang="en-US" altLang="en-US" sz="2800" dirty="0"/>
              <a:t> 10 </a:t>
            </a:r>
            <a:r>
              <a:rPr lang="el-GR" altLang="en-US" sz="2800" dirty="0"/>
              <a:t>είναι εμφανή</a:t>
            </a:r>
            <a:r>
              <a:rPr lang="en-US" altLang="en-US" sz="2800" dirty="0"/>
              <a:t>. </a:t>
            </a:r>
          </a:p>
          <a:p>
            <a:pPr marL="1295400" lvl="2" indent="-381000">
              <a:buFont typeface="Wingdings" panose="05000000000000000000" pitchFamily="2" charset="2"/>
              <a:buNone/>
            </a:pPr>
            <a:endParaRPr lang="en-US" altLang="en-US" sz="2800" dirty="0"/>
          </a:p>
        </p:txBody>
      </p:sp>
      <p:pic>
        <p:nvPicPr>
          <p:cNvPr id="711693" name="Picture 13">
            <a:extLst>
              <a:ext uri="{FF2B5EF4-FFF2-40B4-BE49-F238E27FC236}">
                <a16:creationId xmlns:a16="http://schemas.microsoft.com/office/drawing/2014/main" id="{20A9430B-6017-4A0B-9156-FEEC5CC43DD5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3124200"/>
            <a:ext cx="8229600" cy="2209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50227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6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77FA6612-6CE0-4D47-8C40-728D38DACF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4.1- </a:t>
            </a:r>
            <a:fld id="{9EFA8AC5-6374-49AC-948A-1A04F635DD53}" type="slidenum">
              <a:rPr lang="en-US" altLang="en-US"/>
              <a:pPr/>
              <a:t>9</a:t>
            </a:fld>
            <a:endParaRPr lang="en-CA" altLang="en-US"/>
          </a:p>
        </p:txBody>
      </p:sp>
      <p:sp>
        <p:nvSpPr>
          <p:cNvPr id="718850" name="Rectangle 2">
            <a:extLst>
              <a:ext uri="{FF2B5EF4-FFF2-40B4-BE49-F238E27FC236}">
                <a16:creationId xmlns:a16="http://schemas.microsoft.com/office/drawing/2014/main" id="{F4D6FCDF-4F87-4AA4-B249-13C919E535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ΔΙΑΝΥΣΜΑΤΙΚΟΣ ΧΩΡΟΣ ΣΗΜΑΤΩΝ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8851" name="Rectangle 3">
                <a:extLst>
                  <a:ext uri="{FF2B5EF4-FFF2-40B4-BE49-F238E27FC236}">
                    <a16:creationId xmlns:a16="http://schemas.microsoft.com/office/drawing/2014/main" id="{D9ABE880-ECA3-4CCA-82DA-A0F4077E69F8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04800" y="1219200"/>
                <a:ext cx="8610600" cy="5257800"/>
              </a:xfrm>
            </p:spPr>
            <p:txBody>
              <a:bodyPr/>
              <a:lstStyle/>
              <a:p>
                <a:r>
                  <a:rPr lang="el-GR" dirty="0" err="1"/>
                  <a:t>Εστω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𝕊</m:t>
                    </m:r>
                  </m:oMath>
                </a14:m>
                <a:r>
                  <a:rPr lang="en-US" dirty="0"/>
                  <a:t> </a:t>
                </a:r>
                <a:r>
                  <a:rPr lang="el-GR" dirty="0"/>
                  <a:t>ο χώρος όλων των διπλά άπειρων ακολουθιών αριθμών (που συνήθως γράφονται σε σειρά και όχι σε στήλη):</a:t>
                </a:r>
                <a:endParaRPr lang="en-US" dirty="0"/>
              </a:p>
              <a:p>
                <a:pPr marL="0" indent="0" algn="ctr">
                  <a:buNone/>
                </a:pPr>
                <a:r>
                  <a:rPr lang="es-ES" dirty="0"/>
                  <a:t>{</a:t>
                </a:r>
                <a:r>
                  <a:rPr lang="es-ES" i="1" dirty="0" err="1"/>
                  <a:t>y</a:t>
                </a:r>
                <a:r>
                  <a:rPr lang="es-ES" i="1" baseline="-25000" dirty="0" err="1"/>
                  <a:t>k</a:t>
                </a:r>
                <a:r>
                  <a:rPr lang="es-ES" dirty="0"/>
                  <a:t>}=(…, </a:t>
                </a:r>
                <a:r>
                  <a:rPr lang="es-ES" i="1" dirty="0"/>
                  <a:t>y</a:t>
                </a:r>
                <a:r>
                  <a:rPr lang="es-ES" baseline="-25000" dirty="0"/>
                  <a:t>-2</a:t>
                </a:r>
                <a:r>
                  <a:rPr lang="es-ES" dirty="0"/>
                  <a:t>, </a:t>
                </a:r>
                <a:r>
                  <a:rPr lang="es-ES" i="1" dirty="0"/>
                  <a:t>y</a:t>
                </a:r>
                <a:r>
                  <a:rPr lang="es-ES" baseline="-25000" dirty="0"/>
                  <a:t>-1</a:t>
                </a:r>
                <a:r>
                  <a:rPr lang="es-ES" dirty="0"/>
                  <a:t>, </a:t>
                </a:r>
                <a:r>
                  <a:rPr lang="es-ES" i="1" dirty="0"/>
                  <a:t>y</a:t>
                </a:r>
                <a:r>
                  <a:rPr lang="es-ES" baseline="-25000" dirty="0"/>
                  <a:t>0</a:t>
                </a:r>
                <a:r>
                  <a:rPr lang="es-ES" dirty="0"/>
                  <a:t>, </a:t>
                </a:r>
                <a:r>
                  <a:rPr lang="es-ES" i="1" dirty="0"/>
                  <a:t>y</a:t>
                </a:r>
                <a:r>
                  <a:rPr lang="es-ES" baseline="-25000" dirty="0"/>
                  <a:t>1</a:t>
                </a:r>
                <a:r>
                  <a:rPr lang="es-ES" dirty="0"/>
                  <a:t>, </a:t>
                </a:r>
                <a:r>
                  <a:rPr lang="es-ES" i="1" dirty="0"/>
                  <a:t>y</a:t>
                </a:r>
                <a:r>
                  <a:rPr lang="es-ES" baseline="-25000" dirty="0"/>
                  <a:t>2</a:t>
                </a:r>
                <a:r>
                  <a:rPr lang="es-ES" dirty="0"/>
                  <a:t>, …)</a:t>
                </a:r>
              </a:p>
              <a:p>
                <a:r>
                  <a:rPr lang="el-GR" dirty="0"/>
                  <a:t>Αν</a:t>
                </a:r>
                <a:r>
                  <a:rPr lang="en-US" dirty="0"/>
                  <a:t> {</a:t>
                </a:r>
                <a:r>
                  <a:rPr lang="en-US" i="1" dirty="0" err="1"/>
                  <a:t>z</a:t>
                </a:r>
                <a:r>
                  <a:rPr lang="en-US" i="1" baseline="-25000" dirty="0" err="1"/>
                  <a:t>k</a:t>
                </a:r>
                <a:r>
                  <a:rPr lang="en-US" dirty="0"/>
                  <a:t>} </a:t>
                </a:r>
                <a:r>
                  <a:rPr lang="el-GR" dirty="0"/>
                  <a:t>είναι ένα άλλο στοιχείο της </a:t>
                </a:r>
                <a:r>
                  <a:rPr lang="en-US" dirty="0">
                    <a:latin typeface="Castellar" panose="020A0402060406010301" pitchFamily="18" charset="0"/>
                  </a:rPr>
                  <a:t>S</a:t>
                </a:r>
                <a:r>
                  <a:rPr lang="en-US" dirty="0"/>
                  <a:t>, </a:t>
                </a:r>
                <a:r>
                  <a:rPr lang="el-GR" dirty="0"/>
                  <a:t>τότε το άθροισμα </a:t>
                </a:r>
                <a:r>
                  <a:rPr lang="en-US" dirty="0"/>
                  <a:t>{</a:t>
                </a:r>
                <a:r>
                  <a:rPr lang="en-US" i="1" dirty="0" err="1"/>
                  <a:t>y</a:t>
                </a:r>
                <a:r>
                  <a:rPr lang="en-US" i="1" baseline="-25000" dirty="0" err="1"/>
                  <a:t>k</a:t>
                </a:r>
                <a:r>
                  <a:rPr lang="en-US" dirty="0"/>
                  <a:t>}+{</a:t>
                </a:r>
                <a:r>
                  <a:rPr lang="en-US" i="1" dirty="0" err="1"/>
                  <a:t>z</a:t>
                </a:r>
                <a:r>
                  <a:rPr lang="en-US" i="1" baseline="-25000" dirty="0" err="1"/>
                  <a:t>k</a:t>
                </a:r>
                <a:r>
                  <a:rPr lang="en-US" dirty="0"/>
                  <a:t>} </a:t>
                </a:r>
                <a:r>
                  <a:rPr lang="el-GR" dirty="0"/>
                  <a:t>είναι η ακολουθία </a:t>
                </a:r>
                <a:r>
                  <a:rPr lang="en-US" dirty="0"/>
                  <a:t>{</a:t>
                </a:r>
                <a:r>
                  <a:rPr lang="en-US" i="1" dirty="0" err="1"/>
                  <a:t>y</a:t>
                </a:r>
                <a:r>
                  <a:rPr lang="en-US" i="1" baseline="-25000" dirty="0" err="1"/>
                  <a:t>k</a:t>
                </a:r>
                <a:r>
                  <a:rPr lang="en-US" dirty="0" err="1"/>
                  <a:t>+</a:t>
                </a:r>
                <a:r>
                  <a:rPr lang="en-US" i="1" dirty="0" err="1"/>
                  <a:t>z</a:t>
                </a:r>
                <a:r>
                  <a:rPr lang="en-US" i="1" baseline="-25000" dirty="0" err="1"/>
                  <a:t>k</a:t>
                </a:r>
                <a:r>
                  <a:rPr lang="en-US" dirty="0"/>
                  <a:t>} </a:t>
                </a:r>
                <a:r>
                  <a:rPr lang="el-GR" dirty="0"/>
                  <a:t>που σχηματίζονται με την πρόσθεση των αντίστοιχων όρων των </a:t>
                </a:r>
                <a:r>
                  <a:rPr lang="en-US" dirty="0"/>
                  <a:t>{</a:t>
                </a:r>
                <a:r>
                  <a:rPr lang="en-US" i="1" dirty="0" err="1"/>
                  <a:t>y</a:t>
                </a:r>
                <a:r>
                  <a:rPr lang="en-US" i="1" baseline="-25000" dirty="0" err="1"/>
                  <a:t>k</a:t>
                </a:r>
                <a:r>
                  <a:rPr lang="en-US" dirty="0"/>
                  <a:t>} </a:t>
                </a:r>
                <a:r>
                  <a:rPr lang="el-GR" dirty="0"/>
                  <a:t>και</a:t>
                </a:r>
                <a:r>
                  <a:rPr lang="en-US" dirty="0"/>
                  <a:t> {</a:t>
                </a:r>
                <a:r>
                  <a:rPr lang="en-US" i="1" dirty="0" err="1"/>
                  <a:t>z</a:t>
                </a:r>
                <a:r>
                  <a:rPr lang="en-US" i="1" baseline="-25000" dirty="0" err="1"/>
                  <a:t>k</a:t>
                </a:r>
                <a:r>
                  <a:rPr lang="en-US" dirty="0"/>
                  <a:t>}. </a:t>
                </a:r>
              </a:p>
              <a:p>
                <a:r>
                  <a:rPr lang="el-GR" dirty="0"/>
                  <a:t>Το γινόμενο </a:t>
                </a:r>
                <a:r>
                  <a:rPr lang="en-US" i="1" dirty="0"/>
                  <a:t>c</a:t>
                </a:r>
                <a:r>
                  <a:rPr lang="en-US" dirty="0"/>
                  <a:t>{</a:t>
                </a:r>
                <a:r>
                  <a:rPr lang="en-US" i="1" dirty="0" err="1"/>
                  <a:t>y</a:t>
                </a:r>
                <a:r>
                  <a:rPr lang="en-US" i="1" baseline="-25000" dirty="0" err="1"/>
                  <a:t>k</a:t>
                </a:r>
                <a:r>
                  <a:rPr lang="en-US" dirty="0"/>
                  <a:t>} </a:t>
                </a:r>
                <a:r>
                  <a:rPr lang="el-GR" dirty="0"/>
                  <a:t>είναι η ακολουθία</a:t>
                </a:r>
                <a:r>
                  <a:rPr lang="en-US" dirty="0"/>
                  <a:t>{</a:t>
                </a:r>
                <a:r>
                  <a:rPr lang="en-US" i="1" dirty="0" err="1"/>
                  <a:t>cy</a:t>
                </a:r>
                <a:r>
                  <a:rPr lang="en-US" i="1" baseline="-25000" dirty="0" err="1"/>
                  <a:t>k</a:t>
                </a:r>
                <a:r>
                  <a:rPr lang="en-US" dirty="0"/>
                  <a:t>}.</a:t>
                </a:r>
              </a:p>
            </p:txBody>
          </p:sp>
        </mc:Choice>
        <mc:Fallback xmlns="">
          <p:sp>
            <p:nvSpPr>
              <p:cNvPr id="718851" name="Rectangle 3">
                <a:extLst>
                  <a:ext uri="{FF2B5EF4-FFF2-40B4-BE49-F238E27FC236}">
                    <a16:creationId xmlns:a16="http://schemas.microsoft.com/office/drawing/2014/main" id="{D9ABE880-ECA3-4CCA-82DA-A0F4077E69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04800" y="1219200"/>
                <a:ext cx="8610600" cy="5257800"/>
              </a:xfrm>
              <a:blipFill>
                <a:blip r:embed="rId2"/>
                <a:stretch>
                  <a:fillRect l="-1767" t="-1687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14464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851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Arial Narrow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12565</TotalTime>
  <Words>982</Words>
  <Application>Microsoft Macintosh PowerPoint</Application>
  <PresentationFormat>Προβολή στην οθόνη (4:3)</PresentationFormat>
  <Paragraphs>111</Paragraphs>
  <Slides>16</Slides>
  <Notes>3</Notes>
  <HiddenSlides>1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9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27" baseType="lpstr">
      <vt:lpstr>Arial</vt:lpstr>
      <vt:lpstr>Arial Narrow</vt:lpstr>
      <vt:lpstr>Bookshelf Symbol 2</vt:lpstr>
      <vt:lpstr>Cambria Math</vt:lpstr>
      <vt:lpstr>Castellar</vt:lpstr>
      <vt:lpstr>Euclid Extra</vt:lpstr>
      <vt:lpstr>Euclid Symbol</vt:lpstr>
      <vt:lpstr>Times New Roman</vt:lpstr>
      <vt:lpstr>Wingdings</vt:lpstr>
      <vt:lpstr>Blends</vt:lpstr>
      <vt:lpstr>Equation</vt:lpstr>
      <vt:lpstr>Διανυσματικοί Χώροι</vt:lpstr>
      <vt:lpstr>ΔΙΑΝΥΣΜΑΤΙΚΟΙ ΧΩΡΟΙ</vt:lpstr>
      <vt:lpstr>ΔΙΑΝΥΣΜΑΤΙΚΟΙ ΧΩΡΟΙ</vt:lpstr>
      <vt:lpstr>ΔΙΑΝΥΣΜΑΤΙΚΟΙ ΧΩΡΟΙ </vt:lpstr>
      <vt:lpstr>ΔΙΑΝΥΣΜΑΤΙΚΟΙ ΧΩΡΟΙ</vt:lpstr>
      <vt:lpstr>ΔΙΑΝΥΣΜΑΤΙΚΟΙ ΧΩΡΟΙ: Παράδειγμα 1</vt:lpstr>
      <vt:lpstr>ΔΙΑΝΥΣΜΑΤΙΚΟΙ ΧΩΡΟΙ Παράδειγμα 1</vt:lpstr>
      <vt:lpstr>ΔΙΑΝΥΣΜΑΤΙΚΟΙ ΧΩΡΟΙ Παράδειγμα 1</vt:lpstr>
      <vt:lpstr>ΔΙΑΝΥΣΜΑΤΙΚΟΣ ΧΩΡΟΣ ΣΗΜΑΤΩΝ</vt:lpstr>
      <vt:lpstr>ΔΙΑΝΥΣΜΑΤΙΚΟΣ ΧΩΡΟΣ ΣΗΜΑΤΩΝ</vt:lpstr>
      <vt:lpstr>ΔΙΑΝΥΣΜΑΤΙΚΟΣ ΧΩΡΟΣ ΠΟΛΥΩΝΥΜΩΝ ΒΑΘΜΟΥ ΤΟ ΠΟΛΥ n</vt:lpstr>
      <vt:lpstr>ΥΠΟΧΩΡΟΙ</vt:lpstr>
      <vt:lpstr>ΥΠΟΧΩΡΟΙ</vt:lpstr>
      <vt:lpstr>ΥΠΟΧΩΡΟΙ</vt:lpstr>
      <vt:lpstr>ΥΠΟΧΩΡΟΣ ΠΑΡΑΓΟΜΕΝΟΣ ΑΠΟ ΣΥΝΟΛΟ</vt:lpstr>
      <vt:lpstr>ΥΠΟΧΩΡΟΣ ΠΑΡΑΓΟΜΕΝΟΣ ΑΠΟ ΣΥΝΟΛΟ</vt:lpstr>
    </vt:vector>
  </TitlesOfParts>
  <Company>© 2012 Pearson Education, Inc. All rights reserved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Linear Algebra and Its Applications</dc:subject>
  <dc:creator>David C. Lay</dc:creator>
  <cp:lastModifiedBy>Manolis Vavalis</cp:lastModifiedBy>
  <cp:revision>1062</cp:revision>
  <dcterms:created xsi:type="dcterms:W3CDTF">2005-10-22T18:34:54Z</dcterms:created>
  <dcterms:modified xsi:type="dcterms:W3CDTF">2025-12-07T20:01:58Z</dcterms:modified>
</cp:coreProperties>
</file>