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4"/>
  </p:notesMasterIdLst>
  <p:handoutMasterIdLst>
    <p:handoutMasterId r:id="rId15"/>
  </p:handoutMasterIdLst>
  <p:sldIdLst>
    <p:sldId id="473" r:id="rId2"/>
    <p:sldId id="474" r:id="rId3"/>
    <p:sldId id="475" r:id="rId4"/>
    <p:sldId id="476" r:id="rId5"/>
    <p:sldId id="477" r:id="rId6"/>
    <p:sldId id="478" r:id="rId7"/>
    <p:sldId id="479" r:id="rId8"/>
    <p:sldId id="480" r:id="rId9"/>
    <p:sldId id="481" r:id="rId10"/>
    <p:sldId id="482" r:id="rId11"/>
    <p:sldId id="483" r:id="rId12"/>
    <p:sldId id="484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shelf Symbol 2" pitchFamily="2" charset="2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shelf Symbol 2" pitchFamily="2" charset="2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shelf Symbol 2" pitchFamily="2" charset="2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shelf Symbol 2" pitchFamily="2" charset="2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shelf Symbol 2" pitchFamily="2" charset="2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Bookshelf Symbol 2" pitchFamily="2" charset="2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Bookshelf Symbol 2" pitchFamily="2" charset="2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Bookshelf Symbol 2" pitchFamily="2" charset="2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Bookshelf Symbol 2" pitchFamily="2" charset="2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6">
          <p15:clr>
            <a:srgbClr val="A4A3A4"/>
          </p15:clr>
        </p15:guide>
        <p15:guide id="2" orient="horz" pos="3888">
          <p15:clr>
            <a:srgbClr val="A4A3A4"/>
          </p15:clr>
        </p15:guide>
        <p15:guide id="3" pos="288">
          <p15:clr>
            <a:srgbClr val="A4A3A4"/>
          </p15:clr>
        </p15:guide>
        <p15:guide id="4" pos="54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7C97"/>
    <a:srgbClr val="D7791B"/>
    <a:srgbClr val="4C7816"/>
    <a:srgbClr val="528218"/>
    <a:srgbClr val="B6CEAA"/>
    <a:srgbClr val="ADC8A0"/>
    <a:srgbClr val="007F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26" autoAdjust="0"/>
    <p:restoredTop sz="94658"/>
  </p:normalViewPr>
  <p:slideViewPr>
    <p:cSldViewPr showGuides="1">
      <p:cViewPr varScale="1">
        <p:scale>
          <a:sx n="120" d="100"/>
          <a:sy n="120" d="100"/>
        </p:scale>
        <p:origin x="1888" y="184"/>
      </p:cViewPr>
      <p:guideLst>
        <p:guide orient="horz" pos="1296"/>
        <p:guide orient="horz" pos="3888"/>
        <p:guide pos="288"/>
        <p:guide pos="54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54A79F7-0D57-4CDD-B304-D03B681CF4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Bookshelf Symbol 2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176B24-C323-445C-B0D2-522FB92C13A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40936C8-C03C-449C-93C6-A9BC652B053F}" type="datetimeFigureOut">
              <a:rPr lang="en-US" altLang="en-US"/>
              <a:pPr>
                <a:defRPr/>
              </a:pPr>
              <a:t>12/21/25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E54569-52F8-43BD-B404-5CB1A3BC22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Bookshelf Symbol 2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64CC04-B7F4-4A9E-B17B-03C03BC5D4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27EC46F-5A9F-4DE2-BB4C-874D5BAC45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1459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B0B9DE2-22D3-4711-AE76-7F664188E14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95821BF-E2E9-4273-9771-D6FBACB1E19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00A4E5B-9647-442D-BF98-0CD763FFCD3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7898680-F50D-481D-A047-F4EB4A55C16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0FB1D72-7532-421E-B942-CECDC281390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56F892F-FC74-4B8C-91FB-EF7EEB167C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40C059F-C707-45E6-900E-B4606CF99C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33486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38B756A-62EE-4351-A30E-1A7F7B7524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864ADD-8C65-43E3-9512-0EDBC83556A4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38274" name="Rectangle 2">
            <a:extLst>
              <a:ext uri="{FF2B5EF4-FFF2-40B4-BE49-F238E27FC236}">
                <a16:creationId xmlns:a16="http://schemas.microsoft.com/office/drawing/2014/main" id="{93BB2A2B-4280-4492-910B-1FAD235D3F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8275" name="Rectangle 3">
            <a:extLst>
              <a:ext uri="{FF2B5EF4-FFF2-40B4-BE49-F238E27FC236}">
                <a16:creationId xmlns:a16="http://schemas.microsoft.com/office/drawing/2014/main" id="{4E54BEB5-01F7-437E-ABA8-C63D6E2E6A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shelf Symbol 2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shelf Symbol 2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shelf Symbol 2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shelf Symbol 2" pitchFamily="2" charset="2"/>
              </a:defRPr>
            </a:lvl9pPr>
          </a:lstStyle>
          <a:p>
            <a:pPr algn="r"/>
            <a:fld id="{195455FB-0CCA-4344-9073-52441C2645F4}" type="slidenum">
              <a:rPr lang="en-US" altLang="en-US" sz="1200">
                <a:latin typeface="Arial" panose="020B0604020202020204" pitchFamily="34" charset="0"/>
              </a:rPr>
              <a:pPr algn="r"/>
              <a:t>2</a:t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3364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2">
            <a:extLst>
              <a:ext uri="{FF2B5EF4-FFF2-40B4-BE49-F238E27FC236}">
                <a16:creationId xmlns:a16="http://schemas.microsoft.com/office/drawing/2014/main" id="{32862AC4-6A41-48B8-BE1D-81AC9810ED7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2667000"/>
            <a:ext cx="4953000" cy="0"/>
          </a:xfrm>
          <a:prstGeom prst="line">
            <a:avLst/>
          </a:prstGeom>
          <a:noFill/>
          <a:ln w="12700">
            <a:solidFill>
              <a:srgbClr val="077C9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4" descr="Pink tissue paper">
            <a:extLst>
              <a:ext uri="{FF2B5EF4-FFF2-40B4-BE49-F238E27FC236}">
                <a16:creationId xmlns:a16="http://schemas.microsoft.com/office/drawing/2014/main" id="{032A4514-26CB-49AF-ADF8-1E49424608E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33400" y="304800"/>
            <a:ext cx="533400" cy="7318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shelf Symbol 2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shelf Symbol 2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shelf Symbol 2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shelf Symbol 2" pitchFamily="2" charset="2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en-US" altLang="en-US" sz="4200" b="1" dirty="0">
                <a:solidFill>
                  <a:srgbClr val="4C7816"/>
                </a:solidFill>
                <a:latin typeface="Arial" panose="020B0604020202020204" pitchFamily="34" charset="0"/>
                <a:ea typeface="+mn-ea"/>
              </a:rPr>
              <a:t>5</a:t>
            </a:r>
          </a:p>
        </p:txBody>
      </p:sp>
      <p:sp>
        <p:nvSpPr>
          <p:cNvPr id="6" name="Text Box 15" descr="Pink tissue paper">
            <a:extLst>
              <a:ext uri="{FF2B5EF4-FFF2-40B4-BE49-F238E27FC236}">
                <a16:creationId xmlns:a16="http://schemas.microsoft.com/office/drawing/2014/main" id="{C62599FA-CAA0-45A4-BCEC-DB2CA5BD923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4800" y="2057400"/>
            <a:ext cx="838200" cy="5794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shelf Symbol 2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shelf Symbol 2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shelf Symbol 2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shelf Symbol 2" pitchFamily="2" charset="2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CD8019"/>
                </a:solidFill>
                <a:latin typeface="Arial" panose="020B0604020202020204" pitchFamily="34" charset="0"/>
                <a:ea typeface="+mn-ea"/>
              </a:rPr>
              <a:t>5.2</a:t>
            </a:r>
          </a:p>
        </p:txBody>
      </p:sp>
      <p:sp>
        <p:nvSpPr>
          <p:cNvPr id="7" name="Line 21">
            <a:extLst>
              <a:ext uri="{FF2B5EF4-FFF2-40B4-BE49-F238E27FC236}">
                <a16:creationId xmlns:a16="http://schemas.microsoft.com/office/drawing/2014/main" id="{78033545-443D-42C9-903A-7276EB91EE89}"/>
              </a:ext>
            </a:extLst>
          </p:cNvPr>
          <p:cNvSpPr>
            <a:spLocks noChangeShapeType="1"/>
          </p:cNvSpPr>
          <p:nvPr userDrawn="1"/>
        </p:nvSpPr>
        <p:spPr bwMode="auto">
          <a:xfrm rot="5400000" flipH="1">
            <a:off x="4572000" y="-4343400"/>
            <a:ext cx="0" cy="9144000"/>
          </a:xfrm>
          <a:prstGeom prst="line">
            <a:avLst/>
          </a:prstGeom>
          <a:noFill/>
          <a:ln w="63500">
            <a:solidFill>
              <a:srgbClr val="077C9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23">
            <a:extLst>
              <a:ext uri="{FF2B5EF4-FFF2-40B4-BE49-F238E27FC236}">
                <a16:creationId xmlns:a16="http://schemas.microsoft.com/office/drawing/2014/main" id="{BF932F74-A41D-4807-9315-3994AABCE316}"/>
              </a:ext>
            </a:extLst>
          </p:cNvPr>
          <p:cNvSpPr>
            <a:spLocks noChangeShapeType="1"/>
          </p:cNvSpPr>
          <p:nvPr userDrawn="1"/>
        </p:nvSpPr>
        <p:spPr bwMode="auto">
          <a:xfrm rot="5400000" flipH="1">
            <a:off x="762000" y="701675"/>
            <a:ext cx="0" cy="609600"/>
          </a:xfrm>
          <a:prstGeom prst="line">
            <a:avLst/>
          </a:prstGeom>
          <a:noFill/>
          <a:ln w="38100">
            <a:solidFill>
              <a:srgbClr val="B6CEA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24">
            <a:extLst>
              <a:ext uri="{FF2B5EF4-FFF2-40B4-BE49-F238E27FC236}">
                <a16:creationId xmlns:a16="http://schemas.microsoft.com/office/drawing/2014/main" id="{1A6AA106-0457-4981-8351-3388B0A9470E}"/>
              </a:ext>
            </a:extLst>
          </p:cNvPr>
          <p:cNvSpPr>
            <a:spLocks noChangeShapeType="1"/>
          </p:cNvSpPr>
          <p:nvPr userDrawn="1"/>
        </p:nvSpPr>
        <p:spPr bwMode="auto">
          <a:xfrm rot="16200000" flipH="1" flipV="1">
            <a:off x="-19050" y="495300"/>
            <a:ext cx="990600" cy="0"/>
          </a:xfrm>
          <a:prstGeom prst="line">
            <a:avLst/>
          </a:prstGeom>
          <a:noFill/>
          <a:ln w="38100">
            <a:solidFill>
              <a:srgbClr val="B6CEA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31">
            <a:extLst>
              <a:ext uri="{FF2B5EF4-FFF2-40B4-BE49-F238E27FC236}">
                <a16:creationId xmlns:a16="http://schemas.microsoft.com/office/drawing/2014/main" id="{66AA791A-71B8-4871-B335-2F474010A252}"/>
              </a:ext>
            </a:extLst>
          </p:cNvPr>
          <p:cNvSpPr>
            <a:spLocks/>
          </p:cNvSpPr>
          <p:nvPr userDrawn="1"/>
        </p:nvSpPr>
        <p:spPr bwMode="auto">
          <a:xfrm>
            <a:off x="0" y="2057400"/>
            <a:ext cx="1143000" cy="609600"/>
          </a:xfrm>
          <a:custGeom>
            <a:avLst/>
            <a:gdLst>
              <a:gd name="T0" fmla="*/ 0 w 96"/>
              <a:gd name="T1" fmla="*/ 0 h 192"/>
              <a:gd name="T2" fmla="*/ 2147483646 w 96"/>
              <a:gd name="T3" fmla="*/ 0 h 192"/>
              <a:gd name="T4" fmla="*/ 2147483646 w 96"/>
              <a:gd name="T5" fmla="*/ 2147483646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6" h="192">
                <a:moveTo>
                  <a:pt x="0" y="0"/>
                </a:moveTo>
                <a:lnTo>
                  <a:pt x="96" y="0"/>
                </a:lnTo>
                <a:lnTo>
                  <a:pt x="96" y="192"/>
                </a:lnTo>
              </a:path>
            </a:pathLst>
          </a:custGeom>
          <a:noFill/>
          <a:ln w="12700" cap="flat" cmpd="sng">
            <a:solidFill>
              <a:srgbClr val="077C97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520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219200" y="609600"/>
            <a:ext cx="5943600" cy="1295400"/>
          </a:xfrm>
        </p:spPr>
        <p:txBody>
          <a:bodyPr anchor="t"/>
          <a:lstStyle>
            <a:lvl1pPr>
              <a:defRPr sz="3600">
                <a:latin typeface="Times New Roman" panose="02020603050405020304" pitchFamily="18" charset="0"/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60520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57200" y="2819400"/>
            <a:ext cx="4495800" cy="33528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>
                <a:solidFill>
                  <a:srgbClr val="077C97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altLang="en-US" noProof="0"/>
              <a:t>Row Reduction and Echelon Forms</a:t>
            </a:r>
          </a:p>
        </p:txBody>
      </p:sp>
    </p:spTree>
    <p:extLst>
      <p:ext uri="{BB962C8B-B14F-4D97-AF65-F5344CB8AC3E}">
        <p14:creationId xmlns:p14="http://schemas.microsoft.com/office/powerpoint/2010/main" val="4157690759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799E24B-8B6E-4B43-ADFF-FCD7DFDA4D5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Slide 1.2- </a:t>
            </a:r>
            <a:fld id="{5A033D27-E327-42A3-9746-8A207BC85F37}" type="slidenum">
              <a:rPr lang="en-US" altLang="en-US" smtClean="0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29F723F1-4E22-4D81-A9FE-D2E5F8A83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800" y="6305550"/>
            <a:ext cx="49530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2021 Pearson Education,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73616590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0DB6F84-7DA6-477F-BEB9-FA65C2BF4B0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Slide 1.2- </a:t>
            </a:r>
            <a:fld id="{AD79D73D-2508-4B68-8208-CFE0C7343404}" type="slidenum">
              <a:rPr lang="en-US" altLang="en-US" smtClean="0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5A0EFB30-14FB-466A-B471-261979D7D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800" y="6305550"/>
            <a:ext cx="49530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2021 Pearson Education,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793560058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62400"/>
            <a:ext cx="40386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83398FE-4112-4789-ACA6-7A9A82CBEE1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Slide 1.2- </a:t>
            </a:r>
            <a:fld id="{A3BAD3DB-055A-40B1-A4D9-C05F99E3475F}" type="slidenum">
              <a:rPr lang="en-US" altLang="en-US" smtClean="0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376A483A-0A24-4E8C-BD78-FC9D8062A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800" y="6305550"/>
            <a:ext cx="49530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2021 Pearson Education,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473978359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62400"/>
            <a:ext cx="82296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85B59A2-63DD-42E4-9F3B-BE640F1D052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Slide 1.2- </a:t>
            </a:r>
            <a:fld id="{4448BBAC-BE64-457F-86C7-F045323587B1}" type="slidenum">
              <a:rPr lang="en-US" altLang="en-US" smtClean="0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2DCCD288-D79B-4C55-AE70-8F418F5D8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800" y="6305550"/>
            <a:ext cx="49530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2021 Pearson Education,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412345140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1B84D0A-FCC8-4AA6-AB00-DDFAD47CAF2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Slide 1.2- </a:t>
            </a:r>
            <a:fld id="{F0632A9B-4C5B-4EC9-842F-C03C877E4966}" type="slidenum">
              <a:rPr lang="en-US" altLang="en-US" smtClean="0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01EFFD70-1862-419F-A3C4-55BB3D305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800" y="6305550"/>
            <a:ext cx="49530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2021 Pearson Education,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182405290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3962400"/>
            <a:ext cx="82296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4D347A7-1292-434F-985E-F0CCE65665A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Slide 1.2- </a:t>
            </a:r>
            <a:fld id="{3D818566-A512-450D-B405-9C43AE8B7015}" type="slidenum">
              <a:rPr lang="en-US" altLang="en-US" smtClean="0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97EFE43B-F70C-4E2A-AD84-886BE4F8C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800" y="6305550"/>
            <a:ext cx="49530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2021 Pearson Education,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278322563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AFD7CEA-7F9C-4DA6-8D41-013BB68FCE2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5.2- </a:t>
            </a:r>
            <a:fld id="{3C68F6FB-E98E-46B9-BF9E-8028EC4926D7}" type="slidenum">
              <a:rPr lang="en-US" altLang="en-US" smtClean="0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57298639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FD745D5-B93A-445A-AE88-94C29DE7A5D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Slide 1.2- </a:t>
            </a:r>
            <a:fld id="{13E5C302-AB48-41F0-9BB0-E9FBDD96393E}" type="slidenum">
              <a:rPr lang="en-US" altLang="en-US" smtClean="0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3230661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0B8EEDB-35CC-4CE1-B350-23616945FDA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Slide 1.2- </a:t>
            </a:r>
            <a:fld id="{B5B7004E-FF89-4ACE-944C-09A5FC52B851}" type="slidenum">
              <a:rPr lang="en-US" altLang="en-US" smtClean="0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8BFEBB7B-1F08-459A-BD0A-BF9CEF79A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800" y="6305550"/>
            <a:ext cx="49530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8156328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2466A1E-CBA8-48BF-A684-539C50C39E5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Slide 1.2- </a:t>
            </a:r>
            <a:fld id="{F3047EB2-A262-45A5-ACC9-E158AD4CB855}" type="slidenum">
              <a:rPr lang="en-US" altLang="en-US" smtClean="0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8" name="Footer Placeholder 9">
            <a:extLst>
              <a:ext uri="{FF2B5EF4-FFF2-40B4-BE49-F238E27FC236}">
                <a16:creationId xmlns:a16="http://schemas.microsoft.com/office/drawing/2014/main" id="{E6246698-B59B-43F7-AD47-D72ADE480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800" y="6305550"/>
            <a:ext cx="49530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2021 Pearson Education,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64377285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536C7A3-2810-4DBF-A90B-6955018A44B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Slide 1.2- </a:t>
            </a:r>
            <a:fld id="{8BA14E9D-B97E-47E6-A7B7-2965A2780197}" type="slidenum">
              <a:rPr lang="en-US" altLang="en-US" smtClean="0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4" name="Footer Placeholder 9">
            <a:extLst>
              <a:ext uri="{FF2B5EF4-FFF2-40B4-BE49-F238E27FC236}">
                <a16:creationId xmlns:a16="http://schemas.microsoft.com/office/drawing/2014/main" id="{587669E9-8B86-4CD5-A650-87F30F495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800" y="6305550"/>
            <a:ext cx="49530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7671328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4FD6BC2-DE2E-4F3C-9350-975EB5210A1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Slide 1.2- </a:t>
            </a:r>
            <a:fld id="{E42163C8-B72B-4DB5-8E3B-FE3E352D394F}" type="slidenum">
              <a:rPr lang="en-US" altLang="en-US" smtClean="0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3" name="Footer Placeholder 9">
            <a:extLst>
              <a:ext uri="{FF2B5EF4-FFF2-40B4-BE49-F238E27FC236}">
                <a16:creationId xmlns:a16="http://schemas.microsoft.com/office/drawing/2014/main" id="{252663BB-A9A9-44C2-B73A-AC4697949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800" y="6305550"/>
            <a:ext cx="49530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269684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4192647-EFC3-4861-9C79-94278393909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Slide 1.2- </a:t>
            </a:r>
            <a:fld id="{77D77682-A72A-439C-92B9-08BF9F1C7A25}" type="slidenum">
              <a:rPr lang="en-US" altLang="en-US" smtClean="0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8227C173-777A-40D5-946E-7489D6F44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800" y="6305550"/>
            <a:ext cx="49530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2021 Pearson Education,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245541105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752A0F-4269-4FF4-B5B6-AF5938DE7D2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Slide 1.2- </a:t>
            </a:r>
            <a:fld id="{FC49DDCE-4702-40F9-8F58-19E5EE9F3FB4}" type="slidenum">
              <a:rPr lang="en-US" altLang="en-US" smtClean="0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AA4E05BA-8F43-4BEB-8904-5EC6A5B47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800" y="6305550"/>
            <a:ext cx="49530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2021 Pearson Education,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78086971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>
            <a:extLst>
              <a:ext uri="{FF2B5EF4-FFF2-40B4-BE49-F238E27FC236}">
                <a16:creationId xmlns:a16="http://schemas.microsoft.com/office/drawing/2014/main" id="{9F2B5A77-6BB4-4768-8D29-9C473494F4A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07138"/>
            <a:ext cx="1905000" cy="4746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 dirty="0"/>
              <a:t>Slide 5.2- </a:t>
            </a:r>
            <a:fld id="{9CACAE2B-D194-4FD7-8D49-2453B9E4AFC9}" type="slidenum">
              <a:rPr lang="en-US" altLang="en-US" smtClean="0"/>
              <a:pPr>
                <a:defRPr/>
              </a:pPr>
              <a:t>‹#›</a:t>
            </a:fld>
            <a:endParaRPr lang="en-CA" altLang="en-US" dirty="0"/>
          </a:p>
        </p:txBody>
      </p:sp>
      <p:sp>
        <p:nvSpPr>
          <p:cNvPr id="1027" name="Rectangle 5">
            <a:extLst>
              <a:ext uri="{FF2B5EF4-FFF2-40B4-BE49-F238E27FC236}">
                <a16:creationId xmlns:a16="http://schemas.microsoft.com/office/drawing/2014/main" id="{69BF9965-EB80-4604-AA6E-BBD05A2780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">
            <a:extLst>
              <a:ext uri="{FF2B5EF4-FFF2-40B4-BE49-F238E27FC236}">
                <a16:creationId xmlns:a16="http://schemas.microsoft.com/office/drawing/2014/main" id="{DD345F53-FB5B-4223-856C-10612F853C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Line 13">
            <a:extLst>
              <a:ext uri="{FF2B5EF4-FFF2-40B4-BE49-F238E27FC236}">
                <a16:creationId xmlns:a16="http://schemas.microsoft.com/office/drawing/2014/main" id="{F389010D-C9EC-432C-AD53-9014BC08ACE1}"/>
              </a:ext>
            </a:extLst>
          </p:cNvPr>
          <p:cNvSpPr>
            <a:spLocks noChangeShapeType="1"/>
          </p:cNvSpPr>
          <p:nvPr userDrawn="1"/>
        </p:nvSpPr>
        <p:spPr bwMode="auto">
          <a:xfrm rot="5400000" flipH="1">
            <a:off x="4572000" y="-3505200"/>
            <a:ext cx="0" cy="9144000"/>
          </a:xfrm>
          <a:prstGeom prst="line">
            <a:avLst/>
          </a:prstGeom>
          <a:noFill/>
          <a:ln w="63500">
            <a:solidFill>
              <a:srgbClr val="077C9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077C97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77C97"/>
          </a:solidFill>
          <a:latin typeface="Arial Narrow" panose="020B0606020202030204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77C97"/>
          </a:solidFill>
          <a:latin typeface="Arial Narrow" panose="020B0606020202030204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77C97"/>
          </a:solidFill>
          <a:latin typeface="Arial Narrow" panose="020B0606020202030204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77C97"/>
          </a:solidFill>
          <a:latin typeface="Arial Narrow" panose="020B0606020202030204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077C97"/>
          </a:solidFill>
          <a:latin typeface="Arial Narrow" panose="020B0606020202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077C97"/>
          </a:solidFill>
          <a:latin typeface="Arial Narrow" panose="020B0606020202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077C97"/>
          </a:solidFill>
          <a:latin typeface="Arial Narrow" panose="020B0606020202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077C97"/>
          </a:solidFill>
          <a:latin typeface="Arial Narrow" panose="020B0606020202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77C97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77C97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77C97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77C97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77C97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2.png"/><Relationship Id="rId7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11" Type="http://schemas.openxmlformats.org/officeDocument/2006/relationships/image" Target="../media/image14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5.bin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1" name="Rectangle 3">
            <a:extLst>
              <a:ext uri="{FF2B5EF4-FFF2-40B4-BE49-F238E27FC236}">
                <a16:creationId xmlns:a16="http://schemas.microsoft.com/office/drawing/2014/main" id="{717CCF63-8763-4566-B251-0DE02617BB0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 altLang="en-US" dirty="0" err="1"/>
              <a:t>Ιδιοτιμές</a:t>
            </a:r>
            <a:r>
              <a:rPr lang="el-GR" altLang="en-US" dirty="0"/>
              <a:t> και Ιδιοδιανύσματα</a:t>
            </a:r>
            <a:endParaRPr lang="en-US" altLang="en-US" dirty="0"/>
          </a:p>
        </p:txBody>
      </p:sp>
      <p:sp>
        <p:nvSpPr>
          <p:cNvPr id="437252" name="Rectangle 4">
            <a:extLst>
              <a:ext uri="{FF2B5EF4-FFF2-40B4-BE49-F238E27FC236}">
                <a16:creationId xmlns:a16="http://schemas.microsoft.com/office/drawing/2014/main" id="{2CB4F893-827D-4F5A-88EC-9093CC30603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n-US" dirty="0"/>
              <a:t>Η ΧΑΡΑΚΤΗΡΙΣΤΙΚΗ ΕΞΙΣΩΣΗ</a:t>
            </a:r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1828800" y="6305550"/>
            <a:ext cx="69342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94228442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2E98D899-B509-4744-A69D-41548E68B0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Slide 5.2- </a:t>
            </a:r>
            <a:fld id="{5B1805BD-C291-48B4-8FE9-7F69D63211D9}" type="slidenum">
              <a:rPr lang="en-US" altLang="en-US"/>
              <a:pPr/>
              <a:t>10</a:t>
            </a:fld>
            <a:endParaRPr lang="en-CA" altLang="en-US"/>
          </a:p>
        </p:txBody>
      </p:sp>
      <p:sp>
        <p:nvSpPr>
          <p:cNvPr id="745474" name="Rectangle 2">
            <a:extLst>
              <a:ext uri="{FF2B5EF4-FFF2-40B4-BE49-F238E27FC236}">
                <a16:creationId xmlns:a16="http://schemas.microsoft.com/office/drawing/2014/main" id="{A4094CF4-6FA3-4BBF-A6F4-0658973DB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ΟΜΟΙΟΤΗΤΑ</a:t>
            </a:r>
            <a:endParaRPr lang="en-US" altLang="en-US" dirty="0"/>
          </a:p>
        </p:txBody>
      </p:sp>
      <p:sp>
        <p:nvSpPr>
          <p:cNvPr id="745475" name="Rectangle 3">
            <a:extLst>
              <a:ext uri="{FF2B5EF4-FFF2-40B4-BE49-F238E27FC236}">
                <a16:creationId xmlns:a16="http://schemas.microsoft.com/office/drawing/2014/main" id="{0C9CCF5E-EEB9-460A-A7A4-E97A53AF61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6106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n-US" sz="2800" b="1" dirty="0"/>
              <a:t>Θεώρημα </a:t>
            </a:r>
            <a:r>
              <a:rPr lang="en-US" altLang="en-US" sz="2800" b="1" dirty="0"/>
              <a:t>4:</a:t>
            </a:r>
            <a:r>
              <a:rPr lang="en-US" altLang="en-US" sz="2800" dirty="0"/>
              <a:t> </a:t>
            </a:r>
            <a:r>
              <a:rPr lang="el-GR" altLang="en-US" sz="2800" dirty="0"/>
              <a:t>Αν οι </a:t>
            </a:r>
            <a:r>
              <a:rPr lang="en-US" altLang="en-US" sz="2800" i="1" dirty="0" err="1"/>
              <a:t>nxn</a:t>
            </a:r>
            <a:r>
              <a:rPr lang="en-US" altLang="en-US" sz="2800" dirty="0"/>
              <a:t> </a:t>
            </a:r>
            <a:r>
              <a:rPr lang="el-GR" altLang="en-US" sz="2800" dirty="0"/>
              <a:t>πίνακες Α και Β είναι όμοιοι, τότε έχουν το ίδιο χαρακτηριστικό πολυώνυμο και συνεπώς τις ίδιες </a:t>
            </a:r>
            <a:r>
              <a:rPr lang="el-GR" altLang="en-US" sz="2800" dirty="0" err="1"/>
              <a:t>ιδιοτιμές</a:t>
            </a:r>
            <a:r>
              <a:rPr lang="el-GR" altLang="en-US" sz="2800" dirty="0"/>
              <a:t> (με τις ίδιες</a:t>
            </a:r>
            <a:r>
              <a:rPr lang="en-US" altLang="en-US" sz="2800" dirty="0"/>
              <a:t> </a:t>
            </a:r>
            <a:r>
              <a:rPr lang="el-GR" altLang="en-US" sz="2800" dirty="0"/>
              <a:t>πολλαπλότητες).</a:t>
            </a:r>
            <a:endParaRPr lang="en-US" altLang="en-US" sz="2800" dirty="0"/>
          </a:p>
          <a:p>
            <a:pPr marL="0" indent="0">
              <a:lnSpc>
                <a:spcPct val="90000"/>
              </a:lnSpc>
              <a:buNone/>
            </a:pPr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l-GR" altLang="en-US" sz="2800" b="1" dirty="0"/>
              <a:t>Απόδειξη</a:t>
            </a:r>
            <a:r>
              <a:rPr lang="en-US" altLang="en-US" sz="2800" b="1" dirty="0"/>
              <a:t>:</a:t>
            </a:r>
            <a:r>
              <a:rPr lang="en-US" altLang="en-US" sz="2800" dirty="0"/>
              <a:t> </a:t>
            </a:r>
            <a:r>
              <a:rPr lang="el-GR" altLang="en-US" sz="2800" dirty="0"/>
              <a:t>Αν</a:t>
            </a:r>
            <a:r>
              <a:rPr lang="en-US" altLang="en-US" sz="2800" dirty="0"/>
              <a:t>                    , </a:t>
            </a:r>
            <a:r>
              <a:rPr lang="el-GR" altLang="en-US" sz="2800" dirty="0"/>
              <a:t>τότε</a:t>
            </a:r>
            <a:r>
              <a:rPr lang="en-US" altLang="en-US" sz="2800" dirty="0"/>
              <a:t>,</a:t>
            </a:r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l-GR" altLang="en-US" sz="2800" dirty="0"/>
              <a:t>Χρησιμοποιώντας την πολλαπλασιαστική ιδιότητα (β) του θεωρήματος (3), υπολογίζουμε</a:t>
            </a:r>
            <a:endParaRPr lang="en-US" altLang="en-US" sz="28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/>
              <a:t>                                                                                  (1)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 dirty="0"/>
          </a:p>
        </p:txBody>
      </p:sp>
      <p:graphicFrame>
        <p:nvGraphicFramePr>
          <p:cNvPr id="745477" name="Object 5">
            <a:extLst>
              <a:ext uri="{FF2B5EF4-FFF2-40B4-BE49-F238E27FC236}">
                <a16:creationId xmlns:a16="http://schemas.microsoft.com/office/drawing/2014/main" id="{14105F5C-5496-4F5F-878B-C97453E219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3302260"/>
              </p:ext>
            </p:extLst>
          </p:nvPr>
        </p:nvGraphicFramePr>
        <p:xfrm>
          <a:off x="2954721" y="2849563"/>
          <a:ext cx="1638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368280" progId="Equation.DSMT4">
                  <p:embed/>
                </p:oleObj>
              </mc:Choice>
              <mc:Fallback>
                <p:oleObj name="Equation" r:id="rId2" imgW="163800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4721" y="2849563"/>
                        <a:ext cx="1638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5478" name="Object 6">
            <a:extLst>
              <a:ext uri="{FF2B5EF4-FFF2-40B4-BE49-F238E27FC236}">
                <a16:creationId xmlns:a16="http://schemas.microsoft.com/office/drawing/2014/main" id="{EE083BED-8BFC-4055-94DA-07AC559EB0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153607"/>
              </p:ext>
            </p:extLst>
          </p:nvPr>
        </p:nvGraphicFramePr>
        <p:xfrm>
          <a:off x="617538" y="3440113"/>
          <a:ext cx="79978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56320" imgH="457200" progId="Equation.DSMT4">
                  <p:embed/>
                </p:oleObj>
              </mc:Choice>
              <mc:Fallback>
                <p:oleObj name="Equation" r:id="rId4" imgW="835632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8" y="3440113"/>
                        <a:ext cx="79978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5479" name="Object 7">
            <a:extLst>
              <a:ext uri="{FF2B5EF4-FFF2-40B4-BE49-F238E27FC236}">
                <a16:creationId xmlns:a16="http://schemas.microsoft.com/office/drawing/2014/main" id="{CD760CF3-0996-48A4-A2F8-0E7B762B09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484043"/>
              </p:ext>
            </p:extLst>
          </p:nvPr>
        </p:nvGraphicFramePr>
        <p:xfrm>
          <a:off x="1143000" y="5177714"/>
          <a:ext cx="6057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57720" imgH="1155600" progId="Equation.DSMT4">
                  <p:embed/>
                </p:oleObj>
              </mc:Choice>
              <mc:Fallback>
                <p:oleObj name="Equation" r:id="rId6" imgW="6057720" imgH="1155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177714"/>
                        <a:ext cx="60579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76528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84C3D7ED-4669-4F31-9A9D-06F9A4D5AC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Slide 5.2- </a:t>
            </a:r>
            <a:fld id="{1AC739A6-3028-462C-A29E-8CC407902E1F}" type="slidenum">
              <a:rPr lang="en-US" altLang="en-US"/>
              <a:pPr/>
              <a:t>11</a:t>
            </a:fld>
            <a:endParaRPr lang="en-CA" altLang="en-US"/>
          </a:p>
        </p:txBody>
      </p:sp>
      <p:sp>
        <p:nvSpPr>
          <p:cNvPr id="746498" name="Rectangle 2">
            <a:extLst>
              <a:ext uri="{FF2B5EF4-FFF2-40B4-BE49-F238E27FC236}">
                <a16:creationId xmlns:a16="http://schemas.microsoft.com/office/drawing/2014/main" id="{55DB1CB1-78BD-4505-B13D-35FEFDF705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ΟΜΟΙΟΤΗΤΑ</a:t>
            </a:r>
            <a:endParaRPr lang="en-US" altLang="en-US" dirty="0"/>
          </a:p>
        </p:txBody>
      </p:sp>
      <p:sp>
        <p:nvSpPr>
          <p:cNvPr id="746499" name="Rectangle 3">
            <a:extLst>
              <a:ext uri="{FF2B5EF4-FFF2-40B4-BE49-F238E27FC236}">
                <a16:creationId xmlns:a16="http://schemas.microsoft.com/office/drawing/2014/main" id="{4DC7FF3A-B972-4471-9EDF-ECB5603CF1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1816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l-GR" altLang="en-US" sz="2800" dirty="0"/>
              <a:t>Αφού</a:t>
            </a:r>
            <a:r>
              <a:rPr lang="en-US" altLang="en-US" sz="2800" dirty="0"/>
              <a:t>                                                                  , </a:t>
            </a:r>
            <a:r>
              <a:rPr lang="el-GR" altLang="en-US" sz="2800" dirty="0"/>
              <a:t>               η εξίσωση</a:t>
            </a:r>
            <a:r>
              <a:rPr lang="en-US" altLang="en-US" sz="2800" dirty="0"/>
              <a:t> (1) </a:t>
            </a:r>
            <a:r>
              <a:rPr lang="el-GR" altLang="en-US" sz="2800" dirty="0"/>
              <a:t>μας δίνει ότι</a:t>
            </a:r>
            <a:r>
              <a:rPr lang="en-US" altLang="en-US" sz="2800" dirty="0"/>
              <a:t>                                           .</a:t>
            </a:r>
          </a:p>
          <a:p>
            <a:pPr marL="609600" indent="-609600">
              <a:lnSpc>
                <a:spcPct val="90000"/>
              </a:lnSpc>
            </a:pPr>
            <a:endParaRPr lang="el-GR" altLang="en-US" sz="2800" b="1" dirty="0"/>
          </a:p>
          <a:p>
            <a:pPr marL="609600" indent="-609600">
              <a:lnSpc>
                <a:spcPct val="90000"/>
              </a:lnSpc>
            </a:pPr>
            <a:r>
              <a:rPr lang="el-GR" altLang="en-US" sz="2800" b="1" dirty="0"/>
              <a:t>Προειδοποιήσεις </a:t>
            </a:r>
            <a:r>
              <a:rPr lang="en-US" altLang="en-US" sz="2800" b="1" dirty="0"/>
              <a:t>:</a:t>
            </a:r>
          </a:p>
          <a:p>
            <a:pPr marL="1371600" lvl="2" indent="-4572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l-GR" altLang="en-US" sz="2800" dirty="0"/>
              <a:t>Οι πίνακες                         και</a:t>
            </a:r>
            <a:endParaRPr lang="en-US" altLang="en-US" sz="2800" dirty="0"/>
          </a:p>
          <a:p>
            <a:pPr marL="1371600" lvl="2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/>
              <a:t>                                   </a:t>
            </a:r>
          </a:p>
          <a:p>
            <a:pPr marL="1371600" lvl="2" indent="-457200">
              <a:lnSpc>
                <a:spcPct val="90000"/>
              </a:lnSpc>
              <a:buNone/>
            </a:pPr>
            <a:r>
              <a:rPr lang="en-US" altLang="en-US" sz="2800" dirty="0"/>
              <a:t>	</a:t>
            </a:r>
            <a:r>
              <a:rPr lang="el-GR" altLang="en-US" sz="2800" dirty="0"/>
              <a:t>δεν είναι όμοιοι παρόλο που έχουν τις ίδιες </a:t>
            </a:r>
            <a:r>
              <a:rPr lang="el-GR" altLang="en-US" sz="2800" dirty="0" err="1"/>
              <a:t>ιδιοτιμές</a:t>
            </a:r>
            <a:r>
              <a:rPr lang="en-US" altLang="en-US" sz="2800" dirty="0"/>
              <a:t>.  </a:t>
            </a:r>
            <a:endParaRPr lang="el-GR" altLang="en-US" sz="2800" dirty="0"/>
          </a:p>
          <a:p>
            <a:pPr marL="1428750" lvl="2" indent="-514350">
              <a:lnSpc>
                <a:spcPct val="90000"/>
              </a:lnSpc>
              <a:buFont typeface="+mj-lt"/>
              <a:buAutoNum type="arabicPeriod"/>
            </a:pPr>
            <a:r>
              <a:rPr lang="el-GR" altLang="en-US" sz="2800" dirty="0"/>
              <a:t>Η ομοιότητα δεν είναι το ίδιο με την ισοδυναμία κατά σειρές. (Αν ο Α είναι ισοδύναμος σε σειρά με τον Β, τότε Β = ΕΑ για κάποιον αντιστρέψιμο πίνακα Ε ). Οι πράξεις γραμμών σε έναν πίνακα συνήθως αλλάζουν τις </a:t>
            </a:r>
            <a:r>
              <a:rPr lang="el-GR" altLang="en-US" sz="2800" dirty="0" err="1"/>
              <a:t>ιδιοτιμές</a:t>
            </a:r>
            <a:r>
              <a:rPr lang="el-GR" altLang="en-US" sz="2800" dirty="0"/>
              <a:t> του.</a:t>
            </a:r>
          </a:p>
          <a:p>
            <a:pPr marL="1371600" lvl="2" indent="-457200">
              <a:lnSpc>
                <a:spcPct val="90000"/>
              </a:lnSpc>
              <a:buNone/>
            </a:pPr>
            <a:endParaRPr lang="el-GR" altLang="en-US" sz="2800" dirty="0"/>
          </a:p>
        </p:txBody>
      </p:sp>
      <p:graphicFrame>
        <p:nvGraphicFramePr>
          <p:cNvPr id="746500" name="Object 4">
            <a:extLst>
              <a:ext uri="{FF2B5EF4-FFF2-40B4-BE49-F238E27FC236}">
                <a16:creationId xmlns:a16="http://schemas.microsoft.com/office/drawing/2014/main" id="{5360E4F4-034D-4A18-AE9A-2C5DE10E7B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3989278"/>
              </p:ext>
            </p:extLst>
          </p:nvPr>
        </p:nvGraphicFramePr>
        <p:xfrm>
          <a:off x="1727200" y="1458850"/>
          <a:ext cx="5689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689440" imgH="457200" progId="Equation.DSMT4">
                  <p:embed/>
                </p:oleObj>
              </mc:Choice>
              <mc:Fallback>
                <p:oleObj name="Equation" r:id="rId2" imgW="568944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1458850"/>
                        <a:ext cx="56896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6501" name="Object 5">
            <a:extLst>
              <a:ext uri="{FF2B5EF4-FFF2-40B4-BE49-F238E27FC236}">
                <a16:creationId xmlns:a16="http://schemas.microsoft.com/office/drawing/2014/main" id="{72E3D6FF-59A7-4CBA-A453-382FC5B8B6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206686"/>
              </p:ext>
            </p:extLst>
          </p:nvPr>
        </p:nvGraphicFramePr>
        <p:xfrm>
          <a:off x="4621048" y="1876366"/>
          <a:ext cx="3771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71720" imgH="419040" progId="Equation.DSMT4">
                  <p:embed/>
                </p:oleObj>
              </mc:Choice>
              <mc:Fallback>
                <p:oleObj name="Equation" r:id="rId4" imgW="377172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1048" y="1876366"/>
                        <a:ext cx="37719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6502" name="Object 6">
            <a:extLst>
              <a:ext uri="{FF2B5EF4-FFF2-40B4-BE49-F238E27FC236}">
                <a16:creationId xmlns:a16="http://schemas.microsoft.com/office/drawing/2014/main" id="{446EC842-FB52-4846-BB4D-1FD4EAE510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1013605"/>
              </p:ext>
            </p:extLst>
          </p:nvPr>
        </p:nvGraphicFramePr>
        <p:xfrm>
          <a:off x="3888828" y="3115511"/>
          <a:ext cx="1143000" cy="110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80800" imgH="1143000" progId="Equation.DSMT4">
                  <p:embed/>
                </p:oleObj>
              </mc:Choice>
              <mc:Fallback>
                <p:oleObj name="Equation" r:id="rId6" imgW="1180800" imgH="1143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8828" y="3115511"/>
                        <a:ext cx="1143000" cy="1106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6503" name="Object 7">
            <a:extLst>
              <a:ext uri="{FF2B5EF4-FFF2-40B4-BE49-F238E27FC236}">
                <a16:creationId xmlns:a16="http://schemas.microsoft.com/office/drawing/2014/main" id="{3CA8E6DA-2508-457E-9CAF-1E00F85BFC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1624882"/>
              </p:ext>
            </p:extLst>
          </p:nvPr>
        </p:nvGraphicFramePr>
        <p:xfrm>
          <a:off x="5791200" y="3124200"/>
          <a:ext cx="1143000" cy="110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80800" imgH="1143000" progId="Equation.DSMT4">
                  <p:embed/>
                </p:oleObj>
              </mc:Choice>
              <mc:Fallback>
                <p:oleObj name="Equation" r:id="rId8" imgW="1180800" imgH="1143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124200"/>
                        <a:ext cx="1143000" cy="1106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01103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111D80D-4EA9-4BBE-8B16-74D4218756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Slide 5.2- </a:t>
            </a:r>
            <a:fld id="{2CAE3111-DF58-40FC-A8E4-2AE2788E64F2}" type="slidenum">
              <a:rPr lang="en-US" altLang="en-US"/>
              <a:pPr/>
              <a:t>12</a:t>
            </a:fld>
            <a:endParaRPr lang="en-CA" altLang="en-US"/>
          </a:p>
        </p:txBody>
      </p:sp>
      <p:sp>
        <p:nvSpPr>
          <p:cNvPr id="747522" name="Rectangle 2">
            <a:extLst>
              <a:ext uri="{FF2B5EF4-FFF2-40B4-BE49-F238E27FC236}">
                <a16:creationId xmlns:a16="http://schemas.microsoft.com/office/drawing/2014/main" id="{C8D32A39-8565-44BC-841E-B10B3A4D57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ΟΜΟΙΟΤΗΤΑ</a:t>
            </a:r>
            <a:endParaRPr lang="en-US" altLang="en-US" dirty="0"/>
          </a:p>
        </p:txBody>
      </p:sp>
      <p:sp>
        <p:nvSpPr>
          <p:cNvPr id="747523" name="Rectangle 3">
            <a:extLst>
              <a:ext uri="{FF2B5EF4-FFF2-40B4-BE49-F238E27FC236}">
                <a16:creationId xmlns:a16="http://schemas.microsoft.com/office/drawing/2014/main" id="{ED82451A-E566-4B84-80FD-52CAA29266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371600" lvl="2" indent="-457200">
              <a:buFont typeface="Wingdings" panose="05000000000000000000" pitchFamily="2" charset="2"/>
              <a:buAutoNum type="arabicPeriod" startAt="2"/>
            </a:pPr>
            <a:r>
              <a:rPr lang="en-US" altLang="en-US" sz="2800" dirty="0"/>
              <a:t>Similarity is not the same as row equivalence. (If </a:t>
            </a:r>
            <a:r>
              <a:rPr lang="en-US" altLang="en-US" sz="2800" i="1" dirty="0"/>
              <a:t>A</a:t>
            </a:r>
            <a:r>
              <a:rPr lang="en-US" altLang="en-US" sz="2800" dirty="0"/>
              <a:t> is row equivalent to </a:t>
            </a:r>
            <a:r>
              <a:rPr lang="en-US" altLang="en-US" sz="2800" i="1" dirty="0"/>
              <a:t>B</a:t>
            </a:r>
            <a:r>
              <a:rPr lang="en-US" altLang="en-US" sz="2800" dirty="0"/>
              <a:t>, then               for some invertible matrix </a:t>
            </a:r>
            <a:r>
              <a:rPr lang="en-US" altLang="en-US" sz="2800" i="1" dirty="0"/>
              <a:t>E </a:t>
            </a:r>
            <a:r>
              <a:rPr lang="en-US" altLang="en-US" sz="2800" dirty="0"/>
              <a:t>). Row operations on a matrix usually change its eigenvalues.</a:t>
            </a:r>
          </a:p>
        </p:txBody>
      </p:sp>
      <p:graphicFrame>
        <p:nvGraphicFramePr>
          <p:cNvPr id="747524" name="Object 4">
            <a:extLst>
              <a:ext uri="{FF2B5EF4-FFF2-40B4-BE49-F238E27FC236}">
                <a16:creationId xmlns:a16="http://schemas.microsoft.com/office/drawing/2014/main" id="{D67C425F-FB8E-425B-A5FF-208D2A070E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975569"/>
              </p:ext>
            </p:extLst>
          </p:nvPr>
        </p:nvGraphicFramePr>
        <p:xfrm>
          <a:off x="6689725" y="2137760"/>
          <a:ext cx="1071563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317160" progId="Equation.DSMT4">
                  <p:embed/>
                </p:oleObj>
              </mc:Choice>
              <mc:Fallback>
                <p:oleObj name="Equation" r:id="rId2" imgW="11300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9725" y="2137760"/>
                        <a:ext cx="1071563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63916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Bookshelf Symbol 2" pitchFamily="2" charset="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shelf Symbol 2" pitchFamily="2" charset="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shelf Symbol 2" pitchFamily="2" charset="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shelf Symbol 2" pitchFamily="2" charset="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ookshelf Symbol 2" pitchFamily="2" charset="2"/>
              </a:defRPr>
            </a:lvl9pPr>
          </a:lstStyle>
          <a:p>
            <a:pPr algn="r"/>
            <a:r>
              <a:rPr lang="en-US" altLang="en-US" sz="1200" dirty="0">
                <a:latin typeface="Arial" panose="020B0604020202020204" pitchFamily="34" charset="0"/>
              </a:rPr>
              <a:t>Slide 5.2- </a:t>
            </a:r>
            <a:fld id="{13CCF1D0-3A87-4DC6-85CD-0E9CC5054675}" type="slidenum">
              <a:rPr lang="en-US" altLang="en-US" sz="1200">
                <a:latin typeface="Arial" panose="020B0604020202020204" pitchFamily="34" charset="0"/>
              </a:rPr>
              <a:pPr algn="r"/>
              <a:t>2</a:t>
            </a:fld>
            <a:endParaRPr lang="en-CA" altLang="en-US" sz="1200" dirty="0">
              <a:latin typeface="Arial" panose="020B0604020202020204" pitchFamily="34" charset="0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5"/>
            <a:ext cx="8229600" cy="1066800"/>
          </a:xfrm>
        </p:spPr>
        <p:txBody>
          <a:bodyPr/>
          <a:lstStyle/>
          <a:p>
            <a:pPr eaLnBrk="1" hangingPunct="1"/>
            <a:r>
              <a:rPr lang="el-GR" altLang="en-US" dirty="0"/>
              <a:t>ΕΠΑΝΑΛΗΨΗ ΟΡΙΖΟΥΣΩΝ</a:t>
            </a:r>
            <a:endParaRPr lang="en-US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6424" name="Rectangle 8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536700"/>
                <a:ext cx="8534400" cy="4996804"/>
              </a:xfrm>
            </p:spPr>
            <p:txBody>
              <a:bodyPr/>
              <a:lstStyle/>
              <a:p>
                <a:pPr eaLnBrk="1" hangingPunct="1">
                  <a:spcBef>
                    <a:spcPts val="1800"/>
                  </a:spcBef>
                </a:pPr>
                <a:r>
                  <a:rPr lang="el-GR" altLang="en-US" sz="2700" dirty="0">
                    <a:cs typeface="Times New Roman" panose="02020603050405020304" pitchFamily="18" charset="0"/>
                  </a:rPr>
                  <a:t>Η </a:t>
                </a:r>
                <a:r>
                  <a:rPr lang="el-GR" altLang="en-US" sz="2700" b="1" dirty="0">
                    <a:cs typeface="Times New Roman" panose="02020603050405020304" pitchFamily="18" charset="0"/>
                  </a:rPr>
                  <a:t>ορίζουσα</a:t>
                </a:r>
                <a:r>
                  <a:rPr lang="el-GR" altLang="en-US" sz="2700" dirty="0">
                    <a:cs typeface="Times New Roman" panose="02020603050405020304" pitchFamily="18" charset="0"/>
                  </a:rPr>
                  <a:t> του </a:t>
                </a:r>
                <a:r>
                  <a:rPr lang="en-US" altLang="en-US" sz="2700" i="1" dirty="0">
                    <a:cs typeface="Times New Roman" panose="02020603050405020304" pitchFamily="18" charset="0"/>
                  </a:rPr>
                  <a:t>A =</a:t>
                </a:r>
                <a:r>
                  <a:rPr lang="el-GR" altLang="en-US" sz="2700" b="1" dirty="0">
                    <a:cs typeface="Times New Roman" panose="02020603050405020304" pitchFamily="18" charset="0"/>
                  </a:rPr>
                  <a:t>      </a:t>
                </a:r>
                <a:r>
                  <a:rPr lang="en-US" altLang="en-US" sz="2700" i="1" dirty="0">
                    <a:cs typeface="Times New Roman" panose="02020603050405020304" pitchFamily="18" charset="0"/>
                  </a:rPr>
                  <a:t> </a:t>
                </a:r>
                <a:r>
                  <a:rPr lang="el-GR" altLang="en-US" sz="2700" i="1" dirty="0">
                    <a:cs typeface="Times New Roman" panose="02020603050405020304" pitchFamily="18" charset="0"/>
                  </a:rPr>
                  <a:t>          </a:t>
                </a:r>
                <a:r>
                  <a:rPr lang="el-GR" altLang="en-US" sz="2700" dirty="0">
                    <a:cs typeface="Times New Roman" panose="02020603050405020304" pitchFamily="18" charset="0"/>
                  </a:rPr>
                  <a:t>είναι</a:t>
                </a:r>
                <a:r>
                  <a:rPr lang="el-GR" altLang="en-US" sz="2700" i="1" dirty="0">
                    <a:cs typeface="Times New Roman" panose="02020603050405020304" pitchFamily="18" charset="0"/>
                  </a:rPr>
                  <a:t>                             </a:t>
                </a:r>
                <a:r>
                  <a:rPr lang="en-US" altLang="en-US" sz="2700" dirty="0">
                    <a:cs typeface="Times New Roman" panose="02020603050405020304" pitchFamily="18" charset="0"/>
                  </a:rPr>
                  <a:t>.</a:t>
                </a:r>
                <a:r>
                  <a:rPr lang="en-US" altLang="en-US" sz="2700" i="1" dirty="0"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l-GR" altLang="en-US" sz="2800" dirty="0">
                    <a:cs typeface="Times New Roman" panose="02020603050405020304" pitchFamily="18" charset="0"/>
                  </a:rPr>
                  <a:t>Ο πίνακας      σχηματίζεται αν αφαιρέσουμε από τον πίνακα Α την </a:t>
                </a:r>
                <a:r>
                  <a:rPr lang="en-US" altLang="en-US" sz="2800" i="1" dirty="0" err="1">
                    <a:cs typeface="Times New Roman" panose="02020603050405020304" pitchFamily="18" charset="0"/>
                  </a:rPr>
                  <a:t>i</a:t>
                </a:r>
                <a:r>
                  <a:rPr lang="en-US" altLang="en-US" sz="2800" dirty="0">
                    <a:cs typeface="Times New Roman" panose="02020603050405020304" pitchFamily="18" charset="0"/>
                  </a:rPr>
                  <a:t>-</a:t>
                </a:r>
                <a:r>
                  <a:rPr lang="el-GR" altLang="en-US" sz="2800" dirty="0" err="1">
                    <a:cs typeface="Times New Roman" panose="02020603050405020304" pitchFamily="18" charset="0"/>
                  </a:rPr>
                  <a:t>στή</a:t>
                </a:r>
                <a:r>
                  <a:rPr lang="el-GR" altLang="en-US" sz="2800" dirty="0">
                    <a:cs typeface="Times New Roman" panose="02020603050405020304" pitchFamily="18" charset="0"/>
                  </a:rPr>
                  <a:t> γραμμή και την </a:t>
                </a:r>
                <a:r>
                  <a:rPr lang="en-US" altLang="en-US" sz="2800" i="1" dirty="0">
                    <a:cs typeface="Times New Roman" panose="02020603050405020304" pitchFamily="18" charset="0"/>
                  </a:rPr>
                  <a:t>j</a:t>
                </a:r>
                <a:r>
                  <a:rPr lang="en-US" altLang="en-US" sz="2800" dirty="0">
                    <a:cs typeface="Times New Roman" panose="02020603050405020304" pitchFamily="18" charset="0"/>
                  </a:rPr>
                  <a:t>-</a:t>
                </a:r>
                <a:r>
                  <a:rPr lang="el-GR" altLang="en-US" sz="2800" dirty="0" err="1">
                    <a:cs typeface="Times New Roman" panose="02020603050405020304" pitchFamily="18" charset="0"/>
                  </a:rPr>
                  <a:t>στή</a:t>
                </a:r>
                <a:r>
                  <a:rPr lang="el-GR" altLang="en-US" sz="2800" dirty="0">
                    <a:cs typeface="Times New Roman" panose="02020603050405020304" pitchFamily="18" charset="0"/>
                  </a:rPr>
                  <a:t> στήλες του</a:t>
                </a:r>
                <a:r>
                  <a:rPr lang="en-US" altLang="en-US" sz="2800" i="1" dirty="0">
                    <a:cs typeface="Times New Roman" panose="02020603050405020304" pitchFamily="18" charset="0"/>
                  </a:rPr>
                  <a:t>. </a:t>
                </a:r>
                <a:r>
                  <a:rPr lang="el-GR" altLang="en-US" sz="2800" dirty="0">
                    <a:cs typeface="Times New Roman" panose="02020603050405020304" pitchFamily="18" charset="0"/>
                  </a:rPr>
                  <a:t>Τότε</a:t>
                </a:r>
                <a:r>
                  <a:rPr lang="en-US" altLang="en-US" sz="2800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en-US" sz="2800" i="1" dirty="0" smtClean="0">
                        <a:cs typeface="Times New Roman" panose="02020603050405020304" pitchFamily="18" charset="0"/>
                      </a:rPr>
                      <m:t>C</m:t>
                    </m:r>
                    <m:r>
                      <m:rPr>
                        <m:nor/>
                      </m:rPr>
                      <a:rPr lang="en-US" altLang="en-US" sz="2800" i="1" baseline="-25000" dirty="0" smtClean="0">
                        <a:cs typeface="Times New Roman" panose="02020603050405020304" pitchFamily="18" charset="0"/>
                      </a:rPr>
                      <m:t>ij</m:t>
                    </m:r>
                    <m: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</m:e>
                    </m:d>
                    <m:r>
                      <a:rPr lang="en-US" altLang="en-US" sz="2800" b="0" i="1" baseline="3000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altLang="en-US" sz="2800" b="0" i="1" baseline="1400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en-US" sz="2800" b="0" i="1" baseline="3000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𝑗</m:t>
                    </m:r>
                    <m:r>
                      <a:rPr lang="en-US" altLang="en-US" sz="2800" b="0" i="1" baseline="3000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en-US" sz="2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det</m:t>
                    </m:r>
                    <m:r>
                      <m:rPr>
                        <m:nor/>
                      </m:rPr>
                      <a:rPr lang="en-US" alt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altLang="en-US" sz="2800" b="0" i="1" dirty="0" smtClean="0">
                        <a:cs typeface="Times New Roman" panose="020206030504050203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altLang="en-US" sz="2800" i="1" baseline="-25000" dirty="0" smtClean="0">
                        <a:cs typeface="Times New Roman" panose="02020603050405020304" pitchFamily="18" charset="0"/>
                      </a:rPr>
                      <m:t>ij</m:t>
                    </m:r>
                  </m:oMath>
                </a14:m>
                <a:r>
                  <a:rPr lang="en-US" altLang="en-US" sz="2800" baseline="-25000" dirty="0"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l-GR" altLang="en-US" sz="2800" dirty="0">
                    <a:cs typeface="Times New Roman" panose="02020603050405020304" pitchFamily="18" charset="0"/>
                  </a:rPr>
                  <a:t>Το ανάπτυγμα ως προς την </a:t>
                </a:r>
                <a:r>
                  <a:rPr lang="en-US" altLang="en-US" sz="2800" dirty="0" err="1">
                    <a:cs typeface="Times New Roman" panose="02020603050405020304" pitchFamily="18" charset="0"/>
                  </a:rPr>
                  <a:t>i</a:t>
                </a:r>
                <a:r>
                  <a:rPr lang="en-US" altLang="en-US" sz="2800" dirty="0">
                    <a:cs typeface="Times New Roman" panose="02020603050405020304" pitchFamily="18" charset="0"/>
                  </a:rPr>
                  <a:t>-</a:t>
                </a:r>
                <a:r>
                  <a:rPr lang="el-GR" altLang="en-US" sz="2800" dirty="0" err="1">
                    <a:cs typeface="Times New Roman" panose="02020603050405020304" pitchFamily="18" charset="0"/>
                  </a:rPr>
                  <a:t>στή</a:t>
                </a:r>
                <a:r>
                  <a:rPr lang="el-GR" altLang="en-US" sz="2800" dirty="0">
                    <a:cs typeface="Times New Roman" panose="02020603050405020304" pitchFamily="18" charset="0"/>
                  </a:rPr>
                  <a:t> σειρά είναι</a:t>
                </a:r>
              </a:p>
              <a:p>
                <a:pPr marL="0" indent="0" algn="ctr" eaLnBrk="1" hangingPunct="1">
                  <a:buNone/>
                </a:pPr>
                <a:r>
                  <a:rPr lang="en-US" altLang="en-US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sz="28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det</m:t>
                    </m:r>
                    <m:r>
                      <a:rPr lang="en-US" alt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alt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en-US" alt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en-US" i="1" baseline="-250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altLang="en-US" i="1" baseline="-250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altLang="en-US" i="1" dirty="0">
                        <a:cs typeface="Times New Roman" panose="02020603050405020304" pitchFamily="18" charset="0"/>
                      </a:rPr>
                      <m:t>C</m:t>
                    </m:r>
                    <m:r>
                      <a:rPr lang="en-US" altLang="en-US" sz="2800" b="0" i="1" baseline="-2500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altLang="en-US" sz="2800" i="1" baseline="-250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alt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en-US" i="1" baseline="-250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altLang="en-US" b="0" i="1" baseline="-25000" smtClean="0">
                        <a:latin typeface="Cambria Math"/>
                        <a:cs typeface="Times New Roman" panose="02020603050405020304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altLang="en-US" i="1" dirty="0">
                        <a:cs typeface="Times New Roman" panose="02020603050405020304" pitchFamily="18" charset="0"/>
                      </a:rPr>
                      <m:t>C</m:t>
                    </m:r>
                    <m:r>
                      <a:rPr lang="en-US" altLang="en-US" sz="2800" b="0" i="1" baseline="-2500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altLang="en-US" sz="2800" i="1" baseline="-250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alt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+…+</m:t>
                    </m:r>
                    <m:r>
                      <a:rPr lang="en-US" alt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en-US" i="1" baseline="-250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altLang="en-US" b="0" i="1" baseline="-25000" smtClean="0">
                        <a:latin typeface="Cambria Math"/>
                        <a:cs typeface="Times New Roman" panose="02020603050405020304" pitchFamily="18" charset="0"/>
                      </a:rPr>
                      <m:t>𝑛</m:t>
                    </m:r>
                    <m:r>
                      <m:rPr>
                        <m:nor/>
                      </m:rPr>
                      <a:rPr lang="en-US" altLang="en-US" i="1" dirty="0">
                        <a:cs typeface="Times New Roman" panose="02020603050405020304" pitchFamily="18" charset="0"/>
                      </a:rPr>
                      <m:t>C</m:t>
                    </m:r>
                    <m:r>
                      <a:rPr lang="en-US" altLang="en-US" sz="2800" i="1" baseline="-250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𝑖𝑛</m:t>
                    </m:r>
                  </m:oMath>
                </a14:m>
                <a:endParaRPr lang="en-US" altLang="en-US" sz="3600" dirty="0">
                  <a:cs typeface="Times New Roman" panose="02020603050405020304" pitchFamily="18" charset="0"/>
                </a:endParaRPr>
              </a:p>
              <a:p>
                <a:r>
                  <a:rPr lang="el-GR" altLang="en-US" sz="2800" dirty="0">
                    <a:cs typeface="Times New Roman" panose="02020603050405020304" pitchFamily="18" charset="0"/>
                  </a:rPr>
                  <a:t>Το ανάπτυγμα </a:t>
                </a:r>
                <a:r>
                  <a:rPr lang="el-GR" altLang="en-US" sz="2800" dirty="0" err="1">
                    <a:cs typeface="Times New Roman" panose="02020603050405020304" pitchFamily="18" charset="0"/>
                  </a:rPr>
                  <a:t>συμπαραγόντων</a:t>
                </a:r>
                <a:r>
                  <a:rPr lang="el-GR" altLang="en-US" sz="2800" dirty="0">
                    <a:cs typeface="Times New Roman" panose="02020603050405020304" pitchFamily="18" charset="0"/>
                  </a:rPr>
                  <a:t> ως προς την </a:t>
                </a:r>
                <a:r>
                  <a:rPr lang="en-US" altLang="en-US" sz="2800" dirty="0">
                    <a:cs typeface="Times New Roman" panose="02020603050405020304" pitchFamily="18" charset="0"/>
                  </a:rPr>
                  <a:t>j-</a:t>
                </a:r>
                <a:r>
                  <a:rPr lang="el-GR" altLang="en-US" sz="2800" dirty="0" err="1">
                    <a:cs typeface="Times New Roman" panose="02020603050405020304" pitchFamily="18" charset="0"/>
                  </a:rPr>
                  <a:t>στή</a:t>
                </a:r>
                <a:r>
                  <a:rPr lang="el-GR" altLang="en-US" sz="2800" dirty="0">
                    <a:cs typeface="Times New Roman" panose="02020603050405020304" pitchFamily="18" charset="0"/>
                  </a:rPr>
                  <a:t> στήλη είναι</a:t>
                </a:r>
              </a:p>
              <a:p>
                <a:pPr marL="0" indent="0" eaLnBrk="1" hangingPunct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en-US" sz="2800" i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det</m:t>
                      </m:r>
                      <m:r>
                        <a:rPr lang="en-US" altLang="en-US" sz="28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altLang="en-US" sz="28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𝐴</m:t>
                      </m:r>
                      <m:r>
                        <a:rPr lang="en-US" altLang="en-US" sz="28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altLang="en-US" sz="28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altLang="en-US" sz="2800" i="1" baseline="-250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1</m:t>
                      </m:r>
                      <m:r>
                        <a:rPr lang="en-US" altLang="en-US" sz="2800" b="0" i="1" baseline="-2500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𝑗</m:t>
                      </m:r>
                      <m:r>
                        <m:rPr>
                          <m:nor/>
                        </m:rPr>
                        <a:rPr lang="en-US" altLang="en-US" i="1" dirty="0">
                          <a:cs typeface="Times New Roman" panose="02020603050405020304" pitchFamily="18" charset="0"/>
                        </a:rPr>
                        <m:t>C</m:t>
                      </m:r>
                      <m:r>
                        <a:rPr lang="en-US" altLang="en-US" sz="2800" i="1" baseline="-250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1</m:t>
                      </m:r>
                      <m:r>
                        <a:rPr lang="en-US" altLang="en-US" sz="2800" b="0" i="1" baseline="-2500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𝑗</m:t>
                      </m:r>
                      <m:r>
                        <a:rPr lang="en-US" altLang="en-US" sz="28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altLang="en-US" sz="28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altLang="en-US" sz="2800" b="0" i="1" baseline="-2500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en-US" altLang="en-US" sz="2800" i="1" baseline="-250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𝑗</m:t>
                      </m:r>
                      <m:r>
                        <m:rPr>
                          <m:nor/>
                        </m:rPr>
                        <a:rPr lang="en-US" altLang="en-US" i="1" dirty="0">
                          <a:cs typeface="Times New Roman" panose="02020603050405020304" pitchFamily="18" charset="0"/>
                        </a:rPr>
                        <m:t>C</m:t>
                      </m:r>
                      <m:r>
                        <a:rPr lang="en-US" altLang="en-US" sz="2800" b="0" i="1" baseline="-2500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en-US" altLang="en-US" sz="2800" i="1" baseline="-250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𝑗</m:t>
                      </m:r>
                      <m:r>
                        <a:rPr lang="en-US" altLang="en-US" sz="28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+…+</m:t>
                      </m:r>
                      <m:r>
                        <a:rPr lang="en-US" altLang="en-US" sz="28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altLang="en-US" b="0" i="1" baseline="-25000" smtClean="0">
                          <a:latin typeface="Cambria Math"/>
                          <a:cs typeface="Times New Roman" panose="02020603050405020304" pitchFamily="18" charset="0"/>
                        </a:rPr>
                        <m:t>𝑛𝑗</m:t>
                      </m:r>
                      <m:r>
                        <m:rPr>
                          <m:nor/>
                        </m:rPr>
                        <a:rPr lang="en-US" altLang="en-US" i="1" dirty="0">
                          <a:cs typeface="Times New Roman" panose="02020603050405020304" pitchFamily="18" charset="0"/>
                        </a:rPr>
                        <m:t>C</m:t>
                      </m:r>
                      <m:r>
                        <a:rPr lang="en-US" altLang="en-US" sz="2800" b="0" i="1" baseline="-2500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en-US" altLang="en-US" sz="2800" i="1" baseline="-250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𝑗</m:t>
                      </m:r>
                    </m:oMath>
                  </m:oMathPara>
                </a14:m>
                <a:endParaRPr lang="en-US" altLang="en-US" i="1" dirty="0">
                  <a:cs typeface="Times New Roman" panose="02020603050405020304" pitchFamily="18" charset="0"/>
                </a:endParaRPr>
              </a:p>
              <a:p>
                <a:pPr marL="0" indent="0" eaLnBrk="1" hangingPunct="1">
                  <a:buNone/>
                </a:pPr>
                <a:r>
                  <a:rPr lang="en-US" altLang="en-US" sz="2800" dirty="0">
                    <a:cs typeface="Times New Roman" panose="02020603050405020304" pitchFamily="18" charset="0"/>
                  </a:rPr>
                  <a:t>     </a:t>
                </a:r>
              </a:p>
            </p:txBody>
          </p:sp>
        </mc:Choice>
        <mc:Fallback xmlns="">
          <p:sp>
            <p:nvSpPr>
              <p:cNvPr id="316424" name="Rectangle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536700"/>
                <a:ext cx="8534400" cy="4996804"/>
              </a:xfrm>
              <a:blipFill>
                <a:blip r:embed="rId3"/>
                <a:stretch>
                  <a:fillRect l="-1339" t="-1013"/>
                </a:stretch>
              </a:blipFill>
            </p:spPr>
            <p:txBody>
              <a:bodyPr/>
              <a:lstStyle/>
              <a:p>
                <a:r>
                  <a:rPr lang="en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F8DEE16E-9AB8-4AB9-8142-3ED5EC1772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5649493"/>
              </p:ext>
            </p:extLst>
          </p:nvPr>
        </p:nvGraphicFramePr>
        <p:xfrm>
          <a:off x="3810000" y="1288404"/>
          <a:ext cx="1257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120" imgH="888840" progId="Equation.DSMT4">
                  <p:embed/>
                </p:oleObj>
              </mc:Choice>
              <mc:Fallback>
                <p:oleObj name="Equation" r:id="rId4" imgW="1257120" imgH="888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10000" y="1288404"/>
                        <a:ext cx="1257300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5491D03-D26E-4F81-A5C2-0010688ABC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26000" y="3098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198720" progId="Equation.DSMT4">
                  <p:embed/>
                </p:oleObj>
              </mc:Choice>
              <mc:Fallback>
                <p:oleObj name="Equation" r:id="rId6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826000" y="30988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8A35050-9791-4010-80D8-504EAC74AA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268093"/>
              </p:ext>
            </p:extLst>
          </p:nvPr>
        </p:nvGraphicFramePr>
        <p:xfrm>
          <a:off x="5918200" y="165100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49360" imgH="380880" progId="Equation.DSMT4">
                  <p:embed/>
                </p:oleObj>
              </mc:Choice>
              <mc:Fallback>
                <p:oleObj name="Equation" r:id="rId8" imgW="234936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18200" y="1651000"/>
                        <a:ext cx="23495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361965C-15BC-4683-A369-214685DB7E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289586"/>
              </p:ext>
            </p:extLst>
          </p:nvPr>
        </p:nvGraphicFramePr>
        <p:xfrm>
          <a:off x="2438400" y="2177404"/>
          <a:ext cx="330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0120" imgH="431640" progId="Equation.DSMT4">
                  <p:embed/>
                </p:oleObj>
              </mc:Choice>
              <mc:Fallback>
                <p:oleObj name="Equation" r:id="rId10" imgW="3301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438400" y="2177404"/>
                        <a:ext cx="3302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24409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32B03463-8FC4-49E4-A4C2-2B364190F4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Slide 5.2- </a:t>
            </a:r>
            <a:fld id="{80FF2AC5-4406-426C-9598-0A75696DEC8C}" type="slidenum">
              <a:rPr lang="en-US" altLang="en-US"/>
              <a:pPr/>
              <a:t>3</a:t>
            </a:fld>
            <a:endParaRPr lang="en-CA" altLang="en-US"/>
          </a:p>
        </p:txBody>
      </p:sp>
      <p:sp>
        <p:nvSpPr>
          <p:cNvPr id="738306" name="Rectangle 2">
            <a:extLst>
              <a:ext uri="{FF2B5EF4-FFF2-40B4-BE49-F238E27FC236}">
                <a16:creationId xmlns:a16="http://schemas.microsoft.com/office/drawing/2014/main" id="{89DEAD23-6284-4FBB-B2CC-9471A2509A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ΕΠΑΝΑΛΗΨΗ ΟΡΙΖΟΥΣΩΝ</a:t>
            </a:r>
            <a:endParaRPr lang="en-US" altLang="en-US" dirty="0"/>
          </a:p>
        </p:txBody>
      </p:sp>
      <p:sp>
        <p:nvSpPr>
          <p:cNvPr id="738307" name="Rectangle 3">
            <a:extLst>
              <a:ext uri="{FF2B5EF4-FFF2-40B4-BE49-F238E27FC236}">
                <a16:creationId xmlns:a16="http://schemas.microsoft.com/office/drawing/2014/main" id="{0DCA0A86-CBCA-4D30-8ABF-CB345C4D51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334000"/>
          </a:xfrm>
          <a:noFill/>
        </p:spPr>
        <p:txBody>
          <a:bodyPr/>
          <a:lstStyle/>
          <a:p>
            <a:pPr marL="609600" indent="-609600"/>
            <a:r>
              <a:rPr lang="el-GR" altLang="en-US" sz="2800" b="1" dirty="0"/>
              <a:t>Θεώρημα</a:t>
            </a:r>
            <a:r>
              <a:rPr lang="en-US" altLang="en-US" sz="2800" b="1" dirty="0"/>
              <a:t> 3:</a:t>
            </a:r>
            <a:r>
              <a:rPr lang="en-US" altLang="en-US" sz="2800" dirty="0"/>
              <a:t> </a:t>
            </a:r>
            <a:r>
              <a:rPr lang="el-GR" altLang="en-US" sz="2800" b="1" dirty="0"/>
              <a:t>Ιδιότητες Οριζουσών</a:t>
            </a:r>
            <a:endParaRPr lang="en-US" altLang="en-US" sz="2800" b="1" dirty="0"/>
          </a:p>
          <a:p>
            <a:pPr marL="0" indent="0">
              <a:buNone/>
            </a:pPr>
            <a:r>
              <a:rPr lang="en-US" altLang="en-US" sz="2800" dirty="0"/>
              <a:t>       </a:t>
            </a:r>
            <a:r>
              <a:rPr lang="en-US" altLang="en-US" sz="2800" dirty="0" err="1"/>
              <a:t>Έ</a:t>
            </a:r>
            <a:r>
              <a:rPr lang="el-GR" altLang="en-US" sz="2800" dirty="0" err="1"/>
              <a:t>στω</a:t>
            </a:r>
            <a:r>
              <a:rPr lang="en-US" altLang="en-US" sz="2800" dirty="0"/>
              <a:t> </a:t>
            </a:r>
            <a:r>
              <a:rPr lang="en-US" altLang="en-US" sz="2800" i="1" dirty="0"/>
              <a:t>A</a:t>
            </a:r>
            <a:r>
              <a:rPr lang="en-US" altLang="en-US" sz="2800" dirty="0"/>
              <a:t> </a:t>
            </a:r>
            <a:r>
              <a:rPr lang="el-GR" altLang="en-US" sz="2800" dirty="0"/>
              <a:t>και </a:t>
            </a:r>
            <a:r>
              <a:rPr lang="en-US" altLang="en-US" sz="2800" dirty="0"/>
              <a:t> </a:t>
            </a:r>
            <a:r>
              <a:rPr lang="en-US" altLang="en-US" sz="2800" i="1" dirty="0"/>
              <a:t>B</a:t>
            </a:r>
            <a:r>
              <a:rPr lang="en-US" altLang="en-US" sz="2800" dirty="0"/>
              <a:t> </a:t>
            </a:r>
            <a:r>
              <a:rPr lang="el-GR" altLang="en-US" sz="2800" dirty="0"/>
              <a:t>          πίνακες</a:t>
            </a:r>
            <a:r>
              <a:rPr lang="en-US" altLang="en-US" sz="2800" dirty="0"/>
              <a:t>.</a:t>
            </a:r>
          </a:p>
          <a:p>
            <a:pPr marL="1371600" lvl="2" indent="-457200">
              <a:buFont typeface="Wingdings" panose="05000000000000000000" pitchFamily="2" charset="2"/>
              <a:buAutoNum type="alphaLcPeriod"/>
            </a:pPr>
            <a:r>
              <a:rPr lang="el-GR" altLang="en-US" sz="2800" dirty="0"/>
              <a:t>Ο</a:t>
            </a:r>
            <a:r>
              <a:rPr lang="en-US" altLang="en-US" sz="2800" dirty="0"/>
              <a:t> </a:t>
            </a:r>
            <a:r>
              <a:rPr lang="en-US" altLang="en-US" sz="2800" i="1" dirty="0"/>
              <a:t>A</a:t>
            </a:r>
            <a:r>
              <a:rPr lang="en-US" altLang="en-US" sz="2800" dirty="0"/>
              <a:t> </a:t>
            </a:r>
            <a:r>
              <a:rPr lang="el-GR" altLang="en-US" sz="2800" dirty="0"/>
              <a:t>είναι ανατρέψιμος ανν </a:t>
            </a:r>
            <a:r>
              <a:rPr lang="en-US" altLang="en-US" sz="2800" dirty="0"/>
              <a:t>det</a:t>
            </a:r>
            <a:r>
              <a:rPr lang="el-GR" altLang="en-US" sz="2800" dirty="0"/>
              <a:t> </a:t>
            </a:r>
            <a:r>
              <a:rPr lang="en-US" altLang="en-US" sz="2800" dirty="0"/>
              <a:t>. </a:t>
            </a:r>
          </a:p>
          <a:p>
            <a:pPr marL="1371600" lvl="2" indent="-457200">
              <a:buFont typeface="Wingdings" panose="05000000000000000000" pitchFamily="2" charset="2"/>
              <a:buAutoNum type="alphaLcPeriod"/>
            </a:pPr>
            <a:r>
              <a:rPr lang="en-US" altLang="en-US" sz="2800" dirty="0"/>
              <a:t>                        .</a:t>
            </a:r>
            <a:endParaRPr lang="el-GR" altLang="en-US" sz="2800" dirty="0"/>
          </a:p>
          <a:p>
            <a:pPr marL="914400" lvl="2" indent="0">
              <a:buNone/>
            </a:pPr>
            <a:endParaRPr lang="el-GR" sz="2800" dirty="0"/>
          </a:p>
          <a:p>
            <a:pPr marL="1428750" lvl="2" indent="-514350">
              <a:buFont typeface="+mj-lt"/>
              <a:buAutoNum type="alphaLcPeriod" startAt="3"/>
            </a:pPr>
            <a:r>
              <a:rPr lang="el-GR" sz="2800" dirty="0"/>
              <a:t>Αν ο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l-GR" sz="2800" dirty="0"/>
              <a:t>είναι τριγωνικός τότε η </a:t>
            </a:r>
            <a:r>
              <a:rPr lang="en-US" sz="2800" dirty="0"/>
              <a:t>det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l-GR" sz="2800" dirty="0"/>
              <a:t>ισούται με το γινόμενο των στοιχείων στην κύρια διαγώνιο του </a:t>
            </a:r>
            <a:r>
              <a:rPr lang="el-GR" sz="2800" i="1" dirty="0"/>
              <a:t>Α</a:t>
            </a:r>
            <a:endParaRPr lang="en-US" sz="2800" i="1" dirty="0"/>
          </a:p>
        </p:txBody>
      </p:sp>
      <p:graphicFrame>
        <p:nvGraphicFramePr>
          <p:cNvPr id="738309" name="Object 5">
            <a:extLst>
              <a:ext uri="{FF2B5EF4-FFF2-40B4-BE49-F238E27FC236}">
                <a16:creationId xmlns:a16="http://schemas.microsoft.com/office/drawing/2014/main" id="{7D0BBB28-A631-43AE-B83B-5400098676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068338"/>
              </p:ext>
            </p:extLst>
          </p:nvPr>
        </p:nvGraphicFramePr>
        <p:xfrm>
          <a:off x="3365281" y="1819275"/>
          <a:ext cx="7239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253800" progId="Equation.DSMT4">
                  <p:embed/>
                </p:oleObj>
              </mc:Choice>
              <mc:Fallback>
                <p:oleObj name="Equation" r:id="rId2" imgW="7236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281" y="1819275"/>
                        <a:ext cx="7239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310" name="Object 6">
            <a:extLst>
              <a:ext uri="{FF2B5EF4-FFF2-40B4-BE49-F238E27FC236}">
                <a16:creationId xmlns:a16="http://schemas.microsoft.com/office/drawing/2014/main" id="{DC86535C-82D6-4A4E-BB5A-166AE268CA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0319928"/>
              </p:ext>
            </p:extLst>
          </p:nvPr>
        </p:nvGraphicFramePr>
        <p:xfrm>
          <a:off x="6356350" y="2286000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680" imgH="330120" progId="Equation.DSMT4">
                  <p:embed/>
                </p:oleObj>
              </mc:Choice>
              <mc:Fallback>
                <p:oleObj name="Equation" r:id="rId4" imgW="8506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6350" y="2286000"/>
                        <a:ext cx="850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311" name="Object 7">
            <a:extLst>
              <a:ext uri="{FF2B5EF4-FFF2-40B4-BE49-F238E27FC236}">
                <a16:creationId xmlns:a16="http://schemas.microsoft.com/office/drawing/2014/main" id="{389C0BC9-9F54-41D3-A480-EBEBFC220B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038590"/>
              </p:ext>
            </p:extLst>
          </p:nvPr>
        </p:nvGraphicFramePr>
        <p:xfrm>
          <a:off x="1928648" y="3215208"/>
          <a:ext cx="3213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3000" imgH="368280" progId="Equation.DSMT4">
                  <p:embed/>
                </p:oleObj>
              </mc:Choice>
              <mc:Fallback>
                <p:oleObj name="Equation" r:id="rId6" imgW="321300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648" y="3215208"/>
                        <a:ext cx="3213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312" name="Object 8">
            <a:extLst>
              <a:ext uri="{FF2B5EF4-FFF2-40B4-BE49-F238E27FC236}">
                <a16:creationId xmlns:a16="http://schemas.microsoft.com/office/drawing/2014/main" id="{01F10E73-C359-475F-A0B4-F94B117DA7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963995"/>
              </p:ext>
            </p:extLst>
          </p:nvPr>
        </p:nvGraphicFramePr>
        <p:xfrm>
          <a:off x="2000250" y="2681834"/>
          <a:ext cx="2057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57400" imgH="406080" progId="Equation.DSMT4">
                  <p:embed/>
                </p:oleObj>
              </mc:Choice>
              <mc:Fallback>
                <p:oleObj name="Equation" r:id="rId8" imgW="205740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2681834"/>
                        <a:ext cx="2057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17904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D660762-DFB1-4E0D-A344-AA3C9F6160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Slide 5.2- </a:t>
            </a:r>
            <a:fld id="{7D5B6E70-E86D-4C73-8BE8-2D39635AB2CF}" type="slidenum">
              <a:rPr lang="en-US" altLang="en-US"/>
              <a:pPr/>
              <a:t>4</a:t>
            </a:fld>
            <a:endParaRPr lang="en-CA" altLang="en-US"/>
          </a:p>
        </p:txBody>
      </p:sp>
      <p:sp>
        <p:nvSpPr>
          <p:cNvPr id="740354" name="Rectangle 2">
            <a:extLst>
              <a:ext uri="{FF2B5EF4-FFF2-40B4-BE49-F238E27FC236}">
                <a16:creationId xmlns:a16="http://schemas.microsoft.com/office/drawing/2014/main" id="{93A23754-8A8E-46D1-A267-22E3D56BCC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Η ΧΑΡΑΚΤΗΡΙΣΤΙΚΗ ΕΞΙΣΩΣΗ</a:t>
            </a:r>
            <a:endParaRPr lang="en-US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0355" name="Rectangle 3">
                <a:extLst>
                  <a:ext uri="{FF2B5EF4-FFF2-40B4-BE49-F238E27FC236}">
                    <a16:creationId xmlns:a16="http://schemas.microsoft.com/office/drawing/2014/main" id="{AA820313-6B14-4614-87CF-3990CE4B301C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600200"/>
                <a:ext cx="8458200" cy="4572000"/>
              </a:xfrm>
            </p:spPr>
            <p:txBody>
              <a:bodyPr/>
              <a:lstStyle/>
              <a:p>
                <a:r>
                  <a:rPr lang="el-GR" altLang="en-US" sz="2800" dirty="0"/>
                  <a:t>Η εξίσωση                             λέγεται </a:t>
                </a:r>
                <a:r>
                  <a:rPr lang="el-GR" altLang="en-US" sz="2800" b="1" dirty="0"/>
                  <a:t>χαρακτηριστική εξίσωση </a:t>
                </a:r>
                <a:r>
                  <a:rPr lang="el-GR" altLang="en-US" sz="2800" dirty="0"/>
                  <a:t>του </a:t>
                </a:r>
                <a:r>
                  <a:rPr lang="en-US" altLang="en-US" sz="2800" i="1" dirty="0"/>
                  <a:t>A</a:t>
                </a:r>
                <a:r>
                  <a:rPr lang="en-US" altLang="en-US" sz="2800" dirty="0"/>
                  <a:t>.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altLang="en-US" sz="2800" dirty="0" err="1"/>
                  <a:t>Έ</a:t>
                </a:r>
                <a:r>
                  <a:rPr lang="el-GR" altLang="en-US" sz="2800" dirty="0" err="1"/>
                  <a:t>νας</a:t>
                </a:r>
                <a:r>
                  <a:rPr lang="el-GR" altLang="en-US" sz="2800" dirty="0"/>
                  <a:t> αριθμός </a:t>
                </a:r>
                <a:r>
                  <a:rPr lang="el-GR" altLang="en-US" sz="2800" dirty="0">
                    <a:cs typeface="Times New Roman" panose="02020603050405020304" pitchFamily="18" charset="0"/>
                  </a:rPr>
                  <a:t>λ</a:t>
                </a:r>
                <a:r>
                  <a:rPr lang="en-US" altLang="en-US" sz="2800" dirty="0">
                    <a:cs typeface="Times New Roman" panose="02020603050405020304" pitchFamily="18" charset="0"/>
                  </a:rPr>
                  <a:t> </a:t>
                </a:r>
                <a:r>
                  <a:rPr lang="el-GR" altLang="en-US" sz="2800" dirty="0">
                    <a:cs typeface="Times New Roman" panose="02020603050405020304" pitchFamily="18" charset="0"/>
                  </a:rPr>
                  <a:t>είναι μια ιδιοτιμή ενός </a:t>
                </a:r>
                <a:r>
                  <a:rPr lang="en-US" altLang="en-US" sz="2800" i="1" dirty="0" err="1">
                    <a:cs typeface="Times New Roman" panose="02020603050405020304" pitchFamily="18" charset="0"/>
                  </a:rPr>
                  <a:t>nxn</a:t>
                </a:r>
                <a:r>
                  <a:rPr lang="en-US" altLang="en-US" sz="2800" dirty="0">
                    <a:cs typeface="Times New Roman" panose="02020603050405020304" pitchFamily="18" charset="0"/>
                  </a:rPr>
                  <a:t> </a:t>
                </a:r>
                <a:r>
                  <a:rPr lang="el-GR" altLang="en-US" sz="2800" dirty="0">
                    <a:cs typeface="Times New Roman" panose="02020603050405020304" pitchFamily="18" charset="0"/>
                  </a:rPr>
                  <a:t>πίνακα </a:t>
                </a:r>
                <a:r>
                  <a:rPr lang="en-US" altLang="en-US" sz="2800" i="1" dirty="0">
                    <a:cs typeface="Times New Roman" panose="02020603050405020304" pitchFamily="18" charset="0"/>
                  </a:rPr>
                  <a:t>A</a:t>
                </a:r>
                <a:r>
                  <a:rPr lang="en-US" altLang="en-US" sz="2800" dirty="0">
                    <a:cs typeface="Times New Roman" panose="02020603050405020304" pitchFamily="18" charset="0"/>
                  </a:rPr>
                  <a:t> </a:t>
                </a:r>
                <a:r>
                  <a:rPr lang="el-GR" altLang="en-US" sz="2800" dirty="0">
                    <a:cs typeface="Times New Roman" panose="02020603050405020304" pitchFamily="18" charset="0"/>
                  </a:rPr>
                  <a:t>ανν ο</a:t>
                </a:r>
                <a:r>
                  <a:rPr lang="en-US" altLang="en-US" sz="2800" dirty="0">
                    <a:cs typeface="Times New Roman" panose="02020603050405020304" pitchFamily="18" charset="0"/>
                  </a:rPr>
                  <a:t> </a:t>
                </a:r>
                <a:r>
                  <a:rPr lang="el-GR" altLang="en-US" sz="2800" dirty="0">
                    <a:cs typeface="Times New Roman" panose="02020603050405020304" pitchFamily="18" charset="0"/>
                  </a:rPr>
                  <a:t>λ</a:t>
                </a:r>
                <a:r>
                  <a:rPr lang="en-US" altLang="en-US" sz="2800" dirty="0">
                    <a:cs typeface="Times New Roman" panose="02020603050405020304" pitchFamily="18" charset="0"/>
                  </a:rPr>
                  <a:t> </a:t>
                </a:r>
                <a:r>
                  <a:rPr lang="el-GR" altLang="en-US" sz="2800" dirty="0">
                    <a:cs typeface="Times New Roman" panose="02020603050405020304" pitchFamily="18" charset="0"/>
                  </a:rPr>
                  <a:t>ικανοποιεί τη χαρακτηριστική εξίσωση</a:t>
                </a:r>
              </a:p>
              <a:p>
                <a:endParaRPr lang="en-US" altLang="en-US" sz="2800" dirty="0"/>
              </a:p>
              <a:p>
                <a:pPr>
                  <a:spcBef>
                    <a:spcPts val="1800"/>
                  </a:spcBef>
                </a:pPr>
                <a:r>
                  <a:rPr lang="el-GR" altLang="en-US" sz="2800" dirty="0"/>
                  <a:t>Σημειώστε ότι                            ανν υπάρχει μη μηδενικό διάνυσμα </a:t>
                </a:r>
                <a:r>
                  <a:rPr lang="en-US" altLang="en-US" sz="2800" b="1" dirty="0"/>
                  <a:t>x</a:t>
                </a:r>
                <a:r>
                  <a:rPr lang="en-US" altLang="en-US" sz="28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altLang="en-US" sz="2800" dirty="0"/>
                  <a:t>                     </a:t>
                </a:r>
                <a:r>
                  <a:rPr lang="el-GR" altLang="en-US" sz="2800" dirty="0"/>
                  <a:t>   </a:t>
                </a:r>
                <a:r>
                  <a:rPr lang="el-GR" altLang="en-US" sz="2800" dirty="0" err="1"/>
                  <a:t>τ.ω</a:t>
                </a:r>
                <a:r>
                  <a:rPr lang="el-GR" altLang="en-US" sz="2800" dirty="0"/>
                  <a:t>.</a:t>
                </a:r>
                <a:endParaRPr lang="en-US" altLang="en-US" sz="2800" dirty="0"/>
              </a:p>
            </p:txBody>
          </p:sp>
        </mc:Choice>
        <mc:Fallback xmlns="">
          <p:sp>
            <p:nvSpPr>
              <p:cNvPr id="740355" name="Rectangle 3">
                <a:extLst>
                  <a:ext uri="{FF2B5EF4-FFF2-40B4-BE49-F238E27FC236}">
                    <a16:creationId xmlns:a16="http://schemas.microsoft.com/office/drawing/2014/main" id="{AA820313-6B14-4614-87CF-3990CE4B30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600200"/>
                <a:ext cx="8458200" cy="4572000"/>
              </a:xfrm>
              <a:blipFill>
                <a:blip r:embed="rId2"/>
                <a:stretch>
                  <a:fillRect l="-1349" t="-1662" r="-150"/>
                </a:stretch>
              </a:blipFill>
            </p:spPr>
            <p:txBody>
              <a:bodyPr/>
              <a:lstStyle/>
              <a:p>
                <a:r>
                  <a:rPr lang="en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40357" name="Object 5">
            <a:extLst>
              <a:ext uri="{FF2B5EF4-FFF2-40B4-BE49-F238E27FC236}">
                <a16:creationId xmlns:a16="http://schemas.microsoft.com/office/drawing/2014/main" id="{50ED41D4-2112-4A29-BF8F-5061E3235E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842968"/>
              </p:ext>
            </p:extLst>
          </p:nvPr>
        </p:nvGraphicFramePr>
        <p:xfrm>
          <a:off x="2588610" y="1668901"/>
          <a:ext cx="2273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73040" imgH="419040" progId="Equation.DSMT4">
                  <p:embed/>
                </p:oleObj>
              </mc:Choice>
              <mc:Fallback>
                <p:oleObj name="Equation" r:id="rId3" imgW="22730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8610" y="1668901"/>
                        <a:ext cx="22733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5B97524-287D-43EA-BB0D-AAAB8E6317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6738301"/>
              </p:ext>
            </p:extLst>
          </p:nvPr>
        </p:nvGraphicFramePr>
        <p:xfrm>
          <a:off x="3037490" y="4345480"/>
          <a:ext cx="2273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73040" imgH="419040" progId="Equation.DSMT4">
                  <p:embed/>
                </p:oleObj>
              </mc:Choice>
              <mc:Fallback>
                <p:oleObj name="Equation" r:id="rId5" imgW="22730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37490" y="4345480"/>
                        <a:ext cx="22733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18FC555-5AB0-4D53-90EB-71B430E94B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051782"/>
              </p:ext>
            </p:extLst>
          </p:nvPr>
        </p:nvGraphicFramePr>
        <p:xfrm>
          <a:off x="4390040" y="4792936"/>
          <a:ext cx="1841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41400" imgH="419040" progId="Equation.DSMT4">
                  <p:embed/>
                </p:oleObj>
              </mc:Choice>
              <mc:Fallback>
                <p:oleObj name="Equation" r:id="rId7" imgW="18414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390040" y="4792936"/>
                        <a:ext cx="18415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AECC538-75C3-4B8E-B18D-67E22EEA40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952557"/>
              </p:ext>
            </p:extLst>
          </p:nvPr>
        </p:nvGraphicFramePr>
        <p:xfrm>
          <a:off x="6913070" y="4792936"/>
          <a:ext cx="1320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20480" imgH="342720" progId="Equation.DSMT4">
                  <p:embed/>
                </p:oleObj>
              </mc:Choice>
              <mc:Fallback>
                <p:oleObj name="Equation" r:id="rId9" imgW="132048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913070" y="4792936"/>
                        <a:ext cx="13208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1431575"/>
              </p:ext>
            </p:extLst>
          </p:nvPr>
        </p:nvGraphicFramePr>
        <p:xfrm>
          <a:off x="3048000" y="3657600"/>
          <a:ext cx="2273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73040" imgH="419040" progId="Equation.DSMT4">
                  <p:embed/>
                </p:oleObj>
              </mc:Choice>
              <mc:Fallback>
                <p:oleObj name="Equation" r:id="rId3" imgW="22730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57600"/>
                        <a:ext cx="22733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63475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91501F3D-2FDA-497F-B2F6-AD0663136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Slide 5.2- </a:t>
            </a:r>
            <a:fld id="{9E1AE8F3-43B2-46AB-BF5F-02DFC6363398}" type="slidenum">
              <a:rPr lang="en-US" altLang="en-US"/>
              <a:pPr/>
              <a:t>5</a:t>
            </a:fld>
            <a:endParaRPr lang="en-CA" altLang="en-US"/>
          </a:p>
        </p:txBody>
      </p:sp>
      <p:sp>
        <p:nvSpPr>
          <p:cNvPr id="741378" name="Rectangle 2">
            <a:extLst>
              <a:ext uri="{FF2B5EF4-FFF2-40B4-BE49-F238E27FC236}">
                <a16:creationId xmlns:a16="http://schemas.microsoft.com/office/drawing/2014/main" id="{1FF7D613-AF4B-4A5A-BCB8-70F0366FD1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Η ΧΑΡΑΚΤΗΡΙΣΤΙΚΗ ΕΞΙΣΩΣΗ</a:t>
            </a:r>
            <a:endParaRPr lang="en-US" altLang="en-US" dirty="0"/>
          </a:p>
        </p:txBody>
      </p:sp>
      <p:sp>
        <p:nvSpPr>
          <p:cNvPr id="741379" name="Rectangle 3">
            <a:extLst>
              <a:ext uri="{FF2B5EF4-FFF2-40B4-BE49-F238E27FC236}">
                <a16:creationId xmlns:a16="http://schemas.microsoft.com/office/drawing/2014/main" id="{329EC486-C6D6-4EB0-AA26-520F8AEBC0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534400" cy="4724400"/>
          </a:xfrm>
        </p:spPr>
        <p:txBody>
          <a:bodyPr/>
          <a:lstStyle/>
          <a:p>
            <a:r>
              <a:rPr lang="el-GR" altLang="en-US" sz="2800" b="1" dirty="0"/>
              <a:t>Παράδειγμα</a:t>
            </a:r>
            <a:r>
              <a:rPr lang="en-US" altLang="en-US" sz="2800" b="1" dirty="0"/>
              <a:t> 2:</a:t>
            </a:r>
            <a:r>
              <a:rPr lang="en-US" altLang="en-US" sz="2800" dirty="0"/>
              <a:t> </a:t>
            </a:r>
            <a:r>
              <a:rPr lang="el-GR" altLang="en-US" sz="2800" dirty="0"/>
              <a:t>Βρείτε τη χαρακτηριστική εξίσωση του</a:t>
            </a:r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/>
          </a:p>
          <a:p>
            <a:r>
              <a:rPr lang="el-GR" altLang="en-US" sz="2800" b="1" dirty="0"/>
              <a:t>Λύση</a:t>
            </a:r>
            <a:r>
              <a:rPr lang="en-US" altLang="en-US" sz="2800" b="1" dirty="0"/>
              <a:t>:</a:t>
            </a:r>
            <a:r>
              <a:rPr lang="en-US" altLang="en-US" sz="2800" dirty="0"/>
              <a:t> </a:t>
            </a:r>
            <a:r>
              <a:rPr lang="el-GR" altLang="en-US" sz="2800" dirty="0"/>
              <a:t>Σχηματίστε τον </a:t>
            </a:r>
            <a:r>
              <a:rPr lang="en-US" altLang="en-US" sz="2800" dirty="0"/>
              <a:t>           , </a:t>
            </a:r>
            <a:r>
              <a:rPr lang="el-GR" altLang="en-US" sz="2800" dirty="0"/>
              <a:t>και χρησιμοποιήστε το Θεώρημα </a:t>
            </a:r>
            <a:r>
              <a:rPr lang="en-US" altLang="en-US" sz="2800" dirty="0"/>
              <a:t>3(d):</a:t>
            </a:r>
          </a:p>
        </p:txBody>
      </p:sp>
      <p:graphicFrame>
        <p:nvGraphicFramePr>
          <p:cNvPr id="741380" name="Object 4">
            <a:extLst>
              <a:ext uri="{FF2B5EF4-FFF2-40B4-BE49-F238E27FC236}">
                <a16:creationId xmlns:a16="http://schemas.microsoft.com/office/drawing/2014/main" id="{B5DD6A74-0A2E-4DC4-8948-2C8A9BD247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2286000"/>
          <a:ext cx="3581400" cy="232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44640" imgH="2361960" progId="Equation.DSMT4">
                  <p:embed/>
                </p:oleObj>
              </mc:Choice>
              <mc:Fallback>
                <p:oleObj name="Equation" r:id="rId2" imgW="3644640" imgH="236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286000"/>
                        <a:ext cx="3581400" cy="232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1381" name="Object 5">
            <a:extLst>
              <a:ext uri="{FF2B5EF4-FFF2-40B4-BE49-F238E27FC236}">
                <a16:creationId xmlns:a16="http://schemas.microsoft.com/office/drawing/2014/main" id="{D5AB317F-FFE2-43C4-BCC2-B869F02EEF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4930874"/>
              </p:ext>
            </p:extLst>
          </p:nvPr>
        </p:nvGraphicFramePr>
        <p:xfrm>
          <a:off x="4203700" y="5197475"/>
          <a:ext cx="1041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1120" imgH="342720" progId="Equation.DSMT4">
                  <p:embed/>
                </p:oleObj>
              </mc:Choice>
              <mc:Fallback>
                <p:oleObj name="Equation" r:id="rId4" imgW="104112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5197475"/>
                        <a:ext cx="1041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43985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7C753EBB-89A0-4B42-8BB2-F286842DFE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Slide 5.2- </a:t>
            </a:r>
            <a:fld id="{B3229A87-2F3A-4B88-9BC4-23C042BCD8DA}" type="slidenum">
              <a:rPr lang="en-US" altLang="en-US"/>
              <a:pPr/>
              <a:t>6</a:t>
            </a:fld>
            <a:endParaRPr lang="en-CA" altLang="en-US"/>
          </a:p>
        </p:txBody>
      </p:sp>
      <p:sp>
        <p:nvSpPr>
          <p:cNvPr id="742402" name="Rectangle 2">
            <a:extLst>
              <a:ext uri="{FF2B5EF4-FFF2-40B4-BE49-F238E27FC236}">
                <a16:creationId xmlns:a16="http://schemas.microsoft.com/office/drawing/2014/main" id="{0D7A8220-5100-40C2-814E-6FD404FED9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Η ΧΑΡΑΚΤΗΡΙΣΤΙΚΗ ΕΞΙΣΩΣΗ</a:t>
            </a:r>
            <a:endParaRPr lang="en-US" altLang="en-US" dirty="0"/>
          </a:p>
        </p:txBody>
      </p:sp>
      <p:sp>
        <p:nvSpPr>
          <p:cNvPr id="742403" name="Rectangle 3">
            <a:extLst>
              <a:ext uri="{FF2B5EF4-FFF2-40B4-BE49-F238E27FC236}">
                <a16:creationId xmlns:a16="http://schemas.microsoft.com/office/drawing/2014/main" id="{213708EC-6FD6-46D3-ABEE-94E002AE0C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  <a:p>
            <a:r>
              <a:rPr lang="el-GR" altLang="en-US" sz="2800" dirty="0"/>
              <a:t>Η χαρακτηριστική εξίσωση είναι </a:t>
            </a:r>
          </a:p>
          <a:p>
            <a:endParaRPr lang="en-US" altLang="en-US" sz="2800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/>
              <a:t>	</a:t>
            </a:r>
            <a:r>
              <a:rPr lang="en-US" altLang="en-US" sz="2800" dirty="0" err="1"/>
              <a:t>ή</a:t>
            </a:r>
            <a:r>
              <a:rPr lang="en-US" altLang="en-US" sz="2800" dirty="0"/>
              <a:t> </a:t>
            </a:r>
          </a:p>
        </p:txBody>
      </p:sp>
      <p:graphicFrame>
        <p:nvGraphicFramePr>
          <p:cNvPr id="742404" name="Object 4">
            <a:extLst>
              <a:ext uri="{FF2B5EF4-FFF2-40B4-BE49-F238E27FC236}">
                <a16:creationId xmlns:a16="http://schemas.microsoft.com/office/drawing/2014/main" id="{DD7F2A1E-7DBC-4FF0-B47E-A16AE85480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1219200"/>
          <a:ext cx="7010400" cy="288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26280" imgH="2971800" progId="Equation.DSMT4">
                  <p:embed/>
                </p:oleObj>
              </mc:Choice>
              <mc:Fallback>
                <p:oleObj name="Equation" r:id="rId2" imgW="7226280" imgH="297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19200"/>
                        <a:ext cx="7010400" cy="288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2405" name="Object 5">
            <a:extLst>
              <a:ext uri="{FF2B5EF4-FFF2-40B4-BE49-F238E27FC236}">
                <a16:creationId xmlns:a16="http://schemas.microsoft.com/office/drawing/2014/main" id="{78C7768C-81F1-456E-BB38-10E62211BC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876800"/>
          <a:ext cx="3822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22480" imgH="482400" progId="Equation.DSMT4">
                  <p:embed/>
                </p:oleObj>
              </mc:Choice>
              <mc:Fallback>
                <p:oleObj name="Equation" r:id="rId4" imgW="382248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876800"/>
                        <a:ext cx="3822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2406" name="Object 6">
            <a:extLst>
              <a:ext uri="{FF2B5EF4-FFF2-40B4-BE49-F238E27FC236}">
                <a16:creationId xmlns:a16="http://schemas.microsoft.com/office/drawing/2014/main" id="{DF28DC18-338C-42BB-AC8F-6EF70BAAD1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5791200"/>
          <a:ext cx="3822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22480" imgH="482400" progId="Equation.DSMT4">
                  <p:embed/>
                </p:oleObj>
              </mc:Choice>
              <mc:Fallback>
                <p:oleObj name="Equation" r:id="rId6" imgW="382248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791200"/>
                        <a:ext cx="3822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67012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3CCC07C5-9B8B-42BE-81DE-6EAF1CAF43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Slide 5.2- </a:t>
            </a:r>
            <a:fld id="{32AB94F3-AFD3-409C-B972-776E2EDD5B12}" type="slidenum">
              <a:rPr lang="en-US" altLang="en-US"/>
              <a:pPr/>
              <a:t>7</a:t>
            </a:fld>
            <a:endParaRPr lang="en-CA" altLang="en-US"/>
          </a:p>
        </p:txBody>
      </p:sp>
      <p:sp>
        <p:nvSpPr>
          <p:cNvPr id="743426" name="Rectangle 2">
            <a:extLst>
              <a:ext uri="{FF2B5EF4-FFF2-40B4-BE49-F238E27FC236}">
                <a16:creationId xmlns:a16="http://schemas.microsoft.com/office/drawing/2014/main" id="{B011523A-8383-439C-AE2D-04C5C73260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Η ΧΑΡΑΚΤΗΡΙΣΤΙΚΗ ΕΞΙΣΩΣΗ</a:t>
            </a:r>
            <a:endParaRPr lang="en-US" altLang="en-US" dirty="0"/>
          </a:p>
        </p:txBody>
      </p:sp>
      <p:sp>
        <p:nvSpPr>
          <p:cNvPr id="743427" name="Rectangle 3">
            <a:extLst>
              <a:ext uri="{FF2B5EF4-FFF2-40B4-BE49-F238E27FC236}">
                <a16:creationId xmlns:a16="http://schemas.microsoft.com/office/drawing/2014/main" id="{7C0EB697-884E-4FC5-B91B-E49419032A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n-US" sz="2800" dirty="0"/>
              <a:t>Αναπτύσσοντας το γινόμενο, μπορούμε επίσης να γράψουμε</a:t>
            </a:r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l-GR" altLang="en-US" sz="2800" dirty="0"/>
              <a:t>Η ιδιοτιμή </a:t>
            </a:r>
            <a:r>
              <a:rPr lang="en-US" altLang="en-US" sz="2800" dirty="0"/>
              <a:t>5 </a:t>
            </a:r>
            <a:r>
              <a:rPr lang="el-GR" altLang="en-US" sz="2800" dirty="0"/>
              <a:t>στο Παράδειγμα </a:t>
            </a:r>
            <a:r>
              <a:rPr lang="en-US" altLang="en-US" sz="2800" dirty="0"/>
              <a:t>2 </a:t>
            </a:r>
            <a:r>
              <a:rPr lang="el-GR" altLang="en-US" sz="2800" dirty="0"/>
              <a:t>λέμε ότι είναι </a:t>
            </a:r>
            <a:r>
              <a:rPr lang="el-GR" altLang="en-US" sz="2800" i="1" dirty="0"/>
              <a:t>πολλαπλότητας</a:t>
            </a:r>
            <a:r>
              <a:rPr lang="el-GR" altLang="en-US" sz="2800" dirty="0"/>
              <a:t> </a:t>
            </a:r>
            <a:r>
              <a:rPr lang="en-US" altLang="en-US" sz="2800" dirty="0"/>
              <a:t>2 </a:t>
            </a:r>
            <a:r>
              <a:rPr lang="el-GR" altLang="en-US" sz="2800" dirty="0"/>
              <a:t>επειδή ο όρος (λ-5)</a:t>
            </a:r>
            <a:r>
              <a:rPr lang="en-US" altLang="en-US" sz="2800" dirty="0"/>
              <a:t> </a:t>
            </a:r>
            <a:r>
              <a:rPr lang="el-GR" altLang="en-US" sz="2800" dirty="0"/>
              <a:t>εμφανίζεται δύο φορές ως παράγοντας του χαρακτηριστικού πολυωνύμου</a:t>
            </a:r>
            <a:r>
              <a:rPr lang="en-US" alt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l-GR" altLang="en-US" sz="2800" dirty="0"/>
              <a:t>Γενικά, η (αλγεβρική) πολλαπλότητα μιας </a:t>
            </a:r>
            <a:r>
              <a:rPr lang="el-GR" altLang="en-US" sz="2800" dirty="0" err="1"/>
              <a:t>ιδιοτιμής</a:t>
            </a:r>
            <a:r>
              <a:rPr lang="el-GR" altLang="en-US" sz="2800" dirty="0"/>
              <a:t> λ είναι η πολλαπλότητά της </a:t>
            </a:r>
            <a:r>
              <a:rPr lang="el-GR" altLang="en-US" sz="2800" dirty="0">
                <a:cs typeface="Times New Roman" panose="02020603050405020304" pitchFamily="18" charset="0"/>
              </a:rPr>
              <a:t>ως ρίζα της χαρακτηριστικής εξίσωσης</a:t>
            </a:r>
            <a:r>
              <a:rPr lang="en-US" altLang="en-US" sz="2800" dirty="0">
                <a:cs typeface="Times New Roman" panose="02020603050405020304" pitchFamily="18" charset="0"/>
              </a:rPr>
              <a:t>.</a:t>
            </a:r>
            <a:endParaRPr lang="el-GR" altLang="en-US" sz="2800" dirty="0">
              <a:cs typeface="Times New Roman" panose="02020603050405020304" pitchFamily="18" charset="0"/>
            </a:endParaRPr>
          </a:p>
        </p:txBody>
      </p:sp>
      <p:graphicFrame>
        <p:nvGraphicFramePr>
          <p:cNvPr id="743428" name="Object 4">
            <a:extLst>
              <a:ext uri="{FF2B5EF4-FFF2-40B4-BE49-F238E27FC236}">
                <a16:creationId xmlns:a16="http://schemas.microsoft.com/office/drawing/2014/main" id="{2ED8FD4C-C546-44ED-8F72-707388372D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2581979"/>
              </p:ext>
            </p:extLst>
          </p:nvPr>
        </p:nvGraphicFramePr>
        <p:xfrm>
          <a:off x="2133600" y="2057400"/>
          <a:ext cx="5092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92560" imgH="406080" progId="Equation.DSMT4">
                  <p:embed/>
                </p:oleObj>
              </mc:Choice>
              <mc:Fallback>
                <p:oleObj name="Equation" r:id="rId2" imgW="509256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057400"/>
                        <a:ext cx="5092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45916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32B03463-8FC4-49E4-A4C2-2B364190F4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Slide 5.2- </a:t>
            </a:r>
            <a:fld id="{80FF2AC5-4406-426C-9598-0A75696DEC8C}" type="slidenum">
              <a:rPr lang="en-US" altLang="en-US"/>
              <a:pPr/>
              <a:t>8</a:t>
            </a:fld>
            <a:endParaRPr lang="en-CA" altLang="en-US"/>
          </a:p>
        </p:txBody>
      </p:sp>
      <p:sp>
        <p:nvSpPr>
          <p:cNvPr id="738306" name="Rectangle 2">
            <a:extLst>
              <a:ext uri="{FF2B5EF4-FFF2-40B4-BE49-F238E27FC236}">
                <a16:creationId xmlns:a16="http://schemas.microsoft.com/office/drawing/2014/main" id="{89DEAD23-6284-4FBB-B2CC-9471A2509A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ΘΕΩΡΗΜΑ ΑΝΤΙΣΤΡΨΙΜΟΤΗΤΑΣ ΠΙΝΑΚΑ</a:t>
            </a:r>
            <a:endParaRPr lang="en-US" altLang="en-US" dirty="0"/>
          </a:p>
        </p:txBody>
      </p:sp>
      <p:sp>
        <p:nvSpPr>
          <p:cNvPr id="738307" name="Rectangle 3">
            <a:extLst>
              <a:ext uri="{FF2B5EF4-FFF2-40B4-BE49-F238E27FC236}">
                <a16:creationId xmlns:a16="http://schemas.microsoft.com/office/drawing/2014/main" id="{0DCA0A86-CBCA-4D30-8ABF-CB345C4D51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5334000"/>
          </a:xfrm>
          <a:noFill/>
        </p:spPr>
        <p:txBody>
          <a:bodyPr/>
          <a:lstStyle/>
          <a:p>
            <a:pPr marL="609600" indent="-609600"/>
            <a:r>
              <a:rPr lang="el-GR" altLang="en-US" sz="2800" b="1" dirty="0"/>
              <a:t>Θεώρημα</a:t>
            </a:r>
            <a:r>
              <a:rPr lang="en-US" altLang="en-US" sz="2800" b="1" dirty="0"/>
              <a:t>:</a:t>
            </a:r>
            <a:r>
              <a:rPr lang="en-US" altLang="en-US" sz="2800" dirty="0"/>
              <a:t> </a:t>
            </a:r>
            <a:r>
              <a:rPr lang="en-US" altLang="en-US" sz="2800" dirty="0" err="1"/>
              <a:t>Έ</a:t>
            </a:r>
            <a:r>
              <a:rPr lang="el-GR" altLang="en-US" sz="2800" dirty="0" err="1"/>
              <a:t>νας</a:t>
            </a:r>
            <a:r>
              <a:rPr lang="el-GR" altLang="en-US" sz="2800" dirty="0"/>
              <a:t> </a:t>
            </a:r>
            <a:r>
              <a:rPr lang="en-US" altLang="en-US" sz="2800" dirty="0" err="1"/>
              <a:t>nxn</a:t>
            </a:r>
            <a:r>
              <a:rPr lang="en-US" altLang="en-US" sz="2800" dirty="0"/>
              <a:t> </a:t>
            </a:r>
            <a:r>
              <a:rPr lang="el-GR" altLang="en-US" sz="2800" dirty="0"/>
              <a:t>πίνακας </a:t>
            </a:r>
            <a:r>
              <a:rPr lang="en-US" altLang="en-US" sz="2800" i="1" dirty="0"/>
              <a:t>A</a:t>
            </a:r>
            <a:r>
              <a:rPr lang="en-US" altLang="en-US" sz="2800" dirty="0"/>
              <a:t> </a:t>
            </a:r>
            <a:r>
              <a:rPr lang="el-GR" altLang="en-US" sz="2800" dirty="0"/>
              <a:t>είναι αντιστρέψιμος ανν</a:t>
            </a:r>
            <a:r>
              <a:rPr lang="en-US" altLang="en-US" sz="2800" dirty="0"/>
              <a:t>:</a:t>
            </a:r>
          </a:p>
          <a:p>
            <a:pPr marL="914400" lvl="2" indent="0">
              <a:buNone/>
            </a:pPr>
            <a:r>
              <a:rPr lang="en-US" altLang="en-US" sz="2800" dirty="0">
                <a:solidFill>
                  <a:srgbClr val="077C97"/>
                </a:solidFill>
              </a:rPr>
              <a:t>r.</a:t>
            </a:r>
            <a:r>
              <a:rPr lang="en-US" altLang="en-US" sz="2800" dirty="0"/>
              <a:t>   The number 0 is </a:t>
            </a:r>
            <a:r>
              <a:rPr lang="en-US" altLang="en-US" sz="2800" i="1" dirty="0"/>
              <a:t>not</a:t>
            </a:r>
            <a:r>
              <a:rPr lang="en-US" altLang="en-US" sz="2800" dirty="0"/>
              <a:t> an eigenvalue of </a:t>
            </a:r>
            <a:r>
              <a:rPr lang="en-US" altLang="en-US" sz="2800" i="1" dirty="0"/>
              <a:t>A</a:t>
            </a:r>
            <a:r>
              <a:rPr lang="en-US" altLang="en-US" sz="2800" dirty="0"/>
              <a:t>.</a:t>
            </a:r>
          </a:p>
          <a:p>
            <a:pPr marL="609600" indent="-609600"/>
            <a:r>
              <a:rPr lang="el-GR" altLang="en-US" sz="2800" b="1" dirty="0"/>
              <a:t>Απόδειξη</a:t>
            </a:r>
            <a:r>
              <a:rPr lang="en-US" altLang="en-US" sz="2800" b="1" dirty="0"/>
              <a:t>:</a:t>
            </a:r>
          </a:p>
          <a:p>
            <a:pPr marL="0" indent="0" algn="ctr">
              <a:buNone/>
            </a:pPr>
            <a:r>
              <a:rPr lang="en-US" altLang="en-US" sz="2800" b="1" dirty="0"/>
              <a:t> </a:t>
            </a:r>
            <a:r>
              <a:rPr lang="en-US" altLang="en-US" sz="2800" i="1" dirty="0"/>
              <a:t>A</a:t>
            </a:r>
            <a:r>
              <a:rPr lang="en-US" altLang="en-US" sz="2800" dirty="0"/>
              <a:t> </a:t>
            </a:r>
            <a:r>
              <a:rPr lang="el-GR" altLang="en-US" sz="2800" dirty="0"/>
              <a:t>δεν είναι </a:t>
            </a:r>
            <a:r>
              <a:rPr lang="el-GR" altLang="en-US" sz="2800" dirty="0" err="1"/>
              <a:t>αντιρέψιμος</a:t>
            </a:r>
            <a:endParaRPr lang="en-US" altLang="en-US" sz="2800" dirty="0"/>
          </a:p>
          <a:p>
            <a:pPr marL="0" indent="0">
              <a:buNone/>
            </a:pPr>
            <a:r>
              <a:rPr lang="en-US" altLang="en-US" sz="2800" dirty="0"/>
              <a:t> </a:t>
            </a:r>
            <a:r>
              <a:rPr lang="el-GR" altLang="en-US" sz="2800" dirty="0"/>
              <a:t>ανν</a:t>
            </a:r>
            <a:endParaRPr lang="en-US" altLang="en-US" sz="2800" dirty="0"/>
          </a:p>
          <a:p>
            <a:pPr marL="0" indent="0" algn="ctr">
              <a:buNone/>
            </a:pPr>
            <a:endParaRPr lang="en-US" altLang="en-US" sz="2800" b="1" dirty="0"/>
          </a:p>
          <a:p>
            <a:pPr marL="0" indent="0">
              <a:buNone/>
            </a:pPr>
            <a:r>
              <a:rPr lang="el-GR" altLang="en-US" sz="2800" dirty="0"/>
              <a:t>ανν</a:t>
            </a:r>
            <a:endParaRPr lang="en-US" altLang="en-US" sz="2800" dirty="0"/>
          </a:p>
          <a:p>
            <a:pPr marL="0" indent="0" algn="ctr">
              <a:buNone/>
            </a:pPr>
            <a:r>
              <a:rPr lang="en-US" altLang="en-US" sz="2800" dirty="0"/>
              <a:t>0 is an eigenvalue of </a:t>
            </a:r>
            <a:r>
              <a:rPr lang="en-US" altLang="en-US" sz="2800" i="1" dirty="0"/>
              <a:t>A</a:t>
            </a:r>
            <a:endParaRPr lang="en-US" altLang="en-US" sz="2800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61160AA5-A7CE-4EDA-A391-1DE5E4C423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427529"/>
              </p:ext>
            </p:extLst>
          </p:nvPr>
        </p:nvGraphicFramePr>
        <p:xfrm>
          <a:off x="3200400" y="4267200"/>
          <a:ext cx="303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35160" imgH="393480" progId="Equation.DSMT4">
                  <p:embed/>
                </p:oleObj>
              </mc:Choice>
              <mc:Fallback>
                <p:oleObj name="Equation" r:id="rId2" imgW="3035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00400" y="4267200"/>
                        <a:ext cx="30353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94207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822C038-01AC-409C-8501-63FD6D14EA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en-US"/>
              <a:t>Slide 5.2- </a:t>
            </a:r>
            <a:fld id="{6E372AB6-7AEE-4B4E-A185-A63F43912184}" type="slidenum">
              <a:rPr lang="en-US" altLang="en-US"/>
              <a:pPr/>
              <a:t>9</a:t>
            </a:fld>
            <a:endParaRPr lang="en-CA" altLang="en-US"/>
          </a:p>
        </p:txBody>
      </p:sp>
      <p:sp>
        <p:nvSpPr>
          <p:cNvPr id="744450" name="Rectangle 2">
            <a:extLst>
              <a:ext uri="{FF2B5EF4-FFF2-40B4-BE49-F238E27FC236}">
                <a16:creationId xmlns:a16="http://schemas.microsoft.com/office/drawing/2014/main" id="{771336CB-26E6-425F-AB6A-D96791A1EB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n-US" dirty="0"/>
              <a:t>ΟΜΟΙΟΤΗΤΑ</a:t>
            </a:r>
            <a:endParaRPr lang="en-US" altLang="en-US" dirty="0"/>
          </a:p>
        </p:txBody>
      </p:sp>
      <p:sp>
        <p:nvSpPr>
          <p:cNvPr id="744451" name="Rectangle 3">
            <a:extLst>
              <a:ext uri="{FF2B5EF4-FFF2-40B4-BE49-F238E27FC236}">
                <a16:creationId xmlns:a16="http://schemas.microsoft.com/office/drawing/2014/main" id="{3AD18DED-79C8-483D-8A1B-8E1E922FD2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0292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l-GR" altLang="en-US" sz="2800" dirty="0"/>
              <a:t>Αν</a:t>
            </a:r>
            <a:r>
              <a:rPr lang="en-US" altLang="en-US" sz="2800" dirty="0"/>
              <a:t> </a:t>
            </a:r>
            <a:r>
              <a:rPr lang="en-US" altLang="en-US" sz="2800" i="1" dirty="0"/>
              <a:t>A</a:t>
            </a:r>
            <a:r>
              <a:rPr lang="en-US" altLang="en-US" sz="2800" dirty="0"/>
              <a:t> </a:t>
            </a:r>
            <a:r>
              <a:rPr lang="el-GR" altLang="en-US" sz="2800" dirty="0"/>
              <a:t>και</a:t>
            </a:r>
            <a:r>
              <a:rPr lang="en-US" altLang="en-US" sz="2800" dirty="0"/>
              <a:t> </a:t>
            </a:r>
            <a:r>
              <a:rPr lang="en-US" altLang="en-US" sz="2800" i="1" dirty="0"/>
              <a:t>B</a:t>
            </a:r>
            <a:r>
              <a:rPr lang="en-US" altLang="en-US" sz="2800" dirty="0"/>
              <a:t> </a:t>
            </a:r>
            <a:r>
              <a:rPr lang="el-GR" altLang="en-US" sz="2800" dirty="0"/>
              <a:t>είναι  </a:t>
            </a:r>
            <a:r>
              <a:rPr lang="en-US" altLang="en-US" sz="2800" dirty="0"/>
              <a:t>         </a:t>
            </a:r>
            <a:r>
              <a:rPr lang="el-GR" altLang="en-US" sz="2800" dirty="0"/>
              <a:t>πίνακες</a:t>
            </a:r>
            <a:r>
              <a:rPr lang="en-US" altLang="en-US" sz="2800" dirty="0"/>
              <a:t>, </a:t>
            </a:r>
            <a:r>
              <a:rPr lang="el-GR" altLang="en-US" sz="2800" dirty="0"/>
              <a:t>τότε ο</a:t>
            </a:r>
            <a:r>
              <a:rPr lang="en-US" altLang="en-US" sz="2800" dirty="0"/>
              <a:t> </a:t>
            </a:r>
            <a:r>
              <a:rPr lang="en-US" altLang="en-US" sz="2800" i="1" dirty="0"/>
              <a:t>A</a:t>
            </a:r>
            <a:r>
              <a:rPr lang="en-US" altLang="en-US" sz="2800" dirty="0"/>
              <a:t> </a:t>
            </a:r>
            <a:r>
              <a:rPr lang="el-GR" altLang="en-US" sz="2800" b="1" dirty="0"/>
              <a:t>είναι όμοιος του </a:t>
            </a:r>
            <a:r>
              <a:rPr lang="en-US" altLang="en-US" sz="2800" i="1" dirty="0"/>
              <a:t>B</a:t>
            </a:r>
            <a:r>
              <a:rPr lang="en-US" altLang="en-US" sz="2800" dirty="0"/>
              <a:t> </a:t>
            </a:r>
            <a:r>
              <a:rPr lang="el-GR" altLang="en-US" sz="2800" dirty="0"/>
              <a:t>αν υπάρχει αντιστρέψιμος πίνακας</a:t>
            </a:r>
            <a:r>
              <a:rPr lang="en-US" altLang="en-US" sz="2800" dirty="0"/>
              <a:t> </a:t>
            </a:r>
            <a:r>
              <a:rPr lang="en-US" altLang="en-US" sz="2800" i="1" dirty="0"/>
              <a:t>P</a:t>
            </a:r>
            <a:r>
              <a:rPr lang="en-US" altLang="en-US" sz="2800" dirty="0"/>
              <a:t> </a:t>
            </a:r>
            <a:r>
              <a:rPr lang="el-GR" altLang="en-US" sz="2800" dirty="0" err="1"/>
              <a:t>τ.ω</a:t>
            </a:r>
            <a:r>
              <a:rPr lang="el-GR" altLang="en-US" sz="2800" dirty="0"/>
              <a:t>.</a:t>
            </a:r>
            <a:r>
              <a:rPr lang="en-US" altLang="en-US" sz="2800" dirty="0"/>
              <a:t>, </a:t>
            </a:r>
            <a:r>
              <a:rPr lang="el-GR" altLang="en-US" sz="2800" dirty="0"/>
              <a:t>             </a:t>
            </a:r>
            <a:r>
              <a:rPr lang="en-US" altLang="en-US" sz="2800" dirty="0"/>
              <a:t>,   </a:t>
            </a:r>
            <a:r>
              <a:rPr lang="el-GR" altLang="en-US" sz="2800" dirty="0"/>
              <a:t>                 ή ισοδύναμα</a:t>
            </a:r>
            <a:r>
              <a:rPr lang="en-US" altLang="en-US" sz="2800" dirty="0"/>
              <a:t>,                   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l-GR" altLang="en-US" sz="2800" dirty="0"/>
              <a:t>Θέτοντας</a:t>
            </a:r>
            <a:r>
              <a:rPr lang="en-US" altLang="en-US" sz="2800" dirty="0"/>
              <a:t> </a:t>
            </a:r>
            <a:r>
              <a:rPr lang="en-US" altLang="en-US" sz="2800" i="1" dirty="0"/>
              <a:t>Q</a:t>
            </a:r>
            <a:r>
              <a:rPr lang="en-US" altLang="en-US" sz="2800" dirty="0"/>
              <a:t> </a:t>
            </a:r>
            <a:r>
              <a:rPr lang="el-GR" altLang="en-US" sz="2800" dirty="0"/>
              <a:t>=</a:t>
            </a:r>
            <a:r>
              <a:rPr lang="en-US" altLang="en-US" sz="2800" dirty="0"/>
              <a:t>       , </a:t>
            </a:r>
            <a:r>
              <a:rPr lang="en-US" altLang="en-US" sz="2800" dirty="0" err="1"/>
              <a:t>έ</a:t>
            </a:r>
            <a:r>
              <a:rPr lang="el-GR" altLang="en-US" sz="2800" dirty="0" err="1"/>
              <a:t>χουμε</a:t>
            </a:r>
            <a:r>
              <a:rPr lang="el-GR" altLang="en-US" sz="2800" dirty="0"/>
              <a:t>                     </a:t>
            </a:r>
            <a:r>
              <a:rPr lang="en-US" altLang="en-US" sz="2800" dirty="0"/>
              <a:t>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altLang="en-US" sz="2800" dirty="0" err="1"/>
              <a:t>Ά</a:t>
            </a:r>
            <a:r>
              <a:rPr lang="el-GR" altLang="en-US" sz="2800" dirty="0" err="1"/>
              <a:t>ρα</a:t>
            </a:r>
            <a:r>
              <a:rPr lang="el-GR" altLang="en-US" sz="2800" dirty="0"/>
              <a:t> ο </a:t>
            </a:r>
            <a:r>
              <a:rPr lang="en-US" altLang="en-US" sz="2800" i="1" dirty="0"/>
              <a:t>B</a:t>
            </a:r>
            <a:r>
              <a:rPr lang="en-US" altLang="en-US" sz="2800" dirty="0"/>
              <a:t> </a:t>
            </a:r>
            <a:r>
              <a:rPr lang="el-GR" altLang="en-US" sz="2800" dirty="0"/>
              <a:t>είναι επίσης όμοιος με τον </a:t>
            </a:r>
            <a:r>
              <a:rPr lang="en-US" altLang="en-US" sz="2800" i="1" dirty="0"/>
              <a:t>A</a:t>
            </a:r>
            <a:r>
              <a:rPr lang="en-US" altLang="en-US" sz="2800" dirty="0"/>
              <a:t>, </a:t>
            </a:r>
            <a:r>
              <a:rPr lang="el-GR" altLang="en-US" sz="2800" dirty="0"/>
              <a:t>και λέμε απλά ότι ο Α και ο Β είναι </a:t>
            </a:r>
            <a:r>
              <a:rPr lang="el-GR" altLang="en-US" sz="2800" b="1" dirty="0"/>
              <a:t>παρόμοιοι</a:t>
            </a:r>
            <a:r>
              <a:rPr lang="en-US" altLang="en-US" sz="2800" dirty="0"/>
              <a:t>.</a:t>
            </a:r>
          </a:p>
          <a:p>
            <a:pPr>
              <a:spcBef>
                <a:spcPts val="600"/>
              </a:spcBef>
            </a:pPr>
            <a:r>
              <a:rPr lang="el-GR" altLang="en-US" sz="2800" dirty="0"/>
              <a:t>Ο μετασχηματισμός του </a:t>
            </a:r>
            <a:r>
              <a:rPr lang="el-GR" altLang="en-US" sz="2800" i="1" dirty="0"/>
              <a:t>Α</a:t>
            </a:r>
            <a:r>
              <a:rPr lang="el-GR" altLang="en-US" sz="2800" dirty="0"/>
              <a:t> σε </a:t>
            </a:r>
            <a:r>
              <a:rPr lang="en-US" altLang="en-US" sz="2800" dirty="0"/>
              <a:t>             </a:t>
            </a:r>
            <a:r>
              <a:rPr lang="el-GR" altLang="en-US" sz="2800" dirty="0"/>
              <a:t>ονομάζεται </a:t>
            </a:r>
            <a:r>
              <a:rPr lang="el-GR" altLang="en-US" sz="2800" b="1" dirty="0"/>
              <a:t>μετασχηματισμός ομοιότητας</a:t>
            </a:r>
            <a:r>
              <a:rPr lang="en-US" altLang="en-US" sz="2800" dirty="0"/>
              <a:t>.</a:t>
            </a:r>
          </a:p>
        </p:txBody>
      </p:sp>
      <p:graphicFrame>
        <p:nvGraphicFramePr>
          <p:cNvPr id="744452" name="Object 4">
            <a:extLst>
              <a:ext uri="{FF2B5EF4-FFF2-40B4-BE49-F238E27FC236}">
                <a16:creationId xmlns:a16="http://schemas.microsoft.com/office/drawing/2014/main" id="{0A7B3651-770A-473D-911B-527137520B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013529"/>
              </p:ext>
            </p:extLst>
          </p:nvPr>
        </p:nvGraphicFramePr>
        <p:xfrm>
          <a:off x="3310540" y="1389554"/>
          <a:ext cx="7747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360" imgH="253800" progId="Equation.DSMT4">
                  <p:embed/>
                </p:oleObj>
              </mc:Choice>
              <mc:Fallback>
                <p:oleObj name="Equation" r:id="rId2" imgW="7743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0540" y="1389554"/>
                        <a:ext cx="7747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4453" name="Object 5">
            <a:extLst>
              <a:ext uri="{FF2B5EF4-FFF2-40B4-BE49-F238E27FC236}">
                <a16:creationId xmlns:a16="http://schemas.microsoft.com/office/drawing/2014/main" id="{966B9D3E-F068-46EB-9425-53ABF1F708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687969"/>
              </p:ext>
            </p:extLst>
          </p:nvPr>
        </p:nvGraphicFramePr>
        <p:xfrm>
          <a:off x="933450" y="2142526"/>
          <a:ext cx="1638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368280" progId="Equation.DSMT4">
                  <p:embed/>
                </p:oleObj>
              </mc:Choice>
              <mc:Fallback>
                <p:oleObj name="Equation" r:id="rId4" imgW="163800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2142526"/>
                        <a:ext cx="1638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4454" name="Object 6">
            <a:extLst>
              <a:ext uri="{FF2B5EF4-FFF2-40B4-BE49-F238E27FC236}">
                <a16:creationId xmlns:a16="http://schemas.microsoft.com/office/drawing/2014/main" id="{722816BA-C3C6-44C8-84CD-7C0D8E5498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390762"/>
              </p:ext>
            </p:extLst>
          </p:nvPr>
        </p:nvGraphicFramePr>
        <p:xfrm>
          <a:off x="4686300" y="2108856"/>
          <a:ext cx="158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368280" progId="Equation.DSMT4">
                  <p:embed/>
                </p:oleObj>
              </mc:Choice>
              <mc:Fallback>
                <p:oleObj name="Equation" r:id="rId6" imgW="158724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108856"/>
                        <a:ext cx="1587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4455" name="Object 7">
            <a:extLst>
              <a:ext uri="{FF2B5EF4-FFF2-40B4-BE49-F238E27FC236}">
                <a16:creationId xmlns:a16="http://schemas.microsoft.com/office/drawing/2014/main" id="{7314719A-F326-4D65-A80C-9FCEBA06A2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475371"/>
              </p:ext>
            </p:extLst>
          </p:nvPr>
        </p:nvGraphicFramePr>
        <p:xfrm>
          <a:off x="3031140" y="2755023"/>
          <a:ext cx="520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560" imgH="393480" progId="Equation.DSMT4">
                  <p:embed/>
                </p:oleObj>
              </mc:Choice>
              <mc:Fallback>
                <p:oleObj name="Equation" r:id="rId8" imgW="520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1140" y="2755023"/>
                        <a:ext cx="520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4456" name="Object 8">
            <a:extLst>
              <a:ext uri="{FF2B5EF4-FFF2-40B4-BE49-F238E27FC236}">
                <a16:creationId xmlns:a16="http://schemas.microsoft.com/office/drawing/2014/main" id="{FF0B8DF9-C765-4965-8F19-4C65BEC629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2905420"/>
              </p:ext>
            </p:extLst>
          </p:nvPr>
        </p:nvGraphicFramePr>
        <p:xfrm>
          <a:off x="4855342" y="2755023"/>
          <a:ext cx="1689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88760" imgH="457200" progId="Equation.DSMT4">
                  <p:embed/>
                </p:oleObj>
              </mc:Choice>
              <mc:Fallback>
                <p:oleObj name="Equation" r:id="rId10" imgW="16887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5342" y="2755023"/>
                        <a:ext cx="16891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4457" name="Object 9">
            <a:extLst>
              <a:ext uri="{FF2B5EF4-FFF2-40B4-BE49-F238E27FC236}">
                <a16:creationId xmlns:a16="http://schemas.microsoft.com/office/drawing/2014/main" id="{1FFE843D-4367-4DD8-9781-A9EDED20E2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0934332"/>
              </p:ext>
            </p:extLst>
          </p:nvPr>
        </p:nvGraphicFramePr>
        <p:xfrm>
          <a:off x="5257800" y="4523170"/>
          <a:ext cx="1016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15920" imgH="368280" progId="Equation.DSMT4">
                  <p:embed/>
                </p:oleObj>
              </mc:Choice>
              <mc:Fallback>
                <p:oleObj name="Equation" r:id="rId12" imgW="101592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523170"/>
                        <a:ext cx="1016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13809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 Narrow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shelf Symbol 2" pitchFamily="2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shelf Symbol 2" pitchFamily="2" charset="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12725</TotalTime>
  <Words>586</Words>
  <Application>Microsoft Macintosh PowerPoint</Application>
  <PresentationFormat>On-screen Show (4:3)</PresentationFormat>
  <Paragraphs>92</Paragraphs>
  <Slides>12</Slides>
  <Notes>2</Notes>
  <HiddenSlides>1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Arial Narrow</vt:lpstr>
      <vt:lpstr>Bookshelf Symbol 2</vt:lpstr>
      <vt:lpstr>Cambria Math</vt:lpstr>
      <vt:lpstr>Times New Roman</vt:lpstr>
      <vt:lpstr>Wingdings</vt:lpstr>
      <vt:lpstr>Blends</vt:lpstr>
      <vt:lpstr>Equation</vt:lpstr>
      <vt:lpstr>Ιδιοτιμές και Ιδιοδιανύσματα</vt:lpstr>
      <vt:lpstr>ΕΠΑΝΑΛΗΨΗ ΟΡΙΖΟΥΣΩΝ</vt:lpstr>
      <vt:lpstr>ΕΠΑΝΑΛΗΨΗ ΟΡΙΖΟΥΣΩΝ</vt:lpstr>
      <vt:lpstr>Η ΧΑΡΑΚΤΗΡΙΣΤΙΚΗ ΕΞΙΣΩΣΗ</vt:lpstr>
      <vt:lpstr>Η ΧΑΡΑΚΤΗΡΙΣΤΙΚΗ ΕΞΙΣΩΣΗ</vt:lpstr>
      <vt:lpstr>Η ΧΑΡΑΚΤΗΡΙΣΤΙΚΗ ΕΞΙΣΩΣΗ</vt:lpstr>
      <vt:lpstr>Η ΧΑΡΑΚΤΗΡΙΣΤΙΚΗ ΕΞΙΣΩΣΗ</vt:lpstr>
      <vt:lpstr>ΘΕΩΡΗΜΑ ΑΝΤΙΣΤΡΨΙΜΟΤΗΤΑΣ ΠΙΝΑΚΑ</vt:lpstr>
      <vt:lpstr>ΟΜΟΙΟΤΗΤΑ</vt:lpstr>
      <vt:lpstr>ΟΜΟΙΟΤΗΤΑ</vt:lpstr>
      <vt:lpstr>ΟΜΟΙΟΤΗΤΑ</vt:lpstr>
      <vt:lpstr>ΟΜΟΙΟΤΗΤΑ</vt:lpstr>
    </vt:vector>
  </TitlesOfParts>
  <Company>© 2012 Pearson Education, Inc. All rights reserved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Linear Algebra and Its Applications</dc:subject>
  <dc:creator>David C. Lay</dc:creator>
  <cp:lastModifiedBy>Manolis Vavalis</cp:lastModifiedBy>
  <cp:revision>1062</cp:revision>
  <dcterms:created xsi:type="dcterms:W3CDTF">2005-10-22T18:34:54Z</dcterms:created>
  <dcterms:modified xsi:type="dcterms:W3CDTF">2025-12-21T12:24:12Z</dcterms:modified>
</cp:coreProperties>
</file>