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7" r:id="rId1"/>
  </p:sldMasterIdLst>
  <p:notesMasterIdLst>
    <p:notesMasterId r:id="rId35"/>
  </p:notesMasterIdLst>
  <p:handoutMasterIdLst>
    <p:handoutMasterId r:id="rId36"/>
  </p:handoutMasterIdLst>
  <p:sldIdLst>
    <p:sldId id="424" r:id="rId2"/>
    <p:sldId id="456" r:id="rId3"/>
    <p:sldId id="362" r:id="rId4"/>
    <p:sldId id="455" r:id="rId5"/>
    <p:sldId id="425" r:id="rId6"/>
    <p:sldId id="426" r:id="rId7"/>
    <p:sldId id="427" r:id="rId8"/>
    <p:sldId id="428" r:id="rId9"/>
    <p:sldId id="429" r:id="rId10"/>
    <p:sldId id="430" r:id="rId11"/>
    <p:sldId id="431" r:id="rId12"/>
    <p:sldId id="432" r:id="rId13"/>
    <p:sldId id="433" r:id="rId14"/>
    <p:sldId id="434" r:id="rId15"/>
    <p:sldId id="435" r:id="rId16"/>
    <p:sldId id="436" r:id="rId17"/>
    <p:sldId id="437" r:id="rId18"/>
    <p:sldId id="438" r:id="rId19"/>
    <p:sldId id="439" r:id="rId20"/>
    <p:sldId id="440" r:id="rId21"/>
    <p:sldId id="441" r:id="rId22"/>
    <p:sldId id="442" r:id="rId23"/>
    <p:sldId id="443" r:id="rId24"/>
    <p:sldId id="444" r:id="rId25"/>
    <p:sldId id="445" r:id="rId26"/>
    <p:sldId id="446" r:id="rId27"/>
    <p:sldId id="447" r:id="rId28"/>
    <p:sldId id="453" r:id="rId29"/>
    <p:sldId id="454" r:id="rId30"/>
    <p:sldId id="448" r:id="rId31"/>
    <p:sldId id="449" r:id="rId32"/>
    <p:sldId id="450" r:id="rId33"/>
    <p:sldId id="45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6" userDrawn="1">
          <p15:clr>
            <a:srgbClr val="A4A3A4"/>
          </p15:clr>
        </p15:guide>
        <p15:guide id="2" orient="horz" pos="3888" userDrawn="1">
          <p15:clr>
            <a:srgbClr val="A4A3A4"/>
          </p15:clr>
        </p15:guide>
        <p15:guide id="3" pos="288" userDrawn="1">
          <p15:clr>
            <a:srgbClr val="A4A3A4"/>
          </p15:clr>
        </p15:guide>
        <p15:guide id="4" pos="54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7C97"/>
    <a:srgbClr val="D7791B"/>
    <a:srgbClr val="4C7816"/>
    <a:srgbClr val="528218"/>
    <a:srgbClr val="B6CEAA"/>
    <a:srgbClr val="ADC8A0"/>
    <a:srgbClr val="007F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614" autoAdjust="0"/>
    <p:restoredTop sz="96327" autoAdjust="0"/>
  </p:normalViewPr>
  <p:slideViewPr>
    <p:cSldViewPr>
      <p:cViewPr varScale="1">
        <p:scale>
          <a:sx n="123" d="100"/>
          <a:sy n="123" d="100"/>
        </p:scale>
        <p:origin x="2064" y="192"/>
      </p:cViewPr>
      <p:guideLst>
        <p:guide orient="horz" pos="1296"/>
        <p:guide orient="horz" pos="3888"/>
        <p:guide pos="288"/>
        <p:guide pos="5472"/>
      </p:guideLst>
    </p:cSldViewPr>
  </p:slideViewPr>
  <p:outlineViewPr>
    <p:cViewPr>
      <p:scale>
        <a:sx n="33" d="100"/>
        <a:sy n="33" d="100"/>
      </p:scale>
      <p:origin x="66"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Bookshelf Symbol 2" charset="0"/>
                <a:ea typeface="ＭＳ Ｐゴシック"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F45594BF-5E44-44FC-97E6-541F7397B54A}" type="datetimeFigureOut">
              <a:rPr lang="en-US" altLang="en-US"/>
              <a:pPr>
                <a:defRPr/>
              </a:pPr>
              <a:t>9/28/25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Bookshelf Symbol 2" charset="0"/>
                <a:ea typeface="ＭＳ Ｐゴシック"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D61F6295-5E32-4C1C-9AF0-F44E5B3CFE44}" type="slidenum">
              <a:rPr lang="en-US" altLang="en-US"/>
              <a:pPr>
                <a:defRPr/>
              </a:pPr>
              <a:t>‹#›</a:t>
            </a:fld>
            <a:endParaRPr lang="en-US" altLang="en-US"/>
          </a:p>
        </p:txBody>
      </p:sp>
    </p:spTree>
    <p:extLst>
      <p:ext uri="{BB962C8B-B14F-4D97-AF65-F5344CB8AC3E}">
        <p14:creationId xmlns:p14="http://schemas.microsoft.com/office/powerpoint/2010/main" val="24163023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sz="1200">
                <a:latin typeface="Arial" panose="020B0604020202020204" pitchFamily="34" charset="0"/>
                <a:ea typeface="+mn-ea"/>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ea typeface="+mn-ea"/>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defRPr sz="1200">
                <a:latin typeface="Arial" panose="020B0604020202020204" pitchFamily="34" charset="0"/>
                <a:ea typeface="+mn-ea"/>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pitchFamily="34" charset="0"/>
              </a:defRPr>
            </a:lvl1pPr>
          </a:lstStyle>
          <a:p>
            <a:pPr>
              <a:defRPr/>
            </a:pPr>
            <a:fld id="{FDA1E1CF-71EE-478E-95FB-AC73ABCD4C12}" type="slidenum">
              <a:rPr lang="en-US" altLang="en-US"/>
              <a:pPr>
                <a:defRPr/>
              </a:pPr>
              <a:t>‹#›</a:t>
            </a:fld>
            <a:endParaRPr lang="en-US" altLang="en-US"/>
          </a:p>
        </p:txBody>
      </p:sp>
    </p:spTree>
    <p:extLst>
      <p:ext uri="{BB962C8B-B14F-4D97-AF65-F5344CB8AC3E}">
        <p14:creationId xmlns:p14="http://schemas.microsoft.com/office/powerpoint/2010/main" val="239278402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fld id="{B0D033FC-8313-464A-AFBF-4237A2714ED1}" type="slidenum">
              <a:rPr lang="en-US" altLang="en-US" sz="1200" smtClean="0">
                <a:latin typeface="Arial" pitchFamily="34" charset="0"/>
              </a:rPr>
              <a:pPr>
                <a:defRPr/>
              </a:pPr>
              <a:t>1</a:t>
            </a:fld>
            <a:endParaRPr lang="en-US" altLang="en-US" sz="1200">
              <a:latin typeface="Arial" pitchFamily="34" charset="0"/>
            </a:endParaRPr>
          </a:p>
        </p:txBody>
      </p:sp>
      <p:sp>
        <p:nvSpPr>
          <p:cNvPr id="5123" name="Rectangle 2"/>
          <p:cNvSpPr>
            <a:spLocks noGrp="1" noRot="1" noChangeAspect="1" noChangeArrowheads="1" noTextEdit="1"/>
          </p:cNvSpPr>
          <p:nvPr>
            <p:ph type="sldImg"/>
          </p:nvPr>
        </p:nvSpPr>
        <p:spPr>
          <a:xfrm>
            <a:off x="1143000" y="685800"/>
            <a:ext cx="4572000" cy="3429000"/>
          </a:xfrm>
          <a:ln/>
        </p:spPr>
      </p:sp>
      <p:sp>
        <p:nvSpPr>
          <p:cNvPr id="36868" name="Rectangle 3"/>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fld id="{C5952B00-2A8A-44BE-B89E-5190903B8FFF}" type="slidenum">
              <a:rPr lang="en-US" altLang="en-US" sz="1200" smtClean="0">
                <a:latin typeface="Arial" pitchFamily="34" charset="0"/>
              </a:rPr>
              <a:pPr>
                <a:defRPr/>
              </a:pPr>
              <a:t>3</a:t>
            </a:fld>
            <a:endParaRPr lang="en-US" altLang="en-US" sz="1200">
              <a:latin typeface="Arial" pitchFamily="34" charset="0"/>
            </a:endParaRPr>
          </a:p>
        </p:txBody>
      </p:sp>
      <p:sp>
        <p:nvSpPr>
          <p:cNvPr id="7171" name="Rectangle 2"/>
          <p:cNvSpPr>
            <a:spLocks noGrp="1" noRot="1" noChangeAspect="1" noChangeArrowheads="1" noTextEdit="1"/>
          </p:cNvSpPr>
          <p:nvPr>
            <p:ph type="sldImg"/>
          </p:nvPr>
        </p:nvSpPr>
        <p:spPr>
          <a:xfrm>
            <a:off x="1143000" y="685800"/>
            <a:ext cx="4572000" cy="3429000"/>
          </a:xfrm>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9/28/25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Line 12">
            <a:extLst>
              <a:ext uri="{FF2B5EF4-FFF2-40B4-BE49-F238E27FC236}">
                <a16:creationId xmlns:a16="http://schemas.microsoft.com/office/drawing/2014/main" id="{4EF17CC2-3D97-2EB4-4EE5-A4A5D2FD3A99}"/>
              </a:ext>
            </a:extLst>
          </p:cNvPr>
          <p:cNvSpPr>
            <a:spLocks noChangeShapeType="1"/>
          </p:cNvSpPr>
          <p:nvPr userDrawn="1"/>
        </p:nvSpPr>
        <p:spPr bwMode="auto">
          <a:xfrm>
            <a:off x="0" y="2667000"/>
            <a:ext cx="4953000" cy="0"/>
          </a:xfrm>
          <a:prstGeom prst="line">
            <a:avLst/>
          </a:prstGeom>
          <a:noFill/>
          <a:ln w="12700">
            <a:solidFill>
              <a:srgbClr val="077C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Bookshelf Symbol 2" charset="0"/>
              <a:ea typeface="ＭＳ Ｐゴシック" charset="0"/>
            </a:endParaRPr>
          </a:p>
        </p:txBody>
      </p:sp>
      <p:sp>
        <p:nvSpPr>
          <p:cNvPr id="8" name="Text Box 14" descr="Pink tissue paper">
            <a:extLst>
              <a:ext uri="{FF2B5EF4-FFF2-40B4-BE49-F238E27FC236}">
                <a16:creationId xmlns:a16="http://schemas.microsoft.com/office/drawing/2014/main" id="{1613CD1E-3C21-63D8-3C99-0453F8633A45}"/>
              </a:ext>
            </a:extLst>
          </p:cNvPr>
          <p:cNvSpPr txBox="1">
            <a:spLocks noChangeArrowheads="1"/>
          </p:cNvSpPr>
          <p:nvPr userDrawn="1"/>
        </p:nvSpPr>
        <p:spPr bwMode="auto">
          <a:xfrm>
            <a:off x="533400" y="304800"/>
            <a:ext cx="533400" cy="7318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eaLnBrk="1" hangingPunct="1">
              <a:spcBef>
                <a:spcPct val="50000"/>
              </a:spcBef>
              <a:defRPr/>
            </a:pPr>
            <a:r>
              <a:rPr lang="en-US" altLang="en-US" sz="4200" b="1">
                <a:solidFill>
                  <a:srgbClr val="4C7816"/>
                </a:solidFill>
                <a:latin typeface="Arial" panose="020B0604020202020204" pitchFamily="34" charset="0"/>
                <a:ea typeface="+mn-ea"/>
              </a:rPr>
              <a:t>1</a:t>
            </a:r>
          </a:p>
        </p:txBody>
      </p:sp>
      <p:sp>
        <p:nvSpPr>
          <p:cNvPr id="9" name="Text Box 15" descr="Pink tissue paper">
            <a:extLst>
              <a:ext uri="{FF2B5EF4-FFF2-40B4-BE49-F238E27FC236}">
                <a16:creationId xmlns:a16="http://schemas.microsoft.com/office/drawing/2014/main" id="{360AA31A-DC32-4551-1E0E-867159D4F3AD}"/>
              </a:ext>
            </a:extLst>
          </p:cNvPr>
          <p:cNvSpPr txBox="1">
            <a:spLocks noChangeArrowheads="1"/>
          </p:cNvSpPr>
          <p:nvPr userDrawn="1"/>
        </p:nvSpPr>
        <p:spPr bwMode="auto">
          <a:xfrm>
            <a:off x="304800" y="2057400"/>
            <a:ext cx="838200" cy="579438"/>
          </a:xfrm>
          <a:prstGeom prst="rect">
            <a:avLst/>
          </a:prstGeom>
          <a:noFill/>
          <a:ln>
            <a:noFill/>
          </a:ln>
          <a:effectLst/>
          <a:extLst>
            <a:ext uri="{909E8E84-426E-40DD-AFC4-6F175D3DCCD1}">
              <a14:hiddenFill xmlns:a14="http://schemas.microsoft.com/office/drawing/2010/main">
                <a:blipFill dpi="0" rotWithShape="0">
                  <a:blip r:embed="rId2"/>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eaLnBrk="1" hangingPunct="1">
              <a:spcBef>
                <a:spcPct val="50000"/>
              </a:spcBef>
              <a:defRPr/>
            </a:pPr>
            <a:r>
              <a:rPr lang="en-US" altLang="en-US" sz="3200" b="1">
                <a:solidFill>
                  <a:srgbClr val="CD8019"/>
                </a:solidFill>
                <a:latin typeface="Arial" panose="020B0604020202020204" pitchFamily="34" charset="0"/>
                <a:ea typeface="+mn-ea"/>
              </a:rPr>
              <a:t>1.2</a:t>
            </a:r>
          </a:p>
        </p:txBody>
      </p:sp>
      <p:sp>
        <p:nvSpPr>
          <p:cNvPr id="10" name="Line 21">
            <a:extLst>
              <a:ext uri="{FF2B5EF4-FFF2-40B4-BE49-F238E27FC236}">
                <a16:creationId xmlns:a16="http://schemas.microsoft.com/office/drawing/2014/main" id="{CF94D031-C78C-49B2-9470-9D5F281CCFA2}"/>
              </a:ext>
            </a:extLst>
          </p:cNvPr>
          <p:cNvSpPr>
            <a:spLocks noChangeShapeType="1"/>
          </p:cNvSpPr>
          <p:nvPr userDrawn="1"/>
        </p:nvSpPr>
        <p:spPr bwMode="auto">
          <a:xfrm rot="5400000" flipH="1">
            <a:off x="4572000" y="-4343400"/>
            <a:ext cx="0" cy="9144000"/>
          </a:xfrm>
          <a:prstGeom prst="line">
            <a:avLst/>
          </a:prstGeom>
          <a:noFill/>
          <a:ln w="63500">
            <a:solidFill>
              <a:srgbClr val="077C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Bookshelf Symbol 2" charset="0"/>
              <a:ea typeface="ＭＳ Ｐゴシック" charset="0"/>
            </a:endParaRPr>
          </a:p>
        </p:txBody>
      </p:sp>
      <p:sp>
        <p:nvSpPr>
          <p:cNvPr id="11" name="Line 23">
            <a:extLst>
              <a:ext uri="{FF2B5EF4-FFF2-40B4-BE49-F238E27FC236}">
                <a16:creationId xmlns:a16="http://schemas.microsoft.com/office/drawing/2014/main" id="{1329B027-AF9F-0CB5-8947-F9EEBC80E087}"/>
              </a:ext>
            </a:extLst>
          </p:cNvPr>
          <p:cNvSpPr>
            <a:spLocks noChangeShapeType="1"/>
          </p:cNvSpPr>
          <p:nvPr userDrawn="1"/>
        </p:nvSpPr>
        <p:spPr bwMode="auto">
          <a:xfrm rot="5400000" flipH="1">
            <a:off x="762000" y="701675"/>
            <a:ext cx="0" cy="609600"/>
          </a:xfrm>
          <a:prstGeom prst="line">
            <a:avLst/>
          </a:prstGeom>
          <a:noFill/>
          <a:ln w="38100">
            <a:solidFill>
              <a:srgbClr val="B6CEA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Bookshelf Symbol 2" charset="0"/>
              <a:ea typeface="ＭＳ Ｐゴシック" charset="0"/>
            </a:endParaRPr>
          </a:p>
        </p:txBody>
      </p:sp>
      <p:sp>
        <p:nvSpPr>
          <p:cNvPr id="12" name="Line 24">
            <a:extLst>
              <a:ext uri="{FF2B5EF4-FFF2-40B4-BE49-F238E27FC236}">
                <a16:creationId xmlns:a16="http://schemas.microsoft.com/office/drawing/2014/main" id="{76CF2AD7-8C33-9ED6-B873-A8D71A65F53E}"/>
              </a:ext>
            </a:extLst>
          </p:cNvPr>
          <p:cNvSpPr>
            <a:spLocks noChangeShapeType="1"/>
          </p:cNvSpPr>
          <p:nvPr userDrawn="1"/>
        </p:nvSpPr>
        <p:spPr bwMode="auto">
          <a:xfrm rot="16200000" flipH="1" flipV="1">
            <a:off x="-19050" y="495300"/>
            <a:ext cx="990600" cy="0"/>
          </a:xfrm>
          <a:prstGeom prst="line">
            <a:avLst/>
          </a:prstGeom>
          <a:noFill/>
          <a:ln w="38100">
            <a:solidFill>
              <a:srgbClr val="B6CEA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Bookshelf Symbol 2" charset="0"/>
              <a:ea typeface="ＭＳ Ｐゴシック" charset="0"/>
            </a:endParaRPr>
          </a:p>
        </p:txBody>
      </p:sp>
      <p:sp>
        <p:nvSpPr>
          <p:cNvPr id="13" name="Freeform 31">
            <a:extLst>
              <a:ext uri="{FF2B5EF4-FFF2-40B4-BE49-F238E27FC236}">
                <a16:creationId xmlns:a16="http://schemas.microsoft.com/office/drawing/2014/main" id="{F30006AA-338F-73C5-1E3A-771C9DE04A90}"/>
              </a:ext>
            </a:extLst>
          </p:cNvPr>
          <p:cNvSpPr>
            <a:spLocks/>
          </p:cNvSpPr>
          <p:nvPr userDrawn="1"/>
        </p:nvSpPr>
        <p:spPr bwMode="auto">
          <a:xfrm>
            <a:off x="0" y="2057400"/>
            <a:ext cx="1143000" cy="609600"/>
          </a:xfrm>
          <a:custGeom>
            <a:avLst/>
            <a:gdLst>
              <a:gd name="T0" fmla="*/ 0 w 96"/>
              <a:gd name="T1" fmla="*/ 0 h 192"/>
              <a:gd name="T2" fmla="*/ 2147483647 w 96"/>
              <a:gd name="T3" fmla="*/ 0 h 192"/>
              <a:gd name="T4" fmla="*/ 2147483647 w 96"/>
              <a:gd name="T5" fmla="*/ 2147483647 h 192"/>
              <a:gd name="T6" fmla="*/ 0 60000 65536"/>
              <a:gd name="T7" fmla="*/ 0 60000 65536"/>
              <a:gd name="T8" fmla="*/ 0 60000 65536"/>
            </a:gdLst>
            <a:ahLst/>
            <a:cxnLst>
              <a:cxn ang="T6">
                <a:pos x="T0" y="T1"/>
              </a:cxn>
              <a:cxn ang="T7">
                <a:pos x="T2" y="T3"/>
              </a:cxn>
              <a:cxn ang="T8">
                <a:pos x="T4" y="T5"/>
              </a:cxn>
            </a:cxnLst>
            <a:rect l="0" t="0" r="r" b="b"/>
            <a:pathLst>
              <a:path w="96" h="192">
                <a:moveTo>
                  <a:pt x="0" y="0"/>
                </a:moveTo>
                <a:lnTo>
                  <a:pt x="96" y="0"/>
                </a:lnTo>
                <a:lnTo>
                  <a:pt x="96" y="192"/>
                </a:lnTo>
              </a:path>
            </a:pathLst>
          </a:custGeom>
          <a:noFill/>
          <a:ln w="12700" cap="flat" cmpd="sng">
            <a:solidFill>
              <a:srgbClr val="077C97"/>
            </a:solidFill>
            <a:prstDash val="solid"/>
            <a:round/>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p>
        </p:txBody>
      </p:sp>
      <p:pic>
        <p:nvPicPr>
          <p:cNvPr id="14" name="Picture 16" descr="Lay Linear Algebra 6e cover.png">
            <a:extLst>
              <a:ext uri="{FF2B5EF4-FFF2-40B4-BE49-F238E27FC236}">
                <a16:creationId xmlns:a16="http://schemas.microsoft.com/office/drawing/2014/main" id="{7499C332-E590-D4ED-23F7-00CF0C6417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59417" y="2044701"/>
            <a:ext cx="3273425"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919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9/28/25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r>
              <a:rPr lang="en-US" altLang="en-US"/>
              <a:t>Copyright © 2021 Pearson Education, Inc. All Rights Reserved</a:t>
            </a:r>
          </a:p>
        </p:txBody>
      </p:sp>
      <p:sp>
        <p:nvSpPr>
          <p:cNvPr id="6" name="Slide Number Placeholder 5"/>
          <p:cNvSpPr>
            <a:spLocks noGrp="1"/>
          </p:cNvSpPr>
          <p:nvPr>
            <p:ph type="sldNum" sz="quarter" idx="12"/>
          </p:nvPr>
        </p:nvSpPr>
        <p:spPr/>
        <p:txBody>
          <a:bodyPr/>
          <a:lstStyle/>
          <a:p>
            <a:pPr>
              <a:defRPr/>
            </a:pPr>
            <a:r>
              <a:rPr lang="en-US" altLang="en-US"/>
              <a:t>Slide 1.2- </a:t>
            </a:r>
            <a:fld id="{79D5E781-C1FC-4703-A0C5-0ADB915D76B9}" type="slidenum">
              <a:rPr lang="en-US" altLang="en-US" smtClean="0"/>
              <a:pPr>
                <a:defRPr/>
              </a:pPr>
              <a:t>‹#›</a:t>
            </a:fld>
            <a:endParaRPr lang="en-CA" altLang="en-US"/>
          </a:p>
        </p:txBody>
      </p:sp>
    </p:spTree>
    <p:extLst>
      <p:ext uri="{BB962C8B-B14F-4D97-AF65-F5344CB8AC3E}">
        <p14:creationId xmlns:p14="http://schemas.microsoft.com/office/powerpoint/2010/main" val="3751777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9/28/25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a:defRPr/>
            </a:pPr>
            <a:r>
              <a:rPr lang="en-US" altLang="en-US"/>
              <a:t>Copyright © 2021 Pearson Education, Inc. All Rights Reserved</a:t>
            </a:r>
          </a:p>
        </p:txBody>
      </p:sp>
      <p:sp>
        <p:nvSpPr>
          <p:cNvPr id="6" name="Slide Number Placeholder 5"/>
          <p:cNvSpPr>
            <a:spLocks noGrp="1"/>
          </p:cNvSpPr>
          <p:nvPr>
            <p:ph type="sldNum" sz="quarter" idx="12"/>
          </p:nvPr>
        </p:nvSpPr>
        <p:spPr/>
        <p:txBody>
          <a:bodyPr/>
          <a:lstStyle/>
          <a:p>
            <a:pPr>
              <a:defRPr/>
            </a:pPr>
            <a:r>
              <a:rPr lang="en-US" altLang="en-US"/>
              <a:t>Slide 1.2- </a:t>
            </a:r>
            <a:fld id="{4B8D6E7C-966B-4A22-BD4A-C991E57A2E17}" type="slidenum">
              <a:rPr lang="en-US" altLang="en-US" smtClean="0"/>
              <a:pPr>
                <a:defRPr/>
              </a:pPr>
              <a:t>‹#›</a:t>
            </a:fld>
            <a:endParaRPr lang="en-CA" altLang="en-US"/>
          </a:p>
        </p:txBody>
      </p:sp>
    </p:spTree>
    <p:extLst>
      <p:ext uri="{BB962C8B-B14F-4D97-AF65-F5344CB8AC3E}">
        <p14:creationId xmlns:p14="http://schemas.microsoft.com/office/powerpoint/2010/main" val="3183785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62400"/>
            <a:ext cx="4038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sldNum" sz="quarter" idx="10"/>
          </p:nvPr>
        </p:nvSpPr>
        <p:spPr>
          <a:ln/>
        </p:spPr>
        <p:txBody>
          <a:bodyPr/>
          <a:lstStyle>
            <a:lvl1pPr>
              <a:defRPr/>
            </a:lvl1pPr>
          </a:lstStyle>
          <a:p>
            <a:pPr>
              <a:defRPr/>
            </a:pPr>
            <a:r>
              <a:rPr lang="en-US" altLang="en-US"/>
              <a:t>Slide 1.2- </a:t>
            </a:r>
            <a:fld id="{E6DD610B-1CFD-4509-B453-756D869F6C4E}" type="slidenum">
              <a:rPr lang="en-US" altLang="en-US"/>
              <a:pPr>
                <a:defRPr/>
              </a:pPr>
              <a:t>‹#›</a:t>
            </a:fld>
            <a:endParaRPr lang="en-CA" altLang="en-US"/>
          </a:p>
        </p:txBody>
      </p:sp>
      <p:sp>
        <p:nvSpPr>
          <p:cNvPr id="7" name="Footer Placeholder 9"/>
          <p:cNvSpPr>
            <a:spLocks noGrp="1"/>
          </p:cNvSpPr>
          <p:nvPr>
            <p:ph type="ftr" sz="quarter" idx="11"/>
          </p:nvPr>
        </p:nvSpPr>
        <p:spPr>
          <a:xfrm>
            <a:off x="1828800" y="6305550"/>
            <a:ext cx="4953000" cy="476250"/>
          </a:xfrm>
          <a:prstGeom prst="rect">
            <a:avLst/>
          </a:prstGeom>
        </p:spPr>
        <p:txBody>
          <a:bodyPr/>
          <a:lstStyle>
            <a:lvl1pPr>
              <a:defRPr/>
            </a:lvl1pPr>
          </a:lstStyle>
          <a:p>
            <a:pPr>
              <a:defRPr/>
            </a:pPr>
            <a:r>
              <a:rPr lang="en-US" altLang="en-US"/>
              <a:t>Copyright © 2021 Pearson Education, Inc. All Rights Reserved</a:t>
            </a:r>
          </a:p>
        </p:txBody>
      </p:sp>
    </p:spTree>
    <p:extLst>
      <p:ext uri="{BB962C8B-B14F-4D97-AF65-F5344CB8AC3E}">
        <p14:creationId xmlns:p14="http://schemas.microsoft.com/office/powerpoint/2010/main" val="147542444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a:t>Click to edit Master title style</a:t>
            </a:r>
          </a:p>
        </p:txBody>
      </p:sp>
      <p:sp>
        <p:nvSpPr>
          <p:cNvPr id="3" name="Content Placeholder 2"/>
          <p:cNvSpPr>
            <a:spLocks noGrp="1"/>
          </p:cNvSpPr>
          <p:nvPr>
            <p:ph sz="half" idx="1"/>
          </p:nvPr>
        </p:nvSpPr>
        <p:spPr>
          <a:xfrm>
            <a:off x="457200" y="1600200"/>
            <a:ext cx="8229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3962400"/>
            <a:ext cx="8229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r>
              <a:rPr lang="en-US" altLang="en-US"/>
              <a:t>Slide 1.2- </a:t>
            </a:r>
            <a:fld id="{8A68CE0E-B67D-4877-9FF3-5CC96FAE2D03}" type="slidenum">
              <a:rPr lang="en-US" altLang="en-US"/>
              <a:pPr>
                <a:defRPr/>
              </a:pPr>
              <a:t>‹#›</a:t>
            </a:fld>
            <a:endParaRPr lang="en-CA" altLang="en-US"/>
          </a:p>
        </p:txBody>
      </p:sp>
      <p:sp>
        <p:nvSpPr>
          <p:cNvPr id="6" name="Footer Placeholder 9"/>
          <p:cNvSpPr>
            <a:spLocks noGrp="1"/>
          </p:cNvSpPr>
          <p:nvPr>
            <p:ph type="ftr" sz="quarter" idx="11"/>
          </p:nvPr>
        </p:nvSpPr>
        <p:spPr>
          <a:xfrm>
            <a:off x="1828800" y="6305550"/>
            <a:ext cx="4953000" cy="476250"/>
          </a:xfrm>
          <a:prstGeom prst="rect">
            <a:avLst/>
          </a:prstGeom>
        </p:spPr>
        <p:txBody>
          <a:bodyPr/>
          <a:lstStyle>
            <a:lvl1pPr>
              <a:defRPr/>
            </a:lvl1pPr>
          </a:lstStyle>
          <a:p>
            <a:pPr>
              <a:defRPr/>
            </a:pPr>
            <a:r>
              <a:rPr lang="en-US" altLang="en-US"/>
              <a:t>Copyright © 2021 Pearson Education, Inc. All Rights Reserved</a:t>
            </a:r>
          </a:p>
        </p:txBody>
      </p:sp>
    </p:spTree>
    <p:extLst>
      <p:ext uri="{BB962C8B-B14F-4D97-AF65-F5344CB8AC3E}">
        <p14:creationId xmlns:p14="http://schemas.microsoft.com/office/powerpoint/2010/main" val="371483041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sldNum" sz="quarter" idx="10"/>
          </p:nvPr>
        </p:nvSpPr>
        <p:spPr>
          <a:ln/>
        </p:spPr>
        <p:txBody>
          <a:bodyPr/>
          <a:lstStyle>
            <a:lvl1pPr>
              <a:defRPr/>
            </a:lvl1pPr>
          </a:lstStyle>
          <a:p>
            <a:pPr>
              <a:defRPr/>
            </a:pPr>
            <a:r>
              <a:rPr lang="en-US" altLang="en-US"/>
              <a:t>Slide 1.2- </a:t>
            </a:r>
            <a:fld id="{2F8FDF1B-9314-473B-A547-8C0455D9C44F}" type="slidenum">
              <a:rPr lang="en-US" altLang="en-US"/>
              <a:pPr>
                <a:defRPr/>
              </a:pPr>
              <a:t>‹#›</a:t>
            </a:fld>
            <a:endParaRPr lang="en-CA" altLang="en-US"/>
          </a:p>
        </p:txBody>
      </p:sp>
      <p:sp>
        <p:nvSpPr>
          <p:cNvPr id="6" name="Footer Placeholder 9"/>
          <p:cNvSpPr>
            <a:spLocks noGrp="1"/>
          </p:cNvSpPr>
          <p:nvPr>
            <p:ph type="ftr" sz="quarter" idx="11"/>
          </p:nvPr>
        </p:nvSpPr>
        <p:spPr>
          <a:xfrm>
            <a:off x="1828800" y="6305550"/>
            <a:ext cx="4953000" cy="476250"/>
          </a:xfrm>
          <a:prstGeom prst="rect">
            <a:avLst/>
          </a:prstGeom>
        </p:spPr>
        <p:txBody>
          <a:bodyPr/>
          <a:lstStyle>
            <a:lvl1pPr>
              <a:defRPr/>
            </a:lvl1pPr>
          </a:lstStyle>
          <a:p>
            <a:pPr>
              <a:defRPr/>
            </a:pPr>
            <a:r>
              <a:rPr lang="en-US" altLang="en-US"/>
              <a:t>Copyright © 2021 Pearson Education, Inc. All Rights Reserved</a:t>
            </a:r>
          </a:p>
        </p:txBody>
      </p:sp>
    </p:spTree>
    <p:extLst>
      <p:ext uri="{BB962C8B-B14F-4D97-AF65-F5344CB8AC3E}">
        <p14:creationId xmlns:p14="http://schemas.microsoft.com/office/powerpoint/2010/main" val="1001644416"/>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57200" y="3962400"/>
            <a:ext cx="82296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p:cNvSpPr>
            <a:spLocks noGrp="1" noChangeArrowheads="1"/>
          </p:cNvSpPr>
          <p:nvPr>
            <p:ph type="sldNum" sz="quarter" idx="10"/>
          </p:nvPr>
        </p:nvSpPr>
        <p:spPr>
          <a:ln/>
        </p:spPr>
        <p:txBody>
          <a:bodyPr/>
          <a:lstStyle>
            <a:lvl1pPr>
              <a:defRPr/>
            </a:lvl1pPr>
          </a:lstStyle>
          <a:p>
            <a:pPr>
              <a:defRPr/>
            </a:pPr>
            <a:r>
              <a:rPr lang="en-US" altLang="en-US"/>
              <a:t>Slide 1.2- </a:t>
            </a:r>
            <a:fld id="{727D43BA-7F30-4072-8153-A77BC599CD18}" type="slidenum">
              <a:rPr lang="en-US" altLang="en-US"/>
              <a:pPr>
                <a:defRPr/>
              </a:pPr>
              <a:t>‹#›</a:t>
            </a:fld>
            <a:endParaRPr lang="en-CA" altLang="en-US"/>
          </a:p>
        </p:txBody>
      </p:sp>
      <p:sp>
        <p:nvSpPr>
          <p:cNvPr id="7" name="Footer Placeholder 9"/>
          <p:cNvSpPr>
            <a:spLocks noGrp="1"/>
          </p:cNvSpPr>
          <p:nvPr>
            <p:ph type="ftr" sz="quarter" idx="11"/>
          </p:nvPr>
        </p:nvSpPr>
        <p:spPr>
          <a:xfrm>
            <a:off x="1828800" y="6305550"/>
            <a:ext cx="4953000" cy="476250"/>
          </a:xfrm>
          <a:prstGeom prst="rect">
            <a:avLst/>
          </a:prstGeom>
        </p:spPr>
        <p:txBody>
          <a:bodyPr/>
          <a:lstStyle>
            <a:lvl1pPr>
              <a:defRPr/>
            </a:lvl1pPr>
          </a:lstStyle>
          <a:p>
            <a:pPr>
              <a:defRPr/>
            </a:pPr>
            <a:r>
              <a:rPr lang="en-US" altLang="en-US"/>
              <a:t>Copyright © 2021 Pearson Education, Inc. All Rights Reserved</a:t>
            </a:r>
          </a:p>
        </p:txBody>
      </p:sp>
    </p:spTree>
    <p:extLst>
      <p:ext uri="{BB962C8B-B14F-4D97-AF65-F5344CB8AC3E}">
        <p14:creationId xmlns:p14="http://schemas.microsoft.com/office/powerpoint/2010/main" val="1485239739"/>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2"/>
          <p:cNvSpPr>
            <a:spLocks noGrp="1" noChangeArrowheads="1"/>
          </p:cNvSpPr>
          <p:nvPr>
            <p:ph type="sldNum" sz="quarter" idx="10"/>
          </p:nvPr>
        </p:nvSpPr>
        <p:spPr>
          <a:ln/>
        </p:spPr>
        <p:txBody>
          <a:bodyPr/>
          <a:lstStyle>
            <a:lvl1pPr>
              <a:defRPr/>
            </a:lvl1pPr>
          </a:lstStyle>
          <a:p>
            <a:pPr>
              <a:defRPr/>
            </a:pPr>
            <a:r>
              <a:rPr lang="en-US" altLang="en-US" dirty="0"/>
              <a:t>1.2- </a:t>
            </a:r>
            <a:fld id="{39424C68-B4C7-4CC6-B075-1ACD84E6020C}" type="slidenum">
              <a:rPr lang="en-US" altLang="en-US"/>
              <a:pPr>
                <a:defRPr/>
              </a:pPr>
              <a:t>‹#›</a:t>
            </a:fld>
            <a:endParaRPr lang="en-CA" altLang="en-US" dirty="0"/>
          </a:p>
        </p:txBody>
      </p:sp>
    </p:spTree>
    <p:extLst>
      <p:ext uri="{BB962C8B-B14F-4D97-AF65-F5344CB8AC3E}">
        <p14:creationId xmlns:p14="http://schemas.microsoft.com/office/powerpoint/2010/main" val="11448844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71"/>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r>
              <a:rPr lang="en-US" altLang="en-US" dirty="0"/>
              <a:t>1.2- </a:t>
            </a:r>
            <a:fld id="{4AECA454-84EC-4976-8912-0DA8E425231C}" type="slidenum">
              <a:rPr lang="en-US" altLang="en-US"/>
              <a:pPr>
                <a:defRPr/>
              </a:pPr>
              <a:t>‹#›</a:t>
            </a:fld>
            <a:endParaRPr lang="en-CA" altLang="en-US" dirty="0"/>
          </a:p>
        </p:txBody>
      </p:sp>
      <p:sp>
        <p:nvSpPr>
          <p:cNvPr id="7" name="Title 6">
            <a:extLst>
              <a:ext uri="{FF2B5EF4-FFF2-40B4-BE49-F238E27FC236}">
                <a16:creationId xmlns:a16="http://schemas.microsoft.com/office/drawing/2014/main" id="{032DDC8F-0FB8-AEAA-9F95-624A4612FD2C}"/>
              </a:ext>
            </a:extLst>
          </p:cNvPr>
          <p:cNvSpPr>
            <a:spLocks noGrp="1"/>
          </p:cNvSpPr>
          <p:nvPr>
            <p:ph type="title"/>
          </p:nvPr>
        </p:nvSpPr>
        <p:spPr/>
        <p:txBody>
          <a:bodyPr/>
          <a:lstStyle/>
          <a:p>
            <a:r>
              <a:rPr lang="en-GB"/>
              <a:t>Click to edit Master title style</a:t>
            </a:r>
            <a:endParaRPr lang="en-GR"/>
          </a:p>
        </p:txBody>
      </p:sp>
    </p:spTree>
    <p:extLst>
      <p:ext uri="{BB962C8B-B14F-4D97-AF65-F5344CB8AC3E}">
        <p14:creationId xmlns:p14="http://schemas.microsoft.com/office/powerpoint/2010/main" val="277946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9/28/25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en-US"/>
              <a:t>1.2- </a:t>
            </a:r>
            <a:fld id="{39424C68-B4C7-4CC6-B075-1ACD84E6020C}" type="slidenum">
              <a:rPr lang="en-US" altLang="en-US" smtClean="0"/>
              <a:pPr>
                <a:defRPr/>
              </a:pPr>
              <a:t>‹#›</a:t>
            </a:fld>
            <a:endParaRPr lang="en-CA" altLang="en-US" dirty="0"/>
          </a:p>
        </p:txBody>
      </p:sp>
    </p:spTree>
    <p:extLst>
      <p:ext uri="{BB962C8B-B14F-4D97-AF65-F5344CB8AC3E}">
        <p14:creationId xmlns:p14="http://schemas.microsoft.com/office/powerpoint/2010/main" val="319683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9/28/25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r>
              <a:rPr lang="en-US" altLang="en-US"/>
              <a:t>1.2- </a:t>
            </a:r>
            <a:fld id="{4AECA454-84EC-4976-8912-0DA8E425231C}" type="slidenum">
              <a:rPr lang="en-US" altLang="en-US" smtClean="0"/>
              <a:pPr>
                <a:defRPr/>
              </a:pPr>
              <a:t>‹#›</a:t>
            </a:fld>
            <a:endParaRPr lang="en-CA" altLang="en-US" dirty="0"/>
          </a:p>
        </p:txBody>
      </p:sp>
    </p:spTree>
    <p:extLst>
      <p:ext uri="{BB962C8B-B14F-4D97-AF65-F5344CB8AC3E}">
        <p14:creationId xmlns:p14="http://schemas.microsoft.com/office/powerpoint/2010/main" val="3739066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9/28/25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pPr>
              <a:defRPr/>
            </a:pPr>
            <a:r>
              <a:rPr lang="en-US" altLang="en-US"/>
              <a:t>Slide 1.2- </a:t>
            </a:r>
            <a:fld id="{A11F790B-28EF-40DF-A6F5-E63BC9829FA5}" type="slidenum">
              <a:rPr lang="en-US" altLang="en-US" smtClean="0"/>
              <a:pPr>
                <a:defRPr/>
              </a:pPr>
              <a:t>‹#›</a:t>
            </a:fld>
            <a:endParaRPr lang="en-CA" altLang="en-US"/>
          </a:p>
        </p:txBody>
      </p:sp>
    </p:spTree>
    <p:extLst>
      <p:ext uri="{BB962C8B-B14F-4D97-AF65-F5344CB8AC3E}">
        <p14:creationId xmlns:p14="http://schemas.microsoft.com/office/powerpoint/2010/main" val="1699652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9/28/25</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pPr>
              <a:defRPr/>
            </a:pPr>
            <a:r>
              <a:rPr lang="en-US" altLang="en-US"/>
              <a:t>Slide 1.2- </a:t>
            </a:r>
            <a:fld id="{8E1A993B-F51A-4E26-AA84-CFB0F8E573AC}" type="slidenum">
              <a:rPr lang="en-US" altLang="en-US" smtClean="0"/>
              <a:pPr>
                <a:defRPr/>
              </a:pPr>
              <a:t>‹#›</a:t>
            </a:fld>
            <a:endParaRPr lang="en-CA" altLang="en-US"/>
          </a:p>
        </p:txBody>
      </p:sp>
    </p:spTree>
    <p:extLst>
      <p:ext uri="{BB962C8B-B14F-4D97-AF65-F5344CB8AC3E}">
        <p14:creationId xmlns:p14="http://schemas.microsoft.com/office/powerpoint/2010/main" val="1275796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9/28/25</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a:defRPr/>
            </a:pPr>
            <a:r>
              <a:rPr lang="en-US" altLang="en-US"/>
              <a:t>Copyright © 2021 Pearson Education, Inc. All Rights Reserved</a:t>
            </a:r>
          </a:p>
        </p:txBody>
      </p:sp>
      <p:sp>
        <p:nvSpPr>
          <p:cNvPr id="5" name="Slide Number Placeholder 4"/>
          <p:cNvSpPr>
            <a:spLocks noGrp="1"/>
          </p:cNvSpPr>
          <p:nvPr>
            <p:ph type="sldNum" sz="quarter" idx="12"/>
          </p:nvPr>
        </p:nvSpPr>
        <p:spPr/>
        <p:txBody>
          <a:bodyPr/>
          <a:lstStyle/>
          <a:p>
            <a:pPr>
              <a:defRPr/>
            </a:pPr>
            <a:r>
              <a:rPr lang="en-US" altLang="en-US"/>
              <a:t>Slide 1.2- </a:t>
            </a:r>
            <a:fld id="{86C26D2E-F2C1-43BC-B4C3-81901FE8BB52}" type="slidenum">
              <a:rPr lang="en-US" altLang="en-US" smtClean="0"/>
              <a:pPr>
                <a:defRPr/>
              </a:pPr>
              <a:t>‹#›</a:t>
            </a:fld>
            <a:endParaRPr lang="en-CA" altLang="en-US"/>
          </a:p>
        </p:txBody>
      </p:sp>
    </p:spTree>
    <p:extLst>
      <p:ext uri="{BB962C8B-B14F-4D97-AF65-F5344CB8AC3E}">
        <p14:creationId xmlns:p14="http://schemas.microsoft.com/office/powerpoint/2010/main" val="2985731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9/28/25</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pPr>
              <a:defRPr/>
            </a:pPr>
            <a:r>
              <a:rPr lang="en-US" altLang="en-US"/>
              <a:t>Copyright © 2021 Pearson Education, Inc. All Rights Reserved</a:t>
            </a:r>
          </a:p>
        </p:txBody>
      </p:sp>
      <p:sp>
        <p:nvSpPr>
          <p:cNvPr id="4" name="Slide Number Placeholder 3"/>
          <p:cNvSpPr>
            <a:spLocks noGrp="1"/>
          </p:cNvSpPr>
          <p:nvPr>
            <p:ph type="sldNum" sz="quarter" idx="12"/>
          </p:nvPr>
        </p:nvSpPr>
        <p:spPr/>
        <p:txBody>
          <a:bodyPr/>
          <a:lstStyle/>
          <a:p>
            <a:pPr>
              <a:defRPr/>
            </a:pPr>
            <a:r>
              <a:rPr lang="en-US" altLang="en-US"/>
              <a:t>Slide 1.2- </a:t>
            </a:r>
            <a:fld id="{28B2346E-DB36-4826-B94C-72BC6537C1F5}" type="slidenum">
              <a:rPr lang="en-US" altLang="en-US" smtClean="0"/>
              <a:pPr>
                <a:defRPr/>
              </a:pPr>
              <a:t>‹#›</a:t>
            </a:fld>
            <a:endParaRPr lang="en-CA" altLang="en-US"/>
          </a:p>
        </p:txBody>
      </p:sp>
    </p:spTree>
    <p:extLst>
      <p:ext uri="{BB962C8B-B14F-4D97-AF65-F5344CB8AC3E}">
        <p14:creationId xmlns:p14="http://schemas.microsoft.com/office/powerpoint/2010/main" val="4145204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9/28/25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r>
              <a:rPr lang="en-US" altLang="en-US"/>
              <a:t>Copyright © 2021 Pearson Education, Inc. All Rights Reserved</a:t>
            </a:r>
          </a:p>
        </p:txBody>
      </p:sp>
      <p:sp>
        <p:nvSpPr>
          <p:cNvPr id="7" name="Slide Number Placeholder 6"/>
          <p:cNvSpPr>
            <a:spLocks noGrp="1"/>
          </p:cNvSpPr>
          <p:nvPr>
            <p:ph type="sldNum" sz="quarter" idx="12"/>
          </p:nvPr>
        </p:nvSpPr>
        <p:spPr/>
        <p:txBody>
          <a:bodyPr/>
          <a:lstStyle/>
          <a:p>
            <a:pPr>
              <a:defRPr/>
            </a:pPr>
            <a:r>
              <a:rPr lang="en-US" altLang="en-US"/>
              <a:t>Slide 1.2- </a:t>
            </a:r>
            <a:fld id="{6E54B791-2BDB-4AC8-9A02-FF7EE4DE34EF}" type="slidenum">
              <a:rPr lang="en-US" altLang="en-US" smtClean="0"/>
              <a:pPr>
                <a:defRPr/>
              </a:pPr>
              <a:t>‹#›</a:t>
            </a:fld>
            <a:endParaRPr lang="en-CA" altLang="en-US"/>
          </a:p>
        </p:txBody>
      </p:sp>
    </p:spTree>
    <p:extLst>
      <p:ext uri="{BB962C8B-B14F-4D97-AF65-F5344CB8AC3E}">
        <p14:creationId xmlns:p14="http://schemas.microsoft.com/office/powerpoint/2010/main" val="139439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smtClean="0"/>
              <a:t>9/28/25</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a:defRPr/>
            </a:pPr>
            <a:r>
              <a:rPr lang="en-US" altLang="en-US"/>
              <a:t>Copyright © 2021 Pearson Education, Inc. All Rights Reserved</a:t>
            </a:r>
          </a:p>
        </p:txBody>
      </p:sp>
      <p:sp>
        <p:nvSpPr>
          <p:cNvPr id="7" name="Slide Number Placeholder 6"/>
          <p:cNvSpPr>
            <a:spLocks noGrp="1"/>
          </p:cNvSpPr>
          <p:nvPr>
            <p:ph type="sldNum" sz="quarter" idx="12"/>
          </p:nvPr>
        </p:nvSpPr>
        <p:spPr/>
        <p:txBody>
          <a:bodyPr/>
          <a:lstStyle/>
          <a:p>
            <a:pPr>
              <a:defRPr/>
            </a:pPr>
            <a:r>
              <a:rPr lang="en-US" altLang="en-US"/>
              <a:t>Slide 1.2- </a:t>
            </a:r>
            <a:fld id="{752AC96A-B1D0-4977-82FE-36AEDF868352}" type="slidenum">
              <a:rPr lang="en-US" altLang="en-US" smtClean="0"/>
              <a:pPr>
                <a:defRPr/>
              </a:pPr>
              <a:t>‹#›</a:t>
            </a:fld>
            <a:endParaRPr lang="en-CA" altLang="en-US"/>
          </a:p>
        </p:txBody>
      </p:sp>
    </p:spTree>
    <p:extLst>
      <p:ext uri="{BB962C8B-B14F-4D97-AF65-F5344CB8AC3E}">
        <p14:creationId xmlns:p14="http://schemas.microsoft.com/office/powerpoint/2010/main" val="1760692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421" y="0"/>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r>
              <a:rPr lang="en-US" altLang="en-US" dirty="0"/>
              <a:t>1.2- </a:t>
            </a:r>
            <a:fld id="{AF4A6594-097E-449D-9F45-1F7B0AFB6B5F}" type="slidenum">
              <a:rPr lang="en-US" altLang="en-US" smtClean="0"/>
              <a:pPr>
                <a:defRPr/>
              </a:pPr>
              <a:t>‹#›</a:t>
            </a:fld>
            <a:endParaRPr lang="en-CA" altLang="en-US" dirty="0"/>
          </a:p>
        </p:txBody>
      </p:sp>
      <p:sp>
        <p:nvSpPr>
          <p:cNvPr id="7" name="Line 13">
            <a:extLst>
              <a:ext uri="{FF2B5EF4-FFF2-40B4-BE49-F238E27FC236}">
                <a16:creationId xmlns:a16="http://schemas.microsoft.com/office/drawing/2014/main" id="{2BD6E3A4-E39F-211C-E71D-7F7F73E2FE7D}"/>
              </a:ext>
            </a:extLst>
          </p:cNvPr>
          <p:cNvSpPr>
            <a:spLocks noChangeShapeType="1"/>
          </p:cNvSpPr>
          <p:nvPr userDrawn="1"/>
        </p:nvSpPr>
        <p:spPr bwMode="auto">
          <a:xfrm rot="5400000" flipH="1">
            <a:off x="4572000" y="-3505200"/>
            <a:ext cx="0" cy="9144000"/>
          </a:xfrm>
          <a:prstGeom prst="line">
            <a:avLst/>
          </a:prstGeom>
          <a:noFill/>
          <a:ln w="63500">
            <a:solidFill>
              <a:srgbClr val="077C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2400">
              <a:latin typeface="Bookshelf Symbol 2" charset="0"/>
              <a:ea typeface="ＭＳ Ｐゴシック" charset="0"/>
            </a:endParaRPr>
          </a:p>
        </p:txBody>
      </p:sp>
    </p:spTree>
    <p:extLst>
      <p:ext uri="{BB962C8B-B14F-4D97-AF65-F5344CB8AC3E}">
        <p14:creationId xmlns:p14="http://schemas.microsoft.com/office/powerpoint/2010/main" val="181816392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778" r:id="rId16"/>
    <p:sldLayoutId id="2147483779" r:id="rId17"/>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6.wmf"/><Relationship Id="rId7" Type="http://schemas.openxmlformats.org/officeDocument/2006/relationships/oleObject" Target="../embeddings/oleObject5.bin"/><Relationship Id="rId2" Type="http://schemas.openxmlformats.org/officeDocument/2006/relationships/oleObject" Target="../embeddings/oleObject3.bin"/><Relationship Id="rId1" Type="http://schemas.openxmlformats.org/officeDocument/2006/relationships/slideLayout" Target="../slideLayouts/slideLayout12.xml"/><Relationship Id="rId6" Type="http://schemas.openxmlformats.org/officeDocument/2006/relationships/image" Target="../media/image1.jpeg"/><Relationship Id="rId5" Type="http://schemas.openxmlformats.org/officeDocument/2006/relationships/image" Target="../media/image7.wmf"/><Relationship Id="rId4"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oleObject" Target="../embeddings/oleObject7.bin"/><Relationship Id="rId1" Type="http://schemas.openxmlformats.org/officeDocument/2006/relationships/slideLayout" Target="../slideLayouts/slideLayout13.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oleObject" Target="../embeddings/oleObject8.bin"/><Relationship Id="rId1" Type="http://schemas.openxmlformats.org/officeDocument/2006/relationships/slideLayout" Target="../slideLayouts/slideLayout13.x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11.bin"/><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12.bin"/><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oleObject" Target="../embeddings/oleObject13.bin"/><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oleObject" Target="../embeddings/oleObject14.bin"/><Relationship Id="rId1" Type="http://schemas.openxmlformats.org/officeDocument/2006/relationships/slideLayout" Target="../slideLayouts/slideLayout14.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15.bin"/><Relationship Id="rId1" Type="http://schemas.openxmlformats.org/officeDocument/2006/relationships/slideLayout" Target="../slideLayouts/slideLayout14.xml"/><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2.xml.rels><?xml version="1.0" encoding="UTF-8" standalone="yes"?>
<Relationships xmlns="http://schemas.openxmlformats.org/package/2006/relationships"><Relationship Id="rId2" Type="http://schemas.openxmlformats.org/officeDocument/2006/relationships/hyperlink" Target="mailto:mav@uth.g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oleObject" Target="../embeddings/oleObject17.bin"/><Relationship Id="rId1" Type="http://schemas.openxmlformats.org/officeDocument/2006/relationships/slideLayout" Target="../slideLayouts/slideLayout15.xml"/><Relationship Id="rId5" Type="http://schemas.openxmlformats.org/officeDocument/2006/relationships/image" Target="../media/image21.wmf"/><Relationship Id="rId4" Type="http://schemas.openxmlformats.org/officeDocument/2006/relationships/oleObject" Target="../embeddings/oleObject18.bin"/></Relationships>
</file>

<file path=ppt/slides/_rels/slide22.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oleObject" Target="../embeddings/oleObject19.bin"/><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oleObject" Target="../embeddings/oleObject20.bin"/><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oleObject" Target="../embeddings/oleObject21.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2.bin"/><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oleObject" Target="../embeddings/oleObject23.bin"/><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2.bin"/><Relationship Id="rId1" Type="http://schemas.openxmlformats.org/officeDocument/2006/relationships/slideLayout" Target="../slideLayouts/slideLayout2.xml"/><Relationship Id="rId5" Type="http://schemas.openxmlformats.org/officeDocument/2006/relationships/image" Target="../media/image27.emf"/><Relationship Id="rId4" Type="http://schemas.openxmlformats.org/officeDocument/2006/relationships/oleObject" Target="../embeddings/oleObject21.bin"/></Relationships>
</file>

<file path=ppt/slides/_rels/slide2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oleObject" Target="../embeddings/oleObject22.bin"/><Relationship Id="rId1" Type="http://schemas.openxmlformats.org/officeDocument/2006/relationships/slideLayout" Target="../slideLayouts/slideLayout2.xml"/><Relationship Id="rId5" Type="http://schemas.openxmlformats.org/officeDocument/2006/relationships/image" Target="../media/image28.wmf"/><Relationship Id="rId4" Type="http://schemas.openxmlformats.org/officeDocument/2006/relationships/oleObject" Target="../embeddings/oleObject24.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5.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6.bin"/><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219200" y="-152400"/>
            <a:ext cx="7848600" cy="1752600"/>
          </a:xfrm>
        </p:spPr>
        <p:txBody>
          <a:bodyPr>
            <a:normAutofit/>
          </a:bodyPr>
          <a:lstStyle/>
          <a:p>
            <a:pPr algn="l">
              <a:defRPr/>
            </a:pPr>
            <a:r>
              <a:rPr lang="el-GR" altLang="en-US" sz="3600" dirty="0">
                <a:solidFill>
                  <a:srgbClr val="077C97"/>
                </a:solidFill>
                <a:latin typeface="Times New Roman" panose="02020603050405020304" pitchFamily="18" charset="0"/>
              </a:rPr>
              <a:t>Γραμμικές Εξισώσεις</a:t>
            </a:r>
            <a:br>
              <a:rPr lang="el-GR" altLang="en-US" sz="3600" dirty="0">
                <a:solidFill>
                  <a:srgbClr val="077C97"/>
                </a:solidFill>
                <a:latin typeface="Times New Roman" panose="02020603050405020304" pitchFamily="18" charset="0"/>
              </a:rPr>
            </a:br>
            <a:r>
              <a:rPr lang="el-GR" altLang="en-US" sz="3600" dirty="0">
                <a:solidFill>
                  <a:srgbClr val="077C97"/>
                </a:solidFill>
                <a:latin typeface="Times New Roman" panose="02020603050405020304" pitchFamily="18" charset="0"/>
              </a:rPr>
              <a:t>στη Γραμμική Άλγεβρα</a:t>
            </a:r>
            <a:endParaRPr lang="en-US" sz="4800" b="1" dirty="0">
              <a:ln w="22225">
                <a:solidFill>
                  <a:schemeClr val="tx1"/>
                </a:solidFill>
                <a:miter lim="800000"/>
              </a:ln>
              <a:solidFill>
                <a:schemeClr val="bg1"/>
              </a:solidFill>
              <a:latin typeface="Times New Roman" charset="0"/>
            </a:endParaRPr>
          </a:p>
        </p:txBody>
      </p:sp>
      <p:sp>
        <p:nvSpPr>
          <p:cNvPr id="4100" name="Rectangle 4"/>
          <p:cNvSpPr>
            <a:spLocks noGrp="1" noChangeArrowheads="1"/>
          </p:cNvSpPr>
          <p:nvPr>
            <p:ph type="subTitle" idx="1"/>
          </p:nvPr>
        </p:nvSpPr>
        <p:spPr>
          <a:xfrm>
            <a:off x="1177636" y="2226005"/>
            <a:ext cx="4457700" cy="1202995"/>
          </a:xfrm>
        </p:spPr>
        <p:txBody>
          <a:bodyPr>
            <a:normAutofit/>
          </a:bodyPr>
          <a:lstStyle/>
          <a:p>
            <a:pPr algn="l" eaLnBrk="1" hangingPunct="1">
              <a:buFont typeface="Wingdings" charset="0"/>
              <a:buNone/>
              <a:defRPr/>
            </a:pPr>
            <a:r>
              <a:rPr lang="el-GR" sz="2800" dirty="0">
                <a:solidFill>
                  <a:schemeClr val="bg1"/>
                </a:solidFill>
                <a:latin typeface="Arial Narrow" charset="0"/>
              </a:rPr>
              <a:t>Κλιμακωτές και </a:t>
            </a:r>
            <a:r>
              <a:rPr lang="el-GR" sz="2800" dirty="0" err="1">
                <a:solidFill>
                  <a:schemeClr val="bg1"/>
                </a:solidFill>
                <a:latin typeface="Arial Narrow" charset="0"/>
              </a:rPr>
              <a:t>Ανηγμένες</a:t>
            </a:r>
            <a:r>
              <a:rPr lang="el-GR" sz="2800" dirty="0">
                <a:solidFill>
                  <a:schemeClr val="bg1"/>
                </a:solidFill>
                <a:latin typeface="Arial Narrow" charset="0"/>
              </a:rPr>
              <a:t> Κλιμακωτές Μορφές</a:t>
            </a:r>
            <a:endParaRPr lang="en-US" sz="2800" dirty="0">
              <a:solidFill>
                <a:schemeClr val="bg1"/>
              </a:solidFill>
              <a:latin typeface="Arial Narrow"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4099"/>
                                        </p:tgtEl>
                                        <p:attrNameLst>
                                          <p:attrName>style.visibility</p:attrName>
                                        </p:attrNameLst>
                                      </p:cBhvr>
                                      <p:to>
                                        <p:strVal val="visible"/>
                                      </p:to>
                                    </p:set>
                                    <p:animEffect transition="in" filter="fade">
                                      <p:cBhvr>
                                        <p:cTn id="7" dur="700"/>
                                        <p:tgtEl>
                                          <p:spTgt spid="4099"/>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4100">
                                            <p:txEl>
                                              <p:pRg st="0" end="0"/>
                                            </p:txEl>
                                          </p:spTgt>
                                        </p:tgtEl>
                                        <p:attrNameLst>
                                          <p:attrName>style.visibility</p:attrName>
                                        </p:attrNameLst>
                                      </p:cBhvr>
                                      <p:to>
                                        <p:strVal val="visible"/>
                                      </p:to>
                                    </p:set>
                                    <p:animEffect transition="in" filter="fade">
                                      <p:cBhvr>
                                        <p:cTn id="10" dur="700"/>
                                        <p:tgtEl>
                                          <p:spTgt spid="4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4100"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defRPr/>
            </a:pPr>
            <a:r>
              <a:rPr lang="el-GR" dirty="0"/>
              <a:t>ΘΕΣΗ ΟΔΗΓΟΥ</a:t>
            </a:r>
            <a:endParaRPr lang="en-US" dirty="0"/>
          </a:p>
        </p:txBody>
      </p:sp>
      <p:sp>
        <p:nvSpPr>
          <p:cNvPr id="658435" name="Rectangle 3"/>
          <p:cNvSpPr>
            <a:spLocks noGrp="1" noChangeArrowheads="1"/>
          </p:cNvSpPr>
          <p:nvPr>
            <p:ph type="body" sz="half" idx="1"/>
          </p:nvPr>
        </p:nvSpPr>
        <p:spPr>
          <a:xfrm>
            <a:off x="457200" y="1600200"/>
            <a:ext cx="8534400" cy="4953000"/>
          </a:xfrm>
        </p:spPr>
        <p:txBody>
          <a:bodyPr/>
          <a:lstStyle/>
          <a:p>
            <a:pPr eaLnBrk="1" hangingPunct="1">
              <a:buFont typeface="Wingdings" charset="0"/>
              <a:buChar char="§"/>
              <a:defRPr/>
            </a:pPr>
            <a:r>
              <a:rPr lang="el-GR" sz="2800" dirty="0"/>
              <a:t>Επιλέξτε το 2 στη δεύτερη γραμμή ως τον επόμενο οδηγό</a:t>
            </a:r>
            <a:r>
              <a:rPr lang="en-US" sz="2800" dirty="0"/>
              <a:t>.</a:t>
            </a:r>
          </a:p>
          <a:p>
            <a:pPr eaLnBrk="1" hangingPunct="1">
              <a:buFont typeface="Wingdings" charset="0"/>
              <a:buChar char="§"/>
              <a:defRPr/>
            </a:pPr>
            <a:endParaRPr lang="en-US" sz="2800" dirty="0"/>
          </a:p>
          <a:p>
            <a:pPr eaLnBrk="1" hangingPunct="1">
              <a:buFont typeface="Wingdings" charset="0"/>
              <a:buChar char="§"/>
              <a:defRPr/>
            </a:pPr>
            <a:endParaRPr lang="en-US" sz="2800" dirty="0"/>
          </a:p>
          <a:p>
            <a:pPr eaLnBrk="1" hangingPunct="1">
              <a:buFont typeface="Wingdings" charset="0"/>
              <a:buChar char="§"/>
              <a:defRPr/>
            </a:pPr>
            <a:endParaRPr lang="en-US" sz="2800" dirty="0"/>
          </a:p>
          <a:p>
            <a:pPr marL="0" indent="0" eaLnBrk="1" hangingPunct="1">
              <a:buNone/>
              <a:defRPr/>
            </a:pPr>
            <a:endParaRPr lang="en-US" sz="2800" dirty="0"/>
          </a:p>
          <a:p>
            <a:pPr eaLnBrk="1" hangingPunct="1">
              <a:buFont typeface="Wingdings" charset="0"/>
              <a:buChar char="§"/>
              <a:defRPr/>
            </a:pPr>
            <a:endParaRPr lang="en-US" sz="2800" dirty="0"/>
          </a:p>
          <a:p>
            <a:pPr eaLnBrk="1" hangingPunct="1">
              <a:buFont typeface="Wingdings" charset="0"/>
              <a:buChar char="§"/>
              <a:defRPr/>
            </a:pPr>
            <a:r>
              <a:rPr lang="el-GR" sz="2800" dirty="0"/>
              <a:t>Πρόσθεσε</a:t>
            </a:r>
            <a:r>
              <a:rPr lang="en-US" sz="2800" dirty="0"/>
              <a:t>            </a:t>
            </a:r>
            <a:r>
              <a:rPr lang="el-GR" sz="2800" dirty="0"/>
              <a:t>φορές την γραμμή </a:t>
            </a:r>
            <a:r>
              <a:rPr lang="en-US" sz="2800" dirty="0"/>
              <a:t>2 </a:t>
            </a:r>
            <a:r>
              <a:rPr lang="el-GR" sz="2800" dirty="0"/>
              <a:t>στην </a:t>
            </a:r>
            <a:r>
              <a:rPr lang="en-US" sz="2800" dirty="0"/>
              <a:t>3, </a:t>
            </a:r>
            <a:r>
              <a:rPr lang="el-GR" sz="2800" dirty="0"/>
              <a:t>και πρόσθεσε          φορές την γραμμή </a:t>
            </a:r>
            <a:r>
              <a:rPr lang="en-US" sz="2800" dirty="0"/>
              <a:t>2 </a:t>
            </a:r>
            <a:r>
              <a:rPr lang="el-GR" sz="2800" dirty="0"/>
              <a:t>στην </a:t>
            </a:r>
            <a:r>
              <a:rPr lang="en-US" sz="2800" dirty="0"/>
              <a:t>4.</a:t>
            </a:r>
          </a:p>
          <a:p>
            <a:pPr eaLnBrk="1" hangingPunct="1">
              <a:buFont typeface="Wingdings" charset="0"/>
              <a:buChar char="§"/>
              <a:defRPr/>
            </a:pPr>
            <a:endParaRPr lang="en-US" sz="2800" dirty="0"/>
          </a:p>
        </p:txBody>
      </p:sp>
      <p:graphicFrame>
        <p:nvGraphicFramePr>
          <p:cNvPr id="658436" name="Object 4"/>
          <p:cNvGraphicFramePr>
            <a:graphicFrameLocks noGrp="1" noChangeAspect="1"/>
          </p:cNvGraphicFramePr>
          <p:nvPr>
            <p:ph sz="quarter" idx="2"/>
          </p:nvPr>
        </p:nvGraphicFramePr>
        <p:xfrm>
          <a:off x="2667000" y="2438400"/>
          <a:ext cx="3932238" cy="2209800"/>
        </p:xfrm>
        <a:graphic>
          <a:graphicData uri="http://schemas.openxmlformats.org/presentationml/2006/ole">
            <mc:AlternateContent xmlns:mc="http://schemas.openxmlformats.org/markup-compatibility/2006">
              <mc:Choice xmlns:v="urn:schemas-microsoft-com:vml" Requires="v">
                <p:oleObj name="Equation" r:id="rId2" imgW="4203700" imgH="2362200" progId="Equation.DSMT4">
                  <p:embed/>
                </p:oleObj>
              </mc:Choice>
              <mc:Fallback>
                <p:oleObj name="Equation" r:id="rId2" imgW="4203700" imgH="23622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438400"/>
                        <a:ext cx="3932238"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8446" name="Object 14"/>
          <p:cNvGraphicFramePr>
            <a:graphicFrameLocks noGrp="1" noChangeAspect="1"/>
          </p:cNvGraphicFramePr>
          <p:nvPr>
            <p:ph sz="quarter" idx="3"/>
            <p:extLst>
              <p:ext uri="{D42A27DB-BD31-4B8C-83A1-F6EECF244321}">
                <p14:modId xmlns:p14="http://schemas.microsoft.com/office/powerpoint/2010/main" val="828437885"/>
              </p:ext>
            </p:extLst>
          </p:nvPr>
        </p:nvGraphicFramePr>
        <p:xfrm>
          <a:off x="2346889" y="5096668"/>
          <a:ext cx="838200" cy="322263"/>
        </p:xfrm>
        <a:graphic>
          <a:graphicData uri="http://schemas.openxmlformats.org/presentationml/2006/ole">
            <mc:AlternateContent xmlns:mc="http://schemas.openxmlformats.org/markup-compatibility/2006">
              <mc:Choice xmlns:v="urn:schemas-microsoft-com:vml" Requires="v">
                <p:oleObj name="Equation" r:id="rId4" imgW="926698" imgH="355446" progId="Equation.DSMT4">
                  <p:embed/>
                </p:oleObj>
              </mc:Choice>
              <mc:Fallback>
                <p:oleObj name="Equation" r:id="rId4" imgW="926698" imgH="355446" progId="Equation.DSMT4">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6889" y="5096668"/>
                        <a:ext cx="838200" cy="322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4" name="Slide Number Placeholder 5"/>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2D491CAA-F5EA-4442-9148-6ABFF413CBB3}" type="slidenum">
              <a:rPr lang="en-US" altLang="en-US" sz="1200">
                <a:latin typeface="Arial" pitchFamily="34" charset="0"/>
              </a:rPr>
              <a:pPr>
                <a:defRPr/>
              </a:pPr>
              <a:t>10</a:t>
            </a:fld>
            <a:endParaRPr lang="en-CA" altLang="en-US" sz="1200" dirty="0">
              <a:latin typeface="Arial" pitchFamily="34" charset="0"/>
            </a:endParaRPr>
          </a:p>
        </p:txBody>
      </p:sp>
      <p:sp>
        <p:nvSpPr>
          <p:cNvPr id="658438" name="Line 6"/>
          <p:cNvSpPr>
            <a:spLocks noChangeShapeType="1"/>
          </p:cNvSpPr>
          <p:nvPr/>
        </p:nvSpPr>
        <p:spPr bwMode="auto">
          <a:xfrm flipH="1">
            <a:off x="3810000" y="3200400"/>
            <a:ext cx="2286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58439" name="Line 7"/>
          <p:cNvSpPr>
            <a:spLocks noChangeShapeType="1"/>
          </p:cNvSpPr>
          <p:nvPr/>
        </p:nvSpPr>
        <p:spPr bwMode="auto">
          <a:xfrm flipV="1">
            <a:off x="4038600" y="2286000"/>
            <a:ext cx="0" cy="9144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58441" name="Line 9"/>
          <p:cNvSpPr>
            <a:spLocks noChangeShapeType="1"/>
          </p:cNvSpPr>
          <p:nvPr/>
        </p:nvSpPr>
        <p:spPr bwMode="auto">
          <a:xfrm>
            <a:off x="4038600" y="2286000"/>
            <a:ext cx="5334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58442" name="Text Box 10" descr="Pink tissue paper"/>
          <p:cNvSpPr txBox="1">
            <a:spLocks noChangeArrowheads="1"/>
          </p:cNvSpPr>
          <p:nvPr/>
        </p:nvSpPr>
        <p:spPr bwMode="auto">
          <a:xfrm>
            <a:off x="4495807" y="2057408"/>
            <a:ext cx="1447799" cy="461665"/>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9pPr>
          </a:lstStyle>
          <a:p>
            <a:pPr algn="ctr" eaLnBrk="1" hangingPunct="1">
              <a:spcBef>
                <a:spcPct val="50000"/>
              </a:spcBef>
              <a:defRPr/>
            </a:pPr>
            <a:r>
              <a:rPr lang="el-GR" sz="2400" dirty="0">
                <a:solidFill>
                  <a:srgbClr val="0099FF"/>
                </a:solidFill>
              </a:rPr>
              <a:t>οδηγός</a:t>
            </a:r>
            <a:endParaRPr lang="en-US" sz="2400" dirty="0">
              <a:solidFill>
                <a:srgbClr val="0099FF"/>
              </a:solidFill>
            </a:endParaRPr>
          </a:p>
        </p:txBody>
      </p:sp>
      <p:sp>
        <p:nvSpPr>
          <p:cNvPr id="658443" name="Line 11"/>
          <p:cNvSpPr>
            <a:spLocks noChangeShapeType="1"/>
          </p:cNvSpPr>
          <p:nvPr/>
        </p:nvSpPr>
        <p:spPr bwMode="auto">
          <a:xfrm flipV="1">
            <a:off x="3733800" y="4572000"/>
            <a:ext cx="0" cy="2286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58444" name="Line 12"/>
          <p:cNvSpPr>
            <a:spLocks noChangeShapeType="1"/>
          </p:cNvSpPr>
          <p:nvPr/>
        </p:nvSpPr>
        <p:spPr bwMode="auto">
          <a:xfrm>
            <a:off x="3733800" y="4800600"/>
            <a:ext cx="685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58445" name="Text Box 13" descr="Pink tissue paper"/>
          <p:cNvSpPr txBox="1">
            <a:spLocks noChangeArrowheads="1"/>
          </p:cNvSpPr>
          <p:nvPr/>
        </p:nvSpPr>
        <p:spPr bwMode="auto">
          <a:xfrm>
            <a:off x="4419607" y="4572008"/>
            <a:ext cx="3276589" cy="461665"/>
          </a:xfrm>
          <a:prstGeom prst="rect">
            <a:avLst/>
          </a:prstGeom>
          <a:noFill/>
          <a:ln>
            <a:noFill/>
          </a:ln>
          <a:effectLst/>
          <a:extLst>
            <a:ext uri="{909E8E84-426E-40DD-AFC4-6F175D3DCCD1}">
              <a14:hiddenFill xmlns:a14="http://schemas.microsoft.com/office/drawing/2010/main">
                <a:blipFill dpi="0" rotWithShape="0">
                  <a:blip r:embed="rId6"/>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9pPr>
          </a:lstStyle>
          <a:p>
            <a:pPr eaLnBrk="1" hangingPunct="1">
              <a:spcBef>
                <a:spcPct val="50000"/>
              </a:spcBef>
              <a:defRPr/>
            </a:pPr>
            <a:r>
              <a:rPr lang="el-GR" sz="2400" dirty="0">
                <a:solidFill>
                  <a:srgbClr val="0099FF"/>
                </a:solidFill>
              </a:rPr>
              <a:t>επόμενη οδηγός στήλη</a:t>
            </a:r>
            <a:endParaRPr lang="en-US" sz="2400" dirty="0">
              <a:solidFill>
                <a:srgbClr val="0099FF"/>
              </a:solidFill>
            </a:endParaRPr>
          </a:p>
        </p:txBody>
      </p:sp>
      <p:graphicFrame>
        <p:nvGraphicFramePr>
          <p:cNvPr id="658448" name="Object 16"/>
          <p:cNvGraphicFramePr>
            <a:graphicFrameLocks noChangeAspect="1"/>
          </p:cNvGraphicFramePr>
          <p:nvPr>
            <p:extLst>
              <p:ext uri="{D42A27DB-BD31-4B8C-83A1-F6EECF244321}">
                <p14:modId xmlns:p14="http://schemas.microsoft.com/office/powerpoint/2010/main" val="128134065"/>
              </p:ext>
            </p:extLst>
          </p:nvPr>
        </p:nvGraphicFramePr>
        <p:xfrm>
          <a:off x="2362200" y="5486400"/>
          <a:ext cx="609600" cy="315913"/>
        </p:xfrm>
        <a:graphic>
          <a:graphicData uri="http://schemas.openxmlformats.org/presentationml/2006/ole">
            <mc:AlternateContent xmlns:mc="http://schemas.openxmlformats.org/markup-compatibility/2006">
              <mc:Choice xmlns:v="urn:schemas-microsoft-com:vml" Requires="v">
                <p:oleObj name="Equation" r:id="rId7" imgW="685502" imgH="355446" progId="Equation.DSMT4">
                  <p:embed/>
                </p:oleObj>
              </mc:Choice>
              <mc:Fallback>
                <p:oleObj name="Equation" r:id="rId7" imgW="685502" imgH="355446" progId="Equation.DSMT4">
                  <p:embed/>
                  <p:pic>
                    <p:nvPicPr>
                      <p:cNvPr id="0" name="Object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5486400"/>
                        <a:ext cx="609600" cy="315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843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84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844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843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843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5844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84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844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84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58435">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84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84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8442" grpId="0"/>
      <p:bldP spid="6584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p:txBody>
          <a:bodyPr/>
          <a:lstStyle/>
          <a:p>
            <a:pPr eaLnBrk="1" hangingPunct="1">
              <a:defRPr/>
            </a:pPr>
            <a:r>
              <a:rPr lang="el-GR" dirty="0"/>
              <a:t>ΘΕΣΗ ΟΔΗΓΟΥ</a:t>
            </a:r>
            <a:endParaRPr lang="en-US" dirty="0"/>
          </a:p>
        </p:txBody>
      </p:sp>
      <p:sp>
        <p:nvSpPr>
          <p:cNvPr id="660483" name="Rectangle 3"/>
          <p:cNvSpPr>
            <a:spLocks noGrp="1" noChangeArrowheads="1"/>
          </p:cNvSpPr>
          <p:nvPr>
            <p:ph idx="1"/>
          </p:nvPr>
        </p:nvSpPr>
        <p:spPr>
          <a:xfrm>
            <a:off x="457200" y="1143000"/>
            <a:ext cx="8229600" cy="5164138"/>
          </a:xfrm>
        </p:spPr>
        <p:txBody>
          <a:bodyPr/>
          <a:lstStyle/>
          <a:p>
            <a:pPr eaLnBrk="1" hangingPunct="1">
              <a:buFont typeface="Wingdings" charset="0"/>
              <a:buChar char="§"/>
              <a:defRPr/>
            </a:pPr>
            <a:endParaRPr lang="en-US" sz="2800" dirty="0"/>
          </a:p>
          <a:p>
            <a:pPr eaLnBrk="1" hangingPunct="1">
              <a:buFont typeface="Wingdings" charset="0"/>
              <a:buChar char="§"/>
              <a:defRPr/>
            </a:pPr>
            <a:endParaRPr lang="en-US" sz="2800" dirty="0"/>
          </a:p>
          <a:p>
            <a:pPr eaLnBrk="1" hangingPunct="1">
              <a:buFont typeface="Wingdings" charset="0"/>
              <a:buChar char="§"/>
              <a:defRPr/>
            </a:pPr>
            <a:endParaRPr lang="en-US" sz="2800" dirty="0"/>
          </a:p>
          <a:p>
            <a:pPr eaLnBrk="1" hangingPunct="1">
              <a:buFont typeface="Wingdings" charset="0"/>
              <a:buChar char="§"/>
              <a:defRPr/>
            </a:pPr>
            <a:endParaRPr lang="en-US" sz="2800" dirty="0"/>
          </a:p>
          <a:p>
            <a:pPr eaLnBrk="1" hangingPunct="1">
              <a:buFont typeface="Wingdings" charset="0"/>
              <a:buChar char="§"/>
              <a:defRPr/>
            </a:pPr>
            <a:endParaRPr lang="en-US" sz="2800" dirty="0"/>
          </a:p>
          <a:p>
            <a:pPr eaLnBrk="1" hangingPunct="1">
              <a:buFont typeface="Wingdings" charset="0"/>
              <a:buChar char="§"/>
              <a:defRPr/>
            </a:pPr>
            <a:r>
              <a:rPr lang="el-GR" dirty="0"/>
              <a:t>Δεν υπάρχει τρόπος να δημιουργηθεί ένας οδηγός στη στήλη </a:t>
            </a:r>
            <a:r>
              <a:rPr lang="en-US" sz="2800" dirty="0"/>
              <a:t>3.</a:t>
            </a:r>
            <a:endParaRPr lang="el-GR" sz="2800" dirty="0"/>
          </a:p>
          <a:p>
            <a:pPr eaLnBrk="1" hangingPunct="1">
              <a:buFont typeface="Wingdings" charset="0"/>
              <a:buChar char="§"/>
              <a:defRPr/>
            </a:pPr>
            <a:r>
              <a:rPr lang="en-US" sz="2800" dirty="0"/>
              <a:t> </a:t>
            </a:r>
            <a:r>
              <a:rPr lang="el-GR" dirty="0"/>
              <a:t>Αν εναλλάξουμε όμως τις σειρές 3 και 4, μπορούμε να δημιουργήσουμε έναν οδηγό στη στήλη 4.</a:t>
            </a:r>
            <a:endParaRPr lang="en-US" sz="2800" dirty="0"/>
          </a:p>
        </p:txBody>
      </p:sp>
      <p:sp>
        <p:nvSpPr>
          <p:cNvPr id="14338"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a:latin typeface="Arial" pitchFamily="34" charset="0"/>
              </a:rPr>
              <a:t>Slide 1.2- </a:t>
            </a:r>
            <a:fld id="{6B9618FC-6779-4CA0-A273-43455367846F}" type="slidenum">
              <a:rPr lang="en-US" altLang="en-US" sz="1200">
                <a:latin typeface="Arial" pitchFamily="34" charset="0"/>
              </a:rPr>
              <a:pPr>
                <a:defRPr/>
              </a:pPr>
              <a:t>11</a:t>
            </a:fld>
            <a:endParaRPr lang="en-CA" altLang="en-US" sz="1200">
              <a:latin typeface="Arial" pitchFamily="34" charset="0"/>
            </a:endParaRPr>
          </a:p>
        </p:txBody>
      </p:sp>
      <p:graphicFrame>
        <p:nvGraphicFramePr>
          <p:cNvPr id="660486" name="Object 6"/>
          <p:cNvGraphicFramePr>
            <a:graphicFrameLocks noChangeAspect="1"/>
          </p:cNvGraphicFramePr>
          <p:nvPr>
            <p:extLst>
              <p:ext uri="{D42A27DB-BD31-4B8C-83A1-F6EECF244321}">
                <p14:modId xmlns:p14="http://schemas.microsoft.com/office/powerpoint/2010/main" val="3172152735"/>
              </p:ext>
            </p:extLst>
          </p:nvPr>
        </p:nvGraphicFramePr>
        <p:xfrm>
          <a:off x="2882900" y="1357745"/>
          <a:ext cx="3378200" cy="2362200"/>
        </p:xfrm>
        <a:graphic>
          <a:graphicData uri="http://schemas.openxmlformats.org/presentationml/2006/ole">
            <mc:AlternateContent xmlns:mc="http://schemas.openxmlformats.org/markup-compatibility/2006">
              <mc:Choice xmlns:v="urn:schemas-microsoft-com:vml" Requires="v">
                <p:oleObj name="Equation" r:id="rId2" imgW="3378200" imgH="2362200" progId="Equation.DSMT4">
                  <p:embed/>
                </p:oleObj>
              </mc:Choice>
              <mc:Fallback>
                <p:oleObj name="Equation" r:id="rId2" imgW="3378200" imgH="2362200"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2900" y="1357745"/>
                        <a:ext cx="33782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04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048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604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pPr eaLnBrk="1" hangingPunct="1">
              <a:defRPr/>
            </a:pPr>
            <a:r>
              <a:rPr lang="el-GR" dirty="0"/>
              <a:t>ΘΕΣΗ ΟΔΗΓΟΥ</a:t>
            </a:r>
            <a:endParaRPr lang="en-US" dirty="0"/>
          </a:p>
        </p:txBody>
      </p:sp>
      <p:graphicFrame>
        <p:nvGraphicFramePr>
          <p:cNvPr id="661508" name="Object 4"/>
          <p:cNvGraphicFramePr>
            <a:graphicFrameLocks noGrp="1" noChangeAspect="1"/>
          </p:cNvGraphicFramePr>
          <p:nvPr>
            <p:ph sz="half" idx="1"/>
          </p:nvPr>
        </p:nvGraphicFramePr>
        <p:xfrm>
          <a:off x="2992438" y="1600200"/>
          <a:ext cx="3159125" cy="2209800"/>
        </p:xfrm>
        <a:graphic>
          <a:graphicData uri="http://schemas.openxmlformats.org/presentationml/2006/ole">
            <mc:AlternateContent xmlns:mc="http://schemas.openxmlformats.org/markup-compatibility/2006">
              <mc:Choice xmlns:v="urn:schemas-microsoft-com:vml" Requires="v">
                <p:oleObj name="Equation" r:id="rId2" imgW="3378200" imgH="2362200" progId="Equation.DSMT4">
                  <p:embed/>
                </p:oleObj>
              </mc:Choice>
              <mc:Fallback>
                <p:oleObj name="Equation" r:id="rId2" imgW="3378200" imgH="23622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2438" y="1600200"/>
                        <a:ext cx="3159125"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1520" name="Rectangle 16"/>
          <p:cNvSpPr>
            <a:spLocks noGrp="1" noChangeArrowheads="1"/>
          </p:cNvSpPr>
          <p:nvPr>
            <p:ph type="body" sz="half" idx="2"/>
          </p:nvPr>
        </p:nvSpPr>
        <p:spPr>
          <a:xfrm>
            <a:off x="457200" y="4191000"/>
            <a:ext cx="8229600" cy="1981200"/>
          </a:xfrm>
        </p:spPr>
        <p:txBody>
          <a:bodyPr/>
          <a:lstStyle/>
          <a:p>
            <a:pPr eaLnBrk="1" hangingPunct="1">
              <a:buFont typeface="Wingdings" charset="0"/>
              <a:buChar char="§"/>
              <a:defRPr/>
            </a:pPr>
            <a:endParaRPr lang="en-US" sz="2800" dirty="0"/>
          </a:p>
          <a:p>
            <a:pPr eaLnBrk="1" hangingPunct="1">
              <a:buFont typeface="Wingdings" charset="0"/>
              <a:buChar char="§"/>
              <a:defRPr/>
            </a:pPr>
            <a:r>
              <a:rPr lang="el-GR" sz="2800" dirty="0"/>
              <a:t>Ο πίνακας είναι σε κλιμακωτή μορφή και συνεπώς οι στήλες 1, 2 και 4 του </a:t>
            </a:r>
            <a:r>
              <a:rPr lang="en-US" sz="2800" i="1" dirty="0"/>
              <a:t>A</a:t>
            </a:r>
            <a:r>
              <a:rPr lang="en-US" sz="2800" dirty="0"/>
              <a:t> </a:t>
            </a:r>
            <a:r>
              <a:rPr lang="el-GR" sz="2800" dirty="0"/>
              <a:t>είναι οδηγοί</a:t>
            </a:r>
            <a:r>
              <a:rPr lang="en-US" sz="2800" dirty="0"/>
              <a:t>.</a:t>
            </a:r>
          </a:p>
        </p:txBody>
      </p:sp>
      <p:sp>
        <p:nvSpPr>
          <p:cNvPr id="15362" name="Slide Number Placeholder 4"/>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BFCBA6EF-357F-4360-A07A-E99450FF61E8}" type="slidenum">
              <a:rPr lang="en-US" altLang="en-US" sz="1200">
                <a:latin typeface="Arial" pitchFamily="34" charset="0"/>
              </a:rPr>
              <a:pPr>
                <a:defRPr/>
              </a:pPr>
              <a:t>12</a:t>
            </a:fld>
            <a:endParaRPr lang="en-CA" altLang="en-US" sz="1200" dirty="0">
              <a:latin typeface="Arial" pitchFamily="34" charset="0"/>
            </a:endParaRPr>
          </a:p>
        </p:txBody>
      </p:sp>
      <p:sp>
        <p:nvSpPr>
          <p:cNvPr id="661510" name="Line 6"/>
          <p:cNvSpPr>
            <a:spLocks noChangeShapeType="1"/>
          </p:cNvSpPr>
          <p:nvPr/>
        </p:nvSpPr>
        <p:spPr bwMode="auto">
          <a:xfrm flipH="1">
            <a:off x="5181600" y="2971800"/>
            <a:ext cx="2286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1511" name="Line 7"/>
          <p:cNvSpPr>
            <a:spLocks noChangeShapeType="1"/>
          </p:cNvSpPr>
          <p:nvPr/>
        </p:nvSpPr>
        <p:spPr bwMode="auto">
          <a:xfrm flipV="1">
            <a:off x="5410200" y="1371600"/>
            <a:ext cx="0" cy="16002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1512" name="Line 8"/>
          <p:cNvSpPr>
            <a:spLocks noChangeShapeType="1"/>
          </p:cNvSpPr>
          <p:nvPr/>
        </p:nvSpPr>
        <p:spPr bwMode="auto">
          <a:xfrm>
            <a:off x="5410200" y="1371600"/>
            <a:ext cx="2286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1513" name="Text Box 9" descr="Pink tissue paper"/>
          <p:cNvSpPr txBox="1">
            <a:spLocks noChangeArrowheads="1"/>
          </p:cNvSpPr>
          <p:nvPr/>
        </p:nvSpPr>
        <p:spPr bwMode="auto">
          <a:xfrm>
            <a:off x="5562600" y="1143000"/>
            <a:ext cx="1219200" cy="45720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9pPr>
          </a:lstStyle>
          <a:p>
            <a:pPr eaLnBrk="1" hangingPunct="1">
              <a:spcBef>
                <a:spcPct val="50000"/>
              </a:spcBef>
              <a:defRPr/>
            </a:pPr>
            <a:r>
              <a:rPr lang="el-GR" sz="2400" dirty="0">
                <a:solidFill>
                  <a:srgbClr val="0099FF"/>
                </a:solidFill>
              </a:rPr>
              <a:t>οδηγός</a:t>
            </a:r>
            <a:endParaRPr lang="en-US" sz="2400" dirty="0">
              <a:solidFill>
                <a:srgbClr val="0099FF"/>
              </a:solidFill>
            </a:endParaRPr>
          </a:p>
        </p:txBody>
      </p:sp>
      <p:sp>
        <p:nvSpPr>
          <p:cNvPr id="661514" name="Line 10"/>
          <p:cNvSpPr>
            <a:spLocks noChangeShapeType="1"/>
          </p:cNvSpPr>
          <p:nvPr/>
        </p:nvSpPr>
        <p:spPr bwMode="auto">
          <a:xfrm flipV="1">
            <a:off x="3276600" y="3810000"/>
            <a:ext cx="0" cy="2286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1515" name="Line 11"/>
          <p:cNvSpPr>
            <a:spLocks noChangeShapeType="1"/>
          </p:cNvSpPr>
          <p:nvPr/>
        </p:nvSpPr>
        <p:spPr bwMode="auto">
          <a:xfrm flipV="1">
            <a:off x="3810000" y="3810000"/>
            <a:ext cx="0" cy="2286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1516" name="Line 12"/>
          <p:cNvSpPr>
            <a:spLocks noChangeShapeType="1"/>
          </p:cNvSpPr>
          <p:nvPr/>
        </p:nvSpPr>
        <p:spPr bwMode="auto">
          <a:xfrm flipV="1">
            <a:off x="5105400" y="3810000"/>
            <a:ext cx="0" cy="2286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1517" name="Line 13"/>
          <p:cNvSpPr>
            <a:spLocks noChangeShapeType="1"/>
          </p:cNvSpPr>
          <p:nvPr/>
        </p:nvSpPr>
        <p:spPr bwMode="auto">
          <a:xfrm>
            <a:off x="3276600" y="4038600"/>
            <a:ext cx="30480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1518" name="Text Box 14" descr="Pink tissue paper"/>
          <p:cNvSpPr txBox="1">
            <a:spLocks noChangeArrowheads="1"/>
          </p:cNvSpPr>
          <p:nvPr/>
        </p:nvSpPr>
        <p:spPr bwMode="auto">
          <a:xfrm>
            <a:off x="6324600" y="3810000"/>
            <a:ext cx="2514600" cy="45720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9pPr>
          </a:lstStyle>
          <a:p>
            <a:pPr eaLnBrk="1" hangingPunct="1">
              <a:spcBef>
                <a:spcPct val="50000"/>
              </a:spcBef>
              <a:defRPr/>
            </a:pPr>
            <a:r>
              <a:rPr lang="el-GR" sz="2400" dirty="0">
                <a:solidFill>
                  <a:srgbClr val="0099FF"/>
                </a:solidFill>
              </a:rPr>
              <a:t>Στήλες οδηγοί</a:t>
            </a:r>
            <a:endParaRPr lang="en-US" sz="2400" dirty="0">
              <a:solidFill>
                <a:srgbClr val="0099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150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15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15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15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15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15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15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151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15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15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615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1513" grpId="0"/>
      <p:bldP spid="6615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pPr eaLnBrk="1" hangingPunct="1">
              <a:defRPr/>
            </a:pPr>
            <a:r>
              <a:rPr lang="el-GR" dirty="0"/>
              <a:t>ΘΕΣΗ ΟΔΗΓΟΥ</a:t>
            </a:r>
            <a:endParaRPr lang="en-US" dirty="0"/>
          </a:p>
        </p:txBody>
      </p:sp>
      <p:graphicFrame>
        <p:nvGraphicFramePr>
          <p:cNvPr id="664580" name="Object 4"/>
          <p:cNvGraphicFramePr>
            <a:graphicFrameLocks noGrp="1" noChangeAspect="1"/>
          </p:cNvGraphicFramePr>
          <p:nvPr>
            <p:ph sz="half" idx="1"/>
          </p:nvPr>
        </p:nvGraphicFramePr>
        <p:xfrm>
          <a:off x="2362200" y="1600200"/>
          <a:ext cx="4419600" cy="2209800"/>
        </p:xfrm>
        <a:graphic>
          <a:graphicData uri="http://schemas.openxmlformats.org/presentationml/2006/ole">
            <mc:AlternateContent xmlns:mc="http://schemas.openxmlformats.org/markup-compatibility/2006">
              <mc:Choice xmlns:v="urn:schemas-microsoft-com:vml" Requires="v">
                <p:oleObj name="Equation" r:id="rId2" imgW="4724400" imgH="2362200" progId="Equation.DSMT4">
                  <p:embed/>
                </p:oleObj>
              </mc:Choice>
              <mc:Fallback>
                <p:oleObj name="Equation" r:id="rId2" imgW="4724400" imgH="23622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0200"/>
                        <a:ext cx="4419600" cy="2209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4595" name="Rectangle 19"/>
          <p:cNvSpPr>
            <a:spLocks noGrp="1" noChangeArrowheads="1"/>
          </p:cNvSpPr>
          <p:nvPr>
            <p:ph type="body" sz="half" idx="2"/>
          </p:nvPr>
        </p:nvSpPr>
        <p:spPr>
          <a:xfrm>
            <a:off x="457200" y="4267200"/>
            <a:ext cx="8229600" cy="1905000"/>
          </a:xfrm>
        </p:spPr>
        <p:txBody>
          <a:bodyPr/>
          <a:lstStyle/>
          <a:p>
            <a:pPr eaLnBrk="1" hangingPunct="1">
              <a:buFont typeface="Wingdings" charset="0"/>
              <a:buChar char="§"/>
              <a:defRPr/>
            </a:pPr>
            <a:endParaRPr lang="en-US" sz="2800" dirty="0"/>
          </a:p>
          <a:p>
            <a:pPr eaLnBrk="1" hangingPunct="1">
              <a:buFont typeface="Wingdings" charset="0"/>
              <a:buChar char="§"/>
              <a:defRPr/>
            </a:pPr>
            <a:r>
              <a:rPr lang="el-GR" sz="2800" dirty="0"/>
              <a:t>Οι οδηγοί στο παράδειγμα είναι </a:t>
            </a:r>
            <a:r>
              <a:rPr lang="en-US" sz="2800" dirty="0"/>
              <a:t>1, 2 and</a:t>
            </a:r>
            <a:r>
              <a:rPr lang="el-GR" sz="2800" dirty="0"/>
              <a:t> </a:t>
            </a:r>
            <a:r>
              <a:rPr lang="en-US" sz="2800" dirty="0"/>
              <a:t>     .</a:t>
            </a:r>
          </a:p>
        </p:txBody>
      </p:sp>
      <p:sp>
        <p:nvSpPr>
          <p:cNvPr id="16386" name="Slide Number Placeholder 4"/>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a:latin typeface="Arial" pitchFamily="34" charset="0"/>
              </a:rPr>
              <a:t>Slide 1.2- </a:t>
            </a:r>
            <a:fld id="{2DAC1D81-D0A4-49E1-9720-079F5F096261}" type="slidenum">
              <a:rPr lang="en-US" altLang="en-US" sz="1200">
                <a:latin typeface="Arial" pitchFamily="34" charset="0"/>
              </a:rPr>
              <a:pPr>
                <a:defRPr/>
              </a:pPr>
              <a:t>13</a:t>
            </a:fld>
            <a:endParaRPr lang="en-CA" altLang="en-US" sz="1200">
              <a:latin typeface="Arial" pitchFamily="34" charset="0"/>
            </a:endParaRPr>
          </a:p>
        </p:txBody>
      </p:sp>
      <p:sp>
        <p:nvSpPr>
          <p:cNvPr id="664581" name="Line 5"/>
          <p:cNvSpPr>
            <a:spLocks noChangeShapeType="1"/>
          </p:cNvSpPr>
          <p:nvPr/>
        </p:nvSpPr>
        <p:spPr bwMode="auto">
          <a:xfrm flipH="1">
            <a:off x="3657600" y="1752600"/>
            <a:ext cx="2286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582" name="Line 6"/>
          <p:cNvSpPr>
            <a:spLocks noChangeShapeType="1"/>
          </p:cNvSpPr>
          <p:nvPr/>
        </p:nvSpPr>
        <p:spPr bwMode="auto">
          <a:xfrm flipH="1">
            <a:off x="4419600" y="2362200"/>
            <a:ext cx="1524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583" name="Line 7"/>
          <p:cNvSpPr>
            <a:spLocks noChangeShapeType="1"/>
          </p:cNvSpPr>
          <p:nvPr/>
        </p:nvSpPr>
        <p:spPr bwMode="auto">
          <a:xfrm flipH="1">
            <a:off x="5867400" y="2895600"/>
            <a:ext cx="2286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584" name="Line 8"/>
          <p:cNvSpPr>
            <a:spLocks noChangeShapeType="1"/>
          </p:cNvSpPr>
          <p:nvPr/>
        </p:nvSpPr>
        <p:spPr bwMode="auto">
          <a:xfrm flipV="1">
            <a:off x="3886200" y="14478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585" name="Line 9"/>
          <p:cNvSpPr>
            <a:spLocks noChangeShapeType="1"/>
          </p:cNvSpPr>
          <p:nvPr/>
        </p:nvSpPr>
        <p:spPr bwMode="auto">
          <a:xfrm flipV="1">
            <a:off x="4572000" y="1447800"/>
            <a:ext cx="0" cy="9144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586" name="Line 10"/>
          <p:cNvSpPr>
            <a:spLocks noChangeShapeType="1"/>
          </p:cNvSpPr>
          <p:nvPr/>
        </p:nvSpPr>
        <p:spPr bwMode="auto">
          <a:xfrm flipV="1">
            <a:off x="6096000" y="1447800"/>
            <a:ext cx="0" cy="1447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587" name="Line 11"/>
          <p:cNvSpPr>
            <a:spLocks noChangeShapeType="1"/>
          </p:cNvSpPr>
          <p:nvPr/>
        </p:nvSpPr>
        <p:spPr bwMode="auto">
          <a:xfrm>
            <a:off x="3886200" y="1447800"/>
            <a:ext cx="32004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588" name="Text Box 12" descr="Pink tissue paper"/>
          <p:cNvSpPr txBox="1">
            <a:spLocks noChangeArrowheads="1"/>
          </p:cNvSpPr>
          <p:nvPr/>
        </p:nvSpPr>
        <p:spPr bwMode="auto">
          <a:xfrm>
            <a:off x="7086600" y="1219200"/>
            <a:ext cx="2057400" cy="830997"/>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9pPr>
          </a:lstStyle>
          <a:p>
            <a:pPr eaLnBrk="1" hangingPunct="1">
              <a:spcBef>
                <a:spcPct val="50000"/>
              </a:spcBef>
              <a:defRPr/>
            </a:pPr>
            <a:r>
              <a:rPr lang="el-GR" sz="2400" dirty="0" err="1">
                <a:solidFill>
                  <a:srgbClr val="0099FF"/>
                </a:solidFill>
              </a:rPr>
              <a:t>Οδηγά</a:t>
            </a:r>
            <a:r>
              <a:rPr lang="el-GR" sz="2400" dirty="0">
                <a:solidFill>
                  <a:srgbClr val="0099FF"/>
                </a:solidFill>
              </a:rPr>
              <a:t> στοιχεία</a:t>
            </a:r>
            <a:endParaRPr lang="en-US" sz="2400" dirty="0">
              <a:solidFill>
                <a:srgbClr val="0099FF"/>
              </a:solidFill>
            </a:endParaRPr>
          </a:p>
        </p:txBody>
      </p:sp>
      <p:sp>
        <p:nvSpPr>
          <p:cNvPr id="664589" name="Line 13"/>
          <p:cNvSpPr>
            <a:spLocks noChangeShapeType="1"/>
          </p:cNvSpPr>
          <p:nvPr/>
        </p:nvSpPr>
        <p:spPr bwMode="auto">
          <a:xfrm flipV="1">
            <a:off x="3505200" y="3733800"/>
            <a:ext cx="0" cy="3048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590" name="Line 14"/>
          <p:cNvSpPr>
            <a:spLocks noChangeShapeType="1"/>
          </p:cNvSpPr>
          <p:nvPr/>
        </p:nvSpPr>
        <p:spPr bwMode="auto">
          <a:xfrm flipV="1">
            <a:off x="4267200" y="3733800"/>
            <a:ext cx="0" cy="3048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591" name="Line 15"/>
          <p:cNvSpPr>
            <a:spLocks noChangeShapeType="1"/>
          </p:cNvSpPr>
          <p:nvPr/>
        </p:nvSpPr>
        <p:spPr bwMode="auto">
          <a:xfrm flipV="1">
            <a:off x="5715000" y="3733800"/>
            <a:ext cx="0" cy="3048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592" name="Line 16"/>
          <p:cNvSpPr>
            <a:spLocks noChangeShapeType="1"/>
          </p:cNvSpPr>
          <p:nvPr/>
        </p:nvSpPr>
        <p:spPr bwMode="auto">
          <a:xfrm>
            <a:off x="3505200" y="4038600"/>
            <a:ext cx="35814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593" name="Text Box 17" descr="Pink tissue paper"/>
          <p:cNvSpPr txBox="1">
            <a:spLocks noChangeArrowheads="1"/>
          </p:cNvSpPr>
          <p:nvPr/>
        </p:nvSpPr>
        <p:spPr bwMode="auto">
          <a:xfrm>
            <a:off x="7086600" y="3810000"/>
            <a:ext cx="2057400" cy="45720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9pPr>
          </a:lstStyle>
          <a:p>
            <a:pPr eaLnBrk="1" hangingPunct="1">
              <a:spcBef>
                <a:spcPct val="50000"/>
              </a:spcBef>
              <a:defRPr/>
            </a:pPr>
            <a:r>
              <a:rPr lang="el-GR" sz="2400" dirty="0">
                <a:solidFill>
                  <a:srgbClr val="0099FF"/>
                </a:solidFill>
              </a:rPr>
              <a:t>Στήλες οδηγοί</a:t>
            </a:r>
            <a:endParaRPr lang="en-US" sz="2400" dirty="0">
              <a:solidFill>
                <a:srgbClr val="0099FF"/>
              </a:solidFill>
            </a:endParaRPr>
          </a:p>
        </p:txBody>
      </p:sp>
      <p:graphicFrame>
        <p:nvGraphicFramePr>
          <p:cNvPr id="664596" name="Object 20"/>
          <p:cNvGraphicFramePr>
            <a:graphicFrameLocks noChangeAspect="1"/>
          </p:cNvGraphicFramePr>
          <p:nvPr>
            <p:extLst>
              <p:ext uri="{D42A27DB-BD31-4B8C-83A1-F6EECF244321}">
                <p14:modId xmlns:p14="http://schemas.microsoft.com/office/powerpoint/2010/main" val="4263343281"/>
              </p:ext>
            </p:extLst>
          </p:nvPr>
        </p:nvGraphicFramePr>
        <p:xfrm>
          <a:off x="6705600" y="4796486"/>
          <a:ext cx="381000" cy="293688"/>
        </p:xfrm>
        <a:graphic>
          <a:graphicData uri="http://schemas.openxmlformats.org/presentationml/2006/ole">
            <mc:AlternateContent xmlns:mc="http://schemas.openxmlformats.org/markup-compatibility/2006">
              <mc:Choice xmlns:v="urn:schemas-microsoft-com:vml" Requires="v">
                <p:oleObj name="Equation" r:id="rId5" imgW="444307" imgH="342751" progId="Equation.DSMT4">
                  <p:embed/>
                </p:oleObj>
              </mc:Choice>
              <mc:Fallback>
                <p:oleObj name="Equation" r:id="rId5" imgW="444307" imgH="342751" progId="Equation.DSMT4">
                  <p:embed/>
                  <p:pic>
                    <p:nvPicPr>
                      <p:cNvPr id="0"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4796486"/>
                        <a:ext cx="381000" cy="293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64598" name="Line 22"/>
          <p:cNvSpPr>
            <a:spLocks noChangeShapeType="1"/>
          </p:cNvSpPr>
          <p:nvPr/>
        </p:nvSpPr>
        <p:spPr bwMode="auto">
          <a:xfrm>
            <a:off x="3276600" y="16764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599" name="Line 23"/>
          <p:cNvSpPr>
            <a:spLocks noChangeShapeType="1"/>
          </p:cNvSpPr>
          <p:nvPr/>
        </p:nvSpPr>
        <p:spPr bwMode="auto">
          <a:xfrm>
            <a:off x="3276600" y="1676400"/>
            <a:ext cx="3810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600" name="Line 24"/>
          <p:cNvSpPr>
            <a:spLocks noChangeShapeType="1"/>
          </p:cNvSpPr>
          <p:nvPr/>
        </p:nvSpPr>
        <p:spPr bwMode="auto">
          <a:xfrm>
            <a:off x="3657600" y="16764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601" name="Line 25"/>
          <p:cNvSpPr>
            <a:spLocks noChangeShapeType="1"/>
          </p:cNvSpPr>
          <p:nvPr/>
        </p:nvSpPr>
        <p:spPr bwMode="auto">
          <a:xfrm>
            <a:off x="3276600" y="1981200"/>
            <a:ext cx="3810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602" name="Line 26"/>
          <p:cNvSpPr>
            <a:spLocks noChangeShapeType="1"/>
          </p:cNvSpPr>
          <p:nvPr/>
        </p:nvSpPr>
        <p:spPr bwMode="auto">
          <a:xfrm>
            <a:off x="3886200" y="22098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603" name="Line 27"/>
          <p:cNvSpPr>
            <a:spLocks noChangeShapeType="1"/>
          </p:cNvSpPr>
          <p:nvPr/>
        </p:nvSpPr>
        <p:spPr bwMode="auto">
          <a:xfrm>
            <a:off x="3886200" y="2209800"/>
            <a:ext cx="5334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604" name="Line 28"/>
          <p:cNvSpPr>
            <a:spLocks noChangeShapeType="1"/>
          </p:cNvSpPr>
          <p:nvPr/>
        </p:nvSpPr>
        <p:spPr bwMode="auto">
          <a:xfrm>
            <a:off x="4419600" y="22098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605" name="Line 29"/>
          <p:cNvSpPr>
            <a:spLocks noChangeShapeType="1"/>
          </p:cNvSpPr>
          <p:nvPr/>
        </p:nvSpPr>
        <p:spPr bwMode="auto">
          <a:xfrm>
            <a:off x="3886200" y="2590800"/>
            <a:ext cx="5334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606" name="Line 30"/>
          <p:cNvSpPr>
            <a:spLocks noChangeShapeType="1"/>
          </p:cNvSpPr>
          <p:nvPr/>
        </p:nvSpPr>
        <p:spPr bwMode="auto">
          <a:xfrm>
            <a:off x="5562600" y="27432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607" name="Line 31"/>
          <p:cNvSpPr>
            <a:spLocks noChangeShapeType="1"/>
          </p:cNvSpPr>
          <p:nvPr/>
        </p:nvSpPr>
        <p:spPr bwMode="auto">
          <a:xfrm>
            <a:off x="5562600" y="2743200"/>
            <a:ext cx="304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608" name="Line 32"/>
          <p:cNvSpPr>
            <a:spLocks noChangeShapeType="1"/>
          </p:cNvSpPr>
          <p:nvPr/>
        </p:nvSpPr>
        <p:spPr bwMode="auto">
          <a:xfrm>
            <a:off x="5867400" y="27432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4609" name="Line 33"/>
          <p:cNvSpPr>
            <a:spLocks noChangeShapeType="1"/>
          </p:cNvSpPr>
          <p:nvPr/>
        </p:nvSpPr>
        <p:spPr bwMode="auto">
          <a:xfrm>
            <a:off x="5562600" y="3124200"/>
            <a:ext cx="304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458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45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458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458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458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45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6458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458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6458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6459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6459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6460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460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460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6460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6460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6460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6460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6460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460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6460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645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64590"/>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6459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6459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64593"/>
                                        </p:tgtEl>
                                        <p:attrNameLst>
                                          <p:attrName>style.visibility</p:attrName>
                                        </p:attrNameLst>
                                      </p:cBhvr>
                                      <p:to>
                                        <p:strVal val="visible"/>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nodeType="clickEffect">
                                  <p:stCondLst>
                                    <p:cond delay="0"/>
                                  </p:stCondLst>
                                  <p:childTnLst>
                                    <p:set>
                                      <p:cBhvr>
                                        <p:cTn id="60" dur="1" fill="hold">
                                          <p:stCondLst>
                                            <p:cond delay="0"/>
                                          </p:stCondLst>
                                        </p:cTn>
                                        <p:tgtEl>
                                          <p:spTgt spid="664595">
                                            <p:txEl>
                                              <p:pRg st="1" end="1"/>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645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8" grpId="0"/>
      <p:bldP spid="66459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650420" y="0"/>
            <a:ext cx="8188779" cy="1325563"/>
          </a:xfrm>
        </p:spPr>
        <p:txBody>
          <a:bodyPr/>
          <a:lstStyle/>
          <a:p>
            <a:pPr>
              <a:defRPr/>
            </a:pPr>
            <a:r>
              <a:rPr lang="el-GR" dirty="0"/>
              <a:t>ΑΛΓΌΡΙΘΜΟΣ ΜΕΊΩΣΗΣ ΓΡΑΜΜΏΝ</a:t>
            </a:r>
            <a:endParaRPr lang="en-US" dirty="0"/>
          </a:p>
        </p:txBody>
      </p:sp>
      <p:sp>
        <p:nvSpPr>
          <p:cNvPr id="666627" name="Rectangle 3"/>
          <p:cNvSpPr>
            <a:spLocks noGrp="1" noChangeArrowheads="1"/>
          </p:cNvSpPr>
          <p:nvPr>
            <p:ph idx="1"/>
          </p:nvPr>
        </p:nvSpPr>
        <p:spPr>
          <a:xfrm>
            <a:off x="457200" y="1295400"/>
            <a:ext cx="8458200" cy="4876800"/>
          </a:xfrm>
        </p:spPr>
        <p:txBody>
          <a:bodyPr>
            <a:normAutofit fontScale="77500" lnSpcReduction="20000"/>
          </a:bodyPr>
          <a:lstStyle/>
          <a:p>
            <a:pPr eaLnBrk="1" hangingPunct="1">
              <a:lnSpc>
                <a:spcPct val="110000"/>
              </a:lnSpc>
              <a:buFont typeface="Wingdings" charset="0"/>
              <a:buChar char="§"/>
              <a:defRPr/>
            </a:pPr>
            <a:r>
              <a:rPr lang="el-GR" sz="3300" b="1" dirty="0"/>
              <a:t>Παράδειγμα</a:t>
            </a:r>
            <a:r>
              <a:rPr lang="en-US" sz="3300" b="1" dirty="0"/>
              <a:t> 2:</a:t>
            </a:r>
            <a:r>
              <a:rPr lang="en-US" sz="3300" dirty="0"/>
              <a:t> </a:t>
            </a:r>
            <a:r>
              <a:rPr lang="el-GR" sz="3300" dirty="0"/>
              <a:t>Εφαρμόστε στοιχειώδεις πράξεις γραμμής για να μετατρέψετε τον ακόλουθο πίνακα πρώτα σε κλιμακωτή μορφή και στη συνέχεια σε ανηγμένη κλιμακωτή μορφή</a:t>
            </a:r>
            <a:r>
              <a:rPr lang="en-US" sz="3300" dirty="0"/>
              <a:t>.</a:t>
            </a:r>
          </a:p>
          <a:p>
            <a:pPr eaLnBrk="1" hangingPunct="1">
              <a:lnSpc>
                <a:spcPct val="80000"/>
              </a:lnSpc>
              <a:buFont typeface="Wingdings" charset="0"/>
              <a:buChar char="§"/>
              <a:defRPr/>
            </a:pPr>
            <a:endParaRPr lang="en-US" sz="2800" dirty="0"/>
          </a:p>
          <a:p>
            <a:pPr eaLnBrk="1" hangingPunct="1">
              <a:lnSpc>
                <a:spcPct val="80000"/>
              </a:lnSpc>
              <a:buFont typeface="Wingdings" charset="0"/>
              <a:buChar char="§"/>
              <a:defRPr/>
            </a:pPr>
            <a:endParaRPr lang="en-US" sz="2800" dirty="0"/>
          </a:p>
          <a:p>
            <a:pPr eaLnBrk="1" hangingPunct="1">
              <a:lnSpc>
                <a:spcPct val="80000"/>
              </a:lnSpc>
              <a:buFont typeface="Wingdings" charset="0"/>
              <a:buChar char="§"/>
              <a:defRPr/>
            </a:pPr>
            <a:endParaRPr lang="en-US" sz="2800" dirty="0"/>
          </a:p>
          <a:p>
            <a:pPr eaLnBrk="1" hangingPunct="1">
              <a:lnSpc>
                <a:spcPct val="80000"/>
              </a:lnSpc>
              <a:buFont typeface="Wingdings" charset="0"/>
              <a:buChar char="§"/>
              <a:defRPr/>
            </a:pPr>
            <a:endParaRPr lang="en-US" sz="2800" dirty="0"/>
          </a:p>
          <a:p>
            <a:pPr eaLnBrk="1" hangingPunct="1">
              <a:lnSpc>
                <a:spcPct val="80000"/>
              </a:lnSpc>
              <a:buFont typeface="Wingdings" charset="0"/>
              <a:buChar char="§"/>
              <a:defRPr/>
            </a:pPr>
            <a:endParaRPr lang="en-US" sz="2800" dirty="0">
              <a:solidFill>
                <a:srgbClr val="0099FF"/>
              </a:solidFill>
            </a:endParaRPr>
          </a:p>
          <a:p>
            <a:pPr eaLnBrk="1" hangingPunct="1">
              <a:lnSpc>
                <a:spcPct val="80000"/>
              </a:lnSpc>
              <a:buFont typeface="Wingdings" charset="0"/>
              <a:buChar char="§"/>
              <a:defRPr/>
            </a:pPr>
            <a:r>
              <a:rPr lang="el-GR" sz="3100" b="1" dirty="0"/>
              <a:t>Λύση</a:t>
            </a:r>
            <a:r>
              <a:rPr lang="en-US" sz="3100" b="1" dirty="0"/>
              <a:t>:</a:t>
            </a:r>
          </a:p>
          <a:p>
            <a:pPr eaLnBrk="1" hangingPunct="1">
              <a:lnSpc>
                <a:spcPct val="120000"/>
              </a:lnSpc>
              <a:buFont typeface="Wingdings" charset="0"/>
              <a:buChar char="§"/>
              <a:defRPr/>
            </a:pPr>
            <a:r>
              <a:rPr lang="el-GR" sz="3100" b="1" dirty="0"/>
              <a:t>ΒΗΜΑ</a:t>
            </a:r>
            <a:r>
              <a:rPr lang="en-US" sz="3100" b="1" dirty="0"/>
              <a:t> 1:</a:t>
            </a:r>
            <a:r>
              <a:rPr lang="en-US" sz="3100" dirty="0"/>
              <a:t> </a:t>
            </a:r>
            <a:r>
              <a:rPr lang="el-GR" sz="3100" dirty="0"/>
              <a:t>Ξεκινήστε με την πιο αριστερή μη μηδενική στήλη. Αυτή είναι μια οδηγός στήλη. Το οδηγό στοιχείο βρίσκεται στην κορυφή.</a:t>
            </a:r>
            <a:endParaRPr lang="en-US" sz="3100" b="1" dirty="0"/>
          </a:p>
        </p:txBody>
      </p:sp>
      <p:sp>
        <p:nvSpPr>
          <p:cNvPr id="17410"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a:latin typeface="Arial" pitchFamily="34" charset="0"/>
              </a:rPr>
              <a:t>Slide 1.2- </a:t>
            </a:r>
            <a:fld id="{7E8741DE-42D2-4ABB-A946-70D0A9D1E386}" type="slidenum">
              <a:rPr lang="en-US" altLang="en-US" sz="1200">
                <a:latin typeface="Arial" pitchFamily="34" charset="0"/>
              </a:rPr>
              <a:pPr>
                <a:defRPr/>
              </a:pPr>
              <a:t>14</a:t>
            </a:fld>
            <a:endParaRPr lang="en-CA" altLang="en-US" sz="1200">
              <a:latin typeface="Arial" pitchFamily="34" charset="0"/>
            </a:endParaRPr>
          </a:p>
        </p:txBody>
      </p:sp>
      <p:graphicFrame>
        <p:nvGraphicFramePr>
          <p:cNvPr id="666628" name="Object 4"/>
          <p:cNvGraphicFramePr>
            <a:graphicFrameLocks noChangeAspect="1"/>
          </p:cNvGraphicFramePr>
          <p:nvPr>
            <p:extLst>
              <p:ext uri="{D42A27DB-BD31-4B8C-83A1-F6EECF244321}">
                <p14:modId xmlns:p14="http://schemas.microsoft.com/office/powerpoint/2010/main" val="2937046289"/>
              </p:ext>
            </p:extLst>
          </p:nvPr>
        </p:nvGraphicFramePr>
        <p:xfrm>
          <a:off x="3581400" y="2620963"/>
          <a:ext cx="4406900" cy="1778000"/>
        </p:xfrm>
        <a:graphic>
          <a:graphicData uri="http://schemas.openxmlformats.org/presentationml/2006/ole">
            <mc:AlternateContent xmlns:mc="http://schemas.openxmlformats.org/markup-compatibility/2006">
              <mc:Choice xmlns:v="urn:schemas-microsoft-com:vml" Requires="v">
                <p:oleObj name="Equation" r:id="rId2" imgW="4406900" imgH="1778000" progId="Equation.DSMT4">
                  <p:embed/>
                </p:oleObj>
              </mc:Choice>
              <mc:Fallback>
                <p:oleObj name="Equation" r:id="rId2" imgW="4406900" imgH="17780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620963"/>
                        <a:ext cx="44069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6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662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66627">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666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pPr>
              <a:defRPr/>
            </a:pPr>
            <a:r>
              <a:rPr lang="el-GR" dirty="0"/>
              <a:t>ΑΛΓΌΡΙΘΜΟΣ ΜΕΊΩΣΗΣ ΓΡΑΜΜΏΝ</a:t>
            </a:r>
            <a:endParaRPr lang="en-US" dirty="0"/>
          </a:p>
        </p:txBody>
      </p:sp>
      <p:sp>
        <p:nvSpPr>
          <p:cNvPr id="667651" name="Rectangle 3"/>
          <p:cNvSpPr>
            <a:spLocks noGrp="1" noChangeArrowheads="1"/>
          </p:cNvSpPr>
          <p:nvPr>
            <p:ph type="body" sz="half" idx="1"/>
          </p:nvPr>
        </p:nvSpPr>
        <p:spPr>
          <a:xfrm>
            <a:off x="457200" y="1600200"/>
            <a:ext cx="8534400" cy="4572000"/>
          </a:xfrm>
        </p:spPr>
        <p:txBody>
          <a:bodyPr/>
          <a:lstStyle/>
          <a:p>
            <a:pPr eaLnBrk="1" hangingPunct="1">
              <a:buFont typeface="Wingdings" charset="0"/>
              <a:buChar char="§"/>
              <a:defRPr/>
            </a:pPr>
            <a:endParaRPr lang="en-US" sz="2800" dirty="0"/>
          </a:p>
          <a:p>
            <a:pPr eaLnBrk="1" hangingPunct="1">
              <a:buFont typeface="Wingdings" charset="0"/>
              <a:buChar char="§"/>
              <a:defRPr/>
            </a:pPr>
            <a:endParaRPr lang="en-US" sz="2800" dirty="0"/>
          </a:p>
          <a:p>
            <a:pPr eaLnBrk="1" hangingPunct="1">
              <a:buFont typeface="Wingdings" charset="0"/>
              <a:buChar char="§"/>
              <a:defRPr/>
            </a:pPr>
            <a:endParaRPr lang="en-US" sz="2800" dirty="0"/>
          </a:p>
          <a:p>
            <a:pPr eaLnBrk="1" hangingPunct="1">
              <a:buFont typeface="Wingdings" charset="0"/>
              <a:buChar char="§"/>
              <a:defRPr/>
            </a:pPr>
            <a:endParaRPr lang="en-US" sz="2800" dirty="0"/>
          </a:p>
          <a:p>
            <a:pPr eaLnBrk="1" hangingPunct="1">
              <a:buFont typeface="Wingdings" charset="0"/>
              <a:buChar char="§"/>
              <a:defRPr/>
            </a:pPr>
            <a:r>
              <a:rPr lang="el-GR" sz="2800" b="1" dirty="0"/>
              <a:t>ΒΗΜΑ</a:t>
            </a:r>
            <a:r>
              <a:rPr lang="en-US" sz="2800" b="1" dirty="0"/>
              <a:t> 2:</a:t>
            </a:r>
            <a:r>
              <a:rPr lang="en-US" sz="2800" dirty="0"/>
              <a:t> </a:t>
            </a:r>
            <a:r>
              <a:rPr lang="el-GR" dirty="0"/>
              <a:t>Επιλέξτε ένα μη μηδενικό στοιχείο στη οδηγό στήλη σαν οδηγό στοιχείο. Εάν είναι απαραίτητο, εναλλάξτε γραμμές για να μετακινήσετε αυτό το στοιχείο στη οδηγό θέση</a:t>
            </a:r>
            <a:r>
              <a:rPr lang="en-US" sz="2800" dirty="0"/>
              <a:t>.</a:t>
            </a:r>
          </a:p>
        </p:txBody>
      </p:sp>
      <p:graphicFrame>
        <p:nvGraphicFramePr>
          <p:cNvPr id="667652" name="Object 4"/>
          <p:cNvGraphicFramePr>
            <a:graphicFrameLocks noGrp="1" noChangeAspect="1"/>
          </p:cNvGraphicFramePr>
          <p:nvPr>
            <p:ph sz="half" idx="2"/>
          </p:nvPr>
        </p:nvGraphicFramePr>
        <p:xfrm>
          <a:off x="2667000" y="1295400"/>
          <a:ext cx="4037013" cy="1628775"/>
        </p:xfrm>
        <a:graphic>
          <a:graphicData uri="http://schemas.openxmlformats.org/presentationml/2006/ole">
            <mc:AlternateContent xmlns:mc="http://schemas.openxmlformats.org/markup-compatibility/2006">
              <mc:Choice xmlns:v="urn:schemas-microsoft-com:vml" Requires="v">
                <p:oleObj name="Equation" r:id="rId2" imgW="4406900" imgH="1778000" progId="Equation.DSMT4">
                  <p:embed/>
                </p:oleObj>
              </mc:Choice>
              <mc:Fallback>
                <p:oleObj name="Equation" r:id="rId2" imgW="4406900" imgH="17780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295400"/>
                        <a:ext cx="4037013"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4" name="Slide Number Placeholder 4"/>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38A1EBDA-AC47-4B41-8647-CB3076780A6F}" type="slidenum">
              <a:rPr lang="en-US" altLang="en-US" sz="1200">
                <a:latin typeface="Arial" pitchFamily="34" charset="0"/>
              </a:rPr>
              <a:pPr>
                <a:defRPr/>
              </a:pPr>
              <a:t>15</a:t>
            </a:fld>
            <a:endParaRPr lang="en-CA" altLang="en-US" sz="1200" dirty="0">
              <a:latin typeface="Arial" pitchFamily="34" charset="0"/>
            </a:endParaRPr>
          </a:p>
        </p:txBody>
      </p:sp>
      <p:sp>
        <p:nvSpPr>
          <p:cNvPr id="667654" name="Line 6"/>
          <p:cNvSpPr>
            <a:spLocks noChangeShapeType="1"/>
          </p:cNvSpPr>
          <p:nvPr/>
        </p:nvSpPr>
        <p:spPr bwMode="auto">
          <a:xfrm flipV="1">
            <a:off x="2971800" y="2819400"/>
            <a:ext cx="0" cy="2286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7656" name="Line 8"/>
          <p:cNvSpPr>
            <a:spLocks noChangeShapeType="1"/>
          </p:cNvSpPr>
          <p:nvPr/>
        </p:nvSpPr>
        <p:spPr bwMode="auto">
          <a:xfrm>
            <a:off x="2971800" y="3048000"/>
            <a:ext cx="7620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7657" name="Text Box 9" descr="Pink tissue paper"/>
          <p:cNvSpPr txBox="1">
            <a:spLocks noChangeArrowheads="1"/>
          </p:cNvSpPr>
          <p:nvPr/>
        </p:nvSpPr>
        <p:spPr bwMode="auto">
          <a:xfrm>
            <a:off x="3733800" y="2819400"/>
            <a:ext cx="2286000" cy="45720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9pPr>
          </a:lstStyle>
          <a:p>
            <a:pPr eaLnBrk="1" hangingPunct="1">
              <a:spcBef>
                <a:spcPct val="50000"/>
              </a:spcBef>
              <a:defRPr/>
            </a:pPr>
            <a:r>
              <a:rPr lang="el-GR" sz="2400" dirty="0">
                <a:solidFill>
                  <a:srgbClr val="0099FF"/>
                </a:solidFill>
              </a:rPr>
              <a:t>Οδηγός στήλη</a:t>
            </a:r>
            <a:endParaRPr lang="en-US" sz="2400" dirty="0">
              <a:solidFill>
                <a:srgbClr val="0099FF"/>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6765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76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76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6765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6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765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650420" y="0"/>
            <a:ext cx="8188779" cy="1325563"/>
          </a:xfrm>
        </p:spPr>
        <p:txBody>
          <a:bodyPr/>
          <a:lstStyle/>
          <a:p>
            <a:pPr>
              <a:defRPr/>
            </a:pPr>
            <a:r>
              <a:rPr lang="el-GR" dirty="0"/>
              <a:t>ΑΛΓΌΡΙΘΜΟΣ ΜΕΊΩΣΗΣ ΓΡΑΜΜΏΝ</a:t>
            </a:r>
            <a:endParaRPr lang="en-US" dirty="0"/>
          </a:p>
        </p:txBody>
      </p:sp>
      <p:sp>
        <p:nvSpPr>
          <p:cNvPr id="669699" name="Rectangle 3"/>
          <p:cNvSpPr>
            <a:spLocks noGrp="1" noChangeArrowheads="1"/>
          </p:cNvSpPr>
          <p:nvPr>
            <p:ph idx="1"/>
          </p:nvPr>
        </p:nvSpPr>
        <p:spPr>
          <a:xfrm>
            <a:off x="628650" y="1600200"/>
            <a:ext cx="7886700" cy="4576763"/>
          </a:xfrm>
        </p:spPr>
        <p:txBody>
          <a:bodyPr>
            <a:normAutofit/>
          </a:bodyPr>
          <a:lstStyle/>
          <a:p>
            <a:pPr eaLnBrk="1" hangingPunct="1">
              <a:buFont typeface="Wingdings" charset="0"/>
              <a:buChar char="§"/>
              <a:defRPr/>
            </a:pPr>
            <a:r>
              <a:rPr lang="el-GR" sz="2800" dirty="0"/>
              <a:t>Εναλλάξτε τις γραμμές </a:t>
            </a:r>
            <a:r>
              <a:rPr lang="en-US" sz="2800" dirty="0"/>
              <a:t>1 </a:t>
            </a:r>
            <a:r>
              <a:rPr lang="el-GR" sz="2800" dirty="0"/>
              <a:t>και</a:t>
            </a:r>
            <a:r>
              <a:rPr lang="en-US" sz="2800" dirty="0"/>
              <a:t> 3. (</a:t>
            </a:r>
            <a:r>
              <a:rPr lang="el-GR" sz="2800" dirty="0"/>
              <a:t>Θα μπορούσαμε να εναλλάξουμε τις γραμμές </a:t>
            </a:r>
            <a:r>
              <a:rPr lang="en-US" sz="2800" dirty="0"/>
              <a:t>1 </a:t>
            </a:r>
            <a:r>
              <a:rPr lang="el-GR" sz="2800" dirty="0"/>
              <a:t>και</a:t>
            </a:r>
            <a:r>
              <a:rPr lang="en-US" sz="2800" dirty="0"/>
              <a:t> 2 </a:t>
            </a:r>
            <a:r>
              <a:rPr lang="el-GR" sz="2800" dirty="0"/>
              <a:t>αν επιθυμούσαμε</a:t>
            </a:r>
            <a:r>
              <a:rPr lang="en-US" sz="2800" dirty="0"/>
              <a:t>.)</a:t>
            </a:r>
          </a:p>
          <a:p>
            <a:pPr eaLnBrk="1" hangingPunct="1">
              <a:buFont typeface="Wingdings" charset="0"/>
              <a:buChar char="§"/>
              <a:defRPr/>
            </a:pPr>
            <a:endParaRPr lang="en-US" sz="2800" dirty="0"/>
          </a:p>
          <a:p>
            <a:pPr eaLnBrk="1" hangingPunct="1">
              <a:buFont typeface="Wingdings" charset="0"/>
              <a:buChar char="§"/>
              <a:defRPr/>
            </a:pPr>
            <a:endParaRPr lang="en-US" sz="2800" dirty="0"/>
          </a:p>
          <a:p>
            <a:pPr eaLnBrk="1" hangingPunct="1">
              <a:buFont typeface="Wingdings" charset="0"/>
              <a:buChar char="§"/>
              <a:defRPr/>
            </a:pPr>
            <a:endParaRPr lang="en-US" sz="2800" dirty="0"/>
          </a:p>
          <a:p>
            <a:pPr eaLnBrk="1" hangingPunct="1">
              <a:buFont typeface="Wingdings" charset="0"/>
              <a:buChar char="§"/>
              <a:defRPr/>
            </a:pPr>
            <a:endParaRPr lang="en-US" sz="2800" dirty="0"/>
          </a:p>
          <a:p>
            <a:pPr eaLnBrk="1" hangingPunct="1">
              <a:buFont typeface="Wingdings" charset="0"/>
              <a:buChar char="§"/>
              <a:defRPr/>
            </a:pPr>
            <a:r>
              <a:rPr lang="el-GR" sz="2800" b="1" dirty="0"/>
              <a:t>ΒΗΜΑ</a:t>
            </a:r>
            <a:r>
              <a:rPr lang="en-US" sz="2800" b="1" dirty="0"/>
              <a:t> 3:</a:t>
            </a:r>
            <a:r>
              <a:rPr lang="en-US" sz="2800" dirty="0"/>
              <a:t> </a:t>
            </a:r>
            <a:r>
              <a:rPr lang="el-GR" dirty="0"/>
              <a:t>Χρησιμοποιήστε πράξεις γραμμών για να δημιουργήσετε μηδενικά σε όλες τις θέσεις κάτω από τον οδηγό.</a:t>
            </a:r>
            <a:endParaRPr lang="en-US" sz="2800" dirty="0"/>
          </a:p>
        </p:txBody>
      </p:sp>
      <p:sp>
        <p:nvSpPr>
          <p:cNvPr id="19458"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660CE822-CDEE-4E88-AEBA-195B8B5C91AD}" type="slidenum">
              <a:rPr lang="en-US" altLang="en-US" sz="1200">
                <a:latin typeface="Arial" pitchFamily="34" charset="0"/>
              </a:rPr>
              <a:pPr>
                <a:defRPr/>
              </a:pPr>
              <a:t>16</a:t>
            </a:fld>
            <a:endParaRPr lang="en-CA" altLang="en-US" sz="1200" dirty="0">
              <a:latin typeface="Arial" pitchFamily="34" charset="0"/>
            </a:endParaRPr>
          </a:p>
        </p:txBody>
      </p:sp>
      <p:graphicFrame>
        <p:nvGraphicFramePr>
          <p:cNvPr id="669700" name="Object 4"/>
          <p:cNvGraphicFramePr>
            <a:graphicFrameLocks noChangeAspect="1"/>
          </p:cNvGraphicFramePr>
          <p:nvPr>
            <p:extLst>
              <p:ext uri="{D42A27DB-BD31-4B8C-83A1-F6EECF244321}">
                <p14:modId xmlns:p14="http://schemas.microsoft.com/office/powerpoint/2010/main" val="708557105"/>
              </p:ext>
            </p:extLst>
          </p:nvPr>
        </p:nvGraphicFramePr>
        <p:xfrm>
          <a:off x="2895600" y="3107821"/>
          <a:ext cx="4406900" cy="1778000"/>
        </p:xfrm>
        <a:graphic>
          <a:graphicData uri="http://schemas.openxmlformats.org/presentationml/2006/ole">
            <mc:AlternateContent xmlns:mc="http://schemas.openxmlformats.org/markup-compatibility/2006">
              <mc:Choice xmlns:v="urn:schemas-microsoft-com:vml" Requires="v">
                <p:oleObj name="Equation" r:id="rId2" imgW="4406900" imgH="1778000" progId="Equation.DSMT4">
                  <p:embed/>
                </p:oleObj>
              </mc:Choice>
              <mc:Fallback>
                <p:oleObj name="Equation" r:id="rId2" imgW="4406900" imgH="17780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107821"/>
                        <a:ext cx="44069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69701" name="Line 5"/>
          <p:cNvSpPr>
            <a:spLocks noChangeShapeType="1"/>
          </p:cNvSpPr>
          <p:nvPr/>
        </p:nvSpPr>
        <p:spPr bwMode="auto">
          <a:xfrm flipH="1">
            <a:off x="3352800" y="3356264"/>
            <a:ext cx="1524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9702" name="Line 6"/>
          <p:cNvSpPr>
            <a:spLocks noChangeShapeType="1"/>
          </p:cNvSpPr>
          <p:nvPr/>
        </p:nvSpPr>
        <p:spPr bwMode="auto">
          <a:xfrm flipV="1">
            <a:off x="3505200" y="30480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9703" name="Line 7"/>
          <p:cNvSpPr>
            <a:spLocks noChangeShapeType="1"/>
          </p:cNvSpPr>
          <p:nvPr/>
        </p:nvSpPr>
        <p:spPr bwMode="auto">
          <a:xfrm>
            <a:off x="3505200" y="3048000"/>
            <a:ext cx="8382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69704" name="Text Box 8" descr="Pink tissue paper"/>
          <p:cNvSpPr txBox="1">
            <a:spLocks noChangeArrowheads="1"/>
          </p:cNvSpPr>
          <p:nvPr/>
        </p:nvSpPr>
        <p:spPr bwMode="auto">
          <a:xfrm>
            <a:off x="4267200" y="2803021"/>
            <a:ext cx="1371600" cy="45720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9pPr>
          </a:lstStyle>
          <a:p>
            <a:pPr eaLnBrk="1" hangingPunct="1">
              <a:spcBef>
                <a:spcPct val="50000"/>
              </a:spcBef>
              <a:defRPr/>
            </a:pPr>
            <a:r>
              <a:rPr lang="el-GR" sz="2400" dirty="0">
                <a:solidFill>
                  <a:srgbClr val="0099FF"/>
                </a:solidFill>
              </a:rPr>
              <a:t>Οδηγός</a:t>
            </a:r>
            <a:endParaRPr lang="en-US" sz="2400" dirty="0">
              <a:solidFill>
                <a:srgbClr val="00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969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6970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970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970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6970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9704"/>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6696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97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650420" y="0"/>
            <a:ext cx="8305799" cy="1325563"/>
          </a:xfrm>
        </p:spPr>
        <p:txBody>
          <a:bodyPr/>
          <a:lstStyle/>
          <a:p>
            <a:pPr eaLnBrk="1" hangingPunct="1">
              <a:defRPr/>
            </a:pPr>
            <a:r>
              <a:rPr lang="el-GR" dirty="0"/>
              <a:t>ΑΛΓΌΡΙΘΜΟΣ ΜΕΊΩΣΗΣ ΓΡΑΜΜΏΝ</a:t>
            </a:r>
            <a:endParaRPr lang="en-US" dirty="0"/>
          </a:p>
        </p:txBody>
      </p:sp>
      <p:sp>
        <p:nvSpPr>
          <p:cNvPr id="670723" name="Rectangle 3"/>
          <p:cNvSpPr>
            <a:spLocks noGrp="1" noChangeArrowheads="1"/>
          </p:cNvSpPr>
          <p:nvPr>
            <p:ph idx="1"/>
          </p:nvPr>
        </p:nvSpPr>
        <p:spPr>
          <a:xfrm>
            <a:off x="457200" y="1295400"/>
            <a:ext cx="8305800" cy="5257800"/>
          </a:xfrm>
        </p:spPr>
        <p:txBody>
          <a:bodyPr/>
          <a:lstStyle/>
          <a:p>
            <a:pPr eaLnBrk="1" hangingPunct="1">
              <a:lnSpc>
                <a:spcPct val="100000"/>
              </a:lnSpc>
              <a:defRPr/>
            </a:pPr>
            <a:r>
              <a:rPr lang="el-GR" altLang="en-US" sz="2400" dirty="0">
                <a:ea typeface="ＭＳ Ｐゴシック" pitchFamily="34" charset="-128"/>
              </a:rPr>
              <a:t>Θα μπορούσαμε να διαιρέσουμε την επάνω σειρά με τον οδηγό, 3, αλλά με δύο 3άρια στη στήλη 1, είναι εξίσου εύκολο να προσθέσουμε </a:t>
            </a:r>
            <a:r>
              <a:rPr lang="en-US" altLang="en-US" sz="2400" dirty="0">
                <a:ea typeface="ＭＳ Ｐゴシック" pitchFamily="34" charset="-128"/>
              </a:rPr>
              <a:t>-1 </a:t>
            </a:r>
            <a:r>
              <a:rPr lang="el-GR" altLang="en-US" sz="2400" dirty="0">
                <a:ea typeface="ＭＳ Ｐゴシック" pitchFamily="34" charset="-128"/>
              </a:rPr>
              <a:t>φορές τη σειρά 1 στη σειρά 2.</a:t>
            </a:r>
            <a:endParaRPr lang="en-US" altLang="en-US" sz="2400" dirty="0">
              <a:ea typeface="ＭＳ Ｐゴシック" pitchFamily="34" charset="-128"/>
            </a:endParaRPr>
          </a:p>
          <a:p>
            <a:pPr eaLnBrk="1" hangingPunct="1">
              <a:defRPr/>
            </a:pPr>
            <a:endParaRPr lang="en-US" altLang="en-US" sz="2800" dirty="0">
              <a:ea typeface="ＭＳ Ｐゴシック" pitchFamily="34" charset="-128"/>
            </a:endParaRPr>
          </a:p>
          <a:p>
            <a:pPr eaLnBrk="1" hangingPunct="1">
              <a:defRPr/>
            </a:pPr>
            <a:endParaRPr lang="en-US" altLang="en-US" sz="2800" dirty="0">
              <a:ea typeface="ＭＳ Ｐゴシック" pitchFamily="34" charset="-128"/>
            </a:endParaRPr>
          </a:p>
          <a:p>
            <a:pPr eaLnBrk="1" hangingPunct="1">
              <a:defRPr/>
            </a:pPr>
            <a:endParaRPr lang="en-US" altLang="en-US" sz="2800" dirty="0">
              <a:ea typeface="ＭＳ Ｐゴシック" pitchFamily="34" charset="-128"/>
            </a:endParaRPr>
          </a:p>
          <a:p>
            <a:pPr eaLnBrk="1" hangingPunct="1">
              <a:defRPr/>
            </a:pPr>
            <a:endParaRPr lang="en-US" sz="2800" b="1" dirty="0"/>
          </a:p>
          <a:p>
            <a:pPr eaLnBrk="1" hangingPunct="1">
              <a:lnSpc>
                <a:spcPct val="100000"/>
              </a:lnSpc>
              <a:defRPr/>
            </a:pPr>
            <a:r>
              <a:rPr lang="el-GR" sz="2800" b="1" dirty="0"/>
              <a:t>ΒΗΜΑ</a:t>
            </a:r>
            <a:r>
              <a:rPr lang="en-US" altLang="en-US" sz="2800" b="1" dirty="0">
                <a:ea typeface="ＭＳ Ｐゴシック" pitchFamily="34" charset="-128"/>
              </a:rPr>
              <a:t> 4:</a:t>
            </a:r>
            <a:r>
              <a:rPr lang="en-US" altLang="en-US" sz="2800" dirty="0">
                <a:ea typeface="ＭＳ Ｐゴシック" pitchFamily="34" charset="-128"/>
              </a:rPr>
              <a:t> </a:t>
            </a:r>
            <a:r>
              <a:rPr lang="el-GR" altLang="en-US" sz="2400" dirty="0">
                <a:ea typeface="ＭＳ Ｐゴシック" pitchFamily="34" charset="-128"/>
              </a:rPr>
              <a:t>Καλύψτε τη γραμμή που περιέχει το οδηγό στοιχείο και καλύψτε όλες τις σειρές, εάν υπάρχουν, πάνω από αυτήν. Εφαρμόστε τα βήματα 1–3 στον </a:t>
            </a:r>
            <a:r>
              <a:rPr lang="el-GR" altLang="en-US" sz="2400" dirty="0" err="1">
                <a:ea typeface="ＭＳ Ｐゴシック" pitchFamily="34" charset="-128"/>
              </a:rPr>
              <a:t>υποπίνακα</a:t>
            </a:r>
            <a:r>
              <a:rPr lang="el-GR" altLang="en-US" sz="2400" dirty="0">
                <a:ea typeface="ＭＳ Ｐゴシック" pitchFamily="34" charset="-128"/>
              </a:rPr>
              <a:t> που παραμένει. Επαναλάβετε τη διαδικασία μέχρι να μην υπάρχουν άλλες μη μηδενικές γραμμές για τροποποίηση.</a:t>
            </a:r>
            <a:endParaRPr lang="en-US" altLang="en-US" sz="2800" dirty="0">
              <a:ea typeface="ＭＳ Ｐゴシック" pitchFamily="34" charset="-128"/>
            </a:endParaRPr>
          </a:p>
        </p:txBody>
      </p:sp>
      <p:sp>
        <p:nvSpPr>
          <p:cNvPr id="20482"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6B21E3B8-A914-4CC4-B878-723075EFA870}" type="slidenum">
              <a:rPr lang="en-US" altLang="en-US" sz="1200">
                <a:latin typeface="Arial" pitchFamily="34" charset="0"/>
              </a:rPr>
              <a:pPr>
                <a:defRPr/>
              </a:pPr>
              <a:t>17</a:t>
            </a:fld>
            <a:endParaRPr lang="en-CA" altLang="en-US" sz="1200" dirty="0">
              <a:latin typeface="Arial" pitchFamily="34" charset="0"/>
            </a:endParaRPr>
          </a:p>
        </p:txBody>
      </p:sp>
      <p:graphicFrame>
        <p:nvGraphicFramePr>
          <p:cNvPr id="670725" name="Object 5"/>
          <p:cNvGraphicFramePr>
            <a:graphicFrameLocks noChangeAspect="1"/>
          </p:cNvGraphicFramePr>
          <p:nvPr/>
        </p:nvGraphicFramePr>
        <p:xfrm>
          <a:off x="2362200" y="2819400"/>
          <a:ext cx="4406900" cy="1778000"/>
        </p:xfrm>
        <a:graphic>
          <a:graphicData uri="http://schemas.openxmlformats.org/presentationml/2006/ole">
            <mc:AlternateContent xmlns:mc="http://schemas.openxmlformats.org/markup-compatibility/2006">
              <mc:Choice xmlns:v="urn:schemas-microsoft-com:vml" Requires="v">
                <p:oleObj name="Equation" r:id="rId2" imgW="4406900" imgH="1778000" progId="Equation.DSMT4">
                  <p:embed/>
                </p:oleObj>
              </mc:Choice>
              <mc:Fallback>
                <p:oleObj name="Equation" r:id="rId2" imgW="4406900" imgH="17780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19400"/>
                        <a:ext cx="44069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70726" name="Line 6"/>
          <p:cNvSpPr>
            <a:spLocks noChangeShapeType="1"/>
          </p:cNvSpPr>
          <p:nvPr/>
        </p:nvSpPr>
        <p:spPr bwMode="auto">
          <a:xfrm flipH="1">
            <a:off x="2743200" y="2971800"/>
            <a:ext cx="1524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0727" name="Line 7"/>
          <p:cNvSpPr>
            <a:spLocks noChangeShapeType="1"/>
          </p:cNvSpPr>
          <p:nvPr/>
        </p:nvSpPr>
        <p:spPr bwMode="auto">
          <a:xfrm flipV="1">
            <a:off x="2895600" y="26670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0728" name="Line 8"/>
          <p:cNvSpPr>
            <a:spLocks noChangeShapeType="1"/>
          </p:cNvSpPr>
          <p:nvPr/>
        </p:nvSpPr>
        <p:spPr bwMode="auto">
          <a:xfrm>
            <a:off x="2895600" y="2667000"/>
            <a:ext cx="9144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0729" name="Text Box 9" descr="Pink tissue paper"/>
          <p:cNvSpPr txBox="1">
            <a:spLocks noChangeArrowheads="1"/>
          </p:cNvSpPr>
          <p:nvPr/>
        </p:nvSpPr>
        <p:spPr bwMode="auto">
          <a:xfrm>
            <a:off x="3810000" y="2438400"/>
            <a:ext cx="1371600" cy="45720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9pPr>
          </a:lstStyle>
          <a:p>
            <a:pPr eaLnBrk="1" hangingPunct="1">
              <a:spcBef>
                <a:spcPct val="50000"/>
              </a:spcBef>
              <a:defRPr/>
            </a:pPr>
            <a:r>
              <a:rPr lang="el-GR" sz="2400" dirty="0">
                <a:solidFill>
                  <a:srgbClr val="0099FF"/>
                </a:solidFill>
              </a:rPr>
              <a:t>Οδηγός</a:t>
            </a:r>
            <a:endParaRPr lang="en-US" sz="2400" dirty="0">
              <a:solidFill>
                <a:srgbClr val="00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707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07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07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07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07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7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7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2"/>
          <p:cNvSpPr>
            <a:spLocks noGrp="1" noChangeArrowheads="1"/>
          </p:cNvSpPr>
          <p:nvPr>
            <p:ph type="title"/>
          </p:nvPr>
        </p:nvSpPr>
        <p:spPr/>
        <p:txBody>
          <a:bodyPr/>
          <a:lstStyle/>
          <a:p>
            <a:pPr>
              <a:defRPr/>
            </a:pPr>
            <a:r>
              <a:rPr lang="el-GR" dirty="0"/>
              <a:t>ΑΛΓΌΡΙΘΜΟΣ ΜΕΊΩΣΗΣ ΓΡΑΜΜΏΝ</a:t>
            </a:r>
            <a:endParaRPr lang="en-US" dirty="0"/>
          </a:p>
        </p:txBody>
      </p:sp>
      <p:sp>
        <p:nvSpPr>
          <p:cNvPr id="671747" name="Rectangle 3"/>
          <p:cNvSpPr>
            <a:spLocks noGrp="1" noChangeArrowheads="1"/>
          </p:cNvSpPr>
          <p:nvPr>
            <p:ph type="body" sz="half" idx="1"/>
          </p:nvPr>
        </p:nvSpPr>
        <p:spPr>
          <a:xfrm>
            <a:off x="457200" y="1600200"/>
            <a:ext cx="8534400" cy="4953000"/>
          </a:xfrm>
        </p:spPr>
        <p:txBody>
          <a:bodyPr/>
          <a:lstStyle/>
          <a:p>
            <a:pPr eaLnBrk="1" hangingPunct="1">
              <a:defRPr/>
            </a:pPr>
            <a:r>
              <a:rPr lang="el-GR" altLang="en-US" sz="2400" dirty="0">
                <a:ea typeface="ＭＳ Ｐゴシック" pitchFamily="34" charset="-128"/>
              </a:rPr>
              <a:t>Με τη γραμμή 1 καλυμμένη, το βήμα 1 δείχνει ότι η στήλη 2 είναι η επόμενη οδηγός στήλη. Για το βήμα 2, επιλέξτε ως οδηγό την καταχώριση στην "Κορυφή" αυτής της στήλης.</a:t>
            </a:r>
            <a:endParaRPr lang="en-US" altLang="en-US" sz="2800" dirty="0">
              <a:ea typeface="ＭＳ Ｐゴシック" pitchFamily="34" charset="-128"/>
            </a:endParaRPr>
          </a:p>
          <a:p>
            <a:pPr eaLnBrk="1" hangingPunct="1">
              <a:defRPr/>
            </a:pPr>
            <a:endParaRPr lang="en-US" altLang="en-US" sz="2800" dirty="0">
              <a:ea typeface="ＭＳ Ｐゴシック" pitchFamily="34" charset="-128"/>
            </a:endParaRPr>
          </a:p>
          <a:p>
            <a:pPr eaLnBrk="1" hangingPunct="1">
              <a:defRPr/>
            </a:pPr>
            <a:endParaRPr lang="en-US" altLang="en-US" sz="2800" dirty="0">
              <a:ea typeface="ＭＳ Ｐゴシック" pitchFamily="34" charset="-128"/>
            </a:endParaRPr>
          </a:p>
          <a:p>
            <a:pPr eaLnBrk="1" hangingPunct="1">
              <a:defRPr/>
            </a:pPr>
            <a:endParaRPr lang="el-GR" altLang="en-US" sz="2800" dirty="0">
              <a:ea typeface="ＭＳ Ｐゴシック" pitchFamily="34" charset="-128"/>
            </a:endParaRPr>
          </a:p>
          <a:p>
            <a:pPr eaLnBrk="1" hangingPunct="1">
              <a:defRPr/>
            </a:pPr>
            <a:endParaRPr lang="en-US" altLang="en-US" sz="2800" dirty="0">
              <a:ea typeface="ＭＳ Ｐゴシック" pitchFamily="34" charset="-128"/>
            </a:endParaRPr>
          </a:p>
          <a:p>
            <a:pPr eaLnBrk="1" hangingPunct="1">
              <a:defRPr/>
            </a:pPr>
            <a:endParaRPr lang="el-GR" altLang="en-US" sz="1800" dirty="0">
              <a:ea typeface="ＭＳ Ｐゴシック" pitchFamily="34" charset="-128"/>
            </a:endParaRPr>
          </a:p>
          <a:p>
            <a:pPr eaLnBrk="1" hangingPunct="1">
              <a:defRPr/>
            </a:pPr>
            <a:r>
              <a:rPr lang="el-GR" altLang="en-US" sz="2400" dirty="0">
                <a:ea typeface="ＭＳ Ｐゴシック" pitchFamily="34" charset="-128"/>
              </a:rPr>
              <a:t>Για το βήμα 3, θα μπορούσαμε να εισαγάγουμε ένα προαιρετικό βήμα διαίρεσης της "κορυφαίας" σειράς του </a:t>
            </a:r>
            <a:r>
              <a:rPr lang="el-GR" altLang="en-US" sz="2400" dirty="0" err="1">
                <a:ea typeface="ＭＳ Ｐゴシック" pitchFamily="34" charset="-128"/>
              </a:rPr>
              <a:t>υποπίνακα</a:t>
            </a:r>
            <a:r>
              <a:rPr lang="el-GR" altLang="en-US" sz="2400" dirty="0">
                <a:ea typeface="ＭＳ Ｐゴシック" pitchFamily="34" charset="-128"/>
              </a:rPr>
              <a:t> με το οδηγό </a:t>
            </a:r>
            <a:r>
              <a:rPr lang="el-GR" altLang="en-US" sz="2400" dirty="0" err="1">
                <a:ea typeface="ＭＳ Ｐゴシック" pitchFamily="34" charset="-128"/>
              </a:rPr>
              <a:t>στοιχε</a:t>
            </a:r>
            <a:r>
              <a:rPr lang="en-US" altLang="en-US" sz="2400" dirty="0" err="1">
                <a:ea typeface="ＭＳ Ｐゴシック" pitchFamily="34" charset="-128"/>
              </a:rPr>
              <a:t>ί</a:t>
            </a:r>
            <a:r>
              <a:rPr lang="el-GR" altLang="en-US" sz="2400" dirty="0">
                <a:ea typeface="ＭＳ Ｐゴシック" pitchFamily="34" charset="-128"/>
              </a:rPr>
              <a:t>ο, 2. Ας προσθέσουμε όμως, -3/2 φορές την "επάνω" σειρά στην παρακάτω σειρά.</a:t>
            </a:r>
            <a:endParaRPr lang="en-US" altLang="en-US" sz="2800" dirty="0">
              <a:ea typeface="ＭＳ Ｐゴシック" pitchFamily="34" charset="-128"/>
            </a:endParaRPr>
          </a:p>
        </p:txBody>
      </p:sp>
      <p:graphicFrame>
        <p:nvGraphicFramePr>
          <p:cNvPr id="671748" name="Object 4"/>
          <p:cNvGraphicFramePr>
            <a:graphicFrameLocks noGrp="1" noChangeAspect="1"/>
          </p:cNvGraphicFramePr>
          <p:nvPr>
            <p:ph sz="half" idx="2"/>
          </p:nvPr>
        </p:nvGraphicFramePr>
        <p:xfrm>
          <a:off x="2819400" y="3124200"/>
          <a:ext cx="4037013" cy="1628775"/>
        </p:xfrm>
        <a:graphic>
          <a:graphicData uri="http://schemas.openxmlformats.org/presentationml/2006/ole">
            <mc:AlternateContent xmlns:mc="http://schemas.openxmlformats.org/markup-compatibility/2006">
              <mc:Choice xmlns:v="urn:schemas-microsoft-com:vml" Requires="v">
                <p:oleObj name="Equation" r:id="rId2" imgW="4406900" imgH="1778000" progId="Equation.DSMT4">
                  <p:embed/>
                </p:oleObj>
              </mc:Choice>
              <mc:Fallback>
                <p:oleObj name="Equation" r:id="rId2" imgW="4406900" imgH="17780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3124200"/>
                        <a:ext cx="4037013"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506" name="Slide Number Placeholder 4"/>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91A2FCE4-42A3-461C-BC47-9716681684A8}" type="slidenum">
              <a:rPr lang="en-US" altLang="en-US" sz="1200">
                <a:latin typeface="Arial" pitchFamily="34" charset="0"/>
              </a:rPr>
              <a:pPr>
                <a:defRPr/>
              </a:pPr>
              <a:t>18</a:t>
            </a:fld>
            <a:endParaRPr lang="en-CA" altLang="en-US" sz="1200" dirty="0">
              <a:latin typeface="Arial" pitchFamily="34" charset="0"/>
            </a:endParaRPr>
          </a:p>
        </p:txBody>
      </p:sp>
      <p:sp>
        <p:nvSpPr>
          <p:cNvPr id="671751" name="Line 7"/>
          <p:cNvSpPr>
            <a:spLocks noChangeShapeType="1"/>
          </p:cNvSpPr>
          <p:nvPr/>
        </p:nvSpPr>
        <p:spPr bwMode="auto">
          <a:xfrm flipH="1">
            <a:off x="3886200" y="3962400"/>
            <a:ext cx="2286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1753" name="Line 9"/>
          <p:cNvSpPr>
            <a:spLocks noChangeShapeType="1"/>
          </p:cNvSpPr>
          <p:nvPr/>
        </p:nvSpPr>
        <p:spPr bwMode="auto">
          <a:xfrm flipV="1">
            <a:off x="4114800" y="2971800"/>
            <a:ext cx="0" cy="9906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1754" name="Line 10"/>
          <p:cNvSpPr>
            <a:spLocks noChangeShapeType="1"/>
          </p:cNvSpPr>
          <p:nvPr/>
        </p:nvSpPr>
        <p:spPr bwMode="auto">
          <a:xfrm>
            <a:off x="4114800" y="2971800"/>
            <a:ext cx="4572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1755" name="Text Box 11" descr="Pink tissue paper"/>
          <p:cNvSpPr txBox="1">
            <a:spLocks noChangeArrowheads="1"/>
          </p:cNvSpPr>
          <p:nvPr/>
        </p:nvSpPr>
        <p:spPr bwMode="auto">
          <a:xfrm>
            <a:off x="4571999" y="2743200"/>
            <a:ext cx="2362199" cy="46166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9pPr>
          </a:lstStyle>
          <a:p>
            <a:pPr eaLnBrk="1" hangingPunct="1">
              <a:spcBef>
                <a:spcPct val="50000"/>
              </a:spcBef>
              <a:defRPr/>
            </a:pPr>
            <a:r>
              <a:rPr lang="el-GR" sz="2400" dirty="0">
                <a:solidFill>
                  <a:srgbClr val="0099FF"/>
                </a:solidFill>
              </a:rPr>
              <a:t>Οδηγό στοιχείο</a:t>
            </a:r>
            <a:endParaRPr lang="en-US" sz="2400" dirty="0">
              <a:solidFill>
                <a:srgbClr val="0099FF"/>
              </a:solidFill>
            </a:endParaRPr>
          </a:p>
        </p:txBody>
      </p:sp>
      <p:sp>
        <p:nvSpPr>
          <p:cNvPr id="671756" name="Line 12"/>
          <p:cNvSpPr>
            <a:spLocks noChangeShapeType="1"/>
          </p:cNvSpPr>
          <p:nvPr/>
        </p:nvSpPr>
        <p:spPr bwMode="auto">
          <a:xfrm flipV="1">
            <a:off x="3810000" y="4648200"/>
            <a:ext cx="0" cy="2286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1757" name="Line 13"/>
          <p:cNvSpPr>
            <a:spLocks noChangeShapeType="1"/>
          </p:cNvSpPr>
          <p:nvPr/>
        </p:nvSpPr>
        <p:spPr bwMode="auto">
          <a:xfrm>
            <a:off x="3810000" y="4876800"/>
            <a:ext cx="5334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1758" name="Text Box 14" descr="Pink tissue paper"/>
          <p:cNvSpPr txBox="1">
            <a:spLocks noChangeArrowheads="1"/>
          </p:cNvSpPr>
          <p:nvPr/>
        </p:nvSpPr>
        <p:spPr bwMode="auto">
          <a:xfrm>
            <a:off x="4343400" y="4648200"/>
            <a:ext cx="2667000" cy="45720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9pPr>
          </a:lstStyle>
          <a:p>
            <a:pPr eaLnBrk="1" hangingPunct="1">
              <a:spcBef>
                <a:spcPct val="50000"/>
              </a:spcBef>
              <a:defRPr/>
            </a:pPr>
            <a:r>
              <a:rPr lang="el-GR" sz="2400" dirty="0">
                <a:solidFill>
                  <a:srgbClr val="0099FF"/>
                </a:solidFill>
              </a:rPr>
              <a:t>Νέα</a:t>
            </a:r>
            <a:r>
              <a:rPr lang="en-US" sz="2400" dirty="0">
                <a:solidFill>
                  <a:srgbClr val="0099FF"/>
                </a:solidFill>
              </a:rPr>
              <a:t> </a:t>
            </a:r>
            <a:r>
              <a:rPr lang="el-GR" sz="2400" dirty="0">
                <a:solidFill>
                  <a:srgbClr val="0099FF"/>
                </a:solidFill>
              </a:rPr>
              <a:t>οδηγός στήλη</a:t>
            </a:r>
            <a:endParaRPr lang="en-US" sz="2400" dirty="0">
              <a:solidFill>
                <a:srgbClr val="0099FF"/>
              </a:solidFill>
            </a:endParaRPr>
          </a:p>
        </p:txBody>
      </p:sp>
      <p:sp>
        <p:nvSpPr>
          <p:cNvPr id="671761" name="Line 17"/>
          <p:cNvSpPr>
            <a:spLocks noChangeShapeType="1"/>
          </p:cNvSpPr>
          <p:nvPr/>
        </p:nvSpPr>
        <p:spPr bwMode="auto">
          <a:xfrm>
            <a:off x="2971800" y="32004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1762" name="Line 18"/>
          <p:cNvSpPr>
            <a:spLocks noChangeShapeType="1"/>
          </p:cNvSpPr>
          <p:nvPr/>
        </p:nvSpPr>
        <p:spPr bwMode="auto">
          <a:xfrm>
            <a:off x="2971800" y="3200400"/>
            <a:ext cx="3733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1763" name="Line 19"/>
          <p:cNvSpPr>
            <a:spLocks noChangeShapeType="1"/>
          </p:cNvSpPr>
          <p:nvPr/>
        </p:nvSpPr>
        <p:spPr bwMode="auto">
          <a:xfrm>
            <a:off x="6705600" y="3200400"/>
            <a:ext cx="0" cy="3048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1764" name="Line 20"/>
          <p:cNvSpPr>
            <a:spLocks noChangeShapeType="1"/>
          </p:cNvSpPr>
          <p:nvPr/>
        </p:nvSpPr>
        <p:spPr bwMode="auto">
          <a:xfrm>
            <a:off x="2971800" y="3505200"/>
            <a:ext cx="3733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717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17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175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17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7175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17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17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175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176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176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17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17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1755" grpId="0"/>
      <p:bldP spid="6717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ChangeArrowheads="1"/>
          </p:cNvSpPr>
          <p:nvPr>
            <p:ph type="title"/>
          </p:nvPr>
        </p:nvSpPr>
        <p:spPr/>
        <p:txBody>
          <a:bodyPr/>
          <a:lstStyle/>
          <a:p>
            <a:pPr eaLnBrk="1" hangingPunct="1">
              <a:defRPr/>
            </a:pPr>
            <a:r>
              <a:rPr lang="el-GR" dirty="0"/>
              <a:t>ΑΛΓΌΡΙΘΜΟΣ ΜΕΊΩΣΗΣ ΓΡΑΜΜΏΝ</a:t>
            </a:r>
            <a:endParaRPr lang="en-US" dirty="0"/>
          </a:p>
        </p:txBody>
      </p:sp>
      <p:sp>
        <p:nvSpPr>
          <p:cNvPr id="673795" name="Rectangle 3"/>
          <p:cNvSpPr>
            <a:spLocks noGrp="1" noChangeArrowheads="1"/>
          </p:cNvSpPr>
          <p:nvPr>
            <p:ph type="body" sz="half" idx="1"/>
          </p:nvPr>
        </p:nvSpPr>
        <p:spPr>
          <a:xfrm>
            <a:off x="457200" y="1066800"/>
            <a:ext cx="8686800" cy="5486400"/>
          </a:xfrm>
        </p:spPr>
        <p:txBody>
          <a:bodyPr/>
          <a:lstStyle/>
          <a:p>
            <a:pPr eaLnBrk="1" hangingPunct="1">
              <a:buFont typeface="Wingdings" charset="0"/>
              <a:buChar char="§"/>
              <a:defRPr/>
            </a:pPr>
            <a:r>
              <a:rPr lang="el-GR" sz="2800" dirty="0"/>
              <a:t>Αυτό παράγει τον ακόλουθο πίνακα.</a:t>
            </a:r>
            <a:endParaRPr lang="en-US" sz="2800" dirty="0"/>
          </a:p>
          <a:p>
            <a:pPr eaLnBrk="1" hangingPunct="1">
              <a:buFont typeface="Wingdings" charset="0"/>
              <a:buChar char="§"/>
              <a:defRPr/>
            </a:pPr>
            <a:endParaRPr lang="en-US" sz="2400" dirty="0"/>
          </a:p>
          <a:p>
            <a:pPr eaLnBrk="1" hangingPunct="1">
              <a:buFont typeface="Wingdings" charset="0"/>
              <a:buChar char="§"/>
              <a:defRPr/>
            </a:pPr>
            <a:endParaRPr lang="en-US" sz="2400" dirty="0"/>
          </a:p>
          <a:p>
            <a:pPr eaLnBrk="1" hangingPunct="1">
              <a:buFont typeface="Wingdings" charset="0"/>
              <a:buChar char="§"/>
              <a:defRPr/>
            </a:pPr>
            <a:endParaRPr lang="en-US" sz="2800" dirty="0"/>
          </a:p>
          <a:p>
            <a:pPr eaLnBrk="1" hangingPunct="1">
              <a:buFont typeface="Wingdings" charset="0"/>
              <a:buChar char="§"/>
              <a:defRPr/>
            </a:pPr>
            <a:endParaRPr lang="el-GR" sz="2800" dirty="0"/>
          </a:p>
          <a:p>
            <a:pPr eaLnBrk="1" hangingPunct="1">
              <a:buFont typeface="Wingdings" charset="0"/>
              <a:buChar char="§"/>
              <a:defRPr/>
            </a:pPr>
            <a:r>
              <a:rPr lang="el-GR" sz="2800" dirty="0"/>
              <a:t>Όταν καλύπτουμε τη σειρά που περιέχει τη δεύτερη θέση περιστροφής για το βήμα 4, μένουμε με έναν νέο </a:t>
            </a:r>
            <a:r>
              <a:rPr lang="el-GR" sz="2800" dirty="0" err="1"/>
              <a:t>υποπίνακα</a:t>
            </a:r>
            <a:r>
              <a:rPr lang="el-GR" sz="2800" dirty="0"/>
              <a:t> που έχει μόνο μία γραμμή</a:t>
            </a:r>
            <a:r>
              <a:rPr lang="en-US" sz="2800" dirty="0"/>
              <a:t>.</a:t>
            </a:r>
          </a:p>
          <a:p>
            <a:pPr eaLnBrk="1" hangingPunct="1">
              <a:buFont typeface="Wingdings" charset="0"/>
              <a:buNone/>
              <a:defRPr/>
            </a:pPr>
            <a:endParaRPr lang="en-US" sz="2800" dirty="0"/>
          </a:p>
        </p:txBody>
      </p:sp>
      <p:graphicFrame>
        <p:nvGraphicFramePr>
          <p:cNvPr id="673802" name="Object 10"/>
          <p:cNvGraphicFramePr>
            <a:graphicFrameLocks noGrp="1" noChangeAspect="1"/>
          </p:cNvGraphicFramePr>
          <p:nvPr>
            <p:ph sz="half" idx="2"/>
            <p:extLst>
              <p:ext uri="{D42A27DB-BD31-4B8C-83A1-F6EECF244321}">
                <p14:modId xmlns:p14="http://schemas.microsoft.com/office/powerpoint/2010/main" val="2925824335"/>
              </p:ext>
            </p:extLst>
          </p:nvPr>
        </p:nvGraphicFramePr>
        <p:xfrm>
          <a:off x="2895600" y="4959350"/>
          <a:ext cx="4037013" cy="1628775"/>
        </p:xfrm>
        <a:graphic>
          <a:graphicData uri="http://schemas.openxmlformats.org/presentationml/2006/ole">
            <mc:AlternateContent xmlns:mc="http://schemas.openxmlformats.org/markup-compatibility/2006">
              <mc:Choice xmlns:v="urn:schemas-microsoft-com:vml" Requires="v">
                <p:oleObj name="Equation" r:id="rId2" imgW="4406900" imgH="1778000" progId="Equation.DSMT4">
                  <p:embed/>
                </p:oleObj>
              </mc:Choice>
              <mc:Fallback>
                <p:oleObj name="Equation" r:id="rId2" imgW="4406900" imgH="1778000" progId="Equation.DSMT4">
                  <p:embed/>
                  <p:pic>
                    <p:nvPicPr>
                      <p:cNvPr id="0" name="Object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4959350"/>
                        <a:ext cx="4037013"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530" name="Slide Number Placeholder 4"/>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a:latin typeface="Arial" pitchFamily="34" charset="0"/>
              </a:rPr>
              <a:t>Slide 1.2- </a:t>
            </a:r>
            <a:fld id="{BA410E5A-2824-45CA-A47E-F96DE5456763}" type="slidenum">
              <a:rPr lang="en-US" altLang="en-US" sz="1200">
                <a:latin typeface="Arial" pitchFamily="34" charset="0"/>
              </a:rPr>
              <a:pPr>
                <a:defRPr/>
              </a:pPr>
              <a:t>19</a:t>
            </a:fld>
            <a:endParaRPr lang="en-CA" altLang="en-US" sz="1200">
              <a:latin typeface="Arial" pitchFamily="34" charset="0"/>
            </a:endParaRPr>
          </a:p>
        </p:txBody>
      </p:sp>
      <p:graphicFrame>
        <p:nvGraphicFramePr>
          <p:cNvPr id="673796" name="Object 4"/>
          <p:cNvGraphicFramePr>
            <a:graphicFrameLocks noChangeAspect="1"/>
          </p:cNvGraphicFramePr>
          <p:nvPr/>
        </p:nvGraphicFramePr>
        <p:xfrm>
          <a:off x="2743200" y="1600200"/>
          <a:ext cx="4406900" cy="1778000"/>
        </p:xfrm>
        <a:graphic>
          <a:graphicData uri="http://schemas.openxmlformats.org/presentationml/2006/ole">
            <mc:AlternateContent xmlns:mc="http://schemas.openxmlformats.org/markup-compatibility/2006">
              <mc:Choice xmlns:v="urn:schemas-microsoft-com:vml" Requires="v">
                <p:oleObj name="Equation" r:id="rId4" imgW="4406900" imgH="1778000" progId="Equation.DSMT4">
                  <p:embed/>
                </p:oleObj>
              </mc:Choice>
              <mc:Fallback>
                <p:oleObj name="Equation" r:id="rId4" imgW="4406900" imgH="17780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1600200"/>
                        <a:ext cx="44069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73797" name="Line 5"/>
          <p:cNvSpPr>
            <a:spLocks noChangeShapeType="1"/>
          </p:cNvSpPr>
          <p:nvPr/>
        </p:nvSpPr>
        <p:spPr bwMode="auto">
          <a:xfrm>
            <a:off x="2895600" y="16764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3798" name="Line 6"/>
          <p:cNvSpPr>
            <a:spLocks noChangeShapeType="1"/>
          </p:cNvSpPr>
          <p:nvPr/>
        </p:nvSpPr>
        <p:spPr bwMode="auto">
          <a:xfrm>
            <a:off x="2895600" y="1676400"/>
            <a:ext cx="40386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3799" name="Line 7"/>
          <p:cNvSpPr>
            <a:spLocks noChangeShapeType="1"/>
          </p:cNvSpPr>
          <p:nvPr/>
        </p:nvSpPr>
        <p:spPr bwMode="auto">
          <a:xfrm>
            <a:off x="6934200" y="16764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3801" name="Line 9"/>
          <p:cNvSpPr>
            <a:spLocks noChangeShapeType="1"/>
          </p:cNvSpPr>
          <p:nvPr/>
        </p:nvSpPr>
        <p:spPr bwMode="auto">
          <a:xfrm>
            <a:off x="2895600" y="2057400"/>
            <a:ext cx="40386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3804" name="Line 12"/>
          <p:cNvSpPr>
            <a:spLocks noChangeShapeType="1"/>
          </p:cNvSpPr>
          <p:nvPr/>
        </p:nvSpPr>
        <p:spPr bwMode="auto">
          <a:xfrm>
            <a:off x="3079750" y="5029200"/>
            <a:ext cx="0" cy="8382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3805" name="Line 13"/>
          <p:cNvSpPr>
            <a:spLocks noChangeShapeType="1"/>
          </p:cNvSpPr>
          <p:nvPr/>
        </p:nvSpPr>
        <p:spPr bwMode="auto">
          <a:xfrm>
            <a:off x="3079750" y="5029200"/>
            <a:ext cx="3733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3806" name="Line 14"/>
          <p:cNvSpPr>
            <a:spLocks noChangeShapeType="1"/>
          </p:cNvSpPr>
          <p:nvPr/>
        </p:nvSpPr>
        <p:spPr bwMode="auto">
          <a:xfrm>
            <a:off x="6813550" y="5029200"/>
            <a:ext cx="0" cy="8382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3807" name="Line 15"/>
          <p:cNvSpPr>
            <a:spLocks noChangeShapeType="1"/>
          </p:cNvSpPr>
          <p:nvPr/>
        </p:nvSpPr>
        <p:spPr bwMode="auto">
          <a:xfrm>
            <a:off x="3079750" y="5867400"/>
            <a:ext cx="37338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7379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379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379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380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737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7379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380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380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7380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7380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73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B1D63A88-1AA3-9347-8168-6CBA3936FC87}"/>
              </a:ext>
            </a:extLst>
          </p:cNvPr>
          <p:cNvSpPr>
            <a:spLocks noGrp="1"/>
          </p:cNvSpPr>
          <p:nvPr>
            <p:ph idx="1"/>
          </p:nvPr>
        </p:nvSpPr>
        <p:spPr>
          <a:xfrm>
            <a:off x="457200" y="1665288"/>
            <a:ext cx="8439150" cy="4351338"/>
          </a:xfrm>
          <a:noFill/>
        </p:spPr>
        <p:txBody>
          <a:bodyPr>
            <a:normAutofit fontScale="92500" lnSpcReduction="10000"/>
          </a:bodyPr>
          <a:lstStyle/>
          <a:p>
            <a:r>
              <a:rPr lang="el-GR" dirty="0"/>
              <a:t>Εγκαταστήστε την </a:t>
            </a:r>
            <a:r>
              <a:rPr lang="en-US" dirty="0"/>
              <a:t>app SOCRATIVE</a:t>
            </a:r>
          </a:p>
          <a:p>
            <a:r>
              <a:rPr lang="en-US" dirty="0"/>
              <a:t>Login </a:t>
            </a:r>
            <a:r>
              <a:rPr lang="el-GR" dirty="0"/>
              <a:t>με τον ιδρυματικό σας </a:t>
            </a:r>
            <a:r>
              <a:rPr lang="en-US" dirty="0"/>
              <a:t>id.</a:t>
            </a:r>
            <a:r>
              <a:rPr lang="el-GR" dirty="0"/>
              <a:t>  </a:t>
            </a:r>
            <a:r>
              <a:rPr lang="en-US" dirty="0"/>
              <a:t> (</a:t>
            </a:r>
            <a:r>
              <a:rPr lang="en-US" dirty="0">
                <a:hlinkClick r:id="rId2"/>
              </a:rPr>
              <a:t>mav@uth.gr</a:t>
            </a:r>
            <a:r>
              <a:rPr lang="en-US" dirty="0"/>
              <a:t>)</a:t>
            </a:r>
            <a:endParaRPr lang="el-GR" dirty="0"/>
          </a:p>
          <a:p>
            <a:pPr lvl="1"/>
            <a:r>
              <a:rPr lang="el-GR" dirty="0"/>
              <a:t>Για τους υπό μετεγγραφή το </a:t>
            </a:r>
            <a:r>
              <a:rPr lang="en-US" dirty="0"/>
              <a:t>id </a:t>
            </a:r>
            <a:r>
              <a:rPr lang="el-GR" dirty="0"/>
              <a:t>του </a:t>
            </a:r>
            <a:r>
              <a:rPr lang="en-US" dirty="0" err="1"/>
              <a:t>gmail</a:t>
            </a:r>
            <a:r>
              <a:rPr lang="en-US" dirty="0"/>
              <a:t>  (</a:t>
            </a:r>
            <a:r>
              <a:rPr lang="en-US" dirty="0" err="1"/>
              <a:t>m.vavalis@gmail.com</a:t>
            </a:r>
            <a:r>
              <a:rPr lang="en-US" dirty="0"/>
              <a:t>)</a:t>
            </a:r>
          </a:p>
          <a:p>
            <a:r>
              <a:rPr lang="el-GR" dirty="0"/>
              <a:t>Περιμένετε να ξεκινήσει το τεστ.</a:t>
            </a:r>
          </a:p>
          <a:p>
            <a:r>
              <a:rPr lang="el-GR" dirty="0"/>
              <a:t>Όταν ξεκινήσει </a:t>
            </a:r>
          </a:p>
          <a:p>
            <a:pPr lvl="1"/>
            <a:r>
              <a:rPr lang="el-GR" dirty="0"/>
              <a:t>Δεν συνεργάζεστε μεταξύ σας</a:t>
            </a:r>
          </a:p>
          <a:p>
            <a:pPr lvl="1"/>
            <a:r>
              <a:rPr lang="el-GR" dirty="0"/>
              <a:t>Δεν κάνετε ερωτήσεις</a:t>
            </a:r>
          </a:p>
          <a:p>
            <a:pPr lvl="1"/>
            <a:r>
              <a:rPr lang="el-GR" dirty="0"/>
              <a:t>Διαβάζετε προσεκτικά τις ερωτήσεις</a:t>
            </a:r>
          </a:p>
          <a:p>
            <a:pPr marL="457200" lvl="1" indent="0">
              <a:buNone/>
            </a:pPr>
            <a:endParaRPr lang="el-GR" dirty="0"/>
          </a:p>
          <a:p>
            <a:pPr marL="0" indent="0" algn="ctr">
              <a:buNone/>
            </a:pPr>
            <a:r>
              <a:rPr lang="el-GR" sz="2400" dirty="0"/>
              <a:t>Πρόσβαση στο </a:t>
            </a:r>
            <a:r>
              <a:rPr lang="en-US" sz="2400" dirty="0"/>
              <a:t>SOCRATIVE </a:t>
            </a:r>
            <a:r>
              <a:rPr lang="el-GR" sz="2400" dirty="0"/>
              <a:t>έχουν μόνον όσοι/</a:t>
            </a:r>
            <a:r>
              <a:rPr lang="el-GR" sz="2400" dirty="0" err="1"/>
              <a:t>ες</a:t>
            </a:r>
            <a:r>
              <a:rPr lang="el-GR" sz="2400" dirty="0"/>
              <a:t> γράφθηκαν στο </a:t>
            </a:r>
            <a:r>
              <a:rPr lang="en-US" sz="2400" dirty="0" err="1"/>
              <a:t>eclass</a:t>
            </a:r>
            <a:r>
              <a:rPr lang="en-US" sz="2400" dirty="0"/>
              <a:t> </a:t>
            </a:r>
            <a:r>
              <a:rPr lang="el-GR" sz="2400" dirty="0"/>
              <a:t>μέχρι νωρίς σήμερα το πρωί και όσοι/</a:t>
            </a:r>
            <a:r>
              <a:rPr lang="el-GR" sz="2400" dirty="0" err="1"/>
              <a:t>ες</a:t>
            </a:r>
            <a:r>
              <a:rPr lang="el-GR" sz="2400" dirty="0"/>
              <a:t> υπό μετεγγραφή το ζήτησαν.</a:t>
            </a:r>
          </a:p>
          <a:p>
            <a:pPr lvl="1"/>
            <a:endParaRPr lang="el-GR" dirty="0"/>
          </a:p>
        </p:txBody>
      </p:sp>
      <p:sp>
        <p:nvSpPr>
          <p:cNvPr id="2" name="Τίτλος 1">
            <a:extLst>
              <a:ext uri="{FF2B5EF4-FFF2-40B4-BE49-F238E27FC236}">
                <a16:creationId xmlns:a16="http://schemas.microsoft.com/office/drawing/2014/main" id="{4372C12A-42AA-83A5-400B-B68933C4EAA3}"/>
              </a:ext>
            </a:extLst>
          </p:cNvPr>
          <p:cNvSpPr>
            <a:spLocks noGrp="1"/>
          </p:cNvSpPr>
          <p:nvPr>
            <p:ph type="title"/>
          </p:nvPr>
        </p:nvSpPr>
        <p:spPr/>
        <p:txBody>
          <a:bodyPr/>
          <a:lstStyle/>
          <a:p>
            <a:r>
              <a:rPr lang="el-GR" dirty="0"/>
              <a:t>Διαδικαστικά 1</a:t>
            </a:r>
            <a:r>
              <a:rPr lang="el-GR" baseline="30000" dirty="0"/>
              <a:t>ου</a:t>
            </a:r>
            <a:r>
              <a:rPr lang="el-GR" dirty="0"/>
              <a:t> τεστ</a:t>
            </a:r>
          </a:p>
        </p:txBody>
      </p:sp>
      <p:sp>
        <p:nvSpPr>
          <p:cNvPr id="6" name="Ορθογώνιο 5">
            <a:extLst>
              <a:ext uri="{FF2B5EF4-FFF2-40B4-BE49-F238E27FC236}">
                <a16:creationId xmlns:a16="http://schemas.microsoft.com/office/drawing/2014/main" id="{0D7B5599-9CA3-60FB-0E19-FAE642E6D4FD}"/>
              </a:ext>
            </a:extLst>
          </p:cNvPr>
          <p:cNvSpPr/>
          <p:nvPr/>
        </p:nvSpPr>
        <p:spPr>
          <a:xfrm>
            <a:off x="5257800" y="2133600"/>
            <a:ext cx="666750" cy="381000"/>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Θέση ημερομηνίας 3">
            <a:extLst>
              <a:ext uri="{FF2B5EF4-FFF2-40B4-BE49-F238E27FC236}">
                <a16:creationId xmlns:a16="http://schemas.microsoft.com/office/drawing/2014/main" id="{A4531700-026F-0528-5B36-BFC30B51C760}"/>
              </a:ext>
            </a:extLst>
          </p:cNvPr>
          <p:cNvSpPr>
            <a:spLocks noGrp="1"/>
          </p:cNvSpPr>
          <p:nvPr>
            <p:ph type="dt" sz="half" idx="10"/>
          </p:nvPr>
        </p:nvSpPr>
        <p:spPr/>
        <p:txBody>
          <a:bodyPr/>
          <a:lstStyle/>
          <a:p>
            <a:fld id="{05A604DC-B3A0-E442-A1E7-41E9D8E4E9FE}" type="datetime1">
              <a:rPr lang="en-US" smtClean="0"/>
              <a:t>9/28/25</a:t>
            </a:fld>
            <a:endParaRPr lang="en-US" dirty="0"/>
          </a:p>
        </p:txBody>
      </p:sp>
      <p:sp>
        <p:nvSpPr>
          <p:cNvPr id="5" name="Θέση αριθμού διαφάνειας 4">
            <a:extLst>
              <a:ext uri="{FF2B5EF4-FFF2-40B4-BE49-F238E27FC236}">
                <a16:creationId xmlns:a16="http://schemas.microsoft.com/office/drawing/2014/main" id="{1D54A953-DE1A-B683-05DA-95C39AF7F479}"/>
              </a:ext>
            </a:extLst>
          </p:cNvPr>
          <p:cNvSpPr>
            <a:spLocks noGrp="1"/>
          </p:cNvSpPr>
          <p:nvPr>
            <p:ph type="sldNum" sz="quarter" idx="12"/>
          </p:nvPr>
        </p:nvSpPr>
        <p:spPr/>
        <p:txBody>
          <a:bodyPr/>
          <a:lstStyle/>
          <a:p>
            <a:pPr>
              <a:defRPr/>
            </a:pPr>
            <a:r>
              <a:rPr lang="en-US" altLang="en-US"/>
              <a:t>1.2- </a:t>
            </a:r>
            <a:fld id="{39424C68-B4C7-4CC6-B075-1ACD84E6020C}" type="slidenum">
              <a:rPr lang="en-US" altLang="en-US" smtClean="0"/>
              <a:pPr>
                <a:defRPr/>
              </a:pPr>
              <a:t>2</a:t>
            </a:fld>
            <a:endParaRPr lang="en-CA" altLang="en-US" dirty="0"/>
          </a:p>
        </p:txBody>
      </p:sp>
      <p:sp>
        <p:nvSpPr>
          <p:cNvPr id="7" name="Ορθογώνιο 6">
            <a:extLst>
              <a:ext uri="{FF2B5EF4-FFF2-40B4-BE49-F238E27FC236}">
                <a16:creationId xmlns:a16="http://schemas.microsoft.com/office/drawing/2014/main" id="{285A9C3C-9BE0-8BAF-B748-FBB2977BD35B}"/>
              </a:ext>
            </a:extLst>
          </p:cNvPr>
          <p:cNvSpPr/>
          <p:nvPr/>
        </p:nvSpPr>
        <p:spPr>
          <a:xfrm>
            <a:off x="6096000" y="2514600"/>
            <a:ext cx="990600" cy="294409"/>
          </a:xfrm>
          <a:prstGeom prst="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358997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650420" y="0"/>
            <a:ext cx="8229599" cy="1325563"/>
          </a:xfrm>
        </p:spPr>
        <p:txBody>
          <a:bodyPr/>
          <a:lstStyle/>
          <a:p>
            <a:pPr eaLnBrk="1" hangingPunct="1">
              <a:defRPr/>
            </a:pPr>
            <a:r>
              <a:rPr lang="el-GR" dirty="0"/>
              <a:t>ΑΛΓΌΡΙΘΜΟΣ ΜΕΊΩΣΗΣ ΓΡΑΜΜΏΝ</a:t>
            </a:r>
            <a:endParaRPr lang="en-US" dirty="0"/>
          </a:p>
        </p:txBody>
      </p:sp>
      <p:sp>
        <p:nvSpPr>
          <p:cNvPr id="675843" name="Rectangle 3"/>
          <p:cNvSpPr>
            <a:spLocks noGrp="1" noChangeArrowheads="1"/>
          </p:cNvSpPr>
          <p:nvPr>
            <p:ph idx="1"/>
          </p:nvPr>
        </p:nvSpPr>
        <p:spPr>
          <a:xfrm>
            <a:off x="457200" y="1295400"/>
            <a:ext cx="8229600" cy="5029200"/>
          </a:xfrm>
        </p:spPr>
        <p:txBody>
          <a:bodyPr>
            <a:normAutofit fontScale="85000" lnSpcReduction="10000"/>
          </a:bodyPr>
          <a:lstStyle/>
          <a:p>
            <a:pPr>
              <a:lnSpc>
                <a:spcPct val="110000"/>
              </a:lnSpc>
              <a:defRPr/>
            </a:pPr>
            <a:r>
              <a:rPr lang="el-GR" altLang="en-US" sz="2800" dirty="0">
                <a:ea typeface="ＭＳ Ｐゴシック" pitchFamily="34" charset="-128"/>
              </a:rPr>
              <a:t>Τα βήματα</a:t>
            </a:r>
            <a:r>
              <a:rPr lang="en-US" altLang="en-US" sz="2800" dirty="0">
                <a:ea typeface="ＭＳ Ｐゴシック" pitchFamily="34" charset="-128"/>
              </a:rPr>
              <a:t> 1–3 </a:t>
            </a:r>
            <a:r>
              <a:rPr lang="el-GR" altLang="en-US" sz="2800" dirty="0">
                <a:ea typeface="ＭＳ Ｐゴシック" pitchFamily="34" charset="-128"/>
              </a:rPr>
              <a:t>δεν απαιτούν κάποια ενέργεια για αυτόν τον </a:t>
            </a:r>
            <a:r>
              <a:rPr lang="el-GR" altLang="en-US" sz="2800" dirty="0" err="1">
                <a:ea typeface="ＭＳ Ｐゴシック" pitchFamily="34" charset="-128"/>
              </a:rPr>
              <a:t>υποπίνακα</a:t>
            </a:r>
            <a:r>
              <a:rPr lang="en-US" altLang="en-US" sz="2800" dirty="0">
                <a:ea typeface="ＭＳ Ｐゴシック" pitchFamily="34" charset="-128"/>
              </a:rPr>
              <a:t>, </a:t>
            </a:r>
            <a:r>
              <a:rPr lang="el-GR" altLang="en-US" sz="2800" dirty="0">
                <a:ea typeface="ＭＳ Ｐゴシック" pitchFamily="34" charset="-128"/>
              </a:rPr>
              <a:t>ήδη έχουμε υπολογίσει την κλιμακωτή μορφή του αρχικού πίνακα</a:t>
            </a:r>
            <a:r>
              <a:rPr lang="el-GR" altLang="en-US" dirty="0">
                <a:ea typeface="ＭＳ Ｐゴシック" pitchFamily="34" charset="-128"/>
              </a:rPr>
              <a:t>. Πραγματοποιούμε ένα ακόμη βήμα για να καταλήξουμε στην ανηγμένη κλιμακωτή μορφή .</a:t>
            </a:r>
          </a:p>
          <a:p>
            <a:pPr>
              <a:lnSpc>
                <a:spcPct val="110000"/>
              </a:lnSpc>
              <a:defRPr/>
            </a:pPr>
            <a:r>
              <a:rPr lang="el-GR" altLang="en-US" sz="2800" b="1" dirty="0">
                <a:ea typeface="ＭＳ Ｐゴシック" pitchFamily="34" charset="-128"/>
              </a:rPr>
              <a:t>ΒΗΜΑ</a:t>
            </a:r>
            <a:r>
              <a:rPr lang="en-US" altLang="en-US" sz="2800" b="1" dirty="0">
                <a:ea typeface="ＭＳ Ｐゴシック" pitchFamily="34" charset="-128"/>
              </a:rPr>
              <a:t> 5:</a:t>
            </a:r>
            <a:r>
              <a:rPr lang="en-US" altLang="en-US" sz="2800" dirty="0">
                <a:ea typeface="ＭＳ Ｐゴシック" pitchFamily="34" charset="-128"/>
              </a:rPr>
              <a:t> </a:t>
            </a:r>
            <a:r>
              <a:rPr lang="el-GR" altLang="en-US" dirty="0">
                <a:ea typeface="ＭＳ Ｐゴシック" pitchFamily="34" charset="-128"/>
              </a:rPr>
              <a:t>Ξεκινώντας από τον δεξιότερο οδηγό και δουλεύοντας προς τα πάνω και προς τα αριστερά, δημιουργήστε μηδενικά πάνω από κάθε οδηγό. Εάν κάποιος οδηγός δεν είναι 1, κάντε τον 1 με μια πράξη κλιμάκωσης/στάθμισης.</a:t>
            </a:r>
          </a:p>
          <a:p>
            <a:pPr>
              <a:lnSpc>
                <a:spcPct val="110000"/>
              </a:lnSpc>
              <a:defRPr/>
            </a:pPr>
            <a:r>
              <a:rPr lang="el-GR" altLang="en-US" dirty="0">
                <a:ea typeface="ＭＳ Ｐゴシック" pitchFamily="34" charset="-128"/>
              </a:rPr>
              <a:t>Ο δεξιότερος οδηγός βρίσκεται στη σειρά 3. Δημιουργήστε μηδενικά πάνω από αυτόν, προσθέτοντας κατάλληλα πολλαπλάσια της γραμμής 3 στις γραμμές 2 και 1</a:t>
            </a:r>
            <a:r>
              <a:rPr lang="en-US" altLang="en-US" sz="2800" dirty="0">
                <a:ea typeface="ＭＳ Ｐゴシック" pitchFamily="34" charset="-128"/>
              </a:rPr>
              <a:t>.</a:t>
            </a:r>
          </a:p>
        </p:txBody>
      </p:sp>
      <p:sp>
        <p:nvSpPr>
          <p:cNvPr id="2355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a:latin typeface="Arial" pitchFamily="34" charset="0"/>
              </a:rPr>
              <a:t>Slide 1.2- </a:t>
            </a:r>
            <a:fld id="{06317EC9-D045-4369-98B7-B8838B9BBA17}" type="slidenum">
              <a:rPr lang="en-US" altLang="en-US" sz="1200">
                <a:latin typeface="Arial" pitchFamily="34" charset="0"/>
              </a:rPr>
              <a:pPr>
                <a:defRPr/>
              </a:pPr>
              <a:t>20</a:t>
            </a:fld>
            <a:endParaRPr lang="en-CA" altLang="en-US" sz="120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8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58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defRPr/>
            </a:pPr>
            <a:r>
              <a:rPr lang="el-GR" dirty="0"/>
              <a:t>ΑΛΓΌΡΙΘΜΟΣ ΜΕΊΩΣΗΣ ΓΡΑΜΜΏΝ</a:t>
            </a:r>
            <a:endParaRPr lang="en-US" dirty="0"/>
          </a:p>
        </p:txBody>
      </p:sp>
      <p:graphicFrame>
        <p:nvGraphicFramePr>
          <p:cNvPr id="676870" name="Object 6"/>
          <p:cNvGraphicFramePr>
            <a:graphicFrameLocks noGrp="1" noChangeAspect="1"/>
          </p:cNvGraphicFramePr>
          <p:nvPr>
            <p:ph sz="quarter" idx="1"/>
          </p:nvPr>
        </p:nvGraphicFramePr>
        <p:xfrm>
          <a:off x="914400" y="1371600"/>
          <a:ext cx="4038600" cy="1562100"/>
        </p:xfrm>
        <a:graphic>
          <a:graphicData uri="http://schemas.openxmlformats.org/presentationml/2006/ole">
            <mc:AlternateContent xmlns:mc="http://schemas.openxmlformats.org/markup-compatibility/2006">
              <mc:Choice xmlns:v="urn:schemas-microsoft-com:vml" Requires="v">
                <p:oleObj name="Equation" r:id="rId2" imgW="4597400" imgH="1778000" progId="Equation.DSMT4">
                  <p:embed/>
                </p:oleObj>
              </mc:Choice>
              <mc:Fallback>
                <p:oleObj name="Equation" r:id="rId2" imgW="4597400" imgH="1778000" progId="Equation.DSMT4">
                  <p:embed/>
                  <p:pic>
                    <p:nvPicPr>
                      <p:cNvPr id="0" name="Object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371600"/>
                        <a:ext cx="4038600"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6879" name="Object 15"/>
          <p:cNvGraphicFramePr>
            <a:graphicFrameLocks noGrp="1" noChangeAspect="1"/>
          </p:cNvGraphicFramePr>
          <p:nvPr>
            <p:ph sz="quarter" idx="2"/>
          </p:nvPr>
        </p:nvGraphicFramePr>
        <p:xfrm>
          <a:off x="996950" y="4267200"/>
          <a:ext cx="3871913" cy="1562100"/>
        </p:xfrm>
        <a:graphic>
          <a:graphicData uri="http://schemas.openxmlformats.org/presentationml/2006/ole">
            <mc:AlternateContent xmlns:mc="http://schemas.openxmlformats.org/markup-compatibility/2006">
              <mc:Choice xmlns:v="urn:schemas-microsoft-com:vml" Requires="v">
                <p:oleObj name="Equation" r:id="rId4" imgW="4406900" imgH="1778000" progId="Equation.DSMT4">
                  <p:embed/>
                </p:oleObj>
              </mc:Choice>
              <mc:Fallback>
                <p:oleObj name="Equation" r:id="rId4" imgW="4406900" imgH="1778000" progId="Equation.DSMT4">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950" y="4267200"/>
                        <a:ext cx="3871913" cy="156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6878" name="Rectangle 14"/>
          <p:cNvSpPr>
            <a:spLocks noGrp="1" noChangeArrowheads="1"/>
          </p:cNvSpPr>
          <p:nvPr>
            <p:ph type="body" sz="half" idx="3"/>
          </p:nvPr>
        </p:nvSpPr>
        <p:spPr>
          <a:xfrm>
            <a:off x="457200" y="3048000"/>
            <a:ext cx="8229600" cy="3124200"/>
          </a:xfrm>
        </p:spPr>
        <p:txBody>
          <a:bodyPr/>
          <a:lstStyle/>
          <a:p>
            <a:pPr>
              <a:buFont typeface="Wingdings" charset="0"/>
              <a:buChar char="§"/>
              <a:defRPr/>
            </a:pPr>
            <a:r>
              <a:rPr lang="el-GR" dirty="0"/>
              <a:t>Ο επόμενος οδηγός βρίσκεται στη σειρά 2. Σταθμίστε αυτήν τη σειρά, διαιρώντας με τον οδηγό.</a:t>
            </a:r>
            <a:endParaRPr lang="en-US" sz="2800" dirty="0"/>
          </a:p>
        </p:txBody>
      </p:sp>
      <p:sp>
        <p:nvSpPr>
          <p:cNvPr id="24578" name="Slide Number Placeholder 5"/>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a:latin typeface="Arial" pitchFamily="34" charset="0"/>
              </a:rPr>
              <a:t>Slide 1.2- </a:t>
            </a:r>
            <a:fld id="{F38D7185-5A96-4A4A-9F4E-0C2731B3BCC0}" type="slidenum">
              <a:rPr lang="en-US" altLang="en-US" sz="1200">
                <a:latin typeface="Arial" pitchFamily="34" charset="0"/>
              </a:rPr>
              <a:pPr>
                <a:defRPr/>
              </a:pPr>
              <a:t>21</a:t>
            </a:fld>
            <a:endParaRPr lang="en-CA" altLang="en-US" sz="1200">
              <a:latin typeface="Arial" pitchFamily="34" charset="0"/>
            </a:endParaRPr>
          </a:p>
        </p:txBody>
      </p:sp>
      <p:sp>
        <p:nvSpPr>
          <p:cNvPr id="676871" name="Line 7"/>
          <p:cNvSpPr>
            <a:spLocks noChangeShapeType="1"/>
          </p:cNvSpPr>
          <p:nvPr/>
        </p:nvSpPr>
        <p:spPr bwMode="auto">
          <a:xfrm flipH="1">
            <a:off x="5029200" y="1600200"/>
            <a:ext cx="381000" cy="0"/>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6872" name="Line 8"/>
          <p:cNvSpPr>
            <a:spLocks noChangeShapeType="1"/>
          </p:cNvSpPr>
          <p:nvPr/>
        </p:nvSpPr>
        <p:spPr bwMode="auto">
          <a:xfrm flipH="1">
            <a:off x="5029200" y="2209800"/>
            <a:ext cx="381000" cy="0"/>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76881" name="Line 17"/>
          <p:cNvSpPr>
            <a:spLocks noChangeShapeType="1"/>
          </p:cNvSpPr>
          <p:nvPr/>
        </p:nvSpPr>
        <p:spPr bwMode="auto">
          <a:xfrm flipH="1">
            <a:off x="4876800" y="5029200"/>
            <a:ext cx="381000" cy="0"/>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2" name="TextBox 1">
            <a:extLst>
              <a:ext uri="{FF2B5EF4-FFF2-40B4-BE49-F238E27FC236}">
                <a16:creationId xmlns:a16="http://schemas.microsoft.com/office/drawing/2014/main" id="{D587A9AD-E68A-09E5-DB57-612F0062DF00}"/>
              </a:ext>
            </a:extLst>
          </p:cNvPr>
          <p:cNvSpPr txBox="1"/>
          <p:nvPr/>
        </p:nvSpPr>
        <p:spPr>
          <a:xfrm>
            <a:off x="5446568" y="1917700"/>
            <a:ext cx="3352200" cy="523220"/>
          </a:xfrm>
          <a:prstGeom prst="rect">
            <a:avLst/>
          </a:prstGeom>
          <a:noFill/>
        </p:spPr>
        <p:txBody>
          <a:bodyPr wrap="none" rtlCol="0">
            <a:spAutoFit/>
          </a:bodyPr>
          <a:lstStyle/>
          <a:p>
            <a:r>
              <a:rPr lang="el-GR" sz="2800" dirty="0" err="1">
                <a:solidFill>
                  <a:schemeClr val="accent1"/>
                </a:solidFill>
              </a:rPr>
              <a:t>Γραμ</a:t>
            </a:r>
            <a:r>
              <a:rPr lang="el-GR" sz="2800" dirty="0">
                <a:solidFill>
                  <a:schemeClr val="accent1"/>
                </a:solidFill>
              </a:rPr>
              <a:t> 2 + (-2)</a:t>
            </a:r>
            <a:r>
              <a:rPr lang="en-US" sz="2800" dirty="0">
                <a:solidFill>
                  <a:schemeClr val="accent1"/>
                </a:solidFill>
              </a:rPr>
              <a:t> x </a:t>
            </a:r>
            <a:r>
              <a:rPr lang="el-GR" sz="2800" dirty="0" err="1">
                <a:solidFill>
                  <a:schemeClr val="accent1"/>
                </a:solidFill>
              </a:rPr>
              <a:t>Γραμ</a:t>
            </a:r>
            <a:r>
              <a:rPr lang="el-GR" sz="2800" dirty="0">
                <a:solidFill>
                  <a:schemeClr val="accent1"/>
                </a:solidFill>
              </a:rPr>
              <a:t> 3</a:t>
            </a:r>
          </a:p>
        </p:txBody>
      </p:sp>
      <p:sp>
        <p:nvSpPr>
          <p:cNvPr id="3" name="TextBox 2">
            <a:extLst>
              <a:ext uri="{FF2B5EF4-FFF2-40B4-BE49-F238E27FC236}">
                <a16:creationId xmlns:a16="http://schemas.microsoft.com/office/drawing/2014/main" id="{DB13DB02-4844-486D-40A2-E796A1978FFE}"/>
              </a:ext>
            </a:extLst>
          </p:cNvPr>
          <p:cNvSpPr txBox="1"/>
          <p:nvPr/>
        </p:nvSpPr>
        <p:spPr>
          <a:xfrm>
            <a:off x="5446568" y="1337330"/>
            <a:ext cx="3352200" cy="523220"/>
          </a:xfrm>
          <a:prstGeom prst="rect">
            <a:avLst/>
          </a:prstGeom>
          <a:noFill/>
        </p:spPr>
        <p:txBody>
          <a:bodyPr wrap="none" rtlCol="0">
            <a:spAutoFit/>
          </a:bodyPr>
          <a:lstStyle/>
          <a:p>
            <a:r>
              <a:rPr lang="el-GR" sz="2800" dirty="0" err="1">
                <a:solidFill>
                  <a:schemeClr val="accent1"/>
                </a:solidFill>
              </a:rPr>
              <a:t>Γραμ</a:t>
            </a:r>
            <a:r>
              <a:rPr lang="el-GR" sz="2800" dirty="0">
                <a:solidFill>
                  <a:schemeClr val="accent1"/>
                </a:solidFill>
              </a:rPr>
              <a:t> 1 + (-6)</a:t>
            </a:r>
            <a:r>
              <a:rPr lang="en-US" sz="2800" dirty="0">
                <a:solidFill>
                  <a:schemeClr val="accent1"/>
                </a:solidFill>
              </a:rPr>
              <a:t> x </a:t>
            </a:r>
            <a:r>
              <a:rPr lang="el-GR" sz="2800" dirty="0" err="1">
                <a:solidFill>
                  <a:schemeClr val="accent1"/>
                </a:solidFill>
              </a:rPr>
              <a:t>Γραμ</a:t>
            </a:r>
            <a:r>
              <a:rPr lang="el-GR" sz="2800" dirty="0">
                <a:solidFill>
                  <a:schemeClr val="accent1"/>
                </a:solidFill>
              </a:rPr>
              <a:t> 3</a:t>
            </a:r>
          </a:p>
        </p:txBody>
      </p:sp>
      <p:sp>
        <p:nvSpPr>
          <p:cNvPr id="5" name="TextBox 4">
            <a:extLst>
              <a:ext uri="{FF2B5EF4-FFF2-40B4-BE49-F238E27FC236}">
                <a16:creationId xmlns:a16="http://schemas.microsoft.com/office/drawing/2014/main" id="{17F08C48-8125-5C84-AFD2-7A0395F9EE6C}"/>
              </a:ext>
            </a:extLst>
          </p:cNvPr>
          <p:cNvSpPr txBox="1"/>
          <p:nvPr/>
        </p:nvSpPr>
        <p:spPr>
          <a:xfrm>
            <a:off x="5269201" y="4844534"/>
            <a:ext cx="3529567" cy="400110"/>
          </a:xfrm>
          <a:prstGeom prst="rect">
            <a:avLst/>
          </a:prstGeom>
          <a:noFill/>
        </p:spPr>
        <p:txBody>
          <a:bodyPr wrap="square">
            <a:spAutoFit/>
          </a:bodyPr>
          <a:lstStyle/>
          <a:p>
            <a:r>
              <a:rPr lang="el-GR" sz="2000" dirty="0">
                <a:solidFill>
                  <a:schemeClr val="accent1"/>
                </a:solidFill>
              </a:rPr>
              <a:t>Η γραμμή σταθμίστηκε με 1/2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687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68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768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6878">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768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6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pPr eaLnBrk="1" hangingPunct="1">
              <a:defRPr/>
            </a:pPr>
            <a:r>
              <a:rPr lang="el-GR" dirty="0"/>
              <a:t>ΑΛΓΌΡΙΘΜΟΣ ΜΕΊΩΣΗΣ ΓΡΑΜΜΏΝ</a:t>
            </a:r>
            <a:endParaRPr lang="en-US" dirty="0"/>
          </a:p>
        </p:txBody>
      </p:sp>
      <p:sp>
        <p:nvSpPr>
          <p:cNvPr id="680963" name="Rectangle 3"/>
          <p:cNvSpPr>
            <a:spLocks noGrp="1" noChangeArrowheads="1"/>
          </p:cNvSpPr>
          <p:nvPr>
            <p:ph type="body" sz="half" idx="1"/>
          </p:nvPr>
        </p:nvSpPr>
        <p:spPr>
          <a:xfrm>
            <a:off x="457200" y="1524000"/>
            <a:ext cx="8534400" cy="4800600"/>
          </a:xfrm>
        </p:spPr>
        <p:txBody>
          <a:bodyPr/>
          <a:lstStyle/>
          <a:p>
            <a:pPr>
              <a:buFont typeface="Wingdings" charset="0"/>
              <a:buChar char="§"/>
              <a:defRPr/>
            </a:pPr>
            <a:r>
              <a:rPr lang="el-GR" dirty="0"/>
              <a:t>Δημιουργήστε ένα μηδέν στη στήλη 2 προσθέτοντας 9 φορές τη γραμμή 2 στη γραμμή 1.</a:t>
            </a:r>
            <a:endParaRPr lang="en-US" sz="2800" dirty="0"/>
          </a:p>
          <a:p>
            <a:pPr eaLnBrk="1" hangingPunct="1">
              <a:buFont typeface="Wingdings" charset="0"/>
              <a:buChar char="§"/>
              <a:defRPr/>
            </a:pPr>
            <a:endParaRPr lang="en-US" sz="2800" dirty="0"/>
          </a:p>
          <a:p>
            <a:pPr eaLnBrk="1" hangingPunct="1">
              <a:buFont typeface="Wingdings" charset="0"/>
              <a:buChar char="§"/>
              <a:defRPr/>
            </a:pPr>
            <a:endParaRPr lang="en-US" sz="2800" dirty="0"/>
          </a:p>
          <a:p>
            <a:pPr eaLnBrk="1" hangingPunct="1">
              <a:buFont typeface="Wingdings" charset="0"/>
              <a:buChar char="§"/>
              <a:defRPr/>
            </a:pPr>
            <a:endParaRPr lang="en-US" sz="2800" dirty="0"/>
          </a:p>
          <a:p>
            <a:pPr eaLnBrk="1" hangingPunct="1">
              <a:buFont typeface="Wingdings" charset="0"/>
              <a:buChar char="§"/>
              <a:defRPr/>
            </a:pPr>
            <a:endParaRPr lang="el-GR" sz="2800" dirty="0"/>
          </a:p>
          <a:p>
            <a:pPr eaLnBrk="1" hangingPunct="1">
              <a:buFont typeface="Wingdings" charset="0"/>
              <a:buChar char="§"/>
              <a:defRPr/>
            </a:pPr>
            <a:endParaRPr lang="en-US" sz="2800" dirty="0"/>
          </a:p>
          <a:p>
            <a:pPr>
              <a:buFont typeface="Wingdings" charset="0"/>
              <a:buChar char="§"/>
              <a:defRPr/>
            </a:pPr>
            <a:r>
              <a:rPr lang="el-GR" dirty="0"/>
              <a:t>Τέλος, σταθμίστε τη σειρά 1, διαιρώντας με τον οδηγό, 3.</a:t>
            </a:r>
            <a:endParaRPr lang="en-US" sz="2800" dirty="0"/>
          </a:p>
        </p:txBody>
      </p:sp>
      <p:sp>
        <p:nvSpPr>
          <p:cNvPr id="25602" name="Slide Number Placeholder 5"/>
          <p:cNvSpPr>
            <a:spLocks noGrp="1"/>
          </p:cNvSpPr>
          <p:nvPr>
            <p:ph type="sldNum" sz="quarter" idx="10"/>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a:latin typeface="Arial" pitchFamily="34" charset="0"/>
              </a:rPr>
              <a:t>Slide 1.2- </a:t>
            </a:r>
            <a:fld id="{6E762432-801F-47BF-BE60-ACA1D1580F2B}" type="slidenum">
              <a:rPr lang="en-US" altLang="en-US" sz="1200">
                <a:latin typeface="Arial" pitchFamily="34" charset="0"/>
              </a:rPr>
              <a:pPr>
                <a:defRPr/>
              </a:pPr>
              <a:t>22</a:t>
            </a:fld>
            <a:endParaRPr lang="en-CA" altLang="en-US" sz="1200">
              <a:latin typeface="Arial" pitchFamily="34" charset="0"/>
            </a:endParaRPr>
          </a:p>
        </p:txBody>
      </p:sp>
      <p:graphicFrame>
        <p:nvGraphicFramePr>
          <p:cNvPr id="680964" name="Object 4"/>
          <p:cNvGraphicFramePr>
            <a:graphicFrameLocks noChangeAspect="1"/>
          </p:cNvGraphicFramePr>
          <p:nvPr/>
        </p:nvGraphicFramePr>
        <p:xfrm>
          <a:off x="762000" y="2743200"/>
          <a:ext cx="4152900" cy="1778000"/>
        </p:xfrm>
        <a:graphic>
          <a:graphicData uri="http://schemas.openxmlformats.org/presentationml/2006/ole">
            <mc:AlternateContent xmlns:mc="http://schemas.openxmlformats.org/markup-compatibility/2006">
              <mc:Choice xmlns:v="urn:schemas-microsoft-com:vml" Requires="v">
                <p:oleObj name="Equation" r:id="rId2" imgW="4152900" imgH="1778000" progId="Equation.DSMT4">
                  <p:embed/>
                </p:oleObj>
              </mc:Choice>
              <mc:Fallback>
                <p:oleObj name="Equation" r:id="rId2" imgW="4152900" imgH="17780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41529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80965" name="Line 5"/>
          <p:cNvSpPr>
            <a:spLocks noChangeShapeType="1"/>
          </p:cNvSpPr>
          <p:nvPr/>
        </p:nvSpPr>
        <p:spPr bwMode="auto">
          <a:xfrm flipH="1">
            <a:off x="4953000" y="2971800"/>
            <a:ext cx="381000" cy="0"/>
          </a:xfrm>
          <a:prstGeom prst="line">
            <a:avLst/>
          </a:prstGeom>
          <a:noFill/>
          <a:ln w="9525">
            <a:solidFill>
              <a:srgbClr val="3366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2" name="TextBox 1">
            <a:extLst>
              <a:ext uri="{FF2B5EF4-FFF2-40B4-BE49-F238E27FC236}">
                <a16:creationId xmlns:a16="http://schemas.microsoft.com/office/drawing/2014/main" id="{47240767-A1AE-32A8-8BA1-E02ADBC70215}"/>
              </a:ext>
            </a:extLst>
          </p:cNvPr>
          <p:cNvSpPr txBox="1"/>
          <p:nvPr/>
        </p:nvSpPr>
        <p:spPr>
          <a:xfrm>
            <a:off x="5403273" y="2763982"/>
            <a:ext cx="3241593" cy="523220"/>
          </a:xfrm>
          <a:prstGeom prst="rect">
            <a:avLst/>
          </a:prstGeom>
          <a:noFill/>
        </p:spPr>
        <p:txBody>
          <a:bodyPr wrap="none" rtlCol="0">
            <a:spAutoFit/>
          </a:bodyPr>
          <a:lstStyle/>
          <a:p>
            <a:r>
              <a:rPr lang="el-GR" sz="2800" dirty="0" err="1">
                <a:solidFill>
                  <a:schemeClr val="accent1"/>
                </a:solidFill>
              </a:rPr>
              <a:t>Γραμ</a:t>
            </a:r>
            <a:r>
              <a:rPr lang="el-GR" sz="2800" dirty="0">
                <a:solidFill>
                  <a:schemeClr val="accent1"/>
                </a:solidFill>
              </a:rPr>
              <a:t> 1 + (9)</a:t>
            </a:r>
            <a:r>
              <a:rPr lang="en-US" sz="2800" dirty="0">
                <a:solidFill>
                  <a:schemeClr val="accent1"/>
                </a:solidFill>
              </a:rPr>
              <a:t> x </a:t>
            </a:r>
            <a:r>
              <a:rPr lang="el-GR" sz="2800" dirty="0" err="1">
                <a:solidFill>
                  <a:schemeClr val="accent1"/>
                </a:solidFill>
              </a:rPr>
              <a:t>Γραμ</a:t>
            </a:r>
            <a:r>
              <a:rPr lang="el-GR" sz="2800" dirty="0">
                <a:solidFill>
                  <a:schemeClr val="accent1"/>
                </a:solidFill>
              </a:rPr>
              <a:t> 2</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809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09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650420" y="0"/>
            <a:ext cx="8341179" cy="1325563"/>
          </a:xfrm>
        </p:spPr>
        <p:txBody>
          <a:bodyPr/>
          <a:lstStyle/>
          <a:p>
            <a:pPr eaLnBrk="1" hangingPunct="1">
              <a:defRPr/>
            </a:pPr>
            <a:r>
              <a:rPr lang="el-GR" dirty="0"/>
              <a:t>ΑΛΓΌΡΙΘΜΟΣ ΜΕΊΩΣΗΣ ΓΡΑΜΜΏΝ</a:t>
            </a:r>
            <a:endParaRPr lang="en-US" dirty="0"/>
          </a:p>
        </p:txBody>
      </p:sp>
      <p:sp>
        <p:nvSpPr>
          <p:cNvPr id="684035" name="Rectangle 3"/>
          <p:cNvSpPr>
            <a:spLocks noGrp="1" noChangeArrowheads="1"/>
          </p:cNvSpPr>
          <p:nvPr>
            <p:ph idx="1"/>
          </p:nvPr>
        </p:nvSpPr>
        <p:spPr>
          <a:xfrm>
            <a:off x="457200" y="1295400"/>
            <a:ext cx="8229600" cy="5105400"/>
          </a:xfrm>
        </p:spPr>
        <p:txBody>
          <a:bodyPr>
            <a:normAutofit/>
          </a:bodyPr>
          <a:lstStyle/>
          <a:p>
            <a:pPr eaLnBrk="1" hangingPunct="1">
              <a:defRPr/>
            </a:pPr>
            <a:endParaRPr lang="en-US" altLang="en-US" sz="2800" dirty="0">
              <a:ea typeface="ＭＳ Ｐゴシック" pitchFamily="34" charset="-128"/>
            </a:endParaRPr>
          </a:p>
          <a:p>
            <a:pPr eaLnBrk="1" hangingPunct="1">
              <a:defRPr/>
            </a:pPr>
            <a:endParaRPr lang="en-US" altLang="en-US" sz="2800" dirty="0">
              <a:ea typeface="ＭＳ Ｐゴシック" pitchFamily="34" charset="-128"/>
            </a:endParaRPr>
          </a:p>
          <a:p>
            <a:pPr eaLnBrk="1" hangingPunct="1">
              <a:defRPr/>
            </a:pPr>
            <a:endParaRPr lang="en-US" altLang="en-US" sz="2800" dirty="0">
              <a:ea typeface="ＭＳ Ｐゴシック" pitchFamily="34" charset="-128"/>
            </a:endParaRPr>
          </a:p>
          <a:p>
            <a:pPr eaLnBrk="1" hangingPunct="1">
              <a:defRPr/>
            </a:pPr>
            <a:endParaRPr lang="en-US" altLang="en-US" sz="2800" dirty="0">
              <a:ea typeface="ＭＳ Ｐゴシック" pitchFamily="34" charset="-128"/>
            </a:endParaRPr>
          </a:p>
          <a:p>
            <a:pPr>
              <a:defRPr/>
            </a:pPr>
            <a:r>
              <a:rPr lang="el-GR" altLang="en-US" dirty="0">
                <a:ea typeface="ＭＳ Ｐゴシック" pitchFamily="34" charset="-128"/>
              </a:rPr>
              <a:t>Αυτή είναι η μειωμένη κλιμακωτή μορφή του αρχικού πίνακα.</a:t>
            </a:r>
            <a:endParaRPr lang="en-US" altLang="en-US" sz="2800" dirty="0">
              <a:ea typeface="ＭＳ Ｐゴシック" pitchFamily="34" charset="-128"/>
            </a:endParaRPr>
          </a:p>
          <a:p>
            <a:pPr>
              <a:defRPr/>
            </a:pPr>
            <a:r>
              <a:rPr lang="el-GR" altLang="en-US" dirty="0">
                <a:ea typeface="ＭＳ Ｐゴシック" pitchFamily="34" charset="-128"/>
              </a:rPr>
              <a:t>Ο συνδυασμός των βημάτων</a:t>
            </a:r>
            <a:r>
              <a:rPr lang="en-US" altLang="en-US" sz="2800" dirty="0">
                <a:ea typeface="ＭＳ Ｐゴシック" pitchFamily="34" charset="-128"/>
              </a:rPr>
              <a:t>1–4 </a:t>
            </a:r>
            <a:r>
              <a:rPr lang="el-GR" altLang="en-US" dirty="0">
                <a:ea typeface="ＭＳ Ｐゴシック" pitchFamily="34" charset="-128"/>
              </a:rPr>
              <a:t>ονομάζεται </a:t>
            </a:r>
            <a:r>
              <a:rPr lang="el-GR" altLang="en-US" b="1" dirty="0">
                <a:ea typeface="ＭＳ Ｐゴシック" pitchFamily="34" charset="-128"/>
              </a:rPr>
              <a:t>φάση προς τα εμπρός</a:t>
            </a:r>
            <a:r>
              <a:rPr lang="en-US" altLang="en-US" sz="2800" b="1" dirty="0">
                <a:ea typeface="ＭＳ Ｐゴシック" pitchFamily="34" charset="-128"/>
              </a:rPr>
              <a:t> </a:t>
            </a:r>
            <a:r>
              <a:rPr lang="el-GR" altLang="en-US" dirty="0">
                <a:ea typeface="ＭＳ Ｐゴシック" pitchFamily="34" charset="-128"/>
              </a:rPr>
              <a:t>του αλγορίθμου μείωσης γραμμών</a:t>
            </a:r>
            <a:r>
              <a:rPr lang="en-US" altLang="en-US" sz="2800" dirty="0">
                <a:ea typeface="ＭＳ Ｐゴシック" pitchFamily="34" charset="-128"/>
              </a:rPr>
              <a:t>. </a:t>
            </a:r>
            <a:r>
              <a:rPr lang="el-GR" altLang="en-US" dirty="0">
                <a:ea typeface="ＭＳ Ｐゴシック" pitchFamily="34" charset="-128"/>
              </a:rPr>
              <a:t>Το βήμα 5, το οποίο παράγει τη μοναδική μορφή μειωμένης </a:t>
            </a:r>
            <a:r>
              <a:rPr lang="el-GR" dirty="0"/>
              <a:t>κλιμακωτής μορφής</a:t>
            </a:r>
            <a:r>
              <a:rPr lang="el-GR" altLang="en-US" dirty="0">
                <a:ea typeface="ＭＳ Ｐゴシック" pitchFamily="34" charset="-128"/>
              </a:rPr>
              <a:t>, ονομάζεται </a:t>
            </a:r>
            <a:r>
              <a:rPr lang="el-GR" altLang="en-US" b="1" dirty="0">
                <a:ea typeface="ＭＳ Ｐゴシック" pitchFamily="34" charset="-128"/>
              </a:rPr>
              <a:t>φάση προς τα πίσω</a:t>
            </a:r>
            <a:r>
              <a:rPr lang="el-GR" altLang="en-US" dirty="0">
                <a:ea typeface="ＭＳ Ｐゴシック" pitchFamily="34" charset="-128"/>
              </a:rPr>
              <a:t>.</a:t>
            </a:r>
            <a:endParaRPr lang="en-US" altLang="en-US" sz="2800" dirty="0">
              <a:ea typeface="ＭＳ Ｐゴシック" pitchFamily="34" charset="-128"/>
            </a:endParaRPr>
          </a:p>
        </p:txBody>
      </p:sp>
      <p:sp>
        <p:nvSpPr>
          <p:cNvPr id="26626"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a:latin typeface="Arial" pitchFamily="34" charset="0"/>
              </a:rPr>
              <a:t>Slide 1.2- </a:t>
            </a:r>
            <a:fld id="{FA483D31-9332-4AEA-AA25-4B57A489140B}" type="slidenum">
              <a:rPr lang="en-US" altLang="en-US" sz="1200">
                <a:latin typeface="Arial" pitchFamily="34" charset="0"/>
              </a:rPr>
              <a:pPr>
                <a:defRPr/>
              </a:pPr>
              <a:t>23</a:t>
            </a:fld>
            <a:endParaRPr lang="en-CA" altLang="en-US" sz="1200">
              <a:latin typeface="Arial" pitchFamily="34" charset="0"/>
            </a:endParaRPr>
          </a:p>
        </p:txBody>
      </p:sp>
      <p:graphicFrame>
        <p:nvGraphicFramePr>
          <p:cNvPr id="684036" name="Object 4"/>
          <p:cNvGraphicFramePr>
            <a:graphicFrameLocks noChangeAspect="1"/>
          </p:cNvGraphicFramePr>
          <p:nvPr/>
        </p:nvGraphicFramePr>
        <p:xfrm>
          <a:off x="1295400" y="1295400"/>
          <a:ext cx="4152900" cy="1778000"/>
        </p:xfrm>
        <a:graphic>
          <a:graphicData uri="http://schemas.openxmlformats.org/presentationml/2006/ole">
            <mc:AlternateContent xmlns:mc="http://schemas.openxmlformats.org/markup-compatibility/2006">
              <mc:Choice xmlns:v="urn:schemas-microsoft-com:vml" Requires="v">
                <p:oleObj name="Equation" r:id="rId2" imgW="4152900" imgH="1778000" progId="Equation.DSMT4">
                  <p:embed/>
                </p:oleObj>
              </mc:Choice>
              <mc:Fallback>
                <p:oleObj name="Equation" r:id="rId2" imgW="4152900" imgH="17780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295400"/>
                        <a:ext cx="41529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84037" name="Line 5"/>
          <p:cNvSpPr>
            <a:spLocks noChangeShapeType="1"/>
          </p:cNvSpPr>
          <p:nvPr/>
        </p:nvSpPr>
        <p:spPr bwMode="auto">
          <a:xfrm flipH="1">
            <a:off x="5486400" y="1524000"/>
            <a:ext cx="381000" cy="0"/>
          </a:xfrm>
          <a:prstGeom prst="line">
            <a:avLst/>
          </a:prstGeom>
          <a:noFill/>
          <a:ln w="9525">
            <a:solidFill>
              <a:srgbClr val="007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2" name="TextBox 1">
            <a:extLst>
              <a:ext uri="{FF2B5EF4-FFF2-40B4-BE49-F238E27FC236}">
                <a16:creationId xmlns:a16="http://schemas.microsoft.com/office/drawing/2014/main" id="{4EDA712C-D4ED-4C1E-2269-958ED675BC4D}"/>
              </a:ext>
            </a:extLst>
          </p:cNvPr>
          <p:cNvSpPr txBox="1"/>
          <p:nvPr/>
        </p:nvSpPr>
        <p:spPr>
          <a:xfrm>
            <a:off x="5818308" y="1321090"/>
            <a:ext cx="3336683" cy="400110"/>
          </a:xfrm>
          <a:prstGeom prst="rect">
            <a:avLst/>
          </a:prstGeom>
          <a:noFill/>
        </p:spPr>
        <p:txBody>
          <a:bodyPr wrap="none" rtlCol="0">
            <a:spAutoFit/>
          </a:bodyPr>
          <a:lstStyle/>
          <a:p>
            <a:r>
              <a:rPr lang="el-GR" sz="2000" dirty="0">
                <a:solidFill>
                  <a:schemeClr val="accent1"/>
                </a:solidFill>
              </a:rPr>
              <a:t>Η γραμμή σταθμίστηκε με 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40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403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8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a:xfrm>
            <a:off x="650420" y="0"/>
            <a:ext cx="8341179" cy="1325563"/>
          </a:xfrm>
        </p:spPr>
        <p:txBody>
          <a:bodyPr/>
          <a:lstStyle/>
          <a:p>
            <a:pPr eaLnBrk="1" hangingPunct="1">
              <a:defRPr/>
            </a:pPr>
            <a:r>
              <a:rPr lang="el-GR" dirty="0"/>
              <a:t>ΛΎΣΕΙΣ ΓΡΑΜΜΙΚΏΝ ΣΥΣΤΗΜΆΤΩΝ</a:t>
            </a:r>
            <a:endParaRPr lang="en-US" dirty="0"/>
          </a:p>
        </p:txBody>
      </p:sp>
      <p:sp>
        <p:nvSpPr>
          <p:cNvPr id="685059" name="Rectangle 3"/>
          <p:cNvSpPr>
            <a:spLocks noGrp="1" noChangeArrowheads="1"/>
          </p:cNvSpPr>
          <p:nvPr>
            <p:ph idx="1"/>
          </p:nvPr>
        </p:nvSpPr>
        <p:spPr>
          <a:xfrm>
            <a:off x="457200" y="1143000"/>
            <a:ext cx="8229600" cy="5410200"/>
          </a:xfrm>
        </p:spPr>
        <p:txBody>
          <a:bodyPr/>
          <a:lstStyle/>
          <a:p>
            <a:pPr>
              <a:buFont typeface="Wingdings" charset="0"/>
              <a:buChar char="§"/>
              <a:defRPr/>
            </a:pPr>
            <a:r>
              <a:rPr lang="el-GR" dirty="0"/>
              <a:t>Ο αλγόριθμος μείωσης σειρών οδηγεί σε μια ρητή περιγραφή του συνόλου λύσεων ενός γραμμικού συστήματος όταν ο αλγόριθμος εφαρμόζεται στον επαυξημένο πίνακα του συστήματος.</a:t>
            </a:r>
          </a:p>
          <a:p>
            <a:pPr>
              <a:buFont typeface="Wingdings" charset="0"/>
              <a:buChar char="§"/>
              <a:defRPr/>
            </a:pPr>
            <a:r>
              <a:rPr lang="el-GR" dirty="0"/>
              <a:t>Ας υποθέσουμε ότι ο επαυξημένος πίνακας ενός γραμμικού συστήματος έχει μετατραπεί στην ισοδύναμη μειωμένη κλιμακωτή.</a:t>
            </a:r>
            <a:endParaRPr lang="en-US" sz="2800" dirty="0"/>
          </a:p>
        </p:txBody>
      </p:sp>
      <p:sp>
        <p:nvSpPr>
          <p:cNvPr id="27650"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FE28632F-B4E5-4EE3-ACD1-087E3D04B548}" type="slidenum">
              <a:rPr lang="en-US" altLang="en-US" sz="1200">
                <a:latin typeface="Arial" pitchFamily="34" charset="0"/>
              </a:rPr>
              <a:pPr>
                <a:defRPr/>
              </a:pPr>
              <a:t>24</a:t>
            </a:fld>
            <a:endParaRPr lang="en-CA" altLang="en-US" sz="1200" dirty="0">
              <a:latin typeface="Arial" pitchFamily="34" charset="0"/>
            </a:endParaRPr>
          </a:p>
        </p:txBody>
      </p:sp>
      <p:graphicFrame>
        <p:nvGraphicFramePr>
          <p:cNvPr id="685060" name="Object 4"/>
          <p:cNvGraphicFramePr>
            <a:graphicFrameLocks noChangeAspect="1"/>
          </p:cNvGraphicFramePr>
          <p:nvPr/>
        </p:nvGraphicFramePr>
        <p:xfrm>
          <a:off x="3505200" y="4191000"/>
          <a:ext cx="2552700" cy="1778000"/>
        </p:xfrm>
        <a:graphic>
          <a:graphicData uri="http://schemas.openxmlformats.org/presentationml/2006/ole">
            <mc:AlternateContent xmlns:mc="http://schemas.openxmlformats.org/markup-compatibility/2006">
              <mc:Choice xmlns:v="urn:schemas-microsoft-com:vml" Requires="v">
                <p:oleObj name="Equation" r:id="rId2" imgW="2552700" imgH="1778000" progId="Equation.DSMT4">
                  <p:embed/>
                </p:oleObj>
              </mc:Choice>
              <mc:Fallback>
                <p:oleObj name="Equation" r:id="rId2" imgW="2552700" imgH="17780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191000"/>
                        <a:ext cx="25527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50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5059">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5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a:xfrm>
            <a:off x="650420" y="0"/>
            <a:ext cx="8341179" cy="1325563"/>
          </a:xfrm>
        </p:spPr>
        <p:txBody>
          <a:bodyPr/>
          <a:lstStyle/>
          <a:p>
            <a:pPr eaLnBrk="1" hangingPunct="1">
              <a:defRPr/>
            </a:pPr>
            <a:r>
              <a:rPr lang="el-GR" dirty="0"/>
              <a:t>ΛΎΣΕΙΣ ΓΡΑΜΜΙΚΏΝ ΣΥΣΤΗΜΆΤΩΝ</a:t>
            </a:r>
            <a:endParaRPr lang="en-US" dirty="0"/>
          </a:p>
        </p:txBody>
      </p:sp>
      <p:sp>
        <p:nvSpPr>
          <p:cNvPr id="686083" name="Rectangle 3"/>
          <p:cNvSpPr>
            <a:spLocks noGrp="1" noChangeArrowheads="1"/>
          </p:cNvSpPr>
          <p:nvPr>
            <p:ph idx="1"/>
          </p:nvPr>
        </p:nvSpPr>
        <p:spPr/>
        <p:txBody>
          <a:bodyPr>
            <a:normAutofit fontScale="92500" lnSpcReduction="10000"/>
          </a:bodyPr>
          <a:lstStyle/>
          <a:p>
            <a:pPr>
              <a:buFont typeface="Wingdings" charset="0"/>
              <a:buChar char="§"/>
              <a:defRPr/>
            </a:pPr>
            <a:r>
              <a:rPr lang="el-GR" dirty="0"/>
              <a:t>Υπάρχουν 3 μεταβλητές επειδή ο επαυξημένος πίνακας έχει τέσσερις στήλες. Το αντίστοιχο σύστημα εξισώσεων είναι</a:t>
            </a:r>
            <a:r>
              <a:rPr lang="en-US" sz="2800" dirty="0"/>
              <a:t>                                            </a:t>
            </a:r>
            <a:endParaRPr lang="el-GR" sz="2800" dirty="0"/>
          </a:p>
          <a:p>
            <a:pPr marL="0" indent="0">
              <a:buNone/>
              <a:defRPr/>
            </a:pPr>
            <a:r>
              <a:rPr lang="el-GR" sz="2800" dirty="0"/>
              <a:t>                                                            </a:t>
            </a:r>
            <a:r>
              <a:rPr lang="en-US" sz="2800" dirty="0"/>
              <a:t>----(1)</a:t>
            </a:r>
          </a:p>
          <a:p>
            <a:pPr eaLnBrk="1" hangingPunct="1">
              <a:lnSpc>
                <a:spcPct val="90000"/>
              </a:lnSpc>
              <a:buFont typeface="Wingdings" charset="0"/>
              <a:buChar char="§"/>
              <a:defRPr/>
            </a:pPr>
            <a:endParaRPr lang="en-US" sz="2800" dirty="0"/>
          </a:p>
          <a:p>
            <a:pPr eaLnBrk="1" hangingPunct="1">
              <a:lnSpc>
                <a:spcPct val="90000"/>
              </a:lnSpc>
              <a:buFont typeface="Wingdings" charset="0"/>
              <a:buChar char="§"/>
              <a:defRPr/>
            </a:pPr>
            <a:endParaRPr lang="en-US" sz="2800" dirty="0"/>
          </a:p>
          <a:p>
            <a:pPr eaLnBrk="1" hangingPunct="1">
              <a:lnSpc>
                <a:spcPct val="90000"/>
              </a:lnSpc>
              <a:buFont typeface="Wingdings" charset="0"/>
              <a:buChar char="§"/>
              <a:defRPr/>
            </a:pPr>
            <a:endParaRPr lang="en-US" sz="2800" dirty="0"/>
          </a:p>
          <a:p>
            <a:pPr>
              <a:buFont typeface="Wingdings" charset="0"/>
              <a:buChar char="§"/>
              <a:defRPr/>
            </a:pPr>
            <a:r>
              <a:rPr lang="el-GR" dirty="0"/>
              <a:t>Οι μεταβλητές </a:t>
            </a:r>
            <a:r>
              <a:rPr lang="en-US" sz="2800" i="1" dirty="0"/>
              <a:t>x</a:t>
            </a:r>
            <a:r>
              <a:rPr lang="en-US" sz="2800" baseline="-25000" dirty="0"/>
              <a:t>1</a:t>
            </a:r>
            <a:r>
              <a:rPr lang="en-US" sz="2800" dirty="0"/>
              <a:t> </a:t>
            </a:r>
            <a:r>
              <a:rPr lang="el-GR" sz="2800" dirty="0"/>
              <a:t>και</a:t>
            </a:r>
            <a:r>
              <a:rPr lang="en-US" sz="2800" dirty="0"/>
              <a:t> </a:t>
            </a:r>
            <a:r>
              <a:rPr lang="en-US" sz="2800" i="1" dirty="0"/>
              <a:t>x</a:t>
            </a:r>
            <a:r>
              <a:rPr lang="en-US" sz="2800" baseline="-25000" dirty="0"/>
              <a:t>2</a:t>
            </a:r>
            <a:r>
              <a:rPr lang="en-US" sz="2800" dirty="0"/>
              <a:t> </a:t>
            </a:r>
            <a:r>
              <a:rPr lang="el-GR" dirty="0"/>
              <a:t>που αντιστοιχούν σε </a:t>
            </a:r>
            <a:r>
              <a:rPr lang="el-GR" dirty="0" err="1"/>
              <a:t>οδηγές</a:t>
            </a:r>
            <a:r>
              <a:rPr lang="el-GR" dirty="0"/>
              <a:t> στήλες στον πίνακα ονομάζονται </a:t>
            </a:r>
            <a:r>
              <a:rPr lang="el-GR" b="1" dirty="0"/>
              <a:t>βασικές μεταβλητές</a:t>
            </a:r>
            <a:r>
              <a:rPr lang="el-GR" dirty="0"/>
              <a:t>. Η άλλη μεταβλητή, </a:t>
            </a:r>
            <a:r>
              <a:rPr lang="en-US" dirty="0"/>
              <a:t>x</a:t>
            </a:r>
            <a:r>
              <a:rPr lang="en-US" baseline="-25000" dirty="0"/>
              <a:t>3</a:t>
            </a:r>
            <a:r>
              <a:rPr lang="en-US" dirty="0"/>
              <a:t>, </a:t>
            </a:r>
            <a:r>
              <a:rPr lang="el-GR" dirty="0"/>
              <a:t>ονομάζεται </a:t>
            </a:r>
            <a:r>
              <a:rPr lang="el-GR" b="1" dirty="0"/>
              <a:t>ελεύθερη μεταβλητή</a:t>
            </a:r>
            <a:r>
              <a:rPr lang="en-US" sz="2800" dirty="0"/>
              <a:t>.</a:t>
            </a:r>
          </a:p>
        </p:txBody>
      </p:sp>
      <p:sp>
        <p:nvSpPr>
          <p:cNvPr id="2867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00D6CAF2-EDA8-438A-AF72-18C0AF8AC87E}" type="slidenum">
              <a:rPr lang="en-US" altLang="en-US" sz="1200">
                <a:latin typeface="Arial" pitchFamily="34" charset="0"/>
              </a:rPr>
              <a:pPr>
                <a:defRPr/>
              </a:pPr>
              <a:t>25</a:t>
            </a:fld>
            <a:endParaRPr lang="en-CA" altLang="en-US" sz="1200" dirty="0">
              <a:latin typeface="Arial" pitchFamily="34" charset="0"/>
            </a:endParaRPr>
          </a:p>
        </p:txBody>
      </p:sp>
      <p:graphicFrame>
        <p:nvGraphicFramePr>
          <p:cNvPr id="686085" name="Object 5"/>
          <p:cNvGraphicFramePr>
            <a:graphicFrameLocks noChangeAspect="1"/>
          </p:cNvGraphicFramePr>
          <p:nvPr>
            <p:extLst>
              <p:ext uri="{D42A27DB-BD31-4B8C-83A1-F6EECF244321}">
                <p14:modId xmlns:p14="http://schemas.microsoft.com/office/powerpoint/2010/main" val="4059569073"/>
              </p:ext>
            </p:extLst>
          </p:nvPr>
        </p:nvGraphicFramePr>
        <p:xfrm>
          <a:off x="2057400" y="3028157"/>
          <a:ext cx="1816100" cy="1625600"/>
        </p:xfrm>
        <a:graphic>
          <a:graphicData uri="http://schemas.openxmlformats.org/presentationml/2006/ole">
            <mc:AlternateContent xmlns:mc="http://schemas.openxmlformats.org/markup-compatibility/2006">
              <mc:Choice xmlns:v="urn:schemas-microsoft-com:vml" Requires="v">
                <p:oleObj name="Equation" r:id="rId2" imgW="1816100" imgH="1625600" progId="Equation.DSMT4">
                  <p:embed/>
                </p:oleObj>
              </mc:Choice>
              <mc:Fallback>
                <p:oleObj name="Equation" r:id="rId2" imgW="1816100" imgH="16256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28157"/>
                        <a:ext cx="1816100"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8608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08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0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0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650420" y="0"/>
            <a:ext cx="8229599" cy="1325563"/>
          </a:xfrm>
        </p:spPr>
        <p:txBody>
          <a:bodyPr/>
          <a:lstStyle/>
          <a:p>
            <a:pPr eaLnBrk="1" hangingPunct="1">
              <a:defRPr/>
            </a:pPr>
            <a:r>
              <a:rPr lang="el-GR" dirty="0"/>
              <a:t>ΛΎΣΕΙΣ ΓΡΑΜΜΙΚΏΝ ΣΥΣΤΗΜΆΤΩΝ</a:t>
            </a:r>
            <a:endParaRPr lang="en-US" dirty="0"/>
          </a:p>
        </p:txBody>
      </p:sp>
      <p:sp>
        <p:nvSpPr>
          <p:cNvPr id="687107" name="Rectangle 3"/>
          <p:cNvSpPr>
            <a:spLocks noGrp="1" noChangeArrowheads="1"/>
          </p:cNvSpPr>
          <p:nvPr>
            <p:ph idx="1"/>
          </p:nvPr>
        </p:nvSpPr>
        <p:spPr>
          <a:xfrm>
            <a:off x="457200" y="1447800"/>
            <a:ext cx="8229600" cy="4953000"/>
          </a:xfrm>
        </p:spPr>
        <p:txBody>
          <a:bodyPr>
            <a:normAutofit lnSpcReduction="10000"/>
          </a:bodyPr>
          <a:lstStyle/>
          <a:p>
            <a:pPr>
              <a:lnSpc>
                <a:spcPct val="100000"/>
              </a:lnSpc>
              <a:buFont typeface="Wingdings" charset="0"/>
              <a:buChar char="§"/>
              <a:defRPr/>
            </a:pPr>
            <a:r>
              <a:rPr lang="el-GR" dirty="0"/>
              <a:t>Όποτε ένα σύστημα είναι συνεπές, όπως στο (1), το σύνολο λύσεων μπορεί να </a:t>
            </a:r>
            <a:r>
              <a:rPr lang="el-GR" dirty="0" err="1"/>
              <a:t>περιγραφεί</a:t>
            </a:r>
            <a:r>
              <a:rPr lang="el-GR" dirty="0"/>
              <a:t> ρητά με την επίλυση του μειωμένου συστήματος εξισώσεων για τις βασικές μεταβλητές συναρτήσει των ελεύθερων μεταβλητών.</a:t>
            </a:r>
          </a:p>
          <a:p>
            <a:pPr>
              <a:lnSpc>
                <a:spcPct val="100000"/>
              </a:lnSpc>
              <a:buFont typeface="Wingdings" charset="0"/>
              <a:buChar char="§"/>
              <a:defRPr/>
            </a:pPr>
            <a:r>
              <a:rPr lang="el-GR" dirty="0"/>
              <a:t>Αυτή η λειτουργία είναι εφικτή επειδή η μειωμένη κλιμακωτή μορφή τοποθετεί κάθε βασική μεταβλητή σε μία και μόνο μία εξίσωση.</a:t>
            </a:r>
          </a:p>
          <a:p>
            <a:pPr>
              <a:lnSpc>
                <a:spcPct val="100000"/>
              </a:lnSpc>
              <a:buFont typeface="Wingdings" charset="0"/>
              <a:buChar char="§"/>
              <a:defRPr/>
            </a:pPr>
            <a:r>
              <a:rPr lang="el-GR" dirty="0"/>
              <a:t>Στο (1), λύστε την πρώτη και τη δεύτερη εξίσωση για </a:t>
            </a:r>
            <a:r>
              <a:rPr lang="en-US" sz="2800" i="1" dirty="0"/>
              <a:t>x</a:t>
            </a:r>
            <a:r>
              <a:rPr lang="en-US" sz="2800" baseline="-25000" dirty="0"/>
              <a:t>1</a:t>
            </a:r>
            <a:r>
              <a:rPr lang="en-US" sz="2800" dirty="0"/>
              <a:t> </a:t>
            </a:r>
            <a:r>
              <a:rPr lang="el-GR" sz="2800" dirty="0"/>
              <a:t>και</a:t>
            </a:r>
            <a:r>
              <a:rPr lang="en-US" sz="2800" dirty="0"/>
              <a:t> </a:t>
            </a:r>
            <a:r>
              <a:rPr lang="en-US" sz="2800" i="1" dirty="0"/>
              <a:t>x</a:t>
            </a:r>
            <a:r>
              <a:rPr lang="en-US" sz="2800" baseline="-25000" dirty="0"/>
              <a:t>2</a:t>
            </a:r>
            <a:r>
              <a:rPr lang="en-US" sz="2800" dirty="0"/>
              <a:t>. (</a:t>
            </a:r>
            <a:r>
              <a:rPr lang="el-GR" dirty="0"/>
              <a:t>Αγνοήστε την τρίτη εξίσωση. Δεν προσφέρει περιορισμό στις μεταβλητές</a:t>
            </a:r>
            <a:r>
              <a:rPr lang="en-US" sz="2800" dirty="0"/>
              <a:t>.)</a:t>
            </a:r>
          </a:p>
          <a:p>
            <a:pPr eaLnBrk="1" hangingPunct="1">
              <a:lnSpc>
                <a:spcPct val="80000"/>
              </a:lnSpc>
              <a:buFont typeface="Wingdings" charset="0"/>
              <a:buNone/>
              <a:defRPr/>
            </a:pPr>
            <a:endParaRPr lang="en-US" sz="2800" dirty="0"/>
          </a:p>
        </p:txBody>
      </p:sp>
      <p:sp>
        <p:nvSpPr>
          <p:cNvPr id="29698"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D1D319FE-E416-483B-A980-95E868171498}" type="slidenum">
              <a:rPr lang="en-US" altLang="en-US" sz="1200">
                <a:latin typeface="Arial" pitchFamily="34" charset="0"/>
              </a:rPr>
              <a:pPr>
                <a:defRPr/>
              </a:pPr>
              <a:t>26</a:t>
            </a:fld>
            <a:endParaRPr lang="en-CA" altLang="en-US" sz="12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87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7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a:xfrm>
            <a:off x="650420" y="0"/>
            <a:ext cx="8264979" cy="1325563"/>
          </a:xfrm>
        </p:spPr>
        <p:txBody>
          <a:bodyPr/>
          <a:lstStyle/>
          <a:p>
            <a:pPr eaLnBrk="1" hangingPunct="1">
              <a:defRPr/>
            </a:pPr>
            <a:r>
              <a:rPr lang="el-GR" dirty="0"/>
              <a:t>ΛΎΣΕΙΣ ΓΡΑΜΜΙΚΏΝ ΣΥΣΤΗΜΆΤΩΝ</a:t>
            </a:r>
            <a:endParaRPr lang="en-US" dirty="0"/>
          </a:p>
        </p:txBody>
      </p:sp>
      <p:sp>
        <p:nvSpPr>
          <p:cNvPr id="688131" name="Rectangle 3"/>
          <p:cNvSpPr>
            <a:spLocks noGrp="1" noChangeArrowheads="1"/>
          </p:cNvSpPr>
          <p:nvPr>
            <p:ph idx="1"/>
          </p:nvPr>
        </p:nvSpPr>
        <p:spPr>
          <a:xfrm>
            <a:off x="457200" y="1143000"/>
            <a:ext cx="8534400" cy="5578476"/>
          </a:xfrm>
        </p:spPr>
        <p:txBody>
          <a:bodyPr>
            <a:normAutofit lnSpcReduction="10000"/>
          </a:bodyPr>
          <a:lstStyle/>
          <a:p>
            <a:pPr eaLnBrk="1" hangingPunct="1">
              <a:lnSpc>
                <a:spcPct val="80000"/>
              </a:lnSpc>
              <a:defRPr/>
            </a:pPr>
            <a:endParaRPr lang="en-US" altLang="en-US" sz="1000" dirty="0">
              <a:ea typeface="ＭＳ Ｐゴシック" pitchFamily="34" charset="-128"/>
            </a:endParaRPr>
          </a:p>
          <a:p>
            <a:pPr eaLnBrk="1" hangingPunct="1">
              <a:lnSpc>
                <a:spcPct val="80000"/>
              </a:lnSpc>
              <a:buFont typeface="Wingdings" pitchFamily="2" charset="2"/>
              <a:buNone/>
              <a:defRPr/>
            </a:pPr>
            <a:r>
              <a:rPr lang="en-US" altLang="en-US" sz="1200" dirty="0">
                <a:ea typeface="ＭＳ Ｐゴシック" pitchFamily="34" charset="-128"/>
              </a:rPr>
              <a:t>                                                                                  </a:t>
            </a:r>
          </a:p>
          <a:p>
            <a:pPr eaLnBrk="1" hangingPunct="1">
              <a:lnSpc>
                <a:spcPct val="80000"/>
              </a:lnSpc>
              <a:buFont typeface="Wingdings" pitchFamily="2" charset="2"/>
              <a:buNone/>
              <a:defRPr/>
            </a:pPr>
            <a:r>
              <a:rPr lang="en-US" altLang="en-US" sz="1200" dirty="0">
                <a:ea typeface="ＭＳ Ｐゴシック" pitchFamily="34" charset="-128"/>
              </a:rPr>
              <a:t>                                           </a:t>
            </a:r>
          </a:p>
          <a:p>
            <a:pPr eaLnBrk="1" hangingPunct="1">
              <a:lnSpc>
                <a:spcPct val="80000"/>
              </a:lnSpc>
              <a:buFont typeface="Wingdings" pitchFamily="2" charset="2"/>
              <a:buNone/>
              <a:defRPr/>
            </a:pPr>
            <a:endParaRPr lang="en-US" altLang="en-US" sz="1200" dirty="0">
              <a:ea typeface="ＭＳ Ｐゴシック" pitchFamily="34" charset="-128"/>
            </a:endParaRPr>
          </a:p>
          <a:p>
            <a:pPr eaLnBrk="1" hangingPunct="1">
              <a:lnSpc>
                <a:spcPct val="80000"/>
              </a:lnSpc>
              <a:buFont typeface="Wingdings" pitchFamily="2" charset="2"/>
              <a:buNone/>
              <a:defRPr/>
            </a:pPr>
            <a:r>
              <a:rPr lang="en-US" altLang="en-US" sz="1200" dirty="0">
                <a:ea typeface="ＭＳ Ｐゴシック" pitchFamily="34" charset="-128"/>
              </a:rPr>
              <a:t>                                                                                                                                                             </a:t>
            </a:r>
            <a:r>
              <a:rPr lang="en-US" altLang="en-US" sz="2800" dirty="0">
                <a:ea typeface="ＭＳ Ｐゴシック" pitchFamily="34" charset="-128"/>
              </a:rPr>
              <a:t>----(2)</a:t>
            </a:r>
          </a:p>
          <a:p>
            <a:pPr marL="0" indent="0" eaLnBrk="1" hangingPunct="1">
              <a:lnSpc>
                <a:spcPct val="80000"/>
              </a:lnSpc>
              <a:buNone/>
              <a:defRPr/>
            </a:pPr>
            <a:endParaRPr lang="en-US" altLang="en-US" sz="2400" dirty="0">
              <a:ea typeface="ＭＳ Ｐゴシック" pitchFamily="34" charset="-128"/>
            </a:endParaRPr>
          </a:p>
          <a:p>
            <a:pPr>
              <a:lnSpc>
                <a:spcPct val="110000"/>
              </a:lnSpc>
              <a:defRPr/>
            </a:pPr>
            <a:r>
              <a:rPr lang="el-GR" altLang="en-US" dirty="0">
                <a:ea typeface="ＭＳ Ｐゴシック" pitchFamily="34" charset="-128"/>
              </a:rPr>
              <a:t>Η δήλωση "</a:t>
            </a:r>
            <a:r>
              <a:rPr lang="en-US" altLang="en-US" dirty="0">
                <a:ea typeface="ＭＳ Ｐゴシック" pitchFamily="34" charset="-128"/>
              </a:rPr>
              <a:t>x</a:t>
            </a:r>
            <a:r>
              <a:rPr lang="en-US" altLang="en-US" baseline="-25000" dirty="0">
                <a:ea typeface="ＭＳ Ｐゴシック" pitchFamily="34" charset="-128"/>
              </a:rPr>
              <a:t>3</a:t>
            </a:r>
            <a:r>
              <a:rPr lang="en-US" altLang="en-US" dirty="0">
                <a:ea typeface="ＭＳ Ｐゴシック" pitchFamily="34" charset="-128"/>
              </a:rPr>
              <a:t> </a:t>
            </a:r>
            <a:r>
              <a:rPr lang="el-GR" altLang="en-US" dirty="0">
                <a:ea typeface="ＭＳ Ｐゴシック" pitchFamily="34" charset="-128"/>
              </a:rPr>
              <a:t>είναι ελεύθερη" σημαίνει ότι είστε ελεύθεροι να επιλέξετε οποιαδήποτε τιμή για το </a:t>
            </a:r>
            <a:r>
              <a:rPr lang="en-US" altLang="en-US" dirty="0">
                <a:ea typeface="ＭＳ Ｐゴシック" pitchFamily="34" charset="-128"/>
              </a:rPr>
              <a:t>x</a:t>
            </a:r>
            <a:r>
              <a:rPr lang="en-US" altLang="en-US" baseline="-25000" dirty="0">
                <a:ea typeface="ＭＳ Ｐゴシック" pitchFamily="34" charset="-128"/>
              </a:rPr>
              <a:t>3</a:t>
            </a:r>
            <a:r>
              <a:rPr lang="en-US" altLang="en-US" dirty="0">
                <a:ea typeface="ＭＳ Ｐゴシック" pitchFamily="34" charset="-128"/>
              </a:rPr>
              <a:t>. </a:t>
            </a:r>
            <a:r>
              <a:rPr lang="el-GR" altLang="en-US" dirty="0">
                <a:ea typeface="ＭＳ Ｐゴシック" pitchFamily="34" charset="-128"/>
              </a:rPr>
              <a:t>Μόλις γίνει αυτό, οι τύποι στο (2) καθορίζουν τις τιμές για </a:t>
            </a:r>
            <a:r>
              <a:rPr lang="en-US" altLang="en-US" dirty="0">
                <a:ea typeface="ＭＳ Ｐゴシック" pitchFamily="34" charset="-128"/>
              </a:rPr>
              <a:t>x</a:t>
            </a:r>
            <a:r>
              <a:rPr lang="en-US" altLang="en-US" baseline="-25000" dirty="0">
                <a:ea typeface="ＭＳ Ｐゴシック" pitchFamily="34" charset="-128"/>
              </a:rPr>
              <a:t>1</a:t>
            </a:r>
            <a:r>
              <a:rPr lang="en-US" altLang="en-US" dirty="0">
                <a:ea typeface="ＭＳ Ｐゴシック" pitchFamily="34" charset="-128"/>
              </a:rPr>
              <a:t> </a:t>
            </a:r>
            <a:r>
              <a:rPr lang="el-GR" altLang="en-US" dirty="0">
                <a:ea typeface="ＭＳ Ｐゴシック" pitchFamily="34" charset="-128"/>
              </a:rPr>
              <a:t>και </a:t>
            </a:r>
            <a:r>
              <a:rPr lang="en-US" altLang="en-US" dirty="0">
                <a:ea typeface="ＭＳ Ｐゴシック" pitchFamily="34" charset="-128"/>
              </a:rPr>
              <a:t>x</a:t>
            </a:r>
            <a:r>
              <a:rPr lang="en-US" altLang="en-US" baseline="-25000" dirty="0">
                <a:ea typeface="ＭＳ Ｐゴシック" pitchFamily="34" charset="-128"/>
              </a:rPr>
              <a:t>2</a:t>
            </a:r>
            <a:r>
              <a:rPr lang="en-US" altLang="en-US" dirty="0">
                <a:ea typeface="ＭＳ Ｐゴシック" pitchFamily="34" charset="-128"/>
              </a:rPr>
              <a:t>. </a:t>
            </a:r>
            <a:r>
              <a:rPr lang="el-GR" altLang="en-US" dirty="0">
                <a:ea typeface="ＭＳ Ｐゴシック" pitchFamily="34" charset="-128"/>
              </a:rPr>
              <a:t>Για παράδειγμα, όταν </a:t>
            </a:r>
            <a:r>
              <a:rPr lang="en-US" altLang="en-US" dirty="0">
                <a:ea typeface="ＭＳ Ｐゴシック" pitchFamily="34" charset="-128"/>
              </a:rPr>
              <a:t>x</a:t>
            </a:r>
            <a:r>
              <a:rPr lang="en-US" altLang="en-US" baseline="-25000" dirty="0">
                <a:ea typeface="ＭＳ Ｐゴシック" pitchFamily="34" charset="-128"/>
              </a:rPr>
              <a:t>3</a:t>
            </a:r>
            <a:r>
              <a:rPr lang="el-GR" altLang="en-US" dirty="0">
                <a:ea typeface="ＭＳ Ｐゴシック" pitchFamily="34" charset="-128"/>
              </a:rPr>
              <a:t>=0, η λύση είναι (1,4,0) και όταν </a:t>
            </a:r>
            <a:r>
              <a:rPr lang="en-US" altLang="en-US" dirty="0">
                <a:ea typeface="ＭＳ Ｐゴシック" pitchFamily="34" charset="-128"/>
              </a:rPr>
              <a:t>x</a:t>
            </a:r>
            <a:r>
              <a:rPr lang="en-US" altLang="en-US" baseline="-25000" dirty="0">
                <a:ea typeface="ＭＳ Ｐゴシック" pitchFamily="34" charset="-128"/>
              </a:rPr>
              <a:t>3</a:t>
            </a:r>
            <a:r>
              <a:rPr lang="el-GR" altLang="en-US" dirty="0">
                <a:ea typeface="ＭＳ Ｐゴシック" pitchFamily="34" charset="-128"/>
              </a:rPr>
              <a:t>=1, το διάλυμα είναι (6,3,1).</a:t>
            </a:r>
            <a:endParaRPr lang="en-US" altLang="en-US" sz="2800" dirty="0">
              <a:ea typeface="ＭＳ Ｐゴシック" pitchFamily="34" charset="-128"/>
            </a:endParaRPr>
          </a:p>
          <a:p>
            <a:pPr>
              <a:lnSpc>
                <a:spcPct val="110000"/>
              </a:lnSpc>
              <a:defRPr/>
            </a:pPr>
            <a:r>
              <a:rPr lang="el-GR" altLang="en-US" i="1" dirty="0">
                <a:ea typeface="ＭＳ Ｐゴシック" pitchFamily="34" charset="-128"/>
              </a:rPr>
              <a:t>Κάθε διαφορετική επιλογή του </a:t>
            </a:r>
            <a:r>
              <a:rPr lang="en-US" altLang="en-US" i="1" dirty="0">
                <a:ea typeface="ＭＳ Ｐゴシック" pitchFamily="34" charset="-128"/>
              </a:rPr>
              <a:t>x</a:t>
            </a:r>
            <a:r>
              <a:rPr lang="en-US" altLang="en-US" i="1" baseline="-25000" dirty="0">
                <a:ea typeface="ＭＳ Ｐゴシック" pitchFamily="34" charset="-128"/>
              </a:rPr>
              <a:t>3</a:t>
            </a:r>
            <a:r>
              <a:rPr lang="en-US" altLang="en-US" i="1" dirty="0">
                <a:ea typeface="ＭＳ Ｐゴシック" pitchFamily="34" charset="-128"/>
              </a:rPr>
              <a:t> </a:t>
            </a:r>
            <a:r>
              <a:rPr lang="el-GR" altLang="en-US" i="1" dirty="0">
                <a:ea typeface="ＭＳ Ｐゴシック" pitchFamily="34" charset="-128"/>
              </a:rPr>
              <a:t>καθορίζει μια (διαφορετική) λύση του συστήματος και κάθε λύση του συστήματος καθορίζεται από μια επιλογή του </a:t>
            </a:r>
            <a:r>
              <a:rPr lang="en-US" altLang="en-US" i="1" dirty="0">
                <a:ea typeface="ＭＳ Ｐゴシック" pitchFamily="34" charset="-128"/>
              </a:rPr>
              <a:t>x</a:t>
            </a:r>
            <a:r>
              <a:rPr lang="en-US" altLang="en-US" i="1" baseline="-25000" dirty="0">
                <a:ea typeface="ＭＳ Ｐゴシック" pitchFamily="34" charset="-128"/>
              </a:rPr>
              <a:t>3</a:t>
            </a:r>
            <a:r>
              <a:rPr lang="en-US" altLang="en-US" i="1" dirty="0">
                <a:ea typeface="ＭＳ Ｐゴシック" pitchFamily="34" charset="-128"/>
              </a:rPr>
              <a:t>.       </a:t>
            </a:r>
            <a:endParaRPr lang="en-US" altLang="en-US" sz="2800" i="1" dirty="0">
              <a:ea typeface="ＭＳ Ｐゴシック" pitchFamily="34" charset="-128"/>
            </a:endParaRPr>
          </a:p>
        </p:txBody>
      </p:sp>
      <p:sp>
        <p:nvSpPr>
          <p:cNvPr id="30722"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FA3AA964-A249-45E6-9984-542D9C6DAC4F}" type="slidenum">
              <a:rPr lang="en-US" altLang="en-US" sz="1200">
                <a:latin typeface="Arial" pitchFamily="34" charset="0"/>
              </a:rPr>
              <a:pPr>
                <a:defRPr/>
              </a:pPr>
              <a:t>27</a:t>
            </a:fld>
            <a:endParaRPr lang="en-CA" altLang="en-US" sz="1200" dirty="0">
              <a:latin typeface="Arial" pitchFamily="34" charset="0"/>
            </a:endParaRPr>
          </a:p>
        </p:txBody>
      </p:sp>
      <p:graphicFrame>
        <p:nvGraphicFramePr>
          <p:cNvPr id="688136" name="Object 8"/>
          <p:cNvGraphicFramePr>
            <a:graphicFrameLocks noChangeAspect="1"/>
          </p:cNvGraphicFramePr>
          <p:nvPr>
            <p:extLst>
              <p:ext uri="{D42A27DB-BD31-4B8C-83A1-F6EECF244321}">
                <p14:modId xmlns:p14="http://schemas.microsoft.com/office/powerpoint/2010/main" val="1163934764"/>
              </p:ext>
            </p:extLst>
          </p:nvPr>
        </p:nvGraphicFramePr>
        <p:xfrm>
          <a:off x="3429000" y="1122693"/>
          <a:ext cx="1714500" cy="1727200"/>
        </p:xfrm>
        <a:graphic>
          <a:graphicData uri="http://schemas.openxmlformats.org/presentationml/2006/ole">
            <mc:AlternateContent xmlns:mc="http://schemas.openxmlformats.org/markup-compatibility/2006">
              <mc:Choice xmlns:v="urn:schemas-microsoft-com:vml" Requires="v">
                <p:oleObj name="Equation" r:id="rId2" imgW="1714500" imgH="1727200" progId="Equation.DSMT4">
                  <p:embed/>
                </p:oleObj>
              </mc:Choice>
              <mc:Fallback>
                <p:oleObj name="Equation" r:id="rId2" imgW="1714500" imgH="1727200" progId="Equation.DSMT4">
                  <p:embed/>
                  <p:pic>
                    <p:nvPicPr>
                      <p:cNvPr id="0" name="Object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122693"/>
                        <a:ext cx="1714500"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813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81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88131">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8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noChangeArrowheads="1"/>
          </p:cNvSpPr>
          <p:nvPr>
            <p:ph type="title"/>
          </p:nvPr>
        </p:nvSpPr>
        <p:spPr/>
        <p:txBody>
          <a:bodyPr/>
          <a:lstStyle/>
          <a:p>
            <a:pPr eaLnBrk="1" hangingPunct="1">
              <a:defRPr/>
            </a:pPr>
            <a:r>
              <a:rPr lang="el-GR" dirty="0"/>
              <a:t>ΛΟΓΙΚΕΣ ΑΠΑΝΤΗΣΕΙΣ</a:t>
            </a:r>
            <a:endParaRPr lang="en-US" dirty="0"/>
          </a:p>
        </p:txBody>
      </p:sp>
      <p:sp>
        <p:nvSpPr>
          <p:cNvPr id="31747" name="Content Placeholder 2"/>
          <p:cNvSpPr>
            <a:spLocks noGrp="1" noChangeArrowheads="1"/>
          </p:cNvSpPr>
          <p:nvPr>
            <p:ph idx="1"/>
          </p:nvPr>
        </p:nvSpPr>
        <p:spPr>
          <a:xfrm>
            <a:off x="482600" y="1377950"/>
            <a:ext cx="8229600" cy="4572000"/>
          </a:xfrm>
        </p:spPr>
        <p:txBody>
          <a:bodyPr/>
          <a:lstStyle/>
          <a:p>
            <a:pPr eaLnBrk="1" hangingPunct="1">
              <a:defRPr/>
            </a:pPr>
            <a:r>
              <a:rPr lang="el-GR" altLang="en-US" dirty="0">
                <a:ea typeface="ＭＳ Ｐゴシック" pitchFamily="34" charset="-128"/>
              </a:rPr>
              <a:t>Μπορούμε τώρα να επαληθεύσουμε ότι η λύση μας είναι "λογική" για τον πίνακα που μας δόθηκε.  Καταγράψτε το σύστημα των εξισώσεων που σχετίζονται με τον πίνακα:</a:t>
            </a:r>
            <a:endParaRPr lang="en-US" altLang="en-US" dirty="0">
              <a:ea typeface="ＭＳ Ｐゴシック" pitchFamily="34" charset="-128"/>
            </a:endParaRPr>
          </a:p>
        </p:txBody>
      </p:sp>
      <p:sp>
        <p:nvSpPr>
          <p:cNvPr id="31748"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AD6B4BDC-CA3C-4F5A-81EE-C127407B82AA}" type="slidenum">
              <a:rPr lang="en-US" altLang="en-US" sz="1200">
                <a:latin typeface="Arial" pitchFamily="34" charset="0"/>
              </a:rPr>
              <a:pPr>
                <a:defRPr/>
              </a:pPr>
              <a:t>28</a:t>
            </a:fld>
            <a:endParaRPr lang="en-CA" altLang="en-US" sz="1200" dirty="0">
              <a:latin typeface="Arial" pitchFamily="34" charset="0"/>
            </a:endParaRPr>
          </a:p>
        </p:txBody>
      </p:sp>
      <p:graphicFrame>
        <p:nvGraphicFramePr>
          <p:cNvPr id="6" name="Object 5"/>
          <p:cNvGraphicFramePr>
            <a:graphicFrameLocks noChangeAspect="1"/>
          </p:cNvGraphicFramePr>
          <p:nvPr/>
        </p:nvGraphicFramePr>
        <p:xfrm>
          <a:off x="5715000" y="3771900"/>
          <a:ext cx="1816100" cy="1625600"/>
        </p:xfrm>
        <a:graphic>
          <a:graphicData uri="http://schemas.openxmlformats.org/presentationml/2006/ole">
            <mc:AlternateContent xmlns:mc="http://schemas.openxmlformats.org/markup-compatibility/2006">
              <mc:Choice xmlns:v="urn:schemas-microsoft-com:vml" Requires="v">
                <p:oleObj name="Equation" r:id="rId2" imgW="1816100" imgH="1625600" progId="Equation.DSMT4">
                  <p:embed/>
                </p:oleObj>
              </mc:Choice>
              <mc:Fallback>
                <p:oleObj name="Equation" r:id="rId2" imgW="1816100" imgH="16256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771900"/>
                        <a:ext cx="1816100"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2" name="Object 1"/>
          <p:cNvGraphicFramePr>
            <a:graphicFrameLocks noChangeAspect="1"/>
          </p:cNvGraphicFramePr>
          <p:nvPr/>
        </p:nvGraphicFramePr>
        <p:xfrm>
          <a:off x="609600" y="3633788"/>
          <a:ext cx="2546350" cy="1771650"/>
        </p:xfrm>
        <a:graphic>
          <a:graphicData uri="http://schemas.openxmlformats.org/presentationml/2006/ole">
            <mc:AlternateContent xmlns:mc="http://schemas.openxmlformats.org/markup-compatibility/2006">
              <mc:Choice xmlns:v="urn:schemas-microsoft-com:vml" Requires="v">
                <p:oleObj name="Equation" r:id="rId4" imgW="2552700" imgH="1778000" progId="Equation.DSMT4">
                  <p:embed/>
                </p:oleObj>
              </mc:Choice>
              <mc:Fallback>
                <p:oleObj name="Equation" r:id="rId4" imgW="2552700" imgH="1778000" progId="Equation.DSMT4">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3633788"/>
                        <a:ext cx="2546350"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Arrow: Right 3"/>
          <p:cNvSpPr>
            <a:spLocks noChangeArrowheads="1"/>
          </p:cNvSpPr>
          <p:nvPr/>
        </p:nvSpPr>
        <p:spPr bwMode="auto">
          <a:xfrm>
            <a:off x="3733800" y="4114800"/>
            <a:ext cx="977900" cy="484188"/>
          </a:xfrm>
          <a:prstGeom prst="rightArrow">
            <a:avLst>
              <a:gd name="adj1" fmla="val 50000"/>
              <a:gd name="adj2" fmla="val 50024"/>
            </a:avLst>
          </a:prstGeom>
          <a:solidFill>
            <a:srgbClr val="077C97"/>
          </a:solidFill>
          <a:ln w="9525">
            <a:solidFill>
              <a:schemeClr val="tx1"/>
            </a:solidFill>
            <a:round/>
            <a:headEnd/>
            <a:tailEnd/>
          </a:ln>
        </p:spPr>
        <p:txBody>
          <a:bodyPr wrap="none" anchor="ctr"/>
          <a:lstStyle>
            <a:lvl1pPr>
              <a:spcBef>
                <a:spcPct val="20000"/>
              </a:spcBef>
              <a:buClr>
                <a:srgbClr val="077C97"/>
              </a:buClr>
              <a:buFont typeface="Wingdings" pitchFamily="2" charset="2"/>
              <a:buChar char="§"/>
              <a:defRPr sz="3200">
                <a:solidFill>
                  <a:schemeClr val="tx1"/>
                </a:solidFill>
                <a:latin typeface="Times New Roman" pitchFamily="18" charset="0"/>
                <a:ea typeface="ＭＳ Ｐゴシック" pitchFamily="34" charset="-128"/>
              </a:defRPr>
            </a:lvl1pPr>
            <a:lvl2pPr marL="742950" indent="-285750">
              <a:spcBef>
                <a:spcPct val="20000"/>
              </a:spcBef>
              <a:buClr>
                <a:srgbClr val="077C97"/>
              </a:buClr>
              <a:buFont typeface="Wingdings" pitchFamily="2" charset="2"/>
              <a:buChar char="§"/>
              <a:defRPr sz="2800">
                <a:solidFill>
                  <a:schemeClr val="tx1"/>
                </a:solidFill>
                <a:latin typeface="Times New Roman" pitchFamily="18" charset="0"/>
                <a:ea typeface="ＭＳ Ｐゴシック" pitchFamily="34" charset="-128"/>
              </a:defRPr>
            </a:lvl2pPr>
            <a:lvl3pPr marL="1143000" indent="-228600">
              <a:spcBef>
                <a:spcPct val="20000"/>
              </a:spcBef>
              <a:buClr>
                <a:srgbClr val="077C97"/>
              </a:buClr>
              <a:buFont typeface="Wingdings" pitchFamily="2" charset="2"/>
              <a:buChar char="§"/>
              <a:defRPr sz="2400">
                <a:solidFill>
                  <a:schemeClr val="tx1"/>
                </a:solidFill>
                <a:latin typeface="Times New Roman" pitchFamily="18" charset="0"/>
                <a:ea typeface="ＭＳ Ｐゴシック" pitchFamily="34" charset="-128"/>
              </a:defRPr>
            </a:lvl3pPr>
            <a:lvl4pPr marL="1600200" indent="-228600">
              <a:spcBef>
                <a:spcPct val="20000"/>
              </a:spcBef>
              <a:buClr>
                <a:srgbClr val="077C97"/>
              </a:buClr>
              <a:buFont typeface="Wingdings" pitchFamily="2" charset="2"/>
              <a:buChar char="§"/>
              <a:defRPr sz="2000">
                <a:solidFill>
                  <a:schemeClr val="tx1"/>
                </a:solidFill>
                <a:latin typeface="Times New Roman" pitchFamily="18" charset="0"/>
                <a:ea typeface="ＭＳ Ｐゴシック" pitchFamily="34" charset="-128"/>
              </a:defRPr>
            </a:lvl4pPr>
            <a:lvl5pPr marL="2057400" indent="-228600">
              <a:spcBef>
                <a:spcPct val="20000"/>
              </a:spcBef>
              <a:buClr>
                <a:srgbClr val="077C97"/>
              </a:buClr>
              <a:buFont typeface="Wingdings" pitchFamily="2" charset="2"/>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lr>
                <a:srgbClr val="077C97"/>
              </a:buClr>
              <a:buFont typeface="Wingdings" pitchFamily="2" charset="2"/>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lr>
                <a:srgbClr val="077C97"/>
              </a:buClr>
              <a:buFont typeface="Wingdings" pitchFamily="2" charset="2"/>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lr>
                <a:srgbClr val="077C97"/>
              </a:buClr>
              <a:buFont typeface="Wingdings" pitchFamily="2" charset="2"/>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lr>
                <a:srgbClr val="077C97"/>
              </a:buClr>
              <a:buFont typeface="Wingdings" pitchFamily="2" charset="2"/>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ClrTx/>
              <a:buFontTx/>
              <a:buNone/>
            </a:pPr>
            <a:endParaRPr lang="en-US" altLang="en-US" sz="2400">
              <a:latin typeface="Bookshelf Symbol 2"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noChangeArrowheads="1"/>
          </p:cNvSpPr>
          <p:nvPr>
            <p:ph type="title"/>
          </p:nvPr>
        </p:nvSpPr>
        <p:spPr/>
        <p:txBody>
          <a:bodyPr/>
          <a:lstStyle/>
          <a:p>
            <a:pPr eaLnBrk="1" hangingPunct="1">
              <a:defRPr/>
            </a:pPr>
            <a:r>
              <a:rPr lang="el-GR" dirty="0"/>
              <a:t>ΛΟΓΙΚΕΣ ΑΠΑΝΤΗΣΕΙΣ</a:t>
            </a:r>
            <a:endParaRPr lang="en-US" dirty="0"/>
          </a:p>
        </p:txBody>
      </p:sp>
      <p:sp>
        <p:nvSpPr>
          <p:cNvPr id="31747" name="Content Placeholder 2"/>
          <p:cNvSpPr>
            <a:spLocks noGrp="1" noChangeArrowheads="1"/>
          </p:cNvSpPr>
          <p:nvPr>
            <p:ph idx="1"/>
          </p:nvPr>
        </p:nvSpPr>
        <p:spPr>
          <a:xfrm>
            <a:off x="482600" y="1377950"/>
            <a:ext cx="8229600" cy="4572000"/>
          </a:xfrm>
        </p:spPr>
        <p:txBody>
          <a:bodyPr/>
          <a:lstStyle/>
          <a:p>
            <a:pPr eaLnBrk="1" hangingPunct="1">
              <a:buFont typeface="Wingdings" charset="0"/>
              <a:buChar char="§"/>
              <a:defRPr/>
            </a:pPr>
            <a:r>
              <a:rPr lang="el-GR" dirty="0"/>
              <a:t>Στη συνέχεια, αντικαταστήστε τη λύση που βρήκατε για κάθε μεταβλητή και επαληθεύστε ότι οι εξισώσεις επαληθεύονται</a:t>
            </a:r>
            <a:r>
              <a:rPr lang="en-US" dirty="0"/>
              <a:t>:</a:t>
            </a:r>
          </a:p>
          <a:p>
            <a:pPr eaLnBrk="1" hangingPunct="1">
              <a:buFont typeface="Wingdings" charset="0"/>
              <a:buChar char="§"/>
              <a:defRPr/>
            </a:pPr>
            <a:endParaRPr lang="en-US" dirty="0"/>
          </a:p>
        </p:txBody>
      </p:sp>
      <p:sp>
        <p:nvSpPr>
          <p:cNvPr id="32772"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C689B80B-B8C6-455A-B617-614210B49361}" type="slidenum">
              <a:rPr lang="en-US" altLang="en-US" sz="1200">
                <a:latin typeface="Arial" pitchFamily="34" charset="0"/>
              </a:rPr>
              <a:pPr>
                <a:defRPr/>
              </a:pPr>
              <a:t>29</a:t>
            </a:fld>
            <a:endParaRPr lang="en-CA" altLang="en-US" sz="1200" dirty="0">
              <a:latin typeface="Arial" pitchFamily="34"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162299250"/>
              </p:ext>
            </p:extLst>
          </p:nvPr>
        </p:nvGraphicFramePr>
        <p:xfrm>
          <a:off x="914400" y="3695701"/>
          <a:ext cx="1816100" cy="1625600"/>
        </p:xfrm>
        <a:graphic>
          <a:graphicData uri="http://schemas.openxmlformats.org/presentationml/2006/ole">
            <mc:AlternateContent xmlns:mc="http://schemas.openxmlformats.org/markup-compatibility/2006">
              <mc:Choice xmlns:v="urn:schemas-microsoft-com:vml" Requires="v">
                <p:oleObj name="Equation" r:id="rId2" imgW="1816100" imgH="1625600" progId="Equation.DSMT4">
                  <p:embed/>
                </p:oleObj>
              </mc:Choice>
              <mc:Fallback>
                <p:oleObj name="Equation" r:id="rId2" imgW="1816100" imgH="1625600" progId="Equation.DSMT4">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695701"/>
                        <a:ext cx="1816100"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2301784955"/>
              </p:ext>
            </p:extLst>
          </p:nvPr>
        </p:nvGraphicFramePr>
        <p:xfrm>
          <a:off x="5257800" y="3684588"/>
          <a:ext cx="2794000" cy="1625600"/>
        </p:xfrm>
        <a:graphic>
          <a:graphicData uri="http://schemas.openxmlformats.org/presentationml/2006/ole">
            <mc:AlternateContent xmlns:mc="http://schemas.openxmlformats.org/markup-compatibility/2006">
              <mc:Choice xmlns:v="urn:schemas-microsoft-com:vml" Requires="v">
                <p:oleObj name="Equation" r:id="rId4" imgW="2794000" imgH="1625600" progId="Equation.DSMT4">
                  <p:embed/>
                </p:oleObj>
              </mc:Choice>
              <mc:Fallback>
                <p:oleObj name="Equation" r:id="rId4" imgW="2794000" imgH="1625600" progId="Equation.DSMT4">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684588"/>
                        <a:ext cx="2794000" cy="162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4" name="Arrow: Right 3"/>
          <p:cNvSpPr>
            <a:spLocks noChangeArrowheads="1"/>
          </p:cNvSpPr>
          <p:nvPr/>
        </p:nvSpPr>
        <p:spPr bwMode="auto">
          <a:xfrm>
            <a:off x="3505200" y="4446588"/>
            <a:ext cx="977900" cy="484188"/>
          </a:xfrm>
          <a:prstGeom prst="rightArrow">
            <a:avLst>
              <a:gd name="adj1" fmla="val 50000"/>
              <a:gd name="adj2" fmla="val 50024"/>
            </a:avLst>
          </a:prstGeom>
          <a:solidFill>
            <a:srgbClr val="077C97"/>
          </a:solidFill>
          <a:ln w="9525">
            <a:solidFill>
              <a:schemeClr val="tx1"/>
            </a:solidFill>
            <a:round/>
            <a:headEnd/>
            <a:tailEnd/>
          </a:ln>
        </p:spPr>
        <p:txBody>
          <a:bodyPr wrap="none" anchor="ctr"/>
          <a:lstStyle>
            <a:lvl1pPr>
              <a:spcBef>
                <a:spcPct val="20000"/>
              </a:spcBef>
              <a:buClr>
                <a:srgbClr val="077C97"/>
              </a:buClr>
              <a:buFont typeface="Wingdings" pitchFamily="2" charset="2"/>
              <a:buChar char="§"/>
              <a:defRPr sz="3200">
                <a:solidFill>
                  <a:schemeClr val="tx1"/>
                </a:solidFill>
                <a:latin typeface="Times New Roman" pitchFamily="18" charset="0"/>
                <a:ea typeface="ＭＳ Ｐゴシック" pitchFamily="34" charset="-128"/>
              </a:defRPr>
            </a:lvl1pPr>
            <a:lvl2pPr marL="742950" indent="-285750">
              <a:spcBef>
                <a:spcPct val="20000"/>
              </a:spcBef>
              <a:buClr>
                <a:srgbClr val="077C97"/>
              </a:buClr>
              <a:buFont typeface="Wingdings" pitchFamily="2" charset="2"/>
              <a:buChar char="§"/>
              <a:defRPr sz="2800">
                <a:solidFill>
                  <a:schemeClr val="tx1"/>
                </a:solidFill>
                <a:latin typeface="Times New Roman" pitchFamily="18" charset="0"/>
                <a:ea typeface="ＭＳ Ｐゴシック" pitchFamily="34" charset="-128"/>
              </a:defRPr>
            </a:lvl2pPr>
            <a:lvl3pPr marL="1143000" indent="-228600">
              <a:spcBef>
                <a:spcPct val="20000"/>
              </a:spcBef>
              <a:buClr>
                <a:srgbClr val="077C97"/>
              </a:buClr>
              <a:buFont typeface="Wingdings" pitchFamily="2" charset="2"/>
              <a:buChar char="§"/>
              <a:defRPr sz="2400">
                <a:solidFill>
                  <a:schemeClr val="tx1"/>
                </a:solidFill>
                <a:latin typeface="Times New Roman" pitchFamily="18" charset="0"/>
                <a:ea typeface="ＭＳ Ｐゴシック" pitchFamily="34" charset="-128"/>
              </a:defRPr>
            </a:lvl3pPr>
            <a:lvl4pPr marL="1600200" indent="-228600">
              <a:spcBef>
                <a:spcPct val="20000"/>
              </a:spcBef>
              <a:buClr>
                <a:srgbClr val="077C97"/>
              </a:buClr>
              <a:buFont typeface="Wingdings" pitchFamily="2" charset="2"/>
              <a:buChar char="§"/>
              <a:defRPr sz="2000">
                <a:solidFill>
                  <a:schemeClr val="tx1"/>
                </a:solidFill>
                <a:latin typeface="Times New Roman" pitchFamily="18" charset="0"/>
                <a:ea typeface="ＭＳ Ｐゴシック" pitchFamily="34" charset="-128"/>
              </a:defRPr>
            </a:lvl4pPr>
            <a:lvl5pPr marL="2057400" indent="-228600">
              <a:spcBef>
                <a:spcPct val="20000"/>
              </a:spcBef>
              <a:buClr>
                <a:srgbClr val="077C97"/>
              </a:buClr>
              <a:buFont typeface="Wingdings" pitchFamily="2" charset="2"/>
              <a:buChar char="§"/>
              <a:defRPr sz="2000">
                <a:solidFill>
                  <a:schemeClr val="tx1"/>
                </a:solidFill>
                <a:latin typeface="Times New Roman" pitchFamily="18" charset="0"/>
                <a:ea typeface="ＭＳ Ｐゴシック" pitchFamily="34" charset="-128"/>
              </a:defRPr>
            </a:lvl5pPr>
            <a:lvl6pPr marL="2514600" indent="-228600" eaLnBrk="0" fontAlgn="base" hangingPunct="0">
              <a:spcBef>
                <a:spcPct val="20000"/>
              </a:spcBef>
              <a:spcAft>
                <a:spcPct val="0"/>
              </a:spcAft>
              <a:buClr>
                <a:srgbClr val="077C97"/>
              </a:buClr>
              <a:buFont typeface="Wingdings" pitchFamily="2" charset="2"/>
              <a:buChar char="§"/>
              <a:defRPr sz="2000">
                <a:solidFill>
                  <a:schemeClr val="tx1"/>
                </a:solidFill>
                <a:latin typeface="Times New Roman" pitchFamily="18" charset="0"/>
                <a:ea typeface="ＭＳ Ｐゴシック" pitchFamily="34" charset="-128"/>
              </a:defRPr>
            </a:lvl6pPr>
            <a:lvl7pPr marL="2971800" indent="-228600" eaLnBrk="0" fontAlgn="base" hangingPunct="0">
              <a:spcBef>
                <a:spcPct val="20000"/>
              </a:spcBef>
              <a:spcAft>
                <a:spcPct val="0"/>
              </a:spcAft>
              <a:buClr>
                <a:srgbClr val="077C97"/>
              </a:buClr>
              <a:buFont typeface="Wingdings" pitchFamily="2" charset="2"/>
              <a:buChar char="§"/>
              <a:defRPr sz="2000">
                <a:solidFill>
                  <a:schemeClr val="tx1"/>
                </a:solidFill>
                <a:latin typeface="Times New Roman" pitchFamily="18" charset="0"/>
                <a:ea typeface="ＭＳ Ｐゴシック" pitchFamily="34" charset="-128"/>
              </a:defRPr>
            </a:lvl7pPr>
            <a:lvl8pPr marL="3429000" indent="-228600" eaLnBrk="0" fontAlgn="base" hangingPunct="0">
              <a:spcBef>
                <a:spcPct val="20000"/>
              </a:spcBef>
              <a:spcAft>
                <a:spcPct val="0"/>
              </a:spcAft>
              <a:buClr>
                <a:srgbClr val="077C97"/>
              </a:buClr>
              <a:buFont typeface="Wingdings" pitchFamily="2" charset="2"/>
              <a:buChar char="§"/>
              <a:defRPr sz="2000">
                <a:solidFill>
                  <a:schemeClr val="tx1"/>
                </a:solidFill>
                <a:latin typeface="Times New Roman" pitchFamily="18" charset="0"/>
                <a:ea typeface="ＭＳ Ｐゴシック" pitchFamily="34" charset="-128"/>
              </a:defRPr>
            </a:lvl8pPr>
            <a:lvl9pPr marL="3886200" indent="-228600" eaLnBrk="0" fontAlgn="base" hangingPunct="0">
              <a:spcBef>
                <a:spcPct val="20000"/>
              </a:spcBef>
              <a:spcAft>
                <a:spcPct val="0"/>
              </a:spcAft>
              <a:buClr>
                <a:srgbClr val="077C97"/>
              </a:buClr>
              <a:buFont typeface="Wingdings" pitchFamily="2" charset="2"/>
              <a:buChar char="§"/>
              <a:defRPr sz="2000">
                <a:solidFill>
                  <a:schemeClr val="tx1"/>
                </a:solidFill>
                <a:latin typeface="Times New Roman" pitchFamily="18" charset="0"/>
                <a:ea typeface="ＭＳ Ｐゴシック" pitchFamily="34" charset="-128"/>
              </a:defRPr>
            </a:lvl9pPr>
          </a:lstStyle>
          <a:p>
            <a:pPr algn="ctr" eaLnBrk="1" hangingPunct="1">
              <a:spcBef>
                <a:spcPct val="0"/>
              </a:spcBef>
              <a:buClrTx/>
              <a:buFontTx/>
              <a:buNone/>
            </a:pPr>
            <a:endParaRPr lang="en-US" altLang="en-US" sz="2400">
              <a:latin typeface="Bookshelf Symbol 2"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635771" y="23018"/>
            <a:ext cx="7886700" cy="1325563"/>
          </a:xfrm>
        </p:spPr>
        <p:txBody>
          <a:bodyPr wrap="square" numCol="1" anchorCtr="0" compatLnSpc="1">
            <a:prstTxWarp prst="textNoShape">
              <a:avLst/>
            </a:prstTxWarp>
          </a:bodyPr>
          <a:lstStyle/>
          <a:p>
            <a:pPr eaLnBrk="1" hangingPunct="1">
              <a:defRPr/>
            </a:pPr>
            <a:r>
              <a:rPr lang="el-GR" dirty="0"/>
              <a:t>ΑΝΩ ΚΛΙΜΑΚΩΤΗ ΜΟΡΦΗ</a:t>
            </a:r>
            <a:endParaRPr lang="en-US" dirty="0"/>
          </a:p>
        </p:txBody>
      </p:sp>
      <p:sp>
        <p:nvSpPr>
          <p:cNvPr id="316424" name="Rectangle 8"/>
          <p:cNvSpPr>
            <a:spLocks noGrp="1" noChangeArrowheads="1"/>
          </p:cNvSpPr>
          <p:nvPr>
            <p:ph idx="1"/>
          </p:nvPr>
        </p:nvSpPr>
        <p:spPr>
          <a:xfrm>
            <a:off x="457200" y="1295400"/>
            <a:ext cx="8229600" cy="4876800"/>
          </a:xfrm>
        </p:spPr>
        <p:txBody>
          <a:bodyPr wrap="square" numCol="1" anchor="t" anchorCtr="0" compatLnSpc="1">
            <a:prstTxWarp prst="textNoShape">
              <a:avLst/>
            </a:prstTxWarp>
            <a:normAutofit lnSpcReduction="10000"/>
          </a:bodyPr>
          <a:lstStyle/>
          <a:p>
            <a:pPr marL="0" indent="0" eaLnBrk="1" hangingPunct="1">
              <a:buNone/>
              <a:defRPr/>
            </a:pPr>
            <a:r>
              <a:rPr lang="el-GR" sz="3500" dirty="0"/>
              <a:t>Ένας πίνακας είναι σε </a:t>
            </a:r>
            <a:r>
              <a:rPr lang="el-GR" sz="3500" b="1" dirty="0"/>
              <a:t>άνω κλιμακωτή μορφή </a:t>
            </a:r>
            <a:r>
              <a:rPr lang="el-GR" sz="3500" dirty="0"/>
              <a:t>αν έχει τις ακόλουθες ιδιότητες</a:t>
            </a:r>
            <a:r>
              <a:rPr lang="en-US" sz="3500" dirty="0"/>
              <a:t>:</a:t>
            </a:r>
          </a:p>
          <a:p>
            <a:pPr marL="914400" lvl="1" indent="-457200">
              <a:buFont typeface="Wingdings" charset="0"/>
              <a:buAutoNum type="arabicPeriod"/>
              <a:defRPr/>
            </a:pPr>
            <a:r>
              <a:rPr lang="el-GR" sz="3200" dirty="0"/>
              <a:t>Όλες οι μη μηδενικές γραμμές βρίσκονται πάνω από οποιεσδήποτε γραμμές που έχουν όλα τα στοιχεία του ίσα με μηδέν</a:t>
            </a:r>
            <a:r>
              <a:rPr lang="en-US" sz="3200" dirty="0"/>
              <a:t>.</a:t>
            </a:r>
          </a:p>
          <a:p>
            <a:pPr marL="914400" lvl="1" indent="-457200">
              <a:buFont typeface="Wingdings" charset="0"/>
              <a:buAutoNum type="arabicPeriod"/>
              <a:defRPr/>
            </a:pPr>
            <a:r>
              <a:rPr lang="el-GR" sz="3200" dirty="0"/>
              <a:t>Η κορυφαία (πρώτη από τα αριστερά) εγγραφή μιας γραμμής βρίσκεται σε μια στήλη στα δεξιά της κορυφαίας εγγραφής της γραμμής που βρίσκεται από πάνω της</a:t>
            </a:r>
            <a:r>
              <a:rPr lang="en-US" sz="3200" dirty="0"/>
              <a:t>.</a:t>
            </a:r>
          </a:p>
          <a:p>
            <a:pPr marL="914400" lvl="1" indent="-457200">
              <a:buFont typeface="Wingdings" charset="0"/>
              <a:buAutoNum type="arabicPeriod"/>
              <a:defRPr/>
            </a:pPr>
            <a:r>
              <a:rPr lang="el-GR" sz="3200" dirty="0"/>
              <a:t>Όλες οι εγγραφές σε μια στήλη κάτω από μια κορυφαία εγγραφή είναι μηδενικές</a:t>
            </a:r>
            <a:r>
              <a:rPr lang="en-US" sz="3200" dirty="0"/>
              <a:t>.</a:t>
            </a:r>
          </a:p>
        </p:txBody>
      </p:sp>
      <p:sp>
        <p:nvSpPr>
          <p:cNvPr id="6146"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numCol="1" anchorCtr="0" compatLnSpc="1">
            <a:prstTxWarp prst="textNoShape">
              <a:avLst/>
            </a:prstTxWarp>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EC0B109F-2C3F-4B2D-B68A-F152C64364EA}" type="slidenum">
              <a:rPr lang="en-US" altLang="en-US" sz="1200">
                <a:latin typeface="Arial" pitchFamily="34" charset="0"/>
              </a:rPr>
              <a:pPr>
                <a:defRPr/>
              </a:pPr>
              <a:t>3</a:t>
            </a:fld>
            <a:endParaRPr lang="en-CA" altLang="en-US" sz="12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64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64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642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642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650421" y="1"/>
            <a:ext cx="7886700" cy="1143000"/>
          </a:xfrm>
        </p:spPr>
        <p:txBody>
          <a:bodyPr>
            <a:normAutofit fontScale="90000"/>
          </a:bodyPr>
          <a:lstStyle/>
          <a:p>
            <a:pPr eaLnBrk="1" hangingPunct="1">
              <a:defRPr/>
            </a:pPr>
            <a:r>
              <a:rPr lang="el-GR" sz="4000" dirty="0"/>
              <a:t>ΠΑΡΑΜΕΤΡΙΚΕΣ ΠΕΡΙΓΡΑΦΕΣ ΤΩΝ ΣΥΝΟΛΟΥ ΤΩΝ ΛΥΣΕΩΝ</a:t>
            </a:r>
            <a:endParaRPr lang="en-US" sz="4000" dirty="0"/>
          </a:p>
        </p:txBody>
      </p:sp>
      <p:sp>
        <p:nvSpPr>
          <p:cNvPr id="689155" name="Rectangle 3"/>
          <p:cNvSpPr>
            <a:spLocks noGrp="1" noChangeArrowheads="1"/>
          </p:cNvSpPr>
          <p:nvPr>
            <p:ph idx="1"/>
          </p:nvPr>
        </p:nvSpPr>
        <p:spPr>
          <a:xfrm>
            <a:off x="457200" y="1447800"/>
            <a:ext cx="8229600" cy="4724400"/>
          </a:xfrm>
        </p:spPr>
        <p:txBody>
          <a:bodyPr/>
          <a:lstStyle/>
          <a:p>
            <a:pPr>
              <a:buFont typeface="Wingdings" charset="0"/>
              <a:buChar char="§"/>
              <a:defRPr/>
            </a:pPr>
            <a:r>
              <a:rPr lang="el-GR" dirty="0"/>
              <a:t>Η περιγραφή στην (2) είναι μια </a:t>
            </a:r>
            <a:r>
              <a:rPr lang="el-GR" i="1" dirty="0"/>
              <a:t>παραμετρική περιγραφή</a:t>
            </a:r>
            <a:r>
              <a:rPr lang="el-GR" dirty="0"/>
              <a:t> των συνόλων λύσεων στα οποία οι ελεύθερες μεταβλητές δρουν ως παράμετροι.</a:t>
            </a:r>
          </a:p>
          <a:p>
            <a:pPr>
              <a:buFont typeface="Wingdings" charset="0"/>
              <a:buChar char="§"/>
              <a:defRPr/>
            </a:pPr>
            <a:r>
              <a:rPr lang="el-GR" i="1" dirty="0"/>
              <a:t>Η επίλυση ενός συστήματος ισοδυναμεί με την εύρεση μιας παραμετρικής περιγραφής του συνόλου λύσεων ή τον προσδιορισμό ότι το σύνολο λύσεων είναι κενό.</a:t>
            </a:r>
            <a:endParaRPr lang="en-US" sz="2800" dirty="0"/>
          </a:p>
          <a:p>
            <a:pPr>
              <a:buFont typeface="Wingdings" charset="0"/>
              <a:buChar char="§"/>
              <a:defRPr/>
            </a:pPr>
            <a:r>
              <a:rPr lang="el-GR" dirty="0"/>
              <a:t>Κάθε φορά που ένα σύστημα είναι συνεπές και έχει ελεύθερες μεταβλητές, το σύνολο λύσεων έχει πολλές παραμετρικές περιγραφές</a:t>
            </a:r>
            <a:r>
              <a:rPr lang="en-US" sz="2800" dirty="0"/>
              <a:t>.</a:t>
            </a:r>
          </a:p>
        </p:txBody>
      </p:sp>
      <p:sp>
        <p:nvSpPr>
          <p:cNvPr id="3379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6F371FE2-C91D-408C-B094-C11B9118464B}" type="slidenum">
              <a:rPr lang="en-US" altLang="en-US" sz="1200">
                <a:latin typeface="Arial" pitchFamily="34" charset="0"/>
              </a:rPr>
              <a:pPr>
                <a:defRPr/>
              </a:pPr>
              <a:t>30</a:t>
            </a:fld>
            <a:endParaRPr lang="en-CA" altLang="en-US" sz="12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91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91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891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normAutofit/>
          </a:bodyPr>
          <a:lstStyle/>
          <a:p>
            <a:pPr eaLnBrk="1" hangingPunct="1">
              <a:defRPr/>
            </a:pPr>
            <a:r>
              <a:rPr lang="el-GR" sz="4000" dirty="0"/>
              <a:t>ΠΑΡΑΜΕΤΡΙΚΕΣ ΠΕΡΙΓΡΑΦΕΣ ΤΩΝ ΣΥΝΟΛΟΥ ΤΩΝ ΛΥΣΕΩΝ</a:t>
            </a:r>
            <a:endParaRPr lang="en-US" sz="4000" dirty="0"/>
          </a:p>
        </p:txBody>
      </p:sp>
      <p:sp>
        <p:nvSpPr>
          <p:cNvPr id="690179" name="Rectangle 3"/>
          <p:cNvSpPr>
            <a:spLocks noGrp="1" noChangeArrowheads="1"/>
          </p:cNvSpPr>
          <p:nvPr>
            <p:ph idx="1"/>
          </p:nvPr>
        </p:nvSpPr>
        <p:spPr>
          <a:xfrm>
            <a:off x="457200" y="1216560"/>
            <a:ext cx="8229600" cy="5486400"/>
          </a:xfrm>
        </p:spPr>
        <p:txBody>
          <a:bodyPr>
            <a:normAutofit lnSpcReduction="10000"/>
          </a:bodyPr>
          <a:lstStyle/>
          <a:p>
            <a:pPr>
              <a:buFont typeface="Wingdings" charset="0"/>
              <a:buChar char="§"/>
              <a:defRPr/>
            </a:pPr>
            <a:r>
              <a:rPr lang="el-GR" dirty="0"/>
              <a:t>Για παράδειγμα, στο σύστημα (1), προσθέστε 5 φορές την εξίσωση 2 στην εξίσωση 1 και αποκτήστε το ακόλουθο ισοδύναμο σύστημα.</a:t>
            </a:r>
          </a:p>
          <a:p>
            <a:pPr>
              <a:buFont typeface="Wingdings" charset="0"/>
              <a:buChar char="§"/>
              <a:defRPr/>
            </a:pPr>
            <a:endParaRPr lang="el-GR" sz="2800" dirty="0"/>
          </a:p>
          <a:p>
            <a:pPr>
              <a:buFont typeface="Wingdings" charset="0"/>
              <a:buChar char="§"/>
              <a:defRPr/>
            </a:pPr>
            <a:endParaRPr lang="en-US" sz="2800" dirty="0"/>
          </a:p>
          <a:p>
            <a:pPr>
              <a:buFont typeface="Wingdings" charset="0"/>
              <a:buChar char="§"/>
              <a:defRPr/>
            </a:pPr>
            <a:r>
              <a:rPr lang="el-GR" dirty="0"/>
              <a:t>Θα μπορούσαμε να αντιμετωπίσουμε το </a:t>
            </a:r>
            <a:r>
              <a:rPr lang="en-US" dirty="0"/>
              <a:t>x</a:t>
            </a:r>
            <a:r>
              <a:rPr lang="en-US" baseline="-25000" dirty="0"/>
              <a:t>2</a:t>
            </a:r>
            <a:r>
              <a:rPr lang="en-US" dirty="0"/>
              <a:t> </a:t>
            </a:r>
            <a:r>
              <a:rPr lang="el-GR" dirty="0"/>
              <a:t>ως παράμετρο και να λύσουμε για το </a:t>
            </a:r>
            <a:r>
              <a:rPr lang="en-US" dirty="0"/>
              <a:t>x</a:t>
            </a:r>
            <a:r>
              <a:rPr lang="en-US" baseline="-25000" dirty="0"/>
              <a:t>1</a:t>
            </a:r>
            <a:r>
              <a:rPr lang="en-US" dirty="0"/>
              <a:t> </a:t>
            </a:r>
            <a:r>
              <a:rPr lang="el-GR" dirty="0"/>
              <a:t>και να εκφράσουμε το </a:t>
            </a:r>
            <a:r>
              <a:rPr lang="en-US" dirty="0"/>
              <a:t>x</a:t>
            </a:r>
            <a:r>
              <a:rPr lang="en-US" baseline="-25000" dirty="0"/>
              <a:t>3</a:t>
            </a:r>
            <a:r>
              <a:rPr lang="en-US" dirty="0"/>
              <a:t> </a:t>
            </a:r>
            <a:r>
              <a:rPr lang="el-GR" dirty="0"/>
              <a:t>συναρτήσει του </a:t>
            </a:r>
            <a:r>
              <a:rPr lang="en-US" dirty="0"/>
              <a:t>x</a:t>
            </a:r>
            <a:r>
              <a:rPr lang="en-US" baseline="-25000" dirty="0"/>
              <a:t>2</a:t>
            </a:r>
            <a:r>
              <a:rPr lang="en-US" dirty="0"/>
              <a:t> </a:t>
            </a:r>
            <a:r>
              <a:rPr lang="el-GR" dirty="0"/>
              <a:t>οπότε και θα είχαμε μια ακριβή περιγραφή του συνόλου λύσεων.</a:t>
            </a:r>
          </a:p>
          <a:p>
            <a:pPr>
              <a:buFont typeface="Wingdings" charset="0"/>
              <a:buChar char="§"/>
              <a:defRPr/>
            </a:pPr>
            <a:r>
              <a:rPr lang="el-GR" dirty="0"/>
              <a:t>Όταν ένα σύστημα είναι ασυνεπές, το σύνολο των λύσεων είναι κενό, ακόμα και όταν το σύστημα έχει ελεύθερες μεταβλητές. Σε αυτήν την περίπτωση, το σύνολο των λύσεων δεν έχει </a:t>
            </a:r>
            <a:r>
              <a:rPr lang="el-GR" b="1" dirty="0"/>
              <a:t>παραμετρική αναπαράσταση</a:t>
            </a:r>
            <a:r>
              <a:rPr lang="el-GR" dirty="0"/>
              <a:t>.</a:t>
            </a:r>
            <a:endParaRPr lang="en-US" sz="2800" dirty="0"/>
          </a:p>
        </p:txBody>
      </p:sp>
      <p:sp>
        <p:nvSpPr>
          <p:cNvPr id="34818"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A0362B91-9B4B-4F82-B0FB-1FBBEA8EFB96}" type="slidenum">
              <a:rPr lang="en-US" altLang="en-US" sz="1200">
                <a:latin typeface="Arial" pitchFamily="34" charset="0"/>
              </a:rPr>
              <a:pPr>
                <a:defRPr/>
              </a:pPr>
              <a:t>31</a:t>
            </a:fld>
            <a:endParaRPr lang="en-CA" altLang="en-US" sz="1200" dirty="0">
              <a:latin typeface="Arial" pitchFamily="34" charset="0"/>
            </a:endParaRPr>
          </a:p>
        </p:txBody>
      </p:sp>
      <p:graphicFrame>
        <p:nvGraphicFramePr>
          <p:cNvPr id="690180" name="Object 4"/>
          <p:cNvGraphicFramePr>
            <a:graphicFrameLocks noChangeAspect="1"/>
          </p:cNvGraphicFramePr>
          <p:nvPr>
            <p:extLst>
              <p:ext uri="{D42A27DB-BD31-4B8C-83A1-F6EECF244321}">
                <p14:modId xmlns:p14="http://schemas.microsoft.com/office/powerpoint/2010/main" val="608704730"/>
              </p:ext>
            </p:extLst>
          </p:nvPr>
        </p:nvGraphicFramePr>
        <p:xfrm>
          <a:off x="3429000" y="2236304"/>
          <a:ext cx="2006600" cy="1092200"/>
        </p:xfrm>
        <a:graphic>
          <a:graphicData uri="http://schemas.openxmlformats.org/presentationml/2006/ole">
            <mc:AlternateContent xmlns:mc="http://schemas.openxmlformats.org/markup-compatibility/2006">
              <mc:Choice xmlns:v="urn:schemas-microsoft-com:vml" Requires="v">
                <p:oleObj name="Equation" r:id="rId2" imgW="2006600" imgH="1092200" progId="Equation.DSMT4">
                  <p:embed/>
                </p:oleObj>
              </mc:Choice>
              <mc:Fallback>
                <p:oleObj name="Equation" r:id="rId2" imgW="2006600" imgH="10922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236304"/>
                        <a:ext cx="2006600" cy="109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01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018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9017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p:nvPr>
        </p:nvSpPr>
        <p:spPr>
          <a:xfrm>
            <a:off x="228600" y="0"/>
            <a:ext cx="8762999" cy="1325563"/>
          </a:xfrm>
        </p:spPr>
        <p:txBody>
          <a:bodyPr>
            <a:normAutofit/>
          </a:bodyPr>
          <a:lstStyle/>
          <a:p>
            <a:pPr eaLnBrk="1" hangingPunct="1">
              <a:defRPr/>
            </a:pPr>
            <a:r>
              <a:rPr lang="el-GR" sz="4000" dirty="0"/>
              <a:t>ΘΕΩΡΗΜΑ ΥΠΑΡΞΗΣ &amp;ΜΟΝΑΔΙΚΟΤΗΤΑΣ</a:t>
            </a:r>
            <a:endParaRPr lang="en-US" sz="4000" dirty="0"/>
          </a:p>
        </p:txBody>
      </p:sp>
      <p:sp>
        <p:nvSpPr>
          <p:cNvPr id="691203" name="Rectangle 3"/>
          <p:cNvSpPr>
            <a:spLocks noGrp="1" noChangeArrowheads="1"/>
          </p:cNvSpPr>
          <p:nvPr>
            <p:ph idx="1"/>
          </p:nvPr>
        </p:nvSpPr>
        <p:spPr>
          <a:xfrm>
            <a:off x="457200" y="1371600"/>
            <a:ext cx="8610600" cy="4572000"/>
          </a:xfrm>
        </p:spPr>
        <p:txBody>
          <a:bodyPr>
            <a:normAutofit fontScale="92500" lnSpcReduction="10000"/>
          </a:bodyPr>
          <a:lstStyle/>
          <a:p>
            <a:pPr eaLnBrk="1" hangingPunct="1">
              <a:lnSpc>
                <a:spcPct val="90000"/>
              </a:lnSpc>
              <a:buFont typeface="Wingdings" pitchFamily="2" charset="2"/>
              <a:buNone/>
              <a:defRPr/>
            </a:pPr>
            <a:r>
              <a:rPr lang="el-GR" altLang="en-US" sz="2800" b="1" dirty="0">
                <a:ea typeface="ＭＳ Ｐゴシック" pitchFamily="34" charset="-128"/>
              </a:rPr>
              <a:t>Θεώρημα</a:t>
            </a:r>
            <a:r>
              <a:rPr lang="en-US" altLang="en-US" sz="2800" b="1" dirty="0">
                <a:ea typeface="ＭＳ Ｐゴシック" pitchFamily="34" charset="-128"/>
              </a:rPr>
              <a:t> 2: </a:t>
            </a:r>
            <a:r>
              <a:rPr lang="el-GR" altLang="en-US" sz="2800" dirty="0">
                <a:ea typeface="ＭＳ Ｐゴシック" pitchFamily="34" charset="-128"/>
              </a:rPr>
              <a:t>(Ύπαρξη και Μοναδικότητα)</a:t>
            </a:r>
            <a:endParaRPr lang="en-US" altLang="en-US" sz="2800" dirty="0">
              <a:ea typeface="ＭＳ Ｐゴシック" pitchFamily="34" charset="-128"/>
            </a:endParaRPr>
          </a:p>
          <a:p>
            <a:pPr>
              <a:buNone/>
              <a:defRPr/>
            </a:pPr>
            <a:r>
              <a:rPr lang="en-US" altLang="en-US" sz="2800" dirty="0">
                <a:ea typeface="ＭＳ Ｐゴシック" pitchFamily="34" charset="-128"/>
              </a:rPr>
              <a:t>	</a:t>
            </a:r>
            <a:r>
              <a:rPr lang="el-GR" altLang="en-US" sz="2800" dirty="0">
                <a:ea typeface="ＭＳ Ｐゴシック" pitchFamily="34" charset="-128"/>
              </a:rPr>
              <a:t>Ένα γραμμικό σύστημα είναι συνεπές </a:t>
            </a:r>
            <a:r>
              <a:rPr lang="el-GR" altLang="en-US" sz="2800" b="1" dirty="0" err="1">
                <a:ea typeface="ＭＳ Ｐゴシック" pitchFamily="34" charset="-128"/>
              </a:rPr>
              <a:t>ανν</a:t>
            </a:r>
            <a:r>
              <a:rPr lang="el-GR" altLang="en-US" sz="2800" dirty="0">
                <a:ea typeface="ＭＳ Ｐゴシック" pitchFamily="34" charset="-128"/>
              </a:rPr>
              <a:t> </a:t>
            </a:r>
            <a:r>
              <a:rPr lang="el-GR" altLang="en-US" dirty="0">
                <a:ea typeface="ＭＳ Ｐゴシック" pitchFamily="34" charset="-128"/>
              </a:rPr>
              <a:t>η</a:t>
            </a:r>
            <a:r>
              <a:rPr lang="en-US" altLang="en-US" sz="2800" dirty="0">
                <a:ea typeface="ＭＳ Ｐゴシック" pitchFamily="34" charset="-128"/>
              </a:rPr>
              <a:t> </a:t>
            </a:r>
            <a:r>
              <a:rPr lang="el-GR" altLang="en-US" sz="2800" dirty="0">
                <a:ea typeface="ＭＳ Ｐゴシック" pitchFamily="34" charset="-128"/>
              </a:rPr>
              <a:t>δεξιότερη στήλη</a:t>
            </a:r>
            <a:r>
              <a:rPr lang="en-US" altLang="en-US" sz="2800" dirty="0">
                <a:ea typeface="ＭＳ Ｐゴシック" pitchFamily="34" charset="-128"/>
              </a:rPr>
              <a:t> </a:t>
            </a:r>
            <a:r>
              <a:rPr lang="el-GR" altLang="en-US" dirty="0">
                <a:ea typeface="ＭＳ Ｐゴシック" pitchFamily="34" charset="-128"/>
              </a:rPr>
              <a:t>του επαυξημένου πίνακα δεν είναι </a:t>
            </a:r>
            <a:r>
              <a:rPr lang="el-GR" altLang="en-US" sz="2800" dirty="0">
                <a:ea typeface="ＭＳ Ｐゴシック" pitchFamily="34" charset="-128"/>
              </a:rPr>
              <a:t>οδηγός στήλη </a:t>
            </a:r>
            <a:r>
              <a:rPr lang="en-US" altLang="en-US" sz="2800" dirty="0">
                <a:ea typeface="ＭＳ Ｐゴシック" pitchFamily="34" charset="-128"/>
                <a:cs typeface="Times New Roman" pitchFamily="18" charset="0"/>
              </a:rPr>
              <a:t>—</a:t>
            </a:r>
            <a:r>
              <a:rPr lang="el-GR" altLang="en-US" sz="2800" dirty="0">
                <a:ea typeface="ＭＳ Ｐゴシック" pitchFamily="34" charset="-128"/>
              </a:rPr>
              <a:t>δηλ. ανν η κλιμακωτή μορφή του επαυξημένου πίνακα </a:t>
            </a:r>
            <a:r>
              <a:rPr lang="el-GR" altLang="en-US" sz="2800" i="1" dirty="0">
                <a:ea typeface="ＭＳ Ｐゴシック" pitchFamily="34" charset="-128"/>
              </a:rPr>
              <a:t>δεν</a:t>
            </a:r>
            <a:r>
              <a:rPr lang="el-GR" altLang="en-US" sz="2800" dirty="0">
                <a:ea typeface="ＭＳ Ｐゴシック" pitchFamily="34" charset="-128"/>
              </a:rPr>
              <a:t> συμπεριλαμβάνει γραμμή της μορφής</a:t>
            </a:r>
            <a:endParaRPr lang="en-US" altLang="en-US" sz="2800" dirty="0">
              <a:ea typeface="ＭＳ Ｐゴシック" pitchFamily="34" charset="-128"/>
            </a:endParaRPr>
          </a:p>
          <a:p>
            <a:pPr eaLnBrk="1" hangingPunct="1">
              <a:lnSpc>
                <a:spcPct val="90000"/>
              </a:lnSpc>
              <a:buFont typeface="Wingdings" pitchFamily="2" charset="2"/>
              <a:buNone/>
              <a:defRPr/>
            </a:pPr>
            <a:r>
              <a:rPr lang="en-US" altLang="en-US" sz="2800" dirty="0">
                <a:ea typeface="ＭＳ Ｐゴシック" pitchFamily="34" charset="-128"/>
              </a:rPr>
              <a:t>             [0 … 0  </a:t>
            </a:r>
            <a:r>
              <a:rPr lang="en-US" altLang="en-US" sz="2800" i="1" dirty="0">
                <a:ea typeface="ＭＳ Ｐゴシック" pitchFamily="34" charset="-128"/>
              </a:rPr>
              <a:t>b</a:t>
            </a:r>
            <a:r>
              <a:rPr lang="en-US" altLang="en-US" sz="2800" dirty="0">
                <a:ea typeface="ＭＳ Ｐゴシック" pitchFamily="34" charset="-128"/>
              </a:rPr>
              <a:t>] </a:t>
            </a:r>
            <a:r>
              <a:rPr lang="en-US" altLang="en-US" sz="2800" dirty="0" err="1">
                <a:ea typeface="ＭＳ Ｐゴシック" pitchFamily="34" charset="-128"/>
              </a:rPr>
              <a:t>ό</a:t>
            </a:r>
            <a:r>
              <a:rPr lang="el-GR" altLang="en-US" sz="2800" dirty="0">
                <a:ea typeface="ＭＳ Ｐゴシック" pitchFamily="34" charset="-128"/>
              </a:rPr>
              <a:t>που</a:t>
            </a:r>
            <a:r>
              <a:rPr lang="en-US" altLang="en-US" sz="2800" dirty="0">
                <a:ea typeface="ＭＳ Ｐゴシック" pitchFamily="34" charset="-128"/>
              </a:rPr>
              <a:t> </a:t>
            </a:r>
            <a:r>
              <a:rPr lang="en-US" altLang="en-US" sz="2800" i="1" dirty="0">
                <a:ea typeface="ＭＳ Ｐゴシック" pitchFamily="34" charset="-128"/>
              </a:rPr>
              <a:t>b</a:t>
            </a:r>
            <a:r>
              <a:rPr lang="en-US" altLang="en-US" sz="2800" dirty="0">
                <a:ea typeface="ＭＳ Ｐゴシック" pitchFamily="34" charset="-128"/>
              </a:rPr>
              <a:t> </a:t>
            </a:r>
            <a:r>
              <a:rPr lang="el-GR" altLang="en-US" sz="2800" dirty="0">
                <a:ea typeface="ＭＳ Ｐゴシック" pitchFamily="34" charset="-128"/>
              </a:rPr>
              <a:t>μη-μηδενικός αριθμός.</a:t>
            </a:r>
            <a:endParaRPr lang="en-US" altLang="en-US" sz="2800" dirty="0">
              <a:ea typeface="ＭＳ Ｐゴシック" pitchFamily="34" charset="-128"/>
            </a:endParaRPr>
          </a:p>
          <a:p>
            <a:pPr eaLnBrk="1" hangingPunct="1">
              <a:lnSpc>
                <a:spcPct val="90000"/>
              </a:lnSpc>
              <a:defRPr/>
            </a:pPr>
            <a:r>
              <a:rPr lang="el-GR" altLang="en-US" sz="2800" dirty="0">
                <a:ea typeface="ＭＳ Ｐゴシック" pitchFamily="34" charset="-128"/>
              </a:rPr>
              <a:t>Αν ένα γραμμικό σύστημα είναι συνεπές, τότε το σύνολο λύσεων περιέχει είτε </a:t>
            </a:r>
            <a:endParaRPr lang="en-US" altLang="en-US" sz="2800" dirty="0">
              <a:ea typeface="ＭＳ Ｐゴシック" pitchFamily="34" charset="-128"/>
            </a:endParaRPr>
          </a:p>
          <a:p>
            <a:pPr marL="457200" lvl="1" indent="0">
              <a:buNone/>
              <a:defRPr/>
            </a:pPr>
            <a:r>
              <a:rPr lang="el-GR" altLang="en-US" dirty="0">
                <a:ea typeface="ＭＳ Ｐゴシック" pitchFamily="34" charset="-128"/>
              </a:rPr>
              <a:t>(</a:t>
            </a:r>
            <a:r>
              <a:rPr lang="en-US" altLang="en-US" dirty="0" err="1">
                <a:ea typeface="ＭＳ Ｐゴシック" pitchFamily="34" charset="-128"/>
              </a:rPr>
              <a:t>i</a:t>
            </a:r>
            <a:r>
              <a:rPr lang="en-US" altLang="en-US" dirty="0">
                <a:ea typeface="ＭＳ Ｐゴシック" pitchFamily="34" charset="-128"/>
              </a:rPr>
              <a:t>) </a:t>
            </a:r>
            <a:r>
              <a:rPr lang="el-GR" altLang="en-US" dirty="0">
                <a:ea typeface="ＭＳ Ｐゴシック" pitchFamily="34" charset="-128"/>
              </a:rPr>
              <a:t>μια μοναδική λύση, όταν δεν υπάρχουν ελεύθερες μεταβλητές, είτε </a:t>
            </a:r>
            <a:endParaRPr lang="en-US" altLang="en-US" dirty="0">
              <a:ea typeface="ＭＳ Ｐゴシック" pitchFamily="34" charset="-128"/>
            </a:endParaRPr>
          </a:p>
          <a:p>
            <a:pPr marL="457200" lvl="1" indent="0">
              <a:buNone/>
              <a:defRPr/>
            </a:pPr>
            <a:r>
              <a:rPr lang="el-GR" altLang="en-US" dirty="0">
                <a:ea typeface="ＭＳ Ｐゴシック" pitchFamily="34" charset="-128"/>
              </a:rPr>
              <a:t>(</a:t>
            </a:r>
            <a:r>
              <a:rPr lang="en-US" altLang="en-US" dirty="0">
                <a:ea typeface="ＭＳ Ｐゴシック" pitchFamily="34" charset="-128"/>
              </a:rPr>
              <a:t>ii) </a:t>
            </a:r>
            <a:r>
              <a:rPr lang="el-GR" altLang="en-US" dirty="0">
                <a:ea typeface="ＭＳ Ｐゴシック" pitchFamily="34" charset="-128"/>
              </a:rPr>
              <a:t>άπειρες λύσεις, όταν υπάρχει τουλάχιστον μια ελεύθερη μεταβλητή.</a:t>
            </a:r>
            <a:endParaRPr lang="en-US" altLang="en-US" dirty="0">
              <a:ea typeface="ＭＳ Ｐゴシック" pitchFamily="34" charset="-128"/>
            </a:endParaRPr>
          </a:p>
        </p:txBody>
      </p:sp>
      <p:sp>
        <p:nvSpPr>
          <p:cNvPr id="35842"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FC940000-AE1C-4491-A5E8-C94416D8E903}" type="slidenum">
              <a:rPr lang="en-US" altLang="en-US" sz="1200">
                <a:latin typeface="Arial" pitchFamily="34" charset="0"/>
              </a:rPr>
              <a:pPr>
                <a:defRPr/>
              </a:pPr>
              <a:t>32</a:t>
            </a:fld>
            <a:endParaRPr lang="en-CA" altLang="en-US" sz="1200" dirty="0">
              <a:latin typeface="Arial" pitchFamily="34" charset="0"/>
            </a:endParaRPr>
          </a:p>
        </p:txBody>
      </p:sp>
      <p:graphicFrame>
        <p:nvGraphicFramePr>
          <p:cNvPr id="32774" name="Object 4"/>
          <p:cNvGraphicFramePr>
            <a:graphicFrameLocks noChangeAspect="1"/>
          </p:cNvGraphicFramePr>
          <p:nvPr/>
        </p:nvGraphicFramePr>
        <p:xfrm>
          <a:off x="2730500" y="2057408"/>
          <a:ext cx="914400" cy="371475"/>
        </p:xfrm>
        <a:graphic>
          <a:graphicData uri="http://schemas.openxmlformats.org/presentationml/2006/ole">
            <mc:AlternateContent xmlns:mc="http://schemas.openxmlformats.org/markup-compatibility/2006">
              <mc:Choice xmlns:v="urn:schemas-microsoft-com:vml" Requires="v">
                <p:oleObj name="Equation" r:id="rId2" imgW="475104" imgH="810471" progId="Equation.DSMT4">
                  <p:embed/>
                </p:oleObj>
              </mc:Choice>
              <mc:Fallback>
                <p:oleObj name="Equation" r:id="rId2" imgW="475104" imgH="810471"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0500" y="2057408"/>
                        <a:ext cx="91440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12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120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9120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9120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9120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912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a:xfrm>
            <a:off x="650421" y="1"/>
            <a:ext cx="7886700" cy="1219200"/>
          </a:xfrm>
        </p:spPr>
        <p:txBody>
          <a:bodyPr>
            <a:normAutofit/>
          </a:bodyPr>
          <a:lstStyle/>
          <a:p>
            <a:pPr eaLnBrk="1" hangingPunct="1">
              <a:defRPr/>
            </a:pPr>
            <a:r>
              <a:rPr lang="el-GR" sz="3600" dirty="0"/>
              <a:t>ΜΕΊΩΣΗ ΣΕΙΡΏΝ ΓΙΑ ΤΗΝ ΕΠΊΛΥΣΗ ΕΝΌΣ ΓΡΑΜΜΙΚΟΎ ΣΥΣΤΉΜΑΤΟΣ</a:t>
            </a:r>
            <a:endParaRPr lang="en-US" sz="3600" dirty="0"/>
          </a:p>
        </p:txBody>
      </p:sp>
      <p:sp>
        <p:nvSpPr>
          <p:cNvPr id="692227" name="Rectangle 3"/>
          <p:cNvSpPr>
            <a:spLocks noGrp="1" noChangeArrowheads="1"/>
          </p:cNvSpPr>
          <p:nvPr>
            <p:ph idx="1"/>
          </p:nvPr>
        </p:nvSpPr>
        <p:spPr>
          <a:xfrm>
            <a:off x="76200" y="1295400"/>
            <a:ext cx="9067800" cy="5105400"/>
          </a:xfrm>
        </p:spPr>
        <p:txBody>
          <a:bodyPr/>
          <a:lstStyle/>
          <a:p>
            <a:pPr marL="971550" lvl="1" indent="-457200" eaLnBrk="1" hangingPunct="1">
              <a:lnSpc>
                <a:spcPct val="90000"/>
              </a:lnSpc>
              <a:buFont typeface="Wingdings" charset="0"/>
              <a:buAutoNum type="arabicPeriod"/>
              <a:defRPr/>
            </a:pPr>
            <a:r>
              <a:rPr lang="el-GR" sz="2400" dirty="0"/>
              <a:t>Γράψτε τον επαυξημένο πίνακα του συστήματος</a:t>
            </a:r>
            <a:r>
              <a:rPr lang="en-US" sz="2400" dirty="0"/>
              <a:t>.</a:t>
            </a:r>
          </a:p>
          <a:p>
            <a:pPr marL="971550" lvl="1" indent="-457200" eaLnBrk="1" hangingPunct="1">
              <a:lnSpc>
                <a:spcPct val="90000"/>
              </a:lnSpc>
              <a:buFont typeface="Wingdings" charset="0"/>
              <a:buAutoNum type="arabicPeriod"/>
              <a:defRPr/>
            </a:pPr>
            <a:r>
              <a:rPr lang="el-GR" sz="2400" dirty="0"/>
              <a:t>Χρησιμοποιήστε τον αλγόριθμο μείωσης σειρών για να λάβετε έναν ισοδύναμο επαυξημένο πίνακα σε κλιμακωτή μορφή. Αποφασίστε εάν το σύστημα είναι συνεπές. Εάν δεν υπάρχει λύση, σταματήστε. Διαφορετικά, προχωρήστε στο επόμενο βήμα</a:t>
            </a:r>
            <a:r>
              <a:rPr lang="en-US" sz="2400" dirty="0"/>
              <a:t>.</a:t>
            </a:r>
          </a:p>
          <a:p>
            <a:pPr marL="971550" lvl="1" indent="-457200" eaLnBrk="1" hangingPunct="1">
              <a:lnSpc>
                <a:spcPct val="90000"/>
              </a:lnSpc>
              <a:buFont typeface="Wingdings" charset="0"/>
              <a:buAutoNum type="arabicPeriod"/>
              <a:defRPr/>
            </a:pPr>
            <a:r>
              <a:rPr lang="el-GR" sz="2400" dirty="0"/>
              <a:t>Συνεχίστε τη μείωση σειρών για να αποκτήσετε τη ανηγμένη κλιμακωτή μορφή.</a:t>
            </a:r>
          </a:p>
          <a:p>
            <a:pPr marL="971550" lvl="1" indent="-457200" eaLnBrk="1" hangingPunct="1">
              <a:lnSpc>
                <a:spcPct val="90000"/>
              </a:lnSpc>
              <a:buFont typeface="Wingdings" charset="0"/>
              <a:buAutoNum type="arabicPeriod"/>
              <a:defRPr/>
            </a:pPr>
            <a:r>
              <a:rPr lang="el-GR" sz="2400" dirty="0"/>
              <a:t>Γράψτε το σύστημα εξισώσεων που αντιστοιχεί στον πίνακα που κατασκευάσατε στο βήμα </a:t>
            </a:r>
            <a:r>
              <a:rPr lang="en-US" sz="2400" dirty="0"/>
              <a:t>3. </a:t>
            </a:r>
            <a:endParaRPr lang="el-GR" sz="2400" dirty="0"/>
          </a:p>
          <a:p>
            <a:pPr marL="971550" lvl="1" indent="-457200" eaLnBrk="1" hangingPunct="1">
              <a:lnSpc>
                <a:spcPct val="90000"/>
              </a:lnSpc>
              <a:buFont typeface="Wingdings" charset="0"/>
              <a:buAutoNum type="arabicPeriod"/>
              <a:defRPr/>
            </a:pPr>
            <a:r>
              <a:rPr lang="el-GR" sz="2400" dirty="0"/>
              <a:t>Ξαναγράψτε κάθε μη μηδενική εξίσωση από το βήμα 4, έτσι ώστε η μία βασική μεταβλητή της να εκφράζεται με όρους οποιωνδήποτε ελεύθερων μεταβλητών που εμφανίζονται στην εξίσωση.</a:t>
            </a:r>
            <a:endParaRPr lang="en-US" sz="2400" dirty="0"/>
          </a:p>
        </p:txBody>
      </p:sp>
      <p:sp>
        <p:nvSpPr>
          <p:cNvPr id="36866"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F6DA5361-8317-4A24-A06A-D70DD792DECA}" type="slidenum">
              <a:rPr lang="en-US" altLang="en-US" sz="1200">
                <a:latin typeface="Arial" pitchFamily="34" charset="0"/>
              </a:rPr>
              <a:pPr>
                <a:defRPr/>
              </a:pPr>
              <a:t>33</a:t>
            </a:fld>
            <a:endParaRPr lang="en-CA" altLang="en-US" sz="12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22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22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922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22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922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FF5150C-B4E9-2EB8-4FCF-BC2C2B8E9C6D}"/>
              </a:ext>
            </a:extLst>
          </p:cNvPr>
          <p:cNvSpPr>
            <a:spLocks noGrp="1"/>
          </p:cNvSpPr>
          <p:nvPr>
            <p:ph type="title"/>
          </p:nvPr>
        </p:nvSpPr>
        <p:spPr/>
        <p:txBody>
          <a:bodyPr/>
          <a:lstStyle/>
          <a:p>
            <a:r>
              <a:rPr lang="el-GR" dirty="0"/>
              <a:t>ΑΝΩ ΚΛΙΜΑΚΩΤΗ ΜΟΡΦΗ</a:t>
            </a:r>
          </a:p>
        </p:txBody>
      </p:sp>
      <p:sp>
        <p:nvSpPr>
          <p:cNvPr id="3" name="Θέση ημερομηνίας 2">
            <a:extLst>
              <a:ext uri="{FF2B5EF4-FFF2-40B4-BE49-F238E27FC236}">
                <a16:creationId xmlns:a16="http://schemas.microsoft.com/office/drawing/2014/main" id="{63A1AB82-A380-B709-5934-4D88C32CD8A0}"/>
              </a:ext>
            </a:extLst>
          </p:cNvPr>
          <p:cNvSpPr>
            <a:spLocks noGrp="1"/>
          </p:cNvSpPr>
          <p:nvPr>
            <p:ph type="dt" sz="half" idx="10"/>
          </p:nvPr>
        </p:nvSpPr>
        <p:spPr/>
        <p:txBody>
          <a:bodyPr/>
          <a:lstStyle/>
          <a:p>
            <a:fld id="{6AB6B48B-1FFA-0447-BEC5-E78951B68AAD}" type="datetime1">
              <a:rPr lang="en-US" smtClean="0"/>
              <a:t>9/28/25</a:t>
            </a:fld>
            <a:endParaRPr lang="en-US" dirty="0"/>
          </a:p>
        </p:txBody>
      </p:sp>
      <p:sp>
        <p:nvSpPr>
          <p:cNvPr id="4" name="Θέση αριθμού διαφάνειας 3">
            <a:extLst>
              <a:ext uri="{FF2B5EF4-FFF2-40B4-BE49-F238E27FC236}">
                <a16:creationId xmlns:a16="http://schemas.microsoft.com/office/drawing/2014/main" id="{8212AD59-AE92-364C-8223-ADBDE38F3329}"/>
              </a:ext>
            </a:extLst>
          </p:cNvPr>
          <p:cNvSpPr>
            <a:spLocks noGrp="1"/>
          </p:cNvSpPr>
          <p:nvPr>
            <p:ph type="sldNum" sz="quarter" idx="12"/>
          </p:nvPr>
        </p:nvSpPr>
        <p:spPr/>
        <p:txBody>
          <a:bodyPr/>
          <a:lstStyle/>
          <a:p>
            <a:pPr>
              <a:defRPr/>
            </a:pPr>
            <a:r>
              <a:rPr lang="en-US" altLang="en-US"/>
              <a:t>Slide 1.2- </a:t>
            </a:r>
            <a:fld id="{86C26D2E-F2C1-43BC-B4C3-81901FE8BB52}" type="slidenum">
              <a:rPr lang="en-US" altLang="en-US" smtClean="0"/>
              <a:pPr>
                <a:defRPr/>
              </a:pPr>
              <a:t>4</a:t>
            </a:fld>
            <a:endParaRPr lang="en-CA" altLang="en-US"/>
          </a:p>
        </p:txBody>
      </p:sp>
      <p:pic>
        <p:nvPicPr>
          <p:cNvPr id="1026" name="Picture 2" descr="Γκαουσιανή απαλοιφή - Βικιπαίδεια">
            <a:extLst>
              <a:ext uri="{FF2B5EF4-FFF2-40B4-BE49-F238E27FC236}">
                <a16:creationId xmlns:a16="http://schemas.microsoft.com/office/drawing/2014/main" id="{0E545A12-0066-90E3-1AE5-35C5AE9490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8998" y="2209800"/>
            <a:ext cx="6037652" cy="3067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65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650014" y="13531"/>
            <a:ext cx="7886700" cy="1325563"/>
          </a:xfrm>
        </p:spPr>
        <p:txBody>
          <a:bodyPr/>
          <a:lstStyle/>
          <a:p>
            <a:pPr eaLnBrk="1" hangingPunct="1">
              <a:defRPr/>
            </a:pPr>
            <a:r>
              <a:rPr lang="el-GR" dirty="0"/>
              <a:t>ΑΝΩ ΚΛΙΜΑΚΩΤΗ ΜΟΡΦΗ</a:t>
            </a:r>
            <a:endParaRPr lang="en-US" dirty="0"/>
          </a:p>
        </p:txBody>
      </p:sp>
      <p:sp>
        <p:nvSpPr>
          <p:cNvPr id="653315" name="Rectangle 3"/>
          <p:cNvSpPr>
            <a:spLocks noGrp="1" noChangeArrowheads="1"/>
          </p:cNvSpPr>
          <p:nvPr>
            <p:ph idx="1"/>
          </p:nvPr>
        </p:nvSpPr>
        <p:spPr>
          <a:xfrm>
            <a:off x="342900" y="1219200"/>
            <a:ext cx="8458200" cy="5087938"/>
          </a:xfrm>
        </p:spPr>
        <p:txBody>
          <a:bodyPr/>
          <a:lstStyle/>
          <a:p>
            <a:pPr eaLnBrk="1" hangingPunct="1">
              <a:buFont typeface="Wingdings" charset="0"/>
              <a:buChar char="§"/>
              <a:defRPr/>
            </a:pPr>
            <a:r>
              <a:rPr lang="el-GR" sz="2800" dirty="0"/>
              <a:t>Εάν ένας πίνακας σε άνω κλιμακωτή μορφή και</a:t>
            </a:r>
            <a:r>
              <a:rPr lang="en-US" sz="2800" dirty="0"/>
              <a:t> </a:t>
            </a:r>
            <a:r>
              <a:rPr lang="el-GR" sz="2800" dirty="0"/>
              <a:t>ικανοποιεί τις ακόλουθες πρόσθετες συνθήκες, τότε είναι σε </a:t>
            </a:r>
            <a:r>
              <a:rPr lang="el-GR" sz="2800" b="1" dirty="0"/>
              <a:t>μειωμένη άνω κλιμακωτή μορφή</a:t>
            </a:r>
            <a:r>
              <a:rPr lang="en-US" sz="2800" dirty="0"/>
              <a:t>:</a:t>
            </a:r>
          </a:p>
          <a:p>
            <a:pPr lvl="1" eaLnBrk="1" hangingPunct="1">
              <a:buFont typeface="Wingdings" charset="0"/>
              <a:buNone/>
              <a:defRPr/>
            </a:pPr>
            <a:r>
              <a:rPr lang="en-US" sz="2400" dirty="0">
                <a:solidFill>
                  <a:srgbClr val="077C97"/>
                </a:solidFill>
              </a:rPr>
              <a:t>	4.</a:t>
            </a:r>
            <a:r>
              <a:rPr lang="en-US" sz="2400" dirty="0"/>
              <a:t> </a:t>
            </a:r>
            <a:r>
              <a:rPr lang="el-GR" sz="2400" dirty="0"/>
              <a:t> </a:t>
            </a:r>
            <a:r>
              <a:rPr lang="el-GR" dirty="0"/>
              <a:t>Η πρώτη (από αριστερά) εγγραφή σε κάθε μη μηδενική γραμμή είναι 1</a:t>
            </a:r>
            <a:r>
              <a:rPr lang="en-US" dirty="0"/>
              <a:t>.</a:t>
            </a:r>
          </a:p>
          <a:p>
            <a:pPr lvl="1" eaLnBrk="1" hangingPunct="1">
              <a:buFont typeface="Wingdings" charset="0"/>
              <a:buNone/>
              <a:defRPr/>
            </a:pPr>
            <a:r>
              <a:rPr lang="en-US" dirty="0">
                <a:solidFill>
                  <a:srgbClr val="077C97"/>
                </a:solidFill>
              </a:rPr>
              <a:t>	5.</a:t>
            </a:r>
            <a:r>
              <a:rPr lang="en-US" dirty="0"/>
              <a:t> </a:t>
            </a:r>
            <a:r>
              <a:rPr lang="el-GR" dirty="0"/>
              <a:t> Κάθε κορυφαίο 1 είναι η μόνη μη μηδενική εγγραφή στη στήλη του</a:t>
            </a:r>
            <a:r>
              <a:rPr lang="en-US" dirty="0"/>
              <a:t>.</a:t>
            </a:r>
          </a:p>
          <a:p>
            <a:pPr eaLnBrk="1" hangingPunct="1">
              <a:buFont typeface="Wingdings" charset="0"/>
              <a:buChar char="§"/>
              <a:defRPr/>
            </a:pPr>
            <a:r>
              <a:rPr lang="el-GR" sz="2800" dirty="0"/>
              <a:t>Ένας </a:t>
            </a:r>
            <a:r>
              <a:rPr lang="el-GR" sz="2800" b="1" dirty="0"/>
              <a:t>άνω κλιμακωτός πίνακας</a:t>
            </a:r>
            <a:r>
              <a:rPr lang="el-GR" sz="2800" dirty="0"/>
              <a:t> </a:t>
            </a:r>
            <a:r>
              <a:rPr lang="en-US" sz="2800" dirty="0"/>
              <a:t>(</a:t>
            </a:r>
            <a:r>
              <a:rPr lang="el-GR" sz="2800" dirty="0"/>
              <a:t>αντίστοιχα, μειωμένος </a:t>
            </a:r>
            <a:r>
              <a:rPr lang="el-GR" sz="2800" b="1" dirty="0"/>
              <a:t>άνω κλιμακωτός πίνακας</a:t>
            </a:r>
            <a:r>
              <a:rPr lang="en-US" sz="2800" dirty="0"/>
              <a:t>) </a:t>
            </a:r>
            <a:r>
              <a:rPr lang="el-GR" sz="2800" dirty="0"/>
              <a:t>είναι ένας πίνακας που βρίσκεται σε </a:t>
            </a:r>
            <a:r>
              <a:rPr lang="el-GR" sz="2800" b="1" dirty="0"/>
              <a:t>άνω κλιμακωτή </a:t>
            </a:r>
            <a:r>
              <a:rPr lang="el-GR" sz="2800" dirty="0"/>
              <a:t>μορφή </a:t>
            </a:r>
            <a:r>
              <a:rPr lang="en-US" sz="2800" dirty="0"/>
              <a:t>(</a:t>
            </a:r>
            <a:r>
              <a:rPr lang="el-GR" sz="2800" dirty="0"/>
              <a:t>αντίστοιχα, </a:t>
            </a:r>
            <a:r>
              <a:rPr lang="el-GR" sz="2800" b="1" dirty="0"/>
              <a:t>μειωμένη</a:t>
            </a:r>
            <a:r>
              <a:rPr lang="el-GR" sz="2800" dirty="0"/>
              <a:t> </a:t>
            </a:r>
            <a:r>
              <a:rPr lang="el-GR" sz="2800" b="1" dirty="0"/>
              <a:t>άνω κλιμακωτή </a:t>
            </a:r>
            <a:r>
              <a:rPr lang="el-GR" sz="2800" dirty="0"/>
              <a:t>μορφή</a:t>
            </a:r>
            <a:r>
              <a:rPr lang="en-US" sz="2800" dirty="0"/>
              <a:t>). </a:t>
            </a:r>
            <a:endParaRPr lang="en-US" dirty="0"/>
          </a:p>
        </p:txBody>
      </p:sp>
      <p:sp>
        <p:nvSpPr>
          <p:cNvPr id="8194"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FEDC8B71-98AF-4746-B7D1-8F9089BC7F7C}" type="slidenum">
              <a:rPr lang="en-US" altLang="en-US" sz="1200">
                <a:latin typeface="Arial" pitchFamily="34" charset="0"/>
              </a:rPr>
              <a:pPr>
                <a:defRPr/>
              </a:pPr>
              <a:t>5</a:t>
            </a:fld>
            <a:endParaRPr lang="en-CA" altLang="en-US" sz="12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628650" y="0"/>
            <a:ext cx="7886700" cy="1325563"/>
          </a:xfrm>
        </p:spPr>
        <p:txBody>
          <a:bodyPr/>
          <a:lstStyle/>
          <a:p>
            <a:pPr eaLnBrk="1" hangingPunct="1">
              <a:defRPr/>
            </a:pPr>
            <a:r>
              <a:rPr lang="el-GR" dirty="0"/>
              <a:t>ΑΝΩ ΚΛΙΜΑΚΩΤΗ ΜΟΡΦΗ</a:t>
            </a:r>
            <a:endParaRPr lang="en-US" dirty="0"/>
          </a:p>
        </p:txBody>
      </p:sp>
      <p:sp>
        <p:nvSpPr>
          <p:cNvPr id="654339" name="Rectangle 3"/>
          <p:cNvSpPr>
            <a:spLocks noGrp="1" noChangeArrowheads="1"/>
          </p:cNvSpPr>
          <p:nvPr>
            <p:ph idx="1"/>
          </p:nvPr>
        </p:nvSpPr>
        <p:spPr>
          <a:xfrm>
            <a:off x="228600" y="1186259"/>
            <a:ext cx="8686799" cy="5001419"/>
          </a:xfrm>
        </p:spPr>
        <p:txBody>
          <a:bodyPr/>
          <a:lstStyle/>
          <a:p>
            <a:pPr eaLnBrk="1" hangingPunct="1">
              <a:buFont typeface="Wingdings" charset="0"/>
              <a:buChar char="§"/>
              <a:defRPr/>
            </a:pPr>
            <a:r>
              <a:rPr lang="el-GR" sz="2800" dirty="0"/>
              <a:t>Οποιοσδήποτε μη μηδενικός πίνακας μπορεί να </a:t>
            </a:r>
            <a:r>
              <a:rPr lang="el-GR" sz="2800" b="1" dirty="0"/>
              <a:t>αναχθεί</a:t>
            </a:r>
            <a:r>
              <a:rPr lang="el-GR" sz="2800" dirty="0"/>
              <a:t> (δηλαδή να μετασχηματιστεί με στοιχειώδεις πράξεις γραμμής) σε περισσότερους από έναν πίνακες σε άνω κλιμακωτή μορφή</a:t>
            </a:r>
            <a:r>
              <a:rPr lang="en-US" sz="2800" dirty="0"/>
              <a:t>, </a:t>
            </a:r>
            <a:r>
              <a:rPr lang="el-GR" sz="2800" dirty="0"/>
              <a:t>χρησιμοποιώντας διαφορετικές ακολουθίες πράξεων γραμμής. Ωστόσο, η ανοιγμένη άνω κλιμακωτή μορφή</a:t>
            </a:r>
            <a:r>
              <a:rPr lang="en-US" sz="2800" dirty="0"/>
              <a:t> </a:t>
            </a:r>
            <a:r>
              <a:rPr lang="el-GR" sz="2800" dirty="0"/>
              <a:t>που προκύπτει από έναν πίνακα είναι μοναδική.</a:t>
            </a:r>
          </a:p>
          <a:p>
            <a:pPr eaLnBrk="1" hangingPunct="1">
              <a:buFont typeface="Wingdings" charset="0"/>
              <a:buNone/>
              <a:defRPr/>
            </a:pPr>
            <a:r>
              <a:rPr lang="en-US" sz="2800" b="1" dirty="0"/>
              <a:t>	</a:t>
            </a:r>
            <a:r>
              <a:rPr lang="el-GR" sz="2800" b="1" dirty="0"/>
              <a:t>Θεώρημα</a:t>
            </a:r>
            <a:r>
              <a:rPr lang="en-US" sz="2800" b="1" dirty="0"/>
              <a:t> 1:</a:t>
            </a:r>
            <a:r>
              <a:rPr lang="en-US" sz="2800" dirty="0"/>
              <a:t> </a:t>
            </a:r>
            <a:r>
              <a:rPr lang="el-GR" sz="2800" dirty="0"/>
              <a:t>(Μοναδικότητα της ανηγμένης</a:t>
            </a:r>
            <a:r>
              <a:rPr lang="en-US" sz="2800" dirty="0"/>
              <a:t>/</a:t>
            </a:r>
            <a:r>
              <a:rPr lang="el-GR" sz="2800" dirty="0"/>
              <a:t>μειωμένης άνω κλιμακωτής μορφής)</a:t>
            </a:r>
            <a:endParaRPr lang="en-US" sz="2800" dirty="0"/>
          </a:p>
          <a:p>
            <a:pPr eaLnBrk="1" hangingPunct="1">
              <a:buFont typeface="Wingdings" charset="0"/>
              <a:buNone/>
              <a:defRPr/>
            </a:pPr>
            <a:r>
              <a:rPr lang="en-US" sz="2800" dirty="0"/>
              <a:t>	</a:t>
            </a:r>
            <a:r>
              <a:rPr lang="el-GR" sz="2800" dirty="0"/>
              <a:t>Κάθε πίνακας είναι ισοδύναμος κατά σειρά με έναν και μόνο έναν μειωμένο άνω κλιμακωτό πίνακα</a:t>
            </a:r>
            <a:r>
              <a:rPr lang="en-US" sz="2800" dirty="0"/>
              <a:t>.</a:t>
            </a:r>
          </a:p>
          <a:p>
            <a:pPr eaLnBrk="1" hangingPunct="1">
              <a:buFont typeface="Wingdings" charset="0"/>
              <a:buChar char="§"/>
              <a:defRPr/>
            </a:pPr>
            <a:endParaRPr lang="en-US" sz="2800" dirty="0"/>
          </a:p>
        </p:txBody>
      </p:sp>
      <p:sp>
        <p:nvSpPr>
          <p:cNvPr id="9218"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D6949DCC-7B90-4691-AEF0-240D20F76A32}" type="slidenum">
              <a:rPr lang="en-US" altLang="en-US" sz="1200">
                <a:latin typeface="Arial" pitchFamily="34" charset="0"/>
              </a:rPr>
              <a:pPr>
                <a:defRPr/>
              </a:pPr>
              <a:t>6</a:t>
            </a:fld>
            <a:endParaRPr lang="en-CA" altLang="en-US" sz="1200" dirty="0">
              <a:latin typeface="Arial" pitchFamily="34" charset="0"/>
            </a:endParaRPr>
          </a:p>
        </p:txBody>
      </p:sp>
      <p:sp>
        <p:nvSpPr>
          <p:cNvPr id="2" name="TextBox 1">
            <a:extLst>
              <a:ext uri="{FF2B5EF4-FFF2-40B4-BE49-F238E27FC236}">
                <a16:creationId xmlns:a16="http://schemas.microsoft.com/office/drawing/2014/main" id="{8D6292E9-657E-4935-5F03-9A926777456A}"/>
              </a:ext>
            </a:extLst>
          </p:cNvPr>
          <p:cNvSpPr txBox="1"/>
          <p:nvPr/>
        </p:nvSpPr>
        <p:spPr>
          <a:xfrm>
            <a:off x="6248408" y="4724408"/>
            <a:ext cx="184731" cy="461665"/>
          </a:xfrm>
          <a:prstGeom prst="rect">
            <a:avLst/>
          </a:prstGeom>
          <a:noFill/>
        </p:spPr>
        <p:txBody>
          <a:bodyPr wrap="none" rtlCol="0">
            <a:spAutoFit/>
          </a:bodyPr>
          <a:lstStyle/>
          <a:p>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4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5433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5433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5433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65433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654339">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654339">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2" nodeType="clickEffect">
                                  <p:stCondLst>
                                    <p:cond delay="0"/>
                                  </p:stCondLst>
                                  <p:childTnLst>
                                    <p:set>
                                      <p:cBhvr>
                                        <p:cTn id="42" dur="1" fill="hold">
                                          <p:stCondLst>
                                            <p:cond delay="0"/>
                                          </p:stCondLst>
                                        </p:cTn>
                                        <p:tgtEl>
                                          <p:spTgt spid="654339">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2" nodeType="clickEffect">
                                  <p:stCondLst>
                                    <p:cond delay="0"/>
                                  </p:stCondLst>
                                  <p:childTnLst>
                                    <p:set>
                                      <p:cBhvr>
                                        <p:cTn id="46" dur="1" fill="hold">
                                          <p:stCondLst>
                                            <p:cond delay="0"/>
                                          </p:stCondLst>
                                        </p:cTn>
                                        <p:tgtEl>
                                          <p:spTgt spid="654339">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2" nodeType="clickEffect">
                                  <p:stCondLst>
                                    <p:cond delay="0"/>
                                  </p:stCondLst>
                                  <p:childTnLst>
                                    <p:set>
                                      <p:cBhvr>
                                        <p:cTn id="50" dur="1" fill="hold">
                                          <p:stCondLst>
                                            <p:cond delay="0"/>
                                          </p:stCondLst>
                                        </p:cTn>
                                        <p:tgtEl>
                                          <p:spTgt spid="654339">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54339">
                                            <p:txEl>
                                              <p:pRg st="0" end="0"/>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4339">
                                            <p:txEl>
                                              <p:pRg st="1" end="1"/>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54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4339" grpId="0" build="p"/>
      <p:bldP spid="654339" grpId="1" build="p"/>
      <p:bldP spid="654339" grpId="2"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pPr eaLnBrk="1" hangingPunct="1">
              <a:defRPr/>
            </a:pPr>
            <a:r>
              <a:rPr lang="el-GR" dirty="0"/>
              <a:t>ΟΔΗΓΟ ΣΤΟΙΧΕΙΟ</a:t>
            </a:r>
            <a:endParaRPr lang="en-US" dirty="0"/>
          </a:p>
        </p:txBody>
      </p:sp>
      <p:sp>
        <p:nvSpPr>
          <p:cNvPr id="655363" name="Rectangle 3"/>
          <p:cNvSpPr>
            <a:spLocks noGrp="1" noChangeArrowheads="1"/>
          </p:cNvSpPr>
          <p:nvPr>
            <p:ph idx="1"/>
          </p:nvPr>
        </p:nvSpPr>
        <p:spPr/>
        <p:txBody>
          <a:bodyPr>
            <a:normAutofit lnSpcReduction="10000"/>
          </a:bodyPr>
          <a:lstStyle/>
          <a:p>
            <a:pPr eaLnBrk="1" hangingPunct="1">
              <a:buFont typeface="Wingdings" charset="0"/>
              <a:buChar char="§"/>
              <a:defRPr/>
            </a:pPr>
            <a:r>
              <a:rPr lang="el-GR" sz="2800" dirty="0"/>
              <a:t>Εάν ένας πίνακας </a:t>
            </a:r>
            <a:r>
              <a:rPr lang="en-US" sz="2800" i="1" dirty="0"/>
              <a:t>A</a:t>
            </a:r>
            <a:r>
              <a:rPr lang="en-US" sz="2800" dirty="0"/>
              <a:t> </a:t>
            </a:r>
            <a:r>
              <a:rPr lang="el-GR" sz="2800" dirty="0"/>
              <a:t>είναι κατά γραμμές ισοδύναμος με έναν κλιμακωτό πίνακα </a:t>
            </a:r>
            <a:r>
              <a:rPr lang="en-US" sz="2800" i="1" dirty="0"/>
              <a:t>U</a:t>
            </a:r>
            <a:r>
              <a:rPr lang="en-US" sz="2800" dirty="0"/>
              <a:t>, </a:t>
            </a:r>
            <a:r>
              <a:rPr lang="el-GR" sz="2800" dirty="0"/>
              <a:t>καλούμε τον </a:t>
            </a:r>
            <a:r>
              <a:rPr lang="en-US" sz="2800" i="1" dirty="0"/>
              <a:t>U</a:t>
            </a:r>
            <a:r>
              <a:rPr lang="en-US" sz="2800" dirty="0"/>
              <a:t> </a:t>
            </a:r>
            <a:r>
              <a:rPr lang="el-GR" sz="2800" b="1" dirty="0"/>
              <a:t>μια κλιμακωτή μορφή του </a:t>
            </a:r>
            <a:r>
              <a:rPr lang="en-US" sz="2800" b="1" i="1" dirty="0"/>
              <a:t>A</a:t>
            </a:r>
            <a:r>
              <a:rPr lang="el-GR" sz="2800" dirty="0"/>
              <a:t>.</a:t>
            </a:r>
            <a:r>
              <a:rPr lang="en-US" sz="2800" dirty="0"/>
              <a:t> </a:t>
            </a:r>
            <a:r>
              <a:rPr lang="el-GR" sz="2800" dirty="0"/>
              <a:t>Αν ο</a:t>
            </a:r>
            <a:r>
              <a:rPr lang="en-US" sz="2800" dirty="0"/>
              <a:t> </a:t>
            </a:r>
            <a:r>
              <a:rPr lang="en-US" sz="2800" i="1" dirty="0"/>
              <a:t>U</a:t>
            </a:r>
            <a:r>
              <a:rPr lang="en-US" sz="2800" dirty="0"/>
              <a:t> </a:t>
            </a:r>
            <a:r>
              <a:rPr lang="el-GR" sz="2800" dirty="0"/>
              <a:t>είναι σε ανηγμένη κλιμακωτή μορφή </a:t>
            </a:r>
            <a:r>
              <a:rPr lang="en-US" sz="2800" dirty="0"/>
              <a:t>is, </a:t>
            </a:r>
            <a:r>
              <a:rPr lang="el-GR" sz="2800" dirty="0"/>
              <a:t>καλούμε τον </a:t>
            </a:r>
            <a:r>
              <a:rPr lang="en-US" sz="2800" i="1" dirty="0"/>
              <a:t>U</a:t>
            </a:r>
            <a:r>
              <a:rPr lang="en-US" sz="2800" dirty="0"/>
              <a:t> </a:t>
            </a:r>
            <a:r>
              <a:rPr lang="el-GR" sz="2800" b="1" dirty="0"/>
              <a:t>η ανηγμένη κλιμακωτή μορφή του</a:t>
            </a:r>
            <a:r>
              <a:rPr lang="el-GR" sz="2800" dirty="0"/>
              <a:t> </a:t>
            </a:r>
            <a:r>
              <a:rPr lang="en-US" sz="2800" b="1" i="1" dirty="0"/>
              <a:t>A</a:t>
            </a:r>
            <a:r>
              <a:rPr lang="en-US" sz="2800" dirty="0"/>
              <a:t>.</a:t>
            </a:r>
          </a:p>
          <a:p>
            <a:pPr eaLnBrk="1" hangingPunct="1">
              <a:buFont typeface="Wingdings" charset="0"/>
              <a:buChar char="§"/>
              <a:defRPr/>
            </a:pPr>
            <a:endParaRPr lang="en-US" sz="2800" dirty="0"/>
          </a:p>
          <a:p>
            <a:pPr eaLnBrk="1" hangingPunct="1">
              <a:buFont typeface="Wingdings" charset="0"/>
              <a:buChar char="§"/>
              <a:defRPr/>
            </a:pPr>
            <a:r>
              <a:rPr lang="el-GR" sz="2800" b="1" dirty="0"/>
              <a:t>Οδηγό στοιχείο </a:t>
            </a:r>
            <a:r>
              <a:rPr lang="el-GR" sz="2800" dirty="0"/>
              <a:t>ενός πίνακα</a:t>
            </a:r>
            <a:r>
              <a:rPr lang="en-US" sz="2800" dirty="0"/>
              <a:t> </a:t>
            </a:r>
            <a:r>
              <a:rPr lang="en-US" sz="2800" i="1" dirty="0"/>
              <a:t>A</a:t>
            </a:r>
            <a:r>
              <a:rPr lang="en-US" sz="2800" dirty="0"/>
              <a:t> </a:t>
            </a:r>
            <a:r>
              <a:rPr lang="el-GR" sz="2800" dirty="0"/>
              <a:t>είναι ένα στοιχείο του </a:t>
            </a:r>
            <a:r>
              <a:rPr lang="en-US" sz="2800" i="1" dirty="0"/>
              <a:t>A</a:t>
            </a:r>
            <a:r>
              <a:rPr lang="en-US" sz="2800" dirty="0"/>
              <a:t> </a:t>
            </a:r>
            <a:r>
              <a:rPr lang="el-GR" sz="2800" dirty="0"/>
              <a:t>που αντιστοιχεί σε ένα «προπορευόμενο» 1 στη ανηγμένη κλιμακωτή</a:t>
            </a:r>
            <a:r>
              <a:rPr lang="en-US" sz="2800" dirty="0"/>
              <a:t> </a:t>
            </a:r>
            <a:r>
              <a:rPr lang="el-GR" sz="2800" dirty="0"/>
              <a:t>μορφή </a:t>
            </a:r>
            <a:r>
              <a:rPr lang="en-US" sz="2800" i="1" dirty="0"/>
              <a:t>A</a:t>
            </a:r>
            <a:r>
              <a:rPr lang="en-US" sz="2800" dirty="0"/>
              <a:t>. </a:t>
            </a:r>
            <a:r>
              <a:rPr lang="el-GR" sz="2800" b="1" dirty="0"/>
              <a:t>Οδηγός στήλη </a:t>
            </a:r>
            <a:r>
              <a:rPr lang="el-GR" sz="2800" dirty="0"/>
              <a:t>είναι μια στήλη του </a:t>
            </a:r>
            <a:r>
              <a:rPr lang="en-US" sz="2800" i="1" dirty="0"/>
              <a:t>A</a:t>
            </a:r>
            <a:r>
              <a:rPr lang="en-US" sz="2800" dirty="0"/>
              <a:t> </a:t>
            </a:r>
            <a:r>
              <a:rPr lang="el-GR" sz="2800" dirty="0"/>
              <a:t>που περιέχει ένα οδηγό στοιχείο.</a:t>
            </a:r>
            <a:endParaRPr lang="en-US" sz="2800" dirty="0"/>
          </a:p>
        </p:txBody>
      </p:sp>
      <p:sp>
        <p:nvSpPr>
          <p:cNvPr id="10242"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6F97FF96-9BFA-4653-AF21-54B2ADE61C78}" type="slidenum">
              <a:rPr lang="en-US" altLang="en-US" sz="1200">
                <a:latin typeface="Arial" pitchFamily="34" charset="0"/>
              </a:rPr>
              <a:pPr>
                <a:defRPr/>
              </a:pPr>
              <a:t>7</a:t>
            </a:fld>
            <a:endParaRPr lang="en-CA" altLang="en-US" sz="1200" dirty="0">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3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3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defRPr/>
            </a:pPr>
            <a:r>
              <a:rPr lang="el-GR" dirty="0"/>
              <a:t>ΘΕΣΗ ΟΔΗΓΟΥ</a:t>
            </a:r>
            <a:endParaRPr lang="en-US" dirty="0"/>
          </a:p>
        </p:txBody>
      </p:sp>
      <p:sp>
        <p:nvSpPr>
          <p:cNvPr id="656387" name="Rectangle 3"/>
          <p:cNvSpPr>
            <a:spLocks noGrp="1" noChangeArrowheads="1"/>
          </p:cNvSpPr>
          <p:nvPr>
            <p:ph idx="1"/>
          </p:nvPr>
        </p:nvSpPr>
        <p:spPr>
          <a:xfrm>
            <a:off x="457200" y="1143000"/>
            <a:ext cx="8534400" cy="5334000"/>
          </a:xfrm>
        </p:spPr>
        <p:txBody>
          <a:bodyPr/>
          <a:lstStyle/>
          <a:p>
            <a:pPr eaLnBrk="1" hangingPunct="1">
              <a:lnSpc>
                <a:spcPct val="80000"/>
              </a:lnSpc>
              <a:buFont typeface="Wingdings" charset="0"/>
              <a:buChar char="§"/>
              <a:defRPr/>
            </a:pPr>
            <a:r>
              <a:rPr lang="el-GR" sz="2800" b="1" dirty="0"/>
              <a:t>Παράδειγμα</a:t>
            </a:r>
            <a:r>
              <a:rPr lang="en-US" sz="2800" b="1" dirty="0"/>
              <a:t> 1:</a:t>
            </a:r>
            <a:r>
              <a:rPr lang="en-US" sz="2800" dirty="0"/>
              <a:t> </a:t>
            </a:r>
            <a:r>
              <a:rPr lang="el-GR" sz="2800" dirty="0"/>
              <a:t>Μετατρέψτε τον παρακάτω πίνακα </a:t>
            </a:r>
            <a:r>
              <a:rPr lang="en-US" sz="2800" i="1" dirty="0"/>
              <a:t>A</a:t>
            </a:r>
            <a:r>
              <a:rPr lang="en-US" sz="2800" dirty="0"/>
              <a:t> </a:t>
            </a:r>
            <a:r>
              <a:rPr lang="el-GR" sz="2800" dirty="0"/>
              <a:t>σε κλιμακωτή μορφή</a:t>
            </a:r>
            <a:r>
              <a:rPr lang="en-US" sz="2800" dirty="0"/>
              <a:t>, </a:t>
            </a:r>
            <a:r>
              <a:rPr lang="el-GR" sz="2800" dirty="0"/>
              <a:t>και εντοπίστε τις στήλες οδηγούς του </a:t>
            </a:r>
            <a:r>
              <a:rPr lang="en-US" sz="2800" i="1" dirty="0"/>
              <a:t>A</a:t>
            </a:r>
            <a:r>
              <a:rPr lang="en-US" sz="2800" dirty="0"/>
              <a:t>.</a:t>
            </a:r>
          </a:p>
          <a:p>
            <a:pPr eaLnBrk="1" hangingPunct="1">
              <a:lnSpc>
                <a:spcPct val="80000"/>
              </a:lnSpc>
              <a:buFont typeface="Wingdings" charset="0"/>
              <a:buChar char="§"/>
              <a:defRPr/>
            </a:pPr>
            <a:endParaRPr lang="en-US" sz="2800" dirty="0"/>
          </a:p>
          <a:p>
            <a:pPr eaLnBrk="1" hangingPunct="1">
              <a:lnSpc>
                <a:spcPct val="80000"/>
              </a:lnSpc>
              <a:buFont typeface="Wingdings" charset="0"/>
              <a:buChar char="§"/>
              <a:defRPr/>
            </a:pPr>
            <a:endParaRPr lang="en-US" sz="2800" dirty="0"/>
          </a:p>
          <a:p>
            <a:pPr eaLnBrk="1" hangingPunct="1">
              <a:lnSpc>
                <a:spcPct val="80000"/>
              </a:lnSpc>
              <a:buFont typeface="Wingdings" charset="0"/>
              <a:buChar char="§"/>
              <a:defRPr/>
            </a:pPr>
            <a:endParaRPr lang="en-US" sz="2800" dirty="0"/>
          </a:p>
          <a:p>
            <a:pPr eaLnBrk="1" hangingPunct="1">
              <a:lnSpc>
                <a:spcPct val="80000"/>
              </a:lnSpc>
              <a:buFont typeface="Wingdings" charset="0"/>
              <a:buChar char="§"/>
              <a:defRPr/>
            </a:pPr>
            <a:endParaRPr lang="en-US" sz="2800" dirty="0"/>
          </a:p>
          <a:p>
            <a:pPr eaLnBrk="1" hangingPunct="1">
              <a:lnSpc>
                <a:spcPct val="80000"/>
              </a:lnSpc>
              <a:buFont typeface="Wingdings" charset="0"/>
              <a:buChar char="§"/>
              <a:defRPr/>
            </a:pPr>
            <a:endParaRPr lang="en-US" sz="2800" dirty="0"/>
          </a:p>
          <a:p>
            <a:pPr marL="0" indent="0" eaLnBrk="1" hangingPunct="1">
              <a:lnSpc>
                <a:spcPct val="80000"/>
              </a:lnSpc>
              <a:buNone/>
              <a:defRPr/>
            </a:pPr>
            <a:endParaRPr lang="en-US" sz="800" dirty="0"/>
          </a:p>
          <a:p>
            <a:pPr eaLnBrk="1" hangingPunct="1">
              <a:lnSpc>
                <a:spcPct val="80000"/>
              </a:lnSpc>
              <a:buFont typeface="Wingdings" charset="0"/>
              <a:buChar char="§"/>
              <a:defRPr/>
            </a:pPr>
            <a:r>
              <a:rPr lang="el-GR" sz="2800" b="1" dirty="0"/>
              <a:t>Λύση</a:t>
            </a:r>
            <a:r>
              <a:rPr lang="en-US" sz="2800" b="1" dirty="0"/>
              <a:t>:</a:t>
            </a:r>
            <a:r>
              <a:rPr lang="en-US" sz="2800" dirty="0"/>
              <a:t> </a:t>
            </a:r>
            <a:r>
              <a:rPr lang="el-GR" dirty="0"/>
              <a:t>Η κορυφή της μη μηδενικής στήλης που βρίσκεται στην αριστερή θέση είναι το πρώτο οδηγό στοιχείο. Ένα μη μηδενική στοιχείο ή </a:t>
            </a:r>
            <a:r>
              <a:rPr lang="el-GR" i="1" dirty="0"/>
              <a:t>οδηγό στοιχείο </a:t>
            </a:r>
            <a:r>
              <a:rPr lang="el-GR" dirty="0"/>
              <a:t>πρέπει να βρίσκετε σε αυτήν τη θέση. </a:t>
            </a:r>
            <a:r>
              <a:rPr lang="en-US" sz="2800" dirty="0"/>
              <a:t>	</a:t>
            </a:r>
          </a:p>
        </p:txBody>
      </p:sp>
      <p:sp>
        <p:nvSpPr>
          <p:cNvPr id="11266"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03BF32BF-8861-402D-8703-378FE9109762}" type="slidenum">
              <a:rPr lang="en-US" altLang="en-US" sz="1200">
                <a:latin typeface="Arial" pitchFamily="34" charset="0"/>
              </a:rPr>
              <a:pPr>
                <a:defRPr/>
              </a:pPr>
              <a:t>8</a:t>
            </a:fld>
            <a:endParaRPr lang="en-CA" altLang="en-US" sz="1200" dirty="0">
              <a:latin typeface="Arial" pitchFamily="34" charset="0"/>
            </a:endParaRPr>
          </a:p>
        </p:txBody>
      </p:sp>
      <p:graphicFrame>
        <p:nvGraphicFramePr>
          <p:cNvPr id="656388" name="Object 4"/>
          <p:cNvGraphicFramePr>
            <a:graphicFrameLocks noChangeAspect="1"/>
          </p:cNvGraphicFramePr>
          <p:nvPr>
            <p:extLst>
              <p:ext uri="{D42A27DB-BD31-4B8C-83A1-F6EECF244321}">
                <p14:modId xmlns:p14="http://schemas.microsoft.com/office/powerpoint/2010/main" val="2482656554"/>
              </p:ext>
            </p:extLst>
          </p:nvPr>
        </p:nvGraphicFramePr>
        <p:xfrm>
          <a:off x="2362200" y="2258374"/>
          <a:ext cx="4724400" cy="2362200"/>
        </p:xfrm>
        <a:graphic>
          <a:graphicData uri="http://schemas.openxmlformats.org/presentationml/2006/ole">
            <mc:AlternateContent xmlns:mc="http://schemas.openxmlformats.org/markup-compatibility/2006">
              <mc:Choice xmlns:v="urn:schemas-microsoft-com:vml" Requires="v">
                <p:oleObj name="Equation" r:id="rId2" imgW="4724400" imgH="2362200" progId="Equation.DSMT4">
                  <p:embed/>
                </p:oleObj>
              </mc:Choice>
              <mc:Fallback>
                <p:oleObj name="Equation" r:id="rId2" imgW="4724400" imgH="23622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258374"/>
                        <a:ext cx="47244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63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638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5638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defRPr/>
            </a:pPr>
            <a:r>
              <a:rPr lang="el-GR" dirty="0"/>
              <a:t>ΘΕΣΗ ΟΔΗΓΟΥ</a:t>
            </a:r>
            <a:endParaRPr lang="en-US" dirty="0"/>
          </a:p>
        </p:txBody>
      </p:sp>
      <p:sp>
        <p:nvSpPr>
          <p:cNvPr id="657411" name="Rectangle 3"/>
          <p:cNvSpPr>
            <a:spLocks noGrp="1" noChangeArrowheads="1"/>
          </p:cNvSpPr>
          <p:nvPr>
            <p:ph idx="1"/>
          </p:nvPr>
        </p:nvSpPr>
        <p:spPr>
          <a:xfrm>
            <a:off x="457200" y="1371600"/>
            <a:ext cx="8229600" cy="4953000"/>
          </a:xfrm>
        </p:spPr>
        <p:txBody>
          <a:bodyPr>
            <a:normAutofit lnSpcReduction="10000"/>
          </a:bodyPr>
          <a:lstStyle/>
          <a:p>
            <a:pPr eaLnBrk="1" hangingPunct="1">
              <a:lnSpc>
                <a:spcPct val="80000"/>
              </a:lnSpc>
              <a:buFont typeface="Wingdings" charset="0"/>
              <a:buChar char="§"/>
              <a:defRPr/>
            </a:pPr>
            <a:r>
              <a:rPr lang="el-GR" sz="2800" dirty="0"/>
              <a:t>Τώρα, εναλλάξτε τις σειρές 1 και 4</a:t>
            </a:r>
            <a:r>
              <a:rPr lang="en-US" sz="2800" dirty="0"/>
              <a:t>.</a:t>
            </a:r>
          </a:p>
          <a:p>
            <a:pPr eaLnBrk="1" hangingPunct="1">
              <a:lnSpc>
                <a:spcPct val="80000"/>
              </a:lnSpc>
              <a:buFont typeface="Wingdings" charset="0"/>
              <a:buChar char="§"/>
              <a:defRPr/>
            </a:pPr>
            <a:endParaRPr lang="en-US" sz="2400" dirty="0"/>
          </a:p>
          <a:p>
            <a:pPr eaLnBrk="1" hangingPunct="1">
              <a:lnSpc>
                <a:spcPct val="80000"/>
              </a:lnSpc>
              <a:buFont typeface="Wingdings" charset="0"/>
              <a:buChar char="§"/>
              <a:defRPr/>
            </a:pPr>
            <a:endParaRPr lang="en-US" sz="2400" dirty="0"/>
          </a:p>
          <a:p>
            <a:pPr eaLnBrk="1" hangingPunct="1">
              <a:lnSpc>
                <a:spcPct val="80000"/>
              </a:lnSpc>
              <a:buFont typeface="Wingdings" charset="0"/>
              <a:buChar char="§"/>
              <a:defRPr/>
            </a:pPr>
            <a:endParaRPr lang="en-US" sz="2400" dirty="0"/>
          </a:p>
          <a:p>
            <a:pPr eaLnBrk="1" hangingPunct="1">
              <a:lnSpc>
                <a:spcPct val="80000"/>
              </a:lnSpc>
              <a:buFont typeface="Wingdings" charset="0"/>
              <a:buChar char="§"/>
              <a:defRPr/>
            </a:pPr>
            <a:endParaRPr lang="en-US" sz="2400" dirty="0"/>
          </a:p>
          <a:p>
            <a:pPr eaLnBrk="1" hangingPunct="1">
              <a:lnSpc>
                <a:spcPct val="80000"/>
              </a:lnSpc>
              <a:buFont typeface="Wingdings" charset="0"/>
              <a:buChar char="§"/>
              <a:defRPr/>
            </a:pPr>
            <a:endParaRPr lang="en-US" sz="2400" dirty="0"/>
          </a:p>
          <a:p>
            <a:pPr eaLnBrk="1" hangingPunct="1">
              <a:lnSpc>
                <a:spcPct val="80000"/>
              </a:lnSpc>
              <a:buFont typeface="Wingdings" charset="0"/>
              <a:buChar char="§"/>
              <a:defRPr/>
            </a:pPr>
            <a:endParaRPr lang="en-US" sz="2400" dirty="0"/>
          </a:p>
          <a:p>
            <a:pPr eaLnBrk="1" hangingPunct="1">
              <a:lnSpc>
                <a:spcPct val="80000"/>
              </a:lnSpc>
              <a:buFont typeface="Wingdings" charset="0"/>
              <a:buChar char="§"/>
              <a:defRPr/>
            </a:pPr>
            <a:endParaRPr lang="en-US" sz="2800" dirty="0"/>
          </a:p>
          <a:p>
            <a:pPr eaLnBrk="1" hangingPunct="1">
              <a:lnSpc>
                <a:spcPct val="80000"/>
              </a:lnSpc>
              <a:buFont typeface="Wingdings" charset="0"/>
              <a:buChar char="§"/>
              <a:defRPr/>
            </a:pPr>
            <a:endParaRPr lang="en-US" sz="2800" dirty="0"/>
          </a:p>
          <a:p>
            <a:pPr eaLnBrk="1" hangingPunct="1">
              <a:lnSpc>
                <a:spcPct val="80000"/>
              </a:lnSpc>
              <a:buFont typeface="Wingdings" charset="0"/>
              <a:buChar char="§"/>
              <a:defRPr/>
            </a:pPr>
            <a:r>
              <a:rPr lang="el-GR" sz="2800" dirty="0"/>
              <a:t>Δημιουργήστε μηδενικά κάτω από τον οδηγό, 1, προσθέτοντας πολλαπλάσια της πρώτης γραμμής στις παρακάτω γραμμές και έτσι δημιουργήστε τον επόμενο πίνακα</a:t>
            </a:r>
            <a:r>
              <a:rPr lang="en-US" sz="2800" dirty="0"/>
              <a:t>. </a:t>
            </a:r>
          </a:p>
        </p:txBody>
      </p:sp>
      <p:sp>
        <p:nvSpPr>
          <p:cNvPr id="12290" name="Slide Number Placeholder 3"/>
          <p:cNvSpPr>
            <a:spLocks noGrp="1"/>
          </p:cNvSpPr>
          <p:nvPr>
            <p:ph type="sldNum" sz="quarter" idx="12"/>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400">
                <a:solidFill>
                  <a:schemeClr val="tx1"/>
                </a:solidFill>
                <a:latin typeface="Bookshelf Symbol 2" pitchFamily="2" charset="2"/>
                <a:ea typeface="ＭＳ Ｐゴシック" pitchFamily="34" charset="-128"/>
              </a:defRPr>
            </a:lvl1pPr>
            <a:lvl2pPr marL="742950" indent="-285750">
              <a:defRPr sz="2400">
                <a:solidFill>
                  <a:schemeClr val="tx1"/>
                </a:solidFill>
                <a:latin typeface="Bookshelf Symbol 2" pitchFamily="2" charset="2"/>
                <a:ea typeface="ＭＳ Ｐゴシック" pitchFamily="34" charset="-128"/>
              </a:defRPr>
            </a:lvl2pPr>
            <a:lvl3pPr marL="1143000" indent="-228600">
              <a:defRPr sz="2400">
                <a:solidFill>
                  <a:schemeClr val="tx1"/>
                </a:solidFill>
                <a:latin typeface="Bookshelf Symbol 2" pitchFamily="2" charset="2"/>
                <a:ea typeface="ＭＳ Ｐゴシック" pitchFamily="34" charset="-128"/>
              </a:defRPr>
            </a:lvl3pPr>
            <a:lvl4pPr marL="1600200" indent="-228600">
              <a:defRPr sz="2400">
                <a:solidFill>
                  <a:schemeClr val="tx1"/>
                </a:solidFill>
                <a:latin typeface="Bookshelf Symbol 2" pitchFamily="2" charset="2"/>
                <a:ea typeface="ＭＳ Ｐゴシック" pitchFamily="34" charset="-128"/>
              </a:defRPr>
            </a:lvl4pPr>
            <a:lvl5pPr marL="2057400" indent="-228600">
              <a:defRPr sz="2400">
                <a:solidFill>
                  <a:schemeClr val="tx1"/>
                </a:solidFill>
                <a:latin typeface="Bookshelf Symbol 2" pitchFamily="2" charset="2"/>
                <a:ea typeface="ＭＳ Ｐゴシック" pitchFamily="34" charset="-128"/>
              </a:defRPr>
            </a:lvl5pPr>
            <a:lvl6pPr marL="25146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6pPr>
            <a:lvl7pPr marL="29718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7pPr>
            <a:lvl8pPr marL="34290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8pPr>
            <a:lvl9pPr marL="3886200" indent="-228600" eaLnBrk="0" fontAlgn="base" hangingPunct="0">
              <a:spcBef>
                <a:spcPct val="0"/>
              </a:spcBef>
              <a:spcAft>
                <a:spcPct val="0"/>
              </a:spcAft>
              <a:defRPr sz="2400">
                <a:solidFill>
                  <a:schemeClr val="tx1"/>
                </a:solidFill>
                <a:latin typeface="Bookshelf Symbol 2" pitchFamily="2" charset="2"/>
                <a:ea typeface="ＭＳ Ｐゴシック" pitchFamily="34" charset="-128"/>
              </a:defRPr>
            </a:lvl9pPr>
          </a:lstStyle>
          <a:p>
            <a:pPr>
              <a:defRPr/>
            </a:pPr>
            <a:r>
              <a:rPr lang="en-US" altLang="en-US" sz="1200" dirty="0">
                <a:latin typeface="Arial" pitchFamily="34" charset="0"/>
              </a:rPr>
              <a:t>1.2- </a:t>
            </a:r>
            <a:fld id="{AD36D6D8-1790-44C3-967D-AEE9E9DA5C8A}" type="slidenum">
              <a:rPr lang="en-US" altLang="en-US" sz="1200">
                <a:latin typeface="Arial" pitchFamily="34" charset="0"/>
              </a:rPr>
              <a:pPr>
                <a:defRPr/>
              </a:pPr>
              <a:t>9</a:t>
            </a:fld>
            <a:endParaRPr lang="en-CA" altLang="en-US" sz="1200" dirty="0">
              <a:latin typeface="Arial" pitchFamily="34" charset="0"/>
            </a:endParaRPr>
          </a:p>
        </p:txBody>
      </p:sp>
      <p:graphicFrame>
        <p:nvGraphicFramePr>
          <p:cNvPr id="657412" name="Object 4"/>
          <p:cNvGraphicFramePr>
            <a:graphicFrameLocks noChangeAspect="1"/>
          </p:cNvGraphicFramePr>
          <p:nvPr/>
        </p:nvGraphicFramePr>
        <p:xfrm>
          <a:off x="2895600" y="2057400"/>
          <a:ext cx="4051300" cy="2362200"/>
        </p:xfrm>
        <a:graphic>
          <a:graphicData uri="http://schemas.openxmlformats.org/presentationml/2006/ole">
            <mc:AlternateContent xmlns:mc="http://schemas.openxmlformats.org/markup-compatibility/2006">
              <mc:Choice xmlns:v="urn:schemas-microsoft-com:vml" Requires="v">
                <p:oleObj name="Equation" r:id="rId2" imgW="4051300" imgH="2362200" progId="Equation.DSMT4">
                  <p:embed/>
                </p:oleObj>
              </mc:Choice>
              <mc:Fallback>
                <p:oleObj name="Equation" r:id="rId2" imgW="4051300" imgH="2362200" progId="Equation.DSMT4">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057400"/>
                        <a:ext cx="4051300" cy="236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657413" name="Line 5"/>
          <p:cNvSpPr>
            <a:spLocks noChangeShapeType="1"/>
          </p:cNvSpPr>
          <p:nvPr/>
        </p:nvSpPr>
        <p:spPr bwMode="auto">
          <a:xfrm flipH="1">
            <a:off x="3581400" y="2286000"/>
            <a:ext cx="304800" cy="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57414" name="Line 6"/>
          <p:cNvSpPr>
            <a:spLocks noChangeShapeType="1"/>
          </p:cNvSpPr>
          <p:nvPr/>
        </p:nvSpPr>
        <p:spPr bwMode="auto">
          <a:xfrm flipV="1">
            <a:off x="3886200" y="1905000"/>
            <a:ext cx="0" cy="38100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57415" name="Line 7"/>
          <p:cNvSpPr>
            <a:spLocks noChangeShapeType="1"/>
          </p:cNvSpPr>
          <p:nvPr/>
        </p:nvSpPr>
        <p:spPr bwMode="auto">
          <a:xfrm>
            <a:off x="3886200" y="1905000"/>
            <a:ext cx="4572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57416" name="Text Box 8" descr="Pink tissue paper"/>
          <p:cNvSpPr txBox="1">
            <a:spLocks noChangeArrowheads="1"/>
          </p:cNvSpPr>
          <p:nvPr/>
        </p:nvSpPr>
        <p:spPr bwMode="auto">
          <a:xfrm>
            <a:off x="4267199" y="1676400"/>
            <a:ext cx="1219189" cy="461665"/>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9pPr>
          </a:lstStyle>
          <a:p>
            <a:pPr algn="ctr" eaLnBrk="1" hangingPunct="1">
              <a:spcBef>
                <a:spcPct val="50000"/>
              </a:spcBef>
              <a:defRPr/>
            </a:pPr>
            <a:r>
              <a:rPr lang="el-GR" sz="2400" dirty="0">
                <a:solidFill>
                  <a:srgbClr val="0099FF"/>
                </a:solidFill>
              </a:rPr>
              <a:t>Οδηγός</a:t>
            </a:r>
            <a:endParaRPr lang="en-US" sz="2400" dirty="0">
              <a:solidFill>
                <a:srgbClr val="0099FF"/>
              </a:solidFill>
            </a:endParaRPr>
          </a:p>
        </p:txBody>
      </p:sp>
      <p:sp>
        <p:nvSpPr>
          <p:cNvPr id="657417" name="Line 9"/>
          <p:cNvSpPr>
            <a:spLocks noChangeShapeType="1"/>
          </p:cNvSpPr>
          <p:nvPr/>
        </p:nvSpPr>
        <p:spPr bwMode="auto">
          <a:xfrm flipV="1">
            <a:off x="3429000" y="4343400"/>
            <a:ext cx="0" cy="3048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657418" name="Line 10"/>
          <p:cNvSpPr>
            <a:spLocks noChangeShapeType="1"/>
          </p:cNvSpPr>
          <p:nvPr/>
        </p:nvSpPr>
        <p:spPr bwMode="auto">
          <a:xfrm>
            <a:off x="3429000" y="4648200"/>
            <a:ext cx="381000" cy="0"/>
          </a:xfrm>
          <a:prstGeom prst="line">
            <a:avLst/>
          </a:prstGeom>
          <a:noFill/>
          <a:ln w="9525">
            <a:solidFill>
              <a:srgbClr val="0099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Bookshelf Symbol 2" charset="0"/>
              <a:ea typeface="ＭＳ Ｐゴシック" charset="0"/>
            </a:endParaRPr>
          </a:p>
        </p:txBody>
      </p:sp>
      <p:sp>
        <p:nvSpPr>
          <p:cNvPr id="12301" name="Text Box 11" descr="Pink tissue paper"/>
          <p:cNvSpPr txBox="1">
            <a:spLocks noChangeArrowheads="1"/>
          </p:cNvSpPr>
          <p:nvPr/>
        </p:nvSpPr>
        <p:spPr bwMode="auto">
          <a:xfrm>
            <a:off x="3756033" y="5173663"/>
            <a:ext cx="1730375" cy="45720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9pPr>
          </a:lstStyle>
          <a:p>
            <a:pPr algn="ctr" eaLnBrk="1" hangingPunct="1">
              <a:spcBef>
                <a:spcPct val="50000"/>
              </a:spcBef>
              <a:defRPr/>
            </a:pPr>
            <a:endParaRPr lang="en-US" sz="2400">
              <a:latin typeface="Bookshelf Symbol 2" charset="0"/>
            </a:endParaRPr>
          </a:p>
        </p:txBody>
      </p:sp>
      <p:sp>
        <p:nvSpPr>
          <p:cNvPr id="657420" name="Text Box 12" descr="Pink tissue paper"/>
          <p:cNvSpPr txBox="1">
            <a:spLocks noChangeArrowheads="1"/>
          </p:cNvSpPr>
          <p:nvPr/>
        </p:nvSpPr>
        <p:spPr bwMode="auto">
          <a:xfrm>
            <a:off x="3810000" y="4419600"/>
            <a:ext cx="1981200" cy="457200"/>
          </a:xfrm>
          <a:prstGeom prst="rect">
            <a:avLst/>
          </a:prstGeom>
          <a:noFill/>
          <a:ln>
            <a:noFill/>
          </a:ln>
          <a:effectLst/>
          <a:extLst>
            <a:ext uri="{909E8E84-426E-40DD-AFC4-6F175D3DCCD1}">
              <a14:hiddenFill xmlns:a14="http://schemas.microsoft.com/office/drawing/2010/main">
                <a:blipFill dpi="0" rotWithShape="0">
                  <a:blip r:embed="rId4"/>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Times New Roman" charset="0"/>
                <a:ea typeface="ＭＳ Ｐゴシック" charset="0"/>
              </a:defRPr>
            </a:lvl1pPr>
            <a:lvl2pPr>
              <a:defRPr sz="28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000">
                <a:solidFill>
                  <a:schemeClr val="tx1"/>
                </a:solidFill>
                <a:latin typeface="Times New Roman" charset="0"/>
                <a:ea typeface="ＭＳ Ｐゴシック" charset="0"/>
              </a:defRPr>
            </a:lvl4pPr>
            <a:lvl5pPr>
              <a:defRPr sz="2000">
                <a:solidFill>
                  <a:schemeClr val="tx1"/>
                </a:solidFill>
                <a:latin typeface="Times New Roman" charset="0"/>
                <a:ea typeface="ＭＳ Ｐゴシック" charset="0"/>
              </a:defRPr>
            </a:lvl5pPr>
            <a:lvl6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6pPr>
            <a:lvl7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7pPr>
            <a:lvl8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8pPr>
            <a:lvl9pPr eaLnBrk="0" fontAlgn="base" hangingPunct="0">
              <a:spcBef>
                <a:spcPct val="20000"/>
              </a:spcBef>
              <a:spcAft>
                <a:spcPct val="0"/>
              </a:spcAft>
              <a:buClr>
                <a:srgbClr val="077C97"/>
              </a:buClr>
              <a:buFont typeface="Wingdings" charset="0"/>
              <a:buChar char="§"/>
              <a:defRPr sz="2000">
                <a:solidFill>
                  <a:schemeClr val="tx1"/>
                </a:solidFill>
                <a:latin typeface="Times New Roman" charset="0"/>
                <a:ea typeface="ＭＳ Ｐゴシック" charset="0"/>
              </a:defRPr>
            </a:lvl9pPr>
          </a:lstStyle>
          <a:p>
            <a:pPr algn="ctr" eaLnBrk="1" hangingPunct="1">
              <a:spcBef>
                <a:spcPct val="50000"/>
              </a:spcBef>
              <a:defRPr/>
            </a:pPr>
            <a:r>
              <a:rPr lang="el-GR" sz="2400" dirty="0">
                <a:solidFill>
                  <a:srgbClr val="0099FF"/>
                </a:solidFill>
              </a:rPr>
              <a:t>Οδηγός στήλη</a:t>
            </a:r>
            <a:endParaRPr lang="en-US" sz="2400" dirty="0">
              <a:solidFill>
                <a:srgbClr val="0099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74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74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74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74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74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74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74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74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5742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574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7416" grpId="0"/>
      <p:bldP spid="657420" grpId="0"/>
    </p:bldLst>
  </p:timing>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2013 - 2022 Theme</Template>
  <TotalTime>14822</TotalTime>
  <Words>1996</Words>
  <Application>Microsoft Macintosh PowerPoint</Application>
  <PresentationFormat>Προβολή στην οθόνη (4:3)</PresentationFormat>
  <Paragraphs>243</Paragraphs>
  <Slides>33</Slides>
  <Notes>2</Notes>
  <HiddenSlides>1</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33</vt:i4>
      </vt:variant>
    </vt:vector>
  </HeadingPairs>
  <TitlesOfParts>
    <vt:vector size="43" baseType="lpstr">
      <vt:lpstr>ＭＳ Ｐゴシック</vt:lpstr>
      <vt:lpstr>Arial</vt:lpstr>
      <vt:lpstr>Arial Narrow</vt:lpstr>
      <vt:lpstr>Bookshelf Symbol 2</vt:lpstr>
      <vt:lpstr>Calibri</vt:lpstr>
      <vt:lpstr>Calibri Light</vt:lpstr>
      <vt:lpstr>Times New Roman</vt:lpstr>
      <vt:lpstr>Wingdings</vt:lpstr>
      <vt:lpstr>Office 2013 - 2022 Theme</vt:lpstr>
      <vt:lpstr>Equation</vt:lpstr>
      <vt:lpstr>Γραμμικές Εξισώσεις στη Γραμμική Άλγεβρα</vt:lpstr>
      <vt:lpstr>Διαδικαστικά 1ου τεστ</vt:lpstr>
      <vt:lpstr>ΑΝΩ ΚΛΙΜΑΚΩΤΗ ΜΟΡΦΗ</vt:lpstr>
      <vt:lpstr>ΑΝΩ ΚΛΙΜΑΚΩΤΗ ΜΟΡΦΗ</vt:lpstr>
      <vt:lpstr>ΑΝΩ ΚΛΙΜΑΚΩΤΗ ΜΟΡΦΗ</vt:lpstr>
      <vt:lpstr>ΑΝΩ ΚΛΙΜΑΚΩΤΗ ΜΟΡΦΗ</vt:lpstr>
      <vt:lpstr>ΟΔΗΓΟ ΣΤΟΙΧΕΙΟ</vt:lpstr>
      <vt:lpstr>ΘΕΣΗ ΟΔΗΓΟΥ</vt:lpstr>
      <vt:lpstr>ΘΕΣΗ ΟΔΗΓΟΥ</vt:lpstr>
      <vt:lpstr>ΘΕΣΗ ΟΔΗΓΟΥ</vt:lpstr>
      <vt:lpstr>ΘΕΣΗ ΟΔΗΓΟΥ</vt:lpstr>
      <vt:lpstr>ΘΕΣΗ ΟΔΗΓΟΥ</vt:lpstr>
      <vt:lpstr>ΘΕΣΗ ΟΔΗΓΟΥ</vt:lpstr>
      <vt:lpstr>ΑΛΓΌΡΙΘΜΟΣ ΜΕΊΩΣΗΣ ΓΡΑΜΜΏΝ</vt:lpstr>
      <vt:lpstr>ΑΛΓΌΡΙΘΜΟΣ ΜΕΊΩΣΗΣ ΓΡΑΜΜΏΝ</vt:lpstr>
      <vt:lpstr>ΑΛΓΌΡΙΘΜΟΣ ΜΕΊΩΣΗΣ ΓΡΑΜΜΏΝ</vt:lpstr>
      <vt:lpstr>ΑΛΓΌΡΙΘΜΟΣ ΜΕΊΩΣΗΣ ΓΡΑΜΜΏΝ</vt:lpstr>
      <vt:lpstr>ΑΛΓΌΡΙΘΜΟΣ ΜΕΊΩΣΗΣ ΓΡΑΜΜΏΝ</vt:lpstr>
      <vt:lpstr>ΑΛΓΌΡΙΘΜΟΣ ΜΕΊΩΣΗΣ ΓΡΑΜΜΏΝ</vt:lpstr>
      <vt:lpstr>ΑΛΓΌΡΙΘΜΟΣ ΜΕΊΩΣΗΣ ΓΡΑΜΜΏΝ</vt:lpstr>
      <vt:lpstr>ΑΛΓΌΡΙΘΜΟΣ ΜΕΊΩΣΗΣ ΓΡΑΜΜΏΝ</vt:lpstr>
      <vt:lpstr>ΑΛΓΌΡΙΘΜΟΣ ΜΕΊΩΣΗΣ ΓΡΑΜΜΏΝ</vt:lpstr>
      <vt:lpstr>ΑΛΓΌΡΙΘΜΟΣ ΜΕΊΩΣΗΣ ΓΡΑΜΜΏΝ</vt:lpstr>
      <vt:lpstr>ΛΎΣΕΙΣ ΓΡΑΜΜΙΚΏΝ ΣΥΣΤΗΜΆΤΩΝ</vt:lpstr>
      <vt:lpstr>ΛΎΣΕΙΣ ΓΡΑΜΜΙΚΏΝ ΣΥΣΤΗΜΆΤΩΝ</vt:lpstr>
      <vt:lpstr>ΛΎΣΕΙΣ ΓΡΑΜΜΙΚΏΝ ΣΥΣΤΗΜΆΤΩΝ</vt:lpstr>
      <vt:lpstr>ΛΎΣΕΙΣ ΓΡΑΜΜΙΚΏΝ ΣΥΣΤΗΜΆΤΩΝ</vt:lpstr>
      <vt:lpstr>ΛΟΓΙΚΕΣ ΑΠΑΝΤΗΣΕΙΣ</vt:lpstr>
      <vt:lpstr>ΛΟΓΙΚΕΣ ΑΠΑΝΤΗΣΕΙΣ</vt:lpstr>
      <vt:lpstr>ΠΑΡΑΜΕΤΡΙΚΕΣ ΠΕΡΙΓΡΑΦΕΣ ΤΩΝ ΣΥΝΟΛΟΥ ΤΩΝ ΛΥΣΕΩΝ</vt:lpstr>
      <vt:lpstr>ΠΑΡΑΜΕΤΡΙΚΕΣ ΠΕΡΙΓΡΑΦΕΣ ΤΩΝ ΣΥΝΟΛΟΥ ΤΩΝ ΛΥΣΕΩΝ</vt:lpstr>
      <vt:lpstr>ΘΕΩΡΗΜΑ ΥΠΑΡΞΗΣ &amp;ΜΟΝΑΔΙΚΟΤΗΤΑΣ</vt:lpstr>
      <vt:lpstr>ΜΕΊΩΣΗ ΣΕΙΡΏΝ ΓΙΑ ΤΗΝ ΕΠΊΛΥΣΗ ΕΝΌΣ ΓΡΑΜΜΙΚΟΎ ΣΥΣΤΉΜΑΤΟΣ</vt:lpstr>
    </vt:vector>
  </TitlesOfParts>
  <Company>© 2012 Pearson Education, Inc. All rights reserved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Linear Algebra and Its Applications</dc:subject>
  <dc:creator>David C. Lay</dc:creator>
  <cp:lastModifiedBy>Manolis Vavalis</cp:lastModifiedBy>
  <cp:revision>1030</cp:revision>
  <dcterms:created xsi:type="dcterms:W3CDTF">2005-10-22T18:34:54Z</dcterms:created>
  <dcterms:modified xsi:type="dcterms:W3CDTF">2025-09-28T10:33:27Z</dcterms:modified>
</cp:coreProperties>
</file>