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54"/>
  </p:notesMasterIdLst>
  <p:sldIdLst>
    <p:sldId id="327" r:id="rId4"/>
    <p:sldId id="275" r:id="rId5"/>
    <p:sldId id="373" r:id="rId6"/>
    <p:sldId id="374" r:id="rId7"/>
    <p:sldId id="377" r:id="rId8"/>
    <p:sldId id="328" r:id="rId9"/>
    <p:sldId id="339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79" d="100"/>
          <a:sy n="79" d="100"/>
        </p:scale>
        <p:origin x="68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B47DDD3D-E55C-4FEB-AD84-4FF4C68059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586F14C-AB56-4385-9C68-785BA6A25D41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554C27E-3B95-4D0C-A88B-7E0230CD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D1C5F59-CA0B-4D0B-902F-EBEEB6A69264}" type="slidenum">
              <a:rPr lang="el-GR" altLang="el-G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l-GR" altLang="el-G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1A6552E-2E35-40AA-95F4-C3F0AB3E645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7D1A1DFF-6341-4C78-B812-9F3F43B5F4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31694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9921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6721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78933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46008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8860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16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85993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17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8543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18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34061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19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18739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20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0039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00551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47708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1967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95834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60448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62806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26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12620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27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904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28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14864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29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992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30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6016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707F4268-45A1-4203-B123-7D45B18A7C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A834BFA-512D-4C7D-8B71-9C5A8242FE90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286E2814-8027-4D84-84A7-B6B31FA6CD0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7796EBEF-41BB-48DE-8582-81337CB17B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95681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6139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0400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10365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93970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16144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36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97578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37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779449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38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69069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39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008408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40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1912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469683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873205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113863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832298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21281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6954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46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250461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47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589683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48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55530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49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108816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50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34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7716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2163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8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0008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9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18481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>
            <a:extLst>
              <a:ext uri="{FF2B5EF4-FFF2-40B4-BE49-F238E27FC236}">
                <a16:creationId xmlns:a16="http://schemas.microsoft.com/office/drawing/2014/main" id="{19CCCB0F-902B-4157-B814-664F06068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849756A-41A0-40D6-9974-CAF2B0BAFF84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93A00C14-3238-4390-9F90-8FD2BC147F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E1AC59D-BCD6-40B7-BC02-887F336421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8762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D8C7AB6A-5FF9-4F8E-B4AF-68E36DC2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69121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ΠΡΑΞΕΙΣ ΜΕ ΦΥΣΙΚΟΥΣ-Β΄ ΤΑΞΗ</a:t>
            </a:r>
          </a:p>
        </p:txBody>
      </p:sp>
    </p:spTree>
    <p:extLst>
      <p:ext uri="{BB962C8B-B14F-4D97-AF65-F5344CB8AC3E}">
        <p14:creationId xmlns:p14="http://schemas.microsoft.com/office/powerpoint/2010/main" val="679627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0726C78-47DF-40DF-8C4D-19805B734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8" y="584654"/>
            <a:ext cx="9217024" cy="59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61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2A8C697-8BA6-4508-9706-DC5B8B209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643551"/>
            <a:ext cx="8280920" cy="55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0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6A7B093-79A7-42C8-8243-52244C4BC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6" y="1988840"/>
            <a:ext cx="10291091" cy="35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5C78FE98-566D-48F3-BC1B-9ED2F83BE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6" y="1484784"/>
            <a:ext cx="1019621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39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59E9F5A-AB71-45D0-A59F-DE453276B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1" y="1916832"/>
            <a:ext cx="1094945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64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BE3F893-300B-47E5-B7AE-EC58F116B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18" y="783336"/>
            <a:ext cx="7766936" cy="55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2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3BF065-1670-424C-B51E-E478C685D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42" y="274320"/>
            <a:ext cx="746150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4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DE1F32-025A-46D6-A5BA-FD23E4612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07" y="804672"/>
            <a:ext cx="7940503" cy="55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1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CF7F05-A98F-4CE5-990B-F66562F10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2" y="2718816"/>
            <a:ext cx="10255522" cy="20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3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DA12C1F-B810-45CB-A34E-6CAC44D5E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86" y="969264"/>
            <a:ext cx="7937976" cy="52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5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>
            <a:extLst>
              <a:ext uri="{FF2B5EF4-FFF2-40B4-BE49-F238E27FC236}">
                <a16:creationId xmlns:a16="http://schemas.microsoft.com/office/drawing/2014/main" id="{8A2B769E-4FCD-4F54-A4E2-C71E9A670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8CBAD"/>
          </a:solidFill>
        </p:spPr>
        <p:txBody>
          <a:bodyPr lIns="91440" tIns="45720" rIns="91440" bIns="45720" anchor="ctr"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l-GR" altLang="el-G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E88E1DE8-775B-4C50-A1B8-AE38F95CC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308083"/>
              </p:ext>
            </p:extLst>
          </p:nvPr>
        </p:nvGraphicFramePr>
        <p:xfrm>
          <a:off x="838200" y="2366546"/>
          <a:ext cx="10510838" cy="372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7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13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τάξη</a:t>
                      </a:r>
                    </a:p>
                  </a:txBody>
                  <a:tcPr marL="91439" marR="91439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Γενικοί στόχοι</a:t>
                      </a:r>
                      <a:br>
                        <a:rPr lang="el-GR" sz="2000" dirty="0"/>
                      </a:br>
                      <a:r>
                        <a:rPr lang="el-GR" sz="2000" dirty="0"/>
                        <a:t>(γνώσεις, δεξιότητες, στάσεις και αξίες) </a:t>
                      </a:r>
                    </a:p>
                  </a:txBody>
                  <a:tcPr marL="91439" marR="91439" marT="45727" marB="457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696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Να απαγγέλλουν, να διαβάζουν, να γράφουν και να διατάσσουν τους φυσικούς αριθμούς μέχρι το 1000.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Να εκτελούν τις πράξεις της πρόσθεσης, της αφαίρεσης και του πολλαπλασιασμού µε αριθμούς που δεν ξεπερνούν το 100.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Να χρησιμοποιούν την </a:t>
                      </a:r>
                      <a:r>
                        <a:rPr lang="el-GR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αντιμεταθετική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και την </a:t>
                      </a:r>
                      <a:r>
                        <a:rPr lang="el-GR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προσεταιριστική</a:t>
                      </a:r>
                      <a:endParaRPr lang="el-G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ιδιότητα στην πρόσθεση και τον πολλαπλασιασμού.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Να κατανοήσουν την έννοια του διαμερισμού (</a:t>
                      </a:r>
                      <a:r>
                        <a:rPr lang="el-GR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μερισµού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7CC1BF7-D1DF-47D7-AB25-D28F2E135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4" y="673999"/>
            <a:ext cx="8424936" cy="56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96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A9F2C92-B056-40B3-920D-380FA505C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60" y="577032"/>
            <a:ext cx="8288998" cy="56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37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998F21CA-0B14-4F8B-8282-19B52B5ED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91" y="1412776"/>
            <a:ext cx="998066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96B200A-6F3D-440C-82A7-0EABE4F07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15" y="1639420"/>
            <a:ext cx="9625123" cy="3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4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B7D16D5-49DC-4C78-89E1-BFCBC40C3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4" y="777240"/>
            <a:ext cx="7642424" cy="55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4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A6DFBC2-2CF3-4C00-9EA0-4512A21E2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57" y="810918"/>
            <a:ext cx="8903541" cy="5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7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FC7AFC7-4272-49EF-BA50-090DFFA51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6" y="1052736"/>
            <a:ext cx="10730948" cy="18002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C1F0CD0-219B-4A83-A602-FAC8D35AC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6" y="3696344"/>
            <a:ext cx="10657184" cy="16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04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5E887415-3BEB-4E49-AD82-733378051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95" y="852475"/>
            <a:ext cx="9455395" cy="54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37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A78A076-8BCA-4CD1-8033-DFBE9568F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77" y="527574"/>
            <a:ext cx="8927421" cy="5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67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E7476EC-8CA4-41EF-AB12-DE1917430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83" y="1464270"/>
            <a:ext cx="9984379" cy="38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62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87611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</a:t>
            </a:r>
            <a:r>
              <a:rPr lang="en-US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48117"/>
              </p:ext>
            </p:extLst>
          </p:nvPr>
        </p:nvGraphicFramePr>
        <p:xfrm>
          <a:off x="1488282" y="1196752"/>
          <a:ext cx="8568953" cy="5209161"/>
        </p:xfrm>
        <a:graphic>
          <a:graphicData uri="http://schemas.openxmlformats.org/drawingml/2006/table">
            <a:tbl>
              <a:tblPr/>
              <a:tblGrid>
                <a:gridCol w="449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061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499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εκτελούν προσθέσεις και αφαιρέσεις μονοψήφιων αριθμών με βάση τα διπλά, την πεντάδα και τη δεκάδα, νοερά ή με τη βοήθεια της γραφής.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αφομοιώσουν τις συνηθισμένες τεχνικές εκτέλεσης των πράξεων της πρόσθεσης και της αφαίρεσης με διψήφιους και τριψήφιους αριθμούς με ή χωρίς κρατούμενα.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μετατρέπουν οριζόντιες προσθέσεις και αφαιρέσεις σε κάθετες και να τις πραγματοποιούν (</a:t>
                      </a: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ιδιαίτερα όταν οι αριθμοί έχουν διαφορετικό πλήθος ψηφίων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διακρίνουν ότι η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πρόσθεση και η αφαίρεση είναι αντίστροφες πράξεις. Να εξοικειωθούν με τις αντίστοιχες ιδιότητές τους. Να μπορούν να κάνουν επαλήθευση των πράξεων αυτών.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Υπολογισμοί: πρόσθεση και αφαίρεση φυσικών στους αριθμούς 0-100.</a:t>
                      </a:r>
                      <a:endParaRPr kumimoji="0" lang="en-US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(20 ώρες)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22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5562A1DE-88D0-4C89-9D5E-BBAF98585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688551"/>
            <a:ext cx="7992888" cy="56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15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CC157E0-FEDD-4C81-8A0D-FB707F74B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11" y="1272301"/>
            <a:ext cx="9383387" cy="44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42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470C361-8819-45EE-848A-2C71CED8C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46" y="646175"/>
            <a:ext cx="7720528" cy="58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6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D9BCAB-3B62-422E-827F-229BDA9ED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96" y="585974"/>
            <a:ext cx="9361242" cy="54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3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5A9EBC4-05B5-4FF4-9B15-389065133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14" y="989449"/>
            <a:ext cx="9775556" cy="45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14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DC00F42F-6C47-4CA8-8BA2-70EB70E6C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5" y="2060848"/>
            <a:ext cx="981688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3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3A57F8E-D169-4346-B2DA-560C7454D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7" y="2602992"/>
            <a:ext cx="10422571" cy="23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57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D75D77-5B39-463A-89CB-84CF27334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83" y="217258"/>
            <a:ext cx="6850903" cy="62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28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3D30C1C-8DC1-4790-BD69-3426F7BE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06" y="753569"/>
            <a:ext cx="7724896" cy="56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5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445730B-F103-402F-A60C-4A155EAED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66" y="307848"/>
            <a:ext cx="7534656" cy="62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35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9F1602A4-41A9-42AF-8FD8-45542AC1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</a:t>
            </a:r>
            <a:r>
              <a:rPr lang="en-US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τάξη)</a:t>
            </a:r>
          </a:p>
        </p:txBody>
      </p:sp>
      <p:graphicFrame>
        <p:nvGraphicFramePr>
          <p:cNvPr id="20482" name="Group 2">
            <a:extLst>
              <a:ext uri="{FF2B5EF4-FFF2-40B4-BE49-F238E27FC236}">
                <a16:creationId xmlns:a16="http://schemas.microsoft.com/office/drawing/2014/main" id="{6DE1A3F0-8455-41FB-9650-614A7B1DF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48410"/>
              </p:ext>
            </p:extLst>
          </p:nvPr>
        </p:nvGraphicFramePr>
        <p:xfrm>
          <a:off x="912217" y="1989138"/>
          <a:ext cx="10439995" cy="4703680"/>
        </p:xfrm>
        <a:graphic>
          <a:graphicData uri="http://schemas.openxmlformats.org/drawingml/2006/table">
            <a:tbl>
              <a:tblPr/>
              <a:tblGrid>
                <a:gridCol w="6120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996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5" marB="45715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5" marB="45715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166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κατανοήσουν την πράξη του πολλαπλασιασμού </a:t>
                      </a: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και ως επαναλαμβανόμενη πρόσθεση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 Να έλθουν σε επαφή με το σύμβολο του πολλαπλασιασμού.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εξοικειωθούν σε πρώτη φάση με τη συνήθη προφορική πρακτική του νοερού πολλαπλασιασμού </a:t>
                      </a: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(προπαίδεια) 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και των γραπτών οριζόντιων γινομένων.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γνωρίσουν την αντιμεταθετική και προσεταιριστική ιδιότητα του γινομένου, ως προς την πρόσθεση και αφαίρεση.</a:t>
                      </a:r>
                      <a:endParaRPr kumimoji="0" lang="en-US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εξοικειωθούν με την έννοια του διαμερισμού (</a:t>
                      </a:r>
                      <a:r>
                        <a:rPr kumimoji="0" lang="el-GR" alt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μερισμού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), που παραπέμπει στη διαίρεση.</a:t>
                      </a:r>
                    </a:p>
                  </a:txBody>
                  <a:tcPr marT="68393" marB="45715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Υπολογισμοί (οριζόντιες γραφές πολλαπλασιασμών, προπαίδεια, όχι τυπικός αλγόριθμος του πολλαπλασιασμού)</a:t>
                      </a:r>
                      <a:endParaRPr kumimoji="0" lang="en-US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Το σύμβολο « · »</a:t>
                      </a:r>
                      <a:endParaRPr kumimoji="0" lang="en-US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(15 ώρες )</a:t>
                      </a:r>
                      <a:endParaRPr kumimoji="0" lang="en-US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Καταστάσεις διαμερισμού (μερισμού) (όχι ο αλγόριθμος της διαίρεσης)</a:t>
                      </a:r>
                      <a:endParaRPr kumimoji="0" lang="en-US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(12 ώρες )</a:t>
                      </a:r>
                      <a:endParaRPr kumimoji="0" lang="en-US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967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6261D88-5FAB-4DA7-8F4D-0AC2985C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27" y="1196752"/>
            <a:ext cx="942325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46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44664D5-D368-47A0-A118-849F57FAF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74" y="451104"/>
            <a:ext cx="7559040" cy="59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45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63B1E2-FC2A-45F6-8617-015BE4FD3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21" y="1518958"/>
            <a:ext cx="9553509" cy="37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01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2595FCA-7DEF-43B6-A919-EBB65E564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0" y="1231625"/>
            <a:ext cx="10031258" cy="45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5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F38A999-8916-46F3-8DA3-784B2F1A5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86" y="630936"/>
            <a:ext cx="7290816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07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5582144-8FC9-4CF6-84A2-E32A05251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50" y="1566671"/>
            <a:ext cx="9361040" cy="46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72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98FA71B-C4A0-40CE-8A3C-3DACA9273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3" y="1916832"/>
            <a:ext cx="1081920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3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A481852-7824-4757-9B60-F6DD3F7C2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5" y="1347615"/>
            <a:ext cx="9391621" cy="42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1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14DB08A-4ACB-4AAB-AB3C-AAC8A61E1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46" y="694944"/>
            <a:ext cx="7793680" cy="56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3731DE0-907C-4A73-A599-27E4A623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85" y="888567"/>
            <a:ext cx="9615453" cy="49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03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και πράξεις (Β΄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428750"/>
            <a:ext cx="10514013" cy="47397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l-GR" sz="20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Προσθέτουν και αφαιρούν διψήφιους αριθμούς και διερευνούν αθροίσματα και διαφορές εκατοντάδων μέχρι το 1000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Διερευνούν και εφαρμόζουν στρατηγικές νοερών υπολογισμών προσθέσεων και αφαιρέσεων διψηφίων αριθμών.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Βρίσκουν τα πολλαπλάσια των αριθμών 2, 4, 5, 10.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Αναπτύσσουν και εφαρμόζουν στρατηγικές για να υπολογίσουν το αποτέλεσμα διαίρεσης διψηφίου αριθμού με το 2, 4, 5 και 10 (διαίρεση τέλεια - όχι τυπικοί αλγόριθμοι)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Διερευνούν συνδυασμούς που δίνουν τα αθροίσματα ή τις διαφορές των δεκάδων και των εκατοντάδων ως το 1000.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Διερευνούν προσθετικές και πολλαπλασιαστικές καταστάσεις.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919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996B488-60FD-4DF9-8CA5-7FD07CC8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59" y="788509"/>
            <a:ext cx="9147955" cy="51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3190AA1-4731-4619-8FA0-3940506F2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7" y="690049"/>
            <a:ext cx="8830091" cy="53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9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635540F-C454-403D-BA52-CBC642F51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84" y="592485"/>
            <a:ext cx="8629474" cy="58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60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F9EA07-2804-4BBB-BCFF-D056A61A9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0" y="1412776"/>
            <a:ext cx="1184917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7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70F550E-5164-47F2-A07D-11A7DAD2C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3" y="781502"/>
            <a:ext cx="9217213" cy="57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71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36151</TotalTime>
  <Words>504</Words>
  <Application>Microsoft Office PowerPoint</Application>
  <PresentationFormat>Προσαρμογή</PresentationFormat>
  <Paragraphs>110</Paragraphs>
  <Slides>50</Slides>
  <Notes>49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50</vt:i4>
      </vt:variant>
    </vt:vector>
  </HeadingPairs>
  <TitlesOfParts>
    <vt:vector size="56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αριθμοί και πράξεις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SDROLIAS KONSTANTINOS</cp:lastModifiedBy>
  <cp:revision>129</cp:revision>
  <cp:lastPrinted>1601-01-01T00:00:00Z</cp:lastPrinted>
  <dcterms:created xsi:type="dcterms:W3CDTF">1601-01-01T00:00:00Z</dcterms:created>
  <dcterms:modified xsi:type="dcterms:W3CDTF">2024-11-13T19:11:45Z</dcterms:modified>
</cp:coreProperties>
</file>