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54"/>
  </p:notesMasterIdLst>
  <p:sldIdLst>
    <p:sldId id="327" r:id="rId4"/>
    <p:sldId id="275" r:id="rId5"/>
    <p:sldId id="373" r:id="rId6"/>
    <p:sldId id="374" r:id="rId7"/>
    <p:sldId id="377" r:id="rId8"/>
    <p:sldId id="328" r:id="rId9"/>
    <p:sldId id="339" r:id="rId10"/>
    <p:sldId id="329" r:id="rId11"/>
    <p:sldId id="330" r:id="rId12"/>
    <p:sldId id="331" r:id="rId13"/>
    <p:sldId id="332" r:id="rId14"/>
    <p:sldId id="333" r:id="rId15"/>
    <p:sldId id="334" r:id="rId16"/>
    <p:sldId id="335" r:id="rId17"/>
    <p:sldId id="336" r:id="rId18"/>
    <p:sldId id="337" r:id="rId19"/>
    <p:sldId id="338" r:id="rId20"/>
    <p:sldId id="340" r:id="rId21"/>
    <p:sldId id="341" r:id="rId22"/>
    <p:sldId id="342" r:id="rId23"/>
    <p:sldId id="343" r:id="rId24"/>
    <p:sldId id="344" r:id="rId25"/>
    <p:sldId id="345" r:id="rId26"/>
    <p:sldId id="346" r:id="rId27"/>
    <p:sldId id="347" r:id="rId28"/>
    <p:sldId id="348" r:id="rId29"/>
    <p:sldId id="349" r:id="rId30"/>
    <p:sldId id="350" r:id="rId31"/>
    <p:sldId id="351" r:id="rId32"/>
    <p:sldId id="352" r:id="rId33"/>
    <p:sldId id="353" r:id="rId34"/>
    <p:sldId id="354" r:id="rId35"/>
    <p:sldId id="355" r:id="rId36"/>
    <p:sldId id="356" r:id="rId37"/>
    <p:sldId id="357" r:id="rId38"/>
    <p:sldId id="358" r:id="rId39"/>
    <p:sldId id="359" r:id="rId40"/>
    <p:sldId id="360" r:id="rId41"/>
    <p:sldId id="361" r:id="rId42"/>
    <p:sldId id="362" r:id="rId43"/>
    <p:sldId id="363" r:id="rId44"/>
    <p:sldId id="364" r:id="rId45"/>
    <p:sldId id="365" r:id="rId46"/>
    <p:sldId id="366" r:id="rId47"/>
    <p:sldId id="367" r:id="rId48"/>
    <p:sldId id="368" r:id="rId49"/>
    <p:sldId id="369" r:id="rId50"/>
    <p:sldId id="370" r:id="rId51"/>
    <p:sldId id="371" r:id="rId52"/>
    <p:sldId id="372" r:id="rId53"/>
  </p:sldIdLst>
  <p:sldSz cx="12193588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4" autoAdjust="0"/>
    <p:restoredTop sz="94660"/>
  </p:normalViewPr>
  <p:slideViewPr>
    <p:cSldViewPr>
      <p:cViewPr varScale="1">
        <p:scale>
          <a:sx n="79" d="100"/>
          <a:sy n="79" d="100"/>
        </p:scale>
        <p:origin x="682" y="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ABC28FE0-DBCA-40B4-8423-1A462EB8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BAA70162-A110-4568-B4C1-764C96DD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A1114350-F5BC-4AB1-8E51-51CC3C0383F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31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07EBE0A-ECCF-4CBA-A2C2-BB2AD375A4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altLang="el-GR" noProof="0"/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7C9C187F-8611-4903-80A8-A6F8C79AC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C5D0B747-EAFD-40A7-ABA6-35C44C92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4" name="Text Box 7">
            <a:extLst>
              <a:ext uri="{FF2B5EF4-FFF2-40B4-BE49-F238E27FC236}">
                <a16:creationId xmlns:a16="http://schemas.microsoft.com/office/drawing/2014/main" id="{97A76F5B-2391-45CA-AB00-FA7510814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E5431BF-A8B8-4C0B-9C8E-18DB5D7B3CF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DDEC7D-6AB1-4F49-AEA8-1FA98F2CD8D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8">
            <a:extLst>
              <a:ext uri="{FF2B5EF4-FFF2-40B4-BE49-F238E27FC236}">
                <a16:creationId xmlns:a16="http://schemas.microsoft.com/office/drawing/2014/main" id="{B47DDD3D-E55C-4FEB-AD84-4FF4C680592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9586F14C-AB56-4385-9C68-785BA6A25D41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5" name="Text Box 1">
            <a:extLst>
              <a:ext uri="{FF2B5EF4-FFF2-40B4-BE49-F238E27FC236}">
                <a16:creationId xmlns:a16="http://schemas.microsoft.com/office/drawing/2014/main" id="{0554C27E-3B95-4D0C-A88B-7E0230CD8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2D1C5F59-CA0B-4D0B-902F-EBEEB6A69264}" type="slidenum">
              <a:rPr lang="el-GR" altLang="el-GR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</a:t>
            </a:fld>
            <a:endParaRPr lang="el-GR" altLang="el-GR" sz="1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F1A6552E-2E35-40AA-95F4-C3F0AB3E6453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7" name="Rectangle 3">
            <a:extLst>
              <a:ext uri="{FF2B5EF4-FFF2-40B4-BE49-F238E27FC236}">
                <a16:creationId xmlns:a16="http://schemas.microsoft.com/office/drawing/2014/main" id="{7D1A1DFF-6341-4C78-B812-9F3F43B5F49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316944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992145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672123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13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7789335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14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460085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15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988605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16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859938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17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4854325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18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340611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19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6187399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20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00397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9005518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3477088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5519674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23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3958348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24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604483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25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3628063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26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126200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27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99046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28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148646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29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9927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30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60161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8">
            <a:extLst>
              <a:ext uri="{FF2B5EF4-FFF2-40B4-BE49-F238E27FC236}">
                <a16:creationId xmlns:a16="http://schemas.microsoft.com/office/drawing/2014/main" id="{707F4268-45A1-4203-B123-7D45B18A7C4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A834BFA-512D-4C7D-8B71-9C5A8242FE90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867" name="Rectangle 1">
            <a:extLst>
              <a:ext uri="{FF2B5EF4-FFF2-40B4-BE49-F238E27FC236}">
                <a16:creationId xmlns:a16="http://schemas.microsoft.com/office/drawing/2014/main" id="{286E2814-8027-4D84-84A7-B6B31FA6CD02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8" name="Rectangle 2">
            <a:extLst>
              <a:ext uri="{FF2B5EF4-FFF2-40B4-BE49-F238E27FC236}">
                <a16:creationId xmlns:a16="http://schemas.microsoft.com/office/drawing/2014/main" id="{7796EBEF-41BB-48DE-8582-81337CB17BD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9956816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53613992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6404004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33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1036587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34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939704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35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4161443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36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975789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37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97794492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38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6690693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39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70084085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40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819127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5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84696830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873205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1138638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43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98322984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44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212815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45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695407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46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52504619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47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5896836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48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8555309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49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41088169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50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75346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6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77167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7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216312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8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00080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9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4184819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>
            <a:extLst>
              <a:ext uri="{FF2B5EF4-FFF2-40B4-BE49-F238E27FC236}">
                <a16:creationId xmlns:a16="http://schemas.microsoft.com/office/drawing/2014/main" id="{19CCCB0F-902B-4157-B814-664F060687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2849756A-41A0-40D6-9974-CAF2B0BAFF8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10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93A00C14-3238-4390-9F90-8FD2BC147FD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EE1AC59D-BCD6-40B7-BC02-887F336421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87626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F19EB-758F-4616-A20D-DA1E80AD04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9F661B-2439-4174-AC7D-98845195280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E65C4-7E88-410B-A978-5CDD6DBCCC2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221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F7F111A-2C2B-47AF-A2E5-FE14D6AE19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7420D-A3D4-4985-ADED-C118875646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62DC9-4C7A-4E42-9C9C-5883D109006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8380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4438" y="1122363"/>
            <a:ext cx="2741612" cy="5002212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2438" cy="5002212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D0D01C-D7D5-4336-8C53-E75E25CC62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6B262-4753-4AA2-9E0F-FD4F901D07A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E7E70-D3C2-44B5-9B48-6EE256F7B7C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6582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BA3D0-159C-4007-8417-C4CDAFDB75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D25C48-2D77-40B3-9049-D2002688886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F841-FD67-4E46-BCEC-F76D458D395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8881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A4C459-7DC6-41B3-9CE8-4E254957E5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7C9F8A-9739-4893-A53C-A11EEA436CC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CE46F-5104-40E2-9293-F5E4E7DA446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33720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AD7670-EAF1-40F2-A570-E5B0C296E5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C902A-D2E7-4607-9A77-FD6C0E0213B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DAC8-53B2-4D4D-8951-630F7325B1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0598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0DA666-82B8-4A28-B3CF-2EE3A44BA4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A6752-C565-4125-9477-F8727B8A56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CDF63-389C-45B3-AD0A-7D2B84C5541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6089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A4FBD7-C8BE-43AF-A667-58F0632FA6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ED7EF2-684B-450B-BE44-A0381FEB0A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8806C-88A4-4900-A22F-FFB182087B6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862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8A6CBB8-5775-413D-AA1D-0846CB60FF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D666B-04BA-4058-A2C8-4DA9E13F67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89D3-47AC-463B-904C-B2F52D0946F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5670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2491E66-606D-4EAC-AF2D-4FE3489DC1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B8E1E20-8D26-45B0-A53C-E5B7ED62E6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B65D-1C0F-4037-89DD-22168052A8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800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2E0C16-D1D0-492F-928F-FF6D0D299C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88BA0-8D0D-4236-A032-BBF5F8F6400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C6AC0-53B3-4D7D-B197-D05AA20351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0055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883E0E4-0D2F-4D01-9B8B-2859221109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D7AE-A3F1-4716-BA56-97CC33B034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39F6B-8D88-4741-9E85-AB5BD31007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24736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F7E133-7351-4CF5-BC3D-6DC701E441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A7A199-53DA-426F-BFE2-CFF604008B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BAFC2-E72B-4361-B1FB-E673CD208FC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7385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94FF4-DD46-4F98-A18F-ACA4EBD7F4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8EC649-0FA4-4F2D-A468-885669C49E7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2E4AC-7D1F-46C5-9C50-D711548E58F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070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0138" y="365125"/>
            <a:ext cx="2627312" cy="580548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29538" cy="580548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3F442-2FC6-4934-A24B-6736E6AB5F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B1D409-1315-4F90-9793-E58579869C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73D65-9BBF-414C-90C8-70E58C29F59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44278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11D7C-AF3A-4A58-BE1F-709B72F1A7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B36A4A-2C33-429B-92B0-BC3CF26988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2CFA4-0DD5-44B3-9F45-490B52C0BDC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72235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3817B0-0014-4F7D-9153-A6812E6C81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4C9097-9281-4D75-A71B-4207AED449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6BA65-B341-4941-9C80-4EE7AE9F9C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62676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15542-F1C5-4C4C-9AA3-442D461200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A8C000-2941-4E90-9962-3E8BD80F826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4F8BC-6C79-4272-A15D-86B800E7614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9323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B56E34-8454-41EF-A417-54DD83BE08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1663F-3094-4B48-B9B4-7357398658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2976-77A4-4C2B-AB4A-BFD7BB81025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80449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5FB963-14A9-4E11-916D-B19063D22B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5503985-C679-456C-BBDA-F00FEFAD1F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2ACE-C6E3-4C28-B29A-D46DBB4102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69155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631CAE3-29FB-4C2B-953E-D2B13928A1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5BBA7-6235-4D24-B5EF-EF4EE4C7D36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E1B9-5138-47FB-A9FD-A0A098C82C7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27404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55D1417-ED91-484E-9CC9-910A1D68A5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EC33C84-ED51-4AB4-9DDC-6FB5D8DE8C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465B-9876-491B-9C52-038DC24B463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670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C53A483-4B20-4E7D-8DBC-9349221771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CECAE3-2A15-4818-B68E-31DFF01820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6A552-3A1E-4F1E-9BFC-29514354CF3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882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F13115-E8EE-4FEE-825D-8F00311F71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72BF12-8F44-4664-A0F9-0E1F569D38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1F20A-BD97-45AE-94C7-5EC3281E981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76597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F20026-60F1-40F9-8C15-F7E61765EE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EFFF9-42A8-4F0A-877D-D76ACB52AA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17706-3867-4AAC-8F08-84F7912B093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7423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3D6D57-8117-4C03-9982-1672168AEE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587F60-4F27-4EAB-A4B7-15AE931B09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74E25-A4D2-41DD-9F92-1F52E890CC4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9414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0707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070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6B030-F857-4D87-8F63-9C683A97F4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9239EF-6DA3-40B2-AB44-8BC61B4955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7FCC7-A8E7-4B47-ADD3-F01907D1330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75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FC264C8-0F7D-4738-B4BA-840AFCED05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F1628-54A8-4813-BD55-476A9BA8F1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75518-9852-4D46-8250-E6BE9292EDA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3097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5E2D443-B5E3-47B8-8134-BBDE6ABD76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547C4F2-ED14-4AF2-96CF-F7567E8D880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65AC9-E019-44F1-B315-6A67A86C42B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3295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C36F56-4F4A-4F03-AAD9-4681C13372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45F1A8-F1CC-43B0-8976-BBA49842EC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B4B5-6EC4-45FA-BAC4-D81D3FBABDF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9962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D82CA5E-E9F9-4A92-B71A-B68F7C3D30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E15931-FB98-4D5C-A77D-AF2BBAB324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60F08-2A2F-4261-A053-DA592720AC7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03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EA49C4-BCAD-440C-A8BD-AFCE093212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A988AA-7821-474D-B35C-359091DE72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FF429-DBF0-485F-A86A-A93D0AB1833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249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29C954-2961-4190-8EA2-C1251F92F9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63963D-E365-4B06-B1BB-0EC3A334CE9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79C9-55DA-46C2-8664-6AA15838FA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6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5DB0C29-2CDC-40FD-9904-5F944E921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376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A14092-160C-400E-B209-E8C7201403C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4FAACA44-93E7-40BA-A13F-46CE7FECD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0BE0A5-B2DE-426B-800D-63F902ACB4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51F8311-3D5B-41DA-9EEA-70ECF44BB01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A9FC18A3-B542-432E-BCA7-3868B2E4D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66450" cy="451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1045CAB-FAA2-485C-BF82-D2EBC1617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09250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F8A7AC1-6501-4A70-AF13-24E3BB45B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092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006C749-DC83-44F0-86B4-9BF673D774D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74FD3DED-4700-46CA-9886-A0C10BD1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3B7F7A6-048C-4ACD-9943-A5FFEAE862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071103-0E1F-442A-B638-5CB29DA63A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1D2A112-4B7B-432D-8EAE-07B1E7C88B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0838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1F83EA8-7F6F-45AC-8EA2-96D6D96B9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0838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C34ACAC-D20D-4DF8-A084-5498F8BB09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C33AD6FD-4508-47EF-8014-C05522212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253537B-4AA9-49FE-8BCE-063D2EEE61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EA22C3-BDF3-44BA-B819-16C90BDFC89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2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>
            <a:extLst>
              <a:ext uri="{FF2B5EF4-FFF2-40B4-BE49-F238E27FC236}">
                <a16:creationId xmlns:a16="http://schemas.microsoft.com/office/drawing/2014/main" id="{D8C7AB6A-5FF9-4F8E-B4AF-68E36DC200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969121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ΠΡΑΞΕΙΣ ΜΕ ΦΥΣΙΚΟΥΣ-Β΄ ΤΑΞΗ</a:t>
            </a:r>
          </a:p>
        </p:txBody>
      </p:sp>
    </p:spTree>
    <p:extLst>
      <p:ext uri="{BB962C8B-B14F-4D97-AF65-F5344CB8AC3E}">
        <p14:creationId xmlns:p14="http://schemas.microsoft.com/office/powerpoint/2010/main" val="6796272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60726C78-47DF-40DF-8C4D-19805B734F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258" y="584654"/>
            <a:ext cx="9217024" cy="596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1615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F2A8C697-8BA6-4508-9706-DC5B8B2099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338" y="643551"/>
            <a:ext cx="8280920" cy="552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8706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C6A7B093-79A7-42C8-8243-52244C4BC3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26" y="1988840"/>
            <a:ext cx="10291091" cy="358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231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5C78FE98-566D-48F3-BC1B-9ED2F83BE8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136" y="1484784"/>
            <a:ext cx="10196218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9395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259E9F5A-AB71-45D0-A59F-DE453276BF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91" y="1916832"/>
            <a:ext cx="10949451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4647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EBE3F893-300B-47E5-B7AE-EC58F116B1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418" y="783336"/>
            <a:ext cx="7766936" cy="552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3020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FA3BF065-1670-424C-B51E-E478C685D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042" y="274320"/>
            <a:ext cx="7461504" cy="630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3248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77DE1F32-025A-46D6-A5BA-FD23E46120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907" y="804672"/>
            <a:ext cx="7940503" cy="550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4315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13CF7F05-A98F-4CE5-990B-F66562F10D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32" y="2718816"/>
            <a:ext cx="10255522" cy="200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8436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3DA12C1F-B810-45CB-A34E-6CAC44D5EA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186" y="969264"/>
            <a:ext cx="7937976" cy="526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4458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Τίτλος 1">
            <a:extLst>
              <a:ext uri="{FF2B5EF4-FFF2-40B4-BE49-F238E27FC236}">
                <a16:creationId xmlns:a16="http://schemas.microsoft.com/office/drawing/2014/main" id="{8A2B769E-4FCD-4F54-A4E2-C71E9A670A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F8CBAD"/>
          </a:solidFill>
        </p:spPr>
        <p:txBody>
          <a:bodyPr lIns="91440" tIns="45720" rIns="91440" bIns="45720" anchor="ctr"/>
          <a:lstStyle/>
          <a:p>
            <a:pPr algn="ctr" eaLnBrk="1" hangingPunct="1">
              <a:lnSpc>
                <a:spcPct val="9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el-GR" altLang="el-GR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αριθμοί και πράξεις</a:t>
            </a:r>
          </a:p>
        </p:txBody>
      </p:sp>
      <p:graphicFrame>
        <p:nvGraphicFramePr>
          <p:cNvPr id="5" name="Πίνακας 5">
            <a:extLst>
              <a:ext uri="{FF2B5EF4-FFF2-40B4-BE49-F238E27FC236}">
                <a16:creationId xmlns:a16="http://schemas.microsoft.com/office/drawing/2014/main" id="{E88E1DE8-775B-4C50-A1B8-AE38F95CCA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9308083"/>
              </p:ext>
            </p:extLst>
          </p:nvPr>
        </p:nvGraphicFramePr>
        <p:xfrm>
          <a:off x="838200" y="2366546"/>
          <a:ext cx="10510838" cy="3726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675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5139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τάξη</a:t>
                      </a:r>
                    </a:p>
                  </a:txBody>
                  <a:tcPr marL="91439" marR="9143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Γενικοί στόχοι</a:t>
                      </a:r>
                      <a:br>
                        <a:rPr lang="el-GR" sz="2000" dirty="0"/>
                      </a:br>
                      <a:r>
                        <a:rPr lang="el-GR" sz="2000" dirty="0"/>
                        <a:t>(γνώσεις, δεξιότητες, στάσεις και αξίες) </a:t>
                      </a:r>
                    </a:p>
                  </a:txBody>
                  <a:tcPr marL="91439" marR="91439" marT="45727" marB="45727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5696">
                <a:tc>
                  <a:txBody>
                    <a:bodyPr/>
                    <a:lstStyle/>
                    <a:p>
                      <a:pPr algn="ctr"/>
                      <a:endParaRPr lang="el-G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l-G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l-G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l-G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</a:t>
                      </a: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Να απαγγέλλουν, να διαβάζουν, να γράφουν και να διατάσσουν τους φυσικούς αριθμούς μέχρι το 1000. 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Να εκτελούν τις πράξεις της πρόσθεσης, της αφαίρεσης και του πολλαπλασιασμού µε αριθμούς που δεν ξεπερνούν το 100. 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Να χρησιμοποιούν την </a:t>
                      </a:r>
                      <a:r>
                        <a:rPr lang="el-GR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αντιμεταθετική</a:t>
                      </a:r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και την </a:t>
                      </a:r>
                      <a:r>
                        <a:rPr lang="el-GR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προσεταιριστική</a:t>
                      </a:r>
                      <a:endParaRPr lang="el-G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ιδιότητα στην πρόσθεση και τον πολλαπλασιασμού.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Να κατανοήσουν την έννοια του διαμερισμού (</a:t>
                      </a:r>
                      <a:r>
                        <a:rPr lang="el-GR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μερισµού</a:t>
                      </a:r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 </a:t>
                      </a:r>
                    </a:p>
                  </a:txBody>
                  <a:tcPr marL="91439" marR="91439" marT="45727" marB="4572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C7CC1BF7-D1DF-47D7-AB25-D28F2E1354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314" y="673999"/>
            <a:ext cx="8424936" cy="5655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0966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3A9F2C92-B056-40B3-920D-380FA505CE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260" y="577032"/>
            <a:ext cx="8288998" cy="566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7379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998F21CA-0B14-4F8B-8282-19B52B5EDE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691" y="1412776"/>
            <a:ext cx="9980663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310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A96B200A-6F3D-440C-82A7-0EABE4F07B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215" y="1639420"/>
            <a:ext cx="9625123" cy="351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4342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9B7D16D5-49DC-4C78-89E1-BFCBC40C33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54" y="777240"/>
            <a:ext cx="7642424" cy="550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5246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BA6DFBC2-2CF3-4C00-9EA0-4512A21E2C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757" y="810918"/>
            <a:ext cx="8903541" cy="513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2174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FFC7AFC7-4272-49EF-BA50-090DFFA51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86" y="1052736"/>
            <a:ext cx="10730948" cy="18002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4C1F0CD0-219B-4A83-A602-FAC8D35AC3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86" y="3696344"/>
            <a:ext cx="10657184" cy="167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6049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5E887415-3BEB-4E49-AD82-7333780511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895" y="852475"/>
            <a:ext cx="9455395" cy="545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6371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9A78A076-8BCA-4CD1-8033-DFBE9568F8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877" y="527574"/>
            <a:ext cx="8927421" cy="570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1679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EE7476EC-8CA4-41EF-AB12-DE1917430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983" y="1464270"/>
            <a:ext cx="9984379" cy="383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6623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87611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Αριθμοί και πράξεις (</a:t>
            </a:r>
            <a:r>
              <a:rPr lang="en-US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148117"/>
              </p:ext>
            </p:extLst>
          </p:nvPr>
        </p:nvGraphicFramePr>
        <p:xfrm>
          <a:off x="1488282" y="1196752"/>
          <a:ext cx="8568953" cy="5209161"/>
        </p:xfrm>
        <a:graphic>
          <a:graphicData uri="http://schemas.openxmlformats.org/drawingml/2006/table">
            <a:tbl>
              <a:tblPr/>
              <a:tblGrid>
                <a:gridCol w="4492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65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6061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4499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just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εκτελούν προσθέσεις και αφαιρέσεις μονοψήφιων αριθμών με βάση τα διπλά, την πεντάδα και τη δεκάδα, νοερά ή με τη βοήθεια της γραφής.</a:t>
                      </a: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αφομοιώσουν τις συνηθισμένες τεχνικές εκτέλεσης των πράξεων της πρόσθεσης και της αφαίρεσης με διψήφιους και τριψήφιους αριθμούς με ή χωρίς κρατούμενα.</a:t>
                      </a: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μετατρέπουν οριζόντιες προσθέσεις και αφαιρέσεις σε κάθετες και να τις πραγματοποιούν (</a:t>
                      </a: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ιδιαίτερα όταν οι αριθμοί έχουν διαφορετικό πλήθος ψηφίων</a:t>
                      </a:r>
                      <a:r>
                        <a:rPr kumimoji="0" lang="el-GR" alt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).</a:t>
                      </a: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διακρίνουν ότι η</a:t>
                      </a:r>
                      <a:r>
                        <a:rPr kumimoji="0" lang="en-US" alt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l-GR" alt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πρόσθεση και η αφαίρεση είναι αντίστροφες πράξεις. Να εξοικειωθούν με τις αντίστοιχες ιδιότητές τους. Να μπορούν να κάνουν επαλήθευση των πράξεων αυτών.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just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Υπολογισμοί: πρόσθεση και αφαίρεση φυσικών στους αριθμούς 0-100.</a:t>
                      </a:r>
                      <a:endParaRPr kumimoji="0" lang="en-US" altLang="el-GR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(20 ώρες)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8223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5562A1DE-88D0-4C89-9D5E-BBAF98585D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338" y="688551"/>
            <a:ext cx="7992888" cy="563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7155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FCC157E0-FEDD-4C81-8A0D-FB707F74B1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911" y="1272301"/>
            <a:ext cx="9383387" cy="446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7429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6470C361-8819-45EE-848A-2C71CED8C2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346" y="646175"/>
            <a:ext cx="7720528" cy="5825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4361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C1D9BCAB-3B62-422E-827F-229BDA9ED0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096" y="585974"/>
            <a:ext cx="9361242" cy="543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130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B5A9EBC4-05B5-4FF4-9B15-3890651338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814" y="989449"/>
            <a:ext cx="9775556" cy="459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5149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DC00F42F-6C47-4CA8-8BA2-70EB70E6C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95" y="2060848"/>
            <a:ext cx="9816883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436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63A57F8E-D169-4346-B2DA-560C7454D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07" y="2602992"/>
            <a:ext cx="10422571" cy="233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4579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90D75D77-5B39-463A-89CB-84CF27334A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283" y="217258"/>
            <a:ext cx="6850903" cy="623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5284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83D30C1C-8DC1-4790-BD69-3426F7BE1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306" y="753569"/>
            <a:ext cx="7724896" cy="562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52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0445730B-F103-402F-A60C-4A155EAED8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466" y="307848"/>
            <a:ext cx="7534656" cy="624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4358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1">
            <a:extLst>
              <a:ext uri="{FF2B5EF4-FFF2-40B4-BE49-F238E27FC236}">
                <a16:creationId xmlns:a16="http://schemas.microsoft.com/office/drawing/2014/main" id="{9F1602A4-41A9-42AF-8FD8-45542AC162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Αριθμοί και πράξεις (</a:t>
            </a:r>
            <a:r>
              <a:rPr lang="en-US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΄ τάξη)</a:t>
            </a:r>
          </a:p>
        </p:txBody>
      </p:sp>
      <p:graphicFrame>
        <p:nvGraphicFramePr>
          <p:cNvPr id="20482" name="Group 2">
            <a:extLst>
              <a:ext uri="{FF2B5EF4-FFF2-40B4-BE49-F238E27FC236}">
                <a16:creationId xmlns:a16="http://schemas.microsoft.com/office/drawing/2014/main" id="{6DE1A3F0-8455-41FB-9650-614A7B1DF6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648410"/>
              </p:ext>
            </p:extLst>
          </p:nvPr>
        </p:nvGraphicFramePr>
        <p:xfrm>
          <a:off x="912217" y="1989138"/>
          <a:ext cx="10439995" cy="4703680"/>
        </p:xfrm>
        <a:graphic>
          <a:graphicData uri="http://schemas.openxmlformats.org/drawingml/2006/table">
            <a:tbl>
              <a:tblPr/>
              <a:tblGrid>
                <a:gridCol w="6120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9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0996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5" marB="45715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5" marB="45715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0166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just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κατανοήσουν την πράξη του πολλαπλασιασμού </a:t>
                      </a:r>
                      <a:r>
                        <a:rPr kumimoji="0" lang="el-GR" altLang="el-G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και ως επαναλαμβανόμενη πρόσθεση</a:t>
                      </a:r>
                      <a:r>
                        <a:rPr kumimoji="0" lang="el-GR" altLang="el-G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. Να έλθουν σε επαφή με το σύμβολο του πολλαπλασιασμού.</a:t>
                      </a: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εξοικειωθούν σε πρώτη φάση με τη συνήθη προφορική πρακτική του νοερού πολλαπλασιασμού </a:t>
                      </a:r>
                      <a:r>
                        <a:rPr kumimoji="0" lang="el-GR" altLang="el-G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(προπαίδεια) </a:t>
                      </a:r>
                      <a:r>
                        <a:rPr kumimoji="0" lang="el-GR" altLang="el-G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και των γραπτών οριζόντιων γινομένων.</a:t>
                      </a: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γνωρίσουν την αντιμεταθετική και προσεταιριστική ιδιότητα του γινομένου, ως προς την πρόσθεση και αφαίρεση.</a:t>
                      </a:r>
                      <a:endParaRPr kumimoji="0" lang="en-US" altLang="el-GR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n-US" altLang="el-GR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εξοικειωθούν με την έννοια του διαμερισμού (</a:t>
                      </a:r>
                      <a:r>
                        <a:rPr kumimoji="0" lang="el-GR" altLang="el-G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μερισμού</a:t>
                      </a:r>
                      <a:r>
                        <a:rPr kumimoji="0" lang="el-GR" altLang="el-G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), που παραπέμπει στη διαίρεση.</a:t>
                      </a:r>
                    </a:p>
                  </a:txBody>
                  <a:tcPr marT="68393" marB="45715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just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Υπολογισμοί (οριζόντιες γραφές πολλαπλασιασμών, προπαίδεια, όχι τυπικός αλγόριθμος του πολλαπλασιασμού)</a:t>
                      </a:r>
                      <a:endParaRPr kumimoji="0" lang="en-US" altLang="el-GR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Το σύμβολο « · »</a:t>
                      </a:r>
                      <a:endParaRPr kumimoji="0" lang="en-US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(15 ώρες )</a:t>
                      </a:r>
                      <a:endParaRPr kumimoji="0" lang="en-US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n-US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Καταστάσεις διαμερισμού (μερισμού) (όχι ο αλγόριθμος της διαίρεσης)</a:t>
                      </a:r>
                      <a:endParaRPr kumimoji="0" lang="en-US" altLang="el-GR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(12 ώρες )</a:t>
                      </a:r>
                      <a:endParaRPr kumimoji="0" lang="en-US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T="45715" marB="45715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79670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F6261D88-5FAB-4DA7-8F4D-0AC2985CA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927" y="1196752"/>
            <a:ext cx="9423257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8468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144664D5-D368-47A0-A118-849F57FAFB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274" y="451104"/>
            <a:ext cx="7559040" cy="595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5459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D463B1E2-FC2A-45F6-8617-015BE4FD3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821" y="1518958"/>
            <a:ext cx="9553509" cy="378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4015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42595FCA-7DEF-43B6-A919-EBB65E5644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80" y="1231625"/>
            <a:ext cx="10031258" cy="450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8355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8F38A999-8916-46F3-8DA3-784B2F1A53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386" y="630936"/>
            <a:ext cx="7290816" cy="559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4074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A5582144-8FC9-4CF6-84A2-E32A052518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250" y="1566671"/>
            <a:ext cx="9361040" cy="462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722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E98FA71B-C4A0-40CE-8A3C-3DACA92735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93" y="1916832"/>
            <a:ext cx="10819202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7632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BA481852-7824-4757-9B60-F6DD3F7C2E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685" y="1347615"/>
            <a:ext cx="9391621" cy="424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0417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114DB08A-4ACB-4AAB-AB3C-AAC8A61E1B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346" y="694944"/>
            <a:ext cx="7793680" cy="5665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862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E3731DE0-907C-4A73-A599-27E4A623B8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885" y="888567"/>
            <a:ext cx="9615453" cy="498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3035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Ν.Π.Σ.-Αριθμοί και πράξεις (Β΄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38200" y="1428750"/>
            <a:ext cx="10514013" cy="473975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l-GR" sz="2000" dirty="0">
              <a:latin typeface="Calibri" panose="020F0502020204030204" pitchFamily="34" charset="0"/>
            </a:endParaRPr>
          </a:p>
          <a:p>
            <a:pPr marL="285750" indent="-2857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Προσθέτουν και αφαιρούν διψήφιους αριθμούς και διερευνούν αθροίσματα και διαφορές εκατοντάδων μέχρι το 1000</a:t>
            </a:r>
          </a:p>
          <a:p>
            <a:pPr marL="285750" indent="-2857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Διερευνούν και εφαρμόζουν στρατηγικές νοερών υπολογισμών προσθέσεων και αφαιρέσεων διψηφίων αριθμών.</a:t>
            </a:r>
          </a:p>
          <a:p>
            <a:pPr marL="285750" indent="-2857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Βρίσκουν τα πολλαπλάσια των αριθμών 2, 4, 5, 10.</a:t>
            </a:r>
          </a:p>
          <a:p>
            <a:pPr marL="285750" indent="-2857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Αναπτύσσουν και εφαρμόζουν στρατηγικές για να υπολογίσουν το αποτέλεσμα διαίρεσης διψηφίου αριθμού με το 2, 4, 5 και 10 (διαίρεση τέλεια - όχι τυπικοί αλγόριθμοι)</a:t>
            </a:r>
          </a:p>
          <a:p>
            <a:pPr marL="285750" indent="-2857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l-G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Διερευνούν συνδυασμούς που δίνουν τα αθροίσματα ή τις διαφορές των δεκάδων και των εκατοντάδων ως το 1000.</a:t>
            </a:r>
          </a:p>
          <a:p>
            <a:pPr marL="285750" indent="-2857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Διερευνούν προσθετικές και πολλαπλασιαστικές καταστάσεις. </a:t>
            </a: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8691973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D996B488-60FD-4DF9-8CA5-7FD07CC83F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359" y="788509"/>
            <a:ext cx="9147955" cy="516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3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3190AA1-4731-4619-8FA0-3940506F20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207" y="690049"/>
            <a:ext cx="8830091" cy="5331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0497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1635540F-C454-403D-BA52-CBC642F517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784" y="592485"/>
            <a:ext cx="8629474" cy="5860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0605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F7F9EA07-2804-4BBB-BCFF-D056A61A9A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0" y="1412776"/>
            <a:ext cx="11849170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6078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970F550E-5164-47F2-A07D-11A7DAD2CA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53" y="781502"/>
            <a:ext cx="9217213" cy="574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4718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36151</TotalTime>
  <Words>504</Words>
  <Application>Microsoft Office PowerPoint</Application>
  <PresentationFormat>Προσαρμογή</PresentationFormat>
  <Paragraphs>110</Paragraphs>
  <Slides>50</Slides>
  <Notes>49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50</vt:i4>
      </vt:variant>
    </vt:vector>
  </HeadingPairs>
  <TitlesOfParts>
    <vt:vector size="56" baseType="lpstr">
      <vt:lpstr>Arial</vt:lpstr>
      <vt:lpstr>Calibri</vt:lpstr>
      <vt:lpstr>Times New Roman</vt:lpstr>
      <vt:lpstr>Θέμα του Office</vt:lpstr>
      <vt:lpstr>Θέμα του Office</vt:lpstr>
      <vt:lpstr>Θέμα του Office</vt:lpstr>
      <vt:lpstr>Παρουσίαση του PowerPoint</vt:lpstr>
      <vt:lpstr>αριθμοί και πράξεις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δημοτικού σχολείου</dc:title>
  <dc:creator>Apostolos</dc:creator>
  <cp:lastModifiedBy>SDROLIAS KONSTANTINOS</cp:lastModifiedBy>
  <cp:revision>129</cp:revision>
  <cp:lastPrinted>1601-01-01T00:00:00Z</cp:lastPrinted>
  <dcterms:created xsi:type="dcterms:W3CDTF">1601-01-01T00:00:00Z</dcterms:created>
  <dcterms:modified xsi:type="dcterms:W3CDTF">2024-11-13T19:11:45Z</dcterms:modified>
</cp:coreProperties>
</file>