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89" r:id="rId2"/>
    <p:sldId id="290" r:id="rId3"/>
    <p:sldId id="291" r:id="rId4"/>
    <p:sldId id="292" r:id="rId5"/>
    <p:sldId id="293" r:id="rId6"/>
    <p:sldId id="294" r:id="rId7"/>
    <p:sldId id="295" r:id="rId8"/>
    <p:sldId id="296" r:id="rId9"/>
    <p:sldId id="298" r:id="rId10"/>
    <p:sldId id="297" r:id="rId11"/>
    <p:sldId id="300" r:id="rId12"/>
    <p:sldId id="304" r:id="rId13"/>
    <p:sldId id="257" r:id="rId14"/>
    <p:sldId id="259" r:id="rId15"/>
    <p:sldId id="260" r:id="rId16"/>
    <p:sldId id="261" r:id="rId17"/>
    <p:sldId id="303" r:id="rId18"/>
    <p:sldId id="309" r:id="rId19"/>
    <p:sldId id="318" r:id="rId20"/>
    <p:sldId id="263" r:id="rId21"/>
    <p:sldId id="307" r:id="rId22"/>
    <p:sldId id="264" r:id="rId23"/>
    <p:sldId id="305" r:id="rId24"/>
    <p:sldId id="310" r:id="rId25"/>
    <p:sldId id="311" r:id="rId26"/>
    <p:sldId id="315" r:id="rId27"/>
    <p:sldId id="312" r:id="rId28"/>
    <p:sldId id="313" r:id="rId29"/>
    <p:sldId id="314" r:id="rId30"/>
    <p:sldId id="316" r:id="rId31"/>
    <p:sldId id="265" r:id="rId32"/>
    <p:sldId id="302" r:id="rId33"/>
    <p:sldId id="308" r:id="rId34"/>
    <p:sldId id="306" r:id="rId35"/>
    <p:sldId id="30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B062-4CCD-9E9D-412D2AB54FD4}"/>
              </c:ext>
            </c:extLst>
          </c:dPt>
          <c:dPt>
            <c:idx val="1"/>
            <c:invertIfNegative val="0"/>
            <c:bubble3D val="0"/>
            <c:spPr>
              <a:solidFill>
                <a:schemeClr val="tx1"/>
              </a:solidFill>
              <a:ln>
                <a:noFill/>
              </a:ln>
              <a:effectLst/>
            </c:spPr>
            <c:extLst>
              <c:ext xmlns:c16="http://schemas.microsoft.com/office/drawing/2014/chart" uri="{C3380CC4-5D6E-409C-BE32-E72D297353CC}">
                <c16:uniqueId val="{00000003-B062-4CCD-9E9D-412D2AB54FD4}"/>
              </c:ext>
            </c:extLst>
          </c:dPt>
          <c:dPt>
            <c:idx val="2"/>
            <c:invertIfNegative val="0"/>
            <c:bubble3D val="0"/>
            <c:spPr>
              <a:solidFill>
                <a:schemeClr val="tx1"/>
              </a:solidFill>
              <a:ln>
                <a:noFill/>
              </a:ln>
              <a:effectLst/>
            </c:spPr>
            <c:extLst>
              <c:ext xmlns:c16="http://schemas.microsoft.com/office/drawing/2014/chart" uri="{C3380CC4-5D6E-409C-BE32-E72D297353CC}">
                <c16:uniqueId val="{00000005-B062-4CCD-9E9D-412D2AB54FD4}"/>
              </c:ext>
            </c:extLst>
          </c:dPt>
          <c:dPt>
            <c:idx val="3"/>
            <c:invertIfNegative val="0"/>
            <c:bubble3D val="0"/>
            <c:spPr>
              <a:solidFill>
                <a:schemeClr val="tx1"/>
              </a:solidFill>
              <a:ln>
                <a:noFill/>
              </a:ln>
              <a:effectLst/>
            </c:spPr>
            <c:extLst>
              <c:ext xmlns:c16="http://schemas.microsoft.com/office/drawing/2014/chart" uri="{C3380CC4-5D6E-409C-BE32-E72D297353CC}">
                <c16:uniqueId val="{00000007-B062-4CCD-9E9D-412D2AB54FD4}"/>
              </c:ext>
            </c:extLst>
          </c:dPt>
          <c:dPt>
            <c:idx val="4"/>
            <c:invertIfNegative val="0"/>
            <c:bubble3D val="0"/>
            <c:spPr>
              <a:solidFill>
                <a:schemeClr val="tx1"/>
              </a:solidFill>
              <a:ln>
                <a:noFill/>
              </a:ln>
              <a:effectLst/>
            </c:spPr>
            <c:extLst>
              <c:ext xmlns:c16="http://schemas.microsoft.com/office/drawing/2014/chart" uri="{C3380CC4-5D6E-409C-BE32-E72D297353CC}">
                <c16:uniqueId val="{00000009-B062-4CCD-9E9D-412D2AB54FD4}"/>
              </c:ext>
            </c:extLst>
          </c:dPt>
          <c:dPt>
            <c:idx val="5"/>
            <c:invertIfNegative val="0"/>
            <c:bubble3D val="0"/>
            <c:spPr>
              <a:solidFill>
                <a:schemeClr val="tx1"/>
              </a:solidFill>
              <a:ln>
                <a:noFill/>
              </a:ln>
              <a:effectLst/>
            </c:spPr>
            <c:extLst>
              <c:ext xmlns:c16="http://schemas.microsoft.com/office/drawing/2014/chart" uri="{C3380CC4-5D6E-409C-BE32-E72D297353CC}">
                <c16:uniqueId val="{0000000B-B062-4CCD-9E9D-412D2AB54FD4}"/>
              </c:ext>
            </c:extLst>
          </c:dPt>
          <c:dPt>
            <c:idx val="6"/>
            <c:invertIfNegative val="0"/>
            <c:bubble3D val="0"/>
            <c:spPr>
              <a:solidFill>
                <a:schemeClr val="tx1"/>
              </a:solidFill>
              <a:ln>
                <a:noFill/>
              </a:ln>
              <a:effectLst/>
            </c:spPr>
            <c:extLst>
              <c:ext xmlns:c16="http://schemas.microsoft.com/office/drawing/2014/chart" uri="{C3380CC4-5D6E-409C-BE32-E72D297353CC}">
                <c16:uniqueId val="{0000000D-B062-4CCD-9E9D-412D2AB54FD4}"/>
              </c:ext>
            </c:extLst>
          </c:dPt>
          <c:dPt>
            <c:idx val="7"/>
            <c:invertIfNegative val="0"/>
            <c:bubble3D val="0"/>
            <c:spPr>
              <a:solidFill>
                <a:schemeClr val="bg1">
                  <a:lumMod val="50000"/>
                </a:schemeClr>
              </a:solidFill>
              <a:ln>
                <a:noFill/>
              </a:ln>
              <a:effectLst/>
            </c:spPr>
            <c:extLst>
              <c:ext xmlns:c16="http://schemas.microsoft.com/office/drawing/2014/chart" uri="{C3380CC4-5D6E-409C-BE32-E72D297353CC}">
                <c16:uniqueId val="{0000000F-B062-4CCD-9E9D-412D2AB54FD4}"/>
              </c:ext>
            </c:extLst>
          </c:dPt>
          <c:dPt>
            <c:idx val="8"/>
            <c:invertIfNegative val="0"/>
            <c:bubble3D val="0"/>
            <c:spPr>
              <a:solidFill>
                <a:schemeClr val="bg1">
                  <a:lumMod val="50000"/>
                </a:schemeClr>
              </a:solidFill>
              <a:ln>
                <a:noFill/>
              </a:ln>
              <a:effectLst/>
            </c:spPr>
            <c:extLst>
              <c:ext xmlns:c16="http://schemas.microsoft.com/office/drawing/2014/chart" uri="{C3380CC4-5D6E-409C-BE32-E72D297353CC}">
                <c16:uniqueId val="{00000011-B062-4CCD-9E9D-412D2AB54FD4}"/>
              </c:ext>
            </c:extLst>
          </c:dPt>
          <c:dPt>
            <c:idx val="9"/>
            <c:invertIfNegative val="0"/>
            <c:bubble3D val="0"/>
            <c:spPr>
              <a:solidFill>
                <a:schemeClr val="bg1">
                  <a:lumMod val="50000"/>
                </a:schemeClr>
              </a:solidFill>
              <a:ln>
                <a:noFill/>
              </a:ln>
              <a:effectLst/>
            </c:spPr>
            <c:extLst>
              <c:ext xmlns:c16="http://schemas.microsoft.com/office/drawing/2014/chart" uri="{C3380CC4-5D6E-409C-BE32-E72D297353CC}">
                <c16:uniqueId val="{00000013-B062-4CCD-9E9D-412D2AB54FD4}"/>
              </c:ext>
            </c:extLst>
          </c:dPt>
          <c:dPt>
            <c:idx val="10"/>
            <c:invertIfNegative val="0"/>
            <c:bubble3D val="0"/>
            <c:spPr>
              <a:solidFill>
                <a:schemeClr val="bg1">
                  <a:lumMod val="50000"/>
                </a:schemeClr>
              </a:solidFill>
              <a:ln>
                <a:noFill/>
              </a:ln>
              <a:effectLst/>
            </c:spPr>
            <c:extLst>
              <c:ext xmlns:c16="http://schemas.microsoft.com/office/drawing/2014/chart" uri="{C3380CC4-5D6E-409C-BE32-E72D297353CC}">
                <c16:uniqueId val="{00000015-B062-4CCD-9E9D-412D2AB54FD4}"/>
              </c:ext>
            </c:extLst>
          </c:dPt>
          <c:dPt>
            <c:idx val="11"/>
            <c:invertIfNegative val="0"/>
            <c:bubble3D val="0"/>
            <c:spPr>
              <a:solidFill>
                <a:schemeClr val="bg1">
                  <a:lumMod val="50000"/>
                </a:schemeClr>
              </a:solidFill>
              <a:ln>
                <a:noFill/>
              </a:ln>
              <a:effectLst/>
            </c:spPr>
            <c:extLst>
              <c:ext xmlns:c16="http://schemas.microsoft.com/office/drawing/2014/chart" uri="{C3380CC4-5D6E-409C-BE32-E72D297353CC}">
                <c16:uniqueId val="{00000017-B062-4CCD-9E9D-412D2AB54FD4}"/>
              </c:ext>
            </c:extLst>
          </c:dPt>
          <c:dPt>
            <c:idx val="12"/>
            <c:invertIfNegative val="0"/>
            <c:bubble3D val="0"/>
            <c:spPr>
              <a:solidFill>
                <a:schemeClr val="bg1">
                  <a:lumMod val="50000"/>
                </a:schemeClr>
              </a:solidFill>
              <a:ln>
                <a:noFill/>
              </a:ln>
              <a:effectLst/>
            </c:spPr>
            <c:extLst>
              <c:ext xmlns:c16="http://schemas.microsoft.com/office/drawing/2014/chart" uri="{C3380CC4-5D6E-409C-BE32-E72D297353CC}">
                <c16:uniqueId val="{00000019-B062-4CCD-9E9D-412D2AB54FD4}"/>
              </c:ext>
            </c:extLst>
          </c:dPt>
          <c:dPt>
            <c:idx val="13"/>
            <c:invertIfNegative val="0"/>
            <c:bubble3D val="0"/>
            <c:spPr>
              <a:solidFill>
                <a:schemeClr val="bg1">
                  <a:lumMod val="50000"/>
                </a:schemeClr>
              </a:solidFill>
              <a:ln>
                <a:noFill/>
              </a:ln>
              <a:effectLst/>
            </c:spPr>
            <c:extLst>
              <c:ext xmlns:c16="http://schemas.microsoft.com/office/drawing/2014/chart" uri="{C3380CC4-5D6E-409C-BE32-E72D297353CC}">
                <c16:uniqueId val="{0000001B-B062-4CCD-9E9D-412D2AB54FD4}"/>
              </c:ext>
            </c:extLst>
          </c:dPt>
          <c:dPt>
            <c:idx val="14"/>
            <c:invertIfNegative val="0"/>
            <c:bubble3D val="0"/>
            <c:spPr>
              <a:solidFill>
                <a:schemeClr val="tx1"/>
              </a:solidFill>
              <a:ln>
                <a:noFill/>
              </a:ln>
              <a:effectLst/>
            </c:spPr>
            <c:extLst>
              <c:ext xmlns:c16="http://schemas.microsoft.com/office/drawing/2014/chart" uri="{C3380CC4-5D6E-409C-BE32-E72D297353CC}">
                <c16:uniqueId val="{0000001D-B062-4CCD-9E9D-412D2AB54FD4}"/>
              </c:ext>
            </c:extLst>
          </c:dPt>
          <c:dPt>
            <c:idx val="15"/>
            <c:invertIfNegative val="0"/>
            <c:bubble3D val="0"/>
            <c:spPr>
              <a:solidFill>
                <a:schemeClr val="tx1"/>
              </a:solidFill>
              <a:ln>
                <a:noFill/>
              </a:ln>
              <a:effectLst/>
            </c:spPr>
            <c:extLst>
              <c:ext xmlns:c16="http://schemas.microsoft.com/office/drawing/2014/chart" uri="{C3380CC4-5D6E-409C-BE32-E72D297353CC}">
                <c16:uniqueId val="{0000001F-B062-4CCD-9E9D-412D2AB54FD4}"/>
              </c:ext>
            </c:extLst>
          </c:dPt>
          <c:dPt>
            <c:idx val="16"/>
            <c:invertIfNegative val="0"/>
            <c:bubble3D val="0"/>
            <c:spPr>
              <a:solidFill>
                <a:schemeClr val="tx1"/>
              </a:solidFill>
              <a:ln>
                <a:noFill/>
              </a:ln>
              <a:effectLst/>
            </c:spPr>
            <c:extLst>
              <c:ext xmlns:c16="http://schemas.microsoft.com/office/drawing/2014/chart" uri="{C3380CC4-5D6E-409C-BE32-E72D297353CC}">
                <c16:uniqueId val="{00000021-B062-4CCD-9E9D-412D2AB54FD4}"/>
              </c:ext>
            </c:extLst>
          </c:dPt>
          <c:dPt>
            <c:idx val="17"/>
            <c:invertIfNegative val="0"/>
            <c:bubble3D val="0"/>
            <c:spPr>
              <a:solidFill>
                <a:schemeClr val="tx1"/>
              </a:solidFill>
              <a:ln>
                <a:noFill/>
              </a:ln>
              <a:effectLst/>
            </c:spPr>
            <c:extLst>
              <c:ext xmlns:c16="http://schemas.microsoft.com/office/drawing/2014/chart" uri="{C3380CC4-5D6E-409C-BE32-E72D297353CC}">
                <c16:uniqueId val="{00000023-B062-4CCD-9E9D-412D2AB54FD4}"/>
              </c:ext>
            </c:extLst>
          </c:dPt>
          <c:dPt>
            <c:idx val="18"/>
            <c:invertIfNegative val="0"/>
            <c:bubble3D val="0"/>
            <c:spPr>
              <a:solidFill>
                <a:schemeClr val="tx1"/>
              </a:solidFill>
              <a:ln>
                <a:noFill/>
              </a:ln>
              <a:effectLst/>
            </c:spPr>
            <c:extLst>
              <c:ext xmlns:c16="http://schemas.microsoft.com/office/drawing/2014/chart" uri="{C3380CC4-5D6E-409C-BE32-E72D297353CC}">
                <c16:uniqueId val="{00000025-B062-4CCD-9E9D-412D2AB54FD4}"/>
              </c:ext>
            </c:extLst>
          </c:dPt>
          <c:dPt>
            <c:idx val="19"/>
            <c:invertIfNegative val="0"/>
            <c:bubble3D val="0"/>
            <c:spPr>
              <a:solidFill>
                <a:schemeClr val="bg1">
                  <a:lumMod val="50000"/>
                </a:schemeClr>
              </a:solidFill>
              <a:ln>
                <a:noFill/>
              </a:ln>
              <a:effectLst/>
            </c:spPr>
            <c:extLst>
              <c:ext xmlns:c16="http://schemas.microsoft.com/office/drawing/2014/chart" uri="{C3380CC4-5D6E-409C-BE32-E72D297353CC}">
                <c16:uniqueId val="{00000027-B062-4CCD-9E9D-412D2AB54FD4}"/>
              </c:ext>
            </c:extLst>
          </c:dPt>
          <c:dPt>
            <c:idx val="20"/>
            <c:invertIfNegative val="0"/>
            <c:bubble3D val="0"/>
            <c:spPr>
              <a:solidFill>
                <a:schemeClr val="bg1">
                  <a:lumMod val="50000"/>
                </a:schemeClr>
              </a:solidFill>
              <a:ln>
                <a:noFill/>
              </a:ln>
              <a:effectLst/>
            </c:spPr>
            <c:extLst>
              <c:ext xmlns:c16="http://schemas.microsoft.com/office/drawing/2014/chart" uri="{C3380CC4-5D6E-409C-BE32-E72D297353CC}">
                <c16:uniqueId val="{00000029-B062-4CCD-9E9D-412D2AB54FD4}"/>
              </c:ext>
            </c:extLst>
          </c:dPt>
          <c:dPt>
            <c:idx val="21"/>
            <c:invertIfNegative val="0"/>
            <c:bubble3D val="0"/>
            <c:spPr>
              <a:solidFill>
                <a:schemeClr val="tx1"/>
              </a:solidFill>
              <a:ln>
                <a:noFill/>
              </a:ln>
              <a:effectLst/>
            </c:spPr>
            <c:extLst>
              <c:ext xmlns:c16="http://schemas.microsoft.com/office/drawing/2014/chart" uri="{C3380CC4-5D6E-409C-BE32-E72D297353CC}">
                <c16:uniqueId val="{0000002B-B062-4CCD-9E9D-412D2AB54FD4}"/>
              </c:ext>
            </c:extLst>
          </c:dPt>
          <c:dPt>
            <c:idx val="22"/>
            <c:invertIfNegative val="0"/>
            <c:bubble3D val="0"/>
            <c:spPr>
              <a:solidFill>
                <a:schemeClr val="tx1"/>
              </a:solidFill>
              <a:ln>
                <a:noFill/>
              </a:ln>
              <a:effectLst/>
            </c:spPr>
            <c:extLst>
              <c:ext xmlns:c16="http://schemas.microsoft.com/office/drawing/2014/chart" uri="{C3380CC4-5D6E-409C-BE32-E72D297353CC}">
                <c16:uniqueId val="{0000002D-B062-4CCD-9E9D-412D2AB54FD4}"/>
              </c:ext>
            </c:extLst>
          </c:dPt>
          <c:dPt>
            <c:idx val="23"/>
            <c:invertIfNegative val="0"/>
            <c:bubble3D val="0"/>
            <c:spPr>
              <a:solidFill>
                <a:schemeClr val="tx1"/>
              </a:solidFill>
              <a:ln>
                <a:noFill/>
              </a:ln>
              <a:effectLst/>
            </c:spPr>
            <c:extLst>
              <c:ext xmlns:c16="http://schemas.microsoft.com/office/drawing/2014/chart" uri="{C3380CC4-5D6E-409C-BE32-E72D297353CC}">
                <c16:uniqueId val="{0000002F-B062-4CCD-9E9D-412D2AB54FD4}"/>
              </c:ext>
            </c:extLst>
          </c:dPt>
          <c:dPt>
            <c:idx val="24"/>
            <c:invertIfNegative val="0"/>
            <c:bubble3D val="0"/>
            <c:spPr>
              <a:solidFill>
                <a:schemeClr val="tx1"/>
              </a:solidFill>
              <a:ln>
                <a:noFill/>
              </a:ln>
              <a:effectLst/>
            </c:spPr>
            <c:extLst>
              <c:ext xmlns:c16="http://schemas.microsoft.com/office/drawing/2014/chart" uri="{C3380CC4-5D6E-409C-BE32-E72D297353CC}">
                <c16:uniqueId val="{00000031-B062-4CCD-9E9D-412D2AB54FD4}"/>
              </c:ext>
            </c:extLst>
          </c:dPt>
          <c:dPt>
            <c:idx val="25"/>
            <c:invertIfNegative val="0"/>
            <c:bubble3D val="0"/>
            <c:spPr>
              <a:solidFill>
                <a:schemeClr val="bg1">
                  <a:lumMod val="50000"/>
                </a:schemeClr>
              </a:solidFill>
              <a:ln>
                <a:noFill/>
              </a:ln>
              <a:effectLst/>
            </c:spPr>
            <c:extLst>
              <c:ext xmlns:c16="http://schemas.microsoft.com/office/drawing/2014/chart" uri="{C3380CC4-5D6E-409C-BE32-E72D297353CC}">
                <c16:uniqueId val="{00000033-B062-4CCD-9E9D-412D2AB54FD4}"/>
              </c:ext>
            </c:extLst>
          </c:dPt>
          <c:dPt>
            <c:idx val="26"/>
            <c:invertIfNegative val="0"/>
            <c:bubble3D val="0"/>
            <c:spPr>
              <a:solidFill>
                <a:schemeClr val="bg1">
                  <a:lumMod val="50000"/>
                </a:schemeClr>
              </a:solidFill>
              <a:ln>
                <a:noFill/>
              </a:ln>
              <a:effectLst/>
            </c:spPr>
            <c:extLst>
              <c:ext xmlns:c16="http://schemas.microsoft.com/office/drawing/2014/chart" uri="{C3380CC4-5D6E-409C-BE32-E72D297353CC}">
                <c16:uniqueId val="{00000035-B062-4CCD-9E9D-412D2AB54FD4}"/>
              </c:ext>
            </c:extLst>
          </c:dPt>
          <c:dPt>
            <c:idx val="27"/>
            <c:invertIfNegative val="0"/>
            <c:bubble3D val="0"/>
            <c:spPr>
              <a:solidFill>
                <a:schemeClr val="bg1">
                  <a:lumMod val="50000"/>
                </a:schemeClr>
              </a:solidFill>
              <a:ln>
                <a:noFill/>
              </a:ln>
              <a:effectLst/>
            </c:spPr>
            <c:extLst>
              <c:ext xmlns:c16="http://schemas.microsoft.com/office/drawing/2014/chart" uri="{C3380CC4-5D6E-409C-BE32-E72D297353CC}">
                <c16:uniqueId val="{00000037-B062-4CCD-9E9D-412D2AB54FD4}"/>
              </c:ext>
            </c:extLst>
          </c:dPt>
          <c:dPt>
            <c:idx val="28"/>
            <c:invertIfNegative val="0"/>
            <c:bubble3D val="0"/>
            <c:spPr>
              <a:solidFill>
                <a:schemeClr val="bg1">
                  <a:lumMod val="50000"/>
                </a:schemeClr>
              </a:solidFill>
              <a:ln>
                <a:noFill/>
              </a:ln>
              <a:effectLst/>
            </c:spPr>
            <c:extLst>
              <c:ext xmlns:c16="http://schemas.microsoft.com/office/drawing/2014/chart" uri="{C3380CC4-5D6E-409C-BE32-E72D297353CC}">
                <c16:uniqueId val="{00000039-B062-4CCD-9E9D-412D2AB54FD4}"/>
              </c:ext>
            </c:extLst>
          </c:dPt>
          <c:dPt>
            <c:idx val="30"/>
            <c:invertIfNegative val="0"/>
            <c:bubble3D val="0"/>
            <c:spPr>
              <a:solidFill>
                <a:schemeClr val="tx1"/>
              </a:solidFill>
              <a:ln>
                <a:noFill/>
              </a:ln>
              <a:effectLst/>
            </c:spPr>
            <c:extLst>
              <c:ext xmlns:c16="http://schemas.microsoft.com/office/drawing/2014/chart" uri="{C3380CC4-5D6E-409C-BE32-E72D297353CC}">
                <c16:uniqueId val="{0000003B-B062-4CCD-9E9D-412D2AB54FD4}"/>
              </c:ext>
            </c:extLst>
          </c:dPt>
          <c:dPt>
            <c:idx val="31"/>
            <c:invertIfNegative val="0"/>
            <c:bubble3D val="0"/>
            <c:spPr>
              <a:solidFill>
                <a:schemeClr val="tx1"/>
              </a:solidFill>
              <a:ln>
                <a:noFill/>
              </a:ln>
              <a:effectLst/>
            </c:spPr>
            <c:extLst>
              <c:ext xmlns:c16="http://schemas.microsoft.com/office/drawing/2014/chart" uri="{C3380CC4-5D6E-409C-BE32-E72D297353CC}">
                <c16:uniqueId val="{0000003D-B062-4CCD-9E9D-412D2AB54FD4}"/>
              </c:ext>
            </c:extLst>
          </c:dPt>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Frequency!$A$11:$B$42</c:f>
              <c:multiLvlStrCache>
                <c:ptCount val="32"/>
                <c:lvl>
                  <c:pt idx="0">
                    <c:v>Up to 5 years</c:v>
                  </c:pt>
                  <c:pt idx="1">
                    <c:v>6-10 years</c:v>
                  </c:pt>
                  <c:pt idx="2">
                    <c:v>11-15 years</c:v>
                  </c:pt>
                  <c:pt idx="3">
                    <c:v>16-20 years</c:v>
                  </c:pt>
                  <c:pt idx="4">
                    <c:v>21-25 years</c:v>
                  </c:pt>
                  <c:pt idx="5">
                    <c:v>26-30 years</c:v>
                  </c:pt>
                  <c:pt idx="6">
                    <c:v>Over 30 years</c:v>
                  </c:pt>
                  <c:pt idx="7">
                    <c:v>Up to 5 years</c:v>
                  </c:pt>
                  <c:pt idx="8">
                    <c:v>6-10 years</c:v>
                  </c:pt>
                  <c:pt idx="9">
                    <c:v>11-15 years</c:v>
                  </c:pt>
                  <c:pt idx="10">
                    <c:v>16-20 years</c:v>
                  </c:pt>
                  <c:pt idx="11">
                    <c:v>21-25 years</c:v>
                  </c:pt>
                  <c:pt idx="12">
                    <c:v>26-30 years</c:v>
                  </c:pt>
                  <c:pt idx="13">
                    <c:v>Over 30 years</c:v>
                  </c:pt>
                  <c:pt idx="14">
                    <c:v>Employee</c:v>
                  </c:pt>
                  <c:pt idx="15">
                    <c:v>Supervisor</c:v>
                  </c:pt>
                  <c:pt idx="16">
                    <c:v>Director</c:v>
                  </c:pt>
                  <c:pt idx="17">
                    <c:v>Senior executive</c:v>
                  </c:pt>
                  <c:pt idx="18">
                    <c:v>Owner</c:v>
                  </c:pt>
                  <c:pt idx="19">
                    <c:v>Wood</c:v>
                  </c:pt>
                  <c:pt idx="20">
                    <c:v>Furniture</c:v>
                  </c:pt>
                  <c:pt idx="21">
                    <c:v>Compulsory Education</c:v>
                  </c:pt>
                  <c:pt idx="22">
                    <c:v>Secondary Education</c:v>
                  </c:pt>
                  <c:pt idx="23">
                    <c:v>University/Technical University Degree</c:v>
                  </c:pt>
                  <c:pt idx="24">
                    <c:v>Master's/Doctoral Degree</c:v>
                  </c:pt>
                  <c:pt idx="25">
                    <c:v>Up to 35 years old</c:v>
                  </c:pt>
                  <c:pt idx="26">
                    <c:v>36-45 years old</c:v>
                  </c:pt>
                  <c:pt idx="27">
                    <c:v>46-55 years old</c:v>
                  </c:pt>
                  <c:pt idx="28">
                    <c:v>56-65 years old</c:v>
                  </c:pt>
                  <c:pt idx="29">
                    <c:v>66 years old and over</c:v>
                  </c:pt>
                  <c:pt idx="30">
                    <c:v>Man</c:v>
                  </c:pt>
                  <c:pt idx="31">
                    <c:v>Woman</c:v>
                  </c:pt>
                </c:lvl>
                <c:lvl>
                  <c:pt idx="0">
                    <c:v>Years of Experience in the Specific Company</c:v>
                  </c:pt>
                  <c:pt idx="7">
                    <c:v>Total Years of Experience in the Subject</c:v>
                  </c:pt>
                  <c:pt idx="14">
                    <c:v>Job Title</c:v>
                  </c:pt>
                  <c:pt idx="19">
                    <c:v>Business Sector</c:v>
                  </c:pt>
                  <c:pt idx="21">
                    <c:v>Education</c:v>
                  </c:pt>
                  <c:pt idx="25">
                    <c:v>Age Group</c:v>
                  </c:pt>
                  <c:pt idx="30">
                    <c:v>Gender</c:v>
                  </c:pt>
                </c:lvl>
              </c:multiLvlStrCache>
            </c:multiLvlStrRef>
          </c:cat>
          <c:val>
            <c:numRef>
              <c:f>Frequency!$D$11:$D$42</c:f>
              <c:numCache>
                <c:formatCode>0.00%</c:formatCode>
                <c:ptCount val="32"/>
                <c:pt idx="0">
                  <c:v>0.17449664429530201</c:v>
                </c:pt>
                <c:pt idx="1">
                  <c:v>8.0536912751677847E-2</c:v>
                </c:pt>
                <c:pt idx="2">
                  <c:v>0.10738255033557047</c:v>
                </c:pt>
                <c:pt idx="3">
                  <c:v>0.46308724832214765</c:v>
                </c:pt>
                <c:pt idx="4">
                  <c:v>7.3825503355704702E-2</c:v>
                </c:pt>
                <c:pt idx="5">
                  <c:v>5.3691275167785234E-2</c:v>
                </c:pt>
                <c:pt idx="6">
                  <c:v>4.6979865771812082E-2</c:v>
                </c:pt>
                <c:pt idx="7">
                  <c:v>0.10738255033557047</c:v>
                </c:pt>
                <c:pt idx="8">
                  <c:v>7.3825503355704702E-2</c:v>
                </c:pt>
                <c:pt idx="9">
                  <c:v>0.12080536912751678</c:v>
                </c:pt>
                <c:pt idx="10">
                  <c:v>0.38926174496644295</c:v>
                </c:pt>
                <c:pt idx="11">
                  <c:v>0.11409395973154363</c:v>
                </c:pt>
                <c:pt idx="12">
                  <c:v>0.13422818791946309</c:v>
                </c:pt>
                <c:pt idx="13">
                  <c:v>6.0402684563758392E-2</c:v>
                </c:pt>
                <c:pt idx="14">
                  <c:v>0.40939597315436244</c:v>
                </c:pt>
                <c:pt idx="15">
                  <c:v>6.0402684563758392E-2</c:v>
                </c:pt>
                <c:pt idx="16">
                  <c:v>8.0536912751677847E-2</c:v>
                </c:pt>
                <c:pt idx="17">
                  <c:v>0.13422818791946309</c:v>
                </c:pt>
                <c:pt idx="18">
                  <c:v>0.31543624161073824</c:v>
                </c:pt>
                <c:pt idx="19">
                  <c:v>0.40268456375838924</c:v>
                </c:pt>
                <c:pt idx="20">
                  <c:v>0.59731543624161076</c:v>
                </c:pt>
                <c:pt idx="21">
                  <c:v>0.10067114093959731</c:v>
                </c:pt>
                <c:pt idx="22">
                  <c:v>0.24161073825503357</c:v>
                </c:pt>
                <c:pt idx="23">
                  <c:v>0.40939597315436244</c:v>
                </c:pt>
                <c:pt idx="24">
                  <c:v>0.24832214765100671</c:v>
                </c:pt>
                <c:pt idx="25">
                  <c:v>0.12751677852348994</c:v>
                </c:pt>
                <c:pt idx="26">
                  <c:v>0.22818791946308725</c:v>
                </c:pt>
                <c:pt idx="27">
                  <c:v>0.40939597315436244</c:v>
                </c:pt>
                <c:pt idx="28">
                  <c:v>9.3959731543624164E-2</c:v>
                </c:pt>
                <c:pt idx="29">
                  <c:v>0.14093959731543623</c:v>
                </c:pt>
                <c:pt idx="30">
                  <c:v>0.59731543624161076</c:v>
                </c:pt>
                <c:pt idx="31">
                  <c:v>0.40268456375838924</c:v>
                </c:pt>
              </c:numCache>
            </c:numRef>
          </c:val>
          <c:extLst>
            <c:ext xmlns:c16="http://schemas.microsoft.com/office/drawing/2014/chart" uri="{C3380CC4-5D6E-409C-BE32-E72D297353CC}">
              <c16:uniqueId val="{0000003E-B062-4CCD-9E9D-412D2AB54FD4}"/>
            </c:ext>
          </c:extLst>
        </c:ser>
        <c:dLbls>
          <c:dLblPos val="outEnd"/>
          <c:showLegendKey val="0"/>
          <c:showVal val="1"/>
          <c:showCatName val="0"/>
          <c:showSerName val="0"/>
          <c:showPercent val="0"/>
          <c:showBubbleSize val="0"/>
        </c:dLbls>
        <c:gapWidth val="182"/>
        <c:axId val="218826736"/>
        <c:axId val="218825296"/>
      </c:barChart>
      <c:catAx>
        <c:axId val="218826736"/>
        <c:scaling>
          <c:orientation val="minMax"/>
        </c:scaling>
        <c:delete val="0"/>
        <c:axPos val="l"/>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l-GR"/>
          </a:p>
        </c:txPr>
        <c:crossAx val="218825296"/>
        <c:crosses val="autoZero"/>
        <c:auto val="1"/>
        <c:lblAlgn val="ctr"/>
        <c:lblOffset val="100"/>
        <c:noMultiLvlLbl val="0"/>
      </c:catAx>
      <c:valAx>
        <c:axId val="218825296"/>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l-GR"/>
          </a:p>
        </c:txPr>
        <c:crossAx val="218826736"/>
        <c:crosses val="autoZero"/>
        <c:crossBetween val="between"/>
        <c:majorUnit val="0.2"/>
        <c:minorUnit val="5.000000000000001E-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400" b="1">
          <a:solidFill>
            <a:schemeClr val="bg1"/>
          </a:solidFill>
          <a:latin typeface="Times New Roman" panose="02020603050405020304" pitchFamily="18" charset="0"/>
          <a:cs typeface="Times New Roman" panose="02020603050405020304" pitchFamily="18" charset="0"/>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3CE820-4087-4B9A-A1DE-141A1676EC8C}" type="doc">
      <dgm:prSet loTypeId="urn:microsoft.com/office/officeart/2005/8/layout/cycle1" loCatId="cycle" qsTypeId="urn:microsoft.com/office/officeart/2005/8/quickstyle/simple1" qsCatId="simple" csTypeId="urn:microsoft.com/office/officeart/2005/8/colors/accent1_2" csCatId="accent1"/>
      <dgm:spPr/>
    </dgm:pt>
    <dgm:pt modelId="{07A42C71-C7DD-4EB1-B358-1F2F9F51913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1" i="0" u="none" strike="noStrike" cap="none" normalizeH="0" baseline="0" smtClean="0">
              <a:ln>
                <a:noFill/>
              </a:ln>
              <a:solidFill>
                <a:schemeClr val="tx1"/>
              </a:solidFill>
              <a:effectLst>
                <a:outerShdw blurRad="38100" dist="38100" dir="2700000" algn="tl">
                  <a:srgbClr val="C0C0C0"/>
                </a:outerShdw>
              </a:effectLst>
              <a:latin typeface="Arial Unicode MS" pitchFamily="34" charset="-128"/>
              <a:cs typeface="Arial" panose="020B0604020202020204" pitchFamily="34" charset="0"/>
            </a:rPr>
            <a:t>Communicate</a:t>
          </a:r>
        </a:p>
      </dgm:t>
    </dgm:pt>
    <dgm:pt modelId="{5D9A4D21-3FDC-49D7-929A-549083BE5083}" type="parTrans" cxnId="{41E2A153-487B-48E4-B894-5A697C1ADFE4}">
      <dgm:prSet/>
      <dgm:spPr/>
    </dgm:pt>
    <dgm:pt modelId="{6D2951B7-B2A3-425A-92A3-AEF7E8A3F265}" type="sibTrans" cxnId="{41E2A153-487B-48E4-B894-5A697C1ADFE4}">
      <dgm:prSet/>
      <dgm:spPr/>
    </dgm:pt>
    <dgm:pt modelId="{BE3CA51F-8B8B-4772-B14F-380E64224F2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1" i="0" u="none" strike="noStrike" cap="none" normalizeH="0" baseline="0" smtClean="0">
              <a:ln>
                <a:noFill/>
              </a:ln>
              <a:solidFill>
                <a:schemeClr val="tx1"/>
              </a:solidFill>
              <a:effectLst>
                <a:outerShdw blurRad="38100" dist="38100" dir="2700000" algn="tl">
                  <a:srgbClr val="C0C0C0"/>
                </a:outerShdw>
              </a:effectLst>
              <a:latin typeface="Arial Unicode MS" pitchFamily="34" charset="-128"/>
              <a:cs typeface="Arial" panose="020B0604020202020204" pitchFamily="34" charset="0"/>
            </a:rPr>
            <a:t>Observe</a:t>
          </a:r>
        </a:p>
      </dgm:t>
    </dgm:pt>
    <dgm:pt modelId="{8E689C36-2466-43E8-8C57-BEC9E1D428C2}" type="parTrans" cxnId="{93E8CCBC-30F5-4D83-992C-FF5C353D00B8}">
      <dgm:prSet/>
      <dgm:spPr/>
    </dgm:pt>
    <dgm:pt modelId="{6856BC09-C8CB-480D-A2DB-2EFCDBBC63DF}" type="sibTrans" cxnId="{93E8CCBC-30F5-4D83-992C-FF5C353D00B8}">
      <dgm:prSet/>
      <dgm:spPr/>
    </dgm:pt>
    <dgm:pt modelId="{BC2A8ADC-F34A-4B11-8918-EEAA0A59BDD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1" i="0" u="none" strike="noStrike" cap="none" normalizeH="0" baseline="0" smtClean="0">
              <a:ln>
                <a:noFill/>
              </a:ln>
              <a:solidFill>
                <a:schemeClr val="tx1"/>
              </a:solidFill>
              <a:effectLst>
                <a:outerShdw blurRad="38100" dist="38100" dir="2700000" algn="tl">
                  <a:srgbClr val="C0C0C0"/>
                </a:outerShdw>
              </a:effectLst>
              <a:latin typeface="Arial Unicode MS" pitchFamily="34" charset="-128"/>
              <a:cs typeface="Arial" panose="020B0604020202020204" pitchFamily="34" charset="0"/>
            </a:rPr>
            <a:t>Evaluate</a:t>
          </a:r>
        </a:p>
      </dgm:t>
    </dgm:pt>
    <dgm:pt modelId="{3DB92C93-67B0-456B-BF5E-77822C44E815}" type="parTrans" cxnId="{399C1BEC-4967-4692-BF70-802FBC8D36BA}">
      <dgm:prSet/>
      <dgm:spPr/>
    </dgm:pt>
    <dgm:pt modelId="{0F5CFFFB-4EEB-43FA-8853-A1213457438C}" type="sibTrans" cxnId="{399C1BEC-4967-4692-BF70-802FBC8D36BA}">
      <dgm:prSet/>
      <dgm:spPr/>
    </dgm:pt>
    <dgm:pt modelId="{F4083592-720B-45CC-A506-D94F646E41D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1" i="0" u="none" strike="noStrike" cap="none" normalizeH="0" baseline="0" smtClean="0">
              <a:ln>
                <a:noFill/>
              </a:ln>
              <a:solidFill>
                <a:schemeClr val="tx1"/>
              </a:solidFill>
              <a:effectLst>
                <a:outerShdw blurRad="38100" dist="38100" dir="2700000" algn="tl">
                  <a:srgbClr val="C0C0C0"/>
                </a:outerShdw>
              </a:effectLst>
              <a:latin typeface="Arial Unicode MS" pitchFamily="34" charset="-128"/>
              <a:cs typeface="Arial" panose="020B0604020202020204" pitchFamily="34" charset="0"/>
            </a:rPr>
            <a:t>Set Goals</a:t>
          </a:r>
        </a:p>
      </dgm:t>
    </dgm:pt>
    <dgm:pt modelId="{53F2A626-64DA-4FAD-A6C5-1878251E16E0}" type="parTrans" cxnId="{0590F329-8383-42A3-B99E-C300580D3692}">
      <dgm:prSet/>
      <dgm:spPr/>
    </dgm:pt>
    <dgm:pt modelId="{DFC93EFF-71F1-4EC9-A529-0CCBC6B93D37}" type="sibTrans" cxnId="{0590F329-8383-42A3-B99E-C300580D3692}">
      <dgm:prSet/>
      <dgm:spPr/>
    </dgm:pt>
    <dgm:pt modelId="{1E0217C1-2E7E-4F17-98AD-E310241F0704}" type="pres">
      <dgm:prSet presAssocID="{813CE820-4087-4B9A-A1DE-141A1676EC8C}" presName="cycle" presStyleCnt="0">
        <dgm:presLayoutVars>
          <dgm:dir/>
          <dgm:resizeHandles val="exact"/>
        </dgm:presLayoutVars>
      </dgm:prSet>
      <dgm:spPr/>
    </dgm:pt>
    <dgm:pt modelId="{640A1BB4-ADF0-46E6-81CA-2C65A3947D1D}" type="pres">
      <dgm:prSet presAssocID="{07A42C71-C7DD-4EB1-B358-1F2F9F51913A}" presName="dummy" presStyleCnt="0"/>
      <dgm:spPr/>
    </dgm:pt>
    <dgm:pt modelId="{23CCC078-7A52-44FC-9539-E6855A691872}" type="pres">
      <dgm:prSet presAssocID="{07A42C71-C7DD-4EB1-B358-1F2F9F51913A}" presName="node" presStyleLbl="revTx" presStyleIdx="0" presStyleCnt="4">
        <dgm:presLayoutVars>
          <dgm:bulletEnabled val="1"/>
        </dgm:presLayoutVars>
      </dgm:prSet>
      <dgm:spPr/>
      <dgm:t>
        <a:bodyPr/>
        <a:lstStyle/>
        <a:p>
          <a:endParaRPr lang="el-GR"/>
        </a:p>
      </dgm:t>
    </dgm:pt>
    <dgm:pt modelId="{780D7C2D-0D78-456F-BF56-8E3D5E962443}" type="pres">
      <dgm:prSet presAssocID="{6D2951B7-B2A3-425A-92A3-AEF7E8A3F265}" presName="sibTrans" presStyleLbl="node1" presStyleIdx="0" presStyleCnt="4"/>
      <dgm:spPr/>
    </dgm:pt>
    <dgm:pt modelId="{2AE01A6E-74FE-426E-9143-D910B3D52376}" type="pres">
      <dgm:prSet presAssocID="{BE3CA51F-8B8B-4772-B14F-380E64224F27}" presName="dummy" presStyleCnt="0"/>
      <dgm:spPr/>
    </dgm:pt>
    <dgm:pt modelId="{320E50A5-B3B3-4B59-971E-9165E9C5B832}" type="pres">
      <dgm:prSet presAssocID="{BE3CA51F-8B8B-4772-B14F-380E64224F27}" presName="node" presStyleLbl="revTx" presStyleIdx="1" presStyleCnt="4">
        <dgm:presLayoutVars>
          <dgm:bulletEnabled val="1"/>
        </dgm:presLayoutVars>
      </dgm:prSet>
      <dgm:spPr/>
      <dgm:t>
        <a:bodyPr/>
        <a:lstStyle/>
        <a:p>
          <a:endParaRPr lang="el-GR"/>
        </a:p>
      </dgm:t>
    </dgm:pt>
    <dgm:pt modelId="{137CE6ED-E8F1-4428-A711-EACDF2C9F8A8}" type="pres">
      <dgm:prSet presAssocID="{6856BC09-C8CB-480D-A2DB-2EFCDBBC63DF}" presName="sibTrans" presStyleLbl="node1" presStyleIdx="1" presStyleCnt="4"/>
      <dgm:spPr/>
    </dgm:pt>
    <dgm:pt modelId="{A40A6695-2CB4-4E8E-84FC-011FE677081F}" type="pres">
      <dgm:prSet presAssocID="{BC2A8ADC-F34A-4B11-8918-EEAA0A59BDD8}" presName="dummy" presStyleCnt="0"/>
      <dgm:spPr/>
    </dgm:pt>
    <dgm:pt modelId="{81093A15-1744-455A-B572-AB504565DE3F}" type="pres">
      <dgm:prSet presAssocID="{BC2A8ADC-F34A-4B11-8918-EEAA0A59BDD8}" presName="node" presStyleLbl="revTx" presStyleIdx="2" presStyleCnt="4">
        <dgm:presLayoutVars>
          <dgm:bulletEnabled val="1"/>
        </dgm:presLayoutVars>
      </dgm:prSet>
      <dgm:spPr/>
      <dgm:t>
        <a:bodyPr/>
        <a:lstStyle/>
        <a:p>
          <a:endParaRPr lang="el-GR"/>
        </a:p>
      </dgm:t>
    </dgm:pt>
    <dgm:pt modelId="{FADEC64C-0D27-413B-A7E4-EA7383D2CAA7}" type="pres">
      <dgm:prSet presAssocID="{0F5CFFFB-4EEB-43FA-8853-A1213457438C}" presName="sibTrans" presStyleLbl="node1" presStyleIdx="2" presStyleCnt="4"/>
      <dgm:spPr/>
    </dgm:pt>
    <dgm:pt modelId="{C4BBE0A7-B79F-466C-8AE4-A9470F318213}" type="pres">
      <dgm:prSet presAssocID="{F4083592-720B-45CC-A506-D94F646E41DD}" presName="dummy" presStyleCnt="0"/>
      <dgm:spPr/>
    </dgm:pt>
    <dgm:pt modelId="{4D6AD747-C5A4-4303-BDBB-593AF541AB76}" type="pres">
      <dgm:prSet presAssocID="{F4083592-720B-45CC-A506-D94F646E41DD}" presName="node" presStyleLbl="revTx" presStyleIdx="3" presStyleCnt="4">
        <dgm:presLayoutVars>
          <dgm:bulletEnabled val="1"/>
        </dgm:presLayoutVars>
      </dgm:prSet>
      <dgm:spPr/>
      <dgm:t>
        <a:bodyPr/>
        <a:lstStyle/>
        <a:p>
          <a:endParaRPr lang="el-GR"/>
        </a:p>
      </dgm:t>
    </dgm:pt>
    <dgm:pt modelId="{748965D2-6AA7-4EC9-9C5C-D3276B663187}" type="pres">
      <dgm:prSet presAssocID="{DFC93EFF-71F1-4EC9-A529-0CCBC6B93D37}" presName="sibTrans" presStyleLbl="node1" presStyleIdx="3" presStyleCnt="4"/>
      <dgm:spPr/>
    </dgm:pt>
  </dgm:ptLst>
  <dgm:cxnLst>
    <dgm:cxn modelId="{71D8D4F9-3A16-469C-B526-E15C717B8E14}" type="presOf" srcId="{DFC93EFF-71F1-4EC9-A529-0CCBC6B93D37}" destId="{748965D2-6AA7-4EC9-9C5C-D3276B663187}" srcOrd="0" destOrd="0" presId="urn:microsoft.com/office/officeart/2005/8/layout/cycle1"/>
    <dgm:cxn modelId="{0590F329-8383-42A3-B99E-C300580D3692}" srcId="{813CE820-4087-4B9A-A1DE-141A1676EC8C}" destId="{F4083592-720B-45CC-A506-D94F646E41DD}" srcOrd="3" destOrd="0" parTransId="{53F2A626-64DA-4FAD-A6C5-1878251E16E0}" sibTransId="{DFC93EFF-71F1-4EC9-A529-0CCBC6B93D37}"/>
    <dgm:cxn modelId="{93E8CCBC-30F5-4D83-992C-FF5C353D00B8}" srcId="{813CE820-4087-4B9A-A1DE-141A1676EC8C}" destId="{BE3CA51F-8B8B-4772-B14F-380E64224F27}" srcOrd="1" destOrd="0" parTransId="{8E689C36-2466-43E8-8C57-BEC9E1D428C2}" sibTransId="{6856BC09-C8CB-480D-A2DB-2EFCDBBC63DF}"/>
    <dgm:cxn modelId="{399C1BEC-4967-4692-BF70-802FBC8D36BA}" srcId="{813CE820-4087-4B9A-A1DE-141A1676EC8C}" destId="{BC2A8ADC-F34A-4B11-8918-EEAA0A59BDD8}" srcOrd="2" destOrd="0" parTransId="{3DB92C93-67B0-456B-BF5E-77822C44E815}" sibTransId="{0F5CFFFB-4EEB-43FA-8853-A1213457438C}"/>
    <dgm:cxn modelId="{444570CC-A1E0-4121-9E06-D88521C2C723}" type="presOf" srcId="{6D2951B7-B2A3-425A-92A3-AEF7E8A3F265}" destId="{780D7C2D-0D78-456F-BF56-8E3D5E962443}" srcOrd="0" destOrd="0" presId="urn:microsoft.com/office/officeart/2005/8/layout/cycle1"/>
    <dgm:cxn modelId="{41E2A153-487B-48E4-B894-5A697C1ADFE4}" srcId="{813CE820-4087-4B9A-A1DE-141A1676EC8C}" destId="{07A42C71-C7DD-4EB1-B358-1F2F9F51913A}" srcOrd="0" destOrd="0" parTransId="{5D9A4D21-3FDC-49D7-929A-549083BE5083}" sibTransId="{6D2951B7-B2A3-425A-92A3-AEF7E8A3F265}"/>
    <dgm:cxn modelId="{41BDA26E-B609-4D20-AB29-5619266ED503}" type="presOf" srcId="{BE3CA51F-8B8B-4772-B14F-380E64224F27}" destId="{320E50A5-B3B3-4B59-971E-9165E9C5B832}" srcOrd="0" destOrd="0" presId="urn:microsoft.com/office/officeart/2005/8/layout/cycle1"/>
    <dgm:cxn modelId="{76E75D91-1B84-4EBC-9314-D19CB6BFE2AC}" type="presOf" srcId="{BC2A8ADC-F34A-4B11-8918-EEAA0A59BDD8}" destId="{81093A15-1744-455A-B572-AB504565DE3F}" srcOrd="0" destOrd="0" presId="urn:microsoft.com/office/officeart/2005/8/layout/cycle1"/>
    <dgm:cxn modelId="{F97B81F1-D4E3-4D54-8F27-9C7854F0EFD0}" type="presOf" srcId="{0F5CFFFB-4EEB-43FA-8853-A1213457438C}" destId="{FADEC64C-0D27-413B-A7E4-EA7383D2CAA7}" srcOrd="0" destOrd="0" presId="urn:microsoft.com/office/officeart/2005/8/layout/cycle1"/>
    <dgm:cxn modelId="{C6990FD9-676C-4C78-B5D2-282F861BC168}" type="presOf" srcId="{07A42C71-C7DD-4EB1-B358-1F2F9F51913A}" destId="{23CCC078-7A52-44FC-9539-E6855A691872}" srcOrd="0" destOrd="0" presId="urn:microsoft.com/office/officeart/2005/8/layout/cycle1"/>
    <dgm:cxn modelId="{2374D89B-BCC0-4F91-AC78-05F87DD2769A}" type="presOf" srcId="{6856BC09-C8CB-480D-A2DB-2EFCDBBC63DF}" destId="{137CE6ED-E8F1-4428-A711-EACDF2C9F8A8}" srcOrd="0" destOrd="0" presId="urn:microsoft.com/office/officeart/2005/8/layout/cycle1"/>
    <dgm:cxn modelId="{00E218D6-0995-4E5E-981F-6A22DD120EA9}" type="presOf" srcId="{813CE820-4087-4B9A-A1DE-141A1676EC8C}" destId="{1E0217C1-2E7E-4F17-98AD-E310241F0704}" srcOrd="0" destOrd="0" presId="urn:microsoft.com/office/officeart/2005/8/layout/cycle1"/>
    <dgm:cxn modelId="{7E69A6BA-3654-4AFD-8A6D-51DB36FE56F0}" type="presOf" srcId="{F4083592-720B-45CC-A506-D94F646E41DD}" destId="{4D6AD747-C5A4-4303-BDBB-593AF541AB76}" srcOrd="0" destOrd="0" presId="urn:microsoft.com/office/officeart/2005/8/layout/cycle1"/>
    <dgm:cxn modelId="{515F6710-0BFC-4A70-A7F1-67939750C521}" type="presParOf" srcId="{1E0217C1-2E7E-4F17-98AD-E310241F0704}" destId="{640A1BB4-ADF0-46E6-81CA-2C65A3947D1D}" srcOrd="0" destOrd="0" presId="urn:microsoft.com/office/officeart/2005/8/layout/cycle1"/>
    <dgm:cxn modelId="{20975F80-1FDD-4CB6-8F72-3D1FF58C3141}" type="presParOf" srcId="{1E0217C1-2E7E-4F17-98AD-E310241F0704}" destId="{23CCC078-7A52-44FC-9539-E6855A691872}" srcOrd="1" destOrd="0" presId="urn:microsoft.com/office/officeart/2005/8/layout/cycle1"/>
    <dgm:cxn modelId="{F6446C30-529E-45EA-A2BE-5CA02E253195}" type="presParOf" srcId="{1E0217C1-2E7E-4F17-98AD-E310241F0704}" destId="{780D7C2D-0D78-456F-BF56-8E3D5E962443}" srcOrd="2" destOrd="0" presId="urn:microsoft.com/office/officeart/2005/8/layout/cycle1"/>
    <dgm:cxn modelId="{F630ABAD-DC7C-4EA8-AAD4-6318E40B2724}" type="presParOf" srcId="{1E0217C1-2E7E-4F17-98AD-E310241F0704}" destId="{2AE01A6E-74FE-426E-9143-D910B3D52376}" srcOrd="3" destOrd="0" presId="urn:microsoft.com/office/officeart/2005/8/layout/cycle1"/>
    <dgm:cxn modelId="{94F54D55-5987-4E95-A6F2-68B928D1DF4A}" type="presParOf" srcId="{1E0217C1-2E7E-4F17-98AD-E310241F0704}" destId="{320E50A5-B3B3-4B59-971E-9165E9C5B832}" srcOrd="4" destOrd="0" presId="urn:microsoft.com/office/officeart/2005/8/layout/cycle1"/>
    <dgm:cxn modelId="{AABDC183-77A4-4928-AC75-EBFB18DBD97A}" type="presParOf" srcId="{1E0217C1-2E7E-4F17-98AD-E310241F0704}" destId="{137CE6ED-E8F1-4428-A711-EACDF2C9F8A8}" srcOrd="5" destOrd="0" presId="urn:microsoft.com/office/officeart/2005/8/layout/cycle1"/>
    <dgm:cxn modelId="{59BD13E6-CB16-4D5D-9E8D-2329B7157004}" type="presParOf" srcId="{1E0217C1-2E7E-4F17-98AD-E310241F0704}" destId="{A40A6695-2CB4-4E8E-84FC-011FE677081F}" srcOrd="6" destOrd="0" presId="urn:microsoft.com/office/officeart/2005/8/layout/cycle1"/>
    <dgm:cxn modelId="{F7B52CBE-FFD3-4030-B752-45C97357D3C8}" type="presParOf" srcId="{1E0217C1-2E7E-4F17-98AD-E310241F0704}" destId="{81093A15-1744-455A-B572-AB504565DE3F}" srcOrd="7" destOrd="0" presId="urn:microsoft.com/office/officeart/2005/8/layout/cycle1"/>
    <dgm:cxn modelId="{25348F97-53BA-46E3-A631-65F03E35C9ED}" type="presParOf" srcId="{1E0217C1-2E7E-4F17-98AD-E310241F0704}" destId="{FADEC64C-0D27-413B-A7E4-EA7383D2CAA7}" srcOrd="8" destOrd="0" presId="urn:microsoft.com/office/officeart/2005/8/layout/cycle1"/>
    <dgm:cxn modelId="{6FC0FEFD-7157-47B9-A85E-795C9FA4640B}" type="presParOf" srcId="{1E0217C1-2E7E-4F17-98AD-E310241F0704}" destId="{C4BBE0A7-B79F-466C-8AE4-A9470F318213}" srcOrd="9" destOrd="0" presId="urn:microsoft.com/office/officeart/2005/8/layout/cycle1"/>
    <dgm:cxn modelId="{04E9E5F4-769D-445C-BE29-77F48B875214}" type="presParOf" srcId="{1E0217C1-2E7E-4F17-98AD-E310241F0704}" destId="{4D6AD747-C5A4-4303-BDBB-593AF541AB76}" srcOrd="10" destOrd="0" presId="urn:microsoft.com/office/officeart/2005/8/layout/cycle1"/>
    <dgm:cxn modelId="{1DF1E9B2-ADBE-4444-AC39-B8F9E9D8A4D0}" type="presParOf" srcId="{1E0217C1-2E7E-4F17-98AD-E310241F0704}" destId="{748965D2-6AA7-4EC9-9C5C-D3276B663187}"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CC078-7A52-44FC-9539-E6855A691872}">
      <dsp:nvSpPr>
        <dsp:cNvPr id="0" name=""/>
        <dsp:cNvSpPr/>
      </dsp:nvSpPr>
      <dsp:spPr>
        <a:xfrm>
          <a:off x="2986772" y="70752"/>
          <a:ext cx="1133474" cy="1133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500" b="1" i="0" u="none" strike="noStrike" kern="1200" cap="none" normalizeH="0" baseline="0" smtClean="0">
              <a:ln>
                <a:noFill/>
              </a:ln>
              <a:solidFill>
                <a:schemeClr val="tx1"/>
              </a:solidFill>
              <a:effectLst>
                <a:outerShdw blurRad="38100" dist="38100" dir="2700000" algn="tl">
                  <a:srgbClr val="C0C0C0"/>
                </a:outerShdw>
              </a:effectLst>
              <a:latin typeface="Arial Unicode MS" pitchFamily="34" charset="-128"/>
              <a:cs typeface="Arial" panose="020B0604020202020204" pitchFamily="34" charset="0"/>
            </a:rPr>
            <a:t>Communicate</a:t>
          </a:r>
        </a:p>
      </dsp:txBody>
      <dsp:txXfrm>
        <a:off x="2986772" y="70752"/>
        <a:ext cx="1133474" cy="1133474"/>
      </dsp:txXfrm>
    </dsp:sp>
    <dsp:sp modelId="{780D7C2D-0D78-456F-BF56-8E3D5E962443}">
      <dsp:nvSpPr>
        <dsp:cNvPr id="0" name=""/>
        <dsp:cNvSpPr/>
      </dsp:nvSpPr>
      <dsp:spPr>
        <a:xfrm>
          <a:off x="989876" y="-723"/>
          <a:ext cx="3201847" cy="3201847"/>
        </a:xfrm>
        <a:prstGeom prst="circularArrow">
          <a:avLst>
            <a:gd name="adj1" fmla="val 6903"/>
            <a:gd name="adj2" fmla="val 465437"/>
            <a:gd name="adj3" fmla="val 549059"/>
            <a:gd name="adj4" fmla="val 20585505"/>
            <a:gd name="adj5" fmla="val 805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E50A5-B3B3-4B59-971E-9165E9C5B832}">
      <dsp:nvSpPr>
        <dsp:cNvPr id="0" name=""/>
        <dsp:cNvSpPr/>
      </dsp:nvSpPr>
      <dsp:spPr>
        <a:xfrm>
          <a:off x="2986772" y="1996172"/>
          <a:ext cx="1133474" cy="1133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500" b="1" i="0" u="none" strike="noStrike" kern="1200" cap="none" normalizeH="0" baseline="0" smtClean="0">
              <a:ln>
                <a:noFill/>
              </a:ln>
              <a:solidFill>
                <a:schemeClr val="tx1"/>
              </a:solidFill>
              <a:effectLst>
                <a:outerShdw blurRad="38100" dist="38100" dir="2700000" algn="tl">
                  <a:srgbClr val="C0C0C0"/>
                </a:outerShdw>
              </a:effectLst>
              <a:latin typeface="Arial Unicode MS" pitchFamily="34" charset="-128"/>
              <a:cs typeface="Arial" panose="020B0604020202020204" pitchFamily="34" charset="0"/>
            </a:rPr>
            <a:t>Observe</a:t>
          </a:r>
        </a:p>
      </dsp:txBody>
      <dsp:txXfrm>
        <a:off x="2986772" y="1996172"/>
        <a:ext cx="1133474" cy="1133474"/>
      </dsp:txXfrm>
    </dsp:sp>
    <dsp:sp modelId="{137CE6ED-E8F1-4428-A711-EACDF2C9F8A8}">
      <dsp:nvSpPr>
        <dsp:cNvPr id="0" name=""/>
        <dsp:cNvSpPr/>
      </dsp:nvSpPr>
      <dsp:spPr>
        <a:xfrm>
          <a:off x="989876" y="-723"/>
          <a:ext cx="3201847" cy="3201847"/>
        </a:xfrm>
        <a:prstGeom prst="circularArrow">
          <a:avLst>
            <a:gd name="adj1" fmla="val 6903"/>
            <a:gd name="adj2" fmla="val 465437"/>
            <a:gd name="adj3" fmla="val 5949059"/>
            <a:gd name="adj4" fmla="val 4385505"/>
            <a:gd name="adj5" fmla="val 805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093A15-1744-455A-B572-AB504565DE3F}">
      <dsp:nvSpPr>
        <dsp:cNvPr id="0" name=""/>
        <dsp:cNvSpPr/>
      </dsp:nvSpPr>
      <dsp:spPr>
        <a:xfrm>
          <a:off x="1061352" y="1996172"/>
          <a:ext cx="1133474" cy="1133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500" b="1" i="0" u="none" strike="noStrike" kern="1200" cap="none" normalizeH="0" baseline="0" smtClean="0">
              <a:ln>
                <a:noFill/>
              </a:ln>
              <a:solidFill>
                <a:schemeClr val="tx1"/>
              </a:solidFill>
              <a:effectLst>
                <a:outerShdw blurRad="38100" dist="38100" dir="2700000" algn="tl">
                  <a:srgbClr val="C0C0C0"/>
                </a:outerShdw>
              </a:effectLst>
              <a:latin typeface="Arial Unicode MS" pitchFamily="34" charset="-128"/>
              <a:cs typeface="Arial" panose="020B0604020202020204" pitchFamily="34" charset="0"/>
            </a:rPr>
            <a:t>Evaluate</a:t>
          </a:r>
        </a:p>
      </dsp:txBody>
      <dsp:txXfrm>
        <a:off x="1061352" y="1996172"/>
        <a:ext cx="1133474" cy="1133474"/>
      </dsp:txXfrm>
    </dsp:sp>
    <dsp:sp modelId="{FADEC64C-0D27-413B-A7E4-EA7383D2CAA7}">
      <dsp:nvSpPr>
        <dsp:cNvPr id="0" name=""/>
        <dsp:cNvSpPr/>
      </dsp:nvSpPr>
      <dsp:spPr>
        <a:xfrm>
          <a:off x="989876" y="-723"/>
          <a:ext cx="3201847" cy="3201847"/>
        </a:xfrm>
        <a:prstGeom prst="circularArrow">
          <a:avLst>
            <a:gd name="adj1" fmla="val 6903"/>
            <a:gd name="adj2" fmla="val 465437"/>
            <a:gd name="adj3" fmla="val 11349059"/>
            <a:gd name="adj4" fmla="val 9785505"/>
            <a:gd name="adj5" fmla="val 805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6AD747-C5A4-4303-BDBB-593AF541AB76}">
      <dsp:nvSpPr>
        <dsp:cNvPr id="0" name=""/>
        <dsp:cNvSpPr/>
      </dsp:nvSpPr>
      <dsp:spPr>
        <a:xfrm>
          <a:off x="1061352" y="70752"/>
          <a:ext cx="1133474" cy="1133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500" b="1" i="0" u="none" strike="noStrike" kern="1200" cap="none" normalizeH="0" baseline="0" smtClean="0">
              <a:ln>
                <a:noFill/>
              </a:ln>
              <a:solidFill>
                <a:schemeClr val="tx1"/>
              </a:solidFill>
              <a:effectLst>
                <a:outerShdw blurRad="38100" dist="38100" dir="2700000" algn="tl">
                  <a:srgbClr val="C0C0C0"/>
                </a:outerShdw>
              </a:effectLst>
              <a:latin typeface="Arial Unicode MS" pitchFamily="34" charset="-128"/>
              <a:cs typeface="Arial" panose="020B0604020202020204" pitchFamily="34" charset="0"/>
            </a:rPr>
            <a:t>Set Goals</a:t>
          </a:r>
        </a:p>
      </dsp:txBody>
      <dsp:txXfrm>
        <a:off x="1061352" y="70752"/>
        <a:ext cx="1133474" cy="1133474"/>
      </dsp:txXfrm>
    </dsp:sp>
    <dsp:sp modelId="{748965D2-6AA7-4EC9-9C5C-D3276B663187}">
      <dsp:nvSpPr>
        <dsp:cNvPr id="0" name=""/>
        <dsp:cNvSpPr/>
      </dsp:nvSpPr>
      <dsp:spPr>
        <a:xfrm>
          <a:off x="989876" y="-723"/>
          <a:ext cx="3201847" cy="3201847"/>
        </a:xfrm>
        <a:prstGeom prst="circularArrow">
          <a:avLst>
            <a:gd name="adj1" fmla="val 6903"/>
            <a:gd name="adj2" fmla="val 465437"/>
            <a:gd name="adj3" fmla="val 16749059"/>
            <a:gd name="adj4" fmla="val 15185505"/>
            <a:gd name="adj5" fmla="val 805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CA7D6-83BB-4597-98B7-576C630190B2}" type="datetimeFigureOut">
              <a:rPr lang="el-GR" smtClean="0"/>
              <a:t>08/11/2025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BE7D8-EA36-4F67-9059-A91B7AB0E8DB}" type="slidenum">
              <a:rPr lang="el-GR" smtClean="0"/>
              <a:t>‹#›</a:t>
            </a:fld>
            <a:endParaRPr lang="el-GR"/>
          </a:p>
        </p:txBody>
      </p:sp>
    </p:spTree>
    <p:extLst>
      <p:ext uri="{BB962C8B-B14F-4D97-AF65-F5344CB8AC3E}">
        <p14:creationId xmlns:p14="http://schemas.microsoft.com/office/powerpoint/2010/main" val="645373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6D27FB-C8A7-4ED6-9200-F4649BE52D2B}" type="slidenum">
              <a:rPr lang="en-US" altLang="el-GR" smtClean="0"/>
              <a:pPr>
                <a:spcBef>
                  <a:spcPct val="0"/>
                </a:spcBef>
              </a:pPr>
              <a:t>1</a:t>
            </a:fld>
            <a:endParaRPr lang="en-US" altLang="el-GR"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extLst>
      <p:ext uri="{BB962C8B-B14F-4D97-AF65-F5344CB8AC3E}">
        <p14:creationId xmlns:p14="http://schemas.microsoft.com/office/powerpoint/2010/main" val="3202302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BC6034-1570-4C95-A06C-6C18552928BB}" type="slidenum">
              <a:rPr lang="en-US" altLang="el-GR" smtClean="0"/>
              <a:pPr>
                <a:spcBef>
                  <a:spcPct val="0"/>
                </a:spcBef>
              </a:pPr>
              <a:t>5</a:t>
            </a:fld>
            <a:endParaRPr lang="en-US" altLang="el-GR" smtClean="0"/>
          </a:p>
        </p:txBody>
      </p:sp>
      <p:sp>
        <p:nvSpPr>
          <p:cNvPr id="135171" name="Rectangle 2"/>
          <p:cNvSpPr>
            <a:spLocks noGrp="1" noRot="1" noChangeAspect="1" noChangeArrowheads="1" noTextEdit="1"/>
          </p:cNvSpPr>
          <p:nvPr>
            <p:ph type="sldImg"/>
          </p:nvPr>
        </p:nvSpPr>
        <p:spPr bwMode="auto">
          <a:xfrm>
            <a:off x="382588"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p:cNvSpPr>
            <a:spLocks noGrp="1" noChangeArrowheads="1"/>
          </p:cNvSpPr>
          <p:nvPr>
            <p:ph type="body" idx="1"/>
          </p:nvPr>
        </p:nvSpPr>
        <p:spPr bwMode="auto">
          <a:xfrm>
            <a:off x="915988" y="4343400"/>
            <a:ext cx="5026025"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extLst>
      <p:ext uri="{BB962C8B-B14F-4D97-AF65-F5344CB8AC3E}">
        <p14:creationId xmlns:p14="http://schemas.microsoft.com/office/powerpoint/2010/main" val="263536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73732" name="3 - Θέση κεφαλίδας"/>
          <p:cNvSpPr>
            <a:spLocks noGrp="1"/>
          </p:cNvSpPr>
          <p:nvPr>
            <p:ph type="hdr" sz="quarter"/>
          </p:nvPr>
        </p:nvSpPr>
        <p:spPr/>
        <p:txBody>
          <a:bodyPr/>
          <a:lstStyle/>
          <a:p>
            <a:pPr>
              <a:defRPr/>
            </a:pPr>
            <a:r>
              <a:rPr lang="en-US" smtClean="0"/>
              <a:t>*</a:t>
            </a:r>
          </a:p>
        </p:txBody>
      </p:sp>
      <p:sp>
        <p:nvSpPr>
          <p:cNvPr id="73733" name="4 - Θέση ημερομηνίας"/>
          <p:cNvSpPr>
            <a:spLocks noGrp="1"/>
          </p:cNvSpPr>
          <p:nvPr>
            <p:ph type="dt" sz="quarter" idx="1"/>
          </p:nvPr>
        </p:nvSpPr>
        <p:spPr/>
        <p:txBody>
          <a:bodyPr/>
          <a:lstStyle/>
          <a:p>
            <a:pPr>
              <a:defRPr/>
            </a:pPr>
            <a:r>
              <a:rPr lang="en-US" smtClean="0"/>
              <a:t>07/16/96</a:t>
            </a:r>
          </a:p>
        </p:txBody>
      </p:sp>
      <p:sp>
        <p:nvSpPr>
          <p:cNvPr id="73734" name="5 - Θέση υποσέλιδου"/>
          <p:cNvSpPr>
            <a:spLocks noGrp="1"/>
          </p:cNvSpPr>
          <p:nvPr>
            <p:ph type="ftr" sz="quarter" idx="4"/>
          </p:nvPr>
        </p:nvSpPr>
        <p:spPr/>
        <p:txBody>
          <a:bodyPr/>
          <a:lstStyle/>
          <a:p>
            <a:pPr>
              <a:defRPr/>
            </a:pPr>
            <a:r>
              <a:rPr lang="en-US" smtClean="0"/>
              <a:t>*</a:t>
            </a:r>
          </a:p>
        </p:txBody>
      </p:sp>
      <p:sp>
        <p:nvSpPr>
          <p:cNvPr id="73735" name="6 - Θέση αριθμού διαφάνειας"/>
          <p:cNvSpPr>
            <a:spLocks noGrp="1"/>
          </p:cNvSpPr>
          <p:nvPr>
            <p:ph type="sldNum" sz="quarter" idx="5"/>
          </p:nvPr>
        </p:nvSpPr>
        <p:spPr/>
        <p:txBody>
          <a:bodyPr rtlCol="0"/>
          <a:lstStyle/>
          <a:p>
            <a:pPr fontAlgn="auto">
              <a:spcBef>
                <a:spcPts val="0"/>
              </a:spcBef>
              <a:spcAft>
                <a:spcPts val="0"/>
              </a:spcAft>
              <a:defRPr/>
            </a:pPr>
            <a:r>
              <a:rPr lang="en-US">
                <a:latin typeface="+mn-lt"/>
                <a:cs typeface="+mn-cs"/>
              </a:rPr>
              <a:t>##</a:t>
            </a:r>
          </a:p>
        </p:txBody>
      </p:sp>
    </p:spTree>
    <p:extLst>
      <p:ext uri="{BB962C8B-B14F-4D97-AF65-F5344CB8AC3E}">
        <p14:creationId xmlns:p14="http://schemas.microsoft.com/office/powerpoint/2010/main" val="405135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74756" name="3 - Θέση κεφαλίδας"/>
          <p:cNvSpPr>
            <a:spLocks noGrp="1"/>
          </p:cNvSpPr>
          <p:nvPr>
            <p:ph type="hdr" sz="quarter"/>
          </p:nvPr>
        </p:nvSpPr>
        <p:spPr/>
        <p:txBody>
          <a:bodyPr/>
          <a:lstStyle/>
          <a:p>
            <a:pPr>
              <a:defRPr/>
            </a:pPr>
            <a:r>
              <a:rPr lang="en-US" smtClean="0"/>
              <a:t>*</a:t>
            </a:r>
          </a:p>
        </p:txBody>
      </p:sp>
      <p:sp>
        <p:nvSpPr>
          <p:cNvPr id="74757" name="4 - Θέση ημερομηνίας"/>
          <p:cNvSpPr>
            <a:spLocks noGrp="1"/>
          </p:cNvSpPr>
          <p:nvPr>
            <p:ph type="dt" sz="quarter" idx="1"/>
          </p:nvPr>
        </p:nvSpPr>
        <p:spPr/>
        <p:txBody>
          <a:bodyPr/>
          <a:lstStyle/>
          <a:p>
            <a:pPr>
              <a:defRPr/>
            </a:pPr>
            <a:r>
              <a:rPr lang="en-US" smtClean="0"/>
              <a:t>07/16/96</a:t>
            </a:r>
          </a:p>
        </p:txBody>
      </p:sp>
      <p:sp>
        <p:nvSpPr>
          <p:cNvPr id="74758" name="5 - Θέση υποσέλιδου"/>
          <p:cNvSpPr>
            <a:spLocks noGrp="1"/>
          </p:cNvSpPr>
          <p:nvPr>
            <p:ph type="ftr" sz="quarter" idx="4"/>
          </p:nvPr>
        </p:nvSpPr>
        <p:spPr/>
        <p:txBody>
          <a:bodyPr/>
          <a:lstStyle/>
          <a:p>
            <a:pPr>
              <a:defRPr/>
            </a:pPr>
            <a:r>
              <a:rPr lang="en-US" smtClean="0"/>
              <a:t>*</a:t>
            </a:r>
          </a:p>
        </p:txBody>
      </p:sp>
      <p:sp>
        <p:nvSpPr>
          <p:cNvPr id="74759" name="6 - Θέση αριθμού διαφάνειας"/>
          <p:cNvSpPr>
            <a:spLocks noGrp="1"/>
          </p:cNvSpPr>
          <p:nvPr>
            <p:ph type="sldNum" sz="quarter" idx="5"/>
          </p:nvPr>
        </p:nvSpPr>
        <p:spPr/>
        <p:txBody>
          <a:bodyPr rtlCol="0"/>
          <a:lstStyle/>
          <a:p>
            <a:pPr fontAlgn="auto">
              <a:spcBef>
                <a:spcPts val="0"/>
              </a:spcBef>
              <a:spcAft>
                <a:spcPts val="0"/>
              </a:spcAft>
              <a:defRPr/>
            </a:pPr>
            <a:r>
              <a:rPr lang="en-US">
                <a:latin typeface="+mn-lt"/>
                <a:cs typeface="+mn-cs"/>
              </a:rPr>
              <a:t>##</a:t>
            </a:r>
          </a:p>
        </p:txBody>
      </p:sp>
    </p:spTree>
    <p:extLst>
      <p:ext uri="{BB962C8B-B14F-4D97-AF65-F5344CB8AC3E}">
        <p14:creationId xmlns:p14="http://schemas.microsoft.com/office/powerpoint/2010/main" val="1831466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27B3E4-C7F3-4537-953B-21E540844698}" type="slidenum">
              <a:rPr lang="en-GB" altLang="el-GR" smtClean="0"/>
              <a:pPr>
                <a:spcBef>
                  <a:spcPct val="0"/>
                </a:spcBef>
              </a:pPr>
              <a:t>8</a:t>
            </a:fld>
            <a:endParaRPr lang="en-GB" altLang="el-GR" smtClean="0"/>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182033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81924" name="3 - Θέση κεφαλίδας"/>
          <p:cNvSpPr>
            <a:spLocks noGrp="1"/>
          </p:cNvSpPr>
          <p:nvPr>
            <p:ph type="hdr" sz="quarter"/>
          </p:nvPr>
        </p:nvSpPr>
        <p:spPr/>
        <p:txBody>
          <a:bodyPr/>
          <a:lstStyle/>
          <a:p>
            <a:pPr>
              <a:defRPr/>
            </a:pPr>
            <a:r>
              <a:rPr lang="en-US" smtClean="0"/>
              <a:t>*</a:t>
            </a:r>
          </a:p>
        </p:txBody>
      </p:sp>
      <p:sp>
        <p:nvSpPr>
          <p:cNvPr id="81925" name="4 - Θέση ημερομηνίας"/>
          <p:cNvSpPr>
            <a:spLocks noGrp="1"/>
          </p:cNvSpPr>
          <p:nvPr>
            <p:ph type="dt" sz="quarter" idx="1"/>
          </p:nvPr>
        </p:nvSpPr>
        <p:spPr/>
        <p:txBody>
          <a:bodyPr/>
          <a:lstStyle/>
          <a:p>
            <a:pPr>
              <a:defRPr/>
            </a:pPr>
            <a:r>
              <a:rPr lang="en-US" smtClean="0"/>
              <a:t>07/16/96</a:t>
            </a:r>
          </a:p>
        </p:txBody>
      </p:sp>
      <p:sp>
        <p:nvSpPr>
          <p:cNvPr id="81926" name="5 - Θέση υποσέλιδου"/>
          <p:cNvSpPr>
            <a:spLocks noGrp="1"/>
          </p:cNvSpPr>
          <p:nvPr>
            <p:ph type="ftr" sz="quarter" idx="4"/>
          </p:nvPr>
        </p:nvSpPr>
        <p:spPr/>
        <p:txBody>
          <a:bodyPr/>
          <a:lstStyle/>
          <a:p>
            <a:pPr>
              <a:defRPr/>
            </a:pPr>
            <a:r>
              <a:rPr lang="en-US" smtClean="0"/>
              <a:t>*</a:t>
            </a:r>
          </a:p>
        </p:txBody>
      </p:sp>
      <p:sp>
        <p:nvSpPr>
          <p:cNvPr id="81927" name="6 - Θέση αριθμού διαφάνειας"/>
          <p:cNvSpPr>
            <a:spLocks noGrp="1"/>
          </p:cNvSpPr>
          <p:nvPr>
            <p:ph type="sldNum" sz="quarter" idx="5"/>
          </p:nvPr>
        </p:nvSpPr>
        <p:spPr/>
        <p:txBody>
          <a:bodyPr rtlCol="0"/>
          <a:lstStyle/>
          <a:p>
            <a:pPr fontAlgn="auto">
              <a:spcBef>
                <a:spcPts val="0"/>
              </a:spcBef>
              <a:spcAft>
                <a:spcPts val="0"/>
              </a:spcAft>
              <a:defRPr/>
            </a:pPr>
            <a:r>
              <a:rPr lang="en-US">
                <a:latin typeface="+mn-lt"/>
                <a:cs typeface="+mn-cs"/>
              </a:rPr>
              <a:t>##</a:t>
            </a:r>
          </a:p>
        </p:txBody>
      </p:sp>
    </p:spTree>
    <p:extLst>
      <p:ext uri="{BB962C8B-B14F-4D97-AF65-F5344CB8AC3E}">
        <p14:creationId xmlns:p14="http://schemas.microsoft.com/office/powerpoint/2010/main" val="1968588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7378DF-A1BE-4493-8A3D-FD6C2D46D5FD}" type="slidenum">
              <a:rPr lang="en-GB" altLang="el-GR" smtClean="0"/>
              <a:pPr>
                <a:spcBef>
                  <a:spcPct val="0"/>
                </a:spcBef>
              </a:pPr>
              <a:t>10</a:t>
            </a:fld>
            <a:endParaRPr lang="en-GB" altLang="el-GR" smtClean="0"/>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57701" name="Text Box 4"/>
          <p:cNvSpPr txBox="1">
            <a:spLocks noChangeArrowheads="1"/>
          </p:cNvSpPr>
          <p:nvPr/>
        </p:nvSpPr>
        <p:spPr bwMode="auto">
          <a:xfrm>
            <a:off x="1812925" y="1260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l-GR" altLang="el-GR" sz="1800">
              <a:latin typeface="Arial" panose="020B0604020202020204" pitchFamily="34" charset="0"/>
            </a:endParaRPr>
          </a:p>
        </p:txBody>
      </p:sp>
    </p:spTree>
    <p:extLst>
      <p:ext uri="{BB962C8B-B14F-4D97-AF65-F5344CB8AC3E}">
        <p14:creationId xmlns:p14="http://schemas.microsoft.com/office/powerpoint/2010/main" val="1253707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0A6D9D-201E-4B7C-8D22-B4505A41C112}" type="slidenum">
              <a:rPr lang="en-US" altLang="el-GR" smtClean="0"/>
              <a:pPr>
                <a:spcBef>
                  <a:spcPct val="0"/>
                </a:spcBef>
              </a:pPr>
              <a:t>11</a:t>
            </a:fld>
            <a:endParaRPr lang="en-US" altLang="el-GR" smtClean="0"/>
          </a:p>
        </p:txBody>
      </p:sp>
      <p:sp>
        <p:nvSpPr>
          <p:cNvPr id="188419" name="Rectangle 2"/>
          <p:cNvSpPr>
            <a:spLocks noGrp="1" noRot="1" noChangeAspect="1" noChangeArrowheads="1" noTextEdit="1"/>
          </p:cNvSpPr>
          <p:nvPr>
            <p:ph type="sldImg"/>
          </p:nvPr>
        </p:nvSpPr>
        <p:spPr bwMode="auto">
          <a:xfrm>
            <a:off x="419100" y="695325"/>
            <a:ext cx="6019800" cy="3386138"/>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20" name="Rectangle 3"/>
          <p:cNvSpPr>
            <a:spLocks noGrp="1" noChangeArrowheads="1"/>
          </p:cNvSpPr>
          <p:nvPr>
            <p:ph type="body" idx="1"/>
          </p:nvPr>
        </p:nvSpPr>
        <p:spPr bwMode="auto">
          <a:xfrm>
            <a:off x="900113" y="4389438"/>
            <a:ext cx="1177925" cy="27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195" tIns="46880" rIns="92195" bIns="46880" numCol="1" anchor="t" anchorCtr="0" compatLnSpc="1">
            <a:prstTxWarp prst="textNoShape">
              <a:avLst/>
            </a:prstTxWarp>
            <a:spAutoFit/>
          </a:bodyPr>
          <a:lstStyle/>
          <a:p>
            <a:pPr eaLnBrk="1" hangingPunct="1"/>
            <a:endParaRPr lang="el-GR" altLang="el-GR" smtClean="0"/>
          </a:p>
        </p:txBody>
      </p:sp>
    </p:spTree>
    <p:extLst>
      <p:ext uri="{BB962C8B-B14F-4D97-AF65-F5344CB8AC3E}">
        <p14:creationId xmlns:p14="http://schemas.microsoft.com/office/powerpoint/2010/main" val="2268820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l-GR" smtClean="0"/>
              <a:t>Στυλ κύριου τίτλου</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C4791F8-EBFB-4E96-BB64-C6EB112717DE}" type="datetimeFigureOut">
              <a:rPr lang="el-GR" smtClean="0"/>
              <a:t>08/11/2025</a:t>
            </a:fld>
            <a:endParaRPr lang="el-GR"/>
          </a:p>
        </p:txBody>
      </p:sp>
      <p:sp>
        <p:nvSpPr>
          <p:cNvPr id="5" name="Footer Placeholder 4"/>
          <p:cNvSpPr>
            <a:spLocks noGrp="1"/>
          </p:cNvSpPr>
          <p:nvPr>
            <p:ph type="ftr" sz="quarter" idx="11"/>
          </p:nvPr>
        </p:nvSpPr>
        <p:spPr>
          <a:xfrm>
            <a:off x="1876424" y="5410201"/>
            <a:ext cx="5124886" cy="365125"/>
          </a:xfrm>
        </p:spPr>
        <p:txBody>
          <a:bodyPr/>
          <a:lstStyle/>
          <a:p>
            <a:endParaRPr lang="el-GR"/>
          </a:p>
        </p:txBody>
      </p:sp>
      <p:sp>
        <p:nvSpPr>
          <p:cNvPr id="6" name="Slide Number Placeholder 5"/>
          <p:cNvSpPr>
            <a:spLocks noGrp="1"/>
          </p:cNvSpPr>
          <p:nvPr>
            <p:ph type="sldNum" sz="quarter" idx="12"/>
          </p:nvPr>
        </p:nvSpPr>
        <p:spPr>
          <a:xfrm>
            <a:off x="9896911" y="5410199"/>
            <a:ext cx="771089" cy="365125"/>
          </a:xfrm>
        </p:spPr>
        <p:txBody>
          <a:bodyPr/>
          <a:lstStyle/>
          <a:p>
            <a:fld id="{1DCE13E3-1342-444E-99A0-F2923B1AA0AD}" type="slidenum">
              <a:rPr lang="el-GR" smtClean="0"/>
              <a:t>‹#›</a:t>
            </a:fld>
            <a:endParaRPr lang="el-GR"/>
          </a:p>
        </p:txBody>
      </p:sp>
    </p:spTree>
    <p:extLst>
      <p:ext uri="{BB962C8B-B14F-4D97-AF65-F5344CB8AC3E}">
        <p14:creationId xmlns:p14="http://schemas.microsoft.com/office/powerpoint/2010/main" val="16165826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0C4791F8-EBFB-4E96-BB64-C6EB112717DE}" type="datetimeFigureOut">
              <a:rPr lang="el-GR" smtClean="0"/>
              <a:t>08/11/2025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DCE13E3-1342-444E-99A0-F2923B1AA0AD}" type="slidenum">
              <a:rPr lang="el-GR" smtClean="0"/>
              <a:t>‹#›</a:t>
            </a:fld>
            <a:endParaRPr lang="el-GR"/>
          </a:p>
        </p:txBody>
      </p:sp>
    </p:spTree>
    <p:extLst>
      <p:ext uri="{BB962C8B-B14F-4D97-AF65-F5344CB8AC3E}">
        <p14:creationId xmlns:p14="http://schemas.microsoft.com/office/powerpoint/2010/main" val="3976168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0C4791F8-EBFB-4E96-BB64-C6EB112717DE}" type="datetimeFigureOut">
              <a:rPr lang="el-GR" smtClean="0"/>
              <a:t>08/11/2025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DCE13E3-1342-444E-99A0-F2923B1AA0AD}" type="slidenum">
              <a:rPr lang="el-GR" smtClean="0"/>
              <a:t>‹#›</a:t>
            </a:fld>
            <a:endParaRPr lang="el-GR"/>
          </a:p>
        </p:txBody>
      </p:sp>
    </p:spTree>
    <p:extLst>
      <p:ext uri="{BB962C8B-B14F-4D97-AF65-F5344CB8AC3E}">
        <p14:creationId xmlns:p14="http://schemas.microsoft.com/office/powerpoint/2010/main" val="26328746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0C4791F8-EBFB-4E96-BB64-C6EB112717DE}" type="datetimeFigureOut">
              <a:rPr lang="el-GR" smtClean="0"/>
              <a:t>08/11/2025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DCE13E3-1342-444E-99A0-F2923B1AA0AD}" type="slidenum">
              <a:rPr lang="el-GR" smtClean="0"/>
              <a:t>‹#›</a:t>
            </a:fld>
            <a:endParaRPr lang="el-G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616388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0C4791F8-EBFB-4E96-BB64-C6EB112717DE}" type="datetimeFigureOut">
              <a:rPr lang="el-GR" smtClean="0"/>
              <a:t>08/11/2025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DCE13E3-1342-444E-99A0-F2923B1AA0AD}" type="slidenum">
              <a:rPr lang="el-GR" smtClean="0"/>
              <a:t>‹#›</a:t>
            </a:fld>
            <a:endParaRPr lang="el-GR"/>
          </a:p>
        </p:txBody>
      </p:sp>
    </p:spTree>
    <p:extLst>
      <p:ext uri="{BB962C8B-B14F-4D97-AF65-F5344CB8AC3E}">
        <p14:creationId xmlns:p14="http://schemas.microsoft.com/office/powerpoint/2010/main" val="21493183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3" name="Date Placeholder 2"/>
          <p:cNvSpPr>
            <a:spLocks noGrp="1"/>
          </p:cNvSpPr>
          <p:nvPr>
            <p:ph type="dt" sz="half" idx="10"/>
          </p:nvPr>
        </p:nvSpPr>
        <p:spPr/>
        <p:txBody>
          <a:bodyPr/>
          <a:lstStyle/>
          <a:p>
            <a:fld id="{0C4791F8-EBFB-4E96-BB64-C6EB112717DE}" type="datetimeFigureOut">
              <a:rPr lang="el-GR" smtClean="0"/>
              <a:t>08/11/2025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DCE13E3-1342-444E-99A0-F2923B1AA0AD}" type="slidenum">
              <a:rPr lang="el-GR" smtClean="0"/>
              <a:t>‹#›</a:t>
            </a:fld>
            <a:endParaRPr lang="el-GR"/>
          </a:p>
        </p:txBody>
      </p:sp>
    </p:spTree>
    <p:extLst>
      <p:ext uri="{BB962C8B-B14F-4D97-AF65-F5344CB8AC3E}">
        <p14:creationId xmlns:p14="http://schemas.microsoft.com/office/powerpoint/2010/main" val="25035355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3" name="Date Placeholder 2"/>
          <p:cNvSpPr>
            <a:spLocks noGrp="1"/>
          </p:cNvSpPr>
          <p:nvPr>
            <p:ph type="dt" sz="half" idx="10"/>
          </p:nvPr>
        </p:nvSpPr>
        <p:spPr/>
        <p:txBody>
          <a:bodyPr/>
          <a:lstStyle/>
          <a:p>
            <a:fld id="{0C4791F8-EBFB-4E96-BB64-C6EB112717DE}" type="datetimeFigureOut">
              <a:rPr lang="el-GR" smtClean="0"/>
              <a:t>08/11/2025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DCE13E3-1342-444E-99A0-F2923B1AA0AD}" type="slidenum">
              <a:rPr lang="el-GR" smtClean="0"/>
              <a:t>‹#›</a:t>
            </a:fld>
            <a:endParaRPr lang="el-GR"/>
          </a:p>
        </p:txBody>
      </p:sp>
    </p:spTree>
    <p:extLst>
      <p:ext uri="{BB962C8B-B14F-4D97-AF65-F5344CB8AC3E}">
        <p14:creationId xmlns:p14="http://schemas.microsoft.com/office/powerpoint/2010/main" val="13204208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C4791F8-EBFB-4E96-BB64-C6EB112717DE}" type="datetimeFigureOut">
              <a:rPr lang="el-GR" smtClean="0"/>
              <a:t>08/11/2025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CE13E3-1342-444E-99A0-F2923B1AA0AD}" type="slidenum">
              <a:rPr lang="el-GR" smtClean="0"/>
              <a:t>‹#›</a:t>
            </a:fld>
            <a:endParaRPr lang="el-GR"/>
          </a:p>
        </p:txBody>
      </p:sp>
    </p:spTree>
    <p:extLst>
      <p:ext uri="{BB962C8B-B14F-4D97-AF65-F5344CB8AC3E}">
        <p14:creationId xmlns:p14="http://schemas.microsoft.com/office/powerpoint/2010/main" val="35024131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C4791F8-EBFB-4E96-BB64-C6EB112717DE}" type="datetimeFigureOut">
              <a:rPr lang="el-GR" smtClean="0"/>
              <a:t>08/11/2025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CE13E3-1342-444E-99A0-F2923B1AA0AD}" type="slidenum">
              <a:rPr lang="el-GR" smtClean="0"/>
              <a:t>‹#›</a:t>
            </a:fld>
            <a:endParaRPr lang="el-GR"/>
          </a:p>
        </p:txBody>
      </p:sp>
    </p:spTree>
    <p:extLst>
      <p:ext uri="{BB962C8B-B14F-4D97-AF65-F5344CB8AC3E}">
        <p14:creationId xmlns:p14="http://schemas.microsoft.com/office/powerpoint/2010/main" val="22425669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C4791F8-EBFB-4E96-BB64-C6EB112717DE}" type="datetimeFigureOut">
              <a:rPr lang="el-GR" smtClean="0"/>
              <a:t>08/11/2025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CE13E3-1342-444E-99A0-F2923B1AA0AD}" type="slidenum">
              <a:rPr lang="el-GR" smtClean="0"/>
              <a:t>‹#›</a:t>
            </a:fld>
            <a:endParaRPr lang="el-GR"/>
          </a:p>
        </p:txBody>
      </p:sp>
    </p:spTree>
    <p:extLst>
      <p:ext uri="{BB962C8B-B14F-4D97-AF65-F5344CB8AC3E}">
        <p14:creationId xmlns:p14="http://schemas.microsoft.com/office/powerpoint/2010/main" val="26141477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0C4791F8-EBFB-4E96-BB64-C6EB112717DE}" type="datetimeFigureOut">
              <a:rPr lang="el-GR" smtClean="0"/>
              <a:t>08/11/2025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CE13E3-1342-444E-99A0-F2923B1AA0AD}" type="slidenum">
              <a:rPr lang="el-GR" smtClean="0"/>
              <a:t>‹#›</a:t>
            </a:fld>
            <a:endParaRPr lang="el-GR"/>
          </a:p>
        </p:txBody>
      </p:sp>
    </p:spTree>
    <p:extLst>
      <p:ext uri="{BB962C8B-B14F-4D97-AF65-F5344CB8AC3E}">
        <p14:creationId xmlns:p14="http://schemas.microsoft.com/office/powerpoint/2010/main" val="15267929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0C4791F8-EBFB-4E96-BB64-C6EB112717DE}" type="datetimeFigureOut">
              <a:rPr lang="el-GR" smtClean="0"/>
              <a:t>08/11/2025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DCE13E3-1342-444E-99A0-F2923B1AA0AD}" type="slidenum">
              <a:rPr lang="el-GR" smtClean="0"/>
              <a:t>‹#›</a:t>
            </a:fld>
            <a:endParaRPr lang="el-GR"/>
          </a:p>
        </p:txBody>
      </p:sp>
    </p:spTree>
    <p:extLst>
      <p:ext uri="{BB962C8B-B14F-4D97-AF65-F5344CB8AC3E}">
        <p14:creationId xmlns:p14="http://schemas.microsoft.com/office/powerpoint/2010/main" val="36950443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141410" y="3073397"/>
            <a:ext cx="4878391" cy="2717801"/>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172200" y="3073397"/>
            <a:ext cx="4875210" cy="2717801"/>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0C4791F8-EBFB-4E96-BB64-C6EB112717DE}" type="datetimeFigureOut">
              <a:rPr lang="el-GR" smtClean="0"/>
              <a:t>08/11/2025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DCE13E3-1342-444E-99A0-F2923B1AA0AD}" type="slidenum">
              <a:rPr lang="el-GR" smtClean="0"/>
              <a:t>‹#›</a:t>
            </a:fld>
            <a:endParaRPr lang="el-GR"/>
          </a:p>
        </p:txBody>
      </p:sp>
    </p:spTree>
    <p:extLst>
      <p:ext uri="{BB962C8B-B14F-4D97-AF65-F5344CB8AC3E}">
        <p14:creationId xmlns:p14="http://schemas.microsoft.com/office/powerpoint/2010/main" val="8421115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0C4791F8-EBFB-4E96-BB64-C6EB112717DE}" type="datetimeFigureOut">
              <a:rPr lang="el-GR" smtClean="0"/>
              <a:t>08/11/2025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DCE13E3-1342-444E-99A0-F2923B1AA0AD}" type="slidenum">
              <a:rPr lang="el-GR" smtClean="0"/>
              <a:t>‹#›</a:t>
            </a:fld>
            <a:endParaRPr lang="el-GR"/>
          </a:p>
        </p:txBody>
      </p:sp>
    </p:spTree>
    <p:extLst>
      <p:ext uri="{BB962C8B-B14F-4D97-AF65-F5344CB8AC3E}">
        <p14:creationId xmlns:p14="http://schemas.microsoft.com/office/powerpoint/2010/main" val="38145525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791F8-EBFB-4E96-BB64-C6EB112717DE}" type="datetimeFigureOut">
              <a:rPr lang="el-GR" smtClean="0"/>
              <a:t>08/11/2025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DCE13E3-1342-444E-99A0-F2923B1AA0AD}" type="slidenum">
              <a:rPr lang="el-GR" smtClean="0"/>
              <a:t>‹#›</a:t>
            </a:fld>
            <a:endParaRPr lang="el-GR"/>
          </a:p>
        </p:txBody>
      </p:sp>
    </p:spTree>
    <p:extLst>
      <p:ext uri="{BB962C8B-B14F-4D97-AF65-F5344CB8AC3E}">
        <p14:creationId xmlns:p14="http://schemas.microsoft.com/office/powerpoint/2010/main" val="30558317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0C4791F8-EBFB-4E96-BB64-C6EB112717DE}" type="datetimeFigureOut">
              <a:rPr lang="el-GR" smtClean="0"/>
              <a:t>08/11/2025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DCE13E3-1342-444E-99A0-F2923B1AA0AD}" type="slidenum">
              <a:rPr lang="el-GR" smtClean="0"/>
              <a:t>‹#›</a:t>
            </a:fld>
            <a:endParaRPr lang="el-GR"/>
          </a:p>
        </p:txBody>
      </p:sp>
    </p:spTree>
    <p:extLst>
      <p:ext uri="{BB962C8B-B14F-4D97-AF65-F5344CB8AC3E}">
        <p14:creationId xmlns:p14="http://schemas.microsoft.com/office/powerpoint/2010/main" val="18044740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0C4791F8-EBFB-4E96-BB64-C6EB112717DE}" type="datetimeFigureOut">
              <a:rPr lang="el-GR" smtClean="0"/>
              <a:t>08/11/2025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DCE13E3-1342-444E-99A0-F2923B1AA0AD}" type="slidenum">
              <a:rPr lang="el-GR" smtClean="0"/>
              <a:t>‹#›</a:t>
            </a:fld>
            <a:endParaRPr lang="el-GR"/>
          </a:p>
        </p:txBody>
      </p:sp>
    </p:spTree>
    <p:extLst>
      <p:ext uri="{BB962C8B-B14F-4D97-AF65-F5344CB8AC3E}">
        <p14:creationId xmlns:p14="http://schemas.microsoft.com/office/powerpoint/2010/main" val="38724121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C4791F8-EBFB-4E96-BB64-C6EB112717DE}" type="datetimeFigureOut">
              <a:rPr lang="el-GR" smtClean="0"/>
              <a:t>08/11/2025</a:t>
            </a:fld>
            <a:endParaRPr lang="el-G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CE13E3-1342-444E-99A0-F2923B1AA0AD}" type="slidenum">
              <a:rPr lang="el-GR" smtClean="0"/>
              <a:t>‹#›</a:t>
            </a:fld>
            <a:endParaRPr lang="el-GR"/>
          </a:p>
        </p:txBody>
      </p:sp>
    </p:spTree>
    <p:extLst>
      <p:ext uri="{BB962C8B-B14F-4D97-AF65-F5344CB8AC3E}">
        <p14:creationId xmlns:p14="http://schemas.microsoft.com/office/powerpoint/2010/main" val="70434025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pridis@uth.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 Type="http://schemas.openxmlformats.org/officeDocument/2006/relationships/image" Target="../../word/media/image6.svg"/><Relationship Id="rId12" Type="http://schemas.openxmlformats.org/officeDocument/2006/relationships/image" Target="../media/image24.png"/><Relationship Id="rId17" Type="http://schemas.openxmlformats.org/officeDocument/2006/relationships/image" Target="../../word/media/image10.svg"/><Relationship Id="rId2" Type="http://schemas.openxmlformats.org/officeDocument/2006/relationships/image" Target="../media/image22.png"/><Relationship Id="rId16" Type="http://schemas.openxmlformats.org/officeDocument/2006/relationships/image" Target="../media/image26.png"/><Relationship Id="rId1" Type="http://schemas.openxmlformats.org/officeDocument/2006/relationships/slideLayout" Target="../slideLayouts/slideLayout2.xml"/><Relationship Id="rId11" Type="http://schemas.openxmlformats.org/officeDocument/2006/relationships/image" Target="../../word/media/image4.svg"/><Relationship Id="rId15" Type="http://schemas.openxmlformats.org/officeDocument/2006/relationships/image" Target="../../word/media/image8.svg"/><Relationship Id="rId10" Type="http://schemas.openxmlformats.org/officeDocument/2006/relationships/image" Target="../media/image23.png"/><Relationship Id="rId9" Type="http://schemas.openxmlformats.org/officeDocument/2006/relationships/image" Target="../../word/media/image2.svg"/><Relationship Id="rId1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process.st/green-huma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71700" y="952901"/>
            <a:ext cx="7848600" cy="1306830"/>
          </a:xfrm>
        </p:spPr>
        <p:txBody>
          <a:bodyPr>
            <a:normAutofit fontScale="90000"/>
          </a:bodyPr>
          <a:lstStyle/>
          <a:p>
            <a:pPr algn="ctr">
              <a:defRPr/>
            </a:pPr>
            <a:r>
              <a:rPr lang="en-US" sz="4000" b="1" dirty="0">
                <a:solidFill>
                  <a:schemeClr val="bg1"/>
                </a:solidFill>
              </a:rPr>
              <a:t>Towards a Green Human Capital: </a:t>
            </a: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A </a:t>
            </a:r>
            <a:r>
              <a:rPr lang="en-US" sz="4000" b="1" dirty="0">
                <a:solidFill>
                  <a:schemeClr val="bg1"/>
                </a:solidFill>
              </a:rPr>
              <a:t>Theoretical Approach</a:t>
            </a:r>
            <a:endParaRPr lang="en-US" sz="4000" b="1" dirty="0">
              <a:solidFill>
                <a:schemeClr val="bg1"/>
              </a:solidFill>
              <a:latin typeface="Times New Roman" pitchFamily="18" charset="0"/>
            </a:endParaRPr>
          </a:p>
        </p:txBody>
      </p:sp>
      <p:sp>
        <p:nvSpPr>
          <p:cNvPr id="53251" name="Rectangle 10"/>
          <p:cNvSpPr>
            <a:spLocks noChangeArrowheads="1"/>
          </p:cNvSpPr>
          <p:nvPr/>
        </p:nvSpPr>
        <p:spPr bwMode="auto">
          <a:xfrm>
            <a:off x="3390901" y="29718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l-GR" altLang="el-GR" sz="1800">
              <a:latin typeface="Arial" panose="020B0604020202020204" pitchFamily="34" charset="0"/>
            </a:endParaRPr>
          </a:p>
        </p:txBody>
      </p:sp>
      <p:sp>
        <p:nvSpPr>
          <p:cNvPr id="53252" name="Rectangle 13"/>
          <p:cNvSpPr>
            <a:spLocks noChangeArrowheads="1"/>
          </p:cNvSpPr>
          <p:nvPr/>
        </p:nvSpPr>
        <p:spPr bwMode="auto">
          <a:xfrm>
            <a:off x="3390901" y="29718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l-GR" altLang="el-GR" sz="1800">
              <a:latin typeface="Arial" panose="020B0604020202020204" pitchFamily="34" charset="0"/>
            </a:endParaRPr>
          </a:p>
        </p:txBody>
      </p:sp>
      <p:sp>
        <p:nvSpPr>
          <p:cNvPr id="53253" name="9 - Ορθογώνιο"/>
          <p:cNvSpPr>
            <a:spLocks noChangeArrowheads="1"/>
          </p:cNvSpPr>
          <p:nvPr/>
        </p:nvSpPr>
        <p:spPr bwMode="auto">
          <a:xfrm>
            <a:off x="1524000" y="36449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82575">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 typeface="Wingdings 2" panose="05020102010507070707" pitchFamily="18" charset="2"/>
              <a:buNone/>
            </a:pPr>
            <a:r>
              <a:rPr lang="en-US" altLang="el-GR" b="1" dirty="0">
                <a:solidFill>
                  <a:schemeClr val="bg1"/>
                </a:solidFill>
                <a:latin typeface="Calibri" panose="020F0502020204030204" pitchFamily="34" charset="0"/>
                <a:cs typeface="Calibri" panose="020F0502020204030204" pitchFamily="34" charset="0"/>
              </a:rPr>
              <a:t>George </a:t>
            </a:r>
            <a:r>
              <a:rPr lang="en-US" altLang="el-GR" b="1" dirty="0" err="1">
                <a:solidFill>
                  <a:schemeClr val="bg1"/>
                </a:solidFill>
                <a:latin typeface="Calibri" panose="020F0502020204030204" pitchFamily="34" charset="0"/>
                <a:cs typeface="Calibri" panose="020F0502020204030204" pitchFamily="34" charset="0"/>
              </a:rPr>
              <a:t>Aspridis</a:t>
            </a:r>
            <a:r>
              <a:rPr lang="en-US" altLang="el-GR" b="1" dirty="0">
                <a:solidFill>
                  <a:schemeClr val="bg1"/>
                </a:solidFill>
                <a:latin typeface="Calibri" panose="020F0502020204030204" pitchFamily="34" charset="0"/>
                <a:cs typeface="Calibri" panose="020F0502020204030204" pitchFamily="34" charset="0"/>
              </a:rPr>
              <a:t>, </a:t>
            </a:r>
            <a:r>
              <a:rPr lang="en-US" altLang="el-GR" dirty="0">
                <a:solidFill>
                  <a:schemeClr val="bg1"/>
                </a:solidFill>
                <a:latin typeface="Calibri" panose="020F0502020204030204" pitchFamily="34" charset="0"/>
                <a:cs typeface="Calibri" panose="020F0502020204030204" pitchFamily="34" charset="0"/>
              </a:rPr>
              <a:t>Professor</a:t>
            </a:r>
            <a:endParaRPr lang="el-GR" altLang="el-GR" dirty="0">
              <a:solidFill>
                <a:schemeClr val="bg1"/>
              </a:solidFill>
              <a:latin typeface="Calibri" panose="020F0502020204030204" pitchFamily="34" charset="0"/>
              <a:cs typeface="Calibri" panose="020F0502020204030204" pitchFamily="34" charset="0"/>
            </a:endParaRPr>
          </a:p>
          <a:p>
            <a:pPr algn="ctr" eaLnBrk="1" hangingPunct="1">
              <a:spcBef>
                <a:spcPct val="0"/>
              </a:spcBef>
              <a:buClrTx/>
              <a:buSzTx/>
              <a:buFont typeface="Wingdings 2" panose="05020102010507070707" pitchFamily="18" charset="2"/>
              <a:buNone/>
            </a:pPr>
            <a:r>
              <a:rPr lang="en-US" altLang="el-GR" dirty="0">
                <a:solidFill>
                  <a:schemeClr val="bg1"/>
                </a:solidFill>
                <a:latin typeface="Calibri" panose="020F0502020204030204" pitchFamily="34" charset="0"/>
                <a:cs typeface="Calibri" panose="020F0502020204030204" pitchFamily="34" charset="0"/>
              </a:rPr>
              <a:t>Department of Forestry, Wood Sciences </a:t>
            </a:r>
            <a:r>
              <a:rPr lang="el-GR" altLang="el-GR" dirty="0">
                <a:solidFill>
                  <a:schemeClr val="bg1"/>
                </a:solidFill>
                <a:latin typeface="Calibri" panose="020F0502020204030204" pitchFamily="34" charset="0"/>
                <a:cs typeface="Calibri" panose="020F0502020204030204" pitchFamily="34" charset="0"/>
              </a:rPr>
              <a:t>&amp; </a:t>
            </a:r>
            <a:r>
              <a:rPr lang="en-US" altLang="el-GR" dirty="0">
                <a:solidFill>
                  <a:schemeClr val="bg1"/>
                </a:solidFill>
                <a:latin typeface="Calibri" panose="020F0502020204030204" pitchFamily="34" charset="0"/>
                <a:cs typeface="Calibri" panose="020F0502020204030204" pitchFamily="34" charset="0"/>
              </a:rPr>
              <a:t>Design </a:t>
            </a:r>
          </a:p>
          <a:p>
            <a:pPr algn="ctr" eaLnBrk="1" hangingPunct="1">
              <a:spcBef>
                <a:spcPct val="0"/>
              </a:spcBef>
              <a:buClrTx/>
              <a:buSzTx/>
              <a:buFont typeface="Wingdings 2" panose="05020102010507070707" pitchFamily="18" charset="2"/>
              <a:buNone/>
            </a:pPr>
            <a:r>
              <a:rPr lang="en-US" altLang="el-GR" dirty="0">
                <a:solidFill>
                  <a:schemeClr val="bg1"/>
                </a:solidFill>
                <a:latin typeface="Calibri" panose="020F0502020204030204" pitchFamily="34" charset="0"/>
                <a:cs typeface="Calibri" panose="020F0502020204030204" pitchFamily="34" charset="0"/>
              </a:rPr>
              <a:t>University of Thessaly, Greece, </a:t>
            </a:r>
            <a:r>
              <a:rPr lang="el-GR" altLang="el-GR" dirty="0" err="1">
                <a:solidFill>
                  <a:schemeClr val="bg1"/>
                </a:solidFill>
                <a:latin typeface="Calibri" panose="020F0502020204030204" pitchFamily="34" charset="0"/>
                <a:cs typeface="Calibri" panose="020F0502020204030204" pitchFamily="34" charset="0"/>
                <a:hlinkClick r:id="rId3"/>
              </a:rPr>
              <a:t>aspridis</a:t>
            </a:r>
            <a:r>
              <a:rPr lang="el-GR" altLang="el-GR" dirty="0">
                <a:solidFill>
                  <a:schemeClr val="bg1"/>
                </a:solidFill>
                <a:latin typeface="Calibri" panose="020F0502020204030204" pitchFamily="34" charset="0"/>
                <a:cs typeface="Calibri" panose="020F0502020204030204" pitchFamily="34" charset="0"/>
                <a:hlinkClick r:id="rId3"/>
              </a:rPr>
              <a:t>@</a:t>
            </a:r>
            <a:r>
              <a:rPr lang="en-US" altLang="el-GR" dirty="0" err="1">
                <a:solidFill>
                  <a:schemeClr val="bg1"/>
                </a:solidFill>
                <a:latin typeface="Calibri" panose="020F0502020204030204" pitchFamily="34" charset="0"/>
                <a:cs typeface="Calibri" panose="020F0502020204030204" pitchFamily="34" charset="0"/>
                <a:hlinkClick r:id="rId3"/>
              </a:rPr>
              <a:t>uth</a:t>
            </a:r>
            <a:r>
              <a:rPr lang="el-GR" altLang="el-GR" dirty="0">
                <a:solidFill>
                  <a:schemeClr val="bg1"/>
                </a:solidFill>
                <a:latin typeface="Calibri" panose="020F0502020204030204" pitchFamily="34" charset="0"/>
                <a:cs typeface="Calibri" panose="020F0502020204030204" pitchFamily="34" charset="0"/>
                <a:hlinkClick r:id="rId3"/>
              </a:rPr>
              <a:t>.</a:t>
            </a:r>
            <a:r>
              <a:rPr lang="el-GR" altLang="el-GR" dirty="0" err="1">
                <a:solidFill>
                  <a:schemeClr val="bg1"/>
                </a:solidFill>
                <a:latin typeface="Calibri" panose="020F0502020204030204" pitchFamily="34" charset="0"/>
                <a:cs typeface="Calibri" panose="020F0502020204030204" pitchFamily="34" charset="0"/>
                <a:hlinkClick r:id="rId3"/>
              </a:rPr>
              <a:t>gr</a:t>
            </a:r>
            <a:endParaRPr lang="el-GR" altLang="el-GR" dirty="0">
              <a:solidFill>
                <a:schemeClr val="bg1"/>
              </a:solidFill>
              <a:latin typeface="Calibri" panose="020F0502020204030204" pitchFamily="34" charset="0"/>
              <a:cs typeface="Calibri" panose="020F0502020204030204" pitchFamily="34" charset="0"/>
            </a:endParaRPr>
          </a:p>
        </p:txBody>
      </p:sp>
      <p:pic>
        <p:nvPicPr>
          <p:cNvPr id="53254" name="Εικόνα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55126" y="3644901"/>
            <a:ext cx="14128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5074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6674" name="Group 18"/>
          <p:cNvGrpSpPr>
            <a:grpSpLocks/>
          </p:cNvGrpSpPr>
          <p:nvPr/>
        </p:nvGrpSpPr>
        <p:grpSpPr bwMode="auto">
          <a:xfrm>
            <a:off x="2667000" y="1371600"/>
            <a:ext cx="6961188" cy="2039938"/>
            <a:chOff x="480" y="288"/>
            <a:chExt cx="4704" cy="1440"/>
          </a:xfrm>
        </p:grpSpPr>
        <p:sp>
          <p:nvSpPr>
            <p:cNvPr id="156680" name="Rectangle 3"/>
            <p:cNvSpPr>
              <a:spLocks noChangeArrowheads="1"/>
            </p:cNvSpPr>
            <p:nvPr/>
          </p:nvSpPr>
          <p:spPr bwMode="auto">
            <a:xfrm>
              <a:off x="480" y="816"/>
              <a:ext cx="1344" cy="912"/>
            </a:xfrm>
            <a:prstGeom prst="rect">
              <a:avLst/>
            </a:prstGeom>
            <a:gradFill rotWithShape="0">
              <a:gsLst>
                <a:gs pos="0">
                  <a:srgbClr val="A8A8A8"/>
                </a:gs>
                <a:gs pos="50000">
                  <a:srgbClr val="DDDDDD"/>
                </a:gs>
                <a:gs pos="100000">
                  <a:srgbClr val="A8A8A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GB" altLang="el-GR" sz="2000">
                  <a:solidFill>
                    <a:schemeClr val="bg1"/>
                  </a:solidFill>
                  <a:latin typeface="+mn-lt"/>
                  <a:cs typeface="Calibri" panose="020F0502020204030204" pitchFamily="34" charset="0"/>
                </a:rPr>
                <a:t>Dissatisfaction</a:t>
              </a:r>
            </a:p>
            <a:p>
              <a:pPr algn="ctr" eaLnBrk="1" hangingPunct="1">
                <a:spcBef>
                  <a:spcPct val="0"/>
                </a:spcBef>
                <a:buClrTx/>
                <a:buSzTx/>
                <a:buFontTx/>
                <a:buNone/>
              </a:pPr>
              <a:r>
                <a:rPr lang="en-GB" altLang="el-GR" sz="2000">
                  <a:solidFill>
                    <a:schemeClr val="bg1"/>
                  </a:solidFill>
                  <a:latin typeface="+mn-lt"/>
                  <a:cs typeface="Calibri" panose="020F0502020204030204" pitchFamily="34" charset="0"/>
                </a:rPr>
                <a:t>and</a:t>
              </a:r>
            </a:p>
            <a:p>
              <a:pPr algn="ctr" eaLnBrk="1" hangingPunct="1">
                <a:spcBef>
                  <a:spcPct val="0"/>
                </a:spcBef>
                <a:buClrTx/>
                <a:buSzTx/>
                <a:buFontTx/>
                <a:buNone/>
              </a:pPr>
              <a:r>
                <a:rPr lang="en-GB" altLang="el-GR" sz="2000">
                  <a:solidFill>
                    <a:schemeClr val="bg1"/>
                  </a:solidFill>
                  <a:latin typeface="+mn-lt"/>
                  <a:cs typeface="Calibri" panose="020F0502020204030204" pitchFamily="34" charset="0"/>
                </a:rPr>
                <a:t>demotivation</a:t>
              </a:r>
            </a:p>
          </p:txBody>
        </p:sp>
        <p:sp>
          <p:nvSpPr>
            <p:cNvPr id="156681" name="AutoShape 4"/>
            <p:cNvSpPr>
              <a:spLocks noChangeArrowheads="1"/>
            </p:cNvSpPr>
            <p:nvPr/>
          </p:nvSpPr>
          <p:spPr bwMode="auto">
            <a:xfrm>
              <a:off x="1200" y="288"/>
              <a:ext cx="1536" cy="528"/>
            </a:xfrm>
            <a:prstGeom prst="curvedDownArrow">
              <a:avLst>
                <a:gd name="adj1" fmla="val 58182"/>
                <a:gd name="adj2" fmla="val 116364"/>
                <a:gd name="adj3" fmla="val 33333"/>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l-GR" altLang="el-GR" sz="1800">
                <a:solidFill>
                  <a:schemeClr val="bg1"/>
                </a:solidFill>
                <a:latin typeface="+mn-lt"/>
              </a:endParaRPr>
            </a:p>
          </p:txBody>
        </p:sp>
        <p:sp>
          <p:nvSpPr>
            <p:cNvPr id="156682" name="Rectangle 6"/>
            <p:cNvSpPr>
              <a:spLocks noChangeArrowheads="1"/>
            </p:cNvSpPr>
            <p:nvPr/>
          </p:nvSpPr>
          <p:spPr bwMode="auto">
            <a:xfrm>
              <a:off x="2160" y="816"/>
              <a:ext cx="1344" cy="912"/>
            </a:xfrm>
            <a:prstGeom prst="rect">
              <a:avLst/>
            </a:prstGeom>
            <a:gradFill rotWithShape="0">
              <a:gsLst>
                <a:gs pos="0">
                  <a:srgbClr val="A8A8A8"/>
                </a:gs>
                <a:gs pos="50000">
                  <a:srgbClr val="DDDDDD"/>
                </a:gs>
                <a:gs pos="100000">
                  <a:srgbClr val="A8A8A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GB" altLang="el-GR" sz="2000" dirty="0">
                  <a:solidFill>
                    <a:schemeClr val="bg1"/>
                  </a:solidFill>
                  <a:latin typeface="+mn-lt"/>
                  <a:cs typeface="Calibri" panose="020F0502020204030204" pitchFamily="34" charset="0"/>
                </a:rPr>
                <a:t>Not dissatisfied</a:t>
              </a:r>
            </a:p>
            <a:p>
              <a:pPr algn="ctr" eaLnBrk="1" hangingPunct="1">
                <a:spcBef>
                  <a:spcPct val="0"/>
                </a:spcBef>
                <a:buClrTx/>
                <a:buSzTx/>
                <a:buFontTx/>
                <a:buNone/>
              </a:pPr>
              <a:r>
                <a:rPr lang="en-GB" altLang="el-GR" sz="2000" dirty="0">
                  <a:solidFill>
                    <a:schemeClr val="bg1"/>
                  </a:solidFill>
                  <a:latin typeface="+mn-lt"/>
                  <a:cs typeface="Calibri" panose="020F0502020204030204" pitchFamily="34" charset="0"/>
                </a:rPr>
                <a:t>but</a:t>
              </a:r>
            </a:p>
            <a:p>
              <a:pPr algn="ctr" eaLnBrk="1" hangingPunct="1">
                <a:spcBef>
                  <a:spcPct val="0"/>
                </a:spcBef>
                <a:buClrTx/>
                <a:buSzTx/>
                <a:buFontTx/>
                <a:buNone/>
              </a:pPr>
              <a:r>
                <a:rPr lang="en-GB" altLang="el-GR" sz="2000" dirty="0">
                  <a:solidFill>
                    <a:schemeClr val="bg1"/>
                  </a:solidFill>
                  <a:latin typeface="+mn-lt"/>
                  <a:cs typeface="Calibri" panose="020F0502020204030204" pitchFamily="34" charset="0"/>
                </a:rPr>
                <a:t>not motivated</a:t>
              </a:r>
            </a:p>
          </p:txBody>
        </p:sp>
        <p:sp>
          <p:nvSpPr>
            <p:cNvPr id="156683" name="Rectangle 7"/>
            <p:cNvSpPr>
              <a:spLocks noChangeArrowheads="1"/>
            </p:cNvSpPr>
            <p:nvPr/>
          </p:nvSpPr>
          <p:spPr bwMode="auto">
            <a:xfrm>
              <a:off x="3840" y="816"/>
              <a:ext cx="1344" cy="912"/>
            </a:xfrm>
            <a:prstGeom prst="rect">
              <a:avLst/>
            </a:prstGeom>
            <a:gradFill rotWithShape="0">
              <a:gsLst>
                <a:gs pos="0">
                  <a:srgbClr val="A8A8A8"/>
                </a:gs>
                <a:gs pos="50000">
                  <a:srgbClr val="DDDDDD"/>
                </a:gs>
                <a:gs pos="100000">
                  <a:srgbClr val="A8A8A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GB" altLang="el-GR" sz="2000">
                  <a:solidFill>
                    <a:schemeClr val="bg1"/>
                  </a:solidFill>
                  <a:latin typeface="+mn-lt"/>
                  <a:cs typeface="Calibri" panose="020F0502020204030204" pitchFamily="34" charset="0"/>
                </a:rPr>
                <a:t>Positive</a:t>
              </a:r>
            </a:p>
            <a:p>
              <a:pPr algn="ctr" eaLnBrk="1" hangingPunct="1">
                <a:spcBef>
                  <a:spcPct val="0"/>
                </a:spcBef>
                <a:buClrTx/>
                <a:buSzTx/>
                <a:buFontTx/>
                <a:buNone/>
              </a:pPr>
              <a:r>
                <a:rPr lang="en-GB" altLang="el-GR" sz="2000">
                  <a:solidFill>
                    <a:schemeClr val="bg1"/>
                  </a:solidFill>
                  <a:latin typeface="+mn-lt"/>
                  <a:cs typeface="Calibri" panose="020F0502020204030204" pitchFamily="34" charset="0"/>
                </a:rPr>
                <a:t>satisfaction</a:t>
              </a:r>
            </a:p>
            <a:p>
              <a:pPr algn="ctr" eaLnBrk="1" hangingPunct="1">
                <a:spcBef>
                  <a:spcPct val="0"/>
                </a:spcBef>
                <a:buClrTx/>
                <a:buSzTx/>
                <a:buFontTx/>
                <a:buNone/>
              </a:pPr>
              <a:r>
                <a:rPr lang="en-GB" altLang="el-GR" sz="2000">
                  <a:solidFill>
                    <a:schemeClr val="bg1"/>
                  </a:solidFill>
                  <a:latin typeface="+mn-lt"/>
                  <a:cs typeface="Calibri" panose="020F0502020204030204" pitchFamily="34" charset="0"/>
                </a:rPr>
                <a:t>and motivation</a:t>
              </a:r>
            </a:p>
          </p:txBody>
        </p:sp>
        <p:sp>
          <p:nvSpPr>
            <p:cNvPr id="156684" name="AutoShape 8"/>
            <p:cNvSpPr>
              <a:spLocks noChangeArrowheads="1"/>
            </p:cNvSpPr>
            <p:nvPr/>
          </p:nvSpPr>
          <p:spPr bwMode="auto">
            <a:xfrm>
              <a:off x="3120" y="288"/>
              <a:ext cx="1536" cy="528"/>
            </a:xfrm>
            <a:prstGeom prst="curvedDownArrow">
              <a:avLst>
                <a:gd name="adj1" fmla="val 58182"/>
                <a:gd name="adj2" fmla="val 116364"/>
                <a:gd name="adj3" fmla="val 33333"/>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l-GR" altLang="el-GR" sz="1800">
                <a:solidFill>
                  <a:schemeClr val="bg1"/>
                </a:solidFill>
                <a:latin typeface="+mn-lt"/>
              </a:endParaRPr>
            </a:p>
          </p:txBody>
        </p:sp>
      </p:grpSp>
      <p:sp>
        <p:nvSpPr>
          <p:cNvPr id="156675" name="Rectangle 10"/>
          <p:cNvSpPr>
            <a:spLocks noChangeArrowheads="1"/>
          </p:cNvSpPr>
          <p:nvPr/>
        </p:nvSpPr>
        <p:spPr bwMode="auto">
          <a:xfrm>
            <a:off x="3505200" y="3614739"/>
            <a:ext cx="2382838" cy="612775"/>
          </a:xfrm>
          <a:prstGeom prst="rect">
            <a:avLst/>
          </a:prstGeom>
          <a:solidFill>
            <a:srgbClr val="FFEFFF"/>
          </a:solidFill>
          <a:ln w="12700">
            <a:solidFill>
              <a:schemeClr val="tx1"/>
            </a:solidFill>
            <a:miter lim="800000"/>
            <a:headEnd/>
            <a:tailEnd/>
          </a:ln>
        </p:spPr>
        <p:txBody>
          <a:bodyPr wrap="none" lIns="92075" tIns="46038" rIns="92075" bIns="46038"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US" altLang="el-GR" sz="1800" b="1">
                <a:solidFill>
                  <a:schemeClr val="bg1"/>
                </a:solidFill>
                <a:latin typeface="Calibri" panose="020F0502020204030204" pitchFamily="34" charset="0"/>
                <a:cs typeface="Calibri" panose="020F0502020204030204" pitchFamily="34" charset="0"/>
              </a:rPr>
              <a:t>Hygiene Factors</a:t>
            </a:r>
            <a:endParaRPr lang="en-US" altLang="el-GR" sz="3200" b="1">
              <a:solidFill>
                <a:schemeClr val="bg1"/>
              </a:solidFill>
              <a:latin typeface="Calibri" panose="020F0502020204030204" pitchFamily="34" charset="0"/>
              <a:cs typeface="Calibri" panose="020F0502020204030204" pitchFamily="34" charset="0"/>
            </a:endParaRPr>
          </a:p>
        </p:txBody>
      </p:sp>
      <p:sp>
        <p:nvSpPr>
          <p:cNvPr id="156676" name="Rectangle 12"/>
          <p:cNvSpPr>
            <a:spLocks noChangeArrowheads="1"/>
          </p:cNvSpPr>
          <p:nvPr/>
        </p:nvSpPr>
        <p:spPr bwMode="auto">
          <a:xfrm>
            <a:off x="3505200" y="4295775"/>
            <a:ext cx="2382838" cy="2311400"/>
          </a:xfrm>
          <a:prstGeom prst="rect">
            <a:avLst/>
          </a:prstGeom>
          <a:solidFill>
            <a:srgbClr val="FFEFFF"/>
          </a:solidFill>
          <a:ln w="12700">
            <a:solidFill>
              <a:schemeClr val="tx1"/>
            </a:solidFill>
            <a:miter lim="800000"/>
            <a:headEnd/>
            <a:tailEnd/>
          </a:ln>
        </p:spPr>
        <p:txBody>
          <a:bodyPr wrap="none" lIns="92075" tIns="46038" rIns="92075" bIns="46038"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lnSpc>
                <a:spcPct val="130000"/>
              </a:lnSpc>
              <a:spcBef>
                <a:spcPct val="0"/>
              </a:spcBef>
              <a:buClrTx/>
              <a:buSzTx/>
              <a:buFontTx/>
              <a:buChar char="•"/>
            </a:pPr>
            <a:r>
              <a:rPr lang="en-US" altLang="el-GR" sz="1600" dirty="0">
                <a:solidFill>
                  <a:schemeClr val="bg1"/>
                </a:solidFill>
                <a:latin typeface="Calibri" panose="020F0502020204030204" pitchFamily="34" charset="0"/>
                <a:cs typeface="Calibri" panose="020F0502020204030204" pitchFamily="34" charset="0"/>
              </a:rPr>
              <a:t>Company policies</a:t>
            </a:r>
          </a:p>
          <a:p>
            <a:pPr eaLnBrk="1" hangingPunct="1">
              <a:lnSpc>
                <a:spcPct val="130000"/>
              </a:lnSpc>
              <a:spcBef>
                <a:spcPct val="0"/>
              </a:spcBef>
              <a:buClrTx/>
              <a:buSzTx/>
              <a:buFontTx/>
              <a:buChar char="•"/>
            </a:pPr>
            <a:r>
              <a:rPr lang="en-US" altLang="el-GR" sz="1600" dirty="0">
                <a:solidFill>
                  <a:schemeClr val="bg1"/>
                </a:solidFill>
                <a:latin typeface="Calibri" panose="020F0502020204030204" pitchFamily="34" charset="0"/>
                <a:cs typeface="Calibri" panose="020F0502020204030204" pitchFamily="34" charset="0"/>
              </a:rPr>
              <a:t>Quality of supervision</a:t>
            </a:r>
          </a:p>
          <a:p>
            <a:pPr eaLnBrk="1" hangingPunct="1">
              <a:lnSpc>
                <a:spcPct val="130000"/>
              </a:lnSpc>
              <a:spcBef>
                <a:spcPct val="0"/>
              </a:spcBef>
              <a:buClrTx/>
              <a:buSzTx/>
              <a:buFontTx/>
              <a:buChar char="•"/>
            </a:pPr>
            <a:r>
              <a:rPr lang="en-US" altLang="el-GR" sz="1600" dirty="0">
                <a:solidFill>
                  <a:schemeClr val="bg1"/>
                </a:solidFill>
                <a:latin typeface="Calibri" panose="020F0502020204030204" pitchFamily="34" charset="0"/>
                <a:cs typeface="Calibri" panose="020F0502020204030204" pitchFamily="34" charset="0"/>
              </a:rPr>
              <a:t>Relations with others</a:t>
            </a:r>
          </a:p>
          <a:p>
            <a:pPr eaLnBrk="1" hangingPunct="1">
              <a:lnSpc>
                <a:spcPct val="130000"/>
              </a:lnSpc>
              <a:spcBef>
                <a:spcPct val="0"/>
              </a:spcBef>
              <a:buClrTx/>
              <a:buSzTx/>
              <a:buFontTx/>
              <a:buChar char="•"/>
            </a:pPr>
            <a:r>
              <a:rPr lang="en-US" altLang="el-GR" sz="1600" dirty="0">
                <a:solidFill>
                  <a:schemeClr val="bg1"/>
                </a:solidFill>
                <a:latin typeface="Calibri" panose="020F0502020204030204" pitchFamily="34" charset="0"/>
                <a:cs typeface="Calibri" panose="020F0502020204030204" pitchFamily="34" charset="0"/>
              </a:rPr>
              <a:t>Personal life</a:t>
            </a:r>
          </a:p>
          <a:p>
            <a:pPr eaLnBrk="1" hangingPunct="1">
              <a:lnSpc>
                <a:spcPct val="130000"/>
              </a:lnSpc>
              <a:spcBef>
                <a:spcPct val="0"/>
              </a:spcBef>
              <a:buClrTx/>
              <a:buSzTx/>
              <a:buFontTx/>
              <a:buChar char="•"/>
            </a:pPr>
            <a:r>
              <a:rPr lang="en-US" altLang="el-GR" sz="1600" dirty="0">
                <a:solidFill>
                  <a:schemeClr val="bg1"/>
                </a:solidFill>
                <a:latin typeface="Calibri" panose="020F0502020204030204" pitchFamily="34" charset="0"/>
                <a:cs typeface="Calibri" panose="020F0502020204030204" pitchFamily="34" charset="0"/>
              </a:rPr>
              <a:t>Rate of pay</a:t>
            </a:r>
          </a:p>
          <a:p>
            <a:pPr eaLnBrk="1" hangingPunct="1">
              <a:lnSpc>
                <a:spcPct val="130000"/>
              </a:lnSpc>
              <a:spcBef>
                <a:spcPct val="0"/>
              </a:spcBef>
              <a:buClrTx/>
              <a:buSzTx/>
              <a:buFontTx/>
              <a:buChar char="•"/>
            </a:pPr>
            <a:r>
              <a:rPr lang="en-US" altLang="el-GR" sz="1600" dirty="0">
                <a:solidFill>
                  <a:schemeClr val="bg1"/>
                </a:solidFill>
                <a:latin typeface="Calibri" panose="020F0502020204030204" pitchFamily="34" charset="0"/>
                <a:cs typeface="Calibri" panose="020F0502020204030204" pitchFamily="34" charset="0"/>
              </a:rPr>
              <a:t>Job security</a:t>
            </a:r>
          </a:p>
          <a:p>
            <a:pPr eaLnBrk="1" hangingPunct="1">
              <a:lnSpc>
                <a:spcPct val="130000"/>
              </a:lnSpc>
              <a:spcBef>
                <a:spcPct val="0"/>
              </a:spcBef>
              <a:buClrTx/>
              <a:buSzTx/>
              <a:buFontTx/>
              <a:buChar char="•"/>
            </a:pPr>
            <a:r>
              <a:rPr lang="en-US" altLang="el-GR" sz="1600" dirty="0">
                <a:solidFill>
                  <a:schemeClr val="bg1"/>
                </a:solidFill>
                <a:latin typeface="Calibri" panose="020F0502020204030204" pitchFamily="34" charset="0"/>
                <a:cs typeface="Calibri" panose="020F0502020204030204" pitchFamily="34" charset="0"/>
              </a:rPr>
              <a:t>Working conditions</a:t>
            </a:r>
          </a:p>
        </p:txBody>
      </p:sp>
      <p:sp>
        <p:nvSpPr>
          <p:cNvPr id="156677" name="Rectangle 11"/>
          <p:cNvSpPr>
            <a:spLocks noChangeArrowheads="1"/>
          </p:cNvSpPr>
          <p:nvPr/>
        </p:nvSpPr>
        <p:spPr bwMode="auto">
          <a:xfrm>
            <a:off x="6324600" y="3581401"/>
            <a:ext cx="2362200" cy="612775"/>
          </a:xfrm>
          <a:prstGeom prst="rect">
            <a:avLst/>
          </a:prstGeom>
          <a:solidFill>
            <a:srgbClr val="FFFFCC"/>
          </a:solidFill>
          <a:ln w="12700">
            <a:solidFill>
              <a:schemeClr val="tx1"/>
            </a:solidFill>
            <a:miter lim="800000"/>
            <a:headEnd/>
            <a:tailEnd/>
          </a:ln>
        </p:spPr>
        <p:txBody>
          <a:bodyPr wrap="none" lIns="92075" tIns="46038" rIns="92075" bIns="46038"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US" altLang="el-GR" sz="1800" b="1" dirty="0">
                <a:solidFill>
                  <a:schemeClr val="bg1"/>
                </a:solidFill>
                <a:latin typeface="Calibri" panose="020F0502020204030204" pitchFamily="34" charset="0"/>
                <a:cs typeface="Calibri" panose="020F0502020204030204" pitchFamily="34" charset="0"/>
              </a:rPr>
              <a:t>Motivational Factors</a:t>
            </a:r>
          </a:p>
        </p:txBody>
      </p:sp>
      <p:sp>
        <p:nvSpPr>
          <p:cNvPr id="156678" name="Rectangle 13"/>
          <p:cNvSpPr>
            <a:spLocks noChangeArrowheads="1"/>
          </p:cNvSpPr>
          <p:nvPr/>
        </p:nvSpPr>
        <p:spPr bwMode="auto">
          <a:xfrm>
            <a:off x="6324600" y="4267201"/>
            <a:ext cx="2362200" cy="2333625"/>
          </a:xfrm>
          <a:prstGeom prst="rect">
            <a:avLst/>
          </a:prstGeom>
          <a:solidFill>
            <a:srgbClr val="FFFFCC"/>
          </a:solidFill>
          <a:ln w="12700">
            <a:solidFill>
              <a:schemeClr val="tx1"/>
            </a:solidFill>
            <a:miter lim="800000"/>
            <a:headEnd/>
            <a:tailEnd/>
          </a:ln>
        </p:spPr>
        <p:txBody>
          <a:bodyPr wrap="none" lIns="92075" tIns="46038" rIns="92075" bIns="46038"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lnSpc>
                <a:spcPct val="130000"/>
              </a:lnSpc>
              <a:spcBef>
                <a:spcPct val="0"/>
              </a:spcBef>
              <a:buClrTx/>
              <a:buSzTx/>
              <a:buFontTx/>
              <a:buChar char="•"/>
            </a:pPr>
            <a:r>
              <a:rPr lang="en-US" altLang="el-GR" sz="1600">
                <a:solidFill>
                  <a:schemeClr val="bg1"/>
                </a:solidFill>
                <a:latin typeface="Calibri" panose="020F0502020204030204" pitchFamily="34" charset="0"/>
                <a:cs typeface="Calibri" panose="020F0502020204030204" pitchFamily="34" charset="0"/>
              </a:rPr>
              <a:t>Achievement</a:t>
            </a:r>
          </a:p>
          <a:p>
            <a:pPr eaLnBrk="1" hangingPunct="1">
              <a:lnSpc>
                <a:spcPct val="130000"/>
              </a:lnSpc>
              <a:spcBef>
                <a:spcPct val="0"/>
              </a:spcBef>
              <a:buClrTx/>
              <a:buSzTx/>
              <a:buFontTx/>
              <a:buChar char="•"/>
            </a:pPr>
            <a:r>
              <a:rPr lang="en-US" altLang="el-GR" sz="1600">
                <a:solidFill>
                  <a:schemeClr val="bg1"/>
                </a:solidFill>
                <a:latin typeface="Calibri" panose="020F0502020204030204" pitchFamily="34" charset="0"/>
                <a:cs typeface="Calibri" panose="020F0502020204030204" pitchFamily="34" charset="0"/>
              </a:rPr>
              <a:t>Career advancement</a:t>
            </a:r>
          </a:p>
          <a:p>
            <a:pPr eaLnBrk="1" hangingPunct="1">
              <a:lnSpc>
                <a:spcPct val="130000"/>
              </a:lnSpc>
              <a:spcBef>
                <a:spcPct val="0"/>
              </a:spcBef>
              <a:buClrTx/>
              <a:buSzTx/>
              <a:buFontTx/>
              <a:buChar char="•"/>
            </a:pPr>
            <a:r>
              <a:rPr lang="en-US" altLang="el-GR" sz="1600">
                <a:solidFill>
                  <a:schemeClr val="bg1"/>
                </a:solidFill>
                <a:latin typeface="Calibri" panose="020F0502020204030204" pitchFamily="34" charset="0"/>
                <a:cs typeface="Calibri" panose="020F0502020204030204" pitchFamily="34" charset="0"/>
              </a:rPr>
              <a:t>Personal growth</a:t>
            </a:r>
          </a:p>
          <a:p>
            <a:pPr eaLnBrk="1" hangingPunct="1">
              <a:lnSpc>
                <a:spcPct val="130000"/>
              </a:lnSpc>
              <a:spcBef>
                <a:spcPct val="0"/>
              </a:spcBef>
              <a:buClrTx/>
              <a:buSzTx/>
              <a:buFontTx/>
              <a:buChar char="•"/>
            </a:pPr>
            <a:r>
              <a:rPr lang="en-US" altLang="el-GR" sz="1600">
                <a:solidFill>
                  <a:schemeClr val="bg1"/>
                </a:solidFill>
                <a:latin typeface="Calibri" panose="020F0502020204030204" pitchFamily="34" charset="0"/>
                <a:cs typeface="Calibri" panose="020F0502020204030204" pitchFamily="34" charset="0"/>
              </a:rPr>
              <a:t>Job interest</a:t>
            </a:r>
          </a:p>
          <a:p>
            <a:pPr eaLnBrk="1" hangingPunct="1">
              <a:lnSpc>
                <a:spcPct val="130000"/>
              </a:lnSpc>
              <a:spcBef>
                <a:spcPct val="0"/>
              </a:spcBef>
              <a:buClrTx/>
              <a:buSzTx/>
              <a:buFontTx/>
              <a:buChar char="•"/>
            </a:pPr>
            <a:r>
              <a:rPr lang="en-US" altLang="el-GR" sz="1600">
                <a:solidFill>
                  <a:schemeClr val="bg1"/>
                </a:solidFill>
                <a:latin typeface="Calibri" panose="020F0502020204030204" pitchFamily="34" charset="0"/>
                <a:cs typeface="Calibri" panose="020F0502020204030204" pitchFamily="34" charset="0"/>
              </a:rPr>
              <a:t>Recognition</a:t>
            </a:r>
          </a:p>
          <a:p>
            <a:pPr eaLnBrk="1" hangingPunct="1">
              <a:lnSpc>
                <a:spcPct val="130000"/>
              </a:lnSpc>
              <a:spcBef>
                <a:spcPct val="0"/>
              </a:spcBef>
              <a:buClrTx/>
              <a:buSzTx/>
              <a:buFontTx/>
              <a:buChar char="•"/>
            </a:pPr>
            <a:r>
              <a:rPr lang="en-US" altLang="el-GR" sz="1600">
                <a:solidFill>
                  <a:schemeClr val="bg1"/>
                </a:solidFill>
                <a:latin typeface="Calibri" panose="020F0502020204030204" pitchFamily="34" charset="0"/>
                <a:cs typeface="Calibri" panose="020F0502020204030204" pitchFamily="34" charset="0"/>
              </a:rPr>
              <a:t>Responsibility</a:t>
            </a:r>
          </a:p>
        </p:txBody>
      </p:sp>
      <p:sp>
        <p:nvSpPr>
          <p:cNvPr id="156679" name="Rectangle 17" descr="Parchment"/>
          <p:cNvSpPr>
            <a:spLocks noChangeArrowheads="1"/>
          </p:cNvSpPr>
          <p:nvPr/>
        </p:nvSpPr>
        <p:spPr bwMode="auto">
          <a:xfrm>
            <a:off x="2219426" y="148573"/>
            <a:ext cx="7769225" cy="73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075" tIns="46038" rIns="92075" bIns="46038"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US" altLang="el-GR" sz="4400" b="1" dirty="0">
                <a:solidFill>
                  <a:schemeClr val="bg1"/>
                </a:solidFill>
                <a:latin typeface="Calibri" panose="020F0502020204030204" pitchFamily="34" charset="0"/>
                <a:cs typeface="Calibri" panose="020F0502020204030204" pitchFamily="34" charset="0"/>
              </a:rPr>
              <a:t>Herzberg’s Two-Factor Theory</a:t>
            </a:r>
          </a:p>
        </p:txBody>
      </p:sp>
    </p:spTree>
    <p:extLst>
      <p:ext uri="{BB962C8B-B14F-4D97-AF65-F5344CB8AC3E}">
        <p14:creationId xmlns:p14="http://schemas.microsoft.com/office/powerpoint/2010/main" val="5561606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ChangeArrowheads="1"/>
          </p:cNvSpPr>
          <p:nvPr/>
        </p:nvSpPr>
        <p:spPr bwMode="auto">
          <a:xfrm>
            <a:off x="1524000" y="1992226"/>
            <a:ext cx="25146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50000"/>
              </a:spcBef>
              <a:buClrTx/>
              <a:buSzTx/>
              <a:buFontTx/>
              <a:buNone/>
            </a:pPr>
            <a:r>
              <a:rPr lang="en-US" altLang="el-GR" sz="1800" dirty="0">
                <a:solidFill>
                  <a:schemeClr val="bg1"/>
                </a:solidFill>
                <a:latin typeface="Arial" panose="020B0604020202020204" pitchFamily="34" charset="0"/>
              </a:rPr>
              <a:t>Physical Challenges</a:t>
            </a:r>
          </a:p>
        </p:txBody>
      </p:sp>
      <p:sp>
        <p:nvSpPr>
          <p:cNvPr id="187395" name="Rectangle 4"/>
          <p:cNvSpPr>
            <a:spLocks noChangeArrowheads="1"/>
          </p:cNvSpPr>
          <p:nvPr/>
        </p:nvSpPr>
        <p:spPr bwMode="auto">
          <a:xfrm>
            <a:off x="2819400" y="1077826"/>
            <a:ext cx="13716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r>
              <a:rPr lang="en-US" altLang="el-GR" sz="1800" dirty="0">
                <a:solidFill>
                  <a:schemeClr val="bg1"/>
                </a:solidFill>
                <a:latin typeface="Arial" panose="020B0604020202020204" pitchFamily="34" charset="0"/>
              </a:rPr>
              <a:t>Religion</a:t>
            </a:r>
          </a:p>
        </p:txBody>
      </p:sp>
      <p:sp>
        <p:nvSpPr>
          <p:cNvPr id="187396" name="Rectangle 5"/>
          <p:cNvSpPr>
            <a:spLocks noChangeArrowheads="1"/>
          </p:cNvSpPr>
          <p:nvPr/>
        </p:nvSpPr>
        <p:spPr bwMode="auto">
          <a:xfrm>
            <a:off x="4343400" y="1839826"/>
            <a:ext cx="20574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r>
              <a:rPr lang="en-US" altLang="el-GR" sz="1800" dirty="0">
                <a:solidFill>
                  <a:schemeClr val="bg1"/>
                </a:solidFill>
                <a:latin typeface="Arial" panose="020B0604020202020204" pitchFamily="34" charset="0"/>
              </a:rPr>
              <a:t>Family Status</a:t>
            </a:r>
          </a:p>
        </p:txBody>
      </p:sp>
      <p:sp>
        <p:nvSpPr>
          <p:cNvPr id="187397" name="Rectangle 6"/>
          <p:cNvSpPr>
            <a:spLocks noChangeArrowheads="1"/>
          </p:cNvSpPr>
          <p:nvPr/>
        </p:nvSpPr>
        <p:spPr bwMode="auto">
          <a:xfrm>
            <a:off x="5334000" y="1154026"/>
            <a:ext cx="1143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r>
              <a:rPr lang="en-US" altLang="el-GR" sz="1800" dirty="0">
                <a:solidFill>
                  <a:schemeClr val="bg1"/>
                </a:solidFill>
                <a:latin typeface="Arial" panose="020B0604020202020204" pitchFamily="34" charset="0"/>
              </a:rPr>
              <a:t>Values</a:t>
            </a:r>
          </a:p>
        </p:txBody>
      </p:sp>
      <p:sp>
        <p:nvSpPr>
          <p:cNvPr id="187398" name="Rectangle 7"/>
          <p:cNvSpPr>
            <a:spLocks noChangeArrowheads="1"/>
          </p:cNvSpPr>
          <p:nvPr/>
        </p:nvSpPr>
        <p:spPr bwMode="auto">
          <a:xfrm>
            <a:off x="7239000" y="1687426"/>
            <a:ext cx="1066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r>
              <a:rPr lang="en-US" altLang="el-GR" sz="1800" dirty="0">
                <a:solidFill>
                  <a:schemeClr val="bg1"/>
                </a:solidFill>
                <a:latin typeface="Arial" panose="020B0604020202020204" pitchFamily="34" charset="0"/>
              </a:rPr>
              <a:t>Age</a:t>
            </a:r>
          </a:p>
        </p:txBody>
      </p:sp>
      <p:sp>
        <p:nvSpPr>
          <p:cNvPr id="187399" name="Rectangle 8"/>
          <p:cNvSpPr>
            <a:spLocks noChangeArrowheads="1"/>
          </p:cNvSpPr>
          <p:nvPr/>
        </p:nvSpPr>
        <p:spPr bwMode="auto">
          <a:xfrm>
            <a:off x="8229600" y="2068426"/>
            <a:ext cx="24384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50000"/>
              </a:spcBef>
              <a:buClrTx/>
              <a:buSzTx/>
              <a:buFontTx/>
              <a:buNone/>
            </a:pPr>
            <a:r>
              <a:rPr lang="en-US" altLang="el-GR" sz="1800" dirty="0">
                <a:solidFill>
                  <a:schemeClr val="bg1"/>
                </a:solidFill>
                <a:latin typeface="Arial" panose="020B0604020202020204" pitchFamily="34" charset="0"/>
              </a:rPr>
              <a:t>Sexual Orientation</a:t>
            </a:r>
          </a:p>
        </p:txBody>
      </p:sp>
      <p:sp>
        <p:nvSpPr>
          <p:cNvPr id="187400" name="Rectangle 9"/>
          <p:cNvSpPr>
            <a:spLocks noChangeArrowheads="1"/>
          </p:cNvSpPr>
          <p:nvPr/>
        </p:nvSpPr>
        <p:spPr bwMode="auto">
          <a:xfrm>
            <a:off x="1524000" y="5280753"/>
            <a:ext cx="24384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50000"/>
              </a:spcBef>
              <a:buClrTx/>
              <a:buSzTx/>
              <a:buFontTx/>
              <a:buNone/>
            </a:pPr>
            <a:r>
              <a:rPr lang="en-US" altLang="el-GR" sz="1800" dirty="0">
                <a:solidFill>
                  <a:schemeClr val="bg1"/>
                </a:solidFill>
                <a:latin typeface="Arial" panose="020B0604020202020204" pitchFamily="34" charset="0"/>
              </a:rPr>
              <a:t>Socio-Economic Status</a:t>
            </a:r>
          </a:p>
        </p:txBody>
      </p:sp>
      <p:sp>
        <p:nvSpPr>
          <p:cNvPr id="187401" name="Rectangle 10"/>
          <p:cNvSpPr>
            <a:spLocks noChangeArrowheads="1"/>
          </p:cNvSpPr>
          <p:nvPr/>
        </p:nvSpPr>
        <p:spPr bwMode="auto">
          <a:xfrm>
            <a:off x="4267200" y="6183226"/>
            <a:ext cx="1905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r>
              <a:rPr lang="en-US" altLang="el-GR" sz="1800" dirty="0">
                <a:solidFill>
                  <a:schemeClr val="bg1"/>
                </a:solidFill>
                <a:latin typeface="Arial" panose="020B0604020202020204" pitchFamily="34" charset="0"/>
              </a:rPr>
              <a:t>Appearance</a:t>
            </a:r>
          </a:p>
        </p:txBody>
      </p:sp>
      <p:sp>
        <p:nvSpPr>
          <p:cNvPr id="187402" name="Rectangle 11"/>
          <p:cNvSpPr>
            <a:spLocks noChangeArrowheads="1"/>
          </p:cNvSpPr>
          <p:nvPr/>
        </p:nvSpPr>
        <p:spPr bwMode="auto">
          <a:xfrm>
            <a:off x="3810000" y="5649826"/>
            <a:ext cx="12192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r>
              <a:rPr lang="en-US" altLang="el-GR" sz="1800" dirty="0">
                <a:solidFill>
                  <a:schemeClr val="bg1"/>
                </a:solidFill>
                <a:latin typeface="Arial" panose="020B0604020202020204" pitchFamily="34" charset="0"/>
              </a:rPr>
              <a:t>Gender</a:t>
            </a:r>
          </a:p>
        </p:txBody>
      </p:sp>
      <p:sp>
        <p:nvSpPr>
          <p:cNvPr id="187403" name="Rectangle 12"/>
          <p:cNvSpPr>
            <a:spLocks noChangeArrowheads="1"/>
          </p:cNvSpPr>
          <p:nvPr/>
        </p:nvSpPr>
        <p:spPr bwMode="auto">
          <a:xfrm>
            <a:off x="4953000" y="5296628"/>
            <a:ext cx="1600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50000"/>
              </a:spcBef>
              <a:buClrTx/>
              <a:buSzTx/>
              <a:buFontTx/>
              <a:buNone/>
            </a:pPr>
            <a:r>
              <a:rPr lang="en-US" altLang="el-GR" sz="1800" dirty="0">
                <a:solidFill>
                  <a:schemeClr val="bg1"/>
                </a:solidFill>
                <a:latin typeface="Arial" panose="020B0604020202020204" pitchFamily="34" charset="0"/>
              </a:rPr>
              <a:t>Education Level</a:t>
            </a:r>
          </a:p>
        </p:txBody>
      </p:sp>
      <p:sp>
        <p:nvSpPr>
          <p:cNvPr id="187404" name="Rectangle 13"/>
          <p:cNvSpPr>
            <a:spLocks noChangeArrowheads="1"/>
          </p:cNvSpPr>
          <p:nvPr/>
        </p:nvSpPr>
        <p:spPr bwMode="auto">
          <a:xfrm>
            <a:off x="6019800" y="6319751"/>
            <a:ext cx="1905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50000"/>
              </a:spcBef>
              <a:buClrTx/>
              <a:buSzTx/>
              <a:buFontTx/>
              <a:buNone/>
            </a:pPr>
            <a:r>
              <a:rPr lang="en-US" altLang="el-GR" sz="1800" dirty="0">
                <a:solidFill>
                  <a:schemeClr val="bg1"/>
                </a:solidFill>
                <a:latin typeface="Arial" panose="020B0604020202020204" pitchFamily="34" charset="0"/>
              </a:rPr>
              <a:t>Marital Status</a:t>
            </a:r>
          </a:p>
        </p:txBody>
      </p:sp>
      <p:sp>
        <p:nvSpPr>
          <p:cNvPr id="187405" name="Rectangle 14"/>
          <p:cNvSpPr>
            <a:spLocks noChangeArrowheads="1"/>
          </p:cNvSpPr>
          <p:nvPr/>
        </p:nvSpPr>
        <p:spPr bwMode="auto">
          <a:xfrm>
            <a:off x="8686800" y="5220428"/>
            <a:ext cx="20574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r>
              <a:rPr lang="en-US" altLang="el-GR" sz="1800" dirty="0">
                <a:solidFill>
                  <a:schemeClr val="bg1"/>
                </a:solidFill>
                <a:latin typeface="Arial" panose="020B0604020202020204" pitchFamily="34" charset="0"/>
              </a:rPr>
              <a:t>Professional Background</a:t>
            </a:r>
          </a:p>
        </p:txBody>
      </p:sp>
      <p:graphicFrame>
        <p:nvGraphicFramePr>
          <p:cNvPr id="187406" name="Object 2"/>
          <p:cNvGraphicFramePr>
            <a:graphicFrameLocks/>
          </p:cNvGraphicFramePr>
          <p:nvPr/>
        </p:nvGraphicFramePr>
        <p:xfrm>
          <a:off x="3048000" y="2133600"/>
          <a:ext cx="6146800" cy="3087688"/>
        </p:xfrm>
        <a:graphic>
          <a:graphicData uri="http://schemas.openxmlformats.org/presentationml/2006/ole">
            <mc:AlternateContent xmlns:mc="http://schemas.openxmlformats.org/markup-compatibility/2006">
              <mc:Choice xmlns:v="urn:schemas-microsoft-com:vml" Requires="v">
                <p:oleObj spid="_x0000_s4150" name="Clip" r:id="rId4" imgW="6146800" imgH="3087688" progId="MS_ClipArt_Gallery.2">
                  <p:embed/>
                </p:oleObj>
              </mc:Choice>
              <mc:Fallback>
                <p:oleObj name="Clip" r:id="rId4" imgW="6146800" imgH="3087688" progId="MS_ClipArt_Gallery.2">
                  <p:embed/>
                  <p:pic>
                    <p:nvPicPr>
                      <p:cNvPr id="187406"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133600"/>
                        <a:ext cx="6146800" cy="308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07" name="Rectangle 16"/>
          <p:cNvSpPr>
            <a:spLocks noChangeArrowheads="1"/>
          </p:cNvSpPr>
          <p:nvPr/>
        </p:nvSpPr>
        <p:spPr bwMode="auto">
          <a:xfrm>
            <a:off x="8264526" y="6553201"/>
            <a:ext cx="186013"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endParaRPr lang="el-GR" altLang="el-GR" sz="1200">
              <a:latin typeface="Arial" panose="020B0604020202020204" pitchFamily="34" charset="0"/>
            </a:endParaRPr>
          </a:p>
        </p:txBody>
      </p:sp>
      <p:sp>
        <p:nvSpPr>
          <p:cNvPr id="187408" name="Rectangle 17"/>
          <p:cNvSpPr>
            <a:spLocks noChangeArrowheads="1"/>
          </p:cNvSpPr>
          <p:nvPr/>
        </p:nvSpPr>
        <p:spPr bwMode="auto">
          <a:xfrm>
            <a:off x="7174168" y="990600"/>
            <a:ext cx="119487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50000"/>
              </a:spcBef>
              <a:buClrTx/>
              <a:buSzTx/>
              <a:buFontTx/>
              <a:buNone/>
            </a:pPr>
            <a:r>
              <a:rPr lang="en-US" altLang="el-GR" sz="1800" dirty="0">
                <a:solidFill>
                  <a:schemeClr val="bg1"/>
                </a:solidFill>
                <a:latin typeface="Arial" panose="020B0604020202020204" pitchFamily="34" charset="0"/>
              </a:rPr>
              <a:t>Workstyle</a:t>
            </a:r>
          </a:p>
        </p:txBody>
      </p:sp>
      <p:sp>
        <p:nvSpPr>
          <p:cNvPr id="187409" name="Rectangle 18"/>
          <p:cNvSpPr>
            <a:spLocks noChangeArrowheads="1"/>
          </p:cNvSpPr>
          <p:nvPr/>
        </p:nvSpPr>
        <p:spPr bwMode="auto">
          <a:xfrm>
            <a:off x="8620591" y="5943600"/>
            <a:ext cx="72455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50000"/>
              </a:spcBef>
              <a:buClrTx/>
              <a:buSzTx/>
              <a:buFontTx/>
              <a:buNone/>
            </a:pPr>
            <a:r>
              <a:rPr lang="en-US" altLang="el-GR" sz="1800" dirty="0">
                <a:solidFill>
                  <a:schemeClr val="bg1"/>
                </a:solidFill>
                <a:latin typeface="Arial" panose="020B0604020202020204" pitchFamily="34" charset="0"/>
              </a:rPr>
              <a:t>Race</a:t>
            </a:r>
          </a:p>
        </p:txBody>
      </p:sp>
      <p:sp>
        <p:nvSpPr>
          <p:cNvPr id="187410" name="Rectangle 19"/>
          <p:cNvSpPr>
            <a:spLocks noChangeArrowheads="1"/>
          </p:cNvSpPr>
          <p:nvPr/>
        </p:nvSpPr>
        <p:spPr bwMode="auto">
          <a:xfrm>
            <a:off x="2362200" y="5867401"/>
            <a:ext cx="108363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r>
              <a:rPr lang="en-US" altLang="el-GR" sz="1800" dirty="0">
                <a:solidFill>
                  <a:schemeClr val="bg1"/>
                </a:solidFill>
                <a:latin typeface="Arial" panose="020B0604020202020204" pitchFamily="34" charset="0"/>
              </a:rPr>
              <a:t>Merging </a:t>
            </a:r>
            <a:br>
              <a:rPr lang="en-US" altLang="el-GR" sz="1800" dirty="0">
                <a:solidFill>
                  <a:schemeClr val="bg1"/>
                </a:solidFill>
                <a:latin typeface="Arial" panose="020B0604020202020204" pitchFamily="34" charset="0"/>
              </a:rPr>
            </a:br>
            <a:r>
              <a:rPr lang="en-US" altLang="el-GR" sz="1800" dirty="0">
                <a:solidFill>
                  <a:schemeClr val="bg1"/>
                </a:solidFill>
                <a:latin typeface="Arial" panose="020B0604020202020204" pitchFamily="34" charset="0"/>
              </a:rPr>
              <a:t>Culture</a:t>
            </a:r>
          </a:p>
        </p:txBody>
      </p:sp>
      <p:graphicFrame>
        <p:nvGraphicFramePr>
          <p:cNvPr id="187411" name="Object 3"/>
          <p:cNvGraphicFramePr>
            <a:graphicFrameLocks/>
          </p:cNvGraphicFramePr>
          <p:nvPr/>
        </p:nvGraphicFramePr>
        <p:xfrm>
          <a:off x="3048000" y="2133600"/>
          <a:ext cx="6108700" cy="3049588"/>
        </p:xfrm>
        <a:graphic>
          <a:graphicData uri="http://schemas.openxmlformats.org/presentationml/2006/ole">
            <mc:AlternateContent xmlns:mc="http://schemas.openxmlformats.org/markup-compatibility/2006">
              <mc:Choice xmlns:v="urn:schemas-microsoft-com:vml" Requires="v">
                <p:oleObj spid="_x0000_s4151" name="Clip" r:id="rId6" imgW="6108700" imgH="3049588" progId="MS_ClipArt_Gallery.2">
                  <p:embed/>
                </p:oleObj>
              </mc:Choice>
              <mc:Fallback>
                <p:oleObj name="Clip" r:id="rId6" imgW="6108700" imgH="3049588" progId="MS_ClipArt_Gallery.2">
                  <p:embed/>
                  <p:pic>
                    <p:nvPicPr>
                      <p:cNvPr id="187411"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2133600"/>
                        <a:ext cx="6108700" cy="304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12" name="Rectangle 21"/>
          <p:cNvSpPr>
            <a:spLocks noChangeArrowheads="1"/>
          </p:cNvSpPr>
          <p:nvPr/>
        </p:nvSpPr>
        <p:spPr bwMode="auto">
          <a:xfrm>
            <a:off x="6781800" y="5296628"/>
            <a:ext cx="1600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0"/>
              </a:spcBef>
              <a:buClrTx/>
              <a:buSzTx/>
              <a:buFontTx/>
              <a:buNone/>
            </a:pPr>
            <a:r>
              <a:rPr lang="en-US" altLang="el-GR" sz="1800" dirty="0">
                <a:solidFill>
                  <a:schemeClr val="bg1"/>
                </a:solidFill>
                <a:latin typeface="Arial" panose="020B0604020202020204" pitchFamily="34" charset="0"/>
              </a:rPr>
              <a:t>Work/Life</a:t>
            </a:r>
          </a:p>
          <a:p>
            <a:pPr algn="ctr">
              <a:spcBef>
                <a:spcPct val="0"/>
              </a:spcBef>
              <a:buClrTx/>
              <a:buSzTx/>
              <a:buFontTx/>
              <a:buNone/>
            </a:pPr>
            <a:r>
              <a:rPr lang="en-US" altLang="el-GR" sz="1800" dirty="0">
                <a:solidFill>
                  <a:schemeClr val="bg1"/>
                </a:solidFill>
                <a:latin typeface="Arial" panose="020B0604020202020204" pitchFamily="34" charset="0"/>
              </a:rPr>
              <a:t>Balance</a:t>
            </a:r>
          </a:p>
        </p:txBody>
      </p:sp>
      <p:sp>
        <p:nvSpPr>
          <p:cNvPr id="187413" name="2 - Θέση περιεχομένου"/>
          <p:cNvSpPr txBox="1">
            <a:spLocks/>
          </p:cNvSpPr>
          <p:nvPr/>
        </p:nvSpPr>
        <p:spPr bwMode="auto">
          <a:xfrm>
            <a:off x="1703389" y="25400"/>
            <a:ext cx="8713787"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buFont typeface="Wingdings" panose="05000000000000000000" pitchFamily="2" charset="2"/>
              <a:buNone/>
            </a:pPr>
            <a:r>
              <a:rPr lang="en-US" altLang="el-GR" dirty="0">
                <a:latin typeface="Calibri" panose="020F0502020204030204" pitchFamily="34" charset="0"/>
                <a:cs typeface="Calibri" panose="020F0502020204030204" pitchFamily="34" charset="0"/>
              </a:rPr>
              <a:t>	</a:t>
            </a:r>
            <a:r>
              <a:rPr lang="en-US" altLang="el-GR" sz="2000" b="1" dirty="0">
                <a:solidFill>
                  <a:schemeClr val="bg1"/>
                </a:solidFill>
                <a:latin typeface="Calibri" panose="020F0502020204030204" pitchFamily="34" charset="0"/>
                <a:cs typeface="Calibri" panose="020F0502020204030204" pitchFamily="34" charset="0"/>
              </a:rPr>
              <a:t>Diversity management is a strategy to promote the perception, acknowledgement and implementation of diversity management in organizations. </a:t>
            </a:r>
            <a:endParaRPr lang="el-GR" altLang="el-GR"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55263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021305" y="1626669"/>
            <a:ext cx="6997566" cy="1938992"/>
          </a:xfrm>
          <a:prstGeom prst="rect">
            <a:avLst/>
          </a:prstGeom>
          <a:scene3d>
            <a:camera prst="isometricOffAxis1Right"/>
            <a:lightRig rig="threePt" dir="t"/>
          </a:scene3d>
        </p:spPr>
        <p:txBody>
          <a:bodyPr wrap="square">
            <a:spAutoFit/>
          </a:bodyPr>
          <a:lstStyle/>
          <a:p>
            <a:pPr algn="ctr"/>
            <a:r>
              <a:rPr lang="el-GR" sz="2400" b="1" dirty="0" err="1">
                <a:solidFill>
                  <a:schemeClr val="bg1"/>
                </a:solidFill>
              </a:rPr>
              <a:t>Sustainable</a:t>
            </a:r>
            <a:r>
              <a:rPr lang="el-GR" sz="2400" b="1" dirty="0">
                <a:solidFill>
                  <a:schemeClr val="bg1"/>
                </a:solidFill>
              </a:rPr>
              <a:t> </a:t>
            </a:r>
            <a:r>
              <a:rPr lang="el-GR" sz="2400" b="1" dirty="0" err="1">
                <a:solidFill>
                  <a:schemeClr val="bg1"/>
                </a:solidFill>
              </a:rPr>
              <a:t>development</a:t>
            </a:r>
            <a:r>
              <a:rPr lang="el-GR" sz="2400" b="1" dirty="0">
                <a:solidFill>
                  <a:schemeClr val="bg1"/>
                </a:solidFill>
              </a:rPr>
              <a:t> </a:t>
            </a:r>
            <a:r>
              <a:rPr lang="el-GR" sz="2400" b="1" dirty="0" err="1">
                <a:solidFill>
                  <a:schemeClr val="bg1"/>
                </a:solidFill>
              </a:rPr>
              <a:t>is</a:t>
            </a:r>
            <a:r>
              <a:rPr lang="el-GR" sz="2400" b="1" dirty="0">
                <a:solidFill>
                  <a:schemeClr val="bg1"/>
                </a:solidFill>
              </a:rPr>
              <a:t> a </a:t>
            </a:r>
            <a:r>
              <a:rPr lang="el-GR" sz="2400" b="1" dirty="0" err="1">
                <a:solidFill>
                  <a:schemeClr val="bg1"/>
                </a:solidFill>
              </a:rPr>
              <a:t>fundamental</a:t>
            </a:r>
            <a:r>
              <a:rPr lang="el-GR" sz="2400" b="1" dirty="0">
                <a:solidFill>
                  <a:schemeClr val="bg1"/>
                </a:solidFill>
              </a:rPr>
              <a:t> </a:t>
            </a:r>
            <a:r>
              <a:rPr lang="el-GR" sz="2400" b="1" dirty="0" err="1">
                <a:solidFill>
                  <a:schemeClr val="bg1"/>
                </a:solidFill>
              </a:rPr>
              <a:t>break</a:t>
            </a:r>
            <a:r>
              <a:rPr lang="el-GR" sz="2400" b="1" dirty="0">
                <a:solidFill>
                  <a:schemeClr val="bg1"/>
                </a:solidFill>
              </a:rPr>
              <a:t> </a:t>
            </a:r>
            <a:r>
              <a:rPr lang="el-GR" sz="2400" b="1" dirty="0" err="1">
                <a:solidFill>
                  <a:schemeClr val="bg1"/>
                </a:solidFill>
              </a:rPr>
              <a:t>that’s</a:t>
            </a:r>
            <a:r>
              <a:rPr lang="el-GR" sz="2400" b="1" dirty="0">
                <a:solidFill>
                  <a:schemeClr val="bg1"/>
                </a:solidFill>
              </a:rPr>
              <a:t> </a:t>
            </a:r>
            <a:r>
              <a:rPr lang="el-GR" sz="2400" b="1" dirty="0" err="1">
                <a:solidFill>
                  <a:schemeClr val="bg1"/>
                </a:solidFill>
              </a:rPr>
              <a:t>going</a:t>
            </a:r>
            <a:r>
              <a:rPr lang="el-GR" sz="2400" b="1" dirty="0">
                <a:solidFill>
                  <a:schemeClr val="bg1"/>
                </a:solidFill>
              </a:rPr>
              <a:t> </a:t>
            </a:r>
            <a:r>
              <a:rPr lang="el-GR" sz="2400" b="1" dirty="0" err="1">
                <a:solidFill>
                  <a:schemeClr val="bg1"/>
                </a:solidFill>
              </a:rPr>
              <a:t>to</a:t>
            </a:r>
            <a:r>
              <a:rPr lang="el-GR" sz="2400" b="1" dirty="0">
                <a:solidFill>
                  <a:schemeClr val="bg1"/>
                </a:solidFill>
              </a:rPr>
              <a:t> </a:t>
            </a:r>
            <a:r>
              <a:rPr lang="el-GR" sz="2400" b="1" dirty="0" err="1">
                <a:solidFill>
                  <a:schemeClr val="bg1"/>
                </a:solidFill>
              </a:rPr>
              <a:t>reshuffle</a:t>
            </a:r>
            <a:r>
              <a:rPr lang="el-GR" sz="2400" b="1" dirty="0">
                <a:solidFill>
                  <a:schemeClr val="bg1"/>
                </a:solidFill>
              </a:rPr>
              <a:t> </a:t>
            </a:r>
            <a:r>
              <a:rPr lang="el-GR" sz="2400" b="1" dirty="0" smtClean="0">
                <a:solidFill>
                  <a:schemeClr val="bg1"/>
                </a:solidFill>
              </a:rPr>
              <a:t>the</a:t>
            </a:r>
            <a:r>
              <a:rPr lang="en-US" sz="2400" b="1" dirty="0" smtClean="0">
                <a:solidFill>
                  <a:schemeClr val="bg1"/>
                </a:solidFill>
              </a:rPr>
              <a:t> </a:t>
            </a:r>
            <a:r>
              <a:rPr lang="el-GR" sz="2400" b="1" dirty="0" err="1" smtClean="0">
                <a:solidFill>
                  <a:schemeClr val="bg1"/>
                </a:solidFill>
              </a:rPr>
              <a:t>entire</a:t>
            </a:r>
            <a:r>
              <a:rPr lang="el-GR" sz="2400" b="1" dirty="0" smtClean="0">
                <a:solidFill>
                  <a:schemeClr val="bg1"/>
                </a:solidFill>
              </a:rPr>
              <a:t> </a:t>
            </a:r>
            <a:r>
              <a:rPr lang="el-GR" sz="2400" b="1" dirty="0" err="1">
                <a:solidFill>
                  <a:schemeClr val="bg1"/>
                </a:solidFill>
              </a:rPr>
              <a:t>deck</a:t>
            </a:r>
            <a:r>
              <a:rPr lang="el-GR" sz="2400" b="1" dirty="0">
                <a:solidFill>
                  <a:schemeClr val="bg1"/>
                </a:solidFill>
              </a:rPr>
              <a:t>. </a:t>
            </a:r>
            <a:r>
              <a:rPr lang="el-GR" sz="2400" b="1" dirty="0" err="1">
                <a:solidFill>
                  <a:schemeClr val="bg1"/>
                </a:solidFill>
              </a:rPr>
              <a:t>There</a:t>
            </a:r>
            <a:r>
              <a:rPr lang="el-GR" sz="2400" b="1" dirty="0">
                <a:solidFill>
                  <a:schemeClr val="bg1"/>
                </a:solidFill>
              </a:rPr>
              <a:t> </a:t>
            </a:r>
            <a:r>
              <a:rPr lang="el-GR" sz="2400" b="1" dirty="0" err="1">
                <a:solidFill>
                  <a:schemeClr val="bg1"/>
                </a:solidFill>
              </a:rPr>
              <a:t>are</a:t>
            </a:r>
            <a:r>
              <a:rPr lang="el-GR" sz="2400" b="1" dirty="0">
                <a:solidFill>
                  <a:schemeClr val="bg1"/>
                </a:solidFill>
              </a:rPr>
              <a:t> </a:t>
            </a:r>
            <a:r>
              <a:rPr lang="el-GR" sz="2400" b="1" dirty="0" err="1">
                <a:solidFill>
                  <a:schemeClr val="bg1"/>
                </a:solidFill>
              </a:rPr>
              <a:t>companies</a:t>
            </a:r>
            <a:r>
              <a:rPr lang="el-GR" sz="2400" b="1" dirty="0">
                <a:solidFill>
                  <a:schemeClr val="bg1"/>
                </a:solidFill>
              </a:rPr>
              <a:t> </a:t>
            </a:r>
            <a:r>
              <a:rPr lang="el-GR" sz="2400" b="1" dirty="0" err="1">
                <a:solidFill>
                  <a:schemeClr val="bg1"/>
                </a:solidFill>
              </a:rPr>
              <a:t>today</a:t>
            </a:r>
            <a:r>
              <a:rPr lang="el-GR" sz="2400" b="1" dirty="0">
                <a:solidFill>
                  <a:schemeClr val="bg1"/>
                </a:solidFill>
              </a:rPr>
              <a:t> </a:t>
            </a:r>
            <a:r>
              <a:rPr lang="el-GR" sz="2400" b="1" dirty="0" err="1">
                <a:solidFill>
                  <a:schemeClr val="bg1"/>
                </a:solidFill>
              </a:rPr>
              <a:t>that</a:t>
            </a:r>
            <a:r>
              <a:rPr lang="el-GR" sz="2400" b="1" dirty="0">
                <a:solidFill>
                  <a:schemeClr val="bg1"/>
                </a:solidFill>
              </a:rPr>
              <a:t> </a:t>
            </a:r>
            <a:r>
              <a:rPr lang="el-GR" sz="2400" b="1" dirty="0" err="1">
                <a:solidFill>
                  <a:schemeClr val="bg1"/>
                </a:solidFill>
              </a:rPr>
              <a:t>are</a:t>
            </a:r>
            <a:r>
              <a:rPr lang="el-GR" sz="2400" b="1" dirty="0">
                <a:solidFill>
                  <a:schemeClr val="bg1"/>
                </a:solidFill>
              </a:rPr>
              <a:t> </a:t>
            </a:r>
            <a:r>
              <a:rPr lang="el-GR" sz="2400" b="1" dirty="0" err="1">
                <a:solidFill>
                  <a:schemeClr val="bg1"/>
                </a:solidFill>
              </a:rPr>
              <a:t>going</a:t>
            </a:r>
            <a:r>
              <a:rPr lang="el-GR" sz="2400" b="1" dirty="0">
                <a:solidFill>
                  <a:schemeClr val="bg1"/>
                </a:solidFill>
              </a:rPr>
              <a:t> </a:t>
            </a:r>
            <a:r>
              <a:rPr lang="el-GR" sz="2400" b="1" dirty="0" err="1">
                <a:solidFill>
                  <a:schemeClr val="bg1"/>
                </a:solidFill>
              </a:rPr>
              <a:t>to</a:t>
            </a:r>
            <a:r>
              <a:rPr lang="el-GR" sz="2400" b="1" dirty="0">
                <a:solidFill>
                  <a:schemeClr val="bg1"/>
                </a:solidFill>
              </a:rPr>
              <a:t> </a:t>
            </a:r>
            <a:r>
              <a:rPr lang="el-GR" sz="2400" b="1" dirty="0" err="1">
                <a:solidFill>
                  <a:schemeClr val="bg1"/>
                </a:solidFill>
              </a:rPr>
              <a:t>dominate</a:t>
            </a:r>
            <a:r>
              <a:rPr lang="el-GR" sz="2400" b="1" dirty="0">
                <a:solidFill>
                  <a:schemeClr val="bg1"/>
                </a:solidFill>
              </a:rPr>
              <a:t> in the </a:t>
            </a:r>
            <a:r>
              <a:rPr lang="el-GR" sz="2400" b="1" dirty="0" err="1" smtClean="0">
                <a:solidFill>
                  <a:schemeClr val="bg1"/>
                </a:solidFill>
              </a:rPr>
              <a:t>future</a:t>
            </a:r>
            <a:r>
              <a:rPr lang="en-US" sz="2400" b="1" dirty="0" smtClean="0">
                <a:solidFill>
                  <a:schemeClr val="bg1"/>
                </a:solidFill>
              </a:rPr>
              <a:t> </a:t>
            </a:r>
            <a:r>
              <a:rPr lang="el-GR" sz="2400" b="1" dirty="0" err="1" smtClean="0">
                <a:solidFill>
                  <a:schemeClr val="bg1"/>
                </a:solidFill>
              </a:rPr>
              <a:t>simply</a:t>
            </a:r>
            <a:r>
              <a:rPr lang="el-GR" sz="2400" b="1" dirty="0" smtClean="0">
                <a:solidFill>
                  <a:schemeClr val="bg1"/>
                </a:solidFill>
              </a:rPr>
              <a:t> </a:t>
            </a:r>
            <a:r>
              <a:rPr lang="el-GR" sz="2400" b="1" dirty="0" err="1">
                <a:solidFill>
                  <a:schemeClr val="bg1"/>
                </a:solidFill>
              </a:rPr>
              <a:t>because</a:t>
            </a:r>
            <a:r>
              <a:rPr lang="el-GR" sz="2400" b="1" dirty="0">
                <a:solidFill>
                  <a:schemeClr val="bg1"/>
                </a:solidFill>
              </a:rPr>
              <a:t> </a:t>
            </a:r>
            <a:r>
              <a:rPr lang="el-GR" sz="2400" b="1" dirty="0" err="1">
                <a:solidFill>
                  <a:schemeClr val="bg1"/>
                </a:solidFill>
              </a:rPr>
              <a:t>they</a:t>
            </a:r>
            <a:r>
              <a:rPr lang="el-GR" sz="2400" b="1" dirty="0">
                <a:solidFill>
                  <a:schemeClr val="bg1"/>
                </a:solidFill>
              </a:rPr>
              <a:t> </a:t>
            </a:r>
            <a:r>
              <a:rPr lang="el-GR" sz="2400" b="1" dirty="0" err="1">
                <a:solidFill>
                  <a:schemeClr val="bg1"/>
                </a:solidFill>
              </a:rPr>
              <a:t>understand</a:t>
            </a:r>
            <a:r>
              <a:rPr lang="el-GR" sz="2400" b="1" dirty="0">
                <a:solidFill>
                  <a:schemeClr val="bg1"/>
                </a:solidFill>
              </a:rPr>
              <a:t> </a:t>
            </a:r>
            <a:r>
              <a:rPr lang="el-GR" sz="2400" b="1" dirty="0" err="1">
                <a:solidFill>
                  <a:schemeClr val="bg1"/>
                </a:solidFill>
              </a:rPr>
              <a:t>that</a:t>
            </a:r>
            <a:r>
              <a:rPr lang="el-GR" sz="2400" b="1" dirty="0">
                <a:solidFill>
                  <a:schemeClr val="bg1"/>
                </a:solidFill>
              </a:rPr>
              <a:t>.</a:t>
            </a:r>
          </a:p>
          <a:p>
            <a:pPr algn="ctr"/>
            <a:r>
              <a:rPr lang="el-GR" sz="2400" b="1" dirty="0" err="1">
                <a:solidFill>
                  <a:schemeClr val="bg1"/>
                </a:solidFill>
              </a:rPr>
              <a:t>Francois-Henri</a:t>
            </a:r>
            <a:r>
              <a:rPr lang="el-GR" sz="2400" b="1" dirty="0">
                <a:solidFill>
                  <a:schemeClr val="bg1"/>
                </a:solidFill>
              </a:rPr>
              <a:t> </a:t>
            </a:r>
            <a:r>
              <a:rPr lang="el-GR" sz="2400" b="1" dirty="0" err="1" smtClean="0">
                <a:solidFill>
                  <a:schemeClr val="bg1"/>
                </a:solidFill>
              </a:rPr>
              <a:t>Pinault</a:t>
            </a:r>
            <a:endParaRPr lang="el-GR" sz="2400" b="1" dirty="0">
              <a:solidFill>
                <a:schemeClr val="bg1"/>
              </a:solidFill>
            </a:endParaRPr>
          </a:p>
        </p:txBody>
      </p:sp>
    </p:spTree>
    <p:extLst>
      <p:ext uri="{BB962C8B-B14F-4D97-AF65-F5344CB8AC3E}">
        <p14:creationId xmlns:p14="http://schemas.microsoft.com/office/powerpoint/2010/main" val="36110159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3" y="618518"/>
            <a:ext cx="9905998" cy="748269"/>
          </a:xfrm>
        </p:spPr>
        <p:txBody>
          <a:bodyPr/>
          <a:lstStyle/>
          <a:p>
            <a:pPr algn="ctr"/>
            <a:r>
              <a:rPr lang="en-US" b="1" dirty="0">
                <a:solidFill>
                  <a:schemeClr val="bg1"/>
                </a:solidFill>
              </a:rPr>
              <a:t>Introduction</a:t>
            </a:r>
            <a:endParaRPr lang="el-GR" dirty="0"/>
          </a:p>
        </p:txBody>
      </p:sp>
      <p:sp>
        <p:nvSpPr>
          <p:cNvPr id="3" name="Θέση περιεχομένου 2"/>
          <p:cNvSpPr>
            <a:spLocks noGrp="1"/>
          </p:cNvSpPr>
          <p:nvPr>
            <p:ph idx="1"/>
          </p:nvPr>
        </p:nvSpPr>
        <p:spPr>
          <a:xfrm>
            <a:off x="1141412" y="1559293"/>
            <a:ext cx="9905999" cy="4231908"/>
          </a:xfrm>
        </p:spPr>
        <p:txBody>
          <a:bodyPr>
            <a:normAutofit/>
          </a:bodyPr>
          <a:lstStyle/>
          <a:p>
            <a:endParaRPr lang="en-US" dirty="0" smtClean="0"/>
          </a:p>
          <a:p>
            <a:pPr marL="0" lvl="0" indent="0" algn="just" eaLnBrk="0" fontAlgn="base" hangingPunct="0">
              <a:lnSpc>
                <a:spcPct val="100000"/>
              </a:lnSpc>
              <a:spcBef>
                <a:spcPts val="600"/>
              </a:spcBef>
              <a:spcAft>
                <a:spcPts val="600"/>
              </a:spcAft>
              <a:buFontTx/>
              <a:buChar char="•"/>
            </a:pPr>
            <a:r>
              <a:rPr lang="el-GR" altLang="el-GR" dirty="0" err="1">
                <a:solidFill>
                  <a:schemeClr val="bg1"/>
                </a:solidFill>
              </a:rPr>
              <a:t>Environmental</a:t>
            </a:r>
            <a:r>
              <a:rPr lang="el-GR" altLang="el-GR" dirty="0">
                <a:solidFill>
                  <a:schemeClr val="bg1"/>
                </a:solidFill>
              </a:rPr>
              <a:t> </a:t>
            </a:r>
            <a:r>
              <a:rPr lang="el-GR" altLang="el-GR" dirty="0" err="1">
                <a:solidFill>
                  <a:schemeClr val="bg1"/>
                </a:solidFill>
              </a:rPr>
              <a:t>protection</a:t>
            </a:r>
            <a:r>
              <a:rPr lang="el-GR" altLang="el-GR" dirty="0">
                <a:solidFill>
                  <a:schemeClr val="bg1"/>
                </a:solidFill>
              </a:rPr>
              <a:t> and </a:t>
            </a:r>
            <a:r>
              <a:rPr lang="el-GR" altLang="el-GR" dirty="0" err="1">
                <a:solidFill>
                  <a:schemeClr val="bg1"/>
                </a:solidFill>
              </a:rPr>
              <a:t>sustainability</a:t>
            </a:r>
            <a:r>
              <a:rPr lang="el-GR" altLang="el-GR" dirty="0">
                <a:solidFill>
                  <a:schemeClr val="bg1"/>
                </a:solidFill>
              </a:rPr>
              <a:t> </a:t>
            </a:r>
            <a:r>
              <a:rPr lang="el-GR" altLang="el-GR" dirty="0" err="1">
                <a:solidFill>
                  <a:schemeClr val="bg1"/>
                </a:solidFill>
              </a:rPr>
              <a:t>are</a:t>
            </a:r>
            <a:r>
              <a:rPr lang="el-GR" altLang="el-GR" dirty="0">
                <a:solidFill>
                  <a:schemeClr val="bg1"/>
                </a:solidFill>
              </a:rPr>
              <a:t> </a:t>
            </a:r>
            <a:r>
              <a:rPr lang="el-GR" altLang="el-GR" dirty="0" err="1">
                <a:solidFill>
                  <a:schemeClr val="bg1"/>
                </a:solidFill>
              </a:rPr>
              <a:t>core</a:t>
            </a:r>
            <a:r>
              <a:rPr lang="el-GR" altLang="el-GR" dirty="0">
                <a:solidFill>
                  <a:schemeClr val="bg1"/>
                </a:solidFill>
              </a:rPr>
              <a:t> </a:t>
            </a:r>
            <a:r>
              <a:rPr lang="el-GR" altLang="el-GR" dirty="0" err="1">
                <a:solidFill>
                  <a:schemeClr val="bg1"/>
                </a:solidFill>
              </a:rPr>
              <a:t>goals</a:t>
            </a:r>
            <a:r>
              <a:rPr lang="el-GR" altLang="el-GR" dirty="0">
                <a:solidFill>
                  <a:schemeClr val="bg1"/>
                </a:solidFill>
              </a:rPr>
              <a:t> of the Greek </a:t>
            </a:r>
            <a:r>
              <a:rPr lang="el-GR" altLang="el-GR" dirty="0" err="1">
                <a:solidFill>
                  <a:schemeClr val="bg1"/>
                </a:solidFill>
              </a:rPr>
              <a:t>State</a:t>
            </a:r>
            <a:r>
              <a:rPr lang="el-GR" altLang="el-GR" dirty="0">
                <a:solidFill>
                  <a:schemeClr val="bg1"/>
                </a:solidFill>
              </a:rPr>
              <a:t>.</a:t>
            </a:r>
          </a:p>
          <a:p>
            <a:pPr marL="0" lvl="0" indent="0" algn="just" eaLnBrk="0" fontAlgn="base" hangingPunct="0">
              <a:lnSpc>
                <a:spcPct val="100000"/>
              </a:lnSpc>
              <a:spcBef>
                <a:spcPts val="600"/>
              </a:spcBef>
              <a:spcAft>
                <a:spcPts val="600"/>
              </a:spcAft>
              <a:buFontTx/>
              <a:buChar char="•"/>
            </a:pPr>
            <a:r>
              <a:rPr lang="el-GR" altLang="el-GR" dirty="0" err="1">
                <a:solidFill>
                  <a:schemeClr val="bg1"/>
                </a:solidFill>
              </a:rPr>
              <a:t>Increasing</a:t>
            </a:r>
            <a:r>
              <a:rPr lang="el-GR" altLang="el-GR" dirty="0">
                <a:solidFill>
                  <a:schemeClr val="bg1"/>
                </a:solidFill>
              </a:rPr>
              <a:t> </a:t>
            </a:r>
            <a:r>
              <a:rPr lang="el-GR" altLang="el-GR" dirty="0" err="1">
                <a:solidFill>
                  <a:schemeClr val="bg1"/>
                </a:solidFill>
              </a:rPr>
              <a:t>awareness</a:t>
            </a:r>
            <a:r>
              <a:rPr lang="el-GR" altLang="el-GR" dirty="0">
                <a:solidFill>
                  <a:schemeClr val="bg1"/>
                </a:solidFill>
              </a:rPr>
              <a:t> </a:t>
            </a:r>
            <a:r>
              <a:rPr lang="el-GR" altLang="el-GR" dirty="0" err="1">
                <a:solidFill>
                  <a:schemeClr val="bg1"/>
                </a:solidFill>
              </a:rPr>
              <a:t>among</a:t>
            </a:r>
            <a:r>
              <a:rPr lang="el-GR" altLang="el-GR" dirty="0">
                <a:solidFill>
                  <a:schemeClr val="bg1"/>
                </a:solidFill>
              </a:rPr>
              <a:t> </a:t>
            </a:r>
            <a:r>
              <a:rPr lang="el-GR" altLang="el-GR" dirty="0" err="1">
                <a:solidFill>
                  <a:schemeClr val="bg1"/>
                </a:solidFill>
              </a:rPr>
              <a:t>businesses</a:t>
            </a:r>
            <a:r>
              <a:rPr lang="el-GR" altLang="el-GR" dirty="0">
                <a:solidFill>
                  <a:schemeClr val="bg1"/>
                </a:solidFill>
              </a:rPr>
              <a:t> and </a:t>
            </a:r>
            <a:r>
              <a:rPr lang="el-GR" altLang="el-GR" dirty="0" err="1">
                <a:solidFill>
                  <a:schemeClr val="bg1"/>
                </a:solidFill>
              </a:rPr>
              <a:t>employees</a:t>
            </a:r>
            <a:r>
              <a:rPr lang="el-GR" altLang="el-GR" dirty="0">
                <a:solidFill>
                  <a:schemeClr val="bg1"/>
                </a:solidFill>
              </a:rPr>
              <a:t> of </a:t>
            </a:r>
            <a:r>
              <a:rPr lang="el-GR" altLang="el-GR" dirty="0" err="1">
                <a:solidFill>
                  <a:schemeClr val="bg1"/>
                </a:solidFill>
              </a:rPr>
              <a:t>green</a:t>
            </a:r>
            <a:r>
              <a:rPr lang="el-GR" altLang="el-GR" dirty="0">
                <a:solidFill>
                  <a:schemeClr val="bg1"/>
                </a:solidFill>
              </a:rPr>
              <a:t> </a:t>
            </a:r>
            <a:r>
              <a:rPr lang="el-GR" altLang="el-GR" dirty="0" err="1">
                <a:solidFill>
                  <a:schemeClr val="bg1"/>
                </a:solidFill>
              </a:rPr>
              <a:t>policies</a:t>
            </a:r>
            <a:r>
              <a:rPr lang="el-GR" altLang="el-GR" dirty="0">
                <a:solidFill>
                  <a:schemeClr val="bg1"/>
                </a:solidFill>
              </a:rPr>
              <a:t>.</a:t>
            </a:r>
          </a:p>
          <a:p>
            <a:pPr marL="0" lvl="0" indent="0" algn="just" eaLnBrk="0" fontAlgn="base" hangingPunct="0">
              <a:lnSpc>
                <a:spcPct val="100000"/>
              </a:lnSpc>
              <a:spcBef>
                <a:spcPts val="600"/>
              </a:spcBef>
              <a:spcAft>
                <a:spcPts val="600"/>
              </a:spcAft>
              <a:buFontTx/>
              <a:buChar char="•"/>
            </a:pPr>
            <a:r>
              <a:rPr lang="el-GR" altLang="el-GR" dirty="0" err="1">
                <a:solidFill>
                  <a:schemeClr val="bg1"/>
                </a:solidFill>
              </a:rPr>
              <a:t>Enterprises</a:t>
            </a:r>
            <a:r>
              <a:rPr lang="el-GR" altLang="el-GR" dirty="0">
                <a:solidFill>
                  <a:schemeClr val="bg1"/>
                </a:solidFill>
              </a:rPr>
              <a:t> </a:t>
            </a:r>
            <a:r>
              <a:rPr lang="el-GR" altLang="el-GR" dirty="0" err="1">
                <a:solidFill>
                  <a:schemeClr val="bg1"/>
                </a:solidFill>
              </a:rPr>
              <a:t>are</a:t>
            </a:r>
            <a:r>
              <a:rPr lang="el-GR" altLang="el-GR" dirty="0">
                <a:solidFill>
                  <a:schemeClr val="bg1"/>
                </a:solidFill>
              </a:rPr>
              <a:t> </a:t>
            </a:r>
            <a:r>
              <a:rPr lang="el-GR" altLang="el-GR" dirty="0" err="1">
                <a:solidFill>
                  <a:schemeClr val="bg1"/>
                </a:solidFill>
              </a:rPr>
              <a:t>developing</a:t>
            </a:r>
            <a:r>
              <a:rPr lang="el-GR" altLang="el-GR" dirty="0">
                <a:solidFill>
                  <a:schemeClr val="bg1"/>
                </a:solidFill>
              </a:rPr>
              <a:t> </a:t>
            </a:r>
            <a:r>
              <a:rPr lang="el-GR" altLang="el-GR" dirty="0" err="1">
                <a:solidFill>
                  <a:schemeClr val="bg1"/>
                </a:solidFill>
              </a:rPr>
              <a:t>Green</a:t>
            </a:r>
            <a:r>
              <a:rPr lang="el-GR" altLang="el-GR" dirty="0">
                <a:solidFill>
                  <a:schemeClr val="bg1"/>
                </a:solidFill>
              </a:rPr>
              <a:t> HRM </a:t>
            </a:r>
            <a:r>
              <a:rPr lang="el-GR" altLang="el-GR" dirty="0" err="1">
                <a:solidFill>
                  <a:schemeClr val="bg1"/>
                </a:solidFill>
              </a:rPr>
              <a:t>strategies</a:t>
            </a:r>
            <a:r>
              <a:rPr lang="el-GR" altLang="el-GR" dirty="0">
                <a:solidFill>
                  <a:schemeClr val="bg1"/>
                </a:solidFill>
              </a:rPr>
              <a:t>, </a:t>
            </a:r>
            <a:r>
              <a:rPr lang="el-GR" altLang="el-GR" dirty="0" err="1">
                <a:solidFill>
                  <a:schemeClr val="bg1"/>
                </a:solidFill>
              </a:rPr>
              <a:t>evolving</a:t>
            </a:r>
            <a:r>
              <a:rPr lang="el-GR" altLang="el-GR" dirty="0">
                <a:solidFill>
                  <a:schemeClr val="bg1"/>
                </a:solidFill>
              </a:rPr>
              <a:t> </a:t>
            </a:r>
            <a:r>
              <a:rPr lang="el-GR" altLang="el-GR" dirty="0" err="1">
                <a:solidFill>
                  <a:schemeClr val="bg1"/>
                </a:solidFill>
              </a:rPr>
              <a:t>from</a:t>
            </a:r>
            <a:r>
              <a:rPr lang="el-GR" altLang="el-GR" dirty="0">
                <a:solidFill>
                  <a:schemeClr val="bg1"/>
                </a:solidFill>
              </a:rPr>
              <a:t> CSR </a:t>
            </a:r>
            <a:r>
              <a:rPr lang="el-GR" altLang="el-GR" dirty="0" err="1">
                <a:solidFill>
                  <a:schemeClr val="bg1"/>
                </a:solidFill>
              </a:rPr>
              <a:t>initiatives</a:t>
            </a:r>
            <a:r>
              <a:rPr lang="el-GR" altLang="el-GR" dirty="0">
                <a:solidFill>
                  <a:schemeClr val="bg1"/>
                </a:solidFill>
              </a:rPr>
              <a:t>.</a:t>
            </a:r>
          </a:p>
          <a:p>
            <a:pPr marL="0" lvl="0" indent="0" algn="just" eaLnBrk="0" fontAlgn="base" hangingPunct="0">
              <a:lnSpc>
                <a:spcPct val="100000"/>
              </a:lnSpc>
              <a:spcBef>
                <a:spcPts val="600"/>
              </a:spcBef>
              <a:spcAft>
                <a:spcPts val="600"/>
              </a:spcAft>
              <a:buFontTx/>
              <a:buChar char="•"/>
            </a:pPr>
            <a:r>
              <a:rPr lang="el-GR" altLang="el-GR" dirty="0" err="1">
                <a:solidFill>
                  <a:schemeClr val="bg1"/>
                </a:solidFill>
              </a:rPr>
              <a:t>This</a:t>
            </a:r>
            <a:r>
              <a:rPr lang="el-GR" altLang="el-GR" dirty="0">
                <a:solidFill>
                  <a:schemeClr val="bg1"/>
                </a:solidFill>
              </a:rPr>
              <a:t> </a:t>
            </a:r>
            <a:r>
              <a:rPr lang="el-GR" altLang="el-GR" dirty="0" err="1">
                <a:solidFill>
                  <a:schemeClr val="bg1"/>
                </a:solidFill>
              </a:rPr>
              <a:t>study</a:t>
            </a:r>
            <a:r>
              <a:rPr lang="el-GR" altLang="el-GR" dirty="0">
                <a:solidFill>
                  <a:schemeClr val="bg1"/>
                </a:solidFill>
              </a:rPr>
              <a:t> </a:t>
            </a:r>
            <a:r>
              <a:rPr lang="el-GR" altLang="el-GR" dirty="0" err="1">
                <a:solidFill>
                  <a:schemeClr val="bg1"/>
                </a:solidFill>
              </a:rPr>
              <a:t>defines</a:t>
            </a:r>
            <a:r>
              <a:rPr lang="el-GR" altLang="el-GR" dirty="0">
                <a:solidFill>
                  <a:schemeClr val="bg1"/>
                </a:solidFill>
              </a:rPr>
              <a:t> </a:t>
            </a:r>
            <a:r>
              <a:rPr lang="el-GR" altLang="el-GR" dirty="0" err="1">
                <a:solidFill>
                  <a:schemeClr val="bg1"/>
                </a:solidFill>
              </a:rPr>
              <a:t>Green</a:t>
            </a:r>
            <a:r>
              <a:rPr lang="el-GR" altLang="el-GR" dirty="0">
                <a:solidFill>
                  <a:schemeClr val="bg1"/>
                </a:solidFill>
              </a:rPr>
              <a:t> HRM </a:t>
            </a:r>
            <a:r>
              <a:rPr lang="el-GR" altLang="el-GR" dirty="0" err="1">
                <a:solidFill>
                  <a:schemeClr val="bg1"/>
                </a:solidFill>
              </a:rPr>
              <a:t>concepts</a:t>
            </a:r>
            <a:r>
              <a:rPr lang="el-GR" altLang="el-GR" dirty="0">
                <a:solidFill>
                  <a:schemeClr val="bg1"/>
                </a:solidFill>
              </a:rPr>
              <a:t> and </a:t>
            </a:r>
            <a:r>
              <a:rPr lang="el-GR" altLang="el-GR" dirty="0" err="1">
                <a:solidFill>
                  <a:schemeClr val="bg1"/>
                </a:solidFill>
              </a:rPr>
              <a:t>offers</a:t>
            </a:r>
            <a:r>
              <a:rPr lang="el-GR" altLang="el-GR" dirty="0">
                <a:solidFill>
                  <a:schemeClr val="bg1"/>
                </a:solidFill>
              </a:rPr>
              <a:t> </a:t>
            </a:r>
            <a:r>
              <a:rPr lang="el-GR" altLang="el-GR" dirty="0" err="1">
                <a:solidFill>
                  <a:schemeClr val="bg1"/>
                </a:solidFill>
              </a:rPr>
              <a:t>implementation</a:t>
            </a:r>
            <a:r>
              <a:rPr lang="el-GR" altLang="el-GR" dirty="0">
                <a:solidFill>
                  <a:schemeClr val="bg1"/>
                </a:solidFill>
              </a:rPr>
              <a:t> </a:t>
            </a:r>
            <a:r>
              <a:rPr lang="el-GR" altLang="el-GR" dirty="0" err="1">
                <a:solidFill>
                  <a:schemeClr val="bg1"/>
                </a:solidFill>
              </a:rPr>
              <a:t>suggestions</a:t>
            </a:r>
            <a:r>
              <a:rPr lang="el-GR" altLang="el-GR" dirty="0">
                <a:solidFill>
                  <a:schemeClr val="bg1"/>
                </a:solidFill>
              </a:rPr>
              <a:t>.</a:t>
            </a:r>
          </a:p>
          <a:p>
            <a:endParaRPr lang="el-GR" dirty="0"/>
          </a:p>
        </p:txBody>
      </p:sp>
      <p:sp>
        <p:nvSpPr>
          <p:cNvPr id="8" name="Rectangle 5"/>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11543435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35535" y="519764"/>
            <a:ext cx="9905998" cy="845804"/>
          </a:xfrm>
        </p:spPr>
        <p:txBody>
          <a:bodyPr/>
          <a:lstStyle/>
          <a:p>
            <a:pPr algn="ctr"/>
            <a:r>
              <a:rPr lang="en-US" b="1" dirty="0">
                <a:solidFill>
                  <a:schemeClr val="bg1"/>
                </a:solidFill>
              </a:rPr>
              <a:t>Introduction</a:t>
            </a:r>
            <a:endParaRPr lang="el-GR" dirty="0">
              <a:solidFill>
                <a:schemeClr val="bg1"/>
              </a:solidFill>
            </a:endParaRPr>
          </a:p>
        </p:txBody>
      </p:sp>
      <p:sp>
        <p:nvSpPr>
          <p:cNvPr id="3" name="Θέση περιεχομένου 2"/>
          <p:cNvSpPr>
            <a:spLocks noGrp="1"/>
          </p:cNvSpPr>
          <p:nvPr>
            <p:ph idx="1"/>
          </p:nvPr>
        </p:nvSpPr>
        <p:spPr>
          <a:xfrm>
            <a:off x="1141412" y="1867301"/>
            <a:ext cx="10649535" cy="3923900"/>
          </a:xfrm>
        </p:spPr>
        <p:txBody>
          <a:bodyPr>
            <a:normAutofit fontScale="92500" lnSpcReduction="20000"/>
          </a:bodyPr>
          <a:lstStyle/>
          <a:p>
            <a:endParaRPr lang="en-US" dirty="0" smtClean="0"/>
          </a:p>
          <a:p>
            <a:pPr algn="just"/>
            <a:r>
              <a:rPr lang="en-US" dirty="0">
                <a:solidFill>
                  <a:schemeClr val="bg1"/>
                </a:solidFill>
              </a:rPr>
              <a:t>Article 24 of the Greek Constitution mandates environmental protection.</a:t>
            </a:r>
          </a:p>
          <a:p>
            <a:pPr algn="just"/>
            <a:r>
              <a:rPr lang="en-US" dirty="0">
                <a:solidFill>
                  <a:schemeClr val="bg1"/>
                </a:solidFill>
              </a:rPr>
              <a:t>Globalization and the 4th Industrial Revolution demand strategic environmental management.</a:t>
            </a:r>
          </a:p>
          <a:p>
            <a:pPr algn="just"/>
            <a:r>
              <a:rPr lang="en-US" dirty="0">
                <a:solidFill>
                  <a:schemeClr val="bg1"/>
                </a:solidFill>
              </a:rPr>
              <a:t>Emergence of green competencies in recruitment and training.</a:t>
            </a:r>
          </a:p>
          <a:p>
            <a:pPr algn="just"/>
            <a:r>
              <a:rPr lang="en-US" dirty="0">
                <a:solidFill>
                  <a:schemeClr val="bg1"/>
                </a:solidFill>
              </a:rPr>
              <a:t>UN (2007) principles promote sustainability education for professionals</a:t>
            </a:r>
            <a:r>
              <a:rPr lang="en-US" dirty="0" smtClean="0">
                <a:solidFill>
                  <a:schemeClr val="bg1"/>
                </a:solidFill>
              </a:rPr>
              <a:t>.</a:t>
            </a:r>
          </a:p>
          <a:p>
            <a:pPr lvl="1" algn="just"/>
            <a:r>
              <a:rPr lang="en-US" dirty="0" smtClean="0">
                <a:solidFill>
                  <a:schemeClr val="bg1"/>
                </a:solidFill>
              </a:rPr>
              <a:t>Principle </a:t>
            </a:r>
            <a:r>
              <a:rPr lang="en-US" dirty="0">
                <a:solidFill>
                  <a:schemeClr val="bg1"/>
                </a:solidFill>
              </a:rPr>
              <a:t>7: Businesses should support a precautionary approach </a:t>
            </a:r>
            <a:r>
              <a:rPr lang="en-US" dirty="0" smtClean="0">
                <a:solidFill>
                  <a:schemeClr val="bg1"/>
                </a:solidFill>
              </a:rPr>
              <a:t>to environmental </a:t>
            </a:r>
            <a:r>
              <a:rPr lang="en-US" dirty="0">
                <a:solidFill>
                  <a:schemeClr val="bg1"/>
                </a:solidFill>
              </a:rPr>
              <a:t>challenges</a:t>
            </a:r>
            <a:r>
              <a:rPr lang="en-US" dirty="0" smtClean="0">
                <a:solidFill>
                  <a:schemeClr val="bg1"/>
                </a:solidFill>
              </a:rPr>
              <a:t>.</a:t>
            </a:r>
          </a:p>
          <a:p>
            <a:pPr lvl="1" algn="just"/>
            <a:r>
              <a:rPr lang="en-US" dirty="0" smtClean="0">
                <a:solidFill>
                  <a:schemeClr val="bg1"/>
                </a:solidFill>
              </a:rPr>
              <a:t>Principle </a:t>
            </a:r>
            <a:r>
              <a:rPr lang="en-US" dirty="0">
                <a:solidFill>
                  <a:schemeClr val="bg1"/>
                </a:solidFill>
              </a:rPr>
              <a:t>8: Undertake initiatives to promote </a:t>
            </a:r>
            <a:r>
              <a:rPr lang="en-US" dirty="0" err="1" smtClean="0">
                <a:solidFill>
                  <a:schemeClr val="bg1"/>
                </a:solidFill>
              </a:rPr>
              <a:t>grea</a:t>
            </a:r>
            <a:r>
              <a:rPr lang="en-US" dirty="0" smtClean="0">
                <a:solidFill>
                  <a:schemeClr val="bg1"/>
                </a:solidFill>
              </a:rPr>
              <a:t> </a:t>
            </a:r>
            <a:r>
              <a:rPr lang="en-US" dirty="0" err="1" smtClean="0">
                <a:solidFill>
                  <a:schemeClr val="bg1"/>
                </a:solidFill>
              </a:rPr>
              <a:t>terenvironmental</a:t>
            </a:r>
            <a:r>
              <a:rPr lang="en-US" dirty="0" smtClean="0">
                <a:solidFill>
                  <a:schemeClr val="bg1"/>
                </a:solidFill>
              </a:rPr>
              <a:t> </a:t>
            </a:r>
            <a:r>
              <a:rPr lang="en-US" dirty="0">
                <a:solidFill>
                  <a:schemeClr val="bg1"/>
                </a:solidFill>
              </a:rPr>
              <a:t>responsibility</a:t>
            </a:r>
            <a:r>
              <a:rPr lang="en-US" dirty="0" smtClean="0">
                <a:solidFill>
                  <a:schemeClr val="bg1"/>
                </a:solidFill>
              </a:rPr>
              <a:t>.</a:t>
            </a:r>
          </a:p>
          <a:p>
            <a:pPr lvl="1" algn="just"/>
            <a:r>
              <a:rPr lang="en-US" dirty="0" smtClean="0">
                <a:solidFill>
                  <a:schemeClr val="bg1"/>
                </a:solidFill>
              </a:rPr>
              <a:t>Principle </a:t>
            </a:r>
            <a:r>
              <a:rPr lang="en-US" dirty="0">
                <a:solidFill>
                  <a:schemeClr val="bg1"/>
                </a:solidFill>
              </a:rPr>
              <a:t>9: Encourage the development and diffusion of environmentally </a:t>
            </a:r>
            <a:r>
              <a:rPr lang="en-US" dirty="0" smtClean="0">
                <a:solidFill>
                  <a:schemeClr val="bg1"/>
                </a:solidFill>
              </a:rPr>
              <a:t>friendly technologies</a:t>
            </a:r>
            <a:r>
              <a:rPr lang="en-US" dirty="0">
                <a:solidFill>
                  <a:schemeClr val="bg1"/>
                </a:solidFill>
              </a:rPr>
              <a:t>.</a:t>
            </a:r>
          </a:p>
          <a:p>
            <a:endParaRPr lang="el-GR" dirty="0"/>
          </a:p>
        </p:txBody>
      </p:sp>
    </p:spTree>
    <p:extLst>
      <p:ext uri="{BB962C8B-B14F-4D97-AF65-F5344CB8AC3E}">
        <p14:creationId xmlns:p14="http://schemas.microsoft.com/office/powerpoint/2010/main" val="14221124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3" y="500513"/>
            <a:ext cx="9905998" cy="980557"/>
          </a:xfrm>
        </p:spPr>
        <p:txBody>
          <a:bodyPr/>
          <a:lstStyle/>
          <a:p>
            <a:pPr algn="ctr"/>
            <a:r>
              <a:rPr lang="en-US" b="1" dirty="0">
                <a:solidFill>
                  <a:schemeClr val="bg1"/>
                </a:solidFill>
              </a:rPr>
              <a:t>Theoretical Approaches</a:t>
            </a:r>
            <a:endParaRPr lang="el-GR" dirty="0">
              <a:solidFill>
                <a:schemeClr val="bg1"/>
              </a:solidFill>
            </a:endParaRPr>
          </a:p>
        </p:txBody>
      </p:sp>
      <p:sp>
        <p:nvSpPr>
          <p:cNvPr id="3" name="Θέση περιεχομένου 2"/>
          <p:cNvSpPr>
            <a:spLocks noGrp="1"/>
          </p:cNvSpPr>
          <p:nvPr>
            <p:ph idx="1"/>
          </p:nvPr>
        </p:nvSpPr>
        <p:spPr>
          <a:xfrm>
            <a:off x="1141412" y="1722922"/>
            <a:ext cx="9905999" cy="4068279"/>
          </a:xfrm>
        </p:spPr>
        <p:txBody>
          <a:bodyPr>
            <a:normAutofit lnSpcReduction="10000"/>
          </a:bodyPr>
          <a:lstStyle/>
          <a:p>
            <a:endParaRPr lang="en-US" dirty="0" smtClean="0"/>
          </a:p>
          <a:p>
            <a:pPr algn="just"/>
            <a:r>
              <a:rPr lang="en-US" dirty="0">
                <a:solidFill>
                  <a:schemeClr val="bg1"/>
                </a:solidFill>
              </a:rPr>
              <a:t>HRM encompasses acquisition, training, motivation, retention (Robbins et al., 2012).</a:t>
            </a:r>
          </a:p>
          <a:p>
            <a:pPr algn="just"/>
            <a:r>
              <a:rPr lang="en-US" dirty="0">
                <a:solidFill>
                  <a:schemeClr val="bg1"/>
                </a:solidFill>
              </a:rPr>
              <a:t>Human capital: intangible resources—knowledge, skills, experiences.</a:t>
            </a:r>
          </a:p>
          <a:p>
            <a:pPr algn="just"/>
            <a:r>
              <a:rPr lang="en-US" dirty="0">
                <a:solidFill>
                  <a:schemeClr val="bg1"/>
                </a:solidFill>
              </a:rPr>
              <a:t>Green economy enhances well–being and social justice while reducing ecological risks (UNEP, 2008).</a:t>
            </a:r>
          </a:p>
          <a:p>
            <a:pPr algn="just"/>
            <a:r>
              <a:rPr lang="en-US" dirty="0">
                <a:solidFill>
                  <a:schemeClr val="bg1"/>
                </a:solidFill>
              </a:rPr>
              <a:t>CSR laid the groundwork; Green HRM integrates environmental management into HR functions.</a:t>
            </a:r>
          </a:p>
          <a:p>
            <a:pPr algn="just"/>
            <a:endParaRPr lang="el-GR" dirty="0">
              <a:solidFill>
                <a:schemeClr val="bg1"/>
              </a:solidFill>
            </a:endParaRPr>
          </a:p>
        </p:txBody>
      </p:sp>
    </p:spTree>
    <p:extLst>
      <p:ext uri="{BB962C8B-B14F-4D97-AF65-F5344CB8AC3E}">
        <p14:creationId xmlns:p14="http://schemas.microsoft.com/office/powerpoint/2010/main" val="14320291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a:solidFill>
                  <a:schemeClr val="bg1"/>
                </a:solidFill>
              </a:rPr>
              <a:t>Bibliometric Analysis</a:t>
            </a:r>
            <a:endParaRPr lang="el-GR" dirty="0">
              <a:solidFill>
                <a:schemeClr val="bg1"/>
              </a:solidFill>
            </a:endParaRPr>
          </a:p>
        </p:txBody>
      </p:sp>
      <p:sp>
        <p:nvSpPr>
          <p:cNvPr id="3" name="Θέση περιεχομένου 2"/>
          <p:cNvSpPr>
            <a:spLocks noGrp="1"/>
          </p:cNvSpPr>
          <p:nvPr>
            <p:ph idx="1"/>
          </p:nvPr>
        </p:nvSpPr>
        <p:spPr/>
        <p:txBody>
          <a:bodyPr>
            <a:normAutofit lnSpcReduction="10000"/>
          </a:bodyPr>
          <a:lstStyle/>
          <a:p>
            <a:endParaRPr lang="en-US" dirty="0" smtClean="0"/>
          </a:p>
          <a:p>
            <a:r>
              <a:rPr lang="en-US" dirty="0">
                <a:solidFill>
                  <a:schemeClr val="bg1"/>
                </a:solidFill>
              </a:rPr>
              <a:t>483 publications for “green” + “human resource management” in Scopus (Nov 2023).</a:t>
            </a:r>
          </a:p>
          <a:p>
            <a:r>
              <a:rPr lang="en-US" dirty="0">
                <a:solidFill>
                  <a:schemeClr val="bg1"/>
                </a:solidFill>
              </a:rPr>
              <a:t>First article in 1982; publication growth accelerates post-2010; ~50 % in last 4 years.</a:t>
            </a:r>
          </a:p>
          <a:p>
            <a:r>
              <a:rPr lang="en-US" dirty="0">
                <a:solidFill>
                  <a:schemeClr val="bg1"/>
                </a:solidFill>
              </a:rPr>
              <a:t>399 journal articles, 28 conference papers, 27 books/chapters.</a:t>
            </a:r>
          </a:p>
          <a:p>
            <a:r>
              <a:rPr lang="en-US" dirty="0">
                <a:solidFill>
                  <a:schemeClr val="bg1"/>
                </a:solidFill>
              </a:rPr>
              <a:t>Top cited: Renwick et al. (2013) with 921 citations.</a:t>
            </a:r>
          </a:p>
          <a:p>
            <a:endParaRPr lang="el-GR" dirty="0"/>
          </a:p>
        </p:txBody>
      </p:sp>
    </p:spTree>
    <p:extLst>
      <p:ext uri="{BB962C8B-B14F-4D97-AF65-F5344CB8AC3E}">
        <p14:creationId xmlns:p14="http://schemas.microsoft.com/office/powerpoint/2010/main" val="23783139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0" y="0"/>
            <a:ext cx="12192000" cy="6857999"/>
          </a:xfrm>
          <a:prstGeom prst="rect">
            <a:avLst/>
          </a:prstGeom>
        </p:spPr>
      </p:pic>
      <p:sp>
        <p:nvSpPr>
          <p:cNvPr id="2" name="Τίτλος 1"/>
          <p:cNvSpPr>
            <a:spLocks noGrp="1"/>
          </p:cNvSpPr>
          <p:nvPr>
            <p:ph type="title"/>
          </p:nvPr>
        </p:nvSpPr>
        <p:spPr>
          <a:xfrm>
            <a:off x="987409" y="86627"/>
            <a:ext cx="9905998" cy="585922"/>
          </a:xfrm>
        </p:spPr>
        <p:txBody>
          <a:bodyPr/>
          <a:lstStyle/>
          <a:p>
            <a:pPr algn="ctr"/>
            <a:r>
              <a:rPr lang="en-US" b="1" dirty="0">
                <a:solidFill>
                  <a:schemeClr val="bg1"/>
                </a:solidFill>
              </a:rPr>
              <a:t>Bibliometric Analysis</a:t>
            </a:r>
            <a:endParaRPr lang="el-GR" dirty="0"/>
          </a:p>
        </p:txBody>
      </p:sp>
    </p:spTree>
    <p:extLst>
      <p:ext uri="{BB962C8B-B14F-4D97-AF65-F5344CB8AC3E}">
        <p14:creationId xmlns:p14="http://schemas.microsoft.com/office/powerpoint/2010/main" val="29648769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80214" y="0"/>
            <a:ext cx="11011786" cy="6858000"/>
          </a:xfrm>
        </p:spPr>
        <p:txBody>
          <a:bodyPr>
            <a:normAutofit lnSpcReduction="10000"/>
          </a:bodyPr>
          <a:lstStyle/>
          <a:p>
            <a:r>
              <a:rPr lang="en-US" b="1" dirty="0" smtClean="0">
                <a:solidFill>
                  <a:schemeClr val="bg1"/>
                </a:solidFill>
              </a:rPr>
              <a:t>Environment </a:t>
            </a:r>
            <a:r>
              <a:rPr lang="en-US" b="1" dirty="0">
                <a:solidFill>
                  <a:schemeClr val="bg1"/>
                </a:solidFill>
              </a:rPr>
              <a:t>CSR Green </a:t>
            </a:r>
            <a:endParaRPr lang="en-US" b="1" dirty="0" smtClean="0">
              <a:solidFill>
                <a:schemeClr val="bg1"/>
              </a:solidFill>
            </a:endParaRPr>
          </a:p>
          <a:p>
            <a:r>
              <a:rPr lang="en-US" b="1" dirty="0" smtClean="0">
                <a:solidFill>
                  <a:schemeClr val="bg1"/>
                </a:solidFill>
              </a:rPr>
              <a:t>HRM </a:t>
            </a:r>
            <a:r>
              <a:rPr lang="en-US" b="1" dirty="0">
                <a:solidFill>
                  <a:schemeClr val="bg1"/>
                </a:solidFill>
              </a:rPr>
              <a:t>practices Green creativity</a:t>
            </a:r>
          </a:p>
          <a:p>
            <a:r>
              <a:rPr lang="en-US" b="1" dirty="0">
                <a:solidFill>
                  <a:schemeClr val="bg1"/>
                </a:solidFill>
              </a:rPr>
              <a:t>Environmental</a:t>
            </a:r>
          </a:p>
          <a:p>
            <a:r>
              <a:rPr lang="en-US" b="1" dirty="0" smtClean="0">
                <a:solidFill>
                  <a:schemeClr val="bg1"/>
                </a:solidFill>
              </a:rPr>
              <a:t>Management</a:t>
            </a:r>
            <a:endParaRPr lang="en-US" b="1" dirty="0">
              <a:solidFill>
                <a:schemeClr val="bg1"/>
              </a:solidFill>
            </a:endParaRPr>
          </a:p>
          <a:p>
            <a:r>
              <a:rPr lang="en-US" b="1" dirty="0">
                <a:solidFill>
                  <a:schemeClr val="bg1"/>
                </a:solidFill>
              </a:rPr>
              <a:t>Environmental</a:t>
            </a:r>
          </a:p>
          <a:p>
            <a:r>
              <a:rPr lang="en-US" b="1" dirty="0">
                <a:solidFill>
                  <a:schemeClr val="bg1"/>
                </a:solidFill>
              </a:rPr>
              <a:t>sustainability</a:t>
            </a:r>
          </a:p>
          <a:p>
            <a:r>
              <a:rPr lang="en-US" b="1" dirty="0">
                <a:solidFill>
                  <a:schemeClr val="bg1"/>
                </a:solidFill>
              </a:rPr>
              <a:t>Green Innovation</a:t>
            </a:r>
          </a:p>
          <a:p>
            <a:r>
              <a:rPr lang="en-US" b="1" dirty="0">
                <a:solidFill>
                  <a:schemeClr val="bg1"/>
                </a:solidFill>
              </a:rPr>
              <a:t>GHRM Green HRM Sustainable</a:t>
            </a:r>
          </a:p>
          <a:p>
            <a:r>
              <a:rPr lang="en-US" b="1" dirty="0">
                <a:solidFill>
                  <a:schemeClr val="bg1"/>
                </a:solidFill>
              </a:rPr>
              <a:t>performance</a:t>
            </a:r>
          </a:p>
          <a:p>
            <a:r>
              <a:rPr lang="en-US" b="1" dirty="0">
                <a:solidFill>
                  <a:schemeClr val="bg1"/>
                </a:solidFill>
              </a:rPr>
              <a:t>Green HRM Sustainable</a:t>
            </a:r>
          </a:p>
          <a:p>
            <a:r>
              <a:rPr lang="en-US" b="1" dirty="0" smtClean="0">
                <a:solidFill>
                  <a:schemeClr val="bg1"/>
                </a:solidFill>
              </a:rPr>
              <a:t>Development</a:t>
            </a:r>
            <a:endParaRPr lang="en-US" b="1" dirty="0">
              <a:solidFill>
                <a:schemeClr val="bg1"/>
              </a:solidFill>
            </a:endParaRPr>
          </a:p>
          <a:p>
            <a:r>
              <a:rPr lang="en-US" b="1" dirty="0">
                <a:solidFill>
                  <a:schemeClr val="bg1"/>
                </a:solidFill>
              </a:rPr>
              <a:t>Sustainable HR </a:t>
            </a:r>
            <a:endParaRPr lang="en-US" b="1" dirty="0" smtClean="0">
              <a:solidFill>
                <a:schemeClr val="bg1"/>
              </a:solidFill>
            </a:endParaRPr>
          </a:p>
          <a:p>
            <a:r>
              <a:rPr lang="en-US" b="1" dirty="0" smtClean="0">
                <a:solidFill>
                  <a:schemeClr val="bg1"/>
                </a:solidFill>
              </a:rPr>
              <a:t>Sustainable HRM</a:t>
            </a:r>
            <a:endParaRPr lang="en-US" b="1" dirty="0">
              <a:solidFill>
                <a:schemeClr val="bg1"/>
              </a:solidFill>
            </a:endParaRPr>
          </a:p>
        </p:txBody>
      </p:sp>
      <p:sp>
        <p:nvSpPr>
          <p:cNvPr id="4" name="Τίτλος 1"/>
          <p:cNvSpPr>
            <a:spLocks noGrp="1"/>
          </p:cNvSpPr>
          <p:nvPr>
            <p:ph type="title"/>
          </p:nvPr>
        </p:nvSpPr>
        <p:spPr>
          <a:xfrm rot="16200000">
            <a:off x="-2970563" y="2970563"/>
            <a:ext cx="6858000" cy="916874"/>
          </a:xfrm>
        </p:spPr>
        <p:txBody>
          <a:bodyPr/>
          <a:lstStyle/>
          <a:p>
            <a:pPr algn="ctr"/>
            <a:r>
              <a:rPr lang="en-US" b="1" dirty="0" smtClean="0">
                <a:solidFill>
                  <a:schemeClr val="bg1"/>
                </a:solidFill>
              </a:rPr>
              <a:t>KEYWORDS</a:t>
            </a:r>
            <a:endParaRPr lang="el-GR" dirty="0">
              <a:solidFill>
                <a:schemeClr val="bg1"/>
              </a:solidFill>
            </a:endParaRPr>
          </a:p>
        </p:txBody>
      </p:sp>
    </p:spTree>
    <p:extLst>
      <p:ext uri="{BB962C8B-B14F-4D97-AF65-F5344CB8AC3E}">
        <p14:creationId xmlns:p14="http://schemas.microsoft.com/office/powerpoint/2010/main" val="29738485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2" y="243132"/>
            <a:ext cx="9905998" cy="979276"/>
          </a:xfrm>
        </p:spPr>
        <p:txBody>
          <a:bodyPr/>
          <a:lstStyle/>
          <a:p>
            <a:pPr algn="ctr"/>
            <a:r>
              <a:rPr lang="en-US" b="1" dirty="0">
                <a:solidFill>
                  <a:schemeClr val="bg1"/>
                </a:solidFill>
              </a:rPr>
              <a:t>Defining Green HRM</a:t>
            </a:r>
            <a:endParaRPr lang="el-GR" dirty="0"/>
          </a:p>
        </p:txBody>
      </p:sp>
      <p:sp>
        <p:nvSpPr>
          <p:cNvPr id="3" name="Θέση περιεχομένου 2"/>
          <p:cNvSpPr>
            <a:spLocks noGrp="1"/>
          </p:cNvSpPr>
          <p:nvPr>
            <p:ph idx="1"/>
          </p:nvPr>
        </p:nvSpPr>
        <p:spPr>
          <a:xfrm>
            <a:off x="365760" y="1135781"/>
            <a:ext cx="11521440" cy="5351646"/>
          </a:xfrm>
        </p:spPr>
        <p:txBody>
          <a:bodyPr>
            <a:normAutofit/>
          </a:bodyPr>
          <a:lstStyle/>
          <a:p>
            <a:pPr algn="just"/>
            <a:r>
              <a:rPr lang="en-US" dirty="0">
                <a:solidFill>
                  <a:schemeClr val="bg1"/>
                </a:solidFill>
              </a:rPr>
              <a:t>Research data from Malaysia demonstrates that green human resource management practices, such as green recruitment and personnel selection, training, evaluation, and rewards, are positively associated with environmental innovation in furniture companies. In fact, the existence of an innovative organizational culture functions to strengthen this relationship, demonstrating that internal culture is a key factor in transforming green policies into innovative </a:t>
            </a:r>
            <a:r>
              <a:rPr lang="en-US" dirty="0" smtClean="0">
                <a:solidFill>
                  <a:schemeClr val="bg1"/>
                </a:solidFill>
              </a:rPr>
              <a:t>results</a:t>
            </a:r>
            <a:r>
              <a:rPr lang="LID8192" dirty="0" smtClean="0">
                <a:solidFill>
                  <a:schemeClr val="bg1"/>
                </a:solidFill>
              </a:rPr>
              <a:t>.</a:t>
            </a:r>
          </a:p>
          <a:p>
            <a:r>
              <a:rPr lang="en-US" dirty="0">
                <a:solidFill>
                  <a:schemeClr val="bg1"/>
                </a:solidFill>
              </a:rPr>
              <a:t>Integrates environmental principles into all HRM functions.</a:t>
            </a:r>
          </a:p>
          <a:p>
            <a:r>
              <a:rPr lang="en-US" dirty="0">
                <a:solidFill>
                  <a:schemeClr val="bg1"/>
                </a:solidFill>
              </a:rPr>
              <a:t>Policies to promote sustainable resource use within the organization.</a:t>
            </a:r>
          </a:p>
          <a:p>
            <a:r>
              <a:rPr lang="en-US" dirty="0">
                <a:solidFill>
                  <a:schemeClr val="bg1"/>
                </a:solidFill>
              </a:rPr>
              <a:t>Engages employees in CSR practices for environmental and organizational benefit.</a:t>
            </a:r>
          </a:p>
          <a:p>
            <a:pPr algn="just"/>
            <a:endParaRPr lang="el-GR" dirty="0">
              <a:solidFill>
                <a:schemeClr val="bg1"/>
              </a:solidFill>
            </a:endParaRPr>
          </a:p>
        </p:txBody>
      </p:sp>
    </p:spTree>
    <p:extLst>
      <p:ext uri="{BB962C8B-B14F-4D97-AF65-F5344CB8AC3E}">
        <p14:creationId xmlns:p14="http://schemas.microsoft.com/office/powerpoint/2010/main" val="27838129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George\Desktop\3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5356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3" y="567890"/>
            <a:ext cx="9905998" cy="970932"/>
          </a:xfrm>
        </p:spPr>
        <p:txBody>
          <a:bodyPr/>
          <a:lstStyle/>
          <a:p>
            <a:pPr algn="ctr"/>
            <a:r>
              <a:rPr lang="en-US" b="1" dirty="0">
                <a:solidFill>
                  <a:schemeClr val="bg1"/>
                </a:solidFill>
              </a:rPr>
              <a:t>Core Functions of Green HRM</a:t>
            </a:r>
            <a:endParaRPr lang="el-GR" dirty="0">
              <a:solidFill>
                <a:schemeClr val="bg1"/>
              </a:solidFill>
            </a:endParaRPr>
          </a:p>
        </p:txBody>
      </p:sp>
      <p:sp>
        <p:nvSpPr>
          <p:cNvPr id="3" name="Θέση περιεχομένου 2"/>
          <p:cNvSpPr>
            <a:spLocks noGrp="1"/>
          </p:cNvSpPr>
          <p:nvPr>
            <p:ph idx="1"/>
          </p:nvPr>
        </p:nvSpPr>
        <p:spPr>
          <a:xfrm>
            <a:off x="1141412" y="1828800"/>
            <a:ext cx="9905999" cy="3962401"/>
          </a:xfrm>
        </p:spPr>
        <p:txBody>
          <a:bodyPr/>
          <a:lstStyle/>
          <a:p>
            <a:endParaRPr lang="en-US" dirty="0" smtClean="0"/>
          </a:p>
          <a:p>
            <a:pPr marL="0" lvl="0" indent="0" eaLnBrk="0" fontAlgn="base" hangingPunct="0">
              <a:lnSpc>
                <a:spcPct val="100000"/>
              </a:lnSpc>
              <a:spcBef>
                <a:spcPts val="600"/>
              </a:spcBef>
              <a:spcAft>
                <a:spcPts val="600"/>
              </a:spcAft>
              <a:buSzTx/>
              <a:buFontTx/>
              <a:buChar char="•"/>
            </a:pPr>
            <a:r>
              <a:rPr lang="el-GR" altLang="el-GR" b="1" dirty="0" err="1">
                <a:solidFill>
                  <a:schemeClr val="bg1"/>
                </a:solidFill>
              </a:rPr>
              <a:t>Recruitment</a:t>
            </a:r>
            <a:r>
              <a:rPr lang="el-GR" altLang="el-GR" b="1" dirty="0">
                <a:solidFill>
                  <a:schemeClr val="bg1"/>
                </a:solidFill>
              </a:rPr>
              <a:t>:</a:t>
            </a:r>
            <a:r>
              <a:rPr lang="el-GR" altLang="el-GR" dirty="0">
                <a:solidFill>
                  <a:schemeClr val="bg1"/>
                </a:solidFill>
              </a:rPr>
              <a:t> </a:t>
            </a:r>
            <a:r>
              <a:rPr lang="el-GR" altLang="el-GR" dirty="0" err="1">
                <a:solidFill>
                  <a:schemeClr val="bg1"/>
                </a:solidFill>
              </a:rPr>
              <a:t>Attract</a:t>
            </a:r>
            <a:r>
              <a:rPr lang="el-GR" altLang="el-GR" dirty="0">
                <a:solidFill>
                  <a:schemeClr val="bg1"/>
                </a:solidFill>
              </a:rPr>
              <a:t> </a:t>
            </a:r>
            <a:r>
              <a:rPr lang="el-GR" altLang="el-GR" dirty="0" err="1">
                <a:solidFill>
                  <a:schemeClr val="bg1"/>
                </a:solidFill>
              </a:rPr>
              <a:t>candidates</a:t>
            </a:r>
            <a:r>
              <a:rPr lang="el-GR" altLang="el-GR" dirty="0">
                <a:solidFill>
                  <a:schemeClr val="bg1"/>
                </a:solidFill>
              </a:rPr>
              <a:t> </a:t>
            </a:r>
            <a:r>
              <a:rPr lang="el-GR" altLang="el-GR" dirty="0" err="1">
                <a:solidFill>
                  <a:schemeClr val="bg1"/>
                </a:solidFill>
              </a:rPr>
              <a:t>committed</a:t>
            </a:r>
            <a:r>
              <a:rPr lang="el-GR" altLang="el-GR" dirty="0">
                <a:solidFill>
                  <a:schemeClr val="bg1"/>
                </a:solidFill>
              </a:rPr>
              <a:t> </a:t>
            </a:r>
            <a:r>
              <a:rPr lang="el-GR" altLang="el-GR" dirty="0" err="1">
                <a:solidFill>
                  <a:schemeClr val="bg1"/>
                </a:solidFill>
              </a:rPr>
              <a:t>to</a:t>
            </a:r>
            <a:r>
              <a:rPr lang="el-GR" altLang="el-GR" dirty="0">
                <a:solidFill>
                  <a:schemeClr val="bg1"/>
                </a:solidFill>
              </a:rPr>
              <a:t> </a:t>
            </a:r>
            <a:r>
              <a:rPr lang="el-GR" altLang="el-GR" dirty="0" err="1">
                <a:solidFill>
                  <a:schemeClr val="bg1"/>
                </a:solidFill>
              </a:rPr>
              <a:t>environmental</a:t>
            </a:r>
            <a:r>
              <a:rPr lang="el-GR" altLang="el-GR" dirty="0">
                <a:solidFill>
                  <a:schemeClr val="bg1"/>
                </a:solidFill>
              </a:rPr>
              <a:t> </a:t>
            </a:r>
            <a:r>
              <a:rPr lang="el-GR" altLang="el-GR" dirty="0" err="1">
                <a:solidFill>
                  <a:schemeClr val="bg1"/>
                </a:solidFill>
              </a:rPr>
              <a:t>goals</a:t>
            </a:r>
            <a:r>
              <a:rPr lang="el-GR" altLang="el-GR" dirty="0">
                <a:solidFill>
                  <a:schemeClr val="bg1"/>
                </a:solidFill>
              </a:rPr>
              <a:t>.</a:t>
            </a:r>
          </a:p>
          <a:p>
            <a:pPr marL="0" lvl="0" indent="0" eaLnBrk="0" fontAlgn="base" hangingPunct="0">
              <a:lnSpc>
                <a:spcPct val="100000"/>
              </a:lnSpc>
              <a:spcBef>
                <a:spcPts val="600"/>
              </a:spcBef>
              <a:spcAft>
                <a:spcPts val="600"/>
              </a:spcAft>
              <a:buSzTx/>
              <a:buFontTx/>
              <a:buChar char="•"/>
            </a:pPr>
            <a:r>
              <a:rPr lang="el-GR" altLang="el-GR" b="1" dirty="0" err="1">
                <a:solidFill>
                  <a:schemeClr val="bg1"/>
                </a:solidFill>
              </a:rPr>
              <a:t>Training</a:t>
            </a:r>
            <a:r>
              <a:rPr lang="el-GR" altLang="el-GR" b="1" dirty="0">
                <a:solidFill>
                  <a:schemeClr val="bg1"/>
                </a:solidFill>
              </a:rPr>
              <a:t>:</a:t>
            </a:r>
            <a:r>
              <a:rPr lang="el-GR" altLang="el-GR" dirty="0">
                <a:solidFill>
                  <a:schemeClr val="bg1"/>
                </a:solidFill>
              </a:rPr>
              <a:t> </a:t>
            </a:r>
            <a:r>
              <a:rPr lang="el-GR" altLang="el-GR" dirty="0" err="1">
                <a:solidFill>
                  <a:schemeClr val="bg1"/>
                </a:solidFill>
              </a:rPr>
              <a:t>Develop</a:t>
            </a:r>
            <a:r>
              <a:rPr lang="el-GR" altLang="el-GR" dirty="0">
                <a:solidFill>
                  <a:schemeClr val="bg1"/>
                </a:solidFill>
              </a:rPr>
              <a:t> </a:t>
            </a:r>
            <a:r>
              <a:rPr lang="el-GR" altLang="el-GR" dirty="0" err="1">
                <a:solidFill>
                  <a:schemeClr val="bg1"/>
                </a:solidFill>
              </a:rPr>
              <a:t>green</a:t>
            </a:r>
            <a:r>
              <a:rPr lang="el-GR" altLang="el-GR" dirty="0">
                <a:solidFill>
                  <a:schemeClr val="bg1"/>
                </a:solidFill>
              </a:rPr>
              <a:t> </a:t>
            </a:r>
            <a:r>
              <a:rPr lang="el-GR" altLang="el-GR" dirty="0" err="1">
                <a:solidFill>
                  <a:schemeClr val="bg1"/>
                </a:solidFill>
              </a:rPr>
              <a:t>skills</a:t>
            </a:r>
            <a:r>
              <a:rPr lang="el-GR" altLang="el-GR" dirty="0">
                <a:solidFill>
                  <a:schemeClr val="bg1"/>
                </a:solidFill>
              </a:rPr>
              <a:t> and </a:t>
            </a:r>
            <a:r>
              <a:rPr lang="el-GR" altLang="el-GR" dirty="0" err="1">
                <a:solidFill>
                  <a:schemeClr val="bg1"/>
                </a:solidFill>
              </a:rPr>
              <a:t>competencies</a:t>
            </a:r>
            <a:r>
              <a:rPr lang="el-GR" altLang="el-GR" dirty="0">
                <a:solidFill>
                  <a:schemeClr val="bg1"/>
                </a:solidFill>
              </a:rPr>
              <a:t>.</a:t>
            </a:r>
          </a:p>
          <a:p>
            <a:pPr marL="0" lvl="0" indent="0" eaLnBrk="0" fontAlgn="base" hangingPunct="0">
              <a:lnSpc>
                <a:spcPct val="100000"/>
              </a:lnSpc>
              <a:spcBef>
                <a:spcPts val="600"/>
              </a:spcBef>
              <a:spcAft>
                <a:spcPts val="600"/>
              </a:spcAft>
              <a:buSzTx/>
              <a:buFontTx/>
              <a:buChar char="•"/>
            </a:pPr>
            <a:r>
              <a:rPr lang="el-GR" altLang="el-GR" b="1" dirty="0" err="1">
                <a:solidFill>
                  <a:schemeClr val="bg1"/>
                </a:solidFill>
              </a:rPr>
              <a:t>Performance</a:t>
            </a:r>
            <a:r>
              <a:rPr lang="el-GR" altLang="el-GR" b="1" dirty="0">
                <a:solidFill>
                  <a:schemeClr val="bg1"/>
                </a:solidFill>
              </a:rPr>
              <a:t> </a:t>
            </a:r>
            <a:r>
              <a:rPr lang="el-GR" altLang="el-GR" b="1" dirty="0" err="1">
                <a:solidFill>
                  <a:schemeClr val="bg1"/>
                </a:solidFill>
              </a:rPr>
              <a:t>Evaluation</a:t>
            </a:r>
            <a:r>
              <a:rPr lang="el-GR" altLang="el-GR" b="1" dirty="0">
                <a:solidFill>
                  <a:schemeClr val="bg1"/>
                </a:solidFill>
              </a:rPr>
              <a:t>:</a:t>
            </a:r>
            <a:r>
              <a:rPr lang="el-GR" altLang="el-GR" dirty="0">
                <a:solidFill>
                  <a:schemeClr val="bg1"/>
                </a:solidFill>
              </a:rPr>
              <a:t> </a:t>
            </a:r>
            <a:r>
              <a:rPr lang="el-GR" altLang="el-GR" dirty="0" err="1">
                <a:solidFill>
                  <a:schemeClr val="bg1"/>
                </a:solidFill>
              </a:rPr>
              <a:t>Assess</a:t>
            </a:r>
            <a:r>
              <a:rPr lang="el-GR" altLang="el-GR" dirty="0">
                <a:solidFill>
                  <a:schemeClr val="bg1"/>
                </a:solidFill>
              </a:rPr>
              <a:t> </a:t>
            </a:r>
            <a:r>
              <a:rPr lang="el-GR" altLang="el-GR" dirty="0" err="1">
                <a:solidFill>
                  <a:schemeClr val="bg1"/>
                </a:solidFill>
              </a:rPr>
              <a:t>employees</a:t>
            </a:r>
            <a:r>
              <a:rPr lang="el-GR" altLang="el-GR" dirty="0">
                <a:solidFill>
                  <a:schemeClr val="bg1"/>
                </a:solidFill>
              </a:rPr>
              <a:t> on </a:t>
            </a:r>
            <a:r>
              <a:rPr lang="el-GR" altLang="el-GR" dirty="0" err="1">
                <a:solidFill>
                  <a:schemeClr val="bg1"/>
                </a:solidFill>
              </a:rPr>
              <a:t>eco-criteria</a:t>
            </a:r>
            <a:r>
              <a:rPr lang="el-GR" altLang="el-GR" dirty="0">
                <a:solidFill>
                  <a:schemeClr val="bg1"/>
                </a:solidFill>
              </a:rPr>
              <a:t>.</a:t>
            </a:r>
          </a:p>
          <a:p>
            <a:pPr marL="0" lvl="0" indent="0" eaLnBrk="0" fontAlgn="base" hangingPunct="0">
              <a:lnSpc>
                <a:spcPct val="100000"/>
              </a:lnSpc>
              <a:spcBef>
                <a:spcPts val="600"/>
              </a:spcBef>
              <a:spcAft>
                <a:spcPts val="600"/>
              </a:spcAft>
              <a:buSzTx/>
              <a:buFontTx/>
              <a:buChar char="•"/>
            </a:pPr>
            <a:r>
              <a:rPr lang="el-GR" altLang="el-GR" b="1" dirty="0" err="1">
                <a:solidFill>
                  <a:schemeClr val="bg1"/>
                </a:solidFill>
              </a:rPr>
              <a:t>Motivation</a:t>
            </a:r>
            <a:r>
              <a:rPr lang="el-GR" altLang="el-GR" b="1" dirty="0">
                <a:solidFill>
                  <a:schemeClr val="bg1"/>
                </a:solidFill>
              </a:rPr>
              <a:t> &amp; </a:t>
            </a:r>
            <a:r>
              <a:rPr lang="el-GR" altLang="el-GR" b="1" dirty="0" err="1">
                <a:solidFill>
                  <a:schemeClr val="bg1"/>
                </a:solidFill>
              </a:rPr>
              <a:t>Rewards</a:t>
            </a:r>
            <a:r>
              <a:rPr lang="el-GR" altLang="el-GR" b="1" dirty="0">
                <a:solidFill>
                  <a:schemeClr val="bg1"/>
                </a:solidFill>
              </a:rPr>
              <a:t>:</a:t>
            </a:r>
            <a:r>
              <a:rPr lang="el-GR" altLang="el-GR" dirty="0">
                <a:solidFill>
                  <a:schemeClr val="bg1"/>
                </a:solidFill>
              </a:rPr>
              <a:t> </a:t>
            </a:r>
            <a:r>
              <a:rPr lang="el-GR" altLang="el-GR" dirty="0" err="1">
                <a:solidFill>
                  <a:schemeClr val="bg1"/>
                </a:solidFill>
              </a:rPr>
              <a:t>Incentivize</a:t>
            </a:r>
            <a:r>
              <a:rPr lang="el-GR" altLang="el-GR" dirty="0">
                <a:solidFill>
                  <a:schemeClr val="bg1"/>
                </a:solidFill>
              </a:rPr>
              <a:t> </a:t>
            </a:r>
            <a:r>
              <a:rPr lang="el-GR" altLang="el-GR" dirty="0" err="1">
                <a:solidFill>
                  <a:schemeClr val="bg1"/>
                </a:solidFill>
              </a:rPr>
              <a:t>eco-friendly</a:t>
            </a:r>
            <a:r>
              <a:rPr lang="el-GR" altLang="el-GR" dirty="0">
                <a:solidFill>
                  <a:schemeClr val="bg1"/>
                </a:solidFill>
              </a:rPr>
              <a:t> </a:t>
            </a:r>
            <a:r>
              <a:rPr lang="el-GR" altLang="el-GR" dirty="0" err="1">
                <a:solidFill>
                  <a:schemeClr val="bg1"/>
                </a:solidFill>
              </a:rPr>
              <a:t>behaviors</a:t>
            </a:r>
            <a:r>
              <a:rPr lang="el-GR" altLang="el-GR" dirty="0">
                <a:solidFill>
                  <a:schemeClr val="bg1"/>
                </a:solidFill>
              </a:rPr>
              <a:t> and </a:t>
            </a:r>
            <a:r>
              <a:rPr lang="el-GR" altLang="el-GR" dirty="0" err="1">
                <a:solidFill>
                  <a:schemeClr val="bg1"/>
                </a:solidFill>
              </a:rPr>
              <a:t>initiatives</a:t>
            </a:r>
            <a:r>
              <a:rPr lang="el-GR" altLang="el-GR" dirty="0" smtClean="0">
                <a:solidFill>
                  <a:schemeClr val="bg1"/>
                </a:solidFill>
              </a:rPr>
              <a:t>.</a:t>
            </a:r>
            <a:endParaRPr lang="en-US" altLang="el-GR" dirty="0" smtClean="0">
              <a:solidFill>
                <a:schemeClr val="bg1"/>
              </a:solidFill>
            </a:endParaRPr>
          </a:p>
          <a:p>
            <a:pPr marL="0" lvl="0" indent="0" eaLnBrk="0" fontAlgn="base" hangingPunct="0">
              <a:lnSpc>
                <a:spcPct val="100000"/>
              </a:lnSpc>
              <a:spcBef>
                <a:spcPts val="600"/>
              </a:spcBef>
              <a:spcAft>
                <a:spcPts val="600"/>
              </a:spcAft>
              <a:buSzTx/>
              <a:buFontTx/>
              <a:buChar char="•"/>
            </a:pPr>
            <a:r>
              <a:rPr lang="en-US" altLang="el-GR" b="1" dirty="0" err="1" smtClean="0">
                <a:solidFill>
                  <a:schemeClr val="bg1"/>
                </a:solidFill>
              </a:rPr>
              <a:t>Empowerement</a:t>
            </a:r>
            <a:endParaRPr lang="el-GR" altLang="el-GR" b="1" dirty="0">
              <a:solidFill>
                <a:schemeClr val="bg1"/>
              </a:solidFill>
            </a:endParaRPr>
          </a:p>
          <a:p>
            <a:pPr marL="0" lvl="0" indent="0" eaLnBrk="0" fontAlgn="base" hangingPunct="0">
              <a:lnSpc>
                <a:spcPct val="100000"/>
              </a:lnSpc>
              <a:spcBef>
                <a:spcPct val="0"/>
              </a:spcBef>
              <a:spcAft>
                <a:spcPct val="0"/>
              </a:spcAft>
              <a:buSzTx/>
              <a:buNone/>
            </a:pPr>
            <a:endParaRPr lang="el-GR" altLang="el-GR" dirty="0">
              <a:latin typeface="Arial" panose="020B0604020202020204" pitchFamily="34" charset="0"/>
            </a:endParaRPr>
          </a:p>
          <a:p>
            <a:endParaRPr lang="el-GR" dirty="0"/>
          </a:p>
        </p:txBody>
      </p:sp>
      <p:sp>
        <p:nvSpPr>
          <p:cNvPr id="7" name="Rectangle 4"/>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9722293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37665" y="195006"/>
            <a:ext cx="9905998" cy="709768"/>
          </a:xfrm>
        </p:spPr>
        <p:txBody>
          <a:bodyPr/>
          <a:lstStyle/>
          <a:p>
            <a:pPr algn="ctr"/>
            <a:r>
              <a:rPr lang="en-US" b="1" dirty="0">
                <a:solidFill>
                  <a:schemeClr val="bg1"/>
                </a:solidFill>
              </a:rPr>
              <a:t>ENVIRONMENT SOCIETY GOVERNANCE</a:t>
            </a:r>
            <a:endParaRPr lang="el-GR" b="1" dirty="0">
              <a:solidFill>
                <a:schemeClr val="bg1"/>
              </a:solidFill>
            </a:endParaRPr>
          </a:p>
        </p:txBody>
      </p:sp>
      <p:sp>
        <p:nvSpPr>
          <p:cNvPr id="3" name="Θέση περιεχομένου 2"/>
          <p:cNvSpPr>
            <a:spLocks noGrp="1"/>
          </p:cNvSpPr>
          <p:nvPr>
            <p:ph idx="1"/>
          </p:nvPr>
        </p:nvSpPr>
        <p:spPr>
          <a:xfrm>
            <a:off x="356135" y="789272"/>
            <a:ext cx="11319309" cy="5881035"/>
          </a:xfrm>
        </p:spPr>
        <p:txBody>
          <a:bodyPr>
            <a:normAutofit fontScale="85000" lnSpcReduction="20000"/>
          </a:bodyPr>
          <a:lstStyle/>
          <a:p>
            <a:r>
              <a:rPr lang="en-US" b="1" dirty="0" smtClean="0">
                <a:solidFill>
                  <a:schemeClr val="bg1"/>
                </a:solidFill>
              </a:rPr>
              <a:t>Environment </a:t>
            </a:r>
            <a:r>
              <a:rPr lang="en-US" b="1" dirty="0">
                <a:solidFill>
                  <a:schemeClr val="bg1"/>
                </a:solidFill>
              </a:rPr>
              <a:t>Health and Well-being </a:t>
            </a:r>
            <a:endParaRPr lang="en-US" b="1" dirty="0" smtClean="0">
              <a:solidFill>
                <a:schemeClr val="bg1"/>
              </a:solidFill>
            </a:endParaRPr>
          </a:p>
          <a:p>
            <a:r>
              <a:rPr lang="en-US" b="1" dirty="0" smtClean="0">
                <a:solidFill>
                  <a:schemeClr val="bg1"/>
                </a:solidFill>
              </a:rPr>
              <a:t>Ethics and Compliance</a:t>
            </a:r>
          </a:p>
          <a:p>
            <a:r>
              <a:rPr lang="en-US" b="1" dirty="0" smtClean="0">
                <a:solidFill>
                  <a:schemeClr val="bg1"/>
                </a:solidFill>
              </a:rPr>
              <a:t>Corporate </a:t>
            </a:r>
            <a:r>
              <a:rPr lang="en-US" b="1" dirty="0">
                <a:solidFill>
                  <a:schemeClr val="bg1"/>
                </a:solidFill>
              </a:rPr>
              <a:t>Sustainability </a:t>
            </a:r>
            <a:endParaRPr lang="en-US" b="1" dirty="0" smtClean="0">
              <a:solidFill>
                <a:schemeClr val="bg1"/>
              </a:solidFill>
            </a:endParaRPr>
          </a:p>
          <a:p>
            <a:r>
              <a:rPr lang="en-US" b="1" dirty="0" smtClean="0">
                <a:solidFill>
                  <a:schemeClr val="bg1"/>
                </a:solidFill>
              </a:rPr>
              <a:t>Talent and Leadership </a:t>
            </a:r>
          </a:p>
          <a:p>
            <a:r>
              <a:rPr lang="en-US" b="1" dirty="0" smtClean="0">
                <a:solidFill>
                  <a:schemeClr val="bg1"/>
                </a:solidFill>
              </a:rPr>
              <a:t>Development</a:t>
            </a:r>
          </a:p>
          <a:p>
            <a:r>
              <a:rPr lang="en-US" b="1" dirty="0" smtClean="0">
                <a:solidFill>
                  <a:schemeClr val="bg1"/>
                </a:solidFill>
              </a:rPr>
              <a:t>Cybersecurity </a:t>
            </a:r>
          </a:p>
          <a:p>
            <a:r>
              <a:rPr lang="en-US" b="1" dirty="0" smtClean="0">
                <a:solidFill>
                  <a:schemeClr val="bg1"/>
                </a:solidFill>
              </a:rPr>
              <a:t>Ecosystem </a:t>
            </a:r>
          </a:p>
          <a:p>
            <a:r>
              <a:rPr lang="en-US" b="1" dirty="0" smtClean="0">
                <a:solidFill>
                  <a:schemeClr val="bg1"/>
                </a:solidFill>
              </a:rPr>
              <a:t>Inclusion Privacy </a:t>
            </a:r>
          </a:p>
          <a:p>
            <a:r>
              <a:rPr lang="en-US" b="1" dirty="0" smtClean="0">
                <a:solidFill>
                  <a:schemeClr val="bg1"/>
                </a:solidFill>
              </a:rPr>
              <a:t>Data Protection Production </a:t>
            </a:r>
          </a:p>
          <a:p>
            <a:r>
              <a:rPr lang="en-US" b="1" dirty="0" smtClean="0">
                <a:solidFill>
                  <a:schemeClr val="bg1"/>
                </a:solidFill>
              </a:rPr>
              <a:t>Maintenance of Renewable Energy </a:t>
            </a:r>
          </a:p>
          <a:p>
            <a:r>
              <a:rPr lang="en-US" b="1" dirty="0" smtClean="0">
                <a:solidFill>
                  <a:schemeClr val="bg1"/>
                </a:solidFill>
              </a:rPr>
              <a:t>Human Capital Planning Government </a:t>
            </a:r>
            <a:r>
              <a:rPr lang="en-US" b="1" dirty="0">
                <a:solidFill>
                  <a:schemeClr val="bg1"/>
                </a:solidFill>
              </a:rPr>
              <a:t>and </a:t>
            </a:r>
            <a:r>
              <a:rPr lang="en-US" b="1" dirty="0" smtClean="0">
                <a:solidFill>
                  <a:schemeClr val="bg1"/>
                </a:solidFill>
              </a:rPr>
              <a:t>Public Affairs Health </a:t>
            </a:r>
            <a:r>
              <a:rPr lang="en-US" b="1" dirty="0">
                <a:solidFill>
                  <a:schemeClr val="bg1"/>
                </a:solidFill>
              </a:rPr>
              <a:t>and </a:t>
            </a:r>
            <a:endParaRPr lang="en-US" b="1" dirty="0" smtClean="0">
              <a:solidFill>
                <a:schemeClr val="bg1"/>
              </a:solidFill>
            </a:endParaRPr>
          </a:p>
          <a:p>
            <a:r>
              <a:rPr lang="en-US" b="1" dirty="0" smtClean="0">
                <a:solidFill>
                  <a:schemeClr val="bg1"/>
                </a:solidFill>
              </a:rPr>
              <a:t>Safety Talent </a:t>
            </a:r>
            <a:r>
              <a:rPr lang="en-US" b="1" dirty="0">
                <a:solidFill>
                  <a:schemeClr val="bg1"/>
                </a:solidFill>
              </a:rPr>
              <a:t>Acquisition </a:t>
            </a:r>
            <a:endParaRPr lang="en-US" b="1" dirty="0" smtClean="0">
              <a:solidFill>
                <a:schemeClr val="bg1"/>
              </a:solidFill>
            </a:endParaRPr>
          </a:p>
          <a:p>
            <a:r>
              <a:rPr lang="en-US" b="1" dirty="0" smtClean="0">
                <a:solidFill>
                  <a:schemeClr val="bg1"/>
                </a:solidFill>
              </a:rPr>
              <a:t>Recruitment Business </a:t>
            </a:r>
            <a:r>
              <a:rPr lang="en-US" b="1" dirty="0">
                <a:solidFill>
                  <a:schemeClr val="bg1"/>
                </a:solidFill>
              </a:rPr>
              <a:t>Risk Management</a:t>
            </a:r>
            <a:endParaRPr lang="el-GR" b="1" dirty="0">
              <a:solidFill>
                <a:schemeClr val="bg1"/>
              </a:solidFill>
            </a:endParaRPr>
          </a:p>
        </p:txBody>
      </p:sp>
    </p:spTree>
    <p:extLst>
      <p:ext uri="{BB962C8B-B14F-4D97-AF65-F5344CB8AC3E}">
        <p14:creationId xmlns:p14="http://schemas.microsoft.com/office/powerpoint/2010/main" val="11000775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2" y="510138"/>
            <a:ext cx="9905998" cy="1038309"/>
          </a:xfrm>
        </p:spPr>
        <p:txBody>
          <a:bodyPr/>
          <a:lstStyle/>
          <a:p>
            <a:pPr algn="ctr"/>
            <a:r>
              <a:rPr lang="en-US" b="1" dirty="0">
                <a:solidFill>
                  <a:schemeClr val="bg1"/>
                </a:solidFill>
              </a:rPr>
              <a:t>Benefits of Green HRM</a:t>
            </a:r>
            <a:endParaRPr lang="el-GR" dirty="0">
              <a:solidFill>
                <a:schemeClr val="bg1"/>
              </a:solidFill>
            </a:endParaRPr>
          </a:p>
        </p:txBody>
      </p:sp>
      <p:sp>
        <p:nvSpPr>
          <p:cNvPr id="3" name="Θέση περιεχομένου 2"/>
          <p:cNvSpPr>
            <a:spLocks noGrp="1"/>
          </p:cNvSpPr>
          <p:nvPr>
            <p:ph idx="1"/>
          </p:nvPr>
        </p:nvSpPr>
        <p:spPr>
          <a:xfrm>
            <a:off x="1141412" y="1742173"/>
            <a:ext cx="9905999" cy="4049028"/>
          </a:xfrm>
        </p:spPr>
        <p:txBody>
          <a:bodyPr/>
          <a:lstStyle/>
          <a:p>
            <a:endParaRPr lang="en-US" dirty="0" smtClean="0"/>
          </a:p>
          <a:p>
            <a:r>
              <a:rPr lang="en-US" dirty="0">
                <a:solidFill>
                  <a:schemeClr val="bg1"/>
                </a:solidFill>
              </a:rPr>
              <a:t>Lowers turnover by aligning values.</a:t>
            </a:r>
          </a:p>
          <a:p>
            <a:r>
              <a:rPr lang="en-US" dirty="0">
                <a:solidFill>
                  <a:schemeClr val="bg1"/>
                </a:solidFill>
              </a:rPr>
              <a:t>Cultivates a sustainability-focused organizational culture.</a:t>
            </a:r>
          </a:p>
          <a:p>
            <a:r>
              <a:rPr lang="en-US" dirty="0">
                <a:solidFill>
                  <a:schemeClr val="bg1"/>
                </a:solidFill>
              </a:rPr>
              <a:t>Improves environmental performance and reputation.</a:t>
            </a:r>
          </a:p>
          <a:p>
            <a:r>
              <a:rPr lang="en-US" dirty="0">
                <a:solidFill>
                  <a:schemeClr val="bg1"/>
                </a:solidFill>
              </a:rPr>
              <a:t>Fosters innovation through green talent.</a:t>
            </a:r>
          </a:p>
          <a:p>
            <a:endParaRPr lang="en-US" dirty="0"/>
          </a:p>
          <a:p>
            <a:endParaRPr lang="el-GR" dirty="0"/>
          </a:p>
        </p:txBody>
      </p:sp>
    </p:spTree>
    <p:extLst>
      <p:ext uri="{BB962C8B-B14F-4D97-AF65-F5344CB8AC3E}">
        <p14:creationId xmlns:p14="http://schemas.microsoft.com/office/powerpoint/2010/main" val="1357189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06660" y="269506"/>
            <a:ext cx="9905998" cy="1096061"/>
          </a:xfrm>
        </p:spPr>
        <p:txBody>
          <a:bodyPr/>
          <a:lstStyle/>
          <a:p>
            <a:pPr algn="ctr"/>
            <a:r>
              <a:rPr lang="en-US" b="1" dirty="0">
                <a:solidFill>
                  <a:schemeClr val="bg1"/>
                </a:solidFill>
              </a:rPr>
              <a:t>Process for identifying good </a:t>
            </a:r>
            <a:r>
              <a:rPr lang="en-US" b="1" dirty="0" err="1">
                <a:solidFill>
                  <a:schemeClr val="bg1"/>
                </a:solidFill>
              </a:rPr>
              <a:t>practicesfor</a:t>
            </a:r>
            <a:r>
              <a:rPr lang="en-US" b="1" dirty="0">
                <a:solidFill>
                  <a:schemeClr val="bg1"/>
                </a:solidFill>
              </a:rPr>
              <a:t> Green HRM</a:t>
            </a:r>
            <a:endParaRPr lang="el-GR" b="1" dirty="0">
              <a:solidFill>
                <a:schemeClr val="bg1"/>
              </a:solidFill>
            </a:endParaRPr>
          </a:p>
        </p:txBody>
      </p:sp>
      <p:sp>
        <p:nvSpPr>
          <p:cNvPr id="3" name="Θέση περιεχομένου 2"/>
          <p:cNvSpPr>
            <a:spLocks noGrp="1"/>
          </p:cNvSpPr>
          <p:nvPr>
            <p:ph idx="1"/>
          </p:nvPr>
        </p:nvSpPr>
        <p:spPr>
          <a:xfrm>
            <a:off x="462014" y="1365567"/>
            <a:ext cx="11348184" cy="5208488"/>
          </a:xfrm>
        </p:spPr>
        <p:txBody>
          <a:bodyPr>
            <a:normAutofit/>
          </a:bodyPr>
          <a:lstStyle/>
          <a:p>
            <a:r>
              <a:rPr lang="en-US" dirty="0" smtClean="0">
                <a:solidFill>
                  <a:schemeClr val="bg1"/>
                </a:solidFill>
              </a:rPr>
              <a:t>1</a:t>
            </a:r>
            <a:r>
              <a:rPr lang="en-US" dirty="0">
                <a:solidFill>
                  <a:schemeClr val="bg1"/>
                </a:solidFill>
              </a:rPr>
              <a:t>. It is not easy to implement green management policies willingly</a:t>
            </a:r>
            <a:r>
              <a:rPr lang="en-US" dirty="0" smtClean="0">
                <a:solidFill>
                  <a:schemeClr val="bg1"/>
                </a:solidFill>
              </a:rPr>
              <a:t>.</a:t>
            </a:r>
          </a:p>
          <a:p>
            <a:r>
              <a:rPr lang="en-US" dirty="0" smtClean="0">
                <a:solidFill>
                  <a:schemeClr val="bg1"/>
                </a:solidFill>
              </a:rPr>
              <a:t>2</a:t>
            </a:r>
            <a:r>
              <a:rPr lang="en-US" dirty="0">
                <a:solidFill>
                  <a:schemeClr val="bg1"/>
                </a:solidFill>
              </a:rPr>
              <a:t>. Shape your executives' commitment to green policies</a:t>
            </a:r>
            <a:r>
              <a:rPr lang="en-US" dirty="0" smtClean="0">
                <a:solidFill>
                  <a:schemeClr val="bg1"/>
                </a:solidFill>
              </a:rPr>
              <a:t>.</a:t>
            </a:r>
          </a:p>
          <a:p>
            <a:r>
              <a:rPr lang="en-US" dirty="0" smtClean="0">
                <a:solidFill>
                  <a:schemeClr val="bg1"/>
                </a:solidFill>
              </a:rPr>
              <a:t>3</a:t>
            </a:r>
            <a:r>
              <a:rPr lang="en-US" dirty="0">
                <a:solidFill>
                  <a:schemeClr val="bg1"/>
                </a:solidFill>
              </a:rPr>
              <a:t>. Develop policies to support environmental sustainability</a:t>
            </a:r>
            <a:r>
              <a:rPr lang="en-US" dirty="0" smtClean="0">
                <a:solidFill>
                  <a:schemeClr val="bg1"/>
                </a:solidFill>
              </a:rPr>
              <a:t>.</a:t>
            </a:r>
          </a:p>
          <a:p>
            <a:r>
              <a:rPr lang="en-US" dirty="0" smtClean="0">
                <a:solidFill>
                  <a:schemeClr val="bg1"/>
                </a:solidFill>
              </a:rPr>
              <a:t>4</a:t>
            </a:r>
            <a:r>
              <a:rPr lang="en-US" dirty="0">
                <a:solidFill>
                  <a:schemeClr val="bg1"/>
                </a:solidFill>
              </a:rPr>
              <a:t>. Think green and design your company's interior spaces and offices accordingly</a:t>
            </a:r>
            <a:r>
              <a:rPr lang="en-US" dirty="0" smtClean="0">
                <a:solidFill>
                  <a:schemeClr val="bg1"/>
                </a:solidFill>
              </a:rPr>
              <a:t>.</a:t>
            </a:r>
          </a:p>
          <a:p>
            <a:r>
              <a:rPr lang="en-US" dirty="0" smtClean="0">
                <a:solidFill>
                  <a:schemeClr val="bg1"/>
                </a:solidFill>
              </a:rPr>
              <a:t>5.Establish </a:t>
            </a:r>
            <a:r>
              <a:rPr lang="en-US" dirty="0">
                <a:solidFill>
                  <a:schemeClr val="bg1"/>
                </a:solidFill>
              </a:rPr>
              <a:t>transparency and accountability for sustainable development goals</a:t>
            </a:r>
            <a:r>
              <a:rPr lang="en-US" dirty="0" smtClean="0">
                <a:solidFill>
                  <a:schemeClr val="bg1"/>
                </a:solidFill>
              </a:rPr>
              <a:t>.</a:t>
            </a:r>
          </a:p>
          <a:p>
            <a:r>
              <a:rPr lang="en-US" dirty="0" smtClean="0">
                <a:solidFill>
                  <a:schemeClr val="bg1"/>
                </a:solidFill>
              </a:rPr>
              <a:t>6</a:t>
            </a:r>
            <a:r>
              <a:rPr lang="en-US" dirty="0">
                <a:solidFill>
                  <a:schemeClr val="bg1"/>
                </a:solidFill>
              </a:rPr>
              <a:t>. Introduce incentives for your employees to adopt environmentally </a:t>
            </a:r>
            <a:r>
              <a:rPr lang="en-US" dirty="0" smtClean="0">
                <a:solidFill>
                  <a:schemeClr val="bg1"/>
                </a:solidFill>
              </a:rPr>
              <a:t>friendly behaviors.</a:t>
            </a:r>
          </a:p>
          <a:p>
            <a:r>
              <a:rPr lang="en-US" dirty="0" smtClean="0">
                <a:solidFill>
                  <a:schemeClr val="bg1"/>
                </a:solidFill>
              </a:rPr>
              <a:t>7</a:t>
            </a:r>
            <a:r>
              <a:rPr lang="en-US" dirty="0">
                <a:solidFill>
                  <a:schemeClr val="bg1"/>
                </a:solidFill>
              </a:rPr>
              <a:t>. Innovate</a:t>
            </a:r>
            <a:r>
              <a:rPr lang="en-US" dirty="0" smtClean="0">
                <a:solidFill>
                  <a:schemeClr val="bg1"/>
                </a:solidFill>
              </a:rPr>
              <a:t>.</a:t>
            </a:r>
          </a:p>
          <a:p>
            <a:r>
              <a:rPr lang="en-US" dirty="0" smtClean="0">
                <a:solidFill>
                  <a:schemeClr val="bg1"/>
                </a:solidFill>
              </a:rPr>
              <a:t>8</a:t>
            </a:r>
            <a:r>
              <a:rPr lang="en-US" dirty="0">
                <a:solidFill>
                  <a:schemeClr val="bg1"/>
                </a:solidFill>
              </a:rPr>
              <a:t>. Evaluate the success of your environmental actions</a:t>
            </a:r>
            <a:r>
              <a:rPr lang="en-US" dirty="0" smtClean="0">
                <a:solidFill>
                  <a:schemeClr val="bg1"/>
                </a:solidFill>
              </a:rPr>
              <a:t>.</a:t>
            </a:r>
          </a:p>
          <a:p>
            <a:r>
              <a:rPr lang="en-US" dirty="0" smtClean="0">
                <a:solidFill>
                  <a:schemeClr val="bg1"/>
                </a:solidFill>
              </a:rPr>
              <a:t>9</a:t>
            </a:r>
            <a:r>
              <a:rPr lang="en-US" dirty="0">
                <a:solidFill>
                  <a:schemeClr val="bg1"/>
                </a:solidFill>
              </a:rPr>
              <a:t>. Integrate best green practices into the organizational </a:t>
            </a:r>
            <a:r>
              <a:rPr lang="en-US" dirty="0" smtClean="0">
                <a:solidFill>
                  <a:schemeClr val="bg1"/>
                </a:solidFill>
              </a:rPr>
              <a:t>culture (</a:t>
            </a:r>
            <a:r>
              <a:rPr lang="en-US" dirty="0">
                <a:solidFill>
                  <a:schemeClr val="bg1"/>
                </a:solidFill>
              </a:rPr>
              <a:t>Source: </a:t>
            </a:r>
            <a:r>
              <a:rPr lang="en-US" dirty="0" err="1">
                <a:solidFill>
                  <a:schemeClr val="bg1"/>
                </a:solidFill>
              </a:rPr>
              <a:t>Drakos</a:t>
            </a:r>
            <a:r>
              <a:rPr lang="en-US" dirty="0">
                <a:solidFill>
                  <a:schemeClr val="bg1"/>
                </a:solidFill>
              </a:rPr>
              <a:t>, 2021</a:t>
            </a:r>
            <a:r>
              <a:rPr lang="en-US" dirty="0" smtClean="0">
                <a:solidFill>
                  <a:schemeClr val="bg1"/>
                </a:solidFill>
              </a:rPr>
              <a:t>).</a:t>
            </a:r>
            <a:endParaRPr lang="el-GR" dirty="0">
              <a:solidFill>
                <a:schemeClr val="bg1"/>
              </a:solidFill>
            </a:endParaRPr>
          </a:p>
        </p:txBody>
      </p:sp>
    </p:spTree>
    <p:extLst>
      <p:ext uri="{BB962C8B-B14F-4D97-AF65-F5344CB8AC3E}">
        <p14:creationId xmlns:p14="http://schemas.microsoft.com/office/powerpoint/2010/main" val="3571284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n-US" b="1" dirty="0">
                <a:solidFill>
                  <a:schemeClr val="bg1"/>
                </a:solidFill>
              </a:rPr>
              <a:t>An Empirical Study on Green Human Resource Management in Wood and Furniture Businesses in Greece</a:t>
            </a:r>
            <a:endParaRPr lang="el-GR" dirty="0">
              <a:solidFill>
                <a:schemeClr val="bg1"/>
              </a:solidFill>
            </a:endParaRPr>
          </a:p>
        </p:txBody>
      </p:sp>
      <p:sp>
        <p:nvSpPr>
          <p:cNvPr id="3" name="Θέση περιεχομένου 2"/>
          <p:cNvSpPr>
            <a:spLocks noGrp="1"/>
          </p:cNvSpPr>
          <p:nvPr>
            <p:ph idx="1"/>
          </p:nvPr>
        </p:nvSpPr>
        <p:spPr/>
        <p:txBody>
          <a:bodyPr/>
          <a:lstStyle/>
          <a:p>
            <a:endParaRPr lang="el-GR"/>
          </a:p>
        </p:txBody>
      </p:sp>
    </p:spTree>
    <p:extLst>
      <p:ext uri="{BB962C8B-B14F-4D97-AF65-F5344CB8AC3E}">
        <p14:creationId xmlns:p14="http://schemas.microsoft.com/office/powerpoint/2010/main" val="17407532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2" y="413887"/>
            <a:ext cx="9905998" cy="942056"/>
          </a:xfrm>
        </p:spPr>
        <p:txBody>
          <a:bodyPr/>
          <a:lstStyle/>
          <a:p>
            <a:pPr algn="ctr"/>
            <a:r>
              <a:rPr lang="LID8192" b="1" dirty="0" smtClean="0">
                <a:solidFill>
                  <a:schemeClr val="bg1"/>
                </a:solidFill>
              </a:rPr>
              <a:t>THE AIM OF THE PAPER</a:t>
            </a:r>
            <a:endParaRPr lang="el-GR" b="1" dirty="0">
              <a:solidFill>
                <a:schemeClr val="bg1"/>
              </a:solidFill>
            </a:endParaRPr>
          </a:p>
        </p:txBody>
      </p:sp>
      <p:sp>
        <p:nvSpPr>
          <p:cNvPr id="3" name="Θέση περιεχομένου 2"/>
          <p:cNvSpPr>
            <a:spLocks noGrp="1"/>
          </p:cNvSpPr>
          <p:nvPr>
            <p:ph idx="1"/>
          </p:nvPr>
        </p:nvSpPr>
        <p:spPr>
          <a:xfrm>
            <a:off x="1141412" y="1472665"/>
            <a:ext cx="9905999" cy="4318536"/>
          </a:xfrm>
        </p:spPr>
        <p:txBody>
          <a:bodyPr/>
          <a:lstStyle/>
          <a:p>
            <a:pPr algn="just"/>
            <a:r>
              <a:rPr lang="en-US" dirty="0" smtClean="0">
                <a:solidFill>
                  <a:schemeClr val="bg1"/>
                </a:solidFill>
              </a:rPr>
              <a:t>capture </a:t>
            </a:r>
            <a:r>
              <a:rPr lang="en-US" dirty="0">
                <a:solidFill>
                  <a:schemeClr val="bg1"/>
                </a:solidFill>
              </a:rPr>
              <a:t>the level of implementation of green practices in human resource management, </a:t>
            </a:r>
            <a:endParaRPr lang="LID8192" dirty="0" smtClean="0">
              <a:solidFill>
                <a:schemeClr val="bg1"/>
              </a:solidFill>
            </a:endParaRPr>
          </a:p>
          <a:p>
            <a:pPr marL="0" indent="0" algn="just">
              <a:buNone/>
            </a:pPr>
            <a:r>
              <a:rPr lang="en-US" dirty="0" smtClean="0">
                <a:solidFill>
                  <a:schemeClr val="bg1"/>
                </a:solidFill>
              </a:rPr>
              <a:t>and </a:t>
            </a:r>
            <a:endParaRPr lang="LID8192" dirty="0" smtClean="0">
              <a:solidFill>
                <a:schemeClr val="bg1"/>
              </a:solidFill>
            </a:endParaRPr>
          </a:p>
          <a:p>
            <a:pPr algn="just"/>
            <a:r>
              <a:rPr lang="en-US" dirty="0" smtClean="0">
                <a:solidFill>
                  <a:schemeClr val="bg1"/>
                </a:solidFill>
              </a:rPr>
              <a:t>to </a:t>
            </a:r>
            <a:r>
              <a:rPr lang="en-US" dirty="0">
                <a:solidFill>
                  <a:schemeClr val="bg1"/>
                </a:solidFill>
              </a:rPr>
              <a:t>investigate their relationship with organizational performance and maintaining competitiveness in the </a:t>
            </a:r>
            <a:r>
              <a:rPr lang="en-US" dirty="0" smtClean="0">
                <a:solidFill>
                  <a:schemeClr val="bg1"/>
                </a:solidFill>
              </a:rPr>
              <a:t>sector</a:t>
            </a:r>
            <a:r>
              <a:rPr lang="LID8192" dirty="0" smtClean="0">
                <a:solidFill>
                  <a:schemeClr val="bg1"/>
                </a:solidFill>
              </a:rPr>
              <a:t>.</a:t>
            </a:r>
            <a:endParaRPr lang="el-GR" dirty="0">
              <a:solidFill>
                <a:schemeClr val="bg1"/>
              </a:solidFill>
            </a:endParaRPr>
          </a:p>
        </p:txBody>
      </p:sp>
    </p:spTree>
    <p:extLst>
      <p:ext uri="{BB962C8B-B14F-4D97-AF65-F5344CB8AC3E}">
        <p14:creationId xmlns:p14="http://schemas.microsoft.com/office/powerpoint/2010/main" val="31878424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04467"/>
            <a:ext cx="12192000" cy="1058882"/>
          </a:xfrm>
        </p:spPr>
        <p:txBody>
          <a:bodyPr>
            <a:normAutofit/>
          </a:bodyPr>
          <a:lstStyle/>
          <a:p>
            <a:pPr algn="ctr"/>
            <a:r>
              <a:rPr lang="en-US" sz="2000" b="1" dirty="0">
                <a:solidFill>
                  <a:schemeClr val="bg1"/>
                </a:solidFill>
              </a:rPr>
              <a:t>The methodology followed in this specific work includes five key </a:t>
            </a:r>
            <a:r>
              <a:rPr lang="en-US" sz="2000" b="1" dirty="0" smtClean="0">
                <a:solidFill>
                  <a:schemeClr val="bg1"/>
                </a:solidFill>
              </a:rPr>
              <a:t>points: </a:t>
            </a:r>
            <a:r>
              <a:rPr lang="en-US" sz="2000" b="1" dirty="0">
                <a:solidFill>
                  <a:schemeClr val="bg1"/>
                </a:solidFill>
              </a:rPr>
              <a:t>(a) Questionnaire Construction, (b) Questionnaire Distribution, (c) Data Collection and Pre-Processing, (d) Statistical Analysis of the Data, and (e) Formulation of Conclusions</a:t>
            </a:r>
            <a:endParaRPr lang="el-GR" sz="2000" b="1" dirty="0">
              <a:solidFill>
                <a:schemeClr val="bg1"/>
              </a:solidFill>
            </a:endParaRPr>
          </a:p>
        </p:txBody>
      </p:sp>
      <p:grpSp>
        <p:nvGrpSpPr>
          <p:cNvPr id="5" name="Ομάδα 4">
            <a:extLst>
              <a:ext uri="{FF2B5EF4-FFF2-40B4-BE49-F238E27FC236}">
                <a16:creationId xmlns:a16="http://schemas.microsoft.com/office/drawing/2014/main" id="{59AA39DB-36C4-6AA4-F2FA-E1670151D377}"/>
              </a:ext>
            </a:extLst>
          </p:cNvPr>
          <p:cNvGrpSpPr/>
          <p:nvPr/>
        </p:nvGrpSpPr>
        <p:grpSpPr>
          <a:xfrm>
            <a:off x="154004" y="1289784"/>
            <a:ext cx="11900836" cy="5332397"/>
            <a:chOff x="0" y="0"/>
            <a:chExt cx="3745348" cy="912159"/>
          </a:xfrm>
        </p:grpSpPr>
        <p:pic>
          <p:nvPicPr>
            <p:cNvPr id="6" name="Γραφικό 76" descr="Ανοιχτό βιβλίο περίγραμμα">
              <a:extLst>
                <a:ext uri="{FF2B5EF4-FFF2-40B4-BE49-F238E27FC236}">
                  <a16:creationId xmlns:a16="http://schemas.microsoft.com/office/drawing/2014/main" id="{CD149202-0473-B370-B2AD-0E4D70C338EB}"/>
                </a:ext>
              </a:extLst>
            </p:cNvPr>
            <p:cNvPicPr>
              <a:picLocks noChangeAspect="1"/>
            </p:cNvPicPr>
            <p:nvPr/>
          </p:nvPicPr>
          <p:blipFill>
            <a:blip r:embed="rId2">
              <a:extLst>
                <a:ext uri="{96DAC541-7B7A-43D3-8B79-37D633B846F1}">
                  <asvg:svgBlip xmlns:lc="http://schemas.openxmlformats.org/drawingml/2006/lockedCanvas" xmlns:asvg="http://schemas.microsoft.com/office/drawing/2016/SVG/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fl="http://schemas.microsoft.com/office/word/2024/wordml/sdtformatlock" xmlns:w16sdtdh="http://schemas.microsoft.com/office/word/2020/wordml/sdtdatahash" xmlns:w16du="http://schemas.microsoft.com/office/word/2023/wordml/word16du"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el="http://schemas.microsoft.com/office/2019/extlst"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r:embed="rId9"/>
                </a:ext>
              </a:extLst>
            </a:blip>
            <a:srcRect/>
            <a:stretch/>
          </p:blipFill>
          <p:spPr>
            <a:xfrm>
              <a:off x="145692" y="51197"/>
              <a:ext cx="458134" cy="458134"/>
            </a:xfrm>
            <a:prstGeom prst="rect">
              <a:avLst/>
            </a:prstGeom>
          </p:spPr>
        </p:pic>
        <p:pic>
          <p:nvPicPr>
            <p:cNvPr id="7" name="Γραφικό 79" descr="Βάση δεδομένων περίγραμμα">
              <a:extLst>
                <a:ext uri="{FF2B5EF4-FFF2-40B4-BE49-F238E27FC236}">
                  <a16:creationId xmlns:a16="http://schemas.microsoft.com/office/drawing/2014/main" id="{FD6BA078-88DF-75DC-0D3F-1B22EFA8A8D5}"/>
                </a:ext>
              </a:extLst>
            </p:cNvPr>
            <p:cNvPicPr>
              <a:picLocks noChangeAspect="1"/>
            </p:cNvPicPr>
            <p:nvPr/>
          </p:nvPicPr>
          <p:blipFill>
            <a:blip r:embed="rId10">
              <a:extLst>
                <a:ext uri="{96DAC541-7B7A-43D3-8B79-37D633B846F1}">
                  <asvg:svgBlip xmlns:lc="http://schemas.openxmlformats.org/drawingml/2006/lockedCanvas" xmlns:asvg="http://schemas.microsoft.com/office/drawing/2016/SVG/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fl="http://schemas.microsoft.com/office/word/2024/wordml/sdtformatlock" xmlns:w16sdtdh="http://schemas.microsoft.com/office/word/2020/wordml/sdtdatahash" xmlns:w16du="http://schemas.microsoft.com/office/word/2023/wordml/word16du"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el="http://schemas.microsoft.com/office/2019/extlst"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r:embed="rId11"/>
                </a:ext>
              </a:extLst>
            </a:blip>
            <a:srcRect/>
            <a:stretch/>
          </p:blipFill>
          <p:spPr>
            <a:xfrm>
              <a:off x="1686717" y="83978"/>
              <a:ext cx="374156" cy="374156"/>
            </a:xfrm>
            <a:prstGeom prst="rect">
              <a:avLst/>
            </a:prstGeom>
          </p:spPr>
        </p:pic>
        <p:pic>
          <p:nvPicPr>
            <p:cNvPr id="8" name="Γραφικό 80" descr="Γράφημα ράβδων περίγραμμα">
              <a:extLst>
                <a:ext uri="{FF2B5EF4-FFF2-40B4-BE49-F238E27FC236}">
                  <a16:creationId xmlns:a16="http://schemas.microsoft.com/office/drawing/2014/main" id="{416A462D-4CB9-FB73-E4A4-D59DD5DEA355}"/>
                </a:ext>
              </a:extLst>
            </p:cNvPr>
            <p:cNvPicPr>
              <a:picLocks noChangeAspect="1"/>
            </p:cNvPicPr>
            <p:nvPr/>
          </p:nvPicPr>
          <p:blipFill>
            <a:blip r:embed="rId12">
              <a:extLst>
                <a:ext uri="{96DAC541-7B7A-43D3-8B79-37D633B846F1}">
                  <asvg:svgBlip xmlns:lc="http://schemas.openxmlformats.org/drawingml/2006/lockedCanvas" xmlns:asvg="http://schemas.microsoft.com/office/drawing/2016/SVG/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fl="http://schemas.microsoft.com/office/word/2024/wordml/sdtformatlock" xmlns:w16sdtdh="http://schemas.microsoft.com/office/word/2020/wordml/sdtdatahash" xmlns:w16du="http://schemas.microsoft.com/office/word/2023/wordml/word16du"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el="http://schemas.microsoft.com/office/2019/extlst"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r:embed="rId13"/>
                </a:ext>
              </a:extLst>
            </a:blip>
            <a:srcRect/>
            <a:stretch/>
          </p:blipFill>
          <p:spPr>
            <a:xfrm>
              <a:off x="2431753" y="30401"/>
              <a:ext cx="374156" cy="427733"/>
            </a:xfrm>
            <a:prstGeom prst="rect">
              <a:avLst/>
            </a:prstGeom>
          </p:spPr>
        </p:pic>
        <p:pic>
          <p:nvPicPr>
            <p:cNvPr id="9" name="Γραφικό 81" descr="Γράφημα καθοδικής τάσης περίγραμμα">
              <a:extLst>
                <a:ext uri="{FF2B5EF4-FFF2-40B4-BE49-F238E27FC236}">
                  <a16:creationId xmlns:a16="http://schemas.microsoft.com/office/drawing/2014/main" id="{D400D157-C1F6-0918-5455-2939E054801B}"/>
                </a:ext>
              </a:extLst>
            </p:cNvPr>
            <p:cNvPicPr>
              <a:picLocks noChangeAspect="1"/>
            </p:cNvPicPr>
            <p:nvPr/>
          </p:nvPicPr>
          <p:blipFill>
            <a:blip r:embed="rId14">
              <a:extLst>
                <a:ext uri="{96DAC541-7B7A-43D3-8B79-37D633B846F1}">
                  <asvg:svgBlip xmlns:lc="http://schemas.openxmlformats.org/drawingml/2006/lockedCanvas" xmlns:asvg="http://schemas.microsoft.com/office/drawing/2016/SVG/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fl="http://schemas.microsoft.com/office/word/2024/wordml/sdtformatlock" xmlns:w16sdtdh="http://schemas.microsoft.com/office/word/2020/wordml/sdtdatahash" xmlns:w16du="http://schemas.microsoft.com/office/word/2023/wordml/word16du"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el="http://schemas.microsoft.com/office/2019/extlst"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r:embed="rId15"/>
                </a:ext>
              </a:extLst>
            </a:blip>
            <a:srcRect/>
            <a:stretch/>
          </p:blipFill>
          <p:spPr>
            <a:xfrm>
              <a:off x="3169245" y="30400"/>
              <a:ext cx="374156" cy="427733"/>
            </a:xfrm>
            <a:prstGeom prst="rect">
              <a:avLst/>
            </a:prstGeom>
          </p:spPr>
        </p:pic>
        <p:sp>
          <p:nvSpPr>
            <p:cNvPr id="10" name="Βέλος: Δεξιό 1766292653">
              <a:extLst>
                <a:ext uri="{FF2B5EF4-FFF2-40B4-BE49-F238E27FC236}">
                  <a16:creationId xmlns:a16="http://schemas.microsoft.com/office/drawing/2014/main" id="{7B7B07EB-4724-AD8A-C50A-2DC87039FF30}"/>
                </a:ext>
              </a:extLst>
            </p:cNvPr>
            <p:cNvSpPr/>
            <p:nvPr/>
          </p:nvSpPr>
          <p:spPr>
            <a:xfrm>
              <a:off x="651081" y="210198"/>
              <a:ext cx="196874" cy="118952"/>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a:solidFill>
                  <a:schemeClr val="bg1"/>
                </a:solidFill>
              </a:endParaRPr>
            </a:p>
          </p:txBody>
        </p:sp>
        <p:sp>
          <p:nvSpPr>
            <p:cNvPr id="11" name="Βέλος: Δεξιό 1699131093">
              <a:extLst>
                <a:ext uri="{FF2B5EF4-FFF2-40B4-BE49-F238E27FC236}">
                  <a16:creationId xmlns:a16="http://schemas.microsoft.com/office/drawing/2014/main" id="{95D4265F-F4AC-9291-098A-4DD854927574}"/>
                </a:ext>
              </a:extLst>
            </p:cNvPr>
            <p:cNvSpPr/>
            <p:nvPr/>
          </p:nvSpPr>
          <p:spPr>
            <a:xfrm>
              <a:off x="1421246" y="210198"/>
              <a:ext cx="196874" cy="118952"/>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a:solidFill>
                  <a:schemeClr val="bg1"/>
                </a:solidFill>
              </a:endParaRPr>
            </a:p>
          </p:txBody>
        </p:sp>
        <p:sp>
          <p:nvSpPr>
            <p:cNvPr id="12" name="Βέλος: Δεξιό 29408248">
              <a:extLst>
                <a:ext uri="{FF2B5EF4-FFF2-40B4-BE49-F238E27FC236}">
                  <a16:creationId xmlns:a16="http://schemas.microsoft.com/office/drawing/2014/main" id="{EF0D4CC0-EF0F-F217-39EA-DBC37FDE0E28}"/>
                </a:ext>
              </a:extLst>
            </p:cNvPr>
            <p:cNvSpPr/>
            <p:nvPr/>
          </p:nvSpPr>
          <p:spPr>
            <a:xfrm>
              <a:off x="2128775" y="211580"/>
              <a:ext cx="196874" cy="118952"/>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a:solidFill>
                  <a:schemeClr val="bg1"/>
                </a:solidFill>
              </a:endParaRPr>
            </a:p>
          </p:txBody>
        </p:sp>
        <p:sp>
          <p:nvSpPr>
            <p:cNvPr id="13" name="Βέλος: Δεξιό 701922793">
              <a:extLst>
                <a:ext uri="{FF2B5EF4-FFF2-40B4-BE49-F238E27FC236}">
                  <a16:creationId xmlns:a16="http://schemas.microsoft.com/office/drawing/2014/main" id="{4B1FF889-FE05-CA20-F80A-B48CC9E40EA3}"/>
                </a:ext>
              </a:extLst>
            </p:cNvPr>
            <p:cNvSpPr/>
            <p:nvPr/>
          </p:nvSpPr>
          <p:spPr>
            <a:xfrm>
              <a:off x="2897393" y="210198"/>
              <a:ext cx="196874" cy="118952"/>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a:solidFill>
                  <a:schemeClr val="bg1"/>
                </a:solidFill>
              </a:endParaRPr>
            </a:p>
          </p:txBody>
        </p:sp>
        <p:pic>
          <p:nvPicPr>
            <p:cNvPr id="14" name="Γραφικό 76" descr="Ομάδα ατόμων περίγραμμα">
              <a:extLst>
                <a:ext uri="{FF2B5EF4-FFF2-40B4-BE49-F238E27FC236}">
                  <a16:creationId xmlns:a16="http://schemas.microsoft.com/office/drawing/2014/main" id="{D5673CD6-20E4-DA04-00A9-F7CCE6F29C02}"/>
                </a:ext>
              </a:extLst>
            </p:cNvPr>
            <p:cNvPicPr>
              <a:picLocks noChangeAspect="1"/>
            </p:cNvPicPr>
            <p:nvPr/>
          </p:nvPicPr>
          <p:blipFill>
            <a:blip r:embed="rId16">
              <a:extLst>
                <a:ext uri="{96DAC541-7B7A-43D3-8B79-37D633B846F1}">
                  <asvg:svgBlip xmlns:lc="http://schemas.openxmlformats.org/drawingml/2006/lockedCanvas" xmlns:asvg="http://schemas.microsoft.com/office/drawing/2016/SVG/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fl="http://schemas.microsoft.com/office/word/2024/wordml/sdtformatlock" xmlns:w16sdtdh="http://schemas.microsoft.com/office/word/2020/wordml/sdtdatahash" xmlns:w16du="http://schemas.microsoft.com/office/word/2023/wordml/word16du"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el="http://schemas.microsoft.com/office/2019/extlst"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r:embed="rId17"/>
                </a:ext>
              </a:extLst>
            </a:blip>
            <a:srcRect/>
            <a:stretch/>
          </p:blipFill>
          <p:spPr>
            <a:xfrm>
              <a:off x="895210" y="0"/>
              <a:ext cx="458134" cy="458134"/>
            </a:xfrm>
            <a:prstGeom prst="rect">
              <a:avLst/>
            </a:prstGeom>
          </p:spPr>
        </p:pic>
        <p:sp>
          <p:nvSpPr>
            <p:cNvPr id="15" name="Ορθογώνιο 14">
              <a:extLst>
                <a:ext uri="{FF2B5EF4-FFF2-40B4-BE49-F238E27FC236}">
                  <a16:creationId xmlns:a16="http://schemas.microsoft.com/office/drawing/2014/main" id="{E499D6E0-E06F-BC0F-77C3-35942F06E16C}"/>
                </a:ext>
              </a:extLst>
            </p:cNvPr>
            <p:cNvSpPr/>
            <p:nvPr/>
          </p:nvSpPr>
          <p:spPr>
            <a:xfrm>
              <a:off x="0" y="458134"/>
              <a:ext cx="749518" cy="454025"/>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spcAft>
                  <a:spcPts val="0"/>
                </a:spcAft>
              </a:pPr>
              <a:r>
                <a:rPr lang="en-US" sz="2400" b="1" kern="1200" dirty="0">
                  <a:solidFill>
                    <a:schemeClr val="bg1"/>
                  </a:solidFill>
                  <a:effectLst/>
                  <a:latin typeface="Times" panose="02020603050405020304" pitchFamily="18" charset="0"/>
                  <a:ea typeface="Aptos"/>
                  <a:cs typeface="Times New Roman" panose="02020603050405020304" pitchFamily="18" charset="0"/>
                </a:rPr>
                <a:t>Questionnaire </a:t>
              </a:r>
              <a:endParaRPr lang="el-GR" sz="2400" b="1" kern="100" dirty="0">
                <a:solidFill>
                  <a:schemeClr val="bg1"/>
                </a:solidFill>
                <a:effectLst/>
                <a:latin typeface="Times New Roman" panose="02020603050405020304" pitchFamily="18" charset="0"/>
                <a:ea typeface="Aptos"/>
                <a:cs typeface="Times New Roman" panose="02020603050405020304" pitchFamily="18" charset="0"/>
              </a:endParaRPr>
            </a:p>
            <a:p>
              <a:pPr algn="ctr">
                <a:spcAft>
                  <a:spcPts val="0"/>
                </a:spcAft>
              </a:pPr>
              <a:r>
                <a:rPr lang="en-US" sz="2400" b="1" kern="1200" dirty="0">
                  <a:solidFill>
                    <a:schemeClr val="bg1"/>
                  </a:solidFill>
                  <a:effectLst/>
                  <a:latin typeface="Times" panose="02020603050405020304" pitchFamily="18" charset="0"/>
                  <a:ea typeface="Aptos"/>
                  <a:cs typeface="Times New Roman" panose="02020603050405020304" pitchFamily="18" charset="0"/>
                </a:rPr>
                <a:t>Construction</a:t>
              </a:r>
              <a:endParaRPr lang="el-GR" sz="2400" b="1" kern="100" dirty="0">
                <a:solidFill>
                  <a:schemeClr val="bg1"/>
                </a:solidFill>
                <a:effectLst/>
                <a:latin typeface="Times New Roman" panose="02020603050405020304" pitchFamily="18" charset="0"/>
                <a:ea typeface="Aptos"/>
                <a:cs typeface="Times New Roman" panose="02020603050405020304" pitchFamily="18" charset="0"/>
              </a:endParaRPr>
            </a:p>
          </p:txBody>
        </p:sp>
        <p:sp>
          <p:nvSpPr>
            <p:cNvPr id="16" name="Ορθογώνιο 15">
              <a:extLst>
                <a:ext uri="{FF2B5EF4-FFF2-40B4-BE49-F238E27FC236}">
                  <a16:creationId xmlns:a16="http://schemas.microsoft.com/office/drawing/2014/main" id="{02B0F692-045F-7AA9-F4F2-C25C4D30A0F7}"/>
                </a:ext>
              </a:extLst>
            </p:cNvPr>
            <p:cNvSpPr/>
            <p:nvPr/>
          </p:nvSpPr>
          <p:spPr>
            <a:xfrm>
              <a:off x="749518" y="458133"/>
              <a:ext cx="749518" cy="454025"/>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spcAft>
                  <a:spcPts val="0"/>
                </a:spcAft>
              </a:pPr>
              <a:r>
                <a:rPr lang="en-US" sz="2400" b="1" kern="1200" dirty="0">
                  <a:solidFill>
                    <a:schemeClr val="bg1"/>
                  </a:solidFill>
                  <a:effectLst/>
                  <a:latin typeface="Times" panose="02020603050405020304" pitchFamily="18" charset="0"/>
                  <a:ea typeface="Aptos"/>
                  <a:cs typeface="Times New Roman" panose="02020603050405020304" pitchFamily="18" charset="0"/>
                </a:rPr>
                <a:t>Questionnaire </a:t>
              </a:r>
              <a:endParaRPr lang="el-GR" sz="2400" b="1" kern="100" dirty="0">
                <a:solidFill>
                  <a:schemeClr val="bg1"/>
                </a:solidFill>
                <a:effectLst/>
                <a:latin typeface="Times New Roman" panose="02020603050405020304" pitchFamily="18" charset="0"/>
                <a:ea typeface="Aptos"/>
                <a:cs typeface="Times New Roman" panose="02020603050405020304" pitchFamily="18" charset="0"/>
              </a:endParaRPr>
            </a:p>
            <a:p>
              <a:pPr algn="ctr">
                <a:spcAft>
                  <a:spcPts val="0"/>
                </a:spcAft>
              </a:pPr>
              <a:r>
                <a:rPr lang="en-US" sz="2400" b="1" kern="1200" dirty="0">
                  <a:solidFill>
                    <a:schemeClr val="bg1"/>
                  </a:solidFill>
                  <a:effectLst/>
                  <a:latin typeface="Times" panose="02020603050405020304" pitchFamily="18" charset="0"/>
                  <a:ea typeface="Aptos"/>
                  <a:cs typeface="Times New Roman" panose="02020603050405020304" pitchFamily="18" charset="0"/>
                </a:rPr>
                <a:t>Distribution</a:t>
              </a:r>
              <a:endParaRPr lang="el-GR" sz="2400" b="1" kern="100" dirty="0">
                <a:solidFill>
                  <a:schemeClr val="bg1"/>
                </a:solidFill>
                <a:effectLst/>
                <a:latin typeface="Times New Roman" panose="02020603050405020304" pitchFamily="18" charset="0"/>
                <a:ea typeface="Aptos"/>
                <a:cs typeface="Times New Roman" panose="02020603050405020304" pitchFamily="18" charset="0"/>
              </a:endParaRPr>
            </a:p>
          </p:txBody>
        </p:sp>
        <p:sp>
          <p:nvSpPr>
            <p:cNvPr id="17" name="Ορθογώνιο 16">
              <a:extLst>
                <a:ext uri="{FF2B5EF4-FFF2-40B4-BE49-F238E27FC236}">
                  <a16:creationId xmlns:a16="http://schemas.microsoft.com/office/drawing/2014/main" id="{FFC6EAC2-2B71-2F15-8B2A-75AE4450494A}"/>
                </a:ext>
              </a:extLst>
            </p:cNvPr>
            <p:cNvSpPr/>
            <p:nvPr/>
          </p:nvSpPr>
          <p:spPr>
            <a:xfrm>
              <a:off x="1499036" y="458132"/>
              <a:ext cx="749518" cy="454025"/>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spcAft>
                  <a:spcPts val="0"/>
                </a:spcAft>
              </a:pPr>
              <a:r>
                <a:rPr lang="en-US" sz="2400" b="1" kern="1200" dirty="0">
                  <a:solidFill>
                    <a:schemeClr val="bg1"/>
                  </a:solidFill>
                  <a:effectLst/>
                  <a:latin typeface="Times" panose="02020603050405020304" pitchFamily="18" charset="0"/>
                  <a:ea typeface="Aptos"/>
                  <a:cs typeface="Times New Roman" panose="02020603050405020304" pitchFamily="18" charset="0"/>
                </a:rPr>
                <a:t>Data</a:t>
              </a:r>
              <a:endParaRPr lang="el-GR" sz="2400" b="1" kern="100" dirty="0">
                <a:solidFill>
                  <a:schemeClr val="bg1"/>
                </a:solidFill>
                <a:effectLst/>
                <a:latin typeface="Times New Roman" panose="02020603050405020304" pitchFamily="18" charset="0"/>
                <a:ea typeface="Aptos"/>
                <a:cs typeface="Times New Roman" panose="02020603050405020304" pitchFamily="18" charset="0"/>
              </a:endParaRPr>
            </a:p>
            <a:p>
              <a:pPr algn="ctr">
                <a:spcAft>
                  <a:spcPts val="0"/>
                </a:spcAft>
              </a:pPr>
              <a:r>
                <a:rPr lang="en-US" sz="2400" b="1" kern="1200" dirty="0">
                  <a:solidFill>
                    <a:schemeClr val="bg1"/>
                  </a:solidFill>
                  <a:effectLst/>
                  <a:latin typeface="Times" panose="02020603050405020304" pitchFamily="18" charset="0"/>
                  <a:ea typeface="Aptos"/>
                  <a:cs typeface="Times New Roman" panose="02020603050405020304" pitchFamily="18" charset="0"/>
                </a:rPr>
                <a:t>Collection</a:t>
              </a:r>
              <a:endParaRPr lang="el-GR" sz="2400" b="1" kern="100" dirty="0">
                <a:solidFill>
                  <a:schemeClr val="bg1"/>
                </a:solidFill>
                <a:effectLst/>
                <a:latin typeface="Times New Roman" panose="02020603050405020304" pitchFamily="18" charset="0"/>
                <a:ea typeface="Aptos"/>
                <a:cs typeface="Times New Roman" panose="02020603050405020304" pitchFamily="18" charset="0"/>
              </a:endParaRPr>
            </a:p>
          </p:txBody>
        </p:sp>
        <p:sp>
          <p:nvSpPr>
            <p:cNvPr id="18" name="Ορθογώνιο 17">
              <a:extLst>
                <a:ext uri="{FF2B5EF4-FFF2-40B4-BE49-F238E27FC236}">
                  <a16:creationId xmlns:a16="http://schemas.microsoft.com/office/drawing/2014/main" id="{B39BEE7F-43AC-56DC-B325-FFE4803B34F3}"/>
                </a:ext>
              </a:extLst>
            </p:cNvPr>
            <p:cNvSpPr/>
            <p:nvPr/>
          </p:nvSpPr>
          <p:spPr>
            <a:xfrm>
              <a:off x="2246312" y="458131"/>
              <a:ext cx="749518" cy="454025"/>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spcAft>
                  <a:spcPts val="0"/>
                </a:spcAft>
              </a:pPr>
              <a:r>
                <a:rPr lang="en-US" sz="2400" b="1" kern="1200" dirty="0">
                  <a:solidFill>
                    <a:schemeClr val="bg1"/>
                  </a:solidFill>
                  <a:effectLst/>
                  <a:latin typeface="Times" panose="02020603050405020304" pitchFamily="18" charset="0"/>
                  <a:ea typeface="Aptos"/>
                  <a:cs typeface="Times New Roman" panose="02020603050405020304" pitchFamily="18" charset="0"/>
                </a:rPr>
                <a:t>Data</a:t>
              </a:r>
              <a:endParaRPr lang="el-GR" sz="2400" b="1" kern="100" dirty="0">
                <a:solidFill>
                  <a:schemeClr val="bg1"/>
                </a:solidFill>
                <a:effectLst/>
                <a:latin typeface="Times New Roman" panose="02020603050405020304" pitchFamily="18" charset="0"/>
                <a:ea typeface="Aptos"/>
                <a:cs typeface="Times New Roman" panose="02020603050405020304" pitchFamily="18" charset="0"/>
              </a:endParaRPr>
            </a:p>
            <a:p>
              <a:pPr algn="ctr">
                <a:spcAft>
                  <a:spcPts val="0"/>
                </a:spcAft>
              </a:pPr>
              <a:r>
                <a:rPr lang="en-US" sz="2400" b="1" kern="1200" dirty="0">
                  <a:solidFill>
                    <a:schemeClr val="bg1"/>
                  </a:solidFill>
                  <a:effectLst/>
                  <a:latin typeface="Times" panose="02020603050405020304" pitchFamily="18" charset="0"/>
                  <a:ea typeface="Aptos"/>
                  <a:cs typeface="Times New Roman" panose="02020603050405020304" pitchFamily="18" charset="0"/>
                </a:rPr>
                <a:t>Analysis</a:t>
              </a:r>
              <a:endParaRPr lang="el-GR" sz="2400" b="1" kern="100" dirty="0">
                <a:solidFill>
                  <a:schemeClr val="bg1"/>
                </a:solidFill>
                <a:effectLst/>
                <a:latin typeface="Times New Roman" panose="02020603050405020304" pitchFamily="18" charset="0"/>
                <a:ea typeface="Aptos"/>
                <a:cs typeface="Times New Roman" panose="02020603050405020304" pitchFamily="18" charset="0"/>
              </a:endParaRPr>
            </a:p>
          </p:txBody>
        </p:sp>
        <p:sp>
          <p:nvSpPr>
            <p:cNvPr id="19" name="Ορθογώνιο 18">
              <a:extLst>
                <a:ext uri="{FF2B5EF4-FFF2-40B4-BE49-F238E27FC236}">
                  <a16:creationId xmlns:a16="http://schemas.microsoft.com/office/drawing/2014/main" id="{4C077F52-9D7C-F283-60C3-6BA38F94B69A}"/>
                </a:ext>
              </a:extLst>
            </p:cNvPr>
            <p:cNvSpPr/>
            <p:nvPr/>
          </p:nvSpPr>
          <p:spPr>
            <a:xfrm>
              <a:off x="2995830" y="458131"/>
              <a:ext cx="749518" cy="454025"/>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spcAft>
                  <a:spcPts val="0"/>
                </a:spcAft>
              </a:pPr>
              <a:r>
                <a:rPr lang="en-US" sz="2400" b="1" kern="1200" dirty="0">
                  <a:solidFill>
                    <a:schemeClr val="bg1"/>
                  </a:solidFill>
                  <a:effectLst/>
                  <a:latin typeface="Times" panose="02020603050405020304" pitchFamily="18" charset="0"/>
                  <a:ea typeface="Aptos"/>
                  <a:cs typeface="Times New Roman" panose="02020603050405020304" pitchFamily="18" charset="0"/>
                </a:rPr>
                <a:t>Conclusions</a:t>
              </a:r>
              <a:endParaRPr lang="el-GR" sz="2400" b="1" kern="100" dirty="0">
                <a:solidFill>
                  <a:schemeClr val="bg1"/>
                </a:solidFill>
                <a:effectLst/>
                <a:latin typeface="Times New Roman" panose="02020603050405020304" pitchFamily="18" charset="0"/>
                <a:ea typeface="Aptos"/>
                <a:cs typeface="Times New Roman" panose="02020603050405020304" pitchFamily="18" charset="0"/>
              </a:endParaRPr>
            </a:p>
          </p:txBody>
        </p:sp>
      </p:grpSp>
    </p:spTree>
    <p:extLst>
      <p:ext uri="{BB962C8B-B14F-4D97-AF65-F5344CB8AC3E}">
        <p14:creationId xmlns:p14="http://schemas.microsoft.com/office/powerpoint/2010/main" val="28505324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28701" y="0"/>
            <a:ext cx="9905998" cy="1234440"/>
          </a:xfrm>
        </p:spPr>
        <p:txBody>
          <a:bodyPr>
            <a:normAutofit fontScale="90000"/>
          </a:bodyPr>
          <a:lstStyle/>
          <a:p>
            <a:pPr algn="ctr"/>
            <a:r>
              <a:rPr lang="en-US" b="1" dirty="0">
                <a:solidFill>
                  <a:schemeClr val="bg1"/>
                </a:solidFill>
              </a:rPr>
              <a:t>Questions of the Second Part of the Questionnaire. </a:t>
            </a:r>
            <a:r>
              <a:rPr lang="el-GR" b="1" dirty="0" err="1">
                <a:solidFill>
                  <a:schemeClr val="bg1"/>
                </a:solidFill>
              </a:rPr>
              <a:t>All</a:t>
            </a:r>
            <a:r>
              <a:rPr lang="el-GR" b="1" dirty="0">
                <a:solidFill>
                  <a:schemeClr val="bg1"/>
                </a:solidFill>
              </a:rPr>
              <a:t> </a:t>
            </a:r>
            <a:r>
              <a:rPr lang="el-GR" b="1" dirty="0" err="1">
                <a:solidFill>
                  <a:schemeClr val="bg1"/>
                </a:solidFill>
              </a:rPr>
              <a:t>questions</a:t>
            </a:r>
            <a:r>
              <a:rPr lang="el-GR" b="1" dirty="0">
                <a:solidFill>
                  <a:schemeClr val="bg1"/>
                </a:solidFill>
              </a:rPr>
              <a:t> </a:t>
            </a:r>
            <a:r>
              <a:rPr lang="el-GR" b="1" dirty="0" err="1">
                <a:solidFill>
                  <a:schemeClr val="bg1"/>
                </a:solidFill>
              </a:rPr>
              <a:t>follow</a:t>
            </a:r>
            <a:r>
              <a:rPr lang="el-GR" b="1" dirty="0">
                <a:solidFill>
                  <a:schemeClr val="bg1"/>
                </a:solidFill>
              </a:rPr>
              <a:t> the 5-point </a:t>
            </a:r>
            <a:r>
              <a:rPr lang="el-GR" b="1" dirty="0" err="1">
                <a:solidFill>
                  <a:schemeClr val="bg1"/>
                </a:solidFill>
              </a:rPr>
              <a:t>Likert</a:t>
            </a:r>
            <a:r>
              <a:rPr lang="el-GR" b="1" dirty="0">
                <a:solidFill>
                  <a:schemeClr val="bg1"/>
                </a:solidFill>
              </a:rPr>
              <a:t> </a:t>
            </a:r>
            <a:r>
              <a:rPr lang="el-GR" b="1" dirty="0" err="1">
                <a:solidFill>
                  <a:schemeClr val="bg1"/>
                </a:solidFill>
              </a:rPr>
              <a:t>scale</a:t>
            </a:r>
            <a:endParaRPr lang="el-GR" b="1" dirty="0">
              <a:solidFill>
                <a:schemeClr val="bg1"/>
              </a:solidFill>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747805521"/>
              </p:ext>
            </p:extLst>
          </p:nvPr>
        </p:nvGraphicFramePr>
        <p:xfrm>
          <a:off x="0" y="1402076"/>
          <a:ext cx="12192000" cy="5318773"/>
        </p:xfrm>
        <a:graphic>
          <a:graphicData uri="http://schemas.openxmlformats.org/drawingml/2006/table">
            <a:tbl>
              <a:tblPr firstRow="1" firstCol="1" bandRow="1">
                <a:tableStyleId>{5C22544A-7EE6-4342-B048-85BDC9FD1C3A}</a:tableStyleId>
              </a:tblPr>
              <a:tblGrid>
                <a:gridCol w="407291">
                  <a:extLst>
                    <a:ext uri="{9D8B030D-6E8A-4147-A177-3AD203B41FA5}">
                      <a16:colId xmlns:a16="http://schemas.microsoft.com/office/drawing/2014/main" val="1176608201"/>
                    </a:ext>
                  </a:extLst>
                </a:gridCol>
                <a:gridCol w="11784709">
                  <a:extLst>
                    <a:ext uri="{9D8B030D-6E8A-4147-A177-3AD203B41FA5}">
                      <a16:colId xmlns:a16="http://schemas.microsoft.com/office/drawing/2014/main" val="4062946642"/>
                    </a:ext>
                  </a:extLst>
                </a:gridCol>
              </a:tblGrid>
              <a:tr h="231251">
                <a:tc>
                  <a:txBody>
                    <a:bodyPr/>
                    <a:lstStyle/>
                    <a:p>
                      <a:pPr algn="ctr">
                        <a:spcAft>
                          <a:spcPts val="0"/>
                        </a:spcAft>
                      </a:pPr>
                      <a:r>
                        <a:rPr lang="en-US" sz="1400" kern="0" dirty="0">
                          <a:solidFill>
                            <a:schemeClr val="bg1"/>
                          </a:solidFill>
                          <a:effectLst/>
                        </a:rPr>
                        <a:t>SN</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ctr">
                        <a:spcAft>
                          <a:spcPts val="0"/>
                        </a:spcAft>
                      </a:pPr>
                      <a:r>
                        <a:rPr lang="en-US" sz="1400" kern="0">
                          <a:solidFill>
                            <a:schemeClr val="bg1"/>
                          </a:solidFill>
                          <a:effectLst/>
                        </a:rPr>
                        <a:t>Question</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237115144"/>
                  </a:ext>
                </a:extLst>
              </a:tr>
              <a:tr h="231251">
                <a:tc>
                  <a:txBody>
                    <a:bodyPr/>
                    <a:lstStyle/>
                    <a:p>
                      <a:pPr algn="ctr">
                        <a:spcAft>
                          <a:spcPts val="0"/>
                        </a:spcAft>
                      </a:pPr>
                      <a:r>
                        <a:rPr lang="en-US" sz="1400" kern="0">
                          <a:solidFill>
                            <a:schemeClr val="bg1"/>
                          </a:solidFill>
                          <a:effectLst/>
                        </a:rPr>
                        <a:t>1</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n-US" sz="1400" kern="0">
                          <a:solidFill>
                            <a:schemeClr val="bg1"/>
                          </a:solidFill>
                          <a:effectLst/>
                        </a:rPr>
                        <a:t>The company implements policies aimed at reducing energy</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2164472166"/>
                  </a:ext>
                </a:extLst>
              </a:tr>
              <a:tr h="231251">
                <a:tc>
                  <a:txBody>
                    <a:bodyPr/>
                    <a:lstStyle/>
                    <a:p>
                      <a:pPr algn="ctr">
                        <a:spcAft>
                          <a:spcPts val="0"/>
                        </a:spcAft>
                      </a:pPr>
                      <a:r>
                        <a:rPr lang="en-US" sz="1400" kern="0">
                          <a:solidFill>
                            <a:schemeClr val="bg1"/>
                          </a:solidFill>
                          <a:effectLst/>
                        </a:rPr>
                        <a:t>2</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n-US" sz="1400" kern="0" dirty="0">
                          <a:solidFill>
                            <a:schemeClr val="bg1"/>
                          </a:solidFill>
                          <a:effectLst/>
                        </a:rPr>
                        <a:t>The company implements a waste separation program during the production process</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582947605"/>
                  </a:ext>
                </a:extLst>
              </a:tr>
              <a:tr h="231251">
                <a:tc>
                  <a:txBody>
                    <a:bodyPr/>
                    <a:lstStyle/>
                    <a:p>
                      <a:pPr algn="ctr">
                        <a:spcAft>
                          <a:spcPts val="0"/>
                        </a:spcAft>
                      </a:pPr>
                      <a:r>
                        <a:rPr lang="en-US" sz="1400" kern="0">
                          <a:solidFill>
                            <a:schemeClr val="bg1"/>
                          </a:solidFill>
                          <a:effectLst/>
                        </a:rPr>
                        <a:t>3</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n-US" sz="1400" kern="0" dirty="0">
                          <a:solidFill>
                            <a:schemeClr val="bg1"/>
                          </a:solidFill>
                          <a:effectLst/>
                        </a:rPr>
                        <a:t>The company uses green chemistry products</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3349878011"/>
                  </a:ext>
                </a:extLst>
              </a:tr>
              <a:tr h="231251">
                <a:tc>
                  <a:txBody>
                    <a:bodyPr/>
                    <a:lstStyle/>
                    <a:p>
                      <a:pPr algn="ctr">
                        <a:spcAft>
                          <a:spcPts val="0"/>
                        </a:spcAft>
                      </a:pPr>
                      <a:r>
                        <a:rPr lang="en-US" sz="1400" kern="0">
                          <a:solidFill>
                            <a:schemeClr val="bg1"/>
                          </a:solidFill>
                          <a:effectLst/>
                        </a:rPr>
                        <a:t>4</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n-US" sz="1400" kern="0" dirty="0">
                          <a:solidFill>
                            <a:schemeClr val="bg1"/>
                          </a:solidFill>
                          <a:effectLst/>
                        </a:rPr>
                        <a:t>The company purchases products from green suppliers (local)</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3450329517"/>
                  </a:ext>
                </a:extLst>
              </a:tr>
              <a:tr h="231251">
                <a:tc>
                  <a:txBody>
                    <a:bodyPr/>
                    <a:lstStyle/>
                    <a:p>
                      <a:pPr algn="ctr">
                        <a:spcAft>
                          <a:spcPts val="0"/>
                        </a:spcAft>
                      </a:pPr>
                      <a:r>
                        <a:rPr lang="en-US" sz="1400" kern="0">
                          <a:solidFill>
                            <a:schemeClr val="bg1"/>
                          </a:solidFill>
                          <a:effectLst/>
                        </a:rPr>
                        <a:t>5</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n-US" sz="1400" kern="0" dirty="0">
                          <a:solidFill>
                            <a:schemeClr val="bg1"/>
                          </a:solidFill>
                          <a:effectLst/>
                        </a:rPr>
                        <a:t>The environmental awareness of employees is a key priority of the company</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2770418447"/>
                  </a:ext>
                </a:extLst>
              </a:tr>
              <a:tr h="231251">
                <a:tc>
                  <a:txBody>
                    <a:bodyPr/>
                    <a:lstStyle/>
                    <a:p>
                      <a:pPr algn="ctr">
                        <a:spcAft>
                          <a:spcPts val="0"/>
                        </a:spcAft>
                      </a:pPr>
                      <a:r>
                        <a:rPr lang="en-US" sz="1400" kern="0">
                          <a:solidFill>
                            <a:schemeClr val="bg1"/>
                          </a:solidFill>
                          <a:effectLst/>
                        </a:rPr>
                        <a:t>6</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n-US" sz="1400" kern="0" dirty="0">
                          <a:solidFill>
                            <a:schemeClr val="bg1"/>
                          </a:solidFill>
                          <a:effectLst/>
                        </a:rPr>
                        <a:t>Continuous environmental awareness is a mission of the company</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2024297713"/>
                  </a:ext>
                </a:extLst>
              </a:tr>
              <a:tr h="231251">
                <a:tc>
                  <a:txBody>
                    <a:bodyPr/>
                    <a:lstStyle/>
                    <a:p>
                      <a:pPr algn="ctr">
                        <a:spcAft>
                          <a:spcPts val="0"/>
                        </a:spcAft>
                      </a:pPr>
                      <a:r>
                        <a:rPr lang="en-US" sz="1400" kern="0">
                          <a:solidFill>
                            <a:schemeClr val="bg1"/>
                          </a:solidFill>
                          <a:effectLst/>
                        </a:rPr>
                        <a:t>7</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n-US" sz="1400" kern="0" dirty="0">
                          <a:solidFill>
                            <a:schemeClr val="bg1"/>
                          </a:solidFill>
                          <a:effectLst/>
                        </a:rPr>
                        <a:t>Environmental issues, such as energy and water consumption, are a priority of the company</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1031838721"/>
                  </a:ext>
                </a:extLst>
              </a:tr>
              <a:tr h="231251">
                <a:tc>
                  <a:txBody>
                    <a:bodyPr/>
                    <a:lstStyle/>
                    <a:p>
                      <a:pPr algn="ctr">
                        <a:spcAft>
                          <a:spcPts val="0"/>
                        </a:spcAft>
                      </a:pPr>
                      <a:r>
                        <a:rPr lang="en-US" sz="1400" kern="0">
                          <a:solidFill>
                            <a:schemeClr val="bg1"/>
                          </a:solidFill>
                          <a:effectLst/>
                        </a:rPr>
                        <a:t>8</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n-US" sz="1400" kern="0" dirty="0">
                          <a:solidFill>
                            <a:schemeClr val="bg1"/>
                          </a:solidFill>
                          <a:effectLst/>
                        </a:rPr>
                        <a:t>The company's employees receive financial rewards for their performance in environmental management issues</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294214327"/>
                  </a:ext>
                </a:extLst>
              </a:tr>
              <a:tr h="231251">
                <a:tc>
                  <a:txBody>
                    <a:bodyPr/>
                    <a:lstStyle/>
                    <a:p>
                      <a:pPr algn="ctr">
                        <a:spcAft>
                          <a:spcPts val="0"/>
                        </a:spcAft>
                      </a:pPr>
                      <a:r>
                        <a:rPr lang="en-US" sz="1400" kern="0">
                          <a:solidFill>
                            <a:schemeClr val="bg1"/>
                          </a:solidFill>
                          <a:effectLst/>
                        </a:rPr>
                        <a:t>9</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n-US" sz="1400" kern="0" dirty="0">
                          <a:solidFill>
                            <a:schemeClr val="bg1"/>
                          </a:solidFill>
                          <a:effectLst/>
                        </a:rPr>
                        <a:t>The company evaluates the environmental performance of its employees</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3624645899"/>
                  </a:ext>
                </a:extLst>
              </a:tr>
              <a:tr h="231251">
                <a:tc>
                  <a:txBody>
                    <a:bodyPr/>
                    <a:lstStyle/>
                    <a:p>
                      <a:pPr algn="ctr">
                        <a:spcAft>
                          <a:spcPts val="0"/>
                        </a:spcAft>
                      </a:pPr>
                      <a:r>
                        <a:rPr lang="en-US" sz="1400" kern="0">
                          <a:solidFill>
                            <a:schemeClr val="bg1"/>
                          </a:solidFill>
                          <a:effectLst/>
                        </a:rPr>
                        <a:t>9</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n-US" sz="1400" kern="0" dirty="0">
                          <a:solidFill>
                            <a:schemeClr val="bg1"/>
                          </a:solidFill>
                          <a:effectLst/>
                        </a:rPr>
                        <a:t>The company evaluates the contribution of an employee to improving the environmental management</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2288321897"/>
                  </a:ext>
                </a:extLst>
              </a:tr>
              <a:tr h="231251">
                <a:tc>
                  <a:txBody>
                    <a:bodyPr/>
                    <a:lstStyle/>
                    <a:p>
                      <a:pPr algn="ctr">
                        <a:spcAft>
                          <a:spcPts val="0"/>
                        </a:spcAft>
                      </a:pPr>
                      <a:r>
                        <a:rPr lang="en-US" sz="1400" kern="0">
                          <a:solidFill>
                            <a:schemeClr val="bg1"/>
                          </a:solidFill>
                          <a:effectLst/>
                        </a:rPr>
                        <a:t>10</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n-US" sz="1400" kern="0">
                          <a:solidFill>
                            <a:schemeClr val="bg1"/>
                          </a:solidFill>
                          <a:effectLst/>
                        </a:rPr>
                        <a:t>The company sets environmental goals that the employee must achieve</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3523660950"/>
                  </a:ext>
                </a:extLst>
              </a:tr>
              <a:tr h="231251">
                <a:tc>
                  <a:txBody>
                    <a:bodyPr/>
                    <a:lstStyle/>
                    <a:p>
                      <a:pPr algn="ctr">
                        <a:spcAft>
                          <a:spcPts val="0"/>
                        </a:spcAft>
                      </a:pPr>
                      <a:r>
                        <a:rPr lang="en-US" sz="1400" kern="0">
                          <a:solidFill>
                            <a:schemeClr val="bg1"/>
                          </a:solidFill>
                          <a:effectLst/>
                        </a:rPr>
                        <a:t>11</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n-US" sz="1400" kern="0" dirty="0">
                          <a:solidFill>
                            <a:schemeClr val="bg1"/>
                          </a:solidFill>
                          <a:effectLst/>
                        </a:rPr>
                        <a:t>In the company, environmental education is considered a significant investment</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259130113"/>
                  </a:ext>
                </a:extLst>
              </a:tr>
              <a:tr h="231251">
                <a:tc>
                  <a:txBody>
                    <a:bodyPr/>
                    <a:lstStyle/>
                    <a:p>
                      <a:pPr algn="ctr">
                        <a:spcAft>
                          <a:spcPts val="0"/>
                        </a:spcAft>
                      </a:pPr>
                      <a:r>
                        <a:rPr lang="en-US" sz="1400" kern="0">
                          <a:solidFill>
                            <a:schemeClr val="bg1"/>
                          </a:solidFill>
                          <a:effectLst/>
                        </a:rPr>
                        <a:t>12</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n-US" sz="1400" kern="0" dirty="0">
                          <a:solidFill>
                            <a:schemeClr val="bg1"/>
                          </a:solidFill>
                          <a:effectLst/>
                        </a:rPr>
                        <a:t>Environmental education is a priority for the company compared to other types of education</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4170959439"/>
                  </a:ext>
                </a:extLst>
              </a:tr>
              <a:tr h="231251">
                <a:tc>
                  <a:txBody>
                    <a:bodyPr/>
                    <a:lstStyle/>
                    <a:p>
                      <a:pPr algn="ctr">
                        <a:spcAft>
                          <a:spcPts val="0"/>
                        </a:spcAft>
                      </a:pPr>
                      <a:r>
                        <a:rPr lang="en-US" sz="1400" kern="0">
                          <a:solidFill>
                            <a:schemeClr val="bg1"/>
                          </a:solidFill>
                          <a:effectLst/>
                        </a:rPr>
                        <a:t>13</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n-US" sz="1400" kern="0" dirty="0">
                          <a:solidFill>
                            <a:schemeClr val="bg1"/>
                          </a:solidFill>
                          <a:effectLst/>
                        </a:rPr>
                        <a:t>The company provides continuous environmental education through various programs</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2513870070"/>
                  </a:ext>
                </a:extLst>
              </a:tr>
              <a:tr h="231251">
                <a:tc>
                  <a:txBody>
                    <a:bodyPr/>
                    <a:lstStyle/>
                    <a:p>
                      <a:pPr algn="ctr">
                        <a:spcAft>
                          <a:spcPts val="0"/>
                        </a:spcAft>
                      </a:pPr>
                      <a:r>
                        <a:rPr lang="en-US" sz="1400" kern="0">
                          <a:solidFill>
                            <a:schemeClr val="bg1"/>
                          </a:solidFill>
                          <a:effectLst/>
                        </a:rPr>
                        <a:t>14</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n-US" sz="1400" kern="0" dirty="0">
                          <a:solidFill>
                            <a:schemeClr val="bg1"/>
                          </a:solidFill>
                          <a:effectLst/>
                        </a:rPr>
                        <a:t>Environmental education is a priority</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4167286989"/>
                  </a:ext>
                </a:extLst>
              </a:tr>
              <a:tr h="231251">
                <a:tc>
                  <a:txBody>
                    <a:bodyPr/>
                    <a:lstStyle/>
                    <a:p>
                      <a:pPr algn="ctr">
                        <a:spcAft>
                          <a:spcPts val="0"/>
                        </a:spcAft>
                      </a:pPr>
                      <a:r>
                        <a:rPr lang="en-US" sz="1400" kern="0">
                          <a:solidFill>
                            <a:schemeClr val="bg1"/>
                          </a:solidFill>
                          <a:effectLst/>
                        </a:rPr>
                        <a:t>15</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l-GR" sz="1400" kern="0" dirty="0" err="1">
                          <a:solidFill>
                            <a:schemeClr val="bg1"/>
                          </a:solidFill>
                          <a:effectLst/>
                        </a:rPr>
                        <a:t>Environmental</a:t>
                      </a:r>
                      <a:r>
                        <a:rPr lang="el-GR" sz="1400" kern="0" dirty="0">
                          <a:solidFill>
                            <a:schemeClr val="bg1"/>
                          </a:solidFill>
                          <a:effectLst/>
                        </a:rPr>
                        <a:t> </a:t>
                      </a:r>
                      <a:r>
                        <a:rPr lang="el-GR" sz="1400" kern="0" dirty="0" err="1">
                          <a:solidFill>
                            <a:schemeClr val="bg1"/>
                          </a:solidFill>
                          <a:effectLst/>
                        </a:rPr>
                        <a:t>education</a:t>
                      </a:r>
                      <a:r>
                        <a:rPr lang="el-GR" sz="1400" kern="0" dirty="0">
                          <a:solidFill>
                            <a:schemeClr val="bg1"/>
                          </a:solidFill>
                          <a:effectLst/>
                        </a:rPr>
                        <a:t> </a:t>
                      </a:r>
                      <a:r>
                        <a:rPr lang="el-GR" sz="1400" kern="0" dirty="0" err="1">
                          <a:solidFill>
                            <a:schemeClr val="bg1"/>
                          </a:solidFill>
                          <a:effectLst/>
                        </a:rPr>
                        <a:t>is</a:t>
                      </a:r>
                      <a:r>
                        <a:rPr lang="el-GR" sz="1400" kern="0" dirty="0">
                          <a:solidFill>
                            <a:schemeClr val="bg1"/>
                          </a:solidFill>
                          <a:effectLst/>
                        </a:rPr>
                        <a:t> </a:t>
                      </a:r>
                      <a:r>
                        <a:rPr lang="el-GR" sz="1400" kern="0" dirty="0" err="1">
                          <a:solidFill>
                            <a:schemeClr val="bg1"/>
                          </a:solidFill>
                          <a:effectLst/>
                        </a:rPr>
                        <a:t>continuous</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4169802713"/>
                  </a:ext>
                </a:extLst>
              </a:tr>
              <a:tr h="231251">
                <a:tc>
                  <a:txBody>
                    <a:bodyPr/>
                    <a:lstStyle/>
                    <a:p>
                      <a:pPr algn="ctr">
                        <a:spcAft>
                          <a:spcPts val="0"/>
                        </a:spcAft>
                      </a:pPr>
                      <a:r>
                        <a:rPr lang="en-US" sz="1400" kern="0">
                          <a:solidFill>
                            <a:schemeClr val="bg1"/>
                          </a:solidFill>
                          <a:effectLst/>
                        </a:rPr>
                        <a:t>16</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n-US" sz="1400" kern="0" dirty="0">
                          <a:solidFill>
                            <a:schemeClr val="bg1"/>
                          </a:solidFill>
                          <a:effectLst/>
                        </a:rPr>
                        <a:t>The company records individual environmental performance results</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4085821483"/>
                  </a:ext>
                </a:extLst>
              </a:tr>
              <a:tr h="231251">
                <a:tc>
                  <a:txBody>
                    <a:bodyPr/>
                    <a:lstStyle/>
                    <a:p>
                      <a:pPr algn="ctr">
                        <a:spcAft>
                          <a:spcPts val="0"/>
                        </a:spcAft>
                      </a:pPr>
                      <a:r>
                        <a:rPr lang="en-US" sz="1400" kern="0">
                          <a:solidFill>
                            <a:schemeClr val="bg1"/>
                          </a:solidFill>
                          <a:effectLst/>
                        </a:rPr>
                        <a:t>17</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n-US" sz="1400" kern="0" dirty="0">
                          <a:solidFill>
                            <a:schemeClr val="bg1"/>
                          </a:solidFill>
                          <a:effectLst/>
                        </a:rPr>
                        <a:t>The company evaluates the contribution of employees to the environment</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3520287307"/>
                  </a:ext>
                </a:extLst>
              </a:tr>
              <a:tr h="231251">
                <a:tc>
                  <a:txBody>
                    <a:bodyPr/>
                    <a:lstStyle/>
                    <a:p>
                      <a:pPr algn="ctr">
                        <a:spcAft>
                          <a:spcPts val="0"/>
                        </a:spcAft>
                      </a:pPr>
                      <a:r>
                        <a:rPr lang="en-US" sz="1400" kern="0">
                          <a:solidFill>
                            <a:schemeClr val="bg1"/>
                          </a:solidFill>
                          <a:effectLst/>
                        </a:rPr>
                        <a:t>18</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n-US" sz="1400" kern="0" dirty="0">
                          <a:solidFill>
                            <a:schemeClr val="bg1"/>
                          </a:solidFill>
                          <a:effectLst/>
                        </a:rPr>
                        <a:t>The company sets clear and specific environmental goals for each employee</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3100407204"/>
                  </a:ext>
                </a:extLst>
              </a:tr>
              <a:tr h="231251">
                <a:tc>
                  <a:txBody>
                    <a:bodyPr/>
                    <a:lstStyle/>
                    <a:p>
                      <a:pPr algn="ctr">
                        <a:spcAft>
                          <a:spcPts val="0"/>
                        </a:spcAft>
                      </a:pPr>
                      <a:r>
                        <a:rPr lang="en-US" sz="1400" kern="0">
                          <a:solidFill>
                            <a:schemeClr val="bg1"/>
                          </a:solidFill>
                          <a:effectLst/>
                        </a:rPr>
                        <a:t>19</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n-US" sz="1400" kern="0" dirty="0">
                          <a:solidFill>
                            <a:schemeClr val="bg1"/>
                          </a:solidFill>
                          <a:effectLst/>
                        </a:rPr>
                        <a:t>The company provides financial rewards to employees for good environmental performance</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2739355981"/>
                  </a:ext>
                </a:extLst>
              </a:tr>
              <a:tr h="231251">
                <a:tc>
                  <a:txBody>
                    <a:bodyPr/>
                    <a:lstStyle/>
                    <a:p>
                      <a:pPr algn="ctr">
                        <a:spcAft>
                          <a:spcPts val="0"/>
                        </a:spcAft>
                      </a:pPr>
                      <a:r>
                        <a:rPr lang="en-US" sz="1400" kern="0">
                          <a:solidFill>
                            <a:schemeClr val="bg1"/>
                          </a:solidFill>
                          <a:effectLst/>
                        </a:rPr>
                        <a:t>20</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n-US" sz="1400" kern="0" dirty="0">
                          <a:solidFill>
                            <a:schemeClr val="bg1"/>
                          </a:solidFill>
                          <a:effectLst/>
                        </a:rPr>
                        <a:t>Employees who contribute to environmental management receive moral reward/recognition</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1840309631"/>
                  </a:ext>
                </a:extLst>
              </a:tr>
              <a:tr h="231251">
                <a:tc>
                  <a:txBody>
                    <a:bodyPr/>
                    <a:lstStyle/>
                    <a:p>
                      <a:pPr algn="ctr">
                        <a:spcAft>
                          <a:spcPts val="0"/>
                        </a:spcAft>
                      </a:pPr>
                      <a:r>
                        <a:rPr lang="en-US" sz="1400" kern="0">
                          <a:solidFill>
                            <a:schemeClr val="bg1"/>
                          </a:solidFill>
                          <a:effectLst/>
                        </a:rPr>
                        <a:t>21</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tc>
                  <a:txBody>
                    <a:bodyPr/>
                    <a:lstStyle/>
                    <a:p>
                      <a:pPr algn="l">
                        <a:spcAft>
                          <a:spcPts val="0"/>
                        </a:spcAft>
                      </a:pPr>
                      <a:r>
                        <a:rPr lang="en-US" sz="1400" kern="0" dirty="0">
                          <a:solidFill>
                            <a:schemeClr val="bg1"/>
                          </a:solidFill>
                          <a:effectLst/>
                        </a:rPr>
                        <a:t>How familiar are you with the term Green</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3539926982"/>
                  </a:ext>
                </a:extLst>
              </a:tr>
            </a:tbl>
          </a:graphicData>
        </a:graphic>
      </p:graphicFrame>
    </p:spTree>
    <p:extLst>
      <p:ext uri="{BB962C8B-B14F-4D97-AF65-F5344CB8AC3E}">
        <p14:creationId xmlns:p14="http://schemas.microsoft.com/office/powerpoint/2010/main" val="3502768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a:extLst>
              <a:ext uri="{FF2B5EF4-FFF2-40B4-BE49-F238E27FC236}">
                <a16:creationId xmlns:a16="http://schemas.microsoft.com/office/drawing/2014/main" id="{98A3F50A-C72C-4CAF-8E06-198C33525549}"/>
              </a:ext>
            </a:extLst>
          </p:cNvPr>
          <p:cNvGraphicFramePr/>
          <p:nvPr>
            <p:extLst>
              <p:ext uri="{D42A27DB-BD31-4B8C-83A1-F6EECF244321}">
                <p14:modId xmlns:p14="http://schemas.microsoft.com/office/powerpoint/2010/main" val="1301360710"/>
              </p:ext>
            </p:extLst>
          </p:nvPr>
        </p:nvGraphicFramePr>
        <p:xfrm>
          <a:off x="0" y="0"/>
          <a:ext cx="12192000"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7069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34733" y="0"/>
            <a:ext cx="9905998" cy="1082040"/>
          </a:xfrm>
        </p:spPr>
        <p:txBody>
          <a:bodyPr/>
          <a:lstStyle/>
          <a:p>
            <a:pPr algn="ctr"/>
            <a:r>
              <a:rPr lang="en-US" b="1" dirty="0">
                <a:solidFill>
                  <a:schemeClr val="bg1"/>
                </a:solidFill>
              </a:rPr>
              <a:t>Descriptive Statistics of the Questions/Statements of the Questionnaire</a:t>
            </a:r>
            <a:endParaRPr lang="el-GR" b="1" dirty="0">
              <a:solidFill>
                <a:schemeClr val="bg1"/>
              </a:solidFill>
            </a:endParaRPr>
          </a:p>
        </p:txBody>
      </p:sp>
      <p:graphicFrame>
        <p:nvGraphicFramePr>
          <p:cNvPr id="4" name="Πίνακας 3"/>
          <p:cNvGraphicFramePr>
            <a:graphicFrameLocks noGrp="1"/>
          </p:cNvGraphicFramePr>
          <p:nvPr>
            <p:extLst>
              <p:ext uri="{D42A27DB-BD31-4B8C-83A1-F6EECF244321}">
                <p14:modId xmlns:p14="http://schemas.microsoft.com/office/powerpoint/2010/main" val="2208918537"/>
              </p:ext>
            </p:extLst>
          </p:nvPr>
        </p:nvGraphicFramePr>
        <p:xfrm>
          <a:off x="0" y="1082034"/>
          <a:ext cx="12191999" cy="5963220"/>
        </p:xfrm>
        <a:graphic>
          <a:graphicData uri="http://schemas.openxmlformats.org/drawingml/2006/table">
            <a:tbl>
              <a:tblPr firstRow="1" firstCol="1" bandRow="1">
                <a:tableStyleId>{5C22544A-7EE6-4342-B048-85BDC9FD1C3A}</a:tableStyleId>
              </a:tblPr>
              <a:tblGrid>
                <a:gridCol w="7963964">
                  <a:extLst>
                    <a:ext uri="{9D8B030D-6E8A-4147-A177-3AD203B41FA5}">
                      <a16:colId xmlns:a16="http://schemas.microsoft.com/office/drawing/2014/main" val="2200708421"/>
                    </a:ext>
                  </a:extLst>
                </a:gridCol>
                <a:gridCol w="818143">
                  <a:extLst>
                    <a:ext uri="{9D8B030D-6E8A-4147-A177-3AD203B41FA5}">
                      <a16:colId xmlns:a16="http://schemas.microsoft.com/office/drawing/2014/main" val="3260182585"/>
                    </a:ext>
                  </a:extLst>
                </a:gridCol>
                <a:gridCol w="843572">
                  <a:extLst>
                    <a:ext uri="{9D8B030D-6E8A-4147-A177-3AD203B41FA5}">
                      <a16:colId xmlns:a16="http://schemas.microsoft.com/office/drawing/2014/main" val="380123970"/>
                    </a:ext>
                  </a:extLst>
                </a:gridCol>
                <a:gridCol w="677434">
                  <a:extLst>
                    <a:ext uri="{9D8B030D-6E8A-4147-A177-3AD203B41FA5}">
                      <a16:colId xmlns:a16="http://schemas.microsoft.com/office/drawing/2014/main" val="2982296329"/>
                    </a:ext>
                  </a:extLst>
                </a:gridCol>
                <a:gridCol w="779152">
                  <a:extLst>
                    <a:ext uri="{9D8B030D-6E8A-4147-A177-3AD203B41FA5}">
                      <a16:colId xmlns:a16="http://schemas.microsoft.com/office/drawing/2014/main" val="2995332859"/>
                    </a:ext>
                  </a:extLst>
                </a:gridCol>
                <a:gridCol w="1109734">
                  <a:extLst>
                    <a:ext uri="{9D8B030D-6E8A-4147-A177-3AD203B41FA5}">
                      <a16:colId xmlns:a16="http://schemas.microsoft.com/office/drawing/2014/main" val="2571332533"/>
                    </a:ext>
                  </a:extLst>
                </a:gridCol>
              </a:tblGrid>
              <a:tr h="268204">
                <a:tc rowSpan="2">
                  <a:txBody>
                    <a:bodyPr/>
                    <a:lstStyle/>
                    <a:p>
                      <a:pPr algn="ctr">
                        <a:spcAft>
                          <a:spcPts val="0"/>
                        </a:spcAft>
                      </a:pPr>
                      <a:r>
                        <a:rPr lang="en-US" sz="1400" kern="0" dirty="0">
                          <a:solidFill>
                            <a:schemeClr val="bg1"/>
                          </a:solidFill>
                          <a:effectLst/>
                        </a:rPr>
                        <a:t>Question</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err="1">
                          <a:solidFill>
                            <a:schemeClr val="bg1"/>
                          </a:solidFill>
                          <a:effectLst/>
                        </a:rPr>
                        <a:t>Minimum</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err="1">
                          <a:solidFill>
                            <a:schemeClr val="bg1"/>
                          </a:solidFill>
                          <a:effectLst/>
                        </a:rPr>
                        <a:t>Maximum</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gridSpan="2">
                  <a:txBody>
                    <a:bodyPr/>
                    <a:lstStyle/>
                    <a:p>
                      <a:pPr algn="ctr">
                        <a:spcAft>
                          <a:spcPts val="0"/>
                        </a:spcAft>
                      </a:pPr>
                      <a:r>
                        <a:rPr lang="el-GR" sz="1200" kern="0" dirty="0" err="1">
                          <a:solidFill>
                            <a:schemeClr val="bg1"/>
                          </a:solidFill>
                          <a:effectLst/>
                        </a:rPr>
                        <a:t>Mean</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hMerge="1">
                  <a:txBody>
                    <a:bodyPr/>
                    <a:lstStyle/>
                    <a:p>
                      <a:endParaRPr lang="el-GR"/>
                    </a:p>
                  </a:txBody>
                  <a:tcPr/>
                </a:tc>
                <a:tc>
                  <a:txBody>
                    <a:bodyPr/>
                    <a:lstStyle/>
                    <a:p>
                      <a:pPr algn="ctr">
                        <a:spcAft>
                          <a:spcPts val="0"/>
                        </a:spcAft>
                      </a:pPr>
                      <a:r>
                        <a:rPr lang="el-GR" sz="1200" kern="0" dirty="0" err="1">
                          <a:solidFill>
                            <a:schemeClr val="bg1"/>
                          </a:solidFill>
                          <a:effectLst/>
                        </a:rPr>
                        <a:t>Std</a:t>
                      </a:r>
                      <a:r>
                        <a:rPr lang="el-GR" sz="1200" kern="0" dirty="0">
                          <a:solidFill>
                            <a:schemeClr val="bg1"/>
                          </a:solidFill>
                          <a:effectLst/>
                        </a:rPr>
                        <a:t>. </a:t>
                      </a:r>
                      <a:r>
                        <a:rPr lang="el-GR" sz="1200" kern="0" dirty="0" err="1">
                          <a:solidFill>
                            <a:schemeClr val="bg1"/>
                          </a:solidFill>
                          <a:effectLst/>
                        </a:rPr>
                        <a:t>Deviation</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2777027961"/>
                  </a:ext>
                </a:extLst>
              </a:tr>
              <a:tr h="239468">
                <a:tc vMerge="1">
                  <a:txBody>
                    <a:bodyPr/>
                    <a:lstStyle/>
                    <a:p>
                      <a:endParaRPr lang="el-GR"/>
                    </a:p>
                  </a:txBody>
                  <a:tcPr/>
                </a:tc>
                <a:tc>
                  <a:txBody>
                    <a:bodyPr/>
                    <a:lstStyle/>
                    <a:p>
                      <a:pPr algn="ctr">
                        <a:spcAft>
                          <a:spcPts val="0"/>
                        </a:spcAft>
                      </a:pPr>
                      <a:r>
                        <a:rPr lang="el-GR" sz="1200" kern="0" dirty="0" err="1">
                          <a:solidFill>
                            <a:schemeClr val="bg1"/>
                          </a:solidFill>
                          <a:effectLst/>
                        </a:rPr>
                        <a:t>Statistic</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err="1">
                          <a:solidFill>
                            <a:schemeClr val="bg1"/>
                          </a:solidFill>
                          <a:effectLst/>
                        </a:rPr>
                        <a:t>Statistic</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err="1">
                          <a:solidFill>
                            <a:schemeClr val="bg1"/>
                          </a:solidFill>
                          <a:effectLst/>
                        </a:rPr>
                        <a:t>Statistic</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err="1">
                          <a:solidFill>
                            <a:schemeClr val="bg1"/>
                          </a:solidFill>
                          <a:effectLst/>
                        </a:rPr>
                        <a:t>Std</a:t>
                      </a:r>
                      <a:r>
                        <a:rPr lang="el-GR" sz="1200" kern="0" dirty="0">
                          <a:solidFill>
                            <a:schemeClr val="bg1"/>
                          </a:solidFill>
                          <a:effectLst/>
                        </a:rPr>
                        <a:t>. </a:t>
                      </a:r>
                      <a:r>
                        <a:rPr lang="el-GR" sz="1200" kern="0" dirty="0" err="1">
                          <a:solidFill>
                            <a:schemeClr val="bg1"/>
                          </a:solidFill>
                          <a:effectLst/>
                        </a:rPr>
                        <a:t>Error</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err="1">
                          <a:solidFill>
                            <a:schemeClr val="bg1"/>
                          </a:solidFill>
                          <a:effectLst/>
                        </a:rPr>
                        <a:t>Statistic</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722247007"/>
                  </a:ext>
                </a:extLst>
              </a:tr>
              <a:tr h="239468">
                <a:tc>
                  <a:txBody>
                    <a:bodyPr/>
                    <a:lstStyle/>
                    <a:p>
                      <a:pPr algn="l">
                        <a:spcAft>
                          <a:spcPts val="0"/>
                        </a:spcAft>
                      </a:pPr>
                      <a:r>
                        <a:rPr lang="en-US" sz="1400" kern="0">
                          <a:solidFill>
                            <a:schemeClr val="bg1"/>
                          </a:solidFill>
                          <a:effectLst/>
                        </a:rPr>
                        <a:t>The company implements policies aimed at reducing energy</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3</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5</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4.36</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0.06</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0.77</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4197495642"/>
                  </a:ext>
                </a:extLst>
              </a:tr>
              <a:tr h="239468">
                <a:tc>
                  <a:txBody>
                    <a:bodyPr/>
                    <a:lstStyle/>
                    <a:p>
                      <a:pPr algn="l">
                        <a:spcAft>
                          <a:spcPts val="0"/>
                        </a:spcAft>
                      </a:pPr>
                      <a:r>
                        <a:rPr lang="en-US" sz="1400" kern="0" dirty="0">
                          <a:solidFill>
                            <a:schemeClr val="bg1"/>
                          </a:solidFill>
                          <a:effectLst/>
                        </a:rPr>
                        <a:t>The company implements a waste separation program during the production process</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2</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5</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3.89</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0.07</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0.85</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1071677136"/>
                  </a:ext>
                </a:extLst>
              </a:tr>
              <a:tr h="239468">
                <a:tc>
                  <a:txBody>
                    <a:bodyPr/>
                    <a:lstStyle/>
                    <a:p>
                      <a:pPr algn="l">
                        <a:spcAft>
                          <a:spcPts val="0"/>
                        </a:spcAft>
                      </a:pPr>
                      <a:r>
                        <a:rPr lang="en-US" sz="1400" kern="0" dirty="0">
                          <a:solidFill>
                            <a:schemeClr val="bg1"/>
                          </a:solidFill>
                          <a:effectLst/>
                        </a:rPr>
                        <a:t>The company uses green chemistry products</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1</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5</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2.79</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0.09</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1.04</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961596530"/>
                  </a:ext>
                </a:extLst>
              </a:tr>
              <a:tr h="239468">
                <a:tc>
                  <a:txBody>
                    <a:bodyPr/>
                    <a:lstStyle/>
                    <a:p>
                      <a:pPr algn="l">
                        <a:spcAft>
                          <a:spcPts val="0"/>
                        </a:spcAft>
                      </a:pPr>
                      <a:r>
                        <a:rPr lang="en-US" sz="1400" kern="0" dirty="0">
                          <a:solidFill>
                            <a:schemeClr val="bg1"/>
                          </a:solidFill>
                          <a:effectLst/>
                        </a:rPr>
                        <a:t>The company purchases products from green suppliers (local)</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1</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5</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2.90</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0.07</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0.89</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2060150980"/>
                  </a:ext>
                </a:extLst>
              </a:tr>
              <a:tr h="239468">
                <a:tc>
                  <a:txBody>
                    <a:bodyPr/>
                    <a:lstStyle/>
                    <a:p>
                      <a:pPr algn="l">
                        <a:spcAft>
                          <a:spcPts val="0"/>
                        </a:spcAft>
                      </a:pPr>
                      <a:r>
                        <a:rPr lang="en-US" sz="1400" kern="0">
                          <a:solidFill>
                            <a:schemeClr val="bg1"/>
                          </a:solidFill>
                          <a:effectLst/>
                        </a:rPr>
                        <a:t>The environmental awareness of employees is a key priority of the company</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1</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5</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3.18</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0.07</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0.90</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3400123531"/>
                  </a:ext>
                </a:extLst>
              </a:tr>
              <a:tr h="239468">
                <a:tc>
                  <a:txBody>
                    <a:bodyPr/>
                    <a:lstStyle/>
                    <a:p>
                      <a:pPr algn="l">
                        <a:spcAft>
                          <a:spcPts val="0"/>
                        </a:spcAft>
                      </a:pPr>
                      <a:r>
                        <a:rPr lang="en-US" sz="1400" kern="0" dirty="0">
                          <a:solidFill>
                            <a:schemeClr val="bg1"/>
                          </a:solidFill>
                          <a:effectLst/>
                        </a:rPr>
                        <a:t>Continuous environmental awareness is a mission of the company</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1</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5</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3.93</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0.09</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1.11</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2484663921"/>
                  </a:ext>
                </a:extLst>
              </a:tr>
              <a:tr h="239468">
                <a:tc>
                  <a:txBody>
                    <a:bodyPr/>
                    <a:lstStyle/>
                    <a:p>
                      <a:pPr algn="l">
                        <a:spcAft>
                          <a:spcPts val="0"/>
                        </a:spcAft>
                      </a:pPr>
                      <a:r>
                        <a:rPr lang="en-US" sz="1400" kern="0">
                          <a:solidFill>
                            <a:schemeClr val="bg1"/>
                          </a:solidFill>
                          <a:effectLst/>
                        </a:rPr>
                        <a:t>Environmental issues, such as energy and water consumption, are a priority of the company</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2</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5</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4.31</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0.07</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0.80</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3655161318"/>
                  </a:ext>
                </a:extLst>
              </a:tr>
              <a:tr h="239468">
                <a:tc>
                  <a:txBody>
                    <a:bodyPr/>
                    <a:lstStyle/>
                    <a:p>
                      <a:pPr algn="l">
                        <a:spcAft>
                          <a:spcPts val="0"/>
                        </a:spcAft>
                      </a:pPr>
                      <a:r>
                        <a:rPr lang="en-US" sz="1400" kern="0">
                          <a:solidFill>
                            <a:schemeClr val="bg1"/>
                          </a:solidFill>
                          <a:effectLst/>
                        </a:rPr>
                        <a:t>The company's employees receive financial rewards for their performance in environmental management issues</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1</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5</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3.03</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0.08</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1.00</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1069145317"/>
                  </a:ext>
                </a:extLst>
              </a:tr>
              <a:tr h="239468">
                <a:tc>
                  <a:txBody>
                    <a:bodyPr/>
                    <a:lstStyle/>
                    <a:p>
                      <a:pPr algn="l">
                        <a:spcAft>
                          <a:spcPts val="0"/>
                        </a:spcAft>
                      </a:pPr>
                      <a:r>
                        <a:rPr lang="en-US" sz="1400" kern="0">
                          <a:solidFill>
                            <a:schemeClr val="bg1"/>
                          </a:solidFill>
                          <a:effectLst/>
                        </a:rPr>
                        <a:t>The company evaluates the environmental performance of its employees</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1</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5</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3.00</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0.09</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1.10</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1598085268"/>
                  </a:ext>
                </a:extLst>
              </a:tr>
              <a:tr h="239468">
                <a:tc>
                  <a:txBody>
                    <a:bodyPr/>
                    <a:lstStyle/>
                    <a:p>
                      <a:pPr algn="l">
                        <a:spcAft>
                          <a:spcPts val="0"/>
                        </a:spcAft>
                      </a:pPr>
                      <a:r>
                        <a:rPr lang="en-US" sz="1400" kern="0">
                          <a:solidFill>
                            <a:schemeClr val="bg1"/>
                          </a:solidFill>
                          <a:effectLst/>
                        </a:rPr>
                        <a:t>The company evaluates the contribution of an employee to improving the environmental management</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1</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4</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2.90</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0.09</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1.14</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1679856360"/>
                  </a:ext>
                </a:extLst>
              </a:tr>
              <a:tr h="239468">
                <a:tc>
                  <a:txBody>
                    <a:bodyPr/>
                    <a:lstStyle/>
                    <a:p>
                      <a:pPr algn="l">
                        <a:spcAft>
                          <a:spcPts val="0"/>
                        </a:spcAft>
                      </a:pPr>
                      <a:r>
                        <a:rPr lang="en-US" sz="1400" kern="0" dirty="0">
                          <a:solidFill>
                            <a:schemeClr val="bg1"/>
                          </a:solidFill>
                          <a:effectLst/>
                        </a:rPr>
                        <a:t>The company sets environmental goals that the employee must achieve</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1</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5</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3.25</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0.09</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1.10</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4241235907"/>
                  </a:ext>
                </a:extLst>
              </a:tr>
              <a:tr h="239468">
                <a:tc>
                  <a:txBody>
                    <a:bodyPr/>
                    <a:lstStyle/>
                    <a:p>
                      <a:pPr algn="l">
                        <a:spcAft>
                          <a:spcPts val="0"/>
                        </a:spcAft>
                      </a:pPr>
                      <a:r>
                        <a:rPr lang="en-US" sz="1400" kern="0" dirty="0">
                          <a:solidFill>
                            <a:schemeClr val="bg1"/>
                          </a:solidFill>
                          <a:effectLst/>
                        </a:rPr>
                        <a:t>In the company, environmental education is considered a significant investment</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1</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5</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3.34</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0.10</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1.21</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614385819"/>
                  </a:ext>
                </a:extLst>
              </a:tr>
              <a:tr h="239468">
                <a:tc>
                  <a:txBody>
                    <a:bodyPr/>
                    <a:lstStyle/>
                    <a:p>
                      <a:pPr algn="l">
                        <a:spcAft>
                          <a:spcPts val="0"/>
                        </a:spcAft>
                      </a:pPr>
                      <a:r>
                        <a:rPr lang="en-US" sz="1400" kern="0">
                          <a:solidFill>
                            <a:schemeClr val="bg1"/>
                          </a:solidFill>
                          <a:effectLst/>
                        </a:rPr>
                        <a:t>Environmental education is a priority for the company compared to other types of education</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1</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5</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2.66</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0.10</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1.25</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2094787224"/>
                  </a:ext>
                </a:extLst>
              </a:tr>
              <a:tr h="239468">
                <a:tc>
                  <a:txBody>
                    <a:bodyPr/>
                    <a:lstStyle/>
                    <a:p>
                      <a:pPr algn="l">
                        <a:spcAft>
                          <a:spcPts val="0"/>
                        </a:spcAft>
                      </a:pPr>
                      <a:r>
                        <a:rPr lang="en-US" sz="1400" kern="0">
                          <a:solidFill>
                            <a:schemeClr val="bg1"/>
                          </a:solidFill>
                          <a:effectLst/>
                        </a:rPr>
                        <a:t>The company provides continuous environmental education through various programs</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2</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5</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3.46</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0.09</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1.08</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3621447602"/>
                  </a:ext>
                </a:extLst>
              </a:tr>
              <a:tr h="239468">
                <a:tc>
                  <a:txBody>
                    <a:bodyPr/>
                    <a:lstStyle/>
                    <a:p>
                      <a:pPr algn="l">
                        <a:spcAft>
                          <a:spcPts val="0"/>
                        </a:spcAft>
                      </a:pPr>
                      <a:r>
                        <a:rPr lang="en-US" sz="1400" kern="0">
                          <a:solidFill>
                            <a:schemeClr val="bg1"/>
                          </a:solidFill>
                          <a:effectLst/>
                        </a:rPr>
                        <a:t>Environmental education is a priority</a:t>
                      </a:r>
                      <a:endParaRPr lang="el-GR" sz="14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2</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5</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3.05</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0.07</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0.87</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3791620628"/>
                  </a:ext>
                </a:extLst>
              </a:tr>
              <a:tr h="239468">
                <a:tc>
                  <a:txBody>
                    <a:bodyPr/>
                    <a:lstStyle/>
                    <a:p>
                      <a:pPr algn="l">
                        <a:spcAft>
                          <a:spcPts val="0"/>
                        </a:spcAft>
                      </a:pPr>
                      <a:r>
                        <a:rPr lang="el-GR" sz="1400" kern="0" dirty="0" err="1">
                          <a:solidFill>
                            <a:schemeClr val="bg1"/>
                          </a:solidFill>
                          <a:effectLst/>
                        </a:rPr>
                        <a:t>Environmental</a:t>
                      </a:r>
                      <a:r>
                        <a:rPr lang="el-GR" sz="1400" kern="0" dirty="0">
                          <a:solidFill>
                            <a:schemeClr val="bg1"/>
                          </a:solidFill>
                          <a:effectLst/>
                        </a:rPr>
                        <a:t> </a:t>
                      </a:r>
                      <a:r>
                        <a:rPr lang="el-GR" sz="1400" kern="0" dirty="0" err="1">
                          <a:solidFill>
                            <a:schemeClr val="bg1"/>
                          </a:solidFill>
                          <a:effectLst/>
                        </a:rPr>
                        <a:t>education</a:t>
                      </a:r>
                      <a:r>
                        <a:rPr lang="el-GR" sz="1400" kern="0" dirty="0">
                          <a:solidFill>
                            <a:schemeClr val="bg1"/>
                          </a:solidFill>
                          <a:effectLst/>
                        </a:rPr>
                        <a:t> </a:t>
                      </a:r>
                      <a:r>
                        <a:rPr lang="el-GR" sz="1400" kern="0" dirty="0" err="1">
                          <a:solidFill>
                            <a:schemeClr val="bg1"/>
                          </a:solidFill>
                          <a:effectLst/>
                        </a:rPr>
                        <a:t>is</a:t>
                      </a:r>
                      <a:r>
                        <a:rPr lang="el-GR" sz="1400" kern="0" dirty="0">
                          <a:solidFill>
                            <a:schemeClr val="bg1"/>
                          </a:solidFill>
                          <a:effectLst/>
                        </a:rPr>
                        <a:t> </a:t>
                      </a:r>
                      <a:r>
                        <a:rPr lang="el-GR" sz="1400" kern="0" dirty="0" err="1">
                          <a:solidFill>
                            <a:schemeClr val="bg1"/>
                          </a:solidFill>
                          <a:effectLst/>
                        </a:rPr>
                        <a:t>continuous</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2</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5</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3.20</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0.08</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0.92</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805018349"/>
                  </a:ext>
                </a:extLst>
              </a:tr>
              <a:tr h="239468">
                <a:tc>
                  <a:txBody>
                    <a:bodyPr/>
                    <a:lstStyle/>
                    <a:p>
                      <a:pPr algn="l">
                        <a:spcAft>
                          <a:spcPts val="0"/>
                        </a:spcAft>
                      </a:pPr>
                      <a:r>
                        <a:rPr lang="en-US" sz="1400" kern="0" dirty="0">
                          <a:solidFill>
                            <a:schemeClr val="bg1"/>
                          </a:solidFill>
                          <a:effectLst/>
                        </a:rPr>
                        <a:t>The company records individual environmental performance results</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2</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5</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2.68</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0.07</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0.82</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1591912463"/>
                  </a:ext>
                </a:extLst>
              </a:tr>
              <a:tr h="239468">
                <a:tc>
                  <a:txBody>
                    <a:bodyPr/>
                    <a:lstStyle/>
                    <a:p>
                      <a:pPr algn="l">
                        <a:spcAft>
                          <a:spcPts val="0"/>
                        </a:spcAft>
                      </a:pPr>
                      <a:r>
                        <a:rPr lang="en-US" sz="1400" kern="0" dirty="0">
                          <a:solidFill>
                            <a:schemeClr val="bg1"/>
                          </a:solidFill>
                          <a:effectLst/>
                        </a:rPr>
                        <a:t>The company evaluates the contribution of employees to the environment</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2</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4</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3.16</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0.05</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0.62</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1151823077"/>
                  </a:ext>
                </a:extLst>
              </a:tr>
              <a:tr h="239468">
                <a:tc>
                  <a:txBody>
                    <a:bodyPr/>
                    <a:lstStyle/>
                    <a:p>
                      <a:pPr algn="l">
                        <a:spcAft>
                          <a:spcPts val="0"/>
                        </a:spcAft>
                      </a:pPr>
                      <a:r>
                        <a:rPr lang="en-US" sz="1400" kern="0" dirty="0">
                          <a:solidFill>
                            <a:schemeClr val="bg1"/>
                          </a:solidFill>
                          <a:effectLst/>
                        </a:rPr>
                        <a:t>The company sets clear and specific environmental goals for each employee</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1</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5</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2.96</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0.09</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1.11</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591716138"/>
                  </a:ext>
                </a:extLst>
              </a:tr>
              <a:tr h="239468">
                <a:tc>
                  <a:txBody>
                    <a:bodyPr/>
                    <a:lstStyle/>
                    <a:p>
                      <a:pPr algn="l">
                        <a:spcAft>
                          <a:spcPts val="0"/>
                        </a:spcAft>
                      </a:pPr>
                      <a:r>
                        <a:rPr lang="en-US" sz="1400" kern="0" dirty="0">
                          <a:solidFill>
                            <a:schemeClr val="bg1"/>
                          </a:solidFill>
                          <a:effectLst/>
                        </a:rPr>
                        <a:t>The company provides financial rewards to employees for good environmental performance</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2</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4</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2.83</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0.06</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0.69</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4284463221"/>
                  </a:ext>
                </a:extLst>
              </a:tr>
              <a:tr h="239468">
                <a:tc>
                  <a:txBody>
                    <a:bodyPr/>
                    <a:lstStyle/>
                    <a:p>
                      <a:pPr algn="l">
                        <a:spcAft>
                          <a:spcPts val="0"/>
                        </a:spcAft>
                      </a:pPr>
                      <a:r>
                        <a:rPr lang="en-US" sz="1400" kern="0" dirty="0">
                          <a:solidFill>
                            <a:schemeClr val="bg1"/>
                          </a:solidFill>
                          <a:effectLst/>
                        </a:rPr>
                        <a:t>Employees who contribute to environmental management receive moral reward/recognition</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2</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5</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3.19</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0.07</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0.84</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2332160731"/>
                  </a:ext>
                </a:extLst>
              </a:tr>
              <a:tr h="239468">
                <a:tc>
                  <a:txBody>
                    <a:bodyPr/>
                    <a:lstStyle/>
                    <a:p>
                      <a:pPr algn="l">
                        <a:spcAft>
                          <a:spcPts val="0"/>
                        </a:spcAft>
                      </a:pPr>
                      <a:r>
                        <a:rPr lang="en-US" sz="1400" kern="0" dirty="0">
                          <a:solidFill>
                            <a:schemeClr val="bg1"/>
                          </a:solidFill>
                          <a:effectLst/>
                        </a:rPr>
                        <a:t>How familiar are you with the term Green</a:t>
                      </a:r>
                      <a:endParaRPr lang="el-GR" sz="14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1</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4</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2.39</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a:solidFill>
                            <a:schemeClr val="bg1"/>
                          </a:solidFill>
                          <a:effectLst/>
                        </a:rPr>
                        <a:t>0.07</a:t>
                      </a:r>
                      <a:endParaRPr lang="el-GR" sz="1200" kern="10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tc>
                  <a:txBody>
                    <a:bodyPr/>
                    <a:lstStyle/>
                    <a:p>
                      <a:pPr algn="ctr">
                        <a:spcAft>
                          <a:spcPts val="0"/>
                        </a:spcAft>
                      </a:pPr>
                      <a:r>
                        <a:rPr lang="el-GR" sz="1200" kern="0" dirty="0">
                          <a:solidFill>
                            <a:schemeClr val="bg1"/>
                          </a:solidFill>
                          <a:effectLst/>
                        </a:rPr>
                        <a:t>0.90</a:t>
                      </a:r>
                      <a:endParaRPr lang="el-GR" sz="1200" kern="100" dirty="0">
                        <a:solidFill>
                          <a:schemeClr val="bg1"/>
                        </a:solidFill>
                        <a:effectLst/>
                        <a:latin typeface="Times New Roman" panose="02020603050405020304" pitchFamily="18" charset="0"/>
                        <a:ea typeface="Aptos"/>
                        <a:cs typeface="Times New Roman" panose="02020603050405020304" pitchFamily="18" charset="0"/>
                      </a:endParaRPr>
                    </a:p>
                  </a:txBody>
                  <a:tcPr marL="52861" marR="52861" marT="0" marB="0" anchor="ctr"/>
                </a:tc>
                <a:extLst>
                  <a:ext uri="{0D108BD9-81ED-4DB2-BD59-A6C34878D82A}">
                    <a16:rowId xmlns:a16="http://schemas.microsoft.com/office/drawing/2014/main" val="1144176368"/>
                  </a:ext>
                </a:extLst>
              </a:tr>
            </a:tbl>
          </a:graphicData>
        </a:graphic>
      </p:graphicFrame>
    </p:spTree>
    <p:extLst>
      <p:ext uri="{BB962C8B-B14F-4D97-AF65-F5344CB8AC3E}">
        <p14:creationId xmlns:p14="http://schemas.microsoft.com/office/powerpoint/2010/main" val="7825461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descr="HR%20Planning%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443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6530" y="137160"/>
            <a:ext cx="11795760" cy="1121728"/>
          </a:xfrm>
        </p:spPr>
        <p:txBody>
          <a:bodyPr>
            <a:normAutofit fontScale="90000"/>
          </a:bodyPr>
          <a:lstStyle/>
          <a:p>
            <a:pPr algn="ctr"/>
            <a:r>
              <a:rPr lang="en-US" b="1" dirty="0" smtClean="0">
                <a:solidFill>
                  <a:schemeClr val="bg1"/>
                </a:solidFill>
              </a:rPr>
              <a:t>specific </a:t>
            </a:r>
            <a:r>
              <a:rPr lang="en-US" b="1" dirty="0">
                <a:solidFill>
                  <a:schemeClr val="bg1"/>
                </a:solidFill>
              </a:rPr>
              <a:t>factors </a:t>
            </a:r>
            <a:r>
              <a:rPr lang="en-US" b="1" dirty="0" smtClean="0">
                <a:solidFill>
                  <a:schemeClr val="bg1"/>
                </a:solidFill>
              </a:rPr>
              <a:t>that </a:t>
            </a:r>
            <a:r>
              <a:rPr lang="en-US" b="1" dirty="0">
                <a:solidFill>
                  <a:schemeClr val="bg1"/>
                </a:solidFill>
              </a:rPr>
              <a:t>emerged </a:t>
            </a:r>
            <a:r>
              <a:rPr lang="en-US" b="1" dirty="0" smtClean="0">
                <a:solidFill>
                  <a:schemeClr val="bg1"/>
                </a:solidFill>
              </a:rPr>
              <a:t>multidimensional </a:t>
            </a:r>
            <a:r>
              <a:rPr lang="en-US" b="1" dirty="0">
                <a:solidFill>
                  <a:schemeClr val="bg1"/>
                </a:solidFill>
              </a:rPr>
              <a:t>aspects of the organizational environmental </a:t>
            </a:r>
            <a:r>
              <a:rPr lang="en-US" b="1" dirty="0" smtClean="0">
                <a:solidFill>
                  <a:schemeClr val="bg1"/>
                </a:solidFill>
              </a:rPr>
              <a:t>strategy</a:t>
            </a:r>
            <a:endParaRPr lang="el-GR" b="1" dirty="0">
              <a:solidFill>
                <a:schemeClr val="bg1"/>
              </a:solidFill>
            </a:endParaRPr>
          </a:p>
        </p:txBody>
      </p:sp>
      <p:sp>
        <p:nvSpPr>
          <p:cNvPr id="3" name="Θέση περιεχομένου 2"/>
          <p:cNvSpPr>
            <a:spLocks noGrp="1"/>
          </p:cNvSpPr>
          <p:nvPr>
            <p:ph idx="1"/>
          </p:nvPr>
        </p:nvSpPr>
        <p:spPr>
          <a:xfrm>
            <a:off x="196531" y="1258888"/>
            <a:ext cx="11795759" cy="5431472"/>
          </a:xfrm>
        </p:spPr>
        <p:txBody>
          <a:bodyPr>
            <a:normAutofit/>
          </a:bodyPr>
          <a:lstStyle/>
          <a:p>
            <a:pPr lvl="0"/>
            <a:r>
              <a:rPr lang="en-US" b="1" u="sng" dirty="0" smtClean="0">
                <a:solidFill>
                  <a:schemeClr val="bg1"/>
                </a:solidFill>
              </a:rPr>
              <a:t>Environmental </a:t>
            </a:r>
            <a:r>
              <a:rPr lang="en-US" b="1" u="sng" dirty="0">
                <a:solidFill>
                  <a:schemeClr val="bg1"/>
                </a:solidFill>
              </a:rPr>
              <a:t>Policies</a:t>
            </a:r>
            <a:r>
              <a:rPr lang="el-GR" b="1" u="sng" dirty="0">
                <a:solidFill>
                  <a:schemeClr val="bg1"/>
                </a:solidFill>
              </a:rPr>
              <a:t> &amp; </a:t>
            </a:r>
            <a:r>
              <a:rPr lang="en-US" b="1" u="sng" dirty="0" smtClean="0">
                <a:solidFill>
                  <a:schemeClr val="bg1"/>
                </a:solidFill>
              </a:rPr>
              <a:t>Practices</a:t>
            </a:r>
            <a:r>
              <a:rPr lang="LID8192" b="1" dirty="0" smtClean="0">
                <a:solidFill>
                  <a:schemeClr val="bg1"/>
                </a:solidFill>
              </a:rPr>
              <a:t>: </a:t>
            </a:r>
            <a:r>
              <a:rPr lang="en-US" b="1" dirty="0" smtClean="0">
                <a:solidFill>
                  <a:schemeClr val="bg1"/>
                </a:solidFill>
              </a:rPr>
              <a:t>It </a:t>
            </a:r>
            <a:r>
              <a:rPr lang="en-US" b="1" dirty="0">
                <a:solidFill>
                  <a:schemeClr val="bg1"/>
                </a:solidFill>
              </a:rPr>
              <a:t>concerns the institutionalized procedures and practices</a:t>
            </a:r>
            <a:endParaRPr lang="el-GR" b="1" dirty="0">
              <a:solidFill>
                <a:schemeClr val="bg1"/>
              </a:solidFill>
            </a:endParaRPr>
          </a:p>
          <a:p>
            <a:pPr lvl="0"/>
            <a:r>
              <a:rPr lang="en-US" b="1" u="sng" dirty="0">
                <a:solidFill>
                  <a:schemeClr val="bg1"/>
                </a:solidFill>
              </a:rPr>
              <a:t>Environmental Awareness</a:t>
            </a:r>
            <a:r>
              <a:rPr lang="el-GR" b="1" u="sng" dirty="0">
                <a:solidFill>
                  <a:schemeClr val="bg1"/>
                </a:solidFill>
              </a:rPr>
              <a:t> &amp; </a:t>
            </a:r>
            <a:r>
              <a:rPr lang="en-US" b="1" u="sng" dirty="0" smtClean="0">
                <a:solidFill>
                  <a:schemeClr val="bg1"/>
                </a:solidFill>
              </a:rPr>
              <a:t>Strategy</a:t>
            </a:r>
            <a:r>
              <a:rPr lang="LID8192" b="1" dirty="0" smtClean="0">
                <a:solidFill>
                  <a:schemeClr val="bg1"/>
                </a:solidFill>
              </a:rPr>
              <a:t>: </a:t>
            </a:r>
            <a:r>
              <a:rPr lang="en-US" b="1" dirty="0" smtClean="0">
                <a:solidFill>
                  <a:schemeClr val="bg1"/>
                </a:solidFill>
              </a:rPr>
              <a:t>It </a:t>
            </a:r>
            <a:r>
              <a:rPr lang="en-US" b="1" dirty="0">
                <a:solidFill>
                  <a:schemeClr val="bg1"/>
                </a:solidFill>
              </a:rPr>
              <a:t>is linked to strategic commitment and employee awareness</a:t>
            </a:r>
            <a:endParaRPr lang="el-GR" b="1" dirty="0">
              <a:solidFill>
                <a:schemeClr val="bg1"/>
              </a:solidFill>
            </a:endParaRPr>
          </a:p>
          <a:p>
            <a:pPr lvl="0"/>
            <a:r>
              <a:rPr lang="en-US" b="1" u="sng" dirty="0">
                <a:solidFill>
                  <a:schemeClr val="bg1"/>
                </a:solidFill>
              </a:rPr>
              <a:t>Performance Evaluation</a:t>
            </a:r>
            <a:r>
              <a:rPr lang="el-GR" b="1" u="sng" dirty="0">
                <a:solidFill>
                  <a:schemeClr val="bg1"/>
                </a:solidFill>
              </a:rPr>
              <a:t> &amp; </a:t>
            </a:r>
            <a:r>
              <a:rPr lang="en-US" b="1" u="sng" dirty="0" smtClean="0">
                <a:solidFill>
                  <a:schemeClr val="bg1"/>
                </a:solidFill>
              </a:rPr>
              <a:t>Goals</a:t>
            </a:r>
            <a:r>
              <a:rPr lang="LID8192" b="1" dirty="0" smtClean="0">
                <a:solidFill>
                  <a:schemeClr val="bg1"/>
                </a:solidFill>
              </a:rPr>
              <a:t>: </a:t>
            </a:r>
            <a:r>
              <a:rPr lang="en-US" b="1" dirty="0" smtClean="0">
                <a:solidFill>
                  <a:schemeClr val="bg1"/>
                </a:solidFill>
              </a:rPr>
              <a:t>Records </a:t>
            </a:r>
            <a:r>
              <a:rPr lang="en-US" b="1" dirty="0">
                <a:solidFill>
                  <a:schemeClr val="bg1"/>
                </a:solidFill>
              </a:rPr>
              <a:t>assessment and goal setting at an individual level</a:t>
            </a:r>
            <a:endParaRPr lang="el-GR" b="1" dirty="0">
              <a:solidFill>
                <a:schemeClr val="bg1"/>
              </a:solidFill>
            </a:endParaRPr>
          </a:p>
          <a:p>
            <a:pPr lvl="0"/>
            <a:r>
              <a:rPr lang="en-US" b="1" u="sng" dirty="0">
                <a:solidFill>
                  <a:schemeClr val="bg1"/>
                </a:solidFill>
              </a:rPr>
              <a:t>Rewards </a:t>
            </a:r>
            <a:r>
              <a:rPr lang="el-GR" b="1" u="sng" dirty="0">
                <a:solidFill>
                  <a:schemeClr val="bg1"/>
                </a:solidFill>
              </a:rPr>
              <a:t>&amp;</a:t>
            </a:r>
            <a:r>
              <a:rPr lang="en-US" b="1" u="sng" dirty="0" smtClean="0">
                <a:solidFill>
                  <a:schemeClr val="bg1"/>
                </a:solidFill>
              </a:rPr>
              <a:t> Recognition</a:t>
            </a:r>
            <a:r>
              <a:rPr lang="LID8192" b="1" dirty="0" smtClean="0">
                <a:solidFill>
                  <a:schemeClr val="bg1"/>
                </a:solidFill>
              </a:rPr>
              <a:t>: </a:t>
            </a:r>
            <a:r>
              <a:rPr lang="en-US" b="1" dirty="0" smtClean="0">
                <a:solidFill>
                  <a:schemeClr val="bg1"/>
                </a:solidFill>
              </a:rPr>
              <a:t>Examines </a:t>
            </a:r>
            <a:r>
              <a:rPr lang="en-US" b="1" dirty="0">
                <a:solidFill>
                  <a:schemeClr val="bg1"/>
                </a:solidFill>
              </a:rPr>
              <a:t>incentives and rewards for environmental performance</a:t>
            </a:r>
            <a:endParaRPr lang="el-GR" b="1" dirty="0">
              <a:solidFill>
                <a:schemeClr val="bg1"/>
              </a:solidFill>
            </a:endParaRPr>
          </a:p>
          <a:p>
            <a:pPr lvl="0"/>
            <a:r>
              <a:rPr lang="en-US" b="1" u="sng" dirty="0">
                <a:solidFill>
                  <a:schemeClr val="bg1"/>
                </a:solidFill>
              </a:rPr>
              <a:t>Environmental </a:t>
            </a:r>
            <a:r>
              <a:rPr lang="en-US" b="1" u="sng" dirty="0" smtClean="0">
                <a:solidFill>
                  <a:schemeClr val="bg1"/>
                </a:solidFill>
              </a:rPr>
              <a:t>Education</a:t>
            </a:r>
            <a:r>
              <a:rPr lang="LID8192" b="1" dirty="0" smtClean="0">
                <a:solidFill>
                  <a:schemeClr val="bg1"/>
                </a:solidFill>
              </a:rPr>
              <a:t>: </a:t>
            </a:r>
            <a:r>
              <a:rPr lang="en-US" b="1" dirty="0" smtClean="0">
                <a:solidFill>
                  <a:schemeClr val="bg1"/>
                </a:solidFill>
              </a:rPr>
              <a:t>It </a:t>
            </a:r>
            <a:r>
              <a:rPr lang="en-US" b="1" dirty="0">
                <a:solidFill>
                  <a:schemeClr val="bg1"/>
                </a:solidFill>
              </a:rPr>
              <a:t>reflects education and continuous training</a:t>
            </a:r>
            <a:endParaRPr lang="el-GR" b="1" dirty="0">
              <a:solidFill>
                <a:schemeClr val="bg1"/>
              </a:solidFill>
            </a:endParaRPr>
          </a:p>
          <a:p>
            <a:pPr lvl="0"/>
            <a:r>
              <a:rPr lang="en-US" b="1" u="sng" dirty="0">
                <a:solidFill>
                  <a:schemeClr val="bg1"/>
                </a:solidFill>
              </a:rPr>
              <a:t>Familiarity with the term “Green</a:t>
            </a:r>
            <a:r>
              <a:rPr lang="en-US" b="1" u="sng" dirty="0" smtClean="0">
                <a:solidFill>
                  <a:schemeClr val="bg1"/>
                </a:solidFill>
              </a:rPr>
              <a:t>”</a:t>
            </a:r>
            <a:r>
              <a:rPr lang="LID8192" b="1" dirty="0" smtClean="0">
                <a:solidFill>
                  <a:schemeClr val="bg1"/>
                </a:solidFill>
              </a:rPr>
              <a:t>: </a:t>
            </a:r>
            <a:r>
              <a:rPr lang="en-US" b="1" dirty="0" smtClean="0">
                <a:solidFill>
                  <a:schemeClr val="bg1"/>
                </a:solidFill>
              </a:rPr>
              <a:t>Expresses </a:t>
            </a:r>
            <a:r>
              <a:rPr lang="en-US" b="1" dirty="0">
                <a:solidFill>
                  <a:schemeClr val="bg1"/>
                </a:solidFill>
              </a:rPr>
              <a:t>familiarity with modern environmental concepts </a:t>
            </a:r>
            <a:endParaRPr lang="el-GR" b="1" dirty="0">
              <a:solidFill>
                <a:schemeClr val="bg1"/>
              </a:solidFill>
            </a:endParaRPr>
          </a:p>
          <a:p>
            <a:endParaRPr lang="el-GR" dirty="0"/>
          </a:p>
        </p:txBody>
      </p:sp>
    </p:spTree>
    <p:extLst>
      <p:ext uri="{BB962C8B-B14F-4D97-AF65-F5344CB8AC3E}">
        <p14:creationId xmlns:p14="http://schemas.microsoft.com/office/powerpoint/2010/main" val="28990660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3" y="281634"/>
            <a:ext cx="9905998" cy="671267"/>
          </a:xfrm>
        </p:spPr>
        <p:txBody>
          <a:bodyPr/>
          <a:lstStyle/>
          <a:p>
            <a:pPr algn="ctr"/>
            <a:r>
              <a:rPr lang="en-US" b="1" dirty="0" smtClean="0">
                <a:solidFill>
                  <a:schemeClr val="bg1"/>
                </a:solidFill>
              </a:rPr>
              <a:t>Conclusions</a:t>
            </a:r>
            <a:endParaRPr lang="el-GR" dirty="0">
              <a:solidFill>
                <a:schemeClr val="bg1"/>
              </a:solidFill>
            </a:endParaRPr>
          </a:p>
        </p:txBody>
      </p:sp>
      <p:sp>
        <p:nvSpPr>
          <p:cNvPr id="3" name="Θέση περιεχομένου 2"/>
          <p:cNvSpPr>
            <a:spLocks noGrp="1"/>
          </p:cNvSpPr>
          <p:nvPr>
            <p:ph idx="1"/>
          </p:nvPr>
        </p:nvSpPr>
        <p:spPr>
          <a:xfrm>
            <a:off x="385012" y="952901"/>
            <a:ext cx="11434812" cy="5650030"/>
          </a:xfrm>
        </p:spPr>
        <p:txBody>
          <a:bodyPr>
            <a:normAutofit/>
          </a:bodyPr>
          <a:lstStyle/>
          <a:p>
            <a:endParaRPr lang="en-US" dirty="0" smtClean="0"/>
          </a:p>
          <a:p>
            <a:pPr algn="just"/>
            <a:r>
              <a:rPr lang="en-GB" dirty="0" smtClean="0">
                <a:solidFill>
                  <a:schemeClr val="bg1"/>
                </a:solidFill>
              </a:rPr>
              <a:t>The</a:t>
            </a:r>
            <a:r>
              <a:rPr lang="LID8192" dirty="0" smtClean="0">
                <a:solidFill>
                  <a:schemeClr val="bg1"/>
                </a:solidFill>
              </a:rPr>
              <a:t> i</a:t>
            </a:r>
            <a:r>
              <a:rPr lang="en-US" dirty="0" err="1" smtClean="0">
                <a:solidFill>
                  <a:schemeClr val="bg1"/>
                </a:solidFill>
              </a:rPr>
              <a:t>nterest</a:t>
            </a:r>
            <a:r>
              <a:rPr lang="en-US" dirty="0" smtClean="0">
                <a:solidFill>
                  <a:schemeClr val="bg1"/>
                </a:solidFill>
              </a:rPr>
              <a:t> </a:t>
            </a:r>
            <a:r>
              <a:rPr lang="en-US" dirty="0">
                <a:solidFill>
                  <a:schemeClr val="bg1"/>
                </a:solidFill>
              </a:rPr>
              <a:t>in the </a:t>
            </a:r>
            <a:r>
              <a:rPr lang="en-US" dirty="0" smtClean="0">
                <a:solidFill>
                  <a:schemeClr val="bg1"/>
                </a:solidFill>
              </a:rPr>
              <a:t>study of </a:t>
            </a:r>
            <a:r>
              <a:rPr lang="en-US" dirty="0">
                <a:solidFill>
                  <a:schemeClr val="bg1"/>
                </a:solidFill>
              </a:rPr>
              <a:t>green human resource management is constantly growing, at </a:t>
            </a:r>
            <a:r>
              <a:rPr lang="en-US" dirty="0" smtClean="0">
                <a:solidFill>
                  <a:schemeClr val="bg1"/>
                </a:solidFill>
              </a:rPr>
              <a:t>least at </a:t>
            </a:r>
            <a:r>
              <a:rPr lang="en-US" dirty="0">
                <a:solidFill>
                  <a:schemeClr val="bg1"/>
                </a:solidFill>
              </a:rPr>
              <a:t>the international level. Forty-seven percent of respondents (all business executives) </a:t>
            </a:r>
            <a:r>
              <a:rPr lang="en-US" dirty="0" smtClean="0">
                <a:solidFill>
                  <a:schemeClr val="bg1"/>
                </a:solidFill>
              </a:rPr>
              <a:t>in a </a:t>
            </a:r>
            <a:r>
              <a:rPr lang="en-US" dirty="0">
                <a:solidFill>
                  <a:schemeClr val="bg1"/>
                </a:solidFill>
              </a:rPr>
              <a:t>survey  responded that strong green management will </a:t>
            </a:r>
            <a:r>
              <a:rPr lang="en-US" dirty="0" smtClean="0">
                <a:solidFill>
                  <a:schemeClr val="bg1"/>
                </a:solidFill>
              </a:rPr>
              <a:t>lead their </a:t>
            </a:r>
            <a:r>
              <a:rPr lang="en-US" dirty="0">
                <a:solidFill>
                  <a:schemeClr val="bg1"/>
                </a:solidFill>
              </a:rPr>
              <a:t>executives to commit and work for them, and a </a:t>
            </a:r>
            <a:r>
              <a:rPr lang="en-US" dirty="0" smtClean="0">
                <a:solidFill>
                  <a:schemeClr val="bg1"/>
                </a:solidFill>
              </a:rPr>
              <a:t>corresponding percentage </a:t>
            </a:r>
            <a:r>
              <a:rPr lang="en-US" dirty="0">
                <a:solidFill>
                  <a:schemeClr val="bg1"/>
                </a:solidFill>
              </a:rPr>
              <a:t>responded that green HRM will be an incentive to </a:t>
            </a:r>
            <a:r>
              <a:rPr lang="en-US" dirty="0" smtClean="0">
                <a:solidFill>
                  <a:schemeClr val="bg1"/>
                </a:solidFill>
              </a:rPr>
              <a:t>attract new </a:t>
            </a:r>
            <a:r>
              <a:rPr lang="en-US" dirty="0">
                <a:solidFill>
                  <a:schemeClr val="bg1"/>
                </a:solidFill>
              </a:rPr>
              <a:t>talented executives</a:t>
            </a:r>
            <a:r>
              <a:rPr lang="en-US" dirty="0" smtClean="0">
                <a:solidFill>
                  <a:schemeClr val="bg1"/>
                </a:solidFill>
              </a:rPr>
              <a:t>. Green </a:t>
            </a:r>
            <a:r>
              <a:rPr lang="en-US" dirty="0">
                <a:solidFill>
                  <a:schemeClr val="bg1"/>
                </a:solidFill>
              </a:rPr>
              <a:t>HRM research is growing globally; Greece remains underrepresented.</a:t>
            </a:r>
          </a:p>
          <a:p>
            <a:r>
              <a:rPr lang="en-US" dirty="0">
                <a:solidFill>
                  <a:schemeClr val="bg1"/>
                </a:solidFill>
              </a:rPr>
              <a:t>Recommend studies in circular-economy and CSR-driven firms.</a:t>
            </a:r>
          </a:p>
          <a:p>
            <a:r>
              <a:rPr lang="en-US" dirty="0">
                <a:solidFill>
                  <a:schemeClr val="bg1"/>
                </a:solidFill>
              </a:rPr>
              <a:t>Future work: expert and employee interviews; technology’s role in Green HRM.</a:t>
            </a:r>
          </a:p>
          <a:p>
            <a:r>
              <a:rPr lang="en-US" dirty="0">
                <a:solidFill>
                  <a:schemeClr val="bg1"/>
                </a:solidFill>
              </a:rPr>
              <a:t>Aim to expand green roles beyond CSR departments into core HR functions.</a:t>
            </a:r>
          </a:p>
          <a:p>
            <a:endParaRPr lang="el-GR" dirty="0">
              <a:solidFill>
                <a:schemeClr val="bg1"/>
              </a:solidFill>
            </a:endParaRPr>
          </a:p>
        </p:txBody>
      </p:sp>
    </p:spTree>
    <p:extLst>
      <p:ext uri="{BB962C8B-B14F-4D97-AF65-F5344CB8AC3E}">
        <p14:creationId xmlns:p14="http://schemas.microsoft.com/office/powerpoint/2010/main" val="30339590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54785" y="404261"/>
            <a:ext cx="9905998" cy="797677"/>
          </a:xfrm>
        </p:spPr>
        <p:txBody>
          <a:bodyPr/>
          <a:lstStyle/>
          <a:p>
            <a:pPr algn="ctr"/>
            <a:r>
              <a:rPr lang="en-GB" b="1" dirty="0" smtClean="0">
                <a:solidFill>
                  <a:schemeClr val="bg1"/>
                </a:solidFill>
              </a:rPr>
              <a:t>1</a:t>
            </a:r>
            <a:r>
              <a:rPr lang="en-GB" b="1" baseline="30000" dirty="0" smtClean="0">
                <a:solidFill>
                  <a:schemeClr val="bg1"/>
                </a:solidFill>
              </a:rPr>
              <a:t>ST</a:t>
            </a:r>
            <a:r>
              <a:rPr lang="en-GB" b="1" dirty="0" smtClean="0">
                <a:solidFill>
                  <a:schemeClr val="bg1"/>
                </a:solidFill>
              </a:rPr>
              <a:t> assignment</a:t>
            </a:r>
            <a:endParaRPr lang="el-GR" dirty="0">
              <a:solidFill>
                <a:schemeClr val="bg1"/>
              </a:solidFill>
            </a:endParaRPr>
          </a:p>
        </p:txBody>
      </p:sp>
      <p:sp>
        <p:nvSpPr>
          <p:cNvPr id="3" name="Θέση περιεχομένου 2"/>
          <p:cNvSpPr>
            <a:spLocks noGrp="1"/>
          </p:cNvSpPr>
          <p:nvPr>
            <p:ph idx="1"/>
          </p:nvPr>
        </p:nvSpPr>
        <p:spPr>
          <a:xfrm>
            <a:off x="962526" y="1201939"/>
            <a:ext cx="10501162" cy="5135066"/>
          </a:xfrm>
        </p:spPr>
        <p:txBody>
          <a:bodyPr>
            <a:noAutofit/>
          </a:bodyPr>
          <a:lstStyle/>
          <a:p>
            <a:pPr marL="0" indent="0">
              <a:buNone/>
            </a:pPr>
            <a:r>
              <a:rPr lang="en-US" dirty="0" smtClean="0">
                <a:solidFill>
                  <a:schemeClr val="bg1"/>
                </a:solidFill>
              </a:rPr>
              <a:t>According </a:t>
            </a:r>
            <a:r>
              <a:rPr lang="en-US" dirty="0">
                <a:solidFill>
                  <a:schemeClr val="bg1"/>
                </a:solidFill>
              </a:rPr>
              <a:t>to the former CEO of General Electric </a:t>
            </a:r>
            <a:r>
              <a:rPr lang="en-US" b="1" dirty="0">
                <a:solidFill>
                  <a:schemeClr val="bg1"/>
                </a:solidFill>
              </a:rPr>
              <a:t>J. Welch</a:t>
            </a:r>
            <a:r>
              <a:rPr lang="en-US" dirty="0">
                <a:solidFill>
                  <a:schemeClr val="bg1"/>
                </a:solidFill>
              </a:rPr>
              <a:t> “</a:t>
            </a:r>
            <a:r>
              <a:rPr lang="en-US" i="1" dirty="0">
                <a:solidFill>
                  <a:schemeClr val="bg1"/>
                </a:solidFill>
              </a:rPr>
              <a:t>if we get the right people in the right job, and keep them there, we have won the game</a:t>
            </a:r>
            <a:r>
              <a:rPr lang="en-US" dirty="0">
                <a:solidFill>
                  <a:schemeClr val="bg1"/>
                </a:solidFill>
              </a:rPr>
              <a:t>”.</a:t>
            </a:r>
            <a:endParaRPr lang="el-GR" dirty="0">
              <a:solidFill>
                <a:schemeClr val="bg1"/>
              </a:solidFill>
            </a:endParaRPr>
          </a:p>
          <a:p>
            <a:pPr marL="0" indent="0">
              <a:buNone/>
            </a:pPr>
            <a:r>
              <a:rPr lang="en-US" dirty="0">
                <a:solidFill>
                  <a:schemeClr val="bg1"/>
                </a:solidFill>
              </a:rPr>
              <a:t>Assume that you are a HRM manager and you have to appraise the performance of your employees (</a:t>
            </a:r>
            <a:r>
              <a:rPr lang="en-US" i="1" dirty="0">
                <a:solidFill>
                  <a:schemeClr val="bg1"/>
                </a:solidFill>
              </a:rPr>
              <a:t>use the organization you are currently working</a:t>
            </a:r>
            <a:r>
              <a:rPr lang="en-US" dirty="0" smtClean="0">
                <a:solidFill>
                  <a:schemeClr val="bg1"/>
                </a:solidFill>
              </a:rPr>
              <a:t>) according to the values of Green HRM.</a:t>
            </a:r>
          </a:p>
          <a:p>
            <a:pPr marL="0" indent="0">
              <a:buNone/>
            </a:pPr>
            <a:r>
              <a:rPr lang="el-GR" dirty="0" err="1" smtClean="0">
                <a:solidFill>
                  <a:schemeClr val="bg1"/>
                </a:solidFill>
              </a:rPr>
              <a:t>What</a:t>
            </a:r>
            <a:r>
              <a:rPr lang="el-GR" dirty="0" smtClean="0">
                <a:solidFill>
                  <a:schemeClr val="bg1"/>
                </a:solidFill>
              </a:rPr>
              <a:t> </a:t>
            </a:r>
            <a:r>
              <a:rPr lang="el-GR" dirty="0" err="1">
                <a:solidFill>
                  <a:schemeClr val="bg1"/>
                </a:solidFill>
              </a:rPr>
              <a:t>are</a:t>
            </a:r>
            <a:r>
              <a:rPr lang="el-GR" dirty="0">
                <a:solidFill>
                  <a:schemeClr val="bg1"/>
                </a:solidFill>
              </a:rPr>
              <a:t> the </a:t>
            </a:r>
            <a:r>
              <a:rPr lang="el-GR" dirty="0" err="1">
                <a:solidFill>
                  <a:schemeClr val="bg1"/>
                </a:solidFill>
              </a:rPr>
              <a:t>specific</a:t>
            </a:r>
            <a:r>
              <a:rPr lang="el-GR" dirty="0">
                <a:solidFill>
                  <a:schemeClr val="bg1"/>
                </a:solidFill>
              </a:rPr>
              <a:t> </a:t>
            </a:r>
            <a:r>
              <a:rPr lang="el-GR" dirty="0" err="1">
                <a:solidFill>
                  <a:schemeClr val="bg1"/>
                </a:solidFill>
              </a:rPr>
              <a:t>skills</a:t>
            </a:r>
            <a:r>
              <a:rPr lang="el-GR" dirty="0">
                <a:solidFill>
                  <a:schemeClr val="bg1"/>
                </a:solidFill>
              </a:rPr>
              <a:t> and </a:t>
            </a:r>
            <a:r>
              <a:rPr lang="el-GR" dirty="0" err="1">
                <a:solidFill>
                  <a:schemeClr val="bg1"/>
                </a:solidFill>
              </a:rPr>
              <a:t>abilities</a:t>
            </a:r>
            <a:r>
              <a:rPr lang="el-GR" dirty="0">
                <a:solidFill>
                  <a:schemeClr val="bg1"/>
                </a:solidFill>
              </a:rPr>
              <a:t> </a:t>
            </a:r>
            <a:r>
              <a:rPr lang="el-GR" dirty="0" err="1">
                <a:solidFill>
                  <a:schemeClr val="bg1"/>
                </a:solidFill>
              </a:rPr>
              <a:t>that</a:t>
            </a:r>
            <a:r>
              <a:rPr lang="el-GR" dirty="0">
                <a:solidFill>
                  <a:schemeClr val="bg1"/>
                </a:solidFill>
              </a:rPr>
              <a:t> </a:t>
            </a:r>
            <a:r>
              <a:rPr lang="el-GR" dirty="0" err="1">
                <a:solidFill>
                  <a:schemeClr val="bg1"/>
                </a:solidFill>
              </a:rPr>
              <a:t>you</a:t>
            </a:r>
            <a:r>
              <a:rPr lang="el-GR" dirty="0">
                <a:solidFill>
                  <a:schemeClr val="bg1"/>
                </a:solidFill>
              </a:rPr>
              <a:t> </a:t>
            </a:r>
            <a:r>
              <a:rPr lang="el-GR" dirty="0" err="1">
                <a:solidFill>
                  <a:schemeClr val="bg1"/>
                </a:solidFill>
              </a:rPr>
              <a:t>must</a:t>
            </a:r>
            <a:r>
              <a:rPr lang="el-GR" dirty="0">
                <a:solidFill>
                  <a:schemeClr val="bg1"/>
                </a:solidFill>
              </a:rPr>
              <a:t> </a:t>
            </a:r>
            <a:r>
              <a:rPr lang="el-GR" dirty="0" err="1">
                <a:solidFill>
                  <a:schemeClr val="bg1"/>
                </a:solidFill>
              </a:rPr>
              <a:t>evaluate</a:t>
            </a:r>
            <a:r>
              <a:rPr lang="el-GR" dirty="0">
                <a:solidFill>
                  <a:schemeClr val="bg1"/>
                </a:solidFill>
              </a:rPr>
              <a:t>? </a:t>
            </a:r>
            <a:endParaRPr lang="en-US" dirty="0" smtClean="0">
              <a:solidFill>
                <a:schemeClr val="bg1"/>
              </a:solidFill>
            </a:endParaRPr>
          </a:p>
          <a:p>
            <a:pPr marL="0" indent="0">
              <a:buNone/>
            </a:pPr>
            <a:r>
              <a:rPr lang="el-GR" dirty="0" err="1" smtClean="0">
                <a:solidFill>
                  <a:schemeClr val="bg1"/>
                </a:solidFill>
              </a:rPr>
              <a:t>What</a:t>
            </a:r>
            <a:r>
              <a:rPr lang="el-GR" dirty="0" smtClean="0">
                <a:solidFill>
                  <a:schemeClr val="bg1"/>
                </a:solidFill>
              </a:rPr>
              <a:t> </a:t>
            </a:r>
            <a:r>
              <a:rPr lang="el-GR" dirty="0" err="1">
                <a:solidFill>
                  <a:schemeClr val="bg1"/>
                </a:solidFill>
              </a:rPr>
              <a:t>are</a:t>
            </a:r>
            <a:r>
              <a:rPr lang="el-GR" dirty="0">
                <a:solidFill>
                  <a:schemeClr val="bg1"/>
                </a:solidFill>
              </a:rPr>
              <a:t> the </a:t>
            </a:r>
            <a:r>
              <a:rPr lang="el-GR" dirty="0" err="1">
                <a:solidFill>
                  <a:schemeClr val="bg1"/>
                </a:solidFill>
              </a:rPr>
              <a:t>specific</a:t>
            </a:r>
            <a:r>
              <a:rPr lang="el-GR" dirty="0">
                <a:solidFill>
                  <a:schemeClr val="bg1"/>
                </a:solidFill>
              </a:rPr>
              <a:t> </a:t>
            </a:r>
            <a:r>
              <a:rPr lang="el-GR" dirty="0" err="1">
                <a:solidFill>
                  <a:schemeClr val="bg1"/>
                </a:solidFill>
              </a:rPr>
              <a:t>skills</a:t>
            </a:r>
            <a:r>
              <a:rPr lang="el-GR" dirty="0">
                <a:solidFill>
                  <a:schemeClr val="bg1"/>
                </a:solidFill>
              </a:rPr>
              <a:t> and </a:t>
            </a:r>
            <a:r>
              <a:rPr lang="el-GR" dirty="0" err="1">
                <a:solidFill>
                  <a:schemeClr val="bg1"/>
                </a:solidFill>
              </a:rPr>
              <a:t>competencies</a:t>
            </a:r>
            <a:r>
              <a:rPr lang="el-GR" dirty="0">
                <a:solidFill>
                  <a:schemeClr val="bg1"/>
                </a:solidFill>
              </a:rPr>
              <a:t> </a:t>
            </a:r>
            <a:r>
              <a:rPr lang="el-GR" dirty="0" err="1">
                <a:solidFill>
                  <a:schemeClr val="bg1"/>
                </a:solidFill>
              </a:rPr>
              <a:t>to</a:t>
            </a:r>
            <a:r>
              <a:rPr lang="el-GR" dirty="0">
                <a:solidFill>
                  <a:schemeClr val="bg1"/>
                </a:solidFill>
              </a:rPr>
              <a:t> </a:t>
            </a:r>
            <a:r>
              <a:rPr lang="el-GR" dirty="0" err="1">
                <a:solidFill>
                  <a:schemeClr val="bg1"/>
                </a:solidFill>
              </a:rPr>
              <a:t>be</a:t>
            </a:r>
            <a:r>
              <a:rPr lang="el-GR" dirty="0">
                <a:solidFill>
                  <a:schemeClr val="bg1"/>
                </a:solidFill>
              </a:rPr>
              <a:t> </a:t>
            </a:r>
            <a:r>
              <a:rPr lang="el-GR" dirty="0" err="1">
                <a:solidFill>
                  <a:schemeClr val="bg1"/>
                </a:solidFill>
              </a:rPr>
              <a:t>developed</a:t>
            </a:r>
            <a:r>
              <a:rPr lang="el-GR" dirty="0">
                <a:solidFill>
                  <a:schemeClr val="bg1"/>
                </a:solidFill>
              </a:rPr>
              <a:t> </a:t>
            </a:r>
            <a:r>
              <a:rPr lang="el-GR" dirty="0" err="1">
                <a:solidFill>
                  <a:schemeClr val="bg1"/>
                </a:solidFill>
              </a:rPr>
              <a:t>by</a:t>
            </a:r>
            <a:r>
              <a:rPr lang="el-GR" dirty="0">
                <a:solidFill>
                  <a:schemeClr val="bg1"/>
                </a:solidFill>
              </a:rPr>
              <a:t> </a:t>
            </a:r>
            <a:r>
              <a:rPr lang="el-GR" dirty="0" err="1">
                <a:solidFill>
                  <a:schemeClr val="bg1"/>
                </a:solidFill>
              </a:rPr>
              <a:t>your</a:t>
            </a:r>
            <a:r>
              <a:rPr lang="el-GR" dirty="0">
                <a:solidFill>
                  <a:schemeClr val="bg1"/>
                </a:solidFill>
              </a:rPr>
              <a:t> </a:t>
            </a:r>
            <a:r>
              <a:rPr lang="el-GR" dirty="0" err="1">
                <a:solidFill>
                  <a:schemeClr val="bg1"/>
                </a:solidFill>
              </a:rPr>
              <a:t>employees</a:t>
            </a:r>
            <a:r>
              <a:rPr lang="el-GR" dirty="0">
                <a:solidFill>
                  <a:schemeClr val="bg1"/>
                </a:solidFill>
              </a:rPr>
              <a:t>? </a:t>
            </a:r>
            <a:endParaRPr lang="en-US" dirty="0" smtClean="0">
              <a:solidFill>
                <a:schemeClr val="bg1"/>
              </a:solidFill>
            </a:endParaRPr>
          </a:p>
          <a:p>
            <a:pPr marL="0" indent="0">
              <a:buNone/>
            </a:pPr>
            <a:r>
              <a:rPr lang="el-GR" dirty="0" err="1" smtClean="0">
                <a:solidFill>
                  <a:schemeClr val="bg1"/>
                </a:solidFill>
              </a:rPr>
              <a:t>You</a:t>
            </a:r>
            <a:r>
              <a:rPr lang="el-GR" dirty="0" smtClean="0">
                <a:solidFill>
                  <a:schemeClr val="bg1"/>
                </a:solidFill>
              </a:rPr>
              <a:t> </a:t>
            </a:r>
            <a:r>
              <a:rPr lang="el-GR" dirty="0" err="1">
                <a:solidFill>
                  <a:schemeClr val="bg1"/>
                </a:solidFill>
              </a:rPr>
              <a:t>have</a:t>
            </a:r>
            <a:r>
              <a:rPr lang="el-GR" dirty="0">
                <a:solidFill>
                  <a:schemeClr val="bg1"/>
                </a:solidFill>
              </a:rPr>
              <a:t> </a:t>
            </a:r>
            <a:r>
              <a:rPr lang="el-GR" dirty="0" err="1">
                <a:solidFill>
                  <a:schemeClr val="bg1"/>
                </a:solidFill>
              </a:rPr>
              <a:t>to</a:t>
            </a:r>
            <a:r>
              <a:rPr lang="el-GR" dirty="0">
                <a:solidFill>
                  <a:schemeClr val="bg1"/>
                </a:solidFill>
              </a:rPr>
              <a:t> </a:t>
            </a:r>
            <a:r>
              <a:rPr lang="el-GR" dirty="0" err="1">
                <a:solidFill>
                  <a:schemeClr val="bg1"/>
                </a:solidFill>
              </a:rPr>
              <a:t>document</a:t>
            </a:r>
            <a:r>
              <a:rPr lang="el-GR" dirty="0">
                <a:solidFill>
                  <a:schemeClr val="bg1"/>
                </a:solidFill>
              </a:rPr>
              <a:t> </a:t>
            </a:r>
            <a:r>
              <a:rPr lang="el-GR" dirty="0" err="1">
                <a:solidFill>
                  <a:schemeClr val="bg1"/>
                </a:solidFill>
              </a:rPr>
              <a:t>your</a:t>
            </a:r>
            <a:r>
              <a:rPr lang="el-GR" dirty="0">
                <a:solidFill>
                  <a:schemeClr val="bg1"/>
                </a:solidFill>
              </a:rPr>
              <a:t> </a:t>
            </a:r>
            <a:r>
              <a:rPr lang="el-GR" dirty="0" err="1">
                <a:solidFill>
                  <a:schemeClr val="bg1"/>
                </a:solidFill>
              </a:rPr>
              <a:t>answer</a:t>
            </a:r>
            <a:r>
              <a:rPr lang="el-GR" dirty="0">
                <a:solidFill>
                  <a:schemeClr val="bg1"/>
                </a:solidFill>
              </a:rPr>
              <a:t> </a:t>
            </a:r>
            <a:r>
              <a:rPr lang="el-GR" dirty="0" err="1">
                <a:solidFill>
                  <a:schemeClr val="bg1"/>
                </a:solidFill>
              </a:rPr>
              <a:t>using</a:t>
            </a:r>
            <a:r>
              <a:rPr lang="el-GR" dirty="0">
                <a:solidFill>
                  <a:schemeClr val="bg1"/>
                </a:solidFill>
              </a:rPr>
              <a:t> </a:t>
            </a:r>
            <a:r>
              <a:rPr lang="el-GR" dirty="0" err="1">
                <a:solidFill>
                  <a:schemeClr val="bg1"/>
                </a:solidFill>
              </a:rPr>
              <a:t>relevant</a:t>
            </a:r>
            <a:r>
              <a:rPr lang="el-GR" dirty="0">
                <a:solidFill>
                  <a:schemeClr val="bg1"/>
                </a:solidFill>
              </a:rPr>
              <a:t> </a:t>
            </a:r>
            <a:r>
              <a:rPr lang="el-GR" dirty="0" err="1">
                <a:solidFill>
                  <a:schemeClr val="bg1"/>
                </a:solidFill>
              </a:rPr>
              <a:t>performance</a:t>
            </a:r>
            <a:r>
              <a:rPr lang="el-GR" dirty="0">
                <a:solidFill>
                  <a:schemeClr val="bg1"/>
                </a:solidFill>
              </a:rPr>
              <a:t> </a:t>
            </a:r>
            <a:r>
              <a:rPr lang="el-GR" dirty="0" err="1">
                <a:solidFill>
                  <a:schemeClr val="bg1"/>
                </a:solidFill>
              </a:rPr>
              <a:t>appraisal</a:t>
            </a:r>
            <a:r>
              <a:rPr lang="el-GR" dirty="0">
                <a:solidFill>
                  <a:schemeClr val="bg1"/>
                </a:solidFill>
              </a:rPr>
              <a:t> </a:t>
            </a:r>
            <a:r>
              <a:rPr lang="el-GR" dirty="0" err="1">
                <a:solidFill>
                  <a:schemeClr val="bg1"/>
                </a:solidFill>
              </a:rPr>
              <a:t>theories</a:t>
            </a:r>
            <a:r>
              <a:rPr lang="el-GR" dirty="0">
                <a:solidFill>
                  <a:schemeClr val="bg1"/>
                </a:solidFill>
              </a:rPr>
              <a:t> and </a:t>
            </a:r>
            <a:r>
              <a:rPr lang="el-GR" dirty="0" err="1">
                <a:solidFill>
                  <a:schemeClr val="bg1"/>
                </a:solidFill>
              </a:rPr>
              <a:t>literature</a:t>
            </a:r>
            <a:r>
              <a:rPr lang="el-GR" dirty="0" smtClean="0">
                <a:solidFill>
                  <a:schemeClr val="bg1"/>
                </a:solidFill>
              </a:rPr>
              <a:t>.</a:t>
            </a:r>
            <a:endParaRPr lang="el-GR" dirty="0">
              <a:solidFill>
                <a:schemeClr val="bg1"/>
              </a:solidFill>
            </a:endParaRPr>
          </a:p>
        </p:txBody>
      </p:sp>
    </p:spTree>
    <p:extLst>
      <p:ext uri="{BB962C8B-B14F-4D97-AF65-F5344CB8AC3E}">
        <p14:creationId xmlns:p14="http://schemas.microsoft.com/office/powerpoint/2010/main" val="34432096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2" y="175755"/>
            <a:ext cx="9905998" cy="632766"/>
          </a:xfrm>
        </p:spPr>
        <p:txBody>
          <a:bodyPr/>
          <a:lstStyle/>
          <a:p>
            <a:pPr algn="ctr"/>
            <a:r>
              <a:rPr lang="en-GB" b="1" dirty="0" smtClean="0">
                <a:solidFill>
                  <a:schemeClr val="bg1"/>
                </a:solidFill>
              </a:rPr>
              <a:t>2</a:t>
            </a:r>
            <a:r>
              <a:rPr lang="en-GB" b="1" baseline="30000" dirty="0" smtClean="0">
                <a:solidFill>
                  <a:schemeClr val="bg1"/>
                </a:solidFill>
              </a:rPr>
              <a:t>ND</a:t>
            </a:r>
            <a:r>
              <a:rPr lang="en-GB" b="1" dirty="0" smtClean="0">
                <a:solidFill>
                  <a:schemeClr val="bg1"/>
                </a:solidFill>
              </a:rPr>
              <a:t> assignment</a:t>
            </a:r>
            <a:endParaRPr lang="el-GR" dirty="0"/>
          </a:p>
        </p:txBody>
      </p:sp>
      <p:sp>
        <p:nvSpPr>
          <p:cNvPr id="3" name="Θέση περιεχομένου 2"/>
          <p:cNvSpPr>
            <a:spLocks noGrp="1"/>
          </p:cNvSpPr>
          <p:nvPr>
            <p:ph idx="1"/>
          </p:nvPr>
        </p:nvSpPr>
        <p:spPr>
          <a:xfrm>
            <a:off x="346509" y="731520"/>
            <a:ext cx="11434813" cy="5929162"/>
          </a:xfrm>
        </p:spPr>
        <p:txBody>
          <a:bodyPr>
            <a:normAutofit/>
          </a:bodyPr>
          <a:lstStyle/>
          <a:p>
            <a:pPr marL="0" indent="0" algn="just">
              <a:buNone/>
            </a:pPr>
            <a:r>
              <a:rPr lang="en-US" dirty="0" smtClean="0">
                <a:solidFill>
                  <a:schemeClr val="bg1"/>
                </a:solidFill>
              </a:rPr>
              <a:t>The </a:t>
            </a:r>
            <a:r>
              <a:rPr lang="en-US" dirty="0">
                <a:solidFill>
                  <a:schemeClr val="bg1"/>
                </a:solidFill>
              </a:rPr>
              <a:t>objective of a green training plan is to define the strategies, tasks, and methods that will be used to meet the new training requirements. You have to produce a proposal for a training plan for Green HRM. This proposal has to be submitted and approved by the board of directors. The proposal should include information on: </a:t>
            </a:r>
            <a:endParaRPr lang="el-GR" dirty="0">
              <a:solidFill>
                <a:schemeClr val="bg1"/>
              </a:solidFill>
            </a:endParaRPr>
          </a:p>
          <a:p>
            <a:pPr lvl="0" algn="just"/>
            <a:r>
              <a:rPr lang="en-US" dirty="0">
                <a:solidFill>
                  <a:schemeClr val="bg1"/>
                </a:solidFill>
              </a:rPr>
              <a:t>The profile of the organization under study along with the organization’s strategy (briefly). </a:t>
            </a:r>
            <a:endParaRPr lang="el-GR" dirty="0">
              <a:solidFill>
                <a:schemeClr val="bg1"/>
              </a:solidFill>
            </a:endParaRPr>
          </a:p>
          <a:p>
            <a:pPr lvl="0" algn="just"/>
            <a:r>
              <a:rPr lang="en-US" dirty="0">
                <a:solidFill>
                  <a:schemeClr val="bg1"/>
                </a:solidFill>
              </a:rPr>
              <a:t>Training requirements for each different type/role of employees. </a:t>
            </a:r>
            <a:endParaRPr lang="el-GR" dirty="0">
              <a:solidFill>
                <a:schemeClr val="bg1"/>
              </a:solidFill>
            </a:endParaRPr>
          </a:p>
          <a:p>
            <a:pPr lvl="0" algn="just"/>
            <a:r>
              <a:rPr lang="en-US" dirty="0">
                <a:solidFill>
                  <a:schemeClr val="bg1"/>
                </a:solidFill>
              </a:rPr>
              <a:t>Training structure and possibly training schedule. </a:t>
            </a:r>
            <a:endParaRPr lang="el-GR" dirty="0">
              <a:solidFill>
                <a:schemeClr val="bg1"/>
              </a:solidFill>
            </a:endParaRPr>
          </a:p>
          <a:p>
            <a:pPr lvl="0" algn="just"/>
            <a:r>
              <a:rPr lang="en-US" dirty="0">
                <a:solidFill>
                  <a:schemeClr val="bg1"/>
                </a:solidFill>
              </a:rPr>
              <a:t>Benefits that will be realized for the organization preferably in relation with organization’s strategy. If possible you could quantify the benefits realized. </a:t>
            </a:r>
            <a:endParaRPr lang="el-GR" dirty="0">
              <a:solidFill>
                <a:schemeClr val="bg1"/>
              </a:solidFill>
            </a:endParaRPr>
          </a:p>
          <a:p>
            <a:pPr lvl="0" algn="just"/>
            <a:r>
              <a:rPr lang="en-US" dirty="0">
                <a:solidFill>
                  <a:schemeClr val="bg1"/>
                </a:solidFill>
              </a:rPr>
              <a:t>Evaluation of training results. </a:t>
            </a:r>
            <a:endParaRPr lang="el-GR" dirty="0">
              <a:solidFill>
                <a:schemeClr val="bg1"/>
              </a:solidFill>
            </a:endParaRPr>
          </a:p>
          <a:p>
            <a:endParaRPr lang="el-GR" dirty="0"/>
          </a:p>
        </p:txBody>
      </p:sp>
    </p:spTree>
    <p:extLst>
      <p:ext uri="{BB962C8B-B14F-4D97-AF65-F5344CB8AC3E}">
        <p14:creationId xmlns:p14="http://schemas.microsoft.com/office/powerpoint/2010/main" val="7251831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33575" y="50629"/>
            <a:ext cx="5592277" cy="575014"/>
          </a:xfrm>
        </p:spPr>
        <p:txBody>
          <a:bodyPr>
            <a:normAutofit fontScale="90000"/>
          </a:bodyPr>
          <a:lstStyle/>
          <a:p>
            <a:pPr algn="ctr"/>
            <a:r>
              <a:rPr lang="en-US" b="1" dirty="0" smtClean="0">
                <a:solidFill>
                  <a:schemeClr val="bg1"/>
                </a:solidFill>
              </a:rPr>
              <a:t>REFERENCES</a:t>
            </a:r>
            <a:endParaRPr lang="el-GR" b="1" dirty="0">
              <a:solidFill>
                <a:schemeClr val="bg1"/>
              </a:solidFill>
            </a:endParaRPr>
          </a:p>
        </p:txBody>
      </p:sp>
      <p:sp>
        <p:nvSpPr>
          <p:cNvPr id="3" name="Θέση περιεχομένου 2"/>
          <p:cNvSpPr>
            <a:spLocks noGrp="1"/>
          </p:cNvSpPr>
          <p:nvPr>
            <p:ph idx="1"/>
          </p:nvPr>
        </p:nvSpPr>
        <p:spPr>
          <a:xfrm>
            <a:off x="0" y="529389"/>
            <a:ext cx="12192000" cy="6256422"/>
          </a:xfrm>
        </p:spPr>
        <p:txBody>
          <a:bodyPr>
            <a:normAutofit fontScale="25000" lnSpcReduction="20000"/>
          </a:bodyPr>
          <a:lstStyle/>
          <a:p>
            <a:pPr algn="just">
              <a:spcBef>
                <a:spcPts val="300"/>
              </a:spcBef>
            </a:pPr>
            <a:r>
              <a:rPr lang="en-US" sz="5600" dirty="0" err="1">
                <a:solidFill>
                  <a:schemeClr val="bg1"/>
                </a:solidFill>
              </a:rPr>
              <a:t>Aboramadan</a:t>
            </a:r>
            <a:r>
              <a:rPr lang="en-US" sz="5600" dirty="0">
                <a:solidFill>
                  <a:schemeClr val="bg1"/>
                </a:solidFill>
              </a:rPr>
              <a:t>, M. (2022), The effect of green HRM on employee green behaviors in higher education: the mediating mechanism of green work engagement, </a:t>
            </a:r>
            <a:r>
              <a:rPr lang="en-US" sz="5600" i="1" dirty="0">
                <a:solidFill>
                  <a:schemeClr val="bg1"/>
                </a:solidFill>
              </a:rPr>
              <a:t>International Journal of Organizational Analysis</a:t>
            </a:r>
            <a:r>
              <a:rPr lang="en-US" sz="5600" dirty="0">
                <a:solidFill>
                  <a:schemeClr val="bg1"/>
                </a:solidFill>
              </a:rPr>
              <a:t>, 30(1), 7-23.</a:t>
            </a:r>
            <a:endParaRPr lang="el-GR" sz="5600" dirty="0">
              <a:solidFill>
                <a:schemeClr val="bg1"/>
              </a:solidFill>
            </a:endParaRPr>
          </a:p>
          <a:p>
            <a:pPr algn="just">
              <a:spcBef>
                <a:spcPts val="300"/>
              </a:spcBef>
            </a:pPr>
            <a:r>
              <a:rPr lang="en-US" sz="5600" dirty="0" err="1">
                <a:solidFill>
                  <a:schemeClr val="bg1"/>
                </a:solidFill>
              </a:rPr>
              <a:t>Alghamdi</a:t>
            </a:r>
            <a:r>
              <a:rPr lang="en-US" sz="5600" dirty="0">
                <a:solidFill>
                  <a:schemeClr val="bg1"/>
                </a:solidFill>
              </a:rPr>
              <a:t>, S., (2021), Effect of GHR practices on the employee performance and behavior: A systematic review, International Journal of Economics, </a:t>
            </a:r>
            <a:r>
              <a:rPr lang="en-US" sz="5600" i="1" dirty="0">
                <a:solidFill>
                  <a:schemeClr val="bg1"/>
                </a:solidFill>
              </a:rPr>
              <a:t>Business and Management Research</a:t>
            </a:r>
            <a:r>
              <a:rPr lang="en-US" sz="5600" dirty="0">
                <a:solidFill>
                  <a:schemeClr val="bg1"/>
                </a:solidFill>
              </a:rPr>
              <a:t>, 5(03).</a:t>
            </a:r>
            <a:endParaRPr lang="el-GR" sz="5600" dirty="0">
              <a:solidFill>
                <a:schemeClr val="bg1"/>
              </a:solidFill>
            </a:endParaRPr>
          </a:p>
          <a:p>
            <a:pPr algn="just">
              <a:spcBef>
                <a:spcPts val="300"/>
              </a:spcBef>
            </a:pPr>
            <a:r>
              <a:rPr lang="en-US" sz="5600" dirty="0">
                <a:solidFill>
                  <a:schemeClr val="bg1"/>
                </a:solidFill>
              </a:rPr>
              <a:t>Ali </a:t>
            </a:r>
            <a:r>
              <a:rPr lang="en-US" sz="5600" dirty="0" err="1">
                <a:solidFill>
                  <a:schemeClr val="bg1"/>
                </a:solidFill>
              </a:rPr>
              <a:t>Ababneh</a:t>
            </a:r>
            <a:r>
              <a:rPr lang="en-US" sz="5600" dirty="0">
                <a:solidFill>
                  <a:schemeClr val="bg1"/>
                </a:solidFill>
              </a:rPr>
              <a:t> Omar Mohammed, (2021), How do green HRM practices affect employees’ green behaviors? The role of employee engagement and personality attributes, </a:t>
            </a:r>
            <a:r>
              <a:rPr lang="en-US" sz="5600" i="1" dirty="0">
                <a:solidFill>
                  <a:schemeClr val="bg1"/>
                </a:solidFill>
              </a:rPr>
              <a:t>Journal of Environmental Planning and Management</a:t>
            </a:r>
            <a:r>
              <a:rPr lang="en-US" sz="5600" dirty="0">
                <a:solidFill>
                  <a:schemeClr val="bg1"/>
                </a:solidFill>
              </a:rPr>
              <a:t>, 64:7, 1204-1226, DOI: 10.1080/09640568.2020.1814708.</a:t>
            </a:r>
            <a:endParaRPr lang="el-GR" sz="5600" dirty="0">
              <a:solidFill>
                <a:schemeClr val="bg1"/>
              </a:solidFill>
            </a:endParaRPr>
          </a:p>
          <a:p>
            <a:pPr algn="just">
              <a:spcBef>
                <a:spcPts val="300"/>
              </a:spcBef>
            </a:pPr>
            <a:r>
              <a:rPr lang="en-US" sz="5600" dirty="0" err="1">
                <a:solidFill>
                  <a:schemeClr val="bg1"/>
                </a:solidFill>
              </a:rPr>
              <a:t>Amjad</a:t>
            </a:r>
            <a:r>
              <a:rPr lang="en-US" sz="5600" dirty="0">
                <a:solidFill>
                  <a:schemeClr val="bg1"/>
                </a:solidFill>
              </a:rPr>
              <a:t>, F., Abbas, W., Zia-UR-</a:t>
            </a:r>
            <a:r>
              <a:rPr lang="en-US" sz="5600" dirty="0" err="1">
                <a:solidFill>
                  <a:schemeClr val="bg1"/>
                </a:solidFill>
              </a:rPr>
              <a:t>Rehman</a:t>
            </a:r>
            <a:r>
              <a:rPr lang="en-US" sz="5600" dirty="0">
                <a:solidFill>
                  <a:schemeClr val="bg1"/>
                </a:solidFill>
              </a:rPr>
              <a:t>, M., Ahmad </a:t>
            </a:r>
            <a:r>
              <a:rPr lang="en-US" sz="5600" dirty="0" err="1">
                <a:solidFill>
                  <a:schemeClr val="bg1"/>
                </a:solidFill>
              </a:rPr>
              <a:t>Baig</a:t>
            </a:r>
            <a:r>
              <a:rPr lang="en-US" sz="5600" dirty="0">
                <a:solidFill>
                  <a:schemeClr val="bg1"/>
                </a:solidFill>
              </a:rPr>
              <a:t>, S., </a:t>
            </a:r>
            <a:r>
              <a:rPr lang="en-US" sz="5600" dirty="0" err="1">
                <a:solidFill>
                  <a:schemeClr val="bg1"/>
                </a:solidFill>
              </a:rPr>
              <a:t>Hashim</a:t>
            </a:r>
            <a:r>
              <a:rPr lang="en-US" sz="5600" dirty="0">
                <a:solidFill>
                  <a:schemeClr val="bg1"/>
                </a:solidFill>
              </a:rPr>
              <a:t>, M., Khan, A., Hakeem-</a:t>
            </a:r>
            <a:r>
              <a:rPr lang="en-US" sz="5600" dirty="0" err="1">
                <a:solidFill>
                  <a:schemeClr val="bg1"/>
                </a:solidFill>
              </a:rPr>
              <a:t>ur</a:t>
            </a:r>
            <a:r>
              <a:rPr lang="en-US" sz="5600" dirty="0">
                <a:solidFill>
                  <a:schemeClr val="bg1"/>
                </a:solidFill>
              </a:rPr>
              <a:t>-</a:t>
            </a:r>
            <a:r>
              <a:rPr lang="en-US" sz="5600" dirty="0" err="1">
                <a:solidFill>
                  <a:schemeClr val="bg1"/>
                </a:solidFill>
              </a:rPr>
              <a:t>Rehman</a:t>
            </a:r>
            <a:r>
              <a:rPr lang="en-US" sz="5600" dirty="0">
                <a:solidFill>
                  <a:schemeClr val="bg1"/>
                </a:solidFill>
              </a:rPr>
              <a:t>, (2021), Effect of green human resource management practices on organizational sustainability: The mediating role of environmental and employee performance, </a:t>
            </a:r>
            <a:r>
              <a:rPr lang="en-US" sz="5600" i="1" dirty="0">
                <a:solidFill>
                  <a:schemeClr val="bg1"/>
                </a:solidFill>
              </a:rPr>
              <a:t>Environmental Science and Pollution Research</a:t>
            </a:r>
            <a:r>
              <a:rPr lang="en-US" sz="5600" dirty="0">
                <a:solidFill>
                  <a:schemeClr val="bg1"/>
                </a:solidFill>
              </a:rPr>
              <a:t>, 28:28191–28206.</a:t>
            </a:r>
            <a:endParaRPr lang="el-GR" sz="5600" dirty="0">
              <a:solidFill>
                <a:schemeClr val="bg1"/>
              </a:solidFill>
            </a:endParaRPr>
          </a:p>
          <a:p>
            <a:pPr algn="just">
              <a:spcBef>
                <a:spcPts val="300"/>
              </a:spcBef>
            </a:pPr>
            <a:r>
              <a:rPr lang="en-US" sz="5600" dirty="0" err="1">
                <a:solidFill>
                  <a:schemeClr val="bg1"/>
                </a:solidFill>
              </a:rPr>
              <a:t>Aspridis</a:t>
            </a:r>
            <a:r>
              <a:rPr lang="en-US" sz="5600" dirty="0">
                <a:solidFill>
                  <a:schemeClr val="bg1"/>
                </a:solidFill>
              </a:rPr>
              <a:t>, M. G., (2022), KPIs for Sustainable Development: The Greek Experience, </a:t>
            </a:r>
            <a:r>
              <a:rPr lang="en-US" sz="5600" i="1" dirty="0">
                <a:solidFill>
                  <a:schemeClr val="bg1"/>
                </a:solidFill>
              </a:rPr>
              <a:t>Advances in Economics and Business</a:t>
            </a:r>
            <a:r>
              <a:rPr lang="en-US" sz="5600" dirty="0">
                <a:solidFill>
                  <a:schemeClr val="bg1"/>
                </a:solidFill>
              </a:rPr>
              <a:t>, 10(3), 51-58. DOI: 10.13189/aeb.2022.100302.</a:t>
            </a:r>
            <a:endParaRPr lang="el-GR" sz="5600" dirty="0">
              <a:solidFill>
                <a:schemeClr val="bg1"/>
              </a:solidFill>
            </a:endParaRPr>
          </a:p>
          <a:p>
            <a:pPr algn="just">
              <a:spcBef>
                <a:spcPts val="300"/>
              </a:spcBef>
            </a:pPr>
            <a:r>
              <a:rPr lang="en-US" sz="5600" dirty="0" err="1">
                <a:solidFill>
                  <a:schemeClr val="bg1"/>
                </a:solidFill>
              </a:rPr>
              <a:t>Drakos</a:t>
            </a:r>
            <a:r>
              <a:rPr lang="en-US" sz="5600" dirty="0">
                <a:solidFill>
                  <a:schemeClr val="bg1"/>
                </a:solidFill>
              </a:rPr>
              <a:t>, L., (2021), 9 GHRM best practices to achieve success in environmental initiatives, </a:t>
            </a:r>
            <a:r>
              <a:rPr lang="en-US" sz="5600" u="sng" dirty="0" smtClean="0">
                <a:solidFill>
                  <a:schemeClr val="bg1"/>
                </a:solidFill>
                <a:hlinkClick r:id="rId2"/>
              </a:rPr>
              <a:t>https</a:t>
            </a:r>
            <a:r>
              <a:rPr lang="en-US" sz="5600" u="sng" dirty="0">
                <a:solidFill>
                  <a:schemeClr val="bg1"/>
                </a:solidFill>
                <a:hlinkClick r:id="rId2"/>
              </a:rPr>
              <a:t>://www.process.st/green-human-</a:t>
            </a:r>
            <a:r>
              <a:rPr lang="en-US" sz="5600" dirty="0">
                <a:solidFill>
                  <a:schemeClr val="bg1"/>
                </a:solidFill>
              </a:rPr>
              <a:t>resources-ghrm-best-practices</a:t>
            </a:r>
            <a:r>
              <a:rPr lang="en-US" sz="5600" dirty="0" smtClean="0">
                <a:solidFill>
                  <a:schemeClr val="bg1"/>
                </a:solidFill>
              </a:rPr>
              <a:t>/.</a:t>
            </a:r>
            <a:endParaRPr lang="el-GR" sz="5600" dirty="0">
              <a:solidFill>
                <a:schemeClr val="bg1"/>
              </a:solidFill>
            </a:endParaRPr>
          </a:p>
          <a:p>
            <a:pPr algn="just">
              <a:spcBef>
                <a:spcPts val="300"/>
              </a:spcBef>
            </a:pPr>
            <a:r>
              <a:rPr lang="en-US" sz="5600" dirty="0" err="1">
                <a:solidFill>
                  <a:schemeClr val="bg1"/>
                </a:solidFill>
              </a:rPr>
              <a:t>Herawati</a:t>
            </a:r>
            <a:r>
              <a:rPr lang="en-US" sz="5600" dirty="0">
                <a:solidFill>
                  <a:schemeClr val="bg1"/>
                </a:solidFill>
              </a:rPr>
              <a:t>, D., </a:t>
            </a:r>
            <a:r>
              <a:rPr lang="en-US" sz="5600" dirty="0" err="1">
                <a:solidFill>
                  <a:schemeClr val="bg1"/>
                </a:solidFill>
              </a:rPr>
              <a:t>Wiyata</a:t>
            </a:r>
            <a:r>
              <a:rPr lang="en-US" sz="5600" dirty="0">
                <a:solidFill>
                  <a:schemeClr val="bg1"/>
                </a:solidFill>
              </a:rPr>
              <a:t>, M., (2022), Is green management applied to manufacturing companies in </a:t>
            </a:r>
            <a:r>
              <a:rPr lang="en-US" sz="5600" dirty="0" err="1">
                <a:solidFill>
                  <a:schemeClr val="bg1"/>
                </a:solidFill>
              </a:rPr>
              <a:t>Sukabumi</a:t>
            </a:r>
            <a:r>
              <a:rPr lang="en-US" sz="5600" dirty="0">
                <a:solidFill>
                  <a:schemeClr val="bg1"/>
                </a:solidFill>
              </a:rPr>
              <a:t>?, </a:t>
            </a:r>
            <a:r>
              <a:rPr lang="en-US" sz="5600" i="1" dirty="0" err="1">
                <a:solidFill>
                  <a:schemeClr val="bg1"/>
                </a:solidFill>
              </a:rPr>
              <a:t>Jurnal</a:t>
            </a:r>
            <a:r>
              <a:rPr lang="en-US" sz="5600" i="1" dirty="0">
                <a:solidFill>
                  <a:schemeClr val="bg1"/>
                </a:solidFill>
              </a:rPr>
              <a:t> </a:t>
            </a:r>
            <a:r>
              <a:rPr lang="en-US" sz="5600" i="1" dirty="0" err="1">
                <a:solidFill>
                  <a:schemeClr val="bg1"/>
                </a:solidFill>
              </a:rPr>
              <a:t>Dinamika</a:t>
            </a:r>
            <a:r>
              <a:rPr lang="en-US" sz="5600" i="1" dirty="0">
                <a:solidFill>
                  <a:schemeClr val="bg1"/>
                </a:solidFill>
              </a:rPr>
              <a:t> </a:t>
            </a:r>
            <a:r>
              <a:rPr lang="en-US" sz="5600" i="1" dirty="0" err="1">
                <a:solidFill>
                  <a:schemeClr val="bg1"/>
                </a:solidFill>
              </a:rPr>
              <a:t>Manajemen</a:t>
            </a:r>
            <a:r>
              <a:rPr lang="en-US" sz="5600" i="1" dirty="0">
                <a:solidFill>
                  <a:schemeClr val="bg1"/>
                </a:solidFill>
              </a:rPr>
              <a:t> </a:t>
            </a:r>
            <a:r>
              <a:rPr lang="en-US" sz="5600" i="1" dirty="0" err="1">
                <a:solidFill>
                  <a:schemeClr val="bg1"/>
                </a:solidFill>
              </a:rPr>
              <a:t>dan</a:t>
            </a:r>
            <a:r>
              <a:rPr lang="en-US" sz="5600" i="1" dirty="0">
                <a:solidFill>
                  <a:schemeClr val="bg1"/>
                </a:solidFill>
              </a:rPr>
              <a:t> </a:t>
            </a:r>
            <a:r>
              <a:rPr lang="en-US" sz="5600" i="1" dirty="0" err="1">
                <a:solidFill>
                  <a:schemeClr val="bg1"/>
                </a:solidFill>
              </a:rPr>
              <a:t>Bisnis</a:t>
            </a:r>
            <a:r>
              <a:rPr lang="en-US" sz="5600" dirty="0">
                <a:solidFill>
                  <a:schemeClr val="bg1"/>
                </a:solidFill>
              </a:rPr>
              <a:t>, 5(2). </a:t>
            </a:r>
            <a:endParaRPr lang="el-GR" sz="5600" dirty="0">
              <a:solidFill>
                <a:schemeClr val="bg1"/>
              </a:solidFill>
            </a:endParaRPr>
          </a:p>
          <a:p>
            <a:pPr algn="just">
              <a:spcBef>
                <a:spcPts val="300"/>
              </a:spcBef>
            </a:pPr>
            <a:r>
              <a:rPr lang="en-US" sz="5600" dirty="0" err="1">
                <a:solidFill>
                  <a:schemeClr val="bg1"/>
                </a:solidFill>
              </a:rPr>
              <a:t>Makarim</a:t>
            </a:r>
            <a:r>
              <a:rPr lang="en-US" sz="5600" dirty="0">
                <a:solidFill>
                  <a:schemeClr val="bg1"/>
                </a:solidFill>
              </a:rPr>
              <a:t>, A., </a:t>
            </a:r>
            <a:r>
              <a:rPr lang="en-US" sz="5600" dirty="0" err="1">
                <a:solidFill>
                  <a:schemeClr val="bg1"/>
                </a:solidFill>
              </a:rPr>
              <a:t>Muafi</a:t>
            </a:r>
            <a:r>
              <a:rPr lang="en-US" sz="5600" dirty="0">
                <a:solidFill>
                  <a:schemeClr val="bg1"/>
                </a:solidFill>
              </a:rPr>
              <a:t>, M., (2021), The effect of green human resource management (GHRM) practices on turnover intention: Mediating role of work environment, </a:t>
            </a:r>
            <a:r>
              <a:rPr lang="en-US" sz="5600" i="1" dirty="0">
                <a:solidFill>
                  <a:schemeClr val="bg1"/>
                </a:solidFill>
              </a:rPr>
              <a:t>International Journal of Research in Business and Social Science</a:t>
            </a:r>
            <a:r>
              <a:rPr lang="en-US" sz="5600" dirty="0">
                <a:solidFill>
                  <a:schemeClr val="bg1"/>
                </a:solidFill>
              </a:rPr>
              <a:t>,10(5).</a:t>
            </a:r>
            <a:endParaRPr lang="el-GR" sz="5600" dirty="0">
              <a:solidFill>
                <a:schemeClr val="bg1"/>
              </a:solidFill>
            </a:endParaRPr>
          </a:p>
          <a:p>
            <a:pPr algn="just">
              <a:spcBef>
                <a:spcPts val="300"/>
              </a:spcBef>
            </a:pPr>
            <a:r>
              <a:rPr lang="en-US" sz="5600" dirty="0" err="1" smtClean="0">
                <a:solidFill>
                  <a:schemeClr val="bg1"/>
                </a:solidFill>
              </a:rPr>
              <a:t>Mohapatra</a:t>
            </a:r>
            <a:r>
              <a:rPr lang="en-US" sz="5600" dirty="0">
                <a:solidFill>
                  <a:schemeClr val="bg1"/>
                </a:solidFill>
              </a:rPr>
              <a:t>, P.P., Jena, B.P., Das, P.N., Bal, R.K., </a:t>
            </a:r>
            <a:r>
              <a:rPr lang="en-US" sz="5600" dirty="0" err="1">
                <a:solidFill>
                  <a:schemeClr val="bg1"/>
                </a:solidFill>
              </a:rPr>
              <a:t>Nayak</a:t>
            </a:r>
            <a:r>
              <a:rPr lang="en-US" sz="5600" dirty="0">
                <a:solidFill>
                  <a:schemeClr val="bg1"/>
                </a:solidFill>
              </a:rPr>
              <a:t>, B., (2023), Research Advances on Green Human Resources Management: A Comprehensive Bibliometric Analysis from 2004-2023, Preprints, 2023071802. https://doi.org/10.20944/preprints202307.1802.v1.</a:t>
            </a:r>
            <a:endParaRPr lang="el-GR" sz="5600" dirty="0">
              <a:solidFill>
                <a:schemeClr val="bg1"/>
              </a:solidFill>
            </a:endParaRPr>
          </a:p>
          <a:p>
            <a:pPr algn="just">
              <a:spcBef>
                <a:spcPts val="300"/>
              </a:spcBef>
            </a:pPr>
            <a:r>
              <a:rPr lang="en-US" sz="5600" dirty="0" err="1">
                <a:solidFill>
                  <a:schemeClr val="bg1"/>
                </a:solidFill>
              </a:rPr>
              <a:t>Oluwaseyi</a:t>
            </a:r>
            <a:r>
              <a:rPr lang="en-US" sz="5600" dirty="0">
                <a:solidFill>
                  <a:schemeClr val="bg1"/>
                </a:solidFill>
              </a:rPr>
              <a:t>, A., Nya-Ling Tan, Chr., Alias, M., (2022), Linking Green HRM practices to environment performance through pro-environment behavior in the information technology sector, </a:t>
            </a:r>
            <a:r>
              <a:rPr lang="en-US" sz="5600" i="1" dirty="0">
                <a:solidFill>
                  <a:schemeClr val="bg1"/>
                </a:solidFill>
              </a:rPr>
              <a:t>Social Responsibility Journal</a:t>
            </a:r>
            <a:r>
              <a:rPr lang="en-US" sz="5600" dirty="0">
                <a:solidFill>
                  <a:schemeClr val="bg1"/>
                </a:solidFill>
              </a:rPr>
              <a:t>, 18(1).</a:t>
            </a:r>
            <a:endParaRPr lang="el-GR" sz="5600" dirty="0">
              <a:solidFill>
                <a:schemeClr val="bg1"/>
              </a:solidFill>
            </a:endParaRPr>
          </a:p>
          <a:p>
            <a:pPr algn="just">
              <a:spcBef>
                <a:spcPts val="300"/>
              </a:spcBef>
            </a:pPr>
            <a:r>
              <a:rPr lang="en-US" sz="5600" dirty="0" err="1">
                <a:solidFill>
                  <a:schemeClr val="bg1"/>
                </a:solidFill>
              </a:rPr>
              <a:t>Shafaei</a:t>
            </a:r>
            <a:r>
              <a:rPr lang="en-US" sz="5600" dirty="0">
                <a:solidFill>
                  <a:schemeClr val="bg1"/>
                </a:solidFill>
              </a:rPr>
              <a:t>, A., </a:t>
            </a:r>
            <a:r>
              <a:rPr lang="en-US" sz="5600" dirty="0" err="1">
                <a:solidFill>
                  <a:schemeClr val="bg1"/>
                </a:solidFill>
              </a:rPr>
              <a:t>Nejati</a:t>
            </a:r>
            <a:r>
              <a:rPr lang="en-US" sz="5600" dirty="0">
                <a:solidFill>
                  <a:schemeClr val="bg1"/>
                </a:solidFill>
              </a:rPr>
              <a:t>, M., (2023), Green human resource management and employee innovative </a:t>
            </a:r>
            <a:r>
              <a:rPr lang="en-US" sz="5600" dirty="0" err="1">
                <a:solidFill>
                  <a:schemeClr val="bg1"/>
                </a:solidFill>
              </a:rPr>
              <a:t>behaviour</a:t>
            </a:r>
            <a:r>
              <a:rPr lang="en-US" sz="5600" dirty="0">
                <a:solidFill>
                  <a:schemeClr val="bg1"/>
                </a:solidFill>
              </a:rPr>
              <a:t>: Does inclusive leadership play a role?, </a:t>
            </a:r>
            <a:r>
              <a:rPr lang="en-US" sz="5600" i="1" dirty="0">
                <a:solidFill>
                  <a:schemeClr val="bg1"/>
                </a:solidFill>
              </a:rPr>
              <a:t>Personnel Review</a:t>
            </a:r>
            <a:r>
              <a:rPr lang="en-US" sz="5600" dirty="0">
                <a:solidFill>
                  <a:schemeClr val="bg1"/>
                </a:solidFill>
              </a:rPr>
              <a:t>, Advance online publication, https://doi.org/10.1108/PR-04-2021-0239.</a:t>
            </a:r>
            <a:endParaRPr lang="el-GR" sz="5600" dirty="0">
              <a:solidFill>
                <a:schemeClr val="bg1"/>
              </a:solidFill>
            </a:endParaRPr>
          </a:p>
          <a:p>
            <a:pPr algn="just">
              <a:spcBef>
                <a:spcPts val="300"/>
              </a:spcBef>
            </a:pPr>
            <a:r>
              <a:rPr lang="en-US" sz="5600" dirty="0">
                <a:solidFill>
                  <a:schemeClr val="bg1"/>
                </a:solidFill>
              </a:rPr>
              <a:t>Shah, S.M.A., Jiang, Y., Wu, H., Ahmed, Z., </a:t>
            </a:r>
            <a:r>
              <a:rPr lang="en-US" sz="5600" dirty="0" err="1">
                <a:solidFill>
                  <a:schemeClr val="bg1"/>
                </a:solidFill>
              </a:rPr>
              <a:t>Ullah</a:t>
            </a:r>
            <a:r>
              <a:rPr lang="en-US" sz="5600" dirty="0">
                <a:solidFill>
                  <a:schemeClr val="bg1"/>
                </a:solidFill>
              </a:rPr>
              <a:t>, I., Adebayo, T.S., (2021), Linking Green Human Resource Practices and Environmental Economics Performance: The Role of Green Economic Organizational Culture and Green Psychological Climate, </a:t>
            </a:r>
            <a:r>
              <a:rPr lang="en-US" sz="5600" i="1" dirty="0">
                <a:solidFill>
                  <a:schemeClr val="bg1"/>
                </a:solidFill>
              </a:rPr>
              <a:t>Int. J. Environ. Res. Public Health </a:t>
            </a:r>
            <a:r>
              <a:rPr lang="en-US" sz="5600" dirty="0">
                <a:solidFill>
                  <a:schemeClr val="bg1"/>
                </a:solidFill>
              </a:rPr>
              <a:t>18, </a:t>
            </a:r>
            <a:r>
              <a:rPr lang="en-US" sz="5600" dirty="0" smtClean="0">
                <a:solidFill>
                  <a:schemeClr val="bg1"/>
                </a:solidFill>
              </a:rPr>
              <a:t>10953.</a:t>
            </a:r>
            <a:endParaRPr lang="el-GR" sz="5600" dirty="0">
              <a:solidFill>
                <a:schemeClr val="bg1"/>
              </a:solidFill>
            </a:endParaRPr>
          </a:p>
          <a:p>
            <a:pPr algn="just">
              <a:spcBef>
                <a:spcPts val="300"/>
              </a:spcBef>
            </a:pPr>
            <a:r>
              <a:rPr lang="en-US" sz="5600" dirty="0">
                <a:solidFill>
                  <a:schemeClr val="bg1"/>
                </a:solidFill>
              </a:rPr>
              <a:t>Usman, M., Mat, N., (2021), Green HRM: Implication toward environmental performance in developing countries, </a:t>
            </a:r>
            <a:r>
              <a:rPr lang="en-US" sz="5600" i="1" dirty="0">
                <a:solidFill>
                  <a:schemeClr val="bg1"/>
                </a:solidFill>
              </a:rPr>
              <a:t>International Journal of Economics, Management </a:t>
            </a:r>
            <a:r>
              <a:rPr lang="en-US" sz="5600" dirty="0">
                <a:solidFill>
                  <a:schemeClr val="bg1"/>
                </a:solidFill>
              </a:rPr>
              <a:t>and Accounting, 29(1).</a:t>
            </a:r>
            <a:endParaRPr lang="el-GR" sz="5600" dirty="0">
              <a:solidFill>
                <a:schemeClr val="bg1"/>
              </a:solidFill>
            </a:endParaRPr>
          </a:p>
          <a:p>
            <a:pPr>
              <a:spcBef>
                <a:spcPts val="300"/>
              </a:spcBef>
            </a:pPr>
            <a:endParaRPr lang="el-GR" dirty="0"/>
          </a:p>
        </p:txBody>
      </p:sp>
    </p:spTree>
    <p:extLst>
      <p:ext uri="{BB962C8B-B14F-4D97-AF65-F5344CB8AC3E}">
        <p14:creationId xmlns:p14="http://schemas.microsoft.com/office/powerpoint/2010/main" val="16521060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7" descr="https://fwsd.uth.gr/wp-content/uploads/2020/12/sxediasmos.jpg"/>
          <p:cNvPicPr>
            <a:picLocks noChangeAspect="1" noChangeArrowheads="1"/>
          </p:cNvPicPr>
          <p:nvPr/>
        </p:nvPicPr>
        <p:blipFill>
          <a:blip r:embed="rId2">
            <a:lum bright="20000" contrast="-10000"/>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 Τίτλος"/>
          <p:cNvSpPr txBox="1">
            <a:spLocks/>
          </p:cNvSpPr>
          <p:nvPr/>
        </p:nvSpPr>
        <p:spPr bwMode="auto">
          <a:xfrm>
            <a:off x="3387483" y="2650604"/>
            <a:ext cx="4860032" cy="1556792"/>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scene3d>
            <a:camera prst="isometricOffAxis1Right"/>
            <a:lightRig rig="threePt" dir="t"/>
          </a:scene3d>
        </p:spPr>
        <p:txBody>
          <a:bodyPr anchor="ctr">
            <a:normAutofit fontScale="97500"/>
          </a:bodyPr>
          <a:lstStyle/>
          <a:p>
            <a:pPr algn="ctr">
              <a:defRPr/>
            </a:pPr>
            <a:r>
              <a:rPr lang="en-US" sz="4800" b="1" dirty="0">
                <a:solidFill>
                  <a:schemeClr val="bg1"/>
                </a:solidFill>
                <a:latin typeface="Calibri" pitchFamily="34" charset="0"/>
                <a:ea typeface="+mj-ea"/>
                <a:cs typeface="Calibri" pitchFamily="34" charset="0"/>
              </a:rPr>
              <a:t>Thank you for your attention</a:t>
            </a:r>
            <a:r>
              <a:rPr lang="el-GR" sz="4800" b="1" dirty="0">
                <a:solidFill>
                  <a:schemeClr val="bg1"/>
                </a:solidFill>
                <a:latin typeface="Calibri" pitchFamily="34" charset="0"/>
                <a:ea typeface="+mj-ea"/>
                <a:cs typeface="Calibri" pitchFamily="34" charset="0"/>
              </a:rPr>
              <a:t>!</a:t>
            </a:r>
          </a:p>
        </p:txBody>
      </p:sp>
    </p:spTree>
    <p:extLst>
      <p:ext uri="{BB962C8B-B14F-4D97-AF65-F5344CB8AC3E}">
        <p14:creationId xmlns:p14="http://schemas.microsoft.com/office/powerpoint/2010/main" val="32395615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5" descr="recruitment+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8292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3" name="Rectangle 3"/>
          <p:cNvSpPr>
            <a:spLocks noGrp="1" noChangeArrowheads="1"/>
          </p:cNvSpPr>
          <p:nvPr>
            <p:ph type="ctrTitle"/>
          </p:nvPr>
        </p:nvSpPr>
        <p:spPr>
          <a:xfrm>
            <a:off x="2133600" y="304800"/>
            <a:ext cx="7924800" cy="1143000"/>
          </a:xfrm>
        </p:spPr>
        <p:txBody>
          <a:bodyPr>
            <a:normAutofit fontScale="90000"/>
          </a:bodyPr>
          <a:lstStyle/>
          <a:p>
            <a:pPr algn="ctr">
              <a:defRPr/>
            </a:pPr>
            <a:r>
              <a:rPr lang="en-US" b="1" dirty="0" smtClean="0">
                <a:solidFill>
                  <a:schemeClr val="bg1"/>
                </a:solidFill>
                <a:latin typeface="Calibri" pitchFamily="34" charset="0"/>
                <a:cs typeface="Calibri" pitchFamily="34" charset="0"/>
              </a:rPr>
              <a:t>Performance Management</a:t>
            </a:r>
          </a:p>
        </p:txBody>
      </p:sp>
      <p:sp>
        <p:nvSpPr>
          <p:cNvPr id="1037" name="Rectangle 2"/>
          <p:cNvSpPr>
            <a:spLocks noGrp="1" noChangeArrowheads="1"/>
          </p:cNvSpPr>
          <p:nvPr>
            <p:ph type="subTitle" idx="1"/>
          </p:nvPr>
        </p:nvSpPr>
        <p:spPr>
          <a:xfrm>
            <a:off x="1919288" y="1557338"/>
            <a:ext cx="8001000" cy="1600200"/>
          </a:xfrm>
        </p:spPr>
        <p:txBody>
          <a:bodyPr/>
          <a:lstStyle/>
          <a:p>
            <a:pPr algn="ctr" eaLnBrk="1" hangingPunct="1">
              <a:lnSpc>
                <a:spcPct val="110000"/>
              </a:lnSpc>
            </a:pPr>
            <a:r>
              <a:rPr lang="en-US" altLang="el-GR" sz="2200" b="1" dirty="0">
                <a:solidFill>
                  <a:schemeClr val="bg1"/>
                </a:solidFill>
                <a:latin typeface="Calibri" panose="020F0502020204030204" pitchFamily="34" charset="0"/>
                <a:cs typeface="Calibri" panose="020F0502020204030204" pitchFamily="34" charset="0"/>
              </a:rPr>
              <a:t>An iterative process of goal-setting, communication, observation and evaluation to support, retain and develop exceptional employees for organizational success.</a:t>
            </a:r>
          </a:p>
        </p:txBody>
      </p:sp>
      <p:graphicFrame>
        <p:nvGraphicFramePr>
          <p:cNvPr id="2" name="Διάγραμμα 1"/>
          <p:cNvGraphicFramePr/>
          <p:nvPr/>
        </p:nvGraphicFramePr>
        <p:xfrm>
          <a:off x="3429000" y="3352800"/>
          <a:ext cx="51816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45011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CAF -Common Assessment Framework – EU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29734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il_fi" descr="http://www.artlex.com/ArtLex/m/images/motivation_research.gif"/>
          <p:cNvPicPr>
            <a:picLocks noGrp="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p:spPr>
      </p:pic>
      <p:sp>
        <p:nvSpPr>
          <p:cNvPr id="2" name="1 - Τίτλος"/>
          <p:cNvSpPr>
            <a:spLocks noGrp="1"/>
          </p:cNvSpPr>
          <p:nvPr>
            <p:ph type="title"/>
          </p:nvPr>
        </p:nvSpPr>
        <p:spPr>
          <a:xfrm>
            <a:off x="2135189" y="260350"/>
            <a:ext cx="4968875" cy="509588"/>
          </a:xfrm>
        </p:spPr>
        <p:txBody>
          <a:bodyPr>
            <a:normAutofit fontScale="90000"/>
          </a:bodyPr>
          <a:lstStyle/>
          <a:p>
            <a:pPr algn="ctr">
              <a:defRPr/>
            </a:pPr>
            <a:r>
              <a:rPr lang="en-GB" b="1" dirty="0" smtClean="0">
                <a:solidFill>
                  <a:schemeClr val="tx1"/>
                </a:solidFill>
                <a:latin typeface="Calibri" pitchFamily="34" charset="0"/>
                <a:cs typeface="Calibri" pitchFamily="34" charset="0"/>
              </a:rPr>
              <a:t>Motivation</a:t>
            </a:r>
            <a:endParaRPr lang="el-GR" b="1"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41928351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959100" y="274638"/>
            <a:ext cx="7499350" cy="1143000"/>
          </a:xfrm>
        </p:spPr>
        <p:txBody>
          <a:bodyPr/>
          <a:lstStyle/>
          <a:p>
            <a:pPr algn="ctr">
              <a:defRPr/>
            </a:pPr>
            <a:r>
              <a:rPr lang="en-US" altLang="en-US" b="1" dirty="0">
                <a:solidFill>
                  <a:schemeClr val="bg1"/>
                </a:solidFill>
                <a:latin typeface="Calibri" pitchFamily="34" charset="0"/>
                <a:cs typeface="Calibri" pitchFamily="34" charset="0"/>
              </a:rPr>
              <a:t>Contrasting Views of Satisfaction and Dissatisfaction</a:t>
            </a:r>
          </a:p>
        </p:txBody>
      </p:sp>
      <p:sp>
        <p:nvSpPr>
          <p:cNvPr id="154627" name="Rectangle 3"/>
          <p:cNvSpPr>
            <a:spLocks noChangeArrowheads="1"/>
          </p:cNvSpPr>
          <p:nvPr/>
        </p:nvSpPr>
        <p:spPr bwMode="auto">
          <a:xfrm>
            <a:off x="3606800" y="3095625"/>
            <a:ext cx="10207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700" dirty="0">
                <a:solidFill>
                  <a:srgbClr val="000000"/>
                </a:solidFill>
                <a:latin typeface="+mn-lt"/>
              </a:rPr>
              <a:t>Satisfaction</a:t>
            </a:r>
            <a:endParaRPr lang="en-US" altLang="en-US" sz="1800" dirty="0">
              <a:latin typeface="+mn-lt"/>
            </a:endParaRPr>
          </a:p>
        </p:txBody>
      </p:sp>
      <p:sp>
        <p:nvSpPr>
          <p:cNvPr id="154628" name="Rectangle 4"/>
          <p:cNvSpPr>
            <a:spLocks noChangeArrowheads="1"/>
          </p:cNvSpPr>
          <p:nvPr/>
        </p:nvSpPr>
        <p:spPr bwMode="auto">
          <a:xfrm>
            <a:off x="7331076" y="3095625"/>
            <a:ext cx="127567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700" dirty="0">
                <a:solidFill>
                  <a:srgbClr val="000000"/>
                </a:solidFill>
                <a:latin typeface="+mn-lt"/>
              </a:rPr>
              <a:t>Dissatisfaction</a:t>
            </a:r>
            <a:endParaRPr lang="en-US" altLang="en-US" sz="1800" dirty="0">
              <a:latin typeface="+mn-lt"/>
            </a:endParaRPr>
          </a:p>
        </p:txBody>
      </p:sp>
      <p:sp>
        <p:nvSpPr>
          <p:cNvPr id="154629" name="Rectangle 5"/>
          <p:cNvSpPr>
            <a:spLocks noChangeArrowheads="1"/>
          </p:cNvSpPr>
          <p:nvPr/>
        </p:nvSpPr>
        <p:spPr bwMode="auto">
          <a:xfrm>
            <a:off x="5033964" y="2355850"/>
            <a:ext cx="156882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900" dirty="0">
                <a:solidFill>
                  <a:srgbClr val="000000"/>
                </a:solidFill>
                <a:latin typeface="+mn-lt"/>
              </a:rPr>
              <a:t>Traditional view</a:t>
            </a:r>
            <a:endParaRPr lang="en-US" altLang="en-US" sz="1800" dirty="0">
              <a:latin typeface="+mn-lt"/>
            </a:endParaRPr>
          </a:p>
        </p:txBody>
      </p:sp>
      <p:pic>
        <p:nvPicPr>
          <p:cNvPr id="1546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1" y="2654301"/>
            <a:ext cx="49942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1850" y="2647950"/>
            <a:ext cx="1222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1" y="2952750"/>
            <a:ext cx="50768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3" name="Rectangle 9"/>
          <p:cNvSpPr>
            <a:spLocks noChangeArrowheads="1"/>
          </p:cNvSpPr>
          <p:nvPr/>
        </p:nvSpPr>
        <p:spPr bwMode="auto">
          <a:xfrm>
            <a:off x="3606800" y="4754563"/>
            <a:ext cx="10207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700" dirty="0">
                <a:solidFill>
                  <a:srgbClr val="000000"/>
                </a:solidFill>
                <a:latin typeface="+mn-lt"/>
              </a:rPr>
              <a:t>Satisfaction</a:t>
            </a:r>
            <a:endParaRPr lang="en-US" altLang="en-US" sz="1800" dirty="0">
              <a:latin typeface="+mn-lt"/>
            </a:endParaRPr>
          </a:p>
        </p:txBody>
      </p:sp>
      <p:sp>
        <p:nvSpPr>
          <p:cNvPr id="154634" name="Rectangle 10"/>
          <p:cNvSpPr>
            <a:spLocks noChangeArrowheads="1"/>
          </p:cNvSpPr>
          <p:nvPr/>
        </p:nvSpPr>
        <p:spPr bwMode="auto">
          <a:xfrm>
            <a:off x="7331076" y="4754563"/>
            <a:ext cx="1312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700" dirty="0">
                <a:solidFill>
                  <a:srgbClr val="000000"/>
                </a:solidFill>
                <a:latin typeface="+mn-lt"/>
              </a:rPr>
              <a:t>No satisfaction</a:t>
            </a:r>
            <a:endParaRPr lang="en-US" altLang="en-US" sz="1800" dirty="0">
              <a:latin typeface="+mn-lt"/>
            </a:endParaRPr>
          </a:p>
        </p:txBody>
      </p:sp>
      <p:sp>
        <p:nvSpPr>
          <p:cNvPr id="154635" name="Rectangle 11"/>
          <p:cNvSpPr>
            <a:spLocks noChangeArrowheads="1"/>
          </p:cNvSpPr>
          <p:nvPr/>
        </p:nvSpPr>
        <p:spPr bwMode="auto">
          <a:xfrm>
            <a:off x="5040314" y="4013200"/>
            <a:ext cx="156799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900" dirty="0">
                <a:solidFill>
                  <a:srgbClr val="000000"/>
                </a:solidFill>
                <a:latin typeface="+mn-lt"/>
              </a:rPr>
              <a:t>Herzberg's view</a:t>
            </a:r>
            <a:endParaRPr lang="en-US" altLang="en-US" sz="1800" dirty="0">
              <a:latin typeface="+mn-lt"/>
            </a:endParaRPr>
          </a:p>
        </p:txBody>
      </p:sp>
      <p:pic>
        <p:nvPicPr>
          <p:cNvPr id="15463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1" y="4313239"/>
            <a:ext cx="49942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1850" y="4305301"/>
            <a:ext cx="1222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1" y="4611689"/>
            <a:ext cx="50768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9" name="Rectangle 15"/>
          <p:cNvSpPr>
            <a:spLocks noChangeArrowheads="1"/>
          </p:cNvSpPr>
          <p:nvPr/>
        </p:nvSpPr>
        <p:spPr bwMode="auto">
          <a:xfrm>
            <a:off x="3606801" y="5719763"/>
            <a:ext cx="15610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700" dirty="0">
                <a:solidFill>
                  <a:srgbClr val="000000"/>
                </a:solidFill>
                <a:latin typeface="+mn-lt"/>
              </a:rPr>
              <a:t>No dissatisfaction</a:t>
            </a:r>
            <a:endParaRPr lang="en-US" altLang="en-US" sz="1800" dirty="0">
              <a:latin typeface="+mn-lt"/>
            </a:endParaRPr>
          </a:p>
        </p:txBody>
      </p:sp>
      <p:sp>
        <p:nvSpPr>
          <p:cNvPr id="154640" name="Rectangle 16"/>
          <p:cNvSpPr>
            <a:spLocks noChangeArrowheads="1"/>
          </p:cNvSpPr>
          <p:nvPr/>
        </p:nvSpPr>
        <p:spPr bwMode="auto">
          <a:xfrm>
            <a:off x="7331076" y="5719763"/>
            <a:ext cx="127567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700" dirty="0">
                <a:solidFill>
                  <a:srgbClr val="000000"/>
                </a:solidFill>
                <a:latin typeface="+mn-lt"/>
              </a:rPr>
              <a:t>Dissatisfaction</a:t>
            </a:r>
            <a:endParaRPr lang="en-US" altLang="en-US" sz="1800" dirty="0">
              <a:latin typeface="+mn-lt"/>
            </a:endParaRPr>
          </a:p>
        </p:txBody>
      </p:sp>
      <p:pic>
        <p:nvPicPr>
          <p:cNvPr id="154641"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1" y="5276851"/>
            <a:ext cx="49942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2"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51850" y="5270501"/>
            <a:ext cx="1222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3"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1" y="5576889"/>
            <a:ext cx="50768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44" name="Rectangle 20"/>
          <p:cNvSpPr>
            <a:spLocks noChangeArrowheads="1"/>
          </p:cNvSpPr>
          <p:nvPr/>
        </p:nvSpPr>
        <p:spPr bwMode="auto">
          <a:xfrm>
            <a:off x="5203826" y="5338763"/>
            <a:ext cx="14010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700" dirty="0">
                <a:solidFill>
                  <a:srgbClr val="000000"/>
                </a:solidFill>
                <a:latin typeface="+mn-lt"/>
              </a:rPr>
              <a:t>Hygiene Factors</a:t>
            </a:r>
            <a:endParaRPr lang="en-US" altLang="en-US" sz="1800" dirty="0">
              <a:latin typeface="+mn-lt"/>
            </a:endParaRPr>
          </a:p>
        </p:txBody>
      </p:sp>
      <p:sp>
        <p:nvSpPr>
          <p:cNvPr id="154645" name="Rectangle 21"/>
          <p:cNvSpPr>
            <a:spLocks noChangeArrowheads="1"/>
          </p:cNvSpPr>
          <p:nvPr/>
        </p:nvSpPr>
        <p:spPr bwMode="auto">
          <a:xfrm>
            <a:off x="5475288" y="4379913"/>
            <a:ext cx="96513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700" dirty="0">
                <a:solidFill>
                  <a:srgbClr val="000000"/>
                </a:solidFill>
                <a:latin typeface="+mn-lt"/>
              </a:rPr>
              <a:t>Motivators</a:t>
            </a:r>
            <a:endParaRPr lang="en-US" altLang="en-US" sz="1800" dirty="0">
              <a:latin typeface="+mn-lt"/>
            </a:endParaRPr>
          </a:p>
        </p:txBody>
      </p:sp>
    </p:spTree>
    <p:extLst>
      <p:ext uri="{BB962C8B-B14F-4D97-AF65-F5344CB8AC3E}">
        <p14:creationId xmlns:p14="http://schemas.microsoft.com/office/powerpoint/2010/main" val="13429430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mas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089331" cy="6858000"/>
          </a:xfrm>
          <a:prstGeom prst="rect">
            <a:avLst/>
          </a:prstGeom>
          <a:solidFill>
            <a:srgbClr val="DBE5F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6065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ύκλωμα">
  <a:themeElements>
    <a:clrScheme name="Πρασινοκίτρινο">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ύκλωμα">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TM04033919[[fn=Κύκλωμα]]</Template>
  <TotalTime>240</TotalTime>
  <Words>2487</Words>
  <Application>Microsoft Office PowerPoint</Application>
  <PresentationFormat>Ευρεία οθόνη</PresentationFormat>
  <Paragraphs>414</Paragraphs>
  <Slides>35</Slides>
  <Notes>8</Notes>
  <HiddenSlides>0</HiddenSlides>
  <MMClips>0</MMClips>
  <ScaleCrop>false</ScaleCrop>
  <HeadingPairs>
    <vt:vector size="8" baseType="variant">
      <vt:variant>
        <vt:lpstr>Γραμματοσειρές που χρησιμοποιούνται</vt:lpstr>
      </vt:variant>
      <vt:variant>
        <vt:i4>9</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35</vt:i4>
      </vt:variant>
    </vt:vector>
  </HeadingPairs>
  <TitlesOfParts>
    <vt:vector size="46" baseType="lpstr">
      <vt:lpstr>Aptos</vt:lpstr>
      <vt:lpstr>Arial</vt:lpstr>
      <vt:lpstr>Arial Unicode MS</vt:lpstr>
      <vt:lpstr>Calibri</vt:lpstr>
      <vt:lpstr>Times</vt:lpstr>
      <vt:lpstr>Times New Roman</vt:lpstr>
      <vt:lpstr>Trebuchet MS</vt:lpstr>
      <vt:lpstr>Wingdings</vt:lpstr>
      <vt:lpstr>Wingdings 2</vt:lpstr>
      <vt:lpstr>Κύκλωμα</vt:lpstr>
      <vt:lpstr>Clip</vt:lpstr>
      <vt:lpstr>Towards a Green Human Capital:  A Theoretical Approach</vt:lpstr>
      <vt:lpstr>Παρουσίαση του PowerPoint</vt:lpstr>
      <vt:lpstr>Παρουσίαση του PowerPoint</vt:lpstr>
      <vt:lpstr>Παρουσίαση του PowerPoint</vt:lpstr>
      <vt:lpstr>Performance Management</vt:lpstr>
      <vt:lpstr>Παρουσίαση του PowerPoint</vt:lpstr>
      <vt:lpstr>Motivation</vt:lpstr>
      <vt:lpstr>Contrasting Views of Satisfaction and Dissatisfaction</vt:lpstr>
      <vt:lpstr>Παρουσίαση του PowerPoint</vt:lpstr>
      <vt:lpstr>Παρουσίαση του PowerPoint</vt:lpstr>
      <vt:lpstr>Παρουσίαση του PowerPoint</vt:lpstr>
      <vt:lpstr>Παρουσίαση του PowerPoint</vt:lpstr>
      <vt:lpstr>Introduction</vt:lpstr>
      <vt:lpstr>Introduction</vt:lpstr>
      <vt:lpstr>Theoretical Approaches</vt:lpstr>
      <vt:lpstr>Bibliometric Analysis</vt:lpstr>
      <vt:lpstr>Bibliometric Analysis</vt:lpstr>
      <vt:lpstr>KEYWORDS</vt:lpstr>
      <vt:lpstr>Defining Green HRM</vt:lpstr>
      <vt:lpstr>Core Functions of Green HRM</vt:lpstr>
      <vt:lpstr>ENVIRONMENT SOCIETY GOVERNANCE</vt:lpstr>
      <vt:lpstr>Benefits of Green HRM</vt:lpstr>
      <vt:lpstr>Process for identifying good practicesfor Green HRM</vt:lpstr>
      <vt:lpstr>An Empirical Study on Green Human Resource Management in Wood and Furniture Businesses in Greece</vt:lpstr>
      <vt:lpstr>THE AIM OF THE PAPER</vt:lpstr>
      <vt:lpstr>The methodology followed in this specific work includes five key points: (a) Questionnaire Construction, (b) Questionnaire Distribution, (c) Data Collection and Pre-Processing, (d) Statistical Analysis of the Data, and (e) Formulation of Conclusions</vt:lpstr>
      <vt:lpstr>Questions of the Second Part of the Questionnaire. All questions follow the 5-point Likert scale</vt:lpstr>
      <vt:lpstr>Παρουσίαση του PowerPoint</vt:lpstr>
      <vt:lpstr>Descriptive Statistics of the Questions/Statements of the Questionnaire</vt:lpstr>
      <vt:lpstr>specific factors that emerged multidimensional aspects of the organizational environmental strategy</vt:lpstr>
      <vt:lpstr>Conclusions</vt:lpstr>
      <vt:lpstr>1ST assignment</vt:lpstr>
      <vt:lpstr>2ND assignment</vt:lpstr>
      <vt:lpstr>REFERENCES</vt:lpstr>
      <vt:lpstr>Παρουσίαση του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GIORGOS</dc:creator>
  <cp:lastModifiedBy>GIORGOS</cp:lastModifiedBy>
  <cp:revision>26</cp:revision>
  <dcterms:created xsi:type="dcterms:W3CDTF">2025-08-06T07:32:08Z</dcterms:created>
  <dcterms:modified xsi:type="dcterms:W3CDTF">2025-11-08T11:00:05Z</dcterms:modified>
</cp:coreProperties>
</file>