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61" r:id="rId4"/>
    <p:sldId id="282" r:id="rId5"/>
    <p:sldId id="288" r:id="rId6"/>
    <p:sldId id="284" r:id="rId7"/>
    <p:sldId id="285" r:id="rId8"/>
    <p:sldId id="286" r:id="rId9"/>
    <p:sldId id="289" r:id="rId10"/>
    <p:sldId id="293" r:id="rId11"/>
    <p:sldId id="294" r:id="rId12"/>
    <p:sldId id="297" r:id="rId13"/>
    <p:sldId id="295" r:id="rId14"/>
    <p:sldId id="296" r:id="rId15"/>
    <p:sldId id="298" r:id="rId16"/>
    <p:sldId id="308" r:id="rId17"/>
    <p:sldId id="309" r:id="rId18"/>
    <p:sldId id="312" r:id="rId19"/>
    <p:sldId id="313" r:id="rId20"/>
    <p:sldId id="314" r:id="rId21"/>
    <p:sldId id="315" r:id="rId22"/>
    <p:sldId id="316" r:id="rId23"/>
    <p:sldId id="430" r:id="rId24"/>
    <p:sldId id="317" r:id="rId25"/>
    <p:sldId id="318" r:id="rId26"/>
    <p:sldId id="389" r:id="rId27"/>
    <p:sldId id="319" r:id="rId28"/>
    <p:sldId id="394" r:id="rId29"/>
    <p:sldId id="395" r:id="rId30"/>
    <p:sldId id="336" r:id="rId31"/>
    <p:sldId id="337" r:id="rId32"/>
    <p:sldId id="324" r:id="rId33"/>
    <p:sldId id="325" r:id="rId34"/>
    <p:sldId id="326" r:id="rId35"/>
    <p:sldId id="323" r:id="rId36"/>
    <p:sldId id="327" r:id="rId37"/>
    <p:sldId id="328" r:id="rId38"/>
    <p:sldId id="329" r:id="rId39"/>
    <p:sldId id="334" r:id="rId40"/>
    <p:sldId id="335" r:id="rId41"/>
    <p:sldId id="333" r:id="rId42"/>
    <p:sldId id="338" r:id="rId43"/>
    <p:sldId id="332" r:id="rId44"/>
    <p:sldId id="339" r:id="rId45"/>
    <p:sldId id="340" r:id="rId46"/>
    <p:sldId id="341" r:id="rId47"/>
    <p:sldId id="435" r:id="rId48"/>
    <p:sldId id="437" r:id="rId49"/>
    <p:sldId id="438" r:id="rId50"/>
    <p:sldId id="432" r:id="rId51"/>
    <p:sldId id="433"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83" r:id="rId67"/>
    <p:sldId id="384" r:id="rId68"/>
    <p:sldId id="386" r:id="rId69"/>
    <p:sldId id="387" r:id="rId70"/>
    <p:sldId id="388" r:id="rId7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92" autoAdjust="0"/>
  </p:normalViewPr>
  <p:slideViewPr>
    <p:cSldViewPr>
      <p:cViewPr varScale="1">
        <p:scale>
          <a:sx n="114" d="100"/>
          <a:sy n="114" d="100"/>
        </p:scale>
        <p:origin x="1902" y="114"/>
      </p:cViewPr>
      <p:guideLst>
        <p:guide orient="horz" pos="2160"/>
        <p:guide pos="2880"/>
      </p:guideLst>
    </p:cSldViewPr>
  </p:slideViewPr>
  <p:outlineViewPr>
    <p:cViewPr>
      <p:scale>
        <a:sx n="33" d="100"/>
        <a:sy n="33" d="100"/>
      </p:scale>
      <p:origin x="36"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1122363"/>
            <a:ext cx="6858000" cy="2387600"/>
          </a:xfrm>
        </p:spPr>
        <p:txBody>
          <a:bodyPr anchor="b"/>
          <a:lstStyle>
            <a:lvl1pPr algn="ctr">
              <a:defRPr sz="4500"/>
            </a:lvl1pPr>
          </a:lstStyle>
          <a:p>
            <a:r>
              <a:rPr lang="el-GR"/>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CCA7435A-7557-4C00-9573-368A10BEF520}" type="datetimeFigureOut">
              <a:rPr lang="el-GR" smtClean="0"/>
              <a:t>18/12/2020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1258893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CA7435A-7557-4C00-9573-368A10BEF520}" type="datetimeFigureOut">
              <a:rPr lang="el-GR" smtClean="0"/>
              <a:t>18/12/2020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132601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CA7435A-7557-4C00-9573-368A10BEF520}" type="datetimeFigureOut">
              <a:rPr lang="el-GR" smtClean="0"/>
              <a:t>18/12/2020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382210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CCA7435A-7557-4C00-9573-368A10BEF520}" type="datetimeFigureOut">
              <a:rPr lang="el-GR" smtClean="0"/>
              <a:t>18/12/2020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601810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CCA7435A-7557-4C00-9573-368A10BEF520}" type="datetimeFigureOut">
              <a:rPr lang="el-GR" smtClean="0"/>
              <a:t>18/12/2020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398379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CCA7435A-7557-4C00-9573-368A10BEF520}" type="datetimeFigureOut">
              <a:rPr lang="el-GR" smtClean="0"/>
              <a:t>18/12/2020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261995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CCA7435A-7557-4C00-9573-368A10BEF520}" type="datetimeFigureOut">
              <a:rPr lang="el-GR" smtClean="0"/>
              <a:t>18/12/2020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224137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CCA7435A-7557-4C00-9573-368A10BEF520}" type="datetimeFigureOut">
              <a:rPr lang="el-GR" smtClean="0"/>
              <a:t>18/12/2020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39799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CCA7435A-7557-4C00-9573-368A10BEF520}" type="datetimeFigureOut">
              <a:rPr lang="el-GR" smtClean="0"/>
              <a:t>18/12/2020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211834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CA7435A-7557-4C00-9573-368A10BEF520}" type="datetimeFigureOut">
              <a:rPr lang="el-GR" smtClean="0"/>
              <a:t>18/12/2020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67090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CA7435A-7557-4C00-9573-368A10BEF520}" type="datetimeFigureOut">
              <a:rPr lang="el-GR" smtClean="0"/>
              <a:t>18/12/2020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F14339E-9E6B-4061-8FFE-8A2EFA28C212}" type="slidenum">
              <a:rPr lang="el-GR" smtClean="0"/>
              <a:t>‹#›</a:t>
            </a:fld>
            <a:endParaRPr lang="el-GR"/>
          </a:p>
        </p:txBody>
      </p:sp>
    </p:spTree>
    <p:extLst>
      <p:ext uri="{BB962C8B-B14F-4D97-AF65-F5344CB8AC3E}">
        <p14:creationId xmlns:p14="http://schemas.microsoft.com/office/powerpoint/2010/main" val="96702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A7435A-7557-4C00-9573-368A10BEF520}" type="datetimeFigureOut">
              <a:rPr lang="el-GR" smtClean="0"/>
              <a:t>18/12/2020</a:t>
            </a:fld>
            <a:endParaRPr lang="el-GR"/>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F14339E-9E6B-4061-8FFE-8A2EFA28C212}" type="slidenum">
              <a:rPr lang="el-GR" smtClean="0"/>
              <a:t>‹#›</a:t>
            </a:fld>
            <a:endParaRPr lang="el-GR"/>
          </a:p>
        </p:txBody>
      </p:sp>
    </p:spTree>
    <p:extLst>
      <p:ext uri="{BB962C8B-B14F-4D97-AF65-F5344CB8AC3E}">
        <p14:creationId xmlns:p14="http://schemas.microsoft.com/office/powerpoint/2010/main" val="59062631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81797"/>
            <a:ext cx="8229600" cy="720080"/>
          </a:xfrm>
        </p:spPr>
        <p:txBody>
          <a:bodyPr>
            <a:normAutofit fontScale="90000"/>
          </a:bodyPr>
          <a:lstStyle/>
          <a:p>
            <a:br>
              <a:rPr lang="el-GR" sz="1800" b="0" i="0" u="none" strike="noStrike" baseline="0" dirty="0">
                <a:solidFill>
                  <a:srgbClr val="000000"/>
                </a:solidFill>
                <a:latin typeface="Times New Roman"/>
              </a:rPr>
            </a:br>
            <a:r>
              <a:rPr lang="el-GR" sz="2000" b="1" i="0" u="sng" strike="noStrike" baseline="0" dirty="0">
                <a:solidFill>
                  <a:srgbClr val="000000"/>
                </a:solidFill>
                <a:effectLst>
                  <a:outerShdw blurRad="38100" dist="38100" dir="2700000" algn="tl">
                    <a:srgbClr val="000000">
                      <a:alpha val="43137"/>
                    </a:srgbClr>
                  </a:outerShdw>
                </a:effectLst>
                <a:latin typeface="Times New Roman"/>
              </a:rPr>
              <a:t>ΟΡΙΣΜΟΙ ΤΗΣ ΠΟΙΟΤΗΤΑΣ</a:t>
            </a:r>
            <a:r>
              <a:rPr lang="en-US" sz="2000" b="1" u="sng" dirty="0">
                <a:solidFill>
                  <a:srgbClr val="000000"/>
                </a:solidFill>
                <a:effectLst>
                  <a:outerShdw blurRad="38100" dist="38100" dir="2700000" algn="tl">
                    <a:srgbClr val="000000">
                      <a:alpha val="43137"/>
                    </a:srgbClr>
                  </a:outerShdw>
                </a:effectLst>
                <a:latin typeface="Times New Roman"/>
              </a:rPr>
              <a:t> </a:t>
            </a:r>
            <a:r>
              <a:rPr lang="el-GR" sz="2000" b="1" u="sng" dirty="0">
                <a:solidFill>
                  <a:srgbClr val="000000"/>
                </a:solidFill>
                <a:effectLst>
                  <a:outerShdw blurRad="38100" dist="38100" dir="2700000" algn="tl">
                    <a:srgbClr val="000000">
                      <a:alpha val="43137"/>
                    </a:srgbClr>
                  </a:outerShdw>
                </a:effectLst>
                <a:latin typeface="Times New Roman"/>
              </a:rPr>
              <a:t>ΜΕ ΒΑΣΗ ΤΟ ΠΡΟΙΟΝ Ή ΤΗΝ ΥΠΗΡΕΣΙΑ</a:t>
            </a:r>
            <a:endParaRPr lang="el-GR" sz="20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57200" y="980728"/>
            <a:ext cx="8229600" cy="5145435"/>
          </a:xfrm>
        </p:spPr>
        <p:txBody>
          <a:bodyPr>
            <a:normAutofit/>
          </a:bodyPr>
          <a:lstStyle/>
          <a:p>
            <a:r>
              <a:rPr lang="el-GR" sz="2000" dirty="0"/>
              <a:t>Συμμόρφωση προς τις απαιτήσεις( </a:t>
            </a:r>
            <a:r>
              <a:rPr lang="en-US" sz="2000" dirty="0"/>
              <a:t> Philip Crosby)</a:t>
            </a:r>
          </a:p>
          <a:p>
            <a:r>
              <a:rPr lang="el-GR" sz="2000" dirty="0"/>
              <a:t>Καταλληλότητα για χρήση ( </a:t>
            </a:r>
            <a:r>
              <a:rPr lang="en-US" sz="2000" dirty="0"/>
              <a:t> Joseph  Juran) </a:t>
            </a:r>
          </a:p>
          <a:p>
            <a:r>
              <a:rPr lang="el-GR" sz="2000" dirty="0"/>
              <a:t>Ικανότητα να ικανοποιεί τις προσδοκίες του χρήστη </a:t>
            </a:r>
            <a:r>
              <a:rPr lang="en-US" sz="2000" dirty="0"/>
              <a:t>( Deming)</a:t>
            </a:r>
          </a:p>
          <a:p>
            <a:r>
              <a:rPr lang="el-GR" sz="2000" dirty="0"/>
              <a:t>Ικανοποίηση των απαιτήσεων ( </a:t>
            </a:r>
            <a:r>
              <a:rPr lang="en-US" sz="2000" dirty="0"/>
              <a:t>Oakland)</a:t>
            </a:r>
          </a:p>
          <a:p>
            <a:r>
              <a:rPr lang="el-GR" sz="2000" dirty="0"/>
              <a:t>Το σύνολο των χαρακτηριστικών μιας οντότητας (1) που της αποδίδουν την ικανότητα να ικανοποιεί εκφρασμένες και συνεπαγόμενες ανάγκες ( </a:t>
            </a:r>
            <a:r>
              <a:rPr lang="en-US" sz="2000" dirty="0"/>
              <a:t>EN ISO 8402) .</a:t>
            </a:r>
            <a:endParaRPr lang="el-GR" sz="2000" dirty="0"/>
          </a:p>
          <a:p>
            <a:endParaRPr lang="el-GR" sz="2000" dirty="0"/>
          </a:p>
          <a:p>
            <a:endParaRPr lang="el-GR" sz="2000" dirty="0"/>
          </a:p>
          <a:p>
            <a:endParaRPr lang="en-US" sz="2000" dirty="0"/>
          </a:p>
          <a:p>
            <a:r>
              <a:rPr lang="en-US" sz="2000" dirty="0"/>
              <a:t>(1) </a:t>
            </a:r>
            <a:r>
              <a:rPr lang="el-GR" sz="2000" dirty="0"/>
              <a:t>Με βάση το πρότυπο </a:t>
            </a:r>
            <a:r>
              <a:rPr lang="en-US" sz="2000" dirty="0">
                <a:solidFill>
                  <a:prstClr val="black"/>
                </a:solidFill>
              </a:rPr>
              <a:t>ISO 8402</a:t>
            </a:r>
            <a:r>
              <a:rPr lang="el-GR" sz="2000" dirty="0">
                <a:solidFill>
                  <a:prstClr val="black"/>
                </a:solidFill>
              </a:rPr>
              <a:t> με την έννοια &lt;&lt;οντότητα εννοούμε μια δραστηριότητα ή μια διεργασία , ένα προϊόν / υπηρεσία , ένας οργανισμός , ένα σύστημα ή ένα πρόσωπο , ή οποιοσδήποτε συνδυασμός αυτών.</a:t>
            </a:r>
            <a:endParaRPr lang="el-GR" sz="2000" dirty="0"/>
          </a:p>
        </p:txBody>
      </p:sp>
    </p:spTree>
    <p:extLst>
      <p:ext uri="{BB962C8B-B14F-4D97-AF65-F5344CB8AC3E}">
        <p14:creationId xmlns:p14="http://schemas.microsoft.com/office/powerpoint/2010/main" val="394739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3000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3000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3000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3000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3000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432048"/>
          </a:xfrm>
        </p:spPr>
        <p:txBody>
          <a:bodyPr>
            <a:normAutofit/>
          </a:bodyPr>
          <a:lstStyle/>
          <a:p>
            <a:r>
              <a:rPr lang="en-US" sz="2400" b="1" dirty="0">
                <a:effectLst>
                  <a:outerShdw blurRad="38100" dist="38100" dir="2700000" algn="tl">
                    <a:srgbClr val="000000">
                      <a:alpha val="43137"/>
                    </a:srgbClr>
                  </a:outerShdw>
                </a:effectLst>
              </a:rPr>
              <a:t>                        </a:t>
            </a:r>
            <a:r>
              <a:rPr lang="el-GR" sz="2400" b="1" u="sng" dirty="0">
                <a:effectLst>
                  <a:outerShdw blurRad="38100" dist="38100" dir="2700000" algn="tl">
                    <a:srgbClr val="000000">
                      <a:alpha val="43137"/>
                    </a:srgbClr>
                  </a:outerShdw>
                </a:effectLst>
              </a:rPr>
              <a:t>Διάγραμμα αιτίου- αποτελέσματος</a:t>
            </a:r>
          </a:p>
        </p:txBody>
      </p:sp>
      <p:sp>
        <p:nvSpPr>
          <p:cNvPr id="3" name="Θέση περιεχομένου 2"/>
          <p:cNvSpPr>
            <a:spLocks noGrp="1"/>
          </p:cNvSpPr>
          <p:nvPr>
            <p:ph idx="1"/>
          </p:nvPr>
        </p:nvSpPr>
        <p:spPr>
          <a:xfrm>
            <a:off x="628650" y="548681"/>
            <a:ext cx="7886700" cy="5628281"/>
          </a:xfrm>
        </p:spPr>
        <p:txBody>
          <a:bodyPr>
            <a:normAutofit lnSpcReduction="10000"/>
          </a:bodyPr>
          <a:lstStyle/>
          <a:p>
            <a:r>
              <a:rPr lang="el-GR" dirty="0"/>
              <a:t>Το διάγραμμα αιτίου –αποτελέσματος είναι ένα εργαλείο, το οποίο χρησιμοποιείται για να αναλύονται όλα τα πιθανά αίτια ενός προβλήματος.</a:t>
            </a:r>
          </a:p>
          <a:p>
            <a:r>
              <a:rPr lang="el-GR" dirty="0"/>
              <a:t>Τα πιθανά αίτια ομαδοποιούνται σε κύριες κατηγορίες και σε υποκατηγορίες 1</a:t>
            </a:r>
            <a:r>
              <a:rPr lang="el-GR" baseline="30000" dirty="0"/>
              <a:t>ου</a:t>
            </a:r>
            <a:r>
              <a:rPr lang="el-GR" dirty="0"/>
              <a:t> ,2</a:t>
            </a:r>
            <a:r>
              <a:rPr lang="el-GR" baseline="30000" dirty="0"/>
              <a:t>ου</a:t>
            </a:r>
            <a:r>
              <a:rPr lang="el-GR" dirty="0"/>
              <a:t> ,3</a:t>
            </a:r>
            <a:r>
              <a:rPr lang="el-GR" baseline="30000" dirty="0"/>
              <a:t>ου</a:t>
            </a:r>
            <a:r>
              <a:rPr lang="el-GR" dirty="0"/>
              <a:t>  </a:t>
            </a:r>
            <a:r>
              <a:rPr lang="el-GR" dirty="0" err="1"/>
              <a:t>κ.ο.κ.</a:t>
            </a:r>
            <a:endParaRPr lang="el-GR" dirty="0"/>
          </a:p>
          <a:p>
            <a:r>
              <a:rPr lang="el-GR" dirty="0"/>
              <a:t>Το διάγραμμα αιτίου-αποτελέσματος χρησιμοποιείται ευκολότερα μετά τις ιδέες που θα προκύψουν από την τεχνική του καταιγισμού ιδεών , ομαδοποιώντας τες σε πέντε βασικές κατηγορίες τις εξής:</a:t>
            </a:r>
          </a:p>
          <a:p>
            <a:r>
              <a:rPr lang="el-GR" dirty="0"/>
              <a:t>Άνθρωποι ( </a:t>
            </a:r>
            <a:r>
              <a:rPr lang="en-US" dirty="0"/>
              <a:t>Men)</a:t>
            </a:r>
            <a:endParaRPr lang="el-GR" dirty="0"/>
          </a:p>
          <a:p>
            <a:r>
              <a:rPr lang="el-GR" dirty="0"/>
              <a:t>Υλικά </a:t>
            </a:r>
            <a:r>
              <a:rPr lang="en-US" dirty="0"/>
              <a:t> ( Materials)</a:t>
            </a:r>
            <a:endParaRPr lang="el-GR" dirty="0"/>
          </a:p>
          <a:p>
            <a:r>
              <a:rPr lang="el-GR" dirty="0"/>
              <a:t>Μέθοδοι</a:t>
            </a:r>
            <a:r>
              <a:rPr lang="en-US" dirty="0"/>
              <a:t>  ( Methods)</a:t>
            </a:r>
            <a:endParaRPr lang="el-GR" dirty="0"/>
          </a:p>
          <a:p>
            <a:r>
              <a:rPr lang="el-GR" dirty="0"/>
              <a:t>Μηχανήματα </a:t>
            </a:r>
            <a:r>
              <a:rPr lang="en-US" dirty="0"/>
              <a:t> ( Machines)</a:t>
            </a:r>
            <a:endParaRPr lang="el-GR" dirty="0"/>
          </a:p>
          <a:p>
            <a:r>
              <a:rPr lang="el-GR" dirty="0"/>
              <a:t>Περιβάλλον </a:t>
            </a:r>
            <a:r>
              <a:rPr lang="en-US" dirty="0"/>
              <a:t>( Environment)</a:t>
            </a:r>
            <a:endParaRPr lang="el-GR" dirty="0"/>
          </a:p>
          <a:p>
            <a:endParaRPr lang="el-GR" dirty="0"/>
          </a:p>
          <a:p>
            <a:r>
              <a:rPr lang="el-GR" dirty="0"/>
              <a:t>Ενίοτε χρησιμοποιούνται και δύο άλλες κατηγορίες που είναι οι μετρήσεις ( </a:t>
            </a:r>
            <a:r>
              <a:rPr lang="en-US" dirty="0"/>
              <a:t>measurements) </a:t>
            </a:r>
            <a:r>
              <a:rPr lang="el-GR" dirty="0"/>
              <a:t>και τα Συστήματα Δεδομένων και πληροφοριών ( </a:t>
            </a:r>
            <a:r>
              <a:rPr lang="en-US" dirty="0"/>
              <a:t>Data and Information Systems)</a:t>
            </a:r>
            <a:endParaRPr lang="el-GR" dirty="0"/>
          </a:p>
        </p:txBody>
      </p:sp>
    </p:spTree>
    <p:extLst>
      <p:ext uri="{BB962C8B-B14F-4D97-AF65-F5344CB8AC3E}">
        <p14:creationId xmlns:p14="http://schemas.microsoft.com/office/powerpoint/2010/main" val="3282793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255562"/>
          </a:xfrm>
        </p:spPr>
        <p:txBody>
          <a:bodyPr>
            <a:normAutofit fontScale="90000"/>
          </a:bodyPr>
          <a:lstStyle/>
          <a:p>
            <a:endParaRPr lang="el-GR" dirty="0"/>
          </a:p>
        </p:txBody>
      </p:sp>
      <p:sp>
        <p:nvSpPr>
          <p:cNvPr id="3" name="Θέση περιεχομένου 2"/>
          <p:cNvSpPr>
            <a:spLocks noGrp="1"/>
          </p:cNvSpPr>
          <p:nvPr>
            <p:ph idx="1"/>
          </p:nvPr>
        </p:nvSpPr>
        <p:spPr>
          <a:xfrm>
            <a:off x="628650" y="836712"/>
            <a:ext cx="7886700" cy="5340251"/>
          </a:xfrm>
        </p:spPr>
        <p:txBody>
          <a:bodyPr/>
          <a:lstStyle/>
          <a:p>
            <a:endParaRPr lang="en-US" dirty="0"/>
          </a:p>
          <a:p>
            <a:endParaRPr lang="en-US" dirty="0"/>
          </a:p>
          <a:p>
            <a:endParaRPr lang="en-US" dirty="0"/>
          </a:p>
          <a:p>
            <a:r>
              <a:rPr lang="el-GR" dirty="0"/>
              <a:t>   Άνθρωποι              Μέθοδοι             Περιβάλλον                                                                                                 </a:t>
            </a:r>
          </a:p>
          <a:p>
            <a:endParaRPr lang="el-GR" dirty="0"/>
          </a:p>
          <a:p>
            <a:endParaRPr lang="el-GR" dirty="0"/>
          </a:p>
          <a:p>
            <a:r>
              <a:rPr lang="el-GR" dirty="0"/>
              <a:t>                                                                                                Αποτέλεσμα     </a:t>
            </a:r>
          </a:p>
          <a:p>
            <a:endParaRPr lang="el-GR" dirty="0"/>
          </a:p>
          <a:p>
            <a:endParaRPr lang="el-GR" dirty="0"/>
          </a:p>
          <a:p>
            <a:r>
              <a:rPr lang="el-GR" dirty="0"/>
              <a:t>      Μηχανήματα                       Υλικά </a:t>
            </a:r>
            <a:endParaRPr lang="en-US" dirty="0"/>
          </a:p>
        </p:txBody>
      </p:sp>
      <p:cxnSp>
        <p:nvCxnSpPr>
          <p:cNvPr id="7" name="Ευθύγραμμο βέλος σύνδεσης 6"/>
          <p:cNvCxnSpPr/>
          <p:nvPr/>
        </p:nvCxnSpPr>
        <p:spPr>
          <a:xfrm>
            <a:off x="938797" y="3356992"/>
            <a:ext cx="5544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1556209" y="2456893"/>
            <a:ext cx="576064"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Ευθύγραμμο βέλος σύνδεσης 10"/>
          <p:cNvCxnSpPr/>
          <p:nvPr/>
        </p:nvCxnSpPr>
        <p:spPr>
          <a:xfrm flipV="1">
            <a:off x="2132273" y="3509204"/>
            <a:ext cx="792088"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3543539" y="2456893"/>
            <a:ext cx="50405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16"/>
          <p:cNvCxnSpPr/>
          <p:nvPr/>
        </p:nvCxnSpPr>
        <p:spPr>
          <a:xfrm flipV="1">
            <a:off x="4427984" y="3509204"/>
            <a:ext cx="648072"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p:cNvCxnSpPr/>
          <p:nvPr/>
        </p:nvCxnSpPr>
        <p:spPr>
          <a:xfrm>
            <a:off x="5364088" y="2456893"/>
            <a:ext cx="504056" cy="792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82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648072"/>
          </a:xfrm>
        </p:spPr>
        <p:txBody>
          <a:bodyPr>
            <a:noAutofit/>
          </a:bodyPr>
          <a:lstStyle/>
          <a:p>
            <a:r>
              <a:rPr lang="el-GR" sz="2400" b="1" dirty="0"/>
              <a:t>Διαδικασία δημιουργίας διαγράμματος αιτίου- αποτελέσματος</a:t>
            </a:r>
          </a:p>
        </p:txBody>
      </p:sp>
      <p:sp>
        <p:nvSpPr>
          <p:cNvPr id="3" name="Θέση περιεχομένου 2"/>
          <p:cNvSpPr>
            <a:spLocks noGrp="1"/>
          </p:cNvSpPr>
          <p:nvPr>
            <p:ph idx="1"/>
          </p:nvPr>
        </p:nvSpPr>
        <p:spPr>
          <a:xfrm>
            <a:off x="628650" y="692696"/>
            <a:ext cx="7886700" cy="5484267"/>
          </a:xfrm>
        </p:spPr>
        <p:txBody>
          <a:bodyPr/>
          <a:lstStyle/>
          <a:p>
            <a:r>
              <a:rPr lang="el-GR" dirty="0"/>
              <a:t>Ξεκάθαρος προσδιορισμός του αποτελέσματος ( π.χ. χαμηλή ποιότητα σε ένα προϊόν) </a:t>
            </a:r>
          </a:p>
          <a:p>
            <a:r>
              <a:rPr lang="el-GR" dirty="0"/>
              <a:t>Προσδιορισμός των κυρίων κατηγοριών αιτιών του αποτελέσματος ( προβλήματος</a:t>
            </a:r>
          </a:p>
          <a:p>
            <a:r>
              <a:rPr lang="el-GR" dirty="0"/>
              <a:t>Ξεκινάμε τη δημιουργία του διαγράμματος </a:t>
            </a:r>
            <a:r>
              <a:rPr lang="el-GR" dirty="0" err="1"/>
              <a:t>ψαροκόκκαλου</a:t>
            </a:r>
            <a:r>
              <a:rPr lang="el-GR" dirty="0"/>
              <a:t> γράφοντας τα ονόματα του </a:t>
            </a:r>
            <a:r>
              <a:rPr lang="el-GR" dirty="0" err="1"/>
              <a:t>αποτέλεσματος</a:t>
            </a:r>
            <a:r>
              <a:rPr lang="el-GR" dirty="0"/>
              <a:t> και των κύριων αιτιών αυτού κάτω από τις αντίστοιχες κατηγορίες</a:t>
            </a:r>
          </a:p>
          <a:p>
            <a:r>
              <a:rPr lang="el-GR" dirty="0"/>
              <a:t>Αναπτύσσουμε το διάγραμμα τοποθετώντας τα διάφορα αίτια σε υποκατηγορίες των κυρίων αιτιών ( 1</a:t>
            </a:r>
            <a:r>
              <a:rPr lang="el-GR" baseline="30000" dirty="0"/>
              <a:t>ου</a:t>
            </a:r>
            <a:r>
              <a:rPr lang="el-GR" dirty="0"/>
              <a:t>,2</a:t>
            </a:r>
            <a:r>
              <a:rPr lang="el-GR" baseline="30000" dirty="0"/>
              <a:t>ου</a:t>
            </a:r>
            <a:r>
              <a:rPr lang="el-GR" dirty="0"/>
              <a:t>, 3</a:t>
            </a:r>
            <a:r>
              <a:rPr lang="el-GR" baseline="30000" dirty="0"/>
              <a:t>ου</a:t>
            </a:r>
            <a:r>
              <a:rPr lang="el-GR" dirty="0"/>
              <a:t>  επιπέδου)</a:t>
            </a:r>
          </a:p>
          <a:p>
            <a:r>
              <a:rPr lang="el-GR" dirty="0"/>
              <a:t>Επιλέγουμε ένα μικρό αριθμό ( 3-5) αιτιών των υψηλότερων κατηγοριών που φαίνεται ότι επιδρούν περισσότερο και επιλέγουμε περαιτέρω ενέργειες έτσι ώστε να επιλυθούν.</a:t>
            </a:r>
          </a:p>
        </p:txBody>
      </p:sp>
    </p:spTree>
    <p:extLst>
      <p:ext uri="{BB962C8B-B14F-4D97-AF65-F5344CB8AC3E}">
        <p14:creationId xmlns:p14="http://schemas.microsoft.com/office/powerpoint/2010/main" val="2373806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72008"/>
          </a:xfrm>
        </p:spPr>
        <p:txBody>
          <a:bodyPr>
            <a:normAutofit fontScale="90000"/>
          </a:bodyPr>
          <a:lstStyle/>
          <a:p>
            <a:endParaRPr lang="el-GR"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4704" y="-747464"/>
            <a:ext cx="13446364" cy="13248750"/>
          </a:xfrm>
        </p:spPr>
      </p:pic>
      <p:cxnSp>
        <p:nvCxnSpPr>
          <p:cNvPr id="6" name="Ευθύγραμμο βέλος σύνδεσης 5"/>
          <p:cNvCxnSpPr/>
          <p:nvPr/>
        </p:nvCxnSpPr>
        <p:spPr>
          <a:xfrm>
            <a:off x="1115616" y="1484784"/>
            <a:ext cx="936104"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Ευθύγραμμο βέλος σύνδεσης 11"/>
          <p:cNvCxnSpPr/>
          <p:nvPr/>
        </p:nvCxnSpPr>
        <p:spPr>
          <a:xfrm>
            <a:off x="2411760" y="1484784"/>
            <a:ext cx="936104"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13"/>
          <p:cNvCxnSpPr/>
          <p:nvPr/>
        </p:nvCxnSpPr>
        <p:spPr>
          <a:xfrm>
            <a:off x="3851920" y="1484784"/>
            <a:ext cx="936104"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flipV="1">
            <a:off x="1115616" y="2780928"/>
            <a:ext cx="936104"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flipV="1">
            <a:off x="2411760" y="2780928"/>
            <a:ext cx="936104"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flipV="1">
            <a:off x="3851920" y="2780928"/>
            <a:ext cx="936104"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Ευθύγραμμο βέλος σύνδεσης 23"/>
          <p:cNvCxnSpPr/>
          <p:nvPr/>
        </p:nvCxnSpPr>
        <p:spPr>
          <a:xfrm>
            <a:off x="1331640" y="2492896"/>
            <a:ext cx="576064" cy="72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Ευθύγραμμο βέλος σύνδεσης 27"/>
          <p:cNvCxnSpPr/>
          <p:nvPr/>
        </p:nvCxnSpPr>
        <p:spPr>
          <a:xfrm>
            <a:off x="1259632" y="2204864"/>
            <a:ext cx="324036" cy="3240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p:nvPr/>
        </p:nvCxnSpPr>
        <p:spPr>
          <a:xfrm flipH="1">
            <a:off x="1871700" y="2096852"/>
            <a:ext cx="144016" cy="270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p:cNvCxnSpPr/>
          <p:nvPr/>
        </p:nvCxnSpPr>
        <p:spPr>
          <a:xfrm flipH="1">
            <a:off x="2853980" y="1772816"/>
            <a:ext cx="133844" cy="180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p:cNvCxnSpPr/>
          <p:nvPr/>
        </p:nvCxnSpPr>
        <p:spPr>
          <a:xfrm>
            <a:off x="2774105" y="2366882"/>
            <a:ext cx="2778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Ευθύγραμμο βέλος σύνδεσης 44"/>
          <p:cNvCxnSpPr/>
          <p:nvPr/>
        </p:nvCxnSpPr>
        <p:spPr>
          <a:xfrm flipH="1">
            <a:off x="3347864" y="2528900"/>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Ευθύγραμμο βέλος σύνδεσης 46"/>
          <p:cNvCxnSpPr/>
          <p:nvPr/>
        </p:nvCxnSpPr>
        <p:spPr>
          <a:xfrm flipH="1">
            <a:off x="3491880" y="2366882"/>
            <a:ext cx="144016" cy="1260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flipH="1">
            <a:off x="4572000" y="1952836"/>
            <a:ext cx="504056" cy="414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Ευθύγραμμο βέλος σύνδεσης 50"/>
          <p:cNvCxnSpPr/>
          <p:nvPr/>
        </p:nvCxnSpPr>
        <p:spPr>
          <a:xfrm>
            <a:off x="4572000" y="1772816"/>
            <a:ext cx="216024" cy="3870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Ευθύγραμμο βέλος σύνδεσης 52"/>
          <p:cNvCxnSpPr/>
          <p:nvPr/>
        </p:nvCxnSpPr>
        <p:spPr>
          <a:xfrm flipH="1">
            <a:off x="4788024" y="2248568"/>
            <a:ext cx="2880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Ευθύγραμμο βέλος σύνδεσης 56"/>
          <p:cNvCxnSpPr/>
          <p:nvPr/>
        </p:nvCxnSpPr>
        <p:spPr>
          <a:xfrm>
            <a:off x="1421650" y="2708920"/>
            <a:ext cx="3536828" cy="0"/>
          </a:xfrm>
          <a:prstGeom prst="straightConnector1">
            <a:avLst/>
          </a:prstGeom>
          <a:ln>
            <a:solidFill>
              <a:schemeClr val="accent1">
                <a:lumMod val="75000"/>
              </a:schemeClr>
            </a:solidFill>
            <a:tailEnd type="triangle"/>
          </a:ln>
        </p:spPr>
        <p:style>
          <a:lnRef idx="3">
            <a:schemeClr val="accent5"/>
          </a:lnRef>
          <a:fillRef idx="0">
            <a:schemeClr val="accent5"/>
          </a:fillRef>
          <a:effectRef idx="2">
            <a:schemeClr val="accent5"/>
          </a:effectRef>
          <a:fontRef idx="minor">
            <a:schemeClr val="tx1"/>
          </a:fontRef>
        </p:style>
      </p:cxnSp>
      <p:cxnSp>
        <p:nvCxnSpPr>
          <p:cNvPr id="59" name="Ευθύγραμμο βέλος σύνδεσης 58"/>
          <p:cNvCxnSpPr/>
          <p:nvPr/>
        </p:nvCxnSpPr>
        <p:spPr>
          <a:xfrm flipV="1">
            <a:off x="1259632" y="2996952"/>
            <a:ext cx="612068" cy="540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61"/>
          <p:cNvCxnSpPr/>
          <p:nvPr/>
        </p:nvCxnSpPr>
        <p:spPr>
          <a:xfrm>
            <a:off x="971600" y="3573016"/>
            <a:ext cx="450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Ευθύγραμμο βέλος σύνδεσης 63"/>
          <p:cNvCxnSpPr/>
          <p:nvPr/>
        </p:nvCxnSpPr>
        <p:spPr>
          <a:xfrm>
            <a:off x="2483768" y="3212976"/>
            <a:ext cx="4371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Ευθύγραμμο βέλος σύνδεσης 65"/>
          <p:cNvCxnSpPr/>
          <p:nvPr/>
        </p:nvCxnSpPr>
        <p:spPr>
          <a:xfrm>
            <a:off x="2555776" y="2924944"/>
            <a:ext cx="218329" cy="2880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Ευθύγραμμο βέλος σύνδεσης 69"/>
          <p:cNvCxnSpPr/>
          <p:nvPr/>
        </p:nvCxnSpPr>
        <p:spPr>
          <a:xfrm flipV="1">
            <a:off x="2483768" y="3270059"/>
            <a:ext cx="181172" cy="2309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Ευθύγραμμο βέλος σύνδεσης 72"/>
          <p:cNvCxnSpPr/>
          <p:nvPr/>
        </p:nvCxnSpPr>
        <p:spPr>
          <a:xfrm>
            <a:off x="2051720" y="3789040"/>
            <a:ext cx="43204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Ευθύγραμμο βέλος σύνδεσης 74"/>
          <p:cNvCxnSpPr/>
          <p:nvPr/>
        </p:nvCxnSpPr>
        <p:spPr>
          <a:xfrm flipH="1" flipV="1">
            <a:off x="3190064" y="3068960"/>
            <a:ext cx="157800" cy="2010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Ευθύγραμμο βέλος σύνδεσης 76"/>
          <p:cNvCxnSpPr/>
          <p:nvPr/>
        </p:nvCxnSpPr>
        <p:spPr>
          <a:xfrm flipV="1">
            <a:off x="3051965" y="3270059"/>
            <a:ext cx="216999" cy="302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Ευθεία γραμμή σύνδεσης 78"/>
          <p:cNvCxnSpPr/>
          <p:nvPr/>
        </p:nvCxnSpPr>
        <p:spPr>
          <a:xfrm flipH="1">
            <a:off x="3347864" y="3068960"/>
            <a:ext cx="28803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Ευθύγραμμο βέλος σύνδεσης 80"/>
          <p:cNvCxnSpPr/>
          <p:nvPr/>
        </p:nvCxnSpPr>
        <p:spPr>
          <a:xfrm flipH="1">
            <a:off x="4680012" y="3068960"/>
            <a:ext cx="3960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Ευθύγραμμο βέλος σύνδεσης 82"/>
          <p:cNvCxnSpPr/>
          <p:nvPr/>
        </p:nvCxnSpPr>
        <p:spPr>
          <a:xfrm flipH="1" flipV="1">
            <a:off x="4319972" y="3501008"/>
            <a:ext cx="638506" cy="14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Ευθύγραμμο βέλος σύνδεσης 84"/>
          <p:cNvCxnSpPr/>
          <p:nvPr/>
        </p:nvCxnSpPr>
        <p:spPr>
          <a:xfrm flipH="1">
            <a:off x="4639225" y="3421537"/>
            <a:ext cx="319253" cy="1514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Ευθύγραμμο βέλος σύνδεσης 86"/>
          <p:cNvCxnSpPr/>
          <p:nvPr/>
        </p:nvCxnSpPr>
        <p:spPr>
          <a:xfrm flipV="1">
            <a:off x="4639225" y="3645024"/>
            <a:ext cx="67225" cy="279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Τόξο 90"/>
          <p:cNvSpPr/>
          <p:nvPr/>
        </p:nvSpPr>
        <p:spPr>
          <a:xfrm>
            <a:off x="2195736" y="476673"/>
            <a:ext cx="1872208" cy="518595"/>
          </a:xfrm>
          <a:prstGeom prst="arc">
            <a:avLst>
              <a:gd name="adj1" fmla="val 1074309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b="1" dirty="0"/>
          </a:p>
        </p:txBody>
      </p:sp>
      <p:sp>
        <p:nvSpPr>
          <p:cNvPr id="96" name="TextBox 95"/>
          <p:cNvSpPr txBox="1"/>
          <p:nvPr/>
        </p:nvSpPr>
        <p:spPr>
          <a:xfrm>
            <a:off x="239187" y="620688"/>
            <a:ext cx="1400613" cy="369332"/>
          </a:xfrm>
          <a:prstGeom prst="rect">
            <a:avLst/>
          </a:prstGeom>
          <a:noFill/>
        </p:spPr>
        <p:txBody>
          <a:bodyPr wrap="square" rtlCol="0">
            <a:spAutoFit/>
          </a:bodyPr>
          <a:lstStyle/>
          <a:p>
            <a:r>
              <a:rPr lang="el-GR" dirty="0"/>
              <a:t>Άνθρωποι</a:t>
            </a:r>
          </a:p>
        </p:txBody>
      </p:sp>
      <p:sp>
        <p:nvSpPr>
          <p:cNvPr id="97" name="Ορθογώνιο 96"/>
          <p:cNvSpPr/>
          <p:nvPr/>
        </p:nvSpPr>
        <p:spPr>
          <a:xfrm>
            <a:off x="239187" y="620688"/>
            <a:ext cx="1182463" cy="345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Άνθρωποι</a:t>
            </a:r>
          </a:p>
        </p:txBody>
      </p:sp>
      <p:sp>
        <p:nvSpPr>
          <p:cNvPr id="98" name="Ορθογώνιο 97"/>
          <p:cNvSpPr/>
          <p:nvPr/>
        </p:nvSpPr>
        <p:spPr>
          <a:xfrm>
            <a:off x="2555776" y="764704"/>
            <a:ext cx="1296144" cy="2018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Μέθοδοι</a:t>
            </a:r>
          </a:p>
        </p:txBody>
      </p:sp>
      <p:sp>
        <p:nvSpPr>
          <p:cNvPr id="99" name="Ορθογώνιο 98"/>
          <p:cNvSpPr/>
          <p:nvPr/>
        </p:nvSpPr>
        <p:spPr>
          <a:xfrm>
            <a:off x="179513" y="4077071"/>
            <a:ext cx="1315560" cy="288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Περιβάλλον</a:t>
            </a:r>
          </a:p>
        </p:txBody>
      </p:sp>
      <p:sp>
        <p:nvSpPr>
          <p:cNvPr id="100" name="Ορθογώνιο 99"/>
          <p:cNvSpPr/>
          <p:nvPr/>
        </p:nvSpPr>
        <p:spPr>
          <a:xfrm>
            <a:off x="1824164" y="4365104"/>
            <a:ext cx="914400" cy="256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Υλικά</a:t>
            </a:r>
          </a:p>
        </p:txBody>
      </p:sp>
      <p:sp>
        <p:nvSpPr>
          <p:cNvPr id="101" name="Ορθογώνιο 100"/>
          <p:cNvSpPr/>
          <p:nvPr/>
        </p:nvSpPr>
        <p:spPr>
          <a:xfrm>
            <a:off x="3383340" y="4484777"/>
            <a:ext cx="1575138" cy="36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Μηχανήματα</a:t>
            </a:r>
          </a:p>
        </p:txBody>
      </p:sp>
    </p:spTree>
    <p:extLst>
      <p:ext uri="{BB962C8B-B14F-4D97-AF65-F5344CB8AC3E}">
        <p14:creationId xmlns:p14="http://schemas.microsoft.com/office/powerpoint/2010/main" val="2914441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183554"/>
          </a:xfrm>
        </p:spPr>
        <p:txBody>
          <a:bodyPr>
            <a:normAutofit fontScale="90000"/>
          </a:bodyPr>
          <a:lstStyle/>
          <a:p>
            <a:endParaRPr lang="el-GR" dirty="0"/>
          </a:p>
        </p:txBody>
      </p:sp>
      <p:pic>
        <p:nvPicPr>
          <p:cNvPr id="4" name="Θέση περιεχομένου 3"/>
          <p:cNvPicPr>
            <a:picLocks noGrp="1" noChangeAspect="1"/>
          </p:cNvPicPr>
          <p:nvPr>
            <p:ph idx="1"/>
          </p:nvPr>
        </p:nvPicPr>
        <p:blipFill>
          <a:blip r:embed="rId2"/>
          <a:stretch>
            <a:fillRect/>
          </a:stretch>
        </p:blipFill>
        <p:spPr>
          <a:xfrm>
            <a:off x="628650" y="1266099"/>
            <a:ext cx="7886700" cy="4409940"/>
          </a:xfrm>
          <a:prstGeom prst="rect">
            <a:avLst/>
          </a:prstGeom>
        </p:spPr>
      </p:pic>
    </p:spTree>
    <p:extLst>
      <p:ext uri="{BB962C8B-B14F-4D97-AF65-F5344CB8AC3E}">
        <p14:creationId xmlns:p14="http://schemas.microsoft.com/office/powerpoint/2010/main" val="1011908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102271"/>
            <a:ext cx="7886700" cy="472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7829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399578"/>
          </a:xfrm>
        </p:spPr>
        <p:txBody>
          <a:bodyPr>
            <a:noAutofit/>
          </a:bodyPr>
          <a:lstStyle/>
          <a:p>
            <a:r>
              <a:rPr lang="el-GR" sz="2400" b="1" dirty="0">
                <a:effectLst>
                  <a:outerShdw blurRad="38100" dist="38100" dir="2700000" algn="tl">
                    <a:srgbClr val="000000">
                      <a:alpha val="43137"/>
                    </a:srgbClr>
                  </a:outerShdw>
                </a:effectLst>
              </a:rPr>
              <a:t>Διάγραμμα </a:t>
            </a:r>
            <a:r>
              <a:rPr lang="en-US" sz="2400" b="1" dirty="0" err="1">
                <a:effectLst>
                  <a:outerShdw blurRad="38100" dist="38100" dir="2700000" algn="tl">
                    <a:srgbClr val="000000">
                      <a:alpha val="43137"/>
                    </a:srgbClr>
                  </a:outerShdw>
                </a:effectLst>
              </a:rPr>
              <a:t>Paretto</a:t>
            </a:r>
            <a:endParaRPr lang="el-GR" sz="24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628650" y="764704"/>
            <a:ext cx="7886700" cy="5904655"/>
          </a:xfrm>
        </p:spPr>
        <p:txBody>
          <a:bodyPr>
            <a:normAutofit lnSpcReduction="10000"/>
          </a:bodyPr>
          <a:lstStyle/>
          <a:p>
            <a:r>
              <a:rPr lang="el-GR" dirty="0"/>
              <a:t>Το διάγραμμα </a:t>
            </a:r>
            <a:r>
              <a:rPr lang="en-US" dirty="0" err="1"/>
              <a:t>Paretto</a:t>
            </a:r>
            <a:r>
              <a:rPr lang="el-GR" dirty="0"/>
              <a:t> ( </a:t>
            </a:r>
            <a:r>
              <a:rPr lang="el-GR" dirty="0" err="1"/>
              <a:t>ραβδόγραμμα</a:t>
            </a:r>
            <a:r>
              <a:rPr lang="el-GR" dirty="0"/>
              <a:t> ) ονομάστηκε έτσι προς τιμή του Ιταλού οικονομολόγου </a:t>
            </a:r>
            <a:r>
              <a:rPr lang="en-US" dirty="0" err="1"/>
              <a:t>Paretto</a:t>
            </a:r>
            <a:r>
              <a:rPr lang="en-US" dirty="0"/>
              <a:t> </a:t>
            </a:r>
            <a:r>
              <a:rPr lang="el-GR" dirty="0"/>
              <a:t>ο οποίος παρατήρησε ότι σε ένα μεγάλο ποσοστό θεμάτων της καθημερινής( και όχι μόνο ) ζωής παρατηρείται μια σχέση 20/80. Παράδειγμα στα θέματα της Ποιότητας το 20% των αιτιών προκαλεί το 80% των </a:t>
            </a:r>
            <a:r>
              <a:rPr lang="el-GR" dirty="0" err="1"/>
              <a:t>προβλημάτων.Για</a:t>
            </a:r>
            <a:r>
              <a:rPr lang="el-GR" dirty="0"/>
              <a:t> το λόγο αυτό παρουσιάζουμε τη συμβολή κάθε αιτίου στο συνολικό αποτέλεσμα και προσδιορίζουμε τις προτάσεις για </a:t>
            </a:r>
            <a:r>
              <a:rPr lang="el-GR" dirty="0" err="1"/>
              <a:t>βελτίωση.Η</a:t>
            </a:r>
            <a:r>
              <a:rPr lang="el-GR" dirty="0"/>
              <a:t> διαδικασία που ακολουθούμε για τη δημιουργία ενός διαγράμματος </a:t>
            </a:r>
            <a:r>
              <a:rPr lang="en-US" dirty="0" err="1"/>
              <a:t>Paretto</a:t>
            </a:r>
            <a:r>
              <a:rPr lang="en-US" dirty="0"/>
              <a:t> </a:t>
            </a:r>
            <a:r>
              <a:rPr lang="el-GR" dirty="0"/>
              <a:t>είναι η ακόλουθη:</a:t>
            </a:r>
          </a:p>
          <a:p>
            <a:pPr marL="0" indent="0">
              <a:buNone/>
            </a:pPr>
            <a:r>
              <a:rPr lang="el-GR" dirty="0"/>
              <a:t> 1. Επιλέγουμε τα θέματα( προβλήματα )  που πρόκειται να αναλυθούν.</a:t>
            </a:r>
          </a:p>
          <a:p>
            <a:pPr marL="0" indent="0">
              <a:buNone/>
            </a:pPr>
            <a:r>
              <a:rPr lang="el-GR" dirty="0"/>
              <a:t> 2. Επιλέγουμε τη μονάδα μέτρησης για την ανάλυση ( κόστος ,συχνότητα εμφάνισης </a:t>
            </a:r>
            <a:r>
              <a:rPr lang="el-GR" dirty="0" err="1"/>
              <a:t>κτλ</a:t>
            </a:r>
            <a:r>
              <a:rPr lang="el-GR" dirty="0"/>
              <a:t>)</a:t>
            </a:r>
          </a:p>
          <a:p>
            <a:pPr marL="0" indent="0">
              <a:buNone/>
            </a:pPr>
            <a:r>
              <a:rPr lang="el-GR" dirty="0"/>
              <a:t> 3. Επιλέγουμε το χρονικό διάστημα για το οποίο θα αναλύσουμε τα δεδομένα </a:t>
            </a:r>
          </a:p>
          <a:p>
            <a:pPr marL="0" indent="0">
              <a:buNone/>
            </a:pPr>
            <a:r>
              <a:rPr lang="el-GR" dirty="0"/>
              <a:t> 4. Στον οριζόντιο άξονα τοποθετούμε ,από αριστερά προς τα δεξιά ,ένα –ένα τα δεδομένα ,σε φθίνουσα σειρά μεγέθους σχετικά με την μονάδα μέτρησης ( π.χ. πρώτα τοποθετούμε το δεδομένο το οποίο έχει τη μεγαλύτερη συχνότητα εμφάνισης , κατόπιν εκείνο με την μικρότερη </a:t>
            </a:r>
            <a:r>
              <a:rPr lang="el-GR" dirty="0" err="1"/>
              <a:t>κ.ο.κ.</a:t>
            </a:r>
            <a:endParaRPr lang="el-GR" dirty="0"/>
          </a:p>
          <a:p>
            <a:endParaRPr lang="el-GR" dirty="0"/>
          </a:p>
        </p:txBody>
      </p:sp>
    </p:spTree>
    <p:extLst>
      <p:ext uri="{BB962C8B-B14F-4D97-AF65-F5344CB8AC3E}">
        <p14:creationId xmlns:p14="http://schemas.microsoft.com/office/powerpoint/2010/main" val="1645836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04664"/>
            <a:ext cx="7886700" cy="5772299"/>
          </a:xfrm>
        </p:spPr>
        <p:txBody>
          <a:bodyPr/>
          <a:lstStyle/>
          <a:p>
            <a:pPr marL="0" indent="0">
              <a:buNone/>
            </a:pPr>
            <a:r>
              <a:rPr lang="el-GR" dirty="0"/>
              <a:t> 5. Κατασκευάζουμε δύο κατακόρυφους άξονες ,ένα σε κάθε άκρη του οριζόντιου άξονα .Ο αριστερός κατακόρυφος άξονας βαθμολογείται σύμφωνα  με τη μονάδα μέτρησης και εμφανίζει την συχνότητα όλων των δεδομένων .Ο δεξιός κατακόρυφος άξονας βαθμολογείται από 0 έως 100% και έχει το ίδιο ύψος με τον αριστερό άξονα.</a:t>
            </a:r>
          </a:p>
          <a:p>
            <a:pPr marL="0" indent="0">
              <a:buNone/>
            </a:pPr>
            <a:r>
              <a:rPr lang="el-GR" dirty="0"/>
              <a:t> 6. Πάνω από κάθε δεδομένο ( που έχουμε σημειώσει στον οριζόντιο άξονα) σχεδιάζουμε μια ράβδο ,το ύψος της οποίας αντιπροσωπεύει τη συχνότητα του δεδομένου σε σχέση με την μονάδα μέτρησης.</a:t>
            </a:r>
          </a:p>
          <a:p>
            <a:pPr marL="0" indent="0">
              <a:buNone/>
            </a:pPr>
            <a:r>
              <a:rPr lang="el-GR" dirty="0"/>
              <a:t> 7. Σχεδιάζουμε  ,από αριστερά προς τα δεξιά ,τη γραμμή της αθροιστικής συχνότητας ,αθροίζοντας κάθε φορά τα μεγέθη των επιμέρους δεδομένων.</a:t>
            </a:r>
          </a:p>
          <a:p>
            <a:pPr marL="0" indent="0">
              <a:buNone/>
            </a:pPr>
            <a:r>
              <a:rPr lang="el-GR" dirty="0"/>
              <a:t> 8. Χρησιμοποιούμε το έτοιμο πλέον διάγραμμα προκειμένου να προσδιορίσουμε τα πιο σημαντικά δεδομένα ( θέματα, προβλήματα) στα οποία πρέπει  να επέμβουμε για την επίτευξη  Βελτίωσης της Ποιότητας.</a:t>
            </a:r>
          </a:p>
        </p:txBody>
      </p:sp>
    </p:spTree>
    <p:extLst>
      <p:ext uri="{BB962C8B-B14F-4D97-AF65-F5344CB8AC3E}">
        <p14:creationId xmlns:p14="http://schemas.microsoft.com/office/powerpoint/2010/main" val="213666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471586"/>
          </a:xfrm>
        </p:spPr>
        <p:txBody>
          <a:bodyPr>
            <a:normAutofit/>
          </a:bodyPr>
          <a:lstStyle/>
          <a:p>
            <a:r>
              <a:rPr lang="el-GR" sz="2400" b="1" dirty="0">
                <a:effectLst>
                  <a:outerShdw blurRad="38100" dist="38100" dir="2700000" algn="tl">
                    <a:srgbClr val="000000">
                      <a:alpha val="43137"/>
                    </a:srgbClr>
                  </a:outerShdw>
                </a:effectLst>
                <a:highlight>
                  <a:srgbClr val="FFFF00"/>
                </a:highlight>
              </a:rPr>
              <a:t>Διαγράμματα ελέγχου </a:t>
            </a:r>
          </a:p>
        </p:txBody>
      </p:sp>
      <p:sp>
        <p:nvSpPr>
          <p:cNvPr id="3" name="Θέση περιεχομένου 2"/>
          <p:cNvSpPr>
            <a:spLocks noGrp="1"/>
          </p:cNvSpPr>
          <p:nvPr>
            <p:ph idx="1"/>
          </p:nvPr>
        </p:nvSpPr>
        <p:spPr>
          <a:xfrm>
            <a:off x="628650" y="836713"/>
            <a:ext cx="7886700" cy="5340250"/>
          </a:xfrm>
        </p:spPr>
        <p:txBody>
          <a:bodyPr/>
          <a:lstStyle/>
          <a:p>
            <a:r>
              <a:rPr lang="el-GR" dirty="0"/>
              <a:t>Τα διαγράμματα ελέγχου είναι εργαλεία παρακολούθησης μιας διεργασίας </a:t>
            </a:r>
            <a:r>
              <a:rPr lang="el-GR" dirty="0">
                <a:highlight>
                  <a:srgbClr val="FFFF00"/>
                </a:highlight>
              </a:rPr>
              <a:t>&lt;&lt;</a:t>
            </a:r>
            <a:r>
              <a:rPr lang="en-US" dirty="0">
                <a:highlight>
                  <a:srgbClr val="FFFF00"/>
                </a:highlight>
              </a:rPr>
              <a:t>on-line&gt;&gt; </a:t>
            </a:r>
            <a:r>
              <a:rPr lang="en-US" dirty="0"/>
              <a:t>.</a:t>
            </a:r>
          </a:p>
          <a:p>
            <a:r>
              <a:rPr lang="el-GR" dirty="0">
                <a:highlight>
                  <a:srgbClr val="FFFF00"/>
                </a:highlight>
              </a:rPr>
              <a:t>Παρουσιάζουν μια απεικόνιση της διεργασίας κατά την χρονική στιγμή που εξελίσσεται .</a:t>
            </a:r>
            <a:endParaRPr lang="en-US" dirty="0">
              <a:highlight>
                <a:srgbClr val="FFFF00"/>
              </a:highlight>
            </a:endParaRPr>
          </a:p>
          <a:p>
            <a:r>
              <a:rPr lang="el-GR" dirty="0"/>
              <a:t>Ανάλογα με την μορφή τους ,μας δίνουν τη δυνατότητα να αναγνωρίσουμε αν μια διεργασία βρίσκεται </a:t>
            </a:r>
            <a:r>
              <a:rPr lang="el-GR" dirty="0">
                <a:highlight>
                  <a:srgbClr val="FFFF00"/>
                </a:highlight>
              </a:rPr>
              <a:t>υπό έλεγχο </a:t>
            </a:r>
            <a:r>
              <a:rPr lang="el-GR" dirty="0"/>
              <a:t>( οπότε δεν απαιτούνται διορθωτικές ενέργειες) ή </a:t>
            </a:r>
            <a:r>
              <a:rPr lang="el-GR" dirty="0">
                <a:highlight>
                  <a:srgbClr val="FF0000"/>
                </a:highlight>
              </a:rPr>
              <a:t>εκτός ελέγχου </a:t>
            </a:r>
            <a:r>
              <a:rPr lang="el-GR" dirty="0"/>
              <a:t>,οπότε πρέπει να γίνουν διορθωτικές ενέργειες οι οποίες θα εξαλείψουν τις ειδικές αιτίες και θα ληφθεί η κατάλληλη μέριμνα ώστε να μην επανεμφανιστούν .</a:t>
            </a:r>
            <a:endParaRPr lang="en-US" dirty="0"/>
          </a:p>
          <a:p>
            <a:r>
              <a:rPr lang="el-GR" dirty="0"/>
              <a:t> Με τον τρόπο αυτό η διεργασία θα επανέλθει σε κατάσταση υπό έλεγχο .</a:t>
            </a:r>
          </a:p>
          <a:p>
            <a:endParaRPr lang="el-GR" dirty="0"/>
          </a:p>
        </p:txBody>
      </p:sp>
    </p:spTree>
    <p:extLst>
      <p:ext uri="{BB962C8B-B14F-4D97-AF65-F5344CB8AC3E}">
        <p14:creationId xmlns:p14="http://schemas.microsoft.com/office/powerpoint/2010/main" val="419875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183554"/>
          </a:xfrm>
        </p:spPr>
        <p:txBody>
          <a:bodyPr>
            <a:normAutofit fontScale="90000"/>
          </a:bodyPr>
          <a:lstStyle/>
          <a:p>
            <a:endParaRPr lang="el-GR" dirty="0"/>
          </a:p>
        </p:txBody>
      </p:sp>
      <p:sp>
        <p:nvSpPr>
          <p:cNvPr id="3" name="Θέση περιεχομένου 2"/>
          <p:cNvSpPr>
            <a:spLocks noGrp="1"/>
          </p:cNvSpPr>
          <p:nvPr>
            <p:ph idx="1"/>
          </p:nvPr>
        </p:nvSpPr>
        <p:spPr>
          <a:xfrm>
            <a:off x="628650" y="692696"/>
            <a:ext cx="7886700" cy="5484267"/>
          </a:xfrm>
        </p:spPr>
        <p:txBody>
          <a:bodyPr/>
          <a:lstStyle/>
          <a:p>
            <a:r>
              <a:rPr lang="el-GR" dirty="0"/>
              <a:t>Σε όλες τις διεργασίες που συναντώνται στη βιομηχανία ή στην παροχή υπηρεσιών υπάρχει μια </a:t>
            </a:r>
            <a:r>
              <a:rPr lang="el-GR" dirty="0">
                <a:highlight>
                  <a:srgbClr val="FFFF00"/>
                </a:highlight>
              </a:rPr>
              <a:t>φυσική μεταβλητότητα </a:t>
            </a:r>
            <a:r>
              <a:rPr lang="el-GR" dirty="0"/>
              <a:t>η οποία τις &lt;&lt;συνοδεύει &gt;&gt;.</a:t>
            </a:r>
            <a:endParaRPr lang="en-US" dirty="0"/>
          </a:p>
          <a:p>
            <a:r>
              <a:rPr lang="el-GR" dirty="0"/>
              <a:t> Ανεξάρτητα από το επίπεδο εποπτείας και ελέγχου που μπορεί να ασκείται σε μια διεργασία ,υπάρχει πάντα ένας </a:t>
            </a:r>
            <a:r>
              <a:rPr lang="el-GR" dirty="0">
                <a:highlight>
                  <a:srgbClr val="FFFF00"/>
                </a:highlight>
              </a:rPr>
              <a:t>βαθμός μεταβλητότητας</a:t>
            </a:r>
            <a:r>
              <a:rPr lang="el-GR" dirty="0"/>
              <a:t> , ο οποίος επηρεάζει και διαφοροποιεί την τιμή του χαρακτηριστικού ποιότητας που εξετάζεται.</a:t>
            </a:r>
          </a:p>
          <a:p>
            <a:r>
              <a:rPr lang="el-GR" dirty="0">
                <a:highlight>
                  <a:srgbClr val="FFFF00"/>
                </a:highlight>
              </a:rPr>
              <a:t>Η φυσική μεταβλητότητα οφείλεται σε κοινές ή τυχαίες αιτίες ( </a:t>
            </a:r>
            <a:r>
              <a:rPr lang="en-US" dirty="0">
                <a:highlight>
                  <a:srgbClr val="FFFF00"/>
                </a:highlight>
              </a:rPr>
              <a:t>random causes)</a:t>
            </a:r>
            <a:r>
              <a:rPr lang="el-GR" dirty="0"/>
              <a:t>,οι οποίες δεν  είναι δυνατό να ελεγχθούν  και μελετιούνται με στατιστικές μεθόδους .</a:t>
            </a:r>
          </a:p>
        </p:txBody>
      </p:sp>
    </p:spTree>
    <p:extLst>
      <p:ext uri="{BB962C8B-B14F-4D97-AF65-F5344CB8AC3E}">
        <p14:creationId xmlns:p14="http://schemas.microsoft.com/office/powerpoint/2010/main" val="3626124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432048"/>
          </a:xfrm>
        </p:spPr>
        <p:txBody>
          <a:bodyPr>
            <a:normAutofit/>
          </a:bodyPr>
          <a:lstStyle/>
          <a:p>
            <a:r>
              <a:rPr lang="en-US" sz="1800" b="1" dirty="0">
                <a:solidFill>
                  <a:srgbClr val="000000"/>
                </a:solidFill>
                <a:effectLst>
                  <a:outerShdw blurRad="38100" dist="38100" dir="2700000" algn="tl">
                    <a:srgbClr val="000000">
                      <a:alpha val="43137"/>
                    </a:srgbClr>
                  </a:outerShdw>
                </a:effectLst>
                <a:latin typeface="Times New Roman"/>
              </a:rPr>
              <a:t>                   </a:t>
            </a:r>
            <a:r>
              <a:rPr lang="el-GR" sz="1800" b="1" u="sng" dirty="0">
                <a:solidFill>
                  <a:srgbClr val="000000"/>
                </a:solidFill>
                <a:effectLst>
                  <a:outerShdw blurRad="38100" dist="38100" dir="2700000" algn="tl">
                    <a:srgbClr val="000000">
                      <a:alpha val="43137"/>
                    </a:srgbClr>
                  </a:outerShdw>
                </a:effectLst>
                <a:latin typeface="Times New Roman"/>
              </a:rPr>
              <a:t>ΔΙΑΣΤΑΣΕΙΣ ΤΟΥ ΟΡΟΥ ΠΟΙΟΤΗΤΑ</a:t>
            </a:r>
            <a:r>
              <a:rPr lang="en-US" sz="1800" b="1" u="sng" dirty="0">
                <a:solidFill>
                  <a:srgbClr val="000000"/>
                </a:solidFill>
                <a:effectLst>
                  <a:outerShdw blurRad="38100" dist="38100" dir="2700000" algn="tl">
                    <a:srgbClr val="000000">
                      <a:alpha val="43137"/>
                    </a:srgbClr>
                  </a:outerShdw>
                </a:effectLst>
                <a:latin typeface="Times New Roman"/>
              </a:rPr>
              <a:t> </a:t>
            </a:r>
            <a:r>
              <a:rPr lang="el-GR" sz="1800" b="1" u="sng" dirty="0">
                <a:solidFill>
                  <a:srgbClr val="000000"/>
                </a:solidFill>
                <a:effectLst>
                  <a:outerShdw blurRad="38100" dist="38100" dir="2700000" algn="tl">
                    <a:srgbClr val="000000">
                      <a:alpha val="43137"/>
                    </a:srgbClr>
                  </a:outerShdw>
                </a:effectLst>
                <a:latin typeface="Times New Roman"/>
              </a:rPr>
              <a:t>(</a:t>
            </a:r>
            <a:r>
              <a:rPr lang="en-US" sz="1800" b="1" u="sng" dirty="0">
                <a:solidFill>
                  <a:srgbClr val="000000"/>
                </a:solidFill>
                <a:effectLst>
                  <a:outerShdw blurRad="38100" dist="38100" dir="2700000" algn="tl">
                    <a:srgbClr val="000000">
                      <a:alpha val="43137"/>
                    </a:srgbClr>
                  </a:outerShdw>
                </a:effectLst>
                <a:latin typeface="Times New Roman"/>
              </a:rPr>
              <a:t>GARVIN 1984)</a:t>
            </a:r>
            <a:endParaRPr lang="el-GR" sz="18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35496" y="620688"/>
            <a:ext cx="9001000" cy="6120680"/>
          </a:xfrm>
        </p:spPr>
        <p:txBody>
          <a:bodyPr>
            <a:normAutofit lnSpcReduction="10000"/>
          </a:bodyPr>
          <a:lstStyle/>
          <a:p>
            <a:pPr marL="0" lvl="0" indent="0">
              <a:buNone/>
            </a:pPr>
            <a:r>
              <a:rPr lang="el-GR" sz="2000" b="1" dirty="0">
                <a:solidFill>
                  <a:srgbClr val="000000"/>
                </a:solidFill>
                <a:latin typeface="Times New Roman"/>
              </a:rPr>
              <a:t>1.Απόδοση(</a:t>
            </a:r>
            <a:r>
              <a:rPr lang="en-US" sz="2000" b="1" dirty="0">
                <a:solidFill>
                  <a:srgbClr val="000000"/>
                </a:solidFill>
                <a:latin typeface="Times New Roman"/>
              </a:rPr>
              <a:t>Performance)</a:t>
            </a:r>
            <a:r>
              <a:rPr lang="en-US" sz="2000" dirty="0">
                <a:solidFill>
                  <a:srgbClr val="000000"/>
                </a:solidFill>
                <a:latin typeface="Times New Roman"/>
              </a:rPr>
              <a:t>: </a:t>
            </a:r>
            <a:r>
              <a:rPr lang="el-GR" sz="2000" dirty="0">
                <a:solidFill>
                  <a:srgbClr val="000000"/>
                </a:solidFill>
                <a:latin typeface="Times New Roman"/>
              </a:rPr>
              <a:t>Είναι</a:t>
            </a:r>
            <a:r>
              <a:rPr lang="en-US" sz="2000" dirty="0">
                <a:solidFill>
                  <a:srgbClr val="000000"/>
                </a:solidFill>
                <a:latin typeface="Times New Roman"/>
              </a:rPr>
              <a:t> </a:t>
            </a:r>
            <a:r>
              <a:rPr lang="el-GR" sz="2000" dirty="0">
                <a:solidFill>
                  <a:srgbClr val="000000"/>
                </a:solidFill>
                <a:latin typeface="Times New Roman"/>
              </a:rPr>
              <a:t>ικανό</a:t>
            </a:r>
            <a:r>
              <a:rPr lang="en-US" sz="2000" dirty="0">
                <a:solidFill>
                  <a:srgbClr val="000000"/>
                </a:solidFill>
                <a:latin typeface="Times New Roman"/>
              </a:rPr>
              <a:t> </a:t>
            </a:r>
            <a:r>
              <a:rPr lang="el-GR" sz="2000" dirty="0">
                <a:solidFill>
                  <a:srgbClr val="000000"/>
                </a:solidFill>
                <a:latin typeface="Times New Roman"/>
              </a:rPr>
              <a:t>το</a:t>
            </a:r>
            <a:r>
              <a:rPr lang="en-US" sz="2000" dirty="0">
                <a:solidFill>
                  <a:srgbClr val="000000"/>
                </a:solidFill>
                <a:latin typeface="Times New Roman"/>
              </a:rPr>
              <a:t> </a:t>
            </a:r>
            <a:r>
              <a:rPr lang="el-GR" sz="2000" dirty="0">
                <a:solidFill>
                  <a:srgbClr val="000000"/>
                </a:solidFill>
                <a:latin typeface="Times New Roman"/>
              </a:rPr>
              <a:t>προϊόν</a:t>
            </a:r>
            <a:r>
              <a:rPr lang="en-US" sz="2000" dirty="0">
                <a:solidFill>
                  <a:srgbClr val="000000"/>
                </a:solidFill>
                <a:latin typeface="Times New Roman"/>
              </a:rPr>
              <a:t> </a:t>
            </a:r>
            <a:r>
              <a:rPr lang="el-GR" sz="2000" dirty="0">
                <a:solidFill>
                  <a:srgbClr val="000000"/>
                </a:solidFill>
                <a:latin typeface="Times New Roman"/>
              </a:rPr>
              <a:t>να</a:t>
            </a:r>
            <a:r>
              <a:rPr lang="en-US" sz="2000" dirty="0">
                <a:solidFill>
                  <a:srgbClr val="000000"/>
                </a:solidFill>
                <a:latin typeface="Times New Roman"/>
              </a:rPr>
              <a:t> </a:t>
            </a:r>
            <a:r>
              <a:rPr lang="el-GR" sz="2000" dirty="0">
                <a:solidFill>
                  <a:srgbClr val="000000"/>
                </a:solidFill>
                <a:latin typeface="Times New Roman"/>
              </a:rPr>
              <a:t>πραγματοποιήσει</a:t>
            </a:r>
            <a:r>
              <a:rPr lang="en-US" sz="2000" dirty="0">
                <a:solidFill>
                  <a:srgbClr val="000000"/>
                </a:solidFill>
                <a:latin typeface="Times New Roman"/>
              </a:rPr>
              <a:t> </a:t>
            </a:r>
            <a:r>
              <a:rPr lang="el-GR" sz="2000" dirty="0">
                <a:solidFill>
                  <a:srgbClr val="000000"/>
                </a:solidFill>
                <a:latin typeface="Times New Roman"/>
              </a:rPr>
              <a:t>την</a:t>
            </a:r>
            <a:r>
              <a:rPr lang="en-US" sz="2000" dirty="0">
                <a:solidFill>
                  <a:srgbClr val="000000"/>
                </a:solidFill>
                <a:latin typeface="Times New Roman"/>
              </a:rPr>
              <a:t> </a:t>
            </a:r>
            <a:r>
              <a:rPr lang="el-GR" sz="2000" dirty="0">
                <a:solidFill>
                  <a:srgbClr val="000000"/>
                </a:solidFill>
                <a:latin typeface="Times New Roman"/>
              </a:rPr>
              <a:t>«αποστολή»</a:t>
            </a:r>
            <a:r>
              <a:rPr lang="en-US" sz="2000" dirty="0">
                <a:solidFill>
                  <a:srgbClr val="000000"/>
                </a:solidFill>
                <a:latin typeface="Times New Roman"/>
              </a:rPr>
              <a:t> </a:t>
            </a:r>
            <a:r>
              <a:rPr lang="el-GR" sz="2000" dirty="0">
                <a:solidFill>
                  <a:srgbClr val="000000"/>
                </a:solidFill>
                <a:latin typeface="Times New Roman"/>
              </a:rPr>
              <a:t>του;</a:t>
            </a:r>
          </a:p>
          <a:p>
            <a:pPr marL="0" lvl="0" indent="0">
              <a:buNone/>
            </a:pPr>
            <a:r>
              <a:rPr lang="el-GR" sz="2000" b="1" dirty="0">
                <a:solidFill>
                  <a:srgbClr val="000000"/>
                </a:solidFill>
                <a:latin typeface="Times New Roman"/>
              </a:rPr>
              <a:t>2.Αξιοπιστία(</a:t>
            </a:r>
            <a:r>
              <a:rPr lang="en-US" sz="2000" b="1" dirty="0">
                <a:solidFill>
                  <a:srgbClr val="000000"/>
                </a:solidFill>
                <a:latin typeface="Times New Roman"/>
              </a:rPr>
              <a:t>Reliability)</a:t>
            </a:r>
            <a:r>
              <a:rPr lang="en-US" sz="2000" dirty="0">
                <a:solidFill>
                  <a:srgbClr val="000000"/>
                </a:solidFill>
                <a:latin typeface="Times New Roman"/>
              </a:rPr>
              <a:t>: </a:t>
            </a:r>
            <a:r>
              <a:rPr lang="el-GR" sz="2000" dirty="0">
                <a:solidFill>
                  <a:srgbClr val="000000"/>
                </a:solidFill>
                <a:latin typeface="Times New Roman"/>
              </a:rPr>
              <a:t>Πόσο</a:t>
            </a:r>
            <a:r>
              <a:rPr lang="en-US" sz="2000" dirty="0">
                <a:solidFill>
                  <a:srgbClr val="000000"/>
                </a:solidFill>
                <a:latin typeface="Times New Roman"/>
              </a:rPr>
              <a:t> </a:t>
            </a:r>
            <a:r>
              <a:rPr lang="el-GR" sz="2000" dirty="0">
                <a:solidFill>
                  <a:srgbClr val="000000"/>
                </a:solidFill>
                <a:latin typeface="Times New Roman"/>
              </a:rPr>
              <a:t>συχνά</a:t>
            </a:r>
            <a:r>
              <a:rPr lang="en-US" sz="2000" dirty="0">
                <a:solidFill>
                  <a:srgbClr val="000000"/>
                </a:solidFill>
                <a:latin typeface="Times New Roman"/>
              </a:rPr>
              <a:t> </a:t>
            </a:r>
            <a:r>
              <a:rPr lang="el-GR" sz="2000" dirty="0">
                <a:solidFill>
                  <a:srgbClr val="000000"/>
                </a:solidFill>
                <a:latin typeface="Times New Roman"/>
              </a:rPr>
              <a:t>το</a:t>
            </a:r>
            <a:r>
              <a:rPr lang="en-US" sz="2000" dirty="0">
                <a:solidFill>
                  <a:srgbClr val="000000"/>
                </a:solidFill>
                <a:latin typeface="Times New Roman"/>
              </a:rPr>
              <a:t> </a:t>
            </a:r>
            <a:r>
              <a:rPr lang="el-GR" sz="2000" dirty="0">
                <a:solidFill>
                  <a:srgbClr val="000000"/>
                </a:solidFill>
                <a:latin typeface="Times New Roman"/>
              </a:rPr>
              <a:t>προϊόν</a:t>
            </a:r>
            <a:r>
              <a:rPr lang="en-US" sz="2000" dirty="0">
                <a:solidFill>
                  <a:srgbClr val="000000"/>
                </a:solidFill>
                <a:latin typeface="Times New Roman"/>
              </a:rPr>
              <a:t> </a:t>
            </a:r>
            <a:r>
              <a:rPr lang="el-GR" sz="2000" dirty="0">
                <a:solidFill>
                  <a:srgbClr val="000000"/>
                </a:solidFill>
                <a:latin typeface="Times New Roman"/>
              </a:rPr>
              <a:t>παρουσιάζει</a:t>
            </a:r>
            <a:r>
              <a:rPr lang="en-US" sz="2000" dirty="0">
                <a:solidFill>
                  <a:srgbClr val="000000"/>
                </a:solidFill>
                <a:latin typeface="Times New Roman"/>
              </a:rPr>
              <a:t> </a:t>
            </a:r>
            <a:r>
              <a:rPr lang="el-GR" sz="2000" dirty="0">
                <a:solidFill>
                  <a:srgbClr val="000000"/>
                </a:solidFill>
                <a:latin typeface="Times New Roman"/>
              </a:rPr>
              <a:t>αστοχία;</a:t>
            </a:r>
            <a:endParaRPr lang="en-US" sz="2000" dirty="0">
              <a:solidFill>
                <a:srgbClr val="000000"/>
              </a:solidFill>
              <a:latin typeface="Times New Roman"/>
            </a:endParaRPr>
          </a:p>
          <a:p>
            <a:pPr marL="0" lvl="0" indent="0">
              <a:buNone/>
            </a:pPr>
            <a:endParaRPr lang="el-GR" sz="2000" dirty="0">
              <a:solidFill>
                <a:srgbClr val="000000"/>
              </a:solidFill>
              <a:latin typeface="Times New Roman"/>
            </a:endParaRPr>
          </a:p>
          <a:p>
            <a:pPr marL="0" lvl="0" indent="0">
              <a:buNone/>
            </a:pPr>
            <a:r>
              <a:rPr lang="el-GR" sz="2000" b="1" dirty="0">
                <a:solidFill>
                  <a:srgbClr val="000000"/>
                </a:solidFill>
                <a:latin typeface="Times New Roman"/>
              </a:rPr>
              <a:t>3.Διάρκεια(</a:t>
            </a:r>
            <a:r>
              <a:rPr lang="en-US" sz="2000" b="1" dirty="0">
                <a:solidFill>
                  <a:srgbClr val="000000"/>
                </a:solidFill>
                <a:latin typeface="Times New Roman"/>
              </a:rPr>
              <a:t>Durability)</a:t>
            </a:r>
            <a:r>
              <a:rPr lang="en-US" sz="2000" dirty="0">
                <a:solidFill>
                  <a:srgbClr val="000000"/>
                </a:solidFill>
                <a:latin typeface="Times New Roman"/>
              </a:rPr>
              <a:t>: </a:t>
            </a:r>
            <a:r>
              <a:rPr lang="el-GR" sz="2000" dirty="0">
                <a:solidFill>
                  <a:srgbClr val="000000"/>
                </a:solidFill>
                <a:latin typeface="Times New Roman"/>
              </a:rPr>
              <a:t>Πόσο</a:t>
            </a:r>
            <a:r>
              <a:rPr lang="en-US" sz="2000" dirty="0">
                <a:solidFill>
                  <a:srgbClr val="000000"/>
                </a:solidFill>
                <a:latin typeface="Times New Roman"/>
              </a:rPr>
              <a:t> </a:t>
            </a:r>
            <a:r>
              <a:rPr lang="el-GR" sz="2000" dirty="0">
                <a:solidFill>
                  <a:srgbClr val="000000"/>
                </a:solidFill>
                <a:latin typeface="Times New Roman"/>
              </a:rPr>
              <a:t>διαρκεί;</a:t>
            </a:r>
            <a:endParaRPr lang="en-US" sz="2000" dirty="0">
              <a:solidFill>
                <a:srgbClr val="000000"/>
              </a:solidFill>
              <a:latin typeface="Times New Roman"/>
            </a:endParaRPr>
          </a:p>
          <a:p>
            <a:pPr marL="0" lvl="0" indent="0">
              <a:buNone/>
            </a:pPr>
            <a:endParaRPr lang="el-GR" sz="2000" dirty="0">
              <a:solidFill>
                <a:srgbClr val="000000"/>
              </a:solidFill>
              <a:latin typeface="Times New Roman"/>
            </a:endParaRPr>
          </a:p>
          <a:p>
            <a:pPr marL="0" lvl="0" indent="0">
              <a:buNone/>
            </a:pPr>
            <a:r>
              <a:rPr lang="el-GR" sz="2000" b="1" dirty="0">
                <a:solidFill>
                  <a:srgbClr val="000000"/>
                </a:solidFill>
                <a:latin typeface="Times New Roman"/>
              </a:rPr>
              <a:t>4.Εξυπηρεσιμότητα(</a:t>
            </a:r>
            <a:r>
              <a:rPr lang="en-US" sz="2000" b="1" dirty="0">
                <a:solidFill>
                  <a:srgbClr val="000000"/>
                </a:solidFill>
                <a:latin typeface="Times New Roman"/>
              </a:rPr>
              <a:t>Serviceability)</a:t>
            </a:r>
            <a:r>
              <a:rPr lang="en-US" sz="2000" dirty="0">
                <a:solidFill>
                  <a:srgbClr val="000000"/>
                </a:solidFill>
                <a:latin typeface="Times New Roman"/>
              </a:rPr>
              <a:t>: </a:t>
            </a:r>
            <a:r>
              <a:rPr lang="el-GR" sz="2000" dirty="0">
                <a:solidFill>
                  <a:srgbClr val="000000"/>
                </a:solidFill>
                <a:latin typeface="Times New Roman"/>
              </a:rPr>
              <a:t>Πόσο</a:t>
            </a:r>
            <a:r>
              <a:rPr lang="en-US" sz="2000" dirty="0">
                <a:solidFill>
                  <a:srgbClr val="000000"/>
                </a:solidFill>
                <a:latin typeface="Times New Roman"/>
              </a:rPr>
              <a:t> </a:t>
            </a:r>
            <a:r>
              <a:rPr lang="el-GR" sz="2000" dirty="0">
                <a:solidFill>
                  <a:srgbClr val="000000"/>
                </a:solidFill>
                <a:latin typeface="Times New Roman"/>
              </a:rPr>
              <a:t>εύκολη</a:t>
            </a:r>
            <a:r>
              <a:rPr lang="en-US" sz="2000" dirty="0">
                <a:solidFill>
                  <a:srgbClr val="000000"/>
                </a:solidFill>
                <a:latin typeface="Times New Roman"/>
              </a:rPr>
              <a:t> </a:t>
            </a:r>
            <a:r>
              <a:rPr lang="el-GR" sz="2000" dirty="0">
                <a:solidFill>
                  <a:srgbClr val="000000"/>
                </a:solidFill>
                <a:latin typeface="Times New Roman"/>
              </a:rPr>
              <a:t>είναι</a:t>
            </a:r>
            <a:r>
              <a:rPr lang="en-US" sz="2000" dirty="0">
                <a:solidFill>
                  <a:srgbClr val="000000"/>
                </a:solidFill>
                <a:latin typeface="Times New Roman"/>
              </a:rPr>
              <a:t> </a:t>
            </a:r>
            <a:r>
              <a:rPr lang="el-GR" sz="2000" dirty="0">
                <a:solidFill>
                  <a:srgbClr val="000000"/>
                </a:solidFill>
                <a:latin typeface="Times New Roman"/>
              </a:rPr>
              <a:t>η</a:t>
            </a:r>
            <a:r>
              <a:rPr lang="en-US" sz="2000" dirty="0">
                <a:solidFill>
                  <a:srgbClr val="000000"/>
                </a:solidFill>
                <a:latin typeface="Times New Roman"/>
              </a:rPr>
              <a:t> </a:t>
            </a:r>
            <a:r>
              <a:rPr lang="el-GR" sz="2000" dirty="0">
                <a:solidFill>
                  <a:srgbClr val="000000"/>
                </a:solidFill>
                <a:latin typeface="Times New Roman"/>
              </a:rPr>
              <a:t>επιδιόρθωση</a:t>
            </a:r>
            <a:r>
              <a:rPr lang="en-US" sz="2000" dirty="0">
                <a:solidFill>
                  <a:srgbClr val="000000"/>
                </a:solidFill>
                <a:latin typeface="Times New Roman"/>
              </a:rPr>
              <a:t> </a:t>
            </a:r>
            <a:r>
              <a:rPr lang="el-GR" sz="2000" dirty="0">
                <a:solidFill>
                  <a:srgbClr val="000000"/>
                </a:solidFill>
                <a:latin typeface="Times New Roman"/>
              </a:rPr>
              <a:t>του</a:t>
            </a:r>
            <a:r>
              <a:rPr lang="en-US" sz="2000" dirty="0">
                <a:solidFill>
                  <a:srgbClr val="000000"/>
                </a:solidFill>
                <a:latin typeface="Times New Roman"/>
              </a:rPr>
              <a:t> </a:t>
            </a:r>
            <a:r>
              <a:rPr lang="el-GR" sz="2000" dirty="0">
                <a:solidFill>
                  <a:srgbClr val="000000"/>
                </a:solidFill>
                <a:latin typeface="Times New Roman"/>
              </a:rPr>
              <a:t>προϊόντος;</a:t>
            </a:r>
            <a:endParaRPr lang="en-US" sz="2000" dirty="0">
              <a:solidFill>
                <a:srgbClr val="000000"/>
              </a:solidFill>
              <a:latin typeface="Times New Roman"/>
            </a:endParaRPr>
          </a:p>
          <a:p>
            <a:pPr marL="0" lvl="0" indent="0">
              <a:buNone/>
            </a:pPr>
            <a:endParaRPr lang="el-GR" sz="2000" dirty="0">
              <a:solidFill>
                <a:srgbClr val="000000"/>
              </a:solidFill>
              <a:latin typeface="Times New Roman"/>
            </a:endParaRPr>
          </a:p>
          <a:p>
            <a:pPr marL="0" lvl="0" indent="0">
              <a:buNone/>
            </a:pPr>
            <a:r>
              <a:rPr lang="el-GR" sz="2000" b="1" dirty="0">
                <a:solidFill>
                  <a:srgbClr val="000000"/>
                </a:solidFill>
                <a:latin typeface="Times New Roman"/>
              </a:rPr>
              <a:t>5.Αισθητική(</a:t>
            </a:r>
            <a:r>
              <a:rPr lang="en-US" sz="2000" b="1" dirty="0">
                <a:solidFill>
                  <a:srgbClr val="000000"/>
                </a:solidFill>
                <a:latin typeface="Times New Roman"/>
              </a:rPr>
              <a:t>Aesthetics)</a:t>
            </a:r>
            <a:r>
              <a:rPr lang="en-US" sz="2000" dirty="0">
                <a:solidFill>
                  <a:srgbClr val="000000"/>
                </a:solidFill>
                <a:latin typeface="Times New Roman"/>
              </a:rPr>
              <a:t>: </a:t>
            </a:r>
            <a:r>
              <a:rPr lang="el-GR" sz="2000" dirty="0">
                <a:solidFill>
                  <a:srgbClr val="000000"/>
                </a:solidFill>
                <a:latin typeface="Times New Roman"/>
              </a:rPr>
              <a:t>Πως</a:t>
            </a:r>
            <a:r>
              <a:rPr lang="en-US" sz="2000" dirty="0">
                <a:solidFill>
                  <a:srgbClr val="000000"/>
                </a:solidFill>
                <a:latin typeface="Times New Roman"/>
              </a:rPr>
              <a:t> </a:t>
            </a:r>
            <a:r>
              <a:rPr lang="el-GR" sz="2000" dirty="0">
                <a:solidFill>
                  <a:srgbClr val="000000"/>
                </a:solidFill>
                <a:latin typeface="Times New Roman"/>
              </a:rPr>
              <a:t>μοιάζει</a:t>
            </a:r>
            <a:r>
              <a:rPr lang="en-US" sz="2000" dirty="0">
                <a:solidFill>
                  <a:srgbClr val="000000"/>
                </a:solidFill>
                <a:latin typeface="Times New Roman"/>
              </a:rPr>
              <a:t> </a:t>
            </a:r>
            <a:r>
              <a:rPr lang="el-GR" sz="2000" dirty="0">
                <a:solidFill>
                  <a:srgbClr val="000000"/>
                </a:solidFill>
                <a:latin typeface="Times New Roman"/>
              </a:rPr>
              <a:t>το</a:t>
            </a:r>
            <a:r>
              <a:rPr lang="en-US" sz="2000" dirty="0">
                <a:solidFill>
                  <a:srgbClr val="000000"/>
                </a:solidFill>
                <a:latin typeface="Times New Roman"/>
              </a:rPr>
              <a:t> </a:t>
            </a:r>
            <a:r>
              <a:rPr lang="el-GR" sz="2000" dirty="0">
                <a:solidFill>
                  <a:srgbClr val="000000"/>
                </a:solidFill>
                <a:latin typeface="Times New Roman"/>
              </a:rPr>
              <a:t>προϊόν;</a:t>
            </a:r>
            <a:endParaRPr lang="en-US" sz="2000" dirty="0">
              <a:solidFill>
                <a:srgbClr val="000000"/>
              </a:solidFill>
              <a:latin typeface="Times New Roman"/>
            </a:endParaRPr>
          </a:p>
          <a:p>
            <a:pPr marL="0" lvl="0" indent="0">
              <a:buNone/>
            </a:pPr>
            <a:endParaRPr lang="el-GR" sz="2000" dirty="0">
              <a:solidFill>
                <a:srgbClr val="000000"/>
              </a:solidFill>
              <a:latin typeface="Times New Roman"/>
            </a:endParaRPr>
          </a:p>
          <a:p>
            <a:pPr marL="0" lvl="0" indent="0">
              <a:buNone/>
            </a:pPr>
            <a:r>
              <a:rPr lang="el-GR" sz="2000" b="1" dirty="0">
                <a:solidFill>
                  <a:srgbClr val="000000"/>
                </a:solidFill>
                <a:latin typeface="Times New Roman"/>
              </a:rPr>
              <a:t>6.Εξοπλισμός –πρόσθετα χαρακτηριστικά(</a:t>
            </a:r>
            <a:r>
              <a:rPr lang="en-US" sz="2000" b="1" dirty="0">
                <a:solidFill>
                  <a:srgbClr val="000000"/>
                </a:solidFill>
                <a:latin typeface="Times New Roman"/>
              </a:rPr>
              <a:t>Features)</a:t>
            </a:r>
            <a:r>
              <a:rPr lang="en-US" sz="2000" dirty="0">
                <a:solidFill>
                  <a:srgbClr val="000000"/>
                </a:solidFill>
                <a:latin typeface="Times New Roman"/>
              </a:rPr>
              <a:t>: </a:t>
            </a:r>
            <a:r>
              <a:rPr lang="el-GR" sz="2000" dirty="0">
                <a:solidFill>
                  <a:srgbClr val="000000"/>
                </a:solidFill>
                <a:latin typeface="Times New Roman"/>
              </a:rPr>
              <a:t>Τι</a:t>
            </a:r>
            <a:r>
              <a:rPr lang="en-US" sz="2000" dirty="0">
                <a:solidFill>
                  <a:srgbClr val="000000"/>
                </a:solidFill>
                <a:latin typeface="Times New Roman"/>
              </a:rPr>
              <a:t> </a:t>
            </a:r>
            <a:r>
              <a:rPr lang="el-GR" sz="2000" dirty="0">
                <a:solidFill>
                  <a:srgbClr val="000000"/>
                </a:solidFill>
                <a:latin typeface="Times New Roman"/>
              </a:rPr>
              <a:t>κάνει</a:t>
            </a:r>
            <a:r>
              <a:rPr lang="en-US" sz="2000" dirty="0">
                <a:solidFill>
                  <a:srgbClr val="000000"/>
                </a:solidFill>
                <a:latin typeface="Times New Roman"/>
              </a:rPr>
              <a:t> </a:t>
            </a:r>
            <a:r>
              <a:rPr lang="el-GR" sz="2000" dirty="0">
                <a:solidFill>
                  <a:srgbClr val="000000"/>
                </a:solidFill>
                <a:latin typeface="Times New Roman"/>
              </a:rPr>
              <a:t>επιπλέον της βασικής </a:t>
            </a:r>
            <a:r>
              <a:rPr lang="el-GR" sz="2000">
                <a:solidFill>
                  <a:srgbClr val="000000"/>
                </a:solidFill>
                <a:latin typeface="Times New Roman"/>
              </a:rPr>
              <a:t>του λειτουργίας </a:t>
            </a:r>
            <a:r>
              <a:rPr lang="el-GR" sz="2000" dirty="0">
                <a:solidFill>
                  <a:srgbClr val="000000"/>
                </a:solidFill>
                <a:latin typeface="Times New Roman"/>
              </a:rPr>
              <a:t>το</a:t>
            </a:r>
            <a:r>
              <a:rPr lang="en-US" sz="2000" dirty="0">
                <a:solidFill>
                  <a:srgbClr val="000000"/>
                </a:solidFill>
                <a:latin typeface="Times New Roman"/>
              </a:rPr>
              <a:t> </a:t>
            </a:r>
            <a:r>
              <a:rPr lang="el-GR" sz="2000" dirty="0">
                <a:solidFill>
                  <a:srgbClr val="000000"/>
                </a:solidFill>
                <a:latin typeface="Times New Roman"/>
              </a:rPr>
              <a:t>προϊόν; </a:t>
            </a:r>
            <a:endParaRPr lang="en-US" sz="2000" dirty="0">
              <a:solidFill>
                <a:srgbClr val="000000"/>
              </a:solidFill>
              <a:latin typeface="Times New Roman"/>
            </a:endParaRPr>
          </a:p>
          <a:p>
            <a:pPr marL="0" lvl="0" indent="0">
              <a:buNone/>
            </a:pPr>
            <a:endParaRPr lang="el-GR" sz="2000" dirty="0">
              <a:solidFill>
                <a:srgbClr val="000000"/>
              </a:solidFill>
              <a:latin typeface="Times New Roman"/>
            </a:endParaRPr>
          </a:p>
          <a:p>
            <a:pPr marL="0" lvl="0" indent="0">
              <a:buNone/>
            </a:pPr>
            <a:r>
              <a:rPr lang="el-GR" sz="2000" b="1" dirty="0">
                <a:solidFill>
                  <a:srgbClr val="000000"/>
                </a:solidFill>
                <a:latin typeface="Times New Roman"/>
              </a:rPr>
              <a:t>7.ΑντιληφθείσαΠοιότητα(</a:t>
            </a:r>
            <a:r>
              <a:rPr lang="en-US" sz="2000" b="1" dirty="0">
                <a:solidFill>
                  <a:srgbClr val="000000"/>
                </a:solidFill>
                <a:latin typeface="Times New Roman"/>
              </a:rPr>
              <a:t>Perceived Quality)</a:t>
            </a:r>
            <a:r>
              <a:rPr lang="en-US" sz="2000" dirty="0">
                <a:solidFill>
                  <a:srgbClr val="000000"/>
                </a:solidFill>
                <a:latin typeface="Times New Roman"/>
              </a:rPr>
              <a:t>: </a:t>
            </a:r>
            <a:r>
              <a:rPr lang="el-GR" sz="2000" dirty="0">
                <a:solidFill>
                  <a:srgbClr val="000000"/>
                </a:solidFill>
                <a:latin typeface="Times New Roman"/>
              </a:rPr>
              <a:t>Τι</a:t>
            </a:r>
            <a:r>
              <a:rPr lang="en-US" sz="2000" dirty="0">
                <a:solidFill>
                  <a:srgbClr val="000000"/>
                </a:solidFill>
                <a:latin typeface="Times New Roman"/>
              </a:rPr>
              <a:t> </a:t>
            </a:r>
            <a:r>
              <a:rPr lang="el-GR" sz="2000" dirty="0">
                <a:solidFill>
                  <a:srgbClr val="000000"/>
                </a:solidFill>
                <a:latin typeface="Times New Roman"/>
              </a:rPr>
              <a:t>φήμη</a:t>
            </a:r>
            <a:r>
              <a:rPr lang="en-US" sz="2000" dirty="0">
                <a:solidFill>
                  <a:srgbClr val="000000"/>
                </a:solidFill>
                <a:latin typeface="Times New Roman"/>
              </a:rPr>
              <a:t> </a:t>
            </a:r>
            <a:r>
              <a:rPr lang="el-GR" sz="2000" dirty="0">
                <a:solidFill>
                  <a:srgbClr val="000000"/>
                </a:solidFill>
                <a:latin typeface="Times New Roman"/>
              </a:rPr>
              <a:t>έχει</a:t>
            </a:r>
            <a:r>
              <a:rPr lang="en-US" sz="2000" dirty="0">
                <a:solidFill>
                  <a:srgbClr val="000000"/>
                </a:solidFill>
                <a:latin typeface="Times New Roman"/>
              </a:rPr>
              <a:t> </a:t>
            </a:r>
            <a:r>
              <a:rPr lang="el-GR" sz="2000" dirty="0">
                <a:solidFill>
                  <a:srgbClr val="000000"/>
                </a:solidFill>
                <a:latin typeface="Times New Roman"/>
              </a:rPr>
              <a:t>ο</a:t>
            </a:r>
            <a:r>
              <a:rPr lang="en-US" sz="2000" dirty="0">
                <a:solidFill>
                  <a:srgbClr val="000000"/>
                </a:solidFill>
                <a:latin typeface="Times New Roman"/>
              </a:rPr>
              <a:t> </a:t>
            </a:r>
            <a:r>
              <a:rPr lang="el-GR" sz="2000" dirty="0">
                <a:solidFill>
                  <a:srgbClr val="000000"/>
                </a:solidFill>
                <a:latin typeface="Times New Roman"/>
              </a:rPr>
              <a:t>οργανισμός</a:t>
            </a:r>
            <a:r>
              <a:rPr lang="en-US" sz="2000" dirty="0">
                <a:solidFill>
                  <a:srgbClr val="000000"/>
                </a:solidFill>
                <a:latin typeface="Times New Roman"/>
              </a:rPr>
              <a:t> </a:t>
            </a:r>
            <a:r>
              <a:rPr lang="el-GR" sz="2000" dirty="0">
                <a:solidFill>
                  <a:srgbClr val="000000"/>
                </a:solidFill>
                <a:latin typeface="Times New Roman"/>
              </a:rPr>
              <a:t>ή</a:t>
            </a:r>
            <a:r>
              <a:rPr lang="en-US" sz="2000" dirty="0">
                <a:solidFill>
                  <a:srgbClr val="000000"/>
                </a:solidFill>
                <a:latin typeface="Times New Roman"/>
              </a:rPr>
              <a:t> </a:t>
            </a:r>
            <a:r>
              <a:rPr lang="el-GR" sz="2000" dirty="0">
                <a:solidFill>
                  <a:srgbClr val="000000"/>
                </a:solidFill>
                <a:latin typeface="Times New Roman"/>
              </a:rPr>
              <a:t>το</a:t>
            </a:r>
            <a:r>
              <a:rPr lang="en-US" sz="2000" dirty="0">
                <a:solidFill>
                  <a:srgbClr val="000000"/>
                </a:solidFill>
                <a:latin typeface="Times New Roman"/>
              </a:rPr>
              <a:t> </a:t>
            </a:r>
            <a:r>
              <a:rPr lang="el-GR" sz="2000" dirty="0">
                <a:solidFill>
                  <a:srgbClr val="000000"/>
                </a:solidFill>
                <a:latin typeface="Times New Roman"/>
              </a:rPr>
              <a:t>προϊόν;</a:t>
            </a:r>
            <a:endParaRPr lang="en-US" sz="2000" dirty="0">
              <a:solidFill>
                <a:srgbClr val="000000"/>
              </a:solidFill>
              <a:latin typeface="Times New Roman"/>
            </a:endParaRPr>
          </a:p>
          <a:p>
            <a:pPr marL="0" lvl="0" indent="0">
              <a:buNone/>
            </a:pPr>
            <a:endParaRPr lang="el-GR" sz="2000" dirty="0">
              <a:solidFill>
                <a:srgbClr val="000000"/>
              </a:solidFill>
              <a:latin typeface="Times New Roman"/>
            </a:endParaRPr>
          </a:p>
          <a:p>
            <a:pPr marL="0" lvl="0" indent="0">
              <a:buNone/>
            </a:pPr>
            <a:r>
              <a:rPr lang="el-GR" sz="2000" b="1" dirty="0">
                <a:solidFill>
                  <a:srgbClr val="000000"/>
                </a:solidFill>
                <a:latin typeface="Times New Roman"/>
              </a:rPr>
              <a:t>8.Συμμόρφωσηστιςπροδιαγραφές(</a:t>
            </a:r>
            <a:r>
              <a:rPr lang="en-US" sz="2000" b="1" dirty="0">
                <a:solidFill>
                  <a:srgbClr val="000000"/>
                </a:solidFill>
                <a:latin typeface="Times New Roman"/>
              </a:rPr>
              <a:t>Conformance to Standards)</a:t>
            </a:r>
            <a:r>
              <a:rPr lang="en-US" sz="2000" dirty="0">
                <a:solidFill>
                  <a:srgbClr val="000000"/>
                </a:solidFill>
                <a:latin typeface="Times New Roman"/>
              </a:rPr>
              <a:t>: </a:t>
            </a:r>
            <a:r>
              <a:rPr lang="el-GR" sz="2000" dirty="0">
                <a:solidFill>
                  <a:srgbClr val="000000"/>
                </a:solidFill>
                <a:latin typeface="Times New Roman"/>
              </a:rPr>
              <a:t>Το</a:t>
            </a:r>
            <a:r>
              <a:rPr lang="en-US" sz="2000" dirty="0">
                <a:solidFill>
                  <a:srgbClr val="000000"/>
                </a:solidFill>
                <a:latin typeface="Times New Roman"/>
              </a:rPr>
              <a:t> </a:t>
            </a:r>
            <a:r>
              <a:rPr lang="el-GR" sz="2000" dirty="0">
                <a:solidFill>
                  <a:srgbClr val="000000"/>
                </a:solidFill>
                <a:latin typeface="Times New Roman"/>
              </a:rPr>
              <a:t>προϊόν</a:t>
            </a:r>
            <a:r>
              <a:rPr lang="en-US" sz="2000" dirty="0">
                <a:solidFill>
                  <a:srgbClr val="000000"/>
                </a:solidFill>
                <a:latin typeface="Times New Roman"/>
              </a:rPr>
              <a:t> </a:t>
            </a:r>
            <a:r>
              <a:rPr lang="el-GR" sz="2000" dirty="0">
                <a:solidFill>
                  <a:srgbClr val="000000"/>
                </a:solidFill>
                <a:latin typeface="Times New Roman"/>
              </a:rPr>
              <a:t>έχει</a:t>
            </a:r>
            <a:r>
              <a:rPr lang="en-US" sz="2000" dirty="0">
                <a:solidFill>
                  <a:srgbClr val="000000"/>
                </a:solidFill>
                <a:latin typeface="Times New Roman"/>
              </a:rPr>
              <a:t> </a:t>
            </a:r>
            <a:r>
              <a:rPr lang="el-GR" sz="2000" dirty="0">
                <a:solidFill>
                  <a:srgbClr val="000000"/>
                </a:solidFill>
                <a:latin typeface="Times New Roman"/>
              </a:rPr>
              <a:t>σχεδιαστεί</a:t>
            </a:r>
            <a:r>
              <a:rPr lang="en-US" sz="2000" dirty="0">
                <a:solidFill>
                  <a:srgbClr val="000000"/>
                </a:solidFill>
                <a:latin typeface="Times New Roman"/>
              </a:rPr>
              <a:t> </a:t>
            </a:r>
            <a:r>
              <a:rPr lang="el-GR" sz="2000" dirty="0">
                <a:solidFill>
                  <a:srgbClr val="000000"/>
                </a:solidFill>
                <a:latin typeface="Times New Roman"/>
              </a:rPr>
              <a:t>σύμφωνα</a:t>
            </a:r>
            <a:r>
              <a:rPr lang="en-US" sz="2000" dirty="0">
                <a:solidFill>
                  <a:srgbClr val="000000"/>
                </a:solidFill>
                <a:latin typeface="Times New Roman"/>
              </a:rPr>
              <a:t> </a:t>
            </a:r>
            <a:r>
              <a:rPr lang="el-GR" sz="2000" dirty="0">
                <a:solidFill>
                  <a:srgbClr val="000000"/>
                </a:solidFill>
                <a:latin typeface="Times New Roman"/>
              </a:rPr>
              <a:t>με</a:t>
            </a:r>
            <a:r>
              <a:rPr lang="en-US" sz="2000" dirty="0">
                <a:solidFill>
                  <a:srgbClr val="000000"/>
                </a:solidFill>
                <a:latin typeface="Times New Roman"/>
              </a:rPr>
              <a:t> </a:t>
            </a:r>
            <a:r>
              <a:rPr lang="el-GR" sz="2000" dirty="0">
                <a:solidFill>
                  <a:srgbClr val="000000"/>
                </a:solidFill>
                <a:latin typeface="Times New Roman"/>
              </a:rPr>
              <a:t>τις</a:t>
            </a:r>
            <a:r>
              <a:rPr lang="en-US" sz="2000" dirty="0">
                <a:solidFill>
                  <a:srgbClr val="000000"/>
                </a:solidFill>
                <a:latin typeface="Times New Roman"/>
              </a:rPr>
              <a:t> </a:t>
            </a:r>
            <a:r>
              <a:rPr lang="el-GR" sz="2000" dirty="0">
                <a:solidFill>
                  <a:srgbClr val="000000"/>
                </a:solidFill>
                <a:latin typeface="Times New Roman"/>
              </a:rPr>
              <a:t>απαιτήσεις</a:t>
            </a:r>
            <a:r>
              <a:rPr lang="en-US" sz="2000" dirty="0">
                <a:solidFill>
                  <a:srgbClr val="000000"/>
                </a:solidFill>
                <a:latin typeface="Times New Roman"/>
              </a:rPr>
              <a:t> </a:t>
            </a:r>
            <a:r>
              <a:rPr lang="el-GR" sz="2000" dirty="0">
                <a:solidFill>
                  <a:srgbClr val="000000"/>
                </a:solidFill>
                <a:latin typeface="Times New Roman"/>
              </a:rPr>
              <a:t>του</a:t>
            </a:r>
            <a:r>
              <a:rPr lang="en-US" sz="2000" dirty="0">
                <a:solidFill>
                  <a:srgbClr val="000000"/>
                </a:solidFill>
                <a:latin typeface="Times New Roman"/>
              </a:rPr>
              <a:t> </a:t>
            </a:r>
            <a:r>
              <a:rPr lang="el-GR" sz="2000" dirty="0">
                <a:solidFill>
                  <a:srgbClr val="000000"/>
                </a:solidFill>
                <a:latin typeface="Times New Roman"/>
              </a:rPr>
              <a:t>σχεδιαστή</a:t>
            </a:r>
          </a:p>
          <a:p>
            <a:endParaRPr lang="el-GR" dirty="0"/>
          </a:p>
        </p:txBody>
      </p:sp>
    </p:spTree>
    <p:extLst>
      <p:ext uri="{BB962C8B-B14F-4D97-AF65-F5344CB8AC3E}">
        <p14:creationId xmlns:p14="http://schemas.microsoft.com/office/powerpoint/2010/main" val="213461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5000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500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5000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0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20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5000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2000"/>
                                        <p:tgtEl>
                                          <p:spTgt spid="3">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50000"/>
                                  </p:stCondLst>
                                  <p:childTnLst>
                                    <p:set>
                                      <p:cBhvr>
                                        <p:cTn id="41" dur="1" fill="hold">
                                          <p:stCondLst>
                                            <p:cond delay="0"/>
                                          </p:stCondLst>
                                        </p:cTn>
                                        <p:tgtEl>
                                          <p:spTgt spid="3">
                                            <p:txEl>
                                              <p:pRg st="13" end="13"/>
                                            </p:txEl>
                                          </p:spTgt>
                                        </p:tgtEl>
                                        <p:attrNameLst>
                                          <p:attrName>style.visibility</p:attrName>
                                        </p:attrNameLst>
                                      </p:cBhvr>
                                      <p:to>
                                        <p:strVal val="visible"/>
                                      </p:to>
                                    </p:set>
                                    <p:animEffect transition="in" filter="fade">
                                      <p:cBhvr>
                                        <p:cTn id="4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04664"/>
            <a:ext cx="7886700" cy="5772299"/>
          </a:xfrm>
        </p:spPr>
        <p:txBody>
          <a:bodyPr/>
          <a:lstStyle/>
          <a:p>
            <a:r>
              <a:rPr lang="el-GR" dirty="0">
                <a:highlight>
                  <a:srgbClr val="00FFFF"/>
                </a:highlight>
              </a:rPr>
              <a:t>Παραδείγματα τυχαίων ή κοινών αιτιών αποτελούν</a:t>
            </a:r>
            <a:r>
              <a:rPr lang="el-GR" dirty="0"/>
              <a:t>:</a:t>
            </a:r>
          </a:p>
          <a:p>
            <a:pPr marL="0" indent="0">
              <a:buNone/>
            </a:pPr>
            <a:r>
              <a:rPr lang="el-GR" dirty="0"/>
              <a:t>   </a:t>
            </a:r>
            <a:r>
              <a:rPr lang="el-GR" b="1" dirty="0"/>
              <a:t>α</a:t>
            </a:r>
            <a:r>
              <a:rPr lang="el-GR" dirty="0"/>
              <a:t>. Οι μικροδιακυμάνσεις των ποιοτικών χαρακτηριστικών των πρώτων υλών.</a:t>
            </a:r>
          </a:p>
          <a:p>
            <a:pPr marL="0" indent="0">
              <a:buNone/>
            </a:pPr>
            <a:r>
              <a:rPr lang="el-GR" dirty="0"/>
              <a:t>   </a:t>
            </a:r>
            <a:r>
              <a:rPr lang="el-GR" b="1" dirty="0"/>
              <a:t>β</a:t>
            </a:r>
            <a:r>
              <a:rPr lang="el-GR" dirty="0"/>
              <a:t>. Η αδυναμία απόλυτης επαναληψιμότητας στη λειτουργία του εξοπλισμού ( π.χ. λόγω των μηχανικών ανοχών των διάφορων εξαρτημάτων που συνθέτουν τον εξοπλισμό) ή στην εκτέλεση εργασιών από το προσωπικό </a:t>
            </a:r>
          </a:p>
          <a:p>
            <a:pPr marL="0" indent="0">
              <a:buNone/>
            </a:pPr>
            <a:r>
              <a:rPr lang="el-GR" dirty="0"/>
              <a:t>  </a:t>
            </a:r>
            <a:r>
              <a:rPr lang="el-GR" b="1" dirty="0"/>
              <a:t>γ</a:t>
            </a:r>
            <a:r>
              <a:rPr lang="el-GR" dirty="0"/>
              <a:t>.  Οι μικροδιακυμάνσεις θερμοκρασίας ,υγρασίας ,επιπέδου σκόνης</a:t>
            </a:r>
            <a:r>
              <a:rPr lang="en-US" dirty="0"/>
              <a:t> </a:t>
            </a:r>
            <a:r>
              <a:rPr lang="el-GR" dirty="0"/>
              <a:t>  </a:t>
            </a:r>
            <a:r>
              <a:rPr lang="el-GR" dirty="0" err="1"/>
              <a:t>κλπ</a:t>
            </a:r>
            <a:r>
              <a:rPr lang="el-GR" dirty="0"/>
              <a:t> που παρουσιάζονται κατά την διάρκεια της παραγωγικής διαδικασίας επηρεάζουν τη συμπεριφορά του εξοπλισμού ή των πρώτων υλών και των ημι-έτοιμων προϊόντων  </a:t>
            </a:r>
            <a:endParaRPr lang="en-US" dirty="0"/>
          </a:p>
          <a:p>
            <a:pPr marL="0" indent="0">
              <a:buNone/>
            </a:pPr>
            <a:r>
              <a:rPr lang="el-GR" dirty="0"/>
              <a:t> </a:t>
            </a:r>
          </a:p>
          <a:p>
            <a:r>
              <a:rPr lang="el-GR" dirty="0">
                <a:highlight>
                  <a:srgbClr val="FFFF00"/>
                </a:highlight>
              </a:rPr>
              <a:t>Οι τυχαίες ή κοινές αιτίες είναι αναπόσπαστο μέρος μιας διεργασίας και στην περίπτωση που η τελευταία λαμβάνει χώρα  παρουσία μόνο κοινών</a:t>
            </a:r>
            <a:r>
              <a:rPr lang="en-US" dirty="0">
                <a:highlight>
                  <a:srgbClr val="FFFF00"/>
                </a:highlight>
              </a:rPr>
              <a:t> </a:t>
            </a:r>
            <a:r>
              <a:rPr lang="el-GR" dirty="0">
                <a:highlight>
                  <a:srgbClr val="FFFF00"/>
                </a:highlight>
              </a:rPr>
              <a:t>ή τυχαίων αιτίων, βρίσκεται υπό στατιστικό έλεγχο ή πιο απλά υπό έλεγχο.</a:t>
            </a:r>
          </a:p>
        </p:txBody>
      </p:sp>
    </p:spTree>
    <p:extLst>
      <p:ext uri="{BB962C8B-B14F-4D97-AF65-F5344CB8AC3E}">
        <p14:creationId xmlns:p14="http://schemas.microsoft.com/office/powerpoint/2010/main" val="937309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04664"/>
            <a:ext cx="7886700" cy="6336704"/>
          </a:xfrm>
        </p:spPr>
        <p:txBody>
          <a:bodyPr>
            <a:normAutofit lnSpcReduction="10000"/>
          </a:bodyPr>
          <a:lstStyle/>
          <a:p>
            <a:r>
              <a:rPr lang="el-GR" dirty="0"/>
              <a:t>Εκτός από τη φυσική μεταβλητότητα υπάρχει παρουσία </a:t>
            </a:r>
            <a:r>
              <a:rPr lang="el-GR" dirty="0">
                <a:highlight>
                  <a:srgbClr val="FFFF00"/>
                </a:highlight>
              </a:rPr>
              <a:t>μεταβλητότητας σε μια διεργασία που οφείλεται και σε συγκεκριμένες, ειδικές, αναγνωρίσιμες και </a:t>
            </a:r>
            <a:r>
              <a:rPr lang="el-GR" dirty="0" err="1">
                <a:highlight>
                  <a:srgbClr val="FFFF00"/>
                </a:highlight>
              </a:rPr>
              <a:t>προσδιορίσιμες</a:t>
            </a:r>
            <a:r>
              <a:rPr lang="el-GR" dirty="0">
                <a:highlight>
                  <a:srgbClr val="FFFF00"/>
                </a:highlight>
              </a:rPr>
              <a:t>  αιτίες(</a:t>
            </a:r>
            <a:r>
              <a:rPr lang="en-US" dirty="0">
                <a:highlight>
                  <a:srgbClr val="FFFF00"/>
                </a:highlight>
              </a:rPr>
              <a:t>special causes)</a:t>
            </a:r>
            <a:r>
              <a:rPr lang="el-GR" dirty="0"/>
              <a:t>.                                                                             </a:t>
            </a:r>
            <a:r>
              <a:rPr lang="en-US" dirty="0"/>
              <a:t> </a:t>
            </a:r>
            <a:r>
              <a:rPr lang="el-GR" dirty="0"/>
              <a:t>Στην πλειονότητα των περιπτώσεων τέτοιου είδους, η μεταβλητότητα που προκύπτει είναι μεγαλύτερη σε σχέση με τη φυσική μεταβλητότητα και συχνά συνδέεται με μη αποδεκτή στάθμη επίδοσης της διεργασίας.</a:t>
            </a:r>
          </a:p>
          <a:p>
            <a:r>
              <a:rPr lang="el-GR" dirty="0">
                <a:highlight>
                  <a:srgbClr val="FFFF00"/>
                </a:highlight>
              </a:rPr>
              <a:t>Χαρακτηριστικά παραδείγματα συγκεκριμένων αιτιών αποτελούν</a:t>
            </a:r>
            <a:r>
              <a:rPr lang="el-GR" dirty="0"/>
              <a:t>:</a:t>
            </a:r>
          </a:p>
          <a:p>
            <a:pPr marL="0" indent="0">
              <a:buNone/>
            </a:pPr>
            <a:r>
              <a:rPr lang="el-GR" dirty="0"/>
              <a:t>   </a:t>
            </a:r>
            <a:r>
              <a:rPr lang="el-GR" b="1" dirty="0"/>
              <a:t>α</a:t>
            </a:r>
            <a:r>
              <a:rPr lang="el-GR" dirty="0"/>
              <a:t>. Αλλαγές στα χαρακτηριστικά της Α΄ ύλης</a:t>
            </a:r>
          </a:p>
          <a:p>
            <a:pPr marL="0" indent="0">
              <a:buNone/>
            </a:pPr>
            <a:r>
              <a:rPr lang="el-GR" dirty="0"/>
              <a:t>   </a:t>
            </a:r>
            <a:r>
              <a:rPr lang="el-GR" b="1" dirty="0"/>
              <a:t>β</a:t>
            </a:r>
            <a:r>
              <a:rPr lang="el-GR" dirty="0"/>
              <a:t>. Διαφοροποιήσεις στη ρύθμιση λειτουργίας  του εξοπλισμού.</a:t>
            </a:r>
          </a:p>
          <a:p>
            <a:pPr marL="0" indent="0">
              <a:buNone/>
            </a:pPr>
            <a:r>
              <a:rPr lang="el-GR" dirty="0"/>
              <a:t>   </a:t>
            </a:r>
            <a:r>
              <a:rPr lang="el-GR" b="1" dirty="0"/>
              <a:t>γ</a:t>
            </a:r>
            <a:r>
              <a:rPr lang="el-GR" dirty="0"/>
              <a:t>. Βλάβες του εξοπλισμού </a:t>
            </a:r>
          </a:p>
          <a:p>
            <a:pPr marL="0" indent="0">
              <a:buNone/>
            </a:pPr>
            <a:r>
              <a:rPr lang="el-GR" dirty="0"/>
              <a:t>   </a:t>
            </a:r>
            <a:r>
              <a:rPr lang="el-GR" b="1" dirty="0"/>
              <a:t>δ</a:t>
            </a:r>
            <a:r>
              <a:rPr lang="el-GR" dirty="0"/>
              <a:t>. Δυσλειτουργία του εξοπλισμού λόγω πχ ελλιπούς συντήρησης ή   ανεπαρκούς καθαρισμού.</a:t>
            </a:r>
          </a:p>
          <a:p>
            <a:pPr marL="0" indent="0">
              <a:buNone/>
            </a:pPr>
            <a:r>
              <a:rPr lang="el-GR" dirty="0"/>
              <a:t>   </a:t>
            </a:r>
            <a:r>
              <a:rPr lang="el-GR" b="1" dirty="0"/>
              <a:t>ε</a:t>
            </a:r>
            <a:r>
              <a:rPr lang="el-GR" dirty="0"/>
              <a:t>. Έλλειψη εποπτείας του εξοπλισμού κατά τη διάρκεια της παραγωγικής διαδικασίας</a:t>
            </a:r>
          </a:p>
          <a:p>
            <a:pPr marL="0" indent="0">
              <a:buNone/>
            </a:pPr>
            <a:r>
              <a:rPr lang="el-GR" dirty="0"/>
              <a:t>   </a:t>
            </a:r>
            <a:r>
              <a:rPr lang="el-GR" b="1" dirty="0" err="1"/>
              <a:t>στ</a:t>
            </a:r>
            <a:r>
              <a:rPr lang="el-GR" dirty="0"/>
              <a:t>. Ανεπαρκής εκπαίδευση των χειριστών του εξοπλισμού</a:t>
            </a:r>
          </a:p>
          <a:p>
            <a:pPr marL="0" indent="0">
              <a:buNone/>
            </a:pPr>
            <a:r>
              <a:rPr lang="el-GR" dirty="0"/>
              <a:t>   </a:t>
            </a:r>
            <a:r>
              <a:rPr lang="el-GR" b="1" dirty="0"/>
              <a:t>ζ.</a:t>
            </a:r>
            <a:r>
              <a:rPr lang="el-GR" dirty="0"/>
              <a:t>  Λειτουργία του εξοπλισμού κάτω από συνθήκες εκτός προδιαγραφών( πολύ υψηλή θερμοκρασία ή υγρασία , μη αποδεκτό επίπεδο σκόνης  κ.λ.π. )</a:t>
            </a:r>
          </a:p>
        </p:txBody>
      </p:sp>
    </p:spTree>
    <p:extLst>
      <p:ext uri="{BB962C8B-B14F-4D97-AF65-F5344CB8AC3E}">
        <p14:creationId xmlns:p14="http://schemas.microsoft.com/office/powerpoint/2010/main" val="241109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
            <a:ext cx="7886700" cy="188640"/>
          </a:xfrm>
        </p:spPr>
        <p:txBody>
          <a:bodyPr>
            <a:normAutofit fontScale="90000"/>
          </a:bodyPr>
          <a:lstStyle/>
          <a:p>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28650" y="404664"/>
                <a:ext cx="7886700" cy="5844307"/>
              </a:xfrm>
            </p:spPr>
            <p:txBody>
              <a:bodyPr>
                <a:normAutofit lnSpcReduction="10000"/>
              </a:bodyPr>
              <a:lstStyle/>
              <a:p>
                <a:r>
                  <a:rPr lang="el-GR" dirty="0">
                    <a:highlight>
                      <a:srgbClr val="00FFFF"/>
                    </a:highlight>
                  </a:rPr>
                  <a:t>Τα διαγράμματα ελέγχου χωρίζονται σε δύο κύριες κατηγορίες </a:t>
                </a:r>
                <a:r>
                  <a:rPr lang="el-GR" dirty="0"/>
                  <a:t>:</a:t>
                </a:r>
              </a:p>
              <a:p>
                <a:pPr marL="0" indent="0">
                  <a:buNone/>
                </a:pPr>
                <a:r>
                  <a:rPr lang="el-GR" dirty="0"/>
                  <a:t>  </a:t>
                </a:r>
                <a:r>
                  <a:rPr lang="el-GR" b="1" dirty="0"/>
                  <a:t>Α</a:t>
                </a:r>
                <a:r>
                  <a:rPr lang="el-GR" dirty="0"/>
                  <a:t>. </a:t>
                </a:r>
                <a:r>
                  <a:rPr lang="el-GR" dirty="0">
                    <a:highlight>
                      <a:srgbClr val="FFFF00"/>
                    </a:highlight>
                  </a:rPr>
                  <a:t>Διαγράμματα ελέγχου μεταβλητών </a:t>
                </a:r>
                <a:r>
                  <a:rPr lang="el-GR" dirty="0"/>
                  <a:t>,όταν το χαρακτηριστικό ποιότητας που εξετάζεται είναι </a:t>
                </a:r>
                <a:r>
                  <a:rPr lang="el-GR" dirty="0">
                    <a:highlight>
                      <a:srgbClr val="00FF00"/>
                    </a:highlight>
                  </a:rPr>
                  <a:t>συνεχές</a:t>
                </a:r>
                <a:r>
                  <a:rPr lang="el-GR" dirty="0"/>
                  <a:t> ( π.χ. η διάμετρος ενός ρουλεμάν ,το περιεχόμενο βάρος μιας συσκευασίας παγωτού, η θερμοκρασία  ξήρανσης μιας χημικής ουσίας κ.λ.π.)</a:t>
                </a:r>
              </a:p>
              <a:p>
                <a:pPr marL="0" indent="0">
                  <a:buNone/>
                </a:pPr>
                <a:endParaRPr lang="el-GR" dirty="0"/>
              </a:p>
              <a:p>
                <a:pPr marL="0" indent="0">
                  <a:buNone/>
                </a:pPr>
                <a:r>
                  <a:rPr lang="el-GR" dirty="0"/>
                  <a:t>  </a:t>
                </a:r>
                <a:r>
                  <a:rPr lang="el-GR" b="1" dirty="0"/>
                  <a:t>Β</a:t>
                </a:r>
                <a:r>
                  <a:rPr lang="el-GR" dirty="0"/>
                  <a:t>. </a:t>
                </a:r>
                <a:r>
                  <a:rPr lang="el-GR" dirty="0">
                    <a:highlight>
                      <a:srgbClr val="FFFF00"/>
                    </a:highlight>
                  </a:rPr>
                  <a:t>Διαγράμματα ελέγχου χαρακτηριστικών ή ιδιοτήτων </a:t>
                </a:r>
                <a:r>
                  <a:rPr lang="el-GR" dirty="0"/>
                  <a:t>,όταν το χαρακτηριστικό ποιότητας που εξετάζεται είναι </a:t>
                </a:r>
                <a:r>
                  <a:rPr lang="el-GR" dirty="0" err="1">
                    <a:highlight>
                      <a:srgbClr val="00FF00"/>
                    </a:highlight>
                  </a:rPr>
                  <a:t>απαριθμητό</a:t>
                </a:r>
                <a:r>
                  <a:rPr lang="el-GR" dirty="0"/>
                  <a:t> ( αριθμός ελαττωμάτων βαφής, αριθμός ελαττωματικών λαμπτήρων κ.λ.π.)</a:t>
                </a:r>
              </a:p>
              <a:p>
                <a:pPr marL="0" indent="0">
                  <a:buNone/>
                </a:pPr>
                <a:endParaRPr lang="el-GR" dirty="0"/>
              </a:p>
              <a:p>
                <a:pPr marL="0" indent="0">
                  <a:buNone/>
                </a:pPr>
                <a:r>
                  <a:rPr lang="el-GR" dirty="0"/>
                  <a:t>Εφόσον επιλέξουμε το διάγραμμα ελέγχου που θα χρησιμοποιηθεί είναι </a:t>
                </a:r>
                <a:r>
                  <a:rPr lang="el-GR" dirty="0">
                    <a:highlight>
                      <a:srgbClr val="FFFF00"/>
                    </a:highlight>
                  </a:rPr>
                  <a:t>μεταβλητών</a:t>
                </a:r>
                <a:r>
                  <a:rPr lang="el-GR" dirty="0"/>
                  <a:t>, η περαιτέρω επιλογή βασίζεται στο μέγεθος ( </a:t>
                </a:r>
                <a:r>
                  <a:rPr lang="en-US" dirty="0"/>
                  <a:t>n ) </a:t>
                </a:r>
                <a:r>
                  <a:rPr lang="el-GR" dirty="0"/>
                  <a:t>του δείγματος που συλλέγεται συνήθως ανά τακτά χρονικά διαστήματα.</a:t>
                </a:r>
              </a:p>
              <a:p>
                <a:r>
                  <a:rPr lang="el-GR" dirty="0"/>
                  <a:t>Αν </a:t>
                </a:r>
                <a:r>
                  <a:rPr lang="en-US" dirty="0"/>
                  <a:t>n</a:t>
                </a:r>
                <a:r>
                  <a:rPr lang="el-GR" dirty="0"/>
                  <a:t> </a:t>
                </a:r>
                <a14:m>
                  <m:oMath xmlns:m="http://schemas.openxmlformats.org/officeDocument/2006/math">
                    <m:r>
                      <a:rPr lang="en-US" i="1" smtClean="0">
                        <a:latin typeface="Cambria Math" panose="02040503050406030204" pitchFamily="18" charset="0"/>
                        <a:ea typeface="Cambria Math" panose="02040503050406030204" pitchFamily="18" charset="0"/>
                      </a:rPr>
                      <m:t>&gt;</m:t>
                    </m:r>
                    <m:r>
                      <a:rPr lang="el-GR" b="0" i="1" smtClean="0">
                        <a:latin typeface="Cambria Math" panose="02040503050406030204" pitchFamily="18" charset="0"/>
                        <a:ea typeface="Cambria Math" panose="02040503050406030204" pitchFamily="18" charset="0"/>
                      </a:rPr>
                      <m:t> </m:t>
                    </m:r>
                  </m:oMath>
                </a14:m>
                <a:r>
                  <a:rPr lang="el-GR" dirty="0"/>
                  <a:t>1 και </a:t>
                </a:r>
                <a:r>
                  <a:rPr lang="en-US" dirty="0"/>
                  <a:t>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10 , </a:t>
                </a:r>
                <a:r>
                  <a:rPr lang="el-GR" dirty="0"/>
                  <a:t>τότε πρέπει να γίνει χρήση διαγράμματος ελέγχου μέσου όρου – εύρους </a:t>
                </a:r>
                <a14:m>
                  <m:oMath xmlns:m="http://schemas.openxmlformats.org/officeDocument/2006/math">
                    <m:acc>
                      <m:accPr>
                        <m:chr m:val="̅"/>
                        <m:ctrlPr>
                          <a:rPr lang="el-GR" i="1" smtClean="0">
                            <a:latin typeface="Cambria Math" panose="02040503050406030204" pitchFamily="18" charset="0"/>
                          </a:rPr>
                        </m:ctrlPr>
                      </m:accPr>
                      <m:e>
                        <m:r>
                          <m:rPr>
                            <m:sty m:val="p"/>
                          </m:rPr>
                          <a:rPr lang="el-GR" b="0" i="0" smtClean="0">
                            <a:latin typeface="Cambria Math" panose="02040503050406030204" pitchFamily="18" charset="0"/>
                          </a:rPr>
                          <m:t>Χ</m:t>
                        </m:r>
                      </m:e>
                    </m:acc>
                  </m:oMath>
                </a14:m>
                <a:r>
                  <a:rPr lang="el-GR" dirty="0"/>
                  <a:t> - </a:t>
                </a:r>
                <a:r>
                  <a:rPr lang="en-US" dirty="0"/>
                  <a:t>R.</a:t>
                </a:r>
              </a:p>
              <a:p>
                <a:r>
                  <a:rPr lang="el-GR" dirty="0"/>
                  <a:t>Αν </a:t>
                </a:r>
                <a:r>
                  <a:rPr lang="en-US" dirty="0"/>
                  <a:t>n</a:t>
                </a:r>
                <a14:m>
                  <m:oMath xmlns:m="http://schemas.openxmlformats.org/officeDocument/2006/math">
                    <m:r>
                      <a:rPr lang="el-GR"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&gt;</m:t>
                    </m:r>
                  </m:oMath>
                </a14:m>
                <a:r>
                  <a:rPr lang="el-GR" dirty="0"/>
                  <a:t> 10 , τότε πρέπει να γίνει η χρήση διαγράμματος ελέγχου μέσου όρου –τυπικής απόκλισης </a:t>
                </a:r>
                <a14:m>
                  <m:oMath xmlns:m="http://schemas.openxmlformats.org/officeDocument/2006/math">
                    <m:acc>
                      <m:accPr>
                        <m:chr m:val="̅"/>
                        <m:ctrlPr>
                          <a:rPr lang="en-US" i="1" smtClean="0">
                            <a:latin typeface="Cambria Math" panose="02040503050406030204" pitchFamily="18" charset="0"/>
                          </a:rPr>
                        </m:ctrlPr>
                      </m:accPr>
                      <m:e>
                        <m:r>
                          <m:rPr>
                            <m:sty m:val="p"/>
                          </m:rPr>
                          <a:rPr lang="el-GR" b="0" i="0" smtClean="0">
                            <a:latin typeface="Cambria Math" panose="02040503050406030204" pitchFamily="18" charset="0"/>
                          </a:rPr>
                          <m:t>Χ</m:t>
                        </m:r>
                      </m:e>
                    </m:acc>
                  </m:oMath>
                </a14:m>
                <a:r>
                  <a:rPr lang="el-GR" dirty="0"/>
                  <a:t> -</a:t>
                </a:r>
                <a:r>
                  <a:rPr lang="en-US" dirty="0"/>
                  <a:t> s.</a:t>
                </a:r>
                <a:endParaRPr lang="el-GR" dirty="0"/>
              </a:p>
              <a:p>
                <a:pPr marL="0" indent="0">
                  <a:buNone/>
                </a:pPr>
                <a:endParaRPr lang="el-GR" dirty="0"/>
              </a:p>
              <a:p>
                <a:pPr marL="0" indent="0">
                  <a:buNone/>
                </a:pP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28650" y="404664"/>
                <a:ext cx="7886700" cy="5844307"/>
              </a:xfrm>
              <a:blipFill>
                <a:blip r:embed="rId2"/>
                <a:stretch>
                  <a:fillRect l="-927" t="-1564" r="-541"/>
                </a:stretch>
              </a:blipFill>
            </p:spPr>
            <p:txBody>
              <a:bodyPr/>
              <a:lstStyle/>
              <a:p>
                <a:r>
                  <a:rPr lang="el-GR">
                    <a:noFill/>
                  </a:rPr>
                  <a:t> </a:t>
                </a:r>
              </a:p>
            </p:txBody>
          </p:sp>
        </mc:Fallback>
      </mc:AlternateContent>
    </p:spTree>
    <p:extLst>
      <p:ext uri="{BB962C8B-B14F-4D97-AF65-F5344CB8AC3E}">
        <p14:creationId xmlns:p14="http://schemas.microsoft.com/office/powerpoint/2010/main" val="2207717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Ορθογώνιο 1">
                <a:extLst>
                  <a:ext uri="{FF2B5EF4-FFF2-40B4-BE49-F238E27FC236}">
                    <a16:creationId xmlns:a16="http://schemas.microsoft.com/office/drawing/2014/main" id="{292A3688-A9E9-41D9-8E4E-215975AD0561}"/>
                  </a:ext>
                </a:extLst>
              </p:cNvPr>
              <p:cNvSpPr/>
              <p:nvPr/>
            </p:nvSpPr>
            <p:spPr>
              <a:xfrm>
                <a:off x="539552" y="260648"/>
                <a:ext cx="8208912" cy="2308324"/>
              </a:xfrm>
              <a:prstGeom prst="rect">
                <a:avLst/>
              </a:prstGeom>
            </p:spPr>
            <p:txBody>
              <a:bodyPr wrap="square">
                <a:spAutoFit/>
              </a:bodyPr>
              <a:lstStyle/>
              <a:p>
                <a:pPr marL="285750" indent="-285750">
                  <a:buFont typeface="Wingdings" panose="05000000000000000000" pitchFamily="2" charset="2"/>
                  <a:buChar char="q"/>
                </a:pPr>
                <a:r>
                  <a:rPr lang="el-GR" dirty="0"/>
                  <a:t>Εφόσον επιλέξουμε το διάγραμμα ελέγχου που θα χρησιμοποιηθεί είναι </a:t>
                </a:r>
                <a:r>
                  <a:rPr lang="el-GR" dirty="0">
                    <a:highlight>
                      <a:srgbClr val="FFFF00"/>
                    </a:highlight>
                  </a:rPr>
                  <a:t>μεταβλητών</a:t>
                </a:r>
                <a:r>
                  <a:rPr lang="el-GR" dirty="0"/>
                  <a:t>, η περαιτέρω επιλογή βασίζεται στο μέγεθος ( </a:t>
                </a:r>
                <a:r>
                  <a:rPr lang="en-US" dirty="0"/>
                  <a:t>n ) </a:t>
                </a:r>
                <a:r>
                  <a:rPr lang="el-GR" dirty="0"/>
                  <a:t>του δείγματος που συλλέγεται συνήθως ανά τακτά χρονικά διαστήματα.</a:t>
                </a:r>
              </a:p>
              <a:p>
                <a:endParaRPr lang="el-GR" dirty="0"/>
              </a:p>
              <a:p>
                <a:r>
                  <a:rPr lang="el-GR" dirty="0"/>
                  <a:t>Αν </a:t>
                </a:r>
                <a:r>
                  <a:rPr lang="en-US" dirty="0"/>
                  <a:t>n</a:t>
                </a:r>
                <a:r>
                  <a:rPr lang="el-GR" dirty="0"/>
                  <a:t> </a:t>
                </a:r>
                <a14:m>
                  <m:oMath xmlns:m="http://schemas.openxmlformats.org/officeDocument/2006/math">
                    <m:r>
                      <a:rPr lang="en-US" i="1">
                        <a:latin typeface="Cambria Math" panose="02040503050406030204" pitchFamily="18" charset="0"/>
                        <a:ea typeface="Cambria Math" panose="02040503050406030204" pitchFamily="18" charset="0"/>
                      </a:rPr>
                      <m:t>&gt;</m:t>
                    </m:r>
                    <m:r>
                      <a:rPr lang="el-GR" i="1">
                        <a:latin typeface="Cambria Math" panose="02040503050406030204" pitchFamily="18" charset="0"/>
                        <a:ea typeface="Cambria Math" panose="02040503050406030204" pitchFamily="18" charset="0"/>
                      </a:rPr>
                      <m:t> </m:t>
                    </m:r>
                  </m:oMath>
                </a14:m>
                <a:r>
                  <a:rPr lang="el-GR" dirty="0"/>
                  <a:t>1 και </a:t>
                </a:r>
                <a:r>
                  <a:rPr lang="en-US" dirty="0"/>
                  <a:t>n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10 , </a:t>
                </a:r>
                <a:r>
                  <a:rPr lang="el-GR" dirty="0"/>
                  <a:t>τότε πρέπει να γίνει χρήση διαγράμματος ελέγχου μέσου όρου – εύρους </a:t>
                </a:r>
                <a14:m>
                  <m:oMath xmlns:m="http://schemas.openxmlformats.org/officeDocument/2006/math">
                    <m:acc>
                      <m:accPr>
                        <m:chr m:val="̅"/>
                        <m:ctrlPr>
                          <a:rPr lang="el-GR" i="1">
                            <a:latin typeface="Cambria Math" panose="02040503050406030204" pitchFamily="18" charset="0"/>
                          </a:rPr>
                        </m:ctrlPr>
                      </m:accPr>
                      <m:e>
                        <m:r>
                          <m:rPr>
                            <m:sty m:val="p"/>
                          </m:rPr>
                          <a:rPr lang="el-GR">
                            <a:latin typeface="Cambria Math" panose="02040503050406030204" pitchFamily="18" charset="0"/>
                          </a:rPr>
                          <m:t>Χ</m:t>
                        </m:r>
                      </m:e>
                    </m:acc>
                  </m:oMath>
                </a14:m>
                <a:r>
                  <a:rPr lang="el-GR" dirty="0"/>
                  <a:t> - </a:t>
                </a:r>
                <a:r>
                  <a:rPr lang="en-US" dirty="0"/>
                  <a:t>R.</a:t>
                </a:r>
              </a:p>
              <a:p>
                <a:r>
                  <a:rPr lang="el-GR" dirty="0"/>
                  <a:t>Αν </a:t>
                </a:r>
                <a:r>
                  <a:rPr lang="en-US" dirty="0"/>
                  <a:t>n</a:t>
                </a:r>
                <a14:m>
                  <m:oMath xmlns:m="http://schemas.openxmlformats.org/officeDocument/2006/math">
                    <m:r>
                      <a:rPr lang="el-GR">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&gt;</m:t>
                    </m:r>
                  </m:oMath>
                </a14:m>
                <a:r>
                  <a:rPr lang="el-GR" dirty="0"/>
                  <a:t> 10 , τότε πρέπει να γίνει η χρήση διαγράμματος ελέγχου μέσου όρου –τυπικής απόκλισης </a:t>
                </a:r>
                <a14:m>
                  <m:oMath xmlns:m="http://schemas.openxmlformats.org/officeDocument/2006/math">
                    <m:acc>
                      <m:accPr>
                        <m:chr m:val="̅"/>
                        <m:ctrlPr>
                          <a:rPr lang="en-US" i="1">
                            <a:latin typeface="Cambria Math" panose="02040503050406030204" pitchFamily="18" charset="0"/>
                          </a:rPr>
                        </m:ctrlPr>
                      </m:accPr>
                      <m:e>
                        <m:r>
                          <m:rPr>
                            <m:sty m:val="p"/>
                          </m:rPr>
                          <a:rPr lang="el-GR">
                            <a:latin typeface="Cambria Math" panose="02040503050406030204" pitchFamily="18" charset="0"/>
                          </a:rPr>
                          <m:t>Χ</m:t>
                        </m:r>
                      </m:e>
                    </m:acc>
                  </m:oMath>
                </a14:m>
                <a:r>
                  <a:rPr lang="el-GR" dirty="0"/>
                  <a:t> -</a:t>
                </a:r>
                <a:r>
                  <a:rPr lang="en-US" dirty="0"/>
                  <a:t> s.</a:t>
                </a:r>
                <a:endParaRPr lang="el-GR" dirty="0"/>
              </a:p>
            </p:txBody>
          </p:sp>
        </mc:Choice>
        <mc:Fallback xmlns="">
          <p:sp>
            <p:nvSpPr>
              <p:cNvPr id="2" name="Ορθογώνιο 1">
                <a:extLst>
                  <a:ext uri="{FF2B5EF4-FFF2-40B4-BE49-F238E27FC236}">
                    <a16:creationId xmlns:a16="http://schemas.microsoft.com/office/drawing/2014/main" id="{292A3688-A9E9-41D9-8E4E-215975AD0561}"/>
                  </a:ext>
                </a:extLst>
              </p:cNvPr>
              <p:cNvSpPr>
                <a:spLocks noRot="1" noChangeAspect="1" noMove="1" noResize="1" noEditPoints="1" noAdjustHandles="1" noChangeArrowheads="1" noChangeShapeType="1" noTextEdit="1"/>
              </p:cNvSpPr>
              <p:nvPr/>
            </p:nvSpPr>
            <p:spPr>
              <a:xfrm>
                <a:off x="539552" y="260648"/>
                <a:ext cx="8208912" cy="2308324"/>
              </a:xfrm>
              <a:prstGeom prst="rect">
                <a:avLst/>
              </a:prstGeom>
              <a:blipFill>
                <a:blip r:embed="rId2"/>
                <a:stretch>
                  <a:fillRect l="-669" t="-1587" r="-1114" b="-3439"/>
                </a:stretch>
              </a:blipFill>
            </p:spPr>
            <p:txBody>
              <a:bodyPr/>
              <a:lstStyle/>
              <a:p>
                <a:r>
                  <a:rPr lang="el-GR">
                    <a:noFill/>
                  </a:rPr>
                  <a:t> </a:t>
                </a:r>
              </a:p>
            </p:txBody>
          </p:sp>
        </mc:Fallback>
      </mc:AlternateContent>
    </p:spTree>
    <p:extLst>
      <p:ext uri="{BB962C8B-B14F-4D97-AF65-F5344CB8AC3E}">
        <p14:creationId xmlns:p14="http://schemas.microsoft.com/office/powerpoint/2010/main" val="319010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72007"/>
          </a:xfrm>
        </p:spPr>
        <p:txBody>
          <a:bodyPr>
            <a:normAutofit fontScale="90000"/>
          </a:bodyPr>
          <a:lstStyle/>
          <a:p>
            <a:endParaRPr lang="el-GR" dirty="0"/>
          </a:p>
        </p:txBody>
      </p:sp>
      <p:sp>
        <p:nvSpPr>
          <p:cNvPr id="3" name="Θέση περιεχομένου 2"/>
          <p:cNvSpPr>
            <a:spLocks noGrp="1"/>
          </p:cNvSpPr>
          <p:nvPr>
            <p:ph idx="1"/>
          </p:nvPr>
        </p:nvSpPr>
        <p:spPr>
          <a:xfrm>
            <a:off x="628650" y="332656"/>
            <a:ext cx="7886700" cy="5844307"/>
          </a:xfrm>
        </p:spPr>
        <p:txBody>
          <a:bodyPr/>
          <a:lstStyle/>
          <a:p>
            <a:pPr>
              <a:buFont typeface="Wingdings" panose="05000000000000000000" pitchFamily="2" charset="2"/>
              <a:buChar char="q"/>
            </a:pPr>
            <a:r>
              <a:rPr lang="el-GR" dirty="0"/>
              <a:t>Εφόσον από το πρώτο στάδιο επιλογής έχει προκύψει ότι το διάγραμμα ελέγχου που θα χρησιμοποιηθεί είναι </a:t>
            </a:r>
            <a:r>
              <a:rPr lang="el-GR" dirty="0">
                <a:highlight>
                  <a:srgbClr val="00FF00"/>
                </a:highlight>
              </a:rPr>
              <a:t>χαρακτηριστικών ή ιδιοτήτων</a:t>
            </a:r>
            <a:r>
              <a:rPr lang="el-GR" dirty="0"/>
              <a:t> , η περαιτέρω επιλογή βασίζεται στο αν το ελεγχόμενο χαρακτηριστικό αποτελεί ελάττωμα ( </a:t>
            </a:r>
            <a:r>
              <a:rPr lang="en-US" dirty="0"/>
              <a:t>c</a:t>
            </a:r>
            <a:r>
              <a:rPr lang="el-GR" dirty="0"/>
              <a:t> ή </a:t>
            </a:r>
            <a:r>
              <a:rPr lang="en-US" dirty="0"/>
              <a:t>u)</a:t>
            </a:r>
            <a:r>
              <a:rPr lang="el-GR" dirty="0"/>
              <a:t> ή </a:t>
            </a:r>
            <a:r>
              <a:rPr lang="el-GR" dirty="0">
                <a:highlight>
                  <a:srgbClr val="FF0000"/>
                </a:highlight>
              </a:rPr>
              <a:t>ελαττωματική</a:t>
            </a:r>
            <a:r>
              <a:rPr lang="el-GR" dirty="0"/>
              <a:t> ( ή μη συμμορφούμενη) </a:t>
            </a:r>
            <a:r>
              <a:rPr lang="el-GR" dirty="0">
                <a:highlight>
                  <a:srgbClr val="FF0000"/>
                </a:highlight>
              </a:rPr>
              <a:t>μονάδα</a:t>
            </a:r>
            <a:r>
              <a:rPr lang="el-GR" dirty="0"/>
              <a:t> </a:t>
            </a:r>
            <a:r>
              <a:rPr lang="en-US" dirty="0"/>
              <a:t>(np</a:t>
            </a:r>
            <a:r>
              <a:rPr lang="el-GR" dirty="0"/>
              <a:t> ή</a:t>
            </a:r>
            <a:r>
              <a:rPr lang="en-US" dirty="0"/>
              <a:t> p</a:t>
            </a:r>
            <a:r>
              <a:rPr lang="el-GR" dirty="0"/>
              <a:t>) και αν το επιλεγμένο κάθε φορά δείγμα έχει </a:t>
            </a:r>
            <a:r>
              <a:rPr lang="el-GR" dirty="0">
                <a:highlight>
                  <a:srgbClr val="00FFFF"/>
                </a:highlight>
              </a:rPr>
              <a:t>σταθερό μέγεθος </a:t>
            </a:r>
            <a:r>
              <a:rPr lang="el-GR" dirty="0"/>
              <a:t>ή </a:t>
            </a:r>
            <a:r>
              <a:rPr lang="el-GR" dirty="0">
                <a:highlight>
                  <a:srgbClr val="FFFF00"/>
                </a:highlight>
              </a:rPr>
              <a:t>όχι.</a:t>
            </a:r>
          </a:p>
          <a:p>
            <a:pPr>
              <a:buFont typeface="Wingdings" panose="05000000000000000000" pitchFamily="2" charset="2"/>
              <a:buChar char="q"/>
            </a:pPr>
            <a:r>
              <a:rPr lang="el-GR" dirty="0"/>
              <a:t>Έτσι επιλέγουμε τα ακόλουθα διαγράμματα ελέγχου</a:t>
            </a:r>
            <a:r>
              <a:rPr lang="el-GR" i="1" dirty="0"/>
              <a:t>:</a:t>
            </a:r>
            <a:endParaRPr lang="en-US" i="1" dirty="0"/>
          </a:p>
          <a:p>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2339347887"/>
              </p:ext>
            </p:extLst>
          </p:nvPr>
        </p:nvGraphicFramePr>
        <p:xfrm>
          <a:off x="628649" y="2636912"/>
          <a:ext cx="8047806" cy="1792208"/>
        </p:xfrm>
        <a:graphic>
          <a:graphicData uri="http://schemas.openxmlformats.org/drawingml/2006/table">
            <a:tbl>
              <a:tblPr firstRow="1" bandRow="1">
                <a:tableStyleId>{5C22544A-7EE6-4342-B048-85BDC9FD1C3A}</a:tableStyleId>
              </a:tblPr>
              <a:tblGrid>
                <a:gridCol w="2682602">
                  <a:extLst>
                    <a:ext uri="{9D8B030D-6E8A-4147-A177-3AD203B41FA5}">
                      <a16:colId xmlns:a16="http://schemas.microsoft.com/office/drawing/2014/main" val="20000"/>
                    </a:ext>
                  </a:extLst>
                </a:gridCol>
                <a:gridCol w="2682602">
                  <a:extLst>
                    <a:ext uri="{9D8B030D-6E8A-4147-A177-3AD203B41FA5}">
                      <a16:colId xmlns:a16="http://schemas.microsoft.com/office/drawing/2014/main" val="20001"/>
                    </a:ext>
                  </a:extLst>
                </a:gridCol>
                <a:gridCol w="2682602">
                  <a:extLst>
                    <a:ext uri="{9D8B030D-6E8A-4147-A177-3AD203B41FA5}">
                      <a16:colId xmlns:a16="http://schemas.microsoft.com/office/drawing/2014/main" val="20002"/>
                    </a:ext>
                  </a:extLst>
                </a:gridCol>
              </a:tblGrid>
              <a:tr h="576064">
                <a:tc>
                  <a:txBody>
                    <a:bodyPr/>
                    <a:lstStyle/>
                    <a:p>
                      <a:endParaRPr lang="el-GR" dirty="0"/>
                    </a:p>
                  </a:txBody>
                  <a:tcPr/>
                </a:tc>
                <a:tc>
                  <a:txBody>
                    <a:bodyPr/>
                    <a:lstStyle/>
                    <a:p>
                      <a:r>
                        <a:rPr lang="el-GR" sz="1800" dirty="0"/>
                        <a:t>Μελέτη  ελαττωματικών  τεμαχίων( μονάδων)</a:t>
                      </a:r>
                    </a:p>
                  </a:txBody>
                  <a:tcPr/>
                </a:tc>
                <a:tc>
                  <a:txBody>
                    <a:bodyPr/>
                    <a:lstStyle/>
                    <a:p>
                      <a:r>
                        <a:rPr lang="el-GR" sz="1800" dirty="0"/>
                        <a:t>Μελέτη</a:t>
                      </a:r>
                      <a:r>
                        <a:rPr lang="el-GR" sz="1800" baseline="0" dirty="0"/>
                        <a:t>  αριθμού ελαττωμάτων</a:t>
                      </a:r>
                      <a:endParaRPr lang="el-GR" sz="1800" dirty="0"/>
                    </a:p>
                  </a:txBody>
                  <a:tcPr/>
                </a:tc>
                <a:extLst>
                  <a:ext uri="{0D108BD9-81ED-4DB2-BD59-A6C34878D82A}">
                    <a16:rowId xmlns:a16="http://schemas.microsoft.com/office/drawing/2014/main" val="10000"/>
                  </a:ext>
                </a:extLst>
              </a:tr>
              <a:tr h="576064">
                <a:tc>
                  <a:txBody>
                    <a:bodyPr/>
                    <a:lstStyle/>
                    <a:p>
                      <a:r>
                        <a:rPr lang="el-GR" sz="2000" dirty="0"/>
                        <a:t>Σταθερό δείγμα</a:t>
                      </a:r>
                    </a:p>
                  </a:txBody>
                  <a:tcPr/>
                </a:tc>
                <a:tc>
                  <a:txBody>
                    <a:bodyPr/>
                    <a:lstStyle/>
                    <a:p>
                      <a:r>
                        <a:rPr lang="el-GR" sz="2000" dirty="0"/>
                        <a:t> </a:t>
                      </a:r>
                      <a:r>
                        <a:rPr lang="en-US" sz="2000" dirty="0"/>
                        <a:t>                  </a:t>
                      </a:r>
                      <a:r>
                        <a:rPr lang="en-US" sz="2000" dirty="0" err="1"/>
                        <a:t>np</a:t>
                      </a:r>
                      <a:endParaRPr lang="el-GR" sz="2000" dirty="0"/>
                    </a:p>
                  </a:txBody>
                  <a:tcPr/>
                </a:tc>
                <a:tc>
                  <a:txBody>
                    <a:bodyPr/>
                    <a:lstStyle/>
                    <a:p>
                      <a:r>
                        <a:rPr lang="en-US" sz="2000" dirty="0"/>
                        <a:t>                    c</a:t>
                      </a:r>
                      <a:endParaRPr lang="el-GR" sz="2000" dirty="0"/>
                    </a:p>
                  </a:txBody>
                  <a:tcPr/>
                </a:tc>
                <a:extLst>
                  <a:ext uri="{0D108BD9-81ED-4DB2-BD59-A6C34878D82A}">
                    <a16:rowId xmlns:a16="http://schemas.microsoft.com/office/drawing/2014/main" val="10001"/>
                  </a:ext>
                </a:extLst>
              </a:tr>
              <a:tr h="576064">
                <a:tc>
                  <a:txBody>
                    <a:bodyPr/>
                    <a:lstStyle/>
                    <a:p>
                      <a:r>
                        <a:rPr lang="el-GR" sz="2000" dirty="0"/>
                        <a:t>Μεταβλητό δείγμα</a:t>
                      </a:r>
                    </a:p>
                  </a:txBody>
                  <a:tcPr/>
                </a:tc>
                <a:tc>
                  <a:txBody>
                    <a:bodyPr/>
                    <a:lstStyle/>
                    <a:p>
                      <a:r>
                        <a:rPr lang="en-US" sz="2000" dirty="0"/>
                        <a:t>                    p</a:t>
                      </a:r>
                      <a:endParaRPr lang="el-GR" sz="2000" dirty="0"/>
                    </a:p>
                  </a:txBody>
                  <a:tcPr/>
                </a:tc>
                <a:tc>
                  <a:txBody>
                    <a:bodyPr/>
                    <a:lstStyle/>
                    <a:p>
                      <a:r>
                        <a:rPr lang="en-US" sz="2000" dirty="0"/>
                        <a:t>                    u</a:t>
                      </a:r>
                      <a:endParaRPr lang="el-GR" sz="20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58842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360040"/>
          </a:xfrm>
        </p:spPr>
        <p:txBody>
          <a:bodyPr>
            <a:noAutofit/>
          </a:bodyPr>
          <a:lstStyle/>
          <a:p>
            <a:r>
              <a:rPr lang="el-GR" sz="2400" b="1" dirty="0">
                <a:highlight>
                  <a:srgbClr val="00FFFF"/>
                </a:highlight>
              </a:rPr>
              <a:t>Κατασκευή βασικών διαγραμμάτων ελέγχου</a:t>
            </a: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28650" y="476673"/>
                <a:ext cx="7886700" cy="6264694"/>
              </a:xfrm>
            </p:spPr>
            <p:txBody>
              <a:bodyPr>
                <a:normAutofit fontScale="77500" lnSpcReduction="20000"/>
              </a:bodyPr>
              <a:lstStyle/>
              <a:p>
                <a:pPr>
                  <a:lnSpc>
                    <a:spcPct val="170000"/>
                  </a:lnSpc>
                  <a:buFont typeface="Wingdings" panose="05000000000000000000" pitchFamily="2" charset="2"/>
                  <a:buChar char="q"/>
                </a:pPr>
                <a:r>
                  <a:rPr lang="el-GR" sz="2200" dirty="0"/>
                  <a:t>Για να κατασκευαστεί ένα διάγραμμα ελέγχου πρέπει να προσδιοριστούν οι θέσεις που άγονται ,η κεντρική γραμμή ,το άνω και κάτω όριο ελέγχου καθώς και τα σημεία του διαγράμματος τα οποία στη συνέχεια θα ενωθούν με μια τεθλασμένη γραμμή.</a:t>
                </a:r>
              </a:p>
              <a:p>
                <a:pPr marL="0" indent="0">
                  <a:buNone/>
                </a:pPr>
                <a:endParaRPr lang="el-GR" sz="2200" dirty="0"/>
              </a:p>
              <a:p>
                <a:pPr marL="0" indent="0">
                  <a:buNone/>
                </a:pPr>
                <a:r>
                  <a:rPr lang="el-GR" sz="2200" dirty="0"/>
                  <a:t> </a:t>
                </a:r>
                <a:r>
                  <a:rPr lang="el-GR" sz="2200" b="1" dirty="0"/>
                  <a:t>α. Διάγραμμα ελέγχου  </a:t>
                </a:r>
                <a14:m>
                  <m:oMath xmlns:m="http://schemas.openxmlformats.org/officeDocument/2006/math">
                    <m:acc>
                      <m:accPr>
                        <m:chr m:val="̅"/>
                        <m:ctrlPr>
                          <a:rPr lang="el-GR" sz="2200" b="1" i="1" smtClean="0">
                            <a:latin typeface="Cambria Math" panose="02040503050406030204" pitchFamily="18" charset="0"/>
                          </a:rPr>
                        </m:ctrlPr>
                      </m:accPr>
                      <m:e>
                        <m:r>
                          <a:rPr lang="en-US" sz="2200" b="1" i="1" smtClean="0">
                            <a:latin typeface="Cambria Math" panose="02040503050406030204" pitchFamily="18" charset="0"/>
                          </a:rPr>
                          <m:t>𝑿</m:t>
                        </m:r>
                      </m:e>
                    </m:acc>
                  </m:oMath>
                </a14:m>
                <a:r>
                  <a:rPr lang="en-US" sz="2200" b="1" dirty="0"/>
                  <a:t> - R  </a:t>
                </a:r>
                <a:r>
                  <a:rPr lang="el-GR" sz="2200" b="1" dirty="0"/>
                  <a:t>ή    </a:t>
                </a:r>
                <a14:m>
                  <m:oMath xmlns:m="http://schemas.openxmlformats.org/officeDocument/2006/math">
                    <m:acc>
                      <m:accPr>
                        <m:chr m:val="̅"/>
                        <m:ctrlPr>
                          <a:rPr lang="el-GR" sz="2200" b="1" i="1">
                            <a:latin typeface="Cambria Math" panose="02040503050406030204" pitchFamily="18" charset="0"/>
                          </a:rPr>
                        </m:ctrlPr>
                      </m:accPr>
                      <m:e>
                        <m:r>
                          <a:rPr lang="en-US" sz="2200" b="1" i="1">
                            <a:latin typeface="Cambria Math" panose="02040503050406030204" pitchFamily="18" charset="0"/>
                          </a:rPr>
                          <m:t>𝑿</m:t>
                        </m:r>
                      </m:e>
                    </m:acc>
                  </m:oMath>
                </a14:m>
                <a:r>
                  <a:rPr lang="el-GR" sz="2200" b="1" dirty="0"/>
                  <a:t> - </a:t>
                </a:r>
                <a:r>
                  <a:rPr lang="en-US" sz="2200" b="1" dirty="0"/>
                  <a:t>s</a:t>
                </a:r>
              </a:p>
              <a:p>
                <a:pPr marL="0" indent="0">
                  <a:lnSpc>
                    <a:spcPct val="120000"/>
                  </a:lnSpc>
                  <a:buNone/>
                </a:pPr>
                <a:r>
                  <a:rPr lang="en-US" sz="2200" b="1" dirty="0"/>
                  <a:t>1. </a:t>
                </a:r>
                <a:r>
                  <a:rPr lang="el-GR" sz="2200" dirty="0"/>
                  <a:t>Καταγραφή συνήθως 3,4,5 ή και παραπάνω μετρήσεων ανά συγκεκριμένα χρονικά διαστήματα ,που αντιπροσωπεύουν το χαρακτηριστικό της ποιότητας που μας ενδιαφέρει. Οι </a:t>
                </a:r>
                <a:r>
                  <a:rPr lang="el-GR" sz="2200" dirty="0" err="1"/>
                  <a:t>προκύπτουσες</a:t>
                </a:r>
                <a:r>
                  <a:rPr lang="el-GR" sz="2200" dirty="0"/>
                  <a:t> τριάδες ,τετράδες , πεντάδες </a:t>
                </a:r>
                <a:r>
                  <a:rPr lang="el-GR" sz="2200" dirty="0" err="1"/>
                  <a:t>κ.λ.π</a:t>
                </a:r>
                <a:r>
                  <a:rPr lang="el-GR" sz="2200" dirty="0"/>
                  <a:t>. ονομάζονται υποομάδες και το μέγεθος της υποομάδας συμβολίζεται με </a:t>
                </a:r>
                <a:r>
                  <a:rPr lang="en-US" sz="2200" b="1" dirty="0"/>
                  <a:t>n.</a:t>
                </a:r>
              </a:p>
              <a:p>
                <a:pPr marL="0" indent="0">
                  <a:buNone/>
                </a:pPr>
                <a:r>
                  <a:rPr lang="en-US" sz="2200" b="1" dirty="0"/>
                  <a:t>2. </a:t>
                </a:r>
                <a:r>
                  <a:rPr lang="el-GR" sz="2200" dirty="0"/>
                  <a:t>Υπολογισμός της μέσης τιμής της εκάστοτε υποομάδας (</a:t>
                </a:r>
                <a14:m>
                  <m:oMath xmlns:m="http://schemas.openxmlformats.org/officeDocument/2006/math">
                    <m:acc>
                      <m:accPr>
                        <m:chr m:val="̅"/>
                        <m:ctrlPr>
                          <a:rPr lang="el-GR" sz="2200" b="1" i="1">
                            <a:latin typeface="Cambria Math" panose="02040503050406030204" pitchFamily="18" charset="0"/>
                          </a:rPr>
                        </m:ctrlPr>
                      </m:accPr>
                      <m:e>
                        <m:r>
                          <a:rPr lang="en-US" sz="2200" b="1" i="1">
                            <a:latin typeface="Cambria Math" panose="02040503050406030204" pitchFamily="18" charset="0"/>
                          </a:rPr>
                          <m:t>𝑿</m:t>
                        </m:r>
                      </m:e>
                    </m:acc>
                    <m:r>
                      <a:rPr lang="el-GR" sz="2200" b="1" i="0" smtClean="0">
                        <a:latin typeface="Cambria Math" panose="02040503050406030204" pitchFamily="18" charset="0"/>
                      </a:rPr>
                      <m:t>)</m:t>
                    </m:r>
                  </m:oMath>
                </a14:m>
                <a:endParaRPr lang="el-GR" sz="2200" b="1" dirty="0"/>
              </a:p>
              <a:p>
                <a:pPr marL="0" indent="0">
                  <a:buNone/>
                </a:pPr>
                <a:r>
                  <a:rPr lang="el-GR" sz="2200" b="1" dirty="0"/>
                  <a:t>3. </a:t>
                </a:r>
                <a:r>
                  <a:rPr lang="el-GR" sz="2200" dirty="0"/>
                  <a:t>Υπολογισμός</a:t>
                </a:r>
                <a:r>
                  <a:rPr lang="el-GR" sz="2200" b="1" dirty="0"/>
                  <a:t> </a:t>
                </a:r>
                <a:r>
                  <a:rPr lang="el-GR" sz="2200" dirty="0"/>
                  <a:t>της μέσης τιμής των μέσων τιμών  ( </a:t>
                </a:r>
                <a14:m>
                  <m:oMath xmlns:m="http://schemas.openxmlformats.org/officeDocument/2006/math">
                    <m:acc>
                      <m:accPr>
                        <m:chr m:val="̿"/>
                        <m:ctrlPr>
                          <a:rPr lang="el-GR" sz="2200" i="1" smtClean="0">
                            <a:latin typeface="Cambria Math" panose="02040503050406030204" pitchFamily="18" charset="0"/>
                          </a:rPr>
                        </m:ctrlPr>
                      </m:accPr>
                      <m:e>
                        <m:r>
                          <a:rPr lang="en-US" sz="2200" b="0" i="1" smtClean="0">
                            <a:latin typeface="Cambria Math" panose="02040503050406030204" pitchFamily="18" charset="0"/>
                          </a:rPr>
                          <m:t>𝑋</m:t>
                        </m:r>
                        <m:r>
                          <a:rPr lang="en-US" sz="2200" b="0" i="1" smtClean="0">
                            <a:latin typeface="Cambria Math" panose="02040503050406030204" pitchFamily="18" charset="0"/>
                          </a:rPr>
                          <m:t> </m:t>
                        </m:r>
                      </m:e>
                    </m:acc>
                  </m:oMath>
                </a14:m>
                <a:r>
                  <a:rPr lang="en-US" sz="2200" dirty="0"/>
                  <a:t>) </a:t>
                </a:r>
              </a:p>
              <a:p>
                <a:pPr marL="0" indent="0">
                  <a:buNone/>
                </a:pPr>
                <a:r>
                  <a:rPr lang="en-US" sz="2200" b="1" dirty="0"/>
                  <a:t>4. </a:t>
                </a:r>
                <a:r>
                  <a:rPr lang="el-GR" sz="2200" dirty="0"/>
                  <a:t>Υπολογισμός του εύρους της εκάστοτε υποομάδας ( </a:t>
                </a:r>
                <a:r>
                  <a:rPr lang="en-US" sz="2200" dirty="0"/>
                  <a:t>R ) – ( </a:t>
                </a:r>
                <a:r>
                  <a:rPr lang="el-GR" sz="2200" dirty="0"/>
                  <a:t>διάγραμμα </a:t>
                </a:r>
                <a:r>
                  <a:rPr lang="en-US" sz="2200" dirty="0"/>
                  <a:t>R) </a:t>
                </a:r>
                <a:r>
                  <a:rPr lang="el-GR" sz="2200" dirty="0"/>
                  <a:t>ή  υπολογισμός της τυπικής απόκλισης της εκάστοτε υποομάδας ( </a:t>
                </a:r>
                <a:r>
                  <a:rPr lang="en-US" sz="2200" dirty="0"/>
                  <a:t>s ) – ( </a:t>
                </a:r>
                <a:r>
                  <a:rPr lang="el-GR" sz="2200" dirty="0"/>
                  <a:t>διάγραμμα </a:t>
                </a:r>
                <a:r>
                  <a:rPr lang="en-US" sz="2200" dirty="0"/>
                  <a:t>s ).</a:t>
                </a:r>
              </a:p>
              <a:p>
                <a:pPr marL="0" indent="0">
                  <a:buNone/>
                </a:pPr>
                <a:r>
                  <a:rPr lang="en-US" sz="2200" b="1" dirty="0"/>
                  <a:t>5. </a:t>
                </a:r>
                <a:r>
                  <a:rPr lang="el-GR" sz="2200" dirty="0"/>
                  <a:t>Υπολογισμός της μέσης τιμής του εύρους των υποομάδων ( </a:t>
                </a:r>
                <a14:m>
                  <m:oMath xmlns:m="http://schemas.openxmlformats.org/officeDocument/2006/math">
                    <m:acc>
                      <m:accPr>
                        <m:chr m:val="̅"/>
                        <m:ctrlPr>
                          <a:rPr lang="el-GR" sz="2200" i="1" smtClean="0">
                            <a:latin typeface="Cambria Math" panose="02040503050406030204" pitchFamily="18" charset="0"/>
                          </a:rPr>
                        </m:ctrlPr>
                      </m:accPr>
                      <m:e>
                        <m:r>
                          <a:rPr lang="en-US" sz="2200" b="0" i="1" smtClean="0">
                            <a:latin typeface="Cambria Math" panose="02040503050406030204" pitchFamily="18" charset="0"/>
                          </a:rPr>
                          <m:t>𝑅</m:t>
                        </m:r>
                      </m:e>
                    </m:acc>
                  </m:oMath>
                </a14:m>
                <a:r>
                  <a:rPr lang="en-US" sz="2200" b="1" dirty="0"/>
                  <a:t> </a:t>
                </a:r>
                <a:r>
                  <a:rPr lang="en-US" sz="2200" dirty="0"/>
                  <a:t>)</a:t>
                </a:r>
                <a:r>
                  <a:rPr lang="en-US" sz="2200" b="1" dirty="0"/>
                  <a:t> </a:t>
                </a:r>
                <a:r>
                  <a:rPr lang="en-US" sz="2200" dirty="0"/>
                  <a:t>(</a:t>
                </a:r>
                <a:r>
                  <a:rPr lang="el-GR" sz="2200" dirty="0"/>
                  <a:t>διάγραμμα </a:t>
                </a:r>
                <a:r>
                  <a:rPr lang="en-US" sz="2200" dirty="0"/>
                  <a:t>R)</a:t>
                </a:r>
                <a:r>
                  <a:rPr lang="en-US" sz="2200" b="1" dirty="0"/>
                  <a:t> </a:t>
                </a:r>
                <a:r>
                  <a:rPr lang="el-GR" sz="2200" dirty="0"/>
                  <a:t>ή υπολογισμός της μέσης τιμής των τυπικών αποκλίσεων των υποομάδων ( </a:t>
                </a:r>
                <a14:m>
                  <m:oMath xmlns:m="http://schemas.openxmlformats.org/officeDocument/2006/math">
                    <m:acc>
                      <m:accPr>
                        <m:chr m:val="̅"/>
                        <m:ctrlPr>
                          <a:rPr lang="el-GR" sz="2200" i="1" smtClean="0">
                            <a:latin typeface="Cambria Math" panose="02040503050406030204" pitchFamily="18" charset="0"/>
                          </a:rPr>
                        </m:ctrlPr>
                      </m:accPr>
                      <m:e>
                        <m:r>
                          <a:rPr lang="en-US" sz="2200" b="0" i="1" smtClean="0">
                            <a:latin typeface="Cambria Math" panose="02040503050406030204" pitchFamily="18" charset="0"/>
                          </a:rPr>
                          <m:t>𝑠</m:t>
                        </m:r>
                      </m:e>
                    </m:acc>
                  </m:oMath>
                </a14:m>
                <a:r>
                  <a:rPr lang="en-US" sz="2200" b="1" dirty="0"/>
                  <a:t> </a:t>
                </a:r>
                <a:r>
                  <a:rPr lang="en-US" sz="2200" dirty="0"/>
                  <a:t>)- ( </a:t>
                </a:r>
                <a:r>
                  <a:rPr lang="el-GR" sz="2200" dirty="0"/>
                  <a:t>διάγραμμα </a:t>
                </a:r>
                <a:r>
                  <a:rPr lang="en-US" sz="2200" dirty="0"/>
                  <a:t>s ).</a:t>
                </a:r>
              </a:p>
              <a:p>
                <a:pPr marL="0" indent="0">
                  <a:buNone/>
                </a:pPr>
                <a:r>
                  <a:rPr lang="en-US" sz="2200" b="1" dirty="0"/>
                  <a:t>6. </a:t>
                </a:r>
                <a:r>
                  <a:rPr lang="el-GR" sz="2200" dirty="0"/>
                  <a:t>Υπολογισμός των συντελεστών </a:t>
                </a:r>
                <a14:m>
                  <m:oMath xmlns:m="http://schemas.openxmlformats.org/officeDocument/2006/math">
                    <m:sSub>
                      <m:sSubPr>
                        <m:ctrlPr>
                          <a:rPr lang="el-GR" sz="2200" i="1" smtClean="0">
                            <a:latin typeface="Cambria Math" panose="02040503050406030204" pitchFamily="18" charset="0"/>
                          </a:rPr>
                        </m:ctrlPr>
                      </m:sSubPr>
                      <m:e>
                        <m:r>
                          <a:rPr lang="el-GR" sz="2200" b="1" i="0" smtClean="0">
                            <a:latin typeface="Cambria Math" panose="02040503050406030204" pitchFamily="18" charset="0"/>
                          </a:rPr>
                          <m:t>𝚨</m:t>
                        </m:r>
                      </m:e>
                      <m:sub>
                        <m:r>
                          <a:rPr lang="el-GR" sz="2200" b="1" i="1" smtClean="0">
                            <a:latin typeface="Cambria Math" panose="02040503050406030204" pitchFamily="18" charset="0"/>
                          </a:rPr>
                          <m:t>𝟐</m:t>
                        </m:r>
                      </m:sub>
                    </m:sSub>
                  </m:oMath>
                </a14:m>
                <a:r>
                  <a:rPr lang="el-GR" sz="2200" b="1" dirty="0"/>
                  <a:t>,</a:t>
                </a:r>
                <a14:m>
                  <m:oMath xmlns:m="http://schemas.openxmlformats.org/officeDocument/2006/math">
                    <m:sSub>
                      <m:sSubPr>
                        <m:ctrlPr>
                          <a:rPr lang="el-GR" sz="2200" b="1" i="1" dirty="0" smtClean="0">
                            <a:latin typeface="Cambria Math" panose="02040503050406030204" pitchFamily="18" charset="0"/>
                          </a:rPr>
                        </m:ctrlPr>
                      </m:sSubPr>
                      <m:e>
                        <m:r>
                          <a:rPr lang="en-US" sz="2200" b="1" i="0" dirty="0" smtClean="0">
                            <a:latin typeface="Cambria Math" panose="02040503050406030204" pitchFamily="18" charset="0"/>
                          </a:rPr>
                          <m:t>𝐃</m:t>
                        </m:r>
                      </m:e>
                      <m:sub>
                        <m:r>
                          <a:rPr lang="en-US" sz="2200" b="1" i="1" dirty="0" smtClean="0">
                            <a:latin typeface="Cambria Math" panose="02040503050406030204" pitchFamily="18" charset="0"/>
                          </a:rPr>
                          <m:t>𝟑</m:t>
                        </m:r>
                      </m:sub>
                    </m:sSub>
                  </m:oMath>
                </a14:m>
                <a:r>
                  <a:rPr lang="el-GR" sz="2200" b="1" dirty="0"/>
                  <a:t> </a:t>
                </a:r>
                <a:r>
                  <a:rPr lang="en-US" sz="2200" b="1" dirty="0"/>
                  <a:t>,</a:t>
                </a:r>
                <a14:m>
                  <m:oMath xmlns:m="http://schemas.openxmlformats.org/officeDocument/2006/math">
                    <m:sSub>
                      <m:sSubPr>
                        <m:ctrlPr>
                          <a:rPr lang="el-GR" sz="2200" b="1" i="1" dirty="0">
                            <a:latin typeface="Cambria Math" panose="02040503050406030204" pitchFamily="18" charset="0"/>
                          </a:rPr>
                        </m:ctrlPr>
                      </m:sSubPr>
                      <m:e>
                        <m:r>
                          <a:rPr lang="en-US" sz="2200" b="1" i="0" dirty="0" smtClean="0">
                            <a:latin typeface="Cambria Math" panose="02040503050406030204" pitchFamily="18" charset="0"/>
                          </a:rPr>
                          <m:t>𝐃</m:t>
                        </m:r>
                      </m:e>
                      <m:sub>
                        <m:r>
                          <a:rPr lang="en-US" sz="2200" b="1" i="1" dirty="0" smtClean="0">
                            <a:latin typeface="Cambria Math" panose="02040503050406030204" pitchFamily="18" charset="0"/>
                          </a:rPr>
                          <m:t>𝟒</m:t>
                        </m:r>
                      </m:sub>
                    </m:sSub>
                  </m:oMath>
                </a14:m>
                <a:r>
                  <a:rPr lang="el-GR" sz="2200" b="1" dirty="0"/>
                  <a:t> </a:t>
                </a:r>
                <a:r>
                  <a:rPr lang="en-US" sz="2200" b="1" dirty="0"/>
                  <a:t>,</a:t>
                </a:r>
                <a:r>
                  <a:rPr lang="el-GR" sz="2200" b="1" dirty="0"/>
                  <a:t> </a:t>
                </a:r>
                <a:r>
                  <a:rPr lang="el-GR" sz="2200" dirty="0"/>
                  <a:t>( διάγραμμα </a:t>
                </a:r>
                <a14:m>
                  <m:oMath xmlns:m="http://schemas.openxmlformats.org/officeDocument/2006/math">
                    <m:acc>
                      <m:accPr>
                        <m:chr m:val="̅"/>
                        <m:ctrlPr>
                          <a:rPr lang="el-GR" sz="2200" b="1" i="1">
                            <a:latin typeface="Cambria Math" panose="02040503050406030204" pitchFamily="18" charset="0"/>
                          </a:rPr>
                        </m:ctrlPr>
                      </m:accPr>
                      <m:e>
                        <m:r>
                          <a:rPr lang="en-US" sz="2200" b="1" i="1">
                            <a:latin typeface="Cambria Math" panose="02040503050406030204" pitchFamily="18" charset="0"/>
                          </a:rPr>
                          <m:t>𝑿</m:t>
                        </m:r>
                      </m:e>
                    </m:acc>
                  </m:oMath>
                </a14:m>
                <a:r>
                  <a:rPr lang="en-US" sz="2200" b="1" dirty="0"/>
                  <a:t> - R</a:t>
                </a:r>
                <a:r>
                  <a:rPr lang="el-GR" sz="2200" b="1" dirty="0"/>
                  <a:t>) ή</a:t>
                </a:r>
                <a:r>
                  <a:rPr lang="en-US" sz="2200" b="1" dirty="0"/>
                  <a:t> </a:t>
                </a:r>
                <a14:m>
                  <m:oMath xmlns:m="http://schemas.openxmlformats.org/officeDocument/2006/math">
                    <m:sSub>
                      <m:sSubPr>
                        <m:ctrlPr>
                          <a:rPr lang="el-GR" sz="2200" b="1" i="1" dirty="0">
                            <a:latin typeface="Cambria Math" panose="02040503050406030204" pitchFamily="18" charset="0"/>
                          </a:rPr>
                        </m:ctrlPr>
                      </m:sSubPr>
                      <m:e>
                        <m:r>
                          <a:rPr lang="en-US" sz="2200" b="1" i="0" dirty="0" smtClean="0">
                            <a:latin typeface="Cambria Math" panose="02040503050406030204" pitchFamily="18" charset="0"/>
                          </a:rPr>
                          <m:t>𝐀</m:t>
                        </m:r>
                      </m:e>
                      <m:sub>
                        <m:r>
                          <a:rPr lang="en-US" sz="2200" b="1" i="1" dirty="0" smtClean="0">
                            <a:latin typeface="Cambria Math" panose="02040503050406030204" pitchFamily="18" charset="0"/>
                          </a:rPr>
                          <m:t>𝟑</m:t>
                        </m:r>
                      </m:sub>
                    </m:sSub>
                  </m:oMath>
                </a14:m>
                <a:r>
                  <a:rPr lang="el-GR" sz="2200" b="1" dirty="0"/>
                  <a:t>, </a:t>
                </a:r>
                <a14:m>
                  <m:oMath xmlns:m="http://schemas.openxmlformats.org/officeDocument/2006/math">
                    <m:sSub>
                      <m:sSubPr>
                        <m:ctrlPr>
                          <a:rPr lang="el-GR" sz="2200" b="1" i="1" dirty="0">
                            <a:latin typeface="Cambria Math" panose="02040503050406030204" pitchFamily="18" charset="0"/>
                          </a:rPr>
                        </m:ctrlPr>
                      </m:sSubPr>
                      <m:e>
                        <m:r>
                          <a:rPr lang="en-US" sz="2200" b="1" i="0" dirty="0" smtClean="0">
                            <a:latin typeface="Cambria Math" panose="02040503050406030204" pitchFamily="18" charset="0"/>
                          </a:rPr>
                          <m:t>𝐁</m:t>
                        </m:r>
                      </m:e>
                      <m:sub>
                        <m:r>
                          <a:rPr lang="en-US" sz="2200" b="1" i="1" dirty="0" smtClean="0">
                            <a:latin typeface="Cambria Math" panose="02040503050406030204" pitchFamily="18" charset="0"/>
                          </a:rPr>
                          <m:t>𝟑</m:t>
                        </m:r>
                      </m:sub>
                    </m:sSub>
                  </m:oMath>
                </a14:m>
                <a:r>
                  <a:rPr lang="el-GR" sz="2200" b="1" dirty="0"/>
                  <a:t> ,</a:t>
                </a:r>
                <a14:m>
                  <m:oMath xmlns:m="http://schemas.openxmlformats.org/officeDocument/2006/math">
                    <m:sSub>
                      <m:sSubPr>
                        <m:ctrlPr>
                          <a:rPr lang="el-GR" sz="2200" b="1" i="1" dirty="0">
                            <a:latin typeface="Cambria Math" panose="02040503050406030204" pitchFamily="18" charset="0"/>
                          </a:rPr>
                        </m:ctrlPr>
                      </m:sSubPr>
                      <m:e>
                        <m:r>
                          <a:rPr lang="en-US" sz="2200" b="1" i="0" dirty="0" smtClean="0">
                            <a:latin typeface="Cambria Math" panose="02040503050406030204" pitchFamily="18" charset="0"/>
                          </a:rPr>
                          <m:t>𝐁</m:t>
                        </m:r>
                      </m:e>
                      <m:sub>
                        <m:r>
                          <a:rPr lang="en-US" sz="2200" b="1" i="1" dirty="0" smtClean="0">
                            <a:latin typeface="Cambria Math" panose="02040503050406030204" pitchFamily="18" charset="0"/>
                          </a:rPr>
                          <m:t>𝟒</m:t>
                        </m:r>
                      </m:sub>
                    </m:sSub>
                  </m:oMath>
                </a14:m>
                <a:r>
                  <a:rPr lang="el-GR" sz="2200" b="1" dirty="0"/>
                  <a:t> </a:t>
                </a:r>
                <a:r>
                  <a:rPr lang="el-GR" sz="2200" dirty="0"/>
                  <a:t>(διάγραμμα </a:t>
                </a:r>
                <a:r>
                  <a:rPr lang="el-GR" sz="2200" b="1" dirty="0"/>
                  <a:t> </a:t>
                </a:r>
                <a14:m>
                  <m:oMath xmlns:m="http://schemas.openxmlformats.org/officeDocument/2006/math">
                    <m:acc>
                      <m:accPr>
                        <m:chr m:val="̅"/>
                        <m:ctrlPr>
                          <a:rPr lang="el-GR" sz="2200" b="1" i="1">
                            <a:latin typeface="Cambria Math" panose="02040503050406030204" pitchFamily="18" charset="0"/>
                          </a:rPr>
                        </m:ctrlPr>
                      </m:accPr>
                      <m:e>
                        <m:r>
                          <a:rPr lang="en-US" sz="2200" b="1" i="1">
                            <a:latin typeface="Cambria Math" panose="02040503050406030204" pitchFamily="18" charset="0"/>
                          </a:rPr>
                          <m:t>𝑿</m:t>
                        </m:r>
                      </m:e>
                    </m:acc>
                  </m:oMath>
                </a14:m>
                <a:r>
                  <a:rPr lang="el-GR" sz="2200" b="1" dirty="0"/>
                  <a:t> - </a:t>
                </a:r>
                <a:r>
                  <a:rPr lang="en-US" sz="2200" b="1" dirty="0"/>
                  <a:t>s</a:t>
                </a:r>
                <a:r>
                  <a:rPr lang="el-GR" sz="2200" b="1" dirty="0"/>
                  <a:t> </a:t>
                </a:r>
                <a:r>
                  <a:rPr lang="el-GR" sz="2200" dirty="0"/>
                  <a:t>)  από τον πίνακα 1 συναρτήσει του μεγέθους της υποομάδας .</a:t>
                </a:r>
              </a:p>
              <a:p>
                <a:pPr marL="0" indent="0">
                  <a:buNone/>
                </a:pPr>
                <a:r>
                  <a:rPr lang="el-GR" sz="2200" b="1" dirty="0"/>
                  <a:t>7. </a:t>
                </a:r>
                <a:r>
                  <a:rPr lang="el-GR" sz="2200" dirty="0"/>
                  <a:t>Χρήση των πινάκων  2 και 3 κατά περίπτωση ,για τον υπολογισμό της κεντρικής γραμμής και των ορίων ελέγχων.</a:t>
                </a:r>
                <a:endParaRPr lang="en-US" sz="2200" dirty="0"/>
              </a:p>
              <a:p>
                <a:pPr marL="0" indent="0">
                  <a:buNone/>
                </a:pPr>
                <a:endParaRPr lang="el-GR"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28650" y="476673"/>
                <a:ext cx="7886700" cy="6264694"/>
              </a:xfrm>
              <a:blipFill>
                <a:blip r:embed="rId2"/>
                <a:stretch>
                  <a:fillRect l="-464" r="-309"/>
                </a:stretch>
              </a:blipFill>
            </p:spPr>
            <p:txBody>
              <a:bodyPr/>
              <a:lstStyle/>
              <a:p>
                <a:r>
                  <a:rPr lang="el-GR">
                    <a:noFill/>
                  </a:rPr>
                  <a:t> </a:t>
                </a:r>
              </a:p>
            </p:txBody>
          </p:sp>
        </mc:Fallback>
      </mc:AlternateContent>
    </p:spTree>
    <p:extLst>
      <p:ext uri="{BB962C8B-B14F-4D97-AF65-F5344CB8AC3E}">
        <p14:creationId xmlns:p14="http://schemas.microsoft.com/office/powerpoint/2010/main" val="2261759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a:xfrm>
                <a:off x="628650" y="116633"/>
                <a:ext cx="7886700" cy="504056"/>
              </a:xfrm>
            </p:spPr>
            <p:txBody>
              <a:bodyPr>
                <a:normAutofit/>
              </a:bodyPr>
              <a:lstStyle/>
              <a:p>
                <a:r>
                  <a:rPr lang="el-GR" sz="2000" b="1" u="sng" dirty="0">
                    <a:latin typeface="+mn-lt"/>
                  </a:rPr>
                  <a:t>Εφαρμογή του διαγράμματος </a:t>
                </a:r>
                <a14:m>
                  <m:oMath xmlns:m="http://schemas.openxmlformats.org/officeDocument/2006/math">
                    <m:acc>
                      <m:accPr>
                        <m:chr m:val="̅"/>
                        <m:ctrlPr>
                          <a:rPr lang="el-GR" sz="2000" b="1" i="1" u="sng">
                            <a:latin typeface="Cambria Math" panose="02040503050406030204" pitchFamily="18" charset="0"/>
                          </a:rPr>
                        </m:ctrlPr>
                      </m:accPr>
                      <m:e>
                        <m:r>
                          <a:rPr lang="en-US" sz="2000" b="1" i="1" u="sng">
                            <a:latin typeface="Cambria Math" panose="02040503050406030204" pitchFamily="18" charset="0"/>
                          </a:rPr>
                          <m:t>𝑿</m:t>
                        </m:r>
                      </m:e>
                    </m:acc>
                  </m:oMath>
                </a14:m>
                <a:r>
                  <a:rPr lang="en-US" sz="2000" b="1" u="sng" dirty="0">
                    <a:latin typeface="+mn-lt"/>
                  </a:rPr>
                  <a:t> - R </a:t>
                </a:r>
                <a:endParaRPr lang="el-GR" sz="2000" u="sng" dirty="0">
                  <a:latin typeface="+mn-lt"/>
                </a:endParaRPr>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xfrm>
                <a:off x="628650" y="116633"/>
                <a:ext cx="7886700" cy="504056"/>
              </a:xfrm>
              <a:blipFill>
                <a:blip r:embed="rId2"/>
                <a:stretch>
                  <a:fillRect l="-773" b="-7229"/>
                </a:stretch>
              </a:blipFill>
            </p:spPr>
            <p:txBody>
              <a:bodyPr/>
              <a:lstStyle/>
              <a:p>
                <a:r>
                  <a:rPr lang="el-GR">
                    <a:noFill/>
                  </a:rPr>
                  <a:t> </a:t>
                </a:r>
              </a:p>
            </p:txBody>
          </p:sp>
        </mc:Fallback>
      </mc:AlternateContent>
      <p:sp>
        <p:nvSpPr>
          <p:cNvPr id="3" name="Θέση περιεχομένου 2"/>
          <p:cNvSpPr>
            <a:spLocks noGrp="1"/>
          </p:cNvSpPr>
          <p:nvPr>
            <p:ph idx="1"/>
          </p:nvPr>
        </p:nvSpPr>
        <p:spPr>
          <a:xfrm>
            <a:off x="628650" y="620689"/>
            <a:ext cx="7886700" cy="5556274"/>
          </a:xfrm>
        </p:spPr>
        <p:txBody>
          <a:bodyPr/>
          <a:lstStyle/>
          <a:p>
            <a:r>
              <a:rPr lang="el-GR" dirty="0"/>
              <a:t>Η γραμμή παραγωγής Α ενός εργοστασίου κατασκευάζει αντιστάσεις οι οποίες χρησιμοποιούνται σε ολοκληρωμένα κυκλώματα.</a:t>
            </a:r>
          </a:p>
          <a:p>
            <a:pPr marL="0" indent="0">
              <a:buNone/>
            </a:pPr>
            <a:r>
              <a:rPr lang="el-GR" dirty="0"/>
              <a:t>  Ανά  διάστημα μισής ώρας συλλέγονται τρεις αντιστάσεις και υποβάλλονται σε μέτρηση της τιμής τους. Τα αποτελέσματα αυτών των μετρήσεων καταγράφηκαν στον πίνακα 1.</a:t>
            </a:r>
          </a:p>
          <a:p>
            <a:pPr marL="0" indent="0">
              <a:buNone/>
            </a:pPr>
            <a:r>
              <a:rPr lang="el-GR" dirty="0"/>
              <a:t>Ελέγξτε αν η παραγωγή είναι εκτός ή εντός στατιστικού  ελέγχου.</a:t>
            </a:r>
          </a:p>
        </p:txBody>
      </p:sp>
    </p:spTree>
    <p:extLst>
      <p:ext uri="{BB962C8B-B14F-4D97-AF65-F5344CB8AC3E}">
        <p14:creationId xmlns:p14="http://schemas.microsoft.com/office/powerpoint/2010/main" val="1318050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Τίτλος 1"/>
              <p:cNvSpPr>
                <a:spLocks noGrp="1"/>
              </p:cNvSpPr>
              <p:nvPr>
                <p:ph type="title"/>
              </p:nvPr>
            </p:nvSpPr>
            <p:spPr>
              <a:xfrm>
                <a:off x="628650" y="116632"/>
                <a:ext cx="7886700" cy="432048"/>
              </a:xfrm>
            </p:spPr>
            <p:txBody>
              <a:bodyPr>
                <a:normAutofit/>
              </a:bodyPr>
              <a:lstStyle/>
              <a:p>
                <a:r>
                  <a:rPr lang="el-GR" sz="2000" b="1" dirty="0"/>
                  <a:t>Εφαρμογή του διαγράμματος </a:t>
                </a:r>
                <a14:m>
                  <m:oMath xmlns:m="http://schemas.openxmlformats.org/officeDocument/2006/math">
                    <m:acc>
                      <m:accPr>
                        <m:chr m:val="̅"/>
                        <m:ctrlPr>
                          <a:rPr lang="el-GR" sz="2000" b="1" i="1">
                            <a:latin typeface="Cambria Math" panose="02040503050406030204" pitchFamily="18" charset="0"/>
                          </a:rPr>
                        </m:ctrlPr>
                      </m:accPr>
                      <m:e>
                        <m:r>
                          <a:rPr lang="en-US" sz="2000" b="1" i="1">
                            <a:latin typeface="Cambria Math" panose="02040503050406030204" pitchFamily="18" charset="0"/>
                          </a:rPr>
                          <m:t>𝑿</m:t>
                        </m:r>
                      </m:e>
                    </m:acc>
                  </m:oMath>
                </a14:m>
                <a:r>
                  <a:rPr lang="en-US" sz="2000" b="1" dirty="0"/>
                  <a:t> - R </a:t>
                </a:r>
                <a:endParaRPr lang="el-GR" sz="2000" b="1" dirty="0"/>
              </a:p>
            </p:txBody>
          </p:sp>
        </mc:Choice>
        <mc:Fallback xmlns="">
          <p:sp>
            <p:nvSpPr>
              <p:cNvPr id="2" name="Τίτλος 1"/>
              <p:cNvSpPr>
                <a:spLocks noGrp="1" noRot="1" noChangeAspect="1" noMove="1" noResize="1" noEditPoints="1" noAdjustHandles="1" noChangeArrowheads="1" noChangeShapeType="1" noTextEdit="1"/>
              </p:cNvSpPr>
              <p:nvPr>
                <p:ph type="title"/>
              </p:nvPr>
            </p:nvSpPr>
            <p:spPr>
              <a:xfrm>
                <a:off x="628650" y="116632"/>
                <a:ext cx="7886700" cy="432048"/>
              </a:xfrm>
              <a:blipFill rotWithShape="0">
                <a:blip r:embed="rId2"/>
                <a:stretch>
                  <a:fillRect l="-773" t="-7042" b="-18310"/>
                </a:stretch>
              </a:blipFill>
            </p:spPr>
            <p:txBody>
              <a:bodyPr/>
              <a:lstStyle/>
              <a:p>
                <a:r>
                  <a:rPr lang="el-GR">
                    <a:noFill/>
                  </a:rPr>
                  <a:t> </a:t>
                </a:r>
              </a:p>
            </p:txBody>
          </p:sp>
        </mc:Fallback>
      </mc:AlternateContent>
      <p:sp>
        <p:nvSpPr>
          <p:cNvPr id="3" name="Θέση περιεχομένου 2"/>
          <p:cNvSpPr>
            <a:spLocks noGrp="1"/>
          </p:cNvSpPr>
          <p:nvPr>
            <p:ph idx="1"/>
          </p:nvPr>
        </p:nvSpPr>
        <p:spPr>
          <a:xfrm>
            <a:off x="395536" y="476672"/>
            <a:ext cx="8496944" cy="6264696"/>
          </a:xfrm>
        </p:spPr>
        <p:txBody>
          <a:bodyPr>
            <a:normAutofit/>
          </a:bodyPr>
          <a:lstStyle/>
          <a:p>
            <a:r>
              <a:rPr lang="el-GR" sz="1400" dirty="0"/>
              <a:t>Πίνακας 1 .Έντυπο συλλογής στοιχείων </a:t>
            </a:r>
          </a:p>
        </p:txBody>
      </p:sp>
      <mc:AlternateContent xmlns:mc="http://schemas.openxmlformats.org/markup-compatibility/2006" xmlns:a14="http://schemas.microsoft.com/office/drawing/2010/main">
        <mc:Choice Requires="a14">
          <p:sp>
            <p:nvSpPr>
              <p:cNvPr id="4" name="Ορθογώνιο 3"/>
              <p:cNvSpPr/>
              <p:nvPr/>
            </p:nvSpPr>
            <p:spPr>
              <a:xfrm>
                <a:off x="2555776" y="1916832"/>
                <a:ext cx="704039" cy="369332"/>
              </a:xfrm>
              <a:prstGeom prst="rect">
                <a:avLst/>
              </a:prstGeom>
            </p:spPr>
            <p:txBody>
              <a:bodyPr wrap="none">
                <a:spAutoFit/>
              </a:bodyPr>
              <a:lstStyle/>
              <a:p>
                <a14:m>
                  <m:oMath xmlns:m="http://schemas.openxmlformats.org/officeDocument/2006/math">
                    <m:acc>
                      <m:accPr>
                        <m:chr m:val="̅"/>
                        <m:ctrlPr>
                          <a:rPr lang="el-GR" b="1" i="1">
                            <a:latin typeface="Cambria Math" panose="02040503050406030204" pitchFamily="18" charset="0"/>
                          </a:rPr>
                        </m:ctrlPr>
                      </m:accPr>
                      <m:e>
                        <m:r>
                          <a:rPr lang="en-US" b="1" i="1">
                            <a:latin typeface="Cambria Math" panose="02040503050406030204" pitchFamily="18" charset="0"/>
                          </a:rPr>
                          <m:t>𝑿</m:t>
                        </m:r>
                      </m:e>
                    </m:acc>
                  </m:oMath>
                </a14:m>
                <a:r>
                  <a:rPr lang="en-US" b="1" dirty="0"/>
                  <a:t> - R </a:t>
                </a:r>
                <a:endParaRPr lang="el-GR" dirty="0"/>
              </a:p>
            </p:txBody>
          </p:sp>
        </mc:Choice>
        <mc:Fallback xmlns="">
          <p:sp>
            <p:nvSpPr>
              <p:cNvPr id="4" name="Ορθογώνιο 3"/>
              <p:cNvSpPr>
                <a:spLocks noRot="1" noChangeAspect="1" noMove="1" noResize="1" noEditPoints="1" noAdjustHandles="1" noChangeArrowheads="1" noChangeShapeType="1" noTextEdit="1"/>
              </p:cNvSpPr>
              <p:nvPr/>
            </p:nvSpPr>
            <p:spPr>
              <a:xfrm>
                <a:off x="2555776" y="1916832"/>
                <a:ext cx="704039" cy="369332"/>
              </a:xfrm>
              <a:prstGeom prst="rect">
                <a:avLst/>
              </a:prstGeom>
              <a:blipFill rotWithShape="0">
                <a:blip r:embed="rId3"/>
                <a:stretch>
                  <a:fillRect t="-8197" r="-6034" b="-24590"/>
                </a:stretch>
              </a:blipFill>
            </p:spPr>
            <p:txBody>
              <a:bodyPr/>
              <a:lstStyle/>
              <a:p>
                <a:r>
                  <a:rPr lang="el-GR">
                    <a:noFill/>
                  </a:rPr>
                  <a:t> </a:t>
                </a:r>
              </a:p>
            </p:txBody>
          </p:sp>
        </mc:Fallback>
      </mc:AlternateContent>
      <p:graphicFrame>
        <p:nvGraphicFramePr>
          <p:cNvPr id="5" name="Πίνακας 4"/>
          <p:cNvGraphicFramePr>
            <a:graphicFrameLocks noGrp="1"/>
          </p:cNvGraphicFramePr>
          <p:nvPr>
            <p:extLst>
              <p:ext uri="{D42A27DB-BD31-4B8C-83A1-F6EECF244321}">
                <p14:modId xmlns:p14="http://schemas.microsoft.com/office/powerpoint/2010/main" val="36387617"/>
              </p:ext>
            </p:extLst>
          </p:nvPr>
        </p:nvGraphicFramePr>
        <p:xfrm>
          <a:off x="467546" y="836712"/>
          <a:ext cx="8136905" cy="5971035"/>
        </p:xfrm>
        <a:graphic>
          <a:graphicData uri="http://schemas.openxmlformats.org/drawingml/2006/table">
            <a:tbl>
              <a:tblPr firstRow="1" bandRow="1">
                <a:tableStyleId>{5C22544A-7EE6-4342-B048-85BDC9FD1C3A}</a:tableStyleId>
              </a:tblPr>
              <a:tblGrid>
                <a:gridCol w="1162415">
                  <a:extLst>
                    <a:ext uri="{9D8B030D-6E8A-4147-A177-3AD203B41FA5}">
                      <a16:colId xmlns:a16="http://schemas.microsoft.com/office/drawing/2014/main" val="20000"/>
                    </a:ext>
                  </a:extLst>
                </a:gridCol>
                <a:gridCol w="1162415">
                  <a:extLst>
                    <a:ext uri="{9D8B030D-6E8A-4147-A177-3AD203B41FA5}">
                      <a16:colId xmlns:a16="http://schemas.microsoft.com/office/drawing/2014/main" val="20001"/>
                    </a:ext>
                  </a:extLst>
                </a:gridCol>
                <a:gridCol w="1162415">
                  <a:extLst>
                    <a:ext uri="{9D8B030D-6E8A-4147-A177-3AD203B41FA5}">
                      <a16:colId xmlns:a16="http://schemas.microsoft.com/office/drawing/2014/main" val="20002"/>
                    </a:ext>
                  </a:extLst>
                </a:gridCol>
                <a:gridCol w="1162415">
                  <a:extLst>
                    <a:ext uri="{9D8B030D-6E8A-4147-A177-3AD203B41FA5}">
                      <a16:colId xmlns:a16="http://schemas.microsoft.com/office/drawing/2014/main" val="20003"/>
                    </a:ext>
                  </a:extLst>
                </a:gridCol>
                <a:gridCol w="1162415">
                  <a:extLst>
                    <a:ext uri="{9D8B030D-6E8A-4147-A177-3AD203B41FA5}">
                      <a16:colId xmlns:a16="http://schemas.microsoft.com/office/drawing/2014/main" val="20004"/>
                    </a:ext>
                  </a:extLst>
                </a:gridCol>
                <a:gridCol w="1162415">
                  <a:extLst>
                    <a:ext uri="{9D8B030D-6E8A-4147-A177-3AD203B41FA5}">
                      <a16:colId xmlns:a16="http://schemas.microsoft.com/office/drawing/2014/main" val="20005"/>
                    </a:ext>
                  </a:extLst>
                </a:gridCol>
                <a:gridCol w="1162415">
                  <a:extLst>
                    <a:ext uri="{9D8B030D-6E8A-4147-A177-3AD203B41FA5}">
                      <a16:colId xmlns:a16="http://schemas.microsoft.com/office/drawing/2014/main" val="20006"/>
                    </a:ext>
                  </a:extLst>
                </a:gridCol>
              </a:tblGrid>
              <a:tr h="364541">
                <a:tc>
                  <a:txBody>
                    <a:bodyPr/>
                    <a:lstStyle/>
                    <a:p>
                      <a:r>
                        <a:rPr lang="el-GR" dirty="0"/>
                        <a:t>α/α Δείγματος</a:t>
                      </a:r>
                    </a:p>
                  </a:txBody>
                  <a:tcPr/>
                </a:tc>
                <a:tc>
                  <a:txBody>
                    <a:bodyPr/>
                    <a:lstStyle/>
                    <a:p>
                      <a:r>
                        <a:rPr lang="el-GR" dirty="0"/>
                        <a:t>Ώρα λήψης δείγματος</a:t>
                      </a:r>
                    </a:p>
                  </a:txBody>
                  <a:tcPr/>
                </a:tc>
                <a:tc>
                  <a:txBody>
                    <a:bodyPr/>
                    <a:lstStyle/>
                    <a:p>
                      <a:r>
                        <a:rPr lang="en-US" dirty="0"/>
                        <a:t>R 1</a:t>
                      </a:r>
                      <a:endParaRPr lang="el-GR" dirty="0"/>
                    </a:p>
                  </a:txBody>
                  <a:tcPr/>
                </a:tc>
                <a:tc>
                  <a:txBody>
                    <a:bodyPr/>
                    <a:lstStyle/>
                    <a:p>
                      <a:r>
                        <a:rPr lang="en-US" dirty="0"/>
                        <a:t>R</a:t>
                      </a:r>
                      <a:r>
                        <a:rPr lang="en-US" baseline="0" dirty="0"/>
                        <a:t> 2</a:t>
                      </a:r>
                      <a:endParaRPr lang="el-GR" dirty="0"/>
                    </a:p>
                  </a:txBody>
                  <a:tcPr/>
                </a:tc>
                <a:tc>
                  <a:txBody>
                    <a:bodyPr/>
                    <a:lstStyle/>
                    <a:p>
                      <a:r>
                        <a:rPr lang="en-US" dirty="0"/>
                        <a:t>R 3</a:t>
                      </a:r>
                      <a:endParaRPr lang="el-GR" dirty="0"/>
                    </a:p>
                  </a:txBody>
                  <a:tcPr/>
                </a:tc>
                <a:tc>
                  <a:txBody>
                    <a:bodyPr/>
                    <a:lstStyle/>
                    <a:p>
                      <a:r>
                        <a:rPr lang="el-GR" dirty="0"/>
                        <a:t>Μέσος όρος</a:t>
                      </a:r>
                      <a:r>
                        <a:rPr lang="el-GR" baseline="0" dirty="0"/>
                        <a:t> υποομάδας</a:t>
                      </a:r>
                      <a:endParaRPr lang="el-GR" dirty="0"/>
                    </a:p>
                  </a:txBody>
                  <a:tcPr/>
                </a:tc>
                <a:tc>
                  <a:txBody>
                    <a:bodyPr/>
                    <a:lstStyle/>
                    <a:p>
                      <a:r>
                        <a:rPr lang="el-GR" dirty="0"/>
                        <a:t>Εύρος υποομάδας</a:t>
                      </a:r>
                    </a:p>
                  </a:txBody>
                  <a:tcPr/>
                </a:tc>
                <a:extLst>
                  <a:ext uri="{0D108BD9-81ED-4DB2-BD59-A6C34878D82A}">
                    <a16:rowId xmlns:a16="http://schemas.microsoft.com/office/drawing/2014/main" val="10000"/>
                  </a:ext>
                </a:extLst>
              </a:tr>
              <a:tr h="364541">
                <a:tc>
                  <a:txBody>
                    <a:bodyPr/>
                    <a:lstStyle/>
                    <a:p>
                      <a:r>
                        <a:rPr lang="el-GR" dirty="0"/>
                        <a:t>1</a:t>
                      </a:r>
                    </a:p>
                  </a:txBody>
                  <a:tcPr/>
                </a:tc>
                <a:tc>
                  <a:txBody>
                    <a:bodyPr/>
                    <a:lstStyle/>
                    <a:p>
                      <a:r>
                        <a:rPr lang="el-GR" dirty="0"/>
                        <a:t>8:30</a:t>
                      </a:r>
                    </a:p>
                  </a:txBody>
                  <a:tcPr/>
                </a:tc>
                <a:tc>
                  <a:txBody>
                    <a:bodyPr/>
                    <a:lstStyle/>
                    <a:p>
                      <a:r>
                        <a:rPr lang="el-GR" dirty="0"/>
                        <a:t>48.2</a:t>
                      </a:r>
                    </a:p>
                  </a:txBody>
                  <a:tcPr/>
                </a:tc>
                <a:tc>
                  <a:txBody>
                    <a:bodyPr/>
                    <a:lstStyle/>
                    <a:p>
                      <a:r>
                        <a:rPr lang="el-GR" dirty="0"/>
                        <a:t>50.3</a:t>
                      </a:r>
                    </a:p>
                  </a:txBody>
                  <a:tcPr/>
                </a:tc>
                <a:tc>
                  <a:txBody>
                    <a:bodyPr/>
                    <a:lstStyle/>
                    <a:p>
                      <a:r>
                        <a:rPr lang="el-GR" dirty="0"/>
                        <a:t>51.1</a:t>
                      </a:r>
                    </a:p>
                  </a:txBody>
                  <a:tcPr/>
                </a:tc>
                <a:tc>
                  <a:txBody>
                    <a:bodyPr/>
                    <a:lstStyle/>
                    <a:p>
                      <a:r>
                        <a:rPr lang="el-GR" dirty="0"/>
                        <a:t>49.87</a:t>
                      </a:r>
                    </a:p>
                  </a:txBody>
                  <a:tcPr/>
                </a:tc>
                <a:tc>
                  <a:txBody>
                    <a:bodyPr/>
                    <a:lstStyle/>
                    <a:p>
                      <a:r>
                        <a:rPr lang="el-GR" dirty="0"/>
                        <a:t>2.9</a:t>
                      </a:r>
                    </a:p>
                  </a:txBody>
                  <a:tcPr/>
                </a:tc>
                <a:extLst>
                  <a:ext uri="{0D108BD9-81ED-4DB2-BD59-A6C34878D82A}">
                    <a16:rowId xmlns:a16="http://schemas.microsoft.com/office/drawing/2014/main" val="10001"/>
                  </a:ext>
                </a:extLst>
              </a:tr>
              <a:tr h="364541">
                <a:tc>
                  <a:txBody>
                    <a:bodyPr/>
                    <a:lstStyle/>
                    <a:p>
                      <a:r>
                        <a:rPr lang="el-GR" dirty="0"/>
                        <a:t>2</a:t>
                      </a:r>
                    </a:p>
                  </a:txBody>
                  <a:tcPr/>
                </a:tc>
                <a:tc>
                  <a:txBody>
                    <a:bodyPr/>
                    <a:lstStyle/>
                    <a:p>
                      <a:r>
                        <a:rPr lang="el-GR" dirty="0"/>
                        <a:t>9: 00</a:t>
                      </a:r>
                    </a:p>
                  </a:txBody>
                  <a:tcPr/>
                </a:tc>
                <a:tc>
                  <a:txBody>
                    <a:bodyPr/>
                    <a:lstStyle/>
                    <a:p>
                      <a:r>
                        <a:rPr lang="el-GR" dirty="0"/>
                        <a:t>49.1</a:t>
                      </a:r>
                    </a:p>
                  </a:txBody>
                  <a:tcPr/>
                </a:tc>
                <a:tc>
                  <a:txBody>
                    <a:bodyPr/>
                    <a:lstStyle/>
                    <a:p>
                      <a:r>
                        <a:rPr lang="el-GR" dirty="0"/>
                        <a:t>49.7</a:t>
                      </a:r>
                    </a:p>
                  </a:txBody>
                  <a:tcPr/>
                </a:tc>
                <a:tc>
                  <a:txBody>
                    <a:bodyPr/>
                    <a:lstStyle/>
                    <a:p>
                      <a:r>
                        <a:rPr lang="el-GR" dirty="0"/>
                        <a:t>48.0</a:t>
                      </a:r>
                    </a:p>
                  </a:txBody>
                  <a:tcPr/>
                </a:tc>
                <a:tc>
                  <a:txBody>
                    <a:bodyPr/>
                    <a:lstStyle/>
                    <a:p>
                      <a:r>
                        <a:rPr lang="el-GR" dirty="0"/>
                        <a:t>48.93</a:t>
                      </a:r>
                    </a:p>
                  </a:txBody>
                  <a:tcPr/>
                </a:tc>
                <a:tc>
                  <a:txBody>
                    <a:bodyPr/>
                    <a:lstStyle/>
                    <a:p>
                      <a:r>
                        <a:rPr lang="el-GR" dirty="0"/>
                        <a:t>1.7</a:t>
                      </a:r>
                    </a:p>
                  </a:txBody>
                  <a:tcPr/>
                </a:tc>
                <a:extLst>
                  <a:ext uri="{0D108BD9-81ED-4DB2-BD59-A6C34878D82A}">
                    <a16:rowId xmlns:a16="http://schemas.microsoft.com/office/drawing/2014/main" val="10002"/>
                  </a:ext>
                </a:extLst>
              </a:tr>
              <a:tr h="364541">
                <a:tc>
                  <a:txBody>
                    <a:bodyPr/>
                    <a:lstStyle/>
                    <a:p>
                      <a:r>
                        <a:rPr lang="el-GR" dirty="0"/>
                        <a:t>3</a:t>
                      </a:r>
                    </a:p>
                  </a:txBody>
                  <a:tcPr/>
                </a:tc>
                <a:tc>
                  <a:txBody>
                    <a:bodyPr/>
                    <a:lstStyle/>
                    <a:p>
                      <a:r>
                        <a:rPr lang="el-GR" dirty="0"/>
                        <a:t>9: 30</a:t>
                      </a:r>
                    </a:p>
                  </a:txBody>
                  <a:tcPr/>
                </a:tc>
                <a:tc>
                  <a:txBody>
                    <a:bodyPr/>
                    <a:lstStyle/>
                    <a:p>
                      <a:r>
                        <a:rPr lang="el-GR" dirty="0"/>
                        <a:t>50.1</a:t>
                      </a:r>
                    </a:p>
                  </a:txBody>
                  <a:tcPr/>
                </a:tc>
                <a:tc>
                  <a:txBody>
                    <a:bodyPr/>
                    <a:lstStyle/>
                    <a:p>
                      <a:r>
                        <a:rPr lang="el-GR" dirty="0"/>
                        <a:t>50.8</a:t>
                      </a:r>
                    </a:p>
                  </a:txBody>
                  <a:tcPr/>
                </a:tc>
                <a:tc>
                  <a:txBody>
                    <a:bodyPr/>
                    <a:lstStyle/>
                    <a:p>
                      <a:r>
                        <a:rPr lang="el-GR" dirty="0"/>
                        <a:t>48.2</a:t>
                      </a:r>
                    </a:p>
                  </a:txBody>
                  <a:tcPr/>
                </a:tc>
                <a:tc>
                  <a:txBody>
                    <a:bodyPr/>
                    <a:lstStyle/>
                    <a:p>
                      <a:r>
                        <a:rPr lang="el-GR" dirty="0"/>
                        <a:t>49.70</a:t>
                      </a:r>
                    </a:p>
                  </a:txBody>
                  <a:tcPr/>
                </a:tc>
                <a:tc>
                  <a:txBody>
                    <a:bodyPr/>
                    <a:lstStyle/>
                    <a:p>
                      <a:r>
                        <a:rPr lang="el-GR" dirty="0"/>
                        <a:t>2.6</a:t>
                      </a:r>
                    </a:p>
                  </a:txBody>
                  <a:tcPr/>
                </a:tc>
                <a:extLst>
                  <a:ext uri="{0D108BD9-81ED-4DB2-BD59-A6C34878D82A}">
                    <a16:rowId xmlns:a16="http://schemas.microsoft.com/office/drawing/2014/main" val="10003"/>
                  </a:ext>
                </a:extLst>
              </a:tr>
              <a:tr h="364541">
                <a:tc>
                  <a:txBody>
                    <a:bodyPr/>
                    <a:lstStyle/>
                    <a:p>
                      <a:r>
                        <a:rPr lang="el-GR" dirty="0"/>
                        <a:t>4</a:t>
                      </a:r>
                    </a:p>
                  </a:txBody>
                  <a:tcPr/>
                </a:tc>
                <a:tc>
                  <a:txBody>
                    <a:bodyPr/>
                    <a:lstStyle/>
                    <a:p>
                      <a:r>
                        <a:rPr lang="el-GR" dirty="0"/>
                        <a:t>10 : 00</a:t>
                      </a:r>
                    </a:p>
                  </a:txBody>
                  <a:tcPr/>
                </a:tc>
                <a:tc>
                  <a:txBody>
                    <a:bodyPr/>
                    <a:lstStyle/>
                    <a:p>
                      <a:r>
                        <a:rPr lang="el-GR" dirty="0"/>
                        <a:t>51.9</a:t>
                      </a:r>
                    </a:p>
                  </a:txBody>
                  <a:tcPr/>
                </a:tc>
                <a:tc>
                  <a:txBody>
                    <a:bodyPr/>
                    <a:lstStyle/>
                    <a:p>
                      <a:r>
                        <a:rPr lang="el-GR" dirty="0"/>
                        <a:t>47.9</a:t>
                      </a:r>
                    </a:p>
                  </a:txBody>
                  <a:tcPr/>
                </a:tc>
                <a:tc>
                  <a:txBody>
                    <a:bodyPr/>
                    <a:lstStyle/>
                    <a:p>
                      <a:r>
                        <a:rPr lang="el-GR" dirty="0"/>
                        <a:t>51.2</a:t>
                      </a:r>
                    </a:p>
                  </a:txBody>
                  <a:tcPr/>
                </a:tc>
                <a:tc>
                  <a:txBody>
                    <a:bodyPr/>
                    <a:lstStyle/>
                    <a:p>
                      <a:r>
                        <a:rPr lang="el-GR" dirty="0"/>
                        <a:t>50.33</a:t>
                      </a:r>
                    </a:p>
                  </a:txBody>
                  <a:tcPr/>
                </a:tc>
                <a:tc>
                  <a:txBody>
                    <a:bodyPr/>
                    <a:lstStyle/>
                    <a:p>
                      <a:r>
                        <a:rPr lang="el-GR" dirty="0"/>
                        <a:t>4.0</a:t>
                      </a:r>
                    </a:p>
                  </a:txBody>
                  <a:tcPr/>
                </a:tc>
                <a:extLst>
                  <a:ext uri="{0D108BD9-81ED-4DB2-BD59-A6C34878D82A}">
                    <a16:rowId xmlns:a16="http://schemas.microsoft.com/office/drawing/2014/main" val="10004"/>
                  </a:ext>
                </a:extLst>
              </a:tr>
              <a:tr h="364541">
                <a:tc>
                  <a:txBody>
                    <a:bodyPr/>
                    <a:lstStyle/>
                    <a:p>
                      <a:r>
                        <a:rPr lang="el-GR" dirty="0"/>
                        <a:t>5</a:t>
                      </a:r>
                    </a:p>
                  </a:txBody>
                  <a:tcPr/>
                </a:tc>
                <a:tc>
                  <a:txBody>
                    <a:bodyPr/>
                    <a:lstStyle/>
                    <a:p>
                      <a:r>
                        <a:rPr lang="el-GR" dirty="0"/>
                        <a:t>10 : 30</a:t>
                      </a:r>
                    </a:p>
                  </a:txBody>
                  <a:tcPr/>
                </a:tc>
                <a:tc>
                  <a:txBody>
                    <a:bodyPr/>
                    <a:lstStyle/>
                    <a:p>
                      <a:r>
                        <a:rPr lang="el-GR" dirty="0"/>
                        <a:t>49.4</a:t>
                      </a:r>
                    </a:p>
                  </a:txBody>
                  <a:tcPr/>
                </a:tc>
                <a:tc>
                  <a:txBody>
                    <a:bodyPr/>
                    <a:lstStyle/>
                    <a:p>
                      <a:r>
                        <a:rPr lang="el-GR" dirty="0"/>
                        <a:t>47.4</a:t>
                      </a:r>
                    </a:p>
                  </a:txBody>
                  <a:tcPr/>
                </a:tc>
                <a:tc>
                  <a:txBody>
                    <a:bodyPr/>
                    <a:lstStyle/>
                    <a:p>
                      <a:r>
                        <a:rPr lang="el-GR" dirty="0"/>
                        <a:t>48.1</a:t>
                      </a:r>
                    </a:p>
                  </a:txBody>
                  <a:tcPr/>
                </a:tc>
                <a:tc>
                  <a:txBody>
                    <a:bodyPr/>
                    <a:lstStyle/>
                    <a:p>
                      <a:r>
                        <a:rPr lang="el-GR" dirty="0"/>
                        <a:t>48.30</a:t>
                      </a:r>
                    </a:p>
                  </a:txBody>
                  <a:tcPr/>
                </a:tc>
                <a:tc>
                  <a:txBody>
                    <a:bodyPr/>
                    <a:lstStyle/>
                    <a:p>
                      <a:r>
                        <a:rPr lang="el-GR" dirty="0"/>
                        <a:t>2.0</a:t>
                      </a:r>
                    </a:p>
                  </a:txBody>
                  <a:tcPr/>
                </a:tc>
                <a:extLst>
                  <a:ext uri="{0D108BD9-81ED-4DB2-BD59-A6C34878D82A}">
                    <a16:rowId xmlns:a16="http://schemas.microsoft.com/office/drawing/2014/main" val="10005"/>
                  </a:ext>
                </a:extLst>
              </a:tr>
              <a:tr h="364541">
                <a:tc>
                  <a:txBody>
                    <a:bodyPr/>
                    <a:lstStyle/>
                    <a:p>
                      <a:r>
                        <a:rPr lang="el-GR" dirty="0"/>
                        <a:t>6</a:t>
                      </a:r>
                    </a:p>
                  </a:txBody>
                  <a:tcPr/>
                </a:tc>
                <a:tc>
                  <a:txBody>
                    <a:bodyPr/>
                    <a:lstStyle/>
                    <a:p>
                      <a:r>
                        <a:rPr lang="el-GR" dirty="0"/>
                        <a:t>11 : 00</a:t>
                      </a:r>
                    </a:p>
                  </a:txBody>
                  <a:tcPr/>
                </a:tc>
                <a:tc>
                  <a:txBody>
                    <a:bodyPr/>
                    <a:lstStyle/>
                    <a:p>
                      <a:r>
                        <a:rPr lang="el-GR" dirty="0"/>
                        <a:t>51.2</a:t>
                      </a:r>
                    </a:p>
                  </a:txBody>
                  <a:tcPr/>
                </a:tc>
                <a:tc>
                  <a:txBody>
                    <a:bodyPr/>
                    <a:lstStyle/>
                    <a:p>
                      <a:r>
                        <a:rPr lang="el-GR" dirty="0"/>
                        <a:t>51.8</a:t>
                      </a:r>
                    </a:p>
                  </a:txBody>
                  <a:tcPr/>
                </a:tc>
                <a:tc>
                  <a:txBody>
                    <a:bodyPr/>
                    <a:lstStyle/>
                    <a:p>
                      <a:r>
                        <a:rPr lang="el-GR" dirty="0"/>
                        <a:t>50.1</a:t>
                      </a:r>
                    </a:p>
                  </a:txBody>
                  <a:tcPr/>
                </a:tc>
                <a:tc>
                  <a:txBody>
                    <a:bodyPr/>
                    <a:lstStyle/>
                    <a:p>
                      <a:r>
                        <a:rPr lang="el-GR" dirty="0"/>
                        <a:t>51.03</a:t>
                      </a:r>
                    </a:p>
                  </a:txBody>
                  <a:tcPr/>
                </a:tc>
                <a:tc>
                  <a:txBody>
                    <a:bodyPr/>
                    <a:lstStyle/>
                    <a:p>
                      <a:r>
                        <a:rPr lang="el-GR" dirty="0"/>
                        <a:t>1.7</a:t>
                      </a:r>
                    </a:p>
                  </a:txBody>
                  <a:tcPr/>
                </a:tc>
                <a:extLst>
                  <a:ext uri="{0D108BD9-81ED-4DB2-BD59-A6C34878D82A}">
                    <a16:rowId xmlns:a16="http://schemas.microsoft.com/office/drawing/2014/main" val="10006"/>
                  </a:ext>
                </a:extLst>
              </a:tr>
              <a:tr h="364541">
                <a:tc>
                  <a:txBody>
                    <a:bodyPr/>
                    <a:lstStyle/>
                    <a:p>
                      <a:r>
                        <a:rPr lang="el-GR" dirty="0"/>
                        <a:t>7</a:t>
                      </a:r>
                    </a:p>
                  </a:txBody>
                  <a:tcPr/>
                </a:tc>
                <a:tc>
                  <a:txBody>
                    <a:bodyPr/>
                    <a:lstStyle/>
                    <a:p>
                      <a:r>
                        <a:rPr lang="el-GR" dirty="0"/>
                        <a:t>11</a:t>
                      </a:r>
                      <a:r>
                        <a:rPr lang="el-GR" baseline="0" dirty="0"/>
                        <a:t> : 30</a:t>
                      </a:r>
                      <a:endParaRPr lang="el-GR" dirty="0"/>
                    </a:p>
                  </a:txBody>
                  <a:tcPr/>
                </a:tc>
                <a:tc>
                  <a:txBody>
                    <a:bodyPr/>
                    <a:lstStyle/>
                    <a:p>
                      <a:r>
                        <a:rPr lang="el-GR" dirty="0"/>
                        <a:t>51.7</a:t>
                      </a:r>
                    </a:p>
                  </a:txBody>
                  <a:tcPr/>
                </a:tc>
                <a:tc>
                  <a:txBody>
                    <a:bodyPr/>
                    <a:lstStyle/>
                    <a:p>
                      <a:r>
                        <a:rPr lang="el-GR" dirty="0"/>
                        <a:t>51.4</a:t>
                      </a:r>
                    </a:p>
                  </a:txBody>
                  <a:tcPr/>
                </a:tc>
                <a:tc>
                  <a:txBody>
                    <a:bodyPr/>
                    <a:lstStyle/>
                    <a:p>
                      <a:r>
                        <a:rPr lang="el-GR" dirty="0"/>
                        <a:t>50.9</a:t>
                      </a:r>
                    </a:p>
                  </a:txBody>
                  <a:tcPr/>
                </a:tc>
                <a:tc>
                  <a:txBody>
                    <a:bodyPr/>
                    <a:lstStyle/>
                    <a:p>
                      <a:r>
                        <a:rPr lang="el-GR" dirty="0"/>
                        <a:t>51.33</a:t>
                      </a:r>
                    </a:p>
                  </a:txBody>
                  <a:tcPr/>
                </a:tc>
                <a:tc>
                  <a:txBody>
                    <a:bodyPr/>
                    <a:lstStyle/>
                    <a:p>
                      <a:r>
                        <a:rPr lang="el-GR" dirty="0"/>
                        <a:t>0.8</a:t>
                      </a:r>
                    </a:p>
                  </a:txBody>
                  <a:tcPr/>
                </a:tc>
                <a:extLst>
                  <a:ext uri="{0D108BD9-81ED-4DB2-BD59-A6C34878D82A}">
                    <a16:rowId xmlns:a16="http://schemas.microsoft.com/office/drawing/2014/main" val="10007"/>
                  </a:ext>
                </a:extLst>
              </a:tr>
              <a:tr h="364541">
                <a:tc>
                  <a:txBody>
                    <a:bodyPr/>
                    <a:lstStyle/>
                    <a:p>
                      <a:r>
                        <a:rPr lang="el-GR" dirty="0"/>
                        <a:t>8</a:t>
                      </a:r>
                    </a:p>
                  </a:txBody>
                  <a:tcPr/>
                </a:tc>
                <a:tc>
                  <a:txBody>
                    <a:bodyPr/>
                    <a:lstStyle/>
                    <a:p>
                      <a:r>
                        <a:rPr lang="el-GR" dirty="0"/>
                        <a:t>12 : 00</a:t>
                      </a:r>
                    </a:p>
                  </a:txBody>
                  <a:tcPr/>
                </a:tc>
                <a:tc>
                  <a:txBody>
                    <a:bodyPr/>
                    <a:lstStyle/>
                    <a:p>
                      <a:r>
                        <a:rPr lang="el-GR" dirty="0"/>
                        <a:t>47.8</a:t>
                      </a:r>
                    </a:p>
                  </a:txBody>
                  <a:tcPr/>
                </a:tc>
                <a:tc>
                  <a:txBody>
                    <a:bodyPr/>
                    <a:lstStyle/>
                    <a:p>
                      <a:r>
                        <a:rPr lang="el-GR" dirty="0"/>
                        <a:t>48.1</a:t>
                      </a:r>
                    </a:p>
                  </a:txBody>
                  <a:tcPr/>
                </a:tc>
                <a:tc>
                  <a:txBody>
                    <a:bodyPr/>
                    <a:lstStyle/>
                    <a:p>
                      <a:r>
                        <a:rPr lang="el-GR" dirty="0"/>
                        <a:t>48.6</a:t>
                      </a:r>
                    </a:p>
                  </a:txBody>
                  <a:tcPr/>
                </a:tc>
                <a:tc>
                  <a:txBody>
                    <a:bodyPr/>
                    <a:lstStyle/>
                    <a:p>
                      <a:r>
                        <a:rPr lang="el-GR" dirty="0"/>
                        <a:t>48.16</a:t>
                      </a:r>
                    </a:p>
                  </a:txBody>
                  <a:tcPr/>
                </a:tc>
                <a:tc>
                  <a:txBody>
                    <a:bodyPr/>
                    <a:lstStyle/>
                    <a:p>
                      <a:r>
                        <a:rPr lang="el-GR" dirty="0"/>
                        <a:t>0.8</a:t>
                      </a:r>
                    </a:p>
                  </a:txBody>
                  <a:tcPr/>
                </a:tc>
                <a:extLst>
                  <a:ext uri="{0D108BD9-81ED-4DB2-BD59-A6C34878D82A}">
                    <a16:rowId xmlns:a16="http://schemas.microsoft.com/office/drawing/2014/main" val="10008"/>
                  </a:ext>
                </a:extLst>
              </a:tr>
              <a:tr h="364541">
                <a:tc>
                  <a:txBody>
                    <a:bodyPr/>
                    <a:lstStyle/>
                    <a:p>
                      <a:r>
                        <a:rPr lang="el-GR" dirty="0"/>
                        <a:t>9</a:t>
                      </a:r>
                    </a:p>
                  </a:txBody>
                  <a:tcPr/>
                </a:tc>
                <a:tc>
                  <a:txBody>
                    <a:bodyPr/>
                    <a:lstStyle/>
                    <a:p>
                      <a:r>
                        <a:rPr lang="el-GR" dirty="0"/>
                        <a:t>12 : 30</a:t>
                      </a:r>
                    </a:p>
                  </a:txBody>
                  <a:tcPr/>
                </a:tc>
                <a:tc>
                  <a:txBody>
                    <a:bodyPr/>
                    <a:lstStyle/>
                    <a:p>
                      <a:r>
                        <a:rPr lang="el-GR" dirty="0"/>
                        <a:t>49.8</a:t>
                      </a:r>
                    </a:p>
                  </a:txBody>
                  <a:tcPr/>
                </a:tc>
                <a:tc>
                  <a:txBody>
                    <a:bodyPr/>
                    <a:lstStyle/>
                    <a:p>
                      <a:r>
                        <a:rPr lang="el-GR" dirty="0"/>
                        <a:t>50.3</a:t>
                      </a:r>
                    </a:p>
                  </a:txBody>
                  <a:tcPr/>
                </a:tc>
                <a:tc>
                  <a:txBody>
                    <a:bodyPr/>
                    <a:lstStyle/>
                    <a:p>
                      <a:r>
                        <a:rPr lang="el-GR" dirty="0"/>
                        <a:t>49.2</a:t>
                      </a:r>
                    </a:p>
                  </a:txBody>
                  <a:tcPr/>
                </a:tc>
                <a:tc>
                  <a:txBody>
                    <a:bodyPr/>
                    <a:lstStyle/>
                    <a:p>
                      <a:r>
                        <a:rPr lang="el-GR" dirty="0"/>
                        <a:t>49.77</a:t>
                      </a:r>
                    </a:p>
                  </a:txBody>
                  <a:tcPr/>
                </a:tc>
                <a:tc>
                  <a:txBody>
                    <a:bodyPr/>
                    <a:lstStyle/>
                    <a:p>
                      <a:r>
                        <a:rPr lang="el-GR" dirty="0"/>
                        <a:t>1.1</a:t>
                      </a:r>
                    </a:p>
                  </a:txBody>
                  <a:tcPr/>
                </a:tc>
                <a:extLst>
                  <a:ext uri="{0D108BD9-81ED-4DB2-BD59-A6C34878D82A}">
                    <a16:rowId xmlns:a16="http://schemas.microsoft.com/office/drawing/2014/main" val="10009"/>
                  </a:ext>
                </a:extLst>
              </a:tr>
              <a:tr h="364541">
                <a:tc>
                  <a:txBody>
                    <a:bodyPr/>
                    <a:lstStyle/>
                    <a:p>
                      <a:r>
                        <a:rPr lang="el-GR" dirty="0"/>
                        <a:t>10</a:t>
                      </a:r>
                    </a:p>
                  </a:txBody>
                  <a:tcPr/>
                </a:tc>
                <a:tc>
                  <a:txBody>
                    <a:bodyPr/>
                    <a:lstStyle/>
                    <a:p>
                      <a:r>
                        <a:rPr lang="el-GR" dirty="0"/>
                        <a:t>13 : 00</a:t>
                      </a:r>
                    </a:p>
                  </a:txBody>
                  <a:tcPr/>
                </a:tc>
                <a:tc>
                  <a:txBody>
                    <a:bodyPr/>
                    <a:lstStyle/>
                    <a:p>
                      <a:r>
                        <a:rPr lang="el-GR" dirty="0"/>
                        <a:t>46.4</a:t>
                      </a:r>
                    </a:p>
                  </a:txBody>
                  <a:tcPr/>
                </a:tc>
                <a:tc>
                  <a:txBody>
                    <a:bodyPr/>
                    <a:lstStyle/>
                    <a:p>
                      <a:r>
                        <a:rPr lang="el-GR" dirty="0"/>
                        <a:t>47.4</a:t>
                      </a:r>
                    </a:p>
                  </a:txBody>
                  <a:tcPr/>
                </a:tc>
                <a:tc>
                  <a:txBody>
                    <a:bodyPr/>
                    <a:lstStyle/>
                    <a:p>
                      <a:r>
                        <a:rPr lang="el-GR" dirty="0"/>
                        <a:t>46.3</a:t>
                      </a:r>
                    </a:p>
                  </a:txBody>
                  <a:tcPr/>
                </a:tc>
                <a:tc>
                  <a:txBody>
                    <a:bodyPr/>
                    <a:lstStyle/>
                    <a:p>
                      <a:r>
                        <a:rPr lang="el-GR" dirty="0"/>
                        <a:t>46.70</a:t>
                      </a:r>
                    </a:p>
                  </a:txBody>
                  <a:tcPr/>
                </a:tc>
                <a:tc>
                  <a:txBody>
                    <a:bodyPr/>
                    <a:lstStyle/>
                    <a:p>
                      <a:r>
                        <a:rPr lang="el-GR" dirty="0"/>
                        <a:t>1.1</a:t>
                      </a:r>
                    </a:p>
                  </a:txBody>
                  <a:tcPr/>
                </a:tc>
                <a:extLst>
                  <a:ext uri="{0D108BD9-81ED-4DB2-BD59-A6C34878D82A}">
                    <a16:rowId xmlns:a16="http://schemas.microsoft.com/office/drawing/2014/main" val="10010"/>
                  </a:ext>
                </a:extLst>
              </a:tr>
              <a:tr h="364541">
                <a:tc>
                  <a:txBody>
                    <a:bodyPr/>
                    <a:lstStyle/>
                    <a:p>
                      <a:r>
                        <a:rPr lang="el-GR" dirty="0"/>
                        <a:t>11</a:t>
                      </a:r>
                    </a:p>
                  </a:txBody>
                  <a:tcPr/>
                </a:tc>
                <a:tc>
                  <a:txBody>
                    <a:bodyPr/>
                    <a:lstStyle/>
                    <a:p>
                      <a:r>
                        <a:rPr lang="el-GR" dirty="0"/>
                        <a:t>13 : 30</a:t>
                      </a:r>
                    </a:p>
                  </a:txBody>
                  <a:tcPr/>
                </a:tc>
                <a:tc>
                  <a:txBody>
                    <a:bodyPr/>
                    <a:lstStyle/>
                    <a:p>
                      <a:r>
                        <a:rPr lang="el-GR" dirty="0"/>
                        <a:t>50.2</a:t>
                      </a:r>
                    </a:p>
                  </a:txBody>
                  <a:tcPr/>
                </a:tc>
                <a:tc>
                  <a:txBody>
                    <a:bodyPr/>
                    <a:lstStyle/>
                    <a:p>
                      <a:r>
                        <a:rPr lang="el-GR" dirty="0"/>
                        <a:t>49.7</a:t>
                      </a:r>
                    </a:p>
                  </a:txBody>
                  <a:tcPr/>
                </a:tc>
                <a:tc>
                  <a:txBody>
                    <a:bodyPr/>
                    <a:lstStyle/>
                    <a:p>
                      <a:r>
                        <a:rPr lang="el-GR" dirty="0"/>
                        <a:t>50.9</a:t>
                      </a:r>
                    </a:p>
                  </a:txBody>
                  <a:tcPr/>
                </a:tc>
                <a:tc>
                  <a:txBody>
                    <a:bodyPr/>
                    <a:lstStyle/>
                    <a:p>
                      <a:r>
                        <a:rPr lang="el-GR" dirty="0"/>
                        <a:t>50.27</a:t>
                      </a:r>
                    </a:p>
                  </a:txBody>
                  <a:tcPr/>
                </a:tc>
                <a:tc>
                  <a:txBody>
                    <a:bodyPr/>
                    <a:lstStyle/>
                    <a:p>
                      <a:r>
                        <a:rPr lang="el-GR" dirty="0"/>
                        <a:t>1.2</a:t>
                      </a:r>
                    </a:p>
                  </a:txBody>
                  <a:tcPr/>
                </a:tc>
                <a:extLst>
                  <a:ext uri="{0D108BD9-81ED-4DB2-BD59-A6C34878D82A}">
                    <a16:rowId xmlns:a16="http://schemas.microsoft.com/office/drawing/2014/main" val="10011"/>
                  </a:ext>
                </a:extLst>
              </a:tr>
              <a:tr h="364541">
                <a:tc>
                  <a:txBody>
                    <a:bodyPr/>
                    <a:lstStyle/>
                    <a:p>
                      <a:r>
                        <a:rPr lang="el-GR" dirty="0"/>
                        <a:t>12</a:t>
                      </a:r>
                    </a:p>
                  </a:txBody>
                  <a:tcPr/>
                </a:tc>
                <a:tc>
                  <a:txBody>
                    <a:bodyPr/>
                    <a:lstStyle/>
                    <a:p>
                      <a:r>
                        <a:rPr lang="el-GR" dirty="0"/>
                        <a:t>14 : 00</a:t>
                      </a:r>
                    </a:p>
                  </a:txBody>
                  <a:tcPr/>
                </a:tc>
                <a:tc>
                  <a:txBody>
                    <a:bodyPr/>
                    <a:lstStyle/>
                    <a:p>
                      <a:r>
                        <a:rPr lang="el-GR" dirty="0"/>
                        <a:t>50.7</a:t>
                      </a:r>
                    </a:p>
                  </a:txBody>
                  <a:tcPr/>
                </a:tc>
                <a:tc>
                  <a:txBody>
                    <a:bodyPr/>
                    <a:lstStyle/>
                    <a:p>
                      <a:r>
                        <a:rPr lang="el-GR" dirty="0"/>
                        <a:t>51.8</a:t>
                      </a:r>
                    </a:p>
                  </a:txBody>
                  <a:tcPr/>
                </a:tc>
                <a:tc>
                  <a:txBody>
                    <a:bodyPr/>
                    <a:lstStyle/>
                    <a:p>
                      <a:r>
                        <a:rPr lang="el-GR" dirty="0"/>
                        <a:t>49.7</a:t>
                      </a:r>
                    </a:p>
                  </a:txBody>
                  <a:tcPr/>
                </a:tc>
                <a:tc>
                  <a:txBody>
                    <a:bodyPr/>
                    <a:lstStyle/>
                    <a:p>
                      <a:r>
                        <a:rPr lang="el-GR" dirty="0"/>
                        <a:t>50.73</a:t>
                      </a:r>
                    </a:p>
                  </a:txBody>
                  <a:tcPr/>
                </a:tc>
                <a:tc>
                  <a:txBody>
                    <a:bodyPr/>
                    <a:lstStyle/>
                    <a:p>
                      <a:r>
                        <a:rPr lang="el-GR" dirty="0"/>
                        <a:t>2.1</a:t>
                      </a:r>
                    </a:p>
                  </a:txBody>
                  <a:tcPr/>
                </a:tc>
                <a:extLst>
                  <a:ext uri="{0D108BD9-81ED-4DB2-BD59-A6C34878D82A}">
                    <a16:rowId xmlns:a16="http://schemas.microsoft.com/office/drawing/2014/main" val="10012"/>
                  </a:ext>
                </a:extLst>
              </a:tr>
              <a:tr h="364541">
                <a:tc>
                  <a:txBody>
                    <a:bodyPr/>
                    <a:lstStyle/>
                    <a:p>
                      <a:r>
                        <a:rPr lang="el-GR" dirty="0"/>
                        <a:t>13</a:t>
                      </a:r>
                    </a:p>
                  </a:txBody>
                  <a:tcPr/>
                </a:tc>
                <a:tc>
                  <a:txBody>
                    <a:bodyPr/>
                    <a:lstStyle/>
                    <a:p>
                      <a:r>
                        <a:rPr lang="el-GR" dirty="0"/>
                        <a:t>14 : 30</a:t>
                      </a:r>
                    </a:p>
                  </a:txBody>
                  <a:tcPr/>
                </a:tc>
                <a:tc>
                  <a:txBody>
                    <a:bodyPr/>
                    <a:lstStyle/>
                    <a:p>
                      <a:r>
                        <a:rPr lang="el-GR" dirty="0"/>
                        <a:t>48.7</a:t>
                      </a:r>
                    </a:p>
                  </a:txBody>
                  <a:tcPr/>
                </a:tc>
                <a:tc>
                  <a:txBody>
                    <a:bodyPr/>
                    <a:lstStyle/>
                    <a:p>
                      <a:r>
                        <a:rPr lang="el-GR" dirty="0"/>
                        <a:t>49.9</a:t>
                      </a:r>
                    </a:p>
                  </a:txBody>
                  <a:tcPr/>
                </a:tc>
                <a:tc>
                  <a:txBody>
                    <a:bodyPr/>
                    <a:lstStyle/>
                    <a:p>
                      <a:r>
                        <a:rPr lang="el-GR" dirty="0"/>
                        <a:t>51.4</a:t>
                      </a:r>
                    </a:p>
                  </a:txBody>
                  <a:tcPr/>
                </a:tc>
                <a:tc>
                  <a:txBody>
                    <a:bodyPr/>
                    <a:lstStyle/>
                    <a:p>
                      <a:r>
                        <a:rPr lang="el-GR" dirty="0"/>
                        <a:t>50.00</a:t>
                      </a:r>
                    </a:p>
                  </a:txBody>
                  <a:tcPr/>
                </a:tc>
                <a:tc>
                  <a:txBody>
                    <a:bodyPr/>
                    <a:lstStyle/>
                    <a:p>
                      <a:r>
                        <a:rPr lang="el-GR" dirty="0"/>
                        <a:t>2.7</a:t>
                      </a:r>
                    </a:p>
                  </a:txBody>
                  <a:tcPr/>
                </a:tc>
                <a:extLst>
                  <a:ext uri="{0D108BD9-81ED-4DB2-BD59-A6C34878D82A}">
                    <a16:rowId xmlns:a16="http://schemas.microsoft.com/office/drawing/2014/main" val="10013"/>
                  </a:ext>
                </a:extLst>
              </a:tr>
              <a:tr h="364541">
                <a:tc>
                  <a:txBody>
                    <a:bodyPr/>
                    <a:lstStyle/>
                    <a:p>
                      <a:r>
                        <a:rPr lang="el-GR" dirty="0"/>
                        <a:t>14</a:t>
                      </a:r>
                    </a:p>
                  </a:txBody>
                  <a:tcPr/>
                </a:tc>
                <a:tc>
                  <a:txBody>
                    <a:bodyPr/>
                    <a:lstStyle/>
                    <a:p>
                      <a:r>
                        <a:rPr lang="el-GR" dirty="0"/>
                        <a:t>15 : 00</a:t>
                      </a:r>
                    </a:p>
                  </a:txBody>
                  <a:tcPr/>
                </a:tc>
                <a:tc>
                  <a:txBody>
                    <a:bodyPr/>
                    <a:lstStyle/>
                    <a:p>
                      <a:r>
                        <a:rPr lang="el-GR" dirty="0"/>
                        <a:t>51.2</a:t>
                      </a:r>
                    </a:p>
                  </a:txBody>
                  <a:tcPr/>
                </a:tc>
                <a:tc>
                  <a:txBody>
                    <a:bodyPr/>
                    <a:lstStyle/>
                    <a:p>
                      <a:r>
                        <a:rPr lang="el-GR" dirty="0"/>
                        <a:t>50.4</a:t>
                      </a:r>
                    </a:p>
                  </a:txBody>
                  <a:tcPr/>
                </a:tc>
                <a:tc>
                  <a:txBody>
                    <a:bodyPr/>
                    <a:lstStyle/>
                    <a:p>
                      <a:r>
                        <a:rPr lang="el-GR" dirty="0"/>
                        <a:t>50.8</a:t>
                      </a:r>
                    </a:p>
                  </a:txBody>
                  <a:tcPr/>
                </a:tc>
                <a:tc>
                  <a:txBody>
                    <a:bodyPr/>
                    <a:lstStyle/>
                    <a:p>
                      <a:r>
                        <a:rPr lang="el-GR" dirty="0"/>
                        <a:t>50.80</a:t>
                      </a:r>
                    </a:p>
                  </a:txBody>
                  <a:tcPr/>
                </a:tc>
                <a:tc>
                  <a:txBody>
                    <a:bodyPr/>
                    <a:lstStyle/>
                    <a:p>
                      <a:r>
                        <a:rPr lang="el-GR" dirty="0"/>
                        <a:t>0.8</a:t>
                      </a:r>
                    </a:p>
                  </a:txBody>
                  <a:tcPr/>
                </a:tc>
                <a:extLst>
                  <a:ext uri="{0D108BD9-81ED-4DB2-BD59-A6C34878D82A}">
                    <a16:rowId xmlns:a16="http://schemas.microsoft.com/office/drawing/2014/main" val="10014"/>
                  </a:ext>
                </a:extLst>
              </a:tr>
              <a:tr h="364541">
                <a:tc>
                  <a:txBody>
                    <a:bodyPr/>
                    <a:lstStyle/>
                    <a:p>
                      <a:r>
                        <a:rPr lang="el-GR" dirty="0"/>
                        <a:t>15</a:t>
                      </a:r>
                    </a:p>
                  </a:txBody>
                  <a:tcPr/>
                </a:tc>
                <a:tc>
                  <a:txBody>
                    <a:bodyPr/>
                    <a:lstStyle/>
                    <a:p>
                      <a:r>
                        <a:rPr lang="el-GR" dirty="0"/>
                        <a:t>15 : 30</a:t>
                      </a:r>
                    </a:p>
                  </a:txBody>
                  <a:tcPr/>
                </a:tc>
                <a:tc>
                  <a:txBody>
                    <a:bodyPr/>
                    <a:lstStyle/>
                    <a:p>
                      <a:r>
                        <a:rPr lang="el-GR" dirty="0"/>
                        <a:t>50.3</a:t>
                      </a:r>
                    </a:p>
                  </a:txBody>
                  <a:tcPr/>
                </a:tc>
                <a:tc>
                  <a:txBody>
                    <a:bodyPr/>
                    <a:lstStyle/>
                    <a:p>
                      <a:r>
                        <a:rPr lang="el-GR" dirty="0"/>
                        <a:t>51.2</a:t>
                      </a:r>
                    </a:p>
                  </a:txBody>
                  <a:tcPr/>
                </a:tc>
                <a:tc>
                  <a:txBody>
                    <a:bodyPr/>
                    <a:lstStyle/>
                    <a:p>
                      <a:r>
                        <a:rPr lang="el-GR" dirty="0"/>
                        <a:t>50.6</a:t>
                      </a:r>
                    </a:p>
                  </a:txBody>
                  <a:tcPr/>
                </a:tc>
                <a:tc>
                  <a:txBody>
                    <a:bodyPr/>
                    <a:lstStyle/>
                    <a:p>
                      <a:r>
                        <a:rPr lang="el-GR" dirty="0"/>
                        <a:t>50.70</a:t>
                      </a:r>
                    </a:p>
                  </a:txBody>
                  <a:tcPr/>
                </a:tc>
                <a:tc>
                  <a:txBody>
                    <a:bodyPr/>
                    <a:lstStyle/>
                    <a:p>
                      <a:r>
                        <a:rPr lang="el-GR" dirty="0"/>
                        <a:t>0.9</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035783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72007"/>
          </a:xfrm>
        </p:spPr>
        <p:txBody>
          <a:bodyPr>
            <a:normAutofit fontScale="90000"/>
          </a:bodyPr>
          <a:lstStyle/>
          <a:p>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28650" y="476672"/>
                <a:ext cx="7886700" cy="5700291"/>
              </a:xfrm>
            </p:spPr>
            <p:txBody>
              <a:bodyPr/>
              <a:lstStyle/>
              <a:p>
                <a:r>
                  <a:rPr lang="el-GR" dirty="0"/>
                  <a:t>Στο διάγραμμα μέσου όρου η κεντρική γραμμή άγεται στη θέση </a:t>
                </a:r>
              </a:p>
              <a:p>
                <a:pPr marL="0" indent="0">
                  <a:buNone/>
                </a:pPr>
                <a:r>
                  <a:rPr lang="el-GR" dirty="0"/>
                  <a:t>  </a:t>
                </a:r>
                <a14:m>
                  <m:oMath xmlns:m="http://schemas.openxmlformats.org/officeDocument/2006/math">
                    <m:acc>
                      <m:accPr>
                        <m:chr m:val="̿"/>
                        <m:ctrlPr>
                          <a:rPr lang="el-GR" i="1" smtClean="0">
                            <a:latin typeface="Cambria Math" panose="02040503050406030204" pitchFamily="18" charset="0"/>
                          </a:rPr>
                        </m:ctrlPr>
                      </m:accPr>
                      <m:e>
                        <m:r>
                          <m:rPr>
                            <m:sty m:val="p"/>
                          </m:rPr>
                          <a:rPr lang="el-GR" b="0" i="0" smtClean="0">
                            <a:latin typeface="Cambria Math" panose="02040503050406030204" pitchFamily="18" charset="0"/>
                          </a:rPr>
                          <m:t>Χ</m:t>
                        </m:r>
                      </m:e>
                    </m:acc>
                  </m:oMath>
                </a14:m>
                <a:r>
                  <a:rPr lang="el-GR" dirty="0"/>
                  <a:t>=49.77</a:t>
                </a:r>
              </a:p>
              <a:p>
                <a:r>
                  <a:rPr lang="el-GR" dirty="0"/>
                  <a:t>Το άνω όριο ελέγχου ( </a:t>
                </a:r>
                <a:r>
                  <a:rPr lang="en-US" dirty="0"/>
                  <a:t>Upper Control Limit) </a:t>
                </a:r>
                <a:r>
                  <a:rPr lang="el-GR" dirty="0"/>
                  <a:t>άγεται στη θέση </a:t>
                </a:r>
              </a:p>
              <a:p>
                <a:pPr marL="0" indent="0">
                  <a:buNone/>
                </a:pPr>
                <a:r>
                  <a:rPr lang="en-US" dirty="0"/>
                  <a:t>   UCL = (</a:t>
                </a:r>
                <a14:m>
                  <m:oMath xmlns:m="http://schemas.openxmlformats.org/officeDocument/2006/math">
                    <m:acc>
                      <m:accPr>
                        <m:chr m:val="̿"/>
                        <m:ctrlPr>
                          <a:rPr lang="el-GR" i="1">
                            <a:latin typeface="Cambria Math" panose="02040503050406030204" pitchFamily="18" charset="0"/>
                          </a:rPr>
                        </m:ctrlPr>
                      </m:accPr>
                      <m:e>
                        <m:r>
                          <m:rPr>
                            <m:sty m:val="p"/>
                          </m:rPr>
                          <a:rPr lang="el-GR">
                            <a:latin typeface="Cambria Math" panose="02040503050406030204" pitchFamily="18" charset="0"/>
                          </a:rPr>
                          <m:t>Χ</m:t>
                        </m:r>
                      </m:e>
                    </m:acc>
                  </m:oMath>
                </a14:m>
                <a:r>
                  <a:rPr lang="en-US" dirty="0"/>
                  <a:t>)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2</m:t>
                        </m:r>
                      </m:sub>
                    </m:sSub>
                  </m:oMath>
                </a14:m>
                <a:r>
                  <a:rPr lang="en-US" dirty="0"/>
                  <a:t>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𝑅</m:t>
                        </m:r>
                      </m:e>
                    </m:acc>
                  </m:oMath>
                </a14:m>
                <a:r>
                  <a:rPr lang="en-US" dirty="0"/>
                  <a:t>)= 49.77 + 1.023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1.76 = 51.57</a:t>
                </a:r>
              </a:p>
              <a:p>
                <a:r>
                  <a:rPr lang="el-GR" dirty="0"/>
                  <a:t>Το κάτω όριο ελέγχου </a:t>
                </a:r>
                <a:r>
                  <a:rPr lang="en-US" dirty="0"/>
                  <a:t>( Lower Control Limit ) </a:t>
                </a:r>
                <a:r>
                  <a:rPr lang="el-GR" dirty="0"/>
                  <a:t>άγεται στη θέση</a:t>
                </a:r>
              </a:p>
              <a:p>
                <a:pPr marL="0" indent="0">
                  <a:buNone/>
                </a:pPr>
                <a:r>
                  <a:rPr lang="en-US" dirty="0"/>
                  <a:t>   LCL = (</a:t>
                </a:r>
                <a14:m>
                  <m:oMath xmlns:m="http://schemas.openxmlformats.org/officeDocument/2006/math">
                    <m:acc>
                      <m:accPr>
                        <m:chr m:val="̿"/>
                        <m:ctrlPr>
                          <a:rPr lang="el-GR" i="1">
                            <a:latin typeface="Cambria Math" panose="02040503050406030204" pitchFamily="18" charset="0"/>
                          </a:rPr>
                        </m:ctrlPr>
                      </m:accPr>
                      <m:e>
                        <m:r>
                          <m:rPr>
                            <m:sty m:val="p"/>
                          </m:rPr>
                          <a:rPr lang="el-GR">
                            <a:latin typeface="Cambria Math" panose="02040503050406030204" pitchFamily="18" charset="0"/>
                          </a:rPr>
                          <m:t>Χ</m:t>
                        </m:r>
                      </m:e>
                    </m:acc>
                  </m:oMath>
                </a14:m>
                <a:r>
                  <a:rPr lang="en-US" dirty="0"/>
                  <a:t>)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2</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𝑅</m:t>
                        </m:r>
                      </m:e>
                    </m:acc>
                  </m:oMath>
                </a14:m>
                <a:r>
                  <a:rPr lang="en-US" dirty="0"/>
                  <a:t>)= )= 49.77 - 1.023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1.76 = 47.97</a:t>
                </a:r>
              </a:p>
              <a:p>
                <a:pPr marL="0" indent="0">
                  <a:buNone/>
                </a:pPr>
                <a:endParaRPr lang="en-US" dirty="0"/>
              </a:p>
              <a:p>
                <a:pPr marL="0" indent="0">
                  <a:buNone/>
                </a:pPr>
                <a:r>
                  <a:rPr lang="en-US" dirty="0"/>
                  <a:t> </a:t>
                </a:r>
                <a:r>
                  <a:rPr lang="el-GR" dirty="0"/>
                  <a:t>Το </a:t>
                </a:r>
                <a:r>
                  <a:rPr lang="en-US" dirty="0"/>
                  <a:t> </a:t>
                </a:r>
                <a:r>
                  <a:rPr lang="el-GR" dirty="0"/>
                  <a:t>διάγραμμα ολοκληρώνεται από τεθλασμένη γραμμή ,η οποία συνδέει τα σημεία που αντιστοιχούν στους μέσους όρους των υποομάδων ( 6</a:t>
                </a:r>
                <a:r>
                  <a:rPr lang="el-GR" baseline="30000" dirty="0"/>
                  <a:t>η</a:t>
                </a:r>
                <a:r>
                  <a:rPr lang="el-GR" dirty="0"/>
                  <a:t> στήλη ) .</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28650" y="476672"/>
                <a:ext cx="7886700" cy="5700291"/>
              </a:xfrm>
              <a:blipFill rotWithShape="0">
                <a:blip r:embed="rId2"/>
                <a:stretch>
                  <a:fillRect l="-927" t="-1176"/>
                </a:stretch>
              </a:blipFill>
            </p:spPr>
            <p:txBody>
              <a:bodyPr/>
              <a:lstStyle/>
              <a:p>
                <a:r>
                  <a:rPr lang="el-GR">
                    <a:noFill/>
                  </a:rPr>
                  <a:t> </a:t>
                </a:r>
              </a:p>
            </p:txBody>
          </p:sp>
        </mc:Fallback>
      </mc:AlternateContent>
    </p:spTree>
    <p:extLst>
      <p:ext uri="{BB962C8B-B14F-4D97-AF65-F5344CB8AC3E}">
        <p14:creationId xmlns:p14="http://schemas.microsoft.com/office/powerpoint/2010/main" val="1781541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0"/>
            <a:ext cx="7886700" cy="116632"/>
          </a:xfrm>
        </p:spPr>
        <p:txBody>
          <a:bodyPr>
            <a:normAutofit fontScale="90000"/>
          </a:bodyPr>
          <a:lstStyle/>
          <a:p>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28650" y="260648"/>
                <a:ext cx="7886700" cy="5916315"/>
              </a:xfrm>
            </p:spPr>
            <p:txBody>
              <a:bodyPr/>
              <a:lstStyle/>
              <a:p>
                <a:r>
                  <a:rPr lang="el-GR" dirty="0"/>
                  <a:t>Στο διάγραμμα εύρους η κεντρική γραμμή άγεται στη θέση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𝑅</m:t>
                        </m:r>
                      </m:e>
                    </m:acc>
                  </m:oMath>
                </a14:m>
                <a:r>
                  <a:rPr lang="en-US" dirty="0"/>
                  <a:t>=1.76</a:t>
                </a:r>
              </a:p>
              <a:p>
                <a:r>
                  <a:rPr lang="el-GR" dirty="0"/>
                  <a:t>Το άνω όριο ελέγχου (</a:t>
                </a:r>
                <a:r>
                  <a:rPr lang="en-US" dirty="0"/>
                  <a:t>Upper Control Limit</a:t>
                </a:r>
                <a:r>
                  <a:rPr lang="el-GR" dirty="0"/>
                  <a:t> ) άγεται στη θέση </a:t>
                </a:r>
              </a:p>
              <a:p>
                <a:pPr marL="0" indent="0">
                  <a:buNone/>
                </a:pPr>
                <a:r>
                  <a:rPr lang="el-GR" dirty="0"/>
                  <a:t>    </a:t>
                </a:r>
                <a:r>
                  <a:rPr lang="en-US" dirty="0"/>
                  <a:t>UCL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4</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𝑅</m:t>
                        </m:r>
                      </m:e>
                    </m:acc>
                  </m:oMath>
                </a14:m>
                <a:r>
                  <a:rPr lang="en-US" dirty="0"/>
                  <a:t>)=2.574</a:t>
                </a:r>
                <a:r>
                  <a:rPr lang="en-US" dirty="0">
                    <a:ea typeface="Cambria Math" panose="02040503050406030204" pitchFamily="18" charset="0"/>
                  </a:rPr>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1.76 = 4.53</a:t>
                </a:r>
                <a:endParaRPr lang="el-GR" dirty="0"/>
              </a:p>
              <a:p>
                <a:r>
                  <a:rPr lang="el-GR" dirty="0"/>
                  <a:t>Το κάτω όριο ελέγχου (</a:t>
                </a:r>
                <a:r>
                  <a:rPr lang="en-US" dirty="0"/>
                  <a:t>Lower Control Limit </a:t>
                </a:r>
                <a:r>
                  <a:rPr lang="el-GR" dirty="0"/>
                  <a:t>) άγεται στη θέση </a:t>
                </a:r>
              </a:p>
              <a:p>
                <a:pPr marL="0" indent="0">
                  <a:buNone/>
                </a:pPr>
                <a:r>
                  <a:rPr lang="el-GR" dirty="0"/>
                  <a:t>   </a:t>
                </a:r>
                <a:r>
                  <a:rPr lang="en-US" dirty="0"/>
                  <a:t>LCL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3</m:t>
                        </m:r>
                      </m:sub>
                    </m:sSub>
                  </m:oMath>
                </a14:m>
                <a:r>
                  <a:rPr lang="en-US" dirty="0"/>
                  <a:t>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𝑅</m:t>
                        </m:r>
                      </m:e>
                    </m:acc>
                  </m:oMath>
                </a14:m>
                <a:r>
                  <a:rPr lang="en-US" dirty="0"/>
                  <a:t>)= </a:t>
                </a:r>
                <a:r>
                  <a:rPr lang="el-GR" dirty="0"/>
                  <a:t>0 </a:t>
                </a:r>
                <a14:m>
                  <m:oMath xmlns:m="http://schemas.openxmlformats.org/officeDocument/2006/math">
                    <m:r>
                      <a:rPr lang="en-US" i="1" dirty="0">
                        <a:latin typeface="Cambria Math" panose="02040503050406030204" pitchFamily="18" charset="0"/>
                        <a:ea typeface="Cambria Math" panose="02040503050406030204" pitchFamily="18" charset="0"/>
                      </a:rPr>
                      <m:t>∙</m:t>
                    </m:r>
                  </m:oMath>
                </a14:m>
                <a:r>
                  <a:rPr lang="el-GR" dirty="0"/>
                  <a:t> 1.76 = 0</a:t>
                </a:r>
              </a:p>
              <a:p>
                <a:pPr marL="0" indent="0">
                  <a:buNone/>
                </a:pPr>
                <a:endParaRPr lang="en-US" dirty="0"/>
              </a:p>
              <a:p>
                <a:r>
                  <a:rPr lang="el-GR" dirty="0"/>
                  <a:t>Το  διάγραμμα ολοκληρώνεται από τεθλασμένη γραμμή , η οποία συνδέει τα σημεία που αντιστοιχούν στο εύρος κάθε υποομάδας ( 7</a:t>
                </a:r>
                <a:r>
                  <a:rPr lang="el-GR" baseline="30000" dirty="0"/>
                  <a:t>η</a:t>
                </a:r>
                <a:r>
                  <a:rPr lang="el-GR" dirty="0"/>
                  <a:t> στήλη)</a:t>
                </a:r>
              </a:p>
              <a:p>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28650" y="260648"/>
                <a:ext cx="7886700" cy="5916315"/>
              </a:xfrm>
              <a:blipFill rotWithShape="0">
                <a:blip r:embed="rId2"/>
                <a:stretch>
                  <a:fillRect l="-773" t="-1134"/>
                </a:stretch>
              </a:blipFill>
            </p:spPr>
            <p:txBody>
              <a:bodyPr/>
              <a:lstStyle/>
              <a:p>
                <a:r>
                  <a:rPr lang="el-GR">
                    <a:noFill/>
                  </a:rPr>
                  <a:t> </a:t>
                </a:r>
              </a:p>
            </p:txBody>
          </p:sp>
        </mc:Fallback>
      </mc:AlternateContent>
    </p:spTree>
    <p:extLst>
      <p:ext uri="{BB962C8B-B14F-4D97-AF65-F5344CB8AC3E}">
        <p14:creationId xmlns:p14="http://schemas.microsoft.com/office/powerpoint/2010/main" val="2156604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844898"/>
          </a:xfrm>
        </p:spPr>
        <p:txBody>
          <a:bodyPr>
            <a:normAutofit/>
          </a:bodyPr>
          <a:lstStyle/>
          <a:p>
            <a:r>
              <a:rPr lang="en-US" sz="2000" b="1" dirty="0">
                <a:effectLst>
                  <a:outerShdw blurRad="38100" dist="38100" dir="2700000" algn="tl">
                    <a:srgbClr val="000000">
                      <a:alpha val="43137"/>
                    </a:srgbClr>
                  </a:outerShdw>
                </a:effectLst>
              </a:rPr>
              <a:t>                           </a:t>
            </a:r>
            <a:r>
              <a:rPr lang="el-GR" sz="2400" b="1" u="sng" dirty="0">
                <a:effectLst>
                  <a:outerShdw blurRad="38100" dist="38100" dir="2700000" algn="tl">
                    <a:srgbClr val="000000">
                      <a:alpha val="43137"/>
                    </a:srgbClr>
                  </a:outerShdw>
                </a:effectLst>
              </a:rPr>
              <a:t>Στάδια εξέλιξης της διοίκησης ποιότητας</a:t>
            </a:r>
          </a:p>
        </p:txBody>
      </p:sp>
      <p:sp>
        <p:nvSpPr>
          <p:cNvPr id="3" name="Θέση περιεχομένου 2"/>
          <p:cNvSpPr>
            <a:spLocks noGrp="1"/>
          </p:cNvSpPr>
          <p:nvPr>
            <p:ph idx="1"/>
          </p:nvPr>
        </p:nvSpPr>
        <p:spPr>
          <a:xfrm>
            <a:off x="628650" y="1340768"/>
            <a:ext cx="7886700" cy="5256584"/>
          </a:xfrm>
        </p:spPr>
        <p:txBody>
          <a:bodyPr/>
          <a:lstStyle/>
          <a:p>
            <a:endParaRPr lang="el-GR" dirty="0"/>
          </a:p>
        </p:txBody>
      </p:sp>
      <p:sp>
        <p:nvSpPr>
          <p:cNvPr id="4" name="Ισοσκελές τρίγωνο 3"/>
          <p:cNvSpPr/>
          <p:nvPr/>
        </p:nvSpPr>
        <p:spPr>
          <a:xfrm>
            <a:off x="1141044" y="1548609"/>
            <a:ext cx="7056784" cy="41764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prstClr val="black"/>
                </a:solidFill>
              </a:rPr>
              <a:t>Στατιστικός Ποιοτικός Έλεγχος</a:t>
            </a:r>
          </a:p>
        </p:txBody>
      </p:sp>
      <p:cxnSp>
        <p:nvCxnSpPr>
          <p:cNvPr id="6" name="Ευθεία γραμμή σύνδεσης 5"/>
          <p:cNvCxnSpPr/>
          <p:nvPr/>
        </p:nvCxnSpPr>
        <p:spPr>
          <a:xfrm>
            <a:off x="1763688" y="5013176"/>
            <a:ext cx="5760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Ευθεία γραμμή σύνδεσης 7"/>
          <p:cNvCxnSpPr/>
          <p:nvPr/>
        </p:nvCxnSpPr>
        <p:spPr>
          <a:xfrm>
            <a:off x="2591780" y="4005064"/>
            <a:ext cx="41044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Ευθεία γραμμή σύνδεσης 9"/>
          <p:cNvCxnSpPr/>
          <p:nvPr/>
        </p:nvCxnSpPr>
        <p:spPr>
          <a:xfrm>
            <a:off x="3330575" y="3140968"/>
            <a:ext cx="26336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5158" y="5124562"/>
            <a:ext cx="4464496" cy="369332"/>
          </a:xfrm>
          <a:prstGeom prst="rect">
            <a:avLst/>
          </a:prstGeom>
          <a:noFill/>
        </p:spPr>
        <p:txBody>
          <a:bodyPr wrap="square" rtlCol="0">
            <a:spAutoFit/>
          </a:bodyPr>
          <a:lstStyle/>
          <a:p>
            <a:pPr algn="ctr"/>
            <a:r>
              <a:rPr lang="el-GR" dirty="0">
                <a:solidFill>
                  <a:prstClr val="black"/>
                </a:solidFill>
              </a:rPr>
              <a:t>Επιθεώρηση προϊόντων </a:t>
            </a:r>
          </a:p>
        </p:txBody>
      </p:sp>
      <p:sp>
        <p:nvSpPr>
          <p:cNvPr id="26" name="TextBox 25"/>
          <p:cNvSpPr txBox="1"/>
          <p:nvPr/>
        </p:nvSpPr>
        <p:spPr>
          <a:xfrm>
            <a:off x="3564390" y="3356992"/>
            <a:ext cx="2210092" cy="338554"/>
          </a:xfrm>
          <a:prstGeom prst="rect">
            <a:avLst/>
          </a:prstGeom>
          <a:noFill/>
        </p:spPr>
        <p:txBody>
          <a:bodyPr wrap="none" rtlCol="0">
            <a:spAutoFit/>
          </a:bodyPr>
          <a:lstStyle/>
          <a:p>
            <a:r>
              <a:rPr lang="el-GR" sz="1600" dirty="0">
                <a:solidFill>
                  <a:prstClr val="black"/>
                </a:solidFill>
              </a:rPr>
              <a:t>  Διασφάλιση Ποιότητας</a:t>
            </a:r>
          </a:p>
        </p:txBody>
      </p:sp>
      <p:sp>
        <p:nvSpPr>
          <p:cNvPr id="27" name="TextBox 26"/>
          <p:cNvSpPr txBox="1"/>
          <p:nvPr/>
        </p:nvSpPr>
        <p:spPr>
          <a:xfrm>
            <a:off x="4283968" y="2140113"/>
            <a:ext cx="1224136" cy="830997"/>
          </a:xfrm>
          <a:prstGeom prst="rect">
            <a:avLst/>
          </a:prstGeom>
          <a:noFill/>
        </p:spPr>
        <p:txBody>
          <a:bodyPr wrap="square" rtlCol="0">
            <a:spAutoFit/>
          </a:bodyPr>
          <a:lstStyle/>
          <a:p>
            <a:r>
              <a:rPr lang="el-GR" sz="1600" dirty="0">
                <a:solidFill>
                  <a:prstClr val="black"/>
                </a:solidFill>
              </a:rPr>
              <a:t>Διοίκηση      Ολικής Ποιότητας</a:t>
            </a:r>
          </a:p>
        </p:txBody>
      </p:sp>
    </p:spTree>
    <p:extLst>
      <p:ext uri="{BB962C8B-B14F-4D97-AF65-F5344CB8AC3E}">
        <p14:creationId xmlns:p14="http://schemas.microsoft.com/office/powerpoint/2010/main" val="6449010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332656"/>
            <a:ext cx="7886700" cy="5844307"/>
          </a:xfrm>
        </p:spPr>
        <p:txBody>
          <a:bodyPr/>
          <a:lstStyle/>
          <a:p>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2167650258"/>
              </p:ext>
            </p:extLst>
          </p:nvPr>
        </p:nvGraphicFramePr>
        <p:xfrm>
          <a:off x="1043608" y="836712"/>
          <a:ext cx="7056784" cy="4421088"/>
        </p:xfrm>
        <a:graphic>
          <a:graphicData uri="http://schemas.openxmlformats.org/presentationml/2006/ole">
            <mc:AlternateContent xmlns:mc="http://schemas.openxmlformats.org/markup-compatibility/2006">
              <mc:Choice xmlns:v="urn:schemas-microsoft-com:vml" Requires="v">
                <p:oleObj spid="_x0000_s3287" name="Graph" r:id="rId3" imgW="5486400" imgH="3657600" progId="MtbGraph.Document">
                  <p:embed/>
                </p:oleObj>
              </mc:Choice>
              <mc:Fallback>
                <p:oleObj name="Graph" r:id="rId3" imgW="5486400" imgH="3657600" progId="MtbGraph.Document">
                  <p:embed/>
                  <p:pic>
                    <p:nvPicPr>
                      <p:cNvPr id="0" name=""/>
                      <p:cNvPicPr/>
                      <p:nvPr/>
                    </p:nvPicPr>
                    <p:blipFill>
                      <a:blip r:embed="rId4"/>
                      <a:stretch>
                        <a:fillRect/>
                      </a:stretch>
                    </p:blipFill>
                    <p:spPr>
                      <a:xfrm>
                        <a:off x="1043608" y="836712"/>
                        <a:ext cx="7056784" cy="4421088"/>
                      </a:xfrm>
                      <a:prstGeom prst="rect">
                        <a:avLst/>
                      </a:prstGeom>
                    </p:spPr>
                  </p:pic>
                </p:oleObj>
              </mc:Fallback>
            </mc:AlternateContent>
          </a:graphicData>
        </a:graphic>
      </p:graphicFrame>
    </p:spTree>
    <p:extLst>
      <p:ext uri="{BB962C8B-B14F-4D97-AF65-F5344CB8AC3E}">
        <p14:creationId xmlns:p14="http://schemas.microsoft.com/office/powerpoint/2010/main" val="3184531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04664"/>
            <a:ext cx="7886700" cy="5772299"/>
          </a:xfrm>
        </p:spPr>
        <p:txBody>
          <a:bodyPr/>
          <a:lstStyle/>
          <a:p>
            <a:r>
              <a:rPr lang="en-US" b="1" dirty="0"/>
              <a:t>Test Results for </a:t>
            </a:r>
            <a:r>
              <a:rPr lang="en-US" b="1" dirty="0" err="1"/>
              <a:t>Xbar</a:t>
            </a:r>
            <a:r>
              <a:rPr lang="en-US" b="1" dirty="0"/>
              <a:t> Chart of C2; ...; C4 </a:t>
            </a:r>
          </a:p>
          <a:p>
            <a:endParaRPr lang="el-GR" b="1" dirty="0"/>
          </a:p>
          <a:p>
            <a:r>
              <a:rPr lang="en-US" dirty="0"/>
              <a:t>TEST 1. One point more than 3,00 standard deviations from center line.</a:t>
            </a:r>
          </a:p>
          <a:p>
            <a:r>
              <a:rPr lang="en-US" dirty="0"/>
              <a:t>Test Failed at points:  10</a:t>
            </a:r>
          </a:p>
          <a:p>
            <a:r>
              <a:rPr lang="el-GR" dirty="0"/>
              <a:t> </a:t>
            </a:r>
            <a:r>
              <a:rPr lang="en-US" b="1" dirty="0">
                <a:solidFill>
                  <a:srgbClr val="FF0000"/>
                </a:solidFill>
              </a:rPr>
              <a:t>(</a:t>
            </a:r>
            <a:r>
              <a:rPr lang="el-GR" b="1" dirty="0">
                <a:solidFill>
                  <a:srgbClr val="FF0000"/>
                </a:solidFill>
              </a:rPr>
              <a:t>Ένα σημείο , το σημείο 10,  εκτός των τριών τυπικών αποκλίσεων )</a:t>
            </a:r>
            <a:endParaRPr lang="el-GR" dirty="0">
              <a:solidFill>
                <a:srgbClr val="FF0000"/>
              </a:solidFill>
            </a:endParaRPr>
          </a:p>
          <a:p>
            <a:endParaRPr lang="el-GR" dirty="0"/>
          </a:p>
          <a:p>
            <a:r>
              <a:rPr lang="en-US" dirty="0"/>
              <a:t>TEST 5. 2 out of 3 points more than 2 standard deviations from center line (on one side of CL).</a:t>
            </a:r>
          </a:p>
          <a:p>
            <a:r>
              <a:rPr lang="en-US" dirty="0"/>
              <a:t>Test Failed at points:  7; 10</a:t>
            </a:r>
          </a:p>
          <a:p>
            <a:r>
              <a:rPr lang="el-GR" dirty="0"/>
              <a:t> </a:t>
            </a:r>
            <a:r>
              <a:rPr lang="el-GR" b="1" dirty="0">
                <a:solidFill>
                  <a:srgbClr val="FF0000"/>
                </a:solidFill>
              </a:rPr>
              <a:t>( 2 σημεία ,τα σημεία 7 και 10 ,πέραν των δύο τυπικών αποκλίσεων  από την κεντρική γραμμή)</a:t>
            </a:r>
            <a:endParaRPr lang="el-GR" dirty="0">
              <a:solidFill>
                <a:srgbClr val="FF0000"/>
              </a:solidFill>
            </a:endParaRPr>
          </a:p>
          <a:p>
            <a:endParaRPr lang="el-GR" dirty="0"/>
          </a:p>
        </p:txBody>
      </p:sp>
    </p:spTree>
    <p:extLst>
      <p:ext uri="{BB962C8B-B14F-4D97-AF65-F5344CB8AC3E}">
        <p14:creationId xmlns:p14="http://schemas.microsoft.com/office/powerpoint/2010/main" val="2790041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432048"/>
          </a:xfrm>
        </p:spPr>
        <p:txBody>
          <a:bodyPr>
            <a:normAutofit fontScale="90000"/>
          </a:bodyPr>
          <a:lstStyle/>
          <a:p>
            <a:r>
              <a:rPr lang="el-GR" sz="2400" b="1" dirty="0">
                <a:effectLst>
                  <a:outerShdw blurRad="38100" dist="38100" dir="2700000" algn="tl">
                    <a:srgbClr val="000000">
                      <a:alpha val="43137"/>
                    </a:srgbClr>
                  </a:outerShdw>
                </a:effectLst>
              </a:rPr>
              <a:t>Εφαρμογή</a:t>
            </a:r>
            <a:r>
              <a:rPr lang="el-GR" b="1" dirty="0">
                <a:effectLst>
                  <a:outerShdw blurRad="38100" dist="38100" dir="2700000" algn="tl">
                    <a:srgbClr val="000000">
                      <a:alpha val="43137"/>
                    </a:srgbClr>
                  </a:outerShdw>
                </a:effectLst>
              </a:rPr>
              <a:t> </a:t>
            </a:r>
            <a:r>
              <a:rPr lang="el-GR" sz="2400" b="1" dirty="0">
                <a:effectLst>
                  <a:outerShdw blurRad="38100" dist="38100" dir="2700000" algn="tl">
                    <a:srgbClr val="000000">
                      <a:alpha val="43137"/>
                    </a:srgbClr>
                  </a:outerShdw>
                </a:effectLst>
              </a:rPr>
              <a:t>διαγράμματος αριθμού ελαττωμάτων (</a:t>
            </a:r>
            <a:r>
              <a:rPr lang="en-US" sz="2400" b="1" dirty="0" err="1">
                <a:effectLst>
                  <a:outerShdw blurRad="38100" dist="38100" dir="2700000" algn="tl">
                    <a:srgbClr val="000000">
                      <a:alpha val="43137"/>
                    </a:srgbClr>
                  </a:outerShdw>
                </a:effectLst>
              </a:rPr>
              <a:t>np</a:t>
            </a:r>
            <a:r>
              <a:rPr lang="en-US" sz="2400" b="1" dirty="0">
                <a:effectLst>
                  <a:outerShdw blurRad="38100" dist="38100" dir="2700000" algn="tl">
                    <a:srgbClr val="000000">
                      <a:alpha val="43137"/>
                    </a:srgbClr>
                  </a:outerShdw>
                </a:effectLst>
              </a:rPr>
              <a:t>)</a:t>
            </a:r>
            <a:endParaRPr lang="el-GR" sz="2400" b="1"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628650" y="548681"/>
            <a:ext cx="7886700" cy="5628282"/>
          </a:xfrm>
        </p:spPr>
        <p:txBody>
          <a:bodyPr/>
          <a:lstStyle/>
          <a:p>
            <a:r>
              <a:rPr lang="el-GR" dirty="0"/>
              <a:t>Μια Ιαπωνική εταιρεία παράγει πυκνωτές σε μεγάλες ποσότητες</a:t>
            </a:r>
            <a:r>
              <a:rPr lang="en-US" dirty="0"/>
              <a:t>      </a:t>
            </a:r>
            <a:r>
              <a:rPr lang="el-GR" dirty="0"/>
              <a:t> ( τουλάχιστον 10000 τεμάχια ανά ώρα ). Κάθε ώρα ένας αυτόματος βραχίονας απομονώνει δείγμα 1000 τεμαχίων της τρέχουσας παραγωγής και τα οδηγεί αυτόματα σε συσκευή λειτουργικού ελέγχου, όπου διαπιστώνεται αν οι πυκνωτές είναι λειτουργικοί ή όχι .</a:t>
            </a:r>
          </a:p>
          <a:p>
            <a:endParaRPr lang="el-GR" dirty="0"/>
          </a:p>
          <a:p>
            <a:r>
              <a:rPr lang="el-GR" dirty="0"/>
              <a:t>Τα στοιχεία αφορούν ελαττωματικά ( μη συμμορφούμενα ) προϊόντα ,και το μέγεθος του δείγματος είναι σταθερό, επομένως θα χρησιμοποιηθεί το διάγραμμα </a:t>
            </a:r>
            <a:r>
              <a:rPr lang="en-US" dirty="0" err="1"/>
              <a:t>np</a:t>
            </a:r>
            <a:r>
              <a:rPr lang="el-GR" dirty="0"/>
              <a:t> για τη μελέτη της μεταβλητότητας της παραπάνω διεργασίας </a:t>
            </a:r>
          </a:p>
          <a:p>
            <a:endParaRPr lang="el-GR" dirty="0"/>
          </a:p>
          <a:p>
            <a:r>
              <a:rPr lang="el-GR" dirty="0"/>
              <a:t>Τα αποτελέσματα που συλλέχθηκαν στις 3/12/20</a:t>
            </a:r>
            <a:r>
              <a:rPr lang="en-US" dirty="0"/>
              <a:t>19</a:t>
            </a:r>
            <a:r>
              <a:rPr lang="el-GR"/>
              <a:t> </a:t>
            </a:r>
            <a:r>
              <a:rPr lang="el-GR" dirty="0"/>
              <a:t>φαίνονται στον πίνακα 1</a:t>
            </a:r>
          </a:p>
        </p:txBody>
      </p:sp>
    </p:spTree>
    <p:extLst>
      <p:ext uri="{BB962C8B-B14F-4D97-AF65-F5344CB8AC3E}">
        <p14:creationId xmlns:p14="http://schemas.microsoft.com/office/powerpoint/2010/main" val="350842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2"/>
            <a:ext cx="7886700" cy="648073"/>
          </a:xfrm>
        </p:spPr>
        <p:txBody>
          <a:bodyPr>
            <a:normAutofit fontScale="90000"/>
          </a:bodyPr>
          <a:lstStyle/>
          <a:p>
            <a:r>
              <a:rPr lang="el-GR" sz="2400" b="1" dirty="0"/>
              <a:t>Πίνακας 1.</a:t>
            </a:r>
            <a:br>
              <a:rPr lang="el-GR" sz="2400" b="1" dirty="0"/>
            </a:br>
            <a:r>
              <a:rPr lang="el-GR" sz="2400" b="1" dirty="0"/>
              <a:t>Έντυπο συλλογής στοιχείων λειτουργικού ελέγχου πυκνωτών</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859733437"/>
              </p:ext>
            </p:extLst>
          </p:nvPr>
        </p:nvGraphicFramePr>
        <p:xfrm>
          <a:off x="628650" y="765175"/>
          <a:ext cx="7886700" cy="59334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r>
                        <a:rPr lang="el-GR" dirty="0"/>
                        <a:t>  </a:t>
                      </a:r>
                      <a:r>
                        <a:rPr lang="el-GR" sz="1800" dirty="0"/>
                        <a:t>Α/Α</a:t>
                      </a:r>
                      <a:r>
                        <a:rPr lang="el-GR" sz="1800" baseline="0" dirty="0"/>
                        <a:t>  δείγματος</a:t>
                      </a:r>
                      <a:endParaRPr lang="el-GR" sz="1800" dirty="0"/>
                    </a:p>
                  </a:txBody>
                  <a:tcPr/>
                </a:tc>
                <a:tc>
                  <a:txBody>
                    <a:bodyPr/>
                    <a:lstStyle/>
                    <a:p>
                      <a:r>
                        <a:rPr lang="el-GR" sz="1600" dirty="0"/>
                        <a:t>Ώρα</a:t>
                      </a:r>
                    </a:p>
                  </a:txBody>
                  <a:tcPr/>
                </a:tc>
                <a:tc>
                  <a:txBody>
                    <a:bodyPr/>
                    <a:lstStyle/>
                    <a:p>
                      <a:r>
                        <a:rPr lang="el-GR" sz="1600" dirty="0"/>
                        <a:t>Ελαττωματικοί</a:t>
                      </a:r>
                      <a:r>
                        <a:rPr lang="el-GR" sz="1600" baseline="0" dirty="0"/>
                        <a:t> πυκνωτές</a:t>
                      </a:r>
                      <a:endParaRPr lang="el-GR" sz="1600" dirty="0"/>
                    </a:p>
                  </a:txBody>
                  <a:tcPr/>
                </a:tc>
                <a:extLst>
                  <a:ext uri="{0D108BD9-81ED-4DB2-BD59-A6C34878D82A}">
                    <a16:rowId xmlns:a16="http://schemas.microsoft.com/office/drawing/2014/main" val="10000"/>
                  </a:ext>
                </a:extLst>
              </a:tr>
              <a:tr h="370840">
                <a:tc>
                  <a:txBody>
                    <a:bodyPr/>
                    <a:lstStyle/>
                    <a:p>
                      <a:r>
                        <a:rPr lang="el-GR" sz="1600" dirty="0"/>
                        <a:t>1</a:t>
                      </a:r>
                    </a:p>
                  </a:txBody>
                  <a:tcPr/>
                </a:tc>
                <a:tc>
                  <a:txBody>
                    <a:bodyPr/>
                    <a:lstStyle/>
                    <a:p>
                      <a:r>
                        <a:rPr lang="el-GR" sz="1600" dirty="0"/>
                        <a:t>06:00</a:t>
                      </a:r>
                    </a:p>
                  </a:txBody>
                  <a:tcPr/>
                </a:tc>
                <a:tc>
                  <a:txBody>
                    <a:bodyPr/>
                    <a:lstStyle/>
                    <a:p>
                      <a:r>
                        <a:rPr lang="el-GR" sz="1600" dirty="0"/>
                        <a:t>7</a:t>
                      </a:r>
                    </a:p>
                  </a:txBody>
                  <a:tcPr/>
                </a:tc>
                <a:extLst>
                  <a:ext uri="{0D108BD9-81ED-4DB2-BD59-A6C34878D82A}">
                    <a16:rowId xmlns:a16="http://schemas.microsoft.com/office/drawing/2014/main" val="10001"/>
                  </a:ext>
                </a:extLst>
              </a:tr>
              <a:tr h="370840">
                <a:tc>
                  <a:txBody>
                    <a:bodyPr/>
                    <a:lstStyle/>
                    <a:p>
                      <a:r>
                        <a:rPr lang="el-GR" sz="1600" dirty="0"/>
                        <a:t>2</a:t>
                      </a:r>
                    </a:p>
                  </a:txBody>
                  <a:tcPr/>
                </a:tc>
                <a:tc>
                  <a:txBody>
                    <a:bodyPr/>
                    <a:lstStyle/>
                    <a:p>
                      <a:r>
                        <a:rPr lang="el-GR" sz="1600" dirty="0"/>
                        <a:t>07:00</a:t>
                      </a:r>
                    </a:p>
                  </a:txBody>
                  <a:tcPr/>
                </a:tc>
                <a:tc>
                  <a:txBody>
                    <a:bodyPr/>
                    <a:lstStyle/>
                    <a:p>
                      <a:r>
                        <a:rPr lang="el-GR" sz="1600" dirty="0"/>
                        <a:t>8</a:t>
                      </a:r>
                    </a:p>
                  </a:txBody>
                  <a:tcPr/>
                </a:tc>
                <a:extLst>
                  <a:ext uri="{0D108BD9-81ED-4DB2-BD59-A6C34878D82A}">
                    <a16:rowId xmlns:a16="http://schemas.microsoft.com/office/drawing/2014/main" val="10002"/>
                  </a:ext>
                </a:extLst>
              </a:tr>
              <a:tr h="370840">
                <a:tc>
                  <a:txBody>
                    <a:bodyPr/>
                    <a:lstStyle/>
                    <a:p>
                      <a:r>
                        <a:rPr lang="el-GR" sz="1600" dirty="0"/>
                        <a:t>3</a:t>
                      </a:r>
                    </a:p>
                  </a:txBody>
                  <a:tcPr/>
                </a:tc>
                <a:tc>
                  <a:txBody>
                    <a:bodyPr/>
                    <a:lstStyle/>
                    <a:p>
                      <a:r>
                        <a:rPr lang="el-GR" sz="1600" dirty="0"/>
                        <a:t>08:00</a:t>
                      </a:r>
                    </a:p>
                  </a:txBody>
                  <a:tcPr/>
                </a:tc>
                <a:tc>
                  <a:txBody>
                    <a:bodyPr/>
                    <a:lstStyle/>
                    <a:p>
                      <a:r>
                        <a:rPr lang="el-GR" sz="1600" dirty="0"/>
                        <a:t>10</a:t>
                      </a:r>
                    </a:p>
                  </a:txBody>
                  <a:tcPr/>
                </a:tc>
                <a:extLst>
                  <a:ext uri="{0D108BD9-81ED-4DB2-BD59-A6C34878D82A}">
                    <a16:rowId xmlns:a16="http://schemas.microsoft.com/office/drawing/2014/main" val="10003"/>
                  </a:ext>
                </a:extLst>
              </a:tr>
              <a:tr h="370840">
                <a:tc>
                  <a:txBody>
                    <a:bodyPr/>
                    <a:lstStyle/>
                    <a:p>
                      <a:r>
                        <a:rPr lang="el-GR" sz="1600" dirty="0"/>
                        <a:t>4</a:t>
                      </a:r>
                    </a:p>
                  </a:txBody>
                  <a:tcPr/>
                </a:tc>
                <a:tc>
                  <a:txBody>
                    <a:bodyPr/>
                    <a:lstStyle/>
                    <a:p>
                      <a:r>
                        <a:rPr lang="el-GR" sz="1600" dirty="0"/>
                        <a:t>09:00</a:t>
                      </a:r>
                    </a:p>
                  </a:txBody>
                  <a:tcPr/>
                </a:tc>
                <a:tc>
                  <a:txBody>
                    <a:bodyPr/>
                    <a:lstStyle/>
                    <a:p>
                      <a:r>
                        <a:rPr lang="el-GR" sz="1600" dirty="0"/>
                        <a:t>4</a:t>
                      </a:r>
                    </a:p>
                  </a:txBody>
                  <a:tcPr/>
                </a:tc>
                <a:extLst>
                  <a:ext uri="{0D108BD9-81ED-4DB2-BD59-A6C34878D82A}">
                    <a16:rowId xmlns:a16="http://schemas.microsoft.com/office/drawing/2014/main" val="10004"/>
                  </a:ext>
                </a:extLst>
              </a:tr>
              <a:tr h="370840">
                <a:tc>
                  <a:txBody>
                    <a:bodyPr/>
                    <a:lstStyle/>
                    <a:p>
                      <a:r>
                        <a:rPr lang="el-GR" sz="1600" dirty="0"/>
                        <a:t>5</a:t>
                      </a:r>
                    </a:p>
                  </a:txBody>
                  <a:tcPr/>
                </a:tc>
                <a:tc>
                  <a:txBody>
                    <a:bodyPr/>
                    <a:lstStyle/>
                    <a:p>
                      <a:r>
                        <a:rPr lang="el-GR" sz="1600" dirty="0"/>
                        <a:t>10:00</a:t>
                      </a:r>
                    </a:p>
                  </a:txBody>
                  <a:tcPr/>
                </a:tc>
                <a:tc>
                  <a:txBody>
                    <a:bodyPr/>
                    <a:lstStyle/>
                    <a:p>
                      <a:r>
                        <a:rPr lang="el-GR" sz="1600" dirty="0"/>
                        <a:t>6</a:t>
                      </a:r>
                    </a:p>
                  </a:txBody>
                  <a:tcPr/>
                </a:tc>
                <a:extLst>
                  <a:ext uri="{0D108BD9-81ED-4DB2-BD59-A6C34878D82A}">
                    <a16:rowId xmlns:a16="http://schemas.microsoft.com/office/drawing/2014/main" val="10005"/>
                  </a:ext>
                </a:extLst>
              </a:tr>
              <a:tr h="370840">
                <a:tc>
                  <a:txBody>
                    <a:bodyPr/>
                    <a:lstStyle/>
                    <a:p>
                      <a:r>
                        <a:rPr lang="el-GR" sz="1600" dirty="0"/>
                        <a:t>6</a:t>
                      </a:r>
                    </a:p>
                  </a:txBody>
                  <a:tcPr/>
                </a:tc>
                <a:tc>
                  <a:txBody>
                    <a:bodyPr/>
                    <a:lstStyle/>
                    <a:p>
                      <a:r>
                        <a:rPr lang="el-GR" sz="1600" dirty="0"/>
                        <a:t>11:00</a:t>
                      </a:r>
                    </a:p>
                  </a:txBody>
                  <a:tcPr/>
                </a:tc>
                <a:tc>
                  <a:txBody>
                    <a:bodyPr/>
                    <a:lstStyle/>
                    <a:p>
                      <a:r>
                        <a:rPr lang="el-GR" sz="1600" dirty="0"/>
                        <a:t>5</a:t>
                      </a:r>
                    </a:p>
                  </a:txBody>
                  <a:tcPr/>
                </a:tc>
                <a:extLst>
                  <a:ext uri="{0D108BD9-81ED-4DB2-BD59-A6C34878D82A}">
                    <a16:rowId xmlns:a16="http://schemas.microsoft.com/office/drawing/2014/main" val="10006"/>
                  </a:ext>
                </a:extLst>
              </a:tr>
              <a:tr h="370840">
                <a:tc>
                  <a:txBody>
                    <a:bodyPr/>
                    <a:lstStyle/>
                    <a:p>
                      <a:r>
                        <a:rPr lang="el-GR" sz="1600" dirty="0"/>
                        <a:t>7</a:t>
                      </a:r>
                    </a:p>
                  </a:txBody>
                  <a:tcPr/>
                </a:tc>
                <a:tc>
                  <a:txBody>
                    <a:bodyPr/>
                    <a:lstStyle/>
                    <a:p>
                      <a:r>
                        <a:rPr lang="el-GR" sz="1600" dirty="0"/>
                        <a:t>12:00</a:t>
                      </a:r>
                    </a:p>
                  </a:txBody>
                  <a:tcPr/>
                </a:tc>
                <a:tc>
                  <a:txBody>
                    <a:bodyPr/>
                    <a:lstStyle/>
                    <a:p>
                      <a:r>
                        <a:rPr lang="el-GR" sz="1600" dirty="0"/>
                        <a:t>4</a:t>
                      </a:r>
                    </a:p>
                  </a:txBody>
                  <a:tcPr/>
                </a:tc>
                <a:extLst>
                  <a:ext uri="{0D108BD9-81ED-4DB2-BD59-A6C34878D82A}">
                    <a16:rowId xmlns:a16="http://schemas.microsoft.com/office/drawing/2014/main" val="10007"/>
                  </a:ext>
                </a:extLst>
              </a:tr>
              <a:tr h="370840">
                <a:tc>
                  <a:txBody>
                    <a:bodyPr/>
                    <a:lstStyle/>
                    <a:p>
                      <a:r>
                        <a:rPr lang="el-GR" sz="1600" dirty="0"/>
                        <a:t>8</a:t>
                      </a:r>
                    </a:p>
                  </a:txBody>
                  <a:tcPr/>
                </a:tc>
                <a:tc>
                  <a:txBody>
                    <a:bodyPr/>
                    <a:lstStyle/>
                    <a:p>
                      <a:r>
                        <a:rPr lang="el-GR" sz="1600" dirty="0"/>
                        <a:t>13:00</a:t>
                      </a:r>
                    </a:p>
                  </a:txBody>
                  <a:tcPr/>
                </a:tc>
                <a:tc>
                  <a:txBody>
                    <a:bodyPr/>
                    <a:lstStyle/>
                    <a:p>
                      <a:r>
                        <a:rPr lang="el-GR" sz="1600" dirty="0"/>
                        <a:t>7</a:t>
                      </a:r>
                    </a:p>
                  </a:txBody>
                  <a:tcPr/>
                </a:tc>
                <a:extLst>
                  <a:ext uri="{0D108BD9-81ED-4DB2-BD59-A6C34878D82A}">
                    <a16:rowId xmlns:a16="http://schemas.microsoft.com/office/drawing/2014/main" val="10008"/>
                  </a:ext>
                </a:extLst>
              </a:tr>
              <a:tr h="370840">
                <a:tc>
                  <a:txBody>
                    <a:bodyPr/>
                    <a:lstStyle/>
                    <a:p>
                      <a:r>
                        <a:rPr lang="el-GR" sz="1600" dirty="0"/>
                        <a:t>9</a:t>
                      </a:r>
                    </a:p>
                  </a:txBody>
                  <a:tcPr/>
                </a:tc>
                <a:tc>
                  <a:txBody>
                    <a:bodyPr/>
                    <a:lstStyle/>
                    <a:p>
                      <a:r>
                        <a:rPr lang="el-GR" sz="1600" dirty="0"/>
                        <a:t>14:00</a:t>
                      </a:r>
                    </a:p>
                  </a:txBody>
                  <a:tcPr/>
                </a:tc>
                <a:tc>
                  <a:txBody>
                    <a:bodyPr/>
                    <a:lstStyle/>
                    <a:p>
                      <a:r>
                        <a:rPr lang="el-GR" sz="1600" dirty="0"/>
                        <a:t>4</a:t>
                      </a:r>
                    </a:p>
                  </a:txBody>
                  <a:tcPr/>
                </a:tc>
                <a:extLst>
                  <a:ext uri="{0D108BD9-81ED-4DB2-BD59-A6C34878D82A}">
                    <a16:rowId xmlns:a16="http://schemas.microsoft.com/office/drawing/2014/main" val="10009"/>
                  </a:ext>
                </a:extLst>
              </a:tr>
              <a:tr h="370840">
                <a:tc>
                  <a:txBody>
                    <a:bodyPr/>
                    <a:lstStyle/>
                    <a:p>
                      <a:r>
                        <a:rPr lang="el-GR" sz="1600" dirty="0"/>
                        <a:t>10</a:t>
                      </a:r>
                    </a:p>
                  </a:txBody>
                  <a:tcPr/>
                </a:tc>
                <a:tc>
                  <a:txBody>
                    <a:bodyPr/>
                    <a:lstStyle/>
                    <a:p>
                      <a:r>
                        <a:rPr lang="el-GR" sz="1600" dirty="0"/>
                        <a:t>15:00</a:t>
                      </a:r>
                    </a:p>
                  </a:txBody>
                  <a:tcPr/>
                </a:tc>
                <a:tc>
                  <a:txBody>
                    <a:bodyPr/>
                    <a:lstStyle/>
                    <a:p>
                      <a:r>
                        <a:rPr lang="el-GR" sz="1600" dirty="0"/>
                        <a:t>6</a:t>
                      </a:r>
                    </a:p>
                  </a:txBody>
                  <a:tcPr/>
                </a:tc>
                <a:extLst>
                  <a:ext uri="{0D108BD9-81ED-4DB2-BD59-A6C34878D82A}">
                    <a16:rowId xmlns:a16="http://schemas.microsoft.com/office/drawing/2014/main" val="10010"/>
                  </a:ext>
                </a:extLst>
              </a:tr>
              <a:tr h="370840">
                <a:tc>
                  <a:txBody>
                    <a:bodyPr/>
                    <a:lstStyle/>
                    <a:p>
                      <a:r>
                        <a:rPr lang="el-GR" sz="1600" dirty="0"/>
                        <a:t>11</a:t>
                      </a:r>
                    </a:p>
                  </a:txBody>
                  <a:tcPr/>
                </a:tc>
                <a:tc>
                  <a:txBody>
                    <a:bodyPr/>
                    <a:lstStyle/>
                    <a:p>
                      <a:r>
                        <a:rPr lang="el-GR" sz="1600" dirty="0"/>
                        <a:t>16:00</a:t>
                      </a:r>
                    </a:p>
                  </a:txBody>
                  <a:tcPr/>
                </a:tc>
                <a:tc>
                  <a:txBody>
                    <a:bodyPr/>
                    <a:lstStyle/>
                    <a:p>
                      <a:r>
                        <a:rPr lang="el-GR" sz="1600" dirty="0"/>
                        <a:t>5</a:t>
                      </a:r>
                    </a:p>
                  </a:txBody>
                  <a:tcPr/>
                </a:tc>
                <a:extLst>
                  <a:ext uri="{0D108BD9-81ED-4DB2-BD59-A6C34878D82A}">
                    <a16:rowId xmlns:a16="http://schemas.microsoft.com/office/drawing/2014/main" val="10011"/>
                  </a:ext>
                </a:extLst>
              </a:tr>
              <a:tr h="370840">
                <a:tc>
                  <a:txBody>
                    <a:bodyPr/>
                    <a:lstStyle/>
                    <a:p>
                      <a:r>
                        <a:rPr lang="el-GR" sz="1600" dirty="0"/>
                        <a:t>12</a:t>
                      </a:r>
                    </a:p>
                  </a:txBody>
                  <a:tcPr/>
                </a:tc>
                <a:tc>
                  <a:txBody>
                    <a:bodyPr/>
                    <a:lstStyle/>
                    <a:p>
                      <a:r>
                        <a:rPr lang="el-GR" sz="1600" dirty="0"/>
                        <a:t>17:00</a:t>
                      </a:r>
                    </a:p>
                  </a:txBody>
                  <a:tcPr/>
                </a:tc>
                <a:tc>
                  <a:txBody>
                    <a:bodyPr/>
                    <a:lstStyle/>
                    <a:p>
                      <a:r>
                        <a:rPr lang="el-GR" sz="1600" dirty="0"/>
                        <a:t>15</a:t>
                      </a:r>
                    </a:p>
                  </a:txBody>
                  <a:tcPr/>
                </a:tc>
                <a:extLst>
                  <a:ext uri="{0D108BD9-81ED-4DB2-BD59-A6C34878D82A}">
                    <a16:rowId xmlns:a16="http://schemas.microsoft.com/office/drawing/2014/main" val="10012"/>
                  </a:ext>
                </a:extLst>
              </a:tr>
              <a:tr h="370840">
                <a:tc>
                  <a:txBody>
                    <a:bodyPr/>
                    <a:lstStyle/>
                    <a:p>
                      <a:r>
                        <a:rPr lang="el-GR" sz="1600" dirty="0"/>
                        <a:t>13</a:t>
                      </a:r>
                    </a:p>
                  </a:txBody>
                  <a:tcPr/>
                </a:tc>
                <a:tc>
                  <a:txBody>
                    <a:bodyPr/>
                    <a:lstStyle/>
                    <a:p>
                      <a:r>
                        <a:rPr lang="el-GR" sz="1600" dirty="0"/>
                        <a:t>18:00</a:t>
                      </a:r>
                    </a:p>
                  </a:txBody>
                  <a:tcPr/>
                </a:tc>
                <a:tc>
                  <a:txBody>
                    <a:bodyPr/>
                    <a:lstStyle/>
                    <a:p>
                      <a:r>
                        <a:rPr lang="el-GR" sz="1600" dirty="0"/>
                        <a:t>5</a:t>
                      </a:r>
                    </a:p>
                  </a:txBody>
                  <a:tcPr/>
                </a:tc>
                <a:extLst>
                  <a:ext uri="{0D108BD9-81ED-4DB2-BD59-A6C34878D82A}">
                    <a16:rowId xmlns:a16="http://schemas.microsoft.com/office/drawing/2014/main" val="10013"/>
                  </a:ext>
                </a:extLst>
              </a:tr>
              <a:tr h="370840">
                <a:tc>
                  <a:txBody>
                    <a:bodyPr/>
                    <a:lstStyle/>
                    <a:p>
                      <a:r>
                        <a:rPr lang="el-GR" sz="1600" dirty="0"/>
                        <a:t>14</a:t>
                      </a:r>
                    </a:p>
                  </a:txBody>
                  <a:tcPr/>
                </a:tc>
                <a:tc>
                  <a:txBody>
                    <a:bodyPr/>
                    <a:lstStyle/>
                    <a:p>
                      <a:r>
                        <a:rPr lang="el-GR" sz="1600" dirty="0"/>
                        <a:t>19:00</a:t>
                      </a:r>
                    </a:p>
                  </a:txBody>
                  <a:tcPr/>
                </a:tc>
                <a:tc>
                  <a:txBody>
                    <a:bodyPr/>
                    <a:lstStyle/>
                    <a:p>
                      <a:r>
                        <a:rPr lang="el-GR" sz="1600" dirty="0"/>
                        <a:t>7</a:t>
                      </a:r>
                    </a:p>
                  </a:txBody>
                  <a:tcPr/>
                </a:tc>
                <a:extLst>
                  <a:ext uri="{0D108BD9-81ED-4DB2-BD59-A6C34878D82A}">
                    <a16:rowId xmlns:a16="http://schemas.microsoft.com/office/drawing/2014/main" val="10014"/>
                  </a:ext>
                </a:extLst>
              </a:tr>
              <a:tr h="370840">
                <a:tc>
                  <a:txBody>
                    <a:bodyPr/>
                    <a:lstStyle/>
                    <a:p>
                      <a:r>
                        <a:rPr lang="el-GR" sz="1600" dirty="0"/>
                        <a:t>15</a:t>
                      </a:r>
                    </a:p>
                  </a:txBody>
                  <a:tcPr/>
                </a:tc>
                <a:tc>
                  <a:txBody>
                    <a:bodyPr/>
                    <a:lstStyle/>
                    <a:p>
                      <a:r>
                        <a:rPr lang="el-GR" sz="1600"/>
                        <a:t>20:00</a:t>
                      </a:r>
                      <a:endParaRPr lang="el-GR" sz="1600" dirty="0"/>
                    </a:p>
                  </a:txBody>
                  <a:tcPr/>
                </a:tc>
                <a:tc>
                  <a:txBody>
                    <a:bodyPr/>
                    <a:lstStyle/>
                    <a:p>
                      <a:r>
                        <a:rPr lang="el-GR" sz="1600" dirty="0"/>
                        <a:t>4</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307468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183554"/>
          </a:xfrm>
        </p:spPr>
        <p:txBody>
          <a:bodyPr>
            <a:normAutofit fontScale="90000"/>
          </a:bodyPr>
          <a:lstStyle/>
          <a:p>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67544" y="722870"/>
                <a:ext cx="8174732" cy="5412259"/>
              </a:xfrm>
            </p:spPr>
            <p:txBody>
              <a:bodyPr/>
              <a:lstStyle/>
              <a:p>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a:t>
                </a:r>
                <a:r>
                  <a:rPr lang="el-GR" dirty="0"/>
                  <a:t>Σύνολο ελλαττωματικών μονάδων ) / (Σύνολο μονάδων δείγματος)= </a:t>
                </a:r>
                <a:r>
                  <a:rPr lang="en-US" dirty="0"/>
                  <a:t>(7+8+10+…+7+4)/(15 ∙ 1000)=0.00647</a:t>
                </a:r>
              </a:p>
              <a:p>
                <a:endParaRPr lang="en-US" dirty="0"/>
              </a:p>
              <a:p>
                <a:pPr marL="0" indent="0">
                  <a:buNone/>
                </a:pPr>
                <a:r>
                  <a:rPr lang="en-US" dirty="0"/>
                  <a:t>  </a:t>
                </a:r>
                <a:r>
                  <a:rPr lang="en-US" dirty="0" err="1"/>
                  <a:t>Cl</a:t>
                </a:r>
                <a:r>
                  <a:rPr lang="en-US" dirty="0"/>
                  <a:t> = n ∙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𝑝</m:t>
                        </m:r>
                      </m:e>
                    </m:acc>
                  </m:oMath>
                </a14:m>
                <a:r>
                  <a:rPr lang="en-US" dirty="0"/>
                  <a:t> = 1000 ∙ 0.00647 = 6.47</a:t>
                </a:r>
              </a:p>
              <a:p>
                <a:pPr marL="0" indent="0">
                  <a:buNone/>
                </a:pPr>
                <a:endParaRPr lang="en-US" dirty="0"/>
              </a:p>
              <a:p>
                <a:pPr marL="0" indent="0">
                  <a:buNone/>
                </a:pPr>
                <a:r>
                  <a:rPr lang="en-US" dirty="0"/>
                  <a:t>  UCL =  n ∙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𝑝</m:t>
                        </m:r>
                      </m:e>
                    </m:acc>
                  </m:oMath>
                </a14:m>
                <a:r>
                  <a:rPr lang="en-US" dirty="0"/>
                  <a:t> + 3 </a:t>
                </a:r>
                <a14:m>
                  <m:oMath xmlns:m="http://schemas.openxmlformats.org/officeDocument/2006/math">
                    <m:rad>
                      <m:radPr>
                        <m:degHide m:val="on"/>
                        <m:ctrlPr>
                          <a:rPr lang="en-US" i="1" smtClean="0">
                            <a:latin typeface="Cambria Math" panose="02040503050406030204" pitchFamily="18" charset="0"/>
                          </a:rPr>
                        </m:ctrlPr>
                      </m:radPr>
                      <m:deg/>
                      <m:e>
                        <m:r>
                          <m:rPr>
                            <m:nor/>
                          </m:rPr>
                          <a:rPr lang="en-US" dirty="0"/>
                          <m:t>n</m:t>
                        </m:r>
                        <m:r>
                          <m:rPr>
                            <m:nor/>
                          </m:rPr>
                          <a:rPr lang="en-US" dirty="0"/>
                          <m:t> </m:t>
                        </m:r>
                        <m:acc>
                          <m:accPr>
                            <m:chr m:val="̅"/>
                            <m:ctrlPr>
                              <a:rPr lang="el-GR" i="1">
                                <a:latin typeface="Cambria Math" panose="02040503050406030204" pitchFamily="18" charset="0"/>
                              </a:rPr>
                            </m:ctrlPr>
                          </m:accPr>
                          <m:e>
                            <m:r>
                              <a:rPr lang="en-US" i="1">
                                <a:latin typeface="Cambria Math" panose="02040503050406030204" pitchFamily="18" charset="0"/>
                              </a:rPr>
                              <m:t>𝑝</m:t>
                            </m:r>
                          </m:e>
                        </m:acc>
                        <m:r>
                          <m:rPr>
                            <m:nor/>
                          </m:rPr>
                          <a:rPr lang="en-US" b="0" i="0" smtClean="0">
                            <a:latin typeface="Cambria Math" panose="02040503050406030204" pitchFamily="18" charset="0"/>
                          </a:rPr>
                          <m:t>(1−</m:t>
                        </m:r>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b="0" i="1" smtClean="0">
                            <a:latin typeface="Cambria Math" panose="02040503050406030204" pitchFamily="18" charset="0"/>
                          </a:rPr>
                          <m:t>)</m:t>
                        </m:r>
                      </m:e>
                    </m:rad>
                  </m:oMath>
                </a14:m>
                <a:r>
                  <a:rPr lang="en-US" dirty="0"/>
                  <a:t> = 6.47 + 3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6.47(1−0.00647)</m:t>
                        </m:r>
                      </m:e>
                    </m:rad>
                  </m:oMath>
                </a14:m>
                <a:r>
                  <a:rPr lang="en-US" dirty="0"/>
                  <a:t>=14.08</a:t>
                </a:r>
              </a:p>
              <a:p>
                <a:endParaRPr lang="en-US" dirty="0"/>
              </a:p>
              <a:p>
                <a:pPr marL="0" indent="0">
                  <a:buNone/>
                </a:pPr>
                <a:r>
                  <a:rPr lang="en-US" dirty="0"/>
                  <a:t>   LCL = n ∙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𝑝</m:t>
                        </m:r>
                      </m:e>
                    </m:acc>
                  </m:oMath>
                </a14:m>
                <a:r>
                  <a:rPr lang="en-US" dirty="0"/>
                  <a:t> - 3 </a:t>
                </a:r>
                <a14:m>
                  <m:oMath xmlns:m="http://schemas.openxmlformats.org/officeDocument/2006/math">
                    <m:rad>
                      <m:radPr>
                        <m:degHide m:val="on"/>
                        <m:ctrlPr>
                          <a:rPr lang="en-US" i="1">
                            <a:latin typeface="Cambria Math" panose="02040503050406030204" pitchFamily="18" charset="0"/>
                          </a:rPr>
                        </m:ctrlPr>
                      </m:radPr>
                      <m:deg/>
                      <m:e>
                        <m:r>
                          <m:rPr>
                            <m:nor/>
                          </m:rPr>
                          <a:rPr lang="en-US" dirty="0"/>
                          <m:t>n</m:t>
                        </m:r>
                        <m:r>
                          <m:rPr>
                            <m:nor/>
                          </m:rPr>
                          <a:rPr lang="en-US" dirty="0"/>
                          <m:t> </m:t>
                        </m:r>
                        <m:acc>
                          <m:accPr>
                            <m:chr m:val="̅"/>
                            <m:ctrlPr>
                              <a:rPr lang="el-GR" i="1">
                                <a:latin typeface="Cambria Math" panose="02040503050406030204" pitchFamily="18" charset="0"/>
                              </a:rPr>
                            </m:ctrlPr>
                          </m:accPr>
                          <m:e>
                            <m:r>
                              <a:rPr lang="en-US" i="1">
                                <a:latin typeface="Cambria Math" panose="02040503050406030204" pitchFamily="18" charset="0"/>
                              </a:rPr>
                              <m:t>𝑝</m:t>
                            </m:r>
                          </m:e>
                        </m:acc>
                        <m:r>
                          <m:rPr>
                            <m:nor/>
                          </m:rPr>
                          <a:rPr lang="en-US">
                            <a:latin typeface="Cambria Math" panose="02040503050406030204" pitchFamily="18" charset="0"/>
                          </a:rPr>
                          <m:t>(1−</m:t>
                        </m:r>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e>
                    </m:rad>
                  </m:oMath>
                </a14:m>
                <a:r>
                  <a:rPr lang="en-US" dirty="0"/>
                  <a:t> = 6.47 - 3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6.47(1−0.00647)</m:t>
                        </m:r>
                      </m:e>
                    </m:rad>
                  </m:oMath>
                </a14:m>
                <a:r>
                  <a:rPr lang="en-US" dirty="0"/>
                  <a:t>= -1.14&lt;0</a:t>
                </a:r>
              </a:p>
              <a:p>
                <a:pPr marL="0" indent="0">
                  <a:buNone/>
                </a:pPr>
                <a:endParaRPr lang="en-US" dirty="0"/>
              </a:p>
              <a:p>
                <a:pPr marL="0" indent="0">
                  <a:buNone/>
                </a:pPr>
                <a:r>
                  <a:rPr lang="en-US" dirty="0"/>
                  <a:t>   LCL =0</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67544" y="722870"/>
                <a:ext cx="8174732" cy="5412259"/>
              </a:xfrm>
              <a:blipFill>
                <a:blip r:embed="rId2"/>
                <a:stretch>
                  <a:fillRect l="-746" t="-1353" r="-1342"/>
                </a:stretch>
              </a:blipFill>
            </p:spPr>
            <p:txBody>
              <a:bodyPr/>
              <a:lstStyle/>
              <a:p>
                <a:r>
                  <a:rPr lang="el-GR">
                    <a:noFill/>
                  </a:rPr>
                  <a:t> </a:t>
                </a:r>
              </a:p>
            </p:txBody>
          </p:sp>
        </mc:Fallback>
      </mc:AlternateContent>
    </p:spTree>
    <p:extLst>
      <p:ext uri="{BB962C8B-B14F-4D97-AF65-F5344CB8AC3E}">
        <p14:creationId xmlns:p14="http://schemas.microsoft.com/office/powerpoint/2010/main" val="2823157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04665"/>
            <a:ext cx="7886700" cy="5616623"/>
          </a:xfrm>
        </p:spPr>
        <p:txBody>
          <a:bodyPr/>
          <a:lstStyle/>
          <a:p>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761074051"/>
              </p:ext>
            </p:extLst>
          </p:nvPr>
        </p:nvGraphicFramePr>
        <p:xfrm>
          <a:off x="899592" y="836712"/>
          <a:ext cx="7344816" cy="4536504"/>
        </p:xfrm>
        <a:graphic>
          <a:graphicData uri="http://schemas.openxmlformats.org/presentationml/2006/ole">
            <mc:AlternateContent xmlns:mc="http://schemas.openxmlformats.org/markup-compatibility/2006">
              <mc:Choice xmlns:v="urn:schemas-microsoft-com:vml" Requires="v">
                <p:oleObj spid="_x0000_s1258" name="Graph" r:id="rId3" imgW="5486400" imgH="3657600" progId="MtbGraph.Document">
                  <p:embed/>
                </p:oleObj>
              </mc:Choice>
              <mc:Fallback>
                <p:oleObj name="Graph" r:id="rId3" imgW="5486400" imgH="3657600" progId="MtbGraph.Document">
                  <p:embed/>
                  <p:pic>
                    <p:nvPicPr>
                      <p:cNvPr id="0" name=""/>
                      <p:cNvPicPr/>
                      <p:nvPr/>
                    </p:nvPicPr>
                    <p:blipFill>
                      <a:blip r:embed="rId4"/>
                      <a:stretch>
                        <a:fillRect/>
                      </a:stretch>
                    </p:blipFill>
                    <p:spPr>
                      <a:xfrm>
                        <a:off x="899592" y="836712"/>
                        <a:ext cx="7344816" cy="4536504"/>
                      </a:xfrm>
                      <a:prstGeom prst="rect">
                        <a:avLst/>
                      </a:prstGeom>
                    </p:spPr>
                  </p:pic>
                </p:oleObj>
              </mc:Fallback>
            </mc:AlternateContent>
          </a:graphicData>
        </a:graphic>
      </p:graphicFrame>
    </p:spTree>
    <p:extLst>
      <p:ext uri="{BB962C8B-B14F-4D97-AF65-F5344CB8AC3E}">
        <p14:creationId xmlns:p14="http://schemas.microsoft.com/office/powerpoint/2010/main" val="23350731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76672"/>
            <a:ext cx="7886700" cy="5700291"/>
          </a:xfrm>
        </p:spPr>
        <p:txBody>
          <a:bodyPr/>
          <a:lstStyle/>
          <a:p>
            <a:r>
              <a:rPr lang="en-US" b="1" dirty="0"/>
              <a:t>Test Results for NP Chart of C1 </a:t>
            </a:r>
          </a:p>
          <a:p>
            <a:endParaRPr lang="el-GR" b="1" dirty="0"/>
          </a:p>
          <a:p>
            <a:r>
              <a:rPr lang="en-US" dirty="0"/>
              <a:t>TEST 1. One point more than 3,00 standard deviations from center line.</a:t>
            </a:r>
          </a:p>
          <a:p>
            <a:r>
              <a:rPr lang="en-US" dirty="0"/>
              <a:t>Test Failed at points:  12</a:t>
            </a:r>
          </a:p>
          <a:p>
            <a:endParaRPr lang="el-GR" dirty="0"/>
          </a:p>
        </p:txBody>
      </p:sp>
    </p:spTree>
    <p:extLst>
      <p:ext uri="{BB962C8B-B14F-4D97-AF65-F5344CB8AC3E}">
        <p14:creationId xmlns:p14="http://schemas.microsoft.com/office/powerpoint/2010/main" val="4082451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360040"/>
          </a:xfrm>
        </p:spPr>
        <p:txBody>
          <a:bodyPr>
            <a:normAutofit fontScale="90000"/>
          </a:bodyPr>
          <a:lstStyle/>
          <a:p>
            <a:r>
              <a:rPr lang="el-GR" sz="2000" b="1" dirty="0">
                <a:effectLst>
                  <a:outerShdw blurRad="38100" dist="38100" dir="2700000" algn="tl">
                    <a:srgbClr val="000000">
                      <a:alpha val="43137"/>
                    </a:srgbClr>
                  </a:outerShdw>
                </a:effectLst>
              </a:rPr>
              <a:t>Εφαρμογή διαγράμματος ποσοστού ελαττωματικών ( </a:t>
            </a:r>
            <a:r>
              <a:rPr lang="en-US" sz="2000" b="1" dirty="0">
                <a:effectLst>
                  <a:outerShdw blurRad="38100" dist="38100" dir="2700000" algn="tl">
                    <a:srgbClr val="000000">
                      <a:alpha val="43137"/>
                    </a:srgbClr>
                  </a:outerShdw>
                </a:effectLst>
              </a:rPr>
              <a:t>p)</a:t>
            </a:r>
          </a:p>
        </p:txBody>
      </p:sp>
      <p:sp>
        <p:nvSpPr>
          <p:cNvPr id="3" name="Θέση περιεχομένου 2"/>
          <p:cNvSpPr>
            <a:spLocks noGrp="1"/>
          </p:cNvSpPr>
          <p:nvPr>
            <p:ph idx="1"/>
          </p:nvPr>
        </p:nvSpPr>
        <p:spPr>
          <a:xfrm>
            <a:off x="628650" y="548680"/>
            <a:ext cx="7886700" cy="5628283"/>
          </a:xfrm>
        </p:spPr>
        <p:txBody>
          <a:bodyPr/>
          <a:lstStyle/>
          <a:p>
            <a:pPr marL="0" indent="0">
              <a:buNone/>
            </a:pPr>
            <a:r>
              <a:rPr lang="el-GR" dirty="0"/>
              <a:t>Μια εταιρεία παραγωγής ηλεκτρικών λαμπτήρων διαθέτει γραμμή παραγωγής λαμπτήρων φθορισμού. Το τμήμα ποιοτικού ελέγχου της εταιρείας παρακολουθεί τη σχετική διεργασία επιλέγοντας τυχαία έναν αριθμό λαμπτήρων ανά βάρδια και υποβάλλοντας τους σε λειτουργικό έλεγχο. </a:t>
            </a:r>
          </a:p>
          <a:p>
            <a:pPr marL="0" indent="0">
              <a:buNone/>
            </a:pPr>
            <a:r>
              <a:rPr lang="el-GR" dirty="0"/>
              <a:t>Τα στοιχεία που συλλέχθηκαν σε δεδομένη χρονική περίοδο παρουσιάζονται στον πίνακα 2.</a:t>
            </a:r>
          </a:p>
          <a:p>
            <a:pPr marL="0" indent="0">
              <a:buNone/>
            </a:pPr>
            <a:r>
              <a:rPr lang="el-GR" dirty="0"/>
              <a:t>Τα στοιχεία αφορούν ελαττωματικά ( μη συμμορφούμενα ) προϊόντα και το μέγεθος του δείγματος είναι μεταβλητό, επομένως θα χρησιμοποιήσουμε το διάγραμμα </a:t>
            </a:r>
            <a:r>
              <a:rPr lang="en-US" dirty="0"/>
              <a:t>p</a:t>
            </a:r>
            <a:r>
              <a:rPr lang="el-GR" dirty="0"/>
              <a:t> για τη μελέτη της μεταβλητότητας της παραπάνω διεργασίας.</a:t>
            </a:r>
            <a:endParaRPr lang="en-US" dirty="0"/>
          </a:p>
        </p:txBody>
      </p:sp>
    </p:spTree>
    <p:extLst>
      <p:ext uri="{BB962C8B-B14F-4D97-AF65-F5344CB8AC3E}">
        <p14:creationId xmlns:p14="http://schemas.microsoft.com/office/powerpoint/2010/main" val="4290857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432048"/>
          </a:xfrm>
        </p:spPr>
        <p:txBody>
          <a:bodyPr>
            <a:normAutofit fontScale="90000"/>
          </a:bodyPr>
          <a:lstStyle/>
          <a:p>
            <a:r>
              <a:rPr lang="el-GR" sz="1600" b="1" dirty="0">
                <a:effectLst>
                  <a:outerShdw blurRad="38100" dist="38100" dir="2700000" algn="tl">
                    <a:srgbClr val="000000">
                      <a:alpha val="43137"/>
                    </a:srgbClr>
                  </a:outerShdw>
                </a:effectLst>
              </a:rPr>
              <a:t>Πίνακας 2</a:t>
            </a:r>
            <a:br>
              <a:rPr lang="el-GR" sz="1600" b="1" dirty="0">
                <a:effectLst>
                  <a:outerShdw blurRad="38100" dist="38100" dir="2700000" algn="tl">
                    <a:srgbClr val="000000">
                      <a:alpha val="43137"/>
                    </a:srgbClr>
                  </a:outerShdw>
                </a:effectLst>
              </a:rPr>
            </a:br>
            <a:r>
              <a:rPr lang="el-GR" sz="1600" b="1" dirty="0"/>
              <a:t>Έντυπο συλλογής και υπολογισμού στοιχείων λειτουργικού ελέγχου λαμπτήρων</a:t>
            </a:r>
            <a:endParaRPr lang="en-US" sz="1600" b="1"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615171821"/>
              </p:ext>
            </p:extLst>
          </p:nvPr>
        </p:nvGraphicFramePr>
        <p:xfrm>
          <a:off x="251520" y="620713"/>
          <a:ext cx="8712968" cy="6137670"/>
        </p:xfrm>
        <a:graphic>
          <a:graphicData uri="http://schemas.openxmlformats.org/drawingml/2006/table">
            <a:tbl>
              <a:tblPr firstRow="1" bandRow="1">
                <a:tableStyleId>{5C22544A-7EE6-4342-B048-85BDC9FD1C3A}</a:tableStyleId>
              </a:tblPr>
              <a:tblGrid>
                <a:gridCol w="1094849">
                  <a:extLst>
                    <a:ext uri="{9D8B030D-6E8A-4147-A177-3AD203B41FA5}">
                      <a16:colId xmlns:a16="http://schemas.microsoft.com/office/drawing/2014/main" val="20000"/>
                    </a:ext>
                  </a:extLst>
                </a:gridCol>
                <a:gridCol w="1193282">
                  <a:extLst>
                    <a:ext uri="{9D8B030D-6E8A-4147-A177-3AD203B41FA5}">
                      <a16:colId xmlns:a16="http://schemas.microsoft.com/office/drawing/2014/main" val="20001"/>
                    </a:ext>
                  </a:extLst>
                </a:gridCol>
                <a:gridCol w="795521">
                  <a:extLst>
                    <a:ext uri="{9D8B030D-6E8A-4147-A177-3AD203B41FA5}">
                      <a16:colId xmlns:a16="http://schemas.microsoft.com/office/drawing/2014/main" val="20002"/>
                    </a:ext>
                  </a:extLst>
                </a:gridCol>
                <a:gridCol w="1308836">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gridCol w="1137402">
                  <a:extLst>
                    <a:ext uri="{9D8B030D-6E8A-4147-A177-3AD203B41FA5}">
                      <a16:colId xmlns:a16="http://schemas.microsoft.com/office/drawing/2014/main" val="20005"/>
                    </a:ext>
                  </a:extLst>
                </a:gridCol>
                <a:gridCol w="1094846">
                  <a:extLst>
                    <a:ext uri="{9D8B030D-6E8A-4147-A177-3AD203B41FA5}">
                      <a16:colId xmlns:a16="http://schemas.microsoft.com/office/drawing/2014/main" val="20006"/>
                    </a:ext>
                  </a:extLst>
                </a:gridCol>
              </a:tblGrid>
              <a:tr h="691641">
                <a:tc>
                  <a:txBody>
                    <a:bodyPr/>
                    <a:lstStyle/>
                    <a:p>
                      <a:r>
                        <a:rPr lang="el-GR" dirty="0"/>
                        <a:t>Α/Α δειγμάτων</a:t>
                      </a:r>
                      <a:endParaRPr lang="en-US" dirty="0"/>
                    </a:p>
                  </a:txBody>
                  <a:tcPr/>
                </a:tc>
                <a:tc>
                  <a:txBody>
                    <a:bodyPr/>
                    <a:lstStyle/>
                    <a:p>
                      <a:r>
                        <a:rPr lang="el-GR" dirty="0"/>
                        <a:t>Ημερομηνία-βάρδια</a:t>
                      </a:r>
                      <a:endParaRPr lang="en-US" dirty="0"/>
                    </a:p>
                  </a:txBody>
                  <a:tcPr/>
                </a:tc>
                <a:tc>
                  <a:txBody>
                    <a:bodyPr/>
                    <a:lstStyle/>
                    <a:p>
                      <a:r>
                        <a:rPr lang="el-GR" dirty="0"/>
                        <a:t>Δείγμα </a:t>
                      </a:r>
                      <a:endParaRPr lang="en-US" dirty="0"/>
                    </a:p>
                  </a:txBody>
                  <a:tcPr/>
                </a:tc>
                <a:tc>
                  <a:txBody>
                    <a:bodyPr/>
                    <a:lstStyle/>
                    <a:p>
                      <a:r>
                        <a:rPr lang="el-GR" dirty="0"/>
                        <a:t>Αριθμός ελαττωματικών λαμπτήρων</a:t>
                      </a:r>
                      <a:endParaRPr lang="en-US" dirty="0"/>
                    </a:p>
                  </a:txBody>
                  <a:tcPr/>
                </a:tc>
                <a:tc>
                  <a:txBody>
                    <a:bodyPr/>
                    <a:lstStyle/>
                    <a:p>
                      <a:r>
                        <a:rPr lang="el-GR" dirty="0"/>
                        <a:t>Αναλογία ελαττωματικών</a:t>
                      </a:r>
                      <a:r>
                        <a:rPr lang="el-GR" baseline="0" dirty="0"/>
                        <a:t> λαμπτήρων στο δείγμα  (</a:t>
                      </a:r>
                      <a:r>
                        <a:rPr lang="en-US" baseline="0" dirty="0"/>
                        <a:t>p)</a:t>
                      </a:r>
                      <a:endParaRPr lang="en-US" dirty="0"/>
                    </a:p>
                  </a:txBody>
                  <a:tcPr/>
                </a:tc>
                <a:tc>
                  <a:txBody>
                    <a:bodyPr/>
                    <a:lstStyle/>
                    <a:p>
                      <a:r>
                        <a:rPr lang="el-GR" dirty="0"/>
                        <a:t>Άνω</a:t>
                      </a:r>
                      <a:r>
                        <a:rPr lang="el-GR" baseline="0" dirty="0"/>
                        <a:t> όριο ελέγχου (</a:t>
                      </a:r>
                      <a:r>
                        <a:rPr lang="en-US" baseline="0" dirty="0"/>
                        <a:t>UCL)</a:t>
                      </a:r>
                      <a:endParaRPr lang="en-US" dirty="0"/>
                    </a:p>
                  </a:txBody>
                  <a:tcPr/>
                </a:tc>
                <a:tc>
                  <a:txBody>
                    <a:bodyPr/>
                    <a:lstStyle/>
                    <a:p>
                      <a:r>
                        <a:rPr lang="el-GR" dirty="0"/>
                        <a:t>Κάτω όριο ελέγχου</a:t>
                      </a:r>
                      <a:r>
                        <a:rPr lang="el-GR" baseline="0" dirty="0"/>
                        <a:t> (</a:t>
                      </a:r>
                      <a:r>
                        <a:rPr lang="en-US" baseline="0" dirty="0"/>
                        <a:t>LCL)</a:t>
                      </a:r>
                      <a:endParaRPr lang="en-US" dirty="0"/>
                    </a:p>
                  </a:txBody>
                  <a:tcPr/>
                </a:tc>
                <a:extLst>
                  <a:ext uri="{0D108BD9-81ED-4DB2-BD59-A6C34878D82A}">
                    <a16:rowId xmlns:a16="http://schemas.microsoft.com/office/drawing/2014/main" val="10000"/>
                  </a:ext>
                </a:extLst>
              </a:tr>
              <a:tr h="361934">
                <a:tc>
                  <a:txBody>
                    <a:bodyPr/>
                    <a:lstStyle/>
                    <a:p>
                      <a:r>
                        <a:rPr lang="en-US" dirty="0"/>
                        <a:t>1</a:t>
                      </a:r>
                    </a:p>
                  </a:txBody>
                  <a:tcPr/>
                </a:tc>
                <a:tc>
                  <a:txBody>
                    <a:bodyPr/>
                    <a:lstStyle/>
                    <a:p>
                      <a:r>
                        <a:rPr lang="en-US" dirty="0"/>
                        <a:t>1/11/13</a:t>
                      </a:r>
                      <a:r>
                        <a:rPr lang="el-GR" dirty="0"/>
                        <a:t> -  </a:t>
                      </a:r>
                      <a:r>
                        <a:rPr lang="en-US" dirty="0"/>
                        <a:t>1</a:t>
                      </a:r>
                      <a:r>
                        <a:rPr lang="el-GR" baseline="30000" dirty="0"/>
                        <a:t>η</a:t>
                      </a:r>
                      <a:endParaRPr lang="en-US" dirty="0"/>
                    </a:p>
                  </a:txBody>
                  <a:tcPr/>
                </a:tc>
                <a:tc>
                  <a:txBody>
                    <a:bodyPr/>
                    <a:lstStyle/>
                    <a:p>
                      <a:r>
                        <a:rPr lang="el-GR" dirty="0"/>
                        <a:t>1200</a:t>
                      </a:r>
                      <a:endParaRPr lang="en-US" dirty="0"/>
                    </a:p>
                  </a:txBody>
                  <a:tcPr/>
                </a:tc>
                <a:tc>
                  <a:txBody>
                    <a:bodyPr/>
                    <a:lstStyle/>
                    <a:p>
                      <a:r>
                        <a:rPr lang="el-GR" dirty="0"/>
                        <a:t>38</a:t>
                      </a:r>
                      <a:endParaRPr lang="en-US" dirty="0"/>
                    </a:p>
                  </a:txBody>
                  <a:tcPr/>
                </a:tc>
                <a:tc>
                  <a:txBody>
                    <a:bodyPr/>
                    <a:lstStyle/>
                    <a:p>
                      <a:r>
                        <a:rPr lang="el-GR" dirty="0"/>
                        <a:t>0.032</a:t>
                      </a:r>
                      <a:endParaRPr lang="en-US" dirty="0"/>
                    </a:p>
                  </a:txBody>
                  <a:tcPr/>
                </a:tc>
                <a:tc>
                  <a:txBody>
                    <a:bodyPr/>
                    <a:lstStyle/>
                    <a:p>
                      <a:r>
                        <a:rPr lang="el-GR" dirty="0"/>
                        <a:t>0.058</a:t>
                      </a:r>
                      <a:endParaRPr lang="en-US" dirty="0"/>
                    </a:p>
                  </a:txBody>
                  <a:tcPr/>
                </a:tc>
                <a:tc>
                  <a:txBody>
                    <a:bodyPr/>
                    <a:lstStyle/>
                    <a:p>
                      <a:r>
                        <a:rPr lang="el-GR" dirty="0"/>
                        <a:t>0.024</a:t>
                      </a:r>
                      <a:endParaRPr lang="en-US" dirty="0"/>
                    </a:p>
                  </a:txBody>
                  <a:tcPr/>
                </a:tc>
                <a:extLst>
                  <a:ext uri="{0D108BD9-81ED-4DB2-BD59-A6C34878D82A}">
                    <a16:rowId xmlns:a16="http://schemas.microsoft.com/office/drawing/2014/main" val="10001"/>
                  </a:ext>
                </a:extLst>
              </a:tr>
              <a:tr h="361934">
                <a:tc>
                  <a:txBody>
                    <a:bodyPr/>
                    <a:lstStyle/>
                    <a:p>
                      <a:r>
                        <a:rPr lang="en-US" dirty="0"/>
                        <a:t>2</a:t>
                      </a:r>
                    </a:p>
                  </a:txBody>
                  <a:tcPr/>
                </a:tc>
                <a:tc>
                  <a:txBody>
                    <a:bodyPr/>
                    <a:lstStyle/>
                    <a:p>
                      <a:r>
                        <a:rPr lang="el-GR" dirty="0"/>
                        <a:t>1/11/13 – 2</a:t>
                      </a:r>
                      <a:r>
                        <a:rPr lang="el-GR" baseline="30000" dirty="0"/>
                        <a:t>η</a:t>
                      </a:r>
                      <a:endParaRPr lang="en-US" dirty="0"/>
                    </a:p>
                  </a:txBody>
                  <a:tcPr/>
                </a:tc>
                <a:tc>
                  <a:txBody>
                    <a:bodyPr/>
                    <a:lstStyle/>
                    <a:p>
                      <a:r>
                        <a:rPr lang="el-GR" dirty="0"/>
                        <a:t>1400</a:t>
                      </a:r>
                      <a:endParaRPr lang="en-US" dirty="0"/>
                    </a:p>
                  </a:txBody>
                  <a:tcPr/>
                </a:tc>
                <a:tc>
                  <a:txBody>
                    <a:bodyPr/>
                    <a:lstStyle/>
                    <a:p>
                      <a:r>
                        <a:rPr lang="el-GR" dirty="0"/>
                        <a:t>55</a:t>
                      </a:r>
                      <a:endParaRPr lang="en-US" dirty="0"/>
                    </a:p>
                  </a:txBody>
                  <a:tcPr/>
                </a:tc>
                <a:tc>
                  <a:txBody>
                    <a:bodyPr/>
                    <a:lstStyle/>
                    <a:p>
                      <a:r>
                        <a:rPr lang="el-GR" dirty="0"/>
                        <a:t>0.039</a:t>
                      </a:r>
                      <a:endParaRPr lang="en-US" dirty="0"/>
                    </a:p>
                  </a:txBody>
                  <a:tcPr/>
                </a:tc>
                <a:tc>
                  <a:txBody>
                    <a:bodyPr/>
                    <a:lstStyle/>
                    <a:p>
                      <a:r>
                        <a:rPr lang="el-GR" dirty="0"/>
                        <a:t>0.057</a:t>
                      </a:r>
                      <a:endParaRPr lang="en-US" dirty="0"/>
                    </a:p>
                  </a:txBody>
                  <a:tcPr/>
                </a:tc>
                <a:tc>
                  <a:txBody>
                    <a:bodyPr/>
                    <a:lstStyle/>
                    <a:p>
                      <a:r>
                        <a:rPr lang="el-GR" dirty="0"/>
                        <a:t>0.025</a:t>
                      </a:r>
                      <a:endParaRPr lang="en-US" dirty="0"/>
                    </a:p>
                  </a:txBody>
                  <a:tcPr/>
                </a:tc>
                <a:extLst>
                  <a:ext uri="{0D108BD9-81ED-4DB2-BD59-A6C34878D82A}">
                    <a16:rowId xmlns:a16="http://schemas.microsoft.com/office/drawing/2014/main" val="10002"/>
                  </a:ext>
                </a:extLst>
              </a:tr>
              <a:tr h="361934">
                <a:tc>
                  <a:txBody>
                    <a:bodyPr/>
                    <a:lstStyle/>
                    <a:p>
                      <a:r>
                        <a:rPr lang="en-US" dirty="0"/>
                        <a:t>3</a:t>
                      </a:r>
                    </a:p>
                  </a:txBody>
                  <a:tcPr/>
                </a:tc>
                <a:tc>
                  <a:txBody>
                    <a:bodyPr/>
                    <a:lstStyle/>
                    <a:p>
                      <a:r>
                        <a:rPr lang="el-GR" dirty="0"/>
                        <a:t>2/11/13 – 1</a:t>
                      </a:r>
                      <a:r>
                        <a:rPr lang="el-GR" baseline="30000" dirty="0"/>
                        <a:t>η</a:t>
                      </a:r>
                      <a:endParaRPr lang="en-US" dirty="0"/>
                    </a:p>
                  </a:txBody>
                  <a:tcPr/>
                </a:tc>
                <a:tc>
                  <a:txBody>
                    <a:bodyPr/>
                    <a:lstStyle/>
                    <a:p>
                      <a:r>
                        <a:rPr lang="el-GR" dirty="0"/>
                        <a:t>1800</a:t>
                      </a:r>
                      <a:endParaRPr lang="en-US" dirty="0"/>
                    </a:p>
                  </a:txBody>
                  <a:tcPr/>
                </a:tc>
                <a:tc>
                  <a:txBody>
                    <a:bodyPr/>
                    <a:lstStyle/>
                    <a:p>
                      <a:r>
                        <a:rPr lang="el-GR" dirty="0"/>
                        <a:t>63</a:t>
                      </a:r>
                      <a:endParaRPr lang="en-US" dirty="0"/>
                    </a:p>
                  </a:txBody>
                  <a:tcPr/>
                </a:tc>
                <a:tc>
                  <a:txBody>
                    <a:bodyPr/>
                    <a:lstStyle/>
                    <a:p>
                      <a:r>
                        <a:rPr lang="el-GR" dirty="0"/>
                        <a:t>0.035</a:t>
                      </a:r>
                      <a:endParaRPr lang="en-US" dirty="0"/>
                    </a:p>
                  </a:txBody>
                  <a:tcPr/>
                </a:tc>
                <a:tc>
                  <a:txBody>
                    <a:bodyPr/>
                    <a:lstStyle/>
                    <a:p>
                      <a:r>
                        <a:rPr lang="el-GR" dirty="0"/>
                        <a:t>0.055</a:t>
                      </a:r>
                      <a:endParaRPr lang="en-US" dirty="0"/>
                    </a:p>
                  </a:txBody>
                  <a:tcPr/>
                </a:tc>
                <a:tc>
                  <a:txBody>
                    <a:bodyPr/>
                    <a:lstStyle/>
                    <a:p>
                      <a:r>
                        <a:rPr lang="el-GR" dirty="0"/>
                        <a:t>0.027</a:t>
                      </a:r>
                      <a:endParaRPr lang="en-US" dirty="0"/>
                    </a:p>
                  </a:txBody>
                  <a:tcPr/>
                </a:tc>
                <a:extLst>
                  <a:ext uri="{0D108BD9-81ED-4DB2-BD59-A6C34878D82A}">
                    <a16:rowId xmlns:a16="http://schemas.microsoft.com/office/drawing/2014/main" val="10003"/>
                  </a:ext>
                </a:extLst>
              </a:tr>
              <a:tr h="361934">
                <a:tc>
                  <a:txBody>
                    <a:bodyPr/>
                    <a:lstStyle/>
                    <a:p>
                      <a:r>
                        <a:rPr lang="en-US" dirty="0"/>
                        <a:t>4</a:t>
                      </a:r>
                    </a:p>
                  </a:txBody>
                  <a:tcPr/>
                </a:tc>
                <a:tc>
                  <a:txBody>
                    <a:bodyPr/>
                    <a:lstStyle/>
                    <a:p>
                      <a:r>
                        <a:rPr lang="el-GR" dirty="0"/>
                        <a:t>2/11/13 -  2</a:t>
                      </a:r>
                      <a:r>
                        <a:rPr lang="el-GR" baseline="30000" dirty="0"/>
                        <a:t>η</a:t>
                      </a:r>
                      <a:endParaRPr lang="en-US" dirty="0"/>
                    </a:p>
                  </a:txBody>
                  <a:tcPr/>
                </a:tc>
                <a:tc>
                  <a:txBody>
                    <a:bodyPr/>
                    <a:lstStyle/>
                    <a:p>
                      <a:r>
                        <a:rPr lang="el-GR" dirty="0"/>
                        <a:t>900</a:t>
                      </a:r>
                      <a:endParaRPr lang="en-US" dirty="0"/>
                    </a:p>
                  </a:txBody>
                  <a:tcPr/>
                </a:tc>
                <a:tc>
                  <a:txBody>
                    <a:bodyPr/>
                    <a:lstStyle/>
                    <a:p>
                      <a:r>
                        <a:rPr lang="el-GR" dirty="0"/>
                        <a:t>51</a:t>
                      </a:r>
                      <a:endParaRPr lang="en-US" dirty="0"/>
                    </a:p>
                  </a:txBody>
                  <a:tcPr/>
                </a:tc>
                <a:tc>
                  <a:txBody>
                    <a:bodyPr/>
                    <a:lstStyle/>
                    <a:p>
                      <a:r>
                        <a:rPr lang="el-GR" dirty="0"/>
                        <a:t>0.057</a:t>
                      </a:r>
                      <a:endParaRPr lang="en-US" dirty="0"/>
                    </a:p>
                  </a:txBody>
                  <a:tcPr/>
                </a:tc>
                <a:tc>
                  <a:txBody>
                    <a:bodyPr/>
                    <a:lstStyle/>
                    <a:p>
                      <a:r>
                        <a:rPr lang="el-GR" dirty="0"/>
                        <a:t>0.061</a:t>
                      </a:r>
                      <a:endParaRPr lang="en-US" dirty="0"/>
                    </a:p>
                  </a:txBody>
                  <a:tcPr/>
                </a:tc>
                <a:tc>
                  <a:txBody>
                    <a:bodyPr/>
                    <a:lstStyle/>
                    <a:p>
                      <a:r>
                        <a:rPr lang="el-GR" dirty="0"/>
                        <a:t>0.021</a:t>
                      </a:r>
                      <a:endParaRPr lang="en-US" dirty="0"/>
                    </a:p>
                  </a:txBody>
                  <a:tcPr/>
                </a:tc>
                <a:extLst>
                  <a:ext uri="{0D108BD9-81ED-4DB2-BD59-A6C34878D82A}">
                    <a16:rowId xmlns:a16="http://schemas.microsoft.com/office/drawing/2014/main" val="10004"/>
                  </a:ext>
                </a:extLst>
              </a:tr>
              <a:tr h="361934">
                <a:tc>
                  <a:txBody>
                    <a:bodyPr/>
                    <a:lstStyle/>
                    <a:p>
                      <a:r>
                        <a:rPr lang="en-US" dirty="0"/>
                        <a:t>5</a:t>
                      </a:r>
                    </a:p>
                  </a:txBody>
                  <a:tcPr/>
                </a:tc>
                <a:tc>
                  <a:txBody>
                    <a:bodyPr/>
                    <a:lstStyle/>
                    <a:p>
                      <a:r>
                        <a:rPr lang="el-GR" dirty="0"/>
                        <a:t>3/11/13 – 1</a:t>
                      </a:r>
                      <a:r>
                        <a:rPr lang="el-GR" baseline="30000" dirty="0"/>
                        <a:t>η</a:t>
                      </a:r>
                      <a:endParaRPr lang="en-US" dirty="0"/>
                    </a:p>
                  </a:txBody>
                  <a:tcPr/>
                </a:tc>
                <a:tc>
                  <a:txBody>
                    <a:bodyPr/>
                    <a:lstStyle/>
                    <a:p>
                      <a:r>
                        <a:rPr lang="el-GR" dirty="0"/>
                        <a:t>1000</a:t>
                      </a:r>
                      <a:endParaRPr lang="en-US" dirty="0"/>
                    </a:p>
                  </a:txBody>
                  <a:tcPr/>
                </a:tc>
                <a:tc>
                  <a:txBody>
                    <a:bodyPr/>
                    <a:lstStyle/>
                    <a:p>
                      <a:r>
                        <a:rPr lang="el-GR" dirty="0"/>
                        <a:t>55</a:t>
                      </a:r>
                      <a:endParaRPr lang="en-US" dirty="0"/>
                    </a:p>
                  </a:txBody>
                  <a:tcPr/>
                </a:tc>
                <a:tc>
                  <a:txBody>
                    <a:bodyPr/>
                    <a:lstStyle/>
                    <a:p>
                      <a:r>
                        <a:rPr lang="el-GR" dirty="0"/>
                        <a:t>0.055</a:t>
                      </a:r>
                      <a:endParaRPr lang="en-US" dirty="0"/>
                    </a:p>
                  </a:txBody>
                  <a:tcPr/>
                </a:tc>
                <a:tc>
                  <a:txBody>
                    <a:bodyPr/>
                    <a:lstStyle/>
                    <a:p>
                      <a:r>
                        <a:rPr lang="el-GR" dirty="0"/>
                        <a:t>0.060</a:t>
                      </a:r>
                      <a:endParaRPr lang="en-US" dirty="0"/>
                    </a:p>
                  </a:txBody>
                  <a:tcPr/>
                </a:tc>
                <a:tc>
                  <a:txBody>
                    <a:bodyPr/>
                    <a:lstStyle/>
                    <a:p>
                      <a:r>
                        <a:rPr lang="el-GR" dirty="0"/>
                        <a:t>0.022</a:t>
                      </a:r>
                      <a:endParaRPr lang="en-US" dirty="0"/>
                    </a:p>
                  </a:txBody>
                  <a:tcPr/>
                </a:tc>
                <a:extLst>
                  <a:ext uri="{0D108BD9-81ED-4DB2-BD59-A6C34878D82A}">
                    <a16:rowId xmlns:a16="http://schemas.microsoft.com/office/drawing/2014/main" val="10005"/>
                  </a:ext>
                </a:extLst>
              </a:tr>
              <a:tr h="361934">
                <a:tc>
                  <a:txBody>
                    <a:bodyPr/>
                    <a:lstStyle/>
                    <a:p>
                      <a:r>
                        <a:rPr lang="en-US" dirty="0"/>
                        <a:t>6</a:t>
                      </a:r>
                    </a:p>
                  </a:txBody>
                  <a:tcPr/>
                </a:tc>
                <a:tc>
                  <a:txBody>
                    <a:bodyPr/>
                    <a:lstStyle/>
                    <a:p>
                      <a:r>
                        <a:rPr lang="el-GR" dirty="0"/>
                        <a:t>3/11/13 – 2</a:t>
                      </a:r>
                      <a:r>
                        <a:rPr lang="el-GR" baseline="30000" dirty="0"/>
                        <a:t>η</a:t>
                      </a:r>
                      <a:endParaRPr lang="en-US" dirty="0"/>
                    </a:p>
                  </a:txBody>
                  <a:tcPr/>
                </a:tc>
                <a:tc>
                  <a:txBody>
                    <a:bodyPr/>
                    <a:lstStyle/>
                    <a:p>
                      <a:r>
                        <a:rPr lang="el-GR" dirty="0"/>
                        <a:t>1200</a:t>
                      </a:r>
                      <a:endParaRPr lang="en-US" dirty="0"/>
                    </a:p>
                  </a:txBody>
                  <a:tcPr/>
                </a:tc>
                <a:tc>
                  <a:txBody>
                    <a:bodyPr/>
                    <a:lstStyle/>
                    <a:p>
                      <a:r>
                        <a:rPr lang="el-GR" dirty="0"/>
                        <a:t>33</a:t>
                      </a:r>
                      <a:endParaRPr lang="en-US" dirty="0"/>
                    </a:p>
                  </a:txBody>
                  <a:tcPr/>
                </a:tc>
                <a:tc>
                  <a:txBody>
                    <a:bodyPr/>
                    <a:lstStyle/>
                    <a:p>
                      <a:r>
                        <a:rPr lang="el-GR" dirty="0"/>
                        <a:t>0.027</a:t>
                      </a:r>
                      <a:endParaRPr lang="en-US" dirty="0"/>
                    </a:p>
                  </a:txBody>
                  <a:tcPr/>
                </a:tc>
                <a:tc>
                  <a:txBody>
                    <a:bodyPr/>
                    <a:lstStyle/>
                    <a:p>
                      <a:r>
                        <a:rPr lang="el-GR" dirty="0"/>
                        <a:t>0.058</a:t>
                      </a:r>
                      <a:endParaRPr lang="en-US" dirty="0"/>
                    </a:p>
                  </a:txBody>
                  <a:tcPr/>
                </a:tc>
                <a:tc>
                  <a:txBody>
                    <a:bodyPr/>
                    <a:lstStyle/>
                    <a:p>
                      <a:r>
                        <a:rPr lang="el-GR" dirty="0"/>
                        <a:t>0.024</a:t>
                      </a:r>
                      <a:endParaRPr lang="en-US" dirty="0"/>
                    </a:p>
                  </a:txBody>
                  <a:tcPr/>
                </a:tc>
                <a:extLst>
                  <a:ext uri="{0D108BD9-81ED-4DB2-BD59-A6C34878D82A}">
                    <a16:rowId xmlns:a16="http://schemas.microsoft.com/office/drawing/2014/main" val="10006"/>
                  </a:ext>
                </a:extLst>
              </a:tr>
              <a:tr h="361934">
                <a:tc>
                  <a:txBody>
                    <a:bodyPr/>
                    <a:lstStyle/>
                    <a:p>
                      <a:r>
                        <a:rPr lang="en-US" dirty="0"/>
                        <a:t>7</a:t>
                      </a:r>
                    </a:p>
                  </a:txBody>
                  <a:tcPr/>
                </a:tc>
                <a:tc>
                  <a:txBody>
                    <a:bodyPr/>
                    <a:lstStyle/>
                    <a:p>
                      <a:r>
                        <a:rPr lang="el-GR" dirty="0"/>
                        <a:t>4/11/13 – 1</a:t>
                      </a:r>
                      <a:r>
                        <a:rPr lang="el-GR" baseline="30000" dirty="0"/>
                        <a:t>η</a:t>
                      </a:r>
                      <a:endParaRPr lang="en-US" dirty="0"/>
                    </a:p>
                  </a:txBody>
                  <a:tcPr/>
                </a:tc>
                <a:tc>
                  <a:txBody>
                    <a:bodyPr/>
                    <a:lstStyle/>
                    <a:p>
                      <a:r>
                        <a:rPr lang="el-GR" dirty="0"/>
                        <a:t>1700</a:t>
                      </a:r>
                      <a:endParaRPr lang="en-US" dirty="0"/>
                    </a:p>
                  </a:txBody>
                  <a:tcPr/>
                </a:tc>
                <a:tc>
                  <a:txBody>
                    <a:bodyPr/>
                    <a:lstStyle/>
                    <a:p>
                      <a:r>
                        <a:rPr lang="el-GR" dirty="0"/>
                        <a:t>88</a:t>
                      </a:r>
                      <a:endParaRPr lang="en-US" dirty="0"/>
                    </a:p>
                  </a:txBody>
                  <a:tcPr/>
                </a:tc>
                <a:tc>
                  <a:txBody>
                    <a:bodyPr/>
                    <a:lstStyle/>
                    <a:p>
                      <a:r>
                        <a:rPr lang="el-GR" dirty="0"/>
                        <a:t>0.052</a:t>
                      </a:r>
                      <a:endParaRPr lang="en-US" dirty="0"/>
                    </a:p>
                  </a:txBody>
                  <a:tcPr/>
                </a:tc>
                <a:tc>
                  <a:txBody>
                    <a:bodyPr/>
                    <a:lstStyle/>
                    <a:p>
                      <a:r>
                        <a:rPr lang="el-GR" dirty="0"/>
                        <a:t>0.055</a:t>
                      </a:r>
                      <a:endParaRPr lang="en-US" dirty="0"/>
                    </a:p>
                  </a:txBody>
                  <a:tcPr/>
                </a:tc>
                <a:tc>
                  <a:txBody>
                    <a:bodyPr/>
                    <a:lstStyle/>
                    <a:p>
                      <a:r>
                        <a:rPr lang="el-GR" dirty="0"/>
                        <a:t>0.027</a:t>
                      </a:r>
                      <a:endParaRPr lang="en-US" dirty="0"/>
                    </a:p>
                  </a:txBody>
                  <a:tcPr/>
                </a:tc>
                <a:extLst>
                  <a:ext uri="{0D108BD9-81ED-4DB2-BD59-A6C34878D82A}">
                    <a16:rowId xmlns:a16="http://schemas.microsoft.com/office/drawing/2014/main" val="10007"/>
                  </a:ext>
                </a:extLst>
              </a:tr>
              <a:tr h="361934">
                <a:tc>
                  <a:txBody>
                    <a:bodyPr/>
                    <a:lstStyle/>
                    <a:p>
                      <a:r>
                        <a:rPr lang="en-US" dirty="0"/>
                        <a:t>8</a:t>
                      </a:r>
                    </a:p>
                  </a:txBody>
                  <a:tcPr/>
                </a:tc>
                <a:tc>
                  <a:txBody>
                    <a:bodyPr/>
                    <a:lstStyle/>
                    <a:p>
                      <a:r>
                        <a:rPr lang="el-GR" dirty="0"/>
                        <a:t>4/11/13 – 2</a:t>
                      </a:r>
                      <a:r>
                        <a:rPr lang="el-GR" baseline="30000" dirty="0"/>
                        <a:t>η</a:t>
                      </a:r>
                      <a:endParaRPr lang="en-US" dirty="0"/>
                    </a:p>
                  </a:txBody>
                  <a:tcPr/>
                </a:tc>
                <a:tc>
                  <a:txBody>
                    <a:bodyPr/>
                    <a:lstStyle/>
                    <a:p>
                      <a:r>
                        <a:rPr lang="el-GR" dirty="0"/>
                        <a:t>1800</a:t>
                      </a:r>
                      <a:endParaRPr lang="en-US" dirty="0"/>
                    </a:p>
                  </a:txBody>
                  <a:tcPr/>
                </a:tc>
                <a:tc>
                  <a:txBody>
                    <a:bodyPr/>
                    <a:lstStyle/>
                    <a:p>
                      <a:r>
                        <a:rPr lang="el-GR" dirty="0"/>
                        <a:t>71</a:t>
                      </a:r>
                      <a:endParaRPr lang="en-US" dirty="0"/>
                    </a:p>
                  </a:txBody>
                  <a:tcPr/>
                </a:tc>
                <a:tc>
                  <a:txBody>
                    <a:bodyPr/>
                    <a:lstStyle/>
                    <a:p>
                      <a:r>
                        <a:rPr lang="el-GR" dirty="0"/>
                        <a:t>0.039</a:t>
                      </a:r>
                      <a:endParaRPr lang="en-US" dirty="0"/>
                    </a:p>
                  </a:txBody>
                  <a:tcPr/>
                </a:tc>
                <a:tc>
                  <a:txBody>
                    <a:bodyPr/>
                    <a:lstStyle/>
                    <a:p>
                      <a:r>
                        <a:rPr lang="el-GR" dirty="0"/>
                        <a:t>0.055</a:t>
                      </a:r>
                      <a:endParaRPr lang="en-US" dirty="0"/>
                    </a:p>
                  </a:txBody>
                  <a:tcPr/>
                </a:tc>
                <a:tc>
                  <a:txBody>
                    <a:bodyPr/>
                    <a:lstStyle/>
                    <a:p>
                      <a:r>
                        <a:rPr lang="el-GR" dirty="0"/>
                        <a:t>0.027</a:t>
                      </a:r>
                      <a:endParaRPr lang="en-US" dirty="0"/>
                    </a:p>
                  </a:txBody>
                  <a:tcPr/>
                </a:tc>
                <a:extLst>
                  <a:ext uri="{0D108BD9-81ED-4DB2-BD59-A6C34878D82A}">
                    <a16:rowId xmlns:a16="http://schemas.microsoft.com/office/drawing/2014/main" val="10008"/>
                  </a:ext>
                </a:extLst>
              </a:tr>
              <a:tr h="361934">
                <a:tc>
                  <a:txBody>
                    <a:bodyPr/>
                    <a:lstStyle/>
                    <a:p>
                      <a:r>
                        <a:rPr lang="en-US" dirty="0"/>
                        <a:t>9</a:t>
                      </a:r>
                    </a:p>
                  </a:txBody>
                  <a:tcPr/>
                </a:tc>
                <a:tc>
                  <a:txBody>
                    <a:bodyPr/>
                    <a:lstStyle/>
                    <a:p>
                      <a:r>
                        <a:rPr lang="el-GR" dirty="0"/>
                        <a:t>5/11/13 –</a:t>
                      </a:r>
                      <a:r>
                        <a:rPr lang="el-GR" baseline="0" dirty="0"/>
                        <a:t> 1</a:t>
                      </a:r>
                      <a:r>
                        <a:rPr lang="el-GR" baseline="30000" dirty="0"/>
                        <a:t>η</a:t>
                      </a:r>
                      <a:endParaRPr lang="en-US" dirty="0"/>
                    </a:p>
                  </a:txBody>
                  <a:tcPr/>
                </a:tc>
                <a:tc>
                  <a:txBody>
                    <a:bodyPr/>
                    <a:lstStyle/>
                    <a:p>
                      <a:r>
                        <a:rPr lang="el-GR" dirty="0"/>
                        <a:t>1500</a:t>
                      </a:r>
                      <a:endParaRPr lang="en-US" dirty="0"/>
                    </a:p>
                  </a:txBody>
                  <a:tcPr/>
                </a:tc>
                <a:tc>
                  <a:txBody>
                    <a:bodyPr/>
                    <a:lstStyle/>
                    <a:p>
                      <a:r>
                        <a:rPr lang="el-GR" dirty="0"/>
                        <a:t>78</a:t>
                      </a:r>
                      <a:endParaRPr lang="en-US" dirty="0"/>
                    </a:p>
                  </a:txBody>
                  <a:tcPr/>
                </a:tc>
                <a:tc>
                  <a:txBody>
                    <a:bodyPr/>
                    <a:lstStyle/>
                    <a:p>
                      <a:r>
                        <a:rPr lang="el-GR" dirty="0"/>
                        <a:t>0.052</a:t>
                      </a:r>
                      <a:endParaRPr lang="en-US" dirty="0"/>
                    </a:p>
                  </a:txBody>
                  <a:tcPr/>
                </a:tc>
                <a:tc>
                  <a:txBody>
                    <a:bodyPr/>
                    <a:lstStyle/>
                    <a:p>
                      <a:r>
                        <a:rPr lang="el-GR" dirty="0"/>
                        <a:t>0.056</a:t>
                      </a:r>
                      <a:endParaRPr lang="en-US" dirty="0"/>
                    </a:p>
                  </a:txBody>
                  <a:tcPr/>
                </a:tc>
                <a:tc>
                  <a:txBody>
                    <a:bodyPr/>
                    <a:lstStyle/>
                    <a:p>
                      <a:r>
                        <a:rPr lang="el-GR" dirty="0"/>
                        <a:t>0.026</a:t>
                      </a:r>
                      <a:endParaRPr lang="en-US" dirty="0"/>
                    </a:p>
                  </a:txBody>
                  <a:tcPr/>
                </a:tc>
                <a:extLst>
                  <a:ext uri="{0D108BD9-81ED-4DB2-BD59-A6C34878D82A}">
                    <a16:rowId xmlns:a16="http://schemas.microsoft.com/office/drawing/2014/main" val="10009"/>
                  </a:ext>
                </a:extLst>
              </a:tr>
              <a:tr h="361934">
                <a:tc>
                  <a:txBody>
                    <a:bodyPr/>
                    <a:lstStyle/>
                    <a:p>
                      <a:r>
                        <a:rPr lang="en-US" dirty="0"/>
                        <a:t>10</a:t>
                      </a:r>
                    </a:p>
                  </a:txBody>
                  <a:tcPr/>
                </a:tc>
                <a:tc>
                  <a:txBody>
                    <a:bodyPr/>
                    <a:lstStyle/>
                    <a:p>
                      <a:r>
                        <a:rPr lang="el-GR" dirty="0"/>
                        <a:t>5/11/13 – 2</a:t>
                      </a:r>
                      <a:r>
                        <a:rPr lang="el-GR" baseline="30000" dirty="0"/>
                        <a:t>η</a:t>
                      </a:r>
                      <a:endParaRPr lang="en-US" dirty="0"/>
                    </a:p>
                  </a:txBody>
                  <a:tcPr/>
                </a:tc>
                <a:tc>
                  <a:txBody>
                    <a:bodyPr/>
                    <a:lstStyle/>
                    <a:p>
                      <a:r>
                        <a:rPr lang="el-GR" dirty="0"/>
                        <a:t>2000</a:t>
                      </a:r>
                      <a:endParaRPr lang="en-US" dirty="0"/>
                    </a:p>
                  </a:txBody>
                  <a:tcPr/>
                </a:tc>
                <a:tc>
                  <a:txBody>
                    <a:bodyPr/>
                    <a:lstStyle/>
                    <a:p>
                      <a:r>
                        <a:rPr lang="el-GR" dirty="0"/>
                        <a:t>93</a:t>
                      </a:r>
                      <a:endParaRPr lang="en-US" dirty="0"/>
                    </a:p>
                  </a:txBody>
                  <a:tcPr/>
                </a:tc>
                <a:tc>
                  <a:txBody>
                    <a:bodyPr/>
                    <a:lstStyle/>
                    <a:p>
                      <a:r>
                        <a:rPr lang="el-GR" dirty="0"/>
                        <a:t>0.046</a:t>
                      </a:r>
                      <a:endParaRPr lang="en-US" dirty="0"/>
                    </a:p>
                  </a:txBody>
                  <a:tcPr/>
                </a:tc>
                <a:tc>
                  <a:txBody>
                    <a:bodyPr/>
                    <a:lstStyle/>
                    <a:p>
                      <a:r>
                        <a:rPr lang="el-GR" dirty="0"/>
                        <a:t>0.054</a:t>
                      </a:r>
                      <a:endParaRPr lang="en-US" dirty="0"/>
                    </a:p>
                  </a:txBody>
                  <a:tcPr/>
                </a:tc>
                <a:tc>
                  <a:txBody>
                    <a:bodyPr/>
                    <a:lstStyle/>
                    <a:p>
                      <a:r>
                        <a:rPr lang="el-GR" dirty="0"/>
                        <a:t>0.028</a:t>
                      </a:r>
                      <a:endParaRPr lang="en-US" dirty="0"/>
                    </a:p>
                  </a:txBody>
                  <a:tcPr/>
                </a:tc>
                <a:extLst>
                  <a:ext uri="{0D108BD9-81ED-4DB2-BD59-A6C34878D82A}">
                    <a16:rowId xmlns:a16="http://schemas.microsoft.com/office/drawing/2014/main" val="10010"/>
                  </a:ext>
                </a:extLst>
              </a:tr>
              <a:tr h="361934">
                <a:tc>
                  <a:txBody>
                    <a:bodyPr/>
                    <a:lstStyle/>
                    <a:p>
                      <a:r>
                        <a:rPr lang="en-US" dirty="0"/>
                        <a:t>11</a:t>
                      </a:r>
                    </a:p>
                  </a:txBody>
                  <a:tcPr/>
                </a:tc>
                <a:tc>
                  <a:txBody>
                    <a:bodyPr/>
                    <a:lstStyle/>
                    <a:p>
                      <a:r>
                        <a:rPr lang="el-GR" dirty="0"/>
                        <a:t>6/11/13 – 1</a:t>
                      </a:r>
                      <a:r>
                        <a:rPr lang="el-GR" baseline="30000" dirty="0"/>
                        <a:t>η</a:t>
                      </a:r>
                      <a:r>
                        <a:rPr lang="el-GR" dirty="0"/>
                        <a:t> </a:t>
                      </a:r>
                      <a:endParaRPr lang="en-US" dirty="0"/>
                    </a:p>
                  </a:txBody>
                  <a:tcPr/>
                </a:tc>
                <a:tc>
                  <a:txBody>
                    <a:bodyPr/>
                    <a:lstStyle/>
                    <a:p>
                      <a:r>
                        <a:rPr lang="el-GR" dirty="0"/>
                        <a:t>800</a:t>
                      </a:r>
                      <a:endParaRPr lang="en-US" dirty="0"/>
                    </a:p>
                  </a:txBody>
                  <a:tcPr/>
                </a:tc>
                <a:tc>
                  <a:txBody>
                    <a:bodyPr/>
                    <a:lstStyle/>
                    <a:p>
                      <a:r>
                        <a:rPr lang="el-GR" dirty="0"/>
                        <a:t>38</a:t>
                      </a:r>
                      <a:endParaRPr lang="en-US" dirty="0"/>
                    </a:p>
                  </a:txBody>
                  <a:tcPr/>
                </a:tc>
                <a:tc>
                  <a:txBody>
                    <a:bodyPr/>
                    <a:lstStyle/>
                    <a:p>
                      <a:r>
                        <a:rPr lang="el-GR" dirty="0"/>
                        <a:t>0.047</a:t>
                      </a:r>
                      <a:endParaRPr lang="en-US" dirty="0"/>
                    </a:p>
                  </a:txBody>
                  <a:tcPr/>
                </a:tc>
                <a:tc>
                  <a:txBody>
                    <a:bodyPr/>
                    <a:lstStyle/>
                    <a:p>
                      <a:r>
                        <a:rPr lang="el-GR" dirty="0"/>
                        <a:t>0.062</a:t>
                      </a:r>
                      <a:endParaRPr lang="en-US" dirty="0"/>
                    </a:p>
                  </a:txBody>
                  <a:tcPr/>
                </a:tc>
                <a:tc>
                  <a:txBody>
                    <a:bodyPr/>
                    <a:lstStyle/>
                    <a:p>
                      <a:r>
                        <a:rPr lang="el-GR" dirty="0"/>
                        <a:t>0.02</a:t>
                      </a:r>
                      <a:endParaRPr lang="en-US" dirty="0"/>
                    </a:p>
                  </a:txBody>
                  <a:tcPr/>
                </a:tc>
                <a:extLst>
                  <a:ext uri="{0D108BD9-81ED-4DB2-BD59-A6C34878D82A}">
                    <a16:rowId xmlns:a16="http://schemas.microsoft.com/office/drawing/2014/main" val="10011"/>
                  </a:ext>
                </a:extLst>
              </a:tr>
              <a:tr h="361934">
                <a:tc>
                  <a:txBody>
                    <a:bodyPr/>
                    <a:lstStyle/>
                    <a:p>
                      <a:r>
                        <a:rPr lang="en-US" dirty="0"/>
                        <a:t>12</a:t>
                      </a:r>
                    </a:p>
                  </a:txBody>
                  <a:tcPr/>
                </a:tc>
                <a:tc>
                  <a:txBody>
                    <a:bodyPr/>
                    <a:lstStyle/>
                    <a:p>
                      <a:r>
                        <a:rPr lang="el-GR" dirty="0"/>
                        <a:t>6/11/13 – 2</a:t>
                      </a:r>
                      <a:r>
                        <a:rPr lang="el-GR" baseline="30000" dirty="0"/>
                        <a:t>η</a:t>
                      </a:r>
                      <a:endParaRPr lang="en-US" dirty="0"/>
                    </a:p>
                  </a:txBody>
                  <a:tcPr/>
                </a:tc>
                <a:tc>
                  <a:txBody>
                    <a:bodyPr/>
                    <a:lstStyle/>
                    <a:p>
                      <a:r>
                        <a:rPr lang="el-GR" dirty="0"/>
                        <a:t>1300</a:t>
                      </a:r>
                      <a:endParaRPr lang="en-US" dirty="0"/>
                    </a:p>
                  </a:txBody>
                  <a:tcPr/>
                </a:tc>
                <a:tc>
                  <a:txBody>
                    <a:bodyPr/>
                    <a:lstStyle/>
                    <a:p>
                      <a:r>
                        <a:rPr lang="el-GR" dirty="0"/>
                        <a:t>41</a:t>
                      </a:r>
                      <a:endParaRPr lang="en-US" dirty="0"/>
                    </a:p>
                  </a:txBody>
                  <a:tcPr/>
                </a:tc>
                <a:tc>
                  <a:txBody>
                    <a:bodyPr/>
                    <a:lstStyle/>
                    <a:p>
                      <a:r>
                        <a:rPr lang="el-GR" dirty="0"/>
                        <a:t>0.032</a:t>
                      </a:r>
                      <a:endParaRPr lang="en-US" dirty="0"/>
                    </a:p>
                  </a:txBody>
                  <a:tcPr/>
                </a:tc>
                <a:tc>
                  <a:txBody>
                    <a:bodyPr/>
                    <a:lstStyle/>
                    <a:p>
                      <a:r>
                        <a:rPr lang="el-GR" dirty="0"/>
                        <a:t>0.057</a:t>
                      </a:r>
                      <a:endParaRPr lang="en-US" dirty="0"/>
                    </a:p>
                  </a:txBody>
                  <a:tcPr/>
                </a:tc>
                <a:tc>
                  <a:txBody>
                    <a:bodyPr/>
                    <a:lstStyle/>
                    <a:p>
                      <a:r>
                        <a:rPr lang="el-GR" dirty="0"/>
                        <a:t>0.025</a:t>
                      </a:r>
                      <a:endParaRPr lang="en-US" dirty="0"/>
                    </a:p>
                  </a:txBody>
                  <a:tcPr/>
                </a:tc>
                <a:extLst>
                  <a:ext uri="{0D108BD9-81ED-4DB2-BD59-A6C34878D82A}">
                    <a16:rowId xmlns:a16="http://schemas.microsoft.com/office/drawing/2014/main" val="10012"/>
                  </a:ext>
                </a:extLst>
              </a:tr>
              <a:tr h="361934">
                <a:tc>
                  <a:txBody>
                    <a:bodyPr/>
                    <a:lstStyle/>
                    <a:p>
                      <a:r>
                        <a:rPr lang="en-US" dirty="0"/>
                        <a:t>13</a:t>
                      </a:r>
                    </a:p>
                  </a:txBody>
                  <a:tcPr/>
                </a:tc>
                <a:tc>
                  <a:txBody>
                    <a:bodyPr/>
                    <a:lstStyle/>
                    <a:p>
                      <a:r>
                        <a:rPr lang="el-GR" dirty="0"/>
                        <a:t>7/11/13 – 1</a:t>
                      </a:r>
                      <a:r>
                        <a:rPr lang="el-GR" baseline="30000" dirty="0"/>
                        <a:t>η</a:t>
                      </a:r>
                      <a:endParaRPr lang="en-US" dirty="0"/>
                    </a:p>
                  </a:txBody>
                  <a:tcPr/>
                </a:tc>
                <a:tc>
                  <a:txBody>
                    <a:bodyPr/>
                    <a:lstStyle/>
                    <a:p>
                      <a:r>
                        <a:rPr lang="el-GR" dirty="0"/>
                        <a:t>1600</a:t>
                      </a:r>
                      <a:endParaRPr lang="en-US" dirty="0"/>
                    </a:p>
                  </a:txBody>
                  <a:tcPr/>
                </a:tc>
                <a:tc>
                  <a:txBody>
                    <a:bodyPr/>
                    <a:lstStyle/>
                    <a:p>
                      <a:r>
                        <a:rPr lang="el-GR" dirty="0"/>
                        <a:t>56</a:t>
                      </a:r>
                      <a:endParaRPr lang="en-US" dirty="0"/>
                    </a:p>
                  </a:txBody>
                  <a:tcPr/>
                </a:tc>
                <a:tc>
                  <a:txBody>
                    <a:bodyPr/>
                    <a:lstStyle/>
                    <a:p>
                      <a:r>
                        <a:rPr lang="el-GR" dirty="0"/>
                        <a:t>0.035</a:t>
                      </a:r>
                      <a:endParaRPr lang="en-US" dirty="0"/>
                    </a:p>
                  </a:txBody>
                  <a:tcPr/>
                </a:tc>
                <a:tc>
                  <a:txBody>
                    <a:bodyPr/>
                    <a:lstStyle/>
                    <a:p>
                      <a:r>
                        <a:rPr lang="el-GR" dirty="0"/>
                        <a:t>0.056</a:t>
                      </a:r>
                      <a:endParaRPr lang="en-US" dirty="0"/>
                    </a:p>
                  </a:txBody>
                  <a:tcPr/>
                </a:tc>
                <a:tc>
                  <a:txBody>
                    <a:bodyPr/>
                    <a:lstStyle/>
                    <a:p>
                      <a:r>
                        <a:rPr lang="el-GR" dirty="0"/>
                        <a:t>0.026</a:t>
                      </a:r>
                      <a:endParaRPr lang="en-US" dirty="0"/>
                    </a:p>
                  </a:txBody>
                  <a:tcPr/>
                </a:tc>
                <a:extLst>
                  <a:ext uri="{0D108BD9-81ED-4DB2-BD59-A6C34878D82A}">
                    <a16:rowId xmlns:a16="http://schemas.microsoft.com/office/drawing/2014/main" val="10013"/>
                  </a:ext>
                </a:extLst>
              </a:tr>
              <a:tr h="361934">
                <a:tc>
                  <a:txBody>
                    <a:bodyPr/>
                    <a:lstStyle/>
                    <a:p>
                      <a:r>
                        <a:rPr lang="en-US" dirty="0"/>
                        <a:t>14</a:t>
                      </a:r>
                    </a:p>
                  </a:txBody>
                  <a:tcPr/>
                </a:tc>
                <a:tc>
                  <a:txBody>
                    <a:bodyPr/>
                    <a:lstStyle/>
                    <a:p>
                      <a:r>
                        <a:rPr lang="el-GR" dirty="0"/>
                        <a:t>7/11/13 – 2</a:t>
                      </a:r>
                      <a:r>
                        <a:rPr lang="el-GR" baseline="30000" dirty="0"/>
                        <a:t>η</a:t>
                      </a:r>
                      <a:endParaRPr lang="en-US" dirty="0"/>
                    </a:p>
                  </a:txBody>
                  <a:tcPr/>
                </a:tc>
                <a:tc>
                  <a:txBody>
                    <a:bodyPr/>
                    <a:lstStyle/>
                    <a:p>
                      <a:r>
                        <a:rPr lang="el-GR" dirty="0"/>
                        <a:t>1900</a:t>
                      </a:r>
                      <a:endParaRPr lang="en-US" dirty="0"/>
                    </a:p>
                  </a:txBody>
                  <a:tcPr/>
                </a:tc>
                <a:tc>
                  <a:txBody>
                    <a:bodyPr/>
                    <a:lstStyle/>
                    <a:p>
                      <a:r>
                        <a:rPr lang="el-GR" dirty="0"/>
                        <a:t>62</a:t>
                      </a:r>
                      <a:endParaRPr lang="en-US" dirty="0"/>
                    </a:p>
                  </a:txBody>
                  <a:tcPr/>
                </a:tc>
                <a:tc>
                  <a:txBody>
                    <a:bodyPr/>
                    <a:lstStyle/>
                    <a:p>
                      <a:r>
                        <a:rPr lang="el-GR" dirty="0"/>
                        <a:t>0.033</a:t>
                      </a:r>
                      <a:endParaRPr lang="en-US" dirty="0"/>
                    </a:p>
                  </a:txBody>
                  <a:tcPr/>
                </a:tc>
                <a:tc>
                  <a:txBody>
                    <a:bodyPr/>
                    <a:lstStyle/>
                    <a:p>
                      <a:r>
                        <a:rPr lang="el-GR" dirty="0"/>
                        <a:t>0.055</a:t>
                      </a:r>
                      <a:endParaRPr lang="en-US" dirty="0"/>
                    </a:p>
                  </a:txBody>
                  <a:tcPr/>
                </a:tc>
                <a:tc>
                  <a:txBody>
                    <a:bodyPr/>
                    <a:lstStyle/>
                    <a:p>
                      <a:r>
                        <a:rPr lang="el-GR" dirty="0"/>
                        <a:t>0.027</a:t>
                      </a:r>
                      <a:endParaRPr lang="en-US" dirty="0"/>
                    </a:p>
                  </a:txBody>
                  <a:tcPr/>
                </a:tc>
                <a:extLst>
                  <a:ext uri="{0D108BD9-81ED-4DB2-BD59-A6C34878D82A}">
                    <a16:rowId xmlns:a16="http://schemas.microsoft.com/office/drawing/2014/main" val="10014"/>
                  </a:ext>
                </a:extLst>
              </a:tr>
              <a:tr h="361934">
                <a:tc>
                  <a:txBody>
                    <a:bodyPr/>
                    <a:lstStyle/>
                    <a:p>
                      <a:r>
                        <a:rPr lang="en-US" dirty="0"/>
                        <a:t>15</a:t>
                      </a:r>
                    </a:p>
                  </a:txBody>
                  <a:tcPr/>
                </a:tc>
                <a:tc>
                  <a:txBody>
                    <a:bodyPr/>
                    <a:lstStyle/>
                    <a:p>
                      <a:r>
                        <a:rPr lang="el-GR" dirty="0"/>
                        <a:t>8/11/13</a:t>
                      </a:r>
                      <a:r>
                        <a:rPr lang="el-GR" baseline="0" dirty="0"/>
                        <a:t> -  1</a:t>
                      </a:r>
                      <a:r>
                        <a:rPr lang="el-GR" baseline="30000" dirty="0"/>
                        <a:t>η</a:t>
                      </a:r>
                      <a:endParaRPr lang="en-US" dirty="0"/>
                    </a:p>
                  </a:txBody>
                  <a:tcPr/>
                </a:tc>
                <a:tc>
                  <a:txBody>
                    <a:bodyPr/>
                    <a:lstStyle/>
                    <a:p>
                      <a:r>
                        <a:rPr lang="el-GR" dirty="0"/>
                        <a:t>1000</a:t>
                      </a:r>
                      <a:endParaRPr lang="en-US" dirty="0"/>
                    </a:p>
                  </a:txBody>
                  <a:tcPr/>
                </a:tc>
                <a:tc>
                  <a:txBody>
                    <a:bodyPr/>
                    <a:lstStyle/>
                    <a:p>
                      <a:r>
                        <a:rPr lang="el-GR" dirty="0"/>
                        <a:t>47</a:t>
                      </a:r>
                      <a:endParaRPr lang="en-US" dirty="0"/>
                    </a:p>
                  </a:txBody>
                  <a:tcPr/>
                </a:tc>
                <a:tc>
                  <a:txBody>
                    <a:bodyPr/>
                    <a:lstStyle/>
                    <a:p>
                      <a:r>
                        <a:rPr lang="el-GR" dirty="0"/>
                        <a:t>0.047</a:t>
                      </a:r>
                      <a:endParaRPr lang="en-US" dirty="0"/>
                    </a:p>
                  </a:txBody>
                  <a:tcPr/>
                </a:tc>
                <a:tc>
                  <a:txBody>
                    <a:bodyPr/>
                    <a:lstStyle/>
                    <a:p>
                      <a:r>
                        <a:rPr lang="el-GR" dirty="0"/>
                        <a:t>0.060</a:t>
                      </a:r>
                      <a:endParaRPr lang="en-US" dirty="0"/>
                    </a:p>
                  </a:txBody>
                  <a:tcPr/>
                </a:tc>
                <a:tc>
                  <a:txBody>
                    <a:bodyPr/>
                    <a:lstStyle/>
                    <a:p>
                      <a:r>
                        <a:rPr lang="el-GR" dirty="0"/>
                        <a:t>0.022</a:t>
                      </a:r>
                      <a:endParaRPr lang="en-US"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9505866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28650" y="404664"/>
                <a:ext cx="7886700" cy="5772299"/>
              </a:xfrm>
            </p:spPr>
            <p:txBody>
              <a:bodyPr/>
              <a:lstStyle/>
              <a:p>
                <a:r>
                  <a:rPr lang="el-GR" dirty="0"/>
                  <a:t>Στο διάγραμμα </a:t>
                </a:r>
                <a:r>
                  <a:rPr lang="en-US" dirty="0"/>
                  <a:t>p </a:t>
                </a:r>
                <a:r>
                  <a:rPr lang="el-GR" dirty="0"/>
                  <a:t>η κεντρική γραμμή άγεται στη θέση</a:t>
                </a:r>
              </a:p>
              <a:p>
                <a:endParaRPr lang="el-GR" dirty="0"/>
              </a:p>
              <a:p>
                <a:pPr marL="0" indent="0">
                  <a:buNone/>
                </a:pPr>
                <a:r>
                  <a:rPr lang="el-GR" dirty="0"/>
                  <a:t>  </a:t>
                </a:r>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𝑝</m:t>
                        </m:r>
                      </m:e>
                    </m:acc>
                  </m:oMath>
                </a14:m>
                <a:r>
                  <a:rPr lang="en-US" dirty="0"/>
                  <a:t> = ( </a:t>
                </a:r>
                <a:r>
                  <a:rPr lang="el-GR" dirty="0"/>
                  <a:t>Σύνολο ελλαττωματικών μονάδων ) / (Σύνολο μονάδων δείγματος) =</a:t>
                </a:r>
                <a:r>
                  <a:rPr lang="en-US" dirty="0"/>
                  <a:t> ( 38+55+…+47) / ( 1200+1400+…+1000)=0.041</a:t>
                </a:r>
              </a:p>
              <a:p>
                <a:pPr marL="0" indent="0">
                  <a:buNone/>
                </a:pPr>
                <a:endParaRPr lang="en-US" dirty="0"/>
              </a:p>
              <a:p>
                <a:pPr marL="0" indent="0">
                  <a:buNone/>
                </a:pPr>
                <a:r>
                  <a:rPr lang="en-US" dirty="0"/>
                  <a:t>To </a:t>
                </a:r>
                <a:r>
                  <a:rPr lang="el-GR" dirty="0"/>
                  <a:t>άνω όριο ελέγχου ( </a:t>
                </a:r>
                <a:r>
                  <a:rPr lang="en-US" dirty="0"/>
                  <a:t>Upper Control Limit) </a:t>
                </a:r>
                <a:r>
                  <a:rPr lang="el-GR" dirty="0"/>
                  <a:t>άγεται στη θέση </a:t>
                </a:r>
                <a:endParaRPr lang="en-US" dirty="0"/>
              </a:p>
              <a:p>
                <a:pPr marL="0" indent="0">
                  <a:buNone/>
                </a:pPr>
                <a:endParaRPr lang="el-GR" dirty="0"/>
              </a:p>
              <a:p>
                <a:pPr marL="0" indent="0">
                  <a:buNone/>
                </a:pPr>
                <a:r>
                  <a:rPr lang="en-US" dirty="0"/>
                  <a:t>UCL = </a:t>
                </a:r>
                <a:r>
                  <a:rPr lang="el-GR" dirty="0"/>
                  <a:t> </a:t>
                </a:r>
                <a14:m>
                  <m:oMath xmlns:m="http://schemas.openxmlformats.org/officeDocument/2006/math">
                    <m:acc>
                      <m:accPr>
                        <m:chr m:val="̅"/>
                        <m:ctrlPr>
                          <a:rPr lang="el-GR" i="1">
                            <a:latin typeface="Cambria Math" panose="02040503050406030204" pitchFamily="18" charset="0"/>
                          </a:rPr>
                        </m:ctrlPr>
                      </m:accPr>
                      <m:e>
                        <m:r>
                          <a:rPr lang="en-US" i="1" smtClean="0">
                            <a:latin typeface="Cambria Math" panose="02040503050406030204" pitchFamily="18" charset="0"/>
                          </a:rPr>
                          <m:t>𝑝</m:t>
                        </m:r>
                      </m:e>
                    </m:acc>
                  </m:oMath>
                </a14:m>
                <a:r>
                  <a:rPr lang="en-US" dirty="0"/>
                  <a:t> + 3 </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b="0" i="1" smtClean="0">
                                <a:latin typeface="Cambria Math" panose="02040503050406030204" pitchFamily="18" charset="0"/>
                              </a:rPr>
                              <m:t>(1−</m:t>
                            </m:r>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b="0" i="1" smtClean="0">
                                <a:latin typeface="Cambria Math" panose="02040503050406030204" pitchFamily="18" charset="0"/>
                              </a:rPr>
                              <m:t>)</m:t>
                            </m:r>
                          </m:num>
                          <m:den>
                            <m:r>
                              <a:rPr lang="en-US" b="0" i="1" smtClean="0">
                                <a:latin typeface="Cambria Math" panose="02040503050406030204" pitchFamily="18" charset="0"/>
                              </a:rPr>
                              <m:t>𝑛</m:t>
                            </m:r>
                          </m:den>
                        </m:f>
                      </m:e>
                    </m:rad>
                  </m:oMath>
                </a14:m>
                <a:r>
                  <a:rPr lang="el-GR" dirty="0"/>
                  <a:t> </a:t>
                </a:r>
                <a:endParaRPr lang="en-US" dirty="0"/>
              </a:p>
              <a:p>
                <a:pPr marL="0" indent="0">
                  <a:buNone/>
                </a:pPr>
                <a:endParaRPr lang="en-US" dirty="0"/>
              </a:p>
              <a:p>
                <a:pPr marL="0" indent="0">
                  <a:buNone/>
                </a:pPr>
                <a:r>
                  <a:rPr lang="el-GR" dirty="0"/>
                  <a:t>Το κάτω όριο ελέγχου ( </a:t>
                </a:r>
                <a:r>
                  <a:rPr lang="en-US" dirty="0"/>
                  <a:t>Lower Control Limit ) </a:t>
                </a:r>
                <a:r>
                  <a:rPr lang="el-GR" dirty="0"/>
                  <a:t>άγεται στη θέση </a:t>
                </a:r>
              </a:p>
              <a:p>
                <a:pPr marL="0" indent="0">
                  <a:buNone/>
                </a:pPr>
                <a:endParaRPr lang="el-GR" dirty="0"/>
              </a:p>
              <a:p>
                <a:pPr marL="0" indent="0">
                  <a:buNone/>
                </a:pPr>
                <a:r>
                  <a:rPr lang="en-US" dirty="0"/>
                  <a:t>LCL =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𝑝</m:t>
                        </m:r>
                      </m:e>
                    </m:acc>
                  </m:oMath>
                </a14:m>
                <a:r>
                  <a:rPr lang="en-US" dirty="0"/>
                  <a:t> - 3 </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num>
                          <m:den>
                            <m:r>
                              <a:rPr lang="en-US" i="1">
                                <a:latin typeface="Cambria Math" panose="02040503050406030204" pitchFamily="18" charset="0"/>
                              </a:rPr>
                              <m:t>𝑛</m:t>
                            </m:r>
                          </m:den>
                        </m:f>
                      </m:e>
                    </m:rad>
                  </m:oMath>
                </a14:m>
                <a:endParaRPr lang="en-US" dirty="0"/>
              </a:p>
              <a:p>
                <a:pPr marL="0" indent="0">
                  <a:buNone/>
                </a:pPr>
                <a:r>
                  <a:rPr lang="el-GR" dirty="0"/>
                  <a:t>Παράδειγμα:</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28650" y="404664"/>
                <a:ext cx="7886700" cy="5772299"/>
              </a:xfrm>
              <a:blipFill>
                <a:blip r:embed="rId2"/>
                <a:stretch>
                  <a:fillRect l="-927" t="-1162"/>
                </a:stretch>
              </a:blipFill>
            </p:spPr>
            <p:txBody>
              <a:bodyPr/>
              <a:lstStyle/>
              <a:p>
                <a:r>
                  <a:rPr lang="el-GR">
                    <a:noFill/>
                  </a:rPr>
                  <a:t> </a:t>
                </a:r>
              </a:p>
            </p:txBody>
          </p:sp>
        </mc:Fallback>
      </mc:AlternateContent>
    </p:spTree>
    <p:extLst>
      <p:ext uri="{BB962C8B-B14F-4D97-AF65-F5344CB8AC3E}">
        <p14:creationId xmlns:p14="http://schemas.microsoft.com/office/powerpoint/2010/main" val="3576606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576064"/>
          </a:xfrm>
        </p:spPr>
        <p:txBody>
          <a:bodyPr>
            <a:normAutofit/>
          </a:bodyPr>
          <a:lstStyle/>
          <a:p>
            <a:r>
              <a:rPr lang="el-GR" sz="2400" b="1" u="sng" dirty="0">
                <a:effectLst>
                  <a:outerShdw blurRad="38100" dist="38100" dir="2700000" algn="tl">
                    <a:srgbClr val="000000">
                      <a:alpha val="43137"/>
                    </a:srgbClr>
                  </a:outerShdw>
                </a:effectLst>
              </a:rPr>
              <a:t>Εργαλεία /Τεχνικές για την Βελτίωση της Ποιότητας</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12568337"/>
              </p:ext>
            </p:extLst>
          </p:nvPr>
        </p:nvGraphicFramePr>
        <p:xfrm>
          <a:off x="0" y="692151"/>
          <a:ext cx="9144000" cy="12252960"/>
        </p:xfrm>
        <a:graphic>
          <a:graphicData uri="http://schemas.openxmlformats.org/drawingml/2006/table">
            <a:tbl>
              <a:tblPr firstRow="1" bandRow="1">
                <a:tableStyleId>{5C22544A-7EE6-4342-B048-85BDC9FD1C3A}</a:tableStyleId>
              </a:tblPr>
              <a:tblGrid>
                <a:gridCol w="4363351">
                  <a:extLst>
                    <a:ext uri="{9D8B030D-6E8A-4147-A177-3AD203B41FA5}">
                      <a16:colId xmlns:a16="http://schemas.microsoft.com/office/drawing/2014/main" val="20000"/>
                    </a:ext>
                  </a:extLst>
                </a:gridCol>
                <a:gridCol w="4780649">
                  <a:extLst>
                    <a:ext uri="{9D8B030D-6E8A-4147-A177-3AD203B41FA5}">
                      <a16:colId xmlns:a16="http://schemas.microsoft.com/office/drawing/2014/main" val="20001"/>
                    </a:ext>
                  </a:extLst>
                </a:gridCol>
              </a:tblGrid>
              <a:tr h="303265">
                <a:tc>
                  <a:txBody>
                    <a:bodyPr/>
                    <a:lstStyle/>
                    <a:p>
                      <a:r>
                        <a:rPr lang="el-GR" sz="2000" dirty="0"/>
                        <a:t>Εργαλείο ή Τεχνική </a:t>
                      </a:r>
                    </a:p>
                  </a:txBody>
                  <a:tcPr/>
                </a:tc>
                <a:tc>
                  <a:txBody>
                    <a:bodyPr/>
                    <a:lstStyle/>
                    <a:p>
                      <a:r>
                        <a:rPr lang="el-GR" sz="2000" dirty="0"/>
                        <a:t>Πότε το επιλέγουμε</a:t>
                      </a:r>
                    </a:p>
                  </a:txBody>
                  <a:tcPr/>
                </a:tc>
                <a:extLst>
                  <a:ext uri="{0D108BD9-81ED-4DB2-BD59-A6C34878D82A}">
                    <a16:rowId xmlns:a16="http://schemas.microsoft.com/office/drawing/2014/main" val="10000"/>
                  </a:ext>
                </a:extLst>
              </a:tr>
              <a:tr h="723169">
                <a:tc>
                  <a:txBody>
                    <a:bodyPr/>
                    <a:lstStyle/>
                    <a:p>
                      <a:r>
                        <a:rPr lang="el-GR" sz="1800" dirty="0"/>
                        <a:t>Έντυπα συλλογής δεδομένων</a:t>
                      </a:r>
                      <a:r>
                        <a:rPr lang="el-GR" sz="1800" baseline="0" dirty="0"/>
                        <a:t> </a:t>
                      </a:r>
                      <a:endParaRPr lang="el-GR" sz="1800" dirty="0"/>
                    </a:p>
                  </a:txBody>
                  <a:tcPr/>
                </a:tc>
                <a:tc>
                  <a:txBody>
                    <a:bodyPr/>
                    <a:lstStyle/>
                    <a:p>
                      <a:r>
                        <a:rPr lang="el-GR" sz="1800" dirty="0"/>
                        <a:t>Όταν θέλουμε να συλλέξουμε δεδομένα με συστηματικό τρόπο προκειμένου να αποκομίσουμε ξεκάθαρη και αντικειμενική εικόνα των γεγονότων</a:t>
                      </a:r>
                    </a:p>
                  </a:txBody>
                  <a:tcPr/>
                </a:tc>
                <a:extLst>
                  <a:ext uri="{0D108BD9-81ED-4DB2-BD59-A6C34878D82A}">
                    <a16:rowId xmlns:a16="http://schemas.microsoft.com/office/drawing/2014/main" val="10001"/>
                  </a:ext>
                </a:extLst>
              </a:tr>
              <a:tr h="303265">
                <a:tc>
                  <a:txBody>
                    <a:bodyPr/>
                    <a:lstStyle/>
                    <a:p>
                      <a:r>
                        <a:rPr lang="el-GR" sz="2000" dirty="0"/>
                        <a:t>Α.</a:t>
                      </a:r>
                      <a:r>
                        <a:rPr lang="el-GR" sz="2000" baseline="0" dirty="0"/>
                        <a:t> Εργαλεία για μη αριθμητικά δεδομένα </a:t>
                      </a:r>
                      <a:endParaRPr lang="el-GR" sz="2000" dirty="0"/>
                    </a:p>
                  </a:txBody>
                  <a:tcPr/>
                </a:tc>
                <a:tc>
                  <a:txBody>
                    <a:bodyPr/>
                    <a:lstStyle/>
                    <a:p>
                      <a:endParaRPr lang="el-GR"/>
                    </a:p>
                  </a:txBody>
                  <a:tcPr/>
                </a:tc>
                <a:extLst>
                  <a:ext uri="{0D108BD9-81ED-4DB2-BD59-A6C34878D82A}">
                    <a16:rowId xmlns:a16="http://schemas.microsoft.com/office/drawing/2014/main" val="10002"/>
                  </a:ext>
                </a:extLst>
              </a:tr>
              <a:tr h="513217">
                <a:tc>
                  <a:txBody>
                    <a:bodyPr/>
                    <a:lstStyle/>
                    <a:p>
                      <a:r>
                        <a:rPr lang="el-GR" sz="1800" dirty="0"/>
                        <a:t>Διάγραμμα συνάφειας ( </a:t>
                      </a:r>
                      <a:r>
                        <a:rPr lang="en-US" sz="1800" dirty="0"/>
                        <a:t>Affinity Diagram) </a:t>
                      </a:r>
                      <a:endParaRPr lang="el-GR" sz="1800" dirty="0"/>
                    </a:p>
                  </a:txBody>
                  <a:tcPr/>
                </a:tc>
                <a:tc>
                  <a:txBody>
                    <a:bodyPr/>
                    <a:lstStyle/>
                    <a:p>
                      <a:r>
                        <a:rPr lang="el-GR" sz="1800" dirty="0"/>
                        <a:t>Όταν θέλουμε να ομαδοποιήσουμε</a:t>
                      </a:r>
                      <a:r>
                        <a:rPr lang="el-GR" sz="1800" baseline="0" dirty="0"/>
                        <a:t> ένα μεγάλο αριθμό ιδεών, γνωμών, απόψεων, θεμάτων </a:t>
                      </a:r>
                      <a:r>
                        <a:rPr lang="el-GR" sz="1800" baseline="0" dirty="0" err="1"/>
                        <a:t>κτλ</a:t>
                      </a:r>
                      <a:endParaRPr lang="el-GR" sz="1800" dirty="0"/>
                    </a:p>
                  </a:txBody>
                  <a:tcPr/>
                </a:tc>
                <a:extLst>
                  <a:ext uri="{0D108BD9-81ED-4DB2-BD59-A6C34878D82A}">
                    <a16:rowId xmlns:a16="http://schemas.microsoft.com/office/drawing/2014/main" val="10003"/>
                  </a:ext>
                </a:extLst>
              </a:tr>
              <a:tr h="1143074">
                <a:tc>
                  <a:txBody>
                    <a:bodyPr/>
                    <a:lstStyle/>
                    <a:p>
                      <a:r>
                        <a:rPr lang="en-US" sz="1800" dirty="0"/>
                        <a:t>Benchmarking</a:t>
                      </a:r>
                      <a:r>
                        <a:rPr lang="en-US" sz="1800" baseline="0" dirty="0"/>
                        <a:t> </a:t>
                      </a:r>
                      <a:endParaRPr lang="el-GR" sz="1800" dirty="0"/>
                    </a:p>
                  </a:txBody>
                  <a:tcPr/>
                </a:tc>
                <a:tc>
                  <a:txBody>
                    <a:bodyPr/>
                    <a:lstStyle/>
                    <a:p>
                      <a:r>
                        <a:rPr lang="el-GR" sz="1800" dirty="0"/>
                        <a:t>Όταν θέλουμε να &lt;&lt;μετρήσουμε &gt;&gt; μια διαδικασία της εταιρείας μας</a:t>
                      </a:r>
                      <a:r>
                        <a:rPr lang="el-GR" sz="1800" baseline="0" dirty="0"/>
                        <a:t> σε σχέση με την αντίστοιχη αναγνωρισμένων ηγετικών εταιρειών ( χωρίς να είναι απαραίτητο να συγκρίνονται ομοειδείς ,ως προς το προϊόν εταιρείες).</a:t>
                      </a:r>
                      <a:endParaRPr lang="el-GR" sz="1800" dirty="0"/>
                    </a:p>
                  </a:txBody>
                  <a:tcPr/>
                </a:tc>
                <a:extLst>
                  <a:ext uri="{0D108BD9-81ED-4DB2-BD59-A6C34878D82A}">
                    <a16:rowId xmlns:a16="http://schemas.microsoft.com/office/drawing/2014/main" val="10004"/>
                  </a:ext>
                </a:extLst>
              </a:tr>
              <a:tr h="723169">
                <a:tc>
                  <a:txBody>
                    <a:bodyPr/>
                    <a:lstStyle/>
                    <a:p>
                      <a:r>
                        <a:rPr lang="el-GR" sz="1800" dirty="0"/>
                        <a:t>Καταιγισμός ιδεών ( </a:t>
                      </a:r>
                      <a:r>
                        <a:rPr lang="en-US" sz="1800" dirty="0"/>
                        <a:t>Brainstorming)</a:t>
                      </a:r>
                      <a:endParaRPr lang="el-GR" sz="1800" dirty="0"/>
                    </a:p>
                  </a:txBody>
                  <a:tcPr/>
                </a:tc>
                <a:tc>
                  <a:txBody>
                    <a:bodyPr/>
                    <a:lstStyle/>
                    <a:p>
                      <a:r>
                        <a:rPr lang="el-GR" sz="1800" dirty="0"/>
                        <a:t>Όταν</a:t>
                      </a:r>
                      <a:r>
                        <a:rPr lang="el-GR" sz="1800" baseline="0" dirty="0"/>
                        <a:t> θέλουμε να δημιουργήσουμε και να εκτιμήσουμε μια λίστα με ιδέες , προβλήματα ή θέματα.</a:t>
                      </a:r>
                      <a:endParaRPr lang="el-GR" sz="1800" dirty="0"/>
                    </a:p>
                  </a:txBody>
                  <a:tcPr/>
                </a:tc>
                <a:extLst>
                  <a:ext uri="{0D108BD9-81ED-4DB2-BD59-A6C34878D82A}">
                    <a16:rowId xmlns:a16="http://schemas.microsoft.com/office/drawing/2014/main" val="10005"/>
                  </a:ext>
                </a:extLst>
              </a:tr>
              <a:tr h="938681">
                <a:tc>
                  <a:txBody>
                    <a:bodyPr/>
                    <a:lstStyle/>
                    <a:p>
                      <a:r>
                        <a:rPr lang="el-GR" sz="1800" dirty="0"/>
                        <a:t>Διάγραμμα Αιτίου</a:t>
                      </a:r>
                      <a:r>
                        <a:rPr lang="el-GR" sz="1800" baseline="0" dirty="0"/>
                        <a:t> – Αποτελέσματος ( </a:t>
                      </a:r>
                      <a:r>
                        <a:rPr lang="en-US" sz="1800" baseline="0" dirty="0"/>
                        <a:t>Cause &amp; Effect Diagram </a:t>
                      </a:r>
                      <a:r>
                        <a:rPr lang="el-GR" sz="1800" baseline="0" dirty="0"/>
                        <a:t>ή </a:t>
                      </a:r>
                      <a:r>
                        <a:rPr lang="en-US" sz="1800" baseline="0" dirty="0"/>
                        <a:t>Fishbone Diagram)</a:t>
                      </a:r>
                      <a:endParaRPr lang="el-GR" sz="1800" dirty="0"/>
                    </a:p>
                  </a:txBody>
                  <a:tcPr/>
                </a:tc>
                <a:tc>
                  <a:txBody>
                    <a:bodyPr/>
                    <a:lstStyle/>
                    <a:p>
                      <a:r>
                        <a:rPr lang="el-GR" sz="1800" dirty="0"/>
                        <a:t>Όταν θέλουμε να κάνουμε</a:t>
                      </a:r>
                      <a:r>
                        <a:rPr lang="el-GR" sz="1800" baseline="0" dirty="0"/>
                        <a:t> συστηματική ανάλυση της συσχέτισης αιτιών και αποτελεσμάτων και να προσδιορίσουμε τις πιθανές κύριες αιτίες ενός προβλήματος </a:t>
                      </a:r>
                      <a:endParaRPr lang="el-GR" sz="1800" dirty="0"/>
                    </a:p>
                  </a:txBody>
                  <a:tcPr/>
                </a:tc>
                <a:extLst>
                  <a:ext uri="{0D108BD9-81ED-4DB2-BD59-A6C34878D82A}">
                    <a16:rowId xmlns:a16="http://schemas.microsoft.com/office/drawing/2014/main" val="10006"/>
                  </a:ext>
                </a:extLst>
              </a:tr>
              <a:tr h="938681">
                <a:tc>
                  <a:txBody>
                    <a:bodyPr/>
                    <a:lstStyle/>
                    <a:p>
                      <a:r>
                        <a:rPr lang="el-GR" sz="1800" dirty="0"/>
                        <a:t>Διάγραμμα ροής ( </a:t>
                      </a:r>
                      <a:r>
                        <a:rPr lang="en-US" sz="1800" dirty="0"/>
                        <a:t>Flow chart) </a:t>
                      </a:r>
                      <a:endParaRPr lang="el-GR" sz="1800" dirty="0"/>
                    </a:p>
                  </a:txBody>
                  <a:tcPr/>
                </a:tc>
                <a:tc>
                  <a:txBody>
                    <a:bodyPr/>
                    <a:lstStyle/>
                    <a:p>
                      <a:r>
                        <a:rPr lang="el-GR" sz="1800" dirty="0"/>
                        <a:t>Όταν θέλουμε να περιγράψουμε μια υφιστάμενη διαδικασία με σκοπό τον προσδιορισμό</a:t>
                      </a:r>
                      <a:r>
                        <a:rPr lang="el-GR" sz="1800" baseline="0" dirty="0"/>
                        <a:t> των σημείων που επιδέχονται βελτιώσεις . Επίσης όταν θέλουμε να σχεδιάσουμε μια νέα διαδικασία .</a:t>
                      </a:r>
                      <a:endParaRPr lang="el-GR" sz="1800" dirty="0"/>
                    </a:p>
                  </a:txBody>
                  <a:tcPr/>
                </a:tc>
                <a:extLst>
                  <a:ext uri="{0D108BD9-81ED-4DB2-BD59-A6C34878D82A}">
                    <a16:rowId xmlns:a16="http://schemas.microsoft.com/office/drawing/2014/main" val="10007"/>
                  </a:ext>
                </a:extLst>
              </a:tr>
              <a:tr h="516275">
                <a:tc>
                  <a:txBody>
                    <a:bodyPr/>
                    <a:lstStyle/>
                    <a:p>
                      <a:r>
                        <a:rPr lang="el-GR" sz="1800" dirty="0"/>
                        <a:t>Δεντροδιάγραμμα ( </a:t>
                      </a:r>
                      <a:r>
                        <a:rPr lang="en-US" sz="1800" dirty="0"/>
                        <a:t>Tree</a:t>
                      </a:r>
                      <a:r>
                        <a:rPr lang="en-US" sz="1800" baseline="0" dirty="0"/>
                        <a:t> Diagram)</a:t>
                      </a:r>
                      <a:endParaRPr lang="el-GR" sz="1800" dirty="0"/>
                    </a:p>
                  </a:txBody>
                  <a:tcPr/>
                </a:tc>
                <a:tc>
                  <a:txBody>
                    <a:bodyPr/>
                    <a:lstStyle/>
                    <a:p>
                      <a:r>
                        <a:rPr lang="el-GR" sz="1800" dirty="0"/>
                        <a:t>Όταν θέλουμε να αναλύσουμε ένα θέμα / πρόβλημα στα βασικά του συστατικά στοιχεία.</a:t>
                      </a:r>
                    </a:p>
                  </a:txBody>
                  <a:tcPr/>
                </a:tc>
                <a:extLst>
                  <a:ext uri="{0D108BD9-81ED-4DB2-BD59-A6C34878D82A}">
                    <a16:rowId xmlns:a16="http://schemas.microsoft.com/office/drawing/2014/main" val="10008"/>
                  </a:ext>
                </a:extLst>
              </a:tr>
              <a:tr h="303265">
                <a:tc>
                  <a:txBody>
                    <a:bodyPr/>
                    <a:lstStyle/>
                    <a:p>
                      <a:r>
                        <a:rPr lang="el-GR" sz="1800" dirty="0"/>
                        <a:t>Β. Εργαλεία για αριθμητικά δεδομένα </a:t>
                      </a:r>
                    </a:p>
                  </a:txBody>
                  <a:tcPr/>
                </a:tc>
                <a:tc>
                  <a:txBody>
                    <a:bodyPr/>
                    <a:lstStyle/>
                    <a:p>
                      <a:endParaRPr lang="el-GR" sz="1800" dirty="0"/>
                    </a:p>
                  </a:txBody>
                  <a:tcPr/>
                </a:tc>
                <a:extLst>
                  <a:ext uri="{0D108BD9-81ED-4DB2-BD59-A6C34878D82A}">
                    <a16:rowId xmlns:a16="http://schemas.microsoft.com/office/drawing/2014/main" val="10009"/>
                  </a:ext>
                </a:extLst>
              </a:tr>
              <a:tr h="1143074">
                <a:tc>
                  <a:txBody>
                    <a:bodyPr/>
                    <a:lstStyle/>
                    <a:p>
                      <a:r>
                        <a:rPr lang="el-GR" sz="1800" dirty="0"/>
                        <a:t>Διάγραμμα ελέγχου ( </a:t>
                      </a:r>
                      <a:r>
                        <a:rPr lang="en-US" sz="1800" dirty="0"/>
                        <a:t>Control Chart)</a:t>
                      </a:r>
                      <a:endParaRPr lang="el-GR" sz="1800" dirty="0"/>
                    </a:p>
                  </a:txBody>
                  <a:tcPr/>
                </a:tc>
                <a:tc>
                  <a:txBody>
                    <a:bodyPr/>
                    <a:lstStyle/>
                    <a:p>
                      <a:r>
                        <a:rPr lang="el-GR" sz="1800" dirty="0"/>
                        <a:t>Όταν θέλουμε να παρακολουθήσουμε</a:t>
                      </a:r>
                      <a:r>
                        <a:rPr lang="el-GR" sz="1800" baseline="0" dirty="0"/>
                        <a:t> την απόδοση μιας διαδικασίας μέσω της συχνής καταγραφής των αποτελεσμάτων της προκειμένου να προσδιορίσουμε αν και κατά πόσο είναι εκτός ελέγχου ή παρατηρείται κανονική κατανομή.</a:t>
                      </a:r>
                      <a:endParaRPr lang="el-GR" sz="1800" dirty="0"/>
                    </a:p>
                  </a:txBody>
                  <a:tcPr/>
                </a:tc>
                <a:extLst>
                  <a:ext uri="{0D108BD9-81ED-4DB2-BD59-A6C34878D82A}">
                    <a16:rowId xmlns:a16="http://schemas.microsoft.com/office/drawing/2014/main" val="10010"/>
                  </a:ext>
                </a:extLst>
              </a:tr>
              <a:tr h="513217">
                <a:tc>
                  <a:txBody>
                    <a:bodyPr/>
                    <a:lstStyle/>
                    <a:p>
                      <a:r>
                        <a:rPr lang="el-GR" sz="1800" dirty="0"/>
                        <a:t>Ιστόγραμμα</a:t>
                      </a:r>
                      <a:r>
                        <a:rPr lang="el-GR" sz="1800" baseline="0" dirty="0"/>
                        <a:t> </a:t>
                      </a:r>
                      <a:r>
                        <a:rPr lang="en-US" sz="1800" baseline="0" dirty="0"/>
                        <a:t>( Histogram)</a:t>
                      </a:r>
                      <a:endParaRPr lang="el-GR" sz="1800" dirty="0"/>
                    </a:p>
                  </a:txBody>
                  <a:tcPr/>
                </a:tc>
                <a:tc>
                  <a:txBody>
                    <a:bodyPr/>
                    <a:lstStyle/>
                    <a:p>
                      <a:r>
                        <a:rPr lang="el-GR" sz="1800" dirty="0"/>
                        <a:t>Όταν θέλουμε να αποτυπώσουμε την κατανομή των δεομένων</a:t>
                      </a:r>
                    </a:p>
                  </a:txBody>
                  <a:tcPr/>
                </a:tc>
                <a:extLst>
                  <a:ext uri="{0D108BD9-81ED-4DB2-BD59-A6C34878D82A}">
                    <a16:rowId xmlns:a16="http://schemas.microsoft.com/office/drawing/2014/main" val="10011"/>
                  </a:ext>
                </a:extLst>
              </a:tr>
              <a:tr h="723169">
                <a:tc>
                  <a:txBody>
                    <a:bodyPr/>
                    <a:lstStyle/>
                    <a:p>
                      <a:r>
                        <a:rPr lang="el-GR" sz="1800" dirty="0"/>
                        <a:t>Ανάλυση</a:t>
                      </a:r>
                      <a:r>
                        <a:rPr lang="el-GR" sz="1800" baseline="0" dirty="0"/>
                        <a:t> </a:t>
                      </a:r>
                      <a:r>
                        <a:rPr lang="en-US" sz="1800" baseline="0" dirty="0"/>
                        <a:t> </a:t>
                      </a:r>
                      <a:r>
                        <a:rPr lang="en-US" sz="1800" baseline="0" dirty="0" err="1"/>
                        <a:t>Paretto</a:t>
                      </a:r>
                      <a:endParaRPr lang="el-GR" sz="1800" dirty="0"/>
                    </a:p>
                  </a:txBody>
                  <a:tcPr/>
                </a:tc>
                <a:tc>
                  <a:txBody>
                    <a:bodyPr/>
                    <a:lstStyle/>
                    <a:p>
                      <a:r>
                        <a:rPr lang="el-GR" sz="1800" dirty="0"/>
                        <a:t>Όταν θέλουμε να προσδιορίσουμε τους κύριους παράγοντες προβλημάτων και να τους διακρίνουμε από τους λιγότερο σημαντικούς.</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064549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144016"/>
          </a:xfrm>
        </p:spPr>
        <p:txBody>
          <a:bodyPr>
            <a:normAutofit fontScale="90000"/>
          </a:bodyPr>
          <a:lstStyle/>
          <a:p>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28650" y="332656"/>
                <a:ext cx="7886700" cy="5844307"/>
              </a:xfrm>
            </p:spPr>
            <p:txBody>
              <a:bodyPr/>
              <a:lstStyle/>
              <a:p>
                <a:r>
                  <a:rPr lang="en-US" dirty="0"/>
                  <a:t>UCL =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𝑝</m:t>
                        </m:r>
                      </m:e>
                    </m:acc>
                  </m:oMath>
                </a14:m>
                <a:r>
                  <a:rPr lang="en-US" dirty="0"/>
                  <a:t> + 3 </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num>
                          <m:den>
                            <m:r>
                              <a:rPr lang="en-US" i="1">
                                <a:latin typeface="Cambria Math" panose="02040503050406030204" pitchFamily="18" charset="0"/>
                              </a:rPr>
                              <m:t>𝑛</m:t>
                            </m:r>
                          </m:den>
                        </m:f>
                      </m:e>
                    </m:rad>
                  </m:oMath>
                </a14:m>
                <a:r>
                  <a:rPr lang="el-GR" dirty="0"/>
                  <a:t> = 0.041 + 3</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l-GR" b="0" i="1" smtClean="0">
                                <a:latin typeface="Cambria Math" panose="02040503050406030204" pitchFamily="18" charset="0"/>
                              </a:rPr>
                              <m:t>0.041( 1−0.041</m:t>
                            </m:r>
                          </m:num>
                          <m:den>
                            <m:r>
                              <a:rPr lang="el-GR" b="0" i="1" smtClean="0">
                                <a:latin typeface="Cambria Math" panose="02040503050406030204" pitchFamily="18" charset="0"/>
                              </a:rPr>
                              <m:t>1200</m:t>
                            </m:r>
                          </m:den>
                        </m:f>
                      </m:e>
                    </m:rad>
                  </m:oMath>
                </a14:m>
                <a:r>
                  <a:rPr lang="el-GR" dirty="0"/>
                  <a:t> =0.058</a:t>
                </a:r>
              </a:p>
              <a:p>
                <a:endParaRPr lang="el-GR" dirty="0"/>
              </a:p>
              <a:p>
                <a:r>
                  <a:rPr lang="en-US" dirty="0"/>
                  <a:t>LCL  =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𝑝</m:t>
                        </m:r>
                      </m:e>
                    </m:acc>
                  </m:oMath>
                </a14:m>
                <a:r>
                  <a:rPr lang="en-US" dirty="0"/>
                  <a:t> - 3 </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(1−</m:t>
                            </m:r>
                            <m:acc>
                              <m:accPr>
                                <m:chr m:val="̅"/>
                                <m:ctrlPr>
                                  <a:rPr lang="el-GR" i="1">
                                    <a:latin typeface="Cambria Math" panose="02040503050406030204" pitchFamily="18" charset="0"/>
                                  </a:rPr>
                                </m:ctrlPr>
                              </m:accPr>
                              <m:e>
                                <m:r>
                                  <a:rPr lang="en-US" i="1">
                                    <a:latin typeface="Cambria Math" panose="02040503050406030204" pitchFamily="18" charset="0"/>
                                  </a:rPr>
                                  <m:t>𝑝</m:t>
                                </m:r>
                              </m:e>
                            </m:acc>
                            <m:r>
                              <a:rPr lang="en-US" i="1">
                                <a:latin typeface="Cambria Math" panose="02040503050406030204" pitchFamily="18" charset="0"/>
                              </a:rPr>
                              <m:t>)</m:t>
                            </m:r>
                          </m:num>
                          <m:den>
                            <m:r>
                              <a:rPr lang="en-US" i="1">
                                <a:latin typeface="Cambria Math" panose="02040503050406030204" pitchFamily="18" charset="0"/>
                              </a:rPr>
                              <m:t>𝑛</m:t>
                            </m:r>
                          </m:den>
                        </m:f>
                      </m:e>
                    </m:rad>
                  </m:oMath>
                </a14:m>
                <a:r>
                  <a:rPr lang="en-US" dirty="0"/>
                  <a:t> = 0.041 - </a:t>
                </a:r>
                <a:r>
                  <a:rPr lang="el-GR" dirty="0"/>
                  <a:t>3</a:t>
                </a:r>
                <a14:m>
                  <m:oMath xmlns:m="http://schemas.openxmlformats.org/officeDocument/2006/math">
                    <m:rad>
                      <m:radPr>
                        <m:degHide m:val="on"/>
                        <m:ctrlPr>
                          <a:rPr lang="en-US" i="1">
                            <a:latin typeface="Cambria Math" panose="02040503050406030204" pitchFamily="18" charset="0"/>
                          </a:rPr>
                        </m:ctrlPr>
                      </m:radPr>
                      <m:deg/>
                      <m:e>
                        <m:f>
                          <m:fPr>
                            <m:ctrlPr>
                              <a:rPr lang="en-US" i="1">
                                <a:latin typeface="Cambria Math" panose="02040503050406030204" pitchFamily="18" charset="0"/>
                              </a:rPr>
                            </m:ctrlPr>
                          </m:fPr>
                          <m:num>
                            <m:r>
                              <a:rPr lang="el-GR" i="1">
                                <a:latin typeface="Cambria Math" panose="02040503050406030204" pitchFamily="18" charset="0"/>
                              </a:rPr>
                              <m:t>0.041( 1−0.041</m:t>
                            </m:r>
                          </m:num>
                          <m:den>
                            <m:r>
                              <a:rPr lang="el-GR" i="1">
                                <a:latin typeface="Cambria Math" panose="02040503050406030204" pitchFamily="18" charset="0"/>
                              </a:rPr>
                              <m:t>1200</m:t>
                            </m:r>
                          </m:den>
                        </m:f>
                      </m:e>
                    </m:rad>
                  </m:oMath>
                </a14:m>
                <a:r>
                  <a:rPr lang="en-US" dirty="0"/>
                  <a:t> = 0.024</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28650" y="332656"/>
                <a:ext cx="7886700" cy="5844307"/>
              </a:xfrm>
              <a:blipFill rotWithShape="0">
                <a:blip r:embed="rId2"/>
                <a:stretch>
                  <a:fillRect l="-773"/>
                </a:stretch>
              </a:blipFill>
            </p:spPr>
            <p:txBody>
              <a:bodyPr/>
              <a:lstStyle/>
              <a:p>
                <a:r>
                  <a:rPr lang="el-GR">
                    <a:noFill/>
                  </a:rPr>
                  <a:t> </a:t>
                </a:r>
              </a:p>
            </p:txBody>
          </p:sp>
        </mc:Fallback>
      </mc:AlternateContent>
    </p:spTree>
    <p:extLst>
      <p:ext uri="{BB962C8B-B14F-4D97-AF65-F5344CB8AC3E}">
        <p14:creationId xmlns:p14="http://schemas.microsoft.com/office/powerpoint/2010/main" val="3742737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183554"/>
          </a:xfrm>
        </p:spPr>
        <p:txBody>
          <a:bodyPr>
            <a:normAutofit fontScale="90000"/>
          </a:bodyPr>
          <a:lstStyle/>
          <a:p>
            <a:endParaRPr lang="el-GR" dirty="0"/>
          </a:p>
        </p:txBody>
      </p:sp>
      <p:sp>
        <p:nvSpPr>
          <p:cNvPr id="3" name="Θέση περιεχομένου 2"/>
          <p:cNvSpPr>
            <a:spLocks noGrp="1"/>
          </p:cNvSpPr>
          <p:nvPr>
            <p:ph idx="1"/>
          </p:nvPr>
        </p:nvSpPr>
        <p:spPr>
          <a:xfrm>
            <a:off x="628650" y="692696"/>
            <a:ext cx="7886700" cy="5484267"/>
          </a:xfrm>
        </p:spPr>
        <p:txBody>
          <a:bodyPr/>
          <a:lstStyle/>
          <a:p>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3465010108"/>
              </p:ext>
            </p:extLst>
          </p:nvPr>
        </p:nvGraphicFramePr>
        <p:xfrm>
          <a:off x="827584" y="692696"/>
          <a:ext cx="7488832" cy="5040560"/>
        </p:xfrm>
        <a:graphic>
          <a:graphicData uri="http://schemas.openxmlformats.org/presentationml/2006/ole">
            <mc:AlternateContent xmlns:mc="http://schemas.openxmlformats.org/markup-compatibility/2006">
              <mc:Choice xmlns:v="urn:schemas-microsoft-com:vml" Requires="v">
                <p:oleObj spid="_x0000_s2266" name="Graph" r:id="rId3" imgW="5486400" imgH="3657600" progId="MtbGraph.Document">
                  <p:embed/>
                </p:oleObj>
              </mc:Choice>
              <mc:Fallback>
                <p:oleObj name="Graph" r:id="rId3" imgW="5486400" imgH="3657600" progId="MtbGraph.Document">
                  <p:embed/>
                  <p:pic>
                    <p:nvPicPr>
                      <p:cNvPr id="0" name=""/>
                      <p:cNvPicPr/>
                      <p:nvPr/>
                    </p:nvPicPr>
                    <p:blipFill>
                      <a:blip r:embed="rId4"/>
                      <a:stretch>
                        <a:fillRect/>
                      </a:stretch>
                    </p:blipFill>
                    <p:spPr>
                      <a:xfrm>
                        <a:off x="827584" y="692696"/>
                        <a:ext cx="7488832" cy="5040560"/>
                      </a:xfrm>
                      <a:prstGeom prst="rect">
                        <a:avLst/>
                      </a:prstGeom>
                    </p:spPr>
                  </p:pic>
                </p:oleObj>
              </mc:Fallback>
            </mc:AlternateContent>
          </a:graphicData>
        </a:graphic>
      </p:graphicFrame>
    </p:spTree>
    <p:extLst>
      <p:ext uri="{BB962C8B-B14F-4D97-AF65-F5344CB8AC3E}">
        <p14:creationId xmlns:p14="http://schemas.microsoft.com/office/powerpoint/2010/main" val="2240821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6824" y="116632"/>
            <a:ext cx="7886700" cy="360040"/>
          </a:xfrm>
        </p:spPr>
        <p:txBody>
          <a:bodyPr>
            <a:normAutofit fontScale="90000"/>
          </a:bodyPr>
          <a:lstStyle/>
          <a:p>
            <a:r>
              <a:rPr lang="el-GR" sz="2000" b="1" dirty="0"/>
              <a:t>Εφαρμογή διαγράμματος </a:t>
            </a:r>
            <a:r>
              <a:rPr lang="en-US" sz="2000" b="1" dirty="0"/>
              <a:t>c</a:t>
            </a:r>
            <a:endParaRPr lang="el-GR" sz="2000" b="1" dirty="0"/>
          </a:p>
        </p:txBody>
      </p:sp>
      <p:sp>
        <p:nvSpPr>
          <p:cNvPr id="3" name="Θέση περιεχομένου 2"/>
          <p:cNvSpPr>
            <a:spLocks noGrp="1"/>
          </p:cNvSpPr>
          <p:nvPr>
            <p:ph idx="1"/>
          </p:nvPr>
        </p:nvSpPr>
        <p:spPr>
          <a:xfrm>
            <a:off x="323528" y="476672"/>
            <a:ext cx="8191822" cy="5700291"/>
          </a:xfrm>
        </p:spPr>
        <p:txBody>
          <a:bodyPr>
            <a:normAutofit/>
          </a:bodyPr>
          <a:lstStyle/>
          <a:p>
            <a:r>
              <a:rPr lang="el-GR" sz="1800" dirty="0"/>
              <a:t>Βιομηχανία παραγωγής χαρτιού παράγει χαρτί σε ρολά των 2000 μέτρων για χρήση τους στην παραγωγή εφημερίδων. Βασικό ελάττωμα που απασχολεί τη βιομηχανία είναι η δημιουργία σκουρόχρωμων κηλίδων στο χαρτί οι οποίες έχουν εμβαδό μεγαλύτερο από 0.5 </a:t>
            </a:r>
            <a:r>
              <a:rPr lang="en-US" sz="1800" dirty="0"/>
              <a:t>cm^2.</a:t>
            </a:r>
          </a:p>
          <a:p>
            <a:pPr marL="0" indent="0">
              <a:buNone/>
            </a:pPr>
            <a:r>
              <a:rPr lang="en-US" sz="1800" dirty="0"/>
              <a:t>  </a:t>
            </a:r>
            <a:r>
              <a:rPr lang="el-GR" sz="1800" dirty="0"/>
              <a:t>Το παραγόμενο χαρτί τυλίγεται γύρω από  πλαστικό πυρήνα ώστε να       σχηματιστεί ρολό . Κατά το τύλιγμα 5</a:t>
            </a:r>
            <a:r>
              <a:rPr lang="el-GR" sz="1800" baseline="30000" dirty="0"/>
              <a:t>ου</a:t>
            </a:r>
            <a:r>
              <a:rPr lang="el-GR" sz="1800" dirty="0"/>
              <a:t> ,10</a:t>
            </a:r>
            <a:r>
              <a:rPr lang="el-GR" sz="1800" baseline="30000" dirty="0"/>
              <a:t>ου</a:t>
            </a:r>
            <a:r>
              <a:rPr lang="el-GR" sz="1800" dirty="0"/>
              <a:t>, 15</a:t>
            </a:r>
            <a:r>
              <a:rPr lang="el-GR" sz="1800" baseline="30000" dirty="0"/>
              <a:t>ου</a:t>
            </a:r>
            <a:r>
              <a:rPr lang="el-GR" sz="1800" dirty="0"/>
              <a:t>, 20</a:t>
            </a:r>
            <a:r>
              <a:rPr lang="el-GR" sz="1800" baseline="30000" dirty="0"/>
              <a:t>ου</a:t>
            </a:r>
            <a:r>
              <a:rPr lang="el-GR" sz="1800" dirty="0"/>
              <a:t>, 25</a:t>
            </a:r>
            <a:r>
              <a:rPr lang="el-GR" sz="1800" baseline="30000" dirty="0"/>
              <a:t>ου</a:t>
            </a:r>
            <a:r>
              <a:rPr lang="el-GR" sz="1800" dirty="0"/>
              <a:t>, </a:t>
            </a:r>
            <a:r>
              <a:rPr lang="el-GR" sz="1800" dirty="0" err="1"/>
              <a:t>κλπ</a:t>
            </a:r>
            <a:r>
              <a:rPr lang="el-GR" sz="1800" dirty="0"/>
              <a:t> του ρολού</a:t>
            </a:r>
            <a:r>
              <a:rPr lang="en-US" sz="1800" dirty="0"/>
              <a:t>(</a:t>
            </a:r>
            <a:r>
              <a:rPr lang="el-GR" sz="1800" dirty="0"/>
              <a:t>δηλαδή κάθε πέμπτο παραγόμενο ρολό χαρτιού), η μηχανή τυλίγματος συνδέεται με μηχάνημα ανίχνευσης και καταγραφής του αριθμού των κηλίδων του χαρτιού.</a:t>
            </a:r>
          </a:p>
          <a:p>
            <a:pPr marL="0" indent="0">
              <a:buNone/>
            </a:pPr>
            <a:r>
              <a:rPr lang="el-GR" sz="1800" dirty="0"/>
              <a:t>Τα αποτελέσματα που συλλέχθηκαν παρουσιάζονται στον πίνακα 1.</a:t>
            </a:r>
          </a:p>
          <a:p>
            <a:pPr marL="0" indent="0">
              <a:buNone/>
            </a:pPr>
            <a:r>
              <a:rPr lang="el-GR" sz="1800" dirty="0"/>
              <a:t>Τα στοιχεία αφορούν πλήθος ελαττωμάτων και το μέγεθος του δείγματος είναι σταθερό ( ρολό μήκους 2000μ). Επομένως ( πίνακας 1) θα χρησιμοποιηθεί το διάγραμμα </a:t>
            </a:r>
            <a:r>
              <a:rPr lang="en-US" sz="1800" dirty="0"/>
              <a:t>c </a:t>
            </a:r>
            <a:r>
              <a:rPr lang="el-GR" sz="1800" dirty="0"/>
              <a:t>για τη μελέτη της μεταβλητότητας της παραπάνω διεργασίας.</a:t>
            </a:r>
          </a:p>
          <a:p>
            <a:pPr marL="0" indent="0">
              <a:buNone/>
            </a:pPr>
            <a:endParaRPr lang="el-GR" sz="1800" dirty="0"/>
          </a:p>
        </p:txBody>
      </p:sp>
    </p:spTree>
    <p:extLst>
      <p:ext uri="{BB962C8B-B14F-4D97-AF65-F5344CB8AC3E}">
        <p14:creationId xmlns:p14="http://schemas.microsoft.com/office/powerpoint/2010/main" val="400790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4"/>
            <a:ext cx="7886700" cy="288031"/>
          </a:xfrm>
        </p:spPr>
        <p:txBody>
          <a:bodyPr>
            <a:noAutofit/>
          </a:bodyPr>
          <a:lstStyle/>
          <a:p>
            <a:r>
              <a:rPr lang="el-GR" sz="1400" b="1" dirty="0"/>
              <a:t>Πίνακας 1.Έντυπο συλλογής στοιχείων ελαττωμάτων χαρτιού</a:t>
            </a:r>
            <a:endParaRPr lang="en-US" sz="1400" b="1"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660063094"/>
              </p:ext>
            </p:extLst>
          </p:nvPr>
        </p:nvGraphicFramePr>
        <p:xfrm>
          <a:off x="628650" y="404663"/>
          <a:ext cx="7886700" cy="6310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491680">
                <a:tc>
                  <a:txBody>
                    <a:bodyPr/>
                    <a:lstStyle/>
                    <a:p>
                      <a:r>
                        <a:rPr lang="el-GR" dirty="0"/>
                        <a:t>Α/Α Δείγματος</a:t>
                      </a:r>
                    </a:p>
                  </a:txBody>
                  <a:tcPr/>
                </a:tc>
                <a:tc>
                  <a:txBody>
                    <a:bodyPr/>
                    <a:lstStyle/>
                    <a:p>
                      <a:r>
                        <a:rPr lang="el-GR" dirty="0"/>
                        <a:t>Ώρα</a:t>
                      </a:r>
                      <a:r>
                        <a:rPr lang="el-GR" baseline="0" dirty="0"/>
                        <a:t> περιέλιξης ρολού </a:t>
                      </a:r>
                      <a:endParaRPr lang="el-GR" dirty="0"/>
                    </a:p>
                  </a:txBody>
                  <a:tcPr/>
                </a:tc>
                <a:tc>
                  <a:txBody>
                    <a:bodyPr/>
                    <a:lstStyle/>
                    <a:p>
                      <a:r>
                        <a:rPr lang="el-GR" dirty="0"/>
                        <a:t>Αριθμός κηλίδων</a:t>
                      </a:r>
                      <a:r>
                        <a:rPr lang="el-GR" baseline="0" dirty="0"/>
                        <a:t> εμβαδού &gt; 0,5 </a:t>
                      </a:r>
                      <a:r>
                        <a:rPr lang="en-US" baseline="0" dirty="0"/>
                        <a:t>cm ^2</a:t>
                      </a:r>
                      <a:endParaRPr lang="el-GR" dirty="0"/>
                    </a:p>
                  </a:txBody>
                  <a:tcPr/>
                </a:tc>
                <a:extLst>
                  <a:ext uri="{0D108BD9-81ED-4DB2-BD59-A6C34878D82A}">
                    <a16:rowId xmlns:a16="http://schemas.microsoft.com/office/drawing/2014/main" val="10000"/>
                  </a:ext>
                </a:extLst>
              </a:tr>
              <a:tr h="387192">
                <a:tc>
                  <a:txBody>
                    <a:bodyPr/>
                    <a:lstStyle/>
                    <a:p>
                      <a:r>
                        <a:rPr lang="en-US" dirty="0"/>
                        <a:t>1</a:t>
                      </a:r>
                      <a:endParaRPr lang="el-GR" dirty="0"/>
                    </a:p>
                  </a:txBody>
                  <a:tcPr/>
                </a:tc>
                <a:tc>
                  <a:txBody>
                    <a:bodyPr/>
                    <a:lstStyle/>
                    <a:p>
                      <a:r>
                        <a:rPr lang="en-US" dirty="0"/>
                        <a:t>08:00</a:t>
                      </a:r>
                      <a:endParaRPr lang="el-GR" dirty="0"/>
                    </a:p>
                  </a:txBody>
                  <a:tcPr/>
                </a:tc>
                <a:tc>
                  <a:txBody>
                    <a:bodyPr/>
                    <a:lstStyle/>
                    <a:p>
                      <a:r>
                        <a:rPr lang="en-US" dirty="0"/>
                        <a:t>24</a:t>
                      </a:r>
                      <a:endParaRPr lang="el-GR" dirty="0"/>
                    </a:p>
                  </a:txBody>
                  <a:tcPr/>
                </a:tc>
                <a:extLst>
                  <a:ext uri="{0D108BD9-81ED-4DB2-BD59-A6C34878D82A}">
                    <a16:rowId xmlns:a16="http://schemas.microsoft.com/office/drawing/2014/main" val="10001"/>
                  </a:ext>
                </a:extLst>
              </a:tr>
              <a:tr h="387192">
                <a:tc>
                  <a:txBody>
                    <a:bodyPr/>
                    <a:lstStyle/>
                    <a:p>
                      <a:r>
                        <a:rPr lang="en-US" dirty="0"/>
                        <a:t>2</a:t>
                      </a:r>
                      <a:endParaRPr lang="el-GR" dirty="0"/>
                    </a:p>
                  </a:txBody>
                  <a:tcPr/>
                </a:tc>
                <a:tc>
                  <a:txBody>
                    <a:bodyPr/>
                    <a:lstStyle/>
                    <a:p>
                      <a:r>
                        <a:rPr lang="en-US" dirty="0"/>
                        <a:t>08:30</a:t>
                      </a:r>
                      <a:endParaRPr lang="el-GR" dirty="0"/>
                    </a:p>
                  </a:txBody>
                  <a:tcPr/>
                </a:tc>
                <a:tc>
                  <a:txBody>
                    <a:bodyPr/>
                    <a:lstStyle/>
                    <a:p>
                      <a:r>
                        <a:rPr lang="en-US" dirty="0"/>
                        <a:t>19</a:t>
                      </a:r>
                      <a:endParaRPr lang="el-GR" dirty="0"/>
                    </a:p>
                  </a:txBody>
                  <a:tcPr/>
                </a:tc>
                <a:extLst>
                  <a:ext uri="{0D108BD9-81ED-4DB2-BD59-A6C34878D82A}">
                    <a16:rowId xmlns:a16="http://schemas.microsoft.com/office/drawing/2014/main" val="10002"/>
                  </a:ext>
                </a:extLst>
              </a:tr>
              <a:tr h="387192">
                <a:tc>
                  <a:txBody>
                    <a:bodyPr/>
                    <a:lstStyle/>
                    <a:p>
                      <a:r>
                        <a:rPr lang="en-US" dirty="0"/>
                        <a:t>3</a:t>
                      </a:r>
                      <a:endParaRPr lang="el-GR" dirty="0"/>
                    </a:p>
                  </a:txBody>
                  <a:tcPr/>
                </a:tc>
                <a:tc>
                  <a:txBody>
                    <a:bodyPr/>
                    <a:lstStyle/>
                    <a:p>
                      <a:r>
                        <a:rPr lang="en-US" dirty="0"/>
                        <a:t>09:00</a:t>
                      </a:r>
                      <a:endParaRPr lang="el-GR" dirty="0"/>
                    </a:p>
                  </a:txBody>
                  <a:tcPr/>
                </a:tc>
                <a:tc>
                  <a:txBody>
                    <a:bodyPr/>
                    <a:lstStyle/>
                    <a:p>
                      <a:r>
                        <a:rPr lang="en-US" dirty="0"/>
                        <a:t>26</a:t>
                      </a:r>
                      <a:endParaRPr lang="el-GR" dirty="0"/>
                    </a:p>
                  </a:txBody>
                  <a:tcPr/>
                </a:tc>
                <a:extLst>
                  <a:ext uri="{0D108BD9-81ED-4DB2-BD59-A6C34878D82A}">
                    <a16:rowId xmlns:a16="http://schemas.microsoft.com/office/drawing/2014/main" val="10003"/>
                  </a:ext>
                </a:extLst>
              </a:tr>
              <a:tr h="387192">
                <a:tc>
                  <a:txBody>
                    <a:bodyPr/>
                    <a:lstStyle/>
                    <a:p>
                      <a:r>
                        <a:rPr lang="en-US" dirty="0"/>
                        <a:t>4</a:t>
                      </a:r>
                      <a:endParaRPr lang="el-GR" dirty="0"/>
                    </a:p>
                  </a:txBody>
                  <a:tcPr/>
                </a:tc>
                <a:tc>
                  <a:txBody>
                    <a:bodyPr/>
                    <a:lstStyle/>
                    <a:p>
                      <a:r>
                        <a:rPr lang="en-US" dirty="0"/>
                        <a:t>09:30</a:t>
                      </a:r>
                      <a:endParaRPr lang="el-GR" dirty="0"/>
                    </a:p>
                  </a:txBody>
                  <a:tcPr/>
                </a:tc>
                <a:tc>
                  <a:txBody>
                    <a:bodyPr/>
                    <a:lstStyle/>
                    <a:p>
                      <a:r>
                        <a:rPr lang="en-US" dirty="0"/>
                        <a:t>18</a:t>
                      </a:r>
                      <a:endParaRPr lang="el-GR" dirty="0"/>
                    </a:p>
                  </a:txBody>
                  <a:tcPr/>
                </a:tc>
                <a:extLst>
                  <a:ext uri="{0D108BD9-81ED-4DB2-BD59-A6C34878D82A}">
                    <a16:rowId xmlns:a16="http://schemas.microsoft.com/office/drawing/2014/main" val="10004"/>
                  </a:ext>
                </a:extLst>
              </a:tr>
              <a:tr h="387192">
                <a:tc>
                  <a:txBody>
                    <a:bodyPr/>
                    <a:lstStyle/>
                    <a:p>
                      <a:r>
                        <a:rPr lang="en-US" dirty="0"/>
                        <a:t>5</a:t>
                      </a:r>
                      <a:endParaRPr lang="el-GR" dirty="0"/>
                    </a:p>
                  </a:txBody>
                  <a:tcPr/>
                </a:tc>
                <a:tc>
                  <a:txBody>
                    <a:bodyPr/>
                    <a:lstStyle/>
                    <a:p>
                      <a:r>
                        <a:rPr lang="en-US" dirty="0"/>
                        <a:t>10:00</a:t>
                      </a:r>
                      <a:endParaRPr lang="el-GR" dirty="0"/>
                    </a:p>
                  </a:txBody>
                  <a:tcPr/>
                </a:tc>
                <a:tc>
                  <a:txBody>
                    <a:bodyPr/>
                    <a:lstStyle/>
                    <a:p>
                      <a:r>
                        <a:rPr lang="en-US" dirty="0"/>
                        <a:t>21</a:t>
                      </a:r>
                      <a:endParaRPr lang="el-GR" dirty="0"/>
                    </a:p>
                  </a:txBody>
                  <a:tcPr/>
                </a:tc>
                <a:extLst>
                  <a:ext uri="{0D108BD9-81ED-4DB2-BD59-A6C34878D82A}">
                    <a16:rowId xmlns:a16="http://schemas.microsoft.com/office/drawing/2014/main" val="10005"/>
                  </a:ext>
                </a:extLst>
              </a:tr>
              <a:tr h="387192">
                <a:tc>
                  <a:txBody>
                    <a:bodyPr/>
                    <a:lstStyle/>
                    <a:p>
                      <a:r>
                        <a:rPr lang="en-US" dirty="0"/>
                        <a:t>6</a:t>
                      </a:r>
                      <a:endParaRPr lang="el-GR" dirty="0"/>
                    </a:p>
                  </a:txBody>
                  <a:tcPr/>
                </a:tc>
                <a:tc>
                  <a:txBody>
                    <a:bodyPr/>
                    <a:lstStyle/>
                    <a:p>
                      <a:r>
                        <a:rPr lang="en-US" dirty="0"/>
                        <a:t>10:30</a:t>
                      </a:r>
                      <a:endParaRPr lang="el-GR" dirty="0"/>
                    </a:p>
                  </a:txBody>
                  <a:tcPr/>
                </a:tc>
                <a:tc>
                  <a:txBody>
                    <a:bodyPr/>
                    <a:lstStyle/>
                    <a:p>
                      <a:r>
                        <a:rPr lang="en-US" dirty="0"/>
                        <a:t>22</a:t>
                      </a:r>
                      <a:endParaRPr lang="el-GR" dirty="0"/>
                    </a:p>
                  </a:txBody>
                  <a:tcPr/>
                </a:tc>
                <a:extLst>
                  <a:ext uri="{0D108BD9-81ED-4DB2-BD59-A6C34878D82A}">
                    <a16:rowId xmlns:a16="http://schemas.microsoft.com/office/drawing/2014/main" val="10006"/>
                  </a:ext>
                </a:extLst>
              </a:tr>
              <a:tr h="387192">
                <a:tc>
                  <a:txBody>
                    <a:bodyPr/>
                    <a:lstStyle/>
                    <a:p>
                      <a:r>
                        <a:rPr lang="en-US" dirty="0"/>
                        <a:t>7</a:t>
                      </a:r>
                      <a:endParaRPr lang="el-GR" dirty="0"/>
                    </a:p>
                  </a:txBody>
                  <a:tcPr/>
                </a:tc>
                <a:tc>
                  <a:txBody>
                    <a:bodyPr/>
                    <a:lstStyle/>
                    <a:p>
                      <a:r>
                        <a:rPr lang="en-US" dirty="0"/>
                        <a:t>11:00</a:t>
                      </a:r>
                      <a:endParaRPr lang="el-GR" dirty="0"/>
                    </a:p>
                  </a:txBody>
                  <a:tcPr/>
                </a:tc>
                <a:tc>
                  <a:txBody>
                    <a:bodyPr/>
                    <a:lstStyle/>
                    <a:p>
                      <a:r>
                        <a:rPr lang="en-US" dirty="0"/>
                        <a:t>27</a:t>
                      </a:r>
                      <a:endParaRPr lang="el-GR" dirty="0"/>
                    </a:p>
                  </a:txBody>
                  <a:tcPr/>
                </a:tc>
                <a:extLst>
                  <a:ext uri="{0D108BD9-81ED-4DB2-BD59-A6C34878D82A}">
                    <a16:rowId xmlns:a16="http://schemas.microsoft.com/office/drawing/2014/main" val="10007"/>
                  </a:ext>
                </a:extLst>
              </a:tr>
              <a:tr h="387192">
                <a:tc>
                  <a:txBody>
                    <a:bodyPr/>
                    <a:lstStyle/>
                    <a:p>
                      <a:r>
                        <a:rPr lang="en-US" dirty="0"/>
                        <a:t>8</a:t>
                      </a:r>
                      <a:endParaRPr lang="el-GR" dirty="0"/>
                    </a:p>
                  </a:txBody>
                  <a:tcPr/>
                </a:tc>
                <a:tc>
                  <a:txBody>
                    <a:bodyPr/>
                    <a:lstStyle/>
                    <a:p>
                      <a:r>
                        <a:rPr lang="en-US" dirty="0"/>
                        <a:t>11:30</a:t>
                      </a:r>
                      <a:endParaRPr lang="el-GR" dirty="0"/>
                    </a:p>
                  </a:txBody>
                  <a:tcPr/>
                </a:tc>
                <a:tc>
                  <a:txBody>
                    <a:bodyPr/>
                    <a:lstStyle/>
                    <a:p>
                      <a:r>
                        <a:rPr lang="en-US" dirty="0"/>
                        <a:t>30</a:t>
                      </a:r>
                      <a:endParaRPr lang="el-GR" dirty="0"/>
                    </a:p>
                  </a:txBody>
                  <a:tcPr/>
                </a:tc>
                <a:extLst>
                  <a:ext uri="{0D108BD9-81ED-4DB2-BD59-A6C34878D82A}">
                    <a16:rowId xmlns:a16="http://schemas.microsoft.com/office/drawing/2014/main" val="10008"/>
                  </a:ext>
                </a:extLst>
              </a:tr>
              <a:tr h="387192">
                <a:tc>
                  <a:txBody>
                    <a:bodyPr/>
                    <a:lstStyle/>
                    <a:p>
                      <a:r>
                        <a:rPr lang="en-US" dirty="0"/>
                        <a:t>9</a:t>
                      </a:r>
                      <a:endParaRPr lang="el-GR" dirty="0"/>
                    </a:p>
                  </a:txBody>
                  <a:tcPr/>
                </a:tc>
                <a:tc>
                  <a:txBody>
                    <a:bodyPr/>
                    <a:lstStyle/>
                    <a:p>
                      <a:r>
                        <a:rPr lang="en-US" dirty="0"/>
                        <a:t>12:00</a:t>
                      </a:r>
                      <a:endParaRPr lang="el-GR" dirty="0"/>
                    </a:p>
                  </a:txBody>
                  <a:tcPr/>
                </a:tc>
                <a:tc>
                  <a:txBody>
                    <a:bodyPr/>
                    <a:lstStyle/>
                    <a:p>
                      <a:r>
                        <a:rPr lang="en-US" dirty="0"/>
                        <a:t>32</a:t>
                      </a:r>
                      <a:endParaRPr lang="el-GR" dirty="0"/>
                    </a:p>
                  </a:txBody>
                  <a:tcPr/>
                </a:tc>
                <a:extLst>
                  <a:ext uri="{0D108BD9-81ED-4DB2-BD59-A6C34878D82A}">
                    <a16:rowId xmlns:a16="http://schemas.microsoft.com/office/drawing/2014/main" val="10009"/>
                  </a:ext>
                </a:extLst>
              </a:tr>
              <a:tr h="387192">
                <a:tc>
                  <a:txBody>
                    <a:bodyPr/>
                    <a:lstStyle/>
                    <a:p>
                      <a:r>
                        <a:rPr lang="en-US" dirty="0"/>
                        <a:t>10</a:t>
                      </a:r>
                      <a:endParaRPr lang="el-GR" dirty="0"/>
                    </a:p>
                  </a:txBody>
                  <a:tcPr/>
                </a:tc>
                <a:tc>
                  <a:txBody>
                    <a:bodyPr/>
                    <a:lstStyle/>
                    <a:p>
                      <a:r>
                        <a:rPr lang="en-US" dirty="0"/>
                        <a:t>12:30</a:t>
                      </a:r>
                      <a:endParaRPr lang="el-GR" dirty="0"/>
                    </a:p>
                  </a:txBody>
                  <a:tcPr/>
                </a:tc>
                <a:tc>
                  <a:txBody>
                    <a:bodyPr/>
                    <a:lstStyle/>
                    <a:p>
                      <a:r>
                        <a:rPr lang="en-US" dirty="0"/>
                        <a:t>33</a:t>
                      </a:r>
                      <a:endParaRPr lang="el-GR" dirty="0"/>
                    </a:p>
                  </a:txBody>
                  <a:tcPr/>
                </a:tc>
                <a:extLst>
                  <a:ext uri="{0D108BD9-81ED-4DB2-BD59-A6C34878D82A}">
                    <a16:rowId xmlns:a16="http://schemas.microsoft.com/office/drawing/2014/main" val="10010"/>
                  </a:ext>
                </a:extLst>
              </a:tr>
              <a:tr h="387192">
                <a:tc>
                  <a:txBody>
                    <a:bodyPr/>
                    <a:lstStyle/>
                    <a:p>
                      <a:r>
                        <a:rPr lang="en-US" dirty="0"/>
                        <a:t>11</a:t>
                      </a:r>
                      <a:endParaRPr lang="el-GR" dirty="0"/>
                    </a:p>
                  </a:txBody>
                  <a:tcPr/>
                </a:tc>
                <a:tc>
                  <a:txBody>
                    <a:bodyPr/>
                    <a:lstStyle/>
                    <a:p>
                      <a:r>
                        <a:rPr lang="en-US" dirty="0"/>
                        <a:t>13:00</a:t>
                      </a:r>
                      <a:endParaRPr lang="el-GR" dirty="0"/>
                    </a:p>
                  </a:txBody>
                  <a:tcPr/>
                </a:tc>
                <a:tc>
                  <a:txBody>
                    <a:bodyPr/>
                    <a:lstStyle/>
                    <a:p>
                      <a:r>
                        <a:rPr lang="en-US" dirty="0"/>
                        <a:t>36</a:t>
                      </a:r>
                      <a:endParaRPr lang="el-GR" dirty="0"/>
                    </a:p>
                  </a:txBody>
                  <a:tcPr/>
                </a:tc>
                <a:extLst>
                  <a:ext uri="{0D108BD9-81ED-4DB2-BD59-A6C34878D82A}">
                    <a16:rowId xmlns:a16="http://schemas.microsoft.com/office/drawing/2014/main" val="10011"/>
                  </a:ext>
                </a:extLst>
              </a:tr>
              <a:tr h="387192">
                <a:tc>
                  <a:txBody>
                    <a:bodyPr/>
                    <a:lstStyle/>
                    <a:p>
                      <a:r>
                        <a:rPr lang="en-US" dirty="0"/>
                        <a:t>12</a:t>
                      </a:r>
                      <a:endParaRPr lang="el-GR" dirty="0"/>
                    </a:p>
                  </a:txBody>
                  <a:tcPr/>
                </a:tc>
                <a:tc>
                  <a:txBody>
                    <a:bodyPr/>
                    <a:lstStyle/>
                    <a:p>
                      <a:r>
                        <a:rPr lang="en-US" dirty="0"/>
                        <a:t>13:30</a:t>
                      </a:r>
                      <a:endParaRPr lang="el-GR" dirty="0"/>
                    </a:p>
                  </a:txBody>
                  <a:tcPr/>
                </a:tc>
                <a:tc>
                  <a:txBody>
                    <a:bodyPr/>
                    <a:lstStyle/>
                    <a:p>
                      <a:r>
                        <a:rPr lang="en-US" dirty="0"/>
                        <a:t>29</a:t>
                      </a:r>
                      <a:endParaRPr lang="el-GR" dirty="0"/>
                    </a:p>
                  </a:txBody>
                  <a:tcPr/>
                </a:tc>
                <a:extLst>
                  <a:ext uri="{0D108BD9-81ED-4DB2-BD59-A6C34878D82A}">
                    <a16:rowId xmlns:a16="http://schemas.microsoft.com/office/drawing/2014/main" val="10012"/>
                  </a:ext>
                </a:extLst>
              </a:tr>
              <a:tr h="387192">
                <a:tc>
                  <a:txBody>
                    <a:bodyPr/>
                    <a:lstStyle/>
                    <a:p>
                      <a:r>
                        <a:rPr lang="en-US" dirty="0"/>
                        <a:t>13</a:t>
                      </a:r>
                      <a:endParaRPr lang="el-GR" dirty="0"/>
                    </a:p>
                  </a:txBody>
                  <a:tcPr/>
                </a:tc>
                <a:tc>
                  <a:txBody>
                    <a:bodyPr/>
                    <a:lstStyle/>
                    <a:p>
                      <a:r>
                        <a:rPr lang="en-US" dirty="0"/>
                        <a:t>14:00</a:t>
                      </a:r>
                      <a:endParaRPr lang="el-GR" dirty="0"/>
                    </a:p>
                  </a:txBody>
                  <a:tcPr/>
                </a:tc>
                <a:tc>
                  <a:txBody>
                    <a:bodyPr/>
                    <a:lstStyle/>
                    <a:p>
                      <a:r>
                        <a:rPr lang="en-US" dirty="0"/>
                        <a:t>25</a:t>
                      </a:r>
                      <a:endParaRPr lang="el-GR" dirty="0"/>
                    </a:p>
                  </a:txBody>
                  <a:tcPr/>
                </a:tc>
                <a:extLst>
                  <a:ext uri="{0D108BD9-81ED-4DB2-BD59-A6C34878D82A}">
                    <a16:rowId xmlns:a16="http://schemas.microsoft.com/office/drawing/2014/main" val="10013"/>
                  </a:ext>
                </a:extLst>
              </a:tr>
              <a:tr h="387192">
                <a:tc>
                  <a:txBody>
                    <a:bodyPr/>
                    <a:lstStyle/>
                    <a:p>
                      <a:r>
                        <a:rPr lang="en-US" dirty="0"/>
                        <a:t>14</a:t>
                      </a:r>
                      <a:endParaRPr lang="el-GR" dirty="0"/>
                    </a:p>
                  </a:txBody>
                  <a:tcPr/>
                </a:tc>
                <a:tc>
                  <a:txBody>
                    <a:bodyPr/>
                    <a:lstStyle/>
                    <a:p>
                      <a:r>
                        <a:rPr lang="en-US" dirty="0"/>
                        <a:t>14:30</a:t>
                      </a:r>
                      <a:endParaRPr lang="el-GR" dirty="0"/>
                    </a:p>
                  </a:txBody>
                  <a:tcPr/>
                </a:tc>
                <a:tc>
                  <a:txBody>
                    <a:bodyPr/>
                    <a:lstStyle/>
                    <a:p>
                      <a:r>
                        <a:rPr lang="en-US" dirty="0"/>
                        <a:t>26</a:t>
                      </a:r>
                      <a:endParaRPr lang="el-GR" dirty="0"/>
                    </a:p>
                  </a:txBody>
                  <a:tcPr/>
                </a:tc>
                <a:extLst>
                  <a:ext uri="{0D108BD9-81ED-4DB2-BD59-A6C34878D82A}">
                    <a16:rowId xmlns:a16="http://schemas.microsoft.com/office/drawing/2014/main" val="10014"/>
                  </a:ext>
                </a:extLst>
              </a:tr>
              <a:tr h="387192">
                <a:tc>
                  <a:txBody>
                    <a:bodyPr/>
                    <a:lstStyle/>
                    <a:p>
                      <a:r>
                        <a:rPr lang="en-US" dirty="0"/>
                        <a:t>15</a:t>
                      </a:r>
                      <a:endParaRPr lang="el-GR" dirty="0"/>
                    </a:p>
                  </a:txBody>
                  <a:tcPr/>
                </a:tc>
                <a:tc>
                  <a:txBody>
                    <a:bodyPr/>
                    <a:lstStyle/>
                    <a:p>
                      <a:r>
                        <a:rPr lang="en-US" dirty="0"/>
                        <a:t>15:00</a:t>
                      </a:r>
                      <a:endParaRPr lang="el-GR" dirty="0"/>
                    </a:p>
                  </a:txBody>
                  <a:tcPr/>
                </a:tc>
                <a:tc>
                  <a:txBody>
                    <a:bodyPr/>
                    <a:lstStyle/>
                    <a:p>
                      <a:r>
                        <a:rPr lang="en-US" dirty="0"/>
                        <a:t>30</a:t>
                      </a:r>
                      <a:endParaRPr lang="el-GR"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654662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72007"/>
          </a:xfrm>
        </p:spPr>
        <p:txBody>
          <a:bodyPr>
            <a:normAutofit fontScale="90000"/>
          </a:bodyPr>
          <a:lstStyle/>
          <a:p>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628650" y="404664"/>
                <a:ext cx="7886700" cy="5976664"/>
              </a:xfrm>
            </p:spPr>
            <p:txBody>
              <a:bodyPr/>
              <a:lstStyle/>
              <a:p>
                <a:pPr marL="0" indent="0">
                  <a:buNone/>
                </a:pPr>
                <a:r>
                  <a:rPr lang="el-GR" sz="1800" dirty="0">
                    <a:latin typeface="Calibri" panose="020F0502020204030204" pitchFamily="34" charset="0"/>
                  </a:rPr>
                  <a:t>Στο διάγραμμα </a:t>
                </a:r>
                <a:r>
                  <a:rPr lang="en-US" sz="1800" dirty="0">
                    <a:latin typeface="Calibri" panose="020F0502020204030204" pitchFamily="34" charset="0"/>
                  </a:rPr>
                  <a:t>c </a:t>
                </a:r>
                <a:r>
                  <a:rPr lang="el-GR" sz="1800" dirty="0">
                    <a:latin typeface="Calibri" panose="020F0502020204030204" pitchFamily="34" charset="0"/>
                  </a:rPr>
                  <a:t>η κεντρική γραμμή άγεται στη θέση</a:t>
                </a:r>
                <a:r>
                  <a:rPr lang="el-GR" sz="1800" dirty="0">
                    <a:latin typeface="Cambria Math" panose="02040503050406030204" pitchFamily="18" charset="0"/>
                  </a:rPr>
                  <a:t> </a:t>
                </a:r>
                <a:endParaRPr lang="en-US" i="1" dirty="0">
                  <a:latin typeface="Cambria Math" panose="02040503050406030204" pitchFamily="18" charset="0"/>
                </a:endParaRPr>
              </a:p>
              <a:p>
                <a14:m>
                  <m:oMath xmlns:m="http://schemas.openxmlformats.org/officeDocument/2006/math">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𝑐</m:t>
                        </m:r>
                      </m:e>
                    </m:acc>
                  </m:oMath>
                </a14:m>
                <a:r>
                  <a:rPr lang="en-US" dirty="0"/>
                  <a:t> = ( 24+19+…+ 30)/15=26.53</a:t>
                </a:r>
                <a:endParaRPr lang="el-GR" dirty="0"/>
              </a:p>
              <a:p>
                <a:endParaRPr lang="el-GR" dirty="0"/>
              </a:p>
              <a:p>
                <a:r>
                  <a:rPr lang="el-GR" dirty="0"/>
                  <a:t>Το άνω όριο ελέγχου άγεται στη θέση </a:t>
                </a:r>
              </a:p>
              <a:p>
                <a:pPr marL="0" indent="0">
                  <a:buNone/>
                </a:pPr>
                <a:r>
                  <a:rPr lang="en-US" dirty="0"/>
                  <a:t>  </a:t>
                </a:r>
              </a:p>
              <a:p>
                <a:pPr marL="0" indent="0">
                  <a:buNone/>
                </a:pPr>
                <a:r>
                  <a:rPr lang="en-US" dirty="0"/>
                  <a:t>   UCL =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𝑐</m:t>
                        </m:r>
                      </m:e>
                    </m:acc>
                  </m:oMath>
                </a14:m>
                <a:r>
                  <a:rPr lang="en-US" dirty="0"/>
                  <a:t> + 3 </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𝑐</m:t>
                        </m:r>
                      </m:e>
                    </m:rad>
                  </m:oMath>
                </a14:m>
                <a:r>
                  <a:rPr lang="en-US" dirty="0"/>
                  <a:t> =26.53 + 3 </a:t>
                </a:r>
                <a14:m>
                  <m:oMath xmlns:m="http://schemas.openxmlformats.org/officeDocument/2006/math">
                    <m:rad>
                      <m:radPr>
                        <m:degHide m:val="on"/>
                        <m:ctrlPr>
                          <a:rPr lang="en-US" i="1">
                            <a:latin typeface="Cambria Math" panose="02040503050406030204" pitchFamily="18" charset="0"/>
                          </a:rPr>
                        </m:ctrlPr>
                      </m:radPr>
                      <m:deg/>
                      <m:e>
                        <m:r>
                          <a:rPr lang="en-US" b="0" i="1" smtClean="0">
                            <a:latin typeface="Cambria Math" panose="02040503050406030204" pitchFamily="18" charset="0"/>
                          </a:rPr>
                          <m:t>26.53</m:t>
                        </m:r>
                      </m:e>
                    </m:rad>
                  </m:oMath>
                </a14:m>
                <a:r>
                  <a:rPr lang="en-US" dirty="0"/>
                  <a:t>= 41.98</a:t>
                </a:r>
              </a:p>
              <a:p>
                <a:pPr marL="0" indent="0">
                  <a:buNone/>
                </a:pPr>
                <a:endParaRPr lang="en-US" dirty="0"/>
              </a:p>
              <a:p>
                <a:pPr marL="0" indent="0">
                  <a:buNone/>
                </a:pPr>
                <a:r>
                  <a:rPr lang="el-GR" dirty="0"/>
                  <a:t>  Το κάτω όριο ελέγχου άγεται στη θέση </a:t>
                </a:r>
              </a:p>
              <a:p>
                <a:pPr marL="0" indent="0">
                  <a:buNone/>
                </a:pPr>
                <a:endParaRPr lang="el-GR" dirty="0"/>
              </a:p>
              <a:p>
                <a:pPr marL="0" indent="0">
                  <a:buNone/>
                </a:pPr>
                <a:r>
                  <a:rPr lang="el-GR" dirty="0"/>
                  <a:t>   </a:t>
                </a:r>
                <a:r>
                  <a:rPr lang="en-US" dirty="0"/>
                  <a:t>LCL = </a:t>
                </a:r>
                <a14:m>
                  <m:oMath xmlns:m="http://schemas.openxmlformats.org/officeDocument/2006/math">
                    <m:acc>
                      <m:accPr>
                        <m:chr m:val="̅"/>
                        <m:ctrlPr>
                          <a:rPr lang="el-GR" i="1">
                            <a:latin typeface="Cambria Math" panose="02040503050406030204" pitchFamily="18" charset="0"/>
                          </a:rPr>
                        </m:ctrlPr>
                      </m:accPr>
                      <m:e>
                        <m:r>
                          <a:rPr lang="en-US" i="1">
                            <a:latin typeface="Cambria Math" panose="02040503050406030204" pitchFamily="18" charset="0"/>
                          </a:rPr>
                          <m:t>𝑐</m:t>
                        </m:r>
                      </m:e>
                    </m:acc>
                  </m:oMath>
                </a14:m>
                <a:r>
                  <a:rPr lang="en-US" dirty="0"/>
                  <a:t> - 3 </a:t>
                </a:r>
                <a14:m>
                  <m:oMath xmlns:m="http://schemas.openxmlformats.org/officeDocument/2006/math">
                    <m:rad>
                      <m:radPr>
                        <m:degHide m:val="on"/>
                        <m:ctrlPr>
                          <a:rPr lang="en-US" i="1">
                            <a:latin typeface="Cambria Math" panose="02040503050406030204" pitchFamily="18" charset="0"/>
                          </a:rPr>
                        </m:ctrlPr>
                      </m:radPr>
                      <m:deg/>
                      <m:e>
                        <m:r>
                          <a:rPr lang="en-US" b="0" i="1" smtClean="0">
                            <a:latin typeface="Cambria Math" panose="02040503050406030204" pitchFamily="18" charset="0"/>
                          </a:rPr>
                          <m:t>𝑐</m:t>
                        </m:r>
                      </m:e>
                    </m:rad>
                  </m:oMath>
                </a14:m>
                <a:r>
                  <a:rPr lang="en-US" dirty="0"/>
                  <a:t> = 26.53 – 3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26.53</m:t>
                        </m:r>
                      </m:e>
                    </m:rad>
                  </m:oMath>
                </a14:m>
                <a:r>
                  <a:rPr lang="en-US" dirty="0"/>
                  <a:t> = 11.08</a:t>
                </a:r>
                <a:endParaRPr lang="el-GR"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628650" y="404664"/>
                <a:ext cx="7886700" cy="5976664"/>
              </a:xfrm>
              <a:blipFill rotWithShape="0">
                <a:blip r:embed="rId2"/>
                <a:stretch>
                  <a:fillRect l="-773" t="-917"/>
                </a:stretch>
              </a:blipFill>
            </p:spPr>
            <p:txBody>
              <a:bodyPr/>
              <a:lstStyle/>
              <a:p>
                <a:r>
                  <a:rPr lang="el-GR">
                    <a:noFill/>
                  </a:rPr>
                  <a:t> </a:t>
                </a:r>
              </a:p>
            </p:txBody>
          </p:sp>
        </mc:Fallback>
      </mc:AlternateContent>
    </p:spTree>
    <p:extLst>
      <p:ext uri="{BB962C8B-B14F-4D97-AF65-F5344CB8AC3E}">
        <p14:creationId xmlns:p14="http://schemas.microsoft.com/office/powerpoint/2010/main" val="17237408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04664"/>
            <a:ext cx="7886700" cy="5832648"/>
          </a:xfrm>
        </p:spPr>
        <p:txBody>
          <a:bodyPr/>
          <a:lstStyle/>
          <a:p>
            <a:endParaRPr lang="el-GR" dirty="0"/>
          </a:p>
        </p:txBody>
      </p:sp>
      <p:graphicFrame>
        <p:nvGraphicFramePr>
          <p:cNvPr id="4" name="Αντικείμενο 3"/>
          <p:cNvGraphicFramePr>
            <a:graphicFrameLocks noChangeAspect="1"/>
          </p:cNvGraphicFramePr>
          <p:nvPr>
            <p:extLst>
              <p:ext uri="{D42A27DB-BD31-4B8C-83A1-F6EECF244321}">
                <p14:modId xmlns:p14="http://schemas.microsoft.com/office/powerpoint/2010/main" val="1940126236"/>
              </p:ext>
            </p:extLst>
          </p:nvPr>
        </p:nvGraphicFramePr>
        <p:xfrm>
          <a:off x="971600" y="908720"/>
          <a:ext cx="7200800" cy="4709120"/>
        </p:xfrm>
        <a:graphic>
          <a:graphicData uri="http://schemas.openxmlformats.org/presentationml/2006/ole">
            <mc:AlternateContent xmlns:mc="http://schemas.openxmlformats.org/markup-compatibility/2006">
              <mc:Choice xmlns:v="urn:schemas-microsoft-com:vml" Requires="v">
                <p:oleObj spid="_x0000_s4300" name="Graph" r:id="rId3" imgW="5486400" imgH="3657600" progId="MtbGraph.Document">
                  <p:embed/>
                </p:oleObj>
              </mc:Choice>
              <mc:Fallback>
                <p:oleObj name="Graph" r:id="rId3" imgW="5486400" imgH="3657600" progId="MtbGraph.Document">
                  <p:embed/>
                  <p:pic>
                    <p:nvPicPr>
                      <p:cNvPr id="0" name=""/>
                      <p:cNvPicPr/>
                      <p:nvPr/>
                    </p:nvPicPr>
                    <p:blipFill>
                      <a:blip r:embed="rId4"/>
                      <a:stretch>
                        <a:fillRect/>
                      </a:stretch>
                    </p:blipFill>
                    <p:spPr>
                      <a:xfrm>
                        <a:off x="971600" y="908720"/>
                        <a:ext cx="7200800" cy="4709120"/>
                      </a:xfrm>
                      <a:prstGeom prst="rect">
                        <a:avLst/>
                      </a:prstGeom>
                    </p:spPr>
                  </p:pic>
                </p:oleObj>
              </mc:Fallback>
            </mc:AlternateContent>
          </a:graphicData>
        </a:graphic>
      </p:graphicFrame>
    </p:spTree>
    <p:extLst>
      <p:ext uri="{BB962C8B-B14F-4D97-AF65-F5344CB8AC3E}">
        <p14:creationId xmlns:p14="http://schemas.microsoft.com/office/powerpoint/2010/main" val="5724545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88641"/>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76672"/>
            <a:ext cx="7886700" cy="5700291"/>
          </a:xfrm>
        </p:spPr>
        <p:txBody>
          <a:bodyPr/>
          <a:lstStyle/>
          <a:p>
            <a:r>
              <a:rPr lang="en-US" b="1" dirty="0"/>
              <a:t>Test Results for C Chart of C1 </a:t>
            </a:r>
          </a:p>
          <a:p>
            <a:endParaRPr lang="el-GR" b="1" dirty="0"/>
          </a:p>
          <a:p>
            <a:r>
              <a:rPr lang="en-US" dirty="0"/>
              <a:t>TEST 3. 6 points in a row all increasing or all decreasing.</a:t>
            </a:r>
          </a:p>
          <a:p>
            <a:r>
              <a:rPr lang="en-US" dirty="0"/>
              <a:t>Test Failed at points:  10; 11</a:t>
            </a:r>
          </a:p>
          <a:p>
            <a:r>
              <a:rPr lang="el-GR" dirty="0"/>
              <a:t>Η μορφή αυτή μπορεί να προκύψει π.χ. από σταδιακή φθορά εξαρτήματος εξοπλισμού ,η οποία αυξάνεται με τη λειτουργία του εξοπλισμού ή στα διαρκή πτώση της ποιότητας Α’ υλών ή σταδιακή κόπωση των χειριστών του εξοπλισμού.</a:t>
            </a:r>
            <a:endParaRPr lang="en-US" dirty="0"/>
          </a:p>
          <a:p>
            <a:endParaRPr lang="el-GR" dirty="0"/>
          </a:p>
        </p:txBody>
      </p:sp>
    </p:spTree>
    <p:extLst>
      <p:ext uri="{BB962C8B-B14F-4D97-AF65-F5344CB8AC3E}">
        <p14:creationId xmlns:p14="http://schemas.microsoft.com/office/powerpoint/2010/main" val="3147114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FB5BCC-96E4-4832-A16A-9CF61C081B69}"/>
              </a:ext>
            </a:extLst>
          </p:cNvPr>
          <p:cNvSpPr>
            <a:spLocks noGrp="1"/>
          </p:cNvSpPr>
          <p:nvPr>
            <p:ph type="title"/>
          </p:nvPr>
        </p:nvSpPr>
        <p:spPr>
          <a:xfrm>
            <a:off x="628650" y="116632"/>
            <a:ext cx="7886700" cy="360040"/>
          </a:xfrm>
        </p:spPr>
        <p:txBody>
          <a:bodyPr>
            <a:normAutofit/>
          </a:bodyPr>
          <a:lstStyle/>
          <a:p>
            <a:r>
              <a:rPr lang="en-US" sz="1800" dirty="0"/>
              <a:t>                                          </a:t>
            </a:r>
            <a:r>
              <a:rPr lang="el-GR" sz="1800" b="1" u="sng" dirty="0"/>
              <a:t>Εφαρμογή διαγράμματος </a:t>
            </a:r>
            <a:r>
              <a:rPr lang="en-US" sz="1800" b="1" u="sng" dirty="0"/>
              <a:t>U</a:t>
            </a:r>
            <a:endParaRPr lang="el-GR" sz="1800" b="1" u="sng" dirty="0"/>
          </a:p>
        </p:txBody>
      </p:sp>
      <p:sp>
        <p:nvSpPr>
          <p:cNvPr id="3" name="Θέση περιεχομένου 2">
            <a:extLst>
              <a:ext uri="{FF2B5EF4-FFF2-40B4-BE49-F238E27FC236}">
                <a16:creationId xmlns:a16="http://schemas.microsoft.com/office/drawing/2014/main" id="{0E371BFB-9F2F-4B8F-BC8C-AF0EC11BD790}"/>
              </a:ext>
            </a:extLst>
          </p:cNvPr>
          <p:cNvSpPr>
            <a:spLocks noGrp="1"/>
          </p:cNvSpPr>
          <p:nvPr>
            <p:ph idx="1"/>
          </p:nvPr>
        </p:nvSpPr>
        <p:spPr>
          <a:xfrm>
            <a:off x="628650" y="692696"/>
            <a:ext cx="7886700" cy="5484267"/>
          </a:xfrm>
        </p:spPr>
        <p:txBody>
          <a:bodyPr/>
          <a:lstStyle/>
          <a:p>
            <a:r>
              <a:rPr lang="el-GR" dirty="0"/>
              <a:t>Ένας εκδοτικός οίκος αντιμετωπίζει προβλήματα λόγω ελαττωμάτων εκτύπωσης στα κείμενα των εντύπων που εκδίδει .</a:t>
            </a:r>
          </a:p>
          <a:p>
            <a:r>
              <a:rPr lang="el-GR" dirty="0"/>
              <a:t>Για τη μελέτη της διεργασίας εκτύπωσης γίνεται </a:t>
            </a:r>
            <a:r>
              <a:rPr lang="el-GR" dirty="0" err="1"/>
              <a:t>επισταμένος</a:t>
            </a:r>
            <a:r>
              <a:rPr lang="el-GR" dirty="0"/>
              <a:t> έλεγχος δείγματος σελίδων της τρέχουσας παραγωγής ανά ημέρα, με σκοπό τον εντοπισμό και</a:t>
            </a:r>
            <a:r>
              <a:rPr lang="en-US" dirty="0"/>
              <a:t> </a:t>
            </a:r>
            <a:r>
              <a:rPr lang="el-GR" dirty="0"/>
              <a:t>τη καταγραφή των σχετικών ελαττωμάτων εκτύπωσης.</a:t>
            </a:r>
          </a:p>
        </p:txBody>
      </p:sp>
    </p:spTree>
    <p:extLst>
      <p:ext uri="{BB962C8B-B14F-4D97-AF65-F5344CB8AC3E}">
        <p14:creationId xmlns:p14="http://schemas.microsoft.com/office/powerpoint/2010/main" val="908526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432048"/>
          </a:xfrm>
        </p:spPr>
        <p:txBody>
          <a:bodyPr>
            <a:normAutofit fontScale="90000"/>
          </a:bodyPr>
          <a:lstStyle/>
          <a:p>
            <a:r>
              <a:rPr lang="el-GR" sz="1600" b="1" dirty="0">
                <a:effectLst>
                  <a:outerShdw blurRad="38100" dist="38100" dir="2700000" algn="tl">
                    <a:srgbClr val="000000">
                      <a:alpha val="43137"/>
                    </a:srgbClr>
                  </a:outerShdw>
                </a:effectLst>
              </a:rPr>
              <a:t>Πίνακας 2</a:t>
            </a:r>
            <a:br>
              <a:rPr lang="el-GR" sz="1600" b="1" dirty="0">
                <a:effectLst>
                  <a:outerShdw blurRad="38100" dist="38100" dir="2700000" algn="tl">
                    <a:srgbClr val="000000">
                      <a:alpha val="43137"/>
                    </a:srgbClr>
                  </a:outerShdw>
                </a:effectLst>
              </a:rPr>
            </a:br>
            <a:r>
              <a:rPr lang="el-GR" sz="1600" b="1" dirty="0"/>
              <a:t>Έντυπο συλλογής στοιχείων ελαττωμάτων εκτύπωσης</a:t>
            </a:r>
            <a:endParaRPr lang="en-US" sz="1600" b="1"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2896387432"/>
              </p:ext>
            </p:extLst>
          </p:nvPr>
        </p:nvGraphicFramePr>
        <p:xfrm>
          <a:off x="251520" y="620713"/>
          <a:ext cx="8712968" cy="613767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139436">
                  <a:extLst>
                    <a:ext uri="{9D8B030D-6E8A-4147-A177-3AD203B41FA5}">
                      <a16:colId xmlns:a16="http://schemas.microsoft.com/office/drawing/2014/main" val="20002"/>
                    </a:ext>
                  </a:extLst>
                </a:gridCol>
                <a:gridCol w="1308836">
                  <a:extLst>
                    <a:ext uri="{9D8B030D-6E8A-4147-A177-3AD203B41FA5}">
                      <a16:colId xmlns:a16="http://schemas.microsoft.com/office/drawing/2014/main" val="20003"/>
                    </a:ext>
                  </a:extLst>
                </a:gridCol>
                <a:gridCol w="2088232">
                  <a:extLst>
                    <a:ext uri="{9D8B030D-6E8A-4147-A177-3AD203B41FA5}">
                      <a16:colId xmlns:a16="http://schemas.microsoft.com/office/drawing/2014/main" val="20004"/>
                    </a:ext>
                  </a:extLst>
                </a:gridCol>
                <a:gridCol w="1137402">
                  <a:extLst>
                    <a:ext uri="{9D8B030D-6E8A-4147-A177-3AD203B41FA5}">
                      <a16:colId xmlns:a16="http://schemas.microsoft.com/office/drawing/2014/main" val="20005"/>
                    </a:ext>
                  </a:extLst>
                </a:gridCol>
                <a:gridCol w="1094846">
                  <a:extLst>
                    <a:ext uri="{9D8B030D-6E8A-4147-A177-3AD203B41FA5}">
                      <a16:colId xmlns:a16="http://schemas.microsoft.com/office/drawing/2014/main" val="20006"/>
                    </a:ext>
                  </a:extLst>
                </a:gridCol>
              </a:tblGrid>
              <a:tr h="691641">
                <a:tc>
                  <a:txBody>
                    <a:bodyPr/>
                    <a:lstStyle/>
                    <a:p>
                      <a:r>
                        <a:rPr lang="el-GR" dirty="0"/>
                        <a:t>Α/Α δειγμάτων</a:t>
                      </a:r>
                      <a:endParaRPr lang="en-US" dirty="0"/>
                    </a:p>
                  </a:txBody>
                  <a:tcPr/>
                </a:tc>
                <a:tc>
                  <a:txBody>
                    <a:bodyPr/>
                    <a:lstStyle/>
                    <a:p>
                      <a:r>
                        <a:rPr lang="el-GR" dirty="0"/>
                        <a:t>Ημερομηνία</a:t>
                      </a:r>
                      <a:endParaRPr lang="en-US" dirty="0"/>
                    </a:p>
                  </a:txBody>
                  <a:tcPr/>
                </a:tc>
                <a:tc>
                  <a:txBody>
                    <a:bodyPr/>
                    <a:lstStyle/>
                    <a:p>
                      <a:r>
                        <a:rPr lang="el-GR" dirty="0"/>
                        <a:t>Αριθμός ελεγχθέντων σελίδων</a:t>
                      </a:r>
                      <a:endParaRPr lang="en-US" dirty="0"/>
                    </a:p>
                  </a:txBody>
                  <a:tcPr/>
                </a:tc>
                <a:tc>
                  <a:txBody>
                    <a:bodyPr/>
                    <a:lstStyle/>
                    <a:p>
                      <a:r>
                        <a:rPr lang="el-GR" dirty="0"/>
                        <a:t>Αριθμός ελαττωμάτων εκτύπωσης</a:t>
                      </a:r>
                      <a:endParaRPr lang="en-US" dirty="0"/>
                    </a:p>
                  </a:txBody>
                  <a:tcPr/>
                </a:tc>
                <a:tc>
                  <a:txBody>
                    <a:bodyPr/>
                    <a:lstStyle/>
                    <a:p>
                      <a:r>
                        <a:rPr lang="el-GR" dirty="0"/>
                        <a:t>Αριθμός ελαττωμάτων εκτύπωσης ανά σελίδα(</a:t>
                      </a:r>
                      <a:r>
                        <a:rPr lang="en-US" dirty="0"/>
                        <a:t>u)</a:t>
                      </a:r>
                    </a:p>
                  </a:txBody>
                  <a:tcPr/>
                </a:tc>
                <a:tc>
                  <a:txBody>
                    <a:bodyPr/>
                    <a:lstStyle/>
                    <a:p>
                      <a:r>
                        <a:rPr lang="el-GR" dirty="0"/>
                        <a:t>Άνω</a:t>
                      </a:r>
                      <a:r>
                        <a:rPr lang="el-GR" baseline="0" dirty="0"/>
                        <a:t> όριο ελέγχου (</a:t>
                      </a:r>
                      <a:r>
                        <a:rPr lang="en-US" baseline="0" dirty="0"/>
                        <a:t>UCL)</a:t>
                      </a:r>
                      <a:endParaRPr lang="en-US" dirty="0"/>
                    </a:p>
                  </a:txBody>
                  <a:tcPr/>
                </a:tc>
                <a:tc>
                  <a:txBody>
                    <a:bodyPr/>
                    <a:lstStyle/>
                    <a:p>
                      <a:r>
                        <a:rPr lang="el-GR" dirty="0"/>
                        <a:t>Κάτω όριο ελέγχου</a:t>
                      </a:r>
                      <a:r>
                        <a:rPr lang="el-GR" baseline="0" dirty="0"/>
                        <a:t> (</a:t>
                      </a:r>
                      <a:r>
                        <a:rPr lang="en-US" baseline="0" dirty="0"/>
                        <a:t>LCL)</a:t>
                      </a:r>
                      <a:endParaRPr lang="en-US" dirty="0"/>
                    </a:p>
                  </a:txBody>
                  <a:tcPr/>
                </a:tc>
                <a:extLst>
                  <a:ext uri="{0D108BD9-81ED-4DB2-BD59-A6C34878D82A}">
                    <a16:rowId xmlns:a16="http://schemas.microsoft.com/office/drawing/2014/main" val="10000"/>
                  </a:ext>
                </a:extLst>
              </a:tr>
              <a:tr h="361934">
                <a:tc>
                  <a:txBody>
                    <a:bodyPr/>
                    <a:lstStyle/>
                    <a:p>
                      <a:r>
                        <a:rPr lang="en-US" dirty="0"/>
                        <a:t>1</a:t>
                      </a:r>
                    </a:p>
                  </a:txBody>
                  <a:tcPr/>
                </a:tc>
                <a:tc>
                  <a:txBody>
                    <a:bodyPr/>
                    <a:lstStyle/>
                    <a:p>
                      <a:r>
                        <a:rPr lang="en-US" dirty="0"/>
                        <a:t>1/10/20</a:t>
                      </a:r>
                    </a:p>
                  </a:txBody>
                  <a:tcPr/>
                </a:tc>
                <a:tc>
                  <a:txBody>
                    <a:bodyPr/>
                    <a:lstStyle/>
                    <a:p>
                      <a:r>
                        <a:rPr lang="en-US" dirty="0"/>
                        <a:t>25</a:t>
                      </a:r>
                    </a:p>
                  </a:txBody>
                  <a:tcPr/>
                </a:tc>
                <a:tc>
                  <a:txBody>
                    <a:bodyPr/>
                    <a:lstStyle/>
                    <a:p>
                      <a:r>
                        <a:rPr lang="en-US" dirty="0"/>
                        <a:t>12</a:t>
                      </a:r>
                    </a:p>
                  </a:txBody>
                  <a:tcPr/>
                </a:tc>
                <a:tc>
                  <a:txBody>
                    <a:bodyPr/>
                    <a:lstStyle/>
                    <a:p>
                      <a:r>
                        <a:rPr lang="en-US" dirty="0"/>
                        <a:t>0.48</a:t>
                      </a:r>
                    </a:p>
                  </a:txBody>
                  <a:tcPr/>
                </a:tc>
                <a:tc>
                  <a:txBody>
                    <a:bodyPr/>
                    <a:lstStyle/>
                    <a:p>
                      <a:r>
                        <a:rPr lang="en-US" dirty="0"/>
                        <a:t>0.90</a:t>
                      </a:r>
                    </a:p>
                  </a:txBody>
                  <a:tcPr/>
                </a:tc>
                <a:tc>
                  <a:txBody>
                    <a:bodyPr/>
                    <a:lstStyle/>
                    <a:p>
                      <a:r>
                        <a:rPr lang="en-US" dirty="0"/>
                        <a:t>0.06</a:t>
                      </a:r>
                    </a:p>
                  </a:txBody>
                  <a:tcPr/>
                </a:tc>
                <a:extLst>
                  <a:ext uri="{0D108BD9-81ED-4DB2-BD59-A6C34878D82A}">
                    <a16:rowId xmlns:a16="http://schemas.microsoft.com/office/drawing/2014/main" val="10001"/>
                  </a:ext>
                </a:extLst>
              </a:tr>
              <a:tr h="361934">
                <a:tc>
                  <a:txBody>
                    <a:bodyPr/>
                    <a:lstStyle/>
                    <a:p>
                      <a:r>
                        <a:rPr lang="en-US" dirty="0"/>
                        <a:t>2</a:t>
                      </a:r>
                    </a:p>
                  </a:txBody>
                  <a:tcPr/>
                </a:tc>
                <a:tc>
                  <a:txBody>
                    <a:bodyPr/>
                    <a:lstStyle/>
                    <a:p>
                      <a:r>
                        <a:rPr lang="en-US" dirty="0"/>
                        <a:t>2/ 10/20</a:t>
                      </a:r>
                    </a:p>
                  </a:txBody>
                  <a:tcPr/>
                </a:tc>
                <a:tc>
                  <a:txBody>
                    <a:bodyPr/>
                    <a:lstStyle/>
                    <a:p>
                      <a:r>
                        <a:rPr lang="en-US" dirty="0"/>
                        <a:t>27</a:t>
                      </a:r>
                    </a:p>
                  </a:txBody>
                  <a:tcPr/>
                </a:tc>
                <a:tc>
                  <a:txBody>
                    <a:bodyPr/>
                    <a:lstStyle/>
                    <a:p>
                      <a:r>
                        <a:rPr lang="en-US" dirty="0"/>
                        <a:t>9</a:t>
                      </a:r>
                    </a:p>
                  </a:txBody>
                  <a:tcPr/>
                </a:tc>
                <a:tc>
                  <a:txBody>
                    <a:bodyPr/>
                    <a:lstStyle/>
                    <a:p>
                      <a:r>
                        <a:rPr lang="en-US" dirty="0"/>
                        <a:t>0.33</a:t>
                      </a:r>
                    </a:p>
                  </a:txBody>
                  <a:tcPr/>
                </a:tc>
                <a:tc>
                  <a:txBody>
                    <a:bodyPr/>
                    <a:lstStyle/>
                    <a:p>
                      <a:r>
                        <a:rPr lang="en-US" dirty="0"/>
                        <a:t>0.88</a:t>
                      </a:r>
                    </a:p>
                  </a:txBody>
                  <a:tcPr/>
                </a:tc>
                <a:tc>
                  <a:txBody>
                    <a:bodyPr/>
                    <a:lstStyle/>
                    <a:p>
                      <a:r>
                        <a:rPr lang="en-US" dirty="0"/>
                        <a:t>0.08</a:t>
                      </a:r>
                    </a:p>
                  </a:txBody>
                  <a:tcPr/>
                </a:tc>
                <a:extLst>
                  <a:ext uri="{0D108BD9-81ED-4DB2-BD59-A6C34878D82A}">
                    <a16:rowId xmlns:a16="http://schemas.microsoft.com/office/drawing/2014/main" val="10002"/>
                  </a:ext>
                </a:extLst>
              </a:tr>
              <a:tr h="361934">
                <a:tc>
                  <a:txBody>
                    <a:bodyPr/>
                    <a:lstStyle/>
                    <a:p>
                      <a:r>
                        <a:rPr lang="en-US" dirty="0"/>
                        <a:t>3</a:t>
                      </a:r>
                    </a:p>
                  </a:txBody>
                  <a:tcPr/>
                </a:tc>
                <a:tc>
                  <a:txBody>
                    <a:bodyPr/>
                    <a:lstStyle/>
                    <a:p>
                      <a:r>
                        <a:rPr lang="en-US" dirty="0"/>
                        <a:t>3/10/20</a:t>
                      </a:r>
                    </a:p>
                  </a:txBody>
                  <a:tcPr/>
                </a:tc>
                <a:tc>
                  <a:txBody>
                    <a:bodyPr/>
                    <a:lstStyle/>
                    <a:p>
                      <a:r>
                        <a:rPr lang="en-US" dirty="0"/>
                        <a:t>20</a:t>
                      </a:r>
                    </a:p>
                  </a:txBody>
                  <a:tcPr/>
                </a:tc>
                <a:tc>
                  <a:txBody>
                    <a:bodyPr/>
                    <a:lstStyle/>
                    <a:p>
                      <a:r>
                        <a:rPr lang="en-US" dirty="0"/>
                        <a:t>8</a:t>
                      </a:r>
                    </a:p>
                  </a:txBody>
                  <a:tcPr/>
                </a:tc>
                <a:tc>
                  <a:txBody>
                    <a:bodyPr/>
                    <a:lstStyle/>
                    <a:p>
                      <a:r>
                        <a:rPr lang="en-US" dirty="0"/>
                        <a:t>0.40</a:t>
                      </a:r>
                    </a:p>
                  </a:txBody>
                  <a:tcPr/>
                </a:tc>
                <a:tc>
                  <a:txBody>
                    <a:bodyPr/>
                    <a:lstStyle/>
                    <a:p>
                      <a:r>
                        <a:rPr lang="en-US" dirty="0"/>
                        <a:t>0.94</a:t>
                      </a:r>
                    </a:p>
                  </a:txBody>
                  <a:tcPr/>
                </a:tc>
                <a:tc>
                  <a:txBody>
                    <a:bodyPr/>
                    <a:lstStyle/>
                    <a:p>
                      <a:r>
                        <a:rPr lang="en-US" dirty="0"/>
                        <a:t>0.02</a:t>
                      </a:r>
                    </a:p>
                  </a:txBody>
                  <a:tcPr/>
                </a:tc>
                <a:extLst>
                  <a:ext uri="{0D108BD9-81ED-4DB2-BD59-A6C34878D82A}">
                    <a16:rowId xmlns:a16="http://schemas.microsoft.com/office/drawing/2014/main" val="10003"/>
                  </a:ext>
                </a:extLst>
              </a:tr>
              <a:tr h="361934">
                <a:tc>
                  <a:txBody>
                    <a:bodyPr/>
                    <a:lstStyle/>
                    <a:p>
                      <a:r>
                        <a:rPr lang="en-US" dirty="0"/>
                        <a:t>4</a:t>
                      </a:r>
                    </a:p>
                  </a:txBody>
                  <a:tcPr/>
                </a:tc>
                <a:tc>
                  <a:txBody>
                    <a:bodyPr/>
                    <a:lstStyle/>
                    <a:p>
                      <a:r>
                        <a:rPr lang="en-US" dirty="0"/>
                        <a:t>4/10/20</a:t>
                      </a:r>
                    </a:p>
                  </a:txBody>
                  <a:tcPr/>
                </a:tc>
                <a:tc>
                  <a:txBody>
                    <a:bodyPr/>
                    <a:lstStyle/>
                    <a:p>
                      <a:r>
                        <a:rPr lang="en-US" dirty="0"/>
                        <a:t>25</a:t>
                      </a:r>
                    </a:p>
                  </a:txBody>
                  <a:tcPr/>
                </a:tc>
                <a:tc>
                  <a:txBody>
                    <a:bodyPr/>
                    <a:lstStyle/>
                    <a:p>
                      <a:r>
                        <a:rPr lang="en-US" dirty="0"/>
                        <a:t>12</a:t>
                      </a:r>
                    </a:p>
                  </a:txBody>
                  <a:tcPr/>
                </a:tc>
                <a:tc>
                  <a:txBody>
                    <a:bodyPr/>
                    <a:lstStyle/>
                    <a:p>
                      <a:r>
                        <a:rPr lang="en-US" dirty="0"/>
                        <a:t>0.48</a:t>
                      </a:r>
                    </a:p>
                  </a:txBody>
                  <a:tcPr/>
                </a:tc>
                <a:tc>
                  <a:txBody>
                    <a:bodyPr/>
                    <a:lstStyle/>
                    <a:p>
                      <a:r>
                        <a:rPr lang="en-US" dirty="0"/>
                        <a:t>0.90</a:t>
                      </a:r>
                    </a:p>
                  </a:txBody>
                  <a:tcPr/>
                </a:tc>
                <a:tc>
                  <a:txBody>
                    <a:bodyPr/>
                    <a:lstStyle/>
                    <a:p>
                      <a:r>
                        <a:rPr lang="en-US" dirty="0"/>
                        <a:t>0.06</a:t>
                      </a:r>
                    </a:p>
                  </a:txBody>
                  <a:tcPr/>
                </a:tc>
                <a:extLst>
                  <a:ext uri="{0D108BD9-81ED-4DB2-BD59-A6C34878D82A}">
                    <a16:rowId xmlns:a16="http://schemas.microsoft.com/office/drawing/2014/main" val="10004"/>
                  </a:ext>
                </a:extLst>
              </a:tr>
              <a:tr h="361934">
                <a:tc>
                  <a:txBody>
                    <a:bodyPr/>
                    <a:lstStyle/>
                    <a:p>
                      <a:r>
                        <a:rPr lang="en-US" dirty="0"/>
                        <a:t>5</a:t>
                      </a:r>
                    </a:p>
                  </a:txBody>
                  <a:tcPr/>
                </a:tc>
                <a:tc>
                  <a:txBody>
                    <a:bodyPr/>
                    <a:lstStyle/>
                    <a:p>
                      <a:r>
                        <a:rPr lang="en-US" dirty="0"/>
                        <a:t>5/10/20</a:t>
                      </a:r>
                    </a:p>
                  </a:txBody>
                  <a:tcPr/>
                </a:tc>
                <a:tc>
                  <a:txBody>
                    <a:bodyPr/>
                    <a:lstStyle/>
                    <a:p>
                      <a:r>
                        <a:rPr lang="en-US" dirty="0"/>
                        <a:t>24</a:t>
                      </a:r>
                    </a:p>
                  </a:txBody>
                  <a:tcPr/>
                </a:tc>
                <a:tc>
                  <a:txBody>
                    <a:bodyPr/>
                    <a:lstStyle/>
                    <a:p>
                      <a:r>
                        <a:rPr lang="en-US" dirty="0"/>
                        <a:t>11</a:t>
                      </a:r>
                    </a:p>
                  </a:txBody>
                  <a:tcPr/>
                </a:tc>
                <a:tc>
                  <a:txBody>
                    <a:bodyPr/>
                    <a:lstStyle/>
                    <a:p>
                      <a:r>
                        <a:rPr lang="en-US" dirty="0"/>
                        <a:t>0.46</a:t>
                      </a:r>
                    </a:p>
                  </a:txBody>
                  <a:tcPr/>
                </a:tc>
                <a:tc>
                  <a:txBody>
                    <a:bodyPr/>
                    <a:lstStyle/>
                    <a:p>
                      <a:r>
                        <a:rPr lang="en-US" dirty="0"/>
                        <a:t>0.90</a:t>
                      </a:r>
                    </a:p>
                  </a:txBody>
                  <a:tcPr/>
                </a:tc>
                <a:tc>
                  <a:txBody>
                    <a:bodyPr/>
                    <a:lstStyle/>
                    <a:p>
                      <a:r>
                        <a:rPr lang="en-US" dirty="0"/>
                        <a:t>0.06</a:t>
                      </a:r>
                    </a:p>
                  </a:txBody>
                  <a:tcPr/>
                </a:tc>
                <a:extLst>
                  <a:ext uri="{0D108BD9-81ED-4DB2-BD59-A6C34878D82A}">
                    <a16:rowId xmlns:a16="http://schemas.microsoft.com/office/drawing/2014/main" val="10005"/>
                  </a:ext>
                </a:extLst>
              </a:tr>
              <a:tr h="361934">
                <a:tc>
                  <a:txBody>
                    <a:bodyPr/>
                    <a:lstStyle/>
                    <a:p>
                      <a:r>
                        <a:rPr lang="en-US" dirty="0"/>
                        <a:t>6</a:t>
                      </a:r>
                    </a:p>
                  </a:txBody>
                  <a:tcPr/>
                </a:tc>
                <a:tc>
                  <a:txBody>
                    <a:bodyPr/>
                    <a:lstStyle/>
                    <a:p>
                      <a:r>
                        <a:rPr lang="en-US" dirty="0"/>
                        <a:t>6/10/20</a:t>
                      </a:r>
                    </a:p>
                  </a:txBody>
                  <a:tcPr/>
                </a:tc>
                <a:tc>
                  <a:txBody>
                    <a:bodyPr/>
                    <a:lstStyle/>
                    <a:p>
                      <a:r>
                        <a:rPr lang="en-US" dirty="0"/>
                        <a:t>30</a:t>
                      </a:r>
                    </a:p>
                  </a:txBody>
                  <a:tcPr/>
                </a:tc>
                <a:tc>
                  <a:txBody>
                    <a:bodyPr/>
                    <a:lstStyle/>
                    <a:p>
                      <a:r>
                        <a:rPr lang="en-US" dirty="0"/>
                        <a:t>9</a:t>
                      </a:r>
                    </a:p>
                  </a:txBody>
                  <a:tcPr/>
                </a:tc>
                <a:tc>
                  <a:txBody>
                    <a:bodyPr/>
                    <a:lstStyle/>
                    <a:p>
                      <a:r>
                        <a:rPr lang="en-US" dirty="0"/>
                        <a:t>0.30</a:t>
                      </a:r>
                    </a:p>
                  </a:txBody>
                  <a:tcPr/>
                </a:tc>
                <a:tc>
                  <a:txBody>
                    <a:bodyPr/>
                    <a:lstStyle/>
                    <a:p>
                      <a:r>
                        <a:rPr lang="en-US" dirty="0"/>
                        <a:t>0.86</a:t>
                      </a:r>
                    </a:p>
                  </a:txBody>
                  <a:tcPr/>
                </a:tc>
                <a:tc>
                  <a:txBody>
                    <a:bodyPr/>
                    <a:lstStyle/>
                    <a:p>
                      <a:r>
                        <a:rPr lang="en-US" dirty="0"/>
                        <a:t>0.10</a:t>
                      </a:r>
                    </a:p>
                  </a:txBody>
                  <a:tcPr/>
                </a:tc>
                <a:extLst>
                  <a:ext uri="{0D108BD9-81ED-4DB2-BD59-A6C34878D82A}">
                    <a16:rowId xmlns:a16="http://schemas.microsoft.com/office/drawing/2014/main" val="10006"/>
                  </a:ext>
                </a:extLst>
              </a:tr>
              <a:tr h="361934">
                <a:tc>
                  <a:txBody>
                    <a:bodyPr/>
                    <a:lstStyle/>
                    <a:p>
                      <a:r>
                        <a:rPr lang="en-US" dirty="0"/>
                        <a:t>7</a:t>
                      </a:r>
                    </a:p>
                  </a:txBody>
                  <a:tcPr/>
                </a:tc>
                <a:tc>
                  <a:txBody>
                    <a:bodyPr/>
                    <a:lstStyle/>
                    <a:p>
                      <a:r>
                        <a:rPr lang="en-US" dirty="0"/>
                        <a:t>7/10/20</a:t>
                      </a:r>
                    </a:p>
                  </a:txBody>
                  <a:tcPr/>
                </a:tc>
                <a:tc>
                  <a:txBody>
                    <a:bodyPr/>
                    <a:lstStyle/>
                    <a:p>
                      <a:r>
                        <a:rPr lang="en-US" dirty="0"/>
                        <a:t>32</a:t>
                      </a:r>
                    </a:p>
                  </a:txBody>
                  <a:tcPr/>
                </a:tc>
                <a:tc>
                  <a:txBody>
                    <a:bodyPr/>
                    <a:lstStyle/>
                    <a:p>
                      <a:r>
                        <a:rPr lang="en-US" dirty="0"/>
                        <a:t>12</a:t>
                      </a:r>
                    </a:p>
                  </a:txBody>
                  <a:tcPr/>
                </a:tc>
                <a:tc>
                  <a:txBody>
                    <a:bodyPr/>
                    <a:lstStyle/>
                    <a:p>
                      <a:r>
                        <a:rPr lang="en-US" dirty="0"/>
                        <a:t>0.37</a:t>
                      </a:r>
                    </a:p>
                  </a:txBody>
                  <a:tcPr/>
                </a:tc>
                <a:tc>
                  <a:txBody>
                    <a:bodyPr/>
                    <a:lstStyle/>
                    <a:p>
                      <a:r>
                        <a:rPr lang="en-US" dirty="0"/>
                        <a:t>0.85</a:t>
                      </a:r>
                    </a:p>
                  </a:txBody>
                  <a:tcPr/>
                </a:tc>
                <a:tc>
                  <a:txBody>
                    <a:bodyPr/>
                    <a:lstStyle/>
                    <a:p>
                      <a:r>
                        <a:rPr lang="en-US" dirty="0"/>
                        <a:t>0.11</a:t>
                      </a:r>
                    </a:p>
                  </a:txBody>
                  <a:tcPr/>
                </a:tc>
                <a:extLst>
                  <a:ext uri="{0D108BD9-81ED-4DB2-BD59-A6C34878D82A}">
                    <a16:rowId xmlns:a16="http://schemas.microsoft.com/office/drawing/2014/main" val="10007"/>
                  </a:ext>
                </a:extLst>
              </a:tr>
              <a:tr h="361934">
                <a:tc>
                  <a:txBody>
                    <a:bodyPr/>
                    <a:lstStyle/>
                    <a:p>
                      <a:r>
                        <a:rPr lang="en-US" dirty="0"/>
                        <a:t>8</a:t>
                      </a:r>
                    </a:p>
                  </a:txBody>
                  <a:tcPr/>
                </a:tc>
                <a:tc>
                  <a:txBody>
                    <a:bodyPr/>
                    <a:lstStyle/>
                    <a:p>
                      <a:r>
                        <a:rPr lang="en-US" dirty="0"/>
                        <a:t>8/10/20</a:t>
                      </a:r>
                    </a:p>
                  </a:txBody>
                  <a:tcPr/>
                </a:tc>
                <a:tc>
                  <a:txBody>
                    <a:bodyPr/>
                    <a:lstStyle/>
                    <a:p>
                      <a:r>
                        <a:rPr lang="en-US" dirty="0"/>
                        <a:t>28</a:t>
                      </a:r>
                    </a:p>
                  </a:txBody>
                  <a:tcPr/>
                </a:tc>
                <a:tc>
                  <a:txBody>
                    <a:bodyPr/>
                    <a:lstStyle/>
                    <a:p>
                      <a:r>
                        <a:rPr lang="en-US" dirty="0"/>
                        <a:t>11</a:t>
                      </a:r>
                    </a:p>
                  </a:txBody>
                  <a:tcPr/>
                </a:tc>
                <a:tc>
                  <a:txBody>
                    <a:bodyPr/>
                    <a:lstStyle/>
                    <a:p>
                      <a:r>
                        <a:rPr lang="en-US" dirty="0"/>
                        <a:t>0.39</a:t>
                      </a:r>
                    </a:p>
                  </a:txBody>
                  <a:tcPr/>
                </a:tc>
                <a:tc>
                  <a:txBody>
                    <a:bodyPr/>
                    <a:lstStyle/>
                    <a:p>
                      <a:r>
                        <a:rPr lang="en-US" dirty="0"/>
                        <a:t>0.87</a:t>
                      </a:r>
                    </a:p>
                  </a:txBody>
                  <a:tcPr/>
                </a:tc>
                <a:tc>
                  <a:txBody>
                    <a:bodyPr/>
                    <a:lstStyle/>
                    <a:p>
                      <a:r>
                        <a:rPr lang="en-US" dirty="0"/>
                        <a:t>0.09</a:t>
                      </a:r>
                    </a:p>
                  </a:txBody>
                  <a:tcPr/>
                </a:tc>
                <a:extLst>
                  <a:ext uri="{0D108BD9-81ED-4DB2-BD59-A6C34878D82A}">
                    <a16:rowId xmlns:a16="http://schemas.microsoft.com/office/drawing/2014/main" val="10008"/>
                  </a:ext>
                </a:extLst>
              </a:tr>
              <a:tr h="361934">
                <a:tc>
                  <a:txBody>
                    <a:bodyPr/>
                    <a:lstStyle/>
                    <a:p>
                      <a:r>
                        <a:rPr lang="en-US" dirty="0"/>
                        <a:t>9</a:t>
                      </a:r>
                    </a:p>
                  </a:txBody>
                  <a:tcPr/>
                </a:tc>
                <a:tc>
                  <a:txBody>
                    <a:bodyPr/>
                    <a:lstStyle/>
                    <a:p>
                      <a:r>
                        <a:rPr lang="en-US" dirty="0"/>
                        <a:t>9/10/20</a:t>
                      </a:r>
                    </a:p>
                  </a:txBody>
                  <a:tcPr/>
                </a:tc>
                <a:tc>
                  <a:txBody>
                    <a:bodyPr/>
                    <a:lstStyle/>
                    <a:p>
                      <a:r>
                        <a:rPr lang="en-US" dirty="0"/>
                        <a:t>30</a:t>
                      </a:r>
                    </a:p>
                  </a:txBody>
                  <a:tcPr/>
                </a:tc>
                <a:tc>
                  <a:txBody>
                    <a:bodyPr/>
                    <a:lstStyle/>
                    <a:p>
                      <a:r>
                        <a:rPr lang="en-US" dirty="0"/>
                        <a:t>11</a:t>
                      </a:r>
                    </a:p>
                  </a:txBody>
                  <a:tcPr/>
                </a:tc>
                <a:tc>
                  <a:txBody>
                    <a:bodyPr/>
                    <a:lstStyle/>
                    <a:p>
                      <a:r>
                        <a:rPr lang="en-US" dirty="0"/>
                        <a:t>0.37</a:t>
                      </a:r>
                    </a:p>
                  </a:txBody>
                  <a:tcPr/>
                </a:tc>
                <a:tc>
                  <a:txBody>
                    <a:bodyPr/>
                    <a:lstStyle/>
                    <a:p>
                      <a:r>
                        <a:rPr lang="en-US" dirty="0"/>
                        <a:t>0.86</a:t>
                      </a:r>
                    </a:p>
                  </a:txBody>
                  <a:tcPr/>
                </a:tc>
                <a:tc>
                  <a:txBody>
                    <a:bodyPr/>
                    <a:lstStyle/>
                    <a:p>
                      <a:r>
                        <a:rPr lang="en-US" dirty="0"/>
                        <a:t>0.10</a:t>
                      </a:r>
                    </a:p>
                  </a:txBody>
                  <a:tcPr/>
                </a:tc>
                <a:extLst>
                  <a:ext uri="{0D108BD9-81ED-4DB2-BD59-A6C34878D82A}">
                    <a16:rowId xmlns:a16="http://schemas.microsoft.com/office/drawing/2014/main" val="10009"/>
                  </a:ext>
                </a:extLst>
              </a:tr>
              <a:tr h="361934">
                <a:tc>
                  <a:txBody>
                    <a:bodyPr/>
                    <a:lstStyle/>
                    <a:p>
                      <a:r>
                        <a:rPr lang="en-US" dirty="0"/>
                        <a:t>10</a:t>
                      </a:r>
                    </a:p>
                  </a:txBody>
                  <a:tcPr/>
                </a:tc>
                <a:tc>
                  <a:txBody>
                    <a:bodyPr/>
                    <a:lstStyle/>
                    <a:p>
                      <a:r>
                        <a:rPr lang="en-US" dirty="0"/>
                        <a:t>10/10/20</a:t>
                      </a:r>
                    </a:p>
                  </a:txBody>
                  <a:tcPr/>
                </a:tc>
                <a:tc>
                  <a:txBody>
                    <a:bodyPr/>
                    <a:lstStyle/>
                    <a:p>
                      <a:r>
                        <a:rPr lang="en-US" dirty="0"/>
                        <a:t>26</a:t>
                      </a:r>
                    </a:p>
                  </a:txBody>
                  <a:tcPr/>
                </a:tc>
                <a:tc>
                  <a:txBody>
                    <a:bodyPr/>
                    <a:lstStyle/>
                    <a:p>
                      <a:r>
                        <a:rPr lang="en-US" dirty="0"/>
                        <a:t>13</a:t>
                      </a:r>
                    </a:p>
                  </a:txBody>
                  <a:tcPr/>
                </a:tc>
                <a:tc>
                  <a:txBody>
                    <a:bodyPr/>
                    <a:lstStyle/>
                    <a:p>
                      <a:r>
                        <a:rPr lang="en-US" dirty="0"/>
                        <a:t>0.50</a:t>
                      </a:r>
                    </a:p>
                  </a:txBody>
                  <a:tcPr/>
                </a:tc>
                <a:tc>
                  <a:txBody>
                    <a:bodyPr/>
                    <a:lstStyle/>
                    <a:p>
                      <a:r>
                        <a:rPr lang="en-US" dirty="0"/>
                        <a:t>0.89</a:t>
                      </a:r>
                    </a:p>
                  </a:txBody>
                  <a:tcPr/>
                </a:tc>
                <a:tc>
                  <a:txBody>
                    <a:bodyPr/>
                    <a:lstStyle/>
                    <a:p>
                      <a:r>
                        <a:rPr lang="en-US" dirty="0"/>
                        <a:t>0.07</a:t>
                      </a:r>
                    </a:p>
                  </a:txBody>
                  <a:tcPr/>
                </a:tc>
                <a:extLst>
                  <a:ext uri="{0D108BD9-81ED-4DB2-BD59-A6C34878D82A}">
                    <a16:rowId xmlns:a16="http://schemas.microsoft.com/office/drawing/2014/main" val="10010"/>
                  </a:ext>
                </a:extLst>
              </a:tr>
              <a:tr h="361934">
                <a:tc>
                  <a:txBody>
                    <a:bodyPr/>
                    <a:lstStyle/>
                    <a:p>
                      <a:r>
                        <a:rPr lang="en-US" dirty="0"/>
                        <a:t>11</a:t>
                      </a:r>
                    </a:p>
                  </a:txBody>
                  <a:tcPr/>
                </a:tc>
                <a:tc>
                  <a:txBody>
                    <a:bodyPr/>
                    <a:lstStyle/>
                    <a:p>
                      <a:r>
                        <a:rPr lang="en-US" dirty="0"/>
                        <a:t>11/10/20</a:t>
                      </a:r>
                    </a:p>
                  </a:txBody>
                  <a:tcPr/>
                </a:tc>
                <a:tc>
                  <a:txBody>
                    <a:bodyPr/>
                    <a:lstStyle/>
                    <a:p>
                      <a:r>
                        <a:rPr lang="en-US" dirty="0"/>
                        <a:t>25</a:t>
                      </a:r>
                    </a:p>
                  </a:txBody>
                  <a:tcPr/>
                </a:tc>
                <a:tc>
                  <a:txBody>
                    <a:bodyPr/>
                    <a:lstStyle/>
                    <a:p>
                      <a:r>
                        <a:rPr lang="en-US" dirty="0"/>
                        <a:t>12</a:t>
                      </a:r>
                    </a:p>
                  </a:txBody>
                  <a:tcPr/>
                </a:tc>
                <a:tc>
                  <a:txBody>
                    <a:bodyPr/>
                    <a:lstStyle/>
                    <a:p>
                      <a:r>
                        <a:rPr lang="en-US" dirty="0"/>
                        <a:t>0.48</a:t>
                      </a:r>
                    </a:p>
                  </a:txBody>
                  <a:tcPr/>
                </a:tc>
                <a:tc>
                  <a:txBody>
                    <a:bodyPr/>
                    <a:lstStyle/>
                    <a:p>
                      <a:r>
                        <a:rPr lang="en-US" dirty="0"/>
                        <a:t>0.90</a:t>
                      </a:r>
                    </a:p>
                  </a:txBody>
                  <a:tcPr/>
                </a:tc>
                <a:tc>
                  <a:txBody>
                    <a:bodyPr/>
                    <a:lstStyle/>
                    <a:p>
                      <a:r>
                        <a:rPr lang="en-US" dirty="0"/>
                        <a:t>0.06</a:t>
                      </a:r>
                    </a:p>
                  </a:txBody>
                  <a:tcPr/>
                </a:tc>
                <a:extLst>
                  <a:ext uri="{0D108BD9-81ED-4DB2-BD59-A6C34878D82A}">
                    <a16:rowId xmlns:a16="http://schemas.microsoft.com/office/drawing/2014/main" val="10011"/>
                  </a:ext>
                </a:extLst>
              </a:tr>
              <a:tr h="361934">
                <a:tc>
                  <a:txBody>
                    <a:bodyPr/>
                    <a:lstStyle/>
                    <a:p>
                      <a:r>
                        <a:rPr lang="en-US" dirty="0"/>
                        <a:t>12</a:t>
                      </a:r>
                    </a:p>
                  </a:txBody>
                  <a:tcPr/>
                </a:tc>
                <a:tc>
                  <a:txBody>
                    <a:bodyPr/>
                    <a:lstStyle/>
                    <a:p>
                      <a:r>
                        <a:rPr lang="en-US" dirty="0"/>
                        <a:t>12/10/20</a:t>
                      </a:r>
                    </a:p>
                  </a:txBody>
                  <a:tcPr/>
                </a:tc>
                <a:tc>
                  <a:txBody>
                    <a:bodyPr/>
                    <a:lstStyle/>
                    <a:p>
                      <a:r>
                        <a:rPr lang="en-US" dirty="0"/>
                        <a:t>29</a:t>
                      </a:r>
                    </a:p>
                  </a:txBody>
                  <a:tcPr/>
                </a:tc>
                <a:tc>
                  <a:txBody>
                    <a:bodyPr/>
                    <a:lstStyle/>
                    <a:p>
                      <a:r>
                        <a:rPr lang="en-US" dirty="0"/>
                        <a:t>20</a:t>
                      </a:r>
                    </a:p>
                  </a:txBody>
                  <a:tcPr/>
                </a:tc>
                <a:tc>
                  <a:txBody>
                    <a:bodyPr/>
                    <a:lstStyle/>
                    <a:p>
                      <a:r>
                        <a:rPr lang="en-US" dirty="0"/>
                        <a:t>0.69</a:t>
                      </a:r>
                    </a:p>
                  </a:txBody>
                  <a:tcPr/>
                </a:tc>
                <a:tc>
                  <a:txBody>
                    <a:bodyPr/>
                    <a:lstStyle/>
                    <a:p>
                      <a:r>
                        <a:rPr lang="en-US" dirty="0"/>
                        <a:t>0.87</a:t>
                      </a:r>
                    </a:p>
                  </a:txBody>
                  <a:tcPr/>
                </a:tc>
                <a:tc>
                  <a:txBody>
                    <a:bodyPr/>
                    <a:lstStyle/>
                    <a:p>
                      <a:r>
                        <a:rPr lang="en-US" dirty="0"/>
                        <a:t>0.09</a:t>
                      </a:r>
                    </a:p>
                  </a:txBody>
                  <a:tcPr/>
                </a:tc>
                <a:extLst>
                  <a:ext uri="{0D108BD9-81ED-4DB2-BD59-A6C34878D82A}">
                    <a16:rowId xmlns:a16="http://schemas.microsoft.com/office/drawing/2014/main" val="10012"/>
                  </a:ext>
                </a:extLst>
              </a:tr>
              <a:tr h="361934">
                <a:tc>
                  <a:txBody>
                    <a:bodyPr/>
                    <a:lstStyle/>
                    <a:p>
                      <a:r>
                        <a:rPr lang="en-US" dirty="0"/>
                        <a:t>13</a:t>
                      </a:r>
                    </a:p>
                  </a:txBody>
                  <a:tcPr/>
                </a:tc>
                <a:tc>
                  <a:txBody>
                    <a:bodyPr/>
                    <a:lstStyle/>
                    <a:p>
                      <a:r>
                        <a:rPr lang="en-US" dirty="0"/>
                        <a:t>13/10/20</a:t>
                      </a:r>
                    </a:p>
                  </a:txBody>
                  <a:tcPr/>
                </a:tc>
                <a:tc>
                  <a:txBody>
                    <a:bodyPr/>
                    <a:lstStyle/>
                    <a:p>
                      <a:r>
                        <a:rPr lang="en-US" dirty="0"/>
                        <a:t>31</a:t>
                      </a:r>
                    </a:p>
                  </a:txBody>
                  <a:tcPr/>
                </a:tc>
                <a:tc>
                  <a:txBody>
                    <a:bodyPr/>
                    <a:lstStyle/>
                    <a:p>
                      <a:r>
                        <a:rPr lang="en-US" dirty="0"/>
                        <a:t>22</a:t>
                      </a:r>
                    </a:p>
                  </a:txBody>
                  <a:tcPr/>
                </a:tc>
                <a:tc>
                  <a:txBody>
                    <a:bodyPr/>
                    <a:lstStyle/>
                    <a:p>
                      <a:r>
                        <a:rPr lang="en-US" dirty="0"/>
                        <a:t>0.71</a:t>
                      </a:r>
                    </a:p>
                  </a:txBody>
                  <a:tcPr/>
                </a:tc>
                <a:tc>
                  <a:txBody>
                    <a:bodyPr/>
                    <a:lstStyle/>
                    <a:p>
                      <a:r>
                        <a:rPr lang="en-US" dirty="0"/>
                        <a:t>0.85</a:t>
                      </a:r>
                    </a:p>
                  </a:txBody>
                  <a:tcPr/>
                </a:tc>
                <a:tc>
                  <a:txBody>
                    <a:bodyPr/>
                    <a:lstStyle/>
                    <a:p>
                      <a:r>
                        <a:rPr lang="en-US" dirty="0"/>
                        <a:t>0.11</a:t>
                      </a:r>
                    </a:p>
                  </a:txBody>
                  <a:tcPr/>
                </a:tc>
                <a:extLst>
                  <a:ext uri="{0D108BD9-81ED-4DB2-BD59-A6C34878D82A}">
                    <a16:rowId xmlns:a16="http://schemas.microsoft.com/office/drawing/2014/main" val="10013"/>
                  </a:ext>
                </a:extLst>
              </a:tr>
              <a:tr h="361934">
                <a:tc>
                  <a:txBody>
                    <a:bodyPr/>
                    <a:lstStyle/>
                    <a:p>
                      <a:r>
                        <a:rPr lang="en-US" dirty="0"/>
                        <a:t>14</a:t>
                      </a:r>
                    </a:p>
                  </a:txBody>
                  <a:tcPr/>
                </a:tc>
                <a:tc>
                  <a:txBody>
                    <a:bodyPr/>
                    <a:lstStyle/>
                    <a:p>
                      <a:r>
                        <a:rPr lang="en-US" dirty="0"/>
                        <a:t>14/10/20</a:t>
                      </a:r>
                    </a:p>
                  </a:txBody>
                  <a:tcPr/>
                </a:tc>
                <a:tc>
                  <a:txBody>
                    <a:bodyPr/>
                    <a:lstStyle/>
                    <a:p>
                      <a:r>
                        <a:rPr lang="en-US" dirty="0"/>
                        <a:t>30</a:t>
                      </a:r>
                    </a:p>
                  </a:txBody>
                  <a:tcPr/>
                </a:tc>
                <a:tc>
                  <a:txBody>
                    <a:bodyPr/>
                    <a:lstStyle/>
                    <a:p>
                      <a:r>
                        <a:rPr lang="en-US" dirty="0"/>
                        <a:t>19</a:t>
                      </a:r>
                    </a:p>
                  </a:txBody>
                  <a:tcPr/>
                </a:tc>
                <a:tc>
                  <a:txBody>
                    <a:bodyPr/>
                    <a:lstStyle/>
                    <a:p>
                      <a:r>
                        <a:rPr lang="en-US" dirty="0"/>
                        <a:t>0.63</a:t>
                      </a:r>
                    </a:p>
                  </a:txBody>
                  <a:tcPr/>
                </a:tc>
                <a:tc>
                  <a:txBody>
                    <a:bodyPr/>
                    <a:lstStyle/>
                    <a:p>
                      <a:r>
                        <a:rPr lang="en-US" dirty="0"/>
                        <a:t>0.86</a:t>
                      </a:r>
                    </a:p>
                  </a:txBody>
                  <a:tcPr/>
                </a:tc>
                <a:tc>
                  <a:txBody>
                    <a:bodyPr/>
                    <a:lstStyle/>
                    <a:p>
                      <a:r>
                        <a:rPr lang="en-US" dirty="0"/>
                        <a:t>0.10</a:t>
                      </a:r>
                    </a:p>
                  </a:txBody>
                  <a:tcPr/>
                </a:tc>
                <a:extLst>
                  <a:ext uri="{0D108BD9-81ED-4DB2-BD59-A6C34878D82A}">
                    <a16:rowId xmlns:a16="http://schemas.microsoft.com/office/drawing/2014/main" val="10014"/>
                  </a:ext>
                </a:extLst>
              </a:tr>
              <a:tr h="361934">
                <a:tc>
                  <a:txBody>
                    <a:bodyPr/>
                    <a:lstStyle/>
                    <a:p>
                      <a:r>
                        <a:rPr lang="en-US" dirty="0"/>
                        <a:t>15</a:t>
                      </a:r>
                    </a:p>
                  </a:txBody>
                  <a:tcPr/>
                </a:tc>
                <a:tc>
                  <a:txBody>
                    <a:bodyPr/>
                    <a:lstStyle/>
                    <a:p>
                      <a:r>
                        <a:rPr lang="en-US" dirty="0"/>
                        <a:t>15/10/20</a:t>
                      </a:r>
                    </a:p>
                  </a:txBody>
                  <a:tcPr/>
                </a:tc>
                <a:tc>
                  <a:txBody>
                    <a:bodyPr/>
                    <a:lstStyle/>
                    <a:p>
                      <a:r>
                        <a:rPr lang="en-US" dirty="0"/>
                        <a:t>28</a:t>
                      </a:r>
                    </a:p>
                  </a:txBody>
                  <a:tcPr/>
                </a:tc>
                <a:tc>
                  <a:txBody>
                    <a:bodyPr/>
                    <a:lstStyle/>
                    <a:p>
                      <a:r>
                        <a:rPr lang="en-US" dirty="0"/>
                        <a:t>17</a:t>
                      </a:r>
                    </a:p>
                  </a:txBody>
                  <a:tcPr/>
                </a:tc>
                <a:tc>
                  <a:txBody>
                    <a:bodyPr/>
                    <a:lstStyle/>
                    <a:p>
                      <a:r>
                        <a:rPr lang="en-US" dirty="0"/>
                        <a:t>0.61</a:t>
                      </a:r>
                    </a:p>
                  </a:txBody>
                  <a:tcPr/>
                </a:tc>
                <a:tc>
                  <a:txBody>
                    <a:bodyPr/>
                    <a:lstStyle/>
                    <a:p>
                      <a:r>
                        <a:rPr lang="en-US" dirty="0"/>
                        <a:t>0.87</a:t>
                      </a:r>
                    </a:p>
                  </a:txBody>
                  <a:tcPr/>
                </a:tc>
                <a:tc>
                  <a:txBody>
                    <a:bodyPr/>
                    <a:lstStyle/>
                    <a:p>
                      <a:r>
                        <a:rPr lang="en-US" dirty="0"/>
                        <a:t>0.09</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5412386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B2CBB5-0D85-4B45-B823-B68D9AD86CB5}"/>
              </a:ext>
            </a:extLst>
          </p:cNvPr>
          <p:cNvSpPr>
            <a:spLocks noGrp="1"/>
          </p:cNvSpPr>
          <p:nvPr>
            <p:ph type="title"/>
          </p:nvPr>
        </p:nvSpPr>
        <p:spPr>
          <a:xfrm>
            <a:off x="628650" y="116633"/>
            <a:ext cx="7886700" cy="144016"/>
          </a:xfrm>
        </p:spPr>
        <p:txBody>
          <a:bodyPr>
            <a:normAutofit fontScale="90000"/>
          </a:bodyPr>
          <a:lstStyle/>
          <a:p>
            <a:endParaRPr lang="el-GR" dirty="0"/>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6DA761E0-F8A5-4288-9D59-85C1E96FED39}"/>
                  </a:ext>
                </a:extLst>
              </p:cNvPr>
              <p:cNvSpPr>
                <a:spLocks noGrp="1"/>
              </p:cNvSpPr>
              <p:nvPr>
                <p:ph idx="1"/>
              </p:nvPr>
            </p:nvSpPr>
            <p:spPr>
              <a:xfrm>
                <a:off x="628650" y="332656"/>
                <a:ext cx="7886700" cy="5844307"/>
              </a:xfrm>
            </p:spPr>
            <p:txBody>
              <a:bodyPr/>
              <a:lstStyle/>
              <a:p>
                <a:r>
                  <a:rPr lang="el-GR" dirty="0"/>
                  <a:t>Στο διάγραμμα </a:t>
                </a:r>
                <a:r>
                  <a:rPr lang="en-US" dirty="0"/>
                  <a:t>u</a:t>
                </a:r>
                <a:r>
                  <a:rPr lang="el-GR" dirty="0"/>
                  <a:t> η κεντρική γραμμή άγεται στη θέση </a:t>
                </a:r>
              </a:p>
              <a:p>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𝑢</m:t>
                        </m:r>
                      </m:e>
                    </m:acc>
                  </m:oMath>
                </a14:m>
                <a:r>
                  <a:rPr lang="en-US" dirty="0"/>
                  <a:t>= ( </a:t>
                </a:r>
                <a:r>
                  <a:rPr lang="el-GR" dirty="0"/>
                  <a:t>Αριθμός ελαττωμάτων εκτύπωσης / Αριθμός ελεγχθέντων σελίδων)= (12+9+8…+17)/(25+27+….+28)= 0.48</a:t>
                </a:r>
              </a:p>
              <a:p>
                <a:r>
                  <a:rPr lang="el-GR" dirty="0"/>
                  <a:t>Το άνω όριο ελέγχου ( </a:t>
                </a:r>
                <a:r>
                  <a:rPr lang="en-US" dirty="0"/>
                  <a:t>Upper Control Limit) </a:t>
                </a:r>
                <a:r>
                  <a:rPr lang="el-GR" dirty="0"/>
                  <a:t>άγεται στη θέση </a:t>
                </a:r>
              </a:p>
              <a:p>
                <a:r>
                  <a:rPr lang="en-US" dirty="0"/>
                  <a:t>UCL=</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𝑢</m:t>
                        </m:r>
                      </m:e>
                    </m:acc>
                    <m:r>
                      <a:rPr lang="en-US" i="1">
                        <a:latin typeface="Cambria Math" panose="02040503050406030204" pitchFamily="18" charset="0"/>
                      </a:rPr>
                      <m:t> </m:t>
                    </m:r>
                  </m:oMath>
                </a14:m>
                <a:r>
                  <a:rPr lang="en-US" dirty="0"/>
                  <a:t>+3</a:t>
                </a:r>
                <a14:m>
                  <m:oMath xmlns:m="http://schemas.openxmlformats.org/officeDocument/2006/math">
                    <m:rad>
                      <m:radPr>
                        <m:degHide m:val="on"/>
                        <m:ctrlPr>
                          <a:rPr lang="el-GR" i="1" smtClean="0">
                            <a:latin typeface="Cambria Math" panose="02040503050406030204" pitchFamily="18" charset="0"/>
                          </a:rPr>
                        </m:ctrlPr>
                      </m:radPr>
                      <m:deg/>
                      <m:e>
                        <m:f>
                          <m:fPr>
                            <m:ctrlPr>
                              <a:rPr lang="el-GR" i="1" smtClean="0">
                                <a:latin typeface="Cambria Math" panose="02040503050406030204" pitchFamily="18" charset="0"/>
                              </a:rPr>
                            </m:ctrlPr>
                          </m:fPr>
                          <m:num>
                            <m:acc>
                              <m:accPr>
                                <m:chr m:val="̅"/>
                                <m:ctrlPr>
                                  <a:rPr lang="el-GR" i="1" smtClean="0">
                                    <a:latin typeface="Cambria Math" panose="02040503050406030204" pitchFamily="18" charset="0"/>
                                  </a:rPr>
                                </m:ctrlPr>
                              </m:accPr>
                              <m:e>
                                <m:r>
                                  <a:rPr lang="en-US" b="0" i="1" smtClean="0">
                                    <a:latin typeface="Cambria Math" panose="02040503050406030204" pitchFamily="18" charset="0"/>
                                  </a:rPr>
                                  <m:t>𝑢</m:t>
                                </m:r>
                              </m:e>
                            </m:acc>
                          </m:num>
                          <m:den>
                            <m:r>
                              <a:rPr lang="en-US" b="0" i="1" smtClean="0">
                                <a:latin typeface="Cambria Math" panose="02040503050406030204" pitchFamily="18" charset="0"/>
                              </a:rPr>
                              <m:t>𝑛</m:t>
                            </m:r>
                          </m:den>
                        </m:f>
                      </m:e>
                    </m:rad>
                  </m:oMath>
                </a14:m>
                <a:endParaRPr lang="el-GR" dirty="0"/>
              </a:p>
              <a:p>
                <a:endParaRPr lang="el-GR" dirty="0"/>
              </a:p>
              <a:p>
                <a:r>
                  <a:rPr lang="el-GR" dirty="0"/>
                  <a:t>Το κάτω όριο ελέγχου ( </a:t>
                </a:r>
                <a:r>
                  <a:rPr lang="en-US" dirty="0"/>
                  <a:t>Lower Control Limit ) </a:t>
                </a:r>
                <a:r>
                  <a:rPr lang="el-GR" dirty="0"/>
                  <a:t>άγεται στη θέση</a:t>
                </a:r>
                <a:endParaRPr lang="en-US" dirty="0"/>
              </a:p>
              <a:p>
                <a:pPr marL="0" indent="0">
                  <a:buNone/>
                </a:pPr>
                <a:r>
                  <a:rPr lang="el-GR" dirty="0"/>
                  <a:t> </a:t>
                </a:r>
              </a:p>
              <a:p>
                <a:r>
                  <a:rPr lang="en-US" dirty="0"/>
                  <a:t>LCL=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𝑢</m:t>
                        </m:r>
                      </m:e>
                    </m:acc>
                    <m:r>
                      <a:rPr lang="en-US" i="1">
                        <a:latin typeface="Cambria Math" panose="02040503050406030204" pitchFamily="18" charset="0"/>
                      </a:rPr>
                      <m:t> </m:t>
                    </m:r>
                  </m:oMath>
                </a14:m>
                <a:r>
                  <a:rPr lang="en-US" dirty="0"/>
                  <a:t>-3</a:t>
                </a:r>
                <a14:m>
                  <m:oMath xmlns:m="http://schemas.openxmlformats.org/officeDocument/2006/math">
                    <m:rad>
                      <m:radPr>
                        <m:degHide m:val="on"/>
                        <m:ctrlPr>
                          <a:rPr lang="el-GR" i="1">
                            <a:latin typeface="Cambria Math" panose="02040503050406030204" pitchFamily="18" charset="0"/>
                          </a:rPr>
                        </m:ctrlPr>
                      </m:radPr>
                      <m:deg/>
                      <m:e>
                        <m:f>
                          <m:fPr>
                            <m:ctrlPr>
                              <a:rPr lang="el-GR" i="1">
                                <a:latin typeface="Cambria Math" panose="02040503050406030204" pitchFamily="18" charset="0"/>
                              </a:rPr>
                            </m:ctrlPr>
                          </m:fPr>
                          <m:num>
                            <m:acc>
                              <m:accPr>
                                <m:chr m:val="̅"/>
                                <m:ctrlPr>
                                  <a:rPr lang="el-GR" i="1">
                                    <a:latin typeface="Cambria Math" panose="02040503050406030204" pitchFamily="18" charset="0"/>
                                  </a:rPr>
                                </m:ctrlPr>
                              </m:accPr>
                              <m:e>
                                <m:r>
                                  <a:rPr lang="en-US" i="1">
                                    <a:latin typeface="Cambria Math" panose="02040503050406030204" pitchFamily="18" charset="0"/>
                                  </a:rPr>
                                  <m:t>𝑢</m:t>
                                </m:r>
                              </m:e>
                            </m:acc>
                          </m:num>
                          <m:den>
                            <m:r>
                              <a:rPr lang="en-US" i="1">
                                <a:latin typeface="Cambria Math" panose="02040503050406030204" pitchFamily="18" charset="0"/>
                              </a:rPr>
                              <m:t>𝑛</m:t>
                            </m:r>
                          </m:den>
                        </m:f>
                      </m:e>
                    </m:rad>
                  </m:oMath>
                </a14:m>
                <a:r>
                  <a:rPr lang="en-US" dirty="0"/>
                  <a:t>  </a:t>
                </a:r>
                <a:endParaRPr lang="el-GR" dirty="0"/>
              </a:p>
            </p:txBody>
          </p:sp>
        </mc:Choice>
        <mc:Fallback xmlns="">
          <p:sp>
            <p:nvSpPr>
              <p:cNvPr id="3" name="Θέση περιεχομένου 2">
                <a:extLst>
                  <a:ext uri="{FF2B5EF4-FFF2-40B4-BE49-F238E27FC236}">
                    <a16:creationId xmlns:a16="http://schemas.microsoft.com/office/drawing/2014/main" id="{6DA761E0-F8A5-4288-9D59-85C1E96FED39}"/>
                  </a:ext>
                </a:extLst>
              </p:cNvPr>
              <p:cNvSpPr>
                <a:spLocks noGrp="1" noRot="1" noChangeAspect="1" noMove="1" noResize="1" noEditPoints="1" noAdjustHandles="1" noChangeArrowheads="1" noChangeShapeType="1" noTextEdit="1"/>
              </p:cNvSpPr>
              <p:nvPr>
                <p:ph idx="1"/>
              </p:nvPr>
            </p:nvSpPr>
            <p:spPr>
              <a:xfrm>
                <a:off x="628650" y="332656"/>
                <a:ext cx="7886700" cy="5844307"/>
              </a:xfrm>
              <a:blipFill>
                <a:blip r:embed="rId2"/>
                <a:stretch>
                  <a:fillRect l="-927" t="-1253"/>
                </a:stretch>
              </a:blipFill>
            </p:spPr>
            <p:txBody>
              <a:bodyPr/>
              <a:lstStyle/>
              <a:p>
                <a:r>
                  <a:rPr lang="el-GR">
                    <a:noFill/>
                  </a:rPr>
                  <a:t> </a:t>
                </a:r>
              </a:p>
            </p:txBody>
          </p:sp>
        </mc:Fallback>
      </mc:AlternateContent>
    </p:spTree>
    <p:extLst>
      <p:ext uri="{BB962C8B-B14F-4D97-AF65-F5344CB8AC3E}">
        <p14:creationId xmlns:p14="http://schemas.microsoft.com/office/powerpoint/2010/main" val="3874129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45719"/>
          </a:xfrm>
        </p:spPr>
        <p:txBody>
          <a:bodyPr>
            <a:normAutofit fontScale="90000"/>
          </a:bodyPr>
          <a:lstStyle/>
          <a:p>
            <a:endParaRPr lang="el-GR" dirty="0"/>
          </a:p>
        </p:txBody>
      </p:sp>
      <p:graphicFrame>
        <p:nvGraphicFramePr>
          <p:cNvPr id="5" name="Θέση περιεχομένου 4"/>
          <p:cNvGraphicFramePr>
            <a:graphicFrameLocks noGrp="1"/>
          </p:cNvGraphicFramePr>
          <p:nvPr>
            <p:ph idx="1"/>
            <p:extLst/>
          </p:nvPr>
        </p:nvGraphicFramePr>
        <p:xfrm>
          <a:off x="539552" y="692696"/>
          <a:ext cx="7886700" cy="12115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144016">
                <a:tc>
                  <a:txBody>
                    <a:bodyPr/>
                    <a:lstStyle/>
                    <a:p>
                      <a:endParaRPr lang="el-GR" dirty="0"/>
                    </a:p>
                  </a:txBody>
                  <a:tcPr/>
                </a:tc>
                <a:tc>
                  <a:txBody>
                    <a:bodyPr/>
                    <a:lstStyle/>
                    <a:p>
                      <a:endParaRPr lang="el-GR" dirty="0"/>
                    </a:p>
                  </a:txBody>
                  <a:tcPr/>
                </a:tc>
                <a:extLst>
                  <a:ext uri="{0D108BD9-81ED-4DB2-BD59-A6C34878D82A}">
                    <a16:rowId xmlns:a16="http://schemas.microsoft.com/office/drawing/2014/main" val="10000"/>
                  </a:ext>
                </a:extLst>
              </a:tr>
              <a:tr h="370840">
                <a:tc>
                  <a:txBody>
                    <a:bodyPr/>
                    <a:lstStyle/>
                    <a:p>
                      <a:r>
                        <a:rPr lang="el-GR" sz="1800" dirty="0"/>
                        <a:t>Διάγραμμα</a:t>
                      </a:r>
                      <a:r>
                        <a:rPr lang="el-GR" sz="1800" baseline="0" dirty="0"/>
                        <a:t> Διασκόρπισης ( </a:t>
                      </a:r>
                      <a:r>
                        <a:rPr lang="en-US" sz="1800" baseline="0" dirty="0"/>
                        <a:t>Scatter Diagram)</a:t>
                      </a:r>
                      <a:endParaRPr lang="el-GR" sz="1800" dirty="0"/>
                    </a:p>
                  </a:txBody>
                  <a:tcPr/>
                </a:tc>
                <a:tc>
                  <a:txBody>
                    <a:bodyPr/>
                    <a:lstStyle/>
                    <a:p>
                      <a:r>
                        <a:rPr lang="el-GR" sz="1800" dirty="0"/>
                        <a:t>Όταν θέλουμε να ανακαλύψουμε , να επιβεβαιώσουμε</a:t>
                      </a:r>
                      <a:r>
                        <a:rPr lang="el-GR" sz="1800" baseline="0" dirty="0"/>
                        <a:t> ή να παρουσιάσουμε σχέσεις μεταξύ δύο μεταβλητών</a:t>
                      </a:r>
                      <a:endParaRPr lang="el-GR"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38557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732199-DB29-465C-A4CB-07ABCE3E8019}"/>
              </a:ext>
            </a:extLst>
          </p:cNvPr>
          <p:cNvSpPr>
            <a:spLocks noGrp="1"/>
          </p:cNvSpPr>
          <p:nvPr>
            <p:ph type="ctrTitle"/>
          </p:nvPr>
        </p:nvSpPr>
        <p:spPr>
          <a:xfrm>
            <a:off x="1143000" y="188641"/>
            <a:ext cx="6858000" cy="504056"/>
          </a:xfrm>
        </p:spPr>
        <p:txBody>
          <a:bodyPr>
            <a:normAutofit fontScale="90000"/>
          </a:bodyPr>
          <a:lstStyle/>
          <a:p>
            <a:r>
              <a:rPr lang="el-GR" dirty="0"/>
              <a:t>Διάγραμμα </a:t>
            </a:r>
            <a:r>
              <a:rPr lang="en-US" dirty="0"/>
              <a:t>U</a:t>
            </a:r>
            <a:endParaRPr lang="el-GR" dirty="0"/>
          </a:p>
        </p:txBody>
      </p:sp>
      <p:pic>
        <p:nvPicPr>
          <p:cNvPr id="4" name="Εικόνα 3">
            <a:extLst>
              <a:ext uri="{FF2B5EF4-FFF2-40B4-BE49-F238E27FC236}">
                <a16:creationId xmlns:a16="http://schemas.microsoft.com/office/drawing/2014/main" id="{0C2D6FA0-B860-43D7-BE18-A05BCA3F4AE6}"/>
              </a:ext>
            </a:extLst>
          </p:cNvPr>
          <p:cNvPicPr>
            <a:picLocks noChangeAspect="1"/>
          </p:cNvPicPr>
          <p:nvPr/>
        </p:nvPicPr>
        <p:blipFill>
          <a:blip r:embed="rId2"/>
          <a:stretch>
            <a:fillRect/>
          </a:stretch>
        </p:blipFill>
        <p:spPr>
          <a:xfrm>
            <a:off x="1824037" y="1595437"/>
            <a:ext cx="5495925" cy="3667125"/>
          </a:xfrm>
          <a:prstGeom prst="rect">
            <a:avLst/>
          </a:prstGeom>
        </p:spPr>
      </p:pic>
      <p:sp>
        <p:nvSpPr>
          <p:cNvPr id="3" name="Υπότιτλος 2">
            <a:extLst>
              <a:ext uri="{FF2B5EF4-FFF2-40B4-BE49-F238E27FC236}">
                <a16:creationId xmlns:a16="http://schemas.microsoft.com/office/drawing/2014/main" id="{75240DEC-1306-4413-9355-A1E8D053AD93}"/>
              </a:ext>
            </a:extLst>
          </p:cNvPr>
          <p:cNvSpPr>
            <a:spLocks noGrp="1"/>
          </p:cNvSpPr>
          <p:nvPr>
            <p:ph type="subTitle" idx="1"/>
          </p:nvPr>
        </p:nvSpPr>
        <p:spPr>
          <a:xfrm>
            <a:off x="1143000" y="620688"/>
            <a:ext cx="6858000" cy="5544616"/>
          </a:xfrm>
        </p:spPr>
        <p:txBody>
          <a:bodyPr/>
          <a:lstStyle/>
          <a:p>
            <a:endParaRPr lang="el-GR" dirty="0"/>
          </a:p>
        </p:txBody>
      </p:sp>
    </p:spTree>
    <p:extLst>
      <p:ext uri="{BB962C8B-B14F-4D97-AF65-F5344CB8AC3E}">
        <p14:creationId xmlns:p14="http://schemas.microsoft.com/office/powerpoint/2010/main" val="591697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FEC32F-E6B1-4C53-8A8A-5D70A5F96B15}"/>
              </a:ext>
            </a:extLst>
          </p:cNvPr>
          <p:cNvSpPr>
            <a:spLocks noGrp="1"/>
          </p:cNvSpPr>
          <p:nvPr>
            <p:ph type="title"/>
          </p:nvPr>
        </p:nvSpPr>
        <p:spPr>
          <a:xfrm>
            <a:off x="628650" y="365127"/>
            <a:ext cx="7886700" cy="183554"/>
          </a:xfrm>
        </p:spPr>
        <p:txBody>
          <a:bodyPr>
            <a:normAutofit fontScale="90000"/>
          </a:bodyPr>
          <a:lstStyle/>
          <a:p>
            <a:endParaRPr lang="el-GR" dirty="0"/>
          </a:p>
        </p:txBody>
      </p:sp>
      <p:sp>
        <p:nvSpPr>
          <p:cNvPr id="3" name="Θέση περιεχομένου 2">
            <a:extLst>
              <a:ext uri="{FF2B5EF4-FFF2-40B4-BE49-F238E27FC236}">
                <a16:creationId xmlns:a16="http://schemas.microsoft.com/office/drawing/2014/main" id="{4BABF08A-6303-4608-B1D2-25AD8442EB60}"/>
              </a:ext>
            </a:extLst>
          </p:cNvPr>
          <p:cNvSpPr>
            <a:spLocks noGrp="1"/>
          </p:cNvSpPr>
          <p:nvPr>
            <p:ph idx="1"/>
          </p:nvPr>
        </p:nvSpPr>
        <p:spPr/>
        <p:txBody>
          <a:bodyPr/>
          <a:lstStyle/>
          <a:p>
            <a:r>
              <a:rPr lang="en-US" b="1" dirty="0"/>
              <a:t>Test Results for U Chart of C2 </a:t>
            </a:r>
          </a:p>
          <a:p>
            <a:endParaRPr lang="el-GR" b="1" dirty="0"/>
          </a:p>
          <a:p>
            <a:r>
              <a:rPr lang="en-US" dirty="0"/>
              <a:t>TEST 2. 9 points in a row on same side of center line.</a:t>
            </a:r>
          </a:p>
          <a:p>
            <a:r>
              <a:rPr lang="en-US" dirty="0"/>
              <a:t>Test Failed at points:  9</a:t>
            </a:r>
          </a:p>
          <a:p>
            <a:pPr marL="0" indent="0">
              <a:buNone/>
            </a:pPr>
            <a:r>
              <a:rPr lang="en-US" dirty="0"/>
              <a:t>9 </a:t>
            </a:r>
            <a:r>
              <a:rPr lang="el-GR" dirty="0"/>
              <a:t>σημεία βρίσκονται στην ίδια πλευρά κάτω από την κεντρική γραμμή.</a:t>
            </a:r>
          </a:p>
        </p:txBody>
      </p:sp>
    </p:spTree>
    <p:extLst>
      <p:ext uri="{BB962C8B-B14F-4D97-AF65-F5344CB8AC3E}">
        <p14:creationId xmlns:p14="http://schemas.microsoft.com/office/powerpoint/2010/main" val="25170138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432048"/>
          </a:xfrm>
        </p:spPr>
        <p:txBody>
          <a:bodyPr>
            <a:normAutofit/>
          </a:bodyPr>
          <a:lstStyle/>
          <a:p>
            <a:r>
              <a:rPr lang="el-GR" sz="2400" b="1" u="sng" dirty="0"/>
              <a:t>Η φιλοσοφία για την αποτελεσματική διοίκηση του </a:t>
            </a:r>
            <a:r>
              <a:rPr lang="en-US" sz="2400" b="1" u="sng" dirty="0"/>
              <a:t>Deming</a:t>
            </a:r>
            <a:endParaRPr lang="el-GR" sz="2400" b="1" u="sng" dirty="0"/>
          </a:p>
        </p:txBody>
      </p:sp>
      <p:sp>
        <p:nvSpPr>
          <p:cNvPr id="3" name="Θέση περιεχομένου 2"/>
          <p:cNvSpPr>
            <a:spLocks noGrp="1"/>
          </p:cNvSpPr>
          <p:nvPr>
            <p:ph idx="1"/>
          </p:nvPr>
        </p:nvSpPr>
        <p:spPr>
          <a:xfrm>
            <a:off x="323528" y="548680"/>
            <a:ext cx="8496944" cy="6120679"/>
          </a:xfrm>
        </p:spPr>
        <p:txBody>
          <a:bodyPr>
            <a:normAutofit lnSpcReduction="10000"/>
          </a:bodyPr>
          <a:lstStyle/>
          <a:p>
            <a:r>
              <a:rPr lang="el-GR" dirty="0"/>
              <a:t>Τα κύρια συμπεράσματα από την φιλοσοφία του </a:t>
            </a:r>
            <a:r>
              <a:rPr lang="en-US" dirty="0"/>
              <a:t>Deming </a:t>
            </a:r>
            <a:r>
              <a:rPr lang="el-GR" dirty="0"/>
              <a:t>είναι γνωστά ως τα </a:t>
            </a:r>
            <a:r>
              <a:rPr lang="el-GR" b="1" dirty="0"/>
              <a:t>14 σημεία του </a:t>
            </a:r>
            <a:r>
              <a:rPr lang="en-US" b="1" dirty="0"/>
              <a:t>Deming</a:t>
            </a:r>
            <a:r>
              <a:rPr lang="el-GR" b="1" dirty="0"/>
              <a:t> </a:t>
            </a:r>
            <a:r>
              <a:rPr lang="el-GR" dirty="0"/>
              <a:t>και είναι τα εξής:</a:t>
            </a:r>
          </a:p>
          <a:p>
            <a:pPr marL="0" indent="0">
              <a:buNone/>
            </a:pPr>
            <a:r>
              <a:rPr lang="el-GR" sz="2000" b="1" dirty="0"/>
              <a:t>1</a:t>
            </a:r>
            <a:r>
              <a:rPr lang="el-GR" dirty="0"/>
              <a:t>. </a:t>
            </a:r>
            <a:r>
              <a:rPr lang="el-GR" sz="2000" b="1" dirty="0"/>
              <a:t>Πρέπει να υπάρχει ένα σταθερό μήνυμα/σκοπός σχετικά με την Ποιότητα ,το οποίο να διατρέχει την εταιρεία.</a:t>
            </a:r>
          </a:p>
          <a:p>
            <a:pPr marL="0" indent="0">
              <a:buNone/>
            </a:pPr>
            <a:r>
              <a:rPr lang="el-GR" sz="2000" dirty="0"/>
              <a:t>  Δεν πρέπει να παρουσιάζονται διαφοροποιήσεις στην ένταση αυτού του   μηνύματος μεταξύ των τμημάτων της εταιρείας ούτε να γίνονται υποχωρήσεις λόγω φόρτου εργασίας ή λόγω  πελάτη. Προκειμένου να επιτευχθεί κάτι τέτοιο, απαιτείται συνήθως μια ξεκάθαρη δήλωση της Διοίκησης ,η οποία να συνοδεύεται από πράξεις οι οποίες να αποδεικνύουν την υλοποίηση της δήλωσης αυτής.</a:t>
            </a:r>
          </a:p>
          <a:p>
            <a:pPr marL="0" indent="0">
              <a:buNone/>
            </a:pPr>
            <a:r>
              <a:rPr lang="el-GR" sz="2000" b="1" dirty="0"/>
              <a:t>2.</a:t>
            </a:r>
            <a:r>
              <a:rPr lang="el-GR" sz="2000" dirty="0"/>
              <a:t> </a:t>
            </a:r>
            <a:r>
              <a:rPr lang="el-GR" sz="2000" b="1" dirty="0"/>
              <a:t>Πρέπει να υπάρχει δέσμευση και αφοσίωση στη Συνεχή Βελτίωση</a:t>
            </a:r>
            <a:r>
              <a:rPr lang="el-GR" sz="2000" dirty="0"/>
              <a:t>.</a:t>
            </a:r>
          </a:p>
          <a:p>
            <a:pPr marL="0" indent="0">
              <a:buNone/>
            </a:pPr>
            <a:r>
              <a:rPr lang="el-GR" sz="2000" dirty="0"/>
              <a:t> Αυτό είναι απαραίτητο για την επιβίωση της εταιρείας και επιβάλλεται από το γεγονός ότι ήδη το εφαρμόζουν οι ανταγωνιστές προκειμένου να ικανοποιούν τις διαρκώς αυξανόμενες απαιτήσεις των πελατών σχετικά με την ποιότητα.</a:t>
            </a:r>
            <a:endParaRPr lang="en-US" sz="2000" dirty="0"/>
          </a:p>
          <a:p>
            <a:pPr marL="0" indent="0">
              <a:buNone/>
            </a:pPr>
            <a:r>
              <a:rPr lang="en-US" sz="2000" b="1" dirty="0"/>
              <a:t>3</a:t>
            </a:r>
            <a:r>
              <a:rPr lang="en-US" sz="2000" dirty="0"/>
              <a:t>.</a:t>
            </a:r>
            <a:r>
              <a:rPr lang="el-GR" sz="2000" b="1" dirty="0"/>
              <a:t>Στροφή στην πρόληψη και όχι στον εντοπισμό των ελαττωματικών προϊόντων</a:t>
            </a:r>
            <a:r>
              <a:rPr lang="el-GR" sz="2000" dirty="0"/>
              <a:t>. </a:t>
            </a:r>
          </a:p>
          <a:p>
            <a:pPr marL="0" indent="0">
              <a:buNone/>
            </a:pPr>
            <a:r>
              <a:rPr lang="el-GR" sz="2000" dirty="0"/>
              <a:t> Είναι προτιμότερο να γίνεται επιθεώρηση και έλεγχος σε μια διαδικασία παρά να ελέγχονται τα τελικά προϊόντα. Εργασία με στόχο την κατανόηση των προβλημάτων και με σκοπό τη μείωση της φυσικής μεταβλητότητας σε όλες τις διαδικασίες ,διότι, όσο μικρότερη είναι η απόκλιση ,τόσο μικρότερη είναι η πιθανότητα για εμφάνιση ελαττωμάτων.</a:t>
            </a:r>
          </a:p>
          <a:p>
            <a:pPr marL="0" indent="0">
              <a:buNone/>
            </a:pPr>
            <a:endParaRPr lang="el-GR" sz="2000" dirty="0"/>
          </a:p>
        </p:txBody>
      </p:sp>
    </p:spTree>
    <p:extLst>
      <p:ext uri="{BB962C8B-B14F-4D97-AF65-F5344CB8AC3E}">
        <p14:creationId xmlns:p14="http://schemas.microsoft.com/office/powerpoint/2010/main" val="37489418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72008"/>
          </a:xfrm>
        </p:spPr>
        <p:txBody>
          <a:bodyPr>
            <a:normAutofit fontScale="90000"/>
          </a:bodyPr>
          <a:lstStyle/>
          <a:p>
            <a:endParaRPr lang="el-GR" dirty="0"/>
          </a:p>
        </p:txBody>
      </p:sp>
      <p:sp>
        <p:nvSpPr>
          <p:cNvPr id="3" name="Θέση περιεχομένου 2"/>
          <p:cNvSpPr>
            <a:spLocks noGrp="1"/>
          </p:cNvSpPr>
          <p:nvPr>
            <p:ph idx="1"/>
          </p:nvPr>
        </p:nvSpPr>
        <p:spPr>
          <a:xfrm>
            <a:off x="323528" y="188640"/>
            <a:ext cx="8568952" cy="5988323"/>
          </a:xfrm>
        </p:spPr>
        <p:txBody>
          <a:bodyPr>
            <a:normAutofit fontScale="92500" lnSpcReduction="10000"/>
          </a:bodyPr>
          <a:lstStyle/>
          <a:p>
            <a:pPr marL="0" indent="0">
              <a:buNone/>
            </a:pPr>
            <a:r>
              <a:rPr lang="el-GR" sz="2000" b="1" dirty="0"/>
              <a:t>4. Τερματισμός της πρακτικής της επιλογής προμηθευτών με μοναδικό κριτήριο την τιμή.</a:t>
            </a:r>
          </a:p>
          <a:p>
            <a:pPr marL="0" indent="0">
              <a:buNone/>
            </a:pPr>
            <a:r>
              <a:rPr lang="el-GR" sz="2000" b="1" dirty="0"/>
              <a:t>5. Σταθερή και συνεχής βελτίωση των συστημάτων παραγωγής για την βελτίωση της ποιότητας και της παραγωγικότητας ,επιτυγχάνοντας έτσι τη συνεχή μείωση του κόστους.</a:t>
            </a:r>
          </a:p>
          <a:p>
            <a:pPr marL="0" indent="0">
              <a:buNone/>
            </a:pPr>
            <a:r>
              <a:rPr lang="el-GR" sz="2000" b="1" dirty="0"/>
              <a:t>6. Συνεχής εκπαίδευση του προσωπικού της εταιρείας με έμφαση στους διοικούντες και στους νεοπροσληφθέντες.</a:t>
            </a:r>
          </a:p>
          <a:p>
            <a:pPr marL="0" indent="0">
              <a:buNone/>
            </a:pPr>
            <a:r>
              <a:rPr lang="el-GR" sz="2000" dirty="0"/>
              <a:t>   Αν οι εργαζόμενοι αντιληφθούν τις βασικές έννοιες του Στατιστικού Ελέγχου Ποιότητας, της Συνεχούς Βελτίωσης ,της Ολικής Ποιότητας ,θα αποκτήσουν την απαιτούμενη υπευθυνότητα για την ποιότητα των προϊόντων /υπηρεσιών που παράγουν.</a:t>
            </a:r>
          </a:p>
          <a:p>
            <a:pPr marL="0" indent="0">
              <a:buNone/>
            </a:pPr>
            <a:r>
              <a:rPr lang="el-GR" sz="2000" b="1" dirty="0"/>
              <a:t>7.Υιοθέτηση και εγκαθίδρυση σύγχρονων μεθόδων μάνατζμεντ</a:t>
            </a:r>
          </a:p>
          <a:p>
            <a:pPr marL="0" indent="0">
              <a:buNone/>
            </a:pPr>
            <a:r>
              <a:rPr lang="el-GR" sz="2000" dirty="0"/>
              <a:t>  Οι </a:t>
            </a:r>
            <a:r>
              <a:rPr lang="el-GR" sz="2000" dirty="0" err="1"/>
              <a:t>μάνατζερς</a:t>
            </a:r>
            <a:r>
              <a:rPr lang="el-GR" sz="2000" dirty="0"/>
              <a:t> θα πρέπει να ξεφύγουν από τη νοοτροπία της εποπτείας και να μετατραπούν σε υποστηρικτές και δασκάλους των εργαζομένων .</a:t>
            </a:r>
          </a:p>
          <a:p>
            <a:pPr marL="0" indent="0">
              <a:buNone/>
            </a:pPr>
            <a:r>
              <a:rPr lang="el-GR" sz="2000" b="1" dirty="0"/>
              <a:t>8. Απόρριψη του φόβου της αποτυχίας ,έτσι ώστε όλοι να εργάζονται αποτελεσματικά για την επιχείρηση.</a:t>
            </a:r>
          </a:p>
          <a:p>
            <a:pPr marL="0" indent="0">
              <a:buNone/>
            </a:pPr>
            <a:r>
              <a:rPr lang="el-GR" sz="2000" dirty="0"/>
              <a:t>  Πρέπει να δημιουργηθεί ένα περιβάλλον το οποίο θα εξαλείφει τις πιθανότητες &lt;&lt; τιμωρίας&gt;&gt;( περισσότερη δουλειά ,μείωση θέσεων εργασίας ,μείωση αποδοχών κ.τ.λ.) λόγω της προσπάθειας για Βελτίωση της Ποιότητας. Θα πρέπει να δημιουργηθούν οι προϋποθέσεις για αμφίδρομη επικοινωνία μέσα σε ένα &lt;&lt; ασφαλές &gt;&gt; περιβάλλον και οι ιδέες να συζητούνται και να εισακούονται.</a:t>
            </a:r>
          </a:p>
        </p:txBody>
      </p:sp>
    </p:spTree>
    <p:extLst>
      <p:ext uri="{BB962C8B-B14F-4D97-AF65-F5344CB8AC3E}">
        <p14:creationId xmlns:p14="http://schemas.microsoft.com/office/powerpoint/2010/main" val="637734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72007"/>
          </a:xfrm>
        </p:spPr>
        <p:txBody>
          <a:bodyPr>
            <a:normAutofit fontScale="90000"/>
          </a:bodyPr>
          <a:lstStyle/>
          <a:p>
            <a:endParaRPr lang="el-GR" dirty="0"/>
          </a:p>
        </p:txBody>
      </p:sp>
      <p:sp>
        <p:nvSpPr>
          <p:cNvPr id="3" name="Θέση περιεχομένου 2"/>
          <p:cNvSpPr>
            <a:spLocks noGrp="1"/>
          </p:cNvSpPr>
          <p:nvPr>
            <p:ph idx="1"/>
          </p:nvPr>
        </p:nvSpPr>
        <p:spPr>
          <a:xfrm>
            <a:off x="323528" y="260648"/>
            <a:ext cx="8496944" cy="5916315"/>
          </a:xfrm>
        </p:spPr>
        <p:txBody>
          <a:bodyPr>
            <a:normAutofit/>
          </a:bodyPr>
          <a:lstStyle/>
          <a:p>
            <a:pPr marL="0" indent="0">
              <a:buNone/>
            </a:pPr>
            <a:r>
              <a:rPr lang="el-GR" b="1" dirty="0"/>
              <a:t>9. Απομάκρυνση των εμποδίων μεταξύ Τμημάτων και ανθρώπων που εμποδίζουν τη Βελτίωση της Ποιότητας.</a:t>
            </a:r>
          </a:p>
          <a:p>
            <a:pPr marL="0" indent="0">
              <a:buNone/>
            </a:pPr>
            <a:r>
              <a:rPr lang="el-GR" dirty="0"/>
              <a:t>  Αυτό σημαίνει βελτίωση της επικοινωνίας μεταξύ όλων των τμημάτων της εταιρείας. Σκοπός είναι να εξαλειφθούν άμεσα όλα τα εμπόδια που ανακόπτουν τη ροή πληροφοριών σχετικά με τις απαιτήσεις και τις αντιδράσεις των πελατών </a:t>
            </a:r>
          </a:p>
          <a:p>
            <a:pPr marL="0" indent="0">
              <a:buNone/>
            </a:pPr>
            <a:r>
              <a:rPr lang="el-GR" b="1" dirty="0"/>
              <a:t>10. Εξάλειψη των συνθημάτων και των παραινέσεων που ζητούν από το προσωπικό να επιτύχουν εξωπραγματικούς στόχους όπως π.χ. παραγωγή προϊόντων με  μηδέν ελαττωματικά </a:t>
            </a:r>
          </a:p>
          <a:p>
            <a:pPr marL="0" indent="0">
              <a:buNone/>
            </a:pPr>
            <a:r>
              <a:rPr lang="el-GR" b="1" dirty="0"/>
              <a:t>11. Κατάργηση αυθαίρετων ποσοτικών στόχων παραγωγής ,προτύπων χρόνων εργασίας και σκοπών που δυσχεραίνουν την ποιότητα. </a:t>
            </a:r>
          </a:p>
          <a:p>
            <a:pPr marL="0" indent="0">
              <a:buNone/>
            </a:pPr>
            <a:r>
              <a:rPr lang="el-GR" dirty="0"/>
              <a:t>   Στη θέση τους είναι προτιμότερη η εμπνευσμένη ηγεσία και η συνεχής βελτίωση των διαδικασιών εργασίας.</a:t>
            </a:r>
          </a:p>
          <a:p>
            <a:pPr marL="0" indent="0">
              <a:buNone/>
            </a:pPr>
            <a:r>
              <a:rPr lang="el-GR" b="1" dirty="0"/>
              <a:t>12. Απομάκρυνση των εμποδίων που αφαιρούν από τον εργαζόμενο το δικαίωμά του να είναι περήφανος για το προϊόν της εργασίας του.                                                                                                  </a:t>
            </a:r>
            <a:r>
              <a:rPr lang="el-GR" dirty="0"/>
              <a:t>Τα εμπόδια αυτά μπορεί να είναι η έλλειψη επενδύσεων σε απαραίτητο εξοπλισμό ή εργαλεία, εξωφρενικοί στόχοι αποδοτικότητας ,πίεση χρόνου </a:t>
            </a:r>
            <a:r>
              <a:rPr lang="el-GR" dirty="0" err="1"/>
              <a:t>κ.λ.π</a:t>
            </a:r>
            <a:r>
              <a:rPr lang="el-GR" dirty="0"/>
              <a:t>.</a:t>
            </a:r>
          </a:p>
        </p:txBody>
      </p:sp>
    </p:spTree>
    <p:extLst>
      <p:ext uri="{BB962C8B-B14F-4D97-AF65-F5344CB8AC3E}">
        <p14:creationId xmlns:p14="http://schemas.microsoft.com/office/powerpoint/2010/main" val="777670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72008"/>
          </a:xfrm>
        </p:spPr>
        <p:txBody>
          <a:bodyPr>
            <a:normAutofit fontScale="90000"/>
          </a:bodyPr>
          <a:lstStyle/>
          <a:p>
            <a:endParaRPr lang="el-GR" dirty="0"/>
          </a:p>
        </p:txBody>
      </p:sp>
      <p:sp>
        <p:nvSpPr>
          <p:cNvPr id="3" name="Θέση περιεχομένου 2"/>
          <p:cNvSpPr>
            <a:spLocks noGrp="1"/>
          </p:cNvSpPr>
          <p:nvPr>
            <p:ph idx="1"/>
          </p:nvPr>
        </p:nvSpPr>
        <p:spPr>
          <a:xfrm>
            <a:off x="395536" y="188640"/>
            <a:ext cx="8424936" cy="5988323"/>
          </a:xfrm>
        </p:spPr>
        <p:txBody>
          <a:bodyPr/>
          <a:lstStyle/>
          <a:p>
            <a:pPr marL="0" indent="0">
              <a:buNone/>
            </a:pPr>
            <a:r>
              <a:rPr lang="el-GR" b="1" dirty="0"/>
              <a:t>13.Ενθάρρυνση συνεχούς εκπαίδευσης και </a:t>
            </a:r>
            <a:r>
              <a:rPr lang="el-GR" b="1" dirty="0" err="1"/>
              <a:t>αυτοβελτίωσης</a:t>
            </a:r>
            <a:r>
              <a:rPr lang="el-GR" b="1" dirty="0"/>
              <a:t> για κάθε εργαζόμενο</a:t>
            </a:r>
          </a:p>
          <a:p>
            <a:pPr marL="0" indent="0">
              <a:buNone/>
            </a:pPr>
            <a:r>
              <a:rPr lang="el-GR" b="1" dirty="0"/>
              <a:t>14. Δημιουργία μιας οργανωτικής δομής και επιδίωξη δέσμευσης της Διοίκησης ώστε να υποστηρίζονται συνεχώς όλα τα προηγούμενα σημεία, με στόχο την αέναη Βελτίωση της Ποιότητας</a:t>
            </a:r>
          </a:p>
        </p:txBody>
      </p:sp>
    </p:spTree>
    <p:extLst>
      <p:ext uri="{BB962C8B-B14F-4D97-AF65-F5344CB8AC3E}">
        <p14:creationId xmlns:p14="http://schemas.microsoft.com/office/powerpoint/2010/main" val="2292851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66729"/>
          </a:xfrm>
        </p:spPr>
        <p:txBody>
          <a:bodyPr>
            <a:normAutofit fontScale="90000"/>
          </a:bodyPr>
          <a:lstStyle/>
          <a:p>
            <a:r>
              <a:rPr lang="el-GR" sz="2400" b="1" dirty="0"/>
              <a:t>  </a:t>
            </a:r>
          </a:p>
        </p:txBody>
      </p:sp>
      <p:sp>
        <p:nvSpPr>
          <p:cNvPr id="3" name="Θέση περιεχομένου 2"/>
          <p:cNvSpPr>
            <a:spLocks noGrp="1"/>
          </p:cNvSpPr>
          <p:nvPr>
            <p:ph idx="1"/>
          </p:nvPr>
        </p:nvSpPr>
        <p:spPr>
          <a:xfrm>
            <a:off x="179512" y="476673"/>
            <a:ext cx="8720230" cy="5700290"/>
          </a:xfrm>
        </p:spPr>
        <p:txBody>
          <a:bodyPr/>
          <a:lstStyle/>
          <a:p>
            <a:r>
              <a:rPr lang="el-GR" dirty="0"/>
              <a:t>Ο </a:t>
            </a:r>
            <a:r>
              <a:rPr lang="el-GR" b="1" dirty="0"/>
              <a:t>κύκλος του </a:t>
            </a:r>
            <a:r>
              <a:rPr lang="en-US" b="1" dirty="0"/>
              <a:t>Deming </a:t>
            </a:r>
            <a:r>
              <a:rPr lang="el-GR" dirty="0"/>
              <a:t>είναι ένα μοντέλο που ο εμπνευστής του υποστήριζε ότι αποτελεί μεθοδολογία βελτίωσης που εφαρμόζεται παγκόσμια. Ο κύκλος είναι γνωστός και ως Κύκλος </a:t>
            </a:r>
            <a:r>
              <a:rPr lang="en-US" b="1" dirty="0"/>
              <a:t>PDCA</a:t>
            </a:r>
            <a:r>
              <a:rPr lang="en-US" dirty="0"/>
              <a:t> ( Plan –Do- Check-Act)</a:t>
            </a:r>
            <a:endParaRPr lang="el-GR" dirty="0"/>
          </a:p>
        </p:txBody>
      </p:sp>
      <p:sp>
        <p:nvSpPr>
          <p:cNvPr id="4" name="Καμπύλο βέλος προς τα κάτω 3"/>
          <p:cNvSpPr/>
          <p:nvPr/>
        </p:nvSpPr>
        <p:spPr>
          <a:xfrm rot="2589797">
            <a:off x="4604520" y="2231838"/>
            <a:ext cx="1957949" cy="5888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Καμπύλο βέλος προς τα κάτω 4"/>
          <p:cNvSpPr/>
          <p:nvPr/>
        </p:nvSpPr>
        <p:spPr>
          <a:xfrm rot="13531285">
            <a:off x="2842959" y="4021304"/>
            <a:ext cx="1733088" cy="52413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6" name="Καμπύλο βέλος προς τα κάτω 5"/>
          <p:cNvSpPr/>
          <p:nvPr/>
        </p:nvSpPr>
        <p:spPr>
          <a:xfrm rot="8419477">
            <a:off x="4732135" y="4059784"/>
            <a:ext cx="1758657" cy="58214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Καμπύλο βέλος προς τα κάτω 6"/>
          <p:cNvSpPr/>
          <p:nvPr/>
        </p:nvSpPr>
        <p:spPr>
          <a:xfrm rot="18898853">
            <a:off x="2798096" y="2206354"/>
            <a:ext cx="1819859" cy="53960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cxnSp>
        <p:nvCxnSpPr>
          <p:cNvPr id="9" name="Ευθεία γραμμή σύνδεσης 8"/>
          <p:cNvCxnSpPr/>
          <p:nvPr/>
        </p:nvCxnSpPr>
        <p:spPr>
          <a:xfrm>
            <a:off x="4572244" y="1700808"/>
            <a:ext cx="9577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a:off x="2843808" y="3410712"/>
            <a:ext cx="331236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48836" y="2511131"/>
            <a:ext cx="2088232" cy="523220"/>
          </a:xfrm>
          <a:prstGeom prst="rect">
            <a:avLst/>
          </a:prstGeom>
          <a:noFill/>
        </p:spPr>
        <p:txBody>
          <a:bodyPr wrap="square" rtlCol="0">
            <a:spAutoFit/>
          </a:bodyPr>
          <a:lstStyle/>
          <a:p>
            <a:r>
              <a:rPr lang="en-US" sz="2800" dirty="0"/>
              <a:t>Plan </a:t>
            </a:r>
            <a:endParaRPr lang="el-GR" sz="2800" dirty="0"/>
          </a:p>
        </p:txBody>
      </p:sp>
      <p:sp>
        <p:nvSpPr>
          <p:cNvPr id="15" name="TextBox 14"/>
          <p:cNvSpPr txBox="1"/>
          <p:nvPr/>
        </p:nvSpPr>
        <p:spPr>
          <a:xfrm>
            <a:off x="4856077" y="3863478"/>
            <a:ext cx="936104" cy="523220"/>
          </a:xfrm>
          <a:prstGeom prst="rect">
            <a:avLst/>
          </a:prstGeom>
          <a:noFill/>
        </p:spPr>
        <p:txBody>
          <a:bodyPr wrap="square" rtlCol="0">
            <a:spAutoFit/>
          </a:bodyPr>
          <a:lstStyle/>
          <a:p>
            <a:r>
              <a:rPr lang="en-US" sz="2800" dirty="0"/>
              <a:t>Do</a:t>
            </a:r>
            <a:endParaRPr lang="el-GR" sz="2800" dirty="0"/>
          </a:p>
        </p:txBody>
      </p:sp>
      <p:sp>
        <p:nvSpPr>
          <p:cNvPr id="16" name="TextBox 15"/>
          <p:cNvSpPr txBox="1"/>
          <p:nvPr/>
        </p:nvSpPr>
        <p:spPr>
          <a:xfrm>
            <a:off x="3563888" y="3827635"/>
            <a:ext cx="1056241" cy="523220"/>
          </a:xfrm>
          <a:prstGeom prst="rect">
            <a:avLst/>
          </a:prstGeom>
          <a:noFill/>
        </p:spPr>
        <p:txBody>
          <a:bodyPr wrap="square" rtlCol="0">
            <a:spAutoFit/>
          </a:bodyPr>
          <a:lstStyle/>
          <a:p>
            <a:r>
              <a:rPr lang="en-US" sz="2800" dirty="0"/>
              <a:t>Check</a:t>
            </a:r>
            <a:endParaRPr lang="el-GR" sz="2800" dirty="0"/>
          </a:p>
        </p:txBody>
      </p:sp>
      <p:sp>
        <p:nvSpPr>
          <p:cNvPr id="17" name="TextBox 16"/>
          <p:cNvSpPr txBox="1"/>
          <p:nvPr/>
        </p:nvSpPr>
        <p:spPr>
          <a:xfrm>
            <a:off x="3683434" y="2526260"/>
            <a:ext cx="936104" cy="523220"/>
          </a:xfrm>
          <a:prstGeom prst="rect">
            <a:avLst/>
          </a:prstGeom>
          <a:noFill/>
        </p:spPr>
        <p:txBody>
          <a:bodyPr wrap="square" rtlCol="0">
            <a:spAutoFit/>
          </a:bodyPr>
          <a:lstStyle/>
          <a:p>
            <a:r>
              <a:rPr lang="en-US" sz="2800" dirty="0"/>
              <a:t>Act</a:t>
            </a:r>
            <a:endParaRPr lang="el-GR" sz="2800" dirty="0"/>
          </a:p>
        </p:txBody>
      </p:sp>
      <p:cxnSp>
        <p:nvCxnSpPr>
          <p:cNvPr id="19" name="Γωνιακή σύνδεση 18"/>
          <p:cNvCxnSpPr/>
          <p:nvPr/>
        </p:nvCxnSpPr>
        <p:spPr>
          <a:xfrm flipV="1">
            <a:off x="5652120" y="1844824"/>
            <a:ext cx="1440160" cy="6814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Γωνιακή σύνδεση 20"/>
          <p:cNvCxnSpPr/>
          <p:nvPr/>
        </p:nvCxnSpPr>
        <p:spPr>
          <a:xfrm>
            <a:off x="5508104" y="4077072"/>
            <a:ext cx="1728192" cy="5760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Γωνιακή σύνδεση 22"/>
          <p:cNvCxnSpPr>
            <a:stCxn id="16" idx="2"/>
          </p:cNvCxnSpPr>
          <p:nvPr/>
        </p:nvCxnSpPr>
        <p:spPr>
          <a:xfrm rot="5400000">
            <a:off x="2980337" y="3901503"/>
            <a:ext cx="662321" cy="156102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Γωνιακή σύνδεση 24"/>
          <p:cNvCxnSpPr>
            <a:stCxn id="17" idx="1"/>
          </p:cNvCxnSpPr>
          <p:nvPr/>
        </p:nvCxnSpPr>
        <p:spPr>
          <a:xfrm rot="10800000">
            <a:off x="2530986" y="2348880"/>
            <a:ext cx="1152449" cy="4389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76667" y="1641809"/>
            <a:ext cx="1512168" cy="369332"/>
          </a:xfrm>
          <a:prstGeom prst="rect">
            <a:avLst/>
          </a:prstGeom>
          <a:noFill/>
        </p:spPr>
        <p:txBody>
          <a:bodyPr wrap="square" rtlCol="0">
            <a:spAutoFit/>
          </a:bodyPr>
          <a:lstStyle/>
          <a:p>
            <a:r>
              <a:rPr lang="el-GR" dirty="0"/>
              <a:t>Τι απαιτείται ;</a:t>
            </a:r>
          </a:p>
        </p:txBody>
      </p:sp>
      <p:sp>
        <p:nvSpPr>
          <p:cNvPr id="28" name="TextBox 27"/>
          <p:cNvSpPr txBox="1"/>
          <p:nvPr/>
        </p:nvSpPr>
        <p:spPr>
          <a:xfrm>
            <a:off x="7317004" y="4386698"/>
            <a:ext cx="1582738" cy="1015663"/>
          </a:xfrm>
          <a:prstGeom prst="rect">
            <a:avLst/>
          </a:prstGeom>
          <a:noFill/>
        </p:spPr>
        <p:txBody>
          <a:bodyPr wrap="square" rtlCol="0">
            <a:spAutoFit/>
          </a:bodyPr>
          <a:lstStyle/>
          <a:p>
            <a:r>
              <a:rPr lang="el-GR" sz="2000" dirty="0"/>
              <a:t>Δοκίμασέ το σε μικρή κλίμακα</a:t>
            </a:r>
          </a:p>
        </p:txBody>
      </p:sp>
      <p:sp>
        <p:nvSpPr>
          <p:cNvPr id="29" name="TextBox 28"/>
          <p:cNvSpPr txBox="1"/>
          <p:nvPr/>
        </p:nvSpPr>
        <p:spPr>
          <a:xfrm>
            <a:off x="1048435" y="4813121"/>
            <a:ext cx="1674746" cy="400110"/>
          </a:xfrm>
          <a:prstGeom prst="rect">
            <a:avLst/>
          </a:prstGeom>
          <a:noFill/>
        </p:spPr>
        <p:txBody>
          <a:bodyPr wrap="square" rtlCol="0">
            <a:spAutoFit/>
          </a:bodyPr>
          <a:lstStyle/>
          <a:p>
            <a:r>
              <a:rPr lang="el-GR" sz="2000" dirty="0"/>
              <a:t>Λειτουργεί;</a:t>
            </a:r>
          </a:p>
        </p:txBody>
      </p:sp>
      <p:sp>
        <p:nvSpPr>
          <p:cNvPr id="30" name="TextBox 29"/>
          <p:cNvSpPr txBox="1"/>
          <p:nvPr/>
        </p:nvSpPr>
        <p:spPr>
          <a:xfrm>
            <a:off x="244258" y="2087270"/>
            <a:ext cx="2311610" cy="1015663"/>
          </a:xfrm>
          <a:prstGeom prst="rect">
            <a:avLst/>
          </a:prstGeom>
          <a:noFill/>
        </p:spPr>
        <p:txBody>
          <a:bodyPr wrap="square" rtlCol="0">
            <a:spAutoFit/>
          </a:bodyPr>
          <a:lstStyle/>
          <a:p>
            <a:r>
              <a:rPr lang="el-GR" sz="2000" dirty="0"/>
              <a:t>Διορθώστε το, </a:t>
            </a:r>
            <a:r>
              <a:rPr lang="el-GR" sz="2000" dirty="0" err="1"/>
              <a:t>προτυποποιήστε</a:t>
            </a:r>
            <a:r>
              <a:rPr lang="el-GR" sz="2000" dirty="0"/>
              <a:t> το και εφαρμόστε το </a:t>
            </a:r>
          </a:p>
        </p:txBody>
      </p:sp>
    </p:spTree>
    <p:extLst>
      <p:ext uri="{BB962C8B-B14F-4D97-AF65-F5344CB8AC3E}">
        <p14:creationId xmlns:p14="http://schemas.microsoft.com/office/powerpoint/2010/main" val="258598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4"/>
            <a:ext cx="7886700" cy="432047"/>
          </a:xfrm>
        </p:spPr>
        <p:txBody>
          <a:bodyPr>
            <a:normAutofit/>
          </a:bodyPr>
          <a:lstStyle/>
          <a:p>
            <a:r>
              <a:rPr lang="el-GR" sz="2000" b="1" u="sng" dirty="0">
                <a:latin typeface="Calibri" panose="020F0502020204030204" pitchFamily="34" charset="0"/>
              </a:rPr>
              <a:t>&lt;&lt;Θανατηφόρες Ασθένειες&gt;&gt; κατά </a:t>
            </a:r>
            <a:r>
              <a:rPr lang="en-US" sz="2000" b="1" u="sng" dirty="0">
                <a:latin typeface="Calibri" panose="020F0502020204030204" pitchFamily="34" charset="0"/>
              </a:rPr>
              <a:t>Deming</a:t>
            </a:r>
            <a:endParaRPr lang="el-GR" sz="2000" b="1" u="sng" dirty="0">
              <a:latin typeface="Calibri" panose="020F0502020204030204" pitchFamily="34" charset="0"/>
            </a:endParaRPr>
          </a:p>
        </p:txBody>
      </p:sp>
      <p:sp>
        <p:nvSpPr>
          <p:cNvPr id="3" name="Θέση περιεχομένου 2"/>
          <p:cNvSpPr>
            <a:spLocks noGrp="1"/>
          </p:cNvSpPr>
          <p:nvPr>
            <p:ph idx="1"/>
          </p:nvPr>
        </p:nvSpPr>
        <p:spPr>
          <a:xfrm>
            <a:off x="628650" y="1124744"/>
            <a:ext cx="7886700" cy="5052219"/>
          </a:xfrm>
        </p:spPr>
        <p:txBody>
          <a:bodyPr/>
          <a:lstStyle/>
          <a:p>
            <a:pPr marL="0" indent="0">
              <a:buNone/>
            </a:pPr>
            <a:r>
              <a:rPr lang="el-GR" dirty="0"/>
              <a:t>1. Η έλλειψη σταθερότητας του σκοπού.</a:t>
            </a:r>
          </a:p>
          <a:p>
            <a:pPr marL="0" indent="0">
              <a:buNone/>
            </a:pPr>
            <a:r>
              <a:rPr lang="el-GR" dirty="0"/>
              <a:t>2. Η έμφαση στα βραχυπρόθεσμα οφέλη/ κέρδη</a:t>
            </a:r>
          </a:p>
          <a:p>
            <a:pPr marL="0" indent="0">
              <a:buNone/>
            </a:pPr>
            <a:r>
              <a:rPr lang="el-GR" dirty="0"/>
              <a:t>3. Η έμφαση στην αξιολόγηση της απόδοσης ,ιδίως όταν μετριέται μόνο σε οικονομικά μεγέθη.</a:t>
            </a:r>
          </a:p>
          <a:p>
            <a:pPr marL="0" indent="0">
              <a:buNone/>
            </a:pPr>
            <a:r>
              <a:rPr lang="el-GR" dirty="0"/>
              <a:t>4. Οι υπερβολικές μετακινήσεις στελεχών.</a:t>
            </a:r>
          </a:p>
          <a:p>
            <a:pPr marL="0" indent="0">
              <a:buNone/>
            </a:pPr>
            <a:r>
              <a:rPr lang="el-GR" dirty="0"/>
              <a:t>5. Η υπερβολική εξάρτηση από &lt;&lt; ορατά &gt;&gt; αριθμητικά μεγέθη, ιδίως από οικονομικά , τα οποία μπορούν εύκολα να παρουσιαστούν ως &lt;&lt;ευνοϊκά &gt;&gt; σε βραχυπρόθεσμο ορίζοντα.</a:t>
            </a:r>
          </a:p>
        </p:txBody>
      </p:sp>
    </p:spTree>
    <p:extLst>
      <p:ext uri="{BB962C8B-B14F-4D97-AF65-F5344CB8AC3E}">
        <p14:creationId xmlns:p14="http://schemas.microsoft.com/office/powerpoint/2010/main" val="805063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288032"/>
          </a:xfrm>
        </p:spPr>
        <p:txBody>
          <a:bodyPr>
            <a:noAutofit/>
          </a:bodyPr>
          <a:lstStyle/>
          <a:p>
            <a:r>
              <a:rPr lang="el-GR" sz="2400" b="1" u="sng" dirty="0">
                <a:latin typeface="Calibri" panose="020F0502020204030204" pitchFamily="34" charset="0"/>
              </a:rPr>
              <a:t>Σχέδιο Δράσης κατά τον </a:t>
            </a:r>
            <a:r>
              <a:rPr lang="en-US" sz="2400" b="1" u="sng" dirty="0">
                <a:latin typeface="Calibri" panose="020F0502020204030204" pitchFamily="34" charset="0"/>
              </a:rPr>
              <a:t>Deming</a:t>
            </a:r>
            <a:endParaRPr lang="el-GR" sz="2400" b="1" u="sng" dirty="0">
              <a:latin typeface="Calibri" panose="020F0502020204030204" pitchFamily="34" charset="0"/>
            </a:endParaRPr>
          </a:p>
        </p:txBody>
      </p:sp>
      <p:sp>
        <p:nvSpPr>
          <p:cNvPr id="3" name="Θέση περιεχομένου 2"/>
          <p:cNvSpPr>
            <a:spLocks noGrp="1"/>
          </p:cNvSpPr>
          <p:nvPr>
            <p:ph idx="1"/>
          </p:nvPr>
        </p:nvSpPr>
        <p:spPr>
          <a:xfrm>
            <a:off x="628650" y="548680"/>
            <a:ext cx="7886700" cy="5628283"/>
          </a:xfrm>
        </p:spPr>
        <p:txBody>
          <a:bodyPr/>
          <a:lstStyle/>
          <a:p>
            <a:pPr marL="0" indent="0">
              <a:buNone/>
            </a:pPr>
            <a:r>
              <a:rPr lang="el-GR" dirty="0"/>
              <a:t>   </a:t>
            </a:r>
            <a:r>
              <a:rPr lang="en-US" sz="2000" dirty="0"/>
              <a:t>1. </a:t>
            </a:r>
            <a:r>
              <a:rPr lang="el-GR" sz="2000" dirty="0"/>
              <a:t>Την τήρηση των 14 βημάτων.</a:t>
            </a:r>
          </a:p>
          <a:p>
            <a:pPr marL="0" indent="0">
              <a:buNone/>
            </a:pPr>
            <a:r>
              <a:rPr lang="el-GR" sz="2000" dirty="0"/>
              <a:t>   2. Την ύπαρξη αισθήματος υπερηφάνειας της Διοίκησης και της μετάδοσής του και στους άλλους εργαζόμενους της εταιρείας.</a:t>
            </a:r>
          </a:p>
          <a:p>
            <a:pPr marL="0" indent="0">
              <a:buNone/>
            </a:pPr>
            <a:r>
              <a:rPr lang="el-GR" sz="2000" dirty="0"/>
              <a:t>   3. Την αιτιολόγηση ,από τη Διοίκηση ,στους εργαζόμενους των λόγων που επιβάλλουν την αλλαγή .</a:t>
            </a:r>
          </a:p>
          <a:p>
            <a:pPr marL="0" indent="0">
              <a:buNone/>
            </a:pPr>
            <a:r>
              <a:rPr lang="el-GR" sz="2000" dirty="0"/>
              <a:t>   4. Το χωρισμό των διαφόρων δραστηριοτήτων σε φάσεις. Πρέπει για κάθε φάση να προσδιορίζονται οι πελάτες και οι προμηθευτές οι οποίοι εμπλέκονται και να συντονίζονται οι φάσεις για την επίτευξη των κοινών στόχων.</a:t>
            </a:r>
          </a:p>
          <a:p>
            <a:pPr marL="0" indent="0">
              <a:buNone/>
            </a:pPr>
            <a:r>
              <a:rPr lang="el-GR" sz="2000" dirty="0"/>
              <a:t>   5. Την υιοθέτηση οργάνωσης, η οποία να διασφαλίζει τη Συνεχή Βελτίωση της Ποιότητας μέσω της χρήσης του κύκλου του </a:t>
            </a:r>
            <a:r>
              <a:rPr lang="en-US" sz="2000" dirty="0"/>
              <a:t>Deming.</a:t>
            </a:r>
          </a:p>
          <a:p>
            <a:pPr marL="0" indent="0">
              <a:buNone/>
            </a:pPr>
            <a:r>
              <a:rPr lang="el-GR" sz="2000" dirty="0"/>
              <a:t>   </a:t>
            </a:r>
            <a:r>
              <a:rPr lang="en-US" sz="2000" dirty="0"/>
              <a:t>6. </a:t>
            </a:r>
            <a:r>
              <a:rPr lang="el-GR" sz="2000" dirty="0"/>
              <a:t>Τη συμμετοχή όλων σε ομαδική εργασία.</a:t>
            </a:r>
          </a:p>
          <a:p>
            <a:pPr marL="0" indent="0">
              <a:buNone/>
            </a:pPr>
            <a:r>
              <a:rPr lang="el-GR" sz="2000" dirty="0"/>
              <a:t>   7. Την ύπαρξη παγιωμένης οργανωτικής δομής με γνώμονα και προσανατολισμό στην Ποιότητα.</a:t>
            </a:r>
          </a:p>
          <a:p>
            <a:endParaRPr lang="el-GR" dirty="0"/>
          </a:p>
        </p:txBody>
      </p:sp>
    </p:spTree>
    <p:extLst>
      <p:ext uri="{BB962C8B-B14F-4D97-AF65-F5344CB8AC3E}">
        <p14:creationId xmlns:p14="http://schemas.microsoft.com/office/powerpoint/2010/main" val="2706788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288032"/>
          </a:xfrm>
        </p:spPr>
        <p:txBody>
          <a:bodyPr>
            <a:normAutofit fontScale="90000"/>
          </a:bodyPr>
          <a:lstStyle/>
          <a:p>
            <a:r>
              <a:rPr lang="en-US" sz="2400" b="1" u="sng" dirty="0">
                <a:latin typeface="Calibri" panose="020F0502020204030204" pitchFamily="34" charset="0"/>
              </a:rPr>
              <a:t>Joseph Juran</a:t>
            </a:r>
            <a:endParaRPr lang="el-GR" sz="2400" b="1" u="sng" dirty="0">
              <a:latin typeface="Calibri" panose="020F0502020204030204" pitchFamily="34" charset="0"/>
            </a:endParaRPr>
          </a:p>
        </p:txBody>
      </p:sp>
      <p:sp>
        <p:nvSpPr>
          <p:cNvPr id="3" name="Θέση περιεχομένου 2"/>
          <p:cNvSpPr>
            <a:spLocks noGrp="1"/>
          </p:cNvSpPr>
          <p:nvPr>
            <p:ph idx="1"/>
          </p:nvPr>
        </p:nvSpPr>
        <p:spPr>
          <a:xfrm>
            <a:off x="628650" y="404664"/>
            <a:ext cx="7886700" cy="5772299"/>
          </a:xfrm>
        </p:spPr>
        <p:txBody>
          <a:bodyPr/>
          <a:lstStyle/>
          <a:p>
            <a:pPr marL="0" indent="0">
              <a:buNone/>
            </a:pPr>
            <a:r>
              <a:rPr lang="el-GR" dirty="0"/>
              <a:t>Ο </a:t>
            </a:r>
            <a:r>
              <a:rPr lang="en-US" sz="2000" dirty="0">
                <a:latin typeface="Calibri" panose="020F0502020204030204" pitchFamily="34" charset="0"/>
              </a:rPr>
              <a:t>Joseph Juran </a:t>
            </a:r>
            <a:r>
              <a:rPr lang="el-GR" sz="2000" dirty="0">
                <a:latin typeface="Calibri" panose="020F0502020204030204" pitchFamily="34" charset="0"/>
              </a:rPr>
              <a:t>δίδαξε στην Ιαπωνία μεσαία και ανώτερα στελέχη δίνοντας έμφαση στο ότι ο Ποιοτικός Έλεγχος θα πρέπει να είναι ουσιώδες και αναπόσπαστο μέρος των διαδικασιών μιας εταιρείας.</a:t>
            </a:r>
          </a:p>
          <a:p>
            <a:pPr marL="0" indent="0">
              <a:buNone/>
            </a:pPr>
            <a:r>
              <a:rPr lang="el-GR" sz="2000" dirty="0">
                <a:latin typeface="Calibri" panose="020F0502020204030204" pitchFamily="34" charset="0"/>
              </a:rPr>
              <a:t>Το σύνολο της φιλοσοφίας του </a:t>
            </a:r>
            <a:r>
              <a:rPr lang="en-US" sz="2000" dirty="0">
                <a:latin typeface="Calibri" panose="020F0502020204030204" pitchFamily="34" charset="0"/>
              </a:rPr>
              <a:t>Juran</a:t>
            </a:r>
            <a:r>
              <a:rPr lang="en-US" sz="2400" dirty="0">
                <a:latin typeface="Calibri" panose="020F0502020204030204" pitchFamily="34" charset="0"/>
              </a:rPr>
              <a:t> </a:t>
            </a:r>
            <a:r>
              <a:rPr lang="el-GR" sz="2000" dirty="0">
                <a:latin typeface="Calibri" panose="020F0502020204030204" pitchFamily="34" charset="0"/>
              </a:rPr>
              <a:t>διατρέχεται από την ιδέα ότι η επίτευξη της Ποιότητας δεν είναι τυχαίο γεγονός ,αλλά αποτέλεσμα σωστού και προγραμματισμένου σχεδιασμού. Ο σχεδιασμός αυτός για την Ποιότητα αποτελεί μέρος ενός αέναου κύκλου , ο οποίος περιλαμβάνει επίσης τη Βελτίωση της Ποιότητας και τον Έλεγχο Ποιότητας απεικονίζοντας έτσι σχηματικά τη λεγόμενη </a:t>
            </a:r>
            <a:r>
              <a:rPr lang="el-GR" sz="2000" b="1" dirty="0">
                <a:latin typeface="Calibri" panose="020F0502020204030204" pitchFamily="34" charset="0"/>
              </a:rPr>
              <a:t>τριλογία του </a:t>
            </a:r>
            <a:r>
              <a:rPr lang="en-US" sz="2000" b="1" dirty="0">
                <a:latin typeface="Calibri" panose="020F0502020204030204" pitchFamily="34" charset="0"/>
              </a:rPr>
              <a:t>Juran</a:t>
            </a:r>
            <a:r>
              <a:rPr lang="el-GR" sz="2000" dirty="0">
                <a:latin typeface="Calibri" panose="020F0502020204030204" pitchFamily="34" charset="0"/>
              </a:rPr>
              <a:t>.</a:t>
            </a:r>
          </a:p>
          <a:p>
            <a:pPr marL="0" indent="0">
              <a:buNone/>
            </a:pPr>
            <a:endParaRPr lang="el-GR" sz="2000" dirty="0">
              <a:latin typeface="Calibri" panose="020F0502020204030204" pitchFamily="34" charset="0"/>
            </a:endParaRPr>
          </a:p>
          <a:p>
            <a:pPr marL="0" indent="0">
              <a:buNone/>
            </a:pPr>
            <a:r>
              <a:rPr lang="el-GR" sz="2000" dirty="0">
                <a:latin typeface="Calibri" panose="020F0502020204030204" pitchFamily="34" charset="0"/>
              </a:rPr>
              <a:t>       Έλεγχος Ποιότητας                                           Σχεδιασμός για την </a:t>
            </a:r>
          </a:p>
          <a:p>
            <a:pPr marL="0" indent="0">
              <a:buNone/>
            </a:pPr>
            <a:r>
              <a:rPr lang="el-GR" sz="2000" dirty="0">
                <a:latin typeface="Calibri" panose="020F0502020204030204" pitchFamily="34" charset="0"/>
              </a:rPr>
              <a:t>                                                                                            Ποιότητα</a:t>
            </a:r>
          </a:p>
          <a:p>
            <a:pPr marL="0" indent="0">
              <a:buNone/>
            </a:pPr>
            <a:endParaRPr lang="el-GR" sz="2000" dirty="0">
              <a:latin typeface="Calibri" panose="020F0502020204030204" pitchFamily="34" charset="0"/>
            </a:endParaRPr>
          </a:p>
          <a:p>
            <a:pPr marL="0" indent="0">
              <a:buNone/>
            </a:pPr>
            <a:endParaRPr lang="el-GR" sz="2000" dirty="0">
              <a:latin typeface="Calibri" panose="020F0502020204030204" pitchFamily="34" charset="0"/>
            </a:endParaRPr>
          </a:p>
          <a:p>
            <a:pPr marL="0" indent="0">
              <a:buNone/>
            </a:pPr>
            <a:r>
              <a:rPr lang="el-GR" sz="2000" dirty="0">
                <a:latin typeface="Calibri" panose="020F0502020204030204" pitchFamily="34" charset="0"/>
              </a:rPr>
              <a:t>                                          Βελτίωση της Ποιότητας</a:t>
            </a:r>
            <a:endParaRPr lang="el-GR" sz="2000" dirty="0"/>
          </a:p>
        </p:txBody>
      </p:sp>
      <p:cxnSp>
        <p:nvCxnSpPr>
          <p:cNvPr id="5" name="Ευθύγραμμο βέλος σύνδεσης 4"/>
          <p:cNvCxnSpPr/>
          <p:nvPr/>
        </p:nvCxnSpPr>
        <p:spPr>
          <a:xfrm>
            <a:off x="3275856" y="3717032"/>
            <a:ext cx="19442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Ευθύγραμμο βέλος σύνδεσης 6"/>
          <p:cNvCxnSpPr/>
          <p:nvPr/>
        </p:nvCxnSpPr>
        <p:spPr>
          <a:xfrm flipH="1">
            <a:off x="5940152" y="4221088"/>
            <a:ext cx="1080120" cy="936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flipH="1" flipV="1">
            <a:off x="1691680" y="4005064"/>
            <a:ext cx="1296144"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44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399578"/>
          </a:xfrm>
        </p:spPr>
        <p:txBody>
          <a:bodyPr>
            <a:normAutofit fontScale="90000"/>
          </a:bodyPr>
          <a:lstStyle/>
          <a:p>
            <a:r>
              <a:rPr lang="en-US" sz="2400" b="1" dirty="0"/>
              <a:t>                                    </a:t>
            </a:r>
            <a:r>
              <a:rPr lang="el-GR" sz="2400" b="1" u="sng" dirty="0"/>
              <a:t>Έντυπα συλλογής δεδομένων</a:t>
            </a:r>
          </a:p>
        </p:txBody>
      </p:sp>
      <p:sp>
        <p:nvSpPr>
          <p:cNvPr id="3" name="Θέση περιεχομένου 2"/>
          <p:cNvSpPr>
            <a:spLocks noGrp="1"/>
          </p:cNvSpPr>
          <p:nvPr>
            <p:ph idx="1"/>
          </p:nvPr>
        </p:nvSpPr>
        <p:spPr>
          <a:xfrm>
            <a:off x="628650" y="908720"/>
            <a:ext cx="7886700" cy="5268243"/>
          </a:xfrm>
        </p:spPr>
        <p:txBody>
          <a:bodyPr/>
          <a:lstStyle/>
          <a:p>
            <a:r>
              <a:rPr lang="el-GR" dirty="0"/>
              <a:t>Χρησιμοποιούνται προκειμένου να συλλέγονται με συστηματικό τρόπο.</a:t>
            </a:r>
          </a:p>
          <a:p>
            <a:endParaRPr lang="el-GR" dirty="0"/>
          </a:p>
          <a:p>
            <a:r>
              <a:rPr lang="el-GR" sz="2400" b="1" dirty="0"/>
              <a:t>Σκοπός</a:t>
            </a:r>
          </a:p>
          <a:p>
            <a:r>
              <a:rPr lang="el-GR" dirty="0"/>
              <a:t>Η απόκτηση ξεκάθαρης και αντικειμενικής εικόνας διαφόρων γεγονότων  </a:t>
            </a:r>
          </a:p>
          <a:p>
            <a:r>
              <a:rPr lang="el-GR" dirty="0"/>
              <a:t>Τα δεδομένα αυτά μπορεί να είναι μετρήσεις που αφορούν π.χ. παραγωγικές διαδικασίες( αριθμός σκάρτων σε μια παρτίδα, σφάλματα σε μια θέση παραγωγής </a:t>
            </a:r>
            <a:r>
              <a:rPr lang="el-GR" dirty="0" err="1"/>
              <a:t>κτλ</a:t>
            </a:r>
            <a:r>
              <a:rPr lang="el-GR" dirty="0"/>
              <a:t>) ή σε παρατηρήσεις , όπως αριθμός πελατών σε ένα υποκατάστημα τράπεζας, ταχύτητα διεκπεραίωσης μιας παραγγελίας κτλ.</a:t>
            </a:r>
          </a:p>
        </p:txBody>
      </p:sp>
    </p:spTree>
    <p:extLst>
      <p:ext uri="{BB962C8B-B14F-4D97-AF65-F5344CB8AC3E}">
        <p14:creationId xmlns:p14="http://schemas.microsoft.com/office/powerpoint/2010/main" val="2996135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72008"/>
          </a:xfrm>
        </p:spPr>
        <p:txBody>
          <a:bodyPr>
            <a:normAutofit fontScale="90000"/>
          </a:bodyPr>
          <a:lstStyle/>
          <a:p>
            <a:endParaRPr lang="el-GR" dirty="0"/>
          </a:p>
        </p:txBody>
      </p:sp>
      <p:sp>
        <p:nvSpPr>
          <p:cNvPr id="3" name="Θέση περιεχομένου 2"/>
          <p:cNvSpPr>
            <a:spLocks noGrp="1"/>
          </p:cNvSpPr>
          <p:nvPr>
            <p:ph idx="1"/>
          </p:nvPr>
        </p:nvSpPr>
        <p:spPr>
          <a:xfrm>
            <a:off x="628650" y="188640"/>
            <a:ext cx="7886700" cy="5988323"/>
          </a:xfrm>
        </p:spPr>
        <p:txBody>
          <a:bodyPr>
            <a:normAutofit/>
          </a:bodyPr>
          <a:lstStyle/>
          <a:p>
            <a:r>
              <a:rPr lang="el-GR" sz="2000" dirty="0"/>
              <a:t>Ο </a:t>
            </a:r>
            <a:r>
              <a:rPr lang="en-US" sz="2000" dirty="0"/>
              <a:t>Juran </a:t>
            </a:r>
            <a:r>
              <a:rPr lang="el-GR" sz="2000" dirty="0"/>
              <a:t>υποστήριζε ότι η Ποιότητα συνδέεται άμεσα με την ικανοποίηση ή τη δυσαρέσκεια του πελάτη από το προϊόν ή την υπηρεσία.</a:t>
            </a:r>
          </a:p>
          <a:p>
            <a:r>
              <a:rPr lang="el-GR" sz="2000" dirty="0"/>
              <a:t>Προκειμένου να προσφέρουμε ποιοτικό προϊόν ή υπηρεσία , θα πρέπει να έχουμε αντιληφθεί τις δύο διαφορετικές &lt;&lt;διαστάσεις &gt;&gt; της Ποιότητας, την </a:t>
            </a:r>
            <a:r>
              <a:rPr lang="el-GR" sz="2000" b="1" dirty="0"/>
              <a:t>εξωτερική διάσταση , </a:t>
            </a:r>
            <a:r>
              <a:rPr lang="el-GR" sz="2000" dirty="0"/>
              <a:t>που αφορά την ικανοποίηση των αναγκών του πελάτη , και την </a:t>
            </a:r>
            <a:r>
              <a:rPr lang="el-GR" sz="2000" b="1" dirty="0"/>
              <a:t>εσωτερική διάσταση </a:t>
            </a:r>
            <a:r>
              <a:rPr lang="el-GR" sz="2000" dirty="0"/>
              <a:t>, που αφορά τη σωστή ( δηλαδή χωρίς λάθη ) παραγωγή του προϊόντος ή της υπηρεσίας.</a:t>
            </a:r>
          </a:p>
          <a:p>
            <a:r>
              <a:rPr lang="el-GR" sz="2000" dirty="0"/>
              <a:t>Έχουμε δηλαδή να αντιμετωπίσουμε δύο είδη πελατών ,τους </a:t>
            </a:r>
            <a:r>
              <a:rPr lang="el-GR" sz="2000" b="1" dirty="0"/>
              <a:t>Εξωτερικούς Πελάτες </a:t>
            </a:r>
            <a:r>
              <a:rPr lang="el-GR" sz="2000" dirty="0"/>
              <a:t>και </a:t>
            </a:r>
            <a:r>
              <a:rPr lang="el-GR" sz="2000" b="1" dirty="0"/>
              <a:t>Εσωτερικούς Πελάτες </a:t>
            </a:r>
          </a:p>
          <a:p>
            <a:r>
              <a:rPr lang="el-GR" sz="2000" dirty="0"/>
              <a:t>Παραδείγματα</a:t>
            </a:r>
          </a:p>
        </p:txBody>
      </p:sp>
    </p:spTree>
    <p:extLst>
      <p:ext uri="{BB962C8B-B14F-4D97-AF65-F5344CB8AC3E}">
        <p14:creationId xmlns:p14="http://schemas.microsoft.com/office/powerpoint/2010/main" val="19416047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4"/>
            <a:ext cx="7886700" cy="432047"/>
          </a:xfrm>
        </p:spPr>
        <p:txBody>
          <a:bodyPr>
            <a:normAutofit/>
          </a:bodyPr>
          <a:lstStyle/>
          <a:p>
            <a:r>
              <a:rPr lang="el-GR" sz="2000" b="1" dirty="0">
                <a:latin typeface="Calibri" panose="020F0502020204030204" pitchFamily="34" charset="0"/>
              </a:rPr>
              <a:t>Οδικός χάρτης για το Σχεδιασμό της Ποιότητας</a:t>
            </a:r>
          </a:p>
        </p:txBody>
      </p:sp>
      <p:sp>
        <p:nvSpPr>
          <p:cNvPr id="3" name="Θέση περιεχομένου 2"/>
          <p:cNvSpPr>
            <a:spLocks noGrp="1"/>
          </p:cNvSpPr>
          <p:nvPr>
            <p:ph idx="1"/>
          </p:nvPr>
        </p:nvSpPr>
        <p:spPr>
          <a:xfrm>
            <a:off x="628650" y="476672"/>
            <a:ext cx="7886700" cy="5700291"/>
          </a:xfrm>
        </p:spPr>
        <p:txBody>
          <a:bodyPr/>
          <a:lstStyle/>
          <a:p>
            <a:r>
              <a:rPr lang="el-GR" dirty="0"/>
              <a:t>Σύμφωνα με τον </a:t>
            </a:r>
            <a:r>
              <a:rPr lang="en-US" dirty="0"/>
              <a:t>Juran </a:t>
            </a:r>
            <a:r>
              <a:rPr lang="el-GR" dirty="0"/>
              <a:t>ο οδικός χάρτης  είναι τα εξής σημεία:</a:t>
            </a:r>
          </a:p>
          <a:p>
            <a:pPr marL="0" indent="0">
              <a:buNone/>
            </a:pPr>
            <a:r>
              <a:rPr lang="el-GR" dirty="0"/>
              <a:t>1. Προσδιορίστε τους πελάτες σας</a:t>
            </a:r>
          </a:p>
          <a:p>
            <a:pPr marL="0" indent="0">
              <a:buNone/>
            </a:pPr>
            <a:r>
              <a:rPr lang="el-GR" dirty="0"/>
              <a:t>2. Προσδιορίστε τις ανάγκες των πελατών σας.</a:t>
            </a:r>
          </a:p>
          <a:p>
            <a:pPr marL="0" indent="0">
              <a:buNone/>
            </a:pPr>
            <a:r>
              <a:rPr lang="el-GR" dirty="0"/>
              <a:t>3. Μεταφράστε τις ανάγκες αυτές στη &lt;&lt;γλώσσα&gt;&gt; σας ( δηλαδή σε τεχνικές προδιαγραφές κ.τ.λ.)</a:t>
            </a:r>
          </a:p>
          <a:p>
            <a:pPr marL="0" indent="0">
              <a:buNone/>
            </a:pPr>
            <a:r>
              <a:rPr lang="el-GR" dirty="0"/>
              <a:t>4. Αναπτύξτε ένα προϊόν το οποίο να ικανοποιεί τις ανάγκες αυτές.</a:t>
            </a:r>
          </a:p>
          <a:p>
            <a:pPr marL="0" indent="0">
              <a:buNone/>
            </a:pPr>
            <a:r>
              <a:rPr lang="el-GR" dirty="0"/>
              <a:t>5. Βελτιώστε το προϊόν έτσι ώστε να </a:t>
            </a:r>
            <a:r>
              <a:rPr lang="el-GR"/>
              <a:t>ικανοποιεί τις </a:t>
            </a:r>
            <a:r>
              <a:rPr lang="el-GR" dirty="0"/>
              <a:t>ανάγκες αυτές .</a:t>
            </a:r>
          </a:p>
          <a:p>
            <a:pPr marL="0" indent="0">
              <a:buNone/>
            </a:pPr>
            <a:r>
              <a:rPr lang="el-GR" dirty="0"/>
              <a:t>6. Αναπτύξτε διαδικασία παραγωγής ικανή να παράγει το προϊόν αυτό.</a:t>
            </a:r>
          </a:p>
          <a:p>
            <a:pPr marL="0" indent="0">
              <a:buNone/>
            </a:pPr>
            <a:r>
              <a:rPr lang="el-GR" dirty="0"/>
              <a:t>7. Βελτιώστε τη διαδικασία αυτή .</a:t>
            </a:r>
          </a:p>
          <a:p>
            <a:pPr marL="0" indent="0">
              <a:buNone/>
            </a:pPr>
            <a:r>
              <a:rPr lang="el-GR" dirty="0"/>
              <a:t>8. Αποδείξτε ότι η διαδικασία αυτή μπορεί να λειτουργήσει σε πραγματικές συνθήκες παραγωγής.</a:t>
            </a:r>
          </a:p>
          <a:p>
            <a:pPr marL="0" indent="0">
              <a:buNone/>
            </a:pPr>
            <a:r>
              <a:rPr lang="el-GR" dirty="0"/>
              <a:t>9. Εντάξτε τη διαδικασία αυτή στην παραγωγή σας. </a:t>
            </a:r>
          </a:p>
        </p:txBody>
      </p:sp>
    </p:spTree>
    <p:extLst>
      <p:ext uri="{BB962C8B-B14F-4D97-AF65-F5344CB8AC3E}">
        <p14:creationId xmlns:p14="http://schemas.microsoft.com/office/powerpoint/2010/main" val="529481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504056"/>
          </a:xfrm>
        </p:spPr>
        <p:txBody>
          <a:bodyPr>
            <a:normAutofit/>
          </a:bodyPr>
          <a:lstStyle/>
          <a:p>
            <a:r>
              <a:rPr lang="en-US" sz="2400" b="1" u="sng" dirty="0">
                <a:latin typeface="Calibri" panose="020F0502020204030204" pitchFamily="34" charset="0"/>
              </a:rPr>
              <a:t>Philip Crosby</a:t>
            </a:r>
            <a:endParaRPr lang="el-GR" sz="2400" b="1" u="sng" dirty="0">
              <a:latin typeface="Calibri" panose="020F0502020204030204" pitchFamily="34" charset="0"/>
            </a:endParaRPr>
          </a:p>
        </p:txBody>
      </p:sp>
      <p:sp>
        <p:nvSpPr>
          <p:cNvPr id="3" name="Θέση περιεχομένου 2"/>
          <p:cNvSpPr>
            <a:spLocks noGrp="1"/>
          </p:cNvSpPr>
          <p:nvPr>
            <p:ph idx="1"/>
          </p:nvPr>
        </p:nvSpPr>
        <p:spPr>
          <a:xfrm>
            <a:off x="467544" y="548680"/>
            <a:ext cx="8424936" cy="5628283"/>
          </a:xfrm>
        </p:spPr>
        <p:txBody>
          <a:bodyPr/>
          <a:lstStyle/>
          <a:p>
            <a:r>
              <a:rPr lang="el-GR" dirty="0"/>
              <a:t>Προέρχεται από τις ΗΠΑ και η κύρια ιδέα η οποία διέπει την προσέγγισή του για την Ποιότητα και κατ΄επέκταση και τη Βελτίωσή της είναι το σλόγκαν &lt;&lt;Μηδέν ελαττώματα&gt;&gt;.</a:t>
            </a:r>
          </a:p>
          <a:p>
            <a:r>
              <a:rPr lang="el-GR" dirty="0"/>
              <a:t>Η φιλοσοφία του </a:t>
            </a:r>
            <a:r>
              <a:rPr lang="en-US" dirty="0"/>
              <a:t>Crosby </a:t>
            </a:r>
            <a:r>
              <a:rPr lang="el-GR" dirty="0"/>
              <a:t>εκφράζεται συνοπτικά μέσα από τα τέσσερα Απόλυτα ,όπως ο ίδιος τα προσδιόρισε:</a:t>
            </a:r>
          </a:p>
          <a:p>
            <a:pPr marL="0" indent="0">
              <a:buNone/>
            </a:pPr>
            <a:r>
              <a:rPr lang="el-GR" b="1" u="sng" dirty="0"/>
              <a:t>1</a:t>
            </a:r>
            <a:r>
              <a:rPr lang="el-GR" b="1" u="sng" baseline="30000" dirty="0"/>
              <a:t>ο</a:t>
            </a:r>
            <a:r>
              <a:rPr lang="el-GR" b="1" u="sng" dirty="0"/>
              <a:t> Απόλυτο</a:t>
            </a:r>
            <a:r>
              <a:rPr lang="el-GR" dirty="0"/>
              <a:t>: </a:t>
            </a:r>
            <a:r>
              <a:rPr lang="el-GR" b="1" dirty="0"/>
              <a:t>Ποιότητα είναι η συμμόρφωση προς τις απαιτήσεις</a:t>
            </a:r>
          </a:p>
          <a:p>
            <a:pPr marL="0" indent="0">
              <a:buNone/>
            </a:pPr>
            <a:r>
              <a:rPr lang="el-GR" dirty="0"/>
              <a:t>Σύμφωνα με τον </a:t>
            </a:r>
            <a:r>
              <a:rPr lang="en-US" dirty="0"/>
              <a:t>Crosby</a:t>
            </a:r>
            <a:r>
              <a:rPr lang="el-GR" dirty="0"/>
              <a:t>, από τη στιγμή  που έχουν προσδιοριστεί επακριβώς οι απαιτήσεις, τότε η Ποιότητα κρίνεται αποκλειστικά και μόνο με βάση την ικανοποίηση ή όχι των κριτηρίων που έχουν τεθεί. Έτσι είναι αποκλειστική ευθύνη της Διοίκησης να προσδιορίσει με ακρίβεια τις απαιτήσεις και να περιγράψει αναλυτικά τα κριτήρια αυτά.</a:t>
            </a:r>
          </a:p>
          <a:p>
            <a:pPr marL="0" indent="0">
              <a:buNone/>
            </a:pPr>
            <a:r>
              <a:rPr lang="el-GR" b="1" u="sng" dirty="0"/>
              <a:t>2</a:t>
            </a:r>
            <a:r>
              <a:rPr lang="el-GR" b="1" u="sng" baseline="30000" dirty="0"/>
              <a:t>ο</a:t>
            </a:r>
            <a:r>
              <a:rPr lang="el-GR" b="1" u="sng" dirty="0"/>
              <a:t> Απόλυτο </a:t>
            </a:r>
            <a:r>
              <a:rPr lang="el-GR" dirty="0"/>
              <a:t>: </a:t>
            </a:r>
            <a:r>
              <a:rPr lang="el-GR" b="1" dirty="0"/>
              <a:t>Πρόληψη αντί για εκτίμηση</a:t>
            </a:r>
          </a:p>
          <a:p>
            <a:pPr marL="0" indent="0">
              <a:buNone/>
            </a:pPr>
            <a:r>
              <a:rPr lang="el-GR" dirty="0"/>
              <a:t>Το απόλυτο αυτό αναφέρεται στο γεγονός ότι είναι καλύτερα να προλαμβάνουμε τα λάθη παρά να προσπαθούμε να εκτιμήσουμε το κόστος τους ή να κάνουμε διορθωτικές ενέργειες εκ των υστέρων.</a:t>
            </a:r>
          </a:p>
          <a:p>
            <a:pPr marL="0" indent="0">
              <a:buNone/>
            </a:pPr>
            <a:r>
              <a:rPr lang="el-GR" dirty="0"/>
              <a:t>  </a:t>
            </a:r>
            <a:endParaRPr lang="en-US" dirty="0"/>
          </a:p>
          <a:p>
            <a:endParaRPr lang="el-GR" dirty="0"/>
          </a:p>
        </p:txBody>
      </p:sp>
    </p:spTree>
    <p:extLst>
      <p:ext uri="{BB962C8B-B14F-4D97-AF65-F5344CB8AC3E}">
        <p14:creationId xmlns:p14="http://schemas.microsoft.com/office/powerpoint/2010/main" val="35917407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116633"/>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04664"/>
            <a:ext cx="7886700" cy="5772299"/>
          </a:xfrm>
        </p:spPr>
        <p:txBody>
          <a:bodyPr/>
          <a:lstStyle/>
          <a:p>
            <a:pPr marL="0" indent="0">
              <a:buNone/>
            </a:pPr>
            <a:r>
              <a:rPr lang="el-GR" b="1" u="sng" dirty="0"/>
              <a:t>3</a:t>
            </a:r>
            <a:r>
              <a:rPr lang="el-GR" b="1" u="sng" baseline="30000" dirty="0"/>
              <a:t>ο</a:t>
            </a:r>
            <a:r>
              <a:rPr lang="el-GR" b="1" u="sng" dirty="0"/>
              <a:t> Απόλυτο </a:t>
            </a:r>
            <a:r>
              <a:rPr lang="el-GR" dirty="0"/>
              <a:t>: </a:t>
            </a:r>
            <a:r>
              <a:rPr lang="el-GR" b="1" dirty="0"/>
              <a:t>Πρότυπο είναι τα μηδενικά Ελαττώματα </a:t>
            </a:r>
          </a:p>
          <a:p>
            <a:pPr marL="0" indent="0">
              <a:buNone/>
            </a:pPr>
            <a:r>
              <a:rPr lang="el-GR" dirty="0"/>
              <a:t>Το Απόλυτο αυτό προσδιορίζει ότι ο στόχος της Ποιότητας είναι το τέλειο . Όπως ο </a:t>
            </a:r>
            <a:r>
              <a:rPr lang="en-US" dirty="0"/>
              <a:t>Crosby</a:t>
            </a:r>
            <a:r>
              <a:rPr lang="el-GR" dirty="0"/>
              <a:t> υποστηρίζει ,όταν μια εταιρεία θέτει στόχους χαμηλότερους από 100% σωστά προϊόντα ,έχει ήδη ξεκινήσει μια φθίνουσα πορεία σχετικά με την ποιότητα των προϊόντων της.</a:t>
            </a:r>
          </a:p>
          <a:p>
            <a:pPr marL="0" indent="0">
              <a:buNone/>
            </a:pPr>
            <a:r>
              <a:rPr lang="el-GR" b="1" u="sng" dirty="0"/>
              <a:t>4</a:t>
            </a:r>
            <a:r>
              <a:rPr lang="el-GR" b="1" u="sng" baseline="30000" dirty="0"/>
              <a:t>ο</a:t>
            </a:r>
            <a:r>
              <a:rPr lang="el-GR" b="1" u="sng" dirty="0"/>
              <a:t> Απόλυτο </a:t>
            </a:r>
            <a:r>
              <a:rPr lang="el-GR" dirty="0"/>
              <a:t>: </a:t>
            </a:r>
            <a:r>
              <a:rPr lang="el-GR" b="1" dirty="0"/>
              <a:t>Μέτρο της Ποιότητας είναι η αξία των μη συμμορφώσεων</a:t>
            </a:r>
          </a:p>
          <a:p>
            <a:pPr marL="0" indent="0">
              <a:buNone/>
            </a:pPr>
            <a:r>
              <a:rPr lang="el-GR" dirty="0"/>
              <a:t>Ο </a:t>
            </a:r>
            <a:r>
              <a:rPr lang="en-US" dirty="0"/>
              <a:t>Crosby </a:t>
            </a:r>
            <a:r>
              <a:rPr lang="el-GR" dirty="0"/>
              <a:t>πιστεύει ότι η κοστολόγηση της Ποιότητας είναι ένα καλό κίνητρο για τη Διοίκηση. </a:t>
            </a:r>
          </a:p>
          <a:p>
            <a:pPr marL="0" indent="0">
              <a:buNone/>
            </a:pPr>
            <a:r>
              <a:rPr lang="el-GR" dirty="0"/>
              <a:t>Κατηγοριοποιεί το κόστος σε Κόστος Συμμόρφωσης (  τα κόστη που απαιτούνται για να γίνονται σωστά οι διάφορες ενέργειες π.χ. κόστη πρόληψης ,εκτίμησης κ.τ.λ.) και σε Κόστος Μη Συμμόρφωσης (  όλα τα κόστη τα οποία αφορούν σε σκάρτα προϊόντα ,λάθος ενέργειες κ.τ.λ.)</a:t>
            </a:r>
          </a:p>
          <a:p>
            <a:endParaRPr lang="el-GR" dirty="0"/>
          </a:p>
        </p:txBody>
      </p:sp>
    </p:spTree>
    <p:extLst>
      <p:ext uri="{BB962C8B-B14F-4D97-AF65-F5344CB8AC3E}">
        <p14:creationId xmlns:p14="http://schemas.microsoft.com/office/powerpoint/2010/main" val="35752744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72008"/>
          </a:xfrm>
        </p:spPr>
        <p:txBody>
          <a:bodyPr>
            <a:normAutofit fontScale="90000"/>
          </a:bodyPr>
          <a:lstStyle/>
          <a:p>
            <a:endParaRPr lang="el-GR" dirty="0"/>
          </a:p>
        </p:txBody>
      </p:sp>
      <p:sp>
        <p:nvSpPr>
          <p:cNvPr id="3" name="Θέση περιεχομένου 2"/>
          <p:cNvSpPr>
            <a:spLocks noGrp="1"/>
          </p:cNvSpPr>
          <p:nvPr>
            <p:ph idx="1"/>
          </p:nvPr>
        </p:nvSpPr>
        <p:spPr>
          <a:xfrm>
            <a:off x="628650" y="188640"/>
            <a:ext cx="7886700" cy="5988323"/>
          </a:xfrm>
        </p:spPr>
        <p:txBody>
          <a:bodyPr>
            <a:normAutofit lnSpcReduction="10000"/>
          </a:bodyPr>
          <a:lstStyle/>
          <a:p>
            <a:r>
              <a:rPr lang="el-GR" dirty="0"/>
              <a:t>Προκειμένου να εφαρμοστεί η προσέγγισή του ώστε να επιτευχθεί η Βελτίωση της Ποιότητας, ο </a:t>
            </a:r>
            <a:r>
              <a:rPr lang="en-US" dirty="0"/>
              <a:t>Crosby</a:t>
            </a:r>
            <a:r>
              <a:rPr lang="el-GR" dirty="0"/>
              <a:t> προσδιορίζει τα εξής &lt;&lt; </a:t>
            </a:r>
            <a:r>
              <a:rPr lang="el-GR" b="1" dirty="0"/>
              <a:t>14 Βήματα</a:t>
            </a:r>
            <a:r>
              <a:rPr lang="el-GR" dirty="0"/>
              <a:t> &gt;&gt;, που πρέπει να ακολουθηθούν:</a:t>
            </a:r>
          </a:p>
          <a:p>
            <a:pPr marL="0" indent="0">
              <a:buNone/>
            </a:pPr>
            <a:r>
              <a:rPr lang="el-GR" dirty="0"/>
              <a:t> 1. Δέσμευση της Διοίκησης</a:t>
            </a:r>
          </a:p>
          <a:p>
            <a:pPr marL="0" indent="0">
              <a:buNone/>
            </a:pPr>
            <a:r>
              <a:rPr lang="el-GR" dirty="0"/>
              <a:t> 2. Ομάδα Βελτίωσης της Ποιότητας</a:t>
            </a:r>
          </a:p>
          <a:p>
            <a:pPr marL="0" indent="0">
              <a:buNone/>
            </a:pPr>
            <a:r>
              <a:rPr lang="el-GR" dirty="0"/>
              <a:t> 3. Μέτρηση μη συμμορφώσεων</a:t>
            </a:r>
          </a:p>
          <a:p>
            <a:pPr marL="0" indent="0">
              <a:buNone/>
            </a:pPr>
            <a:r>
              <a:rPr lang="el-GR" dirty="0"/>
              <a:t> 4. Μέτρηση του κόστους Ποιότητας</a:t>
            </a:r>
          </a:p>
          <a:p>
            <a:pPr marL="0" indent="0">
              <a:buNone/>
            </a:pPr>
            <a:r>
              <a:rPr lang="el-GR" dirty="0"/>
              <a:t> 5. Ευαισθητοποίηση σχετικά με την Ποιότητα </a:t>
            </a:r>
          </a:p>
          <a:p>
            <a:pPr marL="0" indent="0">
              <a:buNone/>
            </a:pPr>
            <a:r>
              <a:rPr lang="el-GR" dirty="0"/>
              <a:t> 6. Διορθωτικές ενέργειες</a:t>
            </a:r>
          </a:p>
          <a:p>
            <a:pPr marL="0" indent="0">
              <a:buNone/>
            </a:pPr>
            <a:r>
              <a:rPr lang="el-GR" dirty="0"/>
              <a:t> 7. Σχεδιασμός για Μηδενικά ελαττώματα</a:t>
            </a:r>
          </a:p>
          <a:p>
            <a:pPr marL="0" indent="0">
              <a:buNone/>
            </a:pPr>
            <a:r>
              <a:rPr lang="el-GR" dirty="0"/>
              <a:t> 8. Εκπαίδευση των υπαλλήλων</a:t>
            </a:r>
          </a:p>
          <a:p>
            <a:pPr marL="0" indent="0">
              <a:buNone/>
            </a:pPr>
            <a:r>
              <a:rPr lang="el-GR" dirty="0"/>
              <a:t> 9. Ημέρα των Μηδενικών Ελαττωμάτων</a:t>
            </a:r>
          </a:p>
          <a:p>
            <a:pPr marL="0" indent="0">
              <a:buNone/>
            </a:pPr>
            <a:r>
              <a:rPr lang="el-GR" dirty="0"/>
              <a:t> 10. Προσδιορισμός των στόχων</a:t>
            </a:r>
          </a:p>
          <a:p>
            <a:pPr marL="0" indent="0">
              <a:buNone/>
            </a:pPr>
            <a:r>
              <a:rPr lang="el-GR" dirty="0"/>
              <a:t> 11. Εξάλειψη των αιτιών των σφαλμάτων</a:t>
            </a:r>
          </a:p>
          <a:p>
            <a:pPr marL="0" indent="0">
              <a:buNone/>
            </a:pPr>
            <a:r>
              <a:rPr lang="el-GR" dirty="0"/>
              <a:t> 12. Αναγνώριση</a:t>
            </a:r>
          </a:p>
          <a:p>
            <a:pPr marL="0" indent="0">
              <a:buNone/>
            </a:pPr>
            <a:r>
              <a:rPr lang="el-GR" dirty="0"/>
              <a:t> 13. Συμβούλια Ποιότητας</a:t>
            </a:r>
          </a:p>
          <a:p>
            <a:pPr marL="0" indent="0">
              <a:buNone/>
            </a:pPr>
            <a:r>
              <a:rPr lang="el-GR" dirty="0"/>
              <a:t> 14. Επανάληψη όλων των ανωτέρω βημάτων από την αρχή.</a:t>
            </a:r>
          </a:p>
          <a:p>
            <a:pPr marL="0" indent="0">
              <a:buNone/>
            </a:pPr>
            <a:endParaRPr lang="el-GR" dirty="0"/>
          </a:p>
          <a:p>
            <a:endParaRPr lang="el-GR" dirty="0"/>
          </a:p>
          <a:p>
            <a:endParaRPr lang="el-GR" dirty="0"/>
          </a:p>
          <a:p>
            <a:endParaRPr lang="el-GR" dirty="0"/>
          </a:p>
        </p:txBody>
      </p:sp>
    </p:spTree>
    <p:extLst>
      <p:ext uri="{BB962C8B-B14F-4D97-AF65-F5344CB8AC3E}">
        <p14:creationId xmlns:p14="http://schemas.microsoft.com/office/powerpoint/2010/main" val="4291633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288032"/>
          </a:xfrm>
        </p:spPr>
        <p:txBody>
          <a:bodyPr>
            <a:normAutofit fontScale="90000"/>
          </a:bodyPr>
          <a:lstStyle/>
          <a:p>
            <a:r>
              <a:rPr lang="en-US" sz="2400" b="1" u="sng" dirty="0">
                <a:latin typeface="Calibri" panose="020F0502020204030204" pitchFamily="34" charset="0"/>
              </a:rPr>
              <a:t>Garvin</a:t>
            </a:r>
            <a:endParaRPr lang="el-GR" sz="2400" b="1" u="sng" dirty="0">
              <a:latin typeface="Calibri" panose="020F0502020204030204" pitchFamily="34" charset="0"/>
            </a:endParaRPr>
          </a:p>
        </p:txBody>
      </p:sp>
      <p:sp>
        <p:nvSpPr>
          <p:cNvPr id="3" name="Θέση περιεχομένου 2"/>
          <p:cNvSpPr>
            <a:spLocks noGrp="1"/>
          </p:cNvSpPr>
          <p:nvPr>
            <p:ph idx="1"/>
          </p:nvPr>
        </p:nvSpPr>
        <p:spPr>
          <a:xfrm>
            <a:off x="628650" y="404664"/>
            <a:ext cx="7886700" cy="5772299"/>
          </a:xfrm>
        </p:spPr>
        <p:txBody>
          <a:bodyPr/>
          <a:lstStyle/>
          <a:p>
            <a:r>
              <a:rPr lang="el-GR" dirty="0"/>
              <a:t>Ο </a:t>
            </a:r>
            <a:r>
              <a:rPr lang="en-US" dirty="0"/>
              <a:t>Garvin </a:t>
            </a:r>
            <a:r>
              <a:rPr lang="el-GR" dirty="0"/>
              <a:t>προσδιόρισε τις οκτώ διαστάσεις της Ποιότητας οι οποίες όπως υποστηρίζει ,υπερκαλύπτουν τις διαφορετικές έννοιες και αντιλήψεις σχετικά με το &lt;&lt;τι είναι Ποιότητα &gt;&gt;</a:t>
            </a:r>
          </a:p>
          <a:p>
            <a:r>
              <a:rPr lang="el-GR" dirty="0"/>
              <a:t>Οι οκτώ διαστάσεις είναι οι εξής:</a:t>
            </a:r>
          </a:p>
          <a:p>
            <a:pPr marL="0" indent="0">
              <a:buNone/>
            </a:pPr>
            <a:r>
              <a:rPr lang="el-GR" b="1" dirty="0"/>
              <a:t>1</a:t>
            </a:r>
            <a:r>
              <a:rPr lang="el-GR" b="1" baseline="30000" dirty="0"/>
              <a:t>η</a:t>
            </a:r>
            <a:r>
              <a:rPr lang="el-GR" b="1" dirty="0"/>
              <a:t> Διάσταση </a:t>
            </a:r>
            <a:r>
              <a:rPr lang="el-GR" dirty="0"/>
              <a:t>: Απόδοση ( ταχύτητα, ισχύς κατανάλωση κ.τ.λ.)</a:t>
            </a:r>
          </a:p>
          <a:p>
            <a:pPr marL="0" indent="0">
              <a:buNone/>
            </a:pPr>
            <a:r>
              <a:rPr lang="el-GR" b="1" dirty="0"/>
              <a:t>2</a:t>
            </a:r>
            <a:r>
              <a:rPr lang="el-GR" b="1" baseline="30000" dirty="0"/>
              <a:t>η</a:t>
            </a:r>
            <a:r>
              <a:rPr lang="el-GR" b="1" dirty="0"/>
              <a:t> Διάσταση </a:t>
            </a:r>
            <a:r>
              <a:rPr lang="el-GR" dirty="0"/>
              <a:t>: Χαρακτηριστικά τα οποία έχει το προϊόν ή υπηρεσία σε σχέση με τα παρεμφερή ( </a:t>
            </a:r>
            <a:r>
              <a:rPr lang="en-US" dirty="0"/>
              <a:t>air condition</a:t>
            </a:r>
            <a:r>
              <a:rPr lang="el-GR" dirty="0"/>
              <a:t>, </a:t>
            </a:r>
            <a:r>
              <a:rPr lang="en-US" dirty="0"/>
              <a:t>ABS)</a:t>
            </a:r>
          </a:p>
          <a:p>
            <a:pPr marL="0" indent="0">
              <a:buNone/>
            </a:pPr>
            <a:r>
              <a:rPr lang="en-US" b="1" dirty="0"/>
              <a:t>3</a:t>
            </a:r>
            <a:r>
              <a:rPr lang="el-GR" b="1" baseline="30000" dirty="0"/>
              <a:t>η</a:t>
            </a:r>
            <a:r>
              <a:rPr lang="el-GR" b="1" dirty="0"/>
              <a:t> Διάσταση </a:t>
            </a:r>
            <a:r>
              <a:rPr lang="el-GR" dirty="0"/>
              <a:t>: Αξιοπιστία</a:t>
            </a:r>
          </a:p>
          <a:p>
            <a:pPr marL="0" indent="0">
              <a:buNone/>
            </a:pPr>
            <a:r>
              <a:rPr lang="el-GR" b="1" dirty="0"/>
              <a:t>4</a:t>
            </a:r>
            <a:r>
              <a:rPr lang="el-GR" b="1" baseline="30000" dirty="0"/>
              <a:t>η</a:t>
            </a:r>
            <a:r>
              <a:rPr lang="el-GR" b="1" dirty="0"/>
              <a:t> Διάσταση </a:t>
            </a:r>
            <a:r>
              <a:rPr lang="el-GR" dirty="0"/>
              <a:t>: Συμμόρφωση </a:t>
            </a:r>
          </a:p>
          <a:p>
            <a:pPr marL="0" indent="0">
              <a:buNone/>
            </a:pPr>
            <a:r>
              <a:rPr lang="el-GR" b="1" dirty="0"/>
              <a:t>5</a:t>
            </a:r>
            <a:r>
              <a:rPr lang="el-GR" b="1" baseline="30000" dirty="0"/>
              <a:t>η</a:t>
            </a:r>
            <a:r>
              <a:rPr lang="el-GR" b="1" dirty="0"/>
              <a:t> Διάσταση </a:t>
            </a:r>
            <a:r>
              <a:rPr lang="el-GR" dirty="0"/>
              <a:t>: Διάρκεια ζωής</a:t>
            </a:r>
          </a:p>
          <a:p>
            <a:pPr marL="0" indent="0">
              <a:buNone/>
            </a:pPr>
            <a:r>
              <a:rPr lang="el-GR" b="1" dirty="0"/>
              <a:t>6</a:t>
            </a:r>
            <a:r>
              <a:rPr lang="el-GR" b="1" baseline="30000" dirty="0"/>
              <a:t>η</a:t>
            </a:r>
            <a:r>
              <a:rPr lang="el-GR" b="1" dirty="0"/>
              <a:t> Διάσταση </a:t>
            </a:r>
            <a:r>
              <a:rPr lang="el-GR" dirty="0"/>
              <a:t>: Ικανότητα υποστήριξης</a:t>
            </a:r>
          </a:p>
          <a:p>
            <a:pPr marL="0" indent="0">
              <a:buNone/>
            </a:pPr>
            <a:r>
              <a:rPr lang="el-GR" b="1" dirty="0"/>
              <a:t>7</a:t>
            </a:r>
            <a:r>
              <a:rPr lang="el-GR" b="1" baseline="30000" dirty="0"/>
              <a:t>η</a:t>
            </a:r>
            <a:r>
              <a:rPr lang="el-GR" b="1" dirty="0"/>
              <a:t> Διάσταση </a:t>
            </a:r>
            <a:r>
              <a:rPr lang="el-GR" dirty="0"/>
              <a:t>: Αισθητική</a:t>
            </a:r>
          </a:p>
          <a:p>
            <a:pPr marL="0" indent="0">
              <a:buNone/>
            </a:pPr>
            <a:r>
              <a:rPr lang="el-GR" b="1" dirty="0"/>
              <a:t>8</a:t>
            </a:r>
            <a:r>
              <a:rPr lang="el-GR" b="1" baseline="30000" dirty="0"/>
              <a:t>η</a:t>
            </a:r>
            <a:r>
              <a:rPr lang="el-GR" b="1" dirty="0"/>
              <a:t> Διάσταση </a:t>
            </a:r>
            <a:r>
              <a:rPr lang="el-GR" dirty="0"/>
              <a:t>: Αντιλαμβανόμενη Ποιότητα ( αφορά την &lt;&lt;αίσθηση&gt;&gt; που προκαλεί το προϊόν και τη φήμη που το συνοδεύει.</a:t>
            </a:r>
          </a:p>
          <a:p>
            <a:endParaRPr lang="el-GR" dirty="0"/>
          </a:p>
        </p:txBody>
      </p:sp>
    </p:spTree>
    <p:extLst>
      <p:ext uri="{BB962C8B-B14F-4D97-AF65-F5344CB8AC3E}">
        <p14:creationId xmlns:p14="http://schemas.microsoft.com/office/powerpoint/2010/main" val="31792043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432048"/>
          </a:xfrm>
        </p:spPr>
        <p:txBody>
          <a:bodyPr>
            <a:normAutofit/>
          </a:bodyPr>
          <a:lstStyle/>
          <a:p>
            <a:r>
              <a:rPr lang="en-US" sz="2400" b="1" u="sng" dirty="0">
                <a:latin typeface="Calibri" panose="020F0502020204030204" pitchFamily="34" charset="0"/>
              </a:rPr>
              <a:t>Genichi Taguchi</a:t>
            </a:r>
            <a:endParaRPr lang="el-GR" sz="2400" b="1" u="sng" dirty="0">
              <a:latin typeface="Calibri" panose="020F0502020204030204" pitchFamily="34" charset="0"/>
            </a:endParaRPr>
          </a:p>
        </p:txBody>
      </p:sp>
      <p:sp>
        <p:nvSpPr>
          <p:cNvPr id="3" name="Θέση περιεχομένου 2"/>
          <p:cNvSpPr>
            <a:spLocks noGrp="1"/>
          </p:cNvSpPr>
          <p:nvPr>
            <p:ph idx="1"/>
          </p:nvPr>
        </p:nvSpPr>
        <p:spPr>
          <a:xfrm>
            <a:off x="628650" y="476673"/>
            <a:ext cx="7886700" cy="5700290"/>
          </a:xfrm>
        </p:spPr>
        <p:txBody>
          <a:bodyPr>
            <a:normAutofit/>
          </a:bodyPr>
          <a:lstStyle/>
          <a:p>
            <a:r>
              <a:rPr lang="el-GR" sz="1800" dirty="0"/>
              <a:t>Ο </a:t>
            </a:r>
            <a:r>
              <a:rPr lang="en-US" sz="1800" dirty="0"/>
              <a:t>Taguchi </a:t>
            </a:r>
            <a:r>
              <a:rPr lang="el-GR" sz="1800" dirty="0"/>
              <a:t>προσδιόριζε την ποιότητα ενός προϊόντος ως την </a:t>
            </a:r>
            <a:r>
              <a:rPr lang="el-GR" sz="1800" b="1" dirty="0"/>
              <a:t>&lt;&lt;πρόκληση ελάχιστων απωλειών στο κοινωνικό σύνολο από τη στιγμή που το προϊόν διατίθεται στην κατανάλωση&gt;&gt;</a:t>
            </a:r>
          </a:p>
          <a:p>
            <a:endParaRPr lang="el-GR" sz="1800" dirty="0"/>
          </a:p>
          <a:p>
            <a:r>
              <a:rPr lang="el-GR" sz="1800" dirty="0"/>
              <a:t>Η συνεισφορά του αφορούσε τη χρήση Στατιστικών Τεχνικών για τη Βελτίωση της Ποιότητας του προϊόντος και των διαδικασιών πριν από το στάδιο της παραγωγής, δηλαδή κατά το στάδιο του σχεδιασμού του προϊόντος.</a:t>
            </a:r>
          </a:p>
          <a:p>
            <a:r>
              <a:rPr lang="el-GR" sz="1800" dirty="0"/>
              <a:t>Ο </a:t>
            </a:r>
            <a:r>
              <a:rPr lang="en-US" sz="1800" dirty="0"/>
              <a:t>Taguchi </a:t>
            </a:r>
            <a:r>
              <a:rPr lang="el-GR" sz="1800" dirty="0"/>
              <a:t>αναλύει τον Εκτός-σειράς Έλεγχο Ποιότητας (</a:t>
            </a:r>
            <a:r>
              <a:rPr lang="en-US" sz="1800" dirty="0"/>
              <a:t>Off-line Quality Control ) </a:t>
            </a:r>
            <a:r>
              <a:rPr lang="el-GR" sz="1800" dirty="0"/>
              <a:t>σε τρεις φάσεις :</a:t>
            </a:r>
          </a:p>
          <a:p>
            <a:pPr marL="0" indent="0">
              <a:buNone/>
            </a:pPr>
            <a:r>
              <a:rPr lang="en-US" sz="1800" dirty="0"/>
              <a:t>   </a:t>
            </a:r>
            <a:r>
              <a:rPr lang="el-GR" sz="1800" dirty="0"/>
              <a:t>Α) Στο σχεδιασμό του Συστήματος</a:t>
            </a:r>
          </a:p>
          <a:p>
            <a:pPr marL="0" indent="0">
              <a:buNone/>
            </a:pPr>
            <a:r>
              <a:rPr lang="en-US" sz="1800" dirty="0"/>
              <a:t>   </a:t>
            </a:r>
            <a:r>
              <a:rPr lang="el-GR" sz="1800" dirty="0"/>
              <a:t>Β) Στο σχεδιασμό των παραμέτρων </a:t>
            </a:r>
          </a:p>
          <a:p>
            <a:pPr marL="0" indent="0">
              <a:buNone/>
            </a:pPr>
            <a:r>
              <a:rPr lang="en-US" sz="1800" dirty="0"/>
              <a:t>   </a:t>
            </a:r>
            <a:r>
              <a:rPr lang="el-GR" sz="1800" dirty="0"/>
              <a:t>Γ) Στον προσδιορισμό των ανοχών ( των αποκλίσεων δηλαδή από τον επιθυμητό στόχο) </a:t>
            </a:r>
          </a:p>
          <a:p>
            <a:r>
              <a:rPr lang="el-GR" sz="1800" dirty="0"/>
              <a:t>Με τον προσδιορισμό από τους σχεδιαστές των παραμέτρων και των ορίων ανοχής δίνεται η δυνατότητα δημιουργίας κατάλληλων προτύπων ρύθμισης της γραμμής παραγωγής ,προκειμένου να διατηρείται σταθερή ( εντός ορίων ) η ποιότητα των παραγόμενων προϊόντων στο διηνεκές.</a:t>
            </a:r>
          </a:p>
        </p:txBody>
      </p:sp>
    </p:spTree>
    <p:extLst>
      <p:ext uri="{BB962C8B-B14F-4D97-AF65-F5344CB8AC3E}">
        <p14:creationId xmlns:p14="http://schemas.microsoft.com/office/powerpoint/2010/main" val="3568392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7359" y="116633"/>
            <a:ext cx="7886700" cy="144016"/>
          </a:xfrm>
        </p:spPr>
        <p:txBody>
          <a:bodyPr>
            <a:normAutofit fontScale="90000"/>
          </a:bodyPr>
          <a:lstStyle/>
          <a:p>
            <a:endParaRPr lang="el-GR" dirty="0"/>
          </a:p>
        </p:txBody>
      </p:sp>
      <p:sp>
        <p:nvSpPr>
          <p:cNvPr id="3" name="Θέση περιεχομένου 2"/>
          <p:cNvSpPr>
            <a:spLocks noGrp="1"/>
          </p:cNvSpPr>
          <p:nvPr>
            <p:ph idx="1"/>
          </p:nvPr>
        </p:nvSpPr>
        <p:spPr>
          <a:xfrm>
            <a:off x="628650" y="404664"/>
            <a:ext cx="7886700" cy="5772299"/>
          </a:xfrm>
        </p:spPr>
        <p:txBody>
          <a:bodyPr>
            <a:normAutofit/>
          </a:bodyPr>
          <a:lstStyle/>
          <a:p>
            <a:r>
              <a:rPr lang="el-GR" sz="1800" dirty="0"/>
              <a:t>Μια από τις ιδέες που υποστήριζε ο </a:t>
            </a:r>
            <a:r>
              <a:rPr lang="en-US" sz="1800" dirty="0"/>
              <a:t>Taguchi </a:t>
            </a:r>
            <a:r>
              <a:rPr lang="el-GR" sz="1800" dirty="0"/>
              <a:t>,η οποία συνδέεται άμεσα και με τον ορισμό που είχε δώσει για την Ποιότητα , αφορούσε την </a:t>
            </a:r>
            <a:r>
              <a:rPr lang="el-GR" sz="1800" b="1" dirty="0"/>
              <a:t>&lt;&lt;Συνάρτηση της Απώλειας&gt;&gt;</a:t>
            </a:r>
            <a:r>
              <a:rPr lang="el-GR" sz="1800" dirty="0"/>
              <a:t>.</a:t>
            </a:r>
          </a:p>
          <a:p>
            <a:r>
              <a:rPr lang="el-GR" sz="1800" dirty="0"/>
              <a:t>Ο </a:t>
            </a:r>
            <a:r>
              <a:rPr lang="en-US" sz="1800" dirty="0"/>
              <a:t>Taguchi</a:t>
            </a:r>
            <a:r>
              <a:rPr lang="el-GR" sz="1800" dirty="0"/>
              <a:t> χρησιμοποιεί τη </a:t>
            </a:r>
            <a:r>
              <a:rPr lang="el-GR" sz="1800" b="1" dirty="0"/>
              <a:t>&lt;&lt; Συνάρτηση της Απώλειας&gt;&gt; </a:t>
            </a:r>
            <a:r>
              <a:rPr lang="el-GR" sz="1800" dirty="0"/>
              <a:t>για να καθιερώσει μια βάση αξιολόγησης για την ανάπτυξη προϊόντων ποιότητας. </a:t>
            </a:r>
          </a:p>
          <a:p>
            <a:r>
              <a:rPr lang="el-GR" sz="1800" dirty="0"/>
              <a:t>Σύμφωνα με τον </a:t>
            </a:r>
            <a:r>
              <a:rPr lang="en-US" sz="1800" dirty="0"/>
              <a:t>Taguchi </a:t>
            </a:r>
            <a:r>
              <a:rPr lang="el-GR" sz="1800" dirty="0"/>
              <a:t>,ένα προϊόν προξενεί απώλεια όχι μόνο όταν είναι εκτός προδιαγραφών, αλλά επίσης και όποτε παρεκκλίνει του στόχου του, άσχετα αν είναι εντός προδιαγραφών. </a:t>
            </a:r>
          </a:p>
          <a:p>
            <a:r>
              <a:rPr lang="el-GR" sz="1800" dirty="0"/>
              <a:t>Κάθε πρόγραμμα ποιοτικής βελτίωσης θα πρέπει να έχει ως βασικό αντικειμενικό του σκοπό την ελαχιστοποίηση της μεταβλητότητας της απόδοσης του προϊόντος σε σχέση με το στόχο του. Όσο μικρότερη είναι η μεταβλητότητα της απόδοσης τόσο καλύτερη είναι η ποιότητα. Όσο μεγαλύτερη είναι η απόκλιση από το στόχο τόσο μεγαλύτερη είναι και η απώλεια της κοινωνίας ( του παραγωγού και του καταναλωτή). Η απώλεια μπορεί να μετρηθεί κατά προσέγγιση από τη </a:t>
            </a:r>
            <a:r>
              <a:rPr lang="el-GR" sz="1800" b="1" dirty="0"/>
              <a:t>&lt;&lt; Συνάρτηση της Απώλειας &gt;&gt; .</a:t>
            </a:r>
          </a:p>
          <a:p>
            <a:endParaRPr lang="el-GR" sz="1800" b="1" dirty="0"/>
          </a:p>
          <a:p>
            <a:endParaRPr lang="el-GR" sz="1800" b="1" dirty="0"/>
          </a:p>
        </p:txBody>
      </p:sp>
    </p:spTree>
    <p:extLst>
      <p:ext uri="{BB962C8B-B14F-4D97-AF65-F5344CB8AC3E}">
        <p14:creationId xmlns:p14="http://schemas.microsoft.com/office/powerpoint/2010/main" val="31777615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72008"/>
          </a:xfrm>
        </p:spPr>
        <p:txBody>
          <a:bodyPr>
            <a:normAutofit fontScale="90000"/>
          </a:bodyPr>
          <a:lstStyle/>
          <a:p>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251520" y="188640"/>
                <a:ext cx="8640960" cy="6624736"/>
              </a:xfrm>
            </p:spPr>
            <p:txBody>
              <a:bodyPr>
                <a:normAutofit fontScale="92500" lnSpcReduction="10000"/>
              </a:bodyPr>
              <a:lstStyle/>
              <a:p>
                <a:pPr marL="0" indent="0">
                  <a:buNone/>
                </a:pPr>
                <a:r>
                  <a:rPr lang="en-US" dirty="0"/>
                  <a:t>       </a:t>
                </a:r>
                <a:r>
                  <a:rPr lang="el-GR" dirty="0"/>
                  <a:t> </a:t>
                </a:r>
                <a:r>
                  <a:rPr lang="en-US" sz="1800" dirty="0"/>
                  <a:t>L(Y)</a:t>
                </a:r>
              </a:p>
              <a:p>
                <a:endParaRPr lang="en-US" dirty="0"/>
              </a:p>
              <a:p>
                <a:endParaRPr lang="en-US" dirty="0"/>
              </a:p>
              <a:p>
                <a:endParaRPr lang="en-US" dirty="0"/>
              </a:p>
              <a:p>
                <a:endParaRPr lang="en-US" dirty="0"/>
              </a:p>
              <a:p>
                <a:endParaRPr lang="en-US" dirty="0"/>
              </a:p>
              <a:p>
                <a:pPr marL="0" indent="0">
                  <a:buNone/>
                </a:pPr>
                <a:r>
                  <a:rPr lang="en-US" dirty="0"/>
                  <a:t>        </a:t>
                </a:r>
                <a:r>
                  <a:rPr lang="el-GR" sz="1800" dirty="0"/>
                  <a:t>€ </a:t>
                </a:r>
                <a:r>
                  <a:rPr lang="en-US" sz="1800" dirty="0"/>
                  <a:t>M</a:t>
                </a:r>
              </a:p>
              <a:p>
                <a:endParaRPr lang="en-US" dirty="0"/>
              </a:p>
              <a:p>
                <a:endParaRPr lang="en-US" dirty="0"/>
              </a:p>
              <a:p>
                <a:endParaRPr lang="en-US" dirty="0"/>
              </a:p>
              <a:p>
                <a:pPr marL="0" indent="0">
                  <a:buNone/>
                </a:pPr>
                <a:r>
                  <a:rPr lang="en-US" sz="1600" dirty="0"/>
                  <a:t>                  </a:t>
                </a:r>
              </a:p>
              <a:p>
                <a:pPr marL="0" indent="0">
                  <a:buNone/>
                </a:pPr>
                <a:endParaRPr lang="en-US" sz="1600" dirty="0"/>
              </a:p>
              <a:p>
                <a:pPr marL="0" indent="0">
                  <a:buNone/>
                </a:pPr>
                <a:r>
                  <a:rPr lang="el-GR" dirty="0"/>
                  <a:t>               </a:t>
                </a:r>
                <a:r>
                  <a:rPr lang="el-GR" sz="1600" dirty="0"/>
                  <a:t>0</a:t>
                </a:r>
                <a:endParaRPr lang="el-GR" dirty="0"/>
              </a:p>
              <a:p>
                <a:pPr marL="0" indent="0">
                  <a:buNone/>
                </a:pPr>
                <a:r>
                  <a:rPr lang="en-US" dirty="0"/>
                  <a:t> </a:t>
                </a:r>
                <a:r>
                  <a:rPr lang="el-GR" dirty="0"/>
                  <a:t>       </a:t>
                </a:r>
              </a:p>
              <a:p>
                <a:pPr marL="0" indent="0">
                  <a:buNone/>
                </a:pPr>
                <a:r>
                  <a:rPr lang="en-US" sz="1800" dirty="0">
                    <a:solidFill>
                      <a:prstClr val="black"/>
                    </a:solidFill>
                  </a:rPr>
                  <a:t>L(Y) </a:t>
                </a:r>
                <a:r>
                  <a:rPr lang="el-GR" sz="1800" dirty="0">
                    <a:solidFill>
                      <a:prstClr val="black"/>
                    </a:solidFill>
                  </a:rPr>
                  <a:t>: συνάρτηση απώλειας</a:t>
                </a:r>
              </a:p>
              <a:p>
                <a:pPr marL="0" indent="0">
                  <a:buNone/>
                </a:pPr>
                <a:r>
                  <a:rPr lang="el-GR" sz="1800" dirty="0">
                    <a:solidFill>
                      <a:prstClr val="black"/>
                    </a:solidFill>
                  </a:rPr>
                  <a:t> € </a:t>
                </a:r>
                <a:r>
                  <a:rPr lang="en-US" sz="1800" dirty="0">
                    <a:solidFill>
                      <a:prstClr val="black"/>
                    </a:solidFill>
                  </a:rPr>
                  <a:t>M</a:t>
                </a:r>
                <a:r>
                  <a:rPr lang="el-GR" sz="1800" dirty="0">
                    <a:solidFill>
                      <a:prstClr val="black"/>
                    </a:solidFill>
                  </a:rPr>
                  <a:t> : απώλεια του παραγωγού</a:t>
                </a:r>
              </a:p>
              <a:p>
                <a:pPr marL="0" indent="0">
                  <a:buNone/>
                </a:pPr>
                <a:r>
                  <a:rPr lang="el-GR" sz="1800" dirty="0">
                    <a:solidFill>
                      <a:prstClr val="black"/>
                    </a:solidFill>
                  </a:rPr>
                  <a:t>  </a:t>
                </a:r>
                <a:r>
                  <a:rPr lang="en-US" sz="1800" dirty="0">
                    <a:solidFill>
                      <a:prstClr val="black"/>
                    </a:solidFill>
                  </a:rPr>
                  <a:t>t-D</a:t>
                </a:r>
                <a:r>
                  <a:rPr lang="el-GR" sz="1800" dirty="0">
                    <a:solidFill>
                      <a:prstClr val="black"/>
                    </a:solidFill>
                  </a:rPr>
                  <a:t> : κατώτερη προδιαγραφή                                     </a:t>
                </a:r>
                <a:r>
                  <a:rPr lang="en-US" sz="1800" dirty="0">
                    <a:solidFill>
                      <a:prstClr val="black"/>
                    </a:solidFill>
                  </a:rPr>
                  <a:t>L(Y)</a:t>
                </a:r>
                <a:r>
                  <a:rPr lang="el-GR" sz="1800" dirty="0">
                    <a:solidFill>
                      <a:prstClr val="black"/>
                    </a:solidFill>
                  </a:rPr>
                  <a:t> = </a:t>
                </a:r>
                <a14:m>
                  <m:oMath xmlns:m="http://schemas.openxmlformats.org/officeDocument/2006/math">
                    <m:f>
                      <m:fPr>
                        <m:ctrlPr>
                          <a:rPr lang="el-GR" sz="2200" i="1" dirty="0" smtClean="0">
                            <a:solidFill>
                              <a:prstClr val="black"/>
                            </a:solidFill>
                            <a:latin typeface="Cambria Math" panose="02040503050406030204" pitchFamily="18" charset="0"/>
                          </a:rPr>
                        </m:ctrlPr>
                      </m:fPr>
                      <m:num>
                        <m:r>
                          <m:rPr>
                            <m:nor/>
                          </m:rPr>
                          <a:rPr lang="el-GR" sz="2200" dirty="0">
                            <a:solidFill>
                              <a:prstClr val="black"/>
                            </a:solidFill>
                          </a:rPr>
                          <m:t>€ </m:t>
                        </m:r>
                        <m:r>
                          <m:rPr>
                            <m:nor/>
                          </m:rPr>
                          <a:rPr lang="en-US" sz="2200" dirty="0">
                            <a:solidFill>
                              <a:prstClr val="black"/>
                            </a:solidFill>
                          </a:rPr>
                          <m:t>M</m:t>
                        </m:r>
                      </m:num>
                      <m:den>
                        <m:sSup>
                          <m:sSupPr>
                            <m:ctrlPr>
                              <a:rPr lang="el-GR" sz="2200" i="1" dirty="0" smtClean="0">
                                <a:solidFill>
                                  <a:prstClr val="black"/>
                                </a:solidFill>
                                <a:latin typeface="Cambria Math" panose="02040503050406030204" pitchFamily="18" charset="0"/>
                              </a:rPr>
                            </m:ctrlPr>
                          </m:sSupPr>
                          <m:e>
                            <m:r>
                              <m:rPr>
                                <m:sty m:val="p"/>
                              </m:rPr>
                              <a:rPr lang="en-US" sz="2200" b="0" i="0" dirty="0" smtClean="0">
                                <a:solidFill>
                                  <a:prstClr val="black"/>
                                </a:solidFill>
                                <a:latin typeface="Cambria Math" panose="02040503050406030204" pitchFamily="18" charset="0"/>
                              </a:rPr>
                              <m:t>D</m:t>
                            </m:r>
                          </m:e>
                          <m:sup>
                            <m:r>
                              <a:rPr lang="en-US" sz="2200" b="0" i="1" dirty="0" smtClean="0">
                                <a:solidFill>
                                  <a:prstClr val="black"/>
                                </a:solidFill>
                                <a:latin typeface="Cambria Math" panose="02040503050406030204" pitchFamily="18" charset="0"/>
                              </a:rPr>
                              <m:t>2</m:t>
                            </m:r>
                          </m:sup>
                        </m:sSup>
                      </m:den>
                    </m:f>
                    <m:sSup>
                      <m:sSupPr>
                        <m:ctrlPr>
                          <a:rPr lang="en-US" sz="2200" b="0" i="1" dirty="0" smtClean="0">
                            <a:solidFill>
                              <a:prstClr val="black"/>
                            </a:solidFill>
                            <a:latin typeface="Cambria Math" panose="02040503050406030204" pitchFamily="18" charset="0"/>
                          </a:rPr>
                        </m:ctrlPr>
                      </m:sSupPr>
                      <m:e>
                        <m:r>
                          <a:rPr lang="en-US" sz="2200" i="1" dirty="0">
                            <a:solidFill>
                              <a:prstClr val="black"/>
                            </a:solidFill>
                            <a:latin typeface="Cambria Math" panose="02040503050406030204" pitchFamily="18" charset="0"/>
                          </a:rPr>
                          <m:t>(</m:t>
                        </m:r>
                        <m:r>
                          <a:rPr lang="en-US" sz="2200" i="1" dirty="0">
                            <a:solidFill>
                              <a:prstClr val="black"/>
                            </a:solidFill>
                            <a:latin typeface="Cambria Math" panose="02040503050406030204" pitchFamily="18" charset="0"/>
                          </a:rPr>
                          <m:t>𝑌</m:t>
                        </m:r>
                        <m:r>
                          <a:rPr lang="en-US" sz="2200" i="1" dirty="0">
                            <a:solidFill>
                              <a:prstClr val="black"/>
                            </a:solidFill>
                            <a:latin typeface="Cambria Math" panose="02040503050406030204" pitchFamily="18" charset="0"/>
                          </a:rPr>
                          <m:t>−</m:t>
                        </m:r>
                        <m:r>
                          <a:rPr lang="en-US" sz="2200" i="1" dirty="0">
                            <a:solidFill>
                              <a:prstClr val="black"/>
                            </a:solidFill>
                            <a:latin typeface="Cambria Math" panose="02040503050406030204" pitchFamily="18" charset="0"/>
                          </a:rPr>
                          <m:t>𝑡</m:t>
                        </m:r>
                        <m:r>
                          <a:rPr lang="en-US" sz="2200" i="1" dirty="0">
                            <a:solidFill>
                              <a:prstClr val="black"/>
                            </a:solidFill>
                            <a:latin typeface="Cambria Math" panose="02040503050406030204" pitchFamily="18" charset="0"/>
                          </a:rPr>
                          <m:t>)</m:t>
                        </m:r>
                      </m:e>
                      <m:sup>
                        <m:r>
                          <a:rPr lang="en-US" sz="2200" b="0" i="1" dirty="0" smtClean="0">
                            <a:solidFill>
                              <a:prstClr val="black"/>
                            </a:solidFill>
                            <a:latin typeface="Cambria Math" panose="02040503050406030204" pitchFamily="18" charset="0"/>
                          </a:rPr>
                          <m:t>2</m:t>
                        </m:r>
                      </m:sup>
                    </m:sSup>
                  </m:oMath>
                </a14:m>
                <a:r>
                  <a:rPr lang="el-GR" sz="1800" dirty="0">
                    <a:solidFill>
                      <a:prstClr val="black"/>
                    </a:solidFill>
                  </a:rPr>
                  <a:t> </a:t>
                </a:r>
              </a:p>
              <a:p>
                <a:pPr marL="0" indent="0">
                  <a:buNone/>
                </a:pPr>
                <a:r>
                  <a:rPr lang="el-GR" sz="1800" dirty="0">
                    <a:solidFill>
                      <a:prstClr val="black"/>
                    </a:solidFill>
                  </a:rPr>
                  <a:t>  </a:t>
                </a:r>
                <a:r>
                  <a:rPr lang="en-US" sz="1800" dirty="0">
                    <a:solidFill>
                      <a:prstClr val="black"/>
                    </a:solidFill>
                  </a:rPr>
                  <a:t>t+D: </a:t>
                </a:r>
                <a:r>
                  <a:rPr lang="el-GR" sz="1800" dirty="0">
                    <a:solidFill>
                      <a:prstClr val="black"/>
                    </a:solidFill>
                  </a:rPr>
                  <a:t>ανώτερη προδιαγραφή                             </a:t>
                </a:r>
              </a:p>
              <a:p>
                <a:pPr marL="0" indent="0">
                  <a:buNone/>
                </a:pPr>
                <a:r>
                  <a:rPr lang="el-GR" sz="1800" dirty="0">
                    <a:solidFill>
                      <a:prstClr val="black"/>
                    </a:solidFill>
                  </a:rPr>
                  <a:t>   </a:t>
                </a:r>
                <a:r>
                  <a:rPr lang="en-US" sz="1800" dirty="0">
                    <a:solidFill>
                      <a:prstClr val="black"/>
                    </a:solidFill>
                  </a:rPr>
                  <a:t>t   </a:t>
                </a:r>
                <a:r>
                  <a:rPr lang="el-GR" sz="1800" dirty="0">
                    <a:solidFill>
                      <a:prstClr val="black"/>
                    </a:solidFill>
                  </a:rPr>
                  <a:t> : στόχος</a:t>
                </a:r>
              </a:p>
              <a:p>
                <a:pPr marL="0" indent="0">
                  <a:buNone/>
                </a:pPr>
                <a:r>
                  <a:rPr lang="el-GR" sz="1800" dirty="0">
                    <a:solidFill>
                      <a:prstClr val="black"/>
                    </a:solidFill>
                  </a:rPr>
                  <a:t>  Υ    : απόδοση</a:t>
                </a:r>
                <a:endParaRPr lang="en-US"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251520" y="188640"/>
                <a:ext cx="8640960" cy="6624736"/>
              </a:xfrm>
              <a:blipFill rotWithShape="0">
                <a:blip r:embed="rId2"/>
                <a:stretch>
                  <a:fillRect l="-423" t="-736" b="-736"/>
                </a:stretch>
              </a:blipFill>
            </p:spPr>
            <p:txBody>
              <a:bodyPr/>
              <a:lstStyle/>
              <a:p>
                <a:r>
                  <a:rPr lang="el-GR">
                    <a:noFill/>
                  </a:rPr>
                  <a:t> </a:t>
                </a:r>
              </a:p>
            </p:txBody>
          </p:sp>
        </mc:Fallback>
      </mc:AlternateContent>
      <p:cxnSp>
        <p:nvCxnSpPr>
          <p:cNvPr id="7" name="Ευθύγραμμο βέλος σύνδεσης 6"/>
          <p:cNvCxnSpPr/>
          <p:nvPr/>
        </p:nvCxnSpPr>
        <p:spPr>
          <a:xfrm flipH="1" flipV="1">
            <a:off x="1331640" y="241886"/>
            <a:ext cx="72008" cy="4176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Ευθύγραμμο βέλος σύνδεσης 8"/>
          <p:cNvCxnSpPr/>
          <p:nvPr/>
        </p:nvCxnSpPr>
        <p:spPr>
          <a:xfrm>
            <a:off x="1403648" y="4418350"/>
            <a:ext cx="6480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Ελεύθερη σχεδίαση 11"/>
          <p:cNvSpPr/>
          <p:nvPr/>
        </p:nvSpPr>
        <p:spPr>
          <a:xfrm rot="187278">
            <a:off x="2627784" y="1906224"/>
            <a:ext cx="3492138" cy="2508089"/>
          </a:xfrm>
          <a:custGeom>
            <a:avLst/>
            <a:gdLst>
              <a:gd name="connsiteX0" fmla="*/ 0 w 3492138"/>
              <a:gd name="connsiteY0" fmla="*/ 34835 h 2508089"/>
              <a:gd name="connsiteX1" fmla="*/ 1942012 w 3492138"/>
              <a:gd name="connsiteY1" fmla="*/ 2508069 h 2508089"/>
              <a:gd name="connsiteX2" fmla="*/ 3492138 w 3492138"/>
              <a:gd name="connsiteY2" fmla="*/ 0 h 2508089"/>
              <a:gd name="connsiteX3" fmla="*/ 3492138 w 3492138"/>
              <a:gd name="connsiteY3" fmla="*/ 0 h 2508089"/>
            </a:gdLst>
            <a:ahLst/>
            <a:cxnLst>
              <a:cxn ang="0">
                <a:pos x="connsiteX0" y="connsiteY0"/>
              </a:cxn>
              <a:cxn ang="0">
                <a:pos x="connsiteX1" y="connsiteY1"/>
              </a:cxn>
              <a:cxn ang="0">
                <a:pos x="connsiteX2" y="connsiteY2"/>
              </a:cxn>
              <a:cxn ang="0">
                <a:pos x="connsiteX3" y="connsiteY3"/>
              </a:cxn>
            </a:cxnLst>
            <a:rect l="l" t="t" r="r" b="b"/>
            <a:pathLst>
              <a:path w="3492138" h="2508089">
                <a:moveTo>
                  <a:pt x="0" y="34835"/>
                </a:moveTo>
                <a:cubicBezTo>
                  <a:pt x="679994" y="1274355"/>
                  <a:pt x="1359989" y="2513875"/>
                  <a:pt x="1942012" y="2508069"/>
                </a:cubicBezTo>
                <a:cubicBezTo>
                  <a:pt x="2524035" y="2502263"/>
                  <a:pt x="3492138" y="0"/>
                  <a:pt x="3492138" y="0"/>
                </a:cubicBezTo>
                <a:lnTo>
                  <a:pt x="3492138"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4" name="Ευθεία γραμμή σύνδεσης 13"/>
          <p:cNvCxnSpPr/>
          <p:nvPr/>
        </p:nvCxnSpPr>
        <p:spPr>
          <a:xfrm>
            <a:off x="1403648" y="2618150"/>
            <a:ext cx="6480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3059832" y="2618150"/>
            <a:ext cx="0" cy="1796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Ευθεία γραμμή σύνδεσης 23"/>
          <p:cNvCxnSpPr/>
          <p:nvPr/>
        </p:nvCxnSpPr>
        <p:spPr>
          <a:xfrm>
            <a:off x="5868144" y="2618149"/>
            <a:ext cx="0" cy="1796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flipV="1">
            <a:off x="3059832" y="961966"/>
            <a:ext cx="0" cy="1656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Ευθεία γραμμή σύνδεσης 27"/>
          <p:cNvCxnSpPr/>
          <p:nvPr/>
        </p:nvCxnSpPr>
        <p:spPr>
          <a:xfrm flipV="1">
            <a:off x="5868144" y="961966"/>
            <a:ext cx="0" cy="16561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29"/>
          <p:cNvCxnSpPr/>
          <p:nvPr/>
        </p:nvCxnSpPr>
        <p:spPr>
          <a:xfrm>
            <a:off x="3059832" y="1610038"/>
            <a:ext cx="28083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p:cNvCxnSpPr/>
          <p:nvPr/>
        </p:nvCxnSpPr>
        <p:spPr>
          <a:xfrm flipH="1" flipV="1">
            <a:off x="4463988" y="3410238"/>
            <a:ext cx="37236" cy="1004074"/>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57574" y="1105982"/>
            <a:ext cx="1806514" cy="307777"/>
          </a:xfrm>
          <a:prstGeom prst="rect">
            <a:avLst/>
          </a:prstGeom>
          <a:noFill/>
        </p:spPr>
        <p:txBody>
          <a:bodyPr wrap="square" rtlCol="0">
            <a:spAutoFit/>
          </a:bodyPr>
          <a:lstStyle/>
          <a:p>
            <a:r>
              <a:rPr lang="el-GR" sz="1400" dirty="0"/>
              <a:t>Ανοχές του πελάτη</a:t>
            </a:r>
          </a:p>
        </p:txBody>
      </p:sp>
      <p:sp>
        <p:nvSpPr>
          <p:cNvPr id="37" name="TextBox 36"/>
          <p:cNvSpPr txBox="1"/>
          <p:nvPr/>
        </p:nvSpPr>
        <p:spPr>
          <a:xfrm>
            <a:off x="2699792" y="4444511"/>
            <a:ext cx="5184576" cy="369332"/>
          </a:xfrm>
          <a:prstGeom prst="rect">
            <a:avLst/>
          </a:prstGeom>
          <a:noFill/>
        </p:spPr>
        <p:txBody>
          <a:bodyPr wrap="square" rtlCol="0">
            <a:spAutoFit/>
          </a:bodyPr>
          <a:lstStyle/>
          <a:p>
            <a:r>
              <a:rPr lang="en-US" dirty="0"/>
              <a:t>   t-D                        t                      t+D                               Y</a:t>
            </a:r>
            <a:endParaRPr lang="el-GR" dirty="0"/>
          </a:p>
        </p:txBody>
      </p:sp>
    </p:spTree>
    <p:extLst>
      <p:ext uri="{BB962C8B-B14F-4D97-AF65-F5344CB8AC3E}">
        <p14:creationId xmlns:p14="http://schemas.microsoft.com/office/powerpoint/2010/main" val="1027016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44625"/>
            <a:ext cx="7886700" cy="72008"/>
          </a:xfrm>
        </p:spPr>
        <p:txBody>
          <a:bodyPr>
            <a:normAutofit fontScale="90000"/>
          </a:bodyPr>
          <a:lstStyle/>
          <a:p>
            <a:endParaRPr lang="el-GR" sz="20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179512" y="116633"/>
                <a:ext cx="8712968" cy="6624735"/>
              </a:xfrm>
            </p:spPr>
            <p:txBody>
              <a:bodyPr/>
              <a:lstStyle/>
              <a:p>
                <a:pPr marL="0" indent="0">
                  <a:buNone/>
                </a:pPr>
                <a:r>
                  <a:rPr lang="el-GR" sz="2000" dirty="0">
                    <a:solidFill>
                      <a:prstClr val="black"/>
                    </a:solidFill>
                    <a:latin typeface="Calibri Light"/>
                  </a:rPr>
                  <a:t> </a:t>
                </a:r>
                <a:r>
                  <a:rPr lang="el-GR" sz="2000" dirty="0">
                    <a:solidFill>
                      <a:prstClr val="black"/>
                    </a:solidFill>
                    <a:latin typeface="Calibri" panose="020F0502020204030204" pitchFamily="34" charset="0"/>
                  </a:rPr>
                  <a:t>Άσκηση-Παράδειγμα:</a:t>
                </a:r>
              </a:p>
              <a:p>
                <a:pPr marL="0" indent="0">
                  <a:buNone/>
                </a:pPr>
                <a:r>
                  <a:rPr lang="el-GR" sz="1800" dirty="0">
                    <a:solidFill>
                      <a:prstClr val="black"/>
                    </a:solidFill>
                  </a:rPr>
                  <a:t>Σε μια παραγωγή σωλήνων χαλκού υπήρχε η απαίτηση για μια επιτρεπόμενη διάμετρο 5</a:t>
                </a:r>
                <a:r>
                  <a:rPr lang="en-US" sz="1800" dirty="0">
                    <a:solidFill>
                      <a:prstClr val="black"/>
                    </a:solidFill>
                  </a:rPr>
                  <a:t>cm</a:t>
                </a:r>
                <a:r>
                  <a:rPr lang="el-GR" sz="1800" dirty="0">
                    <a:solidFill>
                      <a:prstClr val="black"/>
                    </a:solidFill>
                  </a:rPr>
                  <a:t> με επιτρεπόμενη ανοχή </a:t>
                </a:r>
                <a14:m>
                  <m:oMath xmlns:m="http://schemas.openxmlformats.org/officeDocument/2006/math">
                    <m:r>
                      <a:rPr lang="el-GR" sz="1800" i="1" smtClean="0">
                        <a:solidFill>
                          <a:prstClr val="black"/>
                        </a:solidFill>
                        <a:latin typeface="Cambria Math" panose="02040503050406030204" pitchFamily="18" charset="0"/>
                        <a:ea typeface="Cambria Math" panose="02040503050406030204" pitchFamily="18" charset="0"/>
                      </a:rPr>
                      <m:t>±</m:t>
                    </m:r>
                  </m:oMath>
                </a14:m>
                <a:r>
                  <a:rPr lang="el-GR" sz="1800" dirty="0">
                    <a:solidFill>
                      <a:prstClr val="black"/>
                    </a:solidFill>
                  </a:rPr>
                  <a:t> 0.1 </a:t>
                </a:r>
                <a:r>
                  <a:rPr lang="en-US" sz="1800" dirty="0">
                    <a:solidFill>
                      <a:prstClr val="black"/>
                    </a:solidFill>
                  </a:rPr>
                  <a:t>cm.</a:t>
                </a:r>
                <a:r>
                  <a:rPr lang="el-GR" sz="1800" dirty="0">
                    <a:solidFill>
                      <a:prstClr val="black"/>
                    </a:solidFill>
                  </a:rPr>
                  <a:t> Κάθε υπέρβαση των ανοχών εξανάγκαζε τον παραγωγό στην υποβάθμιση των σωλήνων και στη διάθεση τους για εναλλακτική εφαρμογή, με απώλεια κέρδους 2 € ανά σωλήνα . Δειγματοληπτικός έλεγχος 110 σωλήνων έδειξε ότι η παραγωγή ήταν εντός προδιαγραφών με την κατανομή μετρήσεων του </a:t>
                </a:r>
              </a:p>
              <a:p>
                <a:pPr marL="0" indent="0">
                  <a:buNone/>
                </a:pPr>
                <a:r>
                  <a:rPr lang="el-GR" sz="1800" dirty="0">
                    <a:solidFill>
                      <a:prstClr val="black"/>
                    </a:solidFill>
                  </a:rPr>
                  <a:t>   Πίνακα 1</a:t>
                </a:r>
                <a:br>
                  <a:rPr lang="el-GR" sz="1800" dirty="0">
                    <a:solidFill>
                      <a:prstClr val="black"/>
                    </a:solidFill>
                  </a:rPr>
                </a:br>
                <a:r>
                  <a:rPr lang="el-GR" sz="2000" dirty="0">
                    <a:solidFill>
                      <a:prstClr val="black"/>
                    </a:solidFill>
                    <a:latin typeface="Calibri Light"/>
                  </a:rPr>
                  <a:t>  </a:t>
                </a:r>
                <a:r>
                  <a:rPr lang="el-GR" sz="1400" b="1" dirty="0">
                    <a:solidFill>
                      <a:prstClr val="black"/>
                    </a:solidFill>
                    <a:latin typeface="Calibri Light"/>
                  </a:rPr>
                  <a:t>Πίνακας 1</a:t>
                </a: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endParaRPr lang="el-GR" sz="1400" b="1" dirty="0">
                  <a:solidFill>
                    <a:prstClr val="black"/>
                  </a:solidFill>
                  <a:latin typeface="Calibri Light"/>
                </a:endParaRPr>
              </a:p>
              <a:p>
                <a:pPr marL="0" indent="0">
                  <a:buNone/>
                </a:pPr>
                <a:r>
                  <a:rPr lang="el-GR" sz="1800" b="1" dirty="0">
                    <a:solidFill>
                      <a:prstClr val="black"/>
                    </a:solidFill>
                    <a:latin typeface="Calibri Light"/>
                  </a:rPr>
                  <a:t>Αν το δείγμα είναι αντιπροσωπευτικό όλης της παραγωγής των σωλήνων ,υπολογίστε τη μέση απώλεια ανά σωλήνα</a:t>
                </a:r>
                <a:endParaRPr lang="el-GR" sz="18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179512" y="116633"/>
                <a:ext cx="8712968" cy="6624735"/>
              </a:xfrm>
              <a:blipFill rotWithShape="0">
                <a:blip r:embed="rId2"/>
                <a:stretch>
                  <a:fillRect l="-559" t="-920" r="-909"/>
                </a:stretch>
              </a:blipFill>
            </p:spPr>
            <p:txBody>
              <a:bodyPr/>
              <a:lstStyle/>
              <a:p>
                <a:r>
                  <a:rPr lang="el-GR">
                    <a:noFill/>
                  </a:rPr>
                  <a:t> </a:t>
                </a:r>
              </a:p>
            </p:txBody>
          </p:sp>
        </mc:Fallback>
      </mc:AlternateContent>
      <p:graphicFrame>
        <p:nvGraphicFramePr>
          <p:cNvPr id="4" name="Πίνακας 3"/>
          <p:cNvGraphicFramePr>
            <a:graphicFrameLocks noGrp="1"/>
          </p:cNvGraphicFramePr>
          <p:nvPr>
            <p:extLst>
              <p:ext uri="{D42A27DB-BD31-4B8C-83A1-F6EECF244321}">
                <p14:modId xmlns:p14="http://schemas.microsoft.com/office/powerpoint/2010/main" val="1288636045"/>
              </p:ext>
            </p:extLst>
          </p:nvPr>
        </p:nvGraphicFramePr>
        <p:xfrm>
          <a:off x="395536" y="2204864"/>
          <a:ext cx="4680520" cy="3566160"/>
        </p:xfrm>
        <a:graphic>
          <a:graphicData uri="http://schemas.openxmlformats.org/drawingml/2006/table">
            <a:tbl>
              <a:tblPr firstRow="1" bandRow="1">
                <a:tableStyleId>{5C22544A-7EE6-4342-B048-85BDC9FD1C3A}</a:tableStyleId>
              </a:tblPr>
              <a:tblGrid>
                <a:gridCol w="2340260">
                  <a:extLst>
                    <a:ext uri="{9D8B030D-6E8A-4147-A177-3AD203B41FA5}">
                      <a16:colId xmlns:a16="http://schemas.microsoft.com/office/drawing/2014/main" val="20000"/>
                    </a:ext>
                  </a:extLst>
                </a:gridCol>
                <a:gridCol w="2340260">
                  <a:extLst>
                    <a:ext uri="{9D8B030D-6E8A-4147-A177-3AD203B41FA5}">
                      <a16:colId xmlns:a16="http://schemas.microsoft.com/office/drawing/2014/main" val="20001"/>
                    </a:ext>
                  </a:extLst>
                </a:gridCol>
              </a:tblGrid>
              <a:tr h="153168">
                <a:tc>
                  <a:txBody>
                    <a:bodyPr/>
                    <a:lstStyle/>
                    <a:p>
                      <a:r>
                        <a:rPr lang="el-GR" dirty="0"/>
                        <a:t>Διάμετρος</a:t>
                      </a:r>
                      <a:r>
                        <a:rPr lang="el-GR" baseline="0" dirty="0"/>
                        <a:t> ( </a:t>
                      </a:r>
                      <a:r>
                        <a:rPr lang="en-US" baseline="0" dirty="0"/>
                        <a:t>cm) </a:t>
                      </a:r>
                      <a:endParaRPr lang="el-GR" dirty="0"/>
                    </a:p>
                  </a:txBody>
                  <a:tcPr/>
                </a:tc>
                <a:tc>
                  <a:txBody>
                    <a:bodyPr/>
                    <a:lstStyle/>
                    <a:p>
                      <a:r>
                        <a:rPr lang="el-GR" dirty="0"/>
                        <a:t>Αριθμός</a:t>
                      </a:r>
                      <a:r>
                        <a:rPr lang="el-GR" baseline="0" dirty="0"/>
                        <a:t> σωλήνων</a:t>
                      </a:r>
                      <a:endParaRPr lang="el-GR" dirty="0"/>
                    </a:p>
                  </a:txBody>
                  <a:tcPr/>
                </a:tc>
                <a:extLst>
                  <a:ext uri="{0D108BD9-81ED-4DB2-BD59-A6C34878D82A}">
                    <a16:rowId xmlns:a16="http://schemas.microsoft.com/office/drawing/2014/main" val="10000"/>
                  </a:ext>
                </a:extLst>
              </a:tr>
              <a:tr h="270030">
                <a:tc>
                  <a:txBody>
                    <a:bodyPr/>
                    <a:lstStyle/>
                    <a:p>
                      <a:r>
                        <a:rPr lang="el-GR" dirty="0"/>
                        <a:t>4.95</a:t>
                      </a:r>
                    </a:p>
                  </a:txBody>
                  <a:tcPr/>
                </a:tc>
                <a:tc>
                  <a:txBody>
                    <a:bodyPr/>
                    <a:lstStyle/>
                    <a:p>
                      <a:r>
                        <a:rPr lang="el-GR" dirty="0"/>
                        <a:t>0</a:t>
                      </a:r>
                    </a:p>
                  </a:txBody>
                  <a:tcPr/>
                </a:tc>
                <a:extLst>
                  <a:ext uri="{0D108BD9-81ED-4DB2-BD59-A6C34878D82A}">
                    <a16:rowId xmlns:a16="http://schemas.microsoft.com/office/drawing/2014/main" val="10001"/>
                  </a:ext>
                </a:extLst>
              </a:tr>
              <a:tr h="270030">
                <a:tc>
                  <a:txBody>
                    <a:bodyPr/>
                    <a:lstStyle/>
                    <a:p>
                      <a:r>
                        <a:rPr lang="el-GR" dirty="0"/>
                        <a:t>4.96</a:t>
                      </a:r>
                    </a:p>
                  </a:txBody>
                  <a:tcPr/>
                </a:tc>
                <a:tc>
                  <a:txBody>
                    <a:bodyPr/>
                    <a:lstStyle/>
                    <a:p>
                      <a:r>
                        <a:rPr lang="el-GR" dirty="0"/>
                        <a:t>3</a:t>
                      </a:r>
                    </a:p>
                  </a:txBody>
                  <a:tcPr/>
                </a:tc>
                <a:extLst>
                  <a:ext uri="{0D108BD9-81ED-4DB2-BD59-A6C34878D82A}">
                    <a16:rowId xmlns:a16="http://schemas.microsoft.com/office/drawing/2014/main" val="10002"/>
                  </a:ext>
                </a:extLst>
              </a:tr>
              <a:tr h="270030">
                <a:tc>
                  <a:txBody>
                    <a:bodyPr/>
                    <a:lstStyle/>
                    <a:p>
                      <a:r>
                        <a:rPr lang="el-GR" dirty="0"/>
                        <a:t>4.97</a:t>
                      </a:r>
                    </a:p>
                  </a:txBody>
                  <a:tcPr/>
                </a:tc>
                <a:tc>
                  <a:txBody>
                    <a:bodyPr/>
                    <a:lstStyle/>
                    <a:p>
                      <a:r>
                        <a:rPr lang="el-GR" dirty="0"/>
                        <a:t>7</a:t>
                      </a:r>
                    </a:p>
                  </a:txBody>
                  <a:tcPr/>
                </a:tc>
                <a:extLst>
                  <a:ext uri="{0D108BD9-81ED-4DB2-BD59-A6C34878D82A}">
                    <a16:rowId xmlns:a16="http://schemas.microsoft.com/office/drawing/2014/main" val="10003"/>
                  </a:ext>
                </a:extLst>
              </a:tr>
              <a:tr h="270030">
                <a:tc>
                  <a:txBody>
                    <a:bodyPr/>
                    <a:lstStyle/>
                    <a:p>
                      <a:r>
                        <a:rPr lang="el-GR" dirty="0"/>
                        <a:t>4.98</a:t>
                      </a:r>
                    </a:p>
                  </a:txBody>
                  <a:tcPr/>
                </a:tc>
                <a:tc>
                  <a:txBody>
                    <a:bodyPr/>
                    <a:lstStyle/>
                    <a:p>
                      <a:r>
                        <a:rPr lang="el-GR" dirty="0"/>
                        <a:t>10</a:t>
                      </a:r>
                    </a:p>
                  </a:txBody>
                  <a:tcPr/>
                </a:tc>
                <a:extLst>
                  <a:ext uri="{0D108BD9-81ED-4DB2-BD59-A6C34878D82A}">
                    <a16:rowId xmlns:a16="http://schemas.microsoft.com/office/drawing/2014/main" val="10004"/>
                  </a:ext>
                </a:extLst>
              </a:tr>
              <a:tr h="270030">
                <a:tc>
                  <a:txBody>
                    <a:bodyPr/>
                    <a:lstStyle/>
                    <a:p>
                      <a:r>
                        <a:rPr lang="el-GR" dirty="0"/>
                        <a:t>4.99</a:t>
                      </a:r>
                    </a:p>
                  </a:txBody>
                  <a:tcPr/>
                </a:tc>
                <a:tc>
                  <a:txBody>
                    <a:bodyPr/>
                    <a:lstStyle/>
                    <a:p>
                      <a:r>
                        <a:rPr lang="el-GR" dirty="0"/>
                        <a:t>20</a:t>
                      </a:r>
                    </a:p>
                  </a:txBody>
                  <a:tcPr/>
                </a:tc>
                <a:extLst>
                  <a:ext uri="{0D108BD9-81ED-4DB2-BD59-A6C34878D82A}">
                    <a16:rowId xmlns:a16="http://schemas.microsoft.com/office/drawing/2014/main" val="10005"/>
                  </a:ext>
                </a:extLst>
              </a:tr>
              <a:tr h="270030">
                <a:tc>
                  <a:txBody>
                    <a:bodyPr/>
                    <a:lstStyle/>
                    <a:p>
                      <a:r>
                        <a:rPr lang="el-GR" dirty="0"/>
                        <a:t>5.00</a:t>
                      </a:r>
                    </a:p>
                  </a:txBody>
                  <a:tcPr/>
                </a:tc>
                <a:tc>
                  <a:txBody>
                    <a:bodyPr/>
                    <a:lstStyle/>
                    <a:p>
                      <a:r>
                        <a:rPr lang="el-GR" dirty="0"/>
                        <a:t>25</a:t>
                      </a:r>
                    </a:p>
                  </a:txBody>
                  <a:tcPr/>
                </a:tc>
                <a:extLst>
                  <a:ext uri="{0D108BD9-81ED-4DB2-BD59-A6C34878D82A}">
                    <a16:rowId xmlns:a16="http://schemas.microsoft.com/office/drawing/2014/main" val="10006"/>
                  </a:ext>
                </a:extLst>
              </a:tr>
              <a:tr h="270030">
                <a:tc>
                  <a:txBody>
                    <a:bodyPr/>
                    <a:lstStyle/>
                    <a:p>
                      <a:r>
                        <a:rPr lang="el-GR" dirty="0"/>
                        <a:t>5.01</a:t>
                      </a:r>
                    </a:p>
                  </a:txBody>
                  <a:tcPr/>
                </a:tc>
                <a:tc>
                  <a:txBody>
                    <a:bodyPr/>
                    <a:lstStyle/>
                    <a:p>
                      <a:r>
                        <a:rPr lang="el-GR" dirty="0"/>
                        <a:t>18</a:t>
                      </a:r>
                    </a:p>
                  </a:txBody>
                  <a:tcPr/>
                </a:tc>
                <a:extLst>
                  <a:ext uri="{0D108BD9-81ED-4DB2-BD59-A6C34878D82A}">
                    <a16:rowId xmlns:a16="http://schemas.microsoft.com/office/drawing/2014/main" val="10007"/>
                  </a:ext>
                </a:extLst>
              </a:tr>
              <a:tr h="270030">
                <a:tc>
                  <a:txBody>
                    <a:bodyPr/>
                    <a:lstStyle/>
                    <a:p>
                      <a:r>
                        <a:rPr lang="el-GR" dirty="0"/>
                        <a:t>5.02</a:t>
                      </a:r>
                    </a:p>
                  </a:txBody>
                  <a:tcPr/>
                </a:tc>
                <a:tc>
                  <a:txBody>
                    <a:bodyPr/>
                    <a:lstStyle/>
                    <a:p>
                      <a:r>
                        <a:rPr lang="el-GR" dirty="0"/>
                        <a:t>13</a:t>
                      </a:r>
                    </a:p>
                  </a:txBody>
                  <a:tcPr/>
                </a:tc>
                <a:extLst>
                  <a:ext uri="{0D108BD9-81ED-4DB2-BD59-A6C34878D82A}">
                    <a16:rowId xmlns:a16="http://schemas.microsoft.com/office/drawing/2014/main" val="10008"/>
                  </a:ext>
                </a:extLst>
              </a:tr>
              <a:tr h="270030">
                <a:tc>
                  <a:txBody>
                    <a:bodyPr/>
                    <a:lstStyle/>
                    <a:p>
                      <a:r>
                        <a:rPr lang="el-GR" dirty="0"/>
                        <a:t>5.03</a:t>
                      </a:r>
                    </a:p>
                  </a:txBody>
                  <a:tcPr/>
                </a:tc>
                <a:tc>
                  <a:txBody>
                    <a:bodyPr/>
                    <a:lstStyle/>
                    <a:p>
                      <a:r>
                        <a:rPr lang="el-GR" dirty="0"/>
                        <a:t>8</a:t>
                      </a:r>
                    </a:p>
                  </a:txBody>
                  <a:tcPr/>
                </a:tc>
                <a:extLst>
                  <a:ext uri="{0D108BD9-81ED-4DB2-BD59-A6C34878D82A}">
                    <a16:rowId xmlns:a16="http://schemas.microsoft.com/office/drawing/2014/main" val="10009"/>
                  </a:ext>
                </a:extLst>
              </a:tr>
              <a:tr h="270030">
                <a:tc>
                  <a:txBody>
                    <a:bodyPr/>
                    <a:lstStyle/>
                    <a:p>
                      <a:r>
                        <a:rPr lang="el-GR" dirty="0"/>
                        <a:t>5.04</a:t>
                      </a:r>
                    </a:p>
                  </a:txBody>
                  <a:tcPr/>
                </a:tc>
                <a:tc>
                  <a:txBody>
                    <a:bodyPr/>
                    <a:lstStyle/>
                    <a:p>
                      <a:r>
                        <a:rPr lang="el-GR" dirty="0"/>
                        <a:t>5</a:t>
                      </a:r>
                    </a:p>
                  </a:txBody>
                  <a:tcPr/>
                </a:tc>
                <a:extLst>
                  <a:ext uri="{0D108BD9-81ED-4DB2-BD59-A6C34878D82A}">
                    <a16:rowId xmlns:a16="http://schemas.microsoft.com/office/drawing/2014/main" val="10010"/>
                  </a:ext>
                </a:extLst>
              </a:tr>
              <a:tr h="270030">
                <a:tc>
                  <a:txBody>
                    <a:bodyPr/>
                    <a:lstStyle/>
                    <a:p>
                      <a:r>
                        <a:rPr lang="el-GR" dirty="0"/>
                        <a:t>5.05</a:t>
                      </a:r>
                    </a:p>
                  </a:txBody>
                  <a:tcPr/>
                </a:tc>
                <a:tc>
                  <a:txBody>
                    <a:bodyPr/>
                    <a:lstStyle/>
                    <a:p>
                      <a:r>
                        <a:rPr lang="el-GR" dirty="0"/>
                        <a:t>1</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4800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471586"/>
          </a:xfrm>
        </p:spPr>
        <p:txBody>
          <a:bodyPr>
            <a:normAutofit/>
          </a:bodyPr>
          <a:lstStyle/>
          <a:p>
            <a:r>
              <a:rPr lang="en-US" sz="2400" b="1" dirty="0"/>
              <a:t>              </a:t>
            </a:r>
            <a:r>
              <a:rPr lang="el-GR" sz="2400" b="1" u="sng" dirty="0"/>
              <a:t>Διαδικασία συλλογής και καταγραφής στοιχείων</a:t>
            </a:r>
          </a:p>
        </p:txBody>
      </p:sp>
      <p:sp>
        <p:nvSpPr>
          <p:cNvPr id="3" name="Θέση περιεχομένου 2"/>
          <p:cNvSpPr>
            <a:spLocks noGrp="1"/>
          </p:cNvSpPr>
          <p:nvPr>
            <p:ph idx="1"/>
          </p:nvPr>
        </p:nvSpPr>
        <p:spPr>
          <a:xfrm>
            <a:off x="628650" y="836713"/>
            <a:ext cx="7886700" cy="5340250"/>
          </a:xfrm>
        </p:spPr>
        <p:txBody>
          <a:bodyPr/>
          <a:lstStyle/>
          <a:p>
            <a:endParaRPr lang="en-US" dirty="0"/>
          </a:p>
          <a:p>
            <a:endParaRPr lang="en-US" dirty="0"/>
          </a:p>
          <a:p>
            <a:r>
              <a:rPr lang="el-GR" dirty="0"/>
              <a:t>1) Καθορίζουμε καταρχήν το σκοπό/ στόχο για τον οποίο θέλουμε να συλλέξουμε τα δεδομένα , θέτοντας τα κατάλληλα ερωτήματα </a:t>
            </a:r>
          </a:p>
          <a:p>
            <a:r>
              <a:rPr lang="el-GR" dirty="0"/>
              <a:t>2) Προσδιορίζουμε τα δεδομένα τα οποία απαιτείται να συλλεχθούν προκειμένου να επιτευχθεί ο σκοπός/στόχος</a:t>
            </a:r>
          </a:p>
          <a:p>
            <a:r>
              <a:rPr lang="el-GR" dirty="0"/>
              <a:t>3) Προσδιορίζουμε τον τρόπο ανάλυσης των δεδομένων και το άτομο το οποίο θα αναλάβει να το κάνει </a:t>
            </a:r>
          </a:p>
          <a:p>
            <a:r>
              <a:rPr lang="el-GR" dirty="0"/>
              <a:t>4) Δημιουργούμε το Έντυπο στο οποίο θα καταγράφονται τα δεδομένα </a:t>
            </a:r>
          </a:p>
          <a:p>
            <a:r>
              <a:rPr lang="el-GR" dirty="0"/>
              <a:t>5) Θέτουμε σε πιλοτική εφαρμογή το Έντυπο , συλλέγοντας και καταγράφοντας μερικά δεδομένα ,προκειμένου να εντοπίσουμε πιθανές ατέλειες ή προβλήματα, </a:t>
            </a:r>
          </a:p>
          <a:p>
            <a:r>
              <a:rPr lang="el-GR" dirty="0"/>
              <a:t>6) Αν ,απαιτείται αναθεωρούμε και διορθώνουμε το Έντυπο</a:t>
            </a:r>
          </a:p>
          <a:p>
            <a:endParaRPr lang="el-GR" dirty="0"/>
          </a:p>
        </p:txBody>
      </p:sp>
    </p:spTree>
    <p:extLst>
      <p:ext uri="{BB962C8B-B14F-4D97-AF65-F5344CB8AC3E}">
        <p14:creationId xmlns:p14="http://schemas.microsoft.com/office/powerpoint/2010/main" val="31974691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4294967295"/>
              </p:nvPr>
            </p:nvSpPr>
            <p:spPr>
              <a:xfrm>
                <a:off x="251520" y="188913"/>
                <a:ext cx="8390830" cy="6408439"/>
              </a:xfrm>
            </p:spPr>
            <p:txBody>
              <a:bodyPr>
                <a:normAutofit/>
              </a:bodyPr>
              <a:lstStyle/>
              <a:p>
                <a:r>
                  <a:rPr lang="el-GR" sz="1600" dirty="0">
                    <a:latin typeface="Calibri" panose="020F0502020204030204" pitchFamily="34" charset="0"/>
                  </a:rPr>
                  <a:t>Εφαρμόζοντας τη συνάρτηση απώλειας με </a:t>
                </a:r>
                <a:r>
                  <a:rPr lang="en-US" sz="1600" dirty="0">
                    <a:latin typeface="Calibri" panose="020F0502020204030204" pitchFamily="34" charset="0"/>
                  </a:rPr>
                  <a:t>t=</a:t>
                </a:r>
                <a:r>
                  <a:rPr lang="el-GR" sz="1600" dirty="0">
                    <a:latin typeface="Calibri" panose="020F0502020204030204" pitchFamily="34" charset="0"/>
                  </a:rPr>
                  <a:t>5</a:t>
                </a:r>
                <a:r>
                  <a:rPr lang="en-US" sz="1600" dirty="0">
                    <a:latin typeface="Calibri" panose="020F0502020204030204" pitchFamily="34" charset="0"/>
                  </a:rPr>
                  <a:t>cm , M=2 ,D=0.1cm </a:t>
                </a:r>
                <a:r>
                  <a:rPr lang="el-GR" sz="1600" dirty="0">
                    <a:latin typeface="Calibri" panose="020F0502020204030204" pitchFamily="34" charset="0"/>
                  </a:rPr>
                  <a:t>έχουμε </a:t>
                </a:r>
              </a:p>
              <a:p>
                <a:pPr marL="0" indent="0">
                  <a:buNone/>
                </a:pPr>
                <a:r>
                  <a:rPr lang="el-GR" sz="1600" dirty="0">
                    <a:solidFill>
                      <a:prstClr val="black"/>
                    </a:solidFill>
                    <a:latin typeface="Calibri" panose="020F0502020204030204" pitchFamily="34" charset="0"/>
                  </a:rPr>
                  <a:t>    </a:t>
                </a:r>
                <a:r>
                  <a:rPr lang="en-US" sz="1600" dirty="0">
                    <a:solidFill>
                      <a:prstClr val="black"/>
                    </a:solidFill>
                    <a:latin typeface="Calibri" panose="020F0502020204030204" pitchFamily="34" charset="0"/>
                  </a:rPr>
                  <a:t>L(Y)</a:t>
                </a:r>
                <a:r>
                  <a:rPr lang="el-GR" sz="1600" dirty="0">
                    <a:solidFill>
                      <a:prstClr val="black"/>
                    </a:solidFill>
                    <a:latin typeface="Calibri" panose="020F0502020204030204" pitchFamily="34" charset="0"/>
                  </a:rPr>
                  <a:t> = </a:t>
                </a:r>
                <a14:m>
                  <m:oMath xmlns:m="http://schemas.openxmlformats.org/officeDocument/2006/math">
                    <m:f>
                      <m:fPr>
                        <m:ctrlPr>
                          <a:rPr lang="el-GR" sz="1600" i="1" dirty="0">
                            <a:solidFill>
                              <a:prstClr val="black"/>
                            </a:solidFill>
                            <a:latin typeface="Cambria Math" panose="02040503050406030204" pitchFamily="18" charset="0"/>
                          </a:rPr>
                        </m:ctrlPr>
                      </m:fPr>
                      <m:num>
                        <m:r>
                          <m:rPr>
                            <m:nor/>
                          </m:rPr>
                          <a:rPr lang="el-GR" sz="1600" b="0" i="0" dirty="0" smtClean="0">
                            <a:solidFill>
                              <a:prstClr val="black"/>
                            </a:solidFill>
                            <a:latin typeface="Calibri" panose="020F0502020204030204" pitchFamily="34" charset="0"/>
                          </a:rPr>
                          <m:t>2</m:t>
                        </m:r>
                        <m:r>
                          <m:rPr>
                            <m:nor/>
                          </m:rPr>
                          <a:rPr lang="el-GR" sz="1600" dirty="0">
                            <a:solidFill>
                              <a:prstClr val="black"/>
                            </a:solidFill>
                            <a:latin typeface="Calibri" panose="020F0502020204030204" pitchFamily="34" charset="0"/>
                          </a:rPr>
                          <m:t>€ </m:t>
                        </m:r>
                      </m:num>
                      <m:den>
                        <m:sSup>
                          <m:sSupPr>
                            <m:ctrlPr>
                              <a:rPr lang="el-GR" sz="1600" i="1" dirty="0">
                                <a:solidFill>
                                  <a:prstClr val="black"/>
                                </a:solidFill>
                                <a:latin typeface="Cambria Math" panose="02040503050406030204" pitchFamily="18" charset="0"/>
                              </a:rPr>
                            </m:ctrlPr>
                          </m:sSupPr>
                          <m:e>
                            <m:r>
                              <a:rPr lang="el-GR" sz="1600" b="0" i="0" dirty="0" smtClean="0">
                                <a:solidFill>
                                  <a:prstClr val="black"/>
                                </a:solidFill>
                                <a:latin typeface="Cambria Math" panose="02040503050406030204" pitchFamily="18" charset="0"/>
                              </a:rPr>
                              <m:t>0.1</m:t>
                            </m:r>
                          </m:e>
                          <m:sup>
                            <m:r>
                              <a:rPr lang="en-US" sz="1600" i="1" dirty="0">
                                <a:solidFill>
                                  <a:prstClr val="black"/>
                                </a:solidFill>
                                <a:latin typeface="Cambria Math" panose="02040503050406030204" pitchFamily="18" charset="0"/>
                              </a:rPr>
                              <m:t>2</m:t>
                            </m:r>
                          </m:sup>
                        </m:sSup>
                      </m:den>
                    </m:f>
                    <m:sSup>
                      <m:sSupPr>
                        <m:ctrlPr>
                          <a:rPr lang="en-US" sz="1600" i="1" dirty="0">
                            <a:solidFill>
                              <a:prstClr val="black"/>
                            </a:solidFill>
                            <a:latin typeface="Cambria Math" panose="02040503050406030204" pitchFamily="18" charset="0"/>
                          </a:rPr>
                        </m:ctrlPr>
                      </m:sSupPr>
                      <m:e>
                        <m:r>
                          <a:rPr lang="en-US" sz="1600" i="1" dirty="0">
                            <a:solidFill>
                              <a:prstClr val="black"/>
                            </a:solidFill>
                            <a:latin typeface="Cambria Math" panose="02040503050406030204" pitchFamily="18" charset="0"/>
                          </a:rPr>
                          <m:t>(</m:t>
                        </m:r>
                        <m:r>
                          <a:rPr lang="en-US" sz="1600" i="1" dirty="0">
                            <a:solidFill>
                              <a:prstClr val="black"/>
                            </a:solidFill>
                            <a:latin typeface="Cambria Math" panose="02040503050406030204" pitchFamily="18" charset="0"/>
                          </a:rPr>
                          <m:t>𝑌</m:t>
                        </m:r>
                        <m:r>
                          <a:rPr lang="en-US" sz="1600" i="1" dirty="0">
                            <a:solidFill>
                              <a:prstClr val="black"/>
                            </a:solidFill>
                            <a:latin typeface="Cambria Math" panose="02040503050406030204" pitchFamily="18" charset="0"/>
                          </a:rPr>
                          <m:t>−5)</m:t>
                        </m:r>
                      </m:e>
                      <m:sup>
                        <m:r>
                          <a:rPr lang="en-US" sz="1600" i="1" dirty="0">
                            <a:solidFill>
                              <a:prstClr val="black"/>
                            </a:solidFill>
                            <a:latin typeface="Cambria Math" panose="02040503050406030204" pitchFamily="18" charset="0"/>
                          </a:rPr>
                          <m:t>2</m:t>
                        </m:r>
                      </m:sup>
                    </m:sSup>
                  </m:oMath>
                </a14:m>
                <a:r>
                  <a:rPr lang="el-GR" sz="1600" dirty="0">
                    <a:latin typeface="Calibri" panose="020F0502020204030204" pitchFamily="34" charset="0"/>
                  </a:rPr>
                  <a:t> και συνεπώς αναλυτικά για κάθε σωλήνα προκύπτουν τα </a:t>
                </a:r>
              </a:p>
              <a:p>
                <a:pPr marL="0" indent="0">
                  <a:buNone/>
                </a:pPr>
                <a:r>
                  <a:rPr lang="el-GR" sz="1600" dirty="0">
                    <a:latin typeface="Calibri" panose="020F0502020204030204" pitchFamily="34" charset="0"/>
                  </a:rPr>
                  <a:t>    αποτελέσματα του πίνακα 2</a:t>
                </a:r>
              </a:p>
              <a:p>
                <a:pPr marL="0" indent="0">
                  <a:buNone/>
                </a:pPr>
                <a:r>
                  <a:rPr lang="el-GR" sz="1600" dirty="0">
                    <a:latin typeface="Calibri" panose="020F0502020204030204" pitchFamily="34" charset="0"/>
                  </a:rPr>
                  <a:t>  Από τα αποτελέσματα του πίνακα 2 προκύπτει μέση απώλεια ανά σωλήνα </a:t>
                </a:r>
                <a:r>
                  <a:rPr lang="en-US" sz="1600" dirty="0">
                    <a:latin typeface="Calibri" panose="020F0502020204030204" pitchFamily="34" charset="0"/>
                  </a:rPr>
                  <a:t>L=</a:t>
                </a:r>
                <a:r>
                  <a:rPr lang="el-GR" sz="1600" dirty="0">
                    <a:latin typeface="Calibri" panose="020F0502020204030204" pitchFamily="34" charset="0"/>
                  </a:rPr>
                  <a:t>8.36/110= 0.076€</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4294967295"/>
              </p:nvPr>
            </p:nvSpPr>
            <p:spPr>
              <a:xfrm>
                <a:off x="251520" y="188913"/>
                <a:ext cx="8390830" cy="6408439"/>
              </a:xfrm>
              <a:blipFill rotWithShape="0">
                <a:blip r:embed="rId2"/>
                <a:stretch>
                  <a:fillRect l="-290" t="-666"/>
                </a:stretch>
              </a:blipFill>
            </p:spPr>
            <p:txBody>
              <a:bodyPr/>
              <a:lstStyle/>
              <a:p>
                <a:r>
                  <a:rPr lang="el-GR">
                    <a:noFill/>
                  </a:rPr>
                  <a:t> </a:t>
                </a:r>
              </a:p>
            </p:txBody>
          </p:sp>
        </mc:Fallback>
      </mc:AlternateContent>
      <p:graphicFrame>
        <p:nvGraphicFramePr>
          <p:cNvPr id="5" name="Πίνακας 4"/>
          <p:cNvGraphicFramePr>
            <a:graphicFrameLocks noGrp="1"/>
          </p:cNvGraphicFramePr>
          <p:nvPr>
            <p:extLst>
              <p:ext uri="{D42A27DB-BD31-4B8C-83A1-F6EECF244321}">
                <p14:modId xmlns:p14="http://schemas.microsoft.com/office/powerpoint/2010/main" val="1274609627"/>
              </p:ext>
            </p:extLst>
          </p:nvPr>
        </p:nvGraphicFramePr>
        <p:xfrm>
          <a:off x="755576" y="2204864"/>
          <a:ext cx="6864424" cy="4069080"/>
        </p:xfrm>
        <a:graphic>
          <a:graphicData uri="http://schemas.openxmlformats.org/drawingml/2006/table">
            <a:tbl>
              <a:tblPr firstRow="1" bandRow="1">
                <a:tableStyleId>{5C22544A-7EE6-4342-B048-85BDC9FD1C3A}</a:tableStyleId>
              </a:tblPr>
              <a:tblGrid>
                <a:gridCol w="1716106">
                  <a:extLst>
                    <a:ext uri="{9D8B030D-6E8A-4147-A177-3AD203B41FA5}">
                      <a16:colId xmlns:a16="http://schemas.microsoft.com/office/drawing/2014/main" val="20000"/>
                    </a:ext>
                  </a:extLst>
                </a:gridCol>
                <a:gridCol w="1716106">
                  <a:extLst>
                    <a:ext uri="{9D8B030D-6E8A-4147-A177-3AD203B41FA5}">
                      <a16:colId xmlns:a16="http://schemas.microsoft.com/office/drawing/2014/main" val="20001"/>
                    </a:ext>
                  </a:extLst>
                </a:gridCol>
                <a:gridCol w="1716106">
                  <a:extLst>
                    <a:ext uri="{9D8B030D-6E8A-4147-A177-3AD203B41FA5}">
                      <a16:colId xmlns:a16="http://schemas.microsoft.com/office/drawing/2014/main" val="20002"/>
                    </a:ext>
                  </a:extLst>
                </a:gridCol>
                <a:gridCol w="1716106">
                  <a:extLst>
                    <a:ext uri="{9D8B030D-6E8A-4147-A177-3AD203B41FA5}">
                      <a16:colId xmlns:a16="http://schemas.microsoft.com/office/drawing/2014/main" val="20003"/>
                    </a:ext>
                  </a:extLst>
                </a:gridCol>
              </a:tblGrid>
              <a:tr h="214889">
                <a:tc>
                  <a:txBody>
                    <a:bodyPr/>
                    <a:lstStyle/>
                    <a:p>
                      <a:r>
                        <a:rPr lang="el-GR" dirty="0"/>
                        <a:t>Υ= Διάμετρος( </a:t>
                      </a:r>
                      <a:r>
                        <a:rPr lang="en-US" dirty="0"/>
                        <a:t>cm)</a:t>
                      </a:r>
                      <a:endParaRPr lang="el-GR" dirty="0"/>
                    </a:p>
                  </a:txBody>
                  <a:tcPr/>
                </a:tc>
                <a:tc>
                  <a:txBody>
                    <a:bodyPr/>
                    <a:lstStyle/>
                    <a:p>
                      <a:r>
                        <a:rPr lang="en-US" dirty="0"/>
                        <a:t>L(Y)=</a:t>
                      </a:r>
                      <a:r>
                        <a:rPr lang="el-GR" dirty="0"/>
                        <a:t>Απώλεια ανά σωλήνα</a:t>
                      </a:r>
                    </a:p>
                  </a:txBody>
                  <a:tcPr/>
                </a:tc>
                <a:tc>
                  <a:txBody>
                    <a:bodyPr/>
                    <a:lstStyle/>
                    <a:p>
                      <a:r>
                        <a:rPr lang="el-GR" dirty="0"/>
                        <a:t>Αριθμός σωλήνων </a:t>
                      </a:r>
                    </a:p>
                  </a:txBody>
                  <a:tcPr/>
                </a:tc>
                <a:tc>
                  <a:txBody>
                    <a:bodyPr/>
                    <a:lstStyle/>
                    <a:p>
                      <a:r>
                        <a:rPr lang="el-GR" dirty="0"/>
                        <a:t>Απώλεια σωλήνων</a:t>
                      </a:r>
                    </a:p>
                  </a:txBody>
                  <a:tcPr/>
                </a:tc>
                <a:extLst>
                  <a:ext uri="{0D108BD9-81ED-4DB2-BD59-A6C34878D82A}">
                    <a16:rowId xmlns:a16="http://schemas.microsoft.com/office/drawing/2014/main" val="10000"/>
                  </a:ext>
                </a:extLst>
              </a:tr>
              <a:tr h="278728">
                <a:tc>
                  <a:txBody>
                    <a:bodyPr/>
                    <a:lstStyle/>
                    <a:p>
                      <a:r>
                        <a:rPr lang="el-GR" dirty="0"/>
                        <a:t>4.95</a:t>
                      </a:r>
                    </a:p>
                  </a:txBody>
                  <a:tcPr/>
                </a:tc>
                <a:tc>
                  <a:txBody>
                    <a:bodyPr/>
                    <a:lstStyle/>
                    <a:p>
                      <a:r>
                        <a:rPr lang="el-GR" dirty="0"/>
                        <a:t>0.50</a:t>
                      </a:r>
                    </a:p>
                  </a:txBody>
                  <a:tcPr/>
                </a:tc>
                <a:tc>
                  <a:txBody>
                    <a:bodyPr/>
                    <a:lstStyle/>
                    <a:p>
                      <a:r>
                        <a:rPr lang="el-GR" dirty="0"/>
                        <a:t>0</a:t>
                      </a:r>
                    </a:p>
                  </a:txBody>
                  <a:tcPr/>
                </a:tc>
                <a:tc>
                  <a:txBody>
                    <a:bodyPr/>
                    <a:lstStyle/>
                    <a:p>
                      <a:r>
                        <a:rPr lang="el-GR" dirty="0"/>
                        <a:t>0.00</a:t>
                      </a:r>
                    </a:p>
                  </a:txBody>
                  <a:tcPr/>
                </a:tc>
                <a:extLst>
                  <a:ext uri="{0D108BD9-81ED-4DB2-BD59-A6C34878D82A}">
                    <a16:rowId xmlns:a16="http://schemas.microsoft.com/office/drawing/2014/main" val="10001"/>
                  </a:ext>
                </a:extLst>
              </a:tr>
              <a:tr h="278728">
                <a:tc>
                  <a:txBody>
                    <a:bodyPr/>
                    <a:lstStyle/>
                    <a:p>
                      <a:r>
                        <a:rPr lang="el-GR" dirty="0"/>
                        <a:t>4.96</a:t>
                      </a:r>
                    </a:p>
                  </a:txBody>
                  <a:tcPr/>
                </a:tc>
                <a:tc>
                  <a:txBody>
                    <a:bodyPr/>
                    <a:lstStyle/>
                    <a:p>
                      <a:r>
                        <a:rPr lang="el-GR" dirty="0"/>
                        <a:t>0.32</a:t>
                      </a:r>
                    </a:p>
                  </a:txBody>
                  <a:tcPr/>
                </a:tc>
                <a:tc>
                  <a:txBody>
                    <a:bodyPr/>
                    <a:lstStyle/>
                    <a:p>
                      <a:r>
                        <a:rPr lang="el-GR" dirty="0"/>
                        <a:t>3</a:t>
                      </a:r>
                    </a:p>
                  </a:txBody>
                  <a:tcPr/>
                </a:tc>
                <a:tc>
                  <a:txBody>
                    <a:bodyPr/>
                    <a:lstStyle/>
                    <a:p>
                      <a:r>
                        <a:rPr lang="el-GR" dirty="0"/>
                        <a:t>0.96</a:t>
                      </a:r>
                    </a:p>
                  </a:txBody>
                  <a:tcPr/>
                </a:tc>
                <a:extLst>
                  <a:ext uri="{0D108BD9-81ED-4DB2-BD59-A6C34878D82A}">
                    <a16:rowId xmlns:a16="http://schemas.microsoft.com/office/drawing/2014/main" val="10002"/>
                  </a:ext>
                </a:extLst>
              </a:tr>
              <a:tr h="278728">
                <a:tc>
                  <a:txBody>
                    <a:bodyPr/>
                    <a:lstStyle/>
                    <a:p>
                      <a:r>
                        <a:rPr lang="el-GR" dirty="0"/>
                        <a:t>4.97</a:t>
                      </a:r>
                    </a:p>
                  </a:txBody>
                  <a:tcPr/>
                </a:tc>
                <a:tc>
                  <a:txBody>
                    <a:bodyPr/>
                    <a:lstStyle/>
                    <a:p>
                      <a:r>
                        <a:rPr lang="el-GR" dirty="0"/>
                        <a:t>0.18</a:t>
                      </a:r>
                    </a:p>
                  </a:txBody>
                  <a:tcPr/>
                </a:tc>
                <a:tc>
                  <a:txBody>
                    <a:bodyPr/>
                    <a:lstStyle/>
                    <a:p>
                      <a:r>
                        <a:rPr lang="el-GR" dirty="0"/>
                        <a:t>7</a:t>
                      </a:r>
                    </a:p>
                  </a:txBody>
                  <a:tcPr/>
                </a:tc>
                <a:tc>
                  <a:txBody>
                    <a:bodyPr/>
                    <a:lstStyle/>
                    <a:p>
                      <a:r>
                        <a:rPr lang="el-GR" dirty="0"/>
                        <a:t>1.26</a:t>
                      </a:r>
                    </a:p>
                  </a:txBody>
                  <a:tcPr/>
                </a:tc>
                <a:extLst>
                  <a:ext uri="{0D108BD9-81ED-4DB2-BD59-A6C34878D82A}">
                    <a16:rowId xmlns:a16="http://schemas.microsoft.com/office/drawing/2014/main" val="10003"/>
                  </a:ext>
                </a:extLst>
              </a:tr>
              <a:tr h="278728">
                <a:tc>
                  <a:txBody>
                    <a:bodyPr/>
                    <a:lstStyle/>
                    <a:p>
                      <a:r>
                        <a:rPr lang="el-GR" dirty="0"/>
                        <a:t>4.98</a:t>
                      </a:r>
                    </a:p>
                  </a:txBody>
                  <a:tcPr/>
                </a:tc>
                <a:tc>
                  <a:txBody>
                    <a:bodyPr/>
                    <a:lstStyle/>
                    <a:p>
                      <a:r>
                        <a:rPr lang="el-GR" dirty="0"/>
                        <a:t>0.08</a:t>
                      </a:r>
                    </a:p>
                  </a:txBody>
                  <a:tcPr/>
                </a:tc>
                <a:tc>
                  <a:txBody>
                    <a:bodyPr/>
                    <a:lstStyle/>
                    <a:p>
                      <a:r>
                        <a:rPr lang="el-GR" dirty="0"/>
                        <a:t>10</a:t>
                      </a:r>
                    </a:p>
                  </a:txBody>
                  <a:tcPr/>
                </a:tc>
                <a:tc>
                  <a:txBody>
                    <a:bodyPr/>
                    <a:lstStyle/>
                    <a:p>
                      <a:r>
                        <a:rPr lang="el-GR" dirty="0"/>
                        <a:t>0.80</a:t>
                      </a:r>
                    </a:p>
                  </a:txBody>
                  <a:tcPr/>
                </a:tc>
                <a:extLst>
                  <a:ext uri="{0D108BD9-81ED-4DB2-BD59-A6C34878D82A}">
                    <a16:rowId xmlns:a16="http://schemas.microsoft.com/office/drawing/2014/main" val="10004"/>
                  </a:ext>
                </a:extLst>
              </a:tr>
              <a:tr h="278728">
                <a:tc>
                  <a:txBody>
                    <a:bodyPr/>
                    <a:lstStyle/>
                    <a:p>
                      <a:r>
                        <a:rPr lang="el-GR" dirty="0"/>
                        <a:t>4.99</a:t>
                      </a:r>
                    </a:p>
                  </a:txBody>
                  <a:tcPr/>
                </a:tc>
                <a:tc>
                  <a:txBody>
                    <a:bodyPr/>
                    <a:lstStyle/>
                    <a:p>
                      <a:r>
                        <a:rPr lang="el-GR" dirty="0"/>
                        <a:t>0.02</a:t>
                      </a:r>
                    </a:p>
                  </a:txBody>
                  <a:tcPr/>
                </a:tc>
                <a:tc>
                  <a:txBody>
                    <a:bodyPr/>
                    <a:lstStyle/>
                    <a:p>
                      <a:r>
                        <a:rPr lang="el-GR" dirty="0"/>
                        <a:t>20</a:t>
                      </a:r>
                    </a:p>
                  </a:txBody>
                  <a:tcPr/>
                </a:tc>
                <a:tc>
                  <a:txBody>
                    <a:bodyPr/>
                    <a:lstStyle/>
                    <a:p>
                      <a:r>
                        <a:rPr lang="el-GR" dirty="0"/>
                        <a:t>0.40</a:t>
                      </a:r>
                    </a:p>
                  </a:txBody>
                  <a:tcPr/>
                </a:tc>
                <a:extLst>
                  <a:ext uri="{0D108BD9-81ED-4DB2-BD59-A6C34878D82A}">
                    <a16:rowId xmlns:a16="http://schemas.microsoft.com/office/drawing/2014/main" val="10005"/>
                  </a:ext>
                </a:extLst>
              </a:tr>
              <a:tr h="278728">
                <a:tc>
                  <a:txBody>
                    <a:bodyPr/>
                    <a:lstStyle/>
                    <a:p>
                      <a:r>
                        <a:rPr lang="el-GR" dirty="0"/>
                        <a:t>5.00</a:t>
                      </a:r>
                    </a:p>
                  </a:txBody>
                  <a:tcPr/>
                </a:tc>
                <a:tc>
                  <a:txBody>
                    <a:bodyPr/>
                    <a:lstStyle/>
                    <a:p>
                      <a:r>
                        <a:rPr lang="el-GR" dirty="0"/>
                        <a:t>0.00</a:t>
                      </a:r>
                    </a:p>
                  </a:txBody>
                  <a:tcPr/>
                </a:tc>
                <a:tc>
                  <a:txBody>
                    <a:bodyPr/>
                    <a:lstStyle/>
                    <a:p>
                      <a:r>
                        <a:rPr lang="el-GR" dirty="0"/>
                        <a:t>25</a:t>
                      </a:r>
                    </a:p>
                  </a:txBody>
                  <a:tcPr/>
                </a:tc>
                <a:tc>
                  <a:txBody>
                    <a:bodyPr/>
                    <a:lstStyle/>
                    <a:p>
                      <a:r>
                        <a:rPr lang="el-GR" dirty="0"/>
                        <a:t>0.00</a:t>
                      </a:r>
                    </a:p>
                  </a:txBody>
                  <a:tcPr/>
                </a:tc>
                <a:extLst>
                  <a:ext uri="{0D108BD9-81ED-4DB2-BD59-A6C34878D82A}">
                    <a16:rowId xmlns:a16="http://schemas.microsoft.com/office/drawing/2014/main" val="10006"/>
                  </a:ext>
                </a:extLst>
              </a:tr>
              <a:tr h="278728">
                <a:tc>
                  <a:txBody>
                    <a:bodyPr/>
                    <a:lstStyle/>
                    <a:p>
                      <a:r>
                        <a:rPr lang="el-GR" dirty="0"/>
                        <a:t>5.01</a:t>
                      </a:r>
                    </a:p>
                  </a:txBody>
                  <a:tcPr/>
                </a:tc>
                <a:tc>
                  <a:txBody>
                    <a:bodyPr/>
                    <a:lstStyle/>
                    <a:p>
                      <a:r>
                        <a:rPr lang="el-GR" dirty="0"/>
                        <a:t>0.02</a:t>
                      </a:r>
                    </a:p>
                  </a:txBody>
                  <a:tcPr/>
                </a:tc>
                <a:tc>
                  <a:txBody>
                    <a:bodyPr/>
                    <a:lstStyle/>
                    <a:p>
                      <a:r>
                        <a:rPr lang="el-GR" dirty="0"/>
                        <a:t>18</a:t>
                      </a:r>
                    </a:p>
                  </a:txBody>
                  <a:tcPr/>
                </a:tc>
                <a:tc>
                  <a:txBody>
                    <a:bodyPr/>
                    <a:lstStyle/>
                    <a:p>
                      <a:r>
                        <a:rPr lang="el-GR" dirty="0"/>
                        <a:t>0.36</a:t>
                      </a:r>
                    </a:p>
                  </a:txBody>
                  <a:tcPr/>
                </a:tc>
                <a:extLst>
                  <a:ext uri="{0D108BD9-81ED-4DB2-BD59-A6C34878D82A}">
                    <a16:rowId xmlns:a16="http://schemas.microsoft.com/office/drawing/2014/main" val="10007"/>
                  </a:ext>
                </a:extLst>
              </a:tr>
              <a:tr h="278728">
                <a:tc>
                  <a:txBody>
                    <a:bodyPr/>
                    <a:lstStyle/>
                    <a:p>
                      <a:r>
                        <a:rPr lang="el-GR" dirty="0"/>
                        <a:t>5.02</a:t>
                      </a:r>
                    </a:p>
                  </a:txBody>
                  <a:tcPr/>
                </a:tc>
                <a:tc>
                  <a:txBody>
                    <a:bodyPr/>
                    <a:lstStyle/>
                    <a:p>
                      <a:r>
                        <a:rPr lang="el-GR" dirty="0"/>
                        <a:t>0.08</a:t>
                      </a:r>
                    </a:p>
                  </a:txBody>
                  <a:tcPr/>
                </a:tc>
                <a:tc>
                  <a:txBody>
                    <a:bodyPr/>
                    <a:lstStyle/>
                    <a:p>
                      <a:r>
                        <a:rPr lang="el-GR" dirty="0"/>
                        <a:t>13</a:t>
                      </a:r>
                    </a:p>
                  </a:txBody>
                  <a:tcPr/>
                </a:tc>
                <a:tc>
                  <a:txBody>
                    <a:bodyPr/>
                    <a:lstStyle/>
                    <a:p>
                      <a:r>
                        <a:rPr lang="el-GR" dirty="0"/>
                        <a:t>1.04</a:t>
                      </a:r>
                    </a:p>
                  </a:txBody>
                  <a:tcPr/>
                </a:tc>
                <a:extLst>
                  <a:ext uri="{0D108BD9-81ED-4DB2-BD59-A6C34878D82A}">
                    <a16:rowId xmlns:a16="http://schemas.microsoft.com/office/drawing/2014/main" val="10008"/>
                  </a:ext>
                </a:extLst>
              </a:tr>
              <a:tr h="278728">
                <a:tc>
                  <a:txBody>
                    <a:bodyPr/>
                    <a:lstStyle/>
                    <a:p>
                      <a:r>
                        <a:rPr lang="el-GR" dirty="0"/>
                        <a:t>5.03</a:t>
                      </a:r>
                    </a:p>
                  </a:txBody>
                  <a:tcPr/>
                </a:tc>
                <a:tc>
                  <a:txBody>
                    <a:bodyPr/>
                    <a:lstStyle/>
                    <a:p>
                      <a:r>
                        <a:rPr lang="el-GR" dirty="0"/>
                        <a:t>0.18</a:t>
                      </a:r>
                    </a:p>
                  </a:txBody>
                  <a:tcPr/>
                </a:tc>
                <a:tc>
                  <a:txBody>
                    <a:bodyPr/>
                    <a:lstStyle/>
                    <a:p>
                      <a:r>
                        <a:rPr lang="el-GR" dirty="0"/>
                        <a:t>8</a:t>
                      </a:r>
                    </a:p>
                  </a:txBody>
                  <a:tcPr/>
                </a:tc>
                <a:tc>
                  <a:txBody>
                    <a:bodyPr/>
                    <a:lstStyle/>
                    <a:p>
                      <a:r>
                        <a:rPr lang="el-GR" dirty="0"/>
                        <a:t>1.44</a:t>
                      </a:r>
                    </a:p>
                  </a:txBody>
                  <a:tcPr/>
                </a:tc>
                <a:extLst>
                  <a:ext uri="{0D108BD9-81ED-4DB2-BD59-A6C34878D82A}">
                    <a16:rowId xmlns:a16="http://schemas.microsoft.com/office/drawing/2014/main" val="10009"/>
                  </a:ext>
                </a:extLst>
              </a:tr>
              <a:tr h="278728">
                <a:tc>
                  <a:txBody>
                    <a:bodyPr/>
                    <a:lstStyle/>
                    <a:p>
                      <a:r>
                        <a:rPr lang="el-GR" dirty="0"/>
                        <a:t>5.04</a:t>
                      </a:r>
                    </a:p>
                  </a:txBody>
                  <a:tcPr/>
                </a:tc>
                <a:tc>
                  <a:txBody>
                    <a:bodyPr/>
                    <a:lstStyle/>
                    <a:p>
                      <a:r>
                        <a:rPr lang="el-GR" dirty="0"/>
                        <a:t>0.32</a:t>
                      </a:r>
                    </a:p>
                  </a:txBody>
                  <a:tcPr/>
                </a:tc>
                <a:tc>
                  <a:txBody>
                    <a:bodyPr/>
                    <a:lstStyle/>
                    <a:p>
                      <a:r>
                        <a:rPr lang="el-GR" dirty="0"/>
                        <a:t>5</a:t>
                      </a:r>
                    </a:p>
                  </a:txBody>
                  <a:tcPr/>
                </a:tc>
                <a:tc>
                  <a:txBody>
                    <a:bodyPr/>
                    <a:lstStyle/>
                    <a:p>
                      <a:r>
                        <a:rPr lang="el-GR" dirty="0"/>
                        <a:t>1.60</a:t>
                      </a:r>
                    </a:p>
                  </a:txBody>
                  <a:tcPr/>
                </a:tc>
                <a:extLst>
                  <a:ext uri="{0D108BD9-81ED-4DB2-BD59-A6C34878D82A}">
                    <a16:rowId xmlns:a16="http://schemas.microsoft.com/office/drawing/2014/main" val="10010"/>
                  </a:ext>
                </a:extLst>
              </a:tr>
              <a:tr h="278728">
                <a:tc>
                  <a:txBody>
                    <a:bodyPr/>
                    <a:lstStyle/>
                    <a:p>
                      <a:r>
                        <a:rPr lang="el-GR" dirty="0"/>
                        <a:t>5.05</a:t>
                      </a:r>
                    </a:p>
                  </a:txBody>
                  <a:tcPr/>
                </a:tc>
                <a:tc>
                  <a:txBody>
                    <a:bodyPr/>
                    <a:lstStyle/>
                    <a:p>
                      <a:r>
                        <a:rPr lang="el-GR" dirty="0"/>
                        <a:t>0.50</a:t>
                      </a:r>
                    </a:p>
                  </a:txBody>
                  <a:tcPr/>
                </a:tc>
                <a:tc>
                  <a:txBody>
                    <a:bodyPr/>
                    <a:lstStyle/>
                    <a:p>
                      <a:r>
                        <a:rPr lang="el-GR" dirty="0"/>
                        <a:t>1</a:t>
                      </a:r>
                    </a:p>
                  </a:txBody>
                  <a:tcPr/>
                </a:tc>
                <a:tc>
                  <a:txBody>
                    <a:bodyPr/>
                    <a:lstStyle/>
                    <a:p>
                      <a:r>
                        <a:rPr lang="el-GR" dirty="0"/>
                        <a:t>0.50</a:t>
                      </a:r>
                    </a:p>
                  </a:txBody>
                  <a:tcPr/>
                </a:tc>
                <a:extLst>
                  <a:ext uri="{0D108BD9-81ED-4DB2-BD59-A6C34878D82A}">
                    <a16:rowId xmlns:a16="http://schemas.microsoft.com/office/drawing/2014/main" val="10011"/>
                  </a:ext>
                </a:extLst>
              </a:tr>
              <a:tr h="278728">
                <a:tc gridSpan="2">
                  <a:txBody>
                    <a:bodyPr/>
                    <a:lstStyle/>
                    <a:p>
                      <a:r>
                        <a:rPr lang="el-GR" dirty="0"/>
                        <a:t>                                                                       Σύνολο</a:t>
                      </a:r>
                    </a:p>
                  </a:txBody>
                  <a:tcPr/>
                </a:tc>
                <a:tc hMerge="1">
                  <a:txBody>
                    <a:bodyPr/>
                    <a:lstStyle/>
                    <a:p>
                      <a:endParaRPr lang="el-GR" dirty="0"/>
                    </a:p>
                  </a:txBody>
                  <a:tcPr/>
                </a:tc>
                <a:tc>
                  <a:txBody>
                    <a:bodyPr/>
                    <a:lstStyle/>
                    <a:p>
                      <a:r>
                        <a:rPr lang="el-GR" dirty="0"/>
                        <a:t>110</a:t>
                      </a:r>
                    </a:p>
                  </a:txBody>
                  <a:tcPr/>
                </a:tc>
                <a:tc>
                  <a:txBody>
                    <a:bodyPr/>
                    <a:lstStyle/>
                    <a:p>
                      <a:r>
                        <a:rPr lang="el-GR" dirty="0"/>
                        <a:t>8.36 €</a:t>
                      </a: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414105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327570"/>
          </a:xfrm>
        </p:spPr>
        <p:txBody>
          <a:bodyPr>
            <a:normAutofit fontScale="90000"/>
          </a:bodyPr>
          <a:lstStyle/>
          <a:p>
            <a:r>
              <a:rPr lang="en-US" sz="2400" b="1" dirty="0">
                <a:effectLst>
                  <a:outerShdw blurRad="38100" dist="38100" dir="2700000" algn="tl">
                    <a:srgbClr val="000000">
                      <a:alpha val="43137"/>
                    </a:srgbClr>
                  </a:outerShdw>
                </a:effectLst>
              </a:rPr>
              <a:t>                                      </a:t>
            </a:r>
            <a:r>
              <a:rPr lang="el-GR" sz="2400" b="1" u="sng" dirty="0">
                <a:effectLst>
                  <a:outerShdw blurRad="38100" dist="38100" dir="2700000" algn="tl">
                    <a:srgbClr val="000000">
                      <a:alpha val="43137"/>
                    </a:srgbClr>
                  </a:outerShdw>
                </a:effectLst>
              </a:rPr>
              <a:t>Έντυπο Συλλογής Δεδομένων</a:t>
            </a:r>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66989999"/>
              </p:ext>
            </p:extLst>
          </p:nvPr>
        </p:nvGraphicFramePr>
        <p:xfrm>
          <a:off x="628650" y="836613"/>
          <a:ext cx="7886700" cy="379476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218685">
                <a:tc rowSpan="2">
                  <a:txBody>
                    <a:bodyPr/>
                    <a:lstStyle/>
                    <a:p>
                      <a:r>
                        <a:rPr lang="el-GR" dirty="0"/>
                        <a:t>                                        Αιτία λαθών</a:t>
                      </a:r>
                    </a:p>
                  </a:txBody>
                  <a:tcPr/>
                </a:tc>
                <a:tc gridSpan="4">
                  <a:txBody>
                    <a:bodyPr/>
                    <a:lstStyle/>
                    <a:p>
                      <a:r>
                        <a:rPr lang="el-GR" dirty="0"/>
                        <a:t>                                              Τύποι λαθών / σφαλμάτων</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370083">
                <a:tc vMerge="1">
                  <a:txBody>
                    <a:bodyPr/>
                    <a:lstStyle/>
                    <a:p>
                      <a:endParaRPr lang="el-GR" dirty="0"/>
                    </a:p>
                  </a:txBody>
                  <a:tcPr/>
                </a:tc>
                <a:tc>
                  <a:txBody>
                    <a:bodyPr/>
                    <a:lstStyle/>
                    <a:p>
                      <a:r>
                        <a:rPr lang="el-GR" dirty="0"/>
                        <a:t>Απώλεια</a:t>
                      </a:r>
                      <a:r>
                        <a:rPr lang="el-GR" baseline="0" dirty="0"/>
                        <a:t>  σελίδων</a:t>
                      </a:r>
                      <a:endParaRPr lang="el-GR" dirty="0"/>
                    </a:p>
                  </a:txBody>
                  <a:tcPr/>
                </a:tc>
                <a:tc>
                  <a:txBody>
                    <a:bodyPr/>
                    <a:lstStyle/>
                    <a:p>
                      <a:r>
                        <a:rPr lang="el-GR" dirty="0"/>
                        <a:t>Θολά αντίγραφα</a:t>
                      </a:r>
                      <a:r>
                        <a:rPr lang="el-GR" baseline="0" dirty="0"/>
                        <a:t> </a:t>
                      </a:r>
                      <a:endParaRPr lang="el-GR" dirty="0"/>
                    </a:p>
                  </a:txBody>
                  <a:tcPr/>
                </a:tc>
                <a:tc>
                  <a:txBody>
                    <a:bodyPr/>
                    <a:lstStyle/>
                    <a:p>
                      <a:r>
                        <a:rPr lang="el-GR" dirty="0"/>
                        <a:t>Σελίδες εκτός</a:t>
                      </a:r>
                      <a:r>
                        <a:rPr lang="el-GR" baseline="0" dirty="0"/>
                        <a:t> σειράς</a:t>
                      </a:r>
                      <a:endParaRPr lang="el-GR" dirty="0"/>
                    </a:p>
                  </a:txBody>
                  <a:tcPr/>
                </a:tc>
                <a:tc>
                  <a:txBody>
                    <a:bodyPr/>
                    <a:lstStyle/>
                    <a:p>
                      <a:r>
                        <a:rPr lang="el-GR" dirty="0"/>
                        <a:t>Σύνολα</a:t>
                      </a:r>
                    </a:p>
                  </a:txBody>
                  <a:tcPr/>
                </a:tc>
                <a:extLst>
                  <a:ext uri="{0D108BD9-81ED-4DB2-BD59-A6C34878D82A}">
                    <a16:rowId xmlns:a16="http://schemas.microsoft.com/office/drawing/2014/main" val="10001"/>
                  </a:ext>
                </a:extLst>
              </a:tr>
              <a:tr h="370083">
                <a:tc>
                  <a:txBody>
                    <a:bodyPr/>
                    <a:lstStyle/>
                    <a:p>
                      <a:r>
                        <a:rPr lang="el-GR" dirty="0"/>
                        <a:t>Μπλοκάρισμα φωτοαντιγραφικού</a:t>
                      </a:r>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0002"/>
                  </a:ext>
                </a:extLst>
              </a:tr>
              <a:tr h="218685">
                <a:tc>
                  <a:txBody>
                    <a:bodyPr/>
                    <a:lstStyle/>
                    <a:p>
                      <a:r>
                        <a:rPr lang="el-GR" dirty="0"/>
                        <a:t>Υγρασία</a:t>
                      </a:r>
                      <a:r>
                        <a:rPr lang="el-GR" baseline="0" dirty="0"/>
                        <a:t> </a:t>
                      </a:r>
                      <a:endParaRPr lang="el-GR" dirty="0"/>
                    </a:p>
                  </a:txBody>
                  <a:tcPr/>
                </a:tc>
                <a:tc>
                  <a:txBody>
                    <a:bodyPr/>
                    <a:lstStyle/>
                    <a:p>
                      <a:endParaRPr lang="el-GR"/>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0003"/>
                  </a:ext>
                </a:extLst>
              </a:tr>
              <a:tr h="218685">
                <a:tc>
                  <a:txBody>
                    <a:bodyPr/>
                    <a:lstStyle/>
                    <a:p>
                      <a:r>
                        <a:rPr lang="en-US" dirty="0"/>
                        <a:t>Toner</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0004"/>
                  </a:ext>
                </a:extLst>
              </a:tr>
              <a:tr h="370083">
                <a:tc>
                  <a:txBody>
                    <a:bodyPr/>
                    <a:lstStyle/>
                    <a:p>
                      <a:r>
                        <a:rPr lang="el-GR" dirty="0"/>
                        <a:t>Κατάσταση πρωτοτύπων</a:t>
                      </a:r>
                    </a:p>
                  </a:txBody>
                  <a:tcPr/>
                </a:tc>
                <a:tc>
                  <a:txBody>
                    <a:bodyPr/>
                    <a:lstStyle/>
                    <a:p>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extLst>
                  <a:ext uri="{0D108BD9-81ED-4DB2-BD59-A6C34878D82A}">
                    <a16:rowId xmlns:a16="http://schemas.microsoft.com/office/drawing/2014/main" val="10005"/>
                  </a:ext>
                </a:extLst>
              </a:tr>
              <a:tr h="370083">
                <a:tc>
                  <a:txBody>
                    <a:bodyPr/>
                    <a:lstStyle/>
                    <a:p>
                      <a:r>
                        <a:rPr lang="el-GR" dirty="0"/>
                        <a:t>Άλλο (προσδιορίστε</a:t>
                      </a:r>
                    </a:p>
                  </a:txBody>
                  <a:tcPr/>
                </a:tc>
                <a:tc>
                  <a:txBody>
                    <a:bodyPr/>
                    <a:lstStyle/>
                    <a:p>
                      <a:endParaRPr lang="el-GR"/>
                    </a:p>
                  </a:txBody>
                  <a:tcPr/>
                </a:tc>
                <a:tc>
                  <a:txBody>
                    <a:bodyPr/>
                    <a:lstStyle/>
                    <a:p>
                      <a:endParaRPr lang="el-GR" dirty="0"/>
                    </a:p>
                  </a:txBody>
                  <a:tcPr/>
                </a:tc>
                <a:tc>
                  <a:txBody>
                    <a:bodyPr/>
                    <a:lstStyle/>
                    <a:p>
                      <a:endParaRPr lang="el-GR" dirty="0"/>
                    </a:p>
                  </a:txBody>
                  <a:tcPr/>
                </a:tc>
                <a:tc>
                  <a:txBody>
                    <a:bodyPr/>
                    <a:lstStyle/>
                    <a:p>
                      <a:endParaRPr lang="el-GR"/>
                    </a:p>
                  </a:txBody>
                  <a:tcPr/>
                </a:tc>
                <a:extLst>
                  <a:ext uri="{0D108BD9-81ED-4DB2-BD59-A6C34878D82A}">
                    <a16:rowId xmlns:a16="http://schemas.microsoft.com/office/drawing/2014/main" val="10006"/>
                  </a:ext>
                </a:extLst>
              </a:tr>
              <a:tr h="218685">
                <a:tc gridSpan="4">
                  <a:txBody>
                    <a:bodyPr/>
                    <a:lstStyle/>
                    <a:p>
                      <a:r>
                        <a:rPr lang="el-GR" dirty="0"/>
                        <a:t>                                                                                                                                   Γενικό    Σύνολο </a:t>
                      </a:r>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a:txBody>
                    <a:bodyPr/>
                    <a:lstStyle/>
                    <a:p>
                      <a:endParaRPr lang="el-GR" dirty="0"/>
                    </a:p>
                  </a:txBody>
                  <a:tcPr/>
                </a:tc>
                <a:extLst>
                  <a:ext uri="{0D108BD9-81ED-4DB2-BD59-A6C34878D82A}">
                    <a16:rowId xmlns:a16="http://schemas.microsoft.com/office/drawing/2014/main" val="10007"/>
                  </a:ext>
                </a:extLst>
              </a:tr>
              <a:tr h="218685">
                <a:tc gridSpan="4">
                  <a:txBody>
                    <a:bodyPr/>
                    <a:lstStyle/>
                    <a:p>
                      <a:r>
                        <a:rPr lang="el-GR" dirty="0"/>
                        <a:t>Τα δεδομένα συλλέχθηκαν από :   Ονοματεπώνυμο </a:t>
                      </a: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endParaRPr lang="el-GR" dirty="0"/>
                    </a:p>
                  </a:txBody>
                  <a:tcPr/>
                </a:tc>
                <a:extLst>
                  <a:ext uri="{0D108BD9-81ED-4DB2-BD59-A6C34878D82A}">
                    <a16:rowId xmlns:a16="http://schemas.microsoft.com/office/drawing/2014/main" val="10008"/>
                  </a:ext>
                </a:extLst>
              </a:tr>
              <a:tr h="218685">
                <a:tc gridSpan="4">
                  <a:txBody>
                    <a:bodyPr/>
                    <a:lstStyle/>
                    <a:p>
                      <a:r>
                        <a:rPr lang="el-GR" dirty="0"/>
                        <a:t>Ημερομηνία : …./…../…….</a:t>
                      </a:r>
                    </a:p>
                  </a:txBody>
                  <a:tcP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endParaRPr lang="el-GR" dirty="0"/>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96537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28650" y="365127"/>
            <a:ext cx="7886700" cy="615602"/>
          </a:xfrm>
        </p:spPr>
        <p:txBody>
          <a:bodyPr>
            <a:normAutofit/>
          </a:bodyPr>
          <a:lstStyle/>
          <a:p>
            <a:r>
              <a:rPr lang="en-US" sz="2400" b="1" dirty="0">
                <a:effectLst>
                  <a:outerShdw blurRad="38100" dist="38100" dir="2700000" algn="tl">
                    <a:srgbClr val="000000">
                      <a:alpha val="43137"/>
                    </a:srgbClr>
                  </a:outerShdw>
                </a:effectLst>
              </a:rPr>
              <a:t>                        </a:t>
            </a:r>
            <a:r>
              <a:rPr lang="el-GR" sz="2400" b="1" u="sng" dirty="0">
                <a:effectLst>
                  <a:outerShdw blurRad="38100" dist="38100" dir="2700000" algn="tl">
                    <a:srgbClr val="000000">
                      <a:alpha val="43137"/>
                    </a:srgbClr>
                  </a:outerShdw>
                </a:effectLst>
              </a:rPr>
              <a:t>Καταιγισμός ιδεών ( </a:t>
            </a:r>
            <a:r>
              <a:rPr lang="en-US" sz="2400" b="1" u="sng" dirty="0">
                <a:effectLst>
                  <a:outerShdw blurRad="38100" dist="38100" dir="2700000" algn="tl">
                    <a:srgbClr val="000000">
                      <a:alpha val="43137"/>
                    </a:srgbClr>
                  </a:outerShdw>
                </a:effectLst>
              </a:rPr>
              <a:t>brainstorming)</a:t>
            </a:r>
            <a:endParaRPr lang="el-GR" sz="2400" b="1" u="sng" dirty="0">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628650" y="980728"/>
            <a:ext cx="7886700" cy="5616623"/>
          </a:xfrm>
        </p:spPr>
        <p:txBody>
          <a:bodyPr>
            <a:normAutofit fontScale="92500"/>
          </a:bodyPr>
          <a:lstStyle/>
          <a:p>
            <a:r>
              <a:rPr lang="el-GR" dirty="0"/>
              <a:t>Η τεχνική του </a:t>
            </a:r>
            <a:r>
              <a:rPr lang="en-US" dirty="0"/>
              <a:t>brainstorming </a:t>
            </a:r>
            <a:r>
              <a:rPr lang="el-GR" dirty="0"/>
              <a:t>χρησιμοποιείται προκειμένου, να προσδιοριστούν πιθανές λύσεις σε προβλήματα και πιθανές δυνατότητες για Βελτίωση της Ποιότητας μέσω δημιουργικής ομαδικής σκέψης .</a:t>
            </a:r>
          </a:p>
          <a:p>
            <a:endParaRPr lang="el-GR" dirty="0"/>
          </a:p>
          <a:p>
            <a:r>
              <a:rPr lang="el-GR" dirty="0"/>
              <a:t>Τα βήματα που ακολουθούνται είναι τα εξής:</a:t>
            </a:r>
            <a:endParaRPr lang="en-US" dirty="0"/>
          </a:p>
          <a:p>
            <a:r>
              <a:rPr lang="en-US" dirty="0"/>
              <a:t>1. </a:t>
            </a:r>
            <a:r>
              <a:rPr lang="el-GR" dirty="0"/>
              <a:t>Ορίζεται καταρχήν το πρόσωπο που θα είναι ο Υπεύθυνος της Ομάδας και τα μέλη της ομάδας , η οποία αποτελείται συνήθως από 5-8 άτομα</a:t>
            </a:r>
          </a:p>
          <a:p>
            <a:r>
              <a:rPr lang="el-GR" dirty="0"/>
              <a:t>2. Παρουσιάζεται  αναλυτικά και προσδιορίζεται επακριβώς ο σκοπός για τον οποίο έχει </a:t>
            </a:r>
            <a:r>
              <a:rPr lang="el-GR" dirty="0" err="1"/>
              <a:t>συγκληθεί</a:t>
            </a:r>
            <a:r>
              <a:rPr lang="el-GR" dirty="0"/>
              <a:t> η ομάδα </a:t>
            </a:r>
          </a:p>
          <a:p>
            <a:r>
              <a:rPr lang="el-GR" dirty="0"/>
              <a:t>3. Κάθε μέλος της ομάδας ,με τη σειρά , λέει ( ή καταγράφει σε μια σελίδα χαρτί ) τους λόγους για τους οποίους πιστεύει ότι δημιουργείται το πρόβλημα , στηριζόμενο πιθανός και στις ιδέες των προηγούμενών του . Οι ιδέες  σ΄ αυτή την φάση , δεν υπόκεινται σε καμία κριτική ή συζήτηση από τους υπόλοιπους παρευρισκόμενους.</a:t>
            </a:r>
          </a:p>
          <a:p>
            <a:r>
              <a:rPr lang="el-GR" dirty="0"/>
              <a:t>4. Οι ιδέες καταγράφονται ( π.χ. σε πίνακα) έτσι ώστε να ορατές </a:t>
            </a:r>
            <a:r>
              <a:rPr lang="el-GR" dirty="0" err="1"/>
              <a:t>απ</a:t>
            </a:r>
            <a:r>
              <a:rPr lang="el-GR" dirty="0"/>
              <a:t>΄ όλους </a:t>
            </a:r>
          </a:p>
          <a:p>
            <a:r>
              <a:rPr lang="el-GR" dirty="0"/>
              <a:t>5. Η διαδικασία αυτή συνεχίζεται μέχρι να μην υπάρχουν άλλες νέες ιδέες.</a:t>
            </a:r>
          </a:p>
          <a:p>
            <a:r>
              <a:rPr lang="el-GR" dirty="0"/>
              <a:t>6. Τέλος όλες οι ιδέες ανασκοπούνται προκειμένου να αποσαφηνιστούν</a:t>
            </a:r>
          </a:p>
          <a:p>
            <a:endParaRPr lang="el-GR" dirty="0"/>
          </a:p>
        </p:txBody>
      </p:sp>
    </p:spTree>
    <p:extLst>
      <p:ext uri="{BB962C8B-B14F-4D97-AF65-F5344CB8AC3E}">
        <p14:creationId xmlns:p14="http://schemas.microsoft.com/office/powerpoint/2010/main" val="110119062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5311</TotalTime>
  <Words>6687</Words>
  <Application>Microsoft Office PowerPoint</Application>
  <PresentationFormat>Προβολή στην οθόνη (4:3)</PresentationFormat>
  <Paragraphs>981</Paragraphs>
  <Slides>70</Slides>
  <Notes>0</Notes>
  <HiddenSlides>0</HiddenSlides>
  <MMClips>0</MMClips>
  <ScaleCrop>false</ScaleCrop>
  <HeadingPairs>
    <vt:vector size="8" baseType="variant">
      <vt:variant>
        <vt:lpstr>Γραμματοσειρές που χρησιμοποιούνται</vt:lpstr>
      </vt:variant>
      <vt:variant>
        <vt:i4>6</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70</vt:i4>
      </vt:variant>
    </vt:vector>
  </HeadingPairs>
  <TitlesOfParts>
    <vt:vector size="78" baseType="lpstr">
      <vt:lpstr>Arial</vt:lpstr>
      <vt:lpstr>Calibri</vt:lpstr>
      <vt:lpstr>Calibri Light</vt:lpstr>
      <vt:lpstr>Cambria Math</vt:lpstr>
      <vt:lpstr>Times New Roman</vt:lpstr>
      <vt:lpstr>Wingdings</vt:lpstr>
      <vt:lpstr>Θέμα του Office</vt:lpstr>
      <vt:lpstr>Graph</vt:lpstr>
      <vt:lpstr> ΟΡΙΣΜΟΙ ΤΗΣ ΠΟΙΟΤΗΤΑΣ ΜΕ ΒΑΣΗ ΤΟ ΠΡΟΙΟΝ Ή ΤΗΝ ΥΠΗΡΕΣΙΑ</vt:lpstr>
      <vt:lpstr>                   ΔΙΑΣΤΑΣΕΙΣ ΤΟΥ ΟΡΟΥ ΠΟΙΟΤΗΤΑ (GARVIN 1984)</vt:lpstr>
      <vt:lpstr>                           Στάδια εξέλιξης της διοίκησης ποιότητας</vt:lpstr>
      <vt:lpstr>Εργαλεία /Τεχνικές για την Βελτίωση της Ποιότητας</vt:lpstr>
      <vt:lpstr>Παρουσίαση του PowerPoint</vt:lpstr>
      <vt:lpstr>                                    Έντυπα συλλογής δεδομένων</vt:lpstr>
      <vt:lpstr>              Διαδικασία συλλογής και καταγραφής στοιχείων</vt:lpstr>
      <vt:lpstr>                                      Έντυπο Συλλογής Δεδομένων</vt:lpstr>
      <vt:lpstr>                        Καταιγισμός ιδεών ( brainstorming)</vt:lpstr>
      <vt:lpstr>                        Διάγραμμα αιτίου- αποτελέσματος</vt:lpstr>
      <vt:lpstr>Παρουσίαση του PowerPoint</vt:lpstr>
      <vt:lpstr>Διαδικασία δημιουργίας διαγράμματος αιτίου- αποτελέσματος</vt:lpstr>
      <vt:lpstr>Παρουσίαση του PowerPoint</vt:lpstr>
      <vt:lpstr>Παρουσίαση του PowerPoint</vt:lpstr>
      <vt:lpstr>Παρουσίαση του PowerPoint</vt:lpstr>
      <vt:lpstr>Διάγραμμα Paretto</vt:lpstr>
      <vt:lpstr>Παρουσίαση του PowerPoint</vt:lpstr>
      <vt:lpstr>Διαγράμματα ελέγχου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Κατασκευή βασικών διαγραμμάτων ελέγχου</vt:lpstr>
      <vt:lpstr>Εφαρμογή του διαγράμματος X ̅ - R </vt:lpstr>
      <vt:lpstr>Εφαρμογή του διαγράμματος X ̅ - R </vt:lpstr>
      <vt:lpstr>Παρουσίαση του PowerPoint</vt:lpstr>
      <vt:lpstr>Παρουσίαση του PowerPoint</vt:lpstr>
      <vt:lpstr>Παρουσίαση του PowerPoint</vt:lpstr>
      <vt:lpstr>Παρουσίαση του PowerPoint</vt:lpstr>
      <vt:lpstr>Εφαρμογή διαγράμματος αριθμού ελαττωμάτων (np)</vt:lpstr>
      <vt:lpstr>Πίνακας 1. Έντυπο συλλογής στοιχείων λειτουργικού ελέγχου πυκνωτών</vt:lpstr>
      <vt:lpstr>Παρουσίαση του PowerPoint</vt:lpstr>
      <vt:lpstr>Παρουσίαση του PowerPoint</vt:lpstr>
      <vt:lpstr>Παρουσίαση του PowerPoint</vt:lpstr>
      <vt:lpstr>Εφαρμογή διαγράμματος ποσοστού ελαττωματικών ( p)</vt:lpstr>
      <vt:lpstr>Πίνακας 2 Έντυπο συλλογής και υπολογισμού στοιχείων λειτουργικού ελέγχου λαμπτήρων</vt:lpstr>
      <vt:lpstr>Παρουσίαση του PowerPoint</vt:lpstr>
      <vt:lpstr>Παρουσίαση του PowerPoint</vt:lpstr>
      <vt:lpstr>Παρουσίαση του PowerPoint</vt:lpstr>
      <vt:lpstr>Εφαρμογή διαγράμματος c</vt:lpstr>
      <vt:lpstr>Πίνακας 1.Έντυπο συλλογής στοιχείων ελαττωμάτων χαρτιού</vt:lpstr>
      <vt:lpstr>Παρουσίαση του PowerPoint</vt:lpstr>
      <vt:lpstr>Παρουσίαση του PowerPoint</vt:lpstr>
      <vt:lpstr>Παρουσίαση του PowerPoint</vt:lpstr>
      <vt:lpstr>                                          Εφαρμογή διαγράμματος U</vt:lpstr>
      <vt:lpstr>Πίνακας 2 Έντυπο συλλογής στοιχείων ελαττωμάτων εκτύπωσης</vt:lpstr>
      <vt:lpstr>Παρουσίαση του PowerPoint</vt:lpstr>
      <vt:lpstr>Διάγραμμα U</vt:lpstr>
      <vt:lpstr>Παρουσίαση του PowerPoint</vt:lpstr>
      <vt:lpstr>Η φιλοσοφία για την αποτελεσματική διοίκηση του Deming</vt:lpstr>
      <vt:lpstr>Παρουσίαση του PowerPoint</vt:lpstr>
      <vt:lpstr>Παρουσίαση του PowerPoint</vt:lpstr>
      <vt:lpstr>Παρουσίαση του PowerPoint</vt:lpstr>
      <vt:lpstr>  </vt:lpstr>
      <vt:lpstr>&lt;&lt;Θανατηφόρες Ασθένειες&gt;&gt; κατά Deming</vt:lpstr>
      <vt:lpstr>Σχέδιο Δράσης κατά τον Deming</vt:lpstr>
      <vt:lpstr>Joseph Juran</vt:lpstr>
      <vt:lpstr>Παρουσίαση του PowerPoint</vt:lpstr>
      <vt:lpstr>Οδικός χάρτης για το Σχεδιασμό της Ποιότητας</vt:lpstr>
      <vt:lpstr>Philip Crosby</vt:lpstr>
      <vt:lpstr>Παρουσίαση του PowerPoint</vt:lpstr>
      <vt:lpstr>Παρουσίαση του PowerPoint</vt:lpstr>
      <vt:lpstr>Garvin</vt:lpstr>
      <vt:lpstr>Genichi Taguchi</vt:lpstr>
      <vt:lpstr>Παρουσίαση του PowerPoint</vt:lpstr>
      <vt:lpstr>Παρουσίαση του PowerPoint</vt:lpstr>
      <vt:lpstr>Παρουσίαση του PowerPoint</vt:lpstr>
      <vt:lpstr>Παρουσίαση του PowerPoint</vt:lpstr>
    </vt:vector>
  </TitlesOfParts>
  <Company>ΤΕΙ Λάρισας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Διαστάσεις του όρου Ποιότητα</dc:title>
  <dc:creator>Νικόλαος Καρανίκας</dc:creator>
  <cp:lastModifiedBy>KARANIKAS NIKOLAOS</cp:lastModifiedBy>
  <cp:revision>425</cp:revision>
  <dcterms:created xsi:type="dcterms:W3CDTF">2013-09-26T20:22:58Z</dcterms:created>
  <dcterms:modified xsi:type="dcterms:W3CDTF">2020-12-18T11:33:22Z</dcterms:modified>
</cp:coreProperties>
</file>