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58" r:id="rId5"/>
    <p:sldId id="261" r:id="rId6"/>
    <p:sldId id="270" r:id="rId7"/>
    <p:sldId id="259" r:id="rId8"/>
    <p:sldId id="260" r:id="rId9"/>
    <p:sldId id="269" r:id="rId10"/>
    <p:sldId id="273" r:id="rId11"/>
    <p:sldId id="274" r:id="rId12"/>
    <p:sldId id="262" r:id="rId13"/>
    <p:sldId id="263" r:id="rId14"/>
    <p:sldId id="264" r:id="rId15"/>
    <p:sldId id="265" r:id="rId16"/>
    <p:sldId id="266"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11/10/2023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11/10/2023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ΠΕΡΙΒΑΛΛΟΝΤΟΣ ΙΙ</a:t>
            </a: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fontScale="92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Μάριος </a:t>
            </a:r>
            <a:r>
              <a:rPr lang="el-GR" sz="1800" b="1" cap="none" dirty="0" err="1">
                <a:solidFill>
                  <a:schemeClr val="bg1"/>
                </a:solidFill>
                <a:latin typeface="Calibri" panose="020F0502020204030204" pitchFamily="34" charset="0"/>
                <a:ea typeface="Calibri" panose="020F0502020204030204" pitchFamily="34" charset="0"/>
                <a:cs typeface="Calibri" panose="020F0502020204030204" pitchFamily="34" charset="0"/>
              </a:rPr>
              <a:t>Χαϊνταρλής</a:t>
            </a: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 Αναπληρωτής Καθηγητής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Ακαδημαϊκό έτος 2023-2024</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Μάθημα 3</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rPr>
              <a:t>Ειδικά εργαλεία πολεοδομικού σχεδιασμού: ΕΣΧΑΔΑ και ΕΣΧΑΣΕ</a:t>
            </a:r>
          </a:p>
          <a:p>
            <a:pPr marL="0" marR="0" lvl="0" indent="0" algn="l"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
        <p:nvSpPr>
          <p:cNvPr id="5" name="Βέλος: Δεξιό 4">
            <a:extLst>
              <a:ext uri="{FF2B5EF4-FFF2-40B4-BE49-F238E27FC236}">
                <a16:creationId xmlns:a16="http://schemas.microsoft.com/office/drawing/2014/main" id="{B3F62D14-D5A9-7900-7316-C27200AEF6E7}"/>
              </a:ext>
            </a:extLst>
          </p:cNvPr>
          <p:cNvSpPr/>
          <p:nvPr/>
        </p:nvSpPr>
        <p:spPr>
          <a:xfrm>
            <a:off x="0" y="1482863"/>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576E48-5262-3CF4-305C-D6533B9209ED}"/>
              </a:ext>
            </a:extLst>
          </p:cNvPr>
          <p:cNvSpPr>
            <a:spLocks noGrp="1"/>
          </p:cNvSpPr>
          <p:nvPr>
            <p:ph type="title"/>
          </p:nvPr>
        </p:nvSpPr>
        <p:spPr>
          <a:xfrm>
            <a:off x="1141413" y="618518"/>
            <a:ext cx="9905998" cy="647521"/>
          </a:xfrm>
        </p:spPr>
        <p:txBody>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Β’ ΣΤΑΔΙΟ: Η έγκριση πολεοδομικής μελέτης</a:t>
            </a:r>
            <a:endParaRPr lang="en-US" dirty="0"/>
          </a:p>
        </p:txBody>
      </p:sp>
      <p:sp>
        <p:nvSpPr>
          <p:cNvPr id="3" name="Θέση περιεχομένου 2">
            <a:extLst>
              <a:ext uri="{FF2B5EF4-FFF2-40B4-BE49-F238E27FC236}">
                <a16:creationId xmlns:a16="http://schemas.microsoft.com/office/drawing/2014/main" id="{FFB00757-FD1D-113F-56F8-609AA3EEDA55}"/>
              </a:ext>
            </a:extLst>
          </p:cNvPr>
          <p:cNvSpPr>
            <a:spLocks noGrp="1"/>
          </p:cNvSpPr>
          <p:nvPr>
            <p:ph idx="1"/>
          </p:nvPr>
        </p:nvSpPr>
        <p:spPr>
          <a:xfrm>
            <a:off x="1141412" y="1371600"/>
            <a:ext cx="9905999" cy="4419601"/>
          </a:xfrm>
        </p:spPr>
        <p:txBody>
          <a:bodyPr>
            <a:normAutofit/>
          </a:bodyPr>
          <a:lstStyle/>
          <a:p>
            <a:pPr marL="228600" marR="0" lvl="0" indent="-2286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Με τη μεταγραφή στο Υποθηκοφυλακείο/καταχώριση στο Κτηματολόγιο οι προβλεπόμενοι κοινόχρηστοι χώροι περιέρχονται κατά κυριότητα στον οικείο Δήμο, αλλά παραμένουν στη διοίκηση και διαχείριση του κυρίου της επένδυσης έως τη διαμόρφωση και παράδοσή τους στον Δήμο. Με τον τρόπο αυτό εξαντλείται η υποχρέωση εισφοράς σε γη, δεν επιβάλλεται πρόσθετη εισφορά, δεν μετατρέπεται σε χρηματική συμμετοχή και δεν επιβάλλεται εισφορά σε χρήμα.</a:t>
            </a:r>
            <a:endPar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εκτέλεση των έργων υποδομής και διαμόρφωσης κοινοχρήστων χώρων γίνεται με δαπάνη του κυρίου της επένδυσης.</a:t>
            </a:r>
          </a:p>
          <a:p>
            <a:pPr algn="just">
              <a:buFont typeface="Wingdings" panose="05000000000000000000" pitchFamily="2" charset="2"/>
              <a:buChar char="Ø"/>
            </a:pPr>
            <a:r>
              <a:rPr lang="el-GR" sz="1400" kern="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Η συντήρηση, καθαριότητα και ανανέωση του κοινόχρηστου τεχνικού εξοπλισμού, καθώς και η συντήρηση των έργων υποδομής, του κυκλοφοριακού δικτύου και των χώρων πρασίνου, γίνεται αποκλειστικά με επιμέλεια, ευθύνη και δαπάνη του κυρίου της επένδυσης ή των καθολικών ή ειδικών διαδόχων του.</a:t>
            </a:r>
          </a:p>
          <a:p>
            <a:pPr algn="just">
              <a:buFont typeface="Wingdings" panose="05000000000000000000" pitchFamily="2" charset="2"/>
              <a:buChar char="Ø"/>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Η μεταβίβαση από τον κύριο της επένδυσης προς τρίτους εμπραγμάτων και ενοχικών δικαιωμάτων επί των οικοπέδων και κτιρίων που κατασκευάζονται επιτρέπεται μόνον μετά την ολοκλήρωση των κοινόχρηστων έργων υποδομής (όπως ύδρευσης, αποχέτευσης, ηλεκτροδότησης, τηλεπικοινωνιών και των έργων διαμόρφωσης των κοινόχρηστων χώρων). Η ολοκλήρωση των ανωτέρω έργων πιστοποιείται με απόφαση του Γραμματέα της οικείας Αποκεντρωμένης Διοίκησης.</a:t>
            </a:r>
          </a:p>
          <a:p>
            <a:pPr algn="just">
              <a:buFont typeface="Wingdings" panose="05000000000000000000" pitchFamily="2" charset="2"/>
              <a:buChar char="Ø"/>
            </a:pPr>
            <a:r>
              <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rPr>
              <a:t>Τμηματική ολοκλήρωση έργων υποδομής κατά φάσεις επιτρέπεται μόνο υπό την προϋπόθεση ότι κάθε αυτοτελής χρονικά φάση εκτέλεσης των έργων υποδομής αντιστοιχεί σε πολεοδομική ενότητα επιφάνειας 50 στρεμμάτων τουλάχιστον. </a:t>
            </a:r>
            <a:endParaRPr lang="en-US" sz="1400"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F2573064-49A8-BA22-01B5-43F923F54D9E}"/>
              </a:ext>
            </a:extLst>
          </p:cNvPr>
          <p:cNvSpPr/>
          <p:nvPr/>
        </p:nvSpPr>
        <p:spPr>
          <a:xfrm>
            <a:off x="0" y="707026"/>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10</a:t>
            </a:r>
            <a:endParaRPr lang="en-US" dirty="0">
              <a:solidFill>
                <a:schemeClr val="bg1"/>
              </a:solidFill>
            </a:endParaRPr>
          </a:p>
        </p:txBody>
      </p:sp>
    </p:spTree>
    <p:extLst>
      <p:ext uri="{BB962C8B-B14F-4D97-AF65-F5344CB8AC3E}">
        <p14:creationId xmlns:p14="http://schemas.microsoft.com/office/powerpoint/2010/main" val="107459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5716C-B439-3232-89D0-665864F57BEE}"/>
              </a:ext>
            </a:extLst>
          </p:cNvPr>
          <p:cNvSpPr>
            <a:spLocks noGrp="1"/>
          </p:cNvSpPr>
          <p:nvPr>
            <p:ph type="title"/>
          </p:nvPr>
        </p:nvSpPr>
        <p:spPr>
          <a:xfrm>
            <a:off x="1141413" y="618518"/>
            <a:ext cx="9905998" cy="922415"/>
          </a:xfrm>
        </p:spPr>
        <p:txBody>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Β’ ΣΤΑΔΙΟ: Η έγκριση </a:t>
            </a:r>
            <a:r>
              <a:rPr kumimoji="0" lang="el-GR" sz="2000" b="1"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χωροθέτησης</a:t>
            </a: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επενδυτικού σχεδίου</a:t>
            </a:r>
            <a:endParaRPr lang="en-US" dirty="0"/>
          </a:p>
        </p:txBody>
      </p:sp>
      <p:sp>
        <p:nvSpPr>
          <p:cNvPr id="3" name="Θέση περιεχομένου 2">
            <a:extLst>
              <a:ext uri="{FF2B5EF4-FFF2-40B4-BE49-F238E27FC236}">
                <a16:creationId xmlns:a16="http://schemas.microsoft.com/office/drawing/2014/main" id="{D6E12E7A-E043-0889-D720-38FAB8AA9CA6}"/>
              </a:ext>
            </a:extLst>
          </p:cNvPr>
          <p:cNvSpPr>
            <a:spLocks noGrp="1"/>
          </p:cNvSpPr>
          <p:nvPr>
            <p:ph idx="1"/>
          </p:nvPr>
        </p:nvSpPr>
        <p:spPr>
          <a:xfrm>
            <a:off x="1141413" y="1329267"/>
            <a:ext cx="9905999" cy="4349222"/>
          </a:xfrm>
        </p:spPr>
        <p:txBody>
          <a:bodyPr>
            <a:normAutofit/>
          </a:bodyPr>
          <a:lstStyle/>
          <a:p>
            <a:pPr algn="just"/>
            <a:r>
              <a:rPr lang="el-GR" sz="1400" dirty="0">
                <a:solidFill>
                  <a:schemeClr val="bg1"/>
                </a:solidFill>
              </a:rPr>
              <a:t>Για την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έγκριση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του επενδυτικού σχεδίου εκδίδεται ΚΥΑ των Υπουργών Οικονομικών και Περιβάλλοντος και Ενέργειας, κατόπιν αίτησης του κυρίου της επένδυσης, ύστερα από εισήγηση του Κεντρικού Συμβουλίου Διοίκησης. Με την απόφαση αυτή καθορίζονται:</a:t>
            </a:r>
          </a:p>
          <a:p>
            <a:pPr lvl="1"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Οι ειδικότερες κατηγορίες έργων, δραστηριοτήτων και εγκαταστάσεων, τα αναγκαία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συνοδά</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έργα (εξωτερικής υποδομής), όπως δίκτυα ηλεκτροδότησης, τηλεπικοινωνιών, φυσικού αερίου και ύδρευσης, οδοί προσπέλασης και κόμβοι σύνδεσης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με</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το</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εθνικό</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εριφερει</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ακό και επαρχιακό οδικό δίκτυο. </a:t>
            </a:r>
            <a:endPar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Ø"/>
            </a:pPr>
            <a:r>
              <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Η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γενική</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διάτ</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αξη των κτ</a:t>
            </a:r>
            <a:r>
              <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ι</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ρίων</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και εγκαταστάσεων σε τοπογραφικό διάγραμμα κλίμακας 1: 5.000 </a:t>
            </a:r>
            <a:r>
              <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ή </a:t>
            </a:r>
            <a:r>
              <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ή </a:t>
            </a:r>
            <a:r>
              <a:rPr lang="en-US" altLang="en-US"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άλλης</a:t>
            </a:r>
            <a:r>
              <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κατάλληλης κλίμακας.</a:t>
            </a:r>
          </a:p>
          <a:p>
            <a:pPr lvl="1" algn="just">
              <a:buFont typeface="Wingdings" panose="05000000000000000000" pitchFamily="2" charset="2"/>
              <a:buChar char="Ø"/>
            </a:pP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Οι </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π</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ερι</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βαλλοντικοί όροι του επενδυτικού σχεδίου και των έργων εξωτερικής υποδομής</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ύστερα από εκπόνηση ΜΠΕ.</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r>
              <a:rPr lang="el-GR" sz="1400" dirty="0">
                <a:solidFill>
                  <a:schemeClr val="bg1"/>
                </a:solidFill>
              </a:rPr>
              <a:t>Στην έγκριση </a:t>
            </a:r>
            <a:r>
              <a:rPr lang="el-GR" sz="1400" dirty="0" err="1">
                <a:solidFill>
                  <a:schemeClr val="bg1"/>
                </a:solidFill>
              </a:rPr>
              <a:t>χωροθέτησης</a:t>
            </a:r>
            <a:r>
              <a:rPr lang="el-GR" sz="1400" dirty="0">
                <a:solidFill>
                  <a:schemeClr val="bg1"/>
                </a:solidFill>
              </a:rPr>
              <a:t> έχουν ενσωματωθεί και μία σειρά από άλλες διοικητικές πράξεις και εγκρίσεις, όπως η β</a:t>
            </a:r>
            <a:r>
              <a:rPr lang="en-US" altLang="en-US" sz="1400" dirty="0">
                <a:solidFill>
                  <a:schemeClr val="bg1"/>
                </a:solidFill>
              </a:rPr>
              <a:t>εβα</a:t>
            </a:r>
            <a:r>
              <a:rPr lang="en-US" altLang="en-US" sz="1400" dirty="0" err="1">
                <a:solidFill>
                  <a:schemeClr val="bg1"/>
                </a:solidFill>
              </a:rPr>
              <a:t>ίωση</a:t>
            </a:r>
            <a:r>
              <a:rPr lang="en-US" altLang="en-US" sz="1400" dirty="0">
                <a:solidFill>
                  <a:schemeClr val="bg1"/>
                </a:solidFill>
              </a:rPr>
              <a:t> </a:t>
            </a:r>
            <a:r>
              <a:rPr lang="en-US" altLang="en-US" sz="1400" dirty="0" err="1">
                <a:solidFill>
                  <a:schemeClr val="bg1"/>
                </a:solidFill>
              </a:rPr>
              <a:t>χρήσης</a:t>
            </a:r>
            <a:r>
              <a:rPr lang="en-US" altLang="en-US" sz="1400" dirty="0">
                <a:solidFill>
                  <a:schemeClr val="bg1"/>
                </a:solidFill>
              </a:rPr>
              <a:t> </a:t>
            </a:r>
            <a:r>
              <a:rPr lang="en-US" altLang="en-US" sz="1400" dirty="0" err="1">
                <a:solidFill>
                  <a:schemeClr val="bg1"/>
                </a:solidFill>
              </a:rPr>
              <a:t>γης</a:t>
            </a:r>
            <a:r>
              <a:rPr lang="en-US" altLang="en-US" sz="1400" dirty="0">
                <a:solidFill>
                  <a:schemeClr val="bg1"/>
                </a:solidFill>
              </a:rPr>
              <a:t>,</a:t>
            </a:r>
            <a:r>
              <a:rPr lang="el-GR" altLang="en-US" sz="1400" dirty="0">
                <a:solidFill>
                  <a:schemeClr val="bg1"/>
                </a:solidFill>
              </a:rPr>
              <a:t> η</a:t>
            </a:r>
            <a:r>
              <a:rPr lang="en-US" altLang="en-US" sz="1400" dirty="0">
                <a:solidFill>
                  <a:schemeClr val="bg1"/>
                </a:solidFill>
              </a:rPr>
              <a:t> βεβα</a:t>
            </a:r>
            <a:r>
              <a:rPr lang="en-US" altLang="en-US" sz="1400" dirty="0" err="1">
                <a:solidFill>
                  <a:schemeClr val="bg1"/>
                </a:solidFill>
              </a:rPr>
              <a:t>ίωση</a:t>
            </a:r>
            <a:r>
              <a:rPr lang="en-US" altLang="en-US" sz="1400" dirty="0">
                <a:solidFill>
                  <a:schemeClr val="bg1"/>
                </a:solidFill>
              </a:rPr>
              <a:t> κατα</a:t>
            </a:r>
            <a:r>
              <a:rPr lang="en-US" altLang="en-US" sz="1400" dirty="0" err="1">
                <a:solidFill>
                  <a:schemeClr val="bg1"/>
                </a:solidFill>
              </a:rPr>
              <a:t>λληλότητ</a:t>
            </a:r>
            <a:r>
              <a:rPr lang="en-US" altLang="en-US" sz="1400" dirty="0">
                <a:solidFill>
                  <a:schemeClr val="bg1"/>
                </a:solidFill>
              </a:rPr>
              <a:t>ας κύριας χρήσης, </a:t>
            </a:r>
            <a:r>
              <a:rPr lang="el-GR" altLang="en-US" sz="1400" dirty="0">
                <a:solidFill>
                  <a:schemeClr val="bg1"/>
                </a:solidFill>
              </a:rPr>
              <a:t>η </a:t>
            </a:r>
            <a:r>
              <a:rPr lang="en-US" altLang="en-US" sz="1400" dirty="0" err="1">
                <a:solidFill>
                  <a:schemeClr val="bg1"/>
                </a:solidFill>
              </a:rPr>
              <a:t>έγκριση</a:t>
            </a:r>
            <a:r>
              <a:rPr lang="en-US" altLang="en-US" sz="1400" dirty="0">
                <a:solidFill>
                  <a:schemeClr val="bg1"/>
                </a:solidFill>
              </a:rPr>
              <a:t> σκοπιμότητα</a:t>
            </a:r>
            <a:r>
              <a:rPr lang="el-GR" altLang="en-US" sz="1400" dirty="0">
                <a:solidFill>
                  <a:schemeClr val="bg1"/>
                </a:solidFill>
              </a:rPr>
              <a:t>ς, καταλληλότητας, καθώς και όροι και μέτρα για την προστασία των μνημείων, αρχαιολογικών χώρων, ιστορικών τόπων (οπότε η πράξη επέχει θέση έγκρισης Υπουργού Πολιτισμού  κατά τις διατάξεις για την προστασία της πολιτιστικής κληρονομιάς).</a:t>
            </a:r>
            <a:endParaRPr lang="en-US" altLang="en-US" sz="1400" dirty="0">
              <a:solidFill>
                <a:schemeClr val="bg1"/>
              </a:solidFill>
            </a:endParaRPr>
          </a:p>
          <a:p>
            <a:endParaRPr lang="en-US" sz="1400" dirty="0">
              <a:solidFill>
                <a:schemeClr val="bg1"/>
              </a:solidFill>
            </a:endParaRPr>
          </a:p>
        </p:txBody>
      </p:sp>
      <p:sp>
        <p:nvSpPr>
          <p:cNvPr id="8" name="Rectangle 5">
            <a:extLst>
              <a:ext uri="{FF2B5EF4-FFF2-40B4-BE49-F238E27FC236}">
                <a16:creationId xmlns:a16="http://schemas.microsoft.com/office/drawing/2014/main" id="{437461BC-C57F-4644-C854-844E122E99A2}"/>
              </a:ext>
            </a:extLst>
          </p:cNvPr>
          <p:cNvSpPr>
            <a:spLocks noChangeArrowheads="1"/>
          </p:cNvSpPr>
          <p:nvPr/>
        </p:nvSpPr>
        <p:spPr bwMode="auto">
          <a:xfrm>
            <a:off x="0" y="20851"/>
            <a:ext cx="1437894"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0000"/>
                </a:solidFill>
                <a:effectLst/>
                <a:latin typeface="Verdana" panose="020B0604030504040204" pitchFamily="34" charset="0"/>
              </a:rPr>
              <a:t>κα</a:t>
            </a:r>
            <a:r>
              <a:rPr kumimoji="0" lang="en-US" altLang="en-US" sz="900" b="0" i="0" u="none" strike="noStrike" cap="none" normalizeH="0" baseline="0" dirty="0" err="1">
                <a:ln>
                  <a:noFill/>
                </a:ln>
                <a:solidFill>
                  <a:srgbClr val="000000"/>
                </a:solidFill>
                <a:effectLst/>
                <a:latin typeface="Verdana" panose="020B0604030504040204" pitchFamily="34" charset="0"/>
              </a:rPr>
              <a:t>τάλληλης</a:t>
            </a:r>
            <a:r>
              <a:rPr kumimoji="0" lang="en-US" altLang="en-US" sz="900" b="0" i="0" u="none" strike="noStrike" cap="none" normalizeH="0" baseline="0" dirty="0">
                <a:ln>
                  <a:noFill/>
                </a:ln>
                <a:solidFill>
                  <a:srgbClr val="000000"/>
                </a:solidFill>
                <a:effectLst/>
                <a:latin typeface="Verdana" panose="020B0604030504040204" pitchFamily="34" charset="0"/>
              </a:rPr>
              <a:t> κλίμακας.». </a:t>
            </a:r>
            <a:br>
              <a:rPr kumimoji="0" lang="en-US" altLang="en-US" sz="8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id="{BE633DF3-E1C7-9FA0-6F05-18AAF159019D}"/>
              </a:ext>
            </a:extLst>
          </p:cNvPr>
          <p:cNvSpPr>
            <a:spLocks noChangeArrowheads="1"/>
          </p:cNvSpPr>
          <p:nvPr/>
        </p:nvSpPr>
        <p:spPr bwMode="auto">
          <a:xfrm>
            <a:off x="0" y="159350"/>
            <a:ext cx="3206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0000"/>
                </a:solidFill>
                <a:effectLst/>
                <a:latin typeface="Verdana" panose="020B0604030504040204" pitchFamily="34" charset="0"/>
              </a:rPr>
              <a:t>ι</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Βέλος: Δεξιό 3">
            <a:extLst>
              <a:ext uri="{FF2B5EF4-FFF2-40B4-BE49-F238E27FC236}">
                <a16:creationId xmlns:a16="http://schemas.microsoft.com/office/drawing/2014/main" id="{552EF07D-D67F-5422-C01F-E23B62EDC5C9}"/>
              </a:ext>
            </a:extLst>
          </p:cNvPr>
          <p:cNvSpPr/>
          <p:nvPr/>
        </p:nvSpPr>
        <p:spPr>
          <a:xfrm>
            <a:off x="32060" y="75596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11</a:t>
            </a:r>
            <a:endParaRPr lang="en-US" dirty="0">
              <a:solidFill>
                <a:schemeClr val="bg1"/>
              </a:solidFill>
            </a:endParaRPr>
          </a:p>
        </p:txBody>
      </p:sp>
    </p:spTree>
    <p:extLst>
      <p:ext uri="{BB962C8B-B14F-4D97-AF65-F5344CB8AC3E}">
        <p14:creationId xmlns:p14="http://schemas.microsoft.com/office/powerpoint/2010/main" val="174658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Θέση περιεχομένου 8">
            <a:extLst>
              <a:ext uri="{FF2B5EF4-FFF2-40B4-BE49-F238E27FC236}">
                <a16:creationId xmlns:a16="http://schemas.microsoft.com/office/drawing/2014/main" id="{ACCB19C7-853F-FD7C-60E7-5E6DF536B44B}"/>
              </a:ext>
            </a:extLst>
          </p:cNvPr>
          <p:cNvGraphicFramePr>
            <a:graphicFrameLocks noGrp="1"/>
          </p:cNvGraphicFramePr>
          <p:nvPr>
            <p:ph idx="1"/>
            <p:extLst>
              <p:ext uri="{D42A27DB-BD31-4B8C-83A1-F6EECF244321}">
                <p14:modId xmlns:p14="http://schemas.microsoft.com/office/powerpoint/2010/main" val="292460514"/>
              </p:ext>
            </p:extLst>
          </p:nvPr>
        </p:nvGraphicFramePr>
        <p:xfrm>
          <a:off x="1234131" y="409575"/>
          <a:ext cx="10506074" cy="5638799"/>
        </p:xfrm>
        <a:graphic>
          <a:graphicData uri="http://schemas.openxmlformats.org/drawingml/2006/table">
            <a:tbl>
              <a:tblPr firstRow="1" firstCol="1" bandRow="1"/>
              <a:tblGrid>
                <a:gridCol w="1106788">
                  <a:extLst>
                    <a:ext uri="{9D8B030D-6E8A-4147-A177-3AD203B41FA5}">
                      <a16:colId xmlns:a16="http://schemas.microsoft.com/office/drawing/2014/main" val="1497202996"/>
                    </a:ext>
                  </a:extLst>
                </a:gridCol>
                <a:gridCol w="3922643">
                  <a:extLst>
                    <a:ext uri="{9D8B030D-6E8A-4147-A177-3AD203B41FA5}">
                      <a16:colId xmlns:a16="http://schemas.microsoft.com/office/drawing/2014/main" val="2211690657"/>
                    </a:ext>
                  </a:extLst>
                </a:gridCol>
                <a:gridCol w="2841697">
                  <a:extLst>
                    <a:ext uri="{9D8B030D-6E8A-4147-A177-3AD203B41FA5}">
                      <a16:colId xmlns:a16="http://schemas.microsoft.com/office/drawing/2014/main" val="3549357032"/>
                    </a:ext>
                  </a:extLst>
                </a:gridCol>
                <a:gridCol w="2634946">
                  <a:extLst>
                    <a:ext uri="{9D8B030D-6E8A-4147-A177-3AD203B41FA5}">
                      <a16:colId xmlns:a16="http://schemas.microsoft.com/office/drawing/2014/main" val="483176364"/>
                    </a:ext>
                  </a:extLst>
                </a:gridCol>
              </a:tblGrid>
              <a:tr h="423324">
                <a:tc gridSpan="4">
                  <a:txBody>
                    <a:bodyPr/>
                    <a:lstStyle/>
                    <a:p>
                      <a:pPr marL="0" marR="0" algn="ctr">
                        <a:lnSpc>
                          <a:spcPct val="115000"/>
                        </a:lnSpc>
                        <a:spcBef>
                          <a:spcPts val="1000"/>
                        </a:spcBef>
                        <a:spcAft>
                          <a:spcPts val="0"/>
                        </a:spcAft>
                      </a:pPr>
                      <a:r>
                        <a:rPr lang="el-GR" sz="14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ΠΙΝΑΚΑΣ ΕΓΚΕΚΡΙΜΕΝΩΝ ΕΣΧΑΔΑ</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62224149"/>
                  </a:ext>
                </a:extLst>
              </a:tr>
              <a:tr h="273159">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Α/Α</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Τίτλος – θέση ΕΣΧΑΔΑ</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Διοικητική πράξη έγκρισης</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Γενική χρήση</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1207108"/>
                  </a:ext>
                </a:extLst>
              </a:tr>
              <a:tr h="524750">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στην περιοχή Ερημίτης Κασσιώπης Κέρκυρας</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12/15.11.2013, ΦΕΚ ΑΑΠ 406/15.11.2013</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Παραθεριστικό-Τουριστικό χωριό</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7748772"/>
                  </a:ext>
                </a:extLst>
              </a:tr>
              <a:tr h="524750">
                <a:tc>
                  <a:txBody>
                    <a:bodyPr/>
                    <a:lstStyle/>
                    <a:p>
                      <a:pPr marL="0" marR="0" algn="ctr">
                        <a:lnSpc>
                          <a:spcPct val="115000"/>
                        </a:lnSpc>
                        <a:spcBef>
                          <a:spcPts val="1000"/>
                        </a:spcBef>
                        <a:spcAft>
                          <a:spcPts val="0"/>
                        </a:spcAft>
                      </a:pPr>
                      <a:r>
                        <a:rPr lang="el-GR" sz="12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US" sz="1200" b="1"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«Διεθνές Κέντρο Ραδιοτηλεόρασης» στο Μαρούσι Αττικής</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20/23.92013, ΦΕΚ ΑΑΠ 336/23.9.2013</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Θεματικά Πάρκα−Εμπορικά Κέντρα−Αναψυχή</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0233643"/>
                  </a:ext>
                </a:extLst>
              </a:tr>
              <a:tr h="273159">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Παλιούρι Χαλκιδικής</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10/12.2.2014, ΦΕΚ ΑΑΠ 46/12.2.2014)</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Τουρισμός-Αναψυχή</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1551715"/>
                  </a:ext>
                </a:extLst>
              </a:tr>
              <a:tr h="554569">
                <a:tc>
                  <a:txBody>
                    <a:bodyPr/>
                    <a:lstStyle/>
                    <a:p>
                      <a:pPr marL="0" marR="0" algn="ctr">
                        <a:lnSpc>
                          <a:spcPct val="115000"/>
                        </a:lnSpc>
                        <a:spcBef>
                          <a:spcPts val="1000"/>
                        </a:spcBef>
                        <a:spcAft>
                          <a:spcPts val="0"/>
                        </a:spcAft>
                      </a:pPr>
                      <a:r>
                        <a:rPr lang="el-GR" sz="12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US" sz="1200" b="1"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Άγιος Ιωάννης Σιθωνίας» Χαλκιδικής</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10/12.2.2014, ΦΕΚ ΑΑΠ 46/12.2.2014</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Μικτή χρήση: Τουρισμός-αναψυχή και Παραθεριστικό-Τουριστικό χωριό</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6190293"/>
                  </a:ext>
                </a:extLst>
              </a:tr>
              <a:tr h="273159">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Ξενία Σκιάθου</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9/14.1.2015, ΦΕΚ ΑΑΠ 1/14.1.2015</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Παραθεριστικό-Τουριστικό χωριό</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8742725"/>
                  </a:ext>
                </a:extLst>
              </a:tr>
              <a:tr h="887750">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Αστέρα Βουλιαγμένης Αττικής</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30.9/4.10.2016, ΦΕΚ ΑΑΠ 191/4.10.2016)</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Περιοχή Τουρισμού - Αναψυχής - Παραθεριστικής Κατοικίας</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3100601"/>
                  </a:ext>
                </a:extLst>
              </a:tr>
              <a:tr h="554569">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a:t>
                      </a:r>
                      <a:r>
                        <a:rPr lang="el-GR" sz="12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Αφάντου</a:t>
                      </a: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Ρόδου</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9.8/14.9.2016, ΦΕΚ ΑΑΠ 180/14.9.2016</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Μικτή χρήση: Τουρισμός-αναψυχή και Παραθεριστικό-Τουριστικό χωριό</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440804"/>
                  </a:ext>
                </a:extLst>
              </a:tr>
              <a:tr h="554569">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«Castello Bibelli” Κέρκυρας</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1000"/>
                        </a:spcBef>
                        <a:spcAft>
                          <a:spcPts val="0"/>
                        </a:spcAft>
                      </a:pPr>
                      <a:r>
                        <a:rPr lang="el-GR" sz="12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27.7/21.8.2017, ΦΕΚ ΑΑΠ 186/21.8.2017</a:t>
                      </a:r>
                      <a:endParaRPr lang="en-US"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Μικτή χρήση: Τουρισμός-αναψυχή και Παραθεριστικό-Τουριστικό χωριό</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803593"/>
                  </a:ext>
                </a:extLst>
              </a:tr>
              <a:tr h="795041">
                <a:tc>
                  <a:txBody>
                    <a:bodyPr/>
                    <a:lstStyle/>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US"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ΕΣΧΑΔΑ Γούρνες Δήμου Χερσονήσου Π.Ε. Ηρακλείου Κρήτης</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27.4/11.5.2021, ΦΕΚ Δ’ 238/11.5.2021</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2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Μικτή χρήση: Θεματικό Πάρκο-Εμπορικό Κέντρο-Αναψυχή και Τουρισμός-Αναψυχή</a:t>
                      </a:r>
                      <a:endParaRPr lang="en-US"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4356" marR="543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082095"/>
                  </a:ext>
                </a:extLst>
              </a:tr>
            </a:tbl>
          </a:graphicData>
        </a:graphic>
      </p:graphicFrame>
      <p:sp>
        <p:nvSpPr>
          <p:cNvPr id="5" name="Βέλος: Δεξιό 4">
            <a:extLst>
              <a:ext uri="{FF2B5EF4-FFF2-40B4-BE49-F238E27FC236}">
                <a16:creationId xmlns:a16="http://schemas.microsoft.com/office/drawing/2014/main" id="{BDFC46AB-BC4A-2E0D-6B44-A4DA4E76203E}"/>
              </a:ext>
            </a:extLst>
          </p:cNvPr>
          <p:cNvSpPr/>
          <p:nvPr/>
        </p:nvSpPr>
        <p:spPr>
          <a:xfrm>
            <a:off x="0" y="70516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12</a:t>
            </a:r>
            <a:endParaRPr lang="en-US" dirty="0">
              <a:solidFill>
                <a:schemeClr val="bg1"/>
              </a:solidFill>
            </a:endParaRPr>
          </a:p>
        </p:txBody>
      </p:sp>
      <p:sp>
        <p:nvSpPr>
          <p:cNvPr id="10" name="Rectangle 3">
            <a:extLst>
              <a:ext uri="{FF2B5EF4-FFF2-40B4-BE49-F238E27FC236}">
                <a16:creationId xmlns:a16="http://schemas.microsoft.com/office/drawing/2014/main" id="{9195DA9D-39F0-9999-533B-A1DA5F078DD2}"/>
              </a:ext>
            </a:extLst>
          </p:cNvPr>
          <p:cNvSpPr>
            <a:spLocks noChangeArrowheads="1"/>
          </p:cNvSpPr>
          <p:nvPr/>
        </p:nvSpPr>
        <p:spPr bwMode="auto">
          <a:xfrm>
            <a:off x="3741738" y="11572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258255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65B8C-5DAC-E7F3-0991-F291414642F8}"/>
              </a:ext>
            </a:extLst>
          </p:cNvPr>
          <p:cNvSpPr>
            <a:spLocks noGrp="1"/>
          </p:cNvSpPr>
          <p:nvPr>
            <p:ph type="title"/>
          </p:nvPr>
        </p:nvSpPr>
        <p:spPr>
          <a:xfrm>
            <a:off x="1141413" y="618518"/>
            <a:ext cx="9905998" cy="793608"/>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ΕΙΔΙΚΑ ΣΧΕΔΙΑ ΧΩΡΙΚΗΣ ΑΝΑΠΤΥΞΗΣ ΣΤΡΑΤΗΓΙΚΩΝ ΕΠΕΝΔΥΣΕΩΝ</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88CD702-4194-F349-39F1-EFD5004F599E}"/>
              </a:ext>
            </a:extLst>
          </p:cNvPr>
          <p:cNvSpPr>
            <a:spLocks noGrp="1"/>
          </p:cNvSpPr>
          <p:nvPr>
            <p:ph idx="1"/>
          </p:nvPr>
        </p:nvSpPr>
        <p:spPr>
          <a:xfrm>
            <a:off x="1141412" y="1558212"/>
            <a:ext cx="9905999" cy="4681270"/>
          </a:xfrm>
        </p:spPr>
        <p:txBody>
          <a:bodyPr>
            <a:normAutofit/>
          </a:bodyPr>
          <a:lstStyle/>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έννοια των στρατηγικών επενδύσεων εισήχθη στη νομοθεσία για πρώτη φορά με τον ν. 3894/2010 με σκοπό να προσδιορίσει με μετρήσιμα κριτήρια (προϋπολογισμός επένδυσης και θέσεις εργασίας) τις παραγωγικές επενδύσεις που θα μπορούσαν να επιφέρουν ποσοτικά και ποιοτικά αποτελέσματα σημαντικής έντασης στην εθνική οικονομία και να προάγουν την έξοδο της χώρας από την οικονομική κρίση.</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υπαγωγή στις στρατηγικές επενδύσεις συνοδευόταν με ορισμένα πλεονεκτήματα σχετικά με τη δυνατότητα έγκρισης παρεκκλίσεων από ισχύοντες όρους και περιορισμούς δόμησης, την εκτέλεση βοηθητικών και συνοδών έργων, την κήρυξη αναγκαστικών απαλλοτριώσεων, καθώς και την ταχεία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αδειοδότηση</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Με τον ν. 4146/2013 δόθηκε η δυνατότητα για την πραγματοποίηση στρατηγικών επενδύσεων σε ιδιωτικά ακίνητα να καταρτίζονται Ειδικά Σχέδια Χωρικής Ανάπτυξης Στρατηγικών Επενδύσεων (ΕΣΧΑΣΕ) με ανάλογη εφαρμογή των διατάξεων του ν. 3986/2011 περί ΕΣΧΑΔΑ.</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Ήδη, με την πάροδο του χρόνου, το ρυθμιστικό πλαίσιο για τις στρατηγικές επενδύσεις έχει παγιωθεί και δεν συνδέεται πλέον με τη συνεισφορά για την έξοδο της χώρας από την οικονομική κρίση. Σύμφωνα με τον ν. 4864/2021 ως στρατηγικές επενδύσεις νοούνται εκείνες που λόγω της στρατηγικής τους βαρύτητας για την εθνική και τοπική οικονομία μπορούν να ενισχύσουν την απασχόληση, την παραγωγική ανασυγκρότηση, την ανάδειξη του πολιτιστικού και φυσικού περιβάλλοντος, την εξωστρέφεια, την εξαγωγική δραστηριότητα, την καινοτομία, την ανταγωνιστικότητα, την εξοικονόμηση φυσικών πόρων στο πλαίσιο της κυκλικής οικονομίας και την οικονομία χαμηλού ενεργειακού και περιβαλλοντικού αποτυπώματος.</a:t>
            </a:r>
          </a:p>
          <a:p>
            <a:pPr algn="just"/>
            <a:endParaRPr lang="en-US" dirty="0">
              <a:solidFill>
                <a:schemeClr val="bg1"/>
              </a:solidFill>
            </a:endParaRPr>
          </a:p>
        </p:txBody>
      </p:sp>
      <p:sp>
        <p:nvSpPr>
          <p:cNvPr id="5" name="Βέλος: Δεξιό 4">
            <a:extLst>
              <a:ext uri="{FF2B5EF4-FFF2-40B4-BE49-F238E27FC236}">
                <a16:creationId xmlns:a16="http://schemas.microsoft.com/office/drawing/2014/main" id="{B4AE0F19-648D-AF3F-07BC-6CF44560743C}"/>
              </a:ext>
            </a:extLst>
          </p:cNvPr>
          <p:cNvSpPr/>
          <p:nvPr/>
        </p:nvSpPr>
        <p:spPr>
          <a:xfrm>
            <a:off x="0" y="764605"/>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13</a:t>
            </a:r>
            <a:endParaRPr lang="en-US" dirty="0">
              <a:solidFill>
                <a:schemeClr val="bg1"/>
              </a:solidFill>
            </a:endParaRPr>
          </a:p>
        </p:txBody>
      </p:sp>
    </p:spTree>
    <p:extLst>
      <p:ext uri="{BB962C8B-B14F-4D97-AF65-F5344CB8AC3E}">
        <p14:creationId xmlns:p14="http://schemas.microsoft.com/office/powerpoint/2010/main" val="4116547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Βέλος: Δεξιό 6">
            <a:extLst>
              <a:ext uri="{FF2B5EF4-FFF2-40B4-BE49-F238E27FC236}">
                <a16:creationId xmlns:a16="http://schemas.microsoft.com/office/drawing/2014/main" id="{C53857CD-3569-8BE7-81D7-C229B20BCEDA}"/>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14</a:t>
            </a:r>
            <a:endParaRPr lang="en-US" dirty="0">
              <a:solidFill>
                <a:schemeClr val="bg1"/>
              </a:solidFill>
            </a:endParaRPr>
          </a:p>
        </p:txBody>
      </p:sp>
      <p:sp>
        <p:nvSpPr>
          <p:cNvPr id="9" name="Rectangle 1">
            <a:extLst>
              <a:ext uri="{FF2B5EF4-FFF2-40B4-BE49-F238E27FC236}">
                <a16:creationId xmlns:a16="http://schemas.microsoft.com/office/drawing/2014/main" id="{768846DC-3F0C-A732-38AA-00B3C5F03D16}"/>
              </a:ext>
            </a:extLst>
          </p:cNvPr>
          <p:cNvSpPr>
            <a:spLocks noChangeArrowheads="1"/>
          </p:cNvSpPr>
          <p:nvPr/>
        </p:nvSpPr>
        <p:spPr bwMode="auto">
          <a:xfrm>
            <a:off x="-1329912" y="39932"/>
            <a:ext cx="1332597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2" name="Θέση περιεχομένου 11">
            <a:extLst>
              <a:ext uri="{FF2B5EF4-FFF2-40B4-BE49-F238E27FC236}">
                <a16:creationId xmlns:a16="http://schemas.microsoft.com/office/drawing/2014/main" id="{7518CA36-957C-1CCE-5D39-0ED9191DA61B}"/>
              </a:ext>
            </a:extLst>
          </p:cNvPr>
          <p:cNvGraphicFramePr>
            <a:graphicFrameLocks noGrp="1"/>
          </p:cNvGraphicFramePr>
          <p:nvPr>
            <p:ph idx="1"/>
            <p:extLst>
              <p:ext uri="{D42A27DB-BD31-4B8C-83A1-F6EECF244321}">
                <p14:modId xmlns:p14="http://schemas.microsoft.com/office/powerpoint/2010/main" val="3238255312"/>
              </p:ext>
            </p:extLst>
          </p:nvPr>
        </p:nvGraphicFramePr>
        <p:xfrm>
          <a:off x="1234132" y="306271"/>
          <a:ext cx="10130554" cy="6512756"/>
        </p:xfrm>
        <a:graphic>
          <a:graphicData uri="http://schemas.openxmlformats.org/drawingml/2006/table">
            <a:tbl>
              <a:tblPr firstRow="1" firstCol="1" bandRow="1"/>
              <a:tblGrid>
                <a:gridCol w="3206466">
                  <a:extLst>
                    <a:ext uri="{9D8B030D-6E8A-4147-A177-3AD203B41FA5}">
                      <a16:colId xmlns:a16="http://schemas.microsoft.com/office/drawing/2014/main" val="2132205197"/>
                    </a:ext>
                  </a:extLst>
                </a:gridCol>
                <a:gridCol w="1581261">
                  <a:extLst>
                    <a:ext uri="{9D8B030D-6E8A-4147-A177-3AD203B41FA5}">
                      <a16:colId xmlns:a16="http://schemas.microsoft.com/office/drawing/2014/main" val="4010050730"/>
                    </a:ext>
                  </a:extLst>
                </a:gridCol>
                <a:gridCol w="1881940">
                  <a:extLst>
                    <a:ext uri="{9D8B030D-6E8A-4147-A177-3AD203B41FA5}">
                      <a16:colId xmlns:a16="http://schemas.microsoft.com/office/drawing/2014/main" val="3035430618"/>
                    </a:ext>
                  </a:extLst>
                </a:gridCol>
                <a:gridCol w="3460887">
                  <a:extLst>
                    <a:ext uri="{9D8B030D-6E8A-4147-A177-3AD203B41FA5}">
                      <a16:colId xmlns:a16="http://schemas.microsoft.com/office/drawing/2014/main" val="3835205016"/>
                    </a:ext>
                  </a:extLst>
                </a:gridCol>
              </a:tblGrid>
              <a:tr h="139314">
                <a:tc gridSpan="4">
                  <a:txBody>
                    <a:bodyPr/>
                    <a:lstStyle/>
                    <a:p>
                      <a:pPr marL="0" marR="0" algn="ctr">
                        <a:lnSpc>
                          <a:spcPct val="107000"/>
                        </a:lnSpc>
                        <a:spcBef>
                          <a:spcPts val="0"/>
                        </a:spcBef>
                        <a:spcAft>
                          <a:spcPts val="0"/>
                        </a:spcAft>
                      </a:pPr>
                      <a:r>
                        <a:rPr lang="el-GR" sz="900" b="1"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ΠΡΟΫΠΟΘΕΣΕΙΣ ΚΑΙ ΚΙΝΗΤΡΑ ΥΠΑΓΩΓΗΣ ΣΤΙΣ ΣΤΡΑΤΗΓΙΚΕΣ ΕΠΕΝΔΥΣΕΙΣ ΣΥΜΦΩΝΑ ΜΕ ΤΟΝ Ν. 4864/2021 </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6808023"/>
                  </a:ext>
                </a:extLst>
              </a:tr>
              <a:tr h="228496">
                <a:tc>
                  <a:txBody>
                    <a:bodyPr/>
                    <a:lstStyle/>
                    <a:p>
                      <a:pPr marL="0" marR="0" algn="ctr">
                        <a:lnSpc>
                          <a:spcPct val="107000"/>
                        </a:lnSpc>
                        <a:spcBef>
                          <a:spcPts val="0"/>
                        </a:spcBef>
                        <a:spcAft>
                          <a:spcPts val="0"/>
                        </a:spcAft>
                      </a:pPr>
                      <a:r>
                        <a:rPr lang="el-GR" sz="700" b="1"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ΚΑΤΗΓΟΡΙΑ</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ΕΤΗΣΙΕΣ ΜΟΝΑΔΕΣ ΕΡΓΑΣΙΑΣ (ΕΜΕ)</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ΣΥΝΟΛΙΚΟΣ ΠΡΟΫΠΟΛΟΓΙΣΜΟΣ</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ΚΙΝΗΤΡΑ</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4116547"/>
                  </a:ext>
                </a:extLst>
              </a:tr>
              <a:tr h="345324">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1</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75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Κίνητρα χωροθέτησης (άρθρο 7) –</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Σταθεροποίηση φορολογικού συντελεστή (άρθρο 8 §1)</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7015076"/>
                  </a:ext>
                </a:extLst>
              </a:tr>
              <a:tr h="70470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1</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τουλάχιστον 75 νέες ΕΜΕ</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40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Κίνητρα χωροθέτησης (άρθρο 7)</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δ) Ενίσχυση δαπανών (για πρόσληψη εργαζομένων σε μειονεκτική θέση και για ενισχύσεις σε έργα έρευνας και ανάπτυξης)</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4753141"/>
                  </a:ext>
                </a:extLst>
              </a:tr>
              <a:tr h="1279937">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 και</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αφορά σε έναν ή περισσότερους από τους τομείς της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αγροδιατροφής</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έρευνας και καινοτομίας, βιοτεχνολογίας, πολιτιστικής και δημιουργικής βιομηχανίας, ρομποτικής, τεχνητής νοημοσύνης, ιατρικού τουρισμού, διαχείρισης απορριμμάτων και αποβλήτων, διαστημικής βιομηχανίας ή είναι μεγαλύτερος από 20 εκ. ευρώ και η επένδυση έχει ως σκοπό τον ψηφιακό μετασχηματισμό της επιχείρησης ή την παροχή υπηρεσιών υπολογιστικού νέφους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cloud</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computing</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και για ενισχύσεις σε έργα έρευνας και ανάπτυξης) (άρθρο 10)</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8064164"/>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τουλάχιστον 50 νέες ΕΜΕ</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30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(άρθρο 10)</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122028"/>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 εντός Οργανωμένων Υποδοχέων Μεταποιητικών και Επιχειρηματικών Δραστηριοτήτων</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τουλάχιστον 40 ΕΜΕ</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(άρθρο 10)</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5980048"/>
                  </a:ext>
                </a:extLst>
              </a:tr>
              <a:tr h="695803">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Εμβληματικές Επενδύσεις Εξαιρετικής Σημασίας (προωθούν την πράσινη οικονομία, την καινοτομία, την τεχνολογία και την οικονομία χαμηλού ενεργειακού και περιβαλλοντικού αποτυπώματος)</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Κίνητρα χωροθέτησης (άρθρο 7)</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Ταχεία αδειοδότηση (άρθρο 9)</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δ) Ενίσχυση δαπανών (άρθρο 10) Περιλαμβάνεται και η επιχορήγηση (στο 100% στις Ζώνες Απολιγνιτοποίησης και στο 80% εκτός αυτών)</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820113"/>
                  </a:ext>
                </a:extLst>
              </a:tr>
              <a:tr h="345324">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τουλάχιστον 30 ΕΜΕ</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Ταχεία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Ενίσχυση δαπανών (για πρόσληψη εργαζομένων σε μειονεκτική θέση) (άρθρο 10)</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871494"/>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που αποτελούν μέρος επένδυσης, η οποία έχει ήδη χαρακτηριστεί ως στρατηγική και έχει ολοκληρωθεί η υλοποίησή της.</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τουλάχιστον 30 νέες ΕΜΕ</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10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Ταχεία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Ενίσχυση δαπανών (για πρόσληψη εργαζομένων σε μειονεκτική θέση) (άρθρο 10)</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941333"/>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που αποτελούν υφιστάμενες επενδύσεις, στρατηγικές ή μη, οι οποίες προβαίνουν σε αναδιάρθρωση ή εκσυγχρονισμό ή επέκταση των εγκαταστάσεών τους</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διατηρούνται κατά βιώσιμο τρόπο  100 τουλάχιστον υφιστάμενες ΕΜΕ</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15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Ταχεία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(Αρθ.9)</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8552501"/>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Αυτοδίκαια εντασσόμενες Στρατηγικές Επενδύσεις: Σημαντικά Έργα Κοινού Ευρωπαϊκού Ενδιαφέροντος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Important</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Projects</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of Common European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Interest</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[IPCEI]))</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Σταθεροποίηση φορολογικού συντελεστή (άρθρο 8)</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Ταχεία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0065806"/>
                  </a:ext>
                </a:extLst>
              </a:tr>
              <a:tr h="462150">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χωρικής οργάνωσης των επιχειρήσεων, οι οποίες αφορούν στην ανάπτυξη επιχειρηματικών πάρκων του ν. 3982/2011 σε έκταση τουλάχιστον 500 στρεμμάτων</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Άνω των 10 εκ. ευρώ</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 Κίνητρα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χωροθέτησης</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(άρθρο 7)</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γ) Ταχεία </a:t>
                      </a:r>
                      <a:r>
                        <a:rPr lang="el-GR" sz="700" kern="100" dirty="0" err="1">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1"/>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9945854"/>
                  </a:ext>
                </a:extLst>
              </a:tr>
            </a:tbl>
          </a:graphicData>
        </a:graphic>
      </p:graphicFrame>
    </p:spTree>
    <p:extLst>
      <p:ext uri="{BB962C8B-B14F-4D97-AF65-F5344CB8AC3E}">
        <p14:creationId xmlns:p14="http://schemas.microsoft.com/office/powerpoint/2010/main" val="3193027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753082"/>
          </a:xfrm>
        </p:spPr>
        <p:txBody>
          <a:bodyPr/>
          <a:lstStyle/>
          <a:p>
            <a:pPr algn="ctr"/>
            <a:r>
              <a:rPr lang="el-GR"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ΓΕΝΙΚΑ ΧΑΡΑΚΤΗΡΙΣΤΙΚΑ ΤΩΝ ΕΣΧΑΣΕ</a:t>
            </a:r>
            <a:endParaRPr lang="en-US" sz="18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318820"/>
            <a:ext cx="9905999" cy="4811392"/>
          </a:xfrm>
        </p:spPr>
        <p:txBody>
          <a:bodyPr>
            <a:normAutofit/>
          </a:bodyPr>
          <a:lstStyle/>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Οι στρατηγικές επενδύσεις προσείλκυσαν το επενδυτικό ενδιαφέρον, κυρίως στους τομείς τουρισμού, αναψυχής, ΑΠΕ και Εμπορικών Κέντρων. Αρκετές επενδυτικές προτάσεις αιτήθηκαν και έλαβαν το κίνητρο της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που επιτρέπει την υπαγωγή τους σε ΕΣΧΑΣΕ, δηλαδή σε ειδικό χωρικό σχέδιο για τον καθορισμό χρήσεων γης και όρων δόμησης επί του ακινήτου που εγκρίνεται με ΠΔ, κατόπιν εκπόνησης ΣΜΠΕ και ύστερα από προληπτικό έλεγχο νομιμότητας από το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Τα ΕΣΧΑΣΕ αποτελούν χωρικό σχέδιο με στόχευση σαφώς προσανατολισμένη στην επίτευξη ειδικού οικονομικού και αναπτυξιακού σκοπού. Υπόκεινται στον χωροταξικό σχεδιασμού εθνικού και περιφερειακού επιπέδου.</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Διαφοροποιούνται από τα γενικά εργαλεία του πολεοδομικού σχεδιασμού ως προς τον στόχο που είναι πάντα αναπτυξιακός, ενώ ο στόχος των γενικών εργαλείων είναι πάντα γενικός και αφορά την ανάπτυξη των πόλεων και των οικισμών χάριν της διαβίωσης του γενικού πληθυσμού (ΠΕ 29/2015).</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Διαφοροποιούνται από τα γενικά εργαλεία του πολεοδομικού σχεδιασμού και ως προς τη γεωγραφική κλίμακα, καθώς (όπως τα ΕΣΧΑΔΑ) αναφέρονται σε συγκεκριμένα ακίνητα και όχι σε ευρύτερες περιοχές γνωστές εκ των προτέρων με βάση διοικητικά όρια.</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Έχει κριθεί ότι ενόψει των χαρακτηριστικών του η εμβέλεια του ΕΣΧΑΣΕ ως εργαλείου σχεδιασμού εξαντλείται στη ρύθμιση της σχέσης ορισμένης στρατηγικής επένδυσης με τον χώρο επί του οποίου θα πραγματοποιηθεί, ο σχεδιασμός δε αυτός κατατείνει στην πραγματοποίηση επένδυσης μεγάλης οικονομικής και αναπτυξιακής σημασίας, κατά τρόπο ώστε αυτή να εναρμονίζεται με την αρχή της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αειφορίας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(ΠΕ 29/2015, 219/2019, 87/2020). </a:t>
            </a:r>
          </a:p>
          <a:p>
            <a:endParaRPr lang="el-GR" dirty="0">
              <a:solidFill>
                <a:schemeClr val="bg1"/>
              </a:solidFill>
            </a:endParaRPr>
          </a:p>
          <a:p>
            <a:endParaRPr lang="el-GR" dirty="0">
              <a:solidFill>
                <a:schemeClr val="bg1"/>
              </a:solidFill>
            </a:endParaRPr>
          </a:p>
          <a:p>
            <a:endParaRPr lang="el-GR" dirty="0">
              <a:solidFill>
                <a:schemeClr val="bg1"/>
              </a:solidFill>
            </a:endParaRPr>
          </a:p>
          <a:p>
            <a:endParaRPr lang="en-US" dirty="0">
              <a:solidFill>
                <a:schemeClr val="bg1"/>
              </a:solidFill>
            </a:endParaRPr>
          </a:p>
        </p:txBody>
      </p:sp>
      <p:sp>
        <p:nvSpPr>
          <p:cNvPr id="6" name="Βέλος: Δεξιό 5">
            <a:extLst>
              <a:ext uri="{FF2B5EF4-FFF2-40B4-BE49-F238E27FC236}">
                <a16:creationId xmlns:a16="http://schemas.microsoft.com/office/drawing/2014/main" id="{E863A5F8-6C1A-1DAB-18DA-BB77FD701EA8}"/>
              </a:ext>
            </a:extLst>
          </p:cNvPr>
          <p:cNvSpPr/>
          <p:nvPr/>
        </p:nvSpPr>
        <p:spPr>
          <a:xfrm>
            <a:off x="0" y="67129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15</a:t>
            </a:r>
            <a:endParaRPr lang="en-US" dirty="0">
              <a:solidFill>
                <a:schemeClr val="bg1"/>
              </a:solidFill>
            </a:endParaRPr>
          </a:p>
        </p:txBody>
      </p:sp>
    </p:spTree>
    <p:extLst>
      <p:ext uri="{BB962C8B-B14F-4D97-AF65-F5344CB8AC3E}">
        <p14:creationId xmlns:p14="http://schemas.microsoft.com/office/powerpoint/2010/main" val="4023200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a:extLst>
              <a:ext uri="{FF2B5EF4-FFF2-40B4-BE49-F238E27FC236}">
                <a16:creationId xmlns:a16="http://schemas.microsoft.com/office/drawing/2014/main" id="{72346170-9FB1-7F06-91F4-D9A0782A3407}"/>
              </a:ext>
            </a:extLst>
          </p:cNvPr>
          <p:cNvGraphicFramePr>
            <a:graphicFrameLocks noGrp="1"/>
          </p:cNvGraphicFramePr>
          <p:nvPr>
            <p:ph idx="1"/>
            <p:extLst>
              <p:ext uri="{D42A27DB-BD31-4B8C-83A1-F6EECF244321}">
                <p14:modId xmlns:p14="http://schemas.microsoft.com/office/powerpoint/2010/main" val="3201873395"/>
              </p:ext>
            </p:extLst>
          </p:nvPr>
        </p:nvGraphicFramePr>
        <p:xfrm>
          <a:off x="1539551" y="559835"/>
          <a:ext cx="9181322" cy="6189023"/>
        </p:xfrm>
        <a:graphic>
          <a:graphicData uri="http://schemas.openxmlformats.org/drawingml/2006/table">
            <a:tbl>
              <a:tblPr firstRow="1" firstCol="1" bandRow="1"/>
              <a:tblGrid>
                <a:gridCol w="967230">
                  <a:extLst>
                    <a:ext uri="{9D8B030D-6E8A-4147-A177-3AD203B41FA5}">
                      <a16:colId xmlns:a16="http://schemas.microsoft.com/office/drawing/2014/main" val="500601615"/>
                    </a:ext>
                  </a:extLst>
                </a:gridCol>
                <a:gridCol w="3428021">
                  <a:extLst>
                    <a:ext uri="{9D8B030D-6E8A-4147-A177-3AD203B41FA5}">
                      <a16:colId xmlns:a16="http://schemas.microsoft.com/office/drawing/2014/main" val="3881131476"/>
                    </a:ext>
                  </a:extLst>
                </a:gridCol>
                <a:gridCol w="2483375">
                  <a:extLst>
                    <a:ext uri="{9D8B030D-6E8A-4147-A177-3AD203B41FA5}">
                      <a16:colId xmlns:a16="http://schemas.microsoft.com/office/drawing/2014/main" val="2316504594"/>
                    </a:ext>
                  </a:extLst>
                </a:gridCol>
                <a:gridCol w="2302696">
                  <a:extLst>
                    <a:ext uri="{9D8B030D-6E8A-4147-A177-3AD203B41FA5}">
                      <a16:colId xmlns:a16="http://schemas.microsoft.com/office/drawing/2014/main" val="3626669687"/>
                    </a:ext>
                  </a:extLst>
                </a:gridCol>
              </a:tblGrid>
              <a:tr h="817519">
                <a:tc gridSpan="4">
                  <a:txBody>
                    <a:bodyPr/>
                    <a:lstStyle/>
                    <a:p>
                      <a:pPr marL="0" marR="0" algn="ctr">
                        <a:lnSpc>
                          <a:spcPct val="115000"/>
                        </a:lnSpc>
                        <a:spcBef>
                          <a:spcPts val="1000"/>
                        </a:spcBef>
                        <a:spcAft>
                          <a:spcPts val="0"/>
                        </a:spcAft>
                      </a:pPr>
                      <a:endParaRPr lang="el-GR" sz="11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1000"/>
                        </a:spcBef>
                        <a:spcAft>
                          <a:spcPts val="0"/>
                        </a:spcAft>
                      </a:pPr>
                      <a:r>
                        <a:rPr lang="el-GR" sz="12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ΠΙΝΑΚΑΣ ΕΓΚΕΚΡΙΜΕΝΩΝ ΕΣΧΑΣΕ</a:t>
                      </a:r>
                    </a:p>
                    <a:p>
                      <a:pPr marL="0" marR="0" algn="ctr">
                        <a:lnSpc>
                          <a:spcPct val="115000"/>
                        </a:lnSpc>
                        <a:spcBef>
                          <a:spcPts val="1000"/>
                        </a:spcBef>
                        <a:spcAft>
                          <a:spcPts val="0"/>
                        </a:spcAft>
                      </a:pP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35448653"/>
                  </a:ext>
                </a:extLst>
              </a:tr>
              <a:tr h="461960">
                <a:tc>
                  <a:txBody>
                    <a:bodyPr/>
                    <a:lstStyle/>
                    <a:p>
                      <a:pPr marL="0" marR="0" algn="ctr">
                        <a:lnSpc>
                          <a:spcPct val="115000"/>
                        </a:lnSpc>
                        <a:spcBef>
                          <a:spcPts val="1000"/>
                        </a:spcBef>
                        <a:spcAft>
                          <a:spcPts val="0"/>
                        </a:spcAft>
                      </a:pPr>
                      <a:r>
                        <a:rPr lang="el-GR" sz="11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Α/Α</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Τίτλος – θέση ΕΣΧΑΔΑ</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Διοικητική πράξη έγκρισης</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b="1"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Γενική χρήση</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5741524"/>
                  </a:ext>
                </a:extLst>
              </a:tr>
              <a:tr h="461960">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a:t>
                      </a:r>
                      <a:r>
                        <a:rPr lang="el-GR" sz="11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Killada</a:t>
                      </a: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l-GR" sz="11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Hills</a:t>
                      </a: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Δήμου </a:t>
                      </a:r>
                      <a:r>
                        <a:rPr lang="el-GR" sz="11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Ερμιονίδας</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3/16.12.2015 ΦΕΚ ΑΑΠ 247/16.12.2015</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Παραθεριστικό-Τουριστικό χωριό</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958159"/>
                  </a:ext>
                </a:extLst>
              </a:tr>
              <a:tr h="699916">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Ίτανος Γαία στη θέση Χερσόνησος Σίδερο Δήμου Σητείας Κρήτης</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7/11.3.2016, ΦΕΚ ΑΑΠ38/11.3.2016</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Τουρισμός−Αναψυχή</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9086052"/>
                  </a:ext>
                </a:extLst>
              </a:tr>
              <a:tr h="461960">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στη νήσο Σκορπιός Δήμου </a:t>
                      </a:r>
                      <a:r>
                        <a:rPr lang="el-GR" sz="11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Μεγανησίων</a:t>
                      </a: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ΠΕ Λευκάδας</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3/6.6.2019, ΦΕΚ Δ’302/6.6.2019</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Τουρισμός-Αναψυχή</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0254637"/>
                  </a:ext>
                </a:extLst>
              </a:tr>
              <a:tr h="461960">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ΕLOUNDA HILLS Δήμου Αγίου Νικολάου Λασιθίου Κρήτης</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9/17.1.2020, ΦΕΚ Δ’ 4/17.1.2020</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Παραθεριστικό-Τουριστικό χωριό</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5095827"/>
                  </a:ext>
                </a:extLst>
              </a:tr>
              <a:tr h="699916">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Project Blue </a:t>
                      </a:r>
                      <a:r>
                        <a:rPr lang="en-US"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Iris </a:t>
                      </a: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στη θέση Καραπέτης ΔΚ Άνω Μεράς Μυκόνου</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a:t>
                      </a:r>
                      <a:r>
                        <a:rPr lang="en-US"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10.6.2020</a:t>
                      </a: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ΦΕΚ Δ</a:t>
                      </a:r>
                      <a:r>
                        <a:rPr lang="en-US"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304/10.6.2020</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Τουρισμός-Αναψυχή</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8210628"/>
                  </a:ext>
                </a:extLst>
              </a:tr>
              <a:tr h="880969">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θέση ΣΠΗΛΙΑ Καρύστου Εύβοιας</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3/11.10.2022, ΦΕΚ Δ΄659/11.10.2022</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Παραθεριστικό-Τουριστικό Χωριό</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9270137"/>
                  </a:ext>
                </a:extLst>
              </a:tr>
              <a:tr h="461960">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Varko Bay Resort Δήμου Ακτίου Βόνιτσας</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ΠΔ 30.3/12.4.2023, ΦΕΚ Δ’ 286/12.4.2023</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Τουρισμός-αναψυχή </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043909"/>
                  </a:ext>
                </a:extLst>
              </a:tr>
              <a:tr h="740757">
                <a:tc>
                  <a:txBody>
                    <a:bodyPr/>
                    <a:lstStyle/>
                    <a:p>
                      <a:pPr marL="0" marR="0" algn="just">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ΕΣΧΑΣΕ </a:t>
                      </a:r>
                      <a:r>
                        <a:rPr lang="en-US"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Investments in Data Centers in Greece </a:t>
                      </a:r>
                      <a:r>
                        <a:rPr lang="el-GR" sz="11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Δήμου Σπάτων-Αρτέμιδος ΠΕ Ανατολικής Αττικής </a:t>
                      </a:r>
                      <a:endParaRPr lang="en-US"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1000"/>
                        </a:spcBef>
                        <a:spcAft>
                          <a:spcPts val="0"/>
                        </a:spcAft>
                      </a:pP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ΠΕ 144/2023</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1000"/>
                        </a:spcBef>
                        <a:spcAft>
                          <a:spcPts val="0"/>
                        </a:spcAft>
                      </a:pPr>
                      <a:r>
                        <a:rPr lang="en-US"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a:t>
                      </a:r>
                      <a:r>
                        <a:rPr lang="el-GR" sz="11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ντός</a:t>
                      </a:r>
                      <a:r>
                        <a:rPr lang="el-GR" sz="11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Επιχειρηματικού Πάρκου-Κέντρα δεδομένων και τεχνολογικής υποστήριξης επιχειρήσεων και λοιπές συνοδευτικές δραστηριότητες</a:t>
                      </a:r>
                      <a:endParaRPr lang="en-US" sz="11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483705"/>
                  </a:ext>
                </a:extLst>
              </a:tr>
            </a:tbl>
          </a:graphicData>
        </a:graphic>
      </p:graphicFrame>
      <p:sp>
        <p:nvSpPr>
          <p:cNvPr id="7" name="Βέλος: Δεξιό 6">
            <a:extLst>
              <a:ext uri="{FF2B5EF4-FFF2-40B4-BE49-F238E27FC236}">
                <a16:creationId xmlns:a16="http://schemas.microsoft.com/office/drawing/2014/main" id="{30DDCACF-283D-25EE-FE51-32B7F6283E7A}"/>
              </a:ext>
            </a:extLst>
          </p:cNvPr>
          <p:cNvSpPr/>
          <p:nvPr/>
        </p:nvSpPr>
        <p:spPr>
          <a:xfrm>
            <a:off x="1" y="800776"/>
            <a:ext cx="1141412"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16</a:t>
            </a:r>
            <a:endParaRPr lang="en-US" dirty="0">
              <a:solidFill>
                <a:schemeClr val="bg1"/>
              </a:solidFill>
            </a:endParaRPr>
          </a:p>
        </p:txBody>
      </p:sp>
    </p:spTree>
    <p:extLst>
      <p:ext uri="{BB962C8B-B14F-4D97-AF65-F5344CB8AC3E}">
        <p14:creationId xmlns:p14="http://schemas.microsoft.com/office/powerpoint/2010/main" val="29698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81BE0C88-4D32-1615-DC92-1D44426605C3}"/>
              </a:ext>
            </a:extLst>
          </p:cNvPr>
          <p:cNvSpPr/>
          <p:nvPr/>
        </p:nvSpPr>
        <p:spPr>
          <a:xfrm>
            <a:off x="0" y="74303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17</a:t>
            </a:r>
            <a:endParaRPr lang="en-US" dirty="0">
              <a:solidFill>
                <a:schemeClr val="bg1"/>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618518"/>
            <a:ext cx="9905998" cy="888549"/>
          </a:xfrm>
        </p:spPr>
        <p:txBody>
          <a:bodyPr>
            <a:normAutofit fontScale="90000"/>
          </a:bodyPr>
          <a:lstStyle/>
          <a:p>
            <a:pPr marL="0" marR="0" lvl="0" indent="0" algn="ctr" defTabSz="457200" rtl="0" eaLnBrk="1" fontAlgn="auto" latinLnBrk="0" hangingPunct="1">
              <a:lnSpc>
                <a:spcPct val="100000"/>
              </a:lnSpc>
              <a:spcBef>
                <a:spcPts val="1000"/>
              </a:spcBef>
              <a:spcAft>
                <a:spcPts val="0"/>
              </a:spcAft>
              <a:tabLst/>
              <a:defRPr/>
            </a:pP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ΕΣΧΑΔΑ: Η πολεοδομική ωρίμανση των δημοσίων ακινήτων που προορίζονται προς αποκρατικοποίηση (άρθρα 10-17 ν. 3986/2011)</a:t>
            </a:r>
            <a:br>
              <a:rPr kumimoji="0" lang="el-GR" sz="2000" b="1" i="0" u="none" strike="noStrike" kern="1200" cap="none" spc="0" normalizeH="0" baseline="0" noProof="0" dirty="0">
                <a:ln>
                  <a:noFill/>
                </a:ln>
                <a:solidFill>
                  <a:schemeClr val="bg1"/>
                </a:solidFill>
                <a:effectLst/>
                <a:uLnTx/>
                <a:uFillTx/>
                <a:latin typeface="Century Gothic" panose="020B0502020202020204"/>
                <a:ea typeface="+mn-ea"/>
                <a:cs typeface="+mn-cs"/>
              </a:rPr>
            </a:br>
            <a:endParaRPr lang="en-US" sz="20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1647825"/>
            <a:ext cx="9905999" cy="4855612"/>
          </a:xfrm>
        </p:spPr>
        <p:txBody>
          <a:bodyPr>
            <a:normAutofit lnSpcReduction="10000"/>
          </a:bodyPr>
          <a:lstStyle/>
          <a:p>
            <a:pPr algn="just"/>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Ο ν. 3986/2011 φέρει τον τίτλο «Επείγοντα Μέτρα Εφαρμογής Μεσοπρόθεσμου Πλαισίου Δημοσιονομικής Στρατηγικής 2012-2015». Είναι γνωστός ως </a:t>
            </a:r>
            <a:r>
              <a:rPr lang="el-GR" sz="1500" dirty="0" err="1">
                <a:solidFill>
                  <a:schemeClr val="bg1"/>
                </a:solidFill>
                <a:latin typeface="Calibri" panose="020F0502020204030204" pitchFamily="34" charset="0"/>
                <a:ea typeface="Calibri" panose="020F0502020204030204" pitchFamily="34" charset="0"/>
                <a:cs typeface="Calibri" panose="020F0502020204030204" pitchFamily="34" charset="0"/>
              </a:rPr>
              <a:t>εφαρμοστικός</a:t>
            </a: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 νόμος του Μεσοπρόθεσμου Πλαισίου Δημοσιονομικής Στρατηγικής 2012-2015 που είχε ψηφιστεί με τον αμέσως προηγούμενο νόμο 3985/2011. Το Μεσοπρόθεσμο Πλαίσιο συμπεριέλαβε στο Κεφάλαιο ΙΙ ως αναγκαίο μέτρο για τη δημοσιονομική προσαρμογή της χώρας το «Πρόγραμμα Αποκρατικοποιήσεων» με σκοπό την ενίσχυση των δημοσίων εσόδων μέσω της αξιοποίησης, μεταξύ άλλων, των ακινήτων της ιδιωτικής περιουσίας του Ελληνικού Δημοσίου προς εξυπηρέτηση του δημόσιου χρέους.</a:t>
            </a:r>
          </a:p>
          <a:p>
            <a:pPr algn="just"/>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Σύμφωνα με την Αιτιολογική  Έκθεση του ν. 3985/2011 </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«Η εξέλιξη του χρέους συνδέεται επίσης µε το πρόγραµµα αποκρατικοποιήσεων. Η κυβέρνηση έχει δεσμευτεί να πραγματοποιήσει ένα φιλόδοξο πρόγραµµα αποκρατικοποιήσεων ύψους 50 δισ. ευρώ για την περίοδο 2011-2015….</a:t>
            </a:r>
            <a:r>
              <a:rPr lang="el-GR" sz="1500" i="1" dirty="0">
                <a:latin typeface="Calibri" panose="020F0502020204030204" pitchFamily="34" charset="0"/>
                <a:ea typeface="Calibri" panose="020F0502020204030204" pitchFamily="34" charset="0"/>
                <a:cs typeface="Calibri" panose="020F0502020204030204" pitchFamily="34" charset="0"/>
              </a:rPr>
              <a:t> </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Μέσω του σχεδιασμού και της υλοποίησης ενός ιδιαίτερα σημαντικού </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προγρά</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µµ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ατος</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αποκρατικοποιήσεων και αξιοποίησης της ιδιωτικής περιουσίας του Ελληνικού Δημοσίου, επιχειρείται για πρώτη φορά η καταγραφή και αξιοποίηση ενός από τα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εγαλύτερα</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αλλά και πλέον ανεκµετάλλευτα στοιχεία του ενεργητικού του Κράτους…….</a:t>
            </a:r>
            <a:r>
              <a:rPr lang="el-GR" sz="1500" i="1" dirty="0">
                <a:latin typeface="Calibri" panose="020F0502020204030204" pitchFamily="34" charset="0"/>
                <a:ea typeface="Calibri" panose="020F0502020204030204" pitchFamily="34" charset="0"/>
                <a:cs typeface="Calibri" panose="020F0502020204030204" pitchFamily="34" charset="0"/>
              </a:rPr>
              <a:t> </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Η Κυβέρνηση προωθεί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ια</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σειρά από νομοθετικές και διοικητικές πρωτοβουλίες για να καθιερώσει και να εξασφαλίσει αποτελεσματικότητα στη διαχείριση της ακίνητης περιουσίας, όπως η ανάπτυξη της τουριστικής κατοικίας κ.ά.. Η κυριότερη πρωτοβουλία είναι η </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δηµιουργία</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του </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Ταµείου</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Αξιοποίησης Ιδιωτικής Περιουσίας του </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Δηµοσίου</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στο οποίο θα περιέλθουν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εταξύ</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άλλων περιουσιακών δικαιωμάτων και όλα τα ιδιωτικά ακίνητα του </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Δηµοσίου</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που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πορούν</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να αξιοποιηθούν. Με τον τρόπο αυτό θα επιταχυνθεί η διαδικασία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εταβίβασης</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ακροχρόνιας</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µ</a:t>
            </a:r>
            <a:r>
              <a:rPr lang="el-GR" sz="1500" i="1" dirty="0" err="1">
                <a:solidFill>
                  <a:schemeClr val="bg1"/>
                </a:solidFill>
                <a:latin typeface="Calibri" panose="020F0502020204030204" pitchFamily="34" charset="0"/>
                <a:ea typeface="Calibri" panose="020F0502020204030204" pitchFamily="34" charset="0"/>
                <a:cs typeface="Calibri" panose="020F0502020204030204" pitchFamily="34" charset="0"/>
              </a:rPr>
              <a:t>ίσθωσης</a:t>
            </a:r>
            <a:r>
              <a:rPr lang="el-GR" sz="1500" i="1" dirty="0">
                <a:solidFill>
                  <a:schemeClr val="bg1"/>
                </a:solidFill>
                <a:latin typeface="Calibri" panose="020F0502020204030204" pitchFamily="34" charset="0"/>
                <a:ea typeface="Calibri" panose="020F0502020204030204" pitchFamily="34" charset="0"/>
                <a:cs typeface="Calibri" panose="020F0502020204030204" pitchFamily="34" charset="0"/>
              </a:rPr>
              <a:t> ή άλλης αξιοποίησής τους, ενώ παράλληλα θα προβλεφθεί ταχύρρυθμη διαδικασία απόδοσης χρήσεων γης όπου αυτό χρειάζεται</a:t>
            </a:r>
            <a:r>
              <a:rPr lang="el-GR" sz="15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endPar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038E3823-C0E9-C03C-A557-C337F967B260}"/>
              </a:ext>
            </a:extLst>
          </p:cNvPr>
          <p:cNvSpPr/>
          <p:nvPr/>
        </p:nvSpPr>
        <p:spPr>
          <a:xfrm>
            <a:off x="0" y="538582"/>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2</a:t>
            </a:r>
            <a:endParaRPr lang="en-US" dirty="0">
              <a:solidFill>
                <a:schemeClr val="bg1"/>
              </a:solidFill>
            </a:endParaRPr>
          </a:p>
        </p:txBody>
      </p:sp>
      <p:sp>
        <p:nvSpPr>
          <p:cNvPr id="4" name="Rectangle 1">
            <a:extLst>
              <a:ext uri="{FF2B5EF4-FFF2-40B4-BE49-F238E27FC236}">
                <a16:creationId xmlns:a16="http://schemas.microsoft.com/office/drawing/2014/main" id="{6AB5E998-E2C4-9A6D-3F3D-71F3D3857ED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Verdana" panose="020B0604030504040204" pitchFamily="34" charset="0"/>
              </a:rPr>
              <a:t>Επείγοντα Μέτρα Εφαρμογής Μεσοπρόθεσμου Πλαισίου Δημοσιονομικής Στρατηγικής 2012-2015.</a:t>
            </a:r>
            <a:r>
              <a:rPr kumimoji="0" lang="en-US" altLang="en-US" sz="8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536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141413" y="618518"/>
            <a:ext cx="9905998" cy="603792"/>
          </a:xfrm>
        </p:spPr>
        <p:txBody>
          <a:bodyPr>
            <a:normAutofit fontScale="90000"/>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Ο συνδυασμός του προγράμματος αποκρατικοποίησης με τις διαδικασίες πολεοδομικής ωρίμανσης </a:t>
            </a:r>
            <a:b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των δημοσίων ακινήτων (άρθρα 10-17 ν. 3986/2011)</a:t>
            </a:r>
            <a:endParaRPr lang="en-US" dirty="0"/>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idx="1"/>
          </p:nvPr>
        </p:nvSpPr>
        <p:spPr>
          <a:xfrm>
            <a:off x="1141412" y="1492898"/>
            <a:ext cx="9905999" cy="4298303"/>
          </a:xfrm>
        </p:spPr>
        <p:txBody>
          <a:bodyPr>
            <a:normAutofit fontScale="85000" lnSpcReduction="10000"/>
          </a:bodyPr>
          <a:lstStyle/>
          <a:p>
            <a:pPr algn="just">
              <a:defRPr/>
            </a:pP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Το Α’ Κεφάλαιο του ν. 3986/2011 αφορούσε τη σύσταση, τον σκοπό, την περιουσία, τα έσοδα, τη διάθεση των εσόδων, καθώς και τους τρόπους αξιοποίησης των περιουσιακών στοιχείων του </a:t>
            </a:r>
            <a:r>
              <a:rPr lang="el-GR" sz="1800" dirty="0">
                <a:solidFill>
                  <a:prstClr val="black"/>
                </a:solidFill>
                <a:latin typeface="Calibri" panose="020F0502020204030204" pitchFamily="34" charset="0"/>
                <a:ea typeface="Calibri" panose="020F0502020204030204" pitchFamily="34" charset="0"/>
                <a:cs typeface="Calibri" panose="020F0502020204030204" pitchFamily="34" charset="0"/>
              </a:rPr>
              <a:t>Ταμείου Αξιοποίησης Ιδιωτικής Περιουσίας του Δημοσίου (ΤΑΙΠΕΔ). Έτσι, το ΤΑΙΠΕΔ ιδρύθηκε</a:t>
            </a:r>
            <a:r>
              <a:rPr lang="en-US" sz="1800"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lang="el-GR" sz="1800" dirty="0">
                <a:solidFill>
                  <a:prstClr val="black"/>
                </a:solidFill>
                <a:latin typeface="Calibri" panose="020F0502020204030204" pitchFamily="34" charset="0"/>
                <a:ea typeface="Calibri" panose="020F0502020204030204" pitchFamily="34" charset="0"/>
                <a:cs typeface="Calibri" panose="020F0502020204030204" pitchFamily="34" charset="0"/>
              </a:rPr>
              <a:t>ως ανώνυμη εταιρεία ειδικού σκοπού περιορισμένης χρονικής διάρκειας (6 έτη με δυνατότητα παράτασης) που λειτουργεί με κανόνες ιδιωτικής οικονομίας, με σκοπό την αξιοποίηση περιουσιακών στοιχείων της ιδιωτικής περιουσίας του Δημοσίου.</a:t>
            </a:r>
            <a:endPar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Το Β’ Κεφάλαιο του ν. 3986/2011 έφερε τον τίτλο «Πολεοδομική Ωρίμανση και Επενδυτική Ταυτότητα των Δημοσίων Ακινήτων και λοιπές διατάξεις για την αξιοποίηση της Δημόσιας περιουσίας». </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Με τις διατάξεις αυτές θεσπίσθηκε ένα ειδικό καθεστώς δημοσίου δικαίου για την πολεοδομική οργάνωση των ακινήτων του Δημοσίου που επρόκειτο να υπαχθούν σε διαδικασία αποκρατικοποιήσεων.</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Έτσι </a:t>
            </a:r>
            <a:r>
              <a:rPr kumimoji="0" lang="el-GR" sz="18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το πρόγραμμα αποκρατικοποιήσεων </a:t>
            </a: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της ιδιωτικής περιουσίας του Δημοσίου (μέσω πώλησης, σύστασης εμπραγμάτων και ενοχικών δικαιωμάτων και μεταβίβασης αυτών σε τρίτους, εκμίσθωσης κ.λπ.) </a:t>
            </a:r>
            <a:r>
              <a:rPr kumimoji="0" lang="el-GR" sz="18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συσχετίσθηκε με διαδικασίες πολεοδομικής οργάνωσης και σχεδιασμού των δημοσίων </a:t>
            </a:r>
            <a:r>
              <a:rPr kumimoji="0" lang="el-GR" sz="1800" b="1" i="0" u="sng"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ακιν</a:t>
            </a:r>
            <a:r>
              <a:rPr lang="el-GR" sz="1800" b="1" u="sng" dirty="0" err="1">
                <a:solidFill>
                  <a:prstClr val="black"/>
                </a:solidFill>
                <a:latin typeface="Calibri" panose="020F0502020204030204" pitchFamily="34" charset="0"/>
                <a:ea typeface="Calibri" panose="020F0502020204030204" pitchFamily="34" charset="0"/>
                <a:cs typeface="Calibri" panose="020F0502020204030204" pitchFamily="34" charset="0"/>
              </a:rPr>
              <a:t>ήτων</a:t>
            </a:r>
            <a:r>
              <a:rPr lang="el-GR" sz="1800" b="1" u="sng" dirty="0">
                <a:solidFill>
                  <a:prstClr val="black"/>
                </a:solidFill>
                <a:latin typeface="Calibri" panose="020F0502020204030204" pitchFamily="34" charset="0"/>
                <a:ea typeface="Calibri" panose="020F0502020204030204" pitchFamily="34" charset="0"/>
                <a:cs typeface="Calibri" panose="020F0502020204030204" pitchFamily="34" charset="0"/>
              </a:rPr>
              <a:t>,</a:t>
            </a:r>
            <a:r>
              <a:rPr kumimoji="0" lang="el-GR" sz="18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με σκοπό την απόδοση συγκεκριμένης πολεοδομικής και οικονομικής ταυτότητας </a:t>
            </a: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σε αυτά (μέσω του καθορισμού χρήσεων γης και όρων δόμησης). Με τον τρόπο αυτό μπορούσαν να επιτευχθούν υψηλότερα ανταλλάγματα για το προ</a:t>
            </a:r>
            <a:r>
              <a:rPr lang="el-GR" sz="1800" dirty="0" err="1">
                <a:solidFill>
                  <a:prstClr val="black"/>
                </a:solidFill>
                <a:latin typeface="Calibri" panose="020F0502020204030204" pitchFamily="34" charset="0"/>
                <a:ea typeface="Calibri" panose="020F0502020204030204" pitchFamily="34" charset="0"/>
                <a:cs typeface="Calibri" panose="020F0502020204030204" pitchFamily="34" charset="0"/>
              </a:rPr>
              <a:t>ϊόν</a:t>
            </a:r>
            <a:r>
              <a:rPr lang="el-GR" sz="1800" dirty="0">
                <a:solidFill>
                  <a:prstClr val="black"/>
                </a:solidFill>
                <a:latin typeface="Calibri" panose="020F0502020204030204" pitchFamily="34" charset="0"/>
                <a:ea typeface="Calibri" panose="020F0502020204030204" pitchFamily="34" charset="0"/>
                <a:cs typeface="Calibri" panose="020F0502020204030204" pitchFamily="34" charset="0"/>
              </a:rPr>
              <a:t> των </a:t>
            </a:r>
            <a:r>
              <a:rPr kumimoji="0" lang="el-G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αποκρατικοποιήσεων και να εξυπηρετηθεί καλύτερα το δημόσιο χρέος. </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endParaRPr lang="en-US" dirty="0"/>
          </a:p>
        </p:txBody>
      </p:sp>
      <p:sp>
        <p:nvSpPr>
          <p:cNvPr id="4" name="Βέλος: Δεξιό 3">
            <a:extLst>
              <a:ext uri="{FF2B5EF4-FFF2-40B4-BE49-F238E27FC236}">
                <a16:creationId xmlns:a16="http://schemas.microsoft.com/office/drawing/2014/main" id="{08F376F3-6416-4B01-8D6F-C4DCD9733670}"/>
              </a:ext>
            </a:extLst>
          </p:cNvPr>
          <p:cNvSpPr/>
          <p:nvPr/>
        </p:nvSpPr>
        <p:spPr>
          <a:xfrm>
            <a:off x="0" y="510590"/>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3</a:t>
            </a:r>
            <a:endParaRPr lang="en-US" dirty="0">
              <a:solidFill>
                <a:schemeClr val="bg1"/>
              </a:solidFill>
            </a:endParaRPr>
          </a:p>
        </p:txBody>
      </p:sp>
    </p:spTree>
    <p:extLst>
      <p:ext uri="{BB962C8B-B14F-4D97-AF65-F5344CB8AC3E}">
        <p14:creationId xmlns:p14="http://schemas.microsoft.com/office/powerpoint/2010/main" val="258408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618518"/>
            <a:ext cx="9905998" cy="734421"/>
          </a:xfrm>
        </p:spPr>
        <p:txBody>
          <a:bodyPr>
            <a:normAutofit fontScale="90000"/>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2400" b="0" i="0" u="none" strike="noStrike" kern="1200" cap="none" spc="0" normalizeH="0" baseline="0" noProof="0" dirty="0">
                <a:ln>
                  <a:noFill/>
                </a:ln>
                <a:solidFill>
                  <a:schemeClr val="bg1"/>
                </a:solidFill>
                <a:effectLst/>
                <a:uLnTx/>
                <a:uFillTx/>
                <a:ea typeface="+mn-ea"/>
                <a:cs typeface="+mn-cs"/>
              </a:rPr>
            </a:br>
            <a:r>
              <a:rPr kumimoji="0" lang="el-GR" sz="22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Δημόσια ακίνητα που υπάγονται στη διαδικασία πολεοδομικής ωρίμανσης</a:t>
            </a: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660849"/>
            <a:ext cx="9905999" cy="4578633"/>
          </a:xfrm>
        </p:spPr>
        <p:txBody>
          <a:bodyPr>
            <a:normAutofit fontScale="92500"/>
          </a:bodyPr>
          <a:lstStyle/>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Στην ειδική διαδικασία πολεοδομικής ωρίμανσης του ν. 3986/2011 μπορούσαν να υπαχθούν μόνο εκείνα τα δημόσια ακίνητα (άρθρο 10 ν. 3986/2011):</a:t>
            </a:r>
          </a:p>
          <a:p>
            <a:pPr lvl="2"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που </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νήκουν</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στην</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ιδιωτική</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εριουσί</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 του Δημοσίου ή Ν.Π.Δ.Δ. ή Ο.Τ.Α. ή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σε</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ετ</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αιρεία της οποίας το μετοχικό κεφάλαιο ανήκει εξ ολοκλήρου, άμεσα ή έμμεσα, στο Δημόσιο ή σε Ν.Π.Δ.Δ</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(Σημειώνεται ότι η </a:t>
            </a:r>
            <a:r>
              <a:rPr lang="el-GR" alt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ιδιωτική περιουσία του Δημοσίου είναι εκείνη που δεν υπηρετεί δημόσιο σκοπό και που μπορεί να αξιοποιηθεί με κριτήρια ιδιωτικής οικονομίας, </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όπως αξιόγραφα, μετοχές, καταθέσεις, κινητά και ακίνητα περιουσιακά στοιχεία που μπορεί να εκμισθωθούν, μεταβιβασθούν κ.λπ. </a:t>
            </a:r>
          </a:p>
          <a:p>
            <a:pPr lvl="2" algn="just">
              <a:buFont typeface="Wingdings" panose="05000000000000000000" pitchFamily="2" charset="2"/>
              <a:buChar char="Ø"/>
            </a:pP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στα οποία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το</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Τ</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ΑΙΠΕΔ</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ή εταιρεία της οποίας το μετοχικό κεφάλαιο ανήκει εξ ολοκλήρου άμεσα ή έμμεσα</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στο ΤΑΙΠΕΔ</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αποκτά κυριότητα ή άλλο εμπράγματο δικαίωμα ή άλλο δικαίωμα περιουσιακής φύσης ή δικαίωμα διαχείρισης και εκμετάλλευσης</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altLang="en-US" sz="1400" dirty="0">
                <a:latin typeface="Calibri" panose="020F0502020204030204" pitchFamily="34" charset="0"/>
                <a:ea typeface="Calibri" panose="020F0502020204030204" pitchFamily="34" charset="0"/>
                <a:cs typeface="Calibri" panose="020F0502020204030204" pitchFamily="34" charset="0"/>
              </a:rPr>
              <a:t> </a:t>
            </a:r>
            <a:endParaRPr lang="el-GR" altLang="en-US" sz="1400" dirty="0">
              <a:latin typeface="Calibri" panose="020F0502020204030204" pitchFamily="34" charset="0"/>
              <a:ea typeface="Calibri" panose="020F0502020204030204" pitchFamily="34" charset="0"/>
              <a:cs typeface="Calibri" panose="020F0502020204030204" pitchFamily="34" charset="0"/>
            </a:endParaRPr>
          </a:p>
          <a:p>
            <a:pPr lvl="1" algn="just"/>
            <a:r>
              <a:rPr lang="el-GR"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Με ΚΥΑ των Υπουργών Οικονομικών και Περιβάλλοντος και Ενέργειας μπορούν να υπάγονται στη διαδικασία της πολεοδομικής ωρίμανσης και άλλα δημόσια ακίνητα, με σκοπό τη βέλτιστη ανάπτυξη και αξιοποίησή τους.</a:t>
            </a:r>
          </a:p>
          <a:p>
            <a:pPr lvl="1" algn="just"/>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rgbClr val="000000"/>
                </a:solidFill>
                <a:latin typeface="Calibri" panose="020F0502020204030204" pitchFamily="34" charset="0"/>
                <a:ea typeface="Calibri" panose="020F0502020204030204" pitchFamily="34" charset="0"/>
                <a:cs typeface="Calibri" panose="020F0502020204030204" pitchFamily="34" charset="0"/>
              </a:rPr>
              <a:t>Το προϊόν της αξιοποίησης των δημοσίων ακινήτων χρησιμοποιείται αποκλειστικά για την αποπληρωμή του δημοσίου χρέους της χώρας, ενώ επίσης προβλέφθηκε ότι το ΤΑΙΠΕΔ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λειτουργεί</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γι</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 την εξυπηρέτηση του δημοσίου συμφέροντος, σύμφωνα με τους κανόνες της ιδιωτικής οικονομίας</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(άρθρο 1 παρ. 2 και 3 ν. 3986/2011).</a:t>
            </a:r>
          </a:p>
          <a:p>
            <a:pPr lvl="1"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Σύμφωνα με τη νομολογία, το πρόγραμμα αποκρατικοποιήσεων, μέρος του οποίου αποτελεί η αξιοποίηση των δημοσίων ακινήτων της ιδιωτικής περιουσίας του Ελληνικού Δημοσίου, αποτέλεσε αντικείμενο εντόνου ενδιαφέροντος του νομοθέτη και εξυπηρετεί </a:t>
            </a:r>
            <a:r>
              <a:rPr lang="el-GR" sz="1400" b="1" u="sng" dirty="0">
                <a:solidFill>
                  <a:schemeClr val="bg1"/>
                </a:solidFill>
                <a:latin typeface="Calibri" panose="020F0502020204030204" pitchFamily="34" charset="0"/>
                <a:ea typeface="Calibri" panose="020F0502020204030204" pitchFamily="34" charset="0"/>
                <a:cs typeface="Calibri" panose="020F0502020204030204" pitchFamily="34" charset="0"/>
              </a:rPr>
              <a:t>«σκοπούς υπέρτερου δημοσίου συμφέροντος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(ΠΕ 363/2013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8, 309/2013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7, 185/2013 5μ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9, 250/2014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10).</a:t>
            </a:r>
            <a:endParaRPr lang="en-US" alt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457200" lvl="1" indent="0" algn="just">
              <a:buNone/>
            </a:pPr>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D7DC6B0A-8465-C7D0-85BF-9B5BD72C669D}"/>
              </a:ext>
            </a:extLst>
          </p:cNvPr>
          <p:cNvSpPr/>
          <p:nvPr/>
        </p:nvSpPr>
        <p:spPr>
          <a:xfrm>
            <a:off x="0" y="859373"/>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4</a:t>
            </a:r>
            <a:endParaRPr lang="en-US" dirty="0">
              <a:solidFill>
                <a:schemeClr val="bg1"/>
              </a:solidFill>
            </a:endParaRPr>
          </a:p>
        </p:txBody>
      </p:sp>
      <p:sp>
        <p:nvSpPr>
          <p:cNvPr id="2" name="Rectangle 1">
            <a:extLst>
              <a:ext uri="{FF2B5EF4-FFF2-40B4-BE49-F238E27FC236}">
                <a16:creationId xmlns:a16="http://schemas.microsoft.com/office/drawing/2014/main" id="{420F5D87-8BAC-223B-5C4F-85042A49DD2C}"/>
              </a:ext>
            </a:extLst>
          </p:cNvPr>
          <p:cNvSpPr>
            <a:spLocks noChangeArrowheads="1"/>
          </p:cNvSpPr>
          <p:nvPr/>
        </p:nvSpPr>
        <p:spPr bwMode="auto">
          <a:xfrm>
            <a:off x="0" y="159350"/>
            <a:ext cx="516167"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0000"/>
                </a:solidFill>
                <a:effectLst/>
                <a:latin typeface="Verdana" panose="020B0604030504040204" pitchFamily="34" charset="0"/>
              </a:rPr>
              <a:t>α</a:t>
            </a:r>
            <a:r>
              <a:rPr kumimoji="0" lang="en-US" altLang="en-US" sz="900" b="0" i="0" u="none" strike="noStrike" cap="none" normalizeH="0" baseline="0" dirty="0" err="1">
                <a:ln>
                  <a:noFill/>
                </a:ln>
                <a:solidFill>
                  <a:srgbClr val="000000"/>
                </a:solidFill>
                <a:effectLst/>
                <a:latin typeface="Verdana" panose="020B0604030504040204" pitchFamily="34" charset="0"/>
              </a:rPr>
              <a:t>κίνητ</a:t>
            </a:r>
            <a:r>
              <a:rPr kumimoji="0" lang="en-US" altLang="en-US" sz="900" b="0" i="0" u="none" strike="noStrike" cap="none" normalizeH="0" baseline="0" dirty="0">
                <a:ln>
                  <a:noFill/>
                </a:ln>
                <a:solidFill>
                  <a:srgbClr val="000000"/>
                </a:solidFill>
                <a:effectLst/>
                <a:latin typeface="Verdana" panose="020B0604030504040204" pitchFamily="34" charset="0"/>
              </a:rPr>
              <a:t>α.</a:t>
            </a:r>
            <a:r>
              <a:rPr kumimoji="0" lang="en-US" altLang="en-US" sz="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DD213619-0810-951E-0CEC-7F9B83F75C77}"/>
              </a:ext>
            </a:extLst>
          </p:cNvPr>
          <p:cNvSpPr>
            <a:spLocks noChangeArrowheads="1"/>
          </p:cNvSpPr>
          <p:nvPr/>
        </p:nvSpPr>
        <p:spPr bwMode="auto">
          <a:xfrm>
            <a:off x="0" y="159350"/>
            <a:ext cx="201978"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err="1">
                <a:ln>
                  <a:noFill/>
                </a:ln>
                <a:solidFill>
                  <a:srgbClr val="000000"/>
                </a:solidFill>
                <a:effectLst/>
                <a:latin typeface="Verdana" panose="020B0604030504040204" pitchFamily="34" charset="0"/>
              </a:rPr>
              <a:t>στ</a:t>
            </a:r>
            <a:r>
              <a:rPr kumimoji="0" lang="en-US" altLang="en-US" sz="900" b="0" i="0" u="none" strike="noStrike" cap="none" normalizeH="0" baseline="0" dirty="0">
                <a:ln>
                  <a:noFill/>
                </a:ln>
                <a:solidFill>
                  <a:srgbClr val="000000"/>
                </a:solidFill>
                <a:effectLst/>
                <a:latin typeface="Verdana" panose="020B0604030504040204" pitchFamily="34" charset="0"/>
              </a:rPr>
              <a:t>α</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855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91146C-8B0A-ECCB-D9C8-B0E3545E4C88}"/>
              </a:ext>
            </a:extLst>
          </p:cNvPr>
          <p:cNvSpPr>
            <a:spLocks noGrp="1"/>
          </p:cNvSpPr>
          <p:nvPr>
            <p:ph type="title"/>
          </p:nvPr>
        </p:nvSpPr>
        <p:spPr>
          <a:xfrm>
            <a:off x="1495976" y="553204"/>
            <a:ext cx="9905998" cy="753082"/>
          </a:xfrm>
        </p:spPr>
        <p:txBody>
          <a:bodyPr>
            <a:normAutofit/>
          </a:bodyPr>
          <a:lstStyle/>
          <a:p>
            <a:pPr algn="ctr">
              <a:lnSpc>
                <a:spcPct val="120000"/>
              </a:lnSpc>
              <a:spcBef>
                <a:spcPts val="1000"/>
              </a:spcBef>
              <a:buSzPct val="125000"/>
            </a:pP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Η διαδικασία της πολεοδομικής ωρίμανσης (άρθρα 11-13 ν. 3986/2011)</a:t>
            </a:r>
            <a:endParaRPr lang="en-US" sz="2000" dirty="0">
              <a:solidFill>
                <a:schemeClr val="bg1"/>
              </a:solidFill>
              <a:latin typeface="+mn-lt"/>
              <a:ea typeface="+mn-ea"/>
              <a:cs typeface="+mn-cs"/>
            </a:endParaRPr>
          </a:p>
        </p:txBody>
      </p:sp>
      <p:sp>
        <p:nvSpPr>
          <p:cNvPr id="3" name="Θέση περιεχομένου 2">
            <a:extLst>
              <a:ext uri="{FF2B5EF4-FFF2-40B4-BE49-F238E27FC236}">
                <a16:creationId xmlns:a16="http://schemas.microsoft.com/office/drawing/2014/main" id="{9FF909DE-0DDC-943B-C9C6-6A04A939F985}"/>
              </a:ext>
            </a:extLst>
          </p:cNvPr>
          <p:cNvSpPr>
            <a:spLocks noGrp="1"/>
          </p:cNvSpPr>
          <p:nvPr>
            <p:ph idx="1"/>
          </p:nvPr>
        </p:nvSpPr>
        <p:spPr>
          <a:xfrm>
            <a:off x="1141412" y="1502229"/>
            <a:ext cx="9905999" cy="4965246"/>
          </a:xfrm>
        </p:spPr>
        <p:txBody>
          <a:bodyPr>
            <a:normAutofit fontScale="92500" lnSpcReduction="10000"/>
          </a:bodyPr>
          <a:lstStyle/>
          <a:p>
            <a:pPr algn="just"/>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Η διαδικασία της πολεοδομικής ωρίμανσης έχει σκοπό την απόδοση βιώσιμης επενδυτικής ταυτότητας στα δημόσια ακίνητα, με σκοπό την αξιοποίησή τους, γεγονός που συνιστά λόγο έντονου δημοσίου συμφέροντος.</a:t>
            </a:r>
          </a:p>
          <a:p>
            <a:pPr algn="just"/>
            <a:r>
              <a:rPr lang="el-GR" sz="1800" dirty="0" err="1">
                <a:solidFill>
                  <a:schemeClr val="bg1"/>
                </a:solidFill>
                <a:latin typeface="Calibri" panose="020F0502020204030204" pitchFamily="34" charset="0"/>
                <a:ea typeface="Calibri" panose="020F0502020204030204" pitchFamily="34" charset="0"/>
                <a:cs typeface="Calibri" panose="020F0502020204030204" pitchFamily="34" charset="0"/>
              </a:rPr>
              <a:t>Διαφοροποιό</a:t>
            </a:r>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 στοιχείο του ν. 3986/2011 από άλλα εργαλεία και μηχανισμούς του πολεοδομικού σχεδιασμού: Ο ν. 3986/2011 δεν αρκέστηκε μόνο στην πρόβλεψη ενός ακόμη πολεοδομικού εργαλείου. Την περίοδο εκείνη τα μόνα προβλεπόμενα από τη νομοθεσία εργαλεία πολεοδομικού σχεδιασμού ήταν τα  ΓΠΣ/ΣΧΟΟΑΠ. Ο νομοθέτης, αξιοποιώντας στοιχεία από εργαλεία </a:t>
            </a:r>
            <a:r>
              <a:rPr lang="el-GR" sz="1800" dirty="0" err="1">
                <a:solidFill>
                  <a:schemeClr val="bg1"/>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 επιχειρηματικών δραστηριοτήτων και ιδιωτικής πολεοδόμησης που ήταν ήδη θεσμοθετημένα (ΠΟΤΑ, ΠΟΑΠΔ, ΒΙΠΕ/ΒΕΠΕ, Επιχειρηματικά Πάρκα, ΠΕΡΠΟ </a:t>
            </a:r>
            <a:r>
              <a:rPr lang="el-GR" sz="1800" dirty="0" err="1">
                <a:solidFill>
                  <a:schemeClr val="bg1"/>
                </a:solidFill>
                <a:latin typeface="Calibri" panose="020F0502020204030204" pitchFamily="34" charset="0"/>
                <a:ea typeface="Calibri" panose="020F0502020204030204" pitchFamily="34" charset="0"/>
                <a:cs typeface="Calibri" panose="020F0502020204030204" pitchFamily="34" charset="0"/>
              </a:rPr>
              <a:t>κλπ</a:t>
            </a:r>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  καθώς και τα πορίσματα της νομολογίας, προχώρησε πέραν αυτών και επιχείρησε να εισάγει ένα νέο «σύστημα σχεδιασμού» ακινήτων, το οποίο θα εφαρμοζόταν σε δύο επίπεδα με βάση ένα δικό του σύστημα χρήσεων γης (ήδη το ισχύον τότε από 23.2.1987 ΠΔ για τις χρήσεις γης έχρηζε </a:t>
            </a:r>
            <a:r>
              <a:rPr lang="el-GR" sz="1800" dirty="0" err="1">
                <a:solidFill>
                  <a:schemeClr val="bg1"/>
                </a:solidFill>
                <a:latin typeface="Calibri" panose="020F0502020204030204" pitchFamily="34" charset="0"/>
                <a:ea typeface="Calibri" panose="020F0502020204030204" pitchFamily="34" charset="0"/>
                <a:cs typeface="Calibri" panose="020F0502020204030204" pitchFamily="34" charset="0"/>
              </a:rPr>
              <a:t>επικαιροποίησης</a:t>
            </a:r>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Περαιτέρω, τα δημόσια ακίνητα εξοπλίσθηκαν με ένα νέο εμπράγματο δικαίωμα: το δικαίωμα επιφάνειας που παρέχει στον δικαιούχο χωριστή κυριότητα  (µε προσδιορισμένη από τον νόμο χρονική διάρκεια 5-99 ετών) επί των </a:t>
            </a:r>
            <a:r>
              <a:rPr lang="el-GR" sz="1800" dirty="0" err="1">
                <a:solidFill>
                  <a:schemeClr val="bg1"/>
                </a:solidFill>
                <a:latin typeface="Calibri" panose="020F0502020204030204" pitchFamily="34" charset="0"/>
                <a:ea typeface="Calibri" panose="020F0502020204030204" pitchFamily="34" charset="0"/>
                <a:cs typeface="Calibri" panose="020F0502020204030204" pitchFamily="34" charset="0"/>
              </a:rPr>
              <a:t>κτισµάτων</a:t>
            </a:r>
            <a:r>
              <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rPr>
              <a:t> που υπάρχουν ή θα κατασκευασθούν. Το ακίνητο θα πρέπει να είναι δημόσιο κατά τον χρόνο σύστασης του δικαιώματος (άρθρα 17-26 ν. 3986/2011).</a:t>
            </a:r>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01921282-165F-D461-9E18-ADDEADD07D6C}"/>
              </a:ext>
            </a:extLst>
          </p:cNvPr>
          <p:cNvSpPr/>
          <p:nvPr/>
        </p:nvSpPr>
        <p:spPr>
          <a:xfrm>
            <a:off x="0" y="553204"/>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5</a:t>
            </a:r>
            <a:endParaRPr lang="en-US" dirty="0">
              <a:solidFill>
                <a:schemeClr val="bg1"/>
              </a:solidFill>
            </a:endParaRPr>
          </a:p>
        </p:txBody>
      </p:sp>
    </p:spTree>
    <p:extLst>
      <p:ext uri="{BB962C8B-B14F-4D97-AF65-F5344CB8AC3E}">
        <p14:creationId xmlns:p14="http://schemas.microsoft.com/office/powerpoint/2010/main" val="3690409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C1524-9E78-E511-A23A-91A53D0DFE32}"/>
              </a:ext>
            </a:extLst>
          </p:cNvPr>
          <p:cNvSpPr>
            <a:spLocks noGrp="1"/>
          </p:cNvSpPr>
          <p:nvPr>
            <p:ph type="title"/>
          </p:nvPr>
        </p:nvSpPr>
        <p:spPr>
          <a:xfrm>
            <a:off x="1141413" y="618518"/>
            <a:ext cx="9905998" cy="1076932"/>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Πολεοδομική ωρίμανση σε δύο στάδια</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92189BD-41B0-BF23-B41F-016BDE6C65B8}"/>
              </a:ext>
            </a:extLst>
          </p:cNvPr>
          <p:cNvSpPr>
            <a:spLocks noGrp="1"/>
          </p:cNvSpPr>
          <p:nvPr>
            <p:ph idx="1"/>
          </p:nvPr>
        </p:nvSpPr>
        <p:spPr>
          <a:xfrm>
            <a:off x="1141412" y="1695450"/>
            <a:ext cx="9905999" cy="4095751"/>
          </a:xfrm>
        </p:spPr>
        <p:txBody>
          <a:bodyPr>
            <a:normAutofit fontScale="62500" lnSpcReduction="20000"/>
          </a:bodyPr>
          <a:lstStyle/>
          <a:p>
            <a:pPr marL="0" indent="0">
              <a:lnSpc>
                <a:spcPct val="170000"/>
              </a:lnSpc>
              <a:buNone/>
            </a:pP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Διαδικασία ωρίμανσης σε δύο διαδοχικά στάδια, στα οποία βαθμιαία εξειδικεύονται οι ρυθμίσεις των προηγούμενων σταδίων:</a:t>
            </a:r>
            <a:b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l-GR" sz="2100" b="1" dirty="0">
                <a:solidFill>
                  <a:schemeClr val="bg1"/>
                </a:solidFill>
                <a:latin typeface="Calibri" panose="020F0502020204030204" pitchFamily="34" charset="0"/>
                <a:ea typeface="Calibri" panose="020F0502020204030204" pitchFamily="34" charset="0"/>
                <a:cs typeface="Calibri" panose="020F0502020204030204" pitchFamily="34" charset="0"/>
              </a:rPr>
              <a:t>Α’ στάδιο ολοκληρώνεται με την έγκριση Ειδικού Σχεδίου Χωρικής Ανάπτυξης Δημοσίων Ακινήτων (ΕΣΧΑΔΑ): </a:t>
            </a:r>
          </a:p>
          <a:p>
            <a:pPr algn="just">
              <a:lnSpc>
                <a:spcPct val="170000"/>
              </a:lnSpc>
              <a:buFont typeface="Wingdings" panose="05000000000000000000" pitchFamily="2" charset="2"/>
              <a:buChar char="Ø"/>
            </a:pP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Οριοθέτηση των προς αξιοποίηση ακινήτων (σε χάρτη κλίμακας 1: 5000 ή άλλης κατάλληλης κλίμακας) και καθορισμός χωρικού προορισμού του ακινήτου                     τα ακίνητα υπάγονται σε μία από τις κατηγορίες χρήσεων γης και όρων δόμησης του άρθρου 11 του ν. 3986/2011.</a:t>
            </a:r>
          </a:p>
          <a:p>
            <a:pPr algn="just">
              <a:lnSpc>
                <a:spcPct val="170000"/>
              </a:lnSpc>
              <a:buFont typeface="Wingdings" panose="05000000000000000000" pitchFamily="2" charset="2"/>
              <a:buChar char="Ø"/>
            </a:pP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Καθορίζονται ειδικότερες χρήσεις γης, πρόσθετοι περιορισμοί στις εντάσεις των χρήσεων, ειδικοί όροι και περιορισμοί δόμησης, ειδικές ζώνες προστασίας και ελέγχου, εντός των οποίων μπορεί να επιβάλλονται ειδικοί όροι και περιορισμοί στις χρήσεις γης, στη δόμηση και στην άσκηση δραστηριοτήτων.</a:t>
            </a:r>
          </a:p>
          <a:p>
            <a:pPr algn="just">
              <a:lnSpc>
                <a:spcPct val="170000"/>
              </a:lnSpc>
              <a:buFont typeface="Wingdings" panose="05000000000000000000" pitchFamily="2" charset="2"/>
              <a:buChar char="Ø"/>
            </a:pP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Οι κατευθύνσεις της εθνικής χωροταξικής πολιτικής, όπως αυτές απορρέουν από τα υφιστάμενα χωροταξικά πλαίσια εθνικού επιπέδου, λαμβάνονται υπόψη και συνεκτιμώνται κατά τον καθορισμό του χωρικού προορισμού των δημοσίων ακινήτων.                   Εναρμονίζονται και λαμβάνουν υπόψη τα ήδη ισχύοντα εθνικά και περιφερειακά σχέδια (ΠΕ 29/2015 </a:t>
            </a:r>
            <a:r>
              <a:rPr lang="el-GR" sz="2100" dirty="0" err="1">
                <a:solidFill>
                  <a:schemeClr val="bg1"/>
                </a:solidFill>
                <a:latin typeface="Calibri" panose="020F0502020204030204" pitchFamily="34" charset="0"/>
                <a:ea typeface="Calibri" panose="020F0502020204030204" pitchFamily="34" charset="0"/>
                <a:cs typeface="Calibri" panose="020F0502020204030204" pitchFamily="34" charset="0"/>
              </a:rPr>
              <a:t>Ολ</a:t>
            </a: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 219/2019, 87/2020).</a:t>
            </a:r>
          </a:p>
          <a:p>
            <a:pPr algn="just">
              <a:lnSpc>
                <a:spcPct val="170000"/>
              </a:lnSpc>
              <a:buFont typeface="Wingdings" panose="05000000000000000000" pitchFamily="2" charset="2"/>
              <a:buChar char="Ø"/>
            </a:pP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 Εγκρίνονται με το ίδιο ΠΔ οι περιβαλλοντικοί όροι του σχεδίου ύστερα από εκπόνηση Στρατηγικής Μελέτης Περιβαλλοντικών Επιπτώσεων. </a:t>
            </a:r>
          </a:p>
          <a:p>
            <a:pPr marL="0" indent="0">
              <a:buNone/>
            </a:pPr>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E4B42CF4-E543-BB03-8900-A52080CDB140}"/>
              </a:ext>
            </a:extLst>
          </p:cNvPr>
          <p:cNvSpPr/>
          <p:nvPr/>
        </p:nvSpPr>
        <p:spPr>
          <a:xfrm>
            <a:off x="2513241" y="2837378"/>
            <a:ext cx="586042" cy="209939"/>
          </a:xfrm>
          <a:prstGeom prst="rightArrow">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dirty="0">
              <a:solidFill>
                <a:schemeClr val="bg1"/>
              </a:solidFill>
            </a:endParaRPr>
          </a:p>
        </p:txBody>
      </p:sp>
      <p:sp>
        <p:nvSpPr>
          <p:cNvPr id="7" name="Βέλος: Δεξιό 6">
            <a:extLst>
              <a:ext uri="{FF2B5EF4-FFF2-40B4-BE49-F238E27FC236}">
                <a16:creationId xmlns:a16="http://schemas.microsoft.com/office/drawing/2014/main" id="{F2A53B61-9018-1093-4AFA-E6ADF87A85BC}"/>
              </a:ext>
            </a:extLst>
          </p:cNvPr>
          <p:cNvSpPr/>
          <p:nvPr/>
        </p:nvSpPr>
        <p:spPr>
          <a:xfrm>
            <a:off x="0" y="61851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6</a:t>
            </a:r>
            <a:endParaRPr lang="en-US" dirty="0">
              <a:solidFill>
                <a:schemeClr val="bg1"/>
              </a:solidFill>
            </a:endParaRPr>
          </a:p>
        </p:txBody>
      </p:sp>
      <p:sp>
        <p:nvSpPr>
          <p:cNvPr id="6" name="Βέλος: Δεξιό 5">
            <a:extLst>
              <a:ext uri="{FF2B5EF4-FFF2-40B4-BE49-F238E27FC236}">
                <a16:creationId xmlns:a16="http://schemas.microsoft.com/office/drawing/2014/main" id="{481F691B-66F5-BEC3-2A7D-46D1275A68EE}"/>
              </a:ext>
            </a:extLst>
          </p:cNvPr>
          <p:cNvSpPr/>
          <p:nvPr/>
        </p:nvSpPr>
        <p:spPr>
          <a:xfrm>
            <a:off x="9205078" y="4611072"/>
            <a:ext cx="586042" cy="209939"/>
          </a:xfrm>
          <a:prstGeom prst="rightArrow">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dirty="0">
              <a:solidFill>
                <a:schemeClr val="bg1"/>
              </a:solidFill>
            </a:endParaRPr>
          </a:p>
        </p:txBody>
      </p:sp>
    </p:spTree>
    <p:extLst>
      <p:ext uri="{BB962C8B-B14F-4D97-AF65-F5344CB8AC3E}">
        <p14:creationId xmlns:p14="http://schemas.microsoft.com/office/powerpoint/2010/main" val="1592673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7D6F8-F36D-20E8-60CC-D8A372729E36}"/>
              </a:ext>
            </a:extLst>
          </p:cNvPr>
          <p:cNvSpPr>
            <a:spLocks noGrp="1"/>
          </p:cNvSpPr>
          <p:nvPr>
            <p:ph type="title"/>
          </p:nvPr>
        </p:nvSpPr>
        <p:spPr>
          <a:xfrm>
            <a:off x="1141413" y="618519"/>
            <a:ext cx="9905998" cy="697098"/>
          </a:xfrm>
        </p:spPr>
        <p:txBody>
          <a:bodyPr>
            <a:normAutofit/>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Σύστημα χρήσεων γης και όροι δόμησης (άρθρο 11 ν. 3986/2011)</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Βέλος: Δεξιό 5">
            <a:extLst>
              <a:ext uri="{FF2B5EF4-FFF2-40B4-BE49-F238E27FC236}">
                <a16:creationId xmlns:a16="http://schemas.microsoft.com/office/drawing/2014/main" id="{D9443E5C-48E9-69E0-3528-64F87070CE1C}"/>
              </a:ext>
            </a:extLst>
          </p:cNvPr>
          <p:cNvSpPr/>
          <p:nvPr/>
        </p:nvSpPr>
        <p:spPr>
          <a:xfrm>
            <a:off x="0" y="294758"/>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7</a:t>
            </a:r>
            <a:endParaRPr lang="en-US" dirty="0">
              <a:solidFill>
                <a:schemeClr val="bg1"/>
              </a:solidFill>
            </a:endParaRPr>
          </a:p>
        </p:txBody>
      </p:sp>
      <p:sp>
        <p:nvSpPr>
          <p:cNvPr id="4" name="Θέση περιεχομένου 3">
            <a:extLst>
              <a:ext uri="{FF2B5EF4-FFF2-40B4-BE49-F238E27FC236}">
                <a16:creationId xmlns:a16="http://schemas.microsoft.com/office/drawing/2014/main" id="{527DD367-14F1-D6DF-1AC2-DB4926CD0E03}"/>
              </a:ext>
            </a:extLst>
          </p:cNvPr>
          <p:cNvSpPr>
            <a:spLocks noGrp="1"/>
          </p:cNvSpPr>
          <p:nvPr>
            <p:ph idx="1"/>
          </p:nvPr>
        </p:nvSpPr>
        <p:spPr>
          <a:xfrm>
            <a:off x="1141412" y="1147665"/>
            <a:ext cx="9905999" cy="5710335"/>
          </a:xfrm>
        </p:spPr>
        <p:txBody>
          <a:bodyPr>
            <a:normAutofit fontScale="25000" lnSpcReduction="20000"/>
          </a:bodyPr>
          <a:lstStyle/>
          <a:p>
            <a:pPr algn="just"/>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Η διαδικασία των ΕΣΧΑΔΑ εφαρμόζεται κυρίως σε εκτός εγκεκριμένων ρυμοτομικών σχεδίων και εκτός ορίων οικισμών δημόσια ακίνητα, που υπάγονται σε μία από τις εξής γενικές κατηγορίες χρήσεων γης:</a:t>
            </a:r>
          </a:p>
          <a:p>
            <a:pPr marL="457200" lvl="1" indent="0" algn="just">
              <a:buNone/>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α.  Τουρισμός – Αναψυχή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0,20)</a:t>
            </a:r>
          </a:p>
          <a:p>
            <a:pPr marL="457200" lvl="1" indent="0" algn="just">
              <a:buNone/>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β.  Επιχειρηματικά Πάρκα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0,3)</a:t>
            </a:r>
          </a:p>
          <a:p>
            <a:pPr marL="457200" lvl="1" indent="0" algn="just">
              <a:buNone/>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γ. Θεματικά Πάρκα - Εμπορικά Κέντρα – Αναψυχή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0,4)</a:t>
            </a:r>
          </a:p>
          <a:p>
            <a:pPr marL="457200" lvl="1" indent="0" algn="just">
              <a:buNone/>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δ. Μεταφορικές, τεχνικές, κοινωνικές και περιβαλλοντικές υποδομές και λειτουργίες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0,4)</a:t>
            </a:r>
          </a:p>
          <a:p>
            <a:pPr marL="457200" lvl="1" indent="0" algn="just">
              <a:buNone/>
            </a:pP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ε. Παραθεριστικό - Τουριστικό χωριό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0,2)</a:t>
            </a:r>
          </a:p>
          <a:p>
            <a:pPr marL="457200" lvl="1" indent="0" algn="just">
              <a:buNone/>
            </a:pP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στ</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Δημόσια ακίνητα μικτών χρήσεων, δηλαδή ακίνητα στα οποία επιτρέπεται κατ’ εξαίρεση λόγω του μεγέθους, της θέσης, των υφιστάμενων δημόσιων υποδομών ή της γειτνίασης με αυτές η ανάμειξη δύο ή περισσότερων κατηγοριών από τις παραπάνω χρήσεις. Στην περίπτωση αυτή η ανάπτυξη των ειδικότερων χρήσεων γίνεται για λόγους ορθολογικής οργάνωσης και διαχείρισης σε διακριτές ζώνες. </a:t>
            </a:r>
            <a:r>
              <a:rPr lang="el-GR"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Πολεοδομείται</a:t>
            </a:r>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 μόνο το τμήμα του ακινήτου, επί του οποίου αναπτύσσονται χρήσεις γης που προβλέπουν την πολεοδόμηση, δηλαδή το Παραθεριστικό-Τουριστικό χωριό και το Επιχειρηματικό Πάρκο.</a:t>
            </a:r>
          </a:p>
          <a:p>
            <a:pPr algn="just"/>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Ορισμένες από τις χρήσεις μπορούν να απαγορεύονται ή να επιτρέπονται με ειδικούς όρους κατά ζώνες, τμήματα ή ορόφους. Με ΠΔ μπορεί να τροποποιείται το περιεχόμενο των γενικών χρήσεων γης.</a:t>
            </a:r>
          </a:p>
          <a:p>
            <a:pPr algn="just"/>
            <a:r>
              <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rPr>
              <a:t>Λοιποί όροι δόμησης: Ανώτατο επιτρεπόμενο ποσοστό κάλυψης 50%. Ύψος κατά ΝΟΚ. </a:t>
            </a:r>
          </a:p>
          <a:p>
            <a:pPr algn="just"/>
            <a:r>
              <a:rPr lang="el-GR"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Για τον </a:t>
            </a:r>
            <a:r>
              <a:rPr lang="en-US"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υπ</a:t>
            </a:r>
            <a:r>
              <a:rPr lang="en-US" altLang="en-US"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ολογισμό</a:t>
            </a:r>
            <a:r>
              <a:rPr lang="en-US"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μέγιστης</a:t>
            </a:r>
            <a:r>
              <a:rPr lang="en-US"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εκμετάλλευσης</a:t>
            </a:r>
            <a:r>
              <a:rPr lang="en-US"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 και </a:t>
            </a:r>
            <a:r>
              <a:rPr lang="en-US" altLang="en-US" sz="5200" dirty="0" err="1">
                <a:solidFill>
                  <a:schemeClr val="bg1"/>
                </a:solidFill>
                <a:latin typeface="Calibri" panose="020F0502020204030204" pitchFamily="34" charset="0"/>
                <a:ea typeface="Calibri" panose="020F0502020204030204" pitchFamily="34" charset="0"/>
                <a:cs typeface="Calibri" panose="020F0502020204030204" pitchFamily="34" charset="0"/>
              </a:rPr>
              <a:t>λοι</a:t>
            </a:r>
            <a:r>
              <a:rPr lang="en-US"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πών όρων και περιορισμών δόμησης η έκταση του ακινήτου νοείται ως ενιαίο σύνολο. </a:t>
            </a:r>
            <a:endParaRPr lang="el-GR"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r>
              <a:rPr lang="el-GR" altLang="en-US" sz="5200" dirty="0">
                <a:solidFill>
                  <a:schemeClr val="bg1"/>
                </a:solidFill>
                <a:latin typeface="Calibri" panose="020F0502020204030204" pitchFamily="34" charset="0"/>
                <a:ea typeface="Calibri" panose="020F0502020204030204" pitchFamily="34" charset="0"/>
                <a:cs typeface="Calibri" panose="020F0502020204030204" pitchFamily="34" charset="0"/>
              </a:rPr>
              <a:t>Η διαδικασία των ΕΣΧΑΔΑ μπορεί να εφαρμόζεται και για την τροποποίηση εγκεκριμένων ρυμοτομικών σχεδίων και σχεδίων πόλεως ή πολεοδομικών μελετών, καθώς και να καθορίζονται ειδικοί όροι χρήσεως και δόμησης για τα εντός σχεδίου πόλεως δημόσια ακίνητα, ακόμη και κατά παρέκκλιση από ισχύουσες γενικές και ειδικές χρήσεις, γενικούς όρους δόμησης και διατάξεις ΝΟΚ, εφόσον είναι αναγκαίο για την εκπλήρωση της αποστολής των ακινήτων και δεν αλλοιώνεται η γενική φυσιογνωμία της περιοχής και η αισθητική της εικόνα. Εάν με την τροποποίηση αναδιατάσσονται οι κοινόχρηστοι και κοινωφελείς χώροι, πρέπει πάντα να παραμένει σταθερό το ισοζύγιο (άρθρο 12 παρ. 5 ν. 3986/2011).</a:t>
            </a:r>
          </a:p>
          <a:p>
            <a:pPr algn="just"/>
            <a:endPar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5148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22769A-44F1-66EB-81B5-2FACEB7DB40A}"/>
              </a:ext>
            </a:extLst>
          </p:cNvPr>
          <p:cNvSpPr>
            <a:spLocks noGrp="1"/>
          </p:cNvSpPr>
          <p:nvPr>
            <p:ph type="title"/>
          </p:nvPr>
        </p:nvSpPr>
        <p:spPr>
          <a:xfrm>
            <a:off x="1143001" y="130629"/>
            <a:ext cx="9905998" cy="877077"/>
          </a:xfrm>
        </p:spPr>
        <p:txBody>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Διαδικασία έγκρισης ΕΣΧΑΔΑ</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F503066A-4AC6-9794-F767-0398D071A5F4}"/>
              </a:ext>
            </a:extLst>
          </p:cNvPr>
          <p:cNvSpPr/>
          <p:nvPr/>
        </p:nvSpPr>
        <p:spPr>
          <a:xfrm>
            <a:off x="0" y="27339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8</a:t>
            </a:r>
            <a:endParaRPr lang="en-US" dirty="0">
              <a:solidFill>
                <a:schemeClr val="bg1"/>
              </a:solidFill>
            </a:endParaRPr>
          </a:p>
        </p:txBody>
      </p:sp>
      <p:sp>
        <p:nvSpPr>
          <p:cNvPr id="6" name="Θέση περιεχομένου 5">
            <a:extLst>
              <a:ext uri="{FF2B5EF4-FFF2-40B4-BE49-F238E27FC236}">
                <a16:creationId xmlns:a16="http://schemas.microsoft.com/office/drawing/2014/main" id="{DF0CA4BF-8763-26D4-FF3C-D068008FB8AC}"/>
              </a:ext>
            </a:extLst>
          </p:cNvPr>
          <p:cNvSpPr>
            <a:spLocks noGrp="1"/>
          </p:cNvSpPr>
          <p:nvPr>
            <p:ph idx="1"/>
          </p:nvPr>
        </p:nvSpPr>
        <p:spPr>
          <a:xfrm>
            <a:off x="1141412" y="920920"/>
            <a:ext cx="9905999" cy="4870281"/>
          </a:xfrm>
        </p:spPr>
        <p:txBody>
          <a:bodyPr>
            <a:normAutofit fontScale="85000" lnSpcReduction="10000"/>
          </a:bodyPr>
          <a:lstStyle/>
          <a:p>
            <a:pPr algn="just"/>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Υποβολή αίτησης και συνοδευτικών μελετών (μελέτη ΕΣΧΑΔΑ και ΣΜΠΕ) από τον κύριο του ακινήτου ή από τον δικαιούχο εμπράγματου δικαιώματος ή κάτοχο δικαιώματος περιουσιακής φύσης ή δικαιώματος διαχείρισης και εκμετάλλευσης ή τον έλκοντα εξ αυτού δικαιώματα ή από το ΤΑΙΠΕΔ προς τη Γενική Γραμματεία Φορολογικής Πολιτικής και Δημόσιας Περιουσίας του Υπουργείου Οικονομικών.</a:t>
            </a:r>
          </a:p>
          <a:p>
            <a:pPr algn="just"/>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Εισήγηση-Γνωμοδότηση Κεντρικού Συμβουλίου Διοίκησης που είναι ένα ειδικό διυπουργικό συλλογικό όργανο της Διοίκησης με συντονιστικές και γνωμοδοτικές αρμοδιότητες. Πρόεδρος είναι ο Γενικός Γραμματέας Δημόσιας Περιουσίας του Υπουργείου Οικονομικών και μέλη οι Γενικοί Γραμματείς των αρμόδιων υπουργείων για θέματα περιβάλλοντος και πολεοδομίας, βιομηχανίας, λιμένων και λιμενικής πολιτικής, τουρισμού και πολιτισμού, υποδομών, μεταφορών, δικτύων και δημοσίων έργων.</a:t>
            </a:r>
          </a:p>
          <a:p>
            <a:pPr algn="just"/>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Έκδοση Π.Δ/τος (με πρόταση των Υπουργών Οικονομικών και Περιβάλλοντος και Ενέργειας) για την έγκριση του ΕΣΧΑΔΑ και της ΣΠΕ, ύστερα από προληπτικό έλεγχο νομιμότητας από το </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ΣτΕ</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algn="just"/>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Το ΕΣΧΑΔΑ είναι πράξη μικτού περιεχομένου, δηλαδή ατομική γενικής εφαρμογής κατά το μέρος που χαράσσει τα όρια του σχεδίου και των ζωνών εντός αυτού και κανονιστική κατά το μέρος που καθορίζει τις χρήσεις επί του ακινήτου και θέτει όρους και περιορισμούς δόμησης (</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ΣτΕΟλ</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3874/2014 </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σκ</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5).</a:t>
            </a:r>
          </a:p>
          <a:p>
            <a:pPr algn="just"/>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Με το Π.Δ. έγκρισης του ΕΣΧΑΔΑ μπορούν να τροποποιούνται προγενέστερες ρυθμίσεις εγκεκριμένων ΕΠΣ, ΤΠΣ, ΓΠΣ, ΣΧΟΟΑΠ, ΖΟΕ και άλλων σχεδίων χρήσεων γης, εφόσον η τροποποίηση είναι αναγκαία γ</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ια</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λόγους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ολοκληρωμένη</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α</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νά</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πτυξη</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και απ</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οτελεσμ</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ατική</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α</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ξιο</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ποίηση</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ιδίως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σ</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ε </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π</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ερι</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πτώσεις που οι υφιστάμενες ρυθμίσεις</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είναι α</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σα</a:t>
            </a:r>
            <a:r>
              <a:rPr lang="en-US" altLang="en-U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φείς</a:t>
            </a:r>
            <a:r>
              <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 ή </a:t>
            </a:r>
            <a:r>
              <a:rPr lang="el-GR"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ανεπίκαιρες. Ως ανεπίκαιρα νοούνται ιδίως πολεοδομικά σχέδια που δεν έχουν υπαχθεί σε διαδικασία αξιολόγησης ή/και τροποποίησης ή αναθεώρησης μετά την πάροδο 5 και πλέον ετών από την έγκριση ή την τελευταία αναθεώρηση ή τροποποίησή τους.</a:t>
            </a:r>
            <a:endPar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Rectangle 1">
            <a:extLst>
              <a:ext uri="{FF2B5EF4-FFF2-40B4-BE49-F238E27FC236}">
                <a16:creationId xmlns:a16="http://schemas.microsoft.com/office/drawing/2014/main" id="{1DE4415E-4810-0928-39E1-52215DEFA9CF}"/>
              </a:ext>
            </a:extLst>
          </p:cNvPr>
          <p:cNvSpPr>
            <a:spLocks noChangeArrowheads="1"/>
          </p:cNvSpPr>
          <p:nvPr/>
        </p:nvSpPr>
        <p:spPr bwMode="auto">
          <a:xfrm>
            <a:off x="0" y="159350"/>
            <a:ext cx="1917192"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err="1">
                <a:ln>
                  <a:noFill/>
                </a:ln>
                <a:solidFill>
                  <a:srgbClr val="000000"/>
                </a:solidFill>
                <a:effectLst/>
                <a:latin typeface="Verdana" panose="020B0604030504040204" pitchFamily="34" charset="0"/>
              </a:rPr>
              <a:t>φόσον</a:t>
            </a:r>
            <a:r>
              <a:rPr kumimoji="0" lang="en-US" altLang="en-US" sz="900" b="0" i="0" u="none" strike="noStrike" cap="none" normalizeH="0" baseline="0" dirty="0">
                <a:ln>
                  <a:noFill/>
                </a:ln>
                <a:solidFill>
                  <a:srgbClr val="000000"/>
                </a:solidFill>
                <a:effectLst/>
                <a:latin typeface="Verdana" panose="020B0604030504040204" pitchFamily="34" charset="0"/>
              </a:rPr>
              <a:t> η </a:t>
            </a:r>
            <a:r>
              <a:rPr kumimoji="0" lang="en-US" altLang="en-US" sz="900" b="0" i="0" u="none" strike="noStrike" cap="none" normalizeH="0" baseline="0" dirty="0" err="1">
                <a:ln>
                  <a:noFill/>
                </a:ln>
                <a:solidFill>
                  <a:srgbClr val="000000"/>
                </a:solidFill>
                <a:effectLst/>
                <a:latin typeface="Verdana" panose="020B0604030504040204" pitchFamily="34" charset="0"/>
              </a:rPr>
              <a:t>τρο</a:t>
            </a:r>
            <a:r>
              <a:rPr kumimoji="0" lang="en-US" altLang="en-US" sz="900" b="0" i="0" u="none" strike="noStrike" cap="none" normalizeH="0" baseline="0" dirty="0">
                <a:ln>
                  <a:noFill/>
                </a:ln>
                <a:solidFill>
                  <a:srgbClr val="000000"/>
                </a:solidFill>
                <a:effectLst/>
                <a:latin typeface="Verdana" panose="020B0604030504040204" pitchFamily="34" charset="0"/>
              </a:rPr>
              <a:t>ποποίηση καθίσταται</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2425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24901474-61A2-69BB-65B1-50631AC987CE}"/>
              </a:ext>
            </a:extLst>
          </p:cNvPr>
          <p:cNvSpPr>
            <a:spLocks noChangeArrowheads="1"/>
          </p:cNvSpPr>
          <p:nvPr/>
        </p:nvSpPr>
        <p:spPr bwMode="auto">
          <a:xfrm>
            <a:off x="-4602575" y="-457200"/>
            <a:ext cx="1936140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7" name="Βέλος: Δεξιό 6">
            <a:extLst>
              <a:ext uri="{FF2B5EF4-FFF2-40B4-BE49-F238E27FC236}">
                <a16:creationId xmlns:a16="http://schemas.microsoft.com/office/drawing/2014/main" id="{51E6D361-5570-FF32-1BAD-7B1F4AD0AD83}"/>
              </a:ext>
            </a:extLst>
          </p:cNvPr>
          <p:cNvSpPr/>
          <p:nvPr/>
        </p:nvSpPr>
        <p:spPr>
          <a:xfrm>
            <a:off x="0" y="274280"/>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9</a:t>
            </a:r>
            <a:endParaRPr lang="en-US" dirty="0">
              <a:solidFill>
                <a:schemeClr val="bg1"/>
              </a:solidFill>
            </a:endParaRPr>
          </a:p>
        </p:txBody>
      </p:sp>
      <p:sp>
        <p:nvSpPr>
          <p:cNvPr id="3" name="Θέση περιεχομένου 2">
            <a:extLst>
              <a:ext uri="{FF2B5EF4-FFF2-40B4-BE49-F238E27FC236}">
                <a16:creationId xmlns:a16="http://schemas.microsoft.com/office/drawing/2014/main" id="{9AAB9006-F2A0-2BE2-A628-AEE70C672294}"/>
              </a:ext>
            </a:extLst>
          </p:cNvPr>
          <p:cNvSpPr>
            <a:spLocks noGrp="1"/>
          </p:cNvSpPr>
          <p:nvPr>
            <p:ph idx="1"/>
          </p:nvPr>
        </p:nvSpPr>
        <p:spPr>
          <a:xfrm>
            <a:off x="1141412" y="1007706"/>
            <a:ext cx="9905999" cy="4783495"/>
          </a:xfrm>
        </p:spPr>
        <p:txBody>
          <a:bodyPr>
            <a:noAutofit/>
          </a:bodyPr>
          <a:lstStyle/>
          <a:p>
            <a:pPr marL="0" indent="0" algn="just">
              <a:buNone/>
            </a:pPr>
            <a:r>
              <a:rPr lang="el-GR" sz="1400" b="1" dirty="0">
                <a:solidFill>
                  <a:schemeClr val="bg1"/>
                </a:solidFill>
              </a:rPr>
              <a:t>Β’ στάδιο: Ολοκληρώνεται είτε με την έγκριση πολεοδομικής μελέτης είτε με την έγκριση </a:t>
            </a:r>
            <a:r>
              <a:rPr lang="el-GR" sz="1400" b="1" dirty="0" err="1">
                <a:solidFill>
                  <a:schemeClr val="bg1"/>
                </a:solidFill>
              </a:rPr>
              <a:t>χωροθέτησης</a:t>
            </a:r>
            <a:r>
              <a:rPr lang="el-GR" sz="1400" b="1" dirty="0">
                <a:solidFill>
                  <a:schemeClr val="bg1"/>
                </a:solidFill>
              </a:rPr>
              <a:t> του επενδυτικού σχεδίου:</a:t>
            </a:r>
          </a:p>
          <a:p>
            <a:pPr algn="just">
              <a:buFont typeface="Wingdings" panose="05000000000000000000" pitchFamily="2" charset="2"/>
              <a:buChar char="Ø"/>
            </a:pP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Η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έγκριση πολεοδομικής μελέτης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προβλέπεται για τις κατηγορίες χρήσεις Παραθεριστικό-Τουριστικό χωριό (μέσος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στο σύνολο των οικοδομήσιμων χώρων 0,4) και Επιχειρηματικό Πάρκο (μέσος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σ.δ</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στο σύνολο οικοδομήσιμων χώρων 0,6). Υποβάλλεται από τον κύριο του ακινήτου ή δικαιούχο του εμπράγματου δικαιώματος προς τη Γ</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ενική</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Γρ</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αμματεία Φορολογικής Πολιτικής και Δημόσιας Περιουσίας του Υπ</a:t>
            </a:r>
            <a:r>
              <a:rPr lang="el-GR"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ουργείου</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Οικονομικών </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π</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ολεοδομική</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μελέτη</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που</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εριλ</a:t>
            </a: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αμβάνει </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πολεοδομικό σχέδιο που συντάσσεται με </a:t>
            </a:r>
            <a:r>
              <a:rPr lang="el-GR" altLang="en-US"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οριζοντιογραφικό</a:t>
            </a: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 και υψομετρικό τοπογραφικό διάγραμμα, πολεοδομικό κανονισμό, έκθεση προτεινόμενων ρυθμίσεων και ειδικό κανονισμό κοινοχρήστων και κοινωφελών εγκαταστάσεων που ανέρχονται τουλάχιστον στο 50% της προς πολεοδόμησης έκτασης (εξαιρείται  επιφάνεια τυχόν γηπέδου γκολφ).</a:t>
            </a:r>
          </a:p>
          <a:p>
            <a:pPr algn="just">
              <a:buFont typeface="Wingdings" panose="05000000000000000000" pitchFamily="2" charset="2"/>
              <a:buChar char="Ø"/>
            </a:pP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Η έγκριση της πολεοδομικής μελέτης γίνεται με ΚΥΑ των Υπουργών Περιβάλλοντος και Ενέργειας και Οικονομικών (καθώς και Τουρισμού για τα Παραθεριστικά-Τουριστικά Χωριά και Ανάπτυξης και Επενδύσεων για Επιχειρηματικά Πάρκα, ύστερα από εισήγηση του Κεντρικού Συμβουλίου Διοίκησης. </a:t>
            </a:r>
          </a:p>
          <a:p>
            <a:pPr algn="just">
              <a:buFont typeface="Wingdings" panose="05000000000000000000" pitchFamily="2" charset="2"/>
              <a:buChar char="Ø"/>
            </a:pPr>
            <a:r>
              <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Με την ίδια πράξη μπορούν να εγκρίνονται και περιβαλλοντικοί όροι έργων και δραστηριοτήτων στην υπό πολεοδόμηση περιοχή, συμπεριλαμβανομένων των κοινόχρηστων έργων υποδομής, ύστερα από ενιαία ΜΠΕ. Η έγκριση της πολεοδομικής μελέτης επέχει θέση πράξης εφαρμογής που μεταγράφεται ή καταχωρίζεται στα Βιβλία Μεταγραφών του Υποθηκοφυλακείου ή Κτηματολογικού Γραφείου αντίστοιχα.</a:t>
            </a:r>
          </a:p>
          <a:p>
            <a:pPr algn="just">
              <a:buFont typeface="Wingdings" panose="05000000000000000000" pitchFamily="2" charset="2"/>
              <a:buChar char="Ø"/>
            </a:pPr>
            <a:endPar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endParaRPr>
          </a:p>
        </p:txBody>
      </p:sp>
      <p:sp>
        <p:nvSpPr>
          <p:cNvPr id="6" name="Τίτλος 1">
            <a:extLst>
              <a:ext uri="{FF2B5EF4-FFF2-40B4-BE49-F238E27FC236}">
                <a16:creationId xmlns:a16="http://schemas.microsoft.com/office/drawing/2014/main" id="{DD5FC8FA-A153-F7DB-567C-72326F490A21}"/>
              </a:ext>
            </a:extLst>
          </p:cNvPr>
          <p:cNvSpPr>
            <a:spLocks noGrp="1"/>
          </p:cNvSpPr>
          <p:nvPr>
            <p:ph type="title"/>
          </p:nvPr>
        </p:nvSpPr>
        <p:spPr>
          <a:xfrm>
            <a:off x="1143001" y="130629"/>
            <a:ext cx="9905998" cy="877077"/>
          </a:xfrm>
        </p:spPr>
        <p:txBody>
          <a:bodyPr/>
          <a:lstStyle/>
          <a:p>
            <a:pPr algn="ctr"/>
            <a:r>
              <a:rPr lang="el-GR"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Β’ ΣΤΑΔΙΟ: Η έγκριση πολεοδομικής μελέτης</a:t>
            </a:r>
            <a:endParaRPr lang="en-US" sz="20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Rectangle 3">
            <a:extLst>
              <a:ext uri="{FF2B5EF4-FFF2-40B4-BE49-F238E27FC236}">
                <a16:creationId xmlns:a16="http://schemas.microsoft.com/office/drawing/2014/main" id="{777FD375-CB2D-EFD8-B9FA-4816573AED38}"/>
              </a:ext>
            </a:extLst>
          </p:cNvPr>
          <p:cNvSpPr>
            <a:spLocks noChangeArrowheads="1"/>
          </p:cNvSpPr>
          <p:nvPr/>
        </p:nvSpPr>
        <p:spPr bwMode="auto">
          <a:xfrm>
            <a:off x="0" y="159350"/>
            <a:ext cx="128240"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err="1">
                <a:ln>
                  <a:noFill/>
                </a:ln>
                <a:solidFill>
                  <a:srgbClr val="000000"/>
                </a:solidFill>
                <a:effectLst/>
                <a:latin typeface="Verdana" panose="020B0604030504040204" pitchFamily="34" charset="0"/>
              </a:rPr>
              <a:t>το</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1447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TM04033919[[fn=Κύκλωμα]]</Template>
  <TotalTime>1131</TotalTime>
  <Words>4181</Words>
  <Application>Microsoft Office PowerPoint</Application>
  <PresentationFormat>Ευρεία οθόνη</PresentationFormat>
  <Paragraphs>256</Paragraphs>
  <Slides>17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17</vt:i4>
      </vt:variant>
    </vt:vector>
  </HeadingPairs>
  <TitlesOfParts>
    <vt:vector size="25" baseType="lpstr">
      <vt:lpstr>Arial</vt:lpstr>
      <vt:lpstr>Calibri</vt:lpstr>
      <vt:lpstr>Century Gothic</vt:lpstr>
      <vt:lpstr>Tw Cen MT</vt:lpstr>
      <vt:lpstr>Verdana</vt:lpstr>
      <vt:lpstr>Wingdings</vt:lpstr>
      <vt:lpstr>Wingdings 3</vt:lpstr>
      <vt:lpstr>Κύκλωμα</vt:lpstr>
      <vt:lpstr>ΔΙΚΑΙΟ ΠΟΛΕΟΔΟΜΙΑΣ ΧΩΡΟΤΑΞΙΑΣ &amp; ΠΕΡΙΒΑΛΛΟΝΤΟΣ ΙΙ </vt:lpstr>
      <vt:lpstr>ΕΣΧΑΔΑ: Η πολεοδομική ωρίμανση των δημοσίων ακινήτων που προορίζονται προς αποκρατικοποίηση (άρθρα 10-17 ν. 3986/2011) </vt:lpstr>
      <vt:lpstr>Ο συνδυασμός του προγράμματος αποκρατικοποίησης με τις διαδικασίες πολεοδομικής ωρίμανσης  των δημοσίων ακινήτων (άρθρα 10-17 ν. 3986/2011)</vt:lpstr>
      <vt:lpstr> Δημόσια ακίνητα που υπάγονται στη διαδικασία πολεοδομικής ωρίμανσης</vt:lpstr>
      <vt:lpstr>Η διαδικασία της πολεοδομικής ωρίμανσης (άρθρα 11-13 ν. 3986/2011)</vt:lpstr>
      <vt:lpstr>Πολεοδομική ωρίμανση σε δύο στάδια</vt:lpstr>
      <vt:lpstr>Σύστημα χρήσεων γης και όροι δόμησης (άρθρο 11 ν. 3986/2011)</vt:lpstr>
      <vt:lpstr>Διαδικασία έγκρισης ΕΣΧΑΔΑ</vt:lpstr>
      <vt:lpstr>Β’ ΣΤΑΔΙΟ: Η έγκριση πολεοδομικής μελέτης</vt:lpstr>
      <vt:lpstr>Β’ ΣΤΑΔΙΟ: Η έγκριση πολεοδομικής μελέτης</vt:lpstr>
      <vt:lpstr>Β’ ΣΤΑΔΙΟ: Η έγκριση χωροθέτησης επενδυτικού σχεδίου</vt:lpstr>
      <vt:lpstr>Παρουσίαση του PowerPoint</vt:lpstr>
      <vt:lpstr>ΕΙΔΙΚΑ ΣΧΕΔΙΑ ΧΩΡΙΚΗΣ ΑΝΑΠΤΥΞΗΣ ΣΤΡΑΤΗΓΙΚΩΝ ΕΠΕΝΔΥΣΕΩΝ</vt:lpstr>
      <vt:lpstr>Παρουσίαση του PowerPoint</vt:lpstr>
      <vt:lpstr>ΓΕΝΙΚΑ ΧΑΡΑΚΤΗΡΙΣΤΙΚΑ ΤΩΝ ΕΣΧΑΣΕ</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129</cp:revision>
  <dcterms:created xsi:type="dcterms:W3CDTF">2023-11-01T21:01:17Z</dcterms:created>
  <dcterms:modified xsi:type="dcterms:W3CDTF">2023-11-10T15:19:27Z</dcterms:modified>
</cp:coreProperties>
</file>