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0" autoAdjust="0"/>
    <p:restoredTop sz="94660"/>
  </p:normalViewPr>
  <p:slideViewPr>
    <p:cSldViewPr snapToGrid="0">
      <p:cViewPr varScale="1">
        <p:scale>
          <a:sx n="41" d="100"/>
          <a:sy n="41" d="100"/>
        </p:scale>
        <p:origin x="72" y="10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0540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523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64958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3260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529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7893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7082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7749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385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867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4620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3C09413-E6B0-469C-86CC-35C7283B040B}" type="datetimeFigureOut">
              <a:rPr lang="en-US" smtClean="0"/>
              <a:t>1/18/2023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03FC08-856E-4F30-9D01-131B8FE379E1}" type="slidenum">
              <a:rPr lang="en-US" smtClean="0"/>
              <a:t>‹#›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4188707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80" r:id="rId1"/>
    <p:sldLayoutId id="2147483681" r:id="rId2"/>
    <p:sldLayoutId id="2147483682" r:id="rId3"/>
    <p:sldLayoutId id="2147483683" r:id="rId4"/>
    <p:sldLayoutId id="2147483684" r:id="rId5"/>
    <p:sldLayoutId id="2147483685" r:id="rId6"/>
    <p:sldLayoutId id="2147483686" r:id="rId7"/>
    <p:sldLayoutId id="2147483687" r:id="rId8"/>
    <p:sldLayoutId id="2147483688" r:id="rId9"/>
    <p:sldLayoutId id="2147483689" r:id="rId10"/>
    <p:sldLayoutId id="2147483690" r:id="rId11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09124" y="487443"/>
            <a:ext cx="5841548" cy="58415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ADB788-8569-409E-862D-665AD53C99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E58A8F9-9710-5D29-627E-94BC506F81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39048" y="2568817"/>
            <a:ext cx="7155598" cy="3133968"/>
          </a:xfrm>
        </p:spPr>
        <p:txBody>
          <a:bodyPr>
            <a:normAutofit/>
          </a:bodyPr>
          <a:lstStyle/>
          <a:p>
            <a:pPr algn="l"/>
            <a:r>
              <a:rPr lang="el-GR" sz="6600">
                <a:solidFill>
                  <a:srgbClr val="1F2D29"/>
                </a:solidFill>
              </a:rPr>
              <a:t>Ζητήματα δεοντολογίας</a:t>
            </a:r>
            <a:endParaRPr lang="en-US" sz="6600">
              <a:solidFill>
                <a:srgbClr val="1F2D29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6D07C2-EBA6-9626-B9FE-6708E3DF90B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39048" y="1325691"/>
            <a:ext cx="4355178" cy="1138426"/>
          </a:xfrm>
        </p:spPr>
        <p:txBody>
          <a:bodyPr>
            <a:normAutofit/>
          </a:bodyPr>
          <a:lstStyle/>
          <a:p>
            <a:pPr algn="l"/>
            <a:endParaRPr lang="en-US" sz="1600">
              <a:solidFill>
                <a:srgbClr val="1F2D29"/>
              </a:solidFill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ight Triangle 15">
            <a:extLst>
              <a:ext uri="{FF2B5EF4-FFF2-40B4-BE49-F238E27FC236}">
                <a16:creationId xmlns:a16="http://schemas.microsoft.com/office/drawing/2014/main" id="{2663C086-1480-4E81-BD6F-3E43A4C38C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585313" y="2747897"/>
            <a:ext cx="353147" cy="353147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100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B89ACE5-865A-0E9D-BD57-FAA9966CD7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Πνευματικά δικαιώματα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C2B8A2-5849-4455-60B2-9746D9B621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pPr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Η διαδικασία της συνέντευξης παράγει πνευματικά δικαιώματα.</a:t>
            </a:r>
          </a:p>
          <a:p>
            <a:pPr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Ποιος έχει πνευματικά δικαιώματα πάνω στις συνεντεύξεις;</a:t>
            </a:r>
          </a:p>
          <a:p>
            <a:pPr lvl="1"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Τα δικαιώματα της ίδιας της συνέντευξης (του κειμένου της) ανήκουν στον πληροφορητή. </a:t>
            </a:r>
          </a:p>
          <a:p>
            <a:pPr lvl="1"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Τα δικαιώματα της ηχογράφησης, βιντεοσκόπησης ανήκουν στον ερευνητή ή τον φορέα που ανέλαβε την έρευνα.</a:t>
            </a:r>
          </a:p>
          <a:p>
            <a:pPr lvl="1"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Τα δικαιώματα της μονογραφίας που θα προκύψει ανήκουν στον ερευνητή.</a:t>
            </a:r>
          </a:p>
          <a:p>
            <a:pPr lvl="1">
              <a:lnSpc>
                <a:spcPct val="110000"/>
              </a:lnSpc>
            </a:pPr>
            <a:endParaRPr lang="el-GR" sz="1200">
              <a:solidFill>
                <a:srgbClr val="1F2D29"/>
              </a:solidFill>
            </a:endParaRPr>
          </a:p>
          <a:p>
            <a:pPr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Τα ζητήματα δικαιωμάτων μεταξύ του ερευνητή και του φορέα ρυθμίζονται με τη σύμβαση ανάθεσης έργου</a:t>
            </a:r>
          </a:p>
          <a:p>
            <a:pPr>
              <a:lnSpc>
                <a:spcPct val="110000"/>
              </a:lnSpc>
            </a:pPr>
            <a:r>
              <a:rPr lang="el-GR" sz="1200">
                <a:solidFill>
                  <a:srgbClr val="1F2D29"/>
                </a:solidFill>
              </a:rPr>
              <a:t>Τα δικαιώματα του πληροφορητή ρυθμίζονται με το παραχωρητήριο</a:t>
            </a:r>
            <a:endParaRPr lang="en-US" sz="12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59765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20D1045-4E49-F8F6-F73B-D36FE8C8E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Τι παραχωρεί ο πληροφορητής με το παραχωρητήριο;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CE89F7-DEC4-B1B3-180D-F9BF7A562C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l-GR" sz="1600">
                <a:solidFill>
                  <a:srgbClr val="1F2D29"/>
                </a:solidFill>
              </a:rPr>
              <a:t>Συνήθως ζητάμε να παραχωρήσει το σύνολο των δικαιωμάτων της συνέντευξης, ώστε να μπορούμε να την αναπαράγουμε.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Αν δεν το κάνει, κάθε φορά που θέλουμε να αναδημοσιεύσουμε μέρος της συνέντευξης, θα πρέπει να ζητάμε άδεια από τον ίδιο ή τους κληρονόμους του.</a:t>
            </a:r>
          </a:p>
          <a:p>
            <a:r>
              <a:rPr lang="el-GR" sz="1600">
                <a:solidFill>
                  <a:srgbClr val="1F2D29"/>
                </a:solidFill>
              </a:rPr>
              <a:t>Παραχωρεί επίσης το δικαίωμα ελεύθερης πρόσβασης του κοινού στη συνέντευξη και την χρήση της για εκπαιδευτικούς και μη κερδοσκοπικούς σκοπούς.</a:t>
            </a:r>
            <a:endParaRPr lang="en-US" sz="16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85576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F95410A-04DA-6A77-A801-276C332ED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Στα παραχωρητήρια μπορεί να υπάρχουν ειδικοί όροι: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81B810-9797-B392-44AD-3A37CDA050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l-GR" sz="1600">
                <a:solidFill>
                  <a:srgbClr val="1F2D29"/>
                </a:solidFill>
              </a:rPr>
              <a:t>Εξασφάλιση ανωνυμίας (και με ποιόν τρόπο)</a:t>
            </a:r>
          </a:p>
          <a:p>
            <a:r>
              <a:rPr lang="el-GR" sz="1600">
                <a:solidFill>
                  <a:srgbClr val="1F2D29"/>
                </a:solidFill>
              </a:rPr>
              <a:t>Χρονικό διάστημα μετά από το οποίο μπορεί να δημοσιευτεί η συνέντευξη</a:t>
            </a:r>
          </a:p>
          <a:p>
            <a:r>
              <a:rPr lang="el-GR" sz="1600">
                <a:solidFill>
                  <a:srgbClr val="1F2D29"/>
                </a:solidFill>
              </a:rPr>
              <a:t>Εμπιστευτικά αποσπάσματα</a:t>
            </a:r>
          </a:p>
          <a:p>
            <a:r>
              <a:rPr lang="el-GR" sz="1600">
                <a:solidFill>
                  <a:srgbClr val="1F2D29"/>
                </a:solidFill>
              </a:rPr>
              <a:t>…..</a:t>
            </a:r>
            <a:endParaRPr lang="en-US" sz="16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49696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AC01AC3-4922-3276-A7CD-1D66118C65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Πώς χειριζόμαστε το θέμα του παραχωρητηρίου;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64E0B-CB6E-172B-234E-34005954AE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l-GR" sz="1600">
                <a:solidFill>
                  <a:srgbClr val="1F2D29"/>
                </a:solidFill>
              </a:rPr>
              <a:t>Ενημερώνουμε τον πληροφορητή για το παραχωρητήριο από την αρχή.</a:t>
            </a:r>
          </a:p>
          <a:p>
            <a:r>
              <a:rPr lang="el-GR" sz="1600">
                <a:solidFill>
                  <a:srgbClr val="1F2D29"/>
                </a:solidFill>
              </a:rPr>
              <a:t>Εξηγούμε τους όρους του και τις δυνατότητες που έχει.</a:t>
            </a:r>
          </a:p>
          <a:p>
            <a:r>
              <a:rPr lang="el-GR" sz="1600">
                <a:solidFill>
                  <a:srgbClr val="1F2D29"/>
                </a:solidFill>
              </a:rPr>
              <a:t>Βεβαιωνόμαστε ότι έχουμε δώσει πλήρη εικόνα, ότι είναι ενημερωμένος για το τι θα υπογράψει</a:t>
            </a:r>
          </a:p>
          <a:p>
            <a:r>
              <a:rPr lang="el-GR" sz="1600">
                <a:solidFill>
                  <a:srgbClr val="1F2D29"/>
                </a:solidFill>
              </a:rPr>
              <a:t>Υπογράφει μετά τη συνέντευξη</a:t>
            </a:r>
          </a:p>
          <a:p>
            <a:r>
              <a:rPr lang="el-GR" sz="1600">
                <a:solidFill>
                  <a:srgbClr val="1F2D29"/>
                </a:solidFill>
              </a:rPr>
              <a:t>Κάθε φορέας έχει τη δική του φόρμα παραχωρητηρίου</a:t>
            </a:r>
          </a:p>
          <a:p>
            <a:r>
              <a:rPr lang="el-GR" sz="1600">
                <a:solidFill>
                  <a:srgbClr val="1F2D29"/>
                </a:solidFill>
              </a:rPr>
              <a:t>Είναι απαραίτητο για να μπορέσουμε να χρησιμοποιήσουμε τις συνεντεύξεις</a:t>
            </a:r>
            <a:endParaRPr lang="en-US" sz="16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8225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BE8356E3-1A92-E9C3-5A01-D93E6A791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Υποχρεώσεις ερευνητή πριν τη συνέντευξη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3F2B3-B18F-55A5-F849-1B82414AF8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l-GR" sz="1600">
                <a:solidFill>
                  <a:srgbClr val="1F2D29"/>
                </a:solidFill>
              </a:rPr>
              <a:t>Λεπτομερής ενημέρωση του πληροφορητή για το θέμα και τους σκοπούς της έρευνας. Είναι εξίσου σημαντικά και τα δύο.</a:t>
            </a:r>
          </a:p>
          <a:p>
            <a:r>
              <a:rPr lang="el-GR" sz="1600">
                <a:solidFill>
                  <a:srgbClr val="1F2D29"/>
                </a:solidFill>
              </a:rPr>
              <a:t>Προετοιμασία σε ό,τι αφορά την έρευνα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Μελέτη της ιστορικής περιόδου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Αποσαφήνιση του στόχου της έρευνας και των ερευνητικών ερωτημάτων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Εξασφάλιση του κατάλληλου εξοπλισμού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Εξοικείωση με τον εξοπλισμό</a:t>
            </a:r>
          </a:p>
          <a:p>
            <a:pPr lvl="1"/>
            <a:r>
              <a:rPr lang="el-GR" sz="1600">
                <a:solidFill>
                  <a:srgbClr val="1F2D29"/>
                </a:solidFill>
              </a:rPr>
              <a:t>Κατάρτιση σχεδιαγράμματος συνέντευξης</a:t>
            </a:r>
          </a:p>
          <a:p>
            <a:endParaRPr lang="en-US" sz="16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45275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0BE3D13-5BE5-4B05-AFCF-2A2E059D29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6562092-3AA7-4EF0-9007-C44F879A13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AC85C80-0175-4214-A13D-03C224658C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770108" y="985292"/>
            <a:ext cx="1345319" cy="1345319"/>
          </a:xfrm>
          <a:prstGeom prst="ellipse">
            <a:avLst/>
          </a:prstGeom>
          <a:solidFill>
            <a:schemeClr val="accent1">
              <a:lumMod val="40000"/>
              <a:lumOff val="60000"/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E60B620B-3E81-4075-BC12-D4FB3E299C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" y="0"/>
            <a:ext cx="12189867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508BE7C-B2F4-B464-1485-D8B06EEA5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11808" y="1022548"/>
            <a:ext cx="7958331" cy="1308063"/>
          </a:xfrm>
        </p:spPr>
        <p:txBody>
          <a:bodyPr anchor="b">
            <a:normAutofit/>
          </a:bodyPr>
          <a:lstStyle/>
          <a:p>
            <a:pPr algn="l"/>
            <a:r>
              <a:rPr lang="el-GR" sz="4400">
                <a:solidFill>
                  <a:srgbClr val="1F2D29"/>
                </a:solidFill>
              </a:rPr>
              <a:t>Στη διάρκεια της συνέντευξης</a:t>
            </a:r>
            <a:endParaRPr lang="en-US" sz="4400">
              <a:solidFill>
                <a:srgbClr val="1F2D29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357D3E-0821-6224-1E2D-42B262DA4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02933" y="2641604"/>
            <a:ext cx="7621606" cy="3443107"/>
          </a:xfrm>
        </p:spPr>
        <p:txBody>
          <a:bodyPr anchor="t">
            <a:normAutofit/>
          </a:bodyPr>
          <a:lstStyle/>
          <a:p>
            <a:r>
              <a:rPr lang="el-GR" sz="1600">
                <a:solidFill>
                  <a:srgbClr val="1F2D29"/>
                </a:solidFill>
              </a:rPr>
              <a:t>Εξασφάλιση της καταλληλόλητας του χώρου (ησυχία, απουσία περισπασμών, ιδιωτικότητα)</a:t>
            </a:r>
          </a:p>
          <a:p>
            <a:r>
              <a:rPr lang="el-GR" sz="1600">
                <a:solidFill>
                  <a:srgbClr val="1F2D29"/>
                </a:solidFill>
              </a:rPr>
              <a:t>Σεβασμός της προσωπικότητας και των δικαιωμάτων του πληροφορητή</a:t>
            </a:r>
          </a:p>
          <a:p>
            <a:r>
              <a:rPr lang="el-GR" sz="1600">
                <a:solidFill>
                  <a:srgbClr val="1F2D29"/>
                </a:solidFill>
              </a:rPr>
              <a:t>Ενεργητική ακρόαση</a:t>
            </a:r>
          </a:p>
          <a:p>
            <a:r>
              <a:rPr lang="el-GR" sz="1600">
                <a:solidFill>
                  <a:srgbClr val="1F2D29"/>
                </a:solidFill>
              </a:rPr>
              <a:t>Σεβασμός στις εμπειρίες του πληροφορητή</a:t>
            </a:r>
          </a:p>
          <a:p>
            <a:r>
              <a:rPr lang="el-GR" sz="1600">
                <a:solidFill>
                  <a:srgbClr val="1F2D29"/>
                </a:solidFill>
              </a:rPr>
              <a:t>Σεβασμός στο χρόνο του πληροφορητή</a:t>
            </a:r>
          </a:p>
          <a:p>
            <a:r>
              <a:rPr lang="el-GR" sz="1600">
                <a:solidFill>
                  <a:srgbClr val="1F2D29"/>
                </a:solidFill>
              </a:rPr>
              <a:t>Υπογραφή παραχωρητηρίου</a:t>
            </a:r>
            <a:endParaRPr lang="en-US" sz="1600">
              <a:solidFill>
                <a:srgbClr val="1F2D2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82471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214283E-D7B4-49E9-932E-D7F2A2847F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92806DFD-E192-42CC-B190-3C4C95B8FF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133" y="-1"/>
            <a:ext cx="12189867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11">
            <a:extLst>
              <a:ext uri="{FF2B5EF4-FFF2-40B4-BE49-F238E27FC236}">
                <a16:creationId xmlns:a16="http://schemas.microsoft.com/office/drawing/2014/main" id="{9FCFF961-4E84-4FD1-859C-B7F410031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93" y="0"/>
            <a:ext cx="4632503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2B97712-993E-BAE3-B66E-FB743628C6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9300" y="1201723"/>
            <a:ext cx="2888120" cy="4454554"/>
          </a:xfrm>
        </p:spPr>
        <p:txBody>
          <a:bodyPr anchor="ctr">
            <a:normAutofit/>
          </a:bodyPr>
          <a:lstStyle/>
          <a:p>
            <a:r>
              <a:rPr lang="el-GR" sz="3600"/>
              <a:t>Μετά τη συνέντευξη</a:t>
            </a:r>
            <a:endParaRPr lang="en-US" sz="3600"/>
          </a:p>
        </p:txBody>
      </p:sp>
      <p:sp>
        <p:nvSpPr>
          <p:cNvPr id="6" name="Rectangle 13">
            <a:extLst>
              <a:ext uri="{FF2B5EF4-FFF2-40B4-BE49-F238E27FC236}">
                <a16:creationId xmlns:a16="http://schemas.microsoft.com/office/drawing/2014/main" id="{BB17FFD2-DBC7-4ABB-B2A0-7E18EC1B80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tx2">
              <a:lumMod val="90000"/>
              <a:lumOff val="1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737BB4-6553-47A8-893F-178A10C6B6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490F03-4A03-9203-AC5D-90AD6B4F7F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9969" y="647750"/>
            <a:ext cx="5850936" cy="5571066"/>
          </a:xfrm>
        </p:spPr>
        <p:txBody>
          <a:bodyPr anchor="ctr">
            <a:normAutofit/>
          </a:bodyPr>
          <a:lstStyle/>
          <a:p>
            <a:r>
              <a:rPr lang="el-GR" sz="1800" dirty="0"/>
              <a:t>Απομαγνητοφώνηση της συνέντευξης</a:t>
            </a:r>
          </a:p>
          <a:p>
            <a:r>
              <a:rPr lang="el-GR" sz="1800" dirty="0"/>
              <a:t>Τεκμηρίωση της συνέντευξης</a:t>
            </a:r>
          </a:p>
          <a:p>
            <a:r>
              <a:rPr lang="el-GR" sz="1800" dirty="0"/>
              <a:t>Αρχειοθέτηση</a:t>
            </a:r>
          </a:p>
          <a:p>
            <a:r>
              <a:rPr lang="el-GR" sz="1800" dirty="0"/>
              <a:t>Ευχαριστήρια επιστολή </a:t>
            </a:r>
          </a:p>
          <a:p>
            <a:r>
              <a:rPr lang="el-GR" sz="1800" dirty="0"/>
              <a:t>Αντίγραφο στον πληροφορητή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42849628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TM16401375[[fn=Madison]]</Template>
  <TotalTime>76</TotalTime>
  <Words>365</Words>
  <Application>Microsoft Office PowerPoint</Application>
  <PresentationFormat>Widescreen</PresentationFormat>
  <Paragraphs>47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MS Shell Dlg 2</vt:lpstr>
      <vt:lpstr>Wingdings</vt:lpstr>
      <vt:lpstr>Wingdings 3</vt:lpstr>
      <vt:lpstr>Madison</vt:lpstr>
      <vt:lpstr>Ζητήματα δεοντολογίας</vt:lpstr>
      <vt:lpstr>Πνευματικά δικαιώματα</vt:lpstr>
      <vt:lpstr>Τι παραχωρεί ο πληροφορητής με το παραχωρητήριο;</vt:lpstr>
      <vt:lpstr>Στα παραχωρητήρια μπορεί να υπάρχουν ειδικοί όροι:</vt:lpstr>
      <vt:lpstr>Πώς χειριζόμαστε το θέμα του παραχωρητηρίου;</vt:lpstr>
      <vt:lpstr>Υποχρεώσεις ερευνητή πριν τη συνέντευξη</vt:lpstr>
      <vt:lpstr>Στη διάρκεια της συνέντευξης</vt:lpstr>
      <vt:lpstr>Μετά τη συνέντευξη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Ζητήματα δεοντολογίας</dc:title>
  <dc:creator>Emilia Salvanou</dc:creator>
  <cp:lastModifiedBy>Emilia Salvanou</cp:lastModifiedBy>
  <cp:revision>1</cp:revision>
  <dcterms:created xsi:type="dcterms:W3CDTF">2023-01-18T20:18:20Z</dcterms:created>
  <dcterms:modified xsi:type="dcterms:W3CDTF">2023-01-18T21:35:15Z</dcterms:modified>
</cp:coreProperties>
</file>