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0" autoAdjust="0"/>
    <p:restoredTop sz="94660"/>
  </p:normalViewPr>
  <p:slideViewPr>
    <p:cSldViewPr snapToGrid="0">
      <p:cViewPr varScale="1">
        <p:scale>
          <a:sx n="41" d="100"/>
          <a:sy n="41" d="100"/>
        </p:scale>
        <p:origin x="72" y="10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09413-E6B0-469C-86CC-35C7283B040B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1203FC08-856E-4F30-9D01-131B8FE379E1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0540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09413-E6B0-469C-86CC-35C7283B040B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3FC08-856E-4F30-9D01-131B8FE37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523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09413-E6B0-469C-86CC-35C7283B040B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3FC08-856E-4F30-9D01-131B8FE37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495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09413-E6B0-469C-86CC-35C7283B040B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3FC08-856E-4F30-9D01-131B8FE379E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26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09413-E6B0-469C-86CC-35C7283B040B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3FC08-856E-4F30-9D01-131B8FE37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529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09413-E6B0-469C-86CC-35C7283B040B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3FC08-856E-4F30-9D01-131B8FE379E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1789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09413-E6B0-469C-86CC-35C7283B040B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3FC08-856E-4F30-9D01-131B8FE37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708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09413-E6B0-469C-86CC-35C7283B040B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3FC08-856E-4F30-9D01-131B8FE379E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749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09413-E6B0-469C-86CC-35C7283B040B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3FC08-856E-4F30-9D01-131B8FE37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038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09413-E6B0-469C-86CC-35C7283B040B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3FC08-856E-4F30-9D01-131B8FE37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886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09413-E6B0-469C-86CC-35C7283B040B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3FC08-856E-4F30-9D01-131B8FE37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62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3C09413-E6B0-469C-86CC-35C7283B040B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03FC08-856E-4F30-9D01-131B8FE379E1}" type="slidenum">
              <a:rPr lang="en-US" smtClean="0"/>
              <a:t>‹#›</a:t>
            </a:fld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418870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9124" y="487443"/>
            <a:ext cx="5841548" cy="584154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5ADB788-8569-409E-862D-665AD53C99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" y="0"/>
            <a:ext cx="1218986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E58A8F9-9710-5D29-627E-94BC506F81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39048" y="2568817"/>
            <a:ext cx="7155598" cy="3133968"/>
          </a:xfrm>
        </p:spPr>
        <p:txBody>
          <a:bodyPr>
            <a:normAutofit/>
          </a:bodyPr>
          <a:lstStyle/>
          <a:p>
            <a:pPr algn="l"/>
            <a:r>
              <a:rPr lang="el-GR" sz="6600">
                <a:solidFill>
                  <a:srgbClr val="1F2D29"/>
                </a:solidFill>
              </a:rPr>
              <a:t>Ζητήματα δεοντολογίας</a:t>
            </a:r>
            <a:endParaRPr lang="en-US" sz="6600">
              <a:solidFill>
                <a:srgbClr val="1F2D29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6D07C2-EBA6-9626-B9FE-6708E3DF90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39048" y="1325691"/>
            <a:ext cx="4355178" cy="1138426"/>
          </a:xfrm>
        </p:spPr>
        <p:txBody>
          <a:bodyPr>
            <a:normAutofit/>
          </a:bodyPr>
          <a:lstStyle/>
          <a:p>
            <a:pPr algn="l"/>
            <a:endParaRPr lang="en-US" sz="1600">
              <a:solidFill>
                <a:srgbClr val="1F2D29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ight Triangle 15">
            <a:extLst>
              <a:ext uri="{FF2B5EF4-FFF2-40B4-BE49-F238E27FC236}">
                <a16:creationId xmlns:a16="http://schemas.microsoft.com/office/drawing/2014/main" id="{2663C086-1480-4E81-BD6F-3E43A4C38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585313" y="2747897"/>
            <a:ext cx="353147" cy="353147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0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70108" y="985292"/>
            <a:ext cx="1345319" cy="1345319"/>
          </a:xfrm>
          <a:prstGeom prst="ellipse">
            <a:avLst/>
          </a:prstGeom>
          <a:solidFill>
            <a:schemeClr val="accent1">
              <a:lumMod val="40000"/>
              <a:lumOff val="6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60B620B-3E81-4075-BC12-D4FB3E299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" y="0"/>
            <a:ext cx="1218986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89ACE5-865A-0E9D-BD57-FAA9966CD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1022548"/>
            <a:ext cx="7958331" cy="1308063"/>
          </a:xfrm>
        </p:spPr>
        <p:txBody>
          <a:bodyPr anchor="b">
            <a:normAutofit/>
          </a:bodyPr>
          <a:lstStyle/>
          <a:p>
            <a:pPr algn="l"/>
            <a:r>
              <a:rPr lang="el-GR" sz="4400">
                <a:solidFill>
                  <a:srgbClr val="1F2D29"/>
                </a:solidFill>
              </a:rPr>
              <a:t>Πνευματικά δικαιώματα</a:t>
            </a:r>
            <a:endParaRPr lang="en-US" sz="4400">
              <a:solidFill>
                <a:srgbClr val="1F2D29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2B8A2-5849-4455-60B2-9746D9B62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2933" y="2641604"/>
            <a:ext cx="7621606" cy="3443107"/>
          </a:xfrm>
        </p:spPr>
        <p:txBody>
          <a:bodyPr anchor="t">
            <a:normAutofit/>
          </a:bodyPr>
          <a:lstStyle/>
          <a:p>
            <a:pPr>
              <a:lnSpc>
                <a:spcPct val="110000"/>
              </a:lnSpc>
            </a:pPr>
            <a:r>
              <a:rPr lang="el-GR" sz="1200">
                <a:solidFill>
                  <a:srgbClr val="1F2D29"/>
                </a:solidFill>
              </a:rPr>
              <a:t>Η διαδικασία της συνέντευξης παράγει πνευματικά δικαιώματα.</a:t>
            </a:r>
          </a:p>
          <a:p>
            <a:pPr>
              <a:lnSpc>
                <a:spcPct val="110000"/>
              </a:lnSpc>
            </a:pPr>
            <a:r>
              <a:rPr lang="el-GR" sz="1200">
                <a:solidFill>
                  <a:srgbClr val="1F2D29"/>
                </a:solidFill>
              </a:rPr>
              <a:t>Ποιος έχει πνευματικά δικαιώματα πάνω στις συνεντεύξεις;</a:t>
            </a:r>
          </a:p>
          <a:p>
            <a:pPr lvl="1">
              <a:lnSpc>
                <a:spcPct val="110000"/>
              </a:lnSpc>
            </a:pPr>
            <a:r>
              <a:rPr lang="el-GR" sz="1200">
                <a:solidFill>
                  <a:srgbClr val="1F2D29"/>
                </a:solidFill>
              </a:rPr>
              <a:t>Τα δικαιώματα της ίδιας της συνέντευξης (του κειμένου της) ανήκουν στον πληροφορητή. </a:t>
            </a:r>
          </a:p>
          <a:p>
            <a:pPr lvl="1">
              <a:lnSpc>
                <a:spcPct val="110000"/>
              </a:lnSpc>
            </a:pPr>
            <a:r>
              <a:rPr lang="el-GR" sz="1200">
                <a:solidFill>
                  <a:srgbClr val="1F2D29"/>
                </a:solidFill>
              </a:rPr>
              <a:t>Τα δικαιώματα της ηχογράφησης, βιντεοσκόπησης ανήκουν στον ερευνητή ή τον φορέα που ανέλαβε την έρευνα.</a:t>
            </a:r>
          </a:p>
          <a:p>
            <a:pPr lvl="1">
              <a:lnSpc>
                <a:spcPct val="110000"/>
              </a:lnSpc>
            </a:pPr>
            <a:r>
              <a:rPr lang="el-GR" sz="1200">
                <a:solidFill>
                  <a:srgbClr val="1F2D29"/>
                </a:solidFill>
              </a:rPr>
              <a:t>Τα δικαιώματα της μονογραφίας που θα προκύψει ανήκουν στον ερευνητή.</a:t>
            </a:r>
          </a:p>
          <a:p>
            <a:pPr lvl="1">
              <a:lnSpc>
                <a:spcPct val="110000"/>
              </a:lnSpc>
            </a:pPr>
            <a:endParaRPr lang="el-GR" sz="1200">
              <a:solidFill>
                <a:srgbClr val="1F2D29"/>
              </a:solidFill>
            </a:endParaRPr>
          </a:p>
          <a:p>
            <a:pPr>
              <a:lnSpc>
                <a:spcPct val="110000"/>
              </a:lnSpc>
            </a:pPr>
            <a:r>
              <a:rPr lang="el-GR" sz="1200">
                <a:solidFill>
                  <a:srgbClr val="1F2D29"/>
                </a:solidFill>
              </a:rPr>
              <a:t>Τα ζητήματα δικαιωμάτων μεταξύ του ερευνητή και του φορέα ρυθμίζονται με τη σύμβαση ανάθεσης έργου</a:t>
            </a:r>
          </a:p>
          <a:p>
            <a:pPr>
              <a:lnSpc>
                <a:spcPct val="110000"/>
              </a:lnSpc>
            </a:pPr>
            <a:r>
              <a:rPr lang="el-GR" sz="1200">
                <a:solidFill>
                  <a:srgbClr val="1F2D29"/>
                </a:solidFill>
              </a:rPr>
              <a:t>Τα δικαιώματα του πληροφορητή ρυθμίζονται με το παραχωρητήριο</a:t>
            </a:r>
            <a:endParaRPr lang="en-US" sz="1200">
              <a:solidFill>
                <a:srgbClr val="1F2D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5976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70108" y="985292"/>
            <a:ext cx="1345319" cy="1345319"/>
          </a:xfrm>
          <a:prstGeom prst="ellipse">
            <a:avLst/>
          </a:prstGeom>
          <a:solidFill>
            <a:schemeClr val="accent1">
              <a:lumMod val="40000"/>
              <a:lumOff val="6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60B620B-3E81-4075-BC12-D4FB3E299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" y="0"/>
            <a:ext cx="1218986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20D1045-4E49-F8F6-F73B-D36FE8C8E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1022548"/>
            <a:ext cx="7958331" cy="1308063"/>
          </a:xfrm>
        </p:spPr>
        <p:txBody>
          <a:bodyPr anchor="b">
            <a:normAutofit/>
          </a:bodyPr>
          <a:lstStyle/>
          <a:p>
            <a:pPr algn="l"/>
            <a:r>
              <a:rPr lang="el-GR" sz="4400">
                <a:solidFill>
                  <a:srgbClr val="1F2D29"/>
                </a:solidFill>
              </a:rPr>
              <a:t>Τι παραχωρεί ο πληροφορητής με το παραχωρητήριο;</a:t>
            </a:r>
            <a:endParaRPr lang="en-US" sz="4400">
              <a:solidFill>
                <a:srgbClr val="1F2D29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CE89F7-DEC4-B1B3-180D-F9BF7A562C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2933" y="2641604"/>
            <a:ext cx="7621606" cy="3443107"/>
          </a:xfrm>
        </p:spPr>
        <p:txBody>
          <a:bodyPr anchor="t">
            <a:normAutofit/>
          </a:bodyPr>
          <a:lstStyle/>
          <a:p>
            <a:r>
              <a:rPr lang="el-GR" sz="1600">
                <a:solidFill>
                  <a:srgbClr val="1F2D29"/>
                </a:solidFill>
              </a:rPr>
              <a:t>Συνήθως ζητάμε να παραχωρήσει το σύνολο των δικαιωμάτων της συνέντευξης, ώστε να μπορούμε να την αναπαράγουμε.</a:t>
            </a:r>
          </a:p>
          <a:p>
            <a:pPr lvl="1"/>
            <a:r>
              <a:rPr lang="el-GR" sz="1600">
                <a:solidFill>
                  <a:srgbClr val="1F2D29"/>
                </a:solidFill>
              </a:rPr>
              <a:t>Αν δεν το κάνει, κάθε φορά που θέλουμε να αναδημοσιεύσουμε μέρος της συνέντευξης, θα πρέπει να ζητάμε άδεια από τον ίδιο ή τους κληρονόμους του.</a:t>
            </a:r>
          </a:p>
          <a:p>
            <a:r>
              <a:rPr lang="el-GR" sz="1600">
                <a:solidFill>
                  <a:srgbClr val="1F2D29"/>
                </a:solidFill>
              </a:rPr>
              <a:t>Παραχωρεί επίσης το δικαίωμα ελεύθερης πρόσβασης του κοινού στη συνέντευξη και την χρήση της για εκπαιδευτικούς και μη κερδοσκοπικούς σκοπούς.</a:t>
            </a:r>
            <a:endParaRPr lang="en-US" sz="1600">
              <a:solidFill>
                <a:srgbClr val="1F2D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8557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70108" y="985292"/>
            <a:ext cx="1345319" cy="1345319"/>
          </a:xfrm>
          <a:prstGeom prst="ellipse">
            <a:avLst/>
          </a:prstGeom>
          <a:solidFill>
            <a:schemeClr val="accent1">
              <a:lumMod val="40000"/>
              <a:lumOff val="6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60B620B-3E81-4075-BC12-D4FB3E299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" y="0"/>
            <a:ext cx="1218986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95410A-04DA-6A77-A801-276C332ED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1022548"/>
            <a:ext cx="7958331" cy="1308063"/>
          </a:xfrm>
        </p:spPr>
        <p:txBody>
          <a:bodyPr anchor="b">
            <a:normAutofit/>
          </a:bodyPr>
          <a:lstStyle/>
          <a:p>
            <a:pPr algn="l"/>
            <a:r>
              <a:rPr lang="el-GR" sz="4400">
                <a:solidFill>
                  <a:srgbClr val="1F2D29"/>
                </a:solidFill>
              </a:rPr>
              <a:t>Στα παραχωρητήρια μπορεί να υπάρχουν ειδικοί όροι:</a:t>
            </a:r>
            <a:endParaRPr lang="en-US" sz="4400">
              <a:solidFill>
                <a:srgbClr val="1F2D29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81B810-9797-B392-44AD-3A37CDA050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2933" y="2641604"/>
            <a:ext cx="7621606" cy="3443107"/>
          </a:xfrm>
        </p:spPr>
        <p:txBody>
          <a:bodyPr anchor="t">
            <a:normAutofit/>
          </a:bodyPr>
          <a:lstStyle/>
          <a:p>
            <a:r>
              <a:rPr lang="el-GR" sz="1600">
                <a:solidFill>
                  <a:srgbClr val="1F2D29"/>
                </a:solidFill>
              </a:rPr>
              <a:t>Εξασφάλιση ανωνυμίας (και με ποιόν τρόπο)</a:t>
            </a:r>
          </a:p>
          <a:p>
            <a:r>
              <a:rPr lang="el-GR" sz="1600">
                <a:solidFill>
                  <a:srgbClr val="1F2D29"/>
                </a:solidFill>
              </a:rPr>
              <a:t>Χρονικό διάστημα μετά από το οποίο μπορεί να δημοσιευτεί η συνέντευξη</a:t>
            </a:r>
          </a:p>
          <a:p>
            <a:r>
              <a:rPr lang="el-GR" sz="1600">
                <a:solidFill>
                  <a:srgbClr val="1F2D29"/>
                </a:solidFill>
              </a:rPr>
              <a:t>Εμπιστευτικά αποσπάσματα</a:t>
            </a:r>
          </a:p>
          <a:p>
            <a:r>
              <a:rPr lang="el-GR" sz="1600">
                <a:solidFill>
                  <a:srgbClr val="1F2D29"/>
                </a:solidFill>
              </a:rPr>
              <a:t>…..</a:t>
            </a:r>
            <a:endParaRPr lang="en-US" sz="1600">
              <a:solidFill>
                <a:srgbClr val="1F2D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9696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70108" y="985292"/>
            <a:ext cx="1345319" cy="1345319"/>
          </a:xfrm>
          <a:prstGeom prst="ellipse">
            <a:avLst/>
          </a:prstGeom>
          <a:solidFill>
            <a:schemeClr val="accent1">
              <a:lumMod val="40000"/>
              <a:lumOff val="6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60B620B-3E81-4075-BC12-D4FB3E299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" y="0"/>
            <a:ext cx="1218986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C01AC3-4922-3276-A7CD-1D66118C6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1022548"/>
            <a:ext cx="7958331" cy="1308063"/>
          </a:xfrm>
        </p:spPr>
        <p:txBody>
          <a:bodyPr anchor="b">
            <a:normAutofit/>
          </a:bodyPr>
          <a:lstStyle/>
          <a:p>
            <a:pPr algn="l"/>
            <a:r>
              <a:rPr lang="el-GR" sz="4400">
                <a:solidFill>
                  <a:srgbClr val="1F2D29"/>
                </a:solidFill>
              </a:rPr>
              <a:t>Πώς χειριζόμαστε το θέμα του παραχωρητηρίου;</a:t>
            </a:r>
            <a:endParaRPr lang="en-US" sz="4400">
              <a:solidFill>
                <a:srgbClr val="1F2D29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164E0B-CB6E-172B-234E-34005954A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2933" y="2641604"/>
            <a:ext cx="7621606" cy="3443107"/>
          </a:xfrm>
        </p:spPr>
        <p:txBody>
          <a:bodyPr anchor="t">
            <a:normAutofit/>
          </a:bodyPr>
          <a:lstStyle/>
          <a:p>
            <a:r>
              <a:rPr lang="el-GR" sz="1600">
                <a:solidFill>
                  <a:srgbClr val="1F2D29"/>
                </a:solidFill>
              </a:rPr>
              <a:t>Ενημερώνουμε τον πληροφορητή για το παραχωρητήριο από την αρχή.</a:t>
            </a:r>
          </a:p>
          <a:p>
            <a:r>
              <a:rPr lang="el-GR" sz="1600">
                <a:solidFill>
                  <a:srgbClr val="1F2D29"/>
                </a:solidFill>
              </a:rPr>
              <a:t>Εξηγούμε τους όρους του και τις δυνατότητες που έχει.</a:t>
            </a:r>
          </a:p>
          <a:p>
            <a:r>
              <a:rPr lang="el-GR" sz="1600">
                <a:solidFill>
                  <a:srgbClr val="1F2D29"/>
                </a:solidFill>
              </a:rPr>
              <a:t>Βεβαιωνόμαστε ότι έχουμε δώσει πλήρη εικόνα, ότι είναι ενημερωμένος για το τι θα υπογράψει</a:t>
            </a:r>
          </a:p>
          <a:p>
            <a:r>
              <a:rPr lang="el-GR" sz="1600">
                <a:solidFill>
                  <a:srgbClr val="1F2D29"/>
                </a:solidFill>
              </a:rPr>
              <a:t>Υπογράφει μετά τη συνέντευξη</a:t>
            </a:r>
          </a:p>
          <a:p>
            <a:r>
              <a:rPr lang="el-GR" sz="1600">
                <a:solidFill>
                  <a:srgbClr val="1F2D29"/>
                </a:solidFill>
              </a:rPr>
              <a:t>Κάθε φορέας έχει τη δική του φόρμα παραχωρητηρίου</a:t>
            </a:r>
          </a:p>
          <a:p>
            <a:r>
              <a:rPr lang="el-GR" sz="1600">
                <a:solidFill>
                  <a:srgbClr val="1F2D29"/>
                </a:solidFill>
              </a:rPr>
              <a:t>Είναι απαραίτητο για να μπορέσουμε να χρησιμοποιήσουμε τις συνεντεύξεις</a:t>
            </a:r>
            <a:endParaRPr lang="en-US" sz="1600">
              <a:solidFill>
                <a:srgbClr val="1F2D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225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70108" y="985292"/>
            <a:ext cx="1345319" cy="1345319"/>
          </a:xfrm>
          <a:prstGeom prst="ellipse">
            <a:avLst/>
          </a:prstGeom>
          <a:solidFill>
            <a:schemeClr val="accent1">
              <a:lumMod val="40000"/>
              <a:lumOff val="6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60B620B-3E81-4075-BC12-D4FB3E299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" y="0"/>
            <a:ext cx="1218986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E8356E3-1A92-E9C3-5A01-D93E6A791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1022548"/>
            <a:ext cx="7958331" cy="1308063"/>
          </a:xfrm>
        </p:spPr>
        <p:txBody>
          <a:bodyPr anchor="b">
            <a:normAutofit/>
          </a:bodyPr>
          <a:lstStyle/>
          <a:p>
            <a:pPr algn="l"/>
            <a:r>
              <a:rPr lang="el-GR" sz="4400">
                <a:solidFill>
                  <a:srgbClr val="1F2D29"/>
                </a:solidFill>
              </a:rPr>
              <a:t>Υποχρεώσεις ερευνητή πριν τη συνέντευξη</a:t>
            </a:r>
            <a:endParaRPr lang="en-US" sz="4400">
              <a:solidFill>
                <a:srgbClr val="1F2D29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13F2B3-B18F-55A5-F849-1B82414AF8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2933" y="2641604"/>
            <a:ext cx="7621606" cy="3443107"/>
          </a:xfrm>
        </p:spPr>
        <p:txBody>
          <a:bodyPr anchor="t">
            <a:normAutofit/>
          </a:bodyPr>
          <a:lstStyle/>
          <a:p>
            <a:r>
              <a:rPr lang="el-GR" sz="1600">
                <a:solidFill>
                  <a:srgbClr val="1F2D29"/>
                </a:solidFill>
              </a:rPr>
              <a:t>Λεπτομερής ενημέρωση του πληροφορητή για το θέμα και τους σκοπούς της έρευνας. Είναι εξίσου σημαντικά και τα δύο.</a:t>
            </a:r>
          </a:p>
          <a:p>
            <a:r>
              <a:rPr lang="el-GR" sz="1600">
                <a:solidFill>
                  <a:srgbClr val="1F2D29"/>
                </a:solidFill>
              </a:rPr>
              <a:t>Προετοιμασία σε ό,τι αφορά την έρευνα</a:t>
            </a:r>
          </a:p>
          <a:p>
            <a:pPr lvl="1"/>
            <a:r>
              <a:rPr lang="el-GR" sz="1600">
                <a:solidFill>
                  <a:srgbClr val="1F2D29"/>
                </a:solidFill>
              </a:rPr>
              <a:t>Μελέτη της ιστορικής περιόδου</a:t>
            </a:r>
          </a:p>
          <a:p>
            <a:pPr lvl="1"/>
            <a:r>
              <a:rPr lang="el-GR" sz="1600">
                <a:solidFill>
                  <a:srgbClr val="1F2D29"/>
                </a:solidFill>
              </a:rPr>
              <a:t>Αποσαφήνιση του στόχου της έρευνας και των ερευνητικών ερωτημάτων</a:t>
            </a:r>
          </a:p>
          <a:p>
            <a:pPr lvl="1"/>
            <a:r>
              <a:rPr lang="el-GR" sz="1600">
                <a:solidFill>
                  <a:srgbClr val="1F2D29"/>
                </a:solidFill>
              </a:rPr>
              <a:t>Εξασφάλιση του κατάλληλου εξοπλισμού</a:t>
            </a:r>
          </a:p>
          <a:p>
            <a:pPr lvl="1"/>
            <a:r>
              <a:rPr lang="el-GR" sz="1600">
                <a:solidFill>
                  <a:srgbClr val="1F2D29"/>
                </a:solidFill>
              </a:rPr>
              <a:t>Εξοικείωση με τον εξοπλισμό</a:t>
            </a:r>
          </a:p>
          <a:p>
            <a:pPr lvl="1"/>
            <a:r>
              <a:rPr lang="el-GR" sz="1600">
                <a:solidFill>
                  <a:srgbClr val="1F2D29"/>
                </a:solidFill>
              </a:rPr>
              <a:t>Κατάρτιση σχεδιαγράμματος συνέντευξης</a:t>
            </a:r>
          </a:p>
          <a:p>
            <a:endParaRPr lang="en-US" sz="1600">
              <a:solidFill>
                <a:srgbClr val="1F2D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5275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70108" y="985292"/>
            <a:ext cx="1345319" cy="1345319"/>
          </a:xfrm>
          <a:prstGeom prst="ellipse">
            <a:avLst/>
          </a:prstGeom>
          <a:solidFill>
            <a:schemeClr val="accent1">
              <a:lumMod val="40000"/>
              <a:lumOff val="6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60B620B-3E81-4075-BC12-D4FB3E299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" y="0"/>
            <a:ext cx="1218986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508BE7C-B2F4-B464-1485-D8B06EEA5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1022548"/>
            <a:ext cx="7958331" cy="1308063"/>
          </a:xfrm>
        </p:spPr>
        <p:txBody>
          <a:bodyPr anchor="b">
            <a:normAutofit/>
          </a:bodyPr>
          <a:lstStyle/>
          <a:p>
            <a:pPr algn="l"/>
            <a:r>
              <a:rPr lang="el-GR" sz="4400">
                <a:solidFill>
                  <a:srgbClr val="1F2D29"/>
                </a:solidFill>
              </a:rPr>
              <a:t>Στη διάρκεια της συνέντευξης</a:t>
            </a:r>
            <a:endParaRPr lang="en-US" sz="4400">
              <a:solidFill>
                <a:srgbClr val="1F2D29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357D3E-0821-6224-1E2D-42B262DA41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2933" y="2641604"/>
            <a:ext cx="7621606" cy="3443107"/>
          </a:xfrm>
        </p:spPr>
        <p:txBody>
          <a:bodyPr anchor="t">
            <a:normAutofit/>
          </a:bodyPr>
          <a:lstStyle/>
          <a:p>
            <a:r>
              <a:rPr lang="el-GR" sz="1600">
                <a:solidFill>
                  <a:srgbClr val="1F2D29"/>
                </a:solidFill>
              </a:rPr>
              <a:t>Εξασφάλιση της καταλληλόλητας του χώρου (ησυχία, απουσία περισπασμών, ιδιωτικότητα)</a:t>
            </a:r>
          </a:p>
          <a:p>
            <a:r>
              <a:rPr lang="el-GR" sz="1600">
                <a:solidFill>
                  <a:srgbClr val="1F2D29"/>
                </a:solidFill>
              </a:rPr>
              <a:t>Σεβασμός της προσωπικότητας και των δικαιωμάτων του πληροφορητή</a:t>
            </a:r>
          </a:p>
          <a:p>
            <a:r>
              <a:rPr lang="el-GR" sz="1600">
                <a:solidFill>
                  <a:srgbClr val="1F2D29"/>
                </a:solidFill>
              </a:rPr>
              <a:t>Ενεργητική ακρόαση</a:t>
            </a:r>
          </a:p>
          <a:p>
            <a:r>
              <a:rPr lang="el-GR" sz="1600">
                <a:solidFill>
                  <a:srgbClr val="1F2D29"/>
                </a:solidFill>
              </a:rPr>
              <a:t>Σεβασμός στις εμπειρίες του πληροφορητή</a:t>
            </a:r>
          </a:p>
          <a:p>
            <a:r>
              <a:rPr lang="el-GR" sz="1600">
                <a:solidFill>
                  <a:srgbClr val="1F2D29"/>
                </a:solidFill>
              </a:rPr>
              <a:t>Σεβασμός στο χρόνο του πληροφορητή</a:t>
            </a:r>
          </a:p>
          <a:p>
            <a:r>
              <a:rPr lang="el-GR" sz="1600">
                <a:solidFill>
                  <a:srgbClr val="1F2D29"/>
                </a:solidFill>
              </a:rPr>
              <a:t>Υπογραφή παραχωρητηρίου</a:t>
            </a:r>
            <a:endParaRPr lang="en-US" sz="1600">
              <a:solidFill>
                <a:srgbClr val="1F2D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2471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214283E-D7B4-49E9-932E-D7F2A2847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2806DFD-E192-42CC-B190-3C4C95B8FF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33" y="-1"/>
            <a:ext cx="12189867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9FCFF961-4E84-4FD1-859C-B7F410031C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3" y="0"/>
            <a:ext cx="4632503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B97712-993E-BAE3-B66E-FB743628C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300" y="1201723"/>
            <a:ext cx="2888120" cy="4454554"/>
          </a:xfrm>
        </p:spPr>
        <p:txBody>
          <a:bodyPr anchor="ctr">
            <a:normAutofit/>
          </a:bodyPr>
          <a:lstStyle/>
          <a:p>
            <a:r>
              <a:rPr lang="el-GR" sz="3600"/>
              <a:t>Μετά τη συνέντευξη</a:t>
            </a:r>
            <a:endParaRPr lang="en-US" sz="3600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BB17FFD2-DBC7-4ABB-B2A0-7E18EC1B80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737BB4-6553-47A8-893F-178A10C6B6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490F03-4A03-9203-AC5D-90AD6B4F7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9969" y="647750"/>
            <a:ext cx="5850936" cy="5571066"/>
          </a:xfrm>
        </p:spPr>
        <p:txBody>
          <a:bodyPr anchor="ctr">
            <a:normAutofit/>
          </a:bodyPr>
          <a:lstStyle/>
          <a:p>
            <a:r>
              <a:rPr lang="el-GR" sz="1800" dirty="0"/>
              <a:t>Απομαγνητοφώνηση της συνέντευξης</a:t>
            </a:r>
          </a:p>
          <a:p>
            <a:r>
              <a:rPr lang="el-GR" sz="1800" dirty="0"/>
              <a:t>Τεκμηρίωση της συνέντευξης</a:t>
            </a:r>
          </a:p>
          <a:p>
            <a:r>
              <a:rPr lang="el-GR" sz="1800" dirty="0"/>
              <a:t>Αρχειοθέτηση</a:t>
            </a:r>
          </a:p>
          <a:p>
            <a:r>
              <a:rPr lang="el-GR" sz="1800" dirty="0"/>
              <a:t>Ευχαριστήρια επιστολή </a:t>
            </a:r>
          </a:p>
          <a:p>
            <a:r>
              <a:rPr lang="el-GR" sz="1800" dirty="0"/>
              <a:t>Αντίγραφο στον πληροφορητή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2849628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TM16401375[[fn=Madison]]</Template>
  <TotalTime>76</TotalTime>
  <Words>365</Words>
  <Application>Microsoft Office PowerPoint</Application>
  <PresentationFormat>Widescreen</PresentationFormat>
  <Paragraphs>47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MS Shell Dlg 2</vt:lpstr>
      <vt:lpstr>Wingdings</vt:lpstr>
      <vt:lpstr>Wingdings 3</vt:lpstr>
      <vt:lpstr>Madison</vt:lpstr>
      <vt:lpstr>Ζητήματα δεοντολογίας</vt:lpstr>
      <vt:lpstr>Πνευματικά δικαιώματα</vt:lpstr>
      <vt:lpstr>Τι παραχωρεί ο πληροφορητής με το παραχωρητήριο;</vt:lpstr>
      <vt:lpstr>Στα παραχωρητήρια μπορεί να υπάρχουν ειδικοί όροι:</vt:lpstr>
      <vt:lpstr>Πώς χειριζόμαστε το θέμα του παραχωρητηρίου;</vt:lpstr>
      <vt:lpstr>Υποχρεώσεις ερευνητή πριν τη συνέντευξη</vt:lpstr>
      <vt:lpstr>Στη διάρκεια της συνέντευξης</vt:lpstr>
      <vt:lpstr>Μετά τη συνέντευξη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Ζητήματα δεοντολογίας</dc:title>
  <dc:creator>Emilia Salvanou</dc:creator>
  <cp:lastModifiedBy>Emilia Salvanou</cp:lastModifiedBy>
  <cp:revision>1</cp:revision>
  <dcterms:created xsi:type="dcterms:W3CDTF">2023-01-18T20:18:20Z</dcterms:created>
  <dcterms:modified xsi:type="dcterms:W3CDTF">2023-01-18T21:35:15Z</dcterms:modified>
</cp:coreProperties>
</file>