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97" r:id="rId4"/>
    <p:sldId id="295" r:id="rId5"/>
    <p:sldId id="29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2" r:id="rId32"/>
    <p:sldId id="283" r:id="rId33"/>
    <p:sldId id="284" r:id="rId34"/>
    <p:sldId id="285" r:id="rId35"/>
    <p:sldId id="286" r:id="rId36"/>
    <p:sldId id="287" r:id="rId37"/>
    <p:sldId id="289" r:id="rId38"/>
    <p:sldId id="290" r:id="rId39"/>
    <p:sldId id="291" r:id="rId40"/>
    <p:sldId id="293" r:id="rId41"/>
    <p:sldId id="292" r:id="rId42"/>
    <p:sldId id="298" r:id="rId43"/>
    <p:sldId id="294" r:id="rId44"/>
    <p:sldId id="299" r:id="rId45"/>
    <p:sldId id="301" r:id="rId46"/>
    <p:sldId id="303" r:id="rId47"/>
    <p:sldId id="302" r:id="rId48"/>
    <p:sldId id="304" r:id="rId49"/>
    <p:sldId id="305" r:id="rId5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C98B8B33-E40C-41E8-8D7E-52D814FBC306}">
          <p14:sldIdLst>
            <p14:sldId id="256"/>
            <p14:sldId id="300"/>
            <p14:sldId id="297"/>
            <p14:sldId id="295"/>
            <p14:sldId id="29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8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3"/>
            <p14:sldId id="292"/>
            <p14:sldId id="298"/>
            <p14:sldId id="294"/>
            <p14:sldId id="299"/>
            <p14:sldId id="301"/>
            <p14:sldId id="303"/>
            <p14:sldId id="302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8EDF7E-A592-441C-82FE-A361C1D3A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23A0D0D-493F-46E9-828F-30FF57D55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D51EB7B-E80A-404E-8C37-6D4192D3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391321D-BEB1-4298-859E-B380A121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58012F0-E353-4945-A701-9E1D94E1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573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AC65D9-C152-4894-B8D5-43EF28D15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2B3AE93-2199-455A-A46D-79E1BBB15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B2720C-230D-4A72-BB3A-296B82A2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6620F44-4362-4D45-930F-A7CB0266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53705AE-D484-4E3D-A35E-591B45FE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141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9257F21-CA7A-42CE-A6DE-7457368BAA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8D8EC73-C56A-4580-8EA7-A4C4BE4B8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96D8252-3B34-4C42-BB83-BA75CC38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2DE7907-BE72-4AC2-9480-FD41A311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4242123-18C2-4CCB-A155-0A16DFA6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708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E4581B-EEE6-45D5-9F13-2C356B53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BB5C26-8981-4C2B-AFD9-15C815B2F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CEC0879-E1E9-4F0A-8B6A-1D2FF718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04AB246-417B-4514-BB26-62D9C729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EF4CEC-9E58-41D8-AD59-C1C4A8DA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719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9BDE4A-244D-4D23-AFD5-13332E83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D2E8077-FD55-4BF1-AA6B-920E765B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D57D704-2D19-468A-BA24-851BDE01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1644725-9F09-4DA8-9BE9-6AE6620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114154-4592-4C32-9E3E-79D1BB68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536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951027-A473-4EFA-956B-A739690C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F5EC0C-33EA-47DC-AB61-EA14B06FF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5753B35-941D-4BB1-A079-FAB7F95AB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EDB6E90-FDF1-405F-8D48-8D21A150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E07B5C3-FD34-4329-8078-2B8A005C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C0A176E-0E81-40DC-B4E3-31463996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344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A479D3-D516-4B49-97B7-D8749FC6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F4A5BFC-82B8-4050-A823-D69455D5A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50210FE-E100-447B-997F-1450FE3BA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4DE6672-1750-4A38-8C54-378747F86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1CB18BB-EA42-4B55-879F-E30CCC954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52C6A68-9461-436F-A1E8-BB774F0C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36D759D-2C1E-4A7E-8611-4A3BB7EE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6AEBA60-D3FB-40AA-9BB6-B41BEEF2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095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7863FC-D1E4-40F2-89C2-C1A9BDB3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EC20D08-A6F1-49B0-9F75-185B185C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9DFB757-D61C-4532-BB86-25B1CDAD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EB87F17-50CA-4AF7-9C85-8EB6CF13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951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D49FD08-B88C-4D56-B667-207CBEC7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AAD8759-94CB-48DE-8745-8CAEFBDEA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ED99B7A-4B36-4880-8BEF-FE6830B1F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969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5779D-60C6-4E93-B62F-01B42A7DB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672178F-1B62-4151-B6BF-D11639351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BC316C7-98EC-47B3-B130-A33B9FF29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DB2F931-A54B-4F54-92E6-819E15A9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AED54C3-7CEF-4281-A834-8C57F304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C5FA289-E931-4281-8C96-FB3F990B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099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C8E1BC-A391-4D3F-964D-F3E3610B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5D44A32-039C-4B6B-845F-CE070562D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F3C82AA-CAAB-459B-B5D4-489BF893C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079EB72-785C-45C5-9B0E-0FF5BE137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D9B32A2-7F17-4E73-8448-9A3A7350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55E7C54-1B7F-46DA-A1D8-A77AF789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650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94E6C440-4254-4F58-AC29-0B3DAE65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7E7DB40-F1B0-48DD-AB04-5F11F207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C354D3C-6F26-4B02-955C-A8E681332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FDA67-8CA8-4F5A-84AA-59161EF16A78}" type="datetimeFigureOut">
              <a:rPr lang="el-GR" smtClean="0"/>
              <a:t>19/9/2024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AF7DC77-5AF5-4802-9A44-B3784E595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D2896D8-62BA-480D-8D8C-E61DD3509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98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e.uth.gr/erasmus/" TargetMode="External"/><Relationship Id="rId2" Type="http://schemas.openxmlformats.org/officeDocument/2006/relationships/hyperlink" Target="https://pre.uth.gr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eanhum.uth.gr/" TargetMode="External"/><Relationship Id="rId2" Type="http://schemas.openxmlformats.org/officeDocument/2006/relationships/hyperlink" Target="https://pre.uth.gr/epistimonika-ergastir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los365.grnet.gr/" TargetMode="External"/><Relationship Id="rId5" Type="http://schemas.openxmlformats.org/officeDocument/2006/relationships/hyperlink" Target="https://it.uth.gr/users/students" TargetMode="External"/><Relationship Id="rId4" Type="http://schemas.openxmlformats.org/officeDocument/2006/relationships/hyperlink" Target="https://www.uth.gr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iCgC21EIvs&amp;t=17s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CB739A-FA67-4D9E-8457-C83362587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ΤΟ ΤΜΗΜΑ (+)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F335D4C-D6E1-4194-AA63-DCA3BFF6F1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3200" dirty="0">
                <a:solidFill>
                  <a:srgbClr val="FF0000"/>
                </a:solidFill>
              </a:rPr>
              <a:t>ΠΤΔΕ</a:t>
            </a:r>
          </a:p>
        </p:txBody>
      </p:sp>
    </p:spTree>
    <p:extLst>
      <p:ext uri="{BB962C8B-B14F-4D97-AF65-F5344CB8AC3E}">
        <p14:creationId xmlns:p14="http://schemas.microsoft.com/office/powerpoint/2010/main" val="307847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D25597-8E01-48E4-AA8A-F90716BA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55A85B36-A105-45B8-A5B8-20BEF2A9AF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473AF5A-AB85-4FD0-8514-7A73CDECC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Αναπτυξιακή Ψυχολογία</a:t>
            </a:r>
          </a:p>
        </p:txBody>
      </p:sp>
    </p:spTree>
    <p:extLst>
      <p:ext uri="{BB962C8B-B14F-4D97-AF65-F5344CB8AC3E}">
        <p14:creationId xmlns:p14="http://schemas.microsoft.com/office/powerpoint/2010/main" val="1216068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92DBEB-0344-40B7-B88D-369F388F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B71BFA58-2282-428F-93BE-45C106D6BA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865" r="1586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4165F7C-D8C1-4D6D-AA76-3C3BF4E6B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Διαπολιτισμική Εκπαίδευση: Θεωρία και Πράξη</a:t>
            </a:r>
          </a:p>
        </p:txBody>
      </p:sp>
    </p:spTree>
    <p:extLst>
      <p:ext uri="{BB962C8B-B14F-4D97-AF65-F5344CB8AC3E}">
        <p14:creationId xmlns:p14="http://schemas.microsoft.com/office/powerpoint/2010/main" val="129218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09FA18-0F9C-40C9-96B6-7C9343FE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46152F3-715B-469E-9E15-66605F919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Παιδαγωγικά: Διδακτική Μεθοδολογία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5E549D2B-50BE-4D79-845C-A2B5D44297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995363"/>
            <a:ext cx="6172200" cy="4873625"/>
          </a:xfrm>
        </p:spPr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BE6CFEB-72C5-4C6A-B49A-86EC24B3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069" y="995363"/>
            <a:ext cx="6274085" cy="35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2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95EFB0-6738-48A6-995E-B1D40550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F0B8A45-97AE-41C7-BF11-DDA39368B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Φυσική και Συνεργατικά Περιβάλλοντα Μάθησης με Υποστήριξη ΤΠΕ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78958AA1-F338-45A1-B59A-EFECC6DBFFF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670026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810E7D-820B-4990-A23C-C7C906F11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4C3E69C-2286-4693-988E-6535FDC65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Κοινωνιολογία της Εκπαίδευσης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E8AA5707-D726-43E4-9027-194AFD903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53775" y="995363"/>
            <a:ext cx="6172200" cy="4873625"/>
          </a:xfrm>
        </p:spPr>
      </p:sp>
    </p:spTree>
    <p:extLst>
      <p:ext uri="{BB962C8B-B14F-4D97-AF65-F5344CB8AC3E}">
        <p14:creationId xmlns:p14="http://schemas.microsoft.com/office/powerpoint/2010/main" val="3698461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000010-6B1C-4F42-88DA-C1B287C56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A046CF8-A336-4808-B394-4DF1C6C52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Οργάνωση και Διοίκηση της Εκπαίδευσης</a:t>
            </a:r>
          </a:p>
        </p:txBody>
      </p:sp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3B01681D-EFDB-490A-B59A-F2ABA0C0B3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" r="5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02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AF6819-430B-4346-BA0B-BC566978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90D0782-7CF9-49EF-9A07-61453BD52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Νεοελληνική Λογοτεχνία και Διδακτική της Λογοτεχνίας</a:t>
            </a:r>
          </a:p>
        </p:txBody>
      </p:sp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8B9EFC3A-9049-4A2C-82D0-14165D7B37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027" b="11027"/>
          <a:stretch>
            <a:fillRect/>
          </a:stretch>
        </p:blipFill>
        <p:spPr>
          <a:xfrm>
            <a:off x="8511409" y="806709"/>
            <a:ext cx="3618878" cy="285749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9431EC3-9C2F-4F5D-90F6-978D605A4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279" y="80671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8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177E95-71AF-4E80-9753-1AB3525C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22609F0-0D6E-4098-B180-5A749E660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Νεοελληνική Ιστορία, Ιστορία της Νεοελληνικής Εκπαίδευσης και Διδακτική της Ιστορίας</a:t>
            </a:r>
          </a:p>
        </p:txBody>
      </p:sp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53C5A946-DD7B-42A7-BA85-A620C6C7E2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320" b="1232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84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E63C1A-90CC-43EE-8932-14BCE6A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E732E12A-9885-4B1A-BAE8-C998D2309AA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3DE7E41-E44F-4353-805B-78500148B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Βιολογία, Οικολογία και η Διδακτική τους</a:t>
            </a:r>
          </a:p>
        </p:txBody>
      </p:sp>
    </p:spTree>
    <p:extLst>
      <p:ext uri="{BB962C8B-B14F-4D97-AF65-F5344CB8AC3E}">
        <p14:creationId xmlns:p14="http://schemas.microsoft.com/office/powerpoint/2010/main" val="99627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0E624A-4D79-42A9-9607-DD142E0E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0D851E7-CC73-42D4-9713-86933B9C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Διδακτική των Μαθηματικών</a:t>
            </a: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05F38955-F4F8-43BE-9B1A-EB405B35EA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1848" b="3184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4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AE1586F-75AC-4EE0-89B2-E691A41F5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031" y="421631"/>
            <a:ext cx="4871937" cy="60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4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CE26C8-1E87-497F-AEBF-56C2F30D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9C09EDC0-2EF1-462E-AE61-489047E10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DDC6C98-F017-4F6F-BCF3-49F215178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Αναπτυξιακή Ψυχοπαθολογία &amp; Γνωστικές Λειτουργίες</a:t>
            </a:r>
          </a:p>
        </p:txBody>
      </p:sp>
    </p:spTree>
    <p:extLst>
      <p:ext uri="{BB962C8B-B14F-4D97-AF65-F5344CB8AC3E}">
        <p14:creationId xmlns:p14="http://schemas.microsoft.com/office/powerpoint/2010/main" val="3917765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A2F248-79EB-4388-B9D3-9833C3CB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FCA9544-7ACA-42B4-947A-D85C3DB5E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Κοινωνική Παιδαγωγική: κριτικές προσεγγίσεις και εφαρμογές στην πρωτοβάθμια εκπαίδευση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8CCE7B6-5344-470A-A039-87600FCC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97" y="457200"/>
            <a:ext cx="4333714" cy="57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8E2E8E-98B8-4161-9FA9-1B928517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2845256C-3F6C-417F-9A05-683D465489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64" r="77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8F86D56-D5F8-43A2-9E24-FD03849E6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Σχολική Παιδαγωγική</a:t>
            </a:r>
          </a:p>
        </p:txBody>
      </p:sp>
    </p:spTree>
    <p:extLst>
      <p:ext uri="{BB962C8B-B14F-4D97-AF65-F5344CB8AC3E}">
        <p14:creationId xmlns:p14="http://schemas.microsoft.com/office/powerpoint/2010/main" val="1368587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311467-CE2E-46D1-86E8-F4B55D84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8BCAB77-0BD7-4F95-BB45-F584921ED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Μαθηματική Λογική και Μαθηματική Εκπαίδευση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87D4222D-0BEC-456E-A169-2F6C7032FA6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600563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622767-3CAC-4FBF-8A27-CD8E5674D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Βούλγαρη Αικατερίνη</a:t>
            </a: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59F1D90A-3388-4A3A-BFAD-6FF956D92D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088" b="20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14DD853-DF73-4F59-9954-D8E697894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Ψυχοπαιδαγωγική</a:t>
            </a:r>
          </a:p>
        </p:txBody>
      </p:sp>
    </p:spTree>
    <p:extLst>
      <p:ext uri="{BB962C8B-B14F-4D97-AF65-F5344CB8AC3E}">
        <p14:creationId xmlns:p14="http://schemas.microsoft.com/office/powerpoint/2010/main" val="3122451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03D3A7-B0D5-435E-9E82-D9AB1CE6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Γιαννέλος</a:t>
            </a:r>
            <a:r>
              <a:rPr lang="el-GR" dirty="0"/>
              <a:t> </a:t>
            </a:r>
            <a:r>
              <a:rPr lang="el-GR" dirty="0" err="1"/>
              <a:t>Λεγαντής</a:t>
            </a:r>
            <a:endParaRPr lang="el-GR" dirty="0"/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60B559AE-F5D6-4CFF-B7A2-87FF2295C2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84FEDA-AA0D-4453-8717-A6FF9D6E6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Πληροφορική – ΤΠΕ στην Εκπαίδευση</a:t>
            </a:r>
          </a:p>
        </p:txBody>
      </p:sp>
    </p:spTree>
    <p:extLst>
      <p:ext uri="{BB962C8B-B14F-4D97-AF65-F5344CB8AC3E}">
        <p14:creationId xmlns:p14="http://schemas.microsoft.com/office/powerpoint/2010/main" val="206717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07A208-D174-42B6-8C5A-A827D439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1FA41DBB-334F-41A2-8A22-2A498B9489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343" b="1034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DF4738F-6A29-49A3-AF15-4DBDEADA5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Εφαρμοσμένη Γλωσσολογία στην Εκπαίδευση</a:t>
            </a:r>
          </a:p>
        </p:txBody>
      </p:sp>
    </p:spTree>
    <p:extLst>
      <p:ext uri="{BB962C8B-B14F-4D97-AF65-F5344CB8AC3E}">
        <p14:creationId xmlns:p14="http://schemas.microsoft.com/office/powerpoint/2010/main" val="2906671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Διδακτική των Μαθηματικών Εννοιών</a:t>
            </a:r>
          </a:p>
        </p:txBody>
      </p:sp>
    </p:spTree>
    <p:extLst>
      <p:ext uri="{BB962C8B-B14F-4D97-AF65-F5344CB8AC3E}">
        <p14:creationId xmlns:p14="http://schemas.microsoft.com/office/powerpoint/2010/main" val="3482692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764378-F4BE-415F-A96B-0339BADA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5B2EDC0-AB09-4C1A-AA7B-7CAF9003C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Εφαρμοσμένη Παιδαγωγική Πρακτική Άσκηση</a:t>
            </a:r>
          </a:p>
        </p:txBody>
      </p:sp>
      <p:sp>
        <p:nvSpPr>
          <p:cNvPr id="7" name="AutoShape 2" descr="Προβολή Συνημμένου">
            <a:extLst>
              <a:ext uri="{FF2B5EF4-FFF2-40B4-BE49-F238E27FC236}">
                <a16:creationId xmlns:a16="http://schemas.microsoft.com/office/drawing/2014/main" id="{91606D57-1D92-4451-80E0-E8EC4F5644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A308BB0-395F-4F6C-B55C-8B7B96675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662" y="418703"/>
            <a:ext cx="3671987" cy="60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5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780848-E3E2-4E26-8FE1-1657E9A2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BF507EC-BDD4-4F3C-8D4E-51400A0F9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Εικαστικά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FE7404EA-1E30-423E-8021-FE5760B2CDF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98316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C6C3F5-9C6D-45EE-B9B3-F95AD0A2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50"/>
                </a:solidFill>
              </a:rPr>
              <a:t>Διαδικτυακή Προσέγγιση του «Τμήματος»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60E0C5-F895-4826-8071-8D9E726DD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4127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0B375E-A13A-4650-BA15-72108365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BFC9FFD-0072-42FF-A185-C5BAFD011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Μουσική Παιδαγωγική</a:t>
            </a:r>
          </a:p>
        </p:txBody>
      </p:sp>
      <p:pic>
        <p:nvPicPr>
          <p:cNvPr id="3" name="Θέση εικόνας 2">
            <a:extLst>
              <a:ext uri="{FF2B5EF4-FFF2-40B4-BE49-F238E27FC236}">
                <a16:creationId xmlns:a16="http://schemas.microsoft.com/office/drawing/2014/main" id="{24E6EA6A-2C1A-48C7-AB1E-ABABB9848C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35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 (?)  </a:t>
            </a:r>
          </a:p>
          <a:p>
            <a:endParaRPr lang="el-GR" dirty="0"/>
          </a:p>
          <a:p>
            <a:r>
              <a:rPr lang="el-GR" dirty="0" err="1"/>
              <a:t>Διπλα</a:t>
            </a:r>
            <a:r>
              <a:rPr lang="el-GR" dirty="0"/>
              <a:t> </a:t>
            </a:r>
            <a:r>
              <a:rPr lang="el-GR" dirty="0" err="1"/>
              <a:t>φωτογραφια</a:t>
            </a:r>
            <a:r>
              <a:rPr lang="el-GR" dirty="0"/>
              <a:t> της </a:t>
            </a:r>
            <a:r>
              <a:rPr lang="el-GR" dirty="0" err="1"/>
              <a:t>Κοντοκώστα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1343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 (?)  </a:t>
            </a:r>
          </a:p>
          <a:p>
            <a:endParaRPr lang="el-GR" dirty="0"/>
          </a:p>
          <a:p>
            <a:r>
              <a:rPr lang="el-GR" dirty="0" err="1"/>
              <a:t>Διπλα</a:t>
            </a:r>
            <a:r>
              <a:rPr lang="el-GR" dirty="0"/>
              <a:t> </a:t>
            </a:r>
            <a:r>
              <a:rPr lang="el-GR" dirty="0" err="1"/>
              <a:t>φωτογραφια</a:t>
            </a:r>
            <a:r>
              <a:rPr lang="el-GR" dirty="0"/>
              <a:t> της Μανώλη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82B79D55-955D-4B57-8D96-604E21E52A2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623443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 (?)  </a:t>
            </a:r>
          </a:p>
          <a:p>
            <a:endParaRPr lang="el-GR" dirty="0"/>
          </a:p>
          <a:p>
            <a:r>
              <a:rPr lang="el-GR" dirty="0" err="1"/>
              <a:t>Διπλα</a:t>
            </a:r>
            <a:r>
              <a:rPr lang="el-GR" dirty="0"/>
              <a:t> </a:t>
            </a:r>
            <a:r>
              <a:rPr lang="el-GR" dirty="0" err="1"/>
              <a:t>φωτογραφια</a:t>
            </a:r>
            <a:r>
              <a:rPr lang="el-GR" dirty="0"/>
              <a:t> της </a:t>
            </a:r>
            <a:r>
              <a:rPr lang="el-GR" dirty="0" err="1"/>
              <a:t>Νάρη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36421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 (?)  </a:t>
            </a:r>
          </a:p>
          <a:p>
            <a:endParaRPr lang="el-GR" dirty="0"/>
          </a:p>
          <a:p>
            <a:r>
              <a:rPr lang="el-GR" dirty="0" err="1"/>
              <a:t>Διπλα</a:t>
            </a:r>
            <a:r>
              <a:rPr lang="el-GR" dirty="0"/>
              <a:t> </a:t>
            </a:r>
            <a:r>
              <a:rPr lang="el-GR" dirty="0" err="1"/>
              <a:t>φωτογραφια</a:t>
            </a:r>
            <a:r>
              <a:rPr lang="el-GR" dirty="0"/>
              <a:t> της </a:t>
            </a:r>
            <a:r>
              <a:rPr lang="el-GR" dirty="0" err="1"/>
              <a:t>Λουκάκη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05540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 (?)  </a:t>
            </a:r>
          </a:p>
          <a:p>
            <a:endParaRPr lang="el-GR" dirty="0"/>
          </a:p>
          <a:p>
            <a:r>
              <a:rPr lang="el-GR" dirty="0" err="1"/>
              <a:t>Διπλα</a:t>
            </a:r>
            <a:r>
              <a:rPr lang="el-GR" dirty="0"/>
              <a:t> </a:t>
            </a:r>
            <a:r>
              <a:rPr lang="el-GR" dirty="0" err="1"/>
              <a:t>φωτογραφια</a:t>
            </a:r>
            <a:r>
              <a:rPr lang="el-GR" dirty="0"/>
              <a:t> της</a:t>
            </a:r>
          </a:p>
        </p:txBody>
      </p:sp>
    </p:spTree>
    <p:extLst>
      <p:ext uri="{BB962C8B-B14F-4D97-AF65-F5344CB8AC3E}">
        <p14:creationId xmlns:p14="http://schemas.microsoft.com/office/powerpoint/2010/main" val="732623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 ΠΜΣ Διοίκηση και Οργάνωση της Εκπαίδευσης </a:t>
            </a:r>
          </a:p>
          <a:p>
            <a:endParaRPr lang="el-GR" dirty="0"/>
          </a:p>
          <a:p>
            <a:r>
              <a:rPr lang="el-GR" dirty="0" err="1"/>
              <a:t>Διπλα</a:t>
            </a:r>
            <a:r>
              <a:rPr lang="el-GR" dirty="0"/>
              <a:t> </a:t>
            </a:r>
            <a:r>
              <a:rPr lang="el-GR" dirty="0" err="1"/>
              <a:t>φωτογραφια</a:t>
            </a:r>
            <a:r>
              <a:rPr lang="el-GR" dirty="0"/>
              <a:t> της Σαμαρά</a:t>
            </a:r>
          </a:p>
        </p:txBody>
      </p:sp>
    </p:spTree>
    <p:extLst>
      <p:ext uri="{BB962C8B-B14F-4D97-AF65-F5344CB8AC3E}">
        <p14:creationId xmlns:p14="http://schemas.microsoft.com/office/powerpoint/2010/main" val="4006081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7E479D-0644-4B96-9725-0DA721C0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00B050"/>
                </a:solidFill>
              </a:rPr>
              <a:t>«Γεωγραφική» προσέγγιση του Τμήματος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5584D3-7A98-4EA9-BCC9-8B807582D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9331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4449D0-5F59-4254-BBB3-8A554FEB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ΠΑΠΑΣΤΡΑΤΟΥ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3EA2E18-98BD-4D4D-AFAF-3BB468D6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745" y="2055135"/>
            <a:ext cx="5539217" cy="368609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4FA8EA6-49C9-43EF-94FD-2357C6A14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42" y="1027906"/>
            <a:ext cx="5242413" cy="54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1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965394-D7AD-4A13-A08D-EF430633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ΚΟΥΜΟΥΝΔΟΥΡΟΥ </a:t>
            </a:r>
            <a:br>
              <a:rPr lang="el-GR" dirty="0"/>
            </a:br>
            <a:r>
              <a:rPr lang="el-GR" dirty="0"/>
              <a:t>(</a:t>
            </a:r>
            <a:r>
              <a:rPr lang="el-GR" dirty="0" err="1"/>
              <a:t>Κουμουνδουρου</a:t>
            </a:r>
            <a:r>
              <a:rPr lang="el-GR" dirty="0"/>
              <a:t> 4 2</a:t>
            </a:r>
            <a:r>
              <a:rPr lang="el-GR" baseline="30000" dirty="0"/>
              <a:t>ος</a:t>
            </a:r>
            <a:r>
              <a:rPr lang="el-GR" dirty="0"/>
              <a:t> </a:t>
            </a:r>
            <a:r>
              <a:rPr lang="el-GR" dirty="0" err="1"/>
              <a:t>Οροφος</a:t>
            </a:r>
            <a:r>
              <a:rPr lang="el-GR" dirty="0"/>
              <a:t>)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D1188B7-CAA9-4717-9DD4-176995188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24" y="2035487"/>
            <a:ext cx="6009399" cy="43513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16AB91-B0D6-48CB-B8F2-27EAEC21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35487"/>
            <a:ext cx="60094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2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5D29DE-85F8-4FD9-BEF5-24B95D22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https://pre.uth.gr/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A5CE5D-19BD-4250-925F-93DA5C206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Το Τμήμα-&gt; </a:t>
            </a:r>
            <a:r>
              <a:rPr lang="el-GR" dirty="0" err="1"/>
              <a:t>Διδακτικο</a:t>
            </a:r>
            <a:r>
              <a:rPr lang="el-GR" dirty="0"/>
              <a:t> Προσωπικό</a:t>
            </a:r>
          </a:p>
          <a:p>
            <a:r>
              <a:rPr lang="el-GR" dirty="0"/>
              <a:t>Πολιτική Ποιότητας-&gt; Αξιολογήσεις Πιστοποίηση (</a:t>
            </a:r>
            <a:r>
              <a:rPr lang="el-GR" dirty="0" err="1">
                <a:solidFill>
                  <a:srgbClr val="0070C0"/>
                </a:solidFill>
              </a:rPr>
              <a:t>δειτε</a:t>
            </a:r>
            <a:r>
              <a:rPr lang="el-GR" dirty="0">
                <a:solidFill>
                  <a:srgbClr val="0070C0"/>
                </a:solidFill>
              </a:rPr>
              <a:t> τα πιο πρόσφατα </a:t>
            </a:r>
            <a:r>
              <a:rPr lang="el-GR" dirty="0" err="1">
                <a:solidFill>
                  <a:srgbClr val="0070C0"/>
                </a:solidFill>
              </a:rPr>
              <a:t>κειμενα</a:t>
            </a:r>
            <a:r>
              <a:rPr lang="el-GR" dirty="0"/>
              <a:t>)</a:t>
            </a:r>
          </a:p>
          <a:p>
            <a:r>
              <a:rPr lang="el-GR" dirty="0"/>
              <a:t>Σπουδές -&gt; </a:t>
            </a:r>
            <a:r>
              <a:rPr lang="el-GR" dirty="0" err="1"/>
              <a:t>Προπτυχικές</a:t>
            </a:r>
            <a:r>
              <a:rPr lang="el-GR" dirty="0"/>
              <a:t> Σπουδές -&gt; Πρόγραμμα και Οδηγός Σπουδών.</a:t>
            </a:r>
          </a:p>
          <a:p>
            <a:pPr lvl="1"/>
            <a:r>
              <a:rPr lang="el-GR" dirty="0" err="1"/>
              <a:t>Ενας</a:t>
            </a:r>
            <a:r>
              <a:rPr lang="el-GR" dirty="0"/>
              <a:t> </a:t>
            </a:r>
            <a:r>
              <a:rPr lang="el-GR" dirty="0" err="1"/>
              <a:t>μεγαλος</a:t>
            </a:r>
            <a:r>
              <a:rPr lang="el-GR" dirty="0"/>
              <a:t> αριθμός από κείμενα: «κανονισμός προπτυχιακών σπουδών», «</a:t>
            </a:r>
            <a:r>
              <a:rPr lang="el-GR" dirty="0" err="1"/>
              <a:t>συντομος</a:t>
            </a:r>
            <a:r>
              <a:rPr lang="el-GR" dirty="0"/>
              <a:t> οδηγός με πληροφορίες για τις </a:t>
            </a:r>
            <a:r>
              <a:rPr lang="el-GR" dirty="0" err="1"/>
              <a:t>σπουδες</a:t>
            </a:r>
            <a:r>
              <a:rPr lang="el-GR" dirty="0"/>
              <a:t> στο τμήμα», «Οδηγός Σπουδών 2024-2025» «Πρόγραμμα Σπουδών 2024-2025» .</a:t>
            </a:r>
            <a:r>
              <a:rPr lang="el-GR" i="1" dirty="0"/>
              <a:t> </a:t>
            </a:r>
            <a:r>
              <a:rPr lang="el-GR" dirty="0">
                <a:solidFill>
                  <a:srgbClr val="0070C0"/>
                </a:solidFill>
              </a:rPr>
              <a:t>Πώς αφομοιώνουμε την πληροφορία; </a:t>
            </a:r>
          </a:p>
          <a:p>
            <a:r>
              <a:rPr lang="el-GR" dirty="0" err="1"/>
              <a:t>Καταλογος</a:t>
            </a:r>
            <a:r>
              <a:rPr lang="el-GR" dirty="0"/>
              <a:t> </a:t>
            </a:r>
            <a:r>
              <a:rPr lang="el-GR" dirty="0" err="1"/>
              <a:t>Μαθηματων</a:t>
            </a:r>
            <a:r>
              <a:rPr lang="el-GR" dirty="0"/>
              <a:t>. Στο Σπουδές -&gt; </a:t>
            </a:r>
            <a:r>
              <a:rPr lang="el-GR" dirty="0" err="1"/>
              <a:t>Προπτυχικές</a:t>
            </a:r>
            <a:r>
              <a:rPr lang="el-GR" dirty="0"/>
              <a:t> Σπουδές -&gt; Κατάλογος Μαθημάτων</a:t>
            </a:r>
          </a:p>
          <a:p>
            <a:pPr lvl="1"/>
            <a:r>
              <a:rPr lang="el-GR" dirty="0"/>
              <a:t>Πατώντας τα μαθήματα βρίσκετε τις περιγραφές τους! (</a:t>
            </a:r>
            <a:r>
              <a:rPr lang="el-GR" dirty="0" err="1"/>
              <a:t>προσοχη</a:t>
            </a:r>
            <a:r>
              <a:rPr lang="el-GR" dirty="0"/>
              <a:t> στις </a:t>
            </a:r>
            <a:r>
              <a:rPr lang="el-GR" dirty="0" err="1"/>
              <a:t>μοναδες</a:t>
            </a:r>
            <a:r>
              <a:rPr lang="el-GR" dirty="0"/>
              <a:t> </a:t>
            </a:r>
            <a:r>
              <a:rPr lang="en-US" dirty="0"/>
              <a:t>ECTS)</a:t>
            </a:r>
          </a:p>
          <a:p>
            <a:r>
              <a:rPr lang="el-GR" dirty="0"/>
              <a:t>Άλλες </a:t>
            </a:r>
            <a:r>
              <a:rPr lang="el-GR" dirty="0" err="1"/>
              <a:t>υπηρεσιες</a:t>
            </a:r>
            <a:r>
              <a:rPr lang="el-GR" dirty="0"/>
              <a:t>. </a:t>
            </a:r>
            <a:r>
              <a:rPr lang="el-GR" dirty="0">
                <a:solidFill>
                  <a:srgbClr val="0070C0"/>
                </a:solidFill>
              </a:rPr>
              <a:t>Πώς </a:t>
            </a:r>
            <a:r>
              <a:rPr lang="el-GR" dirty="0" err="1">
                <a:solidFill>
                  <a:srgbClr val="0070C0"/>
                </a:solidFill>
              </a:rPr>
              <a:t>ψαχνουμε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 err="1">
                <a:solidFill>
                  <a:srgbClr val="0070C0"/>
                </a:solidFill>
              </a:rPr>
              <a:t>κατι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 err="1">
                <a:solidFill>
                  <a:srgbClr val="0070C0"/>
                </a:solidFill>
              </a:rPr>
              <a:t>περιπλοκο</a:t>
            </a:r>
            <a:r>
              <a:rPr lang="el-GR" dirty="0">
                <a:solidFill>
                  <a:srgbClr val="0070C0"/>
                </a:solidFill>
              </a:rPr>
              <a:t>;</a:t>
            </a:r>
          </a:p>
          <a:p>
            <a:r>
              <a:rPr lang="el-GR" dirty="0"/>
              <a:t>Α! και τα </a:t>
            </a:r>
            <a:r>
              <a:rPr lang="en-US" dirty="0"/>
              <a:t>Erasmus </a:t>
            </a:r>
            <a:r>
              <a:rPr lang="en-US" dirty="0">
                <a:hlinkClick r:id="rId3"/>
              </a:rPr>
              <a:t>https://pre.uth.gr/erasmus/</a:t>
            </a:r>
            <a:r>
              <a:rPr lang="en-US" dirty="0"/>
              <a:t> </a:t>
            </a:r>
            <a:endParaRPr lang="el-GR" dirty="0"/>
          </a:p>
          <a:p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1411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C1C55D-C7C0-4D7C-A18B-69EAB990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ΚΤΗΡΙΟ ΔΕΛΗΓΙΩΡΓΗ (</a:t>
            </a:r>
            <a:r>
              <a:rPr lang="el-GR" dirty="0" err="1"/>
              <a:t>Γκλαβανη</a:t>
            </a:r>
            <a:r>
              <a:rPr lang="el-GR" dirty="0"/>
              <a:t> 37)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D95F796-8DB3-46F0-970F-17BAA861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909" y="2276669"/>
            <a:ext cx="5872079" cy="386336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3655FA6-75B1-4735-934A-A4DDDA22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2351313"/>
            <a:ext cx="5872079" cy="38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0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7E479D-0644-4B96-9725-0DA721C0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ΒΙΒΛΙΟΘΗΚΗ ΠΑΝΕΠΙΣΤΗΜΙΟΥ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91D42CC-BF79-415E-9384-45A2A88D6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141537"/>
            <a:ext cx="6009399" cy="43513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C1EF3B3-468C-46D4-A303-2C444C2E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1" y="2134000"/>
            <a:ext cx="6524061" cy="47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45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2A4FFF-2BF8-4561-8732-5700BE47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50"/>
                </a:solidFill>
              </a:rPr>
              <a:t>Θεσμική προσέγγιση του «Τμήματος»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92EC52-5AC2-4616-97D6-E074718E5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0145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98C8D7-AB17-4743-AFB4-4F64F92B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Κάποιες άλλες «οντότητες»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6A6A85-F55C-4D6A-B448-6C17E7163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5319"/>
          </a:xfrm>
        </p:spPr>
        <p:txBody>
          <a:bodyPr>
            <a:normAutofit fontScale="62500" lnSpcReduction="20000"/>
          </a:bodyPr>
          <a:lstStyle/>
          <a:p>
            <a:r>
              <a:rPr lang="el-GR" dirty="0"/>
              <a:t>Συνέλευση του Τμήματος ( + Πρόεδρος)</a:t>
            </a:r>
          </a:p>
          <a:p>
            <a:r>
              <a:rPr lang="el-GR" dirty="0"/>
              <a:t>Εργαστήρια  (</a:t>
            </a:r>
            <a:r>
              <a:rPr lang="en-US" dirty="0">
                <a:hlinkClick r:id="rId2"/>
              </a:rPr>
              <a:t>https://pre.uth.gr/epistimonika-ergastiria/</a:t>
            </a:r>
            <a:r>
              <a:rPr lang="el-GR" dirty="0"/>
              <a:t> )</a:t>
            </a:r>
          </a:p>
          <a:p>
            <a:r>
              <a:rPr lang="el-GR" dirty="0"/>
              <a:t>Επιτροπές του Τμήματος</a:t>
            </a:r>
            <a:endParaRPr lang="en-US" dirty="0"/>
          </a:p>
          <a:p>
            <a:r>
              <a:rPr lang="el-GR" dirty="0"/>
              <a:t>Ακαδημαϊκοί σύμβουλοι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Οντότητες «μεγαλύτερες» από το Τμήμα</a:t>
            </a:r>
          </a:p>
          <a:p>
            <a:r>
              <a:rPr lang="el-GR" dirty="0"/>
              <a:t>Σχολή Ανθρωπιστικών και Κοινωνικών Επιστημών ( + Κοσμήτορας) </a:t>
            </a:r>
            <a:r>
              <a:rPr lang="en-US" dirty="0">
                <a:hlinkClick r:id="rId3"/>
              </a:rPr>
              <a:t>https://deanhum.uth.gr/</a:t>
            </a:r>
            <a:r>
              <a:rPr lang="en-US" dirty="0"/>
              <a:t> </a:t>
            </a:r>
            <a:endParaRPr lang="el-GR" dirty="0"/>
          </a:p>
          <a:p>
            <a:r>
              <a:rPr lang="el-GR" dirty="0"/>
              <a:t>Πανεπιστήμιο ( Πρύτανης, Αντιπρυτάνεις, Συμβούλιο</a:t>
            </a:r>
            <a:r>
              <a:rPr lang="en-US" dirty="0"/>
              <a:t> </a:t>
            </a:r>
            <a:r>
              <a:rPr lang="el-GR" dirty="0"/>
              <a:t>Διοίκησης , Σύγκλητος) </a:t>
            </a:r>
            <a:r>
              <a:rPr lang="en-US" dirty="0">
                <a:hlinkClick r:id="rId4"/>
              </a:rPr>
              <a:t>https://www.uth.gr/</a:t>
            </a:r>
            <a:r>
              <a:rPr lang="el-GR" dirty="0"/>
              <a:t> (Το Πανεπιστήμιο)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«Πλάγιες» Οντότητες</a:t>
            </a:r>
          </a:p>
          <a:p>
            <a:r>
              <a:rPr lang="el-GR" dirty="0"/>
              <a:t>Η </a:t>
            </a:r>
            <a:r>
              <a:rPr lang="el-GR" dirty="0" err="1"/>
              <a:t>Προσβαση</a:t>
            </a:r>
            <a:endParaRPr lang="el-GR" dirty="0"/>
          </a:p>
          <a:p>
            <a:r>
              <a:rPr lang="el-GR" dirty="0" err="1"/>
              <a:t>Έπιτροπή</a:t>
            </a:r>
            <a:r>
              <a:rPr lang="el-GR" dirty="0"/>
              <a:t> Δεοντολογίας </a:t>
            </a:r>
          </a:p>
          <a:p>
            <a:r>
              <a:rPr lang="el-GR" dirty="0"/>
              <a:t>Διεύθυνση Μηχανοργάνωσης (</a:t>
            </a:r>
            <a:r>
              <a:rPr lang="en-US" dirty="0">
                <a:hlinkClick r:id="rId5"/>
              </a:rPr>
              <a:t>https://it.uth.gr/users/students</a:t>
            </a:r>
            <a:r>
              <a:rPr lang="el-GR" dirty="0"/>
              <a:t> ) </a:t>
            </a:r>
            <a:r>
              <a:rPr lang="el-GR" dirty="0" err="1"/>
              <a:t>κλπ</a:t>
            </a:r>
            <a:r>
              <a:rPr lang="en-US" dirty="0"/>
              <a:t> (</a:t>
            </a:r>
            <a:r>
              <a:rPr lang="el-GR" dirty="0">
                <a:solidFill>
                  <a:srgbClr val="0070C0"/>
                </a:solidFill>
              </a:rPr>
              <a:t>πως να </a:t>
            </a:r>
            <a:r>
              <a:rPr lang="el-GR" dirty="0" err="1">
                <a:solidFill>
                  <a:srgbClr val="0070C0"/>
                </a:solidFill>
              </a:rPr>
              <a:t>αφομοιωσουμε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 err="1">
                <a:solidFill>
                  <a:srgbClr val="0070C0"/>
                </a:solidFill>
              </a:rPr>
              <a:t>τοσες</a:t>
            </a:r>
            <a:r>
              <a:rPr lang="el-GR" dirty="0">
                <a:solidFill>
                  <a:srgbClr val="0070C0"/>
                </a:solidFill>
              </a:rPr>
              <a:t> δυνατότητες;)</a:t>
            </a:r>
          </a:p>
          <a:p>
            <a:pPr lvl="1"/>
            <a:r>
              <a:rPr lang="en-US" dirty="0">
                <a:hlinkClick r:id="rId6"/>
              </a:rPr>
              <a:t>https://delos365.grnet.gr/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4197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594658-758F-42D9-8004-6AB3168C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00B050"/>
                </a:solidFill>
              </a:rPr>
              <a:t>Αξιακή</a:t>
            </a:r>
            <a:r>
              <a:rPr lang="el-GR" b="1" dirty="0">
                <a:solidFill>
                  <a:srgbClr val="00B050"/>
                </a:solidFill>
              </a:rPr>
              <a:t> προσέγγιση του Τμήματος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EE918E-C342-4EDC-A4CD-83B825E6C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86211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594658-758F-42D9-8004-6AB3168C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Αξιακή</a:t>
            </a:r>
            <a:r>
              <a:rPr lang="el-GR" dirty="0"/>
              <a:t> προσέγγιση του Τμήματος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EE918E-C342-4EDC-A4CD-83B825E6C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Ακαδημαϊκές αξίες</a:t>
            </a:r>
            <a:r>
              <a:rPr lang="en-US" dirty="0"/>
              <a:t>-</a:t>
            </a:r>
            <a:r>
              <a:rPr lang="el-GR" dirty="0"/>
              <a:t>Ακαδημαϊκή κουλτούρα. </a:t>
            </a:r>
            <a:r>
              <a:rPr lang="el-GR" dirty="0">
                <a:solidFill>
                  <a:srgbClr val="0070C0"/>
                </a:solidFill>
              </a:rPr>
              <a:t>Τι </a:t>
            </a:r>
            <a:r>
              <a:rPr lang="el-GR" dirty="0" err="1">
                <a:solidFill>
                  <a:srgbClr val="0070C0"/>
                </a:solidFill>
              </a:rPr>
              <a:t>μπορει</a:t>
            </a:r>
            <a:r>
              <a:rPr lang="el-GR" dirty="0">
                <a:solidFill>
                  <a:srgbClr val="0070C0"/>
                </a:solidFill>
              </a:rPr>
              <a:t> να είναι αυτό;</a:t>
            </a:r>
          </a:p>
          <a:p>
            <a:pPr lvl="1"/>
            <a:r>
              <a:rPr lang="el-GR" dirty="0"/>
              <a:t>εντιμότητα</a:t>
            </a:r>
            <a:r>
              <a:rPr lang="en-US" dirty="0"/>
              <a:t>, </a:t>
            </a:r>
            <a:r>
              <a:rPr lang="el-GR" dirty="0"/>
              <a:t>εμπιστοσύνη</a:t>
            </a:r>
            <a:r>
              <a:rPr lang="en-US" dirty="0"/>
              <a:t>, </a:t>
            </a:r>
            <a:r>
              <a:rPr lang="el-GR" dirty="0"/>
              <a:t>δίκαιη συμπεριφορά</a:t>
            </a:r>
            <a:r>
              <a:rPr lang="en-US" dirty="0"/>
              <a:t>, </a:t>
            </a:r>
            <a:r>
              <a:rPr lang="el-GR" dirty="0"/>
              <a:t>σεβασμός</a:t>
            </a:r>
            <a:r>
              <a:rPr lang="en-US" dirty="0"/>
              <a:t>, </a:t>
            </a:r>
            <a:r>
              <a:rPr lang="el-GR" dirty="0"/>
              <a:t>υπευθυνότητα</a:t>
            </a:r>
            <a:r>
              <a:rPr lang="en-US" dirty="0"/>
              <a:t>, </a:t>
            </a:r>
            <a:r>
              <a:rPr lang="el-GR" dirty="0"/>
              <a:t>και</a:t>
            </a:r>
            <a:r>
              <a:rPr lang="en-US" dirty="0"/>
              <a:t> </a:t>
            </a:r>
            <a:r>
              <a:rPr lang="el-GR" dirty="0"/>
              <a:t>η </a:t>
            </a:r>
            <a:r>
              <a:rPr lang="el-GR" dirty="0" err="1"/>
              <a:t>παλλικαριά</a:t>
            </a:r>
            <a:r>
              <a:rPr lang="el-GR" dirty="0"/>
              <a:t> να </a:t>
            </a:r>
            <a:r>
              <a:rPr lang="el-GR" dirty="0" err="1"/>
              <a:t>δράς</a:t>
            </a:r>
            <a:r>
              <a:rPr lang="el-GR" dirty="0"/>
              <a:t> με βάση αυτές τις αξίες ακόμα και ενάντια σε αντιξοότητες.</a:t>
            </a:r>
          </a:p>
          <a:p>
            <a:r>
              <a:rPr lang="el-GR" dirty="0"/>
              <a:t> Ακεραιότητα (Δεν κλέβουμε τις ιδέες άλλων, παίρνουμε την ευθύνη των </a:t>
            </a:r>
            <a:r>
              <a:rPr lang="el-GR" dirty="0" err="1"/>
              <a:t>θέσεών</a:t>
            </a:r>
            <a:r>
              <a:rPr lang="el-GR" dirty="0"/>
              <a:t> μας) </a:t>
            </a:r>
            <a:r>
              <a:rPr lang="en-US" dirty="0">
                <a:hlinkClick r:id="rId2"/>
              </a:rPr>
              <a:t>https://www.youtube.com/watch?v=IiCgC21EIvs&amp;t=17s</a:t>
            </a:r>
            <a:r>
              <a:rPr lang="el-GR" dirty="0"/>
              <a:t> </a:t>
            </a:r>
          </a:p>
          <a:p>
            <a:r>
              <a:rPr lang="el-GR" dirty="0"/>
              <a:t>Μπορώ να μαθαίνω μόνος/η μου</a:t>
            </a:r>
          </a:p>
          <a:p>
            <a:r>
              <a:rPr lang="el-GR" dirty="0" err="1"/>
              <a:t>Αναλυουμε</a:t>
            </a:r>
            <a:r>
              <a:rPr lang="el-GR" dirty="0"/>
              <a:t> </a:t>
            </a:r>
            <a:r>
              <a:rPr lang="el-GR" dirty="0" err="1"/>
              <a:t>ιδεες</a:t>
            </a:r>
            <a:r>
              <a:rPr lang="el-GR" dirty="0"/>
              <a:t>, </a:t>
            </a:r>
            <a:r>
              <a:rPr lang="el-GR" dirty="0" err="1"/>
              <a:t>σκεφτομαστε</a:t>
            </a:r>
            <a:r>
              <a:rPr lang="el-GR" dirty="0"/>
              <a:t> αν </a:t>
            </a:r>
            <a:r>
              <a:rPr lang="el-GR" dirty="0" err="1"/>
              <a:t>εχουν</a:t>
            </a:r>
            <a:r>
              <a:rPr lang="el-GR" dirty="0"/>
              <a:t> </a:t>
            </a:r>
            <a:r>
              <a:rPr lang="el-GR" dirty="0" err="1"/>
              <a:t>νοημα</a:t>
            </a:r>
            <a:r>
              <a:rPr lang="el-GR" dirty="0"/>
              <a:t> για </a:t>
            </a:r>
            <a:r>
              <a:rPr lang="el-GR" dirty="0" err="1"/>
              <a:t>εμας</a:t>
            </a:r>
            <a:endParaRPr lang="el-GR" dirty="0"/>
          </a:p>
          <a:p>
            <a:r>
              <a:rPr lang="el-GR" dirty="0" err="1"/>
              <a:t>Ψαχνουμε</a:t>
            </a:r>
            <a:r>
              <a:rPr lang="el-GR" dirty="0"/>
              <a:t> να σχηματοποιήσουμε </a:t>
            </a:r>
            <a:r>
              <a:rPr lang="el-GR" dirty="0" err="1"/>
              <a:t>νεα</a:t>
            </a:r>
            <a:r>
              <a:rPr lang="el-GR" dirty="0"/>
              <a:t> </a:t>
            </a:r>
            <a:r>
              <a:rPr lang="el-GR" dirty="0" err="1"/>
              <a:t>γνωση</a:t>
            </a:r>
            <a:r>
              <a:rPr lang="el-GR" dirty="0"/>
              <a:t> εκφράζουμε καθαρά τις ιδέες μας</a:t>
            </a:r>
          </a:p>
          <a:p>
            <a:r>
              <a:rPr lang="el-GR" dirty="0"/>
              <a:t>Μας νοιάζει η </a:t>
            </a:r>
            <a:r>
              <a:rPr lang="el-GR" dirty="0" err="1"/>
              <a:t>εφαρμογη</a:t>
            </a:r>
            <a:r>
              <a:rPr lang="el-GR" dirty="0"/>
              <a:t> της </a:t>
            </a:r>
            <a:r>
              <a:rPr lang="el-GR" dirty="0" err="1"/>
              <a:t>γνωσης</a:t>
            </a:r>
            <a:r>
              <a:rPr lang="el-GR" dirty="0"/>
              <a:t> (</a:t>
            </a:r>
            <a:r>
              <a:rPr lang="el-GR" dirty="0" err="1"/>
              <a:t>κατι</a:t>
            </a:r>
            <a:r>
              <a:rPr lang="el-GR" dirty="0"/>
              <a:t> </a:t>
            </a:r>
            <a:r>
              <a:rPr lang="el-GR" dirty="0" err="1"/>
              <a:t>πρεπει</a:t>
            </a:r>
            <a:r>
              <a:rPr lang="el-GR" dirty="0"/>
              <a:t> να </a:t>
            </a:r>
            <a:r>
              <a:rPr lang="el-GR" dirty="0" err="1"/>
              <a:t>προσφερουμε</a:t>
            </a:r>
            <a:r>
              <a:rPr lang="el-GR" dirty="0"/>
              <a:t> και </a:t>
            </a:r>
            <a:r>
              <a:rPr lang="el-GR" dirty="0" err="1"/>
              <a:t>εμεις</a:t>
            </a:r>
            <a:r>
              <a:rPr lang="el-GR" dirty="0"/>
              <a:t>)</a:t>
            </a:r>
          </a:p>
          <a:p>
            <a:endParaRPr lang="el-GR" dirty="0"/>
          </a:p>
          <a:p>
            <a:r>
              <a:rPr lang="el-GR" dirty="0" err="1"/>
              <a:t>Κεντρικη</a:t>
            </a:r>
            <a:r>
              <a:rPr lang="el-GR" dirty="0"/>
              <a:t> πρακτική μας: </a:t>
            </a:r>
            <a:r>
              <a:rPr lang="el-GR" b="1" dirty="0"/>
              <a:t>σκέφτομαι τις </a:t>
            </a:r>
            <a:r>
              <a:rPr lang="el-GR" b="1" dirty="0" err="1"/>
              <a:t>ιδεες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4093610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E95654-80B6-4451-BDC1-3A31B85C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50"/>
                </a:solidFill>
              </a:rPr>
              <a:t>Μία συνέντευξη 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04404E8-7473-4F7B-9357-9802C8958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1183" y="212582"/>
            <a:ext cx="4955298" cy="61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12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ABFC03-077B-4D67-8592-8713379F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σας άλλαξε το Πανεπιστήμιο;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07E804-B132-4AB4-9E58-D28F1F3A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 </a:t>
            </a:r>
            <a:r>
              <a:rPr lang="el-GR" dirty="0" err="1"/>
              <a:t>Νεοι</a:t>
            </a:r>
            <a:r>
              <a:rPr lang="el-GR" dirty="0"/>
              <a:t> </a:t>
            </a:r>
            <a:r>
              <a:rPr lang="el-GR" dirty="0" err="1"/>
              <a:t>τροποι</a:t>
            </a:r>
            <a:r>
              <a:rPr lang="el-GR" dirty="0"/>
              <a:t> να </a:t>
            </a:r>
            <a:r>
              <a:rPr lang="el-GR" dirty="0" err="1"/>
              <a:t>βλεπεις</a:t>
            </a:r>
            <a:r>
              <a:rPr lang="el-GR" dirty="0"/>
              <a:t> τη </a:t>
            </a:r>
            <a:r>
              <a:rPr lang="el-GR" dirty="0" err="1"/>
              <a:t>ζωη</a:t>
            </a:r>
            <a:endParaRPr lang="el-GR" dirty="0"/>
          </a:p>
          <a:p>
            <a:r>
              <a:rPr lang="el-GR" dirty="0"/>
              <a:t>Έμαθα να </a:t>
            </a:r>
            <a:r>
              <a:rPr lang="el-GR" dirty="0" err="1"/>
              <a:t>ζητω</a:t>
            </a:r>
            <a:r>
              <a:rPr lang="el-GR" dirty="0"/>
              <a:t> </a:t>
            </a:r>
            <a:r>
              <a:rPr lang="el-GR" dirty="0" err="1"/>
              <a:t>βοηθεια</a:t>
            </a:r>
            <a:endParaRPr lang="el-GR" dirty="0"/>
          </a:p>
          <a:p>
            <a:r>
              <a:rPr lang="el-GR" dirty="0"/>
              <a:t>Έμαθα να </a:t>
            </a:r>
            <a:r>
              <a:rPr lang="el-GR" dirty="0" err="1"/>
              <a:t>επικοινωνω</a:t>
            </a:r>
            <a:r>
              <a:rPr lang="el-GR" dirty="0"/>
              <a:t> με </a:t>
            </a:r>
            <a:r>
              <a:rPr lang="el-GR" dirty="0" err="1"/>
              <a:t>ποικιλια</a:t>
            </a:r>
            <a:r>
              <a:rPr lang="el-GR" dirty="0"/>
              <a:t> </a:t>
            </a:r>
            <a:r>
              <a:rPr lang="el-GR" dirty="0" err="1"/>
              <a:t>αλλων</a:t>
            </a:r>
            <a:r>
              <a:rPr lang="el-GR" dirty="0"/>
              <a:t> </a:t>
            </a:r>
            <a:r>
              <a:rPr lang="el-GR" dirty="0" err="1"/>
              <a:t>ανθρωπων</a:t>
            </a:r>
            <a:endParaRPr lang="el-GR" dirty="0"/>
          </a:p>
          <a:p>
            <a:r>
              <a:rPr lang="el-GR" dirty="0" err="1"/>
              <a:t>Λυση</a:t>
            </a:r>
            <a:r>
              <a:rPr lang="el-GR" dirty="0"/>
              <a:t> </a:t>
            </a:r>
            <a:r>
              <a:rPr lang="el-GR" dirty="0" err="1"/>
              <a:t>προβληματων</a:t>
            </a:r>
            <a:endParaRPr lang="el-GR" dirty="0"/>
          </a:p>
          <a:p>
            <a:r>
              <a:rPr lang="el-GR" dirty="0" err="1"/>
              <a:t>Κριτικες</a:t>
            </a:r>
            <a:r>
              <a:rPr lang="el-GR" dirty="0"/>
              <a:t> </a:t>
            </a:r>
            <a:r>
              <a:rPr lang="el-GR" dirty="0" err="1"/>
              <a:t>δεξιοτητες</a:t>
            </a:r>
            <a:endParaRPr lang="el-GR" dirty="0"/>
          </a:p>
          <a:p>
            <a:r>
              <a:rPr lang="el-GR" dirty="0"/>
              <a:t>Απέκτησα εμπιστοσύνη στη γνώμη μου, στις ικανότητές μου, στη </a:t>
            </a:r>
            <a:r>
              <a:rPr lang="el-GR" dirty="0" err="1"/>
              <a:t>δικη</a:t>
            </a:r>
            <a:r>
              <a:rPr lang="el-GR" dirty="0"/>
              <a:t> μου συνεισφορά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6258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4992E7-C999-4C9C-B296-BD6609746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Πώς </a:t>
            </a:r>
            <a:r>
              <a:rPr lang="el-GR" b="1" dirty="0" err="1"/>
              <a:t>αναπτυχθηκαν</a:t>
            </a:r>
            <a:r>
              <a:rPr lang="el-GR" b="1" dirty="0"/>
              <a:t> οι κριτικές σας δεξιότητες στο </a:t>
            </a:r>
            <a:r>
              <a:rPr lang="el-GR" b="1" dirty="0" err="1"/>
              <a:t>Πανεπιστημιο</a:t>
            </a:r>
            <a:r>
              <a:rPr lang="el-GR" b="1" dirty="0"/>
              <a:t>;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7DB6FA-F12E-4CCC-8530-F56A29DE0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Μαθαινεις</a:t>
            </a:r>
            <a:r>
              <a:rPr lang="el-GR" dirty="0"/>
              <a:t> να </a:t>
            </a:r>
            <a:r>
              <a:rPr lang="el-GR" dirty="0" err="1"/>
              <a:t>τοποθετεις</a:t>
            </a:r>
            <a:r>
              <a:rPr lang="el-GR" dirty="0"/>
              <a:t> τον </a:t>
            </a:r>
            <a:r>
              <a:rPr lang="el-GR" dirty="0" err="1"/>
              <a:t>εαυτο</a:t>
            </a:r>
            <a:r>
              <a:rPr lang="el-GR" dirty="0"/>
              <a:t> σου «αντικειμενικά». Να </a:t>
            </a:r>
            <a:r>
              <a:rPr lang="el-GR" dirty="0" err="1"/>
              <a:t>αξιολογεις</a:t>
            </a:r>
            <a:r>
              <a:rPr lang="el-GR" dirty="0"/>
              <a:t> μια </a:t>
            </a:r>
            <a:r>
              <a:rPr lang="el-GR" dirty="0" err="1"/>
              <a:t>θεωρια</a:t>
            </a:r>
            <a:r>
              <a:rPr lang="el-GR" dirty="0"/>
              <a:t>, μια </a:t>
            </a:r>
            <a:r>
              <a:rPr lang="el-GR" dirty="0" err="1"/>
              <a:t>πηγη</a:t>
            </a:r>
            <a:r>
              <a:rPr lang="el-GR" dirty="0"/>
              <a:t> ή μια άποψη από πολλές </a:t>
            </a:r>
            <a:r>
              <a:rPr lang="el-GR" dirty="0" err="1"/>
              <a:t>πλευρες</a:t>
            </a:r>
            <a:r>
              <a:rPr lang="el-GR" dirty="0"/>
              <a:t>. Να </a:t>
            </a:r>
            <a:r>
              <a:rPr lang="el-GR" dirty="0" err="1"/>
              <a:t>δεχεσαι</a:t>
            </a:r>
            <a:r>
              <a:rPr lang="el-GR" dirty="0"/>
              <a:t> να εξετάσεις και άλλες </a:t>
            </a:r>
            <a:r>
              <a:rPr lang="el-GR" dirty="0" err="1"/>
              <a:t>πιθανες</a:t>
            </a:r>
            <a:r>
              <a:rPr lang="el-GR" dirty="0"/>
              <a:t> </a:t>
            </a:r>
            <a:r>
              <a:rPr lang="el-GR" dirty="0" err="1"/>
              <a:t>ερμηνειες</a:t>
            </a:r>
            <a:endParaRPr lang="el-GR" dirty="0"/>
          </a:p>
          <a:p>
            <a:r>
              <a:rPr lang="el-GR" dirty="0" err="1"/>
              <a:t>Περιμενουν</a:t>
            </a:r>
            <a:r>
              <a:rPr lang="el-GR" dirty="0"/>
              <a:t> από εσένα να «διυλίζεις» μια πληθώρα πηγών και τελικά να </a:t>
            </a:r>
            <a:r>
              <a:rPr lang="el-GR" dirty="0" err="1"/>
              <a:t>δινεις</a:t>
            </a:r>
            <a:r>
              <a:rPr lang="el-GR" dirty="0"/>
              <a:t> τη </a:t>
            </a:r>
            <a:r>
              <a:rPr lang="el-GR" dirty="0" err="1"/>
              <a:t>δικη</a:t>
            </a:r>
            <a:r>
              <a:rPr lang="el-GR" dirty="0"/>
              <a:t> σου </a:t>
            </a:r>
            <a:r>
              <a:rPr lang="el-GR" dirty="0" err="1"/>
              <a:t>μοναδικη</a:t>
            </a:r>
            <a:r>
              <a:rPr lang="el-GR" dirty="0"/>
              <a:t> </a:t>
            </a:r>
            <a:r>
              <a:rPr lang="el-GR" dirty="0" err="1"/>
              <a:t>συμβολη</a:t>
            </a:r>
            <a:endParaRPr lang="el-GR" dirty="0"/>
          </a:p>
          <a:p>
            <a:r>
              <a:rPr lang="el-GR" dirty="0"/>
              <a:t>Η κριτική </a:t>
            </a:r>
            <a:r>
              <a:rPr lang="el-GR" dirty="0" err="1"/>
              <a:t>σκεψη</a:t>
            </a:r>
            <a:r>
              <a:rPr lang="el-GR" dirty="0"/>
              <a:t> είναι </a:t>
            </a:r>
            <a:r>
              <a:rPr lang="el-GR" dirty="0" err="1"/>
              <a:t>ταυτοχρονα</a:t>
            </a:r>
            <a:r>
              <a:rPr lang="el-GR" dirty="0"/>
              <a:t> </a:t>
            </a:r>
            <a:r>
              <a:rPr lang="el-GR" dirty="0" err="1"/>
              <a:t>προσωπικη</a:t>
            </a:r>
            <a:r>
              <a:rPr lang="el-GR" dirty="0"/>
              <a:t> </a:t>
            </a:r>
            <a:r>
              <a:rPr lang="el-GR" dirty="0" err="1"/>
              <a:t>αλλα</a:t>
            </a:r>
            <a:r>
              <a:rPr lang="el-GR" dirty="0"/>
              <a:t> και </a:t>
            </a:r>
            <a:r>
              <a:rPr lang="el-GR" dirty="0" err="1"/>
              <a:t>μερος</a:t>
            </a:r>
            <a:r>
              <a:rPr lang="el-GR" dirty="0"/>
              <a:t> ενός </a:t>
            </a:r>
            <a:r>
              <a:rPr lang="el-GR" dirty="0" err="1"/>
              <a:t>ευρυτερου</a:t>
            </a:r>
            <a:r>
              <a:rPr lang="el-GR" dirty="0"/>
              <a:t> </a:t>
            </a:r>
            <a:r>
              <a:rPr lang="el-GR" dirty="0" err="1"/>
              <a:t>διαλογου</a:t>
            </a:r>
            <a:r>
              <a:rPr lang="el-GR" dirty="0"/>
              <a:t> που </a:t>
            </a:r>
            <a:r>
              <a:rPr lang="el-GR" dirty="0" err="1"/>
              <a:t>διευκολυνεται</a:t>
            </a:r>
            <a:r>
              <a:rPr lang="el-GR" dirty="0"/>
              <a:t> με </a:t>
            </a:r>
            <a:r>
              <a:rPr lang="el-GR" dirty="0" err="1"/>
              <a:t>επιχειρηματα</a:t>
            </a:r>
            <a:endParaRPr lang="el-GR" dirty="0"/>
          </a:p>
          <a:p>
            <a:r>
              <a:rPr lang="el-GR" dirty="0"/>
              <a:t>Η </a:t>
            </a:r>
            <a:r>
              <a:rPr lang="el-GR" dirty="0" err="1"/>
              <a:t>επιχειρηματολογια</a:t>
            </a:r>
            <a:r>
              <a:rPr lang="el-GR" dirty="0"/>
              <a:t> , τα </a:t>
            </a:r>
            <a:r>
              <a:rPr lang="el-GR" dirty="0" err="1"/>
              <a:t>επιχειρηματα</a:t>
            </a:r>
            <a:r>
              <a:rPr lang="el-GR" dirty="0"/>
              <a:t> είναι τα δομικά στοιχεία του </a:t>
            </a:r>
            <a:r>
              <a:rPr lang="el-GR" dirty="0" err="1"/>
              <a:t>ακαδημαικου</a:t>
            </a:r>
            <a:r>
              <a:rPr lang="el-GR" dirty="0"/>
              <a:t> </a:t>
            </a:r>
            <a:r>
              <a:rPr lang="el-GR" dirty="0" err="1"/>
              <a:t>λογου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0163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066485-2603-4FB0-9B70-6CFECC7D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ΕΠΙΣΤΡΟΦΗ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563001A-DD69-45BA-8A8B-BA5A0A6CC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394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899B48-E952-4886-836F-317E5C783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50"/>
                </a:solidFill>
              </a:rPr>
              <a:t>Σχεδόν «φυσική» προσέγγιση του Τμήματος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FE908D-D9EB-4E3B-A97E-A2A9E53D2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ΔΕΠ</a:t>
            </a:r>
          </a:p>
          <a:p>
            <a:pPr lvl="1"/>
            <a:r>
              <a:rPr lang="el-GR" dirty="0" err="1"/>
              <a:t>Καθηγητες</a:t>
            </a:r>
            <a:r>
              <a:rPr lang="el-GR" dirty="0"/>
              <a:t>/</a:t>
            </a:r>
            <a:r>
              <a:rPr lang="el-GR" dirty="0" err="1"/>
              <a:t>τριες</a:t>
            </a:r>
            <a:endParaRPr lang="el-GR" dirty="0"/>
          </a:p>
          <a:p>
            <a:pPr lvl="1"/>
            <a:r>
              <a:rPr lang="el-GR" dirty="0"/>
              <a:t>Αναπληρωτές Καθηγητές/</a:t>
            </a:r>
            <a:r>
              <a:rPr lang="el-GR" dirty="0" err="1"/>
              <a:t>τριες</a:t>
            </a:r>
            <a:endParaRPr lang="el-GR" dirty="0"/>
          </a:p>
          <a:p>
            <a:pPr lvl="1"/>
            <a:r>
              <a:rPr lang="el-GR" dirty="0" err="1"/>
              <a:t>Επικουροι</a:t>
            </a:r>
            <a:r>
              <a:rPr lang="el-GR" dirty="0"/>
              <a:t> Καθηγητές/</a:t>
            </a:r>
            <a:r>
              <a:rPr lang="el-GR" dirty="0" err="1"/>
              <a:t>τριες</a:t>
            </a:r>
            <a:endParaRPr lang="el-GR" dirty="0"/>
          </a:p>
          <a:p>
            <a:r>
              <a:rPr lang="el-GR" dirty="0"/>
              <a:t>ΕΔΙΠ</a:t>
            </a:r>
          </a:p>
          <a:p>
            <a:r>
              <a:rPr lang="el-GR" dirty="0"/>
              <a:t>ΕΕΠ</a:t>
            </a:r>
          </a:p>
        </p:txBody>
      </p:sp>
    </p:spTree>
    <p:extLst>
      <p:ext uri="{BB962C8B-B14F-4D97-AF65-F5344CB8AC3E}">
        <p14:creationId xmlns:p14="http://schemas.microsoft.com/office/powerpoint/2010/main" val="301597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DC1654-F229-49CE-B15D-31305966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2E80665-A564-4FE9-8ABD-CB1C15BD7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Κοινωνιογλωσσολογία και οι Εφαρμογές της στη Διδακτική Πράξη</a:t>
            </a:r>
          </a:p>
        </p:txBody>
      </p:sp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5D81364C-56AA-4DB7-A9FE-6E30732473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97" r="789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71D969-5E1D-45CC-B8F7-F0161F6B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B8FA5E6E-91F5-4E53-8EB0-D817CAE1F5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066" b="40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DB81F49-0C19-4928-8E95-5B4EE370C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Παιδαγωγική Ψυχολογία</a:t>
            </a:r>
          </a:p>
        </p:txBody>
      </p:sp>
    </p:spTree>
    <p:extLst>
      <p:ext uri="{BB962C8B-B14F-4D97-AF65-F5344CB8AC3E}">
        <p14:creationId xmlns:p14="http://schemas.microsoft.com/office/powerpoint/2010/main" val="2120987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BD0F4E-A07E-475D-9726-9970DBC7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B09C868-4D99-4B26-B659-8A5B66C53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Φυσικές Επιστήμες και η Διδακτική τους</a:t>
            </a:r>
          </a:p>
        </p:txBody>
      </p:sp>
      <p:pic>
        <p:nvPicPr>
          <p:cNvPr id="9" name="Θέση εικόνας 8">
            <a:extLst>
              <a:ext uri="{FF2B5EF4-FFF2-40B4-BE49-F238E27FC236}">
                <a16:creationId xmlns:a16="http://schemas.microsoft.com/office/drawing/2014/main" id="{383F8F35-EC80-49BF-BA90-36D3655883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459" b="2145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86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A6B98D-5465-4641-972C-D5954A81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A0601AC9-8EEB-4E05-8B92-AFF29EEC1C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071" b="1207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351FB53-5748-4A3A-8A78-91FDCA405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Ελληνική Γλώσσα και η Διδακτική της</a:t>
            </a:r>
          </a:p>
        </p:txBody>
      </p:sp>
    </p:spTree>
    <p:extLst>
      <p:ext uri="{BB962C8B-B14F-4D97-AF65-F5344CB8AC3E}">
        <p14:creationId xmlns:p14="http://schemas.microsoft.com/office/powerpoint/2010/main" val="125021962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727</Words>
  <Application>Microsoft Office PowerPoint</Application>
  <PresentationFormat>Ευρεία οθόνη</PresentationFormat>
  <Paragraphs>110</Paragraphs>
  <Slides>49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Θέμα του Office</vt:lpstr>
      <vt:lpstr>ΤΟ ΤΜΗΜΑ (+)</vt:lpstr>
      <vt:lpstr>Παρουσίαση του PowerPoint</vt:lpstr>
      <vt:lpstr>Διαδικτυακή Προσέγγιση του «Τμήματος»</vt:lpstr>
      <vt:lpstr>https://pre.uth.gr/ </vt:lpstr>
      <vt:lpstr>Σχεδόν «φυσική» προσέγγιση του Τμήματος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Βούλγαρη Αικατερίνη</vt:lpstr>
      <vt:lpstr>Γιαννέλος Λεγαντής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«Γεωγραφική» προσέγγιση του Τμήματος</vt:lpstr>
      <vt:lpstr>ΠΑΠΑΣΤΡΑΤΟΥ</vt:lpstr>
      <vt:lpstr>ΚΟΥΜΟΥΝΔΟΥΡΟΥ  (Κουμουνδουρου 4 2ος Οροφος)</vt:lpstr>
      <vt:lpstr>ΚΤΗΡΙΟ ΔΕΛΗΓΙΩΡΓΗ (Γκλαβανη 37)</vt:lpstr>
      <vt:lpstr>ΒΙΒΛΙΟΘΗΚΗ ΠΑΝΕΠΙΣΤΗΜΙΟΥ</vt:lpstr>
      <vt:lpstr>Θεσμική προσέγγιση του «Τμήματος»</vt:lpstr>
      <vt:lpstr>Κάποιες άλλες «οντότητες»</vt:lpstr>
      <vt:lpstr>Αξιακή προσέγγιση του Τμήματος</vt:lpstr>
      <vt:lpstr>Αξιακή προσέγγιση του Τμήματος</vt:lpstr>
      <vt:lpstr>Μία συνέντευξη </vt:lpstr>
      <vt:lpstr>Πώς σας άλλαξε το Πανεπιστήμιο;</vt:lpstr>
      <vt:lpstr>Πώς αναπτυχθηκαν οι κριτικές σας δεξιότητες στο Πανεπιστημιο;</vt:lpstr>
      <vt:lpstr>ΕΠΙΣΤΡΟΦΗ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 </cp:lastModifiedBy>
  <cp:revision>48</cp:revision>
  <dcterms:created xsi:type="dcterms:W3CDTF">2023-08-27T15:36:05Z</dcterms:created>
  <dcterms:modified xsi:type="dcterms:W3CDTF">2024-09-19T12:55:39Z</dcterms:modified>
</cp:coreProperties>
</file>