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90" r:id="rId3"/>
    <p:sldId id="293" r:id="rId4"/>
    <p:sldId id="292" r:id="rId5"/>
    <p:sldId id="283" r:id="rId6"/>
    <p:sldId id="285" r:id="rId7"/>
    <p:sldId id="320" r:id="rId8"/>
    <p:sldId id="286" r:id="rId9"/>
    <p:sldId id="301" r:id="rId10"/>
    <p:sldId id="302" r:id="rId11"/>
    <p:sldId id="321" r:id="rId12"/>
    <p:sldId id="322" r:id="rId13"/>
    <p:sldId id="288" r:id="rId14"/>
    <p:sldId id="323"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1C1BA9-EC77-41D8-A545-40D80D542AC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E2855E6-D270-45B5-A133-180E15587925}">
      <dgm:prSet phldrT="[Κείμενο]" custT="1"/>
      <dgm:spPr/>
      <dgm:t>
        <a:bodyPr/>
        <a:lstStyle/>
        <a:p>
          <a:r>
            <a:rPr lang="el-GR" sz="1600" b="1" u="sng" dirty="0"/>
            <a:t>ΡΥΜΟΤΟΜΙΚΗ ΑΠΑΛΛΟΤΡΙΩΣΗ</a:t>
          </a:r>
        </a:p>
        <a:p>
          <a:r>
            <a:rPr lang="el-GR" sz="1600" b="0" dirty="0"/>
            <a:t>Με τη συντέλεση αποδίδονται σε κοινή χρήση τα ακίνητα που καταλαμβάνονται από κοινόχρηστους χώρους</a:t>
          </a:r>
          <a:endParaRPr lang="en-US" sz="1600" b="0" dirty="0"/>
        </a:p>
      </dgm:t>
    </dgm:pt>
    <dgm:pt modelId="{49FAC348-8730-4B9D-8178-0831780C3AF7}" type="parTrans" cxnId="{BD13A9A7-5291-4D44-AC6E-B5BCC157AB73}">
      <dgm:prSet/>
      <dgm:spPr/>
      <dgm:t>
        <a:bodyPr/>
        <a:lstStyle/>
        <a:p>
          <a:endParaRPr lang="en-US"/>
        </a:p>
      </dgm:t>
    </dgm:pt>
    <dgm:pt modelId="{9F029C02-EB91-4BC1-B636-62D7C74B9B1E}" type="sibTrans" cxnId="{BD13A9A7-5291-4D44-AC6E-B5BCC157AB73}">
      <dgm:prSet/>
      <dgm:spPr/>
      <dgm:t>
        <a:bodyPr/>
        <a:lstStyle/>
        <a:p>
          <a:endParaRPr lang="en-US"/>
        </a:p>
      </dgm:t>
    </dgm:pt>
    <dgm:pt modelId="{A794684A-43DD-4DBE-8836-9932FF88D949}">
      <dgm:prSet phldrT="[Κείμενο]" custT="1"/>
      <dgm:spPr/>
      <dgm:t>
        <a:bodyPr/>
        <a:lstStyle/>
        <a:p>
          <a:r>
            <a:rPr lang="el-GR" sz="1600" b="1" u="sng" dirty="0"/>
            <a:t>ΤΑΚΤΟΠΟΙΗΣΗ</a:t>
          </a:r>
        </a:p>
        <a:p>
          <a:r>
            <a:rPr lang="el-GR" sz="1600" dirty="0"/>
            <a:t> Μετατρέπονται σε άρτια και οικοδομήσιμα  ακίνητα που προορίζονται για ανοικοδόμηση</a:t>
          </a:r>
          <a:endParaRPr lang="en-US" sz="1600" dirty="0"/>
        </a:p>
      </dgm:t>
    </dgm:pt>
    <dgm:pt modelId="{B31AFDDA-3307-46D6-BFD5-BB94AA366224}" type="parTrans" cxnId="{4DB47297-4AC7-43E3-8CBE-A4BB1A76F57C}">
      <dgm:prSet/>
      <dgm:spPr/>
      <dgm:t>
        <a:bodyPr/>
        <a:lstStyle/>
        <a:p>
          <a:endParaRPr lang="en-US"/>
        </a:p>
      </dgm:t>
    </dgm:pt>
    <dgm:pt modelId="{2BAE370C-6408-4349-B3F4-5D0698AE27B6}" type="sibTrans" cxnId="{4DB47297-4AC7-43E3-8CBE-A4BB1A76F57C}">
      <dgm:prSet/>
      <dgm:spPr/>
      <dgm:t>
        <a:bodyPr/>
        <a:lstStyle/>
        <a:p>
          <a:endParaRPr lang="en-US"/>
        </a:p>
      </dgm:t>
    </dgm:pt>
    <dgm:pt modelId="{6C1F68B9-DC90-4AA2-B846-C2CD801D91D7}">
      <dgm:prSet phldrT="[Κείμενο]" custT="1"/>
      <dgm:spPr/>
      <dgm:t>
        <a:bodyPr/>
        <a:lstStyle/>
        <a:p>
          <a:r>
            <a:rPr lang="el-GR" sz="1600" b="1" u="sng" dirty="0"/>
            <a:t>ΠΡΟΣΚΥΡΩΣΗ</a:t>
          </a:r>
        </a:p>
        <a:p>
          <a:r>
            <a:rPr lang="el-GR" sz="1600" dirty="0"/>
            <a:t>Αφαίρεση ακινήτου από τον ιδιοκτήτη και συνένωση με κάποιο γειτονικό ακίνητο, εάν είναι ανέφικτη η τακτοποίηση</a:t>
          </a:r>
          <a:endParaRPr lang="en-US" sz="1600" dirty="0"/>
        </a:p>
      </dgm:t>
    </dgm:pt>
    <dgm:pt modelId="{6E37405C-7058-4974-B06A-8D74CE05BF3D}" type="parTrans" cxnId="{5AD7BE83-D822-4EEC-83C4-8EE29A5B7CB5}">
      <dgm:prSet/>
      <dgm:spPr/>
      <dgm:t>
        <a:bodyPr/>
        <a:lstStyle/>
        <a:p>
          <a:endParaRPr lang="en-US"/>
        </a:p>
      </dgm:t>
    </dgm:pt>
    <dgm:pt modelId="{CB236E03-6A2D-4078-99A6-758BC35B0D3C}" type="sibTrans" cxnId="{5AD7BE83-D822-4EEC-83C4-8EE29A5B7CB5}">
      <dgm:prSet/>
      <dgm:spPr/>
      <dgm:t>
        <a:bodyPr/>
        <a:lstStyle/>
        <a:p>
          <a:endParaRPr lang="en-US"/>
        </a:p>
      </dgm:t>
    </dgm:pt>
    <dgm:pt modelId="{1D0F41AD-0EE4-4B23-A0D5-8BA59863A1BF}">
      <dgm:prSet phldrT="[Κείμενο]" custT="1"/>
      <dgm:spPr/>
      <dgm:t>
        <a:bodyPr/>
        <a:lstStyle/>
        <a:p>
          <a:r>
            <a:rPr lang="el-GR" sz="1600" b="1" u="sng" dirty="0"/>
            <a:t>ΚΤΗΜΑΤΙΚΗ ΟΜΑΔΑ</a:t>
          </a:r>
        </a:p>
        <a:p>
          <a:r>
            <a:rPr lang="el-GR" sz="1600" dirty="0"/>
            <a:t>ΝΠΔΔ με σκοπό την ομαδική τακτοποίηση παρακείμενων οικοπέδων</a:t>
          </a:r>
          <a:endParaRPr lang="en-US" sz="1600" dirty="0"/>
        </a:p>
      </dgm:t>
    </dgm:pt>
    <dgm:pt modelId="{F346CA00-2E14-4780-AB32-79C4B1D76B7D}" type="parTrans" cxnId="{12B5AA6B-27AB-42D5-B6EC-98B3723BBC55}">
      <dgm:prSet/>
      <dgm:spPr/>
      <dgm:t>
        <a:bodyPr/>
        <a:lstStyle/>
        <a:p>
          <a:endParaRPr lang="en-US"/>
        </a:p>
      </dgm:t>
    </dgm:pt>
    <dgm:pt modelId="{5EF742FA-B002-4F89-AEA7-A61A8DCA8A31}" type="sibTrans" cxnId="{12B5AA6B-27AB-42D5-B6EC-98B3723BBC55}">
      <dgm:prSet/>
      <dgm:spPr/>
      <dgm:t>
        <a:bodyPr/>
        <a:lstStyle/>
        <a:p>
          <a:endParaRPr lang="en-US"/>
        </a:p>
      </dgm:t>
    </dgm:pt>
    <dgm:pt modelId="{AD573919-0AF4-4E65-91B7-8DD66F1C9270}">
      <dgm:prSet phldrT="[Κείμενο]" custT="1"/>
      <dgm:spPr>
        <a:ln>
          <a:solidFill>
            <a:schemeClr val="accent1">
              <a:lumMod val="20000"/>
              <a:lumOff val="80000"/>
            </a:schemeClr>
          </a:solidFill>
        </a:ln>
      </dgm:spPr>
      <dgm:t>
        <a:bodyPr/>
        <a:lstStyle/>
        <a:p>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Με τη θέσπιση νέας οικιστικής νομοθεσίας μετά το 1979, </a:t>
          </a:r>
        </a:p>
        <a:p>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το πεδίο εφαρμογής του ΝΔ 17.7.1923 περιορίστηκε σε τροποποιήσεις εγκεκριμένων σχεδίων πόλεων  και σε ορισμένες κατηγορίες οικισμών, με τη σύνταξη Πράξης Τακτοποίησης, Προσκύρωσης και Αναλογισμού Αποζημίωσης</a:t>
          </a:r>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1016E0A0-237B-4718-B999-47A484490652}" type="parTrans" cxnId="{8EF6DC68-1C5E-4BFA-A4B9-18EE981162C4}">
      <dgm:prSet/>
      <dgm:spPr/>
      <dgm:t>
        <a:bodyPr/>
        <a:lstStyle/>
        <a:p>
          <a:endParaRPr lang="en-US"/>
        </a:p>
      </dgm:t>
    </dgm:pt>
    <dgm:pt modelId="{1CBFD63F-559C-49ED-8A2C-882046B183C2}" type="sibTrans" cxnId="{8EF6DC68-1C5E-4BFA-A4B9-18EE981162C4}">
      <dgm:prSet/>
      <dgm:spPr/>
      <dgm:t>
        <a:bodyPr/>
        <a:lstStyle/>
        <a:p>
          <a:endParaRPr lang="en-US"/>
        </a:p>
      </dgm:t>
    </dgm:pt>
    <dgm:pt modelId="{B23A029B-4719-4F7F-B52B-5CDB49A6F086}" type="pres">
      <dgm:prSet presAssocID="{7A1C1BA9-EC77-41D8-A545-40D80D542AC6}" presName="diagram" presStyleCnt="0">
        <dgm:presLayoutVars>
          <dgm:dir/>
          <dgm:resizeHandles val="exact"/>
        </dgm:presLayoutVars>
      </dgm:prSet>
      <dgm:spPr/>
    </dgm:pt>
    <dgm:pt modelId="{28D41CF4-2530-40E9-8BDF-1E4313F18725}" type="pres">
      <dgm:prSet presAssocID="{7E2855E6-D270-45B5-A133-180E15587925}" presName="node" presStyleLbl="node1" presStyleIdx="0" presStyleCnt="5">
        <dgm:presLayoutVars>
          <dgm:bulletEnabled val="1"/>
        </dgm:presLayoutVars>
      </dgm:prSet>
      <dgm:spPr/>
    </dgm:pt>
    <dgm:pt modelId="{E61786AB-4F18-45E3-B250-0A49E97212B0}" type="pres">
      <dgm:prSet presAssocID="{9F029C02-EB91-4BC1-B636-62D7C74B9B1E}" presName="sibTrans" presStyleCnt="0"/>
      <dgm:spPr/>
    </dgm:pt>
    <dgm:pt modelId="{9C70576D-7C09-4091-B417-31C41F7ACC58}" type="pres">
      <dgm:prSet presAssocID="{A794684A-43DD-4DBE-8836-9932FF88D949}" presName="node" presStyleLbl="node1" presStyleIdx="1" presStyleCnt="5">
        <dgm:presLayoutVars>
          <dgm:bulletEnabled val="1"/>
        </dgm:presLayoutVars>
      </dgm:prSet>
      <dgm:spPr/>
    </dgm:pt>
    <dgm:pt modelId="{7DA678DA-4DD1-4584-AA6E-C61EB160EB1C}" type="pres">
      <dgm:prSet presAssocID="{2BAE370C-6408-4349-B3F4-5D0698AE27B6}" presName="sibTrans" presStyleCnt="0"/>
      <dgm:spPr/>
    </dgm:pt>
    <dgm:pt modelId="{4E151318-732D-4E25-959E-EE7B56564C31}" type="pres">
      <dgm:prSet presAssocID="{6C1F68B9-DC90-4AA2-B846-C2CD801D91D7}" presName="node" presStyleLbl="node1" presStyleIdx="2" presStyleCnt="5">
        <dgm:presLayoutVars>
          <dgm:bulletEnabled val="1"/>
        </dgm:presLayoutVars>
      </dgm:prSet>
      <dgm:spPr/>
    </dgm:pt>
    <dgm:pt modelId="{8E19C3DC-F202-4457-8855-0992265478FF}" type="pres">
      <dgm:prSet presAssocID="{CB236E03-6A2D-4078-99A6-758BC35B0D3C}" presName="sibTrans" presStyleCnt="0"/>
      <dgm:spPr/>
    </dgm:pt>
    <dgm:pt modelId="{BA55ED1A-1C8F-4F08-BD2F-B81AB719BA3C}" type="pres">
      <dgm:prSet presAssocID="{1D0F41AD-0EE4-4B23-A0D5-8BA59863A1BF}" presName="node" presStyleLbl="node1" presStyleIdx="3" presStyleCnt="5">
        <dgm:presLayoutVars>
          <dgm:bulletEnabled val="1"/>
        </dgm:presLayoutVars>
      </dgm:prSet>
      <dgm:spPr/>
    </dgm:pt>
    <dgm:pt modelId="{3B354292-799A-4795-AFAD-D8D2D0A54984}" type="pres">
      <dgm:prSet presAssocID="{5EF742FA-B002-4F89-AEA7-A61A8DCA8A31}" presName="sibTrans" presStyleCnt="0"/>
      <dgm:spPr/>
    </dgm:pt>
    <dgm:pt modelId="{A62143CE-0D7E-462F-9ABA-FE4B48EB0275}" type="pres">
      <dgm:prSet presAssocID="{AD573919-0AF4-4E65-91B7-8DD66F1C9270}" presName="node" presStyleLbl="node1" presStyleIdx="4" presStyleCnt="5" custScaleX="126620" custScaleY="123202" custLinFactNeighborX="-2200" custLinFactNeighborY="524">
        <dgm:presLayoutVars>
          <dgm:bulletEnabled val="1"/>
        </dgm:presLayoutVars>
      </dgm:prSet>
      <dgm:spPr>
        <a:prstGeom prst="roundRect">
          <a:avLst/>
        </a:prstGeom>
      </dgm:spPr>
    </dgm:pt>
  </dgm:ptLst>
  <dgm:cxnLst>
    <dgm:cxn modelId="{FB24E006-1535-4090-ABB8-E27B9C57F7C8}" type="presOf" srcId="{7A1C1BA9-EC77-41D8-A545-40D80D542AC6}" destId="{B23A029B-4719-4F7F-B52B-5CDB49A6F086}" srcOrd="0" destOrd="0" presId="urn:microsoft.com/office/officeart/2005/8/layout/default"/>
    <dgm:cxn modelId="{48EA6B2D-7990-4263-B0F2-1DDD0F001A6E}" type="presOf" srcId="{AD573919-0AF4-4E65-91B7-8DD66F1C9270}" destId="{A62143CE-0D7E-462F-9ABA-FE4B48EB0275}" srcOrd="0" destOrd="0" presId="urn:microsoft.com/office/officeart/2005/8/layout/default"/>
    <dgm:cxn modelId="{C529973F-E908-4055-B037-DD4BF4E18A1C}" type="presOf" srcId="{A794684A-43DD-4DBE-8836-9932FF88D949}" destId="{9C70576D-7C09-4091-B417-31C41F7ACC58}" srcOrd="0" destOrd="0" presId="urn:microsoft.com/office/officeart/2005/8/layout/default"/>
    <dgm:cxn modelId="{7C2BE640-820F-433D-AFC7-7DBB84028602}" type="presOf" srcId="{6C1F68B9-DC90-4AA2-B846-C2CD801D91D7}" destId="{4E151318-732D-4E25-959E-EE7B56564C31}" srcOrd="0" destOrd="0" presId="urn:microsoft.com/office/officeart/2005/8/layout/default"/>
    <dgm:cxn modelId="{8EF6DC68-1C5E-4BFA-A4B9-18EE981162C4}" srcId="{7A1C1BA9-EC77-41D8-A545-40D80D542AC6}" destId="{AD573919-0AF4-4E65-91B7-8DD66F1C9270}" srcOrd="4" destOrd="0" parTransId="{1016E0A0-237B-4718-B999-47A484490652}" sibTransId="{1CBFD63F-559C-49ED-8A2C-882046B183C2}"/>
    <dgm:cxn modelId="{12B5AA6B-27AB-42D5-B6EC-98B3723BBC55}" srcId="{7A1C1BA9-EC77-41D8-A545-40D80D542AC6}" destId="{1D0F41AD-0EE4-4B23-A0D5-8BA59863A1BF}" srcOrd="3" destOrd="0" parTransId="{F346CA00-2E14-4780-AB32-79C4B1D76B7D}" sibTransId="{5EF742FA-B002-4F89-AEA7-A61A8DCA8A31}"/>
    <dgm:cxn modelId="{5AD7BE83-D822-4EEC-83C4-8EE29A5B7CB5}" srcId="{7A1C1BA9-EC77-41D8-A545-40D80D542AC6}" destId="{6C1F68B9-DC90-4AA2-B846-C2CD801D91D7}" srcOrd="2" destOrd="0" parTransId="{6E37405C-7058-4974-B06A-8D74CE05BF3D}" sibTransId="{CB236E03-6A2D-4078-99A6-758BC35B0D3C}"/>
    <dgm:cxn modelId="{4DB47297-4AC7-43E3-8CBE-A4BB1A76F57C}" srcId="{7A1C1BA9-EC77-41D8-A545-40D80D542AC6}" destId="{A794684A-43DD-4DBE-8836-9932FF88D949}" srcOrd="1" destOrd="0" parTransId="{B31AFDDA-3307-46D6-BFD5-BB94AA366224}" sibTransId="{2BAE370C-6408-4349-B3F4-5D0698AE27B6}"/>
    <dgm:cxn modelId="{BD13A9A7-5291-4D44-AC6E-B5BCC157AB73}" srcId="{7A1C1BA9-EC77-41D8-A545-40D80D542AC6}" destId="{7E2855E6-D270-45B5-A133-180E15587925}" srcOrd="0" destOrd="0" parTransId="{49FAC348-8730-4B9D-8178-0831780C3AF7}" sibTransId="{9F029C02-EB91-4BC1-B636-62D7C74B9B1E}"/>
    <dgm:cxn modelId="{D70DC0DB-BA95-4513-A998-C7213A124039}" type="presOf" srcId="{1D0F41AD-0EE4-4B23-A0D5-8BA59863A1BF}" destId="{BA55ED1A-1C8F-4F08-BD2F-B81AB719BA3C}" srcOrd="0" destOrd="0" presId="urn:microsoft.com/office/officeart/2005/8/layout/default"/>
    <dgm:cxn modelId="{AD4E12FA-399B-41CE-B6E6-7537C545FB9C}" type="presOf" srcId="{7E2855E6-D270-45B5-A133-180E15587925}" destId="{28D41CF4-2530-40E9-8BDF-1E4313F18725}" srcOrd="0" destOrd="0" presId="urn:microsoft.com/office/officeart/2005/8/layout/default"/>
    <dgm:cxn modelId="{64E234E9-1D7A-4A07-8B07-26EED3A1F282}" type="presParOf" srcId="{B23A029B-4719-4F7F-B52B-5CDB49A6F086}" destId="{28D41CF4-2530-40E9-8BDF-1E4313F18725}" srcOrd="0" destOrd="0" presId="urn:microsoft.com/office/officeart/2005/8/layout/default"/>
    <dgm:cxn modelId="{F806D599-C66C-49F5-ACA4-C92CF109B07F}" type="presParOf" srcId="{B23A029B-4719-4F7F-B52B-5CDB49A6F086}" destId="{E61786AB-4F18-45E3-B250-0A49E97212B0}" srcOrd="1" destOrd="0" presId="urn:microsoft.com/office/officeart/2005/8/layout/default"/>
    <dgm:cxn modelId="{26F1676D-8BAB-4ED0-BC64-DDEF8DE5738F}" type="presParOf" srcId="{B23A029B-4719-4F7F-B52B-5CDB49A6F086}" destId="{9C70576D-7C09-4091-B417-31C41F7ACC58}" srcOrd="2" destOrd="0" presId="urn:microsoft.com/office/officeart/2005/8/layout/default"/>
    <dgm:cxn modelId="{B5E9DEFD-A77D-4360-8ABD-A0AEDCC008D9}" type="presParOf" srcId="{B23A029B-4719-4F7F-B52B-5CDB49A6F086}" destId="{7DA678DA-4DD1-4584-AA6E-C61EB160EB1C}" srcOrd="3" destOrd="0" presId="urn:microsoft.com/office/officeart/2005/8/layout/default"/>
    <dgm:cxn modelId="{43C23E4E-B72C-4DDF-B5CE-CD8EF09B8542}" type="presParOf" srcId="{B23A029B-4719-4F7F-B52B-5CDB49A6F086}" destId="{4E151318-732D-4E25-959E-EE7B56564C31}" srcOrd="4" destOrd="0" presId="urn:microsoft.com/office/officeart/2005/8/layout/default"/>
    <dgm:cxn modelId="{095BD70D-E683-4329-9E4E-5443047CE9A3}" type="presParOf" srcId="{B23A029B-4719-4F7F-B52B-5CDB49A6F086}" destId="{8E19C3DC-F202-4457-8855-0992265478FF}" srcOrd="5" destOrd="0" presId="urn:microsoft.com/office/officeart/2005/8/layout/default"/>
    <dgm:cxn modelId="{6440F754-733C-4BA7-B981-CB09CE7ACBD5}" type="presParOf" srcId="{B23A029B-4719-4F7F-B52B-5CDB49A6F086}" destId="{BA55ED1A-1C8F-4F08-BD2F-B81AB719BA3C}" srcOrd="6" destOrd="0" presId="urn:microsoft.com/office/officeart/2005/8/layout/default"/>
    <dgm:cxn modelId="{A1FC903E-8FC7-4109-96BE-E818DA997359}" type="presParOf" srcId="{B23A029B-4719-4F7F-B52B-5CDB49A6F086}" destId="{3B354292-799A-4795-AFAD-D8D2D0A54984}" srcOrd="7" destOrd="0" presId="urn:microsoft.com/office/officeart/2005/8/layout/default"/>
    <dgm:cxn modelId="{F1C388F6-9F9D-4C94-BB15-8CA374A44F0A}" type="presParOf" srcId="{B23A029B-4719-4F7F-B52B-5CDB49A6F086}" destId="{A62143CE-0D7E-462F-9ABA-FE4B48EB0275}" srcOrd="8" destOrd="0" presId="urn:microsoft.com/office/officeart/2005/8/layout/default"/>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D41CF4-2530-40E9-8BDF-1E4313F18725}">
      <dsp:nvSpPr>
        <dsp:cNvPr id="0" name=""/>
        <dsp:cNvSpPr/>
      </dsp:nvSpPr>
      <dsp:spPr>
        <a:xfrm>
          <a:off x="0" y="603118"/>
          <a:ext cx="3095624" cy="18573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u="sng" kern="1200" dirty="0"/>
            <a:t>ΡΥΜΟΤΟΜΙΚΗ ΑΠΑΛΛΟΤΡΙΩΣΗ</a:t>
          </a:r>
        </a:p>
        <a:p>
          <a:pPr marL="0" lvl="0" indent="0" algn="ctr" defTabSz="711200">
            <a:lnSpc>
              <a:spcPct val="90000"/>
            </a:lnSpc>
            <a:spcBef>
              <a:spcPct val="0"/>
            </a:spcBef>
            <a:spcAft>
              <a:spcPct val="35000"/>
            </a:spcAft>
            <a:buNone/>
          </a:pPr>
          <a:r>
            <a:rPr lang="el-GR" sz="1600" b="0" kern="1200" dirty="0"/>
            <a:t>Με τη συντέλεση αποδίδονται σε κοινή χρήση τα ακίνητα που καταλαμβάνονται από κοινόχρηστους χώρους</a:t>
          </a:r>
          <a:endParaRPr lang="en-US" sz="1600" b="0" kern="1200" dirty="0"/>
        </a:p>
      </dsp:txBody>
      <dsp:txXfrm>
        <a:off x="0" y="603118"/>
        <a:ext cx="3095624" cy="1857375"/>
      </dsp:txXfrm>
    </dsp:sp>
    <dsp:sp modelId="{9C70576D-7C09-4091-B417-31C41F7ACC58}">
      <dsp:nvSpPr>
        <dsp:cNvPr id="0" name=""/>
        <dsp:cNvSpPr/>
      </dsp:nvSpPr>
      <dsp:spPr>
        <a:xfrm>
          <a:off x="3405187" y="603118"/>
          <a:ext cx="3095624" cy="18573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u="sng" kern="1200" dirty="0"/>
            <a:t>ΤΑΚΤΟΠΟΙΗΣΗ</a:t>
          </a:r>
        </a:p>
        <a:p>
          <a:pPr marL="0" lvl="0" indent="0" algn="ctr" defTabSz="711200">
            <a:lnSpc>
              <a:spcPct val="90000"/>
            </a:lnSpc>
            <a:spcBef>
              <a:spcPct val="0"/>
            </a:spcBef>
            <a:spcAft>
              <a:spcPct val="35000"/>
            </a:spcAft>
            <a:buNone/>
          </a:pPr>
          <a:r>
            <a:rPr lang="el-GR" sz="1600" kern="1200" dirty="0"/>
            <a:t> Μετατρέπονται σε άρτια και οικοδομήσιμα  ακίνητα που προορίζονται για ανοικοδόμηση</a:t>
          </a:r>
          <a:endParaRPr lang="en-US" sz="1600" kern="1200" dirty="0"/>
        </a:p>
      </dsp:txBody>
      <dsp:txXfrm>
        <a:off x="3405187" y="603118"/>
        <a:ext cx="3095624" cy="1857375"/>
      </dsp:txXfrm>
    </dsp:sp>
    <dsp:sp modelId="{4E151318-732D-4E25-959E-EE7B56564C31}">
      <dsp:nvSpPr>
        <dsp:cNvPr id="0" name=""/>
        <dsp:cNvSpPr/>
      </dsp:nvSpPr>
      <dsp:spPr>
        <a:xfrm>
          <a:off x="6810375" y="603118"/>
          <a:ext cx="3095624" cy="18573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u="sng" kern="1200" dirty="0"/>
            <a:t>ΠΡΟΣΚΥΡΩΣΗ</a:t>
          </a:r>
        </a:p>
        <a:p>
          <a:pPr marL="0" lvl="0" indent="0" algn="ctr" defTabSz="711200">
            <a:lnSpc>
              <a:spcPct val="90000"/>
            </a:lnSpc>
            <a:spcBef>
              <a:spcPct val="0"/>
            </a:spcBef>
            <a:spcAft>
              <a:spcPct val="35000"/>
            </a:spcAft>
            <a:buNone/>
          </a:pPr>
          <a:r>
            <a:rPr lang="el-GR" sz="1600" kern="1200" dirty="0"/>
            <a:t>Αφαίρεση ακινήτου από τον ιδιοκτήτη και συνένωση με κάποιο γειτονικό ακίνητο, εάν είναι ανέφικτη η τακτοποίηση</a:t>
          </a:r>
          <a:endParaRPr lang="en-US" sz="1600" kern="1200" dirty="0"/>
        </a:p>
      </dsp:txBody>
      <dsp:txXfrm>
        <a:off x="6810375" y="603118"/>
        <a:ext cx="3095624" cy="1857375"/>
      </dsp:txXfrm>
    </dsp:sp>
    <dsp:sp modelId="{BA55ED1A-1C8F-4F08-BD2F-B81AB719BA3C}">
      <dsp:nvSpPr>
        <dsp:cNvPr id="0" name=""/>
        <dsp:cNvSpPr/>
      </dsp:nvSpPr>
      <dsp:spPr>
        <a:xfrm>
          <a:off x="1290566" y="2985529"/>
          <a:ext cx="3095624" cy="18573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u="sng" kern="1200" dirty="0"/>
            <a:t>ΚΤΗΜΑΤΙΚΗ ΟΜΑΔΑ</a:t>
          </a:r>
        </a:p>
        <a:p>
          <a:pPr marL="0" lvl="0" indent="0" algn="ctr" defTabSz="711200">
            <a:lnSpc>
              <a:spcPct val="90000"/>
            </a:lnSpc>
            <a:spcBef>
              <a:spcPct val="0"/>
            </a:spcBef>
            <a:spcAft>
              <a:spcPct val="35000"/>
            </a:spcAft>
            <a:buNone/>
          </a:pPr>
          <a:r>
            <a:rPr lang="el-GR" sz="1600" kern="1200" dirty="0"/>
            <a:t>ΝΠΔΔ με σκοπό την ομαδική τακτοποίηση παρακείμενων οικοπέδων</a:t>
          </a:r>
          <a:endParaRPr lang="en-US" sz="1600" kern="1200" dirty="0"/>
        </a:p>
      </dsp:txBody>
      <dsp:txXfrm>
        <a:off x="1290566" y="2985529"/>
        <a:ext cx="3095624" cy="1857375"/>
      </dsp:txXfrm>
    </dsp:sp>
    <dsp:sp modelId="{A62143CE-0D7E-462F-9ABA-FE4B48EB0275}">
      <dsp:nvSpPr>
        <dsp:cNvPr id="0" name=""/>
        <dsp:cNvSpPr/>
      </dsp:nvSpPr>
      <dsp:spPr>
        <a:xfrm>
          <a:off x="4627649" y="2779788"/>
          <a:ext cx="3919680" cy="2288323"/>
        </a:xfrm>
        <a:prstGeom prst="roundRect">
          <a:avLst/>
        </a:prstGeom>
        <a:solidFill>
          <a:schemeClr val="accent1">
            <a:hueOff val="0"/>
            <a:satOff val="0"/>
            <a:lumOff val="0"/>
            <a:alphaOff val="0"/>
          </a:schemeClr>
        </a:solidFill>
        <a:ln w="15875" cap="flat" cmpd="sng" algn="ctr">
          <a:solidFill>
            <a:schemeClr val="accent1">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dirty="0">
              <a:solidFill>
                <a:schemeClr val="bg1"/>
              </a:solidFill>
              <a:latin typeface="Calibri" panose="020F0502020204030204" pitchFamily="34" charset="0"/>
              <a:ea typeface="Calibri" panose="020F0502020204030204" pitchFamily="34" charset="0"/>
              <a:cs typeface="Calibri" panose="020F0502020204030204" pitchFamily="34" charset="0"/>
            </a:rPr>
            <a:t>Με τη θέσπιση νέας οικιστικής νομοθεσίας μετά το 1979, </a:t>
          </a:r>
        </a:p>
        <a:p>
          <a:pPr marL="0" lvl="0" indent="0" algn="ctr" defTabSz="711200">
            <a:lnSpc>
              <a:spcPct val="90000"/>
            </a:lnSpc>
            <a:spcBef>
              <a:spcPct val="0"/>
            </a:spcBef>
            <a:spcAft>
              <a:spcPct val="35000"/>
            </a:spcAft>
            <a:buNone/>
          </a:pPr>
          <a:r>
            <a:rPr lang="el-GR" sz="1600" kern="1200" dirty="0">
              <a:solidFill>
                <a:schemeClr val="bg1"/>
              </a:solidFill>
              <a:latin typeface="Calibri" panose="020F0502020204030204" pitchFamily="34" charset="0"/>
              <a:ea typeface="Calibri" panose="020F0502020204030204" pitchFamily="34" charset="0"/>
              <a:cs typeface="Calibri" panose="020F0502020204030204" pitchFamily="34" charset="0"/>
            </a:rPr>
            <a:t>το πεδίο εφαρμογής του ΝΔ 17.7.1923 περιορίστηκε σε τροποποιήσεις εγκεκριμένων σχεδίων πόλεων  και σε ορισμένες κατηγορίες οικισμών, με τη σύνταξη Πράξης Τακτοποίησης, Προσκύρωσης και Αναλογισμού Αποζημίωσης</a:t>
          </a:r>
          <a:endParaRPr lang="en-US" sz="16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4739356" y="2891495"/>
        <a:ext cx="3696266" cy="206490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17/05/2025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dirty="0"/>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dirty="0"/>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09</a:t>
            </a:r>
            <a:endPar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Μέσα εφαρμογής του πολεοδομικού σχεδιασμού</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D3EBD4-9BA3-945B-5B71-0B81B368C50D}"/>
              </a:ext>
            </a:extLst>
          </p:cNvPr>
          <p:cNvSpPr>
            <a:spLocks noGrp="1"/>
          </p:cNvSpPr>
          <p:nvPr>
            <p:ph type="title"/>
          </p:nvPr>
        </p:nvSpPr>
        <p:spPr>
          <a:xfrm>
            <a:off x="1141413" y="301558"/>
            <a:ext cx="9905998" cy="97276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Γ1. ΕΙΣΦΟΡΑ ΣΕ ΓΗ ΚΑΙ ΣΕ ΧΡΗΜΑ</a:t>
            </a:r>
            <a:endParaRPr lang="en-US" sz="2400" dirty="0"/>
          </a:p>
        </p:txBody>
      </p:sp>
      <p:sp>
        <p:nvSpPr>
          <p:cNvPr id="3" name="Θέση περιεχομένου 2">
            <a:extLst>
              <a:ext uri="{FF2B5EF4-FFF2-40B4-BE49-F238E27FC236}">
                <a16:creationId xmlns:a16="http://schemas.microsoft.com/office/drawing/2014/main" id="{1D9A7B24-F613-5063-8286-3027F570351A}"/>
              </a:ext>
            </a:extLst>
          </p:cNvPr>
          <p:cNvSpPr>
            <a:spLocks noGrp="1"/>
          </p:cNvSpPr>
          <p:nvPr>
            <p:ph idx="1"/>
          </p:nvPr>
        </p:nvSpPr>
        <p:spPr>
          <a:xfrm>
            <a:off x="1141412" y="1274324"/>
            <a:ext cx="9905999" cy="5282119"/>
          </a:xfrm>
        </p:spPr>
        <p:txBody>
          <a:bodyPr>
            <a:normAutofit/>
          </a:bodyPr>
          <a:lstStyle/>
          <a:p>
            <a:pPr algn="just">
              <a:buFont typeface="Wingdings" panose="05000000000000000000" pitchFamily="2" charset="2"/>
              <a:buChar char="Ø"/>
            </a:pPr>
            <a:r>
              <a:rPr lang="el-GR" sz="15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Για να αντιμετωπισθεί το έλλειμα εισφοράς γης δίδεται η δυνατότητα κατά την εκπόνηση των πολεοδομικών μελετών ή των Ρυμοτομικών Σχεδίων Εφαρμογής να αυξάνονται τα ποσοστά των εισφορών.</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Το νέο σύστημα εισφορών εφαρμόζεται στις </a:t>
            </a:r>
            <a:r>
              <a:rPr lang="el-GR" sz="15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ιδιοκτησίες: α) που εντάσσονται στο πολεοδομικό σχέδιο για πρώτη φορά ή β) στις οποίες επεκτείνεται το πολεοδομικό σχέδιο ή γ) που εντάσσονται στο πολεοδομικό σχέδιο και βρίσκονται εκτός των ορίων των οικισμών προ του 1923 ή των οικισμών με πληθυσμό μέχρι δύο χιλιάδες (2.000) κατοίκους.</a:t>
            </a:r>
            <a:endPar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5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Ως εμβαδά ιδιοκτησιών για τον υπολογισμό της συμμετοχής σε γη λαμβάνονται τα εμβαδά που είχαν οι ιδιοκτησίες στις 28.5.2014.</a:t>
            </a:r>
            <a:endParaRPr lang="en-US" sz="15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τον υπολογισμό της εισφοράς σε γη ως ιδιοκτησία θεωρείται το </a:t>
            </a:r>
            <a:r>
              <a:rPr lang="el-GR" sz="1500" dirty="0" err="1">
                <a:solidFill>
                  <a:schemeClr val="bg2"/>
                </a:solidFill>
                <a:latin typeface="Calibri" panose="020F0502020204030204" pitchFamily="34" charset="0"/>
                <a:ea typeface="Calibri" panose="020F0502020204030204" pitchFamily="34" charset="0"/>
                <a:cs typeface="Calibri" panose="020F0502020204030204" pitchFamily="34" charset="0"/>
              </a:rPr>
              <a:t>γεωτεμάχιο</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που αποτελεί ενιαίο και αυτοτελές ακίνητο που ανήκει σε έναν ή περισσότερους ιδιοκτήτες εξ αδιαιρέτου, ενώ καταργείται η προηγούμενη πρόβλεψη των αρχικών διατάξεων του ν. 1337/1983, σύμφωνα με την οποία η εισφορά σε γη υπολογιζόταν στο άθροισμα των ιδιοκτησιών γης του ενός εκάστου ιδιοκτήτη που περιλαμβάνονται στα όρια της προς ένταξη στο σχέδιο περιοχής.</a:t>
            </a:r>
          </a:p>
          <a:p>
            <a:pPr algn="just">
              <a:buFont typeface="Wingdings" panose="05000000000000000000" pitchFamily="2" charset="2"/>
              <a:buChar char="Ø"/>
            </a:pP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 τη σύνταξη, κύρωση και μεταγραφή της πράξης εφαρμογής  επέρχονται όλες οι μεταβολές </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που συνίστανται σε εισφορά σε γη, </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 την αφαίρεση και διάθεσή τους για τη δημιουργία κοινοχρήστων χώρων, χωρίς αποζημίωση</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Για </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πρόσθετες μεταβολές που υπερβαίνουν την εισφορά σε γη</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όπως προσκυρώσεις, τακτοποιήσεις και ρυμοτομήσεις ή δεσμεύσεις ιδιοκτησιών για την ανέγερση κοινωφελών κτιρίων, </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πρέπει να προηγηθεί η καταβολή πλήρους αποζημίωσης των θιγομένων ιδιοκτητών προκειμένου να </a:t>
            </a:r>
            <a:r>
              <a:rPr lang="el-GR" sz="15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συντελεσθεί</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η απαλλοτρίωση. </a:t>
            </a:r>
            <a:endParaRPr lang="en-US" sz="15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n-US"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5810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A697EB-87FF-EFDB-A513-E1BB420014DC}"/>
              </a:ext>
            </a:extLst>
          </p:cNvPr>
          <p:cNvSpPr>
            <a:spLocks noGrp="1"/>
          </p:cNvSpPr>
          <p:nvPr>
            <p:ph type="title"/>
          </p:nvPr>
        </p:nvSpPr>
        <p:spPr>
          <a:xfrm>
            <a:off x="1141413" y="618518"/>
            <a:ext cx="9905998" cy="943582"/>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Γ1. ΕΙΣΦΟΡΑ ΣΕ ΓΗ ΚΑΙ ΣΕ ΧΡΗΜΑ</a:t>
            </a:r>
            <a:endParaRPr lang="en-US" sz="2400" dirty="0"/>
          </a:p>
        </p:txBody>
      </p:sp>
      <p:sp>
        <p:nvSpPr>
          <p:cNvPr id="3" name="Θέση περιεχομένου 2">
            <a:extLst>
              <a:ext uri="{FF2B5EF4-FFF2-40B4-BE49-F238E27FC236}">
                <a16:creationId xmlns:a16="http://schemas.microsoft.com/office/drawing/2014/main" id="{E59559CD-DA9A-FC1C-20C6-4BA35D6ED095}"/>
              </a:ext>
            </a:extLst>
          </p:cNvPr>
          <p:cNvSpPr>
            <a:spLocks noGrp="1"/>
          </p:cNvSpPr>
          <p:nvPr>
            <p:ph idx="1"/>
          </p:nvPr>
        </p:nvSpPr>
        <p:spPr>
          <a:xfrm>
            <a:off x="1141412" y="1741250"/>
            <a:ext cx="9905999" cy="4951379"/>
          </a:xfrm>
        </p:spPr>
        <p:txBody>
          <a:bodyPr>
            <a:normAutofit fontScale="25000" lnSpcReduction="20000"/>
          </a:bodyPr>
          <a:lstStyle/>
          <a:p>
            <a:pPr algn="just">
              <a:buFont typeface="Wingdings" panose="05000000000000000000" pitchFamily="2" charset="2"/>
              <a:buChar char="Ø"/>
            </a:pPr>
            <a:r>
              <a:rPr lang="el-GR" sz="6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Υπόχρεοι για την καταβολή εισφοράς σε χρήμα </a:t>
            </a: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είναι οι ι</a:t>
            </a:r>
            <a:r>
              <a:rPr lang="el-GR" sz="6400" b="1" dirty="0">
                <a:solidFill>
                  <a:schemeClr val="bg2"/>
                </a:solidFill>
                <a:latin typeface="Calibri" panose="020F0502020204030204" pitchFamily="34" charset="0"/>
                <a:ea typeface="Calibri" panose="020F0502020204030204" pitchFamily="34" charset="0"/>
                <a:cs typeface="Calibri" panose="020F0502020204030204" pitchFamily="34" charset="0"/>
              </a:rPr>
              <a:t>διοκτήτες</a:t>
            </a: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6400" b="1" dirty="0">
                <a:solidFill>
                  <a:schemeClr val="bg2"/>
                </a:solidFill>
                <a:latin typeface="Calibri" panose="020F0502020204030204" pitchFamily="34" charset="0"/>
                <a:ea typeface="Calibri" panose="020F0502020204030204" pitchFamily="34" charset="0"/>
                <a:cs typeface="Calibri" panose="020F0502020204030204" pitchFamily="34" charset="0"/>
              </a:rPr>
              <a:t>ακινήτων που εντάσσονται στο σχέδιο </a:t>
            </a: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ή στις οποίες επεκτείνεται το σχέδιο.</a:t>
            </a:r>
          </a:p>
          <a:p>
            <a:pPr algn="just">
              <a:buFont typeface="Wingdings" panose="05000000000000000000" pitchFamily="2" charset="2"/>
              <a:buChar char="Ø"/>
            </a:pP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Η εισφορά διατίθεται από του ΟΤΑ για την κατασκευή των βασικών κοινόχρηστων έργων υποδομής και για την εκπόνηση πολεοδομικών μελετών, πράξεων εφαρμογής κ.λπ. Διάθεση της εισφοράς για άλλο σκοπό είναι άκυρη.</a:t>
            </a:r>
          </a:p>
          <a:p>
            <a:pPr algn="just">
              <a:buFont typeface="Wingdings" panose="05000000000000000000" pitchFamily="2" charset="2"/>
              <a:buChar char="Ø"/>
            </a:pPr>
            <a:r>
              <a:rPr lang="el-GR" sz="6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εισφορά σε χρήμα υπολογίζεται με βάση το εμβαδόν της ιδιοκτησίας όπως αυτή διαμορφώνεται με την πράξη εφαρμογής και την τιμή ζώνης του οικοπέδου κατά τον χρόνο κύρωσης της πράξης εφαρμογής.</a:t>
            </a:r>
          </a:p>
          <a:p>
            <a:pPr algn="just">
              <a:buFont typeface="Wingdings" panose="05000000000000000000" pitchFamily="2" charset="2"/>
              <a:buChar char="Ø"/>
            </a:pP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Η εισφορά καταβάλλεται εντός 9 ετών, σε 108 ισόποσες μηνιαίες δόσεις ή σε  36 ισόποσες τριμηνιαίες δόσεις ή σε 18 ισόποσες εξαμηνιαίες δόσεις και  εισπράττεται ως έσοδο του Δήμου.</a:t>
            </a:r>
          </a:p>
          <a:p>
            <a:pPr algn="just">
              <a:buFont typeface="Wingdings" panose="05000000000000000000" pitchFamily="2" charset="2"/>
              <a:buChar char="Ø"/>
            </a:pP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Με αίτηση του ιδιοκτήτη είναι δυνατή η μετατροπή της εισφοράς σε χρήμα σε εισφορά σε γη, υπό ορισμένες προϋποθέσεις, με διορθωτική πράξη εφαρμογής και τροποποίηση του ρυμοτομικού σχεδίου.</a:t>
            </a:r>
          </a:p>
          <a:p>
            <a:pPr algn="just">
              <a:buFont typeface="Wingdings" panose="05000000000000000000" pitchFamily="2" charset="2"/>
              <a:buChar char="Ø"/>
            </a:pPr>
            <a:r>
              <a:rPr lang="el-GR" sz="6400" b="1" dirty="0">
                <a:solidFill>
                  <a:schemeClr val="bg2"/>
                </a:solidFill>
                <a:latin typeface="Calibri" panose="020F0502020204030204" pitchFamily="34" charset="0"/>
                <a:ea typeface="Calibri" panose="020F0502020204030204" pitchFamily="34" charset="0"/>
                <a:cs typeface="Calibri" panose="020F0502020204030204" pitchFamily="34" charset="0"/>
              </a:rPr>
              <a:t>Επιτρέπεται η μεταβίβαση ακινήτου πριν την εξόφληση του συνόλου της εισφοράς σε χρήμα υπό τον όρο καταβολής δόσεων που αντιστοιχούν στο 30% των συνολικών υποχρεώσεων</a:t>
            </a: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 ενώ στο συμβόλαιο πρέπει να γίνεται σχετική μνεία για τους υπόχρεους οφειλέτες και το υπολειπόμενο ποσό της οφειλής. </a:t>
            </a:r>
          </a:p>
          <a:p>
            <a:pPr algn="just">
              <a:buFont typeface="Wingdings" panose="05000000000000000000" pitchFamily="2" charset="2"/>
              <a:buChar char="Ø"/>
            </a:pPr>
            <a:r>
              <a:rPr lang="el-GR" sz="6400" dirty="0">
                <a:solidFill>
                  <a:schemeClr val="bg2"/>
                </a:solidFill>
                <a:latin typeface="Calibri" panose="020F0502020204030204" pitchFamily="34" charset="0"/>
                <a:ea typeface="Calibri" panose="020F0502020204030204" pitchFamily="34" charset="0"/>
                <a:cs typeface="Calibri" panose="020F0502020204030204" pitchFamily="34" charset="0"/>
              </a:rPr>
              <a:t>Τ</a:t>
            </a:r>
            <a:r>
              <a:rPr lang="el-GR" sz="6400" b="0" i="0" dirty="0">
                <a:solidFill>
                  <a:schemeClr val="bg2"/>
                </a:solidFill>
                <a:effectLst/>
                <a:latin typeface="Calibri" panose="020F0502020204030204" pitchFamily="34" charset="0"/>
                <a:ea typeface="Calibri" panose="020F0502020204030204" pitchFamily="34" charset="0"/>
                <a:cs typeface="Calibri" panose="020F0502020204030204" pitchFamily="34" charset="0"/>
              </a:rPr>
              <a:t>ο μη καταβληθέν υπόλοιπο των οφειλών εισφορών σε χρήμα βαρύνει τον αποκτώντα το δικαίωμα κυριότητος, ανεξαρτήτως του είδους της πράξης με την οποία το απέκτησε. Η απαίτηση του οικείου Δήμου για το μη καταβληθέν υπόλοιπο των οφειλών εισφορών σε χρήμα δεν υπόκειται σε παραγραφή.</a:t>
            </a:r>
          </a:p>
          <a:p>
            <a:pPr marL="0" indent="0" algn="just">
              <a:buNone/>
            </a:pPr>
            <a:endParaRPr lang="el-GR" sz="5600" b="0" i="0" dirty="0">
              <a:solidFill>
                <a:schemeClr val="bg2"/>
              </a:solidFill>
              <a:effectLst/>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2"/>
              </a:solidFill>
            </a:endParaRPr>
          </a:p>
        </p:txBody>
      </p:sp>
    </p:spTree>
    <p:extLst>
      <p:ext uri="{BB962C8B-B14F-4D97-AF65-F5344CB8AC3E}">
        <p14:creationId xmlns:p14="http://schemas.microsoft.com/office/powerpoint/2010/main" val="750396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F55AED-312E-A167-E815-25A617BF026B}"/>
              </a:ext>
            </a:extLst>
          </p:cNvPr>
          <p:cNvSpPr>
            <a:spLocks noGrp="1"/>
          </p:cNvSpPr>
          <p:nvPr>
            <p:ph type="title"/>
          </p:nvPr>
        </p:nvSpPr>
        <p:spPr>
          <a:xfrm>
            <a:off x="1141413" y="618518"/>
            <a:ext cx="9905998" cy="775942"/>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Γ2.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αστικοσ</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αναδασμοσ</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7110DEAD-B1A2-4B67-2EAE-F2BA3E1285CA}"/>
              </a:ext>
            </a:extLst>
          </p:cNvPr>
          <p:cNvSpPr>
            <a:spLocks noGrp="1"/>
          </p:cNvSpPr>
          <p:nvPr>
            <p:ph idx="1"/>
          </p:nvPr>
        </p:nvSpPr>
        <p:spPr>
          <a:xfrm>
            <a:off x="1141412" y="1394460"/>
            <a:ext cx="9905999" cy="4845022"/>
          </a:xfrm>
        </p:spPr>
        <p:txBody>
          <a:bodyPr>
            <a:normAutofit/>
          </a:bodyPr>
          <a:lstStyle/>
          <a:p>
            <a:pPr algn="just">
              <a:buFont typeface="Wingdings" panose="05000000000000000000" pitchFamily="2" charset="2"/>
              <a:buChar char="Ø"/>
            </a:pP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Άρθρο 24 παρ. 4 </a:t>
            </a:r>
            <a:r>
              <a:rPr lang="el-GR" sz="16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Συντ</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Nόμος μπορεί να προβλέπει τη συμμετοχή των ιδιοκτητών περιοχής που χαρακτηρίζεται ως οικιστική στην αξιοποίηση και γενική διαρρύθμισή της σύμφωνα με εγκεκριμένο σχέδιο, με αντιπαροχή ακινήτων ίσης αξίας ή τμημάτων ιδιοκτησίας κατά όροφο, από τους χώρους που καθορίζονται τελικά ως οικοδομήσιμοι ή από κτίρια της περιοχής αυτής. Οι διατάξεις αυτές εφαρμόζονται και στην αναμόρφωση των οικιστικών περιοχών που ήδη υπάρχουν.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Oι</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ελεύθερες εκτάσεις, που προκύπτουν από την αναμόρφωση, διατίθενται για τη δημιουργία κοινόχρηστων χώρων ή εκποιούνται για να καλυφθούν οι δαπάνες της πολεοδομικής αναμόρφωσης, όπως νόμος ορίζει.</a:t>
            </a:r>
          </a:p>
          <a:p>
            <a:pPr algn="just">
              <a:buFont typeface="Wingdings" panose="05000000000000000000" pitchFamily="2" charset="2"/>
              <a:buChar char="Ø"/>
            </a:pP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Ν. 947/1979, 1337/1983, 2508/1997: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Σύνολο διαδικασιών που αποσκοπούν στην πολεοδομική ενεργοποίηση μιας οικιστικής περιοχής με τη συνεισφορά από όλους τους ιδιοκτήτες για τη δημιουργία ή διαμόρφωση και εκ νέου παραχώρηση σε αυτούς οικοδομήσιμων χώρων. Ο αστικός αναδασμός μπορεί να γίνει είτε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απΌ</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Δήμο είτε από το Δημόσιο ή δημόσια οργανισμό ή δημόσια επιχείρηση είτε από αναγκαστικό οικοδομικό συνεταιρισμό.</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Οι Ζώνες Αστικού Αναδασμού οφείλουν να περιλαμβάνονται σε περιοχή ΓΠΣ ή ΣΧΟΟΑΠ. Η διαδικασία περιλαμβάνει: α)  συγκρότηση αναγκαστικού οικοδομικού συνεταιρισμού, β)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κτηματογράφηση</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της περιοχής, γ) σύνταξη και έγκριση πολεοδομικής μελέτης, δ) εκτίμηση και καθορισμό αξίας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εισφερομένων</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ακινήτων και ε)εκκαθάριση του συνεταιρισμού</a:t>
            </a:r>
          </a:p>
          <a:p>
            <a:pPr algn="just"/>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7016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5A230B-7AB2-E672-BA7D-045542F0852B}"/>
              </a:ext>
            </a:extLst>
          </p:cNvPr>
          <p:cNvSpPr>
            <a:spLocks noGrp="1"/>
          </p:cNvSpPr>
          <p:nvPr>
            <p:ph type="title"/>
          </p:nvPr>
        </p:nvSpPr>
        <p:spPr>
          <a:xfrm>
            <a:off x="1141413" y="618518"/>
            <a:ext cx="9905998" cy="918452"/>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Γ3. Η ΜΕΤΑΦΟΡΑ ΣΥΝΤΕΛΕΣΤΗ ΔΟΜΗΣΗΣ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35E0389-406B-0725-FF0A-65940FC39048}"/>
              </a:ext>
            </a:extLst>
          </p:cNvPr>
          <p:cNvSpPr>
            <a:spLocks noGrp="1"/>
          </p:cNvSpPr>
          <p:nvPr>
            <p:ph idx="1"/>
          </p:nvPr>
        </p:nvSpPr>
        <p:spPr>
          <a:xfrm>
            <a:off x="1141412" y="1605064"/>
            <a:ext cx="9905999" cy="5126475"/>
          </a:xfrm>
        </p:spPr>
        <p:txBody>
          <a:bodyPr>
            <a:normAutofit fontScale="85000" lnSpcReduction="20000"/>
          </a:bodyPr>
          <a:lstStyle/>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Με τον όρο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Μεταφορά Συντελεστή Δόμησης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(ΜΣΔ) νοείται η δυνατότητα του ιδιοκτήτη να μεταφέρει το επί του ακινήτου του δικαίωμα δόμησης σε άλλο ακίνητο.</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Στο ισχύον σύστημα ΜΣΔ του Ν. 4495/2017 το ακίνητο, από το οποίο αφαιρείται ο συντελεστής δόμησης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ονομάζεται ακίνητο προσφοράς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βαρυνόμενο</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ενώ το ακίνητο στο οποίο προστίθεται ο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ονομάζεται ακίνητο υποδομής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(ωφελούμενο).</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Επιτρέπεται η ΜΣΔ σε: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 ακίνητα </a:t>
            </a:r>
            <a:r>
              <a:rPr lang="el-GR" sz="18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βαρυνόμενα</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με ρυμοτομική απαλλοτρίωση ή ρυμοτομικό βάρος</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 δημιουργία κοινόχρηστου ή κοινωφελούς χώρου,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β) ακίνητα στα οποία επιβάλλονται ειδικοί όροι για την προστασία της αρχιτεκτονικής κληρονομιάς και γ) ακίνητα εντός σχεδίου ή εντός ορίων οικισμού που χαρακτηρίζονται ως μνημεία, αρχαιολογικοί χώροι ή ιστορικοί τόποι και στα οποία έχουν τεθεί περιορισμοί στη εξάντληση του </a:t>
            </a:r>
            <a:r>
              <a:rPr lang="el-GR" sz="18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ή στα οποία απαγορεύεται η δόμηση</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Διαδοχικά συστήματα ΜΣΔ στους ν. 880/1979, ν. 2300/1995, ν. 3044/2002 που τέθηκαν υπό την κρίση της νομολογίας του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endPar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 νομολογία ο θεσμός έχει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αποζημιωτικό</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χαρακτήρα και δεν μπορεί να οργανώνεται με τρόπο , ώστε το δικαίωμα να ενσωματώνεται σε εμπορικό τίτλο που κυκλοφορεί ελεύθερα. Η ΜΣΔ επιτρέπεται μόνο εντός Ζωνών Υποδοχής Συντελεστή (ΖΥΣ) που προκύπτουν με πολεοδομικά κριτήρια βάσει επιστημονικής μελέτης. Η ΜΣΔ πρέπει να υλοποιείται καταρχήν εντός των ορίων του Δήμου, στον οποίο βρίσκεται το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βαρυνόμενο</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ακίνητο ή σε όμορο οικισμό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Ολομ</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1071-1073/1994, 6070/1996, 2366/2007).</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Νέο σύστημα ΜΣΔ στον ν. 4495/2017 μέσω της ψηφιακής τράπεζας γης. Στο νέο σύστημα  ο τίτλος ΜΣΔ είναι ονομαστικός και δεν μεταβιβάζεται.</a:t>
            </a:r>
            <a:endParaRPr lang="en-US" sz="18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642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448D5B-9FA4-A8C6-EAA7-039E3C430D81}"/>
              </a:ext>
            </a:extLst>
          </p:cNvPr>
          <p:cNvSpPr>
            <a:spLocks noGrp="1"/>
          </p:cNvSpPr>
          <p:nvPr>
            <p:ph type="title"/>
          </p:nvPr>
        </p:nvSpPr>
        <p:spPr>
          <a:xfrm>
            <a:off x="1141413" y="618518"/>
            <a:ext cx="9905998" cy="879542"/>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Γ3. Η ΜΕΤΑΦΟΡΑ ΣΥΝΤΕΛΕΣΤΗ ΔΟΜΗΣΗΣ</a:t>
            </a:r>
            <a:endParaRPr lang="en-US" sz="2400" dirty="0"/>
          </a:p>
        </p:txBody>
      </p:sp>
      <p:sp>
        <p:nvSpPr>
          <p:cNvPr id="3" name="Θέση περιεχομένου 2">
            <a:extLst>
              <a:ext uri="{FF2B5EF4-FFF2-40B4-BE49-F238E27FC236}">
                <a16:creationId xmlns:a16="http://schemas.microsoft.com/office/drawing/2014/main" id="{B65D1AA0-00CA-FF36-B2C5-174A14A4244E}"/>
              </a:ext>
            </a:extLst>
          </p:cNvPr>
          <p:cNvSpPr>
            <a:spLocks noGrp="1"/>
          </p:cNvSpPr>
          <p:nvPr>
            <p:ph idx="1"/>
          </p:nvPr>
        </p:nvSpPr>
        <p:spPr>
          <a:xfrm>
            <a:off x="1141412" y="1731523"/>
            <a:ext cx="9905999" cy="4059678"/>
          </a:xfrm>
        </p:spPr>
        <p:txBody>
          <a:bodyPr>
            <a:normAutofit fontScale="92500" lnSpcReduction="20000"/>
          </a:bodyPr>
          <a:lstStyle/>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ενεργοποίηση του θεσμού της ΜΣΔ απαιτείται ο καθορισμός Ζωνών Υποδοχής Συντελεστή (άρθρο 72 Ν. 4495/2017) σε περιοχές που πληρούν τα νόμιμα κριτήρια, καθώς και η έναρξη λειτουργίας της Ψηφιακής Τράπεζας Γης (άρθρο 67 Ν. </a:t>
            </a:r>
            <a:r>
              <a:rPr lang="el-GR" sz="1600">
                <a:solidFill>
                  <a:schemeClr val="bg2"/>
                </a:solidFill>
                <a:latin typeface="Calibri" panose="020F0502020204030204" pitchFamily="34" charset="0"/>
                <a:ea typeface="Calibri" panose="020F0502020204030204" pitchFamily="34" charset="0"/>
                <a:cs typeface="Calibri" panose="020F0502020204030204" pitchFamily="34" charset="0"/>
              </a:rPr>
              <a:t>4495/2017).</a:t>
            </a:r>
            <a:endPar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 καθορισμός ΖΥΣ γίνεται με κατόπιν ειδικής πολεοδομικής μελέτης, είτε με τα Π.Δ/τα έγκρισης των ΤΠΣ και ΕΠΣ  είτε με αυτοτελή Π.Δ/τα.</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Η διαχείριση και αξιοποίηση τίτλων ΜΣΔ γίνεται αποκλειστικά μέσω ηλεκτρονικού συστήματος Ψηφιακής Τράπεζας Γης. Το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ηλ</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σύστημα αντιστοιχίζει τα ακίνητα με βάση την αξία του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που προσφέρεται ή ζητείται, σύμφωνα με το σύστημα αντικειμενικών αξιών, τη χρονολογική σειρά καταχώρισης, τη θέση τους, εντός της ίδιας ΔΕ, άλλως εντός του ίδιου Δήμου, άλλως εντός της ίδιας ΠΕ, άλλως εντός της ίδιας Περιφέρειας.</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Από την αντιστοίχιση προκύπτει το καταβλητέο ποσό, η αποπληρωμή του οποίου επιφέρει και την πραγματοποίηση ΜΣΔ. Η διαδικασία ΜΣΔ ολοκληρώνεται με την έκδοση σχετικού τίτλου, ο οποίος μεταγράφεται στο υποθηκοφυλακείο ή καταχωρίζεται στο Κτηματολόγιο.</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 μεταφερόμενος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ΔΕΝ μπορεί πλέον να υλοποιηθεί από το ακίνητο προσφοράς</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Η Ψηφιακή Τράπεζα Γης ακόμη δεν έχει ενεργοποιηθεί . </a:t>
            </a:r>
            <a:endPar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120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1F27E0-589A-9024-A8A4-F25B07AC4368}"/>
              </a:ext>
            </a:extLst>
          </p:cNvPr>
          <p:cNvSpPr>
            <a:spLocks noGrp="1"/>
          </p:cNvSpPr>
          <p:nvPr>
            <p:ph type="title"/>
          </p:nvPr>
        </p:nvSpPr>
        <p:spPr>
          <a:xfrm>
            <a:off x="1141413" y="301557"/>
            <a:ext cx="9905998" cy="573932"/>
          </a:xfrm>
        </p:spPr>
        <p:txBody>
          <a:bodyPr>
            <a:normAutofit/>
          </a:bodyPr>
          <a:lstStyle/>
          <a:p>
            <a:pPr algn="ctr"/>
            <a:r>
              <a:rPr lang="el-GR" sz="20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Α. ΜΕΣΑ ΕΦΑΡΜΟΓΗΣ ΤΟΥ ΠΟΛΕΟΔΟΜΙΚΟΥ ΣΧΕΔΙΑΣΜΟΥ ΚΑΤΑ ΤΟ Ν.Δ. της 17.7.1923</a:t>
            </a:r>
            <a:endParaRPr lang="en-US" sz="20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2" name="Θέση περιεχομένου 11">
            <a:extLst>
              <a:ext uri="{FF2B5EF4-FFF2-40B4-BE49-F238E27FC236}">
                <a16:creationId xmlns:a16="http://schemas.microsoft.com/office/drawing/2014/main" id="{38CBB7A4-AB99-FFBE-C27D-739A00296B0F}"/>
              </a:ext>
            </a:extLst>
          </p:cNvPr>
          <p:cNvGraphicFramePr>
            <a:graphicFrameLocks noGrp="1"/>
          </p:cNvGraphicFramePr>
          <p:nvPr>
            <p:ph idx="1"/>
            <p:extLst>
              <p:ext uri="{D42A27DB-BD31-4B8C-83A1-F6EECF244321}">
                <p14:modId xmlns:p14="http://schemas.microsoft.com/office/powerpoint/2010/main" val="2604612530"/>
              </p:ext>
            </p:extLst>
          </p:nvPr>
        </p:nvGraphicFramePr>
        <p:xfrm>
          <a:off x="1141413" y="1011677"/>
          <a:ext cx="9906000" cy="5661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3833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E8496E-2027-FE42-68F2-01E0A2EB85BC}"/>
              </a:ext>
            </a:extLst>
          </p:cNvPr>
          <p:cNvSpPr>
            <a:spLocks noGrp="1"/>
          </p:cNvSpPr>
          <p:nvPr>
            <p:ph type="title"/>
          </p:nvPr>
        </p:nvSpPr>
        <p:spPr>
          <a:xfrm>
            <a:off x="1164142" y="120400"/>
            <a:ext cx="9905998" cy="413698"/>
          </a:xfrm>
          <a:solidFill>
            <a:schemeClr val="accent5"/>
          </a:solidFill>
          <a:ln>
            <a:solidFill>
              <a:schemeClr val="bg1"/>
            </a:solidFill>
          </a:ln>
        </p:spPr>
        <p:txBody>
          <a:bodyPr>
            <a:normAutofit/>
          </a:bodyPr>
          <a:lstStyle/>
          <a:p>
            <a:pPr algn="ctr"/>
            <a:r>
              <a:rPr kumimoji="0" lang="el-GR" sz="2000" b="1" i="0" u="none" strike="noStrike" kern="1200" cap="all"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Α1. η </a:t>
            </a:r>
            <a:r>
              <a:rPr kumimoji="0" lang="el-GR" sz="2000" b="1" i="0" u="none" strike="noStrike" kern="1200" cap="all"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ρυμοτομικη</a:t>
            </a:r>
            <a:r>
              <a:rPr kumimoji="0" lang="el-GR" sz="2000" b="1" i="0" u="none" strike="noStrike" kern="1200" cap="all"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2000" b="1" i="0" u="none" strike="noStrike" kern="1200" cap="all"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απαλλοτριωση</a:t>
            </a:r>
            <a:r>
              <a:rPr kumimoji="0" lang="el-GR" sz="2000" b="1" i="0" u="none" strike="noStrike" kern="1200" cap="all"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ΕΝΝΟΙΑ ΚΑΙ ΣΚΟΠΟΣ</a:t>
            </a:r>
            <a:endParaRPr lang="en-US" dirty="0">
              <a:solidFill>
                <a:schemeClr val="bg2"/>
              </a:solidFill>
            </a:endParaRPr>
          </a:p>
        </p:txBody>
      </p:sp>
      <p:sp>
        <p:nvSpPr>
          <p:cNvPr id="3" name="Θέση περιεχομένου 2">
            <a:extLst>
              <a:ext uri="{FF2B5EF4-FFF2-40B4-BE49-F238E27FC236}">
                <a16:creationId xmlns:a16="http://schemas.microsoft.com/office/drawing/2014/main" id="{A064DA58-FBF1-397C-8BF9-3F766F9C882F}"/>
              </a:ext>
            </a:extLst>
          </p:cNvPr>
          <p:cNvSpPr>
            <a:spLocks noGrp="1"/>
          </p:cNvSpPr>
          <p:nvPr>
            <p:ph sz="half" idx="1"/>
          </p:nvPr>
        </p:nvSpPr>
        <p:spPr>
          <a:xfrm>
            <a:off x="1141410" y="4075888"/>
            <a:ext cx="9928730" cy="2661711"/>
          </a:xfrm>
          <a:prstGeom prst="roundRect">
            <a:avLst/>
          </a:prstGeom>
          <a:solidFill>
            <a:schemeClr val="accent5"/>
          </a:solidFill>
          <a:ln>
            <a:solidFill>
              <a:schemeClr val="bg1"/>
            </a:solidFill>
          </a:ln>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Font typeface="Wingdings" panose="05000000000000000000" pitchFamily="2" charset="2"/>
              <a:buChar char="§"/>
            </a:pPr>
            <a:r>
              <a:rPr lang="el-GR" sz="5600" dirty="0">
                <a:solidFill>
                  <a:schemeClr val="bg1"/>
                </a:solidFill>
                <a:latin typeface="Calibri" panose="020F0502020204030204" pitchFamily="34" charset="0"/>
                <a:cs typeface="Calibri" panose="020F0502020204030204" pitchFamily="34" charset="0"/>
              </a:rPr>
              <a:t>Η έγκριση και τροποποίηση σχεδίων πόλεων πρέπει να υπαγορεύονται από </a:t>
            </a:r>
            <a:r>
              <a:rPr lang="el-GR" sz="5600" b="1" u="sng" dirty="0">
                <a:solidFill>
                  <a:schemeClr val="bg1"/>
                </a:solidFill>
                <a:latin typeface="Calibri" panose="020F0502020204030204" pitchFamily="34" charset="0"/>
                <a:cs typeface="Calibri" panose="020F0502020204030204" pitchFamily="34" charset="0"/>
              </a:rPr>
              <a:t>γενικά πολεοδομικά κριτήρια </a:t>
            </a:r>
            <a:r>
              <a:rPr lang="el-GR" sz="5600" dirty="0">
                <a:solidFill>
                  <a:schemeClr val="bg1"/>
                </a:solidFill>
                <a:latin typeface="Calibri" panose="020F0502020204030204" pitchFamily="34" charset="0"/>
                <a:cs typeface="Calibri" panose="020F0502020204030204" pitchFamily="34" charset="0"/>
              </a:rPr>
              <a:t>και να υπηρετούν  την </a:t>
            </a:r>
            <a:r>
              <a:rPr lang="el-GR" sz="5600" b="1" u="sng" dirty="0">
                <a:solidFill>
                  <a:schemeClr val="bg1"/>
                </a:solidFill>
                <a:latin typeface="Calibri" panose="020F0502020204030204" pitchFamily="34" charset="0"/>
                <a:cs typeface="Calibri" panose="020F0502020204030204" pitchFamily="34" charset="0"/>
              </a:rPr>
              <a:t>υγιεινή, ασφάλεια, αισθητική, οικονομία, την αρτιότερη διαρρύθμιση των πόλεων, τη δημιουργία ή επαύξηση των κοινοχρήστων χώρων.</a:t>
            </a:r>
            <a:r>
              <a:rPr lang="el-GR" sz="5600" dirty="0">
                <a:solidFill>
                  <a:schemeClr val="bg1"/>
                </a:solidFill>
                <a:latin typeface="Calibri" panose="020F0502020204030204" pitchFamily="34" charset="0"/>
                <a:cs typeface="Calibri" panose="020F0502020204030204" pitchFamily="34" charset="0"/>
              </a:rPr>
              <a:t> Οι σκοποί αυτοί υπηρετούν τη </a:t>
            </a:r>
            <a:r>
              <a:rPr lang="el-GR" sz="5600" b="1" u="sng" dirty="0">
                <a:solidFill>
                  <a:schemeClr val="bg1"/>
                </a:solidFill>
                <a:latin typeface="Calibri" panose="020F0502020204030204" pitchFamily="34" charset="0"/>
                <a:cs typeface="Calibri" panose="020F0502020204030204" pitchFamily="34" charset="0"/>
              </a:rPr>
              <a:t>δημόσια ωφέλεια</a:t>
            </a:r>
            <a:r>
              <a:rPr lang="el-GR" sz="5600" dirty="0">
                <a:solidFill>
                  <a:schemeClr val="bg1"/>
                </a:solidFill>
                <a:latin typeface="Calibri" panose="020F0502020204030204" pitchFamily="34" charset="0"/>
                <a:cs typeface="Calibri" panose="020F0502020204030204" pitchFamily="34" charset="0"/>
              </a:rPr>
              <a:t>, που επιτρέπει την επέμβαση σε ιδιοκτησιακά δικαιώματα. Ιδιωτικά συμφέροντα λαμβάνονται υπόψη μόνο επιβοηθητικώς. Η κρίση της Διοίκησης για τη σχετική ανάγκη πρέπει να είναι πάντα αιτιολογημένη. </a:t>
            </a:r>
          </a:p>
          <a:p>
            <a:pPr algn="just">
              <a:buFont typeface="Wingdings" panose="05000000000000000000" pitchFamily="2" charset="2"/>
              <a:buChar char="§"/>
            </a:pPr>
            <a:r>
              <a:rPr lang="el-GR" sz="5600" b="1" u="sng" dirty="0">
                <a:solidFill>
                  <a:schemeClr val="bg1"/>
                </a:solidFill>
                <a:latin typeface="Calibri" panose="020F0502020204030204" pitchFamily="34" charset="0"/>
                <a:cs typeface="Calibri" panose="020F0502020204030204" pitchFamily="34" charset="0"/>
              </a:rPr>
              <a:t>Η πρόβλεψη για κοινόχρηστους χώρους πρέπει να διαμορφώνεται με βάση πολεοδομικά κριτήρια</a:t>
            </a:r>
            <a:r>
              <a:rPr lang="el-GR" sz="5600" dirty="0">
                <a:solidFill>
                  <a:schemeClr val="bg1"/>
                </a:solidFill>
                <a:latin typeface="Calibri" panose="020F0502020204030204" pitchFamily="34" charset="0"/>
                <a:cs typeface="Calibri" panose="020F0502020204030204" pitchFamily="34" charset="0"/>
              </a:rPr>
              <a:t>, όπως η </a:t>
            </a:r>
            <a:r>
              <a:rPr lang="el-GR" sz="5600" u="sng" dirty="0">
                <a:solidFill>
                  <a:schemeClr val="bg1"/>
                </a:solidFill>
                <a:latin typeface="Calibri" panose="020F0502020204030204" pitchFamily="34" charset="0"/>
                <a:cs typeface="Calibri" panose="020F0502020204030204" pitchFamily="34" charset="0"/>
              </a:rPr>
              <a:t>ορθολογική διάταξη μεταξύ οικοδομήσιμων και κοινόχρηστων χώρων, οι κυκλοφοριακές και οικιστικές ανάγκες, η αισθητική</a:t>
            </a:r>
            <a:r>
              <a:rPr lang="el-GR" sz="5600" dirty="0">
                <a:solidFill>
                  <a:schemeClr val="bg1"/>
                </a:solidFill>
                <a:latin typeface="Calibri" panose="020F0502020204030204" pitchFamily="34" charset="0"/>
                <a:cs typeface="Calibri" panose="020F0502020204030204" pitchFamily="34" charset="0"/>
              </a:rPr>
              <a:t>. Ιδιωτικά δικαιώματα λαμβάνονται υπόψη επιβοηθητικά. Επίσης μπορεί να συνεκτιμώνται η πραγματική κατάσταση, το μέγεθος των ρυμοτομικών βαρών και η κατά το δυνατόν ίση μεταχείριση των ιδιοκτησιών από άποψη κατανομής των ρυμοτομικών βαρών.</a:t>
            </a:r>
          </a:p>
          <a:p>
            <a:pPr marL="0" indent="0" algn="just">
              <a:lnSpc>
                <a:spcPct val="170000"/>
              </a:lnSpc>
              <a:buNone/>
            </a:pPr>
            <a:endParaRPr lang="en-US" sz="1400" dirty="0">
              <a:solidFill>
                <a:schemeClr val="bg2"/>
              </a:solidFill>
              <a:latin typeface="Calibri" panose="020F0502020204030204" pitchFamily="34" charset="0"/>
              <a:cs typeface="Calibri" panose="020F0502020204030204" pitchFamily="34" charset="0"/>
            </a:endParaRPr>
          </a:p>
        </p:txBody>
      </p:sp>
      <p:sp>
        <p:nvSpPr>
          <p:cNvPr id="5" name="Ορθογώνιο: Στρογγύλεμα γωνιών 4">
            <a:extLst>
              <a:ext uri="{FF2B5EF4-FFF2-40B4-BE49-F238E27FC236}">
                <a16:creationId xmlns:a16="http://schemas.microsoft.com/office/drawing/2014/main" id="{C9B4432B-3110-0943-B420-67DFB54BF957}"/>
              </a:ext>
            </a:extLst>
          </p:cNvPr>
          <p:cNvSpPr/>
          <p:nvPr/>
        </p:nvSpPr>
        <p:spPr>
          <a:xfrm>
            <a:off x="1142999" y="2302440"/>
            <a:ext cx="9904412" cy="1539985"/>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600" b="1" u="sng" dirty="0">
                <a:solidFill>
                  <a:schemeClr val="bg1"/>
                </a:solidFill>
                <a:latin typeface="Calibri" panose="020F0502020204030204" pitchFamily="34" charset="0"/>
                <a:cs typeface="Calibri" panose="020F0502020204030204" pitchFamily="34" charset="0"/>
              </a:rPr>
              <a:t>Η διαδικασία απόκτησης των ρυμοτούμενων τμημάτων με αναγκαστική απαλλοτρίωση καλείται ρυμοτομική απαλλοτρίωση</a:t>
            </a:r>
            <a:r>
              <a:rPr lang="el-GR" sz="1600" dirty="0">
                <a:solidFill>
                  <a:schemeClr val="bg1"/>
                </a:solidFill>
                <a:latin typeface="Calibri" panose="020F0502020204030204" pitchFamily="34" charset="0"/>
                <a:cs typeface="Calibri" panose="020F0502020204030204" pitchFamily="34" charset="0"/>
              </a:rPr>
              <a:t>.</a:t>
            </a:r>
          </a:p>
          <a:p>
            <a:pPr marL="285750" indent="-285750" algn="just">
              <a:lnSpc>
                <a:spcPct val="150000"/>
              </a:lnSpc>
              <a:buFont typeface="Wingdings" panose="05000000000000000000" pitchFamily="2" charset="2"/>
              <a:buChar char="§"/>
            </a:pPr>
            <a:r>
              <a:rPr lang="el-GR" sz="1600" dirty="0">
                <a:solidFill>
                  <a:schemeClr val="bg1"/>
                </a:solidFill>
                <a:latin typeface="Calibri" panose="020F0502020204030204" pitchFamily="34" charset="0"/>
                <a:cs typeface="Calibri" panose="020F0502020204030204" pitchFamily="34" charset="0"/>
              </a:rPr>
              <a:t>Η ρυμοτομική απαλλοτρίωση διαφέρει από την αναγκαστική απαλλοτρίωση ως προς τον σκοπό, τη διαδικασία κήρυξης, τους υπόχρεους προς αποζημίωση και τις διαδικασίες άρσης σε περίπτωση μη συντέλεσης</a:t>
            </a:r>
          </a:p>
        </p:txBody>
      </p:sp>
      <p:sp>
        <p:nvSpPr>
          <p:cNvPr id="11" name="Ορθογώνιο: Στρογγύλεμα γωνιών 10">
            <a:extLst>
              <a:ext uri="{FF2B5EF4-FFF2-40B4-BE49-F238E27FC236}">
                <a16:creationId xmlns:a16="http://schemas.microsoft.com/office/drawing/2014/main" id="{09DA627E-3BEA-EFF2-DFDC-3366F287F16D}"/>
              </a:ext>
            </a:extLst>
          </p:cNvPr>
          <p:cNvSpPr/>
          <p:nvPr/>
        </p:nvSpPr>
        <p:spPr>
          <a:xfrm>
            <a:off x="1141411" y="642026"/>
            <a:ext cx="9906001" cy="1552485"/>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600" dirty="0">
                <a:solidFill>
                  <a:schemeClr val="bg1"/>
                </a:solidFill>
                <a:latin typeface="Calibri" panose="020F0502020204030204" pitchFamily="34" charset="0"/>
                <a:cs typeface="Calibri" panose="020F0502020204030204" pitchFamily="34" charset="0"/>
              </a:rPr>
              <a:t>Οι κοινόχρηστοι χώροι, που καθορίζονται με το σχέδιο πόλεως, ορίζονται από τις </a:t>
            </a:r>
            <a:r>
              <a:rPr lang="el-GR" sz="1600" b="1" u="sng" dirty="0">
                <a:solidFill>
                  <a:schemeClr val="bg1"/>
                </a:solidFill>
                <a:latin typeface="Calibri" panose="020F0502020204030204" pitchFamily="34" charset="0"/>
                <a:cs typeface="Calibri" panose="020F0502020204030204" pitchFamily="34" charset="0"/>
              </a:rPr>
              <a:t>ρυμοτομικές γραμμές </a:t>
            </a:r>
            <a:r>
              <a:rPr lang="el-GR" sz="1600" dirty="0">
                <a:solidFill>
                  <a:schemeClr val="bg1"/>
                </a:solidFill>
                <a:latin typeface="Calibri" panose="020F0502020204030204" pitchFamily="34" charset="0"/>
                <a:cs typeface="Calibri" panose="020F0502020204030204" pitchFamily="34" charset="0"/>
              </a:rPr>
              <a:t>του σχεδίου, δηλαδή από τις γραμμές που οριοθετούν τους οικοδομήσιμους χώρους (Οικοδομικά τετράγωνα) σε σχέση με του κοινόχρηστους χώρους που τους περιβάλλουν. </a:t>
            </a:r>
          </a:p>
          <a:p>
            <a:pPr marL="285750" indent="-285750" algn="just">
              <a:lnSpc>
                <a:spcPct val="150000"/>
              </a:lnSpc>
              <a:buFont typeface="Wingdings" panose="05000000000000000000" pitchFamily="2" charset="2"/>
              <a:buChar char="§"/>
            </a:pPr>
            <a:r>
              <a:rPr lang="el-GR" sz="1600" b="1" dirty="0">
                <a:solidFill>
                  <a:schemeClr val="bg1"/>
                </a:solidFill>
                <a:latin typeface="Calibri" panose="020F0502020204030204" pitchFamily="34" charset="0"/>
                <a:cs typeface="Calibri" panose="020F0502020204030204" pitchFamily="34" charset="0"/>
              </a:rPr>
              <a:t>Τα ιδιωτικά ακίνητα που καταλαμβάνονται από τους κοινόχρηστους χώρους καλούνται </a:t>
            </a:r>
            <a:r>
              <a:rPr lang="el-GR" sz="1600" b="1" u="sng" dirty="0">
                <a:solidFill>
                  <a:schemeClr val="bg1"/>
                </a:solidFill>
                <a:latin typeface="Calibri" panose="020F0502020204030204" pitchFamily="34" charset="0"/>
                <a:cs typeface="Calibri" panose="020F0502020204030204" pitchFamily="34" charset="0"/>
              </a:rPr>
              <a:t>ρυμοτομούμενα</a:t>
            </a:r>
            <a:r>
              <a:rPr lang="el-GR" sz="1600" dirty="0">
                <a:solidFill>
                  <a:schemeClr val="bg1"/>
                </a:solidFill>
                <a:latin typeface="Calibri" panose="020F0502020204030204" pitchFamily="34" charset="0"/>
                <a:cs typeface="Calibri" panose="020F0502020204030204" pitchFamily="34" charset="0"/>
              </a:rPr>
              <a:t>.</a:t>
            </a:r>
          </a:p>
          <a:p>
            <a:pPr marL="285750" indent="-285750" algn="just">
              <a:lnSpc>
                <a:spcPct val="150000"/>
              </a:lnSpc>
              <a:buFont typeface="Wingdings" panose="05000000000000000000" pitchFamily="2" charset="2"/>
              <a:buChar char="§"/>
            </a:pPr>
            <a:endParaRPr lang="en-US"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7018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A24E89-FFC9-6876-F2AC-0E4ED63504ED}"/>
              </a:ext>
            </a:extLst>
          </p:cNvPr>
          <p:cNvSpPr>
            <a:spLocks noGrp="1"/>
          </p:cNvSpPr>
          <p:nvPr>
            <p:ph type="title"/>
          </p:nvPr>
        </p:nvSpPr>
        <p:spPr>
          <a:xfrm>
            <a:off x="1143000" y="265472"/>
            <a:ext cx="9905999" cy="1018580"/>
          </a:xfrm>
          <a:solidFill>
            <a:schemeClr val="accent5"/>
          </a:solidFill>
        </p:spPr>
        <p:txBody>
          <a:bodyPr>
            <a:normAutofit fontScale="90000"/>
          </a:bodyPr>
          <a:lstStyle/>
          <a:p>
            <a:pPr algn="ctr"/>
            <a:b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US" sz="2700" b="1" dirty="0">
                <a:solidFill>
                  <a:schemeClr val="bg2"/>
                </a:solidFill>
                <a:latin typeface="Calibri" panose="020F0502020204030204" pitchFamily="34" charset="0"/>
                <a:ea typeface="Calibri" panose="020F0502020204030204" pitchFamily="34" charset="0"/>
                <a:cs typeface="Calibri" panose="020F0502020204030204" pitchFamily="34" charset="0"/>
              </a:rPr>
              <a:t>A2.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κηρυξη</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ρυμοτομικησ</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απαλλοτριωσησ</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ΩΦΕΛΟΥΜΕΝΟΙ ΚΑΙ ΥΠΟΧΡΕΟΙ ΑΠΟΖΗΜΙΩΣΗΣ</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7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Θέση κειμένου 4">
            <a:extLst>
              <a:ext uri="{FF2B5EF4-FFF2-40B4-BE49-F238E27FC236}">
                <a16:creationId xmlns:a16="http://schemas.microsoft.com/office/drawing/2014/main" id="{D5D88991-A47F-61F9-FE7E-35369919B099}"/>
              </a:ext>
            </a:extLst>
          </p:cNvPr>
          <p:cNvSpPr>
            <a:spLocks noGrp="1"/>
          </p:cNvSpPr>
          <p:nvPr>
            <p:ph type="body" sz="half" idx="18"/>
          </p:nvPr>
        </p:nvSpPr>
        <p:spPr>
          <a:xfrm>
            <a:off x="1141413" y="1439693"/>
            <a:ext cx="3195240" cy="5152833"/>
          </a:xfrm>
          <a:prstGeom prst="snipRoundRect">
            <a:avLst/>
          </a:prstGeom>
          <a:solidFill>
            <a:schemeClr val="accent5"/>
          </a:solidFill>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lnSpc>
                <a:spcPct val="150000"/>
              </a:lnSpc>
              <a:buFont typeface="Wingdings" panose="05000000000000000000" pitchFamily="2" charset="2"/>
              <a:buChar char="§"/>
            </a:pPr>
            <a:r>
              <a:rPr lang="el-GR" dirty="0">
                <a:solidFill>
                  <a:schemeClr val="bg1"/>
                </a:solidFill>
                <a:latin typeface="Calibri" panose="020F0502020204030204" pitchFamily="34" charset="0"/>
                <a:cs typeface="Calibri" panose="020F0502020204030204" pitchFamily="34" charset="0"/>
              </a:rPr>
              <a:t>   Η απαλλοτρίωση  των </a:t>
            </a:r>
            <a:r>
              <a:rPr lang="el-GR" dirty="0" err="1">
                <a:solidFill>
                  <a:schemeClr val="bg1"/>
                </a:solidFill>
                <a:latin typeface="Calibri" panose="020F0502020204030204" pitchFamily="34" charset="0"/>
                <a:cs typeface="Calibri" panose="020F0502020204030204" pitchFamily="34" charset="0"/>
              </a:rPr>
              <a:t>ρυμοτομούμενων</a:t>
            </a:r>
            <a:r>
              <a:rPr lang="el-GR" dirty="0">
                <a:solidFill>
                  <a:schemeClr val="bg1"/>
                </a:solidFill>
                <a:latin typeface="Calibri" panose="020F0502020204030204" pitchFamily="34" charset="0"/>
                <a:cs typeface="Calibri" panose="020F0502020204030204" pitchFamily="34" charset="0"/>
              </a:rPr>
              <a:t> ακινήτων </a:t>
            </a:r>
            <a:r>
              <a:rPr lang="el-GR" b="1" u="sng" dirty="0">
                <a:solidFill>
                  <a:schemeClr val="bg1"/>
                </a:solidFill>
                <a:latin typeface="Calibri" panose="020F0502020204030204" pitchFamily="34" charset="0"/>
                <a:cs typeface="Calibri" panose="020F0502020204030204" pitchFamily="34" charset="0"/>
              </a:rPr>
              <a:t>κηρύσσεται</a:t>
            </a:r>
            <a:r>
              <a:rPr lang="el-GR" dirty="0">
                <a:solidFill>
                  <a:schemeClr val="bg1"/>
                </a:solidFill>
                <a:latin typeface="Calibri" panose="020F0502020204030204" pitchFamily="34" charset="0"/>
                <a:cs typeface="Calibri" panose="020F0502020204030204" pitchFamily="34" charset="0"/>
              </a:rPr>
              <a:t> με την πράξη έγκρισης του σχεδίου πόλεως. </a:t>
            </a:r>
          </a:p>
          <a:p>
            <a:pPr algn="just">
              <a:lnSpc>
                <a:spcPct val="150000"/>
              </a:lnSpc>
              <a:buFont typeface="Wingdings" panose="05000000000000000000" pitchFamily="2" charset="2"/>
              <a:buChar char="§"/>
            </a:pPr>
            <a:r>
              <a:rPr lang="el-GR" dirty="0">
                <a:solidFill>
                  <a:schemeClr val="bg1"/>
                </a:solidFill>
                <a:latin typeface="Calibri" panose="020F0502020204030204" pitchFamily="34" charset="0"/>
                <a:cs typeface="Calibri" panose="020F0502020204030204" pitchFamily="34" charset="0"/>
              </a:rPr>
              <a:t>Δηλαδή, </a:t>
            </a:r>
            <a:r>
              <a:rPr lang="el-GR" b="1" u="sng" dirty="0">
                <a:solidFill>
                  <a:schemeClr val="bg1"/>
                </a:solidFill>
                <a:latin typeface="Calibri" panose="020F0502020204030204" pitchFamily="34" charset="0"/>
                <a:cs typeface="Calibri" panose="020F0502020204030204" pitchFamily="34" charset="0"/>
              </a:rPr>
              <a:t>η έγκριση ή τροποποίηση του σχεδίου πόλεως συνιστά αυτοδικαίως και πράξη κήρυξης αναγκαστικής απαλλοτρίωσης. </a:t>
            </a:r>
          </a:p>
          <a:p>
            <a:pPr algn="just">
              <a:lnSpc>
                <a:spcPct val="150000"/>
              </a:lnSpc>
              <a:buFont typeface="Wingdings" panose="05000000000000000000" pitchFamily="2" charset="2"/>
              <a:buChar char="§"/>
            </a:pPr>
            <a:r>
              <a:rPr lang="el-GR" dirty="0">
                <a:solidFill>
                  <a:schemeClr val="bg1"/>
                </a:solidFill>
                <a:latin typeface="Calibri" panose="020F0502020204030204" pitchFamily="34" charset="0"/>
                <a:cs typeface="Calibri" panose="020F0502020204030204" pitchFamily="34" charset="0"/>
              </a:rPr>
              <a:t>Δεν ισχύει το ίδιο </a:t>
            </a:r>
            <a:r>
              <a:rPr lang="el-GR" b="1" u="sng" dirty="0">
                <a:solidFill>
                  <a:schemeClr val="bg1"/>
                </a:solidFill>
                <a:latin typeface="Calibri" panose="020F0502020204030204" pitchFamily="34" charset="0"/>
                <a:cs typeface="Calibri" panose="020F0502020204030204" pitchFamily="34" charset="0"/>
              </a:rPr>
              <a:t>για τους κοινωφελείς χώρους</a:t>
            </a:r>
            <a:r>
              <a:rPr lang="el-GR" dirty="0">
                <a:solidFill>
                  <a:schemeClr val="bg1"/>
                </a:solidFill>
                <a:latin typeface="Calibri" panose="020F0502020204030204" pitchFamily="34" charset="0"/>
                <a:cs typeface="Calibri" panose="020F0502020204030204" pitchFamily="34" charset="0"/>
              </a:rPr>
              <a:t>, για τους οποίους </a:t>
            </a:r>
            <a:r>
              <a:rPr lang="el-GR" b="1" u="sng" dirty="0">
                <a:solidFill>
                  <a:schemeClr val="bg1"/>
                </a:solidFill>
                <a:latin typeface="Calibri" panose="020F0502020204030204" pitchFamily="34" charset="0"/>
                <a:cs typeface="Calibri" panose="020F0502020204030204" pitchFamily="34" charset="0"/>
              </a:rPr>
              <a:t>πρέπει να εκδοθεί αυτοτελής πράξη κήρυξης απαλλοτρίωσης</a:t>
            </a:r>
            <a:r>
              <a:rPr lang="el-GR" dirty="0">
                <a:solidFill>
                  <a:schemeClr val="bg1"/>
                </a:solidFill>
                <a:latin typeface="Calibri" panose="020F0502020204030204" pitchFamily="34" charset="0"/>
                <a:cs typeface="Calibri" panose="020F0502020204030204" pitchFamily="34" charset="0"/>
              </a:rPr>
              <a:t>, καθώς ο ακριβής σκοπός και ο φορέας του κοινωφελούς έργου καθορίζεται με την πράξη κήρυξης της απαλλοτρίωσης</a:t>
            </a:r>
            <a:endParaRPr lang="en-US" dirty="0">
              <a:solidFill>
                <a:schemeClr val="bg1"/>
              </a:solidFill>
              <a:latin typeface="Calibri" panose="020F0502020204030204" pitchFamily="34" charset="0"/>
              <a:cs typeface="Calibri" panose="020F0502020204030204" pitchFamily="34" charset="0"/>
            </a:endParaRPr>
          </a:p>
        </p:txBody>
      </p:sp>
      <p:sp>
        <p:nvSpPr>
          <p:cNvPr id="8" name="Θέση κειμένου 7">
            <a:extLst>
              <a:ext uri="{FF2B5EF4-FFF2-40B4-BE49-F238E27FC236}">
                <a16:creationId xmlns:a16="http://schemas.microsoft.com/office/drawing/2014/main" id="{928A11B6-4653-ED02-2881-239B322527C5}"/>
              </a:ext>
            </a:extLst>
          </p:cNvPr>
          <p:cNvSpPr>
            <a:spLocks noGrp="1"/>
          </p:cNvSpPr>
          <p:nvPr>
            <p:ph type="body" sz="half" idx="19"/>
          </p:nvPr>
        </p:nvSpPr>
        <p:spPr>
          <a:xfrm>
            <a:off x="4487593" y="1439694"/>
            <a:ext cx="2944339" cy="5152834"/>
          </a:xfrm>
          <a:prstGeom prst="snipRoundRect">
            <a:avLst/>
          </a:prstGeom>
          <a:solidFill>
            <a:schemeClr val="accent5"/>
          </a:solidFill>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ctr">
              <a:lnSpc>
                <a:spcPct val="150000"/>
              </a:lnSpc>
            </a:pPr>
            <a:r>
              <a:rPr lang="el-GR" dirty="0">
                <a:solidFill>
                  <a:schemeClr val="bg1"/>
                </a:solidFill>
                <a:latin typeface="Calibri" panose="020F0502020204030204" pitchFamily="34" charset="0"/>
                <a:cs typeface="Calibri" panose="020F0502020204030204" pitchFamily="34" charset="0"/>
              </a:rPr>
              <a:t>Υπόχρεοι προς αποζημίωση είναι:</a:t>
            </a:r>
          </a:p>
          <a:p>
            <a:pPr marL="285750" indent="-285750" algn="just">
              <a:lnSpc>
                <a:spcPct val="150000"/>
              </a:lnSpc>
              <a:buFont typeface="Wingdings" panose="05000000000000000000" pitchFamily="2" charset="2"/>
              <a:buChar char="§"/>
            </a:pPr>
            <a:r>
              <a:rPr lang="el-GR" b="1" u="sng" dirty="0">
                <a:solidFill>
                  <a:schemeClr val="bg1"/>
                </a:solidFill>
                <a:latin typeface="Calibri" panose="020F0502020204030204" pitchFamily="34" charset="0"/>
                <a:cs typeface="Calibri" panose="020F0502020204030204" pitchFamily="34" charset="0"/>
              </a:rPr>
              <a:t>Οι Δήμοι </a:t>
            </a:r>
            <a:r>
              <a:rPr lang="el-GR" dirty="0">
                <a:solidFill>
                  <a:schemeClr val="bg1"/>
                </a:solidFill>
                <a:latin typeface="Calibri" panose="020F0502020204030204" pitchFamily="34" charset="0"/>
                <a:cs typeface="Calibri" panose="020F0502020204030204" pitchFamily="34" charset="0"/>
              </a:rPr>
              <a:t>και</a:t>
            </a:r>
          </a:p>
          <a:p>
            <a:pPr marL="282575" indent="-282575" algn="just">
              <a:lnSpc>
                <a:spcPct val="100000"/>
              </a:lnSpc>
              <a:buFont typeface="Wingdings" panose="05000000000000000000" pitchFamily="2" charset="2"/>
              <a:buChar char="§"/>
            </a:pPr>
            <a:r>
              <a:rPr lang="el-GR" dirty="0">
                <a:solidFill>
                  <a:schemeClr val="bg1"/>
                </a:solidFill>
                <a:latin typeface="Calibri" panose="020F0502020204030204" pitchFamily="34" charset="0"/>
                <a:cs typeface="Calibri" panose="020F0502020204030204" pitchFamily="34" charset="0"/>
              </a:rPr>
              <a:t> Οι </a:t>
            </a:r>
            <a:r>
              <a:rPr lang="el-GR" b="1" u="sng" dirty="0">
                <a:solidFill>
                  <a:schemeClr val="bg1"/>
                </a:solidFill>
                <a:latin typeface="Calibri" panose="020F0502020204030204" pitchFamily="34" charset="0"/>
                <a:cs typeface="Calibri" panose="020F0502020204030204" pitchFamily="34" charset="0"/>
              </a:rPr>
              <a:t>ωφελούμενοι παρόδιοι </a:t>
            </a:r>
            <a:r>
              <a:rPr lang="el-GR" dirty="0">
                <a:solidFill>
                  <a:schemeClr val="bg1"/>
                </a:solidFill>
                <a:latin typeface="Calibri" panose="020F0502020204030204" pitchFamily="34" charset="0"/>
                <a:cs typeface="Calibri" panose="020F0502020204030204" pitchFamily="34" charset="0"/>
              </a:rPr>
              <a:t>ιδιοκτήτες που έχουν ή μπορούν να αποκτήσουν, με τακτοποίηση ή προσκύρωση, πρόσωπο στον κοινόχρηστο χώρο, στον οποίο περιλαμβάνεται το ακίνητο που απαλλοτριώνεται.</a:t>
            </a:r>
          </a:p>
          <a:p>
            <a:pPr algn="just">
              <a:lnSpc>
                <a:spcPct val="100000"/>
              </a:lnSpc>
            </a:pPr>
            <a:r>
              <a:rPr lang="el-GR" dirty="0">
                <a:solidFill>
                  <a:schemeClr val="bg1"/>
                </a:solidFill>
                <a:latin typeface="Calibri" panose="020F0502020204030204" pitchFamily="34" charset="0"/>
                <a:cs typeface="Calibri" panose="020F0502020204030204" pitchFamily="34" charset="0"/>
              </a:rPr>
              <a:t>Η ωφέλεια των παροδίων συνίσταται στο ότι μπορούν να οικοδομήσουν τα ακίνητά τους με όρους ευνοϊκότερους σε σχέση με τα εκτός σχεδίου γήπεδα.</a:t>
            </a:r>
          </a:p>
          <a:p>
            <a:pPr algn="just">
              <a:lnSpc>
                <a:spcPct val="100000"/>
              </a:lnSpc>
            </a:pPr>
            <a:r>
              <a:rPr lang="el-GR" dirty="0">
                <a:solidFill>
                  <a:schemeClr val="bg1"/>
                </a:solidFill>
                <a:latin typeface="Calibri" panose="020F0502020204030204" pitchFamily="34" charset="0"/>
                <a:cs typeface="Calibri" panose="020F0502020204030204" pitchFamily="34" charset="0"/>
              </a:rPr>
              <a:t>Όταν οι δικαιούχοι αποζημίωσης είναι και υπόχρεοι για την πληρωμή, επέρχεται συμψηφισμός (αυτοαποζημίωση).</a:t>
            </a:r>
          </a:p>
          <a:p>
            <a:pPr algn="just">
              <a:lnSpc>
                <a:spcPct val="100000"/>
              </a:lnSpc>
            </a:pPr>
            <a:r>
              <a:rPr lang="el-GR" dirty="0">
                <a:solidFill>
                  <a:schemeClr val="bg1"/>
                </a:solidFill>
                <a:latin typeface="Calibri" panose="020F0502020204030204" pitchFamily="34" charset="0"/>
                <a:cs typeface="Calibri" panose="020F0502020204030204" pitchFamily="34" charset="0"/>
              </a:rPr>
              <a:t>Η αποζημίωση φυτειών, κτισμάτων και λοιπών εγκαταστάσεων βαρύνει τον Δήμο</a:t>
            </a:r>
            <a:endParaRPr lang="en-US" dirty="0">
              <a:solidFill>
                <a:schemeClr val="bg1"/>
              </a:solidFill>
              <a:latin typeface="Calibri" panose="020F0502020204030204" pitchFamily="34" charset="0"/>
              <a:cs typeface="Calibri" panose="020F0502020204030204" pitchFamily="34" charset="0"/>
            </a:endParaRPr>
          </a:p>
        </p:txBody>
      </p:sp>
      <p:sp>
        <p:nvSpPr>
          <p:cNvPr id="11" name="Θέση κειμένου 10">
            <a:extLst>
              <a:ext uri="{FF2B5EF4-FFF2-40B4-BE49-F238E27FC236}">
                <a16:creationId xmlns:a16="http://schemas.microsoft.com/office/drawing/2014/main" id="{93524EC3-CFA9-D4E7-337D-67A1D4CD207E}"/>
              </a:ext>
            </a:extLst>
          </p:cNvPr>
          <p:cNvSpPr>
            <a:spLocks noGrp="1"/>
          </p:cNvSpPr>
          <p:nvPr>
            <p:ph type="body" sz="half" idx="20"/>
          </p:nvPr>
        </p:nvSpPr>
        <p:spPr>
          <a:xfrm>
            <a:off x="7582872" y="1361872"/>
            <a:ext cx="4041681" cy="5230656"/>
          </a:xfrm>
          <a:prstGeom prst="snipRoundRect">
            <a:avLst/>
          </a:prstGeom>
          <a:solidFill>
            <a:schemeClr val="accent5"/>
          </a:solidFill>
        </p:spPr>
        <p:style>
          <a:lnRef idx="1">
            <a:schemeClr val="accent5"/>
          </a:lnRef>
          <a:fillRef idx="2">
            <a:schemeClr val="accent5"/>
          </a:fillRef>
          <a:effectRef idx="1">
            <a:schemeClr val="accent5"/>
          </a:effectRef>
          <a:fontRef idx="minor">
            <a:schemeClr val="dk1"/>
          </a:fontRef>
        </p:style>
        <p:txBody>
          <a:bodyPr>
            <a:noAutofit/>
          </a:bodyPr>
          <a:lstStyle/>
          <a:p>
            <a:pPr algn="just">
              <a:lnSpc>
                <a:spcPct val="150000"/>
              </a:lnSpc>
            </a:pPr>
            <a:r>
              <a:rPr lang="el-GR" sz="1200" dirty="0">
                <a:solidFill>
                  <a:schemeClr val="bg1"/>
                </a:solidFill>
                <a:latin typeface="Calibri" panose="020F0502020204030204" pitchFamily="34" charset="0"/>
                <a:cs typeface="Calibri" panose="020F0502020204030204" pitchFamily="34" charset="0"/>
              </a:rPr>
              <a:t>Οι ωφελούμενοι παρόδιοι:</a:t>
            </a:r>
          </a:p>
          <a:p>
            <a:pPr marL="285750" indent="-285750" algn="just">
              <a:lnSpc>
                <a:spcPct val="100000"/>
              </a:lnSpc>
              <a:buFont typeface="Wingdings" panose="05000000000000000000" pitchFamily="2" charset="2"/>
              <a:buChar char="§"/>
            </a:pPr>
            <a:r>
              <a:rPr lang="el-GR" sz="1200" dirty="0">
                <a:solidFill>
                  <a:schemeClr val="bg1"/>
                </a:solidFill>
                <a:latin typeface="Calibri" panose="020F0502020204030204" pitchFamily="34" charset="0"/>
                <a:cs typeface="Calibri" panose="020F0502020204030204" pitchFamily="34" charset="0"/>
              </a:rPr>
              <a:t>Πληρώνουν αποζημίωση για διάνοιξη ή διαπλάτυνση οδών πλάτους μέχρι 30 μ. (15 μ. για παρόδιους κάθε λωρίδας) Για διανοίξεις πέραν του πλάτους των 30 μ υποχρεούται να καταβάλει αποζημίωση ο Δήμος.</a:t>
            </a:r>
          </a:p>
          <a:p>
            <a:pPr marL="285750" indent="-285750" algn="just">
              <a:lnSpc>
                <a:spcPct val="100000"/>
              </a:lnSpc>
              <a:buFont typeface="Wingdings" panose="05000000000000000000" pitchFamily="2" charset="2"/>
              <a:buChar char="§"/>
            </a:pPr>
            <a:r>
              <a:rPr lang="el-GR" sz="1200" dirty="0">
                <a:solidFill>
                  <a:schemeClr val="bg1"/>
                </a:solidFill>
                <a:latin typeface="Calibri" panose="020F0502020204030204" pitchFamily="34" charset="0"/>
                <a:cs typeface="Calibri" panose="020F0502020204030204" pitchFamily="34" charset="0"/>
              </a:rPr>
              <a:t>Πληρώνουν αποζημίωση για διάνοιξη πλατειών, αλσών, διευρύνσεων σε διασταυρώσεις οδών και λοιπών ΚΧ σε επιφάνεια πλάτους έως 20 μ. </a:t>
            </a:r>
          </a:p>
          <a:p>
            <a:pPr marL="285750" indent="-285750" algn="just">
              <a:lnSpc>
                <a:spcPct val="100000"/>
              </a:lnSpc>
              <a:buFont typeface="Wingdings" panose="05000000000000000000" pitchFamily="2" charset="2"/>
              <a:buChar char="§"/>
            </a:pPr>
            <a:r>
              <a:rPr lang="el-GR" sz="1200" dirty="0">
                <a:solidFill>
                  <a:schemeClr val="bg1"/>
                </a:solidFill>
                <a:latin typeface="Calibri" panose="020F0502020204030204" pitchFamily="34" charset="0"/>
                <a:cs typeface="Calibri" panose="020F0502020204030204" pitchFamily="34" charset="0"/>
              </a:rPr>
              <a:t>Η υποχρέωση δεν μπορεί να υπερβαίνει ½ του εμβαδού του οικοπέδου που απομένει μετά τη ρυμοτομία.</a:t>
            </a:r>
          </a:p>
          <a:p>
            <a:pPr marL="285750" indent="-285750" algn="just">
              <a:lnSpc>
                <a:spcPct val="100000"/>
              </a:lnSpc>
              <a:buFont typeface="Wingdings" panose="05000000000000000000" pitchFamily="2" charset="2"/>
              <a:buChar char="§"/>
            </a:pPr>
            <a:r>
              <a:rPr lang="el-GR" sz="1200" dirty="0">
                <a:solidFill>
                  <a:schemeClr val="bg1"/>
                </a:solidFill>
                <a:latin typeface="Calibri" panose="020F0502020204030204" pitchFamily="34" charset="0"/>
                <a:cs typeface="Calibri" panose="020F0502020204030204" pitchFamily="34" charset="0"/>
              </a:rPr>
              <a:t>Πέραν των ανωτέρω ορίων βαρύνεται ο Δήμος</a:t>
            </a:r>
          </a:p>
          <a:p>
            <a:pPr marL="285750" indent="-285750" algn="just">
              <a:lnSpc>
                <a:spcPct val="100000"/>
              </a:lnSpc>
              <a:buFont typeface="Wingdings" panose="05000000000000000000" pitchFamily="2" charset="2"/>
              <a:buChar char="§"/>
            </a:pPr>
            <a:r>
              <a:rPr lang="el-GR" sz="1200" b="1" u="sng" dirty="0">
                <a:solidFill>
                  <a:schemeClr val="bg1"/>
                </a:solidFill>
                <a:latin typeface="Calibri" panose="020F0502020204030204" pitchFamily="34" charset="0"/>
                <a:cs typeface="Calibri" panose="020F0502020204030204" pitchFamily="34" charset="0"/>
              </a:rPr>
              <a:t>Για την κατανομή των βαρών μεταξύ Δήμου και παροδίων συντάσσεται Πράξη Αναλογισμού Αποζημίωσης, ΜΕΤΑ την τακτοποίηση των οικοπέδων.</a:t>
            </a:r>
          </a:p>
          <a:p>
            <a:pPr marL="285750" indent="-285750" algn="just">
              <a:lnSpc>
                <a:spcPct val="100000"/>
              </a:lnSpc>
              <a:buFont typeface="Wingdings" panose="05000000000000000000" pitchFamily="2" charset="2"/>
              <a:buChar char="§"/>
            </a:pPr>
            <a:r>
              <a:rPr lang="el-GR" sz="1200" dirty="0">
                <a:solidFill>
                  <a:schemeClr val="bg1"/>
                </a:solidFill>
                <a:latin typeface="Calibri" panose="020F0502020204030204" pitchFamily="34" charset="0"/>
                <a:cs typeface="Calibri" panose="020F0502020204030204" pitchFamily="34" charset="0"/>
              </a:rPr>
              <a:t>Η Διοίκηση υποχρεούται κατά τη σύνταξη της Πράξης Αναλογισμού να εξετάζει όλες τις πιθανές αμφισβητήσεις ως προς τα όρια των ιδιοκτησιών.</a:t>
            </a:r>
          </a:p>
          <a:p>
            <a:pPr marL="285750" indent="-285750" algn="just">
              <a:lnSpc>
                <a:spcPct val="100000"/>
              </a:lnSpc>
              <a:buFont typeface="Wingdings" panose="05000000000000000000" pitchFamily="2" charset="2"/>
              <a:buChar char="§"/>
            </a:pPr>
            <a:endParaRPr lang="en-US"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5328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EE3CE2-AEF5-88C3-9E5B-0BA6E54BA1CA}"/>
              </a:ext>
            </a:extLst>
          </p:cNvPr>
          <p:cNvSpPr>
            <a:spLocks noGrp="1"/>
          </p:cNvSpPr>
          <p:nvPr>
            <p:ph type="title"/>
          </p:nvPr>
        </p:nvSpPr>
        <p:spPr>
          <a:xfrm>
            <a:off x="1141413" y="618518"/>
            <a:ext cx="9905998" cy="98654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Α3. ΣΥΝΤΕΛΕΣΗ ΚΑΙ ΑΡΣΗ ΤΗΣ ΡΥΜΟΤΟΜΙΚΗΣ ΑΠΑΛΛΟΤΡΙΩΣΗΣ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AAAE88E-ABF8-DE83-7F8A-92B11B72EF27}"/>
              </a:ext>
            </a:extLst>
          </p:cNvPr>
          <p:cNvSpPr>
            <a:spLocks noGrp="1"/>
          </p:cNvSpPr>
          <p:nvPr>
            <p:ph idx="1"/>
          </p:nvPr>
        </p:nvSpPr>
        <p:spPr>
          <a:xfrm>
            <a:off x="1141412" y="1682885"/>
            <a:ext cx="9905999" cy="4889365"/>
          </a:xfrm>
        </p:spPr>
        <p:txBody>
          <a:bodyPr>
            <a:normAutofit fontScale="92500" lnSpcReduction="10000"/>
          </a:bodyPr>
          <a:lstStyle/>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συντέλεση της ρυμοτομικής απαλλοτρίωσης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απαιτείται η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καταβολή της προσωρινής ή οριστικής αποζημίωσης</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στον δικαστικώς αναγνωρισθέντα δικαιούχο ή η δημοσίευση στην Εφημερίδα της Κυβέρνησης της εμπρόθεσμης παρακατάθεσης στο Ταμείο Παρακαταθηκών &amp; Δανείων. </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ρυμοτομική απαλλοτρίωση αίρεται αυτοδικαίως αν η αποζημίωση δεν καταβληθεί εντός 1 ½ έτους από τη δημοσίευσης της δικαστικής απόφασης προσωρινού καθορισμού αποζημίωσης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και σε περίπτωση απευθείας οριστικού καθορισμού από τη δημοσίευση της σχετικής απόφασης (άρθρο 17 παρ. 4 Συντ.)</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Η αποζημίωση πρέπει να είναι πλήρης και να ανταποκρίνεται στην αξία του ακινήτου που απαλλοτριώνεται κατά τον χρόνο της πρώτης συζήτησης στο δικαστήριο. Εάν συναινεί ο δικαιούχος μπορεί να καταβάλλεται αποζημίωση εις είδος (π.χ. παραχώρηση δικαιωμάτων σε άλλο ακίνητο, μεταφορά δικαιωμάτων δόμησης).</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Με την απαλλοτρίωση του ακινήτου απαλλοτριώνονται όλα τα κτίσματα, κατασκευές, δέντρα και τα συστατικά του πράγματος, για τα οποία καταβάλλεται αποζημίωση.</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Εάν το εναπομένον μετά την απαλλοτρίωση τμήμα του ακινήτου υφίσταται σημαντική μείωση ή καθίσταται άχρηστο για τη χρήση για την οποία προορίζεται, ο ιδιοκτήτης δικαιούται να αξιώσει ιδιαίτερη αποζημίωση</a:t>
            </a:r>
          </a:p>
          <a:p>
            <a:pPr algn="just">
              <a:buFont typeface="Wingdings" panose="05000000000000000000" pitchFamily="2" charset="2"/>
              <a:buChar char="Ø"/>
            </a:pPr>
            <a:endParaRPr lang="en-US" sz="1800" dirty="0">
              <a:solidFill>
                <a:schemeClr val="bg2"/>
              </a:solidFill>
            </a:endParaRPr>
          </a:p>
        </p:txBody>
      </p:sp>
    </p:spTree>
    <p:extLst>
      <p:ext uri="{BB962C8B-B14F-4D97-AF65-F5344CB8AC3E}">
        <p14:creationId xmlns:p14="http://schemas.microsoft.com/office/powerpoint/2010/main" val="1927405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D7E883-9181-49CC-5E2B-910F9707D9EC}"/>
              </a:ext>
            </a:extLst>
          </p:cNvPr>
          <p:cNvSpPr>
            <a:spLocks noGrp="1"/>
          </p:cNvSpPr>
          <p:nvPr>
            <p:ph type="title"/>
          </p:nvPr>
        </p:nvSpPr>
        <p:spPr>
          <a:xfrm>
            <a:off x="1178456" y="812801"/>
            <a:ext cx="9905998" cy="94826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Α4. ΑΡΣΗ ΜΗ ΣΥΝΤΕΛΕΣΜΕΝΗΣ ΑΠΑΛΛΟΤΡΙΩΣΗΣ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52A2367-5CE4-CEB8-CA65-687A3517CEE5}"/>
              </a:ext>
            </a:extLst>
          </p:cNvPr>
          <p:cNvSpPr>
            <a:spLocks noGrp="1"/>
          </p:cNvSpPr>
          <p:nvPr>
            <p:ph idx="1"/>
          </p:nvPr>
        </p:nvSpPr>
        <p:spPr>
          <a:xfrm>
            <a:off x="1107545" y="1605064"/>
            <a:ext cx="9905999" cy="5116749"/>
          </a:xfrm>
          <a:prstGeom prst="snip1Rect">
            <a:avLst/>
          </a:prstGeom>
        </p:spPr>
        <p:txBody>
          <a:bodyPr>
            <a:normAutofit/>
          </a:bodyPr>
          <a:lstStyle/>
          <a:p>
            <a:pPr algn="just">
              <a:lnSpc>
                <a:spcPct val="150000"/>
              </a:lnSpc>
              <a:buFont typeface="Wingdings" panose="05000000000000000000" pitchFamily="2" charset="2"/>
              <a:buChar char="Ø"/>
            </a:pPr>
            <a:r>
              <a:rPr lang="el-GR" sz="1800" dirty="0">
                <a:solidFill>
                  <a:schemeClr val="bg2"/>
                </a:solidFill>
                <a:latin typeface="Calibri" panose="020F0502020204030204" pitchFamily="34" charset="0"/>
                <a:cs typeface="Calibri" panose="020F0502020204030204" pitchFamily="34" charset="0"/>
              </a:rPr>
              <a:t>Στη νομοθεσία δεν προβλέπεται χρονικός περιορισμός για την άρση της απαλλοτρίωσης εάν δεν συντελεστεί, ενώ οι κοινές απαλλοτριώσεις ανακαλούνται υποχρεωτικά σε 4 χρόνια εάν δεν ζητηθεί ο δικαστικός προσδιορισμός αποζημίωσης.</a:t>
            </a:r>
          </a:p>
          <a:p>
            <a:pPr algn="just">
              <a:lnSpc>
                <a:spcPct val="150000"/>
              </a:lnSpc>
              <a:buFont typeface="Wingdings" panose="05000000000000000000" pitchFamily="2" charset="2"/>
              <a:buChar char="Ø"/>
            </a:pPr>
            <a:r>
              <a:rPr lang="el-GR" sz="1800" dirty="0">
                <a:solidFill>
                  <a:schemeClr val="bg2"/>
                </a:solidFill>
                <a:latin typeface="Calibri" panose="020F0502020204030204" pitchFamily="34" charset="0"/>
                <a:cs typeface="Calibri" panose="020F0502020204030204" pitchFamily="34" charset="0"/>
              </a:rPr>
              <a:t>Όμως η έλλειψη χρονικού περιορισμού δεν σημαίνει ότι μπορεί να διατηρείται στο διηνεκές. </a:t>
            </a:r>
          </a:p>
          <a:p>
            <a:pPr algn="just">
              <a:lnSpc>
                <a:spcPct val="150000"/>
              </a:lnSpc>
              <a:buFont typeface="Wingdings" panose="05000000000000000000" pitchFamily="2" charset="2"/>
              <a:buChar char="Ø"/>
            </a:pPr>
            <a:r>
              <a:rPr lang="el-GR" sz="1800" dirty="0">
                <a:solidFill>
                  <a:schemeClr val="bg2"/>
                </a:solidFill>
                <a:latin typeface="Calibri" panose="020F0502020204030204" pitchFamily="34" charset="0"/>
                <a:cs typeface="Calibri" panose="020F0502020204030204" pitchFamily="34" charset="0"/>
              </a:rPr>
              <a:t>Σύμφωνα με πάγια νομολογία του </a:t>
            </a:r>
            <a:r>
              <a:rPr lang="el-GR" sz="1800" dirty="0" err="1">
                <a:solidFill>
                  <a:schemeClr val="bg2"/>
                </a:solidFill>
                <a:latin typeface="Calibri" panose="020F0502020204030204" pitchFamily="34" charset="0"/>
                <a:cs typeface="Calibri" panose="020F0502020204030204" pitchFamily="34" charset="0"/>
              </a:rPr>
              <a:t>ΣτΕ</a:t>
            </a:r>
            <a:r>
              <a:rPr lang="el-GR" sz="1800" dirty="0">
                <a:solidFill>
                  <a:schemeClr val="bg2"/>
                </a:solidFill>
                <a:latin typeface="Calibri" panose="020F0502020204030204" pitchFamily="34" charset="0"/>
                <a:cs typeface="Calibri" panose="020F0502020204030204" pitchFamily="34" charset="0"/>
              </a:rPr>
              <a:t> </a:t>
            </a:r>
            <a:r>
              <a:rPr lang="el-GR" sz="1800" b="1" dirty="0">
                <a:solidFill>
                  <a:schemeClr val="bg2"/>
                </a:solidFill>
                <a:latin typeface="Calibri" panose="020F0502020204030204" pitchFamily="34" charset="0"/>
                <a:cs typeface="Calibri" panose="020F0502020204030204" pitchFamily="34" charset="0"/>
              </a:rPr>
              <a:t>οι ρυμοτομικές απαλλοτριώσει δεν μπορεί να διατηρούνται για χρονικό διάστημα που υπερβαίνει τα εύλογα όρια</a:t>
            </a:r>
            <a:r>
              <a:rPr lang="el-GR" sz="1800" dirty="0">
                <a:solidFill>
                  <a:schemeClr val="bg2"/>
                </a:solidFill>
                <a:latin typeface="Calibri" panose="020F0502020204030204" pitchFamily="34" charset="0"/>
                <a:cs typeface="Calibri" panose="020F0502020204030204" pitchFamily="34" charset="0"/>
              </a:rPr>
              <a:t>. Διαφορετικά </a:t>
            </a:r>
            <a:r>
              <a:rPr lang="el-GR" sz="1800" b="1" u="sng" dirty="0">
                <a:solidFill>
                  <a:schemeClr val="bg2"/>
                </a:solidFill>
                <a:latin typeface="Calibri" panose="020F0502020204030204" pitchFamily="34" charset="0"/>
                <a:cs typeface="Calibri" panose="020F0502020204030204" pitchFamily="34" charset="0"/>
              </a:rPr>
              <a:t>η Διοίκηση οφείλει να άρει την απαλλοτρίωση, να τροποποιήσει το σχέδιο και να ρυθμίσει ξανά το πολεοδομικό καθεστώς του ακινήτου</a:t>
            </a:r>
            <a:r>
              <a:rPr lang="el-GR" sz="1800" dirty="0">
                <a:solidFill>
                  <a:schemeClr val="bg2"/>
                </a:solidFill>
                <a:latin typeface="Calibri" panose="020F0502020204030204" pitchFamily="34" charset="0"/>
                <a:cs typeface="Calibri" panose="020F0502020204030204" pitchFamily="34" charset="0"/>
              </a:rPr>
              <a:t>, καθώς με μόνη την άρση της απαλλοτρίωσης το ακίνητο θεωρείται πολεοδομικώς αρρύθμιστο και δεν είναι αυτομάτως οικοδομήσιμο. </a:t>
            </a:r>
          </a:p>
          <a:p>
            <a:pPr algn="just">
              <a:lnSpc>
                <a:spcPct val="150000"/>
              </a:lnSpc>
              <a:buFont typeface="Wingdings" panose="05000000000000000000" pitchFamily="2" charset="2"/>
              <a:buChar char="Ø"/>
            </a:pPr>
            <a:r>
              <a:rPr lang="el-GR" sz="1800" dirty="0">
                <a:solidFill>
                  <a:schemeClr val="bg2"/>
                </a:solidFill>
                <a:latin typeface="Calibri" panose="020F0502020204030204" pitchFamily="34" charset="0"/>
                <a:cs typeface="Calibri" panose="020F0502020204030204" pitchFamily="34" charset="0"/>
              </a:rPr>
              <a:t>Το ίδιο ισχύει σε περιπτώσεις πολεοδομικού βάρους για τη δημιουργία κοινωφελών χώρων.</a:t>
            </a:r>
          </a:p>
          <a:p>
            <a:pPr algn="just">
              <a:buFont typeface="Wingdings" panose="05000000000000000000" pitchFamily="2" charset="2"/>
              <a:buChar char="§"/>
            </a:pPr>
            <a:endParaRPr lang="el-GR" dirty="0">
              <a:solidFill>
                <a:schemeClr val="bg1"/>
              </a:solidFill>
            </a:endParaRPr>
          </a:p>
          <a:p>
            <a:pPr>
              <a:buFont typeface="Wingdings" panose="05000000000000000000" pitchFamily="2" charset="2"/>
              <a:buChar char="Ø"/>
            </a:pPr>
            <a:endParaRPr lang="el-GR" dirty="0">
              <a:solidFill>
                <a:schemeClr val="bg1"/>
              </a:solidFill>
            </a:endParaRPr>
          </a:p>
          <a:p>
            <a:endParaRPr lang="en-US" dirty="0"/>
          </a:p>
        </p:txBody>
      </p:sp>
    </p:spTree>
    <p:extLst>
      <p:ext uri="{BB962C8B-B14F-4D97-AF65-F5344CB8AC3E}">
        <p14:creationId xmlns:p14="http://schemas.microsoft.com/office/powerpoint/2010/main" val="236337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EB52EA-607B-3E7A-02AF-39FE94EDF347}"/>
              </a:ext>
            </a:extLst>
          </p:cNvPr>
          <p:cNvSpPr>
            <a:spLocks noGrp="1"/>
          </p:cNvSpPr>
          <p:nvPr>
            <p:ph type="title"/>
          </p:nvPr>
        </p:nvSpPr>
        <p:spPr>
          <a:xfrm>
            <a:off x="1141413" y="618518"/>
            <a:ext cx="9905998" cy="863149"/>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Α5. Άρση και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επανεπιβολη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ρυμοτομικησ</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απαλλοτριωσησ</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αρθρα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88-89 ν. 4759/2020)</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4FEB7FD-54D0-8129-D012-F49B26E7A001}"/>
              </a:ext>
            </a:extLst>
          </p:cNvPr>
          <p:cNvSpPr>
            <a:spLocks noGrp="1"/>
          </p:cNvSpPr>
          <p:nvPr>
            <p:ph idx="1"/>
          </p:nvPr>
        </p:nvSpPr>
        <p:spPr>
          <a:xfrm>
            <a:off x="1141412" y="1481666"/>
            <a:ext cx="9905999" cy="5055321"/>
          </a:xfrm>
        </p:spPr>
        <p:txBody>
          <a:bodyPr>
            <a:normAutofit fontScale="70000" lnSpcReduction="20000"/>
          </a:bodyPr>
          <a:lstStyle/>
          <a:p>
            <a:pPr algn="just">
              <a:buFont typeface="Wingdings" panose="05000000000000000000" pitchFamily="2" charset="2"/>
              <a:buChar char="Ø"/>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2300" b="1" dirty="0">
                <a:solidFill>
                  <a:schemeClr val="bg2"/>
                </a:solidFill>
                <a:latin typeface="Calibri" panose="020F0502020204030204" pitchFamily="34" charset="0"/>
                <a:ea typeface="Calibri" panose="020F0502020204030204" pitchFamily="34" charset="0"/>
                <a:cs typeface="Calibri" panose="020F0502020204030204" pitchFamily="34" charset="0"/>
              </a:rPr>
              <a:t>ρυμοτομική απαλλοτρίωση αίρεται αυτοδικαίως</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300" u="sng" dirty="0">
                <a:solidFill>
                  <a:schemeClr val="bg2"/>
                </a:solidFill>
                <a:latin typeface="Calibri" panose="020F0502020204030204" pitchFamily="34" charset="0"/>
                <a:ea typeface="Calibri" panose="020F0502020204030204" pitchFamily="34" charset="0"/>
                <a:cs typeface="Calibri" panose="020F0502020204030204" pitchFamily="34" charset="0"/>
              </a:rPr>
              <a:t>χωρίς να απαιτείται η έκδοση σχετικής διαπιστωτικής πράξης,</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εάν παρέλθουν:</a:t>
            </a:r>
          </a:p>
          <a:p>
            <a:pPr marL="741363" indent="-342900" algn="just">
              <a:buFont typeface="Wingdings" panose="05000000000000000000" pitchFamily="2" charset="2"/>
              <a:buChar char="§"/>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15 έτη από την έγκριση του ρυμοτομικού σχεδίου, με το οποίο αυτή επιβλήθηκε για πρώτη φορά, ή</a:t>
            </a:r>
          </a:p>
          <a:p>
            <a:pPr marL="741363" indent="-342900" algn="just">
              <a:buFont typeface="Wingdings" panose="05000000000000000000" pitchFamily="2" charset="2"/>
              <a:buChar char="§"/>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5 έτη από την κύρωση της σχετικής πράξης εφαρμογής ή πράξης αναλογισμού, ή</a:t>
            </a:r>
          </a:p>
          <a:p>
            <a:pPr marL="741363" indent="-342900" algn="just">
              <a:buFont typeface="Wingdings" panose="05000000000000000000" pitchFamily="2" charset="2"/>
              <a:buChar char="§"/>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18 μήνες από τον καθορισμό τιμής μονάδας σύμφωνα με τον Κώδικα Αναγκαστικών Απαλλοτριώσεων </a:t>
            </a:r>
          </a:p>
          <a:p>
            <a:pPr algn="just">
              <a:buFont typeface="Wingdings" panose="05000000000000000000" pitchFamily="2" charset="2"/>
              <a:buChar char="Ø"/>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Μετά από την άρση της ρυμοτομικής απαλλοτρίωσης ο ιδιοκτήτης, με αίτηση προς τον οικείο δήμο, δύναται να ζητήσει την τροποποίηση του ρυμοτομικού σχεδίου, προκειμένου η ιδιοκτησία του να καταστεί οικοδομήσιμη. </a:t>
            </a:r>
          </a:p>
          <a:p>
            <a:pPr algn="just">
              <a:buFont typeface="Wingdings" panose="05000000000000000000" pitchFamily="2" charset="2"/>
              <a:buChar char="Ø"/>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Εάν η Διοίκηση διαπιστώσει ότι συντρέχουν προϋποθέσεις άρσης της ρυμοτομικής απαλλοτρίωσης, (μέσω διοικητικής ή δικαστικής διαδικασίας), οφείλει να αποδεχθεί την αίτηση του διοικούμενου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απόφαση Δημοτικού Συμβουλίου</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και να προχωρήσει σε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τροποποίηση του σχεδίου πόλεως </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(διαφορετικά το ακίνητο δεν καθίσταται αυτοδικαίως οικοδομήσιμο και παραμένει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πολεοδομικώς αρρύθμιστο</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Η Διοίκηση (πρόταση Δήμου προς τον Περιφερειάρχη) μπορεί να </a:t>
            </a:r>
            <a:r>
              <a:rPr lang="el-GR" sz="2300" b="1" dirty="0">
                <a:solidFill>
                  <a:schemeClr val="bg2"/>
                </a:solidFill>
                <a:latin typeface="Calibri" panose="020F0502020204030204" pitchFamily="34" charset="0"/>
                <a:ea typeface="Calibri" panose="020F0502020204030204" pitchFamily="34" charset="0"/>
                <a:cs typeface="Calibri" panose="020F0502020204030204" pitchFamily="34" charset="0"/>
              </a:rPr>
              <a:t>επανεπιβάλει (ολικά ή μερικά) τη ρυμοτομική απαλλοτρίωση</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εφόσον συντρέχουν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σοβαροί πολεοδομικοί λόγοι </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και υπάρχει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δυνατότητα άμεσης καταβολής της οφειλόμενης αποζημίωσης (εγγραφή σε ειδικό κωδικό στον προϋπολογισμό του οικείου Δήμου ή του αρμόδιου φορέα)</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23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επανεπιβολή</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300" dirty="0">
                <a:solidFill>
                  <a:schemeClr val="bg2"/>
                </a:solidFill>
                <a:latin typeface="Calibri" panose="020F0502020204030204" pitchFamily="34" charset="0"/>
                <a:ea typeface="Calibri" panose="020F0502020204030204" pitchFamily="34" charset="0"/>
                <a:cs typeface="Calibri" panose="020F0502020204030204" pitchFamily="34" charset="0"/>
              </a:rPr>
              <a:t>της ρυμοτομικής απαλλοτρίωσης </a:t>
            </a:r>
            <a:r>
              <a:rPr lang="el-GR" sz="23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επιτρέπεται μόνο μία φορά.</a:t>
            </a:r>
            <a:endParaRPr lang="el-GR" sz="2300" b="1" u="sng" dirty="0">
              <a:solidFill>
                <a:schemeClr val="bg2"/>
              </a:solidFill>
            </a:endParaRPr>
          </a:p>
          <a:p>
            <a:pPr marL="398463" indent="0">
              <a:buNone/>
            </a:pPr>
            <a:endParaRPr lang="en-US" dirty="0">
              <a:solidFill>
                <a:schemeClr val="bg1"/>
              </a:solidFill>
            </a:endParaRPr>
          </a:p>
        </p:txBody>
      </p:sp>
    </p:spTree>
    <p:extLst>
      <p:ext uri="{BB962C8B-B14F-4D97-AF65-F5344CB8AC3E}">
        <p14:creationId xmlns:p14="http://schemas.microsoft.com/office/powerpoint/2010/main" val="32021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8F8CF3-4BB6-E51D-114C-EA5B16E87DED}"/>
              </a:ext>
            </a:extLst>
          </p:cNvPr>
          <p:cNvSpPr>
            <a:spLocks noGrp="1"/>
          </p:cNvSpPr>
          <p:nvPr>
            <p:ph type="title"/>
          </p:nvPr>
        </p:nvSpPr>
        <p:spPr>
          <a:xfrm>
            <a:off x="1141413" y="618519"/>
            <a:ext cx="9905998" cy="480708"/>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Β. ΤΑΚΤΟΠΟΙΗΣΗ ΚΑΙ ΠΡΟΣΚΥΡΩΣΗ ΟΙΚΟΠΕΔΩΝ</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05B8134-40BB-4150-FDE2-6784FE6B5BD1}"/>
              </a:ext>
            </a:extLst>
          </p:cNvPr>
          <p:cNvSpPr>
            <a:spLocks noGrp="1"/>
          </p:cNvSpPr>
          <p:nvPr>
            <p:ph idx="1"/>
          </p:nvPr>
        </p:nvSpPr>
        <p:spPr>
          <a:xfrm>
            <a:off x="1141412" y="1206230"/>
            <a:ext cx="9905999" cy="5321029"/>
          </a:xfrm>
        </p:spPr>
        <p:txBody>
          <a:bodyPr>
            <a:normAutofit lnSpcReduction="10000"/>
          </a:bodyPr>
          <a:lstStyle/>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Πριν από την ανέγερση οποιουδήποτε κτίσματος θα πρέπει να ελέγχεται εάν το οικόπεδο στο οποίο θα εκτελεστούν οι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οικοδοµικές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εργασίες είναι άρτιο και οικοδομήσιμο. </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Ένα οικόπεδο είναι άρτιο εφόσον πληροί τα ελάχιστα όρια αρτιότητας που ισχύουν στην περιοχή του, κατά κανόνα ή κατά παρέκκλιση, για το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εµβαδόν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και το πρόσωπό του. Ένα οικόπεδο είναι οικοδομήσιμο όταν και τα όμορά του είναι άρτια και οικοδομήσιμα. </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Εάν το οικόπεδο δεν πληροί τις παραπάνω προϋποθέσεις, τότε απαιτείται η σύνταξη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Πράξης Τακτοποίησης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µε την επιφύλαξη της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εφαρµογής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των ευεργετικών διατάξεων του άρθρου 25 του Ν.1337/1983 (παρεκκλίσεις για μικρά οικόπεδα).</a:t>
            </a:r>
          </a:p>
          <a:p>
            <a:pPr algn="just">
              <a:buFont typeface="Wingdings" panose="05000000000000000000" pitchFamily="2" charset="2"/>
              <a:buChar char="Ø"/>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Τακτοποίηση είναι η διαδικασία, με την οποία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αρτιοποιείται</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ένα ακίνητο κατά τις πλευρικές διαστάσεις και αποκτά, πριν την οικοδόμησή του, διάταξη που ανταποκρίνεται στον σκοπό της οικοδομικής του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εκμετάλλευσης. Στην περίπτωση που το απομένον τμήμα μετά τη ρυμοτομία έχει μεν το ελάχιστο απαιτούμενο εμβαδόν, όμως δεν έχει τις απαιτούμενες διαστάσεις (πρόσωπο, βάθος) που ορίζονται από το πολεοδομικό σχέδιο ή είναι άρτιο από πλευράς εμβαδού και διαστάσεων, αλλά δεν έχει το απαραίτητο πρόσωπο σε οδό ή άλλο κοινόχρηστο χώρο (δηλαδή είναι τυφλό), τότε στην πρώτη περίπτωση η τακτοποίηση μπορεί να γίνει με αφαίρεση από γειτονικό οικόπεδο με καταβολή αποζημίωσης και στη δεύτερη με ανταλλαγή τμημάτων  μεταξύ γειτονικών οικοπέδων</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τακτοποίηση  δεν επιτρέπεται όταν η έλλειψη προσώπου ή βάθους οφείλεται σε υπαίτια κατάτμηση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τις 8.5.1948.</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Διοίκηση διαθέτει διακριτική ευχέρεια κατά τη διενέργεια της τακτοποίησης, με μεταβολή σχήματος, θέσης και μεγέθους των οικοπέδων</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Εάν η τακτοποίηση είναι ανέφικτη, τότε το οικόπεδο είναι μη οικοδομήσιμο, αφαιρείται από τον ιδιοκτήτη του και προσκυρώνεται  σε κάποιο από τα γειτονικά οικόπεδα για να γίνει ενιαίο με αυτά.</a:t>
            </a:r>
          </a:p>
          <a:p>
            <a:pPr algn="just">
              <a:buFont typeface="Wingdings" panose="05000000000000000000" pitchFamily="2" charset="2"/>
              <a:buChar char="Ø"/>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endParaRPr lang="el-GR"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834549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56392-BDB1-68DA-CCAC-FAE9C8BE445F}"/>
              </a:ext>
            </a:extLst>
          </p:cNvPr>
          <p:cNvSpPr>
            <a:spLocks noGrp="1"/>
          </p:cNvSpPr>
          <p:nvPr>
            <p:ph type="title"/>
          </p:nvPr>
        </p:nvSpPr>
        <p:spPr>
          <a:xfrm>
            <a:off x="1141413" y="618518"/>
            <a:ext cx="9905998" cy="1064367"/>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 ΝΕΟΤΕΡΟΙ ΜΗΧΑΝΙΣΜΟΙ ΕΦΑΡΜΟΓΗΣ ΤΟΥ ΠΟΛΕΟΔΟΜΙΚΟΥ ΣΧΕΔΙΑΣΜΟΥ</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Γ1.η εισφορα σε γη και σε χρημα</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3E665E64-126E-CEB0-721C-E0B6AB209EFC}"/>
              </a:ext>
            </a:extLst>
          </p:cNvPr>
          <p:cNvSpPr>
            <a:spLocks noGrp="1"/>
          </p:cNvSpPr>
          <p:nvPr>
            <p:ph idx="1"/>
          </p:nvPr>
        </p:nvSpPr>
        <p:spPr>
          <a:xfrm>
            <a:off x="1141412" y="1887166"/>
            <a:ext cx="9905999" cy="4877701"/>
          </a:xfrm>
        </p:spPr>
        <p:txBody>
          <a:bodyPr>
            <a:normAutofit/>
          </a:bodyPr>
          <a:lstStyle/>
          <a:p>
            <a:pPr algn="just">
              <a:lnSpc>
                <a:spcPct val="100000"/>
              </a:lnSpc>
            </a:pPr>
            <a:r>
              <a:rPr lang="el-GR" sz="1400" b="0" i="0" u="sng"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24 παρ. 3 Συντ.:</a:t>
            </a: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 Υποχρεωτική διάθεση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από τους ιδιοκτήτες,</a:t>
            </a: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 χωρίς αποζημίωση, των εκτάσεων που είναι απαραίτητες για τη δημιουργία κοινόχρηστων χώρων και κοινωφελών χρήσεων για την πολεοδομική ενεργοποίηση και αναγνώριση μίας περιοχής. Υποχρεωτική η συμμετοχή στις δαπάνες για την εκτέλεση των βασικών κοινόχρηστων πολεοδομικών έργων. </a:t>
            </a:r>
          </a:p>
          <a:p>
            <a:pPr algn="just">
              <a:lnSpc>
                <a:spcPct val="100000"/>
              </a:lnSpc>
            </a:pP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Νεότερο </a:t>
            </a:r>
            <a:r>
              <a:rPr lang="el-GR" sz="1400" b="1" i="0" u="sng"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σύστημα  της εισφοράς σε γη και χρήμα των ν. 947/1979 και 1337/1983</a:t>
            </a: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 Αντίθετα προς το σύστημα του αναλογισμού, με το σύστημα της εισφοράς σε γη και σε χρήμα </a:t>
            </a:r>
            <a:r>
              <a:rPr lang="el-GR" sz="1400" b="1" i="0" u="sng"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η πολεοδόμηση γίνεται σε επίπεδο πολεοδομικής ενότητας </a:t>
            </a: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και ο </a:t>
            </a:r>
            <a:r>
              <a:rPr lang="el-GR" sz="1400" b="1" i="0" u="sng"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κάθε ιδιοκτήτης συμμετέχει στα πολεοδομικά βάρη με το σύνολο της ιδιοκτησίας του εντός της ενότητας, ενώ επιπρόσθετα προβλέπεται κλιμάκωση της οφειλόμενης εισφοράς ανάλογα προς το μέγεθος εκάστης ιδιοκτησίας. </a:t>
            </a:r>
          </a:p>
          <a:p>
            <a:pPr algn="just">
              <a:lnSpc>
                <a:spcPct val="100000"/>
              </a:lnSpc>
            </a:pPr>
            <a:r>
              <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rPr>
              <a:t>Στο σύστημα εισφοράς σε γη μετά τον ν. 4315/2014, η εισφορά είναι ποσοστό επιφάνειας κάθε ιδιοκτησίας πριν την πολεοδόμηση, που υπολογίζεται κλιμακωτά ως εξής:</a:t>
            </a:r>
          </a:p>
          <a:p>
            <a:pPr algn="just"/>
            <a:endParaRPr lang="el-GR" sz="1400" b="0" i="0" u="none" strike="noStrike" baseline="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Πίνακας 3">
            <a:extLst>
              <a:ext uri="{FF2B5EF4-FFF2-40B4-BE49-F238E27FC236}">
                <a16:creationId xmlns:a16="http://schemas.microsoft.com/office/drawing/2014/main" id="{DAA481AD-5EFD-F855-B299-58810D1DABE5}"/>
              </a:ext>
            </a:extLst>
          </p:cNvPr>
          <p:cNvGraphicFramePr>
            <a:graphicFrameLocks noGrp="1"/>
          </p:cNvGraphicFramePr>
          <p:nvPr>
            <p:extLst>
              <p:ext uri="{D42A27DB-BD31-4B8C-83A1-F6EECF244321}">
                <p14:modId xmlns:p14="http://schemas.microsoft.com/office/powerpoint/2010/main" val="1777960906"/>
              </p:ext>
            </p:extLst>
          </p:nvPr>
        </p:nvGraphicFramePr>
        <p:xfrm>
          <a:off x="2108200" y="4326016"/>
          <a:ext cx="8119533" cy="1960340"/>
        </p:xfrm>
        <a:graphic>
          <a:graphicData uri="http://schemas.openxmlformats.org/drawingml/2006/table">
            <a:tbl>
              <a:tblPr firstRow="1" bandRow="1">
                <a:tableStyleId>{7DF18680-E054-41AD-8BC1-D1AEF772440D}</a:tableStyleId>
              </a:tblPr>
              <a:tblGrid>
                <a:gridCol w="4055533">
                  <a:extLst>
                    <a:ext uri="{9D8B030D-6E8A-4147-A177-3AD203B41FA5}">
                      <a16:colId xmlns:a16="http://schemas.microsoft.com/office/drawing/2014/main" val="2095486743"/>
                    </a:ext>
                  </a:extLst>
                </a:gridCol>
                <a:gridCol w="4064000">
                  <a:extLst>
                    <a:ext uri="{9D8B030D-6E8A-4147-A177-3AD203B41FA5}">
                      <a16:colId xmlns:a16="http://schemas.microsoft.com/office/drawing/2014/main" val="1252816170"/>
                    </a:ext>
                  </a:extLst>
                </a:gridCol>
              </a:tblGrid>
              <a:tr h="329660">
                <a:tc>
                  <a:txBody>
                    <a:bodyPr/>
                    <a:lstStyle/>
                    <a:p>
                      <a:pPr algn="just"/>
                      <a:r>
                        <a:rPr lang="el-GR" sz="1400" dirty="0">
                          <a:latin typeface="Calibri" panose="020F0502020204030204" pitchFamily="34" charset="0"/>
                          <a:ea typeface="Calibri" panose="020F0502020204030204" pitchFamily="34" charset="0"/>
                          <a:cs typeface="Calibri" panose="020F0502020204030204" pitchFamily="34" charset="0"/>
                        </a:rPr>
                        <a:t>Για τμήμα ιδιοκτησίας μέχρι 500 τ.μ.</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ea typeface="Calibri" panose="020F0502020204030204" pitchFamily="34" charset="0"/>
                          <a:cs typeface="Calibri" panose="020F0502020204030204" pitchFamily="34" charset="0"/>
                        </a:rPr>
                        <a:t>10%</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40360354"/>
                  </a:ext>
                </a:extLst>
              </a:tr>
              <a:tr h="370840">
                <a:tc>
                  <a:txBody>
                    <a:bodyPr/>
                    <a:lstStyle/>
                    <a:p>
                      <a:pPr algn="just"/>
                      <a:r>
                        <a:rPr lang="el-GR" sz="1400" dirty="0">
                          <a:latin typeface="Calibri" panose="020F0502020204030204" pitchFamily="34" charset="0"/>
                          <a:ea typeface="Calibri" panose="020F0502020204030204" pitchFamily="34" charset="0"/>
                          <a:cs typeface="Calibri" panose="020F0502020204030204" pitchFamily="34" charset="0"/>
                        </a:rPr>
                        <a:t>Για τμήμα ιδιοκτησίας από 500-1.000 τ.μ.</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ea typeface="Calibri" panose="020F0502020204030204" pitchFamily="34" charset="0"/>
                          <a:cs typeface="Calibri" panose="020F0502020204030204" pitchFamily="34" charset="0"/>
                        </a:rPr>
                        <a:t>20%</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56195287"/>
                  </a:ext>
                </a:extLst>
              </a:tr>
              <a:tr h="370840">
                <a:tc>
                  <a:txBody>
                    <a:bodyPr/>
                    <a:lstStyle/>
                    <a:p>
                      <a:pPr algn="just"/>
                      <a:r>
                        <a:rPr lang="el-GR" sz="1400" dirty="0">
                          <a:latin typeface="Calibri" panose="020F0502020204030204" pitchFamily="34" charset="0"/>
                          <a:ea typeface="Calibri" panose="020F0502020204030204" pitchFamily="34" charset="0"/>
                          <a:cs typeface="Calibri" panose="020F0502020204030204" pitchFamily="34" charset="0"/>
                        </a:rPr>
                        <a:t>Για τμήμα ιδιοκτησίας από 1.000-2.000 τ.μ.</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ea typeface="Calibri" panose="020F0502020204030204" pitchFamily="34" charset="0"/>
                          <a:cs typeface="Calibri" panose="020F0502020204030204" pitchFamily="34" charset="0"/>
                        </a:rPr>
                        <a:t>30%</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114521810"/>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1400" dirty="0">
                          <a:latin typeface="Calibri" panose="020F0502020204030204" pitchFamily="34" charset="0"/>
                          <a:ea typeface="Calibri" panose="020F0502020204030204" pitchFamily="34" charset="0"/>
                          <a:cs typeface="Calibri" panose="020F0502020204030204" pitchFamily="34" charset="0"/>
                        </a:rPr>
                        <a:t>Για τμήμα ιδιοκτησίας από 2.000-10.000 τ.μ.</a:t>
                      </a:r>
                      <a:endParaRPr lang="en-US" sz="1400" dirty="0">
                        <a:latin typeface="Calibri" panose="020F0502020204030204" pitchFamily="34" charset="0"/>
                        <a:ea typeface="Calibri" panose="020F0502020204030204" pitchFamily="34" charset="0"/>
                        <a:cs typeface="Calibri" panose="020F0502020204030204" pitchFamily="34" charset="0"/>
                      </a:endParaRPr>
                    </a:p>
                    <a:p>
                      <a:pPr algn="just"/>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ea typeface="Calibri" panose="020F0502020204030204" pitchFamily="34" charset="0"/>
                          <a:cs typeface="Calibri" panose="020F0502020204030204" pitchFamily="34" charset="0"/>
                        </a:rPr>
                        <a:t>40%</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73668005"/>
                  </a:ext>
                </a:extLst>
              </a:tr>
              <a:tr h="370840">
                <a:tc>
                  <a:txBody>
                    <a:bodyPr/>
                    <a:lstStyle/>
                    <a:p>
                      <a:pPr algn="just"/>
                      <a:r>
                        <a:rPr lang="el-GR" sz="1400" dirty="0">
                          <a:latin typeface="Calibri" panose="020F0502020204030204" pitchFamily="34" charset="0"/>
                          <a:ea typeface="Calibri" panose="020F0502020204030204" pitchFamily="34" charset="0"/>
                          <a:cs typeface="Calibri" panose="020F0502020204030204" pitchFamily="34" charset="0"/>
                        </a:rPr>
                        <a:t> Για τμήμα ιδιοκτησίας πάνω από 10.000 τ.μ. </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ea typeface="Calibri" panose="020F0502020204030204" pitchFamily="34" charset="0"/>
                          <a:cs typeface="Calibri" panose="020F0502020204030204" pitchFamily="34" charset="0"/>
                        </a:rPr>
                        <a:t>50%</a:t>
                      </a:r>
                      <a:endParaRPr lang="en-US" sz="1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95062264"/>
                  </a:ext>
                </a:extLst>
              </a:tr>
            </a:tbl>
          </a:graphicData>
        </a:graphic>
      </p:graphicFrame>
    </p:spTree>
    <p:extLst>
      <p:ext uri="{BB962C8B-B14F-4D97-AF65-F5344CB8AC3E}">
        <p14:creationId xmlns:p14="http://schemas.microsoft.com/office/powerpoint/2010/main" val="23350203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3551</TotalTime>
  <Words>3009</Words>
  <Application>Microsoft Office PowerPoint</Application>
  <PresentationFormat>Ευρεία οθόνη</PresentationFormat>
  <Paragraphs>119</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Arial</vt:lpstr>
      <vt:lpstr>Calibri</vt:lpstr>
      <vt:lpstr>Tw Cen MT</vt:lpstr>
      <vt:lpstr>Wingdings</vt:lpstr>
      <vt:lpstr>Wingdings 3</vt:lpstr>
      <vt:lpstr>Κύκλωμα</vt:lpstr>
      <vt:lpstr>ΔΙΚΑΙΟ ΠΟΛΕΟΔΟΜΙΑΣ ΧΩΡΟΤΑΞΙΑΣ &amp; ΠΕΡΙΒΑΛΛΟΝΤΟΣ Ι </vt:lpstr>
      <vt:lpstr>Α. ΜΕΣΑ ΕΦΑΡΜΟΓΗΣ ΤΟΥ ΠΟΛΕΟΔΟΜΙΚΟΥ ΣΧΕΔΙΑΣΜΟΥ ΚΑΤΑ ΤΟ Ν.Δ. της 17.7.1923</vt:lpstr>
      <vt:lpstr>Α1. η ρυμοτομικη απαλλοτριωση: ΕΝΝΟΙΑ ΚΑΙ ΣΚΟΠΟΣ</vt:lpstr>
      <vt:lpstr>  A2. κηρυξη ρυμοτομικησ απαλλοτριωσησ, ΩΦΕΛΟΥΜΕΝΟΙ ΚΑΙ ΥΠΟΧΡΕΟΙ ΑΠΟΖΗΜΙΩΣΗΣ  </vt:lpstr>
      <vt:lpstr>Α3. ΣΥΝΤΕΛΕΣΗ ΚΑΙ ΑΡΣΗ ΤΗΣ ΡΥΜΟΤΟΜΙΚΗΣ ΑΠΑΛΛΟΤΡΙΩΣΗΣ</vt:lpstr>
      <vt:lpstr>Α4. ΑΡΣΗ ΜΗ ΣΥΝΤΕΛΕΣΜΕΝΗΣ ΑΠΑΛΛΟΤΡΙΩΣΗΣ</vt:lpstr>
      <vt:lpstr>Α5. Άρση και επανεπιβολη ρυμοτομικησ απαλλοτριωσησ  (αρθρα 88-89 ν. 4759/2020)</vt:lpstr>
      <vt:lpstr>Β. ΤΑΚΤΟΠΟΙΗΣΗ ΚΑΙ ΠΡΟΣΚΥΡΩΣΗ ΟΙΚΟΠΕΔΩΝ</vt:lpstr>
      <vt:lpstr>Γ. ΝΕΟΤΕΡΟΙ ΜΗΧΑΝΙΣΜΟΙ ΕΦΑΡΜΟΓΗΣ ΤΟΥ ΠΟΛΕΟΔΟΜΙΚΟΥ ΣΧΕΔΙΑΣΜΟΥ Γ1.η εισφορα σε γη και σε χρημα</vt:lpstr>
      <vt:lpstr>Γ1. ΕΙΣΦΟΡΑ ΣΕ ΓΗ ΚΑΙ ΣΕ ΧΡΗΜΑ</vt:lpstr>
      <vt:lpstr>Γ1. ΕΙΣΦΟΡΑ ΣΕ ΓΗ ΚΑΙ ΣΕ ΧΡΗΜΑ</vt:lpstr>
      <vt:lpstr>Γ2. αστικοσ αναδασμοσ</vt:lpstr>
      <vt:lpstr>Γ3. Η ΜΕΤΑΦΟΡΑ ΣΥΝΤΕΛΕΣΤΗ ΔΟΜΗΣΗΣ</vt:lpstr>
      <vt:lpstr>Γ3. Η ΜΕΤΑΦΟΡΑ ΣΥΝΤΕΛΕΣΤΗ ΔΟΜΗΣΗΣ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311</cp:revision>
  <dcterms:created xsi:type="dcterms:W3CDTF">2023-11-01T21:01:17Z</dcterms:created>
  <dcterms:modified xsi:type="dcterms:W3CDTF">2025-05-17T12:58:15Z</dcterms:modified>
</cp:coreProperties>
</file>