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n-US"/>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n-US"/>
          </a:p>
        </p:txBody>
      </p:sp>
      <p:sp>
        <p:nvSpPr>
          <p:cNvPr id="4" name="3 - Θέση ημερομηνίας"/>
          <p:cNvSpPr>
            <a:spLocks noGrp="1"/>
          </p:cNvSpPr>
          <p:nvPr>
            <p:ph type="dt" sz="half" idx="10"/>
          </p:nvPr>
        </p:nvSpPr>
        <p:spPr/>
        <p:txBody>
          <a:bodyPr/>
          <a:lstStyle/>
          <a:p>
            <a:fld id="{1CA24794-02F8-4C1A-9396-54DC861B4EE4}" type="datetimeFigureOut">
              <a:rPr lang="en-US" smtClean="0"/>
              <a:pPr/>
              <a:t>6/15/2016</a:t>
            </a:fld>
            <a:endParaRPr lang="en-US"/>
          </a:p>
        </p:txBody>
      </p:sp>
      <p:sp>
        <p:nvSpPr>
          <p:cNvPr id="5" name="4 - Θέση υποσέλιδου"/>
          <p:cNvSpPr>
            <a:spLocks noGrp="1"/>
          </p:cNvSpPr>
          <p:nvPr>
            <p:ph type="ftr" sz="quarter" idx="11"/>
          </p:nvPr>
        </p:nvSpPr>
        <p:spPr/>
        <p:txBody>
          <a:bodyPr/>
          <a:lstStyle/>
          <a:p>
            <a:endParaRPr lang="en-US"/>
          </a:p>
        </p:txBody>
      </p:sp>
      <p:sp>
        <p:nvSpPr>
          <p:cNvPr id="6" name="5 - Θέση αριθμού διαφάνειας"/>
          <p:cNvSpPr>
            <a:spLocks noGrp="1"/>
          </p:cNvSpPr>
          <p:nvPr>
            <p:ph type="sldNum" sz="quarter" idx="12"/>
          </p:nvPr>
        </p:nvSpPr>
        <p:spPr/>
        <p:txBody>
          <a:bodyPr/>
          <a:lstStyle/>
          <a:p>
            <a:fld id="{19062883-A168-4484-BCE4-E017413EDBF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p:txBody>
          <a:bodyPr/>
          <a:lstStyle/>
          <a:p>
            <a:fld id="{1CA24794-02F8-4C1A-9396-54DC861B4EE4}" type="datetimeFigureOut">
              <a:rPr lang="en-US" smtClean="0"/>
              <a:pPr/>
              <a:t>6/15/2016</a:t>
            </a:fld>
            <a:endParaRPr lang="en-US"/>
          </a:p>
        </p:txBody>
      </p:sp>
      <p:sp>
        <p:nvSpPr>
          <p:cNvPr id="5" name="4 - Θέση υποσέλιδου"/>
          <p:cNvSpPr>
            <a:spLocks noGrp="1"/>
          </p:cNvSpPr>
          <p:nvPr>
            <p:ph type="ftr" sz="quarter" idx="11"/>
          </p:nvPr>
        </p:nvSpPr>
        <p:spPr/>
        <p:txBody>
          <a:bodyPr/>
          <a:lstStyle/>
          <a:p>
            <a:endParaRPr lang="en-US"/>
          </a:p>
        </p:txBody>
      </p:sp>
      <p:sp>
        <p:nvSpPr>
          <p:cNvPr id="6" name="5 - Θέση αριθμού διαφάνειας"/>
          <p:cNvSpPr>
            <a:spLocks noGrp="1"/>
          </p:cNvSpPr>
          <p:nvPr>
            <p:ph type="sldNum" sz="quarter" idx="12"/>
          </p:nvPr>
        </p:nvSpPr>
        <p:spPr/>
        <p:txBody>
          <a:bodyPr/>
          <a:lstStyle/>
          <a:p>
            <a:fld id="{19062883-A168-4484-BCE4-E017413EDBF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p:txBody>
          <a:bodyPr/>
          <a:lstStyle/>
          <a:p>
            <a:fld id="{1CA24794-02F8-4C1A-9396-54DC861B4EE4}" type="datetimeFigureOut">
              <a:rPr lang="en-US" smtClean="0"/>
              <a:pPr/>
              <a:t>6/15/2016</a:t>
            </a:fld>
            <a:endParaRPr lang="en-US"/>
          </a:p>
        </p:txBody>
      </p:sp>
      <p:sp>
        <p:nvSpPr>
          <p:cNvPr id="5" name="4 - Θέση υποσέλιδου"/>
          <p:cNvSpPr>
            <a:spLocks noGrp="1"/>
          </p:cNvSpPr>
          <p:nvPr>
            <p:ph type="ftr" sz="quarter" idx="11"/>
          </p:nvPr>
        </p:nvSpPr>
        <p:spPr/>
        <p:txBody>
          <a:bodyPr/>
          <a:lstStyle/>
          <a:p>
            <a:endParaRPr lang="en-US"/>
          </a:p>
        </p:txBody>
      </p:sp>
      <p:sp>
        <p:nvSpPr>
          <p:cNvPr id="6" name="5 - Θέση αριθμού διαφάνειας"/>
          <p:cNvSpPr>
            <a:spLocks noGrp="1"/>
          </p:cNvSpPr>
          <p:nvPr>
            <p:ph type="sldNum" sz="quarter" idx="12"/>
          </p:nvPr>
        </p:nvSpPr>
        <p:spPr/>
        <p:txBody>
          <a:bodyPr/>
          <a:lstStyle/>
          <a:p>
            <a:fld id="{19062883-A168-4484-BCE4-E017413EDBF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p:txBody>
          <a:bodyPr/>
          <a:lstStyle/>
          <a:p>
            <a:fld id="{1CA24794-02F8-4C1A-9396-54DC861B4EE4}" type="datetimeFigureOut">
              <a:rPr lang="en-US" smtClean="0"/>
              <a:pPr/>
              <a:t>6/15/2016</a:t>
            </a:fld>
            <a:endParaRPr lang="en-US"/>
          </a:p>
        </p:txBody>
      </p:sp>
      <p:sp>
        <p:nvSpPr>
          <p:cNvPr id="5" name="4 - Θέση υποσέλιδου"/>
          <p:cNvSpPr>
            <a:spLocks noGrp="1"/>
          </p:cNvSpPr>
          <p:nvPr>
            <p:ph type="ftr" sz="quarter" idx="11"/>
          </p:nvPr>
        </p:nvSpPr>
        <p:spPr/>
        <p:txBody>
          <a:bodyPr/>
          <a:lstStyle/>
          <a:p>
            <a:endParaRPr lang="en-US"/>
          </a:p>
        </p:txBody>
      </p:sp>
      <p:sp>
        <p:nvSpPr>
          <p:cNvPr id="6" name="5 - Θέση αριθμού διαφάνειας"/>
          <p:cNvSpPr>
            <a:spLocks noGrp="1"/>
          </p:cNvSpPr>
          <p:nvPr>
            <p:ph type="sldNum" sz="quarter" idx="12"/>
          </p:nvPr>
        </p:nvSpPr>
        <p:spPr/>
        <p:txBody>
          <a:bodyPr/>
          <a:lstStyle/>
          <a:p>
            <a:fld id="{19062883-A168-4484-BCE4-E017413EDBF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1CA24794-02F8-4C1A-9396-54DC861B4EE4}" type="datetimeFigureOut">
              <a:rPr lang="en-US" smtClean="0"/>
              <a:pPr/>
              <a:t>6/15/2016</a:t>
            </a:fld>
            <a:endParaRPr lang="en-US"/>
          </a:p>
        </p:txBody>
      </p:sp>
      <p:sp>
        <p:nvSpPr>
          <p:cNvPr id="5" name="4 - Θέση υποσέλιδου"/>
          <p:cNvSpPr>
            <a:spLocks noGrp="1"/>
          </p:cNvSpPr>
          <p:nvPr>
            <p:ph type="ftr" sz="quarter" idx="11"/>
          </p:nvPr>
        </p:nvSpPr>
        <p:spPr/>
        <p:txBody>
          <a:bodyPr/>
          <a:lstStyle/>
          <a:p>
            <a:endParaRPr lang="en-US"/>
          </a:p>
        </p:txBody>
      </p:sp>
      <p:sp>
        <p:nvSpPr>
          <p:cNvPr id="6" name="5 - Θέση αριθμού διαφάνειας"/>
          <p:cNvSpPr>
            <a:spLocks noGrp="1"/>
          </p:cNvSpPr>
          <p:nvPr>
            <p:ph type="sldNum" sz="quarter" idx="12"/>
          </p:nvPr>
        </p:nvSpPr>
        <p:spPr/>
        <p:txBody>
          <a:bodyPr/>
          <a:lstStyle/>
          <a:p>
            <a:fld id="{19062883-A168-4484-BCE4-E017413EDBF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4 - Θέση ημερομηνίας"/>
          <p:cNvSpPr>
            <a:spLocks noGrp="1"/>
          </p:cNvSpPr>
          <p:nvPr>
            <p:ph type="dt" sz="half" idx="10"/>
          </p:nvPr>
        </p:nvSpPr>
        <p:spPr/>
        <p:txBody>
          <a:bodyPr/>
          <a:lstStyle/>
          <a:p>
            <a:fld id="{1CA24794-02F8-4C1A-9396-54DC861B4EE4}" type="datetimeFigureOut">
              <a:rPr lang="en-US" smtClean="0"/>
              <a:pPr/>
              <a:t>6/15/2016</a:t>
            </a:fld>
            <a:endParaRPr lang="en-US"/>
          </a:p>
        </p:txBody>
      </p:sp>
      <p:sp>
        <p:nvSpPr>
          <p:cNvPr id="6" name="5 - Θέση υποσέλιδου"/>
          <p:cNvSpPr>
            <a:spLocks noGrp="1"/>
          </p:cNvSpPr>
          <p:nvPr>
            <p:ph type="ftr" sz="quarter" idx="11"/>
          </p:nvPr>
        </p:nvSpPr>
        <p:spPr/>
        <p:txBody>
          <a:bodyPr/>
          <a:lstStyle/>
          <a:p>
            <a:endParaRPr lang="en-US"/>
          </a:p>
        </p:txBody>
      </p:sp>
      <p:sp>
        <p:nvSpPr>
          <p:cNvPr id="7" name="6 - Θέση αριθμού διαφάνειας"/>
          <p:cNvSpPr>
            <a:spLocks noGrp="1"/>
          </p:cNvSpPr>
          <p:nvPr>
            <p:ph type="sldNum" sz="quarter" idx="12"/>
          </p:nvPr>
        </p:nvSpPr>
        <p:spPr/>
        <p:txBody>
          <a:bodyPr/>
          <a:lstStyle/>
          <a:p>
            <a:fld id="{19062883-A168-4484-BCE4-E017413EDBF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7" name="6 - Θέση ημερομηνίας"/>
          <p:cNvSpPr>
            <a:spLocks noGrp="1"/>
          </p:cNvSpPr>
          <p:nvPr>
            <p:ph type="dt" sz="half" idx="10"/>
          </p:nvPr>
        </p:nvSpPr>
        <p:spPr/>
        <p:txBody>
          <a:bodyPr/>
          <a:lstStyle/>
          <a:p>
            <a:fld id="{1CA24794-02F8-4C1A-9396-54DC861B4EE4}" type="datetimeFigureOut">
              <a:rPr lang="en-US" smtClean="0"/>
              <a:pPr/>
              <a:t>6/15/2016</a:t>
            </a:fld>
            <a:endParaRPr lang="en-US"/>
          </a:p>
        </p:txBody>
      </p:sp>
      <p:sp>
        <p:nvSpPr>
          <p:cNvPr id="8" name="7 - Θέση υποσέλιδου"/>
          <p:cNvSpPr>
            <a:spLocks noGrp="1"/>
          </p:cNvSpPr>
          <p:nvPr>
            <p:ph type="ftr" sz="quarter" idx="11"/>
          </p:nvPr>
        </p:nvSpPr>
        <p:spPr/>
        <p:txBody>
          <a:bodyPr/>
          <a:lstStyle/>
          <a:p>
            <a:endParaRPr lang="en-US"/>
          </a:p>
        </p:txBody>
      </p:sp>
      <p:sp>
        <p:nvSpPr>
          <p:cNvPr id="9" name="8 - Θέση αριθμού διαφάνειας"/>
          <p:cNvSpPr>
            <a:spLocks noGrp="1"/>
          </p:cNvSpPr>
          <p:nvPr>
            <p:ph type="sldNum" sz="quarter" idx="12"/>
          </p:nvPr>
        </p:nvSpPr>
        <p:spPr/>
        <p:txBody>
          <a:bodyPr/>
          <a:lstStyle/>
          <a:p>
            <a:fld id="{19062883-A168-4484-BCE4-E017413EDBF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ημερομηνίας"/>
          <p:cNvSpPr>
            <a:spLocks noGrp="1"/>
          </p:cNvSpPr>
          <p:nvPr>
            <p:ph type="dt" sz="half" idx="10"/>
          </p:nvPr>
        </p:nvSpPr>
        <p:spPr/>
        <p:txBody>
          <a:bodyPr/>
          <a:lstStyle/>
          <a:p>
            <a:fld id="{1CA24794-02F8-4C1A-9396-54DC861B4EE4}" type="datetimeFigureOut">
              <a:rPr lang="en-US" smtClean="0"/>
              <a:pPr/>
              <a:t>6/15/2016</a:t>
            </a:fld>
            <a:endParaRPr lang="en-US"/>
          </a:p>
        </p:txBody>
      </p:sp>
      <p:sp>
        <p:nvSpPr>
          <p:cNvPr id="4" name="3 - Θέση υποσέλιδου"/>
          <p:cNvSpPr>
            <a:spLocks noGrp="1"/>
          </p:cNvSpPr>
          <p:nvPr>
            <p:ph type="ftr" sz="quarter" idx="11"/>
          </p:nvPr>
        </p:nvSpPr>
        <p:spPr/>
        <p:txBody>
          <a:bodyPr/>
          <a:lstStyle/>
          <a:p>
            <a:endParaRPr lang="en-US"/>
          </a:p>
        </p:txBody>
      </p:sp>
      <p:sp>
        <p:nvSpPr>
          <p:cNvPr id="5" name="4 - Θέση αριθμού διαφάνειας"/>
          <p:cNvSpPr>
            <a:spLocks noGrp="1"/>
          </p:cNvSpPr>
          <p:nvPr>
            <p:ph type="sldNum" sz="quarter" idx="12"/>
          </p:nvPr>
        </p:nvSpPr>
        <p:spPr/>
        <p:txBody>
          <a:bodyPr/>
          <a:lstStyle/>
          <a:p>
            <a:fld id="{19062883-A168-4484-BCE4-E017413EDBF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1CA24794-02F8-4C1A-9396-54DC861B4EE4}" type="datetimeFigureOut">
              <a:rPr lang="en-US" smtClean="0"/>
              <a:pPr/>
              <a:t>6/15/2016</a:t>
            </a:fld>
            <a:endParaRPr lang="en-US"/>
          </a:p>
        </p:txBody>
      </p:sp>
      <p:sp>
        <p:nvSpPr>
          <p:cNvPr id="3" name="2 - Θέση υποσέλιδου"/>
          <p:cNvSpPr>
            <a:spLocks noGrp="1"/>
          </p:cNvSpPr>
          <p:nvPr>
            <p:ph type="ftr" sz="quarter" idx="11"/>
          </p:nvPr>
        </p:nvSpPr>
        <p:spPr/>
        <p:txBody>
          <a:bodyPr/>
          <a:lstStyle/>
          <a:p>
            <a:endParaRPr lang="en-US"/>
          </a:p>
        </p:txBody>
      </p:sp>
      <p:sp>
        <p:nvSpPr>
          <p:cNvPr id="4" name="3 - Θέση αριθμού διαφάνειας"/>
          <p:cNvSpPr>
            <a:spLocks noGrp="1"/>
          </p:cNvSpPr>
          <p:nvPr>
            <p:ph type="sldNum" sz="quarter" idx="12"/>
          </p:nvPr>
        </p:nvSpPr>
        <p:spPr/>
        <p:txBody>
          <a:bodyPr/>
          <a:lstStyle/>
          <a:p>
            <a:fld id="{19062883-A168-4484-BCE4-E017413EDBF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n-US"/>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1CA24794-02F8-4C1A-9396-54DC861B4EE4}" type="datetimeFigureOut">
              <a:rPr lang="en-US" smtClean="0"/>
              <a:pPr/>
              <a:t>6/15/2016</a:t>
            </a:fld>
            <a:endParaRPr lang="en-US"/>
          </a:p>
        </p:txBody>
      </p:sp>
      <p:sp>
        <p:nvSpPr>
          <p:cNvPr id="6" name="5 - Θέση υποσέλιδου"/>
          <p:cNvSpPr>
            <a:spLocks noGrp="1"/>
          </p:cNvSpPr>
          <p:nvPr>
            <p:ph type="ftr" sz="quarter" idx="11"/>
          </p:nvPr>
        </p:nvSpPr>
        <p:spPr/>
        <p:txBody>
          <a:bodyPr/>
          <a:lstStyle/>
          <a:p>
            <a:endParaRPr lang="en-US"/>
          </a:p>
        </p:txBody>
      </p:sp>
      <p:sp>
        <p:nvSpPr>
          <p:cNvPr id="7" name="6 - Θέση αριθμού διαφάνειας"/>
          <p:cNvSpPr>
            <a:spLocks noGrp="1"/>
          </p:cNvSpPr>
          <p:nvPr>
            <p:ph type="sldNum" sz="quarter" idx="12"/>
          </p:nvPr>
        </p:nvSpPr>
        <p:spPr/>
        <p:txBody>
          <a:bodyPr/>
          <a:lstStyle/>
          <a:p>
            <a:fld id="{19062883-A168-4484-BCE4-E017413EDBF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n-US"/>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1CA24794-02F8-4C1A-9396-54DC861B4EE4}" type="datetimeFigureOut">
              <a:rPr lang="en-US" smtClean="0"/>
              <a:pPr/>
              <a:t>6/15/2016</a:t>
            </a:fld>
            <a:endParaRPr lang="en-US"/>
          </a:p>
        </p:txBody>
      </p:sp>
      <p:sp>
        <p:nvSpPr>
          <p:cNvPr id="6" name="5 - Θέση υποσέλιδου"/>
          <p:cNvSpPr>
            <a:spLocks noGrp="1"/>
          </p:cNvSpPr>
          <p:nvPr>
            <p:ph type="ftr" sz="quarter" idx="11"/>
          </p:nvPr>
        </p:nvSpPr>
        <p:spPr/>
        <p:txBody>
          <a:bodyPr/>
          <a:lstStyle/>
          <a:p>
            <a:endParaRPr lang="en-US"/>
          </a:p>
        </p:txBody>
      </p:sp>
      <p:sp>
        <p:nvSpPr>
          <p:cNvPr id="7" name="6 - Θέση αριθμού διαφάνειας"/>
          <p:cNvSpPr>
            <a:spLocks noGrp="1"/>
          </p:cNvSpPr>
          <p:nvPr>
            <p:ph type="sldNum" sz="quarter" idx="12"/>
          </p:nvPr>
        </p:nvSpPr>
        <p:spPr/>
        <p:txBody>
          <a:bodyPr/>
          <a:lstStyle/>
          <a:p>
            <a:fld id="{19062883-A168-4484-BCE4-E017413EDBF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A24794-02F8-4C1A-9396-54DC861B4EE4}" type="datetimeFigureOut">
              <a:rPr lang="en-US" smtClean="0"/>
              <a:pPr/>
              <a:t>6/15/2016</a:t>
            </a:fld>
            <a:endParaRPr lang="en-US"/>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062883-A168-4484-BCE4-E017413EDBF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s://opencourse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Autofit/>
          </a:bodyPr>
          <a:lstStyle/>
          <a:p>
            <a:r>
              <a:rPr lang="el-GR" sz="4800" b="1" dirty="0" smtClean="0"/>
              <a:t>ΑΓΡΟΤΙΚΟ </a:t>
            </a:r>
            <a:r>
              <a:rPr lang="el-GR" sz="4800" b="1" dirty="0"/>
              <a:t>ΜΑΡΚΕΤΙΝΓΚ Η΄ ΜΑΡΚΕΤΙΝΓΚ ΑΓΡΟΤΙΚΩΝ ΠΡΟΪΟΝΤΩΝ</a:t>
            </a:r>
            <a:endParaRPr lang="en-US" sz="4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792162"/>
          </a:xfrm>
        </p:spPr>
        <p:txBody>
          <a:bodyPr>
            <a:normAutofit fontScale="90000"/>
          </a:bodyPr>
          <a:lstStyle/>
          <a:p>
            <a:r>
              <a:rPr lang="el-GR" b="1" dirty="0" smtClean="0"/>
              <a:t/>
            </a:r>
            <a:br>
              <a:rPr lang="el-GR" b="1" dirty="0" smtClean="0"/>
            </a:br>
            <a:r>
              <a:rPr lang="el-GR" b="1" dirty="0" smtClean="0"/>
              <a:t/>
            </a:r>
            <a:br>
              <a:rPr lang="el-GR" b="1" dirty="0" smtClean="0"/>
            </a:br>
            <a:r>
              <a:rPr lang="el-GR" sz="3100" b="1" dirty="0" smtClean="0"/>
              <a:t>Γεωγραφική Διάσταση - Έκταση της Αγοράς Αγροτικών Προϊόντων  </a:t>
            </a:r>
            <a:r>
              <a:rPr lang="en-US" b="1" dirty="0" smtClean="0"/>
              <a:t/>
            </a:r>
            <a:br>
              <a:rPr lang="en-US" b="1" dirty="0" smtClean="0"/>
            </a:br>
            <a:r>
              <a:rPr lang="en-US" b="1" dirty="0" smtClean="0"/>
              <a:t> </a:t>
            </a:r>
            <a:br>
              <a:rPr lang="en-US" b="1" dirty="0" smtClean="0"/>
            </a:br>
            <a:endParaRPr lang="en-US" dirty="0"/>
          </a:p>
        </p:txBody>
      </p:sp>
      <p:sp>
        <p:nvSpPr>
          <p:cNvPr id="3" name="2 - Θέση περιεχομένου"/>
          <p:cNvSpPr>
            <a:spLocks noGrp="1"/>
          </p:cNvSpPr>
          <p:nvPr>
            <p:ph idx="1"/>
          </p:nvPr>
        </p:nvSpPr>
        <p:spPr>
          <a:xfrm>
            <a:off x="152400" y="1371600"/>
            <a:ext cx="8686800" cy="5105400"/>
          </a:xfrm>
        </p:spPr>
        <p:txBody>
          <a:bodyPr>
            <a:normAutofit fontScale="70000" lnSpcReduction="20000"/>
          </a:bodyPr>
          <a:lstStyle/>
          <a:p>
            <a:pPr algn="just"/>
            <a:r>
              <a:rPr lang="el-GR" b="1" dirty="0" smtClean="0"/>
              <a:t>Τοπική αγορά,</a:t>
            </a:r>
            <a:r>
              <a:rPr lang="el-GR" dirty="0" smtClean="0"/>
              <a:t> έχει να κάνει με το όταν μια ορισμένη γεωγραφική περιοχή μιας χώρας είναι ο τόπος αγοραπωλησίας ενός συγκεκριμένου αγροτικού προϊόντος</a:t>
            </a:r>
          </a:p>
          <a:p>
            <a:pPr algn="just">
              <a:buNone/>
            </a:pPr>
            <a:r>
              <a:rPr lang="el-GR" dirty="0" smtClean="0"/>
              <a:t> </a:t>
            </a:r>
            <a:endParaRPr lang="en-US" dirty="0" smtClean="0"/>
          </a:p>
          <a:p>
            <a:pPr algn="just"/>
            <a:r>
              <a:rPr lang="el-GR" b="1" dirty="0" smtClean="0"/>
              <a:t>Εγχώρια αγορά,</a:t>
            </a:r>
            <a:r>
              <a:rPr lang="el-GR" dirty="0" smtClean="0"/>
              <a:t> έχει να κάνει με το όταν θεωρούμε ολόκληρη τη χώρα ως την αγορά του συγκεκριμένου αγροτικού προϊόντος </a:t>
            </a:r>
          </a:p>
          <a:p>
            <a:pPr algn="just">
              <a:buNone/>
            </a:pPr>
            <a:endParaRPr lang="en-US" dirty="0" smtClean="0"/>
          </a:p>
          <a:p>
            <a:pPr algn="just"/>
            <a:r>
              <a:rPr lang="el-GR" b="1" dirty="0" smtClean="0"/>
              <a:t>Διεθνής ή Παγκόσμια αγορά,</a:t>
            </a:r>
            <a:r>
              <a:rPr lang="el-GR" dirty="0" smtClean="0"/>
              <a:t> όταν ως τόπος αγοραπωλησίας ενός συγκεκριμένου αγροτικού προϊόντος θεωρείται ολόκληρη η Υφήλιος ή έστω ένα μέρος της</a:t>
            </a:r>
          </a:p>
          <a:p>
            <a:pPr algn="just">
              <a:buNone/>
            </a:pPr>
            <a:endParaRPr lang="el-GR" dirty="0" smtClean="0"/>
          </a:p>
          <a:p>
            <a:pPr algn="just"/>
            <a:r>
              <a:rPr lang="el-GR" b="1" dirty="0" smtClean="0"/>
              <a:t>Ανταλλακτική αγορά*, </a:t>
            </a:r>
            <a:r>
              <a:rPr lang="el-GR" dirty="0" smtClean="0"/>
              <a:t>έχει να κάνει με τον παραδοσιακό τρόπο ανταλλαγής αγροτικών αγαθών μεταξύ των δύο μερών που συμμετέχουν στη διαδικασία της αγοραπωλησίας και γίνεται συχνά σε περιόδους οικονομικής κρίσης ή αδυναμίας εξόφλησης της αγοραστικής υποχρέωσης με χρήμα, έστω και από το ένα από τα δύο συμβαλλόμενα μέρη</a:t>
            </a:r>
            <a:endParaRPr lang="en-US" b="1" dirty="0" smtClean="0"/>
          </a:p>
          <a:p>
            <a:endParaRPr lang="en-US" dirty="0" smtClean="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100" b="1" dirty="0" smtClean="0"/>
              <a:t>Αριθμός των Πωλητών και των Αγοραστών ενός Αγροτικού Προϊόντος</a:t>
            </a:r>
            <a:r>
              <a:rPr lang="en-US" dirty="0" smtClean="0"/>
              <a:t/>
            </a:r>
            <a:br>
              <a:rPr lang="en-US" dirty="0" smtClean="0"/>
            </a:br>
            <a:endParaRPr lang="en-US" dirty="0"/>
          </a:p>
        </p:txBody>
      </p:sp>
      <p:sp>
        <p:nvSpPr>
          <p:cNvPr id="3" name="2 - Θέση περιεχομένου"/>
          <p:cNvSpPr>
            <a:spLocks noGrp="1"/>
          </p:cNvSpPr>
          <p:nvPr>
            <p:ph idx="1"/>
          </p:nvPr>
        </p:nvSpPr>
        <p:spPr>
          <a:xfrm>
            <a:off x="152400" y="1066800"/>
            <a:ext cx="8763000" cy="5638800"/>
          </a:xfrm>
        </p:spPr>
        <p:txBody>
          <a:bodyPr>
            <a:normAutofit fontScale="85000" lnSpcReduction="20000"/>
          </a:bodyPr>
          <a:lstStyle/>
          <a:p>
            <a:pPr algn="just"/>
            <a:endParaRPr lang="el-GR" b="1" dirty="0" smtClean="0"/>
          </a:p>
          <a:p>
            <a:pPr algn="just"/>
            <a:r>
              <a:rPr lang="el-GR" b="1" dirty="0" smtClean="0"/>
              <a:t>Ατομιστική αγορά, </a:t>
            </a:r>
            <a:r>
              <a:rPr lang="el-GR" dirty="0" smtClean="0"/>
              <a:t>όταν υπάρχουν μικροί αγοραστές και πωλητές του συγκεκριμένου αγροτικού προϊόντος</a:t>
            </a:r>
          </a:p>
          <a:p>
            <a:pPr algn="just"/>
            <a:r>
              <a:rPr lang="el-GR" b="1" dirty="0" err="1" smtClean="0"/>
              <a:t>Πολυπωλιακή</a:t>
            </a:r>
            <a:r>
              <a:rPr lang="el-GR" b="1" dirty="0" smtClean="0"/>
              <a:t> αγορά,</a:t>
            </a:r>
            <a:r>
              <a:rPr lang="el-GR" dirty="0" smtClean="0"/>
              <a:t> όταν υπάρχουν πολλοί αγοραστές και πωλητές του αγροτικού προϊόντος</a:t>
            </a:r>
            <a:endParaRPr lang="el-GR" b="1" dirty="0" smtClean="0"/>
          </a:p>
          <a:p>
            <a:pPr algn="just"/>
            <a:r>
              <a:rPr lang="el-GR" b="1" dirty="0" err="1" smtClean="0"/>
              <a:t>Ολιγοπωλιακή</a:t>
            </a:r>
            <a:r>
              <a:rPr lang="el-GR" b="1" dirty="0" smtClean="0"/>
              <a:t> αγορά, </a:t>
            </a:r>
            <a:r>
              <a:rPr lang="el-GR" dirty="0" smtClean="0"/>
              <a:t>όταν υπάρχουν λίγοι και μεγάλοι πωλητές του αγροτικού προϊόντος</a:t>
            </a:r>
            <a:endParaRPr lang="el-GR" b="1" dirty="0" smtClean="0"/>
          </a:p>
          <a:p>
            <a:pPr algn="just"/>
            <a:r>
              <a:rPr lang="el-GR" b="1" dirty="0" smtClean="0"/>
              <a:t>Μονοπωλιακή αγορά, </a:t>
            </a:r>
            <a:r>
              <a:rPr lang="el-GR" dirty="0" smtClean="0"/>
              <a:t>όταν υπάρχει μόνο ένας πωλητής του αγροτικού προϊόντος </a:t>
            </a:r>
          </a:p>
          <a:p>
            <a:pPr algn="just"/>
            <a:r>
              <a:rPr lang="el-GR" b="1" dirty="0" err="1" smtClean="0"/>
              <a:t>Μονοψωνιακή</a:t>
            </a:r>
            <a:r>
              <a:rPr lang="el-GR" b="1" dirty="0" smtClean="0"/>
              <a:t> αγορά,</a:t>
            </a:r>
            <a:r>
              <a:rPr lang="el-GR" dirty="0" smtClean="0"/>
              <a:t> όταν υπάρχει μόνο ένας αγοραστής του αγροτικού προϊόντος</a:t>
            </a:r>
          </a:p>
          <a:p>
            <a:pPr algn="just"/>
            <a:r>
              <a:rPr lang="el-GR" b="1" dirty="0" smtClean="0"/>
              <a:t>Διαφοροποιημένη Μονοπωλιακή αγορά, </a:t>
            </a:r>
            <a:r>
              <a:rPr lang="el-GR" dirty="0" smtClean="0"/>
              <a:t>όταν υπάρχουν πολλοί διαφορετικοί αγοραστές που αγοράζουν ελαφρώς διαφοροποιημένα στην τιμή (σχεδόν) όμοια αγροτικά προϊόντα</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2800" b="1" dirty="0" smtClean="0"/>
              <a:t>Χαρακτηριστικά Γνωρίσματα των Διαφόρων Ομάδων Καταναλωτών ενός Αγροτικού Προϊόντος</a:t>
            </a:r>
            <a:r>
              <a:rPr lang="en-US" sz="2800" b="1" dirty="0" smtClean="0"/>
              <a:t/>
            </a:r>
            <a:br>
              <a:rPr lang="en-US" sz="2800" b="1" dirty="0" smtClean="0"/>
            </a:br>
            <a:endParaRPr lang="en-US" sz="2800" b="1" dirty="0"/>
          </a:p>
        </p:txBody>
      </p:sp>
      <p:sp>
        <p:nvSpPr>
          <p:cNvPr id="3" name="2 - Θέση περιεχομένου"/>
          <p:cNvSpPr>
            <a:spLocks noGrp="1"/>
          </p:cNvSpPr>
          <p:nvPr>
            <p:ph idx="1"/>
          </p:nvPr>
        </p:nvSpPr>
        <p:spPr>
          <a:xfrm>
            <a:off x="228600" y="1219200"/>
            <a:ext cx="8610600" cy="5410200"/>
          </a:xfrm>
        </p:spPr>
        <p:txBody>
          <a:bodyPr>
            <a:normAutofit fontScale="70000" lnSpcReduction="20000"/>
          </a:bodyPr>
          <a:lstStyle/>
          <a:p>
            <a:endParaRPr lang="en-US" dirty="0" smtClean="0"/>
          </a:p>
          <a:p>
            <a:r>
              <a:rPr lang="el-GR" b="1" dirty="0" smtClean="0"/>
              <a:t>Αγοραστική ομάδα με βάση το φύλλο</a:t>
            </a:r>
          </a:p>
          <a:p>
            <a:endParaRPr lang="el-GR" b="1" dirty="0" smtClean="0"/>
          </a:p>
          <a:p>
            <a:pPr algn="just"/>
            <a:r>
              <a:rPr lang="el-GR" b="1" dirty="0" smtClean="0"/>
              <a:t>Αγοραστική ομάδα παιδιών, εφήβων, νέων, μεσήλικων, ηλικιωμένων </a:t>
            </a:r>
          </a:p>
          <a:p>
            <a:pPr algn="just"/>
            <a:endParaRPr lang="el-GR" b="1" dirty="0" smtClean="0"/>
          </a:p>
          <a:p>
            <a:pPr algn="just"/>
            <a:r>
              <a:rPr lang="el-GR" b="1" dirty="0" smtClean="0"/>
              <a:t>Αγοραστική ομάδα καταναλωτών χαμηλών, μέσων και υψηλών εισοδημάτων</a:t>
            </a:r>
          </a:p>
          <a:p>
            <a:pPr algn="just"/>
            <a:endParaRPr lang="el-GR" b="1" dirty="0" smtClean="0"/>
          </a:p>
          <a:p>
            <a:pPr algn="just"/>
            <a:r>
              <a:rPr lang="el-GR" b="1" dirty="0" smtClean="0"/>
              <a:t>Αγοραστική ομάδα δημοσίων υπαλλήλων, ιδιωτικών υπαλλήλων, ελεύθερων επαγγελματιών, εργατών, αγροτών, συνταξιούχων, κλπ </a:t>
            </a:r>
          </a:p>
          <a:p>
            <a:pPr algn="just"/>
            <a:endParaRPr lang="el-GR" b="1" dirty="0" smtClean="0"/>
          </a:p>
          <a:p>
            <a:pPr algn="just"/>
            <a:r>
              <a:rPr lang="el-GR" b="1" dirty="0" smtClean="0"/>
              <a:t>Αγοραστική ομάδα με βάση τις αγοραστικές προτιμήσεις και  συνήθειες  των εκεί κοινωνικών ομάδων</a:t>
            </a:r>
          </a:p>
          <a:p>
            <a:pPr algn="just"/>
            <a:endParaRPr lang="el-GR" b="1" dirty="0" smtClean="0"/>
          </a:p>
          <a:p>
            <a:pPr algn="just"/>
            <a:r>
              <a:rPr lang="el-GR" b="1" dirty="0" smtClean="0"/>
              <a:t>Αγοραστική ομάδα με βάση τις πολιτιστικές και τοπικές συνήθειες  των εκεί κοινωνικών ομάδων</a:t>
            </a:r>
          </a:p>
          <a:p>
            <a:pPr algn="just"/>
            <a:endParaRPr lang="el-GR" dirty="0" smtClean="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200" b="1" dirty="0" smtClean="0"/>
              <a:t>Το Αγροτικό Προϊόν ή τα Προϊόντα που αφορούν μια Αγορά</a:t>
            </a:r>
            <a:r>
              <a:rPr lang="en-US" sz="3200" dirty="0" smtClean="0"/>
              <a:t/>
            </a:r>
            <a:br>
              <a:rPr lang="en-US" sz="3200" dirty="0" smtClean="0"/>
            </a:br>
            <a:endParaRPr lang="en-US" sz="3200" dirty="0"/>
          </a:p>
        </p:txBody>
      </p:sp>
      <p:sp>
        <p:nvSpPr>
          <p:cNvPr id="3" name="2 - Θέση περιεχομένου"/>
          <p:cNvSpPr>
            <a:spLocks noGrp="1"/>
          </p:cNvSpPr>
          <p:nvPr>
            <p:ph idx="1"/>
          </p:nvPr>
        </p:nvSpPr>
        <p:spPr>
          <a:xfrm>
            <a:off x="457200" y="1371600"/>
            <a:ext cx="8229600" cy="4754563"/>
          </a:xfrm>
        </p:spPr>
        <p:txBody>
          <a:bodyPr>
            <a:normAutofit lnSpcReduction="10000"/>
          </a:bodyPr>
          <a:lstStyle/>
          <a:p>
            <a:pPr algn="just"/>
            <a:r>
              <a:rPr lang="el-GR" dirty="0" smtClean="0"/>
              <a:t>Αγορά τροφίμων (φρούτων, λαχανικών, όσπριων, γαλακτοκομικών, κλπ )</a:t>
            </a:r>
          </a:p>
          <a:p>
            <a:pPr algn="just"/>
            <a:r>
              <a:rPr lang="el-GR" dirty="0" smtClean="0"/>
              <a:t>Αγορά κρασιού, ούζου, κλπ </a:t>
            </a:r>
          </a:p>
          <a:p>
            <a:pPr algn="just"/>
            <a:r>
              <a:rPr lang="el-GR" dirty="0" smtClean="0"/>
              <a:t>Αγορά κρέατος και συμπληρωματικά αυτών, κλπ</a:t>
            </a:r>
          </a:p>
          <a:p>
            <a:pPr algn="just"/>
            <a:r>
              <a:rPr lang="el-GR" dirty="0" smtClean="0"/>
              <a:t>Αγορά αλιευμάτων και συμπληρωματικά αυτών, κλπ</a:t>
            </a:r>
          </a:p>
          <a:p>
            <a:pPr algn="just"/>
            <a:r>
              <a:rPr lang="el-GR" dirty="0" smtClean="0"/>
              <a:t>Αγορά καλλιεργήσιμων βοτάνων, τσαγιού, κλπ</a:t>
            </a:r>
          </a:p>
          <a:p>
            <a:endParaRPr lang="el-GR" dirty="0" smtClean="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0"/>
            <a:ext cx="8229600" cy="914400"/>
          </a:xfrm>
        </p:spPr>
        <p:txBody>
          <a:bodyPr>
            <a:normAutofit/>
          </a:bodyPr>
          <a:lstStyle/>
          <a:p>
            <a:r>
              <a:rPr lang="el-GR" sz="2400" b="1" dirty="0" smtClean="0"/>
              <a:t>Δομή και Χαρακτηριστικά Στοιχεία της Αγοράς Αγροτικών Προϊόντων</a:t>
            </a:r>
            <a:endParaRPr lang="en-US" sz="2400" dirty="0"/>
          </a:p>
        </p:txBody>
      </p:sp>
      <p:sp>
        <p:nvSpPr>
          <p:cNvPr id="3" name="2 - Θέση περιεχομένου"/>
          <p:cNvSpPr>
            <a:spLocks noGrp="1"/>
          </p:cNvSpPr>
          <p:nvPr>
            <p:ph idx="1"/>
          </p:nvPr>
        </p:nvSpPr>
        <p:spPr>
          <a:xfrm>
            <a:off x="152400" y="914400"/>
            <a:ext cx="8839200" cy="5943600"/>
          </a:xfrm>
        </p:spPr>
        <p:txBody>
          <a:bodyPr>
            <a:normAutofit fontScale="47500" lnSpcReduction="20000"/>
          </a:bodyPr>
          <a:lstStyle/>
          <a:p>
            <a:pPr algn="ctr">
              <a:buNone/>
            </a:pPr>
            <a:r>
              <a:rPr lang="el-GR" sz="4200" dirty="0" smtClean="0"/>
              <a:t> </a:t>
            </a:r>
            <a:r>
              <a:rPr lang="el-GR" sz="4200" b="1" i="1" dirty="0" smtClean="0"/>
              <a:t>Ορισμός </a:t>
            </a:r>
            <a:r>
              <a:rPr lang="el-GR" sz="3600" dirty="0" smtClean="0"/>
              <a:t> </a:t>
            </a:r>
            <a:endParaRPr lang="en-US" sz="3600" dirty="0" smtClean="0"/>
          </a:p>
          <a:p>
            <a:pPr algn="just">
              <a:buNone/>
            </a:pPr>
            <a:r>
              <a:rPr lang="el-GR" sz="4200" dirty="0" smtClean="0"/>
              <a:t>      Η δομή της αγοράς των αγροτικών προϊόντων,  αναφέρεται στα χαρακτηριστικά στοιχεία της αγοράς, τα οποία επηρεάζουν σημαντικά τη συμπεριφορά τόσο των παραγωγών-πωλητών, όσο και των καταναλωτών-αγοραστών ενός αγροτικού προϊόντος</a:t>
            </a:r>
          </a:p>
          <a:p>
            <a:pPr algn="just">
              <a:buNone/>
            </a:pPr>
            <a:r>
              <a:rPr lang="el-GR" sz="4200" dirty="0" smtClean="0"/>
              <a:t> </a:t>
            </a:r>
          </a:p>
          <a:p>
            <a:pPr algn="ctr">
              <a:buNone/>
            </a:pPr>
            <a:r>
              <a:rPr lang="el-GR" sz="4200" b="1" i="1" dirty="0" smtClean="0"/>
              <a:t>Χαρακτηριστικά Στοιχεία της Δομής Αγοράς </a:t>
            </a:r>
          </a:p>
          <a:p>
            <a:pPr algn="just"/>
            <a:r>
              <a:rPr lang="el-GR" sz="3800" dirty="0" smtClean="0"/>
              <a:t>Η οργανωτική και λειτουργική διάρθρωση της αγοράς  αγροτικών προϊόντων σε εγχώριο και διεθνές επίπεδο</a:t>
            </a:r>
          </a:p>
          <a:p>
            <a:pPr algn="just"/>
            <a:r>
              <a:rPr lang="el-GR" sz="3800" dirty="0" smtClean="0"/>
              <a:t>Οι εμπλεκόμενοι φορείς στη δομή της αγοράς αγροτικών προϊόντων σε εγχώριο και διεθνές επίπεδο</a:t>
            </a:r>
          </a:p>
          <a:p>
            <a:pPr algn="just"/>
            <a:r>
              <a:rPr lang="el-GR" sz="3800" dirty="0" smtClean="0"/>
              <a:t>Οι παραγωγικές και επιχειρηματικές στρατηγικές και διαδικασίες κατανόησης και προσέγγισης της αγοράς αγροτικών προϊόντων σε εγχώριο και διεθνές επίπεδο</a:t>
            </a:r>
          </a:p>
          <a:p>
            <a:pPr algn="just"/>
            <a:r>
              <a:rPr lang="el-GR" sz="3800" dirty="0" smtClean="0"/>
              <a:t>Το εύρος, η ένταση και η ανταγωνιστική δυναμική της αγοράς αγροτικών προϊόντων σε εγχώριο και διεθνές επίπεδο</a:t>
            </a:r>
          </a:p>
          <a:p>
            <a:pPr algn="just"/>
            <a:r>
              <a:rPr lang="el-GR" sz="3800" dirty="0" smtClean="0"/>
              <a:t>Ο βαθμός συγκέντρωσης των πωλητών και των αγοραστών αγροτικών προϊόντων σε εγχώριο και διεθνές επίπεδο</a:t>
            </a:r>
          </a:p>
          <a:p>
            <a:pPr algn="just"/>
            <a:r>
              <a:rPr lang="el-GR" sz="3800" dirty="0" smtClean="0"/>
              <a:t>Η ικανότητα και ο βαθμός ποιοτικής διαφοροποίησης του αγροτικού προϊόντος σε εγχώριο και διεθνές επίπεδο</a:t>
            </a:r>
          </a:p>
          <a:p>
            <a:pPr algn="just"/>
            <a:r>
              <a:rPr lang="el-GR" sz="3800" dirty="0" smtClean="0"/>
              <a:t>Η διαδικασία επιτυχούς καταμερισμού της εγχώριας και διεθνούς αγοράς του αγροτικού προϊόντος </a:t>
            </a:r>
          </a:p>
          <a:p>
            <a:pPr algn="just"/>
            <a:r>
              <a:rPr lang="el-GR" sz="3800" dirty="0" smtClean="0"/>
              <a:t>Οι συνθήκες εισόδου και εξόδου του αγροτικού προϊόντος στην εγχώρια και διεθνή αγορά</a:t>
            </a:r>
            <a:endParaRPr lang="en-US" sz="3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2800" b="1" dirty="0" smtClean="0"/>
              <a:t>ΛΕΙΤΟΥΡΓΙΚΟΤΗΤΑ ΚΑΙ ΔΙΑΣΤΑΣΕΙΣ ΛΕΙΤΟΥΡΓΙΚΟΤΗΤΑ Σ ΤΗΣ</a:t>
            </a:r>
            <a:r>
              <a:rPr lang="en-US" sz="2800" dirty="0" smtClean="0"/>
              <a:t/>
            </a:r>
            <a:br>
              <a:rPr lang="en-US" sz="2800" dirty="0" smtClean="0"/>
            </a:br>
            <a:r>
              <a:rPr lang="el-GR" sz="2800" b="1" dirty="0" smtClean="0"/>
              <a:t>ΑΓΟΡΑΣ ΑΓΡΟΤΙΚΩΝ ΠΡΟΪΟΝΤΩΝ</a:t>
            </a:r>
            <a:endParaRPr lang="en-US" sz="2800" b="1" dirty="0"/>
          </a:p>
        </p:txBody>
      </p:sp>
      <p:sp>
        <p:nvSpPr>
          <p:cNvPr id="3" name="2 - Θέση περιεχομένου"/>
          <p:cNvSpPr>
            <a:spLocks noGrp="1"/>
          </p:cNvSpPr>
          <p:nvPr>
            <p:ph idx="1"/>
          </p:nvPr>
        </p:nvSpPr>
        <p:spPr>
          <a:xfrm>
            <a:off x="0" y="1371600"/>
            <a:ext cx="8915400" cy="5334000"/>
          </a:xfrm>
        </p:spPr>
        <p:txBody>
          <a:bodyPr>
            <a:normAutofit fontScale="62500" lnSpcReduction="20000"/>
          </a:bodyPr>
          <a:lstStyle/>
          <a:p>
            <a:pPr algn="ctr">
              <a:buNone/>
            </a:pPr>
            <a:r>
              <a:rPr lang="el-GR" sz="3100" dirty="0" smtClean="0"/>
              <a:t>   </a:t>
            </a:r>
            <a:r>
              <a:rPr lang="el-GR" sz="3100" b="1" i="1" dirty="0" smtClean="0"/>
              <a:t>ΟΡΙΣΜΟΣ</a:t>
            </a:r>
          </a:p>
          <a:p>
            <a:pPr algn="ctr">
              <a:buNone/>
            </a:pPr>
            <a:endParaRPr lang="el-GR" sz="2200" b="1" i="1" dirty="0" smtClean="0"/>
          </a:p>
          <a:p>
            <a:pPr algn="just">
              <a:buNone/>
            </a:pPr>
            <a:r>
              <a:rPr lang="el-GR" sz="2000" dirty="0" smtClean="0"/>
              <a:t>        </a:t>
            </a:r>
            <a:r>
              <a:rPr lang="el-GR" dirty="0" smtClean="0"/>
              <a:t>Αναφέρεται στα διάφορα οικονομικά, κοινωνικά, δημογραφικά, πολιτιστικά, τεχνολογικά, κλπ αποτελέσματα που δημιουργούνται από την λειτουργία της αγοράς αγροτικών προϊόντων και τα οποία επηρεάζουν την ευημερία των εμπλεκομένων μελών της </a:t>
            </a:r>
          </a:p>
          <a:p>
            <a:pPr algn="just">
              <a:buNone/>
            </a:pPr>
            <a:endParaRPr lang="el-GR" sz="2000" dirty="0" smtClean="0"/>
          </a:p>
          <a:p>
            <a:pPr algn="ctr">
              <a:buNone/>
            </a:pPr>
            <a:r>
              <a:rPr lang="el-GR" sz="3100" b="1" i="1" dirty="0" smtClean="0"/>
              <a:t>ΔΙΑΣΤΑΣΕΙΣ ΛΕΙΤΟΥΡΓΙΚΟΤΗΤΑΣ ΤΗΣ ΑΓΟΡΑΣ ΑΓΡΟΤΙΚΩΝ ΠΡΟΪΟΝΤΩΝ</a:t>
            </a:r>
          </a:p>
          <a:p>
            <a:endParaRPr lang="en-US" sz="2400" dirty="0" smtClean="0"/>
          </a:p>
          <a:p>
            <a:pPr algn="just"/>
            <a:r>
              <a:rPr lang="el-GR" dirty="0" smtClean="0"/>
              <a:t>Η πλήρης διασφάλιση και βεβαιότητα πώλησης των προϊόντων των αγροτών </a:t>
            </a:r>
          </a:p>
          <a:p>
            <a:pPr algn="just"/>
            <a:r>
              <a:rPr lang="el-GR" dirty="0" smtClean="0"/>
              <a:t>Η πώληση των αγροτικών προϊόντων σε δίκαιες τιμές και σε λογικό χρονικό διάστημα αποπληρωμής-εξόφλησης  των αγροτών</a:t>
            </a:r>
          </a:p>
          <a:p>
            <a:pPr algn="just"/>
            <a:r>
              <a:rPr lang="el-GR" dirty="0" smtClean="0"/>
              <a:t>Η εξασφάλιση μιας διαρκούς και κανονικής ροής ποιοτικών αγροτικών προϊόντων στους καταναλωτές </a:t>
            </a:r>
          </a:p>
          <a:p>
            <a:pPr algn="just"/>
            <a:r>
              <a:rPr lang="el-GR" dirty="0" smtClean="0"/>
              <a:t>Η επίτευξη αποδοτικής χρησιμοποίησης των συντελεστών παραγωγής  για την παραγωγή της ποσότητας και του είδους των αγροτικών αγαθών που επιθυμούν οι τελικοί καταναλωτές</a:t>
            </a:r>
          </a:p>
          <a:p>
            <a:pPr algn="just"/>
            <a:r>
              <a:rPr lang="el-GR" dirty="0" smtClean="0"/>
              <a:t>Η εξασφάλιση ίσης μεταχείρισης της διπολικής σχέσης </a:t>
            </a:r>
            <a:r>
              <a:rPr lang="en-US" dirty="0" smtClean="0"/>
              <a:t>“</a:t>
            </a:r>
            <a:r>
              <a:rPr lang="el-GR" dirty="0" smtClean="0"/>
              <a:t>παραγωγών </a:t>
            </a:r>
            <a:r>
              <a:rPr lang="en-US" dirty="0" smtClean="0"/>
              <a:t>–</a:t>
            </a:r>
            <a:r>
              <a:rPr lang="el-GR" dirty="0" smtClean="0"/>
              <a:t>καταναλωτών</a:t>
            </a:r>
            <a:r>
              <a:rPr lang="en-US" dirty="0" smtClean="0"/>
              <a:t>”</a:t>
            </a:r>
            <a:r>
              <a:rPr lang="el-GR" dirty="0" smtClean="0"/>
              <a:t> αγροτικών προϊόντων  </a:t>
            </a:r>
          </a:p>
          <a:p>
            <a:pPr algn="ctr">
              <a:buNone/>
            </a:pPr>
            <a:r>
              <a:rPr lang="el-GR" sz="2200" b="1" i="1" dirty="0" smtClean="0"/>
              <a:t> </a:t>
            </a:r>
            <a:endParaRPr lang="en-US" sz="2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52400"/>
            <a:ext cx="8229600" cy="533400"/>
          </a:xfrm>
        </p:spPr>
        <p:txBody>
          <a:bodyPr>
            <a:normAutofit fontScale="90000"/>
          </a:bodyPr>
          <a:lstStyle/>
          <a:p>
            <a:r>
              <a:rPr lang="el-GR" b="1" dirty="0" smtClean="0"/>
              <a:t> </a:t>
            </a:r>
            <a:r>
              <a:rPr lang="el-GR" sz="3200" b="1" dirty="0" smtClean="0"/>
              <a:t>ΠΑΡΑΓΩΓΟΙ ΑΓΡΟΤΙΚΩΝ ΠΡΟΪΟΝΤΩΝ </a:t>
            </a:r>
            <a:endParaRPr lang="en-US" sz="3200" dirty="0"/>
          </a:p>
        </p:txBody>
      </p:sp>
      <p:sp>
        <p:nvSpPr>
          <p:cNvPr id="3" name="2 - Θέση περιεχομένου"/>
          <p:cNvSpPr>
            <a:spLocks noGrp="1"/>
          </p:cNvSpPr>
          <p:nvPr>
            <p:ph idx="1"/>
          </p:nvPr>
        </p:nvSpPr>
        <p:spPr>
          <a:xfrm>
            <a:off x="152400" y="838200"/>
            <a:ext cx="8839200" cy="5791200"/>
          </a:xfrm>
        </p:spPr>
        <p:txBody>
          <a:bodyPr>
            <a:normAutofit lnSpcReduction="10000"/>
          </a:bodyPr>
          <a:lstStyle/>
          <a:p>
            <a:pPr algn="ctr">
              <a:buNone/>
            </a:pPr>
            <a:r>
              <a:rPr lang="el-GR" sz="2800" b="1" i="1" dirty="0" smtClean="0"/>
              <a:t>Ορισμός Παραγωγού Αγροτικών Προϊόντων</a:t>
            </a:r>
            <a:endParaRPr lang="en-US" sz="2800" b="1" i="1" dirty="0" smtClean="0"/>
          </a:p>
          <a:p>
            <a:pPr algn="just"/>
            <a:r>
              <a:rPr lang="el-GR" sz="2400" dirty="0" smtClean="0"/>
              <a:t>Το άτομο που συνδυάζει τους συντελεστές αγροτικής παραγωγής για να παράγει τα αγροτικά προϊόντα που χρειάζονται οι καταναλωτές για την ικανοποίηση των διαφόρων διατροφικών αναγκών  τους και που θα του αποφέρουν εισόδημα στον ίδιο τον παραγωγό για τη διαβίωσή του </a:t>
            </a:r>
          </a:p>
          <a:p>
            <a:pPr algn="just"/>
            <a:endParaRPr lang="el-GR" sz="2400" dirty="0" smtClean="0"/>
          </a:p>
          <a:p>
            <a:pPr algn="ctr">
              <a:buNone/>
            </a:pPr>
            <a:r>
              <a:rPr lang="el-GR" sz="2800" b="1" i="1" dirty="0" smtClean="0"/>
              <a:t>Χαρακτηριστικά Γνωρίσματα Παραγωγών</a:t>
            </a:r>
          </a:p>
          <a:p>
            <a:r>
              <a:rPr lang="el-GR" sz="2400" dirty="0" smtClean="0"/>
              <a:t>Ηλικία των παραγωγών αγροτικών προϊόντων  </a:t>
            </a:r>
          </a:p>
          <a:p>
            <a:r>
              <a:rPr lang="el-GR" sz="2400" dirty="0" smtClean="0"/>
              <a:t>Μορφωτικό επίπεδο &amp; εκπαίδευση των παραγωγών </a:t>
            </a:r>
          </a:p>
          <a:p>
            <a:r>
              <a:rPr lang="el-GR" sz="2400" dirty="0" smtClean="0"/>
              <a:t>Παραγωγική εμπειρία και διάθεση</a:t>
            </a:r>
          </a:p>
          <a:p>
            <a:r>
              <a:rPr lang="el-GR" sz="2400" dirty="0" smtClean="0"/>
              <a:t>Οργανωτική και λειτουργική ικανότητα των παραγωγών </a:t>
            </a:r>
          </a:p>
          <a:p>
            <a:r>
              <a:rPr lang="el-GR" sz="2400" dirty="0" smtClean="0"/>
              <a:t>Εύρος  επιχειρηματικής καινοτομίας</a:t>
            </a:r>
          </a:p>
          <a:p>
            <a:r>
              <a:rPr lang="el-GR" sz="2400" dirty="0" smtClean="0"/>
              <a:t>Εύρος  παραγωγικής και επιχειρηματικής ηθικής</a:t>
            </a:r>
          </a:p>
          <a:p>
            <a:endParaRPr lang="el-GR" sz="2400" dirty="0" smtClean="0"/>
          </a:p>
          <a:p>
            <a:endParaRPr lang="el-GR" sz="2400" dirty="0" smtClean="0"/>
          </a:p>
          <a:p>
            <a:pPr algn="ctr">
              <a:buNone/>
            </a:pPr>
            <a:endParaRPr lang="en-US" sz="2800" i="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0"/>
            <a:ext cx="8229600" cy="685800"/>
          </a:xfrm>
        </p:spPr>
        <p:txBody>
          <a:bodyPr>
            <a:normAutofit/>
          </a:bodyPr>
          <a:lstStyle/>
          <a:p>
            <a:r>
              <a:rPr lang="el-GR" sz="3200" b="1" dirty="0" smtClean="0"/>
              <a:t>ΚΑΤΑΝΑΛΩΤΕΣ ΑΓΡΟΤΙΚΩΝ ΠΡΟΪΟΝΤΩΝ </a:t>
            </a:r>
            <a:endParaRPr lang="en-US" sz="3200" dirty="0"/>
          </a:p>
        </p:txBody>
      </p:sp>
      <p:sp>
        <p:nvSpPr>
          <p:cNvPr id="3" name="2 - Θέση περιεχομένου"/>
          <p:cNvSpPr>
            <a:spLocks noGrp="1"/>
          </p:cNvSpPr>
          <p:nvPr>
            <p:ph idx="1"/>
          </p:nvPr>
        </p:nvSpPr>
        <p:spPr>
          <a:xfrm>
            <a:off x="152400" y="685800"/>
            <a:ext cx="8839200" cy="5943600"/>
          </a:xfrm>
        </p:spPr>
        <p:txBody>
          <a:bodyPr>
            <a:normAutofit/>
          </a:bodyPr>
          <a:lstStyle/>
          <a:p>
            <a:pPr algn="ctr">
              <a:buNone/>
            </a:pPr>
            <a:r>
              <a:rPr lang="el-GR" sz="2800" b="1" i="1" dirty="0" smtClean="0"/>
              <a:t>Ορισμός Καταναλωτή Αγροτικών Προϊόντων</a:t>
            </a:r>
            <a:endParaRPr lang="en-US" sz="2800" b="1" i="1" dirty="0" smtClean="0"/>
          </a:p>
          <a:p>
            <a:pPr algn="just"/>
            <a:r>
              <a:rPr lang="el-GR" sz="2400" dirty="0" smtClean="0"/>
              <a:t>Το άτομο στον οποίον απευθύνονται τα αγροτικά προϊόντα και τα οποία από αυτόν τελικά θα καταναλωθούν   </a:t>
            </a:r>
          </a:p>
          <a:p>
            <a:pPr algn="ctr">
              <a:buNone/>
            </a:pPr>
            <a:endParaRPr lang="el-GR" sz="2800" b="1" i="1" dirty="0" smtClean="0"/>
          </a:p>
          <a:p>
            <a:pPr algn="ctr">
              <a:buNone/>
            </a:pPr>
            <a:r>
              <a:rPr lang="el-GR" sz="2800" b="1" i="1" dirty="0" smtClean="0"/>
              <a:t>Παράγοντες που Επιδρούν και Επηρεάζουν τη Συνολική  Συμπεριφορά του Καταναλωτή</a:t>
            </a:r>
          </a:p>
          <a:p>
            <a:r>
              <a:rPr lang="el-GR" sz="2400" i="1" dirty="0" smtClean="0"/>
              <a:t>Προσωπικοί</a:t>
            </a:r>
            <a:r>
              <a:rPr lang="el-GR" sz="2800" i="1" dirty="0" smtClean="0"/>
              <a:t>  </a:t>
            </a:r>
            <a:r>
              <a:rPr lang="el-GR" sz="2400" i="1" dirty="0" smtClean="0"/>
              <a:t>παράγοντες</a:t>
            </a:r>
          </a:p>
          <a:p>
            <a:r>
              <a:rPr lang="el-GR" sz="2400" i="1" dirty="0" smtClean="0"/>
              <a:t>Κοινωνικοί  παράγοντες</a:t>
            </a:r>
          </a:p>
          <a:p>
            <a:r>
              <a:rPr lang="el-GR" sz="2400" i="1" dirty="0" smtClean="0"/>
              <a:t>Οικονομικοί  παράγοντες</a:t>
            </a:r>
          </a:p>
          <a:p>
            <a:r>
              <a:rPr lang="el-GR" sz="2400" i="1" dirty="0" smtClean="0"/>
              <a:t>Πολιτικοί  παράγοντες</a:t>
            </a:r>
          </a:p>
          <a:p>
            <a:r>
              <a:rPr lang="el-GR" sz="2400" i="1" dirty="0" smtClean="0"/>
              <a:t>Δημογραφικοί  παράγοντες</a:t>
            </a:r>
          </a:p>
          <a:p>
            <a:r>
              <a:rPr lang="el-GR" sz="2400" i="1" dirty="0" smtClean="0"/>
              <a:t>Ψυχολογικοί  παράγοντες</a:t>
            </a:r>
          </a:p>
          <a:p>
            <a:r>
              <a:rPr lang="el-GR" sz="2400" i="1" dirty="0" smtClean="0"/>
              <a:t>Απροσδιόριστοι  παράγοντες</a:t>
            </a:r>
            <a:endParaRPr lang="en-US" sz="2400" i="1" dirty="0" smtClean="0"/>
          </a:p>
          <a:p>
            <a:endParaRPr lang="en-US" dirty="0" smtClean="0"/>
          </a:p>
          <a:p>
            <a:pPr>
              <a:buNone/>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411162"/>
          </a:xfrm>
        </p:spPr>
        <p:txBody>
          <a:bodyPr>
            <a:noAutofit/>
          </a:bodyPr>
          <a:lstStyle/>
          <a:p>
            <a:r>
              <a:rPr lang="el-GR" sz="2800" b="1" dirty="0" smtClean="0"/>
              <a:t/>
            </a:r>
            <a:br>
              <a:rPr lang="el-GR" sz="2800" b="1" dirty="0" smtClean="0"/>
            </a:br>
            <a:r>
              <a:rPr lang="el-GR" sz="2800" b="1" dirty="0" smtClean="0"/>
              <a:t>ΠΡΟΣΩΠΙΚΟΙ  ΠΑΡΑΓΟΝΤΕΣ</a:t>
            </a:r>
            <a:br>
              <a:rPr lang="el-GR" sz="2800" b="1" dirty="0" smtClean="0"/>
            </a:br>
            <a:endParaRPr lang="en-US" sz="2800" b="1" dirty="0"/>
          </a:p>
        </p:txBody>
      </p:sp>
      <p:sp>
        <p:nvSpPr>
          <p:cNvPr id="3" name="2 - Θέση περιεχομένου"/>
          <p:cNvSpPr>
            <a:spLocks noGrp="1"/>
          </p:cNvSpPr>
          <p:nvPr>
            <p:ph idx="1"/>
          </p:nvPr>
        </p:nvSpPr>
        <p:spPr>
          <a:xfrm>
            <a:off x="228600" y="762000"/>
            <a:ext cx="8686800" cy="5867400"/>
          </a:xfrm>
        </p:spPr>
        <p:txBody>
          <a:bodyPr/>
          <a:lstStyle/>
          <a:p>
            <a:endParaRPr lang="en-US" dirty="0" smtClean="0"/>
          </a:p>
          <a:p>
            <a:endParaRPr lang="en-US" dirty="0" smtClean="0"/>
          </a:p>
          <a:p>
            <a:r>
              <a:rPr lang="el-GR" dirty="0" smtClean="0"/>
              <a:t>Φύλο του καταναλωτή </a:t>
            </a:r>
          </a:p>
          <a:p>
            <a:r>
              <a:rPr lang="el-GR" dirty="0" smtClean="0"/>
              <a:t>Ηλικία του καταναλωτή </a:t>
            </a:r>
          </a:p>
          <a:p>
            <a:r>
              <a:rPr lang="el-GR" dirty="0" smtClean="0"/>
              <a:t>Μορφωτικό επίπεδο καταναλωτή </a:t>
            </a:r>
          </a:p>
          <a:p>
            <a:r>
              <a:rPr lang="el-GR" dirty="0" smtClean="0"/>
              <a:t>Επάγγελμα και είδος εργασίας του καταναλωτή</a:t>
            </a:r>
          </a:p>
          <a:p>
            <a:r>
              <a:rPr lang="el-GR" dirty="0" smtClean="0"/>
              <a:t>Προσωπικότητα του καταναλωτή</a:t>
            </a:r>
          </a:p>
          <a:p>
            <a:r>
              <a:rPr lang="el-GR" dirty="0" smtClean="0"/>
              <a:t>Διατροφικές συνήθειες καταναλωτή </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smtClean="0"/>
              <a:t>ΚΟΙΝΩΝΙΚΟΙ ΠΑΡΑΓΟΝΤΕΣ</a:t>
            </a:r>
            <a:endParaRPr lang="en-US" sz="3200" dirty="0"/>
          </a:p>
        </p:txBody>
      </p:sp>
      <p:sp>
        <p:nvSpPr>
          <p:cNvPr id="3" name="2 - Θέση περιεχομένου"/>
          <p:cNvSpPr>
            <a:spLocks noGrp="1"/>
          </p:cNvSpPr>
          <p:nvPr>
            <p:ph idx="1"/>
          </p:nvPr>
        </p:nvSpPr>
        <p:spPr/>
        <p:txBody>
          <a:bodyPr/>
          <a:lstStyle/>
          <a:p>
            <a:r>
              <a:rPr lang="el-GR" dirty="0" smtClean="0"/>
              <a:t>Κοινωνικό </a:t>
            </a:r>
            <a:r>
              <a:rPr lang="en-US" dirty="0" smtClean="0"/>
              <a:t>status</a:t>
            </a:r>
            <a:r>
              <a:rPr lang="el-GR" dirty="0" smtClean="0"/>
              <a:t> του καταναλωτή </a:t>
            </a:r>
            <a:endParaRPr lang="en-US" dirty="0" smtClean="0"/>
          </a:p>
          <a:p>
            <a:pPr algn="just"/>
            <a:r>
              <a:rPr lang="el-GR" dirty="0" smtClean="0"/>
              <a:t>Κοινωνικές επιρροές και αντιλήψεις του καταναλωτή </a:t>
            </a:r>
            <a:endParaRPr lang="en-US" dirty="0" smtClean="0"/>
          </a:p>
          <a:p>
            <a:r>
              <a:rPr lang="el-GR" dirty="0" smtClean="0"/>
              <a:t>Οικογενειακή κατάσταση του καταναλωτή </a:t>
            </a:r>
          </a:p>
          <a:p>
            <a:r>
              <a:rPr lang="el-GR" dirty="0" smtClean="0"/>
              <a:t>Μέγεθος οικογένειας του καταναλωτή</a:t>
            </a:r>
          </a:p>
          <a:p>
            <a:pPr algn="just"/>
            <a:r>
              <a:rPr lang="el-GR" dirty="0" smtClean="0"/>
              <a:t>Αγοραστικά δικαιώματα και υποχρεώσεις του καταναλωτή</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609600"/>
            <a:ext cx="8229600" cy="6096000"/>
          </a:xfrm>
        </p:spPr>
        <p:txBody>
          <a:bodyPr>
            <a:noAutofit/>
          </a:bodyPr>
          <a:lstStyle/>
          <a:p>
            <a:pPr algn="ctr">
              <a:buNone/>
            </a:pPr>
            <a:r>
              <a:rPr lang="el-GR" sz="2400" b="1" dirty="0"/>
              <a:t>ΟΡΙΣΜΟΣ ΤΟΥ ΑΓΡΟΤΙΚΟΥ ΜΑΡΚΕΤΙΝΓΚ Η΄ ΜΑΡΚΕΤΙΝΓΚ ΑΓΡΟΤΙΚΩΝ ΠΡΟΪΟΝΤΩΝ</a:t>
            </a:r>
            <a:endParaRPr lang="en-US" sz="2400" dirty="0"/>
          </a:p>
          <a:p>
            <a:pPr lvl="0" algn="just"/>
            <a:r>
              <a:rPr lang="el-GR" sz="2000" dirty="0" smtClean="0"/>
              <a:t>Σύνολο </a:t>
            </a:r>
            <a:r>
              <a:rPr lang="el-GR" sz="2000" dirty="0"/>
              <a:t>επιχειρηματικών δραστηριοτήτων που σχετίζονται και αναπτύσσονται με τη παραγωγική ροή των αγροτικών προϊόντων, των εισροών και των υπηρεσιών από τους παραγωγούς στους καταναλωτές, με τέτοιο τρόπο, ώστε αφενός να ικανοποιούνται οι ανάγκες των καταναλωτών και αφετέρου εκείνες των παραγωγών </a:t>
            </a:r>
            <a:endParaRPr lang="en-US" sz="2000" dirty="0"/>
          </a:p>
          <a:p>
            <a:pPr algn="just"/>
            <a:r>
              <a:rPr lang="el-GR" sz="2000" dirty="0" smtClean="0"/>
              <a:t>Πιο </a:t>
            </a:r>
            <a:r>
              <a:rPr lang="el-GR" sz="2000" dirty="0"/>
              <a:t>συγκεκριμένα, αποτελεί μια διεργασία του σχεδιασμού του αγροτικού προϊόντος, της τιμολόγησης, της προώθησης και της διανομής των προϊόντων αυτών, με σκοπό να ικανοποιηθούν μέσω των συναλλαγών που δημιουργούνται, τόσο οι αντικειμενικοί σκοποί των ατόμων όσο και των επιχειρήσεων </a:t>
            </a:r>
            <a:endParaRPr lang="en-US" sz="2000" dirty="0"/>
          </a:p>
          <a:p>
            <a:pPr algn="just"/>
            <a:r>
              <a:rPr lang="el-GR" sz="2000" dirty="0" smtClean="0"/>
              <a:t>Σύστημα </a:t>
            </a:r>
            <a:r>
              <a:rPr lang="el-GR" sz="2000" dirty="0"/>
              <a:t>ορθολογικών επιχειρηματικών αποφάσεων και δραστηριοτήτων που εφαρμόζεται από τις επιχειρήσεις έτσι ώστε να μπορούν να διαγνώσουν γρήγορα και έγκαιρα τις ανάγκες και τις απαιτήσεις της αγοράς, με σκοπό να προγραμματίσουν, να σχεδιάσουν και να αναπτύξουν εκείνα τα (αγροτικά) προϊόντα τα οποία καλύπτουν και ικανοποιούν αυτές τις ανάγκες. </a:t>
            </a:r>
            <a:endParaRPr lang="en-US" sz="2000" dirty="0"/>
          </a:p>
          <a:p>
            <a:pPr algn="just">
              <a:buNone/>
            </a:pPr>
            <a:r>
              <a:rPr lang="el-GR" sz="2000" b="1" i="1" dirty="0"/>
              <a:t> </a:t>
            </a:r>
            <a:endParaRPr lang="en-US" sz="2000" dirty="0"/>
          </a:p>
          <a:p>
            <a:pPr algn="just"/>
            <a:endParaRPr lang="en-US"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smtClean="0"/>
              <a:t>ΟΙΚΟΝΟΜΙΚΟΙ ΠΑΡΑΓΟΝΤΕΣ</a:t>
            </a:r>
            <a:endParaRPr lang="en-US" sz="3200" dirty="0"/>
          </a:p>
        </p:txBody>
      </p:sp>
      <p:sp>
        <p:nvSpPr>
          <p:cNvPr id="3" name="2 - Θέση περιεχομένου"/>
          <p:cNvSpPr>
            <a:spLocks noGrp="1"/>
          </p:cNvSpPr>
          <p:nvPr>
            <p:ph idx="1"/>
          </p:nvPr>
        </p:nvSpPr>
        <p:spPr>
          <a:xfrm>
            <a:off x="228600" y="1219200"/>
            <a:ext cx="8686800" cy="5334000"/>
          </a:xfrm>
        </p:spPr>
        <p:txBody>
          <a:bodyPr>
            <a:normAutofit lnSpcReduction="10000"/>
          </a:bodyPr>
          <a:lstStyle/>
          <a:p>
            <a:r>
              <a:rPr lang="el-GR" dirty="0" smtClean="0"/>
              <a:t>Μέγεθος εισοδήματος καταναλωτή</a:t>
            </a:r>
            <a:endParaRPr lang="en-US" dirty="0" smtClean="0"/>
          </a:p>
          <a:p>
            <a:r>
              <a:rPr lang="el-GR" dirty="0" smtClean="0"/>
              <a:t>Μέγεθος αποταμιεύσεων καταναλωτή</a:t>
            </a:r>
            <a:endParaRPr lang="en-US" dirty="0" smtClean="0"/>
          </a:p>
          <a:p>
            <a:r>
              <a:rPr lang="el-GR" dirty="0" smtClean="0"/>
              <a:t>Μέγεθος σταθερών εξόδων καταναλωτή</a:t>
            </a:r>
            <a:endParaRPr lang="en-US" dirty="0" smtClean="0"/>
          </a:p>
          <a:p>
            <a:r>
              <a:rPr lang="el-GR" dirty="0" smtClean="0"/>
              <a:t>Όροι και συχνότητα αμοιβής του καταναλωτή</a:t>
            </a:r>
          </a:p>
          <a:p>
            <a:r>
              <a:rPr lang="el-GR" dirty="0" smtClean="0"/>
              <a:t>Όροι και συχνότητα πληρωμής</a:t>
            </a:r>
            <a:r>
              <a:rPr lang="el-GR" b="1" dirty="0" smtClean="0"/>
              <a:t> </a:t>
            </a:r>
            <a:r>
              <a:rPr lang="el-GR" dirty="0" smtClean="0"/>
              <a:t>του καταναλωτή </a:t>
            </a:r>
            <a:endParaRPr lang="el-GR" b="1" dirty="0" smtClean="0"/>
          </a:p>
          <a:p>
            <a:r>
              <a:rPr lang="el-GR" dirty="0" smtClean="0"/>
              <a:t>Τιμές αγροτικών προϊόντων</a:t>
            </a:r>
          </a:p>
          <a:p>
            <a:r>
              <a:rPr lang="el-GR" dirty="0" smtClean="0"/>
              <a:t>Ετήσιος πληθωρισμός και μέγεθος ανεργίας</a:t>
            </a:r>
          </a:p>
          <a:p>
            <a:pPr algn="just"/>
            <a:r>
              <a:rPr lang="el-GR" dirty="0" smtClean="0"/>
              <a:t>Περιορισμοί της οικονομικής συμπεριφοράς του καταναλωτή</a:t>
            </a:r>
          </a:p>
          <a:p>
            <a:pPr algn="just"/>
            <a:r>
              <a:rPr lang="el-GR" u="sng" dirty="0" smtClean="0"/>
              <a:t>Σύνθεση του καταναλωτικού νοικοκυριού </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smtClean="0"/>
              <a:t>ΨΥΧΟΛΟΓΙΚΟΙ ΠΑΡΑΓΟΝΤΕΣ</a:t>
            </a:r>
            <a:endParaRPr lang="en-US" sz="3200" dirty="0"/>
          </a:p>
        </p:txBody>
      </p:sp>
      <p:sp>
        <p:nvSpPr>
          <p:cNvPr id="3" name="2 - Θέση περιεχομένου"/>
          <p:cNvSpPr>
            <a:spLocks noGrp="1"/>
          </p:cNvSpPr>
          <p:nvPr>
            <p:ph idx="1"/>
          </p:nvPr>
        </p:nvSpPr>
        <p:spPr/>
        <p:txBody>
          <a:bodyPr>
            <a:normAutofit fontScale="92500" lnSpcReduction="10000"/>
          </a:bodyPr>
          <a:lstStyle/>
          <a:p>
            <a:pPr algn="just"/>
            <a:r>
              <a:rPr lang="el-GR" dirty="0" smtClean="0"/>
              <a:t>Αγοραστική ψυχολογία και συμπεριφορά του καταναλωτή</a:t>
            </a:r>
            <a:endParaRPr lang="en-US" dirty="0" smtClean="0"/>
          </a:p>
          <a:p>
            <a:pPr algn="just"/>
            <a:r>
              <a:rPr lang="el-GR" dirty="0" smtClean="0"/>
              <a:t>Αγοραστικές συνήθειες και προτιμήσεις του καταναλωτή </a:t>
            </a:r>
          </a:p>
          <a:p>
            <a:pPr algn="just"/>
            <a:r>
              <a:rPr lang="el-GR" dirty="0" smtClean="0"/>
              <a:t>Αγοραστικές αντιλήψεις του καταναλωτή</a:t>
            </a:r>
          </a:p>
          <a:p>
            <a:pPr algn="just"/>
            <a:r>
              <a:rPr lang="el-GR" dirty="0" smtClean="0"/>
              <a:t>Συσκευασία των αγροτικών προϊόντων </a:t>
            </a:r>
          </a:p>
          <a:p>
            <a:pPr algn="just"/>
            <a:r>
              <a:rPr lang="el-GR" dirty="0" smtClean="0"/>
              <a:t>Εμπορικό σήμα και φήμη της επιχείρησης </a:t>
            </a:r>
          </a:p>
          <a:p>
            <a:pPr algn="just"/>
            <a:r>
              <a:rPr lang="el-GR" dirty="0" smtClean="0"/>
              <a:t>Διαφημιστική στρατηγική και πολιτική της επιχείρησης </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52400" y="152400"/>
            <a:ext cx="8839200" cy="685800"/>
          </a:xfrm>
        </p:spPr>
        <p:txBody>
          <a:bodyPr>
            <a:normAutofit fontScale="90000"/>
          </a:bodyPr>
          <a:lstStyle/>
          <a:p>
            <a:r>
              <a:rPr lang="el-GR" sz="2800" b="1" dirty="0" smtClean="0"/>
              <a:t>ΦΟΡΕΙΣ-ΣΥΝΤΕΛΕΣΤΕΣ ΕΜΠΟΡΙΑΣ ΤΩΝ ΑΓΡΟΤΙΚΩΝ ΠΡΟΪΟΝΤΩΝ </a:t>
            </a:r>
            <a:endParaRPr lang="en-US" sz="2800" dirty="0"/>
          </a:p>
        </p:txBody>
      </p:sp>
      <p:sp>
        <p:nvSpPr>
          <p:cNvPr id="3" name="2 - Θέση περιεχομένου"/>
          <p:cNvSpPr>
            <a:spLocks noGrp="1"/>
          </p:cNvSpPr>
          <p:nvPr>
            <p:ph idx="1"/>
          </p:nvPr>
        </p:nvSpPr>
        <p:spPr>
          <a:xfrm>
            <a:off x="228600" y="838200"/>
            <a:ext cx="8686800" cy="5715000"/>
          </a:xfrm>
        </p:spPr>
        <p:txBody>
          <a:bodyPr>
            <a:normAutofit fontScale="92500"/>
          </a:bodyPr>
          <a:lstStyle/>
          <a:p>
            <a:pPr algn="ctr">
              <a:buNone/>
            </a:pPr>
            <a:r>
              <a:rPr lang="el-GR" sz="2600" b="1" i="1" dirty="0" smtClean="0"/>
              <a:t>ΟΡΙΣΜΟΙ</a:t>
            </a:r>
            <a:endParaRPr lang="en-US" sz="2600" b="1" i="1" dirty="0" smtClean="0"/>
          </a:p>
          <a:p>
            <a:pPr algn="just"/>
            <a:r>
              <a:rPr lang="el-GR" dirty="0" smtClean="0"/>
              <a:t>Φορείς εμπορίας (</a:t>
            </a:r>
            <a:r>
              <a:rPr lang="el-GR" dirty="0" err="1" smtClean="0"/>
              <a:t>marketing</a:t>
            </a:r>
            <a:r>
              <a:rPr lang="el-GR" dirty="0" smtClean="0"/>
              <a:t> </a:t>
            </a:r>
            <a:r>
              <a:rPr lang="el-GR" dirty="0" err="1" smtClean="0"/>
              <a:t>institutions</a:t>
            </a:r>
            <a:r>
              <a:rPr lang="el-GR" dirty="0" smtClean="0"/>
              <a:t>) ή εμπορικές επιχειρήσεις (</a:t>
            </a:r>
            <a:r>
              <a:rPr lang="el-GR" dirty="0" err="1" smtClean="0"/>
              <a:t>marketing</a:t>
            </a:r>
            <a:r>
              <a:rPr lang="el-GR" dirty="0" smtClean="0"/>
              <a:t> </a:t>
            </a:r>
            <a:r>
              <a:rPr lang="el-GR" dirty="0" err="1" smtClean="0"/>
              <a:t>firms</a:t>
            </a:r>
            <a:r>
              <a:rPr lang="el-GR" dirty="0" smtClean="0"/>
              <a:t>) ή έμποροι (</a:t>
            </a:r>
            <a:r>
              <a:rPr lang="el-GR" dirty="0" err="1" smtClean="0"/>
              <a:t>merchants</a:t>
            </a:r>
            <a:r>
              <a:rPr lang="el-GR" dirty="0" smtClean="0"/>
              <a:t>) ονομάζονται τα άτομα ή οι εταιρείες που αναλαμβάνουν τη διακίνηση των αγροτικών προϊόντων από τους παραγωγούς έως τους καταναλωτές. </a:t>
            </a:r>
          </a:p>
          <a:p>
            <a:pPr algn="just"/>
            <a:r>
              <a:rPr lang="el-GR" dirty="0" smtClean="0"/>
              <a:t>Ονομάζονται και μεσάζοντες (</a:t>
            </a:r>
            <a:r>
              <a:rPr lang="el-GR" dirty="0" err="1" smtClean="0"/>
              <a:t>middlemen</a:t>
            </a:r>
            <a:r>
              <a:rPr lang="el-GR" dirty="0" smtClean="0"/>
              <a:t>) ή ενδιάμεσοι (</a:t>
            </a:r>
            <a:r>
              <a:rPr lang="el-GR" dirty="0" err="1" smtClean="0"/>
              <a:t>intermediaries</a:t>
            </a:r>
            <a:r>
              <a:rPr lang="el-GR" dirty="0" smtClean="0"/>
              <a:t>), γιατί λειτουργούν στο διάμεσο των παραγωγών και των καταναλωτών, και πάντα με σκοπό την επίτευξη ενός σημαντικού οικονομικού οφέλους(αμοιβής). </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52400" y="274638"/>
            <a:ext cx="8839200" cy="1143000"/>
          </a:xfrm>
        </p:spPr>
        <p:txBody>
          <a:bodyPr>
            <a:normAutofit fontScale="90000"/>
          </a:bodyPr>
          <a:lstStyle/>
          <a:p>
            <a:r>
              <a:rPr lang="el-GR" sz="3600" b="1" dirty="0" smtClean="0"/>
              <a:t>ΕΙΔΗ ΦΟΡΕΩΝ – ΣΥΝΤΕΛΕΣΤΩΝ ΕΜΠΟΡΙΑΣ ΑΓΡΟΤΙΚΩΝ ΠΡΟΙΟΝΤΩΝ</a:t>
            </a:r>
            <a:endParaRPr lang="en-US" sz="3600" dirty="0"/>
          </a:p>
        </p:txBody>
      </p:sp>
      <p:sp>
        <p:nvSpPr>
          <p:cNvPr id="3" name="2 - Θέση περιεχομένου"/>
          <p:cNvSpPr>
            <a:spLocks noGrp="1"/>
          </p:cNvSpPr>
          <p:nvPr>
            <p:ph idx="1"/>
          </p:nvPr>
        </p:nvSpPr>
        <p:spPr/>
        <p:txBody>
          <a:bodyPr>
            <a:normAutofit fontScale="92500" lnSpcReduction="20000"/>
          </a:bodyPr>
          <a:lstStyle/>
          <a:p>
            <a:endParaRPr lang="en-US" dirty="0" smtClean="0"/>
          </a:p>
          <a:p>
            <a:r>
              <a:rPr lang="el-GR" sz="3300" dirty="0" smtClean="0"/>
              <a:t>Οι ίδιοι οι αγρότες</a:t>
            </a:r>
          </a:p>
          <a:p>
            <a:r>
              <a:rPr lang="el-GR" sz="3300" dirty="0" smtClean="0"/>
              <a:t>Οι χονδρέμποροι </a:t>
            </a:r>
          </a:p>
          <a:p>
            <a:r>
              <a:rPr lang="el-GR" sz="3300" dirty="0" smtClean="0"/>
              <a:t>Οι λιανέμποροι </a:t>
            </a:r>
          </a:p>
          <a:p>
            <a:r>
              <a:rPr lang="el-GR" sz="3300" dirty="0" smtClean="0"/>
              <a:t>Οι μεταποιητές </a:t>
            </a:r>
          </a:p>
          <a:p>
            <a:r>
              <a:rPr lang="el-GR" sz="3300" dirty="0" smtClean="0"/>
              <a:t>Οι εξαγωγείς </a:t>
            </a:r>
          </a:p>
          <a:p>
            <a:r>
              <a:rPr lang="el-GR" sz="3300" dirty="0" smtClean="0"/>
              <a:t>Οι μεσίτες </a:t>
            </a:r>
          </a:p>
          <a:p>
            <a:r>
              <a:rPr lang="el-GR" sz="3300" dirty="0" smtClean="0"/>
              <a:t>Οι αντιπρόσωποι </a:t>
            </a:r>
          </a:p>
          <a:p>
            <a:r>
              <a:rPr lang="el-GR" sz="3300" dirty="0" smtClean="0"/>
              <a:t>Οι αγροτικοί συνεταιρισμοί </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smtClean="0"/>
              <a:t>ΟΙ ΙΔΙΟΙ ΟΙ ΑΓΡΟΤΕΣ</a:t>
            </a:r>
            <a:endParaRPr lang="en-US" sz="3200" b="1" dirty="0"/>
          </a:p>
        </p:txBody>
      </p:sp>
      <p:sp>
        <p:nvSpPr>
          <p:cNvPr id="3" name="2 - Θέση περιεχομένου"/>
          <p:cNvSpPr>
            <a:spLocks noGrp="1"/>
          </p:cNvSpPr>
          <p:nvPr>
            <p:ph idx="1"/>
          </p:nvPr>
        </p:nvSpPr>
        <p:spPr>
          <a:xfrm>
            <a:off x="457200" y="1295400"/>
            <a:ext cx="8229600" cy="4830763"/>
          </a:xfrm>
        </p:spPr>
        <p:txBody>
          <a:bodyPr>
            <a:normAutofit fontScale="77500" lnSpcReduction="20000"/>
          </a:bodyPr>
          <a:lstStyle/>
          <a:p>
            <a:pPr algn="ctr">
              <a:buNone/>
            </a:pPr>
            <a:r>
              <a:rPr lang="el-GR" sz="3400" b="1" i="1" dirty="0" smtClean="0"/>
              <a:t>ΟΡΙΣΜΟΣ ΚΑΙ ΧΑΡΑΚΤΗΡΙΣΤΙΚΑ ΓΝΩΡΙΣΜΑΤΑ</a:t>
            </a:r>
          </a:p>
          <a:p>
            <a:pPr algn="ctr">
              <a:buNone/>
            </a:pPr>
            <a:endParaRPr lang="en-US" sz="3400" b="1" i="1" dirty="0" smtClean="0"/>
          </a:p>
          <a:p>
            <a:pPr algn="just"/>
            <a:r>
              <a:rPr lang="el-GR" dirty="0" smtClean="0"/>
              <a:t>Είναι μη οργανωμένοι φορείς εμπορίας, συχνά μάλιστα και μη εξουσιοδοτημένοι οι οποίοι πωλούν  τα αγροτικά προϊόντα που οι ίδιοι παράγουν  απευθείας στους τελικούς καταναλωτές </a:t>
            </a:r>
          </a:p>
          <a:p>
            <a:pPr algn="just"/>
            <a:r>
              <a:rPr lang="el-GR" dirty="0" smtClean="0"/>
              <a:t>Έχουν την κυριότητα των αγροτικών προϊόντων ευθύς εξαρχής</a:t>
            </a:r>
          </a:p>
          <a:p>
            <a:pPr algn="just"/>
            <a:r>
              <a:rPr lang="el-GR" dirty="0" smtClean="0"/>
              <a:t>Μεταβιβάζουν την κυριότητα των προϊόντων αυτών στους καταναλωτές, χονδρεμπόρους, </a:t>
            </a:r>
            <a:r>
              <a:rPr lang="el-GR" dirty="0" err="1" smtClean="0"/>
              <a:t>λιανεμπόρους</a:t>
            </a:r>
            <a:r>
              <a:rPr lang="el-GR" dirty="0" smtClean="0"/>
              <a:t> κλπ, με τη λειτουργία της πώλησης </a:t>
            </a:r>
          </a:p>
          <a:p>
            <a:pPr algn="just"/>
            <a:r>
              <a:rPr lang="el-GR" dirty="0" smtClean="0"/>
              <a:t>Κατορθώνουν την πώληση των αγροτικών προϊόντων τους σε πολύ καλύτερες για αυτούς τιμές, αποφεύγοντας την εξάρτηση και την εκμετάλλευση κάθε </a:t>
            </a:r>
            <a:r>
              <a:rPr lang="el-GR" smtClean="0"/>
              <a:t>μορφής ενδιάμεσων</a:t>
            </a:r>
            <a:endParaRPr lang="el-GR" dirty="0" smtClean="0"/>
          </a:p>
          <a:p>
            <a:pPr algn="just"/>
            <a:endParaRPr lang="el-GR"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792162"/>
          </a:xfrm>
        </p:spPr>
        <p:txBody>
          <a:bodyPr>
            <a:normAutofit/>
          </a:bodyPr>
          <a:lstStyle/>
          <a:p>
            <a:r>
              <a:rPr lang="el-GR" sz="3600" b="1" dirty="0" smtClean="0"/>
              <a:t>ΧΟΝΔΡΕΜΠΟΡΟΙ</a:t>
            </a:r>
            <a:endParaRPr lang="en-US" sz="3600" dirty="0"/>
          </a:p>
        </p:txBody>
      </p:sp>
      <p:sp>
        <p:nvSpPr>
          <p:cNvPr id="3" name="2 - Θέση περιεχομένου"/>
          <p:cNvSpPr>
            <a:spLocks noGrp="1"/>
          </p:cNvSpPr>
          <p:nvPr>
            <p:ph idx="1"/>
          </p:nvPr>
        </p:nvSpPr>
        <p:spPr>
          <a:xfrm>
            <a:off x="457200" y="1143000"/>
            <a:ext cx="8229600" cy="5410200"/>
          </a:xfrm>
        </p:spPr>
        <p:txBody>
          <a:bodyPr>
            <a:normAutofit fontScale="70000" lnSpcReduction="20000"/>
          </a:bodyPr>
          <a:lstStyle/>
          <a:p>
            <a:pPr algn="ctr">
              <a:buNone/>
            </a:pPr>
            <a:r>
              <a:rPr lang="el-GR" sz="3000" b="1" i="1" dirty="0" smtClean="0"/>
              <a:t>ΟΡΙΣΜΟΣ ΚΑΙ ΧΑΡΑΚΤΗΡΙΣΤΙΚΑ ΓΝΩΡΙΣΜΑΤΑ</a:t>
            </a:r>
            <a:endParaRPr lang="en-US" sz="3000" b="1" i="1" dirty="0" smtClean="0"/>
          </a:p>
          <a:p>
            <a:endParaRPr lang="en-US" dirty="0" smtClean="0"/>
          </a:p>
          <a:p>
            <a:pPr algn="just"/>
            <a:r>
              <a:rPr lang="el-GR" dirty="0" smtClean="0"/>
              <a:t>Είναι οι φορείς - συντελεστές εμπορίας, οι οποίοι αγοράζουν αγροτικά προϊόντα από τους παραγωγούς και τα πωλούν στους λιανοπωλητές, τους μεταποιητές αλλά και σε άλλους αγοραστές για μεταπώληση ή μεταποίηση, χωρίς όμως να έχουν το δικαίωμα της πώλησης στους τελικούς καταναλωτές</a:t>
            </a:r>
          </a:p>
          <a:p>
            <a:pPr algn="just">
              <a:buNone/>
            </a:pPr>
            <a:r>
              <a:rPr lang="el-GR" dirty="0" smtClean="0"/>
              <a:t> </a:t>
            </a:r>
          </a:p>
          <a:p>
            <a:pPr algn="just"/>
            <a:r>
              <a:rPr lang="el-GR" dirty="0" smtClean="0"/>
              <a:t>Αποκτούν την απόλυτη κυριότητα των αγροτικών προϊόντων με την κατευθείαν  αγορά τους από τους αγρότες </a:t>
            </a:r>
          </a:p>
          <a:p>
            <a:pPr algn="just"/>
            <a:endParaRPr lang="el-GR" dirty="0" smtClean="0"/>
          </a:p>
          <a:p>
            <a:pPr algn="just"/>
            <a:r>
              <a:rPr lang="el-GR" dirty="0" smtClean="0"/>
              <a:t>Αναλαμβάνουν κατά κανόνα τη μαζική διακίνηση και εμπορία των αγροτικών προϊόντων </a:t>
            </a:r>
          </a:p>
          <a:p>
            <a:pPr algn="just">
              <a:buNone/>
            </a:pPr>
            <a:endParaRPr lang="el-GR" dirty="0" smtClean="0"/>
          </a:p>
          <a:p>
            <a:pPr algn="just"/>
            <a:r>
              <a:rPr lang="el-GR" dirty="0" smtClean="0"/>
              <a:t>Κατορθώνουν την αγορά των αγροτικών προϊόντων σε πολύ ευνοϊκές για αυτούς τιμές, εκμεταλλευόμενοι μια σειρά από επιχειρηματικές αδυναμίες των παραγωγών (και όχι μόνο)</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600" b="1" dirty="0" smtClean="0"/>
              <a:t>ΛΙΑΝΕΜΠΟΡΟΙ Η’ ΛΙΑΝΟΠΩΛΗΤΕΣ </a:t>
            </a:r>
            <a:endParaRPr lang="en-US" sz="3600" dirty="0"/>
          </a:p>
        </p:txBody>
      </p:sp>
      <p:sp>
        <p:nvSpPr>
          <p:cNvPr id="3" name="2 - Θέση περιεχομένου"/>
          <p:cNvSpPr>
            <a:spLocks noGrp="1"/>
          </p:cNvSpPr>
          <p:nvPr>
            <p:ph idx="1"/>
          </p:nvPr>
        </p:nvSpPr>
        <p:spPr>
          <a:xfrm>
            <a:off x="457200" y="1219200"/>
            <a:ext cx="8229600" cy="5410200"/>
          </a:xfrm>
        </p:spPr>
        <p:txBody>
          <a:bodyPr>
            <a:normAutofit fontScale="70000" lnSpcReduction="20000"/>
          </a:bodyPr>
          <a:lstStyle/>
          <a:p>
            <a:endParaRPr lang="en-US" dirty="0" smtClean="0"/>
          </a:p>
          <a:p>
            <a:pPr algn="ctr">
              <a:buNone/>
            </a:pPr>
            <a:r>
              <a:rPr lang="el-GR" sz="3400" b="1" i="1" dirty="0" smtClean="0"/>
              <a:t>ΟΡΙΣΜΟΣ ΚΑΙ ΧΑΡΑΚΤΗΡΙΣΤΙΚΑ ΓΝΩΡΙΣΜΑΤΑ</a:t>
            </a:r>
            <a:endParaRPr lang="en-US" sz="3400" b="1" i="1" dirty="0" smtClean="0"/>
          </a:p>
          <a:p>
            <a:endParaRPr lang="en-US" dirty="0" smtClean="0"/>
          </a:p>
          <a:p>
            <a:pPr algn="just"/>
            <a:r>
              <a:rPr lang="el-GR" sz="3400" dirty="0" smtClean="0"/>
              <a:t>Είναι οι φορείς εμπορίας, οι οποίοι πωλούν  τα αγροτικά προϊόντα απευθείας στους τελικούς καταναλωτές </a:t>
            </a:r>
          </a:p>
          <a:p>
            <a:pPr algn="just"/>
            <a:r>
              <a:rPr lang="el-GR" sz="3400" dirty="0" smtClean="0"/>
              <a:t>Αποκτούν την κυριότητα των αγροτικών προϊόντων με την αγορά τους από τους χονδρέμπορους, ιδιαίτερα στις μεγάλες πόλεις ή από τοπικούς εμπόρους ή ακόμη απευθείας από τους παραγωγούς, όπως συνήθως συμβαίνει στα χωριά και στις μικρές πόλεις. </a:t>
            </a:r>
          </a:p>
          <a:p>
            <a:pPr algn="just"/>
            <a:r>
              <a:rPr lang="el-GR" sz="3400" dirty="0" smtClean="0"/>
              <a:t>Οι λιανοπωλητές μεταβιβάζουν την κυριότητα των προϊόντων αυτών στους καταναλωτές, με τη λειτουργία της πώλησης </a:t>
            </a:r>
          </a:p>
          <a:p>
            <a:pPr algn="just"/>
            <a:r>
              <a:rPr lang="el-GR" sz="3400" dirty="0" smtClean="0"/>
              <a:t>Τα τελευταία χρόνια, με την επικράτηση των μεγάλων αλυσίδων </a:t>
            </a:r>
            <a:r>
              <a:rPr lang="el-GR" sz="3400" dirty="0" err="1" smtClean="0"/>
              <a:t>λιανοπώλησης</a:t>
            </a:r>
            <a:r>
              <a:rPr lang="el-GR" sz="3400" dirty="0" smtClean="0"/>
              <a:t> παρατηρείται επίσης η απευθείας προμήθεια των αγροτικών προϊόντων από τους παραγωγούς </a:t>
            </a:r>
          </a:p>
          <a:p>
            <a:endParaRPr lang="en-US" sz="34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200" b="1" dirty="0" smtClean="0"/>
              <a:t>ΜΕΤΑΠΟΙΗΤΕΣ </a:t>
            </a:r>
            <a:br>
              <a:rPr lang="el-GR" sz="3200" b="1" dirty="0" smtClean="0"/>
            </a:br>
            <a:endParaRPr lang="en-US" sz="3200" b="1" dirty="0"/>
          </a:p>
        </p:txBody>
      </p:sp>
      <p:sp>
        <p:nvSpPr>
          <p:cNvPr id="3" name="2 - Θέση περιεχομένου"/>
          <p:cNvSpPr>
            <a:spLocks noGrp="1"/>
          </p:cNvSpPr>
          <p:nvPr>
            <p:ph idx="1"/>
          </p:nvPr>
        </p:nvSpPr>
        <p:spPr>
          <a:xfrm>
            <a:off x="457200" y="990600"/>
            <a:ext cx="8229600" cy="5135563"/>
          </a:xfrm>
        </p:spPr>
        <p:txBody>
          <a:bodyPr>
            <a:normAutofit fontScale="77500" lnSpcReduction="20000"/>
          </a:bodyPr>
          <a:lstStyle/>
          <a:p>
            <a:pPr algn="ctr">
              <a:buNone/>
            </a:pPr>
            <a:r>
              <a:rPr lang="el-GR" sz="3100" b="1" i="1" dirty="0" smtClean="0"/>
              <a:t>ΟΡΙΣΜΟΣ ΚΑΙ ΧΑΡΑΚΤΗΡΙΣΤΙΚΑ ΓΝΩΡΙΣΜΑΤΑ</a:t>
            </a:r>
            <a:endParaRPr lang="en-US" sz="3100" b="1" i="1" dirty="0" smtClean="0"/>
          </a:p>
          <a:p>
            <a:pPr>
              <a:buNone/>
            </a:pPr>
            <a:endParaRPr lang="en-US" b="1" i="1" dirty="0" smtClean="0"/>
          </a:p>
          <a:p>
            <a:pPr algn="just"/>
            <a:r>
              <a:rPr lang="el-GR" dirty="0" smtClean="0"/>
              <a:t>Είναι οι φορείς εμπορίας, </a:t>
            </a:r>
            <a:r>
              <a:rPr lang="el-GR" sz="3400" dirty="0" smtClean="0"/>
              <a:t>οι οποίοι αγοράζουν αγροτικά προϊόντα είτε απευθείας από τους παραγωγούς, είτε από τους χονδρέμπορους για να τα μεταποιήσουν στα εργοστάσιά τους και στη συνέχεια να πωλήσουν τα παραχθέντα τρόφιμα και άλλα μεταποιημένα προϊόντα τους σε διάφορους αγοραστές (χονδρέμπορους, λιανέμπορους, εξαγωγείς, κλπ.). </a:t>
            </a:r>
          </a:p>
          <a:p>
            <a:pPr algn="just"/>
            <a:r>
              <a:rPr lang="el-GR" sz="3400" dirty="0" smtClean="0"/>
              <a:t>Αποκτούν την κυριότητα των νωπών αγροτικών προϊόντων με την αγορά τους από τους αγρότες και αφού τα μεταποιήσουν, μεταβιβάζουν την κυριότητα των μεταποιημένων πλέον προϊόντων τους με την πώλησή τους σε διάφορους αγοραστές (χονδρέμποροι, λιανέμποροι, εξαγωγείς κ.ά.). </a:t>
            </a: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smtClean="0"/>
              <a:t>ΕΞΑΓΩΓΕΙΣ</a:t>
            </a:r>
            <a:endParaRPr lang="en-US" sz="3200" b="1" dirty="0"/>
          </a:p>
        </p:txBody>
      </p:sp>
      <p:sp>
        <p:nvSpPr>
          <p:cNvPr id="3" name="2 - Θέση περιεχομένου"/>
          <p:cNvSpPr>
            <a:spLocks noGrp="1"/>
          </p:cNvSpPr>
          <p:nvPr>
            <p:ph idx="1"/>
          </p:nvPr>
        </p:nvSpPr>
        <p:spPr/>
        <p:txBody>
          <a:bodyPr>
            <a:normAutofit fontScale="85000" lnSpcReduction="20000"/>
          </a:bodyPr>
          <a:lstStyle/>
          <a:p>
            <a:pPr algn="ctr">
              <a:buNone/>
            </a:pPr>
            <a:r>
              <a:rPr lang="el-GR" b="1" i="1" dirty="0" smtClean="0"/>
              <a:t>ΟΡΙΣΜΟΣ ΚΑΙ ΧΑΡΑΚΤΗΡΙΣΤΙΚΑ ΓΝΩΡΙΣΜΑΤΑ</a:t>
            </a:r>
            <a:endParaRPr lang="en-US" dirty="0" smtClean="0"/>
          </a:p>
          <a:p>
            <a:endParaRPr lang="en-US" dirty="0" smtClean="0"/>
          </a:p>
          <a:p>
            <a:pPr algn="just"/>
            <a:r>
              <a:rPr lang="el-GR" dirty="0" smtClean="0"/>
              <a:t>Είναι φορείς εμπορίας οι οποίοι αγοράζουν αγροτικά προϊόντα (νωπά ή μεταποιημένα) από τους αγρότες, τους μεταποιητές ή και από τους χονδρέμπορους και τα πωλούν σε αγοραστές άλλων χωρών. </a:t>
            </a:r>
          </a:p>
          <a:p>
            <a:pPr algn="just"/>
            <a:r>
              <a:rPr lang="el-GR" dirty="0" smtClean="0"/>
              <a:t>Κατά κανόνα είναι ανεξάρτητες και εξειδικευμένες εμπορικές επιχειρήσεις, με προσωπικό συνήθως υψηλής επιστημονικής κατάρτισης και επαγγελματικής εμπειρίας. </a:t>
            </a:r>
          </a:p>
          <a:p>
            <a:pPr algn="just"/>
            <a:r>
              <a:rPr lang="el-GR" dirty="0" smtClean="0"/>
              <a:t>Είναι συνήθως εξειδικευμένοι φορείς ανά προϊόν ή ανά ομάδα προϊόντων και ανά αγορά-περιοχή. </a:t>
            </a:r>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600" b="1" dirty="0" smtClean="0"/>
              <a:t>ΜΕΣΙΤΕΣ</a:t>
            </a:r>
            <a:endParaRPr lang="en-US" sz="3600" b="1" dirty="0"/>
          </a:p>
        </p:txBody>
      </p:sp>
      <p:sp>
        <p:nvSpPr>
          <p:cNvPr id="3" name="2 - Θέση περιεχομένου"/>
          <p:cNvSpPr>
            <a:spLocks noGrp="1"/>
          </p:cNvSpPr>
          <p:nvPr>
            <p:ph idx="1"/>
          </p:nvPr>
        </p:nvSpPr>
        <p:spPr>
          <a:xfrm>
            <a:off x="457200" y="1371600"/>
            <a:ext cx="8229600" cy="4754563"/>
          </a:xfrm>
        </p:spPr>
        <p:txBody>
          <a:bodyPr>
            <a:normAutofit fontScale="62500" lnSpcReduction="20000"/>
          </a:bodyPr>
          <a:lstStyle/>
          <a:p>
            <a:pPr algn="ctr">
              <a:buNone/>
            </a:pPr>
            <a:r>
              <a:rPr lang="el-GR" sz="3800" b="1" i="1" dirty="0" smtClean="0"/>
              <a:t>ΟΡΙΣΜΟΣ ΚΑΙ ΧΑΡΑΚΤΗΡΙΣΤΙΚΑ ΓΝΩΡΙΣΜΑΤΑ</a:t>
            </a:r>
            <a:endParaRPr lang="en-US" sz="3800" dirty="0" smtClean="0"/>
          </a:p>
          <a:p>
            <a:endParaRPr lang="en-US" dirty="0" smtClean="0"/>
          </a:p>
          <a:p>
            <a:pPr algn="just"/>
            <a:r>
              <a:rPr lang="el-GR" sz="4000" dirty="0" smtClean="0"/>
              <a:t>Είναι φορείς εμπορίας οι οποίοι βοηθούν τους πωλητές ή τους αγοραστές των αγροτικών προϊόντων να επικοινωνήσουν μεταξύ τους και να προβούν στην διαδικασία της αγοραπωλησίας των προϊόντων, προσφέροντάς τους σχετική πληροφόρηση, φυσικά με κάποια αμοιβή. </a:t>
            </a:r>
          </a:p>
          <a:p>
            <a:pPr algn="just"/>
            <a:r>
              <a:rPr lang="el-GR" sz="4000" dirty="0" smtClean="0"/>
              <a:t>Ούτε αποκτούν, αλλά και ούτε μεταβιβάζουν την κυριότητα των αγροτικών προϊόντων, αφού δεν προβαίνουν στην διαδικασία της αγοραπωλησίας των προϊόντων αυτών. </a:t>
            </a:r>
          </a:p>
          <a:p>
            <a:pPr algn="just"/>
            <a:r>
              <a:rPr lang="el-GR" sz="4000" dirty="0" smtClean="0"/>
              <a:t>Ο ρόλος τους είναι καθαρά διευκολυντικός και σε κάποιες περιπτώσεις υποστηρικτικός. </a:t>
            </a:r>
          </a:p>
          <a:p>
            <a:endParaRPr lang="en-US" sz="4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228600"/>
            <a:ext cx="8229600" cy="6400800"/>
          </a:xfrm>
        </p:spPr>
        <p:txBody>
          <a:bodyPr>
            <a:normAutofit fontScale="25000" lnSpcReduction="20000"/>
          </a:bodyPr>
          <a:lstStyle/>
          <a:p>
            <a:pPr algn="ctr">
              <a:buNone/>
            </a:pPr>
            <a:r>
              <a:rPr lang="el-GR" sz="7400" b="1" dirty="0"/>
              <a:t>ΣΧΕΣΗ ΑΓΡΟΤΙΚΟΥ ΜΑΡΚΕΤΙΝΓΚ Η΄ ΜΑΡΚΕΤΙΝΓΚ ΑΓΡΟΤΙΚΩΝ ΠΡΟΪΟΝΤΩΝ ΚΑΙ ΓΕΝΙΚΟΥ ΜΑΡΚΕΤΙΝΓΚ</a:t>
            </a:r>
            <a:endParaRPr lang="en-US" sz="7400" dirty="0"/>
          </a:p>
          <a:p>
            <a:pPr algn="ctr">
              <a:buNone/>
            </a:pPr>
            <a:r>
              <a:rPr lang="el-GR" sz="5100" dirty="0"/>
              <a:t> </a:t>
            </a:r>
            <a:endParaRPr lang="en-US" sz="5100" dirty="0"/>
          </a:p>
          <a:p>
            <a:pPr algn="just"/>
            <a:r>
              <a:rPr lang="el-GR" sz="7200" dirty="0"/>
              <a:t>Το Αγροτικό Μάρκετινγκ </a:t>
            </a:r>
            <a:r>
              <a:rPr lang="el-GR" sz="7200" b="1" dirty="0"/>
              <a:t>στηρίζεται</a:t>
            </a:r>
            <a:r>
              <a:rPr lang="el-GR" sz="7200" dirty="0"/>
              <a:t> στις Αρχές του Γενικού Μάρκετινγκ, αλλά εισάγει και εφαρμόζει </a:t>
            </a:r>
            <a:r>
              <a:rPr lang="el-GR" sz="7200" b="1" dirty="0"/>
              <a:t>επιπρόσθετα</a:t>
            </a:r>
            <a:r>
              <a:rPr lang="el-GR" sz="7200" dirty="0"/>
              <a:t> σημεία-αρχές που οφείλονται κατά κύριο λόγο:</a:t>
            </a:r>
            <a:endParaRPr lang="en-US" sz="7200" dirty="0"/>
          </a:p>
          <a:p>
            <a:pPr algn="just">
              <a:buNone/>
            </a:pPr>
            <a:r>
              <a:rPr lang="el-GR" sz="7200" dirty="0"/>
              <a:t> </a:t>
            </a:r>
            <a:endParaRPr lang="en-US" sz="7200" dirty="0"/>
          </a:p>
          <a:p>
            <a:pPr lvl="0" algn="just"/>
            <a:r>
              <a:rPr lang="el-GR" sz="7200" dirty="0"/>
              <a:t>Τα αγροτικά προϊόντα είναι οργανισμοί που συχνά συνεχίζουν να ζουν και να αναπνέουν, έστω και αν είναι αποκομμένα από τα δένδρα και τα φυτά από τα οποία έχουν παραχθεί (Βιολογικές επιστήμες, Διατροφικές επιστήμες, κλπ) </a:t>
            </a:r>
            <a:endParaRPr lang="en-US" sz="7200" dirty="0"/>
          </a:p>
          <a:p>
            <a:pPr algn="just">
              <a:buNone/>
            </a:pPr>
            <a:r>
              <a:rPr lang="el-GR" sz="7200" dirty="0"/>
              <a:t> </a:t>
            </a:r>
            <a:endParaRPr lang="en-US" sz="7200" dirty="0"/>
          </a:p>
          <a:p>
            <a:pPr lvl="0" algn="just"/>
            <a:r>
              <a:rPr lang="el-GR" sz="7200" dirty="0"/>
              <a:t>Η αγροτική παραγωγή, σε αντίθεση με τις βιομηχανική παραγωγή, δεν είναι ελεγχόμενη, αφού εξαρτάται σε μεγάλο βαθμό από ανεξέλεγκτες κλιματολογικές συνθήκες, που δεν μπορούν να επηρεαστούν πολύ από τον ανθρώπινο παράγοντα.</a:t>
            </a:r>
            <a:endParaRPr lang="en-US" sz="7200" dirty="0"/>
          </a:p>
          <a:p>
            <a:pPr algn="just"/>
            <a:endParaRPr lang="en-US" sz="7200" dirty="0"/>
          </a:p>
          <a:p>
            <a:pPr lvl="0" algn="just"/>
            <a:r>
              <a:rPr lang="el-GR" sz="7200" dirty="0"/>
              <a:t>Ο ειδικός στο Αγροτικό Μάρκετινγκ πρέπει να έχει πρόσθετες γνώσεις από άλλες επιστήμες (βιολογικές, τεχνολογικές, κλπ.) και να εφαρμόσει κατάλληλες στρατηγικές Μάρκετινγκ για να επιτύχει στη διάθεση των αγροτικών προϊόντων. </a:t>
            </a:r>
            <a:endParaRPr lang="en-US" sz="7200" dirty="0"/>
          </a:p>
          <a:p>
            <a:pPr algn="just"/>
            <a:endParaRPr lang="en-US" sz="7200" dirty="0"/>
          </a:p>
          <a:p>
            <a:pPr lvl="0" algn="just"/>
            <a:r>
              <a:rPr lang="el-GR" sz="7200" dirty="0"/>
              <a:t>Το αγροτικό μάρκετινγκ συνδέει τις επιχειρήσεις του πρωτογενή τομέα με τους τελικούς καταναλωτές, διευκολύνοντας τη διακίνηση και διανομή των αγροτικών προϊόντων μεταξύ του παραγωγού και του καταναλωτή. Έτσι το αγροτικό μάρκετινγκ, σε αντίθεση με το γενικό μάρκετινγκ, αποτελεί τον ηγέτη και όχι τον ουραγό της παραγωγικής και επιχειρηματικής διαδικασίας και αυτό διότι δίνει εντολές και κατευθύνσεις στον πρωτογενή τομέα για το τι, το πόσο και το πώς θα παραχθεί (δηλ. προσανατολίζει την ίδια την αγροτική παραγωγή).</a:t>
            </a:r>
            <a:endParaRPr lang="en-US" sz="7200" dirty="0"/>
          </a:p>
          <a:p>
            <a:endParaRPr lang="en-US" sz="49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39762"/>
          </a:xfrm>
        </p:spPr>
        <p:txBody>
          <a:bodyPr>
            <a:normAutofit fontScale="90000"/>
          </a:bodyPr>
          <a:lstStyle/>
          <a:p>
            <a:r>
              <a:rPr lang="el-GR" sz="4000" b="1" dirty="0" smtClean="0"/>
              <a:t>ΑΝΤΙΠΡΟΣΩΠΟΙ Η’ ΠΡΑΚΤΟΡΕΣ </a:t>
            </a:r>
            <a:endParaRPr lang="en-US" sz="4000" dirty="0"/>
          </a:p>
        </p:txBody>
      </p:sp>
      <p:sp>
        <p:nvSpPr>
          <p:cNvPr id="3" name="2 - Θέση περιεχομένου"/>
          <p:cNvSpPr>
            <a:spLocks noGrp="1"/>
          </p:cNvSpPr>
          <p:nvPr>
            <p:ph idx="1"/>
          </p:nvPr>
        </p:nvSpPr>
        <p:spPr>
          <a:xfrm>
            <a:off x="457200" y="990600"/>
            <a:ext cx="8229600" cy="5135563"/>
          </a:xfrm>
        </p:spPr>
        <p:txBody>
          <a:bodyPr>
            <a:normAutofit fontScale="77500" lnSpcReduction="20000"/>
          </a:bodyPr>
          <a:lstStyle/>
          <a:p>
            <a:pPr algn="ctr">
              <a:buNone/>
            </a:pPr>
            <a:r>
              <a:rPr lang="el-GR" sz="3100" b="1" dirty="0" smtClean="0"/>
              <a:t>ΟΡΙΣΜΟΣ ΚΑΙ ΧΑΡΑΚΤΗΡΙΣΤΙΚΑ ΓΝΩΡΙΣΜΑΤΑ</a:t>
            </a:r>
            <a:endParaRPr lang="en-US" sz="3100" dirty="0" smtClean="0"/>
          </a:p>
          <a:p>
            <a:pPr>
              <a:buNone/>
            </a:pPr>
            <a:endParaRPr lang="en-US" dirty="0" smtClean="0"/>
          </a:p>
          <a:p>
            <a:pPr algn="just"/>
            <a:r>
              <a:rPr lang="el-GR" dirty="0" smtClean="0"/>
              <a:t>Είναι φορείς εμπορίας, οι οποίοι βοηθούν τους πωλητές ή τους αγοραστές των αγροτικών προϊόντων μιας περιοχής, με σκοπό να έρθουν σε επικοινωνία ή επαφή μεταξύ τους και να τους διευκολύνουν στις διαπραγματεύσεις τους για την αγοραπωλησία των προϊόντων, προσφέροντάς τους προς τούτο σχετική πληροφόρηση. </a:t>
            </a:r>
          </a:p>
          <a:p>
            <a:pPr algn="just"/>
            <a:r>
              <a:rPr lang="el-GR" dirty="0" smtClean="0"/>
              <a:t>Δεν αποκτούν, ούτε μεταβιβάζουν την κυριότητα των αγροτικών προϊόντων. </a:t>
            </a:r>
          </a:p>
          <a:p>
            <a:pPr algn="just"/>
            <a:r>
              <a:rPr lang="el-GR" b="1" dirty="0" smtClean="0"/>
              <a:t>Ανάλογα με την εκπροσώπηση του φορέα εμπορίας διακρίνονται σε: </a:t>
            </a:r>
          </a:p>
          <a:p>
            <a:pPr algn="just"/>
            <a:r>
              <a:rPr lang="el-GR" dirty="0" smtClean="0"/>
              <a:t>Αντιπρόσωπους </a:t>
            </a:r>
            <a:r>
              <a:rPr lang="el-GR" b="1" dirty="0" smtClean="0"/>
              <a:t>μεταποιητών</a:t>
            </a:r>
            <a:r>
              <a:rPr lang="en-US" b="1" dirty="0" smtClean="0"/>
              <a:t>. </a:t>
            </a:r>
          </a:p>
          <a:p>
            <a:pPr algn="just"/>
            <a:r>
              <a:rPr lang="el-GR" dirty="0" smtClean="0"/>
              <a:t>Αντιπρόσωπους </a:t>
            </a:r>
            <a:r>
              <a:rPr lang="el-GR" b="1" dirty="0" smtClean="0"/>
              <a:t>πωλήσεων</a:t>
            </a:r>
            <a:r>
              <a:rPr lang="en-US" b="1" dirty="0" smtClean="0"/>
              <a:t>. </a:t>
            </a: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52400"/>
            <a:ext cx="8229600" cy="381000"/>
          </a:xfrm>
        </p:spPr>
        <p:txBody>
          <a:bodyPr>
            <a:normAutofit fontScale="90000"/>
          </a:bodyPr>
          <a:lstStyle/>
          <a:p>
            <a:r>
              <a:rPr lang="el-GR" sz="3600" b="1" dirty="0" smtClean="0"/>
              <a:t>ΑΓΡΟΤΙΚΟΙ ΣΥΝΕΤΑΙΡΙΣΜΟΙ</a:t>
            </a:r>
            <a:endParaRPr lang="en-US" sz="3600" b="1" dirty="0"/>
          </a:p>
        </p:txBody>
      </p:sp>
      <p:sp>
        <p:nvSpPr>
          <p:cNvPr id="3" name="2 - Θέση περιεχομένου"/>
          <p:cNvSpPr>
            <a:spLocks noGrp="1"/>
          </p:cNvSpPr>
          <p:nvPr>
            <p:ph idx="1"/>
          </p:nvPr>
        </p:nvSpPr>
        <p:spPr>
          <a:xfrm>
            <a:off x="0" y="457200"/>
            <a:ext cx="9144000" cy="6400800"/>
          </a:xfrm>
        </p:spPr>
        <p:txBody>
          <a:bodyPr>
            <a:noAutofit/>
          </a:bodyPr>
          <a:lstStyle/>
          <a:p>
            <a:pPr algn="just"/>
            <a:r>
              <a:rPr lang="el-GR" sz="1600" dirty="0" smtClean="0"/>
              <a:t>Είναι φορείς οι οποίοι δραστηριοποιούνται σε οποιοδήποτε τομέα της αγροτικής οικονομίας  και πωλούν συλλογικά τα αγροτικά προϊόντα των συνεταιρισμένων αγροτών απευθείας στους τελικούς καταναλωτές ή και σε κάποιους από τους ενδιάμεσους φορείς εμπορίας</a:t>
            </a:r>
          </a:p>
          <a:p>
            <a:pPr algn="just"/>
            <a:r>
              <a:rPr lang="el-GR" sz="1600" dirty="0" smtClean="0"/>
              <a:t>Για την ίδρυση των αγροτικών συνεταιρισμών απαιτούνται τουλάχιστον είκοσι (20) άτομα. Για να ενισχυθεί ο κεφαλαιουχικός χαρακτήρας του παρέχεται η δυνατότητα απόκτησης περισσοτέρων από μιας μερίδων, οι οποίες μπορούν να δώσουν στον κάτοχο δικαίωμα περισσοτέρων από μιας ψήφου.</a:t>
            </a:r>
          </a:p>
          <a:p>
            <a:pPr algn="just"/>
            <a:r>
              <a:rPr lang="el-GR" sz="1600" dirty="0" smtClean="0"/>
              <a:t>Κάθε γεωργικός συνεταιρισμός, ως νομικό, πρόσωπο είναι έμπορος και συνεπώς μπορεί να κηρυχτεί σε πτώχευση. </a:t>
            </a:r>
          </a:p>
          <a:p>
            <a:pPr algn="just"/>
            <a:r>
              <a:rPr lang="el-GR" sz="1600" dirty="0" smtClean="0"/>
              <a:t>Οι συνέταιροι ενός αγροτικού συνεταιρισμού δεν μπορούν να προσωποκρατηθούν για τα χρέη του .</a:t>
            </a:r>
          </a:p>
          <a:p>
            <a:pPr algn="just"/>
            <a:r>
              <a:rPr lang="el-GR" sz="1600" dirty="0" smtClean="0"/>
              <a:t>Οι Αγροτικοί ή γεωργικοί συνεταιρισμοί, αποτελούν οικονομικές οργανώσεις με συλλογική καλλιέργεια, ή παραγωγή, επεξεργασία, διάθεση (εμπορία) αγαθών, δανειοδότηση μελών, αποζημιώσεις επί καταστροφών κ.λπ.</a:t>
            </a:r>
          </a:p>
          <a:p>
            <a:pPr algn="just"/>
            <a:r>
              <a:rPr lang="el-GR" sz="1600" dirty="0" smtClean="0"/>
              <a:t>Τα κέρδη των συνεταιρισμών επιστρέφονται στα μέλη τους υπό μορφή μερίσματος που βασίζεται ανάλογα με το χρηματικό ποσό που δαπανήθηκε από κάθε μέτοχο μέσα σε κάποιο τακτό διάστημα.</a:t>
            </a:r>
          </a:p>
          <a:p>
            <a:pPr algn="just"/>
            <a:r>
              <a:rPr lang="el-GR" sz="1600" dirty="0" smtClean="0"/>
              <a:t>Με το νόμο 4015/2011 καταργήθηκε ο δεύτερος και τρίτος βαθμός συνεταιριστικής οργάνωσης και δρομολογήθηκε η μετατροπή τους σε πρωτοβάθμιους συνεταιρισμούς. Παράλληλα, ξεκίνησαν ευρείας έκτασης συγχωνεύσεις αγροτικών συνεταιρισμών και ουσιαστική αδρανοποίηση μεγάλου αριθμού ανενεργών. Επίσης  δρομολογήθηκε η δραστική διευθέτηση των συνεταιριστικών χρεών μέσω σχεδίων αναδιάρθρωσης και εξυγίανσης. </a:t>
            </a:r>
          </a:p>
          <a:p>
            <a:pPr algn="just"/>
            <a:r>
              <a:rPr lang="el-GR" sz="1600" dirty="0" smtClean="0"/>
              <a:t>Η ΠΑΣΕΓΕΣ είναι το κεντρικό συντονιστικό όργανο των αγροτικών συνεταιρισμών και η διοίκηση της (διοικητικό συμβούλιο και γενική συνέλευση) πρέπει να εκλέγεται από πανελλήνιο συνέδριο αντιπροσώπων που προκύπτουν με άμεση και καθολική ψηφοφορία μεταξύ των συνεταιριστών όλης της Χώρας.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563562"/>
          </a:xfrm>
        </p:spPr>
        <p:txBody>
          <a:bodyPr>
            <a:normAutofit fontScale="90000"/>
          </a:bodyPr>
          <a:lstStyle/>
          <a:p>
            <a:r>
              <a:rPr lang="el-GR" sz="3600" b="1" dirty="0" smtClean="0"/>
              <a:t>ΒΙΒΛΙΟΓΡΑΦΙΑ</a:t>
            </a:r>
            <a:endParaRPr lang="en-US" sz="3600" b="1" dirty="0"/>
          </a:p>
        </p:txBody>
      </p:sp>
      <p:sp>
        <p:nvSpPr>
          <p:cNvPr id="3" name="2 - Θέση περιεχομένου"/>
          <p:cNvSpPr>
            <a:spLocks noGrp="1"/>
          </p:cNvSpPr>
          <p:nvPr>
            <p:ph idx="1"/>
          </p:nvPr>
        </p:nvSpPr>
        <p:spPr>
          <a:xfrm>
            <a:off x="152399" y="914400"/>
            <a:ext cx="8763001" cy="5638800"/>
          </a:xfrm>
        </p:spPr>
        <p:txBody>
          <a:bodyPr>
            <a:normAutofit/>
          </a:bodyPr>
          <a:lstStyle/>
          <a:p>
            <a:pPr algn="ctr">
              <a:buNone/>
            </a:pPr>
            <a:endParaRPr lang="el-GR" sz="2400" b="1" dirty="0" smtClean="0"/>
          </a:p>
          <a:p>
            <a:pPr algn="ctr">
              <a:buNone/>
            </a:pPr>
            <a:r>
              <a:rPr lang="el-GR" sz="2400" b="1" dirty="0" smtClean="0"/>
              <a:t>ΚΥΡΙΑ ΒΙΒΛΙΟΓΡΑΦΙΚΗ ΠΗΓΗ</a:t>
            </a:r>
          </a:p>
          <a:p>
            <a:pPr algn="just"/>
            <a:r>
              <a:rPr lang="el-GR" sz="2200" b="1" dirty="0" err="1" smtClean="0"/>
              <a:t>Καμενίδης</a:t>
            </a:r>
            <a:r>
              <a:rPr lang="el-GR" sz="2200" b="1" dirty="0" smtClean="0"/>
              <a:t> Χ.,(</a:t>
            </a:r>
            <a:r>
              <a:rPr lang="el-GR" sz="2200" b="1" dirty="0" err="1" smtClean="0"/>
              <a:t>χ.χ</a:t>
            </a:r>
            <a:r>
              <a:rPr lang="el-GR" sz="2200" b="1" dirty="0" smtClean="0"/>
              <a:t>), Μάρκετινγκ Αγροτικών Προϊόντων, Προπτυχιακές Παραδόσεις σε </a:t>
            </a:r>
            <a:r>
              <a:rPr lang="en-US" sz="2200" b="1" dirty="0" err="1" smtClean="0"/>
              <a:t>pptx</a:t>
            </a:r>
            <a:r>
              <a:rPr lang="el-GR" sz="2200" b="1" dirty="0" smtClean="0"/>
              <a:t>, Διαθέσιμο στην Ιστοσελίδα</a:t>
            </a:r>
            <a:r>
              <a:rPr lang="en-US" sz="2200" b="1" dirty="0" smtClean="0"/>
              <a:t>: </a:t>
            </a:r>
            <a:r>
              <a:rPr lang="en-US" sz="2200" b="1" dirty="0" smtClean="0">
                <a:hlinkClick r:id="rId2"/>
              </a:rPr>
              <a:t>https</a:t>
            </a:r>
            <a:r>
              <a:rPr lang="en-US" sz="2200" b="1" dirty="0" smtClean="0">
                <a:hlinkClick r:id="rId2"/>
              </a:rPr>
              <a:t>://opencourses</a:t>
            </a:r>
            <a:r>
              <a:rPr lang="en-US" sz="2200" b="1" dirty="0" smtClean="0"/>
              <a:t>. auth. </a:t>
            </a:r>
            <a:r>
              <a:rPr lang="en-US" sz="2200" b="1" dirty="0" err="1" smtClean="0"/>
              <a:t>gr</a:t>
            </a:r>
            <a:r>
              <a:rPr lang="en-US" sz="2200" b="1" dirty="0" smtClean="0"/>
              <a:t>/courses/OCRS202</a:t>
            </a:r>
            <a:r>
              <a:rPr lang="en-US" sz="2200" b="1" dirty="0" smtClean="0"/>
              <a:t>/</a:t>
            </a:r>
            <a:endParaRPr lang="el-GR" sz="2200" b="1" dirty="0" smtClean="0"/>
          </a:p>
          <a:p>
            <a:pPr algn="ctr">
              <a:buNone/>
            </a:pPr>
            <a:endParaRPr lang="el-GR" sz="2400" b="1" dirty="0" smtClean="0"/>
          </a:p>
          <a:p>
            <a:pPr algn="ctr">
              <a:buNone/>
            </a:pPr>
            <a:r>
              <a:rPr lang="el-GR" sz="2400" b="1" dirty="0" smtClean="0"/>
              <a:t>ΔΕΥΤΕΡΕΥΟΥΣΕΣ ΒΙΒΛΙΟΓΡΑΦΙΚΕΣ ΠΗΓΕΣ</a:t>
            </a:r>
          </a:p>
          <a:p>
            <a:pPr algn="just"/>
            <a:r>
              <a:rPr lang="en-US" sz="2200" b="1" dirty="0" err="1" smtClean="0"/>
              <a:t>Aurier</a:t>
            </a:r>
            <a:r>
              <a:rPr lang="el-GR" sz="2200" b="1" dirty="0" smtClean="0"/>
              <a:t> </a:t>
            </a:r>
            <a:r>
              <a:rPr lang="en-US" sz="2200" b="1" dirty="0" smtClean="0"/>
              <a:t>P. and </a:t>
            </a:r>
            <a:r>
              <a:rPr lang="en-US" sz="2200" b="1" dirty="0" err="1" smtClean="0"/>
              <a:t>Sirieix</a:t>
            </a:r>
            <a:r>
              <a:rPr lang="en-US" sz="2200" b="1" dirty="0" smtClean="0"/>
              <a:t> L.,</a:t>
            </a:r>
            <a:r>
              <a:rPr lang="el-GR" sz="2200" b="1" dirty="0" smtClean="0"/>
              <a:t> </a:t>
            </a:r>
            <a:r>
              <a:rPr lang="en-US" sz="2200" b="1" dirty="0" smtClean="0"/>
              <a:t>(2010),</a:t>
            </a:r>
            <a:r>
              <a:rPr lang="el-GR" sz="2200" b="1" dirty="0" smtClean="0"/>
              <a:t> Μάρκετινγκ </a:t>
            </a:r>
            <a:r>
              <a:rPr lang="el-GR" sz="2200" b="1" dirty="0" smtClean="0"/>
              <a:t>Αγροτικών </a:t>
            </a:r>
            <a:r>
              <a:rPr lang="el-GR" sz="2200" b="1" dirty="0" smtClean="0"/>
              <a:t>Προϊόντων</a:t>
            </a:r>
            <a:r>
              <a:rPr lang="en-US" sz="2200" b="1" dirty="0" smtClean="0"/>
              <a:t>,</a:t>
            </a:r>
            <a:r>
              <a:rPr lang="el-GR" sz="2200" b="1" dirty="0" smtClean="0"/>
              <a:t> Εκδόσεις Προπομπός, Αθήνα</a:t>
            </a:r>
            <a:r>
              <a:rPr lang="en-US" sz="2200" b="1" dirty="0" smtClean="0"/>
              <a:t> </a:t>
            </a:r>
            <a:endParaRPr lang="el-GR" sz="2200" b="1" dirty="0" smtClean="0"/>
          </a:p>
          <a:p>
            <a:pPr algn="just"/>
            <a:r>
              <a:rPr lang="en-US" sz="2200" b="1" dirty="0" smtClean="0"/>
              <a:t>Norwood B.</a:t>
            </a:r>
            <a:r>
              <a:rPr lang="el-GR" sz="2200" b="1" dirty="0" smtClean="0"/>
              <a:t> </a:t>
            </a:r>
            <a:r>
              <a:rPr lang="en-US" sz="2200" b="1" dirty="0" smtClean="0"/>
              <a:t>and Lusk J.,(2012),</a:t>
            </a:r>
            <a:r>
              <a:rPr lang="el-GR" sz="2200" b="1" dirty="0" smtClean="0"/>
              <a:t> Μάρκετινγκ και τιμές Αγροτικών Προϊόντων</a:t>
            </a:r>
            <a:r>
              <a:rPr lang="en-US" sz="2200" b="1" dirty="0" smtClean="0"/>
              <a:t>,   Broken Hill </a:t>
            </a:r>
            <a:r>
              <a:rPr lang="en-US" sz="2200" b="1" dirty="0" err="1" smtClean="0"/>
              <a:t>Pulbishers</a:t>
            </a:r>
            <a:r>
              <a:rPr lang="en-US" sz="2200" b="1" dirty="0" smtClean="0"/>
              <a:t>,</a:t>
            </a:r>
            <a:r>
              <a:rPr lang="el-GR" sz="2200" b="1" dirty="0" smtClean="0"/>
              <a:t> </a:t>
            </a:r>
            <a:r>
              <a:rPr lang="en-US" sz="2200" b="1" dirty="0" smtClean="0"/>
              <a:t>A</a:t>
            </a:r>
            <a:r>
              <a:rPr lang="el-GR" sz="2200" b="1" dirty="0" err="1" smtClean="0"/>
              <a:t>θήνα</a:t>
            </a:r>
            <a:endParaRPr lang="el-GR" sz="2200" b="1" dirty="0" smtClean="0"/>
          </a:p>
          <a:p>
            <a:pPr algn="just"/>
            <a:r>
              <a:rPr lang="el-GR" sz="2200" b="1" dirty="0" err="1" smtClean="0"/>
              <a:t>Σέμος</a:t>
            </a:r>
            <a:r>
              <a:rPr lang="el-GR" sz="2200" b="1" smtClean="0"/>
              <a:t> Α., (2013), Εισαγωγή στην Αγροτική Οικονομία, Εκδόσεις Ζήτη, Θεσσαλονίκη</a:t>
            </a:r>
          </a:p>
          <a:p>
            <a:pPr algn="just"/>
            <a:endParaRPr lang="el-GR" sz="2200" b="1" dirty="0" smtClean="0"/>
          </a:p>
          <a:p>
            <a:pPr algn="just"/>
            <a:endParaRPr lang="el-GR" sz="2200" b="1" dirty="0" smtClean="0"/>
          </a:p>
          <a:p>
            <a:pPr algn="just"/>
            <a:endParaRPr lang="en-US" sz="2200"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57200"/>
            <a:ext cx="8229600" cy="6172200"/>
          </a:xfrm>
        </p:spPr>
        <p:txBody>
          <a:bodyPr>
            <a:normAutofit/>
          </a:bodyPr>
          <a:lstStyle/>
          <a:p>
            <a:pPr algn="ctr">
              <a:buNone/>
            </a:pPr>
            <a:r>
              <a:rPr lang="el-GR" sz="2400" b="1" dirty="0" smtClean="0"/>
              <a:t>Η </a:t>
            </a:r>
            <a:r>
              <a:rPr lang="el-GR" sz="2400" b="1" dirty="0"/>
              <a:t>ΑΝΑΓΚΑΙΟΤΗΤΑ ΤΟΥ ΑΓΡΟΤΙΚΟΥ ΜΑΡΚΕΤΙΝΓΚ Η΄ ΜΑΡΚΕΤΙΝΓΚ ΑΓΡΟΤΙΚΩΝ ΠΡΟΪΟΝΤΩΝ</a:t>
            </a:r>
            <a:endParaRPr lang="en-US" sz="2400" dirty="0"/>
          </a:p>
          <a:p>
            <a:endParaRPr lang="en-US" sz="1800" dirty="0"/>
          </a:p>
          <a:p>
            <a:pPr lvl="0" algn="just"/>
            <a:r>
              <a:rPr lang="el-GR" sz="2000" dirty="0"/>
              <a:t>Ο σύγχρονος ελληνικός αγροτικός τομέας λειτουργεί σε συνθήκες εξαιρετικής αβεβαιότητας και έντονου ανταγωνισμού και ως εκ’ τούτου απαιτεί μια γενικότερη ποιοτική αναβάθμισή του σε συνδυασμό με την εφαρμογή καινοτόμων στρατηγικών και διαδικασιών αγροτικού μάρκετινγκ </a:t>
            </a:r>
            <a:endParaRPr lang="en-US" sz="2000" dirty="0"/>
          </a:p>
          <a:p>
            <a:pPr algn="just">
              <a:buNone/>
            </a:pPr>
            <a:r>
              <a:rPr lang="el-GR" sz="2000" b="1" i="1" dirty="0"/>
              <a:t> </a:t>
            </a:r>
            <a:endParaRPr lang="en-US" sz="2000" dirty="0"/>
          </a:p>
          <a:p>
            <a:pPr lvl="0" algn="just"/>
            <a:r>
              <a:rPr lang="el-GR" sz="2000" dirty="0"/>
              <a:t>Ο σύγχρονος ελληνικός αγροτικός τομέας απαιτείται εκσυγχρονισμό των αγροτικών εκμεταλλεύσεων, αλλαγή παραγωγικής και επιχειρηματικής νοοτροπίας με όχι κοντόφθαλμες(περιοριστικές) αντιλήψεις και με εξωστρεφή διάθεση (μετάβαση από τον παραδοσιακό στο σύγχρονο αγρότη-επιχειρηματία)</a:t>
            </a:r>
            <a:endParaRPr lang="en-US" sz="2000" dirty="0"/>
          </a:p>
          <a:p>
            <a:pPr algn="just">
              <a:buNone/>
            </a:pPr>
            <a:r>
              <a:rPr lang="el-GR" sz="2000" dirty="0"/>
              <a:t> </a:t>
            </a:r>
            <a:endParaRPr lang="en-US" sz="2000" dirty="0"/>
          </a:p>
          <a:p>
            <a:pPr lvl="0" algn="just"/>
            <a:r>
              <a:rPr lang="el-GR" sz="2000" dirty="0"/>
              <a:t>Ο σύγχρονος ελληνικός αγροτικός τομέας απαιτείται συνεχή παραγωγική και επιχειρηματική καινοτομία με την στήριξη του κράτους ως ένα φερέγγυο συνεργάτη και εγγυητή  </a:t>
            </a:r>
            <a:endParaRPr lang="en-US" sz="2000" dirty="0"/>
          </a:p>
          <a:p>
            <a:endParaRPr lang="en-US" sz="1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304800"/>
            <a:ext cx="8229600" cy="6324600"/>
          </a:xfrm>
        </p:spPr>
        <p:txBody>
          <a:bodyPr>
            <a:normAutofit fontScale="47500" lnSpcReduction="20000"/>
          </a:bodyPr>
          <a:lstStyle/>
          <a:p>
            <a:pPr algn="ctr">
              <a:buNone/>
            </a:pPr>
            <a:r>
              <a:rPr lang="el-GR" sz="4200" b="1" dirty="0"/>
              <a:t>ΡΟΛΟΣ ΚΑΙ ΣΤΟΧΟΙ ΤΟΥ ΑΓΡΟΤΙΚΟΥ ΜΑΡΚΕΤΙΝΓΚ Η΄ ΜΑΡΚΕΤΙΝΓΚ ΑΓΡΟΤΙΚΩΝ ΠΡΟΪΟΝΤΩΝ</a:t>
            </a:r>
            <a:endParaRPr lang="en-US" sz="4200" dirty="0"/>
          </a:p>
          <a:p>
            <a:pPr algn="ctr">
              <a:buNone/>
            </a:pPr>
            <a:r>
              <a:rPr lang="el-GR" sz="4200" b="1" dirty="0"/>
              <a:t> </a:t>
            </a:r>
            <a:endParaRPr lang="en-US" sz="4200" dirty="0"/>
          </a:p>
          <a:p>
            <a:pPr lvl="0" algn="just"/>
            <a:r>
              <a:rPr lang="el-GR" sz="3400" dirty="0"/>
              <a:t>Να εντοπίσει τις σύγχρονες ανάγκες και προτιμήσεις των καταναλωτών σε αγαθά και προϊόντα αγροτικής προέλευσης</a:t>
            </a:r>
            <a:endParaRPr lang="en-US" sz="3400" dirty="0"/>
          </a:p>
          <a:p>
            <a:pPr algn="just">
              <a:buNone/>
            </a:pPr>
            <a:r>
              <a:rPr lang="el-GR" sz="3400" b="1" dirty="0"/>
              <a:t> </a:t>
            </a:r>
            <a:endParaRPr lang="en-US" sz="3400" dirty="0"/>
          </a:p>
          <a:p>
            <a:pPr lvl="0" algn="just"/>
            <a:r>
              <a:rPr lang="el-GR" sz="3400" dirty="0"/>
              <a:t>Να καθοδηγήσει την αγροτική παραγωγή προς εκείνες τις κατευθύνσεις (παραγωγή εκείνων των ειδών και ποικιλιών των αγροτικών προϊόντων και σε εκείνες τις ποιότητες και ποσότητες) που ζητούν οι τελικοί καταναλωτές</a:t>
            </a:r>
            <a:endParaRPr lang="en-US" sz="3400" dirty="0"/>
          </a:p>
          <a:p>
            <a:pPr algn="just">
              <a:buNone/>
            </a:pPr>
            <a:r>
              <a:rPr lang="el-GR" sz="3400" b="1" dirty="0"/>
              <a:t> </a:t>
            </a:r>
            <a:endParaRPr lang="en-US" sz="3400" dirty="0"/>
          </a:p>
          <a:p>
            <a:pPr lvl="0" algn="just"/>
            <a:r>
              <a:rPr lang="el-GR" sz="3400" dirty="0"/>
              <a:t>Να επιβάλλει την παροχή-πώληση των αγροτικών προϊόντων που να αξιολογούνται και να αναγνωρίζονται ως αγνά, καθαρά, ασφαλή και υγιεινά.</a:t>
            </a:r>
            <a:endParaRPr lang="en-US" sz="3400" dirty="0"/>
          </a:p>
          <a:p>
            <a:pPr algn="just">
              <a:buNone/>
            </a:pPr>
            <a:r>
              <a:rPr lang="el-GR" sz="3400" dirty="0"/>
              <a:t> </a:t>
            </a:r>
            <a:endParaRPr lang="en-US" sz="3400" dirty="0"/>
          </a:p>
          <a:p>
            <a:pPr lvl="0" algn="just"/>
            <a:r>
              <a:rPr lang="el-GR" sz="3400" dirty="0"/>
              <a:t>Να διασφαλίσει και ή δυνατόν να αυξήσει την ποσότητα διάθεσης των προϊόντων που πραγματεύεται ως εμπορία μέσω της διατήρησης ή εξεύρεσης νέων αγορών, και</a:t>
            </a:r>
            <a:endParaRPr lang="en-US" sz="3400" dirty="0"/>
          </a:p>
          <a:p>
            <a:pPr algn="just">
              <a:buNone/>
            </a:pPr>
            <a:r>
              <a:rPr lang="el-GR" sz="3400" dirty="0"/>
              <a:t> </a:t>
            </a:r>
            <a:endParaRPr lang="en-US" sz="3400" dirty="0"/>
          </a:p>
          <a:p>
            <a:pPr lvl="0" algn="just"/>
            <a:r>
              <a:rPr lang="el-GR" sz="3400" dirty="0"/>
              <a:t>Να επιτύχει ικανοποιητικές και επομένως αποδεκτές από τον καταναλωτή τιμές διάθεσης των αγροτικών προϊόντων, επιφέροντας παράλληλα το μέγιστο κέρδος στους παραγωγούς</a:t>
            </a:r>
            <a:endParaRPr lang="en-US" sz="3400" dirty="0"/>
          </a:p>
          <a:p>
            <a:pPr algn="just">
              <a:buNone/>
            </a:pPr>
            <a:r>
              <a:rPr lang="el-GR" sz="3400" dirty="0"/>
              <a:t> </a:t>
            </a:r>
            <a:endParaRPr lang="en-US" sz="3400" dirty="0"/>
          </a:p>
          <a:p>
            <a:pPr lvl="0" algn="just"/>
            <a:r>
              <a:rPr lang="el-GR" sz="3400" dirty="0"/>
              <a:t>Να συμβάλλει στη διακίνηση των αγροτικών προϊόντων με τη μικρότερη δυνατή φθορά και την επίτευξη του χαμηλότερου δυνατού κόστους εμπορίας</a:t>
            </a:r>
            <a:endParaRPr lang="en-US" sz="3400" dirty="0"/>
          </a:p>
          <a:p>
            <a:pPr algn="just">
              <a:buNone/>
            </a:pPr>
            <a:r>
              <a:rPr lang="el-GR" sz="3400" dirty="0"/>
              <a:t> </a:t>
            </a:r>
            <a:endParaRPr lang="en-US" sz="3400" dirty="0"/>
          </a:p>
          <a:p>
            <a:pPr lvl="0" algn="just"/>
            <a:r>
              <a:rPr lang="el-GR" sz="3400" dirty="0"/>
              <a:t>Να κατορθώσει την αλλαγή κάποιων διατροφικών συνηθειών -κυρίως των ξένων καταναλωτών- και να τους κατευθύνει σε προτιμήσεις αμιγώς </a:t>
            </a:r>
            <a:r>
              <a:rPr lang="el-GR" sz="3400" dirty="0" smtClean="0"/>
              <a:t>ελληνικών προϊόντων</a:t>
            </a:r>
          </a:p>
          <a:p>
            <a:pPr lvl="0" algn="just"/>
            <a:endParaRPr lang="en-US" sz="3400" dirty="0"/>
          </a:p>
          <a:p>
            <a:pPr lvl="0" algn="just"/>
            <a:r>
              <a:rPr lang="el-GR" sz="3400" dirty="0"/>
              <a:t>Να κατορθώσει την ανάδειξη της διατροφικής αξίας, της νοστιμιάς και της υψηλής ποιότητας των ελληνικών αγροτικών προϊόντων</a:t>
            </a:r>
            <a:endParaRPr lang="en-US" sz="3400" dirty="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381000"/>
            <a:ext cx="8229600" cy="6477000"/>
          </a:xfrm>
        </p:spPr>
        <p:txBody>
          <a:bodyPr>
            <a:normAutofit fontScale="70000" lnSpcReduction="20000"/>
          </a:bodyPr>
          <a:lstStyle/>
          <a:p>
            <a:pPr algn="ctr">
              <a:buNone/>
            </a:pPr>
            <a:r>
              <a:rPr lang="el-GR" sz="3400" b="1" dirty="0" smtClean="0"/>
              <a:t>ΤΟ </a:t>
            </a:r>
            <a:r>
              <a:rPr lang="el-GR" sz="3400" b="1" dirty="0"/>
              <a:t>ΑΓΡΟΤΙΚΟ ΜΑΡΚΕΤΙΝΓΚ Η΄ ΜΑΡΚΕΤΙΝΓΚ ΑΓΡΟΤΙΚΩΝ ΠΡΟΪΟΝΤΩΝ ΩΣ ΣΥΣΤΗΜΑ</a:t>
            </a:r>
            <a:endParaRPr lang="en-US" sz="3400" dirty="0"/>
          </a:p>
          <a:p>
            <a:pPr>
              <a:buNone/>
            </a:pPr>
            <a:r>
              <a:rPr lang="el-GR" b="1" i="1" dirty="0"/>
              <a:t> </a:t>
            </a:r>
            <a:endParaRPr lang="en-US" dirty="0"/>
          </a:p>
          <a:p>
            <a:pPr algn="just">
              <a:buNone/>
            </a:pPr>
            <a:r>
              <a:rPr lang="el-GR" sz="3400" dirty="0"/>
              <a:t>Το </a:t>
            </a:r>
            <a:r>
              <a:rPr lang="el-GR" sz="3400" b="1" dirty="0"/>
              <a:t>σύστημα</a:t>
            </a:r>
            <a:r>
              <a:rPr lang="el-GR" sz="3400" dirty="0"/>
              <a:t> του αγροτικού μάρκετινγκ ή μάρκετινγκ</a:t>
            </a:r>
            <a:r>
              <a:rPr lang="el-GR" sz="3400" b="1" dirty="0"/>
              <a:t> </a:t>
            </a:r>
            <a:r>
              <a:rPr lang="el-GR" sz="3400" dirty="0" smtClean="0"/>
              <a:t>αγροτικών προϊόντων</a:t>
            </a:r>
            <a:r>
              <a:rPr lang="el-GR" sz="3400" dirty="0"/>
              <a:t>, </a:t>
            </a:r>
            <a:r>
              <a:rPr lang="el-GR" sz="3400" b="1" dirty="0"/>
              <a:t>περιλαμβάνει</a:t>
            </a:r>
            <a:r>
              <a:rPr lang="el-GR" sz="3400" dirty="0"/>
              <a:t>:</a:t>
            </a:r>
            <a:endParaRPr lang="en-US" sz="3400" dirty="0"/>
          </a:p>
          <a:p>
            <a:pPr algn="just">
              <a:buNone/>
            </a:pPr>
            <a:r>
              <a:rPr lang="el-GR" sz="3400" dirty="0"/>
              <a:t> </a:t>
            </a:r>
            <a:endParaRPr lang="en-US" sz="3400" dirty="0"/>
          </a:p>
          <a:p>
            <a:pPr lvl="0" algn="just"/>
            <a:r>
              <a:rPr lang="el-GR" sz="3400" dirty="0"/>
              <a:t>Την καλλιεργήσιμη έκταση και τη ζωική παραγωγή </a:t>
            </a:r>
            <a:endParaRPr lang="en-US" sz="3400" dirty="0"/>
          </a:p>
          <a:p>
            <a:pPr algn="just">
              <a:buNone/>
            </a:pPr>
            <a:r>
              <a:rPr lang="el-GR" sz="3400" dirty="0"/>
              <a:t> </a:t>
            </a:r>
            <a:endParaRPr lang="en-US" sz="3400" dirty="0"/>
          </a:p>
          <a:p>
            <a:pPr lvl="0" algn="just"/>
            <a:r>
              <a:rPr lang="el-GR" sz="3400" dirty="0"/>
              <a:t>Την επιχείρηση (ως μεταποιητική διαδικασία)</a:t>
            </a:r>
            <a:endParaRPr lang="en-US" sz="3400" dirty="0"/>
          </a:p>
          <a:p>
            <a:pPr algn="just">
              <a:buNone/>
            </a:pPr>
            <a:r>
              <a:rPr lang="el-GR" sz="3400" dirty="0"/>
              <a:t> </a:t>
            </a:r>
            <a:endParaRPr lang="en-US" sz="3400" dirty="0"/>
          </a:p>
          <a:p>
            <a:pPr lvl="0" algn="just"/>
            <a:r>
              <a:rPr lang="el-GR" sz="3400" dirty="0"/>
              <a:t>Το προϊόν</a:t>
            </a:r>
            <a:endParaRPr lang="en-US" sz="3400" dirty="0"/>
          </a:p>
          <a:p>
            <a:pPr algn="just">
              <a:buNone/>
            </a:pPr>
            <a:r>
              <a:rPr lang="el-GR" sz="3400" dirty="0"/>
              <a:t> </a:t>
            </a:r>
            <a:endParaRPr lang="en-US" sz="3400" dirty="0"/>
          </a:p>
          <a:p>
            <a:pPr lvl="0" algn="just"/>
            <a:r>
              <a:rPr lang="el-GR" sz="3400" dirty="0"/>
              <a:t>Την αγορά στην οποία στοχεύει η επιχείρηση </a:t>
            </a:r>
            <a:endParaRPr lang="en-US" sz="3400" dirty="0"/>
          </a:p>
          <a:p>
            <a:pPr algn="just"/>
            <a:endParaRPr lang="en-US" sz="3400" dirty="0"/>
          </a:p>
          <a:p>
            <a:pPr lvl="0" algn="just"/>
            <a:r>
              <a:rPr lang="el-GR" sz="3400" dirty="0"/>
              <a:t>Τους μεσάζοντες που βοηθούν τη ροή των αγαθών μεταξύ της επιχείρησης και της αγοράς</a:t>
            </a:r>
            <a:endParaRPr lang="en-US" sz="3400" dirty="0"/>
          </a:p>
          <a:p>
            <a:pPr algn="just">
              <a:buNone/>
            </a:pPr>
            <a:r>
              <a:rPr lang="el-GR" sz="3400" dirty="0"/>
              <a:t> </a:t>
            </a:r>
            <a:endParaRPr lang="en-US" sz="3400" dirty="0"/>
          </a:p>
          <a:p>
            <a:pPr lvl="0" algn="just"/>
            <a:r>
              <a:rPr lang="el-GR" sz="3400" dirty="0"/>
              <a:t>Την διάθεση ή και αναζήτηση πληροφοριών για την αγορά</a:t>
            </a:r>
            <a:endParaRPr lang="en-US" sz="3400" dirty="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0"/>
            <a:ext cx="8229600" cy="609600"/>
          </a:xfrm>
        </p:spPr>
        <p:txBody>
          <a:bodyPr>
            <a:normAutofit/>
          </a:bodyPr>
          <a:lstStyle/>
          <a:p>
            <a:r>
              <a:rPr lang="en-US" sz="2800" b="1" dirty="0" smtClean="0"/>
              <a:t>ΛΕΙΤΟΥΡΓΙΕΣ ΜΑΡΚΕΤΙΝΓΚ ΑΓΡΟΤΙΚΩΝ </a:t>
            </a:r>
            <a:r>
              <a:rPr lang="el-GR" sz="2800" b="1" dirty="0" smtClean="0"/>
              <a:t>ΠΡΟΪΟΝΤΩΝ</a:t>
            </a:r>
            <a:endParaRPr lang="en-US" sz="2800" dirty="0"/>
          </a:p>
        </p:txBody>
      </p:sp>
      <p:sp>
        <p:nvSpPr>
          <p:cNvPr id="3" name="2 - Θέση περιεχομένου"/>
          <p:cNvSpPr>
            <a:spLocks noGrp="1"/>
          </p:cNvSpPr>
          <p:nvPr>
            <p:ph idx="1"/>
          </p:nvPr>
        </p:nvSpPr>
        <p:spPr>
          <a:xfrm>
            <a:off x="457200" y="533400"/>
            <a:ext cx="8229600" cy="6324600"/>
          </a:xfrm>
        </p:spPr>
        <p:txBody>
          <a:bodyPr>
            <a:normAutofit fontScale="47500" lnSpcReduction="20000"/>
          </a:bodyPr>
          <a:lstStyle/>
          <a:p>
            <a:endParaRPr lang="en-US" dirty="0" smtClean="0"/>
          </a:p>
          <a:p>
            <a:pPr algn="ctr">
              <a:buNone/>
            </a:pPr>
            <a:r>
              <a:rPr lang="el-GR" sz="5100" b="1" dirty="0" smtClean="0"/>
              <a:t>Ι.</a:t>
            </a:r>
            <a:r>
              <a:rPr lang="el-GR" b="1" dirty="0" smtClean="0"/>
              <a:t>  </a:t>
            </a:r>
            <a:r>
              <a:rPr lang="el-GR" sz="5100" b="1" dirty="0" smtClean="0"/>
              <a:t>Λειτουργίες Ανταλλαγής</a:t>
            </a:r>
            <a:r>
              <a:rPr lang="el-GR" sz="4400" b="1" dirty="0" smtClean="0"/>
              <a:t> </a:t>
            </a:r>
            <a:endParaRPr lang="en-US" sz="4400" dirty="0" smtClean="0"/>
          </a:p>
          <a:p>
            <a:pPr>
              <a:buNone/>
            </a:pPr>
            <a:r>
              <a:rPr lang="el-GR" sz="3600" b="1" dirty="0" smtClean="0"/>
              <a:t> </a:t>
            </a:r>
            <a:endParaRPr lang="en-US" sz="3600" dirty="0" smtClean="0"/>
          </a:p>
          <a:p>
            <a:pPr lvl="0"/>
            <a:r>
              <a:rPr lang="el-GR" sz="4200" b="1" dirty="0" smtClean="0"/>
              <a:t>Αγορά</a:t>
            </a:r>
            <a:endParaRPr lang="en-US" sz="4200" dirty="0" smtClean="0"/>
          </a:p>
          <a:p>
            <a:pPr lvl="0"/>
            <a:r>
              <a:rPr lang="el-GR" sz="4200" b="1" dirty="0" smtClean="0"/>
              <a:t>Διάθεση-Πώληση                               Έμμεση Πώληση &amp; Άμεση Πώληση</a:t>
            </a:r>
            <a:endParaRPr lang="en-US" sz="4200" dirty="0" smtClean="0"/>
          </a:p>
          <a:p>
            <a:pPr>
              <a:buNone/>
            </a:pPr>
            <a:r>
              <a:rPr lang="el-GR" sz="3800" b="1" dirty="0" smtClean="0"/>
              <a:t> </a:t>
            </a:r>
            <a:endParaRPr lang="en-US" sz="3800" dirty="0" smtClean="0"/>
          </a:p>
          <a:p>
            <a:pPr lvl="0" algn="ctr">
              <a:buNone/>
            </a:pPr>
            <a:r>
              <a:rPr lang="el-GR" sz="5100" b="1" dirty="0" smtClean="0"/>
              <a:t>ΙΙ. Φυσικές Λειτουργίες </a:t>
            </a:r>
            <a:endParaRPr lang="en-US" sz="5100" dirty="0" smtClean="0"/>
          </a:p>
          <a:p>
            <a:pPr algn="ctr">
              <a:buNone/>
            </a:pPr>
            <a:r>
              <a:rPr lang="el-GR" sz="5100" b="1" dirty="0" smtClean="0"/>
              <a:t> </a:t>
            </a:r>
            <a:endParaRPr lang="en-US" sz="5100" dirty="0" smtClean="0"/>
          </a:p>
          <a:p>
            <a:pPr lvl="0"/>
            <a:r>
              <a:rPr lang="el-GR" sz="4200" b="1" dirty="0" smtClean="0"/>
              <a:t>Αποθήκευση</a:t>
            </a:r>
            <a:endParaRPr lang="en-US" sz="4200" dirty="0" smtClean="0"/>
          </a:p>
          <a:p>
            <a:pPr lvl="0"/>
            <a:r>
              <a:rPr lang="el-GR" sz="4200" b="1" dirty="0" smtClean="0"/>
              <a:t>Μεταφορά </a:t>
            </a:r>
            <a:endParaRPr lang="en-US" sz="4200" dirty="0" smtClean="0"/>
          </a:p>
          <a:p>
            <a:pPr lvl="0"/>
            <a:r>
              <a:rPr lang="en-US" sz="4200" b="1" dirty="0" err="1" smtClean="0"/>
              <a:t>Eπεξεργασία</a:t>
            </a:r>
            <a:r>
              <a:rPr lang="en-US" sz="4200" b="1" dirty="0" smtClean="0"/>
              <a:t> </a:t>
            </a:r>
            <a:endParaRPr lang="en-US" sz="4200" dirty="0" smtClean="0"/>
          </a:p>
          <a:p>
            <a:pPr>
              <a:buNone/>
            </a:pPr>
            <a:r>
              <a:rPr lang="el-GR" sz="3600" b="1" dirty="0" smtClean="0"/>
              <a:t> </a:t>
            </a:r>
            <a:endParaRPr lang="en-US" sz="3600" dirty="0" smtClean="0"/>
          </a:p>
          <a:p>
            <a:pPr lvl="0" algn="ctr">
              <a:buNone/>
            </a:pPr>
            <a:r>
              <a:rPr lang="el-GR" sz="5100" b="1" dirty="0" smtClean="0"/>
              <a:t>ΙΙΙ. Βοηθητικές Λειτουργίες</a:t>
            </a:r>
            <a:endParaRPr lang="en-US" sz="5100" dirty="0" smtClean="0"/>
          </a:p>
          <a:p>
            <a:pPr algn="ctr">
              <a:buNone/>
            </a:pPr>
            <a:r>
              <a:rPr lang="el-GR" sz="5100" b="1" dirty="0" smtClean="0"/>
              <a:t> </a:t>
            </a:r>
            <a:endParaRPr lang="en-US" sz="5100" dirty="0" smtClean="0"/>
          </a:p>
          <a:p>
            <a:pPr lvl="0"/>
            <a:r>
              <a:rPr lang="el-GR" sz="4200" b="1" dirty="0" smtClean="0"/>
              <a:t>Τυποποίηση </a:t>
            </a:r>
            <a:endParaRPr lang="en-US" sz="4200" dirty="0" smtClean="0"/>
          </a:p>
          <a:p>
            <a:pPr lvl="0"/>
            <a:r>
              <a:rPr lang="el-GR" sz="4200" b="1" dirty="0" smtClean="0"/>
              <a:t>Συσκευασία </a:t>
            </a:r>
            <a:endParaRPr lang="en-US" sz="4200" dirty="0" smtClean="0"/>
          </a:p>
          <a:p>
            <a:pPr lvl="0"/>
            <a:r>
              <a:rPr lang="el-GR" sz="4200" b="1" dirty="0" smtClean="0"/>
              <a:t>Χρηματοδότηση </a:t>
            </a:r>
            <a:endParaRPr lang="en-US" sz="4200" dirty="0" smtClean="0"/>
          </a:p>
          <a:p>
            <a:pPr lvl="0"/>
            <a:r>
              <a:rPr lang="el-GR" sz="4200" b="1" dirty="0" smtClean="0"/>
              <a:t>Πληροφόρηση και Έρευνα Μάρκετινγκ </a:t>
            </a:r>
            <a:endParaRPr lang="en-US" sz="4200" dirty="0" smtClean="0"/>
          </a:p>
          <a:p>
            <a:pPr lvl="0"/>
            <a:r>
              <a:rPr lang="el-GR" sz="4200" b="1" dirty="0" smtClean="0"/>
              <a:t>Ανάληψη Κινδύνων </a:t>
            </a:r>
            <a:endParaRPr lang="en-US" sz="4200" dirty="0" smtClean="0"/>
          </a:p>
          <a:p>
            <a:pPr lvl="0"/>
            <a:r>
              <a:rPr lang="el-GR" sz="4200" b="1" dirty="0" smtClean="0"/>
              <a:t>Προβολή και Προώθηση </a:t>
            </a:r>
            <a:endParaRPr lang="en-US" sz="4200" dirty="0"/>
          </a:p>
        </p:txBody>
      </p:sp>
      <p:cxnSp>
        <p:nvCxnSpPr>
          <p:cNvPr id="5" name="4 - Ευθύγραμμο βέλος σύνδεσης"/>
          <p:cNvCxnSpPr/>
          <p:nvPr/>
        </p:nvCxnSpPr>
        <p:spPr>
          <a:xfrm>
            <a:off x="3200400" y="1905000"/>
            <a:ext cx="10668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52400"/>
            <a:ext cx="8229600" cy="685800"/>
          </a:xfrm>
        </p:spPr>
        <p:txBody>
          <a:bodyPr>
            <a:normAutofit/>
          </a:bodyPr>
          <a:lstStyle/>
          <a:p>
            <a:r>
              <a:rPr lang="el-GR" sz="2800" b="1" dirty="0" smtClean="0"/>
              <a:t>Ι.  ΛΕΙΤΟΥΡΓΙΕΣ ΑΝΤΑΛΛΑΓΗΣ ΑΓΡΟΤΙΚΩΝ ΠΡΟΪΟΝΤΩΝ</a:t>
            </a:r>
            <a:endParaRPr lang="en-US" sz="2800" dirty="0"/>
          </a:p>
        </p:txBody>
      </p:sp>
      <p:sp>
        <p:nvSpPr>
          <p:cNvPr id="3" name="2 - Θέση περιεχομένου"/>
          <p:cNvSpPr>
            <a:spLocks noGrp="1"/>
          </p:cNvSpPr>
          <p:nvPr>
            <p:ph idx="1"/>
          </p:nvPr>
        </p:nvSpPr>
        <p:spPr>
          <a:xfrm>
            <a:off x="0" y="838200"/>
            <a:ext cx="8686800" cy="5715000"/>
          </a:xfrm>
        </p:spPr>
        <p:txBody>
          <a:bodyPr>
            <a:normAutofit/>
          </a:bodyPr>
          <a:lstStyle/>
          <a:p>
            <a:pPr algn="ctr">
              <a:buNone/>
            </a:pPr>
            <a:r>
              <a:rPr lang="el-GR" sz="2400" b="1" dirty="0" smtClean="0"/>
              <a:t> Ι</a:t>
            </a:r>
            <a:r>
              <a:rPr lang="en-US" sz="2400" b="1" dirty="0" smtClean="0"/>
              <a:t>A. </a:t>
            </a:r>
            <a:r>
              <a:rPr lang="el-GR" sz="2400" b="1" dirty="0" smtClean="0"/>
              <a:t>ΑΓΟΡΑ ΑΓΡΟΤΙΚΩΝ ΠΡΟΪΟΝΤΩΝ</a:t>
            </a:r>
          </a:p>
          <a:p>
            <a:pPr algn="ctr">
              <a:buNone/>
            </a:pPr>
            <a:endParaRPr lang="el-GR" sz="2400" b="1" dirty="0" smtClean="0"/>
          </a:p>
          <a:p>
            <a:pPr algn="ctr">
              <a:buNone/>
            </a:pPr>
            <a:r>
              <a:rPr lang="el-GR" sz="2200" b="1" i="1" dirty="0" smtClean="0"/>
              <a:t>ΟΡΙΣΜΟΣ</a:t>
            </a:r>
          </a:p>
          <a:p>
            <a:pPr algn="just">
              <a:buNone/>
            </a:pPr>
            <a:r>
              <a:rPr lang="el-GR" sz="2400" dirty="0" smtClean="0"/>
              <a:t>     Ο τόπος ή ο χώρος όπου γίνεται η μεταβίβαση της κυριότητας των αγροτικών προϊόντων - αγαθών που προσφέρονται από τους αγρότες - πωλητές ή πωλητές - εμπόρους και ζητούνται από τους αγοραστές - καταναλωτές σε συγκεκριμένες τιμές που καθορίζονται με βάση τη διαδικασία της αλληλεπίδρασης της προσφοράς και της ζήτησης των προϊόντων αυτών </a:t>
            </a:r>
          </a:p>
          <a:p>
            <a:pPr algn="just">
              <a:buNone/>
            </a:pPr>
            <a:endParaRPr lang="en-US" sz="2400" dirty="0" smtClean="0"/>
          </a:p>
          <a:p>
            <a:pPr algn="ctr">
              <a:buNone/>
            </a:pPr>
            <a:endParaRPr lang="en-US" sz="24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
            </a:r>
            <a:br>
              <a:rPr lang="el-GR" dirty="0" smtClean="0"/>
            </a:br>
            <a:r>
              <a:rPr lang="el-GR" dirty="0" smtClean="0"/>
              <a:t/>
            </a:r>
            <a:br>
              <a:rPr lang="el-GR" dirty="0" smtClean="0"/>
            </a:br>
            <a:r>
              <a:rPr lang="el-GR" sz="3100" b="1" dirty="0" smtClean="0"/>
              <a:t>ΜΟΡΦΕΣ &amp; ΕΙΔΗ ΑΓΟΡΑΣ ΑΓΡΟΤΙΚΩΝ ΠΡΟΪΟΝΤΩΝ -ΚΡΙΤΗΡΙΑ ΤΑΞΙΝΟΜΗΣΗΣ</a:t>
            </a:r>
            <a:r>
              <a:rPr lang="en-US" dirty="0" smtClean="0"/>
              <a:t/>
            </a:r>
            <a:br>
              <a:rPr lang="en-US" dirty="0" smtClean="0"/>
            </a:br>
            <a:r>
              <a:rPr lang="el-GR" dirty="0" smtClean="0"/>
              <a:t> </a:t>
            </a:r>
            <a:r>
              <a:rPr lang="en-US" dirty="0" smtClean="0"/>
              <a:t/>
            </a:r>
            <a:br>
              <a:rPr lang="en-US" dirty="0" smtClean="0"/>
            </a:br>
            <a:endParaRPr lang="en-US" dirty="0"/>
          </a:p>
        </p:txBody>
      </p:sp>
      <p:sp>
        <p:nvSpPr>
          <p:cNvPr id="3" name="2 - Θέση περιεχομένου"/>
          <p:cNvSpPr>
            <a:spLocks noGrp="1"/>
          </p:cNvSpPr>
          <p:nvPr>
            <p:ph idx="1"/>
          </p:nvPr>
        </p:nvSpPr>
        <p:spPr>
          <a:xfrm>
            <a:off x="457200" y="1600200"/>
            <a:ext cx="8229600" cy="5029200"/>
          </a:xfrm>
        </p:spPr>
        <p:txBody>
          <a:bodyPr>
            <a:normAutofit fontScale="85000" lnSpcReduction="20000"/>
          </a:bodyPr>
          <a:lstStyle/>
          <a:p>
            <a:pPr algn="just"/>
            <a:r>
              <a:rPr lang="el-GR" b="1" dirty="0" smtClean="0"/>
              <a:t>Με βάση τη γεωγραφική διάσταση - έκταση της αγοράς αγροτικών προϊόντων  </a:t>
            </a:r>
            <a:endParaRPr lang="en-US" b="1" dirty="0" smtClean="0"/>
          </a:p>
          <a:p>
            <a:pPr algn="just">
              <a:buNone/>
            </a:pPr>
            <a:r>
              <a:rPr lang="en-US" b="1" dirty="0" smtClean="0"/>
              <a:t> </a:t>
            </a:r>
          </a:p>
          <a:p>
            <a:pPr algn="just"/>
            <a:r>
              <a:rPr lang="el-GR" b="1" dirty="0" smtClean="0"/>
              <a:t>Με βάση τον αριθμό των πωλητών και των αγοραστών ενός αγροτικού προϊόντος</a:t>
            </a:r>
            <a:endParaRPr lang="en-US" b="1" dirty="0" smtClean="0"/>
          </a:p>
          <a:p>
            <a:pPr algn="just">
              <a:buNone/>
            </a:pPr>
            <a:r>
              <a:rPr lang="en-US" b="1" dirty="0" smtClean="0"/>
              <a:t> </a:t>
            </a:r>
          </a:p>
          <a:p>
            <a:pPr algn="just"/>
            <a:r>
              <a:rPr lang="el-GR" b="1" dirty="0" smtClean="0"/>
              <a:t>Με βάση τα διάφορα χαρακτηριστικά γνωρίσματα των ομάδων καταναλωτών ενός αγροτικού προϊόντος</a:t>
            </a:r>
            <a:endParaRPr lang="en-US" b="1" dirty="0" smtClean="0"/>
          </a:p>
          <a:p>
            <a:pPr algn="just"/>
            <a:endParaRPr lang="en-US" b="1" dirty="0" smtClean="0"/>
          </a:p>
          <a:p>
            <a:pPr algn="just"/>
            <a:r>
              <a:rPr lang="el-GR" b="1" dirty="0" smtClean="0"/>
              <a:t>Με βάση το προϊόν ή τα προϊόντα που αφορούν μια αγορά αγροτικών προϊόντων  </a:t>
            </a:r>
            <a:endParaRPr lang="en-US" b="1" dirty="0" smtClean="0"/>
          </a:p>
          <a:p>
            <a:pPr algn="just">
              <a:buNone/>
            </a:pPr>
            <a:r>
              <a:rPr lang="en-US" b="1" dirty="0" smtClean="0"/>
              <a:t> </a:t>
            </a:r>
          </a:p>
          <a:p>
            <a:pPr algn="just"/>
            <a:r>
              <a:rPr lang="el-GR" b="1" dirty="0" smtClean="0"/>
              <a:t> Με βάση τον κύκλο ζωής ενός αγροτικού προϊόντος</a:t>
            </a:r>
            <a:endParaRPr lang="en-US" b="1" dirty="0" smtClean="0"/>
          </a:p>
          <a:p>
            <a:endParaRPr lang="en-US" dirty="0" smtClean="0"/>
          </a:p>
          <a:p>
            <a:endParaRPr lang="en-US"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547</TotalTime>
  <Words>2197</Words>
  <Application>Microsoft Office PowerPoint</Application>
  <PresentationFormat>Προβολή στην οθόνη (4:3)</PresentationFormat>
  <Paragraphs>292</Paragraphs>
  <Slides>32</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32</vt:i4>
      </vt:variant>
    </vt:vector>
  </HeadingPairs>
  <TitlesOfParts>
    <vt:vector size="33" baseType="lpstr">
      <vt:lpstr>Θέμα του Office</vt:lpstr>
      <vt:lpstr>ΑΓΡΟΤΙΚΟ ΜΑΡΚΕΤΙΝΓΚ Η΄ ΜΑΡΚΕΤΙΝΓΚ ΑΓΡΟΤΙΚΩΝ ΠΡΟΪΟΝΤΩΝ</vt:lpstr>
      <vt:lpstr>Διαφάνεια 2</vt:lpstr>
      <vt:lpstr>Διαφάνεια 3</vt:lpstr>
      <vt:lpstr>Διαφάνεια 4</vt:lpstr>
      <vt:lpstr>Διαφάνεια 5</vt:lpstr>
      <vt:lpstr>Διαφάνεια 6</vt:lpstr>
      <vt:lpstr>ΛΕΙΤΟΥΡΓΙΕΣ ΜΑΡΚΕΤΙΝΓΚ ΑΓΡΟΤΙΚΩΝ ΠΡΟΪΟΝΤΩΝ</vt:lpstr>
      <vt:lpstr>Ι.  ΛΕΙΤΟΥΡΓΙΕΣ ΑΝΤΑΛΛΑΓΗΣ ΑΓΡΟΤΙΚΩΝ ΠΡΟΪΟΝΤΩΝ</vt:lpstr>
      <vt:lpstr>  ΜΟΡΦΕΣ &amp; ΕΙΔΗ ΑΓΟΡΑΣ ΑΓΡΟΤΙΚΩΝ ΠΡΟΪΟΝΤΩΝ -ΚΡΙΤΗΡΙΑ ΤΑΞΙΝΟΜΗΣΗΣ   </vt:lpstr>
      <vt:lpstr>  Γεωγραφική Διάσταση - Έκταση της Αγοράς Αγροτικών Προϊόντων     </vt:lpstr>
      <vt:lpstr>Αριθμός των Πωλητών και των Αγοραστών ενός Αγροτικού Προϊόντος </vt:lpstr>
      <vt:lpstr>Χαρακτηριστικά Γνωρίσματα των Διαφόρων Ομάδων Καταναλωτών ενός Αγροτικού Προϊόντος </vt:lpstr>
      <vt:lpstr>Το Αγροτικό Προϊόν ή τα Προϊόντα που αφορούν μια Αγορά </vt:lpstr>
      <vt:lpstr>Δομή και Χαρακτηριστικά Στοιχεία της Αγοράς Αγροτικών Προϊόντων</vt:lpstr>
      <vt:lpstr>ΛΕΙΤΟΥΡΓΙΚΟΤΗΤΑ ΚΑΙ ΔΙΑΣΤΑΣΕΙΣ ΛΕΙΤΟΥΡΓΙΚΟΤΗΤΑ Σ ΤΗΣ ΑΓΟΡΑΣ ΑΓΡΟΤΙΚΩΝ ΠΡΟΪΟΝΤΩΝ</vt:lpstr>
      <vt:lpstr> ΠΑΡΑΓΩΓΟΙ ΑΓΡΟΤΙΚΩΝ ΠΡΟΪΟΝΤΩΝ </vt:lpstr>
      <vt:lpstr>ΚΑΤΑΝΑΛΩΤΕΣ ΑΓΡΟΤΙΚΩΝ ΠΡΟΪΟΝΤΩΝ </vt:lpstr>
      <vt:lpstr> ΠΡΟΣΩΠΙΚΟΙ  ΠΑΡΑΓΟΝΤΕΣ </vt:lpstr>
      <vt:lpstr>ΚΟΙΝΩΝΙΚΟΙ ΠΑΡΑΓΟΝΤΕΣ</vt:lpstr>
      <vt:lpstr>ΟΙΚΟΝΟΜΙΚΟΙ ΠΑΡΑΓΟΝΤΕΣ</vt:lpstr>
      <vt:lpstr>ΨΥΧΟΛΟΓΙΚΟΙ ΠΑΡΑΓΟΝΤΕΣ</vt:lpstr>
      <vt:lpstr>ΦΟΡΕΙΣ-ΣΥΝΤΕΛΕΣΤΕΣ ΕΜΠΟΡΙΑΣ ΤΩΝ ΑΓΡΟΤΙΚΩΝ ΠΡΟΪΟΝΤΩΝ </vt:lpstr>
      <vt:lpstr>ΕΙΔΗ ΦΟΡΕΩΝ – ΣΥΝΤΕΛΕΣΤΩΝ ΕΜΠΟΡΙΑΣ ΑΓΡΟΤΙΚΩΝ ΠΡΟΙΟΝΤΩΝ</vt:lpstr>
      <vt:lpstr>ΟΙ ΙΔΙΟΙ ΟΙ ΑΓΡΟΤΕΣ</vt:lpstr>
      <vt:lpstr>ΧΟΝΔΡΕΜΠΟΡΟΙ</vt:lpstr>
      <vt:lpstr>ΛΙΑΝΕΜΠΟΡΟΙ Η’ ΛΙΑΝΟΠΩΛΗΤΕΣ </vt:lpstr>
      <vt:lpstr>ΜΕΤΑΠΟΙΗΤΕΣ  </vt:lpstr>
      <vt:lpstr>ΕΞΑΓΩΓΕΙΣ</vt:lpstr>
      <vt:lpstr>ΜΕΣΙΤΕΣ</vt:lpstr>
      <vt:lpstr>ΑΝΤΙΠΡΟΣΩΠΟΙ Η’ ΠΡΑΚΤΟΡΕΣ </vt:lpstr>
      <vt:lpstr>ΑΓΡΟΤΙΚΟΙ ΣΥΝΕΤΑΙΡΙΣΜΟΙ</vt:lpstr>
      <vt:lpstr>ΒΙΒΛΙΟΓΡΑΦΙΑ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ΑΓΡΟΤΙΚΟ ΜΑΡΚΕΤΙΝΓΚ Η΄ ΜΑΡΚΕΤΙΝΓΚ ΑΓΡΟΤΙΚΩΝ ΠΡΟΪΟΝΤΩΝ</dc:title>
  <dc:creator>lsdrolias</dc:creator>
  <cp:lastModifiedBy>lsdrolias</cp:lastModifiedBy>
  <cp:revision>79</cp:revision>
  <dcterms:created xsi:type="dcterms:W3CDTF">2016-03-10T11:39:45Z</dcterms:created>
  <dcterms:modified xsi:type="dcterms:W3CDTF">2016-06-15T08:30:25Z</dcterms:modified>
</cp:coreProperties>
</file>