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 id="340" r:id="rId8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8" d="100"/>
          <a:sy n="88" d="100"/>
        </p:scale>
        <p:origin x="49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9.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image" Target="../media/image21.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6.png"/></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l-G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BBDB8B6A-8001-4B0D-8CAF-5A61551F59EC}" type="datetimeFigureOut">
              <a:rPr lang="el-GR" smtClean="0"/>
              <a:t>17/6/2021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18026346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BDB8B6A-8001-4B0D-8CAF-5A61551F59EC}" type="datetimeFigureOut">
              <a:rPr lang="el-GR" smtClean="0"/>
              <a:t>17/6/2021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4236316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BDB8B6A-8001-4B0D-8CAF-5A61551F59EC}" type="datetimeFigureOut">
              <a:rPr lang="el-GR" smtClean="0"/>
              <a:t>17/6/2021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24857858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Τίτλος, Αντικείμενο και 2 Αντικείμενα">
    <p:spTree>
      <p:nvGrpSpPr>
        <p:cNvPr id="1" name=""/>
        <p:cNvGrpSpPr/>
        <p:nvPr/>
      </p:nvGrpSpPr>
      <p:grpSpPr>
        <a:xfrm>
          <a:off x="0" y="0"/>
          <a:ext cx="0" cy="0"/>
          <a:chOff x="0" y="0"/>
          <a:chExt cx="0" cy="0"/>
        </a:xfrm>
      </p:grpSpPr>
      <p:sp>
        <p:nvSpPr>
          <p:cNvPr id="2" name="Τίτλος 1"/>
          <p:cNvSpPr>
            <a:spLocks noGrp="1"/>
          </p:cNvSpPr>
          <p:nvPr>
            <p:ph type="title"/>
          </p:nvPr>
        </p:nvSpPr>
        <p:spPr>
          <a:xfrm>
            <a:off x="711200" y="473075"/>
            <a:ext cx="10871200" cy="1143000"/>
          </a:xfrm>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711200" y="1828800"/>
            <a:ext cx="5334000" cy="40386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quarter" idx="2"/>
          </p:nvPr>
        </p:nvSpPr>
        <p:spPr>
          <a:xfrm>
            <a:off x="6248400" y="1828800"/>
            <a:ext cx="5334000" cy="19431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περιεχομένου 4"/>
          <p:cNvSpPr>
            <a:spLocks noGrp="1"/>
          </p:cNvSpPr>
          <p:nvPr>
            <p:ph sz="quarter" idx="3"/>
          </p:nvPr>
        </p:nvSpPr>
        <p:spPr>
          <a:xfrm>
            <a:off x="6248400" y="3924300"/>
            <a:ext cx="5334000" cy="1943100"/>
          </a:xfrm>
        </p:spPr>
        <p:txBody>
          <a:bodyPr/>
          <a:lstStyle/>
          <a:p>
            <a:pPr lvl="0"/>
            <a:r>
              <a:rPr lang="el-GR" smtClean="0"/>
              <a:t>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Θέση ημερομηνίας 5"/>
          <p:cNvSpPr>
            <a:spLocks noGrp="1"/>
          </p:cNvSpPr>
          <p:nvPr>
            <p:ph type="dt" sz="half" idx="10"/>
          </p:nvPr>
        </p:nvSpPr>
        <p:spPr>
          <a:xfrm>
            <a:off x="711200" y="6248400"/>
            <a:ext cx="2743200" cy="457200"/>
          </a:xfrm>
        </p:spPr>
        <p:txBody>
          <a:bodyPr/>
          <a:lstStyle>
            <a:lvl1pPr>
              <a:defRPr/>
            </a:lvl1pPr>
          </a:lstStyle>
          <a:p>
            <a:endParaRPr lang="el-GR" altLang="el-GR"/>
          </a:p>
        </p:txBody>
      </p:sp>
      <p:sp>
        <p:nvSpPr>
          <p:cNvPr id="7" name="Θέση υποσέλιδου 6"/>
          <p:cNvSpPr>
            <a:spLocks noGrp="1"/>
          </p:cNvSpPr>
          <p:nvPr>
            <p:ph type="ftr" sz="quarter" idx="11"/>
          </p:nvPr>
        </p:nvSpPr>
        <p:spPr>
          <a:xfrm>
            <a:off x="4318000" y="6248400"/>
            <a:ext cx="3860800" cy="457200"/>
          </a:xfrm>
        </p:spPr>
        <p:txBody>
          <a:bodyPr/>
          <a:lstStyle>
            <a:lvl1pPr>
              <a:defRPr/>
            </a:lvl1pPr>
          </a:lstStyle>
          <a:p>
            <a:endParaRPr lang="el-GR" altLang="el-GR"/>
          </a:p>
        </p:txBody>
      </p:sp>
      <p:sp>
        <p:nvSpPr>
          <p:cNvPr id="8" name="Θέση αριθμού διαφάνειας 7"/>
          <p:cNvSpPr>
            <a:spLocks noGrp="1"/>
          </p:cNvSpPr>
          <p:nvPr>
            <p:ph type="sldNum" sz="quarter" idx="12"/>
          </p:nvPr>
        </p:nvSpPr>
        <p:spPr>
          <a:xfrm>
            <a:off x="9042400" y="6248400"/>
            <a:ext cx="2540000" cy="457200"/>
          </a:xfrm>
        </p:spPr>
        <p:txBody>
          <a:bodyPr/>
          <a:lstStyle>
            <a:lvl1pPr>
              <a:defRPr/>
            </a:lvl1pPr>
          </a:lstStyle>
          <a:p>
            <a:fld id="{8BA57068-F33C-4666-954D-B4C817456F6A}" type="slidenum">
              <a:rPr lang="el-GR" altLang="el-GR"/>
              <a:pPr/>
              <a:t>‹#›</a:t>
            </a:fld>
            <a:endParaRPr lang="el-GR" altLang="el-GR"/>
          </a:p>
        </p:txBody>
      </p:sp>
    </p:spTree>
    <p:extLst>
      <p:ext uri="{BB962C8B-B14F-4D97-AF65-F5344CB8AC3E}">
        <p14:creationId xmlns:p14="http://schemas.microsoft.com/office/powerpoint/2010/main" val="2678370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BBDB8B6A-8001-4B0D-8CAF-5A61551F59EC}" type="datetimeFigureOut">
              <a:rPr lang="el-GR" smtClean="0"/>
              <a:t>17/6/2021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18755432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l-G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BDB8B6A-8001-4B0D-8CAF-5A61551F59EC}" type="datetimeFigureOut">
              <a:rPr lang="el-GR" smtClean="0"/>
              <a:t>17/6/2021</a:t>
            </a:fld>
            <a:endParaRPr lang="el-GR"/>
          </a:p>
        </p:txBody>
      </p:sp>
      <p:sp>
        <p:nvSpPr>
          <p:cNvPr id="5" name="Footer Placeholder 4"/>
          <p:cNvSpPr>
            <a:spLocks noGrp="1"/>
          </p:cNvSpPr>
          <p:nvPr>
            <p:ph type="ftr" sz="quarter" idx="11"/>
          </p:nvPr>
        </p:nvSpPr>
        <p:spPr/>
        <p:txBody>
          <a:bodyPr/>
          <a:lstStyle/>
          <a:p>
            <a:endParaRPr lang="el-GR"/>
          </a:p>
        </p:txBody>
      </p:sp>
      <p:sp>
        <p:nvSpPr>
          <p:cNvPr id="6" name="Slide Number Placeholder 5"/>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3220850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BBDB8B6A-8001-4B0D-8CAF-5A61551F59EC}" type="datetimeFigureOut">
              <a:rPr lang="el-GR" smtClean="0"/>
              <a:t>17/6/2021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35268292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l-G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BBDB8B6A-8001-4B0D-8CAF-5A61551F59EC}" type="datetimeFigureOut">
              <a:rPr lang="el-GR" smtClean="0"/>
              <a:t>17/6/2021</a:t>
            </a:fld>
            <a:endParaRPr lang="el-GR"/>
          </a:p>
        </p:txBody>
      </p:sp>
      <p:sp>
        <p:nvSpPr>
          <p:cNvPr id="8" name="Footer Placeholder 7"/>
          <p:cNvSpPr>
            <a:spLocks noGrp="1"/>
          </p:cNvSpPr>
          <p:nvPr>
            <p:ph type="ftr" sz="quarter" idx="11"/>
          </p:nvPr>
        </p:nvSpPr>
        <p:spPr/>
        <p:txBody>
          <a:bodyPr/>
          <a:lstStyle/>
          <a:p>
            <a:endParaRPr lang="el-GR"/>
          </a:p>
        </p:txBody>
      </p:sp>
      <p:sp>
        <p:nvSpPr>
          <p:cNvPr id="9" name="Slide Number Placeholder 8"/>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14978780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BBDB8B6A-8001-4B0D-8CAF-5A61551F59EC}" type="datetimeFigureOut">
              <a:rPr lang="el-GR" smtClean="0"/>
              <a:t>17/6/2021</a:t>
            </a:fld>
            <a:endParaRPr lang="el-GR"/>
          </a:p>
        </p:txBody>
      </p:sp>
      <p:sp>
        <p:nvSpPr>
          <p:cNvPr id="4" name="Footer Placeholder 3"/>
          <p:cNvSpPr>
            <a:spLocks noGrp="1"/>
          </p:cNvSpPr>
          <p:nvPr>
            <p:ph type="ftr" sz="quarter" idx="11"/>
          </p:nvPr>
        </p:nvSpPr>
        <p:spPr/>
        <p:txBody>
          <a:bodyPr/>
          <a:lstStyle/>
          <a:p>
            <a:endParaRPr lang="el-GR"/>
          </a:p>
        </p:txBody>
      </p:sp>
      <p:sp>
        <p:nvSpPr>
          <p:cNvPr id="5" name="Slide Number Placeholder 4"/>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34266414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BDB8B6A-8001-4B0D-8CAF-5A61551F59EC}" type="datetimeFigureOut">
              <a:rPr lang="el-GR" smtClean="0"/>
              <a:t>17/6/2021</a:t>
            </a:fld>
            <a:endParaRPr lang="el-GR"/>
          </a:p>
        </p:txBody>
      </p:sp>
      <p:sp>
        <p:nvSpPr>
          <p:cNvPr id="3" name="Footer Placeholder 2"/>
          <p:cNvSpPr>
            <a:spLocks noGrp="1"/>
          </p:cNvSpPr>
          <p:nvPr>
            <p:ph type="ftr" sz="quarter" idx="11"/>
          </p:nvPr>
        </p:nvSpPr>
        <p:spPr/>
        <p:txBody>
          <a:bodyPr/>
          <a:lstStyle/>
          <a:p>
            <a:endParaRPr lang="el-GR"/>
          </a:p>
        </p:txBody>
      </p:sp>
      <p:sp>
        <p:nvSpPr>
          <p:cNvPr id="4" name="Slide Number Placeholder 3"/>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3860081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DB8B6A-8001-4B0D-8CAF-5A61551F59EC}" type="datetimeFigureOut">
              <a:rPr lang="el-GR" smtClean="0"/>
              <a:t>17/6/2021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939459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l-G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BBDB8B6A-8001-4B0D-8CAF-5A61551F59EC}" type="datetimeFigureOut">
              <a:rPr lang="el-GR" smtClean="0"/>
              <a:t>17/6/2021</a:t>
            </a:fld>
            <a:endParaRPr lang="el-GR"/>
          </a:p>
        </p:txBody>
      </p:sp>
      <p:sp>
        <p:nvSpPr>
          <p:cNvPr id="6" name="Footer Placeholder 5"/>
          <p:cNvSpPr>
            <a:spLocks noGrp="1"/>
          </p:cNvSpPr>
          <p:nvPr>
            <p:ph type="ftr" sz="quarter" idx="11"/>
          </p:nvPr>
        </p:nvSpPr>
        <p:spPr/>
        <p:txBody>
          <a:bodyPr/>
          <a:lstStyle/>
          <a:p>
            <a:endParaRPr lang="el-GR"/>
          </a:p>
        </p:txBody>
      </p:sp>
      <p:sp>
        <p:nvSpPr>
          <p:cNvPr id="7" name="Slide Number Placeholder 6"/>
          <p:cNvSpPr>
            <a:spLocks noGrp="1"/>
          </p:cNvSpPr>
          <p:nvPr>
            <p:ph type="sldNum" sz="quarter" idx="12"/>
          </p:nvPr>
        </p:nvSpPr>
        <p:spPr/>
        <p:txBody>
          <a:bodyPr/>
          <a:lstStyle/>
          <a:p>
            <a:fld id="{881DC210-1AF5-4BD9-BC26-2BFB4AC9EDBF}" type="slidenum">
              <a:rPr lang="el-GR" smtClean="0"/>
              <a:t>‹#›</a:t>
            </a:fld>
            <a:endParaRPr lang="el-GR"/>
          </a:p>
        </p:txBody>
      </p:sp>
    </p:spTree>
    <p:extLst>
      <p:ext uri="{BB962C8B-B14F-4D97-AF65-F5344CB8AC3E}">
        <p14:creationId xmlns:p14="http://schemas.microsoft.com/office/powerpoint/2010/main" val="18075815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DB8B6A-8001-4B0D-8CAF-5A61551F59EC}" type="datetimeFigureOut">
              <a:rPr lang="el-GR" smtClean="0"/>
              <a:t>17/6/2021</a:t>
            </a:fld>
            <a:endParaRPr lang="el-G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81DC210-1AF5-4BD9-BC26-2BFB4AC9EDBF}" type="slidenum">
              <a:rPr lang="el-GR" smtClean="0"/>
              <a:t>‹#›</a:t>
            </a:fld>
            <a:endParaRPr lang="el-GR"/>
          </a:p>
        </p:txBody>
      </p:sp>
    </p:spTree>
    <p:extLst>
      <p:ext uri="{BB962C8B-B14F-4D97-AF65-F5344CB8AC3E}">
        <p14:creationId xmlns:p14="http://schemas.microsoft.com/office/powerpoint/2010/main" val="9498875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0.jpe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22.png"/><Relationship Id="rId5" Type="http://schemas.openxmlformats.org/officeDocument/2006/relationships/oleObject" Target="../embeddings/oleObject3.bin"/><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6.png"/><Relationship Id="rId4" Type="http://schemas.openxmlformats.org/officeDocument/2006/relationships/oleObject" Target="../embeddings/oleObject4.bin"/></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4.xml"/><Relationship Id="rId5" Type="http://schemas.openxmlformats.org/officeDocument/2006/relationships/image" Target="../media/image38.png"/><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12.xml"/><Relationship Id="rId4" Type="http://schemas.openxmlformats.org/officeDocument/2006/relationships/image" Target="../media/image53.jpeg"/></Relationships>
</file>

<file path=ppt/slides/_rels/slide3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4.xml"/><Relationship Id="rId5" Type="http://schemas.openxmlformats.org/officeDocument/2006/relationships/image" Target="../media/image60.jpeg"/><Relationship Id="rId4" Type="http://schemas.openxmlformats.org/officeDocument/2006/relationships/image" Target="../media/image59.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4.xml"/><Relationship Id="rId5" Type="http://schemas.openxmlformats.org/officeDocument/2006/relationships/image" Target="../media/image68.jpeg"/><Relationship Id="rId4" Type="http://schemas.openxmlformats.org/officeDocument/2006/relationships/image" Target="../media/image67.jpeg"/></Relationships>
</file>

<file path=ppt/slides/_rels/slide4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 Id="rId5" Type="http://schemas.openxmlformats.org/officeDocument/2006/relationships/image" Target="../media/image72.jpeg"/><Relationship Id="rId4" Type="http://schemas.openxmlformats.org/officeDocument/2006/relationships/image" Target="../media/image71.png"/></Relationships>
</file>

<file path=ppt/slides/_rels/slide44.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4.xml"/><Relationship Id="rId4" Type="http://schemas.openxmlformats.org/officeDocument/2006/relationships/image" Target="../media/image8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png"/><Relationship Id="rId1" Type="http://schemas.openxmlformats.org/officeDocument/2006/relationships/slideLayout" Target="../slideLayouts/slideLayout4.xml"/><Relationship Id="rId4" Type="http://schemas.openxmlformats.org/officeDocument/2006/relationships/image" Target="../media/image89.jpeg"/></Relationships>
</file>

<file path=ppt/slides/_rels/slide5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pn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2.xml"/><Relationship Id="rId4" Type="http://schemas.openxmlformats.org/officeDocument/2006/relationships/image" Target="../media/image7.jpeg"/></Relationships>
</file>

<file path=ppt/slides/_rels/slide60.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104.jpeg"/><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image" Target="../media/image108.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image" Target="../media/image114.jpeg"/><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125.jpeg"/><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127.png"/><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image" Target="../media/image129.jpeg"/><Relationship Id="rId1" Type="http://schemas.openxmlformats.org/officeDocument/2006/relationships/slideLayout" Target="../slideLayouts/slideLayout12.xml"/><Relationship Id="rId4" Type="http://schemas.openxmlformats.org/officeDocument/2006/relationships/image" Target="../media/image131.jpeg"/></Relationships>
</file>

<file path=ppt/slides/_rels/slide8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2"/>
          <p:cNvSpPr>
            <a:spLocks noGrp="1" noChangeArrowheads="1"/>
          </p:cNvSpPr>
          <p:nvPr>
            <p:ph type="title"/>
          </p:nvPr>
        </p:nvSpPr>
        <p:spPr/>
        <p:txBody>
          <a:bodyPr>
            <a:normAutofit/>
          </a:bodyPr>
          <a:lstStyle/>
          <a:p>
            <a:r>
              <a:rPr lang="el-GR" altLang="el-GR" sz="4000"/>
              <a:t>Πειραματικές μέθοδοι στον Κεραμικό της Αθήνας: 540-500 π.Χ. </a:t>
            </a:r>
          </a:p>
        </p:txBody>
      </p:sp>
      <p:sp>
        <p:nvSpPr>
          <p:cNvPr id="467971" name="Rectangle 3"/>
          <p:cNvSpPr>
            <a:spLocks noGrp="1" noChangeArrowheads="1"/>
          </p:cNvSpPr>
          <p:nvPr>
            <p:ph type="body" idx="1"/>
          </p:nvPr>
        </p:nvSpPr>
        <p:spPr/>
        <p:txBody>
          <a:bodyPr/>
          <a:lstStyle/>
          <a:p>
            <a:r>
              <a:rPr lang="el-GR" altLang="el-GR"/>
              <a:t>Τεχνική του κοραλί βάθους</a:t>
            </a:r>
          </a:p>
          <a:p>
            <a:r>
              <a:rPr lang="el-GR" altLang="el-GR"/>
              <a:t>Τεχνική λευκού εδάφους</a:t>
            </a:r>
          </a:p>
          <a:p>
            <a:r>
              <a:rPr lang="el-GR" altLang="el-GR"/>
              <a:t>Τεχνική του περιγράμματος επί λευκού εδάφους</a:t>
            </a:r>
          </a:p>
          <a:p>
            <a:r>
              <a:rPr lang="el-GR" altLang="el-GR"/>
              <a:t>Τεχνική του </a:t>
            </a:r>
            <a:r>
              <a:rPr lang="fr-FR" altLang="el-GR"/>
              <a:t>Six</a:t>
            </a:r>
          </a:p>
        </p:txBody>
      </p:sp>
    </p:spTree>
    <p:extLst>
      <p:ext uri="{BB962C8B-B14F-4D97-AF65-F5344CB8AC3E}">
        <p14:creationId xmlns:p14="http://schemas.microsoft.com/office/powerpoint/2010/main" val="1962822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eaLnBrk="1" hangingPunct="1"/>
            <a:r>
              <a:rPr lang="el-GR" smtClean="0"/>
              <a:t>Η εφεύρεση του ερυθρόμορφου</a:t>
            </a:r>
          </a:p>
        </p:txBody>
      </p:sp>
      <p:sp>
        <p:nvSpPr>
          <p:cNvPr id="56323" name="Rectangle 3"/>
          <p:cNvSpPr>
            <a:spLocks noGrp="1" noChangeArrowheads="1"/>
          </p:cNvSpPr>
          <p:nvPr>
            <p:ph idx="1"/>
          </p:nvPr>
        </p:nvSpPr>
        <p:spPr/>
        <p:txBody>
          <a:bodyPr/>
          <a:lstStyle/>
          <a:p>
            <a:pPr eaLnBrk="1" hangingPunct="1"/>
            <a:r>
              <a:rPr lang="el-GR" sz="2700" dirty="0"/>
              <a:t>Κυριότερη ανακάλυψη της περιόδου είναι ο ερυθρόμορφος ρυθμός. </a:t>
            </a:r>
          </a:p>
          <a:p>
            <a:pPr eaLnBrk="1" hangingPunct="1"/>
            <a:endParaRPr lang="el-GR" sz="2700" dirty="0"/>
          </a:p>
          <a:p>
            <a:pPr eaLnBrk="1" hangingPunct="1"/>
            <a:r>
              <a:rPr lang="el-GR" sz="2700" dirty="0"/>
              <a:t>Δύο εργαστήρια χρεώνονται την ανακάλυψη του: το εργαστήριο του </a:t>
            </a:r>
            <a:r>
              <a:rPr lang="el-GR" sz="2700" b="1" dirty="0"/>
              <a:t>Νικοσθένη</a:t>
            </a:r>
            <a:r>
              <a:rPr lang="el-GR" sz="2700" dirty="0"/>
              <a:t> και αυτό του </a:t>
            </a:r>
            <a:r>
              <a:rPr lang="el-GR" sz="2700" b="1" dirty="0"/>
              <a:t>Ανδοκίδη</a:t>
            </a:r>
            <a:r>
              <a:rPr lang="el-GR" sz="2700" dirty="0"/>
              <a:t>. Τη δεύτερη λύση αποδέχονται οι περισσότεροι μελετητές, καθώς ο </a:t>
            </a:r>
            <a:r>
              <a:rPr lang="el-GR" sz="2700" b="1" dirty="0"/>
              <a:t>Ζωγράφος του Ανδοκίδη</a:t>
            </a:r>
            <a:r>
              <a:rPr lang="el-GR" sz="2700" dirty="0"/>
              <a:t> είναι μάλλον ο πρωϊμότερος αγγειογράφος του ερυθρόμορφου ρυθμού. </a:t>
            </a:r>
          </a:p>
        </p:txBody>
      </p:sp>
    </p:spTree>
    <p:extLst>
      <p:ext uri="{BB962C8B-B14F-4D97-AF65-F5344CB8AC3E}">
        <p14:creationId xmlns:p14="http://schemas.microsoft.com/office/powerpoint/2010/main" val="18342090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rtlCol="0">
            <a:normAutofit fontScale="90000"/>
          </a:bodyPr>
          <a:lstStyle/>
          <a:p>
            <a:pPr>
              <a:defRPr/>
            </a:pPr>
            <a:r>
              <a:rPr lang="en-US" sz="3200"/>
              <a:t/>
            </a:r>
            <a:br>
              <a:rPr lang="en-US" sz="3200"/>
            </a:br>
            <a:r>
              <a:rPr lang="en-US" sz="3200"/>
              <a:t>A</a:t>
            </a:r>
            <a:r>
              <a:rPr lang="el-GR" sz="3200"/>
              <a:t>ττικός ερυθρόμορφος ρυθμός. </a:t>
            </a:r>
            <a:br>
              <a:rPr lang="el-GR" sz="3200"/>
            </a:br>
            <a:r>
              <a:rPr lang="el-GR" sz="2000"/>
              <a:t>Νέα Υόρκη, ΜΜΑ. Αμφορέας του Ζωγράφου του Ανδοκίδη. 520 π.Χ.</a:t>
            </a:r>
            <a:br>
              <a:rPr lang="el-GR" sz="2000"/>
            </a:br>
            <a:r>
              <a:rPr lang="el-GR" sz="2000"/>
              <a:t> </a:t>
            </a:r>
            <a:br>
              <a:rPr lang="el-GR" sz="2000"/>
            </a:br>
            <a:endParaRPr lang="el-GR" sz="2000"/>
          </a:p>
        </p:txBody>
      </p:sp>
      <p:pic>
        <p:nvPicPr>
          <p:cNvPr id="57347" name="Picture 3" descr="NewYorkAndokidesamphora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66989" y="1341439"/>
            <a:ext cx="3089275" cy="47577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8" name="Picture 4" descr="NewYorkAndokidesamphora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64351" y="1268413"/>
            <a:ext cx="3217863" cy="48307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745519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rtlCol="0">
            <a:normAutofit/>
          </a:bodyPr>
          <a:lstStyle/>
          <a:p>
            <a:pPr>
              <a:defRPr/>
            </a:pPr>
            <a:r>
              <a:rPr lang="el-GR" sz="4000"/>
              <a:t>Στα υπέρ του Νικοσθένη λογίζονται τα εξής: </a:t>
            </a:r>
          </a:p>
        </p:txBody>
      </p:sp>
      <p:sp>
        <p:nvSpPr>
          <p:cNvPr id="58371" name="Rectangle 3"/>
          <p:cNvSpPr>
            <a:spLocks noGrp="1" noChangeArrowheads="1"/>
          </p:cNvSpPr>
          <p:nvPr>
            <p:ph idx="1"/>
          </p:nvPr>
        </p:nvSpPr>
        <p:spPr/>
        <p:txBody>
          <a:bodyPr/>
          <a:lstStyle/>
          <a:p>
            <a:pPr eaLnBrk="1" hangingPunct="1"/>
            <a:r>
              <a:rPr lang="el-GR" sz="2700"/>
              <a:t>Πειραματίστηκε με τις υπόλοιπες τεχνικές</a:t>
            </a:r>
          </a:p>
          <a:p>
            <a:pPr eaLnBrk="1" hangingPunct="1"/>
            <a:r>
              <a:rPr lang="el-GR" sz="2700"/>
              <a:t>Συνεργάστηκε με όλους σχεδόν τους αγγειογράφους της πρώιμης ερυθρόμορφης τεχνικής (Ψίαξ, Όλτος, Επίκτητος, αγγειογράφοι δίγλωσσων κυλίκων)</a:t>
            </a:r>
          </a:p>
          <a:p>
            <a:pPr eaLnBrk="1" hangingPunct="1"/>
            <a:r>
              <a:rPr lang="el-GR" sz="2700"/>
              <a:t>Είχε πάντα το βλέμμα στραμμένο στην υπερπόντια αγορά, όπου εξάγονταν τα περισσότερα αττικά αγγεία της περιόδου. Το ίδιο συνέβη και με τα ερυθρόμορφα. </a:t>
            </a:r>
          </a:p>
        </p:txBody>
      </p:sp>
    </p:spTree>
    <p:extLst>
      <p:ext uri="{BB962C8B-B14F-4D97-AF65-F5344CB8AC3E}">
        <p14:creationId xmlns:p14="http://schemas.microsoft.com/office/powerpoint/2010/main" val="22623664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p:cNvSpPr>
            <a:spLocks noGrp="1" noChangeArrowheads="1"/>
          </p:cNvSpPr>
          <p:nvPr>
            <p:ph type="title"/>
          </p:nvPr>
        </p:nvSpPr>
        <p:spPr/>
        <p:txBody>
          <a:bodyPr rtlCol="0">
            <a:normAutofit/>
          </a:bodyPr>
          <a:lstStyle/>
          <a:p>
            <a:pPr>
              <a:defRPr/>
            </a:pPr>
            <a:r>
              <a:rPr lang="el-GR" sz="2400"/>
              <a:t>Κάνθαρος με τις υπογραφές του Επικτήτου και του Νικοσθένη. Λευκή. </a:t>
            </a:r>
            <a:br>
              <a:rPr lang="el-GR" sz="2400"/>
            </a:br>
            <a:r>
              <a:rPr lang="el-GR" sz="2400"/>
              <a:t/>
            </a:r>
            <a:br>
              <a:rPr lang="el-GR" sz="2400"/>
            </a:br>
            <a:endParaRPr lang="el-GR" sz="2400"/>
          </a:p>
        </p:txBody>
      </p:sp>
      <p:pic>
        <p:nvPicPr>
          <p:cNvPr id="59395" name="Picture 4" descr="Odessaepikteto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92314" y="1052514"/>
            <a:ext cx="8207375" cy="50180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385441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rtlCol="0">
            <a:normAutofit/>
          </a:bodyPr>
          <a:lstStyle/>
          <a:p>
            <a:pPr>
              <a:defRPr/>
            </a:pPr>
            <a:r>
              <a:rPr lang="el-GR" sz="3600"/>
              <a:t>Η τεχνική συνίσταται στην αντιστροφή της εντύπωσης του μελανόμορφου</a:t>
            </a:r>
          </a:p>
        </p:txBody>
      </p:sp>
      <p:sp>
        <p:nvSpPr>
          <p:cNvPr id="60419" name="Rectangle 3"/>
          <p:cNvSpPr>
            <a:spLocks noGrp="1" noChangeArrowheads="1"/>
          </p:cNvSpPr>
          <p:nvPr>
            <p:ph idx="1"/>
          </p:nvPr>
        </p:nvSpPr>
        <p:spPr>
          <a:xfrm>
            <a:off x="2119313" y="1828800"/>
            <a:ext cx="8153400" cy="4038600"/>
          </a:xfrm>
        </p:spPr>
        <p:txBody>
          <a:bodyPr/>
          <a:lstStyle/>
          <a:p>
            <a:pPr eaLnBrk="1" hangingPunct="1">
              <a:lnSpc>
                <a:spcPct val="80000"/>
              </a:lnSpc>
            </a:pPr>
            <a:r>
              <a:rPr lang="el-GR" sz="2000"/>
              <a:t>Το περίγραμμα των μορφών σχεδιάζεται με βερνίκι. Οι μορφές αφήνονται στο χρώμα του πηλού. </a:t>
            </a:r>
          </a:p>
          <a:p>
            <a:pPr eaLnBrk="1" hangingPunct="1">
              <a:lnSpc>
                <a:spcPct val="80000"/>
              </a:lnSpc>
            </a:pPr>
            <a:endParaRPr lang="el-GR" sz="2000"/>
          </a:p>
          <a:p>
            <a:pPr eaLnBrk="1" hangingPunct="1">
              <a:lnSpc>
                <a:spcPct val="80000"/>
              </a:lnSpc>
            </a:pPr>
            <a:r>
              <a:rPr lang="el-GR" sz="2000"/>
              <a:t>Το περίγραμμα των μορφών και ορισμένες σημαντικές λεπτομέρειες τονίζονται με την ανάγλυφη γραμμή, μια λεπτή εξέχουσα γραμμή από στιλπνή μαύρη βαφή. </a:t>
            </a:r>
          </a:p>
          <a:p>
            <a:pPr eaLnBrk="1" hangingPunct="1">
              <a:lnSpc>
                <a:spcPct val="80000"/>
              </a:lnSpc>
            </a:pPr>
            <a:endParaRPr lang="el-GR" sz="2000"/>
          </a:p>
          <a:p>
            <a:pPr eaLnBrk="1" hangingPunct="1">
              <a:lnSpc>
                <a:spcPct val="80000"/>
              </a:lnSpc>
            </a:pPr>
            <a:r>
              <a:rPr lang="el-GR" sz="2000"/>
              <a:t>Αυτή ήταν μια εξαιρετικά δύσκολη διαδικασία: έπρεπε, μ’ ένα πινέλο αποτελούμενο από μία μόνο τρίχα να σχεδιαστεί με μία μόνο κίνηση το περίγραμμα. </a:t>
            </a:r>
          </a:p>
          <a:p>
            <a:pPr eaLnBrk="1" hangingPunct="1">
              <a:lnSpc>
                <a:spcPct val="80000"/>
              </a:lnSpc>
            </a:pPr>
            <a:endParaRPr lang="el-GR" sz="2000"/>
          </a:p>
          <a:p>
            <a:pPr eaLnBrk="1" hangingPunct="1">
              <a:lnSpc>
                <a:spcPct val="80000"/>
              </a:lnSpc>
            </a:pPr>
            <a:r>
              <a:rPr lang="el-GR" sz="2000"/>
              <a:t>Οι λεπτομέρειες της εσωτερικής μυολογίας αποδίδονταν με αραιωμένη βαφή. </a:t>
            </a:r>
          </a:p>
        </p:txBody>
      </p:sp>
    </p:spTree>
    <p:extLst>
      <p:ext uri="{BB962C8B-B14F-4D97-AF65-F5344CB8AC3E}">
        <p14:creationId xmlns:p14="http://schemas.microsoft.com/office/powerpoint/2010/main" val="83070523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Τίτλος 1"/>
          <p:cNvSpPr>
            <a:spLocks noGrp="1"/>
          </p:cNvSpPr>
          <p:nvPr>
            <p:ph type="title"/>
          </p:nvPr>
        </p:nvSpPr>
        <p:spPr/>
        <p:txBody>
          <a:bodyPr/>
          <a:lstStyle/>
          <a:p>
            <a:pPr eaLnBrk="1" hangingPunct="1"/>
            <a:r>
              <a:rPr lang="el-GR" smtClean="0"/>
              <a:t>Τεχνική</a:t>
            </a:r>
          </a:p>
        </p:txBody>
      </p:sp>
      <p:sp>
        <p:nvSpPr>
          <p:cNvPr id="61443" name="Θέση περιεχομένου 2"/>
          <p:cNvSpPr>
            <a:spLocks noGrp="1"/>
          </p:cNvSpPr>
          <p:nvPr>
            <p:ph idx="1"/>
          </p:nvPr>
        </p:nvSpPr>
        <p:spPr/>
        <p:txBody>
          <a:bodyPr/>
          <a:lstStyle/>
          <a:p>
            <a:pPr eaLnBrk="1" hangingPunct="1">
              <a:lnSpc>
                <a:spcPct val="80000"/>
              </a:lnSpc>
            </a:pPr>
            <a:r>
              <a:rPr lang="el-GR" sz="2000"/>
              <a:t>Γενειάδες και κομμώσεις τονίζονταν καμιά φορά με εγχάραξη, όπως και στον μελανόμορφο. </a:t>
            </a:r>
          </a:p>
          <a:p>
            <a:pPr eaLnBrk="1" hangingPunct="1">
              <a:lnSpc>
                <a:spcPct val="80000"/>
              </a:lnSpc>
            </a:pPr>
            <a:endParaRPr lang="el-GR" sz="2000"/>
          </a:p>
          <a:p>
            <a:pPr eaLnBrk="1" hangingPunct="1">
              <a:lnSpc>
                <a:spcPct val="80000"/>
              </a:lnSpc>
            </a:pPr>
            <a:r>
              <a:rPr lang="el-GR" sz="2000"/>
              <a:t>Για την απόδοση του σγουρού τριχώματος, χρησιμοποιούσαν σβώλους βερνικιού. </a:t>
            </a:r>
          </a:p>
          <a:p>
            <a:pPr eaLnBrk="1" hangingPunct="1">
              <a:lnSpc>
                <a:spcPct val="80000"/>
              </a:lnSpc>
            </a:pPr>
            <a:endParaRPr lang="el-GR" sz="2000"/>
          </a:p>
          <a:p>
            <a:pPr eaLnBrk="1" hangingPunct="1">
              <a:lnSpc>
                <a:spcPct val="80000"/>
              </a:lnSpc>
            </a:pPr>
            <a:r>
              <a:rPr lang="el-GR" sz="2000"/>
              <a:t>Τέλος κάποιες λεπτομέρειες, καθώς και οι επιγραφές, αποδίδονταν με επίθετο ερυθρό χρώμα. </a:t>
            </a:r>
          </a:p>
          <a:p>
            <a:pPr eaLnBrk="1" hangingPunct="1">
              <a:lnSpc>
                <a:spcPct val="80000"/>
              </a:lnSpc>
            </a:pPr>
            <a:endParaRPr lang="el-GR" sz="2000"/>
          </a:p>
          <a:p>
            <a:pPr eaLnBrk="1" hangingPunct="1">
              <a:lnSpc>
                <a:spcPct val="80000"/>
              </a:lnSpc>
            </a:pPr>
            <a:r>
              <a:rPr lang="el-GR" sz="2000"/>
              <a:t>Το επίθετο λευκό είναι σπανιότερο, τουλάχιστον ως τον 4ο αι. </a:t>
            </a:r>
          </a:p>
          <a:p>
            <a:pPr eaLnBrk="1" hangingPunct="1">
              <a:lnSpc>
                <a:spcPct val="80000"/>
              </a:lnSpc>
            </a:pPr>
            <a:endParaRPr lang="el-GR" sz="2000"/>
          </a:p>
          <a:p>
            <a:pPr eaLnBrk="1" hangingPunct="1">
              <a:lnSpc>
                <a:spcPct val="80000"/>
              </a:lnSpc>
            </a:pPr>
            <a:r>
              <a:rPr lang="el-GR" sz="2000"/>
              <a:t>Το φόντο καλύπτονταν εξολοκλήρου με μαύρο βερνίκι, έτσι ώστε οι μορφές και τα φυτικά κοσμήματα να προβάλλουν σαν σε αρνητικό </a:t>
            </a:r>
          </a:p>
          <a:p>
            <a:pPr eaLnBrk="1" hangingPunct="1"/>
            <a:endParaRPr lang="el-GR" smtClean="0"/>
          </a:p>
        </p:txBody>
      </p:sp>
    </p:spTree>
    <p:extLst>
      <p:ext uri="{BB962C8B-B14F-4D97-AF65-F5344CB8AC3E}">
        <p14:creationId xmlns:p14="http://schemas.microsoft.com/office/powerpoint/2010/main" val="6225683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Τίτλος 1"/>
          <p:cNvSpPr>
            <a:spLocks noGrp="1"/>
          </p:cNvSpPr>
          <p:nvPr>
            <p:ph type="title"/>
          </p:nvPr>
        </p:nvSpPr>
        <p:spPr/>
        <p:txBody>
          <a:bodyPr/>
          <a:lstStyle/>
          <a:p>
            <a:pPr eaLnBrk="1" hangingPunct="1"/>
            <a:r>
              <a:rPr lang="el-GR" sz="2800"/>
              <a:t>Διαδικασία διακόσμησης: 1</a:t>
            </a:r>
            <a:r>
              <a:rPr lang="el-GR" sz="2800" baseline="30000"/>
              <a:t>ο</a:t>
            </a:r>
            <a:r>
              <a:rPr lang="el-GR" sz="2800"/>
              <a:t> βήμα. Προκαταρκτικό Σχέδιο. </a:t>
            </a:r>
          </a:p>
        </p:txBody>
      </p:sp>
      <p:pic>
        <p:nvPicPr>
          <p:cNvPr id="62467"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19289" y="1844675"/>
            <a:ext cx="2681287" cy="4038600"/>
          </a:xfrm>
        </p:spPr>
      </p:pic>
      <p:pic>
        <p:nvPicPr>
          <p:cNvPr id="62468" name="Picture 3" descr="Malibudouris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0889" y="1916113"/>
            <a:ext cx="4440237" cy="3960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419528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Τίτλος 1"/>
          <p:cNvSpPr>
            <a:spLocks noGrp="1"/>
          </p:cNvSpPr>
          <p:nvPr>
            <p:ph type="title"/>
          </p:nvPr>
        </p:nvSpPr>
        <p:spPr/>
        <p:txBody>
          <a:bodyPr/>
          <a:lstStyle/>
          <a:p>
            <a:pPr eaLnBrk="1" hangingPunct="1"/>
            <a:r>
              <a:rPr lang="el-GR" smtClean="0"/>
              <a:t>2</a:t>
            </a:r>
            <a:r>
              <a:rPr lang="el-GR" baseline="30000" smtClean="0"/>
              <a:t>ο</a:t>
            </a:r>
            <a:r>
              <a:rPr lang="el-GR" smtClean="0"/>
              <a:t> βήμα. Ανάγλυφη γραμμή</a:t>
            </a:r>
            <a:endParaRPr lang="en-US" smtClean="0"/>
          </a:p>
        </p:txBody>
      </p:sp>
      <p:graphicFrame>
        <p:nvGraphicFramePr>
          <p:cNvPr id="63491" name="Θέση περιεχομένου 4"/>
          <p:cNvGraphicFramePr>
            <a:graphicFrameLocks noGrp="1" noChangeAspect="1"/>
          </p:cNvGraphicFramePr>
          <p:nvPr>
            <p:ph idx="1"/>
          </p:nvPr>
        </p:nvGraphicFramePr>
        <p:xfrm>
          <a:off x="2208213" y="1844675"/>
          <a:ext cx="3117850" cy="4038600"/>
        </p:xfrm>
        <a:graphic>
          <a:graphicData uri="http://schemas.openxmlformats.org/presentationml/2006/ole">
            <mc:AlternateContent xmlns:mc="http://schemas.openxmlformats.org/markup-compatibility/2006">
              <mc:Choice xmlns:v="urn:schemas-microsoft-com:vml" Requires="v">
                <p:oleObj spid="_x0000_s1032" name="Image" r:id="rId3" imgW="4342857" imgH="5625397" progId="Photoshop.Image.7">
                  <p:embed/>
                </p:oleObj>
              </mc:Choice>
              <mc:Fallback>
                <p:oleObj name="Image" r:id="rId3" imgW="4342857" imgH="5625397" progId="Photoshop.Image.7">
                  <p:embed/>
                  <p:pic>
                    <p:nvPicPr>
                      <p:cNvPr id="63491" name="Θέση περιεχομένου 4"/>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8213" y="1844675"/>
                        <a:ext cx="311785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63492" name="Picture 4" descr="MalibuKleophrad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6725" y="1816101"/>
            <a:ext cx="2713038" cy="3960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6525446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Τίτλος 1"/>
          <p:cNvSpPr>
            <a:spLocks noGrp="1"/>
          </p:cNvSpPr>
          <p:nvPr>
            <p:ph type="title"/>
          </p:nvPr>
        </p:nvSpPr>
        <p:spPr/>
        <p:txBody>
          <a:bodyPr rtlCol="0">
            <a:normAutofit/>
          </a:bodyPr>
          <a:lstStyle/>
          <a:p>
            <a:pPr>
              <a:defRPr/>
            </a:pPr>
            <a:r>
              <a:rPr lang="el-GR" sz="2400"/>
              <a:t>Κύλικα του Ζωγράφου του Αντιφώντα στη Βοστώνη. </a:t>
            </a:r>
            <a:r>
              <a:rPr lang="en-US" sz="2400"/>
              <a:t>Linierhaar (</a:t>
            </a:r>
            <a:r>
              <a:rPr lang="el-GR" sz="2400"/>
              <a:t>τρίχα που παράγει γραμμές)</a:t>
            </a:r>
            <a:r>
              <a:rPr lang="en-US" sz="2400"/>
              <a:t> </a:t>
            </a:r>
            <a:r>
              <a:rPr lang="el-GR" sz="2400"/>
              <a:t>και μικρό δοχείο (πιθανόν για βερνίκι</a:t>
            </a:r>
            <a:r>
              <a:rPr lang="en-US" sz="2400"/>
              <a:t>)</a:t>
            </a:r>
          </a:p>
        </p:txBody>
      </p:sp>
      <p:sp>
        <p:nvSpPr>
          <p:cNvPr id="64515" name="Θέση περιεχομένου 2"/>
          <p:cNvSpPr>
            <a:spLocks noGrp="1"/>
          </p:cNvSpPr>
          <p:nvPr>
            <p:ph idx="1"/>
          </p:nvPr>
        </p:nvSpPr>
        <p:spPr/>
        <p:txBody>
          <a:bodyPr/>
          <a:lstStyle/>
          <a:p>
            <a:pPr eaLnBrk="1" hangingPunct="1"/>
            <a:endParaRPr lang="en-US" smtClean="0"/>
          </a:p>
        </p:txBody>
      </p:sp>
      <p:graphicFrame>
        <p:nvGraphicFramePr>
          <p:cNvPr id="64516" name="Αντικείμενο 3"/>
          <p:cNvGraphicFramePr>
            <a:graphicFrameLocks noChangeAspect="1"/>
          </p:cNvGraphicFramePr>
          <p:nvPr/>
        </p:nvGraphicFramePr>
        <p:xfrm>
          <a:off x="1981201" y="1752600"/>
          <a:ext cx="4530725" cy="3873500"/>
        </p:xfrm>
        <a:graphic>
          <a:graphicData uri="http://schemas.openxmlformats.org/presentationml/2006/ole">
            <mc:AlternateContent xmlns:mc="http://schemas.openxmlformats.org/markup-compatibility/2006">
              <mc:Choice xmlns:v="urn:schemas-microsoft-com:vml" Requires="v">
                <p:oleObj spid="_x0000_s2062" name="Image" r:id="rId3" imgW="5511111" imgH="4711111" progId="Photoshop.Image.7">
                  <p:embed/>
                </p:oleObj>
              </mc:Choice>
              <mc:Fallback>
                <p:oleObj name="Image" r:id="rId3" imgW="5511111" imgH="4711111" progId="Photoshop.Image.7">
                  <p:embed/>
                  <p:pic>
                    <p:nvPicPr>
                      <p:cNvPr id="64516" name="Αντικείμενο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1" y="1752600"/>
                        <a:ext cx="4530725" cy="387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4517" name="Αντικείμενο 5"/>
          <p:cNvGraphicFramePr>
            <a:graphicFrameLocks noChangeAspect="1"/>
          </p:cNvGraphicFramePr>
          <p:nvPr/>
        </p:nvGraphicFramePr>
        <p:xfrm>
          <a:off x="6629401" y="1981200"/>
          <a:ext cx="3452813" cy="3321050"/>
        </p:xfrm>
        <a:graphic>
          <a:graphicData uri="http://schemas.openxmlformats.org/presentationml/2006/ole">
            <mc:AlternateContent xmlns:mc="http://schemas.openxmlformats.org/markup-compatibility/2006">
              <mc:Choice xmlns:v="urn:schemas-microsoft-com:vml" Requires="v">
                <p:oleObj spid="_x0000_s2063" name="Image" r:id="rId5" imgW="5638095" imgH="5422222" progId="Photoshop.Image.7">
                  <p:embed/>
                </p:oleObj>
              </mc:Choice>
              <mc:Fallback>
                <p:oleObj name="Image" r:id="rId5" imgW="5638095" imgH="5422222" progId="Photoshop.Image.7">
                  <p:embed/>
                  <p:pic>
                    <p:nvPicPr>
                      <p:cNvPr id="64517" name="Αντικείμενο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9401" y="1981200"/>
                        <a:ext cx="3452813" cy="332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cxnSp>
        <p:nvCxnSpPr>
          <p:cNvPr id="7" name="Ευθύγραμμο βέλος σύνδεσης 6"/>
          <p:cNvCxnSpPr/>
          <p:nvPr/>
        </p:nvCxnSpPr>
        <p:spPr>
          <a:xfrm flipH="1">
            <a:off x="4648200" y="609600"/>
            <a:ext cx="3124200" cy="17526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9" name="Ευθύγραμμο βέλος σύνδεσης 8"/>
          <p:cNvCxnSpPr/>
          <p:nvPr/>
        </p:nvCxnSpPr>
        <p:spPr>
          <a:xfrm flipH="1">
            <a:off x="4267200" y="990600"/>
            <a:ext cx="3200400" cy="220980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136959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Τίτλος 1"/>
          <p:cNvSpPr>
            <a:spLocks noGrp="1"/>
          </p:cNvSpPr>
          <p:nvPr>
            <p:ph type="title"/>
          </p:nvPr>
        </p:nvSpPr>
        <p:spPr/>
        <p:txBody>
          <a:bodyPr rtlCol="0">
            <a:normAutofit/>
          </a:bodyPr>
          <a:lstStyle/>
          <a:p>
            <a:pPr>
              <a:defRPr/>
            </a:pPr>
            <a:r>
              <a:rPr lang="el-GR" sz="2400"/>
              <a:t>Το πινέλο με μία μόνο ή λίγες τρίχες (αλόγου προφανώς) βυθίζεται στο βερνίκι και ακουμπά στην επιφάνεια του αγγείου, ώστε να «πιάσει» σε ένα σημείο. Μετά, ανασηκώνεται για να σχηματιστεί η ανάγλυφη γραμμή. </a:t>
            </a:r>
            <a:endParaRPr lang="en-US" sz="2400"/>
          </a:p>
        </p:txBody>
      </p:sp>
      <p:pic>
        <p:nvPicPr>
          <p:cNvPr id="65539"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062289" y="2592389"/>
            <a:ext cx="6067425" cy="2541587"/>
          </a:xfrm>
        </p:spPr>
      </p:pic>
    </p:spTree>
    <p:extLst>
      <p:ext uri="{BB962C8B-B14F-4D97-AF65-F5344CB8AC3E}">
        <p14:creationId xmlns:p14="http://schemas.microsoft.com/office/powerpoint/2010/main" val="1317244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3810" name="Rectangle 2"/>
          <p:cNvSpPr>
            <a:spLocks noGrp="1" noChangeArrowheads="1"/>
          </p:cNvSpPr>
          <p:nvPr>
            <p:ph type="title"/>
          </p:nvPr>
        </p:nvSpPr>
        <p:spPr/>
        <p:txBody>
          <a:bodyPr/>
          <a:lstStyle/>
          <a:p>
            <a:r>
              <a:rPr lang="el-GR" altLang="el-GR"/>
              <a:t>Τεχνική του κοραλί βάθους</a:t>
            </a:r>
          </a:p>
        </p:txBody>
      </p:sp>
      <p:sp>
        <p:nvSpPr>
          <p:cNvPr id="503811" name="Rectangle 3"/>
          <p:cNvSpPr>
            <a:spLocks noGrp="1" noChangeArrowheads="1"/>
          </p:cNvSpPr>
          <p:nvPr>
            <p:ph type="body" idx="1"/>
          </p:nvPr>
        </p:nvSpPr>
        <p:spPr/>
        <p:txBody>
          <a:bodyPr/>
          <a:lstStyle/>
          <a:p>
            <a:pPr>
              <a:lnSpc>
                <a:spcPct val="80000"/>
              </a:lnSpc>
            </a:pPr>
            <a:r>
              <a:rPr lang="el-GR" altLang="el-GR" sz="1600"/>
              <a:t>1. Εφευρίσκεται το βάθος κοραλλί χρώματος από τον </a:t>
            </a:r>
            <a:r>
              <a:rPr lang="el-GR" altLang="el-GR" sz="1600" b="1"/>
              <a:t>Εξηκία</a:t>
            </a:r>
            <a:r>
              <a:rPr lang="el-GR" altLang="el-GR" sz="1600"/>
              <a:t>, με την περίφημη κύλικα του Μονάχου από το </a:t>
            </a:r>
            <a:r>
              <a:rPr lang="en-US" altLang="el-GR" sz="1600"/>
              <a:t>Vulci</a:t>
            </a:r>
            <a:r>
              <a:rPr lang="el-GR" altLang="el-GR" sz="1600"/>
              <a:t>, όπου εικονίζεται ο Διόνυσος ανακεκλιμμένος πάνω σ’ένα πλοίο. Με το ίδιο αγγείο εγκαινιάζεται και η παράδοση των οφθαλμωτών κυλίκων, δηλαδή των κυλίκων που στο εξωτερικό τους φέρουν δύο μεγάλους οφθαλμούς. </a:t>
            </a:r>
          </a:p>
          <a:p>
            <a:pPr>
              <a:lnSpc>
                <a:spcPct val="80000"/>
              </a:lnSpc>
            </a:pPr>
            <a:r>
              <a:rPr lang="el-GR" altLang="el-GR" sz="1600"/>
              <a:t>	Η τεχνική του κοραλλί βάθους προκύπτει από μια ιδιαίτερη επεξεργασία της επιφάνειας του αγγείου κατά την καύση, έτσι ώστε να προκύπτει ένα ομοιογενές λαμπερό κόκκινο χρώμα. </a:t>
            </a:r>
          </a:p>
          <a:p>
            <a:pPr>
              <a:lnSpc>
                <a:spcPct val="80000"/>
              </a:lnSpc>
            </a:pPr>
            <a:r>
              <a:rPr lang="el-GR" altLang="el-GR" sz="1600"/>
              <a:t>Στον μελανόμορφο ρυθμό έχει μικρή διάρκεια, ενώ υπάρχουν ελάχιστα δίγλωσσα αγγεία του αγγειογράφου </a:t>
            </a:r>
            <a:r>
              <a:rPr lang="el-GR" altLang="el-GR" sz="1600" b="1"/>
              <a:t>Σκύθη</a:t>
            </a:r>
            <a:r>
              <a:rPr lang="el-GR" altLang="el-GR" sz="1600"/>
              <a:t>. </a:t>
            </a:r>
          </a:p>
          <a:p>
            <a:pPr>
              <a:lnSpc>
                <a:spcPct val="80000"/>
              </a:lnSpc>
            </a:pPr>
            <a:r>
              <a:rPr lang="el-GR" altLang="el-GR" sz="1600"/>
              <a:t>Σπουδαιότερη διάρκεια έχει η τεχνική αυτή στον ερυθρόμορφο. Αρχικά αναπτύσσεται στο εργαστήριο του αγγειοπλάστη </a:t>
            </a:r>
            <a:r>
              <a:rPr lang="el-GR" altLang="el-GR" sz="1600" b="1"/>
              <a:t>Καχρυλίωνα</a:t>
            </a:r>
            <a:r>
              <a:rPr lang="el-GR" altLang="el-GR" sz="1600"/>
              <a:t>, όπου εργάζονται, ανάμεσα σε άλλους, ο </a:t>
            </a:r>
            <a:r>
              <a:rPr lang="el-GR" altLang="el-GR" sz="1600" b="1"/>
              <a:t>Ευφρόνιος</a:t>
            </a:r>
            <a:r>
              <a:rPr lang="el-GR" altLang="el-GR" sz="1600"/>
              <a:t> και ο </a:t>
            </a:r>
            <a:r>
              <a:rPr lang="el-GR" altLang="el-GR" sz="1600" b="1"/>
              <a:t>Επίκτητος</a:t>
            </a:r>
            <a:r>
              <a:rPr lang="el-GR" altLang="el-GR" sz="1600"/>
              <a:t>. Χρησιμοποιείται η τεχνική του κοραλλί εδάφους κυρίως για την διακόσμηση του εσωτερικού κυλίκων, καθώς χρωματικά προσομοιάζει με το χρώμα του κρασιού που τοποθετούνταν στα αγγεία αυτά. </a:t>
            </a:r>
          </a:p>
          <a:p>
            <a:pPr>
              <a:lnSpc>
                <a:spcPct val="80000"/>
              </a:lnSpc>
            </a:pPr>
            <a:r>
              <a:rPr lang="el-GR" altLang="el-GR" sz="1600"/>
              <a:t>Αργότερα χρησιμοποιείται για κύλικες και από άλλους αγγειογράφους, όπως ο </a:t>
            </a:r>
            <a:r>
              <a:rPr lang="el-GR" altLang="el-GR" sz="1600" b="1"/>
              <a:t>Ζωγράφος του Σωτάδη</a:t>
            </a:r>
            <a:r>
              <a:rPr lang="el-GR" altLang="el-GR" sz="1600"/>
              <a:t>, στην πρώιμη κλασική περίοδο. </a:t>
            </a:r>
          </a:p>
        </p:txBody>
      </p:sp>
    </p:spTree>
    <p:extLst>
      <p:ext uri="{BB962C8B-B14F-4D97-AF65-F5344CB8AC3E}">
        <p14:creationId xmlns:p14="http://schemas.microsoft.com/office/powerpoint/2010/main" val="24861059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Τίτλος 1"/>
          <p:cNvSpPr>
            <a:spLocks noGrp="1"/>
          </p:cNvSpPr>
          <p:nvPr>
            <p:ph type="title"/>
          </p:nvPr>
        </p:nvSpPr>
        <p:spPr/>
        <p:txBody>
          <a:bodyPr rtlCol="0">
            <a:normAutofit/>
          </a:bodyPr>
          <a:lstStyle/>
          <a:p>
            <a:pPr>
              <a:defRPr/>
            </a:pPr>
            <a:r>
              <a:rPr lang="el-GR" smtClean="0"/>
              <a:t>3</a:t>
            </a:r>
            <a:r>
              <a:rPr lang="el-GR" baseline="30000" smtClean="0"/>
              <a:t>ο</a:t>
            </a:r>
            <a:r>
              <a:rPr lang="el-GR" smtClean="0"/>
              <a:t> βήμα: λεπτομέρειες σε αραιωμένη βαφή</a:t>
            </a:r>
          </a:p>
        </p:txBody>
      </p:sp>
      <p:pic>
        <p:nvPicPr>
          <p:cNvPr id="66563" name="Picture 3" descr="F:\Pictures\ERYTHROMORFA\ArchaicRF1\princeton y 1987-4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0" y="1828800"/>
            <a:ext cx="3373438" cy="4038600"/>
          </a:xfrm>
          <a:noFill/>
        </p:spPr>
      </p:pic>
      <p:pic>
        <p:nvPicPr>
          <p:cNvPr id="66564" name="Picture 4" descr="Phoenixantilochosmakroncup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901" y="1828800"/>
            <a:ext cx="3870325"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3500875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p:cNvSpPr>
            <a:spLocks noGrp="1"/>
          </p:cNvSpPr>
          <p:nvPr>
            <p:ph type="title"/>
          </p:nvPr>
        </p:nvSpPr>
        <p:spPr/>
        <p:txBody>
          <a:bodyPr rtlCol="0">
            <a:normAutofit/>
          </a:bodyPr>
          <a:lstStyle/>
          <a:p>
            <a:pPr>
              <a:defRPr/>
            </a:pPr>
            <a:r>
              <a:rPr lang="el-GR" sz="2400"/>
              <a:t>4</a:t>
            </a:r>
            <a:r>
              <a:rPr lang="el-GR" sz="2400" baseline="30000"/>
              <a:t>ο</a:t>
            </a:r>
            <a:r>
              <a:rPr lang="el-GR" sz="2400"/>
              <a:t> στάδιο: με λεπτό πινέλο, απλώνεται το βερνίκι γύρω από τις μορφές. 5</a:t>
            </a:r>
            <a:r>
              <a:rPr lang="el-GR" sz="2400" baseline="30000"/>
              <a:t>ο</a:t>
            </a:r>
            <a:r>
              <a:rPr lang="el-GR" sz="2400"/>
              <a:t> στάδιο: με παχύτερο πινέλο, καλύπτεται με βερνίκι η υπόλοιπη επιφάνεια. Δεξιά, θραύσμα που βρέθηκε σε κλίβανο, χωρίς να έχει ολοκληρωθεί. </a:t>
            </a:r>
            <a:endParaRPr lang="en-US" sz="2400"/>
          </a:p>
        </p:txBody>
      </p:sp>
      <p:sp>
        <p:nvSpPr>
          <p:cNvPr id="67587" name="Θέση περιεχομένου 2"/>
          <p:cNvSpPr>
            <a:spLocks noGrp="1"/>
          </p:cNvSpPr>
          <p:nvPr>
            <p:ph idx="1"/>
          </p:nvPr>
        </p:nvSpPr>
        <p:spPr>
          <a:xfrm>
            <a:off x="2057401" y="3213100"/>
            <a:ext cx="6270625" cy="2654300"/>
          </a:xfrm>
        </p:spPr>
        <p:txBody>
          <a:bodyPr/>
          <a:lstStyle/>
          <a:p>
            <a:pPr eaLnBrk="1" hangingPunct="1"/>
            <a:endParaRPr lang="el-GR" smtClean="0"/>
          </a:p>
        </p:txBody>
      </p:sp>
      <p:pic>
        <p:nvPicPr>
          <p:cNvPr id="67588"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5639" y="2276475"/>
            <a:ext cx="4656137" cy="360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67589" name="Αντικείμενο 1"/>
          <p:cNvGraphicFramePr>
            <a:graphicFrameLocks noChangeAspect="1"/>
          </p:cNvGraphicFramePr>
          <p:nvPr/>
        </p:nvGraphicFramePr>
        <p:xfrm>
          <a:off x="1703389" y="2276476"/>
          <a:ext cx="4122737" cy="2968625"/>
        </p:xfrm>
        <a:graphic>
          <a:graphicData uri="http://schemas.openxmlformats.org/presentationml/2006/ole">
            <mc:AlternateContent xmlns:mc="http://schemas.openxmlformats.org/markup-compatibility/2006">
              <mc:Choice xmlns:v="urn:schemas-microsoft-com:vml" Requires="v">
                <p:oleObj spid="_x0000_s3080" name="Image" r:id="rId4" imgW="5714286" imgH="4114286" progId="Photoshop.Image.7">
                  <p:embed/>
                </p:oleObj>
              </mc:Choice>
              <mc:Fallback>
                <p:oleObj name="Image" r:id="rId4" imgW="5714286" imgH="4114286" progId="Photoshop.Image.7">
                  <p:embed/>
                  <p:pic>
                    <p:nvPicPr>
                      <p:cNvPr id="67589" name="Αντικείμενο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3389" y="2276476"/>
                        <a:ext cx="4122737" cy="296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9434350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Τίτλος 1"/>
          <p:cNvSpPr>
            <a:spLocks noGrp="1"/>
          </p:cNvSpPr>
          <p:nvPr>
            <p:ph type="title"/>
          </p:nvPr>
        </p:nvSpPr>
        <p:spPr/>
        <p:txBody>
          <a:bodyPr/>
          <a:lstStyle/>
          <a:p>
            <a:pPr eaLnBrk="1" hangingPunct="1"/>
            <a:r>
              <a:rPr lang="el-GR" sz="2000"/>
              <a:t>Βερολίνο 3362. Θραύσμα κρατήρα που δεν ολοκληρώθηκε, αλλά πουλήθηκε ατελείωτος </a:t>
            </a:r>
          </a:p>
        </p:txBody>
      </p:sp>
      <p:pic>
        <p:nvPicPr>
          <p:cNvPr id="68611" name="Picture 2" descr="F:\Pictures\ERYTHROMORFA\ClassicRF\Berlin 3362 unfinished krater.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79650" y="1268414"/>
            <a:ext cx="7272338" cy="5538787"/>
          </a:xfrm>
          <a:noFill/>
        </p:spPr>
      </p:pic>
    </p:spTree>
    <p:extLst>
      <p:ext uri="{BB962C8B-B14F-4D97-AF65-F5344CB8AC3E}">
        <p14:creationId xmlns:p14="http://schemas.microsoft.com/office/powerpoint/2010/main" val="27203451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Τίτλος 1"/>
          <p:cNvSpPr>
            <a:spLocks noGrp="1"/>
          </p:cNvSpPr>
          <p:nvPr>
            <p:ph type="title"/>
          </p:nvPr>
        </p:nvSpPr>
        <p:spPr/>
        <p:txBody>
          <a:bodyPr/>
          <a:lstStyle/>
          <a:p>
            <a:pPr eaLnBrk="1" hangingPunct="1"/>
            <a:r>
              <a:rPr lang="el-GR" sz="2000"/>
              <a:t>Έκτο στάδιο (κυρίως σε αγγεία του 6</a:t>
            </a:r>
            <a:r>
              <a:rPr lang="el-GR" sz="2000" baseline="30000"/>
              <a:t>ου</a:t>
            </a:r>
            <a:r>
              <a:rPr lang="el-GR" sz="2000"/>
              <a:t> αιώνα: εγχάραξη σε ορισμένες περιοχές (γενειάδες και ουρές σατύρων, κόμμωση). </a:t>
            </a:r>
            <a:br>
              <a:rPr lang="el-GR" sz="2000"/>
            </a:br>
            <a:endParaRPr lang="en-US" sz="2000"/>
          </a:p>
        </p:txBody>
      </p:sp>
      <p:pic>
        <p:nvPicPr>
          <p:cNvPr id="6963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1914525"/>
            <a:ext cx="3778250" cy="360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9636" name="Picture 2" descr="F:\Pictures\ERYTHROMORFA\ArchaicRF1\oltos\villagiuliaoltosvulc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3051" y="2133600"/>
            <a:ext cx="2905125" cy="32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72960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Τίτλος 1"/>
          <p:cNvSpPr>
            <a:spLocks noGrp="1"/>
          </p:cNvSpPr>
          <p:nvPr>
            <p:ph type="title"/>
          </p:nvPr>
        </p:nvSpPr>
        <p:spPr/>
        <p:txBody>
          <a:bodyPr rtlCol="0">
            <a:normAutofit/>
          </a:bodyPr>
          <a:lstStyle/>
          <a:p>
            <a:pPr>
              <a:defRPr/>
            </a:pPr>
            <a:r>
              <a:rPr lang="el-GR" sz="2800"/>
              <a:t>7</a:t>
            </a:r>
            <a:r>
              <a:rPr lang="el-GR" sz="2800" baseline="30000"/>
              <a:t>ο</a:t>
            </a:r>
            <a:r>
              <a:rPr lang="el-GR" sz="2800"/>
              <a:t> στάδιο: μετά το ψήσιμο: επίθετα χρώματα (βιολετί) για λεπτομέρειες. Λευκό, γαλάζιο κλπ.: σε λευκές ληκύθους και αγγεία του 4</a:t>
            </a:r>
            <a:r>
              <a:rPr lang="el-GR" sz="2800" baseline="30000"/>
              <a:t>ου</a:t>
            </a:r>
            <a:r>
              <a:rPr lang="el-GR" sz="2800"/>
              <a:t> αιώνα.  </a:t>
            </a:r>
          </a:p>
        </p:txBody>
      </p:sp>
      <p:pic>
        <p:nvPicPr>
          <p:cNvPr id="70659" name="Picture 3" descr="malibukis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135189" y="1989139"/>
            <a:ext cx="3455987" cy="40782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0660" name="Picture 4" descr="malibuDouris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1889125"/>
            <a:ext cx="3311525" cy="42179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130260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rtlCol="0">
            <a:normAutofit/>
          </a:bodyPr>
          <a:lstStyle/>
          <a:p>
            <a:pPr>
              <a:defRPr/>
            </a:pPr>
            <a:r>
              <a:rPr lang="el-GR" smtClean="0"/>
              <a:t>Σβώλοι χρώματος. Αραιωμένη βαφή. </a:t>
            </a:r>
          </a:p>
        </p:txBody>
      </p:sp>
      <p:sp>
        <p:nvSpPr>
          <p:cNvPr id="71683" name="Θέση περιεχομένου 1"/>
          <p:cNvSpPr>
            <a:spLocks noGrp="1"/>
          </p:cNvSpPr>
          <p:nvPr>
            <p:ph sz="half" idx="1"/>
          </p:nvPr>
        </p:nvSpPr>
        <p:spPr/>
        <p:txBody>
          <a:bodyPr/>
          <a:lstStyle/>
          <a:p>
            <a:pPr eaLnBrk="1" hangingPunct="1"/>
            <a:endParaRPr lang="el-GR" smtClean="0"/>
          </a:p>
        </p:txBody>
      </p:sp>
      <p:pic>
        <p:nvPicPr>
          <p:cNvPr id="71684" name="Picture 6" descr="F:\Pictures\ERYTHROMORFA\ArchaicRF1\hegesiboulos\ny hegesiboulos detail 1 (2).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527801" y="1628775"/>
            <a:ext cx="3806825" cy="4356100"/>
          </a:xfrm>
          <a:noFill/>
        </p:spPr>
      </p:pic>
      <p:pic>
        <p:nvPicPr>
          <p:cNvPr id="7168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4113" y="1916113"/>
            <a:ext cx="28321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23133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rtlCol="0">
            <a:normAutofit/>
          </a:bodyPr>
          <a:lstStyle/>
          <a:p>
            <a:pPr>
              <a:defRPr/>
            </a:pPr>
            <a:r>
              <a:rPr lang="el-GR" sz="2400"/>
              <a:t>Υπογραφές: 1. Εγχάρακτες (σε πόδια, λαβές). 2. Σε επίθετο ερυθρό. 3. Ερυθρόμορφες (πρώιμη και σπάνια τεχνική). 4. Μελανές (στα δίγλωσσα αγγεία, στη μελανόμορφη πλευρά).  </a:t>
            </a:r>
          </a:p>
        </p:txBody>
      </p:sp>
      <p:pic>
        <p:nvPicPr>
          <p:cNvPr id="72707" name="Picture 3" descr="F:\Pictures\ERYTHROMORFA\ArchaicRF1\oltos\other shapes\1504049_576076179204382_6623474918594465801_n.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888163" y="4291013"/>
            <a:ext cx="2570162" cy="2513012"/>
          </a:xfrm>
          <a:noFill/>
        </p:spPr>
      </p:pic>
      <p:pic>
        <p:nvPicPr>
          <p:cNvPr id="72708" name="Picture 4" descr="F:\Pictures\epigrafes\poietes\Signature_Douris_Louvre_G115.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72264" y="1341439"/>
            <a:ext cx="2943225" cy="2814637"/>
          </a:xfrm>
          <a:noFill/>
        </p:spPr>
      </p:pic>
      <p:pic>
        <p:nvPicPr>
          <p:cNvPr id="72709" name="Picture 5" descr="F:\Pictures\epigrafes\poietes\200px-Signature_Exekias_Louvre_F5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47851" y="5157788"/>
            <a:ext cx="4418013" cy="1655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3750" y="1620838"/>
            <a:ext cx="3240088" cy="3611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2828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Τίτλος 1"/>
          <p:cNvSpPr>
            <a:spLocks noGrp="1"/>
          </p:cNvSpPr>
          <p:nvPr>
            <p:ph type="title"/>
          </p:nvPr>
        </p:nvSpPr>
        <p:spPr/>
        <p:txBody>
          <a:bodyPr/>
          <a:lstStyle/>
          <a:p>
            <a:r>
              <a:rPr lang="el-GR" altLang="el-GR" smtClean="0"/>
              <a:t>Ζωγράφος του Ανδοκίδη</a:t>
            </a:r>
          </a:p>
        </p:txBody>
      </p:sp>
      <p:sp>
        <p:nvSpPr>
          <p:cNvPr id="5123" name="Θέση περιεχομένου 2"/>
          <p:cNvSpPr>
            <a:spLocks noGrp="1"/>
          </p:cNvSpPr>
          <p:nvPr>
            <p:ph idx="1"/>
          </p:nvPr>
        </p:nvSpPr>
        <p:spPr/>
        <p:txBody>
          <a:bodyPr/>
          <a:lstStyle/>
          <a:p>
            <a:r>
              <a:rPr lang="el-GR" altLang="el-GR" dirty="0"/>
              <a:t>Ερυθρόμορφοι και Δίγλωσσοι αμφορείς</a:t>
            </a:r>
          </a:p>
          <a:p>
            <a:r>
              <a:rPr lang="el-GR" altLang="el-GR" dirty="0"/>
              <a:t>Οφθαλμωτές κύλικες</a:t>
            </a:r>
          </a:p>
          <a:p>
            <a:r>
              <a:rPr lang="el-GR" altLang="el-GR" dirty="0"/>
              <a:t>Μέτριος ζωγράφος, στην παράδοση του μελανόμορφου</a:t>
            </a:r>
          </a:p>
          <a:p>
            <a:r>
              <a:rPr lang="el-GR" altLang="el-GR" dirty="0"/>
              <a:t>Τα μελανόμορφα τμήματα έχουν αποδοθεί στο Ζ. του Λυσιππίδη, που ήταν μαθητής του Εξηκία</a:t>
            </a:r>
          </a:p>
          <a:p>
            <a:r>
              <a:rPr lang="el-GR" altLang="el-GR" dirty="0"/>
              <a:t>Σχέση με τη διακόσμηση της ζωφόρου των Σιφνίων</a:t>
            </a:r>
          </a:p>
          <a:p>
            <a:endParaRPr lang="el-GR" altLang="el-GR" dirty="0" smtClean="0"/>
          </a:p>
        </p:txBody>
      </p:sp>
    </p:spTree>
    <p:extLst>
      <p:ext uri="{BB962C8B-B14F-4D97-AF65-F5344CB8AC3E}">
        <p14:creationId xmlns:p14="http://schemas.microsoft.com/office/powerpoint/2010/main" val="40577857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Τίτλος 1"/>
          <p:cNvSpPr>
            <a:spLocks noGrp="1"/>
          </p:cNvSpPr>
          <p:nvPr>
            <p:ph type="title"/>
          </p:nvPr>
        </p:nvSpPr>
        <p:spPr/>
        <p:txBody>
          <a:bodyPr/>
          <a:lstStyle/>
          <a:p>
            <a:endParaRPr lang="el-GR" altLang="el-GR" smtClean="0"/>
          </a:p>
        </p:txBody>
      </p:sp>
      <p:sp>
        <p:nvSpPr>
          <p:cNvPr id="6147" name="Θέση περιεχομένου 3"/>
          <p:cNvSpPr>
            <a:spLocks noGrp="1"/>
          </p:cNvSpPr>
          <p:nvPr>
            <p:ph sz="half" idx="2"/>
          </p:nvPr>
        </p:nvSpPr>
        <p:spPr/>
        <p:txBody>
          <a:bodyPr/>
          <a:lstStyle/>
          <a:p>
            <a:endParaRPr lang="el-GR" altLang="el-GR" smtClean="0"/>
          </a:p>
        </p:txBody>
      </p:sp>
      <p:pic>
        <p:nvPicPr>
          <p:cNvPr id="614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5113" y="44450"/>
            <a:ext cx="7131050" cy="3168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7" descr="F:\Pictures\ERYTHROMORFA\ArchaicRF1\biblingual306.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02025" y="3230564"/>
            <a:ext cx="5257800" cy="28463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9169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normAutofit/>
          </a:bodyPr>
          <a:lstStyle/>
          <a:p>
            <a:pPr eaLnBrk="1" hangingPunct="1"/>
            <a:r>
              <a:rPr lang="el-GR" altLang="el-GR" sz="2000"/>
              <a:t>Νέα Υόρκη, ΜΜΑ. Πρώιμος ερυθρόμορφος αμφορέας του Ζωγράφου του Ανδοκίδη. </a:t>
            </a:r>
            <a:r>
              <a:rPr lang="fr-FR" altLang="el-GR" sz="2000"/>
              <a:t/>
            </a:r>
            <a:br>
              <a:rPr lang="fr-FR" altLang="el-GR" sz="2000"/>
            </a:br>
            <a:r>
              <a:rPr lang="fr-FR" altLang="el-GR" sz="2000"/>
              <a:t/>
            </a:r>
            <a:br>
              <a:rPr lang="fr-FR" altLang="el-GR" sz="2000"/>
            </a:br>
            <a:r>
              <a:rPr lang="fr-FR" altLang="el-GR" sz="2000"/>
              <a:t/>
            </a:r>
            <a:br>
              <a:rPr lang="fr-FR" altLang="el-GR" sz="2000"/>
            </a:br>
            <a:endParaRPr lang="el-GR" altLang="el-GR" sz="2000"/>
          </a:p>
        </p:txBody>
      </p:sp>
      <p:pic>
        <p:nvPicPr>
          <p:cNvPr id="7171" name="Picture 3" descr="NewYorkAndokidesamphora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908051"/>
            <a:ext cx="3367087" cy="51847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72" name="Picture 4" descr="NewYorkAndokidesamphora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748464" y="836614"/>
            <a:ext cx="3551237"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056394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40" name="Rectangle 8"/>
          <p:cNvSpPr>
            <a:spLocks noGrp="1" noChangeArrowheads="1"/>
          </p:cNvSpPr>
          <p:nvPr>
            <p:ph type="title"/>
          </p:nvPr>
        </p:nvSpPr>
        <p:spPr/>
        <p:txBody>
          <a:bodyPr>
            <a:normAutofit fontScale="90000"/>
          </a:bodyPr>
          <a:lstStyle/>
          <a:p>
            <a:r>
              <a:rPr lang="el-GR" altLang="el-GR" sz="2000"/>
              <a:t>Μόναχο 2044. Κύλικα του Εξηκία από το </a:t>
            </a:r>
            <a:r>
              <a:rPr lang="fr-FR" altLang="el-GR" sz="2000"/>
              <a:t>Vulci</a:t>
            </a:r>
            <a:br>
              <a:rPr lang="fr-FR" altLang="el-GR" sz="2000"/>
            </a:br>
            <a:r>
              <a:rPr lang="fr-FR" altLang="el-GR" sz="2000"/>
              <a:t/>
            </a:r>
            <a:br>
              <a:rPr lang="fr-FR" altLang="el-GR" sz="2000"/>
            </a:br>
            <a:r>
              <a:rPr lang="fr-FR" altLang="el-GR" sz="2000"/>
              <a:t/>
            </a:r>
            <a:br>
              <a:rPr lang="fr-FR" altLang="el-GR" sz="2000"/>
            </a:br>
            <a:r>
              <a:rPr lang="fr-FR" altLang="el-GR" sz="2000"/>
              <a:t/>
            </a:r>
            <a:br>
              <a:rPr lang="fr-FR" altLang="el-GR" sz="2000"/>
            </a:br>
            <a:endParaRPr lang="el-GR" altLang="el-GR" sz="2000"/>
          </a:p>
        </p:txBody>
      </p:sp>
      <p:pic>
        <p:nvPicPr>
          <p:cNvPr id="504836" name="Picture 4" descr="MunichExekiascupdessin"/>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847850" y="1341438"/>
            <a:ext cx="4344988" cy="4830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4839" name="Picture 7" descr="MunichExekiascup"/>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27751" y="1268413"/>
            <a:ext cx="4202113" cy="48307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509679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p:cNvSpPr>
            <a:spLocks noGrp="1" noChangeArrowheads="1"/>
          </p:cNvSpPr>
          <p:nvPr>
            <p:ph type="title"/>
          </p:nvPr>
        </p:nvSpPr>
        <p:spPr/>
        <p:txBody>
          <a:bodyPr>
            <a:normAutofit/>
          </a:bodyPr>
          <a:lstStyle/>
          <a:p>
            <a:pPr eaLnBrk="1" hangingPunct="1"/>
            <a:r>
              <a:rPr lang="el-GR" altLang="el-GR" sz="2000"/>
              <a:t>Πρώιμος ερυθρόμορφος αμφορέας του Ζωγράφου του Ανδοκίδη. Λούβρο</a:t>
            </a:r>
            <a:br>
              <a:rPr lang="el-GR" altLang="el-GR" sz="2000"/>
            </a:br>
            <a:r>
              <a:rPr lang="el-GR" altLang="el-GR" sz="2000"/>
              <a:t/>
            </a:r>
            <a:br>
              <a:rPr lang="el-GR" altLang="el-GR" sz="2000"/>
            </a:br>
            <a:r>
              <a:rPr lang="el-GR" altLang="el-GR" sz="2000"/>
              <a:t/>
            </a:r>
            <a:br>
              <a:rPr lang="el-GR" altLang="el-GR" sz="2000"/>
            </a:br>
            <a:endParaRPr lang="el-GR" altLang="el-GR" sz="2000"/>
          </a:p>
        </p:txBody>
      </p:sp>
      <p:pic>
        <p:nvPicPr>
          <p:cNvPr id="8195" name="Picture 4" descr="LouvreAndokidesAmazonamphora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981076"/>
            <a:ext cx="3417887" cy="496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196" name="Picture 7" descr="Louvreandokidesamazonamphora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375276" y="2022475"/>
            <a:ext cx="4835525" cy="31130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5566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fontScale="90000"/>
          </a:bodyPr>
          <a:lstStyle/>
          <a:p>
            <a:pPr eaLnBrk="1" hangingPunct="1"/>
            <a:r>
              <a:rPr lang="el-GR" altLang="el-GR" sz="2400"/>
              <a:t>Δίγλωσσος αμφορέας του Ζωγράφου του Ανδοκίδη. Βοστώνη</a:t>
            </a:r>
            <a:r>
              <a:rPr lang="fr-FR" altLang="el-GR" sz="2400"/>
              <a:t>. </a:t>
            </a:r>
            <a:br>
              <a:rPr lang="fr-FR" altLang="el-GR" sz="2400"/>
            </a:br>
            <a:r>
              <a:rPr lang="fr-FR" altLang="el-GR" sz="2400"/>
              <a:t/>
            </a:r>
            <a:br>
              <a:rPr lang="fr-FR" altLang="el-GR" sz="2400"/>
            </a:br>
            <a:r>
              <a:rPr lang="fr-FR" altLang="el-GR" sz="2400"/>
              <a:t/>
            </a:r>
            <a:br>
              <a:rPr lang="fr-FR" altLang="el-GR" sz="2400"/>
            </a:br>
            <a:endParaRPr lang="el-GR" altLang="el-GR" sz="2400"/>
          </a:p>
        </p:txBody>
      </p:sp>
      <p:pic>
        <p:nvPicPr>
          <p:cNvPr id="9219" name="Picture 3" descr="bostonandokides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3" y="836614"/>
            <a:ext cx="3327400"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220" name="Picture 4" descr="bostonandokides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239000" y="1125538"/>
            <a:ext cx="3048000" cy="4895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8408892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normAutofit fontScale="90000"/>
          </a:bodyPr>
          <a:lstStyle/>
          <a:p>
            <a:pPr eaLnBrk="1" hangingPunct="1"/>
            <a:r>
              <a:rPr lang="el-GR" altLang="el-GR" sz="2000"/>
              <a:t>Δίγλωσσος αμφορέας του Ζωγράφου του Ανδοκίδη. Μόναχο. 520-515 π.Χ. </a:t>
            </a:r>
            <a:r>
              <a:rPr lang="fr-FR" altLang="el-GR" sz="2000"/>
              <a:t/>
            </a:r>
            <a:br>
              <a:rPr lang="fr-FR" altLang="el-GR" sz="2000"/>
            </a:br>
            <a:r>
              <a:rPr lang="fr-FR" altLang="el-GR" sz="2000"/>
              <a:t/>
            </a:r>
            <a:br>
              <a:rPr lang="fr-FR" altLang="el-GR" sz="2000"/>
            </a:br>
            <a:r>
              <a:rPr lang="fr-FR" altLang="el-GR" sz="2000"/>
              <a:t/>
            </a:r>
            <a:br>
              <a:rPr lang="fr-FR" altLang="el-GR" sz="2000"/>
            </a:br>
            <a:r>
              <a:rPr lang="fr-FR" altLang="el-GR" sz="2000"/>
              <a:t/>
            </a:r>
            <a:br>
              <a:rPr lang="fr-FR" altLang="el-GR" sz="2000"/>
            </a:br>
            <a:endParaRPr lang="el-GR" altLang="el-GR" sz="2000"/>
          </a:p>
        </p:txBody>
      </p:sp>
      <p:pic>
        <p:nvPicPr>
          <p:cNvPr id="12291" name="Picture 4" descr="MunichAndokidesbilingualamphora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6650039" y="692151"/>
            <a:ext cx="3692525" cy="5400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2292" name="Picture 5" descr="MunichAndokidesPbilingualamphora1"/>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1847851" y="765175"/>
            <a:ext cx="3903663" cy="53276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776276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5"/>
          <p:cNvSpPr>
            <a:spLocks noGrp="1" noChangeArrowheads="1"/>
          </p:cNvSpPr>
          <p:nvPr>
            <p:ph type="title"/>
          </p:nvPr>
        </p:nvSpPr>
        <p:spPr/>
        <p:txBody>
          <a:bodyPr>
            <a:normAutofit fontScale="90000"/>
          </a:bodyPr>
          <a:lstStyle/>
          <a:p>
            <a:pPr eaLnBrk="1" hangingPunct="1"/>
            <a:r>
              <a:rPr lang="el-GR" altLang="el-GR" sz="2400"/>
              <a:t>Λούβρο. Ζωγράφος του Ανδοκίδη</a:t>
            </a:r>
            <a:br>
              <a:rPr lang="el-GR" altLang="el-GR" sz="2400"/>
            </a:br>
            <a:r>
              <a:rPr lang="el-GR" altLang="el-GR" sz="2400"/>
              <a:t/>
            </a:r>
            <a:br>
              <a:rPr lang="el-GR" altLang="el-GR" sz="2400"/>
            </a:br>
            <a:r>
              <a:rPr lang="el-GR" altLang="el-GR" sz="2400"/>
              <a:t/>
            </a:r>
            <a:br>
              <a:rPr lang="el-GR" altLang="el-GR" sz="2400"/>
            </a:br>
            <a:endParaRPr lang="el-GR" altLang="el-GR" sz="2400"/>
          </a:p>
        </p:txBody>
      </p:sp>
      <p:pic>
        <p:nvPicPr>
          <p:cNvPr id="13315" name="Picture 4" descr="LouvreAndokidesPkerberosamph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279650" y="836614"/>
            <a:ext cx="3454400" cy="53292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316" name="Picture 7" descr="LouvreAndokidesbilingualamphora1b"/>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888163" y="908050"/>
            <a:ext cx="3276600" cy="51752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6371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Τίτλος 1"/>
          <p:cNvSpPr>
            <a:spLocks noGrp="1"/>
          </p:cNvSpPr>
          <p:nvPr>
            <p:ph type="title"/>
          </p:nvPr>
        </p:nvSpPr>
        <p:spPr/>
        <p:txBody>
          <a:bodyPr/>
          <a:lstStyle/>
          <a:p>
            <a:pPr eaLnBrk="1" hangingPunct="1"/>
            <a:r>
              <a:rPr lang="el-GR" altLang="el-GR" smtClean="0"/>
              <a:t>Λονδίνο</a:t>
            </a:r>
          </a:p>
        </p:txBody>
      </p:sp>
      <p:pic>
        <p:nvPicPr>
          <p:cNvPr id="15363" name="Picture 4" descr="F:\Pictures\ERYTHROMORFA\ArchaicRF1\andokides painter\andokides-8.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86064" y="1828800"/>
            <a:ext cx="2543175" cy="4038600"/>
          </a:xfrm>
          <a:noFill/>
          <a:extLst>
            <a:ext uri="{909E8E84-426E-40DD-AFC4-6F175D3DCCD1}">
              <a14:hiddenFill xmlns:a14="http://schemas.microsoft.com/office/drawing/2010/main">
                <a:solidFill>
                  <a:srgbClr val="FFFFFF"/>
                </a:solidFill>
              </a14:hiddenFill>
            </a:ext>
          </a:extLst>
        </p:spPr>
      </p:pic>
      <p:pic>
        <p:nvPicPr>
          <p:cNvPr id="15364" name="Picture 5" descr="F:\Pictures\ERYTHROMORFA\ArchaicRF1\andokides painter\andokides-8b.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927850" y="1828800"/>
            <a:ext cx="2565400" cy="4038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536500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3"/>
          <p:cNvSpPr>
            <a:spLocks noGrp="1" noChangeArrowheads="1"/>
          </p:cNvSpPr>
          <p:nvPr>
            <p:ph type="title"/>
          </p:nvPr>
        </p:nvSpPr>
        <p:spPr/>
        <p:txBody>
          <a:bodyPr>
            <a:normAutofit fontScale="90000"/>
          </a:bodyPr>
          <a:lstStyle/>
          <a:p>
            <a:pPr eaLnBrk="1" hangingPunct="1"/>
            <a:r>
              <a:rPr lang="el-GR" altLang="el-GR" sz="2400"/>
              <a:t>Λούβρο. Αμφορέας του Ζωγράφου του Ανδοκίδη</a:t>
            </a:r>
            <a:br>
              <a:rPr lang="el-GR" altLang="el-GR" sz="2400"/>
            </a:br>
            <a:r>
              <a:rPr lang="el-GR" altLang="el-GR" sz="2400"/>
              <a:t/>
            </a:r>
            <a:br>
              <a:rPr lang="el-GR" altLang="el-GR" sz="2400"/>
            </a:br>
            <a:r>
              <a:rPr lang="el-GR" altLang="el-GR" sz="2400"/>
              <a:t/>
            </a:r>
            <a:br>
              <a:rPr lang="el-GR" altLang="el-GR" sz="2400"/>
            </a:br>
            <a:endParaRPr lang="el-GR" altLang="el-GR" sz="2400"/>
          </a:p>
        </p:txBody>
      </p:sp>
      <p:pic>
        <p:nvPicPr>
          <p:cNvPr id="18435" name="Picture 11" descr="LouvreAndokidesPamphora1c"/>
          <p:cNvPicPr>
            <a:picLocks noGrp="1" noChangeAspect="1" noChangeArrowheads="1"/>
          </p:cNvPicPr>
          <p:nvPr>
            <p:ph sz="quarter" idx="2"/>
          </p:nvPr>
        </p:nvPicPr>
        <p:blipFill>
          <a:blip r:embed="rId2">
            <a:extLst>
              <a:ext uri="{28A0092B-C50C-407E-A947-70E740481C1C}">
                <a14:useLocalDpi xmlns:a14="http://schemas.microsoft.com/office/drawing/2010/main" val="0"/>
              </a:ext>
            </a:extLst>
          </a:blip>
          <a:srcRect/>
          <a:stretch>
            <a:fillRect/>
          </a:stretch>
        </p:blipFill>
        <p:spPr>
          <a:xfrm>
            <a:off x="6672263" y="692150"/>
            <a:ext cx="3644900" cy="2420938"/>
          </a:xfrm>
        </p:spPr>
      </p:pic>
      <p:pic>
        <p:nvPicPr>
          <p:cNvPr id="18436" name="Picture 12" descr="LouvreAndokidesPamphora1b"/>
          <p:cNvPicPr>
            <a:picLocks noGrp="1" noChangeAspect="1" noChangeArrowheads="1"/>
          </p:cNvPicPr>
          <p:nvPr>
            <p:ph sz="quarter" idx="3"/>
          </p:nvPr>
        </p:nvPicPr>
        <p:blipFill>
          <a:blip r:embed="rId3">
            <a:extLst>
              <a:ext uri="{28A0092B-C50C-407E-A947-70E740481C1C}">
                <a14:useLocalDpi xmlns:a14="http://schemas.microsoft.com/office/drawing/2010/main" val="0"/>
              </a:ext>
            </a:extLst>
          </a:blip>
          <a:srcRect/>
          <a:stretch>
            <a:fillRect/>
          </a:stretch>
        </p:blipFill>
        <p:spPr>
          <a:xfrm>
            <a:off x="6743700" y="3228975"/>
            <a:ext cx="3582988" cy="2863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437" name="Picture 16" descr="LouvreAndokidesPamphora1"/>
          <p:cNvPicPr>
            <a:picLocks noGrp="1" noChangeAspect="1" noChangeArrowheads="1"/>
          </p:cNvPicPr>
          <p:nvPr>
            <p:ph sz="half" idx="1"/>
          </p:nvPr>
        </p:nvPicPr>
        <p:blipFill>
          <a:blip r:embed="rId4" cstate="print">
            <a:extLst>
              <a:ext uri="{28A0092B-C50C-407E-A947-70E740481C1C}">
                <a14:useLocalDpi xmlns:a14="http://schemas.microsoft.com/office/drawing/2010/main" val="0"/>
              </a:ext>
            </a:extLst>
          </a:blip>
          <a:srcRect/>
          <a:stretch>
            <a:fillRect/>
          </a:stretch>
        </p:blipFill>
        <p:spPr>
          <a:xfrm>
            <a:off x="1919288" y="765175"/>
            <a:ext cx="3384550" cy="53276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09494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2"/>
          <p:cNvSpPr>
            <a:spLocks noGrp="1" noChangeArrowheads="1"/>
          </p:cNvSpPr>
          <p:nvPr>
            <p:ph type="title"/>
          </p:nvPr>
        </p:nvSpPr>
        <p:spPr/>
        <p:txBody>
          <a:bodyPr>
            <a:normAutofit/>
          </a:bodyPr>
          <a:lstStyle/>
          <a:p>
            <a:pPr eaLnBrk="1" hangingPunct="1"/>
            <a:r>
              <a:rPr lang="el-GR" altLang="el-GR" sz="4000"/>
              <a:t>Παλέρμο. Κύλικα του Ζωγράφου του Ανδοκίδη. </a:t>
            </a:r>
          </a:p>
        </p:txBody>
      </p:sp>
      <p:pic>
        <p:nvPicPr>
          <p:cNvPr id="21507" name="Picture 9" descr="palermochiusiandokidespainterbilingual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2060575"/>
            <a:ext cx="4321175" cy="3614738"/>
          </a:xfrm>
        </p:spPr>
      </p:pic>
      <p:sp>
        <p:nvSpPr>
          <p:cNvPr id="21508" name="Rectangle 10"/>
          <p:cNvSpPr>
            <a:spLocks noChangeArrowheads="1"/>
          </p:cNvSpPr>
          <p:nvPr/>
        </p:nvSpPr>
        <p:spPr bwMode="auto">
          <a:xfrm>
            <a:off x="3652838" y="3246438"/>
            <a:ext cx="4887912"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l-GR">
                <a:solidFill>
                  <a:schemeClr val="tx2"/>
                </a:solidFill>
              </a:rPr>
              <a:t>Palermo.</a:t>
            </a:r>
            <a:r>
              <a:rPr lang="de-DE" altLang="el-GR">
                <a:solidFill>
                  <a:schemeClr val="tx2"/>
                </a:solidFill>
              </a:rPr>
              <a:t> K</a:t>
            </a:r>
            <a:r>
              <a:rPr lang="el-GR" altLang="el-GR">
                <a:solidFill>
                  <a:schemeClr val="tx2"/>
                </a:solidFill>
              </a:rPr>
              <a:t>ύλικα του Ζωγράφου του Ανδοκίδη.</a:t>
            </a:r>
          </a:p>
        </p:txBody>
      </p:sp>
      <p:pic>
        <p:nvPicPr>
          <p:cNvPr id="21509" name="Picture 11" descr="PalermoAndokidescupdrawi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11900" y="2060575"/>
            <a:ext cx="4000500" cy="35623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959882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Τίτλος 1"/>
          <p:cNvSpPr>
            <a:spLocks noGrp="1"/>
          </p:cNvSpPr>
          <p:nvPr>
            <p:ph type="title"/>
          </p:nvPr>
        </p:nvSpPr>
        <p:spPr/>
        <p:txBody>
          <a:bodyPr>
            <a:normAutofit/>
          </a:bodyPr>
          <a:lstStyle/>
          <a:p>
            <a:pPr eaLnBrk="1" hangingPunct="1"/>
            <a:r>
              <a:rPr lang="el-GR" altLang="el-GR" smtClean="0"/>
              <a:t>Κύλικα. Ζ. του Ανδοκίδη. Βουδαπέστη.</a:t>
            </a:r>
          </a:p>
        </p:txBody>
      </p:sp>
      <p:sp>
        <p:nvSpPr>
          <p:cNvPr id="23555" name="Θέση περιεχομένου 5"/>
          <p:cNvSpPr>
            <a:spLocks noGrp="1"/>
          </p:cNvSpPr>
          <p:nvPr>
            <p:ph sz="half" idx="2"/>
          </p:nvPr>
        </p:nvSpPr>
        <p:spPr/>
        <p:txBody>
          <a:bodyPr/>
          <a:lstStyle/>
          <a:p>
            <a:pPr eaLnBrk="1" hangingPunct="1"/>
            <a:endParaRPr lang="el-GR" altLang="el-GR" smtClean="0"/>
          </a:p>
        </p:txBody>
      </p:sp>
      <p:pic>
        <p:nvPicPr>
          <p:cNvPr id="23556" name="Picture 2" descr="F:\Pictures\ERYTHROMORFA\ArchaicRF1\andokides painter\budapest\190666.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424114" y="1628775"/>
            <a:ext cx="6840537" cy="4560888"/>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90186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Τίτλος 1"/>
          <p:cNvSpPr>
            <a:spLocks noGrp="1"/>
          </p:cNvSpPr>
          <p:nvPr>
            <p:ph type="title"/>
          </p:nvPr>
        </p:nvSpPr>
        <p:spPr/>
        <p:txBody>
          <a:bodyPr/>
          <a:lstStyle/>
          <a:p>
            <a:pPr eaLnBrk="1" hangingPunct="1"/>
            <a:endParaRPr lang="el-GR" altLang="el-GR" smtClean="0"/>
          </a:p>
        </p:txBody>
      </p:sp>
      <p:pic>
        <p:nvPicPr>
          <p:cNvPr id="22531" name="Picture 3" descr="F:\Pictures\ERYTHROMORFA\ArchaicRF1\andokides painter\budapest\190665.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74825" y="3429000"/>
            <a:ext cx="4090988" cy="2725738"/>
          </a:xfrm>
          <a:noFill/>
          <a:extLst>
            <a:ext uri="{909E8E84-426E-40DD-AFC4-6F175D3DCCD1}">
              <a14:hiddenFill xmlns:a14="http://schemas.microsoft.com/office/drawing/2010/main">
                <a:solidFill>
                  <a:srgbClr val="FFFFFF"/>
                </a:solidFill>
              </a14:hiddenFill>
            </a:ext>
          </a:extLst>
        </p:spPr>
      </p:pic>
      <p:pic>
        <p:nvPicPr>
          <p:cNvPr id="22532" name="Picture 2" descr="F:\Pictures\ERYTHROMORFA\ArchaicRF1\andokides painter\budapest\190664.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18226" y="3429000"/>
            <a:ext cx="4105275" cy="2736850"/>
          </a:xfrm>
          <a:noFill/>
          <a:extLst>
            <a:ext uri="{909E8E84-426E-40DD-AFC4-6F175D3DCCD1}">
              <a14:hiddenFill xmlns:a14="http://schemas.microsoft.com/office/drawing/2010/main">
                <a:solidFill>
                  <a:srgbClr val="FFFFFF"/>
                </a:solidFill>
              </a14:hiddenFill>
            </a:ext>
          </a:extLst>
        </p:spPr>
      </p:pic>
      <p:pic>
        <p:nvPicPr>
          <p:cNvPr id="22533" name="Picture 4" descr="F:\Pictures\ERYTHROMORFA\ArchaicRF1\andokides painter\budapest\190663.jpg"/>
          <p:cNvPicPr>
            <a:picLocks noGrp="1" noChangeAspect="1" noChangeArrowheads="1"/>
          </p:cNvPicPr>
          <p:nvPr>
            <p:ph sz="half" idx="2"/>
          </p:nvPr>
        </p:nvPicPr>
        <p:blipFill>
          <a:blip r:embed="rId4" cstate="print">
            <a:extLst>
              <a:ext uri="{28A0092B-C50C-407E-A947-70E740481C1C}">
                <a14:useLocalDpi xmlns:a14="http://schemas.microsoft.com/office/drawing/2010/main" val="0"/>
              </a:ext>
            </a:extLst>
          </a:blip>
          <a:srcRect/>
          <a:stretch>
            <a:fillRect/>
          </a:stretch>
        </p:blipFill>
        <p:spPr>
          <a:xfrm>
            <a:off x="1774826" y="260350"/>
            <a:ext cx="4429125" cy="2952750"/>
          </a:xfrm>
          <a:noFill/>
          <a:extLst>
            <a:ext uri="{909E8E84-426E-40DD-AFC4-6F175D3DCCD1}">
              <a14:hiddenFill xmlns:a14="http://schemas.microsoft.com/office/drawing/2010/main">
                <a:solidFill>
                  <a:srgbClr val="FFFFFF"/>
                </a:solidFill>
              </a14:hiddenFill>
            </a:ext>
          </a:extLst>
        </p:spPr>
      </p:pic>
      <p:pic>
        <p:nvPicPr>
          <p:cNvPr id="22534" name="Picture 3" descr="F:\Pictures\ERYTHROMORFA\ArchaicRF1\andokides painter\budapest\images3.jpg"/>
          <p:cNvPicPr>
            <a:picLocks noGrp="1" noChangeAspect="1" noChangeArrowheads="1"/>
          </p:cNvPicPr>
          <p:nvPr>
            <p:ph sz="half" idx="1"/>
          </p:nvPr>
        </p:nvPicPr>
        <p:blipFill>
          <a:blip r:embed="rId5">
            <a:extLst>
              <a:ext uri="{28A0092B-C50C-407E-A947-70E740481C1C}">
                <a14:useLocalDpi xmlns:a14="http://schemas.microsoft.com/office/drawing/2010/main" val="0"/>
              </a:ext>
            </a:extLst>
          </a:blip>
          <a:srcRect/>
          <a:stretch>
            <a:fillRect/>
          </a:stretch>
        </p:blipFill>
        <p:spPr>
          <a:xfrm>
            <a:off x="6096000" y="404814"/>
            <a:ext cx="4421188" cy="29416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202095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Τίτλος 1"/>
          <p:cNvSpPr>
            <a:spLocks noGrp="1"/>
          </p:cNvSpPr>
          <p:nvPr>
            <p:ph type="title"/>
          </p:nvPr>
        </p:nvSpPr>
        <p:spPr/>
        <p:txBody>
          <a:bodyPr/>
          <a:lstStyle/>
          <a:p>
            <a:r>
              <a:rPr lang="el-GR" altLang="el-GR" smtClean="0"/>
              <a:t>Ψίαξ</a:t>
            </a:r>
          </a:p>
        </p:txBody>
      </p:sp>
      <p:sp>
        <p:nvSpPr>
          <p:cNvPr id="26627" name="Θέση περιεχομένου 2"/>
          <p:cNvSpPr>
            <a:spLocks noGrp="1"/>
          </p:cNvSpPr>
          <p:nvPr>
            <p:ph sz="half" idx="1"/>
          </p:nvPr>
        </p:nvSpPr>
        <p:spPr/>
        <p:txBody>
          <a:bodyPr/>
          <a:lstStyle/>
          <a:p>
            <a:r>
              <a:rPr lang="el-GR" altLang="el-GR" smtClean="0"/>
              <a:t>Μαθητεία στον Ζ. του Άμαση</a:t>
            </a:r>
          </a:p>
          <a:p>
            <a:r>
              <a:rPr lang="el-GR" altLang="el-GR" smtClean="0"/>
              <a:t>Συμμετοχή και στο εργαστήριο του Νικοσθένη</a:t>
            </a:r>
          </a:p>
          <a:p>
            <a:r>
              <a:rPr lang="el-GR" altLang="el-GR" smtClean="0"/>
              <a:t>Ερυθρόμορφα, μελανόμορφα, δίγλωσσα, τεχνική του </a:t>
            </a:r>
            <a:r>
              <a:rPr lang="en-US" altLang="el-GR" smtClean="0"/>
              <a:t>Six</a:t>
            </a:r>
            <a:endParaRPr lang="el-GR" altLang="el-GR" smtClean="0"/>
          </a:p>
        </p:txBody>
      </p:sp>
      <p:sp>
        <p:nvSpPr>
          <p:cNvPr id="26628" name="Θέση περιεχομένου 3"/>
          <p:cNvSpPr>
            <a:spLocks noGrp="1"/>
          </p:cNvSpPr>
          <p:nvPr>
            <p:ph sz="half" idx="2"/>
          </p:nvPr>
        </p:nvSpPr>
        <p:spPr/>
        <p:txBody>
          <a:bodyPr/>
          <a:lstStyle/>
          <a:p>
            <a:r>
              <a:rPr lang="el-GR" altLang="el-GR" smtClean="0"/>
              <a:t>Πειραματισμός με στάσεις του ανθρ. σώματος, προοπτική</a:t>
            </a:r>
          </a:p>
          <a:p>
            <a:r>
              <a:rPr lang="el-GR" altLang="el-GR" smtClean="0"/>
              <a:t>Το μελανόμορφο έργο του κοντά στον Ζ. του Αντιμένη</a:t>
            </a:r>
          </a:p>
          <a:p>
            <a:r>
              <a:rPr lang="el-GR" altLang="el-GR" smtClean="0"/>
              <a:t>Δάσκαλος του Επίκτητου και του Ευφρόνιου</a:t>
            </a:r>
          </a:p>
          <a:p>
            <a:endParaRPr lang="el-GR" altLang="el-GR" smtClean="0"/>
          </a:p>
        </p:txBody>
      </p:sp>
    </p:spTree>
    <p:extLst>
      <p:ext uri="{BB962C8B-B14F-4D97-AF65-F5344CB8AC3E}">
        <p14:creationId xmlns:p14="http://schemas.microsoft.com/office/powerpoint/2010/main" val="16373172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7912" name="Rectangle 8"/>
          <p:cNvSpPr>
            <a:spLocks noGrp="1" noChangeArrowheads="1"/>
          </p:cNvSpPr>
          <p:nvPr>
            <p:ph type="title"/>
          </p:nvPr>
        </p:nvSpPr>
        <p:spPr/>
        <p:txBody>
          <a:bodyPr>
            <a:normAutofit/>
          </a:bodyPr>
          <a:lstStyle/>
          <a:p>
            <a:r>
              <a:rPr lang="el-GR" altLang="el-GR" sz="4000"/>
              <a:t>Βασιλεία. Δίγλωσση κύλικα του Σκύθη. 510 π.Χ. </a:t>
            </a:r>
          </a:p>
        </p:txBody>
      </p:sp>
      <p:pic>
        <p:nvPicPr>
          <p:cNvPr id="507908" name="Picture 4" descr="Baselskythescoralred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847850" y="2276476"/>
            <a:ext cx="4000500" cy="32940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7911" name="Picture 7" descr="Baselskythescoralred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5880100" y="2498726"/>
            <a:ext cx="4432300" cy="289877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222659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rmAutofit/>
          </a:bodyPr>
          <a:lstStyle/>
          <a:p>
            <a:pPr eaLnBrk="1" hangingPunct="1"/>
            <a:r>
              <a:rPr lang="el-GR" altLang="el-GR" sz="4000"/>
              <a:t>Δίγλωσσος αμφορέας του Ψίακα. Μαδρίτη. </a:t>
            </a:r>
            <a:r>
              <a:rPr lang="el-GR" altLang="el-GR" sz="3200"/>
              <a:t>520-515 π.Χ. </a:t>
            </a:r>
          </a:p>
        </p:txBody>
      </p:sp>
      <p:pic>
        <p:nvPicPr>
          <p:cNvPr id="27651" name="Picture 3" descr="madridpsiax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732089" y="1828800"/>
            <a:ext cx="2651125"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7652" name="Picture 4" descr="madridpsiax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845301" y="1828800"/>
            <a:ext cx="2728913" cy="4038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02235158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Τίτλος 1"/>
          <p:cNvSpPr>
            <a:spLocks noGrp="1"/>
          </p:cNvSpPr>
          <p:nvPr>
            <p:ph type="title"/>
          </p:nvPr>
        </p:nvSpPr>
        <p:spPr/>
        <p:txBody>
          <a:bodyPr/>
          <a:lstStyle/>
          <a:p>
            <a:r>
              <a:rPr lang="en-US" altLang="el-GR" smtClean="0"/>
              <a:t>M</a:t>
            </a:r>
            <a:r>
              <a:rPr lang="el-GR" altLang="el-GR" smtClean="0"/>
              <a:t>όναχο 2302. Ψίαξ</a:t>
            </a:r>
          </a:p>
        </p:txBody>
      </p:sp>
      <p:pic>
        <p:nvPicPr>
          <p:cNvPr id="28675" name="Picture 2" descr="F:\Pictures\MELANOMORFA\amphorae\ONE PIECE\psiax\MunichPsiax.jpg"/>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a:xfrm>
            <a:off x="6232525" y="1828800"/>
            <a:ext cx="3956050" cy="4038600"/>
          </a:xfrm>
          <a:noFill/>
          <a:extLst>
            <a:ext uri="{909E8E84-426E-40DD-AFC4-6F175D3DCCD1}">
              <a14:hiddenFill xmlns:a14="http://schemas.microsoft.com/office/drawing/2010/main">
                <a:solidFill>
                  <a:srgbClr val="FFFFFF"/>
                </a:solidFill>
              </a14:hiddenFill>
            </a:ext>
          </a:extLst>
        </p:spPr>
      </p:pic>
      <p:pic>
        <p:nvPicPr>
          <p:cNvPr id="28676" name="Picture 3" descr="F:\Pictures\ERYTHROMORFA\ArchaicRF1\Psiax\Amphora_520BC_Psiax_Staatliche_Antikensammlungen_Starke_Frauen_Kat_96_02.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716214" y="1828800"/>
            <a:ext cx="2682875" cy="4038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045379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Τίτλος 1"/>
          <p:cNvSpPr>
            <a:spLocks noGrp="1"/>
          </p:cNvSpPr>
          <p:nvPr>
            <p:ph type="title"/>
          </p:nvPr>
        </p:nvSpPr>
        <p:spPr/>
        <p:txBody>
          <a:bodyPr/>
          <a:lstStyle/>
          <a:p>
            <a:r>
              <a:rPr lang="el-GR" altLang="el-GR" smtClean="0"/>
              <a:t>Φιλαδέλφεια</a:t>
            </a:r>
          </a:p>
        </p:txBody>
      </p:sp>
      <p:sp>
        <p:nvSpPr>
          <p:cNvPr id="29699" name="Θέση περιεχομένου 3"/>
          <p:cNvSpPr>
            <a:spLocks noGrp="1"/>
          </p:cNvSpPr>
          <p:nvPr>
            <p:ph sz="half" idx="2"/>
          </p:nvPr>
        </p:nvSpPr>
        <p:spPr/>
        <p:txBody>
          <a:bodyPr/>
          <a:lstStyle/>
          <a:p>
            <a:endParaRPr lang="el-GR" altLang="el-GR" smtClean="0"/>
          </a:p>
        </p:txBody>
      </p:sp>
      <p:pic>
        <p:nvPicPr>
          <p:cNvPr id="29700" name="Picture 2" descr="F:\Pictures\ERYTHROMORFA\ArchaicRF1\other\AMPHORAE\pennsylvania ms5399 vulci 4.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703388" y="1831975"/>
            <a:ext cx="2590800" cy="4038600"/>
          </a:xfrm>
          <a:noFill/>
          <a:extLst>
            <a:ext uri="{909E8E84-426E-40DD-AFC4-6F175D3DCCD1}">
              <a14:hiddenFill xmlns:a14="http://schemas.microsoft.com/office/drawing/2010/main">
                <a:solidFill>
                  <a:srgbClr val="FFFFFF"/>
                </a:solidFill>
              </a14:hiddenFill>
            </a:ext>
          </a:extLst>
        </p:spPr>
      </p:pic>
      <p:pic>
        <p:nvPicPr>
          <p:cNvPr id="29701" name="Picture 3" descr="F:\Pictures\ERYTHROMORFA\ArchaicRF1\other\AMPHORAE\pennsylvania ms5399 vulc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9" y="1811339"/>
            <a:ext cx="2879725"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Picture 2" descr="F:\Pictures\ERYTHROMORFA\ArchaicRF1\other\AMPHORAE\pennsylvania ms5399 vulci 2.jpg"/>
          <p:cNvPicPr>
            <a:picLocks noGrp="1" noChangeAspect="1" noChangeArrowheads="1"/>
          </p:cNvPicPr>
          <p:nvPr>
            <p:ph sz="half" idx="1"/>
          </p:nvPr>
        </p:nvPicPr>
        <p:blipFill>
          <a:blip r:embed="rId4">
            <a:extLst>
              <a:ext uri="{28A0092B-C50C-407E-A947-70E740481C1C}">
                <a14:useLocalDpi xmlns:a14="http://schemas.microsoft.com/office/drawing/2010/main" val="0"/>
              </a:ext>
            </a:extLst>
          </a:blip>
          <a:srcRect/>
          <a:stretch>
            <a:fillRect/>
          </a:stretch>
        </p:blipFill>
        <p:spPr>
          <a:xfrm>
            <a:off x="6969126" y="3789364"/>
            <a:ext cx="3362325" cy="2232025"/>
          </a:xfrm>
          <a:noFill/>
          <a:extLst>
            <a:ext uri="{909E8E84-426E-40DD-AFC4-6F175D3DCCD1}">
              <a14:hiddenFill xmlns:a14="http://schemas.microsoft.com/office/drawing/2010/main">
                <a:solidFill>
                  <a:srgbClr val="FFFFFF"/>
                </a:solidFill>
              </a14:hiddenFill>
            </a:ext>
          </a:extLst>
        </p:spPr>
      </p:pic>
      <p:pic>
        <p:nvPicPr>
          <p:cNvPr id="29703" name="Picture 3" descr="F:\Pictures\ERYTHROMORFA\ArchaicRF1\other\AMPHORAE\pennsylvania ms5399 vulci 3.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a:xfrm>
            <a:off x="7175500" y="1268413"/>
            <a:ext cx="3346450" cy="2208212"/>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2283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Τίτλος 1"/>
          <p:cNvSpPr>
            <a:spLocks noGrp="1"/>
          </p:cNvSpPr>
          <p:nvPr>
            <p:ph type="title"/>
          </p:nvPr>
        </p:nvSpPr>
        <p:spPr/>
        <p:txBody>
          <a:bodyPr>
            <a:normAutofit/>
          </a:bodyPr>
          <a:lstStyle/>
          <a:p>
            <a:r>
              <a:rPr lang="el-GR" altLang="el-GR" smtClean="0"/>
              <a:t>Καρλσρούη</a:t>
            </a:r>
            <a:br>
              <a:rPr lang="el-GR" altLang="el-GR" smtClean="0"/>
            </a:br>
            <a:r>
              <a:rPr lang="el-GR" altLang="el-GR" smtClean="0"/>
              <a:t> </a:t>
            </a:r>
          </a:p>
        </p:txBody>
      </p:sp>
      <p:pic>
        <p:nvPicPr>
          <p:cNvPr id="30723" name="Picture 8"/>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1052513"/>
            <a:ext cx="3495675" cy="4038600"/>
          </a:xfrm>
          <a:noFill/>
        </p:spPr>
      </p:pic>
      <p:pic>
        <p:nvPicPr>
          <p:cNvPr id="30724"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919288" y="5229226"/>
            <a:ext cx="4000500" cy="1368425"/>
          </a:xfrm>
          <a:noFill/>
        </p:spPr>
      </p:pic>
      <p:pic>
        <p:nvPicPr>
          <p:cNvPr id="3072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9601" y="4038600"/>
            <a:ext cx="2784475" cy="2698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26" name="Picture 2" descr="F:\Pictures\ERYTHROMORFA\ArchaicRF1\Psiax\8049899118_224e3f1467_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81800" y="914400"/>
            <a:ext cx="2794000" cy="2808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753658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p:txBody>
          <a:bodyPr>
            <a:normAutofit/>
          </a:bodyPr>
          <a:lstStyle/>
          <a:p>
            <a:pPr eaLnBrk="1" hangingPunct="1"/>
            <a:r>
              <a:rPr lang="el-GR" altLang="el-GR" sz="2400"/>
              <a:t>Οφθαλμωτή κύλικα του Ψίακα. </a:t>
            </a:r>
            <a:r>
              <a:rPr lang="fr-FR" altLang="el-GR" sz="2400"/>
              <a:t>Cleveland.</a:t>
            </a:r>
            <a:r>
              <a:rPr lang="el-GR" altLang="el-GR" sz="2400"/>
              <a:t> 515 π.Χ. </a:t>
            </a:r>
            <a:br>
              <a:rPr lang="el-GR" altLang="el-GR" sz="2400"/>
            </a:br>
            <a:r>
              <a:rPr lang="el-GR" altLang="el-GR" sz="2400"/>
              <a:t/>
            </a:r>
            <a:br>
              <a:rPr lang="el-GR" altLang="el-GR" sz="2400"/>
            </a:br>
            <a:endParaRPr lang="el-GR" altLang="el-GR" sz="2400"/>
          </a:p>
        </p:txBody>
      </p:sp>
      <p:pic>
        <p:nvPicPr>
          <p:cNvPr id="33795" name="Picture 4" descr="F:\Pictures\ERYTHROMORFA\ArchaicRF1\Psiax\6965513696_fdf2fa51af_b.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51089" y="1181101"/>
            <a:ext cx="6624637" cy="47863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59238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Τίτλος 1"/>
          <p:cNvSpPr>
            <a:spLocks noGrp="1"/>
          </p:cNvSpPr>
          <p:nvPr>
            <p:ph type="title"/>
          </p:nvPr>
        </p:nvSpPr>
        <p:spPr/>
        <p:txBody>
          <a:bodyPr/>
          <a:lstStyle/>
          <a:p>
            <a:endParaRPr lang="el-GR" altLang="el-GR" smtClean="0"/>
          </a:p>
        </p:txBody>
      </p:sp>
      <p:sp>
        <p:nvSpPr>
          <p:cNvPr id="34819" name="Θέση περιεχομένου 3"/>
          <p:cNvSpPr>
            <a:spLocks noGrp="1"/>
          </p:cNvSpPr>
          <p:nvPr>
            <p:ph sz="half" idx="2"/>
          </p:nvPr>
        </p:nvSpPr>
        <p:spPr/>
        <p:txBody>
          <a:bodyPr/>
          <a:lstStyle/>
          <a:p>
            <a:endParaRPr lang="el-GR" altLang="el-GR" smtClean="0"/>
          </a:p>
        </p:txBody>
      </p:sp>
      <p:pic>
        <p:nvPicPr>
          <p:cNvPr id="34820" name="Picture 2" descr="F:\Pictures\ERYTHROMORFA\ArchaicRF1\Psiax\tumblr_prnjfcW83e1y8ac52o1_128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8" y="2492376"/>
            <a:ext cx="7886700" cy="32162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08160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Τίτλος 1"/>
          <p:cNvSpPr>
            <a:spLocks noGrp="1"/>
          </p:cNvSpPr>
          <p:nvPr>
            <p:ph type="title"/>
          </p:nvPr>
        </p:nvSpPr>
        <p:spPr/>
        <p:txBody>
          <a:bodyPr/>
          <a:lstStyle/>
          <a:p>
            <a:endParaRPr lang="el-GR" altLang="el-GR" smtClean="0"/>
          </a:p>
        </p:txBody>
      </p:sp>
      <p:pic>
        <p:nvPicPr>
          <p:cNvPr id="35843" name="Picture 2" descr="F:\Pictures\ERYTHROMORFA\ArchaicRF1\Psiax\cleveland psiax4.dib"/>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8" y="2420938"/>
            <a:ext cx="4000500" cy="2273300"/>
          </a:xfrm>
          <a:noFill/>
          <a:extLst>
            <a:ext uri="{909E8E84-426E-40DD-AFC4-6F175D3DCCD1}">
              <a14:hiddenFill xmlns:a14="http://schemas.microsoft.com/office/drawing/2010/main">
                <a:solidFill>
                  <a:srgbClr val="FFFFFF"/>
                </a:solidFill>
              </a14:hiddenFill>
            </a:ext>
          </a:extLst>
        </p:spPr>
      </p:pic>
      <p:pic>
        <p:nvPicPr>
          <p:cNvPr id="35844" name="Picture 3" descr="F:\Pictures\ERYTHROMORFA\ArchaicRF1\Psiax\cleveland psiax2.dib"/>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665914" y="1828800"/>
            <a:ext cx="3089275" cy="40386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81165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Τίτλος 1"/>
          <p:cNvSpPr>
            <a:spLocks noGrp="1"/>
          </p:cNvSpPr>
          <p:nvPr>
            <p:ph type="title"/>
          </p:nvPr>
        </p:nvSpPr>
        <p:spPr/>
        <p:txBody>
          <a:bodyPr/>
          <a:lstStyle/>
          <a:p>
            <a:endParaRPr lang="el-GR" altLang="el-GR" smtClean="0"/>
          </a:p>
        </p:txBody>
      </p:sp>
      <p:sp>
        <p:nvSpPr>
          <p:cNvPr id="36867" name="Θέση περιεχομένου 3"/>
          <p:cNvSpPr>
            <a:spLocks noGrp="1"/>
          </p:cNvSpPr>
          <p:nvPr>
            <p:ph sz="half" idx="2"/>
          </p:nvPr>
        </p:nvSpPr>
        <p:spPr/>
        <p:txBody>
          <a:bodyPr/>
          <a:lstStyle/>
          <a:p>
            <a:endParaRPr lang="el-GR" altLang="el-GR" smtClean="0"/>
          </a:p>
        </p:txBody>
      </p:sp>
      <p:pic>
        <p:nvPicPr>
          <p:cNvPr id="36868" name="Picture 2" descr="F:\Pictures\ERYTHROMORFA\ArchaicRF1\Psiax\1976.89det01_o2.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66989" y="1654176"/>
            <a:ext cx="6842125" cy="4638675"/>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2220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Τίτλος 1"/>
          <p:cNvSpPr>
            <a:spLocks noGrp="1"/>
          </p:cNvSpPr>
          <p:nvPr>
            <p:ph type="title"/>
          </p:nvPr>
        </p:nvSpPr>
        <p:spPr/>
        <p:txBody>
          <a:bodyPr/>
          <a:lstStyle/>
          <a:p>
            <a:r>
              <a:rPr lang="en-US" altLang="el-GR" smtClean="0"/>
              <a:t>Malibu</a:t>
            </a:r>
            <a:endParaRPr lang="el-GR" altLang="el-GR" smtClean="0"/>
          </a:p>
        </p:txBody>
      </p:sp>
      <p:sp>
        <p:nvSpPr>
          <p:cNvPr id="39939" name="Θέση περιεχομένου 3"/>
          <p:cNvSpPr>
            <a:spLocks noGrp="1"/>
          </p:cNvSpPr>
          <p:nvPr>
            <p:ph sz="half" idx="2"/>
          </p:nvPr>
        </p:nvSpPr>
        <p:spPr/>
        <p:txBody>
          <a:bodyPr/>
          <a:lstStyle/>
          <a:p>
            <a:endParaRPr lang="el-GR" altLang="el-GR" smtClean="0"/>
          </a:p>
        </p:txBody>
      </p:sp>
      <p:pic>
        <p:nvPicPr>
          <p:cNvPr id="39940" name="Picture 3" descr="F:\Pictures\ERYTHROMORFA\ArchaicRF1\Psiax\MUS-FAPC1114_850.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135188" y="1773238"/>
            <a:ext cx="6769100" cy="438150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6699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Τίτλος 1"/>
          <p:cNvSpPr>
            <a:spLocks noGrp="1"/>
          </p:cNvSpPr>
          <p:nvPr>
            <p:ph type="title"/>
          </p:nvPr>
        </p:nvSpPr>
        <p:spPr/>
        <p:txBody>
          <a:bodyPr/>
          <a:lstStyle/>
          <a:p>
            <a:endParaRPr lang="el-GR" altLang="el-GR" smtClean="0"/>
          </a:p>
        </p:txBody>
      </p:sp>
      <p:pic>
        <p:nvPicPr>
          <p:cNvPr id="40963" name="Picture 2" descr="F:\Pictures\ERYTHROMORFA\ArchaicRF1\Psiax\014151F3V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687061" y="3886201"/>
            <a:ext cx="4084637" cy="2879725"/>
          </a:xfrm>
          <a:noFill/>
          <a:extLst>
            <a:ext uri="{909E8E84-426E-40DD-AFC4-6F175D3DCCD1}">
              <a14:hiddenFill xmlns:a14="http://schemas.microsoft.com/office/drawing/2010/main">
                <a:solidFill>
                  <a:srgbClr val="FFFFFF"/>
                </a:solidFill>
              </a14:hiddenFill>
            </a:ext>
          </a:extLst>
        </p:spPr>
      </p:pic>
      <p:pic>
        <p:nvPicPr>
          <p:cNvPr id="40964" name="Picture 3" descr="F:\Pictures\ERYTHROMORFA\ArchaicRF1\Psiax\canvas.pn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131050" y="2255748"/>
            <a:ext cx="4222750" cy="4033837"/>
          </a:xfrm>
          <a:noFill/>
          <a:extLst>
            <a:ext uri="{909E8E84-426E-40DD-AFC4-6F175D3DCCD1}">
              <a14:hiddenFill xmlns:a14="http://schemas.microsoft.com/office/drawing/2010/main">
                <a:solidFill>
                  <a:srgbClr val="FFFFFF"/>
                </a:solidFill>
              </a14:hiddenFill>
            </a:ext>
          </a:extLst>
        </p:spPr>
      </p:pic>
      <p:pic>
        <p:nvPicPr>
          <p:cNvPr id="40965" name="Picture 4" descr="F:\Pictures\ERYTHROMORFA\ArchaicRF1\Psiax\canvas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273" y="1690688"/>
            <a:ext cx="40354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2573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title"/>
          </p:nvPr>
        </p:nvSpPr>
        <p:spPr/>
        <p:txBody>
          <a:bodyPr/>
          <a:lstStyle/>
          <a:p>
            <a:r>
              <a:rPr lang="el-GR" altLang="el-GR" dirty="0"/>
              <a:t>Τεχνική του λευκού εδάφους</a:t>
            </a:r>
          </a:p>
        </p:txBody>
      </p:sp>
      <p:sp>
        <p:nvSpPr>
          <p:cNvPr id="515075" name="Rectangle 3"/>
          <p:cNvSpPr>
            <a:spLocks noGrp="1" noChangeArrowheads="1"/>
          </p:cNvSpPr>
          <p:nvPr>
            <p:ph type="body" idx="1"/>
          </p:nvPr>
        </p:nvSpPr>
        <p:spPr/>
        <p:txBody>
          <a:bodyPr/>
          <a:lstStyle/>
          <a:p>
            <a:pPr>
              <a:lnSpc>
                <a:spcPct val="80000"/>
              </a:lnSpc>
            </a:pPr>
            <a:r>
              <a:rPr lang="el-GR" altLang="el-GR" sz="1800" dirty="0"/>
              <a:t>Εισάγεται από το Εργαστήριο του </a:t>
            </a:r>
            <a:r>
              <a:rPr lang="el-GR" altLang="el-GR" sz="1800" b="1" dirty="0"/>
              <a:t>Νικοσθένη </a:t>
            </a:r>
            <a:r>
              <a:rPr lang="el-GR" altLang="el-GR" sz="1800" dirty="0"/>
              <a:t>καταρχήν στα μελανόμορφα αγγεία, κυρίως μικρού μεγέθους (οινοχόες, λήκυθοι, κύλικες, κύαθοι). </a:t>
            </a:r>
          </a:p>
          <a:p>
            <a:pPr>
              <a:lnSpc>
                <a:spcPct val="80000"/>
              </a:lnSpc>
            </a:pPr>
            <a:r>
              <a:rPr lang="el-GR" altLang="el-GR" sz="1800" dirty="0"/>
              <a:t>Συνίσταται στη δημιουργία ενός λεπτότατου επιχρίσματος από πηλό, λευκού ή υπόλευκου χρώματος, που απλώνεται στο έδαφος του πηλού, πριν την διακόσμηση του αγγείου με βερνίκι. </a:t>
            </a:r>
          </a:p>
          <a:p>
            <a:pPr>
              <a:lnSpc>
                <a:spcPct val="80000"/>
              </a:lnSpc>
            </a:pPr>
            <a:r>
              <a:rPr lang="el-GR" altLang="el-GR" sz="1800" dirty="0"/>
              <a:t>Λόγω της εξαιρετικά εύθραστης υφής του, το επίχρισμα αυτό δεν προσφέρονταν για την διακόσμηση αγγείων που χρησιμοποιούνταν καθημερινά. Έτσι, τα αγγεία του λευκού εδάφους χρησιμοποιούνται κατά κύριο λόγο ως κτερίσματα ή ως αναθήματα σε ιερά. </a:t>
            </a:r>
          </a:p>
          <a:p>
            <a:pPr>
              <a:lnSpc>
                <a:spcPct val="80000"/>
              </a:lnSpc>
            </a:pPr>
            <a:r>
              <a:rPr lang="el-GR" altLang="el-GR" sz="1800" dirty="0"/>
              <a:t>Η χρήση του λευκού εδάφους από τους ζωγράφους του ερυθρόμορφου απαιτεί την παραλλαγή της τεχνικής: ουσιαστικά διακοσμούν τα αγγεία με την τεχνική του περιγράμματος, δηλαδή με το μελανό </a:t>
            </a:r>
            <a:r>
              <a:rPr lang="el-GR" altLang="el-GR" sz="1800" dirty="0" smtClean="0"/>
              <a:t>βερνίκι </a:t>
            </a:r>
            <a:r>
              <a:rPr lang="el-GR" altLang="el-GR" sz="1800" dirty="0"/>
              <a:t>ορίζουν απλώς το περίγραμμα της μορφής, ενώ τα υπόλοιπα στοιχεία της παράστασης γίνονται με επίθετο χρώμα. </a:t>
            </a:r>
          </a:p>
          <a:p>
            <a:pPr>
              <a:lnSpc>
                <a:spcPct val="80000"/>
              </a:lnSpc>
            </a:pPr>
            <a:r>
              <a:rPr lang="el-GR" altLang="el-GR" sz="1800" dirty="0"/>
              <a:t>Ανάπτυξη γνωρίζει η τεχνική αυτή από τους κυλικογράφους του ύστερου 6ου αι. π.Χ., κυρίως τον </a:t>
            </a:r>
            <a:r>
              <a:rPr lang="el-GR" altLang="el-GR" sz="1800" b="1" dirty="0"/>
              <a:t>Ονήσιμο</a:t>
            </a:r>
            <a:r>
              <a:rPr lang="el-GR" altLang="el-GR" sz="1800" dirty="0"/>
              <a:t>, ενώ από τις αρχές του 5ου επεκτείνεται και σε άλλα σχήματα, όπως κύπελλα, οινοχόες, λήκυθοι κλπ. </a:t>
            </a:r>
          </a:p>
        </p:txBody>
      </p:sp>
    </p:spTree>
    <p:extLst>
      <p:ext uri="{BB962C8B-B14F-4D97-AF65-F5344CB8AC3E}">
        <p14:creationId xmlns:p14="http://schemas.microsoft.com/office/powerpoint/2010/main" val="15998816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Τίτλος 1"/>
          <p:cNvSpPr>
            <a:spLocks noGrp="1"/>
          </p:cNvSpPr>
          <p:nvPr>
            <p:ph type="title"/>
          </p:nvPr>
        </p:nvSpPr>
        <p:spPr/>
        <p:txBody>
          <a:bodyPr/>
          <a:lstStyle/>
          <a:p>
            <a:r>
              <a:rPr lang="el-GR" altLang="el-GR" dirty="0" smtClean="0"/>
              <a:t>Νέα Υόρκη</a:t>
            </a:r>
          </a:p>
        </p:txBody>
      </p:sp>
      <p:pic>
        <p:nvPicPr>
          <p:cNvPr id="43011" name="Picture 2" descr="F:\Pictures\ERYTHROMORFA\ArchaicRF1\Psiax\ny4.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057400" y="2247900"/>
            <a:ext cx="4000500" cy="3200400"/>
          </a:xfrm>
          <a:noFill/>
          <a:extLst>
            <a:ext uri="{909E8E84-426E-40DD-AFC4-6F175D3DCCD1}">
              <a14:hiddenFill xmlns:a14="http://schemas.microsoft.com/office/drawing/2010/main">
                <a:solidFill>
                  <a:srgbClr val="FFFFFF"/>
                </a:solidFill>
              </a14:hiddenFill>
            </a:ext>
          </a:extLst>
        </p:spPr>
      </p:pic>
      <p:pic>
        <p:nvPicPr>
          <p:cNvPr id="43012" name="Picture 3" descr="F:\Pictures\ERYTHROMORFA\ArchaicRF1\Psiax\ny3.jpg"/>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167438" y="2216151"/>
            <a:ext cx="4132262" cy="330041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36971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Τίτλος 1"/>
          <p:cNvSpPr>
            <a:spLocks noGrp="1"/>
          </p:cNvSpPr>
          <p:nvPr>
            <p:ph type="title"/>
          </p:nvPr>
        </p:nvSpPr>
        <p:spPr/>
        <p:txBody>
          <a:bodyPr/>
          <a:lstStyle/>
          <a:p>
            <a:endParaRPr lang="el-GR" altLang="el-GR" smtClean="0"/>
          </a:p>
        </p:txBody>
      </p:sp>
      <p:sp>
        <p:nvSpPr>
          <p:cNvPr id="44035" name="Θέση περιεχομένου 3"/>
          <p:cNvSpPr>
            <a:spLocks noGrp="1"/>
          </p:cNvSpPr>
          <p:nvPr>
            <p:ph sz="half" idx="2"/>
          </p:nvPr>
        </p:nvSpPr>
        <p:spPr/>
        <p:txBody>
          <a:bodyPr/>
          <a:lstStyle/>
          <a:p>
            <a:endParaRPr lang="el-GR" altLang="el-GR" smtClean="0"/>
          </a:p>
        </p:txBody>
      </p:sp>
      <p:pic>
        <p:nvPicPr>
          <p:cNvPr id="44036" name="Picture 3" descr="F:\Pictures\ERYTHROMORFA\ArchaicRF1\Psiax\ny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32064" y="260350"/>
            <a:ext cx="7127875" cy="59499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823912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8"/>
          <p:cNvSpPr>
            <a:spLocks noGrp="1" noChangeArrowheads="1"/>
          </p:cNvSpPr>
          <p:nvPr>
            <p:ph type="title"/>
          </p:nvPr>
        </p:nvSpPr>
        <p:spPr/>
        <p:txBody>
          <a:bodyPr/>
          <a:lstStyle/>
          <a:p>
            <a:pPr eaLnBrk="1" hangingPunct="1"/>
            <a:r>
              <a:rPr lang="fr-FR" altLang="el-GR" sz="2400"/>
              <a:t>				</a:t>
            </a:r>
            <a:r>
              <a:rPr lang="el-GR" altLang="el-GR" sz="2400"/>
              <a:t>Οδησσός</a:t>
            </a:r>
          </a:p>
        </p:txBody>
      </p:sp>
      <p:pic>
        <p:nvPicPr>
          <p:cNvPr id="46083" name="Picture 6" descr="F:\Pictures\ERYTHROMORFA\ArchaicRF1\Psiax\odessa psiax.di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51538" y="2276476"/>
            <a:ext cx="42799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8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2314" y="1820863"/>
            <a:ext cx="3959225" cy="406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Θέση περιεχομένου 1"/>
          <p:cNvSpPr>
            <a:spLocks noGrp="1"/>
          </p:cNvSpPr>
          <p:nvPr>
            <p:ph sz="half" idx="1"/>
          </p:nvPr>
        </p:nvSpPr>
        <p:spPr>
          <a:xfrm>
            <a:off x="3575051" y="1833563"/>
            <a:ext cx="2403475" cy="2963862"/>
          </a:xfrm>
        </p:spPr>
        <p:txBody>
          <a:bodyPr/>
          <a:lstStyle/>
          <a:p>
            <a:endParaRPr lang="el-GR" altLang="el-GR" smtClean="0"/>
          </a:p>
        </p:txBody>
      </p:sp>
      <p:sp>
        <p:nvSpPr>
          <p:cNvPr id="46086" name="Θέση περιεχομένου 2"/>
          <p:cNvSpPr>
            <a:spLocks noGrp="1"/>
          </p:cNvSpPr>
          <p:nvPr>
            <p:ph sz="half" idx="2"/>
          </p:nvPr>
        </p:nvSpPr>
        <p:spPr/>
        <p:txBody>
          <a:bodyPr/>
          <a:lstStyle/>
          <a:p>
            <a:endParaRPr lang="el-GR" altLang="el-GR" smtClean="0"/>
          </a:p>
        </p:txBody>
      </p:sp>
    </p:spTree>
    <p:extLst>
      <p:ext uri="{BB962C8B-B14F-4D97-AF65-F5344CB8AC3E}">
        <p14:creationId xmlns:p14="http://schemas.microsoft.com/office/powerpoint/2010/main" val="174797600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Τίτλος 1"/>
          <p:cNvSpPr>
            <a:spLocks noGrp="1"/>
          </p:cNvSpPr>
          <p:nvPr>
            <p:ph type="title"/>
          </p:nvPr>
        </p:nvSpPr>
        <p:spPr/>
        <p:txBody>
          <a:bodyPr/>
          <a:lstStyle/>
          <a:p>
            <a:r>
              <a:rPr lang="en-US" altLang="el-GR" smtClean="0"/>
              <a:t>Karlsruhe</a:t>
            </a:r>
            <a:endParaRPr lang="el-GR" altLang="el-GR" smtClean="0"/>
          </a:p>
        </p:txBody>
      </p:sp>
      <p:pic>
        <p:nvPicPr>
          <p:cNvPr id="47107" name="Picture 3" descr="F:\Pictures\ERYTHROMORFA\ArchaicRF1\Psiax\karlsruhe psiax2.di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38750" y="1773238"/>
            <a:ext cx="1714500" cy="425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5" descr="F:\Pictures\ERYTHROMORFA\ALABASTRON\late archaic\Karlsruhe B 120 Pase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5188" y="1770063"/>
            <a:ext cx="2468562" cy="432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Θέση περιεχομένου 5"/>
          <p:cNvSpPr>
            <a:spLocks noGrp="1"/>
          </p:cNvSpPr>
          <p:nvPr>
            <p:ph sz="half" idx="1"/>
          </p:nvPr>
        </p:nvSpPr>
        <p:spPr/>
        <p:txBody>
          <a:bodyPr/>
          <a:lstStyle/>
          <a:p>
            <a:endParaRPr lang="el-GR" altLang="el-GR" smtClean="0"/>
          </a:p>
        </p:txBody>
      </p:sp>
      <p:pic>
        <p:nvPicPr>
          <p:cNvPr id="47110" name="Picture 6" descr="F:\Pictures\ERYTHROMORFA\ALABASTRON\late archaic\Karlsruhe B 120 Paseas 2.jpg"/>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7896226" y="1770064"/>
            <a:ext cx="2270125" cy="431323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883597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Τίτλος 1"/>
          <p:cNvSpPr>
            <a:spLocks noGrp="1"/>
          </p:cNvSpPr>
          <p:nvPr>
            <p:ph type="title"/>
          </p:nvPr>
        </p:nvSpPr>
        <p:spPr/>
        <p:txBody>
          <a:bodyPr/>
          <a:lstStyle/>
          <a:p>
            <a:r>
              <a:rPr lang="el-GR" altLang="el-GR" smtClean="0"/>
              <a:t>Ερμιτάζ</a:t>
            </a:r>
          </a:p>
        </p:txBody>
      </p:sp>
      <p:pic>
        <p:nvPicPr>
          <p:cNvPr id="51203" name="Picture 10"/>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57400" y="2438400"/>
            <a:ext cx="4000500" cy="2819400"/>
          </a:xfrm>
          <a:noFill/>
        </p:spPr>
      </p:pic>
      <p:pic>
        <p:nvPicPr>
          <p:cNvPr id="51204" name="Picture 9"/>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10300" y="2266950"/>
            <a:ext cx="4000500" cy="3162300"/>
          </a:xfrm>
          <a:noFill/>
        </p:spPr>
      </p:pic>
    </p:spTree>
    <p:extLst>
      <p:ext uri="{BB962C8B-B14F-4D97-AF65-F5344CB8AC3E}">
        <p14:creationId xmlns:p14="http://schemas.microsoft.com/office/powerpoint/2010/main" val="40186324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Τίτλος 1"/>
          <p:cNvSpPr>
            <a:spLocks noGrp="1"/>
          </p:cNvSpPr>
          <p:nvPr>
            <p:ph type="title"/>
          </p:nvPr>
        </p:nvSpPr>
        <p:spPr/>
        <p:txBody>
          <a:bodyPr/>
          <a:lstStyle/>
          <a:p>
            <a:r>
              <a:rPr lang="en-US" altLang="el-GR" smtClean="0"/>
              <a:t>	</a:t>
            </a:r>
            <a:r>
              <a:rPr lang="el-GR" altLang="el-GR" smtClean="0"/>
              <a:t>Μαστός Λος Άντζελες</a:t>
            </a:r>
          </a:p>
        </p:txBody>
      </p:sp>
      <p:pic>
        <p:nvPicPr>
          <p:cNvPr id="52227" name="Picture 2" descr="F:\Pictures\MELANOMORFA\mastoid\mastos\LA\los angeles mastos psiax 2.pn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2205039"/>
            <a:ext cx="4314825" cy="3240087"/>
          </a:xfrm>
          <a:noFill/>
          <a:extLst>
            <a:ext uri="{909E8E84-426E-40DD-AFC4-6F175D3DCCD1}">
              <a14:hiddenFill xmlns:a14="http://schemas.microsoft.com/office/drawing/2010/main">
                <a:solidFill>
                  <a:srgbClr val="FFFFFF"/>
                </a:solidFill>
              </a14:hiddenFill>
            </a:ext>
          </a:extLst>
        </p:spPr>
      </p:pic>
      <p:pic>
        <p:nvPicPr>
          <p:cNvPr id="52228" name="Picture 3" descr="F:\Pictures\MELANOMORFA\mastoid\mastos\LA\los angeles mastos psiax.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83338" y="2276476"/>
            <a:ext cx="4000500" cy="2951163"/>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801802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Τίτλος 1"/>
          <p:cNvSpPr>
            <a:spLocks noGrp="1"/>
          </p:cNvSpPr>
          <p:nvPr>
            <p:ph type="title"/>
          </p:nvPr>
        </p:nvSpPr>
        <p:spPr/>
        <p:txBody>
          <a:bodyPr/>
          <a:lstStyle/>
          <a:p>
            <a:r>
              <a:rPr lang="el-GR" altLang="el-GR" smtClean="0"/>
              <a:t>	Λονδίνο</a:t>
            </a:r>
            <a:r>
              <a:rPr lang="en-US" altLang="el-GR" smtClean="0"/>
              <a:t>		</a:t>
            </a:r>
            <a:r>
              <a:rPr lang="el-GR" altLang="el-GR" smtClean="0"/>
              <a:t>Βασιλεία</a:t>
            </a:r>
          </a:p>
        </p:txBody>
      </p:sp>
      <p:sp>
        <p:nvSpPr>
          <p:cNvPr id="54275" name="Θέση περιεχομένου 3"/>
          <p:cNvSpPr>
            <a:spLocks noGrp="1"/>
          </p:cNvSpPr>
          <p:nvPr>
            <p:ph sz="half" idx="2"/>
          </p:nvPr>
        </p:nvSpPr>
        <p:spPr/>
        <p:txBody>
          <a:bodyPr/>
          <a:lstStyle/>
          <a:p>
            <a:endParaRPr lang="el-GR" altLang="el-GR" smtClean="0"/>
          </a:p>
        </p:txBody>
      </p:sp>
      <p:pic>
        <p:nvPicPr>
          <p:cNvPr id="54276" name="Picture 2" descr="F:\Pictures\ERYTHROMORFA\ArchaicRF1\Psiax\image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6240463" y="1916113"/>
            <a:ext cx="4013200" cy="3960812"/>
          </a:xfrm>
          <a:noFill/>
          <a:extLst>
            <a:ext uri="{909E8E84-426E-40DD-AFC4-6F175D3DCCD1}">
              <a14:hiddenFill xmlns:a14="http://schemas.microsoft.com/office/drawing/2010/main">
                <a:solidFill>
                  <a:srgbClr val="FFFFFF"/>
                </a:solidFill>
              </a14:hiddenFill>
            </a:ext>
          </a:extLst>
        </p:spPr>
      </p:pic>
      <p:pic>
        <p:nvPicPr>
          <p:cNvPr id="54277" name="Picture 4" descr="F:\Pictures\MELANOMORFA\plates\15617148872_efe0b91641_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8314" y="2060575"/>
            <a:ext cx="433863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71182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5"/>
          <p:cNvSpPr>
            <a:spLocks noGrp="1" noChangeArrowheads="1"/>
          </p:cNvSpPr>
          <p:nvPr>
            <p:ph type="title"/>
          </p:nvPr>
        </p:nvSpPr>
        <p:spPr/>
        <p:txBody>
          <a:bodyPr>
            <a:normAutofit/>
          </a:bodyPr>
          <a:lstStyle/>
          <a:p>
            <a:pPr eaLnBrk="1" hangingPunct="1"/>
            <a:r>
              <a:rPr lang="el-GR" altLang="el-GR" sz="4000"/>
              <a:t>Πινάκιο Ψίακα. Μόναχο. Λονδίνο</a:t>
            </a:r>
            <a:br>
              <a:rPr lang="el-GR" altLang="el-GR" sz="4000"/>
            </a:br>
            <a:r>
              <a:rPr lang="el-GR" altLang="el-GR" sz="4000"/>
              <a:t> </a:t>
            </a:r>
          </a:p>
        </p:txBody>
      </p:sp>
      <p:pic>
        <p:nvPicPr>
          <p:cNvPr id="55299" name="Picture 7" descr="LondonPsiaxSixkyathos"/>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6529389" y="1052514"/>
            <a:ext cx="3819525" cy="49752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5300" name="Picture 5" descr="F:\Pictures\MELANOMORFA\plates\640px-Dionysos_kantharos_BM_B589.jpg"/>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2424113" y="1989138"/>
            <a:ext cx="3435350" cy="4032250"/>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868880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pPr eaLnBrk="1" hangingPunct="1"/>
            <a:r>
              <a:rPr lang="el-GR" altLang="el-GR" sz="4000"/>
              <a:t>Ο Όλτος δημιουργεί την κανονικού τύπου δίγλωσση κύλικα</a:t>
            </a:r>
          </a:p>
        </p:txBody>
      </p:sp>
      <p:sp>
        <p:nvSpPr>
          <p:cNvPr id="13315" name="Rectangle 3"/>
          <p:cNvSpPr>
            <a:spLocks noGrp="1" noChangeArrowheads="1"/>
          </p:cNvSpPr>
          <p:nvPr>
            <p:ph idx="1"/>
          </p:nvPr>
        </p:nvSpPr>
        <p:spPr/>
        <p:txBody>
          <a:bodyPr/>
          <a:lstStyle/>
          <a:p>
            <a:pPr eaLnBrk="1" hangingPunct="1"/>
            <a:r>
              <a:rPr lang="el-GR" altLang="el-GR" sz="2400"/>
              <a:t>Το μετάλλιο διακοσμείται με μια μορφή στον μελανόμορφο ρυθμό, και οι δύο εξωτερικές πλευρές είναι ερυθρόμορφες</a:t>
            </a:r>
          </a:p>
          <a:p>
            <a:pPr eaLnBrk="1" hangingPunct="1"/>
            <a:r>
              <a:rPr lang="el-GR" altLang="el-GR" sz="2400"/>
              <a:t>Στο εξωτερικό η διάταξη της διακόσμησης είναι η εξής: ανθέμια δίπλα στις λαβές, οφθαλμοί δίπλα στα ανθέμια και στο κέντρο μία μορφή ή ένα άλλο στοιχείο (βωμός, φαλλός, δάκρυ, μύτη). </a:t>
            </a:r>
            <a:endParaRPr lang="en-US" altLang="el-GR" sz="2400"/>
          </a:p>
          <a:p>
            <a:pPr eaLnBrk="1" hangingPunct="1"/>
            <a:r>
              <a:rPr lang="el-GR" altLang="el-GR" sz="2400"/>
              <a:t>Σπανιότερα υπάρχουν δύο ή παραπάνω μορφές στο κέντρο, όπως συνέβαινε στον μελανόμορφο.  </a:t>
            </a:r>
          </a:p>
        </p:txBody>
      </p:sp>
    </p:spTree>
    <p:extLst>
      <p:ext uri="{BB962C8B-B14F-4D97-AF65-F5344CB8AC3E}">
        <p14:creationId xmlns:p14="http://schemas.microsoft.com/office/powerpoint/2010/main" val="35834601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p:txBody>
          <a:bodyPr>
            <a:normAutofit/>
          </a:bodyPr>
          <a:lstStyle/>
          <a:p>
            <a:pPr eaLnBrk="1" hangingPunct="1"/>
            <a:r>
              <a:rPr lang="el-GR" altLang="el-GR" sz="4000"/>
              <a:t>Κυλικογράφος, αλλά και ζωγράφος άλλων σχημάτων</a:t>
            </a:r>
          </a:p>
        </p:txBody>
      </p:sp>
      <p:sp>
        <p:nvSpPr>
          <p:cNvPr id="31747" name="Rectangle 3"/>
          <p:cNvSpPr>
            <a:spLocks noGrp="1" noChangeArrowheads="1"/>
          </p:cNvSpPr>
          <p:nvPr>
            <p:ph idx="1"/>
          </p:nvPr>
        </p:nvSpPr>
        <p:spPr/>
        <p:txBody>
          <a:bodyPr>
            <a:normAutofit lnSpcReduction="10000"/>
          </a:bodyPr>
          <a:lstStyle/>
          <a:p>
            <a:pPr eaLnBrk="1" hangingPunct="1">
              <a:lnSpc>
                <a:spcPct val="80000"/>
              </a:lnSpc>
            </a:pPr>
            <a:r>
              <a:rPr lang="el-GR" altLang="el-GR" sz="2400"/>
              <a:t>Ξεκινά την καριέρα του στο εργαστήριο του Ανδοκίδη: μαθητής του Ζωγράφου του Ανδοκίδη</a:t>
            </a:r>
          </a:p>
          <a:p>
            <a:pPr eaLnBrk="1" hangingPunct="1">
              <a:lnSpc>
                <a:spcPct val="80000"/>
              </a:lnSpc>
            </a:pPr>
            <a:endParaRPr lang="el-GR" altLang="el-GR" sz="2400"/>
          </a:p>
          <a:p>
            <a:pPr eaLnBrk="1" hangingPunct="1">
              <a:lnSpc>
                <a:spcPct val="80000"/>
              </a:lnSpc>
            </a:pPr>
            <a:r>
              <a:rPr lang="el-GR" altLang="el-GR" sz="2400"/>
              <a:t>Συνεργάζεται με πολλούς αγγειοπλάστες: Ανδοκίδη, Ισχύλο, Νικοσθένη, Παμφαίο, Υλίνο κ.α.</a:t>
            </a:r>
          </a:p>
          <a:p>
            <a:pPr eaLnBrk="1" hangingPunct="1">
              <a:lnSpc>
                <a:spcPct val="80000"/>
              </a:lnSpc>
            </a:pPr>
            <a:endParaRPr lang="el-GR" altLang="el-GR" sz="2400"/>
          </a:p>
          <a:p>
            <a:pPr eaLnBrk="1" hangingPunct="1">
              <a:lnSpc>
                <a:spcPct val="80000"/>
              </a:lnSpc>
            </a:pPr>
            <a:r>
              <a:rPr lang="el-GR" altLang="el-GR" sz="2400"/>
              <a:t>Διακοσμεί  δίγλωσσες και ερυθρόμορφες οφθαλμωτές κύλικες, κύλικες άλλων τύπων, μικρά αγγεία πόσεως, αμφορείς διαφόρων τύπων, κρατήρες, έναν στάμνο, δύο ψυκτήρες και δύο πινάκια. </a:t>
            </a:r>
          </a:p>
          <a:p>
            <a:pPr eaLnBrk="1" hangingPunct="1">
              <a:lnSpc>
                <a:spcPct val="80000"/>
              </a:lnSpc>
            </a:pPr>
            <a:endParaRPr lang="el-GR" altLang="el-GR" sz="2400"/>
          </a:p>
          <a:p>
            <a:pPr eaLnBrk="1" hangingPunct="1">
              <a:lnSpc>
                <a:spcPct val="80000"/>
              </a:lnSpc>
            </a:pPr>
            <a:r>
              <a:rPr lang="el-GR" altLang="el-GR" sz="2400"/>
              <a:t>Σε προχωρημένο στάδιο της καριέρας του βρίσκεται σε επαφή με το εργαστήριο των Πρωτοπόρων</a:t>
            </a:r>
          </a:p>
          <a:p>
            <a:pPr eaLnBrk="1" hangingPunct="1">
              <a:lnSpc>
                <a:spcPct val="80000"/>
              </a:lnSpc>
              <a:buFont typeface="Wingdings" panose="05000000000000000000" pitchFamily="2" charset="2"/>
              <a:buNone/>
            </a:pPr>
            <a:endParaRPr lang="el-GR" altLang="el-GR" sz="2700"/>
          </a:p>
        </p:txBody>
      </p:sp>
    </p:spTree>
    <p:extLst>
      <p:ext uri="{BB962C8B-B14F-4D97-AF65-F5344CB8AC3E}">
        <p14:creationId xmlns:p14="http://schemas.microsoft.com/office/powerpoint/2010/main" val="37585067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101" name="Rectangle 5"/>
          <p:cNvSpPr>
            <a:spLocks noGrp="1" noChangeArrowheads="1"/>
          </p:cNvSpPr>
          <p:nvPr>
            <p:ph type="title"/>
          </p:nvPr>
        </p:nvSpPr>
        <p:spPr/>
        <p:txBody>
          <a:bodyPr>
            <a:normAutofit fontScale="90000"/>
          </a:bodyPr>
          <a:lstStyle/>
          <a:p>
            <a:r>
              <a:rPr lang="el-GR" altLang="el-GR" sz="4000"/>
              <a:t>Λονδίνο Β 628. Οινοχόη. Αθήνα. Λήκυθος. Μόναχο 2608. Μαστός. </a:t>
            </a:r>
          </a:p>
        </p:txBody>
      </p:sp>
      <p:pic>
        <p:nvPicPr>
          <p:cNvPr id="516100" name="Picture 4" descr="LondonB628AthenaP"/>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847850" y="2060575"/>
            <a:ext cx="2673350" cy="40386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6103" name="Picture 7" descr="Munich2003mastos"/>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6888163" y="3284538"/>
            <a:ext cx="3389312" cy="19431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6105" name="Picture 9" descr="AthensKotziasquareWGlek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11676" y="1916113"/>
            <a:ext cx="2333625" cy="417671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6926512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
          <p:cNvSpPr>
            <a:spLocks noGrp="1" noChangeArrowheads="1"/>
          </p:cNvSpPr>
          <p:nvPr>
            <p:ph type="title"/>
          </p:nvPr>
        </p:nvSpPr>
        <p:spPr/>
        <p:txBody>
          <a:bodyPr/>
          <a:lstStyle/>
          <a:p>
            <a:pPr eaLnBrk="1" hangingPunct="1"/>
            <a:r>
              <a:rPr lang="el-GR" altLang="el-GR" sz="2800"/>
              <a:t>Σε πρώτη φάση τα ανθέμια είναι κλειστά: Λούβρο </a:t>
            </a:r>
            <a:r>
              <a:rPr lang="fr-FR" altLang="el-GR" sz="2800"/>
              <a:t>F126:</a:t>
            </a:r>
            <a:r>
              <a:rPr lang="el-GR" altLang="el-GR" sz="2800"/>
              <a:t> κύλικα του Όλτου</a:t>
            </a:r>
          </a:p>
        </p:txBody>
      </p:sp>
      <p:pic>
        <p:nvPicPr>
          <p:cNvPr id="14339" name="Picture 4" descr="LouvreF126Oltoscup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2051051"/>
            <a:ext cx="8496300" cy="35607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15275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8"/>
          <p:cNvSpPr>
            <a:spLocks noGrp="1" noChangeArrowheads="1"/>
          </p:cNvSpPr>
          <p:nvPr>
            <p:ph type="title"/>
          </p:nvPr>
        </p:nvSpPr>
        <p:spPr/>
        <p:txBody>
          <a:bodyPr>
            <a:normAutofit fontScale="90000"/>
          </a:bodyPr>
          <a:lstStyle/>
          <a:p>
            <a:pPr eaLnBrk="1" hangingPunct="1"/>
            <a:r>
              <a:rPr lang="el-GR" altLang="el-GR" sz="2800"/>
              <a:t>Λούβρο </a:t>
            </a:r>
            <a:r>
              <a:rPr lang="fr-FR" altLang="el-GR" sz="2800"/>
              <a:t>F 126</a:t>
            </a:r>
            <a:r>
              <a:rPr lang="el-GR" altLang="el-GR" sz="4000"/>
              <a:t/>
            </a:r>
            <a:br>
              <a:rPr lang="el-GR" altLang="el-GR" sz="4000"/>
            </a:br>
            <a:r>
              <a:rPr lang="el-GR" altLang="el-GR" sz="4000"/>
              <a:t/>
            </a:r>
            <a:br>
              <a:rPr lang="el-GR" altLang="el-GR" sz="4000"/>
            </a:br>
            <a:endParaRPr lang="el-GR" altLang="el-GR" sz="4000"/>
          </a:p>
        </p:txBody>
      </p:sp>
      <p:pic>
        <p:nvPicPr>
          <p:cNvPr id="15363" name="Picture 11" descr="c5dfa470385acc76-grand-oltos-siecle-j"/>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351088" y="682625"/>
            <a:ext cx="6913562" cy="5422900"/>
          </a:xfrm>
          <a:noFill/>
        </p:spPr>
      </p:pic>
    </p:spTree>
    <p:extLst>
      <p:ext uri="{BB962C8B-B14F-4D97-AF65-F5344CB8AC3E}">
        <p14:creationId xmlns:p14="http://schemas.microsoft.com/office/powerpoint/2010/main" val="126124580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Τίτλος 1"/>
          <p:cNvSpPr>
            <a:spLocks noGrp="1"/>
          </p:cNvSpPr>
          <p:nvPr>
            <p:ph type="title"/>
          </p:nvPr>
        </p:nvSpPr>
        <p:spPr/>
        <p:txBody>
          <a:bodyPr/>
          <a:lstStyle/>
          <a:p>
            <a:pPr eaLnBrk="1" hangingPunct="1"/>
            <a:endParaRPr lang="el-GR" altLang="el-GR" smtClean="0"/>
          </a:p>
        </p:txBody>
      </p:sp>
      <p:pic>
        <p:nvPicPr>
          <p:cNvPr id="16387" name="Picture 3" descr="F:\Pictures\ERYTHROMORFA\ArchaicRF1\eye cups other\cambridge GR.14.1937 (2) hischylos.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63750" y="0"/>
            <a:ext cx="7804150" cy="6777038"/>
          </a:xfrm>
          <a:noFill/>
        </p:spPr>
      </p:pic>
      <p:sp>
        <p:nvSpPr>
          <p:cNvPr id="16388" name="Θέση περιεχομένου 3"/>
          <p:cNvSpPr>
            <a:spLocks noGrp="1"/>
          </p:cNvSpPr>
          <p:nvPr>
            <p:ph sz="half" idx="2"/>
          </p:nvPr>
        </p:nvSpPr>
        <p:spPr/>
        <p:txBody>
          <a:bodyPr/>
          <a:lstStyle/>
          <a:p>
            <a:pPr eaLnBrk="1" hangingPunct="1"/>
            <a:endParaRPr lang="el-GR" altLang="el-GR" smtClean="0"/>
          </a:p>
        </p:txBody>
      </p:sp>
    </p:spTree>
    <p:extLst>
      <p:ext uri="{BB962C8B-B14F-4D97-AF65-F5344CB8AC3E}">
        <p14:creationId xmlns:p14="http://schemas.microsoft.com/office/powerpoint/2010/main" val="54037115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p:cNvSpPr>
            <a:spLocks noGrp="1" noChangeArrowheads="1"/>
          </p:cNvSpPr>
          <p:nvPr>
            <p:ph type="title"/>
          </p:nvPr>
        </p:nvSpPr>
        <p:spPr/>
        <p:txBody>
          <a:bodyPr/>
          <a:lstStyle/>
          <a:p>
            <a:pPr eaLnBrk="1" hangingPunct="1"/>
            <a:r>
              <a:rPr lang="fr-FR" altLang="el-GR" smtClean="0"/>
              <a:t>Malibu:</a:t>
            </a:r>
            <a:r>
              <a:rPr lang="el-GR" altLang="el-GR" smtClean="0"/>
              <a:t> κύλικα του Όλτου. Μύτη</a:t>
            </a:r>
          </a:p>
        </p:txBody>
      </p:sp>
      <p:pic>
        <p:nvPicPr>
          <p:cNvPr id="20483" name="Picture 4" descr="GettyOltosbilingual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981200" y="2181226"/>
            <a:ext cx="8229600" cy="33639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73612476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normAutofit/>
          </a:bodyPr>
          <a:lstStyle/>
          <a:p>
            <a:pPr eaLnBrk="1" hangingPunct="1"/>
            <a:r>
              <a:rPr lang="el-GR" altLang="el-GR" sz="2400"/>
              <a:t>Σε δεύτερο στάδιο, αλλά ήδη πολύ πρώιμα, το μετάλλιο διακοσμείται στον ερυθρόμορφο. Κύλικα Όλτου στο </a:t>
            </a:r>
            <a:r>
              <a:rPr lang="fr-FR" altLang="el-GR" sz="2400"/>
              <a:t>Malibu</a:t>
            </a:r>
            <a:br>
              <a:rPr lang="fr-FR" altLang="el-GR" sz="2400"/>
            </a:br>
            <a:endParaRPr lang="el-GR" altLang="el-GR" sz="2400"/>
          </a:p>
        </p:txBody>
      </p:sp>
      <p:pic>
        <p:nvPicPr>
          <p:cNvPr id="22531" name="Picture 5" descr="F:\Pictures\ERYTHROMORFA\ArchaicRF1\oltos\MAlibu Oltos1.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04950" y="1052513"/>
            <a:ext cx="4541838" cy="3816350"/>
          </a:xfrm>
          <a:noFill/>
        </p:spPr>
      </p:pic>
      <p:pic>
        <p:nvPicPr>
          <p:cNvPr id="22532" name="Picture 6" descr="F:\Pictures\ERYTHROMORFA\ArchaicRF1\oltos\MAlibu Oltos2.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943476" y="4630738"/>
            <a:ext cx="5724525" cy="2227262"/>
          </a:xfrm>
          <a:noFill/>
        </p:spPr>
      </p:pic>
    </p:spTree>
    <p:extLst>
      <p:ext uri="{BB962C8B-B14F-4D97-AF65-F5344CB8AC3E}">
        <p14:creationId xmlns:p14="http://schemas.microsoft.com/office/powerpoint/2010/main" val="157974610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normAutofit/>
          </a:bodyPr>
          <a:lstStyle/>
          <a:p>
            <a:pPr eaLnBrk="1" hangingPunct="1"/>
            <a:r>
              <a:rPr lang="el-GR" altLang="el-GR" sz="2400"/>
              <a:t>Τρίτο στάδιο: αντιστρέφεται η θέση ανθεμίων και οφθαλμών από τον Όλτο. Το αγγείο παύει να μοιάζει με προσωπείο Ρώμη. Ανθεμωτή – οφθαλμωτή κύλικα από το </a:t>
            </a:r>
            <a:r>
              <a:rPr lang="fr-FR" altLang="el-GR" sz="2400"/>
              <a:t>Vulci.</a:t>
            </a:r>
            <a:endParaRPr lang="el-GR" altLang="el-GR" sz="2400"/>
          </a:p>
        </p:txBody>
      </p:sp>
      <p:pic>
        <p:nvPicPr>
          <p:cNvPr id="23555" name="Picture 3" descr="romevulcioltos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847850" y="2205038"/>
            <a:ext cx="4464050" cy="3090862"/>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6" name="Picture 4" descr="Oltoscup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373814" y="2097089"/>
            <a:ext cx="3635375" cy="35321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953193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Τίτλος 1"/>
          <p:cNvSpPr>
            <a:spLocks noGrp="1"/>
          </p:cNvSpPr>
          <p:nvPr>
            <p:ph type="title"/>
          </p:nvPr>
        </p:nvSpPr>
        <p:spPr/>
        <p:txBody>
          <a:bodyPr>
            <a:normAutofit/>
          </a:bodyPr>
          <a:lstStyle/>
          <a:p>
            <a:pPr eaLnBrk="1" hangingPunct="1"/>
            <a:r>
              <a:rPr lang="el-GR" altLang="el-GR" smtClean="0"/>
              <a:t>Βερολίνο. Άλλοτε στη Ρώμη. Πινάκια με στέλεχος</a:t>
            </a:r>
          </a:p>
        </p:txBody>
      </p:sp>
      <p:pic>
        <p:nvPicPr>
          <p:cNvPr id="32771" name="Picture 8" descr="F:\Pictures\ERYTHROMORFA\ArchaicRF1\other\PLATE\Paseas\Antikensammlung_Berlin_369.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03400" y="1835150"/>
            <a:ext cx="4292600" cy="4038600"/>
          </a:xfrm>
          <a:noFill/>
        </p:spPr>
      </p:pic>
      <p:pic>
        <p:nvPicPr>
          <p:cNvPr id="32772" name="Picture 2" descr="F:\Pictures\ERYTHROMORFA\ArchaicRF1\periplous16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8713" y="1962150"/>
            <a:ext cx="4248150"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8106688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Τίτλος 1"/>
          <p:cNvSpPr>
            <a:spLocks noGrp="1"/>
          </p:cNvSpPr>
          <p:nvPr>
            <p:ph type="title"/>
          </p:nvPr>
        </p:nvSpPr>
        <p:spPr/>
        <p:txBody>
          <a:bodyPr/>
          <a:lstStyle/>
          <a:p>
            <a:pPr eaLnBrk="1" hangingPunct="1"/>
            <a:r>
              <a:rPr lang="el-GR" altLang="el-GR" smtClean="0"/>
              <a:t>Λούβρο, καλυκωτός κρατήρας</a:t>
            </a:r>
          </a:p>
        </p:txBody>
      </p:sp>
      <p:pic>
        <p:nvPicPr>
          <p:cNvPr id="33795" name="Picture 2" descr="F:\Pictures\ERYTHROMORFA\ArchaicRF1\oltos\other shapes\Louvre calyx krater Oltos 1.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0" y="1700213"/>
            <a:ext cx="4541838" cy="4038600"/>
          </a:xfrm>
          <a:noFill/>
        </p:spPr>
      </p:pic>
      <p:pic>
        <p:nvPicPr>
          <p:cNvPr id="33796" name="Picture 6" descr="F:\Pictures\ERYTHROMORFA\ArchaicRF1\oltos\other shapes\326829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72264" y="2852738"/>
            <a:ext cx="3602037" cy="238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092838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r>
              <a:rPr lang="el-GR" altLang="el-GR" sz="2800"/>
              <a:t>Λούβρο </a:t>
            </a:r>
            <a:r>
              <a:rPr lang="fr-FR" altLang="el-GR" sz="2800"/>
              <a:t>F 126	</a:t>
            </a:r>
            <a:r>
              <a:rPr lang="el-GR" altLang="el-GR" sz="2800"/>
              <a:t>		Μόναχο 2593. </a:t>
            </a:r>
            <a:r>
              <a:rPr lang="el-GR" altLang="el-GR" sz="4000"/>
              <a:t/>
            </a:r>
            <a:br>
              <a:rPr lang="el-GR" altLang="el-GR" sz="4000"/>
            </a:br>
            <a:r>
              <a:rPr lang="fr-FR" altLang="el-GR" sz="4000"/>
              <a:t>		</a:t>
            </a:r>
            <a:endParaRPr lang="el-GR" altLang="el-GR" sz="4000"/>
          </a:p>
        </p:txBody>
      </p:sp>
      <p:pic>
        <p:nvPicPr>
          <p:cNvPr id="37891" name="Picture 3" descr="c5dfa470385acc76-grand-oltos-siecle-j"/>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524001" y="1557338"/>
            <a:ext cx="5688013" cy="4462462"/>
          </a:xfrm>
        </p:spPr>
      </p:pic>
      <p:pic>
        <p:nvPicPr>
          <p:cNvPr id="37892" name="Picture 4" descr="607px-Dionysos_Staatliche_Antikensammlungen_259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240463" y="1844676"/>
            <a:ext cx="4000500" cy="39481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1217124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Τίτλος 1"/>
          <p:cNvSpPr>
            <a:spLocks noGrp="1"/>
          </p:cNvSpPr>
          <p:nvPr>
            <p:ph type="title"/>
          </p:nvPr>
        </p:nvSpPr>
        <p:spPr/>
        <p:txBody>
          <a:bodyPr/>
          <a:lstStyle/>
          <a:p>
            <a:pPr eaLnBrk="1" hangingPunct="1"/>
            <a:r>
              <a:rPr lang="el-GR" altLang="el-GR" smtClean="0"/>
              <a:t>Λούβρο </a:t>
            </a:r>
            <a:r>
              <a:rPr lang="en-US" altLang="el-GR" smtClean="0"/>
              <a:t>F125		Bloomington</a:t>
            </a:r>
            <a:endParaRPr lang="el-GR" altLang="el-GR" smtClean="0"/>
          </a:p>
        </p:txBody>
      </p:sp>
      <p:pic>
        <p:nvPicPr>
          <p:cNvPr id="38915" name="Picture 2" descr="F:\Pictures\ERYTHROMORFA\ArchaicRF1\oltos\1200px-Komast_Louvre_F125.jpg"/>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2171700" y="2028826"/>
            <a:ext cx="3657600" cy="3668713"/>
          </a:xfrm>
          <a:noFill/>
        </p:spPr>
      </p:pic>
      <p:pic>
        <p:nvPicPr>
          <p:cNvPr id="38916" name="Picture 3" descr="F:\Pictures\ERYTHROMORFA\ArchaicRF1\oltos\bloomington 80.73 detail.jpg"/>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2839" y="1938339"/>
            <a:ext cx="3997325" cy="3849687"/>
          </a:xfrm>
          <a:noFill/>
        </p:spPr>
      </p:pic>
    </p:spTree>
    <p:extLst>
      <p:ext uri="{BB962C8B-B14F-4D97-AF65-F5344CB8AC3E}">
        <p14:creationId xmlns:p14="http://schemas.microsoft.com/office/powerpoint/2010/main" val="23131541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5" name="Rectangle 5"/>
          <p:cNvSpPr>
            <a:spLocks noGrp="1" noChangeArrowheads="1"/>
          </p:cNvSpPr>
          <p:nvPr>
            <p:ph type="title"/>
          </p:nvPr>
        </p:nvSpPr>
        <p:spPr/>
        <p:txBody>
          <a:bodyPr>
            <a:normAutofit fontScale="90000"/>
          </a:bodyPr>
          <a:lstStyle/>
          <a:p>
            <a:r>
              <a:rPr lang="el-GR" altLang="el-GR" sz="2000"/>
              <a:t>Δελφοί. Κύλικα. Λονδίνο. Οινοχόη. Νέα Υόρκη. Λήκυθος.</a:t>
            </a:r>
            <a:r>
              <a:rPr lang="el-GR" altLang="el-GR" sz="4000"/>
              <a:t> </a:t>
            </a:r>
            <a:br>
              <a:rPr lang="el-GR" altLang="el-GR" sz="4000"/>
            </a:br>
            <a:r>
              <a:rPr lang="el-GR" altLang="el-GR" sz="4000"/>
              <a:t/>
            </a:r>
            <a:br>
              <a:rPr lang="el-GR" altLang="el-GR" sz="4000"/>
            </a:br>
            <a:endParaRPr lang="el-GR" altLang="el-GR" sz="4000"/>
          </a:p>
        </p:txBody>
      </p:sp>
      <p:pic>
        <p:nvPicPr>
          <p:cNvPr id="517124" name="Picture 4" descr="DelphiApolloncup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1795598" y="2934403"/>
            <a:ext cx="3175000" cy="32464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7127" name="Picture 7" descr="LondonfoundryWGoin"/>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501822" y="1334136"/>
            <a:ext cx="3319462" cy="489743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17129" name="Picture 9" descr="NYorkCarlsruhe"/>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9694227" y="664664"/>
            <a:ext cx="2206625" cy="57594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02070203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eaLnBrk="1" hangingPunct="1"/>
            <a:r>
              <a:rPr lang="el-GR" altLang="el-GR" smtClean="0"/>
              <a:t>Λονδίνο Ε 19</a:t>
            </a:r>
          </a:p>
        </p:txBody>
      </p:sp>
      <p:pic>
        <p:nvPicPr>
          <p:cNvPr id="53251" name="Picture 3" descr="londone19oltos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06600" y="1600201"/>
            <a:ext cx="8178800" cy="4525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62043393"/>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pPr eaLnBrk="1" hangingPunct="1"/>
            <a:r>
              <a:rPr lang="el-GR" altLang="el-GR" smtClean="0"/>
              <a:t>18. Κύλικα του Όλτου. </a:t>
            </a:r>
            <a:r>
              <a:rPr lang="fr-FR" altLang="el-GR" smtClean="0"/>
              <a:t>Bologna. </a:t>
            </a:r>
            <a:endParaRPr lang="el-GR" altLang="el-GR" smtClean="0"/>
          </a:p>
        </p:txBody>
      </p:sp>
      <p:pic>
        <p:nvPicPr>
          <p:cNvPr id="54275" name="Picture 3" descr="BolognaOltos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03425" y="2225676"/>
            <a:ext cx="3994150" cy="32750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4276" name="Picture 4" descr="Bolognaoltos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6194425" y="2419351"/>
            <a:ext cx="3994150" cy="28876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184123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5"/>
          <p:cNvSpPr>
            <a:spLocks noGrp="1" noChangeArrowheads="1"/>
          </p:cNvSpPr>
          <p:nvPr>
            <p:ph type="title"/>
          </p:nvPr>
        </p:nvSpPr>
        <p:spPr/>
        <p:txBody>
          <a:bodyPr>
            <a:normAutofit/>
          </a:bodyPr>
          <a:lstStyle/>
          <a:p>
            <a:pPr eaLnBrk="1" hangingPunct="1"/>
            <a:r>
              <a:rPr lang="el-GR" altLang="el-GR" sz="4000"/>
              <a:t>Ρώμη, </a:t>
            </a:r>
            <a:r>
              <a:rPr lang="fr-FR" altLang="el-GR" sz="4000"/>
              <a:t>Villa Giulia. </a:t>
            </a:r>
            <a:br>
              <a:rPr lang="fr-FR" altLang="el-GR" sz="4000"/>
            </a:br>
            <a:endParaRPr lang="el-GR" altLang="el-GR" sz="4000"/>
          </a:p>
        </p:txBody>
      </p:sp>
      <p:pic>
        <p:nvPicPr>
          <p:cNvPr id="56323" name="Picture 4" descr="VillaGiulia50388OltoscupI"/>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782888" y="1196975"/>
            <a:ext cx="6265862" cy="501015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65856834"/>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5"/>
          <p:cNvSpPr>
            <a:spLocks noGrp="1" noChangeArrowheads="1"/>
          </p:cNvSpPr>
          <p:nvPr>
            <p:ph type="title"/>
          </p:nvPr>
        </p:nvSpPr>
        <p:spPr/>
        <p:txBody>
          <a:bodyPr>
            <a:normAutofit/>
          </a:bodyPr>
          <a:lstStyle/>
          <a:p>
            <a:pPr eaLnBrk="1" hangingPunct="1"/>
            <a:r>
              <a:rPr lang="el-GR" altLang="el-GR" sz="4000"/>
              <a:t>Ρώμη. </a:t>
            </a:r>
            <a:br>
              <a:rPr lang="el-GR" altLang="el-GR" sz="4000"/>
            </a:br>
            <a:endParaRPr lang="el-GR" altLang="el-GR" sz="4000"/>
          </a:p>
        </p:txBody>
      </p:sp>
      <p:pic>
        <p:nvPicPr>
          <p:cNvPr id="57347" name="Picture 4" descr="VillaGiulia50388OltoscupB"/>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063751" y="1125539"/>
            <a:ext cx="7993063" cy="48402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0634877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5"/>
          <p:cNvSpPr>
            <a:spLocks noGrp="1" noChangeArrowheads="1"/>
          </p:cNvSpPr>
          <p:nvPr>
            <p:ph type="title"/>
          </p:nvPr>
        </p:nvSpPr>
        <p:spPr/>
        <p:txBody>
          <a:bodyPr>
            <a:normAutofit/>
          </a:bodyPr>
          <a:lstStyle/>
          <a:p>
            <a:pPr eaLnBrk="1" hangingPunct="1"/>
            <a:r>
              <a:rPr lang="el-GR" altLang="el-GR" sz="4000"/>
              <a:t>Ρώμη</a:t>
            </a:r>
            <a:br>
              <a:rPr lang="el-GR" altLang="el-GR" sz="4000"/>
            </a:br>
            <a:endParaRPr lang="el-GR" altLang="el-GR" sz="4000"/>
          </a:p>
        </p:txBody>
      </p:sp>
      <p:pic>
        <p:nvPicPr>
          <p:cNvPr id="58371" name="Picture 4" descr="VillaGiulia50388OltoscupA"/>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424114" y="1171575"/>
            <a:ext cx="7775575" cy="49403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5915131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8"/>
          <p:cNvSpPr>
            <a:spLocks noGrp="1" noChangeArrowheads="1"/>
          </p:cNvSpPr>
          <p:nvPr>
            <p:ph type="title"/>
          </p:nvPr>
        </p:nvSpPr>
        <p:spPr/>
        <p:txBody>
          <a:bodyPr/>
          <a:lstStyle/>
          <a:p>
            <a:pPr eaLnBrk="1" hangingPunct="1"/>
            <a:r>
              <a:rPr lang="el-GR" altLang="el-GR" smtClean="0"/>
              <a:t>Μόναχο. </a:t>
            </a:r>
          </a:p>
        </p:txBody>
      </p:sp>
      <p:pic>
        <p:nvPicPr>
          <p:cNvPr id="64515" name="Picture 4" descr="CaninocollectionOltos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8" y="2060575"/>
            <a:ext cx="4000500" cy="38877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4516" name="Picture 7" descr="CaninocollectionOltosPatroclosdeathcup"/>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6096000" y="1372322"/>
            <a:ext cx="4237038" cy="51181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96746240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p:cNvSpPr>
            <a:spLocks noGrp="1" noChangeArrowheads="1"/>
          </p:cNvSpPr>
          <p:nvPr>
            <p:ph type="title"/>
          </p:nvPr>
        </p:nvSpPr>
        <p:spPr/>
        <p:txBody>
          <a:bodyPr/>
          <a:lstStyle/>
          <a:p>
            <a:pPr eaLnBrk="1" hangingPunct="1"/>
            <a:r>
              <a:rPr lang="el-GR" altLang="el-GR" smtClean="0"/>
              <a:t>Μόναχο </a:t>
            </a:r>
            <a:r>
              <a:rPr lang="fr-FR" altLang="el-GR" smtClean="0"/>
              <a:t>F 2264</a:t>
            </a:r>
            <a:endParaRPr lang="el-GR" altLang="el-GR" smtClean="0"/>
          </a:p>
        </p:txBody>
      </p:sp>
      <p:pic>
        <p:nvPicPr>
          <p:cNvPr id="65539" name="Picture 4" descr="MunichF2264Oltoscup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897189" y="1841501"/>
            <a:ext cx="6397625" cy="40433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8932954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p:cNvSpPr>
            <a:spLocks noGrp="1" noChangeArrowheads="1"/>
          </p:cNvSpPr>
          <p:nvPr>
            <p:ph type="title"/>
          </p:nvPr>
        </p:nvSpPr>
        <p:spPr/>
        <p:txBody>
          <a:bodyPr/>
          <a:lstStyle/>
          <a:p>
            <a:pPr eaLnBrk="1" hangingPunct="1"/>
            <a:r>
              <a:rPr lang="el-GR" altLang="el-GR" smtClean="0"/>
              <a:t>Μόναχο </a:t>
            </a:r>
            <a:r>
              <a:rPr lang="fr-FR" altLang="el-GR" smtClean="0"/>
              <a:t>F 2264</a:t>
            </a:r>
            <a:endParaRPr lang="el-GR" altLang="el-GR" smtClean="0"/>
          </a:p>
        </p:txBody>
      </p:sp>
      <p:pic>
        <p:nvPicPr>
          <p:cNvPr id="66563" name="Picture 4" descr="MunichF2264Oltoscup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81239" y="1600201"/>
            <a:ext cx="7629525" cy="4525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001506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5"/>
          <p:cNvSpPr>
            <a:spLocks noGrp="1" noChangeArrowheads="1"/>
          </p:cNvSpPr>
          <p:nvPr>
            <p:ph type="title"/>
          </p:nvPr>
        </p:nvSpPr>
        <p:spPr/>
        <p:txBody>
          <a:bodyPr/>
          <a:lstStyle/>
          <a:p>
            <a:pPr eaLnBrk="1" hangingPunct="1"/>
            <a:r>
              <a:rPr lang="fr-FR" altLang="el-GR" smtClean="0"/>
              <a:t>Tarquinia. </a:t>
            </a:r>
            <a:r>
              <a:rPr lang="el-GR" altLang="el-GR" smtClean="0"/>
              <a:t>Κύλικα Όλτου</a:t>
            </a:r>
          </a:p>
        </p:txBody>
      </p:sp>
      <p:pic>
        <p:nvPicPr>
          <p:cNvPr id="80899" name="Picture 4" descr="TarquiniacupOltos1"/>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308225" y="1600201"/>
            <a:ext cx="7575550" cy="452596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27742329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p:cNvSpPr>
            <a:spLocks noGrp="1" noChangeArrowheads="1"/>
          </p:cNvSpPr>
          <p:nvPr>
            <p:ph type="title"/>
          </p:nvPr>
        </p:nvSpPr>
        <p:spPr/>
        <p:txBody>
          <a:bodyPr/>
          <a:lstStyle/>
          <a:p>
            <a:pPr eaLnBrk="1" hangingPunct="1"/>
            <a:r>
              <a:rPr lang="el-GR" altLang="el-GR" smtClean="0"/>
              <a:t>Κύλικα Όλτου</a:t>
            </a:r>
          </a:p>
        </p:txBody>
      </p:sp>
      <p:pic>
        <p:nvPicPr>
          <p:cNvPr id="81923" name="Picture 4" descr="tarquiniaOltos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981200" y="1709739"/>
            <a:ext cx="8229600" cy="430688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5585283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2"/>
          <p:cNvSpPr>
            <a:spLocks noGrp="1" noChangeArrowheads="1"/>
          </p:cNvSpPr>
          <p:nvPr>
            <p:ph type="title"/>
          </p:nvPr>
        </p:nvSpPr>
        <p:spPr/>
        <p:txBody>
          <a:bodyPr/>
          <a:lstStyle/>
          <a:p>
            <a:r>
              <a:rPr lang="el-GR" altLang="el-GR" dirty="0"/>
              <a:t> Η τεχνική του </a:t>
            </a:r>
            <a:r>
              <a:rPr lang="en-US" altLang="el-GR" dirty="0"/>
              <a:t>Six</a:t>
            </a:r>
            <a:endParaRPr lang="el-GR" altLang="el-GR" dirty="0"/>
          </a:p>
        </p:txBody>
      </p:sp>
      <p:sp>
        <p:nvSpPr>
          <p:cNvPr id="539651" name="Rectangle 3"/>
          <p:cNvSpPr>
            <a:spLocks noGrp="1" noChangeArrowheads="1"/>
          </p:cNvSpPr>
          <p:nvPr>
            <p:ph type="body" idx="1"/>
          </p:nvPr>
        </p:nvSpPr>
        <p:spPr/>
        <p:txBody>
          <a:bodyPr/>
          <a:lstStyle/>
          <a:p>
            <a:pPr>
              <a:lnSpc>
                <a:spcPct val="80000"/>
              </a:lnSpc>
            </a:pPr>
            <a:r>
              <a:rPr lang="el-GR" altLang="el-GR" sz="2200" dirty="0"/>
              <a:t>Εισάγεται από το εργαστήριο του</a:t>
            </a:r>
            <a:r>
              <a:rPr lang="el-GR" altLang="el-GR" sz="2200" b="1" dirty="0"/>
              <a:t> </a:t>
            </a:r>
            <a:r>
              <a:rPr lang="el-GR" altLang="el-GR" sz="2200" dirty="0"/>
              <a:t>Νικοσθένη. </a:t>
            </a:r>
          </a:p>
          <a:p>
            <a:pPr>
              <a:lnSpc>
                <a:spcPct val="80000"/>
              </a:lnSpc>
            </a:pPr>
            <a:r>
              <a:rPr lang="el-GR" altLang="el-GR" sz="2200" dirty="0"/>
              <a:t>Πρόκειται για μια παραλλαγή του μελανόμορφου ρυθμού, που οπτικά όμως θυμίζει περισσότερο τα ερυθρόμορφα αγγεία. </a:t>
            </a:r>
          </a:p>
          <a:p>
            <a:pPr>
              <a:lnSpc>
                <a:spcPct val="80000"/>
              </a:lnSpc>
            </a:pPr>
            <a:r>
              <a:rPr lang="el-GR" altLang="el-GR" sz="2200" dirty="0"/>
              <a:t>Το αγγείο καλύπτεται εξολοκλήρου με μελανό γάνωμα, και εν συνεχεία η μορφή σκιαγραφείται με επίθετο ερυθρό ή σπανιότερα λευκό. Κατόπιν, με εγχάραξη τονίζεται το περίγραμμα και αποδίδονται οι λεπτομέρειες. </a:t>
            </a:r>
          </a:p>
          <a:p>
            <a:pPr>
              <a:lnSpc>
                <a:spcPct val="80000"/>
              </a:lnSpc>
            </a:pPr>
            <a:r>
              <a:rPr lang="el-GR" altLang="el-GR" sz="2200" dirty="0"/>
              <a:t>Η τεχνική αυτή χρησιμοποιείται από ελάσσονες αγγειογράφους μικρών αγγείων και σβήνει στις αρχές του 5ου αι., όντας ένας πειραματισμός με διακοσμητική μόνο αξία, που όμως αφαιρούσε τη δυνατότητα των αγγειογράφων για μεγάλες συνθέσεις. </a:t>
            </a:r>
          </a:p>
        </p:txBody>
      </p:sp>
    </p:spTree>
    <p:extLst>
      <p:ext uri="{BB962C8B-B14F-4D97-AF65-F5344CB8AC3E}">
        <p14:creationId xmlns:p14="http://schemas.microsoft.com/office/powerpoint/2010/main" val="405041096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p:txBody>
          <a:bodyPr/>
          <a:lstStyle/>
          <a:p>
            <a:pPr eaLnBrk="1" hangingPunct="1"/>
            <a:r>
              <a:rPr lang="el-GR" altLang="el-GR" sz="2800" dirty="0"/>
              <a:t>Νέα Υόρκη. Ψυκτήρας  του Όλτου. </a:t>
            </a:r>
          </a:p>
        </p:txBody>
      </p:sp>
      <p:pic>
        <p:nvPicPr>
          <p:cNvPr id="71683" name="Picture 6" descr="Oltospsykter1"/>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19289" y="1989139"/>
            <a:ext cx="5113337" cy="2928937"/>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1684" name="Picture 4" descr="NewYorkOltospsykte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7239001" y="1676401"/>
            <a:ext cx="3082925" cy="4037013"/>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43557017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Τίτλος 1"/>
          <p:cNvSpPr>
            <a:spLocks noGrp="1"/>
          </p:cNvSpPr>
          <p:nvPr>
            <p:ph type="title"/>
          </p:nvPr>
        </p:nvSpPr>
        <p:spPr/>
        <p:txBody>
          <a:bodyPr/>
          <a:lstStyle/>
          <a:p>
            <a:pPr eaLnBrk="1" hangingPunct="1"/>
            <a:r>
              <a:rPr lang="el-GR" altLang="el-GR" smtClean="0"/>
              <a:t>Νέα Υόρκη, ψυκτήρας</a:t>
            </a:r>
          </a:p>
        </p:txBody>
      </p:sp>
      <p:sp>
        <p:nvSpPr>
          <p:cNvPr id="72707" name="Θέση περιεχομένου 8"/>
          <p:cNvSpPr>
            <a:spLocks noGrp="1"/>
          </p:cNvSpPr>
          <p:nvPr>
            <p:ph sz="half" idx="1"/>
          </p:nvPr>
        </p:nvSpPr>
        <p:spPr/>
        <p:txBody>
          <a:bodyPr/>
          <a:lstStyle/>
          <a:p>
            <a:pPr eaLnBrk="1" hangingPunct="1"/>
            <a:endParaRPr lang="el-GR" altLang="el-GR" smtClean="0"/>
          </a:p>
        </p:txBody>
      </p:sp>
      <p:sp>
        <p:nvSpPr>
          <p:cNvPr id="72708" name="Θέση περιεχομένου 7"/>
          <p:cNvSpPr>
            <a:spLocks noGrp="1"/>
          </p:cNvSpPr>
          <p:nvPr>
            <p:ph sz="half" idx="2"/>
          </p:nvPr>
        </p:nvSpPr>
        <p:spPr/>
        <p:txBody>
          <a:bodyPr/>
          <a:lstStyle/>
          <a:p>
            <a:pPr eaLnBrk="1" hangingPunct="1"/>
            <a:endParaRPr lang="el-GR" altLang="el-GR" smtClean="0"/>
          </a:p>
        </p:txBody>
      </p:sp>
      <p:pic>
        <p:nvPicPr>
          <p:cNvPr id="72709" name="Picture 4" descr="F:\Pictures\ERYTHROMORFA\ArchaicRF1\oltos\other shapes\mma oltos 4.di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88164" y="1792288"/>
            <a:ext cx="3424237" cy="4279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2710" name="Picture 5" descr="F:\Pictures\ERYTHROMORFA\ArchaicRF1\pioneer\other pioneer\6d07ddfe812e2cf9b6351b2f2ea205c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450" y="1865313"/>
            <a:ext cx="3367088" cy="433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6842428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p:cNvSpPr>
            <a:spLocks noGrp="1" noChangeArrowheads="1"/>
          </p:cNvSpPr>
          <p:nvPr>
            <p:ph type="title"/>
          </p:nvPr>
        </p:nvSpPr>
        <p:spPr/>
        <p:txBody>
          <a:bodyPr/>
          <a:lstStyle/>
          <a:p>
            <a:pPr eaLnBrk="1" hangingPunct="1"/>
            <a:r>
              <a:rPr lang="el-GR" altLang="el-GR" smtClean="0"/>
              <a:t>Όλτος Αμφορείς Λούβρου. </a:t>
            </a:r>
          </a:p>
        </p:txBody>
      </p:sp>
      <p:pic>
        <p:nvPicPr>
          <p:cNvPr id="77827" name="Picture 4" descr="LouvrG1Oltos"/>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992314" y="1773238"/>
            <a:ext cx="2370137" cy="40386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8" name="Picture 7" descr="LouvreG2Oltos1"/>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a:xfrm>
            <a:off x="7659689" y="1828800"/>
            <a:ext cx="2376487" cy="419258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7829" name="Picture 10" descr="LouvreOltosnicosth1"/>
          <p:cNvPicPr>
            <a:picLocks noGrp="1" noChangeAspect="1" noChangeArrowheads="1"/>
          </p:cNvPicPr>
          <p:nvPr>
            <p:ph sz="quarter" idx="3"/>
          </p:nvPr>
        </p:nvPicPr>
        <p:blipFill>
          <a:blip r:embed="rId4">
            <a:extLst>
              <a:ext uri="{28A0092B-C50C-407E-A947-70E740481C1C}">
                <a14:useLocalDpi xmlns:a14="http://schemas.microsoft.com/office/drawing/2010/main" val="0"/>
              </a:ext>
            </a:extLst>
          </a:blip>
          <a:srcRect/>
          <a:stretch>
            <a:fillRect/>
          </a:stretch>
        </p:blipFill>
        <p:spPr>
          <a:xfrm>
            <a:off x="4511676" y="1844676"/>
            <a:ext cx="2905125" cy="4105275"/>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00317949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r>
              <a:rPr lang="el-GR" altLang="el-GR" sz="3200"/>
              <a:t>Λούβρο, λαβή αμφορέα. Λονδίνο, ΒΜ. Στάμνος του Όλτου. </a:t>
            </a:r>
          </a:p>
        </p:txBody>
      </p:sp>
      <p:pic>
        <p:nvPicPr>
          <p:cNvPr id="79875" name="Picture 5" descr="F:\Pictures\ERYTHROMORFA\ArchaicRF1\oltos\other shapes\nic\LouvreOltosnicosthamphorahandle.jpg"/>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66989" y="1989138"/>
            <a:ext cx="2282825" cy="4038600"/>
          </a:xfrm>
          <a:noFill/>
        </p:spPr>
      </p:pic>
      <p:pic>
        <p:nvPicPr>
          <p:cNvPr id="79876" name="Picture 4" descr="LondonOltostamnos1"/>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5519738" y="2103438"/>
            <a:ext cx="4691062" cy="4089400"/>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5870421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Τίτλος 1"/>
          <p:cNvSpPr>
            <a:spLocks noGrp="1"/>
          </p:cNvSpPr>
          <p:nvPr>
            <p:ph type="title"/>
          </p:nvPr>
        </p:nvSpPr>
        <p:spPr/>
        <p:txBody>
          <a:bodyPr>
            <a:normAutofit/>
          </a:bodyPr>
          <a:lstStyle/>
          <a:p>
            <a:pPr eaLnBrk="1" hangingPunct="1"/>
            <a:r>
              <a:rPr lang="en-US" altLang="el-GR" smtClean="0"/>
              <a:t>Villa Giulia. </a:t>
            </a:r>
            <a:r>
              <a:rPr lang="el-GR" altLang="el-GR" smtClean="0"/>
              <a:t>Δίγλωσσοι νικοσθενικοί αμφορείς. </a:t>
            </a:r>
          </a:p>
        </p:txBody>
      </p:sp>
      <p:pic>
        <p:nvPicPr>
          <p:cNvPr id="76803" name="Picture 2" descr="F:\Pictures\ERYTHROMORFA\ArchaicRF1\other\AMPHORAE\34919586_10217091777715956_6483331705443713024_n.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847851" y="1844675"/>
            <a:ext cx="2786063" cy="4038600"/>
          </a:xfrm>
          <a:noFill/>
        </p:spPr>
      </p:pic>
      <p:pic>
        <p:nvPicPr>
          <p:cNvPr id="76804" name="Picture 4" descr="F:\Pictures\ERYTHROMORFA\ArchaicRF1\other\AMPHORAE\VillaGiulianicostheni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2039" y="1916114"/>
            <a:ext cx="5126037" cy="4033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714971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8939" name="Rectangle 11"/>
          <p:cNvSpPr>
            <a:spLocks noGrp="1" noChangeArrowheads="1"/>
          </p:cNvSpPr>
          <p:nvPr>
            <p:ph type="title"/>
          </p:nvPr>
        </p:nvSpPr>
        <p:spPr/>
        <p:txBody>
          <a:bodyPr/>
          <a:lstStyle/>
          <a:p>
            <a:r>
              <a:rPr lang="el-GR" altLang="el-GR" sz="2800"/>
              <a:t>Τεχνική του </a:t>
            </a:r>
            <a:r>
              <a:rPr lang="fr-FR" altLang="el-GR" sz="2800"/>
              <a:t>Six. 1. </a:t>
            </a:r>
            <a:r>
              <a:rPr lang="el-GR" altLang="el-GR" sz="2800"/>
              <a:t>Λούβρο. 2. Βασιλεία. 3. Βασιλεία. </a:t>
            </a:r>
          </a:p>
        </p:txBody>
      </p:sp>
      <p:pic>
        <p:nvPicPr>
          <p:cNvPr id="508932" name="Picture 4" descr="BaselMarketminotautstamnos1"/>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a:xfrm>
            <a:off x="4367214" y="2492375"/>
            <a:ext cx="2994025" cy="3606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8935" name="Picture 7" descr="BaselDiosphosPaintersixlekythos"/>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7346950" y="2565401"/>
            <a:ext cx="2986088" cy="35274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08938" name="Picture 10" descr="LouvreSixnicosthenicamphora"/>
          <p:cNvPicPr>
            <a:picLocks noGrp="1" noChangeAspect="1" noChangeArrowheads="1"/>
          </p:cNvPicPr>
          <p:nvPr>
            <p:ph sz="quarter" idx="3"/>
          </p:nvPr>
        </p:nvPicPr>
        <p:blipFill>
          <a:blip r:embed="rId4" cstate="print">
            <a:extLst>
              <a:ext uri="{28A0092B-C50C-407E-A947-70E740481C1C}">
                <a14:useLocalDpi xmlns:a14="http://schemas.microsoft.com/office/drawing/2010/main" val="0"/>
              </a:ext>
            </a:extLst>
          </a:blip>
          <a:srcRect/>
          <a:stretch>
            <a:fillRect/>
          </a:stretch>
        </p:blipFill>
        <p:spPr>
          <a:xfrm>
            <a:off x="1847851" y="2349501"/>
            <a:ext cx="2486025" cy="37433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8106081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173</TotalTime>
  <Words>1467</Words>
  <Application>Microsoft Office PowerPoint</Application>
  <PresentationFormat>Widescreen</PresentationFormat>
  <Paragraphs>138</Paragraphs>
  <Slides>84</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84</vt:i4>
      </vt:variant>
    </vt:vector>
  </HeadingPairs>
  <TitlesOfParts>
    <vt:vector size="90" baseType="lpstr">
      <vt:lpstr>Arial</vt:lpstr>
      <vt:lpstr>Calibri</vt:lpstr>
      <vt:lpstr>Calibri Light</vt:lpstr>
      <vt:lpstr>Wingdings</vt:lpstr>
      <vt:lpstr>Office Theme</vt:lpstr>
      <vt:lpstr>Image</vt:lpstr>
      <vt:lpstr>Πειραματικές μέθοδοι στον Κεραμικό της Αθήνας: 540-500 π.Χ. </vt:lpstr>
      <vt:lpstr>Τεχνική του κοραλί βάθους</vt:lpstr>
      <vt:lpstr>Μόναχο 2044. Κύλικα του Εξηκία από το Vulci    </vt:lpstr>
      <vt:lpstr>Βασιλεία. Δίγλωσση κύλικα του Σκύθη. 510 π.Χ. </vt:lpstr>
      <vt:lpstr>Τεχνική του λευκού εδάφους</vt:lpstr>
      <vt:lpstr>Λονδίνο Β 628. Οινοχόη. Αθήνα. Λήκυθος. Μόναχο 2608. Μαστός. </vt:lpstr>
      <vt:lpstr>Δελφοί. Κύλικα. Λονδίνο. Οινοχόη. Νέα Υόρκη. Λήκυθος.   </vt:lpstr>
      <vt:lpstr> Η τεχνική του Six</vt:lpstr>
      <vt:lpstr>Τεχνική του Six. 1. Λούβρο. 2. Βασιλεία. 3. Βασιλεία. </vt:lpstr>
      <vt:lpstr>Η εφεύρεση του ερυθρόμορφου</vt:lpstr>
      <vt:lpstr> Aττικός ερυθρόμορφος ρυθμός.  Νέα Υόρκη, ΜΜΑ. Αμφορέας του Ζωγράφου του Ανδοκίδη. 520 π.Χ.   </vt:lpstr>
      <vt:lpstr>Στα υπέρ του Νικοσθένη λογίζονται τα εξής: </vt:lpstr>
      <vt:lpstr>Κάνθαρος με τις υπογραφές του Επικτήτου και του Νικοσθένη. Λευκή.   </vt:lpstr>
      <vt:lpstr>Η τεχνική συνίσταται στην αντιστροφή της εντύπωσης του μελανόμορφου</vt:lpstr>
      <vt:lpstr>Τεχνική</vt:lpstr>
      <vt:lpstr>Διαδικασία διακόσμησης: 1ο βήμα. Προκαταρκτικό Σχέδιο. </vt:lpstr>
      <vt:lpstr>2ο βήμα. Ανάγλυφη γραμμή</vt:lpstr>
      <vt:lpstr>Κύλικα του Ζωγράφου του Αντιφώντα στη Βοστώνη. Linierhaar (τρίχα που παράγει γραμμές) και μικρό δοχείο (πιθανόν για βερνίκι)</vt:lpstr>
      <vt:lpstr>Το πινέλο με μία μόνο ή λίγες τρίχες (αλόγου προφανώς) βυθίζεται στο βερνίκι και ακουμπά στην επιφάνεια του αγγείου, ώστε να «πιάσει» σε ένα σημείο. Μετά, ανασηκώνεται για να σχηματιστεί η ανάγλυφη γραμμή. </vt:lpstr>
      <vt:lpstr>3ο βήμα: λεπτομέρειες σε αραιωμένη βαφή</vt:lpstr>
      <vt:lpstr>4ο στάδιο: με λεπτό πινέλο, απλώνεται το βερνίκι γύρω από τις μορφές. 5ο στάδιο: με παχύτερο πινέλο, καλύπτεται με βερνίκι η υπόλοιπη επιφάνεια. Δεξιά, θραύσμα που βρέθηκε σε κλίβανο, χωρίς να έχει ολοκληρωθεί. </vt:lpstr>
      <vt:lpstr>Βερολίνο 3362. Θραύσμα κρατήρα που δεν ολοκληρώθηκε, αλλά πουλήθηκε ατελείωτος </vt:lpstr>
      <vt:lpstr>Έκτο στάδιο (κυρίως σε αγγεία του 6ου αιώνα: εγχάραξη σε ορισμένες περιοχές (γενειάδες και ουρές σατύρων, κόμμωση).  </vt:lpstr>
      <vt:lpstr>7ο στάδιο: μετά το ψήσιμο: επίθετα χρώματα (βιολετί) για λεπτομέρειες. Λευκό, γαλάζιο κλπ.: σε λευκές ληκύθους και αγγεία του 4ου αιώνα.  </vt:lpstr>
      <vt:lpstr>Σβώλοι χρώματος. Αραιωμένη βαφή. </vt:lpstr>
      <vt:lpstr>Υπογραφές: 1. Εγχάρακτες (σε πόδια, λαβές). 2. Σε επίθετο ερυθρό. 3. Ερυθρόμορφες (πρώιμη και σπάνια τεχνική). 4. Μελανές (στα δίγλωσσα αγγεία, στη μελανόμορφη πλευρά).  </vt:lpstr>
      <vt:lpstr>Ζωγράφος του Ανδοκίδη</vt:lpstr>
      <vt:lpstr>PowerPoint Presentation</vt:lpstr>
      <vt:lpstr>Νέα Υόρκη, ΜΜΑ. Πρώιμος ερυθρόμορφος αμφορέας του Ζωγράφου του Ανδοκίδη.    </vt:lpstr>
      <vt:lpstr>Πρώιμος ερυθρόμορφος αμφορέας του Ζωγράφου του Ανδοκίδη. Λούβρο   </vt:lpstr>
      <vt:lpstr>Δίγλωσσος αμφορέας του Ζωγράφου του Ανδοκίδη. Βοστώνη.    </vt:lpstr>
      <vt:lpstr>Δίγλωσσος αμφορέας του Ζωγράφου του Ανδοκίδη. Μόναχο. 520-515 π.Χ.     </vt:lpstr>
      <vt:lpstr>Λούβρο. Ζωγράφος του Ανδοκίδη   </vt:lpstr>
      <vt:lpstr>Λονδίνο</vt:lpstr>
      <vt:lpstr>Λούβρο. Αμφορέας του Ζωγράφου του Ανδοκίδη   </vt:lpstr>
      <vt:lpstr>Παλέρμο. Κύλικα του Ζωγράφου του Ανδοκίδη. </vt:lpstr>
      <vt:lpstr>Κύλικα. Ζ. του Ανδοκίδη. Βουδαπέστη.</vt:lpstr>
      <vt:lpstr>PowerPoint Presentation</vt:lpstr>
      <vt:lpstr>Ψίαξ</vt:lpstr>
      <vt:lpstr>Δίγλωσσος αμφορέας του Ψίακα. Μαδρίτη. 520-515 π.Χ. </vt:lpstr>
      <vt:lpstr>Mόναχο 2302. Ψίαξ</vt:lpstr>
      <vt:lpstr>Φιλαδέλφεια</vt:lpstr>
      <vt:lpstr>Καρλσρούη  </vt:lpstr>
      <vt:lpstr>Οφθαλμωτή κύλικα του Ψίακα. Cleveland. 515 π.Χ.   </vt:lpstr>
      <vt:lpstr>PowerPoint Presentation</vt:lpstr>
      <vt:lpstr>PowerPoint Presentation</vt:lpstr>
      <vt:lpstr>PowerPoint Presentation</vt:lpstr>
      <vt:lpstr>Malibu</vt:lpstr>
      <vt:lpstr>PowerPoint Presentation</vt:lpstr>
      <vt:lpstr>Νέα Υόρκη</vt:lpstr>
      <vt:lpstr>PowerPoint Presentation</vt:lpstr>
      <vt:lpstr>    Οδησσός</vt:lpstr>
      <vt:lpstr>Karlsruhe</vt:lpstr>
      <vt:lpstr>Ερμιτάζ</vt:lpstr>
      <vt:lpstr> Μαστός Λος Άντζελες</vt:lpstr>
      <vt:lpstr> Λονδίνο  Βασιλεία</vt:lpstr>
      <vt:lpstr>Πινάκιο Ψίακα. Μόναχο. Λονδίνο  </vt:lpstr>
      <vt:lpstr>Ο Όλτος δημιουργεί την κανονικού τύπου δίγλωσση κύλικα</vt:lpstr>
      <vt:lpstr>Κυλικογράφος, αλλά και ζωγράφος άλλων σχημάτων</vt:lpstr>
      <vt:lpstr>Σε πρώτη φάση τα ανθέμια είναι κλειστά: Λούβρο F126: κύλικα του Όλτου</vt:lpstr>
      <vt:lpstr>Λούβρο F 126  </vt:lpstr>
      <vt:lpstr>PowerPoint Presentation</vt:lpstr>
      <vt:lpstr>Malibu: κύλικα του Όλτου. Μύτη</vt:lpstr>
      <vt:lpstr>Σε δεύτερο στάδιο, αλλά ήδη πολύ πρώιμα, το μετάλλιο διακοσμείται στον ερυθρόμορφο. Κύλικα Όλτου στο Malibu </vt:lpstr>
      <vt:lpstr>Τρίτο στάδιο: αντιστρέφεται η θέση ανθεμίων και οφθαλμών από τον Όλτο. Το αγγείο παύει να μοιάζει με προσωπείο Ρώμη. Ανθεμωτή – οφθαλμωτή κύλικα από το Vulci.</vt:lpstr>
      <vt:lpstr>Βερολίνο. Άλλοτε στη Ρώμη. Πινάκια με στέλεχος</vt:lpstr>
      <vt:lpstr>Λούβρο, καλυκωτός κρατήρας</vt:lpstr>
      <vt:lpstr>Λούβρο F 126   Μόναχο 2593.    </vt:lpstr>
      <vt:lpstr>Λούβρο F125  Bloomington</vt:lpstr>
      <vt:lpstr>Λονδίνο Ε 19</vt:lpstr>
      <vt:lpstr>18. Κύλικα του Όλτου. Bologna. </vt:lpstr>
      <vt:lpstr>Ρώμη, Villa Giulia.  </vt:lpstr>
      <vt:lpstr>Ρώμη.  </vt:lpstr>
      <vt:lpstr>Ρώμη </vt:lpstr>
      <vt:lpstr>Μόναχο. </vt:lpstr>
      <vt:lpstr>Μόναχο F 2264</vt:lpstr>
      <vt:lpstr>Μόναχο F 2264</vt:lpstr>
      <vt:lpstr>Tarquinia. Κύλικα Όλτου</vt:lpstr>
      <vt:lpstr>Κύλικα Όλτου</vt:lpstr>
      <vt:lpstr>Νέα Υόρκη. Ψυκτήρας  του Όλτου. </vt:lpstr>
      <vt:lpstr>Νέα Υόρκη, ψυκτήρας</vt:lpstr>
      <vt:lpstr>Όλτος Αμφορείς Λούβρου. </vt:lpstr>
      <vt:lpstr>Λούβρο, λαβή αμφορέα. Λονδίνο, ΒΜ. Στάμνος του Όλτου. </vt:lpstr>
      <vt:lpstr>Villa Giulia. Δίγλωσσοι νικοσθενικοί αμφορείς. </vt:lpstr>
    </vt:vector>
  </TitlesOfParts>
  <Company>HP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8</cp:revision>
  <dcterms:created xsi:type="dcterms:W3CDTF">2021-05-17T08:04:11Z</dcterms:created>
  <dcterms:modified xsi:type="dcterms:W3CDTF">2021-06-17T12:52:48Z</dcterms:modified>
</cp:coreProperties>
</file>