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312" r:id="rId3"/>
    <p:sldId id="313" r:id="rId4"/>
    <p:sldId id="316" r:id="rId5"/>
    <p:sldId id="317" r:id="rId6"/>
    <p:sldId id="286" r:id="rId7"/>
    <p:sldId id="287" r:id="rId8"/>
    <p:sldId id="347" r:id="rId9"/>
    <p:sldId id="348" r:id="rId10"/>
    <p:sldId id="349" r:id="rId11"/>
    <p:sldId id="351" r:id="rId12"/>
    <p:sldId id="350" r:id="rId13"/>
    <p:sldId id="352" r:id="rId14"/>
    <p:sldId id="385" r:id="rId15"/>
    <p:sldId id="386" r:id="rId16"/>
    <p:sldId id="387" r:id="rId17"/>
    <p:sldId id="389" r:id="rId18"/>
    <p:sldId id="390" r:id="rId19"/>
    <p:sldId id="391" r:id="rId20"/>
    <p:sldId id="355" r:id="rId21"/>
    <p:sldId id="388" r:id="rId22"/>
    <p:sldId id="369" r:id="rId23"/>
    <p:sldId id="367" r:id="rId24"/>
    <p:sldId id="368" r:id="rId25"/>
    <p:sldId id="370" r:id="rId26"/>
    <p:sldId id="371" r:id="rId27"/>
    <p:sldId id="372" r:id="rId28"/>
    <p:sldId id="373" r:id="rId29"/>
    <p:sldId id="374" r:id="rId30"/>
    <p:sldId id="392" r:id="rId31"/>
    <p:sldId id="358" r:id="rId32"/>
    <p:sldId id="302" r:id="rId33"/>
    <p:sldId id="357" r:id="rId34"/>
    <p:sldId id="396" r:id="rId35"/>
    <p:sldId id="393" r:id="rId36"/>
    <p:sldId id="356" r:id="rId37"/>
    <p:sldId id="394" r:id="rId38"/>
    <p:sldId id="395" r:id="rId39"/>
    <p:sldId id="400" r:id="rId40"/>
    <p:sldId id="401" r:id="rId41"/>
    <p:sldId id="404" r:id="rId42"/>
    <p:sldId id="402" r:id="rId43"/>
    <p:sldId id="397" r:id="rId44"/>
    <p:sldId id="398" r:id="rId45"/>
    <p:sldId id="399" r:id="rId46"/>
    <p:sldId id="376" r:id="rId47"/>
    <p:sldId id="405" r:id="rId48"/>
    <p:sldId id="406" r:id="rId49"/>
    <p:sldId id="407" r:id="rId50"/>
    <p:sldId id="379" r:id="rId51"/>
    <p:sldId id="419" r:id="rId52"/>
    <p:sldId id="421" r:id="rId53"/>
    <p:sldId id="378" r:id="rId54"/>
    <p:sldId id="377" r:id="rId55"/>
    <p:sldId id="408" r:id="rId56"/>
    <p:sldId id="409" r:id="rId57"/>
    <p:sldId id="410" r:id="rId58"/>
    <p:sldId id="412" r:id="rId59"/>
    <p:sldId id="411" r:id="rId60"/>
    <p:sldId id="420" r:id="rId61"/>
    <p:sldId id="413" r:id="rId62"/>
    <p:sldId id="414" r:id="rId63"/>
    <p:sldId id="415" r:id="rId64"/>
    <p:sldId id="417" r:id="rId65"/>
    <p:sldId id="416" r:id="rId66"/>
    <p:sldId id="423" r:id="rId67"/>
    <p:sldId id="424" r:id="rId68"/>
    <p:sldId id="361" r:id="rId69"/>
    <p:sldId id="362" r:id="rId70"/>
    <p:sldId id="363" r:id="rId71"/>
    <p:sldId id="364" r:id="rId72"/>
    <p:sldId id="380" r:id="rId73"/>
    <p:sldId id="375" r:id="rId74"/>
    <p:sldId id="425" r:id="rId75"/>
    <p:sldId id="366" r:id="rId76"/>
    <p:sldId id="381" r:id="rId77"/>
    <p:sldId id="382" r:id="rId78"/>
    <p:sldId id="383" r:id="rId79"/>
    <p:sldId id="426" r:id="rId80"/>
    <p:sldId id="341" r:id="rId81"/>
    <p:sldId id="342" r:id="rId82"/>
    <p:sldId id="343" r:id="rId83"/>
    <p:sldId id="344" r:id="rId84"/>
    <p:sldId id="346" r:id="rId85"/>
    <p:sldId id="345" r:id="rId86"/>
    <p:sldId id="325" r:id="rId87"/>
    <p:sldId id="279" r:id="rId88"/>
    <p:sldId id="326" r:id="rId89"/>
    <p:sldId id="327" r:id="rId90"/>
    <p:sldId id="328" r:id="rId91"/>
    <p:sldId id="332" r:id="rId92"/>
    <p:sldId id="330" r:id="rId93"/>
    <p:sldId id="329" r:id="rId94"/>
    <p:sldId id="331" r:id="rId95"/>
    <p:sldId id="333" r:id="rId96"/>
    <p:sldId id="334" r:id="rId97"/>
    <p:sldId id="335" r:id="rId98"/>
    <p:sldId id="336" r:id="rId99"/>
    <p:sldId id="337" r:id="rId100"/>
    <p:sldId id="338" r:id="rId101"/>
    <p:sldId id="320" r:id="rId102"/>
    <p:sldId id="321" r:id="rId103"/>
    <p:sldId id="324" r:id="rId104"/>
    <p:sldId id="322" r:id="rId105"/>
    <p:sldId id="323" r:id="rId106"/>
    <p:sldId id="300" r:id="rId107"/>
    <p:sldId id="384" r:id="rId108"/>
    <p:sldId id="422" r:id="rId10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0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6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image" Target="../media/image1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C124-B3E5-470C-B910-3EB404EAFF38}" type="datetimeFigureOut">
              <a:rPr lang="el-GR" smtClean="0"/>
              <a:t>13/4/2022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4C9D1-3A42-4760-B4FF-C862858B83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6734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C124-B3E5-470C-B910-3EB404EAFF38}" type="datetimeFigureOut">
              <a:rPr lang="el-GR" smtClean="0"/>
              <a:t>13/4/2022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4C9D1-3A42-4760-B4FF-C862858B83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6969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C124-B3E5-470C-B910-3EB404EAFF38}" type="datetimeFigureOut">
              <a:rPr lang="el-GR" smtClean="0"/>
              <a:t>13/4/2022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4C9D1-3A42-4760-B4FF-C862858B83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4424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C124-B3E5-470C-B910-3EB404EAFF38}" type="datetimeFigureOut">
              <a:rPr lang="el-GR" smtClean="0"/>
              <a:t>13/4/2022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4C9D1-3A42-4760-B4FF-C862858B83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30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C124-B3E5-470C-B910-3EB404EAFF38}" type="datetimeFigureOut">
              <a:rPr lang="el-GR" smtClean="0"/>
              <a:t>13/4/2022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4C9D1-3A42-4760-B4FF-C862858B83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3730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C124-B3E5-470C-B910-3EB404EAFF38}" type="datetimeFigureOut">
              <a:rPr lang="el-GR" smtClean="0"/>
              <a:t>13/4/2022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4C9D1-3A42-4760-B4FF-C862858B83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348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C124-B3E5-470C-B910-3EB404EAFF38}" type="datetimeFigureOut">
              <a:rPr lang="el-GR" smtClean="0"/>
              <a:t>13/4/2022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4C9D1-3A42-4760-B4FF-C862858B83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5935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C124-B3E5-470C-B910-3EB404EAFF38}" type="datetimeFigureOut">
              <a:rPr lang="el-GR" smtClean="0"/>
              <a:t>13/4/2022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4C9D1-3A42-4760-B4FF-C862858B83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317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C124-B3E5-470C-B910-3EB404EAFF38}" type="datetimeFigureOut">
              <a:rPr lang="el-GR" smtClean="0"/>
              <a:t>13/4/2022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4C9D1-3A42-4760-B4FF-C862858B83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8678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C124-B3E5-470C-B910-3EB404EAFF38}" type="datetimeFigureOut">
              <a:rPr lang="el-GR" smtClean="0"/>
              <a:t>13/4/2022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4C9D1-3A42-4760-B4FF-C862858B83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725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C124-B3E5-470C-B910-3EB404EAFF38}" type="datetimeFigureOut">
              <a:rPr lang="el-GR" smtClean="0"/>
              <a:t>13/4/2022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4C9D1-3A42-4760-B4FF-C862858B83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965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3C124-B3E5-470C-B910-3EB404EAFF38}" type="datetimeFigureOut">
              <a:rPr lang="el-GR" smtClean="0"/>
              <a:t>13/4/2022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4C9D1-3A42-4760-B4FF-C862858B83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867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DISettDjk4&amp;list=PLazFH3nScu5sDm6-VIXQuaVvl-pD595FG&amp;index=2" TargetMode="External"/><Relationship Id="rId3" Type="http://schemas.openxmlformats.org/officeDocument/2006/relationships/hyperlink" Target="https://www.youtube.com/watch?v=1o3tnFdZJIk&amp;t=329s" TargetMode="External"/><Relationship Id="rId7" Type="http://schemas.openxmlformats.org/officeDocument/2006/relationships/hyperlink" Target="https://www.youtube.com/watch?v=JPEJSWFvIJw&amp;list=PLazFH3nScu5sDm6-VIXQuaVvl-pD595FG" TargetMode="External"/><Relationship Id="rId2" Type="http://schemas.openxmlformats.org/officeDocument/2006/relationships/hyperlink" Target="https://www.youtube.com/watch?v=A9nncEqelZ0&amp;t=144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KKZOTcRVtpI" TargetMode="External"/><Relationship Id="rId5" Type="http://schemas.openxmlformats.org/officeDocument/2006/relationships/hyperlink" Target="https://www.youtube.com/watch?v=ZOtLj8S9nIQ" TargetMode="External"/><Relationship Id="rId4" Type="http://schemas.openxmlformats.org/officeDocument/2006/relationships/hyperlink" Target="https://www.youtube.com/watch?v=A1Kx0A1jE9E&amp;t=2s" TargetMode="External"/><Relationship Id="rId9" Type="http://schemas.openxmlformats.org/officeDocument/2006/relationships/hyperlink" Target="https://www.youtube.com/watch?v=U6hGowY-T6c&amp;list=PLazFH3nScu5sDm6-VIXQuaVvl-pD595FG&amp;index=3" TargetMode="Externa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FUIMmszVAM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iuBbJIeEUwA" TargetMode="External"/><Relationship Id="rId4" Type="http://schemas.openxmlformats.org/officeDocument/2006/relationships/image" Target="../media/image8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nkBH88fN-8&amp;t=55s" TargetMode="External"/><Relationship Id="rId2" Type="http://schemas.openxmlformats.org/officeDocument/2006/relationships/hyperlink" Target="https://www.youtube.com/watch?v=GzXQEiP7BBg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5.em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820C0BD-F538-4A72-B200-FC358E5E5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5" y="-1"/>
            <a:ext cx="11287125" cy="114090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D2CBFCB-8F1F-4B6A-8C5D-97E6CCE79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10" y="1240293"/>
            <a:ext cx="11601974" cy="573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32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9207" y="95883"/>
            <a:ext cx="5679286" cy="80021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Κανονική Κατανομή </a:t>
            </a:r>
          </a:p>
          <a:p>
            <a:pPr algn="ctr"/>
            <a:endParaRPr lang="el-GR" b="1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945" y="1419316"/>
            <a:ext cx="3337753" cy="14391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4236" y="2645965"/>
            <a:ext cx="80442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Με αυτό τον τύπο όλες οι τιμές Χ ενός πληθυσμού μπορούν να μετατραπούν σε μονάδες Ζ. </a:t>
            </a:r>
          </a:p>
          <a:p>
            <a:r>
              <a:rPr lang="el-GR" dirty="0"/>
              <a:t>Οποιαδήποτε κανονική κατανομή είναι δυνατόν να μετατραπεί σε τυπική μορφή. </a:t>
            </a:r>
          </a:p>
          <a:p>
            <a:r>
              <a:rPr lang="el-GR" dirty="0"/>
              <a:t>Συνεπώς είναι δυνατόν να συγκριθούν κατανομές με διαφορετικούς μέσους όρους και τυπικές αποκλίσεις.</a:t>
            </a:r>
          </a:p>
          <a:p>
            <a:endParaRPr lang="el-GR" dirty="0"/>
          </a:p>
          <a:p>
            <a:r>
              <a:rPr lang="el-GR" dirty="0"/>
              <a:t> 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967" y="1709147"/>
            <a:ext cx="2252749" cy="859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26880" y="3012345"/>
            <a:ext cx="249381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SIGNAL /NOISE </a:t>
            </a:r>
            <a:endParaRPr lang="el-GR" sz="2800" dirty="0"/>
          </a:p>
        </p:txBody>
      </p:sp>
      <p:sp>
        <p:nvSpPr>
          <p:cNvPr id="8" name="Στρογγυλεμένο ορθογώνιο 7"/>
          <p:cNvSpPr/>
          <p:nvPr/>
        </p:nvSpPr>
        <p:spPr>
          <a:xfrm>
            <a:off x="1880755" y="4455621"/>
            <a:ext cx="8125690" cy="1787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Για το σκοπό αυτό υπάρχουν ειδικοί πίνακες που δίνουν την επιφάνεια α, που βρίσκεται κάτω από την καμπύλη που ορίζουν δυο οποιαδήποτε σημεία (Πίνακας Ι στο Παράρτημα). 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8313850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63" y="1413164"/>
            <a:ext cx="5269750" cy="4673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0444" y="328475"/>
            <a:ext cx="67166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Normal Q-Q Plot </a:t>
            </a:r>
            <a:r>
              <a:rPr lang="el-GR" dirty="0"/>
              <a:t>48 φυτών βρίζας στο </a:t>
            </a:r>
            <a:r>
              <a:rPr lang="en-US" dirty="0"/>
              <a:t>SPSS </a:t>
            </a:r>
            <a:r>
              <a:rPr lang="el-GR" dirty="0"/>
              <a:t>παράδειγμα </a:t>
            </a:r>
            <a:r>
              <a:rPr lang="el-GR" dirty="0" err="1"/>
              <a:t>σελ</a:t>
            </a:r>
            <a:r>
              <a:rPr lang="el-GR" dirty="0"/>
              <a:t> 45 (</a:t>
            </a:r>
            <a:r>
              <a:rPr lang="en-US" dirty="0"/>
              <a:t>5</a:t>
            </a:r>
            <a:r>
              <a:rPr lang="el-GR" dirty="0"/>
              <a:t>)  </a:t>
            </a:r>
            <a:r>
              <a:rPr lang="en-US" dirty="0"/>
              <a:t> 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400" y="1961579"/>
            <a:ext cx="4422858" cy="429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053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34" y="915643"/>
            <a:ext cx="923925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065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33861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844" y="3088584"/>
            <a:ext cx="6858000" cy="329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472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08" y="685799"/>
            <a:ext cx="11141765" cy="488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577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Αποτέλεσμα εικόνας για paired sample t test equ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98185"/>
            <a:ext cx="5913782" cy="501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226" y="163168"/>
            <a:ext cx="4162425" cy="632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733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" y="298175"/>
            <a:ext cx="11489635" cy="60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2394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369354"/>
              </p:ext>
            </p:extLst>
          </p:nvPr>
        </p:nvGraphicFramePr>
        <p:xfrm>
          <a:off x="1381539" y="1541410"/>
          <a:ext cx="9064488" cy="4351337"/>
        </p:xfrm>
        <a:graphic>
          <a:graphicData uri="http://schemas.openxmlformats.org/drawingml/2006/table">
            <a:tbl>
              <a:tblPr/>
              <a:tblGrid>
                <a:gridCol w="3021496">
                  <a:extLst>
                    <a:ext uri="{9D8B030D-6E8A-4147-A177-3AD203B41FA5}">
                      <a16:colId xmlns:a16="http://schemas.microsoft.com/office/drawing/2014/main" val="546065569"/>
                    </a:ext>
                  </a:extLst>
                </a:gridCol>
                <a:gridCol w="3021496">
                  <a:extLst>
                    <a:ext uri="{9D8B030D-6E8A-4147-A177-3AD203B41FA5}">
                      <a16:colId xmlns:a16="http://schemas.microsoft.com/office/drawing/2014/main" val="1482841539"/>
                    </a:ext>
                  </a:extLst>
                </a:gridCol>
                <a:gridCol w="3021496">
                  <a:extLst>
                    <a:ext uri="{9D8B030D-6E8A-4147-A177-3AD203B41FA5}">
                      <a16:colId xmlns:a16="http://schemas.microsoft.com/office/drawing/2014/main" val="1539074688"/>
                    </a:ext>
                  </a:extLst>
                </a:gridCol>
              </a:tblGrid>
              <a:tr h="610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cap="all">
                          <a:effectLst/>
                        </a:rPr>
                        <a:t>BASIS FOR COMPARISON</a:t>
                      </a:r>
                    </a:p>
                  </a:txBody>
                  <a:tcPr marL="66331" marR="66331" marT="66331" marB="663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cap="all">
                          <a:effectLst/>
                        </a:rPr>
                        <a:t>T-TEST</a:t>
                      </a:r>
                    </a:p>
                  </a:txBody>
                  <a:tcPr marL="66331" marR="66331" marT="66331" marB="663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cap="all">
                          <a:effectLst/>
                        </a:rPr>
                        <a:t>F-TEST</a:t>
                      </a:r>
                    </a:p>
                  </a:txBody>
                  <a:tcPr marL="66331" marR="66331" marT="66331" marB="663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726614"/>
                  </a:ext>
                </a:extLst>
              </a:tr>
              <a:tr h="180421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Meaning</a:t>
                      </a:r>
                    </a:p>
                  </a:txBody>
                  <a:tcPr marL="66331" marR="66331" marT="66331" marB="6633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effectLst/>
                        </a:rPr>
                        <a:t>T-test is a univariate hypothesis test, that is applied when standard deviation is not known and the sample size is small.</a:t>
                      </a:r>
                    </a:p>
                  </a:txBody>
                  <a:tcPr marL="66331" marR="66331" marT="66331" marB="6633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F-test is statistical test, that determines the equality of the variances of the two normal populations.</a:t>
                      </a:r>
                    </a:p>
                  </a:txBody>
                  <a:tcPr marL="66331" marR="66331" marT="66331" marB="6633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220772"/>
                  </a:ext>
                </a:extLst>
              </a:tr>
              <a:tr h="1087834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Test statistic</a:t>
                      </a:r>
                    </a:p>
                  </a:txBody>
                  <a:tcPr marL="66331" marR="66331" marT="66331" marB="6633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T-statistic follows Student t-distribution, under null hypothesis.</a:t>
                      </a:r>
                    </a:p>
                  </a:txBody>
                  <a:tcPr marL="66331" marR="66331" marT="66331" marB="6633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F-statistic follows Snedecor f-distribution, under null hypothesis.</a:t>
                      </a:r>
                    </a:p>
                  </a:txBody>
                  <a:tcPr marL="66331" marR="66331" marT="66331" marB="6633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637165"/>
                  </a:ext>
                </a:extLst>
              </a:tr>
              <a:tr h="84904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Application</a:t>
                      </a:r>
                    </a:p>
                  </a:txBody>
                  <a:tcPr marL="66331" marR="66331" marT="66331" marB="6633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effectLst/>
                        </a:rPr>
                        <a:t>Comparing the means of two populations.</a:t>
                      </a:r>
                    </a:p>
                  </a:txBody>
                  <a:tcPr marL="66331" marR="66331" marT="66331" marB="6633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effectLst/>
                        </a:rPr>
                        <a:t>Comparing two population variances.</a:t>
                      </a:r>
                    </a:p>
                  </a:txBody>
                  <a:tcPr marL="66331" marR="66331" marT="66331" marB="6633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76449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22104" y="159026"/>
            <a:ext cx="784197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Σύγκριση Τ-</a:t>
            </a:r>
            <a:r>
              <a:rPr lang="en-US" sz="2800" dirty="0"/>
              <a:t>test </a:t>
            </a:r>
            <a:r>
              <a:rPr lang="el-GR" sz="2800" dirty="0"/>
              <a:t> </a:t>
            </a:r>
            <a:r>
              <a:rPr lang="en-US" sz="2800" dirty="0"/>
              <a:t>vs F-test 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13677645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4173459E-F314-48E4-8B5C-6055C0CA6B99}"/>
              </a:ext>
            </a:extLst>
          </p:cNvPr>
          <p:cNvSpPr/>
          <p:nvPr/>
        </p:nvSpPr>
        <p:spPr>
          <a:xfrm>
            <a:off x="1012055" y="3534039"/>
            <a:ext cx="5368777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l-GR" sz="1400" b="0" i="0" dirty="0"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Δημιουργία μεταβλητών και καταχώρηση δεδομένων στο SPSS</a:t>
            </a:r>
          </a:p>
          <a:p>
            <a:r>
              <a:rPr lang="en-US" sz="1400" b="0" i="0" dirty="0">
                <a:effectLst/>
                <a:latin typeface="Roboto" panose="02000000000000000000" pitchFamily="2" charset="0"/>
                <a:hlinkClick r:id="rId2"/>
              </a:rPr>
              <a:t>https://www.youtube.com/watch?v=A9nncEqelZ0&amp;t=144s</a:t>
            </a:r>
            <a:r>
              <a:rPr lang="el-GR" sz="1400" dirty="0">
                <a:latin typeface="Roboto" panose="02000000000000000000" pitchFamily="2" charset="0"/>
              </a:rPr>
              <a:t> </a:t>
            </a:r>
          </a:p>
          <a:p>
            <a:endParaRPr lang="el-GR" sz="1400" b="0" i="0" dirty="0">
              <a:effectLst/>
              <a:latin typeface="Roboto" panose="02000000000000000000" pitchFamily="2" charset="0"/>
            </a:endParaRPr>
          </a:p>
          <a:p>
            <a:r>
              <a:rPr lang="en-US" sz="1400" dirty="0">
                <a:highlight>
                  <a:srgbClr val="FFFF00"/>
                </a:highlight>
              </a:rPr>
              <a:t>T test </a:t>
            </a:r>
            <a:r>
              <a:rPr lang="el-GR" sz="1400" dirty="0">
                <a:highlight>
                  <a:srgbClr val="FFFF00"/>
                </a:highlight>
              </a:rPr>
              <a:t>Ανεξάρτητα Δείγματα </a:t>
            </a:r>
            <a:endParaRPr lang="en-US" sz="1400" dirty="0">
              <a:highlight>
                <a:srgbClr val="FFFF00"/>
              </a:highlight>
              <a:hlinkClick r:id="rId3"/>
            </a:endParaRPr>
          </a:p>
          <a:p>
            <a:r>
              <a:rPr lang="el-GR" sz="1400" dirty="0">
                <a:hlinkClick r:id="rId3"/>
              </a:rPr>
              <a:t>https://www.youtube.com/watch?v=1o3tnFdZJIk&amp;t=329s</a:t>
            </a:r>
            <a:endParaRPr lang="en-US" sz="1400" dirty="0"/>
          </a:p>
          <a:p>
            <a:endParaRPr lang="en-US" sz="1400" dirty="0">
              <a:highlight>
                <a:srgbClr val="FFFF00"/>
              </a:highlight>
            </a:endParaRPr>
          </a:p>
          <a:p>
            <a:endParaRPr lang="en-US" sz="1400" dirty="0">
              <a:highlight>
                <a:srgbClr val="FFFF00"/>
              </a:highlight>
            </a:endParaRPr>
          </a:p>
          <a:p>
            <a:r>
              <a:rPr lang="en-US" sz="1400" dirty="0">
                <a:highlight>
                  <a:srgbClr val="FFFF00"/>
                </a:highlight>
              </a:rPr>
              <a:t>T-test </a:t>
            </a:r>
            <a:r>
              <a:rPr lang="el-GR" sz="1400" dirty="0">
                <a:highlight>
                  <a:srgbClr val="FFFF00"/>
                </a:highlight>
              </a:rPr>
              <a:t>εξαρτημένα </a:t>
            </a:r>
            <a:r>
              <a:rPr lang="en-US" sz="1400" dirty="0">
                <a:highlight>
                  <a:srgbClr val="FFFF00"/>
                </a:highlight>
              </a:rPr>
              <a:t>(</a:t>
            </a:r>
            <a:r>
              <a:rPr lang="el-GR" sz="1400" dirty="0">
                <a:highlight>
                  <a:srgbClr val="FFFF00"/>
                </a:highlight>
              </a:rPr>
              <a:t>ζευγαρωτά) δείγματα</a:t>
            </a:r>
            <a:endParaRPr lang="en-US" sz="1400" dirty="0">
              <a:highlight>
                <a:srgbClr val="FFFF00"/>
              </a:highlight>
            </a:endParaRPr>
          </a:p>
          <a:p>
            <a:r>
              <a:rPr lang="en-US" sz="1400" dirty="0">
                <a:hlinkClick r:id="rId4"/>
              </a:rPr>
              <a:t>https://www.youtube.com/watch?v=A1Kx0A1jE9E&amp;t=2s</a:t>
            </a:r>
            <a:endParaRPr lang="en-US" sz="1400" dirty="0"/>
          </a:p>
          <a:p>
            <a:endParaRPr lang="el-GR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1EF43-65A9-4A43-A642-DB0F43B95582}"/>
              </a:ext>
            </a:extLst>
          </p:cNvPr>
          <p:cNvSpPr txBox="1"/>
          <p:nvPr/>
        </p:nvSpPr>
        <p:spPr>
          <a:xfrm>
            <a:off x="1118587" y="13601"/>
            <a:ext cx="9303798" cy="31085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1400" b="0" i="0" dirty="0"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Εισαγωγή Δεδομένων από Excel σε SPSS</a:t>
            </a:r>
          </a:p>
          <a:p>
            <a:pPr algn="l"/>
            <a:r>
              <a:rPr lang="en-US" sz="1400" b="0" i="0" dirty="0">
                <a:effectLst/>
                <a:latin typeface="Roboto" panose="02000000000000000000" pitchFamily="2" charset="0"/>
                <a:hlinkClick r:id="rId5"/>
              </a:rPr>
              <a:t>https://www.youtube.com/watch?v=ZOtLj8S9nIQ</a:t>
            </a:r>
            <a:endParaRPr lang="el-GR" sz="1400" b="0" i="0" dirty="0">
              <a:effectLst/>
              <a:latin typeface="Roboto" panose="02000000000000000000" pitchFamily="2" charset="0"/>
            </a:endParaRPr>
          </a:p>
          <a:p>
            <a:pPr algn="l"/>
            <a:endParaRPr lang="el-GR" sz="1400" b="0" i="0" dirty="0">
              <a:effectLst/>
              <a:latin typeface="Roboto" panose="02000000000000000000" pitchFamily="2" charset="0"/>
            </a:endParaRPr>
          </a:p>
          <a:p>
            <a:r>
              <a:rPr lang="el-GR" sz="1400" b="0" i="0" dirty="0"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Περιγραφική Στατιστική &amp; Πίνακες Συχνοτήτων SPSS</a:t>
            </a:r>
          </a:p>
          <a:p>
            <a:pPr algn="l"/>
            <a:r>
              <a:rPr lang="en-US" sz="1400" b="0" i="0" dirty="0">
                <a:effectLst/>
                <a:latin typeface="Roboto" panose="02000000000000000000" pitchFamily="2" charset="0"/>
                <a:hlinkClick r:id="rId6"/>
              </a:rPr>
              <a:t>https://www.youtube.com/watch?v=KKZOTcRVtpI</a:t>
            </a:r>
            <a:r>
              <a:rPr lang="el-GR" sz="1400" dirty="0">
                <a:latin typeface="Roboto" panose="02000000000000000000" pitchFamily="2" charset="0"/>
              </a:rPr>
              <a:t> </a:t>
            </a:r>
            <a:endParaRPr lang="el-GR" sz="1400" b="0" i="0" dirty="0">
              <a:effectLst/>
              <a:latin typeface="Roboto" panose="02000000000000000000" pitchFamily="2" charset="0"/>
            </a:endParaRPr>
          </a:p>
          <a:p>
            <a:pPr algn="l"/>
            <a:endParaRPr lang="el-GR" sz="1400" b="0" i="0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l-GR" sz="1400" b="0" i="0" dirty="0"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t -</a:t>
            </a:r>
            <a:r>
              <a:rPr lang="el-GR" sz="1400" b="0" i="0" dirty="0" err="1"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Test</a:t>
            </a:r>
            <a:r>
              <a:rPr lang="el-GR" sz="1400" b="0" i="0" dirty="0"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 Ενός Δείγματος SPSS</a:t>
            </a:r>
          </a:p>
          <a:p>
            <a:pPr algn="l"/>
            <a:r>
              <a:rPr lang="en-US" sz="1400" b="0" i="0" dirty="0">
                <a:effectLst/>
                <a:latin typeface="Roboto" panose="02000000000000000000" pitchFamily="2" charset="0"/>
                <a:hlinkClick r:id="rId7"/>
              </a:rPr>
              <a:t>https://www.youtube.com/watch?v=JPEJSWFvIJw&amp;list=PLazFH3nScu5sDm6-VIXQuaVvl-pD595FG</a:t>
            </a:r>
            <a:r>
              <a:rPr lang="el-GR" sz="1400" dirty="0">
                <a:latin typeface="Roboto" panose="02000000000000000000" pitchFamily="2" charset="0"/>
              </a:rPr>
              <a:t> </a:t>
            </a:r>
          </a:p>
          <a:p>
            <a:endParaRPr lang="el-GR" sz="1400" b="0" i="0" dirty="0">
              <a:effectLst/>
              <a:latin typeface="Roboto" panose="02000000000000000000" pitchFamily="2" charset="0"/>
            </a:endParaRPr>
          </a:p>
          <a:p>
            <a:r>
              <a:rPr lang="el-GR" sz="1400" b="0" i="0" dirty="0"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t - </a:t>
            </a:r>
            <a:r>
              <a:rPr lang="el-GR" sz="1400" b="0" i="0" dirty="0" err="1"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test</a:t>
            </a:r>
            <a:r>
              <a:rPr lang="el-GR" sz="1400" b="0" i="0" dirty="0"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 Ανεξάρτητων Δειγμάτων SPSS</a:t>
            </a:r>
          </a:p>
          <a:p>
            <a:pPr algn="l"/>
            <a:r>
              <a:rPr lang="en-US" sz="1400" b="0" i="0" dirty="0">
                <a:effectLst/>
                <a:latin typeface="Roboto" panose="02000000000000000000" pitchFamily="2" charset="0"/>
                <a:hlinkClick r:id="rId8"/>
              </a:rPr>
              <a:t>https://www.youtube.com/watch?v=xDISettDjk4&amp;list=PLazFH3nScu5sDm6-VIXQuaVvl-pD595FG&amp;index=2</a:t>
            </a:r>
            <a:endParaRPr lang="el-GR" sz="1400" b="0" i="0" dirty="0">
              <a:effectLst/>
              <a:latin typeface="Roboto" panose="02000000000000000000" pitchFamily="2" charset="0"/>
            </a:endParaRPr>
          </a:p>
          <a:p>
            <a:pPr algn="l"/>
            <a:endParaRPr lang="el-GR" sz="1400" dirty="0">
              <a:latin typeface="Roboto" panose="02000000000000000000" pitchFamily="2" charset="0"/>
            </a:endParaRPr>
          </a:p>
          <a:p>
            <a:r>
              <a:rPr lang="el-GR" sz="1400" b="0" i="0" dirty="0"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t - </a:t>
            </a:r>
            <a:r>
              <a:rPr lang="el-GR" sz="1400" b="0" i="0" dirty="0" err="1"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test</a:t>
            </a:r>
            <a:r>
              <a:rPr lang="el-GR" sz="1400" b="0" i="0" dirty="0"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 Εξαρτημένων Δειγμάτων SPSS</a:t>
            </a:r>
          </a:p>
          <a:p>
            <a:pPr algn="l"/>
            <a:r>
              <a:rPr lang="en-US" sz="1400" b="0" i="0" dirty="0">
                <a:effectLst/>
                <a:latin typeface="Roboto" panose="02000000000000000000" pitchFamily="2" charset="0"/>
                <a:hlinkClick r:id="rId9"/>
              </a:rPr>
              <a:t>https://www.youtube.com/watch?v=U6hGowY-T6c&amp;list=PLazFH3nScu5sDm6-VIXQuaVvl-pD595FG&amp;index=3</a:t>
            </a:r>
            <a:r>
              <a:rPr lang="el-GR" sz="1400" b="0" i="0" dirty="0">
                <a:effectLst/>
                <a:latin typeface="Roboto" panose="02000000000000000000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937020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619F89-6889-4D76-AAD5-917D07B785D9}"/>
              </a:ext>
            </a:extLst>
          </p:cNvPr>
          <p:cNvSpPr txBox="1"/>
          <p:nvPr/>
        </p:nvSpPr>
        <p:spPr>
          <a:xfrm>
            <a:off x="3048000" y="69417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 dirty="0">
                <a:effectLst/>
                <a:latin typeface="Roboto" panose="02000000000000000000" pitchFamily="2" charset="0"/>
              </a:rPr>
              <a:t>Excel και στατιστική ανάλυση δεδομένων</a:t>
            </a:r>
          </a:p>
          <a:p>
            <a:endParaRPr lang="el-GR" dirty="0"/>
          </a:p>
          <a:p>
            <a:r>
              <a:rPr lang="el-GR" dirty="0">
                <a:hlinkClick r:id="rId2"/>
              </a:rPr>
              <a:t>https://www.youtube.com/watch?v=hFUIMmszVAM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8021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2" y="1554480"/>
            <a:ext cx="9494607" cy="4270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9207" y="95883"/>
            <a:ext cx="5679286" cy="80021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Κανονική Κατανομή </a:t>
            </a:r>
          </a:p>
          <a:p>
            <a:pPr algn="ctr"/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62" y="4901128"/>
            <a:ext cx="2576945" cy="158222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4124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9207" y="95883"/>
            <a:ext cx="5679286" cy="80021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Κανονική Κατανομή </a:t>
            </a:r>
          </a:p>
          <a:p>
            <a:pPr algn="ctr"/>
            <a:endParaRPr lang="el-GR" b="1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30" y="1757333"/>
            <a:ext cx="10229677" cy="149086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10" y="1093933"/>
            <a:ext cx="10080049" cy="66340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48" y="4109376"/>
            <a:ext cx="10318259" cy="2518067"/>
          </a:xfrm>
          <a:prstGeom prst="rect">
            <a:avLst/>
          </a:prstGeom>
        </p:spPr>
      </p:pic>
      <p:sp>
        <p:nvSpPr>
          <p:cNvPr id="8" name="Οβάλ 7"/>
          <p:cNvSpPr/>
          <p:nvPr/>
        </p:nvSpPr>
        <p:spPr>
          <a:xfrm>
            <a:off x="1571105" y="2618509"/>
            <a:ext cx="523702" cy="4904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/>
          <p:cNvSpPr/>
          <p:nvPr/>
        </p:nvSpPr>
        <p:spPr>
          <a:xfrm>
            <a:off x="10349345" y="2618509"/>
            <a:ext cx="889462" cy="4322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545" y="3409031"/>
            <a:ext cx="9813262" cy="570667"/>
          </a:xfrm>
          <a:prstGeom prst="rect">
            <a:avLst/>
          </a:prstGeom>
        </p:spPr>
      </p:pic>
      <p:sp>
        <p:nvSpPr>
          <p:cNvPr id="11" name="Οβάλ 10"/>
          <p:cNvSpPr/>
          <p:nvPr/>
        </p:nvSpPr>
        <p:spPr>
          <a:xfrm>
            <a:off x="1388225" y="3632662"/>
            <a:ext cx="532015" cy="315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βάλ 11"/>
          <p:cNvSpPr/>
          <p:nvPr/>
        </p:nvSpPr>
        <p:spPr>
          <a:xfrm>
            <a:off x="3117273" y="3632662"/>
            <a:ext cx="847898" cy="315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0059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387" y="1099966"/>
            <a:ext cx="7515225" cy="4658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9207" y="95883"/>
            <a:ext cx="5679286" cy="80021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Κανονική Κατανομή </a:t>
            </a:r>
          </a:p>
          <a:p>
            <a:pPr algn="ctr"/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387" y="5758034"/>
            <a:ext cx="7204624" cy="79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956" y="682155"/>
            <a:ext cx="244446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Μ.Ο(μ) =5,89</a:t>
            </a:r>
          </a:p>
          <a:p>
            <a:r>
              <a:rPr lang="el-GR" dirty="0"/>
              <a:t>Τυπική απόκλιση σ=0,999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8713" y="3865418"/>
            <a:ext cx="989214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49,16%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84174" y="4050084"/>
            <a:ext cx="1014153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22,9% </a:t>
            </a:r>
          </a:p>
        </p:txBody>
      </p:sp>
      <p:sp>
        <p:nvSpPr>
          <p:cNvPr id="9" name="Δεξί βέλος 8"/>
          <p:cNvSpPr/>
          <p:nvPr/>
        </p:nvSpPr>
        <p:spPr>
          <a:xfrm rot="12966953">
            <a:off x="7090756" y="1304750"/>
            <a:ext cx="1371600" cy="15711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8C5E7-77FE-45BA-A806-8C9403FD8626}"/>
              </a:ext>
            </a:extLst>
          </p:cNvPr>
          <p:cNvSpPr txBox="1"/>
          <p:nvPr/>
        </p:nvSpPr>
        <p:spPr>
          <a:xfrm>
            <a:off x="3703320" y="866821"/>
            <a:ext cx="1589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Βαθμός =3.5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E0A2AC-4673-4CE7-90F6-37CAB49A5C2D}"/>
              </a:ext>
            </a:extLst>
          </p:cNvPr>
          <p:cNvSpPr txBox="1"/>
          <p:nvPr/>
        </p:nvSpPr>
        <p:spPr>
          <a:xfrm>
            <a:off x="6658062" y="900115"/>
            <a:ext cx="1589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Βαθμός =6,5 </a:t>
            </a:r>
          </a:p>
        </p:txBody>
      </p:sp>
    </p:spTree>
    <p:extLst>
      <p:ext uri="{BB962C8B-B14F-4D97-AF65-F5344CB8AC3E}">
        <p14:creationId xmlns:p14="http://schemas.microsoft.com/office/powerpoint/2010/main" val="863430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37D5963-DB40-4E14-9F20-2B5031B45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92" y="21431"/>
            <a:ext cx="11440390" cy="68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84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EA74522-FA9D-4C59-AE99-569F8AA9A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317897"/>
            <a:ext cx="10429875" cy="62222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E2A7E7-E946-4737-9693-AF3C839F41D1}"/>
              </a:ext>
            </a:extLst>
          </p:cNvPr>
          <p:cNvSpPr txBox="1"/>
          <p:nvPr/>
        </p:nvSpPr>
        <p:spPr>
          <a:xfrm>
            <a:off x="4478482" y="5237018"/>
            <a:ext cx="644236" cy="374073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21759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A98F82D-09AE-40AC-91E5-FFE493310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18" y="426027"/>
            <a:ext cx="11217419" cy="56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33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618D917-AF61-4DEC-9C82-D7A4C9C83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84" y="0"/>
            <a:ext cx="11289672" cy="176864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B30F2F3-ECA6-4487-9E6A-9EF4D8B2D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4" y="1768644"/>
            <a:ext cx="11362099" cy="4849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9838FC-440F-42F4-9E17-9F81D0832CEF}"/>
              </a:ext>
            </a:extLst>
          </p:cNvPr>
          <p:cNvSpPr txBox="1"/>
          <p:nvPr/>
        </p:nvSpPr>
        <p:spPr>
          <a:xfrm>
            <a:off x="884363" y="5540721"/>
            <a:ext cx="347653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Όρια εμπιστοσύνης 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0072B0DD-E35E-4557-B377-4C9CFB286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967" y="5430219"/>
            <a:ext cx="4055670" cy="414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227411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EC273D1-9C78-41EE-81B6-615E2F388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315951"/>
            <a:ext cx="9744075" cy="150018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136D5E6-EB53-40D6-B304-DEDBFB4EB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2637282"/>
            <a:ext cx="10058400" cy="359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74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38DC740-AA38-4FA1-8913-A4E46FA48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35" y="482946"/>
            <a:ext cx="10315575" cy="417195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06858D6-B1AA-427A-9CE4-B72CF3FA8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068" y="4806470"/>
            <a:ext cx="9715500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31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EB5E6AD-C244-4D37-A110-818698C89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99" y="503340"/>
            <a:ext cx="10595295" cy="616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75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9207" y="95883"/>
            <a:ext cx="5679286" cy="80021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Κανονική Κατανομή </a:t>
            </a:r>
          </a:p>
          <a:p>
            <a:pPr algn="ctr"/>
            <a:endParaRPr lang="el-GR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73331" y="1230283"/>
            <a:ext cx="947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/>
              <a:t>Κατανομή μέσων όρων πολλών ίσων δειγμάτων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664" y="1691949"/>
            <a:ext cx="2360815" cy="116763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83" y="2934394"/>
            <a:ext cx="8968179" cy="247719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04" y="5411586"/>
            <a:ext cx="10873047" cy="10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55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240B1-A0BA-47C3-8CD7-07B46869644E}"/>
              </a:ext>
            </a:extLst>
          </p:cNvPr>
          <p:cNvSpPr txBox="1"/>
          <p:nvPr/>
        </p:nvSpPr>
        <p:spPr>
          <a:xfrm>
            <a:off x="1330035" y="781689"/>
            <a:ext cx="96115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6000" b="1" dirty="0">
                <a:highlight>
                  <a:srgbClr val="FFFF00"/>
                </a:highlight>
              </a:rPr>
              <a:t>Διαγνωστικά </a:t>
            </a:r>
            <a:r>
              <a:rPr lang="en-US" sz="6000" b="1" dirty="0">
                <a:highlight>
                  <a:srgbClr val="FFFF00"/>
                </a:highlight>
              </a:rPr>
              <a:t>normality tests</a:t>
            </a:r>
            <a:endParaRPr lang="el-GR" sz="6000" b="1" dirty="0">
              <a:highlight>
                <a:srgbClr val="FFFF00"/>
              </a:highlight>
            </a:endParaRPr>
          </a:p>
          <a:p>
            <a:pPr algn="ctr"/>
            <a:r>
              <a:rPr lang="el-GR" sz="6000" b="1" dirty="0">
                <a:highlight>
                  <a:srgbClr val="FFFF00"/>
                </a:highlight>
              </a:rPr>
              <a:t>Με στατιστικά πακέτα </a:t>
            </a:r>
            <a:endParaRPr lang="en-US" sz="60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97360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120" y="1490436"/>
            <a:ext cx="7722704" cy="5074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5266" y="590461"/>
            <a:ext cx="592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Histograms and box plots  for normality 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036076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1661" y="606287"/>
            <a:ext cx="112212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highlight>
                  <a:srgbClr val="FFFF00"/>
                </a:highlight>
              </a:rPr>
              <a:t>Διαγνωστικά </a:t>
            </a:r>
            <a:r>
              <a:rPr lang="en-US" sz="2800" b="1" dirty="0">
                <a:highlight>
                  <a:srgbClr val="FFFF00"/>
                </a:highlight>
              </a:rPr>
              <a:t>normality tests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Shapiro </a:t>
            </a:r>
            <a:r>
              <a:rPr lang="en-US" sz="2800" b="1" dirty="0" err="1"/>
              <a:t>wilk</a:t>
            </a:r>
            <a:r>
              <a:rPr lang="en-US" sz="2800" b="1" dirty="0"/>
              <a:t> p≥0,05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Kolmogorov –</a:t>
            </a:r>
            <a:r>
              <a:rPr lang="en-US" sz="2800" b="1" dirty="0" err="1"/>
              <a:t>Smirov</a:t>
            </a:r>
            <a:r>
              <a:rPr lang="en-US" sz="2800" b="1" dirty="0"/>
              <a:t> p≥0,05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Ho: </a:t>
            </a:r>
            <a:r>
              <a:rPr lang="el-GR" sz="2800" b="1" dirty="0"/>
              <a:t>οι πληθυσμοί είναι κανονικοί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Ha: </a:t>
            </a:r>
            <a:r>
              <a:rPr lang="el-GR" sz="2800" b="1" dirty="0"/>
              <a:t>οι πληθυσμοί δεν είναι κανονικοί 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782957"/>
            <a:ext cx="9909313" cy="377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30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upload.wikimedia.org/wikipedia/commons/thumb/0/08/Normal_normal_qq.svg/1024px-Normal_normal_qq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52" y="1152939"/>
            <a:ext cx="5734880" cy="465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9122" y="188843"/>
            <a:ext cx="4244008" cy="37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Normality Q-Q plot  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143" y="1152939"/>
            <a:ext cx="5538995" cy="448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92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530" y="854765"/>
            <a:ext cx="6968971" cy="552828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4558940" y="173143"/>
            <a:ext cx="2915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dirty="0"/>
              <a:t>Διαγνωστικά </a:t>
            </a:r>
            <a:r>
              <a:rPr lang="en-US" b="1" dirty="0"/>
              <a:t>normality tests</a:t>
            </a:r>
          </a:p>
        </p:txBody>
      </p:sp>
    </p:spTree>
    <p:extLst>
      <p:ext uri="{BB962C8B-B14F-4D97-AF65-F5344CB8AC3E}">
        <p14:creationId xmlns:p14="http://schemas.microsoft.com/office/powerpoint/2010/main" val="277566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miro.medium.com/max/525/1*_SLU3azdZsbDFwB66XKn7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7" y="854765"/>
            <a:ext cx="9879495" cy="514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786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Αποτέλεσμα εικόνας για skewness and kurtosis normality 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0" y="456165"/>
            <a:ext cx="11330608" cy="573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291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65" y="-218661"/>
            <a:ext cx="10783957" cy="686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99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9409" y="347870"/>
            <a:ext cx="888558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Normality test for Skewness &amp; </a:t>
            </a:r>
            <a:r>
              <a:rPr lang="en-US" sz="3600" dirty="0" err="1">
                <a:solidFill>
                  <a:srgbClr val="FF0000"/>
                </a:solidFill>
              </a:rPr>
              <a:t>Kyrtosis</a:t>
            </a:r>
            <a:endParaRPr lang="el-GR" sz="3600" dirty="0">
              <a:solidFill>
                <a:srgbClr val="FF0000"/>
              </a:solidFill>
            </a:endParaRPr>
          </a:p>
          <a:p>
            <a:r>
              <a:rPr lang="en-US" sz="3600" dirty="0"/>
              <a:t> </a:t>
            </a:r>
            <a:r>
              <a:rPr lang="el-GR" sz="3600" dirty="0"/>
              <a:t>Για να είναι κανονική η κατανομή </a:t>
            </a:r>
          </a:p>
          <a:p>
            <a:r>
              <a:rPr lang="el-GR" sz="3600" dirty="0"/>
              <a:t>1. </a:t>
            </a:r>
            <a:r>
              <a:rPr lang="en-US" sz="3600" dirty="0"/>
              <a:t>Skewness </a:t>
            </a:r>
            <a:r>
              <a:rPr lang="el-GR" sz="3600" dirty="0"/>
              <a:t>να </a:t>
            </a:r>
            <a:r>
              <a:rPr lang="el-GR" sz="3600" dirty="0" err="1"/>
              <a:t>περνει</a:t>
            </a:r>
            <a:r>
              <a:rPr lang="el-GR" sz="3600" dirty="0"/>
              <a:t> τιμές (από -1 </a:t>
            </a:r>
            <a:r>
              <a:rPr lang="el-GR" sz="3600" dirty="0" err="1"/>
              <a:t>εως</a:t>
            </a:r>
            <a:r>
              <a:rPr lang="el-GR" sz="3600" dirty="0"/>
              <a:t> +1) </a:t>
            </a:r>
          </a:p>
          <a:p>
            <a:r>
              <a:rPr lang="el-GR" sz="3600" dirty="0"/>
              <a:t>     </a:t>
            </a:r>
            <a:r>
              <a:rPr lang="en-US" sz="3600" dirty="0" err="1"/>
              <a:t>Kyrtosis</a:t>
            </a:r>
            <a:r>
              <a:rPr lang="en-US" sz="3600" dirty="0"/>
              <a:t> </a:t>
            </a:r>
            <a:r>
              <a:rPr lang="el-GR" sz="3600" dirty="0"/>
              <a:t>να παίρνει τιμές (από -2 </a:t>
            </a:r>
            <a:r>
              <a:rPr lang="el-GR" sz="3600" dirty="0" err="1"/>
              <a:t>εως</a:t>
            </a:r>
            <a:r>
              <a:rPr lang="el-GR" sz="3600" dirty="0"/>
              <a:t> +2+) </a:t>
            </a:r>
          </a:p>
          <a:p>
            <a:pPr algn="ctr"/>
            <a:r>
              <a:rPr lang="el-GR" sz="3600" dirty="0"/>
              <a:t>Ή </a:t>
            </a:r>
          </a:p>
          <a:p>
            <a:r>
              <a:rPr lang="el-GR" sz="3600" dirty="0"/>
              <a:t>2. Επίσης όταν τιμές διαιρεθούν με την τυπική     απόκλιση να είναι από -1,96 </a:t>
            </a:r>
            <a:r>
              <a:rPr lang="el-GR" sz="3600" dirty="0" err="1"/>
              <a:t>εώς</a:t>
            </a:r>
            <a:r>
              <a:rPr lang="el-GR" sz="3600" dirty="0"/>
              <a:t> +1,96</a:t>
            </a:r>
          </a:p>
          <a:p>
            <a:r>
              <a:rPr lang="el-GR" sz="3600" dirty="0"/>
              <a:t>3. </a:t>
            </a:r>
            <a:r>
              <a:rPr lang="el-GR" sz="3600" u="sng" dirty="0"/>
              <a:t>Στο </a:t>
            </a:r>
            <a:r>
              <a:rPr lang="en-US" sz="3600" u="sng" dirty="0" err="1"/>
              <a:t>Spss</a:t>
            </a:r>
            <a:r>
              <a:rPr lang="en-US" sz="3600" u="sng" dirty="0"/>
              <a:t> </a:t>
            </a:r>
            <a:r>
              <a:rPr lang="el-GR" sz="3600" u="sng" dirty="0"/>
              <a:t>το τεστ </a:t>
            </a:r>
            <a:r>
              <a:rPr lang="en-US" sz="3600" u="sng" dirty="0" err="1"/>
              <a:t>Sapiro-wilk</a:t>
            </a:r>
            <a:r>
              <a:rPr lang="en-US" sz="3600" u="sng" dirty="0"/>
              <a:t> </a:t>
            </a:r>
            <a:r>
              <a:rPr lang="el-GR" sz="3600" u="sng" dirty="0"/>
              <a:t>να</a:t>
            </a:r>
            <a:r>
              <a:rPr lang="en-US" sz="3600" u="sng" dirty="0"/>
              <a:t> </a:t>
            </a:r>
            <a:r>
              <a:rPr lang="el-GR" sz="3600" u="sng" dirty="0"/>
              <a:t>μην είναι στατιστικής σημαντικό </a:t>
            </a:r>
            <a:r>
              <a:rPr lang="el-GR" sz="3600" u="sng" dirty="0" err="1"/>
              <a:t>δλδ</a:t>
            </a:r>
            <a:r>
              <a:rPr lang="el-GR" sz="3600" u="sng" dirty="0"/>
              <a:t> να μην είναι </a:t>
            </a:r>
            <a:r>
              <a:rPr lang="en-US" sz="3600" u="sng" dirty="0"/>
              <a:t>sign</a:t>
            </a:r>
            <a:r>
              <a:rPr lang="el-GR" sz="3600" u="sng" dirty="0"/>
              <a:t>.≤0,05 </a:t>
            </a:r>
          </a:p>
          <a:p>
            <a:endParaRPr lang="el-GR" sz="3600" dirty="0"/>
          </a:p>
          <a:p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3752526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59AD1DE-93CE-4835-95F7-0998F229B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478631"/>
            <a:ext cx="10372725" cy="465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77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826DCC-CF65-4E8D-AF71-09AFD826A817}"/>
              </a:ext>
            </a:extLst>
          </p:cNvPr>
          <p:cNvSpPr txBox="1"/>
          <p:nvPr/>
        </p:nvSpPr>
        <p:spPr>
          <a:xfrm>
            <a:off x="698376" y="53077"/>
            <a:ext cx="10795247" cy="1446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rgbClr val="FF0000"/>
                </a:solidFill>
              </a:rPr>
              <a:t>Κατανομή </a:t>
            </a:r>
            <a:r>
              <a:rPr lang="en-US" sz="4400" b="1" dirty="0">
                <a:solidFill>
                  <a:srgbClr val="FF0000"/>
                </a:solidFill>
              </a:rPr>
              <a:t>t</a:t>
            </a:r>
            <a:r>
              <a:rPr lang="en-US" sz="4400" b="1" dirty="0"/>
              <a:t> </a:t>
            </a:r>
            <a:r>
              <a:rPr lang="el-GR" sz="4400" b="1" dirty="0"/>
              <a:t>(είναι η κατανομή του μέσου όρου του δείγματος)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C9CC95-0D0F-4F71-8958-DF7743F3479A}"/>
                  </a:ext>
                </a:extLst>
              </p:cNvPr>
              <p:cNvSpPr txBox="1"/>
              <p:nvPr/>
            </p:nvSpPr>
            <p:spPr>
              <a:xfrm>
                <a:off x="195309" y="1677880"/>
                <a:ext cx="1159423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l-GR" sz="2400" dirty="0"/>
                  <a:t>Εάν από ένα πληθυσμό με κανονική κατανομή πάρουμε δείγματα μεγέθους </a:t>
                </a:r>
                <a:r>
                  <a:rPr lang="en-US" sz="2400" dirty="0"/>
                  <a:t>n </a:t>
                </a:r>
                <a:r>
                  <a:rPr lang="el-GR" sz="2400" dirty="0"/>
                  <a:t>και υπολογίσουμε τους μέσους όρους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sz="24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l-GR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dirty="0"/>
                  <a:t>θα σχηματίσουμε έναν πληθυσμό μέσων όρων. Ο νέος πληθυσμός των μέσων όρων ακολουθεί κανονική κατανομή με μέσο όρο και </a:t>
                </a:r>
                <a:r>
                  <a:rPr lang="el-GR" sz="2400" dirty="0" err="1"/>
                  <a:t>παραλλακτηκότητα</a:t>
                </a:r>
                <a:r>
                  <a:rPr lang="el-GR" sz="2400" dirty="0"/>
                  <a:t>. </a:t>
                </a:r>
              </a:p>
              <a:p>
                <a:endParaRPr lang="el-GR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C9CC95-0D0F-4F71-8958-DF7743F34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09" y="1677880"/>
                <a:ext cx="11594237" cy="1938992"/>
              </a:xfrm>
              <a:prstGeom prst="rect">
                <a:avLst/>
              </a:prstGeom>
              <a:blipFill>
                <a:blip r:embed="rId2"/>
                <a:stretch>
                  <a:fillRect l="-789" t="-2516" r="-84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AA43D27-BAC4-466A-B6A4-548E8332DF6C}"/>
              </a:ext>
            </a:extLst>
          </p:cNvPr>
          <p:cNvSpPr txBox="1"/>
          <p:nvPr/>
        </p:nvSpPr>
        <p:spPr>
          <a:xfrm>
            <a:off x="337352" y="3795125"/>
            <a:ext cx="11452194" cy="24006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400" b="1" dirty="0"/>
              <a:t>Ανακαλύφθηκε από τον Άγγλο χημικό </a:t>
            </a:r>
            <a:r>
              <a:rPr lang="en-US" sz="2400" b="1" dirty="0" err="1"/>
              <a:t>Gosset</a:t>
            </a:r>
            <a:r>
              <a:rPr lang="el-GR" sz="2400" b="1" dirty="0"/>
              <a:t> το 1908</a:t>
            </a:r>
            <a:r>
              <a:rPr lang="en-US" sz="2400" b="1" dirty="0"/>
              <a:t> </a:t>
            </a:r>
            <a:r>
              <a:rPr lang="el-GR" sz="2400" b="1" dirty="0"/>
              <a:t>ο οποίος υπέγραφε ως </a:t>
            </a:r>
            <a:r>
              <a:rPr lang="en-US" sz="2400" b="1" dirty="0"/>
              <a:t>Student </a:t>
            </a:r>
            <a:endParaRPr lang="el-GR" sz="2400" b="1" dirty="0"/>
          </a:p>
          <a:p>
            <a:endParaRPr lang="el-GR" dirty="0"/>
          </a:p>
          <a:p>
            <a:r>
              <a:rPr lang="el-GR" dirty="0"/>
              <a:t> </a:t>
            </a:r>
            <a:endParaRPr lang="en-US" dirty="0"/>
          </a:p>
          <a:p>
            <a:endParaRPr lang="en-US" dirty="0"/>
          </a:p>
          <a:p>
            <a:r>
              <a:rPr lang="el-GR" dirty="0"/>
              <a:t>Με την κατανομή </a:t>
            </a:r>
            <a:r>
              <a:rPr lang="en-US" dirty="0"/>
              <a:t>t </a:t>
            </a:r>
            <a:r>
              <a:rPr lang="el-GR" dirty="0"/>
              <a:t>είναι δυνατόν να εκτελέσουμε δοκιμή σημαντικότητας και υπολογισμό ορίων εμπιστοσύνης για δείγματα ≤30. </a:t>
            </a:r>
            <a:endParaRPr lang="en-US" dirty="0"/>
          </a:p>
          <a:p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03307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5041" y="42025"/>
            <a:ext cx="486463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/>
              <a:t>Κατανομή </a:t>
            </a:r>
            <a:r>
              <a:rPr lang="en-US" sz="2800" b="1" dirty="0"/>
              <a:t>t</a:t>
            </a:r>
            <a:r>
              <a:rPr lang="el-GR" sz="2800" b="1" dirty="0"/>
              <a:t> και Τύποι </a:t>
            </a: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58" y="467627"/>
            <a:ext cx="2503517" cy="1242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0062" y="721060"/>
            <a:ext cx="82414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Τυπική απόκλιση (αναφέρεται στις τιμές του δείγματος με Βαθμούς ελευθερίας </a:t>
            </a:r>
            <a:r>
              <a:rPr lang="en-US" dirty="0"/>
              <a:t>n-1</a:t>
            </a:r>
            <a:r>
              <a:rPr lang="el-GR" dirty="0"/>
              <a:t> 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348" y="1963118"/>
            <a:ext cx="2338946" cy="775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9864" y="1830704"/>
            <a:ext cx="754254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Τυπικό σφάλμα</a:t>
            </a:r>
            <a:r>
              <a:rPr lang="en-US" dirty="0"/>
              <a:t> (</a:t>
            </a:r>
            <a:r>
              <a:rPr lang="el-GR" dirty="0"/>
              <a:t>είναι η τυπική απόκλιση του μέσου όρου του δείγματος)   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67" y="3964707"/>
            <a:ext cx="9928081" cy="19545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81186" y="4678042"/>
            <a:ext cx="354122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T-test</a:t>
            </a:r>
            <a:r>
              <a:rPr lang="el-GR" dirty="0"/>
              <a:t> για σύγκριση Μ.Ο με γνωστό αριθμό </a:t>
            </a:r>
            <a:r>
              <a:rPr lang="en-US" dirty="0"/>
              <a:t> 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570422-68D6-4A01-8F2C-A667417E4CCD}"/>
                  </a:ext>
                </a:extLst>
              </p:cNvPr>
              <p:cNvSpPr txBox="1"/>
              <p:nvPr/>
            </p:nvSpPr>
            <p:spPr>
              <a:xfrm>
                <a:off x="503602" y="2893293"/>
                <a:ext cx="111847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highlight>
                      <a:srgbClr val="FFFF00"/>
                    </a:highlight>
                  </a:rPr>
                  <a:t>Η </a:t>
                </a:r>
                <a:r>
                  <a:rPr lang="en-US" dirty="0">
                    <a:highlight>
                      <a:srgbClr val="FFFF00"/>
                    </a:highlight>
                  </a:rPr>
                  <a:t>t </a:t>
                </a:r>
                <a:r>
                  <a:rPr lang="el-GR" dirty="0">
                    <a:highlight>
                      <a:srgbClr val="FFFF00"/>
                    </a:highlight>
                  </a:rPr>
                  <a:t>κατανομή αναφέρεται στην κατανομή των μέσων όρων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i="1" dirty="0" smtClean="0">
                            <a:solidFill>
                              <a:srgbClr val="836967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i="1" dirty="0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l-GR" b="0" i="1" dirty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>
                    <a:highlight>
                      <a:srgbClr val="FFFF00"/>
                    </a:highlight>
                  </a:rPr>
                  <a:t>των δειγμάτων που έχουν ληφθεί από τον πληθυσμό και ονομάζεται κατανομή του </a:t>
                </a:r>
                <a:r>
                  <a:rPr lang="en-US" dirty="0">
                    <a:highlight>
                      <a:srgbClr val="FFFF00"/>
                    </a:highlight>
                  </a:rPr>
                  <a:t>Student</a:t>
                </a:r>
                <a:r>
                  <a:rPr lang="el-GR" dirty="0">
                    <a:highlight>
                      <a:srgbClr val="FFFF00"/>
                    </a:highlight>
                  </a:rPr>
                  <a:t>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570422-68D6-4A01-8F2C-A667417E4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02" y="2893293"/>
                <a:ext cx="11184796" cy="646331"/>
              </a:xfrm>
              <a:prstGeom prst="rect">
                <a:avLst/>
              </a:prstGeom>
              <a:blipFill>
                <a:blip r:embed="rId5"/>
                <a:stretch>
                  <a:fillRect l="-491" t="-5660" b="-1415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9306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Αποτέλεσμα εικόνας για comparison normal distribution vs t distribu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155575" y="108901"/>
            <a:ext cx="11880849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800" b="1" dirty="0"/>
              <a:t>Καμπύλη Κατανομής (</a:t>
            </a:r>
            <a:r>
              <a:rPr lang="en-US" sz="2800" b="1" dirty="0"/>
              <a:t>t) vs </a:t>
            </a:r>
            <a:r>
              <a:rPr lang="el-GR" sz="2800" b="1" dirty="0"/>
              <a:t>Καμπύλη Κανονικής κατανομής (</a:t>
            </a:r>
            <a:r>
              <a:rPr lang="en-US" sz="2800" b="1" dirty="0"/>
              <a:t>z</a:t>
            </a:r>
            <a:r>
              <a:rPr lang="el-GR" sz="2800" b="1" dirty="0"/>
              <a:t>)</a:t>
            </a:r>
            <a:endParaRPr lang="en-US" sz="2800" b="1" dirty="0"/>
          </a:p>
          <a:p>
            <a:r>
              <a:rPr lang="el-GR" sz="2800" dirty="0"/>
              <a:t>Όσο αυξάνονται οι ΒΕ η </a:t>
            </a:r>
            <a:r>
              <a:rPr lang="en-US" sz="2800" dirty="0"/>
              <a:t>t- </a:t>
            </a:r>
            <a:r>
              <a:rPr lang="el-GR" sz="2800" dirty="0"/>
              <a:t>κατανομή </a:t>
            </a:r>
            <a:r>
              <a:rPr lang="el-GR" sz="2800" dirty="0" err="1"/>
              <a:t>πλήσιάζει</a:t>
            </a:r>
            <a:r>
              <a:rPr lang="el-GR" sz="2800" dirty="0"/>
              <a:t> την κανονική (</a:t>
            </a:r>
            <a:r>
              <a:rPr lang="en-US" sz="2800" dirty="0"/>
              <a:t>z) </a:t>
            </a:r>
            <a:r>
              <a:rPr lang="en-US" sz="2800" b="1" dirty="0"/>
              <a:t> </a:t>
            </a:r>
            <a:endParaRPr lang="el-GR" sz="2800"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46EF36F-19D4-48DB-99AB-45C44CF1C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1094563"/>
            <a:ext cx="11666521" cy="5672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06AB92-9B01-4EF5-897A-10391E481998}"/>
              </a:ext>
            </a:extLst>
          </p:cNvPr>
          <p:cNvSpPr txBox="1"/>
          <p:nvPr/>
        </p:nvSpPr>
        <p:spPr>
          <a:xfrm>
            <a:off x="7726532" y="2498259"/>
            <a:ext cx="446546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Το σχήμα της καμπύλης εξαρτάται από τους βαθμούς ελευθερίας (ΒΕ) του </a:t>
            </a:r>
            <a:r>
              <a:rPr lang="en-US" dirty="0"/>
              <a:t>S </a:t>
            </a:r>
          </a:p>
          <a:p>
            <a:r>
              <a:rPr lang="el-GR" dirty="0"/>
              <a:t>Όταν ΒΕ μικρό τότε η καμπύλη είναι πεπλατυσμένη </a:t>
            </a:r>
          </a:p>
        </p:txBody>
      </p:sp>
    </p:spTree>
    <p:extLst>
      <p:ext uri="{BB962C8B-B14F-4D97-AF65-F5344CB8AC3E}">
        <p14:creationId xmlns:p14="http://schemas.microsoft.com/office/powerpoint/2010/main" val="3621135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48" y="565245"/>
            <a:ext cx="5954576" cy="5481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05041" y="42025"/>
            <a:ext cx="486463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/>
              <a:t>Κατανομή </a:t>
            </a:r>
            <a:r>
              <a:rPr lang="en-US" sz="2800" b="1" dirty="0"/>
              <a:t>t</a:t>
            </a:r>
            <a:endParaRPr lang="el-GR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41D35-5127-413E-8EF1-826C4082270B}"/>
              </a:ext>
            </a:extLst>
          </p:cNvPr>
          <p:cNvSpPr txBox="1"/>
          <p:nvPr/>
        </p:nvSpPr>
        <p:spPr>
          <a:xfrm>
            <a:off x="2109618" y="1892710"/>
            <a:ext cx="1225118" cy="36933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E69151C8-566B-444F-A393-E554E9816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237" y="941034"/>
            <a:ext cx="4714043" cy="39061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2EA0F6-599F-4B3B-876B-42C31314AB23}"/>
                  </a:ext>
                </a:extLst>
              </p:cNvPr>
              <p:cNvSpPr txBox="1"/>
              <p:nvPr/>
            </p:nvSpPr>
            <p:spPr>
              <a:xfrm>
                <a:off x="142043" y="6134470"/>
                <a:ext cx="12049957" cy="64633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l-GR" dirty="0"/>
                  <a:t>Το (</a:t>
                </a:r>
                <a:r>
                  <a:rPr lang="en-US" dirty="0"/>
                  <a:t>t</a:t>
                </a:r>
                <a:r>
                  <a:rPr lang="el-GR" dirty="0"/>
                  <a:t>)</a:t>
                </a:r>
                <a:r>
                  <a:rPr lang="en-US" dirty="0"/>
                  <a:t> </a:t>
                </a:r>
                <a:r>
                  <a:rPr lang="el-GR" dirty="0"/>
                  <a:t>στην ουσία μετρά των αριθμό των τυπικών σφαλμάτων που χωρίζει τον μέσο όρο του δείγματος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l-GR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/>
                  <a:t>από τον μέσο όρο του πληθυσμού (μ)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2EA0F6-599F-4B3B-876B-42C31314A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43" y="6134470"/>
                <a:ext cx="12049957" cy="646331"/>
              </a:xfrm>
              <a:prstGeom prst="rect">
                <a:avLst/>
              </a:prstGeom>
              <a:blipFill>
                <a:blip r:embed="rId4"/>
                <a:stretch>
                  <a:fillRect l="-405" t="-4717" r="-506" b="-1415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E5F64E9-E3BD-4CD3-85EA-469507EA8F0B}"/>
              </a:ext>
            </a:extLst>
          </p:cNvPr>
          <p:cNvSpPr txBox="1"/>
          <p:nvPr/>
        </p:nvSpPr>
        <p:spPr>
          <a:xfrm>
            <a:off x="2109618" y="5868513"/>
            <a:ext cx="1225118" cy="36933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60020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AB30C63-23BD-4C06-B942-0F6776DB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60" y="2520228"/>
            <a:ext cx="7800975" cy="40219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004BE6-1268-4C68-B986-6336B07BF386}"/>
              </a:ext>
            </a:extLst>
          </p:cNvPr>
          <p:cNvSpPr txBox="1"/>
          <p:nvPr/>
        </p:nvSpPr>
        <p:spPr>
          <a:xfrm>
            <a:off x="745725" y="443884"/>
            <a:ext cx="10795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Οι επιφάνειες κάτω από την καμπύλη </a:t>
            </a:r>
            <a:r>
              <a:rPr lang="en-US" dirty="0"/>
              <a:t>t </a:t>
            </a:r>
            <a:r>
              <a:rPr lang="el-GR" dirty="0"/>
              <a:t>δίδονται από πίνακες για κάθε ΒΕ δίδεται μια τιμή </a:t>
            </a:r>
            <a:r>
              <a:rPr lang="en-US" dirty="0"/>
              <a:t>t. </a:t>
            </a:r>
            <a:r>
              <a:rPr lang="el-GR" dirty="0"/>
              <a:t>Οι τιμές </a:t>
            </a:r>
            <a:r>
              <a:rPr lang="en-US" dirty="0"/>
              <a:t>t </a:t>
            </a:r>
            <a:r>
              <a:rPr lang="el-GR" dirty="0"/>
              <a:t>είναι τέτοιες ώστε οι τιμές που μένουν δεξιά από το </a:t>
            </a:r>
            <a:r>
              <a:rPr lang="en-US" dirty="0"/>
              <a:t>+t </a:t>
            </a:r>
            <a:r>
              <a:rPr lang="el-GR" dirty="0"/>
              <a:t>και αριστερά από το –</a:t>
            </a:r>
            <a:r>
              <a:rPr lang="en-US" dirty="0"/>
              <a:t>t </a:t>
            </a:r>
            <a:r>
              <a:rPr lang="el-GR" dirty="0"/>
              <a:t>αποτελούν ένα συγκεκριμένο ποσοστό της επιφανείας της καμπύλης (σκιασμένη επιφάνεια)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7F6559-ADF9-4784-843B-53905CD9C601}"/>
              </a:ext>
            </a:extLst>
          </p:cNvPr>
          <p:cNvSpPr txBox="1"/>
          <p:nvPr/>
        </p:nvSpPr>
        <p:spPr>
          <a:xfrm>
            <a:off x="7750204" y="2210540"/>
            <a:ext cx="4190261" cy="14773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α (αναπαριστά την πιθανότητα ύπαρξης μιας μεγαλύτερης τιμής )</a:t>
            </a:r>
          </a:p>
          <a:p>
            <a:r>
              <a:rPr lang="el-GR" dirty="0"/>
              <a:t>Συνήθως δεχόμαστε α= 0,05 ή α=0,01 που αντιστοιχεί σε πιθανότητα </a:t>
            </a:r>
            <a:r>
              <a:rPr lang="el-GR" dirty="0" err="1"/>
              <a:t>σφαλματος</a:t>
            </a:r>
            <a:r>
              <a:rPr lang="el-GR" dirty="0"/>
              <a:t> 5% και 1%, αντιστοίχως  </a:t>
            </a:r>
          </a:p>
        </p:txBody>
      </p:sp>
      <p:sp>
        <p:nvSpPr>
          <p:cNvPr id="6" name="Βέλος: Κάτω 5">
            <a:extLst>
              <a:ext uri="{FF2B5EF4-FFF2-40B4-BE49-F238E27FC236}">
                <a16:creationId xmlns:a16="http://schemas.microsoft.com/office/drawing/2014/main" id="{038574AB-7A88-4D7A-A78D-DEB7917B8044}"/>
              </a:ext>
            </a:extLst>
          </p:cNvPr>
          <p:cNvSpPr/>
          <p:nvPr/>
        </p:nvSpPr>
        <p:spPr>
          <a:xfrm>
            <a:off x="7501629" y="3770047"/>
            <a:ext cx="497149" cy="8966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Βέλος: Κάτω 6">
            <a:extLst>
              <a:ext uri="{FF2B5EF4-FFF2-40B4-BE49-F238E27FC236}">
                <a16:creationId xmlns:a16="http://schemas.microsoft.com/office/drawing/2014/main" id="{B6E412D1-CD61-4910-962A-1ACE50F47A5B}"/>
              </a:ext>
            </a:extLst>
          </p:cNvPr>
          <p:cNvSpPr/>
          <p:nvPr/>
        </p:nvSpPr>
        <p:spPr>
          <a:xfrm>
            <a:off x="3559944" y="3799643"/>
            <a:ext cx="497149" cy="8966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0099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7B5FD08-91B1-4B2A-B566-1A4DFD119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30" y="997393"/>
            <a:ext cx="10084431" cy="4212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424662-5FDE-4090-9F2A-B9DDBE84304A}"/>
              </a:ext>
            </a:extLst>
          </p:cNvPr>
          <p:cNvSpPr txBox="1"/>
          <p:nvPr/>
        </p:nvSpPr>
        <p:spPr>
          <a:xfrm>
            <a:off x="566530" y="-79825"/>
            <a:ext cx="11294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/>
              <a:t>Κατανομή </a:t>
            </a:r>
            <a:r>
              <a:rPr lang="en-US" sz="2800" b="1" dirty="0"/>
              <a:t>t vs </a:t>
            </a:r>
            <a:r>
              <a:rPr lang="el-GR" sz="2800" b="1" dirty="0"/>
              <a:t>Κανονική κατανομή </a:t>
            </a:r>
            <a:r>
              <a:rPr lang="en-US" sz="2800" b="1" dirty="0"/>
              <a:t>z-distribution</a:t>
            </a:r>
          </a:p>
          <a:p>
            <a:endParaRPr lang="el-GR" b="1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80963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23975"/>
            <a:ext cx="11734800" cy="4210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4881" y="249382"/>
            <a:ext cx="486463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/>
              <a:t>Κατανομή </a:t>
            </a:r>
            <a:r>
              <a:rPr lang="en-US" sz="2800" b="1" dirty="0"/>
              <a:t>t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560998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BC04D14-EA9D-466F-9068-9616231D5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1303734"/>
            <a:ext cx="11029950" cy="42505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2DFB52-DB17-42A7-A4A9-944E2B259299}"/>
              </a:ext>
            </a:extLst>
          </p:cNvPr>
          <p:cNvSpPr txBox="1"/>
          <p:nvPr/>
        </p:nvSpPr>
        <p:spPr>
          <a:xfrm>
            <a:off x="2575736" y="228456"/>
            <a:ext cx="6452854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/>
              <a:t>Κατανομή </a:t>
            </a:r>
            <a:r>
              <a:rPr lang="en-US" sz="2800" b="1" dirty="0"/>
              <a:t>t</a:t>
            </a:r>
            <a:r>
              <a:rPr lang="el-GR" sz="2800" b="1" dirty="0"/>
              <a:t> διαφοράς μέσων όρων  </a:t>
            </a:r>
            <a:endParaRPr lang="el-GR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046D67-6CC9-445D-847C-94F8E73B9548}"/>
              </a:ext>
            </a:extLst>
          </p:cNvPr>
          <p:cNvSpPr txBox="1"/>
          <p:nvPr/>
        </p:nvSpPr>
        <p:spPr>
          <a:xfrm>
            <a:off x="7872154" y="2318216"/>
            <a:ext cx="384879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Τυπικό σφάλμα διαφοράς μέσων όρων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DEBE4D-1FBA-4270-978F-1A6AD03EDADD}"/>
              </a:ext>
            </a:extLst>
          </p:cNvPr>
          <p:cNvSpPr txBox="1"/>
          <p:nvPr/>
        </p:nvSpPr>
        <p:spPr>
          <a:xfrm>
            <a:off x="7581208" y="3998422"/>
            <a:ext cx="467175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T-test</a:t>
            </a:r>
            <a:r>
              <a:rPr lang="el-GR" dirty="0"/>
              <a:t> για σύγκριση δυο μέσων όρων </a:t>
            </a:r>
          </a:p>
        </p:txBody>
      </p:sp>
    </p:spTree>
    <p:extLst>
      <p:ext uri="{BB962C8B-B14F-4D97-AF65-F5344CB8AC3E}">
        <p14:creationId xmlns:p14="http://schemas.microsoft.com/office/powerpoint/2010/main" val="502747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D507A3-C929-4079-82F3-99875833EBE5}"/>
              </a:ext>
            </a:extLst>
          </p:cNvPr>
          <p:cNvSpPr txBox="1"/>
          <p:nvPr/>
        </p:nvSpPr>
        <p:spPr>
          <a:xfrm>
            <a:off x="3027285" y="0"/>
            <a:ext cx="4822055" cy="76944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4400" dirty="0"/>
              <a:t>Κατανομή </a:t>
            </a:r>
            <a:r>
              <a:rPr lang="en-US" sz="4400" dirty="0"/>
              <a:t>F </a:t>
            </a:r>
            <a:endParaRPr lang="el-GR" sz="44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540E510-47EB-467A-9AA2-C616F7B8D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83" y="1375171"/>
            <a:ext cx="11079333" cy="468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20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EB8E406-D135-4212-B066-6180E4555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22" y="408373"/>
            <a:ext cx="10588471" cy="210400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53DDD5D-DDAA-4FD3-9506-2268EEEAF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118" y="3699283"/>
            <a:ext cx="10063347" cy="2750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80D1F0-BE77-4EA4-B083-48C9D8537911}"/>
              </a:ext>
            </a:extLst>
          </p:cNvPr>
          <p:cNvSpPr txBox="1"/>
          <p:nvPr/>
        </p:nvSpPr>
        <p:spPr>
          <a:xfrm>
            <a:off x="2263806" y="0"/>
            <a:ext cx="746612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Διακύμανση εντός των </a:t>
            </a:r>
            <a:r>
              <a:rPr lang="el-GR" dirty="0" err="1"/>
              <a:t>δειγματων</a:t>
            </a:r>
            <a:r>
              <a:rPr lang="el-GR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4FCD11-9078-470F-9678-4DE3F9664621}"/>
              </a:ext>
            </a:extLst>
          </p:cNvPr>
          <p:cNvSpPr txBox="1"/>
          <p:nvPr/>
        </p:nvSpPr>
        <p:spPr>
          <a:xfrm>
            <a:off x="2429197" y="3156666"/>
            <a:ext cx="746612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Διακύμανση μεταξύ των μέσων </a:t>
            </a:r>
            <a:r>
              <a:rPr lang="el-GR" dirty="0" err="1"/>
              <a:t>ορων</a:t>
            </a:r>
            <a:r>
              <a:rPr lang="el-GR" dirty="0"/>
              <a:t> που προκύπτουν από τα δείγματα </a:t>
            </a:r>
          </a:p>
        </p:txBody>
      </p:sp>
    </p:spTree>
    <p:extLst>
      <p:ext uri="{BB962C8B-B14F-4D97-AF65-F5344CB8AC3E}">
        <p14:creationId xmlns:p14="http://schemas.microsoft.com/office/powerpoint/2010/main" val="1565859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C00E1A4-9E07-4E9A-8E8E-E8B249729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864394"/>
            <a:ext cx="10287000" cy="426128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BBBDE9E-FE56-45C0-8BA3-579AFE621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523" y="5289946"/>
            <a:ext cx="9744075" cy="140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413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39625A5-0E40-4E31-B416-8ED0F22FD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76" y="0"/>
            <a:ext cx="10051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41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.3.6.7.3. Upper Critical Values of the F Distribution">
            <a:extLst>
              <a:ext uri="{FF2B5EF4-FFF2-40B4-BE49-F238E27FC236}">
                <a16:creationId xmlns:a16="http://schemas.microsoft.com/office/drawing/2014/main" id="{16ED6E14-C7CF-4A53-B51F-5D94B94CD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" y="319596"/>
            <a:ext cx="11869444" cy="653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651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FA24580-B59D-445C-AFC8-DD4C873B7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668" y="0"/>
            <a:ext cx="9100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185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20D6A6-DF64-4737-B968-EE85D14D035A}"/>
              </a:ext>
            </a:extLst>
          </p:cNvPr>
          <p:cNvSpPr txBox="1"/>
          <p:nvPr/>
        </p:nvSpPr>
        <p:spPr>
          <a:xfrm>
            <a:off x="3027285" y="0"/>
            <a:ext cx="4822055" cy="76944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4400" dirty="0"/>
              <a:t>Κατανομή </a:t>
            </a:r>
            <a:r>
              <a:rPr lang="en-US" sz="4400" dirty="0"/>
              <a:t>X</a:t>
            </a:r>
            <a:r>
              <a:rPr lang="en-US" sz="4400" baseline="30000" dirty="0"/>
              <a:t>2</a:t>
            </a:r>
            <a:r>
              <a:rPr lang="en-US" sz="4400" dirty="0"/>
              <a:t> </a:t>
            </a:r>
            <a:endParaRPr lang="el-GR" sz="44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54F9748-AFB3-4978-95CF-0EFC269E5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83075"/>
            <a:ext cx="9601200" cy="491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681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8DD8E83-A6BB-49A0-8121-EF08A3E1C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789384"/>
            <a:ext cx="9001125" cy="527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91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D569FB7-12F1-48EE-9A98-0B14A6DCF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75" y="0"/>
            <a:ext cx="10563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441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2174" y="43903"/>
            <a:ext cx="866692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ΕΛΕΓΧΟΣ ΣΤΑΤΙΣΤΙΚΩΝ ΥΠΟΘΕΣΕΩΝ </a:t>
            </a:r>
          </a:p>
        </p:txBody>
      </p:sp>
      <p:sp>
        <p:nvSpPr>
          <p:cNvPr id="4" name="AutoShape 2" descr="Αποτέλεσμα εικόνας για hypothesis testing step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155575" y="539683"/>
            <a:ext cx="1169611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l-GR" dirty="0"/>
              <a:t>Ο μέσος όρος μπορεί να εκτιμηθεί υπολογίζοντας τα όρια εμπιστοσύνης. Αντ. αυτού όμως είναι δυνατόν να εκτιμηθεί ελέγχοντας την υπόθεση ότι ο μέσος όρος έχει τιμή μηδέν. Η υπόθεση αυτή ονομάζεται μηδενική ή υπόθεση μηδέν </a:t>
            </a:r>
            <a:r>
              <a:rPr lang="en-US" dirty="0"/>
              <a:t>Ho. A</a:t>
            </a:r>
            <a:r>
              <a:rPr lang="el-GR" dirty="0"/>
              <a:t>ν τώρα υπάρχουν πολλοί μέσοι όροι τότε η υπόθεση μηδέν είναι ότι αυτοί δεν διαφέρουν μεταξύ τους. 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97C1415A-FF86-44F6-A577-508E2BE56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74" y="1866461"/>
            <a:ext cx="11131824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735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90D4216-C634-4281-8175-6E2D207DE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41" y="256792"/>
            <a:ext cx="11509669" cy="220741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FFEB1E6-CE35-484E-9389-B58EA9431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70" y="2560689"/>
            <a:ext cx="11088209" cy="404051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0D7C6472-F913-4FDD-847C-62A55A5C2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483" y="4903594"/>
            <a:ext cx="3058127" cy="300038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1D12A299-A822-404A-B616-16DA9C49C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304" y="4975031"/>
            <a:ext cx="2200275" cy="157163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0A540D1-68AE-4DB7-A67C-52AA0200C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514" y="4975031"/>
            <a:ext cx="2200275" cy="1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135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A17ED20-DB6B-49D1-9DA5-6F87F6CDF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15" y="803672"/>
            <a:ext cx="10523460" cy="525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872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1A1989D-E201-4E60-9008-964D705B4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710213"/>
            <a:ext cx="9515475" cy="551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49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92FC789-5014-4695-90C7-6121ABF3D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47" y="4469628"/>
            <a:ext cx="9544050" cy="231457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8F4CD8E9-20B8-4AB0-8C89-1CEF9B061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19" y="302463"/>
            <a:ext cx="6598510" cy="385847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85CCC01-A62C-41FE-8232-02E100A89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029" y="101061"/>
            <a:ext cx="4972924" cy="426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014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383" y="883035"/>
            <a:ext cx="8557591" cy="32724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1052" y="327992"/>
            <a:ext cx="866692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ΕΛΕΓΧΟΣ ΣΤΑΤΙΣΤΙΚΩΝ ΥΠΟΘΕΣΕΩΝ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CBD77-DA30-4E42-9F45-7BB23829F669}"/>
              </a:ext>
            </a:extLst>
          </p:cNvPr>
          <p:cNvSpPr txBox="1"/>
          <p:nvPr/>
        </p:nvSpPr>
        <p:spPr>
          <a:xfrm>
            <a:off x="406400" y="4469414"/>
            <a:ext cx="11612880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l-GR" sz="2400" dirty="0"/>
              <a:t>Όπου α είναι το επίπεδο σημαντικότητας ή επίπεδο (α)</a:t>
            </a:r>
            <a:r>
              <a:rPr lang="el-GR" sz="2400" dirty="0" err="1"/>
              <a:t>πόριψης</a:t>
            </a:r>
            <a:endParaRPr lang="el-GR" sz="2400" dirty="0"/>
          </a:p>
          <a:p>
            <a:pPr algn="just"/>
            <a:r>
              <a:rPr lang="el-GR" sz="2400" dirty="0"/>
              <a:t>Ανάλογα με το κριτήριο που θα εφαρμόσουμε </a:t>
            </a:r>
          </a:p>
          <a:p>
            <a:pPr algn="just"/>
            <a:r>
              <a:rPr lang="el-GR" sz="2400" dirty="0" err="1"/>
              <a:t>Π.χ</a:t>
            </a:r>
            <a:r>
              <a:rPr lang="el-GR" sz="2400" dirty="0"/>
              <a:t> για το </a:t>
            </a:r>
            <a:r>
              <a:rPr lang="en-US" sz="2400" dirty="0"/>
              <a:t>z-</a:t>
            </a:r>
            <a:r>
              <a:rPr lang="el-GR" sz="2400" dirty="0"/>
              <a:t>κριτήριο για επίπεδο σημαντικότητας 0,05 το Ζ= ± 1.96 </a:t>
            </a:r>
          </a:p>
          <a:p>
            <a:pPr algn="just"/>
            <a:r>
              <a:rPr lang="el-GR" sz="2400" dirty="0"/>
              <a:t>Για το </a:t>
            </a:r>
            <a:r>
              <a:rPr lang="en-US" sz="2400" dirty="0"/>
              <a:t>t-</a:t>
            </a:r>
            <a:r>
              <a:rPr lang="el-GR" sz="2400" dirty="0"/>
              <a:t>κριτήριο και ανάλογα τους Β3 και το επίπεδο σημαντικότητας  ή κρίσιμη τιμή </a:t>
            </a:r>
            <a:r>
              <a:rPr lang="en-US" sz="2400" dirty="0"/>
              <a:t>critical – value </a:t>
            </a:r>
            <a:r>
              <a:rPr lang="el-GR" sz="2400" dirty="0"/>
              <a:t>προσδιορίζεται από τον πίνακα του </a:t>
            </a:r>
            <a:r>
              <a:rPr lang="en-US" sz="2400" dirty="0"/>
              <a:t>t-</a:t>
            </a:r>
            <a:r>
              <a:rPr lang="el-GR" sz="2400" dirty="0"/>
              <a:t>κριτηρίου </a:t>
            </a:r>
          </a:p>
        </p:txBody>
      </p:sp>
    </p:spTree>
    <p:extLst>
      <p:ext uri="{BB962C8B-B14F-4D97-AF65-F5344CB8AC3E}">
        <p14:creationId xmlns:p14="http://schemas.microsoft.com/office/powerpoint/2010/main" val="30264178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A7279A9C-1243-4F8E-AB41-633C1A103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0"/>
            <a:ext cx="114935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1875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wo-tailed hypothesis test - PrepNuggets">
            <a:extLst>
              <a:ext uri="{FF2B5EF4-FFF2-40B4-BE49-F238E27FC236}">
                <a16:creationId xmlns:a16="http://schemas.microsoft.com/office/drawing/2014/main" id="{B06E0695-009E-48B0-AE14-696A1C87B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544320"/>
            <a:ext cx="12181840" cy="491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3206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09" y="496957"/>
            <a:ext cx="10267121" cy="453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589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Αποτέλεσμα εικόνας για hypothesis testing sp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53" y="1028803"/>
            <a:ext cx="8766313" cy="480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1052" y="327992"/>
            <a:ext cx="866692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ΕΛΕΓΧΟΣ ΣΤΑΤΙΣΤΙΚΩΝ ΥΠΟΘΕΣΕΩΝ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16A479-30D9-4602-935B-28BB36276A21}"/>
              </a:ext>
            </a:extLst>
          </p:cNvPr>
          <p:cNvSpPr txBox="1"/>
          <p:nvPr/>
        </p:nvSpPr>
        <p:spPr>
          <a:xfrm>
            <a:off x="8552155" y="2539014"/>
            <a:ext cx="3639845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l-GR" sz="2400" dirty="0"/>
              <a:t>Όπου α είναι το επίπεδο σημαντικότητας ή επίπεδο (α)</a:t>
            </a:r>
            <a:r>
              <a:rPr lang="el-GR" sz="2400" dirty="0" err="1"/>
              <a:t>πόριψης</a:t>
            </a:r>
            <a:r>
              <a:rPr lang="el-GR" sz="24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069201-49EA-4FED-B1A1-CBF58E58AC4F}"/>
              </a:ext>
            </a:extLst>
          </p:cNvPr>
          <p:cNvSpPr txBox="1"/>
          <p:nvPr/>
        </p:nvSpPr>
        <p:spPr>
          <a:xfrm>
            <a:off x="8818518" y="3888419"/>
            <a:ext cx="261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Εάν η πιθανότητα (</a:t>
            </a:r>
            <a:r>
              <a:rPr lang="en-US" dirty="0"/>
              <a:t>probability –value &lt; 0.05 </a:t>
            </a:r>
            <a:r>
              <a:rPr lang="el-GR" dirty="0"/>
              <a:t>ή </a:t>
            </a:r>
            <a:r>
              <a:rPr lang="en-US" dirty="0"/>
              <a:t>0.01 </a:t>
            </a:r>
            <a:r>
              <a:rPr lang="el-GR" dirty="0"/>
              <a:t>τότε η σχέση είναι στατιστικώς </a:t>
            </a:r>
            <a:r>
              <a:rPr lang="el-GR" dirty="0" err="1"/>
              <a:t>συμαντική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12215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2CA83E8-A0CA-4F8A-929E-3B1AB1E30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45" y="0"/>
            <a:ext cx="10493405" cy="4847208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F4E1523-4112-450F-95F1-EB7A82E12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782" y="4010070"/>
            <a:ext cx="2325950" cy="30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141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75D154B-8C52-4B59-9E68-FE55D249C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65" y="355106"/>
            <a:ext cx="10336289" cy="215727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5BA5C80-9BA8-4709-B56F-39BADD88C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50" y="2068497"/>
            <a:ext cx="10963923" cy="468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90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83A042B-D5A1-46EB-BA7A-0C58C41EA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1207364"/>
            <a:ext cx="10833994" cy="241472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CDBAF1E-5EEB-4A14-BD96-F2173A419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4358172"/>
            <a:ext cx="10487025" cy="224313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3DC58FC-923F-44C7-96E2-F4A0169F1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6265554"/>
            <a:ext cx="5715000" cy="33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403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9855C35-E2DF-4602-8E09-41067DD41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758" y="1893406"/>
            <a:ext cx="3445830" cy="245745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5C053612-DB85-46B8-81A2-C2B0ADD69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86" y="968637"/>
            <a:ext cx="7079618" cy="310621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4804EE2-EA42-4E53-9609-6A99D8DAE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86" y="4626860"/>
            <a:ext cx="10611057" cy="164077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53D745C-4A3A-44F1-8B29-EF2F30529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74" y="39396"/>
            <a:ext cx="9829800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73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AFB756E1-CCCB-434E-98AC-119982FB4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2" y="2025080"/>
            <a:ext cx="7079618" cy="225742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9C647BEE-1112-4CAA-B505-22FD00128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16" y="576146"/>
            <a:ext cx="9829800" cy="10715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EBA3DD-1E22-4C7E-80FD-FCC93E5998B4}"/>
              </a:ext>
            </a:extLst>
          </p:cNvPr>
          <p:cNvSpPr txBox="1"/>
          <p:nvPr/>
        </p:nvSpPr>
        <p:spPr>
          <a:xfrm>
            <a:off x="7452850" y="3028256"/>
            <a:ext cx="45408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100(1-β) = των τιμών Ζ βρίσκεται έξω από την περιοχή αποδοχής και η υπόθεση Η</a:t>
            </a:r>
            <a:r>
              <a:rPr lang="el-GR" baseline="-25000" dirty="0"/>
              <a:t>0</a:t>
            </a:r>
            <a:r>
              <a:rPr lang="el-GR" dirty="0"/>
              <a:t> θα απορρίπτεται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Η τιμή 1-β ονομάζεται </a:t>
            </a:r>
            <a:r>
              <a:rPr lang="en-US" dirty="0"/>
              <a:t>power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H </a:t>
            </a:r>
            <a:r>
              <a:rPr lang="el-GR" dirty="0"/>
              <a:t>τιμή β ονομάζεται </a:t>
            </a:r>
            <a:r>
              <a:rPr lang="en-US" dirty="0"/>
              <a:t>beta </a:t>
            </a:r>
            <a:r>
              <a:rPr lang="el-GR" dirty="0"/>
              <a:t>και ισοδυναμεί με την πιθανότητα σφάλματος τύπου ΙΙ. </a:t>
            </a:r>
            <a:r>
              <a:rPr lang="en-US" dirty="0"/>
              <a:t>(Error type II)</a:t>
            </a:r>
          </a:p>
          <a:p>
            <a:r>
              <a:rPr lang="el-GR" dirty="0"/>
              <a:t>   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D0908AD-D715-4A65-83D9-B3DB9B404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74" y="4716681"/>
            <a:ext cx="5414593" cy="911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650921-EBCF-4FE3-95D8-8C69DFCB9561}"/>
              </a:ext>
            </a:extLst>
          </p:cNvPr>
          <p:cNvSpPr txBox="1"/>
          <p:nvPr/>
        </p:nvSpPr>
        <p:spPr>
          <a:xfrm>
            <a:off x="3247007" y="5912522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hlinkClick r:id="rId5"/>
              </a:rPr>
              <a:t>https://www.youtube.com/watch?v=iuBbJIeEUwA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5609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3795" y="320763"/>
            <a:ext cx="1076498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>
                <a:solidFill>
                  <a:srgbClr val="FF0000"/>
                </a:solidFill>
              </a:rPr>
              <a:t>Κατανομή πιθανοτήτων </a:t>
            </a:r>
          </a:p>
          <a:p>
            <a:endParaRPr lang="el-GR" sz="2400" b="1" dirty="0"/>
          </a:p>
          <a:p>
            <a:endParaRPr lang="el-GR" sz="2400" b="1" dirty="0"/>
          </a:p>
          <a:p>
            <a:r>
              <a:rPr lang="el-GR" sz="2400" dirty="0"/>
              <a:t>Το κεντρικό πρόβλημα της Βιομετρίας είναι η εξαγωγή συμπερασμάτων για τον πληθυσμό από την μελέτη του δείγματος. </a:t>
            </a:r>
          </a:p>
          <a:p>
            <a:endParaRPr lang="el-GR" sz="2400" dirty="0"/>
          </a:p>
          <a:p>
            <a:endParaRPr lang="el-GR" sz="2400" dirty="0"/>
          </a:p>
          <a:p>
            <a:endParaRPr lang="el-GR" sz="2400" dirty="0"/>
          </a:p>
          <a:p>
            <a:r>
              <a:rPr lang="el-GR" sz="2400" dirty="0"/>
              <a:t>Για το συσχετισμό των στατιστικών που υπολογίζουμε από τα δείγματα με τις αντίστοιχες παραμέτρους του πληθυσμού είναι απαραίτητο να γνωρίζουμε την κατανομή πιθανοτήτων που ακολουθούν τα δεδομένα.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97595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tatistical hypothesis testing test δ allowing to guarantee a prefixed... |  Download Scientific Diagram">
            <a:extLst>
              <a:ext uri="{FF2B5EF4-FFF2-40B4-BE49-F238E27FC236}">
                <a16:creationId xmlns:a16="http://schemas.microsoft.com/office/drawing/2014/main" id="{331DF4BB-1C25-4BF5-B4B5-A1275B7BA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20" y="528320"/>
            <a:ext cx="9479280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1456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AFF5804-BA5B-429F-BB77-B81DB35D0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266330"/>
            <a:ext cx="10001250" cy="471404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D0ECCDE-A315-439A-B460-7FE3E3E26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24" y="4936331"/>
            <a:ext cx="11394397" cy="19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448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A584D4B-E574-4E88-8098-13B952310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37" y="350355"/>
            <a:ext cx="11144990" cy="284560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04FD952-D3EC-4880-B152-21E44C8BD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37" y="3063180"/>
            <a:ext cx="9772650" cy="34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958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178F50-EA1F-43A9-B690-56DA8279E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992981"/>
            <a:ext cx="10858500" cy="487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453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078FC7-247E-4B48-A0FE-44C839279377}"/>
              </a:ext>
            </a:extLst>
          </p:cNvPr>
          <p:cNvSpPr txBox="1"/>
          <p:nvPr/>
        </p:nvSpPr>
        <p:spPr>
          <a:xfrm>
            <a:off x="3047260" y="3246553"/>
            <a:ext cx="60945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 dirty="0">
                <a:effectLst/>
                <a:latin typeface="Roboto" panose="02000000000000000000" pitchFamily="2" charset="0"/>
              </a:rPr>
              <a:t>Έλεγχος Υποθέσεων (Z </a:t>
            </a:r>
            <a:r>
              <a:rPr lang="el-GR" b="0" i="0" dirty="0" err="1">
                <a:effectLst/>
                <a:latin typeface="Roboto" panose="02000000000000000000" pitchFamily="2" charset="0"/>
              </a:rPr>
              <a:t>Test</a:t>
            </a:r>
            <a:r>
              <a:rPr lang="el-GR" b="0" i="0" dirty="0">
                <a:effectLst/>
                <a:latin typeface="Roboto" panose="02000000000000000000" pitchFamily="2" charset="0"/>
              </a:rPr>
              <a:t>) για τον Μέσο Excel</a:t>
            </a:r>
          </a:p>
          <a:p>
            <a:r>
              <a:rPr lang="el-GR" dirty="0">
                <a:hlinkClick r:id="rId2"/>
              </a:rPr>
              <a:t>https://www.youtube.com/watch?v=GzXQEiP7BBg</a:t>
            </a:r>
            <a:endParaRPr lang="el-GR" dirty="0"/>
          </a:p>
          <a:p>
            <a:r>
              <a:rPr lang="el-GR" dirty="0"/>
              <a:t>  </a:t>
            </a:r>
          </a:p>
          <a:p>
            <a:r>
              <a:rPr lang="el-GR" b="0" i="0" dirty="0">
                <a:effectLst/>
                <a:latin typeface="Roboto" panose="02000000000000000000" pitchFamily="2" charset="0"/>
              </a:rPr>
              <a:t>Έλεγχος Υποθέσεων (T </a:t>
            </a:r>
            <a:r>
              <a:rPr lang="el-GR" b="0" i="0" dirty="0" err="1">
                <a:effectLst/>
                <a:latin typeface="Roboto" panose="02000000000000000000" pitchFamily="2" charset="0"/>
              </a:rPr>
              <a:t>Test</a:t>
            </a:r>
            <a:r>
              <a:rPr lang="el-GR" b="0" i="0" dirty="0">
                <a:effectLst/>
                <a:latin typeface="Roboto" panose="02000000000000000000" pitchFamily="2" charset="0"/>
              </a:rPr>
              <a:t>) για τον Μέσο Excel</a:t>
            </a:r>
          </a:p>
          <a:p>
            <a:r>
              <a:rPr lang="en-US" dirty="0">
                <a:hlinkClick r:id="rId3"/>
              </a:rPr>
              <a:t>https://www.youtube.com/watch?v=2nkBH88fN-8&amp;t=55s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86282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212DAA1-B1F4-4612-B2CC-F0FF750D6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12" y="479394"/>
            <a:ext cx="10315575" cy="46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984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82539B9-21A1-4BC9-B813-68C3A8DE0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36" y="914402"/>
            <a:ext cx="10360241" cy="2698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045179-F6EB-433F-898F-9A7B3C8F7137}"/>
              </a:ext>
            </a:extLst>
          </p:cNvPr>
          <p:cNvSpPr txBox="1"/>
          <p:nvPr/>
        </p:nvSpPr>
        <p:spPr>
          <a:xfrm>
            <a:off x="2626822" y="166255"/>
            <a:ext cx="636754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3600" b="1" dirty="0"/>
              <a:t>Εφαρμογή κριτήριου </a:t>
            </a:r>
            <a:r>
              <a:rPr lang="en-US" sz="3600" b="1" dirty="0"/>
              <a:t>t </a:t>
            </a:r>
            <a:endParaRPr lang="el-GR" sz="3600" b="1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09781CE-11BC-4B8B-9429-B830AD5B8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05" y="3992934"/>
            <a:ext cx="10924620" cy="286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575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395D72-0377-4A24-874B-A156A2E75246}"/>
              </a:ext>
            </a:extLst>
          </p:cNvPr>
          <p:cNvSpPr txBox="1"/>
          <p:nvPr/>
        </p:nvSpPr>
        <p:spPr>
          <a:xfrm>
            <a:off x="2626822" y="166255"/>
            <a:ext cx="636754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3600" b="1" dirty="0"/>
              <a:t>Εφαρμογή κριτήριου </a:t>
            </a:r>
            <a:r>
              <a:rPr lang="en-US" sz="3600" b="1" dirty="0"/>
              <a:t>t </a:t>
            </a:r>
            <a:endParaRPr lang="el-GR" sz="3600" b="1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6803B1B-5A30-4E76-B8A5-59649F11D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54" y="1089283"/>
            <a:ext cx="10229850" cy="533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465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66" y="1110333"/>
            <a:ext cx="10597861" cy="5187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3919" y="99754"/>
            <a:ext cx="636754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3600" b="1" dirty="0"/>
              <a:t>Εφαρμογή κριτήριου </a:t>
            </a:r>
            <a:r>
              <a:rPr lang="en-US" sz="3600" b="1" dirty="0"/>
              <a:t>t </a:t>
            </a:r>
            <a:endParaRPr lang="el-GR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604238" y="5563001"/>
            <a:ext cx="290114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2,074 θεωρητική τιμή </a:t>
            </a:r>
            <a:r>
              <a:rPr lang="en-US" dirty="0"/>
              <a:t>t 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73D73D1-7B81-46FD-ABBD-9E298A9B7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73" y="674564"/>
            <a:ext cx="7258050" cy="43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903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34" y="617492"/>
            <a:ext cx="10434379" cy="108426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164" y="1778572"/>
            <a:ext cx="9775767" cy="1879027"/>
          </a:xfrm>
          <a:prstGeom prst="rect">
            <a:avLst/>
          </a:prstGeom>
        </p:spPr>
      </p:pic>
      <p:sp>
        <p:nvSpPr>
          <p:cNvPr id="4" name="Οβάλ 3"/>
          <p:cNvSpPr/>
          <p:nvPr/>
        </p:nvSpPr>
        <p:spPr>
          <a:xfrm>
            <a:off x="4397433" y="2028305"/>
            <a:ext cx="1313411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418" y="4846319"/>
            <a:ext cx="10495338" cy="162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36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2867" y="0"/>
            <a:ext cx="10631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/>
              <a:t>Κανονική Κατανομή </a:t>
            </a:r>
          </a:p>
          <a:p>
            <a:endParaRPr lang="el-GR" b="1" dirty="0"/>
          </a:p>
          <a:p>
            <a:endParaRPr lang="el-GR" dirty="0"/>
          </a:p>
        </p:txBody>
      </p:sp>
      <p:pic>
        <p:nvPicPr>
          <p:cNvPr id="9218" name="Picture 2" descr="Fisher iris versicolor sepalwidth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500" y="4054859"/>
            <a:ext cx="5611302" cy="242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770467"/>
            <a:ext cx="112691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Ένας πληθυσμός συνεχόμενων τιμών έχει μια ορισμένη κατανομή συχνότητας. </a:t>
            </a:r>
          </a:p>
          <a:p>
            <a:r>
              <a:rPr lang="el-GR" dirty="0"/>
              <a:t>Συχνότητα είναι ο αριθμός των τιμών που περιλαμβάνονται σε μια κλάση.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l-GR" dirty="0"/>
              <a:t>Για παράδειγμα ή επίδοση σε ένα μάθημα των φοιτητών.   </a:t>
            </a:r>
          </a:p>
          <a:p>
            <a:r>
              <a:rPr lang="el-GR" dirty="0"/>
              <a:t>Αν παρασταθεί γραφικά η κατανομή με την συχνότητα στο άξονα των τεταμένων και τις κλάσεις στον άξονα των τετμημένων σχηματίζεται ένα ιστόγραμμά που ταυτίζεται με μια καμπύλη την λεγόμενη καμπύλη του </a:t>
            </a:r>
            <a:r>
              <a:rPr lang="en-US" dirty="0"/>
              <a:t>Gauss </a:t>
            </a:r>
            <a:r>
              <a:rPr lang="el-GR" dirty="0"/>
              <a:t>που καθορίζεται από δυο παραμέτρους τον </a:t>
            </a:r>
            <a:r>
              <a:rPr lang="el-GR" dirty="0">
                <a:solidFill>
                  <a:srgbClr val="FF0000"/>
                </a:solidFill>
                <a:highlight>
                  <a:srgbClr val="FFFF00"/>
                </a:highlight>
              </a:rPr>
              <a:t>μέσο όρο </a:t>
            </a:r>
            <a:r>
              <a:rPr lang="el-GR" dirty="0"/>
              <a:t>και την </a:t>
            </a:r>
            <a:r>
              <a:rPr lang="el-GR" dirty="0">
                <a:solidFill>
                  <a:srgbClr val="FF0000"/>
                </a:solidFill>
                <a:highlight>
                  <a:srgbClr val="FFFF00"/>
                </a:highlight>
              </a:rPr>
              <a:t>τυπική απόκλιση </a:t>
            </a:r>
          </a:p>
          <a:p>
            <a:endParaRPr lang="el-GR" dirty="0"/>
          </a:p>
          <a:p>
            <a:r>
              <a:rPr lang="el-GR" dirty="0"/>
              <a:t>Οι μεσαίες </a:t>
            </a:r>
            <a:r>
              <a:rPr lang="el-GR" dirty="0" err="1"/>
              <a:t>κλασεις</a:t>
            </a:r>
            <a:r>
              <a:rPr lang="el-GR" dirty="0"/>
              <a:t> εμφανίζουν τις μεγαλύτερες συχνότητες ενώ όσο απομακρυνόμαστε προς τα δυο άκρα οι συχνότητες παρουσιάζουν προοδευτική ελάττωση.</a:t>
            </a:r>
          </a:p>
          <a:p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6160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97" y="1221971"/>
            <a:ext cx="11089177" cy="3756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9913" y="99754"/>
            <a:ext cx="959288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3600" b="1" dirty="0"/>
              <a:t>Εφαρμογή κριτήριου </a:t>
            </a:r>
            <a:r>
              <a:rPr lang="en-US" sz="3600" b="1" dirty="0"/>
              <a:t>t</a:t>
            </a:r>
            <a:r>
              <a:rPr lang="el-GR" sz="3600" b="1" dirty="0"/>
              <a:t> όρια εμπιστοσύνης </a:t>
            </a:r>
            <a:r>
              <a:rPr lang="en-US" sz="3600" b="1" dirty="0"/>
              <a:t> </a:t>
            </a:r>
            <a:endParaRPr lang="el-GR" sz="3600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174" y="4355869"/>
            <a:ext cx="4156364" cy="1404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9825" y="5454751"/>
            <a:ext cx="5494713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Όρια εμπιστοσύνης</a:t>
            </a:r>
            <a:r>
              <a:rPr lang="en-US" dirty="0"/>
              <a:t> </a:t>
            </a:r>
          </a:p>
          <a:p>
            <a:pPr algn="ctr"/>
            <a:r>
              <a:rPr lang="el-GR" dirty="0"/>
              <a:t>Χαμηλό= 112,88 Υψηλό = 121,38</a:t>
            </a:r>
          </a:p>
          <a:p>
            <a:pPr algn="ctr"/>
            <a:r>
              <a:rPr lang="el-GR" dirty="0"/>
              <a:t>Σύγκριση με 115,65 </a:t>
            </a:r>
          </a:p>
          <a:p>
            <a:pPr algn="ctr"/>
            <a:r>
              <a:rPr lang="el-GR" dirty="0"/>
              <a:t>Συμπέρασμα δεν διαφέρουν στατιστικώς σημαντικά   </a:t>
            </a:r>
          </a:p>
        </p:txBody>
      </p:sp>
    </p:spTree>
    <p:extLst>
      <p:ext uri="{BB962C8B-B14F-4D97-AF65-F5344CB8AC3E}">
        <p14:creationId xmlns:p14="http://schemas.microsoft.com/office/powerpoint/2010/main" val="32024562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3919" y="99754"/>
            <a:ext cx="636754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3600" b="1" dirty="0"/>
              <a:t>Εφαρμογή κριτήριου </a:t>
            </a:r>
            <a:r>
              <a:rPr lang="en-US" sz="3600" b="1" dirty="0"/>
              <a:t>t </a:t>
            </a:r>
            <a:endParaRPr lang="el-GR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96598" y="806334"/>
            <a:ext cx="101669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Σύγκριση δυο μέσων όρων δείγματα ανεξάρτητα με ίσες διακυμάνσεις (1)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11" y="1328248"/>
            <a:ext cx="10972800" cy="301026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598" y="4614880"/>
            <a:ext cx="9572626" cy="19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406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389" y="1845425"/>
            <a:ext cx="8658226" cy="3428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6598" y="806334"/>
            <a:ext cx="101669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Σύγκριση δυο μέσων όρων δείγματα ανεξάρτητα με ίσες διακυμάνσεις (</a:t>
            </a:r>
            <a:r>
              <a:rPr lang="en-US" sz="2400" b="1" dirty="0"/>
              <a:t>2</a:t>
            </a:r>
            <a:r>
              <a:rPr lang="el-GR" sz="2400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148267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27" y="1731266"/>
            <a:ext cx="10513436" cy="3763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6598" y="806334"/>
            <a:ext cx="101669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Σύγκριση δυο μέσων όρων δείγματα ανεξάρτητα με ίσες διακυμάνσεις (3) </a:t>
            </a:r>
          </a:p>
        </p:txBody>
      </p:sp>
    </p:spTree>
    <p:extLst>
      <p:ext uri="{BB962C8B-B14F-4D97-AF65-F5344CB8AC3E}">
        <p14:creationId xmlns:p14="http://schemas.microsoft.com/office/powerpoint/2010/main" val="33513542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B0E782-76E2-4B1A-80F5-CC95A4E437C4}"/>
              </a:ext>
            </a:extLst>
          </p:cNvPr>
          <p:cNvSpPr txBox="1"/>
          <p:nvPr/>
        </p:nvSpPr>
        <p:spPr>
          <a:xfrm>
            <a:off x="1294253" y="0"/>
            <a:ext cx="101669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Σύγκριση δυο μέσων όρων δείγματα ανεξάρτητα με Διαφορετικές  διακυμάνσεις (1)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8ED4839-F27F-4D86-925E-E82262533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34" y="1083076"/>
            <a:ext cx="10973619" cy="577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803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27" y="931025"/>
            <a:ext cx="10939549" cy="5660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0962" y="124690"/>
            <a:ext cx="101669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Σύγκριση δυο μέσων όρων δείγματα κατά ζεύγη </a:t>
            </a:r>
            <a:r>
              <a:rPr lang="en-US" sz="2400" b="1" dirty="0"/>
              <a:t>paired</a:t>
            </a:r>
            <a:r>
              <a:rPr lang="el-GR" sz="2400" b="1" dirty="0"/>
              <a:t> </a:t>
            </a:r>
            <a:r>
              <a:rPr lang="en-US" sz="2400" b="1"/>
              <a:t>t-test</a:t>
            </a:r>
            <a:r>
              <a:rPr lang="el-GR" sz="2400" b="1"/>
              <a:t> </a:t>
            </a:r>
            <a:r>
              <a:rPr lang="el-GR" sz="2400" b="1" dirty="0"/>
              <a:t>(</a:t>
            </a:r>
            <a:r>
              <a:rPr lang="en-US" sz="2400" b="1" dirty="0"/>
              <a:t>1</a:t>
            </a:r>
            <a:r>
              <a:rPr lang="el-GR" sz="2400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1515348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0962" y="124690"/>
            <a:ext cx="101669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Σύγκριση δυο μέσων όρων δείγματα κατά ζεύγη </a:t>
            </a:r>
            <a:r>
              <a:rPr lang="en-US" sz="2400" b="1" dirty="0"/>
              <a:t>paired</a:t>
            </a:r>
            <a:r>
              <a:rPr lang="el-GR" sz="2400" b="1" dirty="0"/>
              <a:t> (</a:t>
            </a:r>
            <a:r>
              <a:rPr lang="en-US" sz="2400" b="1" dirty="0"/>
              <a:t>2</a:t>
            </a:r>
            <a:r>
              <a:rPr lang="el-GR" sz="2400" b="1" dirty="0"/>
              <a:t>) 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16" y="822960"/>
            <a:ext cx="10324408" cy="54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878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0962" y="124690"/>
            <a:ext cx="101669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Σύγκριση δυο μέσων όρων δείγματα κατά ζεύγη </a:t>
            </a:r>
            <a:r>
              <a:rPr lang="en-US" sz="2400" b="1" dirty="0"/>
              <a:t>paired</a:t>
            </a:r>
            <a:r>
              <a:rPr lang="el-GR" sz="2400" b="1" dirty="0"/>
              <a:t> (</a:t>
            </a:r>
            <a:r>
              <a:rPr lang="en-US" sz="2400" b="1" dirty="0"/>
              <a:t>3</a:t>
            </a:r>
            <a:r>
              <a:rPr lang="el-GR" sz="2400" b="1" dirty="0"/>
              <a:t>) 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01" y="1014153"/>
            <a:ext cx="10665229" cy="52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74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699" y="74814"/>
            <a:ext cx="7814181" cy="216131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593" y="2776451"/>
            <a:ext cx="5478086" cy="380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788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B47A311D-4598-474F-9DB9-5483D95B4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450" y="301086"/>
            <a:ext cx="7195831" cy="219044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54A54513-DD1C-4F49-8CE7-60F6127CF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887" y="2571356"/>
            <a:ext cx="4886325" cy="1228725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4716DD57-D355-406F-A502-8FE6AC42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261" y="4480464"/>
            <a:ext cx="98583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27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153" y="1426105"/>
            <a:ext cx="9113175" cy="3075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0407" y="1802189"/>
            <a:ext cx="439743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Τυπική απόκλιση για δείγματα μικρά</a:t>
            </a:r>
            <a:r>
              <a:rPr lang="en-US" dirty="0"/>
              <a:t> (n&lt;30 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6761018" y="1830022"/>
            <a:ext cx="439743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Τυπική απόκλιση (σ  ή </a:t>
            </a:r>
            <a:r>
              <a:rPr lang="en-US" dirty="0"/>
              <a:t>s’</a:t>
            </a:r>
            <a:r>
              <a:rPr lang="el-GR" dirty="0"/>
              <a:t>)για δείγματα μεγάλα</a:t>
            </a:r>
            <a:r>
              <a:rPr lang="en-US" dirty="0"/>
              <a:t> (n</a:t>
            </a:r>
            <a:r>
              <a:rPr lang="el-GR" dirty="0"/>
              <a:t>&gt;</a:t>
            </a:r>
            <a:r>
              <a:rPr lang="en-US" dirty="0"/>
              <a:t>30 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2892829" y="4501814"/>
            <a:ext cx="791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Δλδ</a:t>
            </a:r>
            <a:r>
              <a:rPr lang="el-GR" dirty="0"/>
              <a:t> αφαιρώ 1 ΒΕ για μικρά δείγματα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764" y="191598"/>
            <a:ext cx="11481954" cy="80021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Τυπική απόκλιση δείγματος </a:t>
            </a:r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vs </a:t>
            </a:r>
            <a:r>
              <a:rPr lang="el-GR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Τυπική απόκλιση πληθυσμού </a:t>
            </a:r>
          </a:p>
          <a:p>
            <a:pPr algn="ctr"/>
            <a:endParaRPr lang="el-GR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769153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8138" y="0"/>
            <a:ext cx="5976851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Παραδείγματα Τ-</a:t>
            </a:r>
            <a:r>
              <a:rPr lang="en-US" b="1" dirty="0"/>
              <a:t>test </a:t>
            </a:r>
            <a:endParaRPr lang="el-GR" b="1" dirty="0"/>
          </a:p>
        </p:txBody>
      </p:sp>
      <p:graphicFrame>
        <p:nvGraphicFramePr>
          <p:cNvPr id="4" name="Αντικείμενο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7878488"/>
              </p:ext>
            </p:extLst>
          </p:nvPr>
        </p:nvGraphicFramePr>
        <p:xfrm>
          <a:off x="328352" y="448887"/>
          <a:ext cx="4879571" cy="6159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5" name="Φύλλο εργασίας" r:id="rId3" imgW="1838400" imgH="4200365" progId="Excel.Sheet.12">
                  <p:embed/>
                </p:oleObj>
              </mc:Choice>
              <mc:Fallback>
                <p:oleObj name="Φύλλο εργασίας" r:id="rId3" imgW="1838400" imgH="420036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352" y="448887"/>
                        <a:ext cx="4879571" cy="6159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Αντικείμενο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2123748"/>
              </p:ext>
            </p:extLst>
          </p:nvPr>
        </p:nvGraphicFramePr>
        <p:xfrm>
          <a:off x="7090757" y="369332"/>
          <a:ext cx="4630188" cy="6488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6" name="Φύλλο εργασίας" r:id="rId5" imgW="2467200" imgH="5410289" progId="Excel.Sheet.12">
                  <p:embed/>
                </p:oleObj>
              </mc:Choice>
              <mc:Fallback>
                <p:oleObj name="Φύλλο εργασίας" r:id="rId5" imgW="2467200" imgH="54102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90757" y="369332"/>
                        <a:ext cx="4630188" cy="64886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94806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374073"/>
            <a:ext cx="8695113" cy="615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363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913" y="764772"/>
            <a:ext cx="8149503" cy="2310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1920" y="315884"/>
            <a:ext cx="485463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SPSS T-test independent samples 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81" y="3155266"/>
            <a:ext cx="5608320" cy="349342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27" y="3155265"/>
            <a:ext cx="5798473" cy="370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983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371599"/>
            <a:ext cx="9944100" cy="4646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1920" y="315884"/>
            <a:ext cx="485463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SPSS T-test independent samples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766100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304" y="186460"/>
            <a:ext cx="4901609" cy="49991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1064030"/>
            <a:ext cx="10183091" cy="231215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53835"/>
            <a:ext cx="5370022" cy="3061162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909" y="3507970"/>
            <a:ext cx="6184669" cy="31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551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53" y="906087"/>
            <a:ext cx="10773295" cy="215983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73" y="3286795"/>
            <a:ext cx="10201275" cy="3463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1920" y="315884"/>
            <a:ext cx="485463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SPSS T-test independent samples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501276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585" y="232756"/>
            <a:ext cx="106402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/>
              <a:t>Υπολογισμός ορίων εμπιστοσύνης </a:t>
            </a:r>
            <a:r>
              <a:rPr lang="en-US" sz="3200" dirty="0"/>
              <a:t>confidence intervals </a:t>
            </a:r>
            <a:endParaRPr lang="el-GR" sz="3200" dirty="0"/>
          </a:p>
          <a:p>
            <a:endParaRPr lang="el-GR" dirty="0"/>
          </a:p>
          <a:p>
            <a:pPr algn="just"/>
            <a:r>
              <a:rPr lang="el-GR" sz="2400" dirty="0"/>
              <a:t>Όταν κάποιος είναι σε θέση να βεβαιώσει με μια συγκεκριμένη πιθανότητα ότι ο μέσος όρος ενός πληθυσμού περικλείεται από δυο τιμές, τότε αυτές καθορίζουν ένα διάστημα που δίνει τα όρια εμπιστοσύνης.</a:t>
            </a:r>
          </a:p>
          <a:p>
            <a:pPr algn="just"/>
            <a:endParaRPr lang="el-GR" sz="2400" dirty="0"/>
          </a:p>
          <a:p>
            <a:pPr algn="just"/>
            <a:r>
              <a:rPr lang="el-GR" sz="2400" dirty="0"/>
              <a:t>Μέσα στα όρια αυτά βρίσκεται ο μέσος όρος του πληθυσμού και για τη συγκεκριμένη πιθανότητα που ορίσθηκε. </a:t>
            </a:r>
          </a:p>
          <a:p>
            <a:pPr algn="just"/>
            <a:endParaRPr lang="el-GR" sz="2400" dirty="0"/>
          </a:p>
          <a:p>
            <a:pPr algn="just"/>
            <a:r>
              <a:rPr lang="el-GR" sz="2400" dirty="0"/>
              <a:t>Η πιθανότητα αυτή εκφράζεται είτε ως ποσοστό επιτυχίας (π. χ. 95%) είτε ως ποσοστό αποτυχίας (π. χ. 5%).</a:t>
            </a:r>
          </a:p>
        </p:txBody>
      </p:sp>
      <p:pic>
        <p:nvPicPr>
          <p:cNvPr id="4" name="Picture 2" descr="http://cnx.org/resources/2681e4be5889e488eac5a5f97653d58051bfe766/CNX_Stats_C08_M01_item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54" y="4618022"/>
            <a:ext cx="46386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0906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3074" y="436099"/>
            <a:ext cx="101424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/>
              <a:t>Όρια εμπιστοσύνης </a:t>
            </a:r>
            <a:r>
              <a:rPr lang="en-US" sz="3600" dirty="0"/>
              <a:t>confidence intervals </a:t>
            </a:r>
          </a:p>
          <a:p>
            <a:r>
              <a:rPr lang="el-GR" sz="3600" dirty="0"/>
              <a:t>  </a:t>
            </a:r>
          </a:p>
          <a:p>
            <a:r>
              <a:rPr lang="el-GR" sz="3600" dirty="0"/>
              <a:t> 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2" name="TextBox 1"/>
          <p:cNvSpPr txBox="1"/>
          <p:nvPr/>
        </p:nvSpPr>
        <p:spPr>
          <a:xfrm>
            <a:off x="516835" y="1590261"/>
            <a:ext cx="108336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Είναι ένα διάστημα τιμών που περιέχει μια παράμετρο με μια ορισμένη πιθανότητα. </a:t>
            </a:r>
          </a:p>
          <a:p>
            <a:r>
              <a:rPr lang="el-GR" dirty="0"/>
              <a:t>Ο υπολογισμός είναι δυνατός όταν γνωρίζουμε την κατανομή του πληθυσμού.</a:t>
            </a:r>
          </a:p>
          <a:p>
            <a:endParaRPr lang="el-GR" dirty="0"/>
          </a:p>
          <a:p>
            <a:r>
              <a:rPr lang="el-GR" dirty="0"/>
              <a:t>Είναι τα όρια  στα οποία μπορεί να κυμανθεί ο μέσος όρος για συγκεκριμένη πιθανότητα σφάλματος. 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17410" name="Picture 2" descr="construct a confidence inter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670" y="2760269"/>
            <a:ext cx="2802835" cy="90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www.statisticshowto.datasciencecentral.com/wp-content/uploads/2009/10/t-distribu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740" y="3113571"/>
            <a:ext cx="42767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www.statisticshowto.datasciencecentral.com/wp-content/uploads/2009/10/construct-a-confidence-interva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55" y="4556056"/>
            <a:ext cx="428625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5972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520" y="565265"/>
            <a:ext cx="1000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Υπολογισμός ορίων εμπιστοσύνης σε δείγματα μικρά </a:t>
            </a:r>
            <a:r>
              <a:rPr lang="en-US" sz="2400" b="1" dirty="0"/>
              <a:t>n≤30</a:t>
            </a:r>
            <a:endParaRPr lang="el-GR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35700" y="1026930"/>
            <a:ext cx="1021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Παράδειγμα κάποιος κατέγραψε τα ύψη 23 φυτών Σίκαλής: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68" y="1327974"/>
            <a:ext cx="10086976" cy="52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472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5877" y="199505"/>
            <a:ext cx="67166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Όρια εμπιστοσύνης 23 φυτών βρίζας στο </a:t>
            </a:r>
            <a:r>
              <a:rPr lang="en-US" dirty="0"/>
              <a:t>Excel </a:t>
            </a:r>
            <a:r>
              <a:rPr lang="el-GR" dirty="0"/>
              <a:t>παράδειγμα </a:t>
            </a:r>
            <a:r>
              <a:rPr lang="el-GR" dirty="0" err="1"/>
              <a:t>σελ</a:t>
            </a:r>
            <a:r>
              <a:rPr lang="el-GR" dirty="0"/>
              <a:t> 46 </a:t>
            </a:r>
            <a:r>
              <a:rPr lang="en-US" dirty="0"/>
              <a:t> </a:t>
            </a:r>
            <a:endParaRPr lang="el-GR" dirty="0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732079"/>
              </p:ext>
            </p:extLst>
          </p:nvPr>
        </p:nvGraphicFramePr>
        <p:xfrm>
          <a:off x="498764" y="731520"/>
          <a:ext cx="10756669" cy="5752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Φύλλο εργασίας" r:id="rId3" imgW="9124800" imgH="4581561" progId="Excel.Sheet.12">
                  <p:embed/>
                </p:oleObj>
              </mc:Choice>
              <mc:Fallback>
                <p:oleObj name="Φύλλο εργασίας" r:id="rId3" imgW="9124800" imgH="458156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764" y="731520"/>
                        <a:ext cx="10756669" cy="5752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1033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9207" y="95883"/>
            <a:ext cx="5679286" cy="80021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Κανονική Κατανομή </a:t>
            </a:r>
          </a:p>
          <a:p>
            <a:pPr algn="ctr"/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22" y="5278479"/>
            <a:ext cx="10540537" cy="146586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102" y="1353199"/>
            <a:ext cx="8927869" cy="34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305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3" y="540327"/>
            <a:ext cx="1189551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4553" y="727486"/>
            <a:ext cx="67166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Όρια εμπιστοσύνης 23 φυτών βρίζας στο </a:t>
            </a:r>
            <a:r>
              <a:rPr lang="en-US" dirty="0"/>
              <a:t>SPSS </a:t>
            </a:r>
            <a:r>
              <a:rPr lang="el-GR" dirty="0"/>
              <a:t>παράδειγμα </a:t>
            </a:r>
            <a:r>
              <a:rPr lang="el-GR" dirty="0" err="1"/>
              <a:t>σελ</a:t>
            </a:r>
            <a:r>
              <a:rPr lang="el-GR" dirty="0"/>
              <a:t> 46 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03489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6" y="881149"/>
            <a:ext cx="5577841" cy="5685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0444" y="328475"/>
            <a:ext cx="671668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Όρια εμπιστοσύνης 23 φυτών βρίζας στο </a:t>
            </a:r>
            <a:r>
              <a:rPr lang="en-US" dirty="0"/>
              <a:t>SPSS &amp; JMP </a:t>
            </a:r>
            <a:r>
              <a:rPr lang="el-GR" dirty="0"/>
              <a:t>παράδειγμα </a:t>
            </a:r>
            <a:r>
              <a:rPr lang="el-GR" dirty="0" err="1"/>
              <a:t>σελ</a:t>
            </a:r>
            <a:r>
              <a:rPr lang="el-GR" dirty="0"/>
              <a:t> 46 </a:t>
            </a:r>
            <a:r>
              <a:rPr lang="en-US" dirty="0"/>
              <a:t> 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756" y="1877668"/>
            <a:ext cx="4680066" cy="439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270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76" y="1186641"/>
            <a:ext cx="5735262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5178" y="453166"/>
            <a:ext cx="67166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Ιστόγραμμα 23 φυτών βρίζας στο </a:t>
            </a:r>
            <a:r>
              <a:rPr lang="en-US" dirty="0"/>
              <a:t>SPSS </a:t>
            </a:r>
            <a:r>
              <a:rPr lang="el-GR" dirty="0"/>
              <a:t>παράδειγμα </a:t>
            </a:r>
            <a:r>
              <a:rPr lang="el-GR" dirty="0" err="1"/>
              <a:t>σελ</a:t>
            </a:r>
            <a:r>
              <a:rPr lang="el-GR" dirty="0"/>
              <a:t> 46 </a:t>
            </a:r>
            <a:r>
              <a:rPr lang="en-US" dirty="0"/>
              <a:t> 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219" y="1653263"/>
            <a:ext cx="5935286" cy="386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2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74" y="1219892"/>
            <a:ext cx="6965546" cy="480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5178" y="453166"/>
            <a:ext cx="67166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Normal Q-Q PLOT </a:t>
            </a:r>
            <a:r>
              <a:rPr lang="el-GR" dirty="0"/>
              <a:t>23 φυτών βρίζας στο </a:t>
            </a:r>
            <a:r>
              <a:rPr lang="en-US" dirty="0"/>
              <a:t>SPSS </a:t>
            </a:r>
            <a:r>
              <a:rPr lang="el-GR" dirty="0"/>
              <a:t>παράδειγμα </a:t>
            </a:r>
            <a:r>
              <a:rPr lang="el-GR" dirty="0" err="1"/>
              <a:t>σελ</a:t>
            </a:r>
            <a:r>
              <a:rPr lang="el-GR" dirty="0"/>
              <a:t> 46 </a:t>
            </a:r>
            <a:r>
              <a:rPr lang="en-US" dirty="0"/>
              <a:t> </a:t>
            </a:r>
            <a:endParaRPr lang="el-GR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578" y="1530988"/>
            <a:ext cx="4109309" cy="432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4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67" y="1203267"/>
            <a:ext cx="5735262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5178" y="453166"/>
            <a:ext cx="67166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Box plot  Q-Q PLOT </a:t>
            </a:r>
            <a:r>
              <a:rPr lang="el-GR" dirty="0"/>
              <a:t>23 φυτών βρίζας στο </a:t>
            </a:r>
            <a:r>
              <a:rPr lang="en-US" dirty="0"/>
              <a:t>SPSS </a:t>
            </a:r>
            <a:r>
              <a:rPr lang="el-GR" dirty="0"/>
              <a:t>παράδειγμα </a:t>
            </a:r>
            <a:r>
              <a:rPr lang="el-GR" dirty="0" err="1"/>
              <a:t>σελ</a:t>
            </a:r>
            <a:r>
              <a:rPr lang="el-GR" dirty="0"/>
              <a:t> 46 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28030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1203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221972"/>
            <a:ext cx="10590415" cy="4405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0444" y="328475"/>
            <a:ext cx="67166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Όρια εμπιστοσύνης 48 φυτών βρίζας παράδειγμα </a:t>
            </a:r>
            <a:r>
              <a:rPr lang="el-GR" dirty="0" err="1"/>
              <a:t>σελ</a:t>
            </a:r>
            <a:r>
              <a:rPr lang="el-GR" dirty="0"/>
              <a:t> 45 (1)  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371800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2" y="700499"/>
            <a:ext cx="9858376" cy="5457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0444" y="328475"/>
            <a:ext cx="67166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Όρια εμπιστοσύνης 48 φυτών βρίζας παράδειγμα </a:t>
            </a:r>
            <a:r>
              <a:rPr lang="el-GR" dirty="0" err="1"/>
              <a:t>σελ</a:t>
            </a:r>
            <a:r>
              <a:rPr lang="el-GR" dirty="0"/>
              <a:t> 45 (2)  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45488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0" y="1296784"/>
            <a:ext cx="5345084" cy="52868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0443" y="328475"/>
            <a:ext cx="773914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Όρια εμπιστοσύνης 48 φυτών βρίζας στο </a:t>
            </a:r>
            <a:r>
              <a:rPr lang="en-US" dirty="0"/>
              <a:t>SPSS </a:t>
            </a:r>
            <a:r>
              <a:rPr lang="el-GR" dirty="0"/>
              <a:t>&amp; </a:t>
            </a:r>
            <a:r>
              <a:rPr lang="en-US" dirty="0"/>
              <a:t>JMP </a:t>
            </a:r>
            <a:r>
              <a:rPr lang="el-GR" dirty="0"/>
              <a:t>παράδειγμα </a:t>
            </a:r>
            <a:r>
              <a:rPr lang="el-GR" dirty="0" err="1"/>
              <a:t>σελ</a:t>
            </a:r>
            <a:r>
              <a:rPr lang="el-GR" dirty="0"/>
              <a:t> 45 (</a:t>
            </a:r>
            <a:r>
              <a:rPr lang="en-US" dirty="0"/>
              <a:t>3</a:t>
            </a:r>
            <a:r>
              <a:rPr lang="el-GR" dirty="0"/>
              <a:t>)  </a:t>
            </a:r>
            <a:r>
              <a:rPr lang="en-US" dirty="0"/>
              <a:t> </a:t>
            </a:r>
            <a:endParaRPr lang="el-GR" dirty="0"/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760" y="1296784"/>
            <a:ext cx="3222422" cy="45699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77272" y="697807"/>
            <a:ext cx="349965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JMP </a:t>
            </a:r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1704109" y="839585"/>
            <a:ext cx="380722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SPSS </a:t>
            </a:r>
            <a:endParaRPr lang="el-GR" dirty="0"/>
          </a:p>
        </p:txBody>
      </p:sp>
      <p:pic>
        <p:nvPicPr>
          <p:cNvPr id="17" name="Εικόνα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046" y="5984675"/>
            <a:ext cx="2981741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911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10" y="1336270"/>
            <a:ext cx="5743575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0444" y="328475"/>
            <a:ext cx="67166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Histrogram</a:t>
            </a:r>
            <a:r>
              <a:rPr lang="en-US" dirty="0"/>
              <a:t> </a:t>
            </a:r>
            <a:r>
              <a:rPr lang="el-GR" dirty="0"/>
              <a:t>48 φυτών βρίζας στο </a:t>
            </a:r>
            <a:r>
              <a:rPr lang="en-US" dirty="0"/>
              <a:t>SPSS </a:t>
            </a:r>
            <a:r>
              <a:rPr lang="el-GR" dirty="0"/>
              <a:t>παράδειγμα </a:t>
            </a:r>
            <a:r>
              <a:rPr lang="el-GR" dirty="0" err="1"/>
              <a:t>σελ</a:t>
            </a:r>
            <a:r>
              <a:rPr lang="el-GR" dirty="0"/>
              <a:t> 45 (</a:t>
            </a:r>
            <a:r>
              <a:rPr lang="en-US" dirty="0"/>
              <a:t>4</a:t>
            </a:r>
            <a:r>
              <a:rPr lang="el-GR" dirty="0"/>
              <a:t>)  </a:t>
            </a:r>
            <a:r>
              <a:rPr lang="en-US" dirty="0"/>
              <a:t> </a:t>
            </a: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73" y="1262708"/>
            <a:ext cx="6325986" cy="290196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080" y="4372496"/>
            <a:ext cx="6267796" cy="240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1417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3644</TotalTime>
  <Words>1733</Words>
  <Application>Microsoft Office PowerPoint</Application>
  <PresentationFormat>Ευρεία οθόνη</PresentationFormat>
  <Paragraphs>200</Paragraphs>
  <Slides>108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108</vt:i4>
      </vt:variant>
    </vt:vector>
  </HeadingPairs>
  <TitlesOfParts>
    <vt:vector size="117" baseType="lpstr">
      <vt:lpstr>Arial</vt:lpstr>
      <vt:lpstr>Calibri</vt:lpstr>
      <vt:lpstr>Calibri Light</vt:lpstr>
      <vt:lpstr>Cambria</vt:lpstr>
      <vt:lpstr>Cambria Math</vt:lpstr>
      <vt:lpstr>Roboto</vt:lpstr>
      <vt:lpstr>Wingdings</vt:lpstr>
      <vt:lpstr>Θέμα του Office</vt:lpstr>
      <vt:lpstr>Φύλλο εργασίας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Δημήτρης</dc:creator>
  <cp:lastModifiedBy>user</cp:lastModifiedBy>
  <cp:revision>153</cp:revision>
  <dcterms:created xsi:type="dcterms:W3CDTF">2020-02-10T12:49:18Z</dcterms:created>
  <dcterms:modified xsi:type="dcterms:W3CDTF">2022-04-13T10:02:04Z</dcterms:modified>
</cp:coreProperties>
</file>