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7" r:id="rId3"/>
    <p:sldId id="258" r:id="rId4"/>
    <p:sldId id="259" r:id="rId5"/>
    <p:sldId id="311" r:id="rId6"/>
    <p:sldId id="260" r:id="rId7"/>
    <p:sldId id="297" r:id="rId8"/>
    <p:sldId id="261" r:id="rId9"/>
    <p:sldId id="298" r:id="rId10"/>
    <p:sldId id="262" r:id="rId11"/>
    <p:sldId id="263" r:id="rId12"/>
    <p:sldId id="285" r:id="rId13"/>
    <p:sldId id="264" r:id="rId14"/>
    <p:sldId id="265" r:id="rId15"/>
    <p:sldId id="266" r:id="rId16"/>
    <p:sldId id="282" r:id="rId17"/>
    <p:sldId id="268" r:id="rId18"/>
    <p:sldId id="312" r:id="rId19"/>
    <p:sldId id="299" r:id="rId20"/>
    <p:sldId id="269" r:id="rId21"/>
    <p:sldId id="270" r:id="rId22"/>
    <p:sldId id="271" r:id="rId23"/>
    <p:sldId id="300" r:id="rId24"/>
    <p:sldId id="272" r:id="rId25"/>
    <p:sldId id="273" r:id="rId26"/>
    <p:sldId id="301" r:id="rId27"/>
    <p:sldId id="274" r:id="rId28"/>
    <p:sldId id="283" r:id="rId29"/>
    <p:sldId id="275" r:id="rId30"/>
    <p:sldId id="302" r:id="rId31"/>
    <p:sldId id="276" r:id="rId32"/>
    <p:sldId id="277" r:id="rId33"/>
    <p:sldId id="278" r:id="rId34"/>
    <p:sldId id="284" r:id="rId35"/>
    <p:sldId id="279" r:id="rId36"/>
    <p:sldId id="280" r:id="rId37"/>
    <p:sldId id="286" r:id="rId38"/>
    <p:sldId id="287" r:id="rId39"/>
    <p:sldId id="288" r:id="rId40"/>
    <p:sldId id="289" r:id="rId41"/>
    <p:sldId id="290" r:id="rId42"/>
    <p:sldId id="291" r:id="rId43"/>
    <p:sldId id="292" r:id="rId44"/>
    <p:sldId id="293" r:id="rId45"/>
    <p:sldId id="294" r:id="rId46"/>
    <p:sldId id="303" r:id="rId47"/>
    <p:sldId id="295" r:id="rId48"/>
    <p:sldId id="304" r:id="rId49"/>
    <p:sldId id="296" r:id="rId50"/>
    <p:sldId id="314" r:id="rId51"/>
    <p:sldId id="30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06" r:id="rId73"/>
    <p:sldId id="336" r:id="rId74"/>
    <p:sldId id="337" r:id="rId75"/>
    <p:sldId id="307" r:id="rId76"/>
    <p:sldId id="338" r:id="rId77"/>
    <p:sldId id="308" r:id="rId78"/>
    <p:sldId id="339" r:id="rId79"/>
    <p:sldId id="357" r:id="rId80"/>
    <p:sldId id="341" r:id="rId81"/>
    <p:sldId id="309" r:id="rId82"/>
    <p:sldId id="342" r:id="rId83"/>
    <p:sldId id="343" r:id="rId84"/>
    <p:sldId id="344" r:id="rId85"/>
    <p:sldId id="345" r:id="rId86"/>
    <p:sldId id="346" r:id="rId87"/>
    <p:sldId id="347" r:id="rId88"/>
    <p:sldId id="348" r:id="rId89"/>
    <p:sldId id="349" r:id="rId90"/>
    <p:sldId id="350" r:id="rId91"/>
    <p:sldId id="358" r:id="rId92"/>
    <p:sldId id="360" r:id="rId93"/>
    <p:sldId id="361" r:id="rId9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37371-A28A-4A16-A596-02157A8DCE68}" type="datetimeFigureOut">
              <a:rPr lang="el-GR" smtClean="0"/>
              <a:t>25/11/2024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5B4B1-7153-4284-A501-496AF000F915}" type="slidenum">
              <a:rPr lang="el-GR" smtClean="0"/>
              <a:t>‹#›</a:t>
            </a:fld>
            <a:endParaRPr lang="el-GR"/>
          </a:p>
        </p:txBody>
      </p:sp>
    </p:spTree>
    <p:extLst>
      <p:ext uri="{BB962C8B-B14F-4D97-AF65-F5344CB8AC3E}">
        <p14:creationId xmlns:p14="http://schemas.microsoft.com/office/powerpoint/2010/main" val="348942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FF2986A-C1C8-42A8-8026-F6BFD5945879}" type="datetime1">
              <a:rPr lang="el-GR" altLang="el-GR" smtClean="0">
                <a:latin typeface="Arial" panose="020B0604020202020204" pitchFamily="34" charset="0"/>
              </a:rPr>
              <a:pPr eaLnBrk="1" hangingPunct="1"/>
              <a:t>25/11/2024</a:t>
            </a:fld>
            <a:endParaRPr lang="el-GR" altLang="el-GR">
              <a:latin typeface="Arial" panose="020B0604020202020204" pitchFamily="34" charset="0"/>
            </a:endParaRPr>
          </a:p>
        </p:txBody>
      </p:sp>
      <p:sp>
        <p:nvSpPr>
          <p:cNvPr id="146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9A611E5-BEA0-4962-9528-4DB480F33DEB}" type="slidenum">
              <a:rPr lang="el-GR" altLang="el-GR">
                <a:latin typeface="Arial" panose="020B0604020202020204" pitchFamily="34" charset="0"/>
              </a:rPr>
              <a:pPr eaLnBrk="1" hangingPunct="1"/>
              <a:t>91</a:t>
            </a:fld>
            <a:endParaRPr lang="el-GR" altLang="el-GR">
              <a:latin typeface="Arial" panose="020B0604020202020204" pitchFamily="34" charset="0"/>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11375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F8F54AF5-58D5-475A-89E1-CDD2008C6B27}" type="datetime1">
              <a:rPr lang="el-GR" altLang="el-GR" smtClean="0">
                <a:latin typeface="Arial" panose="020B0604020202020204" pitchFamily="34" charset="0"/>
              </a:rPr>
              <a:pPr eaLnBrk="1" hangingPunct="1"/>
              <a:t>25/11/2024</a:t>
            </a:fld>
            <a:endParaRPr lang="el-GR" altLang="el-GR">
              <a:latin typeface="Arial" panose="020B0604020202020204" pitchFamily="34" charset="0"/>
            </a:endParaRPr>
          </a:p>
        </p:txBody>
      </p:sp>
      <p:sp>
        <p:nvSpPr>
          <p:cNvPr id="147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9C6138D-3679-430A-8EE4-4E8862851071}" type="slidenum">
              <a:rPr lang="el-GR" altLang="el-GR">
                <a:latin typeface="Arial" panose="020B0604020202020204" pitchFamily="34" charset="0"/>
              </a:rPr>
              <a:pPr eaLnBrk="1" hangingPunct="1"/>
              <a:t>92</a:t>
            </a:fld>
            <a:endParaRPr lang="el-GR" altLang="el-GR">
              <a:latin typeface="Arial" panose="020B0604020202020204" pitchFamily="34"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40741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7643C22-9275-4212-82A5-6DE95C2C8562}" type="datetime1">
              <a:rPr lang="el-GR" altLang="el-GR" smtClean="0">
                <a:latin typeface="Arial" panose="020B0604020202020204" pitchFamily="34" charset="0"/>
              </a:rPr>
              <a:pPr eaLnBrk="1" hangingPunct="1"/>
              <a:t>25/11/2024</a:t>
            </a:fld>
            <a:endParaRPr lang="el-GR" altLang="el-GR">
              <a:latin typeface="Arial" panose="020B0604020202020204" pitchFamily="34" charset="0"/>
            </a:endParaRPr>
          </a:p>
        </p:txBody>
      </p:sp>
      <p:sp>
        <p:nvSpPr>
          <p:cNvPr id="148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55632DF9-D09A-4235-B180-89DA4CDE0C0C}" type="slidenum">
              <a:rPr lang="el-GR" altLang="el-GR">
                <a:latin typeface="Arial" panose="020B0604020202020204" pitchFamily="34" charset="0"/>
              </a:rPr>
              <a:pPr eaLnBrk="1" hangingPunct="1"/>
              <a:t>93</a:t>
            </a:fld>
            <a:endParaRPr lang="el-GR" altLang="el-GR">
              <a:latin typeface="Arial" panose="020B0604020202020204" pitchFamily="34"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5459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266C71F-7E9F-4E4E-9B45-B0197ABADEC2}"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71783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266C71F-7E9F-4E4E-9B45-B0197ABADEC2}"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88569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266C71F-7E9F-4E4E-9B45-B0197ABADEC2}"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237308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266C71F-7E9F-4E4E-9B45-B0197ABADEC2}"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168529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6C71F-7E9F-4E4E-9B45-B0197ABADEC2}" type="datetimeFigureOut">
              <a:rPr lang="el-GR" smtClean="0"/>
              <a:t>25/11/2024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382427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266C71F-7E9F-4E4E-9B45-B0197ABADEC2}" type="datetimeFigureOut">
              <a:rPr lang="el-GR" smtClean="0"/>
              <a:t>25/11/2024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213442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266C71F-7E9F-4E4E-9B45-B0197ABADEC2}" type="datetimeFigureOut">
              <a:rPr lang="el-GR" smtClean="0"/>
              <a:t>25/11/2024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114820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266C71F-7E9F-4E4E-9B45-B0197ABADEC2}" type="datetimeFigureOut">
              <a:rPr lang="el-GR" smtClean="0"/>
              <a:t>25/11/2024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388449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6C71F-7E9F-4E4E-9B45-B0197ABADEC2}" type="datetimeFigureOut">
              <a:rPr lang="el-GR" smtClean="0"/>
              <a:t>25/11/2024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76472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6C71F-7E9F-4E4E-9B45-B0197ABADEC2}" type="datetimeFigureOut">
              <a:rPr lang="el-GR" smtClean="0"/>
              <a:t>25/11/2024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401379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6C71F-7E9F-4E4E-9B45-B0197ABADEC2}" type="datetimeFigureOut">
              <a:rPr lang="el-GR" smtClean="0"/>
              <a:t>25/11/2024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AE4A433-96AF-47E6-81ED-D53C9BDB5B74}" type="slidenum">
              <a:rPr lang="el-GR" smtClean="0"/>
              <a:t>‹#›</a:t>
            </a:fld>
            <a:endParaRPr lang="el-GR"/>
          </a:p>
        </p:txBody>
      </p:sp>
    </p:spTree>
    <p:extLst>
      <p:ext uri="{BB962C8B-B14F-4D97-AF65-F5344CB8AC3E}">
        <p14:creationId xmlns:p14="http://schemas.microsoft.com/office/powerpoint/2010/main" val="83336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6C71F-7E9F-4E4E-9B45-B0197ABADEC2}" type="datetimeFigureOut">
              <a:rPr lang="el-GR" smtClean="0"/>
              <a:t>25/11/2024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4A433-96AF-47E6-81ED-D53C9BDB5B74}" type="slidenum">
              <a:rPr lang="el-GR" smtClean="0"/>
              <a:t>‹#›</a:t>
            </a:fld>
            <a:endParaRPr lang="el-GR"/>
          </a:p>
        </p:txBody>
      </p:sp>
    </p:spTree>
    <p:extLst>
      <p:ext uri="{BB962C8B-B14F-4D97-AF65-F5344CB8AC3E}">
        <p14:creationId xmlns:p14="http://schemas.microsoft.com/office/powerpoint/2010/main" val="53323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19989"/>
          </a:xfrm>
        </p:spPr>
        <p:txBody>
          <a:bodyPr/>
          <a:lstStyle/>
          <a:p>
            <a:r>
              <a:rPr lang="el-GR" b="1" dirty="0"/>
              <a:t>ΑΝΑΠΝΕΥΣΤΙΚΟ  ΣΥΣΤΗΜΑ</a:t>
            </a:r>
          </a:p>
        </p:txBody>
      </p:sp>
    </p:spTree>
    <p:extLst>
      <p:ext uri="{BB962C8B-B14F-4D97-AF65-F5344CB8AC3E}">
        <p14:creationId xmlns:p14="http://schemas.microsoft.com/office/powerpoint/2010/main" val="8674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53"/>
            <a:ext cx="10515600" cy="881349"/>
          </a:xfrm>
        </p:spPr>
        <p:txBody>
          <a:bodyPr/>
          <a:lstStyle/>
          <a:p>
            <a:r>
              <a:rPr lang="el-GR" b="1" dirty="0">
                <a:solidFill>
                  <a:srgbClr val="00B0F0"/>
                </a:solidFill>
              </a:rPr>
              <a:t>Άμυνα του Αναπνευστικού Συστήματος</a:t>
            </a:r>
            <a:endParaRPr lang="el-GR" dirty="0">
              <a:solidFill>
                <a:srgbClr val="00B0F0"/>
              </a:solidFill>
            </a:endParaRPr>
          </a:p>
        </p:txBody>
      </p:sp>
      <p:sp>
        <p:nvSpPr>
          <p:cNvPr id="3" name="Content Placeholder 2"/>
          <p:cNvSpPr>
            <a:spLocks noGrp="1"/>
          </p:cNvSpPr>
          <p:nvPr>
            <p:ph idx="1"/>
          </p:nvPr>
        </p:nvSpPr>
        <p:spPr>
          <a:xfrm>
            <a:off x="570155" y="1046602"/>
            <a:ext cx="11381591" cy="5629619"/>
          </a:xfrm>
        </p:spPr>
        <p:txBody>
          <a:bodyPr>
            <a:normAutofit/>
          </a:bodyPr>
          <a:lstStyle/>
          <a:p>
            <a:pPr algn="just"/>
            <a:r>
              <a:rPr lang="el-GR" dirty="0">
                <a:latin typeface="Times New Roman" panose="02020603050405020304" pitchFamily="18" charset="0"/>
                <a:cs typeface="Times New Roman" panose="02020603050405020304" pitchFamily="18" charset="0"/>
              </a:rPr>
              <a:t>Επιφάνειες ανταλλαγής αερίων υφίστανται βλάβη εάν υπάρχουν παθογόνα στον εισπνεόμενο αέρα. Όμως, επιθηλιακά βλεννώδη κύτταρα παγιδεύουν τη σκόνη και τα παθογόνα του εισπνεόμενου αέρα αποτρέποντας τη βλάβη. </a:t>
            </a:r>
          </a:p>
          <a:p>
            <a:pPr algn="just"/>
            <a:r>
              <a:rPr lang="el-GR" dirty="0">
                <a:latin typeface="Times New Roman" panose="02020603050405020304" pitchFamily="18" charset="0"/>
                <a:cs typeface="Times New Roman" panose="02020603050405020304" pitchFamily="18" charset="0"/>
              </a:rPr>
              <a:t>Οι κροσσοί του κροσσωτού επιθηλίου μετακινούν τη βλέννα μαζί με τη σκόνη και τα παθογόνα προς τον φάρυγγα για κατάποση ή απόχρεμψη.</a:t>
            </a:r>
          </a:p>
          <a:p>
            <a:pPr algn="just"/>
            <a:r>
              <a:rPr lang="el-GR" dirty="0">
                <a:latin typeface="Times New Roman" panose="02020603050405020304" pitchFamily="18" charset="0"/>
                <a:cs typeface="Times New Roman" panose="02020603050405020304" pitchFamily="18" charset="0"/>
              </a:rPr>
              <a:t>Τα </a:t>
            </a:r>
            <a:r>
              <a:rPr lang="el-GR" dirty="0" err="1">
                <a:latin typeface="Times New Roman" panose="02020603050405020304" pitchFamily="18" charset="0"/>
                <a:cs typeface="Times New Roman" panose="02020603050405020304" pitchFamily="18" charset="0"/>
              </a:rPr>
              <a:t>τριχίδια</a:t>
            </a:r>
            <a:r>
              <a:rPr lang="el-GR" dirty="0">
                <a:latin typeface="Times New Roman" panose="02020603050405020304" pitchFamily="18" charset="0"/>
                <a:cs typeface="Times New Roman" panose="02020603050405020304" pitchFamily="18" charset="0"/>
              </a:rPr>
              <a:t> της ρινικής κοιλότητας αφαιρούν σωματίδια (&gt; 10 </a:t>
            </a:r>
            <a:r>
              <a:rPr lang="el-GR" dirty="0" err="1">
                <a:latin typeface="Times New Roman" panose="02020603050405020304" pitchFamily="18" charset="0"/>
                <a:cs typeface="Times New Roman" panose="02020603050405020304" pitchFamily="18" charset="0"/>
              </a:rPr>
              <a:t>μm</a:t>
            </a:r>
            <a:r>
              <a:rPr lang="el-GR" dirty="0">
                <a:latin typeface="Times New Roman" panose="02020603050405020304" pitchFamily="18" charset="0"/>
                <a:cs typeface="Times New Roman" panose="02020603050405020304" pitchFamily="18" charset="0"/>
              </a:rPr>
              <a:t>) από τον εισπνεόμενο αέρα. Μικρότερα σωματίδια παγιδεύονται από τη βλέννα του φάρυγγα όπου ο ρυθμός παραγωγής της αυξάνεται σε παρουσία σκόνης, αλλεργιογόνων και παθογόνων.</a:t>
            </a:r>
          </a:p>
          <a:p>
            <a:pPr algn="just"/>
            <a:r>
              <a:rPr lang="el-GR" dirty="0">
                <a:latin typeface="Times New Roman" panose="02020603050405020304" pitchFamily="18" charset="0"/>
                <a:cs typeface="Times New Roman" panose="02020603050405020304" pitchFamily="18" charset="0"/>
              </a:rPr>
              <a:t>Σωματίδια διαμέτρου 1-5 </a:t>
            </a:r>
            <a:r>
              <a:rPr lang="el-GR" dirty="0" err="1">
                <a:latin typeface="Times New Roman" panose="02020603050405020304" pitchFamily="18" charset="0"/>
                <a:cs typeface="Times New Roman" panose="02020603050405020304" pitchFamily="18" charset="0"/>
              </a:rPr>
              <a:t>μm</a:t>
            </a:r>
            <a:r>
              <a:rPr lang="el-GR" dirty="0">
                <a:latin typeface="Times New Roman" panose="02020603050405020304" pitchFamily="18" charset="0"/>
                <a:cs typeface="Times New Roman" panose="02020603050405020304" pitchFamily="18" charset="0"/>
              </a:rPr>
              <a:t> παγιδεύονται στη βλέννα των αναπνευστικών </a:t>
            </a:r>
            <a:r>
              <a:rPr lang="el-GR" dirty="0" err="1">
                <a:latin typeface="Times New Roman" panose="02020603050405020304" pitchFamily="18" charset="0"/>
                <a:cs typeface="Times New Roman" panose="02020603050405020304" pitchFamily="18" charset="0"/>
              </a:rPr>
              <a:t>βρογχιολίων</a:t>
            </a:r>
            <a:r>
              <a:rPr lang="el-GR" dirty="0">
                <a:latin typeface="Times New Roman" panose="02020603050405020304" pitchFamily="18" charset="0"/>
                <a:cs typeface="Times New Roman" panose="02020603050405020304" pitchFamily="18" charset="0"/>
              </a:rPr>
              <a:t>. Αν ξεφύγουν και φτάσουν στις κυψελίδες, τότε καταστρέφονται από κυψελιδικά </a:t>
            </a:r>
            <a:r>
              <a:rPr lang="el-GR" dirty="0" err="1">
                <a:latin typeface="Times New Roman" panose="02020603050405020304" pitchFamily="18" charset="0"/>
                <a:cs typeface="Times New Roman" panose="02020603050405020304" pitchFamily="18" charset="0"/>
              </a:rPr>
              <a:t>μακροφάγα</a:t>
            </a:r>
            <a:r>
              <a:rPr lang="el-GR" dirty="0">
                <a:latin typeface="Times New Roman" panose="02020603050405020304" pitchFamily="18" charset="0"/>
                <a:cs typeface="Times New Roman" panose="02020603050405020304" pitchFamily="18" charset="0"/>
              </a:rPr>
              <a:t> μέσω φαγοκυττάρωσης. </a:t>
            </a:r>
          </a:p>
          <a:p>
            <a:endParaRPr lang="el-GR" dirty="0"/>
          </a:p>
        </p:txBody>
      </p:sp>
    </p:spTree>
    <p:extLst>
      <p:ext uri="{BB962C8B-B14F-4D97-AF65-F5344CB8AC3E}">
        <p14:creationId xmlns:p14="http://schemas.microsoft.com/office/powerpoint/2010/main" val="368910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42" y="226575"/>
            <a:ext cx="10515600" cy="881348"/>
          </a:xfrm>
        </p:spPr>
        <p:txBody>
          <a:bodyPr/>
          <a:lstStyle/>
          <a:p>
            <a:r>
              <a:rPr lang="el-GR" b="1" dirty="0">
                <a:solidFill>
                  <a:srgbClr val="00B0F0"/>
                </a:solidFill>
              </a:rPr>
              <a:t>Ανώτερη Αναπνευστική Οδός</a:t>
            </a:r>
            <a:endParaRPr lang="el-GR" dirty="0">
              <a:solidFill>
                <a:srgbClr val="00B0F0"/>
              </a:solidFill>
            </a:endParaRPr>
          </a:p>
        </p:txBody>
      </p:sp>
      <p:sp>
        <p:nvSpPr>
          <p:cNvPr id="3" name="Content Placeholder 2"/>
          <p:cNvSpPr>
            <a:spLocks noGrp="1"/>
          </p:cNvSpPr>
          <p:nvPr>
            <p:ph idx="1"/>
          </p:nvPr>
        </p:nvSpPr>
        <p:spPr>
          <a:xfrm>
            <a:off x="838200" y="1410159"/>
            <a:ext cx="10993916" cy="5277080"/>
          </a:xfrm>
        </p:spPr>
        <p:txBody>
          <a:bodyPr>
            <a:normAutofit/>
          </a:bodyPr>
          <a:lstStyle/>
          <a:p>
            <a:r>
              <a:rPr lang="el-GR" b="1" dirty="0">
                <a:solidFill>
                  <a:srgbClr val="FF0000"/>
                </a:solidFill>
              </a:rPr>
              <a:t>Αποτελείται από: </a:t>
            </a:r>
          </a:p>
          <a:p>
            <a:r>
              <a:rPr lang="el-GR" dirty="0"/>
              <a:t>Ρίνα </a:t>
            </a:r>
          </a:p>
          <a:p>
            <a:r>
              <a:rPr lang="el-GR" dirty="0"/>
              <a:t>Ρινικές κοιλότητες </a:t>
            </a:r>
          </a:p>
          <a:p>
            <a:r>
              <a:rPr lang="el-GR" dirty="0" err="1"/>
              <a:t>Παραρρίνιους</a:t>
            </a:r>
            <a:r>
              <a:rPr lang="el-GR" dirty="0"/>
              <a:t> κόλπους  </a:t>
            </a:r>
          </a:p>
          <a:p>
            <a:r>
              <a:rPr lang="el-GR" dirty="0"/>
              <a:t>Φάρυγγα.</a:t>
            </a:r>
          </a:p>
          <a:p>
            <a:endParaRPr lang="el-GR" dirty="0"/>
          </a:p>
        </p:txBody>
      </p:sp>
    </p:spTree>
    <p:extLst>
      <p:ext uri="{BB962C8B-B14F-4D97-AF65-F5344CB8AC3E}">
        <p14:creationId xmlns:p14="http://schemas.microsoft.com/office/powerpoint/2010/main" val="388409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5"/>
            <a:ext cx="10515600" cy="925416"/>
          </a:xfrm>
        </p:spPr>
        <p:txBody>
          <a:bodyPr/>
          <a:lstStyle/>
          <a:p>
            <a:r>
              <a:rPr lang="el-GR" b="1" dirty="0">
                <a:solidFill>
                  <a:srgbClr val="00B0F0"/>
                </a:solidFill>
              </a:rPr>
              <a:t>Ρίνα και Ρινικές Κοιλότητες</a:t>
            </a:r>
            <a:endParaRPr lang="el-GR" dirty="0">
              <a:solidFill>
                <a:srgbClr val="00B0F0"/>
              </a:solidFill>
            </a:endParaRPr>
          </a:p>
        </p:txBody>
      </p:sp>
      <p:sp>
        <p:nvSpPr>
          <p:cNvPr id="3" name="Content Placeholder 2"/>
          <p:cNvSpPr>
            <a:spLocks noGrp="1"/>
          </p:cNvSpPr>
          <p:nvPr>
            <p:ph idx="1"/>
          </p:nvPr>
        </p:nvSpPr>
        <p:spPr>
          <a:xfrm>
            <a:off x="838199" y="1156771"/>
            <a:ext cx="10938831" cy="5464366"/>
          </a:xfrm>
        </p:spPr>
        <p:txBody>
          <a:bodyPr>
            <a:normAutofit/>
          </a:bodyPr>
          <a:lstStyle/>
          <a:p>
            <a:pPr algn="just"/>
            <a:r>
              <a:rPr lang="el-GR" dirty="0">
                <a:latin typeface="Times New Roman" panose="02020603050405020304" pitchFamily="18" charset="0"/>
                <a:cs typeface="Times New Roman" panose="02020603050405020304" pitchFamily="18" charset="0"/>
              </a:rPr>
              <a:t>Ρίνα  είναι η κυρία δίοδος του αέρα στο αναπνευστικό σύστημα. </a:t>
            </a:r>
          </a:p>
          <a:p>
            <a:pPr algn="just"/>
            <a:r>
              <a:rPr lang="el-GR" dirty="0">
                <a:latin typeface="Times New Roman" panose="02020603050405020304" pitchFamily="18" charset="0"/>
                <a:cs typeface="Times New Roman" panose="02020603050405020304" pitchFamily="18" charset="0"/>
              </a:rPr>
              <a:t>Αέρας εισέρχεται μέσω των δύο </a:t>
            </a:r>
            <a:r>
              <a:rPr lang="el-GR" b="1" dirty="0">
                <a:latin typeface="Times New Roman" panose="02020603050405020304" pitchFamily="18" charset="0"/>
                <a:cs typeface="Times New Roman" panose="02020603050405020304" pitchFamily="18" charset="0"/>
              </a:rPr>
              <a:t>εξωτερικών </a:t>
            </a:r>
            <a:r>
              <a:rPr lang="el-GR" b="1" dirty="0" err="1">
                <a:latin typeface="Times New Roman" panose="02020603050405020304" pitchFamily="18" charset="0"/>
                <a:cs typeface="Times New Roman" panose="02020603050405020304" pitchFamily="18" charset="0"/>
              </a:rPr>
              <a:t>ρωθώνων</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Επιθήλιο του πρόσθιου τοιχώματος της ρινικής κοιλότητας περιέχει χονδροειδείς τρίχες. Άμμος, πριονίδι και έντομα παγιδεύονται στις τρίχες και εμποδίζεται η είσοδός τους στη ρινική κοιλότητα.</a:t>
            </a:r>
          </a:p>
          <a:p>
            <a:pPr algn="just"/>
            <a:r>
              <a:rPr lang="el-GR" dirty="0">
                <a:latin typeface="Times New Roman" panose="02020603050405020304" pitchFamily="18" charset="0"/>
                <a:cs typeface="Times New Roman" panose="02020603050405020304" pitchFamily="18" charset="0"/>
              </a:rPr>
              <a:t>Οι εκκρίσεις των βλεννογόνων στους </a:t>
            </a:r>
            <a:r>
              <a:rPr lang="el-GR" dirty="0" err="1">
                <a:latin typeface="Times New Roman" panose="02020603050405020304" pitchFamily="18" charset="0"/>
                <a:cs typeface="Times New Roman" panose="02020603050405020304" pitchFamily="18" charset="0"/>
              </a:rPr>
              <a:t>παραρρίνιους</a:t>
            </a:r>
            <a:r>
              <a:rPr lang="el-GR" dirty="0">
                <a:latin typeface="Times New Roman" panose="02020603050405020304" pitchFamily="18" charset="0"/>
                <a:cs typeface="Times New Roman" panose="02020603050405020304" pitchFamily="18" charset="0"/>
              </a:rPr>
              <a:t> κόλπους διατηρούν τη ρινική κοιλότητα υγρή και καθαρή. </a:t>
            </a:r>
          </a:p>
          <a:p>
            <a:pPr algn="just"/>
            <a:r>
              <a:rPr lang="el-GR" dirty="0">
                <a:latin typeface="Times New Roman" panose="02020603050405020304" pitchFamily="18" charset="0"/>
                <a:cs typeface="Times New Roman" panose="02020603050405020304" pitchFamily="18" charset="0"/>
              </a:rPr>
              <a:t>Το οσφρητικό επιθήλιο φέρει υποδοχείς για την αίσθηση της οσμής. </a:t>
            </a:r>
          </a:p>
          <a:p>
            <a:pPr algn="just"/>
            <a:r>
              <a:rPr lang="el-GR" dirty="0">
                <a:latin typeface="Times New Roman" panose="02020603050405020304" pitchFamily="18" charset="0"/>
                <a:cs typeface="Times New Roman" panose="02020603050405020304" pitchFamily="18" charset="0"/>
              </a:rPr>
              <a:t>Οι στροβιλισμοί του αέρα μέσα στις ρινικές κόγχες αυξάνουν την πιθανότητα για τα αερομεταφερόμενα σωματίδια να έλθουν σε επαφή με τη βλέννα της ρινικής κοιλότητας. Επίσης, οι στροβιλισμοί παρέχουν χρόνο για τη θέρμανση και την </a:t>
            </a:r>
            <a:r>
              <a:rPr lang="el-GR" dirty="0" err="1">
                <a:latin typeface="Times New Roman" panose="02020603050405020304" pitchFamily="18" charset="0"/>
                <a:cs typeface="Times New Roman" panose="02020603050405020304" pitchFamily="18" charset="0"/>
              </a:rPr>
              <a:t>εφύγρανση</a:t>
            </a:r>
            <a:r>
              <a:rPr lang="el-GR" dirty="0">
                <a:latin typeface="Times New Roman" panose="02020603050405020304" pitchFamily="18" charset="0"/>
                <a:cs typeface="Times New Roman" panose="02020603050405020304" pitchFamily="18" charset="0"/>
              </a:rPr>
              <a:t> του εισερχόμενου αέρα.</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70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732" y="231354"/>
            <a:ext cx="11064502" cy="6488936"/>
          </a:xfrm>
        </p:spPr>
        <p:txBody>
          <a:bodyPr>
            <a:normAutofit/>
          </a:bodyPr>
          <a:lstStyle/>
          <a:p>
            <a:pPr algn="just"/>
            <a:r>
              <a:rPr lang="el-GR" dirty="0">
                <a:latin typeface="Times New Roman" panose="02020603050405020304" pitchFamily="18" charset="0"/>
                <a:cs typeface="Times New Roman" panose="02020603050405020304" pitchFamily="18" charset="0"/>
              </a:rPr>
              <a:t>Ρινικός βλεννογόνος προετοιμάζει τον εισπνεόμενο αέρα για να φθάσει στις κυψελίδες σε κατάλληλες συνθήκες. Βλεννογόνος της ρινικής κοιλότητας έχει πολλαπλά αιμοφόρα αγγεία που θερμαίνουν και </a:t>
            </a:r>
            <a:r>
              <a:rPr lang="el-GR" dirty="0" err="1">
                <a:latin typeface="Times New Roman" panose="02020603050405020304" pitchFamily="18" charset="0"/>
                <a:cs typeface="Times New Roman" panose="02020603050405020304" pitchFamily="18" charset="0"/>
              </a:rPr>
              <a:t>εφυγραίνουν</a:t>
            </a:r>
            <a:r>
              <a:rPr lang="el-GR" dirty="0">
                <a:latin typeface="Times New Roman" panose="02020603050405020304" pitchFamily="18" charset="0"/>
                <a:cs typeface="Times New Roman" panose="02020603050405020304" pitchFamily="18" charset="0"/>
              </a:rPr>
              <a:t> τον </a:t>
            </a:r>
            <a:r>
              <a:rPr lang="el-GR" dirty="0" smtClean="0">
                <a:latin typeface="Times New Roman" panose="02020603050405020304" pitchFamily="18" charset="0"/>
                <a:cs typeface="Times New Roman" panose="02020603050405020304" pitchFamily="18" charset="0"/>
              </a:rPr>
              <a:t>εισπνεόμενο </a:t>
            </a:r>
            <a:r>
              <a:rPr lang="el-GR" dirty="0">
                <a:latin typeface="Times New Roman" panose="02020603050405020304" pitchFamily="18" charset="0"/>
                <a:cs typeface="Times New Roman" panose="02020603050405020304" pitchFamily="18" charset="0"/>
              </a:rPr>
              <a:t>αέρα (γίνεται κορεσμένος με υδρατμούς), και ψύχουν και </a:t>
            </a:r>
            <a:r>
              <a:rPr lang="el-GR" dirty="0" err="1">
                <a:latin typeface="Times New Roman" panose="02020603050405020304" pitchFamily="18" charset="0"/>
                <a:cs typeface="Times New Roman" panose="02020603050405020304" pitchFamily="18" charset="0"/>
              </a:rPr>
              <a:t>αφυγραίνουν</a:t>
            </a:r>
            <a:r>
              <a:rPr lang="el-GR" dirty="0">
                <a:latin typeface="Times New Roman" panose="02020603050405020304" pitchFamily="18" charset="0"/>
                <a:cs typeface="Times New Roman" panose="02020603050405020304" pitchFamily="18" charset="0"/>
              </a:rPr>
              <a:t> τον εξερχόμενο αέρα.            </a:t>
            </a:r>
          </a:p>
          <a:p>
            <a:pPr algn="just"/>
            <a:r>
              <a:rPr lang="el-GR" dirty="0">
                <a:latin typeface="Times New Roman" panose="02020603050405020304" pitchFamily="18" charset="0"/>
                <a:cs typeface="Times New Roman" panose="02020603050405020304" pitchFamily="18" charset="0"/>
              </a:rPr>
              <a:t>Για αποφυγή κυψελιδικής βλάβης στους ασθενείς που αναπνέουν με μηχανικό αναπνευστήρα, ο αέρας φιλτράρεται και υγραίνεται εξωτερικά.</a:t>
            </a:r>
          </a:p>
          <a:p>
            <a:pPr algn="just"/>
            <a:r>
              <a:rPr lang="el-GR" dirty="0">
                <a:latin typeface="Times New Roman" panose="02020603050405020304" pitchFamily="18" charset="0"/>
                <a:cs typeface="Times New Roman" panose="02020603050405020304" pitchFamily="18" charset="0"/>
              </a:rPr>
              <a:t>Ο αέρας που κινείται έξω από το αναπνευστικό σύστημα, περνά πάλι πάνω από το επιθήλιο της ρινικής κοιλότητας. Αυτός ο αέρας είναι αρκετά πιο θερμός και </a:t>
            </a:r>
            <a:r>
              <a:rPr lang="el-GR" dirty="0" err="1">
                <a:latin typeface="Times New Roman" panose="02020603050405020304" pitchFamily="18" charset="0"/>
                <a:cs typeface="Times New Roman" panose="02020603050405020304" pitchFamily="18" charset="0"/>
              </a:rPr>
              <a:t>εφυγραμένος</a:t>
            </a:r>
            <a:r>
              <a:rPr lang="el-GR" dirty="0">
                <a:latin typeface="Times New Roman" panose="02020603050405020304" pitchFamily="18" charset="0"/>
                <a:cs typeface="Times New Roman" panose="02020603050405020304" pitchFamily="18" charset="0"/>
              </a:rPr>
              <a:t> από τον εισερχόμενο αέρα. Επομένως, ζεσταίνει τον ρινικό βλεννογόνο και η υγρασία κατακρατείται και συμπυκνώνεται στις επιθηλιακές επιφάνειες. Έτσι, η αναπνοή μέσω της μύτης βοηθά στην αποφυγή απώλειας θερμότητας και νερού. </a:t>
            </a:r>
          </a:p>
          <a:p>
            <a:endParaRPr lang="el-GR" dirty="0"/>
          </a:p>
        </p:txBody>
      </p:sp>
    </p:spTree>
    <p:extLst>
      <p:ext uri="{BB962C8B-B14F-4D97-AF65-F5344CB8AC3E}">
        <p14:creationId xmlns:p14="http://schemas.microsoft.com/office/powerpoint/2010/main" val="243111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321"/>
            <a:ext cx="10515600" cy="903383"/>
          </a:xfrm>
        </p:spPr>
        <p:txBody>
          <a:bodyPr/>
          <a:lstStyle/>
          <a:p>
            <a:r>
              <a:rPr lang="el-GR" b="1" dirty="0">
                <a:solidFill>
                  <a:srgbClr val="00B0F0"/>
                </a:solidFill>
              </a:rPr>
              <a:t>Φάρυγγας</a:t>
            </a:r>
            <a:endParaRPr lang="el-GR" dirty="0">
              <a:solidFill>
                <a:srgbClr val="00B0F0"/>
              </a:solidFill>
            </a:endParaRPr>
          </a:p>
        </p:txBody>
      </p:sp>
      <p:sp>
        <p:nvSpPr>
          <p:cNvPr id="3" name="Content Placeholder 2"/>
          <p:cNvSpPr>
            <a:spLocks noGrp="1"/>
          </p:cNvSpPr>
          <p:nvPr>
            <p:ph idx="1"/>
          </p:nvPr>
        </p:nvSpPr>
        <p:spPr>
          <a:xfrm>
            <a:off x="838200" y="1333041"/>
            <a:ext cx="10795612" cy="5299112"/>
          </a:xfrm>
        </p:spPr>
        <p:txBody>
          <a:bodyPr>
            <a:normAutofit/>
          </a:bodyPr>
          <a:lstStyle/>
          <a:p>
            <a:pPr algn="just"/>
            <a:r>
              <a:rPr lang="el-GR" dirty="0">
                <a:latin typeface="Times New Roman" panose="02020603050405020304" pitchFamily="18" charset="0"/>
                <a:cs typeface="Times New Roman" panose="02020603050405020304" pitchFamily="18" charset="0"/>
              </a:rPr>
              <a:t>Ο φάρυγγας είναι σωλήνας που μοιράζονται το πεπτικό και το αναπνευστικό σύστημα.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Εκτείνεται μεταξύ των εσωτερικών </a:t>
            </a:r>
            <a:r>
              <a:rPr lang="el-GR" dirty="0" err="1">
                <a:latin typeface="Times New Roman" panose="02020603050405020304" pitchFamily="18" charset="0"/>
                <a:cs typeface="Times New Roman" panose="02020603050405020304" pitchFamily="18" charset="0"/>
              </a:rPr>
              <a:t>ρωθώνων</a:t>
            </a:r>
            <a:r>
              <a:rPr lang="el-GR" dirty="0">
                <a:latin typeface="Times New Roman" panose="02020603050405020304" pitchFamily="18" charset="0"/>
                <a:cs typeface="Times New Roman" panose="02020603050405020304" pitchFamily="18" charset="0"/>
              </a:rPr>
              <a:t> και των εισόδων στον λάρυγγα και τον οισοφάγο. </a:t>
            </a:r>
          </a:p>
          <a:p>
            <a:pPr algn="just"/>
            <a:r>
              <a:rPr lang="el-GR" dirty="0">
                <a:latin typeface="Times New Roman" panose="02020603050405020304" pitchFamily="18" charset="0"/>
                <a:cs typeface="Times New Roman" panose="02020603050405020304" pitchFamily="18" charset="0"/>
              </a:rPr>
              <a:t>Ο φάρυγγας χωρίζεται σε </a:t>
            </a:r>
            <a:r>
              <a:rPr lang="el-GR" b="1" dirty="0">
                <a:latin typeface="Times New Roman" panose="02020603050405020304" pitchFamily="18" charset="0"/>
                <a:cs typeface="Times New Roman" panose="02020603050405020304" pitchFamily="18" charset="0"/>
              </a:rPr>
              <a:t>ρινοφάρυγγα</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στοματοφάρυγγα</a:t>
            </a:r>
            <a:r>
              <a:rPr lang="el-GR" dirty="0">
                <a:latin typeface="Times New Roman" panose="02020603050405020304" pitchFamily="18" charset="0"/>
                <a:cs typeface="Times New Roman" panose="02020603050405020304" pitchFamily="18" charset="0"/>
              </a:rPr>
              <a:t> και </a:t>
            </a:r>
            <a:r>
              <a:rPr lang="el-GR" b="1" dirty="0" err="1">
                <a:latin typeface="Times New Roman" panose="02020603050405020304" pitchFamily="18" charset="0"/>
                <a:cs typeface="Times New Roman" panose="02020603050405020304" pitchFamily="18" charset="0"/>
              </a:rPr>
              <a:t>λαρυγγοφάρυγγα</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 φάρυγγας χρησιμεύει σαν δίοδος για την διέλευση του αέρα και της τροφής και δημιουργεί μια ηχητική κοιλότητα, μέσω της οποίας γίνεται η άρθρωση των ήχων κατά την ομιλία.</a:t>
            </a:r>
          </a:p>
          <a:p>
            <a:pPr marL="0" indent="0">
              <a:buNone/>
            </a:pPr>
            <a:endParaRPr lang="el-GR" dirty="0"/>
          </a:p>
        </p:txBody>
      </p:sp>
    </p:spTree>
    <p:extLst>
      <p:ext uri="{BB962C8B-B14F-4D97-AF65-F5344CB8AC3E}">
        <p14:creationId xmlns:p14="http://schemas.microsoft.com/office/powerpoint/2010/main" val="256717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5"/>
            <a:ext cx="10515600" cy="837281"/>
          </a:xfrm>
        </p:spPr>
        <p:txBody>
          <a:bodyPr/>
          <a:lstStyle/>
          <a:p>
            <a:r>
              <a:rPr lang="el-GR" b="1" dirty="0"/>
              <a:t>Κατώτερη Αναπνευστική Οδός</a:t>
            </a:r>
            <a:endParaRPr lang="el-GR" dirty="0"/>
          </a:p>
        </p:txBody>
      </p:sp>
      <p:sp>
        <p:nvSpPr>
          <p:cNvPr id="3" name="Content Placeholder 2"/>
          <p:cNvSpPr>
            <a:spLocks noGrp="1"/>
          </p:cNvSpPr>
          <p:nvPr>
            <p:ph idx="1"/>
          </p:nvPr>
        </p:nvSpPr>
        <p:spPr>
          <a:xfrm>
            <a:off x="838200" y="1355075"/>
            <a:ext cx="10872730" cy="5199960"/>
          </a:xfrm>
        </p:spPr>
        <p:txBody>
          <a:bodyPr>
            <a:normAutofit/>
          </a:bodyPr>
          <a:lstStyle/>
          <a:p>
            <a:r>
              <a:rPr lang="el-GR" b="1" dirty="0">
                <a:solidFill>
                  <a:srgbClr val="FF0000"/>
                </a:solidFill>
              </a:rPr>
              <a:t>Αποτελείται από: </a:t>
            </a:r>
          </a:p>
          <a:p>
            <a:r>
              <a:rPr lang="el-GR" dirty="0"/>
              <a:t>Λάρυγγα </a:t>
            </a:r>
          </a:p>
          <a:p>
            <a:r>
              <a:rPr lang="el-GR" dirty="0"/>
              <a:t>Τραχεία  </a:t>
            </a:r>
          </a:p>
          <a:p>
            <a:r>
              <a:rPr lang="el-GR" dirty="0"/>
              <a:t>Βρόγχους  </a:t>
            </a:r>
          </a:p>
          <a:p>
            <a:r>
              <a:rPr lang="el-GR" dirty="0" err="1"/>
              <a:t>Βρογχιόλια</a:t>
            </a:r>
            <a:r>
              <a:rPr lang="el-GR" dirty="0"/>
              <a:t> </a:t>
            </a:r>
          </a:p>
          <a:p>
            <a:r>
              <a:rPr lang="el-GR" dirty="0"/>
              <a:t>Κυψελιδικούς πόρους  </a:t>
            </a:r>
          </a:p>
          <a:p>
            <a:r>
              <a:rPr lang="el-GR" dirty="0"/>
              <a:t>Κυψελίδες</a:t>
            </a:r>
          </a:p>
          <a:p>
            <a:endParaRPr lang="el-GR" dirty="0"/>
          </a:p>
        </p:txBody>
      </p:sp>
    </p:spTree>
    <p:extLst>
      <p:ext uri="{BB962C8B-B14F-4D97-AF65-F5344CB8AC3E}">
        <p14:creationId xmlns:p14="http://schemas.microsoft.com/office/powerpoint/2010/main" val="289678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03"/>
            <a:ext cx="10515600" cy="793214"/>
          </a:xfrm>
        </p:spPr>
        <p:txBody>
          <a:bodyPr/>
          <a:lstStyle/>
          <a:p>
            <a:r>
              <a:rPr lang="el-GR" b="1" dirty="0">
                <a:solidFill>
                  <a:srgbClr val="00B0F0"/>
                </a:solidFill>
              </a:rPr>
              <a:t>Λάρυγγας</a:t>
            </a:r>
            <a:endParaRPr lang="el-GR" dirty="0">
              <a:solidFill>
                <a:srgbClr val="00B0F0"/>
              </a:solidFill>
            </a:endParaRPr>
          </a:p>
        </p:txBody>
      </p:sp>
      <p:sp>
        <p:nvSpPr>
          <p:cNvPr id="3" name="Content Placeholder 2"/>
          <p:cNvSpPr>
            <a:spLocks noGrp="1"/>
          </p:cNvSpPr>
          <p:nvPr>
            <p:ph idx="1"/>
          </p:nvPr>
        </p:nvSpPr>
        <p:spPr>
          <a:xfrm>
            <a:off x="838199" y="1090671"/>
            <a:ext cx="10828663" cy="5607584"/>
          </a:xfrm>
        </p:spPr>
        <p:txBody>
          <a:bodyPr>
            <a:normAutofit/>
          </a:bodyPr>
          <a:lstStyle/>
          <a:p>
            <a:pPr algn="just"/>
            <a:r>
              <a:rPr lang="el-GR" dirty="0">
                <a:latin typeface="Times New Roman" panose="02020603050405020304" pitchFamily="18" charset="0"/>
                <a:cs typeface="Times New Roman" panose="02020603050405020304" pitchFamily="18" charset="0"/>
              </a:rPr>
              <a:t>Εισπνεόμενος αέρας αφήνει τον φάρυγγα και εισέρχεται στον λάρυγγα μέσω της </a:t>
            </a:r>
            <a:r>
              <a:rPr lang="el-GR" b="1" dirty="0">
                <a:latin typeface="Times New Roman" panose="02020603050405020304" pitchFamily="18" charset="0"/>
                <a:cs typeface="Times New Roman" panose="02020603050405020304" pitchFamily="18" charset="0"/>
              </a:rPr>
              <a:t>γλωττίδας</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Ο </a:t>
            </a:r>
            <a:r>
              <a:rPr lang="el-GR" b="1" dirty="0">
                <a:latin typeface="Times New Roman" panose="02020603050405020304" pitchFamily="18" charset="0"/>
                <a:cs typeface="Times New Roman" panose="02020603050405020304" pitchFamily="18" charset="0"/>
              </a:rPr>
              <a:t>λάρυγγας</a:t>
            </a:r>
            <a:r>
              <a:rPr lang="el-GR" dirty="0">
                <a:latin typeface="Times New Roman" panose="02020603050405020304" pitchFamily="18" charset="0"/>
                <a:cs typeface="Times New Roman" panose="02020603050405020304" pitchFamily="18" charset="0"/>
              </a:rPr>
              <a:t> είναι κυλινδρική δομή με 9 τμήματα χόνδρου που σταθεροποιούνται από συνδέσμους και σκελετικούς μύες.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Τα 3 τμήματα χόνδρου είναι μονά, ενώ τα υπόλοιπα 6 είναι σε ζεύγη.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Τα 3 μονά τμήματα είναι ο </a:t>
            </a:r>
            <a:r>
              <a:rPr lang="el-GR" b="1" dirty="0">
                <a:latin typeface="Times New Roman" panose="02020603050405020304" pitchFamily="18" charset="0"/>
                <a:cs typeface="Times New Roman" panose="02020603050405020304" pitchFamily="18" charset="0"/>
              </a:rPr>
              <a:t>θυρεοειδής χόνδρος</a:t>
            </a:r>
            <a:r>
              <a:rPr lang="el-GR" dirty="0">
                <a:latin typeface="Times New Roman" panose="02020603050405020304" pitchFamily="18" charset="0"/>
                <a:cs typeface="Times New Roman" panose="02020603050405020304" pitchFamily="18" charset="0"/>
              </a:rPr>
              <a:t>, η </a:t>
            </a:r>
            <a:r>
              <a:rPr lang="el-GR" b="1" dirty="0">
                <a:latin typeface="Times New Roman" panose="02020603050405020304" pitchFamily="18" charset="0"/>
                <a:cs typeface="Times New Roman" panose="02020603050405020304" pitchFamily="18" charset="0"/>
              </a:rPr>
              <a:t>επιγλωττίδα</a:t>
            </a:r>
            <a:r>
              <a:rPr lang="el-GR" dirty="0">
                <a:latin typeface="Times New Roman" panose="02020603050405020304" pitchFamily="18" charset="0"/>
                <a:cs typeface="Times New Roman" panose="02020603050405020304" pitchFamily="18" charset="0"/>
              </a:rPr>
              <a:t>, και ο </a:t>
            </a:r>
            <a:r>
              <a:rPr lang="el-GR" b="1" dirty="0">
                <a:latin typeface="Times New Roman" panose="02020603050405020304" pitchFamily="18" charset="0"/>
                <a:cs typeface="Times New Roman" panose="02020603050405020304" pitchFamily="18" charset="0"/>
              </a:rPr>
              <a:t>κρικοειδής χόνδρος</a:t>
            </a:r>
            <a:r>
              <a:rPr lang="el-GR" dirty="0">
                <a:latin typeface="Times New Roman" panose="02020603050405020304" pitchFamily="18" charset="0"/>
                <a:cs typeface="Times New Roman" panose="02020603050405020304" pitchFamily="18" charset="0"/>
              </a:rPr>
              <a:t>, ενώ τα 3 ζεύγη χόνδρων είναι οι </a:t>
            </a:r>
            <a:r>
              <a:rPr lang="el-GR" b="1" dirty="0" err="1">
                <a:latin typeface="Times New Roman" panose="02020603050405020304" pitchFamily="18" charset="0"/>
                <a:cs typeface="Times New Roman" panose="02020603050405020304" pitchFamily="18" charset="0"/>
              </a:rPr>
              <a:t>αρυταινοειδείς</a:t>
            </a:r>
            <a:r>
              <a:rPr lang="el-GR" b="1" dirty="0">
                <a:latin typeface="Times New Roman" panose="02020603050405020304" pitchFamily="18" charset="0"/>
                <a:cs typeface="Times New Roman" panose="02020603050405020304" pitchFamily="18" charset="0"/>
              </a:rPr>
              <a:t> χόνδροι</a:t>
            </a:r>
            <a:r>
              <a:rPr lang="el-GR" dirty="0">
                <a:latin typeface="Times New Roman" panose="02020603050405020304" pitchFamily="18" charset="0"/>
                <a:cs typeface="Times New Roman" panose="02020603050405020304" pitchFamily="18" charset="0"/>
              </a:rPr>
              <a:t>, οι </a:t>
            </a:r>
            <a:r>
              <a:rPr lang="el-GR" b="1" dirty="0">
                <a:latin typeface="Times New Roman" panose="02020603050405020304" pitchFamily="18" charset="0"/>
                <a:cs typeface="Times New Roman" panose="02020603050405020304" pitchFamily="18" charset="0"/>
              </a:rPr>
              <a:t>κερατοειδείς χόνδροι</a:t>
            </a:r>
            <a:r>
              <a:rPr lang="el-GR" dirty="0">
                <a:latin typeface="Times New Roman" panose="02020603050405020304" pitchFamily="18" charset="0"/>
                <a:cs typeface="Times New Roman" panose="02020603050405020304" pitchFamily="18" charset="0"/>
              </a:rPr>
              <a:t>, και οι </a:t>
            </a:r>
            <a:r>
              <a:rPr lang="el-GR" b="1" dirty="0">
                <a:latin typeface="Times New Roman" panose="02020603050405020304" pitchFamily="18" charset="0"/>
                <a:cs typeface="Times New Roman" panose="02020603050405020304" pitchFamily="18" charset="0"/>
              </a:rPr>
              <a:t>σφηνοειδείς χόνδροι</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Κατά την κατάποση, ο λάρυγγας είναι ανυψωμένος και η επιγλωττίδα αναδιπλώνεται προς τα πίσω και πάνω από τη γλωττίδα, εμποδίζοντας την είσοδο υγρών και στερεών τροφών στην αναπνευστική οδό. </a:t>
            </a:r>
          </a:p>
        </p:txBody>
      </p:sp>
    </p:spTree>
    <p:extLst>
      <p:ext uri="{BB962C8B-B14F-4D97-AF65-F5344CB8AC3E}">
        <p14:creationId xmlns:p14="http://schemas.microsoft.com/office/powerpoint/2010/main" val="300251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56"/>
            <a:ext cx="10515600" cy="859316"/>
          </a:xfrm>
        </p:spPr>
        <p:txBody>
          <a:bodyPr/>
          <a:lstStyle/>
          <a:p>
            <a:r>
              <a:rPr lang="el-GR" b="1" dirty="0">
                <a:solidFill>
                  <a:srgbClr val="00B0F0"/>
                </a:solidFill>
              </a:rPr>
              <a:t>Παραγωγή Φωνής</a:t>
            </a:r>
            <a:endParaRPr lang="el-GR" dirty="0">
              <a:solidFill>
                <a:srgbClr val="00B0F0"/>
              </a:solidFill>
            </a:endParaRPr>
          </a:p>
        </p:txBody>
      </p:sp>
      <p:sp>
        <p:nvSpPr>
          <p:cNvPr id="3" name="Content Placeholder 2"/>
          <p:cNvSpPr>
            <a:spLocks noGrp="1"/>
          </p:cNvSpPr>
          <p:nvPr>
            <p:ph idx="1"/>
          </p:nvPr>
        </p:nvSpPr>
        <p:spPr>
          <a:xfrm>
            <a:off x="838199" y="1388125"/>
            <a:ext cx="11060017" cy="5321146"/>
          </a:xfrm>
        </p:spPr>
        <p:txBody>
          <a:bodyPr>
            <a:normAutofit/>
          </a:bodyPr>
          <a:lstStyle/>
          <a:p>
            <a:pPr algn="just"/>
            <a:r>
              <a:rPr lang="el-GR" dirty="0">
                <a:latin typeface="Times New Roman" panose="02020603050405020304" pitchFamily="18" charset="0"/>
                <a:cs typeface="Times New Roman" panose="02020603050405020304" pitchFamily="18" charset="0"/>
              </a:rPr>
              <a:t>Ο αέρας που διέρχεται από τη γλωττίδα δονεί τις φωνητικές πτυχές και παράγει τα ηχητικά κύματα.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Το ύψος του ήχου εξαρτάται από τη διάμετρο, το μήκος και τη διάταση των φωνητικών χορδών. </a:t>
            </a:r>
          </a:p>
          <a:p>
            <a:pPr algn="just"/>
            <a:r>
              <a:rPr lang="el-GR" dirty="0">
                <a:latin typeface="Times New Roman" panose="02020603050405020304" pitchFamily="18" charset="0"/>
                <a:cs typeface="Times New Roman" panose="02020603050405020304" pitchFamily="18" charset="0"/>
              </a:rPr>
              <a:t>Η διάμετρος και το μήκος εξαρτάται από το μέγεθος του λάρυγγα. </a:t>
            </a:r>
          </a:p>
          <a:p>
            <a:pPr algn="just"/>
            <a:r>
              <a:rPr lang="el-GR" dirty="0">
                <a:latin typeface="Times New Roman" panose="02020603050405020304" pitchFamily="18" charset="0"/>
                <a:cs typeface="Times New Roman" panose="02020603050405020304" pitchFamily="18" charset="0"/>
              </a:rPr>
              <a:t>Η διάταση ελέγχεται από τη συστολή των εκούσιων μυών στις φωνητικές χορδές. </a:t>
            </a:r>
          </a:p>
          <a:p>
            <a:pPr algn="just"/>
            <a:r>
              <a:rPr lang="el-GR" dirty="0">
                <a:latin typeface="Times New Roman" panose="02020603050405020304" pitchFamily="18" charset="0"/>
                <a:cs typeface="Times New Roman" panose="02020603050405020304" pitchFamily="18" charset="0"/>
              </a:rPr>
              <a:t>Όταν μεγαλώνει η απόσταση, οι φωνητικές χορδές τεντώνονται και δημιουργείται ήχος υψηλής συχνότητας. Όταν η απόσταση μειώνεται οι φωνητικές χορδές χαλαρώνουν και δημιουργείται ήχος χαμηλής συχνότητας. </a:t>
            </a:r>
          </a:p>
          <a:p>
            <a:endParaRPr lang="el-GR" dirty="0"/>
          </a:p>
        </p:txBody>
      </p:sp>
    </p:spTree>
    <p:extLst>
      <p:ext uri="{BB962C8B-B14F-4D97-AF65-F5344CB8AC3E}">
        <p14:creationId xmlns:p14="http://schemas.microsoft.com/office/powerpoint/2010/main" val="119094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540"/>
            <a:ext cx="10941424" cy="6302480"/>
          </a:xfrm>
        </p:spPr>
        <p:txBody>
          <a:bodyPr>
            <a:normAutofit/>
          </a:bodyPr>
          <a:lstStyle/>
          <a:p>
            <a:pPr algn="just"/>
            <a:r>
              <a:rPr lang="el-GR" dirty="0">
                <a:latin typeface="Times New Roman" panose="02020603050405020304" pitchFamily="18" charset="0"/>
                <a:cs typeface="Times New Roman" panose="02020603050405020304" pitchFamily="18" charset="0"/>
              </a:rPr>
              <a:t>Τα παιδιά έχουν λεπτές και κοντές φωνητικές χορδές και έτσι οι φωνές τους είναι υψηλές. </a:t>
            </a:r>
            <a:endParaRPr lang="el-GR" dirty="0" smtClean="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Στην εφηβεία, ο λάρυγγας στους άρρενες μεγεθύνεται περισσότερο από ότι στα θήλεα. Έτσι, οι φωνητικές χορδές ενός ενήλικα άνδρα είναι πολύ παχύτερες και μακρύτερες, και ταλαντώνονται πιο αργά παράγοντας χαμηλότερες </a:t>
            </a:r>
            <a:r>
              <a:rPr lang="el-GR" dirty="0" err="1">
                <a:latin typeface="Times New Roman" panose="02020603050405020304" pitchFamily="18" charset="0"/>
                <a:cs typeface="Times New Roman" panose="02020603050405020304" pitchFamily="18" charset="0"/>
              </a:rPr>
              <a:t>συχνοτήτες</a:t>
            </a:r>
            <a:r>
              <a:rPr lang="el-GR" dirty="0">
                <a:latin typeface="Times New Roman" panose="02020603050405020304" pitchFamily="18" charset="0"/>
                <a:cs typeface="Times New Roman" panose="02020603050405020304" pitchFamily="18" charset="0"/>
              </a:rPr>
              <a:t> από αυτές μιας ενήλικης γυναίκας</a:t>
            </a:r>
            <a:r>
              <a:rPr lang="el-GR" dirty="0" smtClean="0">
                <a:latin typeface="Times New Roman" panose="02020603050405020304" pitchFamily="18" charset="0"/>
                <a:cs typeface="Times New Roman" panose="02020603050405020304" pitchFamily="18" charset="0"/>
              </a:rPr>
              <a:t>.</a:t>
            </a: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 ήχος δημιουργείται από την ταλάντωση των φωνητικών χορδών, με άλλες δομές να είναι απαραίτητες για τη μετατροπή των ήχων σε ομιλία. Τέτοιες δομές είναι ο φάρυγγας, το στόμα, η ρινική κοιλότητα και οι </a:t>
            </a:r>
            <a:r>
              <a:rPr lang="el-GR" dirty="0" err="1">
                <a:latin typeface="Times New Roman" panose="02020603050405020304" pitchFamily="18" charset="0"/>
                <a:cs typeface="Times New Roman" panose="02020603050405020304" pitchFamily="18" charset="0"/>
              </a:rPr>
              <a:t>παραρρίνιοι</a:t>
            </a:r>
            <a:r>
              <a:rPr lang="el-GR" dirty="0">
                <a:latin typeface="Times New Roman" panose="02020603050405020304" pitchFamily="18" charset="0"/>
                <a:cs typeface="Times New Roman" panose="02020603050405020304" pitchFamily="18" charset="0"/>
              </a:rPr>
              <a:t> κόλποι που μετατρέπουν τους ήχους σε ομιλία και προσδίδουν την ιδιαίτερη χαρακτηριστική χροιά που έχει το κάθε άτομο.</a:t>
            </a:r>
          </a:p>
        </p:txBody>
      </p:sp>
    </p:spTree>
    <p:extLst>
      <p:ext uri="{BB962C8B-B14F-4D97-AF65-F5344CB8AC3E}">
        <p14:creationId xmlns:p14="http://schemas.microsoft.com/office/powerpoint/2010/main" val="35450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8046" y="933939"/>
            <a:ext cx="9485961" cy="5277079"/>
          </a:xfrm>
        </p:spPr>
      </p:pic>
    </p:spTree>
    <p:extLst>
      <p:ext uri="{BB962C8B-B14F-4D97-AF65-F5344CB8AC3E}">
        <p14:creationId xmlns:p14="http://schemas.microsoft.com/office/powerpoint/2010/main" val="417463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69"/>
            <a:ext cx="10515600" cy="903383"/>
          </a:xfrm>
        </p:spPr>
        <p:txBody>
          <a:bodyPr/>
          <a:lstStyle/>
          <a:p>
            <a:r>
              <a:rPr lang="el-GR" b="1" dirty="0">
                <a:solidFill>
                  <a:srgbClr val="00B0F0"/>
                </a:solidFill>
              </a:rPr>
              <a:t>Επισκόπηση Αναπνευστικού Συστήματος</a:t>
            </a:r>
            <a:endParaRPr lang="el-GR" dirty="0">
              <a:solidFill>
                <a:srgbClr val="00B0F0"/>
              </a:solidFill>
            </a:endParaRPr>
          </a:p>
        </p:txBody>
      </p:sp>
      <p:sp>
        <p:nvSpPr>
          <p:cNvPr id="3" name="Content Placeholder 2"/>
          <p:cNvSpPr>
            <a:spLocks noGrp="1"/>
          </p:cNvSpPr>
          <p:nvPr>
            <p:ph idx="1"/>
          </p:nvPr>
        </p:nvSpPr>
        <p:spPr>
          <a:xfrm>
            <a:off x="838200" y="1322024"/>
            <a:ext cx="10894764" cy="5332164"/>
          </a:xfrm>
        </p:spPr>
        <p:txBody>
          <a:bodyPr>
            <a:normAutofit/>
          </a:bodyPr>
          <a:lstStyle/>
          <a:p>
            <a:pPr algn="just"/>
            <a:r>
              <a:rPr lang="el-GR" dirty="0">
                <a:latin typeface="Times New Roman" panose="02020603050405020304" pitchFamily="18" charset="0"/>
                <a:cs typeface="Times New Roman" panose="02020603050405020304" pitchFamily="18" charset="0"/>
              </a:rPr>
              <a:t>Οξυγόνο για μεταβολικές χημικές αντιδράσεις, όπου απελευθερώνεται ενέργεια υπό μορφή ATP. </a:t>
            </a:r>
            <a:endParaRPr lang="el-GR" dirty="0" smtClean="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Αντιδράσεις απελευθερώνουν διοξείδιο του άνθρακα. Συσσώρευση διοξειδίου του άνθρακα στα κύτταρα είναι τοξική και προκαλεί οξέωση. Διοξείδιο του άνθρακα πρέπει να απομακρυνθεί από τα κύτταρα. </a:t>
            </a:r>
            <a:endParaRPr lang="el-GR" dirty="0" smtClean="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Αναπνευστικό σύστημα και καρδιαγγειακό σύστημα είναι υπεύθυνα για εμπλουτισμό κυττάρων με οξυγόνο και την απομάκρυνση του διοξειδίου του άνθρακα από τα κύτταρα. </a:t>
            </a:r>
          </a:p>
        </p:txBody>
      </p:sp>
    </p:spTree>
    <p:extLst>
      <p:ext uri="{BB962C8B-B14F-4D97-AF65-F5344CB8AC3E}">
        <p14:creationId xmlns:p14="http://schemas.microsoft.com/office/powerpoint/2010/main" val="128297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5253"/>
            <a:ext cx="10515600" cy="826265"/>
          </a:xfrm>
        </p:spPr>
        <p:txBody>
          <a:bodyPr/>
          <a:lstStyle/>
          <a:p>
            <a:r>
              <a:rPr lang="el-GR" b="1" dirty="0">
                <a:solidFill>
                  <a:srgbClr val="00B0F0"/>
                </a:solidFill>
              </a:rPr>
              <a:t>Τραχεία</a:t>
            </a:r>
            <a:endParaRPr lang="el-GR" dirty="0">
              <a:solidFill>
                <a:srgbClr val="00B0F0"/>
              </a:solidFill>
            </a:endParaRPr>
          </a:p>
        </p:txBody>
      </p:sp>
      <p:sp>
        <p:nvSpPr>
          <p:cNvPr id="3" name="Content Placeholder 2"/>
          <p:cNvSpPr>
            <a:spLocks noGrp="1"/>
          </p:cNvSpPr>
          <p:nvPr>
            <p:ph idx="1"/>
          </p:nvPr>
        </p:nvSpPr>
        <p:spPr>
          <a:xfrm>
            <a:off x="838199" y="991518"/>
            <a:ext cx="10930667" cy="5706737"/>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Ανθεκτικός, εύκαμπτος σωλήνας διαμέτρου 2,5 </a:t>
            </a:r>
            <a:r>
              <a:rPr lang="el-GR" dirty="0" err="1">
                <a:latin typeface="Times New Roman" panose="02020603050405020304" pitchFamily="18" charset="0"/>
                <a:cs typeface="Times New Roman" panose="02020603050405020304" pitchFamily="18" charset="0"/>
              </a:rPr>
              <a:t>cm</a:t>
            </a:r>
            <a:r>
              <a:rPr lang="el-GR" dirty="0">
                <a:latin typeface="Times New Roman" panose="02020603050405020304" pitchFamily="18" charset="0"/>
                <a:cs typeface="Times New Roman" panose="02020603050405020304" pitchFamily="18" charset="0"/>
              </a:rPr>
              <a:t> και μήκους 11 </a:t>
            </a:r>
            <a:r>
              <a:rPr lang="el-GR" dirty="0" err="1">
                <a:latin typeface="Times New Roman" panose="02020603050405020304" pitchFamily="18" charset="0"/>
                <a:cs typeface="Times New Roman" panose="02020603050405020304" pitchFamily="18" charset="0"/>
              </a:rPr>
              <a:t>cm</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Διακλαδίζεται για να σχηματίσει τον δεξιό και τον αριστερό πρωτογενή ή κύριο βρόγχο.</a:t>
            </a:r>
          </a:p>
          <a:p>
            <a:pPr algn="just"/>
            <a:r>
              <a:rPr lang="el-GR" dirty="0">
                <a:latin typeface="Times New Roman" panose="02020603050405020304" pitchFamily="18" charset="0"/>
                <a:cs typeface="Times New Roman" panose="02020603050405020304" pitchFamily="18" charset="0"/>
              </a:rPr>
              <a:t>Περιέχει 15-20 χόνδρους, για τη στήριξη των τοιχωμάτων της τραχείας και την προστασία του αεραγωγού. </a:t>
            </a:r>
          </a:p>
          <a:p>
            <a:pPr algn="just"/>
            <a:r>
              <a:rPr lang="el-GR" dirty="0">
                <a:latin typeface="Times New Roman" panose="02020603050405020304" pitchFamily="18" charset="0"/>
                <a:cs typeface="Times New Roman" panose="02020603050405020304" pitchFamily="18" charset="0"/>
              </a:rPr>
              <a:t>Οι χόνδροι αποτρέπουν την κατάρρευση των τοιχωμάτων της τραχείας. Έχουν σχήμα </a:t>
            </a:r>
            <a:r>
              <a:rPr lang="el-GR" b="1"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 όπου το κλειστό τμήμα του χόνδρου </a:t>
            </a:r>
            <a:r>
              <a:rPr lang="el-GR" b="1"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 προστατεύει τις πρόσθιες και πλευρικές επιφάνειες της τραχείας, ενώ το ανοιχτό τμήμα βρίσκεται οπίσθια προς το μέρος του οισοφάγου. Το οπίσθιο τοίχωμα της τραχείας μπορεί να παραμορφωθεί κατά την κατάποση, επιτρέποντας σε μεγάλες μάζες τροφίμων να περάσουν από τον οισοφάγο.</a:t>
            </a:r>
          </a:p>
          <a:p>
            <a:pPr algn="just"/>
            <a:r>
              <a:rPr lang="el-GR" dirty="0">
                <a:latin typeface="Times New Roman" panose="02020603050405020304" pitchFamily="18" charset="0"/>
                <a:cs typeface="Times New Roman" panose="02020603050405020304" pitchFamily="18" charset="0"/>
              </a:rPr>
              <a:t>Η συμπαθητική διέγερση αυξάνει τη διάμετρο της τραχείας και διευκολύνει την κίνηση μεγάλων όγκων αέρα κατά μήκος των αναπνευστικών διόδων. </a:t>
            </a:r>
          </a:p>
          <a:p>
            <a:endParaRPr lang="el-GR" dirty="0"/>
          </a:p>
        </p:txBody>
      </p:sp>
    </p:spTree>
    <p:extLst>
      <p:ext uri="{BB962C8B-B14F-4D97-AF65-F5344CB8AC3E}">
        <p14:creationId xmlns:p14="http://schemas.microsoft.com/office/powerpoint/2010/main" val="374395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321"/>
            <a:ext cx="10515600" cy="892366"/>
          </a:xfrm>
        </p:spPr>
        <p:txBody>
          <a:bodyPr/>
          <a:lstStyle/>
          <a:p>
            <a:r>
              <a:rPr lang="el-GR" b="1" dirty="0">
                <a:solidFill>
                  <a:srgbClr val="00B0F0"/>
                </a:solidFill>
              </a:rPr>
              <a:t>Πρωτογενείς ή Κύριοι Βρόγχοι</a:t>
            </a:r>
            <a:endParaRPr lang="el-GR" dirty="0">
              <a:solidFill>
                <a:srgbClr val="00B0F0"/>
              </a:solidFill>
            </a:endParaRPr>
          </a:p>
        </p:txBody>
      </p:sp>
      <p:sp>
        <p:nvSpPr>
          <p:cNvPr id="3" name="Content Placeholder 2"/>
          <p:cNvSpPr>
            <a:spLocks noGrp="1"/>
          </p:cNvSpPr>
          <p:nvPr>
            <p:ph idx="1"/>
          </p:nvPr>
        </p:nvSpPr>
        <p:spPr>
          <a:xfrm>
            <a:off x="838200" y="1178805"/>
            <a:ext cx="10894764" cy="5508434"/>
          </a:xfrm>
        </p:spPr>
        <p:txBody>
          <a:bodyPr>
            <a:normAutofit/>
          </a:bodyPr>
          <a:lstStyle/>
          <a:p>
            <a:pPr algn="just"/>
            <a:r>
              <a:rPr lang="el-GR" dirty="0">
                <a:latin typeface="Times New Roman" panose="02020603050405020304" pitchFamily="18" charset="0"/>
                <a:cs typeface="Times New Roman" panose="02020603050405020304" pitchFamily="18" charset="0"/>
              </a:rPr>
              <a:t>Η τραχεία διακλαδίζεται δημιουργώντας τον αριστερό και δεξιό </a:t>
            </a:r>
            <a:r>
              <a:rPr lang="el-GR" b="1" dirty="0">
                <a:latin typeface="Times New Roman" panose="02020603050405020304" pitchFamily="18" charset="0"/>
                <a:cs typeface="Times New Roman" panose="02020603050405020304" pitchFamily="18" charset="0"/>
              </a:rPr>
              <a:t>πρωτογενή βρόγχο</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ι πρωτογενείς βρόγχοι έχουν υποστηρικτικούς δακτυλίους από χόνδρο σχήματος </a:t>
            </a:r>
            <a:r>
              <a:rPr lang="el-GR" b="1"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Δεξιός πρωτογενής βρόγχος είναι μεγαλύτερος σε διάμετρο από τον αριστερό και κατέρχεται προς τον πνεύμονα με μια πιο απότομη γωνία. Τα περισσότερα ξένα αντικείμενα που εισέρχονται στην τραχεία βρίσκουν το δρόμο τους στον δεξιό βρόγχο. </a:t>
            </a:r>
          </a:p>
          <a:p>
            <a:pPr algn="just"/>
            <a:r>
              <a:rPr lang="el-GR" dirty="0">
                <a:latin typeface="Times New Roman" panose="02020603050405020304" pitchFamily="18" charset="0"/>
                <a:cs typeface="Times New Roman" panose="02020603050405020304" pitchFamily="18" charset="0"/>
              </a:rPr>
              <a:t>Καθένας από τους πρωτογενείς βρόγχους έχει μια αυλάκωση που αποτελεί την </a:t>
            </a:r>
            <a:r>
              <a:rPr lang="el-GR" b="1" dirty="0">
                <a:latin typeface="Times New Roman" panose="02020603050405020304" pitchFamily="18" charset="0"/>
                <a:cs typeface="Times New Roman" panose="02020603050405020304" pitchFamily="18" charset="0"/>
              </a:rPr>
              <a:t>πύλη του πνεύμονα</a:t>
            </a:r>
            <a:r>
              <a:rPr lang="el-GR" dirty="0">
                <a:latin typeface="Times New Roman" panose="02020603050405020304" pitchFamily="18" charset="0"/>
                <a:cs typeface="Times New Roman" panose="02020603050405020304" pitchFamily="18" charset="0"/>
              </a:rPr>
              <a:t> για την είσοδο των πνευμονικών αγγείων, των νεύρων και των λεμφικών αγγείων</a:t>
            </a:r>
            <a:r>
              <a:rPr lang="el-GR" dirty="0"/>
              <a:t>.</a:t>
            </a:r>
          </a:p>
          <a:p>
            <a:endParaRPr lang="el-GR" dirty="0"/>
          </a:p>
        </p:txBody>
      </p:sp>
    </p:spTree>
    <p:extLst>
      <p:ext uri="{BB962C8B-B14F-4D97-AF65-F5344CB8AC3E}">
        <p14:creationId xmlns:p14="http://schemas.microsoft.com/office/powerpoint/2010/main" val="57112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6"/>
            <a:ext cx="10515600" cy="892366"/>
          </a:xfrm>
        </p:spPr>
        <p:txBody>
          <a:bodyPr/>
          <a:lstStyle/>
          <a:p>
            <a:r>
              <a:rPr lang="el-GR" b="1" dirty="0">
                <a:solidFill>
                  <a:srgbClr val="00B0F0"/>
                </a:solidFill>
              </a:rPr>
              <a:t>Δευτερογενείς και Τριτογενείς Βρόγχοι</a:t>
            </a:r>
            <a:endParaRPr lang="el-GR" dirty="0">
              <a:solidFill>
                <a:srgbClr val="00B0F0"/>
              </a:solidFill>
            </a:endParaRPr>
          </a:p>
        </p:txBody>
      </p:sp>
      <p:sp>
        <p:nvSpPr>
          <p:cNvPr id="3" name="Content Placeholder 2"/>
          <p:cNvSpPr>
            <a:spLocks noGrp="1"/>
          </p:cNvSpPr>
          <p:nvPr>
            <p:ph idx="1"/>
          </p:nvPr>
        </p:nvSpPr>
        <p:spPr>
          <a:xfrm>
            <a:off x="484743" y="1200839"/>
            <a:ext cx="11457542" cy="5475383"/>
          </a:xfrm>
        </p:spPr>
        <p:txBody>
          <a:bodyPr>
            <a:normAutofit fontScale="92500" lnSpcReduction="10000"/>
          </a:bodyPr>
          <a:lstStyle/>
          <a:p>
            <a:pPr algn="just"/>
            <a:r>
              <a:rPr lang="el-GR" dirty="0">
                <a:latin typeface="Times New Roman" panose="02020603050405020304" pitchFamily="18" charset="0"/>
                <a:cs typeface="Times New Roman" panose="02020603050405020304" pitchFamily="18" charset="0"/>
              </a:rPr>
              <a:t>Πρωτογενείς βρόγχοι διακλαδίζονται σε </a:t>
            </a:r>
            <a:r>
              <a:rPr lang="el-GR" b="1" dirty="0">
                <a:latin typeface="Times New Roman" panose="02020603050405020304" pitchFamily="18" charset="0"/>
                <a:cs typeface="Times New Roman" panose="02020603050405020304" pitchFamily="18" charset="0"/>
              </a:rPr>
              <a:t>δευτερογενείς βρόγχους</a:t>
            </a:r>
            <a:r>
              <a:rPr lang="el-GR" dirty="0">
                <a:latin typeface="Times New Roman" panose="02020603050405020304" pitchFamily="18" charset="0"/>
                <a:cs typeface="Times New Roman" panose="02020603050405020304" pitchFamily="18" charset="0"/>
              </a:rPr>
              <a:t> ή </a:t>
            </a:r>
            <a:r>
              <a:rPr lang="el-GR" b="1" dirty="0" err="1">
                <a:latin typeface="Times New Roman" panose="02020603050405020304" pitchFamily="18" charset="0"/>
                <a:cs typeface="Times New Roman" panose="02020603050405020304" pitchFamily="18" charset="0"/>
              </a:rPr>
              <a:t>λοβιαίους</a:t>
            </a:r>
            <a:r>
              <a:rPr lang="el-GR" b="1" dirty="0">
                <a:latin typeface="Times New Roman" panose="02020603050405020304" pitchFamily="18" charset="0"/>
                <a:cs typeface="Times New Roman" panose="02020603050405020304" pitchFamily="18" charset="0"/>
              </a:rPr>
              <a:t> βρόγχους</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Δεξιός πρωτογενής βρόγχος διακλαδίζεται σε 3 δευτερογενείς βρόγχους, ενώ ο αριστερός πρωτογενής βρόγχος σε 2 δευτερογενείς βρόγχους. </a:t>
            </a:r>
          </a:p>
          <a:p>
            <a:pPr algn="just"/>
            <a:r>
              <a:rPr lang="el-GR" dirty="0">
                <a:latin typeface="Times New Roman" panose="02020603050405020304" pitchFamily="18" charset="0"/>
                <a:cs typeface="Times New Roman" panose="02020603050405020304" pitchFamily="18" charset="0"/>
              </a:rPr>
              <a:t>Δευτερογενείς βρόγχοι διακλαδίζονται σε </a:t>
            </a:r>
            <a:r>
              <a:rPr lang="el-GR" b="1" dirty="0">
                <a:latin typeface="Times New Roman" panose="02020603050405020304" pitchFamily="18" charset="0"/>
                <a:cs typeface="Times New Roman" panose="02020603050405020304" pitchFamily="18" charset="0"/>
              </a:rPr>
              <a:t>τριτογενείς βρόγχους</a:t>
            </a:r>
            <a:r>
              <a:rPr lang="el-GR" dirty="0">
                <a:latin typeface="Times New Roman" panose="02020603050405020304" pitchFamily="18" charset="0"/>
                <a:cs typeface="Times New Roman" panose="02020603050405020304" pitchFamily="18" charset="0"/>
              </a:rPr>
              <a:t> ή </a:t>
            </a:r>
            <a:r>
              <a:rPr lang="el-GR" b="1" dirty="0">
                <a:latin typeface="Times New Roman" panose="02020603050405020304" pitchFamily="18" charset="0"/>
                <a:cs typeface="Times New Roman" panose="02020603050405020304" pitchFamily="18" charset="0"/>
              </a:rPr>
              <a:t>τμηματικούς βρόγχους</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Τριτογενής βρόγχος διακλαδίζεται στα </a:t>
            </a:r>
            <a:r>
              <a:rPr lang="el-GR" b="1" dirty="0" err="1">
                <a:latin typeface="Times New Roman" panose="02020603050405020304" pitchFamily="18" charset="0"/>
                <a:cs typeface="Times New Roman" panose="02020603050405020304" pitchFamily="18" charset="0"/>
              </a:rPr>
              <a:t>βρογχοπνευμονικά</a:t>
            </a:r>
            <a:r>
              <a:rPr lang="el-GR" b="1" dirty="0">
                <a:latin typeface="Times New Roman" panose="02020603050405020304" pitchFamily="18" charset="0"/>
                <a:cs typeface="Times New Roman" panose="02020603050405020304" pitchFamily="18" charset="0"/>
              </a:rPr>
              <a:t> τμήματα</a:t>
            </a:r>
            <a:r>
              <a:rPr lang="el-GR" dirty="0">
                <a:latin typeface="Times New Roman" panose="02020603050405020304" pitchFamily="18" charset="0"/>
                <a:cs typeface="Times New Roman" panose="02020603050405020304" pitchFamily="18" charset="0"/>
              </a:rPr>
              <a:t>. Δεξιός πνεύμονας σε 10 </a:t>
            </a:r>
            <a:r>
              <a:rPr lang="el-GR" dirty="0" err="1">
                <a:latin typeface="Times New Roman" panose="02020603050405020304" pitchFamily="18" charset="0"/>
                <a:cs typeface="Times New Roman" panose="02020603050405020304" pitchFamily="18" charset="0"/>
              </a:rPr>
              <a:t>βρογχοπνευμονικά</a:t>
            </a:r>
            <a:r>
              <a:rPr lang="el-GR" dirty="0">
                <a:latin typeface="Times New Roman" panose="02020603050405020304" pitchFamily="18" charset="0"/>
                <a:cs typeface="Times New Roman" panose="02020603050405020304" pitchFamily="18" charset="0"/>
              </a:rPr>
              <a:t> τμήματα, αριστερός πνεύμονας σε 8 ή 9. </a:t>
            </a:r>
          </a:p>
          <a:p>
            <a:pPr algn="just"/>
            <a:r>
              <a:rPr lang="el-GR" dirty="0">
                <a:latin typeface="Times New Roman" panose="02020603050405020304" pitchFamily="18" charset="0"/>
                <a:cs typeface="Times New Roman" panose="02020603050405020304" pitchFamily="18" charset="0"/>
              </a:rPr>
              <a:t>Πρωτογενείς βρόγχοι με όλες τις διακλαδώσεις σχηματίζουν το </a:t>
            </a:r>
            <a:r>
              <a:rPr lang="el-GR" b="1" dirty="0">
                <a:latin typeface="Times New Roman" panose="02020603050405020304" pitchFamily="18" charset="0"/>
                <a:cs typeface="Times New Roman" panose="02020603050405020304" pitchFamily="18" charset="0"/>
              </a:rPr>
              <a:t>βρογχικό δένδρο</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Τοιχώματα δευτερογενών και τριτογενών βρόγχων περιέχουν προοδευτικά λιγότερο χόνδρο υπό μορφή πλακών. </a:t>
            </a:r>
          </a:p>
          <a:p>
            <a:pPr algn="just"/>
            <a:r>
              <a:rPr lang="el-GR" dirty="0">
                <a:latin typeface="Times New Roman" panose="02020603050405020304" pitchFamily="18" charset="0"/>
                <a:cs typeface="Times New Roman" panose="02020603050405020304" pitchFamily="18" charset="0"/>
              </a:rPr>
              <a:t>Καθώς διακλαδίζονται οι βρόγχοι προς τα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μειώνεται σταδιακά η ποσότητα του χόνδρου ενώ αυξάνεται η ποσότητα των λείων μυών. </a:t>
            </a:r>
          </a:p>
          <a:p>
            <a:endParaRPr lang="el-GR" dirty="0"/>
          </a:p>
        </p:txBody>
      </p:sp>
    </p:spTree>
    <p:extLst>
      <p:ext uri="{BB962C8B-B14F-4D97-AF65-F5344CB8AC3E}">
        <p14:creationId xmlns:p14="http://schemas.microsoft.com/office/powerpoint/2010/main" val="3943472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1713" y="155171"/>
            <a:ext cx="6970144" cy="6507757"/>
          </a:xfrm>
        </p:spPr>
      </p:pic>
    </p:spTree>
    <p:extLst>
      <p:ext uri="{BB962C8B-B14F-4D97-AF65-F5344CB8AC3E}">
        <p14:creationId xmlns:p14="http://schemas.microsoft.com/office/powerpoint/2010/main" val="374009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6"/>
            <a:ext cx="10515600" cy="727113"/>
          </a:xfrm>
        </p:spPr>
        <p:txBody>
          <a:bodyPr/>
          <a:lstStyle/>
          <a:p>
            <a:r>
              <a:rPr lang="el-GR" b="1" dirty="0" err="1">
                <a:solidFill>
                  <a:srgbClr val="00B0F0"/>
                </a:solidFill>
              </a:rPr>
              <a:t>Βρογχιόλια</a:t>
            </a:r>
            <a:endParaRPr lang="el-GR" dirty="0">
              <a:solidFill>
                <a:srgbClr val="00B0F0"/>
              </a:solidFill>
            </a:endParaRPr>
          </a:p>
        </p:txBody>
      </p:sp>
      <p:sp>
        <p:nvSpPr>
          <p:cNvPr id="3" name="Content Placeholder 2"/>
          <p:cNvSpPr>
            <a:spLocks noGrp="1"/>
          </p:cNvSpPr>
          <p:nvPr>
            <p:ph idx="1"/>
          </p:nvPr>
        </p:nvSpPr>
        <p:spPr>
          <a:xfrm>
            <a:off x="716097" y="969484"/>
            <a:ext cx="11193138" cy="5717755"/>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Τριτοταγής βρόγχος διακλαδίζεται πολλαπλές φορές σε ολοένα και μικρότερους βρόγχους και αυτοί σε </a:t>
            </a:r>
            <a:r>
              <a:rPr lang="el-GR" b="1"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Αυτά διακλαδίζονται πολλαπλές φορές σε </a:t>
            </a:r>
            <a:r>
              <a:rPr lang="el-GR" b="1" dirty="0">
                <a:latin typeface="Times New Roman" panose="02020603050405020304" pitchFamily="18" charset="0"/>
                <a:cs typeface="Times New Roman" panose="02020603050405020304" pitchFamily="18" charset="0"/>
              </a:rPr>
              <a:t>τελικά </a:t>
            </a:r>
            <a:r>
              <a:rPr lang="el-GR" b="1"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Από κάθε τριτοταγή βρόγχο προέρχονται 6.500 τελικά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με διάμετρο αυλού 0,3-0,5 </a:t>
            </a:r>
            <a:r>
              <a:rPr lang="el-GR" dirty="0" err="1">
                <a:latin typeface="Times New Roman" panose="02020603050405020304" pitchFamily="18" charset="0"/>
                <a:cs typeface="Times New Roman" panose="02020603050405020304" pitchFamily="18" charset="0"/>
              </a:rPr>
              <a:t>mm</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Τοιχώματα </a:t>
            </a:r>
            <a:r>
              <a:rPr lang="el-GR" dirty="0" err="1">
                <a:latin typeface="Times New Roman" panose="02020603050405020304" pitchFamily="18" charset="0"/>
                <a:cs typeface="Times New Roman" panose="02020603050405020304" pitchFamily="18" charset="0"/>
              </a:rPr>
              <a:t>βρογχιολίων</a:t>
            </a:r>
            <a:r>
              <a:rPr lang="el-GR" dirty="0">
                <a:latin typeface="Times New Roman" panose="02020603050405020304" pitchFamily="18" charset="0"/>
                <a:cs typeface="Times New Roman" panose="02020603050405020304" pitchFamily="18" charset="0"/>
              </a:rPr>
              <a:t> δεν έχουν χόνδρο αλλά λείο μυϊκό ιστό που ελέγχει τη διάμετρο του αυλού και συνεπώς την αντίσταση στη ροή του αέρα και την κατανομή του αέρα στους πνεύμονες.</a:t>
            </a:r>
          </a:p>
          <a:p>
            <a:pPr algn="just"/>
            <a:r>
              <a:rPr lang="el-GR" dirty="0">
                <a:latin typeface="Times New Roman" panose="02020603050405020304" pitchFamily="18" charset="0"/>
                <a:cs typeface="Times New Roman" panose="02020603050405020304" pitchFamily="18" charset="0"/>
              </a:rPr>
              <a:t>Ενεργοποίηση του συμπαθητικού νευρικού συστήματος οδηγεί σε </a:t>
            </a:r>
            <a:r>
              <a:rPr lang="el-GR" b="1" dirty="0" err="1">
                <a:latin typeface="Times New Roman" panose="02020603050405020304" pitchFamily="18" charset="0"/>
                <a:cs typeface="Times New Roman" panose="02020603050405020304" pitchFamily="18" charset="0"/>
              </a:rPr>
              <a:t>βρογχοδιαστολή</a:t>
            </a:r>
            <a:r>
              <a:rPr lang="el-GR" dirty="0">
                <a:latin typeface="Times New Roman" panose="02020603050405020304" pitchFamily="18" charset="0"/>
                <a:cs typeface="Times New Roman" panose="02020603050405020304" pitchFamily="18" charset="0"/>
              </a:rPr>
              <a:t>, ενώ η παρασυμπαθητική νευρική διέγερση οδηγεί σε </a:t>
            </a:r>
            <a:r>
              <a:rPr lang="el-GR" b="1" dirty="0" err="1">
                <a:latin typeface="Times New Roman" panose="02020603050405020304" pitchFamily="18" charset="0"/>
                <a:cs typeface="Times New Roman" panose="02020603050405020304" pitchFamily="18" charset="0"/>
              </a:rPr>
              <a:t>βρογχοσυστολή</a:t>
            </a:r>
            <a:r>
              <a:rPr lang="el-GR" dirty="0">
                <a:latin typeface="Times New Roman" panose="02020603050405020304" pitchFamily="18" charset="0"/>
                <a:cs typeface="Times New Roman" panose="02020603050405020304" pitchFamily="18" charset="0"/>
              </a:rPr>
              <a:t>.</a:t>
            </a:r>
          </a:p>
          <a:p>
            <a:pPr algn="just"/>
            <a:r>
              <a:rPr lang="el-GR" dirty="0" err="1">
                <a:latin typeface="Times New Roman" panose="02020603050405020304" pitchFamily="18" charset="0"/>
                <a:cs typeface="Times New Roman" panose="02020603050405020304" pitchFamily="18" charset="0"/>
              </a:rPr>
              <a:t>Βρογχοσυστολή</a:t>
            </a:r>
            <a:r>
              <a:rPr lang="el-GR" dirty="0">
                <a:latin typeface="Times New Roman" panose="02020603050405020304" pitchFamily="18" charset="0"/>
                <a:cs typeface="Times New Roman" panose="02020603050405020304" pitchFamily="18" charset="0"/>
              </a:rPr>
              <a:t> παρατηρείται κατά τη διάρκεια αλλεργικών αντιδράσεων, πχ </a:t>
            </a:r>
            <a:r>
              <a:rPr lang="el-GR" b="1" dirty="0">
                <a:latin typeface="Times New Roman" panose="02020603050405020304" pitchFamily="18" charset="0"/>
                <a:cs typeface="Times New Roman" panose="02020603050405020304" pitchFamily="18" charset="0"/>
              </a:rPr>
              <a:t>αναφυλαξία</a:t>
            </a:r>
            <a:r>
              <a:rPr lang="el-GR" dirty="0">
                <a:latin typeface="Times New Roman" panose="02020603050405020304" pitchFamily="18" charset="0"/>
                <a:cs typeface="Times New Roman" panose="02020603050405020304" pitchFamily="18" charset="0"/>
              </a:rPr>
              <a:t>, σε απόκριση της </a:t>
            </a:r>
            <a:r>
              <a:rPr lang="el-GR" dirty="0" err="1">
                <a:latin typeface="Times New Roman" panose="02020603050405020304" pitchFamily="18" charset="0"/>
                <a:cs typeface="Times New Roman" panose="02020603050405020304" pitchFamily="18" charset="0"/>
              </a:rPr>
              <a:t>ισταμίνης</a:t>
            </a:r>
            <a:r>
              <a:rPr lang="el-GR" dirty="0">
                <a:latin typeface="Times New Roman" panose="02020603050405020304" pitchFamily="18" charset="0"/>
                <a:cs typeface="Times New Roman" panose="02020603050405020304" pitchFamily="18" charset="0"/>
              </a:rPr>
              <a:t> που απελευθερώνεται από  τα  </a:t>
            </a:r>
            <a:r>
              <a:rPr lang="el-GR" dirty="0" err="1">
                <a:latin typeface="Times New Roman" panose="02020603050405020304" pitchFamily="18" charset="0"/>
                <a:cs typeface="Times New Roman" panose="02020603050405020304" pitchFamily="18" charset="0"/>
              </a:rPr>
              <a:t>μαστοκύτταρα</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βασεόφιλα</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Τελικά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παραδίδουν τον αέρα στα </a:t>
            </a:r>
            <a:r>
              <a:rPr lang="el-GR" b="1" dirty="0">
                <a:latin typeface="Times New Roman" panose="02020603050405020304" pitchFamily="18" charset="0"/>
                <a:cs typeface="Times New Roman" panose="02020603050405020304" pitchFamily="18" charset="0"/>
              </a:rPr>
              <a:t>αναπνευστικά </a:t>
            </a:r>
            <a:r>
              <a:rPr lang="el-GR" b="1"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680128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712"/>
            <a:ext cx="10515600" cy="771180"/>
          </a:xfrm>
        </p:spPr>
        <p:txBody>
          <a:bodyPr/>
          <a:lstStyle/>
          <a:p>
            <a:r>
              <a:rPr lang="el-GR" b="1" dirty="0">
                <a:solidFill>
                  <a:srgbClr val="00B0F0"/>
                </a:solidFill>
              </a:rPr>
              <a:t>Κυψελιδικοί Πόροι και Κυψελίδες</a:t>
            </a:r>
            <a:endParaRPr lang="el-GR" dirty="0">
              <a:solidFill>
                <a:srgbClr val="00B0F0"/>
              </a:solidFill>
            </a:endParaRPr>
          </a:p>
        </p:txBody>
      </p:sp>
      <p:sp>
        <p:nvSpPr>
          <p:cNvPr id="3" name="Content Placeholder 2"/>
          <p:cNvSpPr>
            <a:spLocks noGrp="1"/>
          </p:cNvSpPr>
          <p:nvPr>
            <p:ph idx="1"/>
          </p:nvPr>
        </p:nvSpPr>
        <p:spPr>
          <a:xfrm>
            <a:off x="838200" y="1151067"/>
            <a:ext cx="10971882" cy="5547189"/>
          </a:xfrm>
        </p:spPr>
        <p:txBody>
          <a:bodyPr>
            <a:normAutofit/>
          </a:bodyPr>
          <a:lstStyle/>
          <a:p>
            <a:pPr algn="just"/>
            <a:r>
              <a:rPr lang="el-GR" dirty="0">
                <a:latin typeface="Times New Roman" panose="02020603050405020304" pitchFamily="18" charset="0"/>
                <a:cs typeface="Times New Roman" panose="02020603050405020304" pitchFamily="18" charset="0"/>
              </a:rPr>
              <a:t>Αναπνευστικά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φέρουν μεμονωμένες κυψελίδες αλλά συνδέονται με </a:t>
            </a:r>
            <a:r>
              <a:rPr lang="el-GR" b="1" dirty="0">
                <a:latin typeface="Times New Roman" panose="02020603050405020304" pitchFamily="18" charset="0"/>
                <a:cs typeface="Times New Roman" panose="02020603050405020304" pitchFamily="18" charset="0"/>
              </a:rPr>
              <a:t>κυψελιδικούς πόρους</a:t>
            </a:r>
            <a:r>
              <a:rPr lang="el-GR" dirty="0">
                <a:latin typeface="Times New Roman" panose="02020603050405020304" pitchFamily="18" charset="0"/>
                <a:cs typeface="Times New Roman" panose="02020603050405020304" pitchFamily="18" charset="0"/>
              </a:rPr>
              <a:t> που καταλήγουν στους </a:t>
            </a:r>
            <a:r>
              <a:rPr lang="el-GR" b="1" dirty="0">
                <a:latin typeface="Times New Roman" panose="02020603050405020304" pitchFamily="18" charset="0"/>
                <a:cs typeface="Times New Roman" panose="02020603050405020304" pitchFamily="18" charset="0"/>
              </a:rPr>
              <a:t>κυψελιδικούς ασκούς</a:t>
            </a:r>
            <a:r>
              <a:rPr lang="el-GR" dirty="0">
                <a:latin typeface="Times New Roman" panose="02020603050405020304" pitchFamily="18" charset="0"/>
                <a:cs typeface="Times New Roman" panose="02020603050405020304" pitchFamily="18" charset="0"/>
              </a:rPr>
              <a:t> όπου βρίσκονται πολλαπλές κυψελίδες. </a:t>
            </a:r>
          </a:p>
          <a:p>
            <a:pPr algn="just"/>
            <a:r>
              <a:rPr lang="el-GR" dirty="0">
                <a:latin typeface="Times New Roman" panose="02020603050405020304" pitchFamily="18" charset="0"/>
                <a:cs typeface="Times New Roman" panose="02020603050405020304" pitchFamily="18" charset="0"/>
              </a:rPr>
              <a:t>Κάθε πνεύμονας περιέχει 150-170 εκατομμύρια </a:t>
            </a:r>
            <a:r>
              <a:rPr lang="el-GR" b="1" dirty="0">
                <a:latin typeface="Times New Roman" panose="02020603050405020304" pitchFamily="18" charset="0"/>
                <a:cs typeface="Times New Roman" panose="02020603050405020304" pitchFamily="18" charset="0"/>
              </a:rPr>
              <a:t>κυψελίδες</a:t>
            </a:r>
            <a:r>
              <a:rPr lang="el-GR" dirty="0">
                <a:latin typeface="Times New Roman" panose="02020603050405020304" pitchFamily="18" charset="0"/>
                <a:cs typeface="Times New Roman" panose="02020603050405020304" pitchFamily="18" charset="0"/>
              </a:rPr>
              <a:t>. Κάθε κυψελίδα περιβάλλεται από ένα εκτεταμένο δίκτυο τριχοειδών αγγείων. </a:t>
            </a:r>
          </a:p>
          <a:p>
            <a:pPr algn="just"/>
            <a:r>
              <a:rPr lang="el-GR" dirty="0">
                <a:latin typeface="Times New Roman" panose="02020603050405020304" pitchFamily="18" charset="0"/>
                <a:cs typeface="Times New Roman" panose="02020603050405020304" pitchFamily="18" charset="0"/>
              </a:rPr>
              <a:t>Το κυψελιδικό επιθήλιο αποτελείται από πλακώδη επιθηλιακά κύτταρα που ονομάζονται </a:t>
            </a:r>
            <a:r>
              <a:rPr lang="el-GR" b="1" dirty="0">
                <a:latin typeface="Times New Roman" panose="02020603050405020304" pitchFamily="18" charset="0"/>
                <a:cs typeface="Times New Roman" panose="02020603050405020304" pitchFamily="18" charset="0"/>
              </a:rPr>
              <a:t>κυψελιδικά κύτταρα τύπου I</a:t>
            </a:r>
            <a:r>
              <a:rPr lang="el-GR" dirty="0">
                <a:latin typeface="Times New Roman" panose="02020603050405020304" pitchFamily="18" charset="0"/>
                <a:cs typeface="Times New Roman" panose="02020603050405020304" pitchFamily="18" charset="0"/>
              </a:rPr>
              <a:t>. Το κυψελιδικό επιθήλιο περιέχει επίσης διάσπαρτα μεγάλα </a:t>
            </a:r>
            <a:r>
              <a:rPr lang="el-GR" b="1" dirty="0">
                <a:latin typeface="Times New Roman" panose="02020603050405020304" pitchFamily="18" charset="0"/>
                <a:cs typeface="Times New Roman" panose="02020603050405020304" pitchFamily="18" charset="0"/>
              </a:rPr>
              <a:t>διαφραγματικά κύτταρα</a:t>
            </a:r>
            <a:r>
              <a:rPr lang="el-GR" dirty="0">
                <a:latin typeface="Times New Roman" panose="02020603050405020304" pitchFamily="18" charset="0"/>
                <a:cs typeface="Times New Roman" panose="02020603050405020304" pitchFamily="18" charset="0"/>
              </a:rPr>
              <a:t> που είναι γνωστά και ως </a:t>
            </a:r>
            <a:r>
              <a:rPr lang="el-GR" b="1" dirty="0">
                <a:latin typeface="Times New Roman" panose="02020603050405020304" pitchFamily="18" charset="0"/>
                <a:cs typeface="Times New Roman" panose="02020603050405020304" pitchFamily="18" charset="0"/>
              </a:rPr>
              <a:t>κυψελιδικά κύτταρα τύπου ΙI</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Στην εσωτερική επιφάνεια των κυψελίδων υπάρχουν περιπλανώμενα κυψελιδικά </a:t>
            </a:r>
            <a:r>
              <a:rPr lang="el-GR" dirty="0" err="1">
                <a:latin typeface="Times New Roman" panose="02020603050405020304" pitchFamily="18" charset="0"/>
                <a:cs typeface="Times New Roman" panose="02020603050405020304" pitchFamily="18" charset="0"/>
              </a:rPr>
              <a:t>μακροφάγα</a:t>
            </a:r>
            <a:r>
              <a:rPr lang="el-GR" dirty="0">
                <a:latin typeface="Times New Roman" panose="02020603050405020304" pitchFamily="18" charset="0"/>
                <a:cs typeface="Times New Roman" panose="02020603050405020304" pitchFamily="18" charset="0"/>
              </a:rPr>
              <a:t> που περιπολούν και </a:t>
            </a:r>
            <a:r>
              <a:rPr lang="el-GR" dirty="0" err="1">
                <a:latin typeface="Times New Roman" panose="02020603050405020304" pitchFamily="18" charset="0"/>
                <a:cs typeface="Times New Roman" panose="02020603050405020304" pitchFamily="18" charset="0"/>
              </a:rPr>
              <a:t>φαγοκυτταρώνουν</a:t>
            </a:r>
            <a:r>
              <a:rPr lang="el-GR" dirty="0">
                <a:latin typeface="Times New Roman" panose="02020603050405020304" pitchFamily="18" charset="0"/>
                <a:cs typeface="Times New Roman" panose="02020603050405020304" pitchFamily="18" charset="0"/>
              </a:rPr>
              <a:t> σωματίδια και μικροοργανισμούς που έφθασαν εκεί. </a:t>
            </a:r>
          </a:p>
          <a:p>
            <a:endParaRPr lang="el-GR" dirty="0"/>
          </a:p>
        </p:txBody>
      </p:sp>
    </p:spTree>
    <p:extLst>
      <p:ext uri="{BB962C8B-B14F-4D97-AF65-F5344CB8AC3E}">
        <p14:creationId xmlns:p14="http://schemas.microsoft.com/office/powerpoint/2010/main" val="412652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5034"/>
          </a:xfrm>
        </p:spPr>
        <p:txBody>
          <a:bodyPr/>
          <a:lstStyle/>
          <a:p>
            <a:r>
              <a:rPr lang="el-GR" dirty="0">
                <a:solidFill>
                  <a:srgbClr val="00B0F0"/>
                </a:solidFill>
                <a:latin typeface="Times New Roman" panose="02020603050405020304" pitchFamily="18" charset="0"/>
                <a:cs typeface="Times New Roman" panose="02020603050405020304" pitchFamily="18" charset="0"/>
              </a:rPr>
              <a:t>Τ</a:t>
            </a:r>
            <a:r>
              <a:rPr lang="el-GR" dirty="0" smtClean="0">
                <a:solidFill>
                  <a:srgbClr val="00B0F0"/>
                </a:solidFill>
                <a:latin typeface="Times New Roman" panose="02020603050405020304" pitchFamily="18" charset="0"/>
                <a:cs typeface="Times New Roman" panose="02020603050405020304" pitchFamily="18" charset="0"/>
              </a:rPr>
              <a:t>ελικά </a:t>
            </a:r>
            <a:r>
              <a:rPr lang="el-GR" dirty="0" err="1">
                <a:solidFill>
                  <a:srgbClr val="00B0F0"/>
                </a:solidFill>
                <a:latin typeface="Times New Roman" panose="02020603050405020304" pitchFamily="18" charset="0"/>
                <a:cs typeface="Times New Roman" panose="02020603050405020304" pitchFamily="18" charset="0"/>
              </a:rPr>
              <a:t>βρογχιόλια</a:t>
            </a:r>
            <a:endParaRPr lang="el-GR" dirty="0">
              <a:solidFill>
                <a:srgbClr val="00B0F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9987" y="1912607"/>
            <a:ext cx="8431828" cy="4543278"/>
          </a:xfrm>
        </p:spPr>
      </p:pic>
    </p:spTree>
    <p:extLst>
      <p:ext uri="{BB962C8B-B14F-4D97-AF65-F5344CB8AC3E}">
        <p14:creationId xmlns:p14="http://schemas.microsoft.com/office/powerpoint/2010/main" val="2390690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8"/>
            <a:ext cx="10515600" cy="1013552"/>
          </a:xfrm>
        </p:spPr>
        <p:txBody>
          <a:bodyPr/>
          <a:lstStyle/>
          <a:p>
            <a:r>
              <a:rPr lang="el-GR" dirty="0"/>
              <a:t> </a:t>
            </a:r>
            <a:r>
              <a:rPr lang="el-GR" b="1" dirty="0" err="1">
                <a:solidFill>
                  <a:srgbClr val="00B0F0"/>
                </a:solidFill>
              </a:rPr>
              <a:t>Επιφανειοδραστικός</a:t>
            </a:r>
            <a:r>
              <a:rPr lang="el-GR" b="1" dirty="0">
                <a:solidFill>
                  <a:srgbClr val="00B0F0"/>
                </a:solidFill>
              </a:rPr>
              <a:t> Παράγοντας (1)</a:t>
            </a:r>
            <a:endParaRPr lang="el-GR" dirty="0">
              <a:solidFill>
                <a:srgbClr val="00B0F0"/>
              </a:solidFill>
            </a:endParaRPr>
          </a:p>
        </p:txBody>
      </p:sp>
      <p:sp>
        <p:nvSpPr>
          <p:cNvPr id="3" name="Content Placeholder 2"/>
          <p:cNvSpPr>
            <a:spLocks noGrp="1"/>
          </p:cNvSpPr>
          <p:nvPr>
            <p:ph idx="1"/>
          </p:nvPr>
        </p:nvSpPr>
        <p:spPr>
          <a:xfrm>
            <a:off x="838199" y="1200840"/>
            <a:ext cx="10960865" cy="5508432"/>
          </a:xfrm>
        </p:spPr>
        <p:txBody>
          <a:bodyPr>
            <a:normAutofit/>
          </a:bodyPr>
          <a:lstStyle/>
          <a:p>
            <a:pPr algn="just"/>
            <a:r>
              <a:rPr lang="el-GR" dirty="0">
                <a:latin typeface="Times New Roman" panose="02020603050405020304" pitchFamily="18" charset="0"/>
                <a:cs typeface="Times New Roman" panose="02020603050405020304" pitchFamily="18" charset="0"/>
              </a:rPr>
              <a:t>Κυψελιδικά κύτταρα τύπου ΙΙ  παράγουν έκκριση από ένα μίγμα </a:t>
            </a:r>
            <a:r>
              <a:rPr lang="el-GR" dirty="0" err="1">
                <a:latin typeface="Times New Roman" panose="02020603050405020304" pitchFamily="18" charset="0"/>
                <a:cs typeface="Times New Roman" panose="02020603050405020304" pitchFamily="18" charset="0"/>
              </a:rPr>
              <a:t>φωσφολιπιδίων</a:t>
            </a:r>
            <a:r>
              <a:rPr lang="el-GR" dirty="0">
                <a:latin typeface="Times New Roman" panose="02020603050405020304" pitchFamily="18" charset="0"/>
                <a:cs typeface="Times New Roman" panose="02020603050405020304" pitchFamily="18" charset="0"/>
              </a:rPr>
              <a:t> και πρωτεϊνών, τον </a:t>
            </a:r>
            <a:r>
              <a:rPr lang="el-GR" b="1" dirty="0" err="1">
                <a:latin typeface="Times New Roman" panose="02020603050405020304" pitchFamily="18" charset="0"/>
                <a:cs typeface="Times New Roman" panose="02020603050405020304" pitchFamily="18" charset="0"/>
              </a:rPr>
              <a:t>επιφανειοδραστικό</a:t>
            </a:r>
            <a:r>
              <a:rPr lang="el-GR" b="1" dirty="0">
                <a:latin typeface="Times New Roman" panose="02020603050405020304" pitchFamily="18" charset="0"/>
                <a:cs typeface="Times New Roman" panose="02020603050405020304" pitchFamily="18" charset="0"/>
              </a:rPr>
              <a:t> παράγοντα</a:t>
            </a:r>
            <a:r>
              <a:rPr lang="el-GR" dirty="0">
                <a:latin typeface="Times New Roman" panose="02020603050405020304" pitchFamily="18" charset="0"/>
                <a:cs typeface="Times New Roman" panose="02020603050405020304" pitchFamily="18" charset="0"/>
              </a:rPr>
              <a:t>. Σχηματίζει μια επιφανειακή επικάλυψη πάνω από ένα λεπτό στρώμα νερού.</a:t>
            </a:r>
          </a:p>
          <a:p>
            <a:pPr algn="just"/>
            <a:r>
              <a:rPr lang="el-GR" dirty="0" err="1">
                <a:latin typeface="Times New Roman" panose="02020603050405020304" pitchFamily="18" charset="0"/>
                <a:cs typeface="Times New Roman" panose="02020603050405020304" pitchFamily="18" charset="0"/>
              </a:rPr>
              <a:t>Επιφανειοδραστικός</a:t>
            </a:r>
            <a:r>
              <a:rPr lang="el-GR" dirty="0">
                <a:latin typeface="Times New Roman" panose="02020603050405020304" pitchFamily="18" charset="0"/>
                <a:cs typeface="Times New Roman" panose="02020603050405020304" pitchFamily="18" charset="0"/>
              </a:rPr>
              <a:t> παράγοντας μειώνει την επιφανειακή τάση στο υγρό που επικαλύπτει την κυψελιδική επιφάνεια. Τα κυψελιδικά τοιχώματα και οι φυσαλίδες του αέρα, είναι πολύ εύθραυστα. </a:t>
            </a:r>
          </a:p>
          <a:p>
            <a:pPr algn="just"/>
            <a:r>
              <a:rPr lang="el-GR" dirty="0">
                <a:latin typeface="Times New Roman" panose="02020603050405020304" pitchFamily="18" charset="0"/>
                <a:cs typeface="Times New Roman" panose="02020603050405020304" pitchFamily="18" charset="0"/>
              </a:rPr>
              <a:t>Χωρίς τον </a:t>
            </a:r>
            <a:r>
              <a:rPr lang="el-GR" dirty="0" err="1">
                <a:latin typeface="Times New Roman" panose="02020603050405020304" pitchFamily="18" charset="0"/>
                <a:cs typeface="Times New Roman" panose="02020603050405020304" pitchFamily="18" charset="0"/>
              </a:rPr>
              <a:t>επιφανειοδραστικό</a:t>
            </a:r>
            <a:r>
              <a:rPr lang="el-GR" dirty="0">
                <a:latin typeface="Times New Roman" panose="02020603050405020304" pitchFamily="18" charset="0"/>
                <a:cs typeface="Times New Roman" panose="02020603050405020304" pitchFamily="18" charset="0"/>
              </a:rPr>
              <a:t> παράγοντα, η επιφανειακή τάση θα ήταν τόσο υψηλή που θα προκαλούσε πλήρη σύμπτυξη των κυψελίδων. </a:t>
            </a:r>
          </a:p>
          <a:p>
            <a:pPr algn="just"/>
            <a:r>
              <a:rPr lang="el-GR" dirty="0">
                <a:latin typeface="Times New Roman" panose="02020603050405020304" pitchFamily="18" charset="0"/>
                <a:cs typeface="Times New Roman" panose="02020603050405020304" pitchFamily="18" charset="0"/>
              </a:rPr>
              <a:t>Ο </a:t>
            </a:r>
            <a:r>
              <a:rPr lang="el-GR" dirty="0" err="1">
                <a:latin typeface="Times New Roman" panose="02020603050405020304" pitchFamily="18" charset="0"/>
                <a:cs typeface="Times New Roman" panose="02020603050405020304" pitchFamily="18" charset="0"/>
              </a:rPr>
              <a:t>επιφανειοδραστικός</a:t>
            </a:r>
            <a:r>
              <a:rPr lang="el-GR" dirty="0">
                <a:latin typeface="Times New Roman" panose="02020603050405020304" pitchFamily="18" charset="0"/>
                <a:cs typeface="Times New Roman" panose="02020603050405020304" pitchFamily="18" charset="0"/>
              </a:rPr>
              <a:t> παράγοντας σχηματίζει ένα λεπτό επιφανειακό στρώμα που </a:t>
            </a:r>
            <a:r>
              <a:rPr lang="el-GR" dirty="0" err="1">
                <a:latin typeface="Times New Roman" panose="02020603050405020304" pitchFamily="18" charset="0"/>
                <a:cs typeface="Times New Roman" panose="02020603050405020304" pitchFamily="18" charset="0"/>
              </a:rPr>
              <a:t>αλληλεπιδρά</a:t>
            </a:r>
            <a:r>
              <a:rPr lang="el-GR" dirty="0">
                <a:latin typeface="Times New Roman" panose="02020603050405020304" pitchFamily="18" charset="0"/>
                <a:cs typeface="Times New Roman" panose="02020603050405020304" pitchFamily="18" charset="0"/>
              </a:rPr>
              <a:t> με τα μόρια του νερού, μειώνοντας την επιφανειακή τάση και διατηρώντας τις κυψελίδες ανοικτές.</a:t>
            </a:r>
          </a:p>
          <a:p>
            <a:endParaRPr lang="el-GR" dirty="0"/>
          </a:p>
        </p:txBody>
      </p:sp>
    </p:spTree>
    <p:extLst>
      <p:ext uri="{BB962C8B-B14F-4D97-AF65-F5344CB8AC3E}">
        <p14:creationId xmlns:p14="http://schemas.microsoft.com/office/powerpoint/2010/main" val="403858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7"/>
            <a:ext cx="10515600" cy="881349"/>
          </a:xfrm>
        </p:spPr>
        <p:txBody>
          <a:bodyPr/>
          <a:lstStyle/>
          <a:p>
            <a:r>
              <a:rPr lang="el-GR" b="1" dirty="0" err="1">
                <a:solidFill>
                  <a:srgbClr val="00B0F0"/>
                </a:solidFill>
                <a:latin typeface="Times New Roman" panose="02020603050405020304" pitchFamily="18" charset="0"/>
                <a:cs typeface="Times New Roman" panose="02020603050405020304" pitchFamily="18" charset="0"/>
              </a:rPr>
              <a:t>Επιφανειοδραστικός</a:t>
            </a:r>
            <a:r>
              <a:rPr lang="el-GR" b="1" dirty="0">
                <a:solidFill>
                  <a:srgbClr val="00B0F0"/>
                </a:solidFill>
                <a:latin typeface="Times New Roman" panose="02020603050405020304" pitchFamily="18" charset="0"/>
                <a:cs typeface="Times New Roman" panose="02020603050405020304" pitchFamily="18" charset="0"/>
              </a:rPr>
              <a:t> Παράγοντας (2)</a:t>
            </a:r>
            <a:endParaRPr lang="el-GR"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89822"/>
            <a:ext cx="10806630" cy="5486400"/>
          </a:xfrm>
        </p:spPr>
        <p:txBody>
          <a:bodyPr>
            <a:normAutofit/>
          </a:bodyPr>
          <a:lstStyle/>
          <a:p>
            <a:pPr algn="just"/>
            <a:r>
              <a:rPr lang="el-GR" dirty="0">
                <a:latin typeface="Times New Roman" panose="02020603050405020304" pitchFamily="18" charset="0"/>
                <a:cs typeface="Times New Roman" panose="02020603050405020304" pitchFamily="18" charset="0"/>
              </a:rPr>
              <a:t>Εάν δεν παράγονται επαρκείς ποσότητες </a:t>
            </a:r>
            <a:r>
              <a:rPr lang="el-GR" dirty="0" err="1">
                <a:latin typeface="Times New Roman" panose="02020603050405020304" pitchFamily="18" charset="0"/>
                <a:cs typeface="Times New Roman" panose="02020603050405020304" pitchFamily="18" charset="0"/>
              </a:rPr>
              <a:t>επιφανειοδραστικού</a:t>
            </a:r>
            <a:r>
              <a:rPr lang="el-GR" dirty="0">
                <a:latin typeface="Times New Roman" panose="02020603050405020304" pitchFamily="18" charset="0"/>
                <a:cs typeface="Times New Roman" panose="02020603050405020304" pitchFamily="18" charset="0"/>
              </a:rPr>
              <a:t> παράγοντα λόγω τραυματισμού ή γενετικών ανωμαλιών, οι κυψελίδες υφίστανται σύμπτυξη μετά από κάθε εκπνοή. </a:t>
            </a:r>
          </a:p>
          <a:p>
            <a:pPr algn="just"/>
            <a:r>
              <a:rPr lang="el-GR" dirty="0">
                <a:latin typeface="Times New Roman" panose="02020603050405020304" pitchFamily="18" charset="0"/>
                <a:cs typeface="Times New Roman" panose="02020603050405020304" pitchFamily="18" charset="0"/>
              </a:rPr>
              <a:t>Στη συνέχεια, σε κάθε εισπνοή θα πρέπει να καταβληθεί εντονότερη προσπάθεια για να υπερνικηθεί η υψηλή επιφανειακή τάση και να </a:t>
            </a:r>
            <a:r>
              <a:rPr lang="el-GR" dirty="0" err="1">
                <a:latin typeface="Times New Roman" panose="02020603050405020304" pitchFamily="18" charset="0"/>
                <a:cs typeface="Times New Roman" panose="02020603050405020304" pitchFamily="18" charset="0"/>
              </a:rPr>
              <a:t>διαταθούν</a:t>
            </a:r>
            <a:r>
              <a:rPr lang="el-GR" dirty="0">
                <a:latin typeface="Times New Roman" panose="02020603050405020304" pitchFamily="18" charset="0"/>
                <a:cs typeface="Times New Roman" panose="02020603050405020304" pitchFamily="18" charset="0"/>
              </a:rPr>
              <a:t> οι κυψελίδες. </a:t>
            </a:r>
          </a:p>
          <a:p>
            <a:pPr algn="just"/>
            <a:r>
              <a:rPr lang="el-GR" dirty="0">
                <a:latin typeface="Times New Roman" panose="02020603050405020304" pitchFamily="18" charset="0"/>
                <a:cs typeface="Times New Roman" panose="02020603050405020304" pitchFamily="18" charset="0"/>
              </a:rPr>
              <a:t>Ένα άτομο που δεν παράγει αρκετό </a:t>
            </a:r>
            <a:r>
              <a:rPr lang="el-GR" dirty="0" err="1">
                <a:latin typeface="Times New Roman" panose="02020603050405020304" pitchFamily="18" charset="0"/>
                <a:cs typeface="Times New Roman" panose="02020603050405020304" pitchFamily="18" charset="0"/>
              </a:rPr>
              <a:t>επιφανειοδραστικό</a:t>
            </a:r>
            <a:r>
              <a:rPr lang="el-GR" dirty="0">
                <a:latin typeface="Times New Roman" panose="02020603050405020304" pitchFamily="18" charset="0"/>
                <a:cs typeface="Times New Roman" panose="02020603050405020304" pitchFamily="18" charset="0"/>
              </a:rPr>
              <a:t> παράγοντα εξαντλείται από την συνεχή συστολή των αναπνευστικών μυών, όπως είναι το διάφραγμα. </a:t>
            </a:r>
          </a:p>
          <a:p>
            <a:pPr algn="just"/>
            <a:r>
              <a:rPr lang="el-GR" dirty="0">
                <a:latin typeface="Times New Roman" panose="02020603050405020304" pitchFamily="18" charset="0"/>
                <a:cs typeface="Times New Roman" panose="02020603050405020304" pitchFamily="18" charset="0"/>
              </a:rPr>
              <a:t>Αυτή η κατάσταση ονομάζεται </a:t>
            </a:r>
            <a:r>
              <a:rPr lang="el-GR" b="1" dirty="0">
                <a:latin typeface="Times New Roman" panose="02020603050405020304" pitchFamily="18" charset="0"/>
                <a:cs typeface="Times New Roman" panose="02020603050405020304" pitchFamily="18" charset="0"/>
              </a:rPr>
              <a:t>σύνδρομο αναπνευστικής δυσχέρειας</a:t>
            </a:r>
            <a:r>
              <a:rPr lang="el-GR" dirty="0">
                <a:latin typeface="Times New Roman" panose="02020603050405020304" pitchFamily="18" charset="0"/>
                <a:cs typeface="Times New Roman" panose="02020603050405020304" pitchFamily="18" charset="0"/>
              </a:rPr>
              <a:t>. Εμφανίζεται επίσης στα πρόωρα νεογνά επειδή ο </a:t>
            </a:r>
            <a:r>
              <a:rPr lang="el-GR" dirty="0" err="1">
                <a:latin typeface="Times New Roman" panose="02020603050405020304" pitchFamily="18" charset="0"/>
                <a:cs typeface="Times New Roman" panose="02020603050405020304" pitchFamily="18" charset="0"/>
              </a:rPr>
              <a:t>επιφανειοδραστικός</a:t>
            </a:r>
            <a:r>
              <a:rPr lang="el-GR" dirty="0">
                <a:latin typeface="Times New Roman" panose="02020603050405020304" pitchFamily="18" charset="0"/>
                <a:cs typeface="Times New Roman" panose="02020603050405020304" pitchFamily="18" charset="0"/>
              </a:rPr>
              <a:t> παράγοντας δεν παράγεται σε ικανά ποσά.</a:t>
            </a:r>
          </a:p>
          <a:p>
            <a:endParaRPr lang="el-GR" dirty="0"/>
          </a:p>
        </p:txBody>
      </p:sp>
    </p:spTree>
    <p:extLst>
      <p:ext uri="{BB962C8B-B14F-4D97-AF65-F5344CB8AC3E}">
        <p14:creationId xmlns:p14="http://schemas.microsoft.com/office/powerpoint/2010/main" val="393873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8"/>
            <a:ext cx="10515600" cy="1024568"/>
          </a:xfrm>
        </p:spPr>
        <p:txBody>
          <a:bodyPr/>
          <a:lstStyle/>
          <a:p>
            <a:r>
              <a:rPr lang="el-GR" b="1" dirty="0">
                <a:solidFill>
                  <a:srgbClr val="00B0F0"/>
                </a:solidFill>
              </a:rPr>
              <a:t>Αναπνευστική Μεμβράνη (1)</a:t>
            </a:r>
            <a:endParaRPr lang="el-GR" dirty="0">
              <a:solidFill>
                <a:srgbClr val="00B0F0"/>
              </a:solidFill>
            </a:endParaRPr>
          </a:p>
        </p:txBody>
      </p:sp>
      <p:sp>
        <p:nvSpPr>
          <p:cNvPr id="3" name="Content Placeholder 2"/>
          <p:cNvSpPr>
            <a:spLocks noGrp="1"/>
          </p:cNvSpPr>
          <p:nvPr>
            <p:ph idx="1"/>
          </p:nvPr>
        </p:nvSpPr>
        <p:spPr>
          <a:xfrm>
            <a:off x="838200" y="1299990"/>
            <a:ext cx="10515600" cy="5332164"/>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Η ανταλλαγή αερίων μεταξύ των πνευμόνων και του αίματος πραγματοποιείται στην </a:t>
            </a:r>
            <a:r>
              <a:rPr lang="el-GR" b="1" dirty="0">
                <a:latin typeface="Times New Roman" panose="02020603050405020304" pitchFamily="18" charset="0"/>
                <a:cs typeface="Times New Roman" panose="02020603050405020304" pitchFamily="18" charset="0"/>
              </a:rPr>
              <a:t>αναπνευστική μεμβράνη</a:t>
            </a:r>
            <a:r>
              <a:rPr lang="el-GR" dirty="0">
                <a:latin typeface="Times New Roman" panose="02020603050405020304" pitchFamily="18" charset="0"/>
                <a:cs typeface="Times New Roman" panose="02020603050405020304" pitchFamily="18" charset="0"/>
              </a:rPr>
              <a:t> των κυψελίδων. </a:t>
            </a:r>
          </a:p>
          <a:p>
            <a:pPr algn="just"/>
            <a:r>
              <a:rPr lang="el-GR" dirty="0">
                <a:latin typeface="Times New Roman" panose="02020603050405020304" pitchFamily="18" charset="0"/>
                <a:cs typeface="Times New Roman" panose="02020603050405020304" pitchFamily="18" charset="0"/>
              </a:rPr>
              <a:t>Η αναπνευστική μεμβράνη αποτελείται από: </a:t>
            </a:r>
          </a:p>
          <a:p>
            <a:pPr algn="just"/>
            <a:r>
              <a:rPr lang="el-GR" dirty="0">
                <a:latin typeface="Times New Roman" panose="02020603050405020304" pitchFamily="18" charset="0"/>
                <a:cs typeface="Times New Roman" panose="02020603050405020304" pitchFamily="18" charset="0"/>
              </a:rPr>
              <a:t>1.  τα κυψελιδικά κύτταρα τύπου Ι που αποτελούν τα τοιχώματα των </a:t>
            </a:r>
            <a:r>
              <a:rPr lang="el-GR" dirty="0" smtClean="0">
                <a:latin typeface="Times New Roman" panose="02020603050405020304" pitchFamily="18" charset="0"/>
                <a:cs typeface="Times New Roman" panose="02020603050405020304" pitchFamily="18" charset="0"/>
              </a:rPr>
              <a:t>     κυψελίδων</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2.  τα ενδοθηλιακά κύτταρα που αποτελούν τα τοιχώματα των τριχοειδών, </a:t>
            </a:r>
          </a:p>
          <a:p>
            <a:pPr algn="just"/>
            <a:r>
              <a:rPr lang="el-GR" dirty="0">
                <a:latin typeface="Times New Roman" panose="02020603050405020304" pitchFamily="18" charset="0"/>
                <a:cs typeface="Times New Roman" panose="02020603050405020304" pitchFamily="18" charset="0"/>
              </a:rPr>
              <a:t>3.  τη βασική μεμβράνη των κυψελίδων, </a:t>
            </a:r>
          </a:p>
          <a:p>
            <a:pPr algn="just"/>
            <a:r>
              <a:rPr lang="el-GR" dirty="0">
                <a:latin typeface="Times New Roman" panose="02020603050405020304" pitchFamily="18" charset="0"/>
                <a:cs typeface="Times New Roman" panose="02020603050405020304" pitchFamily="18" charset="0"/>
              </a:rPr>
              <a:t>4.  τη βασική μεμβράνη των τριχοειδών.</a:t>
            </a:r>
          </a:p>
          <a:p>
            <a:pPr algn="just"/>
            <a:r>
              <a:rPr lang="el-GR" dirty="0">
                <a:latin typeface="Times New Roman" panose="02020603050405020304" pitchFamily="18" charset="0"/>
                <a:cs typeface="Times New Roman" panose="02020603050405020304" pitchFamily="18" charset="0"/>
              </a:rPr>
              <a:t>Η βασική μεμβράνη των κυψελίδων και η βασική μεμβράνη των τριχοειδών βρίσκονται ανάμεσα στις κυψελίδες και τα ενδοθηλιακά κύτταρα του τριχοειδούς, αντίστοιχα. </a:t>
            </a:r>
          </a:p>
          <a:p>
            <a:endParaRPr lang="el-GR" dirty="0"/>
          </a:p>
        </p:txBody>
      </p:sp>
    </p:spTree>
    <p:extLst>
      <p:ext uri="{BB962C8B-B14F-4D97-AF65-F5344CB8AC3E}">
        <p14:creationId xmlns:p14="http://schemas.microsoft.com/office/powerpoint/2010/main" val="260585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4"/>
            <a:ext cx="10515600" cy="936434"/>
          </a:xfrm>
        </p:spPr>
        <p:txBody>
          <a:bodyPr/>
          <a:lstStyle/>
          <a:p>
            <a:r>
              <a:rPr lang="el-GR" b="1" dirty="0">
                <a:solidFill>
                  <a:srgbClr val="00B0F0"/>
                </a:solidFill>
              </a:rPr>
              <a:t>Λειτουργίες του αναπνευστικού συστήματος</a:t>
            </a:r>
          </a:p>
        </p:txBody>
      </p:sp>
      <p:sp>
        <p:nvSpPr>
          <p:cNvPr id="3" name="Content Placeholder 2"/>
          <p:cNvSpPr>
            <a:spLocks noGrp="1"/>
          </p:cNvSpPr>
          <p:nvPr>
            <p:ph idx="1"/>
          </p:nvPr>
        </p:nvSpPr>
        <p:spPr>
          <a:xfrm>
            <a:off x="838200" y="1288974"/>
            <a:ext cx="10894764" cy="5332164"/>
          </a:xfrm>
        </p:spPr>
        <p:txBody>
          <a:bodyPr>
            <a:normAutofit/>
          </a:bodyPr>
          <a:lstStyle/>
          <a:p>
            <a:pPr algn="just"/>
            <a:r>
              <a:rPr lang="el-GR" dirty="0"/>
              <a:t>1</a:t>
            </a:r>
            <a:r>
              <a:rPr lang="el-GR" dirty="0">
                <a:latin typeface="Times New Roman" panose="02020603050405020304" pitchFamily="18" charset="0"/>
                <a:cs typeface="Times New Roman" panose="02020603050405020304" pitchFamily="18" charset="0"/>
              </a:rPr>
              <a:t>) Παρέχει την επιφάνεια για ανταλλαγή των αερίων.</a:t>
            </a:r>
          </a:p>
          <a:p>
            <a:pPr lvl="0" algn="just" fontAlgn="base"/>
            <a:r>
              <a:rPr lang="el-GR" dirty="0">
                <a:latin typeface="Times New Roman" panose="02020603050405020304" pitchFamily="18" charset="0"/>
                <a:cs typeface="Times New Roman" panose="02020603050405020304" pitchFamily="18" charset="0"/>
              </a:rPr>
              <a:t>2) Μετακινεί τον αέρα προς και από την επιφάνεια ανταλλαγής των πνευμόνων προς τις αναπνευστικές οδούς.</a:t>
            </a:r>
          </a:p>
          <a:p>
            <a:pPr lvl="0" algn="just" fontAlgn="base"/>
            <a:r>
              <a:rPr lang="el-GR" dirty="0">
                <a:latin typeface="Times New Roman" panose="02020603050405020304" pitchFamily="18" charset="0"/>
                <a:cs typeface="Times New Roman" panose="02020603050405020304" pitchFamily="18" charset="0"/>
              </a:rPr>
              <a:t>3) Παράγει ήχους για την ομιλία και τραγούδι μέσω του αέρα που κινείται διαμέσου των φωνητικών χορδών και δημιουργεί δονήσεις.</a:t>
            </a:r>
          </a:p>
          <a:p>
            <a:pPr lvl="0" algn="just" fontAlgn="base"/>
            <a:r>
              <a:rPr lang="el-GR" dirty="0">
                <a:latin typeface="Times New Roman" panose="02020603050405020304" pitchFamily="18" charset="0"/>
                <a:cs typeface="Times New Roman" panose="02020603050405020304" pitchFamily="18" charset="0"/>
              </a:rPr>
              <a:t>4) Προστατεύει τις αναπνευστικές επιφάνειες από αφυδάτωση, μεταβολές της θερμοκρασίας, και εισβολή εισπνεόμενων παθογόνων.</a:t>
            </a:r>
          </a:p>
          <a:p>
            <a:pPr lvl="0" algn="just" fontAlgn="base"/>
            <a:r>
              <a:rPr lang="el-GR" dirty="0">
                <a:latin typeface="Times New Roman" panose="02020603050405020304" pitchFamily="18" charset="0"/>
                <a:cs typeface="Times New Roman" panose="02020603050405020304" pitchFamily="18" charset="0"/>
              </a:rPr>
              <a:t>5) Ανιχνεύει οσφρητικά ερεθίσματα από τους οσφρητικούς  υποδοχείς της ρινικής κοιλότητας.</a:t>
            </a:r>
          </a:p>
        </p:txBody>
      </p:sp>
    </p:spTree>
    <p:extLst>
      <p:ext uri="{BB962C8B-B14F-4D97-AF65-F5344CB8AC3E}">
        <p14:creationId xmlns:p14="http://schemas.microsoft.com/office/powerpoint/2010/main" val="56049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12807"/>
          </a:xfrm>
        </p:spPr>
        <p:txBody>
          <a:bodyPr/>
          <a:lstStyle/>
          <a:p>
            <a:r>
              <a:rPr lang="el-GR" b="1" dirty="0">
                <a:solidFill>
                  <a:srgbClr val="00B0F0"/>
                </a:solidFill>
              </a:rPr>
              <a:t>Αναπνευστική Μεμβράνη</a:t>
            </a:r>
            <a:endParaRPr lang="el-GR" dirty="0">
              <a:solidFill>
                <a:srgbClr val="00B0F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860" y="992038"/>
            <a:ext cx="9549442" cy="5943599"/>
          </a:xfrm>
        </p:spPr>
      </p:pic>
    </p:spTree>
    <p:extLst>
      <p:ext uri="{BB962C8B-B14F-4D97-AF65-F5344CB8AC3E}">
        <p14:creationId xmlns:p14="http://schemas.microsoft.com/office/powerpoint/2010/main" val="1593406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372"/>
            <a:ext cx="10515600" cy="859316"/>
          </a:xfrm>
        </p:spPr>
        <p:txBody>
          <a:bodyPr/>
          <a:lstStyle/>
          <a:p>
            <a:r>
              <a:rPr lang="el-GR" b="1" dirty="0">
                <a:solidFill>
                  <a:srgbClr val="00B0F0"/>
                </a:solidFill>
              </a:rPr>
              <a:t>Αναπνευστική Μεμβράνη (2)</a:t>
            </a:r>
            <a:endParaRPr lang="el-GR" dirty="0">
              <a:solidFill>
                <a:srgbClr val="00B0F0"/>
              </a:solidFill>
            </a:endParaRPr>
          </a:p>
        </p:txBody>
      </p:sp>
      <p:sp>
        <p:nvSpPr>
          <p:cNvPr id="3" name="Content Placeholder 2"/>
          <p:cNvSpPr>
            <a:spLocks noGrp="1"/>
          </p:cNvSpPr>
          <p:nvPr>
            <p:ph idx="1"/>
          </p:nvPr>
        </p:nvSpPr>
        <p:spPr>
          <a:xfrm>
            <a:off x="838200" y="1189822"/>
            <a:ext cx="10916798" cy="5530467"/>
          </a:xfrm>
        </p:spPr>
        <p:txBody>
          <a:bodyPr>
            <a:normAutofit/>
          </a:bodyPr>
          <a:lstStyle/>
          <a:p>
            <a:pPr algn="just"/>
            <a:r>
              <a:rPr lang="el-GR" dirty="0">
                <a:latin typeface="Times New Roman" panose="02020603050405020304" pitchFamily="18" charset="0"/>
                <a:cs typeface="Times New Roman" panose="02020603050405020304" pitchFamily="18" charset="0"/>
              </a:rPr>
              <a:t>Συνολική απόσταση που διαχωρίζει τον κυψελιδικό αέρα από το αίμα είναι 0,1-0,5 </a:t>
            </a:r>
            <a:r>
              <a:rPr lang="el-GR" dirty="0" err="1">
                <a:latin typeface="Times New Roman" panose="02020603050405020304" pitchFamily="18" charset="0"/>
                <a:cs typeface="Times New Roman" panose="02020603050405020304" pitchFamily="18" charset="0"/>
              </a:rPr>
              <a:t>μm</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Διάχυση των αερίων διαμέσου της αναπνευστικής μεμβράνης είναι γρήγορη, λόγω της μικρής απόστασης και επειδή το οξυγόνο και το διοξείδιο του άνθρακα είναι λιποδιαλυτά.</a:t>
            </a:r>
          </a:p>
          <a:p>
            <a:pPr algn="just"/>
            <a:r>
              <a:rPr lang="el-GR" dirty="0">
                <a:latin typeface="Times New Roman" panose="02020603050405020304" pitchFamily="18" charset="0"/>
                <a:cs typeface="Times New Roman" panose="02020603050405020304" pitchFamily="18" charset="0"/>
              </a:rPr>
              <a:t>Σε παθολογικές καταστάσεις, η λειτουργία της αναπνευστικής μεμβράνης μπορεί να περιοριστεί. Η λοίμωξη προκαλεί φλεγμονή στον πνεύμονα και μπορεί να αναπτυχθεί </a:t>
            </a:r>
            <a:r>
              <a:rPr lang="el-GR" b="1" dirty="0">
                <a:latin typeface="Times New Roman" panose="02020603050405020304" pitchFamily="18" charset="0"/>
                <a:cs typeface="Times New Roman" panose="02020603050405020304" pitchFamily="18" charset="0"/>
              </a:rPr>
              <a:t>πνευμονία</a:t>
            </a:r>
            <a:r>
              <a:rPr lang="el-GR" dirty="0">
                <a:latin typeface="Times New Roman" panose="02020603050405020304" pitchFamily="18" charset="0"/>
                <a:cs typeface="Times New Roman" panose="02020603050405020304" pitchFamily="18" charset="0"/>
              </a:rPr>
              <a:t>. Στη φλεγμονή, υγρά διαρρέουν στις κυψελίδες, και τα αναπνευστικά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διογκώνονται και </a:t>
            </a:r>
            <a:r>
              <a:rPr lang="el-GR" dirty="0" err="1">
                <a:latin typeface="Times New Roman" panose="02020603050405020304" pitchFamily="18" charset="0"/>
                <a:cs typeface="Times New Roman" panose="02020603050405020304" pitchFamily="18" charset="0"/>
              </a:rPr>
              <a:t>συσπώνται</a:t>
            </a:r>
            <a:r>
              <a:rPr lang="el-GR" dirty="0">
                <a:latin typeface="Times New Roman" panose="02020603050405020304" pitchFamily="18" charset="0"/>
                <a:cs typeface="Times New Roman" panose="02020603050405020304" pitchFamily="18" charset="0"/>
              </a:rPr>
              <a:t> με αποτέλεσμα την επιδείνωση της λειτουργίας του αναπνευστικού συστήματος. Η πνευμονία είναι πιο εύκολο να συμβεί σε επιθηλιακή βλάβη από το κάπνισμα ή σε κατάρρευση του ανοσοποιητικού συστήματος στο AIDS. </a:t>
            </a:r>
          </a:p>
          <a:p>
            <a:endParaRPr lang="el-GR" dirty="0"/>
          </a:p>
        </p:txBody>
      </p:sp>
    </p:spTree>
    <p:extLst>
      <p:ext uri="{BB962C8B-B14F-4D97-AF65-F5344CB8AC3E}">
        <p14:creationId xmlns:p14="http://schemas.microsoft.com/office/powerpoint/2010/main" val="642171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306"/>
            <a:ext cx="10515600" cy="804230"/>
          </a:xfrm>
        </p:spPr>
        <p:txBody>
          <a:bodyPr/>
          <a:lstStyle/>
          <a:p>
            <a:r>
              <a:rPr lang="el-GR" b="1" dirty="0">
                <a:solidFill>
                  <a:srgbClr val="00B0F0"/>
                </a:solidFill>
              </a:rPr>
              <a:t>Πνεύμονες</a:t>
            </a:r>
            <a:endParaRPr lang="el-GR" dirty="0">
              <a:solidFill>
                <a:srgbClr val="00B0F0"/>
              </a:solidFill>
            </a:endParaRPr>
          </a:p>
        </p:txBody>
      </p:sp>
      <p:sp>
        <p:nvSpPr>
          <p:cNvPr id="3" name="Content Placeholder 2"/>
          <p:cNvSpPr>
            <a:spLocks noGrp="1"/>
          </p:cNvSpPr>
          <p:nvPr>
            <p:ph idx="1"/>
          </p:nvPr>
        </p:nvSpPr>
        <p:spPr>
          <a:xfrm>
            <a:off x="838201" y="1145754"/>
            <a:ext cx="10971880" cy="5596569"/>
          </a:xfrm>
        </p:spPr>
        <p:txBody>
          <a:bodyPr>
            <a:normAutofit/>
          </a:bodyPr>
          <a:lstStyle/>
          <a:p>
            <a:pPr algn="just"/>
            <a:r>
              <a:rPr lang="el-GR" dirty="0">
                <a:latin typeface="Times New Roman" panose="02020603050405020304" pitchFamily="18" charset="0"/>
                <a:cs typeface="Times New Roman" panose="02020603050405020304" pitchFamily="18" charset="0"/>
              </a:rPr>
              <a:t>Οι πνεύμονες βρίσκονται στη θωρακική κοιλότητα. </a:t>
            </a:r>
          </a:p>
          <a:p>
            <a:pPr algn="just"/>
            <a:r>
              <a:rPr lang="el-GR" dirty="0">
                <a:latin typeface="Times New Roman" panose="02020603050405020304" pitchFamily="18" charset="0"/>
                <a:cs typeface="Times New Roman" panose="02020603050405020304" pitchFamily="18" charset="0"/>
              </a:rPr>
              <a:t>Προστατεύονται από τον θωρακικό κλωβό. </a:t>
            </a:r>
          </a:p>
          <a:p>
            <a:pPr algn="just"/>
            <a:r>
              <a:rPr lang="el-GR" dirty="0">
                <a:latin typeface="Times New Roman" panose="02020603050405020304" pitchFamily="18" charset="0"/>
                <a:cs typeface="Times New Roman" panose="02020603050405020304" pitchFamily="18" charset="0"/>
              </a:rPr>
              <a:t>Δεξιός πνεύμονας έχει τρεις λοβούς, τον άνω, μέσο, και κάτω λοβό, που χωρίζονται από την </a:t>
            </a:r>
            <a:r>
              <a:rPr lang="el-GR" b="1" dirty="0">
                <a:latin typeface="Times New Roman" panose="02020603050405020304" pitchFamily="18" charset="0"/>
                <a:cs typeface="Times New Roman" panose="02020603050405020304" pitchFamily="18" charset="0"/>
              </a:rPr>
              <a:t>οριζόντια σχισμή</a:t>
            </a:r>
            <a:r>
              <a:rPr lang="el-GR" dirty="0">
                <a:latin typeface="Times New Roman" panose="02020603050405020304" pitchFamily="18" charset="0"/>
                <a:cs typeface="Times New Roman" panose="02020603050405020304" pitchFamily="18" charset="0"/>
              </a:rPr>
              <a:t> και την </a:t>
            </a:r>
            <a:r>
              <a:rPr lang="el-GR" b="1" dirty="0">
                <a:latin typeface="Times New Roman" panose="02020603050405020304" pitchFamily="18" charset="0"/>
                <a:cs typeface="Times New Roman" panose="02020603050405020304" pitchFamily="18" charset="0"/>
              </a:rPr>
              <a:t>λοξή σχισμή</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Αριστερός πνεύμονας έχει δύο λοβούς, τον άνω και τον κάτω λοβό, που χωρίζονται από τη </a:t>
            </a:r>
            <a:r>
              <a:rPr lang="el-GR" b="1" dirty="0">
                <a:latin typeface="Times New Roman" panose="02020603050405020304" pitchFamily="18" charset="0"/>
                <a:cs typeface="Times New Roman" panose="02020603050405020304" pitchFamily="18" charset="0"/>
              </a:rPr>
              <a:t>λοξή σχισμή</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Δεξιός πνεύμονας είναι ευρύτερος από τον αριστερό, επειδή το μεγαλύτερο μέρος της καρδιάς και τα μεγάλα αγγεία προβάλλουν στην αριστερή θωρακική κοιλότητα. </a:t>
            </a:r>
          </a:p>
          <a:p>
            <a:pPr algn="just"/>
            <a:r>
              <a:rPr lang="el-GR" dirty="0">
                <a:latin typeface="Times New Roman" panose="02020603050405020304" pitchFamily="18" charset="0"/>
                <a:cs typeface="Times New Roman" panose="02020603050405020304" pitchFamily="18" charset="0"/>
              </a:rPr>
              <a:t>Όμως, αριστερός πνεύμονας είναι μεγαλύτερος από δεξιό, επειδή το διάφραγμα ανυψώνεται στη δεξιά πλευρά για να φιλοξενήσει τη μάζα του ήπατος στην κοιλιακή κοιλότητα.</a:t>
            </a:r>
          </a:p>
          <a:p>
            <a:endParaRPr lang="el-GR" dirty="0"/>
          </a:p>
        </p:txBody>
      </p:sp>
    </p:spTree>
    <p:extLst>
      <p:ext uri="{BB962C8B-B14F-4D97-AF65-F5344CB8AC3E}">
        <p14:creationId xmlns:p14="http://schemas.microsoft.com/office/powerpoint/2010/main" val="2480848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0"/>
            <a:ext cx="10515600" cy="1046601"/>
          </a:xfrm>
        </p:spPr>
        <p:txBody>
          <a:bodyPr/>
          <a:lstStyle/>
          <a:p>
            <a:r>
              <a:rPr lang="el-GR" b="1" dirty="0">
                <a:solidFill>
                  <a:srgbClr val="00B0F0"/>
                </a:solidFill>
              </a:rPr>
              <a:t>Αιμάτωση των Πνευμόνων (1)</a:t>
            </a:r>
            <a:endParaRPr lang="el-GR" dirty="0">
              <a:solidFill>
                <a:srgbClr val="00B0F0"/>
              </a:solidFill>
            </a:endParaRPr>
          </a:p>
        </p:txBody>
      </p:sp>
      <p:sp>
        <p:nvSpPr>
          <p:cNvPr id="3" name="Content Placeholder 2"/>
          <p:cNvSpPr>
            <a:spLocks noGrp="1"/>
          </p:cNvSpPr>
          <p:nvPr>
            <p:ph idx="1"/>
          </p:nvPr>
        </p:nvSpPr>
        <p:spPr>
          <a:xfrm>
            <a:off x="838200" y="1108038"/>
            <a:ext cx="11026966" cy="5634285"/>
          </a:xfrm>
        </p:spPr>
        <p:txBody>
          <a:bodyPr>
            <a:normAutofit/>
          </a:bodyPr>
          <a:lstStyle/>
          <a:p>
            <a:pPr algn="just"/>
            <a:r>
              <a:rPr lang="el-GR" dirty="0">
                <a:latin typeface="Times New Roman" panose="02020603050405020304" pitchFamily="18" charset="0"/>
                <a:cs typeface="Times New Roman" panose="02020603050405020304" pitchFamily="18" charset="0"/>
              </a:rPr>
              <a:t>Πνεύμονες </a:t>
            </a:r>
            <a:r>
              <a:rPr lang="el-GR" dirty="0" err="1">
                <a:latin typeface="Times New Roman" panose="02020603050405020304" pitchFamily="18" charset="0"/>
                <a:cs typeface="Times New Roman" panose="02020603050405020304" pitchFamily="18" charset="0"/>
              </a:rPr>
              <a:t>αιματώνονται</a:t>
            </a:r>
            <a:r>
              <a:rPr lang="el-GR" dirty="0">
                <a:latin typeface="Times New Roman" panose="02020603050405020304" pitchFamily="18" charset="0"/>
                <a:cs typeface="Times New Roman" panose="02020603050405020304" pitchFamily="18" charset="0"/>
              </a:rPr>
              <a:t> από πνευμονικές αρτηρίες, που εισέρχονται στους πνεύμονες μέσω της πύλης και φέρουν αίμα φτωχό σε οξυγόνο. </a:t>
            </a:r>
          </a:p>
          <a:p>
            <a:pPr algn="just"/>
            <a:r>
              <a:rPr lang="el-GR" dirty="0">
                <a:latin typeface="Times New Roman" panose="02020603050405020304" pitchFamily="18" charset="0"/>
                <a:cs typeface="Times New Roman" panose="02020603050405020304" pitchFamily="18" charset="0"/>
              </a:rPr>
              <a:t>Πνευμονικές αρτηρίες ακολουθούν τις διακλαδώσεις του βρογχικού δένδρου. </a:t>
            </a:r>
          </a:p>
          <a:p>
            <a:pPr algn="just"/>
            <a:r>
              <a:rPr lang="el-GR" dirty="0">
                <a:latin typeface="Times New Roman" panose="02020603050405020304" pitchFamily="18" charset="0"/>
                <a:cs typeface="Times New Roman" panose="02020603050405020304" pitchFamily="18" charset="0"/>
              </a:rPr>
              <a:t>Κάθε κυψελίδα περιβάλλεται από δίκτυο πνευμονικών τριχοειδών. </a:t>
            </a:r>
          </a:p>
          <a:p>
            <a:pPr algn="just"/>
            <a:r>
              <a:rPr lang="el-GR" dirty="0">
                <a:latin typeface="Times New Roman" panose="02020603050405020304" pitchFamily="18" charset="0"/>
                <a:cs typeface="Times New Roman" panose="02020603050405020304" pitchFamily="18" charset="0"/>
              </a:rPr>
              <a:t>Ενδοθηλιακά κύτταρα των πνευμονικών τριχοειδών είναι η κύρια πηγή του </a:t>
            </a:r>
            <a:r>
              <a:rPr lang="el-GR" dirty="0" err="1">
                <a:latin typeface="Times New Roman" panose="02020603050405020304" pitchFamily="18" charset="0"/>
                <a:cs typeface="Times New Roman" panose="02020603050405020304" pitchFamily="18" charset="0"/>
              </a:rPr>
              <a:t>μετατρεπτικού</a:t>
            </a:r>
            <a:r>
              <a:rPr lang="el-GR" dirty="0">
                <a:latin typeface="Times New Roman" panose="02020603050405020304" pitchFamily="18" charset="0"/>
                <a:cs typeface="Times New Roman" panose="02020603050405020304" pitchFamily="18" charset="0"/>
              </a:rPr>
              <a:t> ενζύμου της </a:t>
            </a:r>
            <a:r>
              <a:rPr lang="el-GR" dirty="0" err="1">
                <a:latin typeface="Times New Roman" panose="02020603050405020304" pitchFamily="18" charset="0"/>
                <a:cs typeface="Times New Roman" panose="02020603050405020304" pitchFamily="18" charset="0"/>
              </a:rPr>
              <a:t>αγγειοτενσίνης</a:t>
            </a:r>
            <a:r>
              <a:rPr lang="el-GR" dirty="0">
                <a:latin typeface="Times New Roman" panose="02020603050405020304" pitchFamily="18" charset="0"/>
                <a:cs typeface="Times New Roman" panose="02020603050405020304" pitchFamily="18" charset="0"/>
              </a:rPr>
              <a:t>, που παίζει σημαντικό ρόλο στη ρύθμιση του όγκου αίματος και την αρτηριακή πίεση.</a:t>
            </a:r>
          </a:p>
          <a:p>
            <a:pPr algn="just"/>
            <a:r>
              <a:rPr lang="el-GR" dirty="0">
                <a:latin typeface="Times New Roman" panose="02020603050405020304" pitchFamily="18" charset="0"/>
                <a:cs typeface="Times New Roman" panose="02020603050405020304" pitchFamily="18" charset="0"/>
              </a:rPr>
              <a:t>Το αίμα των πνευμονικών τριχοειδών πλούσιο σε οξυγόνο, διέρχεται από τα πνευμονικά </a:t>
            </a:r>
            <a:r>
              <a:rPr lang="el-GR" dirty="0" err="1">
                <a:latin typeface="Times New Roman" panose="02020603050405020304" pitchFamily="18" charset="0"/>
                <a:cs typeface="Times New Roman" panose="02020603050405020304" pitchFamily="18" charset="0"/>
              </a:rPr>
              <a:t>φλεβίδια</a:t>
            </a:r>
            <a:r>
              <a:rPr lang="el-GR" dirty="0">
                <a:latin typeface="Times New Roman" panose="02020603050405020304" pitchFamily="18" charset="0"/>
                <a:cs typeface="Times New Roman" panose="02020603050405020304" pitchFamily="18" charset="0"/>
              </a:rPr>
              <a:t> και στη συνέχεια εισέρχεται στις πνευμονικές φλέβες. Δύο πνευμονικές φλέβες από κάθε πνεύμονα εξέρχονται μέσω της πύλης και καταλήγουν στον αριστερό κόλπο της καρδιάς.</a:t>
            </a:r>
          </a:p>
        </p:txBody>
      </p:sp>
    </p:spTree>
    <p:extLst>
      <p:ext uri="{BB962C8B-B14F-4D97-AF65-F5344CB8AC3E}">
        <p14:creationId xmlns:p14="http://schemas.microsoft.com/office/powerpoint/2010/main" val="103874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4865"/>
          </a:xfrm>
        </p:spPr>
        <p:txBody>
          <a:bodyPr/>
          <a:lstStyle/>
          <a:p>
            <a:r>
              <a:rPr lang="el-GR" b="1" dirty="0">
                <a:solidFill>
                  <a:srgbClr val="00B0F0"/>
                </a:solidFill>
              </a:rPr>
              <a:t>Αιμάτωση των Πνευμόνων (2)</a:t>
            </a:r>
            <a:endParaRPr lang="el-GR" dirty="0">
              <a:solidFill>
                <a:srgbClr val="00B0F0"/>
              </a:solidFill>
            </a:endParaRPr>
          </a:p>
        </p:txBody>
      </p:sp>
      <p:sp>
        <p:nvSpPr>
          <p:cNvPr id="3" name="Content Placeholder 2"/>
          <p:cNvSpPr>
            <a:spLocks noGrp="1"/>
          </p:cNvSpPr>
          <p:nvPr>
            <p:ph idx="1"/>
          </p:nvPr>
        </p:nvSpPr>
        <p:spPr>
          <a:xfrm>
            <a:off x="838200" y="1696598"/>
            <a:ext cx="10515600" cy="4480365"/>
          </a:xfrm>
        </p:spPr>
        <p:txBody>
          <a:bodyPr>
            <a:normAutofit/>
          </a:bodyPr>
          <a:lstStyle/>
          <a:p>
            <a:pPr algn="just"/>
            <a:r>
              <a:rPr lang="el-GR" dirty="0">
                <a:latin typeface="Times New Roman" panose="02020603050405020304" pitchFamily="18" charset="0"/>
                <a:cs typeface="Times New Roman" panose="02020603050405020304" pitchFamily="18" charset="0"/>
              </a:rPr>
              <a:t>Η ζώνη αγωγής λαμβάνει αίμα από τις έξω καρωτιδικές αρτηρίες (ρινικές δίοδοι και ο λάρυγγας), το αυχενικό στέλεχος (κάτω μέρος του λάρυγγα και τραχεία), και τις βρογχικές αρτηρίες (βρόγχοι και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Το φλεβικό αίμα από τα βρογχικά τριχοειδή ρέει τελικά στις πνευμονικές φλέβες, παρακάμπτοντας το υπόλοιπο κύκλωμα της συστηματικής κυκλοφορίας και αραιώνονται στο οξυγονωμένο αίμα που προέρχεται από τις κυψελίδες</a:t>
            </a:r>
            <a:r>
              <a:rPr lang="el-GR" dirty="0"/>
              <a:t>. </a:t>
            </a:r>
          </a:p>
          <a:p>
            <a:endParaRPr lang="el-GR" dirty="0"/>
          </a:p>
          <a:p>
            <a:endParaRPr lang="el-GR" dirty="0"/>
          </a:p>
        </p:txBody>
      </p:sp>
    </p:spTree>
    <p:extLst>
      <p:ext uri="{BB962C8B-B14F-4D97-AF65-F5344CB8AC3E}">
        <p14:creationId xmlns:p14="http://schemas.microsoft.com/office/powerpoint/2010/main" val="254761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554" y="0"/>
            <a:ext cx="10515600" cy="1013551"/>
          </a:xfrm>
        </p:spPr>
        <p:txBody>
          <a:bodyPr/>
          <a:lstStyle/>
          <a:p>
            <a:r>
              <a:rPr lang="el-GR" b="1" dirty="0" err="1">
                <a:solidFill>
                  <a:srgbClr val="00B0F0"/>
                </a:solidFill>
              </a:rPr>
              <a:t>Υπεζωκότας</a:t>
            </a:r>
            <a:endParaRPr lang="el-GR" dirty="0">
              <a:solidFill>
                <a:srgbClr val="00B0F0"/>
              </a:solidFill>
            </a:endParaRPr>
          </a:p>
        </p:txBody>
      </p:sp>
      <p:sp>
        <p:nvSpPr>
          <p:cNvPr id="3" name="Content Placeholder 2"/>
          <p:cNvSpPr>
            <a:spLocks noGrp="1"/>
          </p:cNvSpPr>
          <p:nvPr>
            <p:ph idx="1"/>
          </p:nvPr>
        </p:nvSpPr>
        <p:spPr>
          <a:xfrm>
            <a:off x="838199" y="1129553"/>
            <a:ext cx="10905781" cy="5535652"/>
          </a:xfrm>
        </p:spPr>
        <p:txBody>
          <a:bodyPr>
            <a:normAutofit/>
          </a:bodyPr>
          <a:lstStyle/>
          <a:p>
            <a:pPr algn="just"/>
            <a:r>
              <a:rPr lang="el-GR" dirty="0">
                <a:latin typeface="Times New Roman" panose="02020603050405020304" pitchFamily="18" charset="0"/>
                <a:cs typeface="Times New Roman" panose="02020603050405020304" pitchFamily="18" charset="0"/>
              </a:rPr>
              <a:t>Κάθε πνεύμονας καλύπτεται από μια ορογόνο μεμβράνη, τον </a:t>
            </a:r>
            <a:r>
              <a:rPr lang="el-GR" b="1" dirty="0" err="1">
                <a:latin typeface="Times New Roman" panose="02020603050405020304" pitchFamily="18" charset="0"/>
                <a:cs typeface="Times New Roman" panose="02020603050405020304" pitchFamily="18" charset="0"/>
              </a:rPr>
              <a:t>υπεζωκότα</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Αποτελείται από δύο πέταλα: τον </a:t>
            </a:r>
            <a:r>
              <a:rPr lang="el-GR" b="1" dirty="0" err="1">
                <a:latin typeface="Times New Roman" panose="02020603050405020304" pitchFamily="18" charset="0"/>
                <a:cs typeface="Times New Roman" panose="02020603050405020304" pitchFamily="18" charset="0"/>
              </a:rPr>
              <a:t>τοιχωματικό</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υπεζωκότα</a:t>
            </a:r>
            <a:r>
              <a:rPr lang="el-GR" dirty="0">
                <a:latin typeface="Times New Roman" panose="02020603050405020304" pitchFamily="18" charset="0"/>
                <a:cs typeface="Times New Roman" panose="02020603050405020304" pitchFamily="18" charset="0"/>
              </a:rPr>
              <a:t> και το </a:t>
            </a:r>
            <a:r>
              <a:rPr lang="el-GR" b="1" dirty="0">
                <a:latin typeface="Times New Roman" panose="02020603050405020304" pitchFamily="18" charset="0"/>
                <a:cs typeface="Times New Roman" panose="02020603050405020304" pitchFamily="18" charset="0"/>
              </a:rPr>
              <a:t>σπλαχνικό </a:t>
            </a:r>
            <a:r>
              <a:rPr lang="el-GR" b="1" dirty="0" err="1">
                <a:latin typeface="Times New Roman" panose="02020603050405020304" pitchFamily="18" charset="0"/>
                <a:cs typeface="Times New Roman" panose="02020603050405020304" pitchFamily="18" charset="0"/>
              </a:rPr>
              <a:t>υπεζωκότα</a:t>
            </a:r>
            <a:r>
              <a:rPr lang="el-GR" dirty="0">
                <a:latin typeface="Times New Roman" panose="02020603050405020304" pitchFamily="18" charset="0"/>
                <a:cs typeface="Times New Roman" panose="02020603050405020304" pitchFamily="18" charset="0"/>
              </a:rPr>
              <a:t>. </a:t>
            </a:r>
          </a:p>
          <a:p>
            <a:pPr algn="just"/>
            <a:r>
              <a:rPr lang="el-GR" dirty="0" err="1">
                <a:latin typeface="Times New Roman" panose="02020603050405020304" pitchFamily="18" charset="0"/>
                <a:cs typeface="Times New Roman" panose="02020603050405020304" pitchFamily="18" charset="0"/>
              </a:rPr>
              <a:t>Τοιχωματικός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υπεζωκότας</a:t>
            </a:r>
            <a:r>
              <a:rPr lang="el-GR" dirty="0">
                <a:latin typeface="Times New Roman" panose="02020603050405020304" pitchFamily="18" charset="0"/>
                <a:cs typeface="Times New Roman" panose="02020603050405020304" pitchFamily="18" charset="0"/>
              </a:rPr>
              <a:t> καλύπτει την εσωτερική επιφάνεια του θωρακικού τοιχώματος. </a:t>
            </a:r>
          </a:p>
          <a:p>
            <a:pPr algn="just"/>
            <a:r>
              <a:rPr lang="el-GR" dirty="0">
                <a:latin typeface="Times New Roman" panose="02020603050405020304" pitchFamily="18" charset="0"/>
                <a:cs typeface="Times New Roman" panose="02020603050405020304" pitchFamily="18" charset="0"/>
              </a:rPr>
              <a:t>Σπλαχνικός </a:t>
            </a:r>
            <a:r>
              <a:rPr lang="el-GR" dirty="0" err="1">
                <a:latin typeface="Times New Roman" panose="02020603050405020304" pitchFamily="18" charset="0"/>
                <a:cs typeface="Times New Roman" panose="02020603050405020304" pitchFamily="18" charset="0"/>
              </a:rPr>
              <a:t>υπεζωκότας</a:t>
            </a:r>
            <a:r>
              <a:rPr lang="el-GR" dirty="0">
                <a:latin typeface="Times New Roman" panose="02020603050405020304" pitchFamily="18" charset="0"/>
                <a:cs typeface="Times New Roman" panose="02020603050405020304" pitchFamily="18" charset="0"/>
              </a:rPr>
              <a:t> καλύπτει τις εξωτερικές επιφάνειες των πνευμόνων που εκτείνονται μέσα στις σχισμές μεταξύ των λοβών. </a:t>
            </a:r>
          </a:p>
          <a:p>
            <a:pPr algn="just"/>
            <a:r>
              <a:rPr lang="el-GR" dirty="0" err="1">
                <a:latin typeface="Times New Roman" panose="02020603050405020304" pitchFamily="18" charset="0"/>
                <a:cs typeface="Times New Roman" panose="02020603050405020304" pitchFamily="18" charset="0"/>
              </a:rPr>
              <a:t>Σχισμοειδής</a:t>
            </a:r>
            <a:r>
              <a:rPr lang="el-GR" dirty="0">
                <a:latin typeface="Times New Roman" panose="02020603050405020304" pitchFamily="18" charset="0"/>
                <a:cs typeface="Times New Roman" panose="02020603050405020304" pitchFamily="18" charset="0"/>
              </a:rPr>
              <a:t> χώρος είναι γεμάτος με υγρού, το </a:t>
            </a:r>
            <a:r>
              <a:rPr lang="el-GR" b="1" dirty="0" err="1">
                <a:latin typeface="Times New Roman" panose="02020603050405020304" pitchFamily="18" charset="0"/>
                <a:cs typeface="Times New Roman" panose="02020603050405020304" pitchFamily="18" charset="0"/>
              </a:rPr>
              <a:t>υπεζωκοτικό</a:t>
            </a:r>
            <a:r>
              <a:rPr lang="el-GR" b="1" dirty="0">
                <a:latin typeface="Times New Roman" panose="02020603050405020304" pitchFamily="18" charset="0"/>
                <a:cs typeface="Times New Roman" panose="02020603050405020304" pitchFamily="18" charset="0"/>
              </a:rPr>
              <a:t> υγρό</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Αυτό το υγρό περιέχει </a:t>
            </a:r>
            <a:r>
              <a:rPr lang="el-GR" b="1" dirty="0">
                <a:latin typeface="Times New Roman" panose="02020603050405020304" pitchFamily="18" charset="0"/>
                <a:cs typeface="Times New Roman" panose="02020603050405020304" pitchFamily="18" charset="0"/>
              </a:rPr>
              <a:t>λιπαντικές ιδιότητες </a:t>
            </a:r>
            <a:r>
              <a:rPr lang="el-GR" dirty="0">
                <a:latin typeface="Times New Roman" panose="02020603050405020304" pitchFamily="18" charset="0"/>
                <a:cs typeface="Times New Roman" panose="02020603050405020304" pitchFamily="18" charset="0"/>
              </a:rPr>
              <a:t>για να διευκολύνεται η διολίσθηση των δύο πετάλων κατά τις αναπνευστικές κινήσεις και να μειώνεται η τριβή κατά την αναπνοή.</a:t>
            </a:r>
          </a:p>
          <a:p>
            <a:endParaRPr lang="el-GR" dirty="0"/>
          </a:p>
        </p:txBody>
      </p:sp>
    </p:spTree>
    <p:extLst>
      <p:ext uri="{BB962C8B-B14F-4D97-AF65-F5344CB8AC3E}">
        <p14:creationId xmlns:p14="http://schemas.microsoft.com/office/powerpoint/2010/main" val="3721093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305"/>
            <a:ext cx="10515600" cy="969483"/>
          </a:xfrm>
        </p:spPr>
        <p:txBody>
          <a:bodyPr/>
          <a:lstStyle/>
          <a:p>
            <a:r>
              <a:rPr lang="el-GR" b="1" dirty="0" err="1">
                <a:solidFill>
                  <a:srgbClr val="00B0F0"/>
                </a:solidFill>
              </a:rPr>
              <a:t>Υπεζωκότας</a:t>
            </a:r>
            <a:r>
              <a:rPr lang="en-US" b="1" dirty="0">
                <a:solidFill>
                  <a:srgbClr val="00B0F0"/>
                </a:solidFill>
              </a:rPr>
              <a:t> (2)</a:t>
            </a:r>
            <a:endParaRPr lang="el-GR" dirty="0">
              <a:solidFill>
                <a:srgbClr val="00B0F0"/>
              </a:solidFill>
            </a:endParaRPr>
          </a:p>
        </p:txBody>
      </p:sp>
      <p:sp>
        <p:nvSpPr>
          <p:cNvPr id="3" name="Content Placeholder 2"/>
          <p:cNvSpPr>
            <a:spLocks noGrp="1"/>
          </p:cNvSpPr>
          <p:nvPr>
            <p:ph idx="1"/>
          </p:nvPr>
        </p:nvSpPr>
        <p:spPr>
          <a:xfrm>
            <a:off x="602428" y="1280159"/>
            <a:ext cx="11163586" cy="5407079"/>
          </a:xfrm>
        </p:spPr>
        <p:txBody>
          <a:bodyPr>
            <a:normAutofit/>
          </a:bodyPr>
          <a:lstStyle/>
          <a:p>
            <a:pPr algn="just"/>
            <a:r>
              <a:rPr lang="el-GR" dirty="0">
                <a:latin typeface="Times New Roman" panose="02020603050405020304" pitchFamily="18" charset="0"/>
                <a:cs typeface="Times New Roman" panose="02020603050405020304" pitchFamily="18" charset="0"/>
              </a:rPr>
              <a:t>Δείγματα </a:t>
            </a:r>
            <a:r>
              <a:rPr lang="el-GR" dirty="0" err="1">
                <a:latin typeface="Times New Roman" panose="02020603050405020304" pitchFamily="18" charset="0"/>
                <a:cs typeface="Times New Roman" panose="02020603050405020304" pitchFamily="18" charset="0"/>
              </a:rPr>
              <a:t>υπεζωκοτικού</a:t>
            </a:r>
            <a:r>
              <a:rPr lang="el-GR" dirty="0">
                <a:latin typeface="Times New Roman" panose="02020603050405020304" pitchFamily="18" charset="0"/>
                <a:cs typeface="Times New Roman" panose="02020603050405020304" pitchFamily="18" charset="0"/>
              </a:rPr>
              <a:t> υγρού για διαγνωστικούς σκοπούς μέσω μιας μακριάς βελόνας που εισάγεται μεταξύ των πλευρών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που ονομάζεται </a:t>
            </a:r>
            <a:r>
              <a:rPr lang="el-GR" b="1" dirty="0" err="1">
                <a:latin typeface="Times New Roman" panose="02020603050405020304" pitchFamily="18" charset="0"/>
                <a:cs typeface="Times New Roman" panose="02020603050405020304" pitchFamily="18" charset="0"/>
              </a:rPr>
              <a:t>θωρακέντηση</a:t>
            </a:r>
            <a:r>
              <a:rPr lang="el-GR" dirty="0">
                <a:latin typeface="Times New Roman" panose="02020603050405020304" pitchFamily="18" charset="0"/>
                <a:cs typeface="Times New Roman" panose="02020603050405020304" pitchFamily="18" charset="0"/>
              </a:rPr>
              <a:t>. Το εξαγόμενο </a:t>
            </a:r>
            <a:r>
              <a:rPr lang="el-GR" dirty="0" err="1">
                <a:latin typeface="Times New Roman" panose="02020603050405020304" pitchFamily="18" charset="0"/>
                <a:cs typeface="Times New Roman" panose="02020603050405020304" pitchFamily="18" charset="0"/>
              </a:rPr>
              <a:t>υπεζωκοτικό</a:t>
            </a:r>
            <a:r>
              <a:rPr lang="el-GR" dirty="0">
                <a:latin typeface="Times New Roman" panose="02020603050405020304" pitchFamily="18" charset="0"/>
                <a:cs typeface="Times New Roman" panose="02020603050405020304" pitchFamily="18" charset="0"/>
              </a:rPr>
              <a:t> υγρό εξετάζεται για παρουσία βακτηρίων, κυττάρων αίματος ή μη φυσιολογικών συστατικών. </a:t>
            </a:r>
            <a:endParaRPr lang="el-GR" dirty="0" smtClean="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Σε παθολογικές καταστάσεις, το </a:t>
            </a:r>
            <a:r>
              <a:rPr lang="el-GR" dirty="0" err="1">
                <a:latin typeface="Times New Roman" panose="02020603050405020304" pitchFamily="18" charset="0"/>
                <a:cs typeface="Times New Roman" panose="02020603050405020304" pitchFamily="18" charset="0"/>
              </a:rPr>
              <a:t>υπεζωκοτικό</a:t>
            </a:r>
            <a:r>
              <a:rPr lang="el-GR" dirty="0">
                <a:latin typeface="Times New Roman" panose="02020603050405020304" pitchFamily="18" charset="0"/>
                <a:cs typeface="Times New Roman" panose="02020603050405020304" pitchFamily="18" charset="0"/>
              </a:rPr>
              <a:t> υγρό δεν είναι ικανό να αποτρέψει την τριβή μεταξύ των αντιθέτων </a:t>
            </a:r>
            <a:r>
              <a:rPr lang="el-GR" dirty="0" err="1">
                <a:latin typeface="Times New Roman" panose="02020603050405020304" pitchFamily="18" charset="0"/>
                <a:cs typeface="Times New Roman" panose="02020603050405020304" pitchFamily="18" charset="0"/>
              </a:rPr>
              <a:t>υπεζωκοτικών</a:t>
            </a:r>
            <a:r>
              <a:rPr lang="el-GR" dirty="0">
                <a:latin typeface="Times New Roman" panose="02020603050405020304" pitchFamily="18" charset="0"/>
                <a:cs typeface="Times New Roman" panose="02020603050405020304" pitchFamily="18" charset="0"/>
              </a:rPr>
              <a:t> επιφανειών. Δημιουργία πόνου και </a:t>
            </a:r>
            <a:r>
              <a:rPr lang="el-GR" dirty="0" err="1">
                <a:latin typeface="Times New Roman" panose="02020603050405020304" pitchFamily="18" charset="0"/>
                <a:cs typeface="Times New Roman" panose="02020603050405020304" pitchFamily="18" charset="0"/>
              </a:rPr>
              <a:t>επιζωκοτικής</a:t>
            </a:r>
            <a:r>
              <a:rPr lang="el-GR" dirty="0">
                <a:latin typeface="Times New Roman" panose="02020603050405020304" pitchFamily="18" charset="0"/>
                <a:cs typeface="Times New Roman" panose="02020603050405020304" pitchFamily="18" charset="0"/>
              </a:rPr>
              <a:t> φλεγμονής που ονομάζεται </a:t>
            </a:r>
            <a:r>
              <a:rPr lang="el-GR" b="1" dirty="0">
                <a:latin typeface="Times New Roman" panose="02020603050405020304" pitchFamily="18" charset="0"/>
                <a:cs typeface="Times New Roman" panose="02020603050405020304" pitchFamily="18" charset="0"/>
              </a:rPr>
              <a:t>πλευρίτιδα</a:t>
            </a:r>
            <a:r>
              <a:rPr lang="el-GR" dirty="0">
                <a:latin typeface="Times New Roman" panose="02020603050405020304" pitchFamily="18" charset="0"/>
                <a:cs typeface="Times New Roman" panose="02020603050405020304" pitchFamily="18" charset="0"/>
              </a:rPr>
              <a:t>. Η έκκριση του πλευριτικού υγρού μπορεί να είναι υπερβολική ή οι </a:t>
            </a:r>
            <a:r>
              <a:rPr lang="el-GR" dirty="0" err="1">
                <a:latin typeface="Times New Roman" panose="02020603050405020304" pitchFamily="18" charset="0"/>
                <a:cs typeface="Times New Roman" panose="02020603050405020304" pitchFamily="18" charset="0"/>
              </a:rPr>
              <a:t>φλεγμαίνοντες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υπεζωκότες</a:t>
            </a:r>
            <a:r>
              <a:rPr lang="el-GR" dirty="0">
                <a:latin typeface="Times New Roman" panose="02020603050405020304" pitchFamily="18" charset="0"/>
                <a:cs typeface="Times New Roman" panose="02020603050405020304" pitchFamily="18" charset="0"/>
              </a:rPr>
              <a:t> μπορεί να προσκολληθούν μεταξύ τους περιορίζοντας την κίνηση. Η αναπνοή, και στις δύο περιπτώσεις, γίνεται δύσκολη και απαιτείται άμεση ιατρική φροντίδα.</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066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5"/>
            <a:ext cx="10515600" cy="914399"/>
          </a:xfrm>
        </p:spPr>
        <p:txBody>
          <a:bodyPr/>
          <a:lstStyle/>
          <a:p>
            <a:r>
              <a:rPr lang="el-GR" b="1" dirty="0">
                <a:solidFill>
                  <a:srgbClr val="00B0F0"/>
                </a:solidFill>
              </a:rPr>
              <a:t>Πνευμονικός Αερισμός</a:t>
            </a:r>
            <a:endParaRPr lang="el-GR" dirty="0">
              <a:solidFill>
                <a:srgbClr val="00B0F0"/>
              </a:solidFill>
            </a:endParaRPr>
          </a:p>
        </p:txBody>
      </p:sp>
      <p:sp>
        <p:nvSpPr>
          <p:cNvPr id="3" name="Content Placeholder 2"/>
          <p:cNvSpPr>
            <a:spLocks noGrp="1"/>
          </p:cNvSpPr>
          <p:nvPr>
            <p:ph idx="1"/>
          </p:nvPr>
        </p:nvSpPr>
        <p:spPr>
          <a:xfrm>
            <a:off x="838200" y="1344058"/>
            <a:ext cx="10839680" cy="5321147"/>
          </a:xfrm>
        </p:spPr>
        <p:txBody>
          <a:bodyPr>
            <a:normAutofit/>
          </a:bodyPr>
          <a:lstStyle/>
          <a:p>
            <a:pPr algn="just"/>
            <a:r>
              <a:rPr lang="el-GR" b="1" dirty="0">
                <a:latin typeface="Times New Roman" panose="02020603050405020304" pitchFamily="18" charset="0"/>
                <a:cs typeface="Times New Roman" panose="02020603050405020304" pitchFamily="18" charset="0"/>
              </a:rPr>
              <a:t>Πνευμονικός αερισμός</a:t>
            </a:r>
            <a:r>
              <a:rPr lang="el-GR" dirty="0">
                <a:latin typeface="Times New Roman" panose="02020603050405020304" pitchFamily="18" charset="0"/>
                <a:cs typeface="Times New Roman" panose="02020603050405020304" pitchFamily="18" charset="0"/>
              </a:rPr>
              <a:t> είναι η φυσική κίνηση του αέρα μέσα και έξω από τις κυψελίδες για τον επαρκή αερισμό τους.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 επαρκής πνευμονικός αερισμός εμποδίζει τη συσσώρευση του διοξειδίου του άνθρακα στις κυψελίδες και εξασφαλίζει τη συνεχή παροχή οξυγόνου στο αίμα</a:t>
            </a:r>
            <a:r>
              <a:rPr lang="el-GR" dirty="0" smtClean="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Για να κινηθεί ο αέρας προς την αναπνευστική οδό, η πίεση του αέρα στους πνεύμονες θα πρέπει να είναι ελαφρώς χαμηλότερη από την ατμοσφαιρική πίεση, και ελαφρώς υψηλότερη για να εξέλθει ο αέρας από τους πνεύμονες.</a:t>
            </a:r>
          </a:p>
          <a:p>
            <a:endParaRPr lang="el-GR" dirty="0"/>
          </a:p>
        </p:txBody>
      </p:sp>
    </p:spTree>
    <p:extLst>
      <p:ext uri="{BB962C8B-B14F-4D97-AF65-F5344CB8AC3E}">
        <p14:creationId xmlns:p14="http://schemas.microsoft.com/office/powerpoint/2010/main" val="1178963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03"/>
            <a:ext cx="10515600" cy="760164"/>
          </a:xfrm>
        </p:spPr>
        <p:txBody>
          <a:bodyPr/>
          <a:lstStyle/>
          <a:p>
            <a:r>
              <a:rPr lang="el-GR" b="1" dirty="0">
                <a:solidFill>
                  <a:srgbClr val="00B0F0"/>
                </a:solidFill>
              </a:rPr>
              <a:t>Πίεση και Όγκος Αερίων</a:t>
            </a:r>
            <a:endParaRPr lang="el-GR" dirty="0">
              <a:solidFill>
                <a:srgbClr val="00B0F0"/>
              </a:solidFill>
            </a:endParaRPr>
          </a:p>
        </p:txBody>
      </p:sp>
      <p:sp>
        <p:nvSpPr>
          <p:cNvPr id="3" name="Content Placeholder 2"/>
          <p:cNvSpPr>
            <a:spLocks noGrp="1"/>
          </p:cNvSpPr>
          <p:nvPr>
            <p:ph idx="1"/>
          </p:nvPr>
        </p:nvSpPr>
        <p:spPr>
          <a:xfrm>
            <a:off x="738130" y="980501"/>
            <a:ext cx="11193137" cy="5684705"/>
          </a:xfrm>
        </p:spPr>
        <p:txBody>
          <a:bodyPr>
            <a:normAutofit fontScale="92500"/>
          </a:bodyPr>
          <a:lstStyle/>
          <a:p>
            <a:pPr algn="just"/>
            <a:r>
              <a:rPr lang="el-GR" dirty="0">
                <a:latin typeface="Times New Roman" panose="02020603050405020304" pitchFamily="18" charset="0"/>
                <a:cs typeface="Times New Roman" panose="02020603050405020304" pitchFamily="18" charset="0"/>
              </a:rPr>
              <a:t>Μόρια σε υγρό βρίσκονται σε συνεχή κίνηση, </a:t>
            </a:r>
            <a:r>
              <a:rPr lang="el-GR" dirty="0" err="1">
                <a:latin typeface="Times New Roman" panose="02020603050405020304" pitchFamily="18" charset="0"/>
                <a:cs typeface="Times New Roman" panose="02020603050405020304" pitchFamily="18" charset="0"/>
              </a:rPr>
              <a:t>αλληλεπιδρούν</a:t>
            </a:r>
            <a:r>
              <a:rPr lang="el-GR" dirty="0">
                <a:latin typeface="Times New Roman" panose="02020603050405020304" pitchFamily="18" charset="0"/>
                <a:cs typeface="Times New Roman" panose="02020603050405020304" pitchFamily="18" charset="0"/>
              </a:rPr>
              <a:t> και διατηρούνται στενά μεταξύ τους με δεσμούς υδρογόνου, οπότε τα υγρά αντιστέκονται στη συμπίεση.</a:t>
            </a:r>
          </a:p>
          <a:p>
            <a:pPr algn="just"/>
            <a:r>
              <a:rPr lang="el-GR" dirty="0">
                <a:latin typeface="Times New Roman" panose="02020603050405020304" pitchFamily="18" charset="0"/>
                <a:cs typeface="Times New Roman" panose="02020603050405020304" pitchFamily="18" charset="0"/>
              </a:rPr>
              <a:t>Μόρια σε αέριο αναπηδούν σαν ανεξάρτητες οντότητες και είναι πιο απομακρυσμένα από ότι στο υγρό. Οι δυνάμεις που δρουν μεταξύ των μορίων του αερίου είναι ελάχιστες επειδή τα μόρια του αερίου είναι απομακρυσμένα. Όμως, μια εφαρμοζόμενη πίεση μπορεί να τα ωθήσει πιο κοντά.</a:t>
            </a:r>
          </a:p>
          <a:p>
            <a:pPr algn="just"/>
            <a:r>
              <a:rPr lang="el-GR" dirty="0">
                <a:latin typeface="Times New Roman" panose="02020603050405020304" pitchFamily="18" charset="0"/>
                <a:cs typeface="Times New Roman" panose="02020603050405020304" pitchFamily="18" charset="0"/>
              </a:rPr>
              <a:t>Η πίεση (Ρ) ενός αερίου σε κλειστό δοχείο, πχ πνεύμονες είναι αντιστρόφως ανάλογη προς τον όγκο (V). Δηλαδή, αν μειωθεί ο όγκος ενός αερίου η πίεση του θα αυξηθεί, και το αντίστροφο. Αυτός είναι ο </a:t>
            </a:r>
            <a:r>
              <a:rPr lang="el-GR" b="1" dirty="0">
                <a:latin typeface="Times New Roman" panose="02020603050405020304" pitchFamily="18" charset="0"/>
                <a:cs typeface="Times New Roman" panose="02020603050405020304" pitchFamily="18" charset="0"/>
              </a:rPr>
              <a:t>νόμος του </a:t>
            </a:r>
            <a:r>
              <a:rPr lang="el-GR" b="1" dirty="0" err="1">
                <a:latin typeface="Times New Roman" panose="02020603050405020304" pitchFamily="18" charset="0"/>
                <a:cs typeface="Times New Roman" panose="02020603050405020304" pitchFamily="18" charset="0"/>
              </a:rPr>
              <a:t>Boyle</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P = 1/V 	ή 	V = 1/P</a:t>
            </a:r>
          </a:p>
          <a:p>
            <a:pPr algn="just"/>
            <a:r>
              <a:rPr lang="el-GR" dirty="0">
                <a:latin typeface="Times New Roman" panose="02020603050405020304" pitchFamily="18" charset="0"/>
                <a:cs typeface="Times New Roman" panose="02020603050405020304" pitchFamily="18" charset="0"/>
              </a:rPr>
              <a:t>Εάν διπλασιαστεί η εξωτερική πίεση σε ένα εύκαμπτο δοχείο, ο όγκος του θα μειωθεί κατά το ήμισυ και μαζί με αυτό και ο όγκος του αερίου και το αντίστροφο. </a:t>
            </a:r>
          </a:p>
        </p:txBody>
      </p:sp>
    </p:spTree>
    <p:extLst>
      <p:ext uri="{BB962C8B-B14F-4D97-AF65-F5344CB8AC3E}">
        <p14:creationId xmlns:p14="http://schemas.microsoft.com/office/powerpoint/2010/main" val="393230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7"/>
            <a:ext cx="10515600" cy="859315"/>
          </a:xfrm>
        </p:spPr>
        <p:txBody>
          <a:bodyPr/>
          <a:lstStyle/>
          <a:p>
            <a:r>
              <a:rPr lang="el-GR" b="1" dirty="0">
                <a:solidFill>
                  <a:srgbClr val="00B0F0"/>
                </a:solidFill>
              </a:rPr>
              <a:t>Πίεση και Ροή Αέρα μέσα στους Πνεύμονες</a:t>
            </a:r>
            <a:endParaRPr lang="el-GR" dirty="0">
              <a:solidFill>
                <a:srgbClr val="00B0F0"/>
              </a:solidFill>
            </a:endParaRPr>
          </a:p>
        </p:txBody>
      </p:sp>
      <p:sp>
        <p:nvSpPr>
          <p:cNvPr id="3" name="Content Placeholder 2"/>
          <p:cNvSpPr>
            <a:spLocks noGrp="1"/>
          </p:cNvSpPr>
          <p:nvPr>
            <p:ph idx="1"/>
          </p:nvPr>
        </p:nvSpPr>
        <p:spPr>
          <a:xfrm>
            <a:off x="838200" y="1311007"/>
            <a:ext cx="11026966" cy="5354198"/>
          </a:xfrm>
        </p:spPr>
        <p:txBody>
          <a:bodyPr>
            <a:normAutofit/>
          </a:bodyPr>
          <a:lstStyle/>
          <a:p>
            <a:pPr algn="just"/>
            <a:r>
              <a:rPr lang="el-GR" dirty="0">
                <a:latin typeface="Times New Roman" panose="02020603050405020304" pitchFamily="18" charset="0"/>
                <a:cs typeface="Times New Roman" panose="02020603050405020304" pitchFamily="18" charset="0"/>
              </a:rPr>
              <a:t>Ο αέρας ρέει από την υψηλότερη πίεση προς τη χαμηλότερη πίεση. Αυτή η κατευθυνόμενη ροή αέρα μαζί με τη σχέση πίεσης-όγκου του νόμου του </a:t>
            </a:r>
            <a:r>
              <a:rPr lang="en-US" dirty="0">
                <a:latin typeface="Times New Roman" panose="02020603050405020304" pitchFamily="18" charset="0"/>
                <a:cs typeface="Times New Roman" panose="02020603050405020304" pitchFamily="18" charset="0"/>
              </a:rPr>
              <a:t>Boyle</a:t>
            </a:r>
            <a:r>
              <a:rPr lang="el-GR" dirty="0">
                <a:latin typeface="Times New Roman" panose="02020603050405020304" pitchFamily="18" charset="0"/>
                <a:cs typeface="Times New Roman" panose="02020603050405020304" pitchFamily="18" charset="0"/>
              </a:rPr>
              <a:t>, παρέχουν τη βάση για το πνευμονικό αερισμό</a:t>
            </a:r>
            <a:r>
              <a:rPr lang="el-GR" dirty="0" smtClean="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 αναπνευστικός κύκλος αποτελείται από εισπνοή και εκπνοή. Όμως, η εισπνοή και η εκπνοή επιφέρουν μεταβολές στον όγκο των πνευμόνων.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Η επιφάνεια κάθε πνεύμονα είναι προσκολλημένη στο εσωτερικό τοίχωμα του θώρακα και στο διάφραγμα. Όταν το διάφραγμα </a:t>
            </a:r>
            <a:r>
              <a:rPr lang="el-GR" dirty="0" err="1">
                <a:latin typeface="Times New Roman" panose="02020603050405020304" pitchFamily="18" charset="0"/>
                <a:cs typeface="Times New Roman" panose="02020603050405020304" pitchFamily="18" charset="0"/>
              </a:rPr>
              <a:t>συσπάται</a:t>
            </a:r>
            <a:r>
              <a:rPr lang="el-GR" dirty="0">
                <a:latin typeface="Times New Roman" panose="02020603050405020304" pitchFamily="18" charset="0"/>
                <a:cs typeface="Times New Roman" panose="02020603050405020304" pitchFamily="18" charset="0"/>
              </a:rPr>
              <a:t>, ο όγκος της θωρακικής κοιλότητας αυξάνεται, όπως επίσης αυξάνεται και ο όγκος των πνευμόνων. </a:t>
            </a:r>
          </a:p>
          <a:p>
            <a:endParaRPr lang="el-GR" dirty="0"/>
          </a:p>
        </p:txBody>
      </p:sp>
    </p:spTree>
    <p:extLst>
      <p:ext uri="{BB962C8B-B14F-4D97-AF65-F5344CB8AC3E}">
        <p14:creationId xmlns:p14="http://schemas.microsoft.com/office/powerpoint/2010/main" val="188918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29" y="209320"/>
            <a:ext cx="11049917" cy="848299"/>
          </a:xfrm>
        </p:spPr>
        <p:txBody>
          <a:bodyPr>
            <a:normAutofit/>
          </a:bodyPr>
          <a:lstStyle/>
          <a:p>
            <a:r>
              <a:rPr lang="el-GR" b="1" dirty="0">
                <a:solidFill>
                  <a:srgbClr val="00B0F0"/>
                </a:solidFill>
              </a:rPr>
              <a:t>Δομή και Οργάνωση Αναπνευστικού Συστήματος</a:t>
            </a:r>
            <a:endParaRPr lang="el-GR" dirty="0">
              <a:solidFill>
                <a:srgbClr val="00B0F0"/>
              </a:solidFill>
            </a:endParaRPr>
          </a:p>
        </p:txBody>
      </p:sp>
      <p:sp>
        <p:nvSpPr>
          <p:cNvPr id="3" name="Content Placeholder 2"/>
          <p:cNvSpPr>
            <a:spLocks noGrp="1"/>
          </p:cNvSpPr>
          <p:nvPr>
            <p:ph idx="1"/>
          </p:nvPr>
        </p:nvSpPr>
        <p:spPr>
          <a:xfrm>
            <a:off x="838200" y="1339277"/>
            <a:ext cx="10883746" cy="5244029"/>
          </a:xfrm>
        </p:spPr>
        <p:txBody>
          <a:bodyPr>
            <a:normAutofit/>
          </a:bodyPr>
          <a:lstStyle/>
          <a:p>
            <a:pPr algn="just"/>
            <a:r>
              <a:rPr lang="el-GR" dirty="0">
                <a:latin typeface="Times New Roman" panose="02020603050405020304" pitchFamily="18" charset="0"/>
                <a:cs typeface="Times New Roman" panose="02020603050405020304" pitchFamily="18" charset="0"/>
              </a:rPr>
              <a:t>Διαιρείται σε ανώτερη αναπνευστική οδό και σε κατώτερη αναπνευστική οδό.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b="1" dirty="0">
                <a:latin typeface="Times New Roman" panose="02020603050405020304" pitchFamily="18" charset="0"/>
                <a:cs typeface="Times New Roman" panose="02020603050405020304" pitchFamily="18" charset="0"/>
              </a:rPr>
              <a:t>Ανώτερη αναπνευστική οδός:</a:t>
            </a:r>
            <a:r>
              <a:rPr lang="el-GR" dirty="0">
                <a:latin typeface="Times New Roman" panose="02020603050405020304" pitchFamily="18" charset="0"/>
                <a:cs typeface="Times New Roman" panose="02020603050405020304" pitchFamily="18" charset="0"/>
              </a:rPr>
              <a:t> Ρινική κοιλότητα, στοματική κοιλότητα, </a:t>
            </a:r>
            <a:r>
              <a:rPr lang="el-GR" b="1" dirty="0" err="1">
                <a:latin typeface="Times New Roman" panose="02020603050405020304" pitchFamily="18" charset="0"/>
                <a:cs typeface="Times New Roman" panose="02020603050405020304" pitchFamily="18" charset="0"/>
              </a:rPr>
              <a:t>παραρρίνιους</a:t>
            </a:r>
            <a:r>
              <a:rPr lang="el-GR" b="1" dirty="0">
                <a:latin typeface="Times New Roman" panose="02020603050405020304" pitchFamily="18" charset="0"/>
                <a:cs typeface="Times New Roman" panose="02020603050405020304" pitchFamily="18" charset="0"/>
              </a:rPr>
              <a:t> κόλπους</a:t>
            </a:r>
            <a:r>
              <a:rPr lang="el-GR" dirty="0">
                <a:latin typeface="Times New Roman" panose="02020603050405020304" pitchFamily="18" charset="0"/>
                <a:cs typeface="Times New Roman" panose="02020603050405020304" pitchFamily="18" charset="0"/>
              </a:rPr>
              <a:t>, και φάρυγγα.  </a:t>
            </a:r>
          </a:p>
          <a:p>
            <a:pPr algn="just"/>
            <a:r>
              <a:rPr lang="el-GR" dirty="0">
                <a:latin typeface="Times New Roman" panose="02020603050405020304" pitchFamily="18" charset="0"/>
                <a:cs typeface="Times New Roman" panose="02020603050405020304" pitchFamily="18" charset="0"/>
              </a:rPr>
              <a:t>Αυτοί οι αεραγωγοί φιλτράρουν, θερμαίνουν και υγραίνουν τον εισερχόμενο αέρα και ψύχουν και </a:t>
            </a:r>
            <a:r>
              <a:rPr lang="el-GR" dirty="0" err="1">
                <a:latin typeface="Times New Roman" panose="02020603050405020304" pitchFamily="18" charset="0"/>
                <a:cs typeface="Times New Roman" panose="02020603050405020304" pitchFamily="18" charset="0"/>
              </a:rPr>
              <a:t>αφυγραίνουν</a:t>
            </a:r>
            <a:r>
              <a:rPr lang="el-GR" dirty="0">
                <a:latin typeface="Times New Roman" panose="02020603050405020304" pitchFamily="18" charset="0"/>
                <a:cs typeface="Times New Roman" panose="02020603050405020304" pitchFamily="18" charset="0"/>
              </a:rPr>
              <a:t> τον εξερχόμενο αέρα. </a:t>
            </a:r>
            <a:endParaRPr lang="el-GR" dirty="0" smtClean="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b="1" dirty="0">
                <a:latin typeface="Times New Roman" panose="02020603050405020304" pitchFamily="18" charset="0"/>
                <a:cs typeface="Times New Roman" panose="02020603050405020304" pitchFamily="18" charset="0"/>
              </a:rPr>
              <a:t>Κατώτερη αναπνευστική οδός:</a:t>
            </a:r>
            <a:r>
              <a:rPr lang="el-GR" dirty="0">
                <a:latin typeface="Times New Roman" panose="02020603050405020304" pitchFamily="18" charset="0"/>
                <a:cs typeface="Times New Roman" panose="02020603050405020304" pitchFamily="18" charset="0"/>
              </a:rPr>
              <a:t> Λάρυγγας, τραχεία, βρόγχοι,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και κυψελίδες των πνευμόνων.</a:t>
            </a:r>
          </a:p>
        </p:txBody>
      </p:sp>
    </p:spTree>
    <p:extLst>
      <p:ext uri="{BB962C8B-B14F-4D97-AF65-F5344CB8AC3E}">
        <p14:creationId xmlns:p14="http://schemas.microsoft.com/office/powerpoint/2010/main" val="3085089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1692"/>
            <a:ext cx="10850696" cy="6228807"/>
          </a:xfrm>
        </p:spPr>
        <p:txBody>
          <a:bodyPr>
            <a:normAutofit/>
          </a:bodyPr>
          <a:lstStyle/>
          <a:p>
            <a:pPr algn="just"/>
            <a:r>
              <a:rPr lang="el-GR" dirty="0">
                <a:latin typeface="Times New Roman" panose="02020603050405020304" pitchFamily="18" charset="0"/>
                <a:cs typeface="Times New Roman" panose="02020603050405020304" pitchFamily="18" charset="0"/>
              </a:rPr>
              <a:t>Με βάση το νόμο του </a:t>
            </a:r>
            <a:r>
              <a:rPr lang="el-GR" dirty="0" err="1">
                <a:latin typeface="Times New Roman" panose="02020603050405020304" pitchFamily="18" charset="0"/>
                <a:cs typeface="Times New Roman" panose="02020603050405020304" pitchFamily="18" charset="0"/>
              </a:rPr>
              <a:t>Boyle</a:t>
            </a:r>
            <a:r>
              <a:rPr lang="el-GR" dirty="0">
                <a:latin typeface="Times New Roman" panose="02020603050405020304" pitchFamily="18" charset="0"/>
                <a:cs typeface="Times New Roman" panose="02020603050405020304" pitchFamily="18" charset="0"/>
              </a:rPr>
              <a:t>, αυτή η αύξηση του όγκου μειώνει την πίεση μέσα στους πνεύμονες. Ο αέρας εισέρχεται στους πνεύμονες, επειδή η πίεση των πνευμόνων (Ρ εσωτερική) είναι μικρότερη από την ατμοσφαιρική πίεση (Ρ εξωτερική) και η είσοδος του αέρα θα συνεχιστεί μέχρις ότου η πίεση στους πνεύμονες εξισορροπηθεί με αυτή της ατμοσφαιρικής πίεσης</a:t>
            </a:r>
            <a:r>
              <a:rPr lang="el-GR" dirty="0" smtClean="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Αντίθετα, όταν το διάφραγμα χαλαρώνει, ο όγκος της θωρακικής κοιλότητας μειώνεται, όπως επίσης μειώνεται ο όγκος των πνευμόνων. Αυτή η μείωση του όγκου αυξάνει την πίεση μέσα στους πνεύμονες, αναγκάζοντας τον αέρα να εξέλθει από τους πνεύμονες, επειδή η πίεση των πνευμόνων είναι μεγαλύτερη από την ατμοσφαιρική πίεση.</a:t>
            </a:r>
          </a:p>
          <a:p>
            <a:endParaRPr lang="el-GR" dirty="0"/>
          </a:p>
        </p:txBody>
      </p:sp>
    </p:spTree>
    <p:extLst>
      <p:ext uri="{BB962C8B-B14F-4D97-AF65-F5344CB8AC3E}">
        <p14:creationId xmlns:p14="http://schemas.microsoft.com/office/powerpoint/2010/main" val="342128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19"/>
            <a:ext cx="10515600" cy="859316"/>
          </a:xfrm>
        </p:spPr>
        <p:txBody>
          <a:bodyPr/>
          <a:lstStyle/>
          <a:p>
            <a:r>
              <a:rPr lang="el-GR" b="1" dirty="0" err="1">
                <a:solidFill>
                  <a:srgbClr val="00B0F0"/>
                </a:solidFill>
              </a:rPr>
              <a:t>Ενδοπνευμονική</a:t>
            </a:r>
            <a:r>
              <a:rPr lang="el-GR" b="1" dirty="0">
                <a:solidFill>
                  <a:srgbClr val="00B0F0"/>
                </a:solidFill>
              </a:rPr>
              <a:t> Πίεση </a:t>
            </a:r>
            <a:endParaRPr lang="el-GR" dirty="0">
              <a:solidFill>
                <a:srgbClr val="00B0F0"/>
              </a:solidFill>
            </a:endParaRPr>
          </a:p>
        </p:txBody>
      </p:sp>
      <p:sp>
        <p:nvSpPr>
          <p:cNvPr id="3" name="Content Placeholder 2"/>
          <p:cNvSpPr>
            <a:spLocks noGrp="1"/>
          </p:cNvSpPr>
          <p:nvPr>
            <p:ph idx="1"/>
          </p:nvPr>
        </p:nvSpPr>
        <p:spPr>
          <a:xfrm>
            <a:off x="224288" y="914400"/>
            <a:ext cx="11706980" cy="5783855"/>
          </a:xfrm>
        </p:spPr>
        <p:txBody>
          <a:bodyPr>
            <a:normAutofit/>
          </a:bodyPr>
          <a:lstStyle/>
          <a:p>
            <a:pPr algn="just"/>
            <a:r>
              <a:rPr lang="el-GR" dirty="0">
                <a:latin typeface="Times New Roman" panose="02020603050405020304" pitchFamily="18" charset="0"/>
                <a:cs typeface="Times New Roman" panose="02020603050405020304" pitchFamily="18" charset="0"/>
              </a:rPr>
              <a:t>Η κατεύθυνση του αέρα καθορίζεται από τη σχέση μεταξύ ατμοσφαιρικής πίεσης και </a:t>
            </a:r>
            <a:r>
              <a:rPr lang="el-GR" dirty="0" err="1">
                <a:latin typeface="Times New Roman" panose="02020603050405020304" pitchFamily="18" charset="0"/>
                <a:cs typeface="Times New Roman" panose="02020603050405020304" pitchFamily="18" charset="0"/>
              </a:rPr>
              <a:t>ενδοπνευμονικής</a:t>
            </a:r>
            <a:r>
              <a:rPr lang="el-GR" dirty="0">
                <a:latin typeface="Times New Roman" panose="02020603050405020304" pitchFamily="18" charset="0"/>
                <a:cs typeface="Times New Roman" panose="02020603050405020304" pitchFamily="18" charset="0"/>
              </a:rPr>
              <a:t> πίεσης. </a:t>
            </a:r>
          </a:p>
          <a:p>
            <a:pPr algn="just"/>
            <a:r>
              <a:rPr lang="el-GR" b="1" dirty="0" err="1">
                <a:latin typeface="Times New Roman" panose="02020603050405020304" pitchFamily="18" charset="0"/>
                <a:cs typeface="Times New Roman" panose="02020603050405020304" pitchFamily="18" charset="0"/>
              </a:rPr>
              <a:t>Ενδοπνευμονική</a:t>
            </a:r>
            <a:r>
              <a:rPr lang="el-GR" b="1" dirty="0">
                <a:latin typeface="Times New Roman" panose="02020603050405020304" pitchFamily="18" charset="0"/>
                <a:cs typeface="Times New Roman" panose="02020603050405020304" pitchFamily="18" charset="0"/>
              </a:rPr>
              <a:t> πίεση</a:t>
            </a:r>
            <a:r>
              <a:rPr lang="el-GR" dirty="0">
                <a:latin typeface="Times New Roman" panose="02020603050405020304" pitchFamily="18" charset="0"/>
                <a:cs typeface="Times New Roman" panose="02020603050405020304" pitchFamily="18" charset="0"/>
              </a:rPr>
              <a:t> ή  </a:t>
            </a:r>
            <a:r>
              <a:rPr lang="el-GR" b="1" dirty="0" err="1">
                <a:latin typeface="Times New Roman" panose="02020603050405020304" pitchFamily="18" charset="0"/>
                <a:cs typeface="Times New Roman" panose="02020603050405020304" pitchFamily="18" charset="0"/>
              </a:rPr>
              <a:t>ενδοκυψελιδική</a:t>
            </a:r>
            <a:r>
              <a:rPr lang="el-GR" b="1" dirty="0">
                <a:latin typeface="Times New Roman" panose="02020603050405020304" pitchFamily="18" charset="0"/>
                <a:cs typeface="Times New Roman" panose="02020603050405020304" pitchFamily="18" charset="0"/>
              </a:rPr>
              <a:t> πίεση</a:t>
            </a:r>
            <a:r>
              <a:rPr lang="el-GR" dirty="0">
                <a:latin typeface="Times New Roman" panose="02020603050405020304" pitchFamily="18" charset="0"/>
                <a:cs typeface="Times New Roman" panose="02020603050405020304" pitchFamily="18" charset="0"/>
              </a:rPr>
              <a:t> είναι η πίεση στις κυψελίδες.</a:t>
            </a:r>
          </a:p>
          <a:p>
            <a:pPr algn="just"/>
            <a:r>
              <a:rPr lang="el-GR" dirty="0">
                <a:latin typeface="Times New Roman" panose="02020603050405020304" pitchFamily="18" charset="0"/>
                <a:cs typeface="Times New Roman" panose="02020603050405020304" pitchFamily="18" charset="0"/>
              </a:rPr>
              <a:t>Η ατμοσφαιρική πίεση (1 </a:t>
            </a:r>
            <a:r>
              <a:rPr lang="el-GR" dirty="0" err="1">
                <a:latin typeface="Times New Roman" panose="02020603050405020304" pitchFamily="18" charset="0"/>
                <a:cs typeface="Times New Roman" panose="02020603050405020304" pitchFamily="18" charset="0"/>
              </a:rPr>
              <a:t>atm</a:t>
            </a:r>
            <a:r>
              <a:rPr lang="el-GR" dirty="0">
                <a:latin typeface="Times New Roman" panose="02020603050405020304" pitchFamily="18" charset="0"/>
                <a:cs typeface="Times New Roman" panose="02020603050405020304" pitchFamily="18" charset="0"/>
              </a:rPr>
              <a:t>) ισοδυναμεί με 760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στο επίπεδο της θάλασσας. </a:t>
            </a:r>
          </a:p>
          <a:p>
            <a:pPr algn="just"/>
            <a:r>
              <a:rPr lang="el-GR" dirty="0">
                <a:latin typeface="Times New Roman" panose="02020603050405020304" pitchFamily="18" charset="0"/>
                <a:cs typeface="Times New Roman" panose="02020603050405020304" pitchFamily="18" charset="0"/>
              </a:rPr>
              <a:t>Κατά την εισπνοή οι πνεύμονες εκπτύσσονται και η </a:t>
            </a:r>
            <a:r>
              <a:rPr lang="el-GR" dirty="0" err="1">
                <a:latin typeface="Times New Roman" panose="02020603050405020304" pitchFamily="18" charset="0"/>
                <a:cs typeface="Times New Roman" panose="02020603050405020304" pitchFamily="18" charset="0"/>
              </a:rPr>
              <a:t>ενδοπνευμονική</a:t>
            </a:r>
            <a:r>
              <a:rPr lang="el-GR" dirty="0">
                <a:latin typeface="Times New Roman" panose="02020603050405020304" pitchFamily="18" charset="0"/>
                <a:cs typeface="Times New Roman" panose="02020603050405020304" pitchFamily="18" charset="0"/>
              </a:rPr>
              <a:t> πίεση πέφτει στα 759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Κατά την εκπνοή, οι πνεύμονες επιστρέφουν παθητικά στην αρχική τους θέση επειδή έχουν ελαστικότητα, αυξάνοντας την </a:t>
            </a:r>
            <a:r>
              <a:rPr lang="el-GR" dirty="0" err="1">
                <a:latin typeface="Times New Roman" panose="02020603050405020304" pitchFamily="18" charset="0"/>
                <a:cs typeface="Times New Roman" panose="02020603050405020304" pitchFamily="18" charset="0"/>
              </a:rPr>
              <a:t>ενδοπνευμονική</a:t>
            </a:r>
            <a:r>
              <a:rPr lang="el-GR" dirty="0">
                <a:latin typeface="Times New Roman" panose="02020603050405020304" pitchFamily="18" charset="0"/>
                <a:cs typeface="Times New Roman" panose="02020603050405020304" pitchFamily="18" charset="0"/>
              </a:rPr>
              <a:t> πίεση στα 761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Σε μέγιστη εισπνοή, πχ στην έντονη άσκηση, η διαφορά πίεσης μπορεί να φτάσει στα -30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ενώ στην έντονη εκπνοή στα +100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419272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1"/>
            <a:ext cx="10515600" cy="991517"/>
          </a:xfrm>
        </p:spPr>
        <p:txBody>
          <a:bodyPr/>
          <a:lstStyle/>
          <a:p>
            <a:r>
              <a:rPr lang="el-GR" b="1" dirty="0" err="1">
                <a:solidFill>
                  <a:srgbClr val="00B0F0"/>
                </a:solidFill>
              </a:rPr>
              <a:t>Ενδοπλεύρια</a:t>
            </a:r>
            <a:r>
              <a:rPr lang="el-GR" b="1" dirty="0">
                <a:solidFill>
                  <a:srgbClr val="00B0F0"/>
                </a:solidFill>
              </a:rPr>
              <a:t> Πίεση</a:t>
            </a:r>
            <a:endParaRPr lang="el-GR" dirty="0">
              <a:solidFill>
                <a:srgbClr val="00B0F0"/>
              </a:solidFill>
            </a:endParaRPr>
          </a:p>
        </p:txBody>
      </p:sp>
      <p:sp>
        <p:nvSpPr>
          <p:cNvPr id="3" name="Content Placeholder 2"/>
          <p:cNvSpPr>
            <a:spLocks noGrp="1"/>
          </p:cNvSpPr>
          <p:nvPr>
            <p:ph idx="1"/>
          </p:nvPr>
        </p:nvSpPr>
        <p:spPr>
          <a:xfrm>
            <a:off x="838200" y="1387736"/>
            <a:ext cx="11038242" cy="5244418"/>
          </a:xfrm>
        </p:spPr>
        <p:txBody>
          <a:bodyPr>
            <a:normAutofit/>
          </a:bodyPr>
          <a:lstStyle/>
          <a:p>
            <a:pPr algn="just"/>
            <a:r>
              <a:rPr lang="el-GR" dirty="0">
                <a:latin typeface="Times New Roman" panose="02020603050405020304" pitchFamily="18" charset="0"/>
                <a:cs typeface="Times New Roman" panose="02020603050405020304" pitchFamily="18" charset="0"/>
              </a:rPr>
              <a:t>Η </a:t>
            </a:r>
            <a:r>
              <a:rPr lang="el-GR" b="1" dirty="0" err="1">
                <a:latin typeface="Times New Roman" panose="02020603050405020304" pitchFamily="18" charset="0"/>
                <a:cs typeface="Times New Roman" panose="02020603050405020304" pitchFamily="18" charset="0"/>
              </a:rPr>
              <a:t>ενδοπλεύρια</a:t>
            </a:r>
            <a:r>
              <a:rPr lang="el-GR" b="1" dirty="0">
                <a:latin typeface="Times New Roman" panose="02020603050405020304" pitchFamily="18" charset="0"/>
                <a:cs typeface="Times New Roman" panose="02020603050405020304" pitchFamily="18" charset="0"/>
              </a:rPr>
              <a:t> πίεση</a:t>
            </a:r>
            <a:r>
              <a:rPr lang="el-GR" dirty="0">
                <a:latin typeface="Times New Roman" panose="02020603050405020304" pitchFamily="18" charset="0"/>
                <a:cs typeface="Times New Roman" panose="02020603050405020304" pitchFamily="18" charset="0"/>
              </a:rPr>
              <a:t> είναι η πίεση στο χώρο μεταξύ του </a:t>
            </a:r>
            <a:r>
              <a:rPr lang="el-GR" dirty="0" err="1">
                <a:latin typeface="Times New Roman" panose="02020603050405020304" pitchFamily="18" charset="0"/>
                <a:cs typeface="Times New Roman" panose="02020603050405020304" pitchFamily="18" charset="0"/>
              </a:rPr>
              <a:t>τοιχωματικού</a:t>
            </a:r>
            <a:r>
              <a:rPr lang="el-GR" dirty="0">
                <a:latin typeface="Times New Roman" panose="02020603050405020304" pitchFamily="18" charset="0"/>
                <a:cs typeface="Times New Roman" panose="02020603050405020304" pitchFamily="18" charset="0"/>
              </a:rPr>
              <a:t> και του σπλαχνικού </a:t>
            </a:r>
            <a:r>
              <a:rPr lang="el-GR" dirty="0" err="1">
                <a:latin typeface="Times New Roman" panose="02020603050405020304" pitchFamily="18" charset="0"/>
                <a:cs typeface="Times New Roman" panose="02020603050405020304" pitchFamily="18" charset="0"/>
              </a:rPr>
              <a:t>υπεζωκότα</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Η </a:t>
            </a:r>
            <a:r>
              <a:rPr lang="el-GR" dirty="0" err="1">
                <a:latin typeface="Times New Roman" panose="02020603050405020304" pitchFamily="18" charset="0"/>
                <a:cs typeface="Times New Roman" panose="02020603050405020304" pitchFamily="18" charset="0"/>
              </a:rPr>
              <a:t>ενδοπλεύρια</a:t>
            </a:r>
            <a:r>
              <a:rPr lang="el-GR" dirty="0">
                <a:latin typeface="Times New Roman" panose="02020603050405020304" pitchFamily="18" charset="0"/>
                <a:cs typeface="Times New Roman" panose="02020603050405020304" pitchFamily="18" charset="0"/>
              </a:rPr>
              <a:t> πίεση είναι περίπου -4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της ατμοσφαιρικής πίεσης, αλλά μπορεί να φτάσει τα -18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κατά τη διάρκεια μιας έντονης εισπνοής.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Οι πνεύμονες είναι εξαιρετικά ελαστικοί, λόγω των ελαστικών </a:t>
            </a:r>
            <a:r>
              <a:rPr lang="el-GR" dirty="0" err="1">
                <a:latin typeface="Times New Roman" panose="02020603050405020304" pitchFamily="18" charset="0"/>
                <a:cs typeface="Times New Roman" panose="02020603050405020304" pitchFamily="18" charset="0"/>
              </a:rPr>
              <a:t>ίνών</a:t>
            </a:r>
            <a:r>
              <a:rPr lang="el-GR" dirty="0">
                <a:latin typeface="Times New Roman" panose="02020603050405020304" pitchFamily="18" charset="0"/>
                <a:cs typeface="Times New Roman" panose="02020603050405020304" pitchFamily="18" charset="0"/>
              </a:rPr>
              <a:t> που έχουν. Επομένως, οι ελαστικές ίνες παραμένουν </a:t>
            </a:r>
            <a:r>
              <a:rPr lang="el-GR" dirty="0" err="1">
                <a:latin typeface="Times New Roman" panose="02020603050405020304" pitchFamily="18" charset="0"/>
                <a:cs typeface="Times New Roman" panose="02020603050405020304" pitchFamily="18" charset="0"/>
              </a:rPr>
              <a:t>διατεταμένες</a:t>
            </a:r>
            <a:r>
              <a:rPr lang="el-GR" dirty="0">
                <a:latin typeface="Times New Roman" panose="02020603050405020304" pitchFamily="18" charset="0"/>
                <a:cs typeface="Times New Roman" panose="02020603050405020304" pitchFamily="18" charset="0"/>
              </a:rPr>
              <a:t> ακόμη και μετά από την εκπνοή, και η </a:t>
            </a:r>
            <a:r>
              <a:rPr lang="el-GR" dirty="0" err="1">
                <a:latin typeface="Times New Roman" panose="02020603050405020304" pitchFamily="18" charset="0"/>
                <a:cs typeface="Times New Roman" panose="02020603050405020304" pitchFamily="18" charset="0"/>
              </a:rPr>
              <a:t>ενδοπλεύρια</a:t>
            </a:r>
            <a:r>
              <a:rPr lang="el-GR" dirty="0">
                <a:latin typeface="Times New Roman" panose="02020603050405020304" pitchFamily="18" charset="0"/>
                <a:cs typeface="Times New Roman" panose="02020603050405020304" pitchFamily="18" charset="0"/>
              </a:rPr>
              <a:t> πίεση παραμένει χαμηλότερη της ατμοσφαιρικής πίεσης σε φυσιολογικούς αναπνευστικούς κύκλους. </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70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8"/>
            <a:ext cx="10515600" cy="892366"/>
          </a:xfrm>
        </p:spPr>
        <p:txBody>
          <a:bodyPr/>
          <a:lstStyle/>
          <a:p>
            <a:r>
              <a:rPr lang="el-GR" b="1" dirty="0">
                <a:solidFill>
                  <a:srgbClr val="00B0F0"/>
                </a:solidFill>
              </a:rPr>
              <a:t>Αναπνευστικός Κύκλος</a:t>
            </a:r>
            <a:endParaRPr lang="el-GR" dirty="0">
              <a:solidFill>
                <a:srgbClr val="00B0F0"/>
              </a:solidFill>
            </a:endParaRPr>
          </a:p>
        </p:txBody>
      </p:sp>
      <p:sp>
        <p:nvSpPr>
          <p:cNvPr id="3" name="Content Placeholder 2"/>
          <p:cNvSpPr>
            <a:spLocks noGrp="1"/>
          </p:cNvSpPr>
          <p:nvPr>
            <p:ph idx="1"/>
          </p:nvPr>
        </p:nvSpPr>
        <p:spPr>
          <a:xfrm>
            <a:off x="838200" y="1079654"/>
            <a:ext cx="11071034" cy="5629618"/>
          </a:xfrm>
        </p:spPr>
        <p:txBody>
          <a:bodyPr>
            <a:normAutofit lnSpcReduction="10000"/>
          </a:bodyPr>
          <a:lstStyle/>
          <a:p>
            <a:pPr algn="just"/>
            <a:r>
              <a:rPr lang="el-GR" b="1" dirty="0">
                <a:latin typeface="Times New Roman" panose="02020603050405020304" pitchFamily="18" charset="0"/>
                <a:cs typeface="Times New Roman" panose="02020603050405020304" pitchFamily="18" charset="0"/>
              </a:rPr>
              <a:t>Αναπνευστικός κύκλος</a:t>
            </a:r>
            <a:r>
              <a:rPr lang="el-GR" dirty="0">
                <a:latin typeface="Times New Roman" panose="02020603050405020304" pitchFamily="18" charset="0"/>
                <a:cs typeface="Times New Roman" panose="02020603050405020304" pitchFamily="18" charset="0"/>
              </a:rPr>
              <a:t> αποτελείται από μια εισπνοή και μια εκπνοή. </a:t>
            </a:r>
          </a:p>
          <a:p>
            <a:pPr algn="just"/>
            <a:r>
              <a:rPr lang="el-GR" dirty="0">
                <a:latin typeface="Times New Roman" panose="02020603050405020304" pitchFamily="18" charset="0"/>
                <a:cs typeface="Times New Roman" panose="02020603050405020304" pitchFamily="18" charset="0"/>
              </a:rPr>
              <a:t>Η ποσότητα αέρα που εισέρχεται στους πνεύμονες στην εισπνοή είναι ίση με την ποσότητα που εξέρχεται από τους πνεύμονες στην εκπνοή. Ονομάζεται </a:t>
            </a:r>
            <a:r>
              <a:rPr lang="el-GR" b="1" dirty="0" err="1">
                <a:latin typeface="Times New Roman" panose="02020603050405020304" pitchFamily="18" charset="0"/>
                <a:cs typeface="Times New Roman" panose="02020603050405020304" pitchFamily="18" charset="0"/>
              </a:rPr>
              <a:t>αναπνεόμενος</a:t>
            </a:r>
            <a:r>
              <a:rPr lang="el-GR" b="1" dirty="0">
                <a:latin typeface="Times New Roman" panose="02020603050405020304" pitchFamily="18" charset="0"/>
                <a:cs typeface="Times New Roman" panose="02020603050405020304" pitchFamily="18" charset="0"/>
              </a:rPr>
              <a:t> όγκος</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Τραυματισμός στο θώρακα που διεισδύει τον </a:t>
            </a:r>
            <a:r>
              <a:rPr lang="el-GR" dirty="0" err="1">
                <a:latin typeface="Times New Roman" panose="02020603050405020304" pitchFamily="18" charset="0"/>
                <a:cs typeface="Times New Roman" panose="02020603050405020304" pitchFamily="18" charset="0"/>
              </a:rPr>
              <a:t>τοιχωματικό</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υπεζωκότα</a:t>
            </a:r>
            <a:r>
              <a:rPr lang="el-GR" dirty="0">
                <a:latin typeface="Times New Roman" panose="02020603050405020304" pitchFamily="18" charset="0"/>
                <a:cs typeface="Times New Roman" panose="02020603050405020304" pitchFamily="18" charset="0"/>
              </a:rPr>
              <a:t> ή ρήξη των κυψελίδων που διαπερνά τον σπλαχνικό </a:t>
            </a:r>
            <a:r>
              <a:rPr lang="el-GR" dirty="0" err="1">
                <a:latin typeface="Times New Roman" panose="02020603050405020304" pitchFamily="18" charset="0"/>
                <a:cs typeface="Times New Roman" panose="02020603050405020304" pitchFamily="18" charset="0"/>
              </a:rPr>
              <a:t>υπεζωκότα</a:t>
            </a:r>
            <a:r>
              <a:rPr lang="el-GR" dirty="0">
                <a:latin typeface="Times New Roman" panose="02020603050405020304" pitchFamily="18" charset="0"/>
                <a:cs typeface="Times New Roman" panose="02020603050405020304" pitchFamily="18" charset="0"/>
              </a:rPr>
              <a:t>, επιτρέπει την είσοδο αέρα στην </a:t>
            </a:r>
            <a:r>
              <a:rPr lang="el-GR" dirty="0" err="1">
                <a:latin typeface="Times New Roman" panose="02020603050405020304" pitchFamily="18" charset="0"/>
                <a:cs typeface="Times New Roman" panose="02020603050405020304" pitchFamily="18" charset="0"/>
              </a:rPr>
              <a:t>υπεζωκωτική</a:t>
            </a:r>
            <a:r>
              <a:rPr lang="el-GR" dirty="0">
                <a:latin typeface="Times New Roman" panose="02020603050405020304" pitchFamily="18" charset="0"/>
                <a:cs typeface="Times New Roman" panose="02020603050405020304" pitchFamily="18" charset="0"/>
              </a:rPr>
              <a:t> κοιλότητα. </a:t>
            </a:r>
          </a:p>
          <a:p>
            <a:pPr algn="just"/>
            <a:r>
              <a:rPr lang="el-GR" dirty="0">
                <a:latin typeface="Times New Roman" panose="02020603050405020304" pitchFamily="18" charset="0"/>
                <a:cs typeface="Times New Roman" panose="02020603050405020304" pitchFamily="18" charset="0"/>
              </a:rPr>
              <a:t>Αυτή η κατάσταση ονομάζεται </a:t>
            </a:r>
            <a:r>
              <a:rPr lang="el-GR" b="1" dirty="0">
                <a:latin typeface="Times New Roman" panose="02020603050405020304" pitchFamily="18" charset="0"/>
                <a:cs typeface="Times New Roman" panose="02020603050405020304" pitchFamily="18" charset="0"/>
              </a:rPr>
              <a:t>πνευμοθώρακας</a:t>
            </a:r>
            <a:r>
              <a:rPr lang="el-GR" dirty="0">
                <a:latin typeface="Times New Roman" panose="02020603050405020304" pitchFamily="18" charset="0"/>
                <a:cs typeface="Times New Roman" panose="02020603050405020304" pitchFamily="18" charset="0"/>
              </a:rPr>
              <a:t>, επιτρέπει στις ελαστικές ίνες να </a:t>
            </a:r>
            <a:r>
              <a:rPr lang="el-GR" dirty="0" err="1">
                <a:latin typeface="Times New Roman" panose="02020603050405020304" pitchFamily="18" charset="0"/>
                <a:cs typeface="Times New Roman" panose="02020603050405020304" pitchFamily="18" charset="0"/>
              </a:rPr>
              <a:t>επανασπειρωθούν</a:t>
            </a:r>
            <a:r>
              <a:rPr lang="el-GR" dirty="0">
                <a:latin typeface="Times New Roman" panose="02020603050405020304" pitchFamily="18" charset="0"/>
                <a:cs typeface="Times New Roman" panose="02020603050405020304" pitchFamily="18" charset="0"/>
              </a:rPr>
              <a:t> πλήρως και ο πνεύμονας καταρρέει, μια κατάσταση γνωστή ως </a:t>
            </a:r>
            <a:r>
              <a:rPr lang="el-GR" b="1" dirty="0" err="1">
                <a:latin typeface="Times New Roman" panose="02020603050405020304" pitchFamily="18" charset="0"/>
                <a:cs typeface="Times New Roman" panose="02020603050405020304" pitchFamily="18" charset="0"/>
              </a:rPr>
              <a:t>ατελεκτασία</a:t>
            </a:r>
            <a:r>
              <a:rPr lang="el-GR" dirty="0">
                <a:latin typeface="Times New Roman" panose="02020603050405020304" pitchFamily="18" charset="0"/>
                <a:cs typeface="Times New Roman" panose="02020603050405020304" pitchFamily="18" charset="0"/>
              </a:rPr>
              <a:t>. Ο αντίθετος πνεύμονας δεν επηρεάζεται. Θεραπεία με απομάκρυνση όσο το δυνατόν περισσότερου αέρα από την επηρεασμένη </a:t>
            </a:r>
            <a:r>
              <a:rPr lang="el-GR" dirty="0" err="1">
                <a:latin typeface="Times New Roman" panose="02020603050405020304" pitchFamily="18" charset="0"/>
                <a:cs typeface="Times New Roman" panose="02020603050405020304" pitchFamily="18" charset="0"/>
              </a:rPr>
              <a:t>υπεζωκωτική</a:t>
            </a:r>
            <a:r>
              <a:rPr lang="el-GR" dirty="0">
                <a:latin typeface="Times New Roman" panose="02020603050405020304" pitchFamily="18" charset="0"/>
                <a:cs typeface="Times New Roman" panose="02020603050405020304" pitchFamily="18" charset="0"/>
              </a:rPr>
              <a:t> κοιλότητα πριν το άνοιγμα σφραγιστεί. Αυτή η θεραπεία μειώνει την </a:t>
            </a:r>
            <a:r>
              <a:rPr lang="el-GR" dirty="0" err="1">
                <a:latin typeface="Times New Roman" panose="02020603050405020304" pitchFamily="18" charset="0"/>
                <a:cs typeface="Times New Roman" panose="02020603050405020304" pitchFamily="18" charset="0"/>
              </a:rPr>
              <a:t>ενδοπλεύρια</a:t>
            </a:r>
            <a:r>
              <a:rPr lang="el-GR" dirty="0">
                <a:latin typeface="Times New Roman" panose="02020603050405020304" pitchFamily="18" charset="0"/>
                <a:cs typeface="Times New Roman" panose="02020603050405020304" pitchFamily="18" charset="0"/>
              </a:rPr>
              <a:t> πίεση και </a:t>
            </a:r>
            <a:r>
              <a:rPr lang="el-GR" dirty="0" err="1">
                <a:latin typeface="Times New Roman" panose="02020603050405020304" pitchFamily="18" charset="0"/>
                <a:cs typeface="Times New Roman" panose="02020603050405020304" pitchFamily="18" charset="0"/>
              </a:rPr>
              <a:t>επαναφουσκώνει</a:t>
            </a:r>
            <a:r>
              <a:rPr lang="el-GR" dirty="0">
                <a:latin typeface="Times New Roman" panose="02020603050405020304" pitchFamily="18" charset="0"/>
                <a:cs typeface="Times New Roman" panose="02020603050405020304" pitchFamily="18" charset="0"/>
              </a:rPr>
              <a:t> τον πνεύμονα.</a:t>
            </a:r>
          </a:p>
          <a:p>
            <a:endParaRPr lang="el-GR" dirty="0"/>
          </a:p>
        </p:txBody>
      </p:sp>
    </p:spTree>
    <p:extLst>
      <p:ext uri="{BB962C8B-B14F-4D97-AF65-F5344CB8AC3E}">
        <p14:creationId xmlns:p14="http://schemas.microsoft.com/office/powerpoint/2010/main" val="4265689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8"/>
            <a:ext cx="10515600" cy="969484"/>
          </a:xfrm>
        </p:spPr>
        <p:txBody>
          <a:bodyPr/>
          <a:lstStyle/>
          <a:p>
            <a:r>
              <a:rPr lang="el-GR" b="1" dirty="0">
                <a:solidFill>
                  <a:srgbClr val="00B0F0"/>
                </a:solidFill>
              </a:rPr>
              <a:t>Μηχανικό Έργο της Αναπνοής</a:t>
            </a:r>
            <a:endParaRPr lang="el-GR" dirty="0">
              <a:solidFill>
                <a:srgbClr val="00B0F0"/>
              </a:solidFill>
            </a:endParaRPr>
          </a:p>
        </p:txBody>
      </p:sp>
      <p:sp>
        <p:nvSpPr>
          <p:cNvPr id="3" name="Content Placeholder 2"/>
          <p:cNvSpPr>
            <a:spLocks noGrp="1"/>
          </p:cNvSpPr>
          <p:nvPr>
            <p:ph idx="1"/>
          </p:nvPr>
        </p:nvSpPr>
        <p:spPr>
          <a:xfrm>
            <a:off x="838199" y="1255924"/>
            <a:ext cx="11004933" cy="5310130"/>
          </a:xfrm>
        </p:spPr>
        <p:txBody>
          <a:bodyPr>
            <a:normAutofit/>
          </a:bodyPr>
          <a:lstStyle/>
          <a:p>
            <a:pPr algn="just"/>
            <a:r>
              <a:rPr lang="el-GR" dirty="0">
                <a:latin typeface="Times New Roman" panose="02020603050405020304" pitchFamily="18" charset="0"/>
                <a:cs typeface="Times New Roman" panose="02020603050405020304" pitchFamily="18" charset="0"/>
              </a:rPr>
              <a:t>Κατά την αναπνοή αλλάζει ο όγκος των πνευμόνων μέσω της σύσπασης των σκελετικών μυών. </a:t>
            </a:r>
          </a:p>
          <a:p>
            <a:pPr algn="just"/>
            <a:r>
              <a:rPr lang="el-GR" dirty="0">
                <a:latin typeface="Times New Roman" panose="02020603050405020304" pitchFamily="18" charset="0"/>
                <a:cs typeface="Times New Roman" panose="02020603050405020304" pitchFamily="18" charset="0"/>
              </a:rPr>
              <a:t>Στις ήρεμες αναπνευστικές κινήσεις, κυριότεροι αναπνευστικοί μύες είναι το </a:t>
            </a:r>
            <a:r>
              <a:rPr lang="el-GR" b="1" dirty="0">
                <a:latin typeface="Times New Roman" panose="02020603050405020304" pitchFamily="18" charset="0"/>
                <a:cs typeface="Times New Roman" panose="02020603050405020304" pitchFamily="18" charset="0"/>
              </a:rPr>
              <a:t>διάφραγμα</a:t>
            </a:r>
            <a:r>
              <a:rPr lang="el-GR" dirty="0">
                <a:latin typeface="Times New Roman" panose="02020603050405020304" pitchFamily="18" charset="0"/>
                <a:cs typeface="Times New Roman" panose="02020603050405020304" pitchFamily="18" charset="0"/>
              </a:rPr>
              <a:t> και οι </a:t>
            </a:r>
            <a:r>
              <a:rPr lang="el-GR" b="1" dirty="0">
                <a:latin typeface="Times New Roman" panose="02020603050405020304" pitchFamily="18" charset="0"/>
                <a:cs typeface="Times New Roman" panose="02020603050405020304" pitchFamily="18" charset="0"/>
              </a:rPr>
              <a:t>έξω μεσοπλεύριοι μύες</a:t>
            </a:r>
            <a:r>
              <a:rPr lang="el-GR" dirty="0">
                <a:latin typeface="Times New Roman" panose="02020603050405020304" pitchFamily="18" charset="0"/>
                <a:cs typeface="Times New Roman" panose="02020603050405020304" pitchFamily="18" charset="0"/>
              </a:rPr>
              <a:t> που παρεμβάλλονται μεταξύ των πλευρών. </a:t>
            </a:r>
          </a:p>
          <a:p>
            <a:pPr algn="just"/>
            <a:r>
              <a:rPr lang="el-GR" dirty="0">
                <a:latin typeface="Times New Roman" panose="02020603050405020304" pitchFamily="18" charset="0"/>
                <a:cs typeface="Times New Roman" panose="02020603050405020304" pitchFamily="18" charset="0"/>
              </a:rPr>
              <a:t>Επικουρικοί αναπνευστικοί μύες όταν η συχνότητα και το βάθος της αναπνοής αυξάνονται σημαντικά. Αυτοί είναι οι </a:t>
            </a:r>
            <a:r>
              <a:rPr lang="el-GR" b="1" dirty="0">
                <a:latin typeface="Times New Roman" panose="02020603050405020304" pitchFamily="18" charset="0"/>
                <a:cs typeface="Times New Roman" panose="02020603050405020304" pitchFamily="18" charset="0"/>
              </a:rPr>
              <a:t>έσω μεσοπλεύριοι μύες</a:t>
            </a:r>
            <a:r>
              <a:rPr lang="el-GR" dirty="0">
                <a:latin typeface="Times New Roman" panose="02020603050405020304" pitchFamily="18" charset="0"/>
                <a:cs typeface="Times New Roman" panose="02020603050405020304" pitchFamily="18" charset="0"/>
              </a:rPr>
              <a:t>, οι </a:t>
            </a:r>
            <a:r>
              <a:rPr lang="el-GR" b="1" dirty="0" err="1">
                <a:latin typeface="Times New Roman" panose="02020603050405020304" pitchFamily="18" charset="0"/>
                <a:cs typeface="Times New Roman" panose="02020603050405020304" pitchFamily="18" charset="0"/>
              </a:rPr>
              <a:t>στερνοκλειδομαστοειδείς</a:t>
            </a:r>
            <a:r>
              <a:rPr lang="el-GR" b="1" dirty="0">
                <a:latin typeface="Times New Roman" panose="02020603050405020304" pitchFamily="18" charset="0"/>
                <a:cs typeface="Times New Roman" panose="02020603050405020304" pitchFamily="18" charset="0"/>
              </a:rPr>
              <a:t> μύες</a:t>
            </a:r>
            <a:r>
              <a:rPr lang="el-GR" dirty="0">
                <a:latin typeface="Times New Roman" panose="02020603050405020304" pitchFamily="18" charset="0"/>
                <a:cs typeface="Times New Roman" panose="02020603050405020304" pitchFamily="18" charset="0"/>
              </a:rPr>
              <a:t>, οι </a:t>
            </a:r>
            <a:r>
              <a:rPr lang="el-GR" b="1" dirty="0">
                <a:latin typeface="Times New Roman" panose="02020603050405020304" pitchFamily="18" charset="0"/>
                <a:cs typeface="Times New Roman" panose="02020603050405020304" pitchFamily="18" charset="0"/>
              </a:rPr>
              <a:t>σκαληνοί μύες</a:t>
            </a:r>
            <a:r>
              <a:rPr lang="el-GR" dirty="0">
                <a:latin typeface="Times New Roman" panose="02020603050405020304" pitchFamily="18" charset="0"/>
                <a:cs typeface="Times New Roman" panose="02020603050405020304" pitchFamily="18" charset="0"/>
              </a:rPr>
              <a:t>, ο </a:t>
            </a:r>
            <a:r>
              <a:rPr lang="el-GR" b="1" dirty="0">
                <a:latin typeface="Times New Roman" panose="02020603050405020304" pitchFamily="18" charset="0"/>
                <a:cs typeface="Times New Roman" panose="02020603050405020304" pitchFamily="18" charset="0"/>
              </a:rPr>
              <a:t>πρόσθιος οδοντωτός μυς</a:t>
            </a:r>
            <a:r>
              <a:rPr lang="el-GR" dirty="0">
                <a:latin typeface="Times New Roman" panose="02020603050405020304" pitchFamily="18" charset="0"/>
                <a:cs typeface="Times New Roman" panose="02020603050405020304" pitchFamily="18" charset="0"/>
              </a:rPr>
              <a:t>, ο </a:t>
            </a:r>
            <a:r>
              <a:rPr lang="el-GR" b="1" dirty="0">
                <a:latin typeface="Times New Roman" panose="02020603050405020304" pitchFamily="18" charset="0"/>
                <a:cs typeface="Times New Roman" panose="02020603050405020304" pitchFamily="18" charset="0"/>
              </a:rPr>
              <a:t>ελάσσων θωρακικός μυς</a:t>
            </a:r>
            <a:r>
              <a:rPr lang="el-GR" dirty="0">
                <a:latin typeface="Times New Roman" panose="02020603050405020304" pitchFamily="18" charset="0"/>
                <a:cs typeface="Times New Roman" panose="02020603050405020304" pitchFamily="18" charset="0"/>
              </a:rPr>
              <a:t>, ο </a:t>
            </a:r>
            <a:r>
              <a:rPr lang="el-GR" b="1" dirty="0">
                <a:latin typeface="Times New Roman" panose="02020603050405020304" pitchFamily="18" charset="0"/>
                <a:cs typeface="Times New Roman" panose="02020603050405020304" pitchFamily="18" charset="0"/>
              </a:rPr>
              <a:t>εγκάρσιος κοιλιακός μυς</a:t>
            </a:r>
            <a:r>
              <a:rPr lang="el-GR" dirty="0">
                <a:latin typeface="Times New Roman" panose="02020603050405020304" pitchFamily="18" charset="0"/>
                <a:cs typeface="Times New Roman" panose="02020603050405020304" pitchFamily="18" charset="0"/>
              </a:rPr>
              <a:t>, ο </a:t>
            </a:r>
            <a:r>
              <a:rPr lang="el-GR" b="1" dirty="0">
                <a:latin typeface="Times New Roman" panose="02020603050405020304" pitchFamily="18" charset="0"/>
                <a:cs typeface="Times New Roman" panose="02020603050405020304" pitchFamily="18" charset="0"/>
              </a:rPr>
              <a:t>εγκάρσιος θωρακικός μυς</a:t>
            </a:r>
            <a:r>
              <a:rPr lang="el-GR" dirty="0">
                <a:latin typeface="Times New Roman" panose="02020603050405020304" pitchFamily="18" charset="0"/>
                <a:cs typeface="Times New Roman" panose="02020603050405020304" pitchFamily="18" charset="0"/>
              </a:rPr>
              <a:t>, ο </a:t>
            </a:r>
            <a:r>
              <a:rPr lang="el-GR" b="1" dirty="0">
                <a:latin typeface="Times New Roman" panose="02020603050405020304" pitchFamily="18" charset="0"/>
                <a:cs typeface="Times New Roman" panose="02020603050405020304" pitchFamily="18" charset="0"/>
              </a:rPr>
              <a:t>έξω και ο έσω λοξός μυς</a:t>
            </a:r>
            <a:r>
              <a:rPr lang="el-GR" dirty="0">
                <a:latin typeface="Times New Roman" panose="02020603050405020304" pitchFamily="18" charset="0"/>
                <a:cs typeface="Times New Roman" panose="02020603050405020304" pitchFamily="18" charset="0"/>
              </a:rPr>
              <a:t>,  και ο </a:t>
            </a:r>
            <a:r>
              <a:rPr lang="el-GR" b="1" dirty="0">
                <a:latin typeface="Times New Roman" panose="02020603050405020304" pitchFamily="18" charset="0"/>
                <a:cs typeface="Times New Roman" panose="02020603050405020304" pitchFamily="18" charset="0"/>
              </a:rPr>
              <a:t>ορθός κοιλιακός μυς</a:t>
            </a:r>
            <a:r>
              <a:rPr lang="el-GR"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3600090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573" y="0"/>
            <a:ext cx="10515600" cy="914400"/>
          </a:xfrm>
        </p:spPr>
        <p:txBody>
          <a:bodyPr/>
          <a:lstStyle/>
          <a:p>
            <a:r>
              <a:rPr lang="el-GR" b="1" dirty="0">
                <a:solidFill>
                  <a:srgbClr val="00B0F0"/>
                </a:solidFill>
              </a:rPr>
              <a:t>Εισπνοή και Εισπνευστικοί Μύες</a:t>
            </a:r>
            <a:endParaRPr lang="el-GR" dirty="0">
              <a:solidFill>
                <a:srgbClr val="00B0F0"/>
              </a:solidFill>
            </a:endParaRPr>
          </a:p>
        </p:txBody>
      </p:sp>
      <p:sp>
        <p:nvSpPr>
          <p:cNvPr id="3" name="Content Placeholder 2"/>
          <p:cNvSpPr>
            <a:spLocks noGrp="1"/>
          </p:cNvSpPr>
          <p:nvPr>
            <p:ph idx="1"/>
          </p:nvPr>
        </p:nvSpPr>
        <p:spPr>
          <a:xfrm>
            <a:off x="396815" y="935915"/>
            <a:ext cx="11534452" cy="5800898"/>
          </a:xfrm>
        </p:spPr>
        <p:txBody>
          <a:bodyPr>
            <a:normAutofit fontScale="92500" lnSpcReduction="10000"/>
          </a:bodyPr>
          <a:lstStyle/>
          <a:p>
            <a:pPr algn="just"/>
            <a:r>
              <a:rPr lang="el-GR" dirty="0">
                <a:solidFill>
                  <a:srgbClr val="002060"/>
                </a:solidFill>
                <a:latin typeface="Times New Roman" panose="02020603050405020304" pitchFamily="18" charset="0"/>
                <a:cs typeface="Times New Roman" panose="02020603050405020304" pitchFamily="18" charset="0"/>
              </a:rPr>
              <a:t>Εισπνοή είναι ενεργητική διαδικασία με σύσπαση των εισπνευστικών μυών όπου διευρύνεται η θωρακική κοιλότητα που ακολουθούν παθητικά οι πνεύμονες.</a:t>
            </a:r>
          </a:p>
          <a:p>
            <a:pPr algn="just"/>
            <a:r>
              <a:rPr lang="el-GR" dirty="0">
                <a:solidFill>
                  <a:srgbClr val="002060"/>
                </a:solidFill>
                <a:latin typeface="Times New Roman" panose="02020603050405020304" pitchFamily="18" charset="0"/>
                <a:cs typeface="Times New Roman" panose="02020603050405020304" pitchFamily="18" charset="0"/>
              </a:rPr>
              <a:t>Το διάφραγμα σε </a:t>
            </a:r>
            <a:r>
              <a:rPr lang="el-GR" dirty="0" err="1">
                <a:solidFill>
                  <a:srgbClr val="002060"/>
                </a:solidFill>
                <a:latin typeface="Times New Roman" panose="02020603050405020304" pitchFamily="18" charset="0"/>
                <a:cs typeface="Times New Roman" panose="02020603050405020304" pitchFamily="18" charset="0"/>
              </a:rPr>
              <a:t>χάλαση</a:t>
            </a:r>
            <a:r>
              <a:rPr lang="el-GR" dirty="0">
                <a:solidFill>
                  <a:srgbClr val="002060"/>
                </a:solidFill>
                <a:latin typeface="Times New Roman" panose="02020603050405020304" pitchFamily="18" charset="0"/>
                <a:cs typeface="Times New Roman" panose="02020603050405020304" pitchFamily="18" charset="0"/>
              </a:rPr>
              <a:t> έχει σχήμα θόλου και προβάλλει προς τα άνω. Κατά τη σύσπαση του διαφράγματος, αυτό κατέρχεται προς την κοιλιακή κοιλότητα συμπιέζοντας τα κοιλιακά σπλάχνα, έλκοντας τους πνεύμονες προς τα κάτω και αυξάνοντας τον όγκο των πνευμόνων.</a:t>
            </a:r>
          </a:p>
          <a:p>
            <a:pPr algn="just"/>
            <a:r>
              <a:rPr lang="el-GR" dirty="0">
                <a:solidFill>
                  <a:srgbClr val="002060"/>
                </a:solidFill>
                <a:latin typeface="Times New Roman" panose="02020603050405020304" pitchFamily="18" charset="0"/>
                <a:cs typeface="Times New Roman" panose="02020603050405020304" pitchFamily="18" charset="0"/>
              </a:rPr>
              <a:t>Στην ήρεμη  εισπνοή, το διάφραγμα κατέρχεται 1 </a:t>
            </a:r>
            <a:r>
              <a:rPr lang="el-GR" dirty="0" err="1">
                <a:solidFill>
                  <a:srgbClr val="002060"/>
                </a:solidFill>
                <a:latin typeface="Times New Roman" panose="02020603050405020304" pitchFamily="18" charset="0"/>
                <a:cs typeface="Times New Roman" panose="02020603050405020304" pitchFamily="18" charset="0"/>
              </a:rPr>
              <a:t>cm</a:t>
            </a:r>
            <a:r>
              <a:rPr lang="el-GR" dirty="0">
                <a:solidFill>
                  <a:srgbClr val="002060"/>
                </a:solidFill>
                <a:latin typeface="Times New Roman" panose="02020603050405020304" pitchFamily="18" charset="0"/>
                <a:cs typeface="Times New Roman" panose="02020603050405020304" pitchFamily="18" charset="0"/>
              </a:rPr>
              <a:t>, σε βαθιά εισπνοή έως 10 </a:t>
            </a:r>
            <a:r>
              <a:rPr lang="el-GR" dirty="0" err="1">
                <a:solidFill>
                  <a:srgbClr val="002060"/>
                </a:solidFill>
                <a:latin typeface="Times New Roman" panose="02020603050405020304" pitchFamily="18" charset="0"/>
                <a:cs typeface="Times New Roman" panose="02020603050405020304" pitchFamily="18" charset="0"/>
              </a:rPr>
              <a:t>cm</a:t>
            </a:r>
            <a:r>
              <a:rPr lang="el-GR" dirty="0">
                <a:solidFill>
                  <a:srgbClr val="002060"/>
                </a:solidFill>
                <a:latin typeface="Times New Roman" panose="02020603050405020304" pitchFamily="18" charset="0"/>
                <a:cs typeface="Times New Roman" panose="02020603050405020304" pitchFamily="18" charset="0"/>
              </a:rPr>
              <a:t>. Η σύσπαση του διαφράγματος συμβάλλει στο 75% της διεύρυνσης της θωρακικής κοιλότητας και του εισπνεόμενου αέρα.</a:t>
            </a:r>
          </a:p>
          <a:p>
            <a:pPr algn="just"/>
            <a:r>
              <a:rPr lang="el-GR" dirty="0">
                <a:solidFill>
                  <a:srgbClr val="002060"/>
                </a:solidFill>
                <a:latin typeface="Times New Roman" panose="02020603050405020304" pitchFamily="18" charset="0"/>
                <a:cs typeface="Times New Roman" panose="02020603050405020304" pitchFamily="18" charset="0"/>
              </a:rPr>
              <a:t>Η σύσπαση των έξω μεσοπλεύριων μυών ανυψώνουν τις πλευρές και μετακινούν το στέρνο προς τα άνω και έξω, οπότε αυξάνεται ο όγκος των πνευμόνων. Συνεισφέρουν στο 25% του εισπνεόμενου αέρα στην ηρεμία.</a:t>
            </a:r>
          </a:p>
          <a:p>
            <a:pPr algn="just"/>
            <a:r>
              <a:rPr lang="el-GR" dirty="0">
                <a:solidFill>
                  <a:srgbClr val="002060"/>
                </a:solidFill>
                <a:latin typeface="Times New Roman" panose="02020603050405020304" pitchFamily="18" charset="0"/>
                <a:cs typeface="Times New Roman" panose="02020603050405020304" pitchFamily="18" charset="0"/>
              </a:rPr>
              <a:t>Σε βαθιά εισπνοή, το διάφραγμα </a:t>
            </a:r>
            <a:r>
              <a:rPr lang="el-GR" dirty="0" err="1">
                <a:solidFill>
                  <a:srgbClr val="002060"/>
                </a:solidFill>
                <a:latin typeface="Times New Roman" panose="02020603050405020304" pitchFamily="18" charset="0"/>
                <a:cs typeface="Times New Roman" panose="02020603050405020304" pitchFamily="18" charset="0"/>
              </a:rPr>
              <a:t>συσπάται</a:t>
            </a:r>
            <a:r>
              <a:rPr lang="el-GR" dirty="0">
                <a:solidFill>
                  <a:srgbClr val="002060"/>
                </a:solidFill>
                <a:latin typeface="Times New Roman" panose="02020603050405020304" pitchFamily="18" charset="0"/>
                <a:cs typeface="Times New Roman" panose="02020603050405020304" pitchFamily="18" charset="0"/>
              </a:rPr>
              <a:t> εντονότερα και κατέρχεται έως 10 </a:t>
            </a:r>
            <a:r>
              <a:rPr lang="el-GR" dirty="0" err="1">
                <a:solidFill>
                  <a:srgbClr val="002060"/>
                </a:solidFill>
                <a:latin typeface="Times New Roman" panose="02020603050405020304" pitchFamily="18" charset="0"/>
                <a:cs typeface="Times New Roman" panose="02020603050405020304" pitchFamily="18" charset="0"/>
              </a:rPr>
              <a:t>cm</a:t>
            </a:r>
            <a:r>
              <a:rPr lang="el-GR" dirty="0">
                <a:solidFill>
                  <a:srgbClr val="002060"/>
                </a:solidFill>
                <a:latin typeface="Times New Roman" panose="02020603050405020304" pitchFamily="18" charset="0"/>
                <a:cs typeface="Times New Roman" panose="02020603050405020304" pitchFamily="18" charset="0"/>
              </a:rPr>
              <a:t>. Ταυτόχρονη σύσπαση έξω μεσοπλεύριων μυών και επικουρικών εισπνευστικών  μυών (</a:t>
            </a:r>
            <a:r>
              <a:rPr lang="el-GR" dirty="0" err="1">
                <a:solidFill>
                  <a:srgbClr val="002060"/>
                </a:solidFill>
                <a:latin typeface="Times New Roman" panose="02020603050405020304" pitchFamily="18" charset="0"/>
                <a:cs typeface="Times New Roman" panose="02020603050405020304" pitchFamily="18" charset="0"/>
              </a:rPr>
              <a:t>στερνοκλειδομαστοειδείς</a:t>
            </a:r>
            <a:r>
              <a:rPr lang="el-GR" dirty="0">
                <a:solidFill>
                  <a:srgbClr val="002060"/>
                </a:solidFill>
                <a:latin typeface="Times New Roman" panose="02020603050405020304" pitchFamily="18" charset="0"/>
                <a:cs typeface="Times New Roman" panose="02020603050405020304" pitchFamily="18" charset="0"/>
              </a:rPr>
              <a:t>, πρόσθιοι οδοντωτοί, σκαληνοί, και ελάσσονες θωρακικοί). </a:t>
            </a:r>
          </a:p>
        </p:txBody>
      </p:sp>
    </p:spTree>
    <p:extLst>
      <p:ext uri="{BB962C8B-B14F-4D97-AF65-F5344CB8AC3E}">
        <p14:creationId xmlns:p14="http://schemas.microsoft.com/office/powerpoint/2010/main" val="1676315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57" y="292731"/>
            <a:ext cx="3116855" cy="1045034"/>
          </a:xfrm>
        </p:spPr>
        <p:txBody>
          <a:bodyPr>
            <a:normAutofit fontScale="90000"/>
          </a:bodyPr>
          <a:lstStyle/>
          <a:p>
            <a:r>
              <a:rPr lang="el-GR" sz="3600" b="1" dirty="0">
                <a:solidFill>
                  <a:srgbClr val="00B0F0"/>
                </a:solidFill>
                <a:latin typeface="Times New Roman" panose="02020603050405020304" pitchFamily="18" charset="0"/>
                <a:cs typeface="Times New Roman" panose="02020603050405020304" pitchFamily="18" charset="0"/>
              </a:rPr>
              <a:t>Μύες στην ήρεμη αναπνοή</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9107" y="815248"/>
            <a:ext cx="7982159" cy="5850463"/>
          </a:xfrm>
        </p:spPr>
      </p:pic>
    </p:spTree>
    <p:extLst>
      <p:ext uri="{BB962C8B-B14F-4D97-AF65-F5344CB8AC3E}">
        <p14:creationId xmlns:p14="http://schemas.microsoft.com/office/powerpoint/2010/main" val="1720535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1"/>
            <a:ext cx="10515600" cy="859315"/>
          </a:xfrm>
        </p:spPr>
        <p:txBody>
          <a:bodyPr/>
          <a:lstStyle/>
          <a:p>
            <a:r>
              <a:rPr lang="el-GR" b="1" dirty="0">
                <a:solidFill>
                  <a:srgbClr val="00B0F0"/>
                </a:solidFill>
              </a:rPr>
              <a:t>Εκπνοή και </a:t>
            </a:r>
            <a:r>
              <a:rPr lang="el-GR" b="1" dirty="0" err="1">
                <a:solidFill>
                  <a:srgbClr val="00B0F0"/>
                </a:solidFill>
              </a:rPr>
              <a:t>Εκπνευστικοί</a:t>
            </a:r>
            <a:r>
              <a:rPr lang="el-GR" b="1" dirty="0">
                <a:solidFill>
                  <a:srgbClr val="00B0F0"/>
                </a:solidFill>
              </a:rPr>
              <a:t> Μύες</a:t>
            </a:r>
            <a:endParaRPr lang="el-GR" dirty="0">
              <a:solidFill>
                <a:srgbClr val="00B0F0"/>
              </a:solidFill>
            </a:endParaRPr>
          </a:p>
        </p:txBody>
      </p:sp>
      <p:sp>
        <p:nvSpPr>
          <p:cNvPr id="3" name="Content Placeholder 2"/>
          <p:cNvSpPr>
            <a:spLocks noGrp="1"/>
          </p:cNvSpPr>
          <p:nvPr>
            <p:ph idx="1"/>
          </p:nvPr>
        </p:nvSpPr>
        <p:spPr>
          <a:xfrm>
            <a:off x="716097" y="1156770"/>
            <a:ext cx="11204154" cy="5552501"/>
          </a:xfrm>
        </p:spPr>
        <p:txBody>
          <a:bodyPr>
            <a:normAutofit/>
          </a:bodyPr>
          <a:lstStyle/>
          <a:p>
            <a:pPr algn="just"/>
            <a:r>
              <a:rPr lang="el-GR" dirty="0">
                <a:latin typeface="Times New Roman" panose="02020603050405020304" pitchFamily="18" charset="0"/>
                <a:cs typeface="Times New Roman" panose="02020603050405020304" pitchFamily="18" charset="0"/>
              </a:rPr>
              <a:t>Ήρεμη εκπνοή είναι παθητική διαδικασία και αρκεί οι εισπνευστικοί μύες να επιστρέψουν σε </a:t>
            </a:r>
            <a:r>
              <a:rPr lang="el-GR" dirty="0" err="1">
                <a:latin typeface="Times New Roman" panose="02020603050405020304" pitchFamily="18" charset="0"/>
                <a:cs typeface="Times New Roman" panose="02020603050405020304" pitchFamily="18" charset="0"/>
              </a:rPr>
              <a:t>χάλαση</a:t>
            </a:r>
            <a:r>
              <a:rPr lang="el-GR" dirty="0">
                <a:latin typeface="Times New Roman" panose="02020603050405020304" pitchFamily="18" charset="0"/>
                <a:cs typeface="Times New Roman" panose="02020603050405020304" pitchFamily="18" charset="0"/>
              </a:rPr>
              <a:t>. Πνεύμονες επανέρχονται  στις αρχικές διαστάσεις και θέσεις λόγω της ελαστικότητάς τους. </a:t>
            </a:r>
          </a:p>
          <a:p>
            <a:pPr algn="just"/>
            <a:r>
              <a:rPr lang="el-GR" dirty="0">
                <a:latin typeface="Times New Roman" panose="02020603050405020304" pitchFamily="18" charset="0"/>
                <a:cs typeface="Times New Roman" panose="02020603050405020304" pitchFamily="18" charset="0"/>
              </a:rPr>
              <a:t>Βαθιά εκπνοή είναι ενεργητική διαδικασία, και εμπλέκονται επικουρικοί </a:t>
            </a:r>
            <a:r>
              <a:rPr lang="el-GR" dirty="0" err="1">
                <a:latin typeface="Times New Roman" panose="02020603050405020304" pitchFamily="18" charset="0"/>
                <a:cs typeface="Times New Roman" panose="02020603050405020304" pitchFamily="18" charset="0"/>
              </a:rPr>
              <a:t>εκπνευστικοί</a:t>
            </a:r>
            <a:r>
              <a:rPr lang="el-GR" dirty="0">
                <a:latin typeface="Times New Roman" panose="02020603050405020304" pitchFamily="18" charset="0"/>
                <a:cs typeface="Times New Roman" panose="02020603050405020304" pitchFamily="18" charset="0"/>
              </a:rPr>
              <a:t> μύες. Με σύσπαση των έσω μεσοπλεύριων μυών και εγκάρσιων θωρακικών μυών έλκονται οι πλευρές προς τα κάτω ελαττώνοντας το εύρος και την οριζόντια διάμετρο της θωρακικής κοιλότητας. </a:t>
            </a:r>
          </a:p>
          <a:p>
            <a:pPr algn="just"/>
            <a:r>
              <a:rPr lang="el-GR" dirty="0">
                <a:latin typeface="Times New Roman" panose="02020603050405020304" pitchFamily="18" charset="0"/>
                <a:cs typeface="Times New Roman" panose="02020603050405020304" pitchFamily="18" charset="0"/>
              </a:rPr>
              <a:t>Η σύσπαση των μυών του κοιλιακού τοιχώματος (έξω και έσω λοξού μυός, εγκάρσιου κοιλιακού μυός και ορθού κοιλιακού μυός) συμπιέζουν την κοιλιά και αναγκάζουν το διάφραγμα να κινηθεί προς τα άνω μειώνοντας περαιτέρω τον όγκο της θωρακικής κοιλότητας και των πνευμόνων.</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460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04341" cy="1508665"/>
          </a:xfrm>
        </p:spPr>
        <p:txBody>
          <a:bodyPr>
            <a:normAutofit fontScale="90000"/>
          </a:bodyPr>
          <a:lstStyle/>
          <a:p>
            <a:r>
              <a:rPr lang="el-GR" sz="3600" b="1" dirty="0">
                <a:solidFill>
                  <a:srgbClr val="00B0F0"/>
                </a:solidFill>
              </a:rPr>
              <a:t>Μύες στην έντονη αναπνοή</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5763" y="649995"/>
            <a:ext cx="8712534" cy="5985579"/>
          </a:xfrm>
        </p:spPr>
      </p:pic>
    </p:spTree>
    <p:extLst>
      <p:ext uri="{BB962C8B-B14F-4D97-AF65-F5344CB8AC3E}">
        <p14:creationId xmlns:p14="http://schemas.microsoft.com/office/powerpoint/2010/main" val="587071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36" y="0"/>
            <a:ext cx="10515600" cy="892367"/>
          </a:xfrm>
        </p:spPr>
        <p:txBody>
          <a:bodyPr/>
          <a:lstStyle/>
          <a:p>
            <a:r>
              <a:rPr lang="el-GR" b="1" dirty="0">
                <a:solidFill>
                  <a:srgbClr val="00B0F0"/>
                </a:solidFill>
              </a:rPr>
              <a:t>Όγκοι και Χωρητικότητες των Πνευμόνων</a:t>
            </a:r>
            <a:endParaRPr lang="el-GR" dirty="0">
              <a:solidFill>
                <a:srgbClr val="00B0F0"/>
              </a:solidFill>
            </a:endParaRPr>
          </a:p>
        </p:txBody>
      </p:sp>
      <p:sp>
        <p:nvSpPr>
          <p:cNvPr id="3" name="Content Placeholder 2"/>
          <p:cNvSpPr>
            <a:spLocks noGrp="1"/>
          </p:cNvSpPr>
          <p:nvPr>
            <p:ph idx="1"/>
          </p:nvPr>
        </p:nvSpPr>
        <p:spPr>
          <a:xfrm>
            <a:off x="838200" y="1112704"/>
            <a:ext cx="11049000" cy="5596567"/>
          </a:xfrm>
        </p:spPr>
        <p:txBody>
          <a:bodyPr>
            <a:normAutofit lnSpcReduction="10000"/>
          </a:bodyPr>
          <a:lstStyle/>
          <a:p>
            <a:pPr algn="just"/>
            <a:r>
              <a:rPr lang="el-GR" b="1" dirty="0" err="1">
                <a:latin typeface="Times New Roman" panose="02020603050405020304" pitchFamily="18" charset="0"/>
                <a:cs typeface="Times New Roman" panose="02020603050405020304" pitchFamily="18" charset="0"/>
              </a:rPr>
              <a:t>Αναπνεόμενος</a:t>
            </a:r>
            <a:r>
              <a:rPr lang="el-GR" b="1" dirty="0">
                <a:latin typeface="Times New Roman" panose="02020603050405020304" pitchFamily="18" charset="0"/>
                <a:cs typeface="Times New Roman" panose="02020603050405020304" pitchFamily="18" charset="0"/>
              </a:rPr>
              <a:t> όγκος ηρεμίας:</a:t>
            </a:r>
            <a:r>
              <a:rPr lang="el-GR" dirty="0">
                <a:latin typeface="Times New Roman" panose="02020603050405020304" pitchFamily="18" charset="0"/>
                <a:cs typeface="Times New Roman" panose="02020603050405020304" pitchFamily="18" charset="0"/>
              </a:rPr>
              <a:t> είναι η ποσότητα του αέρα που εισέρχεται ή εξέρχεται από τους πνεύμονες κατά τη διάρκεια ενός αναπνευστικού κύκλου κάτω από συνθήκες ηρεμίας.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στους άνδρες και τις γυναίκες.</a:t>
            </a:r>
          </a:p>
          <a:p>
            <a:pPr algn="just"/>
            <a:r>
              <a:rPr lang="el-GR" b="1" dirty="0">
                <a:latin typeface="Times New Roman" panose="02020603050405020304" pitchFamily="18" charset="0"/>
                <a:cs typeface="Times New Roman" panose="02020603050405020304" pitchFamily="18" charset="0"/>
              </a:rPr>
              <a:t>Εφεδρικός εισπνεόμενος όγκος:</a:t>
            </a:r>
            <a:r>
              <a:rPr lang="el-GR" dirty="0">
                <a:latin typeface="Times New Roman" panose="02020603050405020304" pitchFamily="18" charset="0"/>
                <a:cs typeface="Times New Roman" panose="02020603050405020304" pitchFamily="18" charset="0"/>
              </a:rPr>
              <a:t> ή συμπληρωματικός όγκος είναι η ποσότητα του αέρα που εισέρχεται επιπρόσθετα του </a:t>
            </a:r>
            <a:r>
              <a:rPr lang="el-GR" dirty="0" err="1">
                <a:latin typeface="Times New Roman" panose="02020603050405020304" pitchFamily="18" charset="0"/>
                <a:cs typeface="Times New Roman" panose="02020603050405020304" pitchFamily="18" charset="0"/>
              </a:rPr>
              <a:t>αναπνεόμενου</a:t>
            </a:r>
            <a:r>
              <a:rPr lang="el-GR" dirty="0">
                <a:latin typeface="Times New Roman" panose="02020603050405020304" pitchFamily="18" charset="0"/>
                <a:cs typeface="Times New Roman" panose="02020603050405020304" pitchFamily="18" charset="0"/>
              </a:rPr>
              <a:t> όγκου κατά τη διάρκεια της βαθύτερης δυνατής εισπνοής. 3.300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στους άνδρες, 1.900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στις γυναίκες.</a:t>
            </a:r>
          </a:p>
          <a:p>
            <a:pPr algn="just"/>
            <a:r>
              <a:rPr lang="el-GR" b="1" dirty="0">
                <a:latin typeface="Times New Roman" panose="02020603050405020304" pitchFamily="18" charset="0"/>
                <a:cs typeface="Times New Roman" panose="02020603050405020304" pitchFamily="18" charset="0"/>
              </a:rPr>
              <a:t>Εφεδρικός </a:t>
            </a:r>
            <a:r>
              <a:rPr lang="el-GR" b="1" dirty="0" err="1">
                <a:latin typeface="Times New Roman" panose="02020603050405020304" pitchFamily="18" charset="0"/>
                <a:cs typeface="Times New Roman" panose="02020603050405020304" pitchFamily="18" charset="0"/>
              </a:rPr>
              <a:t>εκπνεόμενος</a:t>
            </a:r>
            <a:r>
              <a:rPr lang="el-GR" b="1" dirty="0">
                <a:latin typeface="Times New Roman" panose="02020603050405020304" pitchFamily="18" charset="0"/>
                <a:cs typeface="Times New Roman" panose="02020603050405020304" pitchFamily="18" charset="0"/>
              </a:rPr>
              <a:t> όγκος:</a:t>
            </a:r>
            <a:r>
              <a:rPr lang="el-GR" dirty="0">
                <a:latin typeface="Times New Roman" panose="02020603050405020304" pitchFamily="18" charset="0"/>
                <a:cs typeface="Times New Roman" panose="02020603050405020304" pitchFamily="18" charset="0"/>
              </a:rPr>
              <a:t> είναι η ποσότητα του αέρα που μπορεί να </a:t>
            </a:r>
            <a:r>
              <a:rPr lang="el-GR" dirty="0" err="1">
                <a:latin typeface="Times New Roman" panose="02020603050405020304" pitchFamily="18" charset="0"/>
                <a:cs typeface="Times New Roman" panose="02020603050405020304" pitchFamily="18" charset="0"/>
              </a:rPr>
              <a:t>εκπνέεται</a:t>
            </a:r>
            <a:r>
              <a:rPr lang="el-GR" dirty="0">
                <a:latin typeface="Times New Roman" panose="02020603050405020304" pitchFamily="18" charset="0"/>
                <a:cs typeface="Times New Roman" panose="02020603050405020304" pitchFamily="18" charset="0"/>
              </a:rPr>
              <a:t> με τη βαθύτερη δυνατή εκπνοή, αφού ολοκληρωθεί ένας φυσιολογικός και ήρεμος αναπνευστικός κύκλος. 1.500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αέρα.</a:t>
            </a:r>
          </a:p>
          <a:p>
            <a:pPr algn="just"/>
            <a:r>
              <a:rPr lang="el-GR" b="1" dirty="0">
                <a:latin typeface="Times New Roman" panose="02020603050405020304" pitchFamily="18" charset="0"/>
                <a:cs typeface="Times New Roman" panose="02020603050405020304" pitchFamily="18" charset="0"/>
              </a:rPr>
              <a:t>Υπολειπόμενος όγκος:</a:t>
            </a:r>
            <a:r>
              <a:rPr lang="el-GR" dirty="0">
                <a:latin typeface="Times New Roman" panose="02020603050405020304" pitchFamily="18" charset="0"/>
                <a:cs typeface="Times New Roman" panose="02020603050405020304" pitchFamily="18" charset="0"/>
              </a:rPr>
              <a:t> είναι η ποσότητα του αέρα που εξακολουθεί να παραμένει στους πνεύμονες ακόμα και μετά από μια μέγιστη εκπνοή. 1.200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στους άντρες, 1.100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στις γυναίκες. Παραμένει στους πνεύμονες σε όλη τη ζωής ενός ατόμου και αποβάλλεται μετά τον θάνατο.</a:t>
            </a:r>
          </a:p>
        </p:txBody>
      </p:sp>
    </p:spTree>
    <p:extLst>
      <p:ext uri="{BB962C8B-B14F-4D97-AF65-F5344CB8AC3E}">
        <p14:creationId xmlns:p14="http://schemas.microsoft.com/office/powerpoint/2010/main" val="205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236"/>
            <a:ext cx="10515600" cy="1024570"/>
          </a:xfrm>
        </p:spPr>
        <p:txBody>
          <a:bodyPr/>
          <a:lstStyle/>
          <a:p>
            <a:r>
              <a:rPr lang="el-GR" dirty="0">
                <a:solidFill>
                  <a:srgbClr val="00B0F0"/>
                </a:solidFill>
              </a:rPr>
              <a:t>Αεραγωγοί</a:t>
            </a:r>
          </a:p>
        </p:txBody>
      </p:sp>
      <p:sp>
        <p:nvSpPr>
          <p:cNvPr id="3" name="Content Placeholder 2"/>
          <p:cNvSpPr>
            <a:spLocks noGrp="1"/>
          </p:cNvSpPr>
          <p:nvPr>
            <p:ph idx="1"/>
          </p:nvPr>
        </p:nvSpPr>
        <p:spPr>
          <a:xfrm>
            <a:off x="838199" y="1487277"/>
            <a:ext cx="10751545" cy="5122842"/>
          </a:xfrm>
        </p:spPr>
        <p:txBody>
          <a:bodyPr>
            <a:normAutofit/>
          </a:bodyPr>
          <a:lstStyle/>
          <a:p>
            <a:pPr algn="just"/>
            <a:r>
              <a:rPr lang="el-GR" b="1" dirty="0">
                <a:solidFill>
                  <a:srgbClr val="FF0000"/>
                </a:solidFill>
                <a:latin typeface="Times New Roman" panose="02020603050405020304" pitchFamily="18" charset="0"/>
                <a:cs typeface="Times New Roman" panose="02020603050405020304" pitchFamily="18" charset="0"/>
              </a:rPr>
              <a:t>Οι αεραγωγοί διαιρούνται σε:</a:t>
            </a:r>
          </a:p>
          <a:p>
            <a:pPr algn="just"/>
            <a:r>
              <a:rPr lang="el-GR" dirty="0">
                <a:latin typeface="Times New Roman" panose="02020603050405020304" pitchFamily="18" charset="0"/>
                <a:cs typeface="Times New Roman" panose="02020603050405020304" pitchFamily="18" charset="0"/>
              </a:rPr>
              <a:t>Α) Ζώνη αγωγής </a:t>
            </a:r>
          </a:p>
          <a:p>
            <a:pPr algn="just"/>
            <a:r>
              <a:rPr lang="el-GR" dirty="0">
                <a:latin typeface="Times New Roman" panose="02020603050405020304" pitchFamily="18" charset="0"/>
                <a:cs typeface="Times New Roman" panose="02020603050405020304" pitchFamily="18" charset="0"/>
              </a:rPr>
              <a:t>Β) Αναπνευστική ζώνη </a:t>
            </a:r>
          </a:p>
          <a:p>
            <a:pPr algn="just"/>
            <a:r>
              <a:rPr lang="el-GR" b="1" dirty="0">
                <a:latin typeface="Times New Roman" panose="02020603050405020304" pitchFamily="18" charset="0"/>
                <a:cs typeface="Times New Roman" panose="02020603050405020304" pitchFamily="18" charset="0"/>
              </a:rPr>
              <a:t>Ζώνη αγωγής</a:t>
            </a:r>
            <a:r>
              <a:rPr lang="el-GR" dirty="0">
                <a:latin typeface="Times New Roman" panose="02020603050405020304" pitchFamily="18" charset="0"/>
                <a:cs typeface="Times New Roman" panose="02020603050405020304" pitchFamily="18" charset="0"/>
              </a:rPr>
              <a:t>: ρινική και στοματική κοιλότητα, φάρυγγας, λάρυγγας, τραχεία, μεγάλοι και μικροί βρόγχοι,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και τελικά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Δεν πραγματοποιείται ανταλλαγή αερίων. </a:t>
            </a:r>
          </a:p>
          <a:p>
            <a:pPr algn="just"/>
            <a:r>
              <a:rPr lang="el-GR" b="1" dirty="0">
                <a:latin typeface="Times New Roman" panose="02020603050405020304" pitchFamily="18" charset="0"/>
                <a:cs typeface="Times New Roman" panose="02020603050405020304" pitchFamily="18" charset="0"/>
              </a:rPr>
              <a:t>Αναπνευστική ζώνη</a:t>
            </a:r>
            <a:r>
              <a:rPr lang="el-GR" dirty="0">
                <a:latin typeface="Times New Roman" panose="02020603050405020304" pitchFamily="18" charset="0"/>
                <a:cs typeface="Times New Roman" panose="02020603050405020304" pitchFamily="18" charset="0"/>
              </a:rPr>
              <a:t>: αναπνευστικά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κυψελιδικοί πόροι, κυψελιδικοί ασκοί και κυψελίδες. Πραγματοποιείται ανταλλαγή αερίων μεταξύ αέρα και αίματος.</a:t>
            </a:r>
          </a:p>
          <a:p>
            <a:endParaRPr lang="el-GR" dirty="0"/>
          </a:p>
        </p:txBody>
      </p:sp>
    </p:spTree>
    <p:extLst>
      <p:ext uri="{BB962C8B-B14F-4D97-AF65-F5344CB8AC3E}">
        <p14:creationId xmlns:p14="http://schemas.microsoft.com/office/powerpoint/2010/main" val="4235726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527" y="199758"/>
            <a:ext cx="11071035" cy="6579791"/>
          </a:xfrm>
        </p:spPr>
        <p:txBody>
          <a:bodyPr>
            <a:normAutofit lnSpcReduction="10000"/>
          </a:bodyPr>
          <a:lstStyle/>
          <a:p>
            <a:pPr algn="just"/>
            <a:r>
              <a:rPr lang="el-GR" b="1" dirty="0">
                <a:latin typeface="Times New Roman" panose="02020603050405020304" pitchFamily="18" charset="0"/>
                <a:cs typeface="Times New Roman" panose="02020603050405020304" pitchFamily="18" charset="0"/>
              </a:rPr>
              <a:t>Εισπνευστική χωρητικότητα:</a:t>
            </a:r>
            <a:r>
              <a:rPr lang="el-GR" dirty="0">
                <a:latin typeface="Times New Roman" panose="02020603050405020304" pitchFamily="18" charset="0"/>
                <a:cs typeface="Times New Roman" panose="02020603050405020304" pitchFamily="18" charset="0"/>
              </a:rPr>
              <a:t> είναι η ποσότητα του αέρα που εισέρχεται στους πνεύμονες μετά την ολοκλήρωση ενός ήρεμου αναπνευστικού κύκλου. Άθροισμα </a:t>
            </a:r>
            <a:r>
              <a:rPr lang="el-GR" dirty="0" err="1">
                <a:latin typeface="Times New Roman" panose="02020603050405020304" pitchFamily="18" charset="0"/>
                <a:cs typeface="Times New Roman" panose="02020603050405020304" pitchFamily="18" charset="0"/>
              </a:rPr>
              <a:t>αναπνεόμενου</a:t>
            </a:r>
            <a:r>
              <a:rPr lang="el-GR" dirty="0">
                <a:latin typeface="Times New Roman" panose="02020603050405020304" pitchFamily="18" charset="0"/>
                <a:cs typeface="Times New Roman" panose="02020603050405020304" pitchFamily="18" charset="0"/>
              </a:rPr>
              <a:t> όγκου ηρεμίας και εφεδρικού εισπνεόμενου όγκου. 3.800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στους άνδρες, 2.400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στις γυναίκες.</a:t>
            </a:r>
          </a:p>
          <a:p>
            <a:pPr algn="just"/>
            <a:r>
              <a:rPr lang="el-GR" b="1" dirty="0">
                <a:latin typeface="Times New Roman" panose="02020603050405020304" pitchFamily="18" charset="0"/>
                <a:cs typeface="Times New Roman" panose="02020603050405020304" pitchFamily="18" charset="0"/>
              </a:rPr>
              <a:t>Λειτουργική υπολειπόμενη χωρητικότητα:</a:t>
            </a:r>
            <a:r>
              <a:rPr lang="el-GR" dirty="0">
                <a:latin typeface="Times New Roman" panose="02020603050405020304" pitchFamily="18" charset="0"/>
                <a:cs typeface="Times New Roman" panose="02020603050405020304" pitchFamily="18" charset="0"/>
              </a:rPr>
              <a:t> είναι η ποσότητα του αέρα που παραμένει στους πνεύμονες μετά την ολοκλήρωση ενός ήρεμου αναπνευστικού κύκλου. Άθροισμα εφεδρικού </a:t>
            </a:r>
            <a:r>
              <a:rPr lang="el-GR" dirty="0" err="1">
                <a:latin typeface="Times New Roman" panose="02020603050405020304" pitchFamily="18" charset="0"/>
                <a:cs typeface="Times New Roman" panose="02020603050405020304" pitchFamily="18" charset="0"/>
              </a:rPr>
              <a:t>εκπνεόμενου</a:t>
            </a:r>
            <a:r>
              <a:rPr lang="el-GR" dirty="0">
                <a:latin typeface="Times New Roman" panose="02020603050405020304" pitchFamily="18" charset="0"/>
                <a:cs typeface="Times New Roman" panose="02020603050405020304" pitchFamily="18" charset="0"/>
              </a:rPr>
              <a:t> όγκου και υπολειπόμενου όγκου αέρα. 2.700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στους άντρες, 2.600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στις γυναίκες.</a:t>
            </a:r>
          </a:p>
          <a:p>
            <a:pPr algn="just"/>
            <a:r>
              <a:rPr lang="el-GR" b="1" dirty="0">
                <a:latin typeface="Times New Roman" panose="02020603050405020304" pitchFamily="18" charset="0"/>
                <a:cs typeface="Times New Roman" panose="02020603050405020304" pitchFamily="18" charset="0"/>
              </a:rPr>
              <a:t>Ζωτική χωρητικότητα:</a:t>
            </a:r>
            <a:r>
              <a:rPr lang="el-GR" dirty="0">
                <a:latin typeface="Times New Roman" panose="02020603050405020304" pitchFamily="18" charset="0"/>
                <a:cs typeface="Times New Roman" panose="02020603050405020304" pitchFamily="18" charset="0"/>
              </a:rPr>
              <a:t> είναι η μέγιστη ποσότητα του αέρα  που μπορεί να εισέλθει και να εξέλθει από τους πνεύμονες σε ένα αναπνευστικό κύκλο. Άθροισμα εφεδρικού εισπνεόμενου όγκου, </a:t>
            </a:r>
            <a:r>
              <a:rPr lang="el-GR" dirty="0" err="1">
                <a:latin typeface="Times New Roman" panose="02020603050405020304" pitchFamily="18" charset="0"/>
                <a:cs typeface="Times New Roman" panose="02020603050405020304" pitchFamily="18" charset="0"/>
              </a:rPr>
              <a:t>αναπνεόμενου</a:t>
            </a:r>
            <a:r>
              <a:rPr lang="el-GR" dirty="0">
                <a:latin typeface="Times New Roman" panose="02020603050405020304" pitchFamily="18" charset="0"/>
                <a:cs typeface="Times New Roman" panose="02020603050405020304" pitchFamily="18" charset="0"/>
              </a:rPr>
              <a:t>  όγκου ηρεμίας και εφεδρικού </a:t>
            </a:r>
            <a:r>
              <a:rPr lang="el-GR" dirty="0" err="1">
                <a:latin typeface="Times New Roman" panose="02020603050405020304" pitchFamily="18" charset="0"/>
                <a:cs typeface="Times New Roman" panose="02020603050405020304" pitchFamily="18" charset="0"/>
              </a:rPr>
              <a:t>εκπνεόμενου</a:t>
            </a:r>
            <a:r>
              <a:rPr lang="el-GR" dirty="0">
                <a:latin typeface="Times New Roman" panose="02020603050405020304" pitchFamily="18" charset="0"/>
                <a:cs typeface="Times New Roman" panose="02020603050405020304" pitchFamily="18" charset="0"/>
              </a:rPr>
              <a:t> όγκου. 5.300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στους άντρες, 3.900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στις γυναίκες.</a:t>
            </a:r>
          </a:p>
          <a:p>
            <a:pPr algn="just"/>
            <a:r>
              <a:rPr lang="el-GR" b="1" dirty="0">
                <a:latin typeface="Times New Roman" panose="02020603050405020304" pitchFamily="18" charset="0"/>
                <a:cs typeface="Times New Roman" panose="02020603050405020304" pitchFamily="18" charset="0"/>
              </a:rPr>
              <a:t>Ολική πνευμονική χωρητικότητα:</a:t>
            </a:r>
            <a:r>
              <a:rPr lang="el-GR" dirty="0">
                <a:latin typeface="Times New Roman" panose="02020603050405020304" pitchFamily="18" charset="0"/>
                <a:cs typeface="Times New Roman" panose="02020603050405020304" pitchFamily="18" charset="0"/>
              </a:rPr>
              <a:t> είναι η συνολική ποσότητα του αέρα στους πνεύμονες, προσθέτοντας ζωτική χωρητικότητα και υπολειπόμενο όγκο αέρα. 6.500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στους άνδρες, 5000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στις γυναίκες.</a:t>
            </a:r>
          </a:p>
          <a:p>
            <a:endParaRPr lang="el-GR" dirty="0"/>
          </a:p>
        </p:txBody>
      </p:sp>
    </p:spTree>
    <p:extLst>
      <p:ext uri="{BB962C8B-B14F-4D97-AF65-F5344CB8AC3E}">
        <p14:creationId xmlns:p14="http://schemas.microsoft.com/office/powerpoint/2010/main" val="199130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612"/>
          </a:xfrm>
        </p:spPr>
        <p:txBody>
          <a:bodyPr>
            <a:normAutofit/>
          </a:bodyPr>
          <a:lstStyle/>
          <a:p>
            <a:pPr algn="ctr"/>
            <a:r>
              <a:rPr lang="el-GR" sz="3600" dirty="0"/>
              <a:t>Όγκοι και χωρητικότητες πνευμόνων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9693" y="1134738"/>
            <a:ext cx="9803439" cy="5473925"/>
          </a:xfrm>
        </p:spPr>
      </p:pic>
    </p:spTree>
    <p:extLst>
      <p:ext uri="{BB962C8B-B14F-4D97-AF65-F5344CB8AC3E}">
        <p14:creationId xmlns:p14="http://schemas.microsoft.com/office/powerpoint/2010/main" val="206464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5"/>
            <a:ext cx="10515600" cy="1068636"/>
          </a:xfrm>
        </p:spPr>
        <p:txBody>
          <a:bodyPr/>
          <a:lstStyle/>
          <a:p>
            <a:r>
              <a:rPr lang="el-GR" b="1" dirty="0">
                <a:solidFill>
                  <a:srgbClr val="00B0F0"/>
                </a:solidFill>
              </a:rPr>
              <a:t>Αναπνευστική Συχνότητα</a:t>
            </a:r>
            <a:endParaRPr lang="el-GR" dirty="0">
              <a:solidFill>
                <a:srgbClr val="00B0F0"/>
              </a:solidFill>
            </a:endParaRPr>
          </a:p>
        </p:txBody>
      </p:sp>
      <p:sp>
        <p:nvSpPr>
          <p:cNvPr id="3" name="Content Placeholder 2"/>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Η </a:t>
            </a:r>
            <a:r>
              <a:rPr lang="el-GR" b="1" dirty="0">
                <a:latin typeface="Times New Roman" panose="02020603050405020304" pitchFamily="18" charset="0"/>
                <a:cs typeface="Times New Roman" panose="02020603050405020304" pitchFamily="18" charset="0"/>
              </a:rPr>
              <a:t>αναπνευστική συχνότητα</a:t>
            </a:r>
            <a:r>
              <a:rPr lang="el-GR" dirty="0">
                <a:latin typeface="Times New Roman" panose="02020603050405020304" pitchFamily="18" charset="0"/>
                <a:cs typeface="Times New Roman" panose="02020603050405020304" pitchFamily="18" charset="0"/>
              </a:rPr>
              <a:t> είναι ο αριθμός αναπνοών ενός ατόμου σε ένα λεπτό.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Φυσιολογική αναπνευστική συχνότητα ενός ενήλικα άνδρα σε ηρεμία 12 έως 16 αναπνοές ανά λεπτό, ενώ μιας ενήλικης γυναίκας είναι 14 έως 18 αναπνοές το λεπτό.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Τα παιδιά αναπνέουν πιο γρήγορα, με ρυθμό 18-20 αναπνοές το λεπτό, το νεογέννητο έως 60 αναπνοές το λεπτό.</a:t>
            </a:r>
          </a:p>
          <a:p>
            <a:endParaRPr lang="el-GR" dirty="0"/>
          </a:p>
        </p:txBody>
      </p:sp>
    </p:spTree>
    <p:extLst>
      <p:ext uri="{BB962C8B-B14F-4D97-AF65-F5344CB8AC3E}">
        <p14:creationId xmlns:p14="http://schemas.microsoft.com/office/powerpoint/2010/main" val="1359414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56" y="0"/>
            <a:ext cx="10515600" cy="903383"/>
          </a:xfrm>
        </p:spPr>
        <p:txBody>
          <a:bodyPr/>
          <a:lstStyle/>
          <a:p>
            <a:r>
              <a:rPr lang="el-GR" b="1" dirty="0">
                <a:solidFill>
                  <a:srgbClr val="00B0F0"/>
                </a:solidFill>
              </a:rPr>
              <a:t>Κατά Λεπτό Πνευμονικός Αερισμός </a:t>
            </a:r>
            <a:endParaRPr lang="el-GR" dirty="0">
              <a:solidFill>
                <a:srgbClr val="00B0F0"/>
              </a:solidFill>
            </a:endParaRPr>
          </a:p>
        </p:txBody>
      </p:sp>
      <p:sp>
        <p:nvSpPr>
          <p:cNvPr id="3" name="Content Placeholder 2"/>
          <p:cNvSpPr>
            <a:spLocks noGrp="1"/>
          </p:cNvSpPr>
          <p:nvPr>
            <p:ph idx="1"/>
          </p:nvPr>
        </p:nvSpPr>
        <p:spPr>
          <a:xfrm>
            <a:off x="379563" y="1200838"/>
            <a:ext cx="11496620" cy="5453349"/>
          </a:xfrm>
        </p:spPr>
        <p:txBody>
          <a:bodyPr>
            <a:normAutofit/>
          </a:bodyPr>
          <a:lstStyle/>
          <a:p>
            <a:pPr algn="just"/>
            <a:r>
              <a:rPr lang="el-GR" b="1" dirty="0">
                <a:latin typeface="Times New Roman" panose="02020603050405020304" pitchFamily="18" charset="0"/>
                <a:cs typeface="Times New Roman" panose="02020603050405020304" pitchFamily="18" charset="0"/>
              </a:rPr>
              <a:t>Κατά λεπτό όγκος της αναπνοής</a:t>
            </a:r>
            <a:r>
              <a:rPr lang="el-GR" dirty="0">
                <a:latin typeface="Times New Roman" panose="02020603050405020304" pitchFamily="18" charset="0"/>
                <a:cs typeface="Times New Roman" panose="02020603050405020304" pitchFamily="18" charset="0"/>
              </a:rPr>
              <a:t> ή κατά λεπτό πνευμονικός αερισμός: είναι η ποσότητα του εισπνεόμενου ή </a:t>
            </a:r>
            <a:r>
              <a:rPr lang="el-GR" dirty="0" err="1">
                <a:latin typeface="Times New Roman" panose="02020603050405020304" pitchFamily="18" charset="0"/>
                <a:cs typeface="Times New Roman" panose="02020603050405020304" pitchFamily="18" charset="0"/>
              </a:rPr>
              <a:t>εκπνεόμενου</a:t>
            </a:r>
            <a:r>
              <a:rPr lang="el-GR" dirty="0">
                <a:latin typeface="Times New Roman" panose="02020603050405020304" pitchFamily="18" charset="0"/>
                <a:cs typeface="Times New Roman" panose="02020603050405020304" pitchFamily="18" charset="0"/>
              </a:rPr>
              <a:t> αέρα μέσα σε ένα λεπτό. Υπολογίζεται πολλαπλασιάζοντας την αναπνευστική συχνότητα με τον </a:t>
            </a:r>
            <a:r>
              <a:rPr lang="el-GR" dirty="0" err="1">
                <a:latin typeface="Times New Roman" panose="02020603050405020304" pitchFamily="18" charset="0"/>
                <a:cs typeface="Times New Roman" panose="02020603050405020304" pitchFamily="18" charset="0"/>
              </a:rPr>
              <a:t>αναπνεόμενο</a:t>
            </a:r>
            <a:r>
              <a:rPr lang="el-GR" dirty="0">
                <a:latin typeface="Times New Roman" panose="02020603050405020304" pitchFamily="18" charset="0"/>
                <a:cs typeface="Times New Roman" panose="02020603050405020304" pitchFamily="18" charset="0"/>
              </a:rPr>
              <a:t> όγκο:</a:t>
            </a:r>
          </a:p>
          <a:p>
            <a:pPr marL="0" indent="0" algn="just">
              <a:buNone/>
            </a:pPr>
            <a:r>
              <a:rPr lang="el-GR" dirty="0">
                <a:latin typeface="Times New Roman" panose="02020603050405020304" pitchFamily="18" charset="0"/>
                <a:cs typeface="Times New Roman" panose="02020603050405020304" pitchFamily="18" charset="0"/>
              </a:rPr>
              <a:t> 	MVR = F </a:t>
            </a:r>
            <a:r>
              <a:rPr lang="en-US" dirty="0">
                <a:latin typeface="Times New Roman" panose="02020603050405020304" pitchFamily="18" charset="0"/>
                <a:cs typeface="Times New Roman" panose="02020603050405020304" pitchFamily="18" charset="0"/>
              </a:rPr>
              <a:t>x</a:t>
            </a:r>
            <a:r>
              <a:rPr lang="el-GR" dirty="0">
                <a:latin typeface="Times New Roman" panose="02020603050405020304" pitchFamily="18" charset="0"/>
                <a:cs typeface="Times New Roman" panose="02020603050405020304" pitchFamily="18" charset="0"/>
              </a:rPr>
              <a:t> V</a:t>
            </a:r>
            <a:r>
              <a:rPr lang="el-GR" baseline="-25000" dirty="0">
                <a:latin typeface="Times New Roman" panose="02020603050405020304" pitchFamily="18" charset="0"/>
                <a:cs typeface="Times New Roman" panose="02020603050405020304" pitchFamily="18" charset="0"/>
              </a:rPr>
              <a:t>T</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όπου </a:t>
            </a:r>
            <a:r>
              <a:rPr lang="en-US" dirty="0">
                <a:latin typeface="Times New Roman" panose="02020603050405020304" pitchFamily="18" charset="0"/>
                <a:cs typeface="Times New Roman" panose="02020603050405020304" pitchFamily="18" charset="0"/>
              </a:rPr>
              <a:t>MVR</a:t>
            </a:r>
            <a:r>
              <a:rPr lang="el-GR" dirty="0">
                <a:latin typeface="Times New Roman" panose="02020603050405020304" pitchFamily="18" charset="0"/>
                <a:cs typeface="Times New Roman" panose="02020603050405020304" pitchFamily="18" charset="0"/>
              </a:rPr>
              <a:t> είναι ο κατά λεπτό όγκος της αναπνοής, </a:t>
            </a:r>
            <a:r>
              <a:rPr lang="en-US" dirty="0">
                <a:latin typeface="Times New Roman" panose="02020603050405020304" pitchFamily="18" charset="0"/>
                <a:cs typeface="Times New Roman" panose="02020603050405020304" pitchFamily="18" charset="0"/>
              </a:rPr>
              <a:t>F</a:t>
            </a:r>
            <a:r>
              <a:rPr lang="el-GR" dirty="0">
                <a:latin typeface="Times New Roman" panose="02020603050405020304" pitchFamily="18" charset="0"/>
                <a:cs typeface="Times New Roman" panose="02020603050405020304" pitchFamily="18" charset="0"/>
              </a:rPr>
              <a:t> είναι οι αναπνοές ανά λεπτό και </a:t>
            </a:r>
            <a:r>
              <a:rPr lang="en-US"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 είναι ο </a:t>
            </a:r>
            <a:r>
              <a:rPr lang="el-GR" dirty="0" err="1">
                <a:latin typeface="Times New Roman" panose="02020603050405020304" pitchFamily="18" charset="0"/>
                <a:cs typeface="Times New Roman" panose="02020603050405020304" pitchFamily="18" charset="0"/>
              </a:rPr>
              <a:t>αναπνεόμενος</a:t>
            </a:r>
            <a:r>
              <a:rPr lang="el-GR" dirty="0">
                <a:latin typeface="Times New Roman" panose="02020603050405020304" pitchFamily="18" charset="0"/>
                <a:cs typeface="Times New Roman" panose="02020603050405020304" pitchFamily="18" charset="0"/>
              </a:rPr>
              <a:t> όγκος αέρα.</a:t>
            </a:r>
          </a:p>
          <a:p>
            <a:pPr algn="just"/>
            <a:r>
              <a:rPr lang="el-GR" dirty="0">
                <a:latin typeface="Times New Roman" panose="02020603050405020304" pitchFamily="18" charset="0"/>
                <a:cs typeface="Times New Roman" panose="02020603050405020304" pitchFamily="18" charset="0"/>
              </a:rPr>
              <a:t> Σε κατάσταση ηρεμίας, η αναπνευστική συχνότητα στον άνδρα είναι κατά μέσο όρο 14 αναπνοές το λεπτό και ο </a:t>
            </a:r>
            <a:r>
              <a:rPr lang="el-GR" dirty="0" err="1">
                <a:latin typeface="Times New Roman" panose="02020603050405020304" pitchFamily="18" charset="0"/>
                <a:cs typeface="Times New Roman" panose="02020603050405020304" pitchFamily="18" charset="0"/>
              </a:rPr>
              <a:t>αναπνεόμενος</a:t>
            </a:r>
            <a:r>
              <a:rPr lang="el-GR" dirty="0">
                <a:latin typeface="Times New Roman" panose="02020603050405020304" pitchFamily="18" charset="0"/>
                <a:cs typeface="Times New Roman" panose="02020603050405020304" pitchFamily="18" charset="0"/>
              </a:rPr>
              <a:t> όγκος αέρας είναι περίπου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Δηλαδή:</a:t>
            </a:r>
          </a:p>
          <a:p>
            <a:pPr algn="just"/>
            <a:r>
              <a:rPr lang="el-GR" dirty="0">
                <a:latin typeface="Times New Roman" panose="02020603050405020304" pitchFamily="18" charset="0"/>
                <a:cs typeface="Times New Roman" panose="02020603050405020304" pitchFamily="18" charset="0"/>
              </a:rPr>
              <a:t>MVR = F </a:t>
            </a:r>
            <a:r>
              <a:rPr lang="en-US" dirty="0">
                <a:latin typeface="Times New Roman" panose="02020603050405020304" pitchFamily="18" charset="0"/>
                <a:cs typeface="Times New Roman" panose="02020603050405020304" pitchFamily="18" charset="0"/>
              </a:rPr>
              <a:t>x</a:t>
            </a:r>
            <a:r>
              <a:rPr lang="el-GR" dirty="0">
                <a:latin typeface="Times New Roman" panose="02020603050405020304" pitchFamily="18" charset="0"/>
                <a:cs typeface="Times New Roman" panose="02020603050405020304" pitchFamily="18" charset="0"/>
              </a:rPr>
              <a:t> V</a:t>
            </a:r>
            <a:r>
              <a:rPr lang="el-GR" baseline="-25000" dirty="0">
                <a:latin typeface="Times New Roman" panose="02020603050405020304" pitchFamily="18" charset="0"/>
                <a:cs typeface="Times New Roman" panose="02020603050405020304" pitchFamily="18" charset="0"/>
              </a:rPr>
              <a:t>T</a:t>
            </a:r>
            <a:endParaRPr lang="el-GR"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MVR</a:t>
            </a:r>
            <a:r>
              <a:rPr lang="el-GR" dirty="0">
                <a:latin typeface="Times New Roman" panose="02020603050405020304" pitchFamily="18" charset="0"/>
                <a:cs typeface="Times New Roman" panose="02020603050405020304" pitchFamily="18" charset="0"/>
              </a:rPr>
              <a:t> = 14 </a:t>
            </a:r>
            <a:r>
              <a:rPr lang="en-US" dirty="0">
                <a:latin typeface="Times New Roman" panose="02020603050405020304" pitchFamily="18" charset="0"/>
                <a:cs typeface="Times New Roman" panose="02020603050405020304" pitchFamily="18" charset="0"/>
              </a:rPr>
              <a:t>x</a:t>
            </a:r>
            <a:r>
              <a:rPr lang="el-GR" dirty="0">
                <a:latin typeface="Times New Roman" panose="02020603050405020304" pitchFamily="18" charset="0"/>
                <a:cs typeface="Times New Roman" panose="02020603050405020304" pitchFamily="18" charset="0"/>
              </a:rPr>
              <a:t>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 7.000 </a:t>
            </a:r>
            <a:r>
              <a:rPr lang="en-US" dirty="0">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ή 7 λίτρα ανά λεπτό.</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862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8" y="-72442"/>
            <a:ext cx="10515600" cy="925417"/>
          </a:xfrm>
        </p:spPr>
        <p:txBody>
          <a:bodyPr>
            <a:normAutofit/>
          </a:bodyPr>
          <a:lstStyle/>
          <a:p>
            <a:pPr algn="ctr"/>
            <a:r>
              <a:rPr lang="el-GR" b="1" dirty="0">
                <a:solidFill>
                  <a:srgbClr val="00B0F0"/>
                </a:solidFill>
              </a:rPr>
              <a:t>Ανατομικός νεκρός χώρος</a:t>
            </a:r>
            <a:endParaRPr lang="el-GR" dirty="0">
              <a:solidFill>
                <a:srgbClr val="00B0F0"/>
              </a:solidFill>
            </a:endParaRPr>
          </a:p>
        </p:txBody>
      </p:sp>
      <p:sp>
        <p:nvSpPr>
          <p:cNvPr id="3" name="Content Placeholder 2"/>
          <p:cNvSpPr>
            <a:spLocks noGrp="1"/>
          </p:cNvSpPr>
          <p:nvPr>
            <p:ph idx="1"/>
          </p:nvPr>
        </p:nvSpPr>
        <p:spPr>
          <a:xfrm>
            <a:off x="301925" y="968188"/>
            <a:ext cx="11574257" cy="5719052"/>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Δεν φτάνει όλος ο εισπνεόμενος αέρας στις κυψελίδες. Στην ήρεμη αναπνοή, από τα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αέρα μόνο τα 350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εισέρχονται στις κυψελίδες, τα υπόλοιπα 150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παραμένουν στη ζώνη αγωγής και δεν συμμετέχουν στην ανταλλαγή αερίων μεταξύ κυψελίδων και αίματος. </a:t>
            </a:r>
          </a:p>
          <a:p>
            <a:pPr algn="just"/>
            <a:r>
              <a:rPr lang="el-GR" dirty="0">
                <a:latin typeface="Times New Roman" panose="02020603050405020304" pitchFamily="18" charset="0"/>
                <a:cs typeface="Times New Roman" panose="02020603050405020304" pitchFamily="18" charset="0"/>
              </a:rPr>
              <a:t>Ο όγκος του αέρα από κάθε εισπνοή που παραμένει στη ζώνη αγωγής ονομάζεται </a:t>
            </a:r>
            <a:r>
              <a:rPr lang="el-GR" b="1" dirty="0">
                <a:latin typeface="Times New Roman" panose="02020603050405020304" pitchFamily="18" charset="0"/>
                <a:cs typeface="Times New Roman" panose="02020603050405020304" pitchFamily="18" charset="0"/>
              </a:rPr>
              <a:t>ανατομικός νεκρός χώρος</a:t>
            </a:r>
            <a:r>
              <a:rPr lang="el-GR" dirty="0">
                <a:latin typeface="Times New Roman" panose="02020603050405020304" pitchFamily="18" charset="0"/>
                <a:cs typeface="Times New Roman" panose="02020603050405020304" pitchFamily="18" charset="0"/>
              </a:rPr>
              <a:t> και συμβολίζεται με V</a:t>
            </a:r>
            <a:r>
              <a:rPr lang="el-GR" baseline="-25000" dirty="0">
                <a:latin typeface="Times New Roman" panose="02020603050405020304" pitchFamily="18" charset="0"/>
                <a:cs typeface="Times New Roman" panose="02020603050405020304" pitchFamily="18" charset="0"/>
              </a:rPr>
              <a:t>D</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0" indent="0" algn="just">
              <a:buNone/>
            </a:pPr>
            <a:r>
              <a:rPr lang="el-GR" b="1" dirty="0" smtClean="0">
                <a:solidFill>
                  <a:srgbClr val="00B0F0"/>
                </a:solidFill>
                <a:latin typeface="Times New Roman" panose="02020603050405020304" pitchFamily="18" charset="0"/>
                <a:cs typeface="Times New Roman" panose="02020603050405020304" pitchFamily="18" charset="0"/>
              </a:rPr>
              <a:t>    Λειτουργίες</a:t>
            </a:r>
            <a:r>
              <a:rPr lang="el-GR" b="1" dirty="0">
                <a:solidFill>
                  <a:srgbClr val="00B0F0"/>
                </a:solidFill>
                <a:latin typeface="Times New Roman" panose="02020603050405020304" pitchFamily="18" charset="0"/>
                <a:cs typeface="Times New Roman" panose="02020603050405020304" pitchFamily="18" charset="0"/>
              </a:rPr>
              <a:t> </a:t>
            </a:r>
            <a:r>
              <a:rPr lang="el-GR" b="1" dirty="0" smtClean="0">
                <a:solidFill>
                  <a:srgbClr val="00B0F0"/>
                </a:solidFill>
                <a:latin typeface="Times New Roman" panose="02020603050405020304" pitchFamily="18" charset="0"/>
                <a:cs typeface="Times New Roman" panose="02020603050405020304" pitchFamily="18" charset="0"/>
              </a:rPr>
              <a:t>:</a:t>
            </a:r>
            <a:endParaRPr lang="el-GR" b="1" dirty="0">
              <a:solidFill>
                <a:srgbClr val="00B0F0"/>
              </a:solidFill>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α) Προθερμαίνει τον εισπνεόμενο αέρα για να μη φτάνει στις κυψελίδες σε χαμηλή θερμοκρασία.</a:t>
            </a:r>
          </a:p>
          <a:p>
            <a:pPr algn="just"/>
            <a:r>
              <a:rPr lang="el-GR" dirty="0">
                <a:latin typeface="Times New Roman" panose="02020603050405020304" pitchFamily="18" charset="0"/>
                <a:cs typeface="Times New Roman" panose="02020603050405020304" pitchFamily="18" charset="0"/>
              </a:rPr>
              <a:t>β) Προσδίδει υγρασία στον εισπνεόμενο αέρα για να </a:t>
            </a:r>
            <a:r>
              <a:rPr lang="el-GR" dirty="0" err="1">
                <a:latin typeface="Times New Roman" panose="02020603050405020304" pitchFamily="18" charset="0"/>
                <a:cs typeface="Times New Roman" panose="02020603050405020304" pitchFamily="18" charset="0"/>
              </a:rPr>
              <a:t>κορεστεί</a:t>
            </a:r>
            <a:r>
              <a:rPr lang="el-GR" dirty="0">
                <a:latin typeface="Times New Roman" panose="02020603050405020304" pitchFamily="18" charset="0"/>
                <a:cs typeface="Times New Roman" panose="02020603050405020304" pitchFamily="18" charset="0"/>
              </a:rPr>
              <a:t> ο αέρας με υγρασία και να μην εξατμισθεί το νερό από την επιφάνεια των κυψελίδων.</a:t>
            </a:r>
          </a:p>
          <a:p>
            <a:pPr algn="just"/>
            <a:r>
              <a:rPr lang="el-GR" dirty="0">
                <a:latin typeface="Times New Roman" panose="02020603050405020304" pitchFamily="18" charset="0"/>
                <a:cs typeface="Times New Roman" panose="02020603050405020304" pitchFamily="18" charset="0"/>
              </a:rPr>
              <a:t>γ) Απαλλάσσει τον εισπνεόμενο αέρα από σωματίδια, σκόνη και μικρόβια.</a:t>
            </a:r>
          </a:p>
          <a:p>
            <a:pPr algn="just"/>
            <a:r>
              <a:rPr lang="el-GR" dirty="0">
                <a:latin typeface="Times New Roman" panose="02020603050405020304" pitchFamily="18" charset="0"/>
                <a:cs typeface="Times New Roman" panose="02020603050405020304" pitchFamily="18" charset="0"/>
              </a:rPr>
              <a:t>δ) Χρησιμεύει σαν ηχείο για παραγωγή της φωνής κατά την ομιλία και το τραγούδι.</a:t>
            </a:r>
          </a:p>
          <a:p>
            <a:endParaRPr lang="el-GR" dirty="0"/>
          </a:p>
        </p:txBody>
      </p:sp>
    </p:spTree>
    <p:extLst>
      <p:ext uri="{BB962C8B-B14F-4D97-AF65-F5344CB8AC3E}">
        <p14:creationId xmlns:p14="http://schemas.microsoft.com/office/powerpoint/2010/main" val="1801854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04" y="209321"/>
            <a:ext cx="10515600" cy="903383"/>
          </a:xfrm>
        </p:spPr>
        <p:txBody>
          <a:bodyPr/>
          <a:lstStyle/>
          <a:p>
            <a:pPr algn="ctr"/>
            <a:r>
              <a:rPr lang="el-GR" b="1" dirty="0">
                <a:solidFill>
                  <a:srgbClr val="00B0F0"/>
                </a:solidFill>
              </a:rPr>
              <a:t>Κυψελιδικός αερισμός</a:t>
            </a:r>
            <a:endParaRPr lang="el-GR" dirty="0">
              <a:solidFill>
                <a:srgbClr val="00B0F0"/>
              </a:solidFill>
            </a:endParaRPr>
          </a:p>
        </p:txBody>
      </p:sp>
      <p:sp>
        <p:nvSpPr>
          <p:cNvPr id="3" name="Content Placeholder 2"/>
          <p:cNvSpPr>
            <a:spLocks noGrp="1"/>
          </p:cNvSpPr>
          <p:nvPr>
            <p:ph idx="1"/>
          </p:nvPr>
        </p:nvSpPr>
        <p:spPr>
          <a:xfrm>
            <a:off x="552091" y="1222872"/>
            <a:ext cx="11180873" cy="5475382"/>
          </a:xfrm>
        </p:spPr>
        <p:txBody>
          <a:bodyPr>
            <a:normAutofit/>
          </a:bodyPr>
          <a:lstStyle/>
          <a:p>
            <a:pPr algn="just"/>
            <a:r>
              <a:rPr lang="el-GR" b="1" dirty="0">
                <a:latin typeface="Times New Roman" panose="02020603050405020304" pitchFamily="18" charset="0"/>
                <a:cs typeface="Times New Roman" panose="02020603050405020304" pitchFamily="18" charset="0"/>
              </a:rPr>
              <a:t>Κυψελιδικός αερισμός</a:t>
            </a:r>
            <a:r>
              <a:rPr lang="el-GR" dirty="0">
                <a:latin typeface="Times New Roman" panose="02020603050405020304" pitchFamily="18" charset="0"/>
                <a:cs typeface="Times New Roman" panose="02020603050405020304" pitchFamily="18" charset="0"/>
              </a:rPr>
              <a:t>: είναι η ποσότητα του αέρα που τελικά φτάνει στις κυψελίδες ανά λεπτό. Υπολογίζεται με την ακόλουθη εξίσωση:</a:t>
            </a:r>
          </a:p>
          <a:p>
            <a:pPr algn="just"/>
            <a:r>
              <a:rPr lang="el-GR" dirty="0">
                <a:latin typeface="Times New Roman" panose="02020603050405020304" pitchFamily="18" charset="0"/>
                <a:cs typeface="Times New Roman" panose="02020603050405020304" pitchFamily="18" charset="0"/>
              </a:rPr>
              <a:t>V</a:t>
            </a:r>
            <a:r>
              <a:rPr lang="el-GR" baseline="-25000"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    F    </a:t>
            </a:r>
            <a:r>
              <a:rPr lang="en-US" dirty="0">
                <a:latin typeface="Times New Roman" panose="02020603050405020304" pitchFamily="18" charset="0"/>
                <a:cs typeface="Times New Roman" panose="02020603050405020304" pitchFamily="18" charset="0"/>
              </a:rPr>
              <a:t>x</a:t>
            </a:r>
            <a:r>
              <a:rPr lang="el-GR" dirty="0">
                <a:latin typeface="Times New Roman" panose="02020603050405020304" pitchFamily="18" charset="0"/>
                <a:cs typeface="Times New Roman" panose="02020603050405020304" pitchFamily="18" charset="0"/>
              </a:rPr>
              <a:t>   (V</a:t>
            </a:r>
            <a:r>
              <a:rPr lang="el-GR"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-V</a:t>
            </a:r>
            <a:r>
              <a:rPr lang="el-GR" baseline="-25000" dirty="0">
                <a:latin typeface="Times New Roman" panose="02020603050405020304" pitchFamily="18" charset="0"/>
                <a:cs typeface="Times New Roman" panose="02020603050405020304" pitchFamily="18" charset="0"/>
              </a:rPr>
              <a:t>D</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όπου </a:t>
            </a:r>
            <a:r>
              <a:rPr lang="en-US"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ο κυψελιδικός αερισμός, F οι αναπνοές ανά λεπτό και </a:t>
            </a:r>
            <a:r>
              <a:rPr lang="en-US"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D</a:t>
            </a:r>
            <a:r>
              <a:rPr lang="el-GR" dirty="0">
                <a:latin typeface="Times New Roman" panose="02020603050405020304" pitchFamily="18" charset="0"/>
                <a:cs typeface="Times New Roman" panose="02020603050405020304" pitchFamily="18" charset="0"/>
              </a:rPr>
              <a:t> η διαφορά του </a:t>
            </a:r>
            <a:r>
              <a:rPr lang="el-GR" dirty="0" err="1">
                <a:latin typeface="Times New Roman" panose="02020603050405020304" pitchFamily="18" charset="0"/>
                <a:cs typeface="Times New Roman" panose="02020603050405020304" pitchFamily="18" charset="0"/>
              </a:rPr>
              <a:t>αναπνεόμενου</a:t>
            </a:r>
            <a:r>
              <a:rPr lang="el-GR" dirty="0">
                <a:latin typeface="Times New Roman" panose="02020603050405020304" pitchFamily="18" charset="0"/>
                <a:cs typeface="Times New Roman" panose="02020603050405020304" pitchFamily="18" charset="0"/>
              </a:rPr>
              <a:t> όγκου – ανατομικού νεκρού χώρου.</a:t>
            </a:r>
          </a:p>
          <a:p>
            <a:pPr algn="just"/>
            <a:r>
              <a:rPr lang="el-GR" dirty="0">
                <a:latin typeface="Times New Roman" panose="02020603050405020304" pitchFamily="18" charset="0"/>
                <a:cs typeface="Times New Roman" panose="02020603050405020304" pitchFamily="18" charset="0"/>
              </a:rPr>
              <a:t>Σε κατάσταση ηρεμίας, η αναπνευστική συχνότητα στον άντρα είναι κατά μέσο όρο 14 αναπνοές το λεπτό, ο </a:t>
            </a:r>
            <a:r>
              <a:rPr lang="el-GR" dirty="0" err="1">
                <a:latin typeface="Times New Roman" panose="02020603050405020304" pitchFamily="18" charset="0"/>
                <a:cs typeface="Times New Roman" panose="02020603050405020304" pitchFamily="18" charset="0"/>
              </a:rPr>
              <a:t>αναπνεόμενος</a:t>
            </a:r>
            <a:r>
              <a:rPr lang="el-GR" dirty="0">
                <a:latin typeface="Times New Roman" panose="02020603050405020304" pitchFamily="18" charset="0"/>
                <a:cs typeface="Times New Roman" panose="02020603050405020304" pitchFamily="18" charset="0"/>
              </a:rPr>
              <a:t> όγκος αέρα είναι περίπου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και ο ανατομικός νεκρός χώρος είναι 150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Οπότε, ο κυψελιδικός αερισμός είναι:</a:t>
            </a:r>
          </a:p>
          <a:p>
            <a:pPr algn="just"/>
            <a:r>
              <a:rPr lang="es-ES" dirty="0">
                <a:latin typeface="Times New Roman" panose="02020603050405020304" pitchFamily="18" charset="0"/>
                <a:cs typeface="Times New Roman" panose="02020603050405020304" pitchFamily="18" charset="0"/>
              </a:rPr>
              <a:t>V</a:t>
            </a:r>
            <a:r>
              <a:rPr lang="es-ES" baseline="-25000" dirty="0">
                <a:latin typeface="Times New Roman" panose="02020603050405020304" pitchFamily="18" charset="0"/>
                <a:cs typeface="Times New Roman" panose="02020603050405020304" pitchFamily="18" charset="0"/>
              </a:rPr>
              <a:t>A</a:t>
            </a:r>
            <a:r>
              <a:rPr lang="es-ES" dirty="0">
                <a:latin typeface="Times New Roman" panose="02020603050405020304" pitchFamily="18" charset="0"/>
                <a:cs typeface="Times New Roman" panose="02020603050405020304" pitchFamily="18" charset="0"/>
              </a:rPr>
              <a:t> = F x (V</a:t>
            </a:r>
            <a:r>
              <a:rPr lang="es-ES" baseline="-25000" dirty="0">
                <a:latin typeface="Times New Roman" panose="02020603050405020304" pitchFamily="18" charset="0"/>
                <a:cs typeface="Times New Roman" panose="02020603050405020304" pitchFamily="18" charset="0"/>
              </a:rPr>
              <a:t>T</a:t>
            </a:r>
            <a:r>
              <a:rPr lang="es-ES" dirty="0">
                <a:latin typeface="Times New Roman" panose="02020603050405020304" pitchFamily="18" charset="0"/>
                <a:cs typeface="Times New Roman" panose="02020603050405020304" pitchFamily="18" charset="0"/>
              </a:rPr>
              <a:t>-V</a:t>
            </a:r>
            <a:r>
              <a:rPr lang="es-ES" baseline="-25000" dirty="0">
                <a:latin typeface="Times New Roman" panose="02020603050405020304" pitchFamily="18" charset="0"/>
                <a:cs typeface="Times New Roman" panose="02020603050405020304" pitchFamily="18" charset="0"/>
              </a:rPr>
              <a:t>D</a:t>
            </a:r>
            <a:r>
              <a:rPr lang="es-E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V</a:t>
            </a:r>
            <a:r>
              <a:rPr lang="es-ES" baseline="-25000" dirty="0">
                <a:latin typeface="Times New Roman" panose="02020603050405020304" pitchFamily="18" charset="0"/>
                <a:cs typeface="Times New Roman" panose="02020603050405020304" pitchFamily="18" charset="0"/>
              </a:rPr>
              <a:t>A</a:t>
            </a:r>
            <a:r>
              <a:rPr lang="es-ES" dirty="0">
                <a:latin typeface="Times New Roman" panose="02020603050405020304" pitchFamily="18" charset="0"/>
                <a:cs typeface="Times New Roman" panose="02020603050405020304" pitchFamily="18" charset="0"/>
              </a:rPr>
              <a:t> = 14 x (500-150) ml </a:t>
            </a:r>
            <a:r>
              <a:rPr lang="el-GR" dirty="0">
                <a:latin typeface="Times New Roman" panose="02020603050405020304" pitchFamily="18" charset="0"/>
                <a:cs typeface="Times New Roman" panose="02020603050405020304" pitchFamily="18" charset="0"/>
              </a:rPr>
              <a:t>ανά λεπτό</a:t>
            </a:r>
          </a:p>
          <a:p>
            <a:pPr algn="just"/>
            <a:r>
              <a:rPr lang="el-GR" dirty="0">
                <a:latin typeface="Times New Roman" panose="02020603050405020304" pitchFamily="18" charset="0"/>
                <a:cs typeface="Times New Roman" panose="02020603050405020304" pitchFamily="18" charset="0"/>
              </a:rPr>
              <a:t>V</a:t>
            </a:r>
            <a:r>
              <a:rPr lang="el-GR" baseline="-25000"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 14 </a:t>
            </a:r>
            <a:r>
              <a:rPr lang="en-US" dirty="0">
                <a:latin typeface="Times New Roman" panose="02020603050405020304" pitchFamily="18" charset="0"/>
                <a:cs typeface="Times New Roman" panose="02020603050405020304" pitchFamily="18" charset="0"/>
              </a:rPr>
              <a:t>x</a:t>
            </a:r>
            <a:r>
              <a:rPr lang="el-GR" dirty="0">
                <a:latin typeface="Times New Roman" panose="02020603050405020304" pitchFamily="18" charset="0"/>
                <a:cs typeface="Times New Roman" panose="02020603050405020304" pitchFamily="18" charset="0"/>
              </a:rPr>
              <a:t> 350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 4.900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a:t>
            </a:r>
          </a:p>
          <a:p>
            <a:endParaRPr lang="el-GR" dirty="0"/>
          </a:p>
        </p:txBody>
      </p:sp>
    </p:spTree>
    <p:extLst>
      <p:ext uri="{BB962C8B-B14F-4D97-AF65-F5344CB8AC3E}">
        <p14:creationId xmlns:p14="http://schemas.microsoft.com/office/powerpoint/2010/main" val="3864728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51" y="231354"/>
            <a:ext cx="11598683" cy="6433851"/>
          </a:xfrm>
        </p:spPr>
        <p:txBody>
          <a:bodyPr>
            <a:normAutofit/>
          </a:bodyPr>
          <a:lstStyle/>
          <a:p>
            <a:pPr algn="just"/>
            <a:r>
              <a:rPr lang="el-GR" dirty="0">
                <a:latin typeface="Times New Roman" panose="02020603050405020304" pitchFamily="18" charset="0"/>
                <a:cs typeface="Times New Roman" panose="02020603050405020304" pitchFamily="18" charset="0"/>
              </a:rPr>
              <a:t>Σε κατάσταση ηρεμίας, ο κυψελιδικός αερισμός είναι 4.900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a:t>
            </a:r>
          </a:p>
          <a:p>
            <a:pPr algn="just"/>
            <a:r>
              <a:rPr lang="el-GR" dirty="0">
                <a:latin typeface="Times New Roman" panose="02020603050405020304" pitchFamily="18" charset="0"/>
                <a:cs typeface="Times New Roman" panose="02020603050405020304" pitchFamily="18" charset="0"/>
              </a:rPr>
              <a:t>Ωστόσο, ο αέρας στις κυψελίδες είναι αρκετά διαφορετικός από αυτόν της ατμόσφαιρας, επειδή ο εισπνεόμενος αέρας συνεχώς αναμιγνύεται με τον ήδη χρησιμοποιημένο αέρα του ανατομικού νεκρού χώρου. Έτσι, ο αέρας στις κυψελίδες περιέχει λιγότερο οξυγόνο και περισσότερο διοξείδιο του άνθρακα από ότι ο ατμοσφαιρικός αέρας.</a:t>
            </a:r>
          </a:p>
          <a:p>
            <a:pPr algn="just"/>
            <a:r>
              <a:rPr lang="el-GR" dirty="0">
                <a:latin typeface="Times New Roman" panose="02020603050405020304" pitchFamily="18" charset="0"/>
                <a:cs typeface="Times New Roman" panose="02020603050405020304" pitchFamily="18" charset="0"/>
              </a:rPr>
              <a:t>Επίσης, η σύσταση του εισπνεόμενου αέρα στις κυψελίδες δεν είναι ίδια με τον ατμοσφαιρικό αέρα, γιατί το οξυγόνο συνεχώς μεταφέρεται στο αίμα και το διοξείδιο του άνθρακα συνεχώς προστίθεται στον κυψελιδικό αέρα. Επιπρόσθετα, δέχεται συνεχώς υδρατμούς για να διατηρείται ο κυψελιδικός αέρας σε κατάσταση πλήρους κορεσμού (στους  37</a:t>
            </a:r>
            <a:r>
              <a:rPr lang="el-GR" baseline="30000" dirty="0">
                <a:latin typeface="Times New Roman" panose="02020603050405020304" pitchFamily="18" charset="0"/>
                <a:cs typeface="Times New Roman" panose="02020603050405020304" pitchFamily="18" charset="0"/>
              </a:rPr>
              <a:t>ο</a:t>
            </a:r>
            <a:r>
              <a:rPr lang="en-US"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Επιπλέον, μια μικρή ποσότητα αέρα που φτάνει στις κυψελίδες δεν χρησιμοποιείται επειδή μερικές κυψελίδες δεν έχουν καθόλου αιμάτωση. Αυτή η ποσότητα του κυψελιδικού αέρα ονομάζεται </a:t>
            </a:r>
            <a:r>
              <a:rPr lang="el-GR" b="1" dirty="0">
                <a:latin typeface="Times New Roman" panose="02020603050405020304" pitchFamily="18" charset="0"/>
                <a:cs typeface="Times New Roman" panose="02020603050405020304" pitchFamily="18" charset="0"/>
              </a:rPr>
              <a:t>κυψελιδικός νεκρός χώρος</a:t>
            </a:r>
            <a:r>
              <a:rPr lang="el-GR" dirty="0">
                <a:latin typeface="Times New Roman" panose="02020603050405020304" pitchFamily="18" charset="0"/>
                <a:cs typeface="Times New Roman" panose="02020603050405020304" pitchFamily="18" charset="0"/>
              </a:rPr>
              <a:t>. Φυσιολογικά είναι εξαιρετικά μικρός.</a:t>
            </a:r>
          </a:p>
          <a:p>
            <a:endParaRPr lang="el-GR" dirty="0"/>
          </a:p>
        </p:txBody>
      </p:sp>
    </p:spTree>
    <p:extLst>
      <p:ext uri="{BB962C8B-B14F-4D97-AF65-F5344CB8AC3E}">
        <p14:creationId xmlns:p14="http://schemas.microsoft.com/office/powerpoint/2010/main" val="1688166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187"/>
            <a:ext cx="10515600" cy="1388124"/>
          </a:xfrm>
        </p:spPr>
        <p:txBody>
          <a:bodyPr>
            <a:normAutofit/>
          </a:bodyPr>
          <a:lstStyle/>
          <a:p>
            <a:r>
              <a:rPr lang="el-GR" b="1" dirty="0">
                <a:solidFill>
                  <a:srgbClr val="00B0F0"/>
                </a:solidFill>
              </a:rPr>
              <a:t>Σχέση Πνευμονικού Αερισμού, Κυψελιδικού Αερισμού και </a:t>
            </a:r>
            <a:r>
              <a:rPr lang="el-GR" b="1" dirty="0" err="1">
                <a:solidFill>
                  <a:srgbClr val="00B0F0"/>
                </a:solidFill>
              </a:rPr>
              <a:t>Αναπνεόμενου</a:t>
            </a:r>
            <a:r>
              <a:rPr lang="el-GR" b="1" dirty="0">
                <a:solidFill>
                  <a:srgbClr val="00B0F0"/>
                </a:solidFill>
              </a:rPr>
              <a:t> Όγκου</a:t>
            </a:r>
            <a:endParaRPr lang="el-GR" dirty="0">
              <a:solidFill>
                <a:srgbClr val="00B0F0"/>
              </a:solidFill>
            </a:endParaRPr>
          </a:p>
        </p:txBody>
      </p:sp>
      <p:sp>
        <p:nvSpPr>
          <p:cNvPr id="3" name="Content Placeholder 2"/>
          <p:cNvSpPr>
            <a:spLocks noGrp="1"/>
          </p:cNvSpPr>
          <p:nvPr>
            <p:ph idx="1"/>
          </p:nvPr>
        </p:nvSpPr>
        <p:spPr>
          <a:xfrm>
            <a:off x="838199" y="1597446"/>
            <a:ext cx="11037983" cy="5078775"/>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Ανάλογα με τη δραστηριότητα του ατόμου, ο κατά λεπτό πνευμονικός αερισμός μπορεί να αυξηθεί, αυξάνοντας είτε την αναπνευστική συχνότητα είτε τον </a:t>
            </a:r>
            <a:r>
              <a:rPr lang="el-GR" dirty="0" err="1">
                <a:latin typeface="Times New Roman" panose="02020603050405020304" pitchFamily="18" charset="0"/>
                <a:cs typeface="Times New Roman" panose="02020603050405020304" pitchFamily="18" charset="0"/>
              </a:rPr>
              <a:t>αναπνεόμενο</a:t>
            </a:r>
            <a:r>
              <a:rPr lang="el-GR" dirty="0">
                <a:latin typeface="Times New Roman" panose="02020603050405020304" pitchFamily="18" charset="0"/>
                <a:cs typeface="Times New Roman" panose="02020603050405020304" pitchFamily="18" charset="0"/>
              </a:rPr>
              <a:t> όγκο. </a:t>
            </a:r>
          </a:p>
          <a:p>
            <a:pPr algn="just"/>
            <a:r>
              <a:rPr lang="el-GR" dirty="0">
                <a:latin typeface="Times New Roman" panose="02020603050405020304" pitchFamily="18" charset="0"/>
                <a:cs typeface="Times New Roman" panose="02020603050405020304" pitchFamily="18" charset="0"/>
              </a:rPr>
              <a:t>Κυψελιδικός αερισμός είναι πιο σημαντικός από τον κατά λεπτό πνευμονικό αερισμό, επειδή καθορίζει τον ρυθμό παροχής οξυγόνου στις κυψελίδες. </a:t>
            </a:r>
          </a:p>
          <a:p>
            <a:pPr algn="just"/>
            <a:r>
              <a:rPr lang="el-GR" dirty="0">
                <a:latin typeface="Times New Roman" panose="02020603050405020304" pitchFamily="18" charset="0"/>
                <a:cs typeface="Times New Roman" panose="02020603050405020304" pitchFamily="18" charset="0"/>
              </a:rPr>
              <a:t>Η αύξηση του βάθους της αναπνοής, δηλαδή η αύξηση του </a:t>
            </a:r>
            <a:r>
              <a:rPr lang="el-GR" dirty="0" err="1">
                <a:latin typeface="Times New Roman" panose="02020603050405020304" pitchFamily="18" charset="0"/>
                <a:cs typeface="Times New Roman" panose="02020603050405020304" pitchFamily="18" charset="0"/>
              </a:rPr>
              <a:t>αναπνεόμενου</a:t>
            </a:r>
            <a:r>
              <a:rPr lang="el-GR" dirty="0">
                <a:latin typeface="Times New Roman" panose="02020603050405020304" pitchFamily="18" charset="0"/>
                <a:cs typeface="Times New Roman" panose="02020603050405020304" pitchFamily="18" charset="0"/>
              </a:rPr>
              <a:t> όγκου, έχει πολύ καλύτερα αποτελέσματα για την αύξηση του κυψελιδικού αερισμού από μια ισοδύναμη αύξηση της αναπνευστικής συχνότητας.</a:t>
            </a:r>
          </a:p>
          <a:p>
            <a:pPr algn="just"/>
            <a:r>
              <a:rPr lang="el-GR" dirty="0">
                <a:latin typeface="Times New Roman" panose="02020603050405020304" pitchFamily="18" charset="0"/>
                <a:cs typeface="Times New Roman" panose="02020603050405020304" pitchFamily="18" charset="0"/>
              </a:rPr>
              <a:t>Αντίθετα, μια μείωση του βάθους της αναπνοής μπορεί να οδηγήσει σε σημαντική μείωση του κυψελιδικού αερισμού. </a:t>
            </a:r>
            <a:r>
              <a:rPr lang="el-GR" b="1" dirty="0">
                <a:latin typeface="Times New Roman" panose="02020603050405020304" pitchFamily="18" charset="0"/>
                <a:cs typeface="Times New Roman" panose="02020603050405020304" pitchFamily="18" charset="0"/>
              </a:rPr>
              <a:t>Παράδειγμα:</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894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945" y="264405"/>
            <a:ext cx="11380424" cy="6444866"/>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Στην ηρεμία, η αναπνευστική συχνότητα είναι 14 αναπνοές/λεπτό και ο </a:t>
            </a:r>
            <a:r>
              <a:rPr lang="el-GR" dirty="0" err="1">
                <a:latin typeface="Times New Roman" panose="02020603050405020304" pitchFamily="18" charset="0"/>
                <a:cs typeface="Times New Roman" panose="02020603050405020304" pitchFamily="18" charset="0"/>
              </a:rPr>
              <a:t>αναπνεόμενος</a:t>
            </a:r>
            <a:r>
              <a:rPr lang="el-GR" dirty="0">
                <a:latin typeface="Times New Roman" panose="02020603050405020304" pitchFamily="18" charset="0"/>
                <a:cs typeface="Times New Roman" panose="02020603050405020304" pitchFamily="18" charset="0"/>
              </a:rPr>
              <a:t> όγκος αέρα είναι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Ο κατά λεπτό πνευμονικός αερισμός και κυψελιδικός αερισμός:</a:t>
            </a:r>
          </a:p>
          <a:p>
            <a:pPr algn="just"/>
            <a:r>
              <a:rPr lang="en-US" dirty="0">
                <a:latin typeface="Times New Roman" panose="02020603050405020304" pitchFamily="18" charset="0"/>
                <a:cs typeface="Times New Roman" panose="02020603050405020304" pitchFamily="18" charset="0"/>
              </a:rPr>
              <a:t>MVR</a:t>
            </a:r>
            <a:r>
              <a:rPr lang="el-GR" dirty="0">
                <a:latin typeface="Times New Roman" panose="02020603050405020304" pitchFamily="18" charset="0"/>
                <a:cs typeface="Times New Roman" panose="02020603050405020304" pitchFamily="18" charset="0"/>
              </a:rPr>
              <a:t> = F x V</a:t>
            </a:r>
            <a:r>
              <a:rPr lang="el-GR"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	MVR = 14 x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 7.000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a:t>
            </a:r>
          </a:p>
          <a:p>
            <a:pPr algn="just"/>
            <a:r>
              <a:rPr lang="el-GR"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 F x (V</a:t>
            </a:r>
            <a:r>
              <a:rPr lang="el-GR"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-V</a:t>
            </a:r>
            <a:r>
              <a:rPr lang="el-GR" baseline="-25000" dirty="0">
                <a:latin typeface="Times New Roman" panose="02020603050405020304" pitchFamily="18" charset="0"/>
                <a:cs typeface="Times New Roman" panose="02020603050405020304" pitchFamily="18" charset="0"/>
              </a:rPr>
              <a:t>D</a:t>
            </a:r>
            <a:r>
              <a:rPr lang="el-GR" dirty="0">
                <a:latin typeface="Times New Roman" panose="02020603050405020304" pitchFamily="18" charset="0"/>
                <a:cs typeface="Times New Roman" panose="02020603050405020304" pitchFamily="18" charset="0"/>
              </a:rPr>
              <a:t>)	V</a:t>
            </a:r>
            <a:r>
              <a:rPr lang="el-GR" baseline="-25000"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 14 x (500-150)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 4900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a:t>
            </a:r>
          </a:p>
          <a:p>
            <a:pPr algn="just"/>
            <a:r>
              <a:rPr lang="el-GR" dirty="0">
                <a:latin typeface="Times New Roman" panose="02020603050405020304" pitchFamily="18" charset="0"/>
                <a:cs typeface="Times New Roman" panose="02020603050405020304" pitchFamily="18" charset="0"/>
              </a:rPr>
              <a:t>Εάν η αναπνευστική συχνότητα αυξηθεί σε 25 αναπνοές/ λεπτό, και ο </a:t>
            </a:r>
            <a:r>
              <a:rPr lang="el-GR" dirty="0" err="1">
                <a:latin typeface="Times New Roman" panose="02020603050405020304" pitchFamily="18" charset="0"/>
                <a:cs typeface="Times New Roman" panose="02020603050405020304" pitchFamily="18" charset="0"/>
              </a:rPr>
              <a:t>αναπνεόμενος</a:t>
            </a:r>
            <a:r>
              <a:rPr lang="el-GR" dirty="0">
                <a:latin typeface="Times New Roman" panose="02020603050405020304" pitchFamily="18" charset="0"/>
                <a:cs typeface="Times New Roman" panose="02020603050405020304" pitchFamily="18" charset="0"/>
              </a:rPr>
              <a:t> όγκος ελαττωθεί στα 280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ο κατά λεπτό πνευμονικός αερισμός και ο κυψελιδικός αερισμός θα γίνουν:</a:t>
            </a:r>
          </a:p>
          <a:p>
            <a:pPr algn="just"/>
            <a:r>
              <a:rPr lang="el-GR"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VR</a:t>
            </a:r>
            <a:r>
              <a:rPr lang="el-GR" dirty="0">
                <a:latin typeface="Times New Roman" panose="02020603050405020304" pitchFamily="18" charset="0"/>
                <a:cs typeface="Times New Roman" panose="02020603050405020304" pitchFamily="18" charset="0"/>
              </a:rPr>
              <a:t> = F x V</a:t>
            </a:r>
            <a:r>
              <a:rPr lang="el-GR"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    	MVR  = 25 x 280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=7.000ml ανά λεπτό</a:t>
            </a:r>
          </a:p>
          <a:p>
            <a:pPr algn="just"/>
            <a:r>
              <a:rPr lang="el-GR" dirty="0">
                <a:latin typeface="Times New Roman" panose="02020603050405020304" pitchFamily="18" charset="0"/>
                <a:cs typeface="Times New Roman" panose="02020603050405020304" pitchFamily="18" charset="0"/>
              </a:rPr>
              <a:t>V</a:t>
            </a:r>
            <a:r>
              <a:rPr lang="el-GR" baseline="-25000"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 F x (V</a:t>
            </a:r>
            <a:r>
              <a:rPr lang="el-GR"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-V</a:t>
            </a:r>
            <a:r>
              <a:rPr lang="el-GR" baseline="-25000" dirty="0">
                <a:latin typeface="Times New Roman" panose="02020603050405020304" pitchFamily="18" charset="0"/>
                <a:cs typeface="Times New Roman" panose="02020603050405020304" pitchFamily="18" charset="0"/>
              </a:rPr>
              <a:t>D</a:t>
            </a:r>
            <a:r>
              <a:rPr lang="el-GR" dirty="0">
                <a:latin typeface="Times New Roman" panose="02020603050405020304" pitchFamily="18" charset="0"/>
                <a:cs typeface="Times New Roman" panose="02020603050405020304" pitchFamily="18" charset="0"/>
              </a:rPr>
              <a:t>)	V</a:t>
            </a:r>
            <a:r>
              <a:rPr lang="el-GR" baseline="-25000"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 25 x (280-150)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 3.250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a:t>
            </a:r>
          </a:p>
          <a:p>
            <a:pPr algn="just"/>
            <a:r>
              <a:rPr lang="el-GR" dirty="0">
                <a:latin typeface="Times New Roman" panose="02020603050405020304" pitchFamily="18" charset="0"/>
                <a:cs typeface="Times New Roman" panose="02020603050405020304" pitchFamily="18" charset="0"/>
              </a:rPr>
              <a:t>Ο κατά λεπτό πνευμονικός αερισμός παραμένει ίδιος στα 7.000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ανά λεπτό, αλλά ο κυψελιδικός αερισμός μειώνεται από τα 4.900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λεπτό στα 3.250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λεπτό. Επομένως, κάθε φορά που η ζήτηση για οξυγόνο αυξάνεται, ο </a:t>
            </a:r>
            <a:r>
              <a:rPr lang="el-GR" dirty="0" err="1">
                <a:latin typeface="Times New Roman" panose="02020603050405020304" pitchFamily="18" charset="0"/>
                <a:cs typeface="Times New Roman" panose="02020603050405020304" pitchFamily="18" charset="0"/>
              </a:rPr>
              <a:t>αναπνεόμενος</a:t>
            </a:r>
            <a:r>
              <a:rPr lang="el-GR" dirty="0">
                <a:latin typeface="Times New Roman" panose="02020603050405020304" pitchFamily="18" charset="0"/>
                <a:cs typeface="Times New Roman" panose="02020603050405020304" pitchFamily="18" charset="0"/>
              </a:rPr>
              <a:t> όγκος και η αναπνευστική συχνότητα να ρυθμίζονται προσεκτικά. </a:t>
            </a:r>
          </a:p>
          <a:p>
            <a:endParaRPr lang="el-GR" dirty="0"/>
          </a:p>
        </p:txBody>
      </p:sp>
    </p:spTree>
    <p:extLst>
      <p:ext uri="{BB962C8B-B14F-4D97-AF65-F5344CB8AC3E}">
        <p14:creationId xmlns:p14="http://schemas.microsoft.com/office/powerpoint/2010/main" val="1150195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4"/>
            <a:ext cx="10515600" cy="991518"/>
          </a:xfrm>
        </p:spPr>
        <p:txBody>
          <a:bodyPr/>
          <a:lstStyle/>
          <a:p>
            <a:pPr algn="ctr"/>
            <a:r>
              <a:rPr lang="el-GR" b="1" dirty="0">
                <a:solidFill>
                  <a:srgbClr val="00B0F0"/>
                </a:solidFill>
              </a:rPr>
              <a:t>Ανταλλαγή των Αερίων</a:t>
            </a:r>
            <a:endParaRPr lang="el-GR" dirty="0">
              <a:solidFill>
                <a:srgbClr val="00B0F0"/>
              </a:solidFill>
            </a:endParaRPr>
          </a:p>
        </p:txBody>
      </p:sp>
      <p:sp>
        <p:nvSpPr>
          <p:cNvPr id="3" name="Content Placeholder 2"/>
          <p:cNvSpPr>
            <a:spLocks noGrp="1"/>
          </p:cNvSpPr>
          <p:nvPr>
            <p:ph idx="1"/>
          </p:nvPr>
        </p:nvSpPr>
        <p:spPr>
          <a:xfrm>
            <a:off x="838200" y="1388125"/>
            <a:ext cx="10515600" cy="5045726"/>
          </a:xfrm>
        </p:spPr>
        <p:txBody>
          <a:bodyPr/>
          <a:lstStyle/>
          <a:p>
            <a:pPr algn="just"/>
            <a:r>
              <a:rPr lang="el-GR" dirty="0">
                <a:latin typeface="Times New Roman" panose="02020603050405020304" pitchFamily="18" charset="0"/>
                <a:cs typeface="Times New Roman" panose="02020603050405020304" pitchFamily="18" charset="0"/>
              </a:rPr>
              <a:t>Πνευμονικός αερισμός εξασφαλίζει τον εφοδιασμό των κυψελίδων με οξυγόνο και την απομάκρυνση του διοξειδίου του άνθρακα που φτάνει στις κυψελίδες από την κυκλοφορία του αίματος. </a:t>
            </a:r>
          </a:p>
          <a:p>
            <a:pPr algn="just"/>
            <a:r>
              <a:rPr lang="el-GR" dirty="0">
                <a:latin typeface="Times New Roman" panose="02020603050405020304" pitchFamily="18" charset="0"/>
                <a:cs typeface="Times New Roman" panose="02020603050405020304" pitchFamily="18" charset="0"/>
              </a:rPr>
              <a:t>Η διαδικασία ανταλλαγής αερίων πραγματοποιείται μεταξύ αίματος και κυψελιδικού αέρα κατά μήκος της αναπνευστικής μεμβράνης. </a:t>
            </a:r>
          </a:p>
          <a:p>
            <a:pPr algn="just"/>
            <a:r>
              <a:rPr lang="el-GR" dirty="0">
                <a:latin typeface="Times New Roman" panose="02020603050405020304" pitchFamily="18" charset="0"/>
                <a:cs typeface="Times New Roman" panose="02020603050405020304" pitchFamily="18" charset="0"/>
              </a:rPr>
              <a:t>Για την καλύτερη κατανόηση αυτών των γεγονότων, σημαντικό ρόλο έχουν οι μερικές πιέσεις των αερίων που εμπλέκονται στην ανταλλαγή των αερίων, καθώς και η διάχυση των μορίων μεταξύ ενός αερίου και ενός υγρού.</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67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94911"/>
            <a:ext cx="10674427" cy="5739788"/>
          </a:xfrm>
        </p:spPr>
        <p:txBody>
          <a:bodyPr>
            <a:normAutofit/>
          </a:bodyPr>
          <a:lstStyle/>
          <a:p>
            <a:pPr algn="just"/>
            <a:r>
              <a:rPr lang="el-GR" dirty="0">
                <a:latin typeface="Times New Roman" panose="02020603050405020304" pitchFamily="18" charset="0"/>
                <a:cs typeface="Times New Roman" panose="02020603050405020304" pitchFamily="18" charset="0"/>
              </a:rPr>
              <a:t>Η ανταλλαγή αερίων είναι γρήγορη επειδή η απόσταση μεταξύ ενός πνευμονικού τριχοειδούς και του αέρα στην κυψελίδα είναι 1 </a:t>
            </a:r>
            <a:r>
              <a:rPr lang="el-GR" dirty="0" err="1">
                <a:latin typeface="Times New Roman" panose="02020603050405020304" pitchFamily="18" charset="0"/>
                <a:cs typeface="Times New Roman" panose="02020603050405020304" pitchFamily="18" charset="0"/>
              </a:rPr>
              <a:t>μm</a:t>
            </a:r>
            <a:r>
              <a:rPr lang="el-GR" dirty="0">
                <a:latin typeface="Times New Roman" panose="02020603050405020304" pitchFamily="18" charset="0"/>
                <a:cs typeface="Times New Roman" panose="02020603050405020304" pitchFamily="18" charset="0"/>
              </a:rPr>
              <a:t> ή μικρότερη. </a:t>
            </a:r>
          </a:p>
          <a:p>
            <a:pPr algn="just"/>
            <a:r>
              <a:rPr lang="el-GR" dirty="0">
                <a:latin typeface="Times New Roman" panose="02020603050405020304" pitchFamily="18" charset="0"/>
                <a:cs typeface="Times New Roman" panose="02020603050405020304" pitchFamily="18" charset="0"/>
              </a:rPr>
              <a:t>Επιφάνεια ανταλλαγής αερίων στους πνεύμονες είναι εξαιρετικά μεγάλη (μεταξύ 70 m</a:t>
            </a:r>
            <a:r>
              <a:rPr lang="el-GR" baseline="30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και 140 m</a:t>
            </a:r>
            <a:r>
              <a:rPr lang="el-GR" baseline="30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Το φιλτράρισμα, η θέρμανση και η υγρασία του εισπνεόμενου αέρα αρχίζουν με την είσοδο του αέρα στην ανώτερη αναπνευστική οδό και συνεχίζονται κατά μήκος όλης της κατώτερης αναπνευστικής οδού. </a:t>
            </a:r>
          </a:p>
          <a:p>
            <a:pPr algn="just"/>
            <a:r>
              <a:rPr lang="el-GR" dirty="0">
                <a:latin typeface="Times New Roman" panose="02020603050405020304" pitchFamily="18" charset="0"/>
                <a:cs typeface="Times New Roman" panose="02020603050405020304" pitchFamily="18" charset="0"/>
              </a:rPr>
              <a:t>Μέχρι να φτάσει ο εισερχόμενος αέρας στις κυψελίδες, η πλειονότητα των ξένων σωματιδίων, σκόνης και η θερμοκρασία του αέρα βρίσκονται εντός αποδεκτών ορίων.</a:t>
            </a:r>
          </a:p>
          <a:p>
            <a:endParaRPr lang="el-GR" dirty="0"/>
          </a:p>
        </p:txBody>
      </p:sp>
    </p:spTree>
    <p:extLst>
      <p:ext uri="{BB962C8B-B14F-4D97-AF65-F5344CB8AC3E}">
        <p14:creationId xmlns:p14="http://schemas.microsoft.com/office/powerpoint/2010/main" val="1102300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337"/>
            <a:ext cx="10515600" cy="815249"/>
          </a:xfrm>
        </p:spPr>
        <p:txBody>
          <a:bodyPr/>
          <a:lstStyle/>
          <a:p>
            <a:pPr algn="ctr"/>
            <a:r>
              <a:rPr lang="el-GR" b="1" dirty="0">
                <a:solidFill>
                  <a:srgbClr val="00B0F0"/>
                </a:solidFill>
              </a:rPr>
              <a:t>Νόμοι των Αερίων</a:t>
            </a:r>
            <a:endParaRPr lang="el-GR" dirty="0">
              <a:solidFill>
                <a:srgbClr val="00B0F0"/>
              </a:solidFill>
            </a:endParaRPr>
          </a:p>
        </p:txBody>
      </p:sp>
      <p:sp>
        <p:nvSpPr>
          <p:cNvPr id="3" name="Content Placeholder 2"/>
          <p:cNvSpPr>
            <a:spLocks noGrp="1"/>
          </p:cNvSpPr>
          <p:nvPr>
            <p:ph idx="1"/>
          </p:nvPr>
        </p:nvSpPr>
        <p:spPr>
          <a:xfrm>
            <a:off x="838200" y="1233888"/>
            <a:ext cx="10515600" cy="5365215"/>
          </a:xfrm>
        </p:spPr>
        <p:txBody>
          <a:bodyPr>
            <a:normAutofit/>
          </a:bodyPr>
          <a:lstStyle/>
          <a:p>
            <a:pPr algn="just"/>
            <a:r>
              <a:rPr lang="el-GR" dirty="0">
                <a:latin typeface="Times New Roman" panose="02020603050405020304" pitchFamily="18" charset="0"/>
                <a:cs typeface="Times New Roman" panose="02020603050405020304" pitchFamily="18" charset="0"/>
              </a:rPr>
              <a:t>Τα αέρια ανταλλάσσονται μεταξύ του κυψελιδικού αέρα και του αίματος μέσω διάχυσης λόγω της κλίσης συγκέντρωσης. </a:t>
            </a:r>
          </a:p>
          <a:p>
            <a:pPr algn="just"/>
            <a:r>
              <a:rPr lang="el-GR" dirty="0">
                <a:latin typeface="Times New Roman" panose="02020603050405020304" pitchFamily="18" charset="0"/>
                <a:cs typeface="Times New Roman" panose="02020603050405020304" pitchFamily="18" charset="0"/>
              </a:rPr>
              <a:t>Ο ρυθμός της διάχυσης εξαρτάται από παράγοντες, το μέγεθος της κλίσης συγκέντρωσης και της θερμοκρασίας. </a:t>
            </a:r>
          </a:p>
          <a:p>
            <a:pPr algn="just"/>
            <a:r>
              <a:rPr lang="el-GR" dirty="0">
                <a:latin typeface="Times New Roman" panose="02020603050405020304" pitchFamily="18" charset="0"/>
                <a:cs typeface="Times New Roman" panose="02020603050405020304" pitchFamily="18" charset="0"/>
              </a:rPr>
              <a:t>Οι αρχές που διέπουν την κίνηση και τη διάχυση των μορίων στα αέρια, όπως αυτές στην ατμόσφαιρα είναι σχετικά απλές. </a:t>
            </a:r>
          </a:p>
          <a:p>
            <a:pPr algn="just"/>
            <a:r>
              <a:rPr lang="el-GR" dirty="0">
                <a:latin typeface="Times New Roman" panose="02020603050405020304" pitchFamily="18" charset="0"/>
                <a:cs typeface="Times New Roman" panose="02020603050405020304" pitchFamily="18" charset="0"/>
              </a:rPr>
              <a:t>Ο νόμος του </a:t>
            </a:r>
            <a:r>
              <a:rPr lang="en-US" dirty="0">
                <a:latin typeface="Times New Roman" panose="02020603050405020304" pitchFamily="18" charset="0"/>
                <a:cs typeface="Times New Roman" panose="02020603050405020304" pitchFamily="18" charset="0"/>
              </a:rPr>
              <a:t>B</a:t>
            </a:r>
            <a:r>
              <a:rPr lang="el-GR" dirty="0" err="1">
                <a:latin typeface="Times New Roman" panose="02020603050405020304" pitchFamily="18" charset="0"/>
                <a:cs typeface="Times New Roman" panose="02020603050405020304" pitchFamily="18" charset="0"/>
              </a:rPr>
              <a:t>oyle</a:t>
            </a:r>
            <a:r>
              <a:rPr lang="el-GR" dirty="0">
                <a:latin typeface="Times New Roman" panose="02020603050405020304" pitchFamily="18" charset="0"/>
                <a:cs typeface="Times New Roman" panose="02020603050405020304" pitchFamily="18" charset="0"/>
              </a:rPr>
              <a:t> καθορίζει την κατεύθυνση της κίνησης του αέρα στον πνευμονικό αερισμό. </a:t>
            </a:r>
          </a:p>
          <a:p>
            <a:pPr algn="just"/>
            <a:r>
              <a:rPr lang="el-GR" dirty="0">
                <a:latin typeface="Times New Roman" panose="02020603050405020304" pitchFamily="18" charset="0"/>
                <a:cs typeface="Times New Roman" panose="02020603050405020304" pitchFamily="18" charset="0"/>
              </a:rPr>
              <a:t>Επιπρόσθετοι νόμοι αερίων και άλλοι παράγοντες που καθορίζουν το ρυθμό διάχυσης του οξυγόνου και διοξειδίου του άνθρακα στην αναπνευστική μεμβράνη.</a:t>
            </a:r>
          </a:p>
          <a:p>
            <a:endParaRPr lang="el-GR" dirty="0"/>
          </a:p>
        </p:txBody>
      </p:sp>
    </p:spTree>
    <p:extLst>
      <p:ext uri="{BB962C8B-B14F-4D97-AF65-F5344CB8AC3E}">
        <p14:creationId xmlns:p14="http://schemas.microsoft.com/office/powerpoint/2010/main" val="1693599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800"/>
            <a:ext cx="10515600" cy="969483"/>
          </a:xfrm>
        </p:spPr>
        <p:txBody>
          <a:bodyPr>
            <a:normAutofit/>
          </a:bodyPr>
          <a:lstStyle/>
          <a:p>
            <a:r>
              <a:rPr lang="el-GR" b="1" dirty="0">
                <a:solidFill>
                  <a:srgbClr val="00B0F0"/>
                </a:solidFill>
              </a:rPr>
              <a:t>Νόμος του </a:t>
            </a:r>
            <a:r>
              <a:rPr lang="el-GR" b="1" dirty="0" err="1">
                <a:solidFill>
                  <a:srgbClr val="00B0F0"/>
                </a:solidFill>
              </a:rPr>
              <a:t>Dalton</a:t>
            </a:r>
            <a:r>
              <a:rPr lang="el-GR" b="1" dirty="0">
                <a:solidFill>
                  <a:srgbClr val="00B0F0"/>
                </a:solidFill>
              </a:rPr>
              <a:t> και Μερικές Πιέσεις Αερίων</a:t>
            </a:r>
            <a:endParaRPr lang="el-GR" dirty="0">
              <a:solidFill>
                <a:srgbClr val="00B0F0"/>
              </a:solidFill>
            </a:endParaRPr>
          </a:p>
        </p:txBody>
      </p:sp>
      <p:sp>
        <p:nvSpPr>
          <p:cNvPr id="3" name="Content Placeholder 2"/>
          <p:cNvSpPr>
            <a:spLocks noGrp="1"/>
          </p:cNvSpPr>
          <p:nvPr>
            <p:ph idx="1"/>
          </p:nvPr>
        </p:nvSpPr>
        <p:spPr>
          <a:xfrm>
            <a:off x="838199" y="1167788"/>
            <a:ext cx="10982899" cy="5515950"/>
          </a:xfrm>
        </p:spPr>
        <p:txBody>
          <a:bodyPr>
            <a:normAutofit/>
          </a:bodyPr>
          <a:lstStyle/>
          <a:p>
            <a:pPr algn="just"/>
            <a:r>
              <a:rPr lang="el-GR" dirty="0">
                <a:latin typeface="Times New Roman" panose="02020603050405020304" pitchFamily="18" charset="0"/>
                <a:cs typeface="Times New Roman" panose="02020603050405020304" pitchFamily="18" charset="0"/>
              </a:rPr>
              <a:t>Ατμοσφαιρικός αέρας αποτελείται από μίγμα αερίων, Ν</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(78,6% του ατμοσφαιρικού αέρα), Ο</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(20,9% του αέρα), και το υπόλοιπο 0,5% από μόρια νερού και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(κατά 0,04%).</a:t>
            </a:r>
          </a:p>
          <a:p>
            <a:pPr algn="just"/>
            <a:r>
              <a:rPr lang="el-GR" dirty="0">
                <a:latin typeface="Times New Roman" panose="02020603050405020304" pitchFamily="18" charset="0"/>
                <a:cs typeface="Times New Roman" panose="02020603050405020304" pitchFamily="18" charset="0"/>
              </a:rPr>
              <a:t>Η ατμοσφαιρική πίεση ισούται με 760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και αντιπροσωπεύει τις συγκρούσεις όλων των μορίων στον αέρα, δηλαδή το 78,6% των συγκρούσεων του αζώτου, το 20,9% του οξυγόνου και ούτω καθεξής. </a:t>
            </a:r>
          </a:p>
          <a:p>
            <a:pPr algn="just"/>
            <a:r>
              <a:rPr lang="el-GR" dirty="0">
                <a:latin typeface="Times New Roman" panose="02020603050405020304" pitchFamily="18" charset="0"/>
                <a:cs typeface="Times New Roman" panose="02020603050405020304" pitchFamily="18" charset="0"/>
              </a:rPr>
              <a:t>Επειδή τα μόρια των αερίων βρίσκονται μακριά μεταξύ τους και δεν </a:t>
            </a:r>
            <a:r>
              <a:rPr lang="el-GR" dirty="0" err="1">
                <a:latin typeface="Times New Roman" panose="02020603050405020304" pitchFamily="18" charset="0"/>
                <a:cs typeface="Times New Roman" panose="02020603050405020304" pitchFamily="18" charset="0"/>
              </a:rPr>
              <a:t>αλληλεπιδρούν</a:t>
            </a:r>
            <a:r>
              <a:rPr lang="el-GR" dirty="0">
                <a:latin typeface="Times New Roman" panose="02020603050405020304" pitchFamily="18" charset="0"/>
                <a:cs typeface="Times New Roman" panose="02020603050405020304" pitchFamily="18" charset="0"/>
              </a:rPr>
              <a:t> το ένα με το άλλο, κάθε αέριο της ατμοσφαιρικής πίεσης συμπεριφέρεται σαν να μην υπάρχουν άλλα αέρια. Έτσι, η πίεση που ασκείται από καθένα από τα αέρια ενός μίγματος, όπως είναι η ατμοσφαιρική πίεση, συμβάλλει στη συνολική πίεση του μίγματος αερίων σε αναλογία αντίστοιχη με την αφθονία του καθενός αερίου. Αυτός είναι ο </a:t>
            </a:r>
            <a:r>
              <a:rPr lang="el-GR" b="1" dirty="0">
                <a:latin typeface="Times New Roman" panose="02020603050405020304" pitchFamily="18" charset="0"/>
                <a:cs typeface="Times New Roman" panose="02020603050405020304" pitchFamily="18" charset="0"/>
              </a:rPr>
              <a:t>νόμος του </a:t>
            </a:r>
            <a:r>
              <a:rPr lang="el-GR" b="1" dirty="0" err="1">
                <a:latin typeface="Times New Roman" panose="02020603050405020304" pitchFamily="18" charset="0"/>
                <a:cs typeface="Times New Roman" panose="02020603050405020304" pitchFamily="18" charset="0"/>
              </a:rPr>
              <a:t>Dalton</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14347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336"/>
            <a:ext cx="10993916" cy="6433851"/>
          </a:xfrm>
        </p:spPr>
        <p:txBody>
          <a:bodyPr>
            <a:normAutofit/>
          </a:bodyPr>
          <a:lstStyle/>
          <a:p>
            <a:pPr algn="just"/>
            <a:r>
              <a:rPr lang="el-GR" dirty="0">
                <a:latin typeface="Times New Roman" panose="02020603050405020304" pitchFamily="18" charset="0"/>
                <a:cs typeface="Times New Roman" panose="02020603050405020304" pitchFamily="18" charset="0"/>
              </a:rPr>
              <a:t>Επομένως, η συνολική πίεση ενός μίγματος αερίων ισούται με το άθροισμα των μεμονωμένων πιέσεων καθενός αερίου που ονομάζονται μερικές πιέσεις. </a:t>
            </a:r>
          </a:p>
          <a:p>
            <a:pPr algn="just"/>
            <a:r>
              <a:rPr lang="el-GR" dirty="0">
                <a:latin typeface="Times New Roman" panose="02020603050405020304" pitchFamily="18" charset="0"/>
                <a:cs typeface="Times New Roman" panose="02020603050405020304" pitchFamily="18" charset="0"/>
              </a:rPr>
              <a:t>Για την ατμόσφαιρα, αυτή η σχέση συνοψίζεται ως εξής: </a:t>
            </a:r>
          </a:p>
          <a:p>
            <a:pPr algn="just"/>
            <a:r>
              <a:rPr lang="es-ES" dirty="0">
                <a:latin typeface="Times New Roman" panose="02020603050405020304" pitchFamily="18" charset="0"/>
                <a:cs typeface="Times New Roman" panose="02020603050405020304" pitchFamily="18" charset="0"/>
              </a:rPr>
              <a:t>P</a:t>
            </a:r>
            <a:r>
              <a:rPr lang="es-ES" baseline="-25000" dirty="0">
                <a:latin typeface="Times New Roman" panose="02020603050405020304" pitchFamily="18" charset="0"/>
                <a:cs typeface="Times New Roman" panose="02020603050405020304" pitchFamily="18" charset="0"/>
              </a:rPr>
              <a:t>NH</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 </a:t>
            </a:r>
            <a:r>
              <a:rPr lang="es-ES" dirty="0">
                <a:latin typeface="Times New Roman" panose="02020603050405020304" pitchFamily="18" charset="0"/>
                <a:cs typeface="Times New Roman" panose="02020603050405020304" pitchFamily="18" charset="0"/>
              </a:rPr>
              <a:t>P</a:t>
            </a:r>
            <a:r>
              <a:rPr lang="es-ES" baseline="-25000" dirty="0">
                <a:latin typeface="Times New Roman" panose="02020603050405020304" pitchFamily="18" charset="0"/>
                <a:cs typeface="Times New Roman" panose="02020603050405020304" pitchFamily="18" charset="0"/>
              </a:rPr>
              <a:t>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 </a:t>
            </a:r>
            <a:r>
              <a:rPr lang="es-ES" dirty="0">
                <a:latin typeface="Times New Roman" panose="02020603050405020304" pitchFamily="18" charset="0"/>
                <a:cs typeface="Times New Roman" panose="02020603050405020304" pitchFamily="18" charset="0"/>
              </a:rPr>
              <a:t>P</a:t>
            </a:r>
            <a:r>
              <a:rPr lang="es-ES" baseline="-25000" dirty="0">
                <a:latin typeface="Times New Roman" panose="02020603050405020304" pitchFamily="18" charset="0"/>
                <a:cs typeface="Times New Roman" panose="02020603050405020304" pitchFamily="18" charset="0"/>
              </a:rPr>
              <a:t>H</a:t>
            </a:r>
            <a:r>
              <a:rPr lang="el-GR" baseline="-25000" dirty="0">
                <a:latin typeface="Times New Roman" panose="02020603050405020304" pitchFamily="18" charset="0"/>
                <a:cs typeface="Times New Roman" panose="02020603050405020304" pitchFamily="18" charset="0"/>
              </a:rPr>
              <a:t>2</a:t>
            </a:r>
            <a:r>
              <a:rPr lang="es-ES" baseline="-25000"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 + </a:t>
            </a:r>
            <a:r>
              <a:rPr lang="es-ES" dirty="0">
                <a:latin typeface="Times New Roman" panose="02020603050405020304" pitchFamily="18" charset="0"/>
                <a:cs typeface="Times New Roman" panose="02020603050405020304" pitchFamily="18" charset="0"/>
              </a:rPr>
              <a:t>P</a:t>
            </a:r>
            <a:r>
              <a:rPr lang="es-ES" baseline="-25000" dirty="0">
                <a:latin typeface="Times New Roman" panose="02020603050405020304" pitchFamily="18" charset="0"/>
                <a:cs typeface="Times New Roman" panose="02020603050405020304" pitchFamily="18" charset="0"/>
              </a:rPr>
              <a:t>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 760 </a:t>
            </a:r>
            <a:r>
              <a:rPr lang="es-ES"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Επειδή τα ποσοστά καθενός από τα αέρια της ατμοσφαιρικής πίεσης είναι γνωστά, μπορεί να υπολογιστεί η μερική πίεση κάθε αερίου. </a:t>
            </a:r>
          </a:p>
          <a:p>
            <a:pPr algn="just"/>
            <a:r>
              <a:rPr lang="el-GR" dirty="0">
                <a:latin typeface="Times New Roman" panose="02020603050405020304" pitchFamily="18" charset="0"/>
                <a:cs typeface="Times New Roman" panose="02020603050405020304" pitchFamily="18" charset="0"/>
              </a:rPr>
              <a:t>Η μερική πίεση του οξυγόνου (P</a:t>
            </a:r>
            <a:r>
              <a:rPr lang="el-GR" baseline="-25000" dirty="0">
                <a:latin typeface="Times New Roman" panose="02020603050405020304" pitchFamily="18" charset="0"/>
                <a:cs typeface="Times New Roman" panose="02020603050405020304" pitchFamily="18" charset="0"/>
              </a:rPr>
              <a:t>O2</a:t>
            </a:r>
            <a:r>
              <a:rPr lang="el-GR" dirty="0">
                <a:latin typeface="Times New Roman" panose="02020603050405020304" pitchFamily="18" charset="0"/>
                <a:cs typeface="Times New Roman" panose="02020603050405020304" pitchFamily="18" charset="0"/>
              </a:rPr>
              <a:t>) είναι το 20,9% των 760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ή περίπου 159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294009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338"/>
            <a:ext cx="10515600" cy="716096"/>
          </a:xfrm>
        </p:spPr>
        <p:txBody>
          <a:bodyPr>
            <a:normAutofit/>
          </a:bodyPr>
          <a:lstStyle/>
          <a:p>
            <a:r>
              <a:rPr lang="el-GR" sz="3600" b="1" baseline="-25000" dirty="0"/>
              <a:t>Μερικές πιέσεις (</a:t>
            </a:r>
            <a:r>
              <a:rPr lang="el-GR" sz="3600" b="1" baseline="-25000" dirty="0" err="1"/>
              <a:t>mmHg</a:t>
            </a:r>
            <a:r>
              <a:rPr lang="el-GR" sz="3600" b="1" baseline="-25000" dirty="0"/>
              <a:t>) και φυσιολογικές συγκεντρώσεις αερίων (%) στον αέρα.</a:t>
            </a:r>
            <a:endParaRPr lang="el-GR" sz="3600" baseline="-25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4878657"/>
              </p:ext>
            </p:extLst>
          </p:nvPr>
        </p:nvGraphicFramePr>
        <p:xfrm>
          <a:off x="253386" y="1421177"/>
          <a:ext cx="11688900" cy="4693186"/>
        </p:xfrm>
        <a:graphic>
          <a:graphicData uri="http://schemas.openxmlformats.org/drawingml/2006/table">
            <a:tbl>
              <a:tblPr firstRow="1" firstCol="1" bandRow="1">
                <a:tableStyleId>{5C22544A-7EE6-4342-B048-85BDC9FD1C3A}</a:tableStyleId>
              </a:tblPr>
              <a:tblGrid>
                <a:gridCol w="2337780">
                  <a:extLst>
                    <a:ext uri="{9D8B030D-6E8A-4147-A177-3AD203B41FA5}">
                      <a16:colId xmlns="" xmlns:a16="http://schemas.microsoft.com/office/drawing/2014/main" val="20000"/>
                    </a:ext>
                  </a:extLst>
                </a:gridCol>
                <a:gridCol w="2337780">
                  <a:extLst>
                    <a:ext uri="{9D8B030D-6E8A-4147-A177-3AD203B41FA5}">
                      <a16:colId xmlns="" xmlns:a16="http://schemas.microsoft.com/office/drawing/2014/main" val="20001"/>
                    </a:ext>
                  </a:extLst>
                </a:gridCol>
                <a:gridCol w="2337780">
                  <a:extLst>
                    <a:ext uri="{9D8B030D-6E8A-4147-A177-3AD203B41FA5}">
                      <a16:colId xmlns="" xmlns:a16="http://schemas.microsoft.com/office/drawing/2014/main" val="20002"/>
                    </a:ext>
                  </a:extLst>
                </a:gridCol>
                <a:gridCol w="2337780">
                  <a:extLst>
                    <a:ext uri="{9D8B030D-6E8A-4147-A177-3AD203B41FA5}">
                      <a16:colId xmlns="" xmlns:a16="http://schemas.microsoft.com/office/drawing/2014/main" val="20003"/>
                    </a:ext>
                  </a:extLst>
                </a:gridCol>
                <a:gridCol w="2337780">
                  <a:extLst>
                    <a:ext uri="{9D8B030D-6E8A-4147-A177-3AD203B41FA5}">
                      <a16:colId xmlns="" xmlns:a16="http://schemas.microsoft.com/office/drawing/2014/main" val="20004"/>
                    </a:ext>
                  </a:extLst>
                </a:gridCol>
              </a:tblGrid>
              <a:tr h="1305845">
                <a:tc>
                  <a:txBody>
                    <a:bodyPr/>
                    <a:lstStyle/>
                    <a:p>
                      <a:pPr>
                        <a:lnSpc>
                          <a:spcPct val="107000"/>
                        </a:lnSpc>
                      </a:pPr>
                      <a:endParaRPr lang="el-GR" sz="1100" dirty="0">
                        <a:effectLst/>
                        <a:latin typeface="Calibri" panose="020F0502020204030204" pitchFamily="34" charset="0"/>
                        <a:cs typeface="Times New Roman" panose="02020603050405020304" pitchFamily="18" charset="0"/>
                      </a:endParaRPr>
                    </a:p>
                  </a:txBody>
                  <a:tcPr marL="63500" marR="63500" marT="63500" marB="63500"/>
                </a:tc>
                <a:tc>
                  <a:txBody>
                    <a:bodyPr/>
                    <a:lstStyle/>
                    <a:p>
                      <a:pPr>
                        <a:lnSpc>
                          <a:spcPct val="150000"/>
                        </a:lnSpc>
                        <a:spcAft>
                          <a:spcPts val="0"/>
                        </a:spcAft>
                      </a:pPr>
                      <a:r>
                        <a:rPr lang="el-GR" sz="1200">
                          <a:effectLst/>
                        </a:rPr>
                        <a:t>Άζωτο (Ν</a:t>
                      </a:r>
                      <a:r>
                        <a:rPr lang="el-GR" sz="1200" baseline="-25000">
                          <a:effectLst/>
                        </a:rPr>
                        <a:t>2</a:t>
                      </a:r>
                      <a:r>
                        <a:rPr lang="el-GR" sz="1200">
                          <a:effectLst/>
                        </a:rPr>
                        <a:t>)</a:t>
                      </a:r>
                    </a:p>
                    <a:p>
                      <a:pPr>
                        <a:lnSpc>
                          <a:spcPct val="150000"/>
                        </a:lnSpc>
                        <a:spcAft>
                          <a:spcPts val="0"/>
                        </a:spcAft>
                      </a:pPr>
                      <a:r>
                        <a:rPr lang="el-GR" sz="1200">
                          <a:effectLst/>
                        </a:rPr>
                        <a:t>(</a:t>
                      </a:r>
                      <a:r>
                        <a:rPr lang="en-US" sz="1200">
                          <a:effectLst/>
                        </a:rPr>
                        <a:t>mmHg)</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nSpc>
                          <a:spcPct val="150000"/>
                        </a:lnSpc>
                        <a:spcAft>
                          <a:spcPts val="0"/>
                        </a:spcAft>
                      </a:pPr>
                      <a:r>
                        <a:rPr lang="el-GR" sz="1200" dirty="0">
                          <a:effectLst/>
                        </a:rPr>
                        <a:t>Οξυγόνο (Ο</a:t>
                      </a:r>
                      <a:r>
                        <a:rPr lang="el-GR" sz="1200" baseline="-25000" dirty="0">
                          <a:effectLst/>
                        </a:rPr>
                        <a:t>2</a:t>
                      </a:r>
                      <a:r>
                        <a:rPr lang="el-GR" sz="1200" dirty="0">
                          <a:effectLst/>
                        </a:rPr>
                        <a:t>)</a:t>
                      </a:r>
                    </a:p>
                    <a:p>
                      <a:pPr>
                        <a:lnSpc>
                          <a:spcPct val="150000"/>
                        </a:lnSpc>
                        <a:spcAft>
                          <a:spcPts val="0"/>
                        </a:spcAft>
                      </a:pPr>
                      <a:r>
                        <a:rPr lang="en-US" sz="1200" dirty="0">
                          <a:effectLst/>
                        </a:rPr>
                        <a:t>(mmHg)</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nSpc>
                          <a:spcPct val="150000"/>
                        </a:lnSpc>
                        <a:spcAft>
                          <a:spcPts val="0"/>
                        </a:spcAft>
                      </a:pPr>
                      <a:r>
                        <a:rPr lang="el-GR" sz="1200">
                          <a:effectLst/>
                        </a:rPr>
                        <a:t>Διοξείδιο άνθρακα (CO</a:t>
                      </a:r>
                      <a:r>
                        <a:rPr lang="el-GR" sz="1200" baseline="-25000">
                          <a:effectLst/>
                        </a:rPr>
                        <a:t>2</a:t>
                      </a:r>
                      <a:r>
                        <a:rPr lang="el-GR" sz="1200">
                          <a:effectLst/>
                        </a:rPr>
                        <a:t>)</a:t>
                      </a:r>
                    </a:p>
                    <a:p>
                      <a:pPr>
                        <a:lnSpc>
                          <a:spcPct val="150000"/>
                        </a:lnSpc>
                        <a:spcAft>
                          <a:spcPts val="0"/>
                        </a:spcAft>
                      </a:pPr>
                      <a:r>
                        <a:rPr lang="en-US" sz="1200">
                          <a:effectLst/>
                        </a:rPr>
                        <a:t>(mmHg)</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nSpc>
                          <a:spcPct val="150000"/>
                        </a:lnSpc>
                        <a:spcAft>
                          <a:spcPts val="0"/>
                        </a:spcAft>
                      </a:pPr>
                      <a:r>
                        <a:rPr lang="el-GR" sz="1200">
                          <a:effectLst/>
                        </a:rPr>
                        <a:t>Υδρατμοί ύδατος (Η</a:t>
                      </a:r>
                      <a:r>
                        <a:rPr lang="el-GR" sz="1200" baseline="-25000">
                          <a:effectLst/>
                        </a:rPr>
                        <a:t>2</a:t>
                      </a:r>
                      <a:r>
                        <a:rPr lang="el-GR" sz="1200">
                          <a:effectLst/>
                        </a:rPr>
                        <a:t>Ο)</a:t>
                      </a:r>
                    </a:p>
                    <a:p>
                      <a:pPr>
                        <a:lnSpc>
                          <a:spcPct val="150000"/>
                        </a:lnSpc>
                        <a:spcAft>
                          <a:spcPts val="0"/>
                        </a:spcAft>
                      </a:pPr>
                      <a:r>
                        <a:rPr lang="en-US" sz="1200">
                          <a:effectLst/>
                        </a:rPr>
                        <a:t>(mmHg)</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10000"/>
                  </a:ext>
                </a:extLst>
              </a:tr>
              <a:tr h="775651">
                <a:tc>
                  <a:txBody>
                    <a:bodyPr/>
                    <a:lstStyle/>
                    <a:p>
                      <a:pPr>
                        <a:lnSpc>
                          <a:spcPct val="150000"/>
                        </a:lnSpc>
                        <a:spcAft>
                          <a:spcPts val="0"/>
                        </a:spcAft>
                      </a:pPr>
                      <a:r>
                        <a:rPr lang="el-GR" sz="1200">
                          <a:effectLst/>
                        </a:rPr>
                        <a:t>Εισπνεόμενος αέρας (ξηρός)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597 (78,6%)</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159 (20,9%)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0,3 (0,04%)</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3,7 (0,5%)</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10001"/>
                  </a:ext>
                </a:extLst>
              </a:tr>
              <a:tr h="1305845">
                <a:tc>
                  <a:txBody>
                    <a:bodyPr/>
                    <a:lstStyle/>
                    <a:p>
                      <a:pPr>
                        <a:lnSpc>
                          <a:spcPct val="150000"/>
                        </a:lnSpc>
                        <a:spcAft>
                          <a:spcPts val="0"/>
                        </a:spcAft>
                      </a:pPr>
                      <a:r>
                        <a:rPr lang="el-GR" sz="1200">
                          <a:effectLst/>
                        </a:rPr>
                        <a:t>Κυψελιδικός αέρας (κορεσμένος)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573 (75,4%)</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100 (13,2%)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40 (5,2%)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47 (6,2%)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10002"/>
                  </a:ext>
                </a:extLst>
              </a:tr>
              <a:tr h="1305845">
                <a:tc>
                  <a:txBody>
                    <a:bodyPr/>
                    <a:lstStyle/>
                    <a:p>
                      <a:pPr>
                        <a:lnSpc>
                          <a:spcPct val="150000"/>
                        </a:lnSpc>
                        <a:spcAft>
                          <a:spcPts val="0"/>
                        </a:spcAft>
                      </a:pPr>
                      <a:r>
                        <a:rPr lang="el-GR" sz="1200">
                          <a:effectLst/>
                        </a:rPr>
                        <a:t>Εκπνεόμενος αέρας (κορεσμένος</a:t>
                      </a:r>
                      <a:r>
                        <a:rPr lang="en-US" sz="1200">
                          <a:effectLst/>
                        </a:rPr>
                        <a:t>)</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569 (74,8%)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116 (15,3%)</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a:effectLst/>
                        </a:rPr>
                        <a:t>28 (3,7%)</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algn="ctr">
                        <a:lnSpc>
                          <a:spcPct val="150000"/>
                        </a:lnSpc>
                        <a:spcAft>
                          <a:spcPts val="0"/>
                        </a:spcAft>
                      </a:pPr>
                      <a:r>
                        <a:rPr lang="el-GR" sz="1200" dirty="0">
                          <a:effectLst/>
                        </a:rPr>
                        <a:t>47 (6,2%)</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847734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89" y="132202"/>
            <a:ext cx="11644829" cy="914400"/>
          </a:xfrm>
        </p:spPr>
        <p:txBody>
          <a:bodyPr>
            <a:normAutofit/>
          </a:bodyPr>
          <a:lstStyle/>
          <a:p>
            <a:r>
              <a:rPr lang="el-GR" b="1" dirty="0" err="1">
                <a:solidFill>
                  <a:srgbClr val="00B0F0"/>
                </a:solidFill>
              </a:rPr>
              <a:t>Nόμος</a:t>
            </a:r>
            <a:r>
              <a:rPr lang="el-GR" b="1" dirty="0">
                <a:solidFill>
                  <a:srgbClr val="00B0F0"/>
                </a:solidFill>
              </a:rPr>
              <a:t> </a:t>
            </a:r>
            <a:r>
              <a:rPr lang="el-GR" b="1" dirty="0" err="1">
                <a:solidFill>
                  <a:srgbClr val="00B0F0"/>
                </a:solidFill>
              </a:rPr>
              <a:t>Henry</a:t>
            </a:r>
            <a:r>
              <a:rPr lang="el-GR" b="1" dirty="0">
                <a:solidFill>
                  <a:srgbClr val="00B0F0"/>
                </a:solidFill>
              </a:rPr>
              <a:t> και Διάχυση μεταξύ Υγρών και Αε</a:t>
            </a:r>
            <a:r>
              <a:rPr lang="el-GR" b="1" dirty="0"/>
              <a:t>ρίων</a:t>
            </a:r>
            <a:endParaRPr lang="el-GR" dirty="0"/>
          </a:p>
        </p:txBody>
      </p:sp>
      <p:sp>
        <p:nvSpPr>
          <p:cNvPr id="3" name="Content Placeholder 2"/>
          <p:cNvSpPr>
            <a:spLocks noGrp="1"/>
          </p:cNvSpPr>
          <p:nvPr>
            <p:ph idx="1"/>
          </p:nvPr>
        </p:nvSpPr>
        <p:spPr>
          <a:xfrm>
            <a:off x="422694" y="1145755"/>
            <a:ext cx="11387388" cy="5552500"/>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Οι διάφορες πιέσεις που μετακινούν τα μόρια του αερίου από το ένα μέρος στο άλλο, επηρεάζουν επίσης την κίνηση των μορίων του αερίου μέσα και έξω από ένα διάλυμα. </a:t>
            </a:r>
          </a:p>
          <a:p>
            <a:pPr algn="just"/>
            <a:r>
              <a:rPr lang="el-GR" dirty="0">
                <a:latin typeface="Times New Roman" panose="02020603050405020304" pitchFamily="18" charset="0"/>
                <a:cs typeface="Times New Roman" panose="02020603050405020304" pitchFamily="18" charset="0"/>
              </a:rPr>
              <a:t>Σε δεδομένη θερμοκρασία, η ποσότητα ενός συγκεκριμένου αερίου σε διάλυμα είναι άμεσα ανάλογη με τη μερική πίεση αυτού του αερίου. Αυτή η αρχή ονομάζεται </a:t>
            </a:r>
            <a:r>
              <a:rPr lang="el-GR" b="1" dirty="0">
                <a:latin typeface="Times New Roman" panose="02020603050405020304" pitchFamily="18" charset="0"/>
                <a:cs typeface="Times New Roman" panose="02020603050405020304" pitchFamily="18" charset="0"/>
              </a:rPr>
              <a:t>νόμος του </a:t>
            </a:r>
            <a:r>
              <a:rPr lang="el-GR" b="1" dirty="0" err="1">
                <a:latin typeface="Times New Roman" panose="02020603050405020304" pitchFamily="18" charset="0"/>
                <a:cs typeface="Times New Roman" panose="02020603050405020304" pitchFamily="18" charset="0"/>
              </a:rPr>
              <a:t>Henry</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Όταν ένα αέριο υπό πίεση έρθει σε επαφή με ένα υγρό, η πίεση αναγκάζει τα μόρια του αερίου να διαλύονται στο υγρό αυτό μέχρι να επέλθει ισορροπία. </a:t>
            </a:r>
          </a:p>
          <a:p>
            <a:pPr algn="just"/>
            <a:r>
              <a:rPr lang="el-GR" dirty="0">
                <a:latin typeface="Times New Roman" panose="02020603050405020304" pitchFamily="18" charset="0"/>
                <a:cs typeface="Times New Roman" panose="02020603050405020304" pitchFamily="18" charset="0"/>
              </a:rPr>
              <a:t>Στην ισορροπία, τα μόρια του αερίου διαχέονται έξω από το υγρό όσο γρήγορα εισέρχονται, οπότε ο συνολικός αριθμός των μορίων του αερίου που βρίσκονται στο διάλυμα παραμένει σταθερός. Εάν η μερική πίεση αυξηθεί, περισσότερα μόρια αερίων θα διαλυθούν στο υγρό. Αντιθέτως, αν μειωθεί η μερική πίεση του αερίου τότε τα μόρια των αερίων θα εξέλθουν από το διάλυμα.</a:t>
            </a:r>
          </a:p>
          <a:p>
            <a:endParaRPr lang="el-GR" dirty="0"/>
          </a:p>
        </p:txBody>
      </p:sp>
    </p:spTree>
    <p:extLst>
      <p:ext uri="{BB962C8B-B14F-4D97-AF65-F5344CB8AC3E}">
        <p14:creationId xmlns:p14="http://schemas.microsoft.com/office/powerpoint/2010/main" val="1569191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6439"/>
            <a:ext cx="10971882" cy="6356732"/>
          </a:xfrm>
        </p:spPr>
        <p:txBody>
          <a:bodyPr>
            <a:normAutofit/>
          </a:bodyPr>
          <a:lstStyle/>
          <a:p>
            <a:pPr algn="just"/>
            <a:r>
              <a:rPr lang="el-GR" dirty="0">
                <a:latin typeface="Times New Roman" panose="02020603050405020304" pitchFamily="18" charset="0"/>
                <a:cs typeface="Times New Roman" panose="02020603050405020304" pitchFamily="18" charset="0"/>
              </a:rPr>
              <a:t>Η πραγματική ποσότητα ενός αερίου που βρίσκεται σε διάλυμα σε μια δεδομένη μερική πίεση και θερμοκρασία εξαρτάται από τη διαλυτότητα του αερίου στο υγρό αυτό. </a:t>
            </a:r>
          </a:p>
          <a:p>
            <a:pPr algn="just"/>
            <a:r>
              <a:rPr lang="el-GR" dirty="0">
                <a:latin typeface="Times New Roman" panose="02020603050405020304" pitchFamily="18" charset="0"/>
                <a:cs typeface="Times New Roman" panose="02020603050405020304" pitchFamily="18" charset="0"/>
              </a:rPr>
              <a:t>Στα σωματικά υγρά, το διοξείδιο του άνθρακα είναι ιδιαίτερα διαλυτό, το οξυγόνο όμως είναι αρκετά λιγότερο διαλυτό, και το άζωτο έχει πολύ περιορισμένη διαλυτότητα. </a:t>
            </a:r>
          </a:p>
          <a:p>
            <a:pPr algn="just"/>
            <a:r>
              <a:rPr lang="el-GR" dirty="0">
                <a:latin typeface="Times New Roman" panose="02020603050405020304" pitchFamily="18" charset="0"/>
                <a:cs typeface="Times New Roman" panose="02020603050405020304" pitchFamily="18" charset="0"/>
              </a:rPr>
              <a:t>Η περιεκτικότητα ενός διαλυμένου αερίου μετριέται σε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αερίου ανά 100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διαλύματος. Οι διαφορές στη σχετική διαλυτότητα γίνονται εμφανείς από τη σύγκριση της περιεκτικότητας των αερίων στο αίμα των πνευμονικών φλεβών με τη μερική πίεση κάθε αερίου στις κυψελίδες. </a:t>
            </a:r>
          </a:p>
          <a:p>
            <a:pPr algn="just"/>
            <a:r>
              <a:rPr lang="el-GR" dirty="0">
                <a:latin typeface="Times New Roman" panose="02020603050405020304" pitchFamily="18" charset="0"/>
                <a:cs typeface="Times New Roman" panose="02020603050405020304" pitchFamily="18" charset="0"/>
              </a:rPr>
              <a:t>Σε μια πνευμονική φλέβα, το πλάσμα περιέχει 2,62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dl</a:t>
            </a:r>
            <a:r>
              <a:rPr lang="el-GR" dirty="0">
                <a:latin typeface="Times New Roman" panose="02020603050405020304" pitchFamily="18" charset="0"/>
                <a:cs typeface="Times New Roman" panose="02020603050405020304" pitchFamily="18" charset="0"/>
              </a:rPr>
              <a:t> διαλυμένου Ο</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(P</a:t>
            </a:r>
            <a:r>
              <a:rPr lang="el-GR" baseline="-25000" dirty="0">
                <a:latin typeface="Times New Roman" panose="02020603050405020304" pitchFamily="18" charset="0"/>
                <a:cs typeface="Times New Roman" panose="02020603050405020304" pitchFamily="18" charset="0"/>
              </a:rPr>
              <a:t>O2</a:t>
            </a:r>
            <a:r>
              <a:rPr lang="el-GR" dirty="0">
                <a:latin typeface="Times New Roman" panose="02020603050405020304" pitchFamily="18" charset="0"/>
                <a:cs typeface="Times New Roman" panose="02020603050405020304" pitchFamily="18" charset="0"/>
              </a:rPr>
              <a:t>=100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και 1,25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dl</a:t>
            </a:r>
            <a:r>
              <a:rPr lang="el-GR" dirty="0">
                <a:latin typeface="Times New Roman" panose="02020603050405020304" pitchFamily="18" charset="0"/>
                <a:cs typeface="Times New Roman" panose="02020603050405020304" pitchFamily="18" charset="0"/>
              </a:rPr>
              <a:t> διαλυμένου N</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(P</a:t>
            </a:r>
            <a:r>
              <a:rPr lang="el-GR" baseline="-25000" dirty="0">
                <a:latin typeface="Times New Roman" panose="02020603050405020304" pitchFamily="18" charset="0"/>
                <a:cs typeface="Times New Roman" panose="02020603050405020304" pitchFamily="18" charset="0"/>
              </a:rPr>
              <a:t>N2</a:t>
            </a:r>
            <a:r>
              <a:rPr lang="el-GR" dirty="0">
                <a:latin typeface="Times New Roman" panose="02020603050405020304" pitchFamily="18" charset="0"/>
                <a:cs typeface="Times New Roman" panose="02020603050405020304" pitchFamily="18" charset="0"/>
              </a:rPr>
              <a:t>= 573 </a:t>
            </a:r>
            <a:r>
              <a:rPr lang="el-GR" dirty="0" err="1">
                <a:latin typeface="Times New Roman" panose="02020603050405020304" pitchFamily="18" charset="0"/>
                <a:cs typeface="Times New Roman" panose="02020603050405020304" pitchFamily="18" charset="0"/>
              </a:rPr>
              <a:t>mmHg</a:t>
            </a:r>
            <a:r>
              <a:rPr lang="el-GR" dirty="0"/>
              <a:t>).</a:t>
            </a:r>
          </a:p>
        </p:txBody>
      </p:sp>
    </p:spTree>
    <p:extLst>
      <p:ext uri="{BB962C8B-B14F-4D97-AF65-F5344CB8AC3E}">
        <p14:creationId xmlns:p14="http://schemas.microsoft.com/office/powerpoint/2010/main" val="43797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305"/>
            <a:ext cx="10515600" cy="1024567"/>
          </a:xfrm>
        </p:spPr>
        <p:txBody>
          <a:bodyPr/>
          <a:lstStyle/>
          <a:p>
            <a:r>
              <a:rPr lang="el-GR" b="1" dirty="0">
                <a:solidFill>
                  <a:srgbClr val="00B0F0"/>
                </a:solidFill>
              </a:rPr>
              <a:t>Διάχυση και Αναπνευστική Λειτουργία</a:t>
            </a:r>
            <a:endParaRPr lang="el-GR" dirty="0">
              <a:solidFill>
                <a:srgbClr val="00B0F0"/>
              </a:solidFill>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O</a:t>
            </a:r>
            <a:r>
              <a:rPr lang="el-GR" dirty="0">
                <a:latin typeface="Times New Roman" panose="02020603050405020304" pitchFamily="18" charset="0"/>
                <a:cs typeface="Times New Roman" panose="02020603050405020304" pitchFamily="18" charset="0"/>
              </a:rPr>
              <a:t>ι νόμοι των αερίων που αναφέρθηκαν παραπάνω ισχύουν για τη διάχυση του οξυγόνου, του διοξειδίου του άνθρακα και του αζώτου μεταξύ ενός αερίου και ενός υγρού. </a:t>
            </a:r>
          </a:p>
          <a:p>
            <a:pPr algn="just"/>
            <a:r>
              <a:rPr lang="el-GR" dirty="0">
                <a:latin typeface="Times New Roman" panose="02020603050405020304" pitchFamily="18" charset="0"/>
                <a:cs typeface="Times New Roman" panose="02020603050405020304" pitchFamily="18" charset="0"/>
              </a:rPr>
              <a:t>Όμως, οι διαφορετικές μερικές πιέσεις και οι διαλυτότητες των αερίων είναι αυτές που καθορίζουν την κατεύθυνση και το ρυθμό διάχυσης μέσω της αναπνευστικής μεμβράνης, η οποία διαχωρίζει τον αέρα των κυψελίδων από το αίμα των κυψελιδικών τριχοειδών.</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395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53"/>
            <a:ext cx="10515600" cy="958467"/>
          </a:xfrm>
        </p:spPr>
        <p:txBody>
          <a:bodyPr/>
          <a:lstStyle/>
          <a:p>
            <a:r>
              <a:rPr lang="el-GR" b="1" dirty="0">
                <a:solidFill>
                  <a:srgbClr val="00B0F0"/>
                </a:solidFill>
              </a:rPr>
              <a:t>Σύνθεση του Κυψελιδικού Αέρα</a:t>
            </a:r>
            <a:endParaRPr lang="el-GR" dirty="0">
              <a:solidFill>
                <a:srgbClr val="00B0F0"/>
              </a:solidFill>
            </a:endParaRPr>
          </a:p>
        </p:txBody>
      </p:sp>
      <p:sp>
        <p:nvSpPr>
          <p:cNvPr id="3" name="Content Placeholder 2"/>
          <p:cNvSpPr>
            <a:spLocks noGrp="1"/>
          </p:cNvSpPr>
          <p:nvPr>
            <p:ph idx="1"/>
          </p:nvPr>
        </p:nvSpPr>
        <p:spPr>
          <a:xfrm>
            <a:off x="838200" y="1366092"/>
            <a:ext cx="10515600" cy="5255045"/>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Ο αέρας εισέρχεται στην αναπνευστική οδό, και τα χαρακτηριστικά του αλλάζουν. Διηθείται, θερμαίνεται και υγραίνεται μέχρι να φτάσει στις κυψελίδες. </a:t>
            </a:r>
          </a:p>
          <a:p>
            <a:pPr algn="just"/>
            <a:r>
              <a:rPr lang="el-GR" dirty="0">
                <a:latin typeface="Times New Roman" panose="02020603050405020304" pitchFamily="18" charset="0"/>
                <a:cs typeface="Times New Roman" panose="02020603050405020304" pitchFamily="18" charset="0"/>
              </a:rPr>
              <a:t>Στις κυψελίδες, ο εισπνεόμενος αέρας αναμιγνύεται με τον αέρα που έχει παραμείνει από τον προηγούμενο αναπνευστικό κύκλο. Ο κυψελιδικός αέρας περιέχει περισσότερο διοξείδιο του άνθρακα και λιγότερο οξυγόνο από ότι ο νεοεισερχόμενος αέρας. </a:t>
            </a:r>
          </a:p>
          <a:p>
            <a:pPr algn="just"/>
            <a:r>
              <a:rPr lang="el-GR" dirty="0">
                <a:latin typeface="Times New Roman" panose="02020603050405020304" pitchFamily="18" charset="0"/>
                <a:cs typeface="Times New Roman" panose="02020603050405020304" pitchFamily="18" charset="0"/>
              </a:rPr>
              <a:t>Από τα 500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του εισπνεόμενου αέρα, τα 150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δεν εισέρχονται ποτέ στις κυψελίδες και παραμένουν ως ανατομικός νεκρός χώρος. </a:t>
            </a:r>
          </a:p>
          <a:p>
            <a:pPr algn="just"/>
            <a:r>
              <a:rPr lang="el-GR" dirty="0">
                <a:latin typeface="Times New Roman" panose="02020603050405020304" pitchFamily="18" charset="0"/>
                <a:cs typeface="Times New Roman" panose="02020603050405020304" pitchFamily="18" charset="0"/>
              </a:rPr>
              <a:t>Κατά τη διάρκεια της επακόλουθης εκπνοής, ο </a:t>
            </a:r>
            <a:r>
              <a:rPr lang="el-GR" dirty="0" err="1">
                <a:latin typeface="Times New Roman" panose="02020603050405020304" pitchFamily="18" charset="0"/>
                <a:cs typeface="Times New Roman" panose="02020603050405020304" pitchFamily="18" charset="0"/>
              </a:rPr>
              <a:t>αποχωρών</a:t>
            </a:r>
            <a:r>
              <a:rPr lang="el-GR" dirty="0">
                <a:latin typeface="Times New Roman" panose="02020603050405020304" pitchFamily="18" charset="0"/>
                <a:cs typeface="Times New Roman" panose="02020603050405020304" pitchFamily="18" charset="0"/>
              </a:rPr>
              <a:t> κυψελιδικός αέρας αναμιγνύεται με τον αέρα του ανατομικού νεκρού χώρου, δημιουργώντας ένα νέο μείγμα αερίων που διαφέρει, τόσο από αυτό του ατμοσφαιρικού αέρα, όσο και του κυψελιδικού αέρα</a:t>
            </a:r>
          </a:p>
        </p:txBody>
      </p:sp>
    </p:spTree>
    <p:extLst>
      <p:ext uri="{BB962C8B-B14F-4D97-AF65-F5344CB8AC3E}">
        <p14:creationId xmlns:p14="http://schemas.microsoft.com/office/powerpoint/2010/main" val="2682725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25" y="165254"/>
            <a:ext cx="11325339" cy="903382"/>
          </a:xfrm>
        </p:spPr>
        <p:txBody>
          <a:bodyPr>
            <a:noAutofit/>
          </a:bodyPr>
          <a:lstStyle/>
          <a:p>
            <a:r>
              <a:rPr lang="el-GR" b="1" dirty="0">
                <a:solidFill>
                  <a:srgbClr val="00B0F0"/>
                </a:solidFill>
              </a:rPr>
              <a:t>Διάχυση Αερίων μέσω Αναπνευστικής Μεμβράνης</a:t>
            </a:r>
            <a:endParaRPr lang="el-GR" dirty="0">
              <a:solidFill>
                <a:srgbClr val="00B0F0"/>
              </a:solidFill>
            </a:endParaRPr>
          </a:p>
        </p:txBody>
      </p:sp>
      <p:sp>
        <p:nvSpPr>
          <p:cNvPr id="3" name="Content Placeholder 2"/>
          <p:cNvSpPr>
            <a:spLocks noGrp="1"/>
          </p:cNvSpPr>
          <p:nvPr>
            <p:ph idx="1"/>
          </p:nvPr>
        </p:nvSpPr>
        <p:spPr>
          <a:xfrm>
            <a:off x="838200" y="1255922"/>
            <a:ext cx="10960864" cy="5420299"/>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Η ανταλλαγή αερίων στην αναπνευστική μεμβράνη επιτυγχάνεται λόγω:</a:t>
            </a:r>
          </a:p>
          <a:p>
            <a:pPr lvl="0" algn="just"/>
            <a:r>
              <a:rPr lang="el-GR"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Διαφορές των μερικών πιέσεων στην αναπνευστική μεμβράνη:</a:t>
            </a:r>
            <a:r>
              <a:rPr lang="el-GR" dirty="0">
                <a:latin typeface="Times New Roman" panose="02020603050405020304" pitchFamily="18" charset="0"/>
                <a:cs typeface="Times New Roman" panose="02020603050405020304" pitchFamily="18" charset="0"/>
              </a:rPr>
              <a:t> Όσο μεγαλύτερη είναι η διαφορά της μερικής πίεσης σε ένα αέριο, τόσο πιο γρήγορος είναι ο ρυθμός διάχυσης του αερίου. Φυσιολογικά, η μερική πίεση του οξυγόνου (Ρ</a:t>
            </a:r>
            <a:r>
              <a:rPr lang="el-GR" baseline="-25000" dirty="0">
                <a:latin typeface="Times New Roman" panose="02020603050405020304" pitchFamily="18" charset="0"/>
                <a:cs typeface="Times New Roman" panose="02020603050405020304" pitchFamily="18" charset="0"/>
              </a:rPr>
              <a:t>Ο2</a:t>
            </a:r>
            <a:r>
              <a:rPr lang="el-GR" dirty="0">
                <a:latin typeface="Times New Roman" panose="02020603050405020304" pitchFamily="18" charset="0"/>
                <a:cs typeface="Times New Roman" panose="02020603050405020304" pitchFamily="18" charset="0"/>
              </a:rPr>
              <a:t>) στον κυψελιδικό αέρα είναι 100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ενώ στο αίμα των κυψελιδικών τριχοειδών, η μερική πίεση του οξυγόνου είναι 40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Επομένως, ο ρυθμός διάχυσης του οξυγόνου από τις κυψελίδες στο αίμα θα αυξηθεί.</a:t>
            </a:r>
          </a:p>
          <a:p>
            <a:pPr lvl="0" algn="just"/>
            <a:r>
              <a:rPr lang="el-GR" b="1" dirty="0">
                <a:latin typeface="Times New Roman" panose="02020603050405020304" pitchFamily="18" charset="0"/>
                <a:cs typeface="Times New Roman" panose="02020603050405020304" pitchFamily="18" charset="0"/>
              </a:rPr>
              <a:t>Οι αποστάσεις για την ανταλλαγή αερίων είναι μικρές:</a:t>
            </a:r>
            <a:r>
              <a:rPr lang="el-GR" dirty="0">
                <a:latin typeface="Times New Roman" panose="02020603050405020304" pitchFamily="18" charset="0"/>
                <a:cs typeface="Times New Roman" panose="02020603050405020304" pitchFamily="18" charset="0"/>
              </a:rPr>
              <a:t> Η σύντηξη των βασικών μεμβρανών των κυψελίδων και των τριχοειδών μειώνει την απόσταση ανταλλαγής αερίων κάτω από τα 0,5 </a:t>
            </a:r>
            <a:r>
              <a:rPr lang="el-GR" dirty="0" err="1">
                <a:latin typeface="Times New Roman" panose="02020603050405020304" pitchFamily="18" charset="0"/>
                <a:cs typeface="Times New Roman" panose="02020603050405020304" pitchFamily="18" charset="0"/>
              </a:rPr>
              <a:t>μm</a:t>
            </a:r>
            <a:r>
              <a:rPr lang="el-GR" dirty="0">
                <a:latin typeface="Times New Roman" panose="02020603050405020304" pitchFamily="18" charset="0"/>
                <a:cs typeface="Times New Roman" panose="02020603050405020304" pitchFamily="18" charset="0"/>
              </a:rPr>
              <a:t>. Η φλεγμονή του πνευμονικού ιστού ή η συσσώρευση υγρού στις κυψελίδες αυξάνει την απόσταση διάχυσης και έτσι παρεμποδίζεται μερικώς η ανταλλαγή των αερίων.</a:t>
            </a:r>
          </a:p>
          <a:p>
            <a:endParaRPr lang="el-GR" dirty="0"/>
          </a:p>
        </p:txBody>
      </p:sp>
    </p:spTree>
    <p:extLst>
      <p:ext uri="{BB962C8B-B14F-4D97-AF65-F5344CB8AC3E}">
        <p14:creationId xmlns:p14="http://schemas.microsoft.com/office/powerpoint/2010/main" val="983907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188" y="824186"/>
            <a:ext cx="10993916" cy="6477918"/>
          </a:xfrm>
        </p:spPr>
        <p:txBody>
          <a:bodyPr>
            <a:normAutofit/>
          </a:bodyPr>
          <a:lstStyle/>
          <a:p>
            <a:pPr lvl="0" algn="just"/>
            <a:r>
              <a:rPr lang="el-GR" b="1" dirty="0">
                <a:latin typeface="Times New Roman" panose="02020603050405020304" pitchFamily="18" charset="0"/>
                <a:cs typeface="Times New Roman" panose="02020603050405020304" pitchFamily="18" charset="0"/>
              </a:rPr>
              <a:t>Τα αέρια είναι διαλυτά στα υγρά:</a:t>
            </a:r>
            <a:r>
              <a:rPr lang="el-GR" dirty="0">
                <a:latin typeface="Times New Roman" panose="02020603050405020304" pitchFamily="18" charset="0"/>
                <a:cs typeface="Times New Roman" panose="02020603050405020304" pitchFamily="18" charset="0"/>
              </a:rPr>
              <a:t> Τόσο το οξυγόνο όσο και το διοξείδιο του άνθρακα διαχέονται εύκολα μέσω της στιβάδας του </a:t>
            </a:r>
            <a:r>
              <a:rPr lang="el-GR" dirty="0" err="1">
                <a:latin typeface="Times New Roman" panose="02020603050405020304" pitchFamily="18" charset="0"/>
                <a:cs typeface="Times New Roman" panose="02020603050405020304" pitchFamily="18" charset="0"/>
              </a:rPr>
              <a:t>επιφανειοδραστικού</a:t>
            </a:r>
            <a:r>
              <a:rPr lang="el-GR" dirty="0">
                <a:latin typeface="Times New Roman" panose="02020603050405020304" pitchFamily="18" charset="0"/>
                <a:cs typeface="Times New Roman" panose="02020603050405020304" pitchFamily="18" charset="0"/>
              </a:rPr>
              <a:t> παράγοντα στις κυψελίδες, και των κυψελιδικών και των πνευμονικών τριχοειδικών μεμβρανών.</a:t>
            </a:r>
          </a:p>
          <a:p>
            <a:pPr lvl="0" algn="just"/>
            <a:r>
              <a:rPr lang="el-GR" b="1" dirty="0">
                <a:latin typeface="Times New Roman" panose="02020603050405020304" pitchFamily="18" charset="0"/>
                <a:cs typeface="Times New Roman" panose="02020603050405020304" pitchFamily="18" charset="0"/>
              </a:rPr>
              <a:t>Η συνολική επιφάνεια ανταλλαγής είναι μεγάλη:</a:t>
            </a:r>
            <a:r>
              <a:rPr lang="el-GR" dirty="0">
                <a:latin typeface="Times New Roman" panose="02020603050405020304" pitchFamily="18" charset="0"/>
                <a:cs typeface="Times New Roman" panose="02020603050405020304" pitchFamily="18" charset="0"/>
              </a:rPr>
              <a:t> Η επιφάνεια των κυψελίδων είναι 70-80 m</a:t>
            </a:r>
            <a:r>
              <a:rPr lang="el-GR" baseline="30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και σε μέγιστη εισπνοή τα 140 m</a:t>
            </a:r>
            <a:r>
              <a:rPr lang="el-GR" baseline="30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a:t>
            </a:r>
          </a:p>
          <a:p>
            <a:pPr lvl="0" algn="just"/>
            <a:r>
              <a:rPr lang="el-GR" b="1" dirty="0">
                <a:latin typeface="Times New Roman" panose="02020603050405020304" pitchFamily="18" charset="0"/>
                <a:cs typeface="Times New Roman" panose="02020603050405020304" pitchFamily="18" charset="0"/>
              </a:rPr>
              <a:t>Η ροή του αίματος και του αέρα συντονίζονται:</a:t>
            </a:r>
            <a:r>
              <a:rPr lang="el-GR" dirty="0">
                <a:latin typeface="Times New Roman" panose="02020603050405020304" pitchFamily="18" charset="0"/>
                <a:cs typeface="Times New Roman" panose="02020603050405020304" pitchFamily="18" charset="0"/>
              </a:rPr>
              <a:t> Ο συντονισμός της ροής του αέρα και του αίματος βελτιώνει την αποτελεσματικότητα τόσο του πνευμονικού αερισμού όσο και της πνευμονικής κυκλοφορίας. Η ροή του αίματος είναι μεγαλύτερη γύρω από τις κυψελίδες όπου έχουν υψηλότερες τιμές P</a:t>
            </a:r>
            <a:r>
              <a:rPr lang="el-GR" baseline="-25000" dirty="0">
                <a:latin typeface="Times New Roman" panose="02020603050405020304" pitchFamily="18" charset="0"/>
                <a:cs typeface="Times New Roman" panose="02020603050405020304" pitchFamily="18" charset="0"/>
              </a:rPr>
              <a:t>O2</a:t>
            </a:r>
            <a:r>
              <a:rPr lang="el-GR" dirty="0">
                <a:latin typeface="Times New Roman" panose="02020603050405020304" pitchFamily="18" charset="0"/>
                <a:cs typeface="Times New Roman" panose="02020603050405020304" pitchFamily="18" charset="0"/>
              </a:rPr>
              <a:t> και η πρόσληψη του οξυγόνου γίνεται με ταχύτερο ρυθμό. </a:t>
            </a:r>
          </a:p>
          <a:p>
            <a:endParaRPr lang="el-GR" dirty="0"/>
          </a:p>
        </p:txBody>
      </p:sp>
    </p:spTree>
    <p:extLst>
      <p:ext uri="{BB962C8B-B14F-4D97-AF65-F5344CB8AC3E}">
        <p14:creationId xmlns:p14="http://schemas.microsoft.com/office/powerpoint/2010/main" val="4346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5"/>
            <a:ext cx="10515600" cy="782197"/>
          </a:xfrm>
        </p:spPr>
        <p:txBody>
          <a:bodyPr>
            <a:normAutofit/>
          </a:bodyPr>
          <a:lstStyle/>
          <a:p>
            <a:r>
              <a:rPr lang="el-GR" sz="3600" b="1" dirty="0">
                <a:solidFill>
                  <a:srgbClr val="00B0F0"/>
                </a:solidFill>
              </a:rPr>
              <a:t>Δομή αναπνευστικού συστήματος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918" y="1211855"/>
            <a:ext cx="8399796" cy="5458184"/>
          </a:xfrm>
        </p:spPr>
      </p:pic>
    </p:spTree>
    <p:extLst>
      <p:ext uri="{BB962C8B-B14F-4D97-AF65-F5344CB8AC3E}">
        <p14:creationId xmlns:p14="http://schemas.microsoft.com/office/powerpoint/2010/main" val="1174669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187"/>
            <a:ext cx="10515600" cy="1410158"/>
          </a:xfrm>
        </p:spPr>
        <p:txBody>
          <a:bodyPr>
            <a:normAutofit/>
          </a:bodyPr>
          <a:lstStyle/>
          <a:p>
            <a:r>
              <a:rPr lang="el-GR" b="1" dirty="0">
                <a:solidFill>
                  <a:srgbClr val="00B0F0"/>
                </a:solidFill>
              </a:rPr>
              <a:t>Μερικές Πιέσεις στον Κυψελιδικό Αέρα και τα Κυψελιδικά Τριχοειδή</a:t>
            </a:r>
            <a:endParaRPr lang="el-GR" dirty="0">
              <a:solidFill>
                <a:srgbClr val="00B0F0"/>
              </a:solidFill>
            </a:endParaRPr>
          </a:p>
        </p:txBody>
      </p:sp>
      <p:sp>
        <p:nvSpPr>
          <p:cNvPr id="3" name="Content Placeholder 2"/>
          <p:cNvSpPr>
            <a:spLocks noGrp="1"/>
          </p:cNvSpPr>
          <p:nvPr>
            <p:ph idx="1"/>
          </p:nvPr>
        </p:nvSpPr>
        <p:spPr>
          <a:xfrm>
            <a:off x="838200" y="1872866"/>
            <a:ext cx="10971882" cy="4781321"/>
          </a:xfrm>
        </p:spPr>
        <p:txBody>
          <a:bodyPr>
            <a:normAutofit/>
          </a:bodyPr>
          <a:lstStyle/>
          <a:p>
            <a:pPr algn="just"/>
            <a:r>
              <a:rPr lang="el-GR" dirty="0">
                <a:latin typeface="Times New Roman" panose="02020603050405020304" pitchFamily="18" charset="0"/>
                <a:cs typeface="Times New Roman" panose="02020603050405020304" pitchFamily="18" charset="0"/>
              </a:rPr>
              <a:t>Ρ</a:t>
            </a:r>
            <a:r>
              <a:rPr lang="el-GR" baseline="-25000" dirty="0">
                <a:latin typeface="Times New Roman" panose="02020603050405020304" pitchFamily="18" charset="0"/>
                <a:cs typeface="Times New Roman" panose="02020603050405020304" pitchFamily="18" charset="0"/>
              </a:rPr>
              <a:t>Ο2</a:t>
            </a:r>
            <a:r>
              <a:rPr lang="el-GR" dirty="0">
                <a:latin typeface="Times New Roman" panose="02020603050405020304" pitchFamily="18" charset="0"/>
                <a:cs typeface="Times New Roman" panose="02020603050405020304" pitchFamily="18" charset="0"/>
              </a:rPr>
              <a:t> στο αίμα των πνευμονικών τριχοειδών που φτάνει στις κυψελίδες (Ρ</a:t>
            </a:r>
            <a:r>
              <a:rPr lang="el-GR" baseline="-25000" dirty="0">
                <a:latin typeface="Times New Roman" panose="02020603050405020304" pitchFamily="18" charset="0"/>
                <a:cs typeface="Times New Roman" panose="02020603050405020304" pitchFamily="18" charset="0"/>
              </a:rPr>
              <a:t>Ο2 </a:t>
            </a:r>
            <a:r>
              <a:rPr lang="el-GR" dirty="0">
                <a:latin typeface="Times New Roman" panose="02020603050405020304" pitchFamily="18" charset="0"/>
                <a:cs typeface="Times New Roman" panose="02020603050405020304" pitchFamily="18" charset="0"/>
              </a:rPr>
              <a:t>= 40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ενώ αυτή του κυψελιδικού αέρα (P</a:t>
            </a:r>
            <a:r>
              <a:rPr lang="el-GR" baseline="-25000" dirty="0">
                <a:latin typeface="Times New Roman" panose="02020603050405020304" pitchFamily="18" charset="0"/>
                <a:cs typeface="Times New Roman" panose="02020603050405020304" pitchFamily="18" charset="0"/>
              </a:rPr>
              <a:t>O2</a:t>
            </a:r>
            <a:r>
              <a:rPr lang="el-GR" dirty="0">
                <a:latin typeface="Times New Roman" panose="02020603050405020304" pitchFamily="18" charset="0"/>
                <a:cs typeface="Times New Roman" panose="02020603050405020304" pitchFamily="18" charset="0"/>
              </a:rPr>
              <a:t> = 100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Οπότε, διάχυση οξυγόνου από τον κυψελιδικό αέρα προς τα πνευμονικά τριχοειδή. </a:t>
            </a:r>
          </a:p>
          <a:p>
            <a:pPr algn="just"/>
            <a:r>
              <a:rPr lang="el-GR" dirty="0">
                <a:latin typeface="Times New Roman" panose="02020603050405020304" pitchFamily="18" charset="0"/>
                <a:cs typeface="Times New Roman" panose="02020603050405020304" pitchFamily="18" charset="0"/>
              </a:rPr>
              <a:t>P</a:t>
            </a:r>
            <a:r>
              <a:rPr lang="el-GR" baseline="-25000" dirty="0">
                <a:latin typeface="Times New Roman" panose="02020603050405020304" pitchFamily="18" charset="0"/>
                <a:cs typeface="Times New Roman" panose="02020603050405020304" pitchFamily="18" charset="0"/>
              </a:rPr>
              <a:t>CO2</a:t>
            </a:r>
            <a:r>
              <a:rPr lang="el-GR" dirty="0">
                <a:latin typeface="Times New Roman" panose="02020603050405020304" pitchFamily="18" charset="0"/>
                <a:cs typeface="Times New Roman" panose="02020603050405020304" pitchFamily="18" charset="0"/>
              </a:rPr>
              <a:t> είναι υψηλότερη στα πνευμονικά τριχοειδή (P</a:t>
            </a:r>
            <a:r>
              <a:rPr lang="el-GR" baseline="-25000" dirty="0">
                <a:latin typeface="Times New Roman" panose="02020603050405020304" pitchFamily="18" charset="0"/>
                <a:cs typeface="Times New Roman" panose="02020603050405020304" pitchFamily="18" charset="0"/>
              </a:rPr>
              <a:t>CO2 </a:t>
            </a:r>
            <a:r>
              <a:rPr lang="el-GR" dirty="0">
                <a:latin typeface="Times New Roman" panose="02020603050405020304" pitchFamily="18" charset="0"/>
                <a:cs typeface="Times New Roman" panose="02020603050405020304" pitchFamily="18" charset="0"/>
              </a:rPr>
              <a:t>= 46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ενώ αυτή στον κυψελιδικό αέρα (P</a:t>
            </a:r>
            <a:r>
              <a:rPr lang="el-GR" baseline="-25000" dirty="0">
                <a:latin typeface="Times New Roman" panose="02020603050405020304" pitchFamily="18" charset="0"/>
                <a:cs typeface="Times New Roman" panose="02020603050405020304" pitchFamily="18" charset="0"/>
              </a:rPr>
              <a:t>CO2 </a:t>
            </a:r>
            <a:r>
              <a:rPr lang="el-GR" dirty="0">
                <a:latin typeface="Times New Roman" panose="02020603050405020304" pitchFamily="18" charset="0"/>
                <a:cs typeface="Times New Roman" panose="02020603050405020304" pitchFamily="18" charset="0"/>
              </a:rPr>
              <a:t>= 40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Συνεπώς, διάχυση διοξειδίου του άνθρακα προς τον κυψελιδικό αέρα.</a:t>
            </a:r>
          </a:p>
          <a:p>
            <a:pPr algn="just"/>
            <a:r>
              <a:rPr lang="el-GR" dirty="0">
                <a:latin typeface="Times New Roman" panose="02020603050405020304" pitchFamily="18" charset="0"/>
                <a:cs typeface="Times New Roman" panose="02020603050405020304" pitchFamily="18" charset="0"/>
              </a:rPr>
              <a:t>Στο αίμα πνευμονικών </a:t>
            </a:r>
            <a:r>
              <a:rPr lang="el-GR" dirty="0" err="1">
                <a:latin typeface="Times New Roman" panose="02020603050405020304" pitchFamily="18" charset="0"/>
                <a:cs typeface="Times New Roman" panose="02020603050405020304" pitchFamily="18" charset="0"/>
              </a:rPr>
              <a:t>φλεβιδίων</a:t>
            </a:r>
            <a:r>
              <a:rPr lang="el-GR" dirty="0">
                <a:latin typeface="Times New Roman" panose="02020603050405020304" pitchFamily="18" charset="0"/>
                <a:cs typeface="Times New Roman" panose="02020603050405020304" pitchFamily="18" charset="0"/>
              </a:rPr>
              <a:t> έχει επέλθει ισορροπία της Ρ</a:t>
            </a:r>
            <a:r>
              <a:rPr lang="el-GR" baseline="-25000" dirty="0">
                <a:latin typeface="Times New Roman" panose="02020603050405020304" pitchFamily="18" charset="0"/>
                <a:cs typeface="Times New Roman" panose="02020603050405020304" pitchFamily="18" charset="0"/>
              </a:rPr>
              <a:t>Ο2</a:t>
            </a:r>
            <a:r>
              <a:rPr lang="el-GR" dirty="0">
                <a:latin typeface="Times New Roman" panose="02020603050405020304" pitchFamily="18" charset="0"/>
                <a:cs typeface="Times New Roman" panose="02020603050405020304" pitchFamily="18" charset="0"/>
              </a:rPr>
              <a:t> του αίματος με του κυψελιδικού αέρα. P</a:t>
            </a:r>
            <a:r>
              <a:rPr lang="el-GR" baseline="-25000" dirty="0">
                <a:latin typeface="Times New Roman" panose="02020603050405020304" pitchFamily="18" charset="0"/>
                <a:cs typeface="Times New Roman" panose="02020603050405020304" pitchFamily="18" charset="0"/>
              </a:rPr>
              <a:t>O2</a:t>
            </a:r>
            <a:r>
              <a:rPr lang="el-GR" dirty="0">
                <a:latin typeface="Times New Roman" panose="02020603050405020304" pitchFamily="18" charset="0"/>
                <a:cs typeface="Times New Roman" panose="02020603050405020304" pitchFamily="18" charset="0"/>
              </a:rPr>
              <a:t> 100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και P</a:t>
            </a:r>
            <a:r>
              <a:rPr lang="el-GR" baseline="-25000" dirty="0">
                <a:latin typeface="Times New Roman" panose="02020603050405020304" pitchFamily="18" charset="0"/>
                <a:cs typeface="Times New Roman" panose="02020603050405020304" pitchFamily="18" charset="0"/>
              </a:rPr>
              <a:t>CO2 </a:t>
            </a:r>
            <a:r>
              <a:rPr lang="el-GR" dirty="0">
                <a:latin typeface="Times New Roman" panose="02020603050405020304" pitchFamily="18" charset="0"/>
                <a:cs typeface="Times New Roman" panose="02020603050405020304" pitchFamily="18" charset="0"/>
              </a:rPr>
              <a:t>40 </a:t>
            </a:r>
            <a:r>
              <a:rPr lang="el-GR" dirty="0" err="1">
                <a:latin typeface="Times New Roman" panose="02020603050405020304" pitchFamily="18" charset="0"/>
                <a:cs typeface="Times New Roman" panose="02020603050405020304" pitchFamily="18" charset="0"/>
              </a:rPr>
              <a:t>mmHg</a:t>
            </a:r>
            <a:r>
              <a:rPr lang="el-GR" dirty="0"/>
              <a:t>.</a:t>
            </a:r>
          </a:p>
        </p:txBody>
      </p:sp>
    </p:spTree>
    <p:extLst>
      <p:ext uri="{BB962C8B-B14F-4D97-AF65-F5344CB8AC3E}">
        <p14:creationId xmlns:p14="http://schemas.microsoft.com/office/powerpoint/2010/main" val="1355330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1"/>
            <a:ext cx="10515600" cy="903382"/>
          </a:xfrm>
        </p:spPr>
        <p:txBody>
          <a:bodyPr/>
          <a:lstStyle/>
          <a:p>
            <a:r>
              <a:rPr lang="el-GR" b="1" dirty="0">
                <a:solidFill>
                  <a:srgbClr val="00B0F0"/>
                </a:solidFill>
              </a:rPr>
              <a:t>Μερικές Πιέσεις στη Συστηματική Κυκλοφορία</a:t>
            </a:r>
            <a:endParaRPr lang="el-GR" dirty="0">
              <a:solidFill>
                <a:srgbClr val="00B0F0"/>
              </a:solidFill>
            </a:endParaRPr>
          </a:p>
        </p:txBody>
      </p:sp>
      <p:sp>
        <p:nvSpPr>
          <p:cNvPr id="3" name="Content Placeholder 2"/>
          <p:cNvSpPr>
            <a:spLocks noGrp="1"/>
          </p:cNvSpPr>
          <p:nvPr>
            <p:ph idx="1"/>
          </p:nvPr>
        </p:nvSpPr>
        <p:spPr>
          <a:xfrm>
            <a:off x="838199" y="1222872"/>
            <a:ext cx="11015949" cy="5464367"/>
          </a:xfrm>
        </p:spPr>
        <p:txBody>
          <a:bodyPr>
            <a:normAutofit fontScale="92500"/>
          </a:bodyPr>
          <a:lstStyle/>
          <a:p>
            <a:pPr algn="just"/>
            <a:r>
              <a:rPr lang="el-GR" dirty="0">
                <a:latin typeface="Times New Roman" panose="02020603050405020304" pitchFamily="18" charset="0"/>
                <a:cs typeface="Times New Roman" panose="02020603050405020304" pitchFamily="18" charset="0"/>
              </a:rPr>
              <a:t>Οξυγονωμένο αίμα μέσω των πνευμονικών </a:t>
            </a:r>
            <a:r>
              <a:rPr lang="el-GR" dirty="0" err="1">
                <a:latin typeface="Times New Roman" panose="02020603050405020304" pitchFamily="18" charset="0"/>
                <a:cs typeface="Times New Roman" panose="02020603050405020304" pitchFamily="18" charset="0"/>
              </a:rPr>
              <a:t>φλεβιδίων</a:t>
            </a:r>
            <a:r>
              <a:rPr lang="el-GR" dirty="0">
                <a:latin typeface="Times New Roman" panose="02020603050405020304" pitchFamily="18" charset="0"/>
                <a:cs typeface="Times New Roman" panose="02020603050405020304" pitchFamily="18" charset="0"/>
              </a:rPr>
              <a:t> και φλεβών επιστρέφει στην καρδιά για να διοχετευθεί στη συστηματική κυκλοφορία. </a:t>
            </a:r>
          </a:p>
          <a:p>
            <a:pPr algn="just"/>
            <a:r>
              <a:rPr lang="el-GR" dirty="0">
                <a:latin typeface="Times New Roman" panose="02020603050405020304" pitchFamily="18" charset="0"/>
                <a:cs typeface="Times New Roman" panose="02020603050405020304" pitchFamily="18" charset="0"/>
              </a:rPr>
              <a:t>Όμως, το οξυγονωμένο αίμα στις πνευμονικές φλέβες αναμειγνύεται με μη οξυγονωμένο αίμα από την αιμάτωση του βρογχικού δένδρου, επειδή στερείται φλεβικής παροχέτευσης. Συνεπώς, η μερική πίεση του οξυγόνου στις πνευμονικές φλέβες ελαττώνεται στα περίπου  95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Αυτή είναι η Ρ</a:t>
            </a:r>
            <a:r>
              <a:rPr lang="el-GR" baseline="-25000" dirty="0">
                <a:latin typeface="Times New Roman" panose="02020603050405020304" pitchFamily="18" charset="0"/>
                <a:cs typeface="Times New Roman" panose="02020603050405020304" pitchFamily="18" charset="0"/>
              </a:rPr>
              <a:t>Ο2</a:t>
            </a:r>
            <a:r>
              <a:rPr lang="el-GR" dirty="0">
                <a:latin typeface="Times New Roman" panose="02020603050405020304" pitchFamily="18" charset="0"/>
                <a:cs typeface="Times New Roman" panose="02020603050405020304" pitchFamily="18" charset="0"/>
              </a:rPr>
              <a:t> στο αίμα  που εισέρχεται στη συστηματική κυκλοφορία.</a:t>
            </a:r>
          </a:p>
          <a:p>
            <a:pPr algn="just"/>
            <a:r>
              <a:rPr lang="el-GR" dirty="0">
                <a:latin typeface="Times New Roman" panose="02020603050405020304" pitchFamily="18" charset="0"/>
                <a:cs typeface="Times New Roman" panose="02020603050405020304" pitchFamily="18" charset="0"/>
              </a:rPr>
              <a:t>Το φυσιολογικό διάμεσο υγρό των ιστών έχει Ρ</a:t>
            </a:r>
            <a:r>
              <a:rPr lang="el-GR" baseline="-25000" dirty="0">
                <a:latin typeface="Times New Roman" panose="02020603050405020304" pitchFamily="18" charset="0"/>
                <a:cs typeface="Times New Roman" panose="02020603050405020304" pitchFamily="18" charset="0"/>
              </a:rPr>
              <a:t>Ο2</a:t>
            </a:r>
            <a:r>
              <a:rPr lang="el-GR" dirty="0">
                <a:latin typeface="Times New Roman" panose="02020603050405020304" pitchFamily="18" charset="0"/>
                <a:cs typeface="Times New Roman" panose="02020603050405020304" pitchFamily="18" charset="0"/>
              </a:rPr>
              <a:t> 40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Οπότε, το οξυγόνο διαχέεται έξω από τα περιφερικά τριχοειδή προς το διάμεσο υγρό των ιστών μέχρι να εξισορροπηθούν οι μερικές πιέσεις του οξυγόνου. Η P</a:t>
            </a:r>
            <a:r>
              <a:rPr lang="el-GR" baseline="-25000" dirty="0">
                <a:latin typeface="Times New Roman" panose="02020603050405020304" pitchFamily="18" charset="0"/>
                <a:cs typeface="Times New Roman" panose="02020603050405020304" pitchFamily="18" charset="0"/>
              </a:rPr>
              <a:t>CO2</a:t>
            </a:r>
            <a:r>
              <a:rPr lang="el-GR" dirty="0">
                <a:latin typeface="Times New Roman" panose="02020603050405020304" pitchFamily="18" charset="0"/>
                <a:cs typeface="Times New Roman" panose="02020603050405020304" pitchFamily="18" charset="0"/>
              </a:rPr>
              <a:t> του διάμεσου υγρού των ιστών είναι 46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ενώ η P</a:t>
            </a:r>
            <a:r>
              <a:rPr lang="el-GR" baseline="-25000" dirty="0">
                <a:latin typeface="Times New Roman" panose="02020603050405020304" pitchFamily="18" charset="0"/>
                <a:cs typeface="Times New Roman" panose="02020603050405020304" pitchFamily="18" charset="0"/>
              </a:rPr>
              <a:t>CO2</a:t>
            </a:r>
            <a:r>
              <a:rPr lang="el-GR" dirty="0">
                <a:latin typeface="Times New Roman" panose="02020603050405020304" pitchFamily="18" charset="0"/>
                <a:cs typeface="Times New Roman" panose="02020603050405020304" pitchFamily="18" charset="0"/>
              </a:rPr>
              <a:t> στα περιφερικά τριχοειδή είναι 40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Οπότε, διάχυση διοξειδίου του άνθρακα από το διάμεσο υγρό των ιστών προς το αίμα των περιφερικών τριχοειδών. </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54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72" y="330506"/>
            <a:ext cx="5133861" cy="1266940"/>
          </a:xfrm>
        </p:spPr>
        <p:txBody>
          <a:bodyPr>
            <a:noAutofit/>
          </a:bodyPr>
          <a:lstStyle/>
          <a:p>
            <a:r>
              <a:rPr lang="el-GR" sz="3200" b="1" dirty="0">
                <a:solidFill>
                  <a:srgbClr val="00B0F0"/>
                </a:solidFill>
                <a:latin typeface="Times New Roman" panose="02020603050405020304" pitchFamily="18" charset="0"/>
                <a:cs typeface="Times New Roman" panose="02020603050405020304" pitchFamily="18" charset="0"/>
              </a:rPr>
              <a:t>Μερικές πιέσεις οξυγόνου και διοξειδίου του άνθρακα</a:t>
            </a:r>
            <a:r>
              <a:rPr lang="el-GR" sz="2800" b="1" dirty="0"/>
              <a:t>. </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3094" y="69011"/>
            <a:ext cx="8080117" cy="6671855"/>
          </a:xfrm>
        </p:spPr>
      </p:pic>
    </p:spTree>
    <p:extLst>
      <p:ext uri="{BB962C8B-B14F-4D97-AF65-F5344CB8AC3E}">
        <p14:creationId xmlns:p14="http://schemas.microsoft.com/office/powerpoint/2010/main" val="10092243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19"/>
            <a:ext cx="10515600" cy="870333"/>
          </a:xfrm>
        </p:spPr>
        <p:txBody>
          <a:bodyPr/>
          <a:lstStyle/>
          <a:p>
            <a:pPr algn="ctr"/>
            <a:r>
              <a:rPr lang="el-GR" b="1" dirty="0">
                <a:solidFill>
                  <a:srgbClr val="00B0F0"/>
                </a:solidFill>
              </a:rPr>
              <a:t>Μεταφορά Οξυγόνου</a:t>
            </a:r>
            <a:endParaRPr lang="el-GR" dirty="0">
              <a:solidFill>
                <a:srgbClr val="00B0F0"/>
              </a:solidFill>
            </a:endParaRPr>
          </a:p>
        </p:txBody>
      </p:sp>
      <p:sp>
        <p:nvSpPr>
          <p:cNvPr id="3" name="Content Placeholder 2"/>
          <p:cNvSpPr>
            <a:spLocks noGrp="1"/>
          </p:cNvSpPr>
          <p:nvPr>
            <p:ph idx="1"/>
          </p:nvPr>
        </p:nvSpPr>
        <p:spPr>
          <a:xfrm>
            <a:off x="838200" y="1430767"/>
            <a:ext cx="10515600" cy="5135286"/>
          </a:xfrm>
        </p:spPr>
        <p:txBody>
          <a:bodyPr>
            <a:normAutofit/>
          </a:bodyPr>
          <a:lstStyle/>
          <a:p>
            <a:pPr algn="just"/>
            <a:r>
              <a:rPr lang="el-GR" dirty="0">
                <a:latin typeface="Times New Roman" panose="02020603050405020304" pitchFamily="18" charset="0"/>
                <a:cs typeface="Times New Roman" panose="02020603050405020304" pitchFamily="18" charset="0"/>
              </a:rPr>
              <a:t>Κάθε 100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οξυγονωμένου αίματος μεταφέρει 20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οξυγόνου. </a:t>
            </a:r>
          </a:p>
          <a:p>
            <a:pPr algn="just"/>
            <a:r>
              <a:rPr lang="el-GR" dirty="0">
                <a:latin typeface="Times New Roman" panose="02020603050405020304" pitchFamily="18" charset="0"/>
                <a:cs typeface="Times New Roman" panose="02020603050405020304" pitchFamily="18" charset="0"/>
              </a:rPr>
              <a:t>Διαλυτότητα οξυγόνου σε διάλυμα, πχ το πλάσμα, είναι εξαιρετικά χαμηλή. Από τα 20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τα 0,3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(1,5%) οξυγόνου είναι διαλυμένα στο πλάσμα και τα υπόλοιπα 19,7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(98,5%) είναι συνδεδεμένα με την αιμοσφαιρίνη. </a:t>
            </a:r>
          </a:p>
          <a:p>
            <a:pPr algn="just"/>
            <a:r>
              <a:rPr lang="el-GR" dirty="0">
                <a:latin typeface="Times New Roman" panose="02020603050405020304" pitchFamily="18" charset="0"/>
                <a:cs typeface="Times New Roman" panose="02020603050405020304" pitchFamily="18" charset="0"/>
              </a:rPr>
              <a:t>Κάθε μόριο αιμοσφαιρίνης έχει 4 </a:t>
            </a:r>
            <a:r>
              <a:rPr lang="el-GR" dirty="0" err="1">
                <a:latin typeface="Times New Roman" panose="02020603050405020304" pitchFamily="18" charset="0"/>
                <a:cs typeface="Times New Roman" panose="02020603050405020304" pitchFamily="18" charset="0"/>
              </a:rPr>
              <a:t>υπομονάδες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σφαιρινών</a:t>
            </a:r>
            <a:r>
              <a:rPr lang="el-GR" dirty="0">
                <a:latin typeface="Times New Roman" panose="02020603050405020304" pitchFamily="18" charset="0"/>
                <a:cs typeface="Times New Roman" panose="02020603050405020304" pitchFamily="18" charset="0"/>
              </a:rPr>
              <a:t>, καθεμία συνδεδεμένη με ένα μόριο </a:t>
            </a:r>
            <a:r>
              <a:rPr lang="el-GR" dirty="0" err="1">
                <a:latin typeface="Times New Roman" panose="02020603050405020304" pitchFamily="18" charset="0"/>
                <a:cs typeface="Times New Roman" panose="02020603050405020304" pitchFamily="18" charset="0"/>
              </a:rPr>
              <a:t>αίμης</a:t>
            </a:r>
            <a:r>
              <a:rPr lang="el-GR" dirty="0">
                <a:latin typeface="Times New Roman" panose="02020603050405020304" pitchFamily="18" charset="0"/>
                <a:cs typeface="Times New Roman" panose="02020603050405020304" pitchFamily="18" charset="0"/>
              </a:rPr>
              <a:t>. Κάθε μόριο </a:t>
            </a:r>
            <a:r>
              <a:rPr lang="el-GR" dirty="0" err="1">
                <a:latin typeface="Times New Roman" panose="02020603050405020304" pitchFamily="18" charset="0"/>
                <a:cs typeface="Times New Roman" panose="02020603050405020304" pitchFamily="18" charset="0"/>
              </a:rPr>
              <a:t>αίμης</a:t>
            </a:r>
            <a:r>
              <a:rPr lang="el-GR" dirty="0">
                <a:latin typeface="Times New Roman" panose="02020603050405020304" pitchFamily="18" charset="0"/>
                <a:cs typeface="Times New Roman" panose="02020603050405020304" pitchFamily="18" charset="0"/>
              </a:rPr>
              <a:t> φέρει στο κέντρο της ένα άτομο δισθενούς σιδήρου το οποίο δεσμεύει 1 μόριο οξυγόνου (Ο</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7430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79" y="121186"/>
            <a:ext cx="11470221" cy="6632153"/>
          </a:xfrm>
        </p:spPr>
        <p:txBody>
          <a:bodyPr>
            <a:normAutofit fontScale="77500" lnSpcReduction="20000"/>
          </a:bodyPr>
          <a:lstStyle/>
          <a:p>
            <a:pPr algn="just">
              <a:lnSpc>
                <a:spcPct val="120000"/>
              </a:lnSpc>
            </a:pPr>
            <a:r>
              <a:rPr lang="el-GR" sz="3600" dirty="0">
                <a:latin typeface="Times New Roman" panose="02020603050405020304" pitchFamily="18" charset="0"/>
                <a:cs typeface="Times New Roman" panose="02020603050405020304" pitchFamily="18" charset="0"/>
              </a:rPr>
              <a:t>Έτσι, κάθε μόριο αιμοσφαιρίνης δεσμεύει 4 μόρια οξυγόνου σχηματίζοντας την </a:t>
            </a:r>
            <a:r>
              <a:rPr lang="el-GR" sz="3600" b="1" dirty="0" err="1">
                <a:latin typeface="Times New Roman" panose="02020603050405020304" pitchFamily="18" charset="0"/>
                <a:cs typeface="Times New Roman" panose="02020603050405020304" pitchFamily="18" charset="0"/>
              </a:rPr>
              <a:t>οξυαιμοσφαιρίνη</a:t>
            </a:r>
            <a:r>
              <a:rPr lang="el-GR" sz="3600" dirty="0">
                <a:latin typeface="Times New Roman" panose="02020603050405020304" pitchFamily="18" charset="0"/>
                <a:cs typeface="Times New Roman" panose="02020603050405020304" pitchFamily="18" charset="0"/>
              </a:rPr>
              <a:t> ή HbO</a:t>
            </a:r>
            <a:r>
              <a:rPr lang="el-GR" sz="3600" baseline="-25000" dirty="0">
                <a:latin typeface="Times New Roman" panose="02020603050405020304" pitchFamily="18" charset="0"/>
                <a:cs typeface="Times New Roman" panose="02020603050405020304" pitchFamily="18" charset="0"/>
              </a:rPr>
              <a:t>2</a:t>
            </a:r>
            <a:r>
              <a:rPr lang="el-GR" sz="3600" dirty="0">
                <a:latin typeface="Times New Roman" panose="02020603050405020304" pitchFamily="18" charset="0"/>
                <a:cs typeface="Times New Roman" panose="02020603050405020304" pitchFamily="18" charset="0"/>
              </a:rPr>
              <a:t>, ενώ όταν η αιμοσφαιρίνη δεν συνδέεται με οξυγόνο αναφέρεται ως </a:t>
            </a:r>
            <a:r>
              <a:rPr lang="el-GR" sz="3600" b="1" dirty="0" err="1">
                <a:latin typeface="Times New Roman" panose="02020603050405020304" pitchFamily="18" charset="0"/>
                <a:cs typeface="Times New Roman" panose="02020603050405020304" pitchFamily="18" charset="0"/>
              </a:rPr>
              <a:t>δεοξυαιμοσφαιρίνη</a:t>
            </a:r>
            <a:r>
              <a:rPr lang="el-GR" sz="3600" dirty="0">
                <a:latin typeface="Times New Roman" panose="02020603050405020304" pitchFamily="18" charset="0"/>
                <a:cs typeface="Times New Roman" panose="02020603050405020304" pitchFamily="18" charset="0"/>
              </a:rPr>
              <a:t> ή </a:t>
            </a:r>
            <a:r>
              <a:rPr lang="el-GR" sz="3600" dirty="0" err="1">
                <a:latin typeface="Times New Roman" panose="02020603050405020304" pitchFamily="18" charset="0"/>
                <a:cs typeface="Times New Roman" panose="02020603050405020304" pitchFamily="18" charset="0"/>
              </a:rPr>
              <a:t>Hb</a:t>
            </a:r>
            <a:r>
              <a:rPr lang="el-GR" sz="3600" dirty="0">
                <a:latin typeface="Times New Roman" panose="02020603050405020304" pitchFamily="18" charset="0"/>
                <a:cs typeface="Times New Roman" panose="02020603050405020304" pitchFamily="18" charset="0"/>
              </a:rPr>
              <a:t>. Αμφίδρομη αντίδραση:</a:t>
            </a:r>
          </a:p>
          <a:p>
            <a:pPr algn="just">
              <a:lnSpc>
                <a:spcPct val="120000"/>
              </a:lnSpc>
            </a:pPr>
            <a:r>
              <a:rPr lang="el-GR" sz="3600" dirty="0" err="1">
                <a:latin typeface="Times New Roman" panose="02020603050405020304" pitchFamily="18" charset="0"/>
                <a:cs typeface="Times New Roman" panose="02020603050405020304" pitchFamily="18" charset="0"/>
              </a:rPr>
              <a:t>Hb</a:t>
            </a:r>
            <a:r>
              <a:rPr lang="el-GR" sz="3600" dirty="0">
                <a:latin typeface="Times New Roman" panose="02020603050405020304" pitchFamily="18" charset="0"/>
                <a:cs typeface="Times New Roman" panose="02020603050405020304" pitchFamily="18" charset="0"/>
              </a:rPr>
              <a:t> + O</a:t>
            </a:r>
            <a:r>
              <a:rPr lang="el-GR" sz="3600" baseline="-25000" dirty="0">
                <a:latin typeface="Times New Roman" panose="02020603050405020304" pitchFamily="18" charset="0"/>
                <a:cs typeface="Times New Roman" panose="02020603050405020304" pitchFamily="18" charset="0"/>
              </a:rPr>
              <a:t>2</a:t>
            </a:r>
            <a:r>
              <a:rPr lang="el-GR" sz="3600" dirty="0">
                <a:latin typeface="Times New Roman" panose="02020603050405020304" pitchFamily="18" charset="0"/>
                <a:cs typeface="Times New Roman" panose="02020603050405020304" pitchFamily="18" charset="0"/>
              </a:rPr>
              <a:t> ↔ HbO</a:t>
            </a:r>
            <a:r>
              <a:rPr lang="el-GR" sz="3600" baseline="-25000" dirty="0">
                <a:latin typeface="Times New Roman" panose="02020603050405020304" pitchFamily="18" charset="0"/>
                <a:cs typeface="Times New Roman" panose="02020603050405020304" pitchFamily="18" charset="0"/>
              </a:rPr>
              <a:t>2</a:t>
            </a:r>
            <a:endParaRPr lang="el-GR" sz="3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Aft>
                <a:spcPts val="0"/>
              </a:spcAft>
            </a:pPr>
            <a:r>
              <a:rPr lang="el-GR" sz="3600" dirty="0">
                <a:latin typeface="Times New Roman" panose="02020603050405020304" pitchFamily="18" charset="0"/>
                <a:ea typeface="Times New Roman" panose="02020603050405020304" pitchFamily="18" charset="0"/>
                <a:cs typeface="Times New Roman" panose="02020603050405020304" pitchFamily="18" charset="0"/>
              </a:rPr>
              <a:t>Το ποσοστό των μορίων της </a:t>
            </a:r>
            <a:r>
              <a:rPr lang="el-GR" sz="3600" dirty="0" err="1">
                <a:latin typeface="Times New Roman" panose="02020603050405020304" pitchFamily="18" charset="0"/>
                <a:ea typeface="Times New Roman" panose="02020603050405020304" pitchFamily="18" charset="0"/>
                <a:cs typeface="Times New Roman" panose="02020603050405020304" pitchFamily="18" charset="0"/>
              </a:rPr>
              <a:t>αίμης</a:t>
            </a:r>
            <a:r>
              <a:rPr lang="el-GR" sz="3600" dirty="0">
                <a:latin typeface="Times New Roman" panose="02020603050405020304" pitchFamily="18" charset="0"/>
                <a:ea typeface="Times New Roman" panose="02020603050405020304" pitchFamily="18" charset="0"/>
                <a:cs typeface="Times New Roman" panose="02020603050405020304" pitchFamily="18" charset="0"/>
              </a:rPr>
              <a:t> που περιέχουν δεσμευμένο οξυγόνο σε μια δεδομένη στιγμή ονομάζεται </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κορεσμός αιμοσφαιρίνης</a:t>
            </a:r>
            <a:r>
              <a:rPr lang="el-GR" sz="36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spcAft>
                <a:spcPts val="0"/>
              </a:spcAft>
            </a:pPr>
            <a:r>
              <a:rPr lang="el-GR" sz="3600" dirty="0">
                <a:latin typeface="Times New Roman" panose="02020603050405020304" pitchFamily="18" charset="0"/>
                <a:ea typeface="Times New Roman" panose="02020603050405020304" pitchFamily="18" charset="0"/>
                <a:cs typeface="Times New Roman" panose="02020603050405020304" pitchFamily="18" charset="0"/>
              </a:rPr>
              <a:t>Εάν όλα τα μόρια της αιμοσφαιρίνης στο αίμα είναι πλήρως δεσμευμένα με οξυγόνο, ο κορεσμός είναι 100%. Εάν όμως κάθε μόριο φέρει δύο μόρια οξυγόνου, αντί για 4, ο κορεσμός της αιμοσφαιρίνης είναι 50%.</a:t>
            </a:r>
          </a:p>
          <a:p>
            <a:pPr algn="just">
              <a:lnSpc>
                <a:spcPct val="120000"/>
              </a:lnSpc>
              <a:spcAft>
                <a:spcPts val="0"/>
              </a:spcAft>
            </a:pPr>
            <a:r>
              <a:rPr lang="el-GR" sz="3600" dirty="0">
                <a:latin typeface="Times New Roman" panose="02020603050405020304" pitchFamily="18" charset="0"/>
                <a:ea typeface="Times New Roman" panose="02020603050405020304" pitchFamily="18" charset="0"/>
                <a:cs typeface="Times New Roman" panose="02020603050405020304" pitchFamily="18" charset="0"/>
              </a:rPr>
              <a:t>Κάτω από φυσιολογικές συνθήκες, ο </a:t>
            </a:r>
            <a:r>
              <a:rPr lang="el-GR" sz="3600" b="1" dirty="0">
                <a:latin typeface="Times New Roman" panose="02020603050405020304" pitchFamily="18" charset="0"/>
                <a:ea typeface="Times New Roman" panose="02020603050405020304" pitchFamily="18" charset="0"/>
                <a:cs typeface="Times New Roman" panose="02020603050405020304" pitchFamily="18" charset="0"/>
              </a:rPr>
              <a:t>κορεσμός της αιμοσφαιρίνης επηρεάζεται από</a:t>
            </a:r>
            <a:r>
              <a:rPr lang="el-GR" sz="3600" dirty="0">
                <a:latin typeface="Times New Roman" panose="02020603050405020304" pitchFamily="18" charset="0"/>
                <a:ea typeface="Times New Roman" panose="02020603050405020304" pitchFamily="18" charset="0"/>
                <a:cs typeface="Times New Roman" panose="02020603050405020304" pitchFamily="18" charset="0"/>
              </a:rPr>
              <a:t>: 1) τη μερική πίεση του οξυγόνου (Ρ</a:t>
            </a:r>
            <a:r>
              <a:rPr lang="el-GR" sz="3600" baseline="-25000" dirty="0">
                <a:latin typeface="Times New Roman" panose="02020603050405020304" pitchFamily="18" charset="0"/>
                <a:ea typeface="Times New Roman" panose="02020603050405020304" pitchFamily="18" charset="0"/>
                <a:cs typeface="Times New Roman" panose="02020603050405020304" pitchFamily="18" charset="0"/>
              </a:rPr>
              <a:t>Ο2</a:t>
            </a:r>
            <a:r>
              <a:rPr lang="el-GR" sz="3600" dirty="0">
                <a:latin typeface="Times New Roman" panose="02020603050405020304" pitchFamily="18" charset="0"/>
                <a:ea typeface="Times New Roman" panose="02020603050405020304" pitchFamily="18" charset="0"/>
                <a:cs typeface="Times New Roman" panose="02020603050405020304" pitchFamily="18" charset="0"/>
              </a:rPr>
              <a:t>) στο αίμα, 2) το </a:t>
            </a:r>
            <a:r>
              <a:rPr lang="el-GR" sz="3600" dirty="0" err="1">
                <a:latin typeface="Times New Roman" panose="02020603050405020304" pitchFamily="18" charset="0"/>
                <a:ea typeface="Times New Roman" panose="02020603050405020304" pitchFamily="18" charset="0"/>
                <a:cs typeface="Times New Roman" panose="02020603050405020304" pitchFamily="18" charset="0"/>
              </a:rPr>
              <a:t>pH</a:t>
            </a:r>
            <a:r>
              <a:rPr lang="el-GR" sz="3600" dirty="0">
                <a:latin typeface="Times New Roman" panose="02020603050405020304" pitchFamily="18" charset="0"/>
                <a:ea typeface="Times New Roman" panose="02020603050405020304" pitchFamily="18" charset="0"/>
                <a:cs typeface="Times New Roman" panose="02020603050405020304" pitchFamily="18" charset="0"/>
              </a:rPr>
              <a:t> του αίματος, 3) την θερμοκρασία, και 4) τη συνεχιζόμενη μεταβολική δραστηριότητα εντός των ερυθρών αιμοσφαιρίων.</a:t>
            </a:r>
          </a:p>
        </p:txBody>
      </p:sp>
    </p:spTree>
    <p:extLst>
      <p:ext uri="{BB962C8B-B14F-4D97-AF65-F5344CB8AC3E}">
        <p14:creationId xmlns:p14="http://schemas.microsoft.com/office/powerpoint/2010/main" val="3863670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0336"/>
            <a:ext cx="3330666" cy="4704203"/>
          </a:xfrm>
        </p:spPr>
        <p:txBody>
          <a:bodyPr>
            <a:normAutofit/>
          </a:bodyPr>
          <a:lstStyle/>
          <a:p>
            <a:r>
              <a:rPr lang="el-GR" sz="2800" b="1" dirty="0"/>
              <a:t>Δομή της αιμοσφαιρίνης με 4 </a:t>
            </a:r>
            <a:r>
              <a:rPr lang="el-GR" sz="2800" b="1" dirty="0" err="1"/>
              <a:t>πολυπετιδικές</a:t>
            </a:r>
            <a:r>
              <a:rPr lang="el-GR" sz="2800" b="1" dirty="0"/>
              <a:t> αλυσίδες (2α και 2β), 4 μόρια </a:t>
            </a:r>
            <a:r>
              <a:rPr lang="el-GR" sz="2800" b="1" dirty="0" err="1"/>
              <a:t>αίμης</a:t>
            </a:r>
            <a:r>
              <a:rPr lang="el-GR" sz="2800" b="1" dirty="0"/>
              <a:t> που στο κέντρο φέρουν 1 άτομο δισθενούς σιδήρου για τη δέσμευση ενός μορίου οξυγόνου. </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8866" y="694022"/>
            <a:ext cx="7698388" cy="5122884"/>
          </a:xfrm>
        </p:spPr>
      </p:pic>
    </p:spTree>
    <p:extLst>
      <p:ext uri="{BB962C8B-B14F-4D97-AF65-F5344CB8AC3E}">
        <p14:creationId xmlns:p14="http://schemas.microsoft.com/office/powerpoint/2010/main" val="10289118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20"/>
            <a:ext cx="10515600" cy="1035586"/>
          </a:xfrm>
        </p:spPr>
        <p:txBody>
          <a:bodyPr/>
          <a:lstStyle/>
          <a:p>
            <a:r>
              <a:rPr lang="el-GR" b="1" dirty="0">
                <a:solidFill>
                  <a:srgbClr val="00B0F0"/>
                </a:solidFill>
              </a:rPr>
              <a:t>Αιμοσφαιρίνη και Μερική Πίεση Οξυγόνου</a:t>
            </a:r>
            <a:endParaRPr lang="el-GR" dirty="0">
              <a:solidFill>
                <a:srgbClr val="00B0F0"/>
              </a:solidFill>
            </a:endParaRPr>
          </a:p>
        </p:txBody>
      </p:sp>
      <p:sp>
        <p:nvSpPr>
          <p:cNvPr id="3" name="Content Placeholder 2"/>
          <p:cNvSpPr>
            <a:spLocks noGrp="1"/>
          </p:cNvSpPr>
          <p:nvPr>
            <p:ph idx="1"/>
          </p:nvPr>
        </p:nvSpPr>
        <p:spPr>
          <a:xfrm>
            <a:off x="293298" y="1178806"/>
            <a:ext cx="11637969" cy="5497416"/>
          </a:xfrm>
        </p:spPr>
        <p:txBody>
          <a:bodyPr>
            <a:normAutofit fontScale="92500" lnSpcReduction="10000"/>
          </a:bodyPr>
          <a:lstStyle/>
          <a:p>
            <a:pPr algn="just"/>
            <a:r>
              <a:rPr lang="el-GR" dirty="0">
                <a:latin typeface="Times New Roman" panose="02020603050405020304" pitchFamily="18" charset="0"/>
                <a:cs typeface="Times New Roman" panose="02020603050405020304" pitchFamily="18" charset="0"/>
              </a:rPr>
              <a:t>Μερική πίεση οξυγόνου (Ρ</a:t>
            </a:r>
            <a:r>
              <a:rPr lang="el-GR" baseline="-25000" dirty="0">
                <a:latin typeface="Times New Roman" panose="02020603050405020304" pitchFamily="18" charset="0"/>
                <a:cs typeface="Times New Roman" panose="02020603050405020304" pitchFamily="18" charset="0"/>
              </a:rPr>
              <a:t>Ο2</a:t>
            </a:r>
            <a:r>
              <a:rPr lang="el-GR" dirty="0">
                <a:latin typeface="Times New Roman" panose="02020603050405020304" pitchFamily="18" charset="0"/>
                <a:cs typeface="Times New Roman" panose="02020603050405020304" pitchFamily="18" charset="0"/>
              </a:rPr>
              <a:t>) είναι ο πιο σημαντικός παράγοντας για την σύνδεση του οξυγόνου με την αιμοσφαιρίνη. </a:t>
            </a:r>
          </a:p>
          <a:p>
            <a:pPr algn="just"/>
            <a:r>
              <a:rPr lang="el-GR" dirty="0">
                <a:latin typeface="Times New Roman" panose="02020603050405020304" pitchFamily="18" charset="0"/>
                <a:cs typeface="Times New Roman" panose="02020603050405020304" pitchFamily="18" charset="0"/>
              </a:rPr>
              <a:t>Ο κορεσμός αιμοσφαιρίνης εκφράζεται ως εκατοστιαία αναλογία </a:t>
            </a:r>
            <a:r>
              <a:rPr lang="el-GR" dirty="0" err="1">
                <a:latin typeface="Times New Roman" panose="02020603050405020304" pitchFamily="18" charset="0"/>
                <a:cs typeface="Times New Roman" panose="02020603050405020304" pitchFamily="18" charset="0"/>
              </a:rPr>
              <a:t>οξυαιμοσφαιρίνης</a:t>
            </a:r>
            <a:r>
              <a:rPr lang="el-GR" dirty="0">
                <a:latin typeface="Times New Roman" panose="02020603050405020304" pitchFamily="18" charset="0"/>
                <a:cs typeface="Times New Roman" panose="02020603050405020304" pitchFamily="18" charset="0"/>
              </a:rPr>
              <a:t> (HbO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Η </a:t>
            </a:r>
            <a:r>
              <a:rPr lang="el-GR" b="1" dirty="0">
                <a:latin typeface="Times New Roman" panose="02020603050405020304" pitchFamily="18" charset="0"/>
                <a:cs typeface="Times New Roman" panose="02020603050405020304" pitchFamily="18" charset="0"/>
              </a:rPr>
              <a:t>καμπύλη κορεσμού οξυγόνου-αιμοσφαιρίνης</a:t>
            </a:r>
            <a:r>
              <a:rPr lang="el-GR" dirty="0">
                <a:latin typeface="Times New Roman" panose="02020603050405020304" pitchFamily="18" charset="0"/>
                <a:cs typeface="Times New Roman" panose="02020603050405020304" pitchFamily="18" charset="0"/>
              </a:rPr>
              <a:t> είναι ένα γράφημα που συσχετίζει τον κορεσμό αιμοσφαιρίνης με τη μερική πίεση οξυγόνου. </a:t>
            </a:r>
          </a:p>
          <a:p>
            <a:pPr algn="just"/>
            <a:r>
              <a:rPr lang="el-GR" dirty="0">
                <a:latin typeface="Times New Roman" panose="02020603050405020304" pitchFamily="18" charset="0"/>
                <a:cs typeface="Times New Roman" panose="02020603050405020304" pitchFamily="18" charset="0"/>
              </a:rPr>
              <a:t>Σε ισορροπία, τα μόρια του οξυγόνου δεσμεύονται στην αιμοσφαιρίνη με τον ίδιο ρυθμό που άλλα μόρια οξυγόνου αποδεσμεύονται. </a:t>
            </a:r>
          </a:p>
          <a:p>
            <a:pPr algn="just"/>
            <a:r>
              <a:rPr lang="el-GR" dirty="0">
                <a:latin typeface="Times New Roman" panose="02020603050405020304" pitchFamily="18" charset="0"/>
                <a:cs typeface="Times New Roman" panose="02020603050405020304" pitchFamily="18" charset="0"/>
              </a:rPr>
              <a:t>Σε αυξημένη μερική πίεση οξυγόνου, περισσότερο οξυγόνο δεσμεύεται στην αιμοσφαιρίνη, αυξάνοντας τον κορεσμό της αιμοσφαιρίνης μέχρις ότου η διαθέσιμη αιμοσφαιρίνη </a:t>
            </a:r>
            <a:r>
              <a:rPr lang="el-GR" dirty="0" err="1">
                <a:latin typeface="Times New Roman" panose="02020603050405020304" pitchFamily="18" charset="0"/>
                <a:cs typeface="Times New Roman" panose="02020603050405020304" pitchFamily="18" charset="0"/>
              </a:rPr>
              <a:t>κορεσθεί</a:t>
            </a:r>
            <a:r>
              <a:rPr lang="el-GR" dirty="0">
                <a:latin typeface="Times New Roman" panose="02020603050405020304" pitchFamily="18" charset="0"/>
                <a:cs typeface="Times New Roman" panose="02020603050405020304" pitchFamily="18" charset="0"/>
              </a:rPr>
              <a:t> από οξυγόνο. </a:t>
            </a:r>
          </a:p>
          <a:p>
            <a:pPr algn="just"/>
            <a:r>
              <a:rPr lang="el-GR" dirty="0">
                <a:latin typeface="Times New Roman" panose="02020603050405020304" pitchFamily="18" charset="0"/>
                <a:cs typeface="Times New Roman" panose="02020603050405020304" pitchFamily="18" charset="0"/>
              </a:rPr>
              <a:t>Σε ελαττωμένη μερική πίεση οξυγόνου, περισσότερα οξυγόνο αποδεσμεύεται από την αιμοσφαιρίνη, μειώνοντας τον κορεσμό της αιμοσφαιρίνης.</a:t>
            </a:r>
          </a:p>
          <a:p>
            <a:pPr algn="just"/>
            <a:r>
              <a:rPr lang="el-GR" dirty="0">
                <a:latin typeface="Times New Roman" panose="02020603050405020304" pitchFamily="18" charset="0"/>
                <a:cs typeface="Times New Roman" panose="02020603050405020304" pitchFamily="18" charset="0"/>
              </a:rPr>
              <a:t>Απεικονίζεται ως σιγμοειδής καμπύλη. Κάθε </a:t>
            </a:r>
            <a:r>
              <a:rPr lang="el-GR" dirty="0" err="1">
                <a:latin typeface="Times New Roman" panose="02020603050405020304" pitchFamily="18" charset="0"/>
                <a:cs typeface="Times New Roman" panose="02020603050405020304" pitchFamily="18" charset="0"/>
              </a:rPr>
              <a:t>νεοαφιχθέν</a:t>
            </a:r>
            <a:r>
              <a:rPr lang="el-GR" dirty="0">
                <a:latin typeface="Times New Roman" panose="02020603050405020304" pitchFamily="18" charset="0"/>
                <a:cs typeface="Times New Roman" panose="02020603050405020304" pitchFamily="18" charset="0"/>
              </a:rPr>
              <a:t> μόριο οξυγόνου που συνδέεται, αυξάνει τη συγγένεια αιμοσφαιρίνης για το επόμενο μόριο οξυγόνου που θα συνδεθεί.</a:t>
            </a:r>
          </a:p>
          <a:p>
            <a:endParaRPr lang="el-GR" dirty="0"/>
          </a:p>
        </p:txBody>
      </p:sp>
    </p:spTree>
    <p:extLst>
      <p:ext uri="{BB962C8B-B14F-4D97-AF65-F5344CB8AC3E}">
        <p14:creationId xmlns:p14="http://schemas.microsoft.com/office/powerpoint/2010/main" val="1458173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224489" cy="3204340"/>
          </a:xfrm>
        </p:spPr>
        <p:txBody>
          <a:bodyPr>
            <a:normAutofit/>
          </a:bodyPr>
          <a:lstStyle/>
          <a:p>
            <a:r>
              <a:rPr lang="el-GR" sz="3600" b="1" dirty="0"/>
              <a:t>Καμπύλη κορεσμού της αιμοσφαιρίνης με οξυγόνο. </a:t>
            </a:r>
            <a:endParaRPr lang="el-GR"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1158" y="198305"/>
            <a:ext cx="7618108" cy="6395822"/>
          </a:xfrm>
        </p:spPr>
      </p:pic>
    </p:spTree>
    <p:extLst>
      <p:ext uri="{BB962C8B-B14F-4D97-AF65-F5344CB8AC3E}">
        <p14:creationId xmlns:p14="http://schemas.microsoft.com/office/powerpoint/2010/main" val="2806893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98" y="165252"/>
            <a:ext cx="11060502" cy="6411817"/>
          </a:xfrm>
        </p:spPr>
        <p:txBody>
          <a:bodyPr>
            <a:normAutofit/>
          </a:bodyPr>
          <a:lstStyle/>
          <a:p>
            <a:pPr algn="just"/>
            <a:r>
              <a:rPr lang="el-GR" dirty="0">
                <a:latin typeface="Times New Roman" panose="02020603050405020304" pitchFamily="18" charset="0"/>
                <a:cs typeface="Times New Roman" panose="02020603050405020304" pitchFamily="18" charset="0"/>
              </a:rPr>
              <a:t>Η κλίση της καμπύλης σε κάποια σημεία γίνεται απότομη, επειδή μια μικρή αλλαγή στη μερική πίεση του οξυγόνου οδηγεί σε μεγάλη αλλαγή της ποσότητας οξυγόνου που δεσμεύεται στην αιμοσφαιρίνη ή αποδεσμεύεται από την </a:t>
            </a:r>
            <a:r>
              <a:rPr lang="el-GR" dirty="0" err="1">
                <a:latin typeface="Times New Roman" panose="02020603050405020304" pitchFamily="18" charset="0"/>
                <a:cs typeface="Times New Roman" panose="02020603050405020304" pitchFamily="18" charset="0"/>
              </a:rPr>
              <a:t>οξυαιμοσφαιρίνη</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Επειδή η καμπύλη αυξάνεται ταχέως, η αιμοσφαιρίνη θα είναι περισσότερο από 90% κορεσμένη εάν εκτεθεί σε κυψελιδική μερική πίεση οξυγόνου πάνω από 60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Έτσι, η μεταφορά του οξυγόνου συνεχίζεται, παρά τη μείωση της περιεκτικότητας του κυψελιδικού αέρα σε οξυγόνο. Αυτή η ικανότητα μεταφοράς οξυγόνου είναι μεγάλης σημασίας, ειδικότερα στα άτομα που διαβιούν σε μεγάλο υψόμετρο, όπου η περιεκτικότητα του αέρα σε οξυγόνο είναι χαμηλή. Αυτό θα είχε ως συνέπεια, τη μείωση του πνευμονικού αερισμού κάνοντας τη διαβίωση του ατόμου υπερβολικά δύσκολη οδηγώντας τον συχνά στον θάνατο.</a:t>
            </a:r>
          </a:p>
          <a:p>
            <a:endParaRPr lang="el-GR" dirty="0"/>
          </a:p>
        </p:txBody>
      </p:sp>
    </p:spTree>
    <p:extLst>
      <p:ext uri="{BB962C8B-B14F-4D97-AF65-F5344CB8AC3E}">
        <p14:creationId xmlns:p14="http://schemas.microsoft.com/office/powerpoint/2010/main" val="21199768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20337"/>
            <a:ext cx="11060017" cy="6555036"/>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Σε φυσιολογική κυψελιδική P</a:t>
            </a:r>
            <a:r>
              <a:rPr lang="el-GR" baseline="-25000" dirty="0">
                <a:latin typeface="Times New Roman" panose="02020603050405020304" pitchFamily="18" charset="0"/>
                <a:cs typeface="Times New Roman" panose="02020603050405020304" pitchFamily="18" charset="0"/>
              </a:rPr>
              <a:t>O2 </a:t>
            </a:r>
            <a:r>
              <a:rPr lang="el-GR" dirty="0">
                <a:latin typeface="Times New Roman" panose="02020603050405020304" pitchFamily="18" charset="0"/>
                <a:cs typeface="Times New Roman" panose="02020603050405020304" pitchFamily="18" charset="0"/>
              </a:rPr>
              <a:t>= 100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ο κορεσμός αιμοσφαιρίνης είναι υψηλός (97,5%), ενώ πλήρης κορεσμός δεν επιτυγχάνεται ποτέ. Για πλήρη κορεσμό αιμοσφαιρίνης, μερική πίεση άνω των 200mmHg. </a:t>
            </a:r>
          </a:p>
          <a:p>
            <a:pPr algn="just"/>
            <a:r>
              <a:rPr lang="el-GR" dirty="0">
                <a:latin typeface="Times New Roman" panose="02020603050405020304" pitchFamily="18" charset="0"/>
                <a:cs typeface="Times New Roman" panose="02020603050405020304" pitchFamily="18" charset="0"/>
              </a:rPr>
              <a:t>Όταν το οξυγονωμένο αίμα φτάσει στα </a:t>
            </a:r>
            <a:r>
              <a:rPr lang="el-GR" dirty="0" err="1">
                <a:latin typeface="Times New Roman" panose="02020603050405020304" pitchFamily="18" charset="0"/>
                <a:cs typeface="Times New Roman" panose="02020603050405020304" pitchFamily="18" charset="0"/>
              </a:rPr>
              <a:t>ιστικά</a:t>
            </a:r>
            <a:r>
              <a:rPr lang="el-GR" dirty="0">
                <a:latin typeface="Times New Roman" panose="02020603050405020304" pitchFamily="18" charset="0"/>
                <a:cs typeface="Times New Roman" panose="02020603050405020304" pitchFamily="18" charset="0"/>
              </a:rPr>
              <a:t> τριχοειδή, η μερική πίεση οξυγόνου στο αίμα μειώνεται ταχύτατα ως αποτέλεσμα της μεταφοράς του οξυγόνου στο διάμεσο υγρό. Καθώς ελαττώνεται η μερική πίεση του οξυγόνου, η αιμοσφαιρίνη απελευθερώνει το δεσμευμένο οξυγόνο της.</a:t>
            </a:r>
          </a:p>
          <a:p>
            <a:pPr algn="just"/>
            <a:r>
              <a:rPr lang="el-GR" dirty="0">
                <a:latin typeface="Times New Roman" panose="02020603050405020304" pitchFamily="18" charset="0"/>
                <a:cs typeface="Times New Roman" panose="02020603050405020304" pitchFamily="18" charset="0"/>
              </a:rPr>
              <a:t>Η αιμοσφαιρίνη διατηρεί τα 3/4 του οξυγόνου της, οπότε το φλεβικό αίμα έχει μεγάλο απόθεμα οξυγόνου που μπορεί να κινητοποιηθεί σε αυξημένη ζήτηση οξυγόνου από τους ιστούς.</a:t>
            </a:r>
          </a:p>
          <a:p>
            <a:pPr algn="just"/>
            <a:r>
              <a:rPr lang="el-GR" dirty="0">
                <a:latin typeface="Times New Roman" panose="02020603050405020304" pitchFamily="18" charset="0"/>
                <a:cs typeface="Times New Roman" panose="02020603050405020304" pitchFamily="18" charset="0"/>
              </a:rPr>
              <a:t>Οι ενεργείς ιστοί καταναλώνουν οξυγόνο με επιταχυνόμενο ρυθμό, οπότε η μερική πίεση του οξυγόνου μπορεί να ελαττωθεί στα 15-20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και ο κορεσμός της αιμοσφαιρίνης να μειωθεί από το 97,5% στο 20% περίπου. Αυτό σημαίνει ότι καθώς το αίμα κυκλοφορεί μέσω των </a:t>
            </a:r>
            <a:r>
              <a:rPr lang="el-GR" dirty="0" err="1">
                <a:latin typeface="Times New Roman" panose="02020603050405020304" pitchFamily="18" charset="0"/>
                <a:cs typeface="Times New Roman" panose="02020603050405020304" pitchFamily="18" charset="0"/>
              </a:rPr>
              <a:t>ιστικών</a:t>
            </a:r>
            <a:r>
              <a:rPr lang="el-GR" dirty="0">
                <a:latin typeface="Times New Roman" panose="02020603050405020304" pitchFamily="18" charset="0"/>
                <a:cs typeface="Times New Roman" panose="02020603050405020304" pitchFamily="18" charset="0"/>
              </a:rPr>
              <a:t> τριχοειδών, οι ενεργείς ιστοί θα λάβουν 3 με 3,5% περισσότερο οξυγόνο από ότι οι αδρανοποιημένοι ιστοί.</a:t>
            </a:r>
          </a:p>
        </p:txBody>
      </p:sp>
    </p:spTree>
    <p:extLst>
      <p:ext uri="{BB962C8B-B14F-4D97-AF65-F5344CB8AC3E}">
        <p14:creationId xmlns:p14="http://schemas.microsoft.com/office/powerpoint/2010/main" val="61216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321"/>
            <a:ext cx="10515600" cy="1013551"/>
          </a:xfrm>
        </p:spPr>
        <p:txBody>
          <a:bodyPr/>
          <a:lstStyle/>
          <a:p>
            <a:r>
              <a:rPr lang="el-GR" b="1" dirty="0">
                <a:solidFill>
                  <a:srgbClr val="00B0F0"/>
                </a:solidFill>
              </a:rPr>
              <a:t>Αναπνευστικός Βλεννογόνος</a:t>
            </a:r>
          </a:p>
        </p:txBody>
      </p:sp>
      <p:sp>
        <p:nvSpPr>
          <p:cNvPr id="3" name="Content Placeholder 2"/>
          <p:cNvSpPr>
            <a:spLocks noGrp="1"/>
          </p:cNvSpPr>
          <p:nvPr>
            <p:ph idx="1"/>
          </p:nvPr>
        </p:nvSpPr>
        <p:spPr>
          <a:xfrm>
            <a:off x="552091" y="1222872"/>
            <a:ext cx="11103755" cy="5479011"/>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Ζώνη αγωγής επενδύεται από </a:t>
            </a:r>
            <a:r>
              <a:rPr lang="el-GR" b="1" dirty="0">
                <a:latin typeface="Times New Roman" panose="02020603050405020304" pitchFamily="18" charset="0"/>
                <a:cs typeface="Times New Roman" panose="02020603050405020304" pitchFamily="18" charset="0"/>
              </a:rPr>
              <a:t>αναπνευστικό βλεννογόνο</a:t>
            </a:r>
            <a:r>
              <a:rPr lang="el-GR" dirty="0">
                <a:latin typeface="Times New Roman" panose="02020603050405020304" pitchFamily="18" charset="0"/>
                <a:cs typeface="Times New Roman" panose="02020603050405020304" pitchFamily="18" charset="0"/>
              </a:rPr>
              <a:t> που αποτελείται από στιβάδα διάμεσου ιστού και βλεννώδη μεμβράνη με κροσσωτά επιθηλιακά κύτταρα και σκόρπια βλεννώδη κύτταρα.</a:t>
            </a:r>
          </a:p>
          <a:p>
            <a:pPr algn="just"/>
            <a:r>
              <a:rPr lang="el-GR" dirty="0">
                <a:latin typeface="Times New Roman" panose="02020603050405020304" pitchFamily="18" charset="0"/>
                <a:cs typeface="Times New Roman" panose="02020603050405020304" pitchFamily="18" charset="0"/>
              </a:rPr>
              <a:t>Βλεννώδη κύτταρα εκκρίνουν βλέννα για παγίδευση σωματιδίων και παθογόνων μικροοργανισμών του εισπνεόμενου αέρα. </a:t>
            </a:r>
          </a:p>
          <a:p>
            <a:pPr algn="just"/>
            <a:r>
              <a:rPr lang="el-GR" dirty="0">
                <a:latin typeface="Times New Roman" panose="02020603050405020304" pitchFamily="18" charset="0"/>
                <a:cs typeface="Times New Roman" panose="02020603050405020304" pitchFamily="18" charset="0"/>
              </a:rPr>
              <a:t>Οι κροσσοί των επιθηλιακών κυττάρων κινούνται προς μια μόνο κατεύθυνση, μεταφέροντας τη βλέννα προς τα πάνω όπου μπορεί είτε να </a:t>
            </a:r>
            <a:r>
              <a:rPr lang="el-GR" dirty="0" err="1">
                <a:latin typeface="Times New Roman" panose="02020603050405020304" pitchFamily="18" charset="0"/>
                <a:cs typeface="Times New Roman" panose="02020603050405020304" pitchFamily="18" charset="0"/>
              </a:rPr>
              <a:t>καταπωθεί</a:t>
            </a:r>
            <a:r>
              <a:rPr lang="el-GR" dirty="0">
                <a:latin typeface="Times New Roman" panose="02020603050405020304" pitchFamily="18" charset="0"/>
                <a:cs typeface="Times New Roman" panose="02020603050405020304" pitchFamily="18" charset="0"/>
              </a:rPr>
              <a:t>, είτε να αποβληθεί με απόχρεμψη. Επιπρόσθετα, η παρουσία της βλέννας στους αυλούς των αεραγωγών υγραίνει τον εισερχόμενο αέρα.                             </a:t>
            </a:r>
          </a:p>
          <a:p>
            <a:pPr algn="just"/>
            <a:r>
              <a:rPr lang="el-GR" dirty="0">
                <a:latin typeface="Times New Roman" panose="02020603050405020304" pitchFamily="18" charset="0"/>
                <a:cs typeface="Times New Roman" panose="02020603050405020304" pitchFamily="18" charset="0"/>
              </a:rPr>
              <a:t>Η στιβάδα του διάμεσου ιστού υποστηρίζει το αναπνευστικό επιθήλιο, και στις κατώτερες αναπνευστικές οδούς περιέχει δέσμες λείων μυϊκών κυττάρων. Στα </a:t>
            </a:r>
            <a:r>
              <a:rPr lang="el-GR" dirty="0" err="1">
                <a:latin typeface="Times New Roman" panose="02020603050405020304" pitchFamily="18" charset="0"/>
                <a:cs typeface="Times New Roman" panose="02020603050405020304" pitchFamily="18" charset="0"/>
              </a:rPr>
              <a:t>βρογχιόλια</a:t>
            </a:r>
            <a:r>
              <a:rPr lang="el-GR" dirty="0">
                <a:latin typeface="Times New Roman" panose="02020603050405020304" pitchFamily="18" charset="0"/>
                <a:cs typeface="Times New Roman" panose="02020603050405020304" pitchFamily="18" charset="0"/>
              </a:rPr>
              <a:t>, οι λείοι μύες σχηματίζουν σχετικά παχιές ζώνες που περιβάλλουν ή σχηματίζουν σπειράματα γύρω από τον αυλό.  </a:t>
            </a:r>
          </a:p>
        </p:txBody>
      </p:sp>
    </p:spTree>
    <p:extLst>
      <p:ext uri="{BB962C8B-B14F-4D97-AF65-F5344CB8AC3E}">
        <p14:creationId xmlns:p14="http://schemas.microsoft.com/office/powerpoint/2010/main" val="8488268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774" y="72754"/>
            <a:ext cx="10515600" cy="826264"/>
          </a:xfrm>
        </p:spPr>
        <p:txBody>
          <a:bodyPr/>
          <a:lstStyle/>
          <a:p>
            <a:pPr algn="ctr"/>
            <a:r>
              <a:rPr lang="el-GR" b="1" dirty="0">
                <a:solidFill>
                  <a:srgbClr val="00B0F0"/>
                </a:solidFill>
              </a:rPr>
              <a:t>Αιμοσφαιρίνη και </a:t>
            </a:r>
            <a:r>
              <a:rPr lang="el-GR" b="1" dirty="0" err="1">
                <a:solidFill>
                  <a:srgbClr val="00B0F0"/>
                </a:solidFill>
              </a:rPr>
              <a:t>pH</a:t>
            </a:r>
            <a:endParaRPr lang="el-GR" dirty="0">
              <a:solidFill>
                <a:srgbClr val="00B0F0"/>
              </a:solidFill>
            </a:endParaRPr>
          </a:p>
        </p:txBody>
      </p:sp>
      <p:sp>
        <p:nvSpPr>
          <p:cNvPr id="3" name="Content Placeholder 2"/>
          <p:cNvSpPr>
            <a:spLocks noGrp="1"/>
          </p:cNvSpPr>
          <p:nvPr>
            <p:ph idx="1"/>
          </p:nvPr>
        </p:nvSpPr>
        <p:spPr>
          <a:xfrm>
            <a:off x="838199" y="1123720"/>
            <a:ext cx="11137135" cy="5629620"/>
          </a:xfrm>
        </p:spPr>
        <p:txBody>
          <a:bodyPr>
            <a:normAutofit fontScale="92500" lnSpcReduction="10000"/>
          </a:bodyPr>
          <a:lstStyle/>
          <a:p>
            <a:pPr algn="just"/>
            <a:r>
              <a:rPr lang="el-GR" dirty="0">
                <a:latin typeface="Times New Roman" panose="02020603050405020304" pitchFamily="18" charset="0"/>
                <a:cs typeface="Times New Roman" panose="02020603050405020304" pitchFamily="18" charset="0"/>
              </a:rPr>
              <a:t>Κατανάλωση οξυγόνου στις χημικές αντιδράσεις του μεταβολισμού και παραγωγή οξέων από ενεργούς ιστούς που ελαττώνουν το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του διάμεσου υγρού. </a:t>
            </a:r>
          </a:p>
          <a:p>
            <a:pPr algn="just"/>
            <a:r>
              <a:rPr lang="el-GR" dirty="0">
                <a:latin typeface="Times New Roman" panose="02020603050405020304" pitchFamily="18" charset="0"/>
                <a:cs typeface="Times New Roman" panose="02020603050405020304" pitchFamily="18" charset="0"/>
              </a:rPr>
              <a:t>Η μεταβολή αυτή του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αλλάζει το σχήμα αιμοσφαιρίνης και αποδεσμεύει ταχέως τα </a:t>
            </a:r>
            <a:r>
              <a:rPr lang="el-GR" dirty="0" err="1">
                <a:latin typeface="Times New Roman" panose="02020603050405020304" pitchFamily="18" charset="0"/>
                <a:cs typeface="Times New Roman" panose="02020603050405020304" pitchFamily="18" charset="0"/>
              </a:rPr>
              <a:t>αποθηκευμένα</a:t>
            </a:r>
            <a:r>
              <a:rPr lang="el-GR" dirty="0">
                <a:latin typeface="Times New Roman" panose="02020603050405020304" pitchFamily="18" charset="0"/>
                <a:cs typeface="Times New Roman" panose="02020603050405020304" pitchFamily="18" charset="0"/>
              </a:rPr>
              <a:t> μόρια του οξυγόνου στην αιμοσφαιρίνη και έτσι υπάρχει περισσότερο διαθέσιμο οξυγόνο για τα </a:t>
            </a:r>
            <a:r>
              <a:rPr lang="el-GR" dirty="0" err="1">
                <a:latin typeface="Times New Roman" panose="02020603050405020304" pitchFamily="18" charset="0"/>
                <a:cs typeface="Times New Roman" panose="02020603050405020304" pitchFamily="18" charset="0"/>
              </a:rPr>
              <a:t>ιστικά</a:t>
            </a:r>
            <a:r>
              <a:rPr lang="el-GR" dirty="0">
                <a:latin typeface="Times New Roman" panose="02020603050405020304" pitchFamily="18" charset="0"/>
                <a:cs typeface="Times New Roman" panose="02020603050405020304" pitchFamily="18" charset="0"/>
              </a:rPr>
              <a:t> κύτταρα. </a:t>
            </a:r>
          </a:p>
          <a:p>
            <a:pPr algn="just"/>
            <a:r>
              <a:rPr lang="el-GR" dirty="0">
                <a:latin typeface="Times New Roman" panose="02020603050405020304" pitchFamily="18" charset="0"/>
                <a:cs typeface="Times New Roman" panose="02020603050405020304" pitchFamily="18" charset="0"/>
              </a:rPr>
              <a:t>Κλίση της καμπύλης κορεσμού αιμοσφαιρίνης μετατοπίζεται προς τα δεξιά, δηλαδή καθώς το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ελαττώνεται, ο κορεσμός της αιμοσφαιρίνης σε οξυγόνο μειώνεται. Πχ, σε ιστό με PO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40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μικρή ελάττωση του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από 7,4 στο 7,2 μετατοπίζει τον κορεσμό αιμοσφαιρίνης από 75% στο 60%. </a:t>
            </a:r>
          </a:p>
          <a:p>
            <a:pPr algn="just"/>
            <a:r>
              <a:rPr lang="el-GR" dirty="0">
                <a:latin typeface="Times New Roman" panose="02020603050405020304" pitchFamily="18" charset="0"/>
                <a:cs typeface="Times New Roman" panose="02020603050405020304" pitchFamily="18" charset="0"/>
              </a:rPr>
              <a:t>Συνεπώς, τα μόρια αιμοσφαιρίνης θα αποδεσμεύσουν 15-20% περισσότερο οξυγόνο στους περιφερικούς ιστούς σε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7,2 από ότι σε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7,4 και η καμπύλη κορεσμού θα μετατοπιστεί προς τα δεξιά. Αυτή η επίδραση ονομάζεται επίδραση του </a:t>
            </a:r>
            <a:r>
              <a:rPr lang="el-GR" dirty="0" err="1">
                <a:latin typeface="Times New Roman" panose="02020603050405020304" pitchFamily="18" charset="0"/>
                <a:cs typeface="Times New Roman" panose="02020603050405020304" pitchFamily="18" charset="0"/>
              </a:rPr>
              <a:t>Bohn</a:t>
            </a:r>
            <a:r>
              <a:rPr lang="el-GR" dirty="0">
                <a:latin typeface="Times New Roman" panose="02020603050405020304" pitchFamily="18" charset="0"/>
                <a:cs typeface="Times New Roman" panose="02020603050405020304" pitchFamily="18" charset="0"/>
              </a:rPr>
              <a:t>. Αντιθέτως η αύξηση του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σε 7,6 αυξάνει τη συγγένεια της αιμοσφαιρίνης με το οξυγόνο και η καμπύλη μετατοπίζεται προς τα αριστερά.</a:t>
            </a:r>
          </a:p>
          <a:p>
            <a:endParaRPr lang="el-GR" dirty="0"/>
          </a:p>
        </p:txBody>
      </p:sp>
    </p:spTree>
    <p:extLst>
      <p:ext uri="{BB962C8B-B14F-4D97-AF65-F5344CB8AC3E}">
        <p14:creationId xmlns:p14="http://schemas.microsoft.com/office/powerpoint/2010/main" val="16986381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14311" cy="2256889"/>
          </a:xfrm>
        </p:spPr>
        <p:txBody>
          <a:bodyPr>
            <a:normAutofit/>
          </a:bodyPr>
          <a:lstStyle/>
          <a:p>
            <a:r>
              <a:rPr lang="el-GR" sz="3600" b="1" dirty="0"/>
              <a:t>Η επίδραση του </a:t>
            </a:r>
            <a:r>
              <a:rPr lang="en-US" sz="3600" b="1" dirty="0"/>
              <a:t>pH</a:t>
            </a:r>
            <a:r>
              <a:rPr lang="el-GR" sz="3600" b="1" dirty="0"/>
              <a:t> στον κορεσμό της αιμοσφαιρίνης</a:t>
            </a:r>
            <a:endParaRPr lang="el-GR"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4284" y="365126"/>
            <a:ext cx="7597459" cy="6210668"/>
          </a:xfrm>
        </p:spPr>
      </p:pic>
    </p:spTree>
    <p:extLst>
      <p:ext uri="{BB962C8B-B14F-4D97-AF65-F5344CB8AC3E}">
        <p14:creationId xmlns:p14="http://schemas.microsoft.com/office/powerpoint/2010/main" val="2800975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54"/>
            <a:ext cx="10515600" cy="1035586"/>
          </a:xfrm>
        </p:spPr>
        <p:txBody>
          <a:bodyPr/>
          <a:lstStyle/>
          <a:p>
            <a:pPr algn="ctr"/>
            <a:r>
              <a:rPr lang="el-GR" b="1" dirty="0">
                <a:solidFill>
                  <a:srgbClr val="00B0F0"/>
                </a:solidFill>
              </a:rPr>
              <a:t>Αιμοσφαιρίνη και Θερμοκρασία</a:t>
            </a:r>
            <a:endParaRPr lang="el-GR" dirty="0">
              <a:solidFill>
                <a:srgbClr val="00B0F0"/>
              </a:solidFill>
            </a:endParaRPr>
          </a:p>
        </p:txBody>
      </p:sp>
      <p:sp>
        <p:nvSpPr>
          <p:cNvPr id="3" name="Content Placeholder 2"/>
          <p:cNvSpPr>
            <a:spLocks noGrp="1"/>
          </p:cNvSpPr>
          <p:nvPr>
            <p:ph idx="1"/>
          </p:nvPr>
        </p:nvSpPr>
        <p:spPr>
          <a:xfrm>
            <a:off x="528811" y="1200840"/>
            <a:ext cx="11468558" cy="5530466"/>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Θερμοκρασία επηρεάζει την κλίση καμπύλης κορεσμού οξυγόνου-αιμοσφαιρίνης. </a:t>
            </a:r>
          </a:p>
          <a:p>
            <a:pPr algn="just"/>
            <a:r>
              <a:rPr lang="el-GR" dirty="0">
                <a:latin typeface="Times New Roman" panose="02020603050405020304" pitchFamily="18" charset="0"/>
                <a:cs typeface="Times New Roman" panose="02020603050405020304" pitchFamily="18" charset="0"/>
              </a:rPr>
              <a:t>Σε αυξημένη θερμοκρασία, η αιμοσφαιρίνη αποδεσμεύει περισσότερο οξυγόνο, ενώ σε μειωμένη θερμοκρασία η αιμοσφαιρίνη συγκρατεί το οξυγόνο και λιγότερο οξυγόνο αποδεσμεύεται. </a:t>
            </a:r>
          </a:p>
          <a:p>
            <a:pPr algn="just"/>
            <a:r>
              <a:rPr lang="el-GR" dirty="0">
                <a:latin typeface="Times New Roman" panose="02020603050405020304" pitchFamily="18" charset="0"/>
                <a:cs typeface="Times New Roman" panose="02020603050405020304" pitchFamily="18" charset="0"/>
              </a:rPr>
              <a:t>Στους ενεργούς σκελετικούς μύες όπου παράγονται μεγάλες ποσότητες θερμότητας, το αίμα ζεσταίνεται και η αιμοσφαιρίνη αποδεσμεύει περισσότερο οξυγόνο από αυτό που χρησιμοποιούν οι ενεργές μυϊκές ίνες. </a:t>
            </a:r>
          </a:p>
          <a:p>
            <a:pPr algn="just"/>
            <a:r>
              <a:rPr lang="el-GR" dirty="0">
                <a:latin typeface="Times New Roman" panose="02020603050405020304" pitchFamily="18" charset="0"/>
                <a:cs typeface="Times New Roman" panose="02020603050405020304" pitchFamily="18" charset="0"/>
              </a:rPr>
              <a:t>Η κλίση της καμπύλης κορεσμού οξυγόνου-αιμοσφαιρίνης μετατοπίζεται προς τα δεξιά. Το ίδιο και σε περίπτωση πυρετού. </a:t>
            </a:r>
          </a:p>
          <a:p>
            <a:pPr algn="just"/>
            <a:r>
              <a:rPr lang="el-GR" dirty="0">
                <a:latin typeface="Times New Roman" panose="02020603050405020304" pitchFamily="18" charset="0"/>
                <a:cs typeface="Times New Roman" panose="02020603050405020304" pitchFamily="18" charset="0"/>
              </a:rPr>
              <a:t>Σε υποθερμία, ο μεταβολισμός των κυττάρων επιβραδύνεται, οπότε η ανάγκη για οξυγόνο μειώνεται και συνεπώς περισσότερο οξυγόνο είναι συνδεδεμένο στην αιμοσφαιρίνη, μετατοπίζοντας την καμπύλη κορεσμού οξυγόνου-αιμοσφαιρίνης προς τα αριστερά. </a:t>
            </a:r>
          </a:p>
          <a:p>
            <a:endParaRPr lang="el-GR" dirty="0"/>
          </a:p>
        </p:txBody>
      </p:sp>
    </p:spTree>
    <p:extLst>
      <p:ext uri="{BB962C8B-B14F-4D97-AF65-F5344CB8AC3E}">
        <p14:creationId xmlns:p14="http://schemas.microsoft.com/office/powerpoint/2010/main" val="744751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54"/>
            <a:ext cx="10515600" cy="804230"/>
          </a:xfrm>
        </p:spPr>
        <p:txBody>
          <a:bodyPr/>
          <a:lstStyle/>
          <a:p>
            <a:r>
              <a:rPr lang="el-GR" b="1" dirty="0">
                <a:solidFill>
                  <a:srgbClr val="00B0F0"/>
                </a:solidFill>
              </a:rPr>
              <a:t>Αιμοσφαιρίνη και 2,3-φωσφογλυκερικό</a:t>
            </a:r>
            <a:endParaRPr lang="el-GR" dirty="0">
              <a:solidFill>
                <a:srgbClr val="00B0F0"/>
              </a:solidFill>
            </a:endParaRPr>
          </a:p>
        </p:txBody>
      </p:sp>
      <p:sp>
        <p:nvSpPr>
          <p:cNvPr id="3" name="Content Placeholder 2"/>
          <p:cNvSpPr>
            <a:spLocks noGrp="1"/>
          </p:cNvSpPr>
          <p:nvPr>
            <p:ph idx="1"/>
          </p:nvPr>
        </p:nvSpPr>
        <p:spPr>
          <a:xfrm>
            <a:off x="838200" y="1057620"/>
            <a:ext cx="11126118" cy="5607586"/>
          </a:xfrm>
        </p:spPr>
        <p:txBody>
          <a:bodyPr>
            <a:normAutofit fontScale="92500" lnSpcReduction="20000"/>
          </a:bodyPr>
          <a:lstStyle/>
          <a:p>
            <a:pPr algn="just"/>
            <a:r>
              <a:rPr lang="el-GR" dirty="0">
                <a:latin typeface="Times New Roman" panose="02020603050405020304" pitchFamily="18" charset="0"/>
                <a:cs typeface="Times New Roman" panose="02020603050405020304" pitchFamily="18" charset="0"/>
              </a:rPr>
              <a:t>Ερυθρά αιμοσφαίρια στερούνται μιτοχονδρίων, και παράγουν ATP μέσω </a:t>
            </a:r>
            <a:r>
              <a:rPr lang="el-GR" dirty="0" err="1">
                <a:latin typeface="Times New Roman" panose="02020603050405020304" pitchFamily="18" charset="0"/>
                <a:cs typeface="Times New Roman" panose="02020603050405020304" pitchFamily="18" charset="0"/>
              </a:rPr>
              <a:t>γλυκόλυσης</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Μέσα </a:t>
            </a:r>
            <a:r>
              <a:rPr lang="el-GR" dirty="0" smtClean="0">
                <a:latin typeface="Times New Roman" panose="02020603050405020304" pitchFamily="18" charset="0"/>
                <a:cs typeface="Times New Roman" panose="02020603050405020304" pitchFamily="18" charset="0"/>
              </a:rPr>
              <a:t>στα ερυθρά </a:t>
            </a:r>
            <a:r>
              <a:rPr lang="el-GR" dirty="0">
                <a:latin typeface="Times New Roman" panose="02020603050405020304" pitchFamily="18" charset="0"/>
                <a:cs typeface="Times New Roman" panose="02020603050405020304" pitchFamily="18" charset="0"/>
              </a:rPr>
              <a:t>αιμοσφαίρια, η </a:t>
            </a:r>
            <a:r>
              <a:rPr lang="el-GR" dirty="0" err="1">
                <a:latin typeface="Times New Roman" panose="02020603050405020304" pitchFamily="18" charset="0"/>
                <a:cs typeface="Times New Roman" panose="02020603050405020304" pitchFamily="18" charset="0"/>
              </a:rPr>
              <a:t>γλυκόλυση</a:t>
            </a:r>
            <a:r>
              <a:rPr lang="el-GR" dirty="0">
                <a:latin typeface="Times New Roman" panose="02020603050405020304" pitchFamily="18" charset="0"/>
                <a:cs typeface="Times New Roman" panose="02020603050405020304" pitchFamily="18" charset="0"/>
              </a:rPr>
              <a:t> παράγει και 2,3-φωσφογλυκερικό που επιδρά στη δέσμευση και αποδέσμευση του οξυγόνου. </a:t>
            </a:r>
          </a:p>
          <a:p>
            <a:pPr algn="just"/>
            <a:r>
              <a:rPr lang="el-GR" dirty="0">
                <a:latin typeface="Times New Roman" panose="02020603050405020304" pitchFamily="18" charset="0"/>
                <a:cs typeface="Times New Roman" panose="02020603050405020304" pitchFamily="18" charset="0"/>
              </a:rPr>
              <a:t>Όσο μεγαλύτερη είναι η συγκέντρωση του 2,3-φωσφογλυκερικού στα ερυθρά αιμοσφαίρια, τόσο περισσότερο οξυγόνο αποδεσμεύεται από την αιμοσφαιρίνη. </a:t>
            </a:r>
          </a:p>
          <a:p>
            <a:pPr algn="just"/>
            <a:r>
              <a:rPr lang="el-GR" dirty="0">
                <a:latin typeface="Times New Roman" panose="02020603050405020304" pitchFamily="18" charset="0"/>
                <a:cs typeface="Times New Roman" panose="02020603050405020304" pitchFamily="18" charset="0"/>
              </a:rPr>
              <a:t>Η συγκέντρωση του BPG αυξάνεται από την θυροξίνη, αυξητική ορμόνη, </a:t>
            </a:r>
            <a:r>
              <a:rPr lang="el-GR" dirty="0" err="1">
                <a:latin typeface="Times New Roman" panose="02020603050405020304" pitchFamily="18" charset="0"/>
                <a:cs typeface="Times New Roman" panose="02020603050405020304" pitchFamily="18" charset="0"/>
              </a:rPr>
              <a:t>επινεφρίνη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νορεπινεφρίνη</a:t>
            </a:r>
            <a:r>
              <a:rPr lang="el-GR" dirty="0">
                <a:latin typeface="Times New Roman" panose="02020603050405020304" pitchFamily="18" charset="0"/>
                <a:cs typeface="Times New Roman" panose="02020603050405020304" pitchFamily="18" charset="0"/>
              </a:rPr>
              <a:t>, τεστοστερόνη και υψηλό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αίματος. </a:t>
            </a:r>
          </a:p>
          <a:p>
            <a:pPr algn="just"/>
            <a:r>
              <a:rPr lang="el-GR" dirty="0">
                <a:latin typeface="Times New Roman" panose="02020603050405020304" pitchFamily="18" charset="0"/>
                <a:cs typeface="Times New Roman" panose="02020603050405020304" pitchFamily="18" charset="0"/>
              </a:rPr>
              <a:t>Το 2,3-φωσφογλυκερικό είναι αυξημένο στα άτομα που διαβιούν σε μεγάλο υψόμετρο. </a:t>
            </a:r>
          </a:p>
          <a:p>
            <a:pPr algn="just"/>
            <a:r>
              <a:rPr lang="el-GR" dirty="0">
                <a:latin typeface="Times New Roman" panose="02020603050405020304" pitchFamily="18" charset="0"/>
                <a:cs typeface="Times New Roman" panose="02020603050405020304" pitchFamily="18" charset="0"/>
              </a:rPr>
              <a:t>Το αυξημένο 2,3-φωσφογλυκερικό απελευθερώνει 10% περισσότερο οξυγόνο από την αιμοσφαιρίνη σε δεδομένη μερική πίεση οξυγόνου. Η παραγωγή 2,3-φωσφογλυκερικού μειώνεται με την ηλικία των ερυθρών αιμοσφαιρίων. </a:t>
            </a:r>
          </a:p>
          <a:p>
            <a:pPr algn="just"/>
            <a:r>
              <a:rPr lang="el-GR" dirty="0">
                <a:latin typeface="Times New Roman" panose="02020603050405020304" pitchFamily="18" charset="0"/>
                <a:cs typeface="Times New Roman" panose="02020603050405020304" pitchFamily="18" charset="0"/>
              </a:rPr>
              <a:t>Όταν το 2,3-φωσφογλυκερικό είναι εξαιρετικά χαμηλό στα ερυθρά αιμοσφαίρια, το διαθέσιμο οξυγόνο δεσμεύεται σταθερά στην αιμοσφαιρίνη και δεν αποδεσμεύεται πλέον καθόλου οξυγόνο στους περιφερικούς ιστούς.</a:t>
            </a:r>
          </a:p>
          <a:p>
            <a:pPr algn="just"/>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668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1"/>
            <a:ext cx="10515600" cy="870331"/>
          </a:xfrm>
        </p:spPr>
        <p:txBody>
          <a:bodyPr/>
          <a:lstStyle/>
          <a:p>
            <a:r>
              <a:rPr lang="el-GR" b="1" dirty="0">
                <a:solidFill>
                  <a:srgbClr val="00B0F0"/>
                </a:solidFill>
              </a:rPr>
              <a:t>Μεταφορά διοξειδίου του άνθρακα</a:t>
            </a:r>
            <a:endParaRPr lang="el-GR" dirty="0">
              <a:solidFill>
                <a:srgbClr val="00B0F0"/>
              </a:solidFill>
            </a:endParaRPr>
          </a:p>
        </p:txBody>
      </p:sp>
      <p:sp>
        <p:nvSpPr>
          <p:cNvPr id="3" name="Content Placeholder 2"/>
          <p:cNvSpPr>
            <a:spLocks noGrp="1"/>
          </p:cNvSpPr>
          <p:nvPr>
            <p:ph idx="1"/>
          </p:nvPr>
        </p:nvSpPr>
        <p:spPr>
          <a:xfrm>
            <a:off x="838199" y="1299990"/>
            <a:ext cx="11093067" cy="5365215"/>
          </a:xfrm>
        </p:spPr>
        <p:txBody>
          <a:bodyPr>
            <a:normAutofit/>
          </a:bodyPr>
          <a:lstStyle/>
          <a:p>
            <a:pPr algn="just"/>
            <a:r>
              <a:rPr lang="el-GR" dirty="0">
                <a:latin typeface="Times New Roman" panose="02020603050405020304" pitchFamily="18" charset="0"/>
                <a:cs typeface="Times New Roman" panose="02020603050405020304" pitchFamily="18" charset="0"/>
              </a:rPr>
              <a:t>Το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παράγεται σαν υποπροϊόν του αερόβιου μεταβολισμού στους περιφερικούς ιστούς. </a:t>
            </a:r>
          </a:p>
          <a:p>
            <a:pPr algn="just"/>
            <a:r>
              <a:rPr lang="el-GR" dirty="0">
                <a:latin typeface="Times New Roman" panose="02020603050405020304" pitchFamily="18" charset="0"/>
                <a:cs typeface="Times New Roman" panose="02020603050405020304" pitchFamily="18" charset="0"/>
              </a:rPr>
              <a:t>Το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είναι τοξικό αν δεν απομακρυνθεί ταχέως από το σώμα. </a:t>
            </a:r>
          </a:p>
          <a:p>
            <a:pPr algn="just"/>
            <a:r>
              <a:rPr lang="el-GR" dirty="0">
                <a:latin typeface="Times New Roman" panose="02020603050405020304" pitchFamily="18" charset="0"/>
                <a:cs typeface="Times New Roman" panose="02020603050405020304" pitchFamily="18" charset="0"/>
              </a:rPr>
              <a:t>Στην ηρεμία, 200 </a:t>
            </a:r>
            <a:r>
              <a:rPr lang="el-GR" dirty="0" err="1">
                <a:latin typeface="Times New Roman" panose="02020603050405020304" pitchFamily="18" charset="0"/>
                <a:cs typeface="Times New Roman" panose="02020603050405020304" pitchFamily="18" charset="0"/>
              </a:rPr>
              <a:t>ml</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παράγονται μέσα σε ένα λεπτό. </a:t>
            </a:r>
          </a:p>
          <a:p>
            <a:pPr algn="just"/>
            <a:r>
              <a:rPr lang="el-GR" dirty="0">
                <a:latin typeface="Times New Roman" panose="02020603050405020304" pitchFamily="18" charset="0"/>
                <a:cs typeface="Times New Roman" panose="02020603050405020304" pitchFamily="18" charset="0"/>
              </a:rPr>
              <a:t>Καθώς το αίμα διέρχεται από τα </a:t>
            </a:r>
            <a:r>
              <a:rPr lang="el-GR" dirty="0" err="1">
                <a:latin typeface="Times New Roman" panose="02020603050405020304" pitchFamily="18" charset="0"/>
                <a:cs typeface="Times New Roman" panose="02020603050405020304" pitchFamily="18" charset="0"/>
              </a:rPr>
              <a:t>ιστικά</a:t>
            </a:r>
            <a:r>
              <a:rPr lang="el-GR" dirty="0">
                <a:latin typeface="Times New Roman" panose="02020603050405020304" pitchFamily="18" charset="0"/>
                <a:cs typeface="Times New Roman" panose="02020603050405020304" pitchFamily="18" charset="0"/>
              </a:rPr>
              <a:t> τριχοειδή, το</a:t>
            </a:r>
            <a:r>
              <a:rPr lang="en-US" dirty="0">
                <a:latin typeface="Times New Roman" panose="02020603050405020304" pitchFamily="18" charset="0"/>
                <a:cs typeface="Times New Roman" panose="02020603050405020304" pitchFamily="18" charset="0"/>
              </a:rPr>
              <a:t> CO</a:t>
            </a:r>
            <a:r>
              <a:rPr lang="en-US"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διαχέεται από τους ιστούς προς το αίμα.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Μετά την είσοδο στην κυκλοφορία του αίματος, τα μόρια του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είτε: </a:t>
            </a:r>
            <a:r>
              <a:rPr lang="en-US"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1)</a:t>
            </a:r>
            <a:r>
              <a:rPr lang="el-GR" dirty="0">
                <a:latin typeface="Times New Roman" panose="02020603050405020304" pitchFamily="18" charset="0"/>
                <a:cs typeface="Times New Roman" panose="02020603050405020304" pitchFamily="18" charset="0"/>
              </a:rPr>
              <a:t> μετατρέπονται σε </a:t>
            </a:r>
            <a:r>
              <a:rPr lang="el-GR" dirty="0" err="1">
                <a:latin typeface="Times New Roman" panose="02020603050405020304" pitchFamily="18" charset="0"/>
                <a:cs typeface="Times New Roman" panose="02020603050405020304" pitchFamily="18" charset="0"/>
              </a:rPr>
              <a:t>διττανθρακικά</a:t>
            </a:r>
            <a:r>
              <a:rPr lang="el-GR" dirty="0">
                <a:latin typeface="Times New Roman" panose="02020603050405020304" pitchFamily="18" charset="0"/>
                <a:cs typeface="Times New Roman" panose="02020603050405020304" pitchFamily="18" charset="0"/>
              </a:rPr>
              <a:t> ιόντα μέσω ανθρακικού οξέος, ή </a:t>
            </a:r>
            <a:r>
              <a:rPr lang="el-GR" b="1"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δεσμεύονται στο πρωτεϊνικό τμήμα της αιμοσφαιρίνης εντός των ερυθρών αιμοσφαιρίων, ή </a:t>
            </a:r>
            <a:r>
              <a:rPr lang="el-GR" b="1" dirty="0">
                <a:latin typeface="Times New Roman" panose="02020603050405020304" pitchFamily="18" charset="0"/>
                <a:cs typeface="Times New Roman" panose="02020603050405020304" pitchFamily="18" charset="0"/>
              </a:rPr>
              <a:t>3)</a:t>
            </a:r>
            <a:r>
              <a:rPr lang="el-GR" dirty="0">
                <a:latin typeface="Times New Roman" panose="02020603050405020304" pitchFamily="18" charset="0"/>
                <a:cs typeface="Times New Roman" panose="02020603050405020304" pitchFamily="18" charset="0"/>
              </a:rPr>
              <a:t> διαλύονται στο πλάσμα.</a:t>
            </a:r>
          </a:p>
        </p:txBody>
      </p:sp>
    </p:spTree>
    <p:extLst>
      <p:ext uri="{BB962C8B-B14F-4D97-AF65-F5344CB8AC3E}">
        <p14:creationId xmlns:p14="http://schemas.microsoft.com/office/powerpoint/2010/main" val="17041070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03"/>
            <a:ext cx="10515600" cy="804231"/>
          </a:xfrm>
        </p:spPr>
        <p:txBody>
          <a:bodyPr/>
          <a:lstStyle/>
          <a:p>
            <a:r>
              <a:rPr lang="el-GR" b="1" dirty="0">
                <a:solidFill>
                  <a:srgbClr val="00B0F0"/>
                </a:solidFill>
              </a:rPr>
              <a:t>Μετατροπή CO</a:t>
            </a:r>
            <a:r>
              <a:rPr lang="el-GR" b="1" baseline="-25000" dirty="0">
                <a:solidFill>
                  <a:srgbClr val="00B0F0"/>
                </a:solidFill>
              </a:rPr>
              <a:t>2</a:t>
            </a:r>
            <a:r>
              <a:rPr lang="el-GR" b="1" dirty="0">
                <a:solidFill>
                  <a:srgbClr val="00B0F0"/>
                </a:solidFill>
              </a:rPr>
              <a:t>  σε </a:t>
            </a:r>
            <a:r>
              <a:rPr lang="el-GR" b="1" dirty="0" err="1">
                <a:solidFill>
                  <a:srgbClr val="00B0F0"/>
                </a:solidFill>
              </a:rPr>
              <a:t>Διττανθρακικά</a:t>
            </a:r>
            <a:r>
              <a:rPr lang="el-GR" b="1" dirty="0">
                <a:solidFill>
                  <a:srgbClr val="00B0F0"/>
                </a:solidFill>
              </a:rPr>
              <a:t> Ιόντα</a:t>
            </a:r>
            <a:endParaRPr lang="el-GR" dirty="0">
              <a:solidFill>
                <a:srgbClr val="00B0F0"/>
              </a:solidFill>
            </a:endParaRPr>
          </a:p>
        </p:txBody>
      </p:sp>
      <p:sp>
        <p:nvSpPr>
          <p:cNvPr id="3" name="Content Placeholder 2"/>
          <p:cNvSpPr>
            <a:spLocks noGrp="1"/>
          </p:cNvSpPr>
          <p:nvPr>
            <p:ph idx="1"/>
          </p:nvPr>
        </p:nvSpPr>
        <p:spPr>
          <a:xfrm>
            <a:off x="838199" y="1156771"/>
            <a:ext cx="11115101" cy="5541483"/>
          </a:xfrm>
        </p:spPr>
        <p:txBody>
          <a:bodyPr>
            <a:normAutofit/>
          </a:bodyPr>
          <a:lstStyle/>
          <a:p>
            <a:pPr algn="just"/>
            <a:r>
              <a:rPr lang="el-GR" dirty="0">
                <a:latin typeface="Times New Roman" panose="02020603050405020304" pitchFamily="18" charset="0"/>
                <a:cs typeface="Times New Roman" panose="02020603050405020304" pitchFamily="18" charset="0"/>
              </a:rPr>
              <a:t>Το 70% του </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που εισέρχεται στο αίμα μεταφέρεται ως </a:t>
            </a:r>
            <a:r>
              <a:rPr lang="el-GR" dirty="0" err="1">
                <a:latin typeface="Times New Roman" panose="02020603050405020304" pitchFamily="18" charset="0"/>
                <a:cs typeface="Times New Roman" panose="02020603050405020304" pitchFamily="18" charset="0"/>
              </a:rPr>
              <a:t>διττανθρακικά</a:t>
            </a:r>
            <a:r>
              <a:rPr lang="el-GR" dirty="0">
                <a:latin typeface="Times New Roman" panose="02020603050405020304" pitchFamily="18" charset="0"/>
                <a:cs typeface="Times New Roman" panose="02020603050405020304" pitchFamily="18" charset="0"/>
              </a:rPr>
              <a:t> ιόντα αφού πρώτα μετατραπεί σε ανθρακικό οξύ μέσω της </a:t>
            </a:r>
            <a:r>
              <a:rPr lang="el-GR" dirty="0" err="1">
                <a:latin typeface="Times New Roman" panose="02020603050405020304" pitchFamily="18" charset="0"/>
                <a:cs typeface="Times New Roman" panose="02020603050405020304" pitchFamily="18" charset="0"/>
              </a:rPr>
              <a:t>καρβονικής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ανυδράσης</a:t>
            </a:r>
            <a:r>
              <a:rPr lang="el-GR" dirty="0">
                <a:latin typeface="Times New Roman" panose="02020603050405020304" pitchFamily="18" charset="0"/>
                <a:cs typeface="Times New Roman" panose="02020603050405020304" pitchFamily="18" charset="0"/>
              </a:rPr>
              <a:t> που είναι σε αφθονία εντός των ερυθρών αιμοσφαιρίων. </a:t>
            </a:r>
          </a:p>
          <a:p>
            <a:pPr algn="just"/>
            <a:r>
              <a:rPr lang="el-GR" dirty="0">
                <a:latin typeface="Times New Roman" panose="02020603050405020304" pitchFamily="18" charset="0"/>
                <a:cs typeface="Times New Roman" panose="02020603050405020304" pitchFamily="18" charset="0"/>
              </a:rPr>
              <a:t>Το ένζυμο δεν υπάρχει στο πλάσμα, οπότε η αντίδραση εξελίσσεται αργά στο πλάσμα. </a:t>
            </a:r>
          </a:p>
          <a:p>
            <a:pPr algn="just"/>
            <a:r>
              <a:rPr lang="el-GR" dirty="0">
                <a:latin typeface="Times New Roman" panose="02020603050405020304" pitchFamily="18" charset="0"/>
                <a:cs typeface="Times New Roman" panose="02020603050405020304" pitchFamily="18" charset="0"/>
              </a:rPr>
              <a:t>Ακολούθως, τα μόρια του ανθρακικού οξέος διαχωρίζονται σε Η</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διττανθρακικά</a:t>
            </a:r>
            <a:r>
              <a:rPr lang="el-GR" dirty="0">
                <a:latin typeface="Times New Roman" panose="02020603050405020304" pitchFamily="18" charset="0"/>
                <a:cs typeface="Times New Roman" panose="02020603050405020304" pitchFamily="18" charset="0"/>
              </a:rPr>
              <a:t> ιόντα (HCO</a:t>
            </a:r>
            <a:r>
              <a:rPr lang="el-GR" baseline="-25000" dirty="0">
                <a:latin typeface="Times New Roman" panose="02020603050405020304" pitchFamily="18" charset="0"/>
                <a:cs typeface="Times New Roman" panose="02020603050405020304" pitchFamily="18" charset="0"/>
              </a:rPr>
              <a:t>3</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χωρίς την παρουσία ενζύμου:</a:t>
            </a:r>
          </a:p>
          <a:p>
            <a:pPr algn="just"/>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 	↔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HCO</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διοξείδιο του άνθρακα + νερό ↔ ανθρακικό οξύ ↔ ιόν υδρογόνου + </a:t>
            </a:r>
            <a:r>
              <a:rPr lang="el-GR" dirty="0" err="1">
                <a:latin typeface="Times New Roman" panose="02020603050405020304" pitchFamily="18" charset="0"/>
                <a:cs typeface="Times New Roman" panose="02020603050405020304" pitchFamily="18" charset="0"/>
              </a:rPr>
              <a:t>διττανθρακικό</a:t>
            </a:r>
            <a:r>
              <a:rPr lang="el-GR" dirty="0">
                <a:latin typeface="Times New Roman" panose="02020603050405020304" pitchFamily="18" charset="0"/>
                <a:cs typeface="Times New Roman" panose="02020603050405020304" pitchFamily="18" charset="0"/>
              </a:rPr>
              <a:t> ιόν</a:t>
            </a:r>
          </a:p>
          <a:p>
            <a:pPr algn="just"/>
            <a:r>
              <a:rPr lang="el-GR" dirty="0">
                <a:latin typeface="Times New Roman" panose="02020603050405020304" pitchFamily="18" charset="0"/>
                <a:cs typeface="Times New Roman" panose="02020603050405020304" pitchFamily="18" charset="0"/>
              </a:rPr>
              <a:t>		Η</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 	Η</a:t>
            </a:r>
            <a:r>
              <a:rPr lang="en-US" dirty="0">
                <a:latin typeface="Times New Roman" panose="02020603050405020304" pitchFamily="18" charset="0"/>
                <a:cs typeface="Times New Roman" panose="02020603050405020304" pitchFamily="18" charset="0"/>
              </a:rPr>
              <a:t>b </a:t>
            </a:r>
            <a:r>
              <a:rPr lang="el-GR"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HbH</a:t>
            </a:r>
            <a:r>
              <a:rPr lang="el-GR" baseline="30000"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Αυτές οι αντιδράσεις είναι αναστρέψιμες.</a:t>
            </a:r>
          </a:p>
        </p:txBody>
      </p:sp>
    </p:spTree>
    <p:extLst>
      <p:ext uri="{BB962C8B-B14F-4D97-AF65-F5344CB8AC3E}">
        <p14:creationId xmlns:p14="http://schemas.microsoft.com/office/powerpoint/2010/main" val="3982847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7624"/>
            <a:ext cx="10515600" cy="6092328"/>
          </a:xfrm>
        </p:spPr>
        <p:txBody>
          <a:bodyPr>
            <a:normAutofit/>
          </a:bodyPr>
          <a:lstStyle/>
          <a:p>
            <a:pPr algn="just"/>
            <a:r>
              <a:rPr lang="el-GR" dirty="0">
                <a:latin typeface="Times New Roman" panose="02020603050405020304" pitchFamily="18" charset="0"/>
                <a:cs typeface="Times New Roman" panose="02020603050405020304" pitchFamily="18" charset="0"/>
              </a:rPr>
              <a:t>Τα περισσότερα Η</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συνδέονται στην αιμοσφαιρίνη σχηματίζοντας </a:t>
            </a:r>
            <a:r>
              <a:rPr lang="el-GR" dirty="0" err="1">
                <a:latin typeface="Times New Roman" panose="02020603050405020304" pitchFamily="18" charset="0"/>
                <a:cs typeface="Times New Roman" panose="02020603050405020304" pitchFamily="18" charset="0"/>
              </a:rPr>
              <a:t>HbH</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Η σύνδεση αυτή εμποδίζει τα απελευθερωμένα ιόντα H</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στο να μειώσουν το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του πλάσματος διατηρώντας το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 του αίματος σταθερό, αποφεύγοντας μια ενδεχόμενη μεταβολική οξέωση που θα δημιουργείτο εάν τα ιόντα H</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εισέρχονταν στο πλάσμα. </a:t>
            </a:r>
          </a:p>
          <a:p>
            <a:pPr algn="just"/>
            <a:r>
              <a:rPr lang="el-GR" dirty="0">
                <a:latin typeface="Times New Roman" panose="02020603050405020304" pitchFamily="18" charset="0"/>
                <a:cs typeface="Times New Roman" panose="02020603050405020304" pitchFamily="18" charset="0"/>
              </a:rPr>
              <a:t>Αντίθετα, τα </a:t>
            </a:r>
            <a:r>
              <a:rPr lang="el-GR" dirty="0" err="1">
                <a:latin typeface="Times New Roman" panose="02020603050405020304" pitchFamily="18" charset="0"/>
                <a:cs typeface="Times New Roman" panose="02020603050405020304" pitchFamily="18" charset="0"/>
              </a:rPr>
              <a:t>διττανθρακικά</a:t>
            </a:r>
            <a:r>
              <a:rPr lang="el-GR" dirty="0">
                <a:latin typeface="Times New Roman" panose="02020603050405020304" pitchFamily="18" charset="0"/>
                <a:cs typeface="Times New Roman" panose="02020603050405020304" pitchFamily="18" charset="0"/>
              </a:rPr>
              <a:t> ιόντα μεταφέρονται στο πλάσμα με </a:t>
            </a:r>
            <a:r>
              <a:rPr lang="el-GR" dirty="0" err="1">
                <a:latin typeface="Times New Roman" panose="02020603050405020304" pitchFamily="18" charset="0"/>
                <a:cs typeface="Times New Roman" panose="02020603050405020304" pitchFamily="18" charset="0"/>
              </a:rPr>
              <a:t>αντιμεταφορά</a:t>
            </a:r>
            <a:r>
              <a:rPr lang="el-GR" dirty="0">
                <a:latin typeface="Times New Roman" panose="02020603050405020304" pitchFamily="18" charset="0"/>
                <a:cs typeface="Times New Roman" panose="02020603050405020304" pitchFamily="18" charset="0"/>
              </a:rPr>
              <a:t> που ανταλλάσσει ενδοκυττάρια </a:t>
            </a:r>
            <a:r>
              <a:rPr lang="el-GR" dirty="0" err="1">
                <a:latin typeface="Times New Roman" panose="02020603050405020304" pitchFamily="18" charset="0"/>
                <a:cs typeface="Times New Roman" panose="02020603050405020304" pitchFamily="18" charset="0"/>
              </a:rPr>
              <a:t>διττανθρακικά</a:t>
            </a:r>
            <a:r>
              <a:rPr lang="el-GR" dirty="0">
                <a:latin typeface="Times New Roman" panose="02020603050405020304" pitchFamily="18" charset="0"/>
                <a:cs typeface="Times New Roman" panose="02020603050405020304" pitchFamily="18" charset="0"/>
              </a:rPr>
              <a:t> ιόντα για </a:t>
            </a:r>
            <a:r>
              <a:rPr lang="el-GR" dirty="0" err="1">
                <a:latin typeface="Times New Roman" panose="02020603050405020304" pitchFamily="18" charset="0"/>
                <a:cs typeface="Times New Roman" panose="02020603050405020304" pitchFamily="18" charset="0"/>
              </a:rPr>
              <a:t>εξωκυττάρια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Cl</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Αυτή η ανταλλαγή ανιόντων είναι γνωστή ως </a:t>
            </a:r>
            <a:r>
              <a:rPr lang="el-GR" b="1" dirty="0">
                <a:latin typeface="Times New Roman" panose="02020603050405020304" pitchFamily="18" charset="0"/>
                <a:cs typeface="Times New Roman" panose="02020603050405020304" pitchFamily="18" charset="0"/>
              </a:rPr>
              <a:t>μετατόπιση χλωρίου</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Έτσι, το διοξείδιο του άνθρακα που παράγεται στα </a:t>
            </a:r>
            <a:r>
              <a:rPr lang="el-GR" dirty="0" err="1">
                <a:latin typeface="Times New Roman" panose="02020603050405020304" pitchFamily="18" charset="0"/>
                <a:cs typeface="Times New Roman" panose="02020603050405020304" pitchFamily="18" charset="0"/>
              </a:rPr>
              <a:t>ιστικά</a:t>
            </a:r>
            <a:r>
              <a:rPr lang="el-GR" dirty="0">
                <a:latin typeface="Times New Roman" panose="02020603050405020304" pitchFamily="18" charset="0"/>
                <a:cs typeface="Times New Roman" panose="02020603050405020304" pitchFamily="18" charset="0"/>
              </a:rPr>
              <a:t> κύτταρα μεταφέρεται στο πλάσμα υπό μορφή </a:t>
            </a:r>
            <a:r>
              <a:rPr lang="el-GR" dirty="0" err="1">
                <a:latin typeface="Times New Roman" panose="02020603050405020304" pitchFamily="18" charset="0"/>
                <a:cs typeface="Times New Roman" panose="02020603050405020304" pitchFamily="18" charset="0"/>
              </a:rPr>
              <a:t>διττανθρακικών</a:t>
            </a:r>
            <a:r>
              <a:rPr lang="el-GR" dirty="0">
                <a:latin typeface="Times New Roman" panose="02020603050405020304" pitchFamily="18" charset="0"/>
                <a:cs typeface="Times New Roman" panose="02020603050405020304" pitchFamily="18" charset="0"/>
              </a:rPr>
              <a:t> ιόντων δια μέσω των ερυθρών αιμοσφαιρίων.</a:t>
            </a:r>
          </a:p>
          <a:p>
            <a:endParaRPr lang="el-GR" dirty="0"/>
          </a:p>
        </p:txBody>
      </p:sp>
    </p:spTree>
    <p:extLst>
      <p:ext uri="{BB962C8B-B14F-4D97-AF65-F5344CB8AC3E}">
        <p14:creationId xmlns:p14="http://schemas.microsoft.com/office/powerpoint/2010/main" val="41453902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1"/>
            <a:ext cx="10515600" cy="991517"/>
          </a:xfrm>
        </p:spPr>
        <p:txBody>
          <a:bodyPr/>
          <a:lstStyle/>
          <a:p>
            <a:r>
              <a:rPr lang="el-GR" b="1" dirty="0">
                <a:solidFill>
                  <a:srgbClr val="00B0F0"/>
                </a:solidFill>
              </a:rPr>
              <a:t>Δέσμευση του CO</a:t>
            </a:r>
            <a:r>
              <a:rPr lang="el-GR" b="1" baseline="-25000" dirty="0">
                <a:solidFill>
                  <a:srgbClr val="00B0F0"/>
                </a:solidFill>
              </a:rPr>
              <a:t>2 </a:t>
            </a:r>
            <a:r>
              <a:rPr lang="el-GR" b="1" dirty="0">
                <a:solidFill>
                  <a:srgbClr val="00B0F0"/>
                </a:solidFill>
              </a:rPr>
              <a:t> στην Αιμοσφαιρίνη</a:t>
            </a:r>
            <a:endParaRPr lang="el-GR" dirty="0">
              <a:solidFill>
                <a:srgbClr val="00B0F0"/>
              </a:solidFill>
            </a:endParaRPr>
          </a:p>
        </p:txBody>
      </p:sp>
      <p:sp>
        <p:nvSpPr>
          <p:cNvPr id="3" name="Content Placeholder 2"/>
          <p:cNvSpPr>
            <a:spLocks noGrp="1"/>
          </p:cNvSpPr>
          <p:nvPr>
            <p:ph idx="1"/>
          </p:nvPr>
        </p:nvSpPr>
        <p:spPr>
          <a:xfrm>
            <a:off x="838200" y="1399142"/>
            <a:ext cx="10515600" cy="5233012"/>
          </a:xfrm>
        </p:spPr>
        <p:txBody>
          <a:bodyPr>
            <a:normAutofit/>
          </a:bodyPr>
          <a:lstStyle/>
          <a:p>
            <a:pPr algn="just"/>
            <a:r>
              <a:rPr lang="el-GR" dirty="0">
                <a:latin typeface="Times New Roman" panose="02020603050405020304" pitchFamily="18" charset="0"/>
                <a:cs typeface="Times New Roman" panose="02020603050405020304" pitchFamily="18" charset="0"/>
              </a:rPr>
              <a:t>Το 23% του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που μεταφέρεται μέσω αίματος, δεσμεύεται στα ερυθρά αιμοσφαίρια για το σχηματισμό </a:t>
            </a:r>
            <a:r>
              <a:rPr lang="el-GR" dirty="0" err="1">
                <a:latin typeface="Times New Roman" panose="02020603050405020304" pitchFamily="18" charset="0"/>
                <a:cs typeface="Times New Roman" panose="02020603050405020304" pitchFamily="18" charset="0"/>
              </a:rPr>
              <a:t>καρβαμινοαιμοσφαιρίνης</a:t>
            </a:r>
            <a:r>
              <a:rPr lang="el-GR" dirty="0">
                <a:latin typeface="Times New Roman" panose="02020603050405020304" pitchFamily="18" charset="0"/>
                <a:cs typeface="Times New Roman" panose="02020603050405020304" pitchFamily="18" charset="0"/>
              </a:rPr>
              <a:t> (HbCO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Η αντίδραση είναι πλήρως αντιστρεπτή:</a:t>
            </a:r>
          </a:p>
          <a:p>
            <a:pPr algn="just"/>
            <a:r>
              <a:rPr lang="el-GR" dirty="0">
                <a:latin typeface="Times New Roman" panose="02020603050405020304" pitchFamily="18" charset="0"/>
                <a:cs typeface="Times New Roman" panose="02020603050405020304" pitchFamily="18" charset="0"/>
              </a:rPr>
              <a:t>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 	HbNH</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 	</a:t>
            </a:r>
            <a:r>
              <a:rPr lang="el-GR" dirty="0" err="1">
                <a:latin typeface="Times New Roman" panose="02020603050405020304" pitchFamily="18" charset="0"/>
                <a:cs typeface="Times New Roman" panose="02020603050405020304" pitchFamily="18" charset="0"/>
              </a:rPr>
              <a:t>HbNHCOOH</a:t>
            </a:r>
            <a:endParaRPr lang="el-GR" dirty="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Η αντίδραση αυτή μπορεί να απλουστευθεί χωρίς την παρουσία των </a:t>
            </a:r>
            <a:r>
              <a:rPr lang="el-GR" dirty="0" err="1">
                <a:latin typeface="Times New Roman" panose="02020603050405020304" pitchFamily="18" charset="0"/>
                <a:cs typeface="Times New Roman" panose="02020603050405020304" pitchFamily="18" charset="0"/>
              </a:rPr>
              <a:t>αμινομάδων</a:t>
            </a:r>
            <a:r>
              <a:rPr lang="el-GR" dirty="0">
                <a:latin typeface="Times New Roman" panose="02020603050405020304" pitchFamily="18" charset="0"/>
                <a:cs typeface="Times New Roman" panose="02020603050405020304" pitchFamily="18" charset="0"/>
              </a:rPr>
              <a:t> ως εξής: </a:t>
            </a:r>
          </a:p>
          <a:p>
            <a:pPr marL="0" indent="0" algn="just">
              <a:buNone/>
            </a:pP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	 </a:t>
            </a:r>
            <a:r>
              <a:rPr lang="el-GR" dirty="0" err="1">
                <a:latin typeface="Times New Roman" panose="02020603050405020304" pitchFamily="18" charset="0"/>
                <a:cs typeface="Times New Roman" panose="02020603050405020304" pitchFamily="18" charset="0"/>
              </a:rPr>
              <a:t>Hb</a:t>
            </a:r>
            <a:r>
              <a:rPr lang="el-GR" dirty="0">
                <a:latin typeface="Times New Roman" panose="02020603050405020304" pitchFamily="18" charset="0"/>
                <a:cs typeface="Times New Roman" panose="02020603050405020304" pitchFamily="18" charset="0"/>
              </a:rPr>
              <a:t> 	↔ 	HbCO</a:t>
            </a:r>
            <a:r>
              <a:rPr lang="el-GR" baseline="-25000" dirty="0">
                <a:latin typeface="Times New Roman" panose="02020603050405020304" pitchFamily="18" charset="0"/>
                <a:cs typeface="Times New Roman" panose="02020603050405020304" pitchFamily="18" charset="0"/>
              </a:rPr>
              <a:t>2</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724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405"/>
            <a:ext cx="10515600" cy="1156771"/>
          </a:xfrm>
        </p:spPr>
        <p:txBody>
          <a:bodyPr/>
          <a:lstStyle/>
          <a:p>
            <a:r>
              <a:rPr lang="el-GR" b="1" dirty="0">
                <a:solidFill>
                  <a:srgbClr val="00B0F0"/>
                </a:solidFill>
              </a:rPr>
              <a:t>Μεταφορά CO</a:t>
            </a:r>
            <a:r>
              <a:rPr lang="el-GR" b="1" baseline="-25000" dirty="0">
                <a:solidFill>
                  <a:srgbClr val="00B0F0"/>
                </a:solidFill>
              </a:rPr>
              <a:t>2</a:t>
            </a:r>
            <a:r>
              <a:rPr lang="el-GR" b="1" dirty="0">
                <a:solidFill>
                  <a:srgbClr val="00B0F0"/>
                </a:solidFill>
              </a:rPr>
              <a:t> στο Πλάσμα</a:t>
            </a:r>
            <a:endParaRPr lang="el-GR" dirty="0">
              <a:solidFill>
                <a:srgbClr val="00B0F0"/>
              </a:solidFill>
            </a:endParaRPr>
          </a:p>
        </p:txBody>
      </p:sp>
      <p:sp>
        <p:nvSpPr>
          <p:cNvPr id="3" name="Content Placeholder 2"/>
          <p:cNvSpPr>
            <a:spLocks noGrp="1"/>
          </p:cNvSpPr>
          <p:nvPr>
            <p:ph idx="1"/>
          </p:nvPr>
        </p:nvSpPr>
        <p:spPr>
          <a:xfrm>
            <a:off x="838200" y="1597446"/>
            <a:ext cx="10872730" cy="4579517"/>
          </a:xfrm>
        </p:spPr>
        <p:txBody>
          <a:bodyPr/>
          <a:lstStyle/>
          <a:p>
            <a:pPr algn="just"/>
            <a:r>
              <a:rPr lang="el-GR" dirty="0">
                <a:latin typeface="Times New Roman" panose="02020603050405020304" pitchFamily="18" charset="0"/>
                <a:cs typeface="Times New Roman" panose="02020603050405020304" pitchFamily="18" charset="0"/>
              </a:rPr>
              <a:t>Παρ’ όλο που το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είναι πιο διαλυτό στο πλάσμα από ότι το οξυγόνο, τα </a:t>
            </a:r>
            <a:r>
              <a:rPr lang="el-GR" dirty="0" err="1">
                <a:latin typeface="Times New Roman" panose="02020603050405020304" pitchFamily="18" charset="0"/>
                <a:cs typeface="Times New Roman" panose="02020603050405020304" pitchFamily="18" charset="0"/>
              </a:rPr>
              <a:t>ιστικά</a:t>
            </a:r>
            <a:r>
              <a:rPr lang="el-GR" dirty="0">
                <a:latin typeface="Times New Roman" panose="02020603050405020304" pitchFamily="18" charset="0"/>
                <a:cs typeface="Times New Roman" panose="02020603050405020304" pitchFamily="18" charset="0"/>
              </a:rPr>
              <a:t> κύτταρα παράγουν πολύ μεγαλύτερες ποσότητες από ότι μπορούν να διαλυθούν στο πλάσμα. </a:t>
            </a:r>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Μόνο το 7% του διοξειδίου του άνθρακα που διαχέεται από τα περιφερικά τριχοειδή μεταφέρεται διαλυμένο στο πλάσμα.</a:t>
            </a:r>
          </a:p>
          <a:p>
            <a:endParaRPr lang="el-GR" dirty="0"/>
          </a:p>
        </p:txBody>
      </p:sp>
    </p:spTree>
    <p:extLst>
      <p:ext uri="{BB962C8B-B14F-4D97-AF65-F5344CB8AC3E}">
        <p14:creationId xmlns:p14="http://schemas.microsoft.com/office/powerpoint/2010/main" val="40917522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15" y="-61423"/>
            <a:ext cx="10515600" cy="771180"/>
          </a:xfrm>
        </p:spPr>
        <p:txBody>
          <a:bodyPr/>
          <a:lstStyle/>
          <a:p>
            <a:r>
              <a:rPr lang="el-GR" b="1" dirty="0">
                <a:solidFill>
                  <a:srgbClr val="00B0F0"/>
                </a:solidFill>
              </a:rPr>
              <a:t>Απομάκρυνση CO</a:t>
            </a:r>
            <a:r>
              <a:rPr lang="el-GR" b="1" baseline="-25000" dirty="0">
                <a:solidFill>
                  <a:srgbClr val="00B0F0"/>
                </a:solidFill>
              </a:rPr>
              <a:t>2</a:t>
            </a:r>
            <a:r>
              <a:rPr lang="el-GR" b="1" dirty="0">
                <a:solidFill>
                  <a:srgbClr val="00B0F0"/>
                </a:solidFill>
              </a:rPr>
              <a:t> από τους πνεύμονες</a:t>
            </a:r>
            <a:endParaRPr lang="el-GR" dirty="0">
              <a:solidFill>
                <a:srgbClr val="00B0F0"/>
              </a:solidFill>
            </a:endParaRPr>
          </a:p>
        </p:txBody>
      </p:sp>
      <p:sp>
        <p:nvSpPr>
          <p:cNvPr id="3" name="Content Placeholder 2"/>
          <p:cNvSpPr>
            <a:spLocks noGrp="1"/>
          </p:cNvSpPr>
          <p:nvPr>
            <p:ph idx="1"/>
          </p:nvPr>
        </p:nvSpPr>
        <p:spPr>
          <a:xfrm>
            <a:off x="838200" y="925417"/>
            <a:ext cx="11071034" cy="5805889"/>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Καθώς τα πνευμονικά τριχοειδή διέρχονται από τις κυψελίδες, όλες οι παραπάνω αντιδράσεις που πραγματοποιήθηκαν στα περιφερικά τριχοειδή αντιστρέφονται. </a:t>
            </a:r>
          </a:p>
          <a:p>
            <a:pPr algn="just"/>
            <a:r>
              <a:rPr lang="el-GR" dirty="0">
                <a:latin typeface="Times New Roman" panose="02020603050405020304" pitchFamily="18" charset="0"/>
                <a:cs typeface="Times New Roman" panose="02020603050405020304" pitchFamily="18" charset="0"/>
              </a:rPr>
              <a:t>Μερική πίεση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στα πνευμονικά τριχοειδή είναι 46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ενώ στις κυψελίδες είναι 40 </a:t>
            </a:r>
            <a:r>
              <a:rPr lang="el-GR" dirty="0" err="1">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Αυτή η διαφορά πίεσης κάνει το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να διαχέεται έξω από τα ερυθρά αιμοσφαίρια και το πλάσμα προς τις κυψελίδες. </a:t>
            </a:r>
          </a:p>
          <a:p>
            <a:pPr algn="just"/>
            <a:r>
              <a:rPr lang="el-GR" dirty="0">
                <a:latin typeface="Times New Roman" panose="02020603050405020304" pitchFamily="18" charset="0"/>
                <a:cs typeface="Times New Roman" panose="02020603050405020304" pitchFamily="18" charset="0"/>
              </a:rPr>
              <a:t>Η αιμοσφαιρίνη αποδεσμεύει όλα τα Η</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που είχε προσλάβει στο επίπεδο των  ιστών, τα οποία αντιδρούν με τα </a:t>
            </a:r>
            <a:r>
              <a:rPr lang="el-GR" dirty="0" err="1">
                <a:latin typeface="Times New Roman" panose="02020603050405020304" pitchFamily="18" charset="0"/>
                <a:cs typeface="Times New Roman" panose="02020603050405020304" pitchFamily="18" charset="0"/>
              </a:rPr>
              <a:t>διττανθρακικά</a:t>
            </a:r>
            <a:r>
              <a:rPr lang="el-GR" dirty="0">
                <a:latin typeface="Times New Roman" panose="02020603050405020304" pitchFamily="18" charset="0"/>
                <a:cs typeface="Times New Roman" panose="02020603050405020304" pitchFamily="18" charset="0"/>
              </a:rPr>
              <a:t> ιόντα παράγοντας ανθρακικό οξύ, που στη συνέχεια διασπάται παράγοντας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και H</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O. Το </a:t>
            </a:r>
            <a:r>
              <a:rPr lang="el-GR" dirty="0" err="1">
                <a:latin typeface="Times New Roman" panose="02020603050405020304" pitchFamily="18" charset="0"/>
                <a:cs typeface="Times New Roman" panose="02020603050405020304" pitchFamily="18" charset="0"/>
              </a:rPr>
              <a:t>νεοσχηματιζόμενο</a:t>
            </a:r>
            <a:r>
              <a:rPr lang="el-GR" dirty="0">
                <a:latin typeface="Times New Roman" panose="02020603050405020304" pitchFamily="18" charset="0"/>
                <a:cs typeface="Times New Roman" panose="02020603050405020304" pitchFamily="18" charset="0"/>
              </a:rPr>
              <a:t>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διαχέεται έξω από τα ερυθρά αιμοσφαίρια στο πλάσμα και από εκεί στις κυψελίδες για να αποβληθεί μέσω της εκπνοής. Επίσης, η </a:t>
            </a:r>
            <a:r>
              <a:rPr lang="el-GR" dirty="0" err="1">
                <a:latin typeface="Times New Roman" panose="02020603050405020304" pitchFamily="18" charset="0"/>
                <a:cs typeface="Times New Roman" panose="02020603050405020304" pitchFamily="18" charset="0"/>
              </a:rPr>
              <a:t>καρβαμινοαιμοσφαιρίνη</a:t>
            </a:r>
            <a:r>
              <a:rPr lang="el-GR" dirty="0">
                <a:latin typeface="Times New Roman" panose="02020603050405020304" pitchFamily="18" charset="0"/>
                <a:cs typeface="Times New Roman" panose="02020603050405020304" pitchFamily="18" charset="0"/>
              </a:rPr>
              <a:t> αποδεσμεύει το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το οποίο διαχέεται στο πλάσμα και στις κυψελίδες για να απομακρυνθεί και αυτό μέσω της εκπνοής.</a:t>
            </a:r>
          </a:p>
          <a:p>
            <a:endParaRPr lang="el-GR" dirty="0"/>
          </a:p>
        </p:txBody>
      </p:sp>
    </p:spTree>
    <p:extLst>
      <p:ext uri="{BB962C8B-B14F-4D97-AF65-F5344CB8AC3E}">
        <p14:creationId xmlns:p14="http://schemas.microsoft.com/office/powerpoint/2010/main" val="362702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321"/>
            <a:ext cx="10515600" cy="661012"/>
          </a:xfrm>
        </p:spPr>
        <p:txBody>
          <a:bodyPr>
            <a:normAutofit/>
          </a:bodyPr>
          <a:lstStyle/>
          <a:p>
            <a:r>
              <a:rPr lang="el-GR" sz="3600" b="1" dirty="0">
                <a:solidFill>
                  <a:srgbClr val="00B0F0"/>
                </a:solidFill>
              </a:rPr>
              <a:t>Αναπνευστικός βλεννογόνος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2921" y="1057619"/>
            <a:ext cx="8448310" cy="5574535"/>
          </a:xfrm>
        </p:spPr>
      </p:pic>
    </p:spTree>
    <p:extLst>
      <p:ext uri="{BB962C8B-B14F-4D97-AF65-F5344CB8AC3E}">
        <p14:creationId xmlns:p14="http://schemas.microsoft.com/office/powerpoint/2010/main" val="8280050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305"/>
            <a:ext cx="10515600" cy="947449"/>
          </a:xfrm>
        </p:spPr>
        <p:txBody>
          <a:bodyPr/>
          <a:lstStyle/>
          <a:p>
            <a:pPr algn="ctr"/>
            <a:r>
              <a:rPr lang="el-GR" b="1" dirty="0">
                <a:solidFill>
                  <a:srgbClr val="00B0F0"/>
                </a:solidFill>
              </a:rPr>
              <a:t>Έλεγχος της Αναπνοής</a:t>
            </a:r>
            <a:endParaRPr lang="el-GR" dirty="0">
              <a:solidFill>
                <a:srgbClr val="00B0F0"/>
              </a:solidFill>
            </a:endParaRPr>
          </a:p>
        </p:txBody>
      </p:sp>
      <p:sp>
        <p:nvSpPr>
          <p:cNvPr id="3" name="Content Placeholder 2"/>
          <p:cNvSpPr>
            <a:spLocks noGrp="1"/>
          </p:cNvSpPr>
          <p:nvPr>
            <p:ph idx="1"/>
          </p:nvPr>
        </p:nvSpPr>
        <p:spPr>
          <a:xfrm>
            <a:off x="838199" y="1233888"/>
            <a:ext cx="11015949" cy="5398265"/>
          </a:xfrm>
        </p:spPr>
        <p:txBody>
          <a:bodyPr/>
          <a:lstStyle/>
          <a:p>
            <a:pPr algn="just"/>
            <a:r>
              <a:rPr lang="el-GR" dirty="0">
                <a:latin typeface="Times New Roman" panose="02020603050405020304" pitchFamily="18" charset="0"/>
                <a:cs typeface="Times New Roman" panose="02020603050405020304" pitchFamily="18" charset="0"/>
              </a:rPr>
              <a:t>Περιφερικά κύτταρα απορροφούν συνεχώς οξυγόνο από τα διάμεσα υγρά και παράγουν διοξείδιο του άνθρακα. Κάτω από φυσιολογικές συνθήκες, οι κυτταρικοί ρυθμοί απορρόφησης και παραγωγής είναι ίδιοι με τους τριχοειδικούς ρυθμούς διανομής και απομάκρυνσης των αερίων. </a:t>
            </a:r>
          </a:p>
          <a:p>
            <a:pPr algn="just"/>
            <a:r>
              <a:rPr lang="el-GR" dirty="0">
                <a:latin typeface="Times New Roman" panose="02020603050405020304" pitchFamily="18" charset="0"/>
                <a:cs typeface="Times New Roman" panose="02020603050405020304" pitchFamily="18" charset="0"/>
              </a:rPr>
              <a:t>Εάν οι ρυθμοί διάχυσης στα περιφερικά και κυψελιδικά τριχοειδή είναι ασύμμετροι, τότε παρεμβαίνουν μηχανισμοί για να αποκαταστήσουν την ισορροπία: </a:t>
            </a:r>
          </a:p>
          <a:p>
            <a:pPr algn="just"/>
            <a:r>
              <a:rPr lang="el-GR" dirty="0">
                <a:latin typeface="Times New Roman" panose="02020603050405020304" pitchFamily="18" charset="0"/>
                <a:cs typeface="Times New Roman" panose="02020603050405020304" pitchFamily="18" charset="0"/>
              </a:rPr>
              <a:t>1) Αλλαγές στη ροή αίματος και την παροχή οξυγόνου που ρυθμίζονται σε τοπικό επίπεδο. </a:t>
            </a:r>
          </a:p>
          <a:p>
            <a:pPr algn="just"/>
            <a:r>
              <a:rPr lang="el-GR" dirty="0">
                <a:latin typeface="Times New Roman" panose="02020603050405020304" pitchFamily="18" charset="0"/>
                <a:cs typeface="Times New Roman" panose="02020603050405020304" pitchFamily="18" charset="0"/>
              </a:rPr>
              <a:t>2) Αλλαγές στο βάθος και το ρυθμό αναπνοής κάτω από τον έλεγχο των αναπνευστικών κέντρων του εγκεφάλου.</a:t>
            </a:r>
          </a:p>
          <a:p>
            <a:endParaRPr lang="el-GR" dirty="0"/>
          </a:p>
        </p:txBody>
      </p:sp>
    </p:spTree>
    <p:extLst>
      <p:ext uri="{BB962C8B-B14F-4D97-AF65-F5344CB8AC3E}">
        <p14:creationId xmlns:p14="http://schemas.microsoft.com/office/powerpoint/2010/main" val="41059971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5275" y="130746"/>
            <a:ext cx="11720907" cy="1101687"/>
          </a:xfrm>
        </p:spPr>
        <p:txBody>
          <a:bodyPr>
            <a:noAutofit/>
          </a:bodyPr>
          <a:lstStyle/>
          <a:p>
            <a:pPr eaLnBrk="1" hangingPunct="1"/>
            <a:r>
              <a:rPr lang="el-GR" altLang="el-GR" b="1" dirty="0">
                <a:solidFill>
                  <a:srgbClr val="00B0F0"/>
                </a:solidFill>
              </a:rPr>
              <a:t>Αναπνοή με υψηλή βαρομετρική πίεση – Κατάδυση</a:t>
            </a:r>
          </a:p>
        </p:txBody>
      </p:sp>
      <p:sp>
        <p:nvSpPr>
          <p:cNvPr id="212995" name="Rectangle 3"/>
          <p:cNvSpPr>
            <a:spLocks noGrp="1" noChangeArrowheads="1"/>
          </p:cNvSpPr>
          <p:nvPr>
            <p:ph type="body" idx="1"/>
          </p:nvPr>
        </p:nvSpPr>
        <p:spPr>
          <a:xfrm>
            <a:off x="688489" y="1564395"/>
            <a:ext cx="11187693" cy="5033256"/>
          </a:xfrm>
        </p:spPr>
        <p:txBody>
          <a:bodyPr>
            <a:normAutofit/>
          </a:bodyPr>
          <a:lstStyle/>
          <a:p>
            <a:pPr algn="just" eaLnBrk="1" hangingPunct="1">
              <a:lnSpc>
                <a:spcPct val="80000"/>
              </a:lnSpc>
              <a:defRPr/>
            </a:pPr>
            <a:r>
              <a:rPr lang="el-GR" dirty="0">
                <a:latin typeface="Times New Roman" panose="02020603050405020304" pitchFamily="18" charset="0"/>
                <a:cs typeface="Times New Roman" panose="02020603050405020304" pitchFamily="18" charset="0"/>
              </a:rPr>
              <a:t>Μάσκα με αναπνευστήρα, μεγαλώνει τον ανατομικό βλαβερό χώρο.</a:t>
            </a:r>
          </a:p>
          <a:p>
            <a:pPr algn="just" eaLnBrk="1" hangingPunct="1">
              <a:lnSpc>
                <a:spcPct val="80000"/>
              </a:lnSpc>
              <a:defRPr/>
            </a:pPr>
            <a:r>
              <a:rPr lang="el-GR" dirty="0">
                <a:latin typeface="Times New Roman" panose="02020603050405020304" pitchFamily="18" charset="0"/>
                <a:cs typeface="Times New Roman" panose="02020603050405020304" pitchFamily="18" charset="0"/>
              </a:rPr>
              <a:t>Μεγαλύτερα βάθη-χρήση αναπνευστικής συσκευής για αντιστάθμιση της υδροστατικής πίεσης (735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για κάθε 10 μέτρα βάθος). Άζωτο και οξυγόνο αυξάνονται στον κυψελιδικό αέρα, αίμα, υγρό των ιστών και κύτταρα.</a:t>
            </a:r>
          </a:p>
          <a:p>
            <a:pPr algn="just" eaLnBrk="1" hangingPunct="1">
              <a:lnSpc>
                <a:spcPct val="80000"/>
              </a:lnSpc>
              <a:defRPr/>
            </a:pPr>
            <a:r>
              <a:rPr lang="el-GR" dirty="0">
                <a:latin typeface="Times New Roman" panose="02020603050405020304" pitchFamily="18" charset="0"/>
                <a:cs typeface="Times New Roman" panose="02020603050405020304" pitchFamily="18" charset="0"/>
              </a:rPr>
              <a:t>Το άζωτο είναι αδρανές, όμως σε μεγάλες συγκεντρώσεις επιδρά στο ΚΝΣ.</a:t>
            </a:r>
            <a:endParaRPr lang="en-US" dirty="0">
              <a:latin typeface="Times New Roman" panose="02020603050405020304" pitchFamily="18" charset="0"/>
              <a:cs typeface="Times New Roman" panose="02020603050405020304" pitchFamily="18" charset="0"/>
            </a:endParaRPr>
          </a:p>
          <a:p>
            <a:pPr algn="just">
              <a:lnSpc>
                <a:spcPct val="80000"/>
              </a:lnSpc>
              <a:defRPr/>
            </a:pPr>
            <a:r>
              <a:rPr lang="el-GR" dirty="0">
                <a:latin typeface="Times New Roman" panose="02020603050405020304" pitchFamily="18" charset="0"/>
                <a:cs typeface="Times New Roman" panose="02020603050405020304" pitchFamily="18" charset="0"/>
              </a:rPr>
              <a:t>Αργή ανάδυση- το άζωτο δεν δημιουργεί προβλήματα και αποβάλλεται με διάχυση στις κυψελίδες και </a:t>
            </a:r>
            <a:r>
              <a:rPr lang="el-GR" dirty="0" err="1">
                <a:latin typeface="Times New Roman" panose="02020603050405020304" pitchFamily="18" charset="0"/>
                <a:cs typeface="Times New Roman" panose="02020603050405020304" pitchFamily="18" charset="0"/>
              </a:rPr>
              <a:t>εκπνέεται</a:t>
            </a:r>
            <a:r>
              <a:rPr lang="el-GR" dirty="0">
                <a:latin typeface="Times New Roman" panose="02020603050405020304" pitchFamily="18" charset="0"/>
                <a:cs typeface="Times New Roman" panose="02020603050405020304" pitchFamily="18" charset="0"/>
              </a:rPr>
              <a:t>. </a:t>
            </a:r>
          </a:p>
          <a:p>
            <a:pPr algn="just">
              <a:lnSpc>
                <a:spcPct val="80000"/>
              </a:lnSpc>
              <a:defRPr/>
            </a:pPr>
            <a:r>
              <a:rPr lang="el-GR" dirty="0">
                <a:latin typeface="Times New Roman" panose="02020603050405020304" pitchFamily="18" charset="0"/>
                <a:cs typeface="Times New Roman" panose="02020603050405020304" pitchFamily="18" charset="0"/>
              </a:rPr>
              <a:t>Ταχεία ανάδυση- η </a:t>
            </a:r>
            <a:r>
              <a:rPr lang="el-GR" dirty="0" err="1">
                <a:latin typeface="Times New Roman" panose="02020603050405020304" pitchFamily="18" charset="0"/>
                <a:cs typeface="Times New Roman" panose="02020603050405020304" pitchFamily="18" charset="0"/>
              </a:rPr>
              <a:t>αποσυμπίεση</a:t>
            </a:r>
            <a:r>
              <a:rPr lang="el-GR" dirty="0">
                <a:latin typeface="Times New Roman" panose="02020603050405020304" pitchFamily="18" charset="0"/>
                <a:cs typeface="Times New Roman" panose="02020603050405020304" pitchFamily="18" charset="0"/>
              </a:rPr>
              <a:t> δημιουργεί φυσαλίδες στα κύτταρα, στο υγρό των ιστών και μέσα στα αιμοφόρα αγγεία, και βλάβη ή καταστροφή νευρικών κυττάρων στο ΚΝΣ (παραλύσεις) και απόφραξη αγγείων (εμφράγματα). Λέγεται νόσος </a:t>
            </a:r>
            <a:r>
              <a:rPr lang="el-GR" dirty="0" err="1">
                <a:latin typeface="Times New Roman" panose="02020603050405020304" pitchFamily="18" charset="0"/>
                <a:cs typeface="Times New Roman" panose="02020603050405020304" pitchFamily="18" charset="0"/>
              </a:rPr>
              <a:t>αποσυμπίεσης</a:t>
            </a:r>
            <a:r>
              <a:rPr lang="el-GR" dirty="0">
                <a:latin typeface="Times New Roman" panose="02020603050405020304" pitchFamily="18" charset="0"/>
                <a:cs typeface="Times New Roman" panose="02020603050405020304" pitchFamily="18" charset="0"/>
              </a:rPr>
              <a:t> ή νόσος των δυτών. </a:t>
            </a:r>
          </a:p>
        </p:txBody>
      </p:sp>
    </p:spTree>
    <p:extLst>
      <p:ext uri="{BB962C8B-B14F-4D97-AF65-F5344CB8AC3E}">
        <p14:creationId xmlns:p14="http://schemas.microsoft.com/office/powerpoint/2010/main" val="6828992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283673" y="0"/>
            <a:ext cx="8833692" cy="936625"/>
          </a:xfrm>
        </p:spPr>
        <p:txBody>
          <a:bodyPr/>
          <a:lstStyle/>
          <a:p>
            <a:pPr algn="ctr" eaLnBrk="1" hangingPunct="1">
              <a:defRPr/>
            </a:pPr>
            <a:r>
              <a:rPr lang="el-GR" b="1" dirty="0">
                <a:solidFill>
                  <a:srgbClr val="00B0F0"/>
                </a:solidFill>
              </a:rPr>
              <a:t>Αναπνοή σε μεγάλο υψόμετρο</a:t>
            </a:r>
          </a:p>
        </p:txBody>
      </p:sp>
      <p:sp>
        <p:nvSpPr>
          <p:cNvPr id="215043" name="Rectangle 3"/>
          <p:cNvSpPr>
            <a:spLocks noGrp="1" noChangeArrowheads="1"/>
          </p:cNvSpPr>
          <p:nvPr>
            <p:ph type="body" idx="1"/>
          </p:nvPr>
        </p:nvSpPr>
        <p:spPr>
          <a:xfrm>
            <a:off x="859316" y="1266940"/>
            <a:ext cx="11027884" cy="5402148"/>
          </a:xfrm>
        </p:spPr>
        <p:txBody>
          <a:bodyPr/>
          <a:lstStyle/>
          <a:p>
            <a:pPr algn="just" eaLnBrk="1" hangingPunct="1">
              <a:defRPr/>
            </a:pPr>
            <a:r>
              <a:rPr lang="el-GR" dirty="0" smtClean="0">
                <a:latin typeface="Times New Roman" panose="02020603050405020304" pitchFamily="18" charset="0"/>
                <a:cs typeface="Times New Roman" panose="02020603050405020304" pitchFamily="18" charset="0"/>
              </a:rPr>
              <a:t>Σε αύξηση </a:t>
            </a:r>
            <a:r>
              <a:rPr lang="el-GR" dirty="0">
                <a:latin typeface="Times New Roman" panose="02020603050405020304" pitchFamily="18" charset="0"/>
                <a:cs typeface="Times New Roman" panose="02020603050405020304" pitchFamily="18" charset="0"/>
              </a:rPr>
              <a:t>υψομέτρου, η ατμοσφαιρική πίεση ελαττώνεται, μείωση οξυγόνου στον κυψελιδικό αέρα και εμφάνιση </a:t>
            </a:r>
            <a:r>
              <a:rPr lang="el-GR" dirty="0" err="1">
                <a:latin typeface="Times New Roman" panose="02020603050405020304" pitchFamily="18" charset="0"/>
                <a:cs typeface="Times New Roman" panose="02020603050405020304" pitchFamily="18" charset="0"/>
              </a:rPr>
              <a:t>υποξίας</a:t>
            </a:r>
            <a:r>
              <a:rPr lang="el-GR" dirty="0">
                <a:latin typeface="Times New Roman" panose="02020603050405020304" pitchFamily="18" charset="0"/>
                <a:cs typeface="Times New Roman" panose="02020603050405020304" pitchFamily="18" charset="0"/>
              </a:rPr>
              <a:t>.</a:t>
            </a:r>
          </a:p>
          <a:p>
            <a:pPr algn="just" eaLnBrk="1" hangingPunct="1">
              <a:defRPr/>
            </a:pPr>
            <a:r>
              <a:rPr lang="el-GR" dirty="0">
                <a:latin typeface="Times New Roman" panose="02020603050405020304" pitchFamily="18" charset="0"/>
                <a:cs typeface="Times New Roman" panose="02020603050405020304" pitchFamily="18" charset="0"/>
              </a:rPr>
              <a:t>Σε υψόμετρο 3000 μέτρων, το οξυγόνο στις κυψελίδες είναι 60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a:t>
            </a:r>
          </a:p>
          <a:p>
            <a:pPr algn="just" eaLnBrk="1" hangingPunct="1">
              <a:defRPr/>
            </a:pPr>
            <a:r>
              <a:rPr lang="el-GR" dirty="0">
                <a:latin typeface="Times New Roman" panose="02020603050405020304" pitchFamily="18" charset="0"/>
                <a:cs typeface="Times New Roman" panose="02020603050405020304" pitchFamily="18" charset="0"/>
              </a:rPr>
              <a:t>Σε ύψος 4000 μέτρων, το οξυγόνο στις κυψελίδες είναι 35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και η </a:t>
            </a:r>
            <a:r>
              <a:rPr lang="el-GR" dirty="0" err="1">
                <a:latin typeface="Times New Roman" panose="02020603050405020304" pitchFamily="18" charset="0"/>
                <a:cs typeface="Times New Roman" panose="02020603050405020304" pitchFamily="18" charset="0"/>
              </a:rPr>
              <a:t>υποξία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βαρειάς</a:t>
            </a:r>
            <a:r>
              <a:rPr lang="el-GR" dirty="0">
                <a:latin typeface="Times New Roman" panose="02020603050405020304" pitchFamily="18" charset="0"/>
                <a:cs typeface="Times New Roman" panose="02020603050405020304" pitchFamily="18" charset="0"/>
              </a:rPr>
              <a:t> μορφής. </a:t>
            </a:r>
          </a:p>
          <a:p>
            <a:pPr algn="just" eaLnBrk="1" hangingPunct="1">
              <a:defRPr/>
            </a:pPr>
            <a:r>
              <a:rPr lang="el-GR" dirty="0">
                <a:latin typeface="Times New Roman" panose="02020603050405020304" pitchFamily="18" charset="0"/>
                <a:cs typeface="Times New Roman" panose="02020603050405020304" pitchFamily="18" charset="0"/>
              </a:rPr>
              <a:t>Με περαιτέρω όμως αύξηση του αερισμού των κυψελίδων (διπλασιασμός) το άτομο μπορεί να φτάσει στα 7000 μέτρα με το ίδιο οξυγόνο στις κυψελίδες.</a:t>
            </a:r>
            <a:endParaRPr lang="en-US" dirty="0">
              <a:latin typeface="Times New Roman" panose="02020603050405020304" pitchFamily="18" charset="0"/>
              <a:cs typeface="Times New Roman" panose="02020603050405020304" pitchFamily="18" charset="0"/>
            </a:endParaRPr>
          </a:p>
          <a:p>
            <a:pPr algn="just">
              <a:defRPr/>
            </a:pPr>
            <a:r>
              <a:rPr lang="el-GR" dirty="0">
                <a:latin typeface="Times New Roman" panose="02020603050405020304" pitchFamily="18" charset="0"/>
                <a:cs typeface="Times New Roman" panose="02020603050405020304" pitchFamily="18" charset="0"/>
              </a:rPr>
              <a:t>Πέρα από τα 7000 μέτρα, το μη εγκλιματισμένο άτομο μπορεί να επιβιώσει μόνο με ελεύθερη εισπνοή οξυγόνου μέχρι το υψόμετρο των 14000 μέτρων διαφορετικά απώλεια της συνείδησης.</a:t>
            </a:r>
          </a:p>
        </p:txBody>
      </p:sp>
    </p:spTree>
    <p:extLst>
      <p:ext uri="{BB962C8B-B14F-4D97-AF65-F5344CB8AC3E}">
        <p14:creationId xmlns:p14="http://schemas.microsoft.com/office/powerpoint/2010/main" val="34407547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1"/>
          </p:nvPr>
        </p:nvSpPr>
        <p:spPr>
          <a:xfrm>
            <a:off x="943606" y="718695"/>
            <a:ext cx="10774496" cy="6411608"/>
          </a:xfrm>
        </p:spPr>
        <p:txBody>
          <a:bodyPr/>
          <a:lstStyle/>
          <a:p>
            <a:pPr algn="just" eaLnBrk="1" hangingPunct="1">
              <a:lnSpc>
                <a:spcPct val="80000"/>
              </a:lnSpc>
              <a:defRPr/>
            </a:pPr>
            <a:r>
              <a:rPr lang="el-GR" dirty="0">
                <a:latin typeface="Times New Roman" panose="02020603050405020304" pitchFamily="18" charset="0"/>
                <a:cs typeface="Times New Roman" panose="02020603050405020304" pitchFamily="18" charset="0"/>
              </a:rPr>
              <a:t>Στα 14000 μέτρα, η βαρομετρική πίεση είναι 112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η δε τάση του οξυγόνου στις κυψελίδες, κατά την εισπνοή οξυγόνου 100%, είναι μόνο 30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(αφαιρείται η τάση των υδρατμών -47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και η τάση του διοξειδίου του άνθρακα -35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δηλ. 112-(47+35)= 30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Η τάση αυτή είναι ανεπαρκής για τη διατήρηση της συνείδησης γιατί προκαλεί </a:t>
            </a:r>
            <a:r>
              <a:rPr lang="el-GR" dirty="0" err="1">
                <a:latin typeface="Times New Roman" panose="02020603050405020304" pitchFamily="18" charset="0"/>
                <a:cs typeface="Times New Roman" panose="02020603050405020304" pitchFamily="18" charset="0"/>
              </a:rPr>
              <a:t>βαρειάς</a:t>
            </a:r>
            <a:r>
              <a:rPr lang="el-GR" dirty="0">
                <a:latin typeface="Times New Roman" panose="02020603050405020304" pitchFamily="18" charset="0"/>
                <a:cs typeface="Times New Roman" panose="02020603050405020304" pitchFamily="18" charset="0"/>
              </a:rPr>
              <a:t> μορφή </a:t>
            </a:r>
            <a:r>
              <a:rPr lang="el-GR" dirty="0" err="1">
                <a:latin typeface="Times New Roman" panose="02020603050405020304" pitchFamily="18" charset="0"/>
                <a:cs typeface="Times New Roman" panose="02020603050405020304" pitchFamily="18" charset="0"/>
              </a:rPr>
              <a:t>υποξία</a:t>
            </a:r>
            <a:r>
              <a:rPr lang="el-GR" dirty="0" smtClean="0">
                <a:latin typeface="Times New Roman" panose="02020603050405020304" pitchFamily="18" charset="0"/>
                <a:cs typeface="Times New Roman" panose="02020603050405020304" pitchFamily="18" charset="0"/>
              </a:rPr>
              <a:t>.</a:t>
            </a:r>
          </a:p>
          <a:p>
            <a:pPr algn="just" eaLnBrk="1" hangingPunct="1">
              <a:lnSpc>
                <a:spcPct val="80000"/>
              </a:lnSpc>
              <a:defRPr/>
            </a:pPr>
            <a:endParaRPr lang="en-US" dirty="0">
              <a:latin typeface="Times New Roman" panose="02020603050405020304" pitchFamily="18" charset="0"/>
              <a:cs typeface="Times New Roman" panose="02020603050405020304" pitchFamily="18" charset="0"/>
            </a:endParaRPr>
          </a:p>
          <a:p>
            <a:pPr algn="just">
              <a:lnSpc>
                <a:spcPct val="80000"/>
              </a:lnSpc>
              <a:defRPr/>
            </a:pPr>
            <a:r>
              <a:rPr lang="el-GR" dirty="0">
                <a:latin typeface="Times New Roman" panose="02020603050405020304" pitchFamily="18" charset="0"/>
                <a:cs typeface="Times New Roman" panose="02020603050405020304" pitchFamily="18" charset="0"/>
              </a:rPr>
              <a:t>Στα αεροπλάνα διατηρείται βαρομετρική πίεση που αντιστοιχεί σε 2000 μέτρα, το δε σύνηθες ύψος για την πτήση δεν ξεπερνά τα 10400 μέτρα, που αντιστοιχεί σε βαρομετρική πίεση 187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 Σε περίπτωση </a:t>
            </a:r>
            <a:r>
              <a:rPr lang="el-GR" dirty="0" err="1">
                <a:latin typeface="Times New Roman" panose="02020603050405020304" pitchFamily="18" charset="0"/>
                <a:cs typeface="Times New Roman" panose="02020603050405020304" pitchFamily="18" charset="0"/>
              </a:rPr>
              <a:t>αποσυμπίεσης</a:t>
            </a:r>
            <a:r>
              <a:rPr lang="el-GR" dirty="0">
                <a:latin typeface="Times New Roman" panose="02020603050405020304" pitchFamily="18" charset="0"/>
                <a:cs typeface="Times New Roman" panose="02020603050405020304" pitchFamily="18" charset="0"/>
              </a:rPr>
              <a:t> από ατύχημα, οι επιβάτες επιβιώνουν με εισπνοή αμιγούς οξυγόνου, οπότε εξασφαλίζεται μερική τάση οξυγόνου στις κυψελίδες γύρω στα 80-90 </a:t>
            </a:r>
            <a:r>
              <a:rPr lang="en-US" dirty="0">
                <a:latin typeface="Times New Roman" panose="02020603050405020304" pitchFamily="18" charset="0"/>
                <a:cs typeface="Times New Roman" panose="02020603050405020304" pitchFamily="18" charset="0"/>
              </a:rPr>
              <a:t>mmHg</a:t>
            </a:r>
            <a:r>
              <a:rPr lang="el-GR" dirty="0">
                <a:latin typeface="Times New Roman" panose="02020603050405020304" pitchFamily="18" charset="0"/>
                <a:cs typeface="Times New Roman" panose="02020603050405020304" pitchFamily="18" charset="0"/>
              </a:rPr>
              <a:t>.</a:t>
            </a:r>
          </a:p>
          <a:p>
            <a:pPr eaLnBrk="1" hangingPunct="1">
              <a:lnSpc>
                <a:spcPct val="80000"/>
              </a:lnSpc>
              <a:defRPr/>
            </a:pPr>
            <a:endParaRPr lang="el-GR" dirty="0"/>
          </a:p>
        </p:txBody>
      </p:sp>
    </p:spTree>
    <p:extLst>
      <p:ext uri="{BB962C8B-B14F-4D97-AF65-F5344CB8AC3E}">
        <p14:creationId xmlns:p14="http://schemas.microsoft.com/office/powerpoint/2010/main" val="1722695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6513</Words>
  <Application>Microsoft Office PowerPoint</Application>
  <PresentationFormat>Ευρεία οθόνη</PresentationFormat>
  <Paragraphs>461</Paragraphs>
  <Slides>93</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93</vt:i4>
      </vt:variant>
    </vt:vector>
  </HeadingPairs>
  <TitlesOfParts>
    <vt:vector size="98" baseType="lpstr">
      <vt:lpstr>Arial</vt:lpstr>
      <vt:lpstr>Calibri</vt:lpstr>
      <vt:lpstr>Calibri Light</vt:lpstr>
      <vt:lpstr>Times New Roman</vt:lpstr>
      <vt:lpstr>Office Theme</vt:lpstr>
      <vt:lpstr>ΑΝΑΠΝΕΥΣΤΙΚΟ  ΣΥΣΤΗΜΑ</vt:lpstr>
      <vt:lpstr>Επισκόπηση Αναπνευστικού Συστήματος</vt:lpstr>
      <vt:lpstr>Λειτουργίες του αναπνευστικού συστήματος</vt:lpstr>
      <vt:lpstr>Δομή και Οργάνωση Αναπνευστικού Συστήματος</vt:lpstr>
      <vt:lpstr>Αεραγωγοί</vt:lpstr>
      <vt:lpstr>Παρουσίαση του PowerPoint</vt:lpstr>
      <vt:lpstr>Δομή αναπνευστικού συστήματος</vt:lpstr>
      <vt:lpstr>Αναπνευστικός Βλεννογόνος</vt:lpstr>
      <vt:lpstr>Αναπνευστικός βλεννογόνος</vt:lpstr>
      <vt:lpstr>Άμυνα του Αναπνευστικού Συστήματος</vt:lpstr>
      <vt:lpstr>Ανώτερη Αναπνευστική Οδός</vt:lpstr>
      <vt:lpstr>Ρίνα και Ρινικές Κοιλότητες</vt:lpstr>
      <vt:lpstr>Παρουσίαση του PowerPoint</vt:lpstr>
      <vt:lpstr>Φάρυγγας</vt:lpstr>
      <vt:lpstr>Κατώτερη Αναπνευστική Οδός</vt:lpstr>
      <vt:lpstr>Λάρυγγας</vt:lpstr>
      <vt:lpstr>Παραγωγή Φωνής</vt:lpstr>
      <vt:lpstr>Παρουσίαση του PowerPoint</vt:lpstr>
      <vt:lpstr>Παρουσίαση του PowerPoint</vt:lpstr>
      <vt:lpstr>Τραχεία</vt:lpstr>
      <vt:lpstr>Πρωτογενείς ή Κύριοι Βρόγχοι</vt:lpstr>
      <vt:lpstr>Δευτερογενείς και Τριτογενείς Βρόγχοι</vt:lpstr>
      <vt:lpstr>Παρουσίαση του PowerPoint</vt:lpstr>
      <vt:lpstr>Βρογχιόλια</vt:lpstr>
      <vt:lpstr>Κυψελιδικοί Πόροι και Κυψελίδες</vt:lpstr>
      <vt:lpstr>Τελικά βρογχιόλια</vt:lpstr>
      <vt:lpstr> Επιφανειοδραστικός Παράγοντας (1)</vt:lpstr>
      <vt:lpstr>Επιφανειοδραστικός Παράγοντας (2)</vt:lpstr>
      <vt:lpstr>Αναπνευστική Μεμβράνη (1)</vt:lpstr>
      <vt:lpstr>Αναπνευστική Μεμβράνη</vt:lpstr>
      <vt:lpstr>Αναπνευστική Μεμβράνη (2)</vt:lpstr>
      <vt:lpstr>Πνεύμονες</vt:lpstr>
      <vt:lpstr>Αιμάτωση των Πνευμόνων (1)</vt:lpstr>
      <vt:lpstr>Αιμάτωση των Πνευμόνων (2)</vt:lpstr>
      <vt:lpstr>Υπεζωκότας</vt:lpstr>
      <vt:lpstr>Υπεζωκότας (2)</vt:lpstr>
      <vt:lpstr>Πνευμονικός Αερισμός</vt:lpstr>
      <vt:lpstr>Πίεση και Όγκος Αερίων</vt:lpstr>
      <vt:lpstr>Πίεση και Ροή Αέρα μέσα στους Πνεύμονες</vt:lpstr>
      <vt:lpstr>Παρουσίαση του PowerPoint</vt:lpstr>
      <vt:lpstr>Ενδοπνευμονική Πίεση </vt:lpstr>
      <vt:lpstr>Ενδοπλεύρια Πίεση</vt:lpstr>
      <vt:lpstr>Αναπνευστικός Κύκλος</vt:lpstr>
      <vt:lpstr>Μηχανικό Έργο της Αναπνοής</vt:lpstr>
      <vt:lpstr>Εισπνοή και Εισπνευστικοί Μύες</vt:lpstr>
      <vt:lpstr>Μύες στην ήρεμη αναπνοή</vt:lpstr>
      <vt:lpstr>Εκπνοή και Εκπνευστικοί Μύες</vt:lpstr>
      <vt:lpstr>Μύες στην έντονη αναπνοή</vt:lpstr>
      <vt:lpstr>Όγκοι και Χωρητικότητες των Πνευμόνων</vt:lpstr>
      <vt:lpstr>Παρουσίαση του PowerPoint</vt:lpstr>
      <vt:lpstr>Όγκοι και χωρητικότητες πνευμόνων</vt:lpstr>
      <vt:lpstr>Αναπνευστική Συχνότητα</vt:lpstr>
      <vt:lpstr>Κατά Λεπτό Πνευμονικός Αερισμός </vt:lpstr>
      <vt:lpstr>Ανατομικός νεκρός χώρος</vt:lpstr>
      <vt:lpstr>Κυψελιδικός αερισμός</vt:lpstr>
      <vt:lpstr>Παρουσίαση του PowerPoint</vt:lpstr>
      <vt:lpstr>Σχέση Πνευμονικού Αερισμού, Κυψελιδικού Αερισμού και Αναπνεόμενου Όγκου</vt:lpstr>
      <vt:lpstr>Παρουσίαση του PowerPoint</vt:lpstr>
      <vt:lpstr>Ανταλλαγή των Αερίων</vt:lpstr>
      <vt:lpstr>Νόμοι των Αερίων</vt:lpstr>
      <vt:lpstr>Νόμος του Dalton και Μερικές Πιέσεις Αερίων</vt:lpstr>
      <vt:lpstr>Παρουσίαση του PowerPoint</vt:lpstr>
      <vt:lpstr>Μερικές πιέσεις (mmHg) και φυσιολογικές συγκεντρώσεις αερίων (%) στον αέρα.</vt:lpstr>
      <vt:lpstr>Nόμος Henry και Διάχυση μεταξύ Υγρών και Αερίων</vt:lpstr>
      <vt:lpstr>Παρουσίαση του PowerPoint</vt:lpstr>
      <vt:lpstr>Διάχυση και Αναπνευστική Λειτουργία</vt:lpstr>
      <vt:lpstr>Σύνθεση του Κυψελιδικού Αέρα</vt:lpstr>
      <vt:lpstr>Διάχυση Αερίων μέσω Αναπνευστικής Μεμβράνης</vt:lpstr>
      <vt:lpstr>Παρουσίαση του PowerPoint</vt:lpstr>
      <vt:lpstr>Μερικές Πιέσεις στον Κυψελιδικό Αέρα και τα Κυψελιδικά Τριχοειδή</vt:lpstr>
      <vt:lpstr>Μερικές Πιέσεις στη Συστηματική Κυκλοφορία</vt:lpstr>
      <vt:lpstr>Μερικές πιέσεις οξυγόνου και διοξειδίου του άνθρακα. </vt:lpstr>
      <vt:lpstr>Μεταφορά Οξυγόνου</vt:lpstr>
      <vt:lpstr>Παρουσίαση του PowerPoint</vt:lpstr>
      <vt:lpstr>Δομή της αιμοσφαιρίνης με 4 πολυπετιδικές αλυσίδες (2α και 2β), 4 μόρια αίμης που στο κέντρο φέρουν 1 άτομο δισθενούς σιδήρου για τη δέσμευση ενός μορίου οξυγόνου. </vt:lpstr>
      <vt:lpstr>Αιμοσφαιρίνη και Μερική Πίεση Οξυγόνου</vt:lpstr>
      <vt:lpstr>Καμπύλη κορεσμού της αιμοσφαιρίνης με οξυγόνο. </vt:lpstr>
      <vt:lpstr>Παρουσίαση του PowerPoint</vt:lpstr>
      <vt:lpstr>Παρουσίαση του PowerPoint</vt:lpstr>
      <vt:lpstr>Αιμοσφαιρίνη και pH</vt:lpstr>
      <vt:lpstr>Η επίδραση του pH στον κορεσμό της αιμοσφαιρίνης</vt:lpstr>
      <vt:lpstr>Αιμοσφαιρίνη και Θερμοκρασία</vt:lpstr>
      <vt:lpstr>Αιμοσφαιρίνη και 2,3-φωσφογλυκερικό</vt:lpstr>
      <vt:lpstr>Μεταφορά διοξειδίου του άνθρακα</vt:lpstr>
      <vt:lpstr>Μετατροπή CO2  σε Διττανθρακικά Ιόντα</vt:lpstr>
      <vt:lpstr>Παρουσίαση του PowerPoint</vt:lpstr>
      <vt:lpstr>Δέσμευση του CO2  στην Αιμοσφαιρίνη</vt:lpstr>
      <vt:lpstr>Μεταφορά CO2 στο Πλάσμα</vt:lpstr>
      <vt:lpstr>Απομάκρυνση CO2 από τους πνεύμονες</vt:lpstr>
      <vt:lpstr>Έλεγχος της Αναπνοής</vt:lpstr>
      <vt:lpstr>Αναπνοή με υψηλή βαρομετρική πίεση – Κατάδυση</vt:lpstr>
      <vt:lpstr>Αναπνοή σε μεγάλο υψόμετρο</vt:lpstr>
      <vt:lpstr>Παρουσίαση του PowerPoint</vt:lpstr>
    </vt:vector>
  </TitlesOfParts>
  <Company>Amadeus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kostas sourlis</cp:lastModifiedBy>
  <cp:revision>124</cp:revision>
  <dcterms:created xsi:type="dcterms:W3CDTF">2021-04-12T16:14:09Z</dcterms:created>
  <dcterms:modified xsi:type="dcterms:W3CDTF">2024-11-25T09:49:55Z</dcterms:modified>
</cp:coreProperties>
</file>