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3"/>
    <p:restoredTop sz="94629"/>
  </p:normalViewPr>
  <p:slideViewPr>
    <p:cSldViewPr snapToGrid="0" snapToObjects="1">
      <p:cViewPr varScale="1">
        <p:scale>
          <a:sx n="93" d="100"/>
          <a:sy n="93" d="100"/>
        </p:scale>
        <p:origin x="-6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054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700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610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521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x-non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154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065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57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213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785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856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757BCB4-4051-6246-A07C-55F754AFE03D}" type="datetimeFigureOut">
              <a:rPr lang="x-none" smtClean="0"/>
              <a:t>5/18/21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CCCE218-F06D-614A-8997-C68F6045BD1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70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92C7CC-29A6-9D4D-8441-77A582159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2532"/>
            <a:ext cx="9144000" cy="1846468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Πρόληψη προβλημάτων συμπεριφοράς στην τάξη</a:t>
            </a:r>
            <a:r>
              <a:rPr lang="x-none" sz="3600" b="1" dirty="0">
                <a:solidFill>
                  <a:srgbClr val="FF0000"/>
                </a:solidFill>
                <a:effectLst/>
              </a:rPr>
              <a:t> </a:t>
            </a:r>
            <a:endParaRPr lang="x-non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7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745AA-F4CA-164F-BB5D-5322FD85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0130"/>
            <a:ext cx="10515600" cy="1270558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κατανοεί τη φύση της συμπεριφοράς και του κύκλου της κρίσης.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C481D-A074-AF4A-9C6D-93F8D691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/>
              <a:t>Αποφεύγει διαμάχες για την εξουσία στην τάξη.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Κατανοεί ότι οποιαδήποτε συμπεριφορά μπορεί να διδαχθεί.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Βοηθά τους μαθητές στην κατανόηση και επίλυση των συγκρούσεων.</a:t>
            </a:r>
            <a:r>
              <a:rPr lang="x-none" sz="2400" dirty="0">
                <a:effectLst/>
              </a:rPr>
              <a:t> 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230321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B62FD-6885-8A47-9438-89F51D40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11768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παρέχει ευκαιρίες για ανεπίσημες συζητήσεις με τους μαθητές.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3901B5-1AE4-B845-B4B4-044F85234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sz="2800" dirty="0"/>
              <a:t>Παρέχει συμβουλές και καθοδήγηση με βάση τις προσωπικές εμπειρίες του ή εκείνες των παιδιών.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Χρησιμοποιεί το χιούμορ για να μειώνει την ένταση.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Παρέχει ευκαιρίες για να ακούει τα προβλήματα των παιδιών.</a:t>
            </a:r>
            <a:br>
              <a:rPr lang="el-GR" sz="2800" dirty="0"/>
            </a:b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322503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06023-09BD-BC4C-B31B-C9F10C38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200" dirty="0"/>
              <a:t/>
            </a:r>
            <a:br>
              <a:rPr lang="el-GR" sz="3200" dirty="0"/>
            </a:br>
            <a:r>
              <a:rPr lang="el-GR" sz="3200" b="1" dirty="0">
                <a:solidFill>
                  <a:srgbClr val="FF0000"/>
                </a:solidFill>
              </a:rPr>
              <a:t>Ο εκπαιδευτικός οργανώνει την τάξη του με τέτοιο τρόπο ώστε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x-none" sz="3200" b="1" dirty="0">
                <a:solidFill>
                  <a:srgbClr val="FF0000"/>
                </a:solidFill>
              </a:rPr>
              <a:t/>
            </a:r>
            <a:br>
              <a:rPr lang="x-none" sz="3200" b="1" dirty="0">
                <a:solidFill>
                  <a:srgbClr val="FF0000"/>
                </a:solidFill>
              </a:rPr>
            </a:br>
            <a:endParaRPr lang="x-none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9AE388-9794-694F-BBDC-29BA1FFF8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Το μάθημα να κεντρίζει το ενδιαφέρον των μαθητών. 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Σέβεται τις ατομικές διαφορές.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Παρέχει ένα θετικό μαθησιακό περιβάλλον.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Δημιουργεί υψηλές προσδοκίες για </a:t>
            </a:r>
            <a:r>
              <a:rPr lang="el-GR" sz="2400" b="1" dirty="0"/>
              <a:t>όλους</a:t>
            </a:r>
            <a:r>
              <a:rPr lang="el-GR" sz="2400" dirty="0"/>
              <a:t> τους μαθητές.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Σέβεται τα δικαιώματα των παιδιών.</a:t>
            </a:r>
            <a:br>
              <a:rPr lang="el-GR" sz="2400" dirty="0"/>
            </a:b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217607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5AFD0A-A506-FA4B-842C-7C7DB5C4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χρησιμοποιεί τις παρεμβάσεις που αφορούν το φυσικό χώρο</a:t>
            </a:r>
            <a:r>
              <a:rPr lang="x-none" sz="2800" dirty="0">
                <a:solidFill>
                  <a:srgbClr val="FF0000"/>
                </a:solidFill>
              </a:rPr>
              <a:t/>
            </a:r>
            <a:br>
              <a:rPr lang="x-none" sz="2800" dirty="0">
                <a:solidFill>
                  <a:srgbClr val="FF0000"/>
                </a:solidFill>
              </a:rPr>
            </a:br>
            <a:endParaRPr lang="x-none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7B9779-7662-8D40-95F8-2CD27249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557"/>
            <a:ext cx="10515600" cy="430840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Ορίζει ένα μέρος της τάξης το οποίο προσδιορίζεται για τους μαθητές οι οποίοι χρειάζεται να ηρεμούν.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Παρέχει ειδικές διευθετήσεις των καθισμάτων για τους </a:t>
            </a:r>
            <a:r>
              <a:rPr lang="el-GR" sz="2400" dirty="0" smtClean="0"/>
              <a:t>μαθητ</a:t>
            </a:r>
            <a:r>
              <a:rPr lang="el-GR" sz="2400" dirty="0" smtClean="0"/>
              <a:t>ές</a:t>
            </a:r>
            <a:r>
              <a:rPr lang="el-GR" sz="2400" dirty="0" smtClean="0"/>
              <a:t> </a:t>
            </a:r>
            <a:r>
              <a:rPr lang="el-GR" sz="2400" dirty="0"/>
              <a:t>που είναι επιρρεπείς σε προβλήματα συμπεριφοράς.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Βρίσκεται κοντά σε μαθητές που αρχίζουν να εμφανίζουν ανάρμοστη συμπεριφορά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Σέβεται το προσωπικό χώρο του μαθητή.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Καταργεί αντικείμενα που αποσπούν την προσοχή από τους μαθητές.</a:t>
            </a:r>
            <a:endParaRPr lang="x-none" sz="24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6224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9A016-18D8-A748-A24F-E115342A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είναι προσεκτικός σχετικά με τη λεκτική επικοινωνία.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1A21F3-C811-D046-864B-F6B6042F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l-GR" sz="2400" dirty="0"/>
              <a:t>Χρησιμοποιεί ενθαρρυντικό τόνο.</a:t>
            </a:r>
          </a:p>
          <a:p>
            <a:pPr>
              <a:lnSpc>
                <a:spcPct val="200000"/>
              </a:lnSpc>
            </a:pPr>
            <a:r>
              <a:rPr lang="el-GR" sz="2400" dirty="0"/>
              <a:t>Αποτρέπει τη χρήση υπερβολικής γλώσσας.</a:t>
            </a:r>
          </a:p>
          <a:p>
            <a:pPr>
              <a:lnSpc>
                <a:spcPct val="200000"/>
              </a:lnSpc>
            </a:pPr>
            <a:r>
              <a:rPr lang="el-GR" sz="2400" dirty="0"/>
              <a:t>Χρησιμοποιεί αποτελεσματικά το ρυθμό και τον τόνο της ομιλίας του.</a:t>
            </a:r>
          </a:p>
          <a:p>
            <a:pPr>
              <a:lnSpc>
                <a:spcPct val="200000"/>
              </a:lnSpc>
            </a:pPr>
            <a:r>
              <a:rPr lang="el-GR" sz="2400" dirty="0"/>
              <a:t>Παρέχει προειδοποιήσεις με ήρεμο τρόπο.</a:t>
            </a:r>
            <a:br>
              <a:rPr lang="el-GR" sz="2400" dirty="0"/>
            </a:b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64194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AAB25-1289-524E-A493-A9B32F98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γνωρίζει τη σημασία της μη λεκτικής επικοινωνίας.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DDFC9E-9F0F-9741-993C-043F5C7B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Χρησιμοποιεί αποτελεσματικά την επαφή με τα μάτια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Χρησιμοποιεί μη λεκτικές νύξεις όταν οι συμπεριφορές κλιμακώνονται.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 Έχει επίγνωση των επιπτώσεων του τόνου, της έντασης, του </a:t>
            </a:r>
            <a:r>
              <a:rPr lang="el-GR" sz="2400" dirty="0" err="1"/>
              <a:t>ρυθμοὐ</a:t>
            </a:r>
            <a:r>
              <a:rPr lang="el-GR" sz="2400" dirty="0"/>
              <a:t>, και της στάσης του.</a:t>
            </a:r>
            <a:br>
              <a:rPr lang="el-GR" sz="2400" dirty="0"/>
            </a:b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92623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963BD-5F4F-CC40-8749-BE2AB45A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παρέχει το αναγκαίο σύστημα διαχείρισης της τάξης.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0EB816-E43C-5646-839A-58C34DF57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530"/>
            <a:ext cx="10515600" cy="44674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Παρέχει δομή και υποστήριξη μέσω της χρήσης συμπεριφορών ρουτίνας.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Θεσπίζει κανόνες στην τάξη με τη συμβολή των μαθητών.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Διδάσκει την κατάλληλη συμπεριφορά στους μαθητές με διάφορους τρόπους, (παιχνίδια ρόλων)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Χρησιμοποιεί την αγνόηση μιας συμπεριφοράς μέχρι το παιδί να την αποβάλει.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Κάνει χρήση των φυσικών συνεπειών.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Χρησιμοποιεί γραφικά, διαγράμματα και πίνακες για να δείξει την αλλαγή συμπεριφοράς.</a:t>
            </a:r>
            <a:r>
              <a:rPr lang="el-GR" sz="2400" dirty="0"/>
              <a:t/>
            </a:r>
            <a:br>
              <a:rPr lang="el-GR" sz="2400" dirty="0"/>
            </a:b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316152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4CFC2-1CD1-C345-B69E-4C7F27DD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94"/>
            <a:ext cx="10515600" cy="124125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προωθεί την ανάπτυξη της ευθύνης.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06177B-B760-B748-96E6-C3F0718D4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25647"/>
            <a:ext cx="10058400" cy="44465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Χρησιμοποιεί ειδικές εργασίες ή προνόμια ως ανταμοιβή για την υπεύθυνη συμπεριφορά.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Ενθαρρύνει τους μαθητές να παρακολουθούν και να διορθώσουν τη συμπεριφορά τους.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Παρέχει ευκαιρίες στους μαθητές να αναλάβουν ρίσκα και να δοκιμάζουν νέες εμπειρίες που απαιτούν υπεύθυνη συμπεριφορά.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Παρέχει ευκαιρίες για επιτυχία.</a:t>
            </a:r>
            <a:br>
              <a:rPr lang="el-GR" sz="2400" dirty="0"/>
            </a:b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428390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12C50-B4D6-EF41-B732-2B14AB4F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438" y="545819"/>
            <a:ext cx="10515600" cy="103118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δάσκαλος χρησιμοποιεί μια θετική προσέγγιση στη συμπεριφορά.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20E8D-FD61-474F-9306-DA4ADACC3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62" y="1749287"/>
            <a:ext cx="10515600" cy="399836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sz="2600" dirty="0"/>
              <a:t>Χρησιμοποιεί ένα σύστημα ανταμοιβής για την επίδειξη καλής συμπεριφοράς.</a:t>
            </a:r>
          </a:p>
          <a:p>
            <a:pPr>
              <a:lnSpc>
                <a:spcPct val="150000"/>
              </a:lnSpc>
            </a:pPr>
            <a:r>
              <a:rPr lang="el-GR" sz="2600" dirty="0"/>
              <a:t>Επικοινωνεί με τους μαθητές χρησιμοποιώντας θετική γλώσσα.</a:t>
            </a:r>
          </a:p>
          <a:p>
            <a:pPr>
              <a:lnSpc>
                <a:spcPct val="150000"/>
              </a:lnSpc>
            </a:pPr>
            <a:r>
              <a:rPr lang="el-GR" sz="2600" dirty="0"/>
              <a:t>Παρέχει θετική ανάδραση όταν οι κανόνες ακολουθήθηκαν και η συμπεριφορά των μαθητών είναι κατάλληλη.</a:t>
            </a:r>
          </a:p>
          <a:p>
            <a:pPr>
              <a:lnSpc>
                <a:spcPct val="150000"/>
              </a:lnSpc>
            </a:pPr>
            <a:r>
              <a:rPr lang="el-GR" sz="2600" dirty="0"/>
              <a:t>Χρησιμοποιεί τιμωρίες με παιδαγωγικό περιεχόμενο.</a:t>
            </a:r>
            <a:r>
              <a:rPr lang="el-GR" dirty="0"/>
              <a:t/>
            </a:r>
            <a:br>
              <a:rPr lang="el-GR" dirty="0"/>
            </a:b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1477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7A2CF-ED97-B641-BE0E-CC96F7FF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907621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Ο εκπαιδευτικός επικοινωνεί με τους γονείς.</a:t>
            </a:r>
            <a:r>
              <a:rPr lang="x-none" sz="2800" b="1" dirty="0">
                <a:solidFill>
                  <a:srgbClr val="FF0000"/>
                </a:solidFill>
              </a:rPr>
              <a:t/>
            </a:r>
            <a:br>
              <a:rPr lang="x-none" sz="2800" b="1" dirty="0">
                <a:solidFill>
                  <a:srgbClr val="FF0000"/>
                </a:solidFill>
              </a:rPr>
            </a:br>
            <a:endParaRPr lang="x-none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DD1763-9C1C-AC47-911D-6697E048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75634"/>
            <a:ext cx="10058400" cy="4050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/>
              <a:t>Συνεργάζεται με τους γονείς για τον καθορισμό ανταμοιβών και συνεπειών σχετικών με τη συμπεριφορά των παιδιών τους. 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 Συνεργάζεται και με τους υπόλοιπους εκπαιδευτικούς που διδάσκουν τα παιδιά.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/>
              <a:t/>
            </a:r>
            <a:br>
              <a:rPr lang="el-GR" sz="2400" dirty="0"/>
            </a:br>
            <a:endParaRPr lang="x-none" sz="24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87931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{85C26202-4176-E04E-9742-9E28A06FBA28}tf10001070</Template>
  <TotalTime>137</TotalTime>
  <Words>488</Words>
  <Application>Microsoft Macintosh PowerPoint</Application>
  <PresentationFormat>Custom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Wood Type</vt:lpstr>
      <vt:lpstr>Πρόληψη προβλημάτων συμπεριφοράς στην τάξη </vt:lpstr>
      <vt:lpstr> Ο εκπαιδευτικός οργανώνει την τάξη του με τέτοιο τρόπο ώστε: </vt:lpstr>
      <vt:lpstr>Ο δάσκαλος χρησιμοποιεί τις παρεμβάσεις που αφορούν το φυσικό χώρο </vt:lpstr>
      <vt:lpstr>Ο δάσκαλος είναι προσεκτικός σχετικά με τη λεκτική επικοινωνία. </vt:lpstr>
      <vt:lpstr>Ο δάσκαλος γνωρίζει τη σημασία της μη λεκτικής επικοινωνίας. </vt:lpstr>
      <vt:lpstr>Ο δάσκαλος παρέχει το αναγκαίο σύστημα διαχείρισης της τάξης. </vt:lpstr>
      <vt:lpstr>Ο δάσκαλος προωθεί την ανάπτυξη της ευθύνης. </vt:lpstr>
      <vt:lpstr>Ο δάσκαλος χρησιμοποιεί μια θετική προσέγγιση στη συμπεριφορά. </vt:lpstr>
      <vt:lpstr>Ο εκπαιδευτικός επικοινωνεί με τους γονείς. </vt:lpstr>
      <vt:lpstr>Ο δάσκαλος κατανοεί τη φύση της συμπεριφοράς και του κύκλου της κρίσης. </vt:lpstr>
      <vt:lpstr>Ο δάσκαλος παρέχει ευκαιρίες για ανεπίσημες συζητήσεις με τους μαθητές.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Πρόληψη προβλημάτων συμπεριφοράς στην τάξη </dc:title>
  <dc:creator>Microsoft Office User</dc:creator>
  <cp:lastModifiedBy>ANGELIKI LAZARIDOU</cp:lastModifiedBy>
  <cp:revision>10</cp:revision>
  <dcterms:created xsi:type="dcterms:W3CDTF">2020-05-19T05:13:44Z</dcterms:created>
  <dcterms:modified xsi:type="dcterms:W3CDTF">2021-05-18T08:40:06Z</dcterms:modified>
</cp:coreProperties>
</file>