
<file path=[Content_Types].xml><?xml version="1.0" encoding="utf-8"?>
<Types xmlns="http://schemas.openxmlformats.org/package/2006/content-types">
  <Default Extension="png" ContentType="image/png"/>
  <Default Extension="jfif"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455" r:id="rId3"/>
    <p:sldId id="429" r:id="rId4"/>
    <p:sldId id="430" r:id="rId5"/>
    <p:sldId id="431" r:id="rId6"/>
    <p:sldId id="433" r:id="rId7"/>
    <p:sldId id="449" r:id="rId8"/>
    <p:sldId id="450" r:id="rId9"/>
    <p:sldId id="451" r:id="rId10"/>
    <p:sldId id="452" r:id="rId11"/>
    <p:sldId id="453" r:id="rId12"/>
    <p:sldId id="454" r:id="rId13"/>
    <p:sldId id="258" r:id="rId14"/>
    <p:sldId id="259" r:id="rId15"/>
    <p:sldId id="342" r:id="rId16"/>
    <p:sldId id="407" r:id="rId17"/>
    <p:sldId id="319" r:id="rId18"/>
    <p:sldId id="343" r:id="rId19"/>
    <p:sldId id="346" r:id="rId20"/>
    <p:sldId id="262" r:id="rId21"/>
    <p:sldId id="263" r:id="rId22"/>
    <p:sldId id="402" r:id="rId23"/>
    <p:sldId id="403" r:id="rId24"/>
    <p:sldId id="404" r:id="rId25"/>
    <p:sldId id="405" r:id="rId26"/>
    <p:sldId id="406" r:id="rId27"/>
    <p:sldId id="401" r:id="rId28"/>
    <p:sldId id="437" r:id="rId29"/>
    <p:sldId id="445" r:id="rId30"/>
    <p:sldId id="446" r:id="rId31"/>
    <p:sldId id="367" r:id="rId32"/>
    <p:sldId id="408" r:id="rId33"/>
    <p:sldId id="428" r:id="rId34"/>
    <p:sldId id="410" r:id="rId35"/>
    <p:sldId id="411" r:id="rId36"/>
    <p:sldId id="412" r:id="rId37"/>
    <p:sldId id="413" r:id="rId38"/>
    <p:sldId id="415" r:id="rId39"/>
    <p:sldId id="414" r:id="rId40"/>
    <p:sldId id="416" r:id="rId41"/>
    <p:sldId id="417" r:id="rId42"/>
    <p:sldId id="418" r:id="rId43"/>
    <p:sldId id="419" r:id="rId44"/>
    <p:sldId id="420" r:id="rId45"/>
    <p:sldId id="422" r:id="rId46"/>
    <p:sldId id="423" r:id="rId47"/>
    <p:sldId id="424" r:id="rId48"/>
    <p:sldId id="425" r:id="rId49"/>
    <p:sldId id="426" r:id="rId50"/>
    <p:sldId id="427" r:id="rId51"/>
    <p:sldId id="444" r:id="rId52"/>
    <p:sldId id="438" r:id="rId53"/>
    <p:sldId id="447" r:id="rId54"/>
    <p:sldId id="448" r:id="rId55"/>
    <p:sldId id="390" r:id="rId56"/>
    <p:sldId id="439" r:id="rId57"/>
    <p:sldId id="440" r:id="rId58"/>
    <p:sldId id="441" r:id="rId59"/>
    <p:sldId id="442" r:id="rId60"/>
    <p:sldId id="443" r:id="rId61"/>
    <p:sldId id="301" r:id="rId62"/>
    <p:sldId id="293" r:id="rId63"/>
  </p:sldIdLst>
  <p:sldSz cx="12192000" cy="6858000"/>
  <p:notesSz cx="12192000" cy="6858000"/>
  <p:defaultTextStyle>
    <a:defPPr>
      <a:defRPr lang="el-G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2FA"/>
    <a:srgbClr val="ECF1F9"/>
    <a:srgbClr val="F1F1F1"/>
    <a:srgbClr val="D2DEEF"/>
    <a:srgbClr val="F2F5FB"/>
    <a:srgbClr val="855CA6"/>
    <a:srgbClr val="203864"/>
    <a:srgbClr val="FF6969"/>
    <a:srgbClr val="EAEFF7"/>
    <a:srgbClr val="2121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53"/>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CD215D7B-F356-4E74-BFAC-D5EA270091F1}" type="datetimeFigureOut">
              <a:rPr lang="el-GR" smtClean="0"/>
              <a:t>12/Δεκ/2025</a:t>
            </a:fld>
            <a:endParaRPr lang="el-GR"/>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C6AD06F3-ECA0-4759-98E7-A85F136490E1}" type="slidenum">
              <a:rPr lang="el-GR" smtClean="0"/>
              <a:t>‹#›</a:t>
            </a:fld>
            <a:endParaRPr lang="el-GR"/>
          </a:p>
        </p:txBody>
      </p:sp>
    </p:spTree>
    <p:extLst>
      <p:ext uri="{BB962C8B-B14F-4D97-AF65-F5344CB8AC3E}">
        <p14:creationId xmlns:p14="http://schemas.microsoft.com/office/powerpoint/2010/main" val="2579822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en-US"/>
              <a:t>Click to edit Master title style</a:t>
            </a:r>
            <a:endParaRPr lang="el-GR"/>
          </a:p>
        </p:txBody>
      </p:sp>
      <p:sp>
        <p:nvSpPr>
          <p:cNvPr id="3"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lang="el-GR"/>
          </a:p>
        </p:txBody>
      </p:sp>
      <p:sp>
        <p:nvSpPr>
          <p:cNvPr id="4" name="Date Placeholder 3"/>
          <p:cNvSpPr>
            <a:spLocks noGrp="1"/>
          </p:cNvSpPr>
          <p:nvPr>
            <p:ph type="dt" sz="half" idx="10"/>
          </p:nvPr>
        </p:nvSpPr>
        <p:spPr bwMode="auto"/>
        <p:txBody>
          <a:bodyPr/>
          <a:lstStyle/>
          <a:p>
            <a:pPr>
              <a:defRPr/>
            </a:pPr>
            <a:fld id="{AAD32D2C-4701-4854-B735-4BDCC7717A1F}" type="datetimeFigureOut">
              <a:rPr lang="el-GR"/>
              <a:t>12/Δεκ/2025</a:t>
            </a:fld>
            <a:endParaRPr lang="el-GR"/>
          </a:p>
        </p:txBody>
      </p:sp>
      <p:sp>
        <p:nvSpPr>
          <p:cNvPr id="5" name="Footer Placeholder 4"/>
          <p:cNvSpPr>
            <a:spLocks noGrp="1"/>
          </p:cNvSpPr>
          <p:nvPr>
            <p:ph type="ftr" sz="quarter" idx="11"/>
          </p:nvPr>
        </p:nvSpPr>
        <p:spPr bwMode="auto"/>
        <p:txBody>
          <a:bodyPr/>
          <a:lstStyle/>
          <a:p>
            <a:pPr>
              <a:defRPr/>
            </a:pPr>
            <a:endParaRPr lang="el-GR"/>
          </a:p>
        </p:txBody>
      </p:sp>
      <p:sp>
        <p:nvSpPr>
          <p:cNvPr id="6" name="Slide Number Placeholder 5"/>
          <p:cNvSpPr>
            <a:spLocks noGrp="1"/>
          </p:cNvSpPr>
          <p:nvPr>
            <p:ph type="sldNum" sz="quarter" idx="12"/>
          </p:nvPr>
        </p:nvSpPr>
        <p:spPr bwMode="auto"/>
        <p:txBody>
          <a:bodyPr/>
          <a:lstStyle/>
          <a:p>
            <a:pPr>
              <a:defRPr/>
            </a:pPr>
            <a:fld id="{C7818E8C-7DE5-406B-8DC2-B706D16350E7}" type="slidenum">
              <a:rPr lang="el-G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el-GR"/>
          </a:p>
        </p:txBody>
      </p:sp>
      <p:sp>
        <p:nvSpPr>
          <p:cNvPr id="3" name="Vertical Text Placeholder 2"/>
          <p:cNvSpPr>
            <a:spLocks noGrp="1"/>
          </p:cNvSpPr>
          <p:nvPr>
            <p:ph type="body" orient="vert" idx="1"/>
          </p:nvPr>
        </p:nvSpPr>
        <p:spPr bwMode="auto"/>
        <p:txBody>
          <a:bodyPr vert="eaVert"/>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l-GR"/>
          </a:p>
        </p:txBody>
      </p:sp>
      <p:sp>
        <p:nvSpPr>
          <p:cNvPr id="4" name="Date Placeholder 3"/>
          <p:cNvSpPr>
            <a:spLocks noGrp="1"/>
          </p:cNvSpPr>
          <p:nvPr>
            <p:ph type="dt" sz="half" idx="10"/>
          </p:nvPr>
        </p:nvSpPr>
        <p:spPr bwMode="auto"/>
        <p:txBody>
          <a:bodyPr/>
          <a:lstStyle/>
          <a:p>
            <a:pPr>
              <a:defRPr/>
            </a:pPr>
            <a:fld id="{AAD32D2C-4701-4854-B735-4BDCC7717A1F}" type="datetimeFigureOut">
              <a:rPr lang="el-GR"/>
              <a:t>12/Δεκ/2025</a:t>
            </a:fld>
            <a:endParaRPr lang="el-GR"/>
          </a:p>
        </p:txBody>
      </p:sp>
      <p:sp>
        <p:nvSpPr>
          <p:cNvPr id="5" name="Footer Placeholder 4"/>
          <p:cNvSpPr>
            <a:spLocks noGrp="1"/>
          </p:cNvSpPr>
          <p:nvPr>
            <p:ph type="ftr" sz="quarter" idx="11"/>
          </p:nvPr>
        </p:nvSpPr>
        <p:spPr bwMode="auto"/>
        <p:txBody>
          <a:bodyPr/>
          <a:lstStyle/>
          <a:p>
            <a:pPr>
              <a:defRPr/>
            </a:pPr>
            <a:endParaRPr lang="el-GR"/>
          </a:p>
        </p:txBody>
      </p:sp>
      <p:sp>
        <p:nvSpPr>
          <p:cNvPr id="6" name="Slide Number Placeholder 5"/>
          <p:cNvSpPr>
            <a:spLocks noGrp="1"/>
          </p:cNvSpPr>
          <p:nvPr>
            <p:ph type="sldNum" sz="quarter" idx="12"/>
          </p:nvPr>
        </p:nvSpPr>
        <p:spPr bwMode="auto"/>
        <p:txBody>
          <a:bodyPr/>
          <a:lstStyle/>
          <a:p>
            <a:pPr>
              <a:defRPr/>
            </a:pPr>
            <a:fld id="{C7818E8C-7DE5-406B-8DC2-B706D16350E7}" type="slidenum">
              <a:rPr lang="el-G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8724900" y="365125"/>
            <a:ext cx="2628900" cy="5811838"/>
          </a:xfrm>
        </p:spPr>
        <p:txBody>
          <a:bodyPr vert="eaVert"/>
          <a:lstStyle/>
          <a:p>
            <a:pPr>
              <a:defRPr/>
            </a:pPr>
            <a:r>
              <a:rPr lang="en-US"/>
              <a:t>Click to edit Master title style</a:t>
            </a:r>
            <a:endParaRPr lang="el-GR"/>
          </a:p>
        </p:txBody>
      </p:sp>
      <p:sp>
        <p:nvSpPr>
          <p:cNvPr id="3" name="Vertical Text Placeholder 2"/>
          <p:cNvSpPr>
            <a:spLocks noGrp="1"/>
          </p:cNvSpPr>
          <p:nvPr>
            <p:ph type="body" orient="vert" idx="1"/>
          </p:nvPr>
        </p:nvSpPr>
        <p:spPr bwMode="auto">
          <a:xfrm>
            <a:off x="838200" y="365125"/>
            <a:ext cx="7734300" cy="5811838"/>
          </a:xfrm>
        </p:spPr>
        <p:txBody>
          <a:bodyPr vert="eaVert"/>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l-GR"/>
          </a:p>
        </p:txBody>
      </p:sp>
      <p:sp>
        <p:nvSpPr>
          <p:cNvPr id="4" name="Date Placeholder 3"/>
          <p:cNvSpPr>
            <a:spLocks noGrp="1"/>
          </p:cNvSpPr>
          <p:nvPr>
            <p:ph type="dt" sz="half" idx="10"/>
          </p:nvPr>
        </p:nvSpPr>
        <p:spPr bwMode="auto"/>
        <p:txBody>
          <a:bodyPr/>
          <a:lstStyle/>
          <a:p>
            <a:pPr>
              <a:defRPr/>
            </a:pPr>
            <a:fld id="{AAD32D2C-4701-4854-B735-4BDCC7717A1F}" type="datetimeFigureOut">
              <a:rPr lang="el-GR"/>
              <a:t>12/Δεκ/2025</a:t>
            </a:fld>
            <a:endParaRPr lang="el-GR"/>
          </a:p>
        </p:txBody>
      </p:sp>
      <p:sp>
        <p:nvSpPr>
          <p:cNvPr id="5" name="Footer Placeholder 4"/>
          <p:cNvSpPr>
            <a:spLocks noGrp="1"/>
          </p:cNvSpPr>
          <p:nvPr>
            <p:ph type="ftr" sz="quarter" idx="11"/>
          </p:nvPr>
        </p:nvSpPr>
        <p:spPr bwMode="auto"/>
        <p:txBody>
          <a:bodyPr/>
          <a:lstStyle/>
          <a:p>
            <a:pPr>
              <a:defRPr/>
            </a:pPr>
            <a:endParaRPr lang="el-GR"/>
          </a:p>
        </p:txBody>
      </p:sp>
      <p:sp>
        <p:nvSpPr>
          <p:cNvPr id="6" name="Slide Number Placeholder 5"/>
          <p:cNvSpPr>
            <a:spLocks noGrp="1"/>
          </p:cNvSpPr>
          <p:nvPr>
            <p:ph type="sldNum" sz="quarter" idx="12"/>
          </p:nvPr>
        </p:nvSpPr>
        <p:spPr bwMode="auto"/>
        <p:txBody>
          <a:bodyPr/>
          <a:lstStyle/>
          <a:p>
            <a:pPr>
              <a:defRPr/>
            </a:pPr>
            <a:fld id="{C7818E8C-7DE5-406B-8DC2-B706D16350E7}" type="slidenum">
              <a:rPr lang="el-G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el-GR"/>
          </a:p>
        </p:txBody>
      </p:sp>
      <p:sp>
        <p:nvSpPr>
          <p:cNvPr id="3" name="Content Placeholder 2"/>
          <p:cNvSpPr>
            <a:spLocks noGrp="1"/>
          </p:cNvSpPr>
          <p:nvPr>
            <p:ph idx="1"/>
          </p:nvPr>
        </p:nvSpPr>
        <p:spPr bwMode="auto"/>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l-GR"/>
          </a:p>
        </p:txBody>
      </p:sp>
      <p:sp>
        <p:nvSpPr>
          <p:cNvPr id="4" name="Date Placeholder 3"/>
          <p:cNvSpPr>
            <a:spLocks noGrp="1"/>
          </p:cNvSpPr>
          <p:nvPr>
            <p:ph type="dt" sz="half" idx="10"/>
          </p:nvPr>
        </p:nvSpPr>
        <p:spPr bwMode="auto"/>
        <p:txBody>
          <a:bodyPr/>
          <a:lstStyle/>
          <a:p>
            <a:pPr>
              <a:defRPr/>
            </a:pPr>
            <a:fld id="{AAD32D2C-4701-4854-B735-4BDCC7717A1F}" type="datetimeFigureOut">
              <a:rPr lang="el-GR"/>
              <a:t>12/Δεκ/2025</a:t>
            </a:fld>
            <a:endParaRPr lang="el-GR"/>
          </a:p>
        </p:txBody>
      </p:sp>
      <p:sp>
        <p:nvSpPr>
          <p:cNvPr id="5" name="Footer Placeholder 4"/>
          <p:cNvSpPr>
            <a:spLocks noGrp="1"/>
          </p:cNvSpPr>
          <p:nvPr>
            <p:ph type="ftr" sz="quarter" idx="11"/>
          </p:nvPr>
        </p:nvSpPr>
        <p:spPr bwMode="auto"/>
        <p:txBody>
          <a:bodyPr/>
          <a:lstStyle/>
          <a:p>
            <a:pPr>
              <a:defRPr/>
            </a:pPr>
            <a:endParaRPr lang="el-GR"/>
          </a:p>
        </p:txBody>
      </p:sp>
      <p:sp>
        <p:nvSpPr>
          <p:cNvPr id="6" name="Slide Number Placeholder 5"/>
          <p:cNvSpPr>
            <a:spLocks noGrp="1"/>
          </p:cNvSpPr>
          <p:nvPr>
            <p:ph type="sldNum" sz="quarter" idx="12"/>
          </p:nvPr>
        </p:nvSpPr>
        <p:spPr bwMode="auto"/>
        <p:txBody>
          <a:bodyPr/>
          <a:lstStyle/>
          <a:p>
            <a:pPr>
              <a:defRPr/>
            </a:pPr>
            <a:fld id="{C7818E8C-7DE5-406B-8DC2-B706D16350E7}" type="slidenum">
              <a:rPr lang="el-G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1850" y="1709738"/>
            <a:ext cx="10515600" cy="2852737"/>
          </a:xfrm>
        </p:spPr>
        <p:txBody>
          <a:bodyPr anchor="b"/>
          <a:lstStyle>
            <a:lvl1pPr>
              <a:defRPr sz="6000"/>
            </a:lvl1pPr>
          </a:lstStyle>
          <a:p>
            <a:pPr>
              <a:defRPr/>
            </a:pPr>
            <a:r>
              <a:rPr lang="en-US"/>
              <a:t>Click to edit Master title style</a:t>
            </a:r>
            <a:endParaRPr lang="el-GR"/>
          </a:p>
        </p:txBody>
      </p:sp>
      <p:sp>
        <p:nvSpPr>
          <p:cNvPr id="3"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Edit Master text styles</a:t>
            </a:r>
            <a:endParaRPr/>
          </a:p>
        </p:txBody>
      </p:sp>
      <p:sp>
        <p:nvSpPr>
          <p:cNvPr id="4" name="Date Placeholder 3"/>
          <p:cNvSpPr>
            <a:spLocks noGrp="1"/>
          </p:cNvSpPr>
          <p:nvPr>
            <p:ph type="dt" sz="half" idx="10"/>
          </p:nvPr>
        </p:nvSpPr>
        <p:spPr bwMode="auto"/>
        <p:txBody>
          <a:bodyPr/>
          <a:lstStyle/>
          <a:p>
            <a:pPr>
              <a:defRPr/>
            </a:pPr>
            <a:fld id="{AAD32D2C-4701-4854-B735-4BDCC7717A1F}" type="datetimeFigureOut">
              <a:rPr lang="el-GR"/>
              <a:t>12/Δεκ/2025</a:t>
            </a:fld>
            <a:endParaRPr lang="el-GR"/>
          </a:p>
        </p:txBody>
      </p:sp>
      <p:sp>
        <p:nvSpPr>
          <p:cNvPr id="5" name="Footer Placeholder 4"/>
          <p:cNvSpPr>
            <a:spLocks noGrp="1"/>
          </p:cNvSpPr>
          <p:nvPr>
            <p:ph type="ftr" sz="quarter" idx="11"/>
          </p:nvPr>
        </p:nvSpPr>
        <p:spPr bwMode="auto"/>
        <p:txBody>
          <a:bodyPr/>
          <a:lstStyle/>
          <a:p>
            <a:pPr>
              <a:defRPr/>
            </a:pPr>
            <a:endParaRPr lang="el-GR"/>
          </a:p>
        </p:txBody>
      </p:sp>
      <p:sp>
        <p:nvSpPr>
          <p:cNvPr id="6" name="Slide Number Placeholder 5"/>
          <p:cNvSpPr>
            <a:spLocks noGrp="1"/>
          </p:cNvSpPr>
          <p:nvPr>
            <p:ph type="sldNum" sz="quarter" idx="12"/>
          </p:nvPr>
        </p:nvSpPr>
        <p:spPr bwMode="auto"/>
        <p:txBody>
          <a:bodyPr/>
          <a:lstStyle/>
          <a:p>
            <a:pPr>
              <a:defRPr/>
            </a:pPr>
            <a:fld id="{C7818E8C-7DE5-406B-8DC2-B706D16350E7}" type="slidenum">
              <a:rPr lang="el-G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el-GR"/>
          </a:p>
        </p:txBody>
      </p:sp>
      <p:sp>
        <p:nvSpPr>
          <p:cNvPr id="3" name="Content Placeholder 2"/>
          <p:cNvSpPr>
            <a:spLocks noGrp="1"/>
          </p:cNvSpPr>
          <p:nvPr>
            <p:ph sz="half" idx="1"/>
          </p:nvPr>
        </p:nvSpPr>
        <p:spPr bwMode="auto">
          <a:xfrm>
            <a:off x="838200" y="1825625"/>
            <a:ext cx="5181600" cy="435133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l-GR"/>
          </a:p>
        </p:txBody>
      </p:sp>
      <p:sp>
        <p:nvSpPr>
          <p:cNvPr id="4" name="Content Placeholder 3"/>
          <p:cNvSpPr>
            <a:spLocks noGrp="1"/>
          </p:cNvSpPr>
          <p:nvPr>
            <p:ph sz="half" idx="2"/>
          </p:nvPr>
        </p:nvSpPr>
        <p:spPr bwMode="auto">
          <a:xfrm>
            <a:off x="6172200" y="1825625"/>
            <a:ext cx="5181600" cy="435133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l-GR"/>
          </a:p>
        </p:txBody>
      </p:sp>
      <p:sp>
        <p:nvSpPr>
          <p:cNvPr id="5" name="Date Placeholder 4"/>
          <p:cNvSpPr>
            <a:spLocks noGrp="1"/>
          </p:cNvSpPr>
          <p:nvPr>
            <p:ph type="dt" sz="half" idx="10"/>
          </p:nvPr>
        </p:nvSpPr>
        <p:spPr bwMode="auto"/>
        <p:txBody>
          <a:bodyPr/>
          <a:lstStyle/>
          <a:p>
            <a:pPr>
              <a:defRPr/>
            </a:pPr>
            <a:fld id="{AAD32D2C-4701-4854-B735-4BDCC7717A1F}" type="datetimeFigureOut">
              <a:rPr lang="el-GR"/>
              <a:t>12/Δεκ/2025</a:t>
            </a:fld>
            <a:endParaRPr lang="el-GR"/>
          </a:p>
        </p:txBody>
      </p:sp>
      <p:sp>
        <p:nvSpPr>
          <p:cNvPr id="6" name="Footer Placeholder 5"/>
          <p:cNvSpPr>
            <a:spLocks noGrp="1"/>
          </p:cNvSpPr>
          <p:nvPr>
            <p:ph type="ftr" sz="quarter" idx="11"/>
          </p:nvPr>
        </p:nvSpPr>
        <p:spPr bwMode="auto"/>
        <p:txBody>
          <a:bodyPr/>
          <a:lstStyle/>
          <a:p>
            <a:pPr>
              <a:defRPr/>
            </a:pPr>
            <a:endParaRPr lang="el-GR"/>
          </a:p>
        </p:txBody>
      </p:sp>
      <p:sp>
        <p:nvSpPr>
          <p:cNvPr id="7" name="Slide Number Placeholder 6"/>
          <p:cNvSpPr>
            <a:spLocks noGrp="1"/>
          </p:cNvSpPr>
          <p:nvPr>
            <p:ph type="sldNum" sz="quarter" idx="12"/>
          </p:nvPr>
        </p:nvSpPr>
        <p:spPr bwMode="auto"/>
        <p:txBody>
          <a:bodyPr/>
          <a:lstStyle/>
          <a:p>
            <a:pPr>
              <a:defRPr/>
            </a:pPr>
            <a:fld id="{C7818E8C-7DE5-406B-8DC2-B706D16350E7}" type="slidenum">
              <a:rPr lang="el-G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365125"/>
            <a:ext cx="10515600" cy="1325563"/>
          </a:xfrm>
        </p:spPr>
        <p:txBody>
          <a:bodyPr/>
          <a:lstStyle/>
          <a:p>
            <a:pPr>
              <a:defRPr/>
            </a:pPr>
            <a:r>
              <a:rPr lang="en-US"/>
              <a:t>Click to edit Master title style</a:t>
            </a:r>
            <a:endParaRPr lang="el-GR"/>
          </a:p>
        </p:txBody>
      </p:sp>
      <p:sp>
        <p:nvSpPr>
          <p:cNvPr id="3"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4" name="Content Placeholder 3"/>
          <p:cNvSpPr>
            <a:spLocks noGrp="1"/>
          </p:cNvSpPr>
          <p:nvPr>
            <p:ph sz="half" idx="2"/>
          </p:nvPr>
        </p:nvSpPr>
        <p:spPr bwMode="auto">
          <a:xfrm>
            <a:off x="839788" y="2505074"/>
            <a:ext cx="5157787" cy="368458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l-GR"/>
          </a:p>
        </p:txBody>
      </p:sp>
      <p:sp>
        <p:nvSpPr>
          <p:cNvPr id="5"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6" name="Content Placeholder 5"/>
          <p:cNvSpPr>
            <a:spLocks noGrp="1"/>
          </p:cNvSpPr>
          <p:nvPr>
            <p:ph sz="quarter" idx="4"/>
          </p:nvPr>
        </p:nvSpPr>
        <p:spPr bwMode="auto">
          <a:xfrm>
            <a:off x="6172200" y="2505074"/>
            <a:ext cx="5183188" cy="368458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l-GR"/>
          </a:p>
        </p:txBody>
      </p:sp>
      <p:sp>
        <p:nvSpPr>
          <p:cNvPr id="7" name="Date Placeholder 6"/>
          <p:cNvSpPr>
            <a:spLocks noGrp="1"/>
          </p:cNvSpPr>
          <p:nvPr>
            <p:ph type="dt" sz="half" idx="10"/>
          </p:nvPr>
        </p:nvSpPr>
        <p:spPr bwMode="auto"/>
        <p:txBody>
          <a:bodyPr/>
          <a:lstStyle/>
          <a:p>
            <a:pPr>
              <a:defRPr/>
            </a:pPr>
            <a:fld id="{AAD32D2C-4701-4854-B735-4BDCC7717A1F}" type="datetimeFigureOut">
              <a:rPr lang="el-GR"/>
              <a:t>12/Δεκ/2025</a:t>
            </a:fld>
            <a:endParaRPr lang="el-GR"/>
          </a:p>
        </p:txBody>
      </p:sp>
      <p:sp>
        <p:nvSpPr>
          <p:cNvPr id="8" name="Footer Placeholder 7"/>
          <p:cNvSpPr>
            <a:spLocks noGrp="1"/>
          </p:cNvSpPr>
          <p:nvPr>
            <p:ph type="ftr" sz="quarter" idx="11"/>
          </p:nvPr>
        </p:nvSpPr>
        <p:spPr bwMode="auto"/>
        <p:txBody>
          <a:bodyPr/>
          <a:lstStyle/>
          <a:p>
            <a:pPr>
              <a:defRPr/>
            </a:pPr>
            <a:endParaRPr lang="el-GR"/>
          </a:p>
        </p:txBody>
      </p:sp>
      <p:sp>
        <p:nvSpPr>
          <p:cNvPr id="9" name="Slide Number Placeholder 8"/>
          <p:cNvSpPr>
            <a:spLocks noGrp="1"/>
          </p:cNvSpPr>
          <p:nvPr>
            <p:ph type="sldNum" sz="quarter" idx="12"/>
          </p:nvPr>
        </p:nvSpPr>
        <p:spPr bwMode="auto"/>
        <p:txBody>
          <a:bodyPr/>
          <a:lstStyle/>
          <a:p>
            <a:pPr>
              <a:defRPr/>
            </a:pPr>
            <a:fld id="{C7818E8C-7DE5-406B-8DC2-B706D16350E7}" type="slidenum">
              <a:rPr lang="el-G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el-GR"/>
          </a:p>
        </p:txBody>
      </p:sp>
      <p:sp>
        <p:nvSpPr>
          <p:cNvPr id="3" name="Date Placeholder 2"/>
          <p:cNvSpPr>
            <a:spLocks noGrp="1"/>
          </p:cNvSpPr>
          <p:nvPr>
            <p:ph type="dt" sz="half" idx="10"/>
          </p:nvPr>
        </p:nvSpPr>
        <p:spPr bwMode="auto"/>
        <p:txBody>
          <a:bodyPr/>
          <a:lstStyle/>
          <a:p>
            <a:pPr>
              <a:defRPr/>
            </a:pPr>
            <a:fld id="{AAD32D2C-4701-4854-B735-4BDCC7717A1F}" type="datetimeFigureOut">
              <a:rPr lang="el-GR"/>
              <a:t>12/Δεκ/2025</a:t>
            </a:fld>
            <a:endParaRPr lang="el-GR"/>
          </a:p>
        </p:txBody>
      </p:sp>
      <p:sp>
        <p:nvSpPr>
          <p:cNvPr id="4" name="Footer Placeholder 3"/>
          <p:cNvSpPr>
            <a:spLocks noGrp="1"/>
          </p:cNvSpPr>
          <p:nvPr>
            <p:ph type="ftr" sz="quarter" idx="11"/>
          </p:nvPr>
        </p:nvSpPr>
        <p:spPr bwMode="auto"/>
        <p:txBody>
          <a:bodyPr/>
          <a:lstStyle/>
          <a:p>
            <a:pPr>
              <a:defRPr/>
            </a:pPr>
            <a:endParaRPr lang="el-GR"/>
          </a:p>
        </p:txBody>
      </p:sp>
      <p:sp>
        <p:nvSpPr>
          <p:cNvPr id="5" name="Slide Number Placeholder 4"/>
          <p:cNvSpPr>
            <a:spLocks noGrp="1"/>
          </p:cNvSpPr>
          <p:nvPr>
            <p:ph type="sldNum" sz="quarter" idx="12"/>
          </p:nvPr>
        </p:nvSpPr>
        <p:spPr bwMode="auto"/>
        <p:txBody>
          <a:bodyPr/>
          <a:lstStyle/>
          <a:p>
            <a:pPr>
              <a:defRPr/>
            </a:pPr>
            <a:fld id="{C7818E8C-7DE5-406B-8DC2-B706D16350E7}" type="slidenum">
              <a:rPr lang="el-G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AAD32D2C-4701-4854-B735-4BDCC7717A1F}" type="datetimeFigureOut">
              <a:rPr lang="el-GR"/>
              <a:t>12/Δεκ/2025</a:t>
            </a:fld>
            <a:endParaRPr lang="el-GR"/>
          </a:p>
        </p:txBody>
      </p:sp>
      <p:sp>
        <p:nvSpPr>
          <p:cNvPr id="3" name="Footer Placeholder 2"/>
          <p:cNvSpPr>
            <a:spLocks noGrp="1"/>
          </p:cNvSpPr>
          <p:nvPr>
            <p:ph type="ftr" sz="quarter" idx="11"/>
          </p:nvPr>
        </p:nvSpPr>
        <p:spPr bwMode="auto"/>
        <p:txBody>
          <a:bodyPr/>
          <a:lstStyle/>
          <a:p>
            <a:pPr>
              <a:defRPr/>
            </a:pPr>
            <a:endParaRPr lang="el-GR"/>
          </a:p>
        </p:txBody>
      </p:sp>
      <p:sp>
        <p:nvSpPr>
          <p:cNvPr id="4" name="Slide Number Placeholder 3"/>
          <p:cNvSpPr>
            <a:spLocks noGrp="1"/>
          </p:cNvSpPr>
          <p:nvPr>
            <p:ph type="sldNum" sz="quarter" idx="12"/>
          </p:nvPr>
        </p:nvSpPr>
        <p:spPr bwMode="auto"/>
        <p:txBody>
          <a:bodyPr/>
          <a:lstStyle/>
          <a:p>
            <a:pPr>
              <a:defRPr/>
            </a:pPr>
            <a:fld id="{C7818E8C-7DE5-406B-8DC2-B706D16350E7}" type="slidenum">
              <a:rPr lang="el-G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lang="el-GR"/>
          </a:p>
        </p:txBody>
      </p:sp>
      <p:sp>
        <p:nvSpPr>
          <p:cNvPr id="3"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l-GR"/>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Edit Master text styles</a:t>
            </a:r>
            <a:endParaRPr/>
          </a:p>
        </p:txBody>
      </p:sp>
      <p:sp>
        <p:nvSpPr>
          <p:cNvPr id="5" name="Date Placeholder 4"/>
          <p:cNvSpPr>
            <a:spLocks noGrp="1"/>
          </p:cNvSpPr>
          <p:nvPr>
            <p:ph type="dt" sz="half" idx="10"/>
          </p:nvPr>
        </p:nvSpPr>
        <p:spPr bwMode="auto"/>
        <p:txBody>
          <a:bodyPr/>
          <a:lstStyle/>
          <a:p>
            <a:pPr>
              <a:defRPr/>
            </a:pPr>
            <a:fld id="{AAD32D2C-4701-4854-B735-4BDCC7717A1F}" type="datetimeFigureOut">
              <a:rPr lang="el-GR"/>
              <a:t>12/Δεκ/2025</a:t>
            </a:fld>
            <a:endParaRPr lang="el-GR"/>
          </a:p>
        </p:txBody>
      </p:sp>
      <p:sp>
        <p:nvSpPr>
          <p:cNvPr id="6" name="Footer Placeholder 5"/>
          <p:cNvSpPr>
            <a:spLocks noGrp="1"/>
          </p:cNvSpPr>
          <p:nvPr>
            <p:ph type="ftr" sz="quarter" idx="11"/>
          </p:nvPr>
        </p:nvSpPr>
        <p:spPr bwMode="auto"/>
        <p:txBody>
          <a:bodyPr/>
          <a:lstStyle/>
          <a:p>
            <a:pPr>
              <a:defRPr/>
            </a:pPr>
            <a:endParaRPr lang="el-GR"/>
          </a:p>
        </p:txBody>
      </p:sp>
      <p:sp>
        <p:nvSpPr>
          <p:cNvPr id="7" name="Slide Number Placeholder 6"/>
          <p:cNvSpPr>
            <a:spLocks noGrp="1"/>
          </p:cNvSpPr>
          <p:nvPr>
            <p:ph type="sldNum" sz="quarter" idx="12"/>
          </p:nvPr>
        </p:nvSpPr>
        <p:spPr bwMode="auto"/>
        <p:txBody>
          <a:bodyPr/>
          <a:lstStyle/>
          <a:p>
            <a:pPr>
              <a:defRPr/>
            </a:pPr>
            <a:fld id="{C7818E8C-7DE5-406B-8DC2-B706D16350E7}" type="slidenum">
              <a:rPr lang="el-G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lang="el-GR"/>
          </a:p>
        </p:txBody>
      </p:sp>
      <p:sp>
        <p:nvSpPr>
          <p:cNvPr id="3" name="Picture Placehold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l-GR"/>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Edit Master text styles</a:t>
            </a:r>
            <a:endParaRPr/>
          </a:p>
        </p:txBody>
      </p:sp>
      <p:sp>
        <p:nvSpPr>
          <p:cNvPr id="5" name="Date Placeholder 4"/>
          <p:cNvSpPr>
            <a:spLocks noGrp="1"/>
          </p:cNvSpPr>
          <p:nvPr>
            <p:ph type="dt" sz="half" idx="10"/>
          </p:nvPr>
        </p:nvSpPr>
        <p:spPr bwMode="auto"/>
        <p:txBody>
          <a:bodyPr/>
          <a:lstStyle/>
          <a:p>
            <a:pPr>
              <a:defRPr/>
            </a:pPr>
            <a:fld id="{AAD32D2C-4701-4854-B735-4BDCC7717A1F}" type="datetimeFigureOut">
              <a:rPr lang="el-GR"/>
              <a:t>12/Δεκ/2025</a:t>
            </a:fld>
            <a:endParaRPr lang="el-GR"/>
          </a:p>
        </p:txBody>
      </p:sp>
      <p:sp>
        <p:nvSpPr>
          <p:cNvPr id="6" name="Footer Placeholder 5"/>
          <p:cNvSpPr>
            <a:spLocks noGrp="1"/>
          </p:cNvSpPr>
          <p:nvPr>
            <p:ph type="ftr" sz="quarter" idx="11"/>
          </p:nvPr>
        </p:nvSpPr>
        <p:spPr bwMode="auto"/>
        <p:txBody>
          <a:bodyPr/>
          <a:lstStyle/>
          <a:p>
            <a:pPr>
              <a:defRPr/>
            </a:pPr>
            <a:endParaRPr lang="el-GR"/>
          </a:p>
        </p:txBody>
      </p:sp>
      <p:sp>
        <p:nvSpPr>
          <p:cNvPr id="7" name="Slide Number Placeholder 6"/>
          <p:cNvSpPr>
            <a:spLocks noGrp="1"/>
          </p:cNvSpPr>
          <p:nvPr>
            <p:ph type="sldNum" sz="quarter" idx="12"/>
          </p:nvPr>
        </p:nvSpPr>
        <p:spPr bwMode="auto"/>
        <p:txBody>
          <a:bodyPr/>
          <a:lstStyle/>
          <a:p>
            <a:pPr>
              <a:defRPr/>
            </a:pPr>
            <a:fld id="{C7818E8C-7DE5-406B-8DC2-B706D16350E7}" type="slidenum">
              <a:rPr lang="el-G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US"/>
              <a:t>Click to edit Master title style</a:t>
            </a:r>
            <a:endParaRPr lang="el-GR"/>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l-GR"/>
          </a:p>
        </p:txBody>
      </p:sp>
      <p:sp>
        <p:nvSpPr>
          <p:cNvPr id="4"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AD32D2C-4701-4854-B735-4BDCC7717A1F}" type="datetimeFigureOut">
              <a:rPr lang="el-GR"/>
              <a:t>12/Δεκ/2025</a:t>
            </a:fld>
            <a:endParaRPr lang="el-GR"/>
          </a:p>
        </p:txBody>
      </p:sp>
      <p:sp>
        <p:nvSpPr>
          <p:cNvPr id="5"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7818E8C-7DE5-406B-8DC2-B706D16350E7}" type="slidenum">
              <a:rPr lang="el-G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l-G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learn.microsoft.com/en-us/windows-hardware/drivers/install/trusted-root-certification-authorities-certificate-store"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www.ibm.com/docs/en/i/7.4.0?topic=concepts-transport-layer-security" TargetMode="External"/><Relationship Id="rId2" Type="http://schemas.openxmlformats.org/officeDocument/2006/relationships/hyperlink" Target="https://support.google.com/a/answer/100181?hl=en"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gradFill>
          <a:gsLst>
            <a:gs pos="38000">
              <a:schemeClr val="accent5">
                <a:alpha val="15000"/>
              </a:schemeClr>
            </a:gs>
            <a:gs pos="60000">
              <a:schemeClr val="accent5">
                <a:alpha val="10000"/>
              </a:schemeClr>
            </a:gs>
            <a:gs pos="96000">
              <a:schemeClr val="accent5">
                <a:alpha val="5000"/>
              </a:schemeClr>
            </a:gs>
          </a:gsLst>
          <a:lin ang="5400000" scaled="1"/>
        </a:gradFill>
        <a:effectLst/>
      </p:bgPr>
    </p:bg>
    <p:spTree>
      <p:nvGrpSpPr>
        <p:cNvPr id="1" name=""/>
        <p:cNvGrpSpPr/>
        <p:nvPr/>
      </p:nvGrpSpPr>
      <p:grpSpPr bwMode="auto">
        <a:xfrm>
          <a:off x="0" y="0"/>
          <a:ext cx="0" cy="0"/>
          <a:chOff x="0" y="0"/>
          <a:chExt cx="0" cy="0"/>
        </a:xfrm>
      </p:grpSpPr>
      <p:pic>
        <p:nvPicPr>
          <p:cNvPr id="4" name="Picture 3"/>
          <p:cNvPicPr>
            <a:picLocks noChangeAspect="1"/>
          </p:cNvPicPr>
          <p:nvPr/>
        </p:nvPicPr>
        <p:blipFill>
          <a:blip r:embed="rId2"/>
          <a:stretch/>
        </p:blipFill>
        <p:spPr bwMode="auto">
          <a:xfrm>
            <a:off x="5088706" y="646837"/>
            <a:ext cx="1639164" cy="1639164"/>
          </a:xfrm>
          <a:prstGeom prst="rect">
            <a:avLst/>
          </a:prstGeom>
        </p:spPr>
      </p:pic>
      <p:sp>
        <p:nvSpPr>
          <p:cNvPr id="5" name="TextBox 4"/>
          <p:cNvSpPr txBox="1"/>
          <p:nvPr/>
        </p:nvSpPr>
        <p:spPr bwMode="auto">
          <a:xfrm>
            <a:off x="2014434" y="2963492"/>
            <a:ext cx="8042010" cy="769441"/>
          </a:xfrm>
          <a:prstGeom prst="rect">
            <a:avLst/>
          </a:prstGeom>
          <a:noFill/>
        </p:spPr>
        <p:txBody>
          <a:bodyPr wrap="none" rtlCol="0">
            <a:spAutoFit/>
          </a:bodyPr>
          <a:lstStyle/>
          <a:p>
            <a:pPr>
              <a:defRPr/>
            </a:pPr>
            <a:r>
              <a:rPr lang="el-GR" sz="4400"/>
              <a:t>Ασφάλεια Συστημάτων &amp; Δικτύων</a:t>
            </a:r>
          </a:p>
        </p:txBody>
      </p:sp>
      <p:sp>
        <p:nvSpPr>
          <p:cNvPr id="6" name="TextBox 5"/>
          <p:cNvSpPr txBox="1"/>
          <p:nvPr/>
        </p:nvSpPr>
        <p:spPr bwMode="auto">
          <a:xfrm>
            <a:off x="4579213" y="4134864"/>
            <a:ext cx="2481770" cy="707886"/>
          </a:xfrm>
          <a:prstGeom prst="rect">
            <a:avLst/>
          </a:prstGeom>
          <a:noFill/>
        </p:spPr>
        <p:txBody>
          <a:bodyPr wrap="none" rtlCol="0">
            <a:spAutoFit/>
          </a:bodyPr>
          <a:lstStyle/>
          <a:p>
            <a:pPr>
              <a:defRPr/>
            </a:pPr>
            <a:r>
              <a:rPr lang="el-GR" sz="4000" dirty="0"/>
              <a:t>Διάλεξη </a:t>
            </a:r>
            <a:r>
              <a:rPr lang="el-GR" sz="4000" dirty="0" smtClean="0"/>
              <a:t>0</a:t>
            </a:r>
            <a:r>
              <a:rPr lang="en-US" sz="4000" dirty="0" smtClean="0"/>
              <a:t>9</a:t>
            </a:r>
            <a:endParaRPr lang="el-GR" sz="4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Rectangle 7"/>
          <p:cNvSpPr/>
          <p:nvPr/>
        </p:nvSpPr>
        <p:spPr>
          <a:xfrm>
            <a:off x="428625" y="1127641"/>
            <a:ext cx="10896600" cy="1938992"/>
          </a:xfrm>
          <a:prstGeom prst="rect">
            <a:avLst/>
          </a:prstGeom>
          <a:solidFill>
            <a:srgbClr val="EDF2FA"/>
          </a:solidFill>
        </p:spPr>
        <p:txBody>
          <a:bodyPr wrap="square">
            <a:spAutoFit/>
          </a:bodyPr>
          <a:lstStyle/>
          <a:p>
            <a:pPr algn="just"/>
            <a:r>
              <a:rPr lang="en-US" sz="2400" dirty="0"/>
              <a:t>The coworker entered the library the night before, hid inside, and waited until closing time the next day. The security logs showed no entry that morning because he never left. Overnight, he lowered the thermostat to near-freezing so he wouldn’t suffocate inside the small supply closet where he hid for hours. Temperature logs exposed the plan</a:t>
            </a:r>
            <a:r>
              <a:rPr lang="en-US" sz="2400" dirty="0" smtClean="0"/>
              <a:t>. </a:t>
            </a:r>
            <a:r>
              <a:rPr lang="en-US" sz="2400" b="1" dirty="0" smtClean="0"/>
              <a:t>Guilty!</a:t>
            </a:r>
            <a:endParaRPr lang="en-US" sz="2400" b="1" dirty="0"/>
          </a:p>
        </p:txBody>
      </p:sp>
      <p:sp>
        <p:nvSpPr>
          <p:cNvPr id="9" name="Rectangle 8"/>
          <p:cNvSpPr/>
          <p:nvPr/>
        </p:nvSpPr>
        <p:spPr bwMode="auto">
          <a:xfrm>
            <a:off x="381000" y="283339"/>
            <a:ext cx="11277600" cy="523220"/>
          </a:xfrm>
          <a:prstGeom prst="rect">
            <a:avLst/>
          </a:prstGeom>
        </p:spPr>
        <p:txBody>
          <a:bodyPr wrap="square">
            <a:spAutoFit/>
          </a:bodyPr>
          <a:lstStyle/>
          <a:p>
            <a:r>
              <a:rPr lang="en-US" sz="2800" b="1" dirty="0"/>
              <a:t>Case 4: The Cold Library</a:t>
            </a:r>
          </a:p>
        </p:txBody>
      </p:sp>
    </p:spTree>
    <p:extLst>
      <p:ext uri="{BB962C8B-B14F-4D97-AF65-F5344CB8AC3E}">
        <p14:creationId xmlns:p14="http://schemas.microsoft.com/office/powerpoint/2010/main" val="3982237856"/>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Rectangle 8"/>
          <p:cNvSpPr/>
          <p:nvPr/>
        </p:nvSpPr>
        <p:spPr>
          <a:xfrm>
            <a:off x="381000" y="283339"/>
            <a:ext cx="11277600" cy="4401205"/>
          </a:xfrm>
          <a:prstGeom prst="rect">
            <a:avLst/>
          </a:prstGeom>
        </p:spPr>
        <p:txBody>
          <a:bodyPr wrap="square">
            <a:spAutoFit/>
          </a:bodyPr>
          <a:lstStyle/>
          <a:p>
            <a:r>
              <a:rPr lang="en-US" sz="2800" b="1" dirty="0"/>
              <a:t>Case 5: The Strangled Pianist</a:t>
            </a:r>
            <a:endParaRPr lang="en-US" sz="2800" b="1" dirty="0" smtClean="0"/>
          </a:p>
          <a:p>
            <a:pPr algn="just"/>
            <a:r>
              <a:rPr lang="en-US" sz="2800" dirty="0"/>
              <a:t>A pianist is found dead in her apartment, </a:t>
            </a:r>
            <a:r>
              <a:rPr lang="en-US" sz="2800" dirty="0" smtClean="0"/>
              <a:t>strangled. The signs suggest that it was performed possibly with </a:t>
            </a:r>
            <a:r>
              <a:rPr lang="en-US" sz="2800" dirty="0"/>
              <a:t>a cord from her own grand piano. Her boyfriend is the prime suspect. He insists he found her that way and called police immediately</a:t>
            </a:r>
            <a:r>
              <a:rPr lang="en-US" sz="2800" dirty="0" smtClean="0"/>
              <a:t>. While </a:t>
            </a:r>
            <a:r>
              <a:rPr lang="en-US" sz="2800" dirty="0"/>
              <a:t>examining the scene, detectives find every window locked, and the apartment door shows no signs of forced entry</a:t>
            </a:r>
            <a:r>
              <a:rPr lang="en-US" sz="2800" dirty="0" smtClean="0"/>
              <a:t>. The </a:t>
            </a:r>
            <a:r>
              <a:rPr lang="en-US" sz="2800" dirty="0"/>
              <a:t>boyfriend argues: “If I were the killer, I would have taken the cord with me—why would I leave the murder </a:t>
            </a:r>
            <a:r>
              <a:rPr lang="en-US" sz="2800" dirty="0" smtClean="0"/>
              <a:t>weapon here?”</a:t>
            </a:r>
          </a:p>
          <a:p>
            <a:endParaRPr lang="en-US" sz="2800" b="1" dirty="0" smtClean="0"/>
          </a:p>
          <a:p>
            <a:r>
              <a:rPr lang="en-US" sz="2800" b="1" dirty="0" smtClean="0"/>
              <a:t>Question</a:t>
            </a:r>
            <a:r>
              <a:rPr lang="en-US" sz="2800" b="1" dirty="0"/>
              <a:t>:</a:t>
            </a:r>
            <a:r>
              <a:rPr lang="en-US" sz="2800" dirty="0"/>
              <a:t> Guilty or Not Guilty?</a:t>
            </a:r>
          </a:p>
        </p:txBody>
      </p:sp>
    </p:spTree>
    <p:extLst>
      <p:ext uri="{BB962C8B-B14F-4D97-AF65-F5344CB8AC3E}">
        <p14:creationId xmlns:p14="http://schemas.microsoft.com/office/powerpoint/2010/main" val="2636576663"/>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Rectangle 7"/>
          <p:cNvSpPr/>
          <p:nvPr/>
        </p:nvSpPr>
        <p:spPr>
          <a:xfrm>
            <a:off x="428625" y="1127641"/>
            <a:ext cx="10896600" cy="1938992"/>
          </a:xfrm>
          <a:prstGeom prst="rect">
            <a:avLst/>
          </a:prstGeom>
          <a:solidFill>
            <a:srgbClr val="EDF2FA"/>
          </a:solidFill>
        </p:spPr>
        <p:txBody>
          <a:bodyPr wrap="square">
            <a:spAutoFit/>
          </a:bodyPr>
          <a:lstStyle/>
          <a:p>
            <a:pPr algn="just"/>
            <a:r>
              <a:rPr lang="en-US" sz="2400" dirty="0"/>
              <a:t>The piano cord wasn’t the murder weapon—piano cords don’t detach easily. The actual weapon was the boyfriend’s shoelace, which matched the marks on her neck perfectly. He tried staging the scene with piano wire, but failed to notice the ligature marks were inconsistent with it. His shoelaces were freshly replaced and the old ones missing—proof of murder</a:t>
            </a:r>
            <a:r>
              <a:rPr lang="en-US" sz="2400" dirty="0" smtClean="0"/>
              <a:t>. </a:t>
            </a:r>
            <a:r>
              <a:rPr lang="en-US" sz="2400" b="1" dirty="0" smtClean="0"/>
              <a:t>Guilty!</a:t>
            </a:r>
            <a:endParaRPr lang="en-US" sz="2400" b="1" dirty="0"/>
          </a:p>
        </p:txBody>
      </p:sp>
      <p:sp>
        <p:nvSpPr>
          <p:cNvPr id="9" name="Rectangle 8"/>
          <p:cNvSpPr/>
          <p:nvPr/>
        </p:nvSpPr>
        <p:spPr bwMode="auto">
          <a:xfrm>
            <a:off x="381000" y="283339"/>
            <a:ext cx="11277600" cy="523220"/>
          </a:xfrm>
          <a:prstGeom prst="rect">
            <a:avLst/>
          </a:prstGeom>
        </p:spPr>
        <p:txBody>
          <a:bodyPr wrap="square">
            <a:spAutoFit/>
          </a:bodyPr>
          <a:lstStyle/>
          <a:p>
            <a:r>
              <a:rPr lang="en-US" sz="2800" b="1" dirty="0"/>
              <a:t>Case 5: The Strangled Pianist</a:t>
            </a:r>
          </a:p>
        </p:txBody>
      </p:sp>
    </p:spTree>
    <p:extLst>
      <p:ext uri="{BB962C8B-B14F-4D97-AF65-F5344CB8AC3E}">
        <p14:creationId xmlns:p14="http://schemas.microsoft.com/office/powerpoint/2010/main" val="1141756427"/>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gradFill>
          <a:gsLst>
            <a:gs pos="38000">
              <a:schemeClr val="accent5">
                <a:alpha val="15000"/>
              </a:schemeClr>
            </a:gs>
            <a:gs pos="60000">
              <a:schemeClr val="accent5">
                <a:alpha val="10000"/>
              </a:schemeClr>
            </a:gs>
            <a:gs pos="96000">
              <a:schemeClr val="accent5">
                <a:alpha val="5000"/>
              </a:schemeClr>
            </a:gs>
          </a:gsLst>
          <a:lin ang="5400000" scaled="1"/>
        </a:gradFill>
        <a:effectLst/>
      </p:bgPr>
    </p:bg>
    <p:spTree>
      <p:nvGrpSpPr>
        <p:cNvPr id="1" name=""/>
        <p:cNvGrpSpPr/>
        <p:nvPr/>
      </p:nvGrpSpPr>
      <p:grpSpPr bwMode="auto">
        <a:xfrm>
          <a:off x="0" y="0"/>
          <a:ext cx="0" cy="0"/>
          <a:chOff x="0" y="0"/>
          <a:chExt cx="0" cy="0"/>
        </a:xfrm>
      </p:grpSpPr>
      <p:sp>
        <p:nvSpPr>
          <p:cNvPr id="5" name="TextBox 4"/>
          <p:cNvSpPr txBox="1"/>
          <p:nvPr/>
        </p:nvSpPr>
        <p:spPr bwMode="auto">
          <a:xfrm>
            <a:off x="1143000" y="2392906"/>
            <a:ext cx="9705975" cy="1446550"/>
          </a:xfrm>
          <a:prstGeom prst="rect">
            <a:avLst/>
          </a:prstGeom>
          <a:noFill/>
        </p:spPr>
        <p:txBody>
          <a:bodyPr wrap="square" rtlCol="0">
            <a:spAutoFit/>
          </a:bodyPr>
          <a:lstStyle/>
          <a:p>
            <a:pPr lvl="0" algn="ctr">
              <a:defRPr/>
            </a:pPr>
            <a:r>
              <a:rPr lang="el-GR" sz="4400" dirty="0">
                <a:solidFill>
                  <a:prstClr val="black"/>
                </a:solidFill>
              </a:rPr>
              <a:t>Ασφάλεια </a:t>
            </a:r>
            <a:r>
              <a:rPr lang="el-GR" sz="4400" dirty="0" smtClean="0">
                <a:solidFill>
                  <a:prstClr val="black"/>
                </a:solidFill>
              </a:rPr>
              <a:t>στο Επίπεδο Μεταφοράς (</a:t>
            </a:r>
            <a:r>
              <a:rPr lang="en-US" sz="4400" dirty="0" smtClean="0">
                <a:solidFill>
                  <a:prstClr val="black"/>
                </a:solidFill>
              </a:rPr>
              <a:t>Transport Layer</a:t>
            </a:r>
            <a:r>
              <a:rPr lang="el-GR" sz="4400" dirty="0" smtClean="0">
                <a:solidFill>
                  <a:prstClr val="black"/>
                </a:solidFill>
              </a:rPr>
              <a:t> – </a:t>
            </a:r>
            <a:r>
              <a:rPr lang="en-US" sz="4400" dirty="0" smtClean="0">
                <a:solidFill>
                  <a:prstClr val="black"/>
                </a:solidFill>
              </a:rPr>
              <a:t>L4 Security)</a:t>
            </a:r>
            <a:endParaRPr lang="el-GR" sz="4400"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Recap: The OSI Model</a:t>
            </a:r>
            <a:endParaRPr lang="el-GR" sz="2800"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1465" y="570846"/>
            <a:ext cx="4231573" cy="2820054"/>
          </a:xfrm>
          <a:prstGeom prst="rect">
            <a:avLst/>
          </a:prstGeom>
          <a:ln>
            <a:noFill/>
          </a:ln>
          <a:effectLst>
            <a:softEdge rad="112500"/>
          </a:effectLst>
        </p:spPr>
      </p:pic>
      <p:sp>
        <p:nvSpPr>
          <p:cNvPr id="3" name="Rectangle 2"/>
          <p:cNvSpPr/>
          <p:nvPr/>
        </p:nvSpPr>
        <p:spPr>
          <a:xfrm>
            <a:off x="247648" y="974425"/>
            <a:ext cx="6915152" cy="1692771"/>
          </a:xfrm>
          <a:prstGeom prst="rect">
            <a:avLst/>
          </a:prstGeom>
        </p:spPr>
        <p:txBody>
          <a:bodyPr wrap="square">
            <a:spAutoFit/>
          </a:bodyPr>
          <a:lstStyle/>
          <a:p>
            <a:r>
              <a:rPr lang="en-US" sz="2400" b="1" dirty="0" smtClean="0"/>
              <a:t>Open </a:t>
            </a:r>
            <a:r>
              <a:rPr lang="en-US" sz="2400" b="1" dirty="0"/>
              <a:t>Systems Interconnection </a:t>
            </a:r>
            <a:r>
              <a:rPr lang="en-US" sz="2400" b="1" dirty="0" smtClean="0"/>
              <a:t>(OSI) Model</a:t>
            </a:r>
            <a:endParaRPr lang="en-US" sz="2400" dirty="0"/>
          </a:p>
          <a:p>
            <a:pPr marL="285750" indent="-285750">
              <a:buFont typeface="Arial" panose="020B0604020202020204" pitchFamily="34" charset="0"/>
              <a:buChar char="•"/>
            </a:pPr>
            <a:r>
              <a:rPr lang="en-US" sz="2000" dirty="0"/>
              <a:t>Developed by ISO to standardize networking communication.</a:t>
            </a:r>
          </a:p>
          <a:p>
            <a:pPr marL="285750" indent="-285750">
              <a:buFont typeface="Arial" panose="020B0604020202020204" pitchFamily="34" charset="0"/>
              <a:buChar char="•"/>
            </a:pPr>
            <a:r>
              <a:rPr lang="en-US" sz="2000" dirty="0"/>
              <a:t>Divides the process of data communication into </a:t>
            </a:r>
            <a:r>
              <a:rPr lang="en-US" sz="2000" b="1" dirty="0"/>
              <a:t>7 layers</a:t>
            </a:r>
            <a:r>
              <a:rPr lang="en-US" sz="2000" dirty="0"/>
              <a:t>.</a:t>
            </a:r>
          </a:p>
          <a:p>
            <a:pPr marL="285750" indent="-285750">
              <a:buFont typeface="Arial" panose="020B0604020202020204" pitchFamily="34" charset="0"/>
              <a:buChar char="•"/>
            </a:pPr>
            <a:r>
              <a:rPr lang="en-US" sz="2000" dirty="0"/>
              <a:t>Helps in designing, </a:t>
            </a:r>
            <a:r>
              <a:rPr lang="en-US" sz="2000" dirty="0" smtClean="0"/>
              <a:t>understanding </a:t>
            </a:r>
            <a:r>
              <a:rPr lang="en-US" sz="2000" dirty="0"/>
              <a:t>and troubleshooting networks</a:t>
            </a:r>
            <a:r>
              <a:rPr lang="en-US" sz="2000" dirty="0" smtClean="0"/>
              <a:t>.</a:t>
            </a:r>
          </a:p>
        </p:txBody>
      </p:sp>
      <p:graphicFrame>
        <p:nvGraphicFramePr>
          <p:cNvPr id="10" name="Table 9"/>
          <p:cNvGraphicFramePr>
            <a:graphicFrameLocks noGrp="1"/>
          </p:cNvGraphicFramePr>
          <p:nvPr>
            <p:extLst>
              <p:ext uri="{D42A27DB-BD31-4B8C-83A1-F6EECF244321}">
                <p14:modId xmlns:p14="http://schemas.microsoft.com/office/powerpoint/2010/main" val="4016129328"/>
              </p:ext>
            </p:extLst>
          </p:nvPr>
        </p:nvGraphicFramePr>
        <p:xfrm>
          <a:off x="439175" y="3758609"/>
          <a:ext cx="11161250" cy="2926080"/>
        </p:xfrm>
        <a:graphic>
          <a:graphicData uri="http://schemas.openxmlformats.org/drawingml/2006/table">
            <a:tbl>
              <a:tblPr firstRow="1" bandRow="1">
                <a:tableStyleId>{5C22544A-7EE6-4342-B048-85BDC9FD1C3A}</a:tableStyleId>
              </a:tblPr>
              <a:tblGrid>
                <a:gridCol w="847724">
                  <a:extLst>
                    <a:ext uri="{9D8B030D-6E8A-4147-A177-3AD203B41FA5}">
                      <a16:colId xmlns:a16="http://schemas.microsoft.com/office/drawing/2014/main" val="20000"/>
                    </a:ext>
                  </a:extLst>
                </a:gridCol>
                <a:gridCol w="1767563">
                  <a:extLst>
                    <a:ext uri="{9D8B030D-6E8A-4147-A177-3AD203B41FA5}">
                      <a16:colId xmlns:a16="http://schemas.microsoft.com/office/drawing/2014/main" val="20001"/>
                    </a:ext>
                  </a:extLst>
                </a:gridCol>
                <a:gridCol w="4556868">
                  <a:extLst>
                    <a:ext uri="{9D8B030D-6E8A-4147-A177-3AD203B41FA5}">
                      <a16:colId xmlns:a16="http://schemas.microsoft.com/office/drawing/2014/main" val="20002"/>
                    </a:ext>
                  </a:extLst>
                </a:gridCol>
                <a:gridCol w="3989095">
                  <a:extLst>
                    <a:ext uri="{9D8B030D-6E8A-4147-A177-3AD203B41FA5}">
                      <a16:colId xmlns:a16="http://schemas.microsoft.com/office/drawing/2014/main" val="1814947974"/>
                    </a:ext>
                  </a:extLst>
                </a:gridCol>
              </a:tblGrid>
              <a:tr h="223415">
                <a:tc>
                  <a:txBody>
                    <a:bodyPr/>
                    <a:lstStyle/>
                    <a:p>
                      <a:pPr algn="ctr"/>
                      <a:r>
                        <a:rPr lang="en-US" b="1"/>
                        <a:t>Layer</a:t>
                      </a:r>
                      <a:endParaRPr lang="en-US"/>
                    </a:p>
                  </a:txBody>
                  <a:tcPr anchor="ctr">
                    <a:lnL w="12700" algn="ctr">
                      <a:noFill/>
                    </a:lnL>
                    <a:lnR w="12700" algn="ctr">
                      <a:noFill/>
                    </a:lnR>
                    <a:lnT w="12700" algn="ctr">
                      <a:noFill/>
                    </a:lnT>
                    <a:lnB w="12700" algn="ctr">
                      <a:noFill/>
                    </a:lnB>
                  </a:tcPr>
                </a:tc>
                <a:tc>
                  <a:txBody>
                    <a:bodyPr/>
                    <a:lstStyle/>
                    <a:p>
                      <a:pPr algn="ctr"/>
                      <a:r>
                        <a:rPr lang="en-US" b="1"/>
                        <a:t>Name</a:t>
                      </a:r>
                      <a:endParaRPr lang="en-US"/>
                    </a:p>
                  </a:txBody>
                  <a:tcPr anchor="ctr">
                    <a:lnL w="12700" algn="ctr">
                      <a:noFill/>
                    </a:lnL>
                    <a:lnR w="12700" algn="ctr">
                      <a:noFill/>
                    </a:lnR>
                    <a:lnT w="12700" algn="ctr">
                      <a:noFill/>
                    </a:lnT>
                    <a:lnB w="12700" algn="ctr">
                      <a:noFill/>
                    </a:lnB>
                  </a:tcPr>
                </a:tc>
                <a:tc>
                  <a:txBody>
                    <a:bodyPr/>
                    <a:lstStyle/>
                    <a:p>
                      <a:pPr algn="ctr"/>
                      <a:r>
                        <a:rPr lang="en-US" b="1" dirty="0"/>
                        <a:t>Main Function</a:t>
                      </a:r>
                      <a:endParaRPr lang="en-US" dirty="0"/>
                    </a:p>
                  </a:txBody>
                  <a:tcPr anchor="ctr">
                    <a:lnL w="12700" algn="ctr">
                      <a:noFill/>
                    </a:lnL>
                    <a:lnR w="12700" algn="ctr">
                      <a:noFill/>
                    </a:lnR>
                    <a:lnT w="12700" algn="ctr">
                      <a:noFill/>
                    </a:lnT>
                    <a:lnB w="12700" algn="ctr">
                      <a:noFill/>
                    </a:lnB>
                  </a:tcPr>
                </a:tc>
                <a:tc>
                  <a:txBody>
                    <a:bodyPr/>
                    <a:lstStyle/>
                    <a:p>
                      <a:pPr algn="ctr"/>
                      <a:r>
                        <a:rPr lang="en-US" b="1"/>
                        <a:t>Example</a:t>
                      </a:r>
                      <a:endParaRPr lang="en-US"/>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10000"/>
                  </a:ext>
                </a:extLst>
              </a:tr>
              <a:tr h="223415">
                <a:tc>
                  <a:txBody>
                    <a:bodyPr/>
                    <a:lstStyle/>
                    <a:p>
                      <a:pPr algn="ctr"/>
                      <a:r>
                        <a:rPr lang="el-GR" b="1"/>
                        <a:t>7</a:t>
                      </a:r>
                      <a:endParaRPr lang="el-GR"/>
                    </a:p>
                  </a:txBody>
                  <a:tcPr anchor="ctr">
                    <a:lnL w="12700" algn="ctr">
                      <a:noFill/>
                    </a:lnL>
                    <a:lnR w="12700" algn="ctr">
                      <a:noFill/>
                    </a:lnR>
                    <a:lnT w="12700" algn="ctr">
                      <a:noFill/>
                    </a:lnT>
                    <a:lnB w="12700" algn="ctr">
                      <a:noFill/>
                    </a:lnB>
                    <a:noFill/>
                  </a:tcPr>
                </a:tc>
                <a:tc>
                  <a:txBody>
                    <a:bodyPr/>
                    <a:lstStyle/>
                    <a:p>
                      <a:pPr algn="ctr"/>
                      <a:r>
                        <a:rPr lang="en-US"/>
                        <a:t>Application</a:t>
                      </a:r>
                    </a:p>
                  </a:txBody>
                  <a:tcPr anchor="ctr">
                    <a:lnL w="12700" algn="ctr">
                      <a:noFill/>
                    </a:lnL>
                    <a:lnR w="12700" algn="ctr">
                      <a:noFill/>
                    </a:lnR>
                    <a:lnT w="12700" algn="ctr">
                      <a:noFill/>
                    </a:lnT>
                    <a:lnB w="12700" algn="ctr">
                      <a:noFill/>
                    </a:lnB>
                    <a:noFill/>
                  </a:tcPr>
                </a:tc>
                <a:tc>
                  <a:txBody>
                    <a:bodyPr/>
                    <a:lstStyle/>
                    <a:p>
                      <a:pPr algn="ctr"/>
                      <a:r>
                        <a:rPr lang="en-US"/>
                        <a:t>Provides network services to users</a:t>
                      </a:r>
                    </a:p>
                  </a:txBody>
                  <a:tcPr anchor="ctr">
                    <a:lnL w="12700" algn="ctr">
                      <a:noFill/>
                    </a:lnL>
                    <a:lnR w="12700" algn="ctr">
                      <a:noFill/>
                    </a:lnR>
                    <a:lnT w="12700" algn="ctr">
                      <a:noFill/>
                    </a:lnT>
                    <a:lnB w="12700" algn="ctr">
                      <a:noFill/>
                    </a:lnB>
                    <a:noFill/>
                  </a:tcPr>
                </a:tc>
                <a:tc>
                  <a:txBody>
                    <a:bodyPr/>
                    <a:lstStyle/>
                    <a:p>
                      <a:pPr algn="ctr"/>
                      <a:r>
                        <a:rPr lang="en-US" b="1" dirty="0"/>
                        <a:t>Web Browser / HTTP</a:t>
                      </a:r>
                      <a:r>
                        <a:rPr lang="en-US" dirty="0"/>
                        <a:t>, Email / SMTP</a:t>
                      </a:r>
                    </a:p>
                  </a:txBody>
                  <a:tcPr anchor="ctr">
                    <a:lnL w="12700" algn="ctr">
                      <a:noFill/>
                    </a:lnL>
                    <a:lnR w="12700" algn="ctr">
                      <a:noFill/>
                    </a:lnR>
                    <a:lnT w="12700" algn="ctr">
                      <a:noFill/>
                    </a:lnT>
                    <a:lnB w="12700" algn="ctr">
                      <a:noFill/>
                    </a:lnB>
                    <a:noFill/>
                  </a:tcPr>
                </a:tc>
                <a:extLst>
                  <a:ext uri="{0D108BD9-81ED-4DB2-BD59-A6C34878D82A}">
                    <a16:rowId xmlns:a16="http://schemas.microsoft.com/office/drawing/2014/main" val="1380033443"/>
                  </a:ext>
                </a:extLst>
              </a:tr>
              <a:tr h="223415">
                <a:tc>
                  <a:txBody>
                    <a:bodyPr/>
                    <a:lstStyle/>
                    <a:p>
                      <a:pPr algn="ctr"/>
                      <a:r>
                        <a:rPr lang="el-GR" b="1" dirty="0"/>
                        <a:t>6</a:t>
                      </a:r>
                      <a:endParaRPr lang="el-GR" dirty="0"/>
                    </a:p>
                  </a:txBody>
                  <a:tcPr anchor="ctr">
                    <a:lnL w="12700" algn="ctr">
                      <a:noFill/>
                    </a:lnL>
                    <a:lnR w="12700" algn="ctr">
                      <a:noFill/>
                    </a:lnR>
                    <a:lnT w="12700" algn="ctr">
                      <a:noFill/>
                    </a:lnT>
                    <a:lnB w="12700" algn="ctr">
                      <a:noFill/>
                    </a:lnB>
                    <a:solidFill>
                      <a:schemeClr val="accent4">
                        <a:lumMod val="40000"/>
                        <a:lumOff val="60000"/>
                      </a:schemeClr>
                    </a:solidFill>
                  </a:tcPr>
                </a:tc>
                <a:tc>
                  <a:txBody>
                    <a:bodyPr/>
                    <a:lstStyle/>
                    <a:p>
                      <a:pPr algn="ctr"/>
                      <a:r>
                        <a:rPr lang="en-US" dirty="0"/>
                        <a:t>Presentation</a:t>
                      </a:r>
                    </a:p>
                  </a:txBody>
                  <a:tcPr anchor="ctr">
                    <a:lnL w="12700" algn="ctr">
                      <a:noFill/>
                    </a:lnL>
                    <a:lnR w="12700" algn="ctr">
                      <a:noFill/>
                    </a:lnR>
                    <a:lnT w="12700" algn="ctr">
                      <a:noFill/>
                    </a:lnT>
                    <a:lnB w="12700" algn="ctr">
                      <a:noFill/>
                    </a:lnB>
                    <a:solidFill>
                      <a:schemeClr val="accent4">
                        <a:lumMod val="40000"/>
                        <a:lumOff val="60000"/>
                      </a:schemeClr>
                    </a:solidFill>
                  </a:tcPr>
                </a:tc>
                <a:tc>
                  <a:txBody>
                    <a:bodyPr/>
                    <a:lstStyle/>
                    <a:p>
                      <a:pPr algn="ctr"/>
                      <a:r>
                        <a:rPr lang="en-US" dirty="0"/>
                        <a:t>Data formatting, encryption</a:t>
                      </a:r>
                    </a:p>
                  </a:txBody>
                  <a:tcPr anchor="ctr">
                    <a:lnL w="12700" algn="ctr">
                      <a:noFill/>
                    </a:lnL>
                    <a:lnR w="12700" algn="ctr">
                      <a:noFill/>
                    </a:lnR>
                    <a:lnT w="12700" algn="ctr">
                      <a:noFill/>
                    </a:lnT>
                    <a:lnB w="12700" algn="ctr">
                      <a:noFill/>
                    </a:lnB>
                    <a:solidFill>
                      <a:schemeClr val="accent4">
                        <a:lumMod val="40000"/>
                        <a:lumOff val="60000"/>
                      </a:schemeClr>
                    </a:solidFill>
                  </a:tcPr>
                </a:tc>
                <a:tc>
                  <a:txBody>
                    <a:bodyPr/>
                    <a:lstStyle/>
                    <a:p>
                      <a:pPr algn="ctr"/>
                      <a:r>
                        <a:rPr lang="en-US" b="1" dirty="0"/>
                        <a:t>TLS/SSL</a:t>
                      </a:r>
                      <a:r>
                        <a:rPr lang="en-US" dirty="0"/>
                        <a:t>, JPEG / MP3</a:t>
                      </a:r>
                    </a:p>
                  </a:txBody>
                  <a:tcPr anchor="ctr">
                    <a:lnL w="12700" algn="ctr">
                      <a:noFill/>
                    </a:lnL>
                    <a:lnR w="12700" algn="ctr">
                      <a:noFill/>
                    </a:lnR>
                    <a:lnT w="12700" algn="ctr">
                      <a:noFill/>
                    </a:lnT>
                    <a:lnB w="12700" algn="ctr">
                      <a:noFill/>
                    </a:lnB>
                    <a:solidFill>
                      <a:schemeClr val="accent4">
                        <a:lumMod val="40000"/>
                        <a:lumOff val="60000"/>
                      </a:schemeClr>
                    </a:solidFill>
                  </a:tcPr>
                </a:tc>
                <a:extLst>
                  <a:ext uri="{0D108BD9-81ED-4DB2-BD59-A6C34878D82A}">
                    <a16:rowId xmlns:a16="http://schemas.microsoft.com/office/drawing/2014/main" val="10001"/>
                  </a:ext>
                </a:extLst>
              </a:tr>
              <a:tr h="223415">
                <a:tc>
                  <a:txBody>
                    <a:bodyPr/>
                    <a:lstStyle/>
                    <a:p>
                      <a:pPr algn="ctr"/>
                      <a:r>
                        <a:rPr lang="el-GR" b="1"/>
                        <a:t>5</a:t>
                      </a:r>
                      <a:endParaRPr lang="el-GR"/>
                    </a:p>
                  </a:txBody>
                  <a:tcPr anchor="ctr">
                    <a:lnL w="12700" algn="ctr">
                      <a:noFill/>
                    </a:lnL>
                    <a:lnR w="12700" algn="ctr">
                      <a:noFill/>
                    </a:lnR>
                    <a:lnT w="12700" algn="ctr">
                      <a:noFill/>
                    </a:lnT>
                    <a:lnB w="12700" algn="ctr">
                      <a:noFill/>
                    </a:lnB>
                    <a:solidFill>
                      <a:schemeClr val="accent4">
                        <a:lumMod val="40000"/>
                        <a:lumOff val="60000"/>
                      </a:schemeClr>
                    </a:solidFill>
                  </a:tcPr>
                </a:tc>
                <a:tc>
                  <a:txBody>
                    <a:bodyPr/>
                    <a:lstStyle/>
                    <a:p>
                      <a:pPr algn="ctr"/>
                      <a:r>
                        <a:rPr lang="en-US"/>
                        <a:t>Session</a:t>
                      </a:r>
                    </a:p>
                  </a:txBody>
                  <a:tcPr anchor="ctr">
                    <a:lnL w="12700" algn="ctr">
                      <a:noFill/>
                    </a:lnL>
                    <a:lnR w="12700" algn="ctr">
                      <a:noFill/>
                    </a:lnR>
                    <a:lnT w="12700" algn="ctr">
                      <a:noFill/>
                    </a:lnT>
                    <a:lnB w="12700" algn="ctr">
                      <a:noFill/>
                    </a:lnB>
                    <a:solidFill>
                      <a:schemeClr val="accent4">
                        <a:lumMod val="40000"/>
                        <a:lumOff val="60000"/>
                      </a:schemeClr>
                    </a:solidFill>
                  </a:tcPr>
                </a:tc>
                <a:tc>
                  <a:txBody>
                    <a:bodyPr/>
                    <a:lstStyle/>
                    <a:p>
                      <a:pPr algn="ctr"/>
                      <a:r>
                        <a:rPr lang="en-US" dirty="0"/>
                        <a:t>Manages </a:t>
                      </a:r>
                      <a:r>
                        <a:rPr lang="en-US" dirty="0" smtClean="0"/>
                        <a:t>sessions</a:t>
                      </a:r>
                      <a:r>
                        <a:rPr lang="en-US" baseline="0" dirty="0" smtClean="0"/>
                        <a:t> &amp; </a:t>
                      </a:r>
                      <a:r>
                        <a:rPr lang="en-US" dirty="0" smtClean="0"/>
                        <a:t>connections</a:t>
                      </a:r>
                      <a:endParaRPr lang="en-US" dirty="0"/>
                    </a:p>
                  </a:txBody>
                  <a:tcPr anchor="ctr">
                    <a:lnL w="12700" algn="ctr">
                      <a:noFill/>
                    </a:lnL>
                    <a:lnR w="12700" algn="ctr">
                      <a:noFill/>
                    </a:lnR>
                    <a:lnT w="12700" algn="ctr">
                      <a:noFill/>
                    </a:lnT>
                    <a:lnB w="12700" algn="ctr">
                      <a:noFill/>
                    </a:lnB>
                    <a:solidFill>
                      <a:schemeClr val="accent4">
                        <a:lumMod val="40000"/>
                        <a:lumOff val="60000"/>
                      </a:schemeClr>
                    </a:solidFill>
                  </a:tcPr>
                </a:tc>
                <a:tc>
                  <a:txBody>
                    <a:bodyPr/>
                    <a:lstStyle/>
                    <a:p>
                      <a:pPr algn="ctr"/>
                      <a:r>
                        <a:rPr lang="en-US" b="1" dirty="0"/>
                        <a:t>HTTPS session</a:t>
                      </a:r>
                      <a:r>
                        <a:rPr lang="en-US" dirty="0"/>
                        <a:t>, Database connections</a:t>
                      </a:r>
                    </a:p>
                  </a:txBody>
                  <a:tcPr anchor="ctr">
                    <a:lnL w="12700" algn="ctr">
                      <a:noFill/>
                    </a:lnL>
                    <a:lnR w="12700" algn="ctr">
                      <a:noFill/>
                    </a:lnR>
                    <a:lnT w="12700" algn="ctr">
                      <a:noFill/>
                    </a:lnT>
                    <a:lnB w="12700" algn="ctr">
                      <a:noFill/>
                    </a:lnB>
                    <a:solidFill>
                      <a:schemeClr val="accent4">
                        <a:lumMod val="40000"/>
                        <a:lumOff val="60000"/>
                      </a:schemeClr>
                    </a:solidFill>
                  </a:tcPr>
                </a:tc>
                <a:extLst>
                  <a:ext uri="{0D108BD9-81ED-4DB2-BD59-A6C34878D82A}">
                    <a16:rowId xmlns:a16="http://schemas.microsoft.com/office/drawing/2014/main" val="10002"/>
                  </a:ext>
                </a:extLst>
              </a:tr>
              <a:tr h="223415">
                <a:tc>
                  <a:txBody>
                    <a:bodyPr/>
                    <a:lstStyle/>
                    <a:p>
                      <a:pPr algn="ctr"/>
                      <a:r>
                        <a:rPr lang="el-GR" b="1" dirty="0"/>
                        <a:t>4</a:t>
                      </a:r>
                      <a:endParaRPr lang="el-GR" dirty="0"/>
                    </a:p>
                  </a:txBody>
                  <a:tcPr anchor="ctr">
                    <a:lnL w="12700" algn="ctr">
                      <a:noFill/>
                    </a:lnL>
                    <a:lnR w="12700" algn="ctr">
                      <a:noFill/>
                    </a:lnR>
                    <a:lnT w="12700" algn="ctr">
                      <a:noFill/>
                    </a:lnT>
                    <a:lnB w="12700" algn="ctr">
                      <a:noFill/>
                    </a:lnB>
                    <a:solidFill>
                      <a:srgbClr val="FFFF00"/>
                    </a:solidFill>
                  </a:tcPr>
                </a:tc>
                <a:tc>
                  <a:txBody>
                    <a:bodyPr/>
                    <a:lstStyle/>
                    <a:p>
                      <a:pPr algn="ctr"/>
                      <a:r>
                        <a:rPr lang="en-US" dirty="0"/>
                        <a:t>Transport</a:t>
                      </a:r>
                    </a:p>
                  </a:txBody>
                  <a:tcPr anchor="ctr">
                    <a:lnL w="12700" algn="ctr">
                      <a:noFill/>
                    </a:lnL>
                    <a:lnR w="12700" algn="ctr">
                      <a:noFill/>
                    </a:lnR>
                    <a:lnT w="12700" algn="ctr">
                      <a:noFill/>
                    </a:lnT>
                    <a:lnB w="12700" algn="ctr">
                      <a:noFill/>
                    </a:lnB>
                    <a:solidFill>
                      <a:srgbClr val="FFFF00"/>
                    </a:solidFill>
                  </a:tcPr>
                </a:tc>
                <a:tc>
                  <a:txBody>
                    <a:bodyPr/>
                    <a:lstStyle/>
                    <a:p>
                      <a:pPr algn="ctr"/>
                      <a:r>
                        <a:rPr lang="en-US" dirty="0"/>
                        <a:t>Reliable or fast data delivery</a:t>
                      </a:r>
                    </a:p>
                  </a:txBody>
                  <a:tcPr anchor="ctr">
                    <a:lnL w="12700" algn="ctr">
                      <a:noFill/>
                    </a:lnL>
                    <a:lnR w="12700" algn="ctr">
                      <a:noFill/>
                    </a:lnR>
                    <a:lnT w="12700" algn="ctr">
                      <a:noFill/>
                    </a:lnT>
                    <a:lnB w="12700" algn="ctr">
                      <a:noFill/>
                    </a:lnB>
                    <a:solidFill>
                      <a:srgbClr val="FFFF00"/>
                    </a:solidFill>
                  </a:tcPr>
                </a:tc>
                <a:tc>
                  <a:txBody>
                    <a:bodyPr/>
                    <a:lstStyle/>
                    <a:p>
                      <a:pPr algn="ctr"/>
                      <a:r>
                        <a:rPr lang="en-US" b="1" dirty="0"/>
                        <a:t>TCP</a:t>
                      </a:r>
                      <a:r>
                        <a:rPr lang="en-US" dirty="0"/>
                        <a:t>, UDP</a:t>
                      </a:r>
                    </a:p>
                  </a:txBody>
                  <a:tcPr anchor="ctr">
                    <a:lnL w="12700" algn="ctr">
                      <a:noFill/>
                    </a:lnL>
                    <a:lnR w="12700" algn="ctr">
                      <a:noFill/>
                    </a:lnR>
                    <a:lnT w="12700" algn="ctr">
                      <a:noFill/>
                    </a:lnT>
                    <a:lnB w="12700" algn="ctr">
                      <a:noFill/>
                    </a:lnB>
                    <a:solidFill>
                      <a:srgbClr val="FFFF00"/>
                    </a:solidFill>
                  </a:tcPr>
                </a:tc>
                <a:extLst>
                  <a:ext uri="{0D108BD9-81ED-4DB2-BD59-A6C34878D82A}">
                    <a16:rowId xmlns:a16="http://schemas.microsoft.com/office/drawing/2014/main" val="10003"/>
                  </a:ext>
                </a:extLst>
              </a:tr>
              <a:tr h="184522">
                <a:tc>
                  <a:txBody>
                    <a:bodyPr/>
                    <a:lstStyle/>
                    <a:p>
                      <a:pPr algn="ctr"/>
                      <a:r>
                        <a:rPr lang="el-GR" b="1"/>
                        <a:t>3</a:t>
                      </a:r>
                      <a:endParaRPr lang="el-GR"/>
                    </a:p>
                  </a:txBody>
                  <a:tcPr anchor="ctr">
                    <a:lnL w="12700" algn="ctr">
                      <a:noFill/>
                    </a:lnL>
                    <a:lnR w="12700" algn="ctr">
                      <a:noFill/>
                    </a:lnR>
                    <a:lnT w="12700" algn="ctr">
                      <a:noFill/>
                    </a:lnT>
                    <a:lnB w="12700" algn="ctr">
                      <a:noFill/>
                    </a:lnB>
                    <a:solidFill>
                      <a:srgbClr val="D2DEEF"/>
                    </a:solidFill>
                  </a:tcPr>
                </a:tc>
                <a:tc>
                  <a:txBody>
                    <a:bodyPr/>
                    <a:lstStyle/>
                    <a:p>
                      <a:pPr algn="ctr"/>
                      <a:r>
                        <a:rPr lang="en-US"/>
                        <a:t>Network</a:t>
                      </a:r>
                    </a:p>
                  </a:txBody>
                  <a:tcPr anchor="ctr">
                    <a:lnL w="12700" algn="ctr">
                      <a:noFill/>
                    </a:lnL>
                    <a:lnR w="12700" algn="ctr">
                      <a:noFill/>
                    </a:lnR>
                    <a:lnT w="12700" algn="ctr">
                      <a:noFill/>
                    </a:lnT>
                    <a:lnB w="12700" algn="ctr">
                      <a:noFill/>
                    </a:lnB>
                    <a:solidFill>
                      <a:srgbClr val="D2DEEF"/>
                    </a:solidFill>
                  </a:tcPr>
                </a:tc>
                <a:tc>
                  <a:txBody>
                    <a:bodyPr/>
                    <a:lstStyle/>
                    <a:p>
                      <a:pPr algn="ctr"/>
                      <a:r>
                        <a:rPr lang="en-US" dirty="0" smtClean="0"/>
                        <a:t>Data routing</a:t>
                      </a:r>
                      <a:endParaRPr lang="en-US" dirty="0"/>
                    </a:p>
                  </a:txBody>
                  <a:tcPr anchor="ctr">
                    <a:lnL w="12700" algn="ctr">
                      <a:noFill/>
                    </a:lnL>
                    <a:lnR w="12700" algn="ctr">
                      <a:noFill/>
                    </a:lnR>
                    <a:lnT w="12700" algn="ctr">
                      <a:noFill/>
                    </a:lnT>
                    <a:lnB w="12700" algn="ctr">
                      <a:noFill/>
                    </a:lnB>
                    <a:solidFill>
                      <a:srgbClr val="D2DEEF"/>
                    </a:solidFill>
                  </a:tcPr>
                </a:tc>
                <a:tc>
                  <a:txBody>
                    <a:bodyPr/>
                    <a:lstStyle/>
                    <a:p>
                      <a:pPr algn="ctr"/>
                      <a:r>
                        <a:rPr lang="en-US" b="1" dirty="0"/>
                        <a:t>IP</a:t>
                      </a:r>
                      <a:r>
                        <a:rPr lang="en-US" dirty="0"/>
                        <a:t>, ICMP</a:t>
                      </a:r>
                    </a:p>
                  </a:txBody>
                  <a:tcPr anchor="ctr">
                    <a:lnL w="12700" algn="ctr">
                      <a:noFill/>
                    </a:lnL>
                    <a:lnR w="12700" algn="ctr">
                      <a:noFill/>
                    </a:lnR>
                    <a:lnT w="12700" algn="ctr">
                      <a:noFill/>
                    </a:lnT>
                    <a:lnB w="12700" algn="ctr">
                      <a:noFill/>
                    </a:lnB>
                    <a:solidFill>
                      <a:srgbClr val="D2DEEF"/>
                    </a:solidFill>
                  </a:tcPr>
                </a:tc>
                <a:extLst>
                  <a:ext uri="{0D108BD9-81ED-4DB2-BD59-A6C34878D82A}">
                    <a16:rowId xmlns:a16="http://schemas.microsoft.com/office/drawing/2014/main" val="10004"/>
                  </a:ext>
                </a:extLst>
              </a:tr>
              <a:tr h="184522">
                <a:tc>
                  <a:txBody>
                    <a:bodyPr/>
                    <a:lstStyle/>
                    <a:p>
                      <a:pPr algn="ctr"/>
                      <a:r>
                        <a:rPr lang="el-GR" b="1"/>
                        <a:t>2</a:t>
                      </a:r>
                      <a:endParaRPr lang="el-GR"/>
                    </a:p>
                  </a:txBody>
                  <a:tcPr anchor="ctr">
                    <a:lnL w="12700" algn="ctr">
                      <a:noFill/>
                    </a:lnL>
                    <a:lnR w="12700" algn="ctr">
                      <a:noFill/>
                    </a:lnR>
                    <a:lnT w="12700" algn="ctr">
                      <a:noFill/>
                    </a:lnT>
                    <a:lnB w="12700" algn="ctr">
                      <a:noFill/>
                    </a:lnB>
                  </a:tcPr>
                </a:tc>
                <a:tc>
                  <a:txBody>
                    <a:bodyPr/>
                    <a:lstStyle/>
                    <a:p>
                      <a:pPr algn="ctr"/>
                      <a:r>
                        <a:rPr lang="en-US"/>
                        <a:t>Data Link</a:t>
                      </a:r>
                    </a:p>
                  </a:txBody>
                  <a:tcPr anchor="ctr">
                    <a:lnL w="12700" algn="ctr">
                      <a:noFill/>
                    </a:lnL>
                    <a:lnR w="12700" algn="ctr">
                      <a:noFill/>
                    </a:lnR>
                    <a:lnT w="12700" algn="ctr">
                      <a:noFill/>
                    </a:lnT>
                    <a:lnB w="12700" algn="ctr">
                      <a:noFill/>
                    </a:lnB>
                  </a:tcPr>
                </a:tc>
                <a:tc>
                  <a:txBody>
                    <a:bodyPr/>
                    <a:lstStyle/>
                    <a:p>
                      <a:pPr algn="ctr"/>
                      <a:r>
                        <a:rPr lang="en-US" dirty="0" smtClean="0"/>
                        <a:t>Data framing, MAC address</a:t>
                      </a:r>
                      <a:r>
                        <a:rPr lang="en-US" baseline="0" dirty="0" smtClean="0"/>
                        <a:t> handling</a:t>
                      </a:r>
                      <a:endParaRPr lang="en-US" dirty="0"/>
                    </a:p>
                  </a:txBody>
                  <a:tcPr anchor="ctr">
                    <a:lnL w="12700" algn="ctr">
                      <a:noFill/>
                    </a:lnL>
                    <a:lnR w="12700" algn="ctr">
                      <a:noFill/>
                    </a:lnR>
                    <a:lnT w="12700" algn="ctr">
                      <a:noFill/>
                    </a:lnT>
                    <a:lnB w="12700" algn="ctr">
                      <a:noFill/>
                    </a:lnB>
                  </a:tcPr>
                </a:tc>
                <a:tc>
                  <a:txBody>
                    <a:bodyPr/>
                    <a:lstStyle/>
                    <a:p>
                      <a:pPr algn="ctr"/>
                      <a:r>
                        <a:rPr lang="en-US" b="1" dirty="0"/>
                        <a:t>Ethernet</a:t>
                      </a:r>
                      <a:r>
                        <a:rPr lang="en-US" dirty="0"/>
                        <a:t>, Wi-Fi</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10005"/>
                  </a:ext>
                </a:extLst>
              </a:tr>
              <a:tr h="184522">
                <a:tc>
                  <a:txBody>
                    <a:bodyPr/>
                    <a:lstStyle/>
                    <a:p>
                      <a:pPr algn="ctr"/>
                      <a:r>
                        <a:rPr lang="el-GR" b="1" dirty="0"/>
                        <a:t>1</a:t>
                      </a:r>
                      <a:endParaRPr lang="el-GR" dirty="0"/>
                    </a:p>
                  </a:txBody>
                  <a:tcPr anchor="ctr">
                    <a:lnL w="12700" algn="ctr">
                      <a:noFill/>
                    </a:lnL>
                    <a:lnR w="12700" algn="ctr">
                      <a:noFill/>
                    </a:lnR>
                    <a:lnT w="12700" algn="ctr">
                      <a:noFill/>
                    </a:lnT>
                    <a:lnB w="12700" algn="ctr">
                      <a:noFill/>
                    </a:lnB>
                    <a:solidFill>
                      <a:srgbClr val="EAEFF7"/>
                    </a:solidFill>
                  </a:tcPr>
                </a:tc>
                <a:tc>
                  <a:txBody>
                    <a:bodyPr/>
                    <a:lstStyle/>
                    <a:p>
                      <a:pPr algn="ctr"/>
                      <a:r>
                        <a:rPr lang="en-US" dirty="0"/>
                        <a:t>Physical</a:t>
                      </a:r>
                    </a:p>
                  </a:txBody>
                  <a:tcPr anchor="ctr">
                    <a:lnL w="12700" algn="ctr">
                      <a:noFill/>
                    </a:lnL>
                    <a:lnR w="12700" algn="ctr">
                      <a:noFill/>
                    </a:lnR>
                    <a:lnT w="12700" algn="ctr">
                      <a:noFill/>
                    </a:lnT>
                    <a:lnB w="12700" algn="ctr">
                      <a:noFill/>
                    </a:lnB>
                    <a:solidFill>
                      <a:srgbClr val="EAEFF7"/>
                    </a:solidFill>
                  </a:tcPr>
                </a:tc>
                <a:tc>
                  <a:txBody>
                    <a:bodyPr/>
                    <a:lstStyle/>
                    <a:p>
                      <a:pPr algn="ctr"/>
                      <a:r>
                        <a:rPr lang="en-US" dirty="0" smtClean="0"/>
                        <a:t>Raw bit</a:t>
                      </a:r>
                      <a:r>
                        <a:rPr lang="en-US" baseline="0" dirty="0" smtClean="0"/>
                        <a:t> transmission</a:t>
                      </a:r>
                      <a:endParaRPr lang="en-US" dirty="0"/>
                    </a:p>
                  </a:txBody>
                  <a:tcPr anchor="ctr">
                    <a:lnL w="12700" algn="ctr">
                      <a:noFill/>
                    </a:lnL>
                    <a:lnR w="12700" algn="ctr">
                      <a:noFill/>
                    </a:lnR>
                    <a:lnT w="12700" algn="ctr">
                      <a:noFill/>
                    </a:lnT>
                    <a:lnB w="12700" algn="ctr">
                      <a:noFill/>
                    </a:lnB>
                    <a:solidFill>
                      <a:srgbClr val="EAEFF7"/>
                    </a:solidFill>
                  </a:tcPr>
                </a:tc>
                <a:tc>
                  <a:txBody>
                    <a:bodyPr/>
                    <a:lstStyle/>
                    <a:p>
                      <a:pPr algn="ctr"/>
                      <a:r>
                        <a:rPr lang="en-US" dirty="0"/>
                        <a:t>Cable, Wi-Fi</a:t>
                      </a:r>
                    </a:p>
                  </a:txBody>
                  <a:tcPr anchor="ctr">
                    <a:lnL w="12700" algn="ctr">
                      <a:noFill/>
                    </a:lnL>
                    <a:lnR w="12700" algn="ctr">
                      <a:noFill/>
                    </a:lnR>
                    <a:lnT w="12700" algn="ctr">
                      <a:noFill/>
                    </a:lnT>
                    <a:lnB w="12700" algn="ctr">
                      <a:noFill/>
                    </a:lnB>
                    <a:solidFill>
                      <a:srgbClr val="EAEFF7"/>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Preliminaries: Transport (L4) overview</a:t>
            </a:r>
            <a:endParaRPr lang="en-US" sz="2800" b="1" dirty="0"/>
          </a:p>
        </p:txBody>
      </p:sp>
      <p:sp>
        <p:nvSpPr>
          <p:cNvPr id="4" name="Rectangle 1"/>
          <p:cNvSpPr>
            <a:spLocks noChangeArrowheads="1"/>
          </p:cNvSpPr>
          <p:nvPr/>
        </p:nvSpPr>
        <p:spPr bwMode="auto">
          <a:xfrm>
            <a:off x="133349" y="661987"/>
            <a:ext cx="6915151"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l-GR" b="1" i="0" u="none" strike="noStrike" cap="none" normalizeH="0" baseline="0" dirty="0" smtClean="0">
                <a:ln>
                  <a:noFill/>
                </a:ln>
                <a:solidFill>
                  <a:schemeClr val="tx1"/>
                </a:solidFill>
                <a:effectLst/>
                <a:latin typeface="Arial" panose="020B0604020202020204" pitchFamily="34" charset="0"/>
              </a:rPr>
              <a:t>E</a:t>
            </a:r>
            <a:r>
              <a:rPr kumimoji="0" lang="el-GR" altLang="el-GR" b="1" i="0" u="none" strike="noStrike" cap="none" normalizeH="0" baseline="0" dirty="0" smtClean="0">
                <a:ln>
                  <a:noFill/>
                </a:ln>
                <a:solidFill>
                  <a:schemeClr val="tx1"/>
                </a:solidFill>
                <a:effectLst/>
                <a:latin typeface="Arial" panose="020B0604020202020204" pitchFamily="34" charset="0"/>
              </a:rPr>
              <a:t>nd-to-end communication</a:t>
            </a:r>
            <a:r>
              <a:rPr kumimoji="0" lang="el-GR" altLang="el-GR" b="0" i="0" u="none" strike="noStrike" cap="none" normalizeH="0" baseline="0" dirty="0" smtClean="0">
                <a:ln>
                  <a:noFill/>
                </a:ln>
                <a:solidFill>
                  <a:schemeClr val="tx1"/>
                </a:solidFill>
                <a:effectLst/>
                <a:latin typeface="Arial" panose="020B0604020202020204" pitchFamily="34" charset="0"/>
              </a:rPr>
              <a:t> between </a:t>
            </a:r>
            <a:r>
              <a:rPr kumimoji="0" lang="el-GR" altLang="el-GR" b="1" i="0" u="sng" strike="noStrike" cap="none" normalizeH="0" baseline="0" dirty="0" smtClean="0">
                <a:ln>
                  <a:noFill/>
                </a:ln>
                <a:solidFill>
                  <a:schemeClr val="tx1"/>
                </a:solidFill>
                <a:effectLst/>
                <a:latin typeface="Arial" panose="020B0604020202020204" pitchFamily="34" charset="0"/>
              </a:rPr>
              <a:t>processes</a:t>
            </a:r>
            <a:r>
              <a:rPr kumimoji="0" lang="el-GR" altLang="el-GR" b="0" i="0" u="none" strike="noStrike" cap="none" normalizeH="0" baseline="0" dirty="0" smtClean="0">
                <a:ln>
                  <a:noFill/>
                </a:ln>
                <a:solidFill>
                  <a:schemeClr val="tx1"/>
                </a:solidFill>
                <a:effectLst/>
                <a:latin typeface="Arial" panose="020B0604020202020204" pitchFamily="34" charset="0"/>
              </a:rPr>
              <a:t> running on </a:t>
            </a:r>
            <a:r>
              <a:rPr kumimoji="0" lang="el-GR" altLang="el-GR" b="1" i="0" u="sng" strike="noStrike" cap="none" normalizeH="0" baseline="0" dirty="0" smtClean="0">
                <a:ln>
                  <a:noFill/>
                </a:ln>
                <a:solidFill>
                  <a:schemeClr val="tx1"/>
                </a:solidFill>
                <a:effectLst/>
                <a:latin typeface="Arial" panose="020B0604020202020204" pitchFamily="34" charset="0"/>
              </a:rPr>
              <a:t>different hosts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b="0" i="0" u="none" strike="noStrike" cap="none" normalizeH="0" baseline="0" dirty="0" smtClean="0">
                <a:ln>
                  <a:noFill/>
                </a:ln>
                <a:solidFill>
                  <a:schemeClr val="tx1"/>
                </a:solidFill>
                <a:effectLst/>
                <a:latin typeface="Arial" panose="020B0604020202020204" pitchFamily="34" charset="0"/>
              </a:rPr>
              <a:t>Provides </a:t>
            </a:r>
            <a:r>
              <a:rPr kumimoji="0" lang="el-GR" altLang="el-GR" b="1" i="0" u="none" strike="noStrike" cap="none" normalizeH="0" baseline="0" dirty="0" smtClean="0">
                <a:ln>
                  <a:noFill/>
                </a:ln>
                <a:solidFill>
                  <a:schemeClr val="tx1"/>
                </a:solidFill>
                <a:effectLst/>
                <a:latin typeface="Arial" panose="020B0604020202020204" pitchFamily="34" charset="0"/>
              </a:rPr>
              <a:t>process-to-process delivery</a:t>
            </a:r>
            <a:r>
              <a:rPr kumimoji="0" lang="el-GR" altLang="el-GR" b="0" i="0" u="none" strike="noStrike" cap="none" normalizeH="0" baseline="0" dirty="0" smtClean="0">
                <a:ln>
                  <a:noFill/>
                </a:ln>
                <a:solidFill>
                  <a:schemeClr val="tx1"/>
                </a:solidFill>
                <a:effectLst/>
                <a:latin typeface="Arial" panose="020B0604020202020204" pitchFamily="34" charset="0"/>
              </a:rPr>
              <a:t>, </a:t>
            </a:r>
            <a:r>
              <a:rPr kumimoji="0" lang="el-GR" altLang="el-GR" b="1" i="0" u="sng" strike="noStrike" cap="none" normalizeH="0" baseline="0" dirty="0" smtClean="0">
                <a:ln>
                  <a:noFill/>
                </a:ln>
                <a:solidFill>
                  <a:schemeClr val="tx1"/>
                </a:solidFill>
                <a:effectLst/>
                <a:latin typeface="Arial" panose="020B0604020202020204" pitchFamily="34" charset="0"/>
              </a:rPr>
              <a:t>distinguishing application flows </a:t>
            </a:r>
            <a:r>
              <a:rPr kumimoji="0" lang="el-GR" altLang="el-GR" b="0" i="0" u="none" strike="noStrike" cap="none" normalizeH="0" baseline="0" dirty="0" smtClean="0">
                <a:ln>
                  <a:noFill/>
                </a:ln>
                <a:solidFill>
                  <a:schemeClr val="tx1"/>
                </a:solidFill>
                <a:effectLst/>
                <a:latin typeface="Arial" panose="020B0604020202020204" pitchFamily="34" charset="0"/>
              </a:rPr>
              <a:t>using </a:t>
            </a:r>
            <a:r>
              <a:rPr kumimoji="0" lang="el-GR" altLang="el-GR" b="1" i="0" u="sng" strike="noStrike" cap="none" normalizeH="0" baseline="0" dirty="0" smtClean="0">
                <a:ln>
                  <a:noFill/>
                </a:ln>
                <a:solidFill>
                  <a:schemeClr val="tx1"/>
                </a:solidFill>
                <a:effectLst/>
                <a:latin typeface="Arial" panose="020B0604020202020204" pitchFamily="34" charset="0"/>
              </a:rPr>
              <a:t>port numbers</a:t>
            </a:r>
            <a:endParaRPr kumimoji="0" lang="el-GR" altLang="el-GR" b="0" i="0" u="sng" strike="noStrike" cap="none" normalizeH="0" baseline="0" dirty="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b="0" i="0" u="none" strike="noStrike" cap="none" normalizeH="0" baseline="0" dirty="0" smtClean="0">
                <a:ln>
                  <a:noFill/>
                </a:ln>
                <a:solidFill>
                  <a:schemeClr val="tx1"/>
                </a:solidFill>
                <a:effectLst/>
                <a:latin typeface="Arial" panose="020B0604020202020204" pitchFamily="34" charset="0"/>
              </a:rPr>
              <a:t>Implements </a:t>
            </a:r>
            <a:endParaRPr kumimoji="0" lang="en-US" altLang="el-GR"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b="1" i="0" u="none" strike="noStrike" cap="none" normalizeH="0" baseline="0" dirty="0" smtClean="0">
                <a:ln>
                  <a:noFill/>
                </a:ln>
                <a:solidFill>
                  <a:schemeClr val="tx1"/>
                </a:solidFill>
                <a:effectLst/>
                <a:latin typeface="Arial" panose="020B0604020202020204" pitchFamily="34" charset="0"/>
              </a:rPr>
              <a:t>reliability, ordering, congestion control and flow control</a:t>
            </a:r>
            <a:r>
              <a:rPr kumimoji="0" lang="el-GR" altLang="el-GR" b="0" i="0" u="none" strike="noStrike" cap="none" normalizeH="0" baseline="0" dirty="0" smtClean="0">
                <a:ln>
                  <a:noFill/>
                </a:ln>
                <a:solidFill>
                  <a:schemeClr val="tx1"/>
                </a:solidFill>
                <a:effectLst/>
                <a:latin typeface="Arial" panose="020B0604020202020204" pitchFamily="34" charset="0"/>
              </a:rPr>
              <a:t> (TCP) </a:t>
            </a:r>
            <a:endParaRPr kumimoji="0" lang="en-US" altLang="el-GR"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b="1" i="0" u="none" strike="noStrike" cap="none" normalizeH="0" baseline="0" dirty="0" smtClean="0">
                <a:ln>
                  <a:noFill/>
                </a:ln>
                <a:solidFill>
                  <a:schemeClr val="tx1"/>
                </a:solidFill>
                <a:effectLst/>
                <a:latin typeface="Arial" panose="020B0604020202020204" pitchFamily="34" charset="0"/>
              </a:rPr>
              <a:t>minimal-overhead datagram delivery</a:t>
            </a:r>
            <a:r>
              <a:rPr kumimoji="0" lang="el-GR" altLang="el-GR" b="0" i="0" u="none" strike="noStrike" cap="none" normalizeH="0" baseline="0" dirty="0" smtClean="0">
                <a:ln>
                  <a:noFill/>
                </a:ln>
                <a:solidFill>
                  <a:schemeClr val="tx1"/>
                </a:solidFill>
                <a:effectLst/>
                <a:latin typeface="Arial" panose="020B0604020202020204" pitchFamily="34" charset="0"/>
              </a:rPr>
              <a:t> (UDP)</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b="0" i="0" u="none" strike="noStrike" cap="none" normalizeH="0" baseline="0" dirty="0" smtClean="0">
                <a:ln>
                  <a:noFill/>
                </a:ln>
                <a:solidFill>
                  <a:schemeClr val="tx1"/>
                </a:solidFill>
                <a:effectLst/>
                <a:latin typeface="Arial" panose="020B0604020202020204" pitchFamily="34" charset="0"/>
              </a:rPr>
              <a:t>Segments data from upper layers into </a:t>
            </a:r>
            <a:r>
              <a:rPr kumimoji="0" lang="el-GR" altLang="el-GR" b="1" i="0" u="none" strike="noStrike" cap="none" normalizeH="0" baseline="0" dirty="0" smtClean="0">
                <a:ln>
                  <a:noFill/>
                </a:ln>
                <a:solidFill>
                  <a:schemeClr val="tx1"/>
                </a:solidFill>
                <a:effectLst/>
                <a:latin typeface="Arial" panose="020B0604020202020204" pitchFamily="34" charset="0"/>
              </a:rPr>
              <a:t>transport segments</a:t>
            </a:r>
            <a:endParaRPr lang="en-US" altLang="el-GR" dirty="0">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adds headers containing ports, sequence numbers, checksums, etc.</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b="0" i="0" u="none" strike="noStrike" cap="none" normalizeH="0" baseline="0" dirty="0" smtClean="0">
                <a:ln>
                  <a:noFill/>
                </a:ln>
                <a:solidFill>
                  <a:schemeClr val="tx1"/>
                </a:solidFill>
                <a:effectLst/>
                <a:latin typeface="Arial" panose="020B0604020202020204" pitchFamily="34" charset="0"/>
              </a:rPr>
              <a:t>Works with L3 to route segments between hosts</a:t>
            </a:r>
            <a:endParaRPr kumimoji="0" lang="en-US" altLang="el-GR"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L4 focuses on </a:t>
            </a:r>
            <a:r>
              <a:rPr kumimoji="0" lang="el-GR" altLang="el-GR" b="1" i="0" u="none" strike="noStrike" cap="none" normalizeH="0" baseline="0" dirty="0" smtClean="0">
                <a:ln>
                  <a:noFill/>
                </a:ln>
                <a:solidFill>
                  <a:schemeClr val="tx1"/>
                </a:solidFill>
                <a:effectLst/>
                <a:latin typeface="Arial" panose="020B0604020202020204" pitchFamily="34" charset="0"/>
              </a:rPr>
              <a:t>connection semantics</a:t>
            </a:r>
            <a:r>
              <a:rPr kumimoji="0" lang="el-GR" altLang="el-GR" b="0" i="0" u="none" strike="noStrike" cap="none" normalizeH="0" baseline="0" dirty="0" smtClean="0">
                <a:ln>
                  <a:noFill/>
                </a:ln>
                <a:solidFill>
                  <a:schemeClr val="tx1"/>
                </a:solidFill>
                <a:effectLst/>
                <a:latin typeface="Arial" panose="020B0604020202020204" pitchFamily="34" charset="0"/>
              </a:rPr>
              <a:t> rather than addressing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b="0" i="0" u="none" strike="noStrike" cap="none" normalizeH="0" baseline="0" dirty="0" smtClean="0">
                <a:ln>
                  <a:noFill/>
                </a:ln>
                <a:solidFill>
                  <a:schemeClr val="tx1"/>
                </a:solidFill>
                <a:effectLst/>
                <a:latin typeface="Arial" panose="020B0604020202020204" pitchFamily="34" charset="0"/>
              </a:rPr>
              <a:t>Manages </a:t>
            </a:r>
            <a:r>
              <a:rPr kumimoji="0" lang="el-GR" altLang="el-GR" b="1" i="0" u="none" strike="noStrike" cap="none" normalizeH="0" baseline="0" dirty="0" smtClean="0">
                <a:ln>
                  <a:noFill/>
                </a:ln>
                <a:solidFill>
                  <a:schemeClr val="tx1"/>
                </a:solidFill>
                <a:effectLst/>
                <a:latin typeface="Arial" panose="020B0604020202020204" pitchFamily="34" charset="0"/>
              </a:rPr>
              <a:t>multiplexing</a:t>
            </a:r>
            <a:r>
              <a:rPr kumimoji="0" lang="el-GR" altLang="el-GR" b="0" i="0" u="none" strike="noStrike" cap="none" normalizeH="0" baseline="0" dirty="0" smtClean="0">
                <a:ln>
                  <a:noFill/>
                </a:ln>
                <a:solidFill>
                  <a:schemeClr val="tx1"/>
                </a:solidFill>
                <a:effectLst/>
                <a:latin typeface="Arial" panose="020B0604020202020204" pitchFamily="34" charset="0"/>
              </a:rPr>
              <a:t>: many applications sharing a single IP address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b="0" i="0" u="none" strike="noStrike" cap="none" normalizeH="0" baseline="0" dirty="0" smtClean="0">
                <a:ln>
                  <a:noFill/>
                </a:ln>
                <a:solidFill>
                  <a:schemeClr val="tx1"/>
                </a:solidFill>
                <a:effectLst/>
                <a:latin typeface="Arial" panose="020B0604020202020204" pitchFamily="34" charset="0"/>
              </a:rPr>
              <a:t>Ensures that application data is delivered accurately (TCP) or efficiently (UDP) depending on performance needs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b="0" i="0" u="none" strike="noStrike" cap="none" normalizeH="0" baseline="0" dirty="0" smtClean="0">
                <a:ln>
                  <a:noFill/>
                </a:ln>
                <a:solidFill>
                  <a:schemeClr val="tx1"/>
                </a:solidFill>
                <a:effectLst/>
                <a:latin typeface="Arial" panose="020B0604020202020204" pitchFamily="34" charset="0"/>
              </a:rPr>
              <a:t>Forms the foundation for secure channels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6150" y="2106353"/>
            <a:ext cx="4514850" cy="2466579"/>
          </a:xfrm>
          <a:prstGeom prst="rect">
            <a:avLst/>
          </a:prstGeom>
          <a:ln>
            <a:noFill/>
          </a:ln>
          <a:effectLst>
            <a:outerShdw blurRad="292100" dist="139700" dir="2700000" algn="tl" rotWithShape="0">
              <a:srgbClr val="333333">
                <a:alpha val="65000"/>
              </a:srgbClr>
            </a:outerShdw>
          </a:effectLst>
        </p:spPr>
      </p:pic>
      <p:sp>
        <p:nvSpPr>
          <p:cNvPr id="7" name="Rectangle 2"/>
          <p:cNvSpPr>
            <a:spLocks noChangeArrowheads="1"/>
          </p:cNvSpPr>
          <p:nvPr/>
        </p:nvSpPr>
        <p:spPr bwMode="auto">
          <a:xfrm>
            <a:off x="200024" y="6156065"/>
            <a:ext cx="10877550" cy="523220"/>
          </a:xfrm>
          <a:prstGeom prst="rect">
            <a:avLst/>
          </a:prstGeom>
          <a:solidFill>
            <a:srgbClr val="EDF2FA"/>
          </a:solidFill>
          <a:ln>
            <a:noFill/>
          </a:ln>
          <a:effec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l-GR" altLang="el-GR" sz="1400" b="1" i="0" u="none" strike="noStrike" cap="none" normalizeH="0" baseline="0" dirty="0" smtClean="0">
                <a:ln>
                  <a:noFill/>
                </a:ln>
                <a:solidFill>
                  <a:schemeClr val="tx1"/>
                </a:solidFill>
                <a:effectLst/>
                <a:latin typeface="Arial" panose="020B0604020202020204" pitchFamily="34" charset="0"/>
              </a:rPr>
              <a:t>L5 Session Layer:</a:t>
            </a:r>
            <a:r>
              <a:rPr kumimoji="0" lang="el-GR" altLang="el-GR" sz="1400" b="0" i="0" u="none" strike="noStrike" cap="none" normalizeH="0" baseline="0" dirty="0" smtClean="0">
                <a:ln>
                  <a:noFill/>
                </a:ln>
                <a:solidFill>
                  <a:schemeClr val="tx1"/>
                </a:solidFill>
                <a:effectLst/>
                <a:latin typeface="Arial" panose="020B0604020202020204" pitchFamily="34" charset="0"/>
              </a:rPr>
              <a:t> Connection management, dialog control; largely </a:t>
            </a:r>
            <a:r>
              <a:rPr kumimoji="0" lang="el-GR" altLang="el-GR" sz="1400" b="0" i="1" u="none" strike="noStrike" cap="none" normalizeH="0" baseline="0" dirty="0" smtClean="0">
                <a:ln>
                  <a:noFill/>
                </a:ln>
                <a:solidFill>
                  <a:schemeClr val="tx1"/>
                </a:solidFill>
                <a:effectLst/>
                <a:latin typeface="Arial" panose="020B0604020202020204" pitchFamily="34" charset="0"/>
              </a:rPr>
              <a:t>merged into L4/L7</a:t>
            </a:r>
            <a:r>
              <a:rPr kumimoji="0" lang="el-GR" altLang="el-GR" sz="1400" b="0" i="0" u="none" strike="noStrike" cap="none" normalizeH="0" baseline="0" dirty="0" smtClean="0">
                <a:ln>
                  <a:noFill/>
                </a:ln>
                <a:solidFill>
                  <a:schemeClr val="tx1"/>
                </a:solidFill>
                <a:effectLst/>
                <a:latin typeface="Arial" panose="020B0604020202020204" pitchFamily="34" charset="0"/>
              </a:rPr>
              <a:t> in real systems</a:t>
            </a:r>
          </a:p>
          <a:p>
            <a:pPr marR="0" lvl="0" algn="l" defTabSz="914400" rtl="0" eaLnBrk="0" fontAlgn="base" latinLnBrk="0" hangingPunct="0">
              <a:lnSpc>
                <a:spcPct val="100000"/>
              </a:lnSpc>
              <a:spcBef>
                <a:spcPct val="0"/>
              </a:spcBef>
              <a:spcAft>
                <a:spcPct val="0"/>
              </a:spcAft>
              <a:buClrTx/>
              <a:buSzTx/>
              <a:tabLst/>
            </a:pPr>
            <a:r>
              <a:rPr kumimoji="0" lang="el-GR" altLang="el-GR" sz="1400" b="1" i="0" u="none" strike="noStrike" cap="none" normalizeH="0" baseline="0" dirty="0" smtClean="0">
                <a:ln>
                  <a:noFill/>
                </a:ln>
                <a:solidFill>
                  <a:schemeClr val="tx1"/>
                </a:solidFill>
                <a:effectLst/>
                <a:latin typeface="Arial" panose="020B0604020202020204" pitchFamily="34" charset="0"/>
              </a:rPr>
              <a:t>L6 Presentation Layer:</a:t>
            </a:r>
            <a:r>
              <a:rPr kumimoji="0" lang="el-GR" altLang="el-GR" sz="1400" b="0" i="0" u="none" strike="noStrike" cap="none" normalizeH="0" baseline="0" dirty="0" smtClean="0">
                <a:ln>
                  <a:noFill/>
                </a:ln>
                <a:solidFill>
                  <a:schemeClr val="tx1"/>
                </a:solidFill>
                <a:effectLst/>
                <a:latin typeface="Arial" panose="020B0604020202020204" pitchFamily="34" charset="0"/>
              </a:rPr>
              <a:t> Data representation, encoding, compression, encryption; in today’s model often embedded in TLS/L7</a:t>
            </a:r>
          </a:p>
        </p:txBody>
      </p:sp>
      <p:sp>
        <p:nvSpPr>
          <p:cNvPr id="2" name="Rectangle 1"/>
          <p:cNvSpPr/>
          <p:nvPr/>
        </p:nvSpPr>
        <p:spPr>
          <a:xfrm>
            <a:off x="7048500" y="4711698"/>
            <a:ext cx="4991099" cy="523220"/>
          </a:xfrm>
          <a:prstGeom prst="rect">
            <a:avLst/>
          </a:prstGeom>
        </p:spPr>
        <p:txBody>
          <a:bodyPr wrap="square">
            <a:spAutoFit/>
          </a:bodyPr>
          <a:lstStyle/>
          <a:p>
            <a:pPr algn="ctr"/>
            <a:r>
              <a:rPr lang="en-US" sz="1400" b="1" dirty="0">
                <a:solidFill>
                  <a:srgbClr val="FF0000"/>
                </a:solidFill>
              </a:rPr>
              <a:t>If L3 says </a:t>
            </a:r>
            <a:r>
              <a:rPr lang="en-US" sz="1400" b="1" i="1" dirty="0">
                <a:solidFill>
                  <a:srgbClr val="FF0000"/>
                </a:solidFill>
              </a:rPr>
              <a:t>“Send this to </a:t>
            </a:r>
            <a:r>
              <a:rPr lang="en-US" sz="1400" b="1" i="1" dirty="0" smtClean="0">
                <a:solidFill>
                  <a:srgbClr val="FF0000"/>
                </a:solidFill>
              </a:rPr>
              <a:t>192.168.1.10”</a:t>
            </a:r>
            <a:r>
              <a:rPr lang="en-US" sz="1400" b="1" dirty="0">
                <a:solidFill>
                  <a:srgbClr val="FF0000"/>
                </a:solidFill>
              </a:rPr>
              <a:t/>
            </a:r>
            <a:br>
              <a:rPr lang="en-US" sz="1400" b="1" dirty="0">
                <a:solidFill>
                  <a:srgbClr val="FF0000"/>
                </a:solidFill>
              </a:rPr>
            </a:br>
            <a:r>
              <a:rPr lang="en-US" sz="1400" b="1" dirty="0">
                <a:solidFill>
                  <a:srgbClr val="FF0000"/>
                </a:solidFill>
              </a:rPr>
              <a:t>L4 says </a:t>
            </a:r>
            <a:r>
              <a:rPr lang="en-US" sz="1400" b="1" i="1" dirty="0">
                <a:solidFill>
                  <a:srgbClr val="FF0000"/>
                </a:solidFill>
              </a:rPr>
              <a:t>“Use port 80, break it into packets, resend if needed.”</a:t>
            </a:r>
            <a:endParaRPr lang="el-GR" sz="1400" b="1" dirty="0">
              <a:solidFill>
                <a:srgbClr val="FF0000"/>
              </a:solidFill>
            </a:endParaRPr>
          </a:p>
        </p:txBody>
      </p:sp>
    </p:spTree>
    <p:extLst>
      <p:ext uri="{BB962C8B-B14F-4D97-AF65-F5344CB8AC3E}">
        <p14:creationId xmlns:p14="http://schemas.microsoft.com/office/powerpoint/2010/main" val="2689891216"/>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Preliminaries: Transport (L4) Major Protocols</a:t>
            </a:r>
            <a:endParaRPr lang="en-US" sz="2800" b="1"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000" t="21667" r="4334" b="3334"/>
          <a:stretch/>
        </p:blipFill>
        <p:spPr>
          <a:xfrm>
            <a:off x="6619875" y="1733550"/>
            <a:ext cx="5238750" cy="2571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114300" y="914400"/>
            <a:ext cx="6096000" cy="4801314"/>
          </a:xfrm>
          <a:prstGeom prst="rect">
            <a:avLst/>
          </a:prstGeom>
        </p:spPr>
        <p:txBody>
          <a:bodyPr>
            <a:spAutoFit/>
          </a:bodyPr>
          <a:lstStyle/>
          <a:p>
            <a:pPr marL="285750" indent="-285750">
              <a:buFont typeface="Arial" panose="020B0604020202020204" pitchFamily="34" charset="0"/>
              <a:buChar char="•"/>
            </a:pPr>
            <a:r>
              <a:rPr lang="en-US" b="1" dirty="0"/>
              <a:t>TCP – Transmission Control Protocol</a:t>
            </a:r>
            <a:endParaRPr lang="en-US" dirty="0"/>
          </a:p>
          <a:p>
            <a:pPr marL="742950" lvl="1" indent="-285750">
              <a:buFont typeface="Arial" panose="020B0604020202020204" pitchFamily="34" charset="0"/>
              <a:buChar char="•"/>
            </a:pPr>
            <a:r>
              <a:rPr lang="en-US" b="1" dirty="0"/>
              <a:t>Connection-oriented</a:t>
            </a:r>
            <a:r>
              <a:rPr lang="en-US" dirty="0"/>
              <a:t>: establishes a session between sender &amp; receiver (3-way handshake)</a:t>
            </a:r>
          </a:p>
          <a:p>
            <a:pPr marL="742950" lvl="1" indent="-285750">
              <a:buFont typeface="Arial" panose="020B0604020202020204" pitchFamily="34" charset="0"/>
              <a:buChar char="•"/>
            </a:pPr>
            <a:r>
              <a:rPr lang="en-US" b="1" dirty="0"/>
              <a:t>Reliable delivery</a:t>
            </a:r>
            <a:r>
              <a:rPr lang="en-US" dirty="0"/>
              <a:t>: ensures packets arrive in order, retransmits lost packets</a:t>
            </a:r>
          </a:p>
          <a:p>
            <a:pPr marL="742950" lvl="1" indent="-285750">
              <a:buFont typeface="Arial" panose="020B0604020202020204" pitchFamily="34" charset="0"/>
              <a:buChar char="•"/>
            </a:pPr>
            <a:r>
              <a:rPr lang="en-US" b="1" dirty="0" smtClean="0"/>
              <a:t>Flow &amp; Congestion control</a:t>
            </a:r>
            <a:r>
              <a:rPr lang="en-US" dirty="0"/>
              <a:t>: adapts sending rate to network conditions</a:t>
            </a:r>
          </a:p>
          <a:p>
            <a:pPr marL="742950" lvl="1" indent="-285750">
              <a:buFont typeface="Arial" panose="020B0604020202020204" pitchFamily="34" charset="0"/>
              <a:buChar char="•"/>
            </a:pPr>
            <a:r>
              <a:rPr lang="en-US" b="1" dirty="0" smtClean="0"/>
              <a:t>Use-cases</a:t>
            </a:r>
            <a:r>
              <a:rPr lang="en-US" dirty="0" smtClean="0"/>
              <a:t>: </a:t>
            </a:r>
            <a:r>
              <a:rPr lang="en-US" dirty="0"/>
              <a:t>HTTPS, SSH, email (SMTP/IMAP/POP3), file transfer (FTP)</a:t>
            </a:r>
          </a:p>
          <a:p>
            <a:pPr marL="285750" indent="-285750">
              <a:buFont typeface="Arial" panose="020B0604020202020204" pitchFamily="34" charset="0"/>
              <a:buChar char="•"/>
            </a:pPr>
            <a:r>
              <a:rPr lang="en-US" b="1" dirty="0"/>
              <a:t>UDP – User Datagram Protocol</a:t>
            </a:r>
            <a:endParaRPr lang="en-US" dirty="0"/>
          </a:p>
          <a:p>
            <a:pPr marL="742950" lvl="1" indent="-285750">
              <a:buFont typeface="Arial" panose="020B0604020202020204" pitchFamily="34" charset="0"/>
              <a:buChar char="•"/>
            </a:pPr>
            <a:r>
              <a:rPr lang="en-US" b="1" dirty="0"/>
              <a:t>Connectionless</a:t>
            </a:r>
            <a:r>
              <a:rPr lang="en-US" dirty="0"/>
              <a:t>: no session setup, sends independent packets (“datagrams”)</a:t>
            </a:r>
          </a:p>
          <a:p>
            <a:pPr marL="742950" lvl="1" indent="-285750">
              <a:buFont typeface="Arial" panose="020B0604020202020204" pitchFamily="34" charset="0"/>
              <a:buChar char="•"/>
            </a:pPr>
            <a:r>
              <a:rPr lang="en-US" b="1" dirty="0"/>
              <a:t>Unreliable delivery</a:t>
            </a:r>
            <a:r>
              <a:rPr lang="en-US" dirty="0"/>
              <a:t>: packets may be lost, duplicated, or arrive out of order</a:t>
            </a:r>
          </a:p>
          <a:p>
            <a:pPr marL="742950" lvl="1" indent="-285750">
              <a:buFont typeface="Arial" panose="020B0604020202020204" pitchFamily="34" charset="0"/>
              <a:buChar char="•"/>
            </a:pPr>
            <a:r>
              <a:rPr lang="en-US" b="1" dirty="0"/>
              <a:t>Low </a:t>
            </a:r>
            <a:r>
              <a:rPr lang="en-US" b="1" dirty="0" smtClean="0"/>
              <a:t>overhead/low </a:t>
            </a:r>
            <a:r>
              <a:rPr lang="en-US" b="1" dirty="0"/>
              <a:t>latency</a:t>
            </a:r>
            <a:r>
              <a:rPr lang="en-US" dirty="0"/>
              <a:t>: ideal for fast, streaming applications</a:t>
            </a:r>
          </a:p>
          <a:p>
            <a:pPr marL="742950" lvl="1" indent="-285750">
              <a:buFont typeface="Arial" panose="020B0604020202020204" pitchFamily="34" charset="0"/>
              <a:buChar char="•"/>
            </a:pPr>
            <a:r>
              <a:rPr lang="en-US" b="1" dirty="0" smtClean="0"/>
              <a:t>Use-cases</a:t>
            </a:r>
            <a:r>
              <a:rPr lang="en-US" dirty="0" smtClean="0"/>
              <a:t>: </a:t>
            </a:r>
            <a:r>
              <a:rPr lang="en-US" dirty="0"/>
              <a:t>DNS, video streaming, VoIP, online gaming</a:t>
            </a:r>
          </a:p>
        </p:txBody>
      </p:sp>
    </p:spTree>
    <p:extLst>
      <p:ext uri="{BB962C8B-B14F-4D97-AF65-F5344CB8AC3E}">
        <p14:creationId xmlns:p14="http://schemas.microsoft.com/office/powerpoint/2010/main" val="1619756186"/>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Preliminaries: </a:t>
            </a:r>
            <a:r>
              <a:rPr lang="en-US" sz="2800" b="1" dirty="0"/>
              <a:t>Transport </a:t>
            </a:r>
            <a:r>
              <a:rPr lang="en-US" sz="2800" b="1" dirty="0" smtClean="0"/>
              <a:t>Layer (L4) Security definition</a:t>
            </a:r>
            <a:endParaRPr lang="el-GR" sz="2800" b="1" dirty="0"/>
          </a:p>
        </p:txBody>
      </p:sp>
      <p:graphicFrame>
        <p:nvGraphicFramePr>
          <p:cNvPr id="6" name="Table 5"/>
          <p:cNvGraphicFramePr>
            <a:graphicFrameLocks noGrp="1"/>
          </p:cNvGraphicFramePr>
          <p:nvPr>
            <p:extLst>
              <p:ext uri="{D42A27DB-BD31-4B8C-83A1-F6EECF244321}">
                <p14:modId xmlns:p14="http://schemas.microsoft.com/office/powerpoint/2010/main" val="3513041919"/>
              </p:ext>
            </p:extLst>
          </p:nvPr>
        </p:nvGraphicFramePr>
        <p:xfrm>
          <a:off x="227637" y="1717587"/>
          <a:ext cx="11736728" cy="4450080"/>
        </p:xfrm>
        <a:graphic>
          <a:graphicData uri="http://schemas.openxmlformats.org/drawingml/2006/table">
            <a:tbl>
              <a:tblPr firstRow="1" bandRow="1">
                <a:tableStyleId>{5C22544A-7EE6-4342-B048-85BDC9FD1C3A}</a:tableStyleId>
              </a:tblPr>
              <a:tblGrid>
                <a:gridCol w="1763088">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943100">
                  <a:extLst>
                    <a:ext uri="{9D8B030D-6E8A-4147-A177-3AD203B41FA5}">
                      <a16:colId xmlns:a16="http://schemas.microsoft.com/office/drawing/2014/main" val="2222515238"/>
                    </a:ext>
                  </a:extLst>
                </a:gridCol>
                <a:gridCol w="6316040">
                  <a:extLst>
                    <a:ext uri="{9D8B030D-6E8A-4147-A177-3AD203B41FA5}">
                      <a16:colId xmlns:a16="http://schemas.microsoft.com/office/drawing/2014/main" val="2500506801"/>
                    </a:ext>
                  </a:extLst>
                </a:gridCol>
              </a:tblGrid>
              <a:tr h="165715">
                <a:tc>
                  <a:txBody>
                    <a:bodyPr/>
                    <a:lstStyle/>
                    <a:p>
                      <a:r>
                        <a:rPr lang="en-US" sz="1400" b="1" dirty="0"/>
                        <a:t>Protocol / Function</a:t>
                      </a:r>
                      <a:endParaRPr lang="en-US" sz="1400" dirty="0"/>
                    </a:p>
                  </a:txBody>
                  <a:tcPr anchor="ctr">
                    <a:lnL w="12700" algn="ctr">
                      <a:noFill/>
                    </a:lnL>
                    <a:lnR w="12700" algn="ctr">
                      <a:noFill/>
                    </a:lnR>
                    <a:lnT w="12700" algn="ctr">
                      <a:noFill/>
                    </a:lnT>
                    <a:lnB w="12700" algn="ctr">
                      <a:noFill/>
                    </a:lnB>
                  </a:tcPr>
                </a:tc>
                <a:tc>
                  <a:txBody>
                    <a:bodyPr/>
                    <a:lstStyle/>
                    <a:p>
                      <a:r>
                        <a:rPr lang="en-US" sz="1400" b="1"/>
                        <a:t>Layer</a:t>
                      </a:r>
                      <a:endParaRPr lang="en-US" sz="1400"/>
                    </a:p>
                  </a:txBody>
                  <a:tcPr anchor="ctr">
                    <a:lnL w="12700" algn="ctr">
                      <a:noFill/>
                    </a:lnL>
                    <a:lnR w="12700" algn="ctr">
                      <a:noFill/>
                    </a:lnR>
                    <a:lnT w="12700" algn="ctr">
                      <a:noFill/>
                    </a:lnT>
                    <a:lnB w="12700" algn="ctr">
                      <a:noFill/>
                    </a:lnB>
                  </a:tcPr>
                </a:tc>
                <a:tc>
                  <a:txBody>
                    <a:bodyPr/>
                    <a:lstStyle/>
                    <a:p>
                      <a:r>
                        <a:rPr lang="en-US" sz="1400" b="1" dirty="0"/>
                        <a:t>Type</a:t>
                      </a:r>
                      <a:endParaRPr lang="en-US" sz="1400" dirty="0"/>
                    </a:p>
                  </a:txBody>
                  <a:tcPr anchor="ctr">
                    <a:lnL w="12700" algn="ctr">
                      <a:noFill/>
                    </a:lnL>
                    <a:lnR w="12700" algn="ctr">
                      <a:noFill/>
                    </a:lnR>
                    <a:lnT w="12700" algn="ctr">
                      <a:noFill/>
                    </a:lnT>
                    <a:lnB w="12700" algn="ctr">
                      <a:noFill/>
                    </a:lnB>
                  </a:tcPr>
                </a:tc>
                <a:tc>
                  <a:txBody>
                    <a:bodyPr/>
                    <a:lstStyle/>
                    <a:p>
                      <a:r>
                        <a:rPr lang="en-US" sz="1400" b="1" dirty="0"/>
                        <a:t>Description</a:t>
                      </a:r>
                      <a:endParaRPr lang="en-US" sz="1400" dirty="0"/>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10000"/>
                  </a:ext>
                </a:extLst>
              </a:tr>
              <a:tr h="281715">
                <a:tc>
                  <a:txBody>
                    <a:bodyPr/>
                    <a:lstStyle/>
                    <a:p>
                      <a:r>
                        <a:rPr lang="en-US" sz="1400" b="1"/>
                        <a:t>TCP</a:t>
                      </a:r>
                      <a:r>
                        <a:rPr lang="en-US" sz="1400"/>
                        <a:t> (with TCP-AO)</a:t>
                      </a:r>
                    </a:p>
                  </a:txBody>
                  <a:tcPr anchor="ctr">
                    <a:lnL w="12700" algn="ctr">
                      <a:noFill/>
                    </a:lnL>
                    <a:lnR w="12700" algn="ctr">
                      <a:noFill/>
                    </a:lnR>
                    <a:lnT w="12700" algn="ctr">
                      <a:noFill/>
                    </a:lnT>
                    <a:lnB w="12700" algn="ctr">
                      <a:noFill/>
                    </a:lnB>
                  </a:tcPr>
                </a:tc>
                <a:tc>
                  <a:txBody>
                    <a:bodyPr/>
                    <a:lstStyle/>
                    <a:p>
                      <a:r>
                        <a:rPr lang="en-US" sz="1400"/>
                        <a:t>L4</a:t>
                      </a:r>
                    </a:p>
                  </a:txBody>
                  <a:tcPr anchor="ctr">
                    <a:lnL w="12700" algn="ctr">
                      <a:noFill/>
                    </a:lnL>
                    <a:lnR w="12700" algn="ctr">
                      <a:noFill/>
                    </a:lnR>
                    <a:lnT w="12700" algn="ctr">
                      <a:noFill/>
                    </a:lnT>
                    <a:lnB w="12700" algn="ctr">
                      <a:noFill/>
                    </a:lnB>
                  </a:tcPr>
                </a:tc>
                <a:tc>
                  <a:txBody>
                    <a:bodyPr/>
                    <a:lstStyle/>
                    <a:p>
                      <a:r>
                        <a:rPr lang="en-US" sz="1400"/>
                        <a:t>Transport protocol</a:t>
                      </a:r>
                    </a:p>
                  </a:txBody>
                  <a:tcPr anchor="ctr">
                    <a:lnL w="12700" algn="ctr">
                      <a:noFill/>
                    </a:lnL>
                    <a:lnR w="12700" algn="ctr">
                      <a:noFill/>
                    </a:lnR>
                    <a:lnT w="12700" algn="ctr">
                      <a:noFill/>
                    </a:lnT>
                    <a:lnB w="12700" algn="ctr">
                      <a:noFill/>
                    </a:lnB>
                  </a:tcPr>
                </a:tc>
                <a:tc>
                  <a:txBody>
                    <a:bodyPr/>
                    <a:lstStyle/>
                    <a:p>
                      <a:r>
                        <a:rPr lang="en-US" sz="1400" dirty="0"/>
                        <a:t>Provides </a:t>
                      </a:r>
                      <a:r>
                        <a:rPr lang="en-US" sz="1400" b="1" dirty="0"/>
                        <a:t>reliable, ordered, congestion-controlled delivery</a:t>
                      </a:r>
                      <a:r>
                        <a:rPr lang="en-US" sz="1400" dirty="0"/>
                        <a:t>; TCP-AO adds </a:t>
                      </a:r>
                      <a:r>
                        <a:rPr lang="en-US" sz="1400" b="1" dirty="0"/>
                        <a:t>authentication</a:t>
                      </a:r>
                      <a:r>
                        <a:rPr lang="en-US" sz="1400" dirty="0"/>
                        <a:t> to prevent spoofing and hijacking.</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2732554604"/>
                  </a:ext>
                </a:extLst>
              </a:tr>
              <a:tr h="281715">
                <a:tc>
                  <a:txBody>
                    <a:bodyPr/>
                    <a:lstStyle/>
                    <a:p>
                      <a:r>
                        <a:rPr lang="en-US" sz="1400" b="1"/>
                        <a:t>UDP</a:t>
                      </a:r>
                      <a:endParaRPr lang="en-US" sz="1400"/>
                    </a:p>
                  </a:txBody>
                  <a:tcPr anchor="ctr">
                    <a:lnL w="12700" algn="ctr">
                      <a:noFill/>
                    </a:lnL>
                    <a:lnR w="12700" algn="ctr">
                      <a:noFill/>
                    </a:lnR>
                    <a:lnT w="12700" algn="ctr">
                      <a:noFill/>
                    </a:lnT>
                    <a:lnB w="12700" algn="ctr">
                      <a:noFill/>
                    </a:lnB>
                  </a:tcPr>
                </a:tc>
                <a:tc>
                  <a:txBody>
                    <a:bodyPr/>
                    <a:lstStyle/>
                    <a:p>
                      <a:r>
                        <a:rPr lang="en-US" sz="1400" dirty="0"/>
                        <a:t>L4</a:t>
                      </a:r>
                    </a:p>
                  </a:txBody>
                  <a:tcPr anchor="ctr">
                    <a:lnL w="12700" algn="ctr">
                      <a:noFill/>
                    </a:lnL>
                    <a:lnR w="12700" algn="ctr">
                      <a:noFill/>
                    </a:lnR>
                    <a:lnT w="12700" algn="ctr">
                      <a:noFill/>
                    </a:lnT>
                    <a:lnB w="12700" algn="ctr">
                      <a:noFill/>
                    </a:lnB>
                  </a:tcPr>
                </a:tc>
                <a:tc>
                  <a:txBody>
                    <a:bodyPr/>
                    <a:lstStyle/>
                    <a:p>
                      <a:r>
                        <a:rPr lang="en-US" sz="1400"/>
                        <a:t>Transport protocol</a:t>
                      </a:r>
                    </a:p>
                  </a:txBody>
                  <a:tcPr anchor="ctr">
                    <a:lnL w="12700" algn="ctr">
                      <a:noFill/>
                    </a:lnL>
                    <a:lnR w="12700" algn="ctr">
                      <a:noFill/>
                    </a:lnR>
                    <a:lnT w="12700" algn="ctr">
                      <a:noFill/>
                    </a:lnT>
                    <a:lnB w="12700" algn="ctr">
                      <a:noFill/>
                    </a:lnB>
                  </a:tcPr>
                </a:tc>
                <a:tc>
                  <a:txBody>
                    <a:bodyPr/>
                    <a:lstStyle/>
                    <a:p>
                      <a:r>
                        <a:rPr lang="en-US" sz="1400" dirty="0"/>
                        <a:t>Lightweight, </a:t>
                      </a:r>
                      <a:r>
                        <a:rPr lang="en-US" sz="1400" b="1" dirty="0"/>
                        <a:t>connectionless datagram service</a:t>
                      </a:r>
                      <a:r>
                        <a:rPr lang="en-US" sz="1400" dirty="0"/>
                        <a:t>; used as substrate for DTLS, QUIC, VPN tunneling.</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1818489744"/>
                  </a:ext>
                </a:extLst>
              </a:tr>
              <a:tr h="397716">
                <a:tc>
                  <a:txBody>
                    <a:bodyPr/>
                    <a:lstStyle/>
                    <a:p>
                      <a:r>
                        <a:rPr lang="en-US" sz="1400" b="1"/>
                        <a:t>TLS / SSL</a:t>
                      </a:r>
                      <a:endParaRPr lang="en-US" sz="1400"/>
                    </a:p>
                  </a:txBody>
                  <a:tcPr anchor="ctr">
                    <a:lnL w="12700" algn="ctr">
                      <a:noFill/>
                    </a:lnL>
                    <a:lnR w="12700" algn="ctr">
                      <a:noFill/>
                    </a:lnR>
                    <a:lnT w="12700" algn="ctr">
                      <a:noFill/>
                    </a:lnT>
                    <a:lnB w="12700" algn="ctr">
                      <a:noFill/>
                    </a:lnB>
                  </a:tcPr>
                </a:tc>
                <a:tc>
                  <a:txBody>
                    <a:bodyPr/>
                    <a:lstStyle/>
                    <a:p>
                      <a:r>
                        <a:rPr lang="en-US" sz="1400" dirty="0"/>
                        <a:t>L4.5 / L5 / L6 (depends on model)</a:t>
                      </a:r>
                    </a:p>
                  </a:txBody>
                  <a:tcPr anchor="ctr">
                    <a:lnL w="12700" algn="ctr">
                      <a:noFill/>
                    </a:lnL>
                    <a:lnR w="12700" algn="ctr">
                      <a:noFill/>
                    </a:lnR>
                    <a:lnT w="12700" algn="ctr">
                      <a:noFill/>
                    </a:lnT>
                    <a:lnB w="12700" algn="ctr">
                      <a:noFill/>
                    </a:lnB>
                  </a:tcPr>
                </a:tc>
                <a:tc>
                  <a:txBody>
                    <a:bodyPr/>
                    <a:lstStyle/>
                    <a:p>
                      <a:r>
                        <a:rPr lang="en-US" sz="1400"/>
                        <a:t>Security protocol</a:t>
                      </a:r>
                    </a:p>
                  </a:txBody>
                  <a:tcPr anchor="ctr">
                    <a:lnL w="12700" algn="ctr">
                      <a:noFill/>
                    </a:lnL>
                    <a:lnR w="12700" algn="ctr">
                      <a:noFill/>
                    </a:lnR>
                    <a:lnT w="12700" algn="ctr">
                      <a:noFill/>
                    </a:lnT>
                    <a:lnB w="12700" algn="ctr">
                      <a:noFill/>
                    </a:lnB>
                  </a:tcPr>
                </a:tc>
                <a:tc>
                  <a:txBody>
                    <a:bodyPr/>
                    <a:lstStyle/>
                    <a:p>
                      <a:r>
                        <a:rPr lang="en-US" sz="1400" dirty="0"/>
                        <a:t>Provides </a:t>
                      </a:r>
                      <a:r>
                        <a:rPr lang="en-US" sz="1400" b="1" dirty="0"/>
                        <a:t>authentication, confidentiality, and integrity on top of TCP </a:t>
                      </a:r>
                      <a:r>
                        <a:rPr lang="en-US" sz="1400" dirty="0"/>
                        <a:t>(and some UDP variants). Basis of HTTPS.</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2086304737"/>
                  </a:ext>
                </a:extLst>
              </a:tr>
              <a:tr h="281715">
                <a:tc>
                  <a:txBody>
                    <a:bodyPr/>
                    <a:lstStyle/>
                    <a:p>
                      <a:r>
                        <a:rPr lang="en-US" sz="1400" b="1"/>
                        <a:t>DTLS</a:t>
                      </a:r>
                      <a:endParaRPr lang="en-US" sz="1400"/>
                    </a:p>
                  </a:txBody>
                  <a:tcPr anchor="ctr">
                    <a:lnL w="12700" algn="ctr">
                      <a:noFill/>
                    </a:lnL>
                    <a:lnR w="12700" algn="ctr">
                      <a:noFill/>
                    </a:lnR>
                    <a:lnT w="12700" algn="ctr">
                      <a:noFill/>
                    </a:lnT>
                    <a:lnB w="12700" algn="ctr">
                      <a:noFill/>
                    </a:lnB>
                  </a:tcPr>
                </a:tc>
                <a:tc>
                  <a:txBody>
                    <a:bodyPr/>
                    <a:lstStyle/>
                    <a:p>
                      <a:r>
                        <a:rPr lang="en-US" sz="1400"/>
                        <a:t>L4.5 / L5</a:t>
                      </a:r>
                    </a:p>
                  </a:txBody>
                  <a:tcPr anchor="ctr">
                    <a:lnL w="12700" algn="ctr">
                      <a:noFill/>
                    </a:lnL>
                    <a:lnR w="12700" algn="ctr">
                      <a:noFill/>
                    </a:lnR>
                    <a:lnT w="12700" algn="ctr">
                      <a:noFill/>
                    </a:lnT>
                    <a:lnB w="12700" algn="ctr">
                      <a:noFill/>
                    </a:lnB>
                  </a:tcPr>
                </a:tc>
                <a:tc>
                  <a:txBody>
                    <a:bodyPr/>
                    <a:lstStyle/>
                    <a:p>
                      <a:r>
                        <a:rPr lang="en-US" sz="1400"/>
                        <a:t>Security protocol</a:t>
                      </a:r>
                    </a:p>
                  </a:txBody>
                  <a:tcPr anchor="ctr">
                    <a:lnL w="12700" algn="ctr">
                      <a:noFill/>
                    </a:lnL>
                    <a:lnR w="12700" algn="ctr">
                      <a:noFill/>
                    </a:lnR>
                    <a:lnT w="12700" algn="ctr">
                      <a:noFill/>
                    </a:lnT>
                    <a:lnB w="12700" algn="ctr">
                      <a:noFill/>
                    </a:lnB>
                  </a:tcPr>
                </a:tc>
                <a:tc>
                  <a:txBody>
                    <a:bodyPr/>
                    <a:lstStyle/>
                    <a:p>
                      <a:r>
                        <a:rPr lang="en-US" sz="1400" dirty="0"/>
                        <a:t>Datagram version of TLS; </a:t>
                      </a:r>
                      <a:r>
                        <a:rPr lang="en-US" sz="1400" b="1" dirty="0"/>
                        <a:t>maintains security guarantees while tolerating packet loss </a:t>
                      </a:r>
                      <a:r>
                        <a:rPr lang="en-US" sz="1400" dirty="0"/>
                        <a:t>(VoIP, streaming, </a:t>
                      </a:r>
                      <a:r>
                        <a:rPr lang="en-US" sz="1400" dirty="0" err="1"/>
                        <a:t>IoT</a:t>
                      </a:r>
                      <a:r>
                        <a:rPr lang="en-US" sz="1400" dirty="0"/>
                        <a:t>).</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3841511311"/>
                  </a:ext>
                </a:extLst>
              </a:tr>
              <a:tr h="281715">
                <a:tc>
                  <a:txBody>
                    <a:bodyPr/>
                    <a:lstStyle/>
                    <a:p>
                      <a:r>
                        <a:rPr lang="en-US" sz="1400" b="1"/>
                        <a:t>QUIC</a:t>
                      </a:r>
                      <a:endParaRPr lang="en-US" sz="1400"/>
                    </a:p>
                  </a:txBody>
                  <a:tcPr anchor="ctr">
                    <a:lnL w="12700" algn="ctr">
                      <a:noFill/>
                    </a:lnL>
                    <a:lnR w="12700" algn="ctr">
                      <a:noFill/>
                    </a:lnR>
                    <a:lnT w="12700" algn="ctr">
                      <a:noFill/>
                    </a:lnT>
                    <a:lnB w="12700" algn="ctr">
                      <a:noFill/>
                    </a:lnB>
                  </a:tcPr>
                </a:tc>
                <a:tc>
                  <a:txBody>
                    <a:bodyPr/>
                    <a:lstStyle/>
                    <a:p>
                      <a:r>
                        <a:rPr lang="en-US" sz="1400"/>
                        <a:t>L4 / L4.5</a:t>
                      </a:r>
                    </a:p>
                  </a:txBody>
                  <a:tcPr anchor="ctr">
                    <a:lnL w="12700" algn="ctr">
                      <a:noFill/>
                    </a:lnL>
                    <a:lnR w="12700" algn="ctr">
                      <a:noFill/>
                    </a:lnR>
                    <a:lnT w="12700" algn="ctr">
                      <a:noFill/>
                    </a:lnT>
                    <a:lnB w="12700" algn="ctr">
                      <a:noFill/>
                    </a:lnB>
                  </a:tcPr>
                </a:tc>
                <a:tc>
                  <a:txBody>
                    <a:bodyPr/>
                    <a:lstStyle/>
                    <a:p>
                      <a:r>
                        <a:rPr lang="en-US" sz="1400" dirty="0"/>
                        <a:t>Secure transport protocol</a:t>
                      </a:r>
                    </a:p>
                  </a:txBody>
                  <a:tcPr anchor="ctr">
                    <a:lnL w="12700" algn="ctr">
                      <a:noFill/>
                    </a:lnL>
                    <a:lnR w="12700" algn="ctr">
                      <a:noFill/>
                    </a:lnR>
                    <a:lnT w="12700" algn="ctr">
                      <a:noFill/>
                    </a:lnT>
                    <a:lnB w="12700" algn="ctr">
                      <a:noFill/>
                    </a:lnB>
                  </a:tcPr>
                </a:tc>
                <a:tc>
                  <a:txBody>
                    <a:bodyPr/>
                    <a:lstStyle/>
                    <a:p>
                      <a:r>
                        <a:rPr lang="en-US" sz="1400" dirty="0"/>
                        <a:t>Runs </a:t>
                      </a:r>
                      <a:r>
                        <a:rPr lang="en-US" sz="1400" b="1" dirty="0"/>
                        <a:t>over UDP</a:t>
                      </a:r>
                      <a:r>
                        <a:rPr lang="en-US" sz="1400" dirty="0"/>
                        <a:t>; integrates </a:t>
                      </a:r>
                      <a:r>
                        <a:rPr lang="en-US" sz="1400" b="1" dirty="0"/>
                        <a:t>TLS 1.3-level crypto inside the transport</a:t>
                      </a:r>
                      <a:r>
                        <a:rPr lang="en-US" sz="1400" dirty="0"/>
                        <a:t>; supports multiplexing, 0-RTT, used by HTTP/3.</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54321441"/>
                  </a:ext>
                </a:extLst>
              </a:tr>
              <a:tr h="281715">
                <a:tc>
                  <a:txBody>
                    <a:bodyPr/>
                    <a:lstStyle/>
                    <a:p>
                      <a:r>
                        <a:rPr lang="en-US" sz="1400" b="1"/>
                        <a:t>SCTP</a:t>
                      </a:r>
                      <a:endParaRPr lang="en-US" sz="1400"/>
                    </a:p>
                  </a:txBody>
                  <a:tcPr anchor="ctr">
                    <a:lnL w="12700" algn="ctr">
                      <a:noFill/>
                    </a:lnL>
                    <a:lnR w="12700" algn="ctr">
                      <a:noFill/>
                    </a:lnR>
                    <a:lnT w="12700" algn="ctr">
                      <a:noFill/>
                    </a:lnT>
                    <a:lnB w="12700" algn="ctr">
                      <a:noFill/>
                    </a:lnB>
                  </a:tcPr>
                </a:tc>
                <a:tc>
                  <a:txBody>
                    <a:bodyPr/>
                    <a:lstStyle/>
                    <a:p>
                      <a:r>
                        <a:rPr lang="en-US" sz="1400"/>
                        <a:t>L4</a:t>
                      </a:r>
                    </a:p>
                  </a:txBody>
                  <a:tcPr anchor="ctr">
                    <a:lnL w="12700" algn="ctr">
                      <a:noFill/>
                    </a:lnL>
                    <a:lnR w="12700" algn="ctr">
                      <a:noFill/>
                    </a:lnR>
                    <a:lnT w="12700" algn="ctr">
                      <a:noFill/>
                    </a:lnT>
                    <a:lnB w="12700" algn="ctr">
                      <a:noFill/>
                    </a:lnB>
                  </a:tcPr>
                </a:tc>
                <a:tc>
                  <a:txBody>
                    <a:bodyPr/>
                    <a:lstStyle/>
                    <a:p>
                      <a:r>
                        <a:rPr lang="en-US" sz="1400"/>
                        <a:t>Transport protocol</a:t>
                      </a:r>
                    </a:p>
                  </a:txBody>
                  <a:tcPr anchor="ctr">
                    <a:lnL w="12700" algn="ctr">
                      <a:noFill/>
                    </a:lnL>
                    <a:lnR w="12700" algn="ctr">
                      <a:noFill/>
                    </a:lnR>
                    <a:lnT w="12700" algn="ctr">
                      <a:noFill/>
                    </a:lnT>
                    <a:lnB w="12700" algn="ctr">
                      <a:noFill/>
                    </a:lnB>
                  </a:tcPr>
                </a:tc>
                <a:tc>
                  <a:txBody>
                    <a:bodyPr/>
                    <a:lstStyle/>
                    <a:p>
                      <a:r>
                        <a:rPr lang="en-US" sz="1400" dirty="0"/>
                        <a:t>Supports </a:t>
                      </a:r>
                      <a:r>
                        <a:rPr lang="en-US" sz="1400" b="1" dirty="0"/>
                        <a:t>multi-streaming and </a:t>
                      </a:r>
                      <a:r>
                        <a:rPr lang="en-US" sz="1400" b="1" dirty="0" err="1" smtClean="0"/>
                        <a:t>multihoming</a:t>
                      </a:r>
                      <a:r>
                        <a:rPr lang="en-US" sz="1400" b="1" dirty="0" smtClean="0"/>
                        <a:t> (multi-connectivity)</a:t>
                      </a:r>
                      <a:r>
                        <a:rPr lang="en-US" sz="1400" dirty="0" smtClean="0"/>
                        <a:t>; </a:t>
                      </a:r>
                      <a:r>
                        <a:rPr lang="en-US" sz="1400" dirty="0"/>
                        <a:t>used in telecom and some specialized systems.</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2876749990"/>
                  </a:ext>
                </a:extLst>
              </a:tr>
              <a:tr h="281715">
                <a:tc>
                  <a:txBody>
                    <a:bodyPr/>
                    <a:lstStyle/>
                    <a:p>
                      <a:r>
                        <a:rPr lang="en-US" sz="1400" b="1" dirty="0"/>
                        <a:t>Session Layer Functions</a:t>
                      </a:r>
                      <a:endParaRPr lang="en-US" sz="1400" dirty="0"/>
                    </a:p>
                  </a:txBody>
                  <a:tcPr anchor="ctr">
                    <a:lnL w="12700" algn="ctr">
                      <a:noFill/>
                    </a:lnL>
                    <a:lnR w="12700" algn="ctr">
                      <a:noFill/>
                    </a:lnR>
                    <a:lnT w="12700" algn="ctr">
                      <a:noFill/>
                    </a:lnT>
                    <a:lnB w="12700" algn="ctr">
                      <a:noFill/>
                    </a:lnB>
                  </a:tcPr>
                </a:tc>
                <a:tc>
                  <a:txBody>
                    <a:bodyPr/>
                    <a:lstStyle/>
                    <a:p>
                      <a:r>
                        <a:rPr lang="en-US" sz="1400"/>
                        <a:t>L5</a:t>
                      </a:r>
                    </a:p>
                  </a:txBody>
                  <a:tcPr anchor="ctr">
                    <a:lnL w="12700" algn="ctr">
                      <a:noFill/>
                    </a:lnL>
                    <a:lnR w="12700" algn="ctr">
                      <a:noFill/>
                    </a:lnR>
                    <a:lnT w="12700" algn="ctr">
                      <a:noFill/>
                    </a:lnT>
                    <a:lnB w="12700" algn="ctr">
                      <a:noFill/>
                    </a:lnB>
                  </a:tcPr>
                </a:tc>
                <a:tc>
                  <a:txBody>
                    <a:bodyPr/>
                    <a:lstStyle/>
                    <a:p>
                      <a:r>
                        <a:rPr lang="en-US" sz="1400"/>
                        <a:t>Layer function</a:t>
                      </a:r>
                    </a:p>
                  </a:txBody>
                  <a:tcPr anchor="ctr">
                    <a:lnL w="12700" algn="ctr">
                      <a:noFill/>
                    </a:lnL>
                    <a:lnR w="12700" algn="ctr">
                      <a:noFill/>
                    </a:lnR>
                    <a:lnT w="12700" algn="ctr">
                      <a:noFill/>
                    </a:lnT>
                    <a:lnB w="12700" algn="ctr">
                      <a:noFill/>
                    </a:lnB>
                  </a:tcPr>
                </a:tc>
                <a:tc>
                  <a:txBody>
                    <a:bodyPr/>
                    <a:lstStyle/>
                    <a:p>
                      <a:r>
                        <a:rPr lang="en-US" sz="1400" b="1" dirty="0"/>
                        <a:t>Session initiation, renegotiation, secure channel </a:t>
                      </a:r>
                      <a:r>
                        <a:rPr lang="en-US" sz="1400" dirty="0"/>
                        <a:t>lifecycle; in practice implemented by TLS handshake.</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3690289707"/>
                  </a:ext>
                </a:extLst>
              </a:tr>
              <a:tr h="281715">
                <a:tc>
                  <a:txBody>
                    <a:bodyPr/>
                    <a:lstStyle/>
                    <a:p>
                      <a:r>
                        <a:rPr lang="en-US" sz="1400" b="1"/>
                        <a:t>Presentation Layer Functions</a:t>
                      </a:r>
                      <a:endParaRPr lang="en-US" sz="1400"/>
                    </a:p>
                  </a:txBody>
                  <a:tcPr anchor="ctr">
                    <a:lnL w="12700" algn="ctr">
                      <a:noFill/>
                    </a:lnL>
                    <a:lnR w="12700" algn="ctr">
                      <a:noFill/>
                    </a:lnR>
                    <a:lnT w="12700" algn="ctr">
                      <a:noFill/>
                    </a:lnT>
                    <a:lnB w="12700" algn="ctr">
                      <a:noFill/>
                    </a:lnB>
                  </a:tcPr>
                </a:tc>
                <a:tc>
                  <a:txBody>
                    <a:bodyPr/>
                    <a:lstStyle/>
                    <a:p>
                      <a:r>
                        <a:rPr lang="en-US" sz="1400"/>
                        <a:t>L6</a:t>
                      </a:r>
                    </a:p>
                  </a:txBody>
                  <a:tcPr anchor="ctr">
                    <a:lnL w="12700" algn="ctr">
                      <a:noFill/>
                    </a:lnL>
                    <a:lnR w="12700" algn="ctr">
                      <a:noFill/>
                    </a:lnR>
                    <a:lnT w="12700" algn="ctr">
                      <a:noFill/>
                    </a:lnT>
                    <a:lnB w="12700" algn="ctr">
                      <a:noFill/>
                    </a:lnB>
                  </a:tcPr>
                </a:tc>
                <a:tc>
                  <a:txBody>
                    <a:bodyPr/>
                    <a:lstStyle/>
                    <a:p>
                      <a:r>
                        <a:rPr lang="en-US" sz="1400"/>
                        <a:t>Layer function</a:t>
                      </a:r>
                    </a:p>
                  </a:txBody>
                  <a:tcPr anchor="ctr">
                    <a:lnL w="12700" algn="ctr">
                      <a:noFill/>
                    </a:lnL>
                    <a:lnR w="12700" algn="ctr">
                      <a:noFill/>
                    </a:lnR>
                    <a:lnT w="12700" algn="ctr">
                      <a:noFill/>
                    </a:lnT>
                    <a:lnB w="12700" algn="ctr">
                      <a:noFill/>
                    </a:lnB>
                  </a:tcPr>
                </a:tc>
                <a:tc>
                  <a:txBody>
                    <a:bodyPr/>
                    <a:lstStyle/>
                    <a:p>
                      <a:r>
                        <a:rPr lang="en-US" sz="1400" b="1" dirty="0"/>
                        <a:t>Data formatting, encoding, compression, encryption</a:t>
                      </a:r>
                      <a:r>
                        <a:rPr lang="en-US" sz="1400" dirty="0"/>
                        <a:t>; modern systems implement these via TLS record layer.</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3748923565"/>
                  </a:ext>
                </a:extLst>
              </a:tr>
            </a:tbl>
          </a:graphicData>
        </a:graphic>
      </p:graphicFrame>
      <p:sp>
        <p:nvSpPr>
          <p:cNvPr id="4" name="TextBox 3"/>
          <p:cNvSpPr txBox="1"/>
          <p:nvPr/>
        </p:nvSpPr>
        <p:spPr bwMode="auto">
          <a:xfrm>
            <a:off x="227637" y="717998"/>
            <a:ext cx="11535738" cy="92333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lgn="just">
              <a:defRPr/>
            </a:pPr>
            <a:r>
              <a:rPr lang="en-US" b="1" u="sng" dirty="0" smtClean="0"/>
              <a:t>Definition</a:t>
            </a:r>
            <a:r>
              <a:rPr lang="en-US" dirty="0" smtClean="0"/>
              <a:t>: </a:t>
            </a:r>
            <a:r>
              <a:rPr lang="en-US" dirty="0"/>
              <a:t>Transport Layer (L4) Security refers to mechanisms and protocols that ensure confidentiality, integrity, </a:t>
            </a:r>
            <a:r>
              <a:rPr lang="en-US" dirty="0" smtClean="0"/>
              <a:t>authenticity </a:t>
            </a:r>
            <a:r>
              <a:rPr lang="en-US" dirty="0"/>
              <a:t>and correctness of </a:t>
            </a:r>
            <a:r>
              <a:rPr lang="en-US" b="1" dirty="0"/>
              <a:t>end-to-end data delivery between processes</a:t>
            </a:r>
            <a:r>
              <a:rPr lang="en-US" dirty="0"/>
              <a:t>. It protects connections from eavesdropping, tampering, connection hijacking, spoofing, and other transport-level attacks.</a:t>
            </a:r>
          </a:p>
        </p:txBody>
      </p:sp>
      <p:sp>
        <p:nvSpPr>
          <p:cNvPr id="7" name="Rectangle 6"/>
          <p:cNvSpPr/>
          <p:nvPr/>
        </p:nvSpPr>
        <p:spPr bwMode="auto">
          <a:xfrm>
            <a:off x="1819275" y="6295174"/>
            <a:ext cx="7448550" cy="461665"/>
          </a:xfrm>
          <a:prstGeom prst="rect">
            <a:avLst/>
          </a:prstGeom>
        </p:spPr>
        <p:txBody>
          <a:bodyPr wrap="square">
            <a:spAutoFit/>
          </a:bodyPr>
          <a:lstStyle/>
          <a:p>
            <a:pPr algn="ctr"/>
            <a:r>
              <a:rPr lang="en-US" sz="2400" b="1" dirty="0" smtClean="0">
                <a:solidFill>
                  <a:srgbClr val="FF0000"/>
                </a:solidFill>
              </a:rPr>
              <a:t>Question: Motivation behind L4 Security?</a:t>
            </a:r>
            <a:endParaRPr lang="en-US" sz="2400" dirty="0"/>
          </a:p>
        </p:txBody>
      </p:sp>
    </p:spTree>
    <p:extLst>
      <p:ext uri="{BB962C8B-B14F-4D97-AF65-F5344CB8AC3E}">
        <p14:creationId xmlns:p14="http://schemas.microsoft.com/office/powerpoint/2010/main" val="354629360"/>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Transport Layer Security: Motivation</a:t>
            </a:r>
            <a:endParaRPr lang="el-GR" sz="2800"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9550" y="1736974"/>
            <a:ext cx="4073644" cy="21301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406596" y="5921513"/>
            <a:ext cx="11378808" cy="461665"/>
          </a:xfrm>
          <a:prstGeom prst="rect">
            <a:avLst/>
          </a:prstGeom>
          <a:solidFill>
            <a:srgbClr val="ECF1F9"/>
          </a:solidFill>
        </p:spPr>
        <p:txBody>
          <a:bodyPr wrap="square">
            <a:spAutoFit/>
          </a:bodyPr>
          <a:lstStyle/>
          <a:p>
            <a:pPr lvl="0" algn="ctr" rtl="0" eaLnBrk="0" fontAlgn="base" hangingPunct="0">
              <a:spcBef>
                <a:spcPct val="0"/>
              </a:spcBef>
              <a:spcAft>
                <a:spcPct val="0"/>
              </a:spcAft>
            </a:pPr>
            <a:r>
              <a:rPr lang="en-US" altLang="el-GR" sz="2400" b="1" dirty="0">
                <a:latin typeface="Arial" panose="020B0604020202020204" pitchFamily="34" charset="0"/>
              </a:rPr>
              <a:t>L4 </a:t>
            </a:r>
            <a:r>
              <a:rPr lang="en-US" altLang="el-GR" sz="2400" b="1" dirty="0" smtClean="0">
                <a:latin typeface="Arial" panose="020B0604020202020204" pitchFamily="34" charset="0"/>
              </a:rPr>
              <a:t>is </a:t>
            </a:r>
            <a:r>
              <a:rPr lang="en-US" altLang="el-GR" sz="2400" b="1" dirty="0">
                <a:latin typeface="Arial" panose="020B0604020202020204" pitchFamily="34" charset="0"/>
              </a:rPr>
              <a:t>the </a:t>
            </a:r>
            <a:r>
              <a:rPr lang="en-US" altLang="el-GR" sz="2400" b="1" dirty="0" smtClean="0">
                <a:latin typeface="Arial" panose="020B0604020202020204" pitchFamily="34" charset="0"/>
              </a:rPr>
              <a:t>Law: </a:t>
            </a:r>
            <a:r>
              <a:rPr lang="en-US" altLang="el-GR" sz="2400" b="1" dirty="0">
                <a:latin typeface="Arial" panose="020B0604020202020204" pitchFamily="34" charset="0"/>
              </a:rPr>
              <a:t>without it, digital interactions lose order and trust</a:t>
            </a:r>
            <a:endParaRPr lang="el-GR" altLang="el-GR" sz="2400" b="1" dirty="0">
              <a:latin typeface="Arial" panose="020B0604020202020204" pitchFamily="34" charset="0"/>
            </a:endParaRPr>
          </a:p>
        </p:txBody>
      </p:sp>
      <p:sp>
        <p:nvSpPr>
          <p:cNvPr id="3" name="Rectangle 2"/>
          <p:cNvSpPr/>
          <p:nvPr/>
        </p:nvSpPr>
        <p:spPr>
          <a:xfrm>
            <a:off x="381000" y="689818"/>
            <a:ext cx="7448550" cy="4893647"/>
          </a:xfrm>
          <a:prstGeom prst="rect">
            <a:avLst/>
          </a:prstGeom>
        </p:spPr>
        <p:txBody>
          <a:bodyPr wrap="square">
            <a:spAutoFit/>
          </a:bodyPr>
          <a:lstStyle/>
          <a:p>
            <a:pPr marL="285750" indent="-285750">
              <a:buFont typeface="Arial" panose="020B0604020202020204" pitchFamily="34" charset="0"/>
              <a:buChar char="•"/>
            </a:pPr>
            <a:r>
              <a:rPr lang="en-US" sz="2400" b="1" dirty="0" smtClean="0">
                <a:solidFill>
                  <a:srgbClr val="FF0000"/>
                </a:solidFill>
              </a:rPr>
              <a:t>L4 is the Justice System </a:t>
            </a:r>
            <a:r>
              <a:rPr lang="en-US" sz="2400" dirty="0" smtClean="0"/>
              <a:t>of communications</a:t>
            </a:r>
          </a:p>
          <a:p>
            <a:pPr marL="285750" indent="-285750">
              <a:buFont typeface="Arial" panose="020B0604020202020204" pitchFamily="34" charset="0"/>
              <a:buChar char="•"/>
            </a:pPr>
            <a:r>
              <a:rPr lang="en-US" sz="2400" dirty="0" smtClean="0"/>
              <a:t>Sets </a:t>
            </a:r>
            <a:r>
              <a:rPr lang="en-US" sz="2400" dirty="0"/>
              <a:t>the </a:t>
            </a:r>
            <a:r>
              <a:rPr lang="en-US" sz="2400" b="1" dirty="0"/>
              <a:t>rules that govern how data flows</a:t>
            </a:r>
            <a:r>
              <a:rPr lang="en-US" sz="2400" dirty="0"/>
              <a:t> between endpoints, </a:t>
            </a:r>
            <a:r>
              <a:rPr lang="en-US" sz="2400" dirty="0" smtClean="0"/>
              <a:t>for </a:t>
            </a:r>
            <a:r>
              <a:rPr lang="en-US" sz="2400" dirty="0"/>
              <a:t>fairness, order, </a:t>
            </a:r>
            <a:r>
              <a:rPr lang="en-US" sz="2400" dirty="0" smtClean="0"/>
              <a:t>reliability</a:t>
            </a:r>
            <a:r>
              <a:rPr lang="en-US" sz="2400" dirty="0"/>
              <a:t>.</a:t>
            </a:r>
          </a:p>
          <a:p>
            <a:pPr marL="285750" indent="-285750">
              <a:buFont typeface="Arial" panose="020B0604020202020204" pitchFamily="34" charset="0"/>
              <a:buChar char="•"/>
            </a:pPr>
            <a:r>
              <a:rPr lang="en-US" sz="2400" dirty="0"/>
              <a:t>It enforces </a:t>
            </a:r>
            <a:r>
              <a:rPr lang="en-US" sz="2400" b="1" dirty="0"/>
              <a:t>who can talk, when, </a:t>
            </a:r>
            <a:r>
              <a:rPr lang="en-US" sz="2400" b="1" dirty="0" smtClean="0"/>
              <a:t>how </a:t>
            </a:r>
            <a:r>
              <a:rPr lang="en-US" sz="2400" b="1" dirty="0"/>
              <a:t>messages are confirmed</a:t>
            </a:r>
            <a:r>
              <a:rPr lang="en-US" sz="2400" dirty="0"/>
              <a:t>, preventing </a:t>
            </a:r>
            <a:r>
              <a:rPr lang="en-US" sz="2400" dirty="0" smtClean="0"/>
              <a:t>confusion/chaos</a:t>
            </a:r>
            <a:r>
              <a:rPr lang="en-US" sz="2400" dirty="0"/>
              <a:t>.</a:t>
            </a:r>
          </a:p>
          <a:p>
            <a:pPr marL="285750" indent="-285750">
              <a:buFont typeface="Arial" panose="020B0604020202020204" pitchFamily="34" charset="0"/>
              <a:buChar char="•"/>
            </a:pPr>
            <a:r>
              <a:rPr lang="en-US" sz="2400" dirty="0"/>
              <a:t>Security and application logic above depend on these rules being correctly followed.</a:t>
            </a:r>
          </a:p>
          <a:p>
            <a:pPr marL="285750" indent="-285750">
              <a:buFont typeface="Arial" panose="020B0604020202020204" pitchFamily="34" charset="0"/>
              <a:buChar char="•"/>
            </a:pPr>
            <a:endParaRPr lang="en-US" sz="2400" b="1" dirty="0" smtClean="0"/>
          </a:p>
          <a:p>
            <a:pPr marL="285750" indent="-285750">
              <a:buFont typeface="Arial" panose="020B0604020202020204" pitchFamily="34" charset="0"/>
              <a:buChar char="•"/>
            </a:pPr>
            <a:r>
              <a:rPr lang="en-US" sz="2400" b="1" dirty="0" smtClean="0"/>
              <a:t>L5 </a:t>
            </a:r>
            <a:r>
              <a:rPr lang="en-US" sz="2400" b="1" dirty="0"/>
              <a:t>(</a:t>
            </a:r>
            <a:r>
              <a:rPr lang="en-US" sz="2400" b="1" dirty="0" smtClean="0"/>
              <a:t>Session/Dialogue</a:t>
            </a:r>
            <a:r>
              <a:rPr lang="en-US" sz="2400" b="1" dirty="0"/>
              <a:t>):</a:t>
            </a:r>
            <a:r>
              <a:rPr lang="en-US" sz="2400" dirty="0"/>
              <a:t> </a:t>
            </a:r>
            <a:r>
              <a:rPr lang="en-US" sz="2400" b="1" u="sng" dirty="0" smtClean="0"/>
              <a:t>Conversation manager</a:t>
            </a:r>
            <a:r>
              <a:rPr lang="en-US" sz="2400" dirty="0" smtClean="0"/>
              <a:t>: </a:t>
            </a:r>
            <a:r>
              <a:rPr lang="en-US" sz="2400" dirty="0"/>
              <a:t>ensures sessions are properly opened, </a:t>
            </a:r>
            <a:r>
              <a:rPr lang="en-US" sz="2400" dirty="0" smtClean="0"/>
              <a:t>maintained </a:t>
            </a:r>
            <a:r>
              <a:rPr lang="en-US" sz="2400" dirty="0"/>
              <a:t>and closed.</a:t>
            </a:r>
          </a:p>
          <a:p>
            <a:pPr marL="285750" indent="-285750">
              <a:buFont typeface="Arial" panose="020B0604020202020204" pitchFamily="34" charset="0"/>
              <a:buChar char="•"/>
            </a:pPr>
            <a:r>
              <a:rPr lang="en-US" sz="2400" b="1" dirty="0"/>
              <a:t>L6 (</a:t>
            </a:r>
            <a:r>
              <a:rPr lang="en-US" sz="2400" b="1" dirty="0" smtClean="0"/>
              <a:t>Language/Representation</a:t>
            </a:r>
            <a:r>
              <a:rPr lang="en-US" sz="2400" b="1" dirty="0"/>
              <a:t>):</a:t>
            </a:r>
            <a:r>
              <a:rPr lang="en-US" sz="2400" dirty="0"/>
              <a:t> </a:t>
            </a:r>
            <a:r>
              <a:rPr lang="en-US" sz="2400" b="1" u="sng" dirty="0" smtClean="0"/>
              <a:t>Common language</a:t>
            </a:r>
            <a:r>
              <a:rPr lang="en-US" sz="2400" dirty="0" smtClean="0"/>
              <a:t>: </a:t>
            </a:r>
            <a:r>
              <a:rPr lang="en-US" sz="2400" dirty="0"/>
              <a:t>ensures data is encoded, structured, and understood correctly.</a:t>
            </a:r>
          </a:p>
        </p:txBody>
      </p:sp>
    </p:spTree>
    <p:extLst>
      <p:ext uri="{BB962C8B-B14F-4D97-AF65-F5344CB8AC3E}">
        <p14:creationId xmlns:p14="http://schemas.microsoft.com/office/powerpoint/2010/main" val="2064704481"/>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a:t>Major </a:t>
            </a:r>
            <a:r>
              <a:rPr lang="en-US" sz="2800" b="1" dirty="0" smtClean="0"/>
              <a:t>L4 </a:t>
            </a:r>
            <a:r>
              <a:rPr lang="en-US" sz="2800" b="1" dirty="0"/>
              <a:t>Attack Categories</a:t>
            </a:r>
            <a:endParaRPr lang="el-GR" sz="2800" b="1" dirty="0"/>
          </a:p>
        </p:txBody>
      </p:sp>
      <p:graphicFrame>
        <p:nvGraphicFramePr>
          <p:cNvPr id="27" name="Table 26"/>
          <p:cNvGraphicFramePr>
            <a:graphicFrameLocks noGrp="1"/>
          </p:cNvGraphicFramePr>
          <p:nvPr>
            <p:extLst>
              <p:ext uri="{D42A27DB-BD31-4B8C-83A1-F6EECF244321}">
                <p14:modId xmlns:p14="http://schemas.microsoft.com/office/powerpoint/2010/main" val="2068077912"/>
              </p:ext>
            </p:extLst>
          </p:nvPr>
        </p:nvGraphicFramePr>
        <p:xfrm>
          <a:off x="170485" y="816989"/>
          <a:ext cx="11650039" cy="5547360"/>
        </p:xfrm>
        <a:graphic>
          <a:graphicData uri="http://schemas.openxmlformats.org/drawingml/2006/table">
            <a:tbl>
              <a:tblPr firstRow="1" bandRow="1">
                <a:tableStyleId>{5C22544A-7EE6-4342-B048-85BDC9FD1C3A}</a:tableStyleId>
              </a:tblPr>
              <a:tblGrid>
                <a:gridCol w="3068015">
                  <a:extLst>
                    <a:ext uri="{9D8B030D-6E8A-4147-A177-3AD203B41FA5}">
                      <a16:colId xmlns:a16="http://schemas.microsoft.com/office/drawing/2014/main" val="20000"/>
                    </a:ext>
                  </a:extLst>
                </a:gridCol>
                <a:gridCol w="904875">
                  <a:extLst>
                    <a:ext uri="{9D8B030D-6E8A-4147-A177-3AD203B41FA5}">
                      <a16:colId xmlns:a16="http://schemas.microsoft.com/office/drawing/2014/main" val="20001"/>
                    </a:ext>
                  </a:extLst>
                </a:gridCol>
                <a:gridCol w="7677149">
                  <a:extLst>
                    <a:ext uri="{9D8B030D-6E8A-4147-A177-3AD203B41FA5}">
                      <a16:colId xmlns:a16="http://schemas.microsoft.com/office/drawing/2014/main" val="2222515238"/>
                    </a:ext>
                  </a:extLst>
                </a:gridCol>
              </a:tblGrid>
              <a:tr h="165715">
                <a:tc>
                  <a:txBody>
                    <a:bodyPr/>
                    <a:lstStyle/>
                    <a:p>
                      <a:r>
                        <a:rPr lang="en-US" sz="1600" dirty="0"/>
                        <a:t>Attack Category</a:t>
                      </a:r>
                    </a:p>
                  </a:txBody>
                  <a:tcPr anchor="ctr">
                    <a:lnL w="12700" algn="ctr">
                      <a:noFill/>
                    </a:lnL>
                    <a:lnR w="12700" algn="ctr">
                      <a:noFill/>
                    </a:lnR>
                    <a:lnT w="12700" algn="ctr">
                      <a:noFill/>
                    </a:lnT>
                    <a:lnB w="12700" algn="ctr">
                      <a:noFill/>
                    </a:lnB>
                  </a:tcPr>
                </a:tc>
                <a:tc>
                  <a:txBody>
                    <a:bodyPr/>
                    <a:lstStyle/>
                    <a:p>
                      <a:r>
                        <a:rPr lang="en-US" sz="1600"/>
                        <a:t>Layer</a:t>
                      </a:r>
                    </a:p>
                  </a:txBody>
                  <a:tcPr anchor="ctr">
                    <a:lnL w="12700" algn="ctr">
                      <a:noFill/>
                    </a:lnL>
                    <a:lnR w="12700" algn="ctr">
                      <a:noFill/>
                    </a:lnR>
                    <a:lnT w="12700" algn="ctr">
                      <a:noFill/>
                    </a:lnT>
                    <a:lnB w="12700" algn="ctr">
                      <a:noFill/>
                    </a:lnB>
                  </a:tcPr>
                </a:tc>
                <a:tc>
                  <a:txBody>
                    <a:bodyPr/>
                    <a:lstStyle/>
                    <a:p>
                      <a:r>
                        <a:rPr lang="en-US" sz="1600"/>
                        <a:t>Description</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10000"/>
                  </a:ext>
                </a:extLst>
              </a:tr>
              <a:tr h="165715">
                <a:tc>
                  <a:txBody>
                    <a:bodyPr/>
                    <a:lstStyle/>
                    <a:p>
                      <a:r>
                        <a:rPr lang="en-US" sz="1600" b="1" dirty="0"/>
                        <a:t>TCP/UDP Flooding (</a:t>
                      </a:r>
                      <a:r>
                        <a:rPr lang="en-US" sz="1600" b="1" dirty="0" err="1"/>
                        <a:t>DoS</a:t>
                      </a:r>
                      <a:r>
                        <a:rPr lang="en-US" sz="1600" b="1" dirty="0"/>
                        <a:t>/</a:t>
                      </a:r>
                      <a:r>
                        <a:rPr lang="en-US" sz="1600" b="1" dirty="0" err="1"/>
                        <a:t>DDoS</a:t>
                      </a:r>
                      <a:r>
                        <a:rPr lang="en-US" sz="1600" b="1" dirty="0"/>
                        <a:t>)</a:t>
                      </a:r>
                      <a:endParaRPr lang="en-US" sz="1600" dirty="0"/>
                    </a:p>
                  </a:txBody>
                  <a:tcPr anchor="ctr">
                    <a:lnL w="12700" algn="ctr">
                      <a:noFill/>
                    </a:lnL>
                    <a:lnR w="12700" algn="ctr">
                      <a:noFill/>
                    </a:lnR>
                    <a:lnT w="12700" algn="ctr">
                      <a:noFill/>
                    </a:lnT>
                    <a:lnB w="12700" algn="ctr">
                      <a:noFill/>
                    </a:lnB>
                  </a:tcPr>
                </a:tc>
                <a:tc>
                  <a:txBody>
                    <a:bodyPr/>
                    <a:lstStyle/>
                    <a:p>
                      <a:r>
                        <a:rPr lang="en-US" sz="1600"/>
                        <a:t>L4</a:t>
                      </a:r>
                    </a:p>
                  </a:txBody>
                  <a:tcPr anchor="ctr">
                    <a:lnL w="12700" algn="ctr">
                      <a:noFill/>
                    </a:lnL>
                    <a:lnR w="12700" algn="ctr">
                      <a:noFill/>
                    </a:lnR>
                    <a:lnT w="12700" algn="ctr">
                      <a:noFill/>
                    </a:lnT>
                    <a:lnB w="12700" algn="ctr">
                      <a:noFill/>
                    </a:lnB>
                  </a:tcPr>
                </a:tc>
                <a:tc>
                  <a:txBody>
                    <a:bodyPr/>
                    <a:lstStyle/>
                    <a:p>
                      <a:r>
                        <a:rPr lang="en-US" sz="1600" b="1" dirty="0"/>
                        <a:t>Overwhelms the target with massive TCP SYN, ACK, or UDP packets</a:t>
                      </a:r>
                      <a:r>
                        <a:rPr lang="en-US" sz="1600" dirty="0"/>
                        <a:t>, exhausting server or network resources and preventing legitimate connections.</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2850833792"/>
                  </a:ext>
                </a:extLst>
              </a:tr>
              <a:tr h="281715">
                <a:tc>
                  <a:txBody>
                    <a:bodyPr/>
                    <a:lstStyle/>
                    <a:p>
                      <a:r>
                        <a:rPr lang="en-US" sz="1600" b="1" dirty="0" smtClean="0"/>
                        <a:t>SYN,</a:t>
                      </a:r>
                      <a:r>
                        <a:rPr lang="en-US" sz="1600" b="1" baseline="0" dirty="0" smtClean="0"/>
                        <a:t> </a:t>
                      </a:r>
                      <a:r>
                        <a:rPr lang="en-US" sz="1600" b="1" dirty="0" smtClean="0"/>
                        <a:t>ACK,</a:t>
                      </a:r>
                      <a:r>
                        <a:rPr lang="en-US" sz="1600" b="1" baseline="0" dirty="0" smtClean="0"/>
                        <a:t> </a:t>
                      </a:r>
                      <a:r>
                        <a:rPr lang="en-US" sz="1600" b="1" dirty="0" smtClean="0"/>
                        <a:t>TCP </a:t>
                      </a:r>
                      <a:r>
                        <a:rPr lang="en-US" sz="1600" b="1" dirty="0"/>
                        <a:t>Reset Injection</a:t>
                      </a:r>
                      <a:endParaRPr lang="en-US" sz="1600" dirty="0"/>
                    </a:p>
                  </a:txBody>
                  <a:tcPr anchor="ctr">
                    <a:lnL w="12700" algn="ctr">
                      <a:noFill/>
                    </a:lnL>
                    <a:lnR w="12700" algn="ctr">
                      <a:noFill/>
                    </a:lnR>
                    <a:lnT w="12700" algn="ctr">
                      <a:noFill/>
                    </a:lnT>
                    <a:lnB w="12700" algn="ctr">
                      <a:noFill/>
                    </a:lnB>
                  </a:tcPr>
                </a:tc>
                <a:tc>
                  <a:txBody>
                    <a:bodyPr/>
                    <a:lstStyle/>
                    <a:p>
                      <a:r>
                        <a:rPr lang="en-US" sz="1600"/>
                        <a:t>L4</a:t>
                      </a:r>
                    </a:p>
                  </a:txBody>
                  <a:tcPr anchor="ctr">
                    <a:lnL w="12700" algn="ctr">
                      <a:noFill/>
                    </a:lnL>
                    <a:lnR w="12700" algn="ctr">
                      <a:noFill/>
                    </a:lnR>
                    <a:lnT w="12700" algn="ctr">
                      <a:noFill/>
                    </a:lnT>
                    <a:lnB w="12700" algn="ctr">
                      <a:noFill/>
                    </a:lnB>
                  </a:tcPr>
                </a:tc>
                <a:tc>
                  <a:txBody>
                    <a:bodyPr/>
                    <a:lstStyle/>
                    <a:p>
                      <a:r>
                        <a:rPr lang="en-US" sz="1600" dirty="0"/>
                        <a:t>Injecting forged </a:t>
                      </a:r>
                      <a:r>
                        <a:rPr lang="en-US" sz="1600" b="1" dirty="0"/>
                        <a:t>TCP control packets </a:t>
                      </a:r>
                      <a:r>
                        <a:rPr lang="en-US" sz="1600" dirty="0"/>
                        <a:t>(SYN, ACK, RST) to disrupt ongoing connections or prevent new connections from establishing.</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2732554604"/>
                  </a:ext>
                </a:extLst>
              </a:tr>
              <a:tr h="281715">
                <a:tc>
                  <a:txBody>
                    <a:bodyPr/>
                    <a:lstStyle/>
                    <a:p>
                      <a:r>
                        <a:rPr lang="en-US" sz="1600" b="1" dirty="0"/>
                        <a:t>Session </a:t>
                      </a:r>
                      <a:r>
                        <a:rPr lang="en-US" sz="1600" b="1" dirty="0" smtClean="0"/>
                        <a:t>Hijacking/Spoofing</a:t>
                      </a:r>
                      <a:endParaRPr lang="en-US" sz="1600" dirty="0"/>
                    </a:p>
                  </a:txBody>
                  <a:tcPr anchor="ctr">
                    <a:lnL w="12700" algn="ctr">
                      <a:noFill/>
                    </a:lnL>
                    <a:lnR w="12700" algn="ctr">
                      <a:noFill/>
                    </a:lnR>
                    <a:lnT w="12700" algn="ctr">
                      <a:noFill/>
                    </a:lnT>
                    <a:lnB w="12700" algn="ctr">
                      <a:noFill/>
                    </a:lnB>
                  </a:tcPr>
                </a:tc>
                <a:tc>
                  <a:txBody>
                    <a:bodyPr/>
                    <a:lstStyle/>
                    <a:p>
                      <a:r>
                        <a:rPr lang="en-US" sz="1600"/>
                        <a:t>L4/L5</a:t>
                      </a:r>
                    </a:p>
                  </a:txBody>
                  <a:tcPr anchor="ctr">
                    <a:lnL w="12700" algn="ctr">
                      <a:noFill/>
                    </a:lnL>
                    <a:lnR w="12700" algn="ctr">
                      <a:noFill/>
                    </a:lnR>
                    <a:lnT w="12700" algn="ctr">
                      <a:noFill/>
                    </a:lnT>
                    <a:lnB w="12700" algn="ctr">
                      <a:noFill/>
                    </a:lnB>
                  </a:tcPr>
                </a:tc>
                <a:tc>
                  <a:txBody>
                    <a:bodyPr/>
                    <a:lstStyle/>
                    <a:p>
                      <a:r>
                        <a:rPr lang="en-US" sz="1600" dirty="0"/>
                        <a:t>Taking control of an active </a:t>
                      </a:r>
                      <a:r>
                        <a:rPr lang="en-US" sz="1600" b="1" dirty="0"/>
                        <a:t>session by exploiting TCP sequence numbers</a:t>
                      </a:r>
                      <a:r>
                        <a:rPr lang="en-US" sz="1600" dirty="0"/>
                        <a:t>, session </a:t>
                      </a:r>
                      <a:r>
                        <a:rPr lang="en-US" sz="1600" b="1" dirty="0"/>
                        <a:t>tokens</a:t>
                      </a:r>
                      <a:r>
                        <a:rPr lang="en-US" sz="1600" dirty="0"/>
                        <a:t>, or connection </a:t>
                      </a:r>
                      <a:r>
                        <a:rPr lang="en-US" sz="1600" b="1" dirty="0"/>
                        <a:t>states</a:t>
                      </a:r>
                      <a:r>
                        <a:rPr lang="en-US" sz="1600" dirty="0"/>
                        <a:t> to impersonate a legitimate endpoint.</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1818489744"/>
                  </a:ext>
                </a:extLst>
              </a:tr>
              <a:tr h="397716">
                <a:tc>
                  <a:txBody>
                    <a:bodyPr/>
                    <a:lstStyle/>
                    <a:p>
                      <a:r>
                        <a:rPr lang="en-US" sz="1600" b="1" dirty="0"/>
                        <a:t>Connection </a:t>
                      </a:r>
                      <a:r>
                        <a:rPr lang="en-US" sz="1600" b="1" dirty="0" smtClean="0"/>
                        <a:t>Manipulation/Hijacking</a:t>
                      </a:r>
                      <a:endParaRPr lang="en-US" sz="1600" dirty="0"/>
                    </a:p>
                  </a:txBody>
                  <a:tcPr anchor="ctr">
                    <a:lnL w="12700" algn="ctr">
                      <a:noFill/>
                    </a:lnL>
                    <a:lnR w="12700" algn="ctr">
                      <a:noFill/>
                    </a:lnR>
                    <a:lnT w="12700" algn="ctr">
                      <a:noFill/>
                    </a:lnT>
                    <a:lnB w="12700" algn="ctr">
                      <a:noFill/>
                    </a:lnB>
                  </a:tcPr>
                </a:tc>
                <a:tc>
                  <a:txBody>
                    <a:bodyPr/>
                    <a:lstStyle/>
                    <a:p>
                      <a:r>
                        <a:rPr lang="en-US" sz="1600"/>
                        <a:t>L4</a:t>
                      </a:r>
                    </a:p>
                  </a:txBody>
                  <a:tcPr anchor="ctr">
                    <a:lnL w="12700" algn="ctr">
                      <a:noFill/>
                    </a:lnL>
                    <a:lnR w="12700" algn="ctr">
                      <a:noFill/>
                    </a:lnR>
                    <a:lnT w="12700" algn="ctr">
                      <a:noFill/>
                    </a:lnT>
                    <a:lnB w="12700" algn="ctr">
                      <a:noFill/>
                    </a:lnB>
                  </a:tcPr>
                </a:tc>
                <a:tc>
                  <a:txBody>
                    <a:bodyPr/>
                    <a:lstStyle/>
                    <a:p>
                      <a:r>
                        <a:rPr lang="en-US" sz="1600" dirty="0"/>
                        <a:t>Interfering with </a:t>
                      </a:r>
                      <a:r>
                        <a:rPr lang="en-US" sz="1600" b="1" dirty="0"/>
                        <a:t>TCP/UDP connection establishment or teardown</a:t>
                      </a:r>
                      <a:r>
                        <a:rPr lang="en-US" sz="1600" dirty="0"/>
                        <a:t>, e.g., manipulating </a:t>
                      </a:r>
                      <a:r>
                        <a:rPr lang="en-US" sz="1600" b="1" dirty="0"/>
                        <a:t>handshake</a:t>
                      </a:r>
                      <a:r>
                        <a:rPr lang="en-US" sz="1600" dirty="0"/>
                        <a:t> sequences, injecting </a:t>
                      </a:r>
                      <a:r>
                        <a:rPr lang="en-US" sz="1600" b="1" dirty="0"/>
                        <a:t>forged packets</a:t>
                      </a:r>
                      <a:r>
                        <a:rPr lang="en-US" sz="1600" dirty="0"/>
                        <a:t>, or causing </a:t>
                      </a:r>
                      <a:r>
                        <a:rPr lang="en-US" sz="1600" b="1" dirty="0"/>
                        <a:t>connection resets</a:t>
                      </a:r>
                      <a:r>
                        <a:rPr lang="en-US" sz="1600" dirty="0"/>
                        <a:t>.</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2086304737"/>
                  </a:ext>
                </a:extLst>
              </a:tr>
              <a:tr h="281715">
                <a:tc>
                  <a:txBody>
                    <a:bodyPr/>
                    <a:lstStyle/>
                    <a:p>
                      <a:r>
                        <a:rPr lang="en-US" sz="1600" b="1" dirty="0"/>
                        <a:t>Traffic Interception </a:t>
                      </a:r>
                      <a:r>
                        <a:rPr lang="en-US" sz="1600" b="1" dirty="0" smtClean="0"/>
                        <a:t>(MITM)</a:t>
                      </a:r>
                      <a:endParaRPr lang="en-US" sz="1600" dirty="0"/>
                    </a:p>
                  </a:txBody>
                  <a:tcPr anchor="ctr">
                    <a:lnL w="12700" algn="ctr">
                      <a:noFill/>
                    </a:lnL>
                    <a:lnR w="12700" algn="ctr">
                      <a:noFill/>
                    </a:lnR>
                    <a:lnT w="12700" algn="ctr">
                      <a:noFill/>
                    </a:lnT>
                    <a:lnB w="12700" algn="ctr">
                      <a:noFill/>
                    </a:lnB>
                  </a:tcPr>
                </a:tc>
                <a:tc>
                  <a:txBody>
                    <a:bodyPr/>
                    <a:lstStyle/>
                    <a:p>
                      <a:r>
                        <a:rPr lang="en-US" sz="1600"/>
                        <a:t>L4/L6</a:t>
                      </a:r>
                    </a:p>
                  </a:txBody>
                  <a:tcPr anchor="ctr">
                    <a:lnL w="12700" algn="ctr">
                      <a:noFill/>
                    </a:lnL>
                    <a:lnR w="12700" algn="ctr">
                      <a:noFill/>
                    </a:lnR>
                    <a:lnT w="12700" algn="ctr">
                      <a:noFill/>
                    </a:lnT>
                    <a:lnB w="12700" algn="ctr">
                      <a:noFill/>
                    </a:lnB>
                  </a:tcPr>
                </a:tc>
                <a:tc>
                  <a:txBody>
                    <a:bodyPr/>
                    <a:lstStyle/>
                    <a:p>
                      <a:r>
                        <a:rPr lang="en-US" sz="1600" b="1" dirty="0"/>
                        <a:t>Eavesdropping</a:t>
                      </a:r>
                      <a:r>
                        <a:rPr lang="en-US" sz="1600" dirty="0"/>
                        <a:t>, </a:t>
                      </a:r>
                      <a:r>
                        <a:rPr lang="en-US" sz="1600" b="1" dirty="0"/>
                        <a:t>modifying</a:t>
                      </a:r>
                      <a:r>
                        <a:rPr lang="en-US" sz="1600" dirty="0"/>
                        <a:t>, or </a:t>
                      </a:r>
                      <a:r>
                        <a:rPr lang="en-US" sz="1600" b="1" dirty="0"/>
                        <a:t>rerouting</a:t>
                      </a:r>
                      <a:r>
                        <a:rPr lang="en-US" sz="1600" dirty="0"/>
                        <a:t> </a:t>
                      </a:r>
                      <a:r>
                        <a:rPr lang="en-US" sz="1600" b="1" dirty="0"/>
                        <a:t>traffic</a:t>
                      </a:r>
                      <a:r>
                        <a:rPr lang="en-US" sz="1600" dirty="0"/>
                        <a:t>; often targets TLS/SSL or encrypted channels to capture or inject data.</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3841511311"/>
                  </a:ext>
                </a:extLst>
              </a:tr>
              <a:tr h="281715">
                <a:tc>
                  <a:txBody>
                    <a:bodyPr/>
                    <a:lstStyle/>
                    <a:p>
                      <a:r>
                        <a:rPr lang="en-US" sz="1600" b="1" dirty="0"/>
                        <a:t>Protocol Downgrade </a:t>
                      </a:r>
                      <a:r>
                        <a:rPr lang="en-US" sz="1600" b="1" dirty="0" smtClean="0"/>
                        <a:t>&amp;</a:t>
                      </a:r>
                      <a:r>
                        <a:rPr lang="en-US" sz="1600" b="1" baseline="0" dirty="0" smtClean="0"/>
                        <a:t> </a:t>
                      </a:r>
                      <a:r>
                        <a:rPr lang="en-US" sz="1600" b="1" dirty="0" smtClean="0"/>
                        <a:t>Weak </a:t>
                      </a:r>
                      <a:r>
                        <a:rPr lang="en-US" sz="1600" b="1" dirty="0"/>
                        <a:t>Cipher Attacks</a:t>
                      </a:r>
                      <a:endParaRPr lang="en-US" sz="1600" dirty="0"/>
                    </a:p>
                  </a:txBody>
                  <a:tcPr anchor="ctr">
                    <a:lnL w="12700" algn="ctr">
                      <a:noFill/>
                    </a:lnL>
                    <a:lnR w="12700" algn="ctr">
                      <a:noFill/>
                    </a:lnR>
                    <a:lnT w="12700" algn="ctr">
                      <a:noFill/>
                    </a:lnT>
                    <a:lnB w="12700" algn="ctr">
                      <a:noFill/>
                    </a:lnB>
                  </a:tcPr>
                </a:tc>
                <a:tc>
                  <a:txBody>
                    <a:bodyPr/>
                    <a:lstStyle/>
                    <a:p>
                      <a:r>
                        <a:rPr lang="en-US" sz="1600"/>
                        <a:t>L6</a:t>
                      </a:r>
                    </a:p>
                  </a:txBody>
                  <a:tcPr anchor="ctr">
                    <a:lnL w="12700" algn="ctr">
                      <a:noFill/>
                    </a:lnL>
                    <a:lnR w="12700" algn="ctr">
                      <a:noFill/>
                    </a:lnR>
                    <a:lnT w="12700" algn="ctr">
                      <a:noFill/>
                    </a:lnT>
                    <a:lnB w="12700" algn="ctr">
                      <a:noFill/>
                    </a:lnB>
                  </a:tcPr>
                </a:tc>
                <a:tc>
                  <a:txBody>
                    <a:bodyPr/>
                    <a:lstStyle/>
                    <a:p>
                      <a:r>
                        <a:rPr lang="en-US" sz="1600" b="1" dirty="0"/>
                        <a:t>Forcing endpoints to use weaker encryption</a:t>
                      </a:r>
                      <a:r>
                        <a:rPr lang="en-US" sz="1600" dirty="0"/>
                        <a:t>, older TLS/SSL versions, or non-secure algorithms to compromise confidentiality and integrity.</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54321441"/>
                  </a:ext>
                </a:extLst>
              </a:tr>
              <a:tr h="281715">
                <a:tc>
                  <a:txBody>
                    <a:bodyPr/>
                    <a:lstStyle/>
                    <a:p>
                      <a:r>
                        <a:rPr lang="en-US" sz="1600" b="1" dirty="0"/>
                        <a:t>Replay </a:t>
                      </a:r>
                      <a:r>
                        <a:rPr lang="en-US" sz="1600" b="1" dirty="0" smtClean="0"/>
                        <a:t>or</a:t>
                      </a:r>
                      <a:r>
                        <a:rPr lang="en-US" sz="1600" b="1" baseline="0" dirty="0" smtClean="0"/>
                        <a:t> </a:t>
                      </a:r>
                      <a:r>
                        <a:rPr lang="en-US" sz="1600" b="1" dirty="0" smtClean="0"/>
                        <a:t>Message </a:t>
                      </a:r>
                      <a:r>
                        <a:rPr lang="en-US" sz="1600" b="1" dirty="0"/>
                        <a:t>Injection</a:t>
                      </a:r>
                      <a:endParaRPr lang="en-US" sz="1600" dirty="0"/>
                    </a:p>
                  </a:txBody>
                  <a:tcPr anchor="ctr">
                    <a:lnL w="12700" algn="ctr">
                      <a:noFill/>
                    </a:lnL>
                    <a:lnR w="12700" algn="ctr">
                      <a:noFill/>
                    </a:lnR>
                    <a:lnT w="12700" algn="ctr">
                      <a:noFill/>
                    </a:lnT>
                    <a:lnB w="12700" algn="ctr">
                      <a:noFill/>
                    </a:lnB>
                  </a:tcPr>
                </a:tc>
                <a:tc>
                  <a:txBody>
                    <a:bodyPr/>
                    <a:lstStyle/>
                    <a:p>
                      <a:r>
                        <a:rPr lang="en-US" sz="1600"/>
                        <a:t>L5/L6</a:t>
                      </a:r>
                    </a:p>
                  </a:txBody>
                  <a:tcPr anchor="ctr">
                    <a:lnL w="12700" algn="ctr">
                      <a:noFill/>
                    </a:lnL>
                    <a:lnR w="12700" algn="ctr">
                      <a:noFill/>
                    </a:lnR>
                    <a:lnT w="12700" algn="ctr">
                      <a:noFill/>
                    </a:lnT>
                    <a:lnB w="12700" algn="ctr">
                      <a:noFill/>
                    </a:lnB>
                  </a:tcPr>
                </a:tc>
                <a:tc>
                  <a:txBody>
                    <a:bodyPr/>
                    <a:lstStyle/>
                    <a:p>
                      <a:r>
                        <a:rPr lang="en-US" sz="1600" dirty="0"/>
                        <a:t>Capturing valid session messages or tokens and </a:t>
                      </a:r>
                      <a:r>
                        <a:rPr lang="en-US" sz="1600" b="1" dirty="0"/>
                        <a:t>retransmitting</a:t>
                      </a:r>
                      <a:r>
                        <a:rPr lang="en-US" sz="1600" dirty="0"/>
                        <a:t> them to perform unauthorized actions or bypass session controls.</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2876749990"/>
                  </a:ext>
                </a:extLst>
              </a:tr>
              <a:tr h="281715">
                <a:tc>
                  <a:txBody>
                    <a:bodyPr/>
                    <a:lstStyle/>
                    <a:p>
                      <a:r>
                        <a:rPr lang="en-US" sz="1600" b="1" dirty="0"/>
                        <a:t>Certificate </a:t>
                      </a:r>
                      <a:r>
                        <a:rPr lang="en-US" sz="1600" b="1" dirty="0" smtClean="0"/>
                        <a:t>Forgery (Impersonation)</a:t>
                      </a:r>
                      <a:endParaRPr lang="en-US" sz="1600" dirty="0"/>
                    </a:p>
                  </a:txBody>
                  <a:tcPr anchor="ctr">
                    <a:lnL w="12700" algn="ctr">
                      <a:noFill/>
                    </a:lnL>
                    <a:lnR w="12700" algn="ctr">
                      <a:noFill/>
                    </a:lnR>
                    <a:lnT w="12700" algn="ctr">
                      <a:noFill/>
                    </a:lnT>
                    <a:lnB w="12700" algn="ctr">
                      <a:noFill/>
                    </a:lnB>
                  </a:tcPr>
                </a:tc>
                <a:tc>
                  <a:txBody>
                    <a:bodyPr/>
                    <a:lstStyle/>
                    <a:p>
                      <a:r>
                        <a:rPr lang="en-US" sz="1600"/>
                        <a:t>L6</a:t>
                      </a:r>
                    </a:p>
                  </a:txBody>
                  <a:tcPr anchor="ctr">
                    <a:lnL w="12700" algn="ctr">
                      <a:noFill/>
                    </a:lnL>
                    <a:lnR w="12700" algn="ctr">
                      <a:noFill/>
                    </a:lnR>
                    <a:lnT w="12700" algn="ctr">
                      <a:noFill/>
                    </a:lnT>
                    <a:lnB w="12700" algn="ctr">
                      <a:noFill/>
                    </a:lnB>
                  </a:tcPr>
                </a:tc>
                <a:tc>
                  <a:txBody>
                    <a:bodyPr/>
                    <a:lstStyle/>
                    <a:p>
                      <a:r>
                        <a:rPr lang="en-US" sz="1600" b="1" dirty="0"/>
                        <a:t>Using fake or compromised certificates </a:t>
                      </a:r>
                      <a:r>
                        <a:rPr lang="en-US" sz="1600" dirty="0"/>
                        <a:t>to impersonate servers or clients, enabling MITM or bypassing authentication.</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3690289707"/>
                  </a:ext>
                </a:extLst>
              </a:tr>
              <a:tr h="281715">
                <a:tc>
                  <a:txBody>
                    <a:bodyPr/>
                    <a:lstStyle/>
                    <a:p>
                      <a:r>
                        <a:rPr lang="en-US" sz="1600" b="1"/>
                        <a:t>Resource Exhaustion (Targeted Floods)</a:t>
                      </a:r>
                      <a:endParaRPr lang="en-US" sz="1600"/>
                    </a:p>
                  </a:txBody>
                  <a:tcPr anchor="ctr">
                    <a:lnL w="12700" algn="ctr">
                      <a:noFill/>
                    </a:lnL>
                    <a:lnR w="12700" algn="ctr">
                      <a:noFill/>
                    </a:lnR>
                    <a:lnT w="12700" algn="ctr">
                      <a:noFill/>
                    </a:lnT>
                    <a:lnB w="12700" algn="ctr">
                      <a:noFill/>
                    </a:lnB>
                  </a:tcPr>
                </a:tc>
                <a:tc>
                  <a:txBody>
                    <a:bodyPr/>
                    <a:lstStyle/>
                    <a:p>
                      <a:r>
                        <a:rPr lang="en-US" sz="1600"/>
                        <a:t>L4</a:t>
                      </a:r>
                    </a:p>
                  </a:txBody>
                  <a:tcPr anchor="ctr">
                    <a:lnL w="12700" algn="ctr">
                      <a:noFill/>
                    </a:lnL>
                    <a:lnR w="12700" algn="ctr">
                      <a:noFill/>
                    </a:lnR>
                    <a:lnT w="12700" algn="ctr">
                      <a:noFill/>
                    </a:lnT>
                    <a:lnB w="12700" algn="ctr">
                      <a:noFill/>
                    </a:lnB>
                  </a:tcPr>
                </a:tc>
                <a:tc>
                  <a:txBody>
                    <a:bodyPr/>
                    <a:lstStyle/>
                    <a:p>
                      <a:r>
                        <a:rPr lang="en-US" sz="1600" dirty="0"/>
                        <a:t>Attacks like SYN floods, ACK storms, or application-triggered floods designed to </a:t>
                      </a:r>
                      <a:r>
                        <a:rPr lang="en-US" sz="1600" b="1" dirty="0"/>
                        <a:t>deplete bandwidth, memory, or CPU </a:t>
                      </a:r>
                      <a:r>
                        <a:rPr lang="en-US" sz="1600" dirty="0"/>
                        <a:t>on servers or network devices.</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3748923565"/>
                  </a:ext>
                </a:extLst>
              </a:tr>
            </a:tbl>
          </a:graphicData>
        </a:graphic>
      </p:graphicFrame>
    </p:spTree>
    <p:extLst>
      <p:ext uri="{BB962C8B-B14F-4D97-AF65-F5344CB8AC3E}">
        <p14:creationId xmlns:p14="http://schemas.microsoft.com/office/powerpoint/2010/main" val="3768708412"/>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Rectangle 8"/>
          <p:cNvSpPr/>
          <p:nvPr/>
        </p:nvSpPr>
        <p:spPr>
          <a:xfrm>
            <a:off x="381000" y="283339"/>
            <a:ext cx="11277600" cy="5016758"/>
          </a:xfrm>
          <a:prstGeom prst="rect">
            <a:avLst/>
          </a:prstGeom>
        </p:spPr>
        <p:txBody>
          <a:bodyPr wrap="square">
            <a:spAutoFit/>
          </a:bodyPr>
          <a:lstStyle/>
          <a:p>
            <a:pPr algn="ctr"/>
            <a:r>
              <a:rPr lang="en-US" sz="2800" b="1" dirty="0" smtClean="0"/>
              <a:t>Group Exercise: Court </a:t>
            </a:r>
            <a:r>
              <a:rPr lang="en-US" sz="2800" b="1" dirty="0"/>
              <a:t>of Logic and Truth</a:t>
            </a:r>
          </a:p>
          <a:p>
            <a:endParaRPr lang="en-US" sz="2800" dirty="0" smtClean="0"/>
          </a:p>
          <a:p>
            <a:pPr algn="just"/>
            <a:r>
              <a:rPr lang="en-US" sz="2400" dirty="0" smtClean="0"/>
              <a:t>Today</a:t>
            </a:r>
            <a:r>
              <a:rPr lang="en-US" sz="2400" dirty="0"/>
              <a:t>, you step into the shoes of real courtroom judges and jurors</a:t>
            </a:r>
            <a:r>
              <a:rPr lang="en-US" sz="2400" dirty="0" smtClean="0"/>
              <a:t>. In </a:t>
            </a:r>
            <a:r>
              <a:rPr lang="en-US" sz="2400" dirty="0"/>
              <a:t>this courtroom, nothing is as simple as it seems. </a:t>
            </a:r>
            <a:r>
              <a:rPr lang="en-US" sz="2400" b="1" dirty="0"/>
              <a:t>Every case you hear will be filled with clues, </a:t>
            </a:r>
            <a:r>
              <a:rPr lang="en-US" sz="2400" b="1" dirty="0" smtClean="0"/>
              <a:t>twists </a:t>
            </a:r>
            <a:r>
              <a:rPr lang="en-US" sz="2400" b="1" dirty="0"/>
              <a:t>and hidden details. </a:t>
            </a:r>
            <a:r>
              <a:rPr lang="en-US" sz="2400" dirty="0"/>
              <a:t>Your task is to think sharply, question everything, and decide one crucial verdict</a:t>
            </a:r>
            <a:r>
              <a:rPr lang="en-US" sz="2400" dirty="0" smtClean="0"/>
              <a:t>: Is </a:t>
            </a:r>
            <a:r>
              <a:rPr lang="en-US" sz="2400" dirty="0"/>
              <a:t>the accused truly Guilty… or Innocent</a:t>
            </a:r>
            <a:r>
              <a:rPr lang="en-US" sz="2400" dirty="0" smtClean="0"/>
              <a:t>? </a:t>
            </a:r>
          </a:p>
          <a:p>
            <a:pPr algn="just"/>
            <a:endParaRPr lang="en-US" sz="2400" dirty="0"/>
          </a:p>
          <a:p>
            <a:pPr algn="just"/>
            <a:r>
              <a:rPr lang="en-US" sz="2400" dirty="0" smtClean="0"/>
              <a:t>You </a:t>
            </a:r>
            <a:r>
              <a:rPr lang="en-US" sz="2400" dirty="0"/>
              <a:t>will hear short crime </a:t>
            </a:r>
            <a:r>
              <a:rPr lang="en-US" sz="2400" dirty="0" smtClean="0"/>
              <a:t>stories wrapped </a:t>
            </a:r>
            <a:r>
              <a:rPr lang="en-US" sz="2400" dirty="0"/>
              <a:t>in evidence and misdirection</a:t>
            </a:r>
            <a:r>
              <a:rPr lang="en-US" sz="2400" dirty="0" smtClean="0"/>
              <a:t>. Listen </a:t>
            </a:r>
            <a:r>
              <a:rPr lang="en-US" sz="2400" dirty="0"/>
              <a:t>carefully. Analyze every word. Look for contradictions, clues, and clever tricks</a:t>
            </a:r>
            <a:r>
              <a:rPr lang="en-US" sz="2400" dirty="0" smtClean="0"/>
              <a:t>. At </a:t>
            </a:r>
            <a:r>
              <a:rPr lang="en-US" sz="2400" dirty="0"/>
              <a:t>the end of each case, you will cast your </a:t>
            </a:r>
            <a:r>
              <a:rPr lang="en-US" sz="2400" b="1" dirty="0"/>
              <a:t>vote</a:t>
            </a:r>
            <a:r>
              <a:rPr lang="en-US" sz="2400" dirty="0" smtClean="0"/>
              <a:t>: </a:t>
            </a:r>
            <a:r>
              <a:rPr lang="en-US" sz="2400" b="1" dirty="0" smtClean="0"/>
              <a:t>Guilty </a:t>
            </a:r>
            <a:r>
              <a:rPr lang="en-US" sz="2400" b="1" dirty="0"/>
              <a:t>or Not Guilty</a:t>
            </a:r>
            <a:r>
              <a:rPr lang="en-US" sz="2400" dirty="0" smtClean="0"/>
              <a:t>. </a:t>
            </a:r>
          </a:p>
          <a:p>
            <a:pPr algn="just"/>
            <a:endParaRPr lang="en-US" sz="2400" dirty="0"/>
          </a:p>
          <a:p>
            <a:pPr algn="just"/>
            <a:r>
              <a:rPr lang="en-US" sz="2400" dirty="0" smtClean="0"/>
              <a:t>There </a:t>
            </a:r>
            <a:r>
              <a:rPr lang="en-US" sz="2400" dirty="0"/>
              <a:t>are no random guesses </a:t>
            </a:r>
            <a:r>
              <a:rPr lang="en-US" sz="2400" dirty="0" smtClean="0"/>
              <a:t>here; only </a:t>
            </a:r>
            <a:r>
              <a:rPr lang="en-US" sz="2400" dirty="0"/>
              <a:t>logical reasoning and sharp observation</a:t>
            </a:r>
            <a:r>
              <a:rPr lang="en-US" sz="2400" dirty="0" smtClean="0"/>
              <a:t>. </a:t>
            </a:r>
            <a:r>
              <a:rPr lang="en-US" sz="2400" b="1" dirty="0" smtClean="0"/>
              <a:t>Are </a:t>
            </a:r>
            <a:r>
              <a:rPr lang="en-US" sz="2400" b="1" dirty="0"/>
              <a:t>you ready to judge the truth</a:t>
            </a:r>
            <a:r>
              <a:rPr lang="en-US" sz="2400" b="1" dirty="0" smtClean="0"/>
              <a:t>? </a:t>
            </a:r>
            <a:r>
              <a:rPr lang="en-US" sz="2400" dirty="0" smtClean="0"/>
              <a:t>The </a:t>
            </a:r>
            <a:r>
              <a:rPr lang="en-US" sz="2400" dirty="0"/>
              <a:t>courtroom is now in session</a:t>
            </a:r>
            <a:r>
              <a:rPr lang="en-US" sz="2400" dirty="0" smtClean="0"/>
              <a:t>. Let </a:t>
            </a:r>
            <a:r>
              <a:rPr lang="en-US" sz="2400" dirty="0"/>
              <a:t>the cases begin.</a:t>
            </a:r>
            <a:endParaRPr lang="en-US" sz="2400" dirty="0"/>
          </a:p>
        </p:txBody>
      </p:sp>
    </p:spTree>
    <p:extLst>
      <p:ext uri="{BB962C8B-B14F-4D97-AF65-F5344CB8AC3E}">
        <p14:creationId xmlns:p14="http://schemas.microsoft.com/office/powerpoint/2010/main" val="2478076171"/>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2" name="Picture 11"/>
          <p:cNvPicPr>
            <a:picLocks noChangeAspect="1"/>
          </p:cNvPicPr>
          <p:nvPr/>
        </p:nvPicPr>
        <p:blipFill>
          <a:blip r:embed="rId2"/>
          <a:stretch/>
        </p:blipFill>
        <p:spPr bwMode="auto">
          <a:xfrm>
            <a:off x="3762373" y="1873516"/>
            <a:ext cx="4162426" cy="3586091"/>
          </a:xfrm>
          <a:prstGeom prst="rect">
            <a:avLst/>
          </a:prstGeom>
          <a:solidFill>
            <a:schemeClr val="bg1"/>
          </a:solidFill>
        </p:spPr>
      </p:pic>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L4 Security &amp; </a:t>
            </a:r>
            <a:r>
              <a:rPr lang="en-US" sz="2800" b="1" dirty="0"/>
              <a:t>CIA Triad</a:t>
            </a:r>
            <a:endParaRPr lang="el-GR" sz="2800" b="1" dirty="0"/>
          </a:p>
        </p:txBody>
      </p:sp>
      <p:sp>
        <p:nvSpPr>
          <p:cNvPr id="7" name="Rectangle 6"/>
          <p:cNvSpPr/>
          <p:nvPr/>
        </p:nvSpPr>
        <p:spPr bwMode="auto">
          <a:xfrm>
            <a:off x="1784747" y="1883810"/>
            <a:ext cx="1819269" cy="628650"/>
          </a:xfrm>
          <a:prstGeom prst="rect">
            <a:avLst/>
          </a:prstGeom>
          <a:solidFill>
            <a:srgbClr val="1A8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smtClean="0">
                <a:solidFill>
                  <a:schemeClr val="bg1"/>
                </a:solidFill>
              </a:rPr>
              <a:t>TLS/SSL encryption (L4)</a:t>
            </a:r>
            <a:endParaRPr lang="el-GR" b="1" dirty="0">
              <a:solidFill>
                <a:schemeClr val="bg1"/>
              </a:solidFill>
            </a:endParaRPr>
          </a:p>
        </p:txBody>
      </p:sp>
      <p:sp>
        <p:nvSpPr>
          <p:cNvPr id="8" name="Rectangle 7"/>
          <p:cNvSpPr/>
          <p:nvPr/>
        </p:nvSpPr>
        <p:spPr bwMode="auto">
          <a:xfrm>
            <a:off x="4024317" y="1113558"/>
            <a:ext cx="1819269" cy="628650"/>
          </a:xfrm>
          <a:prstGeom prst="rect">
            <a:avLst/>
          </a:prstGeom>
          <a:solidFill>
            <a:srgbClr val="1A8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smtClean="0">
                <a:solidFill>
                  <a:schemeClr val="bg1"/>
                </a:solidFill>
              </a:rPr>
              <a:t>QUIC encryption (L4)</a:t>
            </a:r>
            <a:endParaRPr lang="el-GR" b="1" dirty="0">
              <a:solidFill>
                <a:schemeClr val="bg1"/>
              </a:solidFill>
            </a:endParaRPr>
          </a:p>
        </p:txBody>
      </p:sp>
      <p:sp>
        <p:nvSpPr>
          <p:cNvPr id="9" name="Rectangle 8"/>
          <p:cNvSpPr/>
          <p:nvPr/>
        </p:nvSpPr>
        <p:spPr bwMode="auto">
          <a:xfrm>
            <a:off x="8083154" y="2830491"/>
            <a:ext cx="1819269" cy="628650"/>
          </a:xfrm>
          <a:prstGeom prst="rect">
            <a:avLst/>
          </a:prstGeom>
          <a:solidFill>
            <a:srgbClr val="1CB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1"/>
                </a:solidFill>
              </a:rPr>
              <a:t>Redundant </a:t>
            </a:r>
            <a:r>
              <a:rPr lang="en-US" b="1" dirty="0" smtClean="0">
                <a:solidFill>
                  <a:schemeClr val="bg1"/>
                </a:solidFill>
              </a:rPr>
              <a:t> Paths (L4)</a:t>
            </a:r>
            <a:endParaRPr lang="el-GR" b="1" dirty="0">
              <a:solidFill>
                <a:schemeClr val="bg1"/>
              </a:solidFill>
            </a:endParaRPr>
          </a:p>
        </p:txBody>
      </p:sp>
      <p:sp>
        <p:nvSpPr>
          <p:cNvPr id="11" name="Rectangle 10"/>
          <p:cNvSpPr/>
          <p:nvPr/>
        </p:nvSpPr>
        <p:spPr bwMode="auto">
          <a:xfrm>
            <a:off x="6362701" y="5637638"/>
            <a:ext cx="2638423" cy="628650"/>
          </a:xfrm>
          <a:prstGeom prst="rect">
            <a:avLst/>
          </a:prstGeom>
          <a:solidFill>
            <a:srgbClr val="1CB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1"/>
                </a:solidFill>
              </a:rPr>
              <a:t>Session </a:t>
            </a:r>
            <a:r>
              <a:rPr lang="en-US" b="1" dirty="0" smtClean="0">
                <a:solidFill>
                  <a:schemeClr val="bg1"/>
                </a:solidFill>
              </a:rPr>
              <a:t>failover (keep session alive) </a:t>
            </a:r>
            <a:r>
              <a:rPr lang="en-US" b="1" dirty="0" smtClean="0">
                <a:solidFill>
                  <a:schemeClr val="bg1"/>
                </a:solidFill>
              </a:rPr>
              <a:t>(L5)</a:t>
            </a:r>
            <a:endParaRPr lang="el-GR" b="1" dirty="0">
              <a:solidFill>
                <a:schemeClr val="bg1"/>
              </a:solidFill>
            </a:endParaRPr>
          </a:p>
        </p:txBody>
      </p:sp>
      <p:sp>
        <p:nvSpPr>
          <p:cNvPr id="13" name="Rectangle 12"/>
          <p:cNvSpPr/>
          <p:nvPr/>
        </p:nvSpPr>
        <p:spPr bwMode="auto">
          <a:xfrm>
            <a:off x="6286505" y="1113558"/>
            <a:ext cx="1819269" cy="628650"/>
          </a:xfrm>
          <a:prstGeom prst="rect">
            <a:avLst/>
          </a:prstGeom>
          <a:solidFill>
            <a:srgbClr val="1A8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1"/>
                </a:solidFill>
              </a:rPr>
              <a:t>Secure session </a:t>
            </a:r>
            <a:r>
              <a:rPr lang="en-US" b="1" dirty="0" smtClean="0">
                <a:solidFill>
                  <a:schemeClr val="bg1"/>
                </a:solidFill>
              </a:rPr>
              <a:t>negotiation (L5)</a:t>
            </a:r>
            <a:endParaRPr lang="el-GR" b="1" dirty="0">
              <a:solidFill>
                <a:schemeClr val="bg1"/>
              </a:solidFill>
            </a:endParaRPr>
          </a:p>
        </p:txBody>
      </p:sp>
      <p:sp>
        <p:nvSpPr>
          <p:cNvPr id="14" name="Rectangle 13"/>
          <p:cNvSpPr/>
          <p:nvPr/>
        </p:nvSpPr>
        <p:spPr bwMode="auto">
          <a:xfrm>
            <a:off x="1784747" y="3797597"/>
            <a:ext cx="1819269" cy="628650"/>
          </a:xfrm>
          <a:prstGeom prst="rect">
            <a:avLst/>
          </a:prstGeom>
          <a:solidFill>
            <a:srgbClr val="855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1"/>
                </a:solidFill>
              </a:rPr>
              <a:t>Replay </a:t>
            </a:r>
            <a:r>
              <a:rPr lang="en-US" b="1" dirty="0" smtClean="0">
                <a:solidFill>
                  <a:schemeClr val="bg1"/>
                </a:solidFill>
              </a:rPr>
              <a:t>protection (L5)</a:t>
            </a:r>
            <a:endParaRPr lang="el-GR" b="1" dirty="0">
              <a:solidFill>
                <a:schemeClr val="bg1"/>
              </a:solidFill>
            </a:endParaRPr>
          </a:p>
        </p:txBody>
      </p:sp>
      <p:sp>
        <p:nvSpPr>
          <p:cNvPr id="15" name="Rectangle 14"/>
          <p:cNvSpPr/>
          <p:nvPr/>
        </p:nvSpPr>
        <p:spPr bwMode="auto">
          <a:xfrm>
            <a:off x="8105774" y="3797597"/>
            <a:ext cx="1819269" cy="628650"/>
          </a:xfrm>
          <a:prstGeom prst="rect">
            <a:avLst/>
          </a:prstGeom>
          <a:solidFill>
            <a:srgbClr val="1CB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1"/>
                </a:solidFill>
              </a:rPr>
              <a:t>Resilient key </a:t>
            </a:r>
            <a:r>
              <a:rPr lang="en-US" b="1" dirty="0" smtClean="0">
                <a:solidFill>
                  <a:schemeClr val="bg1"/>
                </a:solidFill>
              </a:rPr>
              <a:t>negotiation (L6)</a:t>
            </a:r>
            <a:endParaRPr lang="el-GR" b="1" dirty="0">
              <a:solidFill>
                <a:schemeClr val="bg1"/>
              </a:solidFill>
            </a:endParaRPr>
          </a:p>
        </p:txBody>
      </p:sp>
      <p:sp>
        <p:nvSpPr>
          <p:cNvPr id="16" name="Rectangle 15"/>
          <p:cNvSpPr/>
          <p:nvPr/>
        </p:nvSpPr>
        <p:spPr bwMode="auto">
          <a:xfrm>
            <a:off x="4024316" y="5637638"/>
            <a:ext cx="1819269" cy="628650"/>
          </a:xfrm>
          <a:prstGeom prst="rect">
            <a:avLst/>
          </a:prstGeom>
          <a:solidFill>
            <a:srgbClr val="855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1"/>
                </a:solidFill>
              </a:rPr>
              <a:t>Digital </a:t>
            </a:r>
            <a:r>
              <a:rPr lang="en-US" b="1" dirty="0" smtClean="0">
                <a:solidFill>
                  <a:schemeClr val="bg1"/>
                </a:solidFill>
              </a:rPr>
              <a:t>signatures (L6)</a:t>
            </a:r>
            <a:endParaRPr lang="el-GR" b="1" dirty="0">
              <a:solidFill>
                <a:schemeClr val="bg1"/>
              </a:solidFill>
            </a:endParaRPr>
          </a:p>
        </p:txBody>
      </p:sp>
      <p:sp>
        <p:nvSpPr>
          <p:cNvPr id="17" name="Rectangle 16"/>
          <p:cNvSpPr/>
          <p:nvPr/>
        </p:nvSpPr>
        <p:spPr bwMode="auto">
          <a:xfrm>
            <a:off x="8083154" y="1883810"/>
            <a:ext cx="1819269" cy="628650"/>
          </a:xfrm>
          <a:prstGeom prst="rect">
            <a:avLst/>
          </a:prstGeom>
          <a:solidFill>
            <a:srgbClr val="1A8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1"/>
                </a:solidFill>
              </a:rPr>
              <a:t>C</a:t>
            </a:r>
            <a:r>
              <a:rPr lang="en-US" b="1" dirty="0" smtClean="0">
                <a:solidFill>
                  <a:schemeClr val="bg1"/>
                </a:solidFill>
              </a:rPr>
              <a:t>ertificate/PKI </a:t>
            </a:r>
            <a:r>
              <a:rPr lang="en-US" b="1" dirty="0" smtClean="0">
                <a:solidFill>
                  <a:schemeClr val="bg1"/>
                </a:solidFill>
              </a:rPr>
              <a:t>validation (L6)</a:t>
            </a:r>
            <a:endParaRPr lang="el-GR" b="1" dirty="0">
              <a:solidFill>
                <a:schemeClr val="bg1"/>
              </a:solidFill>
            </a:endParaRPr>
          </a:p>
        </p:txBody>
      </p:sp>
      <p:sp>
        <p:nvSpPr>
          <p:cNvPr id="18" name="Rectangle 17"/>
          <p:cNvSpPr/>
          <p:nvPr/>
        </p:nvSpPr>
        <p:spPr bwMode="auto">
          <a:xfrm>
            <a:off x="1784747" y="4764704"/>
            <a:ext cx="1819269" cy="628650"/>
          </a:xfrm>
          <a:prstGeom prst="rect">
            <a:avLst/>
          </a:prstGeom>
          <a:solidFill>
            <a:srgbClr val="855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smtClean="0">
                <a:solidFill>
                  <a:schemeClr val="bg1"/>
                </a:solidFill>
              </a:rPr>
              <a:t>Payload hashing (L6)</a:t>
            </a:r>
            <a:endParaRPr lang="el-GR" b="1" dirty="0">
              <a:solidFill>
                <a:schemeClr val="bg1"/>
              </a:solidFill>
            </a:endParaRPr>
          </a:p>
        </p:txBody>
      </p:sp>
      <p:sp>
        <p:nvSpPr>
          <p:cNvPr id="19" name="Rectangle 18"/>
          <p:cNvSpPr/>
          <p:nvPr/>
        </p:nvSpPr>
        <p:spPr bwMode="auto">
          <a:xfrm>
            <a:off x="8105774" y="4744278"/>
            <a:ext cx="1819269" cy="628650"/>
          </a:xfrm>
          <a:prstGeom prst="rect">
            <a:avLst/>
          </a:prstGeom>
          <a:solidFill>
            <a:srgbClr val="1CB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smtClean="0">
                <a:solidFill>
                  <a:schemeClr val="bg1"/>
                </a:solidFill>
              </a:rPr>
              <a:t>Session timeout handling (L5)</a:t>
            </a:r>
            <a:endParaRPr lang="el-GR" b="1" dirty="0">
              <a:solidFill>
                <a:schemeClr val="bg1"/>
              </a:solidFill>
            </a:endParaRPr>
          </a:p>
        </p:txBody>
      </p:sp>
      <p:sp>
        <p:nvSpPr>
          <p:cNvPr id="20" name="Rectangle 19"/>
          <p:cNvSpPr/>
          <p:nvPr/>
        </p:nvSpPr>
        <p:spPr bwMode="auto">
          <a:xfrm>
            <a:off x="1784747" y="2853859"/>
            <a:ext cx="1819269" cy="628650"/>
          </a:xfrm>
          <a:prstGeom prst="rect">
            <a:avLst/>
          </a:prstGeom>
          <a:solidFill>
            <a:srgbClr val="855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1"/>
                </a:solidFill>
              </a:rPr>
              <a:t>TCP </a:t>
            </a:r>
            <a:r>
              <a:rPr lang="en-US" b="1" dirty="0" smtClean="0">
                <a:solidFill>
                  <a:schemeClr val="bg1"/>
                </a:solidFill>
              </a:rPr>
              <a:t>checksums (L4)</a:t>
            </a:r>
            <a:endParaRPr lang="el-GR"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L4 Threat Modelling</a:t>
            </a:r>
            <a:endParaRPr lang="el-GR" sz="2800" b="1" dirty="0"/>
          </a:p>
        </p:txBody>
      </p:sp>
      <p:sp>
        <p:nvSpPr>
          <p:cNvPr id="17" name="Rectangle 16"/>
          <p:cNvSpPr/>
          <p:nvPr/>
        </p:nvSpPr>
        <p:spPr bwMode="auto">
          <a:xfrm>
            <a:off x="3769612" y="1154047"/>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Assets</a:t>
            </a:r>
            <a:endParaRPr lang="el-GR" sz="2400" b="1" dirty="0">
              <a:solidFill>
                <a:srgbClr val="002060"/>
              </a:solidFill>
            </a:endParaRPr>
          </a:p>
        </p:txBody>
      </p:sp>
      <p:sp>
        <p:nvSpPr>
          <p:cNvPr id="23" name="Rectangle 22"/>
          <p:cNvSpPr/>
          <p:nvPr/>
        </p:nvSpPr>
        <p:spPr bwMode="auto">
          <a:xfrm>
            <a:off x="3769612" y="2074791"/>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Trust Boundaries</a:t>
            </a:r>
            <a:endParaRPr lang="el-GR" sz="2400" b="1" dirty="0">
              <a:solidFill>
                <a:srgbClr val="002060"/>
              </a:solidFill>
            </a:endParaRPr>
          </a:p>
        </p:txBody>
      </p:sp>
      <p:sp>
        <p:nvSpPr>
          <p:cNvPr id="24" name="Rectangle 23"/>
          <p:cNvSpPr/>
          <p:nvPr/>
        </p:nvSpPr>
        <p:spPr bwMode="auto">
          <a:xfrm>
            <a:off x="3769612" y="2995535"/>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Attackers &amp; Goals</a:t>
            </a:r>
            <a:endParaRPr lang="el-GR" sz="2400" b="1" dirty="0">
              <a:solidFill>
                <a:srgbClr val="002060"/>
              </a:solidFill>
            </a:endParaRPr>
          </a:p>
        </p:txBody>
      </p:sp>
      <p:sp>
        <p:nvSpPr>
          <p:cNvPr id="25" name="Rectangle 24"/>
          <p:cNvSpPr/>
          <p:nvPr/>
        </p:nvSpPr>
        <p:spPr bwMode="auto">
          <a:xfrm>
            <a:off x="3769612" y="3916279"/>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Attack Vectors</a:t>
            </a:r>
            <a:endParaRPr lang="el-GR" sz="2400" b="1" dirty="0">
              <a:solidFill>
                <a:srgbClr val="002060"/>
              </a:solidFill>
            </a:endParaRPr>
          </a:p>
        </p:txBody>
      </p:sp>
      <p:sp>
        <p:nvSpPr>
          <p:cNvPr id="26" name="Rectangle 25"/>
          <p:cNvSpPr/>
          <p:nvPr/>
        </p:nvSpPr>
        <p:spPr bwMode="auto">
          <a:xfrm>
            <a:off x="3769612" y="4837023"/>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Risks</a:t>
            </a:r>
            <a:endParaRPr lang="el-GR" sz="2400" b="1" dirty="0">
              <a:solidFill>
                <a:srgbClr val="002060"/>
              </a:solidFill>
            </a:endParaRPr>
          </a:p>
        </p:txBody>
      </p:sp>
      <p:sp>
        <p:nvSpPr>
          <p:cNvPr id="62" name="Rectangle 61"/>
          <p:cNvSpPr/>
          <p:nvPr/>
        </p:nvSpPr>
        <p:spPr bwMode="auto">
          <a:xfrm>
            <a:off x="290573" y="4456976"/>
            <a:ext cx="2766348" cy="542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Transport Layer (L4)</a:t>
            </a:r>
            <a:endParaRPr lang="el-GR" sz="2400" b="1" dirty="0">
              <a:solidFill>
                <a:srgbClr val="002060"/>
              </a:solidFill>
            </a:endParaRPr>
          </a:p>
        </p:txBody>
      </p:sp>
      <p:sp>
        <p:nvSpPr>
          <p:cNvPr id="63" name="Rectangle 62"/>
          <p:cNvSpPr/>
          <p:nvPr/>
        </p:nvSpPr>
        <p:spPr bwMode="auto">
          <a:xfrm>
            <a:off x="6780959" y="1154047"/>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b="1" dirty="0">
              <a:solidFill>
                <a:srgbClr val="002060"/>
              </a:solidFill>
            </a:endParaRPr>
          </a:p>
        </p:txBody>
      </p:sp>
      <p:sp>
        <p:nvSpPr>
          <p:cNvPr id="64" name="Rectangle 63"/>
          <p:cNvSpPr/>
          <p:nvPr/>
        </p:nvSpPr>
        <p:spPr bwMode="auto">
          <a:xfrm>
            <a:off x="6780959" y="2084231"/>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b="1" dirty="0">
              <a:solidFill>
                <a:srgbClr val="002060"/>
              </a:solidFill>
            </a:endParaRPr>
          </a:p>
        </p:txBody>
      </p:sp>
      <p:sp>
        <p:nvSpPr>
          <p:cNvPr id="65" name="Rectangle 64"/>
          <p:cNvSpPr/>
          <p:nvPr/>
        </p:nvSpPr>
        <p:spPr bwMode="auto">
          <a:xfrm>
            <a:off x="6780959" y="2986095"/>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b="1" dirty="0">
              <a:solidFill>
                <a:srgbClr val="002060"/>
              </a:solidFill>
            </a:endParaRPr>
          </a:p>
        </p:txBody>
      </p:sp>
      <p:sp>
        <p:nvSpPr>
          <p:cNvPr id="66" name="Rectangle 65"/>
          <p:cNvSpPr/>
          <p:nvPr/>
        </p:nvSpPr>
        <p:spPr bwMode="auto">
          <a:xfrm>
            <a:off x="6780959" y="3916279"/>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b="1" dirty="0">
              <a:solidFill>
                <a:srgbClr val="002060"/>
              </a:solidFill>
            </a:endParaRPr>
          </a:p>
        </p:txBody>
      </p:sp>
      <p:sp>
        <p:nvSpPr>
          <p:cNvPr id="67" name="Rectangle 66"/>
          <p:cNvSpPr/>
          <p:nvPr/>
        </p:nvSpPr>
        <p:spPr bwMode="auto">
          <a:xfrm>
            <a:off x="6780959" y="4846463"/>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b="1" dirty="0">
              <a:solidFill>
                <a:srgbClr val="002060"/>
              </a:solidFill>
            </a:endParaRPr>
          </a:p>
        </p:txBody>
      </p:sp>
      <p:sp>
        <p:nvSpPr>
          <p:cNvPr id="20" name="Rectangle 19"/>
          <p:cNvSpPr/>
          <p:nvPr/>
        </p:nvSpPr>
        <p:spPr bwMode="auto">
          <a:xfrm>
            <a:off x="3769612" y="5757767"/>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Mitigation</a:t>
            </a:r>
            <a:endParaRPr lang="el-GR" sz="2400" b="1" dirty="0">
              <a:solidFill>
                <a:srgbClr val="002060"/>
              </a:solidFill>
            </a:endParaRPr>
          </a:p>
        </p:txBody>
      </p:sp>
      <p:sp>
        <p:nvSpPr>
          <p:cNvPr id="21" name="Rectangle 20"/>
          <p:cNvSpPr/>
          <p:nvPr/>
        </p:nvSpPr>
        <p:spPr bwMode="auto">
          <a:xfrm>
            <a:off x="6780959" y="5757767"/>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b="1" dirty="0">
              <a:solidFill>
                <a:srgbClr val="002060"/>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861" t="33576" r="3216"/>
          <a:stretch/>
        </p:blipFill>
        <p:spPr>
          <a:xfrm>
            <a:off x="76201" y="3124201"/>
            <a:ext cx="3467100" cy="134647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L4 Threat Modelling</a:t>
            </a:r>
            <a:endParaRPr lang="el-GR" sz="2800" b="1" dirty="0"/>
          </a:p>
        </p:txBody>
      </p:sp>
      <p:sp>
        <p:nvSpPr>
          <p:cNvPr id="17" name="Rectangle 16"/>
          <p:cNvSpPr/>
          <p:nvPr/>
        </p:nvSpPr>
        <p:spPr bwMode="auto">
          <a:xfrm>
            <a:off x="3769612" y="1154047"/>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Assets</a:t>
            </a:r>
            <a:endParaRPr lang="el-GR" sz="2400" b="1" dirty="0">
              <a:solidFill>
                <a:srgbClr val="002060"/>
              </a:solidFill>
            </a:endParaRPr>
          </a:p>
        </p:txBody>
      </p:sp>
      <p:sp>
        <p:nvSpPr>
          <p:cNvPr id="23" name="Rectangle 22"/>
          <p:cNvSpPr/>
          <p:nvPr/>
        </p:nvSpPr>
        <p:spPr bwMode="auto">
          <a:xfrm>
            <a:off x="3769612" y="2074791"/>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Trust Boundaries</a:t>
            </a:r>
            <a:endParaRPr lang="el-GR" sz="2400" b="1" dirty="0">
              <a:solidFill>
                <a:srgbClr val="002060"/>
              </a:solidFill>
            </a:endParaRPr>
          </a:p>
        </p:txBody>
      </p:sp>
      <p:sp>
        <p:nvSpPr>
          <p:cNvPr id="24" name="Rectangle 23"/>
          <p:cNvSpPr/>
          <p:nvPr/>
        </p:nvSpPr>
        <p:spPr bwMode="auto">
          <a:xfrm>
            <a:off x="3769612" y="2995535"/>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Attackers &amp; Goals</a:t>
            </a:r>
            <a:endParaRPr lang="el-GR" sz="2400" b="1" dirty="0">
              <a:solidFill>
                <a:srgbClr val="002060"/>
              </a:solidFill>
            </a:endParaRPr>
          </a:p>
        </p:txBody>
      </p:sp>
      <p:sp>
        <p:nvSpPr>
          <p:cNvPr id="25" name="Rectangle 24"/>
          <p:cNvSpPr/>
          <p:nvPr/>
        </p:nvSpPr>
        <p:spPr bwMode="auto">
          <a:xfrm>
            <a:off x="3769612" y="3916279"/>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Attack Vectors</a:t>
            </a:r>
            <a:endParaRPr lang="el-GR" sz="2400" b="1" dirty="0">
              <a:solidFill>
                <a:srgbClr val="002060"/>
              </a:solidFill>
            </a:endParaRPr>
          </a:p>
        </p:txBody>
      </p:sp>
      <p:sp>
        <p:nvSpPr>
          <p:cNvPr id="26" name="Rectangle 25"/>
          <p:cNvSpPr/>
          <p:nvPr/>
        </p:nvSpPr>
        <p:spPr bwMode="auto">
          <a:xfrm>
            <a:off x="3769612" y="4837023"/>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Risks</a:t>
            </a:r>
            <a:endParaRPr lang="el-GR" sz="2400" b="1" dirty="0">
              <a:solidFill>
                <a:srgbClr val="002060"/>
              </a:solidFill>
            </a:endParaRPr>
          </a:p>
        </p:txBody>
      </p:sp>
      <p:sp>
        <p:nvSpPr>
          <p:cNvPr id="62" name="Rectangle 61"/>
          <p:cNvSpPr/>
          <p:nvPr/>
        </p:nvSpPr>
        <p:spPr bwMode="auto">
          <a:xfrm>
            <a:off x="290573" y="4456976"/>
            <a:ext cx="2766348" cy="542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Transport Layer (L4)</a:t>
            </a:r>
            <a:endParaRPr lang="el-GR" sz="2400" b="1" dirty="0">
              <a:solidFill>
                <a:srgbClr val="002060"/>
              </a:solidFill>
            </a:endParaRPr>
          </a:p>
        </p:txBody>
      </p:sp>
      <p:sp>
        <p:nvSpPr>
          <p:cNvPr id="63" name="Rectangle 62"/>
          <p:cNvSpPr/>
          <p:nvPr/>
        </p:nvSpPr>
        <p:spPr bwMode="auto">
          <a:xfrm>
            <a:off x="6780959" y="1154047"/>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a:solidFill>
                  <a:srgbClr val="002060"/>
                </a:solidFill>
              </a:rPr>
              <a:t>TCP/UDP connections, session state, transport data, TLS keys, certificates, encrypted payloads</a:t>
            </a:r>
            <a:endParaRPr lang="el-GR" b="1" dirty="0">
              <a:solidFill>
                <a:srgbClr val="002060"/>
              </a:solidFill>
            </a:endParaRPr>
          </a:p>
        </p:txBody>
      </p:sp>
      <p:sp>
        <p:nvSpPr>
          <p:cNvPr id="64" name="Rectangle 63"/>
          <p:cNvSpPr/>
          <p:nvPr/>
        </p:nvSpPr>
        <p:spPr bwMode="auto">
          <a:xfrm>
            <a:off x="6780959" y="2084231"/>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b="1" dirty="0">
              <a:solidFill>
                <a:srgbClr val="002060"/>
              </a:solidFill>
            </a:endParaRPr>
          </a:p>
        </p:txBody>
      </p:sp>
      <p:sp>
        <p:nvSpPr>
          <p:cNvPr id="65" name="Rectangle 64"/>
          <p:cNvSpPr/>
          <p:nvPr/>
        </p:nvSpPr>
        <p:spPr bwMode="auto">
          <a:xfrm>
            <a:off x="6780959" y="2986095"/>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b="1" dirty="0">
              <a:solidFill>
                <a:srgbClr val="002060"/>
              </a:solidFill>
            </a:endParaRPr>
          </a:p>
        </p:txBody>
      </p:sp>
      <p:sp>
        <p:nvSpPr>
          <p:cNvPr id="66" name="Rectangle 65"/>
          <p:cNvSpPr/>
          <p:nvPr/>
        </p:nvSpPr>
        <p:spPr bwMode="auto">
          <a:xfrm>
            <a:off x="6780959" y="3916279"/>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b="1" dirty="0">
              <a:solidFill>
                <a:srgbClr val="002060"/>
              </a:solidFill>
            </a:endParaRPr>
          </a:p>
        </p:txBody>
      </p:sp>
      <p:sp>
        <p:nvSpPr>
          <p:cNvPr id="67" name="Rectangle 66"/>
          <p:cNvSpPr/>
          <p:nvPr/>
        </p:nvSpPr>
        <p:spPr bwMode="auto">
          <a:xfrm>
            <a:off x="6780959" y="4846463"/>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b="1" dirty="0">
              <a:solidFill>
                <a:srgbClr val="002060"/>
              </a:solidFill>
            </a:endParaRPr>
          </a:p>
        </p:txBody>
      </p:sp>
      <p:sp>
        <p:nvSpPr>
          <p:cNvPr id="20" name="Rectangle 19"/>
          <p:cNvSpPr/>
          <p:nvPr/>
        </p:nvSpPr>
        <p:spPr bwMode="auto">
          <a:xfrm>
            <a:off x="3769612" y="5757767"/>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Mitigation</a:t>
            </a:r>
            <a:endParaRPr lang="el-GR" sz="2400" b="1" dirty="0">
              <a:solidFill>
                <a:srgbClr val="002060"/>
              </a:solidFill>
            </a:endParaRPr>
          </a:p>
        </p:txBody>
      </p:sp>
      <p:sp>
        <p:nvSpPr>
          <p:cNvPr id="21" name="Rectangle 20"/>
          <p:cNvSpPr/>
          <p:nvPr/>
        </p:nvSpPr>
        <p:spPr bwMode="auto">
          <a:xfrm>
            <a:off x="6780959" y="5757767"/>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b="1" dirty="0">
              <a:solidFill>
                <a:srgbClr val="002060"/>
              </a:solidFill>
            </a:endParaRPr>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2861" t="33576" r="3216"/>
          <a:stretch/>
        </p:blipFill>
        <p:spPr bwMode="auto">
          <a:xfrm>
            <a:off x="76201" y="3124201"/>
            <a:ext cx="3467100" cy="13464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2760354"/>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L4 Threat Modelling</a:t>
            </a:r>
            <a:endParaRPr lang="el-GR" sz="2800" b="1" dirty="0"/>
          </a:p>
        </p:txBody>
      </p:sp>
      <p:sp>
        <p:nvSpPr>
          <p:cNvPr id="17" name="Rectangle 16"/>
          <p:cNvSpPr/>
          <p:nvPr/>
        </p:nvSpPr>
        <p:spPr bwMode="auto">
          <a:xfrm>
            <a:off x="3769612" y="1154047"/>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Assets</a:t>
            </a:r>
            <a:endParaRPr lang="el-GR" sz="2400" b="1" dirty="0">
              <a:solidFill>
                <a:srgbClr val="002060"/>
              </a:solidFill>
            </a:endParaRPr>
          </a:p>
        </p:txBody>
      </p:sp>
      <p:sp>
        <p:nvSpPr>
          <p:cNvPr id="23" name="Rectangle 22"/>
          <p:cNvSpPr/>
          <p:nvPr/>
        </p:nvSpPr>
        <p:spPr bwMode="auto">
          <a:xfrm>
            <a:off x="3769612" y="2074791"/>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Trust Boundaries</a:t>
            </a:r>
            <a:endParaRPr lang="el-GR" sz="2400" b="1" dirty="0">
              <a:solidFill>
                <a:srgbClr val="002060"/>
              </a:solidFill>
            </a:endParaRPr>
          </a:p>
        </p:txBody>
      </p:sp>
      <p:sp>
        <p:nvSpPr>
          <p:cNvPr id="24" name="Rectangle 23"/>
          <p:cNvSpPr/>
          <p:nvPr/>
        </p:nvSpPr>
        <p:spPr bwMode="auto">
          <a:xfrm>
            <a:off x="3769612" y="2995535"/>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Attackers &amp; Goals</a:t>
            </a:r>
            <a:endParaRPr lang="el-GR" sz="2400" b="1" dirty="0">
              <a:solidFill>
                <a:srgbClr val="002060"/>
              </a:solidFill>
            </a:endParaRPr>
          </a:p>
        </p:txBody>
      </p:sp>
      <p:sp>
        <p:nvSpPr>
          <p:cNvPr id="25" name="Rectangle 24"/>
          <p:cNvSpPr/>
          <p:nvPr/>
        </p:nvSpPr>
        <p:spPr bwMode="auto">
          <a:xfrm>
            <a:off x="3769612" y="3916279"/>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Attack Vectors</a:t>
            </a:r>
            <a:endParaRPr lang="el-GR" sz="2400" b="1" dirty="0">
              <a:solidFill>
                <a:srgbClr val="002060"/>
              </a:solidFill>
            </a:endParaRPr>
          </a:p>
        </p:txBody>
      </p:sp>
      <p:sp>
        <p:nvSpPr>
          <p:cNvPr id="26" name="Rectangle 25"/>
          <p:cNvSpPr/>
          <p:nvPr/>
        </p:nvSpPr>
        <p:spPr bwMode="auto">
          <a:xfrm>
            <a:off x="3769612" y="4837023"/>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Risks</a:t>
            </a:r>
            <a:endParaRPr lang="el-GR" sz="2400" b="1" dirty="0">
              <a:solidFill>
                <a:srgbClr val="002060"/>
              </a:solidFill>
            </a:endParaRPr>
          </a:p>
        </p:txBody>
      </p:sp>
      <p:sp>
        <p:nvSpPr>
          <p:cNvPr id="62" name="Rectangle 61"/>
          <p:cNvSpPr/>
          <p:nvPr/>
        </p:nvSpPr>
        <p:spPr bwMode="auto">
          <a:xfrm>
            <a:off x="290573" y="4456976"/>
            <a:ext cx="2766348" cy="542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Transport Layer (L4)</a:t>
            </a:r>
            <a:endParaRPr lang="el-GR" sz="2400" b="1" dirty="0">
              <a:solidFill>
                <a:srgbClr val="002060"/>
              </a:solidFill>
            </a:endParaRPr>
          </a:p>
        </p:txBody>
      </p:sp>
      <p:sp>
        <p:nvSpPr>
          <p:cNvPr id="63" name="Rectangle 62"/>
          <p:cNvSpPr/>
          <p:nvPr/>
        </p:nvSpPr>
        <p:spPr bwMode="auto">
          <a:xfrm>
            <a:off x="6780959" y="1154047"/>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a:solidFill>
                  <a:srgbClr val="002060"/>
                </a:solidFill>
              </a:rPr>
              <a:t>TCP/UDP connections, session state, transport data, TLS keys, certificates, encrypted payloads</a:t>
            </a:r>
            <a:endParaRPr lang="el-GR" b="1" dirty="0">
              <a:solidFill>
                <a:srgbClr val="002060"/>
              </a:solidFill>
            </a:endParaRPr>
          </a:p>
        </p:txBody>
      </p:sp>
      <p:sp>
        <p:nvSpPr>
          <p:cNvPr id="64" name="Rectangle 63"/>
          <p:cNvSpPr/>
          <p:nvPr/>
        </p:nvSpPr>
        <p:spPr bwMode="auto">
          <a:xfrm>
            <a:off x="6780959" y="2084231"/>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a:solidFill>
                  <a:srgbClr val="002060"/>
                </a:solidFill>
              </a:rPr>
              <a:t>Client↔Server, internal↔external, pre↔post TLS, session start/end, firewall/NAT, VPN edges</a:t>
            </a:r>
            <a:endParaRPr lang="el-GR" b="1" dirty="0">
              <a:solidFill>
                <a:srgbClr val="002060"/>
              </a:solidFill>
            </a:endParaRPr>
          </a:p>
        </p:txBody>
      </p:sp>
      <p:sp>
        <p:nvSpPr>
          <p:cNvPr id="65" name="Rectangle 64"/>
          <p:cNvSpPr/>
          <p:nvPr/>
        </p:nvSpPr>
        <p:spPr bwMode="auto">
          <a:xfrm>
            <a:off x="6780959" y="2986095"/>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b="1" dirty="0">
              <a:solidFill>
                <a:srgbClr val="002060"/>
              </a:solidFill>
            </a:endParaRPr>
          </a:p>
        </p:txBody>
      </p:sp>
      <p:sp>
        <p:nvSpPr>
          <p:cNvPr id="66" name="Rectangle 65"/>
          <p:cNvSpPr/>
          <p:nvPr/>
        </p:nvSpPr>
        <p:spPr bwMode="auto">
          <a:xfrm>
            <a:off x="6780959" y="3916279"/>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b="1" dirty="0">
              <a:solidFill>
                <a:srgbClr val="002060"/>
              </a:solidFill>
            </a:endParaRPr>
          </a:p>
        </p:txBody>
      </p:sp>
      <p:sp>
        <p:nvSpPr>
          <p:cNvPr id="67" name="Rectangle 66"/>
          <p:cNvSpPr/>
          <p:nvPr/>
        </p:nvSpPr>
        <p:spPr bwMode="auto">
          <a:xfrm>
            <a:off x="6780959" y="4846463"/>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b="1" dirty="0">
              <a:solidFill>
                <a:srgbClr val="002060"/>
              </a:solidFill>
            </a:endParaRPr>
          </a:p>
        </p:txBody>
      </p:sp>
      <p:sp>
        <p:nvSpPr>
          <p:cNvPr id="20" name="Rectangle 19"/>
          <p:cNvSpPr/>
          <p:nvPr/>
        </p:nvSpPr>
        <p:spPr bwMode="auto">
          <a:xfrm>
            <a:off x="3769612" y="5757767"/>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Mitigation</a:t>
            </a:r>
            <a:endParaRPr lang="el-GR" sz="2400" b="1" dirty="0">
              <a:solidFill>
                <a:srgbClr val="002060"/>
              </a:solidFill>
            </a:endParaRPr>
          </a:p>
        </p:txBody>
      </p:sp>
      <p:sp>
        <p:nvSpPr>
          <p:cNvPr id="21" name="Rectangle 20"/>
          <p:cNvSpPr/>
          <p:nvPr/>
        </p:nvSpPr>
        <p:spPr bwMode="auto">
          <a:xfrm>
            <a:off x="6780959" y="5757767"/>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b="1" dirty="0">
              <a:solidFill>
                <a:srgbClr val="002060"/>
              </a:solidFill>
            </a:endParaRPr>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2861" t="33576" r="3216"/>
          <a:stretch/>
        </p:blipFill>
        <p:spPr bwMode="auto">
          <a:xfrm>
            <a:off x="76201" y="3124201"/>
            <a:ext cx="3467100" cy="13464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3751403"/>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L4 Threat Modelling</a:t>
            </a:r>
            <a:endParaRPr lang="el-GR" sz="2800" b="1" dirty="0"/>
          </a:p>
        </p:txBody>
      </p:sp>
      <p:sp>
        <p:nvSpPr>
          <p:cNvPr id="17" name="Rectangle 16"/>
          <p:cNvSpPr/>
          <p:nvPr/>
        </p:nvSpPr>
        <p:spPr bwMode="auto">
          <a:xfrm>
            <a:off x="3769612" y="1154047"/>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Assets</a:t>
            </a:r>
            <a:endParaRPr lang="el-GR" sz="2400" b="1" dirty="0">
              <a:solidFill>
                <a:srgbClr val="002060"/>
              </a:solidFill>
            </a:endParaRPr>
          </a:p>
        </p:txBody>
      </p:sp>
      <p:sp>
        <p:nvSpPr>
          <p:cNvPr id="23" name="Rectangle 22"/>
          <p:cNvSpPr/>
          <p:nvPr/>
        </p:nvSpPr>
        <p:spPr bwMode="auto">
          <a:xfrm>
            <a:off x="3769612" y="2074791"/>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Trust Boundaries</a:t>
            </a:r>
            <a:endParaRPr lang="el-GR" sz="2400" b="1" dirty="0">
              <a:solidFill>
                <a:srgbClr val="002060"/>
              </a:solidFill>
            </a:endParaRPr>
          </a:p>
        </p:txBody>
      </p:sp>
      <p:sp>
        <p:nvSpPr>
          <p:cNvPr id="24" name="Rectangle 23"/>
          <p:cNvSpPr/>
          <p:nvPr/>
        </p:nvSpPr>
        <p:spPr bwMode="auto">
          <a:xfrm>
            <a:off x="3769612" y="2995535"/>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Attackers &amp; Goals</a:t>
            </a:r>
            <a:endParaRPr lang="el-GR" sz="2400" b="1" dirty="0">
              <a:solidFill>
                <a:srgbClr val="002060"/>
              </a:solidFill>
            </a:endParaRPr>
          </a:p>
        </p:txBody>
      </p:sp>
      <p:sp>
        <p:nvSpPr>
          <p:cNvPr id="25" name="Rectangle 24"/>
          <p:cNvSpPr/>
          <p:nvPr/>
        </p:nvSpPr>
        <p:spPr bwMode="auto">
          <a:xfrm>
            <a:off x="3769612" y="3916279"/>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Attack Vectors</a:t>
            </a:r>
            <a:endParaRPr lang="el-GR" sz="2400" b="1" dirty="0">
              <a:solidFill>
                <a:srgbClr val="002060"/>
              </a:solidFill>
            </a:endParaRPr>
          </a:p>
        </p:txBody>
      </p:sp>
      <p:sp>
        <p:nvSpPr>
          <p:cNvPr id="26" name="Rectangle 25"/>
          <p:cNvSpPr/>
          <p:nvPr/>
        </p:nvSpPr>
        <p:spPr bwMode="auto">
          <a:xfrm>
            <a:off x="3769612" y="4837023"/>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Risks</a:t>
            </a:r>
            <a:endParaRPr lang="el-GR" sz="2400" b="1" dirty="0">
              <a:solidFill>
                <a:srgbClr val="002060"/>
              </a:solidFill>
            </a:endParaRPr>
          </a:p>
        </p:txBody>
      </p:sp>
      <p:sp>
        <p:nvSpPr>
          <p:cNvPr id="62" name="Rectangle 61"/>
          <p:cNvSpPr/>
          <p:nvPr/>
        </p:nvSpPr>
        <p:spPr bwMode="auto">
          <a:xfrm>
            <a:off x="290573" y="4456976"/>
            <a:ext cx="2766348" cy="542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Transport Layer (L4)</a:t>
            </a:r>
            <a:endParaRPr lang="el-GR" sz="2400" b="1" dirty="0">
              <a:solidFill>
                <a:srgbClr val="002060"/>
              </a:solidFill>
            </a:endParaRPr>
          </a:p>
        </p:txBody>
      </p:sp>
      <p:sp>
        <p:nvSpPr>
          <p:cNvPr id="63" name="Rectangle 62"/>
          <p:cNvSpPr/>
          <p:nvPr/>
        </p:nvSpPr>
        <p:spPr bwMode="auto">
          <a:xfrm>
            <a:off x="6780959" y="1154047"/>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a:solidFill>
                  <a:srgbClr val="002060"/>
                </a:solidFill>
              </a:rPr>
              <a:t>TCP/UDP connections, session state, transport data, TLS keys, certificates, encrypted payloads</a:t>
            </a:r>
            <a:endParaRPr lang="el-GR" b="1" dirty="0">
              <a:solidFill>
                <a:srgbClr val="002060"/>
              </a:solidFill>
            </a:endParaRPr>
          </a:p>
        </p:txBody>
      </p:sp>
      <p:sp>
        <p:nvSpPr>
          <p:cNvPr id="64" name="Rectangle 63"/>
          <p:cNvSpPr/>
          <p:nvPr/>
        </p:nvSpPr>
        <p:spPr bwMode="auto">
          <a:xfrm>
            <a:off x="6780959" y="2084231"/>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a:solidFill>
                  <a:srgbClr val="002060"/>
                </a:solidFill>
              </a:rPr>
              <a:t>Client↔Server, internal↔external, pre↔post TLS, session start/end, firewall/NAT, VPN edges</a:t>
            </a:r>
            <a:endParaRPr lang="el-GR" b="1" dirty="0">
              <a:solidFill>
                <a:srgbClr val="002060"/>
              </a:solidFill>
            </a:endParaRPr>
          </a:p>
        </p:txBody>
      </p:sp>
      <p:sp>
        <p:nvSpPr>
          <p:cNvPr id="65" name="Rectangle 64"/>
          <p:cNvSpPr/>
          <p:nvPr/>
        </p:nvSpPr>
        <p:spPr bwMode="auto">
          <a:xfrm>
            <a:off x="6780959" y="2986095"/>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a:solidFill>
                  <a:srgbClr val="002060"/>
                </a:solidFill>
              </a:rPr>
              <a:t>External hackers, insiders, bots/malware, MITM, eavesdroppers, compromised endpoints</a:t>
            </a:r>
            <a:endParaRPr lang="el-GR" b="1" dirty="0">
              <a:solidFill>
                <a:srgbClr val="002060"/>
              </a:solidFill>
            </a:endParaRPr>
          </a:p>
        </p:txBody>
      </p:sp>
      <p:sp>
        <p:nvSpPr>
          <p:cNvPr id="66" name="Rectangle 65"/>
          <p:cNvSpPr/>
          <p:nvPr/>
        </p:nvSpPr>
        <p:spPr bwMode="auto">
          <a:xfrm>
            <a:off x="6780959" y="3916279"/>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b="1" dirty="0">
              <a:solidFill>
                <a:srgbClr val="002060"/>
              </a:solidFill>
            </a:endParaRPr>
          </a:p>
        </p:txBody>
      </p:sp>
      <p:sp>
        <p:nvSpPr>
          <p:cNvPr id="67" name="Rectangle 66"/>
          <p:cNvSpPr/>
          <p:nvPr/>
        </p:nvSpPr>
        <p:spPr bwMode="auto">
          <a:xfrm>
            <a:off x="6780959" y="4846463"/>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b="1" dirty="0">
              <a:solidFill>
                <a:srgbClr val="002060"/>
              </a:solidFill>
            </a:endParaRPr>
          </a:p>
        </p:txBody>
      </p:sp>
      <p:sp>
        <p:nvSpPr>
          <p:cNvPr id="20" name="Rectangle 19"/>
          <p:cNvSpPr/>
          <p:nvPr/>
        </p:nvSpPr>
        <p:spPr bwMode="auto">
          <a:xfrm>
            <a:off x="3769612" y="5757767"/>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Mitigation</a:t>
            </a:r>
            <a:endParaRPr lang="el-GR" sz="2400" b="1" dirty="0">
              <a:solidFill>
                <a:srgbClr val="002060"/>
              </a:solidFill>
            </a:endParaRPr>
          </a:p>
        </p:txBody>
      </p:sp>
      <p:sp>
        <p:nvSpPr>
          <p:cNvPr id="21" name="Rectangle 20"/>
          <p:cNvSpPr/>
          <p:nvPr/>
        </p:nvSpPr>
        <p:spPr bwMode="auto">
          <a:xfrm>
            <a:off x="6780959" y="5757767"/>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b="1" dirty="0">
              <a:solidFill>
                <a:srgbClr val="002060"/>
              </a:solidFill>
            </a:endParaRPr>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2861" t="33576" r="3216"/>
          <a:stretch/>
        </p:blipFill>
        <p:spPr bwMode="auto">
          <a:xfrm>
            <a:off x="76201" y="3124201"/>
            <a:ext cx="3467100" cy="13464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8960524"/>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L4 Threat Modelling</a:t>
            </a:r>
            <a:endParaRPr lang="el-GR" sz="2800" b="1" dirty="0"/>
          </a:p>
        </p:txBody>
      </p:sp>
      <p:sp>
        <p:nvSpPr>
          <p:cNvPr id="17" name="Rectangle 16"/>
          <p:cNvSpPr/>
          <p:nvPr/>
        </p:nvSpPr>
        <p:spPr bwMode="auto">
          <a:xfrm>
            <a:off x="3769612" y="1154047"/>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Assets</a:t>
            </a:r>
            <a:endParaRPr lang="el-GR" sz="2400" b="1" dirty="0">
              <a:solidFill>
                <a:srgbClr val="002060"/>
              </a:solidFill>
            </a:endParaRPr>
          </a:p>
        </p:txBody>
      </p:sp>
      <p:sp>
        <p:nvSpPr>
          <p:cNvPr id="23" name="Rectangle 22"/>
          <p:cNvSpPr/>
          <p:nvPr/>
        </p:nvSpPr>
        <p:spPr bwMode="auto">
          <a:xfrm>
            <a:off x="3769612" y="2074791"/>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Trust Boundaries</a:t>
            </a:r>
            <a:endParaRPr lang="el-GR" sz="2400" b="1" dirty="0">
              <a:solidFill>
                <a:srgbClr val="002060"/>
              </a:solidFill>
            </a:endParaRPr>
          </a:p>
        </p:txBody>
      </p:sp>
      <p:sp>
        <p:nvSpPr>
          <p:cNvPr id="24" name="Rectangle 23"/>
          <p:cNvSpPr/>
          <p:nvPr/>
        </p:nvSpPr>
        <p:spPr bwMode="auto">
          <a:xfrm>
            <a:off x="3769612" y="2995535"/>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Attackers &amp; Goals</a:t>
            </a:r>
            <a:endParaRPr lang="el-GR" sz="2400" b="1" dirty="0">
              <a:solidFill>
                <a:srgbClr val="002060"/>
              </a:solidFill>
            </a:endParaRPr>
          </a:p>
        </p:txBody>
      </p:sp>
      <p:sp>
        <p:nvSpPr>
          <p:cNvPr id="25" name="Rectangle 24"/>
          <p:cNvSpPr/>
          <p:nvPr/>
        </p:nvSpPr>
        <p:spPr bwMode="auto">
          <a:xfrm>
            <a:off x="3769612" y="3916279"/>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Attack Vectors</a:t>
            </a:r>
            <a:endParaRPr lang="el-GR" sz="2400" b="1" dirty="0">
              <a:solidFill>
                <a:srgbClr val="002060"/>
              </a:solidFill>
            </a:endParaRPr>
          </a:p>
        </p:txBody>
      </p:sp>
      <p:sp>
        <p:nvSpPr>
          <p:cNvPr id="26" name="Rectangle 25"/>
          <p:cNvSpPr/>
          <p:nvPr/>
        </p:nvSpPr>
        <p:spPr bwMode="auto">
          <a:xfrm>
            <a:off x="3769612" y="4837023"/>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Risks</a:t>
            </a:r>
            <a:endParaRPr lang="el-GR" sz="2400" b="1" dirty="0">
              <a:solidFill>
                <a:srgbClr val="002060"/>
              </a:solidFill>
            </a:endParaRPr>
          </a:p>
        </p:txBody>
      </p:sp>
      <p:sp>
        <p:nvSpPr>
          <p:cNvPr id="62" name="Rectangle 61"/>
          <p:cNvSpPr/>
          <p:nvPr/>
        </p:nvSpPr>
        <p:spPr bwMode="auto">
          <a:xfrm>
            <a:off x="290573" y="4456976"/>
            <a:ext cx="2766348" cy="542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Transport Layer (L4)</a:t>
            </a:r>
            <a:endParaRPr lang="el-GR" sz="2400" b="1" dirty="0">
              <a:solidFill>
                <a:srgbClr val="002060"/>
              </a:solidFill>
            </a:endParaRPr>
          </a:p>
        </p:txBody>
      </p:sp>
      <p:sp>
        <p:nvSpPr>
          <p:cNvPr id="63" name="Rectangle 62"/>
          <p:cNvSpPr/>
          <p:nvPr/>
        </p:nvSpPr>
        <p:spPr bwMode="auto">
          <a:xfrm>
            <a:off x="6780959" y="1154047"/>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a:solidFill>
                  <a:srgbClr val="002060"/>
                </a:solidFill>
              </a:rPr>
              <a:t>TCP/UDP connections, session state, transport data, TLS keys, certificates, encrypted payloads</a:t>
            </a:r>
            <a:endParaRPr lang="el-GR" b="1" dirty="0">
              <a:solidFill>
                <a:srgbClr val="002060"/>
              </a:solidFill>
            </a:endParaRPr>
          </a:p>
        </p:txBody>
      </p:sp>
      <p:sp>
        <p:nvSpPr>
          <p:cNvPr id="64" name="Rectangle 63"/>
          <p:cNvSpPr/>
          <p:nvPr/>
        </p:nvSpPr>
        <p:spPr bwMode="auto">
          <a:xfrm>
            <a:off x="6780959" y="2084231"/>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a:solidFill>
                  <a:srgbClr val="002060"/>
                </a:solidFill>
              </a:rPr>
              <a:t>Client↔Server, internal↔external, pre↔post TLS, session start/end, firewall/NAT, VPN edges</a:t>
            </a:r>
            <a:endParaRPr lang="el-GR" b="1" dirty="0">
              <a:solidFill>
                <a:srgbClr val="002060"/>
              </a:solidFill>
            </a:endParaRPr>
          </a:p>
        </p:txBody>
      </p:sp>
      <p:sp>
        <p:nvSpPr>
          <p:cNvPr id="65" name="Rectangle 64"/>
          <p:cNvSpPr/>
          <p:nvPr/>
        </p:nvSpPr>
        <p:spPr bwMode="auto">
          <a:xfrm>
            <a:off x="6780959" y="2986095"/>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a:solidFill>
                  <a:srgbClr val="002060"/>
                </a:solidFill>
              </a:rPr>
              <a:t>External hackers, insiders, bots/malware, MITM, eavesdroppers, compromised endpoints</a:t>
            </a:r>
            <a:endParaRPr lang="el-GR" b="1" dirty="0">
              <a:solidFill>
                <a:srgbClr val="002060"/>
              </a:solidFill>
            </a:endParaRPr>
          </a:p>
        </p:txBody>
      </p:sp>
      <p:sp>
        <p:nvSpPr>
          <p:cNvPr id="66" name="Rectangle 65"/>
          <p:cNvSpPr/>
          <p:nvPr/>
        </p:nvSpPr>
        <p:spPr bwMode="auto">
          <a:xfrm>
            <a:off x="6780959" y="3916279"/>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a:solidFill>
                  <a:srgbClr val="002060"/>
                </a:solidFill>
              </a:rPr>
              <a:t>Floods, sequence spoofing, session hijack, TLS MITM, replay, protocol downgrade</a:t>
            </a:r>
            <a:endParaRPr lang="el-GR" b="1" dirty="0">
              <a:solidFill>
                <a:srgbClr val="002060"/>
              </a:solidFill>
            </a:endParaRPr>
          </a:p>
        </p:txBody>
      </p:sp>
      <p:sp>
        <p:nvSpPr>
          <p:cNvPr id="67" name="Rectangle 66"/>
          <p:cNvSpPr/>
          <p:nvPr/>
        </p:nvSpPr>
        <p:spPr bwMode="auto">
          <a:xfrm>
            <a:off x="6780959" y="4846463"/>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b="1" dirty="0">
              <a:solidFill>
                <a:srgbClr val="002060"/>
              </a:solidFill>
            </a:endParaRPr>
          </a:p>
        </p:txBody>
      </p:sp>
      <p:sp>
        <p:nvSpPr>
          <p:cNvPr id="20" name="Rectangle 19"/>
          <p:cNvSpPr/>
          <p:nvPr/>
        </p:nvSpPr>
        <p:spPr bwMode="auto">
          <a:xfrm>
            <a:off x="3769612" y="5757767"/>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Mitigation</a:t>
            </a:r>
            <a:endParaRPr lang="el-GR" sz="2400" b="1" dirty="0">
              <a:solidFill>
                <a:srgbClr val="002060"/>
              </a:solidFill>
            </a:endParaRPr>
          </a:p>
        </p:txBody>
      </p:sp>
      <p:sp>
        <p:nvSpPr>
          <p:cNvPr id="21" name="Rectangle 20"/>
          <p:cNvSpPr/>
          <p:nvPr/>
        </p:nvSpPr>
        <p:spPr bwMode="auto">
          <a:xfrm>
            <a:off x="6780959" y="5757767"/>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b="1" dirty="0">
              <a:solidFill>
                <a:srgbClr val="002060"/>
              </a:solidFill>
            </a:endParaRPr>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2861" t="33576" r="3216"/>
          <a:stretch/>
        </p:blipFill>
        <p:spPr bwMode="auto">
          <a:xfrm>
            <a:off x="76201" y="3124201"/>
            <a:ext cx="3467100" cy="13464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247927"/>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L4 Threat Modelling</a:t>
            </a:r>
            <a:endParaRPr lang="el-GR" sz="2800" b="1" dirty="0"/>
          </a:p>
        </p:txBody>
      </p:sp>
      <p:sp>
        <p:nvSpPr>
          <p:cNvPr id="17" name="Rectangle 16"/>
          <p:cNvSpPr/>
          <p:nvPr/>
        </p:nvSpPr>
        <p:spPr bwMode="auto">
          <a:xfrm>
            <a:off x="3769612" y="1154047"/>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Assets</a:t>
            </a:r>
            <a:endParaRPr lang="el-GR" sz="2400" b="1" dirty="0">
              <a:solidFill>
                <a:srgbClr val="002060"/>
              </a:solidFill>
            </a:endParaRPr>
          </a:p>
        </p:txBody>
      </p:sp>
      <p:sp>
        <p:nvSpPr>
          <p:cNvPr id="23" name="Rectangle 22"/>
          <p:cNvSpPr/>
          <p:nvPr/>
        </p:nvSpPr>
        <p:spPr bwMode="auto">
          <a:xfrm>
            <a:off x="3769612" y="2074791"/>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Trust Boundaries</a:t>
            </a:r>
            <a:endParaRPr lang="el-GR" sz="2400" b="1" dirty="0">
              <a:solidFill>
                <a:srgbClr val="002060"/>
              </a:solidFill>
            </a:endParaRPr>
          </a:p>
        </p:txBody>
      </p:sp>
      <p:sp>
        <p:nvSpPr>
          <p:cNvPr id="24" name="Rectangle 23"/>
          <p:cNvSpPr/>
          <p:nvPr/>
        </p:nvSpPr>
        <p:spPr bwMode="auto">
          <a:xfrm>
            <a:off x="3769612" y="2995535"/>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Attackers &amp; Goals</a:t>
            </a:r>
            <a:endParaRPr lang="el-GR" sz="2400" b="1" dirty="0">
              <a:solidFill>
                <a:srgbClr val="002060"/>
              </a:solidFill>
            </a:endParaRPr>
          </a:p>
        </p:txBody>
      </p:sp>
      <p:sp>
        <p:nvSpPr>
          <p:cNvPr id="25" name="Rectangle 24"/>
          <p:cNvSpPr/>
          <p:nvPr/>
        </p:nvSpPr>
        <p:spPr bwMode="auto">
          <a:xfrm>
            <a:off x="3769612" y="3916279"/>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Attack Vectors</a:t>
            </a:r>
            <a:endParaRPr lang="el-GR" sz="2400" b="1" dirty="0">
              <a:solidFill>
                <a:srgbClr val="002060"/>
              </a:solidFill>
            </a:endParaRPr>
          </a:p>
        </p:txBody>
      </p:sp>
      <p:sp>
        <p:nvSpPr>
          <p:cNvPr id="26" name="Rectangle 25"/>
          <p:cNvSpPr/>
          <p:nvPr/>
        </p:nvSpPr>
        <p:spPr bwMode="auto">
          <a:xfrm>
            <a:off x="3769612" y="4837023"/>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Risks</a:t>
            </a:r>
            <a:endParaRPr lang="el-GR" sz="2400" b="1" dirty="0">
              <a:solidFill>
                <a:srgbClr val="002060"/>
              </a:solidFill>
            </a:endParaRPr>
          </a:p>
        </p:txBody>
      </p:sp>
      <p:sp>
        <p:nvSpPr>
          <p:cNvPr id="62" name="Rectangle 61"/>
          <p:cNvSpPr/>
          <p:nvPr/>
        </p:nvSpPr>
        <p:spPr bwMode="auto">
          <a:xfrm>
            <a:off x="290573" y="4456976"/>
            <a:ext cx="2766348" cy="542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Transport Layer (L4)</a:t>
            </a:r>
            <a:endParaRPr lang="el-GR" sz="2400" b="1" dirty="0">
              <a:solidFill>
                <a:srgbClr val="002060"/>
              </a:solidFill>
            </a:endParaRPr>
          </a:p>
        </p:txBody>
      </p:sp>
      <p:sp>
        <p:nvSpPr>
          <p:cNvPr id="63" name="Rectangle 62"/>
          <p:cNvSpPr/>
          <p:nvPr/>
        </p:nvSpPr>
        <p:spPr bwMode="auto">
          <a:xfrm>
            <a:off x="6780959" y="1154047"/>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a:solidFill>
                  <a:srgbClr val="002060"/>
                </a:solidFill>
              </a:rPr>
              <a:t>TCP/UDP connections, session state, transport data, TLS keys, certificates, encrypted payloads</a:t>
            </a:r>
            <a:endParaRPr lang="el-GR" b="1" dirty="0">
              <a:solidFill>
                <a:srgbClr val="002060"/>
              </a:solidFill>
            </a:endParaRPr>
          </a:p>
        </p:txBody>
      </p:sp>
      <p:sp>
        <p:nvSpPr>
          <p:cNvPr id="64" name="Rectangle 63"/>
          <p:cNvSpPr/>
          <p:nvPr/>
        </p:nvSpPr>
        <p:spPr bwMode="auto">
          <a:xfrm>
            <a:off x="6780959" y="2084231"/>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a:solidFill>
                  <a:srgbClr val="002060"/>
                </a:solidFill>
              </a:rPr>
              <a:t>Client↔Server, internal↔external, pre↔post TLS, session start/end, firewall/NAT, VPN edges</a:t>
            </a:r>
            <a:endParaRPr lang="el-GR" b="1" dirty="0">
              <a:solidFill>
                <a:srgbClr val="002060"/>
              </a:solidFill>
            </a:endParaRPr>
          </a:p>
        </p:txBody>
      </p:sp>
      <p:sp>
        <p:nvSpPr>
          <p:cNvPr id="65" name="Rectangle 64"/>
          <p:cNvSpPr/>
          <p:nvPr/>
        </p:nvSpPr>
        <p:spPr bwMode="auto">
          <a:xfrm>
            <a:off x="6780959" y="2986095"/>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a:solidFill>
                  <a:srgbClr val="002060"/>
                </a:solidFill>
              </a:rPr>
              <a:t>External hackers, insiders, bots/malware, MITM, eavesdroppers, compromised endpoints</a:t>
            </a:r>
            <a:endParaRPr lang="el-GR" b="1" dirty="0">
              <a:solidFill>
                <a:srgbClr val="002060"/>
              </a:solidFill>
            </a:endParaRPr>
          </a:p>
        </p:txBody>
      </p:sp>
      <p:sp>
        <p:nvSpPr>
          <p:cNvPr id="66" name="Rectangle 65"/>
          <p:cNvSpPr/>
          <p:nvPr/>
        </p:nvSpPr>
        <p:spPr bwMode="auto">
          <a:xfrm>
            <a:off x="6780959" y="3916279"/>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a:solidFill>
                  <a:srgbClr val="002060"/>
                </a:solidFill>
              </a:rPr>
              <a:t>Floods, sequence spoofing, session hijack, TLS MITM, replay, protocol downgrade</a:t>
            </a:r>
            <a:endParaRPr lang="el-GR" b="1" dirty="0">
              <a:solidFill>
                <a:srgbClr val="002060"/>
              </a:solidFill>
            </a:endParaRPr>
          </a:p>
        </p:txBody>
      </p:sp>
      <p:sp>
        <p:nvSpPr>
          <p:cNvPr id="67" name="Rectangle 66"/>
          <p:cNvSpPr/>
          <p:nvPr/>
        </p:nvSpPr>
        <p:spPr bwMode="auto">
          <a:xfrm>
            <a:off x="6780959" y="4846463"/>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a:solidFill>
                  <a:srgbClr val="002060"/>
                </a:solidFill>
              </a:rPr>
              <a:t>Downtime, session takeover, data exposure, tampering, weak encryption, app compromise</a:t>
            </a:r>
            <a:endParaRPr lang="el-GR" b="1" dirty="0">
              <a:solidFill>
                <a:srgbClr val="002060"/>
              </a:solidFill>
            </a:endParaRPr>
          </a:p>
        </p:txBody>
      </p:sp>
      <p:sp>
        <p:nvSpPr>
          <p:cNvPr id="20" name="Rectangle 19"/>
          <p:cNvSpPr/>
          <p:nvPr/>
        </p:nvSpPr>
        <p:spPr bwMode="auto">
          <a:xfrm>
            <a:off x="3769612" y="5757767"/>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Mitigation</a:t>
            </a:r>
            <a:endParaRPr lang="el-GR" sz="2400" b="1" dirty="0">
              <a:solidFill>
                <a:srgbClr val="002060"/>
              </a:solidFill>
            </a:endParaRPr>
          </a:p>
        </p:txBody>
      </p:sp>
      <p:sp>
        <p:nvSpPr>
          <p:cNvPr id="21" name="Rectangle 20"/>
          <p:cNvSpPr/>
          <p:nvPr/>
        </p:nvSpPr>
        <p:spPr bwMode="auto">
          <a:xfrm>
            <a:off x="6780959" y="5757767"/>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b="1" dirty="0">
              <a:solidFill>
                <a:srgbClr val="002060"/>
              </a:solidFill>
            </a:endParaRPr>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2861" t="33576" r="3216"/>
          <a:stretch/>
        </p:blipFill>
        <p:spPr bwMode="auto">
          <a:xfrm>
            <a:off x="76201" y="3124201"/>
            <a:ext cx="3467100" cy="13464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2151034"/>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L4 Threat Modelling</a:t>
            </a:r>
            <a:endParaRPr lang="el-GR" sz="2800" b="1" dirty="0"/>
          </a:p>
        </p:txBody>
      </p:sp>
      <p:sp>
        <p:nvSpPr>
          <p:cNvPr id="17" name="Rectangle 16"/>
          <p:cNvSpPr/>
          <p:nvPr/>
        </p:nvSpPr>
        <p:spPr bwMode="auto">
          <a:xfrm>
            <a:off x="3769612" y="1154047"/>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Assets</a:t>
            </a:r>
            <a:endParaRPr lang="el-GR" sz="2400" b="1" dirty="0">
              <a:solidFill>
                <a:srgbClr val="002060"/>
              </a:solidFill>
            </a:endParaRPr>
          </a:p>
        </p:txBody>
      </p:sp>
      <p:sp>
        <p:nvSpPr>
          <p:cNvPr id="23" name="Rectangle 22"/>
          <p:cNvSpPr/>
          <p:nvPr/>
        </p:nvSpPr>
        <p:spPr bwMode="auto">
          <a:xfrm>
            <a:off x="3769612" y="2074791"/>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Trust Boundaries</a:t>
            </a:r>
            <a:endParaRPr lang="el-GR" sz="2400" b="1" dirty="0">
              <a:solidFill>
                <a:srgbClr val="002060"/>
              </a:solidFill>
            </a:endParaRPr>
          </a:p>
        </p:txBody>
      </p:sp>
      <p:sp>
        <p:nvSpPr>
          <p:cNvPr id="24" name="Rectangle 23"/>
          <p:cNvSpPr/>
          <p:nvPr/>
        </p:nvSpPr>
        <p:spPr bwMode="auto">
          <a:xfrm>
            <a:off x="3769612" y="2995535"/>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Attackers &amp; Goals</a:t>
            </a:r>
            <a:endParaRPr lang="el-GR" sz="2400" b="1" dirty="0">
              <a:solidFill>
                <a:srgbClr val="002060"/>
              </a:solidFill>
            </a:endParaRPr>
          </a:p>
        </p:txBody>
      </p:sp>
      <p:sp>
        <p:nvSpPr>
          <p:cNvPr id="25" name="Rectangle 24"/>
          <p:cNvSpPr/>
          <p:nvPr/>
        </p:nvSpPr>
        <p:spPr bwMode="auto">
          <a:xfrm>
            <a:off x="3769612" y="3916279"/>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Attack Vectors</a:t>
            </a:r>
            <a:endParaRPr lang="el-GR" sz="2400" b="1" dirty="0">
              <a:solidFill>
                <a:srgbClr val="002060"/>
              </a:solidFill>
            </a:endParaRPr>
          </a:p>
        </p:txBody>
      </p:sp>
      <p:sp>
        <p:nvSpPr>
          <p:cNvPr id="26" name="Rectangle 25"/>
          <p:cNvSpPr/>
          <p:nvPr/>
        </p:nvSpPr>
        <p:spPr bwMode="auto">
          <a:xfrm>
            <a:off x="3769612" y="4837023"/>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Risks</a:t>
            </a:r>
            <a:endParaRPr lang="el-GR" sz="2400" b="1" dirty="0">
              <a:solidFill>
                <a:srgbClr val="002060"/>
              </a:solidFill>
            </a:endParaRPr>
          </a:p>
        </p:txBody>
      </p:sp>
      <p:sp>
        <p:nvSpPr>
          <p:cNvPr id="62" name="Rectangle 61"/>
          <p:cNvSpPr/>
          <p:nvPr/>
        </p:nvSpPr>
        <p:spPr bwMode="auto">
          <a:xfrm>
            <a:off x="290573" y="4456976"/>
            <a:ext cx="2766348" cy="542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Transport Layer (L4)</a:t>
            </a:r>
            <a:endParaRPr lang="el-GR" sz="2400" b="1" dirty="0">
              <a:solidFill>
                <a:srgbClr val="002060"/>
              </a:solidFill>
            </a:endParaRPr>
          </a:p>
        </p:txBody>
      </p:sp>
      <p:sp>
        <p:nvSpPr>
          <p:cNvPr id="63" name="Rectangle 62"/>
          <p:cNvSpPr/>
          <p:nvPr/>
        </p:nvSpPr>
        <p:spPr bwMode="auto">
          <a:xfrm>
            <a:off x="6780959" y="1154047"/>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rgbClr val="002060"/>
                </a:solidFill>
              </a:rPr>
              <a:t>TCP/UDP connections, session state, transport data, TLS keys, certificates, encrypted payloads</a:t>
            </a:r>
            <a:endParaRPr lang="el-GR" b="1" dirty="0">
              <a:solidFill>
                <a:srgbClr val="002060"/>
              </a:solidFill>
            </a:endParaRPr>
          </a:p>
        </p:txBody>
      </p:sp>
      <p:sp>
        <p:nvSpPr>
          <p:cNvPr id="64" name="Rectangle 63"/>
          <p:cNvSpPr/>
          <p:nvPr/>
        </p:nvSpPr>
        <p:spPr bwMode="auto">
          <a:xfrm>
            <a:off x="6780959" y="2084231"/>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err="1">
                <a:solidFill>
                  <a:srgbClr val="002060"/>
                </a:solidFill>
              </a:rPr>
              <a:t>Client↔Server</a:t>
            </a:r>
            <a:r>
              <a:rPr lang="en-US" b="1" dirty="0">
                <a:solidFill>
                  <a:srgbClr val="002060"/>
                </a:solidFill>
              </a:rPr>
              <a:t>, </a:t>
            </a:r>
            <a:r>
              <a:rPr lang="en-US" b="1" dirty="0" err="1">
                <a:solidFill>
                  <a:srgbClr val="002060"/>
                </a:solidFill>
              </a:rPr>
              <a:t>internal↔external</a:t>
            </a:r>
            <a:r>
              <a:rPr lang="en-US" b="1" dirty="0">
                <a:solidFill>
                  <a:srgbClr val="002060"/>
                </a:solidFill>
              </a:rPr>
              <a:t>, </a:t>
            </a:r>
            <a:r>
              <a:rPr lang="en-US" b="1" dirty="0" err="1">
                <a:solidFill>
                  <a:srgbClr val="002060"/>
                </a:solidFill>
              </a:rPr>
              <a:t>pre↔post</a:t>
            </a:r>
            <a:r>
              <a:rPr lang="en-US" b="1" dirty="0">
                <a:solidFill>
                  <a:srgbClr val="002060"/>
                </a:solidFill>
              </a:rPr>
              <a:t> TLS, session start/end, firewall/NAT, VPN edges</a:t>
            </a:r>
            <a:endParaRPr lang="el-GR" b="1" dirty="0">
              <a:solidFill>
                <a:srgbClr val="002060"/>
              </a:solidFill>
            </a:endParaRPr>
          </a:p>
        </p:txBody>
      </p:sp>
      <p:sp>
        <p:nvSpPr>
          <p:cNvPr id="65" name="Rectangle 64"/>
          <p:cNvSpPr/>
          <p:nvPr/>
        </p:nvSpPr>
        <p:spPr bwMode="auto">
          <a:xfrm>
            <a:off x="6780959" y="2986095"/>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rgbClr val="002060"/>
                </a:solidFill>
              </a:rPr>
              <a:t>External hackers, insiders, bots/malware, MITM, eavesdroppers, compromised endpoints</a:t>
            </a:r>
            <a:endParaRPr lang="el-GR" b="1" dirty="0">
              <a:solidFill>
                <a:srgbClr val="002060"/>
              </a:solidFill>
            </a:endParaRPr>
          </a:p>
        </p:txBody>
      </p:sp>
      <p:sp>
        <p:nvSpPr>
          <p:cNvPr id="66" name="Rectangle 65"/>
          <p:cNvSpPr/>
          <p:nvPr/>
        </p:nvSpPr>
        <p:spPr bwMode="auto">
          <a:xfrm>
            <a:off x="6780959" y="3916279"/>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rgbClr val="002060"/>
                </a:solidFill>
              </a:rPr>
              <a:t>Floods, sequence spoofing, session hijack, TLS MITM, replay, protocol downgrade</a:t>
            </a:r>
            <a:endParaRPr lang="el-GR" b="1" dirty="0">
              <a:solidFill>
                <a:srgbClr val="002060"/>
              </a:solidFill>
            </a:endParaRPr>
          </a:p>
        </p:txBody>
      </p:sp>
      <p:sp>
        <p:nvSpPr>
          <p:cNvPr id="67" name="Rectangle 66"/>
          <p:cNvSpPr/>
          <p:nvPr/>
        </p:nvSpPr>
        <p:spPr bwMode="auto">
          <a:xfrm>
            <a:off x="6780959" y="4846463"/>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rgbClr val="002060"/>
                </a:solidFill>
              </a:rPr>
              <a:t>Downtime, session takeover, data exposure, tampering, weak encryption, app compromise</a:t>
            </a:r>
            <a:endParaRPr lang="el-GR" b="1" dirty="0">
              <a:solidFill>
                <a:srgbClr val="002060"/>
              </a:solidFill>
            </a:endParaRPr>
          </a:p>
        </p:txBody>
      </p:sp>
      <p:sp>
        <p:nvSpPr>
          <p:cNvPr id="20" name="Rectangle 19"/>
          <p:cNvSpPr/>
          <p:nvPr/>
        </p:nvSpPr>
        <p:spPr bwMode="auto">
          <a:xfrm>
            <a:off x="3769612" y="5757767"/>
            <a:ext cx="2695534"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rPr>
              <a:t>Mitigation</a:t>
            </a:r>
            <a:endParaRPr lang="el-GR" sz="2400" b="1" dirty="0">
              <a:solidFill>
                <a:srgbClr val="002060"/>
              </a:solidFill>
            </a:endParaRPr>
          </a:p>
        </p:txBody>
      </p:sp>
      <p:sp>
        <p:nvSpPr>
          <p:cNvPr id="21" name="Rectangle 20"/>
          <p:cNvSpPr/>
          <p:nvPr/>
        </p:nvSpPr>
        <p:spPr bwMode="auto">
          <a:xfrm>
            <a:off x="6780959" y="5757767"/>
            <a:ext cx="5198838" cy="8117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a:solidFill>
                  <a:srgbClr val="002060"/>
                </a:solidFill>
              </a:rPr>
              <a:t>Rate limiting, strong tokens, TLS 1.2+/1.3, certificate validation, replay protection, redundant paths</a:t>
            </a:r>
            <a:endParaRPr lang="el-GR" b="1" dirty="0">
              <a:solidFill>
                <a:srgbClr val="002060"/>
              </a:solidFill>
            </a:endParaRPr>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2861" t="33576" r="3216"/>
          <a:stretch/>
        </p:blipFill>
        <p:spPr bwMode="auto">
          <a:xfrm>
            <a:off x="76201" y="3124201"/>
            <a:ext cx="3467100" cy="13464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4991141"/>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L4+ Security Protocols</a:t>
            </a:r>
            <a:endParaRPr lang="en-US" sz="2800" b="1" dirty="0"/>
          </a:p>
        </p:txBody>
      </p:sp>
      <p:graphicFrame>
        <p:nvGraphicFramePr>
          <p:cNvPr id="7" name="Table 6"/>
          <p:cNvGraphicFramePr>
            <a:graphicFrameLocks noGrp="1"/>
          </p:cNvGraphicFramePr>
          <p:nvPr>
            <p:extLst>
              <p:ext uri="{D42A27DB-BD31-4B8C-83A1-F6EECF244321}">
                <p14:modId xmlns:p14="http://schemas.microsoft.com/office/powerpoint/2010/main" val="3352919051"/>
              </p:ext>
            </p:extLst>
          </p:nvPr>
        </p:nvGraphicFramePr>
        <p:xfrm>
          <a:off x="170485" y="816989"/>
          <a:ext cx="11726240" cy="5364480"/>
        </p:xfrm>
        <a:graphic>
          <a:graphicData uri="http://schemas.openxmlformats.org/drawingml/2006/table">
            <a:tbl>
              <a:tblPr firstRow="1" bandRow="1">
                <a:tableStyleId>{5C22544A-7EE6-4342-B048-85BDC9FD1C3A}</a:tableStyleId>
              </a:tblPr>
              <a:tblGrid>
                <a:gridCol w="1391615">
                  <a:extLst>
                    <a:ext uri="{9D8B030D-6E8A-4147-A177-3AD203B41FA5}">
                      <a16:colId xmlns:a16="http://schemas.microsoft.com/office/drawing/2014/main" val="20000"/>
                    </a:ext>
                  </a:extLst>
                </a:gridCol>
                <a:gridCol w="1819275">
                  <a:extLst>
                    <a:ext uri="{9D8B030D-6E8A-4147-A177-3AD203B41FA5}">
                      <a16:colId xmlns:a16="http://schemas.microsoft.com/office/drawing/2014/main" val="772842389"/>
                    </a:ext>
                  </a:extLst>
                </a:gridCol>
                <a:gridCol w="2638425">
                  <a:extLst>
                    <a:ext uri="{9D8B030D-6E8A-4147-A177-3AD203B41FA5}">
                      <a16:colId xmlns:a16="http://schemas.microsoft.com/office/drawing/2014/main" val="1162785023"/>
                    </a:ext>
                  </a:extLst>
                </a:gridCol>
                <a:gridCol w="2724150">
                  <a:extLst>
                    <a:ext uri="{9D8B030D-6E8A-4147-A177-3AD203B41FA5}">
                      <a16:colId xmlns:a16="http://schemas.microsoft.com/office/drawing/2014/main" val="358186195"/>
                    </a:ext>
                  </a:extLst>
                </a:gridCol>
                <a:gridCol w="3152775">
                  <a:extLst>
                    <a:ext uri="{9D8B030D-6E8A-4147-A177-3AD203B41FA5}">
                      <a16:colId xmlns:a16="http://schemas.microsoft.com/office/drawing/2014/main" val="20001"/>
                    </a:ext>
                  </a:extLst>
                </a:gridCol>
              </a:tblGrid>
              <a:tr h="248337">
                <a:tc>
                  <a:txBody>
                    <a:bodyPr/>
                    <a:lstStyle/>
                    <a:p>
                      <a:r>
                        <a:rPr lang="en-US" sz="1600" dirty="0"/>
                        <a:t>Protocol</a:t>
                      </a:r>
                    </a:p>
                  </a:txBody>
                  <a:tcPr anchor="ctr">
                    <a:lnL w="12700" algn="ctr">
                      <a:noFill/>
                    </a:lnL>
                    <a:lnR w="12700" algn="ctr">
                      <a:noFill/>
                    </a:lnR>
                    <a:lnT w="12700" algn="ctr">
                      <a:noFill/>
                    </a:lnT>
                    <a:lnB w="12700" algn="ctr">
                      <a:noFill/>
                    </a:lnB>
                  </a:tcPr>
                </a:tc>
                <a:tc>
                  <a:txBody>
                    <a:bodyPr/>
                    <a:lstStyle/>
                    <a:p>
                      <a:r>
                        <a:rPr lang="en-US" sz="1600" dirty="0" smtClean="0"/>
                        <a:t>OSI</a:t>
                      </a:r>
                      <a:r>
                        <a:rPr lang="en-US" sz="1600" baseline="0" dirty="0" smtClean="0"/>
                        <a:t> Layer</a:t>
                      </a:r>
                      <a:endParaRPr lang="en-US" sz="1600" dirty="0"/>
                    </a:p>
                  </a:txBody>
                  <a:tcPr anchor="ctr">
                    <a:lnL w="12700" algn="ctr">
                      <a:noFill/>
                    </a:lnL>
                    <a:lnR w="12700" algn="ctr">
                      <a:noFill/>
                    </a:lnR>
                    <a:lnT w="12700" algn="ctr">
                      <a:noFill/>
                    </a:lnT>
                    <a:lnB w="12700" algn="ctr">
                      <a:noFill/>
                    </a:lnB>
                  </a:tcPr>
                </a:tc>
                <a:tc>
                  <a:txBody>
                    <a:bodyPr/>
                    <a:lstStyle/>
                    <a:p>
                      <a:r>
                        <a:rPr lang="en-US" sz="1600" dirty="0"/>
                        <a:t>Purpose </a:t>
                      </a:r>
                      <a:r>
                        <a:rPr lang="en-US" sz="1600" dirty="0" smtClean="0"/>
                        <a:t>(What </a:t>
                      </a:r>
                      <a:r>
                        <a:rPr lang="en-US" sz="1600" dirty="0"/>
                        <a:t>It </a:t>
                      </a:r>
                      <a:r>
                        <a:rPr lang="en-US" sz="1600" dirty="0" smtClean="0"/>
                        <a:t>Secures)</a:t>
                      </a:r>
                      <a:endParaRPr lang="en-US" sz="1600" dirty="0"/>
                    </a:p>
                  </a:txBody>
                  <a:tcPr anchor="ctr">
                    <a:lnL w="12700" algn="ctr">
                      <a:noFill/>
                    </a:lnL>
                    <a:lnR w="12700" algn="ctr">
                      <a:noFill/>
                    </a:lnR>
                    <a:lnT w="12700" algn="ctr">
                      <a:noFill/>
                    </a:lnT>
                    <a:lnB w="12700" algn="ctr">
                      <a:noFill/>
                    </a:lnB>
                  </a:tcPr>
                </a:tc>
                <a:tc>
                  <a:txBody>
                    <a:bodyPr/>
                    <a:lstStyle/>
                    <a:p>
                      <a:r>
                        <a:rPr lang="en-US" sz="1600"/>
                        <a:t>Key Features</a:t>
                      </a:r>
                    </a:p>
                  </a:txBody>
                  <a:tcPr anchor="ctr">
                    <a:lnL w="12700" algn="ctr">
                      <a:noFill/>
                    </a:lnL>
                    <a:lnR w="12700" algn="ctr">
                      <a:noFill/>
                    </a:lnR>
                    <a:lnT w="12700" algn="ctr">
                      <a:noFill/>
                    </a:lnT>
                    <a:lnB w="12700" algn="ctr">
                      <a:noFill/>
                    </a:lnB>
                  </a:tcPr>
                </a:tc>
                <a:tc>
                  <a:txBody>
                    <a:bodyPr/>
                    <a:lstStyle/>
                    <a:p>
                      <a:r>
                        <a:rPr lang="en-US" sz="1600" dirty="0" smtClean="0"/>
                        <a:t>Use-Cases</a:t>
                      </a:r>
                      <a:endParaRPr lang="en-US" sz="1600" dirty="0"/>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10000"/>
                  </a:ext>
                </a:extLst>
              </a:tr>
              <a:tr h="434590">
                <a:tc>
                  <a:txBody>
                    <a:bodyPr/>
                    <a:lstStyle/>
                    <a:p>
                      <a:r>
                        <a:rPr lang="en-US" sz="1600" b="1" dirty="0"/>
                        <a:t>TLS</a:t>
                      </a:r>
                      <a:endParaRPr lang="en-US" sz="1600" dirty="0"/>
                    </a:p>
                  </a:txBody>
                  <a:tcPr anchor="ctr">
                    <a:lnL w="12700" algn="ctr">
                      <a:noFill/>
                    </a:lnL>
                    <a:lnR w="12700" algn="ctr">
                      <a:noFill/>
                    </a:lnR>
                    <a:lnT w="12700" algn="ctr">
                      <a:noFill/>
                    </a:lnT>
                    <a:lnB w="12700" algn="ctr">
                      <a:noFill/>
                    </a:lnB>
                    <a:solidFill>
                      <a:schemeClr val="accent4">
                        <a:lumMod val="40000"/>
                        <a:lumOff val="60000"/>
                      </a:schemeClr>
                    </a:solidFill>
                  </a:tcPr>
                </a:tc>
                <a:tc>
                  <a:txBody>
                    <a:bodyPr/>
                    <a:lstStyle/>
                    <a:p>
                      <a:r>
                        <a:rPr lang="en-US" sz="1600" dirty="0"/>
                        <a:t>L4.5–L6 (</a:t>
                      </a:r>
                      <a:r>
                        <a:rPr lang="en-US" sz="1600" dirty="0" err="1" smtClean="0"/>
                        <a:t>betw</a:t>
                      </a:r>
                      <a:r>
                        <a:rPr lang="en-US" sz="1600" dirty="0" smtClean="0"/>
                        <a:t>. </a:t>
                      </a:r>
                      <a:r>
                        <a:rPr lang="en-US" sz="1600" dirty="0"/>
                        <a:t>transport </a:t>
                      </a:r>
                      <a:r>
                        <a:rPr lang="en-US" sz="1600" dirty="0" smtClean="0"/>
                        <a:t>and </a:t>
                      </a:r>
                      <a:r>
                        <a:rPr lang="en-US" sz="1600" dirty="0"/>
                        <a:t>application)</a:t>
                      </a:r>
                    </a:p>
                  </a:txBody>
                  <a:tcPr anchor="ctr">
                    <a:lnL w="12700" algn="ctr">
                      <a:noFill/>
                    </a:lnL>
                    <a:lnR w="12700" algn="ctr">
                      <a:noFill/>
                    </a:lnR>
                    <a:lnT w="12700" algn="ctr">
                      <a:noFill/>
                    </a:lnT>
                    <a:lnB w="12700" algn="ctr">
                      <a:noFill/>
                    </a:lnB>
                    <a:solidFill>
                      <a:schemeClr val="accent4">
                        <a:lumMod val="40000"/>
                        <a:lumOff val="60000"/>
                      </a:schemeClr>
                    </a:solidFill>
                  </a:tcPr>
                </a:tc>
                <a:tc>
                  <a:txBody>
                    <a:bodyPr/>
                    <a:lstStyle/>
                    <a:p>
                      <a:r>
                        <a:rPr lang="en-US" sz="1600"/>
                        <a:t>Secures </a:t>
                      </a:r>
                      <a:r>
                        <a:rPr lang="en-US" sz="1600" b="1"/>
                        <a:t>connections</a:t>
                      </a:r>
                      <a:r>
                        <a:rPr lang="en-US" sz="1600"/>
                        <a:t> over TCP/QUIC; general-purpose secure channel</a:t>
                      </a:r>
                    </a:p>
                  </a:txBody>
                  <a:tcPr anchor="ctr">
                    <a:lnL w="12700" algn="ctr">
                      <a:noFill/>
                    </a:lnL>
                    <a:lnR w="12700" algn="ctr">
                      <a:noFill/>
                    </a:lnR>
                    <a:lnT w="12700" algn="ctr">
                      <a:noFill/>
                    </a:lnT>
                    <a:lnB w="12700" algn="ctr">
                      <a:noFill/>
                    </a:lnB>
                    <a:solidFill>
                      <a:schemeClr val="accent4">
                        <a:lumMod val="40000"/>
                        <a:lumOff val="60000"/>
                      </a:schemeClr>
                    </a:solidFill>
                  </a:tcPr>
                </a:tc>
                <a:tc>
                  <a:txBody>
                    <a:bodyPr/>
                    <a:lstStyle/>
                    <a:p>
                      <a:r>
                        <a:rPr lang="en-US" sz="1600"/>
                        <a:t>Handshake, certificates, encryption, integrity, optional mTLS</a:t>
                      </a:r>
                    </a:p>
                  </a:txBody>
                  <a:tcPr anchor="ctr">
                    <a:lnL w="12700" algn="ctr">
                      <a:noFill/>
                    </a:lnL>
                    <a:lnR w="12700" algn="ctr">
                      <a:noFill/>
                    </a:lnR>
                    <a:lnT w="12700" algn="ctr">
                      <a:noFill/>
                    </a:lnT>
                    <a:lnB w="12700" algn="ctr">
                      <a:noFill/>
                    </a:lnB>
                    <a:solidFill>
                      <a:schemeClr val="accent4">
                        <a:lumMod val="40000"/>
                        <a:lumOff val="60000"/>
                      </a:schemeClr>
                    </a:solidFill>
                  </a:tcPr>
                </a:tc>
                <a:tc>
                  <a:txBody>
                    <a:bodyPr/>
                    <a:lstStyle/>
                    <a:p>
                      <a:r>
                        <a:rPr lang="en-US" sz="1600" dirty="0"/>
                        <a:t>HTTPS, SMTP/IMAP/POP3, FTPS, databases, APIs, MQTT, </a:t>
                      </a:r>
                      <a:r>
                        <a:rPr lang="en-US" sz="1600" dirty="0" err="1"/>
                        <a:t>OpenVPN</a:t>
                      </a:r>
                      <a:endParaRPr lang="en-US" sz="1600" dirty="0"/>
                    </a:p>
                  </a:txBody>
                  <a:tcPr anchor="ctr">
                    <a:lnL w="12700" algn="ctr">
                      <a:noFill/>
                    </a:lnL>
                    <a:lnR w="12700" algn="ctr">
                      <a:noFill/>
                    </a:lnR>
                    <a:lnT w="12700" algn="ctr">
                      <a:noFill/>
                    </a:lnT>
                    <a:lnB w="12700" algn="ctr">
                      <a:noFill/>
                    </a:lnB>
                    <a:solidFill>
                      <a:schemeClr val="accent4">
                        <a:lumMod val="40000"/>
                        <a:lumOff val="60000"/>
                      </a:schemeClr>
                    </a:solidFill>
                  </a:tcPr>
                </a:tc>
                <a:extLst>
                  <a:ext uri="{0D108BD9-81ED-4DB2-BD59-A6C34878D82A}">
                    <a16:rowId xmlns:a16="http://schemas.microsoft.com/office/drawing/2014/main" val="4294476591"/>
                  </a:ext>
                </a:extLst>
              </a:tr>
              <a:tr h="434590">
                <a:tc>
                  <a:txBody>
                    <a:bodyPr/>
                    <a:lstStyle/>
                    <a:p>
                      <a:r>
                        <a:rPr lang="en-US" sz="1600" b="1"/>
                        <a:t>DTLS</a:t>
                      </a:r>
                      <a:endParaRPr lang="en-US" sz="1600"/>
                    </a:p>
                  </a:txBody>
                  <a:tcPr anchor="ctr">
                    <a:lnL w="12700" algn="ctr">
                      <a:noFill/>
                    </a:lnL>
                    <a:lnR w="12700" algn="ctr">
                      <a:noFill/>
                    </a:lnR>
                    <a:lnT w="12700" algn="ctr">
                      <a:noFill/>
                    </a:lnT>
                    <a:lnB w="12700" algn="ctr">
                      <a:noFill/>
                    </a:lnB>
                  </a:tcPr>
                </a:tc>
                <a:tc>
                  <a:txBody>
                    <a:bodyPr/>
                    <a:lstStyle/>
                    <a:p>
                      <a:r>
                        <a:rPr lang="en-US" sz="1600" dirty="0"/>
                        <a:t>L4.5–L6 over UDP</a:t>
                      </a:r>
                    </a:p>
                  </a:txBody>
                  <a:tcPr anchor="ctr">
                    <a:lnL w="12700" algn="ctr">
                      <a:noFill/>
                    </a:lnL>
                    <a:lnR w="12700" algn="ctr">
                      <a:noFill/>
                    </a:lnR>
                    <a:lnT w="12700" algn="ctr">
                      <a:noFill/>
                    </a:lnT>
                    <a:lnB w="12700" algn="ctr">
                      <a:noFill/>
                    </a:lnB>
                  </a:tcPr>
                </a:tc>
                <a:tc>
                  <a:txBody>
                    <a:bodyPr/>
                    <a:lstStyle/>
                    <a:p>
                      <a:r>
                        <a:rPr lang="en-US" sz="1600"/>
                        <a:t>Secure </a:t>
                      </a:r>
                      <a:r>
                        <a:rPr lang="en-US" sz="1600" b="1"/>
                        <a:t>datagram</a:t>
                      </a:r>
                      <a:r>
                        <a:rPr lang="en-US" sz="1600"/>
                        <a:t> transport (UDP)</a:t>
                      </a:r>
                    </a:p>
                  </a:txBody>
                  <a:tcPr anchor="ctr">
                    <a:lnL w="12700" algn="ctr">
                      <a:noFill/>
                    </a:lnL>
                    <a:lnR w="12700" algn="ctr">
                      <a:noFill/>
                    </a:lnR>
                    <a:lnT w="12700" algn="ctr">
                      <a:noFill/>
                    </a:lnT>
                    <a:lnB w="12700" algn="ctr">
                      <a:noFill/>
                    </a:lnB>
                  </a:tcPr>
                </a:tc>
                <a:tc>
                  <a:txBody>
                    <a:bodyPr/>
                    <a:lstStyle/>
                    <a:p>
                      <a:r>
                        <a:rPr lang="en-US" sz="1600"/>
                        <a:t>TLS-like handshake, anti-replay, no retransmission</a:t>
                      </a:r>
                    </a:p>
                  </a:txBody>
                  <a:tcPr anchor="ctr">
                    <a:lnL w="12700" algn="ctr">
                      <a:noFill/>
                    </a:lnL>
                    <a:lnR w="12700" algn="ctr">
                      <a:noFill/>
                    </a:lnR>
                    <a:lnT w="12700" algn="ctr">
                      <a:noFill/>
                    </a:lnT>
                    <a:lnB w="12700" algn="ctr">
                      <a:noFill/>
                    </a:lnB>
                  </a:tcPr>
                </a:tc>
                <a:tc>
                  <a:txBody>
                    <a:bodyPr/>
                    <a:lstStyle/>
                    <a:p>
                      <a:r>
                        <a:rPr lang="en-US" sz="1600"/>
                        <a:t>WebRTC, VoIP, real-time comms, some VPNs</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2850833792"/>
                  </a:ext>
                </a:extLst>
              </a:tr>
              <a:tr h="434590">
                <a:tc>
                  <a:txBody>
                    <a:bodyPr/>
                    <a:lstStyle/>
                    <a:p>
                      <a:r>
                        <a:rPr lang="en-US" sz="1600" b="1"/>
                        <a:t>QUIC (with TLS 1.3)</a:t>
                      </a:r>
                      <a:endParaRPr lang="en-US" sz="1600"/>
                    </a:p>
                  </a:txBody>
                  <a:tcPr anchor="ctr">
                    <a:lnL w="12700" algn="ctr">
                      <a:noFill/>
                    </a:lnL>
                    <a:lnR w="12700" algn="ctr">
                      <a:noFill/>
                    </a:lnR>
                    <a:lnT w="12700" algn="ctr">
                      <a:noFill/>
                    </a:lnT>
                    <a:lnB w="12700" algn="ctr">
                      <a:noFill/>
                    </a:lnB>
                  </a:tcPr>
                </a:tc>
                <a:tc>
                  <a:txBody>
                    <a:bodyPr/>
                    <a:lstStyle/>
                    <a:p>
                      <a:r>
                        <a:rPr lang="en-US" sz="1600"/>
                        <a:t>L4 (user-space transport)</a:t>
                      </a:r>
                    </a:p>
                  </a:txBody>
                  <a:tcPr anchor="ctr">
                    <a:lnL w="12700" algn="ctr">
                      <a:noFill/>
                    </a:lnL>
                    <a:lnR w="12700" algn="ctr">
                      <a:noFill/>
                    </a:lnR>
                    <a:lnT w="12700" algn="ctr">
                      <a:noFill/>
                    </a:lnT>
                    <a:lnB w="12700" algn="ctr">
                      <a:noFill/>
                    </a:lnB>
                  </a:tcPr>
                </a:tc>
                <a:tc>
                  <a:txBody>
                    <a:bodyPr/>
                    <a:lstStyle/>
                    <a:p>
                      <a:r>
                        <a:rPr lang="en-US" sz="1600" dirty="0"/>
                        <a:t>Secure, multiplexed, low-latency transport replacing TCP</a:t>
                      </a:r>
                    </a:p>
                  </a:txBody>
                  <a:tcPr anchor="ctr">
                    <a:lnL w="12700" algn="ctr">
                      <a:noFill/>
                    </a:lnL>
                    <a:lnR w="12700" algn="ctr">
                      <a:noFill/>
                    </a:lnR>
                    <a:lnT w="12700" algn="ctr">
                      <a:noFill/>
                    </a:lnT>
                    <a:lnB w="12700" algn="ctr">
                      <a:noFill/>
                    </a:lnB>
                  </a:tcPr>
                </a:tc>
                <a:tc>
                  <a:txBody>
                    <a:bodyPr/>
                    <a:lstStyle/>
                    <a:p>
                      <a:r>
                        <a:rPr lang="en-US" sz="1600" dirty="0"/>
                        <a:t>Integrated TLS 1.3, connection migration, 0-RTT</a:t>
                      </a:r>
                    </a:p>
                  </a:txBody>
                  <a:tcPr anchor="ctr">
                    <a:lnL w="12700" algn="ctr">
                      <a:noFill/>
                    </a:lnL>
                    <a:lnR w="12700" algn="ctr">
                      <a:noFill/>
                    </a:lnR>
                    <a:lnT w="12700" algn="ctr">
                      <a:noFill/>
                    </a:lnT>
                    <a:lnB w="12700" algn="ctr">
                      <a:noFill/>
                    </a:lnB>
                  </a:tcPr>
                </a:tc>
                <a:tc>
                  <a:txBody>
                    <a:bodyPr/>
                    <a:lstStyle/>
                    <a:p>
                      <a:r>
                        <a:rPr lang="en-US" sz="1600"/>
                        <a:t>HTTP/3, streaming, mobile apps</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2732554604"/>
                  </a:ext>
                </a:extLst>
              </a:tr>
              <a:tr h="434590">
                <a:tc>
                  <a:txBody>
                    <a:bodyPr/>
                    <a:lstStyle/>
                    <a:p>
                      <a:r>
                        <a:rPr lang="en-US" sz="1600" b="1"/>
                        <a:t>SSH</a:t>
                      </a:r>
                      <a:endParaRPr lang="en-US" sz="1600"/>
                    </a:p>
                  </a:txBody>
                  <a:tcPr anchor="ctr">
                    <a:lnL w="12700" algn="ctr">
                      <a:noFill/>
                    </a:lnL>
                    <a:lnR w="12700" algn="ctr">
                      <a:noFill/>
                    </a:lnR>
                    <a:lnT w="12700" algn="ctr">
                      <a:noFill/>
                    </a:lnT>
                    <a:lnB w="12700" algn="ctr">
                      <a:noFill/>
                    </a:lnB>
                  </a:tcPr>
                </a:tc>
                <a:tc>
                  <a:txBody>
                    <a:bodyPr/>
                    <a:lstStyle/>
                    <a:p>
                      <a:r>
                        <a:rPr lang="en-US" sz="1600"/>
                        <a:t>L7 secure application protocol</a:t>
                      </a:r>
                    </a:p>
                  </a:txBody>
                  <a:tcPr anchor="ctr">
                    <a:lnL w="12700" algn="ctr">
                      <a:noFill/>
                    </a:lnL>
                    <a:lnR w="12700" algn="ctr">
                      <a:noFill/>
                    </a:lnR>
                    <a:lnT w="12700" algn="ctr">
                      <a:noFill/>
                    </a:lnT>
                    <a:lnB w="12700" algn="ctr">
                      <a:noFill/>
                    </a:lnB>
                  </a:tcPr>
                </a:tc>
                <a:tc>
                  <a:txBody>
                    <a:bodyPr/>
                    <a:lstStyle/>
                    <a:p>
                      <a:r>
                        <a:rPr lang="en-US" sz="1600"/>
                        <a:t>Secure </a:t>
                      </a:r>
                      <a:r>
                        <a:rPr lang="en-US" sz="1600" b="1"/>
                        <a:t>terminal + tunneling</a:t>
                      </a:r>
                      <a:r>
                        <a:rPr lang="en-US" sz="1600"/>
                        <a:t>; connection-oriented</a:t>
                      </a:r>
                    </a:p>
                  </a:txBody>
                  <a:tcPr anchor="ctr">
                    <a:lnL w="12700" algn="ctr">
                      <a:noFill/>
                    </a:lnL>
                    <a:lnR w="12700" algn="ctr">
                      <a:noFill/>
                    </a:lnR>
                    <a:lnT w="12700" algn="ctr">
                      <a:noFill/>
                    </a:lnT>
                    <a:lnB w="12700" algn="ctr">
                      <a:noFill/>
                    </a:lnB>
                  </a:tcPr>
                </a:tc>
                <a:tc>
                  <a:txBody>
                    <a:bodyPr/>
                    <a:lstStyle/>
                    <a:p>
                      <a:r>
                        <a:rPr lang="en-US" sz="1600"/>
                        <a:t>Own key exchange, host keys, user auth, encrypted stream</a:t>
                      </a:r>
                    </a:p>
                  </a:txBody>
                  <a:tcPr anchor="ctr">
                    <a:lnL w="12700" algn="ctr">
                      <a:noFill/>
                    </a:lnL>
                    <a:lnR w="12700" algn="ctr">
                      <a:noFill/>
                    </a:lnR>
                    <a:lnT w="12700" algn="ctr">
                      <a:noFill/>
                    </a:lnT>
                    <a:lnB w="12700" algn="ctr">
                      <a:noFill/>
                    </a:lnB>
                  </a:tcPr>
                </a:tc>
                <a:tc>
                  <a:txBody>
                    <a:bodyPr/>
                    <a:lstStyle/>
                    <a:p>
                      <a:r>
                        <a:rPr lang="en-US" sz="1600"/>
                        <a:t>Remote shell, secure file transfer (SFTP), port forwarding</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1818489744"/>
                  </a:ext>
                </a:extLst>
              </a:tr>
              <a:tr h="434590">
                <a:tc>
                  <a:txBody>
                    <a:bodyPr/>
                    <a:lstStyle/>
                    <a:p>
                      <a:r>
                        <a:rPr lang="en-US" sz="1600" b="1"/>
                        <a:t>S/MIME</a:t>
                      </a:r>
                      <a:endParaRPr lang="en-US" sz="1600"/>
                    </a:p>
                  </a:txBody>
                  <a:tcPr anchor="ctr">
                    <a:lnL w="12700" algn="ctr">
                      <a:noFill/>
                    </a:lnL>
                    <a:lnR w="12700" algn="ctr">
                      <a:noFill/>
                    </a:lnR>
                    <a:lnT w="12700" algn="ctr">
                      <a:noFill/>
                    </a:lnT>
                    <a:lnB w="12700" algn="ctr">
                      <a:noFill/>
                    </a:lnB>
                  </a:tcPr>
                </a:tc>
                <a:tc>
                  <a:txBody>
                    <a:bodyPr/>
                    <a:lstStyle/>
                    <a:p>
                      <a:r>
                        <a:rPr lang="en-US" sz="1600" dirty="0"/>
                        <a:t>L6–L7 (</a:t>
                      </a:r>
                      <a:r>
                        <a:rPr lang="en-US" sz="1600" dirty="0" smtClean="0"/>
                        <a:t>presentation &amp; message </a:t>
                      </a:r>
                      <a:r>
                        <a:rPr lang="en-US" sz="1600" dirty="0"/>
                        <a:t>security)</a:t>
                      </a:r>
                    </a:p>
                  </a:txBody>
                  <a:tcPr anchor="ctr">
                    <a:lnL w="12700" algn="ctr">
                      <a:noFill/>
                    </a:lnL>
                    <a:lnR w="12700" algn="ctr">
                      <a:noFill/>
                    </a:lnR>
                    <a:lnT w="12700" algn="ctr">
                      <a:noFill/>
                    </a:lnT>
                    <a:lnB w="12700" algn="ctr">
                      <a:noFill/>
                    </a:lnB>
                  </a:tcPr>
                </a:tc>
                <a:tc>
                  <a:txBody>
                    <a:bodyPr/>
                    <a:lstStyle/>
                    <a:p>
                      <a:r>
                        <a:rPr lang="en-US" sz="1600" b="1" dirty="0"/>
                        <a:t>Message-level</a:t>
                      </a:r>
                      <a:r>
                        <a:rPr lang="en-US" sz="1600" dirty="0"/>
                        <a:t> email encryption &amp; signatures</a:t>
                      </a:r>
                    </a:p>
                  </a:txBody>
                  <a:tcPr anchor="ctr">
                    <a:lnL w="12700" algn="ctr">
                      <a:noFill/>
                    </a:lnL>
                    <a:lnR w="12700" algn="ctr">
                      <a:noFill/>
                    </a:lnR>
                    <a:lnT w="12700" algn="ctr">
                      <a:noFill/>
                    </a:lnT>
                    <a:lnB w="12700" algn="ctr">
                      <a:noFill/>
                    </a:lnB>
                  </a:tcPr>
                </a:tc>
                <a:tc>
                  <a:txBody>
                    <a:bodyPr/>
                    <a:lstStyle/>
                    <a:p>
                      <a:r>
                        <a:rPr lang="en-US" sz="1600"/>
                        <a:t>X.509 certs, end-to-end protection</a:t>
                      </a:r>
                    </a:p>
                  </a:txBody>
                  <a:tcPr anchor="ctr">
                    <a:lnL w="12700" algn="ctr">
                      <a:noFill/>
                    </a:lnL>
                    <a:lnR w="12700" algn="ctr">
                      <a:noFill/>
                    </a:lnR>
                    <a:lnT w="12700" algn="ctr">
                      <a:noFill/>
                    </a:lnT>
                    <a:lnB w="12700" algn="ctr">
                      <a:noFill/>
                    </a:lnB>
                  </a:tcPr>
                </a:tc>
                <a:tc>
                  <a:txBody>
                    <a:bodyPr/>
                    <a:lstStyle/>
                    <a:p>
                      <a:r>
                        <a:rPr lang="en-US" sz="1600"/>
                        <a:t>Secure email in enterprises</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2086304737"/>
                  </a:ext>
                </a:extLst>
              </a:tr>
              <a:tr h="434590">
                <a:tc>
                  <a:txBody>
                    <a:bodyPr/>
                    <a:lstStyle/>
                    <a:p>
                      <a:r>
                        <a:rPr lang="en-US" sz="1600" b="1" dirty="0"/>
                        <a:t>PGP </a:t>
                      </a:r>
                      <a:r>
                        <a:rPr lang="en-US" sz="1600" b="1" dirty="0" smtClean="0"/>
                        <a:t>(</a:t>
                      </a:r>
                      <a:r>
                        <a:rPr lang="en-US" sz="1600" b="1" dirty="0" err="1" smtClean="0"/>
                        <a:t>OpenPGP</a:t>
                      </a:r>
                      <a:r>
                        <a:rPr lang="en-US" sz="1600" b="1" dirty="0" smtClean="0"/>
                        <a:t>)</a:t>
                      </a:r>
                      <a:endParaRPr lang="en-US" sz="1600" dirty="0"/>
                    </a:p>
                  </a:txBody>
                  <a:tcPr anchor="ctr">
                    <a:lnL w="12700" algn="ctr">
                      <a:noFill/>
                    </a:lnL>
                    <a:lnR w="12700" algn="ctr">
                      <a:noFill/>
                    </a:lnR>
                    <a:lnT w="12700" algn="ctr">
                      <a:noFill/>
                    </a:lnT>
                    <a:lnB w="12700" algn="ctr">
                      <a:noFill/>
                    </a:lnB>
                  </a:tcPr>
                </a:tc>
                <a:tc>
                  <a:txBody>
                    <a:bodyPr/>
                    <a:lstStyle/>
                    <a:p>
                      <a:r>
                        <a:rPr lang="en-US" sz="1600" dirty="0"/>
                        <a:t>L6–L7</a:t>
                      </a:r>
                    </a:p>
                  </a:txBody>
                  <a:tcPr anchor="ctr">
                    <a:lnL w="12700" algn="ctr">
                      <a:noFill/>
                    </a:lnL>
                    <a:lnR w="12700" algn="ctr">
                      <a:noFill/>
                    </a:lnR>
                    <a:lnT w="12700" algn="ctr">
                      <a:noFill/>
                    </a:lnT>
                    <a:lnB w="12700" algn="ctr">
                      <a:noFill/>
                    </a:lnB>
                  </a:tcPr>
                </a:tc>
                <a:tc>
                  <a:txBody>
                    <a:bodyPr/>
                    <a:lstStyle/>
                    <a:p>
                      <a:r>
                        <a:rPr lang="en-US" sz="1600" b="1"/>
                        <a:t>Object/message encryption</a:t>
                      </a:r>
                      <a:r>
                        <a:rPr lang="en-US" sz="1600"/>
                        <a:t> independent of transport</a:t>
                      </a:r>
                    </a:p>
                  </a:txBody>
                  <a:tcPr anchor="ctr">
                    <a:lnL w="12700" algn="ctr">
                      <a:noFill/>
                    </a:lnL>
                    <a:lnR w="12700" algn="ctr">
                      <a:noFill/>
                    </a:lnR>
                    <a:lnT w="12700" algn="ctr">
                      <a:noFill/>
                    </a:lnT>
                    <a:lnB w="12700" algn="ctr">
                      <a:noFill/>
                    </a:lnB>
                  </a:tcPr>
                </a:tc>
                <a:tc>
                  <a:txBody>
                    <a:bodyPr/>
                    <a:lstStyle/>
                    <a:p>
                      <a:r>
                        <a:rPr lang="en-US" sz="1600"/>
                        <a:t>Web-of-trust, signatures, email/file encryption</a:t>
                      </a:r>
                    </a:p>
                  </a:txBody>
                  <a:tcPr anchor="ctr">
                    <a:lnL w="12700" algn="ctr">
                      <a:noFill/>
                    </a:lnL>
                    <a:lnR w="12700" algn="ctr">
                      <a:noFill/>
                    </a:lnR>
                    <a:lnT w="12700" algn="ctr">
                      <a:noFill/>
                    </a:lnT>
                    <a:lnB w="12700" algn="ctr">
                      <a:noFill/>
                    </a:lnB>
                  </a:tcPr>
                </a:tc>
                <a:tc>
                  <a:txBody>
                    <a:bodyPr/>
                    <a:lstStyle/>
                    <a:p>
                      <a:r>
                        <a:rPr lang="en-US" sz="1600"/>
                        <a:t>Email privacy, secure file sharing</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3841511311"/>
                  </a:ext>
                </a:extLst>
              </a:tr>
              <a:tr h="434590">
                <a:tc>
                  <a:txBody>
                    <a:bodyPr/>
                    <a:lstStyle/>
                    <a:p>
                      <a:r>
                        <a:rPr lang="en-US" sz="1600" b="1"/>
                        <a:t>Kerberos</a:t>
                      </a:r>
                      <a:endParaRPr lang="en-US" sz="1600"/>
                    </a:p>
                  </a:txBody>
                  <a:tcPr anchor="ctr">
                    <a:lnL w="12700" algn="ctr">
                      <a:noFill/>
                    </a:lnL>
                    <a:lnR w="12700" algn="ctr">
                      <a:noFill/>
                    </a:lnR>
                    <a:lnT w="12700" algn="ctr">
                      <a:noFill/>
                    </a:lnT>
                    <a:lnB w="12700" algn="ctr">
                      <a:noFill/>
                    </a:lnB>
                  </a:tcPr>
                </a:tc>
                <a:tc>
                  <a:txBody>
                    <a:bodyPr/>
                    <a:lstStyle/>
                    <a:p>
                      <a:r>
                        <a:rPr lang="en-US" sz="1600"/>
                        <a:t>L7 authentication</a:t>
                      </a:r>
                    </a:p>
                  </a:txBody>
                  <a:tcPr anchor="ctr">
                    <a:lnL w="12700" algn="ctr">
                      <a:noFill/>
                    </a:lnL>
                    <a:lnR w="12700" algn="ctr">
                      <a:noFill/>
                    </a:lnR>
                    <a:lnT w="12700" algn="ctr">
                      <a:noFill/>
                    </a:lnT>
                    <a:lnB w="12700" algn="ctr">
                      <a:noFill/>
                    </a:lnB>
                  </a:tcPr>
                </a:tc>
                <a:tc>
                  <a:txBody>
                    <a:bodyPr/>
                    <a:lstStyle/>
                    <a:p>
                      <a:r>
                        <a:rPr lang="en-US" sz="1600"/>
                        <a:t>Secure authentication + session tickets</a:t>
                      </a:r>
                    </a:p>
                  </a:txBody>
                  <a:tcPr anchor="ctr">
                    <a:lnL w="12700" algn="ctr">
                      <a:noFill/>
                    </a:lnL>
                    <a:lnR w="12700" algn="ctr">
                      <a:noFill/>
                    </a:lnR>
                    <a:lnT w="12700" algn="ctr">
                      <a:noFill/>
                    </a:lnT>
                    <a:lnB w="12700" algn="ctr">
                      <a:noFill/>
                    </a:lnB>
                  </a:tcPr>
                </a:tc>
                <a:tc>
                  <a:txBody>
                    <a:bodyPr/>
                    <a:lstStyle/>
                    <a:p>
                      <a:r>
                        <a:rPr lang="en-US" sz="1600" dirty="0"/>
                        <a:t>Mutual </a:t>
                      </a:r>
                      <a:r>
                        <a:rPr lang="en-US" sz="1600" dirty="0" err="1"/>
                        <a:t>auth</a:t>
                      </a:r>
                      <a:r>
                        <a:rPr lang="en-US" sz="1600" dirty="0"/>
                        <a:t>, symmetric </a:t>
                      </a:r>
                      <a:r>
                        <a:rPr lang="en-US" sz="1600" dirty="0" smtClean="0"/>
                        <a:t>crypto</a:t>
                      </a:r>
                      <a:endParaRPr lang="en-US" sz="1600" dirty="0"/>
                    </a:p>
                  </a:txBody>
                  <a:tcPr anchor="ctr">
                    <a:lnL w="12700" algn="ctr">
                      <a:noFill/>
                    </a:lnL>
                    <a:lnR w="12700" algn="ctr">
                      <a:noFill/>
                    </a:lnR>
                    <a:lnT w="12700" algn="ctr">
                      <a:noFill/>
                    </a:lnT>
                    <a:lnB w="12700" algn="ctr">
                      <a:noFill/>
                    </a:lnB>
                  </a:tcPr>
                </a:tc>
                <a:tc>
                  <a:txBody>
                    <a:bodyPr/>
                    <a:lstStyle/>
                    <a:p>
                      <a:r>
                        <a:rPr lang="en-US" sz="1600" dirty="0"/>
                        <a:t>Enterprise SSO, Active Directory, large networks</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54321441"/>
                  </a:ext>
                </a:extLst>
              </a:tr>
            </a:tbl>
          </a:graphicData>
        </a:graphic>
      </p:graphicFrame>
    </p:spTree>
    <p:extLst>
      <p:ext uri="{BB962C8B-B14F-4D97-AF65-F5344CB8AC3E}">
        <p14:creationId xmlns:p14="http://schemas.microsoft.com/office/powerpoint/2010/main" val="1374769095"/>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L4+ Security Protocols</a:t>
            </a:r>
            <a:endParaRPr lang="en-US" sz="2800" b="1" dirty="0"/>
          </a:p>
        </p:txBody>
      </p:sp>
      <p:sp>
        <p:nvSpPr>
          <p:cNvPr id="6" name="Rectangle 5"/>
          <p:cNvSpPr/>
          <p:nvPr/>
        </p:nvSpPr>
        <p:spPr bwMode="auto">
          <a:xfrm>
            <a:off x="209550" y="1124634"/>
            <a:ext cx="11487149" cy="461665"/>
          </a:xfrm>
          <a:prstGeom prst="rect">
            <a:avLst/>
          </a:prstGeom>
          <a:solidFill>
            <a:srgbClr val="EDF2FA"/>
          </a:solidFill>
        </p:spPr>
        <p:txBody>
          <a:bodyPr wrap="square">
            <a:spAutoFit/>
          </a:bodyPr>
          <a:lstStyle/>
          <a:p>
            <a:pPr lvl="0" algn="ctr" rtl="0" eaLnBrk="0" fontAlgn="base" hangingPunct="0">
              <a:spcBef>
                <a:spcPct val="0"/>
              </a:spcBef>
              <a:spcAft>
                <a:spcPct val="0"/>
              </a:spcAft>
            </a:pPr>
            <a:r>
              <a:rPr lang="en-US" altLang="el-GR" sz="2400" b="1" dirty="0">
                <a:latin typeface="Arial" panose="020B0604020202020204" pitchFamily="34" charset="0"/>
              </a:rPr>
              <a:t>Why use </a:t>
            </a:r>
            <a:r>
              <a:rPr lang="en-US" altLang="el-GR" sz="2400" b="1" dirty="0" smtClean="0">
                <a:latin typeface="Arial" panose="020B0604020202020204" pitchFamily="34" charset="0"/>
              </a:rPr>
              <a:t>L4 security protocols (TLS) even </a:t>
            </a:r>
            <a:r>
              <a:rPr lang="en-US" altLang="el-GR" sz="2400" b="1" dirty="0">
                <a:latin typeface="Arial" panose="020B0604020202020204" pitchFamily="34" charset="0"/>
              </a:rPr>
              <a:t>inside a </a:t>
            </a:r>
            <a:r>
              <a:rPr lang="en-US" altLang="el-GR" sz="2400" b="1" dirty="0" smtClean="0">
                <a:latin typeface="Arial" panose="020B0604020202020204" pitchFamily="34" charset="0"/>
              </a:rPr>
              <a:t>secure L3 e.g., VPN</a:t>
            </a:r>
            <a:r>
              <a:rPr lang="en-US" altLang="el-GR" sz="2400" b="1" dirty="0">
                <a:latin typeface="Arial" panose="020B0604020202020204" pitchFamily="34" charset="0"/>
              </a:rPr>
              <a:t>?</a:t>
            </a:r>
            <a:endParaRPr lang="el-GR" altLang="el-GR" sz="2400" b="1" dirty="0">
              <a:latin typeface="Arial" panose="020B0604020202020204" pitchFamily="34" charset="0"/>
            </a:endParaRPr>
          </a:p>
        </p:txBody>
      </p:sp>
    </p:spTree>
    <p:extLst>
      <p:ext uri="{BB962C8B-B14F-4D97-AF65-F5344CB8AC3E}">
        <p14:creationId xmlns:p14="http://schemas.microsoft.com/office/powerpoint/2010/main" val="850937513"/>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Rectangle 8"/>
          <p:cNvSpPr/>
          <p:nvPr/>
        </p:nvSpPr>
        <p:spPr>
          <a:xfrm>
            <a:off x="381000" y="283339"/>
            <a:ext cx="11277600" cy="4832092"/>
          </a:xfrm>
          <a:prstGeom prst="rect">
            <a:avLst/>
          </a:prstGeom>
        </p:spPr>
        <p:txBody>
          <a:bodyPr wrap="square">
            <a:spAutoFit/>
          </a:bodyPr>
          <a:lstStyle/>
          <a:p>
            <a:r>
              <a:rPr lang="en-US" sz="2800" b="1" dirty="0"/>
              <a:t>Case 1: The Missing Husband</a:t>
            </a:r>
            <a:r>
              <a:rPr lang="en-US" sz="2800" dirty="0"/>
              <a:t/>
            </a:r>
            <a:br>
              <a:rPr lang="en-US" sz="2800" dirty="0"/>
            </a:br>
            <a:endParaRPr lang="en-US" sz="2800" dirty="0" smtClean="0"/>
          </a:p>
          <a:p>
            <a:r>
              <a:rPr lang="en-US" sz="2800" dirty="0" smtClean="0"/>
              <a:t>A </a:t>
            </a:r>
            <a:r>
              <a:rPr lang="en-US" sz="2800" dirty="0"/>
              <a:t>woman sits in court, accused of murdering her husband. She insists she is innocent, saying she misses him deeply and recalls the happy moments they shared together. The courtroom murmurs as her lawyer rises</a:t>
            </a:r>
            <a:r>
              <a:rPr lang="en-US" sz="2800" dirty="0" smtClean="0"/>
              <a:t>. </a:t>
            </a:r>
            <a:r>
              <a:rPr lang="en-US" sz="2800" i="1" dirty="0" smtClean="0"/>
              <a:t>"</a:t>
            </a:r>
            <a:r>
              <a:rPr lang="en-US" sz="2800" i="1" dirty="0"/>
              <a:t>Her husband isn’t dead—he’s just missing,"</a:t>
            </a:r>
            <a:r>
              <a:rPr lang="en-US" sz="2800" dirty="0"/>
              <a:t> the lawyer says. </a:t>
            </a:r>
            <a:r>
              <a:rPr lang="en-US" sz="2800" i="1" dirty="0"/>
              <a:t>"Look at the doors. He will walk in any moment."</a:t>
            </a:r>
            <a:r>
              <a:rPr lang="en-US" sz="2800" dirty="0"/>
              <a:t> The jury stares at the doors, and the woman watches the jury, her fingers nervously tapping the table</a:t>
            </a:r>
            <a:r>
              <a:rPr lang="en-US" sz="2800" dirty="0" smtClean="0"/>
              <a:t>. “If you were so sure my client was guilty you wouldn't look at the door. My client is innocent!”. </a:t>
            </a:r>
            <a:endParaRPr lang="en-US" sz="2800" dirty="0"/>
          </a:p>
          <a:p>
            <a:endParaRPr lang="en-US" sz="2800" b="1" dirty="0" smtClean="0"/>
          </a:p>
          <a:p>
            <a:r>
              <a:rPr lang="en-US" sz="2800" b="1" dirty="0" smtClean="0"/>
              <a:t>Question</a:t>
            </a:r>
            <a:r>
              <a:rPr lang="en-US" sz="2800" b="1" dirty="0"/>
              <a:t>:</a:t>
            </a:r>
            <a:r>
              <a:rPr lang="en-US" sz="2800" dirty="0"/>
              <a:t> Guilty or Not Guilty?</a:t>
            </a:r>
          </a:p>
        </p:txBody>
      </p:sp>
    </p:spTree>
    <p:extLst>
      <p:ext uri="{BB962C8B-B14F-4D97-AF65-F5344CB8AC3E}">
        <p14:creationId xmlns:p14="http://schemas.microsoft.com/office/powerpoint/2010/main" val="3969423435"/>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L4+ Security Protocols</a:t>
            </a:r>
            <a:endParaRPr lang="en-US" sz="2800" b="1" dirty="0"/>
          </a:p>
        </p:txBody>
      </p:sp>
      <p:sp>
        <p:nvSpPr>
          <p:cNvPr id="4" name="Rectangle 3"/>
          <p:cNvSpPr/>
          <p:nvPr/>
        </p:nvSpPr>
        <p:spPr bwMode="auto">
          <a:xfrm>
            <a:off x="209550" y="1124634"/>
            <a:ext cx="11487149" cy="461665"/>
          </a:xfrm>
          <a:prstGeom prst="rect">
            <a:avLst/>
          </a:prstGeom>
          <a:solidFill>
            <a:srgbClr val="EDF2FA"/>
          </a:solidFill>
        </p:spPr>
        <p:txBody>
          <a:bodyPr wrap="square">
            <a:spAutoFit/>
          </a:bodyPr>
          <a:lstStyle/>
          <a:p>
            <a:pPr lvl="0" algn="ctr" rtl="0" eaLnBrk="0" fontAlgn="base" hangingPunct="0">
              <a:spcBef>
                <a:spcPct val="0"/>
              </a:spcBef>
              <a:spcAft>
                <a:spcPct val="0"/>
              </a:spcAft>
            </a:pPr>
            <a:r>
              <a:rPr lang="en-US" altLang="el-GR" sz="2400" b="1" dirty="0">
                <a:latin typeface="Arial" panose="020B0604020202020204" pitchFamily="34" charset="0"/>
              </a:rPr>
              <a:t>Why use </a:t>
            </a:r>
            <a:r>
              <a:rPr lang="en-US" altLang="el-GR" sz="2400" b="1" dirty="0" smtClean="0">
                <a:latin typeface="Arial" panose="020B0604020202020204" pitchFamily="34" charset="0"/>
              </a:rPr>
              <a:t>L4 security protocols (TLS) even </a:t>
            </a:r>
            <a:r>
              <a:rPr lang="en-US" altLang="el-GR" sz="2400" b="1" dirty="0">
                <a:latin typeface="Arial" panose="020B0604020202020204" pitchFamily="34" charset="0"/>
              </a:rPr>
              <a:t>inside a </a:t>
            </a:r>
            <a:r>
              <a:rPr lang="en-US" altLang="el-GR" sz="2400" b="1" dirty="0" smtClean="0">
                <a:latin typeface="Arial" panose="020B0604020202020204" pitchFamily="34" charset="0"/>
              </a:rPr>
              <a:t>secure L3 e.g., VPN</a:t>
            </a:r>
            <a:r>
              <a:rPr lang="en-US" altLang="el-GR" sz="2400" b="1" dirty="0">
                <a:latin typeface="Arial" panose="020B0604020202020204" pitchFamily="34" charset="0"/>
              </a:rPr>
              <a:t>?</a:t>
            </a:r>
            <a:endParaRPr lang="el-GR" altLang="el-GR" sz="2400" b="1" dirty="0">
              <a:latin typeface="Arial" panose="020B0604020202020204" pitchFamily="34" charset="0"/>
            </a:endParaRPr>
          </a:p>
        </p:txBody>
      </p:sp>
      <p:sp>
        <p:nvSpPr>
          <p:cNvPr id="6" name="Rectangle 5"/>
          <p:cNvSpPr/>
          <p:nvPr/>
        </p:nvSpPr>
        <p:spPr bwMode="auto">
          <a:xfrm>
            <a:off x="209550" y="2801034"/>
            <a:ext cx="11487149" cy="1569660"/>
          </a:xfrm>
          <a:prstGeom prst="rect">
            <a:avLst/>
          </a:prstGeom>
          <a:solidFill>
            <a:srgbClr val="EDF2FA"/>
          </a:solidFill>
        </p:spPr>
        <p:txBody>
          <a:bodyPr wrap="square">
            <a:spAutoFit/>
          </a:bodyPr>
          <a:lstStyle/>
          <a:p>
            <a:pPr marL="457200" lvl="0" indent="-457200" rtl="0" eaLnBrk="0" fontAlgn="base" hangingPunct="0">
              <a:spcBef>
                <a:spcPct val="0"/>
              </a:spcBef>
              <a:spcAft>
                <a:spcPct val="0"/>
              </a:spcAft>
              <a:buFont typeface="Arial" panose="020B0604020202020204" pitchFamily="34" charset="0"/>
              <a:buChar char="•"/>
            </a:pPr>
            <a:r>
              <a:rPr lang="en-US" altLang="el-GR" sz="2400" dirty="0">
                <a:latin typeface="Arial" panose="020B0604020202020204" pitchFamily="34" charset="0"/>
              </a:rPr>
              <a:t>VPN encrypts traffic </a:t>
            </a:r>
            <a:r>
              <a:rPr lang="en-US" altLang="el-GR" sz="2400" dirty="0" smtClean="0">
                <a:latin typeface="Arial" panose="020B0604020202020204" pitchFamily="34" charset="0"/>
              </a:rPr>
              <a:t>hop-to-hop (client to </a:t>
            </a:r>
            <a:r>
              <a:rPr lang="en-US" altLang="el-GR" sz="2400" dirty="0">
                <a:latin typeface="Arial" panose="020B0604020202020204" pitchFamily="34" charset="0"/>
              </a:rPr>
              <a:t>VPN </a:t>
            </a:r>
            <a:r>
              <a:rPr lang="en-US" altLang="el-GR" sz="2400" dirty="0" smtClean="0">
                <a:latin typeface="Arial" panose="020B0604020202020204" pitchFamily="34" charset="0"/>
              </a:rPr>
              <a:t>server)</a:t>
            </a:r>
          </a:p>
          <a:p>
            <a:pPr marL="457200" lvl="0" indent="-457200" rtl="0" eaLnBrk="0" fontAlgn="base" hangingPunct="0">
              <a:spcBef>
                <a:spcPct val="0"/>
              </a:spcBef>
              <a:spcAft>
                <a:spcPct val="0"/>
              </a:spcAft>
              <a:buFont typeface="Arial" panose="020B0604020202020204" pitchFamily="34" charset="0"/>
              <a:buChar char="•"/>
            </a:pPr>
            <a:r>
              <a:rPr lang="en-US" altLang="el-GR" sz="2400" dirty="0" smtClean="0">
                <a:latin typeface="Arial" panose="020B0604020202020204" pitchFamily="34" charset="0"/>
              </a:rPr>
              <a:t>L4+ </a:t>
            </a:r>
            <a:r>
              <a:rPr lang="en-US" altLang="el-GR" sz="2400" dirty="0">
                <a:latin typeface="Arial" panose="020B0604020202020204" pitchFamily="34" charset="0"/>
              </a:rPr>
              <a:t>provides end-to-end security to the web server, independent of VPN </a:t>
            </a:r>
            <a:r>
              <a:rPr lang="en-US" altLang="el-GR" sz="2400" dirty="0" smtClean="0">
                <a:latin typeface="Arial" panose="020B0604020202020204" pitchFamily="34" charset="0"/>
              </a:rPr>
              <a:t>trust</a:t>
            </a:r>
          </a:p>
          <a:p>
            <a:pPr marL="457200" lvl="0" indent="-457200" rtl="0" eaLnBrk="0" fontAlgn="base" hangingPunct="0">
              <a:spcBef>
                <a:spcPct val="0"/>
              </a:spcBef>
              <a:spcAft>
                <a:spcPct val="0"/>
              </a:spcAft>
              <a:buFont typeface="Arial" panose="020B0604020202020204" pitchFamily="34" charset="0"/>
              <a:buChar char="•"/>
            </a:pPr>
            <a:r>
              <a:rPr lang="en-US" altLang="el-GR" sz="2400" dirty="0" smtClean="0">
                <a:latin typeface="Arial" panose="020B0604020202020204" pitchFamily="34" charset="0"/>
              </a:rPr>
              <a:t>Defense </a:t>
            </a:r>
            <a:r>
              <a:rPr lang="en-US" altLang="el-GR" sz="2400" dirty="0">
                <a:latin typeface="Arial" panose="020B0604020202020204" pitchFamily="34" charset="0"/>
              </a:rPr>
              <a:t>in depth: </a:t>
            </a:r>
            <a:endParaRPr lang="en-US" altLang="el-GR" sz="2400" dirty="0" smtClean="0">
              <a:latin typeface="Arial" panose="020B0604020202020204" pitchFamily="34" charset="0"/>
            </a:endParaRPr>
          </a:p>
          <a:p>
            <a:pPr marL="914400" lvl="1" indent="-457200" rtl="0" eaLnBrk="0" fontAlgn="base" hangingPunct="0">
              <a:spcBef>
                <a:spcPct val="0"/>
              </a:spcBef>
              <a:spcAft>
                <a:spcPct val="0"/>
              </a:spcAft>
              <a:buFont typeface="Arial" panose="020B0604020202020204" pitchFamily="34" charset="0"/>
              <a:buChar char="•"/>
            </a:pPr>
            <a:r>
              <a:rPr lang="en-US" altLang="el-GR" sz="2400" dirty="0" smtClean="0">
                <a:latin typeface="Arial" panose="020B0604020202020204" pitchFamily="34" charset="0"/>
              </a:rPr>
              <a:t>even </a:t>
            </a:r>
            <a:r>
              <a:rPr lang="en-US" altLang="el-GR" sz="2400" dirty="0">
                <a:latin typeface="Arial" panose="020B0604020202020204" pitchFamily="34" charset="0"/>
              </a:rPr>
              <a:t>if VPN is compromised, </a:t>
            </a:r>
            <a:r>
              <a:rPr lang="en-US" altLang="el-GR" sz="2400" dirty="0" smtClean="0">
                <a:latin typeface="Arial" panose="020B0604020202020204" pitchFamily="34" charset="0"/>
              </a:rPr>
              <a:t>L4 </a:t>
            </a:r>
            <a:r>
              <a:rPr lang="en-US" altLang="el-GR" sz="2400" dirty="0">
                <a:latin typeface="Arial" panose="020B0604020202020204" pitchFamily="34" charset="0"/>
              </a:rPr>
              <a:t>protects data </a:t>
            </a:r>
            <a:r>
              <a:rPr lang="en-US" altLang="el-GR" sz="2400" dirty="0" smtClean="0">
                <a:latin typeface="Arial" panose="020B0604020202020204" pitchFamily="34" charset="0"/>
              </a:rPr>
              <a:t>integrity and confidentiality</a:t>
            </a:r>
            <a:endParaRPr lang="el-GR" altLang="el-GR" sz="2400" dirty="0">
              <a:latin typeface="Arial" panose="020B0604020202020204" pitchFamily="34" charset="0"/>
            </a:endParaRPr>
          </a:p>
        </p:txBody>
      </p:sp>
    </p:spTree>
    <p:extLst>
      <p:ext uri="{BB962C8B-B14F-4D97-AF65-F5344CB8AC3E}">
        <p14:creationId xmlns:p14="http://schemas.microsoft.com/office/powerpoint/2010/main" val="1940444342"/>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TLS/SSL: </a:t>
            </a:r>
            <a:r>
              <a:rPr lang="en-US" sz="2800" b="1" dirty="0"/>
              <a:t>Securing Communication</a:t>
            </a:r>
            <a:endParaRPr lang="el-GR" sz="2800" b="1" dirty="0"/>
          </a:p>
        </p:txBody>
      </p:sp>
      <p:sp>
        <p:nvSpPr>
          <p:cNvPr id="6" name="Rectangle 1"/>
          <p:cNvSpPr>
            <a:spLocks noChangeArrowheads="1"/>
          </p:cNvSpPr>
          <p:nvPr/>
        </p:nvSpPr>
        <p:spPr bwMode="auto">
          <a:xfrm>
            <a:off x="304801" y="704389"/>
            <a:ext cx="1104278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2000" b="0" i="0" u="none" strike="noStrike" cap="none" normalizeH="0" baseline="0" dirty="0" smtClean="0">
                <a:ln>
                  <a:noFill/>
                </a:ln>
                <a:solidFill>
                  <a:schemeClr val="tx1"/>
                </a:solidFill>
                <a:effectLst/>
                <a:latin typeface="Arial" panose="020B0604020202020204" pitchFamily="34" charset="0"/>
              </a:rPr>
              <a:t>TLS/SSL = </a:t>
            </a:r>
            <a:r>
              <a:rPr kumimoji="0" lang="el-GR" altLang="el-GR" sz="2000" b="1" i="0" u="none" strike="noStrike" cap="none" normalizeH="0" baseline="0" dirty="0" smtClean="0">
                <a:ln>
                  <a:noFill/>
                </a:ln>
                <a:solidFill>
                  <a:schemeClr val="tx1"/>
                </a:solidFill>
                <a:effectLst/>
                <a:latin typeface="Arial" panose="020B0604020202020204" pitchFamily="34" charset="0"/>
              </a:rPr>
              <a:t>cryptographic protocol</a:t>
            </a:r>
            <a:r>
              <a:rPr kumimoji="0" lang="el-GR" altLang="el-GR" sz="2000" b="0" i="0" u="none" strike="noStrike" cap="none" normalizeH="0" baseline="0" dirty="0" smtClean="0">
                <a:ln>
                  <a:noFill/>
                </a:ln>
                <a:solidFill>
                  <a:schemeClr val="tx1"/>
                </a:solidFill>
                <a:effectLst/>
                <a:latin typeface="Arial" panose="020B0604020202020204" pitchFamily="34" charset="0"/>
              </a:rPr>
              <a:t> to secure data in transit</a:t>
            </a:r>
          </a:p>
          <a:p>
            <a:pPr marL="742950" lvl="1" indent="-285750" rtl="0" eaLnBrk="0" fontAlgn="base" hangingPunct="0">
              <a:spcBef>
                <a:spcPct val="0"/>
              </a:spcBef>
              <a:spcAft>
                <a:spcPct val="0"/>
              </a:spcAft>
              <a:buFont typeface="Arial" panose="020B0604020202020204" pitchFamily="34" charset="0"/>
              <a:buChar char="•"/>
            </a:pPr>
            <a:r>
              <a:rPr lang="en-US" altLang="el-GR" sz="2000" b="1" dirty="0">
                <a:latin typeface="Arial" panose="020B0604020202020204" pitchFamily="34" charset="0"/>
              </a:rPr>
              <a:t>SSL</a:t>
            </a:r>
            <a:r>
              <a:rPr lang="en-US" altLang="el-GR" sz="2000" dirty="0">
                <a:latin typeface="Arial" panose="020B0604020202020204" pitchFamily="34" charset="0"/>
              </a:rPr>
              <a:t> (Secure Sockets Layer): Early protocol developed by Netscape to secure communication over the </a:t>
            </a:r>
            <a:r>
              <a:rPr lang="en-US" altLang="el-GR" sz="2000" dirty="0" smtClean="0">
                <a:latin typeface="Arial" panose="020B0604020202020204" pitchFamily="34" charset="0"/>
              </a:rPr>
              <a:t>Internet.</a:t>
            </a:r>
          </a:p>
          <a:p>
            <a:pPr marL="742950" lvl="1" indent="-285750" rtl="0" eaLnBrk="0" fontAlgn="base" hangingPunct="0">
              <a:spcBef>
                <a:spcPct val="0"/>
              </a:spcBef>
              <a:spcAft>
                <a:spcPct val="0"/>
              </a:spcAft>
              <a:buFont typeface="Arial" panose="020B0604020202020204" pitchFamily="34" charset="0"/>
              <a:buChar char="•"/>
            </a:pPr>
            <a:r>
              <a:rPr lang="en-US" altLang="el-GR" sz="2000" b="1" dirty="0">
                <a:latin typeface="Arial" panose="020B0604020202020204" pitchFamily="34" charset="0"/>
              </a:rPr>
              <a:t>TLS</a:t>
            </a:r>
            <a:r>
              <a:rPr lang="en-US" altLang="el-GR" sz="2000" dirty="0">
                <a:latin typeface="Arial" panose="020B0604020202020204" pitchFamily="34" charset="0"/>
              </a:rPr>
              <a:t> (Transport Layer Security): Successor to SSL; standardized, stronger, </a:t>
            </a:r>
            <a:r>
              <a:rPr lang="en-US" altLang="el-GR" sz="2000" dirty="0" smtClean="0">
                <a:latin typeface="Arial" panose="020B0604020202020204" pitchFamily="34" charset="0"/>
              </a:rPr>
              <a:t>more efficient.</a:t>
            </a:r>
            <a:endParaRPr kumimoji="0" lang="en-US" altLang="el-GR" sz="2000" b="0" i="0" u="none" strike="noStrike" cap="none" normalizeH="0" baseline="0" dirty="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2000" b="0" i="0" u="none" strike="noStrike" cap="none" normalizeH="0" baseline="0" dirty="0" smtClean="0">
                <a:ln>
                  <a:noFill/>
                </a:ln>
                <a:solidFill>
                  <a:schemeClr val="tx1"/>
                </a:solidFill>
                <a:effectLst/>
                <a:latin typeface="Arial" panose="020B0604020202020204" pitchFamily="34" charset="0"/>
              </a:rPr>
              <a:t>Provides </a:t>
            </a:r>
            <a:r>
              <a:rPr kumimoji="0" lang="el-GR" altLang="el-GR" sz="2000" b="1" i="0" u="none" strike="noStrike" cap="none" normalizeH="0" baseline="0" dirty="0" smtClean="0">
                <a:ln>
                  <a:noFill/>
                </a:ln>
                <a:solidFill>
                  <a:schemeClr val="tx1"/>
                </a:solidFill>
                <a:effectLst/>
                <a:latin typeface="Arial" panose="020B0604020202020204" pitchFamily="34" charset="0"/>
              </a:rPr>
              <a:t>confidentiality, integrity and authentication</a:t>
            </a:r>
            <a:r>
              <a:rPr kumimoji="0" lang="el-GR" altLang="el-GR" sz="2000" b="0" i="0" u="none" strike="noStrike" cap="none" normalizeH="0" baseline="0" dirty="0" smtClean="0">
                <a:ln>
                  <a:noFill/>
                </a:ln>
                <a:solidFill>
                  <a:schemeClr val="tx1"/>
                </a:solidFill>
                <a:effectLst/>
                <a:latin typeface="Arial" panose="020B0604020202020204" pitchFamily="34" charset="0"/>
              </a:rPr>
              <a:t> for applications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2000" b="0" i="0" u="none" strike="noStrike" cap="none" normalizeH="0" baseline="0" dirty="0" smtClean="0">
                <a:ln>
                  <a:noFill/>
                </a:ln>
                <a:solidFill>
                  <a:schemeClr val="tx1"/>
                </a:solidFill>
                <a:effectLst/>
                <a:latin typeface="Arial" panose="020B0604020202020204" pitchFamily="34" charset="0"/>
              </a:rPr>
              <a:t>Works on top of </a:t>
            </a:r>
            <a:r>
              <a:rPr kumimoji="0" lang="el-GR" altLang="el-GR" sz="2000" b="1" i="0" u="none" strike="noStrike" cap="none" normalizeH="0" baseline="0" dirty="0" smtClean="0">
                <a:ln>
                  <a:noFill/>
                </a:ln>
                <a:solidFill>
                  <a:schemeClr val="tx1"/>
                </a:solidFill>
                <a:effectLst/>
                <a:latin typeface="Arial" panose="020B0604020202020204" pitchFamily="34" charset="0"/>
              </a:rPr>
              <a:t>transport layer protocols</a:t>
            </a:r>
            <a:r>
              <a:rPr kumimoji="0" lang="el-GR" altLang="el-GR" sz="2000" b="0" i="0" u="none" strike="noStrike" cap="none" normalizeH="0" baseline="0" dirty="0" smtClean="0">
                <a:ln>
                  <a:noFill/>
                </a:ln>
                <a:solidFill>
                  <a:schemeClr val="tx1"/>
                </a:solidFill>
                <a:effectLst/>
                <a:latin typeface="Arial" panose="020B0604020202020204" pitchFamily="34" charset="0"/>
              </a:rPr>
              <a:t> (TCP)</a:t>
            </a:r>
            <a:endParaRPr kumimoji="0" lang="en-US" altLang="el-GR" sz="20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lang="en-US" altLang="el-GR" sz="2000" dirty="0">
                <a:latin typeface="Arial" panose="020B0604020202020204" pitchFamily="34" charset="0"/>
              </a:rPr>
              <a:t>A</a:t>
            </a:r>
            <a:r>
              <a:rPr kumimoji="0" lang="el-GR" altLang="el-GR" sz="2000" b="0" i="0" u="none" strike="noStrike" cap="none" normalizeH="0" baseline="0" dirty="0" smtClean="0">
                <a:ln>
                  <a:noFill/>
                </a:ln>
                <a:solidFill>
                  <a:schemeClr val="tx1"/>
                </a:solidFill>
                <a:effectLst/>
                <a:latin typeface="Arial" panose="020B0604020202020204" pitchFamily="34" charset="0"/>
              </a:rPr>
              <a:t>dds security without replacing TCP</a:t>
            </a:r>
            <a:endParaRPr kumimoji="0" lang="en-US" altLang="el-GR" sz="20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lang="en-US" altLang="el-GR" sz="2000" dirty="0">
                <a:latin typeface="Arial" panose="020B0604020202020204" pitchFamily="34" charset="0"/>
              </a:rPr>
              <a:t>If used over UDP: TLS cannot provide reliable delivery; DTLS is used instead</a:t>
            </a:r>
            <a:endParaRPr kumimoji="0" lang="el-GR" altLang="el-GR" sz="2000" b="0" i="0" u="none" strike="noStrike" cap="none" normalizeH="0" baseline="0" dirty="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2000" b="0" i="0" u="none" strike="noStrike" cap="none" normalizeH="0" baseline="0" dirty="0" smtClean="0">
                <a:ln>
                  <a:noFill/>
                </a:ln>
                <a:solidFill>
                  <a:schemeClr val="tx1"/>
                </a:solidFill>
                <a:effectLst/>
                <a:latin typeface="Arial" panose="020B0604020202020204" pitchFamily="34" charset="0"/>
              </a:rPr>
              <a:t>Protects </a:t>
            </a:r>
            <a:r>
              <a:rPr lang="en-US" altLang="el-GR" sz="2000" dirty="0" smtClean="0">
                <a:latin typeface="Arial" panose="020B0604020202020204" pitchFamily="34" charset="0"/>
              </a:rPr>
              <a:t>various apps</a:t>
            </a:r>
          </a:p>
          <a:p>
            <a:pPr marL="742950" lvl="1" indent="-285750" rtl="0" eaLnBrk="0" fontAlgn="base" hangingPunct="0">
              <a:spcBef>
                <a:spcPct val="0"/>
              </a:spcBef>
              <a:spcAft>
                <a:spcPct val="0"/>
              </a:spcAft>
              <a:buFont typeface="Arial" panose="020B0604020202020204" pitchFamily="34" charset="0"/>
              <a:buChar char="•"/>
            </a:pPr>
            <a:r>
              <a:rPr kumimoji="0" lang="el-GR" altLang="el-GR" sz="2000" b="1" i="0" u="none" strike="noStrike" cap="none" normalizeH="0" baseline="0" dirty="0" smtClean="0">
                <a:ln>
                  <a:noFill/>
                </a:ln>
                <a:solidFill>
                  <a:schemeClr val="tx1"/>
                </a:solidFill>
                <a:effectLst/>
                <a:latin typeface="Arial" panose="020B0604020202020204" pitchFamily="34" charset="0"/>
              </a:rPr>
              <a:t>web browsing (HTTPS), email, VPNs, APIs</a:t>
            </a:r>
            <a:r>
              <a:rPr kumimoji="0" lang="el-GR" altLang="el-GR" sz="2000" b="0" i="0" u="none" strike="noStrike" cap="none" normalizeH="0" baseline="0" dirty="0" smtClean="0">
                <a:ln>
                  <a:noFill/>
                </a:ln>
                <a:solidFill>
                  <a:schemeClr val="tx1"/>
                </a:solidFill>
                <a:effectLst/>
                <a:latin typeface="Arial" panose="020B0604020202020204" pitchFamily="34" charset="0"/>
              </a:rPr>
              <a:t>, etc.</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l-GR" sz="2000" b="0" i="0" u="none" strike="noStrike" cap="none" normalizeH="0" baseline="0" dirty="0" smtClean="0">
                <a:ln>
                  <a:noFill/>
                </a:ln>
                <a:solidFill>
                  <a:schemeClr val="tx1"/>
                </a:solidFill>
                <a:effectLst/>
                <a:latin typeface="Arial" panose="020B0604020202020204" pitchFamily="34" charset="0"/>
              </a:rPr>
              <a:t>S</a:t>
            </a:r>
            <a:r>
              <a:rPr kumimoji="0" lang="el-GR" altLang="el-GR" sz="2000" b="0" i="0" u="none" strike="noStrike" cap="none" normalizeH="0" baseline="0" dirty="0" smtClean="0">
                <a:ln>
                  <a:noFill/>
                </a:ln>
                <a:solidFill>
                  <a:schemeClr val="tx1"/>
                </a:solidFill>
                <a:effectLst/>
                <a:latin typeface="Arial" panose="020B0604020202020204" pitchFamily="34" charset="0"/>
              </a:rPr>
              <a:t>its </a:t>
            </a:r>
            <a:r>
              <a:rPr kumimoji="0" lang="el-GR" altLang="el-GR" sz="2000" b="1" i="0" u="none" strike="noStrike" cap="none" normalizeH="0" baseline="0" dirty="0" smtClean="0">
                <a:ln>
                  <a:noFill/>
                </a:ln>
                <a:solidFill>
                  <a:schemeClr val="tx1"/>
                </a:solidFill>
                <a:effectLst/>
                <a:latin typeface="Arial" panose="020B0604020202020204" pitchFamily="34" charset="0"/>
              </a:rPr>
              <a:t>between transport (L4) and application (L7)</a:t>
            </a:r>
            <a:r>
              <a:rPr kumimoji="0" lang="el-GR" altLang="el-GR" sz="2000" b="0" i="0" u="none" strike="noStrike" cap="none" normalizeH="0" baseline="0" dirty="0" smtClean="0">
                <a:ln>
                  <a:noFill/>
                </a:ln>
                <a:solidFill>
                  <a:schemeClr val="tx1"/>
                </a:solidFill>
                <a:effectLst/>
                <a:latin typeface="Arial" panose="020B0604020202020204" pitchFamily="34" charset="0"/>
              </a:rPr>
              <a:t> </a:t>
            </a:r>
            <a:endParaRPr kumimoji="0" lang="en-US" altLang="el-GR" sz="20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lang="en-US" altLang="el-GR" sz="2000" dirty="0">
                <a:latin typeface="Arial" panose="020B0604020202020204" pitchFamily="34" charset="0"/>
              </a:rPr>
              <a:t>O</a:t>
            </a:r>
            <a:r>
              <a:rPr kumimoji="0" lang="el-GR" altLang="el-GR" sz="2000" b="0" i="0" u="none" strike="noStrike" cap="none" normalizeH="0" baseline="0" dirty="0" smtClean="0">
                <a:ln>
                  <a:noFill/>
                </a:ln>
                <a:solidFill>
                  <a:schemeClr val="tx1"/>
                </a:solidFill>
                <a:effectLst/>
                <a:latin typeface="Arial" panose="020B0604020202020204" pitchFamily="34" charset="0"/>
              </a:rPr>
              <a:t>ften spans L4–L6</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6950" y="4667250"/>
            <a:ext cx="2190750" cy="2190750"/>
          </a:xfrm>
          <a:prstGeom prst="rect">
            <a:avLst/>
          </a:prstGeom>
        </p:spPr>
      </p:pic>
      <p:sp>
        <p:nvSpPr>
          <p:cNvPr id="8" name="Rectangle 7"/>
          <p:cNvSpPr/>
          <p:nvPr/>
        </p:nvSpPr>
        <p:spPr>
          <a:xfrm>
            <a:off x="238125" y="5153709"/>
            <a:ext cx="9525000" cy="954107"/>
          </a:xfrm>
          <a:prstGeom prst="rect">
            <a:avLst/>
          </a:prstGeom>
          <a:solidFill>
            <a:srgbClr val="EDF2FA"/>
          </a:solidFill>
        </p:spPr>
        <p:txBody>
          <a:bodyPr wrap="square">
            <a:spAutoFit/>
          </a:bodyPr>
          <a:lstStyle/>
          <a:p>
            <a:pPr lvl="0" algn="ctr" rtl="0" eaLnBrk="0" fontAlgn="base" hangingPunct="0">
              <a:spcBef>
                <a:spcPct val="0"/>
              </a:spcBef>
              <a:spcAft>
                <a:spcPct val="0"/>
              </a:spcAft>
            </a:pPr>
            <a:r>
              <a:rPr lang="en-US" altLang="el-GR" sz="2800" dirty="0" smtClean="0">
                <a:latin typeface="Arial" panose="020B0604020202020204" pitchFamily="34" charset="0"/>
              </a:rPr>
              <a:t>TLS is the </a:t>
            </a:r>
            <a:r>
              <a:rPr lang="el-GR" altLang="el-GR" sz="2800" dirty="0" smtClean="0">
                <a:latin typeface="Arial" panose="020B0604020202020204" pitchFamily="34" charset="0"/>
              </a:rPr>
              <a:t>Envelope </a:t>
            </a:r>
            <a:r>
              <a:rPr lang="el-GR" altLang="el-GR" sz="2800" dirty="0">
                <a:latin typeface="Arial" panose="020B0604020202020204" pitchFamily="34" charset="0"/>
              </a:rPr>
              <a:t>over the postal </a:t>
            </a:r>
            <a:r>
              <a:rPr lang="el-GR" altLang="el-GR" sz="2800" dirty="0" smtClean="0">
                <a:latin typeface="Arial" panose="020B0604020202020204" pitchFamily="34" charset="0"/>
              </a:rPr>
              <a:t>service</a:t>
            </a:r>
            <a:endParaRPr lang="en-US" altLang="el-GR" sz="2800" dirty="0" smtClean="0">
              <a:latin typeface="Arial" panose="020B0604020202020204" pitchFamily="34" charset="0"/>
            </a:endParaRPr>
          </a:p>
          <a:p>
            <a:pPr lvl="0" algn="ctr" rtl="0" eaLnBrk="0" fontAlgn="base" hangingPunct="0">
              <a:spcBef>
                <a:spcPct val="0"/>
              </a:spcBef>
              <a:spcAft>
                <a:spcPct val="0"/>
              </a:spcAft>
            </a:pPr>
            <a:r>
              <a:rPr lang="el-GR" altLang="el-GR" sz="2800" dirty="0" smtClean="0">
                <a:latin typeface="Arial" panose="020B0604020202020204" pitchFamily="34" charset="0"/>
              </a:rPr>
              <a:t>TCP </a:t>
            </a:r>
            <a:r>
              <a:rPr lang="el-GR" altLang="el-GR" sz="2800" dirty="0">
                <a:latin typeface="Arial" panose="020B0604020202020204" pitchFamily="34" charset="0"/>
              </a:rPr>
              <a:t>delivers packets </a:t>
            </a:r>
            <a:r>
              <a:rPr lang="el-GR" altLang="el-GR" sz="2800" dirty="0" smtClean="0">
                <a:latin typeface="Arial" panose="020B0604020202020204" pitchFamily="34" charset="0"/>
              </a:rPr>
              <a:t>reliably</a:t>
            </a:r>
            <a:r>
              <a:rPr lang="en-US" altLang="el-GR" sz="2800" dirty="0" smtClean="0">
                <a:latin typeface="Arial" panose="020B0604020202020204" pitchFamily="34" charset="0"/>
              </a:rPr>
              <a:t> - </a:t>
            </a:r>
            <a:r>
              <a:rPr lang="el-GR" altLang="el-GR" sz="2800" dirty="0" smtClean="0">
                <a:latin typeface="Arial" panose="020B0604020202020204" pitchFamily="34" charset="0"/>
              </a:rPr>
              <a:t>TLS </a:t>
            </a:r>
            <a:r>
              <a:rPr lang="el-GR" altLang="el-GR" sz="2800" dirty="0">
                <a:latin typeface="Arial" panose="020B0604020202020204" pitchFamily="34" charset="0"/>
              </a:rPr>
              <a:t>seals and locks them</a:t>
            </a:r>
          </a:p>
        </p:txBody>
      </p:sp>
    </p:spTree>
    <p:extLst>
      <p:ext uri="{BB962C8B-B14F-4D97-AF65-F5344CB8AC3E}">
        <p14:creationId xmlns:p14="http://schemas.microsoft.com/office/powerpoint/2010/main" val="951654995"/>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a:t>TLS/SSL: From SSL to Modern TLS </a:t>
            </a:r>
            <a:endParaRPr lang="el-GR" sz="2800"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7026" y="2206487"/>
            <a:ext cx="5733173" cy="27431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Rectangle 1"/>
          <p:cNvSpPr>
            <a:spLocks noChangeArrowheads="1"/>
          </p:cNvSpPr>
          <p:nvPr/>
        </p:nvSpPr>
        <p:spPr bwMode="auto">
          <a:xfrm>
            <a:off x="149087" y="975119"/>
            <a:ext cx="5774635"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2000" b="1" i="0" u="none" strike="noStrike" cap="none" normalizeH="0" baseline="0" dirty="0" smtClean="0">
                <a:ln>
                  <a:noFill/>
                </a:ln>
                <a:solidFill>
                  <a:schemeClr val="tx1"/>
                </a:solidFill>
                <a:effectLst/>
                <a:latin typeface="Arial" panose="020B0604020202020204" pitchFamily="34" charset="0"/>
              </a:rPr>
              <a:t>SSL 3.0:</a:t>
            </a:r>
            <a:r>
              <a:rPr kumimoji="0" lang="el-GR" altLang="el-GR" sz="2000" b="0" i="0" u="none" strike="noStrike" cap="none" normalizeH="0" baseline="0" dirty="0" smtClean="0">
                <a:ln>
                  <a:noFill/>
                </a:ln>
                <a:solidFill>
                  <a:schemeClr val="tx1"/>
                </a:solidFill>
                <a:effectLst/>
                <a:latin typeface="Arial" panose="020B0604020202020204" pitchFamily="34" charset="0"/>
              </a:rPr>
              <a:t> Early secure web; deprecated due to vulnerabilities (RC4, DES, MD5, SHA-1)</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2000" b="1" i="0" u="none" strike="noStrike" cap="none" normalizeH="0" baseline="0" dirty="0" smtClean="0">
                <a:ln>
                  <a:noFill/>
                </a:ln>
                <a:solidFill>
                  <a:schemeClr val="tx1"/>
                </a:solidFill>
                <a:effectLst/>
                <a:latin typeface="Arial" panose="020B0604020202020204" pitchFamily="34" charset="0"/>
              </a:rPr>
              <a:t>TLS 1.0:</a:t>
            </a:r>
            <a:r>
              <a:rPr kumimoji="0" lang="el-GR" altLang="el-GR" sz="2000" b="0" i="0" u="none" strike="noStrike" cap="none" normalizeH="0" baseline="0" dirty="0" smtClean="0">
                <a:ln>
                  <a:noFill/>
                </a:ln>
                <a:solidFill>
                  <a:schemeClr val="tx1"/>
                </a:solidFill>
                <a:effectLst/>
                <a:latin typeface="Arial" panose="020B0604020202020204" pitchFamily="34" charset="0"/>
              </a:rPr>
              <a:t> Standardized SSL; basic security improvements (RSA, DES/3DES, SHA-1 HMAC)</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2000" b="1" i="0" u="none" strike="noStrike" cap="none" normalizeH="0" baseline="0" dirty="0" smtClean="0">
                <a:ln>
                  <a:noFill/>
                </a:ln>
                <a:solidFill>
                  <a:schemeClr val="tx1"/>
                </a:solidFill>
                <a:effectLst/>
                <a:latin typeface="Arial" panose="020B0604020202020204" pitchFamily="34" charset="0"/>
              </a:rPr>
              <a:t>TLS 1.1:</a:t>
            </a:r>
            <a:r>
              <a:rPr kumimoji="0" lang="el-GR" altLang="el-GR" sz="2000" b="0" i="0" u="none" strike="noStrike" cap="none" normalizeH="0" baseline="0" dirty="0" smtClean="0">
                <a:ln>
                  <a:noFill/>
                </a:ln>
                <a:solidFill>
                  <a:schemeClr val="tx1"/>
                </a:solidFill>
                <a:effectLst/>
                <a:latin typeface="Arial" panose="020B0604020202020204" pitchFamily="34" charset="0"/>
              </a:rPr>
              <a:t> Added protection against CBC attacks; better IV handling (AES-CBC, SHA-1 HMAC)</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2000" b="1" i="0" u="none" strike="noStrike" cap="none" normalizeH="0" baseline="0" dirty="0" smtClean="0">
                <a:ln>
                  <a:noFill/>
                </a:ln>
                <a:solidFill>
                  <a:schemeClr val="tx1"/>
                </a:solidFill>
                <a:effectLst/>
                <a:latin typeface="Arial" panose="020B0604020202020204" pitchFamily="34" charset="0"/>
              </a:rPr>
              <a:t>TLS 1.2:</a:t>
            </a:r>
            <a:r>
              <a:rPr kumimoji="0" lang="el-GR" altLang="el-GR" sz="2000" b="0" i="0" u="none" strike="noStrike" cap="none" normalizeH="0" baseline="0" dirty="0" smtClean="0">
                <a:ln>
                  <a:noFill/>
                </a:ln>
                <a:solidFill>
                  <a:schemeClr val="tx1"/>
                </a:solidFill>
                <a:effectLst/>
                <a:latin typeface="Arial" panose="020B0604020202020204" pitchFamily="34" charset="0"/>
              </a:rPr>
              <a:t> Stronger ciphers, flexible hash algorithms (AES, ChaCha20, RSA/ECDHE, HMAC-SHA256/384)</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2000" b="1" i="0" u="none" strike="noStrike" cap="none" normalizeH="0" baseline="0" dirty="0" smtClean="0">
                <a:ln>
                  <a:noFill/>
                </a:ln>
                <a:solidFill>
                  <a:schemeClr val="tx1"/>
                </a:solidFill>
                <a:effectLst/>
                <a:latin typeface="Arial" panose="020B0604020202020204" pitchFamily="34" charset="0"/>
              </a:rPr>
              <a:t>TLS 1.3:</a:t>
            </a:r>
            <a:r>
              <a:rPr kumimoji="0" lang="el-GR" altLang="el-GR" sz="2000" b="0" i="0" u="none" strike="noStrike" cap="none" normalizeH="0" baseline="0" dirty="0" smtClean="0">
                <a:ln>
                  <a:noFill/>
                </a:ln>
                <a:solidFill>
                  <a:schemeClr val="tx1"/>
                </a:solidFill>
                <a:effectLst/>
                <a:latin typeface="Arial" panose="020B0604020202020204" pitchFamily="34" charset="0"/>
              </a:rPr>
              <a:t> Simplified handshake, mandatory AEAD, forward secrecy, removed legacy ciphers (AES-GCM, ChaCha20-Poly1305, ECDHE, HKDF, AEAD)</a:t>
            </a:r>
          </a:p>
        </p:txBody>
      </p:sp>
    </p:spTree>
    <p:extLst>
      <p:ext uri="{BB962C8B-B14F-4D97-AF65-F5344CB8AC3E}">
        <p14:creationId xmlns:p14="http://schemas.microsoft.com/office/powerpoint/2010/main" val="245015063"/>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TLS: Overview</a:t>
            </a:r>
            <a:endParaRPr lang="el-GR" sz="2800" b="1" dirty="0"/>
          </a:p>
        </p:txBody>
      </p:sp>
      <p:graphicFrame>
        <p:nvGraphicFramePr>
          <p:cNvPr id="7" name="Table 6"/>
          <p:cNvGraphicFramePr>
            <a:graphicFrameLocks noGrp="1"/>
          </p:cNvGraphicFramePr>
          <p:nvPr>
            <p:extLst>
              <p:ext uri="{D42A27DB-BD31-4B8C-83A1-F6EECF244321}">
                <p14:modId xmlns:p14="http://schemas.microsoft.com/office/powerpoint/2010/main" val="2516356036"/>
              </p:ext>
            </p:extLst>
          </p:nvPr>
        </p:nvGraphicFramePr>
        <p:xfrm>
          <a:off x="170485" y="816989"/>
          <a:ext cx="11726240" cy="5349740"/>
        </p:xfrm>
        <a:graphic>
          <a:graphicData uri="http://schemas.openxmlformats.org/drawingml/2006/table">
            <a:tbl>
              <a:tblPr firstRow="1" bandRow="1">
                <a:tableStyleId>{5C22544A-7EE6-4342-B048-85BDC9FD1C3A}</a:tableStyleId>
              </a:tblPr>
              <a:tblGrid>
                <a:gridCol w="3248990">
                  <a:extLst>
                    <a:ext uri="{9D8B030D-6E8A-4147-A177-3AD203B41FA5}">
                      <a16:colId xmlns:a16="http://schemas.microsoft.com/office/drawing/2014/main" val="20000"/>
                    </a:ext>
                  </a:extLst>
                </a:gridCol>
                <a:gridCol w="8477250">
                  <a:extLst>
                    <a:ext uri="{9D8B030D-6E8A-4147-A177-3AD203B41FA5}">
                      <a16:colId xmlns:a16="http://schemas.microsoft.com/office/drawing/2014/main" val="20001"/>
                    </a:ext>
                  </a:extLst>
                </a:gridCol>
              </a:tblGrid>
              <a:tr h="248337">
                <a:tc>
                  <a:txBody>
                    <a:bodyPr/>
                    <a:lstStyle/>
                    <a:p>
                      <a:r>
                        <a:rPr lang="en-US" sz="1600" b="1" dirty="0" smtClean="0"/>
                        <a:t>Feature/Component</a:t>
                      </a:r>
                      <a:endParaRPr lang="en-US" sz="1600" dirty="0"/>
                    </a:p>
                  </a:txBody>
                  <a:tcPr anchor="ctr">
                    <a:lnL w="12700" algn="ctr">
                      <a:noFill/>
                    </a:lnL>
                    <a:lnR w="12700" algn="ctr">
                      <a:noFill/>
                    </a:lnR>
                    <a:lnT w="12700" algn="ctr">
                      <a:noFill/>
                    </a:lnT>
                    <a:lnB w="12700" algn="ctr">
                      <a:noFill/>
                    </a:lnB>
                  </a:tcPr>
                </a:tc>
                <a:tc>
                  <a:txBody>
                    <a:bodyPr/>
                    <a:lstStyle/>
                    <a:p>
                      <a:r>
                        <a:rPr lang="en-US" sz="1600" b="1" dirty="0" smtClean="0"/>
                        <a:t>Description</a:t>
                      </a:r>
                      <a:endParaRPr lang="en-US" sz="1600" dirty="0"/>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10000"/>
                  </a:ext>
                </a:extLst>
              </a:tr>
              <a:tr h="434590">
                <a:tc>
                  <a:txBody>
                    <a:bodyPr/>
                    <a:lstStyle/>
                    <a:p>
                      <a:r>
                        <a:rPr lang="en-US" sz="1600" b="1"/>
                        <a:t>Handshake</a:t>
                      </a:r>
                      <a:endParaRPr lang="en-US" sz="1600"/>
                    </a:p>
                  </a:txBody>
                  <a:tcPr anchor="ctr">
                    <a:lnL w="12700" algn="ctr">
                      <a:noFill/>
                    </a:lnL>
                    <a:lnR w="12700" algn="ctr">
                      <a:noFill/>
                    </a:lnR>
                    <a:lnT w="12700" algn="ctr">
                      <a:noFill/>
                    </a:lnT>
                    <a:lnB w="12700" algn="ctr">
                      <a:noFill/>
                    </a:lnB>
                  </a:tcPr>
                </a:tc>
                <a:tc>
                  <a:txBody>
                    <a:bodyPr/>
                    <a:lstStyle/>
                    <a:p>
                      <a:r>
                        <a:rPr lang="en-US" sz="1600"/>
                        <a:t>Establishes connection parameters, negotiates crypto, authenticates server/client, and derives shared keys.</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4294476591"/>
                  </a:ext>
                </a:extLst>
              </a:tr>
              <a:tr h="434590">
                <a:tc>
                  <a:txBody>
                    <a:bodyPr/>
                    <a:lstStyle/>
                    <a:p>
                      <a:r>
                        <a:rPr lang="en-US" sz="1600" b="1"/>
                        <a:t>Cipher Suite Negotiation</a:t>
                      </a:r>
                      <a:endParaRPr lang="en-US" sz="1600"/>
                    </a:p>
                  </a:txBody>
                  <a:tcPr anchor="ctr">
                    <a:lnL w="12700" algn="ctr">
                      <a:noFill/>
                    </a:lnL>
                    <a:lnR w="12700" algn="ctr">
                      <a:noFill/>
                    </a:lnR>
                    <a:lnT w="12700" algn="ctr">
                      <a:noFill/>
                    </a:lnT>
                    <a:lnB w="12700" algn="ctr">
                      <a:noFill/>
                    </a:lnB>
                  </a:tcPr>
                </a:tc>
                <a:tc>
                  <a:txBody>
                    <a:bodyPr/>
                    <a:lstStyle/>
                    <a:p>
                      <a:r>
                        <a:rPr lang="en-US" sz="1600" dirty="0"/>
                        <a:t>Client and server agree on encryption, authentication, and integrity algorithms (e.g., AES-GCM, ChaCha20, ECDHE).</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2850833792"/>
                  </a:ext>
                </a:extLst>
              </a:tr>
              <a:tr h="434590">
                <a:tc>
                  <a:txBody>
                    <a:bodyPr/>
                    <a:lstStyle/>
                    <a:p>
                      <a:r>
                        <a:rPr lang="en-US" sz="1600" b="1"/>
                        <a:t>Certificates &amp; PKI</a:t>
                      </a:r>
                      <a:endParaRPr lang="en-US" sz="1600"/>
                    </a:p>
                  </a:txBody>
                  <a:tcPr anchor="ctr">
                    <a:lnL w="12700" algn="ctr">
                      <a:noFill/>
                    </a:lnL>
                    <a:lnR w="12700" algn="ctr">
                      <a:noFill/>
                    </a:lnR>
                    <a:lnT w="12700" algn="ctr">
                      <a:noFill/>
                    </a:lnT>
                    <a:lnB w="12700" algn="ctr">
                      <a:noFill/>
                    </a:lnB>
                  </a:tcPr>
                </a:tc>
                <a:tc>
                  <a:txBody>
                    <a:bodyPr/>
                    <a:lstStyle/>
                    <a:p>
                      <a:r>
                        <a:rPr lang="en-US" sz="1600"/>
                        <a:t>Server (and optionally client) proves identity via digital certificates; trust chains from Root → Intermediate → Server.</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2732554604"/>
                  </a:ext>
                </a:extLst>
              </a:tr>
              <a:tr h="434590">
                <a:tc>
                  <a:txBody>
                    <a:bodyPr/>
                    <a:lstStyle/>
                    <a:p>
                      <a:r>
                        <a:rPr lang="en-US" sz="1600" b="1"/>
                        <a:t>Key Exchange (ECDHE / Forward Secrecy)</a:t>
                      </a:r>
                      <a:endParaRPr lang="en-US" sz="1600"/>
                    </a:p>
                  </a:txBody>
                  <a:tcPr anchor="ctr">
                    <a:lnL w="12700" algn="ctr">
                      <a:noFill/>
                    </a:lnL>
                    <a:lnR w="12700" algn="ctr">
                      <a:noFill/>
                    </a:lnR>
                    <a:lnT w="12700" algn="ctr">
                      <a:noFill/>
                    </a:lnT>
                    <a:lnB w="12700" algn="ctr">
                      <a:noFill/>
                    </a:lnB>
                  </a:tcPr>
                </a:tc>
                <a:tc>
                  <a:txBody>
                    <a:bodyPr/>
                    <a:lstStyle/>
                    <a:p>
                      <a:r>
                        <a:rPr lang="en-US" sz="1600"/>
                        <a:t>Securely creates temporary session keys; forward secrecy ensures past sessions remain safe if long-term keys leak.</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1818489744"/>
                  </a:ext>
                </a:extLst>
              </a:tr>
              <a:tr h="434590">
                <a:tc>
                  <a:txBody>
                    <a:bodyPr/>
                    <a:lstStyle/>
                    <a:p>
                      <a:r>
                        <a:rPr lang="en-US" sz="1600" b="1"/>
                        <a:t>Record Layer</a:t>
                      </a:r>
                      <a:endParaRPr lang="en-US" sz="1600"/>
                    </a:p>
                  </a:txBody>
                  <a:tcPr anchor="ctr">
                    <a:lnL w="12700" algn="ctr">
                      <a:noFill/>
                    </a:lnL>
                    <a:lnR w="12700" algn="ctr">
                      <a:noFill/>
                    </a:lnR>
                    <a:lnT w="12700" algn="ctr">
                      <a:noFill/>
                    </a:lnT>
                    <a:lnB w="12700" algn="ctr">
                      <a:noFill/>
                    </a:lnB>
                  </a:tcPr>
                </a:tc>
                <a:tc>
                  <a:txBody>
                    <a:bodyPr/>
                    <a:lstStyle/>
                    <a:p>
                      <a:r>
                        <a:rPr lang="en-US" sz="1600"/>
                        <a:t>Fragments application data, encrypts it, protects integrity, assigns content types; AEAD used in TLS 1.3.</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2086304737"/>
                  </a:ext>
                </a:extLst>
              </a:tr>
              <a:tr h="434590">
                <a:tc>
                  <a:txBody>
                    <a:bodyPr/>
                    <a:lstStyle/>
                    <a:p>
                      <a:r>
                        <a:rPr lang="en-US" sz="1600" b="1"/>
                        <a:t>MAC / Integrity</a:t>
                      </a:r>
                      <a:endParaRPr lang="en-US" sz="1600"/>
                    </a:p>
                  </a:txBody>
                  <a:tcPr anchor="ctr">
                    <a:lnL w="12700" algn="ctr">
                      <a:noFill/>
                    </a:lnL>
                    <a:lnR w="12700" algn="ctr">
                      <a:noFill/>
                    </a:lnR>
                    <a:lnT w="12700" algn="ctr">
                      <a:noFill/>
                    </a:lnT>
                    <a:lnB w="12700" algn="ctr">
                      <a:noFill/>
                    </a:lnB>
                  </a:tcPr>
                </a:tc>
                <a:tc>
                  <a:txBody>
                    <a:bodyPr/>
                    <a:lstStyle/>
                    <a:p>
                      <a:r>
                        <a:rPr lang="en-US" sz="1600"/>
                        <a:t>Ensures data hasn’t been tampered with during transit; combined with encryption in AEAD.</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3841511311"/>
                  </a:ext>
                </a:extLst>
              </a:tr>
              <a:tr h="434590">
                <a:tc>
                  <a:txBody>
                    <a:bodyPr/>
                    <a:lstStyle/>
                    <a:p>
                      <a:r>
                        <a:rPr lang="en-US" sz="1600" b="1"/>
                        <a:t>Encryption</a:t>
                      </a:r>
                      <a:endParaRPr lang="en-US" sz="1600"/>
                    </a:p>
                  </a:txBody>
                  <a:tcPr anchor="ctr">
                    <a:lnL w="12700" algn="ctr">
                      <a:noFill/>
                    </a:lnL>
                    <a:lnR w="12700" algn="ctr">
                      <a:noFill/>
                    </a:lnR>
                    <a:lnT w="12700" algn="ctr">
                      <a:noFill/>
                    </a:lnT>
                    <a:lnB w="12700" algn="ctr">
                      <a:noFill/>
                    </a:lnB>
                  </a:tcPr>
                </a:tc>
                <a:tc>
                  <a:txBody>
                    <a:bodyPr/>
                    <a:lstStyle/>
                    <a:p>
                      <a:r>
                        <a:rPr lang="en-US" sz="1600"/>
                        <a:t>Provides confidentiality for handshake and application data using modern algorithms (AES-GCM, ChaCha20-Poly1305).</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54321441"/>
                  </a:ext>
                </a:extLst>
              </a:tr>
              <a:tr h="248337">
                <a:tc>
                  <a:txBody>
                    <a:bodyPr/>
                    <a:lstStyle/>
                    <a:p>
                      <a:r>
                        <a:rPr lang="en-US" sz="1600" b="1"/>
                        <a:t>Revocation (OCSP / CRL / Stapling)</a:t>
                      </a:r>
                      <a:endParaRPr lang="en-US" sz="1600"/>
                    </a:p>
                  </a:txBody>
                  <a:tcPr anchor="ctr">
                    <a:lnL w="12700" algn="ctr">
                      <a:noFill/>
                    </a:lnL>
                    <a:lnR w="12700" algn="ctr">
                      <a:noFill/>
                    </a:lnR>
                    <a:lnT w="12700" algn="ctr">
                      <a:noFill/>
                    </a:lnT>
                    <a:lnB w="12700" algn="ctr">
                      <a:noFill/>
                    </a:lnB>
                  </a:tcPr>
                </a:tc>
                <a:tc>
                  <a:txBody>
                    <a:bodyPr/>
                    <a:lstStyle/>
                    <a:p>
                      <a:r>
                        <a:rPr lang="en-US" sz="1600"/>
                        <a:t>Ensures certificates that are stolen or invalidated cannot be trusted.</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2876749990"/>
                  </a:ext>
                </a:extLst>
              </a:tr>
              <a:tr h="434590">
                <a:tc>
                  <a:txBody>
                    <a:bodyPr/>
                    <a:lstStyle/>
                    <a:p>
                      <a:r>
                        <a:rPr lang="en-US" sz="1600" b="1"/>
                        <a:t>Trust Stores</a:t>
                      </a:r>
                      <a:endParaRPr lang="en-US" sz="1600"/>
                    </a:p>
                  </a:txBody>
                  <a:tcPr anchor="ctr">
                    <a:lnL w="12700" algn="ctr">
                      <a:noFill/>
                    </a:lnL>
                    <a:lnR w="12700" algn="ctr">
                      <a:noFill/>
                    </a:lnR>
                    <a:lnT w="12700" algn="ctr">
                      <a:noFill/>
                    </a:lnT>
                    <a:lnB w="12700" algn="ctr">
                      <a:noFill/>
                    </a:lnB>
                  </a:tcPr>
                </a:tc>
                <a:tc>
                  <a:txBody>
                    <a:bodyPr/>
                    <a:lstStyle/>
                    <a:p>
                      <a:r>
                        <a:rPr lang="en-US" sz="1600"/>
                        <a:t>Built-in lists of trusted Root CAs in browsers and OS; determine which certificates are trusted.</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3690289707"/>
                  </a:ext>
                </a:extLst>
              </a:tr>
              <a:tr h="248337">
                <a:tc>
                  <a:txBody>
                    <a:bodyPr/>
                    <a:lstStyle/>
                    <a:p>
                      <a:r>
                        <a:rPr lang="en-US" sz="1600" b="1"/>
                        <a:t>Automation (Let’s Encrypt / ACME)</a:t>
                      </a:r>
                      <a:endParaRPr lang="en-US" sz="1600"/>
                    </a:p>
                  </a:txBody>
                  <a:tcPr anchor="ctr">
                    <a:lnL w="12700" algn="ctr">
                      <a:noFill/>
                    </a:lnL>
                    <a:lnR w="12700" algn="ctr">
                      <a:noFill/>
                    </a:lnR>
                    <a:lnT w="12700" algn="ctr">
                      <a:noFill/>
                    </a:lnT>
                    <a:lnB w="12700" algn="ctr">
                      <a:noFill/>
                    </a:lnB>
                  </a:tcPr>
                </a:tc>
                <a:tc>
                  <a:txBody>
                    <a:bodyPr/>
                    <a:lstStyle/>
                    <a:p>
                      <a:r>
                        <a:rPr lang="en-US" sz="1600" dirty="0"/>
                        <a:t>Automates certificate issuance and renewal, enabling widespread HTTPS adoption.</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3748923565"/>
                  </a:ext>
                </a:extLst>
              </a:tr>
            </a:tbl>
          </a:graphicData>
        </a:graphic>
      </p:graphicFrame>
    </p:spTree>
    <p:extLst>
      <p:ext uri="{BB962C8B-B14F-4D97-AF65-F5344CB8AC3E}">
        <p14:creationId xmlns:p14="http://schemas.microsoft.com/office/powerpoint/2010/main" val="1509567854"/>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TLS Handshake: Overview </a:t>
            </a:r>
            <a:endParaRPr lang="el-GR" sz="2800" b="1" dirty="0"/>
          </a:p>
        </p:txBody>
      </p:sp>
      <p:sp>
        <p:nvSpPr>
          <p:cNvPr id="4" name="Rectangle 3"/>
          <p:cNvSpPr/>
          <p:nvPr/>
        </p:nvSpPr>
        <p:spPr>
          <a:xfrm>
            <a:off x="0" y="714018"/>
            <a:ext cx="6629400" cy="3170099"/>
          </a:xfrm>
          <a:prstGeom prst="rect">
            <a:avLst/>
          </a:prstGeom>
        </p:spPr>
        <p:txBody>
          <a:bodyPr wrap="square">
            <a:spAutoFit/>
          </a:bodyPr>
          <a:lstStyle/>
          <a:p>
            <a:pPr marL="285750" indent="-285750">
              <a:buFont typeface="Arial" panose="020B0604020202020204" pitchFamily="34" charset="0"/>
              <a:buChar char="•"/>
            </a:pPr>
            <a:r>
              <a:rPr lang="en-US" sz="2000" b="1" dirty="0"/>
              <a:t>What the TLS handshake does:</a:t>
            </a:r>
            <a:endParaRPr lang="en-US" sz="2000" dirty="0"/>
          </a:p>
          <a:p>
            <a:pPr marL="742950" lvl="1" indent="-285750">
              <a:buFont typeface="Arial" panose="020B0604020202020204" pitchFamily="34" charset="0"/>
              <a:buChar char="•"/>
            </a:pPr>
            <a:r>
              <a:rPr lang="en-US" sz="2000" dirty="0"/>
              <a:t>Agrees on the </a:t>
            </a:r>
            <a:r>
              <a:rPr lang="en-US" sz="2000" b="1" dirty="0"/>
              <a:t>version</a:t>
            </a:r>
            <a:r>
              <a:rPr lang="en-US" sz="2000" dirty="0"/>
              <a:t> and </a:t>
            </a:r>
            <a:r>
              <a:rPr lang="en-US" sz="2000" b="1" dirty="0"/>
              <a:t>cipher suite</a:t>
            </a:r>
            <a:r>
              <a:rPr lang="en-US" sz="2000" dirty="0"/>
              <a:t> (set of cryptographic algorithms).</a:t>
            </a:r>
          </a:p>
          <a:p>
            <a:pPr marL="742950" lvl="1" indent="-285750">
              <a:buFont typeface="Arial" panose="020B0604020202020204" pitchFamily="34" charset="0"/>
              <a:buChar char="•"/>
            </a:pPr>
            <a:r>
              <a:rPr lang="en-US" sz="2000" dirty="0"/>
              <a:t>Authenticates the server (and optionally the client) using </a:t>
            </a:r>
            <a:r>
              <a:rPr lang="en-US" sz="2000" b="1" dirty="0"/>
              <a:t>digital certificates</a:t>
            </a:r>
            <a:r>
              <a:rPr lang="en-US" sz="2000" dirty="0"/>
              <a:t>.</a:t>
            </a:r>
          </a:p>
          <a:p>
            <a:pPr marL="742950" lvl="1" indent="-285750">
              <a:buFont typeface="Arial" panose="020B0604020202020204" pitchFamily="34" charset="0"/>
              <a:buChar char="•"/>
            </a:pPr>
            <a:r>
              <a:rPr lang="en-US" sz="2000" dirty="0"/>
              <a:t>Establishes shared </a:t>
            </a:r>
            <a:r>
              <a:rPr lang="en-US" sz="2000" b="1" dirty="0"/>
              <a:t>session keys</a:t>
            </a:r>
            <a:r>
              <a:rPr lang="en-US" sz="2000" dirty="0"/>
              <a:t> using a secure key exchange (usually ECDHE).</a:t>
            </a:r>
          </a:p>
          <a:p>
            <a:pPr marL="742950" lvl="1" indent="-285750">
              <a:buFont typeface="Arial" panose="020B0604020202020204" pitchFamily="34" charset="0"/>
              <a:buChar char="•"/>
            </a:pPr>
            <a:r>
              <a:rPr lang="en-US" sz="2000" dirty="0"/>
              <a:t>Ensures no attacker can tamper with the handshake.</a:t>
            </a:r>
          </a:p>
          <a:p>
            <a:pPr marL="742950" lvl="1" indent="-285750">
              <a:buFont typeface="Arial" panose="020B0604020202020204" pitchFamily="34" charset="0"/>
              <a:buChar char="•"/>
            </a:pPr>
            <a:r>
              <a:rPr lang="en-US" sz="2000" dirty="0"/>
              <a:t>Switches to </a:t>
            </a:r>
            <a:r>
              <a:rPr lang="en-US" sz="2000" b="1" dirty="0"/>
              <a:t>encrypted</a:t>
            </a:r>
            <a:r>
              <a:rPr lang="en-US" sz="2000" dirty="0"/>
              <a:t> and </a:t>
            </a:r>
            <a:r>
              <a:rPr lang="en-US" sz="2000" b="1" dirty="0"/>
              <a:t>integrity-protected</a:t>
            </a:r>
            <a:r>
              <a:rPr lang="en-US" sz="2000" dirty="0"/>
              <a:t> communication</a:t>
            </a:r>
            <a:r>
              <a:rPr lang="en-US" sz="2000" dirty="0" smtClean="0"/>
              <a:t>.</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6182" y="4191893"/>
            <a:ext cx="6741585" cy="25213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6096000" y="714018"/>
            <a:ext cx="6096000" cy="2246769"/>
          </a:xfrm>
          <a:prstGeom prst="rect">
            <a:avLst/>
          </a:prstGeom>
        </p:spPr>
        <p:txBody>
          <a:bodyPr>
            <a:spAutoFit/>
          </a:bodyPr>
          <a:lstStyle/>
          <a:p>
            <a:pPr marL="285750" indent="-285750">
              <a:buFont typeface="Arial" panose="020B0604020202020204" pitchFamily="34" charset="0"/>
              <a:buChar char="•"/>
            </a:pPr>
            <a:r>
              <a:rPr lang="en-US" sz="2000" b="1" dirty="0"/>
              <a:t>Basic Flow (TLS 1.3 style):</a:t>
            </a:r>
            <a:endParaRPr lang="en-US" sz="2000" dirty="0"/>
          </a:p>
          <a:p>
            <a:pPr marL="742950" lvl="1" indent="-285750">
              <a:buFont typeface="Arial" panose="020B0604020202020204" pitchFamily="34" charset="0"/>
              <a:buChar char="•"/>
            </a:pPr>
            <a:r>
              <a:rPr lang="en-US" sz="2000" b="1" dirty="0" err="1"/>
              <a:t>ClientHello</a:t>
            </a:r>
            <a:r>
              <a:rPr lang="en-US" sz="2000" dirty="0"/>
              <a:t> → client suggests crypto options.</a:t>
            </a:r>
          </a:p>
          <a:p>
            <a:pPr marL="742950" lvl="1" indent="-285750">
              <a:buFont typeface="Arial" panose="020B0604020202020204" pitchFamily="34" charset="0"/>
              <a:buChar char="•"/>
            </a:pPr>
            <a:r>
              <a:rPr lang="en-US" sz="2000" b="1" dirty="0" err="1"/>
              <a:t>ServerHello</a:t>
            </a:r>
            <a:r>
              <a:rPr lang="en-US" sz="2000" dirty="0"/>
              <a:t> → server chooses them.</a:t>
            </a:r>
          </a:p>
          <a:p>
            <a:pPr marL="742950" lvl="1" indent="-285750">
              <a:buFont typeface="Arial" panose="020B0604020202020204" pitchFamily="34" charset="0"/>
              <a:buChar char="•"/>
            </a:pPr>
            <a:r>
              <a:rPr lang="en-US" sz="2000" b="1" dirty="0"/>
              <a:t>Certificate</a:t>
            </a:r>
            <a:r>
              <a:rPr lang="en-US" sz="2000" dirty="0"/>
              <a:t> → server proves identity.</a:t>
            </a:r>
          </a:p>
          <a:p>
            <a:pPr marL="742950" lvl="1" indent="-285750">
              <a:buFont typeface="Arial" panose="020B0604020202020204" pitchFamily="34" charset="0"/>
              <a:buChar char="•"/>
            </a:pPr>
            <a:r>
              <a:rPr lang="en-US" sz="2000" b="1" dirty="0"/>
              <a:t>Key Exchange</a:t>
            </a:r>
            <a:r>
              <a:rPr lang="en-US" sz="2000" dirty="0"/>
              <a:t> → both sides create shared keys.</a:t>
            </a:r>
          </a:p>
          <a:p>
            <a:pPr marL="742950" lvl="1" indent="-285750">
              <a:buFont typeface="Arial" panose="020B0604020202020204" pitchFamily="34" charset="0"/>
              <a:buChar char="•"/>
            </a:pPr>
            <a:r>
              <a:rPr lang="en-US" sz="2000" b="1" dirty="0"/>
              <a:t>Finished</a:t>
            </a:r>
            <a:r>
              <a:rPr lang="en-US" sz="2000" dirty="0"/>
              <a:t> → confirm everything matches → encryption begins.</a:t>
            </a:r>
          </a:p>
        </p:txBody>
      </p:sp>
      <p:sp>
        <p:nvSpPr>
          <p:cNvPr id="7" name="Rectangle 6"/>
          <p:cNvSpPr/>
          <p:nvPr/>
        </p:nvSpPr>
        <p:spPr bwMode="auto">
          <a:xfrm>
            <a:off x="295275" y="4976259"/>
            <a:ext cx="2190750" cy="830997"/>
          </a:xfrm>
          <a:prstGeom prst="rect">
            <a:avLst/>
          </a:prstGeom>
        </p:spPr>
        <p:txBody>
          <a:bodyPr wrap="square">
            <a:spAutoFit/>
          </a:bodyPr>
          <a:lstStyle/>
          <a:p>
            <a:pPr algn="ctr"/>
            <a:r>
              <a:rPr lang="en-US" sz="1600" b="1" dirty="0" smtClean="0">
                <a:solidFill>
                  <a:srgbClr val="FF0000"/>
                </a:solidFill>
              </a:rPr>
              <a:t>After </a:t>
            </a:r>
            <a:r>
              <a:rPr lang="en-US" sz="1600" b="1" dirty="0" err="1" smtClean="0">
                <a:solidFill>
                  <a:srgbClr val="FF0000"/>
                </a:solidFill>
              </a:rPr>
              <a:t>ServerHello</a:t>
            </a:r>
            <a:r>
              <a:rPr lang="en-US" sz="1600" b="1" dirty="0" smtClean="0">
                <a:solidFill>
                  <a:srgbClr val="FF0000"/>
                </a:solidFill>
              </a:rPr>
              <a:t> everything is encrypted (TLS 1.3)</a:t>
            </a:r>
            <a:endParaRPr lang="en-US" sz="1600" dirty="0">
              <a:solidFill>
                <a:srgbClr val="FF0000"/>
              </a:solidFill>
            </a:endParaRPr>
          </a:p>
        </p:txBody>
      </p:sp>
    </p:spTree>
    <p:extLst>
      <p:ext uri="{BB962C8B-B14F-4D97-AF65-F5344CB8AC3E}">
        <p14:creationId xmlns:p14="http://schemas.microsoft.com/office/powerpoint/2010/main" val="4208934393"/>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a:t>TLS Handshake</a:t>
            </a:r>
            <a:r>
              <a:rPr lang="en-US" sz="2800" b="1" dirty="0" smtClean="0"/>
              <a:t>: Cipher </a:t>
            </a:r>
            <a:r>
              <a:rPr lang="en-US" sz="2800" b="1" dirty="0"/>
              <a:t>Suite Negotiation</a:t>
            </a:r>
            <a:endParaRPr lang="el-GR" sz="2800" b="1" dirty="0"/>
          </a:p>
        </p:txBody>
      </p:sp>
      <p:sp>
        <p:nvSpPr>
          <p:cNvPr id="6" name="Rectangle 5"/>
          <p:cNvSpPr/>
          <p:nvPr/>
        </p:nvSpPr>
        <p:spPr>
          <a:xfrm>
            <a:off x="284692" y="523221"/>
            <a:ext cx="11239500" cy="3416320"/>
          </a:xfrm>
          <a:prstGeom prst="rect">
            <a:avLst/>
          </a:prstGeom>
        </p:spPr>
        <p:txBody>
          <a:bodyPr wrap="square">
            <a:spAutoFit/>
          </a:bodyPr>
          <a:lstStyle/>
          <a:p>
            <a:pPr marL="285750" indent="-285750">
              <a:buFont typeface="Arial" panose="020B0604020202020204" pitchFamily="34" charset="0"/>
              <a:buChar char="•"/>
            </a:pPr>
            <a:r>
              <a:rPr lang="en-US" b="1" dirty="0" smtClean="0"/>
              <a:t>Cipher suite </a:t>
            </a:r>
            <a:r>
              <a:rPr lang="en-US" b="1" dirty="0"/>
              <a:t>= A set of cryptographic algorithms</a:t>
            </a:r>
            <a:r>
              <a:rPr lang="en-US" dirty="0"/>
              <a:t>, including:</a:t>
            </a:r>
          </a:p>
          <a:p>
            <a:pPr marL="742950" lvl="1" indent="-285750">
              <a:buFont typeface="Arial" panose="020B0604020202020204" pitchFamily="34" charset="0"/>
              <a:buChar char="•"/>
            </a:pPr>
            <a:r>
              <a:rPr lang="en-US" dirty="0"/>
              <a:t>Key exchange method (e.g., </a:t>
            </a:r>
            <a:r>
              <a:rPr lang="en-US" b="1" dirty="0"/>
              <a:t>ECDHE</a:t>
            </a:r>
            <a:r>
              <a:rPr lang="en-US" dirty="0"/>
              <a:t> = Elliptic Curve </a:t>
            </a:r>
            <a:r>
              <a:rPr lang="en-US" dirty="0" err="1"/>
              <a:t>Diffie</a:t>
            </a:r>
            <a:r>
              <a:rPr lang="en-US" dirty="0"/>
              <a:t>–Hellman Ephemeral)</a:t>
            </a:r>
          </a:p>
          <a:p>
            <a:pPr marL="742950" lvl="1" indent="-285750">
              <a:buFont typeface="Arial" panose="020B0604020202020204" pitchFamily="34" charset="0"/>
              <a:buChar char="•"/>
            </a:pPr>
            <a:r>
              <a:rPr lang="en-US" dirty="0"/>
              <a:t>Authentication method (e.g., </a:t>
            </a:r>
            <a:r>
              <a:rPr lang="en-US" b="1" dirty="0"/>
              <a:t>RSA</a:t>
            </a:r>
            <a:r>
              <a:rPr lang="en-US" dirty="0"/>
              <a:t> signing or </a:t>
            </a:r>
            <a:r>
              <a:rPr lang="en-US" b="1" dirty="0"/>
              <a:t>ECDSA</a:t>
            </a:r>
            <a:r>
              <a:rPr lang="en-US" dirty="0"/>
              <a:t>)</a:t>
            </a:r>
          </a:p>
          <a:p>
            <a:pPr marL="742950" lvl="1" indent="-285750">
              <a:buFont typeface="Arial" panose="020B0604020202020204" pitchFamily="34" charset="0"/>
              <a:buChar char="•"/>
            </a:pPr>
            <a:r>
              <a:rPr lang="en-US" dirty="0"/>
              <a:t>Encryption algorithm (e.g., </a:t>
            </a:r>
            <a:r>
              <a:rPr lang="en-US" b="1" dirty="0"/>
              <a:t>AES-GCM</a:t>
            </a:r>
            <a:r>
              <a:rPr lang="en-US" dirty="0"/>
              <a:t>, </a:t>
            </a:r>
            <a:r>
              <a:rPr lang="en-US" b="1" dirty="0"/>
              <a:t>ChaCha20</a:t>
            </a:r>
            <a:r>
              <a:rPr lang="en-US" dirty="0"/>
              <a:t>)</a:t>
            </a:r>
          </a:p>
          <a:p>
            <a:pPr marL="742950" lvl="1" indent="-285750">
              <a:buFont typeface="Arial" panose="020B0604020202020204" pitchFamily="34" charset="0"/>
              <a:buChar char="•"/>
            </a:pPr>
            <a:r>
              <a:rPr lang="en-US" dirty="0"/>
              <a:t>Integrity protection (</a:t>
            </a:r>
            <a:r>
              <a:rPr lang="en-US" b="1" dirty="0"/>
              <a:t>AEAD</a:t>
            </a:r>
            <a:r>
              <a:rPr lang="en-US" dirty="0"/>
              <a:t> = Authenticated Encryption with Associated Data)</a:t>
            </a:r>
          </a:p>
          <a:p>
            <a:pPr marL="285750" indent="-285750">
              <a:buFont typeface="Arial" panose="020B0604020202020204" pitchFamily="34" charset="0"/>
              <a:buChar char="•"/>
            </a:pPr>
            <a:r>
              <a:rPr lang="en-US" b="1" dirty="0" err="1"/>
              <a:t>ClientHello</a:t>
            </a:r>
            <a:r>
              <a:rPr lang="en-US" b="1" dirty="0"/>
              <a:t>:</a:t>
            </a:r>
            <a:endParaRPr lang="en-US" dirty="0"/>
          </a:p>
          <a:p>
            <a:pPr marL="742950" lvl="1" indent="-285750">
              <a:buFont typeface="Arial" panose="020B0604020202020204" pitchFamily="34" charset="0"/>
              <a:buChar char="•"/>
            </a:pPr>
            <a:r>
              <a:rPr lang="en-US" dirty="0"/>
              <a:t>Sends a list of supported cipher suites</a:t>
            </a:r>
          </a:p>
          <a:p>
            <a:pPr marL="742950" lvl="1" indent="-285750">
              <a:buFont typeface="Arial" panose="020B0604020202020204" pitchFamily="34" charset="0"/>
              <a:buChar char="•"/>
            </a:pPr>
            <a:r>
              <a:rPr lang="en-US" dirty="0"/>
              <a:t>Sends supported TLS versions and extensions (like </a:t>
            </a:r>
            <a:r>
              <a:rPr lang="en-US" b="1" dirty="0"/>
              <a:t>SNI</a:t>
            </a:r>
            <a:r>
              <a:rPr lang="en-US" dirty="0"/>
              <a:t> = Server Name Indication)</a:t>
            </a:r>
          </a:p>
          <a:p>
            <a:pPr marL="285750" indent="-285750">
              <a:buFont typeface="Arial" panose="020B0604020202020204" pitchFamily="34" charset="0"/>
              <a:buChar char="•"/>
            </a:pPr>
            <a:r>
              <a:rPr lang="en-US" b="1" dirty="0" err="1"/>
              <a:t>ServerHello</a:t>
            </a:r>
            <a:r>
              <a:rPr lang="en-US" b="1" dirty="0"/>
              <a:t>:</a:t>
            </a:r>
            <a:endParaRPr lang="en-US" dirty="0"/>
          </a:p>
          <a:p>
            <a:pPr marL="742950" lvl="1" indent="-285750">
              <a:buFont typeface="Arial" panose="020B0604020202020204" pitchFamily="34" charset="0"/>
              <a:buChar char="•"/>
            </a:pPr>
            <a:r>
              <a:rPr lang="en-US" dirty="0"/>
              <a:t>Picks the strongest cipher suite it supports</a:t>
            </a:r>
          </a:p>
          <a:p>
            <a:pPr marL="742950" lvl="1" indent="-285750">
              <a:buFont typeface="Arial" panose="020B0604020202020204" pitchFamily="34" charset="0"/>
              <a:buChar char="•"/>
            </a:pPr>
            <a:r>
              <a:rPr lang="en-US" dirty="0"/>
              <a:t>Picks key exchange curve (e.g., X25519 or P-256)</a:t>
            </a:r>
          </a:p>
          <a:p>
            <a:pPr marL="285750" indent="-285750">
              <a:buFont typeface="Arial" panose="020B0604020202020204" pitchFamily="34" charset="0"/>
              <a:buChar char="•"/>
            </a:pPr>
            <a:r>
              <a:rPr lang="en-US" b="1" dirty="0"/>
              <a:t>Why this </a:t>
            </a:r>
            <a:r>
              <a:rPr lang="en-US" b="1" dirty="0" smtClean="0"/>
              <a:t>matters: </a:t>
            </a:r>
            <a:r>
              <a:rPr lang="en-US" dirty="0" smtClean="0"/>
              <a:t>Ensures both sides agree on secure, modern cryptography and avoid weak algorithms.</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906182" y="4191893"/>
            <a:ext cx="6741585" cy="25213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bwMode="auto">
          <a:xfrm>
            <a:off x="295275" y="4976259"/>
            <a:ext cx="2190750" cy="830997"/>
          </a:xfrm>
          <a:prstGeom prst="rect">
            <a:avLst/>
          </a:prstGeom>
        </p:spPr>
        <p:txBody>
          <a:bodyPr wrap="square">
            <a:spAutoFit/>
          </a:bodyPr>
          <a:lstStyle/>
          <a:p>
            <a:pPr algn="ctr"/>
            <a:r>
              <a:rPr lang="en-US" sz="1600" b="1" dirty="0" smtClean="0">
                <a:solidFill>
                  <a:srgbClr val="FF0000"/>
                </a:solidFill>
              </a:rPr>
              <a:t>After </a:t>
            </a:r>
            <a:r>
              <a:rPr lang="en-US" sz="1600" b="1" dirty="0" err="1" smtClean="0">
                <a:solidFill>
                  <a:srgbClr val="FF0000"/>
                </a:solidFill>
              </a:rPr>
              <a:t>ServerHello</a:t>
            </a:r>
            <a:r>
              <a:rPr lang="en-US" sz="1600" b="1" dirty="0" smtClean="0">
                <a:solidFill>
                  <a:srgbClr val="FF0000"/>
                </a:solidFill>
              </a:rPr>
              <a:t> everything is encrypted (TLS 1.3)</a:t>
            </a:r>
            <a:endParaRPr lang="en-US" sz="1600" dirty="0">
              <a:solidFill>
                <a:srgbClr val="FF0000"/>
              </a:solidFill>
            </a:endParaRPr>
          </a:p>
        </p:txBody>
      </p:sp>
    </p:spTree>
    <p:extLst>
      <p:ext uri="{BB962C8B-B14F-4D97-AF65-F5344CB8AC3E}">
        <p14:creationId xmlns:p14="http://schemas.microsoft.com/office/powerpoint/2010/main" val="77509757"/>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a:t>TLS Handshake: Certificates &amp; PKI</a:t>
            </a:r>
            <a:endParaRPr lang="el-GR" sz="2800" b="1" dirty="0"/>
          </a:p>
        </p:txBody>
      </p:sp>
      <p:sp>
        <p:nvSpPr>
          <p:cNvPr id="6" name="Rectangle 5"/>
          <p:cNvSpPr/>
          <p:nvPr/>
        </p:nvSpPr>
        <p:spPr>
          <a:xfrm>
            <a:off x="0" y="760868"/>
            <a:ext cx="5257800" cy="2308324"/>
          </a:xfrm>
          <a:prstGeom prst="rect">
            <a:avLst/>
          </a:prstGeom>
        </p:spPr>
        <p:txBody>
          <a:bodyPr wrap="square">
            <a:spAutoFit/>
          </a:bodyPr>
          <a:lstStyle/>
          <a:p>
            <a:pPr marL="285750" indent="-285750">
              <a:buFont typeface="Arial" panose="020B0604020202020204" pitchFamily="34" charset="0"/>
              <a:buChar char="•"/>
            </a:pPr>
            <a:r>
              <a:rPr lang="en-US" b="1" dirty="0" smtClean="0"/>
              <a:t>Certificate = </a:t>
            </a:r>
            <a:r>
              <a:rPr lang="en-US" dirty="0" smtClean="0"/>
              <a:t>A</a:t>
            </a:r>
            <a:r>
              <a:rPr lang="en-US" b="1" dirty="0" smtClean="0"/>
              <a:t> </a:t>
            </a:r>
            <a:r>
              <a:rPr lang="en-US" dirty="0" smtClean="0"/>
              <a:t>digitally </a:t>
            </a:r>
            <a:r>
              <a:rPr lang="en-US" dirty="0"/>
              <a:t>signed document that proves the server is the domain it claims to be.</a:t>
            </a:r>
          </a:p>
          <a:p>
            <a:pPr marL="285750" indent="-285750">
              <a:buFont typeface="Arial" panose="020B0604020202020204" pitchFamily="34" charset="0"/>
              <a:buChar char="•"/>
            </a:pPr>
            <a:r>
              <a:rPr lang="en-US" b="1" dirty="0"/>
              <a:t>What it contains:</a:t>
            </a:r>
            <a:endParaRPr lang="en-US" dirty="0"/>
          </a:p>
          <a:p>
            <a:pPr marL="742950" lvl="1" indent="-285750">
              <a:buFont typeface="Arial" panose="020B0604020202020204" pitchFamily="34" charset="0"/>
              <a:buChar char="•"/>
            </a:pPr>
            <a:r>
              <a:rPr lang="en-US" dirty="0"/>
              <a:t>Server’s </a:t>
            </a:r>
            <a:r>
              <a:rPr lang="en-US" b="1" dirty="0"/>
              <a:t>public key</a:t>
            </a:r>
            <a:endParaRPr lang="en-US" dirty="0"/>
          </a:p>
          <a:p>
            <a:pPr marL="742950" lvl="1" indent="-285750">
              <a:buFont typeface="Arial" panose="020B0604020202020204" pitchFamily="34" charset="0"/>
              <a:buChar char="•"/>
            </a:pPr>
            <a:r>
              <a:rPr lang="en-US" dirty="0"/>
              <a:t>Domain name</a:t>
            </a:r>
          </a:p>
          <a:p>
            <a:pPr marL="742950" lvl="1" indent="-285750">
              <a:buFont typeface="Arial" panose="020B0604020202020204" pitchFamily="34" charset="0"/>
              <a:buChar char="•"/>
            </a:pPr>
            <a:r>
              <a:rPr lang="en-US" dirty="0"/>
              <a:t>Issuer (Certificate Authority = </a:t>
            </a:r>
            <a:r>
              <a:rPr lang="en-US" b="1" dirty="0"/>
              <a:t>CA</a:t>
            </a:r>
            <a:r>
              <a:rPr lang="en-US" dirty="0"/>
              <a:t>)</a:t>
            </a:r>
          </a:p>
          <a:p>
            <a:pPr marL="742950" lvl="1" indent="-285750">
              <a:buFont typeface="Arial" panose="020B0604020202020204" pitchFamily="34" charset="0"/>
              <a:buChar char="•"/>
            </a:pPr>
            <a:r>
              <a:rPr lang="en-US" dirty="0"/>
              <a:t>Validity dates</a:t>
            </a:r>
          </a:p>
          <a:p>
            <a:pPr marL="742950" lvl="1" indent="-285750">
              <a:buFont typeface="Arial" panose="020B0604020202020204" pitchFamily="34" charset="0"/>
              <a:buChar char="•"/>
            </a:pPr>
            <a:r>
              <a:rPr lang="en-US" dirty="0"/>
              <a:t>CA’s digital </a:t>
            </a:r>
            <a:r>
              <a:rPr lang="en-US" dirty="0" smtClean="0"/>
              <a:t>signature</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906182" y="4191893"/>
            <a:ext cx="6741585" cy="25213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bwMode="auto">
          <a:xfrm>
            <a:off x="5534026" y="760868"/>
            <a:ext cx="6400800" cy="2862322"/>
          </a:xfrm>
          <a:prstGeom prst="rect">
            <a:avLst/>
          </a:prstGeom>
        </p:spPr>
        <p:txBody>
          <a:bodyPr wrap="square">
            <a:spAutoFit/>
          </a:bodyPr>
          <a:lstStyle/>
          <a:p>
            <a:pPr marL="285750" indent="-285750">
              <a:buFont typeface="Arial" panose="020B0604020202020204" pitchFamily="34" charset="0"/>
              <a:buChar char="•"/>
            </a:pPr>
            <a:r>
              <a:rPr lang="en-US" b="1" dirty="0" smtClean="0"/>
              <a:t>How </a:t>
            </a:r>
            <a:r>
              <a:rPr lang="en-US" b="1" dirty="0"/>
              <a:t>trust works (PKI = Public Key Infrastructure):</a:t>
            </a:r>
            <a:endParaRPr lang="en-US" dirty="0"/>
          </a:p>
          <a:p>
            <a:pPr marL="742950" lvl="1" indent="-285750">
              <a:buFont typeface="Arial" panose="020B0604020202020204" pitchFamily="34" charset="0"/>
              <a:buChar char="•"/>
            </a:pPr>
            <a:r>
              <a:rPr lang="en-US" dirty="0"/>
              <a:t>Your device/browser has a built-in list of trusted </a:t>
            </a:r>
            <a:r>
              <a:rPr lang="en-US" b="1" dirty="0"/>
              <a:t>Root CAs</a:t>
            </a:r>
            <a:endParaRPr lang="en-US" dirty="0"/>
          </a:p>
          <a:p>
            <a:pPr marL="742950" lvl="1" indent="-285750">
              <a:buFont typeface="Arial" panose="020B0604020202020204" pitchFamily="34" charset="0"/>
              <a:buChar char="•"/>
            </a:pPr>
            <a:r>
              <a:rPr lang="en-US" dirty="0"/>
              <a:t>Server sends its certificate → browser verifies it</a:t>
            </a:r>
          </a:p>
          <a:p>
            <a:pPr marL="742950" lvl="1" indent="-285750">
              <a:buFont typeface="Arial" panose="020B0604020202020204" pitchFamily="34" charset="0"/>
              <a:buChar char="•"/>
            </a:pPr>
            <a:r>
              <a:rPr lang="en-US" dirty="0"/>
              <a:t>If valid, you trust the server’s identity</a:t>
            </a:r>
          </a:p>
          <a:p>
            <a:pPr marL="285750" indent="-285750">
              <a:buFont typeface="Arial" panose="020B0604020202020204" pitchFamily="34" charset="0"/>
              <a:buChar char="•"/>
            </a:pPr>
            <a:r>
              <a:rPr lang="en-US" b="1" dirty="0"/>
              <a:t>Revocation (if a certificate becomes unsafe):</a:t>
            </a:r>
            <a:endParaRPr lang="en-US" dirty="0"/>
          </a:p>
          <a:p>
            <a:pPr marL="742950" lvl="1" indent="-285750">
              <a:buFont typeface="Arial" panose="020B0604020202020204" pitchFamily="34" charset="0"/>
              <a:buChar char="•"/>
            </a:pPr>
            <a:r>
              <a:rPr lang="en-US" b="1" dirty="0"/>
              <a:t>CRL</a:t>
            </a:r>
            <a:r>
              <a:rPr lang="en-US" dirty="0"/>
              <a:t> (Certificate Revocation List)</a:t>
            </a:r>
          </a:p>
          <a:p>
            <a:pPr marL="742950" lvl="1" indent="-285750">
              <a:buFont typeface="Arial" panose="020B0604020202020204" pitchFamily="34" charset="0"/>
              <a:buChar char="•"/>
            </a:pPr>
            <a:r>
              <a:rPr lang="en-US" b="1" dirty="0"/>
              <a:t>OCSP</a:t>
            </a:r>
            <a:r>
              <a:rPr lang="en-US" dirty="0"/>
              <a:t> (Online Certificate Status Protocol)</a:t>
            </a:r>
          </a:p>
          <a:p>
            <a:pPr marL="742950" lvl="1" indent="-285750">
              <a:buFont typeface="Arial" panose="020B0604020202020204" pitchFamily="34" charset="0"/>
              <a:buChar char="•"/>
            </a:pPr>
            <a:r>
              <a:rPr lang="en-US" b="1" dirty="0"/>
              <a:t>OCSP Stapling</a:t>
            </a:r>
            <a:r>
              <a:rPr lang="en-US" dirty="0"/>
              <a:t> → server provides proof directly</a:t>
            </a:r>
          </a:p>
          <a:p>
            <a:pPr marL="285750" indent="-285750">
              <a:buFont typeface="Arial" panose="020B0604020202020204" pitchFamily="34" charset="0"/>
              <a:buChar char="•"/>
            </a:pPr>
            <a:r>
              <a:rPr lang="en-US" b="1" dirty="0"/>
              <a:t>Real-world example:</a:t>
            </a:r>
            <a:r>
              <a:rPr lang="en-US" dirty="0"/>
              <a:t> </a:t>
            </a:r>
            <a:r>
              <a:rPr lang="en-US" b="1" dirty="0">
                <a:solidFill>
                  <a:srgbClr val="FF0000"/>
                </a:solidFill>
              </a:rPr>
              <a:t>Let’s Encrypt </a:t>
            </a:r>
            <a:r>
              <a:rPr lang="en-US" dirty="0"/>
              <a:t>automates certificate issuance for free.</a:t>
            </a:r>
          </a:p>
        </p:txBody>
      </p:sp>
      <p:sp>
        <p:nvSpPr>
          <p:cNvPr id="7" name="Rectangle 6"/>
          <p:cNvSpPr/>
          <p:nvPr/>
        </p:nvSpPr>
        <p:spPr bwMode="auto">
          <a:xfrm>
            <a:off x="295275" y="4976259"/>
            <a:ext cx="2190750" cy="830997"/>
          </a:xfrm>
          <a:prstGeom prst="rect">
            <a:avLst/>
          </a:prstGeom>
        </p:spPr>
        <p:txBody>
          <a:bodyPr wrap="square">
            <a:spAutoFit/>
          </a:bodyPr>
          <a:lstStyle/>
          <a:p>
            <a:pPr algn="ctr"/>
            <a:r>
              <a:rPr lang="en-US" sz="1600" b="1" dirty="0" smtClean="0">
                <a:solidFill>
                  <a:srgbClr val="FF0000"/>
                </a:solidFill>
              </a:rPr>
              <a:t>After </a:t>
            </a:r>
            <a:r>
              <a:rPr lang="en-US" sz="1600" b="1" dirty="0" err="1" smtClean="0">
                <a:solidFill>
                  <a:srgbClr val="FF0000"/>
                </a:solidFill>
              </a:rPr>
              <a:t>ServerHello</a:t>
            </a:r>
            <a:r>
              <a:rPr lang="en-US" sz="1600" b="1" dirty="0" smtClean="0">
                <a:solidFill>
                  <a:srgbClr val="FF0000"/>
                </a:solidFill>
              </a:rPr>
              <a:t> everything is encrypted (TLS 1.3)</a:t>
            </a:r>
            <a:endParaRPr lang="en-US" sz="1600" dirty="0">
              <a:solidFill>
                <a:srgbClr val="FF0000"/>
              </a:solidFill>
            </a:endParaRPr>
          </a:p>
        </p:txBody>
      </p:sp>
    </p:spTree>
    <p:extLst>
      <p:ext uri="{BB962C8B-B14F-4D97-AF65-F5344CB8AC3E}">
        <p14:creationId xmlns:p14="http://schemas.microsoft.com/office/powerpoint/2010/main" val="1294470236"/>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a:t>TLS Handshake: Ephemeral Key Exchange &amp; Forward Secrecy</a:t>
            </a:r>
            <a:endParaRPr lang="el-GR" sz="2800" b="1" dirty="0"/>
          </a:p>
        </p:txBody>
      </p:sp>
      <p:sp>
        <p:nvSpPr>
          <p:cNvPr id="3" name="Rectangle 2"/>
          <p:cNvSpPr/>
          <p:nvPr/>
        </p:nvSpPr>
        <p:spPr>
          <a:xfrm>
            <a:off x="285749" y="618619"/>
            <a:ext cx="10658475" cy="3477875"/>
          </a:xfrm>
          <a:prstGeom prst="rect">
            <a:avLst/>
          </a:prstGeom>
        </p:spPr>
        <p:txBody>
          <a:bodyPr wrap="square">
            <a:spAutoFit/>
          </a:bodyPr>
          <a:lstStyle/>
          <a:p>
            <a:pPr marL="285750" indent="-285750">
              <a:buFont typeface="Arial" panose="020B0604020202020204" pitchFamily="34" charset="0"/>
              <a:buChar char="•"/>
            </a:pPr>
            <a:r>
              <a:rPr lang="en-US" sz="2000" b="1" dirty="0"/>
              <a:t>Key Exchange </a:t>
            </a:r>
            <a:r>
              <a:rPr lang="en-US" sz="2000" b="1" dirty="0" smtClean="0"/>
              <a:t>Purpose:</a:t>
            </a:r>
            <a:r>
              <a:rPr lang="en-US" sz="2000" dirty="0" smtClean="0"/>
              <a:t> </a:t>
            </a:r>
          </a:p>
          <a:p>
            <a:pPr marL="742950" lvl="1" indent="-285750">
              <a:buFont typeface="Arial" panose="020B0604020202020204" pitchFamily="34" charset="0"/>
              <a:buChar char="•"/>
            </a:pPr>
            <a:r>
              <a:rPr lang="en-US" sz="2000" dirty="0" smtClean="0"/>
              <a:t>Let </a:t>
            </a:r>
            <a:r>
              <a:rPr lang="en-US" sz="2000" dirty="0"/>
              <a:t>the client and server create a </a:t>
            </a:r>
            <a:r>
              <a:rPr lang="en-US" sz="2000" b="1" dirty="0"/>
              <a:t>shared secret key</a:t>
            </a:r>
            <a:r>
              <a:rPr lang="en-US" sz="2000" dirty="0"/>
              <a:t> without sending it over the network.</a:t>
            </a:r>
          </a:p>
          <a:p>
            <a:pPr marL="285750" indent="-285750">
              <a:buFont typeface="Arial" panose="020B0604020202020204" pitchFamily="34" charset="0"/>
              <a:buChar char="•"/>
            </a:pPr>
            <a:r>
              <a:rPr lang="en-US" sz="2000" b="1" dirty="0"/>
              <a:t>Most common </a:t>
            </a:r>
            <a:r>
              <a:rPr lang="en-US" sz="2000" b="1" dirty="0" smtClean="0"/>
              <a:t>method:</a:t>
            </a:r>
            <a:r>
              <a:rPr lang="en-US" sz="2000" dirty="0" smtClean="0"/>
              <a:t> </a:t>
            </a:r>
            <a:r>
              <a:rPr lang="en-US" sz="2000" b="1" dirty="0" smtClean="0"/>
              <a:t>ECDHE</a:t>
            </a:r>
            <a:endParaRPr lang="en-US" sz="2000" dirty="0"/>
          </a:p>
          <a:p>
            <a:pPr marL="742950" lvl="1" indent="-285750">
              <a:buFont typeface="Arial" panose="020B0604020202020204" pitchFamily="34" charset="0"/>
              <a:buChar char="•"/>
            </a:pPr>
            <a:r>
              <a:rPr lang="en-US" sz="2000" dirty="0"/>
              <a:t>Ephemeral = temporary (used for one connection only)</a:t>
            </a:r>
          </a:p>
          <a:p>
            <a:pPr marL="742950" lvl="1" indent="-285750">
              <a:buFont typeface="Arial" panose="020B0604020202020204" pitchFamily="34" charset="0"/>
              <a:buChar char="•"/>
            </a:pPr>
            <a:r>
              <a:rPr lang="en-US" sz="2000" dirty="0" err="1"/>
              <a:t>Diffie</a:t>
            </a:r>
            <a:r>
              <a:rPr lang="en-US" sz="2000" dirty="0"/>
              <a:t>–Hellman = method to create a shared secret</a:t>
            </a:r>
          </a:p>
          <a:p>
            <a:pPr marL="742950" lvl="1" indent="-285750">
              <a:buFont typeface="Arial" panose="020B0604020202020204" pitchFamily="34" charset="0"/>
              <a:buChar char="•"/>
            </a:pPr>
            <a:r>
              <a:rPr lang="en-US" sz="2000" dirty="0"/>
              <a:t>Elliptic Curve = efficient and secure variant</a:t>
            </a:r>
          </a:p>
          <a:p>
            <a:pPr marL="285750" indent="-285750">
              <a:buFont typeface="Arial" panose="020B0604020202020204" pitchFamily="34" charset="0"/>
              <a:buChar char="•"/>
            </a:pPr>
            <a:r>
              <a:rPr lang="en-US" sz="2000" b="1" dirty="0"/>
              <a:t>Forward Secrecy (FS):</a:t>
            </a:r>
            <a:endParaRPr lang="en-US" sz="2000" dirty="0"/>
          </a:p>
          <a:p>
            <a:pPr marL="742950" lvl="1" indent="-285750">
              <a:buFont typeface="Arial" panose="020B0604020202020204" pitchFamily="34" charset="0"/>
              <a:buChar char="•"/>
            </a:pPr>
            <a:r>
              <a:rPr lang="en-US" sz="2000" dirty="0" smtClean="0"/>
              <a:t>Even if server’s private key is stolen later, </a:t>
            </a:r>
            <a:r>
              <a:rPr lang="en-US" sz="2000" b="1" dirty="0" smtClean="0"/>
              <a:t>past sessions stay secure</a:t>
            </a:r>
            <a:endParaRPr lang="en-US" sz="2000" dirty="0" smtClean="0"/>
          </a:p>
          <a:p>
            <a:pPr marL="742950" lvl="1" indent="-285750">
              <a:buFont typeface="Arial" panose="020B0604020202020204" pitchFamily="34" charset="0"/>
              <a:buChar char="•"/>
            </a:pPr>
            <a:r>
              <a:rPr lang="en-US" sz="2000" dirty="0" smtClean="0"/>
              <a:t>Because </a:t>
            </a:r>
            <a:r>
              <a:rPr lang="en-US" sz="2000" b="1" dirty="0" smtClean="0">
                <a:solidFill>
                  <a:srgbClr val="FF0000"/>
                </a:solidFill>
              </a:rPr>
              <a:t>each session uses different temporary keys</a:t>
            </a:r>
          </a:p>
          <a:p>
            <a:pPr marL="285750" indent="-285750">
              <a:buFont typeface="Arial" panose="020B0604020202020204" pitchFamily="34" charset="0"/>
              <a:buChar char="•"/>
            </a:pPr>
            <a:r>
              <a:rPr lang="en-US" sz="2000" b="1" dirty="0" smtClean="0"/>
              <a:t>Why it matters:</a:t>
            </a:r>
            <a:endParaRPr lang="en-US" sz="2000" dirty="0"/>
          </a:p>
          <a:p>
            <a:pPr marL="742950" lvl="1" indent="-285750">
              <a:buFont typeface="Arial" panose="020B0604020202020204" pitchFamily="34" charset="0"/>
              <a:buChar char="•"/>
            </a:pPr>
            <a:r>
              <a:rPr lang="en-US" sz="2000" dirty="0" smtClean="0"/>
              <a:t>Protects against large-scale data collection and future decryption attacks.</a:t>
            </a:r>
            <a:endParaRPr lang="en-US"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906182" y="4191893"/>
            <a:ext cx="6741585" cy="25213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bwMode="auto">
          <a:xfrm>
            <a:off x="295275" y="4976259"/>
            <a:ext cx="2190750" cy="830997"/>
          </a:xfrm>
          <a:prstGeom prst="rect">
            <a:avLst/>
          </a:prstGeom>
        </p:spPr>
        <p:txBody>
          <a:bodyPr wrap="square">
            <a:spAutoFit/>
          </a:bodyPr>
          <a:lstStyle/>
          <a:p>
            <a:pPr algn="ctr"/>
            <a:r>
              <a:rPr lang="en-US" sz="1600" b="1" dirty="0" smtClean="0">
                <a:solidFill>
                  <a:srgbClr val="FF0000"/>
                </a:solidFill>
              </a:rPr>
              <a:t>After </a:t>
            </a:r>
            <a:r>
              <a:rPr lang="en-US" sz="1600" b="1" dirty="0" err="1" smtClean="0">
                <a:solidFill>
                  <a:srgbClr val="FF0000"/>
                </a:solidFill>
              </a:rPr>
              <a:t>ServerHello</a:t>
            </a:r>
            <a:r>
              <a:rPr lang="en-US" sz="1600" b="1" dirty="0" smtClean="0">
                <a:solidFill>
                  <a:srgbClr val="FF0000"/>
                </a:solidFill>
              </a:rPr>
              <a:t> everything is encrypted (TLS 1.3)</a:t>
            </a:r>
            <a:endParaRPr lang="en-US" sz="1600" dirty="0">
              <a:solidFill>
                <a:srgbClr val="FF0000"/>
              </a:solidFill>
            </a:endParaRPr>
          </a:p>
        </p:txBody>
      </p:sp>
    </p:spTree>
    <p:extLst>
      <p:ext uri="{BB962C8B-B14F-4D97-AF65-F5344CB8AC3E}">
        <p14:creationId xmlns:p14="http://schemas.microsoft.com/office/powerpoint/2010/main" val="1715938880"/>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TLS Handshake: </a:t>
            </a:r>
            <a:r>
              <a:rPr lang="en-US" sz="2800" b="1" dirty="0"/>
              <a:t>Finished Messages &amp; Transcript Integrity</a:t>
            </a:r>
            <a:endParaRPr lang="el-GR" sz="2800" b="1" dirty="0"/>
          </a:p>
        </p:txBody>
      </p:sp>
      <p:sp>
        <p:nvSpPr>
          <p:cNvPr id="2" name="Rectangle 1"/>
          <p:cNvSpPr/>
          <p:nvPr/>
        </p:nvSpPr>
        <p:spPr>
          <a:xfrm>
            <a:off x="104775" y="657284"/>
            <a:ext cx="11925300" cy="3477875"/>
          </a:xfrm>
          <a:prstGeom prst="rect">
            <a:avLst/>
          </a:prstGeom>
        </p:spPr>
        <p:txBody>
          <a:bodyPr wrap="square">
            <a:spAutoFit/>
          </a:bodyPr>
          <a:lstStyle/>
          <a:p>
            <a:pPr marL="285750" indent="-285750">
              <a:buFont typeface="Arial" panose="020B0604020202020204" pitchFamily="34" charset="0"/>
              <a:buChar char="•"/>
            </a:pPr>
            <a:r>
              <a:rPr lang="en-US" sz="2000" b="1" dirty="0"/>
              <a:t>Transcript Hash:</a:t>
            </a:r>
            <a:endParaRPr lang="en-US" sz="2000" dirty="0"/>
          </a:p>
          <a:p>
            <a:pPr marL="742950" lvl="1" indent="-285750">
              <a:buFont typeface="Arial" panose="020B0604020202020204" pitchFamily="34" charset="0"/>
              <a:buChar char="•"/>
            </a:pPr>
            <a:r>
              <a:rPr lang="en-US" sz="2000" dirty="0"/>
              <a:t>The handshake keeps a running </a:t>
            </a:r>
            <a:r>
              <a:rPr lang="en-US" sz="2000" b="1" dirty="0"/>
              <a:t>hash of all messages exchanged</a:t>
            </a:r>
            <a:endParaRPr lang="en-US" sz="2000" dirty="0"/>
          </a:p>
          <a:p>
            <a:pPr marL="742950" lvl="1" indent="-285750">
              <a:buFont typeface="Arial" panose="020B0604020202020204" pitchFamily="34" charset="0"/>
              <a:buChar char="•"/>
            </a:pPr>
            <a:r>
              <a:rPr lang="en-US" sz="2000" dirty="0"/>
              <a:t>Ensures nothing was modified by an attacker</a:t>
            </a:r>
          </a:p>
          <a:p>
            <a:pPr marL="285750" indent="-285750">
              <a:buFont typeface="Arial" panose="020B0604020202020204" pitchFamily="34" charset="0"/>
              <a:buChar char="•"/>
            </a:pPr>
            <a:r>
              <a:rPr lang="en-US" sz="2000" b="1" dirty="0"/>
              <a:t>Finished Message:</a:t>
            </a:r>
            <a:endParaRPr lang="en-US" sz="2000" dirty="0"/>
          </a:p>
          <a:p>
            <a:pPr marL="742950" lvl="1" indent="-285750">
              <a:buFont typeface="Arial" panose="020B0604020202020204" pitchFamily="34" charset="0"/>
              <a:buChar char="•"/>
            </a:pPr>
            <a:r>
              <a:rPr lang="en-US" sz="2000" dirty="0"/>
              <a:t>Both sides send a final message that includes a </a:t>
            </a:r>
            <a:r>
              <a:rPr lang="en-US" sz="2000" b="1" dirty="0"/>
              <a:t>MAC (Message Authentication Code)</a:t>
            </a:r>
            <a:r>
              <a:rPr lang="en-US" sz="2000" dirty="0"/>
              <a:t> over the transcript</a:t>
            </a:r>
          </a:p>
          <a:p>
            <a:pPr marL="742950" lvl="1" indent="-285750">
              <a:buFont typeface="Arial" panose="020B0604020202020204" pitchFamily="34" charset="0"/>
              <a:buChar char="•"/>
            </a:pPr>
            <a:r>
              <a:rPr lang="en-US" sz="2000" dirty="0"/>
              <a:t>Only possible if both computed the same keys</a:t>
            </a:r>
          </a:p>
          <a:p>
            <a:pPr marL="742950" lvl="1" indent="-285750">
              <a:buFont typeface="Arial" panose="020B0604020202020204" pitchFamily="34" charset="0"/>
              <a:buChar char="•"/>
            </a:pPr>
            <a:r>
              <a:rPr lang="en-US" sz="2000" dirty="0"/>
              <a:t>Confirms:</a:t>
            </a:r>
          </a:p>
          <a:p>
            <a:pPr marL="1200150" lvl="2" indent="-285750">
              <a:buFont typeface="Arial" panose="020B0604020202020204" pitchFamily="34" charset="0"/>
              <a:buChar char="•"/>
            </a:pPr>
            <a:r>
              <a:rPr lang="en-US" sz="2000" dirty="0"/>
              <a:t>Handshake integrity</a:t>
            </a:r>
          </a:p>
          <a:p>
            <a:pPr marL="1200150" lvl="2" indent="-285750">
              <a:buFont typeface="Arial" panose="020B0604020202020204" pitchFamily="34" charset="0"/>
              <a:buChar char="•"/>
            </a:pPr>
            <a:r>
              <a:rPr lang="en-US" sz="2000" dirty="0"/>
              <a:t>No MITM interference</a:t>
            </a:r>
          </a:p>
          <a:p>
            <a:pPr marL="1200150" lvl="2" indent="-285750">
              <a:buFont typeface="Arial" panose="020B0604020202020204" pitchFamily="34" charset="0"/>
              <a:buChar char="•"/>
            </a:pPr>
            <a:r>
              <a:rPr lang="en-US" sz="2000" dirty="0"/>
              <a:t>Keys successfully agreed upon</a:t>
            </a:r>
          </a:p>
          <a:p>
            <a:pPr marL="285750" indent="-285750">
              <a:buFont typeface="Arial" panose="020B0604020202020204" pitchFamily="34" charset="0"/>
              <a:buChar char="•"/>
            </a:pPr>
            <a:r>
              <a:rPr lang="en-US" sz="2000" b="1" dirty="0" smtClean="0"/>
              <a:t>This </a:t>
            </a:r>
            <a:r>
              <a:rPr lang="en-US" sz="2000" b="1" dirty="0"/>
              <a:t>is the final </a:t>
            </a:r>
            <a:r>
              <a:rPr lang="en-US" sz="2000" b="1" dirty="0" smtClean="0"/>
              <a:t>lock</a:t>
            </a:r>
            <a:r>
              <a:rPr lang="en-US" sz="2000" dirty="0" smtClean="0"/>
              <a:t>: if </a:t>
            </a:r>
            <a:r>
              <a:rPr lang="en-US" sz="2000" dirty="0"/>
              <a:t>the Finished messages don’t match → connection fails immediately.</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906182" y="4191893"/>
            <a:ext cx="6741585" cy="25213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bwMode="auto">
          <a:xfrm>
            <a:off x="295275" y="4976259"/>
            <a:ext cx="2190750" cy="830997"/>
          </a:xfrm>
          <a:prstGeom prst="rect">
            <a:avLst/>
          </a:prstGeom>
        </p:spPr>
        <p:txBody>
          <a:bodyPr wrap="square">
            <a:spAutoFit/>
          </a:bodyPr>
          <a:lstStyle/>
          <a:p>
            <a:pPr algn="ctr"/>
            <a:r>
              <a:rPr lang="en-US" sz="1600" b="1" dirty="0" smtClean="0">
                <a:solidFill>
                  <a:srgbClr val="FF0000"/>
                </a:solidFill>
              </a:rPr>
              <a:t>After </a:t>
            </a:r>
            <a:r>
              <a:rPr lang="en-US" sz="1600" b="1" dirty="0" err="1" smtClean="0">
                <a:solidFill>
                  <a:srgbClr val="FF0000"/>
                </a:solidFill>
              </a:rPr>
              <a:t>ServerHello</a:t>
            </a:r>
            <a:r>
              <a:rPr lang="en-US" sz="1600" b="1" dirty="0" smtClean="0">
                <a:solidFill>
                  <a:srgbClr val="FF0000"/>
                </a:solidFill>
              </a:rPr>
              <a:t> everything is encrypted (TLS 1.3)</a:t>
            </a:r>
            <a:endParaRPr lang="en-US" sz="1600" dirty="0">
              <a:solidFill>
                <a:srgbClr val="FF0000"/>
              </a:solidFill>
            </a:endParaRPr>
          </a:p>
        </p:txBody>
      </p:sp>
    </p:spTree>
    <p:extLst>
      <p:ext uri="{BB962C8B-B14F-4D97-AF65-F5344CB8AC3E}">
        <p14:creationId xmlns:p14="http://schemas.microsoft.com/office/powerpoint/2010/main" val="3398474151"/>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a:t>TLS Handshake: TLS 1.2 vs TLS 1.3</a:t>
            </a:r>
            <a:endParaRPr lang="el-GR" sz="28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1352549"/>
            <a:ext cx="4200525" cy="4200525"/>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247649" y="1052154"/>
            <a:ext cx="6524625" cy="4801314"/>
          </a:xfrm>
          <a:prstGeom prst="rect">
            <a:avLst/>
          </a:prstGeom>
        </p:spPr>
        <p:txBody>
          <a:bodyPr wrap="square">
            <a:spAutoFit/>
          </a:bodyPr>
          <a:lstStyle/>
          <a:p>
            <a:pPr marL="285750" indent="-285750">
              <a:buFont typeface="Arial" panose="020B0604020202020204" pitchFamily="34" charset="0"/>
              <a:buChar char="•"/>
            </a:pPr>
            <a:r>
              <a:rPr lang="en-US" b="1" dirty="0"/>
              <a:t>TLS 1.2 — Older Design</a:t>
            </a:r>
          </a:p>
          <a:p>
            <a:pPr marL="742950" lvl="1" indent="-285750">
              <a:buFont typeface="Arial" panose="020B0604020202020204" pitchFamily="34" charset="0"/>
              <a:buChar char="•"/>
            </a:pPr>
            <a:r>
              <a:rPr lang="en-US" dirty="0"/>
              <a:t>More complex handshake</a:t>
            </a:r>
          </a:p>
          <a:p>
            <a:pPr marL="742950" lvl="1" indent="-285750">
              <a:buFont typeface="Arial" panose="020B0604020202020204" pitchFamily="34" charset="0"/>
              <a:buChar char="•"/>
            </a:pPr>
            <a:r>
              <a:rPr lang="en-US" dirty="0"/>
              <a:t>Many optional or weak algorithms (CBC, SHA-1, non-ephemeral key exchanges)</a:t>
            </a:r>
          </a:p>
          <a:p>
            <a:pPr marL="742950" lvl="1" indent="-285750">
              <a:buFont typeface="Arial" panose="020B0604020202020204" pitchFamily="34" charset="0"/>
              <a:buChar char="•"/>
            </a:pPr>
            <a:r>
              <a:rPr lang="en-US" dirty="0"/>
              <a:t>More easily misconfigured</a:t>
            </a:r>
          </a:p>
          <a:p>
            <a:pPr marL="742950" lvl="1" indent="-285750">
              <a:buFont typeface="Arial" panose="020B0604020202020204" pitchFamily="34" charset="0"/>
              <a:buChar char="•"/>
            </a:pPr>
            <a:r>
              <a:rPr lang="en-US" dirty="0"/>
              <a:t>More vulnerable to downgrade or timing attacks</a:t>
            </a:r>
          </a:p>
          <a:p>
            <a:pPr marL="285750" indent="-285750">
              <a:buFont typeface="Arial" panose="020B0604020202020204" pitchFamily="34" charset="0"/>
              <a:buChar char="•"/>
            </a:pPr>
            <a:r>
              <a:rPr lang="en-US" b="1" dirty="0"/>
              <a:t>TLS 1.3 — Modern and Cleaner</a:t>
            </a:r>
          </a:p>
          <a:p>
            <a:pPr marL="742950" lvl="1" indent="-285750">
              <a:buFont typeface="Arial" panose="020B0604020202020204" pitchFamily="34" charset="0"/>
              <a:buChar char="•"/>
            </a:pPr>
            <a:r>
              <a:rPr lang="en-US" b="1" dirty="0"/>
              <a:t>Much faster handshake</a:t>
            </a:r>
            <a:r>
              <a:rPr lang="en-US" dirty="0"/>
              <a:t> (1 round trip)</a:t>
            </a:r>
          </a:p>
          <a:p>
            <a:pPr marL="742950" lvl="1" indent="-285750">
              <a:buFont typeface="Arial" panose="020B0604020202020204" pitchFamily="34" charset="0"/>
              <a:buChar char="•"/>
            </a:pPr>
            <a:r>
              <a:rPr lang="en-US" b="1" dirty="0"/>
              <a:t>Only strong encryption</a:t>
            </a:r>
            <a:r>
              <a:rPr lang="en-US" dirty="0"/>
              <a:t> (AES-GCM, ChaCha20)</a:t>
            </a:r>
          </a:p>
          <a:p>
            <a:pPr marL="742950" lvl="1" indent="-285750">
              <a:buFont typeface="Arial" panose="020B0604020202020204" pitchFamily="34" charset="0"/>
              <a:buChar char="•"/>
            </a:pPr>
            <a:r>
              <a:rPr lang="en-US" b="1" dirty="0"/>
              <a:t>Forward Secrecy by default</a:t>
            </a:r>
            <a:endParaRPr lang="en-US" dirty="0"/>
          </a:p>
          <a:p>
            <a:pPr marL="742950" lvl="1" indent="-285750">
              <a:buFont typeface="Arial" panose="020B0604020202020204" pitchFamily="34" charset="0"/>
              <a:buChar char="•"/>
            </a:pPr>
            <a:r>
              <a:rPr lang="en-US" b="1" dirty="0"/>
              <a:t>No old or insecure algorithms</a:t>
            </a:r>
            <a:endParaRPr lang="en-US" dirty="0"/>
          </a:p>
          <a:p>
            <a:pPr marL="742950" lvl="1" indent="-285750">
              <a:buFont typeface="Arial" panose="020B0604020202020204" pitchFamily="34" charset="0"/>
              <a:buChar char="•"/>
            </a:pPr>
            <a:r>
              <a:rPr lang="en-US" b="1" dirty="0"/>
              <a:t>Handshake mostly encrypted</a:t>
            </a:r>
            <a:r>
              <a:rPr lang="en-US" dirty="0"/>
              <a:t> → privacy improvement</a:t>
            </a:r>
          </a:p>
          <a:p>
            <a:pPr marL="742950" lvl="1" indent="-285750">
              <a:buFont typeface="Arial" panose="020B0604020202020204" pitchFamily="34" charset="0"/>
              <a:buChar char="•"/>
            </a:pPr>
            <a:r>
              <a:rPr lang="en-US" b="1" dirty="0"/>
              <a:t>Unified</a:t>
            </a:r>
            <a:r>
              <a:rPr lang="en-US" dirty="0"/>
              <a:t> key exchange + resumption, fewer moving parts</a:t>
            </a:r>
          </a:p>
          <a:p>
            <a:pPr marL="285750" indent="-285750">
              <a:buFont typeface="Arial" panose="020B0604020202020204" pitchFamily="34" charset="0"/>
              <a:buChar char="•"/>
            </a:pPr>
            <a:r>
              <a:rPr lang="en-US" b="1" dirty="0"/>
              <a:t>Why 1.3 is better:</a:t>
            </a:r>
          </a:p>
          <a:p>
            <a:pPr marL="742950" lvl="1" indent="-285750">
              <a:buFont typeface="Arial" panose="020B0604020202020204" pitchFamily="34" charset="0"/>
              <a:buChar char="•"/>
            </a:pPr>
            <a:r>
              <a:rPr lang="en-US" dirty="0"/>
              <a:t>Simpler → fewer mistakes</a:t>
            </a:r>
          </a:p>
          <a:p>
            <a:pPr marL="742950" lvl="1" indent="-285750">
              <a:buFont typeface="Arial" panose="020B0604020202020204" pitchFamily="34" charset="0"/>
              <a:buChar char="•"/>
            </a:pPr>
            <a:r>
              <a:rPr lang="en-US" dirty="0"/>
              <a:t>More secure → fewer legacy features</a:t>
            </a:r>
          </a:p>
          <a:p>
            <a:pPr marL="742950" lvl="1" indent="-285750">
              <a:buFont typeface="Arial" panose="020B0604020202020204" pitchFamily="34" charset="0"/>
              <a:buChar char="•"/>
            </a:pPr>
            <a:r>
              <a:rPr lang="en-US" dirty="0"/>
              <a:t>Faster → better user experience and mobile performance</a:t>
            </a:r>
          </a:p>
        </p:txBody>
      </p:sp>
    </p:spTree>
    <p:extLst>
      <p:ext uri="{BB962C8B-B14F-4D97-AF65-F5344CB8AC3E}">
        <p14:creationId xmlns:p14="http://schemas.microsoft.com/office/powerpoint/2010/main" val="1923869630"/>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Rectangle 7"/>
          <p:cNvSpPr/>
          <p:nvPr/>
        </p:nvSpPr>
        <p:spPr>
          <a:xfrm>
            <a:off x="428625" y="1127641"/>
            <a:ext cx="10896600" cy="1200329"/>
          </a:xfrm>
          <a:prstGeom prst="rect">
            <a:avLst/>
          </a:prstGeom>
          <a:solidFill>
            <a:srgbClr val="EDF2FA"/>
          </a:solidFill>
        </p:spPr>
        <p:txBody>
          <a:bodyPr wrap="square">
            <a:spAutoFit/>
          </a:bodyPr>
          <a:lstStyle/>
          <a:p>
            <a:pPr algn="just"/>
            <a:r>
              <a:rPr lang="en-US" sz="2400" dirty="0"/>
              <a:t>The woman’s eyes were not on the doors—they were on the jury. She knew her husband would never appear because she had killed him. Her claim of missing him was a lie, and her subtle distraction revealed her guilt. </a:t>
            </a:r>
            <a:r>
              <a:rPr lang="en-US" sz="2400" b="1" dirty="0"/>
              <a:t>Guilty</a:t>
            </a:r>
            <a:r>
              <a:rPr lang="en-US" sz="2400" dirty="0"/>
              <a:t>.</a:t>
            </a:r>
          </a:p>
        </p:txBody>
      </p:sp>
      <p:sp>
        <p:nvSpPr>
          <p:cNvPr id="9" name="Rectangle 8"/>
          <p:cNvSpPr/>
          <p:nvPr/>
        </p:nvSpPr>
        <p:spPr bwMode="auto">
          <a:xfrm>
            <a:off x="381000" y="283339"/>
            <a:ext cx="11277600" cy="523220"/>
          </a:xfrm>
          <a:prstGeom prst="rect">
            <a:avLst/>
          </a:prstGeom>
        </p:spPr>
        <p:txBody>
          <a:bodyPr wrap="square">
            <a:spAutoFit/>
          </a:bodyPr>
          <a:lstStyle/>
          <a:p>
            <a:r>
              <a:rPr lang="en-US" sz="2800" b="1" dirty="0"/>
              <a:t>Case 1: The Missing </a:t>
            </a:r>
            <a:r>
              <a:rPr lang="en-US" sz="2800" b="1" dirty="0" smtClean="0"/>
              <a:t>Husband</a:t>
            </a:r>
            <a:endParaRPr lang="en-US" sz="2800" dirty="0"/>
          </a:p>
        </p:txBody>
      </p:sp>
    </p:spTree>
    <p:extLst>
      <p:ext uri="{BB962C8B-B14F-4D97-AF65-F5344CB8AC3E}">
        <p14:creationId xmlns:p14="http://schemas.microsoft.com/office/powerpoint/2010/main" val="1365109418"/>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a:t>TLS Record </a:t>
            </a:r>
            <a:r>
              <a:rPr lang="en-US" sz="2800" b="1" dirty="0" smtClean="0"/>
              <a:t>Layer: Overview</a:t>
            </a:r>
            <a:endParaRPr lang="el-GR" sz="2800" b="1" dirty="0"/>
          </a:p>
        </p:txBody>
      </p:sp>
      <p:sp>
        <p:nvSpPr>
          <p:cNvPr id="2" name="Rectangle 1"/>
          <p:cNvSpPr/>
          <p:nvPr/>
        </p:nvSpPr>
        <p:spPr>
          <a:xfrm>
            <a:off x="314323" y="958840"/>
            <a:ext cx="8943977" cy="3477875"/>
          </a:xfrm>
          <a:prstGeom prst="rect">
            <a:avLst/>
          </a:prstGeom>
        </p:spPr>
        <p:txBody>
          <a:bodyPr wrap="square">
            <a:spAutoFit/>
          </a:bodyPr>
          <a:lstStyle/>
          <a:p>
            <a:pPr marL="285750" indent="-285750">
              <a:buFont typeface="Arial" panose="020B0604020202020204" pitchFamily="34" charset="0"/>
              <a:buChar char="•"/>
            </a:pPr>
            <a:r>
              <a:rPr lang="en-US" sz="2000" b="1" dirty="0"/>
              <a:t>What the Record Layer does:</a:t>
            </a:r>
            <a:endParaRPr lang="en-US" sz="2000" dirty="0"/>
          </a:p>
          <a:p>
            <a:pPr marL="742950" lvl="1" indent="-285750">
              <a:buFont typeface="Arial" panose="020B0604020202020204" pitchFamily="34" charset="0"/>
              <a:buChar char="•"/>
            </a:pPr>
            <a:r>
              <a:rPr lang="en-US" sz="2000" dirty="0"/>
              <a:t>Takes </a:t>
            </a:r>
            <a:r>
              <a:rPr lang="en-US" sz="2000" b="1" dirty="0">
                <a:solidFill>
                  <a:srgbClr val="FF0000"/>
                </a:solidFill>
              </a:rPr>
              <a:t>application data (e.g., HTTP</a:t>
            </a:r>
            <a:r>
              <a:rPr lang="en-US" sz="2000" b="1" dirty="0" smtClean="0">
                <a:solidFill>
                  <a:srgbClr val="FF0000"/>
                </a:solidFill>
              </a:rPr>
              <a:t>) -&gt; Actual Payload exchange</a:t>
            </a:r>
            <a:endParaRPr lang="en-US" sz="2000" b="1" dirty="0">
              <a:solidFill>
                <a:srgbClr val="FF0000"/>
              </a:solidFill>
            </a:endParaRPr>
          </a:p>
          <a:p>
            <a:pPr marL="742950" lvl="1" indent="-285750">
              <a:buFont typeface="Arial" panose="020B0604020202020204" pitchFamily="34" charset="0"/>
              <a:buChar char="•"/>
            </a:pPr>
            <a:r>
              <a:rPr lang="en-US" sz="2000" b="1" dirty="0"/>
              <a:t>Fragments</a:t>
            </a:r>
            <a:r>
              <a:rPr lang="en-US" sz="2000" dirty="0"/>
              <a:t> it into chunks</a:t>
            </a:r>
          </a:p>
          <a:p>
            <a:pPr marL="742950" lvl="1" indent="-285750">
              <a:buFont typeface="Arial" panose="020B0604020202020204" pitchFamily="34" charset="0"/>
              <a:buChar char="•"/>
            </a:pPr>
            <a:r>
              <a:rPr lang="en-US" sz="2000" b="1" dirty="0"/>
              <a:t>Encrypts and authenticates</a:t>
            </a:r>
            <a:r>
              <a:rPr lang="en-US" sz="2000" dirty="0"/>
              <a:t> each chunk</a:t>
            </a:r>
          </a:p>
          <a:p>
            <a:pPr marL="742950" lvl="1" indent="-285750">
              <a:buFont typeface="Arial" panose="020B0604020202020204" pitchFamily="34" charset="0"/>
              <a:buChar char="•"/>
            </a:pPr>
            <a:r>
              <a:rPr lang="en-US" sz="2000" dirty="0"/>
              <a:t>Adds a </a:t>
            </a:r>
            <a:r>
              <a:rPr lang="en-US" sz="2000" b="1" dirty="0"/>
              <a:t>content type</a:t>
            </a:r>
            <a:r>
              <a:rPr lang="en-US" sz="2000" dirty="0"/>
              <a:t> (e.g., handshake, application data)</a:t>
            </a:r>
          </a:p>
          <a:p>
            <a:pPr marL="742950" lvl="1" indent="-285750">
              <a:buFont typeface="Arial" panose="020B0604020202020204" pitchFamily="34" charset="0"/>
              <a:buChar char="•"/>
            </a:pPr>
            <a:r>
              <a:rPr lang="en-US" sz="2000" dirty="0"/>
              <a:t>Sends it over TCP</a:t>
            </a:r>
          </a:p>
          <a:p>
            <a:pPr marL="285750" indent="-285750">
              <a:buFont typeface="Arial" panose="020B0604020202020204" pitchFamily="34" charset="0"/>
              <a:buChar char="•"/>
            </a:pPr>
            <a:r>
              <a:rPr lang="en-US" sz="2000" b="1" dirty="0"/>
              <a:t>Key idea</a:t>
            </a:r>
            <a:r>
              <a:rPr lang="en-US" sz="2000" b="1" dirty="0" smtClean="0"/>
              <a:t>: </a:t>
            </a:r>
            <a:r>
              <a:rPr lang="en-US" sz="2000" dirty="0" smtClean="0"/>
              <a:t>The Record Layer protects </a:t>
            </a:r>
            <a:r>
              <a:rPr lang="en-US" sz="2000" i="1" dirty="0" smtClean="0"/>
              <a:t>all</a:t>
            </a:r>
            <a:r>
              <a:rPr lang="en-US" sz="2000" dirty="0" smtClean="0"/>
              <a:t> upper-layer protocols — the handshake and the actual app data.</a:t>
            </a:r>
            <a:endParaRPr lang="en-US" sz="2000" dirty="0"/>
          </a:p>
          <a:p>
            <a:pPr marL="285750" indent="-285750">
              <a:buFont typeface="Arial" panose="020B0604020202020204" pitchFamily="34" charset="0"/>
              <a:buChar char="•"/>
            </a:pPr>
            <a:r>
              <a:rPr lang="en-US" sz="2000" b="1" dirty="0"/>
              <a:t>Two important fields:</a:t>
            </a:r>
            <a:endParaRPr lang="en-US" sz="2000" dirty="0"/>
          </a:p>
          <a:p>
            <a:pPr marL="742950" lvl="1" indent="-285750">
              <a:buFont typeface="Arial" panose="020B0604020202020204" pitchFamily="34" charset="0"/>
              <a:buChar char="•"/>
            </a:pPr>
            <a:r>
              <a:rPr lang="en-US" sz="2000" b="1" dirty="0"/>
              <a:t>Content Type:</a:t>
            </a:r>
            <a:r>
              <a:rPr lang="en-US" sz="2000" dirty="0"/>
              <a:t> tells what kind of message it is</a:t>
            </a:r>
          </a:p>
          <a:p>
            <a:pPr marL="742950" lvl="1" indent="-285750">
              <a:buFont typeface="Arial" panose="020B0604020202020204" pitchFamily="34" charset="0"/>
              <a:buChar char="•"/>
            </a:pPr>
            <a:r>
              <a:rPr lang="en-US" sz="2000" b="1" dirty="0"/>
              <a:t>Sequence Number:</a:t>
            </a:r>
            <a:r>
              <a:rPr lang="en-US" sz="2000" dirty="0"/>
              <a:t> prevents replay or reordering attacks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8075" y="4034507"/>
            <a:ext cx="4142581" cy="23302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1352953"/>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a:t>TLS Record </a:t>
            </a:r>
            <a:r>
              <a:rPr lang="en-US" sz="2800" b="1" dirty="0" smtClean="0"/>
              <a:t>Layer</a:t>
            </a:r>
            <a:r>
              <a:rPr lang="en-US" sz="2800" b="1" dirty="0"/>
              <a:t>: Fragmentation &amp; Compression</a:t>
            </a:r>
            <a:endParaRPr lang="el-GR" sz="2800" b="1" dirty="0"/>
          </a:p>
        </p:txBody>
      </p:sp>
      <p:sp>
        <p:nvSpPr>
          <p:cNvPr id="3" name="Rectangle 2"/>
          <p:cNvSpPr/>
          <p:nvPr/>
        </p:nvSpPr>
        <p:spPr>
          <a:xfrm>
            <a:off x="266699" y="873115"/>
            <a:ext cx="6629401" cy="3785652"/>
          </a:xfrm>
          <a:prstGeom prst="rect">
            <a:avLst/>
          </a:prstGeom>
        </p:spPr>
        <p:txBody>
          <a:bodyPr wrap="square">
            <a:spAutoFit/>
          </a:bodyPr>
          <a:lstStyle/>
          <a:p>
            <a:pPr marL="285750" indent="-285750">
              <a:buFont typeface="Arial" panose="020B0604020202020204" pitchFamily="34" charset="0"/>
              <a:buChar char="•"/>
            </a:pPr>
            <a:r>
              <a:rPr lang="en-US" sz="2000" b="1" dirty="0"/>
              <a:t>Fragmentation</a:t>
            </a:r>
          </a:p>
          <a:p>
            <a:pPr marL="742950" lvl="1" indent="-285750">
              <a:buFont typeface="Arial" panose="020B0604020202020204" pitchFamily="34" charset="0"/>
              <a:buChar char="•"/>
            </a:pPr>
            <a:r>
              <a:rPr lang="en-US" sz="2000" dirty="0"/>
              <a:t>TLS splits data into manageable records (max </a:t>
            </a:r>
            <a:r>
              <a:rPr lang="en-US" sz="2000" dirty="0" smtClean="0"/>
              <a:t>16 </a:t>
            </a:r>
            <a:r>
              <a:rPr lang="en-US" sz="2000" dirty="0"/>
              <a:t>KB)</a:t>
            </a:r>
          </a:p>
          <a:p>
            <a:pPr marL="742950" lvl="1" indent="-285750">
              <a:buFont typeface="Arial" panose="020B0604020202020204" pitchFamily="34" charset="0"/>
              <a:buChar char="•"/>
            </a:pPr>
            <a:r>
              <a:rPr lang="en-US" sz="2000" dirty="0"/>
              <a:t>Each record is separately encrypted and authenticated</a:t>
            </a:r>
          </a:p>
          <a:p>
            <a:pPr marL="742950" lvl="1" indent="-285750">
              <a:buFont typeface="Arial" panose="020B0604020202020204" pitchFamily="34" charset="0"/>
              <a:buChar char="•"/>
            </a:pPr>
            <a:r>
              <a:rPr lang="en-US" sz="2000" dirty="0"/>
              <a:t>Helps with large messages and streaming data</a:t>
            </a:r>
          </a:p>
          <a:p>
            <a:pPr marL="285750" indent="-285750">
              <a:buFont typeface="Arial" panose="020B0604020202020204" pitchFamily="34" charset="0"/>
              <a:buChar char="•"/>
            </a:pPr>
            <a:r>
              <a:rPr lang="en-US" sz="2000" b="1" dirty="0"/>
              <a:t>Compression (Removed in TLS 1.3 &amp; Disabled in TLS 1.2)</a:t>
            </a:r>
          </a:p>
          <a:p>
            <a:pPr marL="742950" lvl="1" indent="-285750">
              <a:buFont typeface="Arial" panose="020B0604020202020204" pitchFamily="34" charset="0"/>
              <a:buChar char="•"/>
            </a:pPr>
            <a:r>
              <a:rPr lang="en-US" sz="2000" dirty="0"/>
              <a:t>Originally allowed shrinking data before encryption</a:t>
            </a:r>
          </a:p>
          <a:p>
            <a:pPr marL="742950" lvl="1" indent="-285750">
              <a:buFont typeface="Arial" panose="020B0604020202020204" pitchFamily="34" charset="0"/>
              <a:buChar char="•"/>
            </a:pPr>
            <a:r>
              <a:rPr lang="en-US" sz="2000" dirty="0"/>
              <a:t>Removed because of attacks:</a:t>
            </a:r>
          </a:p>
          <a:p>
            <a:pPr marL="1200150" lvl="2" indent="-285750">
              <a:buFont typeface="Arial" panose="020B0604020202020204" pitchFamily="34" charset="0"/>
              <a:buChar char="•"/>
            </a:pPr>
            <a:r>
              <a:rPr lang="en-US" sz="2000" b="1" dirty="0"/>
              <a:t>CRIME</a:t>
            </a:r>
            <a:r>
              <a:rPr lang="en-US" sz="2000" dirty="0"/>
              <a:t>, </a:t>
            </a:r>
            <a:r>
              <a:rPr lang="en-US" sz="2000" b="1" dirty="0"/>
              <a:t>BREACH</a:t>
            </a:r>
            <a:endParaRPr lang="en-US" sz="2000" dirty="0"/>
          </a:p>
          <a:p>
            <a:pPr marL="1200150" lvl="2" indent="-285750">
              <a:buFont typeface="Arial" panose="020B0604020202020204" pitchFamily="34" charset="0"/>
              <a:buChar char="•"/>
            </a:pPr>
            <a:r>
              <a:rPr lang="en-US" sz="2000" dirty="0"/>
              <a:t>Attackers can exploit how compression behaves to reveal secrets</a:t>
            </a:r>
          </a:p>
          <a:p>
            <a:pPr marL="285750" indent="-285750">
              <a:buFont typeface="Arial" panose="020B0604020202020204" pitchFamily="34" charset="0"/>
              <a:buChar char="•"/>
            </a:pPr>
            <a:r>
              <a:rPr lang="en-US" sz="2000" b="1" dirty="0"/>
              <a:t>Takeaway</a:t>
            </a:r>
            <a:r>
              <a:rPr lang="en-US" sz="2000" b="1" dirty="0" smtClean="0"/>
              <a:t>: </a:t>
            </a:r>
            <a:r>
              <a:rPr lang="en-US" sz="2000" dirty="0" smtClean="0"/>
              <a:t>Compression </a:t>
            </a:r>
            <a:r>
              <a:rPr lang="en-US" sz="2000" dirty="0"/>
              <a:t>+ encryption = risky → </a:t>
            </a:r>
            <a:r>
              <a:rPr lang="en-US" sz="2000" b="1" dirty="0"/>
              <a:t>removed for safety</a:t>
            </a:r>
            <a:r>
              <a:rPr lang="en-US" sz="2000" dirty="0"/>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934199" y="3739827"/>
            <a:ext cx="4666457" cy="26248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2963824"/>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a:t>TLS Record </a:t>
            </a:r>
            <a:r>
              <a:rPr lang="en-US" sz="2800" b="1" dirty="0" smtClean="0"/>
              <a:t>Layer</a:t>
            </a:r>
            <a:r>
              <a:rPr lang="en-US" sz="2800" b="1" dirty="0"/>
              <a:t>: MAC-then-Encrypt vs Encrypt-then-MAC</a:t>
            </a:r>
            <a:endParaRPr lang="el-GR" sz="2800" b="1" dirty="0"/>
          </a:p>
        </p:txBody>
      </p:sp>
      <p:sp>
        <p:nvSpPr>
          <p:cNvPr id="9" name="Rectangle 8"/>
          <p:cNvSpPr/>
          <p:nvPr/>
        </p:nvSpPr>
        <p:spPr>
          <a:xfrm>
            <a:off x="190499" y="767060"/>
            <a:ext cx="7286625" cy="923330"/>
          </a:xfrm>
          <a:prstGeom prst="rect">
            <a:avLst/>
          </a:prstGeom>
        </p:spPr>
        <p:txBody>
          <a:bodyPr wrap="square">
            <a:spAutoFit/>
          </a:bodyPr>
          <a:lstStyle/>
          <a:p>
            <a:pPr marL="285750" indent="-285750">
              <a:buFont typeface="Arial" panose="020B0604020202020204" pitchFamily="34" charset="0"/>
              <a:buChar char="•"/>
            </a:pPr>
            <a:r>
              <a:rPr lang="en-US" b="1" dirty="0"/>
              <a:t>MAC = Message Authentication </a:t>
            </a:r>
            <a:r>
              <a:rPr lang="en-US" b="1" dirty="0" smtClean="0"/>
              <a:t>Code</a:t>
            </a:r>
            <a:endParaRPr lang="en-US" dirty="0" smtClean="0"/>
          </a:p>
          <a:p>
            <a:pPr marL="285750" indent="-285750">
              <a:buFont typeface="Arial" panose="020B0604020202020204" pitchFamily="34" charset="0"/>
              <a:buChar char="•"/>
            </a:pPr>
            <a:r>
              <a:rPr lang="en-US" dirty="0" smtClean="0"/>
              <a:t>Checks </a:t>
            </a:r>
            <a:r>
              <a:rPr lang="en-US" dirty="0"/>
              <a:t>data integrity (no tampering</a:t>
            </a:r>
            <a:r>
              <a:rPr lang="en-US" dirty="0"/>
              <a:t>) </a:t>
            </a:r>
            <a:r>
              <a:rPr lang="en-US" dirty="0" smtClean="0"/>
              <a:t>--- MAC = HMAC(key</a:t>
            </a:r>
            <a:r>
              <a:rPr lang="en-US" dirty="0"/>
              <a:t>, message)</a:t>
            </a:r>
            <a:endParaRPr lang="en-US" dirty="0"/>
          </a:p>
          <a:p>
            <a:pPr marL="285750" indent="-285750">
              <a:buFont typeface="Arial" panose="020B0604020202020204" pitchFamily="34" charset="0"/>
              <a:buChar char="•"/>
            </a:pPr>
            <a:r>
              <a:rPr lang="en-US" b="1" dirty="0"/>
              <a:t>Two ways TLS used to combine encryption + MAC:</a:t>
            </a:r>
            <a:endParaRPr lang="en-US" dirty="0"/>
          </a:p>
        </p:txBody>
      </p:sp>
      <p:sp>
        <p:nvSpPr>
          <p:cNvPr id="10" name="Rectangle 9"/>
          <p:cNvSpPr/>
          <p:nvPr/>
        </p:nvSpPr>
        <p:spPr>
          <a:xfrm>
            <a:off x="190500" y="1690390"/>
            <a:ext cx="6096000" cy="2031325"/>
          </a:xfrm>
          <a:prstGeom prst="rect">
            <a:avLst/>
          </a:prstGeom>
        </p:spPr>
        <p:txBody>
          <a:bodyPr>
            <a:spAutoFit/>
          </a:bodyPr>
          <a:lstStyle/>
          <a:p>
            <a:pPr marL="285750" indent="-285750">
              <a:buFont typeface="Arial" panose="020B0604020202020204" pitchFamily="34" charset="0"/>
              <a:buChar char="•"/>
            </a:pPr>
            <a:r>
              <a:rPr lang="en-US" b="1" dirty="0" smtClean="0"/>
              <a:t>MAC-then-Encrypt </a:t>
            </a:r>
            <a:r>
              <a:rPr lang="en-US" b="1" dirty="0"/>
              <a:t>(old TLS 1.0–1.1, many TLS 1.2 </a:t>
            </a:r>
            <a:r>
              <a:rPr lang="en-US" b="1" dirty="0" err="1"/>
              <a:t>configs</a:t>
            </a:r>
            <a:r>
              <a:rPr lang="en-US" b="1" dirty="0"/>
              <a:t>)</a:t>
            </a:r>
          </a:p>
          <a:p>
            <a:pPr marL="742950" lvl="1" indent="-285750">
              <a:buFont typeface="Arial" panose="020B0604020202020204" pitchFamily="34" charset="0"/>
              <a:buChar char="•"/>
            </a:pPr>
            <a:r>
              <a:rPr lang="en-US" dirty="0"/>
              <a:t>Compute MAC → append → encrypt everything</a:t>
            </a:r>
          </a:p>
          <a:p>
            <a:pPr marL="742950" lvl="1" indent="-285750">
              <a:buFont typeface="Arial" panose="020B0604020202020204" pitchFamily="34" charset="0"/>
              <a:buChar char="•"/>
            </a:pPr>
            <a:r>
              <a:rPr lang="en-US" dirty="0"/>
              <a:t>Problems:</a:t>
            </a:r>
          </a:p>
          <a:p>
            <a:pPr marL="1200150" lvl="2" indent="-285750">
              <a:buFont typeface="Arial" panose="020B0604020202020204" pitchFamily="34" charset="0"/>
              <a:buChar char="•"/>
            </a:pPr>
            <a:r>
              <a:rPr lang="en-US" dirty="0"/>
              <a:t>Hard to validate MAC without decrypting</a:t>
            </a:r>
          </a:p>
          <a:p>
            <a:pPr marL="1200150" lvl="2" indent="-285750">
              <a:buFont typeface="Arial" panose="020B0604020202020204" pitchFamily="34" charset="0"/>
              <a:buChar char="•"/>
            </a:pPr>
            <a:r>
              <a:rPr lang="en-US" dirty="0"/>
              <a:t>Opened doors to padding oracle attacks (e.g., </a:t>
            </a:r>
            <a:r>
              <a:rPr lang="en-US" b="1" dirty="0"/>
              <a:t>BEAST</a:t>
            </a:r>
            <a:r>
              <a:rPr lang="en-US" dirty="0"/>
              <a:t>, </a:t>
            </a:r>
            <a:r>
              <a:rPr lang="en-US" b="1" dirty="0"/>
              <a:t>Lucky13</a:t>
            </a:r>
            <a:r>
              <a:rPr lang="en-US" dirty="0"/>
              <a:t>)</a:t>
            </a:r>
          </a:p>
          <a:p>
            <a:pPr marL="1200150" lvl="2" indent="-285750">
              <a:buFont typeface="Arial" panose="020B0604020202020204" pitchFamily="34" charset="0"/>
              <a:buChar char="•"/>
            </a:pPr>
            <a:r>
              <a:rPr lang="en-US" dirty="0"/>
              <a:t>Complex and error-prone</a:t>
            </a:r>
          </a:p>
        </p:txBody>
      </p:sp>
      <p:sp>
        <p:nvSpPr>
          <p:cNvPr id="11" name="Rectangle 10"/>
          <p:cNvSpPr/>
          <p:nvPr/>
        </p:nvSpPr>
        <p:spPr>
          <a:xfrm>
            <a:off x="190500" y="3721715"/>
            <a:ext cx="6096000" cy="1477328"/>
          </a:xfrm>
          <a:prstGeom prst="rect">
            <a:avLst/>
          </a:prstGeom>
        </p:spPr>
        <p:txBody>
          <a:bodyPr>
            <a:spAutoFit/>
          </a:bodyPr>
          <a:lstStyle/>
          <a:p>
            <a:pPr marL="285750" indent="-285750">
              <a:buFont typeface="Arial" panose="020B0604020202020204" pitchFamily="34" charset="0"/>
              <a:buChar char="•"/>
            </a:pPr>
            <a:r>
              <a:rPr lang="en-US" b="1" dirty="0" smtClean="0"/>
              <a:t>Encrypt-then-MAC </a:t>
            </a:r>
            <a:r>
              <a:rPr lang="en-US" b="1" dirty="0"/>
              <a:t>(improved, recommended)</a:t>
            </a:r>
          </a:p>
          <a:p>
            <a:pPr marL="742950" lvl="1" indent="-285750">
              <a:buFont typeface="Arial" panose="020B0604020202020204" pitchFamily="34" charset="0"/>
              <a:buChar char="•"/>
            </a:pPr>
            <a:r>
              <a:rPr lang="en-US" dirty="0"/>
              <a:t>Encrypt data → compute MAC over </a:t>
            </a:r>
            <a:r>
              <a:rPr lang="en-US" dirty="0" err="1"/>
              <a:t>ciphertext</a:t>
            </a:r>
            <a:endParaRPr lang="en-US" dirty="0"/>
          </a:p>
          <a:p>
            <a:pPr marL="742950" lvl="1" indent="-285750">
              <a:buFont typeface="Arial" panose="020B0604020202020204" pitchFamily="34" charset="0"/>
              <a:buChar char="•"/>
            </a:pPr>
            <a:r>
              <a:rPr lang="en-US" dirty="0"/>
              <a:t>Server can check authenticity </a:t>
            </a:r>
            <a:r>
              <a:rPr lang="en-US" b="1" dirty="0"/>
              <a:t>before</a:t>
            </a:r>
            <a:r>
              <a:rPr lang="en-US" dirty="0"/>
              <a:t> decrypting</a:t>
            </a:r>
          </a:p>
          <a:p>
            <a:pPr marL="742950" lvl="1" indent="-285750">
              <a:buFont typeface="Arial" panose="020B0604020202020204" pitchFamily="34" charset="0"/>
              <a:buChar char="•"/>
            </a:pPr>
            <a:r>
              <a:rPr lang="en-US" dirty="0"/>
              <a:t>Much safer and easier to implement </a:t>
            </a:r>
            <a:r>
              <a:rPr lang="en-US" dirty="0" smtClean="0"/>
              <a:t>correctly</a:t>
            </a:r>
          </a:p>
          <a:p>
            <a:pPr marL="285750" indent="-285750">
              <a:buFont typeface="Arial" panose="020B0604020202020204" pitchFamily="34" charset="0"/>
              <a:buChar char="•"/>
            </a:pPr>
            <a:r>
              <a:rPr lang="en-US" b="1" dirty="0" smtClean="0">
                <a:solidFill>
                  <a:srgbClr val="FF0000"/>
                </a:solidFill>
              </a:rPr>
              <a:t>Legacy Features – not used in TLS 1.3</a:t>
            </a:r>
            <a:endParaRPr lang="en-US" b="1" dirty="0">
              <a:solidFill>
                <a:srgbClr val="FF0000"/>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934199" y="3739827"/>
            <a:ext cx="4666457" cy="26248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8957772"/>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a:t>TLS Record </a:t>
            </a:r>
            <a:r>
              <a:rPr lang="en-US" sz="2800" b="1" dirty="0" smtClean="0"/>
              <a:t>Layer</a:t>
            </a:r>
            <a:r>
              <a:rPr lang="en-US" sz="2800" b="1" dirty="0"/>
              <a:t>: AEAD Encryption (Modern TLS 1.3 Approach)</a:t>
            </a:r>
            <a:endParaRPr lang="el-GR" sz="2800" b="1" dirty="0"/>
          </a:p>
        </p:txBody>
      </p:sp>
      <p:sp>
        <p:nvSpPr>
          <p:cNvPr id="2" name="Rectangle 1"/>
          <p:cNvSpPr/>
          <p:nvPr/>
        </p:nvSpPr>
        <p:spPr>
          <a:xfrm>
            <a:off x="371474" y="904518"/>
            <a:ext cx="6581775" cy="5078313"/>
          </a:xfrm>
          <a:prstGeom prst="rect">
            <a:avLst/>
          </a:prstGeom>
        </p:spPr>
        <p:txBody>
          <a:bodyPr wrap="square">
            <a:spAutoFit/>
          </a:bodyPr>
          <a:lstStyle/>
          <a:p>
            <a:pPr marL="285750" indent="-285750">
              <a:buFont typeface="Arial" panose="020B0604020202020204" pitchFamily="34" charset="0"/>
              <a:buChar char="•"/>
            </a:pPr>
            <a:r>
              <a:rPr lang="en-US" b="1" dirty="0"/>
              <a:t>AEAD = Authenticated Encryption with Associated Data</a:t>
            </a:r>
            <a:r>
              <a:rPr lang="en-US" dirty="0"/>
              <a:t/>
            </a:r>
            <a:br>
              <a:rPr lang="en-US" dirty="0"/>
            </a:br>
            <a:r>
              <a:rPr lang="en-US" dirty="0"/>
              <a:t>(Encryption + Integrity in a </a:t>
            </a:r>
            <a:r>
              <a:rPr lang="en-US" i="1" dirty="0"/>
              <a:t>single</a:t>
            </a:r>
            <a:r>
              <a:rPr lang="en-US" dirty="0"/>
              <a:t> algorithm)</a:t>
            </a:r>
          </a:p>
          <a:p>
            <a:pPr marL="285750" indent="-285750">
              <a:buFont typeface="Arial" panose="020B0604020202020204" pitchFamily="34" charset="0"/>
              <a:buChar char="•"/>
            </a:pPr>
            <a:r>
              <a:rPr lang="en-US" dirty="0"/>
              <a:t>Examples:</a:t>
            </a:r>
          </a:p>
          <a:p>
            <a:pPr marL="742950" lvl="1" indent="-285750">
              <a:buFont typeface="Arial" panose="020B0604020202020204" pitchFamily="34" charset="0"/>
              <a:buChar char="•"/>
            </a:pPr>
            <a:r>
              <a:rPr lang="en-US" b="1" dirty="0"/>
              <a:t>AES-GCM</a:t>
            </a:r>
            <a:r>
              <a:rPr lang="en-US" dirty="0"/>
              <a:t> (Galois/Counter Mode)</a:t>
            </a:r>
          </a:p>
          <a:p>
            <a:pPr marL="742950" lvl="1" indent="-285750">
              <a:buFont typeface="Arial" panose="020B0604020202020204" pitchFamily="34" charset="0"/>
              <a:buChar char="•"/>
            </a:pPr>
            <a:r>
              <a:rPr lang="en-US" b="1" dirty="0"/>
              <a:t>ChaCha20-Poly1305</a:t>
            </a:r>
            <a:endParaRPr lang="en-US" dirty="0"/>
          </a:p>
          <a:p>
            <a:pPr marL="285750" indent="-285750">
              <a:buFont typeface="Arial" panose="020B0604020202020204" pitchFamily="34" charset="0"/>
              <a:buChar char="•"/>
            </a:pPr>
            <a:r>
              <a:rPr lang="en-US" b="1" dirty="0"/>
              <a:t>What AEAD does:</a:t>
            </a:r>
          </a:p>
          <a:p>
            <a:pPr marL="742950" lvl="1" indent="-285750">
              <a:buFont typeface="Arial" panose="020B0604020202020204" pitchFamily="34" charset="0"/>
              <a:buChar char="•"/>
            </a:pPr>
            <a:r>
              <a:rPr lang="en-US" dirty="0"/>
              <a:t>Encrypts the data</a:t>
            </a:r>
          </a:p>
          <a:p>
            <a:pPr marL="742950" lvl="1" indent="-285750">
              <a:buFont typeface="Arial" panose="020B0604020202020204" pitchFamily="34" charset="0"/>
              <a:buChar char="•"/>
            </a:pPr>
            <a:r>
              <a:rPr lang="en-US" dirty="0"/>
              <a:t>Authenticates the data</a:t>
            </a:r>
          </a:p>
          <a:p>
            <a:pPr marL="742950" lvl="1" indent="-285750">
              <a:buFont typeface="Arial" panose="020B0604020202020204" pitchFamily="34" charset="0"/>
              <a:buChar char="•"/>
            </a:pPr>
            <a:r>
              <a:rPr lang="en-US" dirty="0"/>
              <a:t>Authenticates extra metadata (sequence number, content type = “associated data”)</a:t>
            </a:r>
            <a:br>
              <a:rPr lang="en-US" dirty="0"/>
            </a:br>
            <a:r>
              <a:rPr lang="en-US" dirty="0"/>
              <a:t>→ Prevents tampering with either the message or its metadata</a:t>
            </a:r>
          </a:p>
          <a:p>
            <a:pPr marL="285750" indent="-285750">
              <a:buFont typeface="Arial" panose="020B0604020202020204" pitchFamily="34" charset="0"/>
              <a:buChar char="•"/>
            </a:pPr>
            <a:r>
              <a:rPr lang="en-US" b="1" dirty="0"/>
              <a:t>Why TLS 1.3 uses only AEAD:</a:t>
            </a:r>
          </a:p>
          <a:p>
            <a:pPr marL="742950" lvl="1" indent="-285750">
              <a:buFont typeface="Arial" panose="020B0604020202020204" pitchFamily="34" charset="0"/>
              <a:buChar char="•"/>
            </a:pPr>
            <a:r>
              <a:rPr lang="en-US" dirty="0"/>
              <a:t>Removes need for “MAC-then-encrypt vs encrypt-then-MAC” decisions</a:t>
            </a:r>
          </a:p>
          <a:p>
            <a:pPr marL="742950" lvl="1" indent="-285750">
              <a:buFont typeface="Arial" panose="020B0604020202020204" pitchFamily="34" charset="0"/>
              <a:buChar char="•"/>
            </a:pPr>
            <a:r>
              <a:rPr lang="en-US" dirty="0"/>
              <a:t>Fewer moving parts → fewer vulnerabilities</a:t>
            </a:r>
          </a:p>
          <a:p>
            <a:pPr marL="742950" lvl="1" indent="-285750">
              <a:buFont typeface="Arial" panose="020B0604020202020204" pitchFamily="34" charset="0"/>
              <a:buChar char="•"/>
            </a:pPr>
            <a:r>
              <a:rPr lang="en-US" dirty="0"/>
              <a:t>High performance, especially on modern hardware</a:t>
            </a:r>
          </a:p>
          <a:p>
            <a:pPr marL="742950" lvl="1" indent="-285750">
              <a:buFont typeface="Arial" panose="020B0604020202020204" pitchFamily="34" charset="0"/>
              <a:buChar char="•"/>
            </a:pPr>
            <a:r>
              <a:rPr lang="en-US" dirty="0"/>
              <a:t>Stronger guarantees: confidentiality + integrity by default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934199" y="3739827"/>
            <a:ext cx="4666457" cy="26248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7075680"/>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a:t>TLS Record </a:t>
            </a:r>
            <a:r>
              <a:rPr lang="en-US" sz="2800" b="1" dirty="0" smtClean="0"/>
              <a:t>Layer</a:t>
            </a:r>
            <a:r>
              <a:rPr lang="en-US" sz="2800" b="1" dirty="0"/>
              <a:t>: </a:t>
            </a:r>
            <a:r>
              <a:rPr lang="en-US" sz="2800" b="1" dirty="0" smtClean="0"/>
              <a:t>TLS 1.3</a:t>
            </a:r>
            <a:endParaRPr lang="el-GR" sz="2800" b="1" dirty="0"/>
          </a:p>
        </p:txBody>
      </p:sp>
      <p:sp>
        <p:nvSpPr>
          <p:cNvPr id="3" name="Rectangle 2"/>
          <p:cNvSpPr/>
          <p:nvPr/>
        </p:nvSpPr>
        <p:spPr>
          <a:xfrm>
            <a:off x="361950" y="1002090"/>
            <a:ext cx="6496050" cy="4154984"/>
          </a:xfrm>
          <a:prstGeom prst="rect">
            <a:avLst/>
          </a:prstGeom>
        </p:spPr>
        <p:txBody>
          <a:bodyPr wrap="square">
            <a:spAutoFit/>
          </a:bodyPr>
          <a:lstStyle/>
          <a:p>
            <a:pPr marL="285750" indent="-285750">
              <a:buFont typeface="Arial" panose="020B0604020202020204" pitchFamily="34" charset="0"/>
              <a:buChar char="•"/>
            </a:pPr>
            <a:r>
              <a:rPr lang="en-US" sz="2400" b="1" dirty="0"/>
              <a:t>What changed from TLS 1.2:</a:t>
            </a:r>
            <a:endParaRPr lang="en-US" sz="2400" dirty="0"/>
          </a:p>
          <a:p>
            <a:pPr marL="742950" lvl="1" indent="-285750">
              <a:buFont typeface="Arial" panose="020B0604020202020204" pitchFamily="34" charset="0"/>
              <a:buChar char="•"/>
            </a:pPr>
            <a:r>
              <a:rPr lang="en-US" sz="2400" b="1" dirty="0"/>
              <a:t>Handshake messages encrypted earlier</a:t>
            </a:r>
            <a:endParaRPr lang="en-US" sz="2400" dirty="0"/>
          </a:p>
          <a:p>
            <a:pPr marL="742950" lvl="1" indent="-285750">
              <a:buFont typeface="Arial" panose="020B0604020202020204" pitchFamily="34" charset="0"/>
              <a:buChar char="•"/>
            </a:pPr>
            <a:r>
              <a:rPr lang="en-US" sz="2400" b="1" dirty="0"/>
              <a:t>Content type mostly hidden</a:t>
            </a:r>
            <a:r>
              <a:rPr lang="en-US" sz="2400" dirty="0"/>
              <a:t> (everything appears as “application data”)</a:t>
            </a:r>
          </a:p>
          <a:p>
            <a:pPr marL="742950" lvl="1" indent="-285750">
              <a:buFont typeface="Arial" panose="020B0604020202020204" pitchFamily="34" charset="0"/>
              <a:buChar char="•"/>
            </a:pPr>
            <a:r>
              <a:rPr lang="en-US" sz="2400" b="1" dirty="0"/>
              <a:t>No compression</a:t>
            </a:r>
            <a:endParaRPr lang="en-US" sz="2400" dirty="0"/>
          </a:p>
          <a:p>
            <a:pPr marL="742950" lvl="1" indent="-285750">
              <a:buFont typeface="Arial" panose="020B0604020202020204" pitchFamily="34" charset="0"/>
              <a:buChar char="•"/>
            </a:pPr>
            <a:r>
              <a:rPr lang="en-US" sz="2400" b="1" dirty="0"/>
              <a:t>Only AEAD allowed</a:t>
            </a:r>
            <a:endParaRPr lang="en-US" sz="2400" dirty="0"/>
          </a:p>
          <a:p>
            <a:pPr marL="742950" lvl="1" indent="-285750">
              <a:buFont typeface="Arial" panose="020B0604020202020204" pitchFamily="34" charset="0"/>
              <a:buChar char="•"/>
            </a:pPr>
            <a:r>
              <a:rPr lang="en-US" sz="2400" b="1" dirty="0"/>
              <a:t>Simpler record structure</a:t>
            </a:r>
            <a:endParaRPr lang="en-US" sz="2400" dirty="0"/>
          </a:p>
          <a:p>
            <a:pPr marL="285750" indent="-285750">
              <a:buFont typeface="Arial" panose="020B0604020202020204" pitchFamily="34" charset="0"/>
              <a:buChar char="•"/>
            </a:pPr>
            <a:r>
              <a:rPr lang="en-US" sz="2400" b="1" dirty="0"/>
              <a:t>Why it matters:</a:t>
            </a:r>
          </a:p>
          <a:p>
            <a:pPr marL="742950" lvl="1" indent="-285750">
              <a:buFont typeface="Arial" panose="020B0604020202020204" pitchFamily="34" charset="0"/>
              <a:buChar char="•"/>
            </a:pPr>
            <a:r>
              <a:rPr lang="en-US" sz="2400" dirty="0"/>
              <a:t>Better privacy (attackers see less metadata)</a:t>
            </a:r>
          </a:p>
          <a:p>
            <a:pPr marL="742950" lvl="1" indent="-285750">
              <a:buFont typeface="Arial" panose="020B0604020202020204" pitchFamily="34" charset="0"/>
              <a:buChar char="•"/>
            </a:pPr>
            <a:r>
              <a:rPr lang="en-US" sz="2400" dirty="0"/>
              <a:t>Stronger default security</a:t>
            </a:r>
          </a:p>
          <a:p>
            <a:pPr marL="742950" lvl="1" indent="-285750">
              <a:buFont typeface="Arial" panose="020B0604020202020204" pitchFamily="34" charset="0"/>
              <a:buChar char="•"/>
            </a:pPr>
            <a:r>
              <a:rPr lang="en-US" sz="2400" dirty="0"/>
              <a:t>Fewer legacy problems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934199" y="3739827"/>
            <a:ext cx="4666457" cy="2624882"/>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6753225" y="868904"/>
            <a:ext cx="4972050" cy="1200329"/>
          </a:xfrm>
          <a:prstGeom prst="rect">
            <a:avLst/>
          </a:prstGeom>
        </p:spPr>
        <p:txBody>
          <a:bodyPr wrap="square">
            <a:spAutoFit/>
          </a:bodyPr>
          <a:lstStyle/>
          <a:p>
            <a:r>
              <a:rPr lang="en-US" b="1" dirty="0">
                <a:solidFill>
                  <a:srgbClr val="FF0000"/>
                </a:solidFill>
              </a:rPr>
              <a:t>TLS 1.2</a:t>
            </a:r>
            <a:r>
              <a:rPr lang="en-US" b="1" dirty="0" smtClean="0">
                <a:solidFill>
                  <a:srgbClr val="FF0000"/>
                </a:solidFill>
              </a:rPr>
              <a:t>: “</a:t>
            </a:r>
            <a:r>
              <a:rPr lang="en-US" b="1" dirty="0">
                <a:solidFill>
                  <a:srgbClr val="FF0000"/>
                </a:solidFill>
              </a:rPr>
              <a:t>Encrypt the </a:t>
            </a:r>
            <a:r>
              <a:rPr lang="en-US" b="1" dirty="0" smtClean="0">
                <a:solidFill>
                  <a:srgbClr val="FF0000"/>
                </a:solidFill>
              </a:rPr>
              <a:t>message, </a:t>
            </a:r>
            <a:r>
              <a:rPr lang="en-US" b="1" dirty="0">
                <a:solidFill>
                  <a:srgbClr val="FF0000"/>
                </a:solidFill>
              </a:rPr>
              <a:t>attach a MAC to prove it wasn’t modified.”</a:t>
            </a:r>
          </a:p>
          <a:p>
            <a:r>
              <a:rPr lang="en-US" b="1" dirty="0">
                <a:solidFill>
                  <a:srgbClr val="FF0000"/>
                </a:solidFill>
              </a:rPr>
              <a:t>TLS 1.3</a:t>
            </a:r>
            <a:r>
              <a:rPr lang="en-US" b="1" dirty="0" smtClean="0">
                <a:solidFill>
                  <a:srgbClr val="FF0000"/>
                </a:solidFill>
              </a:rPr>
              <a:t>: “</a:t>
            </a:r>
            <a:r>
              <a:rPr lang="en-US" b="1" dirty="0">
                <a:solidFill>
                  <a:srgbClr val="FF0000"/>
                </a:solidFill>
              </a:rPr>
              <a:t>Use an AEAD cipher that encrypts and authenticates the message at the same time.”</a:t>
            </a:r>
          </a:p>
        </p:txBody>
      </p:sp>
    </p:spTree>
    <p:extLst>
      <p:ext uri="{BB962C8B-B14F-4D97-AF65-F5344CB8AC3E}">
        <p14:creationId xmlns:p14="http://schemas.microsoft.com/office/powerpoint/2010/main" val="43750364"/>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TLS Certificates</a:t>
            </a:r>
            <a:r>
              <a:rPr lang="en-US" sz="2800" b="1" dirty="0"/>
              <a:t>, PKI &amp; Trust Stores: </a:t>
            </a:r>
            <a:r>
              <a:rPr lang="en-US" sz="2800" b="1" dirty="0" smtClean="0"/>
              <a:t>Overview</a:t>
            </a:r>
            <a:endParaRPr lang="el-GR" sz="2800" b="1" dirty="0"/>
          </a:p>
        </p:txBody>
      </p:sp>
      <p:sp>
        <p:nvSpPr>
          <p:cNvPr id="2" name="Rectangle 1"/>
          <p:cNvSpPr/>
          <p:nvPr/>
        </p:nvSpPr>
        <p:spPr>
          <a:xfrm>
            <a:off x="0" y="669136"/>
            <a:ext cx="10687050" cy="3046988"/>
          </a:xfrm>
          <a:prstGeom prst="rect">
            <a:avLst/>
          </a:prstGeom>
        </p:spPr>
        <p:txBody>
          <a:bodyPr wrap="square">
            <a:spAutoFit/>
          </a:bodyPr>
          <a:lstStyle/>
          <a:p>
            <a:pPr marL="285750" indent="-285750">
              <a:buFont typeface="Arial" panose="020B0604020202020204" pitchFamily="34" charset="0"/>
              <a:buChar char="•"/>
            </a:pPr>
            <a:r>
              <a:rPr lang="en-US" sz="2400" b="1" dirty="0" smtClean="0"/>
              <a:t>Certificates:</a:t>
            </a:r>
            <a:r>
              <a:rPr lang="en-US" sz="2400" dirty="0" smtClean="0"/>
              <a:t> Digital </a:t>
            </a:r>
            <a:r>
              <a:rPr lang="en-US" sz="2400" dirty="0"/>
              <a:t>“identity cards” for servers (or clients)</a:t>
            </a:r>
          </a:p>
          <a:p>
            <a:pPr marL="285750" indent="-285750">
              <a:buFont typeface="Arial" panose="020B0604020202020204" pitchFamily="34" charset="0"/>
              <a:buChar char="•"/>
            </a:pPr>
            <a:r>
              <a:rPr lang="en-US" sz="2400" b="1" dirty="0"/>
              <a:t>What they guarantee:</a:t>
            </a:r>
            <a:endParaRPr lang="en-US" sz="2400" dirty="0"/>
          </a:p>
          <a:p>
            <a:pPr marL="742950" lvl="1" indent="-285750">
              <a:buFont typeface="Arial" panose="020B0604020202020204" pitchFamily="34" charset="0"/>
              <a:buChar char="•"/>
            </a:pPr>
            <a:r>
              <a:rPr lang="en-US" sz="2400" b="1" dirty="0"/>
              <a:t>Authentication</a:t>
            </a:r>
            <a:r>
              <a:rPr lang="en-US" sz="2400" dirty="0"/>
              <a:t> — prove who you are</a:t>
            </a:r>
          </a:p>
          <a:p>
            <a:pPr marL="742950" lvl="1" indent="-285750">
              <a:buFont typeface="Arial" panose="020B0604020202020204" pitchFamily="34" charset="0"/>
              <a:buChar char="•"/>
            </a:pPr>
            <a:r>
              <a:rPr lang="en-US" sz="2400" b="1" dirty="0"/>
              <a:t>Integrity</a:t>
            </a:r>
            <a:r>
              <a:rPr lang="en-US" sz="2400" dirty="0"/>
              <a:t> — certificate cannot be altered</a:t>
            </a:r>
          </a:p>
          <a:p>
            <a:pPr marL="742950" lvl="1" indent="-285750">
              <a:buFont typeface="Arial" panose="020B0604020202020204" pitchFamily="34" charset="0"/>
              <a:buChar char="•"/>
            </a:pPr>
            <a:r>
              <a:rPr lang="en-US" sz="2400" b="1" dirty="0"/>
              <a:t>Binding</a:t>
            </a:r>
            <a:r>
              <a:rPr lang="en-US" sz="2400" dirty="0"/>
              <a:t> — ties a </a:t>
            </a:r>
            <a:r>
              <a:rPr lang="en-US" sz="2400" b="1" dirty="0"/>
              <a:t>public key</a:t>
            </a:r>
            <a:r>
              <a:rPr lang="en-US" sz="2400" dirty="0"/>
              <a:t> to a </a:t>
            </a:r>
            <a:r>
              <a:rPr lang="en-US" sz="2400" b="1" dirty="0"/>
              <a:t>domain name</a:t>
            </a:r>
            <a:r>
              <a:rPr lang="en-US" sz="2400" dirty="0"/>
              <a:t> (example.com)</a:t>
            </a:r>
          </a:p>
          <a:p>
            <a:pPr marL="742950" lvl="1" indent="-285750">
              <a:buFont typeface="Arial" panose="020B0604020202020204" pitchFamily="34" charset="0"/>
              <a:buChar char="•"/>
            </a:pPr>
            <a:r>
              <a:rPr lang="en-US" sz="2400" b="1" dirty="0"/>
              <a:t>Issued by a trusted CA</a:t>
            </a:r>
            <a:r>
              <a:rPr lang="en-US" sz="2400" dirty="0"/>
              <a:t> — not self-proclaimed</a:t>
            </a:r>
          </a:p>
          <a:p>
            <a:pPr marL="285750" indent="-285750">
              <a:buFont typeface="Arial" panose="020B0604020202020204" pitchFamily="34" charset="0"/>
              <a:buChar char="•"/>
            </a:pPr>
            <a:r>
              <a:rPr lang="en-US" sz="2400" b="1" dirty="0"/>
              <a:t>Why TLS needs </a:t>
            </a:r>
            <a:r>
              <a:rPr lang="en-US" sz="2400" b="1" dirty="0" smtClean="0"/>
              <a:t>them:</a:t>
            </a:r>
            <a:endParaRPr lang="en-US" sz="2400" dirty="0" smtClean="0"/>
          </a:p>
          <a:p>
            <a:pPr marL="742950" lvl="1" indent="-285750">
              <a:buFont typeface="Arial" panose="020B0604020202020204" pitchFamily="34" charset="0"/>
              <a:buChar char="•"/>
            </a:pPr>
            <a:r>
              <a:rPr lang="en-US" sz="2400" dirty="0" smtClean="0"/>
              <a:t>Without </a:t>
            </a:r>
            <a:r>
              <a:rPr lang="en-US" sz="2400" dirty="0"/>
              <a:t>certificates, attackers could fake websites → MITM attacks.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9993" y="3790949"/>
            <a:ext cx="5432014" cy="288549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562665904"/>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TLS Certificates</a:t>
            </a:r>
            <a:r>
              <a:rPr lang="en-US" sz="2800" b="1" dirty="0"/>
              <a:t>, PKI &amp; Trust Stores: Certificate Chain Basics</a:t>
            </a:r>
            <a:endParaRPr lang="el-GR" sz="2800" b="1" dirty="0"/>
          </a:p>
        </p:txBody>
      </p:sp>
      <p:sp>
        <p:nvSpPr>
          <p:cNvPr id="3" name="Rectangle 2"/>
          <p:cNvSpPr/>
          <p:nvPr/>
        </p:nvSpPr>
        <p:spPr>
          <a:xfrm>
            <a:off x="485775" y="900916"/>
            <a:ext cx="6096000" cy="4985980"/>
          </a:xfrm>
          <a:prstGeom prst="rect">
            <a:avLst/>
          </a:prstGeom>
        </p:spPr>
        <p:txBody>
          <a:bodyPr>
            <a:spAutoFit/>
          </a:bodyPr>
          <a:lstStyle/>
          <a:p>
            <a:pPr marL="285750" indent="-285750">
              <a:buFont typeface="Arial" panose="020B0604020202020204" pitchFamily="34" charset="0"/>
              <a:buChar char="•"/>
            </a:pPr>
            <a:r>
              <a:rPr lang="en-US" sz="2000" b="1" dirty="0"/>
              <a:t>Key idea: Trust flows downward.</a:t>
            </a:r>
            <a:endParaRPr lang="en-US" sz="2000" dirty="0"/>
          </a:p>
          <a:p>
            <a:pPr marL="285750" indent="-285750">
              <a:buFont typeface="Arial" panose="020B0604020202020204" pitchFamily="34" charset="0"/>
              <a:buChar char="•"/>
            </a:pPr>
            <a:r>
              <a:rPr lang="en-US" sz="2000" dirty="0"/>
              <a:t>A typical chain:</a:t>
            </a:r>
          </a:p>
          <a:p>
            <a:pPr marL="742950" lvl="1" indent="-285750">
              <a:buFont typeface="Arial" panose="020B0604020202020204" pitchFamily="34" charset="0"/>
              <a:buChar char="•"/>
            </a:pPr>
            <a:r>
              <a:rPr lang="en-US" sz="2000" b="1" dirty="0"/>
              <a:t>Root CA</a:t>
            </a:r>
            <a:r>
              <a:rPr lang="en-US" sz="2000" dirty="0"/>
              <a:t> (trusted by OS/browser)</a:t>
            </a:r>
          </a:p>
          <a:p>
            <a:pPr marL="742950" lvl="1" indent="-285750">
              <a:buFont typeface="Arial" panose="020B0604020202020204" pitchFamily="34" charset="0"/>
              <a:buChar char="•"/>
            </a:pPr>
            <a:r>
              <a:rPr lang="en-US" sz="2000" b="1" dirty="0"/>
              <a:t>Intermediate CA</a:t>
            </a:r>
            <a:r>
              <a:rPr lang="en-US" sz="2000" dirty="0"/>
              <a:t> (signed by root)</a:t>
            </a:r>
          </a:p>
          <a:p>
            <a:pPr marL="742950" lvl="1" indent="-285750">
              <a:buFont typeface="Arial" panose="020B0604020202020204" pitchFamily="34" charset="0"/>
              <a:buChar char="•"/>
            </a:pPr>
            <a:r>
              <a:rPr lang="en-US" sz="2000" b="1" dirty="0"/>
              <a:t>Server Certificate</a:t>
            </a:r>
            <a:r>
              <a:rPr lang="en-US" sz="2000" dirty="0"/>
              <a:t> (signed by intermediate)</a:t>
            </a:r>
          </a:p>
          <a:p>
            <a:pPr marL="285750" indent="-285750">
              <a:buFont typeface="Arial" panose="020B0604020202020204" pitchFamily="34" charset="0"/>
              <a:buChar char="•"/>
            </a:pPr>
            <a:r>
              <a:rPr lang="en-US" sz="2000" b="1" dirty="0"/>
              <a:t>Validation steps:</a:t>
            </a:r>
            <a:endParaRPr lang="en-US" sz="2000" dirty="0"/>
          </a:p>
          <a:p>
            <a:pPr marL="742950" lvl="1" indent="-285750">
              <a:buFont typeface="Arial" panose="020B0604020202020204" pitchFamily="34" charset="0"/>
              <a:buChar char="•"/>
            </a:pPr>
            <a:r>
              <a:rPr lang="en-US" sz="2000" dirty="0"/>
              <a:t>Signature check (is each certificate signed by the one above?)</a:t>
            </a:r>
          </a:p>
          <a:p>
            <a:pPr marL="742950" lvl="1" indent="-285750">
              <a:buFont typeface="Arial" panose="020B0604020202020204" pitchFamily="34" charset="0"/>
              <a:buChar char="•"/>
            </a:pPr>
            <a:r>
              <a:rPr lang="en-US" sz="2000" dirty="0"/>
              <a:t>Expiry check</a:t>
            </a:r>
          </a:p>
          <a:p>
            <a:pPr marL="742950" lvl="1" indent="-285750">
              <a:buFont typeface="Arial" panose="020B0604020202020204" pitchFamily="34" charset="0"/>
              <a:buChar char="•"/>
            </a:pPr>
            <a:r>
              <a:rPr lang="en-US" sz="2000" dirty="0"/>
              <a:t>Domain check (CN/SAN must match the URL)</a:t>
            </a:r>
          </a:p>
          <a:p>
            <a:pPr marL="742950" lvl="1" indent="-285750">
              <a:buFont typeface="Arial" panose="020B0604020202020204" pitchFamily="34" charset="0"/>
              <a:buChar char="•"/>
            </a:pPr>
            <a:r>
              <a:rPr lang="en-US" sz="2000" dirty="0"/>
              <a:t>Revocation check (OCSP/CRL)</a:t>
            </a:r>
          </a:p>
          <a:p>
            <a:pPr marL="742950" lvl="1" indent="-285750">
              <a:buFont typeface="Arial" panose="020B0604020202020204" pitchFamily="34" charset="0"/>
              <a:buChar char="•"/>
            </a:pPr>
            <a:r>
              <a:rPr lang="en-US" sz="2000" dirty="0"/>
              <a:t>Trust anchor (root must be in the device’s trust store)</a:t>
            </a:r>
          </a:p>
          <a:p>
            <a:pPr marL="285750" indent="-285750">
              <a:buFont typeface="Arial" panose="020B0604020202020204" pitchFamily="34" charset="0"/>
              <a:buChar char="•"/>
            </a:pPr>
            <a:r>
              <a:rPr lang="en-US" sz="2000" b="1" dirty="0"/>
              <a:t>Why intermediates exist:</a:t>
            </a:r>
            <a:endParaRPr lang="en-US" sz="2000" dirty="0"/>
          </a:p>
          <a:p>
            <a:pPr marL="742950" lvl="1" indent="-285750">
              <a:buFont typeface="Arial" panose="020B0604020202020204" pitchFamily="34" charset="0"/>
              <a:buChar char="•"/>
            </a:pPr>
            <a:r>
              <a:rPr lang="en-US" sz="2000" dirty="0"/>
              <a:t>Root keys stay offline and safe</a:t>
            </a:r>
          </a:p>
          <a:p>
            <a:pPr marL="742950" lvl="1" indent="-285750">
              <a:buFont typeface="Arial" panose="020B0604020202020204" pitchFamily="34" charset="0"/>
              <a:buChar char="•"/>
            </a:pPr>
            <a:r>
              <a:rPr lang="en-US" sz="2000" dirty="0"/>
              <a:t>Intermediates issue day-to-day certs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875" y="3200126"/>
            <a:ext cx="4847787" cy="32292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56175161"/>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TLS Certificates</a:t>
            </a:r>
            <a:r>
              <a:rPr lang="en-US" sz="2800" b="1" dirty="0"/>
              <a:t>, PKI &amp; Trust Stores: Root Stores in Browsers &amp; Operating Systems</a:t>
            </a:r>
            <a:endParaRPr lang="el-GR" sz="2800" b="1" dirty="0"/>
          </a:p>
        </p:txBody>
      </p:sp>
      <p:sp>
        <p:nvSpPr>
          <p:cNvPr id="2" name="Rectangle 1"/>
          <p:cNvSpPr/>
          <p:nvPr/>
        </p:nvSpPr>
        <p:spPr>
          <a:xfrm>
            <a:off x="409575" y="996166"/>
            <a:ext cx="5610225" cy="5324535"/>
          </a:xfrm>
          <a:prstGeom prst="rect">
            <a:avLst/>
          </a:prstGeom>
        </p:spPr>
        <p:txBody>
          <a:bodyPr wrap="square">
            <a:spAutoFit/>
          </a:bodyPr>
          <a:lstStyle/>
          <a:p>
            <a:pPr marL="285750" indent="-285750">
              <a:buFont typeface="Arial" panose="020B0604020202020204" pitchFamily="34" charset="0"/>
              <a:buChar char="•"/>
            </a:pPr>
            <a:r>
              <a:rPr lang="en-US" sz="2000" b="1" dirty="0"/>
              <a:t>Root Store = List of trusted Root CAs built into your system.</a:t>
            </a:r>
            <a:endParaRPr lang="en-US" sz="2000" dirty="0"/>
          </a:p>
          <a:p>
            <a:pPr marL="285750" indent="-285750">
              <a:buFont typeface="Arial" panose="020B0604020202020204" pitchFamily="34" charset="0"/>
              <a:buChar char="•"/>
            </a:pPr>
            <a:r>
              <a:rPr lang="en-US" sz="2000" dirty="0"/>
              <a:t>Examples:</a:t>
            </a:r>
          </a:p>
          <a:p>
            <a:pPr marL="742950" lvl="1" indent="-285750">
              <a:buFont typeface="Arial" panose="020B0604020202020204" pitchFamily="34" charset="0"/>
              <a:buChar char="•"/>
            </a:pPr>
            <a:r>
              <a:rPr lang="en-US" sz="2000" dirty="0"/>
              <a:t>Windows Root Store</a:t>
            </a:r>
          </a:p>
          <a:p>
            <a:pPr marL="742950" lvl="1" indent="-285750">
              <a:buFont typeface="Arial" panose="020B0604020202020204" pitchFamily="34" charset="0"/>
              <a:buChar char="•"/>
            </a:pPr>
            <a:r>
              <a:rPr lang="en-US" sz="2000" dirty="0" err="1"/>
              <a:t>macOS</a:t>
            </a:r>
            <a:r>
              <a:rPr lang="en-US" sz="2000" dirty="0"/>
              <a:t> Keychain</a:t>
            </a:r>
          </a:p>
          <a:p>
            <a:pPr marL="742950" lvl="1" indent="-285750">
              <a:buFont typeface="Arial" panose="020B0604020202020204" pitchFamily="34" charset="0"/>
              <a:buChar char="•"/>
            </a:pPr>
            <a:r>
              <a:rPr lang="en-US" sz="2000" dirty="0"/>
              <a:t>Firefox’s own NSS store</a:t>
            </a:r>
          </a:p>
          <a:p>
            <a:pPr marL="742950" lvl="1" indent="-285750">
              <a:buFont typeface="Arial" panose="020B0604020202020204" pitchFamily="34" charset="0"/>
              <a:buChar char="•"/>
            </a:pPr>
            <a:r>
              <a:rPr lang="en-US" sz="2000" dirty="0"/>
              <a:t>Android system root store</a:t>
            </a:r>
          </a:p>
          <a:p>
            <a:pPr marL="285750" indent="-285750">
              <a:buFont typeface="Arial" panose="020B0604020202020204" pitchFamily="34" charset="0"/>
              <a:buChar char="•"/>
            </a:pPr>
            <a:r>
              <a:rPr lang="en-US" sz="2000" b="1" dirty="0"/>
              <a:t>Important points:</a:t>
            </a:r>
            <a:endParaRPr lang="en-US" sz="2000" dirty="0"/>
          </a:p>
          <a:p>
            <a:pPr marL="742950" lvl="1" indent="-285750">
              <a:buFont typeface="Arial" panose="020B0604020202020204" pitchFamily="34" charset="0"/>
              <a:buChar char="•"/>
            </a:pPr>
            <a:r>
              <a:rPr lang="en-US" sz="2000" dirty="0"/>
              <a:t>Browsers rely on OS root stores (except Firefox)</a:t>
            </a:r>
          </a:p>
          <a:p>
            <a:pPr marL="742950" lvl="1" indent="-285750">
              <a:buFont typeface="Arial" panose="020B0604020202020204" pitchFamily="34" charset="0"/>
              <a:buChar char="•"/>
            </a:pPr>
            <a:r>
              <a:rPr lang="en-US" sz="2000" dirty="0"/>
              <a:t>If a root CA is trusted → </a:t>
            </a:r>
            <a:r>
              <a:rPr lang="en-US" sz="2000" i="1" dirty="0"/>
              <a:t>anything it signs is trusted</a:t>
            </a:r>
            <a:endParaRPr lang="en-US" sz="2000" dirty="0"/>
          </a:p>
          <a:p>
            <a:pPr marL="742950" lvl="1" indent="-285750">
              <a:buFont typeface="Arial" panose="020B0604020202020204" pitchFamily="34" charset="0"/>
              <a:buChar char="•"/>
            </a:pPr>
            <a:r>
              <a:rPr lang="en-US" sz="2000" dirty="0"/>
              <a:t>Removing a root CA can break sites</a:t>
            </a:r>
          </a:p>
          <a:p>
            <a:pPr marL="742950" lvl="1" indent="-285750">
              <a:buFont typeface="Arial" panose="020B0604020202020204" pitchFamily="34" charset="0"/>
              <a:buChar char="•"/>
            </a:pPr>
            <a:r>
              <a:rPr lang="en-US" sz="2000" dirty="0"/>
              <a:t>OS updates add/remove trusted CAs</a:t>
            </a:r>
          </a:p>
          <a:p>
            <a:pPr marL="285750" indent="-285750">
              <a:buFont typeface="Arial" panose="020B0604020202020204" pitchFamily="34" charset="0"/>
              <a:buChar char="•"/>
            </a:pPr>
            <a:r>
              <a:rPr lang="en-US" sz="2000" b="1" dirty="0"/>
              <a:t>Why this </a:t>
            </a:r>
            <a:r>
              <a:rPr lang="en-US" sz="2000" b="1" dirty="0" smtClean="0"/>
              <a:t>matters:</a:t>
            </a:r>
            <a:r>
              <a:rPr lang="en-US" sz="2000" dirty="0" smtClean="0"/>
              <a:t> The </a:t>
            </a:r>
            <a:r>
              <a:rPr lang="en-US" sz="2000" dirty="0"/>
              <a:t>whole system relies on users/browsers trusting the correct authorities — a single bad CA can compromise many domains.</a:t>
            </a:r>
          </a:p>
        </p:txBody>
      </p:sp>
      <p:sp>
        <p:nvSpPr>
          <p:cNvPr id="4" name="Rectangle 3"/>
          <p:cNvSpPr/>
          <p:nvPr/>
        </p:nvSpPr>
        <p:spPr>
          <a:xfrm>
            <a:off x="6515100" y="5415647"/>
            <a:ext cx="5191125" cy="1200329"/>
          </a:xfrm>
          <a:prstGeom prst="rect">
            <a:avLst/>
          </a:prstGeom>
        </p:spPr>
        <p:txBody>
          <a:bodyPr wrap="square">
            <a:spAutoFit/>
          </a:bodyPr>
          <a:lstStyle/>
          <a:p>
            <a:r>
              <a:rPr lang="el-GR" dirty="0">
                <a:hlinkClick r:id="rId2"/>
              </a:rPr>
              <a:t>https://</a:t>
            </a:r>
            <a:r>
              <a:rPr lang="el-GR" dirty="0" smtClean="0">
                <a:hlinkClick r:id="rId2"/>
              </a:rPr>
              <a:t>learn.microsoft.com/en-us/windows-hardware/drivers/install/trusted-root-certification-authorities-certificate-store</a:t>
            </a:r>
            <a:endParaRPr lang="en-US" dirty="0" smtClean="0"/>
          </a:p>
          <a:p>
            <a:endParaRPr lang="el-GR"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924106"/>
            <a:ext cx="5816516" cy="4090656"/>
          </a:xfrm>
          <a:prstGeom prst="rect">
            <a:avLst/>
          </a:prstGeom>
        </p:spPr>
      </p:pic>
    </p:spTree>
    <p:extLst>
      <p:ext uri="{BB962C8B-B14F-4D97-AF65-F5344CB8AC3E}">
        <p14:creationId xmlns:p14="http://schemas.microsoft.com/office/powerpoint/2010/main" val="455771578"/>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TLS Certificates</a:t>
            </a:r>
            <a:r>
              <a:rPr lang="en-US" sz="2800" b="1" dirty="0"/>
              <a:t>, PKI &amp; Trust Stores: Certificate </a:t>
            </a:r>
            <a:r>
              <a:rPr lang="en-US" sz="2800" b="1" dirty="0" smtClean="0"/>
              <a:t>Revocation - </a:t>
            </a:r>
            <a:r>
              <a:rPr lang="en-US" sz="2800" b="1" dirty="0"/>
              <a:t>OCSP &amp; Stapling</a:t>
            </a:r>
            <a:endParaRPr lang="el-GR" sz="2800" b="1" dirty="0"/>
          </a:p>
        </p:txBody>
      </p:sp>
      <p:sp>
        <p:nvSpPr>
          <p:cNvPr id="3" name="Rectangle 2"/>
          <p:cNvSpPr/>
          <p:nvPr/>
        </p:nvSpPr>
        <p:spPr>
          <a:xfrm>
            <a:off x="114300" y="775544"/>
            <a:ext cx="6096000" cy="5601533"/>
          </a:xfrm>
          <a:prstGeom prst="rect">
            <a:avLst/>
          </a:prstGeom>
        </p:spPr>
        <p:txBody>
          <a:bodyPr>
            <a:spAutoFit/>
          </a:bodyPr>
          <a:lstStyle/>
          <a:p>
            <a:pPr marL="285750" indent="-285750">
              <a:buFont typeface="Arial" panose="020B0604020202020204" pitchFamily="34" charset="0"/>
              <a:buChar char="•"/>
            </a:pPr>
            <a:r>
              <a:rPr lang="en-US" sz="2000" b="1" dirty="0"/>
              <a:t>Why revocation </a:t>
            </a:r>
            <a:r>
              <a:rPr lang="en-US" sz="2000" b="1" dirty="0" smtClean="0"/>
              <a:t>exists:</a:t>
            </a:r>
            <a:r>
              <a:rPr lang="en-US" sz="2000" dirty="0" smtClean="0"/>
              <a:t> If </a:t>
            </a:r>
            <a:r>
              <a:rPr lang="en-US" sz="2000" dirty="0"/>
              <a:t>a certificate’s private key is stolen → it must be marked invalid.</a:t>
            </a:r>
          </a:p>
          <a:p>
            <a:pPr marL="285750" indent="-285750">
              <a:buFont typeface="Arial" panose="020B0604020202020204" pitchFamily="34" charset="0"/>
              <a:buChar char="•"/>
            </a:pPr>
            <a:r>
              <a:rPr lang="en-US" sz="2000" dirty="0"/>
              <a:t>Two mechanisms:</a:t>
            </a:r>
          </a:p>
          <a:p>
            <a:pPr marL="742950" lvl="1" indent="-285750">
              <a:buFont typeface="Arial" panose="020B0604020202020204" pitchFamily="34" charset="0"/>
              <a:buChar char="•"/>
            </a:pPr>
            <a:r>
              <a:rPr lang="en-US" sz="2000" b="1" dirty="0"/>
              <a:t>1. CRL (Certificate Revocation List)</a:t>
            </a:r>
          </a:p>
          <a:p>
            <a:pPr marL="1200150" lvl="2" indent="-285750">
              <a:buFont typeface="Arial" panose="020B0604020202020204" pitchFamily="34" charset="0"/>
              <a:buChar char="•"/>
            </a:pPr>
            <a:r>
              <a:rPr lang="en-US" sz="2000" dirty="0"/>
              <a:t>Big list downloaded periodically</a:t>
            </a:r>
          </a:p>
          <a:p>
            <a:pPr marL="1200150" lvl="2" indent="-285750">
              <a:buFont typeface="Arial" panose="020B0604020202020204" pitchFamily="34" charset="0"/>
              <a:buChar char="•"/>
            </a:pPr>
            <a:r>
              <a:rPr lang="en-US" sz="2000" dirty="0"/>
              <a:t>Slow and outdated</a:t>
            </a:r>
          </a:p>
          <a:p>
            <a:pPr marL="1200150" lvl="2" indent="-285750">
              <a:buFont typeface="Arial" panose="020B0604020202020204" pitchFamily="34" charset="0"/>
              <a:buChar char="•"/>
            </a:pPr>
            <a:r>
              <a:rPr lang="en-US" sz="2000" dirty="0"/>
              <a:t>Rarely used today</a:t>
            </a:r>
          </a:p>
          <a:p>
            <a:pPr marL="742950" lvl="1" indent="-285750">
              <a:buFont typeface="Arial" panose="020B0604020202020204" pitchFamily="34" charset="0"/>
              <a:buChar char="•"/>
            </a:pPr>
            <a:r>
              <a:rPr lang="en-US" sz="2000" b="1" dirty="0"/>
              <a:t>2. OCSP (Online Certificate Status Protocol)</a:t>
            </a:r>
          </a:p>
          <a:p>
            <a:pPr marL="1200150" lvl="2" indent="-285750">
              <a:buFont typeface="Arial" panose="020B0604020202020204" pitchFamily="34" charset="0"/>
              <a:buChar char="•"/>
            </a:pPr>
            <a:r>
              <a:rPr lang="en-US" sz="2000" dirty="0"/>
              <a:t>Browser asks CA: “Is this cert OK?”</a:t>
            </a:r>
          </a:p>
          <a:p>
            <a:pPr marL="1200150" lvl="2" indent="-285750">
              <a:buFont typeface="Arial" panose="020B0604020202020204" pitchFamily="34" charset="0"/>
              <a:buChar char="•"/>
            </a:pPr>
            <a:r>
              <a:rPr lang="en-US" sz="2000" dirty="0"/>
              <a:t>Problem:</a:t>
            </a:r>
          </a:p>
          <a:p>
            <a:pPr marL="1657350" lvl="3" indent="-285750">
              <a:buFont typeface="Arial" panose="020B0604020202020204" pitchFamily="34" charset="0"/>
              <a:buChar char="•"/>
            </a:pPr>
            <a:r>
              <a:rPr lang="en-US" sz="2000" dirty="0"/>
              <a:t>Slow (extra request)</a:t>
            </a:r>
          </a:p>
          <a:p>
            <a:pPr marL="1657350" lvl="3" indent="-285750">
              <a:buFont typeface="Arial" panose="020B0604020202020204" pitchFamily="34" charset="0"/>
              <a:buChar char="•"/>
            </a:pPr>
            <a:r>
              <a:rPr lang="en-US" sz="2000" dirty="0"/>
              <a:t>Privacy leak (CA sees which websites you visit)</a:t>
            </a:r>
          </a:p>
          <a:p>
            <a:pPr marL="285750" indent="-285750">
              <a:buFont typeface="Arial" panose="020B0604020202020204" pitchFamily="34" charset="0"/>
              <a:buChar char="•"/>
            </a:pPr>
            <a:r>
              <a:rPr lang="en-US" sz="2000" b="1" dirty="0"/>
              <a:t>OCSP Stapling (Fix)</a:t>
            </a:r>
          </a:p>
          <a:p>
            <a:pPr marL="742950" lvl="1" indent="-285750">
              <a:buFont typeface="Arial" panose="020B0604020202020204" pitchFamily="34" charset="0"/>
              <a:buChar char="•"/>
            </a:pPr>
            <a:r>
              <a:rPr lang="en-US" sz="2000" dirty="0"/>
              <a:t>Server </a:t>
            </a:r>
            <a:r>
              <a:rPr lang="en-US" sz="2000" b="1" dirty="0"/>
              <a:t>pre-fetches</a:t>
            </a:r>
            <a:r>
              <a:rPr lang="en-US" sz="2000" dirty="0"/>
              <a:t> OCSP response from CA</a:t>
            </a:r>
          </a:p>
          <a:p>
            <a:pPr marL="742950" lvl="1" indent="-285750">
              <a:buFont typeface="Arial" panose="020B0604020202020204" pitchFamily="34" charset="0"/>
              <a:buChar char="•"/>
            </a:pPr>
            <a:r>
              <a:rPr lang="en-US" sz="2000" dirty="0"/>
              <a:t>“Staples” it to the TLS handshake</a:t>
            </a:r>
          </a:p>
          <a:p>
            <a:pPr marL="742950" lvl="1" indent="-285750">
              <a:buFont typeface="Arial" panose="020B0604020202020204" pitchFamily="34" charset="0"/>
              <a:buChar char="•"/>
            </a:pPr>
            <a:r>
              <a:rPr lang="en-US" sz="2000" dirty="0"/>
              <a:t>Browser receives it instantly</a:t>
            </a:r>
          </a:p>
          <a:p>
            <a:pPr marL="742950" lvl="1" indent="-285750">
              <a:buFont typeface="Arial" panose="020B0604020202020204" pitchFamily="34" charset="0"/>
              <a:buChar char="•"/>
            </a:pPr>
            <a:r>
              <a:rPr lang="en-US" sz="2000" dirty="0"/>
              <a:t>Faster &amp; preserves privacy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7756" y="1590676"/>
            <a:ext cx="5404227" cy="338137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53842716"/>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TLS Certificates</a:t>
            </a:r>
            <a:r>
              <a:rPr lang="en-US" sz="2800" b="1" dirty="0"/>
              <a:t>, PKI &amp; Trust Stores: Let’s Encrypt &amp; ACME Automation</a:t>
            </a:r>
            <a:endParaRPr lang="el-GR" sz="2800" b="1" dirty="0"/>
          </a:p>
        </p:txBody>
      </p:sp>
      <p:sp>
        <p:nvSpPr>
          <p:cNvPr id="2" name="Rectangle 1"/>
          <p:cNvSpPr/>
          <p:nvPr/>
        </p:nvSpPr>
        <p:spPr>
          <a:xfrm>
            <a:off x="142874" y="799743"/>
            <a:ext cx="6496051" cy="5632311"/>
          </a:xfrm>
          <a:prstGeom prst="rect">
            <a:avLst/>
          </a:prstGeom>
        </p:spPr>
        <p:txBody>
          <a:bodyPr wrap="square">
            <a:spAutoFit/>
          </a:bodyPr>
          <a:lstStyle/>
          <a:p>
            <a:pPr marL="285750" indent="-285750">
              <a:buFont typeface="Arial" panose="020B0604020202020204" pitchFamily="34" charset="0"/>
              <a:buChar char="•"/>
            </a:pPr>
            <a:r>
              <a:rPr lang="en-US" sz="2000" b="1" dirty="0"/>
              <a:t>Let’s Encrypt (2015–present):</a:t>
            </a:r>
            <a:endParaRPr lang="en-US" sz="2000" dirty="0"/>
          </a:p>
          <a:p>
            <a:pPr marL="742950" lvl="1" indent="-285750">
              <a:buFont typeface="Arial" panose="020B0604020202020204" pitchFamily="34" charset="0"/>
              <a:buChar char="•"/>
            </a:pPr>
            <a:r>
              <a:rPr lang="en-US" sz="2000" dirty="0"/>
              <a:t>Free, automated CA</a:t>
            </a:r>
          </a:p>
          <a:p>
            <a:pPr marL="742950" lvl="1" indent="-285750">
              <a:buFont typeface="Arial" panose="020B0604020202020204" pitchFamily="34" charset="0"/>
              <a:buChar char="•"/>
            </a:pPr>
            <a:r>
              <a:rPr lang="en-US" sz="2000" dirty="0"/>
              <a:t>Dominant on the modern web</a:t>
            </a:r>
          </a:p>
          <a:p>
            <a:pPr marL="742950" lvl="1" indent="-285750">
              <a:buFont typeface="Arial" panose="020B0604020202020204" pitchFamily="34" charset="0"/>
              <a:buChar char="•"/>
            </a:pPr>
            <a:r>
              <a:rPr lang="en-US" sz="2000" dirty="0"/>
              <a:t>Encouraged HTTPS-by-default adoption</a:t>
            </a:r>
          </a:p>
          <a:p>
            <a:pPr marL="285750" indent="-285750">
              <a:buFont typeface="Arial" panose="020B0604020202020204" pitchFamily="34" charset="0"/>
              <a:buChar char="•"/>
            </a:pPr>
            <a:r>
              <a:rPr lang="en-US" sz="2000" b="1" dirty="0"/>
              <a:t>ACME = Automatic Certificate Management Environment</a:t>
            </a:r>
            <a:endParaRPr lang="en-US" sz="2000" dirty="0"/>
          </a:p>
          <a:p>
            <a:pPr marL="742950" lvl="1" indent="-285750">
              <a:buFont typeface="Arial" panose="020B0604020202020204" pitchFamily="34" charset="0"/>
              <a:buChar char="•"/>
            </a:pPr>
            <a:r>
              <a:rPr lang="en-US" sz="2000" dirty="0"/>
              <a:t>Protocol for automated:</a:t>
            </a:r>
          </a:p>
          <a:p>
            <a:pPr marL="1200150" lvl="2" indent="-285750">
              <a:buFont typeface="Arial" panose="020B0604020202020204" pitchFamily="34" charset="0"/>
              <a:buChar char="•"/>
            </a:pPr>
            <a:r>
              <a:rPr lang="en-US" sz="2000" dirty="0"/>
              <a:t>Domain ownership proofs</a:t>
            </a:r>
          </a:p>
          <a:p>
            <a:pPr marL="1200150" lvl="2" indent="-285750">
              <a:buFont typeface="Arial" panose="020B0604020202020204" pitchFamily="34" charset="0"/>
              <a:buChar char="•"/>
            </a:pPr>
            <a:r>
              <a:rPr lang="en-US" sz="2000" dirty="0"/>
              <a:t>Certificate issuance</a:t>
            </a:r>
          </a:p>
          <a:p>
            <a:pPr marL="1200150" lvl="2" indent="-285750">
              <a:buFont typeface="Arial" panose="020B0604020202020204" pitchFamily="34" charset="0"/>
              <a:buChar char="•"/>
            </a:pPr>
            <a:r>
              <a:rPr lang="en-US" sz="2000" dirty="0"/>
              <a:t>Renewal (every 60–90 days)</a:t>
            </a:r>
          </a:p>
          <a:p>
            <a:pPr marL="285750" indent="-285750">
              <a:buFont typeface="Arial" panose="020B0604020202020204" pitchFamily="34" charset="0"/>
              <a:buChar char="•"/>
            </a:pPr>
            <a:r>
              <a:rPr lang="en-US" sz="2000" b="1" dirty="0"/>
              <a:t>How ACME proves you own a domain:</a:t>
            </a:r>
            <a:endParaRPr lang="en-US" sz="2000" dirty="0"/>
          </a:p>
          <a:p>
            <a:pPr marL="742950" lvl="1" indent="-285750">
              <a:buFont typeface="Arial" panose="020B0604020202020204" pitchFamily="34" charset="0"/>
              <a:buChar char="•"/>
            </a:pPr>
            <a:r>
              <a:rPr lang="en-US" sz="2000" b="1" dirty="0"/>
              <a:t>HTTP-01 challenge:</a:t>
            </a:r>
            <a:r>
              <a:rPr lang="en-US" sz="2000" dirty="0"/>
              <a:t> place a token on a website</a:t>
            </a:r>
          </a:p>
          <a:p>
            <a:pPr marL="742950" lvl="1" indent="-285750">
              <a:buFont typeface="Arial" panose="020B0604020202020204" pitchFamily="34" charset="0"/>
              <a:buChar char="•"/>
            </a:pPr>
            <a:r>
              <a:rPr lang="en-US" sz="2000" b="1" dirty="0"/>
              <a:t>DNS-01 challenge:</a:t>
            </a:r>
            <a:r>
              <a:rPr lang="en-US" sz="2000" dirty="0"/>
              <a:t> place a TXT record in DNS</a:t>
            </a:r>
          </a:p>
          <a:p>
            <a:pPr marL="742950" lvl="1" indent="-285750">
              <a:buFont typeface="Arial" panose="020B0604020202020204" pitchFamily="34" charset="0"/>
              <a:buChar char="•"/>
            </a:pPr>
            <a:r>
              <a:rPr lang="en-US" sz="2000" b="1" dirty="0"/>
              <a:t>TLS-ALPN-01 challenge:</a:t>
            </a:r>
            <a:r>
              <a:rPr lang="en-US" sz="2000" dirty="0"/>
              <a:t> respond using TLS on port 443</a:t>
            </a:r>
          </a:p>
          <a:p>
            <a:pPr marL="285750" indent="-285750">
              <a:buFont typeface="Arial" panose="020B0604020202020204" pitchFamily="34" charset="0"/>
              <a:buChar char="•"/>
            </a:pPr>
            <a:r>
              <a:rPr lang="en-US" sz="2000" b="1" dirty="0"/>
              <a:t>Why modern web uses it:</a:t>
            </a:r>
            <a:endParaRPr lang="en-US" sz="2000" dirty="0"/>
          </a:p>
          <a:p>
            <a:pPr marL="742950" lvl="1" indent="-285750">
              <a:buFont typeface="Arial" panose="020B0604020202020204" pitchFamily="34" charset="0"/>
              <a:buChar char="•"/>
            </a:pPr>
            <a:r>
              <a:rPr lang="en-US" sz="2000" dirty="0"/>
              <a:t>Eliminates manual certificate management</a:t>
            </a:r>
          </a:p>
          <a:p>
            <a:pPr marL="742950" lvl="1" indent="-285750">
              <a:buFont typeface="Arial" panose="020B0604020202020204" pitchFamily="34" charset="0"/>
              <a:buChar char="•"/>
            </a:pPr>
            <a:r>
              <a:rPr lang="en-US" sz="2000" dirty="0"/>
              <a:t>Reduces misconfiguration</a:t>
            </a:r>
          </a:p>
          <a:p>
            <a:pPr marL="742950" lvl="1" indent="-285750">
              <a:buFont typeface="Arial" panose="020B0604020202020204" pitchFamily="34" charset="0"/>
              <a:buChar char="•"/>
            </a:pPr>
            <a:r>
              <a:rPr lang="en-US" sz="2000" dirty="0"/>
              <a:t>Increases encryption coverage globally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051" y="715662"/>
            <a:ext cx="4972050" cy="2146364"/>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7051" y="2981932"/>
            <a:ext cx="4972050" cy="32931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463823"/>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Rectangle 8"/>
          <p:cNvSpPr/>
          <p:nvPr/>
        </p:nvSpPr>
        <p:spPr>
          <a:xfrm>
            <a:off x="381000" y="283339"/>
            <a:ext cx="11277600" cy="4401205"/>
          </a:xfrm>
          <a:prstGeom prst="rect">
            <a:avLst/>
          </a:prstGeom>
        </p:spPr>
        <p:txBody>
          <a:bodyPr wrap="square">
            <a:spAutoFit/>
          </a:bodyPr>
          <a:lstStyle/>
          <a:p>
            <a:r>
              <a:rPr lang="en-US" sz="2800" b="1" dirty="0"/>
              <a:t>Case </a:t>
            </a:r>
            <a:r>
              <a:rPr lang="en-US" sz="2800" b="1" dirty="0" smtClean="0"/>
              <a:t>2: The </a:t>
            </a:r>
            <a:r>
              <a:rPr lang="en-US" sz="2800" b="1" dirty="0"/>
              <a:t>Poisoned Drinks</a:t>
            </a:r>
            <a:r>
              <a:rPr lang="en-US" sz="2800" dirty="0" smtClean="0"/>
              <a:t/>
            </a:r>
            <a:br>
              <a:rPr lang="en-US" sz="2800" dirty="0" smtClean="0"/>
            </a:br>
            <a:endParaRPr lang="en-US" sz="2800" dirty="0" smtClean="0"/>
          </a:p>
          <a:p>
            <a:pPr algn="just"/>
            <a:r>
              <a:rPr lang="en-US" sz="2800" dirty="0"/>
              <a:t>Marissa and Juliana went out on a hot summer evening and ordered the same cocktail at a crowded rooftop bar. Juliana, extremely thirsty, downed five drinks quickly, while Marissa sipped hers slowly, enjoying the view. Later that night, Marissa was dead, but Juliana survived. Toxicology revealed poison in their blood, and the bartender was accused. In his defense, he claimed: “If I had poisoned the drinks, both girls would have died</a:t>
            </a:r>
            <a:r>
              <a:rPr lang="en-US" sz="2800" dirty="0" smtClean="0"/>
              <a:t>.”</a:t>
            </a:r>
          </a:p>
          <a:p>
            <a:pPr algn="just"/>
            <a:endParaRPr lang="en-US" sz="2800" b="1" dirty="0" smtClean="0"/>
          </a:p>
          <a:p>
            <a:r>
              <a:rPr lang="en-US" sz="2800" b="1" dirty="0" smtClean="0"/>
              <a:t>Question</a:t>
            </a:r>
            <a:r>
              <a:rPr lang="en-US" sz="2800" b="1" dirty="0"/>
              <a:t>:</a:t>
            </a:r>
            <a:r>
              <a:rPr lang="en-US" sz="2800" dirty="0"/>
              <a:t> Guilty or Not Guilty?</a:t>
            </a:r>
          </a:p>
        </p:txBody>
      </p:sp>
    </p:spTree>
    <p:extLst>
      <p:ext uri="{BB962C8B-B14F-4D97-AF65-F5344CB8AC3E}">
        <p14:creationId xmlns:p14="http://schemas.microsoft.com/office/powerpoint/2010/main" val="200897301"/>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TLS Certificates</a:t>
            </a:r>
            <a:r>
              <a:rPr lang="en-US" sz="2800" b="1" dirty="0"/>
              <a:t>, PKI &amp; Trust Stores: </a:t>
            </a:r>
            <a:r>
              <a:rPr lang="en-US" sz="2800" b="1" dirty="0" smtClean="0"/>
              <a:t>Summary</a:t>
            </a:r>
            <a:endParaRPr lang="el-GR" sz="2800" b="1" dirty="0"/>
          </a:p>
        </p:txBody>
      </p:sp>
      <p:sp>
        <p:nvSpPr>
          <p:cNvPr id="3" name="Rectangle 1"/>
          <p:cNvSpPr>
            <a:spLocks noChangeArrowheads="1"/>
          </p:cNvSpPr>
          <p:nvPr/>
        </p:nvSpPr>
        <p:spPr bwMode="auto">
          <a:xfrm>
            <a:off x="1971675" y="1313588"/>
            <a:ext cx="7524749" cy="1754326"/>
          </a:xfrm>
          <a:prstGeom prst="rect">
            <a:avLst/>
          </a:prstGeom>
          <a:solidFill>
            <a:srgbClr val="EDF2FA"/>
          </a:solidFill>
          <a:ln>
            <a:noFill/>
          </a:ln>
          <a:effectLst/>
        </p:spPr>
        <p:txBody>
          <a:bodyPr vert="horz" wrap="square" lIns="91440" tIns="45720" rIns="91440" bIns="45720" numCol="1" anchor="ctr" anchorCtr="0" compatLnSpc="1">
            <a:prstTxWarp prst="textNoShape">
              <a:avLst/>
            </a:prstTxWarp>
            <a:spAutoFit/>
          </a:bodyPr>
          <a:lstStyle/>
          <a:p>
            <a:pPr lvl="0" algn="ctr" rtl="0" eaLnBrk="0" fontAlgn="base" hangingPunct="0">
              <a:spcBef>
                <a:spcPct val="0"/>
              </a:spcBef>
              <a:spcAft>
                <a:spcPct val="0"/>
              </a:spcAft>
            </a:pPr>
            <a:r>
              <a:rPr lang="en-US" sz="3600" dirty="0"/>
              <a:t>If TLS provides encryption and integrity, why do we need certificate authorities (CAs)?</a:t>
            </a:r>
            <a:endParaRPr kumimoji="0" lang="el-GR" altLang="el-GR" sz="3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3100891"/>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TLS Certificates</a:t>
            </a:r>
            <a:r>
              <a:rPr lang="en-US" sz="2800" b="1" dirty="0"/>
              <a:t>, PKI &amp; Trust Stores: </a:t>
            </a:r>
            <a:r>
              <a:rPr lang="en-US" sz="2800" b="1" dirty="0" smtClean="0"/>
              <a:t>Summary</a:t>
            </a:r>
            <a:endParaRPr lang="el-GR" sz="2800" b="1" dirty="0"/>
          </a:p>
        </p:txBody>
      </p:sp>
      <p:sp>
        <p:nvSpPr>
          <p:cNvPr id="3" name="Rectangle 1"/>
          <p:cNvSpPr>
            <a:spLocks noChangeArrowheads="1"/>
          </p:cNvSpPr>
          <p:nvPr/>
        </p:nvSpPr>
        <p:spPr bwMode="auto">
          <a:xfrm>
            <a:off x="438150" y="1249711"/>
            <a:ext cx="11496675" cy="3539430"/>
          </a:xfrm>
          <a:prstGeom prst="rect">
            <a:avLst/>
          </a:prstGeom>
          <a:solidFill>
            <a:srgbClr val="EDF2FA"/>
          </a:solidFill>
          <a:ln>
            <a:noFill/>
          </a:ln>
          <a:effectLst/>
        </p:spPr>
        <p:txBody>
          <a:bodyPr vert="horz" wrap="square" lIns="91440" tIns="45720" rIns="91440" bIns="45720" numCol="1" anchor="ctr" anchorCtr="0" compatLnSpc="1">
            <a:prstTxWarp prst="textNoShape">
              <a:avLst/>
            </a:prstTxWarp>
            <a:spAutoFit/>
          </a:bodyPr>
          <a:lstStyle/>
          <a:p>
            <a:pPr marL="285750" lvl="0" indent="-285750" rtl="0" eaLnBrk="0" fontAlgn="base" hangingPunct="0">
              <a:spcBef>
                <a:spcPct val="0"/>
              </a:spcBef>
              <a:spcAft>
                <a:spcPct val="0"/>
              </a:spcAft>
              <a:buFont typeface="Arial" panose="020B0604020202020204" pitchFamily="34" charset="0"/>
              <a:buChar char="•"/>
            </a:pPr>
            <a:r>
              <a:rPr lang="en-US" altLang="el-GR" sz="2800" b="1" dirty="0">
                <a:latin typeface="Arial" panose="020B0604020202020204" pitchFamily="34" charset="0"/>
              </a:rPr>
              <a:t>Encryption only ensures confidentiality, not trust of the </a:t>
            </a:r>
            <a:r>
              <a:rPr lang="en-US" altLang="el-GR" sz="2800" b="1" dirty="0" smtClean="0">
                <a:latin typeface="Arial" panose="020B0604020202020204" pitchFamily="34" charset="0"/>
              </a:rPr>
              <a:t>server</a:t>
            </a:r>
          </a:p>
          <a:p>
            <a:pPr marL="285750" lvl="0" indent="-285750" rtl="0" eaLnBrk="0" fontAlgn="base" hangingPunct="0">
              <a:spcBef>
                <a:spcPct val="0"/>
              </a:spcBef>
              <a:spcAft>
                <a:spcPct val="0"/>
              </a:spcAft>
              <a:buFont typeface="Arial" panose="020B0604020202020204" pitchFamily="34" charset="0"/>
              <a:buChar char="•"/>
            </a:pPr>
            <a:r>
              <a:rPr lang="en-US" altLang="el-GR" sz="2800" b="1" dirty="0" smtClean="0">
                <a:latin typeface="Arial" panose="020B0604020202020204" pitchFamily="34" charset="0"/>
              </a:rPr>
              <a:t>CA </a:t>
            </a:r>
            <a:r>
              <a:rPr lang="en-US" altLang="el-GR" sz="2800" b="1" dirty="0">
                <a:latin typeface="Arial" panose="020B0604020202020204" pitchFamily="34" charset="0"/>
              </a:rPr>
              <a:t>system ensures identity verification, prevents man-in-the-middle attacks with rogue keys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2800" b="1" i="0" u="none" strike="noStrike" cap="none" normalizeH="0" baseline="0" dirty="0" smtClean="0">
                <a:ln>
                  <a:noFill/>
                </a:ln>
                <a:solidFill>
                  <a:schemeClr val="tx1"/>
                </a:solidFill>
                <a:effectLst/>
                <a:latin typeface="Arial" panose="020B0604020202020204" pitchFamily="34" charset="0"/>
              </a:rPr>
              <a:t>PKI</a:t>
            </a:r>
            <a:r>
              <a:rPr kumimoji="0" lang="el-GR" altLang="el-GR" sz="2800" b="0" i="0" u="none" strike="noStrike" cap="none" normalizeH="0" baseline="0" dirty="0" smtClean="0">
                <a:ln>
                  <a:noFill/>
                </a:ln>
                <a:solidFill>
                  <a:schemeClr val="tx1"/>
                </a:solidFill>
                <a:effectLst/>
                <a:latin typeface="Arial" panose="020B0604020202020204" pitchFamily="34" charset="0"/>
              </a:rPr>
              <a:t> defines how trust flows (root → intermediate → server)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2800" b="1" i="0" u="none" strike="noStrike" cap="none" normalizeH="0" baseline="0" dirty="0" smtClean="0">
                <a:ln>
                  <a:noFill/>
                </a:ln>
                <a:solidFill>
                  <a:schemeClr val="tx1"/>
                </a:solidFill>
                <a:effectLst/>
                <a:latin typeface="Arial" panose="020B0604020202020204" pitchFamily="34" charset="0"/>
              </a:rPr>
              <a:t>Trust stores</a:t>
            </a:r>
            <a:r>
              <a:rPr kumimoji="0" lang="el-GR" altLang="el-GR" sz="2800" b="0" i="0" u="none" strike="noStrike" cap="none" normalizeH="0" baseline="0" dirty="0" smtClean="0">
                <a:ln>
                  <a:noFill/>
                </a:ln>
                <a:solidFill>
                  <a:schemeClr val="tx1"/>
                </a:solidFill>
                <a:effectLst/>
                <a:latin typeface="Arial" panose="020B0604020202020204" pitchFamily="34" charset="0"/>
              </a:rPr>
              <a:t> decide which CAs your device trusts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2800" b="1" i="0" u="none" strike="noStrike" cap="none" normalizeH="0" baseline="0" dirty="0" smtClean="0">
                <a:ln>
                  <a:noFill/>
                </a:ln>
                <a:solidFill>
                  <a:schemeClr val="tx1"/>
                </a:solidFill>
                <a:effectLst/>
                <a:latin typeface="Arial" panose="020B0604020202020204" pitchFamily="34" charset="0"/>
              </a:rPr>
              <a:t>Revocation</a:t>
            </a:r>
            <a:r>
              <a:rPr kumimoji="0" lang="el-GR" altLang="el-GR" sz="2800" b="0" i="0" u="none" strike="noStrike" cap="none" normalizeH="0" baseline="0" dirty="0" smtClean="0">
                <a:ln>
                  <a:noFill/>
                </a:ln>
                <a:solidFill>
                  <a:schemeClr val="tx1"/>
                </a:solidFill>
                <a:effectLst/>
                <a:latin typeface="Arial" panose="020B0604020202020204" pitchFamily="34" charset="0"/>
              </a:rPr>
              <a:t> prevents using stolen/invalid certs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2800" b="1" i="0" u="none" strike="noStrike" cap="none" normalizeH="0" baseline="0" dirty="0" smtClean="0">
                <a:ln>
                  <a:noFill/>
                </a:ln>
                <a:solidFill>
                  <a:schemeClr val="tx1"/>
                </a:solidFill>
                <a:effectLst/>
                <a:latin typeface="Arial" panose="020B0604020202020204" pitchFamily="34" charset="0"/>
              </a:rPr>
              <a:t>OCSP stapling</a:t>
            </a:r>
            <a:r>
              <a:rPr kumimoji="0" lang="el-GR" altLang="el-GR" sz="2800" b="0" i="0" u="none" strike="noStrike" cap="none" normalizeH="0" baseline="0" dirty="0" smtClean="0">
                <a:ln>
                  <a:noFill/>
                </a:ln>
                <a:solidFill>
                  <a:schemeClr val="tx1"/>
                </a:solidFill>
                <a:effectLst/>
                <a:latin typeface="Arial" panose="020B0604020202020204" pitchFamily="34" charset="0"/>
              </a:rPr>
              <a:t> makes revocation fast and private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2800" b="1" i="0" u="none" strike="noStrike" cap="none" normalizeH="0" baseline="0" dirty="0" smtClean="0">
                <a:ln>
                  <a:noFill/>
                </a:ln>
                <a:solidFill>
                  <a:schemeClr val="tx1"/>
                </a:solidFill>
                <a:effectLst/>
                <a:latin typeface="Arial" panose="020B0604020202020204" pitchFamily="34" charset="0"/>
              </a:rPr>
              <a:t>Let’s Encrypt + ACME</a:t>
            </a:r>
            <a:r>
              <a:rPr kumimoji="0" lang="el-GR" altLang="el-GR" sz="2800" b="0" i="0" u="none" strike="noStrike" cap="none" normalizeH="0" baseline="0" dirty="0" smtClean="0">
                <a:ln>
                  <a:noFill/>
                </a:ln>
                <a:solidFill>
                  <a:schemeClr val="tx1"/>
                </a:solidFill>
                <a:effectLst/>
                <a:latin typeface="Arial" panose="020B0604020202020204" pitchFamily="34" charset="0"/>
              </a:rPr>
              <a:t> automated HTTPS for everyone</a:t>
            </a:r>
          </a:p>
        </p:txBody>
      </p:sp>
    </p:spTree>
    <p:extLst>
      <p:ext uri="{BB962C8B-B14F-4D97-AF65-F5344CB8AC3E}">
        <p14:creationId xmlns:p14="http://schemas.microsoft.com/office/powerpoint/2010/main" val="1755497469"/>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TLS Use-Cases: What L7 Applications Does it Secure?</a:t>
            </a:r>
            <a:endParaRPr lang="el-GR" sz="2800" b="1" dirty="0"/>
          </a:p>
        </p:txBody>
      </p:sp>
      <p:graphicFrame>
        <p:nvGraphicFramePr>
          <p:cNvPr id="7" name="Table 6"/>
          <p:cNvGraphicFramePr>
            <a:graphicFrameLocks noGrp="1"/>
          </p:cNvGraphicFramePr>
          <p:nvPr>
            <p:extLst>
              <p:ext uri="{D42A27DB-BD31-4B8C-83A1-F6EECF244321}">
                <p14:modId xmlns:p14="http://schemas.microsoft.com/office/powerpoint/2010/main" val="828339084"/>
              </p:ext>
            </p:extLst>
          </p:nvPr>
        </p:nvGraphicFramePr>
        <p:xfrm>
          <a:off x="122860" y="636014"/>
          <a:ext cx="11726240" cy="5928860"/>
        </p:xfrm>
        <a:graphic>
          <a:graphicData uri="http://schemas.openxmlformats.org/drawingml/2006/table">
            <a:tbl>
              <a:tblPr firstRow="1" bandRow="1">
                <a:tableStyleId>{5C22544A-7EE6-4342-B048-85BDC9FD1C3A}</a:tableStyleId>
              </a:tblPr>
              <a:tblGrid>
                <a:gridCol w="2458415">
                  <a:extLst>
                    <a:ext uri="{9D8B030D-6E8A-4147-A177-3AD203B41FA5}">
                      <a16:colId xmlns:a16="http://schemas.microsoft.com/office/drawing/2014/main" val="20000"/>
                    </a:ext>
                  </a:extLst>
                </a:gridCol>
                <a:gridCol w="3181350">
                  <a:extLst>
                    <a:ext uri="{9D8B030D-6E8A-4147-A177-3AD203B41FA5}">
                      <a16:colId xmlns:a16="http://schemas.microsoft.com/office/drawing/2014/main" val="2000165113"/>
                    </a:ext>
                  </a:extLst>
                </a:gridCol>
                <a:gridCol w="6086475">
                  <a:extLst>
                    <a:ext uri="{9D8B030D-6E8A-4147-A177-3AD203B41FA5}">
                      <a16:colId xmlns:a16="http://schemas.microsoft.com/office/drawing/2014/main" val="20001"/>
                    </a:ext>
                  </a:extLst>
                </a:gridCol>
              </a:tblGrid>
              <a:tr h="248337">
                <a:tc>
                  <a:txBody>
                    <a:bodyPr/>
                    <a:lstStyle/>
                    <a:p>
                      <a:r>
                        <a:rPr lang="en-US" sz="1600" dirty="0"/>
                        <a:t>Application </a:t>
                      </a:r>
                      <a:r>
                        <a:rPr lang="en-US" sz="1600" dirty="0" smtClean="0"/>
                        <a:t>(</a:t>
                      </a:r>
                      <a:r>
                        <a:rPr lang="en-US" sz="1600" dirty="0"/>
                        <a:t>L7)</a:t>
                      </a:r>
                    </a:p>
                  </a:txBody>
                  <a:tcPr anchor="ctr">
                    <a:lnL w="12700" algn="ctr">
                      <a:noFill/>
                    </a:lnL>
                    <a:lnR w="12700" algn="ctr">
                      <a:noFill/>
                    </a:lnR>
                    <a:lnT w="12700" algn="ctr">
                      <a:noFill/>
                    </a:lnT>
                    <a:lnB w="12700" algn="ctr">
                      <a:noFill/>
                    </a:lnB>
                  </a:tcPr>
                </a:tc>
                <a:tc>
                  <a:txBody>
                    <a:bodyPr/>
                    <a:lstStyle/>
                    <a:p>
                      <a:r>
                        <a:rPr lang="en-US" sz="1600" dirty="0" smtClean="0"/>
                        <a:t>Protocols </a:t>
                      </a:r>
                      <a:r>
                        <a:rPr lang="en-US" sz="1600" dirty="0"/>
                        <a:t>Using TLS</a:t>
                      </a:r>
                    </a:p>
                  </a:txBody>
                  <a:tcPr anchor="ctr">
                    <a:lnL w="12700" algn="ctr">
                      <a:noFill/>
                    </a:lnL>
                    <a:lnR w="12700" algn="ctr">
                      <a:noFill/>
                    </a:lnR>
                    <a:lnT w="12700" algn="ctr">
                      <a:noFill/>
                    </a:lnT>
                    <a:lnB w="12700" algn="ctr">
                      <a:noFill/>
                    </a:lnB>
                  </a:tcPr>
                </a:tc>
                <a:tc>
                  <a:txBody>
                    <a:bodyPr/>
                    <a:lstStyle/>
                    <a:p>
                      <a:r>
                        <a:rPr lang="en-US" sz="1600" dirty="0"/>
                        <a:t>Purpose </a:t>
                      </a:r>
                      <a:r>
                        <a:rPr lang="en-US" sz="1600" dirty="0" smtClean="0"/>
                        <a:t> (Why </a:t>
                      </a:r>
                      <a:r>
                        <a:rPr lang="en-US" sz="1600" dirty="0"/>
                        <a:t>TLS Is </a:t>
                      </a:r>
                      <a:r>
                        <a:rPr lang="en-US" sz="1600" dirty="0" smtClean="0"/>
                        <a:t>Used)</a:t>
                      </a:r>
                      <a:endParaRPr lang="en-US" sz="1600" dirty="0"/>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10000"/>
                  </a:ext>
                </a:extLst>
              </a:tr>
              <a:tr h="248337">
                <a:tc>
                  <a:txBody>
                    <a:bodyPr/>
                    <a:lstStyle/>
                    <a:p>
                      <a:r>
                        <a:rPr lang="en-US" sz="1600" b="1"/>
                        <a:t>Web Browsing</a:t>
                      </a:r>
                      <a:endParaRPr lang="en-US" sz="1600"/>
                    </a:p>
                  </a:txBody>
                  <a:tcPr anchor="ctr">
                    <a:lnL w="12700" algn="ctr">
                      <a:noFill/>
                    </a:lnL>
                    <a:lnR w="12700" algn="ctr">
                      <a:noFill/>
                    </a:lnR>
                    <a:lnT w="12700" algn="ctr">
                      <a:noFill/>
                    </a:lnT>
                    <a:lnB w="12700" algn="ctr">
                      <a:noFill/>
                    </a:lnB>
                    <a:solidFill>
                      <a:schemeClr val="accent4">
                        <a:lumMod val="40000"/>
                        <a:lumOff val="60000"/>
                      </a:schemeClr>
                    </a:solidFill>
                  </a:tcPr>
                </a:tc>
                <a:tc>
                  <a:txBody>
                    <a:bodyPr/>
                    <a:lstStyle/>
                    <a:p>
                      <a:r>
                        <a:rPr lang="en-US" sz="1600" b="1"/>
                        <a:t>HTTPS (HTTP over TLS)</a:t>
                      </a:r>
                      <a:endParaRPr lang="en-US" sz="1600"/>
                    </a:p>
                  </a:txBody>
                  <a:tcPr anchor="ctr">
                    <a:lnL w="12700" algn="ctr">
                      <a:noFill/>
                    </a:lnL>
                    <a:lnR w="12700" algn="ctr">
                      <a:noFill/>
                    </a:lnR>
                    <a:lnT w="12700" algn="ctr">
                      <a:noFill/>
                    </a:lnT>
                    <a:lnB w="12700" algn="ctr">
                      <a:noFill/>
                    </a:lnB>
                    <a:solidFill>
                      <a:schemeClr val="accent4">
                        <a:lumMod val="40000"/>
                        <a:lumOff val="60000"/>
                      </a:schemeClr>
                    </a:solidFill>
                  </a:tcPr>
                </a:tc>
                <a:tc>
                  <a:txBody>
                    <a:bodyPr/>
                    <a:lstStyle/>
                    <a:p>
                      <a:r>
                        <a:rPr lang="en-US" sz="1600" dirty="0"/>
                        <a:t>Secure pages, cookies, credentials, APIs; prevents sniffing/tampering</a:t>
                      </a:r>
                    </a:p>
                  </a:txBody>
                  <a:tcPr anchor="ctr">
                    <a:lnL w="12700" algn="ctr">
                      <a:noFill/>
                    </a:lnL>
                    <a:lnR w="12700" algn="ctr">
                      <a:noFill/>
                    </a:lnR>
                    <a:lnT w="12700" algn="ctr">
                      <a:noFill/>
                    </a:lnT>
                    <a:lnB w="12700" algn="ctr">
                      <a:noFill/>
                    </a:lnB>
                    <a:solidFill>
                      <a:schemeClr val="accent4">
                        <a:lumMod val="40000"/>
                        <a:lumOff val="60000"/>
                      </a:schemeClr>
                    </a:solidFill>
                  </a:tcPr>
                </a:tc>
                <a:extLst>
                  <a:ext uri="{0D108BD9-81ED-4DB2-BD59-A6C34878D82A}">
                    <a16:rowId xmlns:a16="http://schemas.microsoft.com/office/drawing/2014/main" val="2721960792"/>
                  </a:ext>
                </a:extLst>
              </a:tr>
              <a:tr h="434590">
                <a:tc>
                  <a:txBody>
                    <a:bodyPr/>
                    <a:lstStyle/>
                    <a:p>
                      <a:r>
                        <a:rPr lang="en-US" sz="1600" b="1" dirty="0"/>
                        <a:t>Email </a:t>
                      </a:r>
                      <a:r>
                        <a:rPr lang="en-US" sz="1600" b="1" dirty="0" smtClean="0"/>
                        <a:t>(Client Access)</a:t>
                      </a:r>
                      <a:endParaRPr lang="en-US" sz="1600" dirty="0"/>
                    </a:p>
                  </a:txBody>
                  <a:tcPr anchor="ctr">
                    <a:lnL w="12700" algn="ctr">
                      <a:noFill/>
                    </a:lnL>
                    <a:lnR w="12700" algn="ctr">
                      <a:noFill/>
                    </a:lnR>
                    <a:lnT w="12700" algn="ctr">
                      <a:noFill/>
                    </a:lnT>
                    <a:lnB w="12700" algn="ctr">
                      <a:noFill/>
                    </a:lnB>
                  </a:tcPr>
                </a:tc>
                <a:tc>
                  <a:txBody>
                    <a:bodyPr/>
                    <a:lstStyle/>
                    <a:p>
                      <a:r>
                        <a:rPr lang="en-US" sz="1600" b="1"/>
                        <a:t>IMAPS, POP3S</a:t>
                      </a:r>
                      <a:endParaRPr lang="en-US" sz="1600"/>
                    </a:p>
                  </a:txBody>
                  <a:tcPr anchor="ctr">
                    <a:lnL w="12700" algn="ctr">
                      <a:noFill/>
                    </a:lnL>
                    <a:lnR w="12700" algn="ctr">
                      <a:noFill/>
                    </a:lnR>
                    <a:lnT w="12700" algn="ctr">
                      <a:noFill/>
                    </a:lnT>
                    <a:lnB w="12700" algn="ctr">
                      <a:noFill/>
                    </a:lnB>
                  </a:tcPr>
                </a:tc>
                <a:tc>
                  <a:txBody>
                    <a:bodyPr/>
                    <a:lstStyle/>
                    <a:p>
                      <a:r>
                        <a:rPr lang="fr-FR" sz="1600"/>
                        <a:t>Protect email retrieval (username/password + mailbox contents)</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4294476591"/>
                  </a:ext>
                </a:extLst>
              </a:tr>
              <a:tr h="434590">
                <a:tc>
                  <a:txBody>
                    <a:bodyPr/>
                    <a:lstStyle/>
                    <a:p>
                      <a:r>
                        <a:rPr lang="en-US" sz="1600" b="1" dirty="0"/>
                        <a:t>Email </a:t>
                      </a:r>
                      <a:r>
                        <a:rPr lang="en-US" sz="1600" b="1" dirty="0" smtClean="0"/>
                        <a:t>(Server-to-Server)</a:t>
                      </a:r>
                      <a:endParaRPr lang="en-US" sz="1600" dirty="0"/>
                    </a:p>
                  </a:txBody>
                  <a:tcPr anchor="ctr">
                    <a:lnL w="12700" algn="ctr">
                      <a:noFill/>
                    </a:lnL>
                    <a:lnR w="12700" algn="ctr">
                      <a:noFill/>
                    </a:lnR>
                    <a:lnT w="12700" algn="ctr">
                      <a:noFill/>
                    </a:lnT>
                    <a:lnB w="12700" algn="ctr">
                      <a:noFill/>
                    </a:lnB>
                  </a:tcPr>
                </a:tc>
                <a:tc>
                  <a:txBody>
                    <a:bodyPr/>
                    <a:lstStyle/>
                    <a:p>
                      <a:r>
                        <a:rPr lang="en-US" sz="1600" b="1" dirty="0"/>
                        <a:t>SMTP + STARTTLS</a:t>
                      </a:r>
                      <a:endParaRPr lang="en-US" sz="1600" dirty="0"/>
                    </a:p>
                  </a:txBody>
                  <a:tcPr anchor="ctr">
                    <a:lnL w="12700" algn="ctr">
                      <a:noFill/>
                    </a:lnL>
                    <a:lnR w="12700" algn="ctr">
                      <a:noFill/>
                    </a:lnR>
                    <a:lnT w="12700" algn="ctr">
                      <a:noFill/>
                    </a:lnT>
                    <a:lnB w="12700" algn="ctr">
                      <a:noFill/>
                    </a:lnB>
                  </a:tcPr>
                </a:tc>
                <a:tc>
                  <a:txBody>
                    <a:bodyPr/>
                    <a:lstStyle/>
                    <a:p>
                      <a:r>
                        <a:rPr lang="en-US" sz="1600"/>
                        <a:t>Opportunistic or enforced encryption during mail relay; prevents passive snooping</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2850833792"/>
                  </a:ext>
                </a:extLst>
              </a:tr>
              <a:tr h="434590">
                <a:tc>
                  <a:txBody>
                    <a:bodyPr/>
                    <a:lstStyle/>
                    <a:p>
                      <a:r>
                        <a:rPr lang="en-US" sz="1600" b="1"/>
                        <a:t>File Transfer</a:t>
                      </a:r>
                      <a:endParaRPr lang="en-US" sz="1600"/>
                    </a:p>
                  </a:txBody>
                  <a:tcPr anchor="ctr">
                    <a:lnL w="12700" algn="ctr">
                      <a:noFill/>
                    </a:lnL>
                    <a:lnR w="12700" algn="ctr">
                      <a:noFill/>
                    </a:lnR>
                    <a:lnT w="12700" algn="ctr">
                      <a:noFill/>
                    </a:lnT>
                    <a:lnB w="12700" algn="ctr">
                      <a:noFill/>
                    </a:lnB>
                  </a:tcPr>
                </a:tc>
                <a:tc>
                  <a:txBody>
                    <a:bodyPr/>
                    <a:lstStyle/>
                    <a:p>
                      <a:r>
                        <a:rPr lang="en-US" sz="1600" b="1" dirty="0"/>
                        <a:t>FTPS (FTP over TLS)</a:t>
                      </a:r>
                      <a:r>
                        <a:rPr lang="en-US" sz="1600" dirty="0"/>
                        <a:t>, </a:t>
                      </a:r>
                      <a:r>
                        <a:rPr lang="en-US" sz="1600" b="1" dirty="0" err="1"/>
                        <a:t>WebDAVS</a:t>
                      </a:r>
                      <a:endParaRPr lang="en-US" sz="1600" dirty="0"/>
                    </a:p>
                  </a:txBody>
                  <a:tcPr anchor="ctr">
                    <a:lnL w="12700" algn="ctr">
                      <a:noFill/>
                    </a:lnL>
                    <a:lnR w="12700" algn="ctr">
                      <a:noFill/>
                    </a:lnR>
                    <a:lnT w="12700" algn="ctr">
                      <a:noFill/>
                    </a:lnT>
                    <a:lnB w="12700" algn="ctr">
                      <a:noFill/>
                    </a:lnB>
                  </a:tcPr>
                </a:tc>
                <a:tc>
                  <a:txBody>
                    <a:bodyPr/>
                    <a:lstStyle/>
                    <a:p>
                      <a:r>
                        <a:rPr lang="en-US" sz="1600"/>
                        <a:t>Secure file upload/download; protects credentials and data</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2732554604"/>
                  </a:ext>
                </a:extLst>
              </a:tr>
              <a:tr h="434590">
                <a:tc>
                  <a:txBody>
                    <a:bodyPr/>
                    <a:lstStyle/>
                    <a:p>
                      <a:r>
                        <a:rPr lang="en-US" sz="1600" b="1" dirty="0"/>
                        <a:t>Remote APIs </a:t>
                      </a:r>
                      <a:r>
                        <a:rPr lang="en-US" sz="1600" b="1" dirty="0" smtClean="0"/>
                        <a:t>&amp; </a:t>
                      </a:r>
                      <a:r>
                        <a:rPr lang="en-US" sz="1600" b="1" dirty="0"/>
                        <a:t>Services</a:t>
                      </a:r>
                      <a:endParaRPr lang="en-US" sz="1600" dirty="0"/>
                    </a:p>
                  </a:txBody>
                  <a:tcPr anchor="ctr">
                    <a:lnL w="12700" algn="ctr">
                      <a:noFill/>
                    </a:lnL>
                    <a:lnR w="12700" algn="ctr">
                      <a:noFill/>
                    </a:lnR>
                    <a:lnT w="12700" algn="ctr">
                      <a:noFill/>
                    </a:lnT>
                    <a:lnB w="12700" algn="ctr">
                      <a:noFill/>
                    </a:lnB>
                  </a:tcPr>
                </a:tc>
                <a:tc>
                  <a:txBody>
                    <a:bodyPr/>
                    <a:lstStyle/>
                    <a:p>
                      <a:r>
                        <a:rPr lang="nl-NL" sz="1600" b="1"/>
                        <a:t>REST over HTTPS</a:t>
                      </a:r>
                      <a:r>
                        <a:rPr lang="nl-NL" sz="1600"/>
                        <a:t>, </a:t>
                      </a:r>
                      <a:r>
                        <a:rPr lang="nl-NL" sz="1600" b="1"/>
                        <a:t>gRPC over TLS/HTTP2</a:t>
                      </a:r>
                      <a:endParaRPr lang="nl-NL" sz="1600"/>
                    </a:p>
                  </a:txBody>
                  <a:tcPr anchor="ctr">
                    <a:lnL w="12700" algn="ctr">
                      <a:noFill/>
                    </a:lnL>
                    <a:lnR w="12700" algn="ctr">
                      <a:noFill/>
                    </a:lnR>
                    <a:lnT w="12700" algn="ctr">
                      <a:noFill/>
                    </a:lnT>
                    <a:lnB w="12700" algn="ctr">
                      <a:noFill/>
                    </a:lnB>
                  </a:tcPr>
                </a:tc>
                <a:tc>
                  <a:txBody>
                    <a:bodyPr/>
                    <a:lstStyle/>
                    <a:p>
                      <a:r>
                        <a:rPr lang="en-US" sz="1600"/>
                        <a:t>Protect API tokens, session cookies, data in microservices</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1818489744"/>
                  </a:ext>
                </a:extLst>
              </a:tr>
              <a:tr h="434590">
                <a:tc>
                  <a:txBody>
                    <a:bodyPr/>
                    <a:lstStyle/>
                    <a:p>
                      <a:r>
                        <a:rPr lang="en-US" sz="1600" b="1"/>
                        <a:t>Databases</a:t>
                      </a:r>
                      <a:endParaRPr lang="en-US" sz="1600"/>
                    </a:p>
                  </a:txBody>
                  <a:tcPr anchor="ctr">
                    <a:lnL w="12700" algn="ctr">
                      <a:noFill/>
                    </a:lnL>
                    <a:lnR w="12700" algn="ctr">
                      <a:noFill/>
                    </a:lnR>
                    <a:lnT w="12700" algn="ctr">
                      <a:noFill/>
                    </a:lnT>
                    <a:lnB w="12700" algn="ctr">
                      <a:noFill/>
                    </a:lnB>
                  </a:tcPr>
                </a:tc>
                <a:tc>
                  <a:txBody>
                    <a:bodyPr/>
                    <a:lstStyle/>
                    <a:p>
                      <a:r>
                        <a:rPr lang="en-US" sz="1600" b="1" dirty="0"/>
                        <a:t>MySQL, PostgreSQL, MongoDB over TLS</a:t>
                      </a:r>
                      <a:endParaRPr lang="en-US" sz="1600" dirty="0"/>
                    </a:p>
                  </a:txBody>
                  <a:tcPr anchor="ctr">
                    <a:lnL w="12700" algn="ctr">
                      <a:noFill/>
                    </a:lnL>
                    <a:lnR w="12700" algn="ctr">
                      <a:noFill/>
                    </a:lnR>
                    <a:lnT w="12700" algn="ctr">
                      <a:noFill/>
                    </a:lnT>
                    <a:lnB w="12700" algn="ctr">
                      <a:noFill/>
                    </a:lnB>
                  </a:tcPr>
                </a:tc>
                <a:tc>
                  <a:txBody>
                    <a:bodyPr/>
                    <a:lstStyle/>
                    <a:p>
                      <a:r>
                        <a:rPr lang="en-US" sz="1600"/>
                        <a:t>Protect credentials + query data over untrusted or cloud networks</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2086304737"/>
                  </a:ext>
                </a:extLst>
              </a:tr>
              <a:tr h="434590">
                <a:tc>
                  <a:txBody>
                    <a:bodyPr/>
                    <a:lstStyle/>
                    <a:p>
                      <a:r>
                        <a:rPr lang="en-US" sz="1600" b="1" dirty="0" err="1"/>
                        <a:t>IoT</a:t>
                      </a:r>
                      <a:r>
                        <a:rPr lang="en-US" sz="1600" b="1" dirty="0"/>
                        <a:t> </a:t>
                      </a:r>
                      <a:r>
                        <a:rPr lang="en-US" sz="1600" b="1" dirty="0" smtClean="0"/>
                        <a:t>Messaging</a:t>
                      </a:r>
                      <a:endParaRPr lang="en-US" sz="1600" dirty="0"/>
                    </a:p>
                  </a:txBody>
                  <a:tcPr anchor="ctr">
                    <a:lnL w="12700" algn="ctr">
                      <a:noFill/>
                    </a:lnL>
                    <a:lnR w="12700" algn="ctr">
                      <a:noFill/>
                    </a:lnR>
                    <a:lnT w="12700" algn="ctr">
                      <a:noFill/>
                    </a:lnT>
                    <a:lnB w="12700" algn="ctr">
                      <a:noFill/>
                    </a:lnB>
                  </a:tcPr>
                </a:tc>
                <a:tc>
                  <a:txBody>
                    <a:bodyPr/>
                    <a:lstStyle/>
                    <a:p>
                      <a:r>
                        <a:rPr lang="en-US" sz="1600" b="1"/>
                        <a:t>MQTT over TLS</a:t>
                      </a:r>
                      <a:r>
                        <a:rPr lang="en-US" sz="1600"/>
                        <a:t>, </a:t>
                      </a:r>
                      <a:r>
                        <a:rPr lang="en-US" sz="1600" b="1"/>
                        <a:t>AMQP over TLS</a:t>
                      </a:r>
                      <a:r>
                        <a:rPr lang="en-US" sz="1600"/>
                        <a:t>, </a:t>
                      </a:r>
                      <a:r>
                        <a:rPr lang="en-US" sz="1600" b="1"/>
                        <a:t>Kafka TLS</a:t>
                      </a:r>
                      <a:endParaRPr lang="en-US" sz="1600"/>
                    </a:p>
                  </a:txBody>
                  <a:tcPr anchor="ctr">
                    <a:lnL w="12700" algn="ctr">
                      <a:noFill/>
                    </a:lnL>
                    <a:lnR w="12700" algn="ctr">
                      <a:noFill/>
                    </a:lnR>
                    <a:lnT w="12700" algn="ctr">
                      <a:noFill/>
                    </a:lnT>
                    <a:lnB w="12700" algn="ctr">
                      <a:noFill/>
                    </a:lnB>
                  </a:tcPr>
                </a:tc>
                <a:tc>
                  <a:txBody>
                    <a:bodyPr/>
                    <a:lstStyle/>
                    <a:p>
                      <a:r>
                        <a:rPr lang="en-US" sz="1600"/>
                        <a:t>Ensure data integrity/confidentiality between devices and brokers</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3841511311"/>
                  </a:ext>
                </a:extLst>
              </a:tr>
              <a:tr h="434590">
                <a:tc>
                  <a:txBody>
                    <a:bodyPr/>
                    <a:lstStyle/>
                    <a:p>
                      <a:r>
                        <a:rPr lang="en-US" sz="1600" b="1" dirty="0"/>
                        <a:t>Directory </a:t>
                      </a:r>
                      <a:r>
                        <a:rPr lang="en-US" sz="1600" b="1" dirty="0" smtClean="0"/>
                        <a:t>&amp;</a:t>
                      </a:r>
                      <a:r>
                        <a:rPr lang="en-US" sz="1600" b="1" baseline="0" dirty="0" smtClean="0"/>
                        <a:t> </a:t>
                      </a:r>
                      <a:r>
                        <a:rPr lang="en-US" sz="1600" b="1" dirty="0" smtClean="0"/>
                        <a:t>Identity </a:t>
                      </a:r>
                      <a:r>
                        <a:rPr lang="en-US" sz="1600" b="1" dirty="0"/>
                        <a:t>Services</a:t>
                      </a:r>
                      <a:endParaRPr lang="en-US" sz="1600" dirty="0"/>
                    </a:p>
                  </a:txBody>
                  <a:tcPr anchor="ctr">
                    <a:lnL w="12700" algn="ctr">
                      <a:noFill/>
                    </a:lnL>
                    <a:lnR w="12700" algn="ctr">
                      <a:noFill/>
                    </a:lnR>
                    <a:lnT w="12700" algn="ctr">
                      <a:noFill/>
                    </a:lnT>
                    <a:lnB w="12700" algn="ctr">
                      <a:noFill/>
                    </a:lnB>
                  </a:tcPr>
                </a:tc>
                <a:tc>
                  <a:txBody>
                    <a:bodyPr/>
                    <a:lstStyle/>
                    <a:p>
                      <a:r>
                        <a:rPr lang="en-US" sz="1600" b="1"/>
                        <a:t>LDAPS</a:t>
                      </a:r>
                      <a:r>
                        <a:rPr lang="en-US" sz="1600"/>
                        <a:t>, </a:t>
                      </a:r>
                      <a:r>
                        <a:rPr lang="en-US" sz="1600" b="1"/>
                        <a:t>RADIUS/TLS (RadSec)</a:t>
                      </a:r>
                      <a:endParaRPr lang="en-US" sz="1600"/>
                    </a:p>
                  </a:txBody>
                  <a:tcPr anchor="ctr">
                    <a:lnL w="12700" algn="ctr">
                      <a:noFill/>
                    </a:lnL>
                    <a:lnR w="12700" algn="ctr">
                      <a:noFill/>
                    </a:lnR>
                    <a:lnT w="12700" algn="ctr">
                      <a:noFill/>
                    </a:lnT>
                    <a:lnB w="12700" algn="ctr">
                      <a:noFill/>
                    </a:lnB>
                  </a:tcPr>
                </a:tc>
                <a:tc>
                  <a:txBody>
                    <a:bodyPr/>
                    <a:lstStyle/>
                    <a:p>
                      <a:r>
                        <a:rPr lang="en-US" sz="1600"/>
                        <a:t>Secure authentication and directory lookups</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54321441"/>
                  </a:ext>
                </a:extLst>
              </a:tr>
              <a:tr h="248337">
                <a:tc>
                  <a:txBody>
                    <a:bodyPr/>
                    <a:lstStyle/>
                    <a:p>
                      <a:r>
                        <a:rPr lang="en-US" sz="1600" b="1" dirty="0"/>
                        <a:t>VPN </a:t>
                      </a:r>
                      <a:r>
                        <a:rPr lang="en-US" sz="1600" b="1" dirty="0" smtClean="0"/>
                        <a:t>&amp; </a:t>
                      </a:r>
                      <a:r>
                        <a:rPr lang="en-US" sz="1600" b="1" dirty="0"/>
                        <a:t>Tunnels Using TLS</a:t>
                      </a:r>
                      <a:endParaRPr lang="en-US" sz="1600" dirty="0"/>
                    </a:p>
                  </a:txBody>
                  <a:tcPr anchor="ctr">
                    <a:lnL w="12700" algn="ctr">
                      <a:noFill/>
                    </a:lnL>
                    <a:lnR w="12700" algn="ctr">
                      <a:noFill/>
                    </a:lnR>
                    <a:lnT w="12700" algn="ctr">
                      <a:noFill/>
                    </a:lnT>
                    <a:lnB w="12700" algn="ctr">
                      <a:noFill/>
                    </a:lnB>
                  </a:tcPr>
                </a:tc>
                <a:tc>
                  <a:txBody>
                    <a:bodyPr/>
                    <a:lstStyle/>
                    <a:p>
                      <a:r>
                        <a:rPr lang="en-US" sz="1600" b="1"/>
                        <a:t>OpenVPN</a:t>
                      </a:r>
                      <a:r>
                        <a:rPr lang="en-US" sz="1600"/>
                        <a:t>, some service mesh mTLS</a:t>
                      </a:r>
                    </a:p>
                  </a:txBody>
                  <a:tcPr anchor="ctr">
                    <a:lnL w="12700" algn="ctr">
                      <a:noFill/>
                    </a:lnL>
                    <a:lnR w="12700" algn="ctr">
                      <a:noFill/>
                    </a:lnR>
                    <a:lnT w="12700" algn="ctr">
                      <a:noFill/>
                    </a:lnT>
                    <a:lnB w="12700" algn="ctr">
                      <a:noFill/>
                    </a:lnB>
                  </a:tcPr>
                </a:tc>
                <a:tc>
                  <a:txBody>
                    <a:bodyPr/>
                    <a:lstStyle/>
                    <a:p>
                      <a:r>
                        <a:rPr lang="en-US" sz="1600"/>
                        <a:t>Secure virtual networks and internal service-to-service traffic</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2876749990"/>
                  </a:ext>
                </a:extLst>
              </a:tr>
              <a:tr h="434590">
                <a:tc>
                  <a:txBody>
                    <a:bodyPr/>
                    <a:lstStyle/>
                    <a:p>
                      <a:r>
                        <a:rPr lang="en-US" sz="1600" b="1" dirty="0"/>
                        <a:t>VoIP </a:t>
                      </a:r>
                      <a:r>
                        <a:rPr lang="en-US" sz="1600" b="1" dirty="0" smtClean="0"/>
                        <a:t>&amp; </a:t>
                      </a:r>
                      <a:r>
                        <a:rPr lang="en-US" sz="1600" b="1" dirty="0"/>
                        <a:t>Real-Time Communications</a:t>
                      </a:r>
                      <a:endParaRPr lang="en-US" sz="1600" dirty="0"/>
                    </a:p>
                  </a:txBody>
                  <a:tcPr anchor="ctr">
                    <a:lnL w="12700" algn="ctr">
                      <a:noFill/>
                    </a:lnL>
                    <a:lnR w="12700" algn="ctr">
                      <a:noFill/>
                    </a:lnR>
                    <a:lnT w="12700" algn="ctr">
                      <a:noFill/>
                    </a:lnT>
                    <a:lnB w="12700" algn="ctr">
                      <a:noFill/>
                    </a:lnB>
                  </a:tcPr>
                </a:tc>
                <a:tc>
                  <a:txBody>
                    <a:bodyPr/>
                    <a:lstStyle/>
                    <a:p>
                      <a:r>
                        <a:rPr lang="en-US" sz="1600" b="1"/>
                        <a:t>SIP/TLS</a:t>
                      </a:r>
                      <a:r>
                        <a:rPr lang="en-US" sz="1600"/>
                        <a:t>, </a:t>
                      </a:r>
                      <a:r>
                        <a:rPr lang="en-US" sz="1600" b="1"/>
                        <a:t>WebRTC (DTLS-SRTP)</a:t>
                      </a:r>
                      <a:endParaRPr lang="en-US" sz="1600"/>
                    </a:p>
                  </a:txBody>
                  <a:tcPr anchor="ctr">
                    <a:lnL w="12700" algn="ctr">
                      <a:noFill/>
                    </a:lnL>
                    <a:lnR w="12700" algn="ctr">
                      <a:noFill/>
                    </a:lnR>
                    <a:lnT w="12700" algn="ctr">
                      <a:noFill/>
                    </a:lnT>
                    <a:lnB w="12700" algn="ctr">
                      <a:noFill/>
                    </a:lnB>
                  </a:tcPr>
                </a:tc>
                <a:tc>
                  <a:txBody>
                    <a:bodyPr/>
                    <a:lstStyle/>
                    <a:p>
                      <a:r>
                        <a:rPr lang="en-US" sz="1600"/>
                        <a:t>Protect call signaling and media key exchange</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3690289707"/>
                  </a:ext>
                </a:extLst>
              </a:tr>
              <a:tr h="248337">
                <a:tc>
                  <a:txBody>
                    <a:bodyPr/>
                    <a:lstStyle/>
                    <a:p>
                      <a:r>
                        <a:rPr lang="en-US" sz="1600" b="1" dirty="0"/>
                        <a:t>Software Updates </a:t>
                      </a:r>
                      <a:r>
                        <a:rPr lang="en-US" sz="1600" b="1" dirty="0" smtClean="0"/>
                        <a:t>&amp; </a:t>
                      </a:r>
                      <a:r>
                        <a:rPr lang="en-US" sz="1600" b="1" dirty="0"/>
                        <a:t>Package Repos</a:t>
                      </a:r>
                      <a:endParaRPr lang="en-US" sz="1600" dirty="0"/>
                    </a:p>
                  </a:txBody>
                  <a:tcPr anchor="ctr">
                    <a:lnL w="12700" algn="ctr">
                      <a:noFill/>
                    </a:lnL>
                    <a:lnR w="12700" algn="ctr">
                      <a:noFill/>
                    </a:lnR>
                    <a:lnT w="12700" algn="ctr">
                      <a:noFill/>
                    </a:lnT>
                    <a:lnB w="12700" algn="ctr">
                      <a:noFill/>
                    </a:lnB>
                  </a:tcPr>
                </a:tc>
                <a:tc>
                  <a:txBody>
                    <a:bodyPr/>
                    <a:lstStyle/>
                    <a:p>
                      <a:r>
                        <a:rPr lang="en-US" sz="1600" b="1"/>
                        <a:t>HTTPS-based package distribution</a:t>
                      </a:r>
                      <a:endParaRPr lang="en-US" sz="1600"/>
                    </a:p>
                  </a:txBody>
                  <a:tcPr anchor="ctr">
                    <a:lnL w="12700" algn="ctr">
                      <a:noFill/>
                    </a:lnL>
                    <a:lnR w="12700" algn="ctr">
                      <a:noFill/>
                    </a:lnR>
                    <a:lnT w="12700" algn="ctr">
                      <a:noFill/>
                    </a:lnT>
                    <a:lnB w="12700" algn="ctr">
                      <a:noFill/>
                    </a:lnB>
                  </a:tcPr>
                </a:tc>
                <a:tc>
                  <a:txBody>
                    <a:bodyPr/>
                    <a:lstStyle/>
                    <a:p>
                      <a:r>
                        <a:rPr lang="en-US" sz="1600" dirty="0"/>
                        <a:t>Ensure authenticity/integrity of update downloads</a:t>
                      </a:r>
                    </a:p>
                  </a:txBody>
                  <a:tcPr anchor="ctr">
                    <a:lnL w="12700" algn="ctr">
                      <a:noFill/>
                    </a:lnL>
                    <a:lnR w="12700" algn="ctr">
                      <a:noFill/>
                    </a:lnR>
                    <a:lnT w="12700" algn="ctr">
                      <a:noFill/>
                    </a:lnT>
                    <a:lnB w="12700" algn="ctr">
                      <a:noFill/>
                    </a:lnB>
                  </a:tcPr>
                </a:tc>
                <a:extLst>
                  <a:ext uri="{0D108BD9-81ED-4DB2-BD59-A6C34878D82A}">
                    <a16:rowId xmlns:a16="http://schemas.microsoft.com/office/drawing/2014/main" val="3748923565"/>
                  </a:ext>
                </a:extLst>
              </a:tr>
            </a:tbl>
          </a:graphicData>
        </a:graphic>
      </p:graphicFrame>
    </p:spTree>
    <p:extLst>
      <p:ext uri="{BB962C8B-B14F-4D97-AF65-F5344CB8AC3E}">
        <p14:creationId xmlns:p14="http://schemas.microsoft.com/office/powerpoint/2010/main" val="2441716859"/>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TLS Use-Cases: What L7 Applications Does it Secure?</a:t>
            </a:r>
            <a:endParaRPr lang="el-GR" sz="2800" b="1" dirty="0"/>
          </a:p>
        </p:txBody>
      </p:sp>
      <p:sp>
        <p:nvSpPr>
          <p:cNvPr id="6" name="Rectangle 1"/>
          <p:cNvSpPr>
            <a:spLocks noChangeArrowheads="1"/>
          </p:cNvSpPr>
          <p:nvPr/>
        </p:nvSpPr>
        <p:spPr bwMode="auto">
          <a:xfrm>
            <a:off x="428625" y="1590586"/>
            <a:ext cx="10972800" cy="1200329"/>
          </a:xfrm>
          <a:prstGeom prst="rect">
            <a:avLst/>
          </a:prstGeom>
          <a:solidFill>
            <a:srgbClr val="EDF2FA"/>
          </a:solidFill>
          <a:ln>
            <a:noFill/>
          </a:ln>
          <a:effectLst/>
        </p:spPr>
        <p:txBody>
          <a:bodyPr vert="horz" wrap="square" lIns="91440" tIns="45720" rIns="91440" bIns="45720" numCol="1" anchor="ctr" anchorCtr="0" compatLnSpc="1">
            <a:prstTxWarp prst="textNoShape">
              <a:avLst/>
            </a:prstTxWarp>
            <a:spAutoFit/>
          </a:bodyPr>
          <a:lstStyle/>
          <a:p>
            <a:pPr lvl="0" algn="ctr" rtl="0" eaLnBrk="0" fontAlgn="base" hangingPunct="0">
              <a:spcBef>
                <a:spcPct val="0"/>
              </a:spcBef>
              <a:spcAft>
                <a:spcPct val="0"/>
              </a:spcAft>
            </a:pPr>
            <a:r>
              <a:rPr lang="en-US" sz="3600" dirty="0"/>
              <a:t>Why do we still need </a:t>
            </a:r>
            <a:r>
              <a:rPr lang="en-US" sz="3600" dirty="0" smtClean="0"/>
              <a:t>L3 (e.g. VPNs) </a:t>
            </a:r>
          </a:p>
          <a:p>
            <a:pPr lvl="0" algn="ctr" rtl="0" eaLnBrk="0" fontAlgn="base" hangingPunct="0">
              <a:spcBef>
                <a:spcPct val="0"/>
              </a:spcBef>
              <a:spcAft>
                <a:spcPct val="0"/>
              </a:spcAft>
            </a:pPr>
            <a:r>
              <a:rPr lang="en-US" sz="3600" dirty="0" smtClean="0"/>
              <a:t>if TLS (e.g., HTTPS) </a:t>
            </a:r>
            <a:r>
              <a:rPr lang="en-US" sz="3600" dirty="0"/>
              <a:t>already encrypts web traffic?</a:t>
            </a:r>
            <a:endParaRPr kumimoji="0" lang="el-GR" altLang="el-GR" sz="3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06686688"/>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TLS Use-Cases: What L7 Applications Does it Secure?</a:t>
            </a:r>
            <a:endParaRPr lang="el-GR" sz="2800" b="1" dirty="0"/>
          </a:p>
        </p:txBody>
      </p:sp>
      <p:sp>
        <p:nvSpPr>
          <p:cNvPr id="4" name="Rectangle 1"/>
          <p:cNvSpPr>
            <a:spLocks noChangeArrowheads="1"/>
          </p:cNvSpPr>
          <p:nvPr/>
        </p:nvSpPr>
        <p:spPr bwMode="auto">
          <a:xfrm>
            <a:off x="428625" y="1590586"/>
            <a:ext cx="10972800" cy="1200329"/>
          </a:xfrm>
          <a:prstGeom prst="rect">
            <a:avLst/>
          </a:prstGeom>
          <a:solidFill>
            <a:srgbClr val="EDF2FA"/>
          </a:solidFill>
          <a:ln>
            <a:noFill/>
          </a:ln>
          <a:effectLst/>
        </p:spPr>
        <p:txBody>
          <a:bodyPr vert="horz" wrap="square" lIns="91440" tIns="45720" rIns="91440" bIns="45720" numCol="1" anchor="ctr" anchorCtr="0" compatLnSpc="1">
            <a:prstTxWarp prst="textNoShape">
              <a:avLst/>
            </a:prstTxWarp>
            <a:spAutoFit/>
          </a:bodyPr>
          <a:lstStyle/>
          <a:p>
            <a:pPr lvl="0" algn="ctr" rtl="0" eaLnBrk="0" fontAlgn="base" hangingPunct="0">
              <a:spcBef>
                <a:spcPct val="0"/>
              </a:spcBef>
              <a:spcAft>
                <a:spcPct val="0"/>
              </a:spcAft>
            </a:pPr>
            <a:r>
              <a:rPr lang="en-US" sz="3600" dirty="0"/>
              <a:t>Why do we still need </a:t>
            </a:r>
            <a:r>
              <a:rPr lang="en-US" sz="3600" dirty="0" smtClean="0"/>
              <a:t>L3 (e.g. VPNs) </a:t>
            </a:r>
          </a:p>
          <a:p>
            <a:pPr lvl="0" algn="ctr" rtl="0" eaLnBrk="0" fontAlgn="base" hangingPunct="0">
              <a:spcBef>
                <a:spcPct val="0"/>
              </a:spcBef>
              <a:spcAft>
                <a:spcPct val="0"/>
              </a:spcAft>
            </a:pPr>
            <a:r>
              <a:rPr lang="en-US" sz="3600" dirty="0" smtClean="0"/>
              <a:t>if TLS (e.g., HTTPS) </a:t>
            </a:r>
            <a:r>
              <a:rPr lang="en-US" sz="3600" dirty="0"/>
              <a:t>already encrypts web traffic?</a:t>
            </a:r>
            <a:endParaRPr kumimoji="0" lang="el-GR" altLang="el-GR" sz="36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a:spLocks noChangeArrowheads="1"/>
          </p:cNvSpPr>
          <p:nvPr/>
        </p:nvSpPr>
        <p:spPr bwMode="auto">
          <a:xfrm>
            <a:off x="428625" y="3733711"/>
            <a:ext cx="10972800" cy="1200329"/>
          </a:xfrm>
          <a:prstGeom prst="rect">
            <a:avLst/>
          </a:prstGeom>
          <a:solidFill>
            <a:srgbClr val="EDF2FA"/>
          </a:solidFill>
          <a:ln>
            <a:noFill/>
          </a:ln>
          <a:effec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0" i="0" u="none" strike="noStrike" cap="none" normalizeH="0" baseline="0" dirty="0" smtClean="0">
                <a:ln>
                  <a:noFill/>
                </a:ln>
                <a:solidFill>
                  <a:schemeClr val="tx1"/>
                </a:solidFill>
                <a:effectLst/>
                <a:latin typeface="Arial" panose="020B0604020202020204" pitchFamily="34" charset="0"/>
              </a:rPr>
              <a:t>HTTPS protects </a:t>
            </a:r>
            <a:r>
              <a:rPr kumimoji="0" lang="el-GR" altLang="el-GR" sz="1800" b="1" i="0" u="none" strike="noStrike" cap="none" normalizeH="0" baseline="0" dirty="0" smtClean="0">
                <a:ln>
                  <a:noFill/>
                </a:ln>
                <a:solidFill>
                  <a:schemeClr val="tx1"/>
                </a:solidFill>
                <a:effectLst/>
                <a:latin typeface="Arial" panose="020B0604020202020204" pitchFamily="34" charset="0"/>
              </a:rPr>
              <a:t>application traffic only</a:t>
            </a:r>
            <a:r>
              <a:rPr kumimoji="0" lang="el-GR" altLang="el-GR" sz="1800" b="0" i="0" u="none" strike="noStrike" cap="none" normalizeH="0" baseline="0" dirty="0" smtClean="0">
                <a:ln>
                  <a:noFill/>
                </a:ln>
                <a:solidFill>
                  <a:schemeClr val="tx1"/>
                </a:solidFill>
                <a:effectLst/>
                <a:latin typeface="Arial" panose="020B0604020202020204" pitchFamily="34" charset="0"/>
              </a:rPr>
              <a:t>, not other protocols (DNS, non-HTTPS apps)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0" i="0" u="none" strike="noStrike" cap="none" normalizeH="0" baseline="0" dirty="0" smtClean="0">
                <a:ln>
                  <a:noFill/>
                </a:ln>
                <a:solidFill>
                  <a:schemeClr val="tx1"/>
                </a:solidFill>
                <a:effectLst/>
                <a:latin typeface="Arial" panose="020B0604020202020204" pitchFamily="34" charset="0"/>
              </a:rPr>
              <a:t>VPN encrypts </a:t>
            </a:r>
            <a:r>
              <a:rPr kumimoji="0" lang="el-GR" altLang="el-GR" sz="1800" b="1" i="0" u="none" strike="noStrike" cap="none" normalizeH="0" baseline="0" dirty="0" smtClean="0">
                <a:ln>
                  <a:noFill/>
                </a:ln>
                <a:solidFill>
                  <a:schemeClr val="tx1"/>
                </a:solidFill>
                <a:effectLst/>
                <a:latin typeface="Arial" panose="020B0604020202020204" pitchFamily="34" charset="0"/>
              </a:rPr>
              <a:t>all traffic</a:t>
            </a:r>
            <a:r>
              <a:rPr kumimoji="0" lang="el-GR" altLang="el-GR" sz="1800" b="0" i="0" u="none" strike="noStrike" cap="none" normalizeH="0" baseline="0" dirty="0" smtClean="0">
                <a:ln>
                  <a:noFill/>
                </a:ln>
                <a:solidFill>
                  <a:schemeClr val="tx1"/>
                </a:solidFill>
                <a:effectLst/>
                <a:latin typeface="Arial" panose="020B0604020202020204" pitchFamily="34" charset="0"/>
              </a:rPr>
              <a:t> between client and network</a:t>
            </a:r>
            <a:endParaRPr kumimoji="0" lang="en-US" altLang="el-GR" sz="18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 protects multiple protocols, metadata and IP-level info</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0" i="0" u="none" strike="noStrike" cap="none" normalizeH="0" baseline="0" dirty="0" smtClean="0">
                <a:ln>
                  <a:noFill/>
                </a:ln>
                <a:solidFill>
                  <a:schemeClr val="tx1"/>
                </a:solidFill>
                <a:effectLst/>
                <a:latin typeface="Arial" panose="020B0604020202020204" pitchFamily="34" charset="0"/>
              </a:rPr>
              <a:t>L3 encryption can hide </a:t>
            </a:r>
            <a:r>
              <a:rPr kumimoji="0" lang="el-GR" altLang="el-GR" sz="1800" b="1" i="0" u="none" strike="noStrike" cap="none" normalizeH="0" baseline="0" dirty="0" smtClean="0">
                <a:ln>
                  <a:noFill/>
                </a:ln>
                <a:solidFill>
                  <a:schemeClr val="tx1"/>
                </a:solidFill>
                <a:effectLst/>
                <a:latin typeface="Arial" panose="020B0604020202020204" pitchFamily="34" charset="0"/>
              </a:rPr>
              <a:t>source/destination addresses</a:t>
            </a:r>
            <a:r>
              <a:rPr kumimoji="0" lang="el-GR" altLang="el-GR" sz="1800" b="0" i="0" u="none" strike="noStrike" cap="none" normalizeH="0" baseline="0" dirty="0" smtClean="0">
                <a:ln>
                  <a:noFill/>
                </a:ln>
                <a:solidFill>
                  <a:schemeClr val="tx1"/>
                </a:solidFill>
                <a:effectLst/>
                <a:latin typeface="Arial" panose="020B0604020202020204" pitchFamily="34" charset="0"/>
              </a:rPr>
              <a:t>, which TLS cannot</a:t>
            </a:r>
          </a:p>
        </p:txBody>
      </p:sp>
    </p:spTree>
    <p:extLst>
      <p:ext uri="{BB962C8B-B14F-4D97-AF65-F5344CB8AC3E}">
        <p14:creationId xmlns:p14="http://schemas.microsoft.com/office/powerpoint/2010/main" val="2728339311"/>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HTTPS</a:t>
            </a:r>
            <a:r>
              <a:rPr lang="en-US" sz="2800" b="1" dirty="0"/>
              <a:t>: Preliminaries (HTTP </a:t>
            </a:r>
            <a:r>
              <a:rPr lang="en-US" sz="2800" b="1" dirty="0" smtClean="0"/>
              <a:t>Refresher)</a:t>
            </a:r>
            <a:endParaRPr lang="el-GR" sz="28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1" y="671691"/>
            <a:ext cx="5148262" cy="5851751"/>
          </a:xfrm>
          <a:prstGeom prst="rect">
            <a:avLst/>
          </a:prstGeom>
          <a:ln>
            <a:noFill/>
          </a:ln>
          <a:effectLst>
            <a:outerShdw blurRad="292100" dist="139700" dir="2700000" algn="tl" rotWithShape="0">
              <a:srgbClr val="333333">
                <a:alpha val="65000"/>
              </a:srgbClr>
            </a:outerShdw>
          </a:effectLst>
        </p:spPr>
      </p:pic>
      <p:sp>
        <p:nvSpPr>
          <p:cNvPr id="12" name="Rectangle 6"/>
          <p:cNvSpPr>
            <a:spLocks noChangeArrowheads="1"/>
          </p:cNvSpPr>
          <p:nvPr/>
        </p:nvSpPr>
        <p:spPr bwMode="auto">
          <a:xfrm>
            <a:off x="76200" y="671691"/>
            <a:ext cx="6200775"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1" i="0" u="none" strike="noStrike" cap="none" normalizeH="0" baseline="0" dirty="0" smtClean="0">
                <a:ln>
                  <a:noFill/>
                </a:ln>
                <a:solidFill>
                  <a:schemeClr val="tx1"/>
                </a:solidFill>
                <a:effectLst/>
                <a:latin typeface="Arial" panose="020B0604020202020204" pitchFamily="34" charset="0"/>
              </a:rPr>
              <a:t>HTTP = Hypertext Transfer Protocol</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Primary application-layer protocol of the web</a:t>
            </a: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Transfers web pages, assets, forms, APIs (REST/JSON)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1" i="0" u="none" strike="noStrike" cap="none" normalizeH="0" baseline="0" dirty="0" smtClean="0">
                <a:ln>
                  <a:noFill/>
                </a:ln>
                <a:solidFill>
                  <a:schemeClr val="tx1"/>
                </a:solidFill>
                <a:effectLst/>
                <a:latin typeface="Arial" panose="020B0604020202020204" pitchFamily="34" charset="0"/>
              </a:rPr>
              <a:t>Key Characteristics</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n-US" altLang="el-GR" b="1" i="0" u="none" strike="noStrike" cap="none" normalizeH="0" baseline="0" dirty="0" err="1" smtClean="0">
                <a:ln>
                  <a:noFill/>
                </a:ln>
                <a:solidFill>
                  <a:schemeClr val="tx1"/>
                </a:solidFill>
                <a:effectLst/>
                <a:latin typeface="Arial" panose="020B0604020202020204" pitchFamily="34" charset="0"/>
              </a:rPr>
              <a:t>Req</a:t>
            </a:r>
            <a:r>
              <a:rPr kumimoji="0" lang="en-US" altLang="el-GR" b="1" i="0" u="none" strike="noStrike" cap="none" normalizeH="0" baseline="0" dirty="0" smtClean="0">
                <a:ln>
                  <a:noFill/>
                </a:ln>
                <a:solidFill>
                  <a:schemeClr val="tx1"/>
                </a:solidFill>
                <a:effectLst/>
                <a:latin typeface="Arial" panose="020B0604020202020204" pitchFamily="34" charset="0"/>
              </a:rPr>
              <a:t>/</a:t>
            </a:r>
            <a:r>
              <a:rPr kumimoji="0" lang="en-US" altLang="el-GR" b="1" i="0" u="none" strike="noStrike" cap="none" normalizeH="0" baseline="0" dirty="0" err="1" smtClean="0">
                <a:ln>
                  <a:noFill/>
                </a:ln>
                <a:solidFill>
                  <a:schemeClr val="tx1"/>
                </a:solidFill>
                <a:effectLst/>
                <a:latin typeface="Arial" panose="020B0604020202020204" pitchFamily="34" charset="0"/>
              </a:rPr>
              <a:t>Resp</a:t>
            </a:r>
            <a:r>
              <a:rPr kumimoji="0" lang="el-GR" altLang="el-GR" b="1" i="0" u="none" strike="noStrike" cap="none" normalizeH="0" baseline="0" dirty="0" smtClean="0">
                <a:ln>
                  <a:noFill/>
                </a:ln>
                <a:solidFill>
                  <a:schemeClr val="tx1"/>
                </a:solidFill>
                <a:effectLst/>
                <a:latin typeface="Arial" panose="020B0604020202020204" pitchFamily="34" charset="0"/>
              </a:rPr>
              <a:t> model</a:t>
            </a:r>
            <a:r>
              <a:rPr kumimoji="0" lang="en-US" altLang="el-GR" b="1" i="0" u="none" strike="noStrike" cap="none" normalizeH="0" baseline="0" dirty="0" smtClean="0">
                <a:ln>
                  <a:noFill/>
                </a:ln>
                <a:solidFill>
                  <a:schemeClr val="tx1"/>
                </a:solidFill>
                <a:effectLst/>
                <a:latin typeface="Arial" panose="020B0604020202020204" pitchFamily="34" charset="0"/>
              </a:rPr>
              <a:t>: </a:t>
            </a:r>
            <a:r>
              <a:rPr kumimoji="0" lang="en-US" altLang="el-GR" b="0" i="0" u="none" strike="noStrike" cap="none" normalizeH="0" baseline="0" dirty="0" smtClean="0">
                <a:ln>
                  <a:noFill/>
                </a:ln>
                <a:solidFill>
                  <a:schemeClr val="tx1"/>
                </a:solidFill>
                <a:effectLst/>
                <a:latin typeface="Arial" panose="020B0604020202020204" pitchFamily="34" charset="0"/>
              </a:rPr>
              <a:t>(</a:t>
            </a:r>
            <a:r>
              <a:rPr kumimoji="0" lang="el-GR" altLang="el-GR" b="0" i="0" u="none" strike="noStrike" cap="none" normalizeH="0" baseline="0" dirty="0" smtClean="0">
                <a:ln>
                  <a:noFill/>
                </a:ln>
                <a:solidFill>
                  <a:schemeClr val="tx1"/>
                </a:solidFill>
                <a:effectLst/>
                <a:latin typeface="Arial" panose="020B0604020202020204" pitchFamily="34" charset="0"/>
              </a:rPr>
              <a:t>client sends request</a:t>
            </a:r>
            <a:r>
              <a:rPr kumimoji="0" lang="en-US" altLang="el-GR" b="0" i="0" u="none" strike="noStrike" cap="none" normalizeH="0" baseline="0" dirty="0" smtClean="0">
                <a:ln>
                  <a:noFill/>
                </a:ln>
                <a:solidFill>
                  <a:schemeClr val="tx1"/>
                </a:solidFill>
                <a:effectLst/>
                <a:latin typeface="Arial" panose="020B0604020202020204" pitchFamily="34" charset="0"/>
              </a:rPr>
              <a:t>,</a:t>
            </a:r>
            <a:r>
              <a:rPr kumimoji="0" lang="el-GR" altLang="el-GR" b="0" i="0" u="none" strike="noStrike" cap="none" normalizeH="0" baseline="0" dirty="0" smtClean="0">
                <a:ln>
                  <a:noFill/>
                </a:ln>
                <a:solidFill>
                  <a:schemeClr val="tx1"/>
                </a:solidFill>
                <a:effectLst/>
                <a:latin typeface="Arial" panose="020B0604020202020204" pitchFamily="34" charset="0"/>
              </a:rPr>
              <a:t> server responds</a:t>
            </a:r>
            <a:r>
              <a:rPr kumimoji="0" lang="en-US" altLang="el-GR" b="0" i="0" u="none" strike="noStrike" cap="none" normalizeH="0" baseline="0" dirty="0" smtClean="0">
                <a:ln>
                  <a:noFill/>
                </a:ln>
                <a:solidFill>
                  <a:schemeClr val="tx1"/>
                </a:solidFill>
                <a:effectLst/>
                <a:latin typeface="Arial" panose="020B0604020202020204" pitchFamily="34" charset="0"/>
              </a:rPr>
              <a:t>)</a:t>
            </a:r>
            <a:endParaRPr kumimoji="0" lang="el-GR" altLang="el-GR"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b="1" i="0" u="none" strike="noStrike" cap="none" normalizeH="0" baseline="0" dirty="0" smtClean="0">
                <a:ln>
                  <a:noFill/>
                </a:ln>
                <a:solidFill>
                  <a:schemeClr val="tx1"/>
                </a:solidFill>
                <a:effectLst/>
                <a:latin typeface="Arial" panose="020B0604020202020204" pitchFamily="34" charset="0"/>
              </a:rPr>
              <a:t>Stateless</a:t>
            </a:r>
            <a:r>
              <a:rPr lang="en-US" altLang="el-GR" b="1" dirty="0">
                <a:latin typeface="Arial" panose="020B0604020202020204" pitchFamily="34" charset="0"/>
              </a:rPr>
              <a:t>:</a:t>
            </a:r>
            <a:r>
              <a:rPr kumimoji="0" lang="el-GR" altLang="el-GR" b="0" i="0" u="none" strike="noStrike" cap="none" normalizeH="0" baseline="0" dirty="0" smtClean="0">
                <a:ln>
                  <a:noFill/>
                </a:ln>
                <a:solidFill>
                  <a:schemeClr val="tx1"/>
                </a:solidFill>
                <a:effectLst/>
                <a:latin typeface="Arial" panose="020B0604020202020204" pitchFamily="34" charset="0"/>
              </a:rPr>
              <a:t> no built-in session persistence</a:t>
            </a:r>
          </a:p>
          <a:p>
            <a:pPr marL="742950" lvl="1" indent="-285750" rtl="0" eaLnBrk="0" fontAlgn="base" hangingPunct="0">
              <a:spcBef>
                <a:spcPct val="0"/>
              </a:spcBef>
              <a:spcAft>
                <a:spcPct val="0"/>
              </a:spcAft>
              <a:buFont typeface="Arial" panose="020B0604020202020204" pitchFamily="34" charset="0"/>
              <a:buChar char="•"/>
            </a:pPr>
            <a:r>
              <a:rPr kumimoji="0" lang="el-GR" altLang="el-GR" b="1" i="0" u="none" strike="noStrike" cap="none" normalizeH="0" baseline="0" dirty="0" smtClean="0">
                <a:ln>
                  <a:noFill/>
                </a:ln>
                <a:solidFill>
                  <a:schemeClr val="tx1"/>
                </a:solidFill>
                <a:effectLst/>
                <a:latin typeface="Arial" panose="020B0604020202020204" pitchFamily="34" charset="0"/>
              </a:rPr>
              <a:t>Text-based: </a:t>
            </a:r>
            <a:r>
              <a:rPr kumimoji="0" lang="el-GR" altLang="el-GR" b="0" i="0" u="none" strike="noStrike" cap="none" normalizeH="0" baseline="0" dirty="0" smtClean="0">
                <a:ln>
                  <a:noFill/>
                </a:ln>
                <a:solidFill>
                  <a:schemeClr val="tx1"/>
                </a:solidFill>
                <a:effectLst/>
                <a:latin typeface="Arial" panose="020B0604020202020204" pitchFamily="34" charset="0"/>
              </a:rPr>
              <a:t>headers, methods, status codes are human-readable</a:t>
            </a:r>
          </a:p>
          <a:p>
            <a:pPr marL="742950" lvl="1" indent="-285750" rtl="0" eaLnBrk="0" fontAlgn="base" hangingPunct="0">
              <a:spcBef>
                <a:spcPct val="0"/>
              </a:spcBef>
              <a:spcAft>
                <a:spcPct val="0"/>
              </a:spcAft>
              <a:buFont typeface="Arial" panose="020B0604020202020204" pitchFamily="34" charset="0"/>
              <a:buChar char="•"/>
            </a:pPr>
            <a:r>
              <a:rPr kumimoji="0" lang="el-GR" altLang="el-GR" b="1" i="0" u="none" strike="noStrike" cap="none" normalizeH="0" baseline="0" dirty="0" smtClean="0">
                <a:ln>
                  <a:noFill/>
                </a:ln>
                <a:solidFill>
                  <a:schemeClr val="tx1"/>
                </a:solidFill>
                <a:effectLst/>
                <a:latin typeface="Arial" panose="020B0604020202020204" pitchFamily="34" charset="0"/>
              </a:rPr>
              <a:t>Extensible:</a:t>
            </a:r>
            <a:r>
              <a:rPr kumimoji="0" lang="el-GR" altLang="el-GR" b="0" i="0" u="none" strike="noStrike" cap="none" normalizeH="0" baseline="0" dirty="0" smtClean="0">
                <a:ln>
                  <a:noFill/>
                </a:ln>
                <a:solidFill>
                  <a:schemeClr val="tx1"/>
                </a:solidFill>
                <a:effectLst/>
                <a:latin typeface="Arial" panose="020B0604020202020204" pitchFamily="34" charset="0"/>
              </a:rPr>
              <a:t> supports cookies, caching, redirects, content negotiation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1" i="0" u="none" strike="noStrike" cap="none" normalizeH="0" baseline="0" dirty="0" smtClean="0">
                <a:ln>
                  <a:noFill/>
                </a:ln>
                <a:solidFill>
                  <a:schemeClr val="tx1"/>
                </a:solidFill>
                <a:effectLst/>
                <a:latin typeface="Arial" panose="020B0604020202020204" pitchFamily="34" charset="0"/>
              </a:rPr>
              <a:t>Security Limitations</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rgbClr val="FF0000"/>
                </a:solidFill>
                <a:effectLst/>
                <a:latin typeface="Arial" panose="020B0604020202020204" pitchFamily="34" charset="0"/>
              </a:rPr>
              <a:t>No confidentiality</a:t>
            </a:r>
            <a:r>
              <a:rPr kumimoji="0" lang="el-GR" altLang="el-GR" b="0" i="0" u="none" strike="noStrike" cap="none" normalizeH="0" baseline="0" dirty="0" smtClean="0">
                <a:ln>
                  <a:noFill/>
                </a:ln>
                <a:solidFill>
                  <a:schemeClr val="tx1"/>
                </a:solidFill>
                <a:effectLst/>
                <a:latin typeface="Arial" panose="020B0604020202020204" pitchFamily="34" charset="0"/>
              </a:rPr>
              <a:t>: data sent in plaintext</a:t>
            </a: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rgbClr val="FF0000"/>
                </a:solidFill>
                <a:effectLst/>
                <a:latin typeface="Arial" panose="020B0604020202020204" pitchFamily="34" charset="0"/>
              </a:rPr>
              <a:t>No integrity</a:t>
            </a:r>
            <a:r>
              <a:rPr kumimoji="0" lang="el-GR" altLang="el-GR" b="0" i="0" u="none" strike="noStrike" cap="none" normalizeH="0" baseline="0" dirty="0" smtClean="0">
                <a:ln>
                  <a:noFill/>
                </a:ln>
                <a:solidFill>
                  <a:schemeClr val="tx1"/>
                </a:solidFill>
                <a:effectLst/>
                <a:latin typeface="Arial" panose="020B0604020202020204" pitchFamily="34" charset="0"/>
              </a:rPr>
              <a:t>: data can be modified in transit</a:t>
            </a: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rgbClr val="FF0000"/>
                </a:solidFill>
                <a:effectLst/>
                <a:latin typeface="Arial" panose="020B0604020202020204" pitchFamily="34" charset="0"/>
              </a:rPr>
              <a:t>No authentication</a:t>
            </a:r>
            <a:r>
              <a:rPr kumimoji="0" lang="el-GR" altLang="el-GR" b="0" i="0" u="none" strike="noStrike" cap="none" normalizeH="0" baseline="0" dirty="0" smtClean="0">
                <a:ln>
                  <a:noFill/>
                </a:ln>
                <a:solidFill>
                  <a:schemeClr val="tx1"/>
                </a:solidFill>
                <a:effectLst/>
                <a:latin typeface="Arial" panose="020B0604020202020204" pitchFamily="34" charset="0"/>
              </a:rPr>
              <a:t>: server identity is not verified</a:t>
            </a: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rgbClr val="FF0000"/>
                </a:solidFill>
                <a:effectLst/>
                <a:latin typeface="Arial" panose="020B0604020202020204" pitchFamily="34" charset="0"/>
              </a:rPr>
              <a:t>Vulnerable</a:t>
            </a:r>
            <a:r>
              <a:rPr kumimoji="0" lang="el-GR" altLang="el-GR" b="0" i="0" u="none" strike="noStrike" cap="none" normalizeH="0" baseline="0" dirty="0" smtClean="0">
                <a:ln>
                  <a:noFill/>
                </a:ln>
                <a:solidFill>
                  <a:schemeClr val="tx1"/>
                </a:solidFill>
                <a:effectLst/>
                <a:latin typeface="Arial" panose="020B0604020202020204" pitchFamily="34" charset="0"/>
              </a:rPr>
              <a:t> to sniffing, tampering and man-in-the-middle attacks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1" i="0" u="none" strike="noStrike" cap="none" normalizeH="0" baseline="0" dirty="0" smtClean="0">
                <a:ln>
                  <a:noFill/>
                </a:ln>
                <a:solidFill>
                  <a:schemeClr val="tx1"/>
                </a:solidFill>
                <a:effectLst/>
                <a:latin typeface="Arial" panose="020B0604020202020204" pitchFamily="34" charset="0"/>
              </a:rPr>
              <a:t>Motivation for HTTPS</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Provides a secure transport layer to address these limitations</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58967384"/>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HTTPS</a:t>
            </a:r>
            <a:r>
              <a:rPr lang="en-US" sz="2800" b="1" dirty="0"/>
              <a:t>: </a:t>
            </a:r>
            <a:r>
              <a:rPr lang="en-US" sz="2800" b="1" dirty="0" smtClean="0"/>
              <a:t>Overview</a:t>
            </a:r>
            <a:endParaRPr lang="el-GR" sz="2800" b="1" dirty="0"/>
          </a:p>
        </p:txBody>
      </p:sp>
      <p:sp>
        <p:nvSpPr>
          <p:cNvPr id="2" name="Rectangle 1"/>
          <p:cNvSpPr>
            <a:spLocks noChangeArrowheads="1"/>
          </p:cNvSpPr>
          <p:nvPr/>
        </p:nvSpPr>
        <p:spPr bwMode="auto">
          <a:xfrm>
            <a:off x="114299" y="884694"/>
            <a:ext cx="11401425"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1" i="0" u="none" strike="noStrike" cap="none" normalizeH="0" baseline="0" dirty="0" smtClean="0">
                <a:ln>
                  <a:noFill/>
                </a:ln>
                <a:solidFill>
                  <a:schemeClr val="tx1"/>
                </a:solidFill>
                <a:effectLst/>
                <a:latin typeface="Arial" panose="020B0604020202020204" pitchFamily="34" charset="0"/>
              </a:rPr>
              <a:t>HTTPS = Hypertext Transfer Protocol Secure</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0" i="0" u="none" strike="noStrike" cap="none" normalizeH="0" baseline="0" dirty="0" smtClean="0">
                <a:ln>
                  <a:noFill/>
                </a:ln>
                <a:solidFill>
                  <a:schemeClr val="tx1"/>
                </a:solidFill>
                <a:effectLst/>
                <a:latin typeface="Arial" panose="020B0604020202020204" pitchFamily="34" charset="0"/>
              </a:rPr>
              <a:t>HTTP transmitted over a </a:t>
            </a:r>
            <a:r>
              <a:rPr kumimoji="0" lang="el-GR" altLang="el-GR" sz="1800" b="1" i="0" u="none" strike="noStrike" cap="none" normalizeH="0" baseline="0" dirty="0" smtClean="0">
                <a:ln>
                  <a:noFill/>
                </a:ln>
                <a:solidFill>
                  <a:schemeClr val="tx1"/>
                </a:solidFill>
                <a:effectLst/>
                <a:latin typeface="Arial" panose="020B0604020202020204" pitchFamily="34" charset="0"/>
              </a:rPr>
              <a:t>TLS-secured channel</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0" i="0" u="none" strike="noStrike" cap="none" normalizeH="0" baseline="0" dirty="0" smtClean="0">
                <a:ln>
                  <a:noFill/>
                </a:ln>
                <a:solidFill>
                  <a:schemeClr val="tx1"/>
                </a:solidFill>
                <a:effectLst/>
                <a:latin typeface="Arial" panose="020B0604020202020204" pitchFamily="34" charset="0"/>
              </a:rPr>
              <a:t>Combines </a:t>
            </a:r>
            <a:endParaRPr kumimoji="0" lang="en-US" altLang="el-GR" sz="18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b="1" i="0" u="none" strike="noStrike" cap="none" normalizeH="0" baseline="0" dirty="0" smtClean="0">
                <a:ln>
                  <a:noFill/>
                </a:ln>
                <a:solidFill>
                  <a:schemeClr val="tx1"/>
                </a:solidFill>
                <a:effectLst/>
                <a:latin typeface="Arial" panose="020B0604020202020204" pitchFamily="34" charset="0"/>
              </a:rPr>
              <a:t>application-layer functionality (HTTP)</a:t>
            </a:r>
            <a:r>
              <a:rPr kumimoji="0" lang="el-GR" altLang="el-GR" b="0" i="0" u="none" strike="noStrike" cap="none" normalizeH="0" baseline="0" dirty="0" smtClean="0">
                <a:ln>
                  <a:noFill/>
                </a:ln>
                <a:solidFill>
                  <a:schemeClr val="tx1"/>
                </a:solidFill>
                <a:effectLst/>
                <a:latin typeface="Arial" panose="020B0604020202020204" pitchFamily="34" charset="0"/>
              </a:rPr>
              <a:t> </a:t>
            </a:r>
            <a:endParaRPr kumimoji="0" lang="en-US" altLang="el-GR"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with </a:t>
            </a:r>
            <a:r>
              <a:rPr kumimoji="0" lang="el-GR" altLang="el-GR" b="1" i="0" u="none" strike="noStrike" cap="none" normalizeH="0" baseline="0" dirty="0" smtClean="0">
                <a:ln>
                  <a:noFill/>
                </a:ln>
                <a:solidFill>
                  <a:schemeClr val="tx1"/>
                </a:solidFill>
                <a:effectLst/>
                <a:latin typeface="Arial" panose="020B0604020202020204" pitchFamily="34" charset="0"/>
              </a:rPr>
              <a:t>transport/presentation security (TLS)</a:t>
            </a:r>
            <a:endParaRPr kumimoji="0" lang="el-GR" altLang="el-GR" b="0" i="0" u="none" strike="noStrike" cap="none" normalizeH="0" baseline="0" dirty="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1" i="0" u="none" strike="noStrike" cap="none" normalizeH="0" baseline="0" dirty="0" smtClean="0">
                <a:ln>
                  <a:noFill/>
                </a:ln>
                <a:solidFill>
                  <a:schemeClr val="tx1"/>
                </a:solidFill>
                <a:effectLst/>
                <a:latin typeface="Arial" panose="020B0604020202020204" pitchFamily="34" charset="0"/>
              </a:rPr>
              <a:t>OSI Layer Perspective</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HTTP remains </a:t>
            </a:r>
            <a:r>
              <a:rPr kumimoji="0" lang="el-GR" altLang="el-GR" b="1" i="0" u="none" strike="noStrike" cap="none" normalizeH="0" baseline="0" dirty="0" smtClean="0">
                <a:ln>
                  <a:noFill/>
                </a:ln>
                <a:solidFill>
                  <a:schemeClr val="tx1"/>
                </a:solidFill>
                <a:effectLst/>
                <a:latin typeface="Arial" panose="020B0604020202020204" pitchFamily="34" charset="0"/>
              </a:rPr>
              <a:t>L7 (Application Layer)</a:t>
            </a:r>
            <a:endParaRPr kumimoji="0" lang="el-GR" altLang="el-GR"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TLS provides </a:t>
            </a:r>
            <a:r>
              <a:rPr kumimoji="0" lang="el-GR" altLang="el-GR" b="1" i="0" u="none" strike="noStrike" cap="none" normalizeH="0" baseline="0" dirty="0" smtClean="0">
                <a:ln>
                  <a:noFill/>
                </a:ln>
                <a:solidFill>
                  <a:schemeClr val="tx1"/>
                </a:solidFill>
                <a:effectLst/>
                <a:latin typeface="Arial" panose="020B0604020202020204" pitchFamily="34" charset="0"/>
              </a:rPr>
              <a:t>L4–L6 security services</a:t>
            </a:r>
            <a:r>
              <a:rPr kumimoji="0" lang="el-GR" altLang="el-GR" b="0" i="0" u="none" strike="noStrike" cap="none" normalizeH="0" baseline="0" dirty="0" smtClean="0">
                <a:ln>
                  <a:noFill/>
                </a:ln>
                <a:solidFill>
                  <a:schemeClr val="tx1"/>
                </a:solidFill>
                <a:effectLst/>
                <a:latin typeface="Arial" panose="020B0604020202020204" pitchFamily="34" charset="0"/>
              </a:rPr>
              <a:t>:</a:t>
            </a:r>
          </a:p>
          <a:p>
            <a:pPr marL="1200150" lvl="2"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Encryption (confidentiality)</a:t>
            </a:r>
          </a:p>
          <a:p>
            <a:pPr marL="1200150" lvl="2"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Integrity verification</a:t>
            </a:r>
          </a:p>
          <a:p>
            <a:pPr marL="1200150" lvl="2"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Authentication (server, optional client)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1" i="0" u="none" strike="noStrike" cap="none" normalizeH="0" baseline="0" dirty="0" smtClean="0">
                <a:ln>
                  <a:noFill/>
                </a:ln>
                <a:solidFill>
                  <a:schemeClr val="tx1"/>
                </a:solidFill>
                <a:effectLst/>
                <a:latin typeface="Arial" panose="020B0604020202020204" pitchFamily="34" charset="0"/>
              </a:rPr>
              <a:t>Why HTTPS Exists</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Addresses the </a:t>
            </a:r>
            <a:r>
              <a:rPr kumimoji="0" lang="el-GR" altLang="el-GR" b="1" i="0" u="none" strike="noStrike" cap="none" normalizeH="0" baseline="0" dirty="0" smtClean="0">
                <a:ln>
                  <a:noFill/>
                </a:ln>
                <a:solidFill>
                  <a:schemeClr val="tx1"/>
                </a:solidFill>
                <a:effectLst/>
                <a:latin typeface="Arial" panose="020B0604020202020204" pitchFamily="34" charset="0"/>
              </a:rPr>
              <a:t>security limitations of plain HTTP</a:t>
            </a:r>
            <a:r>
              <a:rPr kumimoji="0" lang="el-GR" altLang="el-GR" b="0" i="0" u="none" strike="noStrike" cap="none" normalizeH="0" baseline="0" dirty="0" smtClean="0">
                <a:ln>
                  <a:noFill/>
                </a:ln>
                <a:solidFill>
                  <a:schemeClr val="tx1"/>
                </a:solidFill>
                <a:effectLst/>
                <a:latin typeface="Arial" panose="020B0604020202020204" pitchFamily="34" charset="0"/>
              </a:rPr>
              <a:t>:</a:t>
            </a:r>
          </a:p>
          <a:p>
            <a:pPr marL="1200150" lvl="2"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Prevents eavesdropping (confidentiality)</a:t>
            </a:r>
          </a:p>
          <a:p>
            <a:pPr marL="1200150" lvl="2"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Detects tampering (integrity)</a:t>
            </a:r>
          </a:p>
          <a:p>
            <a:pPr marL="1200150" lvl="2"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Verifies server identity (authentication)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1" i="0" u="none" strike="noStrike" cap="none" normalizeH="0" baseline="0" dirty="0" smtClean="0">
                <a:ln>
                  <a:noFill/>
                </a:ln>
                <a:solidFill>
                  <a:schemeClr val="tx1"/>
                </a:solidFill>
                <a:effectLst/>
                <a:latin typeface="Arial" panose="020B0604020202020204" pitchFamily="34" charset="0"/>
              </a:rPr>
              <a:t>Key Takeaway</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HTTPS is the </a:t>
            </a:r>
            <a:r>
              <a:rPr kumimoji="0" lang="el-GR" altLang="el-GR" b="1" i="0" u="none" strike="noStrike" cap="none" normalizeH="0" baseline="0" dirty="0" smtClean="0">
                <a:ln>
                  <a:noFill/>
                </a:ln>
                <a:solidFill>
                  <a:schemeClr val="tx1"/>
                </a:solidFill>
                <a:effectLst/>
                <a:latin typeface="Arial" panose="020B0604020202020204" pitchFamily="34" charset="0"/>
              </a:rPr>
              <a:t>dominant use-case of TLS</a:t>
            </a:r>
            <a:r>
              <a:rPr kumimoji="0" lang="el-GR" altLang="el-GR" b="0" i="0" u="none" strike="noStrike" cap="none" normalizeH="0" baseline="0" dirty="0" smtClean="0">
                <a:ln>
                  <a:noFill/>
                </a:ln>
                <a:solidFill>
                  <a:schemeClr val="tx1"/>
                </a:solidFill>
                <a:effectLst/>
                <a:latin typeface="Arial" panose="020B0604020202020204" pitchFamily="34" charset="0"/>
              </a:rPr>
              <a:t>, securing almost all modern web communication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1756" r="12696"/>
          <a:stretch/>
        </p:blipFill>
        <p:spPr>
          <a:xfrm>
            <a:off x="6924674" y="746195"/>
            <a:ext cx="4591051" cy="3038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9093823"/>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HTTPS</a:t>
            </a:r>
            <a:r>
              <a:rPr lang="en-US" sz="2800" b="1" dirty="0"/>
              <a:t>: </a:t>
            </a:r>
            <a:r>
              <a:rPr lang="en-US" sz="2800" b="1" dirty="0" smtClean="0"/>
              <a:t>Architecture </a:t>
            </a:r>
            <a:r>
              <a:rPr lang="en-US" sz="2800" b="1" dirty="0"/>
              <a:t>&amp; Data Flow</a:t>
            </a:r>
            <a:endParaRPr lang="el-GR" sz="2800" b="1"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7361"/>
          <a:stretch/>
        </p:blipFill>
        <p:spPr>
          <a:xfrm>
            <a:off x="6515100" y="2484677"/>
            <a:ext cx="5444110" cy="22244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2"/>
          <p:cNvSpPr>
            <a:spLocks noChangeArrowheads="1"/>
          </p:cNvSpPr>
          <p:nvPr/>
        </p:nvSpPr>
        <p:spPr bwMode="auto">
          <a:xfrm>
            <a:off x="0" y="596071"/>
            <a:ext cx="62484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600" b="1" i="0" u="none" strike="noStrike" cap="none" normalizeH="0" baseline="0" dirty="0" smtClean="0">
                <a:ln>
                  <a:noFill/>
                </a:ln>
                <a:solidFill>
                  <a:schemeClr val="tx1"/>
                </a:solidFill>
                <a:effectLst/>
                <a:latin typeface="Arial" panose="020B0604020202020204" pitchFamily="34" charset="0"/>
              </a:rPr>
              <a:t>How HTTPS Works</a:t>
            </a:r>
            <a:endParaRPr kumimoji="0" lang="el-GR" altLang="el-GR" sz="16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Browser connects to server using </a:t>
            </a:r>
            <a:r>
              <a:rPr kumimoji="0" lang="el-GR" altLang="el-GR" sz="1600" b="1" i="0" u="none" strike="noStrike" cap="none" normalizeH="0" baseline="0" dirty="0" smtClean="0">
                <a:ln>
                  <a:noFill/>
                </a:ln>
                <a:solidFill>
                  <a:schemeClr val="tx1"/>
                </a:solidFill>
                <a:effectLst/>
                <a:latin typeface="Arial" panose="020B0604020202020204" pitchFamily="34" charset="0"/>
              </a:rPr>
              <a:t>TCP or QUIC</a:t>
            </a:r>
            <a:endParaRPr kumimoji="0" lang="el-GR" altLang="el-GR" sz="16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TLS handshake creates a </a:t>
            </a:r>
            <a:r>
              <a:rPr kumimoji="0" lang="el-GR" altLang="el-GR" sz="1600" b="1" i="0" u="none" strike="noStrike" cap="none" normalizeH="0" baseline="0" dirty="0" smtClean="0">
                <a:ln>
                  <a:noFill/>
                </a:ln>
                <a:solidFill>
                  <a:schemeClr val="tx1"/>
                </a:solidFill>
                <a:effectLst/>
                <a:latin typeface="Arial" panose="020B0604020202020204" pitchFamily="34" charset="0"/>
              </a:rPr>
              <a:t>secure, encrypted connection</a:t>
            </a:r>
            <a:endParaRPr kumimoji="0" lang="el-GR" altLang="el-GR" sz="16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All HTTP requests and responses are sent </a:t>
            </a:r>
            <a:r>
              <a:rPr kumimoji="0" lang="el-GR" altLang="el-GR" sz="1600" b="1" i="0" u="none" strike="noStrike" cap="none" normalizeH="0" baseline="0" dirty="0" smtClean="0">
                <a:ln>
                  <a:noFill/>
                </a:ln>
                <a:solidFill>
                  <a:schemeClr val="tx1"/>
                </a:solidFill>
                <a:effectLst/>
                <a:latin typeface="Arial" panose="020B0604020202020204" pitchFamily="34" charset="0"/>
              </a:rPr>
              <a:t>inside this secure channel</a:t>
            </a:r>
            <a:endParaRPr kumimoji="0" lang="el-GR" altLang="el-GR" sz="1600" b="0" i="0" u="none" strike="noStrike" cap="none" normalizeH="0" baseline="0" dirty="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600" b="1" i="0" u="none" strike="noStrike" cap="none" normalizeH="0" baseline="0" dirty="0" smtClean="0">
                <a:ln>
                  <a:noFill/>
                </a:ln>
                <a:solidFill>
                  <a:schemeClr val="tx1"/>
                </a:solidFill>
                <a:effectLst/>
                <a:latin typeface="Arial" panose="020B0604020202020204" pitchFamily="34" charset="0"/>
              </a:rPr>
              <a:t>TLS Termination</a:t>
            </a:r>
            <a:r>
              <a:rPr kumimoji="0" lang="en-US" altLang="el-GR" sz="1600" b="1" i="0" u="none" strike="noStrike" cap="none" normalizeH="0" baseline="0" dirty="0" smtClean="0">
                <a:ln>
                  <a:noFill/>
                </a:ln>
                <a:solidFill>
                  <a:schemeClr val="tx1"/>
                </a:solidFill>
                <a:effectLst/>
                <a:latin typeface="Arial" panose="020B0604020202020204" pitchFamily="34" charset="0"/>
              </a:rPr>
              <a:t> (Where TLS ends)</a:t>
            </a:r>
            <a:endParaRPr kumimoji="0" lang="el-GR" altLang="el-GR" sz="16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TLS stops at the </a:t>
            </a:r>
            <a:r>
              <a:rPr kumimoji="0" lang="el-GR" altLang="el-GR" sz="1600" b="1" i="0" u="none" strike="noStrike" cap="none" normalizeH="0" baseline="0" dirty="0" smtClean="0">
                <a:ln>
                  <a:noFill/>
                </a:ln>
                <a:solidFill>
                  <a:schemeClr val="tx1"/>
                </a:solidFill>
                <a:effectLst/>
                <a:latin typeface="Arial" panose="020B0604020202020204" pitchFamily="34" charset="0"/>
              </a:rPr>
              <a:t>server</a:t>
            </a:r>
            <a:r>
              <a:rPr kumimoji="0" lang="el-GR" altLang="el-GR" sz="1600" b="0" i="0" u="none" strike="noStrike" cap="none" normalizeH="0" baseline="0" dirty="0" smtClean="0">
                <a:ln>
                  <a:noFill/>
                </a:ln>
                <a:solidFill>
                  <a:schemeClr val="tx1"/>
                </a:solidFill>
                <a:effectLst/>
                <a:latin typeface="Arial" panose="020B0604020202020204" pitchFamily="34" charset="0"/>
              </a:rPr>
              <a:t> that decrypts the data</a:t>
            </a:r>
          </a:p>
          <a:p>
            <a:pPr marL="742950" lvl="1" indent="-285750" rtl="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Sometimes TLS ends earlier at </a:t>
            </a:r>
            <a:r>
              <a:rPr kumimoji="0" lang="el-GR" altLang="el-GR" sz="1600" b="1" i="0" u="none" strike="noStrike" cap="none" normalizeH="0" baseline="0" dirty="0" smtClean="0">
                <a:ln>
                  <a:noFill/>
                </a:ln>
                <a:solidFill>
                  <a:schemeClr val="tx1"/>
                </a:solidFill>
                <a:effectLst/>
                <a:latin typeface="Arial" panose="020B0604020202020204" pitchFamily="34" charset="0"/>
              </a:rPr>
              <a:t>intermediate points</a:t>
            </a:r>
            <a:r>
              <a:rPr kumimoji="0" lang="el-GR" altLang="el-GR" sz="1600" b="0" i="0" u="none" strike="noStrike" cap="none" normalizeH="0" baseline="0" dirty="0" smtClean="0">
                <a:ln>
                  <a:noFill/>
                </a:ln>
                <a:solidFill>
                  <a:schemeClr val="tx1"/>
                </a:solidFill>
                <a:effectLst/>
                <a:latin typeface="Arial" panose="020B0604020202020204" pitchFamily="34" charset="0"/>
              </a:rPr>
              <a:t> like:</a:t>
            </a:r>
          </a:p>
          <a:p>
            <a:pPr marL="1200150" lvl="2" indent="-285750" rtl="0" eaLnBrk="0" fontAlgn="base" hangingPunct="0">
              <a:spcBef>
                <a:spcPct val="0"/>
              </a:spcBef>
              <a:spcAft>
                <a:spcPct val="0"/>
              </a:spcAft>
              <a:buFont typeface="Arial" panose="020B0604020202020204" pitchFamily="34" charset="0"/>
              <a:buChar char="•"/>
            </a:pPr>
            <a:r>
              <a:rPr kumimoji="0" lang="el-GR" altLang="el-GR" sz="1600" b="1" i="0" u="none" strike="noStrike" cap="none" normalizeH="0" baseline="0" dirty="0" smtClean="0">
                <a:ln>
                  <a:noFill/>
                </a:ln>
                <a:solidFill>
                  <a:schemeClr val="tx1"/>
                </a:solidFill>
                <a:effectLst/>
                <a:latin typeface="Arial" panose="020B0604020202020204" pitchFamily="34" charset="0"/>
              </a:rPr>
              <a:t>CDN (Content Delivery Network)</a:t>
            </a:r>
            <a:endParaRPr lang="en-US" altLang="el-GR" sz="1600" dirty="0">
              <a:latin typeface="Arial" panose="020B0604020202020204" pitchFamily="34" charset="0"/>
            </a:endParaRPr>
          </a:p>
          <a:p>
            <a:pPr marL="1657350" lvl="3" indent="-285750" rtl="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speeds up websites by caching content closer to users</a:t>
            </a:r>
          </a:p>
          <a:p>
            <a:pPr marL="1200150" lvl="2" indent="-285750" rtl="0" eaLnBrk="0" fontAlgn="base" hangingPunct="0">
              <a:spcBef>
                <a:spcPct val="0"/>
              </a:spcBef>
              <a:spcAft>
                <a:spcPct val="0"/>
              </a:spcAft>
              <a:buFont typeface="Arial" panose="020B0604020202020204" pitchFamily="34" charset="0"/>
              <a:buChar char="•"/>
            </a:pPr>
            <a:r>
              <a:rPr kumimoji="0" lang="el-GR" altLang="el-GR" sz="1600" b="1" i="0" u="none" strike="noStrike" cap="none" normalizeH="0" baseline="0" dirty="0" smtClean="0">
                <a:ln>
                  <a:noFill/>
                </a:ln>
                <a:solidFill>
                  <a:schemeClr val="tx1"/>
                </a:solidFill>
                <a:effectLst/>
                <a:latin typeface="Arial" panose="020B0604020202020204" pitchFamily="34" charset="0"/>
              </a:rPr>
              <a:t>Load balancer</a:t>
            </a:r>
            <a:endParaRPr lang="en-US" altLang="el-GR" sz="1600" dirty="0">
              <a:latin typeface="Arial" panose="020B0604020202020204" pitchFamily="34" charset="0"/>
            </a:endParaRPr>
          </a:p>
          <a:p>
            <a:pPr marL="1657350" lvl="3" indent="-285750" rtl="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distributes requests to multiple servers</a:t>
            </a:r>
          </a:p>
          <a:p>
            <a:pPr marL="742950" lvl="1" indent="-285750" rtl="0" eaLnBrk="0" fontAlgn="base" hangingPunct="0">
              <a:spcBef>
                <a:spcPct val="0"/>
              </a:spcBef>
              <a:spcAft>
                <a:spcPct val="0"/>
              </a:spcAft>
              <a:buFont typeface="Arial" panose="020B0604020202020204" pitchFamily="34" charset="0"/>
              <a:buChar char="•"/>
            </a:pPr>
            <a:r>
              <a:rPr kumimoji="0" lang="en-US" altLang="el-GR" sz="1600" b="0" i="0" u="none" strike="noStrike" cap="none" normalizeH="0" baseline="0" dirty="0" smtClean="0">
                <a:ln>
                  <a:noFill/>
                </a:ln>
                <a:solidFill>
                  <a:schemeClr val="tx1"/>
                </a:solidFill>
                <a:effectLst/>
                <a:latin typeface="Arial" panose="020B0604020202020204" pitchFamily="34" charset="0"/>
              </a:rPr>
              <a:t>TLS termination</a:t>
            </a:r>
          </a:p>
          <a:p>
            <a:pPr marL="1200150" lvl="2" indent="-285750" rtl="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data may travel as plaintext inside the server network</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600" b="1" i="0" u="none" strike="noStrike" cap="none" normalizeH="0" baseline="0" dirty="0" smtClean="0">
                <a:ln>
                  <a:noFill/>
                </a:ln>
                <a:solidFill>
                  <a:schemeClr val="tx1"/>
                </a:solidFill>
                <a:effectLst/>
                <a:latin typeface="Arial" panose="020B0604020202020204" pitchFamily="34" charset="0"/>
              </a:rPr>
              <a:t>End-to-End vs Hop-to-Hop</a:t>
            </a:r>
            <a:endParaRPr kumimoji="0" lang="el-GR" altLang="el-GR" sz="16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sz="1600" b="1" i="0" u="none" strike="noStrike" cap="none" normalizeH="0" baseline="0" dirty="0" smtClean="0">
                <a:ln>
                  <a:noFill/>
                </a:ln>
                <a:solidFill>
                  <a:schemeClr val="tx1"/>
                </a:solidFill>
                <a:effectLst/>
                <a:latin typeface="Arial" panose="020B0604020202020204" pitchFamily="34" charset="0"/>
              </a:rPr>
              <a:t>End-to-end</a:t>
            </a:r>
            <a:endParaRPr kumimoji="0" lang="en-US" altLang="el-GR" sz="1600" b="1" i="0" u="none" strike="noStrike" cap="none" normalizeH="0" baseline="0" dirty="0" smtClean="0">
              <a:ln>
                <a:noFill/>
              </a:ln>
              <a:solidFill>
                <a:schemeClr val="tx1"/>
              </a:solidFill>
              <a:effectLst/>
              <a:latin typeface="Arial" panose="020B0604020202020204" pitchFamily="34" charset="0"/>
            </a:endParaRPr>
          </a:p>
          <a:p>
            <a:pPr marL="1200150" lvl="2" indent="-285750" rtl="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connection stays encrypted all the way from browser to server</a:t>
            </a:r>
          </a:p>
          <a:p>
            <a:pPr marL="742950" lvl="1" indent="-285750" rtl="0" eaLnBrk="0" fontAlgn="base" hangingPunct="0">
              <a:spcBef>
                <a:spcPct val="0"/>
              </a:spcBef>
              <a:spcAft>
                <a:spcPct val="0"/>
              </a:spcAft>
              <a:buFont typeface="Arial" panose="020B0604020202020204" pitchFamily="34" charset="0"/>
              <a:buChar char="•"/>
            </a:pPr>
            <a:r>
              <a:rPr kumimoji="0" lang="el-GR" altLang="el-GR" sz="1600" b="1" i="0" u="none" strike="noStrike" cap="none" normalizeH="0" baseline="0" dirty="0" smtClean="0">
                <a:ln>
                  <a:noFill/>
                </a:ln>
                <a:solidFill>
                  <a:schemeClr val="tx1"/>
                </a:solidFill>
                <a:effectLst/>
                <a:latin typeface="Arial" panose="020B0604020202020204" pitchFamily="34" charset="0"/>
              </a:rPr>
              <a:t>Hop-to-hop</a:t>
            </a:r>
            <a:endParaRPr kumimoji="0" lang="en-US" altLang="el-GR" sz="1600" b="1" i="0" u="none" strike="noStrike" cap="none" normalizeH="0" baseline="0" dirty="0" smtClean="0">
              <a:ln>
                <a:noFill/>
              </a:ln>
              <a:solidFill>
                <a:schemeClr val="tx1"/>
              </a:solidFill>
              <a:effectLst/>
              <a:latin typeface="Arial" panose="020B0604020202020204" pitchFamily="34" charset="0"/>
            </a:endParaRPr>
          </a:p>
          <a:p>
            <a:pPr marL="1200150" lvl="2" indent="-285750" rtl="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connection is encrypted only between each network segment; decrypted in between</a:t>
            </a:r>
          </a:p>
          <a:p>
            <a:pPr marL="742950" lvl="1" indent="-285750" rtl="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Important to know for complex web architectures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l-GR" altLang="el-GR"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3065418"/>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HTTPS</a:t>
            </a:r>
            <a:r>
              <a:rPr lang="en-US" sz="2800" b="1" dirty="0"/>
              <a:t>: Certificates &amp; PKI Trust Model</a:t>
            </a:r>
            <a:endParaRPr lang="el-GR" sz="2800" b="1" dirty="0"/>
          </a:p>
        </p:txBody>
      </p:sp>
      <p:sp>
        <p:nvSpPr>
          <p:cNvPr id="2" name="Rectangle 1"/>
          <p:cNvSpPr>
            <a:spLocks noChangeArrowheads="1"/>
          </p:cNvSpPr>
          <p:nvPr/>
        </p:nvSpPr>
        <p:spPr bwMode="auto">
          <a:xfrm>
            <a:off x="114300" y="523221"/>
            <a:ext cx="9344025"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600" b="1" i="0" u="none" strike="noStrike" cap="none" normalizeH="0" baseline="0" dirty="0" smtClean="0">
                <a:ln>
                  <a:noFill/>
                </a:ln>
                <a:solidFill>
                  <a:schemeClr val="tx1"/>
                </a:solidFill>
                <a:effectLst/>
                <a:latin typeface="Arial" panose="020B0604020202020204" pitchFamily="34" charset="0"/>
              </a:rPr>
              <a:t>What Certificates Do</a:t>
            </a:r>
            <a:endParaRPr kumimoji="0" lang="el-GR" altLang="el-GR" sz="16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Prove the </a:t>
            </a:r>
            <a:r>
              <a:rPr kumimoji="0" lang="el-GR" altLang="el-GR" sz="1600" b="1" i="0" u="none" strike="noStrike" cap="none" normalizeH="0" baseline="0" dirty="0" smtClean="0">
                <a:ln>
                  <a:noFill/>
                </a:ln>
                <a:solidFill>
                  <a:schemeClr val="tx1"/>
                </a:solidFill>
                <a:effectLst/>
                <a:latin typeface="Arial" panose="020B0604020202020204" pitchFamily="34" charset="0"/>
              </a:rPr>
              <a:t>server’s identity</a:t>
            </a:r>
            <a:r>
              <a:rPr kumimoji="0" lang="el-GR" altLang="el-GR" sz="1600" b="0" i="0" u="none" strike="noStrike" cap="none" normalizeH="0" baseline="0" dirty="0" smtClean="0">
                <a:ln>
                  <a:noFill/>
                </a:ln>
                <a:solidFill>
                  <a:schemeClr val="tx1"/>
                </a:solidFill>
                <a:effectLst/>
                <a:latin typeface="Arial" panose="020B0604020202020204" pitchFamily="34" charset="0"/>
              </a:rPr>
              <a:t> to the browser</a:t>
            </a:r>
          </a:p>
          <a:p>
            <a:pPr marL="742950" lvl="1" indent="-285750" rtl="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Enable TLS to establish a </a:t>
            </a:r>
            <a:r>
              <a:rPr kumimoji="0" lang="el-GR" altLang="el-GR" sz="1600" b="1" i="0" u="none" strike="noStrike" cap="none" normalizeH="0" baseline="0" dirty="0" smtClean="0">
                <a:ln>
                  <a:noFill/>
                </a:ln>
                <a:solidFill>
                  <a:schemeClr val="tx1"/>
                </a:solidFill>
                <a:effectLst/>
                <a:latin typeface="Arial" panose="020B0604020202020204" pitchFamily="34" charset="0"/>
              </a:rPr>
              <a:t>trusted, encrypted connection</a:t>
            </a:r>
            <a:endParaRPr kumimoji="0" lang="el-GR" altLang="el-GR" sz="1600" b="0" i="0" u="none" strike="noStrike" cap="none" normalizeH="0" baseline="0" dirty="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600" b="1" i="0" u="none" strike="noStrike" cap="none" normalizeH="0" baseline="0" dirty="0" smtClean="0">
                <a:ln>
                  <a:noFill/>
                </a:ln>
                <a:solidFill>
                  <a:schemeClr val="tx1"/>
                </a:solidFill>
                <a:effectLst/>
                <a:latin typeface="Arial" panose="020B0604020202020204" pitchFamily="34" charset="0"/>
              </a:rPr>
              <a:t>Certificate Authorities (CAs)</a:t>
            </a:r>
            <a:endParaRPr kumimoji="0" lang="el-GR" altLang="el-GR" sz="16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Organizations that </a:t>
            </a:r>
            <a:r>
              <a:rPr kumimoji="0" lang="el-GR" altLang="el-GR" sz="1600" b="1" i="0" u="none" strike="noStrike" cap="none" normalizeH="0" baseline="0" dirty="0" smtClean="0">
                <a:ln>
                  <a:noFill/>
                </a:ln>
                <a:solidFill>
                  <a:schemeClr val="tx1"/>
                </a:solidFill>
                <a:effectLst/>
                <a:latin typeface="Arial" panose="020B0604020202020204" pitchFamily="34" charset="0"/>
              </a:rPr>
              <a:t>issue and sign certificates</a:t>
            </a:r>
            <a:endParaRPr kumimoji="0" lang="el-GR" altLang="el-GR" sz="16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Create a </a:t>
            </a:r>
            <a:r>
              <a:rPr kumimoji="0" lang="el-GR" altLang="el-GR" sz="1600" b="1" i="0" u="none" strike="noStrike" cap="none" normalizeH="0" baseline="0" dirty="0" smtClean="0">
                <a:ln>
                  <a:noFill/>
                </a:ln>
                <a:solidFill>
                  <a:schemeClr val="tx1"/>
                </a:solidFill>
                <a:effectLst/>
                <a:latin typeface="Arial" panose="020B0604020202020204" pitchFamily="34" charset="0"/>
              </a:rPr>
              <a:t>chain of trust</a:t>
            </a:r>
            <a:r>
              <a:rPr kumimoji="0" lang="el-GR" altLang="el-GR" sz="1600" b="0" i="0" u="none" strike="noStrike" cap="none" normalizeH="0" baseline="0" dirty="0" smtClean="0">
                <a:ln>
                  <a:noFill/>
                </a:ln>
                <a:solidFill>
                  <a:schemeClr val="tx1"/>
                </a:solidFill>
                <a:effectLst/>
                <a:latin typeface="Arial" panose="020B0604020202020204" pitchFamily="34" charset="0"/>
              </a:rPr>
              <a:t> from a root CA down to the server certificate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600" b="1" i="0" u="none" strike="noStrike" cap="none" normalizeH="0" baseline="0" dirty="0" smtClean="0">
                <a:ln>
                  <a:noFill/>
                </a:ln>
                <a:solidFill>
                  <a:schemeClr val="tx1"/>
                </a:solidFill>
                <a:effectLst/>
                <a:latin typeface="Arial" panose="020B0604020202020204" pitchFamily="34" charset="0"/>
              </a:rPr>
              <a:t>Root Store</a:t>
            </a:r>
            <a:endParaRPr kumimoji="0" lang="el-GR" altLang="el-GR" sz="16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Browsers and operating systems maintain a </a:t>
            </a:r>
            <a:r>
              <a:rPr kumimoji="0" lang="el-GR" altLang="el-GR" sz="1600" b="1" i="0" u="none" strike="noStrike" cap="none" normalizeH="0" baseline="0" dirty="0" smtClean="0">
                <a:ln>
                  <a:noFill/>
                </a:ln>
                <a:solidFill>
                  <a:schemeClr val="tx1"/>
                </a:solidFill>
                <a:effectLst/>
                <a:latin typeface="Arial" panose="020B0604020202020204" pitchFamily="34" charset="0"/>
              </a:rPr>
              <a:t>list of trusted root CAs</a:t>
            </a:r>
            <a:endParaRPr kumimoji="0" lang="el-GR" altLang="el-GR" sz="16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Certificates signed by these roots are automatically trusted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600" b="1" i="0" u="none" strike="noStrike" cap="none" normalizeH="0" baseline="0" dirty="0" smtClean="0">
                <a:ln>
                  <a:noFill/>
                </a:ln>
                <a:solidFill>
                  <a:schemeClr val="tx1"/>
                </a:solidFill>
                <a:effectLst/>
                <a:latin typeface="Arial" panose="020B0604020202020204" pitchFamily="34" charset="0"/>
              </a:rPr>
              <a:t>Certificate Transparency</a:t>
            </a:r>
            <a:endParaRPr kumimoji="0" lang="el-GR" altLang="el-GR" sz="16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Public logs of issued certificates</a:t>
            </a:r>
          </a:p>
          <a:p>
            <a:pPr marL="742950" lvl="1" indent="-285750" rtl="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Helps detect </a:t>
            </a:r>
            <a:r>
              <a:rPr kumimoji="0" lang="el-GR" altLang="el-GR" sz="1600" b="1" i="0" u="none" strike="noStrike" cap="none" normalizeH="0" baseline="0" dirty="0" smtClean="0">
                <a:ln>
                  <a:noFill/>
                </a:ln>
                <a:solidFill>
                  <a:schemeClr val="tx1"/>
                </a:solidFill>
                <a:effectLst/>
                <a:latin typeface="Arial" panose="020B0604020202020204" pitchFamily="34" charset="0"/>
              </a:rPr>
              <a:t>misissued or rogue certificates</a:t>
            </a:r>
            <a:endParaRPr kumimoji="0" lang="el-GR" altLang="el-GR" sz="1600" b="0" i="0" u="none" strike="noStrike" cap="none" normalizeH="0" baseline="0" dirty="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600" b="1" i="0" u="none" strike="noStrike" cap="none" normalizeH="0" baseline="0" dirty="0" smtClean="0">
                <a:ln>
                  <a:noFill/>
                </a:ln>
                <a:solidFill>
                  <a:schemeClr val="tx1"/>
                </a:solidFill>
                <a:effectLst/>
                <a:latin typeface="Arial" panose="020B0604020202020204" pitchFamily="34" charset="0"/>
              </a:rPr>
              <a:t>Certificate Validation</a:t>
            </a:r>
            <a:endParaRPr kumimoji="0" lang="el-GR" altLang="el-GR" sz="16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Browser checks:</a:t>
            </a:r>
          </a:p>
          <a:p>
            <a:pPr marL="1200150" lvl="2" indent="-285750" rtl="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Signature is valid (chain of trust)</a:t>
            </a:r>
          </a:p>
          <a:p>
            <a:pPr marL="1200150" lvl="2" indent="-285750" rtl="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Certificate is not expired</a:t>
            </a:r>
          </a:p>
          <a:p>
            <a:pPr marL="1200150" lvl="2" indent="-285750" rtl="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Certificate is not revoked (OCSP/CRLs)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600" b="1" i="0" u="none" strike="noStrike" cap="none" normalizeH="0" baseline="0" dirty="0" smtClean="0">
                <a:ln>
                  <a:noFill/>
                </a:ln>
                <a:solidFill>
                  <a:schemeClr val="tx1"/>
                </a:solidFill>
                <a:effectLst/>
                <a:latin typeface="Arial" panose="020B0604020202020204" pitchFamily="34" charset="0"/>
              </a:rPr>
              <a:t>DV vs EV Certificates</a:t>
            </a:r>
            <a:endParaRPr kumimoji="0" lang="el-GR" altLang="el-GR" sz="16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sz="1600" b="1" i="0" u="none" strike="noStrike" cap="none" normalizeH="0" baseline="0" dirty="0" smtClean="0">
                <a:ln>
                  <a:noFill/>
                </a:ln>
                <a:solidFill>
                  <a:schemeClr val="tx1"/>
                </a:solidFill>
                <a:effectLst/>
                <a:latin typeface="Arial" panose="020B0604020202020204" pitchFamily="34" charset="0"/>
              </a:rPr>
              <a:t>DV (Domain Validated):</a:t>
            </a:r>
            <a:r>
              <a:rPr kumimoji="0" lang="el-GR" altLang="el-GR" sz="1600" b="0" i="0" u="none" strike="noStrike" cap="none" normalizeH="0" baseline="0" dirty="0" smtClean="0">
                <a:ln>
                  <a:noFill/>
                </a:ln>
                <a:solidFill>
                  <a:schemeClr val="tx1"/>
                </a:solidFill>
                <a:effectLst/>
                <a:latin typeface="Arial" panose="020B0604020202020204" pitchFamily="34" charset="0"/>
              </a:rPr>
              <a:t> confirms domain ownership</a:t>
            </a:r>
          </a:p>
          <a:p>
            <a:pPr marL="742950" lvl="1" indent="-285750" rtl="0" eaLnBrk="0" fontAlgn="base" hangingPunct="0">
              <a:spcBef>
                <a:spcPct val="0"/>
              </a:spcBef>
              <a:spcAft>
                <a:spcPct val="0"/>
              </a:spcAft>
              <a:buFont typeface="Arial" panose="020B0604020202020204" pitchFamily="34" charset="0"/>
              <a:buChar char="•"/>
            </a:pPr>
            <a:r>
              <a:rPr kumimoji="0" lang="el-GR" altLang="el-GR" sz="1600" b="1" i="0" u="none" strike="noStrike" cap="none" normalizeH="0" baseline="0" dirty="0" smtClean="0">
                <a:ln>
                  <a:noFill/>
                </a:ln>
                <a:solidFill>
                  <a:schemeClr val="tx1"/>
                </a:solidFill>
                <a:effectLst/>
                <a:latin typeface="Arial" panose="020B0604020202020204" pitchFamily="34" charset="0"/>
              </a:rPr>
              <a:t>EV (Extended Validation):</a:t>
            </a:r>
            <a:r>
              <a:rPr kumimoji="0" lang="el-GR" altLang="el-GR" sz="1600" b="0" i="0" u="none" strike="noStrike" cap="none" normalizeH="0" baseline="0" dirty="0" smtClean="0">
                <a:ln>
                  <a:noFill/>
                </a:ln>
                <a:solidFill>
                  <a:schemeClr val="tx1"/>
                </a:solidFill>
                <a:effectLst/>
                <a:latin typeface="Arial" panose="020B0604020202020204" pitchFamily="34" charset="0"/>
              </a:rPr>
              <a:t> confirms organization identity (used to show green padlock or name in browser, mostly legacy now)</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600" b="1" i="0" u="none" strike="noStrike" cap="none" normalizeH="0" baseline="0" dirty="0" smtClean="0">
                <a:ln>
                  <a:noFill/>
                </a:ln>
                <a:solidFill>
                  <a:schemeClr val="tx1"/>
                </a:solidFill>
                <a:effectLst/>
                <a:latin typeface="Arial" panose="020B0604020202020204" pitchFamily="34" charset="0"/>
              </a:rPr>
              <a:t>Key Takeaway</a:t>
            </a:r>
            <a:endParaRPr kumimoji="0" lang="el-GR" altLang="el-GR" sz="16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rPr>
              <a:t>Certificates + PKI ensure that the browser </a:t>
            </a:r>
            <a:r>
              <a:rPr kumimoji="0" lang="el-GR" altLang="el-GR" sz="1600" b="1" i="0" u="none" strike="noStrike" cap="none" normalizeH="0" baseline="0" dirty="0" smtClean="0">
                <a:ln>
                  <a:noFill/>
                </a:ln>
                <a:solidFill>
                  <a:schemeClr val="tx1"/>
                </a:solidFill>
                <a:effectLst/>
                <a:latin typeface="Arial" panose="020B0604020202020204" pitchFamily="34" charset="0"/>
              </a:rPr>
              <a:t>trusts the server you are connecting to</a:t>
            </a:r>
            <a:endParaRPr lang="en-US" altLang="el-GR" sz="1600" dirty="0">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n-US" altLang="el-GR" sz="1600" b="0" i="0" u="none" strike="noStrike" cap="none" normalizeH="0" baseline="0" dirty="0" smtClean="0">
                <a:ln>
                  <a:noFill/>
                </a:ln>
                <a:solidFill>
                  <a:schemeClr val="tx1"/>
                </a:solidFill>
                <a:effectLst/>
                <a:latin typeface="Arial" panose="020B0604020202020204" pitchFamily="34" charset="0"/>
              </a:rPr>
              <a:t>T</a:t>
            </a:r>
            <a:r>
              <a:rPr kumimoji="0" lang="el-GR" altLang="el-GR" sz="1600" b="0" i="0" u="none" strike="noStrike" cap="none" normalizeH="0" baseline="0" dirty="0" smtClean="0">
                <a:ln>
                  <a:noFill/>
                </a:ln>
                <a:solidFill>
                  <a:schemeClr val="tx1"/>
                </a:solidFill>
                <a:effectLst/>
                <a:latin typeface="Arial" panose="020B0604020202020204" pitchFamily="34" charset="0"/>
              </a:rPr>
              <a:t>he backbone of HTTPS security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l-GR" altLang="el-GR" sz="1600"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2578" t="17500" r="23750" b="17656"/>
          <a:stretch/>
        </p:blipFill>
        <p:spPr>
          <a:xfrm>
            <a:off x="7924799" y="826636"/>
            <a:ext cx="3771901" cy="2278514"/>
          </a:xfrm>
          <a:prstGeom prst="rect">
            <a:avLst/>
          </a:prstGeom>
        </p:spPr>
      </p:pic>
    </p:spTree>
    <p:extLst>
      <p:ext uri="{BB962C8B-B14F-4D97-AF65-F5344CB8AC3E}">
        <p14:creationId xmlns:p14="http://schemas.microsoft.com/office/powerpoint/2010/main" val="2611770158"/>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HTTPS</a:t>
            </a:r>
            <a:r>
              <a:rPr lang="en-US" sz="2800" b="1" dirty="0"/>
              <a:t>: Browser-Enforced Security Enhancements</a:t>
            </a:r>
            <a:endParaRPr lang="el-GR" sz="2800" b="1" dirty="0"/>
          </a:p>
        </p:txBody>
      </p:sp>
      <p:sp>
        <p:nvSpPr>
          <p:cNvPr id="4" name="Rectangle 1"/>
          <p:cNvSpPr>
            <a:spLocks noChangeArrowheads="1"/>
          </p:cNvSpPr>
          <p:nvPr/>
        </p:nvSpPr>
        <p:spPr bwMode="auto">
          <a:xfrm>
            <a:off x="142875" y="592115"/>
            <a:ext cx="10296408"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1" i="0" u="none" strike="noStrike" cap="none" normalizeH="0" baseline="0" dirty="0" smtClean="0">
                <a:ln>
                  <a:noFill/>
                </a:ln>
                <a:solidFill>
                  <a:schemeClr val="tx1"/>
                </a:solidFill>
                <a:effectLst/>
                <a:latin typeface="Arial" panose="020B0604020202020204" pitchFamily="34" charset="0"/>
              </a:rPr>
              <a:t>HSTS (HTTP Strict Transport Security)</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Browser is instructed to </a:t>
            </a:r>
            <a:r>
              <a:rPr kumimoji="0" lang="el-GR" altLang="el-GR" b="1" i="0" u="none" strike="noStrike" cap="none" normalizeH="0" baseline="0" dirty="0" smtClean="0">
                <a:ln>
                  <a:noFill/>
                </a:ln>
                <a:solidFill>
                  <a:schemeClr val="tx1"/>
                </a:solidFill>
                <a:effectLst/>
                <a:latin typeface="Arial" panose="020B0604020202020204" pitchFamily="34" charset="0"/>
              </a:rPr>
              <a:t>always use HTTPS</a:t>
            </a:r>
            <a:r>
              <a:rPr kumimoji="0" lang="el-GR" altLang="el-GR" b="0" i="0" u="none" strike="noStrike" cap="none" normalizeH="0" baseline="0" dirty="0" smtClean="0">
                <a:ln>
                  <a:noFill/>
                </a:ln>
                <a:solidFill>
                  <a:schemeClr val="tx1"/>
                </a:solidFill>
                <a:effectLst/>
                <a:latin typeface="Arial" panose="020B0604020202020204" pitchFamily="34" charset="0"/>
              </a:rPr>
              <a:t> for a site</a:t>
            </a: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Prevents </a:t>
            </a:r>
            <a:r>
              <a:rPr kumimoji="0" lang="el-GR" altLang="el-GR" b="1" i="0" u="none" strike="noStrike" cap="none" normalizeH="0" baseline="0" dirty="0" smtClean="0">
                <a:ln>
                  <a:noFill/>
                </a:ln>
                <a:solidFill>
                  <a:schemeClr val="tx1"/>
                </a:solidFill>
                <a:effectLst/>
                <a:latin typeface="Arial" panose="020B0604020202020204" pitchFamily="34" charset="0"/>
              </a:rPr>
              <a:t>downgrade attacks</a:t>
            </a:r>
            <a:r>
              <a:rPr kumimoji="0" lang="el-GR" altLang="el-GR" b="0" i="0" u="none" strike="noStrike" cap="none" normalizeH="0" baseline="0" dirty="0" smtClean="0">
                <a:ln>
                  <a:noFill/>
                </a:ln>
                <a:solidFill>
                  <a:schemeClr val="tx1"/>
                </a:solidFill>
                <a:effectLst/>
                <a:latin typeface="Arial" panose="020B0604020202020204" pitchFamily="34" charset="0"/>
              </a:rPr>
              <a:t> and man-in-the-middle interception</a:t>
            </a: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Some sites are included in the </a:t>
            </a:r>
            <a:r>
              <a:rPr kumimoji="0" lang="el-GR" altLang="el-GR" b="1" i="0" u="none" strike="noStrike" cap="none" normalizeH="0" baseline="0" dirty="0" smtClean="0">
                <a:ln>
                  <a:noFill/>
                </a:ln>
                <a:solidFill>
                  <a:schemeClr val="tx1"/>
                </a:solidFill>
                <a:effectLst/>
                <a:latin typeface="Arial" panose="020B0604020202020204" pitchFamily="34" charset="0"/>
              </a:rPr>
              <a:t>HSTS preload list</a:t>
            </a:r>
            <a:r>
              <a:rPr kumimoji="0" lang="el-GR" altLang="el-GR" b="0" i="0" u="none" strike="noStrike" cap="none" normalizeH="0" baseline="0" dirty="0" smtClean="0">
                <a:ln>
                  <a:noFill/>
                </a:ln>
                <a:solidFill>
                  <a:schemeClr val="tx1"/>
                </a:solidFill>
                <a:effectLst/>
                <a:latin typeface="Arial" panose="020B0604020202020204" pitchFamily="34" charset="0"/>
              </a:rPr>
              <a:t> baked into browsers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1" i="0" u="none" strike="noStrike" cap="none" normalizeH="0" baseline="0" dirty="0" smtClean="0">
                <a:ln>
                  <a:noFill/>
                </a:ln>
                <a:solidFill>
                  <a:schemeClr val="tx1"/>
                </a:solidFill>
                <a:effectLst/>
                <a:latin typeface="Arial" panose="020B0604020202020204" pitchFamily="34" charset="0"/>
              </a:rPr>
              <a:t>Certificate Pinning</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Browser or app remembers which certificate/key is valid for a site</a:t>
            </a: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Prevents attackers from using a </a:t>
            </a:r>
            <a:r>
              <a:rPr kumimoji="0" lang="el-GR" altLang="el-GR" b="1" i="0" u="none" strike="noStrike" cap="none" normalizeH="0" baseline="0" dirty="0" smtClean="0">
                <a:ln>
                  <a:noFill/>
                </a:ln>
                <a:solidFill>
                  <a:schemeClr val="tx1"/>
                </a:solidFill>
                <a:effectLst/>
                <a:latin typeface="Arial" panose="020B0604020202020204" pitchFamily="34" charset="0"/>
              </a:rPr>
              <a:t>fake certificate</a:t>
            </a:r>
            <a:r>
              <a:rPr kumimoji="0" lang="el-GR" altLang="el-GR" b="0" i="0" u="none" strike="noStrike" cap="none" normalizeH="0" baseline="0" dirty="0" smtClean="0">
                <a:ln>
                  <a:noFill/>
                </a:ln>
                <a:solidFill>
                  <a:schemeClr val="tx1"/>
                </a:solidFill>
                <a:effectLst/>
                <a:latin typeface="Arial" panose="020B0604020202020204" pitchFamily="34" charset="0"/>
              </a:rPr>
              <a:t> even if signed by a compromised CA</a:t>
            </a: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Modern practice</a:t>
            </a:r>
            <a:endParaRPr kumimoji="0" lang="en-US" altLang="el-GR" b="0" i="0" u="none" strike="noStrike" cap="none" normalizeH="0" baseline="0" dirty="0" smtClean="0">
              <a:ln>
                <a:noFill/>
              </a:ln>
              <a:solidFill>
                <a:schemeClr val="tx1"/>
              </a:solidFill>
              <a:effectLst/>
              <a:latin typeface="Arial" panose="020B0604020202020204" pitchFamily="34" charset="0"/>
            </a:endParaRPr>
          </a:p>
          <a:p>
            <a:pPr marL="1200150" lvl="2"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mostly used in </a:t>
            </a:r>
            <a:r>
              <a:rPr kumimoji="0" lang="el-GR" altLang="el-GR" b="1" i="0" u="none" strike="noStrike" cap="none" normalizeH="0" baseline="0" dirty="0" smtClean="0">
                <a:ln>
                  <a:noFill/>
                </a:ln>
                <a:solidFill>
                  <a:schemeClr val="tx1"/>
                </a:solidFill>
                <a:effectLst/>
                <a:latin typeface="Arial" panose="020B0604020202020204" pitchFamily="34" charset="0"/>
              </a:rPr>
              <a:t>mobile apps</a:t>
            </a:r>
            <a:endParaRPr lang="en-US" altLang="el-GR" dirty="0">
              <a:latin typeface="Arial" panose="020B0604020202020204" pitchFamily="34" charset="0"/>
            </a:endParaRPr>
          </a:p>
          <a:p>
            <a:pPr marL="1200150" lvl="2"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 browsers rely on </a:t>
            </a:r>
            <a:r>
              <a:rPr kumimoji="0" lang="el-GR" altLang="el-GR" b="1" i="0" u="none" strike="noStrike" cap="none" normalizeH="0" baseline="0" dirty="0" smtClean="0">
                <a:ln>
                  <a:noFill/>
                </a:ln>
                <a:solidFill>
                  <a:schemeClr val="tx1"/>
                </a:solidFill>
                <a:effectLst/>
                <a:latin typeface="Arial" panose="020B0604020202020204" pitchFamily="34" charset="0"/>
              </a:rPr>
              <a:t>Certificate Transparency</a:t>
            </a:r>
            <a:endParaRPr kumimoji="0" lang="el-GR" altLang="el-GR" b="0" i="0" u="none" strike="noStrike" cap="none" normalizeH="0" baseline="0" dirty="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1" i="0" u="none" strike="noStrike" cap="none" normalizeH="0" baseline="0" dirty="0" smtClean="0">
                <a:ln>
                  <a:noFill/>
                </a:ln>
                <a:solidFill>
                  <a:schemeClr val="tx1"/>
                </a:solidFill>
                <a:effectLst/>
                <a:latin typeface="Arial" panose="020B0604020202020204" pitchFamily="34" charset="0"/>
              </a:rPr>
              <a:t>Mixed Content</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HTTPS page loading </a:t>
            </a:r>
            <a:r>
              <a:rPr kumimoji="0" lang="el-GR" altLang="el-GR" b="1" i="0" u="none" strike="noStrike" cap="none" normalizeH="0" baseline="0" dirty="0" smtClean="0">
                <a:ln>
                  <a:noFill/>
                </a:ln>
                <a:solidFill>
                  <a:schemeClr val="tx1"/>
                </a:solidFill>
                <a:effectLst/>
                <a:latin typeface="Arial" panose="020B0604020202020204" pitchFamily="34" charset="0"/>
              </a:rPr>
              <a:t>HTTP resources</a:t>
            </a:r>
            <a:r>
              <a:rPr kumimoji="0" lang="el-GR" altLang="el-GR" b="0" i="0" u="none" strike="noStrike" cap="none" normalizeH="0" baseline="0" dirty="0" smtClean="0">
                <a:ln>
                  <a:noFill/>
                </a:ln>
                <a:solidFill>
                  <a:schemeClr val="tx1"/>
                </a:solidFill>
                <a:effectLst/>
                <a:latin typeface="Arial" panose="020B0604020202020204" pitchFamily="34" charset="0"/>
              </a:rPr>
              <a:t> creates risks</a:t>
            </a:r>
          </a:p>
          <a:p>
            <a:pPr marL="1200150" lvl="2" indent="-285750" rtl="0" eaLnBrk="0" fontAlgn="base" hangingPunct="0">
              <a:spcBef>
                <a:spcPct val="0"/>
              </a:spcBef>
              <a:spcAft>
                <a:spcPct val="0"/>
              </a:spcAft>
              <a:buFont typeface="Arial" panose="020B0604020202020204" pitchFamily="34" charset="0"/>
              <a:buChar char="•"/>
            </a:pPr>
            <a:r>
              <a:rPr kumimoji="0" lang="el-GR" altLang="el-GR" b="1" i="0" u="none" strike="noStrike" cap="none" normalizeH="0" baseline="0" dirty="0" smtClean="0">
                <a:ln>
                  <a:noFill/>
                </a:ln>
                <a:solidFill>
                  <a:schemeClr val="tx1"/>
                </a:solidFill>
                <a:effectLst/>
                <a:latin typeface="Arial" panose="020B0604020202020204" pitchFamily="34" charset="0"/>
              </a:rPr>
              <a:t>Active content (scripts, iframes): blocked</a:t>
            </a:r>
            <a:r>
              <a:rPr kumimoji="0" lang="el-GR" altLang="el-GR" b="0" i="0" u="none" strike="noStrike" cap="none" normalizeH="0" baseline="0" dirty="0" smtClean="0">
                <a:ln>
                  <a:noFill/>
                </a:ln>
                <a:solidFill>
                  <a:schemeClr val="tx1"/>
                </a:solidFill>
                <a:effectLst/>
                <a:latin typeface="Arial" panose="020B0604020202020204" pitchFamily="34" charset="0"/>
              </a:rPr>
              <a:t> by browser</a:t>
            </a:r>
          </a:p>
          <a:p>
            <a:pPr marL="1200150" lvl="2" indent="-285750" rtl="0" eaLnBrk="0" fontAlgn="base" hangingPunct="0">
              <a:spcBef>
                <a:spcPct val="0"/>
              </a:spcBef>
              <a:spcAft>
                <a:spcPct val="0"/>
              </a:spcAft>
              <a:buFont typeface="Arial" panose="020B0604020202020204" pitchFamily="34" charset="0"/>
              <a:buChar char="•"/>
            </a:pPr>
            <a:r>
              <a:rPr kumimoji="0" lang="el-GR" altLang="el-GR" b="1" i="0" u="none" strike="noStrike" cap="none" normalizeH="0" baseline="0" dirty="0" smtClean="0">
                <a:ln>
                  <a:noFill/>
                </a:ln>
                <a:solidFill>
                  <a:schemeClr val="tx1"/>
                </a:solidFill>
                <a:effectLst/>
                <a:latin typeface="Arial" panose="020B0604020202020204" pitchFamily="34" charset="0"/>
              </a:rPr>
              <a:t>Passive content (images, videos): discouraged</a:t>
            </a:r>
            <a:endParaRPr kumimoji="0" lang="el-GR" altLang="el-GR"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Ensures the page remains secure end-to-end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1" i="0" u="none" strike="noStrike" cap="none" normalizeH="0" baseline="0" dirty="0" smtClean="0">
                <a:ln>
                  <a:noFill/>
                </a:ln>
                <a:solidFill>
                  <a:schemeClr val="tx1"/>
                </a:solidFill>
                <a:effectLst/>
                <a:latin typeface="Arial" panose="020B0604020202020204" pitchFamily="34" charset="0"/>
              </a:rPr>
              <a:t>Secure Cookies</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Flags to improve cookie safety:</a:t>
            </a:r>
          </a:p>
          <a:p>
            <a:pPr marL="1085850" lvl="2" indent="-171450" rtl="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Secure</a:t>
            </a:r>
            <a:r>
              <a:rPr kumimoji="0" lang="en-US" altLang="el-GR"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r>
              <a:rPr kumimoji="0" lang="el-GR" altLang="el-GR"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only sent over HTTPS</a:t>
            </a:r>
          </a:p>
          <a:p>
            <a:pPr marL="1085850" lvl="2" indent="-171450" rtl="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HttpOnly</a:t>
            </a:r>
            <a:r>
              <a:rPr kumimoji="0" lang="en-US" altLang="el-GR"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r>
              <a:rPr kumimoji="0" lang="el-GR" altLang="el-GR"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not accessible by JavaScript</a:t>
            </a:r>
          </a:p>
          <a:p>
            <a:pPr marL="1085850" lvl="2" indent="-171450" rtl="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SameSite</a:t>
            </a:r>
            <a:r>
              <a:rPr kumimoji="0" lang="en-US" altLang="el-GR"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r>
              <a:rPr kumimoji="0" lang="el-GR" altLang="el-GR"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controls cross-site requests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1" i="0" u="none" strike="noStrike" cap="none" normalizeH="0" baseline="0" dirty="0" smtClean="0">
                <a:ln>
                  <a:noFill/>
                </a:ln>
                <a:solidFill>
                  <a:schemeClr val="tx1"/>
                </a:solidFill>
                <a:effectLst/>
                <a:latin typeface="Arial" panose="020B0604020202020204" pitchFamily="34" charset="0"/>
              </a:rPr>
              <a:t>Key Takeaway</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Browsers enforce additional rules on top of TLS to </a:t>
            </a:r>
            <a:r>
              <a:rPr kumimoji="0" lang="el-GR" altLang="el-GR" b="1" i="0" u="none" strike="noStrike" cap="none" normalizeH="0" baseline="0" dirty="0" smtClean="0">
                <a:ln>
                  <a:noFill/>
                </a:ln>
                <a:solidFill>
                  <a:schemeClr val="tx1"/>
                </a:solidFill>
                <a:effectLst/>
                <a:latin typeface="Arial" panose="020B0604020202020204" pitchFamily="34" charset="0"/>
              </a:rPr>
              <a:t>strengthen HTTPS security in practice</a:t>
            </a:r>
            <a:endParaRPr kumimoji="0" lang="el-GR" altLang="el-GR" b="0" i="0" u="none" strike="noStrike" cap="none" normalizeH="0" baseline="0" dirty="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1641" r="12343"/>
          <a:stretch/>
        </p:blipFill>
        <p:spPr>
          <a:xfrm>
            <a:off x="7811095" y="2943224"/>
            <a:ext cx="3847803" cy="2657475"/>
          </a:xfrm>
          <a:prstGeom prst="rect">
            <a:avLst/>
          </a:prstGeom>
        </p:spPr>
      </p:pic>
    </p:spTree>
    <p:extLst>
      <p:ext uri="{BB962C8B-B14F-4D97-AF65-F5344CB8AC3E}">
        <p14:creationId xmlns:p14="http://schemas.microsoft.com/office/powerpoint/2010/main" val="1968987691"/>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Rectangle 7"/>
          <p:cNvSpPr/>
          <p:nvPr/>
        </p:nvSpPr>
        <p:spPr>
          <a:xfrm>
            <a:off x="428625" y="1127641"/>
            <a:ext cx="10896600" cy="1200329"/>
          </a:xfrm>
          <a:prstGeom prst="rect">
            <a:avLst/>
          </a:prstGeom>
          <a:solidFill>
            <a:srgbClr val="EDF2FA"/>
          </a:solidFill>
        </p:spPr>
        <p:txBody>
          <a:bodyPr wrap="square">
            <a:spAutoFit/>
          </a:bodyPr>
          <a:lstStyle/>
          <a:p>
            <a:pPr algn="just"/>
            <a:r>
              <a:rPr lang="en-US" sz="2400" dirty="0"/>
              <a:t>The poison was hidden in the ice cubes. Marissa’s single drink allowed the ice to melt, releasing the poison into her drink. Juliana drank hers too quickly for the ice to melt, avoiding the poison</a:t>
            </a:r>
            <a:r>
              <a:rPr lang="en-US" sz="2400" dirty="0" smtClean="0"/>
              <a:t>. </a:t>
            </a:r>
            <a:r>
              <a:rPr lang="en-US" sz="2400" b="1" dirty="0" smtClean="0"/>
              <a:t>Guilty</a:t>
            </a:r>
            <a:endParaRPr lang="en-US" sz="2400" b="1" dirty="0"/>
          </a:p>
        </p:txBody>
      </p:sp>
      <p:sp>
        <p:nvSpPr>
          <p:cNvPr id="9" name="Rectangle 8"/>
          <p:cNvSpPr/>
          <p:nvPr/>
        </p:nvSpPr>
        <p:spPr bwMode="auto">
          <a:xfrm>
            <a:off x="381000" y="283339"/>
            <a:ext cx="11277600" cy="523220"/>
          </a:xfrm>
          <a:prstGeom prst="rect">
            <a:avLst/>
          </a:prstGeom>
        </p:spPr>
        <p:txBody>
          <a:bodyPr wrap="square">
            <a:spAutoFit/>
          </a:bodyPr>
          <a:lstStyle/>
          <a:p>
            <a:r>
              <a:rPr lang="en-US" sz="2800" b="1" dirty="0"/>
              <a:t>Case 2: The Poisoned Drinks</a:t>
            </a:r>
            <a:endParaRPr lang="en-US" sz="2800" dirty="0"/>
          </a:p>
        </p:txBody>
      </p:sp>
    </p:spTree>
    <p:extLst>
      <p:ext uri="{BB962C8B-B14F-4D97-AF65-F5344CB8AC3E}">
        <p14:creationId xmlns:p14="http://schemas.microsoft.com/office/powerpoint/2010/main" val="3895895992"/>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0" y="1"/>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dirty="0" smtClean="0"/>
              <a:t>HTTPS</a:t>
            </a:r>
            <a:r>
              <a:rPr lang="en-US" sz="2800" b="1" dirty="0"/>
              <a:t>: Advanced HTTPS &amp; Deployment Considerations</a:t>
            </a:r>
            <a:endParaRPr lang="el-GR" sz="2800" b="1" dirty="0"/>
          </a:p>
        </p:txBody>
      </p:sp>
      <p:sp>
        <p:nvSpPr>
          <p:cNvPr id="2" name="Rectangle 1"/>
          <p:cNvSpPr>
            <a:spLocks noChangeArrowheads="1"/>
          </p:cNvSpPr>
          <p:nvPr/>
        </p:nvSpPr>
        <p:spPr bwMode="auto">
          <a:xfrm>
            <a:off x="152400" y="712470"/>
            <a:ext cx="7362825"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1" i="0" u="none" strike="noStrike" cap="none" normalizeH="0" baseline="0" dirty="0" smtClean="0">
                <a:ln>
                  <a:noFill/>
                </a:ln>
                <a:solidFill>
                  <a:schemeClr val="tx1"/>
                </a:solidFill>
                <a:effectLst/>
                <a:latin typeface="Arial" panose="020B0604020202020204" pitchFamily="34" charset="0"/>
              </a:rPr>
              <a:t>ALPN &amp; HTTP/2, HTTP/3</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Negotiated inside TLS handshake (ALPN)</a:t>
            </a: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Browser and server select: HTTP/1.1, HTTP/2, or HTTP/3</a:t>
            </a: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Modern HTTP/2/3 </a:t>
            </a:r>
            <a:r>
              <a:rPr kumimoji="0" lang="el-GR" altLang="el-GR" b="1" i="0" u="none" strike="noStrike" cap="none" normalizeH="0" baseline="0" dirty="0" smtClean="0">
                <a:ln>
                  <a:noFill/>
                </a:ln>
                <a:solidFill>
                  <a:schemeClr val="tx1"/>
                </a:solidFill>
                <a:effectLst/>
                <a:latin typeface="Arial" panose="020B0604020202020204" pitchFamily="34" charset="0"/>
              </a:rPr>
              <a:t>requires TLS</a:t>
            </a:r>
            <a:endParaRPr kumimoji="0" lang="el-GR" altLang="el-GR"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Prevents protocol confusion attacks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1" i="0" u="none" strike="noStrike" cap="none" normalizeH="0" baseline="0" dirty="0" smtClean="0">
                <a:ln>
                  <a:noFill/>
                </a:ln>
                <a:solidFill>
                  <a:schemeClr val="tx1"/>
                </a:solidFill>
                <a:effectLst/>
                <a:latin typeface="Arial" panose="020B0604020202020204" pitchFamily="34" charset="0"/>
              </a:rPr>
              <a:t>HTTPS over TLS 1.3 &amp; QUIC</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QUIC: UDP-based transport for faster, multiplexed connections</a:t>
            </a: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TLS 1.3 handshake integrated into QUIC</a:t>
            </a: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Faster setup, supports 0-RTT</a:t>
            </a: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Encrypted by default, including transport headers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1" i="0" u="none" strike="noStrike" cap="none" normalizeH="0" baseline="0" dirty="0" smtClean="0">
                <a:ln>
                  <a:noFill/>
                </a:ln>
                <a:solidFill>
                  <a:schemeClr val="tx1"/>
                </a:solidFill>
                <a:effectLst/>
                <a:latin typeface="Arial" panose="020B0604020202020204" pitchFamily="34" charset="0"/>
              </a:rPr>
              <a:t>Practical Deployment Considerations</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TLS termination points: CDN, reverse proxy, load balancer</a:t>
            </a: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mTLS for internal microservices</a:t>
            </a: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Certificate rotation &amp; automated provisioning (ACME</a:t>
            </a:r>
            <a:r>
              <a:rPr kumimoji="0" lang="en-US" altLang="el-GR" b="0" i="0" u="none" strike="noStrike" cap="none" normalizeH="0" baseline="0" dirty="0" smtClean="0">
                <a:ln>
                  <a:noFill/>
                </a:ln>
                <a:solidFill>
                  <a:schemeClr val="tx1"/>
                </a:solidFill>
                <a:effectLst/>
                <a:latin typeface="Arial" panose="020B0604020202020204" pitchFamily="34" charset="0"/>
              </a:rPr>
              <a:t>,</a:t>
            </a:r>
            <a:r>
              <a:rPr kumimoji="0" lang="el-GR" altLang="el-GR" b="0" i="0" u="none" strike="noStrike" cap="none" normalizeH="0" baseline="0" dirty="0" smtClean="0">
                <a:ln>
                  <a:noFill/>
                </a:ln>
                <a:solidFill>
                  <a:schemeClr val="tx1"/>
                </a:solidFill>
                <a:effectLst/>
                <a:latin typeface="Arial" panose="020B0604020202020204" pitchFamily="34" charset="0"/>
              </a:rPr>
              <a:t> Let’s Encrypt)</a:t>
            </a: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Avoid self-signed certificates in production</a:t>
            </a: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Always redirect HTTP → HTTPS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1" i="0" u="none" strike="noStrike" cap="none" normalizeH="0" baseline="0" dirty="0" smtClean="0">
                <a:ln>
                  <a:noFill/>
                </a:ln>
                <a:solidFill>
                  <a:schemeClr val="tx1"/>
                </a:solidFill>
                <a:effectLst/>
                <a:latin typeface="Arial" panose="020B0604020202020204" pitchFamily="34" charset="0"/>
              </a:rPr>
              <a:t>Key Idea</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a:p>
            <a:pPr marL="742950" lvl="1" indent="-285750" rtl="0" eaLnBrk="0" fontAlgn="base" hangingPunct="0">
              <a:spcBef>
                <a:spcPct val="0"/>
              </a:spcBef>
              <a:spcAft>
                <a:spcPct val="0"/>
              </a:spcAft>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Arial" panose="020B0604020202020204" pitchFamily="34" charset="0"/>
              </a:rPr>
              <a:t>Modern HTTPS combines </a:t>
            </a:r>
            <a:r>
              <a:rPr kumimoji="0" lang="el-GR" altLang="el-GR" b="1" i="0" u="none" strike="noStrike" cap="none" normalizeH="0" baseline="0" dirty="0" smtClean="0">
                <a:ln>
                  <a:noFill/>
                </a:ln>
                <a:solidFill>
                  <a:schemeClr val="tx1"/>
                </a:solidFill>
                <a:effectLst/>
                <a:latin typeface="Arial" panose="020B0604020202020204" pitchFamily="34" charset="0"/>
              </a:rPr>
              <a:t>protocol evolution, operational practices, and TLS security</a:t>
            </a:r>
            <a:r>
              <a:rPr kumimoji="0" lang="el-GR" altLang="el-GR" b="0" i="0" u="none" strike="noStrike" cap="none" normalizeH="0" baseline="0" dirty="0" smtClean="0">
                <a:ln>
                  <a:noFill/>
                </a:ln>
                <a:solidFill>
                  <a:schemeClr val="tx1"/>
                </a:solidFill>
                <a:effectLst/>
                <a:latin typeface="Arial" panose="020B0604020202020204" pitchFamily="34" charset="0"/>
              </a:rPr>
              <a:t> for real-world web deployment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025385">
            <a:off x="7075488" y="2533650"/>
            <a:ext cx="5006975" cy="1581150"/>
          </a:xfrm>
          <a:prstGeom prst="rect">
            <a:avLst/>
          </a:prstGeom>
        </p:spPr>
      </p:pic>
    </p:spTree>
    <p:extLst>
      <p:ext uri="{BB962C8B-B14F-4D97-AF65-F5344CB8AC3E}">
        <p14:creationId xmlns:p14="http://schemas.microsoft.com/office/powerpoint/2010/main" val="1487871964"/>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extBox 7"/>
          <p:cNvSpPr txBox="1"/>
          <p:nvPr/>
        </p:nvSpPr>
        <p:spPr bwMode="auto">
          <a:xfrm>
            <a:off x="0" y="0"/>
            <a:ext cx="12192000" cy="523220"/>
          </a:xfrm>
          <a:prstGeom prst="rect">
            <a:avLst/>
          </a:prstGeom>
          <a:gradFill>
            <a:gsLst>
              <a:gs pos="26000">
                <a:schemeClr val="accent5">
                  <a:alpha val="10000"/>
                </a:schemeClr>
              </a:gs>
              <a:gs pos="76000">
                <a:schemeClr val="accent5">
                  <a:alpha val="5000"/>
                </a:schemeClr>
              </a:gs>
            </a:gsLst>
            <a:path path="circle"/>
          </a:gradFill>
        </p:spPr>
        <p:txBody>
          <a:bodyPr wrap="square" rtlCol="0">
            <a:spAutoFit/>
          </a:bodyPr>
          <a:lstStyle/>
          <a:p>
            <a:pPr>
              <a:defRPr/>
            </a:pPr>
            <a:r>
              <a:rPr lang="en-US" sz="2800" b="1"/>
              <a:t>References</a:t>
            </a:r>
            <a:endParaRPr lang="el-GR" sz="2800" b="1"/>
          </a:p>
        </p:txBody>
      </p:sp>
      <p:sp>
        <p:nvSpPr>
          <p:cNvPr id="2" name="Rectangle 1"/>
          <p:cNvSpPr/>
          <p:nvPr/>
        </p:nvSpPr>
        <p:spPr>
          <a:xfrm>
            <a:off x="114300" y="664309"/>
            <a:ext cx="11839575" cy="6247864"/>
          </a:xfrm>
          <a:prstGeom prst="rect">
            <a:avLst/>
          </a:prstGeom>
        </p:spPr>
        <p:txBody>
          <a:bodyPr wrap="square">
            <a:spAutoFit/>
          </a:bodyPr>
          <a:lstStyle/>
          <a:p>
            <a:pPr marL="285750" indent="-285750">
              <a:buFont typeface="Arial" panose="020B0604020202020204" pitchFamily="34" charset="0"/>
              <a:buChar char="•"/>
            </a:pPr>
            <a:r>
              <a:rPr lang="el-GR" sz="1600" i="1" dirty="0"/>
              <a:t>Kumar, D. D., Mukharzee, J. D., Reddy, C. V. D., &amp; Rajagopal, S. M. (2024, March). Safe and secure </a:t>
            </a:r>
            <a:r>
              <a:rPr lang="el-GR" sz="1600" b="1" i="1" dirty="0"/>
              <a:t>communication using SSL/TLS</a:t>
            </a:r>
            <a:r>
              <a:rPr lang="el-GR" sz="1600" i="1" dirty="0"/>
              <a:t>. In 2024 International Conference on Emerging Smart Computing and Informatics (ESCI) (pp. 1-6). </a:t>
            </a:r>
            <a:r>
              <a:rPr lang="el-GR" sz="1600" i="1" dirty="0" smtClean="0"/>
              <a:t>IEEE.</a:t>
            </a:r>
            <a:endParaRPr lang="en-US" sz="1600" i="1" dirty="0" smtClean="0"/>
          </a:p>
          <a:p>
            <a:pPr marL="285750" indent="-285750">
              <a:buFont typeface="Arial" panose="020B0604020202020204" pitchFamily="34" charset="0"/>
              <a:buChar char="•"/>
            </a:pPr>
            <a:r>
              <a:rPr lang="el-GR" sz="1600" i="1" dirty="0" smtClean="0"/>
              <a:t>Miu</a:t>
            </a:r>
            <a:r>
              <a:rPr lang="el-GR" sz="1600" i="1" dirty="0"/>
              <a:t>, A., Ruse, L., Deaconescu, R., &amp; Tudose, D. (2024, September). Integrating </a:t>
            </a:r>
            <a:r>
              <a:rPr lang="el-GR" sz="1600" b="1" i="1" dirty="0"/>
              <a:t>TLS/SSL with MQTT </a:t>
            </a:r>
            <a:r>
              <a:rPr lang="el-GR" sz="1600" i="1" dirty="0"/>
              <a:t>in NuttX Operating System. In 2024 23rd RoEduNet Conference: Networking in Education and Research (RoEduNet) (pp. 1-6). </a:t>
            </a:r>
            <a:r>
              <a:rPr lang="el-GR" sz="1600" i="1" dirty="0" smtClean="0"/>
              <a:t>IEEE.</a:t>
            </a:r>
            <a:endParaRPr lang="en-US" sz="1600" i="1" dirty="0" smtClean="0"/>
          </a:p>
          <a:p>
            <a:pPr marL="285750" indent="-285750">
              <a:buFont typeface="Arial" panose="020B0604020202020204" pitchFamily="34" charset="0"/>
              <a:buChar char="•"/>
            </a:pPr>
            <a:r>
              <a:rPr lang="el-GR" sz="1600" i="1" dirty="0" smtClean="0"/>
              <a:t>El-Hajj</a:t>
            </a:r>
            <a:r>
              <a:rPr lang="el-GR" sz="1600" i="1" dirty="0"/>
              <a:t>, M., &amp; Michel, L. L. L. (2024, December). Optimizing </a:t>
            </a:r>
            <a:r>
              <a:rPr lang="el-GR" sz="1600" b="1" i="1" dirty="0"/>
              <a:t>TLS/SSL for IoT Devices: Performance Enhancements </a:t>
            </a:r>
            <a:r>
              <a:rPr lang="el-GR" sz="1600" i="1" dirty="0"/>
              <a:t>and Security Considerations. In 2024 IEEE/ACM 17th International Conference on Utility and Cloud Computing (UCC) (pp. 458-465). </a:t>
            </a:r>
            <a:r>
              <a:rPr lang="el-GR" sz="1600" i="1" dirty="0" smtClean="0"/>
              <a:t>IEEE.</a:t>
            </a:r>
            <a:endParaRPr lang="en-US" sz="1600" i="1" dirty="0" smtClean="0"/>
          </a:p>
          <a:p>
            <a:pPr marL="285750" indent="-285750">
              <a:buFont typeface="Arial" panose="020B0604020202020204" pitchFamily="34" charset="0"/>
              <a:buChar char="•"/>
            </a:pPr>
            <a:r>
              <a:rPr lang="el-GR" sz="1600" i="1" dirty="0" smtClean="0"/>
              <a:t>Oppliger</a:t>
            </a:r>
            <a:r>
              <a:rPr lang="el-GR" sz="1600" i="1" dirty="0"/>
              <a:t>, Rolf. </a:t>
            </a:r>
            <a:r>
              <a:rPr lang="el-GR" sz="1600" b="1" i="1" dirty="0"/>
              <a:t>SSL and TLS: Theory and Practice.</a:t>
            </a:r>
            <a:r>
              <a:rPr lang="el-GR" sz="1600" i="1" dirty="0"/>
              <a:t> Artech House, </a:t>
            </a:r>
            <a:r>
              <a:rPr lang="el-GR" sz="1600" i="1" dirty="0" smtClean="0"/>
              <a:t>2023.</a:t>
            </a:r>
            <a:endParaRPr lang="en-US" sz="1600" i="1" dirty="0" smtClean="0"/>
          </a:p>
          <a:p>
            <a:pPr marL="285750" indent="-285750">
              <a:buFont typeface="Arial" panose="020B0604020202020204" pitchFamily="34" charset="0"/>
              <a:buChar char="•"/>
            </a:pPr>
            <a:r>
              <a:rPr lang="el-GR" sz="1600" i="1" dirty="0" smtClean="0"/>
              <a:t>Lee</a:t>
            </a:r>
            <a:r>
              <a:rPr lang="el-GR" sz="1600" i="1" dirty="0"/>
              <a:t>, Hyunwoo, Doowon Kim, and Yonghwi Kwon. "</a:t>
            </a:r>
            <a:r>
              <a:rPr lang="el-GR" sz="1600" b="1" i="1" dirty="0"/>
              <a:t>TLS 1.3 in practice: How TLS 1.3 contributes to the internet</a:t>
            </a:r>
            <a:r>
              <a:rPr lang="el-GR" sz="1600" i="1" dirty="0"/>
              <a:t>." Proceedings of the Web Conference 2021. </a:t>
            </a:r>
            <a:r>
              <a:rPr lang="el-GR" sz="1600" i="1" dirty="0" smtClean="0"/>
              <a:t>2021.</a:t>
            </a:r>
            <a:endParaRPr lang="en-US" sz="1600" i="1" dirty="0" smtClean="0"/>
          </a:p>
          <a:p>
            <a:pPr marL="285750" indent="-285750">
              <a:buFont typeface="Arial" panose="020B0604020202020204" pitchFamily="34" charset="0"/>
              <a:buChar char="•"/>
            </a:pPr>
            <a:r>
              <a:rPr lang="el-GR" sz="1600" i="1" dirty="0" smtClean="0"/>
              <a:t>Kim</a:t>
            </a:r>
            <a:r>
              <a:rPr lang="el-GR" sz="1600" i="1" dirty="0"/>
              <a:t>, D., Cho, H., Kwon, Y., Doupé, A., Son, S., Ahn, G. J., &amp; Dumitras, T. (2021, May). Security analysis on practices of </a:t>
            </a:r>
            <a:r>
              <a:rPr lang="el-GR" sz="1600" b="1" i="1" dirty="0"/>
              <a:t>certificate authorities in the HTTPS</a:t>
            </a:r>
            <a:r>
              <a:rPr lang="el-GR" sz="1600" i="1" dirty="0"/>
              <a:t> phishing ecosystem. In Proceedings of the 2021 ACM Asia Conference on Computer and Communications Security (pp. 407-420</a:t>
            </a:r>
            <a:r>
              <a:rPr lang="el-GR" sz="1600" i="1" dirty="0" smtClean="0"/>
              <a:t>).</a:t>
            </a:r>
            <a:endParaRPr lang="en-US" sz="1600" i="1" dirty="0" smtClean="0"/>
          </a:p>
          <a:p>
            <a:pPr marL="285750" indent="-285750">
              <a:buFont typeface="Arial" panose="020B0604020202020204" pitchFamily="34" charset="0"/>
              <a:buChar char="•"/>
            </a:pPr>
            <a:r>
              <a:rPr lang="el-GR" sz="1600" i="1" dirty="0" smtClean="0"/>
              <a:t>Hu</a:t>
            </a:r>
            <a:r>
              <a:rPr lang="el-GR" sz="1600" i="1" dirty="0"/>
              <a:t>, Q., Asghar, M. R., &amp; Brownlee, N. (2021). A large-scale </a:t>
            </a:r>
            <a:r>
              <a:rPr lang="el-GR" sz="1600" b="1" i="1" dirty="0"/>
              <a:t>analysis of HTTPS deployments</a:t>
            </a:r>
            <a:r>
              <a:rPr lang="el-GR" sz="1600" i="1" dirty="0"/>
              <a:t>: Challenges, solutions, and recommendations. Journal of computer security, 29(1), </a:t>
            </a:r>
            <a:r>
              <a:rPr lang="el-GR" sz="1600" i="1" dirty="0" smtClean="0"/>
              <a:t>25-50.</a:t>
            </a:r>
            <a:endParaRPr lang="en-US" sz="1600" i="1" dirty="0" smtClean="0"/>
          </a:p>
          <a:p>
            <a:pPr marL="285750" indent="-285750">
              <a:buFont typeface="Arial" panose="020B0604020202020204" pitchFamily="34" charset="0"/>
              <a:buChar char="•"/>
            </a:pPr>
            <a:r>
              <a:rPr lang="el-GR" sz="1600" i="1" dirty="0" smtClean="0"/>
              <a:t>Chatzoglou</a:t>
            </a:r>
            <a:r>
              <a:rPr lang="el-GR" sz="1600" i="1" dirty="0"/>
              <a:t>, E., Kouliaridis, V., Karopoulos, G., &amp; Kambourakis, G. (2023). </a:t>
            </a:r>
            <a:r>
              <a:rPr lang="el-GR" sz="1600" b="1" i="1" dirty="0"/>
              <a:t>Revisiting QUIC attacks</a:t>
            </a:r>
            <a:r>
              <a:rPr lang="el-GR" sz="1600" i="1" dirty="0"/>
              <a:t>: A comprehensive review on QUIC security and a hands-on study. International Journal of Information Security, 22(2), </a:t>
            </a:r>
            <a:r>
              <a:rPr lang="el-GR" sz="1600" i="1" dirty="0" smtClean="0"/>
              <a:t>347-365.</a:t>
            </a:r>
            <a:endParaRPr lang="en-US" sz="1600" i="1" dirty="0" smtClean="0"/>
          </a:p>
          <a:p>
            <a:pPr marL="285750" indent="-285750">
              <a:buFont typeface="Arial" panose="020B0604020202020204" pitchFamily="34" charset="0"/>
              <a:buChar char="•"/>
            </a:pPr>
            <a:r>
              <a:rPr lang="el-GR" sz="1600" i="1" dirty="0" smtClean="0"/>
              <a:t>Joarder</a:t>
            </a:r>
            <a:r>
              <a:rPr lang="el-GR" sz="1600" i="1" dirty="0"/>
              <a:t>, Y. A., &amp; Fung, C. (2022, October). A Survey on the </a:t>
            </a:r>
            <a:r>
              <a:rPr lang="el-GR" sz="1600" b="1" i="1" dirty="0"/>
              <a:t>Security Issues of QUIC</a:t>
            </a:r>
            <a:r>
              <a:rPr lang="el-GR" sz="1600" i="1" dirty="0"/>
              <a:t>. In 2022 6th Cyber Security in Networking Conference (CSNet) (pp. 1-8). </a:t>
            </a:r>
            <a:r>
              <a:rPr lang="el-GR" sz="1600" i="1" dirty="0" smtClean="0"/>
              <a:t>IEEE.</a:t>
            </a:r>
            <a:endParaRPr lang="en-US" sz="1600" i="1" dirty="0" smtClean="0"/>
          </a:p>
          <a:p>
            <a:pPr marL="285750" indent="-285750">
              <a:buFont typeface="Arial" panose="020B0604020202020204" pitchFamily="34" charset="0"/>
              <a:buChar char="•"/>
            </a:pPr>
            <a:r>
              <a:rPr lang="el-GR" sz="1600" i="1" dirty="0" smtClean="0"/>
              <a:t>Patil</a:t>
            </a:r>
            <a:r>
              <a:rPr lang="el-GR" sz="1600" i="1" dirty="0"/>
              <a:t>, V. T., &amp; Shyamasundar, R. K. (2022, September). </a:t>
            </a:r>
            <a:r>
              <a:rPr lang="el-GR" sz="1600" b="1" i="1" dirty="0"/>
              <a:t>Evolving role of PKI in facilitating trust</a:t>
            </a:r>
            <a:r>
              <a:rPr lang="el-GR" sz="1600" i="1" dirty="0"/>
              <a:t>. In 2022 IEEE International Conference on Public Key Infrastructure and its Applications (PKIA) (pp. 1-7). </a:t>
            </a:r>
            <a:r>
              <a:rPr lang="el-GR" sz="1600" i="1" dirty="0" smtClean="0"/>
              <a:t>IEEE.</a:t>
            </a:r>
            <a:endParaRPr lang="en-US" sz="1600" i="1" dirty="0" smtClean="0"/>
          </a:p>
          <a:p>
            <a:pPr marL="285750" indent="-285750">
              <a:buFont typeface="Arial" panose="020B0604020202020204" pitchFamily="34" charset="0"/>
              <a:buChar char="•"/>
            </a:pPr>
            <a:r>
              <a:rPr lang="el-GR" sz="1600" i="1" dirty="0" smtClean="0"/>
              <a:t>Jøsang</a:t>
            </a:r>
            <a:r>
              <a:rPr lang="el-GR" sz="1600" i="1" dirty="0"/>
              <a:t>, A. (2024). </a:t>
            </a:r>
            <a:r>
              <a:rPr lang="el-GR" sz="1600" b="1" i="1" dirty="0"/>
              <a:t>Key Management and PKI</a:t>
            </a:r>
            <a:r>
              <a:rPr lang="el-GR" sz="1600" i="1" dirty="0"/>
              <a:t>. In Cybersecurity: Technology and Governance (pp. 99-116). Cham: Springer Nature </a:t>
            </a:r>
            <a:r>
              <a:rPr lang="el-GR" sz="1600" i="1" dirty="0" smtClean="0"/>
              <a:t>Switzerland.</a:t>
            </a:r>
            <a:endParaRPr lang="en-US" sz="1600" i="1" dirty="0" smtClean="0"/>
          </a:p>
          <a:p>
            <a:pPr marL="285750" indent="-285750">
              <a:buFont typeface="Arial" panose="020B0604020202020204" pitchFamily="34" charset="0"/>
              <a:buChar char="•"/>
            </a:pPr>
            <a:r>
              <a:rPr lang="el-GR" sz="1600" i="1" dirty="0" smtClean="0">
                <a:hlinkClick r:id="rId2"/>
              </a:rPr>
              <a:t>https</a:t>
            </a:r>
            <a:r>
              <a:rPr lang="el-GR" sz="1600" i="1" dirty="0">
                <a:hlinkClick r:id="rId2"/>
              </a:rPr>
              <a:t>://</a:t>
            </a:r>
            <a:r>
              <a:rPr lang="el-GR" sz="1600" i="1" dirty="0" smtClean="0">
                <a:hlinkClick r:id="rId2"/>
              </a:rPr>
              <a:t>support.google.com/a/answer/100181?hl=en</a:t>
            </a:r>
            <a:endParaRPr lang="en-US" sz="1600" i="1" dirty="0" smtClean="0"/>
          </a:p>
          <a:p>
            <a:pPr marL="285750" indent="-285750">
              <a:buFont typeface="Arial" panose="020B0604020202020204" pitchFamily="34" charset="0"/>
              <a:buChar char="•"/>
            </a:pPr>
            <a:r>
              <a:rPr lang="el-GR" sz="1600" i="1" dirty="0" smtClean="0">
                <a:hlinkClick r:id="rId3"/>
              </a:rPr>
              <a:t>https</a:t>
            </a:r>
            <a:r>
              <a:rPr lang="el-GR" sz="1600" i="1" dirty="0">
                <a:hlinkClick r:id="rId3"/>
              </a:rPr>
              <a:t>://</a:t>
            </a:r>
            <a:r>
              <a:rPr lang="el-GR" sz="1600" i="1" dirty="0" smtClean="0">
                <a:hlinkClick r:id="rId3"/>
              </a:rPr>
              <a:t>www.ibm.com/docs/en/i/7.4.0?topic=concepts-transport-layer-security</a:t>
            </a:r>
            <a:endParaRPr lang="en-US" sz="1600" i="1" dirty="0" smtClean="0"/>
          </a:p>
          <a:p>
            <a:pPr marL="285750" indent="-285750">
              <a:buFont typeface="Arial" panose="020B0604020202020204" pitchFamily="34" charset="0"/>
              <a:buChar char="•"/>
            </a:pPr>
            <a:endParaRPr lang="el-GR" sz="1600" i="1" dirty="0"/>
          </a:p>
        </p:txBody>
      </p:sp>
    </p:spTree>
    <p:extLst>
      <p:ext uri="{BB962C8B-B14F-4D97-AF65-F5344CB8AC3E}">
        <p14:creationId xmlns:p14="http://schemas.microsoft.com/office/powerpoint/2010/main" val="2871689371"/>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bg>
      <p:bgPr>
        <a:gradFill>
          <a:gsLst>
            <a:gs pos="38000">
              <a:schemeClr val="accent5">
                <a:alpha val="15000"/>
              </a:schemeClr>
            </a:gs>
            <a:gs pos="60000">
              <a:schemeClr val="accent5">
                <a:alpha val="10000"/>
              </a:schemeClr>
            </a:gs>
            <a:gs pos="96000">
              <a:schemeClr val="accent5">
                <a:alpha val="5000"/>
              </a:schemeClr>
            </a:gs>
          </a:gsLst>
          <a:lin ang="5400000" scaled="1"/>
        </a:gradFill>
        <a:effectLst/>
      </p:bgPr>
    </p:bg>
    <p:spTree>
      <p:nvGrpSpPr>
        <p:cNvPr id="1" name=""/>
        <p:cNvGrpSpPr/>
        <p:nvPr/>
      </p:nvGrpSpPr>
      <p:grpSpPr bwMode="auto">
        <a:xfrm>
          <a:off x="0" y="0"/>
          <a:ext cx="0" cy="0"/>
          <a:chOff x="0" y="0"/>
          <a:chExt cx="0" cy="0"/>
        </a:xfrm>
      </p:grpSpPr>
      <p:sp>
        <p:nvSpPr>
          <p:cNvPr id="3" name="TextBox 2"/>
          <p:cNvSpPr txBox="1"/>
          <p:nvPr/>
        </p:nvSpPr>
        <p:spPr bwMode="auto">
          <a:xfrm>
            <a:off x="2492941" y="1764837"/>
            <a:ext cx="7331109" cy="923330"/>
          </a:xfrm>
          <a:prstGeom prst="rect">
            <a:avLst/>
          </a:prstGeom>
          <a:noFill/>
        </p:spPr>
        <p:txBody>
          <a:bodyPr wrap="none" rtlCol="0">
            <a:spAutoFit/>
          </a:bodyPr>
          <a:lstStyle/>
          <a:p>
            <a:pPr marL="0" marR="0" lvl="0" indent="0" algn="l" defTabSz="457200">
              <a:lnSpc>
                <a:spcPct val="100000"/>
              </a:lnSpc>
              <a:spcBef>
                <a:spcPts val="0"/>
              </a:spcBef>
              <a:spcAft>
                <a:spcPts val="0"/>
              </a:spcAft>
              <a:buClrTx/>
              <a:buSzTx/>
              <a:buFontTx/>
              <a:buNone/>
              <a:defRPr/>
            </a:pPr>
            <a:r>
              <a:rPr lang="en-US" sz="5400">
                <a:solidFill>
                  <a:prstClr val="black"/>
                </a:solidFill>
                <a:latin typeface="Calibri"/>
              </a:rPr>
              <a:t>Questions and Discussion</a:t>
            </a:r>
            <a:endParaRPr lang="el-GR" sz="5400" b="0" i="0" u="none" strike="noStrike" cap="none" spc="0">
              <a:ln>
                <a:noFill/>
              </a:ln>
              <a:solidFill>
                <a:prstClr val="black"/>
              </a:solidFill>
              <a:latin typeface="Calibri"/>
              <a:ea typeface="Arial"/>
              <a:cs typeface="Arial"/>
            </a:endParaRPr>
          </a:p>
        </p:txBody>
      </p:sp>
      <p:sp>
        <p:nvSpPr>
          <p:cNvPr id="4" name="Rectangle 3"/>
          <p:cNvSpPr/>
          <p:nvPr/>
        </p:nvSpPr>
        <p:spPr bwMode="auto">
          <a:xfrm rot="687603">
            <a:off x="5648594" y="2644625"/>
            <a:ext cx="1328675" cy="2215991"/>
          </a:xfrm>
          <a:prstGeom prst="rect">
            <a:avLst/>
          </a:prstGeom>
        </p:spPr>
        <p:txBody>
          <a:bodyPr wrap="square">
            <a:spAutoFit/>
          </a:bodyPr>
          <a:lstStyle/>
          <a:p>
            <a:pPr>
              <a:defRPr/>
            </a:pPr>
            <a:r>
              <a:rPr lang="el-GR" sz="13800" b="1"/>
              <a:t>?</a:t>
            </a:r>
            <a:endParaRPr lang="el-GR" sz="1380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Rectangle 8"/>
          <p:cNvSpPr/>
          <p:nvPr/>
        </p:nvSpPr>
        <p:spPr>
          <a:xfrm>
            <a:off x="381000" y="283339"/>
            <a:ext cx="11277600" cy="3539430"/>
          </a:xfrm>
          <a:prstGeom prst="rect">
            <a:avLst/>
          </a:prstGeom>
        </p:spPr>
        <p:txBody>
          <a:bodyPr wrap="square">
            <a:spAutoFit/>
          </a:bodyPr>
          <a:lstStyle/>
          <a:p>
            <a:r>
              <a:rPr lang="en-US" sz="2800" b="1" dirty="0"/>
              <a:t>Case </a:t>
            </a:r>
            <a:r>
              <a:rPr lang="en-US" sz="2800" b="1" dirty="0"/>
              <a:t>3</a:t>
            </a:r>
            <a:r>
              <a:rPr lang="en-US" sz="2800" b="1" dirty="0" smtClean="0"/>
              <a:t>: </a:t>
            </a:r>
            <a:r>
              <a:rPr lang="en-US" sz="2800" b="1" dirty="0" smtClean="0"/>
              <a:t>The </a:t>
            </a:r>
            <a:r>
              <a:rPr lang="en-US" sz="2800" b="1" dirty="0" smtClean="0"/>
              <a:t>Gardener</a:t>
            </a:r>
            <a:endParaRPr lang="en-US" sz="2800" dirty="0" smtClean="0"/>
          </a:p>
          <a:p>
            <a:pPr algn="just"/>
            <a:r>
              <a:rPr lang="en-US" sz="2800" dirty="0"/>
              <a:t>A man is found stabbed in his backyard after a rainstorm. Police notice one set of footprints leading to the body—but none leading away. His neighbor, who disliked him, is arrested. The neighbor claims innocence, saying he hadn’t stepped outside at all due to the heavy </a:t>
            </a:r>
            <a:r>
              <a:rPr lang="en-US" sz="2800" dirty="0" smtClean="0"/>
              <a:t>rain. The </a:t>
            </a:r>
            <a:r>
              <a:rPr lang="en-US" sz="2800" dirty="0"/>
              <a:t>detective inspects the yard again and suddenly understands</a:t>
            </a:r>
            <a:r>
              <a:rPr lang="en-US" sz="2800" dirty="0" smtClean="0"/>
              <a:t>.</a:t>
            </a:r>
          </a:p>
          <a:p>
            <a:pPr algn="just"/>
            <a:endParaRPr lang="en-US" sz="2800" b="1" dirty="0" smtClean="0"/>
          </a:p>
          <a:p>
            <a:r>
              <a:rPr lang="en-US" sz="2800" b="1" dirty="0" smtClean="0"/>
              <a:t>Question</a:t>
            </a:r>
            <a:r>
              <a:rPr lang="en-US" sz="2800" b="1" dirty="0"/>
              <a:t>:</a:t>
            </a:r>
            <a:r>
              <a:rPr lang="en-US" sz="2800" dirty="0"/>
              <a:t> Guilty or Not Guilty?</a:t>
            </a:r>
          </a:p>
        </p:txBody>
      </p:sp>
    </p:spTree>
    <p:extLst>
      <p:ext uri="{BB962C8B-B14F-4D97-AF65-F5344CB8AC3E}">
        <p14:creationId xmlns:p14="http://schemas.microsoft.com/office/powerpoint/2010/main" val="3408599894"/>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Rectangle 7"/>
          <p:cNvSpPr/>
          <p:nvPr/>
        </p:nvSpPr>
        <p:spPr>
          <a:xfrm>
            <a:off x="428625" y="1127641"/>
            <a:ext cx="10896600" cy="1569660"/>
          </a:xfrm>
          <a:prstGeom prst="rect">
            <a:avLst/>
          </a:prstGeom>
          <a:solidFill>
            <a:srgbClr val="EDF2FA"/>
          </a:solidFill>
        </p:spPr>
        <p:txBody>
          <a:bodyPr wrap="square">
            <a:spAutoFit/>
          </a:bodyPr>
          <a:lstStyle/>
          <a:p>
            <a:pPr algn="just"/>
            <a:r>
              <a:rPr lang="en-US" sz="2400" dirty="0"/>
              <a:t>The </a:t>
            </a:r>
            <a:r>
              <a:rPr lang="en-US" sz="2400" b="1" dirty="0"/>
              <a:t>killer arrived before the rain</a:t>
            </a:r>
            <a:r>
              <a:rPr lang="en-US" sz="2400" dirty="0"/>
              <a:t>, leaving footprints. Then the rainfall washed away the footprints leaving the scene. Only the footprints toward the body remained because the victim went outdoors himself after the rain started. The neighbor had no involvement</a:t>
            </a:r>
            <a:r>
              <a:rPr lang="en-US" sz="2400" dirty="0" smtClean="0"/>
              <a:t>. </a:t>
            </a:r>
            <a:r>
              <a:rPr lang="en-US" sz="2400" b="1" dirty="0" smtClean="0"/>
              <a:t>Not Guilty!</a:t>
            </a:r>
            <a:endParaRPr lang="en-US" sz="2400" b="1" dirty="0"/>
          </a:p>
        </p:txBody>
      </p:sp>
      <p:sp>
        <p:nvSpPr>
          <p:cNvPr id="9" name="Rectangle 8"/>
          <p:cNvSpPr/>
          <p:nvPr/>
        </p:nvSpPr>
        <p:spPr bwMode="auto">
          <a:xfrm>
            <a:off x="381000" y="283339"/>
            <a:ext cx="11277600" cy="523220"/>
          </a:xfrm>
          <a:prstGeom prst="rect">
            <a:avLst/>
          </a:prstGeom>
        </p:spPr>
        <p:txBody>
          <a:bodyPr wrap="square">
            <a:spAutoFit/>
          </a:bodyPr>
          <a:lstStyle/>
          <a:p>
            <a:r>
              <a:rPr lang="en-US" sz="2800" b="1" dirty="0"/>
              <a:t>Case 3: The Gardener</a:t>
            </a:r>
            <a:endParaRPr lang="en-US" sz="2800" b="1" dirty="0"/>
          </a:p>
        </p:txBody>
      </p:sp>
    </p:spTree>
    <p:extLst>
      <p:ext uri="{BB962C8B-B14F-4D97-AF65-F5344CB8AC3E}">
        <p14:creationId xmlns:p14="http://schemas.microsoft.com/office/powerpoint/2010/main" val="52436144"/>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Rectangle 8"/>
          <p:cNvSpPr/>
          <p:nvPr/>
        </p:nvSpPr>
        <p:spPr>
          <a:xfrm>
            <a:off x="381000" y="283339"/>
            <a:ext cx="11277600" cy="3970318"/>
          </a:xfrm>
          <a:prstGeom prst="rect">
            <a:avLst/>
          </a:prstGeom>
        </p:spPr>
        <p:txBody>
          <a:bodyPr wrap="square">
            <a:spAutoFit/>
          </a:bodyPr>
          <a:lstStyle/>
          <a:p>
            <a:r>
              <a:rPr lang="en-US" sz="2800" b="1" dirty="0"/>
              <a:t>Case </a:t>
            </a:r>
            <a:r>
              <a:rPr lang="en-US" sz="2800" b="1" dirty="0" smtClean="0"/>
              <a:t>4: </a:t>
            </a:r>
            <a:r>
              <a:rPr lang="en-US" sz="2800" b="1" dirty="0"/>
              <a:t>The Cold </a:t>
            </a:r>
            <a:r>
              <a:rPr lang="en-US" sz="2800" b="1" dirty="0" smtClean="0"/>
              <a:t>Library</a:t>
            </a:r>
          </a:p>
          <a:p>
            <a:r>
              <a:rPr lang="en-US" sz="2800" dirty="0"/>
              <a:t>A librarian is found dead after closing hours. The building’s security system logs show no entry or exit except the librarian’s own arrival that morning. The police arrest a </a:t>
            </a:r>
            <a:r>
              <a:rPr lang="en-US" sz="2800" b="1" dirty="0"/>
              <a:t>coworker</a:t>
            </a:r>
            <a:r>
              <a:rPr lang="en-US" sz="2800" dirty="0"/>
              <a:t> who had argued with her earlier. The coworker claims he never entered the building</a:t>
            </a:r>
            <a:r>
              <a:rPr lang="en-US" sz="2800" dirty="0" smtClean="0"/>
              <a:t>. Investigators </a:t>
            </a:r>
            <a:r>
              <a:rPr lang="en-US" sz="2800" dirty="0"/>
              <a:t>notice the temperature inside the library is unusually cold, even though the thermostat was set to normal</a:t>
            </a:r>
            <a:r>
              <a:rPr lang="en-US" sz="2800" dirty="0" smtClean="0"/>
              <a:t>.</a:t>
            </a:r>
          </a:p>
          <a:p>
            <a:endParaRPr lang="en-US" sz="2800" b="1" dirty="0" smtClean="0"/>
          </a:p>
          <a:p>
            <a:r>
              <a:rPr lang="en-US" sz="2800" b="1" dirty="0" smtClean="0"/>
              <a:t>Question</a:t>
            </a:r>
            <a:r>
              <a:rPr lang="en-US" sz="2800" b="1" dirty="0"/>
              <a:t>:</a:t>
            </a:r>
            <a:r>
              <a:rPr lang="en-US" sz="2800" dirty="0"/>
              <a:t> Guilty or Not Guilty?</a:t>
            </a:r>
          </a:p>
        </p:txBody>
      </p:sp>
    </p:spTree>
    <p:extLst>
      <p:ext uri="{BB962C8B-B14F-4D97-AF65-F5344CB8AC3E}">
        <p14:creationId xmlns:p14="http://schemas.microsoft.com/office/powerpoint/2010/main" val="403448044"/>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10504</TotalTime>
  <Words>6345</Words>
  <Application>Microsoft Office PowerPoint</Application>
  <DocSecurity>0</DocSecurity>
  <PresentationFormat>Widescreen</PresentationFormat>
  <Paragraphs>785</Paragraphs>
  <Slides>62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User</dc:creator>
  <cp:keywords/>
  <dc:description/>
  <cp:lastModifiedBy>User</cp:lastModifiedBy>
  <cp:revision>1176</cp:revision>
  <dcterms:created xsi:type="dcterms:W3CDTF">2025-09-25T14:53:19Z</dcterms:created>
  <dcterms:modified xsi:type="dcterms:W3CDTF">2025-12-12T12:19:15Z</dcterms:modified>
  <cp:category/>
  <dc:identifier/>
  <cp:contentStatus/>
  <dc:language/>
  <cp:version/>
</cp:coreProperties>
</file>