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35341-758E-487A-A1A7-16C5E56E965B}" type="datetimeFigureOut">
              <a:rPr lang="el-GR" smtClean="0"/>
              <a:t>27/3/2021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2F58-E333-46D8-BB35-71C656862E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5910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35341-758E-487A-A1A7-16C5E56E965B}" type="datetimeFigureOut">
              <a:rPr lang="el-GR" smtClean="0"/>
              <a:t>27/3/2021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2F58-E333-46D8-BB35-71C656862E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6154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35341-758E-487A-A1A7-16C5E56E965B}" type="datetimeFigureOut">
              <a:rPr lang="el-GR" smtClean="0"/>
              <a:t>27/3/2021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2F58-E333-46D8-BB35-71C656862E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26499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55EBB-8508-4BBB-996C-CA60F08268F2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343912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08925-C3AE-44D6-8DEF-A956323A52F7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846349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35341-758E-487A-A1A7-16C5E56E965B}" type="datetimeFigureOut">
              <a:rPr lang="el-GR" smtClean="0"/>
              <a:t>27/3/2021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2F58-E333-46D8-BB35-71C656862E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7804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35341-758E-487A-A1A7-16C5E56E965B}" type="datetimeFigureOut">
              <a:rPr lang="el-GR" smtClean="0"/>
              <a:t>27/3/2021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2F58-E333-46D8-BB35-71C656862E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8577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35341-758E-487A-A1A7-16C5E56E965B}" type="datetimeFigureOut">
              <a:rPr lang="el-GR" smtClean="0"/>
              <a:t>27/3/2021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2F58-E333-46D8-BB35-71C656862E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21224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35341-758E-487A-A1A7-16C5E56E965B}" type="datetimeFigureOut">
              <a:rPr lang="el-GR" smtClean="0"/>
              <a:t>27/3/2021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2F58-E333-46D8-BB35-71C656862E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70269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35341-758E-487A-A1A7-16C5E56E965B}" type="datetimeFigureOut">
              <a:rPr lang="el-GR" smtClean="0"/>
              <a:t>27/3/2021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2F58-E333-46D8-BB35-71C656862E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05264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35341-758E-487A-A1A7-16C5E56E965B}" type="datetimeFigureOut">
              <a:rPr lang="el-GR" smtClean="0"/>
              <a:t>27/3/2021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2F58-E333-46D8-BB35-71C656862E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0272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35341-758E-487A-A1A7-16C5E56E965B}" type="datetimeFigureOut">
              <a:rPr lang="el-GR" smtClean="0"/>
              <a:t>27/3/2021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2F58-E333-46D8-BB35-71C656862E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85081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35341-758E-487A-A1A7-16C5E56E965B}" type="datetimeFigureOut">
              <a:rPr lang="el-GR" smtClean="0"/>
              <a:t>27/3/2021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2F58-E333-46D8-BB35-71C656862E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3716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35341-758E-487A-A1A7-16C5E56E965B}" type="datetimeFigureOut">
              <a:rPr lang="el-GR" smtClean="0"/>
              <a:t>27/3/2021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F2F58-E333-46D8-BB35-71C656862E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6167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ΠΡΩΤΟΚΟΡΙΝΘΙΑΚΗ ΚΕΡΑΜΙΚΗ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3738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800"/>
              <a:t>ΠΚ αγγεία από την περιοχή του Ακράγαντα. ΥΓ αγγεία από τις Συρακούσες</a:t>
            </a:r>
            <a:endParaRPr lang="en-US" altLang="el-GR" sz="2800"/>
          </a:p>
        </p:txBody>
      </p:sp>
      <p:pic>
        <p:nvPicPr>
          <p:cNvPr id="49155" name="Picture 2" descr="C:\Users\mitsos\Pictures\ceramica corinzia\166758_515693978477415_1531501589_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7913"/>
            <a:ext cx="4038600" cy="3028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3" descr="C:\Users\mitsos\Pictures\ceramica corinzia\1069366_567578083289004_1160860537_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05051"/>
            <a:ext cx="4038600" cy="3116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648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Γραμμική ΠρΚ κεραμική</a:t>
            </a:r>
            <a:endParaRPr lang="en-US" altLang="el-GR" smtClean="0"/>
          </a:p>
        </p:txBody>
      </p:sp>
      <p:sp>
        <p:nvSpPr>
          <p:cNvPr id="50179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720-700 π.Χ.</a:t>
            </a:r>
          </a:p>
          <a:p>
            <a:pPr eaLnBrk="1" hangingPunct="1"/>
            <a:r>
              <a:rPr lang="el-GR" altLang="el-GR" smtClean="0"/>
              <a:t>Ανατολίζοντα και γραμμικά μοτίβα</a:t>
            </a:r>
          </a:p>
          <a:p>
            <a:pPr eaLnBrk="1" hangingPunct="1"/>
            <a:r>
              <a:rPr lang="el-GR" altLang="el-GR" smtClean="0"/>
              <a:t>Σχήματα μικρά: αρύβαλλος, πυξίδα, κοτύλη</a:t>
            </a:r>
          </a:p>
          <a:p>
            <a:pPr eaLnBrk="1" hangingPunct="1"/>
            <a:r>
              <a:rPr lang="el-GR" altLang="el-GR" smtClean="0"/>
              <a:t>Ευρήματα σε όλη την Ελλάδα, αλλά και την Ιταλία</a:t>
            </a:r>
            <a:endParaRPr lang="en-US" altLang="el-GR" smtClean="0"/>
          </a:p>
        </p:txBody>
      </p:sp>
      <p:sp>
        <p:nvSpPr>
          <p:cNvPr id="50180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Ταυτόχρονα με τα τελευταία δείγματα της ΥΓ</a:t>
            </a:r>
          </a:p>
          <a:p>
            <a:pPr eaLnBrk="1" hangingPunct="1"/>
            <a:r>
              <a:rPr lang="el-GR" altLang="el-GR" smtClean="0"/>
              <a:t>Συμβαδίζει με ΥΓ2 της Αττικής και άλλων περιοχών </a:t>
            </a:r>
          </a:p>
          <a:p>
            <a:pPr eaLnBrk="1" hangingPunct="1"/>
            <a:r>
              <a:rPr lang="el-GR" altLang="el-GR" smtClean="0"/>
              <a:t>Έλλειψη εικονιστικής παράδοσης</a:t>
            </a:r>
            <a:endParaRPr lang="en-US" altLang="el-GR" smtClean="0"/>
          </a:p>
        </p:txBody>
      </p:sp>
    </p:spTree>
    <p:extLst>
      <p:ext uri="{BB962C8B-B14F-4D97-AF65-F5344CB8AC3E}">
        <p14:creationId xmlns:p14="http://schemas.microsoft.com/office/powerpoint/2010/main" val="137381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Leiden</a:t>
            </a:r>
            <a:r>
              <a:rPr lang="fr-BE" dirty="0" smtClean="0"/>
              <a:t>, </a:t>
            </a:r>
            <a:r>
              <a:rPr lang="el-GR" dirty="0" err="1" smtClean="0"/>
              <a:t>ΠΠρΚ</a:t>
            </a:r>
            <a:r>
              <a:rPr lang="el-GR" dirty="0" smtClean="0"/>
              <a:t> πυξίδα. Θήρα, πυξίδα</a:t>
            </a:r>
            <a:endParaRPr lang="en-US" dirty="0"/>
          </a:p>
        </p:txBody>
      </p:sp>
      <p:sp>
        <p:nvSpPr>
          <p:cNvPr id="5120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altLang="el-GR" smtClean="0"/>
          </a:p>
        </p:txBody>
      </p:sp>
      <p:sp>
        <p:nvSpPr>
          <p:cNvPr id="5120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altLang="el-GR" smtClean="0"/>
          </a:p>
        </p:txBody>
      </p:sp>
      <p:pic>
        <p:nvPicPr>
          <p:cNvPr id="512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4" y="1524000"/>
            <a:ext cx="2638425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362200"/>
            <a:ext cx="417195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43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Πρώιμες ΠΚ λήκυθοι από τη Δήλο και την Κύμη της </a:t>
            </a:r>
            <a:r>
              <a:rPr lang="el-GR" dirty="0" err="1" smtClean="0"/>
              <a:t>Καμπανίας</a:t>
            </a:r>
            <a:r>
              <a:rPr lang="el-GR" dirty="0" smtClean="0"/>
              <a:t>. </a:t>
            </a:r>
            <a:endParaRPr lang="en-US" dirty="0"/>
          </a:p>
        </p:txBody>
      </p:sp>
      <p:pic>
        <p:nvPicPr>
          <p:cNvPr id="52227" name="Picture 7" descr="DelosEPClekytho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1708151"/>
            <a:ext cx="2941638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1504950"/>
            <a:ext cx="4029075" cy="535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213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28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3200"/>
              <a:t>1. Υπογεωμετρικός αρύβαλλος. Ελβετία, ιδιωτ. Συλλογή. 2. Πρώιμος ΠΚ αρύβαλλος. Συρακούσες. </a:t>
            </a:r>
          </a:p>
        </p:txBody>
      </p:sp>
      <p:pic>
        <p:nvPicPr>
          <p:cNvPr id="53251" name="Picture 4" descr="SyracuseEPCaryballo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2263" y="1844675"/>
            <a:ext cx="328295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2" name="Picture 7" descr="suissesubgeomary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9" y="1773238"/>
            <a:ext cx="3641725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017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5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4000"/>
              <a:t>Γραμμική πρωτοκορινθιακή κοτύλη. 700 π.Χ. Μιλάνο, από το </a:t>
            </a:r>
            <a:r>
              <a:rPr lang="fr-FR" sz="4000"/>
              <a:t>Cerveteri</a:t>
            </a:r>
            <a:endParaRPr lang="el-GR" sz="4000"/>
          </a:p>
        </p:txBody>
      </p:sp>
      <p:pic>
        <p:nvPicPr>
          <p:cNvPr id="54275" name="Picture 4" descr="CerveterikotylePC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1700" y="1828800"/>
            <a:ext cx="538480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48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8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4000"/>
              <a:t>Πρώϊμη πρωτοκορινθιακή πυξίδα Αθήνας. </a:t>
            </a:r>
          </a:p>
        </p:txBody>
      </p:sp>
      <p:pic>
        <p:nvPicPr>
          <p:cNvPr id="55299" name="Picture 4" descr="AthensEPCpyxi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844675"/>
            <a:ext cx="4000500" cy="3881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0" name="Picture 6" descr="AthensEPCpyxis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1538" y="1844676"/>
            <a:ext cx="4360862" cy="3921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65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Πρώιμη Πρωτοκορινθιακή: εικονιστικοί ρυθμοί</a:t>
            </a:r>
          </a:p>
        </p:txBody>
      </p:sp>
      <p:sp>
        <p:nvSpPr>
          <p:cNvPr id="56323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Απουσία εικονιστικής παράδοσης κατά την ΥΓ περίοδο (οινοχόη Πιθηκουσσών)</a:t>
            </a:r>
          </a:p>
          <a:p>
            <a:pPr eaLnBrk="1" hangingPunct="1"/>
            <a:r>
              <a:rPr lang="el-GR" altLang="el-GR"/>
              <a:t>Τεχνική αρτιότητα (όπτηση, «ρίξιμο των αγγείων)</a:t>
            </a:r>
          </a:p>
          <a:p>
            <a:pPr eaLnBrk="1" hangingPunct="1"/>
            <a:r>
              <a:rPr lang="el-GR" altLang="el-GR"/>
              <a:t>Επαφές με Φοίνικες </a:t>
            </a:r>
          </a:p>
          <a:p>
            <a:pPr eaLnBrk="1" hangingPunct="1"/>
            <a:r>
              <a:rPr lang="el-GR" altLang="el-GR"/>
              <a:t>Εξαγωγές</a:t>
            </a:r>
          </a:p>
        </p:txBody>
      </p:sp>
      <p:pic>
        <p:nvPicPr>
          <p:cNvPr id="56324" name="Picture 3" descr="Ischiatomba1187corinthianLG2oinocho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4114" y="1916113"/>
            <a:ext cx="2878137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468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800"/>
              <a:t>1. Πρώιμη πρωτοκορινθιακή κωνική οινοχόη Νέας Υόρκης. 700 π.Χ. </a:t>
            </a:r>
          </a:p>
        </p:txBody>
      </p:sp>
      <p:pic>
        <p:nvPicPr>
          <p:cNvPr id="57347" name="Picture 3" descr="NewYorkEPCoinochoe1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290763"/>
            <a:ext cx="4038600" cy="3143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48" name="Picture 4" descr="NewYorkEPCoinochoe2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9600" y="2771775"/>
            <a:ext cx="3822700" cy="291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4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6" y="1400176"/>
            <a:ext cx="5457825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26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4000"/>
              <a:t>Οινοχόες της Ομάδας της Κύμης. 700 π.Χ. 1. 2. Νάπολη. </a:t>
            </a:r>
          </a:p>
        </p:txBody>
      </p:sp>
      <p:pic>
        <p:nvPicPr>
          <p:cNvPr id="58371" name="Picture 4" descr="naplesEPCCumaegrou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1" y="1773239"/>
            <a:ext cx="5040313" cy="4211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372" name="Picture 6" descr="NaplesCumaegrou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08888" y="1773239"/>
            <a:ext cx="2667000" cy="431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98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Σημαντικές σχολές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altLang="el-GR" smtClean="0"/>
              <a:t>ΓΕΩΜΕΤΡΙΚΗ</a:t>
            </a:r>
          </a:p>
          <a:p>
            <a:pPr marL="0" indent="0">
              <a:buNone/>
            </a:pPr>
            <a:endParaRPr lang="el-GR" altLang="el-GR" sz="2000"/>
          </a:p>
          <a:p>
            <a:pPr marL="0" indent="0">
              <a:buNone/>
            </a:pPr>
            <a:r>
              <a:rPr lang="el-GR" altLang="el-GR" sz="2000">
                <a:solidFill>
                  <a:srgbClr val="FF0000"/>
                </a:solidFill>
              </a:rPr>
              <a:t>Αττική	</a:t>
            </a:r>
            <a:r>
              <a:rPr lang="el-GR" altLang="el-GR" sz="2000"/>
              <a:t>		</a:t>
            </a:r>
          </a:p>
          <a:p>
            <a:pPr marL="0" indent="0">
              <a:buNone/>
            </a:pPr>
            <a:r>
              <a:rPr lang="el-GR" altLang="el-GR" sz="2000"/>
              <a:t>Εύβοια</a:t>
            </a:r>
          </a:p>
          <a:p>
            <a:pPr marL="0" indent="0">
              <a:buNone/>
            </a:pPr>
            <a:r>
              <a:rPr lang="el-GR" altLang="el-GR" sz="2000"/>
              <a:t>Άργος</a:t>
            </a:r>
          </a:p>
          <a:p>
            <a:pPr marL="0" indent="0">
              <a:buNone/>
            </a:pPr>
            <a:r>
              <a:rPr lang="el-GR" altLang="el-GR" sz="2000"/>
              <a:t>Κόρινθος</a:t>
            </a:r>
          </a:p>
          <a:p>
            <a:pPr marL="0" indent="0">
              <a:buNone/>
            </a:pPr>
            <a:r>
              <a:rPr lang="el-GR" altLang="el-GR" sz="2000"/>
              <a:t>Βοιωτία</a:t>
            </a:r>
          </a:p>
          <a:p>
            <a:pPr marL="0" indent="0">
              <a:buNone/>
            </a:pPr>
            <a:r>
              <a:rPr lang="el-GR" altLang="el-GR" sz="2000"/>
              <a:t>Λακωνία</a:t>
            </a:r>
          </a:p>
          <a:p>
            <a:pPr marL="0" indent="0">
              <a:buNone/>
            </a:pPr>
            <a:r>
              <a:rPr lang="el-GR" altLang="el-GR" sz="2000"/>
              <a:t>Κυκλάδες</a:t>
            </a:r>
          </a:p>
          <a:p>
            <a:pPr marL="0" indent="0">
              <a:buNone/>
            </a:pPr>
            <a:r>
              <a:rPr lang="el-GR" altLang="el-GR" sz="2000"/>
              <a:t>Ιωνία</a:t>
            </a:r>
          </a:p>
          <a:p>
            <a:pPr marL="0" indent="0">
              <a:buNone/>
            </a:pPr>
            <a:r>
              <a:rPr lang="el-GR" altLang="el-GR" sz="2000"/>
              <a:t>Μεγάλη Ελλάδα</a:t>
            </a:r>
          </a:p>
          <a:p>
            <a:pPr marL="0" indent="0">
              <a:buNone/>
            </a:pPr>
            <a:endParaRPr lang="el-GR" altLang="el-GR" sz="200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l-GR" dirty="0" smtClean="0"/>
              <a:t>ΑΝΑΤΟΛΙΖΟΥΣΑ</a:t>
            </a:r>
          </a:p>
          <a:p>
            <a:pPr eaLnBrk="1" hangingPunct="1">
              <a:defRPr/>
            </a:pPr>
            <a:endParaRPr lang="el-GR" sz="2000" dirty="0"/>
          </a:p>
          <a:p>
            <a:pPr marL="0" indent="0">
              <a:buNone/>
              <a:defRPr/>
            </a:pPr>
            <a:r>
              <a:rPr lang="el-GR" sz="2000" dirty="0">
                <a:solidFill>
                  <a:srgbClr val="FF0000"/>
                </a:solidFill>
              </a:rPr>
              <a:t>Κόρινθος</a:t>
            </a:r>
          </a:p>
          <a:p>
            <a:pPr marL="0" indent="0">
              <a:buNone/>
              <a:defRPr/>
            </a:pPr>
            <a:r>
              <a:rPr lang="el-GR" sz="2000" dirty="0"/>
              <a:t>Αττική</a:t>
            </a:r>
          </a:p>
          <a:p>
            <a:pPr marL="0" indent="0">
              <a:buNone/>
              <a:defRPr/>
            </a:pPr>
            <a:r>
              <a:rPr lang="el-GR" sz="2000" dirty="0"/>
              <a:t>Άργος</a:t>
            </a:r>
          </a:p>
          <a:p>
            <a:pPr marL="0" indent="0">
              <a:buNone/>
              <a:defRPr/>
            </a:pPr>
            <a:r>
              <a:rPr lang="el-GR" sz="2000" dirty="0"/>
              <a:t>Βοιωτία</a:t>
            </a:r>
          </a:p>
          <a:p>
            <a:pPr marL="0" indent="0">
              <a:buNone/>
              <a:defRPr/>
            </a:pPr>
            <a:r>
              <a:rPr lang="el-GR" sz="2000" dirty="0"/>
              <a:t>Κυκλάδες</a:t>
            </a:r>
          </a:p>
          <a:p>
            <a:pPr marL="0" indent="0">
              <a:buNone/>
              <a:defRPr/>
            </a:pPr>
            <a:r>
              <a:rPr lang="el-GR" sz="2000" dirty="0"/>
              <a:t>Ιωνία</a:t>
            </a:r>
          </a:p>
          <a:p>
            <a:pPr marL="0" indent="0">
              <a:buNone/>
              <a:defRPr/>
            </a:pPr>
            <a:r>
              <a:rPr lang="el-GR" sz="2000" dirty="0"/>
              <a:t>Κρήτη</a:t>
            </a:r>
          </a:p>
          <a:p>
            <a:pPr marL="0" indent="0">
              <a:buNone/>
              <a:defRPr/>
            </a:pPr>
            <a:r>
              <a:rPr lang="el-GR" sz="2000" dirty="0"/>
              <a:t>Μεγάλη Ελλάδα</a:t>
            </a:r>
          </a:p>
          <a:p>
            <a:pPr marL="0" indent="0">
              <a:buNone/>
              <a:defRPr/>
            </a:pPr>
            <a:r>
              <a:rPr lang="el-GR" sz="2000" dirty="0"/>
              <a:t>Σικελία</a:t>
            </a:r>
          </a:p>
          <a:p>
            <a:pPr eaLnBrk="1" hangingPunct="1">
              <a:defRPr/>
            </a:pPr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272293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5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sz="2800" dirty="0"/>
              <a:t>1. ΠρΠΚ Οινοχόη του Ζωγράφου της Τουλούζης από τις Συρακούσες. 700 π.Χ. 2. ΠρΠΚ οινοχόη, πιθανόν ιταλικής προέλευσης. Ταρκυνία. 700-650 π.Χ. </a:t>
            </a:r>
            <a:r>
              <a:rPr lang="el-GR" sz="4000" dirty="0"/>
              <a:t> </a:t>
            </a:r>
          </a:p>
        </p:txBody>
      </p:sp>
      <p:pic>
        <p:nvPicPr>
          <p:cNvPr id="59395" name="Picture 4" descr="SyracuseEPCoinochoeTolosa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0" y="1773238"/>
            <a:ext cx="2820988" cy="4248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396" name="Picture 12" descr="tarquiniaitalocorinthia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4264" y="1773238"/>
            <a:ext cx="3971925" cy="4248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56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/>
              <a:t>Πρώιμος πρωτοκορινθιακός αρύβαλλος. Λονδίνο Ζωγράφος του </a:t>
            </a:r>
            <a:r>
              <a:rPr lang="fr-FR" altLang="el-GR" sz="2400"/>
              <a:t>Evelyn. </a:t>
            </a:r>
            <a:endParaRPr lang="el-GR" altLang="el-GR" sz="2400"/>
          </a:p>
        </p:txBody>
      </p:sp>
      <p:pic>
        <p:nvPicPr>
          <p:cNvPr id="60419" name="Picture 4" descr="LondonEuweEPCaryballo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950" y="1916113"/>
            <a:ext cx="383540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04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1931989"/>
            <a:ext cx="3832225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28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/>
              <a:t>Πρώιμος ΠΚ αρύβαλλος. Ζωγράφος του </a:t>
            </a:r>
            <a:r>
              <a:rPr lang="fr-FR" altLang="el-GR" sz="2400"/>
              <a:t>Evelyn.</a:t>
            </a:r>
            <a:r>
              <a:rPr lang="el-GR" altLang="el-GR" sz="2400"/>
              <a:t> «Τρόμος του κενού» (</a:t>
            </a:r>
            <a:r>
              <a:rPr lang="en-US" altLang="el-GR" sz="2400"/>
              <a:t>horror vacui</a:t>
            </a:r>
            <a:r>
              <a:rPr lang="el-GR" altLang="el-GR" sz="2400"/>
              <a:t>)</a:t>
            </a:r>
            <a:r>
              <a:rPr lang="en-US" altLang="el-GR" sz="2400"/>
              <a:t>. 700</a:t>
            </a:r>
            <a:r>
              <a:rPr lang="fr-FR" altLang="el-GR" sz="2400"/>
              <a:t> </a:t>
            </a:r>
            <a:r>
              <a:rPr lang="el-GR" altLang="el-GR" sz="2400"/>
              <a:t>π.Χ.</a:t>
            </a:r>
          </a:p>
        </p:txBody>
      </p:sp>
      <p:pic>
        <p:nvPicPr>
          <p:cNvPr id="61443" name="Picture 4" descr="LondonEvelynParyballos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1773239"/>
            <a:ext cx="3744912" cy="4249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44" name="Picture 7" descr="LondonEvelynParyballos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67476" y="1773238"/>
            <a:ext cx="3827463" cy="4248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514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800"/>
              <a:t>Πρώιμη ΠΚ κοτύλη. Αίγινα.Πρ ΠΚ Αρύβαλλος. Πρώτη Ομάδα του Περιγράμματος. Βοστώνη. </a:t>
            </a:r>
          </a:p>
        </p:txBody>
      </p:sp>
      <p:pic>
        <p:nvPicPr>
          <p:cNvPr id="62467" name="Picture 4" descr="BostonEPCaryballos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1989138"/>
            <a:ext cx="387985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468" name="Picture 12" descr="AeginaEPCcoty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993901"/>
            <a:ext cx="4576762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624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800"/>
              <a:t>Νάπολη. Πρώιμος ΠΚ αρύβαλλος της Πρώτης Ομάδας του περιγράμματος από την Κύμη. </a:t>
            </a:r>
          </a:p>
        </p:txBody>
      </p:sp>
      <p:pic>
        <p:nvPicPr>
          <p:cNvPr id="63491" name="Picture 4" descr="NaplesEPCcumaearyballo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3301" y="1828800"/>
            <a:ext cx="3567113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492" name="Picture 7" descr="NaplesEPCcumaearyballos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1914" y="1828800"/>
            <a:ext cx="3595687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542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Μέση Πρωτοκορινθιακή Περίοδος Ι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Μελανόμορφος ρυθμός</a:t>
            </a:r>
          </a:p>
          <a:p>
            <a:pPr eaLnBrk="1" hangingPunct="1"/>
            <a:r>
              <a:rPr lang="el-GR" altLang="el-GR" smtClean="0"/>
              <a:t>Εμφάνιση του μύθου</a:t>
            </a:r>
          </a:p>
          <a:p>
            <a:pPr eaLnBrk="1" hangingPunct="1"/>
            <a:r>
              <a:rPr lang="el-GR" altLang="el-GR" smtClean="0"/>
              <a:t>Ωοειδής αρύβαλλος</a:t>
            </a:r>
          </a:p>
          <a:p>
            <a:pPr eaLnBrk="1" hangingPunct="1"/>
            <a:r>
              <a:rPr lang="el-GR" altLang="el-GR" smtClean="0"/>
              <a:t>Ζωγράφος του Αίαντα (αρύβαλλος Λούβρου)</a:t>
            </a:r>
          </a:p>
          <a:p>
            <a:pPr eaLnBrk="1" hangingPunct="1"/>
            <a:endParaRPr lang="el-GR" altLang="el-GR" smtClean="0"/>
          </a:p>
        </p:txBody>
      </p:sp>
      <p:pic>
        <p:nvPicPr>
          <p:cNvPr id="64516" name="Picture 3" descr="LouvreAjaxPMCaryballo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29426" y="1843088"/>
            <a:ext cx="3154363" cy="4678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354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ΜΠΚ 1 αρύβαλλος του Ζωγράφου του Αίαντα. Βοστώνη, </a:t>
            </a:r>
            <a:r>
              <a:rPr lang="fr-FR" altLang="el-GR" sz="4000"/>
              <a:t>MFA. </a:t>
            </a:r>
            <a:endParaRPr lang="el-GR" altLang="el-GR" sz="4000"/>
          </a:p>
        </p:txBody>
      </p:sp>
      <p:pic>
        <p:nvPicPr>
          <p:cNvPr id="65539" name="Picture 3" descr="BostonAjaxP1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0014" y="1600201"/>
            <a:ext cx="276383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540" name="Picture 4" descr="BostonAjaxP2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94514" y="1600201"/>
            <a:ext cx="2593975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15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l-GR" sz="2800"/>
              <a:t>1. </a:t>
            </a:r>
            <a:r>
              <a:rPr lang="el-GR" altLang="el-GR" sz="2800"/>
              <a:t>Μέσος ΠΚ 1 αρύβαλλος. Βοστώνη. </a:t>
            </a:r>
          </a:p>
        </p:txBody>
      </p:sp>
      <p:pic>
        <p:nvPicPr>
          <p:cNvPr id="66563" name="Picture 4" descr="BostonMPC1aryballos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92264" y="2276476"/>
            <a:ext cx="9069387" cy="3097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6564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219968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el-GR" sz="4000"/>
              <a:t>M</a:t>
            </a:r>
            <a:r>
              <a:rPr lang="el-GR" altLang="el-GR" sz="4000"/>
              <a:t>έση ΠρΚ 1 κοτύλη. </a:t>
            </a:r>
            <a:r>
              <a:rPr lang="fr-FR" altLang="el-GR" sz="4000"/>
              <a:t>Virginia Museum of Art</a:t>
            </a:r>
            <a:endParaRPr lang="el-GR" altLang="el-GR" sz="4000"/>
          </a:p>
        </p:txBody>
      </p:sp>
      <p:pic>
        <p:nvPicPr>
          <p:cNvPr id="67587" name="Picture 3" descr="MPC1skyphos4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4" y="1773238"/>
            <a:ext cx="4535487" cy="34020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588" name="Picture 4" descr="MPC1skyphos2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3700" y="1773239"/>
            <a:ext cx="3640138" cy="3379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56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1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fr-FR" altLang="el-GR" sz="4000"/>
              <a:t>M</a:t>
            </a:r>
            <a:r>
              <a:rPr lang="el-GR" altLang="el-GR" sz="4000"/>
              <a:t>έση ΠρΚ 1 κοτύλη. </a:t>
            </a:r>
            <a:r>
              <a:rPr lang="fr-FR" altLang="el-GR" sz="4000"/>
              <a:t>Virginia Museum of Art</a:t>
            </a:r>
            <a:endParaRPr lang="el-GR" altLang="el-GR" sz="4000"/>
          </a:p>
        </p:txBody>
      </p:sp>
      <p:pic>
        <p:nvPicPr>
          <p:cNvPr id="68611" name="Picture 4" descr="MPC1skyphos1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1773239"/>
            <a:ext cx="4176712" cy="3132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12" name="Picture 7" descr="MPC1skyphos3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7439" y="1773238"/>
            <a:ext cx="4175125" cy="3130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611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Η πρωτοκορινθιακή κεραμική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l-GR" sz="2900">
                <a:solidFill>
                  <a:srgbClr val="FF0000"/>
                </a:solidFill>
              </a:rPr>
              <a:t>Γραμμική Πρωτοκορινθιακή: 720-700</a:t>
            </a:r>
          </a:p>
          <a:p>
            <a:pPr eaLnBrk="1" hangingPunct="1"/>
            <a:r>
              <a:rPr lang="el-GR" altLang="el-GR" sz="2900"/>
              <a:t>Πρώιμη Πρωτοκορινθιακή (ΠρΠΚ): 720-690</a:t>
            </a:r>
          </a:p>
          <a:p>
            <a:pPr eaLnBrk="1" hangingPunct="1"/>
            <a:r>
              <a:rPr lang="el-GR" altLang="el-GR" sz="2900"/>
              <a:t>Μέση Πρωτοκορινθιακή 1 (ΜΠΚ 1): 690-670</a:t>
            </a:r>
          </a:p>
          <a:p>
            <a:pPr eaLnBrk="1" hangingPunct="1"/>
            <a:r>
              <a:rPr lang="el-GR" altLang="el-GR" sz="2900"/>
              <a:t>Μέση Πρωτοκορινθιακή 2 (ΜΠΚ 2): 670-650</a:t>
            </a:r>
          </a:p>
          <a:p>
            <a:pPr eaLnBrk="1" hangingPunct="1"/>
            <a:r>
              <a:rPr lang="el-GR" altLang="el-GR" sz="2900"/>
              <a:t>Ύστερη Πρωτοκορινθιακή (ΥΠΚ): 650-640</a:t>
            </a:r>
          </a:p>
          <a:p>
            <a:pPr eaLnBrk="1" hangingPunct="1"/>
            <a:r>
              <a:rPr lang="el-GR" altLang="el-GR" sz="2900"/>
              <a:t>Μεταβατική Περίοδος: 640-620</a:t>
            </a:r>
          </a:p>
        </p:txBody>
      </p:sp>
    </p:spTree>
    <p:extLst>
      <p:ext uri="{BB962C8B-B14F-4D97-AF65-F5344CB8AC3E}">
        <p14:creationId xmlns:p14="http://schemas.microsoft.com/office/powerpoint/2010/main" val="203976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Μέση πρωτοκορινθιακή κοτύλη 2. Αίγινα</a:t>
            </a:r>
          </a:p>
        </p:txBody>
      </p:sp>
      <p:pic>
        <p:nvPicPr>
          <p:cNvPr id="69635" name="Picture 4" descr="Mathima 073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9438" y="1803401"/>
            <a:ext cx="5111750" cy="3394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636" name="Picture 7" descr="Mathima 074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48525" y="2276475"/>
            <a:ext cx="3028950" cy="201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9637" name="Line 10"/>
          <p:cNvSpPr>
            <a:spLocks noChangeShapeType="1"/>
          </p:cNvSpPr>
          <p:nvPr/>
        </p:nvSpPr>
        <p:spPr bwMode="auto">
          <a:xfrm flipV="1">
            <a:off x="5808664" y="2924176"/>
            <a:ext cx="2879725" cy="576263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endParaRPr lang="el-GR"/>
          </a:p>
        </p:txBody>
      </p:sp>
      <p:sp>
        <p:nvSpPr>
          <p:cNvPr id="69638" name="Line 11"/>
          <p:cNvSpPr>
            <a:spLocks noChangeShapeType="1"/>
          </p:cNvSpPr>
          <p:nvPr/>
        </p:nvSpPr>
        <p:spPr bwMode="auto">
          <a:xfrm flipV="1">
            <a:off x="5664200" y="3068638"/>
            <a:ext cx="2808288" cy="360362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endParaRPr lang="el-GR"/>
          </a:p>
        </p:txBody>
      </p:sp>
      <p:sp>
        <p:nvSpPr>
          <p:cNvPr id="69639" name="Line 12"/>
          <p:cNvSpPr>
            <a:spLocks noChangeShapeType="1"/>
          </p:cNvSpPr>
          <p:nvPr/>
        </p:nvSpPr>
        <p:spPr bwMode="auto">
          <a:xfrm flipV="1">
            <a:off x="5951538" y="2924175"/>
            <a:ext cx="2449512" cy="433388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3667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Μέση πρωτοκορινθιακή κοτύλη 2. Αίγινα. </a:t>
            </a:r>
          </a:p>
        </p:txBody>
      </p:sp>
      <p:pic>
        <p:nvPicPr>
          <p:cNvPr id="70659" name="Picture 3" descr="Mathima 072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5776" y="1600201"/>
            <a:ext cx="6138863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651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3200"/>
              <a:t>1. Μέσο πρωτοκορινθιακό 2 αλάβαστρο. Λονδίνο. 2. ΜΠΚ 2 Όλπη από τους Βήιους.</a:t>
            </a:r>
            <a:r>
              <a:rPr lang="el-GR" altLang="el-GR" sz="4000"/>
              <a:t> </a:t>
            </a:r>
          </a:p>
        </p:txBody>
      </p:sp>
      <p:pic>
        <p:nvPicPr>
          <p:cNvPr id="71683" name="Picture 3" descr="LondonLPCalabastron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4" y="1844675"/>
            <a:ext cx="2681287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684" name="Picture 4" descr="Mathima 085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7939" y="1844676"/>
            <a:ext cx="5153025" cy="3965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390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Ύστερη πρωτοκορινθιακή όλπη. Ρώμη, </a:t>
            </a:r>
            <a:r>
              <a:rPr lang="fr-FR" altLang="el-GR" sz="4000"/>
              <a:t>Museo di Villa Giulia. </a:t>
            </a:r>
            <a:endParaRPr lang="el-GR" altLang="el-GR" sz="4000"/>
          </a:p>
        </p:txBody>
      </p:sp>
      <p:pic>
        <p:nvPicPr>
          <p:cNvPr id="72707" name="Picture 3" descr="Chigivase2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8213" y="1628776"/>
            <a:ext cx="8096250" cy="5057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39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4000"/>
              <a:t>Ύστερη πρωτοκορινθιακή όλπη. Ρώμη, </a:t>
            </a:r>
            <a:r>
              <a:rPr lang="fr-FR" altLang="el-GR" sz="4000"/>
              <a:t>Museo di Villa Giulia. </a:t>
            </a:r>
            <a:endParaRPr lang="el-GR" altLang="el-GR" sz="4000"/>
          </a:p>
        </p:txBody>
      </p:sp>
      <p:pic>
        <p:nvPicPr>
          <p:cNvPr id="73731" name="Picture 3" descr="Mathima 079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1773238"/>
            <a:ext cx="2670175" cy="4254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3732" name="Picture 4" descr="chigivase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6138" y="1844676"/>
            <a:ext cx="5643562" cy="3967163"/>
          </a:xfrm>
        </p:spPr>
      </p:pic>
    </p:spTree>
    <p:extLst>
      <p:ext uri="{BB962C8B-B14F-4D97-AF65-F5344CB8AC3E}">
        <p14:creationId xmlns:p14="http://schemas.microsoft.com/office/powerpoint/2010/main" val="257245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Ύστερη πρωτοκορινθιακή όλπη. Ρώμη, </a:t>
            </a:r>
            <a:r>
              <a:rPr lang="fr-FR" altLang="el-GR" sz="4000"/>
              <a:t>Museo di Villa Giulia.</a:t>
            </a:r>
            <a:endParaRPr lang="el-GR" altLang="el-GR" sz="4000"/>
          </a:p>
        </p:txBody>
      </p:sp>
      <p:pic>
        <p:nvPicPr>
          <p:cNvPr id="74755" name="Picture 3" descr="Mathima 078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5551" y="1844676"/>
            <a:ext cx="7146925" cy="4081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007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Όλπη από τους Βηίους. </a:t>
            </a:r>
          </a:p>
        </p:txBody>
      </p:sp>
      <p:pic>
        <p:nvPicPr>
          <p:cNvPr id="75779" name="Picture 4" descr="Veiitransitionalolpe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8850" y="1790701"/>
            <a:ext cx="7754938" cy="4302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460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Αρύβαλλος </a:t>
            </a:r>
            <a:r>
              <a:rPr lang="fr-FR" altLang="el-GR" sz="4000"/>
              <a:t>Macmillan. </a:t>
            </a:r>
            <a:r>
              <a:rPr lang="el-GR" altLang="el-GR" sz="4000"/>
              <a:t>Ζωγράφος του </a:t>
            </a:r>
            <a:r>
              <a:rPr lang="fr-FR" altLang="el-GR" sz="4000"/>
              <a:t>Chigi. </a:t>
            </a:r>
            <a:r>
              <a:rPr lang="el-GR" altLang="el-GR" sz="4000"/>
              <a:t>Λονδίνο. </a:t>
            </a:r>
          </a:p>
        </p:txBody>
      </p:sp>
      <p:pic>
        <p:nvPicPr>
          <p:cNvPr id="76803" name="Picture 3" descr="LondonMcmillanaryballos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1844675"/>
            <a:ext cx="2284412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6804" name="Picture 4" descr="LondonMcMillanaryb2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7213" y="1844676"/>
            <a:ext cx="5878512" cy="3903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340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800"/>
              <a:t>1. Μέσος ΠΚ 2 Αρύβαλλος. Ζωγράφος του Κυνηγού. Κόρινθος. 2. Μέσος ΠΚ αρύβαλλος. Ομάδα του Ζωγράφου του </a:t>
            </a:r>
            <a:r>
              <a:rPr lang="fr-FR" altLang="el-GR" sz="2800"/>
              <a:t>Chigi. </a:t>
            </a:r>
            <a:r>
              <a:rPr lang="el-GR" altLang="el-GR" sz="2800"/>
              <a:t>Βοστώνη. </a:t>
            </a:r>
            <a:endParaRPr lang="el-GR" altLang="el-GR" sz="4000"/>
          </a:p>
        </p:txBody>
      </p:sp>
      <p:pic>
        <p:nvPicPr>
          <p:cNvPr id="77827" name="Picture 3" descr="CorinthMPCHuntsmanParyballos1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5188" y="1628776"/>
            <a:ext cx="7993062" cy="1763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7828" name="Picture 4" descr="BostonChigiGrouparyballos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32176" y="3500439"/>
            <a:ext cx="5688013" cy="2524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14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Κοτύλες του Ζωγράφου του Κυνηγόσκυλου. 1. Αίγινα. 2. Λονδίνο</a:t>
            </a:r>
          </a:p>
        </p:txBody>
      </p:sp>
      <p:pic>
        <p:nvPicPr>
          <p:cNvPr id="78851" name="Picture 3" descr="Mathima 071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700214"/>
            <a:ext cx="4000500" cy="3000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52" name="Picture 4" descr="LondonHoundP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0100" y="3141664"/>
            <a:ext cx="4432300" cy="2943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019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Η ταύτιση της πρωτοκορινθιακής κεραμικής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r>
              <a:rPr lang="en-US" dirty="0" err="1" smtClean="0"/>
              <a:t>Friis</a:t>
            </a:r>
            <a:r>
              <a:rPr lang="en-US" dirty="0" smtClean="0"/>
              <a:t> Johansen, Les Vases </a:t>
            </a:r>
            <a:r>
              <a:rPr lang="en-US" dirty="0" err="1" smtClean="0"/>
              <a:t>sicyoniens</a:t>
            </a:r>
            <a:r>
              <a:rPr lang="en-US" dirty="0" smtClean="0"/>
              <a:t>. </a:t>
            </a:r>
          </a:p>
          <a:p>
            <a:pPr eaLnBrk="1" hangingPunct="1">
              <a:defRPr/>
            </a:pPr>
            <a:r>
              <a:rPr lang="el-GR" dirty="0" smtClean="0"/>
              <a:t>Θεωρεί ως τόπο κατασκευής τη Σικυώνα</a:t>
            </a:r>
          </a:p>
          <a:p>
            <a:pPr eaLnBrk="1" hangingPunct="1">
              <a:defRPr/>
            </a:pPr>
            <a:r>
              <a:rPr lang="el-GR" dirty="0" smtClean="0"/>
              <a:t>Τυπολογική προσέγγιση, με βάση την εξέλιξη του σχήματος του </a:t>
            </a:r>
            <a:r>
              <a:rPr lang="el-GR" dirty="0" err="1" smtClean="0"/>
              <a:t>αρυβάλλου</a:t>
            </a:r>
            <a:r>
              <a:rPr lang="el-GR" dirty="0" smtClean="0"/>
              <a:t> από σφαιρικό σε ωοειδή Α και Β και τελικά σε </a:t>
            </a:r>
            <a:r>
              <a:rPr lang="el-GR" dirty="0" err="1" smtClean="0"/>
              <a:t>απιόσχημο</a:t>
            </a:r>
            <a:r>
              <a:rPr lang="el-GR" dirty="0" smtClean="0"/>
              <a:t>. </a:t>
            </a:r>
          </a:p>
          <a:p>
            <a:pPr eaLnBrk="1" hangingPunct="1">
              <a:defRPr/>
            </a:pPr>
            <a:r>
              <a:rPr lang="el-GR" dirty="0" smtClean="0"/>
              <a:t>Αξιοποίηση των ευρημάτων από τη Γέλα, τις Συρακούσες και τα Μέγαρα Υβλαία για τη χρονολόγηση. </a:t>
            </a:r>
          </a:p>
          <a:p>
            <a:pPr eaLnBrk="1" hangingPunct="1">
              <a:defRPr/>
            </a:pPr>
            <a:r>
              <a:rPr lang="el-GR" dirty="0" smtClean="0"/>
              <a:t>Θεωρεί τη μεταβατική κεραμική ανεξάρτητη και από την ύστερη «</a:t>
            </a:r>
            <a:r>
              <a:rPr lang="el-GR" dirty="0" err="1" smtClean="0"/>
              <a:t>Σικυώνεια</a:t>
            </a:r>
            <a:r>
              <a:rPr lang="el-GR" dirty="0" smtClean="0"/>
              <a:t>» και από την πρώιμη κορινθιακή </a:t>
            </a:r>
            <a:endParaRPr lang="en-US" dirty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Payne, </a:t>
            </a:r>
            <a:r>
              <a:rPr lang="en-US" dirty="0" err="1" smtClean="0"/>
              <a:t>Protokorinthische</a:t>
            </a:r>
            <a:r>
              <a:rPr lang="en-US" dirty="0" smtClean="0"/>
              <a:t> </a:t>
            </a:r>
            <a:r>
              <a:rPr lang="en-US" dirty="0" err="1" smtClean="0"/>
              <a:t>Vasenmalerei</a:t>
            </a:r>
            <a:r>
              <a:rPr lang="en-US" dirty="0" smtClean="0"/>
              <a:t> </a:t>
            </a:r>
          </a:p>
          <a:p>
            <a:pPr eaLnBrk="1" hangingPunct="1">
              <a:defRPr/>
            </a:pPr>
            <a:r>
              <a:rPr lang="el-GR" dirty="0" smtClean="0"/>
              <a:t>Θεωρεί την πρωτοκορινθιακή κεραμική, την μεταβατική και την κορινθιακή ως διαφορετικές φάσεις παραγωγής ενός ενιαίου εργαστηρίου </a:t>
            </a:r>
          </a:p>
          <a:p>
            <a:pPr eaLnBrk="1" hangingPunct="1">
              <a:defRPr/>
            </a:pPr>
            <a:r>
              <a:rPr lang="el-GR" dirty="0" smtClean="0"/>
              <a:t>Ακολουθεί τη χρονολόγηση του </a:t>
            </a:r>
            <a:r>
              <a:rPr lang="en-US" dirty="0" smtClean="0"/>
              <a:t>Johansen, </a:t>
            </a:r>
            <a:r>
              <a:rPr lang="el-GR" dirty="0" smtClean="0"/>
              <a:t>επεκτείνοντάς την και διορθώνοντας επιμέρους σημεία, κυρίως σε ότι αφορά τη μεταβατική περίοδο.</a:t>
            </a:r>
          </a:p>
          <a:p>
            <a:pPr eaLnBrk="1" hangingPunct="1">
              <a:defRPr/>
            </a:pPr>
            <a:r>
              <a:rPr lang="el-GR" dirty="0" smtClean="0"/>
              <a:t>Το χρονολογικό σύστημα βασίζεται στην τυπολογική εξέλιξη, αλλά συνδέεται με απόλυτες χρονολογήσεις που προσφέρουν τα ευρήματα από τις αποικίες και η αναφορά του Θουκυδίδη στην ίδρυση τους (6.3-5).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96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4000"/>
              <a:t>ΜΠΚ 2 αρύβαλλος της Ολυμπίας. Ζωγράφος του </a:t>
            </a:r>
            <a:r>
              <a:rPr lang="fr-FR" altLang="el-GR" sz="4000"/>
              <a:t>Oberdan. </a:t>
            </a:r>
            <a:endParaRPr lang="el-GR" altLang="el-GR" sz="4000"/>
          </a:p>
        </p:txBody>
      </p:sp>
      <p:pic>
        <p:nvPicPr>
          <p:cNvPr id="79875" name="Picture 4" descr="OlympiaMPCOberdanParyballos1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1773238"/>
            <a:ext cx="2740025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9876" name="Picture 7" descr="OlympiaMPCOberdanParyballos3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3114" y="1773238"/>
            <a:ext cx="2962275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9877" name="Picture 9" descr="OlympiaMPCOderdanP2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5864" y="1773238"/>
            <a:ext cx="2981325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73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Ύστερος πρωτοκορινθιακός αρύβαλλος. Λούβρο</a:t>
            </a:r>
          </a:p>
        </p:txBody>
      </p:sp>
      <p:pic>
        <p:nvPicPr>
          <p:cNvPr id="80899" name="Picture 3" descr="Mathima 081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6725" y="1809751"/>
            <a:ext cx="2736850" cy="417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0900" name="Picture 4" descr="Mathima 082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0375" y="1773238"/>
            <a:ext cx="2363788" cy="4248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052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3200"/>
              <a:t>1. ΥΠΚ κωνική οινοχόη από την Περαχώρα. Αθήνα. 2. ΥΠΚ όλπη</a:t>
            </a:r>
            <a:r>
              <a:rPr lang="en-US" altLang="el-GR" sz="3200"/>
              <a:t>.</a:t>
            </a:r>
            <a:r>
              <a:rPr lang="el-GR" altLang="el-GR" sz="3200"/>
              <a:t> Οξφόρδη</a:t>
            </a:r>
          </a:p>
        </p:txBody>
      </p:sp>
      <p:pic>
        <p:nvPicPr>
          <p:cNvPr id="81923" name="Picture 4" descr="Perachoralekythos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9" y="1844675"/>
            <a:ext cx="5113337" cy="4040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24" name="Picture 11" descr="Mathima 086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4426" y="1844675"/>
            <a:ext cx="2689225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701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Ύστερο πρωτοκορινθιακό πλαστικό αγγείο. Λούβρο</a:t>
            </a:r>
          </a:p>
        </p:txBody>
      </p:sp>
      <p:pic>
        <p:nvPicPr>
          <p:cNvPr id="82947" name="Picture 3" descr="Mathima 069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7438" y="2060575"/>
            <a:ext cx="4216400" cy="2787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948" name="Picture 4" descr="Mathima 068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1773239"/>
            <a:ext cx="4176713" cy="340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40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3200"/>
              <a:t>Ύστερα πρωτοκορινθιακά πλαστικά αγγεία. 1. Μόναχο. 2. </a:t>
            </a:r>
            <a:r>
              <a:rPr lang="fr-FR" altLang="el-GR" sz="3200"/>
              <a:t>Malibu, Getty Museum. </a:t>
            </a:r>
            <a:endParaRPr lang="el-GR" altLang="el-GR" sz="3200"/>
          </a:p>
        </p:txBody>
      </p:sp>
      <p:pic>
        <p:nvPicPr>
          <p:cNvPr id="83971" name="Picture 3" descr="Mathima 077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773238"/>
            <a:ext cx="4000500" cy="3052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3972" name="Picture 4" descr="valavanis 043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0100" y="1844676"/>
            <a:ext cx="4432300" cy="2943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80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3200"/>
              <a:t>Ύστερες πρωτοκορινθιακές όλπες του Μαύρου Πολύχρωμου Ρυθμού. 1.-2. Ρώμη, </a:t>
            </a:r>
            <a:r>
              <a:rPr lang="fr-FR" altLang="el-GR" sz="3200"/>
              <a:t>Villa Giulia.  </a:t>
            </a:r>
            <a:endParaRPr lang="el-GR" altLang="el-GR" sz="3200"/>
          </a:p>
        </p:txBody>
      </p:sp>
      <p:pic>
        <p:nvPicPr>
          <p:cNvPr id="84995" name="Picture 10" descr="CastellaniLPColpe1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89225" y="1828800"/>
            <a:ext cx="273685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4996" name="Picture 12" descr="CastellanipolychromeLPC2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69114" y="1828800"/>
            <a:ext cx="2681287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902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Ύστερη ΠΚ οινοχόη από τις Συρακούσες. 640 π.Χ. </a:t>
            </a:r>
          </a:p>
        </p:txBody>
      </p:sp>
      <p:pic>
        <p:nvPicPr>
          <p:cNvPr id="86019" name="Picture 4" descr="SyracuseLCoinochoe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35413" y="1773239"/>
            <a:ext cx="4392612" cy="4256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97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3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l-GR" altLang="el-GR" sz="3200"/>
              <a:t>Ύστεροι πρωτοκορινθιακοί αρύβαλλοι από τάφους του Ορβίετο. Μουσείο </a:t>
            </a:r>
            <a:r>
              <a:rPr lang="fr-FR" altLang="el-GR" sz="3200"/>
              <a:t>Faina. </a:t>
            </a:r>
            <a:endParaRPr lang="el-GR" altLang="el-GR" sz="3200"/>
          </a:p>
        </p:txBody>
      </p:sp>
      <p:pic>
        <p:nvPicPr>
          <p:cNvPr id="87043" name="Picture 39" descr="Mathima 08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9" y="1773238"/>
            <a:ext cx="3449637" cy="4176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40" descr="Mathima 08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100" y="1773238"/>
            <a:ext cx="2344738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77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l-GR" altLang="el-GR" sz="2800"/>
              <a:t>Τέσσερις Ύστεροι Πρωτοκορινθιακοί αρύβαλλοι από ταφές του </a:t>
            </a:r>
            <a:r>
              <a:rPr lang="fr-FR" altLang="el-GR" sz="2800"/>
              <a:t>Cerveteri</a:t>
            </a:r>
            <a:endParaRPr lang="el-GR" altLang="el-GR" sz="2800"/>
          </a:p>
        </p:txBody>
      </p:sp>
      <p:pic>
        <p:nvPicPr>
          <p:cNvPr id="88067" name="Picture 7" descr="CerveteriPCaryballos1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24564" y="1700213"/>
            <a:ext cx="2376487" cy="3168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68" name="Picture 10" descr="CerveteriPCaryballos2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48100" y="1700213"/>
            <a:ext cx="2376488" cy="3168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69" name="Picture 13" descr="cerveteriPCaryballos3"/>
          <p:cNvPicPr>
            <a:picLocks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48664" y="1700213"/>
            <a:ext cx="1995487" cy="3168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70" name="Picture 19" descr="cerveteriPCaryballos4"/>
          <p:cNvPicPr>
            <a:picLocks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6" y="1700213"/>
            <a:ext cx="2378075" cy="3168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86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3600"/>
              <a:t>Ύστεροι πρωτοκορινθιακοί αρύβαλλοι. 1. Ιδ. Συλλογή. 2. Συλλ. </a:t>
            </a:r>
            <a:r>
              <a:rPr lang="fr-FR" altLang="el-GR" sz="3600"/>
              <a:t>Hirschmann</a:t>
            </a:r>
            <a:endParaRPr lang="el-GR" altLang="el-GR" sz="3600"/>
          </a:p>
        </p:txBody>
      </p:sp>
      <p:pic>
        <p:nvPicPr>
          <p:cNvPr id="89091" name="Picture 7" descr="Mathima 065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75276" y="1700214"/>
            <a:ext cx="4937125" cy="4186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9092" name="Picture 11" descr="Mathima 064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1700213"/>
            <a:ext cx="2919412" cy="4176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25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Εξέλιξη ΠΚ αρυβάλλου </a:t>
            </a:r>
            <a:endParaRPr lang="en-US" altLang="el-GR" smtClean="0"/>
          </a:p>
        </p:txBody>
      </p:sp>
      <p:pic>
        <p:nvPicPr>
          <p:cNvPr id="44035" name="Picture 3" descr="E:\Pictures\protocorinthianBF\villagiulia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39201" y="3200401"/>
            <a:ext cx="1573213" cy="2849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E:\Pictures\protocorinthianBF\LondonEPCaryballos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3124201"/>
            <a:ext cx="2571750" cy="2773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7" name="Picture 5" descr="E:\Pictures\protocorinthianBF\SyracuseLPCaryball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200400"/>
            <a:ext cx="2362200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8565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Ύστερα πρωτοκορινθιακά αγγεία από ιδιωτική συλλογή.</a:t>
            </a:r>
          </a:p>
        </p:txBody>
      </p:sp>
      <p:pic>
        <p:nvPicPr>
          <p:cNvPr id="90115" name="Picture 4" descr="Mathima 066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919289"/>
            <a:ext cx="4000500" cy="38560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16" name="Picture 7" descr="Mathima 067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96114" y="1828800"/>
            <a:ext cx="2427287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66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3200"/>
              <a:t>1. ΜΠ</a:t>
            </a:r>
            <a:r>
              <a:rPr lang="en-US" altLang="el-GR" sz="3200"/>
              <a:t>K </a:t>
            </a:r>
            <a:r>
              <a:rPr lang="el-GR" altLang="el-GR" sz="3200"/>
              <a:t>2 αρύβαλλος. 2. ΥΠΚ αρύβαλλος. οινοχόη. </a:t>
            </a:r>
            <a:r>
              <a:rPr lang="fr-FR" altLang="el-GR" sz="3200"/>
              <a:t>Francavilla Maritima (</a:t>
            </a:r>
            <a:r>
              <a:rPr lang="el-GR" altLang="el-GR" sz="3200"/>
              <a:t>Σύβαρις</a:t>
            </a:r>
            <a:r>
              <a:rPr lang="fr-FR" altLang="el-GR" sz="3200"/>
              <a:t>)</a:t>
            </a:r>
            <a:r>
              <a:rPr lang="el-GR" altLang="el-GR" sz="3200"/>
              <a:t>. </a:t>
            </a:r>
            <a:endParaRPr lang="el-GR" altLang="el-GR" smtClean="0"/>
          </a:p>
        </p:txBody>
      </p:sp>
      <p:pic>
        <p:nvPicPr>
          <p:cNvPr id="91139" name="Picture 4" descr="FrancavillaMPC2aryballos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4575" y="1828800"/>
            <a:ext cx="348615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1140" name="Picture 13" descr="FrancavillaLPCaryballos1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7139" y="1828800"/>
            <a:ext cx="3806825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546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800"/>
              <a:t>1. Ύστερος ΠΚ αρύβαλλος. </a:t>
            </a:r>
            <a:r>
              <a:rPr lang="fr-FR" altLang="el-GR" sz="2800"/>
              <a:t>Cozzio Micchelicc</a:t>
            </a:r>
            <a:r>
              <a:rPr lang="en-US" altLang="el-GR" sz="2800"/>
              <a:t>hi</a:t>
            </a:r>
            <a:r>
              <a:rPr lang="fr-FR" altLang="el-GR" sz="2800"/>
              <a:t>o. 2.</a:t>
            </a:r>
            <a:r>
              <a:rPr lang="el-GR" altLang="el-GR" sz="2800"/>
              <a:t> ΥΠΚ οινοχόη. Συρακούσες. </a:t>
            </a:r>
          </a:p>
        </p:txBody>
      </p:sp>
      <p:pic>
        <p:nvPicPr>
          <p:cNvPr id="92163" name="Picture 4" descr="CozzioMichelicchioLPCaryballos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1773238"/>
            <a:ext cx="2773362" cy="4176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64" name="Picture 10" descr="SyracuseLPCoinochoe1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9501" y="1844676"/>
            <a:ext cx="4138613" cy="417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11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Οινοχόη της </a:t>
            </a:r>
            <a:r>
              <a:rPr lang="fr-FR" altLang="el-GR" sz="4000"/>
              <a:t>Villa Giulia </a:t>
            </a:r>
            <a:r>
              <a:rPr lang="el-GR" altLang="el-GR" sz="4000"/>
              <a:t>από το </a:t>
            </a:r>
            <a:r>
              <a:rPr lang="fr-FR" altLang="el-GR" sz="4000"/>
              <a:t>Vulci. </a:t>
            </a:r>
            <a:r>
              <a:rPr lang="el-GR" altLang="el-GR" sz="4000"/>
              <a:t>Μεταβατικής περιόδου</a:t>
            </a:r>
          </a:p>
        </p:txBody>
      </p:sp>
      <p:pic>
        <p:nvPicPr>
          <p:cNvPr id="93187" name="Picture 3" descr="VillaGiuliaVulcitransitional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22726" y="1600201"/>
            <a:ext cx="4144963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158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800"/>
              <a:t>Αγγεία της Μεταβατικής περιόδου. 1. </a:t>
            </a:r>
            <a:r>
              <a:rPr lang="fr-FR" altLang="el-GR" sz="2800"/>
              <a:t>Malibu. </a:t>
            </a:r>
            <a:r>
              <a:rPr lang="el-GR" altLang="el-GR" sz="2800"/>
              <a:t>2. </a:t>
            </a:r>
            <a:r>
              <a:rPr lang="fr-FR" altLang="el-GR" sz="2800"/>
              <a:t>Compiègne. </a:t>
            </a:r>
            <a:r>
              <a:rPr lang="el-GR" altLang="el-GR" sz="2800"/>
              <a:t>3. Ναντ</a:t>
            </a:r>
          </a:p>
        </p:txBody>
      </p:sp>
      <p:pic>
        <p:nvPicPr>
          <p:cNvPr id="94211" name="Picture 3" descr="Mathima 084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773238"/>
            <a:ext cx="281940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4212" name="Picture 4" descr="Mathima 07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10501" y="1773238"/>
            <a:ext cx="2449513" cy="4176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4213" name="Picture 5" descr="Mathima 0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6" y="1773238"/>
            <a:ext cx="30257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38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3200"/>
              <a:t>Αγγεία της Μεταβατικής περιόδου. 1. Όλπη της Ρώμης. Ζωγράφος του Βερολίνου 1136. 2. </a:t>
            </a:r>
            <a:r>
              <a:rPr lang="fr-FR" altLang="el-GR" sz="3200"/>
              <a:t>Compiègne. </a:t>
            </a:r>
            <a:r>
              <a:rPr lang="el-GR" altLang="el-GR" sz="3200"/>
              <a:t>Ζωγράφος του Βατικανού 47. </a:t>
            </a:r>
          </a:p>
        </p:txBody>
      </p:sp>
      <p:pic>
        <p:nvPicPr>
          <p:cNvPr id="95235" name="Picture 11" descr="castellaniPBerlin1136transit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1089" y="1773238"/>
            <a:ext cx="2820987" cy="4248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5236" name="Picture 15" descr="CompiegnetransitionalVatican73P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9963" y="1773238"/>
            <a:ext cx="2773362" cy="4176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21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Βασιλεία. Οινοχόη μεταβατικής περιόδου. </a:t>
            </a:r>
          </a:p>
        </p:txBody>
      </p:sp>
      <p:pic>
        <p:nvPicPr>
          <p:cNvPr id="96259" name="Picture 4" descr="Ludwigtransitionaloinochoe1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3639" y="1828800"/>
            <a:ext cx="3248025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6260" name="Picture 7" descr="ludwigtransitionaloinochoe2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40514" y="1828800"/>
            <a:ext cx="3138487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587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Οινοχόη μεταβατικής περιόδου. Βασιλεία. </a:t>
            </a:r>
          </a:p>
        </p:txBody>
      </p:sp>
      <p:pic>
        <p:nvPicPr>
          <p:cNvPr id="97283" name="Picture 3" descr="baseltransitionaloinochoe1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2189" y="1600201"/>
            <a:ext cx="347503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7284" name="Picture 4" descr="BAseltransitionaloinochoe2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9376" y="1600201"/>
            <a:ext cx="3522663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30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Πρώιμα συστήματα χρονολόγησης</a:t>
            </a:r>
            <a:endParaRPr lang="en-US" altLang="el-GR" smtClean="0"/>
          </a:p>
        </p:txBody>
      </p:sp>
      <p:sp>
        <p:nvSpPr>
          <p:cNvPr id="45059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n-US" altLang="el-GR"/>
              <a:t>Johansen: </a:t>
            </a:r>
            <a:r>
              <a:rPr lang="el-GR" altLang="el-GR"/>
              <a:t>Αρχαϊκός ρυθμός Α=ΠρΠΚ</a:t>
            </a:r>
          </a:p>
          <a:p>
            <a:pPr eaLnBrk="1" hangingPunct="1"/>
            <a:r>
              <a:rPr lang="el-GR" altLang="el-GR"/>
              <a:t>Αρχαϊκός ρυθμός Β=ΜΠρκ</a:t>
            </a:r>
          </a:p>
          <a:p>
            <a:pPr eaLnBrk="1" hangingPunct="1"/>
            <a:r>
              <a:rPr lang="el-GR" altLang="el-GR"/>
              <a:t>Αρχαϊκός ρυθμός Γ=ΥΠρΚ. 650-. </a:t>
            </a:r>
            <a:endParaRPr lang="en-US" altLang="el-GR"/>
          </a:p>
        </p:txBody>
      </p:sp>
      <p:sp>
        <p:nvSpPr>
          <p:cNvPr id="45060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en-US" altLang="el-GR"/>
              <a:t>Payne: </a:t>
            </a:r>
            <a:r>
              <a:rPr lang="el-GR" altLang="el-GR"/>
              <a:t>η πρωτοκορινθιακή ξεκινά μετά την ίδρυση των Συρακουσών (733 π.Χ.) και η μεταβατική σταματά λίγο μετά την ίδρυση του Σελινούντα (628 π.Χ.). </a:t>
            </a:r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426349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800"/>
              <a:t>Χρονολογίες ίδρυσης των πόλεων, όπως τις αποδέχεται ο </a:t>
            </a:r>
            <a:r>
              <a:rPr lang="en-US" altLang="el-GR" sz="2800"/>
              <a:t>Payne, </a:t>
            </a:r>
            <a:r>
              <a:rPr lang="el-GR" altLang="el-GR" sz="2800"/>
              <a:t>μέσα από συνδυασμό πηγών </a:t>
            </a:r>
            <a:endParaRPr lang="en-US" altLang="el-GR" sz="280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r>
              <a:rPr lang="el-GR" dirty="0" smtClean="0"/>
              <a:t>Μέγαρα Υβλαία: Η πόλη καταστρέφεται 245 έτη μετά την ίδρυσή της. Η χρονολογία είναι το 483 (με βάση τον Ηρόδοτο). Ίδρυση το 728. </a:t>
            </a:r>
          </a:p>
          <a:p>
            <a:pPr eaLnBrk="1" hangingPunct="1">
              <a:defRPr/>
            </a:pPr>
            <a:r>
              <a:rPr lang="el-GR" dirty="0" smtClean="0"/>
              <a:t>Συρακούσες και Λεοντίνοι χρονολογούνται με βάση αυτή την ημερομηνία. Οι Λεοντίνοι ιδρύονται 5 έτη μετά τις Συρακούσες, το ίδιο έτος με τα Μέγαρα, δηλαδή το 728. Οι Συρακούσες ιδρύονται το 733. </a:t>
            </a:r>
            <a:endParaRPr lang="el-GR" dirty="0"/>
          </a:p>
          <a:p>
            <a:pPr eaLnBrk="1" hangingPunct="1">
              <a:defRPr/>
            </a:pPr>
            <a:r>
              <a:rPr lang="el-GR" dirty="0" smtClean="0"/>
              <a:t>Ο Σελινούς ιδρύεται 100 έτη μετά τα Μέγαρα, δηλαδή το 628.  </a:t>
            </a:r>
            <a:endParaRPr lang="en-US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  <a:defRPr/>
            </a:pPr>
            <a:r>
              <a:rPr lang="el-GR" dirty="0" smtClean="0">
                <a:solidFill>
                  <a:srgbClr val="FF0000"/>
                </a:solidFill>
              </a:rPr>
              <a:t>Προβλήματα</a:t>
            </a:r>
          </a:p>
          <a:p>
            <a:pPr eaLnBrk="1" hangingPunct="1">
              <a:defRPr/>
            </a:pPr>
            <a:endParaRPr lang="el-GR" dirty="0"/>
          </a:p>
          <a:p>
            <a:pPr eaLnBrk="1" hangingPunct="1">
              <a:defRPr/>
            </a:pPr>
            <a:r>
              <a:rPr lang="el-GR" dirty="0" smtClean="0"/>
              <a:t>Ο Ευσέβιος αναφέρει ως έτος ίδρυσης του Σελινούντα το 650. </a:t>
            </a:r>
          </a:p>
          <a:p>
            <a:pPr eaLnBrk="1" hangingPunct="1">
              <a:defRPr/>
            </a:pPr>
            <a:r>
              <a:rPr lang="el-GR" dirty="0" smtClean="0"/>
              <a:t>Τα χρονολογικά συστήματα που προτείνουν οι αρχαίες πηγές δεν μπορεί να είναι αξιόπιστα, επειδή δεν υπήρχαν επίσημα αρχεία. Έχει υπολογιστεί ότι τα λάθη μπορεί να είναι ως και 50 έτη</a:t>
            </a:r>
          </a:p>
          <a:p>
            <a:pPr eaLnBrk="1" hangingPunct="1">
              <a:defRPr/>
            </a:pPr>
            <a:r>
              <a:rPr lang="el-GR" dirty="0" smtClean="0"/>
              <a:t>Η υπόθεση ότι τα </a:t>
            </a:r>
            <a:r>
              <a:rPr lang="el-GR" dirty="0" err="1" smtClean="0"/>
              <a:t>πρωιμότερα</a:t>
            </a:r>
            <a:r>
              <a:rPr lang="el-GR" dirty="0" smtClean="0"/>
              <a:t> αγγεία που βρέθηκαν στο νεκροταφείο μιας θέσης είναι σύγχρονα με την ίδρυσή της είναι προβληματική.</a:t>
            </a:r>
          </a:p>
          <a:p>
            <a:pPr marL="0" indent="0">
              <a:buNone/>
              <a:defRPr/>
            </a:pPr>
            <a:r>
              <a:rPr lang="el-GR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058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Χρονολογικό σύστημα του </a:t>
            </a:r>
            <a:r>
              <a:rPr lang="en-US" dirty="0" smtClean="0"/>
              <a:t>Payne</a:t>
            </a:r>
            <a:r>
              <a:rPr lang="el-GR" dirty="0" smtClean="0"/>
              <a:t>, </a:t>
            </a:r>
            <a:r>
              <a:rPr lang="en-US" dirty="0" err="1" smtClean="0"/>
              <a:t>Necrocorinthia</a:t>
            </a:r>
            <a:r>
              <a:rPr lang="en-US" dirty="0" smtClean="0"/>
              <a:t> (1931)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eaLnBrk="1" hangingPunct="1">
              <a:defRPr/>
            </a:pPr>
            <a:r>
              <a:rPr lang="el-GR" dirty="0" smtClean="0"/>
              <a:t>Ο ίδιος δεν παρουσίασε συγκεντρωτικό πίνακα με τις χρονολογήσεις</a:t>
            </a:r>
          </a:p>
          <a:p>
            <a:pPr eaLnBrk="1" hangingPunct="1">
              <a:defRPr/>
            </a:pPr>
            <a:r>
              <a:rPr lang="el-GR" dirty="0" smtClean="0"/>
              <a:t>Ο πίνακας που είναι γνωστός οφείλεται στον </a:t>
            </a:r>
            <a:r>
              <a:rPr lang="en-US" dirty="0" smtClean="0"/>
              <a:t>G. </a:t>
            </a:r>
            <a:r>
              <a:rPr lang="en-US" dirty="0" err="1" smtClean="0"/>
              <a:t>Dunbabin</a:t>
            </a:r>
            <a:r>
              <a:rPr lang="en-US" dirty="0" smtClean="0"/>
              <a:t>, The Western Greeks, 1948</a:t>
            </a:r>
            <a:endParaRPr lang="el-GR" dirty="0" smtClean="0"/>
          </a:p>
          <a:p>
            <a:pPr eaLnBrk="1" hangingPunct="1">
              <a:defRPr/>
            </a:pPr>
            <a:r>
              <a:rPr lang="el-GR" dirty="0" smtClean="0"/>
              <a:t>Βασίζεται στην τριμερή διάκριση πρώιμα, μέσα, ύστερα αγγεία. Στη μέση φάση τοποθετείται οτιδήποτε δεν είναι πρώιμο ή ύστερο, αλλά αυτό είναι τυπολογικό κριτήριο, όχι αρχαιολογικό. </a:t>
            </a:r>
          </a:p>
          <a:p>
            <a:pPr eaLnBrk="1" hangingPunct="1">
              <a:defRPr/>
            </a:pPr>
            <a:r>
              <a:rPr lang="el-GR" dirty="0" smtClean="0"/>
              <a:t>Στην πραγματικότητα, υπάρχει επικάλυψη μεταξύ των περιόδων</a:t>
            </a:r>
          </a:p>
          <a:p>
            <a:pPr eaLnBrk="1" hangingPunct="1">
              <a:defRPr/>
            </a:pPr>
            <a:r>
              <a:rPr lang="el-GR" dirty="0" smtClean="0"/>
              <a:t>Πολύ μεγάλη διάρκεια της ΜΠΚ, πολύ μικρή διάρκεια ΥΠΚ και μεταβατικής</a:t>
            </a:r>
            <a:endParaRPr lang="el-GR" dirty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eaLnBrk="1" hangingPunct="1">
              <a:defRPr/>
            </a:pPr>
            <a:r>
              <a:rPr lang="el-GR" dirty="0" smtClean="0"/>
              <a:t>ΥΓ: ως το 725</a:t>
            </a:r>
          </a:p>
          <a:p>
            <a:pPr eaLnBrk="1" hangingPunct="1">
              <a:defRPr/>
            </a:pPr>
            <a:endParaRPr lang="el-GR" dirty="0" smtClean="0"/>
          </a:p>
          <a:p>
            <a:pPr eaLnBrk="1" hangingPunct="1">
              <a:defRPr/>
            </a:pPr>
            <a:r>
              <a:rPr lang="el-GR" dirty="0" err="1" smtClean="0"/>
              <a:t>ΠρΠΚ</a:t>
            </a:r>
            <a:r>
              <a:rPr lang="el-GR" dirty="0" smtClean="0"/>
              <a:t>: 725-700</a:t>
            </a:r>
          </a:p>
          <a:p>
            <a:pPr eaLnBrk="1" hangingPunct="1">
              <a:defRPr/>
            </a:pPr>
            <a:r>
              <a:rPr lang="el-GR" dirty="0" smtClean="0"/>
              <a:t>ΜΠΚ Ι: 700-675</a:t>
            </a:r>
          </a:p>
          <a:p>
            <a:pPr eaLnBrk="1" hangingPunct="1">
              <a:defRPr/>
            </a:pPr>
            <a:r>
              <a:rPr lang="el-GR" dirty="0" smtClean="0"/>
              <a:t>ΜΠΚ ΙΙ: 675-650</a:t>
            </a:r>
          </a:p>
          <a:p>
            <a:pPr marL="0" indent="0">
              <a:buNone/>
              <a:defRPr/>
            </a:pPr>
            <a:r>
              <a:rPr lang="el-GR" dirty="0" smtClean="0"/>
              <a:t>       ΥΠΚ: 650-640</a:t>
            </a:r>
          </a:p>
          <a:p>
            <a:pPr eaLnBrk="1" hangingPunct="1">
              <a:defRPr/>
            </a:pPr>
            <a:endParaRPr lang="el-GR" dirty="0" smtClean="0"/>
          </a:p>
          <a:p>
            <a:pPr eaLnBrk="1" hangingPunct="1">
              <a:defRPr/>
            </a:pPr>
            <a:r>
              <a:rPr lang="el-GR" dirty="0" smtClean="0"/>
              <a:t>Μεταβατική: 640-625</a:t>
            </a:r>
          </a:p>
          <a:p>
            <a:pPr eaLnBrk="1" hangingPunct="1">
              <a:defRPr/>
            </a:pPr>
            <a:endParaRPr lang="el-GR" dirty="0" smtClean="0"/>
          </a:p>
          <a:p>
            <a:pPr eaLnBrk="1" hangingPunct="1">
              <a:defRPr/>
            </a:pPr>
            <a:r>
              <a:rPr lang="el-GR" dirty="0" err="1" smtClean="0"/>
              <a:t>ΠρΚ</a:t>
            </a:r>
            <a:r>
              <a:rPr lang="el-GR" dirty="0" smtClean="0"/>
              <a:t>: 625-600</a:t>
            </a:r>
          </a:p>
          <a:p>
            <a:pPr eaLnBrk="1" hangingPunct="1">
              <a:defRPr/>
            </a:pPr>
            <a:r>
              <a:rPr lang="el-GR" dirty="0" smtClean="0"/>
              <a:t>ΜΚ: 600-575</a:t>
            </a:r>
          </a:p>
          <a:p>
            <a:pPr eaLnBrk="1" hangingPunct="1">
              <a:defRPr/>
            </a:pPr>
            <a:r>
              <a:rPr lang="el-GR" dirty="0" smtClean="0"/>
              <a:t>ΥΚ Ι: 575-550</a:t>
            </a:r>
          </a:p>
          <a:p>
            <a:pPr eaLnBrk="1" hangingPunct="1">
              <a:defRPr/>
            </a:pPr>
            <a:r>
              <a:rPr lang="el-GR" dirty="0" smtClean="0"/>
              <a:t>ΥΚ ΙΙ: μετά το 550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65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800"/>
              <a:t>Χρονολογικό σύστημα του </a:t>
            </a:r>
            <a:r>
              <a:rPr lang="en-US" altLang="el-GR" sz="2800"/>
              <a:t>Amyx, Archaic Corinthian Vase Painting, 1988</a:t>
            </a:r>
          </a:p>
        </p:txBody>
      </p:sp>
      <p:sp>
        <p:nvSpPr>
          <p:cNvPr id="48131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l-GR" altLang="el-GR" sz="1400"/>
              <a:t>Διόρθωση του συστήματος του </a:t>
            </a:r>
            <a:r>
              <a:rPr lang="en-US" altLang="el-GR" sz="1400"/>
              <a:t>Payne, </a:t>
            </a:r>
            <a:r>
              <a:rPr lang="el-GR" altLang="el-GR" sz="1400"/>
              <a:t>με βάση τα νεώτερα ανασκαφικά δεδομένα. </a:t>
            </a:r>
          </a:p>
          <a:p>
            <a:pPr eaLnBrk="1" hangingPunct="1"/>
            <a:r>
              <a:rPr lang="el-GR" altLang="el-GR" sz="1400"/>
              <a:t>Η ΠρΠΚ κατεβαίνει στο 690, προκειμένου να δικαιολογηθεί η παρουσία δειγμάτων στη Γέλα, που ιδρύεται το 688. </a:t>
            </a:r>
          </a:p>
          <a:p>
            <a:pPr eaLnBrk="1" hangingPunct="1"/>
            <a:r>
              <a:rPr lang="el-GR" altLang="el-GR" sz="1400"/>
              <a:t>Η ΥΠΚ κατεβαίνει ως το 630, προκειμένου να δικαιολογηθεί η παρουσία δειγμάτων στο Σελινούντα. </a:t>
            </a:r>
          </a:p>
          <a:p>
            <a:pPr eaLnBrk="1" hangingPunct="1"/>
            <a:r>
              <a:rPr lang="el-GR" altLang="el-GR" sz="1400"/>
              <a:t>Το τέλος της ΠΚ κατεβαίνει στο 590, λόγω ορισμένων ευρημάτων στον Ακράγαντα, που ιδρύεται το 588. </a:t>
            </a:r>
          </a:p>
          <a:p>
            <a:pPr eaLnBrk="1" hangingPunct="1"/>
            <a:r>
              <a:rPr lang="el-GR" altLang="el-GR" sz="1400"/>
              <a:t>Εγκατάλειψη του συστήματος των 25 ετών, διατήρηση όλων των φάσεων που αναγνώρισε ο </a:t>
            </a:r>
            <a:r>
              <a:rPr lang="en-US" altLang="el-GR" sz="1400"/>
              <a:t>Payne</a:t>
            </a:r>
            <a:r>
              <a:rPr lang="el-GR" altLang="el-GR" sz="1400"/>
              <a:t>. Έχουμε την εντύπωση ότι οι χρονολογίες είναι πραγματικές, όχι τεχνητές. </a:t>
            </a:r>
          </a:p>
          <a:p>
            <a:pPr eaLnBrk="1" hangingPunct="1"/>
            <a:r>
              <a:rPr lang="el-GR" altLang="el-GR" sz="1400"/>
              <a:t>Υιοθετεί χρονολογήσεις που έχουν ήδη προταθεί για την ΥΓ (</a:t>
            </a:r>
            <a:r>
              <a:rPr lang="en-US" altLang="el-GR" sz="1400"/>
              <a:t>Coldstream, 1968) </a:t>
            </a:r>
            <a:r>
              <a:rPr lang="el-GR" altLang="el-GR" sz="1400"/>
              <a:t>και για την </a:t>
            </a:r>
            <a:r>
              <a:rPr lang="fr-BE" altLang="el-GR" sz="1400"/>
              <a:t>K </a:t>
            </a:r>
            <a:r>
              <a:rPr lang="en-US" altLang="el-GR" sz="1400"/>
              <a:t>(Harper, 1949). </a:t>
            </a:r>
            <a:r>
              <a:rPr lang="el-GR" altLang="el-GR" sz="1400"/>
              <a:t>Η χρονολόγηση της ΥΚ, ήδη από τον </a:t>
            </a:r>
            <a:r>
              <a:rPr lang="en-US" altLang="el-GR" sz="1400"/>
              <a:t>Payne, </a:t>
            </a:r>
            <a:r>
              <a:rPr lang="el-GR" altLang="el-GR" sz="1400"/>
              <a:t>εξαρτάται από την Αττική, επειδή στον Τάραντα και την Κόρινθο, ΥΚ και αττικά μελανόμορφα απαντούν στους ίδιους τάφους</a:t>
            </a:r>
            <a:endParaRPr lang="en-US" altLang="el-GR" sz="140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  <a:defRPr/>
            </a:pPr>
            <a:r>
              <a:rPr lang="el-GR" sz="6700" dirty="0"/>
              <a:t>ΥΓ: 750-720</a:t>
            </a:r>
          </a:p>
          <a:p>
            <a:pPr marL="0" indent="0">
              <a:buNone/>
              <a:defRPr/>
            </a:pPr>
            <a:r>
              <a:rPr lang="el-GR" sz="6700" dirty="0" err="1"/>
              <a:t>ΠρΠΚ</a:t>
            </a:r>
            <a:r>
              <a:rPr lang="el-GR" sz="6700" dirty="0"/>
              <a:t>: 720-690</a:t>
            </a:r>
          </a:p>
          <a:p>
            <a:pPr marL="0" indent="0">
              <a:buNone/>
              <a:defRPr/>
            </a:pPr>
            <a:r>
              <a:rPr lang="el-GR" sz="6700" dirty="0"/>
              <a:t>ΜΠΚ Ι: 690-670</a:t>
            </a:r>
          </a:p>
          <a:p>
            <a:pPr marL="0" indent="0">
              <a:buNone/>
              <a:defRPr/>
            </a:pPr>
            <a:r>
              <a:rPr lang="el-GR" sz="6700" dirty="0"/>
              <a:t>ΜΠΚ ΙΙ: 670-650</a:t>
            </a:r>
          </a:p>
          <a:p>
            <a:pPr marL="0" indent="0">
              <a:buNone/>
              <a:defRPr/>
            </a:pPr>
            <a:r>
              <a:rPr lang="el-GR" sz="6700" dirty="0"/>
              <a:t>ΥΠΚ: 650-630</a:t>
            </a:r>
          </a:p>
          <a:p>
            <a:pPr marL="0" indent="0">
              <a:buNone/>
              <a:defRPr/>
            </a:pPr>
            <a:r>
              <a:rPr lang="el-GR" sz="6700" dirty="0"/>
              <a:t>Μεταβατική: 630-620/615</a:t>
            </a:r>
          </a:p>
          <a:p>
            <a:pPr marL="0" indent="0">
              <a:buNone/>
              <a:defRPr/>
            </a:pPr>
            <a:r>
              <a:rPr lang="el-GR" sz="6700" dirty="0"/>
              <a:t>ΠΚ: 620/615-590</a:t>
            </a:r>
          </a:p>
          <a:p>
            <a:pPr marL="0" indent="0">
              <a:buNone/>
              <a:defRPr/>
            </a:pPr>
            <a:r>
              <a:rPr lang="el-GR" sz="6700" dirty="0"/>
              <a:t>ΜΚ: 590-570</a:t>
            </a:r>
          </a:p>
          <a:p>
            <a:pPr marL="0" indent="0">
              <a:buNone/>
              <a:defRPr/>
            </a:pPr>
            <a:r>
              <a:rPr lang="el-GR" sz="6700" dirty="0"/>
              <a:t>ΥΚ Ι: 570-550</a:t>
            </a:r>
          </a:p>
          <a:p>
            <a:pPr marL="0" indent="0">
              <a:buNone/>
              <a:defRPr/>
            </a:pPr>
            <a:r>
              <a:rPr lang="el-GR" sz="6700" dirty="0"/>
              <a:t>ΥΚ ΙΙ: μετά το 550 </a:t>
            </a:r>
          </a:p>
          <a:p>
            <a:pPr marL="0" indent="0"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55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1390</Words>
  <Application>Microsoft Office PowerPoint</Application>
  <PresentationFormat>Widescreen</PresentationFormat>
  <Paragraphs>156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Arial</vt:lpstr>
      <vt:lpstr>Calibri</vt:lpstr>
      <vt:lpstr>Calibri Light</vt:lpstr>
      <vt:lpstr>Office Theme</vt:lpstr>
      <vt:lpstr>ΠΡΩΤΟΚΟΡΙΝΘΙΑΚΗ ΚΕΡΑΜΙΚΗ</vt:lpstr>
      <vt:lpstr>Σημαντικές σχολές</vt:lpstr>
      <vt:lpstr>Η πρωτοκορινθιακή κεραμική</vt:lpstr>
      <vt:lpstr>Η ταύτιση της πρωτοκορινθιακής κεραμικής</vt:lpstr>
      <vt:lpstr>Εξέλιξη ΠΚ αρυβάλλου </vt:lpstr>
      <vt:lpstr>Πρώιμα συστήματα χρονολόγησης</vt:lpstr>
      <vt:lpstr>Χρονολογίες ίδρυσης των πόλεων, όπως τις αποδέχεται ο Payne, μέσα από συνδυασμό πηγών </vt:lpstr>
      <vt:lpstr>Χρονολογικό σύστημα του Payne, Necrocorinthia (1931)</vt:lpstr>
      <vt:lpstr>Χρονολογικό σύστημα του Amyx, Archaic Corinthian Vase Painting, 1988</vt:lpstr>
      <vt:lpstr>ΠΚ αγγεία από την περιοχή του Ακράγαντα. ΥΓ αγγεία από τις Συρακούσες</vt:lpstr>
      <vt:lpstr>Γραμμική ΠρΚ κεραμική</vt:lpstr>
      <vt:lpstr>Leiden, ΠΠρΚ πυξίδα. Θήρα, πυξίδα</vt:lpstr>
      <vt:lpstr>Πρώιμες ΠΚ λήκυθοι από τη Δήλο και την Κύμη της Καμπανίας. </vt:lpstr>
      <vt:lpstr>1. Υπογεωμετρικός αρύβαλλος. Ελβετία, ιδιωτ. Συλλογή. 2. Πρώιμος ΠΚ αρύβαλλος. Συρακούσες. </vt:lpstr>
      <vt:lpstr>Γραμμική πρωτοκορινθιακή κοτύλη. 700 π.Χ. Μιλάνο, από το Cerveteri</vt:lpstr>
      <vt:lpstr>Πρώϊμη πρωτοκορινθιακή πυξίδα Αθήνας. </vt:lpstr>
      <vt:lpstr>Πρώιμη Πρωτοκορινθιακή: εικονιστικοί ρυθμοί</vt:lpstr>
      <vt:lpstr>1. Πρώιμη πρωτοκορινθιακή κωνική οινοχόη Νέας Υόρκης. 700 π.Χ. </vt:lpstr>
      <vt:lpstr>Οινοχόες της Ομάδας της Κύμης. 700 π.Χ. 1. 2. Νάπολη. </vt:lpstr>
      <vt:lpstr>1. ΠρΠΚ Οινοχόη του Ζωγράφου της Τουλούζης από τις Συρακούσες. 700 π.Χ. 2. ΠρΠΚ οινοχόη, πιθανόν ιταλικής προέλευσης. Ταρκυνία. 700-650 π.Χ.  </vt:lpstr>
      <vt:lpstr>Πρώιμος πρωτοκορινθιακός αρύβαλλος. Λονδίνο Ζωγράφος του Evelyn. </vt:lpstr>
      <vt:lpstr>Πρώιμος ΠΚ αρύβαλλος. Ζωγράφος του Evelyn. «Τρόμος του κενού» (horror vacui). 700 π.Χ.</vt:lpstr>
      <vt:lpstr>Πρώιμη ΠΚ κοτύλη. Αίγινα.Πρ ΠΚ Αρύβαλλος. Πρώτη Ομάδα του Περιγράμματος. Βοστώνη. </vt:lpstr>
      <vt:lpstr>Νάπολη. Πρώιμος ΠΚ αρύβαλλος της Πρώτης Ομάδας του περιγράμματος από την Κύμη. </vt:lpstr>
      <vt:lpstr>Μέση Πρωτοκορινθιακή Περίοδος Ι</vt:lpstr>
      <vt:lpstr>ΜΠΚ 1 αρύβαλλος του Ζωγράφου του Αίαντα. Βοστώνη, MFA. </vt:lpstr>
      <vt:lpstr>1. Μέσος ΠΚ 1 αρύβαλλος. Βοστώνη. </vt:lpstr>
      <vt:lpstr>Mέση ΠρΚ 1 κοτύλη. Virginia Museum of Art</vt:lpstr>
      <vt:lpstr>Mέση ΠρΚ 1 κοτύλη. Virginia Museum of Art</vt:lpstr>
      <vt:lpstr>Μέση πρωτοκορινθιακή κοτύλη 2. Αίγινα</vt:lpstr>
      <vt:lpstr>Μέση πρωτοκορινθιακή κοτύλη 2. Αίγινα. </vt:lpstr>
      <vt:lpstr>1. Μέσο πρωτοκορινθιακό 2 αλάβαστρο. Λονδίνο. 2. ΜΠΚ 2 Όλπη από τους Βήιους. </vt:lpstr>
      <vt:lpstr>Ύστερη πρωτοκορινθιακή όλπη. Ρώμη, Museo di Villa Giulia. </vt:lpstr>
      <vt:lpstr>Ύστερη πρωτοκορινθιακή όλπη. Ρώμη, Museo di Villa Giulia. </vt:lpstr>
      <vt:lpstr>Ύστερη πρωτοκορινθιακή όλπη. Ρώμη, Museo di Villa Giulia.</vt:lpstr>
      <vt:lpstr>Όλπη από τους Βηίους. </vt:lpstr>
      <vt:lpstr>Αρύβαλλος Macmillan. Ζωγράφος του Chigi. Λονδίνο. </vt:lpstr>
      <vt:lpstr>1. Μέσος ΠΚ 2 Αρύβαλλος. Ζωγράφος του Κυνηγού. Κόρινθος. 2. Μέσος ΠΚ αρύβαλλος. Ομάδα του Ζωγράφου του Chigi. Βοστώνη. </vt:lpstr>
      <vt:lpstr>Κοτύλες του Ζωγράφου του Κυνηγόσκυλου. 1. Αίγινα. 2. Λονδίνο</vt:lpstr>
      <vt:lpstr>ΜΠΚ 2 αρύβαλλος της Ολυμπίας. Ζωγράφος του Oberdan. </vt:lpstr>
      <vt:lpstr>Ύστερος πρωτοκορινθιακός αρύβαλλος. Λούβρο</vt:lpstr>
      <vt:lpstr>1. ΥΠΚ κωνική οινοχόη από την Περαχώρα. Αθήνα. 2. ΥΠΚ όλπη. Οξφόρδη</vt:lpstr>
      <vt:lpstr>Ύστερο πρωτοκορινθιακό πλαστικό αγγείο. Λούβρο</vt:lpstr>
      <vt:lpstr>Ύστερα πρωτοκορινθιακά πλαστικά αγγεία. 1. Μόναχο. 2. Malibu, Getty Museum. </vt:lpstr>
      <vt:lpstr>Ύστερες πρωτοκορινθιακές όλπες του Μαύρου Πολύχρωμου Ρυθμού. 1.-2. Ρώμη, Villa Giulia.  </vt:lpstr>
      <vt:lpstr>Ύστερη ΠΚ οινοχόη από τις Συρακούσες. 640 π.Χ. </vt:lpstr>
      <vt:lpstr>Ύστεροι πρωτοκορινθιακοί αρύβαλλοι από τάφους του Ορβίετο. Μουσείο Faina. </vt:lpstr>
      <vt:lpstr>Τέσσερις Ύστεροι Πρωτοκορινθιακοί αρύβαλλοι από ταφές του Cerveteri</vt:lpstr>
      <vt:lpstr>Ύστεροι πρωτοκορινθιακοί αρύβαλλοι. 1. Ιδ. Συλλογή. 2. Συλλ. Hirschmann</vt:lpstr>
      <vt:lpstr>Ύστερα πρωτοκορινθιακά αγγεία από ιδιωτική συλλογή.</vt:lpstr>
      <vt:lpstr>1. ΜΠK 2 αρύβαλλος. 2. ΥΠΚ αρύβαλλος. οινοχόη. Francavilla Maritima (Σύβαρις). </vt:lpstr>
      <vt:lpstr>1. Ύστερος ΠΚ αρύβαλλος. Cozzio Micchelicchio. 2. ΥΠΚ οινοχόη. Συρακούσες. </vt:lpstr>
      <vt:lpstr>Οινοχόη της Villa Giulia από το Vulci. Μεταβατικής περιόδου</vt:lpstr>
      <vt:lpstr>Αγγεία της Μεταβατικής περιόδου. 1. Malibu. 2. Compiègne. 3. Ναντ</vt:lpstr>
      <vt:lpstr>Αγγεία της Μεταβατικής περιόδου. 1. Όλπη της Ρώμης. Ζωγράφος του Βερολίνου 1136. 2. Compiègne. Ζωγράφος του Βατικανού 47. </vt:lpstr>
      <vt:lpstr>Βασιλεία. Οινοχόη μεταβατικής περιόδου. </vt:lpstr>
      <vt:lpstr>Οινοχόη μεταβατικής περιόδου. Βασιλεία.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ΠΡΩΤΟΚΟΡΙΝΘΙΑΚΗ ΚΕΡΑΜΙΚΗ</dc:title>
  <dc:creator>User</dc:creator>
  <cp:lastModifiedBy>User</cp:lastModifiedBy>
  <cp:revision>1</cp:revision>
  <dcterms:created xsi:type="dcterms:W3CDTF">2021-03-27T20:41:24Z</dcterms:created>
  <dcterms:modified xsi:type="dcterms:W3CDTF">2021-03-27T20:41:47Z</dcterms:modified>
</cp:coreProperties>
</file>