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72" r:id="rId6"/>
    <p:sldMasterId id="2147483693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  <p:sldId id="304" r:id="rId57"/>
    <p:sldId id="305" r:id="rId58"/>
    <p:sldId id="306" r:id="rId59"/>
    <p:sldId id="307" r:id="rId60"/>
    <p:sldId id="308" r:id="rId61"/>
    <p:sldId id="309" r:id="rId62"/>
    <p:sldId id="310" r:id="rId63"/>
    <p:sldId id="311" r:id="rId64"/>
    <p:sldId id="312" r:id="rId65"/>
    <p:sldId id="313" r:id="rId66"/>
    <p:sldId id="314" r:id="rId67"/>
    <p:sldId id="315" r:id="rId68"/>
    <p:sldId id="316" r:id="rId69"/>
    <p:sldId id="317" r:id="rId70"/>
    <p:sldId id="318" r:id="rId71"/>
    <p:sldId id="319" r:id="rId72"/>
    <p:sldId id="320" r:id="rId73"/>
    <p:sldId id="321" r:id="rId74"/>
    <p:sldId id="322" r:id="rId75"/>
    <p:sldId id="323" r:id="rId76"/>
    <p:sldId id="324" r:id="rId77"/>
    <p:sldId id="325" r:id="rId78"/>
    <p:sldId id="326" r:id="rId79"/>
    <p:sldId id="327" r:id="rId80"/>
    <p:sldId id="328" r:id="rId81"/>
    <p:sldId id="329" r:id="rId82"/>
    <p:sldId id="330" r:id="rId83"/>
    <p:sldId id="331" r:id="rId84"/>
    <p:sldId id="332" r:id="rId85"/>
    <p:sldId id="333" r:id="rId86"/>
  </p:sldIdLst>
  <p:sldSz cy="5143500" cx="9144000"/>
  <p:notesSz cx="6858000" cy="9144000"/>
  <p:embeddedFontLst>
    <p:embeddedFont>
      <p:font typeface="Fira Sans Black"/>
      <p:bold r:id="rId87"/>
      <p:boldItalic r:id="rId88"/>
    </p:embeddedFont>
    <p:embeddedFont>
      <p:font typeface="Roboto Black"/>
      <p:bold r:id="rId89"/>
      <p:boldItalic r:id="rId90"/>
    </p:embeddedFont>
    <p:embeddedFont>
      <p:font typeface="Roboto"/>
      <p:regular r:id="rId91"/>
      <p:bold r:id="rId92"/>
      <p:italic r:id="rId93"/>
      <p:boldItalic r:id="rId94"/>
    </p:embeddedFont>
    <p:embeddedFont>
      <p:font typeface="Roboto Medium"/>
      <p:regular r:id="rId95"/>
      <p:bold r:id="rId96"/>
      <p:italic r:id="rId97"/>
      <p:boldItalic r:id="rId98"/>
    </p:embeddedFont>
    <p:embeddedFont>
      <p:font typeface="Fira Sans Medium"/>
      <p:regular r:id="rId99"/>
      <p:bold r:id="rId100"/>
      <p:italic r:id="rId101"/>
      <p:boldItalic r:id="rId102"/>
    </p:embeddedFont>
    <p:embeddedFont>
      <p:font typeface="Fira Sans"/>
      <p:regular r:id="rId103"/>
      <p:bold r:id="rId104"/>
      <p:italic r:id="rId105"/>
      <p:boldItalic r:id="rId106"/>
    </p:embeddedFont>
    <p:embeddedFont>
      <p:font typeface="Gill Sans"/>
      <p:regular r:id="rId107"/>
      <p:bold r:id="rId108"/>
    </p:embeddedFont>
    <p:embeddedFont>
      <p:font typeface="Century Gothic"/>
      <p:regular r:id="rId109"/>
      <p:bold r:id="rId110"/>
      <p:italic r:id="rId111"/>
      <p:boldItalic r:id="rId1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13" roundtripDataSignature="AMtx7mgVzr7gXD2PHiuFQzj4IqL2X7ge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4DC150A-9152-4056-BA9D-D3C345448276}">
  <a:tblStyle styleId="{E4DC150A-9152-4056-BA9D-D3C345448276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107" Type="http://schemas.openxmlformats.org/officeDocument/2006/relationships/font" Target="fonts/GillSans-regular.fntdata"/><Relationship Id="rId106" Type="http://schemas.openxmlformats.org/officeDocument/2006/relationships/font" Target="fonts/FiraSans-boldItalic.fntdata"/><Relationship Id="rId105" Type="http://schemas.openxmlformats.org/officeDocument/2006/relationships/font" Target="fonts/FiraSans-italic.fntdata"/><Relationship Id="rId104" Type="http://schemas.openxmlformats.org/officeDocument/2006/relationships/font" Target="fonts/FiraSans-bold.fntdata"/><Relationship Id="rId109" Type="http://schemas.openxmlformats.org/officeDocument/2006/relationships/font" Target="fonts/CenturyGothic-regular.fntdata"/><Relationship Id="rId108" Type="http://schemas.openxmlformats.org/officeDocument/2006/relationships/font" Target="fonts/GillSans-bold.fntdata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9" Type="http://schemas.openxmlformats.org/officeDocument/2006/relationships/slide" Target="slides/slide41.xml"/><Relationship Id="rId103" Type="http://schemas.openxmlformats.org/officeDocument/2006/relationships/font" Target="fonts/FiraSans-regular.fntdata"/><Relationship Id="rId102" Type="http://schemas.openxmlformats.org/officeDocument/2006/relationships/font" Target="fonts/FiraSansMedium-boldItalic.fntdata"/><Relationship Id="rId101" Type="http://schemas.openxmlformats.org/officeDocument/2006/relationships/font" Target="fonts/FiraSansMedium-italic.fntdata"/><Relationship Id="rId100" Type="http://schemas.openxmlformats.org/officeDocument/2006/relationships/font" Target="fonts/FiraSansMedium-bold.fntdata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95" Type="http://schemas.openxmlformats.org/officeDocument/2006/relationships/font" Target="fonts/RobotoMedium-regular.fntdata"/><Relationship Id="rId94" Type="http://schemas.openxmlformats.org/officeDocument/2006/relationships/font" Target="fonts/Roboto-boldItalic.fntdata"/><Relationship Id="rId97" Type="http://schemas.openxmlformats.org/officeDocument/2006/relationships/font" Target="fonts/RobotoMedium-italic.fntdata"/><Relationship Id="rId96" Type="http://schemas.openxmlformats.org/officeDocument/2006/relationships/font" Target="fonts/RobotoMedium-bold.fntdata"/><Relationship Id="rId11" Type="http://schemas.openxmlformats.org/officeDocument/2006/relationships/slide" Target="slides/slide3.xml"/><Relationship Id="rId99" Type="http://schemas.openxmlformats.org/officeDocument/2006/relationships/font" Target="fonts/FiraSansMedium-regular.fntdata"/><Relationship Id="rId10" Type="http://schemas.openxmlformats.org/officeDocument/2006/relationships/slide" Target="slides/slide2.xml"/><Relationship Id="rId98" Type="http://schemas.openxmlformats.org/officeDocument/2006/relationships/font" Target="fonts/RobotoMedium-boldItalic.fntdata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91" Type="http://schemas.openxmlformats.org/officeDocument/2006/relationships/font" Target="fonts/Roboto-regular.fntdata"/><Relationship Id="rId90" Type="http://schemas.openxmlformats.org/officeDocument/2006/relationships/font" Target="fonts/RobotoBlack-boldItalic.fntdata"/><Relationship Id="rId93" Type="http://schemas.openxmlformats.org/officeDocument/2006/relationships/font" Target="fonts/Roboto-italic.fntdata"/><Relationship Id="rId92" Type="http://schemas.openxmlformats.org/officeDocument/2006/relationships/font" Target="fonts/Roboto-bold.fntdata"/><Relationship Id="rId15" Type="http://schemas.openxmlformats.org/officeDocument/2006/relationships/slide" Target="slides/slide7.xml"/><Relationship Id="rId110" Type="http://schemas.openxmlformats.org/officeDocument/2006/relationships/font" Target="fonts/CenturyGothic-bold.fntdata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Relationship Id="rId113" Type="http://customschemas.google.com/relationships/presentationmetadata" Target="metadata"/><Relationship Id="rId112" Type="http://schemas.openxmlformats.org/officeDocument/2006/relationships/font" Target="fonts/CenturyGothic-boldItalic.fntdata"/><Relationship Id="rId111" Type="http://schemas.openxmlformats.org/officeDocument/2006/relationships/font" Target="fonts/CenturyGothic-italic.fntdata"/><Relationship Id="rId84" Type="http://schemas.openxmlformats.org/officeDocument/2006/relationships/slide" Target="slides/slide76.xml"/><Relationship Id="rId83" Type="http://schemas.openxmlformats.org/officeDocument/2006/relationships/slide" Target="slides/slide75.xml"/><Relationship Id="rId86" Type="http://schemas.openxmlformats.org/officeDocument/2006/relationships/slide" Target="slides/slide78.xml"/><Relationship Id="rId85" Type="http://schemas.openxmlformats.org/officeDocument/2006/relationships/slide" Target="slides/slide77.xml"/><Relationship Id="rId88" Type="http://schemas.openxmlformats.org/officeDocument/2006/relationships/font" Target="fonts/FiraSansBlack-boldItalic.fntdata"/><Relationship Id="rId87" Type="http://schemas.openxmlformats.org/officeDocument/2006/relationships/font" Target="fonts/FiraSansBlack-bold.fntdata"/><Relationship Id="rId89" Type="http://schemas.openxmlformats.org/officeDocument/2006/relationships/font" Target="fonts/RobotoBlack-bold.fntdata"/><Relationship Id="rId80" Type="http://schemas.openxmlformats.org/officeDocument/2006/relationships/slide" Target="slides/slide72.xml"/><Relationship Id="rId82" Type="http://schemas.openxmlformats.org/officeDocument/2006/relationships/slide" Target="slides/slide74.xml"/><Relationship Id="rId81" Type="http://schemas.openxmlformats.org/officeDocument/2006/relationships/slide" Target="slides/slide73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73" Type="http://schemas.openxmlformats.org/officeDocument/2006/relationships/slide" Target="slides/slide65.xml"/><Relationship Id="rId72" Type="http://schemas.openxmlformats.org/officeDocument/2006/relationships/slide" Target="slides/slide64.xml"/><Relationship Id="rId75" Type="http://schemas.openxmlformats.org/officeDocument/2006/relationships/slide" Target="slides/slide67.xml"/><Relationship Id="rId74" Type="http://schemas.openxmlformats.org/officeDocument/2006/relationships/slide" Target="slides/slide66.xml"/><Relationship Id="rId77" Type="http://schemas.openxmlformats.org/officeDocument/2006/relationships/slide" Target="slides/slide69.xml"/><Relationship Id="rId76" Type="http://schemas.openxmlformats.org/officeDocument/2006/relationships/slide" Target="slides/slide68.xml"/><Relationship Id="rId79" Type="http://schemas.openxmlformats.org/officeDocument/2006/relationships/slide" Target="slides/slide71.xml"/><Relationship Id="rId78" Type="http://schemas.openxmlformats.org/officeDocument/2006/relationships/slide" Target="slides/slide70.xml"/><Relationship Id="rId71" Type="http://schemas.openxmlformats.org/officeDocument/2006/relationships/slide" Target="slides/slide63.xml"/><Relationship Id="rId70" Type="http://schemas.openxmlformats.org/officeDocument/2006/relationships/slide" Target="slides/slide62.xml"/><Relationship Id="rId62" Type="http://schemas.openxmlformats.org/officeDocument/2006/relationships/slide" Target="slides/slide54.xml"/><Relationship Id="rId61" Type="http://schemas.openxmlformats.org/officeDocument/2006/relationships/slide" Target="slides/slide53.xml"/><Relationship Id="rId64" Type="http://schemas.openxmlformats.org/officeDocument/2006/relationships/slide" Target="slides/slide56.xml"/><Relationship Id="rId63" Type="http://schemas.openxmlformats.org/officeDocument/2006/relationships/slide" Target="slides/slide55.xml"/><Relationship Id="rId66" Type="http://schemas.openxmlformats.org/officeDocument/2006/relationships/slide" Target="slides/slide58.xml"/><Relationship Id="rId65" Type="http://schemas.openxmlformats.org/officeDocument/2006/relationships/slide" Target="slides/slide57.xml"/><Relationship Id="rId68" Type="http://schemas.openxmlformats.org/officeDocument/2006/relationships/slide" Target="slides/slide60.xml"/><Relationship Id="rId67" Type="http://schemas.openxmlformats.org/officeDocument/2006/relationships/slide" Target="slides/slide59.xml"/><Relationship Id="rId60" Type="http://schemas.openxmlformats.org/officeDocument/2006/relationships/slide" Target="slides/slide52.xml"/><Relationship Id="rId69" Type="http://schemas.openxmlformats.org/officeDocument/2006/relationships/slide" Target="slides/slide61.xml"/><Relationship Id="rId51" Type="http://schemas.openxmlformats.org/officeDocument/2006/relationships/slide" Target="slides/slide43.xml"/><Relationship Id="rId50" Type="http://schemas.openxmlformats.org/officeDocument/2006/relationships/slide" Target="slides/slide42.xml"/><Relationship Id="rId53" Type="http://schemas.openxmlformats.org/officeDocument/2006/relationships/slide" Target="slides/slide45.xml"/><Relationship Id="rId52" Type="http://schemas.openxmlformats.org/officeDocument/2006/relationships/slide" Target="slides/slide44.xml"/><Relationship Id="rId55" Type="http://schemas.openxmlformats.org/officeDocument/2006/relationships/slide" Target="slides/slide47.xml"/><Relationship Id="rId54" Type="http://schemas.openxmlformats.org/officeDocument/2006/relationships/slide" Target="slides/slide46.xml"/><Relationship Id="rId57" Type="http://schemas.openxmlformats.org/officeDocument/2006/relationships/slide" Target="slides/slide49.xml"/><Relationship Id="rId56" Type="http://schemas.openxmlformats.org/officeDocument/2006/relationships/slide" Target="slides/slide48.xml"/><Relationship Id="rId59" Type="http://schemas.openxmlformats.org/officeDocument/2006/relationships/slide" Target="slides/slide51.xml"/><Relationship Id="rId58" Type="http://schemas.openxmlformats.org/officeDocument/2006/relationships/slide" Target="slides/slide5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it-I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0" name="Google Shape;37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71" name="Google Shape;371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" name="Google Shape;625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" name="Google Shape;649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" name="Google Shape;675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8" name="Google Shape;728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2" name="Google Shape;742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4" name="Google Shape;784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5" name="Google Shape;815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9" name="Google Shape;829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3" name="Google Shape;843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8" name="Google Shape;858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2" name="Google Shape;872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6" name="Google Shape;886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7" name="Google Shape;887;p3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3" name="Google Shape;913;p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5" name="Google Shape;925;p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7" name="Google Shape;937;p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7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9" name="Google Shape;949;p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1" name="Google Shape;961;p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3" name="Google Shape;973;p4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" name="Google Shape;985;p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7" name="Google Shape;997;p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4" name="Google Shape;1024;p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3" name="Google Shape;1043;p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6" name="Google Shape;1056;p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9" name="Google Shape;1069;p5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2" name="Google Shape;1082;p5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3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5" name="Google Shape;1095;p5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6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8" name="Google Shape;1108;p5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1" name="Google Shape;1121;p5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9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p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1" name="Google Shape;1131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9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1" name="Google Shape;1141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</a:pPr>
            <a:r>
              <a:rPr lang="it-IT" sz="2400">
                <a:latin typeface="Roboto"/>
                <a:ea typeface="Roboto"/>
                <a:cs typeface="Roboto"/>
                <a:sym typeface="Roboto"/>
              </a:rPr>
              <a:t>Breve descrizione della tua startup.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7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5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9" name="Google Shape;1149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6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5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8" name="Google Shape;1158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6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7" name="Google Shape;1167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6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6" name="Google Shape;1176;p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6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7" name="Google Shape;1187;p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5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6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7" name="Google Shape;1197;p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4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p6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6" name="Google Shape;1206;p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6" name="Google Shape;1216;p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6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0" name="Google Shape;1230;p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6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9" name="Google Shape;1239;p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6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1" name="Google Shape;1251;p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0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6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2" name="Google Shape;1262;p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9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p7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1" name="Google Shape;1271;p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9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7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1" name="Google Shape;1291;p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9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7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1" name="Google Shape;1301;p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8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7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0" name="Google Shape;1310;p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8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p7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0" name="Google Shape;1320;p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0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7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2" name="Google Shape;1332;p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4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p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6" name="Google Shape;1376;p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8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p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0" name="Google Shape;1390;p7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7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3" name="Google Shape;1403;p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404" name="Google Shape;1404;p7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7.png"/><Relationship Id="rId4" Type="http://schemas.openxmlformats.org/officeDocument/2006/relationships/image" Target="../media/image12.png"/><Relationship Id="rId5" Type="http://schemas.openxmlformats.org/officeDocument/2006/relationships/image" Target="../media/image9.png"/><Relationship Id="rId6" Type="http://schemas.openxmlformats.org/officeDocument/2006/relationships/image" Target="../media/image2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 Layout">
  <p:cSld name="Basic Layou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0"/>
          <p:cNvSpPr txBox="1"/>
          <p:nvPr>
            <p:ph idx="1" type="body"/>
          </p:nvPr>
        </p:nvSpPr>
        <p:spPr>
          <a:xfrm>
            <a:off x="0" y="428275"/>
            <a:ext cx="91440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000000"/>
              </a:buClr>
              <a:buSzPts val="3312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80"/>
          <p:cNvSpPr txBox="1"/>
          <p:nvPr>
            <p:ph idx="2" type="body"/>
          </p:nvPr>
        </p:nvSpPr>
        <p:spPr>
          <a:xfrm>
            <a:off x="0" y="1004339"/>
            <a:ext cx="91440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288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80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9" name="Google Shape;19;p80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20" name="Google Shape;20;p80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9"/>
          <p:cNvSpPr txBox="1"/>
          <p:nvPr>
            <p:ph type="title"/>
          </p:nvPr>
        </p:nvSpPr>
        <p:spPr>
          <a:xfrm>
            <a:off x="461877" y="470050"/>
            <a:ext cx="805635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9pPr>
          </a:lstStyle>
          <a:p/>
        </p:txBody>
      </p:sp>
      <p:sp>
        <p:nvSpPr>
          <p:cNvPr id="62" name="Google Shape;62;p89"/>
          <p:cNvSpPr txBox="1"/>
          <p:nvPr>
            <p:ph idx="1" type="body"/>
          </p:nvPr>
        </p:nvSpPr>
        <p:spPr>
          <a:xfrm>
            <a:off x="470225" y="1134662"/>
            <a:ext cx="3909900" cy="31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>
            <a:lvl1pPr indent="-514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514350" lvl="1" marL="9144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•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514350" lvl="2" marL="13716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■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514350" lvl="3" marL="18288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514350" lvl="4" marL="22860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○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514350" lvl="5" marL="27432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■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514350" lvl="6" marL="32004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514350" lvl="7" marL="36576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○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514350" lvl="8" marL="4114800" marR="0" rtl="0" algn="l">
              <a:lnSpc>
                <a:spcPct val="100000"/>
              </a:lnSpc>
              <a:spcBef>
                <a:spcPts val="3000"/>
              </a:spcBef>
              <a:spcAft>
                <a:spcPts val="3000"/>
              </a:spcAft>
              <a:buClr>
                <a:srgbClr val="333333"/>
              </a:buClr>
              <a:buSzPts val="4500"/>
              <a:buFont typeface="Roboto"/>
              <a:buChar char="•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3" name="Google Shape;63;p89"/>
          <p:cNvSpPr txBox="1"/>
          <p:nvPr>
            <p:ph idx="2" type="body"/>
          </p:nvPr>
        </p:nvSpPr>
        <p:spPr>
          <a:xfrm>
            <a:off x="4756678" y="1134662"/>
            <a:ext cx="3909900" cy="31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>
            <a:lvl1pPr indent="-514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514350" lvl="1" marL="9144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•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514350" lvl="2" marL="13716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■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514350" lvl="3" marL="18288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514350" lvl="4" marL="22860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○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514350" lvl="5" marL="27432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■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514350" lvl="6" marL="32004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514350" lvl="7" marL="36576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○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514350" lvl="8" marL="4114800" marR="0" rtl="0" algn="l">
              <a:lnSpc>
                <a:spcPct val="100000"/>
              </a:lnSpc>
              <a:spcBef>
                <a:spcPts val="3000"/>
              </a:spcBef>
              <a:spcAft>
                <a:spcPts val="3000"/>
              </a:spcAft>
              <a:buClr>
                <a:srgbClr val="333333"/>
              </a:buClr>
              <a:buSzPts val="4500"/>
              <a:buFont typeface="Roboto"/>
              <a:buChar char="•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4" name="Google Shape;64;p89"/>
          <p:cNvSpPr txBox="1"/>
          <p:nvPr>
            <p:ph idx="3" type="subTitle"/>
          </p:nvPr>
        </p:nvSpPr>
        <p:spPr>
          <a:xfrm>
            <a:off x="489125" y="4346735"/>
            <a:ext cx="8123100" cy="322800"/>
          </a:xfrm>
          <a:prstGeom prst="rect">
            <a:avLst/>
          </a:prstGeom>
          <a:noFill/>
          <a:ln>
            <a:noFill/>
          </a:ln>
        </p:spPr>
        <p:txBody>
          <a:bodyPr anchorCtr="0" anchor="b" bIns="182850" lIns="182850" spcFirstLastPara="1" rIns="182850" wrap="square" tIns="1828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89"/>
          <p:cNvSpPr txBox="1"/>
          <p:nvPr>
            <p:ph idx="12" type="sldNum"/>
          </p:nvPr>
        </p:nvSpPr>
        <p:spPr>
          <a:xfrm>
            <a:off x="8061488" y="4347437"/>
            <a:ext cx="548700" cy="319950"/>
          </a:xfrm>
          <a:prstGeom prst="rect">
            <a:avLst/>
          </a:prstGeom>
          <a:noFill/>
          <a:ln>
            <a:noFill/>
          </a:ln>
        </p:spPr>
        <p:txBody>
          <a:bodyPr anchorCtr="0" anchor="t" bIns="167625" lIns="167625" spcFirstLastPara="1" rIns="167625" wrap="square" tIns="1676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">
  <p:cSld name="Closing">
    <p:bg>
      <p:bgPr>
        <a:solidFill>
          <a:srgbClr val="2F80ED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0"/>
          <p:cNvSpPr txBox="1"/>
          <p:nvPr>
            <p:ph type="title"/>
          </p:nvPr>
        </p:nvSpPr>
        <p:spPr>
          <a:xfrm>
            <a:off x="500550" y="1852163"/>
            <a:ext cx="8142900" cy="143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  <a:defRPr b="1" sz="4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  <a:defRPr b="1" sz="4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  <a:defRPr b="1" sz="4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  <a:defRPr b="1" sz="4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  <a:defRPr b="1" sz="4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  <a:defRPr b="1" sz="4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  <a:defRPr b="1" sz="4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  <a:defRPr b="1" sz="4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  <a:defRPr b="1" sz="4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8" name="Google Shape;68;p90"/>
          <p:cNvSpPr txBox="1"/>
          <p:nvPr>
            <p:ph idx="12" type="sldNum"/>
          </p:nvPr>
        </p:nvSpPr>
        <p:spPr>
          <a:xfrm>
            <a:off x="8556784" y="4749851"/>
            <a:ext cx="548700" cy="393750"/>
          </a:xfrm>
          <a:prstGeom prst="rect">
            <a:avLst/>
          </a:prstGeom>
          <a:noFill/>
          <a:ln>
            <a:noFill/>
          </a:ln>
        </p:spPr>
        <p:txBody>
          <a:bodyPr anchorCtr="0" anchor="t" bIns="167625" lIns="167625" spcFirstLastPara="1" rIns="167625" wrap="square" tIns="1676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 sets layout">
  <p:cSld name="icon sets layou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1"/>
          <p:cNvSpPr txBox="1"/>
          <p:nvPr>
            <p:ph idx="1" type="body"/>
          </p:nvPr>
        </p:nvSpPr>
        <p:spPr>
          <a:xfrm>
            <a:off x="0" y="434763"/>
            <a:ext cx="91440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000000"/>
              </a:buClr>
              <a:buSzPts val="3312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layout">
  <p:cSld name="Cover Slide layou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92"/>
          <p:cNvSpPr txBox="1"/>
          <p:nvPr>
            <p:ph idx="1" type="body"/>
          </p:nvPr>
        </p:nvSpPr>
        <p:spPr>
          <a:xfrm>
            <a:off x="3923928" y="2643759"/>
            <a:ext cx="52200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000000"/>
              </a:buClr>
              <a:buSzPts val="3312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Google Shape;73;p92"/>
          <p:cNvSpPr txBox="1"/>
          <p:nvPr>
            <p:ph idx="2" type="body"/>
          </p:nvPr>
        </p:nvSpPr>
        <p:spPr>
          <a:xfrm>
            <a:off x="3923928" y="3723878"/>
            <a:ext cx="52200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288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>
  <p:cSld name="Diapositiva titolo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3"/>
          <p:cNvSpPr/>
          <p:nvPr/>
        </p:nvSpPr>
        <p:spPr>
          <a:xfrm>
            <a:off x="334900" y="2314324"/>
            <a:ext cx="8447100" cy="2478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93"/>
          <p:cNvSpPr txBox="1"/>
          <p:nvPr>
            <p:ph type="ctrTitle"/>
          </p:nvPr>
        </p:nvSpPr>
        <p:spPr>
          <a:xfrm>
            <a:off x="435894" y="765324"/>
            <a:ext cx="82452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Gill Sans"/>
              <a:buNone/>
              <a:defRPr sz="27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93"/>
          <p:cNvSpPr txBox="1"/>
          <p:nvPr>
            <p:ph idx="1" type="subTitle"/>
          </p:nvPr>
        </p:nvSpPr>
        <p:spPr>
          <a:xfrm>
            <a:off x="435895" y="1871584"/>
            <a:ext cx="82452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0" i="0" sz="140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None/>
              <a:defRPr b="0" i="0" sz="140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828"/>
              <a:buFont typeface="Arial"/>
              <a:buNone/>
              <a:defRPr b="0" i="0" sz="140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828"/>
              <a:buFont typeface="Arial"/>
              <a:buNone/>
              <a:defRPr b="0" i="0" sz="140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828"/>
              <a:buFont typeface="Arial"/>
              <a:buNone/>
              <a:defRPr b="0" i="0" sz="140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828"/>
              <a:buFont typeface="Arial"/>
              <a:buNone/>
              <a:defRPr b="0" i="0" sz="140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828"/>
              <a:buFont typeface="Arial"/>
              <a:buNone/>
              <a:defRPr b="0" i="0" sz="140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828"/>
              <a:buFont typeface="Arial"/>
              <a:buNone/>
              <a:defRPr b="0" i="0" sz="140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4"/>
          <p:cNvSpPr/>
          <p:nvPr/>
        </p:nvSpPr>
        <p:spPr>
          <a:xfrm>
            <a:off x="330214" y="460805"/>
            <a:ext cx="8481900" cy="891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0" name="Google Shape;80;p94"/>
          <p:cNvSpPr txBox="1"/>
          <p:nvPr>
            <p:ph type="title"/>
          </p:nvPr>
        </p:nvSpPr>
        <p:spPr>
          <a:xfrm>
            <a:off x="435894" y="526617"/>
            <a:ext cx="8272200" cy="760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94"/>
          <p:cNvSpPr txBox="1"/>
          <p:nvPr>
            <p:ph idx="1" type="body"/>
          </p:nvPr>
        </p:nvSpPr>
        <p:spPr>
          <a:xfrm>
            <a:off x="435895" y="1635373"/>
            <a:ext cx="8272200" cy="275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3756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94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83" name="Google Shape;83;p94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84" name="Google Shape;84;p94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>
  <p:cSld name="Intestazione sezione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5"/>
          <p:cNvSpPr/>
          <p:nvPr/>
        </p:nvSpPr>
        <p:spPr>
          <a:xfrm>
            <a:off x="335863" y="3849996"/>
            <a:ext cx="8468100" cy="94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95"/>
          <p:cNvSpPr txBox="1"/>
          <p:nvPr>
            <p:ph type="title"/>
          </p:nvPr>
        </p:nvSpPr>
        <p:spPr>
          <a:xfrm>
            <a:off x="435895" y="2282933"/>
            <a:ext cx="8272200" cy="112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Gill Sans"/>
              <a:buNone/>
              <a:defRPr b="0" sz="27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95"/>
          <p:cNvSpPr txBox="1"/>
          <p:nvPr>
            <p:ph idx="1" type="body"/>
          </p:nvPr>
        </p:nvSpPr>
        <p:spPr>
          <a:xfrm>
            <a:off x="435895" y="3406063"/>
            <a:ext cx="8272200" cy="4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000000"/>
              </a:buClr>
              <a:buSzPts val="1242"/>
              <a:buFont typeface="Arial"/>
              <a:buNone/>
              <a:defRPr b="0" i="0" sz="1350" u="none" cap="none" strike="noStrike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242"/>
              <a:buFont typeface="Arial"/>
              <a:buNone/>
              <a:defRPr b="0" i="0" sz="135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0" i="0" sz="120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None/>
              <a:defRPr b="0" i="0" sz="105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None/>
              <a:defRPr b="0" i="0" sz="105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None/>
              <a:defRPr b="0" i="0" sz="105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None/>
              <a:defRPr b="0" i="0" sz="105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None/>
              <a:defRPr b="0" i="0" sz="105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966"/>
              <a:buFont typeface="Arial"/>
              <a:buNone/>
              <a:defRPr b="0" i="0" sz="105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95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95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95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96"/>
          <p:cNvSpPr/>
          <p:nvPr/>
        </p:nvSpPr>
        <p:spPr>
          <a:xfrm>
            <a:off x="334487" y="454916"/>
            <a:ext cx="8475000" cy="94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96"/>
          <p:cNvSpPr txBox="1"/>
          <p:nvPr>
            <p:ph idx="1" type="body"/>
          </p:nvPr>
        </p:nvSpPr>
        <p:spPr>
          <a:xfrm>
            <a:off x="435895" y="1671003"/>
            <a:ext cx="4066800" cy="272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3756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p96"/>
          <p:cNvSpPr txBox="1"/>
          <p:nvPr>
            <p:ph idx="2" type="body"/>
          </p:nvPr>
        </p:nvSpPr>
        <p:spPr>
          <a:xfrm>
            <a:off x="4641313" y="1671003"/>
            <a:ext cx="4066800" cy="272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3756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" name="Google Shape;96;p96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97" name="Google Shape;97;p96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98" name="Google Shape;98;p96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99" name="Google Shape;99;p96"/>
          <p:cNvSpPr txBox="1"/>
          <p:nvPr>
            <p:ph type="title"/>
          </p:nvPr>
        </p:nvSpPr>
        <p:spPr>
          <a:xfrm>
            <a:off x="431921" y="547244"/>
            <a:ext cx="8272200" cy="741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7"/>
          <p:cNvSpPr/>
          <p:nvPr/>
        </p:nvSpPr>
        <p:spPr>
          <a:xfrm>
            <a:off x="334487" y="454916"/>
            <a:ext cx="8475000" cy="94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02" name="Google Shape;102;p97"/>
          <p:cNvSpPr txBox="1"/>
          <p:nvPr>
            <p:ph idx="1" type="body"/>
          </p:nvPr>
        </p:nvSpPr>
        <p:spPr>
          <a:xfrm>
            <a:off x="665415" y="1688169"/>
            <a:ext cx="3815400" cy="40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30"/>
              </a:spcBef>
              <a:spcAft>
                <a:spcPts val="0"/>
              </a:spcAft>
              <a:buClr>
                <a:srgbClr val="000000"/>
              </a:buClr>
              <a:buSzPts val="1518"/>
              <a:buFont typeface="Arial"/>
              <a:buNone/>
              <a:defRPr b="0" i="0" sz="1650" u="none" cap="none" strike="noStrike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380"/>
              <a:buFont typeface="Arial"/>
              <a:buNone/>
              <a:defRPr b="1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242"/>
              <a:buFont typeface="Arial"/>
              <a:buNone/>
              <a:defRPr b="1" i="0" sz="13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3" name="Google Shape;103;p97"/>
          <p:cNvSpPr txBox="1"/>
          <p:nvPr>
            <p:ph idx="2" type="body"/>
          </p:nvPr>
        </p:nvSpPr>
        <p:spPr>
          <a:xfrm>
            <a:off x="435896" y="2194540"/>
            <a:ext cx="4044900" cy="22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Google Shape;104;p97"/>
          <p:cNvSpPr txBox="1"/>
          <p:nvPr>
            <p:ph idx="3" type="body"/>
          </p:nvPr>
        </p:nvSpPr>
        <p:spPr>
          <a:xfrm>
            <a:off x="4892802" y="1688169"/>
            <a:ext cx="3815400" cy="414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30"/>
              </a:spcBef>
              <a:spcAft>
                <a:spcPts val="0"/>
              </a:spcAft>
              <a:buClr>
                <a:srgbClr val="000000"/>
              </a:buClr>
              <a:buSzPts val="1518"/>
              <a:buFont typeface="Arial"/>
              <a:buNone/>
              <a:defRPr b="0" i="0" sz="1650" u="none" cap="none" strike="noStrike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380"/>
              <a:buFont typeface="Arial"/>
              <a:buNone/>
              <a:defRPr b="1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242"/>
              <a:buFont typeface="Arial"/>
              <a:buNone/>
              <a:defRPr b="1" i="0" sz="13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97"/>
          <p:cNvSpPr txBox="1"/>
          <p:nvPr>
            <p:ph idx="4" type="body"/>
          </p:nvPr>
        </p:nvSpPr>
        <p:spPr>
          <a:xfrm>
            <a:off x="4663282" y="2194540"/>
            <a:ext cx="4044900" cy="22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97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07" name="Google Shape;107;p97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08" name="Google Shape;108;p97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09" name="Google Shape;109;p97"/>
          <p:cNvSpPr txBox="1"/>
          <p:nvPr>
            <p:ph type="title"/>
          </p:nvPr>
        </p:nvSpPr>
        <p:spPr>
          <a:xfrm>
            <a:off x="431921" y="547244"/>
            <a:ext cx="8272200" cy="741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>
  <p:cSld name="Solo titolo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8"/>
          <p:cNvSpPr/>
          <p:nvPr/>
        </p:nvSpPr>
        <p:spPr>
          <a:xfrm>
            <a:off x="330512" y="454916"/>
            <a:ext cx="8475000" cy="94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98"/>
          <p:cNvSpPr txBox="1"/>
          <p:nvPr>
            <p:ph type="title"/>
          </p:nvPr>
        </p:nvSpPr>
        <p:spPr>
          <a:xfrm>
            <a:off x="431921" y="547244"/>
            <a:ext cx="8272200" cy="741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98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14" name="Google Shape;114;p98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15" name="Google Shape;115;p98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1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23" name="Google Shape;23;p81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24" name="Google Shape;24;p81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99"/>
          <p:cNvSpPr/>
          <p:nvPr/>
        </p:nvSpPr>
        <p:spPr>
          <a:xfrm>
            <a:off x="335863" y="3856480"/>
            <a:ext cx="8473800" cy="956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99"/>
          <p:cNvSpPr txBox="1"/>
          <p:nvPr>
            <p:ph type="title"/>
          </p:nvPr>
        </p:nvSpPr>
        <p:spPr>
          <a:xfrm>
            <a:off x="435894" y="3946722"/>
            <a:ext cx="36822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5AD"/>
              </a:buClr>
              <a:buSzPts val="1500"/>
              <a:buFont typeface="Gill Sans"/>
              <a:buNone/>
              <a:defRPr b="0" sz="15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99"/>
          <p:cNvSpPr txBox="1"/>
          <p:nvPr>
            <p:ph idx="1" type="body"/>
          </p:nvPr>
        </p:nvSpPr>
        <p:spPr>
          <a:xfrm>
            <a:off x="335862" y="450900"/>
            <a:ext cx="8469600" cy="315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1623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1380"/>
              <a:buFont typeface="Arial"/>
              <a:buChar char="◼"/>
              <a:defRPr b="0" i="0" sz="15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07467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242"/>
              <a:buFont typeface="Arial"/>
              <a:buChar char="◼"/>
              <a:defRPr b="0" i="0" sz="13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703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Char char="◼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89941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Char char="◼"/>
              <a:defRPr b="0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9941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Char char="◼"/>
              <a:defRPr b="0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9941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Char char="◼"/>
              <a:defRPr b="0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9941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Char char="◼"/>
              <a:defRPr b="0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89940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Char char="◼"/>
              <a:defRPr b="0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89940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966"/>
              <a:buFont typeface="Arial"/>
              <a:buChar char="◼"/>
              <a:defRPr b="0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0" name="Google Shape;120;p99"/>
          <p:cNvSpPr txBox="1"/>
          <p:nvPr>
            <p:ph idx="2" type="body"/>
          </p:nvPr>
        </p:nvSpPr>
        <p:spPr>
          <a:xfrm>
            <a:off x="4305618" y="3946723"/>
            <a:ext cx="44025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r">
              <a:lnSpc>
                <a:spcPct val="100000"/>
              </a:lnSpc>
              <a:spcBef>
                <a:spcPts val="165"/>
              </a:spcBef>
              <a:spcAft>
                <a:spcPts val="0"/>
              </a:spcAft>
              <a:buClr>
                <a:srgbClr val="000000"/>
              </a:buClr>
              <a:buSzPts val="759"/>
              <a:buFont typeface="Arial"/>
              <a:buNone/>
              <a:defRPr b="0" i="0" sz="82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759"/>
              <a:buFont typeface="Arial"/>
              <a:buNone/>
              <a:defRPr b="0" i="0" sz="82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90"/>
              <a:buFont typeface="Arial"/>
              <a:buNone/>
              <a:defRPr b="0" i="0" sz="7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Google Shape;121;p99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99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99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0"/>
          <p:cNvSpPr txBox="1"/>
          <p:nvPr>
            <p:ph type="title"/>
          </p:nvPr>
        </p:nvSpPr>
        <p:spPr>
          <a:xfrm>
            <a:off x="435895" y="3520042"/>
            <a:ext cx="82722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Gill Sans"/>
              <a:buNone/>
              <a:defRPr b="0" sz="18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100"/>
          <p:cNvSpPr/>
          <p:nvPr>
            <p:ph idx="2" type="pic"/>
          </p:nvPr>
        </p:nvSpPr>
        <p:spPr>
          <a:xfrm>
            <a:off x="335863" y="449794"/>
            <a:ext cx="8468100" cy="2667900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100"/>
          <p:cNvSpPr txBox="1"/>
          <p:nvPr>
            <p:ph idx="1" type="body"/>
          </p:nvPr>
        </p:nvSpPr>
        <p:spPr>
          <a:xfrm>
            <a:off x="435894" y="3945096"/>
            <a:ext cx="82722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000000"/>
              </a:buClr>
              <a:buSzPts val="828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828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90"/>
              <a:buFont typeface="Arial"/>
              <a:buNone/>
              <a:defRPr b="0" i="0" sz="7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Google Shape;128;p100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9" name="Google Shape;129;p100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30" name="Google Shape;130;p100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1"/>
          <p:cNvSpPr/>
          <p:nvPr/>
        </p:nvSpPr>
        <p:spPr>
          <a:xfrm>
            <a:off x="330214" y="460805"/>
            <a:ext cx="8481900" cy="891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01"/>
          <p:cNvSpPr txBox="1"/>
          <p:nvPr>
            <p:ph type="title"/>
          </p:nvPr>
        </p:nvSpPr>
        <p:spPr>
          <a:xfrm>
            <a:off x="435894" y="526617"/>
            <a:ext cx="8272200" cy="760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101"/>
          <p:cNvSpPr txBox="1"/>
          <p:nvPr>
            <p:ph idx="1" type="body"/>
          </p:nvPr>
        </p:nvSpPr>
        <p:spPr>
          <a:xfrm rot="5400000">
            <a:off x="3250956" y="-1063048"/>
            <a:ext cx="2642100" cy="82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7467" lvl="0" marL="457200" marR="0" rtl="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lt2"/>
              </a:buClr>
              <a:buSzPts val="1242"/>
              <a:buFont typeface="Arial"/>
              <a:buChar char="◼"/>
              <a:defRPr b="0" i="0" sz="14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298704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9941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81178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828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1178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828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Google Shape;135;p101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36" name="Google Shape;136;p101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37" name="Google Shape;137;p101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02"/>
          <p:cNvSpPr/>
          <p:nvPr/>
        </p:nvSpPr>
        <p:spPr>
          <a:xfrm>
            <a:off x="6629401" y="449794"/>
            <a:ext cx="2180100" cy="4362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02"/>
          <p:cNvSpPr txBox="1"/>
          <p:nvPr>
            <p:ph type="title"/>
          </p:nvPr>
        </p:nvSpPr>
        <p:spPr>
          <a:xfrm rot="5400000">
            <a:off x="5437324" y="1698995"/>
            <a:ext cx="3887400" cy="150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102"/>
          <p:cNvSpPr txBox="1"/>
          <p:nvPr>
            <p:ph idx="1" type="body"/>
          </p:nvPr>
        </p:nvSpPr>
        <p:spPr>
          <a:xfrm rot="5400000">
            <a:off x="1598552" y="-510655"/>
            <a:ext cx="3887400" cy="59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2" name="Google Shape;142;p102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43" name="Google Shape;143;p102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44" name="Google Shape;144;p102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Layout">
  <p:cSld name="Agenda Layou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asic Layout">
  <p:cSld name="1_Basic Layou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oogle Shape;148;p105"/>
          <p:cNvGrpSpPr/>
          <p:nvPr/>
        </p:nvGrpSpPr>
        <p:grpSpPr>
          <a:xfrm>
            <a:off x="2843808" y="377126"/>
            <a:ext cx="3456384" cy="3465247"/>
            <a:chOff x="1115616" y="1275607"/>
            <a:chExt cx="2585656" cy="2592286"/>
          </a:xfrm>
        </p:grpSpPr>
        <p:pic>
          <p:nvPicPr>
            <p:cNvPr descr="E:\002-KIMS BUSINESS\007-02-Googleslidesppt\02-GSppt-Contents-Kim\20170215\03-abs\item01-png.png" id="149" name="Google Shape;149;p10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115616" y="1275607"/>
              <a:ext cx="2585656" cy="25922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0" name="Google Shape;150;p105"/>
            <p:cNvSpPr/>
            <p:nvPr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sp>
        <p:nvSpPr>
          <p:cNvPr id="151" name="Google Shape;151;p105"/>
          <p:cNvSpPr txBox="1"/>
          <p:nvPr>
            <p:ph idx="1" type="body"/>
          </p:nvPr>
        </p:nvSpPr>
        <p:spPr>
          <a:xfrm>
            <a:off x="2829098" y="3829796"/>
            <a:ext cx="3456384" cy="576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1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152" name="Google Shape;152;p105"/>
          <p:cNvSpPr txBox="1"/>
          <p:nvPr>
            <p:ph idx="2" type="body"/>
          </p:nvPr>
        </p:nvSpPr>
        <p:spPr>
          <a:xfrm>
            <a:off x="2828950" y="4443958"/>
            <a:ext cx="3456384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Basic Layout">
  <p:cSld name="3_Basic Layou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6"/>
          <p:cNvSpPr txBox="1"/>
          <p:nvPr>
            <p:ph idx="1" type="body"/>
          </p:nvPr>
        </p:nvSpPr>
        <p:spPr>
          <a:xfrm>
            <a:off x="0" y="123480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155" name="Google Shape;155;p106"/>
          <p:cNvSpPr txBox="1"/>
          <p:nvPr>
            <p:ph idx="2" type="body"/>
          </p:nvPr>
        </p:nvSpPr>
        <p:spPr>
          <a:xfrm>
            <a:off x="0" y="69954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 Layout">
  <p:cSld name="Basic Layout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7"/>
          <p:cNvSpPr txBox="1"/>
          <p:nvPr>
            <p:ph idx="1" type="body"/>
          </p:nvPr>
        </p:nvSpPr>
        <p:spPr>
          <a:xfrm>
            <a:off x="0" y="123480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158" name="Google Shape;158;p107"/>
          <p:cNvSpPr txBox="1"/>
          <p:nvPr>
            <p:ph idx="2" type="body"/>
          </p:nvPr>
        </p:nvSpPr>
        <p:spPr>
          <a:xfrm>
            <a:off x="0" y="69954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asic Layout">
  <p:cSld name="2_Basic Layout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8"/>
          <p:cNvSpPr/>
          <p:nvPr>
            <p:ph idx="2" type="pic"/>
          </p:nvPr>
        </p:nvSpPr>
        <p:spPr>
          <a:xfrm>
            <a:off x="863568" y="1599822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1" name="Google Shape;161;p108"/>
          <p:cNvSpPr/>
          <p:nvPr>
            <p:ph idx="3" type="pic"/>
          </p:nvPr>
        </p:nvSpPr>
        <p:spPr>
          <a:xfrm>
            <a:off x="2842131" y="1597374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2" name="Google Shape;162;p108"/>
          <p:cNvSpPr/>
          <p:nvPr>
            <p:ph idx="4" type="pic"/>
          </p:nvPr>
        </p:nvSpPr>
        <p:spPr>
          <a:xfrm>
            <a:off x="4834733" y="1597374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3" name="Google Shape;163;p108"/>
          <p:cNvSpPr/>
          <p:nvPr>
            <p:ph idx="5" type="pic"/>
          </p:nvPr>
        </p:nvSpPr>
        <p:spPr>
          <a:xfrm>
            <a:off x="6827011" y="1599822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4" name="Google Shape;164;p108"/>
          <p:cNvSpPr/>
          <p:nvPr/>
        </p:nvSpPr>
        <p:spPr>
          <a:xfrm>
            <a:off x="683568" y="1419822"/>
            <a:ext cx="1800000" cy="1800000"/>
          </a:xfrm>
          <a:prstGeom prst="blockArc">
            <a:avLst>
              <a:gd fmla="val 10800000" name="adj1"/>
              <a:gd fmla="val 94979" name="adj2"/>
              <a:gd fmla="val 5402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65" name="Google Shape;165;p108"/>
          <p:cNvSpPr/>
          <p:nvPr/>
        </p:nvSpPr>
        <p:spPr>
          <a:xfrm>
            <a:off x="2671382" y="1419822"/>
            <a:ext cx="1800000" cy="1800000"/>
          </a:xfrm>
          <a:prstGeom prst="blockArc">
            <a:avLst>
              <a:gd fmla="val 10800000" name="adj1"/>
              <a:gd fmla="val 94979" name="adj2"/>
              <a:gd fmla="val 5402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66" name="Google Shape;166;p108"/>
          <p:cNvSpPr/>
          <p:nvPr/>
        </p:nvSpPr>
        <p:spPr>
          <a:xfrm>
            <a:off x="4659196" y="1419822"/>
            <a:ext cx="1800000" cy="1800000"/>
          </a:xfrm>
          <a:prstGeom prst="blockArc">
            <a:avLst>
              <a:gd fmla="val 10800000" name="adj1"/>
              <a:gd fmla="val 94979" name="adj2"/>
              <a:gd fmla="val 5402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67" name="Google Shape;167;p108"/>
          <p:cNvSpPr/>
          <p:nvPr/>
        </p:nvSpPr>
        <p:spPr>
          <a:xfrm>
            <a:off x="6647011" y="1419822"/>
            <a:ext cx="1800000" cy="1800000"/>
          </a:xfrm>
          <a:prstGeom prst="blockArc">
            <a:avLst>
              <a:gd fmla="val 10800000" name="adj1"/>
              <a:gd fmla="val 94979" name="adj2"/>
              <a:gd fmla="val 5402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68" name="Google Shape;168;p108"/>
          <p:cNvSpPr txBox="1"/>
          <p:nvPr>
            <p:ph idx="1" type="body"/>
          </p:nvPr>
        </p:nvSpPr>
        <p:spPr>
          <a:xfrm>
            <a:off x="0" y="123480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169" name="Google Shape;169;p108"/>
          <p:cNvSpPr txBox="1"/>
          <p:nvPr>
            <p:ph idx="6" type="body"/>
          </p:nvPr>
        </p:nvSpPr>
        <p:spPr>
          <a:xfrm>
            <a:off x="0" y="69954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 sets layout">
  <p:cSld name="icon sets layou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9"/>
          <p:cNvSpPr txBox="1"/>
          <p:nvPr>
            <p:ph idx="1" type="body"/>
          </p:nvPr>
        </p:nvSpPr>
        <p:spPr>
          <a:xfrm>
            <a:off x="0" y="123480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grpSp>
        <p:nvGrpSpPr>
          <p:cNvPr id="172" name="Google Shape;172;p109"/>
          <p:cNvGrpSpPr/>
          <p:nvPr/>
        </p:nvGrpSpPr>
        <p:grpSpPr>
          <a:xfrm>
            <a:off x="354008" y="1131593"/>
            <a:ext cx="2849840" cy="3649171"/>
            <a:chOff x="354008" y="1131589"/>
            <a:chExt cx="2849840" cy="3649171"/>
          </a:xfrm>
        </p:grpSpPr>
        <p:sp>
          <p:nvSpPr>
            <p:cNvPr id="173" name="Google Shape;173;p109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fmla="val 3968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74" name="Google Shape;174;p109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4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75" name="Google Shape;175;p109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fmla="val 23728" name="adj1"/>
                <a:gd fmla="val 24642" name="adj2"/>
              </a:avLst>
            </a:prstGeom>
            <a:solidFill>
              <a:schemeClr val="lt1">
                <a:alpha val="2274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2"/>
          <p:cNvSpPr txBox="1"/>
          <p:nvPr>
            <p:ph type="title"/>
          </p:nvPr>
        </p:nvSpPr>
        <p:spPr>
          <a:xfrm>
            <a:off x="461877" y="470050"/>
            <a:ext cx="805635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9pPr>
          </a:lstStyle>
          <a:p/>
        </p:txBody>
      </p:sp>
      <p:sp>
        <p:nvSpPr>
          <p:cNvPr id="27" name="Google Shape;27;p82"/>
          <p:cNvSpPr txBox="1"/>
          <p:nvPr>
            <p:ph idx="1" type="subTitle"/>
          </p:nvPr>
        </p:nvSpPr>
        <p:spPr>
          <a:xfrm>
            <a:off x="489125" y="4346735"/>
            <a:ext cx="8123100" cy="322800"/>
          </a:xfrm>
          <a:prstGeom prst="rect">
            <a:avLst/>
          </a:prstGeom>
          <a:noFill/>
          <a:ln>
            <a:noFill/>
          </a:ln>
        </p:spPr>
        <p:txBody>
          <a:bodyPr anchorCtr="0" anchor="b" bIns="182850" lIns="182850" spcFirstLastPara="1" rIns="182850" wrap="square" tIns="1828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82"/>
          <p:cNvSpPr txBox="1"/>
          <p:nvPr>
            <p:ph idx="12" type="sldNum"/>
          </p:nvPr>
        </p:nvSpPr>
        <p:spPr>
          <a:xfrm>
            <a:off x="8061488" y="4347437"/>
            <a:ext cx="548700" cy="319950"/>
          </a:xfrm>
          <a:prstGeom prst="rect">
            <a:avLst/>
          </a:prstGeom>
          <a:noFill/>
          <a:ln>
            <a:noFill/>
          </a:ln>
        </p:spPr>
        <p:txBody>
          <a:bodyPr anchorCtr="0" anchor="t" bIns="167625" lIns="167625" spcFirstLastPara="1" rIns="167625" wrap="square" tIns="1676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Title Slide">
  <p:cSld name="24_Title Slide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0"/>
          <p:cNvSpPr/>
          <p:nvPr>
            <p:ph idx="2" type="pic"/>
          </p:nvPr>
        </p:nvSpPr>
        <p:spPr>
          <a:xfrm>
            <a:off x="0" y="0"/>
            <a:ext cx="9144000" cy="278777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Basic Layout">
  <p:cSld name="4_Basic Layout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1"/>
          <p:cNvSpPr/>
          <p:nvPr>
            <p:ph idx="2" type="pic"/>
          </p:nvPr>
        </p:nvSpPr>
        <p:spPr>
          <a:xfrm>
            <a:off x="2771800" y="1404764"/>
            <a:ext cx="6372200" cy="30243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0" name="Google Shape;180;p111"/>
          <p:cNvSpPr txBox="1"/>
          <p:nvPr>
            <p:ph idx="1" type="body"/>
          </p:nvPr>
        </p:nvSpPr>
        <p:spPr>
          <a:xfrm>
            <a:off x="0" y="123480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181" name="Google Shape;181;p111"/>
          <p:cNvSpPr txBox="1"/>
          <p:nvPr>
            <p:ph idx="3" type="body"/>
          </p:nvPr>
        </p:nvSpPr>
        <p:spPr>
          <a:xfrm>
            <a:off x="0" y="69954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Basic Layout">
  <p:cSld name="5_Basic Layout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2"/>
          <p:cNvSpPr/>
          <p:nvPr>
            <p:ph idx="2" type="pic"/>
          </p:nvPr>
        </p:nvSpPr>
        <p:spPr>
          <a:xfrm>
            <a:off x="0" y="0"/>
            <a:ext cx="3059832" cy="219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4" name="Google Shape;184;p112"/>
          <p:cNvSpPr/>
          <p:nvPr>
            <p:ph idx="3" type="pic"/>
          </p:nvPr>
        </p:nvSpPr>
        <p:spPr>
          <a:xfrm>
            <a:off x="6084000" y="2947500"/>
            <a:ext cx="3060000" cy="219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Basic Layout">
  <p:cSld name="6_Basic Layout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3"/>
          <p:cNvSpPr/>
          <p:nvPr>
            <p:ph idx="2" type="pic"/>
          </p:nvPr>
        </p:nvSpPr>
        <p:spPr>
          <a:xfrm>
            <a:off x="3528392" y="0"/>
            <a:ext cx="2123728" cy="32198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7" name="Google Shape;187;p113"/>
          <p:cNvSpPr/>
          <p:nvPr>
            <p:ph idx="3" type="pic"/>
          </p:nvPr>
        </p:nvSpPr>
        <p:spPr>
          <a:xfrm>
            <a:off x="7020272" y="1923678"/>
            <a:ext cx="2123728" cy="32198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Basic Layout">
  <p:cSld name="7_Basic Layout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14"/>
          <p:cNvSpPr/>
          <p:nvPr>
            <p:ph idx="2" type="pic"/>
          </p:nvPr>
        </p:nvSpPr>
        <p:spPr>
          <a:xfrm>
            <a:off x="717862" y="1275607"/>
            <a:ext cx="2448545" cy="202405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0" name="Google Shape;190;p114"/>
          <p:cNvSpPr/>
          <p:nvPr>
            <p:ph idx="3" type="pic"/>
          </p:nvPr>
        </p:nvSpPr>
        <p:spPr>
          <a:xfrm>
            <a:off x="3339548" y="1275607"/>
            <a:ext cx="2448273" cy="202405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1" name="Google Shape;191;p114"/>
          <p:cNvSpPr/>
          <p:nvPr>
            <p:ph idx="4" type="pic"/>
          </p:nvPr>
        </p:nvSpPr>
        <p:spPr>
          <a:xfrm>
            <a:off x="5960960" y="1275607"/>
            <a:ext cx="2448273" cy="202405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2" name="Google Shape;192;p114"/>
          <p:cNvSpPr txBox="1"/>
          <p:nvPr>
            <p:ph idx="1" type="body"/>
          </p:nvPr>
        </p:nvSpPr>
        <p:spPr>
          <a:xfrm>
            <a:off x="0" y="123480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193" name="Google Shape;193;p114"/>
          <p:cNvSpPr txBox="1"/>
          <p:nvPr>
            <p:ph idx="5" type="body"/>
          </p:nvPr>
        </p:nvSpPr>
        <p:spPr>
          <a:xfrm>
            <a:off x="0" y="69954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Basic Layout">
  <p:cSld name="8_Basic Layout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005-PNG이미지\모니터.png" id="195" name="Google Shape;195;p1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82290" y="1275610"/>
            <a:ext cx="2923753" cy="25186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Fullppt\005-PNG이미지\모니터.png" id="196" name="Google Shape;196;p1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22652" y="1275610"/>
            <a:ext cx="2923753" cy="2518619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15"/>
          <p:cNvSpPr/>
          <p:nvPr>
            <p:ph idx="2" type="pic"/>
          </p:nvPr>
        </p:nvSpPr>
        <p:spPr>
          <a:xfrm>
            <a:off x="1582657" y="1374410"/>
            <a:ext cx="2700000" cy="158483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8" name="Google Shape;198;p115"/>
          <p:cNvSpPr/>
          <p:nvPr>
            <p:ph idx="3" type="pic"/>
          </p:nvPr>
        </p:nvSpPr>
        <p:spPr>
          <a:xfrm>
            <a:off x="4820964" y="1374410"/>
            <a:ext cx="2736000" cy="158483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9" name="Google Shape;199;p115"/>
          <p:cNvSpPr txBox="1"/>
          <p:nvPr>
            <p:ph idx="1" type="body"/>
          </p:nvPr>
        </p:nvSpPr>
        <p:spPr>
          <a:xfrm>
            <a:off x="0" y="123480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00" name="Google Shape;200;p115"/>
          <p:cNvSpPr txBox="1"/>
          <p:nvPr>
            <p:ph idx="4" type="body"/>
          </p:nvPr>
        </p:nvSpPr>
        <p:spPr>
          <a:xfrm>
            <a:off x="0" y="69954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Basic Layout">
  <p:cSld name="9_Basic Layout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16"/>
          <p:cNvSpPr/>
          <p:nvPr/>
        </p:nvSpPr>
        <p:spPr>
          <a:xfrm>
            <a:off x="2847111" y="1179745"/>
            <a:ext cx="3401564" cy="3401564"/>
          </a:xfrm>
          <a:prstGeom prst="donut">
            <a:avLst>
              <a:gd fmla="val 135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D:\Fullppt\PNG이미지\핸드폰2.png" id="203" name="Google Shape;203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735225" y="1079007"/>
            <a:ext cx="3373328" cy="4085033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116"/>
          <p:cNvSpPr/>
          <p:nvPr>
            <p:ph idx="2" type="pic"/>
          </p:nvPr>
        </p:nvSpPr>
        <p:spPr>
          <a:xfrm>
            <a:off x="3566333" y="1217153"/>
            <a:ext cx="1945465" cy="30051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5" name="Google Shape;205;p116"/>
          <p:cNvSpPr txBox="1"/>
          <p:nvPr>
            <p:ph idx="1" type="body"/>
          </p:nvPr>
        </p:nvSpPr>
        <p:spPr>
          <a:xfrm>
            <a:off x="0" y="123480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06" name="Google Shape;206;p116"/>
          <p:cNvSpPr txBox="1"/>
          <p:nvPr>
            <p:ph idx="3" type="body"/>
          </p:nvPr>
        </p:nvSpPr>
        <p:spPr>
          <a:xfrm>
            <a:off x="0" y="69954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Title Slide">
  <p:cSld name="26_Title Slide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17"/>
          <p:cNvSpPr/>
          <p:nvPr>
            <p:ph idx="2" type="pic"/>
          </p:nvPr>
        </p:nvSpPr>
        <p:spPr>
          <a:xfrm>
            <a:off x="546714" y="1171935"/>
            <a:ext cx="1944000" cy="10436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9" name="Google Shape;209;p117"/>
          <p:cNvSpPr/>
          <p:nvPr>
            <p:ph idx="3" type="pic"/>
          </p:nvPr>
        </p:nvSpPr>
        <p:spPr>
          <a:xfrm>
            <a:off x="546378" y="2862168"/>
            <a:ext cx="1944000" cy="12241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0" name="Google Shape;210;p117"/>
          <p:cNvSpPr/>
          <p:nvPr/>
        </p:nvSpPr>
        <p:spPr>
          <a:xfrm>
            <a:off x="546378" y="2217207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11" name="Google Shape;211;p117"/>
          <p:cNvSpPr/>
          <p:nvPr/>
        </p:nvSpPr>
        <p:spPr>
          <a:xfrm>
            <a:off x="546042" y="4085904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12" name="Google Shape;212;p117"/>
          <p:cNvSpPr/>
          <p:nvPr>
            <p:ph idx="4" type="pic"/>
          </p:nvPr>
        </p:nvSpPr>
        <p:spPr>
          <a:xfrm>
            <a:off x="2583308" y="1171935"/>
            <a:ext cx="1944000" cy="10436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3" name="Google Shape;213;p117"/>
          <p:cNvSpPr/>
          <p:nvPr>
            <p:ph idx="5" type="pic"/>
          </p:nvPr>
        </p:nvSpPr>
        <p:spPr>
          <a:xfrm>
            <a:off x="2582971" y="2862168"/>
            <a:ext cx="1944000" cy="12241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4" name="Google Shape;214;p117"/>
          <p:cNvSpPr/>
          <p:nvPr/>
        </p:nvSpPr>
        <p:spPr>
          <a:xfrm>
            <a:off x="2582971" y="2217207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15" name="Google Shape;215;p117"/>
          <p:cNvSpPr/>
          <p:nvPr/>
        </p:nvSpPr>
        <p:spPr>
          <a:xfrm>
            <a:off x="2582635" y="4085904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16" name="Google Shape;216;p117"/>
          <p:cNvSpPr/>
          <p:nvPr>
            <p:ph idx="6" type="pic"/>
          </p:nvPr>
        </p:nvSpPr>
        <p:spPr>
          <a:xfrm>
            <a:off x="4619901" y="1171935"/>
            <a:ext cx="1944000" cy="10436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7" name="Google Shape;217;p117"/>
          <p:cNvSpPr/>
          <p:nvPr>
            <p:ph idx="7" type="pic"/>
          </p:nvPr>
        </p:nvSpPr>
        <p:spPr>
          <a:xfrm>
            <a:off x="4619565" y="2862168"/>
            <a:ext cx="1944000" cy="12241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8" name="Google Shape;218;p117"/>
          <p:cNvSpPr/>
          <p:nvPr/>
        </p:nvSpPr>
        <p:spPr>
          <a:xfrm>
            <a:off x="4619565" y="2217207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19" name="Google Shape;219;p117"/>
          <p:cNvSpPr/>
          <p:nvPr/>
        </p:nvSpPr>
        <p:spPr>
          <a:xfrm>
            <a:off x="4619229" y="4085904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20" name="Google Shape;220;p117"/>
          <p:cNvSpPr/>
          <p:nvPr>
            <p:ph idx="8" type="pic"/>
          </p:nvPr>
        </p:nvSpPr>
        <p:spPr>
          <a:xfrm>
            <a:off x="6656494" y="1171935"/>
            <a:ext cx="1944000" cy="10436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1" name="Google Shape;221;p117"/>
          <p:cNvSpPr/>
          <p:nvPr>
            <p:ph idx="9" type="pic"/>
          </p:nvPr>
        </p:nvSpPr>
        <p:spPr>
          <a:xfrm>
            <a:off x="6656158" y="2862168"/>
            <a:ext cx="1944000" cy="12241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2" name="Google Shape;222;p117"/>
          <p:cNvSpPr/>
          <p:nvPr/>
        </p:nvSpPr>
        <p:spPr>
          <a:xfrm>
            <a:off x="6656158" y="2217207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23" name="Google Shape;223;p117"/>
          <p:cNvSpPr/>
          <p:nvPr/>
        </p:nvSpPr>
        <p:spPr>
          <a:xfrm>
            <a:off x="6655822" y="4085904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layout">
  <p:cSld name="Cover Slide layout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18"/>
          <p:cNvSpPr txBox="1"/>
          <p:nvPr>
            <p:ph idx="1" type="body"/>
          </p:nvPr>
        </p:nvSpPr>
        <p:spPr>
          <a:xfrm>
            <a:off x="3923928" y="2643759"/>
            <a:ext cx="5220072" cy="108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1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26" name="Google Shape;226;p118"/>
          <p:cNvSpPr txBox="1"/>
          <p:nvPr>
            <p:ph idx="2" type="body"/>
          </p:nvPr>
        </p:nvSpPr>
        <p:spPr>
          <a:xfrm>
            <a:off x="3923928" y="3723880"/>
            <a:ext cx="5219924" cy="504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:\002-KIMS BUSINESS\007-02-Googleslidesppt\02-GSppt-Contents-Kim\20170215\03-abs\item03-png.png" id="228" name="Google Shape;228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9892029">
            <a:off x="2873936" y="156273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229" name="Google Shape;229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4527839">
            <a:off x="3005465" y="3443642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230" name="Google Shape;230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7414606">
            <a:off x="1967903" y="2192113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231" name="Google Shape;231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4162721">
            <a:off x="2110760" y="805097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232" name="Google Shape;232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7864253">
            <a:off x="3934586" y="142673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233" name="Google Shape;233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1435202">
            <a:off x="5618210" y="2384716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234" name="Google Shape;234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4325069">
            <a:off x="5463160" y="736151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235" name="Google Shape;235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729549">
            <a:off x="4788029" y="3370715"/>
            <a:ext cx="1587121" cy="15144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6" name="Google Shape;236;p119"/>
          <p:cNvGrpSpPr/>
          <p:nvPr/>
        </p:nvGrpSpPr>
        <p:grpSpPr>
          <a:xfrm>
            <a:off x="2254580" y="248388"/>
            <a:ext cx="4634840" cy="4646724"/>
            <a:chOff x="1115616" y="1275607"/>
            <a:chExt cx="2585656" cy="2592286"/>
          </a:xfrm>
        </p:grpSpPr>
        <p:pic>
          <p:nvPicPr>
            <p:cNvPr descr="E:\002-KIMS BUSINESS\007-02-Googleslidesppt\02-GSppt-Contents-Kim\20170215\03-abs\item01-png.png" id="237" name="Google Shape;237;p1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15616" y="1275607"/>
              <a:ext cx="2585656" cy="25922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119"/>
            <p:cNvSpPr/>
            <p:nvPr/>
          </p:nvSpPr>
          <p:spPr>
            <a:xfrm>
              <a:off x="1595313" y="1758619"/>
              <a:ext cx="1626263" cy="162626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sp>
        <p:nvSpPr>
          <p:cNvPr id="239" name="Google Shape;239;p119"/>
          <p:cNvSpPr txBox="1"/>
          <p:nvPr>
            <p:ph idx="1" type="body"/>
          </p:nvPr>
        </p:nvSpPr>
        <p:spPr>
          <a:xfrm>
            <a:off x="3203854" y="2101604"/>
            <a:ext cx="2736303" cy="576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1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40" name="Google Shape;240;p119"/>
          <p:cNvSpPr txBox="1"/>
          <p:nvPr>
            <p:ph idx="2" type="body"/>
          </p:nvPr>
        </p:nvSpPr>
        <p:spPr>
          <a:xfrm>
            <a:off x="3203706" y="2677666"/>
            <a:ext cx="2736303" cy="432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pic>
        <p:nvPicPr>
          <p:cNvPr descr="E:\002-KIMS BUSINESS\007-02-Googleslidesppt\02-GSppt-Contents-Kim\20170215\03-abs\item03-png.png" id="241" name="Google Shape;241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" y="-22860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2-png.png" id="242" name="Google Shape;242;p1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0352" y="3624792"/>
            <a:ext cx="1407408" cy="1518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2F80ED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3"/>
          <p:cNvSpPr txBox="1"/>
          <p:nvPr>
            <p:ph type="ctrTitle"/>
          </p:nvPr>
        </p:nvSpPr>
        <p:spPr>
          <a:xfrm>
            <a:off x="461888" y="820769"/>
            <a:ext cx="81231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182850" lIns="182850" spcFirstLastPara="1" rIns="182850" wrap="square" tIns="18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0"/>
              <a:buNone/>
              <a:defRPr sz="5999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59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59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59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59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59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59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59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5999"/>
            </a:lvl9pPr>
          </a:lstStyle>
          <a:p/>
        </p:txBody>
      </p:sp>
      <p:sp>
        <p:nvSpPr>
          <p:cNvPr id="31" name="Google Shape;31;p83"/>
          <p:cNvSpPr txBox="1"/>
          <p:nvPr>
            <p:ph idx="1" type="subTitle"/>
          </p:nvPr>
        </p:nvSpPr>
        <p:spPr>
          <a:xfrm>
            <a:off x="480788" y="2683950"/>
            <a:ext cx="8123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B6FF"/>
              </a:buClr>
              <a:buSzPts val="3600"/>
              <a:buFont typeface="Roboto Black"/>
              <a:buNone/>
              <a:defRPr b="0" i="0" sz="2400" u="none" cap="none" strike="noStrike">
                <a:solidFill>
                  <a:srgbClr val="80B6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Roboto Black"/>
              <a:buNone/>
              <a:defRPr b="0" i="0" sz="2400" u="none" cap="none" strike="noStrike">
                <a:solidFill>
                  <a:srgbClr val="000000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Roboto Black"/>
              <a:buNone/>
              <a:defRPr b="0" i="0" sz="2400" u="none" cap="none" strike="noStrike">
                <a:solidFill>
                  <a:srgbClr val="000000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Roboto Black"/>
              <a:buNone/>
              <a:defRPr b="0" i="0" sz="2400" u="none" cap="none" strike="noStrike">
                <a:solidFill>
                  <a:srgbClr val="000000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Roboto Black"/>
              <a:buNone/>
              <a:defRPr b="0" i="0" sz="2400" u="none" cap="none" strike="noStrike">
                <a:solidFill>
                  <a:srgbClr val="000000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Roboto Black"/>
              <a:buNone/>
              <a:defRPr b="0" i="0" sz="2400" u="none" cap="none" strike="noStrike">
                <a:solidFill>
                  <a:srgbClr val="000000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Roboto Black"/>
              <a:buNone/>
              <a:defRPr b="0" i="0" sz="2400" u="none" cap="none" strike="noStrike">
                <a:solidFill>
                  <a:srgbClr val="000000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Roboto Black"/>
              <a:buNone/>
              <a:defRPr b="0" i="0" sz="2400" u="none" cap="none" strike="noStrike">
                <a:solidFill>
                  <a:srgbClr val="000000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Roboto Black"/>
              <a:buNone/>
              <a:defRPr b="0" i="0" sz="2400" u="none" cap="none" strike="noStrike">
                <a:solidFill>
                  <a:srgbClr val="000000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32" name="Google Shape;32;p83"/>
          <p:cNvSpPr txBox="1"/>
          <p:nvPr>
            <p:ph idx="2" type="subTitle"/>
          </p:nvPr>
        </p:nvSpPr>
        <p:spPr>
          <a:xfrm>
            <a:off x="489130" y="3876995"/>
            <a:ext cx="81231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182850" lIns="182850" spcFirstLastPara="1" rIns="182850" wrap="square" tIns="1828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B6FF"/>
              </a:buClr>
              <a:buSzPts val="2200"/>
              <a:buFont typeface="Roboto Black"/>
              <a:buNone/>
              <a:defRPr b="0" i="0" sz="1467" u="none" cap="none" strike="noStrike">
                <a:solidFill>
                  <a:srgbClr val="80B6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Roboto Black"/>
              <a:buNone/>
              <a:defRPr b="0" i="0" sz="1467" u="none" cap="none" strike="noStrike">
                <a:solidFill>
                  <a:srgbClr val="000000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Roboto Black"/>
              <a:buNone/>
              <a:defRPr b="0" i="0" sz="1467" u="none" cap="none" strike="noStrike">
                <a:solidFill>
                  <a:srgbClr val="000000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Roboto Black"/>
              <a:buNone/>
              <a:defRPr b="0" i="0" sz="1467" u="none" cap="none" strike="noStrike">
                <a:solidFill>
                  <a:srgbClr val="000000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Roboto Black"/>
              <a:buNone/>
              <a:defRPr b="0" i="0" sz="1467" u="none" cap="none" strike="noStrike">
                <a:solidFill>
                  <a:srgbClr val="000000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Roboto Black"/>
              <a:buNone/>
              <a:defRPr b="0" i="0" sz="1467" u="none" cap="none" strike="noStrike">
                <a:solidFill>
                  <a:srgbClr val="000000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Roboto Black"/>
              <a:buNone/>
              <a:defRPr b="0" i="0" sz="1467" u="none" cap="none" strike="noStrike">
                <a:solidFill>
                  <a:srgbClr val="000000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Roboto Black"/>
              <a:buNone/>
              <a:defRPr b="0" i="0" sz="1467" u="none" cap="none" strike="noStrike">
                <a:solidFill>
                  <a:srgbClr val="000000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Roboto Black"/>
              <a:buNone/>
              <a:defRPr b="0" i="0" sz="1467" u="none" cap="none" strike="noStrike">
                <a:solidFill>
                  <a:srgbClr val="000000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33" name="Google Shape;33;p83"/>
          <p:cNvSpPr txBox="1"/>
          <p:nvPr>
            <p:ph idx="12" type="sldNum"/>
          </p:nvPr>
        </p:nvSpPr>
        <p:spPr>
          <a:xfrm>
            <a:off x="8556784" y="4749851"/>
            <a:ext cx="548700" cy="393750"/>
          </a:xfrm>
          <a:prstGeom prst="rect">
            <a:avLst/>
          </a:prstGeom>
          <a:noFill/>
          <a:ln>
            <a:noFill/>
          </a:ln>
        </p:spPr>
        <p:txBody>
          <a:bodyPr anchorCtr="0" anchor="t" bIns="167625" lIns="167625" spcFirstLastPara="1" rIns="167625" wrap="square" tIns="1676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yout personalizzato">
  <p:cSld name="Layout personalizzato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20"/>
          <p:cNvSpPr txBox="1"/>
          <p:nvPr>
            <p:ph type="title"/>
          </p:nvPr>
        </p:nvSpPr>
        <p:spPr>
          <a:xfrm>
            <a:off x="628650" y="274642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Fira Sans"/>
              <a:buNone/>
              <a:defRPr b="0" i="0" sz="5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21"/>
          <p:cNvSpPr txBox="1"/>
          <p:nvPr>
            <p:ph type="ctrTitle"/>
          </p:nvPr>
        </p:nvSpPr>
        <p:spPr>
          <a:xfrm>
            <a:off x="685800" y="1597821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Fira Sans"/>
              <a:buNone/>
              <a:defRPr b="0" i="0" sz="5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7" name="Google Shape;247;p121"/>
          <p:cNvSpPr txBox="1"/>
          <p:nvPr>
            <p:ph idx="1" type="subTitle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860"/>
              </a:spcBef>
              <a:spcAft>
                <a:spcPts val="0"/>
              </a:spcAft>
              <a:buClr>
                <a:srgbClr val="888888"/>
              </a:buClr>
              <a:buSzPts val="4300"/>
              <a:buFont typeface="Arial"/>
              <a:buNone/>
              <a:defRPr b="0" i="0" sz="4300" u="none" cap="none" strike="noStrike">
                <a:solidFill>
                  <a:srgbClr val="888888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ctr">
              <a:spcBef>
                <a:spcPts val="740"/>
              </a:spcBef>
              <a:spcAft>
                <a:spcPts val="0"/>
              </a:spcAft>
              <a:buClr>
                <a:srgbClr val="888888"/>
              </a:buClr>
              <a:buSzPts val="3700"/>
              <a:buFont typeface="Arial"/>
              <a:buNone/>
              <a:defRPr b="0" i="0" sz="3700" u="none" cap="none" strike="noStrike">
                <a:solidFill>
                  <a:srgbClr val="888888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ctr"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88888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ctr"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88888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ctr"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88888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ctr"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88888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ctr"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88888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ctr"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88888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48" name="Google Shape;248;p121"/>
          <p:cNvSpPr txBox="1"/>
          <p:nvPr>
            <p:ph idx="10" type="dt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49" name="Google Shape;249;p121"/>
          <p:cNvSpPr txBox="1"/>
          <p:nvPr>
            <p:ph idx="11" type="ftr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50" name="Google Shape;250;p121"/>
          <p:cNvSpPr txBox="1"/>
          <p:nvPr>
            <p:ph idx="12" type="sldNum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22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Fira Sans"/>
              <a:buNone/>
              <a:defRPr b="0" i="0" sz="5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3" name="Google Shape;253;p122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501650" lvl="0" marL="457200" marR="0" rtl="0" algn="l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b="0" i="0" sz="43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54" name="Google Shape;254;p122"/>
          <p:cNvSpPr txBox="1"/>
          <p:nvPr>
            <p:ph idx="10" type="dt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55" name="Google Shape;255;p122"/>
          <p:cNvSpPr txBox="1"/>
          <p:nvPr>
            <p:ph idx="11" type="ftr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56" name="Google Shape;256;p122"/>
          <p:cNvSpPr txBox="1"/>
          <p:nvPr>
            <p:ph idx="12" type="sldNum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23"/>
          <p:cNvSpPr txBox="1"/>
          <p:nvPr>
            <p:ph idx="10" type="dt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59" name="Google Shape;259;p123"/>
          <p:cNvSpPr txBox="1"/>
          <p:nvPr>
            <p:ph idx="11" type="ftr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60" name="Google Shape;260;p123"/>
          <p:cNvSpPr txBox="1"/>
          <p:nvPr>
            <p:ph idx="12" type="sldNum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Layout">
  <p:cSld name="Section Break Layout"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25"/>
          <p:cNvSpPr txBox="1"/>
          <p:nvPr>
            <p:ph idx="1" type="body"/>
          </p:nvPr>
        </p:nvSpPr>
        <p:spPr>
          <a:xfrm>
            <a:off x="4213800" y="2230378"/>
            <a:ext cx="4930200" cy="473576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l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1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64" name="Google Shape;264;p125"/>
          <p:cNvSpPr txBox="1"/>
          <p:nvPr>
            <p:ph idx="2" type="body"/>
          </p:nvPr>
        </p:nvSpPr>
        <p:spPr>
          <a:xfrm>
            <a:off x="4213800" y="2703954"/>
            <a:ext cx="49302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l"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pic>
        <p:nvPicPr>
          <p:cNvPr descr="E:\002-KIMS BUSINESS\007-02-Googleslidesppt\02-GSppt-Contents-Kim\20170215\03-abs\item01-png.png" id="265" name="Google Shape;265;p1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31844" y="3651876"/>
            <a:ext cx="1013895" cy="10164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1-png.png" id="266" name="Google Shape;266;p1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95936" y="950740"/>
            <a:ext cx="648072" cy="6497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1-png.png" id="267" name="Google Shape;267;p1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1560" y="419818"/>
            <a:ext cx="442142" cy="4432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1-png.png" id="268" name="Google Shape;268;p1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00393" y="1779200"/>
            <a:ext cx="360040" cy="3609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9" name="Google Shape;269;p125"/>
          <p:cNvGrpSpPr/>
          <p:nvPr/>
        </p:nvGrpSpPr>
        <p:grpSpPr>
          <a:xfrm>
            <a:off x="1115616" y="1275609"/>
            <a:ext cx="2585656" cy="2592286"/>
            <a:chOff x="1115616" y="1275607"/>
            <a:chExt cx="2585656" cy="2592286"/>
          </a:xfrm>
        </p:grpSpPr>
        <p:pic>
          <p:nvPicPr>
            <p:cNvPr descr="E:\002-KIMS BUSINESS\007-02-Googleslidesppt\02-GSppt-Contents-Kim\20170215\03-abs\item01-png.png" id="270" name="Google Shape;270;p12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115616" y="1275607"/>
              <a:ext cx="2585656" cy="25922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1" name="Google Shape;271;p125"/>
            <p:cNvSpPr/>
            <p:nvPr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pic>
        <p:nvPicPr>
          <p:cNvPr descr="E:\002-KIMS BUSINESS\007-02-Googleslidesppt\02-GSppt-Contents-Kim\20170215\03-abs\item02-png.png" id="272" name="Google Shape;272;p1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668344" y="3578814"/>
            <a:ext cx="1475656" cy="15923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2-png.png" id="273" name="Google Shape;273;p1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400000">
            <a:off x="8226856" y="-51527"/>
            <a:ext cx="879830" cy="949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layout">
  <p:cSld name="Cover Slide layout"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26"/>
          <p:cNvSpPr txBox="1"/>
          <p:nvPr>
            <p:ph idx="1" type="body"/>
          </p:nvPr>
        </p:nvSpPr>
        <p:spPr>
          <a:xfrm>
            <a:off x="3923928" y="2643759"/>
            <a:ext cx="5220072" cy="108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1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76" name="Google Shape;276;p126"/>
          <p:cNvSpPr txBox="1"/>
          <p:nvPr>
            <p:ph idx="2" type="body"/>
          </p:nvPr>
        </p:nvSpPr>
        <p:spPr>
          <a:xfrm>
            <a:off x="3923928" y="3723880"/>
            <a:ext cx="5219924" cy="504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Layout">
  <p:cSld name="Agenda Layout"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asic Layout">
  <p:cSld name="1_Basic Layout"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Google Shape;279;p128"/>
          <p:cNvGrpSpPr/>
          <p:nvPr/>
        </p:nvGrpSpPr>
        <p:grpSpPr>
          <a:xfrm>
            <a:off x="2843808" y="377128"/>
            <a:ext cx="3456384" cy="3465247"/>
            <a:chOff x="1115616" y="1275607"/>
            <a:chExt cx="2585656" cy="2592286"/>
          </a:xfrm>
        </p:grpSpPr>
        <p:pic>
          <p:nvPicPr>
            <p:cNvPr descr="E:\002-KIMS BUSINESS\007-02-Googleslidesppt\02-GSppt-Contents-Kim\20170215\03-abs\item01-png.png" id="280" name="Google Shape;280;p12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115616" y="1275607"/>
              <a:ext cx="2585656" cy="25922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1" name="Google Shape;281;p128"/>
            <p:cNvSpPr/>
            <p:nvPr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sp>
        <p:nvSpPr>
          <p:cNvPr id="282" name="Google Shape;282;p128"/>
          <p:cNvSpPr txBox="1"/>
          <p:nvPr>
            <p:ph idx="1" type="body"/>
          </p:nvPr>
        </p:nvSpPr>
        <p:spPr>
          <a:xfrm>
            <a:off x="2829098" y="3829796"/>
            <a:ext cx="3456384" cy="576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1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83" name="Google Shape;283;p128"/>
          <p:cNvSpPr txBox="1"/>
          <p:nvPr>
            <p:ph idx="2" type="body"/>
          </p:nvPr>
        </p:nvSpPr>
        <p:spPr>
          <a:xfrm>
            <a:off x="2828950" y="4443958"/>
            <a:ext cx="3456384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 Layout">
  <p:cSld name="Basic Layout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29"/>
          <p:cNvSpPr txBox="1"/>
          <p:nvPr>
            <p:ph idx="1" type="body"/>
          </p:nvPr>
        </p:nvSpPr>
        <p:spPr>
          <a:xfrm>
            <a:off x="0" y="123480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86" name="Google Shape;286;p129"/>
          <p:cNvSpPr txBox="1"/>
          <p:nvPr>
            <p:ph idx="2" type="body"/>
          </p:nvPr>
        </p:nvSpPr>
        <p:spPr>
          <a:xfrm>
            <a:off x="0" y="69954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asic Layout">
  <p:cSld name="2_Basic Layout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30"/>
          <p:cNvSpPr/>
          <p:nvPr>
            <p:ph idx="2" type="pic"/>
          </p:nvPr>
        </p:nvSpPr>
        <p:spPr>
          <a:xfrm>
            <a:off x="863568" y="1599822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9" name="Google Shape;289;p130"/>
          <p:cNvSpPr/>
          <p:nvPr>
            <p:ph idx="3" type="pic"/>
          </p:nvPr>
        </p:nvSpPr>
        <p:spPr>
          <a:xfrm>
            <a:off x="2842131" y="1597374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0" name="Google Shape;290;p130"/>
          <p:cNvSpPr/>
          <p:nvPr>
            <p:ph idx="4" type="pic"/>
          </p:nvPr>
        </p:nvSpPr>
        <p:spPr>
          <a:xfrm>
            <a:off x="4834733" y="1597374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1" name="Google Shape;291;p130"/>
          <p:cNvSpPr/>
          <p:nvPr>
            <p:ph idx="5" type="pic"/>
          </p:nvPr>
        </p:nvSpPr>
        <p:spPr>
          <a:xfrm>
            <a:off x="6827011" y="1599822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2" name="Google Shape;292;p130"/>
          <p:cNvSpPr/>
          <p:nvPr/>
        </p:nvSpPr>
        <p:spPr>
          <a:xfrm>
            <a:off x="683568" y="1419822"/>
            <a:ext cx="1800000" cy="1800000"/>
          </a:xfrm>
          <a:prstGeom prst="blockArc">
            <a:avLst>
              <a:gd fmla="val 10800000" name="adj1"/>
              <a:gd fmla="val 94979" name="adj2"/>
              <a:gd fmla="val 5402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93" name="Google Shape;293;p130"/>
          <p:cNvSpPr/>
          <p:nvPr/>
        </p:nvSpPr>
        <p:spPr>
          <a:xfrm>
            <a:off x="2671382" y="1419822"/>
            <a:ext cx="1800000" cy="1800000"/>
          </a:xfrm>
          <a:prstGeom prst="blockArc">
            <a:avLst>
              <a:gd fmla="val 10800000" name="adj1"/>
              <a:gd fmla="val 94979" name="adj2"/>
              <a:gd fmla="val 5402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94" name="Google Shape;294;p130"/>
          <p:cNvSpPr/>
          <p:nvPr/>
        </p:nvSpPr>
        <p:spPr>
          <a:xfrm>
            <a:off x="4659196" y="1419822"/>
            <a:ext cx="1800000" cy="1800000"/>
          </a:xfrm>
          <a:prstGeom prst="blockArc">
            <a:avLst>
              <a:gd fmla="val 10800000" name="adj1"/>
              <a:gd fmla="val 94979" name="adj2"/>
              <a:gd fmla="val 5402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95" name="Google Shape;295;p130"/>
          <p:cNvSpPr/>
          <p:nvPr/>
        </p:nvSpPr>
        <p:spPr>
          <a:xfrm>
            <a:off x="6647011" y="1419822"/>
            <a:ext cx="1800000" cy="1800000"/>
          </a:xfrm>
          <a:prstGeom prst="blockArc">
            <a:avLst>
              <a:gd fmla="val 10800000" name="adj1"/>
              <a:gd fmla="val 94979" name="adj2"/>
              <a:gd fmla="val 5402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96" name="Google Shape;296;p130"/>
          <p:cNvSpPr txBox="1"/>
          <p:nvPr>
            <p:ph idx="1" type="body"/>
          </p:nvPr>
        </p:nvSpPr>
        <p:spPr>
          <a:xfrm>
            <a:off x="0" y="123480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97" name="Google Shape;297;p130"/>
          <p:cNvSpPr txBox="1"/>
          <p:nvPr>
            <p:ph idx="6" type="body"/>
          </p:nvPr>
        </p:nvSpPr>
        <p:spPr>
          <a:xfrm>
            <a:off x="0" y="69954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80B6FF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4"/>
          <p:cNvSpPr txBox="1"/>
          <p:nvPr>
            <p:ph type="title"/>
          </p:nvPr>
        </p:nvSpPr>
        <p:spPr>
          <a:xfrm>
            <a:off x="467215" y="1852163"/>
            <a:ext cx="8142900" cy="143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  <a:defRPr sz="4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  <a:defRPr sz="4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  <a:defRPr sz="4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  <a:defRPr sz="4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  <a:defRPr sz="4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  <a:defRPr sz="4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  <a:defRPr sz="4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  <a:defRPr sz="4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  <a:defRPr sz="4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6" name="Google Shape;36;p84"/>
          <p:cNvSpPr txBox="1"/>
          <p:nvPr>
            <p:ph idx="12" type="sldNum"/>
          </p:nvPr>
        </p:nvSpPr>
        <p:spPr>
          <a:xfrm>
            <a:off x="8556784" y="4749851"/>
            <a:ext cx="548700" cy="393750"/>
          </a:xfrm>
          <a:prstGeom prst="rect">
            <a:avLst/>
          </a:prstGeom>
          <a:noFill/>
          <a:ln>
            <a:noFill/>
          </a:ln>
        </p:spPr>
        <p:txBody>
          <a:bodyPr anchorCtr="0" anchor="t" bIns="167625" lIns="167625" spcFirstLastPara="1" rIns="167625" wrap="square" tIns="1676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Basic Layout">
  <p:cSld name="8_Basic Layout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005-PNG이미지\모니터.png" id="299" name="Google Shape;299;p1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82290" y="1275612"/>
            <a:ext cx="2923753" cy="25186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Fullppt\005-PNG이미지\모니터.png" id="300" name="Google Shape;300;p1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22652" y="1275612"/>
            <a:ext cx="2923753" cy="2518619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131"/>
          <p:cNvSpPr/>
          <p:nvPr>
            <p:ph idx="2" type="pic"/>
          </p:nvPr>
        </p:nvSpPr>
        <p:spPr>
          <a:xfrm>
            <a:off x="1582657" y="1374412"/>
            <a:ext cx="2700000" cy="158483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2" name="Google Shape;302;p131"/>
          <p:cNvSpPr/>
          <p:nvPr>
            <p:ph idx="3" type="pic"/>
          </p:nvPr>
        </p:nvSpPr>
        <p:spPr>
          <a:xfrm>
            <a:off x="4820964" y="1374412"/>
            <a:ext cx="2736000" cy="158483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3" name="Google Shape;303;p131"/>
          <p:cNvSpPr txBox="1"/>
          <p:nvPr>
            <p:ph idx="1" type="body"/>
          </p:nvPr>
        </p:nvSpPr>
        <p:spPr>
          <a:xfrm>
            <a:off x="0" y="123480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304" name="Google Shape;304;p131"/>
          <p:cNvSpPr txBox="1"/>
          <p:nvPr>
            <p:ph idx="4" type="body"/>
          </p:nvPr>
        </p:nvSpPr>
        <p:spPr>
          <a:xfrm>
            <a:off x="0" y="69954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Basic Layout">
  <p:cSld name="5_Basic Layout"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32"/>
          <p:cNvSpPr/>
          <p:nvPr>
            <p:ph idx="2" type="pic"/>
          </p:nvPr>
        </p:nvSpPr>
        <p:spPr>
          <a:xfrm>
            <a:off x="0" y="0"/>
            <a:ext cx="3059832" cy="219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7" name="Google Shape;307;p132"/>
          <p:cNvSpPr/>
          <p:nvPr>
            <p:ph idx="3" type="pic"/>
          </p:nvPr>
        </p:nvSpPr>
        <p:spPr>
          <a:xfrm>
            <a:off x="6084000" y="2947500"/>
            <a:ext cx="3060000" cy="219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Basic Layout">
  <p:cSld name="9_Basic Layout"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33"/>
          <p:cNvSpPr/>
          <p:nvPr/>
        </p:nvSpPr>
        <p:spPr>
          <a:xfrm>
            <a:off x="2847111" y="1179745"/>
            <a:ext cx="3401564" cy="3401564"/>
          </a:xfrm>
          <a:prstGeom prst="donut">
            <a:avLst>
              <a:gd fmla="val 135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D:\Fullppt\PNG이미지\핸드폰2.png" id="310" name="Google Shape;310;p1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735225" y="1079007"/>
            <a:ext cx="3373328" cy="4085033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33"/>
          <p:cNvSpPr/>
          <p:nvPr>
            <p:ph idx="2" type="pic"/>
          </p:nvPr>
        </p:nvSpPr>
        <p:spPr>
          <a:xfrm>
            <a:off x="3566333" y="1217153"/>
            <a:ext cx="1945465" cy="30051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2" name="Google Shape;312;p133"/>
          <p:cNvSpPr txBox="1"/>
          <p:nvPr>
            <p:ph idx="1" type="body"/>
          </p:nvPr>
        </p:nvSpPr>
        <p:spPr>
          <a:xfrm>
            <a:off x="0" y="123480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313" name="Google Shape;313;p133"/>
          <p:cNvSpPr txBox="1"/>
          <p:nvPr>
            <p:ph idx="3" type="body"/>
          </p:nvPr>
        </p:nvSpPr>
        <p:spPr>
          <a:xfrm>
            <a:off x="0" y="69954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Title Slide">
  <p:cSld name="26_Title Slide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34"/>
          <p:cNvSpPr/>
          <p:nvPr>
            <p:ph idx="2" type="pic"/>
          </p:nvPr>
        </p:nvSpPr>
        <p:spPr>
          <a:xfrm>
            <a:off x="546714" y="1171935"/>
            <a:ext cx="1944000" cy="10436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6" name="Google Shape;316;p134"/>
          <p:cNvSpPr/>
          <p:nvPr>
            <p:ph idx="3" type="pic"/>
          </p:nvPr>
        </p:nvSpPr>
        <p:spPr>
          <a:xfrm>
            <a:off x="546378" y="2862168"/>
            <a:ext cx="1944000" cy="12241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7" name="Google Shape;317;p134"/>
          <p:cNvSpPr/>
          <p:nvPr/>
        </p:nvSpPr>
        <p:spPr>
          <a:xfrm>
            <a:off x="546378" y="2217207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18" name="Google Shape;318;p134"/>
          <p:cNvSpPr/>
          <p:nvPr/>
        </p:nvSpPr>
        <p:spPr>
          <a:xfrm>
            <a:off x="546042" y="4085904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19" name="Google Shape;319;p134"/>
          <p:cNvSpPr/>
          <p:nvPr>
            <p:ph idx="4" type="pic"/>
          </p:nvPr>
        </p:nvSpPr>
        <p:spPr>
          <a:xfrm>
            <a:off x="2583308" y="1171935"/>
            <a:ext cx="1944000" cy="10436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0" name="Google Shape;320;p134"/>
          <p:cNvSpPr/>
          <p:nvPr>
            <p:ph idx="5" type="pic"/>
          </p:nvPr>
        </p:nvSpPr>
        <p:spPr>
          <a:xfrm>
            <a:off x="2582971" y="2862168"/>
            <a:ext cx="1944000" cy="12241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1" name="Google Shape;321;p134"/>
          <p:cNvSpPr/>
          <p:nvPr/>
        </p:nvSpPr>
        <p:spPr>
          <a:xfrm>
            <a:off x="2582971" y="2217207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22" name="Google Shape;322;p134"/>
          <p:cNvSpPr/>
          <p:nvPr/>
        </p:nvSpPr>
        <p:spPr>
          <a:xfrm>
            <a:off x="2582635" y="4085904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23" name="Google Shape;323;p134"/>
          <p:cNvSpPr/>
          <p:nvPr>
            <p:ph idx="6" type="pic"/>
          </p:nvPr>
        </p:nvSpPr>
        <p:spPr>
          <a:xfrm>
            <a:off x="4619901" y="1171935"/>
            <a:ext cx="1944000" cy="10436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4" name="Google Shape;324;p134"/>
          <p:cNvSpPr/>
          <p:nvPr>
            <p:ph idx="7" type="pic"/>
          </p:nvPr>
        </p:nvSpPr>
        <p:spPr>
          <a:xfrm>
            <a:off x="4619565" y="2862168"/>
            <a:ext cx="1944000" cy="12241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5" name="Google Shape;325;p134"/>
          <p:cNvSpPr/>
          <p:nvPr/>
        </p:nvSpPr>
        <p:spPr>
          <a:xfrm>
            <a:off x="4619565" y="2217207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26" name="Google Shape;326;p134"/>
          <p:cNvSpPr/>
          <p:nvPr/>
        </p:nvSpPr>
        <p:spPr>
          <a:xfrm>
            <a:off x="4619229" y="4085904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27" name="Google Shape;327;p134"/>
          <p:cNvSpPr/>
          <p:nvPr>
            <p:ph idx="8" type="pic"/>
          </p:nvPr>
        </p:nvSpPr>
        <p:spPr>
          <a:xfrm>
            <a:off x="6656494" y="1171935"/>
            <a:ext cx="1944000" cy="10436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8" name="Google Shape;328;p134"/>
          <p:cNvSpPr/>
          <p:nvPr>
            <p:ph idx="9" type="pic"/>
          </p:nvPr>
        </p:nvSpPr>
        <p:spPr>
          <a:xfrm>
            <a:off x="6656158" y="2862168"/>
            <a:ext cx="1944000" cy="12241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9" name="Google Shape;329;p134"/>
          <p:cNvSpPr/>
          <p:nvPr/>
        </p:nvSpPr>
        <p:spPr>
          <a:xfrm>
            <a:off x="6656158" y="2217207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30" name="Google Shape;330;p134"/>
          <p:cNvSpPr/>
          <p:nvPr/>
        </p:nvSpPr>
        <p:spPr>
          <a:xfrm>
            <a:off x="6655822" y="4085904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Title Slide">
  <p:cSld name="24_Title Slide"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35"/>
          <p:cNvSpPr/>
          <p:nvPr>
            <p:ph idx="2" type="pic"/>
          </p:nvPr>
        </p:nvSpPr>
        <p:spPr>
          <a:xfrm>
            <a:off x="0" y="0"/>
            <a:ext cx="9144000" cy="278777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Basic Layout">
  <p:cSld name="4_Basic Layout"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36"/>
          <p:cNvSpPr/>
          <p:nvPr>
            <p:ph idx="2" type="pic"/>
          </p:nvPr>
        </p:nvSpPr>
        <p:spPr>
          <a:xfrm>
            <a:off x="2771800" y="1404764"/>
            <a:ext cx="6372200" cy="30243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35" name="Google Shape;335;p136"/>
          <p:cNvSpPr txBox="1"/>
          <p:nvPr>
            <p:ph idx="1" type="body"/>
          </p:nvPr>
        </p:nvSpPr>
        <p:spPr>
          <a:xfrm>
            <a:off x="0" y="123480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336" name="Google Shape;336;p136"/>
          <p:cNvSpPr txBox="1"/>
          <p:nvPr>
            <p:ph idx="3" type="body"/>
          </p:nvPr>
        </p:nvSpPr>
        <p:spPr>
          <a:xfrm>
            <a:off x="0" y="69954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Basic Layout">
  <p:cSld name="6_Basic Layout"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37"/>
          <p:cNvSpPr/>
          <p:nvPr>
            <p:ph idx="2" type="pic"/>
          </p:nvPr>
        </p:nvSpPr>
        <p:spPr>
          <a:xfrm>
            <a:off x="3528392" y="0"/>
            <a:ext cx="2123728" cy="32198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39" name="Google Shape;339;p137"/>
          <p:cNvSpPr/>
          <p:nvPr>
            <p:ph idx="3" type="pic"/>
          </p:nvPr>
        </p:nvSpPr>
        <p:spPr>
          <a:xfrm>
            <a:off x="7020272" y="1923678"/>
            <a:ext cx="2123728" cy="32198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Basic Layout">
  <p:cSld name="7_Basic Layout"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38"/>
          <p:cNvSpPr/>
          <p:nvPr>
            <p:ph idx="2" type="pic"/>
          </p:nvPr>
        </p:nvSpPr>
        <p:spPr>
          <a:xfrm>
            <a:off x="717862" y="1275607"/>
            <a:ext cx="2448545" cy="202405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2" name="Google Shape;342;p138"/>
          <p:cNvSpPr/>
          <p:nvPr>
            <p:ph idx="3" type="pic"/>
          </p:nvPr>
        </p:nvSpPr>
        <p:spPr>
          <a:xfrm>
            <a:off x="3339550" y="1275607"/>
            <a:ext cx="2448273" cy="202405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3" name="Google Shape;343;p138"/>
          <p:cNvSpPr/>
          <p:nvPr>
            <p:ph idx="4" type="pic"/>
          </p:nvPr>
        </p:nvSpPr>
        <p:spPr>
          <a:xfrm>
            <a:off x="5960962" y="1275607"/>
            <a:ext cx="2448273" cy="202405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4" name="Google Shape;344;p138"/>
          <p:cNvSpPr txBox="1"/>
          <p:nvPr>
            <p:ph idx="1" type="body"/>
          </p:nvPr>
        </p:nvSpPr>
        <p:spPr>
          <a:xfrm>
            <a:off x="0" y="123480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345" name="Google Shape;345;p138"/>
          <p:cNvSpPr txBox="1"/>
          <p:nvPr>
            <p:ph idx="5" type="body"/>
          </p:nvPr>
        </p:nvSpPr>
        <p:spPr>
          <a:xfrm>
            <a:off x="0" y="69954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:\002-KIMS BUSINESS\007-02-Googleslidesppt\02-GSppt-Contents-Kim\20170215\03-abs\item03-png.png" id="347" name="Google Shape;347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9892029">
            <a:off x="2873936" y="156273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348" name="Google Shape;348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4527839">
            <a:off x="3005467" y="3443642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349" name="Google Shape;34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7414606">
            <a:off x="1967905" y="2192113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350" name="Google Shape;350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4162721">
            <a:off x="2110762" y="805097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351" name="Google Shape;351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7864253">
            <a:off x="3934588" y="142673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352" name="Google Shape;352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1435202">
            <a:off x="5618210" y="2384716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353" name="Google Shape;353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4325069">
            <a:off x="5463162" y="736151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354" name="Google Shape;354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729549">
            <a:off x="4788029" y="3370715"/>
            <a:ext cx="1587121" cy="15144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5" name="Google Shape;355;p139"/>
          <p:cNvGrpSpPr/>
          <p:nvPr/>
        </p:nvGrpSpPr>
        <p:grpSpPr>
          <a:xfrm>
            <a:off x="2254580" y="248388"/>
            <a:ext cx="4634840" cy="4646724"/>
            <a:chOff x="1115616" y="1275607"/>
            <a:chExt cx="2585656" cy="2592286"/>
          </a:xfrm>
        </p:grpSpPr>
        <p:pic>
          <p:nvPicPr>
            <p:cNvPr descr="E:\002-KIMS BUSINESS\007-02-Googleslidesppt\02-GSppt-Contents-Kim\20170215\03-abs\item01-png.png" id="356" name="Google Shape;356;p13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15616" y="1275607"/>
              <a:ext cx="2585656" cy="25922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7" name="Google Shape;357;p139"/>
            <p:cNvSpPr/>
            <p:nvPr/>
          </p:nvSpPr>
          <p:spPr>
            <a:xfrm>
              <a:off x="1595313" y="1758619"/>
              <a:ext cx="1626263" cy="162626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sp>
        <p:nvSpPr>
          <p:cNvPr id="358" name="Google Shape;358;p139"/>
          <p:cNvSpPr txBox="1"/>
          <p:nvPr>
            <p:ph idx="1" type="body"/>
          </p:nvPr>
        </p:nvSpPr>
        <p:spPr>
          <a:xfrm>
            <a:off x="3203856" y="2101604"/>
            <a:ext cx="2736303" cy="576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1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359" name="Google Shape;359;p139"/>
          <p:cNvSpPr txBox="1"/>
          <p:nvPr>
            <p:ph idx="2" type="body"/>
          </p:nvPr>
        </p:nvSpPr>
        <p:spPr>
          <a:xfrm>
            <a:off x="3203708" y="2677666"/>
            <a:ext cx="2736303" cy="432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3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pic>
        <p:nvPicPr>
          <p:cNvPr descr="E:\002-KIMS BUSINESS\007-02-Googleslidesppt\02-GSppt-Contents-Kim\20170215\03-abs\item03-png.png" id="360" name="Google Shape;360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" y="-22860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2-png.png" id="361" name="Google Shape;361;p1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0352" y="3624792"/>
            <a:ext cx="1407408" cy="1518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 sets layout">
  <p:cSld name="icon sets layout"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40"/>
          <p:cNvSpPr txBox="1"/>
          <p:nvPr>
            <p:ph idx="1" type="body"/>
          </p:nvPr>
        </p:nvSpPr>
        <p:spPr>
          <a:xfrm>
            <a:off x="0" y="123480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63550" lvl="1" marL="914400" marR="0" rtl="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431800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400050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400050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grpSp>
        <p:nvGrpSpPr>
          <p:cNvPr id="364" name="Google Shape;364;p140"/>
          <p:cNvGrpSpPr/>
          <p:nvPr/>
        </p:nvGrpSpPr>
        <p:grpSpPr>
          <a:xfrm>
            <a:off x="354008" y="1131595"/>
            <a:ext cx="2849840" cy="3649171"/>
            <a:chOff x="354008" y="1131589"/>
            <a:chExt cx="2849840" cy="3649171"/>
          </a:xfrm>
        </p:grpSpPr>
        <p:sp>
          <p:nvSpPr>
            <p:cNvPr id="365" name="Google Shape;365;p140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fmla="val 3968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66" name="Google Shape;366;p140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4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67" name="Google Shape;367;p140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fmla="val 23728" name="adj1"/>
                <a:gd fmla="val 24642" name="adj2"/>
              </a:avLst>
            </a:prstGeom>
            <a:solidFill>
              <a:schemeClr val="lt1">
                <a:alpha val="2274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5"/>
          <p:cNvSpPr txBox="1"/>
          <p:nvPr>
            <p:ph type="title"/>
          </p:nvPr>
        </p:nvSpPr>
        <p:spPr>
          <a:xfrm>
            <a:off x="461877" y="470050"/>
            <a:ext cx="805635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9pPr>
          </a:lstStyle>
          <a:p/>
        </p:txBody>
      </p:sp>
      <p:sp>
        <p:nvSpPr>
          <p:cNvPr id="39" name="Google Shape;39;p85"/>
          <p:cNvSpPr txBox="1"/>
          <p:nvPr>
            <p:ph idx="1" type="body"/>
          </p:nvPr>
        </p:nvSpPr>
        <p:spPr>
          <a:xfrm>
            <a:off x="470220" y="1134663"/>
            <a:ext cx="5753700" cy="31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>
            <a:lvl1pPr indent="-514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514350" lvl="1" marL="9144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•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514350" lvl="2" marL="13716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■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514350" lvl="3" marL="18288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514350" lvl="4" marL="22860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○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514350" lvl="5" marL="27432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■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514350" lvl="6" marL="32004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514350" lvl="7" marL="36576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○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514350" lvl="8" marL="4114800" marR="0" rtl="0" algn="l">
              <a:lnSpc>
                <a:spcPct val="100000"/>
              </a:lnSpc>
              <a:spcBef>
                <a:spcPts val="3000"/>
              </a:spcBef>
              <a:spcAft>
                <a:spcPts val="3000"/>
              </a:spcAft>
              <a:buClr>
                <a:srgbClr val="333333"/>
              </a:buClr>
              <a:buSzPts val="4500"/>
              <a:buFont typeface="Roboto"/>
              <a:buChar char="•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40" name="Google Shape;40;p85"/>
          <p:cNvSpPr txBox="1"/>
          <p:nvPr>
            <p:ph idx="2" type="subTitle"/>
          </p:nvPr>
        </p:nvSpPr>
        <p:spPr>
          <a:xfrm>
            <a:off x="489125" y="4346735"/>
            <a:ext cx="8123100" cy="322800"/>
          </a:xfrm>
          <a:prstGeom prst="rect">
            <a:avLst/>
          </a:prstGeom>
          <a:noFill/>
          <a:ln>
            <a:noFill/>
          </a:ln>
        </p:spPr>
        <p:txBody>
          <a:bodyPr anchorCtr="0" anchor="b" bIns="182850" lIns="182850" spcFirstLastPara="1" rIns="182850" wrap="square" tIns="1828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85"/>
          <p:cNvSpPr txBox="1"/>
          <p:nvPr>
            <p:ph idx="12" type="sldNum"/>
          </p:nvPr>
        </p:nvSpPr>
        <p:spPr>
          <a:xfrm>
            <a:off x="8061488" y="4347437"/>
            <a:ext cx="548700" cy="319950"/>
          </a:xfrm>
          <a:prstGeom prst="rect">
            <a:avLst/>
          </a:prstGeom>
          <a:noFill/>
          <a:ln>
            <a:noFill/>
          </a:ln>
        </p:spPr>
        <p:txBody>
          <a:bodyPr anchorCtr="0" anchor="t" bIns="167625" lIns="167625" spcFirstLastPara="1" rIns="167625" wrap="square" tIns="1676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 title">
  <p:cSld name="Center title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6"/>
          <p:cNvSpPr txBox="1"/>
          <p:nvPr>
            <p:ph type="title"/>
          </p:nvPr>
        </p:nvSpPr>
        <p:spPr>
          <a:xfrm>
            <a:off x="465733" y="1287961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182850" lIns="182850" spcFirstLastPara="1" rIns="182850" wrap="square" tIns="18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9pPr>
          </a:lstStyle>
          <a:p/>
        </p:txBody>
      </p:sp>
      <p:sp>
        <p:nvSpPr>
          <p:cNvPr id="44" name="Google Shape;44;p86"/>
          <p:cNvSpPr txBox="1"/>
          <p:nvPr>
            <p:ph idx="1" type="subTitle"/>
          </p:nvPr>
        </p:nvSpPr>
        <p:spPr>
          <a:xfrm>
            <a:off x="465737" y="2592274"/>
            <a:ext cx="4045200" cy="46965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B6FF"/>
              </a:buClr>
              <a:buSzPts val="3600"/>
              <a:buFont typeface="Roboto Black"/>
              <a:buNone/>
              <a:defRPr b="0" i="0" sz="2400" u="none" cap="none" strike="noStrike">
                <a:solidFill>
                  <a:srgbClr val="80B6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B6FF"/>
              </a:buClr>
              <a:buSzPts val="3600"/>
              <a:buFont typeface="Roboto Black"/>
              <a:buNone/>
              <a:defRPr b="0" i="0" sz="2400" u="none" cap="none" strike="noStrike">
                <a:solidFill>
                  <a:srgbClr val="80B6FF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B6FF"/>
              </a:buClr>
              <a:buSzPts val="3600"/>
              <a:buFont typeface="Roboto Black"/>
              <a:buNone/>
              <a:defRPr b="0" i="0" sz="2400" u="none" cap="none" strike="noStrike">
                <a:solidFill>
                  <a:srgbClr val="80B6FF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B6FF"/>
              </a:buClr>
              <a:buSzPts val="3600"/>
              <a:buFont typeface="Roboto Black"/>
              <a:buNone/>
              <a:defRPr b="0" i="0" sz="2400" u="none" cap="none" strike="noStrike">
                <a:solidFill>
                  <a:srgbClr val="80B6FF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B6FF"/>
              </a:buClr>
              <a:buSzPts val="3600"/>
              <a:buFont typeface="Roboto Black"/>
              <a:buNone/>
              <a:defRPr b="0" i="0" sz="2400" u="none" cap="none" strike="noStrike">
                <a:solidFill>
                  <a:srgbClr val="80B6FF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B6FF"/>
              </a:buClr>
              <a:buSzPts val="3600"/>
              <a:buFont typeface="Roboto Black"/>
              <a:buNone/>
              <a:defRPr b="0" i="0" sz="2400" u="none" cap="none" strike="noStrike">
                <a:solidFill>
                  <a:srgbClr val="80B6FF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B6FF"/>
              </a:buClr>
              <a:buSzPts val="3600"/>
              <a:buFont typeface="Roboto Black"/>
              <a:buNone/>
              <a:defRPr b="0" i="0" sz="2400" u="none" cap="none" strike="noStrike">
                <a:solidFill>
                  <a:srgbClr val="80B6FF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B6FF"/>
              </a:buClr>
              <a:buSzPts val="3600"/>
              <a:buFont typeface="Roboto Black"/>
              <a:buNone/>
              <a:defRPr b="0" i="0" sz="2400" u="none" cap="none" strike="noStrike">
                <a:solidFill>
                  <a:srgbClr val="80B6FF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B6FF"/>
              </a:buClr>
              <a:buSzPts val="3600"/>
              <a:buFont typeface="Roboto Black"/>
              <a:buNone/>
              <a:defRPr b="0" i="0" sz="2400" u="none" cap="none" strike="noStrike">
                <a:solidFill>
                  <a:srgbClr val="80B6FF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45" name="Google Shape;45;p86"/>
          <p:cNvSpPr txBox="1"/>
          <p:nvPr>
            <p:ph idx="2" type="body"/>
          </p:nvPr>
        </p:nvSpPr>
        <p:spPr>
          <a:xfrm>
            <a:off x="4939501" y="796487"/>
            <a:ext cx="3672750" cy="355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>
            <a:lvl1pPr indent="-514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514350" lvl="1" marL="9144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14350" lvl="2" marL="13716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14350" lvl="3" marL="18288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514350" lvl="4" marL="22860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514350" lvl="5" marL="27432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514350" lvl="6" marL="32004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514350" lvl="7" marL="36576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514350" lvl="8" marL="4114800" marR="0" rtl="0" algn="l">
              <a:lnSpc>
                <a:spcPct val="100000"/>
              </a:lnSpc>
              <a:spcBef>
                <a:spcPts val="3000"/>
              </a:spcBef>
              <a:spcAft>
                <a:spcPts val="3000"/>
              </a:spcAft>
              <a:buClr>
                <a:srgbClr val="000000"/>
              </a:buClr>
              <a:buSzPts val="45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86"/>
          <p:cNvSpPr txBox="1"/>
          <p:nvPr>
            <p:ph idx="3" type="subTitle"/>
          </p:nvPr>
        </p:nvSpPr>
        <p:spPr>
          <a:xfrm>
            <a:off x="489125" y="4346735"/>
            <a:ext cx="8123100" cy="322800"/>
          </a:xfrm>
          <a:prstGeom prst="rect">
            <a:avLst/>
          </a:prstGeom>
          <a:noFill/>
          <a:ln>
            <a:noFill/>
          </a:ln>
        </p:spPr>
        <p:txBody>
          <a:bodyPr anchorCtr="0" anchor="b" bIns="182850" lIns="182850" spcFirstLastPara="1" rIns="182850" wrap="square" tIns="1828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86"/>
          <p:cNvSpPr txBox="1"/>
          <p:nvPr>
            <p:ph idx="12" type="sldNum"/>
          </p:nvPr>
        </p:nvSpPr>
        <p:spPr>
          <a:xfrm>
            <a:off x="8061488" y="4347437"/>
            <a:ext cx="548700" cy="319950"/>
          </a:xfrm>
          <a:prstGeom prst="rect">
            <a:avLst/>
          </a:prstGeom>
          <a:noFill/>
          <a:ln>
            <a:noFill/>
          </a:ln>
        </p:spPr>
        <p:txBody>
          <a:bodyPr anchorCtr="0" anchor="t" bIns="167625" lIns="167625" spcFirstLastPara="1" rIns="167625" wrap="square" tIns="1676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7"/>
          <p:cNvSpPr txBox="1"/>
          <p:nvPr>
            <p:ph type="title"/>
          </p:nvPr>
        </p:nvSpPr>
        <p:spPr>
          <a:xfrm>
            <a:off x="461877" y="470050"/>
            <a:ext cx="401835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  <a:defRPr sz="4266">
                <a:solidFill>
                  <a:srgbClr val="2F80ED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9pPr>
          </a:lstStyle>
          <a:p/>
        </p:txBody>
      </p:sp>
      <p:sp>
        <p:nvSpPr>
          <p:cNvPr id="50" name="Google Shape;50;p87"/>
          <p:cNvSpPr txBox="1"/>
          <p:nvPr>
            <p:ph idx="1" type="body"/>
          </p:nvPr>
        </p:nvSpPr>
        <p:spPr>
          <a:xfrm>
            <a:off x="470224" y="1134662"/>
            <a:ext cx="4018350" cy="31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>
            <a:lvl1pPr indent="-514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514350" lvl="1" marL="9144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•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514350" lvl="2" marL="13716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■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514350" lvl="3" marL="18288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514350" lvl="4" marL="22860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○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514350" lvl="5" marL="27432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■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514350" lvl="6" marL="32004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514350" lvl="7" marL="3657600" marR="0" rtl="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○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514350" lvl="8" marL="4114800" marR="0" rtl="0" algn="l">
              <a:lnSpc>
                <a:spcPct val="100000"/>
              </a:lnSpc>
              <a:spcBef>
                <a:spcPts val="3000"/>
              </a:spcBef>
              <a:spcAft>
                <a:spcPts val="3000"/>
              </a:spcAft>
              <a:buClr>
                <a:srgbClr val="333333"/>
              </a:buClr>
              <a:buSzPts val="4500"/>
              <a:buFont typeface="Roboto"/>
              <a:buChar char="•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1" name="Google Shape;51;p87"/>
          <p:cNvSpPr txBox="1"/>
          <p:nvPr>
            <p:ph idx="2" type="subTitle"/>
          </p:nvPr>
        </p:nvSpPr>
        <p:spPr>
          <a:xfrm>
            <a:off x="489125" y="4346735"/>
            <a:ext cx="8123100" cy="322800"/>
          </a:xfrm>
          <a:prstGeom prst="rect">
            <a:avLst/>
          </a:prstGeom>
          <a:noFill/>
          <a:ln>
            <a:noFill/>
          </a:ln>
        </p:spPr>
        <p:txBody>
          <a:bodyPr anchorCtr="0" anchor="b" bIns="182850" lIns="182850" spcFirstLastPara="1" rIns="182850" wrap="square" tIns="1828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87"/>
          <p:cNvSpPr txBox="1"/>
          <p:nvPr>
            <p:ph idx="12" type="sldNum"/>
          </p:nvPr>
        </p:nvSpPr>
        <p:spPr>
          <a:xfrm>
            <a:off x="8061488" y="4347437"/>
            <a:ext cx="548700" cy="319950"/>
          </a:xfrm>
          <a:prstGeom prst="rect">
            <a:avLst/>
          </a:prstGeom>
          <a:noFill/>
          <a:ln>
            <a:noFill/>
          </a:ln>
        </p:spPr>
        <p:txBody>
          <a:bodyPr anchorCtr="0" anchor="t" bIns="167625" lIns="167625" spcFirstLastPara="1" rIns="167625" wrap="square" tIns="1676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lumn">
  <p:cSld name="Three column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8"/>
          <p:cNvSpPr txBox="1"/>
          <p:nvPr>
            <p:ph idx="1" type="body"/>
          </p:nvPr>
        </p:nvSpPr>
        <p:spPr>
          <a:xfrm>
            <a:off x="470225" y="1134662"/>
            <a:ext cx="2427900" cy="31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51435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514350" lvl="1" marL="9144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•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514350" lvl="2" marL="13716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■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514350" lvl="3" marL="18288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514350" lvl="4" marL="22860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○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514350" lvl="5" marL="27432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■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514350" lvl="6" marL="32004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514350" lvl="7" marL="36576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○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514350" lvl="8" marL="4114800" marR="0" rtl="0" algn="ctr">
              <a:lnSpc>
                <a:spcPct val="100000"/>
              </a:lnSpc>
              <a:spcBef>
                <a:spcPts val="3000"/>
              </a:spcBef>
              <a:spcAft>
                <a:spcPts val="3000"/>
              </a:spcAft>
              <a:buClr>
                <a:srgbClr val="333333"/>
              </a:buClr>
              <a:buSzPts val="4500"/>
              <a:buFont typeface="Roboto"/>
              <a:buChar char="•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5" name="Google Shape;55;p88"/>
          <p:cNvSpPr txBox="1"/>
          <p:nvPr>
            <p:ph idx="2" type="subTitle"/>
          </p:nvPr>
        </p:nvSpPr>
        <p:spPr>
          <a:xfrm>
            <a:off x="489125" y="4346735"/>
            <a:ext cx="8123100" cy="322800"/>
          </a:xfrm>
          <a:prstGeom prst="rect">
            <a:avLst/>
          </a:prstGeom>
          <a:noFill/>
          <a:ln>
            <a:noFill/>
          </a:ln>
        </p:spPr>
        <p:txBody>
          <a:bodyPr anchorCtr="0" anchor="b" bIns="182850" lIns="182850" spcFirstLastPara="1" rIns="182850" wrap="square" tIns="1828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Font typeface="Arial"/>
              <a:buNone/>
              <a:defRPr b="0" i="0" sz="1467" u="none" cap="none" strike="noStrike">
                <a:solidFill>
                  <a:srgbClr val="BDBDB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88"/>
          <p:cNvSpPr txBox="1"/>
          <p:nvPr>
            <p:ph type="title"/>
          </p:nvPr>
        </p:nvSpPr>
        <p:spPr>
          <a:xfrm>
            <a:off x="461877" y="470050"/>
            <a:ext cx="805635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9pPr>
          </a:lstStyle>
          <a:p/>
        </p:txBody>
      </p:sp>
      <p:sp>
        <p:nvSpPr>
          <p:cNvPr id="57" name="Google Shape;57;p88"/>
          <p:cNvSpPr txBox="1"/>
          <p:nvPr>
            <p:ph idx="3" type="body"/>
          </p:nvPr>
        </p:nvSpPr>
        <p:spPr>
          <a:xfrm>
            <a:off x="3358050" y="1134662"/>
            <a:ext cx="2427900" cy="31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51435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514350" lvl="1" marL="9144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•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514350" lvl="2" marL="13716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■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514350" lvl="3" marL="18288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514350" lvl="4" marL="22860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○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514350" lvl="5" marL="27432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■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514350" lvl="6" marL="32004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514350" lvl="7" marL="36576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○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514350" lvl="8" marL="4114800" marR="0" rtl="0" algn="ctr">
              <a:lnSpc>
                <a:spcPct val="100000"/>
              </a:lnSpc>
              <a:spcBef>
                <a:spcPts val="3000"/>
              </a:spcBef>
              <a:spcAft>
                <a:spcPts val="3000"/>
              </a:spcAft>
              <a:buClr>
                <a:srgbClr val="333333"/>
              </a:buClr>
              <a:buSzPts val="4500"/>
              <a:buFont typeface="Roboto"/>
              <a:buChar char="•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8" name="Google Shape;58;p88"/>
          <p:cNvSpPr txBox="1"/>
          <p:nvPr>
            <p:ph idx="4" type="body"/>
          </p:nvPr>
        </p:nvSpPr>
        <p:spPr>
          <a:xfrm>
            <a:off x="6240550" y="1134662"/>
            <a:ext cx="2427900" cy="31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51435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514350" lvl="1" marL="9144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•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514350" lvl="2" marL="13716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■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514350" lvl="3" marL="18288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514350" lvl="4" marL="22860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○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514350" lvl="5" marL="27432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■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514350" lvl="6" marL="32004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●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514350" lvl="7" marL="3657600" marR="0" rtl="0" algn="ctr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333333"/>
              </a:buClr>
              <a:buSzPts val="4500"/>
              <a:buFont typeface="Roboto"/>
              <a:buChar char="○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514350" lvl="8" marL="4114800" marR="0" rtl="0" algn="ctr">
              <a:lnSpc>
                <a:spcPct val="100000"/>
              </a:lnSpc>
              <a:spcBef>
                <a:spcPts val="3000"/>
              </a:spcBef>
              <a:spcAft>
                <a:spcPts val="3000"/>
              </a:spcAft>
              <a:buClr>
                <a:srgbClr val="333333"/>
              </a:buClr>
              <a:buSzPts val="4500"/>
              <a:buFont typeface="Roboto"/>
              <a:buChar char="•"/>
              <a:defRPr b="0" i="0" sz="30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9" name="Google Shape;59;p88"/>
          <p:cNvSpPr txBox="1"/>
          <p:nvPr>
            <p:ph idx="12" type="sldNum"/>
          </p:nvPr>
        </p:nvSpPr>
        <p:spPr>
          <a:xfrm>
            <a:off x="8556784" y="4749851"/>
            <a:ext cx="548700" cy="393750"/>
          </a:xfrm>
          <a:prstGeom prst="rect">
            <a:avLst/>
          </a:prstGeom>
          <a:noFill/>
          <a:ln>
            <a:noFill/>
          </a:ln>
        </p:spPr>
        <p:txBody>
          <a:bodyPr anchorCtr="0" anchor="t" bIns="167625" lIns="167625" spcFirstLastPara="1" rIns="167625" wrap="square" tIns="1676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  <a:defRPr b="0" i="0" sz="1600" u="none" cap="none" strike="noStrike">
                <a:solidFill>
                  <a:srgbClr val="33333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25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17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3.xml"/><Relationship Id="rId21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1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8.xml"/><Relationship Id="rId6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0.xml"/><Relationship Id="rId8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57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9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1" name="Google Shape;11;p79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" name="Google Shape;12;p79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3" name="Google Shape;13;p79"/>
          <p:cNvSpPr txBox="1"/>
          <p:nvPr>
            <p:ph type="title"/>
          </p:nvPr>
        </p:nvSpPr>
        <p:spPr>
          <a:xfrm>
            <a:off x="334901" y="365125"/>
            <a:ext cx="8474109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Chart, waterfall chart&#10;&#10;Description automatically generated" id="14" name="Google Shape;14;p7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25" y="0"/>
            <a:ext cx="9142149" cy="51435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50000">
              <a:srgbClr val="FFFFFF"/>
            </a:gs>
            <a:gs pos="100000">
              <a:srgbClr val="A88573">
                <a:alpha val="0"/>
              </a:srgbClr>
            </a:gs>
          </a:gsLst>
          <a:lin ang="2520000" scaled="0"/>
        </a:gra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50000">
              <a:srgbClr val="FFFFFF"/>
            </a:gs>
            <a:gs pos="100000">
              <a:srgbClr val="A88573">
                <a:alpha val="0"/>
              </a:srgbClr>
            </a:gs>
          </a:gsLst>
          <a:lin ang="2520000" scaled="0"/>
        </a:gra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4.png"/><Relationship Id="rId5" Type="http://schemas.openxmlformats.org/officeDocument/2006/relationships/image" Target="../media/image17.png"/><Relationship Id="rId6" Type="http://schemas.openxmlformats.org/officeDocument/2006/relationships/image" Target="../media/image20.png"/><Relationship Id="rId7" Type="http://schemas.openxmlformats.org/officeDocument/2006/relationships/image" Target="../media/image16.png"/><Relationship Id="rId8" Type="http://schemas.openxmlformats.org/officeDocument/2006/relationships/image" Target="../media/image21.png"/><Relationship Id="rId11" Type="http://schemas.openxmlformats.org/officeDocument/2006/relationships/image" Target="../media/image18.png"/><Relationship Id="rId10" Type="http://schemas.openxmlformats.org/officeDocument/2006/relationships/image" Target="../media/image15.png"/><Relationship Id="rId12" Type="http://schemas.openxmlformats.org/officeDocument/2006/relationships/image" Target="../media/image2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9.png"/><Relationship Id="rId4" Type="http://schemas.openxmlformats.org/officeDocument/2006/relationships/image" Target="../media/image28.png"/><Relationship Id="rId5" Type="http://schemas.openxmlformats.org/officeDocument/2006/relationships/image" Target="../media/image24.png"/><Relationship Id="rId6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0.png"/><Relationship Id="rId4" Type="http://schemas.openxmlformats.org/officeDocument/2006/relationships/image" Target="../media/image28.png"/><Relationship Id="rId5" Type="http://schemas.openxmlformats.org/officeDocument/2006/relationships/image" Target="../media/image24.png"/><Relationship Id="rId6" Type="http://schemas.openxmlformats.org/officeDocument/2006/relationships/image" Target="../media/image1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3.png"/><Relationship Id="rId4" Type="http://schemas.openxmlformats.org/officeDocument/2006/relationships/image" Target="../media/image28.png"/><Relationship Id="rId5" Type="http://schemas.openxmlformats.org/officeDocument/2006/relationships/image" Target="../media/image24.png"/><Relationship Id="rId6" Type="http://schemas.openxmlformats.org/officeDocument/2006/relationships/image" Target="../media/image1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Relationship Id="rId6" Type="http://schemas.openxmlformats.org/officeDocument/2006/relationships/image" Target="../media/image27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Relationship Id="rId6" Type="http://schemas.openxmlformats.org/officeDocument/2006/relationships/image" Target="../media/image31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Relationship Id="rId6" Type="http://schemas.openxmlformats.org/officeDocument/2006/relationships/image" Target="../media/image3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4.png"/><Relationship Id="rId4" Type="http://schemas.openxmlformats.org/officeDocument/2006/relationships/image" Target="../media/image19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4.png"/><Relationship Id="rId4" Type="http://schemas.openxmlformats.org/officeDocument/2006/relationships/image" Target="../media/image19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4.png"/><Relationship Id="rId4" Type="http://schemas.openxmlformats.org/officeDocument/2006/relationships/image" Target="../media/image1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4.png"/><Relationship Id="rId4" Type="http://schemas.openxmlformats.org/officeDocument/2006/relationships/image" Target="../media/image19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4.png"/><Relationship Id="rId4" Type="http://schemas.openxmlformats.org/officeDocument/2006/relationships/image" Target="../media/image19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4.png"/><Relationship Id="rId4" Type="http://schemas.openxmlformats.org/officeDocument/2006/relationships/image" Target="../media/image19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4.png"/><Relationship Id="rId4" Type="http://schemas.openxmlformats.org/officeDocument/2006/relationships/image" Target="../media/image19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4.png"/><Relationship Id="rId4" Type="http://schemas.openxmlformats.org/officeDocument/2006/relationships/image" Target="../media/image19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4.png"/><Relationship Id="rId4" Type="http://schemas.openxmlformats.org/officeDocument/2006/relationships/image" Target="../media/image28.png"/><Relationship Id="rId5" Type="http://schemas.openxmlformats.org/officeDocument/2006/relationships/image" Target="../media/image24.png"/><Relationship Id="rId6" Type="http://schemas.openxmlformats.org/officeDocument/2006/relationships/image" Target="../media/image19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28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28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2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28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37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37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37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38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35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41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4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0.xml"/><Relationship Id="rId3" Type="http://schemas.openxmlformats.org/officeDocument/2006/relationships/hyperlink" Target="https://uk.linkedin.com/in/stefanomonzo" TargetMode="External"/><Relationship Id="rId4" Type="http://schemas.openxmlformats.org/officeDocument/2006/relationships/hyperlink" Target="https://stefanomonzo.com/" TargetMode="External"/><Relationship Id="rId9" Type="http://schemas.openxmlformats.org/officeDocument/2006/relationships/hyperlink" Target="https://uk.linkedin.com/in/stefanomonzo" TargetMode="External"/><Relationship Id="rId5" Type="http://schemas.openxmlformats.org/officeDocument/2006/relationships/hyperlink" Target="https://uk.linkedin.com/in/stefanomonzo" TargetMode="External"/><Relationship Id="rId6" Type="http://schemas.openxmlformats.org/officeDocument/2006/relationships/hyperlink" Target="https://stefanomonzo.com/" TargetMode="External"/><Relationship Id="rId7" Type="http://schemas.openxmlformats.org/officeDocument/2006/relationships/hyperlink" Target="https://uk.linkedin.com/in/stefanomonzo" TargetMode="External"/><Relationship Id="rId8" Type="http://schemas.openxmlformats.org/officeDocument/2006/relationships/hyperlink" Target="https://stefanomonzo.com/" TargetMode="External"/><Relationship Id="rId11" Type="http://schemas.openxmlformats.org/officeDocument/2006/relationships/hyperlink" Target="https://uk.linkedin.com/in/stefanomonzo" TargetMode="External"/><Relationship Id="rId10" Type="http://schemas.openxmlformats.org/officeDocument/2006/relationships/hyperlink" Target="https://stefanomonzo.com/" TargetMode="External"/><Relationship Id="rId13" Type="http://schemas.openxmlformats.org/officeDocument/2006/relationships/image" Target="../media/image42.jpg"/><Relationship Id="rId12" Type="http://schemas.openxmlformats.org/officeDocument/2006/relationships/hyperlink" Target="https://stefanomonzo.com/" TargetMode="Externa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43.png"/><Relationship Id="rId4" Type="http://schemas.openxmlformats.org/officeDocument/2006/relationships/image" Target="../media/image28.png"/><Relationship Id="rId5" Type="http://schemas.openxmlformats.org/officeDocument/2006/relationships/image" Target="../media/image24.png"/><Relationship Id="rId6" Type="http://schemas.openxmlformats.org/officeDocument/2006/relationships/image" Target="../media/image19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45.png"/><Relationship Id="rId4" Type="http://schemas.openxmlformats.org/officeDocument/2006/relationships/image" Target="../media/image47.png"/><Relationship Id="rId5" Type="http://schemas.openxmlformats.org/officeDocument/2006/relationships/image" Target="../media/image51.jpg"/><Relationship Id="rId6" Type="http://schemas.openxmlformats.org/officeDocument/2006/relationships/image" Target="../media/image28.png"/><Relationship Id="rId7" Type="http://schemas.openxmlformats.org/officeDocument/2006/relationships/image" Target="../media/image24.png"/><Relationship Id="rId8" Type="http://schemas.openxmlformats.org/officeDocument/2006/relationships/image" Target="../media/image19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45.png"/><Relationship Id="rId4" Type="http://schemas.openxmlformats.org/officeDocument/2006/relationships/image" Target="../media/image47.png"/><Relationship Id="rId5" Type="http://schemas.openxmlformats.org/officeDocument/2006/relationships/image" Target="../media/image51.jpg"/><Relationship Id="rId6" Type="http://schemas.openxmlformats.org/officeDocument/2006/relationships/image" Target="../media/image28.png"/><Relationship Id="rId7" Type="http://schemas.openxmlformats.org/officeDocument/2006/relationships/image" Target="../media/image24.png"/><Relationship Id="rId8" Type="http://schemas.openxmlformats.org/officeDocument/2006/relationships/image" Target="../media/image19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8.xml"/><Relationship Id="rId3" Type="http://schemas.openxmlformats.org/officeDocument/2006/relationships/hyperlink" Target="mailto:info@fondazioneamaldi.it" TargetMode="External"/><Relationship Id="rId4" Type="http://schemas.openxmlformats.org/officeDocument/2006/relationships/image" Target="../media/image19.png"/><Relationship Id="rId9" Type="http://schemas.openxmlformats.org/officeDocument/2006/relationships/image" Target="../media/image21.png"/><Relationship Id="rId5" Type="http://schemas.openxmlformats.org/officeDocument/2006/relationships/image" Target="../media/image13.png"/><Relationship Id="rId6" Type="http://schemas.openxmlformats.org/officeDocument/2006/relationships/image" Target="../media/image17.png"/><Relationship Id="rId7" Type="http://schemas.openxmlformats.org/officeDocument/2006/relationships/image" Target="../media/image20.png"/><Relationship Id="rId8" Type="http://schemas.openxmlformats.org/officeDocument/2006/relationships/image" Target="../media/image16.png"/><Relationship Id="rId11" Type="http://schemas.openxmlformats.org/officeDocument/2006/relationships/image" Target="../media/image15.png"/><Relationship Id="rId10" Type="http://schemas.openxmlformats.org/officeDocument/2006/relationships/image" Target="../media/image14.png"/><Relationship Id="rId13" Type="http://schemas.openxmlformats.org/officeDocument/2006/relationships/image" Target="../media/image25.jpg"/><Relationship Id="rId12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"/>
          <p:cNvSpPr txBox="1"/>
          <p:nvPr/>
        </p:nvSpPr>
        <p:spPr>
          <a:xfrm>
            <a:off x="1596150" y="1988376"/>
            <a:ext cx="59517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393700" marR="39370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HORIZON-EIE-2022-SCALEUP-01-01 Expanding Entrepreneurial Ecosystems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393700" marR="39370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it-IT" sz="1800" u="sng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The Pitch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393700" marR="39370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1" lang="it-IT" sz="11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Fabio Biscotti</a:t>
            </a:r>
            <a:endParaRPr b="0" i="1" sz="11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374" name="Google Shape;37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65980" y="991647"/>
            <a:ext cx="2715544" cy="5699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5" name="Google Shape;375;p1"/>
          <p:cNvGrpSpPr/>
          <p:nvPr/>
        </p:nvGrpSpPr>
        <p:grpSpPr>
          <a:xfrm>
            <a:off x="1808230" y="4182879"/>
            <a:ext cx="5119043" cy="477068"/>
            <a:chOff x="324575" y="4171751"/>
            <a:chExt cx="8494850" cy="791675"/>
          </a:xfrm>
        </p:grpSpPr>
        <p:pic>
          <p:nvPicPr>
            <p:cNvPr id="376" name="Google Shape;376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24575" y="4171751"/>
              <a:ext cx="746075" cy="791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7" name="Google Shape;377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354775" y="4642900"/>
              <a:ext cx="941589" cy="256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8" name="Google Shape;378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432488" y="4569296"/>
              <a:ext cx="964350" cy="3092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9" name="Google Shape;379;p1"/>
            <p:cNvPicPr preferRelativeResize="0"/>
            <p:nvPr/>
          </p:nvPicPr>
          <p:blipFill rotWithShape="1">
            <a:blip r:embed="rId7">
              <a:alphaModFix/>
            </a:blip>
            <a:srcRect b="23734" l="0" r="0" t="12117"/>
            <a:stretch/>
          </p:blipFill>
          <p:spPr>
            <a:xfrm>
              <a:off x="8020575" y="4469015"/>
              <a:ext cx="798850" cy="4443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0" name="Google Shape;380;p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14600" y="4569300"/>
              <a:ext cx="1245344" cy="309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1" name="Google Shape;381;p1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6485625" y="4426550"/>
              <a:ext cx="500775" cy="500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2" name="Google Shape;382;p1"/>
            <p:cNvPicPr preferRelativeResize="0"/>
            <p:nvPr/>
          </p:nvPicPr>
          <p:blipFill rotWithShape="1">
            <a:blip r:embed="rId10">
              <a:alphaModFix/>
            </a:blip>
            <a:srcRect b="35933" l="0" r="0" t="36377"/>
            <a:stretch/>
          </p:blipFill>
          <p:spPr>
            <a:xfrm>
              <a:off x="5050125" y="4610674"/>
              <a:ext cx="1245350" cy="2265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3" name="Google Shape;383;p1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7175500" y="4454750"/>
              <a:ext cx="661737" cy="4443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Logo, company name&#10;&#10;Description automatically generated" id="384" name="Google Shape;384;p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809724" y="551848"/>
            <a:ext cx="2537491" cy="13463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0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483" name="Google Shape;483;p10"/>
          <p:cNvSpPr/>
          <p:nvPr/>
        </p:nvSpPr>
        <p:spPr>
          <a:xfrm>
            <a:off x="489195" y="1581150"/>
            <a:ext cx="7969005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… to explain a concept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If you can, show images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Underline key information .. Remember to explain why they should choose you</a:t>
            </a:r>
            <a:endParaRPr/>
          </a:p>
        </p:txBody>
      </p:sp>
      <p:sp>
        <p:nvSpPr>
          <p:cNvPr id="484" name="Google Shape;484;p10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485" name="Google Shape;48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486" name="Google Shape;48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10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PITCH: 8 TIPS</a:t>
            </a:r>
            <a:endParaRPr/>
          </a:p>
        </p:txBody>
      </p:sp>
      <p:sp>
        <p:nvSpPr>
          <p:cNvPr id="489" name="Google Shape;489;p10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Tip 3: Never use too many words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1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495" name="Google Shape;495;p11"/>
          <p:cNvSpPr/>
          <p:nvPr/>
        </p:nvSpPr>
        <p:spPr>
          <a:xfrm>
            <a:off x="461914" y="1558826"/>
            <a:ext cx="8453486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… or another sharing platform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Easier to share than other tool (no annexes) and to be read by any device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More chances the pitch is read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If you use PPT, convert it in PDF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96" name="Google Shape;496;p11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497" name="Google Shape;49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498" name="Google Shape;49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11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PITCH: 8 TIPS</a:t>
            </a:r>
            <a:endParaRPr/>
          </a:p>
        </p:txBody>
      </p:sp>
      <p:sp>
        <p:nvSpPr>
          <p:cNvPr id="501" name="Google Shape;501;p11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Tip 4: Use Google Slides..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12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507" name="Google Shape;507;p12"/>
          <p:cNvSpPr/>
          <p:nvPr/>
        </p:nvSpPr>
        <p:spPr>
          <a:xfrm>
            <a:off x="914400" y="1551622"/>
            <a:ext cx="700568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Italian investor can ask a pith in English.. better to be prepared.. 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08" name="Google Shape;508;p12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509" name="Google Shape;50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510" name="Google Shape;510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12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PITCH: 8 TIPS</a:t>
            </a:r>
            <a:endParaRPr/>
          </a:p>
        </p:txBody>
      </p:sp>
      <p:sp>
        <p:nvSpPr>
          <p:cNvPr id="513" name="Google Shape;513;p12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Tip 5: Prepare an Italian (or your </a:t>
            </a: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language</a:t>
            </a: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) and an English version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3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519" name="Google Shape;519;p13"/>
          <p:cNvSpPr/>
          <p:nvPr/>
        </p:nvSpPr>
        <p:spPr>
          <a:xfrm>
            <a:off x="990600" y="1579424"/>
            <a:ext cx="6934200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Before the Pitch, always prepare the Business Model Canvas, containing all the key elements to effectively describe and present your idea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20" name="Google Shape;520;p13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521" name="Google Shape;52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522" name="Google Shape;522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13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PITCH: 8 TIPS</a:t>
            </a:r>
            <a:endParaRPr/>
          </a:p>
        </p:txBody>
      </p:sp>
      <p:sp>
        <p:nvSpPr>
          <p:cNvPr id="525" name="Google Shape;525;p13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Tip 6: Before the Pitch, have clear in mind what is the Business Model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4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531" name="Google Shape;531;p14"/>
          <p:cNvSpPr/>
          <p:nvPr/>
        </p:nvSpPr>
        <p:spPr>
          <a:xfrm>
            <a:off x="838199" y="1581150"/>
            <a:ext cx="7225571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Repeat the presentation underlying the key concepts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Repeat it to a colleague, a friend or to a person who doesn’t know exactly what you do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32" name="Google Shape;532;p14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533" name="Google Shape;53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534" name="Google Shape;53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14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PITCH: 8 TIPS</a:t>
            </a:r>
            <a:endParaRPr/>
          </a:p>
        </p:txBody>
      </p:sp>
      <p:sp>
        <p:nvSpPr>
          <p:cNvPr id="537" name="Google Shape;537;p14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Tips 7: Test the Pitch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5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543" name="Google Shape;543;p15"/>
          <p:cNvSpPr/>
          <p:nvPr/>
        </p:nvSpPr>
        <p:spPr>
          <a:xfrm>
            <a:off x="1066800" y="1558826"/>
            <a:ext cx="7620000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Use properly your voice, look properly, use the space around you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Do not hide yourself behind the podium, don’t look the screen but the audience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 case of pitch in person and standing, posture is important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Often you do not know how to put your hands (in your pockets, gesticulating .. ecc..)</a:t>
            </a:r>
            <a:endParaRPr/>
          </a:p>
        </p:txBody>
      </p:sp>
      <p:sp>
        <p:nvSpPr>
          <p:cNvPr id="544" name="Google Shape;544;p15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545" name="Google Shape;54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546" name="Google Shape;54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15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PITCH: 8 TIPS</a:t>
            </a:r>
            <a:endParaRPr/>
          </a:p>
        </p:txBody>
      </p:sp>
      <p:sp>
        <p:nvSpPr>
          <p:cNvPr id="549" name="Google Shape;549;p15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Tip 8: Use the body language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6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555" name="Google Shape;555;p16"/>
          <p:cNvSpPr/>
          <p:nvPr/>
        </p:nvSpPr>
        <p:spPr>
          <a:xfrm>
            <a:off x="476251" y="1581150"/>
            <a:ext cx="600074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Before the pitch: «</a:t>
            </a:r>
            <a:r>
              <a:rPr b="1"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Ready position</a:t>
            </a: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» 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Posture erect, relaxed and slightly inclined forward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Hands down, in front of the pockets</a:t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556" name="Google Shape;556;p16"/>
          <p:cNvPicPr preferRelativeResize="0"/>
          <p:nvPr/>
        </p:nvPicPr>
        <p:blipFill rotWithShape="1">
          <a:blip r:embed="rId3">
            <a:alphaModFix/>
          </a:blip>
          <a:srcRect b="54655" l="59828" r="30474" t="19138"/>
          <a:stretch/>
        </p:blipFill>
        <p:spPr>
          <a:xfrm>
            <a:off x="6506299" y="925307"/>
            <a:ext cx="2334426" cy="3548325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16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558" name="Google Shape;55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559" name="Google Shape;559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16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PITCH: 8 TIPS</a:t>
            </a:r>
            <a:endParaRPr/>
          </a:p>
        </p:txBody>
      </p:sp>
      <p:sp>
        <p:nvSpPr>
          <p:cNvPr id="562" name="Google Shape;562;p16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Tip 8: Use the body language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17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568" name="Google Shape;568;p17"/>
          <p:cNvPicPr preferRelativeResize="0"/>
          <p:nvPr/>
        </p:nvPicPr>
        <p:blipFill rotWithShape="1">
          <a:blip r:embed="rId3">
            <a:alphaModFix/>
          </a:blip>
          <a:srcRect b="0" l="0" r="0" t="9483"/>
          <a:stretch/>
        </p:blipFill>
        <p:spPr>
          <a:xfrm>
            <a:off x="4069837" y="2163778"/>
            <a:ext cx="4523779" cy="2303325"/>
          </a:xfrm>
          <a:prstGeom prst="rect">
            <a:avLst/>
          </a:prstGeom>
          <a:noFill/>
          <a:ln>
            <a:noFill/>
          </a:ln>
        </p:spPr>
      </p:pic>
      <p:sp>
        <p:nvSpPr>
          <p:cNvPr id="569" name="Google Shape;569;p17"/>
          <p:cNvSpPr/>
          <p:nvPr/>
        </p:nvSpPr>
        <p:spPr>
          <a:xfrm>
            <a:off x="368222" y="1809750"/>
            <a:ext cx="3441778" cy="205090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Avoid positions that cover the "vital organs" (sign of nervousness)</a:t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70" name="Google Shape;570;p17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571" name="Google Shape;57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572" name="Google Shape;572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17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PITCH: 8 TIPS</a:t>
            </a:r>
            <a:endParaRPr/>
          </a:p>
        </p:txBody>
      </p:sp>
      <p:sp>
        <p:nvSpPr>
          <p:cNvPr id="575" name="Google Shape;575;p17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Tip 8: Use the body language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18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581" name="Google Shape;581;p18"/>
          <p:cNvPicPr preferRelativeResize="0"/>
          <p:nvPr/>
        </p:nvPicPr>
        <p:blipFill rotWithShape="1">
          <a:blip r:embed="rId3">
            <a:alphaModFix/>
          </a:blip>
          <a:srcRect b="10286" l="4871" r="38490" t="21667"/>
          <a:stretch/>
        </p:blipFill>
        <p:spPr>
          <a:xfrm>
            <a:off x="5650524" y="1964007"/>
            <a:ext cx="3057501" cy="2352459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18"/>
          <p:cNvSpPr/>
          <p:nvPr/>
        </p:nvSpPr>
        <p:spPr>
          <a:xfrm>
            <a:off x="373990" y="1581150"/>
            <a:ext cx="5417210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During the pitch:</a:t>
            </a:r>
            <a:endParaRPr/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«Open» body</a:t>
            </a:r>
            <a:endParaRPr/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Show the palms of your hands (openness and contact with the audience)</a:t>
            </a:r>
            <a:endParaRPr b="0" i="0" sz="18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83" name="Google Shape;583;p18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584" name="Google Shape;58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585" name="Google Shape;585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18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PITCH: 8 TIPS</a:t>
            </a:r>
            <a:endParaRPr/>
          </a:p>
        </p:txBody>
      </p:sp>
      <p:sp>
        <p:nvSpPr>
          <p:cNvPr id="588" name="Google Shape;588;p18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Tip 8: Use the body language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19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594" name="Google Shape;594;p19"/>
          <p:cNvSpPr/>
          <p:nvPr/>
        </p:nvSpPr>
        <p:spPr>
          <a:xfrm>
            <a:off x="740775" y="1581150"/>
            <a:ext cx="8174625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Don’t overdo, don’t say not expected things or without context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Respect time (5/8 min.): respect for punctuality will be taken as seriousness and respect for times in the business</a:t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Brief Pitch=clear message</a:t>
            </a:r>
            <a:endParaRPr/>
          </a:p>
        </p:txBody>
      </p:sp>
      <p:sp>
        <p:nvSpPr>
          <p:cNvPr id="595" name="Google Shape;595;p19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596" name="Google Shape;59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597" name="Google Shape;597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19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PITCH: 8 TIPS</a:t>
            </a:r>
            <a:endParaRPr/>
          </a:p>
        </p:txBody>
      </p:sp>
      <p:sp>
        <p:nvSpPr>
          <p:cNvPr id="600" name="Google Shape;600;p19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Bonus Tip: Do what you have to do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390" name="Google Shape;390;p2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391" name="Google Shape;39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392" name="Google Shape;39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2"/>
          <p:cNvSpPr txBox="1"/>
          <p:nvPr/>
        </p:nvSpPr>
        <p:spPr>
          <a:xfrm>
            <a:off x="2465766" y="1760821"/>
            <a:ext cx="6426714" cy="1592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Arial"/>
              <a:buChar char="•"/>
            </a:pPr>
            <a:r>
              <a:rPr b="0" i="0" lang="it-IT" sz="1500" u="none" cap="none" strike="noStrike">
                <a:solidFill>
                  <a:srgbClr val="002060"/>
                </a:solidFill>
                <a:latin typeface="Fira Sans"/>
                <a:ea typeface="Fira Sans"/>
                <a:cs typeface="Fira Sans"/>
                <a:sym typeface="Fira Sans"/>
              </a:rPr>
              <a:t>Business Developer  at Consorzio Hypatia and Fondazione Amaldi</a:t>
            </a:r>
            <a:endParaRPr b="0" i="0" sz="1500" u="none" cap="none" strike="noStrike">
              <a:solidFill>
                <a:srgbClr val="00206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90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Arial"/>
              <a:buChar char="•"/>
            </a:pPr>
            <a:r>
              <a:rPr b="0" i="0" lang="it-IT" sz="1500" u="none" cap="none" strike="noStrike">
                <a:solidFill>
                  <a:srgbClr val="002060"/>
                </a:solidFill>
                <a:latin typeface="Fira Sans"/>
                <a:ea typeface="Fira Sans"/>
                <a:cs typeface="Fira Sans"/>
                <a:sym typeface="Fira Sans"/>
              </a:rPr>
              <a:t>+20 years of experience in business consulting, business development, management, finance for innovation</a:t>
            </a:r>
            <a:endParaRPr/>
          </a:p>
          <a:p>
            <a:pPr indent="-257175" lvl="0" marL="257175" marR="0" rtl="0" algn="l">
              <a:spcBef>
                <a:spcPts val="90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Arial"/>
              <a:buChar char="•"/>
            </a:pPr>
            <a:r>
              <a:rPr b="0" i="0" lang="it-IT" sz="1500" u="none" cap="none" strike="noStrike">
                <a:solidFill>
                  <a:srgbClr val="002060"/>
                </a:solidFill>
                <a:latin typeface="Fira Sans"/>
                <a:ea typeface="Fira Sans"/>
                <a:cs typeface="Fira Sans"/>
                <a:sym typeface="Fira Sans"/>
              </a:rPr>
              <a:t>Focus on: startups, technology transfer, space businesses, finance</a:t>
            </a:r>
            <a:endParaRPr/>
          </a:p>
          <a:p>
            <a:pPr indent="-257175" lvl="0" marL="257175" marR="0" rtl="0" algn="l">
              <a:spcBef>
                <a:spcPts val="90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Arial"/>
              <a:buChar char="•"/>
            </a:pPr>
            <a:r>
              <a:rPr b="0" i="0" lang="it-IT" sz="1500" u="none" cap="none" strike="noStrike">
                <a:solidFill>
                  <a:srgbClr val="002060"/>
                </a:solidFill>
                <a:latin typeface="Fira Sans"/>
                <a:ea typeface="Fira Sans"/>
                <a:cs typeface="Fira Sans"/>
                <a:sym typeface="Fira Sans"/>
              </a:rPr>
              <a:t>Trainer, coach, tutor for Investment Readiness Programmes</a:t>
            </a:r>
            <a:endParaRPr/>
          </a:p>
        </p:txBody>
      </p:sp>
      <p:sp>
        <p:nvSpPr>
          <p:cNvPr id="395" name="Google Shape;395;p2"/>
          <p:cNvSpPr/>
          <p:nvPr/>
        </p:nvSpPr>
        <p:spPr>
          <a:xfrm>
            <a:off x="1088048" y="3466541"/>
            <a:ext cx="986168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013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Fabio Biscotti</a:t>
            </a:r>
            <a:endParaRPr/>
          </a:p>
        </p:txBody>
      </p:sp>
      <p:sp>
        <p:nvSpPr>
          <p:cNvPr id="396" name="Google Shape;396;p2"/>
          <p:cNvSpPr txBox="1"/>
          <p:nvPr/>
        </p:nvSpPr>
        <p:spPr>
          <a:xfrm>
            <a:off x="469191" y="463642"/>
            <a:ext cx="22238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HELLO !</a:t>
            </a:r>
            <a:endParaRPr/>
          </a:p>
        </p:txBody>
      </p:sp>
      <p:pic>
        <p:nvPicPr>
          <p:cNvPr id="397" name="Google Shape;397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5324" y="1381889"/>
            <a:ext cx="1471613" cy="1962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20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606" name="Google Shape;606;p20"/>
          <p:cNvSpPr txBox="1"/>
          <p:nvPr/>
        </p:nvSpPr>
        <p:spPr>
          <a:xfrm>
            <a:off x="319800" y="1733553"/>
            <a:ext cx="838822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3) PITCH FLASHES</a:t>
            </a:r>
            <a:endParaRPr/>
          </a:p>
        </p:txBody>
      </p:sp>
      <p:sp>
        <p:nvSpPr>
          <p:cNvPr id="607" name="Google Shape;607;p20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608" name="Google Shape;60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609" name="Google Shape;60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21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616" name="Google Shape;616;p21"/>
          <p:cNvSpPr/>
          <p:nvPr/>
        </p:nvSpPr>
        <p:spPr>
          <a:xfrm>
            <a:off x="609600" y="1621954"/>
            <a:ext cx="8001000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 sales pitch is a salesperson's </a:t>
            </a:r>
            <a:r>
              <a:rPr b="1"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attempt</a:t>
            </a: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b="1"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to persuade </a:t>
            </a: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their audience to buy or believe what they're offering. That offer might be the chance at another meeting, information on your product or service, or a personal pitch all about you. Whatever the subject matter, it should be quick, to the point, and attention-grabbing.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 sales pitch is just a way to explain your product or service's value to the buyer.  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17" name="Google Shape;617;p21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618" name="Google Shape;61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619" name="Google Shape;61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21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622" name="Google Shape;622;p21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What is a Sales Pitch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22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628" name="Google Shape;628;p22"/>
          <p:cNvSpPr/>
          <p:nvPr/>
        </p:nvSpPr>
        <p:spPr>
          <a:xfrm>
            <a:off x="762000" y="1478161"/>
            <a:ext cx="8210549" cy="27699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actor of the story is the </a:t>
            </a:r>
            <a:r>
              <a:rPr b="1"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customer</a:t>
            </a: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not the company that makes the product     (</a:t>
            </a:r>
            <a:r>
              <a:rPr b="1"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avoid saying </a:t>
            </a: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I... I... I... My company... My company...)</a:t>
            </a:r>
            <a:endParaRPr/>
          </a:p>
          <a:p>
            <a:pPr indent="-2794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Explain who the customers are (what they do and who they are), the problem they have</a:t>
            </a:r>
            <a:endParaRPr/>
          </a:p>
          <a:p>
            <a:pPr indent="-2794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Explain how the product/service can help them and what benefits they will get</a:t>
            </a:r>
            <a:endParaRPr/>
          </a:p>
          <a:p>
            <a:pPr indent="-2794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Give examples of cases in which the product has been used (but only if you are sure of making a good impression!!)</a:t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29" name="Google Shape;629;p22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630" name="Google Shape;63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631" name="Google Shape;631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22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634" name="Google Shape;634;p22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What is a Sales Pitch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23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640" name="Google Shape;640;p23"/>
          <p:cNvSpPr/>
          <p:nvPr/>
        </p:nvSpPr>
        <p:spPr>
          <a:xfrm>
            <a:off x="1066800" y="1621954"/>
            <a:ext cx="7391400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742950" lvl="0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eriod"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Tell a story</a:t>
            </a:r>
            <a:endParaRPr/>
          </a:p>
          <a:p>
            <a:pPr indent="-742950" lvl="0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eriod"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 a value proposition</a:t>
            </a:r>
            <a:endParaRPr/>
          </a:p>
          <a:p>
            <a:pPr indent="-742950" lvl="0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eriod"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Personalise the sales pitch</a:t>
            </a:r>
            <a:endParaRPr/>
          </a:p>
          <a:p>
            <a:pPr indent="-742950" lvl="0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eriod"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Adapt (you can choose among a series of sales pitch)</a:t>
            </a:r>
            <a:endParaRPr/>
          </a:p>
          <a:p>
            <a:pPr indent="-742950" lvl="0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eriod"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 yourself</a:t>
            </a:r>
            <a:endParaRPr/>
          </a:p>
        </p:txBody>
      </p:sp>
      <p:sp>
        <p:nvSpPr>
          <p:cNvPr id="641" name="Google Shape;641;p23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642" name="Google Shape;64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643" name="Google Shape;643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645" name="Google Shape;645;p23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Sales Pitch: Tips</a:t>
            </a:r>
            <a:endParaRPr/>
          </a:p>
        </p:txBody>
      </p:sp>
      <p:sp>
        <p:nvSpPr>
          <p:cNvPr id="646" name="Google Shape;646;p23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Google Shape;65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652" name="Google Shape;652;p24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653" name="Google Shape;653;p24"/>
          <p:cNvSpPr/>
          <p:nvPr/>
        </p:nvSpPr>
        <p:spPr>
          <a:xfrm>
            <a:off x="213270" y="1550216"/>
            <a:ext cx="2148900" cy="22746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Tell a story</a:t>
            </a:r>
            <a:endParaRPr/>
          </a:p>
        </p:txBody>
      </p:sp>
      <p:sp>
        <p:nvSpPr>
          <p:cNvPr id="654" name="Google Shape;654;p24"/>
          <p:cNvSpPr/>
          <p:nvPr/>
        </p:nvSpPr>
        <p:spPr>
          <a:xfrm>
            <a:off x="2438400" y="1620153"/>
            <a:ext cx="6385800" cy="2169300"/>
          </a:xfrm>
          <a:prstGeom prst="rect">
            <a:avLst/>
          </a:prstGeom>
          <a:noFill/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285750" lvl="1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</a:pPr>
            <a:r>
              <a:rPr b="0" i="0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Engage people with a short story…</a:t>
            </a:r>
            <a:endParaRPr/>
          </a:p>
          <a:p>
            <a:pPr indent="-158750" lvl="1" marL="2857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85750" lvl="1" marL="2857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</a:pPr>
            <a:r>
              <a:rPr b="0" i="0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 story that can be about the company.. Or how a customer found success through your product …</a:t>
            </a:r>
            <a:endParaRPr/>
          </a:p>
        </p:txBody>
      </p:sp>
      <p:sp>
        <p:nvSpPr>
          <p:cNvPr id="655" name="Google Shape;655;p24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656" name="Google Shape;656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24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Sales Pitch: Tips</a:t>
            </a:r>
            <a:endParaRPr/>
          </a:p>
        </p:txBody>
      </p:sp>
      <p:sp>
        <p:nvSpPr>
          <p:cNvPr id="659" name="Google Shape;659;p24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4" name="Google Shape;66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25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666" name="Google Shape;666;p25"/>
          <p:cNvSpPr/>
          <p:nvPr/>
        </p:nvSpPr>
        <p:spPr>
          <a:xfrm>
            <a:off x="213270" y="1550216"/>
            <a:ext cx="2148900" cy="22746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Include a value proposition</a:t>
            </a:r>
            <a:endParaRPr b="1" sz="2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67" name="Google Shape;667;p25"/>
          <p:cNvSpPr/>
          <p:nvPr/>
        </p:nvSpPr>
        <p:spPr>
          <a:xfrm>
            <a:off x="2438400" y="1620153"/>
            <a:ext cx="6385800" cy="2169300"/>
          </a:xfrm>
          <a:prstGeom prst="rect">
            <a:avLst/>
          </a:prstGeom>
          <a:noFill/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285750" lvl="1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</a:pPr>
            <a:r>
              <a:rPr b="0" i="0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value will you bring to the customer ?</a:t>
            </a:r>
            <a:endParaRPr/>
          </a:p>
          <a:p>
            <a:pPr indent="-158750" lvl="1" marL="2857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85750" lvl="1" marL="2857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</a:pPr>
            <a:r>
              <a:rPr b="0" i="0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value proposition is at the center of the sales pitch (</a:t>
            </a:r>
            <a:r>
              <a:rPr b="0" i="0" lang="it-IT" sz="2000" u="sng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see further slides about “USP”… </a:t>
            </a:r>
            <a:r>
              <a:rPr b="0" i="0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)</a:t>
            </a:r>
            <a:endParaRPr b="0" i="0" sz="20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68" name="Google Shape;668;p25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669" name="Google Shape;669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0" name="Google Shape;670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671" name="Google Shape;671;p25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Sales Pitch: Tips</a:t>
            </a:r>
            <a:endParaRPr/>
          </a:p>
        </p:txBody>
      </p:sp>
      <p:sp>
        <p:nvSpPr>
          <p:cNvPr id="672" name="Google Shape;672;p25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7" name="Google Shape;67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678" name="Google Shape;678;p26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679" name="Google Shape;679;p26"/>
          <p:cNvSpPr/>
          <p:nvPr/>
        </p:nvSpPr>
        <p:spPr>
          <a:xfrm>
            <a:off x="213270" y="1550216"/>
            <a:ext cx="2148900" cy="22746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Personalise</a:t>
            </a:r>
            <a:endParaRPr b="1" sz="2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80" name="Google Shape;680;p26"/>
          <p:cNvSpPr/>
          <p:nvPr/>
        </p:nvSpPr>
        <p:spPr>
          <a:xfrm>
            <a:off x="2438400" y="1620153"/>
            <a:ext cx="6385800" cy="2169300"/>
          </a:xfrm>
          <a:prstGeom prst="rect">
            <a:avLst/>
          </a:prstGeom>
          <a:noFill/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285750" lvl="1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</a:pPr>
            <a:r>
              <a:rPr b="0" i="0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Who are you talking to ?</a:t>
            </a:r>
            <a:endParaRPr/>
          </a:p>
          <a:p>
            <a:pPr indent="-285750" lvl="1" marL="2857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</a:pPr>
            <a:r>
              <a:rPr b="0" i="0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Make sure the pitch interests the interlocutor</a:t>
            </a:r>
            <a:endParaRPr/>
          </a:p>
          <a:p>
            <a:pPr indent="-285750" lvl="1" marL="2857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</a:pPr>
            <a:r>
              <a:rPr b="0" i="0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You can </a:t>
            </a:r>
            <a:r>
              <a:rPr lang="it-IT" sz="2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personalise </a:t>
            </a:r>
            <a:r>
              <a:rPr b="0" i="0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it </a:t>
            </a:r>
            <a:r>
              <a:rPr lang="it-IT" sz="2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focussing </a:t>
            </a:r>
            <a:r>
              <a:rPr b="0" i="0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on the aspects that are most interesting to </a:t>
            </a:r>
            <a:r>
              <a:rPr lang="it-IT" sz="2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specific </a:t>
            </a:r>
            <a:r>
              <a:rPr b="0" i="0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interlocutor</a:t>
            </a:r>
            <a:endParaRPr/>
          </a:p>
          <a:p>
            <a:pPr indent="-158750" lvl="1" marL="2857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1" marL="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0" i="0" lang="it-IT" sz="2000" u="sng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see further slides about “The Person”…</a:t>
            </a:r>
            <a:endParaRPr b="0" i="0" sz="20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81" name="Google Shape;681;p26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682" name="Google Shape;682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684" name="Google Shape;684;p26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Sales Pitch: Tips</a:t>
            </a:r>
            <a:endParaRPr/>
          </a:p>
        </p:txBody>
      </p:sp>
      <p:sp>
        <p:nvSpPr>
          <p:cNvPr id="685" name="Google Shape;685;p26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0" name="Google Shape;690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p27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692" name="Google Shape;692;p27"/>
          <p:cNvSpPr/>
          <p:nvPr/>
        </p:nvSpPr>
        <p:spPr>
          <a:xfrm>
            <a:off x="213270" y="1550216"/>
            <a:ext cx="2148900" cy="22746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Adapt</a:t>
            </a:r>
            <a:endParaRPr b="1" sz="2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93" name="Google Shape;693;p27"/>
          <p:cNvSpPr/>
          <p:nvPr/>
        </p:nvSpPr>
        <p:spPr>
          <a:xfrm>
            <a:off x="2438400" y="1620153"/>
            <a:ext cx="6385800" cy="2204700"/>
          </a:xfrm>
          <a:prstGeom prst="rect">
            <a:avLst/>
          </a:prstGeom>
          <a:noFill/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There are various sales pitches to choose from:</a:t>
            </a:r>
            <a:endParaRPr b="0" i="0" sz="20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85750" lvl="1" marL="2857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</a:pPr>
            <a:r>
              <a:rPr b="0" i="1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“One-Word” Sales Pitch</a:t>
            </a:r>
            <a:endParaRPr/>
          </a:p>
          <a:p>
            <a:pPr indent="-285750" lvl="1" marL="2857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</a:pPr>
            <a:r>
              <a:rPr b="0" i="1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“Question” Sales Pitch</a:t>
            </a:r>
            <a:endParaRPr/>
          </a:p>
          <a:p>
            <a:pPr indent="-285750" lvl="1" marL="2857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</a:pPr>
            <a:r>
              <a:rPr b="0" i="1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“Rhyming” Sales Pitch</a:t>
            </a:r>
            <a:endParaRPr/>
          </a:p>
          <a:p>
            <a:pPr indent="-285750" lvl="1" marL="2857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</a:pPr>
            <a:r>
              <a:rPr b="0" i="1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“Subject Line” Sales Pitch</a:t>
            </a:r>
            <a:endParaRPr/>
          </a:p>
          <a:p>
            <a:pPr indent="-285750" lvl="1" marL="2857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</a:pPr>
            <a:r>
              <a:rPr b="0" i="1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“Twitter” Sales Pitch</a:t>
            </a:r>
            <a:endParaRPr/>
          </a:p>
          <a:p>
            <a:pPr indent="-285750" lvl="1" marL="2857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</a:pPr>
            <a:r>
              <a:rPr b="0" i="1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“Pixar” Sales Pitch</a:t>
            </a:r>
            <a:endParaRPr/>
          </a:p>
        </p:txBody>
      </p:sp>
      <p:sp>
        <p:nvSpPr>
          <p:cNvPr id="694" name="Google Shape;694;p27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695" name="Google Shape;695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697" name="Google Shape;697;p27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Sales Pitch: Tips</a:t>
            </a:r>
            <a:endParaRPr/>
          </a:p>
        </p:txBody>
      </p:sp>
      <p:sp>
        <p:nvSpPr>
          <p:cNvPr id="698" name="Google Shape;698;p27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3" name="Google Shape;70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28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705" name="Google Shape;705;p28"/>
          <p:cNvSpPr/>
          <p:nvPr/>
        </p:nvSpPr>
        <p:spPr>
          <a:xfrm>
            <a:off x="213270" y="1550216"/>
            <a:ext cx="2148900" cy="22746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Train yourself</a:t>
            </a:r>
            <a:endParaRPr b="1" sz="2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06" name="Google Shape;706;p28"/>
          <p:cNvSpPr/>
          <p:nvPr/>
        </p:nvSpPr>
        <p:spPr>
          <a:xfrm>
            <a:off x="2438400" y="1620153"/>
            <a:ext cx="6385800" cy="2204700"/>
          </a:xfrm>
          <a:prstGeom prst="rect">
            <a:avLst/>
          </a:prstGeom>
          <a:noFill/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Practice, Practice, Practice, until you feel </a:t>
            </a:r>
            <a:r>
              <a:rPr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comfortable</a:t>
            </a:r>
            <a:endParaRPr/>
          </a:p>
        </p:txBody>
      </p:sp>
      <p:sp>
        <p:nvSpPr>
          <p:cNvPr id="707" name="Google Shape;707;p28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708" name="Google Shape;708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10" name="Google Shape;710;p28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Sales Pitch: Tips</a:t>
            </a:r>
            <a:endParaRPr/>
          </a:p>
        </p:txBody>
      </p:sp>
      <p:sp>
        <p:nvSpPr>
          <p:cNvPr id="711" name="Google Shape;711;p28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" name="Google Shape;716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717" name="Google Shape;717;p29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718" name="Google Shape;718;p29"/>
          <p:cNvSpPr/>
          <p:nvPr/>
        </p:nvSpPr>
        <p:spPr>
          <a:xfrm>
            <a:off x="213269" y="1428750"/>
            <a:ext cx="974417" cy="917832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Include a value proposition</a:t>
            </a:r>
            <a:endParaRPr b="1"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19" name="Google Shape;719;p29"/>
          <p:cNvSpPr/>
          <p:nvPr/>
        </p:nvSpPr>
        <p:spPr>
          <a:xfrm>
            <a:off x="1295400" y="1459683"/>
            <a:ext cx="2895599" cy="875397"/>
          </a:xfrm>
          <a:prstGeom prst="rect">
            <a:avLst/>
          </a:prstGeom>
          <a:noFill/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285750" lvl="1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value will you bring to the customer ?</a:t>
            </a:r>
            <a:endParaRPr/>
          </a:p>
          <a:p>
            <a:pPr indent="-2222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857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value proposition is at the center of the sales pitch</a:t>
            </a:r>
            <a:endParaRPr b="0" i="0" sz="10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20" name="Google Shape;720;p29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721" name="Google Shape;721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23" name="Google Shape;723;p29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The USP – Unique Selling Proposition</a:t>
            </a:r>
            <a:endParaRPr/>
          </a:p>
        </p:txBody>
      </p:sp>
      <p:sp>
        <p:nvSpPr>
          <p:cNvPr id="724" name="Google Shape;724;p29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725" name="Google Shape;725;p29"/>
          <p:cNvSpPr txBox="1"/>
          <p:nvPr/>
        </p:nvSpPr>
        <p:spPr>
          <a:xfrm>
            <a:off x="1447800" y="2517904"/>
            <a:ext cx="6781800" cy="24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</a:t>
            </a:r>
            <a:r>
              <a:rPr b="1"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USP</a:t>
            </a: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is crucial to define the Value Proposition of your idea. To correctly identify it, you have to answer to the questions: </a:t>
            </a:r>
            <a:endParaRPr/>
          </a:p>
          <a:p>
            <a:pPr indent="-45720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0" i="1" lang="it-IT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is the customer’s problem / need I’m trying to satisfy ? </a:t>
            </a:r>
            <a:endParaRPr/>
          </a:p>
          <a:p>
            <a:pPr indent="-45720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0" i="1" lang="it-IT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How do I satisfy it / alleviate suffering ? </a:t>
            </a:r>
            <a:endParaRPr/>
          </a:p>
          <a:p>
            <a:pPr indent="-45720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0" i="1" lang="it-IT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value do we give to customers ? </a:t>
            </a:r>
            <a:endParaRPr/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While the value proposition is the set </a:t>
            </a:r>
            <a:r>
              <a:rPr lang="it-IT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</a:t>
            </a: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 product / services you offer .. the </a:t>
            </a:r>
            <a:r>
              <a:rPr b="1"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Unique Selling Proposition (USP) </a:t>
            </a: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is the reason why a customer should buy your product / service</a:t>
            </a:r>
            <a:r>
              <a:rPr b="1"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(REASON TO BUY)</a:t>
            </a:r>
            <a:endParaRPr sz="14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683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1" sz="14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"/>
          <p:cNvSpPr/>
          <p:nvPr/>
        </p:nvSpPr>
        <p:spPr>
          <a:xfrm>
            <a:off x="817946" y="1048256"/>
            <a:ext cx="6116254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AutoNum type="arabicParenR"/>
            </a:pPr>
            <a:r>
              <a:rPr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Pitch: Why and How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AutoNum type="arabicParenR"/>
            </a:pPr>
            <a:r>
              <a:rPr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8 Tips</a:t>
            </a:r>
            <a:endParaRPr sz="24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AutoNum type="arabicParenR"/>
            </a:pPr>
            <a:r>
              <a:rPr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Pitch flashes</a:t>
            </a:r>
            <a:endParaRPr/>
          </a:p>
          <a:p>
            <a:pPr indent="-342900" lvl="1" marL="68576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b="0" i="0" lang="it-IT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Sales pitch (USP, kind of P.)</a:t>
            </a:r>
            <a:endParaRPr/>
          </a:p>
          <a:p>
            <a:pPr indent="-342900" lvl="1" marL="68576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b="0" i="0" lang="it-IT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Investor Pitch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03" name="Google Shape;403;p3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404" name="Google Shape;40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405" name="Google Shape;40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3"/>
          <p:cNvSpPr txBox="1"/>
          <p:nvPr/>
        </p:nvSpPr>
        <p:spPr>
          <a:xfrm>
            <a:off x="469191" y="463642"/>
            <a:ext cx="22238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SUMMARY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0" name="Google Shape;730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731" name="Google Shape;731;p30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732" name="Google Shape;732;p30"/>
          <p:cNvSpPr/>
          <p:nvPr/>
        </p:nvSpPr>
        <p:spPr>
          <a:xfrm>
            <a:off x="213269" y="1428750"/>
            <a:ext cx="974417" cy="917832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Include a value proposition</a:t>
            </a:r>
            <a:endParaRPr b="1"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33" name="Google Shape;733;p30"/>
          <p:cNvSpPr/>
          <p:nvPr/>
        </p:nvSpPr>
        <p:spPr>
          <a:xfrm>
            <a:off x="1295400" y="1459683"/>
            <a:ext cx="2895599" cy="875397"/>
          </a:xfrm>
          <a:prstGeom prst="rect">
            <a:avLst/>
          </a:prstGeom>
          <a:noFill/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285750" lvl="1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value will you bring to the customer ?</a:t>
            </a:r>
            <a:endParaRPr/>
          </a:p>
          <a:p>
            <a:pPr indent="-2222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857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value proposition is at the center of the sales pitch</a:t>
            </a:r>
            <a:endParaRPr b="0" i="0" sz="10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34" name="Google Shape;734;p30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735" name="Google Shape;735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6" name="Google Shape;736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p30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The USP – Unique Selling Proposition</a:t>
            </a:r>
            <a:endParaRPr/>
          </a:p>
        </p:txBody>
      </p:sp>
      <p:sp>
        <p:nvSpPr>
          <p:cNvPr id="738" name="Google Shape;738;p30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739" name="Google Shape;739;p30"/>
          <p:cNvSpPr txBox="1"/>
          <p:nvPr/>
        </p:nvSpPr>
        <p:spPr>
          <a:xfrm>
            <a:off x="1447800" y="2517904"/>
            <a:ext cx="6781800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To identify the USP:</a:t>
            </a:r>
            <a:endParaRPr/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do not focus on detailed technical topics of your / alternative solution BUT </a:t>
            </a:r>
            <a:endParaRPr/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focus on the features that make </a:t>
            </a:r>
            <a:r>
              <a:rPr b="1"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UNIQUE</a:t>
            </a: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your solution compared to others</a:t>
            </a:r>
            <a:endParaRPr sz="14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683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683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1" sz="14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4" name="Google Shape;744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p31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746" name="Google Shape;746;p31"/>
          <p:cNvSpPr/>
          <p:nvPr/>
        </p:nvSpPr>
        <p:spPr>
          <a:xfrm>
            <a:off x="213269" y="1428750"/>
            <a:ext cx="974417" cy="917832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Include a value proposition</a:t>
            </a:r>
            <a:endParaRPr b="1"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47" name="Google Shape;747;p31"/>
          <p:cNvSpPr/>
          <p:nvPr/>
        </p:nvSpPr>
        <p:spPr>
          <a:xfrm>
            <a:off x="1295400" y="1459683"/>
            <a:ext cx="2895599" cy="875397"/>
          </a:xfrm>
          <a:prstGeom prst="rect">
            <a:avLst/>
          </a:prstGeom>
          <a:noFill/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285750" lvl="1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value will you bring to the customer ?</a:t>
            </a:r>
            <a:endParaRPr/>
          </a:p>
          <a:p>
            <a:pPr indent="-2222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857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value proposition is at the center of the sales pitch</a:t>
            </a:r>
            <a:endParaRPr b="0" i="0" sz="10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48" name="Google Shape;748;p31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749" name="Google Shape;749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0" name="Google Shape;750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Google Shape;751;p31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The USP – Unique Selling Proposition</a:t>
            </a:r>
            <a:endParaRPr/>
          </a:p>
        </p:txBody>
      </p:sp>
      <p:sp>
        <p:nvSpPr>
          <p:cNvPr id="752" name="Google Shape;752;p31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753" name="Google Shape;753;p31"/>
          <p:cNvSpPr txBox="1"/>
          <p:nvPr/>
        </p:nvSpPr>
        <p:spPr>
          <a:xfrm>
            <a:off x="1447800" y="2517904"/>
            <a:ext cx="6781800" cy="22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USP:</a:t>
            </a:r>
            <a:endParaRPr/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Is the base of the competitive advantage</a:t>
            </a:r>
            <a:endParaRPr/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It helps to pursue profitability and returns …</a:t>
            </a:r>
            <a:endParaRPr/>
          </a:p>
          <a:p>
            <a:pPr indent="-457200" lvl="1" marL="800066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0" i="0" lang="it-IT" sz="1400" u="sng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Cost leadership </a:t>
            </a:r>
            <a:r>
              <a:rPr b="0" i="0" lang="it-IT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(same product/benefit of other companies, BUT lower price); </a:t>
            </a:r>
            <a:endParaRPr/>
          </a:p>
          <a:p>
            <a:pPr indent="-457200" lvl="1" marL="800066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0" i="0" lang="it-IT" sz="1400" u="sng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Differentiation</a:t>
            </a:r>
            <a:r>
              <a:rPr b="0" i="0" lang="it-IT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: more benefits (quality, usability, etc) of competitors</a:t>
            </a:r>
            <a:endParaRPr/>
          </a:p>
          <a:p>
            <a:pPr indent="-3683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683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1" sz="14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8" name="Google Shape;75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759" name="Google Shape;759;p32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760" name="Google Shape;760;p32"/>
          <p:cNvSpPr/>
          <p:nvPr/>
        </p:nvSpPr>
        <p:spPr>
          <a:xfrm>
            <a:off x="213269" y="1428750"/>
            <a:ext cx="974417" cy="917832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Include a value proposition</a:t>
            </a:r>
            <a:endParaRPr b="1"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61" name="Google Shape;761;p32"/>
          <p:cNvSpPr/>
          <p:nvPr/>
        </p:nvSpPr>
        <p:spPr>
          <a:xfrm>
            <a:off x="1295400" y="1459683"/>
            <a:ext cx="2895599" cy="875397"/>
          </a:xfrm>
          <a:prstGeom prst="rect">
            <a:avLst/>
          </a:prstGeom>
          <a:noFill/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285750" lvl="1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value will you bring to the customer ?</a:t>
            </a:r>
            <a:endParaRPr/>
          </a:p>
          <a:p>
            <a:pPr indent="-2222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857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value proposition is at the center of the sales pitch</a:t>
            </a:r>
            <a:endParaRPr b="0" i="0" sz="10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62" name="Google Shape;762;p32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763" name="Google Shape;763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64" name="Google Shape;764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65" name="Google Shape;765;p32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The USP – Unique Selling Proposition (examples)</a:t>
            </a:r>
            <a:endParaRPr/>
          </a:p>
        </p:txBody>
      </p:sp>
      <p:sp>
        <p:nvSpPr>
          <p:cNvPr id="766" name="Google Shape;766;p32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767" name="Google Shape;767;p32"/>
          <p:cNvSpPr/>
          <p:nvPr/>
        </p:nvSpPr>
        <p:spPr>
          <a:xfrm>
            <a:off x="2921996" y="2412489"/>
            <a:ext cx="3244800" cy="3120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Satisfy new needs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68" name="Google Shape;768;p32"/>
          <p:cNvSpPr/>
          <p:nvPr/>
        </p:nvSpPr>
        <p:spPr>
          <a:xfrm>
            <a:off x="1647295" y="2416350"/>
            <a:ext cx="1150800" cy="3078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NOVELTY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69" name="Google Shape;769;p32"/>
          <p:cNvSpPr/>
          <p:nvPr/>
        </p:nvSpPr>
        <p:spPr>
          <a:xfrm>
            <a:off x="6313794" y="2412185"/>
            <a:ext cx="1423800" cy="3120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Smartphone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70" name="Google Shape;770;p32"/>
          <p:cNvSpPr/>
          <p:nvPr/>
        </p:nvSpPr>
        <p:spPr>
          <a:xfrm>
            <a:off x="2927482" y="2801864"/>
            <a:ext cx="3244800" cy="3120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Powerful performances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71" name="Google Shape;771;p32"/>
          <p:cNvSpPr/>
          <p:nvPr/>
        </p:nvSpPr>
        <p:spPr>
          <a:xfrm>
            <a:off x="1655220" y="2816400"/>
            <a:ext cx="1150800" cy="3078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PERFORMANCE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72" name="Google Shape;772;p32"/>
          <p:cNvSpPr/>
          <p:nvPr/>
        </p:nvSpPr>
        <p:spPr>
          <a:xfrm>
            <a:off x="6320503" y="2789480"/>
            <a:ext cx="1423800" cy="3120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New memories (SDS hard disk)..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73" name="Google Shape;773;p32"/>
          <p:cNvSpPr/>
          <p:nvPr/>
        </p:nvSpPr>
        <p:spPr>
          <a:xfrm>
            <a:off x="2927481" y="3205545"/>
            <a:ext cx="3244800" cy="3120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Customized product, customer participation in production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74" name="Google Shape;774;p32"/>
          <p:cNvSpPr/>
          <p:nvPr/>
        </p:nvSpPr>
        <p:spPr>
          <a:xfrm>
            <a:off x="1647295" y="3206838"/>
            <a:ext cx="1150800" cy="3078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CUSTOMISATION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75" name="Google Shape;775;p32"/>
          <p:cNvSpPr/>
          <p:nvPr/>
        </p:nvSpPr>
        <p:spPr>
          <a:xfrm>
            <a:off x="6321722" y="3220175"/>
            <a:ext cx="1423800" cy="3120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Open source platforms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76" name="Google Shape;776;p32"/>
          <p:cNvSpPr/>
          <p:nvPr/>
        </p:nvSpPr>
        <p:spPr>
          <a:xfrm>
            <a:off x="2927481" y="3609227"/>
            <a:ext cx="3244800" cy="3855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Solve the problem; «turnkey» product/service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77" name="Google Shape;777;p32"/>
          <p:cNvSpPr/>
          <p:nvPr/>
        </p:nvSpPr>
        <p:spPr>
          <a:xfrm>
            <a:off x="1655220" y="3619080"/>
            <a:ext cx="1150800" cy="3804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JOB DONE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78" name="Google Shape;778;p32"/>
          <p:cNvSpPr/>
          <p:nvPr/>
        </p:nvSpPr>
        <p:spPr>
          <a:xfrm>
            <a:off x="6320503" y="3606878"/>
            <a:ext cx="1423800" cy="3855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Rolls Royce engine; party planning services 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79" name="Google Shape;779;p32"/>
          <p:cNvSpPr/>
          <p:nvPr/>
        </p:nvSpPr>
        <p:spPr>
          <a:xfrm>
            <a:off x="2921996" y="4095750"/>
            <a:ext cx="3244800" cy="3120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Aesthetics (today design has acquired a very important part of the value)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80" name="Google Shape;780;p32"/>
          <p:cNvSpPr/>
          <p:nvPr/>
        </p:nvSpPr>
        <p:spPr>
          <a:xfrm>
            <a:off x="1658084" y="4095750"/>
            <a:ext cx="1150800" cy="3078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DESIGN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81" name="Google Shape;781;p32"/>
          <p:cNvSpPr/>
          <p:nvPr/>
        </p:nvSpPr>
        <p:spPr>
          <a:xfrm>
            <a:off x="6313795" y="4117585"/>
            <a:ext cx="1423800" cy="3120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Fashion; status symbol products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6" name="Google Shape;786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33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788" name="Google Shape;788;p33"/>
          <p:cNvSpPr/>
          <p:nvPr/>
        </p:nvSpPr>
        <p:spPr>
          <a:xfrm>
            <a:off x="213269" y="1428750"/>
            <a:ext cx="974417" cy="917832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Include a value proposition</a:t>
            </a:r>
            <a:endParaRPr b="1"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89" name="Google Shape;789;p33"/>
          <p:cNvSpPr/>
          <p:nvPr/>
        </p:nvSpPr>
        <p:spPr>
          <a:xfrm>
            <a:off x="1295400" y="1459683"/>
            <a:ext cx="2895599" cy="875397"/>
          </a:xfrm>
          <a:prstGeom prst="rect">
            <a:avLst/>
          </a:prstGeom>
          <a:noFill/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285750" lvl="1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value will you bring to the customer ?</a:t>
            </a:r>
            <a:endParaRPr/>
          </a:p>
          <a:p>
            <a:pPr indent="-2222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857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value proposition is at the center of the sales pitch</a:t>
            </a:r>
            <a:endParaRPr b="0" i="0" sz="10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90" name="Google Shape;790;p33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791" name="Google Shape;791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2" name="Google Shape;792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93" name="Google Shape;793;p33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The USP – Unique Selling Proposition (examples)</a:t>
            </a:r>
            <a:endParaRPr/>
          </a:p>
        </p:txBody>
      </p:sp>
      <p:sp>
        <p:nvSpPr>
          <p:cNvPr id="794" name="Google Shape;794;p33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795" name="Google Shape;795;p33"/>
          <p:cNvSpPr/>
          <p:nvPr/>
        </p:nvSpPr>
        <p:spPr>
          <a:xfrm>
            <a:off x="2921996" y="2412489"/>
            <a:ext cx="3244800" cy="3120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Satisfaction in wearing / using a product 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96" name="Google Shape;796;p33"/>
          <p:cNvSpPr/>
          <p:nvPr/>
        </p:nvSpPr>
        <p:spPr>
          <a:xfrm>
            <a:off x="1647295" y="2416350"/>
            <a:ext cx="1150800" cy="3078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BRAND / STATUS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97" name="Google Shape;797;p33"/>
          <p:cNvSpPr/>
          <p:nvPr/>
        </p:nvSpPr>
        <p:spPr>
          <a:xfrm>
            <a:off x="6313794" y="2412185"/>
            <a:ext cx="1423800" cy="3120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Clothing brand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98" name="Google Shape;798;p33"/>
          <p:cNvSpPr/>
          <p:nvPr/>
        </p:nvSpPr>
        <p:spPr>
          <a:xfrm>
            <a:off x="2927482" y="2801864"/>
            <a:ext cx="3244800" cy="3120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Lower price compared to others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99" name="Google Shape;799;p33"/>
          <p:cNvSpPr/>
          <p:nvPr/>
        </p:nvSpPr>
        <p:spPr>
          <a:xfrm>
            <a:off x="1655220" y="2816400"/>
            <a:ext cx="1150800" cy="3078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PRICE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00" name="Google Shape;800;p33"/>
          <p:cNvSpPr/>
          <p:nvPr/>
        </p:nvSpPr>
        <p:spPr>
          <a:xfrm>
            <a:off x="6320503" y="2789480"/>
            <a:ext cx="1423800" cy="3120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Ryanair, Tata (India)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01" name="Google Shape;801;p33"/>
          <p:cNvSpPr/>
          <p:nvPr/>
        </p:nvSpPr>
        <p:spPr>
          <a:xfrm>
            <a:off x="2927481" y="3205545"/>
            <a:ext cx="3244800" cy="3120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Reduce the cost for customers</a:t>
            </a:r>
            <a:endParaRPr/>
          </a:p>
        </p:txBody>
      </p:sp>
      <p:sp>
        <p:nvSpPr>
          <p:cNvPr id="802" name="Google Shape;802;p33"/>
          <p:cNvSpPr/>
          <p:nvPr/>
        </p:nvSpPr>
        <p:spPr>
          <a:xfrm>
            <a:off x="1647295" y="3206838"/>
            <a:ext cx="1150800" cy="3078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COST REDUCTION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03" name="Google Shape;803;p33"/>
          <p:cNvSpPr/>
          <p:nvPr/>
        </p:nvSpPr>
        <p:spPr>
          <a:xfrm>
            <a:off x="6321722" y="3220175"/>
            <a:ext cx="1423800" cy="3120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Salesforce.com or other productivity CRM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04" name="Google Shape;804;p33"/>
          <p:cNvSpPr/>
          <p:nvPr/>
        </p:nvSpPr>
        <p:spPr>
          <a:xfrm>
            <a:off x="2927481" y="3609227"/>
            <a:ext cx="3244800" cy="3855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Solutions reducing risks of a purchase</a:t>
            </a:r>
            <a:endParaRPr/>
          </a:p>
        </p:txBody>
      </p:sp>
      <p:sp>
        <p:nvSpPr>
          <p:cNvPr id="805" name="Google Shape;805;p33"/>
          <p:cNvSpPr/>
          <p:nvPr/>
        </p:nvSpPr>
        <p:spPr>
          <a:xfrm>
            <a:off x="1655220" y="3619080"/>
            <a:ext cx="1150800" cy="3804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RISK REDUCTIONS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06" name="Google Shape;806;p33"/>
          <p:cNvSpPr/>
          <p:nvPr/>
        </p:nvSpPr>
        <p:spPr>
          <a:xfrm>
            <a:off x="6320503" y="3606878"/>
            <a:ext cx="1423800" cy="3855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Used car purchase guarantee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07" name="Google Shape;807;p33"/>
          <p:cNvSpPr/>
          <p:nvPr/>
        </p:nvSpPr>
        <p:spPr>
          <a:xfrm>
            <a:off x="2921996" y="4095750"/>
            <a:ext cx="3244800" cy="3120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Make available inaccessible products</a:t>
            </a:r>
            <a:endParaRPr/>
          </a:p>
        </p:txBody>
      </p:sp>
      <p:sp>
        <p:nvSpPr>
          <p:cNvPr id="808" name="Google Shape;808;p33"/>
          <p:cNvSpPr/>
          <p:nvPr/>
        </p:nvSpPr>
        <p:spPr>
          <a:xfrm>
            <a:off x="1658084" y="4095750"/>
            <a:ext cx="1150800" cy="3078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ACCESSIBILITY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09" name="Google Shape;809;p33"/>
          <p:cNvSpPr/>
          <p:nvPr/>
        </p:nvSpPr>
        <p:spPr>
          <a:xfrm>
            <a:off x="6313795" y="4117585"/>
            <a:ext cx="1423800" cy="312000"/>
          </a:xfrm>
          <a:prstGeom prst="rect">
            <a:avLst/>
          </a:prstGeom>
          <a:noFill/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NetJets (private flights)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10" name="Google Shape;810;p33"/>
          <p:cNvSpPr/>
          <p:nvPr/>
        </p:nvSpPr>
        <p:spPr>
          <a:xfrm>
            <a:off x="2924898" y="4488920"/>
            <a:ext cx="3244800" cy="3120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Make things easier / usable</a:t>
            </a:r>
            <a:endParaRPr/>
          </a:p>
        </p:txBody>
      </p:sp>
      <p:sp>
        <p:nvSpPr>
          <p:cNvPr id="811" name="Google Shape;811;p33"/>
          <p:cNvSpPr/>
          <p:nvPr/>
        </p:nvSpPr>
        <p:spPr>
          <a:xfrm>
            <a:off x="6313794" y="4515755"/>
            <a:ext cx="1423800" cy="3120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iPOD / iTunes / Apps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12" name="Google Shape;812;p33"/>
          <p:cNvSpPr/>
          <p:nvPr/>
        </p:nvSpPr>
        <p:spPr>
          <a:xfrm>
            <a:off x="1647295" y="4483779"/>
            <a:ext cx="1150800" cy="3078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CONVENIENCE / USABILITY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7" name="Google Shape;817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818" name="Google Shape;818;p34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819" name="Google Shape;819;p34"/>
          <p:cNvSpPr/>
          <p:nvPr/>
        </p:nvSpPr>
        <p:spPr>
          <a:xfrm>
            <a:off x="213269" y="1428750"/>
            <a:ext cx="974417" cy="917832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Personalise</a:t>
            </a:r>
            <a:endParaRPr b="1"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20" name="Google Shape;820;p34"/>
          <p:cNvSpPr/>
          <p:nvPr/>
        </p:nvSpPr>
        <p:spPr>
          <a:xfrm>
            <a:off x="1295400" y="1459683"/>
            <a:ext cx="3505200" cy="875397"/>
          </a:xfrm>
          <a:prstGeom prst="rect">
            <a:avLst/>
          </a:prstGeom>
          <a:noFill/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285750" lvl="1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Who are you talking to ?</a:t>
            </a:r>
            <a:endParaRPr/>
          </a:p>
          <a:p>
            <a:pPr indent="-2857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Make sure the pitch interests the interlocutor</a:t>
            </a:r>
            <a:endParaRPr/>
          </a:p>
          <a:p>
            <a:pPr indent="-2857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You can adapt it based on the aspects that are most interesting to different interlocutors</a:t>
            </a:r>
            <a:endParaRPr/>
          </a:p>
        </p:txBody>
      </p:sp>
      <p:sp>
        <p:nvSpPr>
          <p:cNvPr id="821" name="Google Shape;821;p34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822" name="Google Shape;82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3" name="Google Shape;823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24" name="Google Shape;824;p34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The Personas</a:t>
            </a:r>
            <a:endParaRPr/>
          </a:p>
        </p:txBody>
      </p:sp>
      <p:sp>
        <p:nvSpPr>
          <p:cNvPr id="825" name="Google Shape;825;p34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826" name="Google Shape;826;p34"/>
          <p:cNvSpPr txBox="1"/>
          <p:nvPr/>
        </p:nvSpPr>
        <p:spPr>
          <a:xfrm>
            <a:off x="1447799" y="2517904"/>
            <a:ext cx="7260225" cy="11849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Don’t only ask what your customer desire BUT </a:t>
            </a:r>
            <a:r>
              <a:rPr lang="it-IT" sz="1400" u="sng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CONSIDER HIS POINT OF VIEW</a:t>
            </a:r>
            <a:endParaRPr/>
          </a:p>
          <a:p>
            <a:pPr indent="-3683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1" sz="1400" u="sng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i="1"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If I would have asked people what they wanted, they would have said faster horses</a:t>
            </a:r>
            <a:endParaRPr/>
          </a:p>
          <a:p>
            <a:pPr indent="0" lvl="0" marL="0" marR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i="1"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Henry Ford</a:t>
            </a:r>
            <a:endParaRPr i="1" sz="14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1" name="Google Shape;83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832" name="Google Shape;832;p35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833" name="Google Shape;833;p35"/>
          <p:cNvSpPr/>
          <p:nvPr/>
        </p:nvSpPr>
        <p:spPr>
          <a:xfrm>
            <a:off x="213269" y="1428750"/>
            <a:ext cx="974417" cy="917832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Personalise</a:t>
            </a:r>
            <a:endParaRPr b="1"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34" name="Google Shape;834;p35"/>
          <p:cNvSpPr/>
          <p:nvPr/>
        </p:nvSpPr>
        <p:spPr>
          <a:xfrm>
            <a:off x="1295400" y="1459683"/>
            <a:ext cx="3505200" cy="875397"/>
          </a:xfrm>
          <a:prstGeom prst="rect">
            <a:avLst/>
          </a:prstGeom>
          <a:noFill/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285750" lvl="1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Who are you talking to ?</a:t>
            </a:r>
            <a:endParaRPr/>
          </a:p>
          <a:p>
            <a:pPr indent="-2857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Make sure the pitch interests the interlocutor</a:t>
            </a:r>
            <a:endParaRPr/>
          </a:p>
          <a:p>
            <a:pPr indent="-2857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You can adapt it based on the aspects that are most interesting to different interlocutors</a:t>
            </a:r>
            <a:endParaRPr/>
          </a:p>
        </p:txBody>
      </p:sp>
      <p:sp>
        <p:nvSpPr>
          <p:cNvPr id="835" name="Google Shape;835;p35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836" name="Google Shape;836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" name="Google Shape;837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38" name="Google Shape;838;p35"/>
          <p:cNvSpPr txBox="1"/>
          <p:nvPr/>
        </p:nvSpPr>
        <p:spPr>
          <a:xfrm>
            <a:off x="171451" y="1085851"/>
            <a:ext cx="866774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The Personas</a:t>
            </a:r>
            <a:endParaRPr/>
          </a:p>
        </p:txBody>
      </p:sp>
      <p:sp>
        <p:nvSpPr>
          <p:cNvPr id="839" name="Google Shape;839;p35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840" name="Google Shape;840;p35"/>
          <p:cNvSpPr txBox="1"/>
          <p:nvPr/>
        </p:nvSpPr>
        <p:spPr>
          <a:xfrm>
            <a:off x="1447799" y="2517904"/>
            <a:ext cx="72603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Identifying</a:t>
            </a: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and profiling the customer is not enough .. You have to focus on the </a:t>
            </a:r>
            <a:r>
              <a:rPr lang="it-IT" sz="1400" u="sng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real need </a:t>
            </a: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of the person… </a:t>
            </a:r>
            <a:endParaRPr/>
          </a:p>
          <a:p>
            <a:pPr indent="-3683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CUSTOMER .. THE USER .. THE PERSON !</a:t>
            </a:r>
            <a:endParaRPr/>
          </a:p>
          <a:p>
            <a:pPr indent="-3683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5" name="Google Shape;845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36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847" name="Google Shape;847;p36"/>
          <p:cNvSpPr/>
          <p:nvPr/>
        </p:nvSpPr>
        <p:spPr>
          <a:xfrm>
            <a:off x="213269" y="1428750"/>
            <a:ext cx="974417" cy="917832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Personalise</a:t>
            </a:r>
            <a:endParaRPr b="1"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48" name="Google Shape;848;p36"/>
          <p:cNvSpPr/>
          <p:nvPr/>
        </p:nvSpPr>
        <p:spPr>
          <a:xfrm>
            <a:off x="1295400" y="1459683"/>
            <a:ext cx="3505200" cy="875397"/>
          </a:xfrm>
          <a:prstGeom prst="rect">
            <a:avLst/>
          </a:prstGeom>
          <a:noFill/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285750" lvl="1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Who are you talking to ?</a:t>
            </a:r>
            <a:endParaRPr/>
          </a:p>
          <a:p>
            <a:pPr indent="-2857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Make sure the pitch interests the interlocutor</a:t>
            </a:r>
            <a:endParaRPr/>
          </a:p>
          <a:p>
            <a:pPr indent="-2857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You can adapt it based on the aspects that are most interesting to different interlocutors</a:t>
            </a:r>
            <a:endParaRPr/>
          </a:p>
        </p:txBody>
      </p:sp>
      <p:sp>
        <p:nvSpPr>
          <p:cNvPr id="849" name="Google Shape;849;p36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850" name="Google Shape;850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1" name="Google Shape;851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52" name="Google Shape;852;p36"/>
          <p:cNvSpPr txBox="1"/>
          <p:nvPr/>
        </p:nvSpPr>
        <p:spPr>
          <a:xfrm>
            <a:off x="171451" y="1085851"/>
            <a:ext cx="866774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The Personas</a:t>
            </a:r>
            <a:endParaRPr/>
          </a:p>
        </p:txBody>
      </p:sp>
      <p:sp>
        <p:nvSpPr>
          <p:cNvPr id="853" name="Google Shape;853;p36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854" name="Google Shape;854;p36"/>
          <p:cNvSpPr txBox="1"/>
          <p:nvPr/>
        </p:nvSpPr>
        <p:spPr>
          <a:xfrm>
            <a:off x="1447799" y="2517904"/>
            <a:ext cx="7260225" cy="2354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Born in 1948 …</a:t>
            </a:r>
            <a:endParaRPr/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British ..</a:t>
            </a:r>
            <a:endParaRPr/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Rich and successful ..</a:t>
            </a:r>
            <a:endParaRPr/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With children ..</a:t>
            </a:r>
            <a:endParaRPr/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Loves dogs ..</a:t>
            </a:r>
            <a:endParaRPr/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Goes on holiday to the Alps ..</a:t>
            </a:r>
            <a:endParaRPr sz="14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Married twice ..</a:t>
            </a:r>
            <a:endParaRPr/>
          </a:p>
          <a:p>
            <a:pPr indent="-3683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55" name="Google Shape;855;p36"/>
          <p:cNvSpPr txBox="1"/>
          <p:nvPr/>
        </p:nvSpPr>
        <p:spPr>
          <a:xfrm>
            <a:off x="4836319" y="2010073"/>
            <a:ext cx="2456322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" name="Google Shape;860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861" name="Google Shape;861;p37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862" name="Google Shape;862;p37"/>
          <p:cNvSpPr/>
          <p:nvPr/>
        </p:nvSpPr>
        <p:spPr>
          <a:xfrm>
            <a:off x="213269" y="1428750"/>
            <a:ext cx="974417" cy="917832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Personalise</a:t>
            </a:r>
            <a:endParaRPr b="1"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63" name="Google Shape;863;p37"/>
          <p:cNvSpPr/>
          <p:nvPr/>
        </p:nvSpPr>
        <p:spPr>
          <a:xfrm>
            <a:off x="1295400" y="1459683"/>
            <a:ext cx="3505200" cy="875397"/>
          </a:xfrm>
          <a:prstGeom prst="rect">
            <a:avLst/>
          </a:prstGeom>
          <a:noFill/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285750" lvl="1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Who are you talking to ?</a:t>
            </a:r>
            <a:endParaRPr/>
          </a:p>
          <a:p>
            <a:pPr indent="-2857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Make sure the pitch interests the interlocutor</a:t>
            </a:r>
            <a:endParaRPr/>
          </a:p>
          <a:p>
            <a:pPr indent="-2857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You can adapt it based on the aspects that are most interesting to different interlocutors</a:t>
            </a:r>
            <a:endParaRPr/>
          </a:p>
        </p:txBody>
      </p:sp>
      <p:sp>
        <p:nvSpPr>
          <p:cNvPr id="864" name="Google Shape;864;p37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865" name="Google Shape;86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6" name="Google Shape;866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67" name="Google Shape;867;p37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The Personas</a:t>
            </a:r>
            <a:endParaRPr/>
          </a:p>
        </p:txBody>
      </p:sp>
      <p:sp>
        <p:nvSpPr>
          <p:cNvPr id="868" name="Google Shape;868;p37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pic>
        <p:nvPicPr>
          <p:cNvPr descr="King Charles and Ozzy Osbourne" id="869" name="Google Shape;869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664260" y="2486626"/>
            <a:ext cx="4272680" cy="24033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4" name="Google Shape;874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875" name="Google Shape;875;p38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876" name="Google Shape;876;p38"/>
          <p:cNvSpPr/>
          <p:nvPr/>
        </p:nvSpPr>
        <p:spPr>
          <a:xfrm>
            <a:off x="213269" y="1428750"/>
            <a:ext cx="974417" cy="917832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Personalise</a:t>
            </a:r>
            <a:endParaRPr b="1"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77" name="Google Shape;877;p38"/>
          <p:cNvSpPr/>
          <p:nvPr/>
        </p:nvSpPr>
        <p:spPr>
          <a:xfrm>
            <a:off x="1295400" y="1459683"/>
            <a:ext cx="3505200" cy="875397"/>
          </a:xfrm>
          <a:prstGeom prst="rect">
            <a:avLst/>
          </a:prstGeom>
          <a:noFill/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285750" lvl="1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Who are you talking to ?</a:t>
            </a:r>
            <a:endParaRPr/>
          </a:p>
          <a:p>
            <a:pPr indent="-2857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Make sure the pitch interests the interlocutor</a:t>
            </a:r>
            <a:endParaRPr/>
          </a:p>
          <a:p>
            <a:pPr indent="-2857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You can adapt it based on the aspects that are most interesting to different interlocutors</a:t>
            </a:r>
            <a:endParaRPr/>
          </a:p>
        </p:txBody>
      </p:sp>
      <p:sp>
        <p:nvSpPr>
          <p:cNvPr id="878" name="Google Shape;878;p38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879" name="Google Shape;879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0" name="Google Shape;880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81" name="Google Shape;881;p38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The Personas</a:t>
            </a:r>
            <a:endParaRPr/>
          </a:p>
        </p:txBody>
      </p:sp>
      <p:sp>
        <p:nvSpPr>
          <p:cNvPr id="882" name="Google Shape;882;p38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883" name="Google Shape;883;p38"/>
          <p:cNvSpPr txBox="1"/>
          <p:nvPr/>
        </p:nvSpPr>
        <p:spPr>
          <a:xfrm>
            <a:off x="2150233" y="2422789"/>
            <a:ext cx="45720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it-IT"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Don’t simplify too much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it-IT"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let's get closer to the customer</a:t>
            </a:r>
            <a:endParaRPr sz="13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it-IT"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Observe the customer: What he does (not only what he says.. Words betray, actions don’t)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it-IT"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Interact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it-IT"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Tell stories..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it-IT"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Look for empathy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b="1" lang="it-IT" sz="1350" u="sng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Help yourself with tools …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9" name="Google Shape;889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890" name="Google Shape;890;p39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891" name="Google Shape;891;p39"/>
          <p:cNvSpPr/>
          <p:nvPr/>
        </p:nvSpPr>
        <p:spPr>
          <a:xfrm>
            <a:off x="213269" y="1428750"/>
            <a:ext cx="974417" cy="917832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Personalise</a:t>
            </a:r>
            <a:endParaRPr b="1"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92" name="Google Shape;892;p39"/>
          <p:cNvSpPr/>
          <p:nvPr/>
        </p:nvSpPr>
        <p:spPr>
          <a:xfrm>
            <a:off x="1295400" y="1459683"/>
            <a:ext cx="3505200" cy="875397"/>
          </a:xfrm>
          <a:prstGeom prst="rect">
            <a:avLst/>
          </a:prstGeom>
          <a:noFill/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285750" lvl="1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Who are you talking to ?</a:t>
            </a:r>
            <a:endParaRPr/>
          </a:p>
          <a:p>
            <a:pPr indent="-2857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Make sure the pitch interests the interlocutor</a:t>
            </a:r>
            <a:endParaRPr/>
          </a:p>
          <a:p>
            <a:pPr indent="-285750" lvl="1" marL="28575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"/>
              <a:buChar char="•"/>
            </a:pPr>
            <a:r>
              <a:rPr b="0" i="0" lang="it-IT" sz="1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You can adapt it based on the aspects that are most interesting to different interlocutors</a:t>
            </a:r>
            <a:endParaRPr/>
          </a:p>
        </p:txBody>
      </p:sp>
      <p:sp>
        <p:nvSpPr>
          <p:cNvPr id="893" name="Google Shape;893;p39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894" name="Google Shape;894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5" name="Google Shape;895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39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The Personas (tools)</a:t>
            </a:r>
            <a:endParaRPr/>
          </a:p>
        </p:txBody>
      </p:sp>
      <p:sp>
        <p:nvSpPr>
          <p:cNvPr id="897" name="Google Shape;897;p39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pic>
        <p:nvPicPr>
          <p:cNvPr id="898" name="Google Shape;898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0183" y="3778660"/>
            <a:ext cx="889518" cy="707429"/>
          </a:xfrm>
          <a:prstGeom prst="rect">
            <a:avLst/>
          </a:prstGeom>
          <a:noFill/>
          <a:ln>
            <a:noFill/>
          </a:ln>
        </p:spPr>
      </p:pic>
      <p:sp>
        <p:nvSpPr>
          <p:cNvPr id="899" name="Google Shape;899;p39"/>
          <p:cNvSpPr/>
          <p:nvPr/>
        </p:nvSpPr>
        <p:spPr>
          <a:xfrm>
            <a:off x="1422380" y="2977565"/>
            <a:ext cx="2028145" cy="734313"/>
          </a:xfrm>
          <a:prstGeom prst="foldedCorner">
            <a:avLst>
              <a:gd fmla="val 16667" name="adj"/>
            </a:avLst>
          </a:prstGeom>
          <a:solidFill>
            <a:srgbClr val="F2F2F2"/>
          </a:solidFill>
          <a:ln cap="flat" cmpd="sng" w="127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«Job to be done»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✔"/>
            </a:pPr>
            <a:r>
              <a:rPr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are the goals ?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✔"/>
            </a:pPr>
            <a:r>
              <a:rPr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Why does it make sense ?</a:t>
            </a:r>
            <a:endParaRPr b="1" sz="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✔"/>
            </a:pPr>
            <a:r>
              <a:rPr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performance does the product perform?</a:t>
            </a:r>
            <a:endParaRPr/>
          </a:p>
        </p:txBody>
      </p:sp>
      <p:sp>
        <p:nvSpPr>
          <p:cNvPr id="900" name="Google Shape;900;p39"/>
          <p:cNvSpPr/>
          <p:nvPr/>
        </p:nvSpPr>
        <p:spPr>
          <a:xfrm>
            <a:off x="6380301" y="2950461"/>
            <a:ext cx="1793190" cy="615569"/>
          </a:xfrm>
          <a:prstGeom prst="foldedCorner">
            <a:avLst>
              <a:gd fmla="val 16667" name="adj"/>
            </a:avLst>
          </a:prstGeom>
          <a:solidFill>
            <a:srgbClr val="F2F2F2"/>
          </a:solidFill>
          <a:ln cap="flat" cmpd="sng" w="127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Advantages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✔"/>
            </a:pPr>
            <a:r>
              <a:rPr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To what extent do current products make the customer satisfied?</a:t>
            </a:r>
            <a:endParaRPr b="1" sz="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01" name="Google Shape;901;p39"/>
          <p:cNvSpPr/>
          <p:nvPr/>
        </p:nvSpPr>
        <p:spPr>
          <a:xfrm>
            <a:off x="4276621" y="2617178"/>
            <a:ext cx="1842163" cy="879384"/>
          </a:xfrm>
          <a:prstGeom prst="foldedCorner">
            <a:avLst>
              <a:gd fmla="val 16667" name="adj"/>
            </a:avLst>
          </a:prstGeom>
          <a:solidFill>
            <a:srgbClr val="F2F2F2"/>
          </a:solidFill>
          <a:ln cap="flat" cmpd="sng" w="127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Description of the person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Age, gender, Place of residence, marital status, hobby,  qualification, job position, social contest, way of thinking, ecc.. </a:t>
            </a:r>
            <a:endParaRPr/>
          </a:p>
        </p:txBody>
      </p:sp>
      <p:sp>
        <p:nvSpPr>
          <p:cNvPr id="902" name="Google Shape;902;p39"/>
          <p:cNvSpPr/>
          <p:nvPr/>
        </p:nvSpPr>
        <p:spPr>
          <a:xfrm>
            <a:off x="1450883" y="3809521"/>
            <a:ext cx="2664905" cy="1089683"/>
          </a:xfrm>
          <a:prstGeom prst="foldedCorner">
            <a:avLst>
              <a:gd fmla="val 16667" name="adj"/>
            </a:avLst>
          </a:prstGeom>
          <a:solidFill>
            <a:srgbClr val="F2F2F2"/>
          </a:solidFill>
          <a:ln cap="flat" cmpd="sng" w="127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Use cases</a:t>
            </a:r>
            <a:endParaRPr b="1" sz="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✔"/>
            </a:pPr>
            <a:r>
              <a:rPr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How is the product used, where and by whom?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✔"/>
            </a:pPr>
            <a:r>
              <a:rPr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happens before and after use?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✔"/>
            </a:pPr>
            <a:r>
              <a:rPr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How does the user get information?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✔"/>
            </a:pPr>
            <a:r>
              <a:rPr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How does the purchasing process take place?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✔"/>
            </a:pPr>
            <a:r>
              <a:rPr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Who influences the decision?</a:t>
            </a:r>
            <a:endParaRPr sz="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03" name="Google Shape;903;p39"/>
          <p:cNvSpPr/>
          <p:nvPr/>
        </p:nvSpPr>
        <p:spPr>
          <a:xfrm>
            <a:off x="6248400" y="3902211"/>
            <a:ext cx="2294637" cy="779742"/>
          </a:xfrm>
          <a:prstGeom prst="foldedCorner">
            <a:avLst>
              <a:gd fmla="val 16667" name="adj"/>
            </a:avLst>
          </a:prstGeom>
          <a:solidFill>
            <a:srgbClr val="F2F2F2"/>
          </a:solidFill>
          <a:ln cap="flat" cmpd="sng" w="127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Difficulties</a:t>
            </a:r>
            <a:endParaRPr b="1" sz="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✔"/>
            </a:pPr>
            <a:r>
              <a:rPr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causes negative customer feelings about current products?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✔"/>
            </a:pPr>
            <a:r>
              <a:rPr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are the customer's concerns?</a:t>
            </a:r>
            <a:endParaRPr sz="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04" name="Google Shape;904;p39"/>
          <p:cNvSpPr/>
          <p:nvPr/>
        </p:nvSpPr>
        <p:spPr>
          <a:xfrm>
            <a:off x="4038600" y="4400550"/>
            <a:ext cx="643194" cy="281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Picture</a:t>
            </a:r>
            <a:endParaRPr/>
          </a:p>
        </p:txBody>
      </p:sp>
      <p:sp>
        <p:nvSpPr>
          <p:cNvPr id="905" name="Google Shape;905;p39"/>
          <p:cNvSpPr/>
          <p:nvPr/>
        </p:nvSpPr>
        <p:spPr>
          <a:xfrm>
            <a:off x="4195674" y="3920466"/>
            <a:ext cx="382668" cy="351754"/>
          </a:xfrm>
          <a:prstGeom prst="smileyFace">
            <a:avLst>
              <a:gd fmla="val 4653" name="adj"/>
            </a:avLst>
          </a:prstGeom>
          <a:solidFill>
            <a:srgbClr val="FFFF00">
              <a:alpha val="50980"/>
            </a:srgbClr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06" name="Google Shape;906;p39"/>
          <p:cNvSpPr/>
          <p:nvPr/>
        </p:nvSpPr>
        <p:spPr>
          <a:xfrm rot="1167209">
            <a:off x="6178725" y="2294514"/>
            <a:ext cx="880137" cy="598368"/>
          </a:xfrm>
          <a:prstGeom prst="rect">
            <a:avLst/>
          </a:prstGeom>
          <a:solidFill>
            <a:srgbClr val="FFFF66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Observations</a:t>
            </a:r>
            <a:endParaRPr/>
          </a:p>
        </p:txBody>
      </p:sp>
      <p:sp>
        <p:nvSpPr>
          <p:cNvPr id="907" name="Google Shape;907;p39"/>
          <p:cNvSpPr/>
          <p:nvPr/>
        </p:nvSpPr>
        <p:spPr>
          <a:xfrm rot="-630128">
            <a:off x="2792015" y="2467450"/>
            <a:ext cx="880138" cy="473101"/>
          </a:xfrm>
          <a:prstGeom prst="rect">
            <a:avLst/>
          </a:prstGeom>
          <a:solidFill>
            <a:srgbClr val="FFFF66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Interviews</a:t>
            </a:r>
            <a:endParaRPr/>
          </a:p>
        </p:txBody>
      </p:sp>
      <p:sp>
        <p:nvSpPr>
          <p:cNvPr id="908" name="Google Shape;908;p39"/>
          <p:cNvSpPr txBox="1"/>
          <p:nvPr/>
        </p:nvSpPr>
        <p:spPr>
          <a:xfrm>
            <a:off x="5234942" y="1626056"/>
            <a:ext cx="28422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400">
                <a:solidFill>
                  <a:srgbClr val="002060"/>
                </a:solidFill>
                <a:latin typeface="Fira Sans"/>
                <a:ea typeface="Fira Sans"/>
                <a:cs typeface="Fira Sans"/>
                <a:sym typeface="Fira Sans"/>
              </a:rPr>
              <a:t>THE PERSON: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400">
                <a:solidFill>
                  <a:srgbClr val="002060"/>
                </a:solidFill>
                <a:latin typeface="Fira Sans"/>
                <a:ea typeface="Fira Sans"/>
                <a:cs typeface="Fira Sans"/>
                <a:sym typeface="Fira Sans"/>
              </a:rPr>
              <a:t>1) USER PROFILE CANVAS</a:t>
            </a:r>
            <a:endParaRPr/>
          </a:p>
        </p:txBody>
      </p:sp>
      <p:sp>
        <p:nvSpPr>
          <p:cNvPr id="909" name="Google Shape;909;p39"/>
          <p:cNvSpPr/>
          <p:nvPr/>
        </p:nvSpPr>
        <p:spPr>
          <a:xfrm>
            <a:off x="5479768" y="4376409"/>
            <a:ext cx="820492" cy="524719"/>
          </a:xfrm>
          <a:prstGeom prst="flowChartDocument">
            <a:avLst/>
          </a:prstGeom>
          <a:solidFill>
            <a:srgbClr val="FFFF66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Stories</a:t>
            </a:r>
            <a:endParaRPr/>
          </a:p>
        </p:txBody>
      </p:sp>
      <p:sp>
        <p:nvSpPr>
          <p:cNvPr id="910" name="Google Shape;910;p39"/>
          <p:cNvSpPr/>
          <p:nvPr/>
        </p:nvSpPr>
        <p:spPr>
          <a:xfrm rot="1167209">
            <a:off x="6970144" y="2224900"/>
            <a:ext cx="880137" cy="598368"/>
          </a:xfrm>
          <a:prstGeom prst="rect">
            <a:avLst/>
          </a:prstGeom>
          <a:solidFill>
            <a:srgbClr val="FFFF66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Interactions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413" name="Google Shape;413;p4"/>
          <p:cNvSpPr txBox="1"/>
          <p:nvPr/>
        </p:nvSpPr>
        <p:spPr>
          <a:xfrm>
            <a:off x="380999" y="1733553"/>
            <a:ext cx="845820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1) THE PITCH: WHY AND HOW</a:t>
            </a:r>
            <a:endParaRPr/>
          </a:p>
        </p:txBody>
      </p:sp>
      <p:sp>
        <p:nvSpPr>
          <p:cNvPr id="414" name="Google Shape;414;p4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415" name="Google Shape;41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416" name="Google Shape;41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4"/>
          <p:cNvSpPr txBox="1"/>
          <p:nvPr/>
        </p:nvSpPr>
        <p:spPr>
          <a:xfrm>
            <a:off x="469191" y="463642"/>
            <a:ext cx="22238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SUMMARY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40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916" name="Google Shape;916;p40"/>
          <p:cNvSpPr/>
          <p:nvPr/>
        </p:nvSpPr>
        <p:spPr>
          <a:xfrm>
            <a:off x="441037" y="2259852"/>
            <a:ext cx="8238835" cy="2349509"/>
          </a:xfrm>
          <a:prstGeom prst="rect">
            <a:avLst/>
          </a:prstGeom>
          <a:solidFill>
            <a:schemeClr val="lt1"/>
          </a:solidFill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571500" lvl="1" marL="5715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point is summed up in </a:t>
            </a:r>
            <a:r>
              <a:rPr b="1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one word </a:t>
            </a: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-&gt; It may seem silly but it can be the basis of a </a:t>
            </a:r>
            <a:r>
              <a:rPr b="1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powerful slogan</a:t>
            </a: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. </a:t>
            </a:r>
            <a:endParaRPr/>
          </a:p>
          <a:p>
            <a:pPr indent="-457200" lvl="1" marL="571500" marR="0" rtl="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571500" lvl="1" marL="571500" marR="0" rtl="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When someone thinks of you, say that word and vice versa…</a:t>
            </a:r>
            <a:endParaRPr/>
          </a:p>
          <a:p>
            <a:pPr indent="-457200" lvl="1" marL="571500" marR="0" rtl="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571500" lvl="1" marL="571500" marR="0" rtl="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Example: Obama's one-word pitch for his 2012 reelection campaign was "</a:t>
            </a:r>
            <a:r>
              <a:rPr b="1" i="1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forward</a:t>
            </a: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"</a:t>
            </a:r>
            <a:endParaRPr b="0" i="0" sz="18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17" name="Google Shape;917;p40"/>
          <p:cNvSpPr/>
          <p:nvPr/>
        </p:nvSpPr>
        <p:spPr>
          <a:xfrm>
            <a:off x="469190" y="1481769"/>
            <a:ext cx="8238835" cy="584775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«One-Word» Sales pitch (1/6)</a:t>
            </a:r>
            <a:endParaRPr/>
          </a:p>
        </p:txBody>
      </p:sp>
      <p:sp>
        <p:nvSpPr>
          <p:cNvPr id="918" name="Google Shape;918;p40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919" name="Google Shape;919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0" name="Google Shape;920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921" name="Google Shape;921;p40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Sales Pitch: 6 possible types</a:t>
            </a:r>
            <a:endParaRPr/>
          </a:p>
        </p:txBody>
      </p:sp>
      <p:sp>
        <p:nvSpPr>
          <p:cNvPr id="922" name="Google Shape;922;p40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41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28" name="Google Shape;928;p41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929" name="Google Shape;929;p41"/>
          <p:cNvSpPr/>
          <p:nvPr/>
        </p:nvSpPr>
        <p:spPr>
          <a:xfrm>
            <a:off x="469191" y="2259853"/>
            <a:ext cx="8238834" cy="2607658"/>
          </a:xfrm>
          <a:prstGeom prst="rect">
            <a:avLst/>
          </a:prstGeom>
          <a:solidFill>
            <a:schemeClr val="lt1"/>
          </a:solidFill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571500" lvl="1" marL="5715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Rather than a statement, the pitch is an </a:t>
            </a:r>
            <a:r>
              <a:rPr b="1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interrogative sentence</a:t>
            </a:r>
            <a:endParaRPr/>
          </a:p>
          <a:p>
            <a:pPr indent="-571500" lvl="1" marL="571500" marR="0" rtl="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Formulated in this way, the pitch pushes people to react and </a:t>
            </a:r>
            <a:r>
              <a:rPr b="1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get involved</a:t>
            </a:r>
            <a:endParaRPr b="1" i="0" sz="18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571500" lvl="1" marL="571500" marR="0" rtl="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You need to be sure of the answer, otherwise the pitch can be counterproductive; be sure the interlocutor clearly understands the value of the proposal</a:t>
            </a:r>
            <a:endParaRPr b="0" i="0" sz="18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571500" lvl="1" marL="571500" marR="0" rtl="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Example: «The supplier makes us reduce costs» becomes «Will the supplier make us reduce costs?».</a:t>
            </a:r>
            <a:endParaRPr b="0" i="0" sz="18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30" name="Google Shape;930;p41"/>
          <p:cNvSpPr/>
          <p:nvPr/>
        </p:nvSpPr>
        <p:spPr>
          <a:xfrm>
            <a:off x="469191" y="1481769"/>
            <a:ext cx="8238834" cy="584775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«Question» Sales pitch (2/6)</a:t>
            </a:r>
            <a:endParaRPr/>
          </a:p>
        </p:txBody>
      </p:sp>
      <p:pic>
        <p:nvPicPr>
          <p:cNvPr descr="Logo, company name&#10;&#10;Description automatically generated" id="931" name="Google Shape;931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2" name="Google Shape;932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933" name="Google Shape;933;p41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Sales Pitch: 6 possible types</a:t>
            </a:r>
            <a:endParaRPr/>
          </a:p>
        </p:txBody>
      </p:sp>
      <p:sp>
        <p:nvSpPr>
          <p:cNvPr id="934" name="Google Shape;934;p41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42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940" name="Google Shape;940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1" name="Google Shape;941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942" name="Google Shape;942;p42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Sales Pitch: 6 possible types</a:t>
            </a:r>
            <a:endParaRPr/>
          </a:p>
        </p:txBody>
      </p:sp>
      <p:sp>
        <p:nvSpPr>
          <p:cNvPr id="943" name="Google Shape;943;p42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944" name="Google Shape;944;p42"/>
          <p:cNvSpPr/>
          <p:nvPr/>
        </p:nvSpPr>
        <p:spPr>
          <a:xfrm>
            <a:off x="435974" y="2259852"/>
            <a:ext cx="8243897" cy="2349509"/>
          </a:xfrm>
          <a:prstGeom prst="rect">
            <a:avLst/>
          </a:prstGeom>
          <a:solidFill>
            <a:schemeClr val="lt1"/>
          </a:solidFill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571500" lvl="1" marL="5715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</a:pPr>
            <a:r>
              <a:rPr i="0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Rhyming isn't just child's play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  <a:p>
            <a:pPr indent="-571500" lvl="1" marL="5715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i="0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rhymes speed up the so called. “</a:t>
            </a:r>
            <a:r>
              <a:rPr b="1" i="0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processing fluency</a:t>
            </a:r>
            <a:r>
              <a:rPr i="0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” and sensory stimulus</a:t>
            </a:r>
            <a:endParaRPr i="0" sz="20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571500" lvl="1" marL="5715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i="0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Studies have shown that rhyming sentences are perceived as </a:t>
            </a:r>
            <a:r>
              <a:rPr b="1" i="0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more accurate </a:t>
            </a:r>
            <a:r>
              <a:rPr i="0" lang="it-IT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than non-rhyming ones, despite converging on the same messages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45" name="Google Shape;945;p42"/>
          <p:cNvSpPr/>
          <p:nvPr/>
        </p:nvSpPr>
        <p:spPr>
          <a:xfrm>
            <a:off x="464127" y="1481769"/>
            <a:ext cx="8243897" cy="584775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«Rhyming» Sales pitch (3/6)</a:t>
            </a:r>
            <a:endParaRPr/>
          </a:p>
        </p:txBody>
      </p:sp>
      <p:sp>
        <p:nvSpPr>
          <p:cNvPr id="946" name="Google Shape;946;p42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43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952" name="Google Shape;952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954" name="Google Shape;954;p43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Sales Pitch: 6 possible types</a:t>
            </a:r>
            <a:endParaRPr/>
          </a:p>
        </p:txBody>
      </p:sp>
      <p:sp>
        <p:nvSpPr>
          <p:cNvPr id="955" name="Google Shape;955;p43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956" name="Google Shape;956;p43"/>
          <p:cNvSpPr/>
          <p:nvPr/>
        </p:nvSpPr>
        <p:spPr>
          <a:xfrm>
            <a:off x="441037" y="2259852"/>
            <a:ext cx="8238835" cy="2349509"/>
          </a:xfrm>
          <a:prstGeom prst="rect">
            <a:avLst/>
          </a:prstGeom>
          <a:solidFill>
            <a:schemeClr val="lt1"/>
          </a:solidFill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571500" lvl="1" marL="5715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</a:t>
            </a:r>
            <a:r>
              <a:rPr b="1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subject</a:t>
            </a: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of the email/communication is important. A well-made one follows 3 principles: </a:t>
            </a:r>
            <a:r>
              <a:rPr b="1" i="1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Utility</a:t>
            </a: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</a:t>
            </a:r>
            <a:r>
              <a:rPr b="1" i="1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Curiosity</a:t>
            </a: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</a:t>
            </a:r>
            <a:r>
              <a:rPr b="1" i="1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Specificity</a:t>
            </a: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. One excludes the other... How to do it? </a:t>
            </a:r>
            <a:endParaRPr/>
          </a:p>
          <a:p>
            <a:pPr indent="-457200" lvl="1" marL="571500" marR="0" rtl="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571500" lvl="1" marL="571500" marR="0" rtl="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Prepare two types: e.g. one “useful”, the other “curious”; </a:t>
            </a:r>
            <a:endParaRPr/>
          </a:p>
          <a:p>
            <a:pPr indent="-571500" lvl="2" marL="1028700" marR="0" rtl="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Noto Sans Symbols"/>
              <a:buChar char="✔"/>
            </a:pPr>
            <a:r>
              <a:rPr b="0" i="1" lang="it-IT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use the first if the interlocutor has little time and has a lot of information from competitors; </a:t>
            </a:r>
            <a:endParaRPr/>
          </a:p>
          <a:p>
            <a:pPr indent="-571500" lvl="2" marL="1028700" marR="0" rtl="0" algn="l">
              <a:lnSpc>
                <a:spcPct val="9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350"/>
              <a:buFont typeface="Noto Sans Symbols"/>
              <a:buChar char="✔"/>
            </a:pPr>
            <a:r>
              <a:rPr b="0" i="1" lang="it-IT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use the second if the interlocutor is at the beginning of the day and may be inclined to a more calm and pleasant tone</a:t>
            </a:r>
            <a:endParaRPr/>
          </a:p>
        </p:txBody>
      </p:sp>
      <p:sp>
        <p:nvSpPr>
          <p:cNvPr id="957" name="Google Shape;957;p43"/>
          <p:cNvSpPr/>
          <p:nvPr/>
        </p:nvSpPr>
        <p:spPr>
          <a:xfrm>
            <a:off x="469190" y="1481769"/>
            <a:ext cx="8238835" cy="584775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«Subject line» Sales pitch (4/6)</a:t>
            </a:r>
            <a:endParaRPr/>
          </a:p>
        </p:txBody>
      </p:sp>
      <p:sp>
        <p:nvSpPr>
          <p:cNvPr id="958" name="Google Shape;958;p43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44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964" name="Google Shape;964;p44"/>
          <p:cNvSpPr/>
          <p:nvPr/>
        </p:nvSpPr>
        <p:spPr>
          <a:xfrm>
            <a:off x="464127" y="2190750"/>
            <a:ext cx="8272050" cy="2349509"/>
          </a:xfrm>
          <a:prstGeom prst="rect">
            <a:avLst/>
          </a:prstGeom>
          <a:solidFill>
            <a:schemeClr val="lt1"/>
          </a:solidFill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571500" lvl="1" marL="5715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Tweeting is an </a:t>
            </a:r>
            <a:r>
              <a:rPr b="1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exercise in clarity and brevity</a:t>
            </a: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. What would the pitch sound like if it only had to work with 140 characters? </a:t>
            </a:r>
            <a:endParaRPr/>
          </a:p>
          <a:p>
            <a:pPr indent="-457200" lvl="1" marL="571500" marR="0" rtl="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571500" lvl="1" marL="571500" marR="0" rtl="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Writing this pitch forces you to think critically and creatively about the important things in your offering. And discard less necessary information. </a:t>
            </a:r>
            <a:endParaRPr/>
          </a:p>
          <a:p>
            <a:pPr indent="-457200" lvl="1" marL="571500" marR="0" rtl="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571500" lvl="1" marL="571500" marR="0" rtl="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However, </a:t>
            </a:r>
            <a:r>
              <a:rPr b="1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avoid an aseptic list </a:t>
            </a: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of characteristics… </a:t>
            </a:r>
            <a:endParaRPr/>
          </a:p>
        </p:txBody>
      </p:sp>
      <p:sp>
        <p:nvSpPr>
          <p:cNvPr id="965" name="Google Shape;965;p44"/>
          <p:cNvSpPr/>
          <p:nvPr/>
        </p:nvSpPr>
        <p:spPr>
          <a:xfrm>
            <a:off x="464128" y="1504950"/>
            <a:ext cx="8272050" cy="584775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«Twitter» Sales pitch (5/6)</a:t>
            </a:r>
            <a:endParaRPr/>
          </a:p>
        </p:txBody>
      </p:sp>
      <p:sp>
        <p:nvSpPr>
          <p:cNvPr id="966" name="Google Shape;966;p44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967" name="Google Shape;967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8" name="Google Shape;968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969" name="Google Shape;969;p44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Sales Pitch: 6 possible types</a:t>
            </a:r>
            <a:endParaRPr/>
          </a:p>
        </p:txBody>
      </p:sp>
      <p:sp>
        <p:nvSpPr>
          <p:cNvPr id="970" name="Google Shape;970;p44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45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976" name="Google Shape;976;p45"/>
          <p:cNvSpPr/>
          <p:nvPr/>
        </p:nvSpPr>
        <p:spPr>
          <a:xfrm>
            <a:off x="469190" y="2259852"/>
            <a:ext cx="8210681" cy="2349509"/>
          </a:xfrm>
          <a:prstGeom prst="rect">
            <a:avLst/>
          </a:prstGeom>
          <a:solidFill>
            <a:schemeClr val="lt1"/>
          </a:solidFill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-571500" lvl="1" marL="5715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Use the pitch as a story to tell;</a:t>
            </a:r>
            <a:endParaRPr/>
          </a:p>
          <a:p>
            <a:pPr indent="-571500" lvl="1" marL="571500" marR="0" rtl="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Follow the pattern:  </a:t>
            </a:r>
            <a:endParaRPr/>
          </a:p>
          <a:p>
            <a:pPr indent="0" lvl="1" marL="342866" marR="0" rtl="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None/>
            </a:pPr>
            <a:r>
              <a:rPr b="0" i="1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Once upon a time _____. Every day, _____. One day _____. Because of that, _____. Because of that, _____. Until finally, _____.</a:t>
            </a:r>
            <a:endParaRPr/>
          </a:p>
          <a:p>
            <a:pPr indent="0" lvl="1" marL="342866" marR="0" rtl="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None/>
            </a:pPr>
            <a:r>
              <a:rPr b="0" i="1" lang="it-IT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(Former Story Artist Emma Coats at Pixar)</a:t>
            </a:r>
            <a:endParaRPr/>
          </a:p>
          <a:p>
            <a:pPr indent="0" lvl="1" marL="342866" marR="0" rtl="0" algn="l">
              <a:lnSpc>
                <a:spcPct val="90000"/>
              </a:lnSpc>
              <a:spcBef>
                <a:spcPts val="210"/>
              </a:spcBef>
              <a:spcAft>
                <a:spcPts val="0"/>
              </a:spcAft>
              <a:buNone/>
            </a:pPr>
            <a:r>
              <a:t/>
            </a:r>
            <a:endParaRPr b="0" i="1" sz="20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1" marL="342866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And automatically a story is created... Easier to remember</a:t>
            </a:r>
            <a:endParaRPr b="0" i="0" sz="18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77" name="Google Shape;977;p45"/>
          <p:cNvSpPr/>
          <p:nvPr/>
        </p:nvSpPr>
        <p:spPr>
          <a:xfrm>
            <a:off x="469191" y="1481769"/>
            <a:ext cx="8238834" cy="584775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«Pixar» Sales pitch (6/6)</a:t>
            </a:r>
            <a:endParaRPr/>
          </a:p>
        </p:txBody>
      </p:sp>
      <p:sp>
        <p:nvSpPr>
          <p:cNvPr id="978" name="Google Shape;978;p45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79" name="Google Shape;979;p45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Sales Pitch: 6 possible types</a:t>
            </a:r>
            <a:endParaRPr/>
          </a:p>
        </p:txBody>
      </p:sp>
      <p:pic>
        <p:nvPicPr>
          <p:cNvPr descr="Logo, company name&#10;&#10;Description automatically generated" id="980" name="Google Shape;980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1" name="Google Shape;981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982" name="Google Shape;982;p45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46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988" name="Google Shape;988;p46"/>
          <p:cNvSpPr/>
          <p:nvPr/>
        </p:nvSpPr>
        <p:spPr>
          <a:xfrm>
            <a:off x="469191" y="2259852"/>
            <a:ext cx="8210681" cy="2349509"/>
          </a:xfrm>
          <a:prstGeom prst="rect">
            <a:avLst/>
          </a:prstGeom>
          <a:solidFill>
            <a:schemeClr val="lt1"/>
          </a:solidFill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825" lIns="247650" spcFirstLastPara="1" rIns="247650" wrap="square" tIns="123825">
            <a:noAutofit/>
          </a:bodyPr>
          <a:lstStyle/>
          <a:p>
            <a: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it-IT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Once upon a time</a:t>
            </a:r>
            <a:r>
              <a:rPr b="0" i="0" lang="it-IT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staffing agencies struggled to find the quality talent they needed. </a:t>
            </a:r>
            <a:endParaRPr/>
          </a:p>
          <a:p>
            <a:pPr indent="0" lvl="1" marL="0" marR="0" rtl="0" algn="l">
              <a:lnSpc>
                <a:spcPct val="90000"/>
              </a:lnSpc>
              <a:spcBef>
                <a:spcPts val="210"/>
              </a:spcBef>
              <a:spcAft>
                <a:spcPts val="0"/>
              </a:spcAft>
              <a:buNone/>
            </a:pPr>
            <a:r>
              <a:rPr b="1" i="1" lang="it-IT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Every day</a:t>
            </a:r>
            <a:r>
              <a:rPr b="0" i="0" lang="it-IT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they checked a number of social media sites and sifted through dozens of resumes searching for needles in the haystacks. </a:t>
            </a:r>
            <a:endParaRPr/>
          </a:p>
          <a:p>
            <a:pPr indent="0" lvl="1" marL="0" marR="0" rtl="0" algn="l">
              <a:lnSpc>
                <a:spcPct val="90000"/>
              </a:lnSpc>
              <a:spcBef>
                <a:spcPts val="210"/>
              </a:spcBef>
              <a:spcAft>
                <a:spcPts val="0"/>
              </a:spcAft>
              <a:buNone/>
            </a:pPr>
            <a:r>
              <a:rPr b="1" i="1" lang="it-IT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One day</a:t>
            </a:r>
            <a:r>
              <a:rPr b="0" i="0" lang="it-IT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a new type of software was invented that automated this search process and quickly returned qualified candidates based on sophisticated algorithms.</a:t>
            </a:r>
            <a:endParaRPr/>
          </a:p>
          <a:p>
            <a:pPr indent="0" lvl="1" marL="0" marR="0" rtl="0" algn="l">
              <a:lnSpc>
                <a:spcPct val="90000"/>
              </a:lnSpc>
              <a:spcBef>
                <a:spcPts val="210"/>
              </a:spcBef>
              <a:spcAft>
                <a:spcPts val="0"/>
              </a:spcAft>
              <a:buNone/>
            </a:pPr>
            <a:r>
              <a:rPr b="1" i="1" lang="it-IT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Because of that</a:t>
            </a:r>
            <a:r>
              <a:rPr b="0" i="0" lang="it-IT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staffing agencies were able to more efficiently fill open positions.</a:t>
            </a:r>
            <a:endParaRPr/>
          </a:p>
          <a:p>
            <a:pPr indent="0" lvl="1" marL="0" marR="0" rtl="0" algn="l">
              <a:lnSpc>
                <a:spcPct val="90000"/>
              </a:lnSpc>
              <a:spcBef>
                <a:spcPts val="210"/>
              </a:spcBef>
              <a:spcAft>
                <a:spcPts val="0"/>
              </a:spcAft>
              <a:buNone/>
            </a:pPr>
            <a:r>
              <a:rPr b="1" i="1" lang="it-IT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Because of that</a:t>
            </a:r>
            <a:r>
              <a:rPr b="0" i="0" lang="it-IT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they were able to serve more clients without taking a toll on productivity.</a:t>
            </a:r>
            <a:endParaRPr/>
          </a:p>
          <a:p>
            <a:pPr indent="0" lvl="1" marL="0" marR="0" rtl="0" algn="l">
              <a:lnSpc>
                <a:spcPct val="90000"/>
              </a:lnSpc>
              <a:spcBef>
                <a:spcPts val="210"/>
              </a:spcBef>
              <a:spcAft>
                <a:spcPts val="0"/>
              </a:spcAft>
              <a:buNone/>
            </a:pPr>
            <a:r>
              <a:rPr b="1" i="1" lang="it-IT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Until finally</a:t>
            </a:r>
            <a:r>
              <a:rPr b="0" i="0" lang="it-IT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the agencies vastly increased their number of customers and amount of new revenue.</a:t>
            </a:r>
            <a:endParaRPr/>
          </a:p>
        </p:txBody>
      </p:sp>
      <p:sp>
        <p:nvSpPr>
          <p:cNvPr id="989" name="Google Shape;989;p46"/>
          <p:cNvSpPr/>
          <p:nvPr/>
        </p:nvSpPr>
        <p:spPr>
          <a:xfrm>
            <a:off x="469191" y="1481769"/>
            <a:ext cx="8238834" cy="584775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«Pixar» Sales pitch (6/6)</a:t>
            </a:r>
            <a:endParaRPr/>
          </a:p>
        </p:txBody>
      </p:sp>
      <p:sp>
        <p:nvSpPr>
          <p:cNvPr id="990" name="Google Shape;990;p46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Sales Pitch: 6 possible types</a:t>
            </a:r>
            <a:endParaRPr/>
          </a:p>
        </p:txBody>
      </p:sp>
      <p:pic>
        <p:nvPicPr>
          <p:cNvPr descr="Logo, company name&#10;&#10;Description automatically generated" id="991" name="Google Shape;991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2" name="Google Shape;992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993" name="Google Shape;993;p46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994" name="Google Shape;994;p46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47"/>
          <p:cNvSpPr txBox="1"/>
          <p:nvPr>
            <p:ph idx="12" type="sldNum"/>
          </p:nvPr>
        </p:nvSpPr>
        <p:spPr>
          <a:xfrm>
            <a:off x="8061488" y="4347437"/>
            <a:ext cx="548700" cy="319950"/>
          </a:xfrm>
          <a:prstGeom prst="rect">
            <a:avLst/>
          </a:prstGeom>
          <a:noFill/>
          <a:ln>
            <a:noFill/>
          </a:ln>
        </p:spPr>
        <p:txBody>
          <a:bodyPr anchorCtr="0" anchor="t" bIns="167625" lIns="167625" spcFirstLastPara="1" rIns="167625" wrap="square" tIns="1676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grpSp>
        <p:nvGrpSpPr>
          <p:cNvPr id="1000" name="Google Shape;1000;p47"/>
          <p:cNvGrpSpPr/>
          <p:nvPr/>
        </p:nvGrpSpPr>
        <p:grpSpPr>
          <a:xfrm>
            <a:off x="915089" y="1449493"/>
            <a:ext cx="7329935" cy="3406550"/>
            <a:chOff x="689" y="1706"/>
            <a:chExt cx="7329935" cy="3406550"/>
          </a:xfrm>
        </p:grpSpPr>
        <p:sp>
          <p:nvSpPr>
            <p:cNvPr id="1001" name="Google Shape;1001;p47"/>
            <p:cNvSpPr/>
            <p:nvPr/>
          </p:nvSpPr>
          <p:spPr>
            <a:xfrm rot="5400000">
              <a:off x="4323176" y="-2266972"/>
              <a:ext cx="656684" cy="5358212"/>
            </a:xfrm>
            <a:prstGeom prst="round2SameRect">
              <a:avLst>
                <a:gd fmla="val 16667" name="adj1"/>
                <a:gd fmla="val 0" name="adj2"/>
              </a:avLst>
            </a:prstGeom>
            <a:noFill/>
            <a:ln cap="flat" cmpd="sng" w="254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2" name="Google Shape;1002;p47"/>
            <p:cNvSpPr txBox="1"/>
            <p:nvPr/>
          </p:nvSpPr>
          <p:spPr>
            <a:xfrm>
              <a:off x="1972413" y="115848"/>
              <a:ext cx="5326155" cy="5925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3825" lIns="247650" spcFirstLastPara="1" rIns="247650" wrap="square" tIns="1238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i="0" lang="it-IT" sz="1600" u="none" cap="none" strike="noStrik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Who are the customers and what do they do ?</a:t>
              </a:r>
              <a:endParaRPr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003" name="Google Shape;1003;p47"/>
            <p:cNvSpPr/>
            <p:nvPr/>
          </p:nvSpPr>
          <p:spPr>
            <a:xfrm>
              <a:off x="689" y="1706"/>
              <a:ext cx="1971722" cy="820855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47"/>
            <p:cNvSpPr txBox="1"/>
            <p:nvPr/>
          </p:nvSpPr>
          <p:spPr>
            <a:xfrm>
              <a:off x="40760" y="41777"/>
              <a:ext cx="1891580" cy="7407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60950" spcFirstLastPara="1" rIns="60950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Fira Sans"/>
                <a:buNone/>
              </a:pPr>
              <a:r>
                <a:rPr b="1" lang="it-IT" sz="16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Character</a:t>
              </a:r>
              <a:endParaRPr b="1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005" name="Google Shape;1005;p47"/>
            <p:cNvSpPr/>
            <p:nvPr/>
          </p:nvSpPr>
          <p:spPr>
            <a:xfrm rot="5400000">
              <a:off x="4323176" y="-1405074"/>
              <a:ext cx="656684" cy="5358212"/>
            </a:xfrm>
            <a:prstGeom prst="round2SameRect">
              <a:avLst>
                <a:gd fmla="val 16667" name="adj1"/>
                <a:gd fmla="val 0" name="adj2"/>
              </a:avLst>
            </a:prstGeom>
            <a:noFill/>
            <a:ln cap="flat" cmpd="sng" w="254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6" name="Google Shape;1006;p47"/>
            <p:cNvSpPr txBox="1"/>
            <p:nvPr/>
          </p:nvSpPr>
          <p:spPr>
            <a:xfrm>
              <a:off x="1972413" y="977746"/>
              <a:ext cx="5326155" cy="5925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3825" lIns="247650" spcFirstLastPara="1" rIns="247650" wrap="square" tIns="1238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Fira Sans"/>
                <a:buNone/>
              </a:pPr>
              <a:r>
                <a:rPr i="0" lang="it-IT" sz="1600" u="none" cap="none" strike="noStrik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What problem do they have currently ?</a:t>
              </a:r>
              <a:endParaRPr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007" name="Google Shape;1007;p47"/>
            <p:cNvSpPr/>
            <p:nvPr/>
          </p:nvSpPr>
          <p:spPr>
            <a:xfrm>
              <a:off x="689" y="863604"/>
              <a:ext cx="1971722" cy="820855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8" name="Google Shape;1008;p47"/>
            <p:cNvSpPr txBox="1"/>
            <p:nvPr/>
          </p:nvSpPr>
          <p:spPr>
            <a:xfrm>
              <a:off x="40760" y="903675"/>
              <a:ext cx="1891580" cy="7407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60950" spcFirstLastPara="1" rIns="60950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Fira Sans"/>
                <a:buNone/>
              </a:pPr>
              <a:r>
                <a:rPr b="1" lang="it-IT" sz="16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Problem</a:t>
              </a:r>
              <a:endParaRPr b="1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009" name="Google Shape;1009;p47"/>
            <p:cNvSpPr/>
            <p:nvPr/>
          </p:nvSpPr>
          <p:spPr>
            <a:xfrm rot="5400000">
              <a:off x="4323176" y="-543175"/>
              <a:ext cx="656684" cy="5358212"/>
            </a:xfrm>
            <a:prstGeom prst="round2SameRect">
              <a:avLst>
                <a:gd fmla="val 16667" name="adj1"/>
                <a:gd fmla="val 0" name="adj2"/>
              </a:avLst>
            </a:prstGeom>
            <a:noFill/>
            <a:ln cap="flat" cmpd="sng" w="254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0" name="Google Shape;1010;p47"/>
            <p:cNvSpPr txBox="1"/>
            <p:nvPr/>
          </p:nvSpPr>
          <p:spPr>
            <a:xfrm>
              <a:off x="1972413" y="1839645"/>
              <a:ext cx="5326155" cy="5925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3825" lIns="247650" spcFirstLastPara="1" rIns="247650" wrap="square" tIns="1238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i="0" lang="it-IT" sz="1600" u="none" cap="none" strike="noStrik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How does your product help them ?</a:t>
              </a:r>
              <a:endParaRPr i="0" sz="16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011" name="Google Shape;1011;p47"/>
            <p:cNvSpPr/>
            <p:nvPr/>
          </p:nvSpPr>
          <p:spPr>
            <a:xfrm>
              <a:off x="689" y="1725502"/>
              <a:ext cx="1971722" cy="820855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2" name="Google Shape;1012;p47"/>
            <p:cNvSpPr txBox="1"/>
            <p:nvPr/>
          </p:nvSpPr>
          <p:spPr>
            <a:xfrm>
              <a:off x="40760" y="1765573"/>
              <a:ext cx="1891580" cy="7407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60950" spcFirstLastPara="1" rIns="60950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Fira Sans"/>
                <a:buNone/>
              </a:pPr>
              <a:r>
                <a:rPr b="1" lang="it-IT" sz="16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Plan</a:t>
              </a:r>
              <a:endParaRPr/>
            </a:p>
          </p:txBody>
        </p:sp>
        <p:sp>
          <p:nvSpPr>
            <p:cNvPr id="1013" name="Google Shape;1013;p47"/>
            <p:cNvSpPr/>
            <p:nvPr/>
          </p:nvSpPr>
          <p:spPr>
            <a:xfrm rot="5400000">
              <a:off x="4323176" y="318722"/>
              <a:ext cx="656684" cy="5358212"/>
            </a:xfrm>
            <a:prstGeom prst="round2SameRect">
              <a:avLst>
                <a:gd fmla="val 16667" name="adj1"/>
                <a:gd fmla="val 0" name="adj2"/>
              </a:avLst>
            </a:prstGeom>
            <a:noFill/>
            <a:ln cap="flat" cmpd="sng" w="254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4" name="Google Shape;1014;p47"/>
            <p:cNvSpPr txBox="1"/>
            <p:nvPr/>
          </p:nvSpPr>
          <p:spPr>
            <a:xfrm>
              <a:off x="1972413" y="2701543"/>
              <a:ext cx="5326155" cy="5925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3825" lIns="247650" spcFirstLastPara="1" rIns="247650" wrap="square" tIns="1238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Fira Sans"/>
                <a:buNone/>
              </a:pPr>
              <a:r>
                <a:rPr i="0" lang="it-IT" sz="1600" u="none" cap="none" strike="noStrik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What benefit do customers get after adopting your product ?</a:t>
              </a:r>
              <a:endParaRPr i="0" sz="16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015" name="Google Shape;1015;p47"/>
            <p:cNvSpPr/>
            <p:nvPr/>
          </p:nvSpPr>
          <p:spPr>
            <a:xfrm>
              <a:off x="689" y="2587401"/>
              <a:ext cx="1971722" cy="820855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6" name="Google Shape;1016;p47"/>
            <p:cNvSpPr txBox="1"/>
            <p:nvPr/>
          </p:nvSpPr>
          <p:spPr>
            <a:xfrm>
              <a:off x="40760" y="2627472"/>
              <a:ext cx="1891580" cy="7407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60950" spcFirstLastPara="1" rIns="60950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Fira Sans"/>
                <a:buNone/>
              </a:pPr>
              <a:r>
                <a:rPr b="1" lang="it-IT" sz="16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Success</a:t>
              </a:r>
              <a:endParaRPr/>
            </a:p>
          </p:txBody>
        </p:sp>
      </p:grpSp>
      <p:sp>
        <p:nvSpPr>
          <p:cNvPr id="1017" name="Google Shape;1017;p47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1018" name="Google Shape;1018;p47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Structure of a Sales Pitch: basic elements</a:t>
            </a:r>
            <a:endParaRPr/>
          </a:p>
        </p:txBody>
      </p:sp>
      <p:pic>
        <p:nvPicPr>
          <p:cNvPr descr="Logo, company name&#10;&#10;Description automatically generated" id="1019" name="Google Shape;1019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0" name="Google Shape;1020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1" name="Google Shape;1021;p47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48"/>
          <p:cNvSpPr txBox="1"/>
          <p:nvPr>
            <p:ph idx="12" type="sldNum"/>
          </p:nvPr>
        </p:nvSpPr>
        <p:spPr>
          <a:xfrm>
            <a:off x="8061488" y="4347437"/>
            <a:ext cx="548700" cy="319950"/>
          </a:xfrm>
          <a:prstGeom prst="rect">
            <a:avLst/>
          </a:prstGeom>
          <a:noFill/>
          <a:ln>
            <a:noFill/>
          </a:ln>
        </p:spPr>
        <p:txBody>
          <a:bodyPr anchorCtr="0" anchor="t" bIns="167625" lIns="167625" spcFirstLastPara="1" rIns="167625" wrap="square" tIns="1676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grpSp>
        <p:nvGrpSpPr>
          <p:cNvPr id="1027" name="Google Shape;1027;p48"/>
          <p:cNvGrpSpPr/>
          <p:nvPr/>
        </p:nvGrpSpPr>
        <p:grpSpPr>
          <a:xfrm>
            <a:off x="228599" y="1885950"/>
            <a:ext cx="8686801" cy="2507347"/>
            <a:chOff x="-1379882" y="1515770"/>
            <a:chExt cx="11913635" cy="3791927"/>
          </a:xfrm>
        </p:grpSpPr>
        <p:pic>
          <p:nvPicPr>
            <p:cNvPr id="1028" name="Google Shape;1028;p48"/>
            <p:cNvPicPr preferRelativeResize="0"/>
            <p:nvPr/>
          </p:nvPicPr>
          <p:blipFill rotWithShape="1">
            <a:blip r:embed="rId3">
              <a:alphaModFix/>
            </a:blip>
            <a:srcRect b="0" l="39282" r="39458" t="0"/>
            <a:stretch/>
          </p:blipFill>
          <p:spPr>
            <a:xfrm rot="-5400000">
              <a:off x="2680972" y="-2545084"/>
              <a:ext cx="3791927" cy="119136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9" name="Google Shape;1029;p48"/>
            <p:cNvSpPr txBox="1"/>
            <p:nvPr/>
          </p:nvSpPr>
          <p:spPr>
            <a:xfrm>
              <a:off x="-371905" y="2420540"/>
              <a:ext cx="1103979" cy="4189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it-IT" sz="1200">
                  <a:solidFill>
                    <a:srgbClr val="002060"/>
                  </a:solidFill>
                  <a:latin typeface="Fira Sans"/>
                  <a:ea typeface="Fira Sans"/>
                  <a:cs typeface="Fira Sans"/>
                  <a:sym typeface="Fira Sans"/>
                </a:rPr>
                <a:t>Problem</a:t>
              </a:r>
              <a:endParaRPr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030" name="Google Shape;1030;p48"/>
            <p:cNvSpPr txBox="1"/>
            <p:nvPr/>
          </p:nvSpPr>
          <p:spPr>
            <a:xfrm>
              <a:off x="972068" y="3483732"/>
              <a:ext cx="1882037" cy="6981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it-IT" sz="1200">
                  <a:solidFill>
                    <a:srgbClr val="002060"/>
                  </a:solidFill>
                  <a:latin typeface="Fira Sans"/>
                  <a:ea typeface="Fira Sans"/>
                  <a:cs typeface="Fira Sans"/>
                  <a:sym typeface="Fira Sans"/>
                </a:rPr>
                <a:t>Value </a:t>
              </a:r>
              <a:endParaRPr>
                <a:latin typeface="Fira Sans"/>
                <a:ea typeface="Fira Sans"/>
                <a:cs typeface="Fira Sans"/>
                <a:sym typeface="Fira Sans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it-IT" sz="1200">
                  <a:solidFill>
                    <a:srgbClr val="002060"/>
                  </a:solidFill>
                  <a:latin typeface="Fira Sans"/>
                  <a:ea typeface="Fira Sans"/>
                  <a:cs typeface="Fira Sans"/>
                  <a:sym typeface="Fira Sans"/>
                </a:rPr>
                <a:t>statement</a:t>
              </a:r>
              <a:endParaRPr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031" name="Google Shape;1031;p48"/>
            <p:cNvSpPr txBox="1"/>
            <p:nvPr/>
          </p:nvSpPr>
          <p:spPr>
            <a:xfrm>
              <a:off x="2965426" y="2420540"/>
              <a:ext cx="1606574" cy="4189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it-IT" sz="1200">
                  <a:solidFill>
                    <a:srgbClr val="002060"/>
                  </a:solidFill>
                  <a:latin typeface="Fira Sans"/>
                  <a:ea typeface="Fira Sans"/>
                  <a:cs typeface="Fira Sans"/>
                  <a:sym typeface="Fira Sans"/>
                </a:rPr>
                <a:t>How we do it</a:t>
              </a:r>
              <a:endParaRPr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032" name="Google Shape;1032;p48"/>
            <p:cNvSpPr txBox="1"/>
            <p:nvPr/>
          </p:nvSpPr>
          <p:spPr>
            <a:xfrm>
              <a:off x="4696347" y="3637602"/>
              <a:ext cx="1606574" cy="4189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it-IT" sz="1200">
                  <a:solidFill>
                    <a:srgbClr val="002060"/>
                  </a:solidFill>
                  <a:latin typeface="Fira Sans"/>
                  <a:ea typeface="Fira Sans"/>
                  <a:cs typeface="Fira Sans"/>
                  <a:sym typeface="Fira Sans"/>
                </a:rPr>
                <a:t>Proof points</a:t>
              </a:r>
              <a:endParaRPr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033" name="Google Shape;1033;p48"/>
            <p:cNvSpPr txBox="1"/>
            <p:nvPr/>
          </p:nvSpPr>
          <p:spPr>
            <a:xfrm>
              <a:off x="6395967" y="2266673"/>
              <a:ext cx="1986925" cy="6981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it-IT" sz="1200">
                  <a:solidFill>
                    <a:srgbClr val="002060"/>
                  </a:solidFill>
                  <a:latin typeface="Fira Sans"/>
                  <a:ea typeface="Fira Sans"/>
                  <a:cs typeface="Fira Sans"/>
                  <a:sym typeface="Fira Sans"/>
                </a:rPr>
                <a:t>Customer </a:t>
              </a:r>
              <a:endParaRPr>
                <a:latin typeface="Fira Sans"/>
                <a:ea typeface="Fira Sans"/>
                <a:cs typeface="Fira Sans"/>
                <a:sym typeface="Fira Sans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it-IT" sz="1200">
                  <a:solidFill>
                    <a:srgbClr val="002060"/>
                  </a:solidFill>
                  <a:latin typeface="Fira Sans"/>
                  <a:ea typeface="Fira Sans"/>
                  <a:cs typeface="Fira Sans"/>
                  <a:sym typeface="Fira Sans"/>
                </a:rPr>
                <a:t>stories</a:t>
              </a:r>
              <a:endParaRPr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034" name="Google Shape;1034;p48"/>
            <p:cNvSpPr txBox="1"/>
            <p:nvPr/>
          </p:nvSpPr>
          <p:spPr>
            <a:xfrm>
              <a:off x="8027937" y="3483732"/>
              <a:ext cx="2262389" cy="6981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it-IT" sz="1200">
                  <a:solidFill>
                    <a:srgbClr val="002060"/>
                  </a:solidFill>
                  <a:latin typeface="Fira Sans"/>
                  <a:ea typeface="Fira Sans"/>
                  <a:cs typeface="Fira Sans"/>
                  <a:sym typeface="Fira Sans"/>
                </a:rPr>
                <a:t>Engaging </a:t>
              </a:r>
              <a:endParaRPr>
                <a:latin typeface="Fira Sans"/>
                <a:ea typeface="Fira Sans"/>
                <a:cs typeface="Fira Sans"/>
                <a:sym typeface="Fira Sans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it-IT" sz="1200">
                  <a:solidFill>
                    <a:srgbClr val="002060"/>
                  </a:solidFill>
                  <a:latin typeface="Fira Sans"/>
                  <a:ea typeface="Fira Sans"/>
                  <a:cs typeface="Fira Sans"/>
                  <a:sym typeface="Fira Sans"/>
                </a:rPr>
                <a:t>questions</a:t>
              </a:r>
              <a:endParaRPr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pic>
        <p:nvPicPr>
          <p:cNvPr id="1035" name="Google Shape;1035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036" name="Google Shape;1036;p48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1037" name="Google Shape;1037;p48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Structure of a Sales Pitch: Canvas</a:t>
            </a:r>
            <a:endParaRPr/>
          </a:p>
        </p:txBody>
      </p:sp>
      <p:pic>
        <p:nvPicPr>
          <p:cNvPr descr="Logo, company name&#10;&#10;Description automatically generated" id="1038" name="Google Shape;1038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9" name="Google Shape;1039;p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0" name="Google Shape;1040;p48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49"/>
          <p:cNvSpPr txBox="1"/>
          <p:nvPr>
            <p:ph idx="12" type="sldNum"/>
          </p:nvPr>
        </p:nvSpPr>
        <p:spPr>
          <a:xfrm>
            <a:off x="8061488" y="4347437"/>
            <a:ext cx="548700" cy="319950"/>
          </a:xfrm>
          <a:prstGeom prst="rect">
            <a:avLst/>
          </a:prstGeom>
          <a:noFill/>
          <a:ln>
            <a:noFill/>
          </a:ln>
        </p:spPr>
        <p:txBody>
          <a:bodyPr anchorCtr="0" anchor="t" bIns="167625" lIns="167625" spcFirstLastPara="1" rIns="167625" wrap="square" tIns="1676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046" name="Google Shape;1046;p49"/>
          <p:cNvSpPr/>
          <p:nvPr/>
        </p:nvSpPr>
        <p:spPr>
          <a:xfrm>
            <a:off x="2504400" y="2034330"/>
            <a:ext cx="6487200" cy="1038546"/>
          </a:xfrm>
          <a:prstGeom prst="rect">
            <a:avLst/>
          </a:prstGeom>
          <a:solidFill>
            <a:schemeClr val="lt1"/>
          </a:solidFill>
          <a:ln cap="flat" cmpd="sng" w="508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Start with a statement or question about the problem you solve and share eye-opening statistics. Answer the why</a:t>
            </a:r>
            <a:endParaRPr sz="2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047" name="Google Shape;1047;p49"/>
          <p:cNvSpPr/>
          <p:nvPr/>
        </p:nvSpPr>
        <p:spPr>
          <a:xfrm>
            <a:off x="516816" y="1885621"/>
            <a:ext cx="1948244" cy="1242151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solidFill>
                  <a:srgbClr val="003399"/>
                </a:solidFill>
                <a:latin typeface="Fira Sans"/>
                <a:ea typeface="Fira Sans"/>
                <a:cs typeface="Fira Sans"/>
                <a:sym typeface="Fira Sans"/>
              </a:rPr>
              <a:t>Problem</a:t>
            </a:r>
            <a:endParaRPr b="1" sz="2000">
              <a:solidFill>
                <a:srgbClr val="003399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048" name="Google Shape;1048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049" name="Google Shape;1049;p49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1050" name="Google Shape;1050;p49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Structure of a Sales Pitch: Canvas</a:t>
            </a:r>
            <a:endParaRPr/>
          </a:p>
        </p:txBody>
      </p:sp>
      <p:pic>
        <p:nvPicPr>
          <p:cNvPr descr="Logo, company name&#10;&#10;Description automatically generated" id="1051" name="Google Shape;1051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2" name="Google Shape;1052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3" name="Google Shape;1053;p49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5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424" name="Google Shape;424;p5"/>
          <p:cNvSpPr txBox="1"/>
          <p:nvPr/>
        </p:nvSpPr>
        <p:spPr>
          <a:xfrm>
            <a:off x="762000" y="1673714"/>
            <a:ext cx="77724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it-IT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pitch (or «investor deck») is a </a:t>
            </a:r>
            <a:r>
              <a:rPr b="1" lang="it-IT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spot </a:t>
            </a:r>
            <a:r>
              <a:rPr lang="it-IT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of a project (or a company) containing useful information to promote the business idea</a:t>
            </a:r>
            <a:endParaRPr/>
          </a:p>
          <a:p>
            <a:pPr indent="-2413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it-IT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pitch provides </a:t>
            </a:r>
            <a:r>
              <a:rPr b="1" lang="it-IT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key information </a:t>
            </a:r>
            <a:r>
              <a:rPr lang="it-IT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about the project</a:t>
            </a:r>
            <a:endParaRPr/>
          </a:p>
          <a:p>
            <a:pPr indent="-2413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it-IT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pitch is made during a </a:t>
            </a:r>
            <a:r>
              <a:rPr b="1" lang="it-IT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«pitching session» </a:t>
            </a:r>
            <a:r>
              <a:rPr lang="it-IT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or </a:t>
            </a:r>
            <a:r>
              <a:rPr b="1" lang="it-IT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«pitch competition» </a:t>
            </a:r>
            <a:r>
              <a:rPr lang="it-IT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involving single persons, teams, startups, companies, investors, etc. </a:t>
            </a:r>
            <a:endParaRPr/>
          </a:p>
        </p:txBody>
      </p:sp>
      <p:sp>
        <p:nvSpPr>
          <p:cNvPr id="425" name="Google Shape;425;p5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426" name="Google Shape;42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427" name="Google Shape;42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5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PITCH: WHY AND HOW</a:t>
            </a:r>
            <a:endParaRPr/>
          </a:p>
        </p:txBody>
      </p:sp>
      <p:sp>
        <p:nvSpPr>
          <p:cNvPr id="430" name="Google Shape;430;p5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What is a Pitch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50"/>
          <p:cNvSpPr txBox="1"/>
          <p:nvPr>
            <p:ph idx="12" type="sldNum"/>
          </p:nvPr>
        </p:nvSpPr>
        <p:spPr>
          <a:xfrm>
            <a:off x="8061488" y="4347437"/>
            <a:ext cx="548700" cy="319950"/>
          </a:xfrm>
          <a:prstGeom prst="rect">
            <a:avLst/>
          </a:prstGeom>
          <a:noFill/>
          <a:ln>
            <a:noFill/>
          </a:ln>
        </p:spPr>
        <p:txBody>
          <a:bodyPr anchorCtr="0" anchor="t" bIns="167625" lIns="167625" spcFirstLastPara="1" rIns="167625" wrap="square" tIns="1676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059" name="Google Shape;1059;p50"/>
          <p:cNvSpPr/>
          <p:nvPr/>
        </p:nvSpPr>
        <p:spPr>
          <a:xfrm>
            <a:off x="2504400" y="2034330"/>
            <a:ext cx="6487200" cy="1038546"/>
          </a:xfrm>
          <a:prstGeom prst="rect">
            <a:avLst/>
          </a:prstGeom>
          <a:solidFill>
            <a:schemeClr val="lt1"/>
          </a:solidFill>
          <a:ln cap="flat" cmpd="sng" w="508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Share a very clear, concise statement of value. Be action-oriented and outcome focused. Avoid using jargon. Share benefits.</a:t>
            </a:r>
            <a:endParaRPr sz="2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060" name="Google Shape;1060;p50"/>
          <p:cNvSpPr/>
          <p:nvPr/>
        </p:nvSpPr>
        <p:spPr>
          <a:xfrm>
            <a:off x="516816" y="1885621"/>
            <a:ext cx="1948244" cy="1242151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solidFill>
                  <a:srgbClr val="003399"/>
                </a:solidFill>
                <a:latin typeface="Fira Sans"/>
                <a:ea typeface="Fira Sans"/>
                <a:cs typeface="Fira Sans"/>
                <a:sym typeface="Fira Sans"/>
              </a:rPr>
              <a:t>Value statement</a:t>
            </a:r>
            <a:endParaRPr b="1" sz="2000">
              <a:solidFill>
                <a:srgbClr val="003399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061" name="Google Shape;1061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062" name="Google Shape;1062;p50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1063" name="Google Shape;1063;p50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Structure of a Sales Pitch: Canvas</a:t>
            </a:r>
            <a:endParaRPr/>
          </a:p>
        </p:txBody>
      </p:sp>
      <p:pic>
        <p:nvPicPr>
          <p:cNvPr descr="Logo, company name&#10;&#10;Description automatically generated" id="1064" name="Google Shape;1064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5" name="Google Shape;1065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6" name="Google Shape;1066;p50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0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51"/>
          <p:cNvSpPr txBox="1"/>
          <p:nvPr>
            <p:ph idx="12" type="sldNum"/>
          </p:nvPr>
        </p:nvSpPr>
        <p:spPr>
          <a:xfrm>
            <a:off x="8061488" y="4347437"/>
            <a:ext cx="548700" cy="319950"/>
          </a:xfrm>
          <a:prstGeom prst="rect">
            <a:avLst/>
          </a:prstGeom>
          <a:noFill/>
          <a:ln>
            <a:noFill/>
          </a:ln>
        </p:spPr>
        <p:txBody>
          <a:bodyPr anchorCtr="0" anchor="t" bIns="167625" lIns="167625" spcFirstLastPara="1" rIns="167625" wrap="square" tIns="1676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072" name="Google Shape;1072;p51"/>
          <p:cNvSpPr/>
          <p:nvPr/>
        </p:nvSpPr>
        <p:spPr>
          <a:xfrm>
            <a:off x="2504400" y="2034330"/>
            <a:ext cx="6487200" cy="1038546"/>
          </a:xfrm>
          <a:prstGeom prst="rect">
            <a:avLst/>
          </a:prstGeom>
          <a:solidFill>
            <a:schemeClr val="lt1"/>
          </a:solidFill>
          <a:ln cap="flat" cmpd="sng" w="508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Highlight unique differentiators and explain what you do.</a:t>
            </a:r>
            <a:endParaRPr/>
          </a:p>
        </p:txBody>
      </p:sp>
      <p:sp>
        <p:nvSpPr>
          <p:cNvPr id="1073" name="Google Shape;1073;p51"/>
          <p:cNvSpPr/>
          <p:nvPr/>
        </p:nvSpPr>
        <p:spPr>
          <a:xfrm>
            <a:off x="516816" y="1885621"/>
            <a:ext cx="1948244" cy="1242151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solidFill>
                  <a:srgbClr val="003399"/>
                </a:solidFill>
                <a:latin typeface="Fira Sans"/>
                <a:ea typeface="Fira Sans"/>
                <a:cs typeface="Fira Sans"/>
                <a:sym typeface="Fira Sans"/>
              </a:rPr>
              <a:t>How we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solidFill>
                  <a:srgbClr val="003399"/>
                </a:solidFill>
                <a:latin typeface="Fira Sans"/>
                <a:ea typeface="Fira Sans"/>
                <a:cs typeface="Fira Sans"/>
                <a:sym typeface="Fira Sans"/>
              </a:rPr>
              <a:t>do it</a:t>
            </a:r>
            <a:endParaRPr b="1" sz="2000">
              <a:solidFill>
                <a:srgbClr val="003399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074" name="Google Shape;1074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075" name="Google Shape;1075;p51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1076" name="Google Shape;1076;p51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Structure of a Sales Pitch: Canvas</a:t>
            </a:r>
            <a:endParaRPr/>
          </a:p>
        </p:txBody>
      </p:sp>
      <p:pic>
        <p:nvPicPr>
          <p:cNvPr descr="Logo, company name&#10;&#10;Description automatically generated" id="1077" name="Google Shape;1077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8" name="Google Shape;1078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9" name="Google Shape;1079;p51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52"/>
          <p:cNvSpPr txBox="1"/>
          <p:nvPr>
            <p:ph idx="12" type="sldNum"/>
          </p:nvPr>
        </p:nvSpPr>
        <p:spPr>
          <a:xfrm>
            <a:off x="8061488" y="4347437"/>
            <a:ext cx="548700" cy="319950"/>
          </a:xfrm>
          <a:prstGeom prst="rect">
            <a:avLst/>
          </a:prstGeom>
          <a:noFill/>
          <a:ln>
            <a:noFill/>
          </a:ln>
        </p:spPr>
        <p:txBody>
          <a:bodyPr anchorCtr="0" anchor="t" bIns="167625" lIns="167625" spcFirstLastPara="1" rIns="167625" wrap="square" tIns="1676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085" name="Google Shape;1085;p52"/>
          <p:cNvSpPr/>
          <p:nvPr/>
        </p:nvSpPr>
        <p:spPr>
          <a:xfrm>
            <a:off x="2504400" y="2034330"/>
            <a:ext cx="6487200" cy="1038546"/>
          </a:xfrm>
          <a:prstGeom prst="rect">
            <a:avLst/>
          </a:prstGeom>
          <a:solidFill>
            <a:schemeClr val="lt1"/>
          </a:solidFill>
          <a:ln cap="flat" cmpd="sng" w="508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Provide clear reference examples and list recognizable achievements. Share industry validation and awards</a:t>
            </a:r>
            <a:endParaRPr/>
          </a:p>
        </p:txBody>
      </p:sp>
      <p:sp>
        <p:nvSpPr>
          <p:cNvPr id="1086" name="Google Shape;1086;p52"/>
          <p:cNvSpPr/>
          <p:nvPr/>
        </p:nvSpPr>
        <p:spPr>
          <a:xfrm>
            <a:off x="516816" y="1885621"/>
            <a:ext cx="1948244" cy="1242151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solidFill>
                  <a:srgbClr val="003399"/>
                </a:solidFill>
                <a:latin typeface="Fira Sans"/>
                <a:ea typeface="Fira Sans"/>
                <a:cs typeface="Fira Sans"/>
                <a:sym typeface="Fira Sans"/>
              </a:rPr>
              <a:t>Proof Points</a:t>
            </a:r>
            <a:endParaRPr b="1" sz="2000">
              <a:solidFill>
                <a:srgbClr val="003399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087" name="Google Shape;1087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088" name="Google Shape;1088;p52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1089" name="Google Shape;1089;p52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Structure of a Sales Pitch: Canvas</a:t>
            </a:r>
            <a:endParaRPr/>
          </a:p>
        </p:txBody>
      </p:sp>
      <p:pic>
        <p:nvPicPr>
          <p:cNvPr descr="Logo, company name&#10;&#10;Description automatically generated" id="1090" name="Google Shape;1090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1" name="Google Shape;1091;p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2" name="Google Shape;1092;p52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53"/>
          <p:cNvSpPr txBox="1"/>
          <p:nvPr>
            <p:ph idx="12" type="sldNum"/>
          </p:nvPr>
        </p:nvSpPr>
        <p:spPr>
          <a:xfrm>
            <a:off x="8061488" y="4347437"/>
            <a:ext cx="548700" cy="319950"/>
          </a:xfrm>
          <a:prstGeom prst="rect">
            <a:avLst/>
          </a:prstGeom>
          <a:noFill/>
          <a:ln>
            <a:noFill/>
          </a:ln>
        </p:spPr>
        <p:txBody>
          <a:bodyPr anchorCtr="0" anchor="t" bIns="167625" lIns="167625" spcFirstLastPara="1" rIns="167625" wrap="square" tIns="1676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098" name="Google Shape;1098;p53"/>
          <p:cNvSpPr/>
          <p:nvPr/>
        </p:nvSpPr>
        <p:spPr>
          <a:xfrm>
            <a:off x="2504400" y="2034330"/>
            <a:ext cx="6487200" cy="1038546"/>
          </a:xfrm>
          <a:prstGeom prst="rect">
            <a:avLst/>
          </a:prstGeom>
          <a:solidFill>
            <a:schemeClr val="lt1"/>
          </a:solidFill>
          <a:ln cap="flat" cmpd="sng" w="508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Share customer examples and successes.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Tell emotional and personalized customer stories. Make it real and tangible</a:t>
            </a:r>
            <a:endParaRPr/>
          </a:p>
        </p:txBody>
      </p:sp>
      <p:sp>
        <p:nvSpPr>
          <p:cNvPr id="1099" name="Google Shape;1099;p53"/>
          <p:cNvSpPr/>
          <p:nvPr/>
        </p:nvSpPr>
        <p:spPr>
          <a:xfrm>
            <a:off x="516816" y="1885621"/>
            <a:ext cx="1948244" cy="1242151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solidFill>
                  <a:srgbClr val="003399"/>
                </a:solidFill>
                <a:latin typeface="Fira Sans"/>
                <a:ea typeface="Fira Sans"/>
                <a:cs typeface="Fira Sans"/>
                <a:sym typeface="Fira Sans"/>
              </a:rPr>
              <a:t>Customer stories</a:t>
            </a:r>
            <a:endParaRPr b="1" sz="2000">
              <a:solidFill>
                <a:srgbClr val="003399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100" name="Google Shape;1100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101" name="Google Shape;1101;p53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1102" name="Google Shape;1102;p53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Structure of a Sales Pitch: Canvas</a:t>
            </a:r>
            <a:endParaRPr/>
          </a:p>
        </p:txBody>
      </p:sp>
      <p:pic>
        <p:nvPicPr>
          <p:cNvPr descr="Logo, company name&#10;&#10;Description automatically generated" id="1103" name="Google Shape;1103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4" name="Google Shape;1104;p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5" name="Google Shape;1105;p53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9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54"/>
          <p:cNvSpPr txBox="1"/>
          <p:nvPr>
            <p:ph idx="12" type="sldNum"/>
          </p:nvPr>
        </p:nvSpPr>
        <p:spPr>
          <a:xfrm>
            <a:off x="8061488" y="4347437"/>
            <a:ext cx="548700" cy="319950"/>
          </a:xfrm>
          <a:prstGeom prst="rect">
            <a:avLst/>
          </a:prstGeom>
          <a:noFill/>
          <a:ln>
            <a:noFill/>
          </a:ln>
        </p:spPr>
        <p:txBody>
          <a:bodyPr anchorCtr="0" anchor="t" bIns="167625" lIns="167625" spcFirstLastPara="1" rIns="167625" wrap="square" tIns="1676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111" name="Google Shape;1111;p54"/>
          <p:cNvSpPr/>
          <p:nvPr/>
        </p:nvSpPr>
        <p:spPr>
          <a:xfrm>
            <a:off x="2504400" y="2034330"/>
            <a:ext cx="6487200" cy="1038546"/>
          </a:xfrm>
          <a:prstGeom prst="rect">
            <a:avLst/>
          </a:prstGeom>
          <a:solidFill>
            <a:schemeClr val="lt1"/>
          </a:solidFill>
          <a:ln cap="flat" cmpd="sng" w="508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Close the pitch with an open-ended question creating a space to have a conversation</a:t>
            </a:r>
            <a:endParaRPr/>
          </a:p>
        </p:txBody>
      </p:sp>
      <p:sp>
        <p:nvSpPr>
          <p:cNvPr id="1112" name="Google Shape;1112;p54"/>
          <p:cNvSpPr/>
          <p:nvPr/>
        </p:nvSpPr>
        <p:spPr>
          <a:xfrm>
            <a:off x="516816" y="1885621"/>
            <a:ext cx="1948244" cy="1242151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solidFill>
                  <a:srgbClr val="003399"/>
                </a:solidFill>
                <a:latin typeface="Fira Sans"/>
                <a:ea typeface="Fira Sans"/>
                <a:cs typeface="Fira Sans"/>
                <a:sym typeface="Fira Sans"/>
              </a:rPr>
              <a:t>Engaging questions</a:t>
            </a:r>
            <a:endParaRPr b="1" sz="2000">
              <a:solidFill>
                <a:srgbClr val="003399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113" name="Google Shape;1113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114" name="Google Shape;1114;p54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SALES PITCH</a:t>
            </a:r>
            <a:endParaRPr/>
          </a:p>
        </p:txBody>
      </p:sp>
      <p:sp>
        <p:nvSpPr>
          <p:cNvPr id="1115" name="Google Shape;1115;p54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Structure of a Sales Pitch: Canvas</a:t>
            </a:r>
            <a:endParaRPr/>
          </a:p>
        </p:txBody>
      </p:sp>
      <p:pic>
        <p:nvPicPr>
          <p:cNvPr descr="Logo, company name&#10;&#10;Description automatically generated" id="1116" name="Google Shape;1116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7" name="Google Shape;1117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8" name="Google Shape;1118;p54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2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55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124" name="Google Shape;1124;p55"/>
          <p:cNvSpPr txBox="1"/>
          <p:nvPr/>
        </p:nvSpPr>
        <p:spPr>
          <a:xfrm>
            <a:off x="-810408" y="1733553"/>
            <a:ext cx="1086978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4) INVESTOR PITCH TEMPLATE</a:t>
            </a:r>
            <a:endParaRPr/>
          </a:p>
        </p:txBody>
      </p:sp>
      <p:sp>
        <p:nvSpPr>
          <p:cNvPr id="1125" name="Google Shape;1125;p55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126" name="Google Shape;1126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1127" name="Google Shape;1127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8" name="Google Shape;1128;p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2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56"/>
          <p:cNvSpPr txBox="1"/>
          <p:nvPr>
            <p:ph type="ctrTitle"/>
          </p:nvPr>
        </p:nvSpPr>
        <p:spPr>
          <a:xfrm>
            <a:off x="295810" y="237413"/>
            <a:ext cx="8619590" cy="2736444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0"/>
              <a:buNone/>
            </a:pPr>
            <a:r>
              <a:rPr lang="it-IT" sz="4800">
                <a:solidFill>
                  <a:schemeClr val="dk1"/>
                </a:solidFill>
              </a:rPr>
              <a:t>Pitch Startup </a:t>
            </a:r>
            <a:br>
              <a:rPr lang="it-IT" sz="4800">
                <a:solidFill>
                  <a:schemeClr val="dk1"/>
                </a:solidFill>
              </a:rPr>
            </a:br>
            <a:r>
              <a:rPr lang="it-IT" sz="4800">
                <a:solidFill>
                  <a:schemeClr val="dk1"/>
                </a:solidFill>
              </a:rPr>
              <a:t>(Name of the company)</a:t>
            </a:r>
            <a:endParaRPr sz="4800">
              <a:solidFill>
                <a:schemeClr val="dk1"/>
              </a:solidFill>
            </a:endParaRPr>
          </a:p>
        </p:txBody>
      </p:sp>
      <p:sp>
        <p:nvSpPr>
          <p:cNvPr id="1134" name="Google Shape;1134;p56"/>
          <p:cNvSpPr txBox="1"/>
          <p:nvPr>
            <p:ph idx="1" type="subTitle"/>
          </p:nvPr>
        </p:nvSpPr>
        <p:spPr>
          <a:xfrm>
            <a:off x="381000" y="2800350"/>
            <a:ext cx="10829390" cy="105666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it-IT">
                <a:solidFill>
                  <a:schemeClr val="dk2"/>
                </a:solidFill>
                <a:latin typeface="Fira Sans Black"/>
                <a:ea typeface="Fira Sans Black"/>
                <a:cs typeface="Fira Sans Black"/>
                <a:sym typeface="Fira Sans Black"/>
              </a:rPr>
              <a:t>Possible subtitle or </a:t>
            </a:r>
            <a:r>
              <a:rPr lang="it-IT">
                <a:solidFill>
                  <a:schemeClr val="dk2"/>
                </a:solidFill>
                <a:latin typeface="Fira Sans Black"/>
                <a:ea typeface="Fira Sans Black"/>
                <a:cs typeface="Fira Sans Black"/>
                <a:sym typeface="Fira Sans Black"/>
              </a:rPr>
              <a:t>statement</a:t>
            </a:r>
            <a:endParaRPr>
              <a:solidFill>
                <a:schemeClr val="dk2"/>
              </a:solidFill>
              <a:latin typeface="Fira Sans Black"/>
              <a:ea typeface="Fira Sans Black"/>
              <a:cs typeface="Fira Sans Black"/>
              <a:sym typeface="Fira Sans Black"/>
            </a:endParaRPr>
          </a:p>
        </p:txBody>
      </p:sp>
      <p:sp>
        <p:nvSpPr>
          <p:cNvPr id="1135" name="Google Shape;1135;p56"/>
          <p:cNvSpPr txBox="1"/>
          <p:nvPr>
            <p:ph idx="2" type="subTitle"/>
          </p:nvPr>
        </p:nvSpPr>
        <p:spPr>
          <a:xfrm>
            <a:off x="2159650" y="3876050"/>
            <a:ext cx="8965500" cy="10566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it-IT" sz="1533"/>
              <a:t>date, web site, etc.. </a:t>
            </a:r>
            <a:endParaRPr sz="1533"/>
          </a:p>
        </p:txBody>
      </p:sp>
      <p:sp>
        <p:nvSpPr>
          <p:cNvPr id="1136" name="Google Shape;1136;p56"/>
          <p:cNvSpPr txBox="1"/>
          <p:nvPr>
            <p:ph idx="12" type="sldNum"/>
          </p:nvPr>
        </p:nvSpPr>
        <p:spPr>
          <a:xfrm>
            <a:off x="9884354" y="5475506"/>
            <a:ext cx="731505" cy="524932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137" name="Google Shape;1137;p56"/>
          <p:cNvSpPr/>
          <p:nvPr/>
        </p:nvSpPr>
        <p:spPr>
          <a:xfrm>
            <a:off x="4812607" y="209550"/>
            <a:ext cx="4035583" cy="2029537"/>
          </a:xfrm>
          <a:prstGeom prst="wedgeEllipseCallout">
            <a:avLst>
              <a:gd fmla="val -68755" name="adj1"/>
              <a:gd fmla="val 37416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05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FIRST IMPRESSION IS THE ONE THAT COUNTS. THE FIRST SLIDE IS LIKE THE COVER OF A BOOK.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  <a:p>
            <a:pPr indent="-38096" lvl="0" marL="38096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05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05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 THIS SLIDE ENTER THE NAME OF YOUR STARTUP, YOUR CLAIM, THE LINK TO YOUR WEBSITE</a:t>
            </a:r>
            <a:endParaRPr i="1" sz="105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138" name="Google Shape;1138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57"/>
          <p:cNvSpPr txBox="1"/>
          <p:nvPr>
            <p:ph type="title"/>
          </p:nvPr>
        </p:nvSpPr>
        <p:spPr>
          <a:xfrm>
            <a:off x="152400" y="1531078"/>
            <a:ext cx="8839200" cy="1918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</a:pPr>
            <a:r>
              <a:rPr lang="it-IT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Insert a short presentation</a:t>
            </a:r>
            <a:endParaRPr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44" name="Google Shape;1144;p57"/>
          <p:cNvSpPr txBox="1"/>
          <p:nvPr>
            <p:ph idx="12" type="sldNum"/>
          </p:nvPr>
        </p:nvSpPr>
        <p:spPr>
          <a:xfrm>
            <a:off x="9884354" y="5475506"/>
            <a:ext cx="731505" cy="524932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145" name="Google Shape;1145;p57"/>
          <p:cNvSpPr/>
          <p:nvPr/>
        </p:nvSpPr>
        <p:spPr>
          <a:xfrm>
            <a:off x="152400" y="3257550"/>
            <a:ext cx="6775698" cy="1746614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8096" lvl="0" marL="38096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FIRST SECONDS ARE CRUCIAL: THEY MUST "HAVE AN IMPACT“.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  <a:p>
            <a:pPr indent="-38096" lvl="0" marL="38096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8096" lvl="0" marL="38096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MAKE PASSION, PERSEVERANCE, PROFIT/BENEFITS SHINE THROUGH. 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  <a:p>
            <a:pPr indent="-38096" lvl="0" marL="38096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8096" lvl="0" marL="38096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AMBITION, ENTREPRENEURIAL ATTITUDE, FOCUS ON PRODUCT AND RESULTS MUST SHINE THROUGH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46" name="Google Shape;1146;p57"/>
          <p:cNvSpPr/>
          <p:nvPr/>
        </p:nvSpPr>
        <p:spPr>
          <a:xfrm>
            <a:off x="5181600" y="195625"/>
            <a:ext cx="3810000" cy="2072093"/>
          </a:xfrm>
          <a:prstGeom prst="wedgeEllipseCallout">
            <a:avLst>
              <a:gd fmla="val -68755" name="adj1"/>
              <a:gd fmla="val 37416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ENTER A SHORT PRESENTATION OF WHAT YOUR COMPANY DOES OR WHAT IT AIMS TO DO (NOT AN ADVERTISING SLOGAN BUT A SHORT PRESENTATION)</a:t>
            </a:r>
            <a:endParaRPr i="1" sz="14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0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58"/>
          <p:cNvSpPr txBox="1"/>
          <p:nvPr>
            <p:ph type="title"/>
          </p:nvPr>
        </p:nvSpPr>
        <p:spPr>
          <a:xfrm>
            <a:off x="228600" y="226210"/>
            <a:ext cx="10740401" cy="76350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</a:pPr>
            <a:r>
              <a:rPr lang="it-IT">
                <a:latin typeface="Fira Sans Medium"/>
                <a:ea typeface="Fira Sans Medium"/>
                <a:cs typeface="Fira Sans Medium"/>
                <a:sym typeface="Fira Sans Medium"/>
              </a:rPr>
              <a:t>Summary</a:t>
            </a:r>
            <a:endParaRPr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1152" name="Google Shape;1152;p58"/>
          <p:cNvSpPr txBox="1"/>
          <p:nvPr>
            <p:ph idx="1" type="body"/>
          </p:nvPr>
        </p:nvSpPr>
        <p:spPr>
          <a:xfrm>
            <a:off x="76200" y="648838"/>
            <a:ext cx="7670601" cy="414826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>
                <a:latin typeface="Fira Sans"/>
                <a:ea typeface="Fira Sans"/>
                <a:cs typeface="Fira Sans"/>
                <a:sym typeface="Fira Sans"/>
              </a:rPr>
              <a:t>Brief summary (4 / 5 points)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53" name="Google Shape;1153;p58"/>
          <p:cNvSpPr txBox="1"/>
          <p:nvPr>
            <p:ph idx="12" type="sldNum"/>
          </p:nvPr>
        </p:nvSpPr>
        <p:spPr>
          <a:xfrm>
            <a:off x="9224045" y="4939024"/>
            <a:ext cx="731505" cy="426544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154" name="Google Shape;1154;p58"/>
          <p:cNvSpPr/>
          <p:nvPr/>
        </p:nvSpPr>
        <p:spPr>
          <a:xfrm>
            <a:off x="5105400" y="376292"/>
            <a:ext cx="3810000" cy="2072093"/>
          </a:xfrm>
          <a:prstGeom prst="wedgeEllipseCallout">
            <a:avLst>
              <a:gd fmla="val -68755" name="adj1"/>
              <a:gd fmla="val 37416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HERE INSERT THE HIGHLIGHTS ON THE BUSINESS OPPORTUNITIES OR MORE SIMPLY THE INDEX OF YOUR ELEVATOR PITCH.</a:t>
            </a:r>
            <a:endParaRPr i="1" sz="14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155" name="Google Shape;1155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9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59"/>
          <p:cNvSpPr txBox="1"/>
          <p:nvPr>
            <p:ph type="title"/>
          </p:nvPr>
        </p:nvSpPr>
        <p:spPr>
          <a:xfrm>
            <a:off x="232399" y="209550"/>
            <a:ext cx="10740401" cy="76350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</a:pPr>
            <a:r>
              <a:rPr lang="it-IT">
                <a:latin typeface="Fira Sans Medium"/>
                <a:ea typeface="Fira Sans Medium"/>
                <a:cs typeface="Fira Sans Medium"/>
                <a:sym typeface="Fira Sans Medium"/>
              </a:rPr>
              <a:t>Problem</a:t>
            </a:r>
            <a:endParaRPr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1161" name="Google Shape;1161;p59"/>
          <p:cNvSpPr txBox="1"/>
          <p:nvPr>
            <p:ph idx="1" type="body"/>
          </p:nvPr>
        </p:nvSpPr>
        <p:spPr>
          <a:xfrm>
            <a:off x="381000" y="664940"/>
            <a:ext cx="7670601" cy="414826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SzPts val="4500"/>
              <a:buNone/>
            </a:pPr>
            <a:r>
              <a:rPr lang="it-IT">
                <a:latin typeface="Fira Sans"/>
                <a:ea typeface="Fira Sans"/>
                <a:cs typeface="Fira Sans"/>
                <a:sym typeface="Fira Sans"/>
              </a:rPr>
              <a:t>The reason why your target market is dissatisfied with current market solutions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62" name="Google Shape;1162;p59"/>
          <p:cNvSpPr txBox="1"/>
          <p:nvPr>
            <p:ph idx="12" type="sldNum"/>
          </p:nvPr>
        </p:nvSpPr>
        <p:spPr>
          <a:xfrm>
            <a:off x="9224045" y="4939024"/>
            <a:ext cx="731505" cy="426544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163" name="Google Shape;1163;p59"/>
          <p:cNvSpPr/>
          <p:nvPr/>
        </p:nvSpPr>
        <p:spPr>
          <a:xfrm>
            <a:off x="5162550" y="133350"/>
            <a:ext cx="3810000" cy="2072093"/>
          </a:xfrm>
          <a:prstGeom prst="wedgeEllipseCallout">
            <a:avLst>
              <a:gd fmla="val -68755" name="adj1"/>
              <a:gd fmla="val 37416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DESCRIBE THE MARKET PROBLEM YOU WANT TO SOLVE, WHAT YOUR POTENTIAL CUSTOMERS ARE EXPERIENCING AND WHY THEY ARE DISSATISFIED.</a:t>
            </a:r>
            <a:endParaRPr i="1" sz="14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164" name="Google Shape;1164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6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436" name="Google Shape;436;p6"/>
          <p:cNvSpPr/>
          <p:nvPr/>
        </p:nvSpPr>
        <p:spPr>
          <a:xfrm>
            <a:off x="469191" y="1809750"/>
            <a:ext cx="4255209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WRITTEN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it-IT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pitch startup is made of 15-20 slides max</a:t>
            </a:r>
            <a:endParaRPr/>
          </a:p>
          <a:p>
            <a:pPr indent="-2413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it-IT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Never too much slides: the attention goes down after a while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37" name="Google Shape;437;p6"/>
          <p:cNvSpPr/>
          <p:nvPr/>
        </p:nvSpPr>
        <p:spPr>
          <a:xfrm>
            <a:off x="5257800" y="1916490"/>
            <a:ext cx="35814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ORAL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it-IT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Time: 1 – 3 minutes</a:t>
            </a:r>
            <a:endParaRPr/>
          </a:p>
          <a:p>
            <a:pPr indent="-2413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it-IT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With or without slide support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38" name="Google Shape;438;p6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439" name="Google Shape;43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440" name="Google Shape;44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6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PITCH: WHY AND HOW</a:t>
            </a:r>
            <a:endParaRPr/>
          </a:p>
        </p:txBody>
      </p:sp>
      <p:sp>
        <p:nvSpPr>
          <p:cNvPr id="443" name="Google Shape;443;p6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What is a Pitch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8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60"/>
          <p:cNvSpPr txBox="1"/>
          <p:nvPr>
            <p:ph type="title"/>
          </p:nvPr>
        </p:nvSpPr>
        <p:spPr>
          <a:xfrm>
            <a:off x="228600" y="271268"/>
            <a:ext cx="10740401" cy="76350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ED"/>
              </a:buClr>
              <a:buSzPts val="6400"/>
              <a:buFont typeface="Roboto Medium"/>
              <a:buNone/>
            </a:pPr>
            <a:r>
              <a:rPr lang="it-IT">
                <a:latin typeface="Fira Sans Medium"/>
                <a:ea typeface="Fira Sans Medium"/>
                <a:cs typeface="Fira Sans Medium"/>
                <a:sym typeface="Fira Sans Medium"/>
              </a:rPr>
              <a:t>Solution</a:t>
            </a:r>
            <a:endParaRPr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1170" name="Google Shape;1170;p60"/>
          <p:cNvSpPr txBox="1"/>
          <p:nvPr>
            <p:ph idx="1" type="body"/>
          </p:nvPr>
        </p:nvSpPr>
        <p:spPr>
          <a:xfrm>
            <a:off x="238125" y="653018"/>
            <a:ext cx="7670601" cy="414826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SzPts val="4500"/>
              <a:buNone/>
            </a:pPr>
            <a:r>
              <a:rPr lang="it-IT">
                <a:latin typeface="Fira Sans"/>
                <a:ea typeface="Fira Sans"/>
                <a:cs typeface="Fira Sans"/>
                <a:sym typeface="Fira Sans"/>
              </a:rPr>
              <a:t>How you solve the problem and the benefits for your customers.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71" name="Google Shape;1171;p60"/>
          <p:cNvSpPr txBox="1"/>
          <p:nvPr>
            <p:ph idx="12" type="sldNum"/>
          </p:nvPr>
        </p:nvSpPr>
        <p:spPr>
          <a:xfrm>
            <a:off x="9224045" y="4939024"/>
            <a:ext cx="731505" cy="426544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172" name="Google Shape;1172;p60"/>
          <p:cNvSpPr/>
          <p:nvPr/>
        </p:nvSpPr>
        <p:spPr>
          <a:xfrm>
            <a:off x="5095875" y="57150"/>
            <a:ext cx="3810000" cy="2072093"/>
          </a:xfrm>
          <a:prstGeom prst="wedgeEllipseCallout">
            <a:avLst>
              <a:gd fmla="val -68755" name="adj1"/>
              <a:gd fmla="val 37416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PRESENT THE SOLUTION YOU FOUND AND BRIEFLY DESCRIBE THE BENEFITS FOR YOUR CUSTOMERS.</a:t>
            </a:r>
            <a:endParaRPr i="1" sz="14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173" name="Google Shape;1173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61"/>
          <p:cNvSpPr txBox="1"/>
          <p:nvPr>
            <p:ph type="title"/>
          </p:nvPr>
        </p:nvSpPr>
        <p:spPr>
          <a:xfrm>
            <a:off x="228600" y="600793"/>
            <a:ext cx="5392898" cy="1976143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</a:pPr>
            <a:r>
              <a:rPr lang="it-IT"/>
              <a:t>Product</a:t>
            </a:r>
            <a:endParaRPr/>
          </a:p>
        </p:txBody>
      </p:sp>
      <p:sp>
        <p:nvSpPr>
          <p:cNvPr id="1179" name="Google Shape;1179;p61"/>
          <p:cNvSpPr txBox="1"/>
          <p:nvPr>
            <p:ph idx="1" type="subTitle"/>
          </p:nvPr>
        </p:nvSpPr>
        <p:spPr>
          <a:xfrm>
            <a:off x="306963" y="2521052"/>
            <a:ext cx="5392898" cy="626118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>
                <a:latin typeface="Fira Sans Black"/>
                <a:ea typeface="Fira Sans Black"/>
                <a:cs typeface="Fira Sans Black"/>
                <a:sym typeface="Fira Sans Black"/>
              </a:rPr>
              <a:t>1</a:t>
            </a:r>
            <a:r>
              <a:rPr baseline="30000" lang="it-IT">
                <a:latin typeface="Fira Sans Black"/>
                <a:ea typeface="Fira Sans Black"/>
                <a:cs typeface="Fira Sans Black"/>
                <a:sym typeface="Fira Sans Black"/>
              </a:rPr>
              <a:t>st</a:t>
            </a:r>
            <a:r>
              <a:rPr lang="it-IT">
                <a:latin typeface="Fira Sans Black"/>
                <a:ea typeface="Fira Sans Black"/>
                <a:cs typeface="Fira Sans Black"/>
                <a:sym typeface="Fira Sans Black"/>
              </a:rPr>
              <a:t> feature </a:t>
            </a:r>
            <a:endParaRPr>
              <a:latin typeface="Fira Sans Black"/>
              <a:ea typeface="Fira Sans Black"/>
              <a:cs typeface="Fira Sans Black"/>
              <a:sym typeface="Fira Sans Black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180" name="Google Shape;1180;p61"/>
          <p:cNvSpPr txBox="1"/>
          <p:nvPr>
            <p:ph idx="12" type="sldNum"/>
          </p:nvPr>
        </p:nvSpPr>
        <p:spPr>
          <a:xfrm>
            <a:off x="9224045" y="4939024"/>
            <a:ext cx="731505" cy="426544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1181" name="Google Shape;1181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80710" y="725380"/>
            <a:ext cx="4469893" cy="4222036"/>
          </a:xfrm>
          <a:prstGeom prst="rect">
            <a:avLst/>
          </a:prstGeom>
          <a:noFill/>
          <a:ln>
            <a:noFill/>
          </a:ln>
        </p:spPr>
      </p:pic>
      <p:sp>
        <p:nvSpPr>
          <p:cNvPr id="1182" name="Google Shape;1182;p61"/>
          <p:cNvSpPr/>
          <p:nvPr/>
        </p:nvSpPr>
        <p:spPr>
          <a:xfrm>
            <a:off x="507459" y="3193481"/>
            <a:ext cx="4991905" cy="143997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25397" lvl="0" marL="38096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6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SITE/PRODUCT SCREENSHOTS SHOWING KEY FEATURES – </a:t>
            </a:r>
            <a:r>
              <a:rPr b="1" i="1" lang="it-IT" sz="16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DON'T GIVE DETAILS ON FEATURES</a:t>
            </a:r>
            <a:r>
              <a:rPr i="1" lang="it-IT" sz="16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BUT </a:t>
            </a:r>
            <a:r>
              <a:rPr b="1" i="1" lang="it-IT" sz="16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TALK ABOUT BENEFITS</a:t>
            </a:r>
            <a:endParaRPr b="1" i="1" sz="16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83" name="Google Shape;1183;p61"/>
          <p:cNvSpPr/>
          <p:nvPr/>
        </p:nvSpPr>
        <p:spPr>
          <a:xfrm>
            <a:off x="2743200" y="436248"/>
            <a:ext cx="3156660" cy="1615195"/>
          </a:xfrm>
          <a:prstGeom prst="wedgeEllipseCallout">
            <a:avLst>
              <a:gd fmla="val 64606" name="adj1"/>
              <a:gd fmla="val 16489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SHOW HOW YOUR PRODUCT WILL ACTUALLY PRESENT ITSELF AND ITS MAIN FEATURES</a:t>
            </a:r>
            <a:endParaRPr i="1" sz="14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84" name="Google Shape;1184;p61"/>
          <p:cNvSpPr txBox="1"/>
          <p:nvPr/>
        </p:nvSpPr>
        <p:spPr>
          <a:xfrm>
            <a:off x="228600" y="271268"/>
            <a:ext cx="10740401" cy="76350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i="0" lang="it-IT" sz="4266" u="none" cap="none" strike="noStrike">
                <a:solidFill>
                  <a:srgbClr val="2F80ED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Solution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8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p62"/>
          <p:cNvSpPr txBox="1"/>
          <p:nvPr>
            <p:ph idx="12" type="sldNum"/>
          </p:nvPr>
        </p:nvSpPr>
        <p:spPr>
          <a:xfrm>
            <a:off x="9224045" y="4939024"/>
            <a:ext cx="731505" cy="426544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190" name="Google Shape;1190;p62"/>
          <p:cNvSpPr/>
          <p:nvPr/>
        </p:nvSpPr>
        <p:spPr>
          <a:xfrm>
            <a:off x="228600" y="3597037"/>
            <a:ext cx="4991905" cy="1046304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04770" lvl="0" marL="30477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6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USE MAX 3 RELEVANT IMAGES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191" name="Google Shape;1191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80710" y="725380"/>
            <a:ext cx="4469893" cy="4222036"/>
          </a:xfrm>
          <a:prstGeom prst="rect">
            <a:avLst/>
          </a:prstGeom>
          <a:noFill/>
          <a:ln>
            <a:noFill/>
          </a:ln>
        </p:spPr>
      </p:pic>
      <p:sp>
        <p:nvSpPr>
          <p:cNvPr id="1192" name="Google Shape;1192;p62"/>
          <p:cNvSpPr txBox="1"/>
          <p:nvPr/>
        </p:nvSpPr>
        <p:spPr>
          <a:xfrm>
            <a:off x="228600" y="271268"/>
            <a:ext cx="10740401" cy="76350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i="0" lang="it-IT" sz="4266" u="none" cap="none" strike="noStrike">
                <a:solidFill>
                  <a:srgbClr val="2F80ED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Solution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93" name="Google Shape;1193;p62"/>
          <p:cNvSpPr txBox="1"/>
          <p:nvPr>
            <p:ph type="title"/>
          </p:nvPr>
        </p:nvSpPr>
        <p:spPr>
          <a:xfrm>
            <a:off x="228600" y="600793"/>
            <a:ext cx="5392898" cy="1976143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</a:pPr>
            <a:r>
              <a:rPr lang="it-IT"/>
              <a:t>Product</a:t>
            </a:r>
            <a:endParaRPr/>
          </a:p>
        </p:txBody>
      </p:sp>
      <p:sp>
        <p:nvSpPr>
          <p:cNvPr id="1194" name="Google Shape;1194;p62"/>
          <p:cNvSpPr txBox="1"/>
          <p:nvPr>
            <p:ph idx="1" type="subTitle"/>
          </p:nvPr>
        </p:nvSpPr>
        <p:spPr>
          <a:xfrm>
            <a:off x="306963" y="2521052"/>
            <a:ext cx="5392898" cy="626118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>
                <a:latin typeface="Fira Sans Black"/>
                <a:ea typeface="Fira Sans Black"/>
                <a:cs typeface="Fira Sans Black"/>
                <a:sym typeface="Fira Sans Black"/>
              </a:rPr>
              <a:t>2</a:t>
            </a:r>
            <a:r>
              <a:rPr baseline="30000" lang="it-IT">
                <a:latin typeface="Fira Sans Black"/>
                <a:ea typeface="Fira Sans Black"/>
                <a:cs typeface="Fira Sans Black"/>
                <a:sym typeface="Fira Sans Black"/>
              </a:rPr>
              <a:t>nd </a:t>
            </a:r>
            <a:r>
              <a:rPr lang="it-IT">
                <a:latin typeface="Fira Sans Black"/>
                <a:ea typeface="Fira Sans Black"/>
                <a:cs typeface="Fira Sans Black"/>
                <a:sym typeface="Fira Sans Black"/>
              </a:rPr>
              <a:t>feature </a:t>
            </a:r>
            <a:endParaRPr>
              <a:latin typeface="Fira Sans Black"/>
              <a:ea typeface="Fira Sans Black"/>
              <a:cs typeface="Fira Sans Black"/>
              <a:sym typeface="Fira Sans Black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63"/>
          <p:cNvSpPr txBox="1"/>
          <p:nvPr>
            <p:ph idx="12" type="sldNum"/>
          </p:nvPr>
        </p:nvSpPr>
        <p:spPr>
          <a:xfrm>
            <a:off x="9224045" y="4939024"/>
            <a:ext cx="731505" cy="426544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1200" name="Google Shape;1200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80710" y="725380"/>
            <a:ext cx="4469893" cy="4222036"/>
          </a:xfrm>
          <a:prstGeom prst="rect">
            <a:avLst/>
          </a:prstGeom>
          <a:noFill/>
          <a:ln>
            <a:noFill/>
          </a:ln>
        </p:spPr>
      </p:pic>
      <p:sp>
        <p:nvSpPr>
          <p:cNvPr id="1201" name="Google Shape;1201;p63"/>
          <p:cNvSpPr txBox="1"/>
          <p:nvPr/>
        </p:nvSpPr>
        <p:spPr>
          <a:xfrm>
            <a:off x="228600" y="271268"/>
            <a:ext cx="10740401" cy="76350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i="0" lang="it-IT" sz="4266" u="none" cap="none" strike="noStrike">
                <a:solidFill>
                  <a:srgbClr val="2F80ED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Solution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02" name="Google Shape;1202;p63"/>
          <p:cNvSpPr txBox="1"/>
          <p:nvPr>
            <p:ph type="title"/>
          </p:nvPr>
        </p:nvSpPr>
        <p:spPr>
          <a:xfrm>
            <a:off x="228600" y="600793"/>
            <a:ext cx="5392898" cy="1976143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</a:pPr>
            <a:r>
              <a:rPr lang="it-IT"/>
              <a:t>Product</a:t>
            </a:r>
            <a:endParaRPr/>
          </a:p>
        </p:txBody>
      </p:sp>
      <p:sp>
        <p:nvSpPr>
          <p:cNvPr id="1203" name="Google Shape;1203;p63"/>
          <p:cNvSpPr txBox="1"/>
          <p:nvPr>
            <p:ph idx="1" type="subTitle"/>
          </p:nvPr>
        </p:nvSpPr>
        <p:spPr>
          <a:xfrm>
            <a:off x="306963" y="2521052"/>
            <a:ext cx="5392898" cy="626118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>
                <a:latin typeface="Fira Sans Black"/>
                <a:ea typeface="Fira Sans Black"/>
                <a:cs typeface="Fira Sans Black"/>
                <a:sym typeface="Fira Sans Black"/>
              </a:rPr>
              <a:t>3</a:t>
            </a:r>
            <a:r>
              <a:rPr baseline="30000" lang="it-IT">
                <a:latin typeface="Fira Sans Black"/>
                <a:ea typeface="Fira Sans Black"/>
                <a:cs typeface="Fira Sans Black"/>
                <a:sym typeface="Fira Sans Black"/>
              </a:rPr>
              <a:t>rd </a:t>
            </a:r>
            <a:r>
              <a:rPr lang="it-IT">
                <a:latin typeface="Fira Sans Black"/>
                <a:ea typeface="Fira Sans Black"/>
                <a:cs typeface="Fira Sans Black"/>
                <a:sym typeface="Fira Sans Black"/>
              </a:rPr>
              <a:t>feature </a:t>
            </a:r>
            <a:endParaRPr>
              <a:latin typeface="Fira Sans Black"/>
              <a:ea typeface="Fira Sans Black"/>
              <a:cs typeface="Fira Sans Black"/>
              <a:sym typeface="Fira Sans Black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7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p64"/>
          <p:cNvSpPr txBox="1"/>
          <p:nvPr>
            <p:ph idx="1" type="body"/>
          </p:nvPr>
        </p:nvSpPr>
        <p:spPr>
          <a:xfrm>
            <a:off x="434098" y="541408"/>
            <a:ext cx="5357100" cy="414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SzPts val="4500"/>
              <a:buNone/>
            </a:pPr>
            <a:r>
              <a:rPr lang="it-IT">
                <a:latin typeface="Fira Sans"/>
                <a:ea typeface="Fira Sans"/>
                <a:cs typeface="Fira Sans"/>
                <a:sym typeface="Fira Sans"/>
              </a:rPr>
              <a:t>Potential customers and Total Addressable Market (TAM)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09" name="Google Shape;1209;p64"/>
          <p:cNvSpPr txBox="1"/>
          <p:nvPr>
            <p:ph idx="2" type="subTitle"/>
          </p:nvPr>
        </p:nvSpPr>
        <p:spPr>
          <a:xfrm>
            <a:off x="-871125" y="4938088"/>
            <a:ext cx="10829390" cy="430344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/>
          </a:p>
        </p:txBody>
      </p:sp>
      <p:sp>
        <p:nvSpPr>
          <p:cNvPr id="1210" name="Google Shape;1210;p64"/>
          <p:cNvSpPr txBox="1"/>
          <p:nvPr>
            <p:ph idx="12" type="sldNum"/>
          </p:nvPr>
        </p:nvSpPr>
        <p:spPr>
          <a:xfrm>
            <a:off x="9224045" y="4939024"/>
            <a:ext cx="731505" cy="426544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1211" name="Google Shape;1211;p64" title="Chart"/>
          <p:cNvPicPr preferRelativeResize="0"/>
          <p:nvPr/>
        </p:nvPicPr>
        <p:blipFill rotWithShape="1">
          <a:blip r:embed="rId3">
            <a:alphaModFix/>
          </a:blip>
          <a:srcRect b="19493" l="12129" r="10416" t="0"/>
          <a:stretch/>
        </p:blipFill>
        <p:spPr>
          <a:xfrm>
            <a:off x="5791200" y="1467009"/>
            <a:ext cx="2971800" cy="289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2" name="Google Shape;1212;p64"/>
          <p:cNvSpPr/>
          <p:nvPr/>
        </p:nvSpPr>
        <p:spPr>
          <a:xfrm>
            <a:off x="434104" y="3354091"/>
            <a:ext cx="4992000" cy="15840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04770" lvl="0" marL="30477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Fira Sans"/>
              <a:buChar char="✔"/>
            </a:pPr>
            <a:r>
              <a:rPr i="1" lang="it-IT" sz="16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DON'T TRY TO IMPRESS;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  <a:p>
            <a:pPr indent="-304770" lvl="0" marL="30477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✔"/>
            </a:pPr>
            <a:r>
              <a:rPr i="1" lang="it-IT" sz="16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DO NOT DECLARE THE TOTAL CUSTOMERS (E.G. WORLDWIDE...) BUT A </a:t>
            </a:r>
            <a:r>
              <a:rPr b="1" i="1" lang="it-IT" sz="16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REASONABLE TARGET</a:t>
            </a:r>
            <a:endParaRPr b="1" i="1" sz="16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13" name="Google Shape;1213;p64"/>
          <p:cNvSpPr txBox="1"/>
          <p:nvPr/>
        </p:nvSpPr>
        <p:spPr>
          <a:xfrm>
            <a:off x="228600" y="271268"/>
            <a:ext cx="10740401" cy="76350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i="0" lang="it-IT" sz="4266" u="none" cap="none" strike="noStrike">
                <a:solidFill>
                  <a:srgbClr val="2F80ED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Market Opportunity</a:t>
            </a:r>
            <a:endParaRPr i="0" sz="4266" u="none" cap="none" strike="noStrike">
              <a:solidFill>
                <a:srgbClr val="2F80ED"/>
              </a:solidFill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65"/>
          <p:cNvSpPr txBox="1"/>
          <p:nvPr>
            <p:ph idx="1" type="body"/>
          </p:nvPr>
        </p:nvSpPr>
        <p:spPr>
          <a:xfrm>
            <a:off x="-264978" y="2084216"/>
            <a:ext cx="3236778" cy="618519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SzPts val="4500"/>
              <a:buNone/>
            </a:pPr>
            <a:r>
              <a:rPr b="1" lang="it-IT" sz="1866">
                <a:latin typeface="Fira Sans"/>
                <a:ea typeface="Fira Sans"/>
                <a:cs typeface="Fira Sans"/>
                <a:sym typeface="Fira Sans"/>
              </a:rPr>
              <a:t>COMP 01</a:t>
            </a:r>
            <a:endParaRPr b="1" sz="1866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19" name="Google Shape;1219;p65"/>
          <p:cNvSpPr txBox="1"/>
          <p:nvPr>
            <p:ph idx="2" type="subTitle"/>
          </p:nvPr>
        </p:nvSpPr>
        <p:spPr>
          <a:xfrm>
            <a:off x="489125" y="4346735"/>
            <a:ext cx="8123100" cy="322800"/>
          </a:xfrm>
          <a:prstGeom prst="rect">
            <a:avLst/>
          </a:prstGeom>
          <a:noFill/>
          <a:ln>
            <a:noFill/>
          </a:ln>
        </p:spPr>
        <p:txBody>
          <a:bodyPr anchorCtr="0" anchor="b" bIns="182850" lIns="182850" spcFirstLastPara="1" rIns="182850" wrap="square" tIns="1828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200"/>
              <a:buNone/>
            </a:pPr>
            <a:r>
              <a:rPr lang="it-IT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Differ</a:t>
            </a:r>
            <a:r>
              <a:rPr lang="it-IT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</a:t>
            </a:r>
            <a:r>
              <a:rPr lang="it-IT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ntiation</a:t>
            </a:r>
            <a:endParaRPr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20" name="Google Shape;1220;p65"/>
          <p:cNvSpPr txBox="1"/>
          <p:nvPr>
            <p:ph idx="3" type="body"/>
          </p:nvPr>
        </p:nvSpPr>
        <p:spPr>
          <a:xfrm>
            <a:off x="2953611" y="2084218"/>
            <a:ext cx="3236778" cy="618519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SzPts val="4500"/>
              <a:buNone/>
            </a:pPr>
            <a:r>
              <a:rPr b="1" lang="it-IT" sz="1866">
                <a:latin typeface="Fira Sans"/>
                <a:ea typeface="Fira Sans"/>
                <a:cs typeface="Fira Sans"/>
                <a:sym typeface="Fira Sans"/>
              </a:rPr>
              <a:t>COMP 02</a:t>
            </a:r>
            <a:endParaRPr b="1" sz="1866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21" name="Google Shape;1221;p65"/>
          <p:cNvSpPr txBox="1"/>
          <p:nvPr>
            <p:ph idx="4" type="body"/>
          </p:nvPr>
        </p:nvSpPr>
        <p:spPr>
          <a:xfrm>
            <a:off x="6248400" y="2084218"/>
            <a:ext cx="2743200" cy="618519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SzPts val="4500"/>
              <a:buNone/>
            </a:pPr>
            <a:r>
              <a:rPr b="1" lang="it-IT" sz="1866">
                <a:latin typeface="Fira Sans"/>
                <a:ea typeface="Fira Sans"/>
                <a:cs typeface="Fira Sans"/>
                <a:sym typeface="Fira Sans"/>
              </a:rPr>
              <a:t>COMP 03</a:t>
            </a:r>
            <a:endParaRPr b="1" sz="1866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22" name="Google Shape;1222;p65"/>
          <p:cNvSpPr txBox="1"/>
          <p:nvPr>
            <p:ph idx="12" type="sldNum"/>
          </p:nvPr>
        </p:nvSpPr>
        <p:spPr>
          <a:xfrm>
            <a:off x="9884354" y="5475506"/>
            <a:ext cx="731505" cy="524932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1223" name="Google Shape;1223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6927" y="3016405"/>
            <a:ext cx="1130153" cy="1130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4" name="Google Shape;1224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85821" y="2937046"/>
            <a:ext cx="1257136" cy="1288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5" name="Google Shape;1225;p6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7066" y="2914824"/>
            <a:ext cx="1212692" cy="1333326"/>
          </a:xfrm>
          <a:prstGeom prst="rect">
            <a:avLst/>
          </a:prstGeom>
          <a:noFill/>
          <a:ln>
            <a:noFill/>
          </a:ln>
        </p:spPr>
      </p:pic>
      <p:sp>
        <p:nvSpPr>
          <p:cNvPr id="1226" name="Google Shape;1226;p65"/>
          <p:cNvSpPr/>
          <p:nvPr/>
        </p:nvSpPr>
        <p:spPr>
          <a:xfrm>
            <a:off x="3962400" y="148681"/>
            <a:ext cx="5029200" cy="1889669"/>
          </a:xfrm>
          <a:prstGeom prst="wedgeEllipseCallout">
            <a:avLst>
              <a:gd fmla="val -66457" name="adj1"/>
              <a:gd fmla="val -4123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REFER TO THE </a:t>
            </a:r>
            <a:r>
              <a:rPr b="1"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MAIN PLAYERS </a:t>
            </a: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OPERATING IN YOUR MARKET, HIGHLIGHTING WHAT MAKES YOU UNIQUE COMPARED TO THEM. 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BETTER TO DO A MARKET ANALYSIS / SWOT ANALYSIS FIRST</a:t>
            </a:r>
            <a:endParaRPr i="1" sz="14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27" name="Google Shape;1227;p65"/>
          <p:cNvSpPr txBox="1"/>
          <p:nvPr/>
        </p:nvSpPr>
        <p:spPr>
          <a:xfrm>
            <a:off x="228601" y="271268"/>
            <a:ext cx="8686800" cy="76350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i="0" lang="it-IT" sz="4266" u="none" cap="none" strike="noStrike">
                <a:solidFill>
                  <a:srgbClr val="2F80ED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Competitor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66"/>
          <p:cNvSpPr txBox="1"/>
          <p:nvPr>
            <p:ph idx="1" type="body"/>
          </p:nvPr>
        </p:nvSpPr>
        <p:spPr>
          <a:xfrm>
            <a:off x="736699" y="1034769"/>
            <a:ext cx="7670601" cy="3746781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SzPts val="4500"/>
              <a:buNone/>
            </a:pPr>
            <a:r>
              <a:rPr lang="it-IT">
                <a:latin typeface="Fira Sans"/>
                <a:ea typeface="Fira Sans"/>
                <a:cs typeface="Fira Sans"/>
                <a:sym typeface="Fira Sans"/>
              </a:rPr>
              <a:t>Go-to-market strategy (which channels will you use to sell/offer the product: brand, marketing, retail, partners, etc..)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33" name="Google Shape;1233;p66"/>
          <p:cNvSpPr txBox="1"/>
          <p:nvPr>
            <p:ph idx="2" type="subTitle"/>
          </p:nvPr>
        </p:nvSpPr>
        <p:spPr>
          <a:xfrm>
            <a:off x="457200" y="4248150"/>
            <a:ext cx="8382000" cy="430344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it-IT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How you obtain and maintain customers, profitability, scalability and competitive advangates</a:t>
            </a:r>
            <a:endParaRPr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34" name="Google Shape;1234;p66"/>
          <p:cNvSpPr txBox="1"/>
          <p:nvPr>
            <p:ph idx="12" type="sldNum"/>
          </p:nvPr>
        </p:nvSpPr>
        <p:spPr>
          <a:xfrm>
            <a:off x="9224045" y="4939024"/>
            <a:ext cx="731505" cy="426544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235" name="Google Shape;1235;p66"/>
          <p:cNvSpPr/>
          <p:nvPr/>
        </p:nvSpPr>
        <p:spPr>
          <a:xfrm>
            <a:off x="3505200" y="72481"/>
            <a:ext cx="5029200" cy="1889669"/>
          </a:xfrm>
          <a:prstGeom prst="wedgeEllipseCallout">
            <a:avLst>
              <a:gd fmla="val -69109" name="adj1"/>
              <a:gd fmla="val 9486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STRATEGY YOU WILL PLAN AND THE CHANNELS YOU WILL IMPLEMENT (MARKETING, RETAILS, STRATEGIC PARTNERS, SALES) </a:t>
            </a:r>
            <a:r>
              <a:rPr b="1"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TO DELIVER YOUR PRODUCT/SERVICE TO CUSTOMERS</a:t>
            </a: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.</a:t>
            </a:r>
            <a:endParaRPr i="1" sz="14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36" name="Google Shape;1236;p66"/>
          <p:cNvSpPr txBox="1"/>
          <p:nvPr/>
        </p:nvSpPr>
        <p:spPr>
          <a:xfrm>
            <a:off x="228600" y="271268"/>
            <a:ext cx="8705851" cy="76350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i="0" lang="it-IT" sz="4266" u="none" cap="none" strike="noStrike">
                <a:solidFill>
                  <a:srgbClr val="2F80ED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Growth</a:t>
            </a:r>
            <a:endParaRPr i="0" sz="4266" u="none" cap="none" strike="noStrike">
              <a:solidFill>
                <a:srgbClr val="2F80ED"/>
              </a:solidFill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0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67"/>
          <p:cNvSpPr txBox="1"/>
          <p:nvPr>
            <p:ph idx="1" type="body"/>
          </p:nvPr>
        </p:nvSpPr>
        <p:spPr>
          <a:xfrm>
            <a:off x="432072" y="653018"/>
            <a:ext cx="5357100" cy="414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 sz="2000">
                <a:latin typeface="Fira Sans"/>
                <a:ea typeface="Fira Sans"/>
                <a:cs typeface="Fira Sans"/>
                <a:sym typeface="Fira Sans"/>
              </a:rPr>
              <a:t>Our current customers...</a:t>
            </a:r>
            <a:endParaRPr sz="2000">
              <a:latin typeface="Fira Sans"/>
              <a:ea typeface="Fira Sans"/>
              <a:cs typeface="Fira Sans"/>
              <a:sym typeface="Fira Sans"/>
            </a:endParaRPr>
          </a:p>
          <a:p>
            <a:pPr indent="-304769" lvl="0" marL="30476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0B6FF"/>
              </a:buClr>
              <a:buSzPts val="4500"/>
              <a:buFont typeface="Fira Sans"/>
              <a:buChar char="•"/>
            </a:pPr>
            <a:r>
              <a:rPr lang="it-IT" sz="2000">
                <a:latin typeface="Fira Sans"/>
                <a:ea typeface="Fira Sans"/>
                <a:cs typeface="Fira Sans"/>
                <a:sym typeface="Fira Sans"/>
              </a:rPr>
              <a:t>Feedbacks:</a:t>
            </a:r>
            <a:endParaRPr sz="1700">
              <a:latin typeface="Fira Sans"/>
              <a:ea typeface="Fira Sans"/>
              <a:cs typeface="Fira Sans"/>
              <a:sym typeface="Fira Sans"/>
            </a:endParaRPr>
          </a:p>
          <a:p>
            <a:pPr indent="-304769" lvl="0" marL="304769" rtl="0" algn="l">
              <a:lnSpc>
                <a:spcPct val="115000"/>
              </a:lnSpc>
              <a:spcBef>
                <a:spcPts val="0"/>
              </a:spcBef>
              <a:spcAft>
                <a:spcPts val="3000"/>
              </a:spcAft>
              <a:buClr>
                <a:srgbClr val="80B6FF"/>
              </a:buClr>
              <a:buSzPts val="4500"/>
              <a:buFont typeface="Fira Sans"/>
              <a:buChar char="•"/>
            </a:pPr>
            <a:r>
              <a:rPr lang="it-IT" sz="2000">
                <a:latin typeface="Fira Sans"/>
                <a:ea typeface="Fira Sans"/>
                <a:cs typeface="Fira Sans"/>
                <a:sym typeface="Fira Sans"/>
              </a:rPr>
              <a:t>How we are keeping them:</a:t>
            </a:r>
            <a:endParaRPr sz="200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42" name="Google Shape;1242;p67"/>
          <p:cNvSpPr txBox="1"/>
          <p:nvPr>
            <p:ph idx="12" type="sldNum"/>
          </p:nvPr>
        </p:nvSpPr>
        <p:spPr>
          <a:xfrm>
            <a:off x="9224045" y="4939024"/>
            <a:ext cx="731505" cy="426544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>
                <a:latin typeface="Fira Sans"/>
                <a:ea typeface="Fira Sans"/>
                <a:cs typeface="Fira Sans"/>
                <a:sym typeface="Fira Sans"/>
              </a:rPr>
              <a:t>‹#›</a:t>
            </a:fld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graphicFrame>
        <p:nvGraphicFramePr>
          <p:cNvPr id="1243" name="Google Shape;1243;p67"/>
          <p:cNvGraphicFramePr/>
          <p:nvPr/>
        </p:nvGraphicFramePr>
        <p:xfrm>
          <a:off x="4620069" y="43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{E4DC150A-9152-4056-BA9D-D3C345448276}</a:tableStyleId>
              </a:tblPr>
              <a:tblGrid>
                <a:gridCol w="1210500"/>
                <a:gridCol w="205175"/>
                <a:gridCol w="567275"/>
                <a:gridCol w="205175"/>
                <a:gridCol w="567275"/>
                <a:gridCol w="205175"/>
                <a:gridCol w="558550"/>
                <a:gridCol w="205175"/>
                <a:gridCol w="567275"/>
              </a:tblGrid>
              <a:tr h="3375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333333"/>
                        </a:solidFill>
                        <a:latin typeface="Fira Sans Black"/>
                        <a:ea typeface="Fira Sans Black"/>
                        <a:cs typeface="Fira Sans Black"/>
                        <a:sym typeface="Fira Sans Black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it-IT" sz="16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Three months after activation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3234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333333"/>
                        </a:solidFill>
                        <a:latin typeface="Fira Sans Black"/>
                        <a:ea typeface="Fira Sans Black"/>
                        <a:cs typeface="Fira Sans Black"/>
                        <a:sym typeface="Fira Sans Black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it-IT" sz="1300" u="none" cap="none" strike="noStrike">
                          <a:solidFill>
                            <a:srgbClr val="333333"/>
                          </a:solidFill>
                          <a:latin typeface="Fira Sans Black"/>
                          <a:ea typeface="Fira Sans Black"/>
                          <a:cs typeface="Fira Sans Black"/>
                          <a:sym typeface="Fira Sans Black"/>
                        </a:rPr>
                        <a:t>1</a:t>
                      </a:r>
                      <a:endParaRPr sz="1300" u="none" cap="none" strike="noStrike">
                        <a:solidFill>
                          <a:srgbClr val="333333"/>
                        </a:solidFill>
                        <a:latin typeface="Fira Sans Black"/>
                        <a:ea typeface="Fira Sans Black"/>
                        <a:cs typeface="Fira Sans Black"/>
                        <a:sym typeface="Fira Sans Black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solidFill>
                          <a:srgbClr val="333333"/>
                        </a:solidFill>
                        <a:latin typeface="Fira Sans Black"/>
                        <a:ea typeface="Fira Sans Black"/>
                        <a:cs typeface="Fira Sans Black"/>
                        <a:sym typeface="Fira Sans Black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it-IT" sz="1300" u="none" cap="none" strike="noStrike">
                          <a:solidFill>
                            <a:srgbClr val="333333"/>
                          </a:solidFill>
                          <a:latin typeface="Fira Sans Black"/>
                          <a:ea typeface="Fira Sans Black"/>
                          <a:cs typeface="Fira Sans Black"/>
                          <a:sym typeface="Fira Sans Black"/>
                        </a:rPr>
                        <a:t>2</a:t>
                      </a:r>
                      <a:endParaRPr sz="1300" u="none" cap="none" strike="noStrike">
                        <a:solidFill>
                          <a:srgbClr val="333333"/>
                        </a:solidFill>
                        <a:latin typeface="Fira Sans Black"/>
                        <a:ea typeface="Fira Sans Black"/>
                        <a:cs typeface="Fira Sans Black"/>
                        <a:sym typeface="Fira Sans Black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solidFill>
                          <a:srgbClr val="333333"/>
                        </a:solidFill>
                        <a:latin typeface="Fira Sans Black"/>
                        <a:ea typeface="Fira Sans Black"/>
                        <a:cs typeface="Fira Sans Black"/>
                        <a:sym typeface="Fira Sans Black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it-IT" sz="1300" u="none" cap="none" strike="noStrike">
                          <a:solidFill>
                            <a:srgbClr val="333333"/>
                          </a:solidFill>
                          <a:latin typeface="Fira Sans Black"/>
                          <a:ea typeface="Fira Sans Black"/>
                          <a:cs typeface="Fira Sans Black"/>
                          <a:sym typeface="Fira Sans Black"/>
                        </a:rPr>
                        <a:t>3</a:t>
                      </a:r>
                      <a:endParaRPr sz="1300" u="none" cap="none" strike="noStrike">
                        <a:solidFill>
                          <a:srgbClr val="333333"/>
                        </a:solidFill>
                        <a:latin typeface="Fira Sans Black"/>
                        <a:ea typeface="Fira Sans Black"/>
                        <a:cs typeface="Fira Sans Black"/>
                        <a:sym typeface="Fira Sans Black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solidFill>
                          <a:srgbClr val="333333"/>
                        </a:solidFill>
                        <a:latin typeface="Fira Sans Black"/>
                        <a:ea typeface="Fira Sans Black"/>
                        <a:cs typeface="Fira Sans Black"/>
                        <a:sym typeface="Fira Sans Black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it-IT" sz="1300" u="none" cap="none" strike="noStrike">
                          <a:solidFill>
                            <a:srgbClr val="333333"/>
                          </a:solidFill>
                          <a:latin typeface="Fira Sans Black"/>
                          <a:ea typeface="Fira Sans Black"/>
                          <a:cs typeface="Fira Sans Black"/>
                          <a:sym typeface="Fira Sans Black"/>
                        </a:rPr>
                        <a:t>4</a:t>
                      </a:r>
                      <a:endParaRPr sz="1300" u="none" cap="none" strike="noStrike">
                        <a:solidFill>
                          <a:srgbClr val="333333"/>
                        </a:solidFill>
                        <a:latin typeface="Fira Sans Black"/>
                        <a:ea typeface="Fira Sans Black"/>
                        <a:cs typeface="Fira Sans Black"/>
                        <a:sym typeface="Fira Sans Black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34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333333"/>
                        </a:solidFill>
                        <a:latin typeface="Fira Sans Black"/>
                        <a:ea typeface="Fira Sans Black"/>
                        <a:cs typeface="Fira Sans Black"/>
                        <a:sym typeface="Fira Sans Black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44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it-IT" sz="1500" u="none" cap="none" strike="noStrike">
                          <a:solidFill>
                            <a:srgbClr val="333333"/>
                          </a:solidFill>
                          <a:latin typeface="Fira Sans Black"/>
                          <a:ea typeface="Fira Sans Black"/>
                          <a:cs typeface="Fira Sans Black"/>
                          <a:sym typeface="Fira Sans Black"/>
                        </a:rPr>
                        <a:t>Group 1</a:t>
                      </a:r>
                      <a:endParaRPr sz="1500" u="none" cap="none" strike="noStrike">
                        <a:solidFill>
                          <a:srgbClr val="333333"/>
                        </a:solidFill>
                        <a:latin typeface="Fira Sans Black"/>
                        <a:ea typeface="Fira Sans Black"/>
                        <a:cs typeface="Fira Sans Black"/>
                        <a:sym typeface="Fira Sans Black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it-IT" sz="1500" u="none" cap="none" strike="noStrike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100%</a:t>
                      </a:r>
                      <a:endParaRPr b="1" sz="1500" u="none" cap="none" strike="noStrike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21B6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it-IT" sz="1500" u="none" cap="none" strike="noStrike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96%</a:t>
                      </a:r>
                      <a:endParaRPr b="1" sz="1500" u="none" cap="none" strike="noStrike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21B6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it-IT" sz="1500" u="none" cap="none" strike="noStrike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96%</a:t>
                      </a:r>
                      <a:endParaRPr b="1" sz="1500" u="none" cap="none" strike="noStrike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21B6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it-IT" sz="1500" u="none" cap="none" strike="noStrike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91%</a:t>
                      </a:r>
                      <a:endParaRPr b="1" sz="1500" u="none" cap="none" strike="noStrike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F80ED"/>
                    </a:solidFill>
                  </a:tcPr>
                </a:tc>
              </a:tr>
              <a:tr h="3234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333333"/>
                        </a:solidFill>
                        <a:latin typeface="Fira Sans Black"/>
                        <a:ea typeface="Fira Sans Black"/>
                        <a:cs typeface="Fira Sans Black"/>
                        <a:sym typeface="Fira Sans Black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21B6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44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it-IT" sz="1500" u="none" cap="none" strike="noStrike">
                          <a:solidFill>
                            <a:srgbClr val="333333"/>
                          </a:solidFill>
                          <a:latin typeface="Fira Sans Black"/>
                          <a:ea typeface="Fira Sans Black"/>
                          <a:cs typeface="Fira Sans Black"/>
                          <a:sym typeface="Fira Sans Black"/>
                        </a:rPr>
                        <a:t>Group 2</a:t>
                      </a:r>
                      <a:endParaRPr sz="1500" u="none" cap="none" strike="noStrike">
                        <a:solidFill>
                          <a:srgbClr val="333333"/>
                        </a:solidFill>
                        <a:latin typeface="Fira Sans Black"/>
                        <a:ea typeface="Fira Sans Black"/>
                        <a:cs typeface="Fira Sans Black"/>
                        <a:sym typeface="Fira Sans Black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21B6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it-IT" sz="1500" u="none" cap="none" strike="noStrike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100%</a:t>
                      </a:r>
                      <a:endParaRPr b="1" sz="1500" u="none" cap="none" strike="noStrike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121B6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21B6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21B6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21B6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21B6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121B6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it-IT" sz="1500" u="none" cap="none" strike="noStrike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94%</a:t>
                      </a:r>
                      <a:endParaRPr b="1" sz="1500" u="none" cap="none" strike="noStrike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F80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it-IT" sz="1500" u="none" cap="none" strike="noStrike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89%</a:t>
                      </a:r>
                      <a:endParaRPr b="1" sz="1500" u="none" cap="none" strike="noStrike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EE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34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333333"/>
                        </a:solidFill>
                        <a:latin typeface="Fira Sans Black"/>
                        <a:ea typeface="Fira Sans Black"/>
                        <a:cs typeface="Fira Sans Black"/>
                        <a:sym typeface="Fira Sans Black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21B6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88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it-IT" sz="1500" u="none" cap="none" strike="noStrike">
                          <a:solidFill>
                            <a:srgbClr val="333333"/>
                          </a:solidFill>
                          <a:latin typeface="Fira Sans Black"/>
                          <a:ea typeface="Fira Sans Black"/>
                          <a:cs typeface="Fira Sans Black"/>
                          <a:sym typeface="Fira Sans Black"/>
                        </a:rPr>
                        <a:t>Group 3</a:t>
                      </a:r>
                      <a:endParaRPr sz="1500" u="none" cap="none" strike="noStrike">
                        <a:solidFill>
                          <a:srgbClr val="333333"/>
                        </a:solidFill>
                        <a:latin typeface="Fira Sans Black"/>
                        <a:ea typeface="Fira Sans Black"/>
                        <a:cs typeface="Fira Sans Black"/>
                        <a:sym typeface="Fira Sans Black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it-IT" sz="1500" u="none" cap="none" strike="noStrike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99%</a:t>
                      </a:r>
                      <a:endParaRPr b="1" sz="1500" u="none" cap="none" strike="noStrike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21B6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it-IT" sz="1500" u="none" cap="none" strike="noStrike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98%</a:t>
                      </a:r>
                      <a:endParaRPr b="1" sz="1500" u="none" cap="none" strike="noStrike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21B6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34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333333"/>
                        </a:solidFill>
                        <a:latin typeface="Fira Sans Black"/>
                        <a:ea typeface="Fira Sans Black"/>
                        <a:cs typeface="Fira Sans Black"/>
                        <a:sym typeface="Fira Sans Black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44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it-IT" sz="1500" u="none" cap="none" strike="noStrike">
                          <a:solidFill>
                            <a:srgbClr val="333333"/>
                          </a:solidFill>
                          <a:latin typeface="Fira Sans Black"/>
                          <a:ea typeface="Fira Sans Black"/>
                          <a:cs typeface="Fira Sans Black"/>
                          <a:sym typeface="Fira Sans Black"/>
                        </a:rPr>
                        <a:t>Group 4</a:t>
                      </a:r>
                      <a:endParaRPr sz="1500" u="none" cap="none" strike="noStrike">
                        <a:solidFill>
                          <a:srgbClr val="333333"/>
                        </a:solidFill>
                        <a:latin typeface="Fira Sans Black"/>
                        <a:ea typeface="Fira Sans Black"/>
                        <a:cs typeface="Fira Sans Black"/>
                        <a:sym typeface="Fira Sans Black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it-IT" sz="1500" u="none" cap="none" strike="noStrike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100%</a:t>
                      </a:r>
                      <a:endParaRPr b="1" sz="1500" u="none" cap="none" strike="noStrike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21B6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44" name="Google Shape;1244;p67"/>
          <p:cNvSpPr/>
          <p:nvPr/>
        </p:nvSpPr>
        <p:spPr>
          <a:xfrm>
            <a:off x="322700" y="4394921"/>
            <a:ext cx="4706500" cy="572034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04770" lvl="0" marL="30477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6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INVESTOR NEEDS TO KNOW HOW YOU WILL REACH THE MARKET</a:t>
            </a:r>
            <a:endParaRPr i="1" sz="16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45" name="Google Shape;1245;p67"/>
          <p:cNvSpPr/>
          <p:nvPr/>
        </p:nvSpPr>
        <p:spPr>
          <a:xfrm>
            <a:off x="2641148" y="183635"/>
            <a:ext cx="3355800" cy="912300"/>
          </a:xfrm>
          <a:prstGeom prst="wedgeEllipseCallout">
            <a:avLst>
              <a:gd fmla="val -55479" name="adj1"/>
              <a:gd fmla="val 10174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0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SET REALISTIC MARKET OBJECTIVES WITHIN A GIVEN TIME; LIST THE RESULTS ACHIEVED FOR DIFFERENT TYPES OF CUSTOMERS (%)</a:t>
            </a:r>
            <a:endParaRPr i="1" sz="10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46" name="Google Shape;1246;p67"/>
          <p:cNvSpPr/>
          <p:nvPr/>
        </p:nvSpPr>
        <p:spPr>
          <a:xfrm>
            <a:off x="2743200" y="2031859"/>
            <a:ext cx="2057400" cy="762000"/>
          </a:xfrm>
          <a:prstGeom prst="wedgeEllipseCallout">
            <a:avLst>
              <a:gd fmla="val -69109" name="adj1"/>
              <a:gd fmla="val 9486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0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IF YOU RECEIVED FEEDBACKS, TELL ABOUT THEM</a:t>
            </a:r>
            <a:endParaRPr i="1" sz="10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47" name="Google Shape;1247;p67"/>
          <p:cNvSpPr/>
          <p:nvPr/>
        </p:nvSpPr>
        <p:spPr>
          <a:xfrm>
            <a:off x="1881009" y="3587022"/>
            <a:ext cx="3781800" cy="807900"/>
          </a:xfrm>
          <a:prstGeom prst="wedgeEllipseCallout">
            <a:avLst>
              <a:gd fmla="val -31331" name="adj1"/>
              <a:gd fmla="val -55706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0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E.G.: CONSTANTLY LAUNCHING NEW PRODUCT VERSIONS VS. CONSTANTLY ALIGN THE PRODUCT WITH CUSTOMER NEEDS …</a:t>
            </a:r>
            <a:endParaRPr i="1" sz="10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48" name="Google Shape;1248;p67"/>
          <p:cNvSpPr txBox="1"/>
          <p:nvPr/>
        </p:nvSpPr>
        <p:spPr>
          <a:xfrm>
            <a:off x="232399" y="332318"/>
            <a:ext cx="86793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i="0" lang="it-IT" sz="4266" u="none" cap="none" strike="noStrike">
                <a:solidFill>
                  <a:srgbClr val="2F80ED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Traction</a:t>
            </a:r>
            <a:endParaRPr i="0" sz="4266" u="none" cap="none" strike="noStrike">
              <a:solidFill>
                <a:srgbClr val="2F80ED"/>
              </a:solidFill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2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Google Shape;1253;p68"/>
          <p:cNvSpPr txBox="1"/>
          <p:nvPr>
            <p:ph idx="1" type="body"/>
          </p:nvPr>
        </p:nvSpPr>
        <p:spPr>
          <a:xfrm>
            <a:off x="172573" y="497620"/>
            <a:ext cx="5357102" cy="414826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SzPts val="4500"/>
              <a:buNone/>
            </a:pPr>
            <a:r>
              <a:rPr lang="it-IT" sz="2600">
                <a:latin typeface="Fira Sans"/>
                <a:ea typeface="Fira Sans"/>
                <a:cs typeface="Fira Sans"/>
                <a:sym typeface="Fira Sans"/>
              </a:rPr>
              <a:t>How we intend to generate revenue, make profits and the growth of our customers.</a:t>
            </a:r>
            <a:endParaRPr sz="260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54" name="Google Shape;1254;p68"/>
          <p:cNvSpPr txBox="1"/>
          <p:nvPr>
            <p:ph idx="12" type="sldNum"/>
          </p:nvPr>
        </p:nvSpPr>
        <p:spPr>
          <a:xfrm>
            <a:off x="9224045" y="4939024"/>
            <a:ext cx="731505" cy="426544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1255" name="Google Shape;1255;p68" title="Chart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00600" y="1261121"/>
            <a:ext cx="3962400" cy="3293303"/>
          </a:xfrm>
          <a:prstGeom prst="rect">
            <a:avLst/>
          </a:prstGeom>
          <a:noFill/>
          <a:ln>
            <a:noFill/>
          </a:ln>
        </p:spPr>
      </p:pic>
      <p:sp>
        <p:nvSpPr>
          <p:cNvPr id="1256" name="Google Shape;1256;p68"/>
          <p:cNvSpPr/>
          <p:nvPr/>
        </p:nvSpPr>
        <p:spPr>
          <a:xfrm>
            <a:off x="4702273" y="188869"/>
            <a:ext cx="2743200" cy="679121"/>
          </a:xfrm>
          <a:prstGeom prst="wedgeEllipseCallout">
            <a:avLst>
              <a:gd fmla="val -69109" name="adj1"/>
              <a:gd fmla="val 9486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2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WORK ON THE CANVAS AND THE PRICING MODEL</a:t>
            </a:r>
            <a:endParaRPr i="1" sz="12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57" name="Google Shape;1257;p68"/>
          <p:cNvSpPr/>
          <p:nvPr/>
        </p:nvSpPr>
        <p:spPr>
          <a:xfrm>
            <a:off x="119473" y="3105150"/>
            <a:ext cx="4300127" cy="958113"/>
          </a:xfrm>
          <a:prstGeom prst="wedgeEllipseCallout">
            <a:avLst>
              <a:gd fmla="val 61014" name="adj1"/>
              <a:gd fmla="val 12681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0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Q IS THE QUARTER... THE HEIGHT OF THE HISTOGRAM CAN BE THE REVENUE OR THE PRICE LEVEL OF THE PRODUCT... </a:t>
            </a:r>
            <a:endParaRPr i="1" sz="10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58" name="Google Shape;1258;p68"/>
          <p:cNvSpPr/>
          <p:nvPr/>
        </p:nvSpPr>
        <p:spPr>
          <a:xfrm>
            <a:off x="882720" y="4359863"/>
            <a:ext cx="7639106" cy="572034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04770" lvl="0" marL="30477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THIS IS A STANDARD REPRESENTATION MODEL.. CHECK IF APPROPRIATE FOR THE SPECIFIC CASE BY ILLUSTRATING SOME VARIATIONS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59" name="Google Shape;1259;p68"/>
          <p:cNvSpPr txBox="1"/>
          <p:nvPr/>
        </p:nvSpPr>
        <p:spPr>
          <a:xfrm>
            <a:off x="232399" y="271268"/>
            <a:ext cx="8606801" cy="76350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i="0" lang="it-IT" sz="4266" u="none" cap="none" strike="noStrike">
                <a:solidFill>
                  <a:srgbClr val="2F80ED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Business Model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69"/>
          <p:cNvSpPr txBox="1"/>
          <p:nvPr>
            <p:ph idx="1" type="subTitle"/>
          </p:nvPr>
        </p:nvSpPr>
        <p:spPr>
          <a:xfrm>
            <a:off x="381000" y="4478439"/>
            <a:ext cx="8458200" cy="430344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04770" lvl="0" marL="30477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REVENUE FORECAST. USUALLY THE FORECAST IS 3 YEARS OUT.</a:t>
            </a:r>
            <a:endParaRPr i="1" sz="14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65" name="Google Shape;1265;p69"/>
          <p:cNvSpPr txBox="1"/>
          <p:nvPr>
            <p:ph idx="12" type="sldNum"/>
          </p:nvPr>
        </p:nvSpPr>
        <p:spPr>
          <a:xfrm>
            <a:off x="9224045" y="4939024"/>
            <a:ext cx="731505" cy="426544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1266" name="Google Shape;1266;p69" title="Chart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306037"/>
            <a:ext cx="7917954" cy="3172402"/>
          </a:xfrm>
          <a:prstGeom prst="rect">
            <a:avLst/>
          </a:prstGeom>
          <a:noFill/>
          <a:ln>
            <a:noFill/>
          </a:ln>
        </p:spPr>
      </p:pic>
      <p:sp>
        <p:nvSpPr>
          <p:cNvPr id="1267" name="Google Shape;1267;p69"/>
          <p:cNvSpPr/>
          <p:nvPr/>
        </p:nvSpPr>
        <p:spPr>
          <a:xfrm>
            <a:off x="3505200" y="139728"/>
            <a:ext cx="5486400" cy="755622"/>
          </a:xfrm>
          <a:prstGeom prst="wedgeEllipseCallout">
            <a:avLst>
              <a:gd fmla="val -61297" name="adj1"/>
              <a:gd fmla="val 28394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0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DON'T TRY TO IMPRESS. IT MUST BE CONSISTENT WITH THE MARKET AND THE BUSINESS MODEL.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0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0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SIMPLE CHART</a:t>
            </a:r>
            <a:endParaRPr i="1" sz="10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68" name="Google Shape;1268;p69"/>
          <p:cNvSpPr txBox="1"/>
          <p:nvPr/>
        </p:nvSpPr>
        <p:spPr>
          <a:xfrm>
            <a:off x="232399" y="271268"/>
            <a:ext cx="8606801" cy="76350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i="0" lang="it-IT" sz="4266" u="none" cap="none" strike="noStrike">
                <a:solidFill>
                  <a:srgbClr val="2F80ED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Financials</a:t>
            </a:r>
            <a:endParaRPr i="0" sz="4266" u="none" cap="none" strike="noStrike">
              <a:solidFill>
                <a:srgbClr val="2F80ED"/>
              </a:solidFill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7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449" name="Google Shape;449;p7"/>
          <p:cNvSpPr txBox="1"/>
          <p:nvPr/>
        </p:nvSpPr>
        <p:spPr>
          <a:xfrm>
            <a:off x="609599" y="1733553"/>
            <a:ext cx="800100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2) THE PITCH: 8 TIPS</a:t>
            </a:r>
            <a:endParaRPr/>
          </a:p>
        </p:txBody>
      </p:sp>
      <p:sp>
        <p:nvSpPr>
          <p:cNvPr id="450" name="Google Shape;450;p7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451" name="Google Shape;45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452" name="Google Shape;45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2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p70"/>
          <p:cNvSpPr txBox="1"/>
          <p:nvPr>
            <p:ph idx="1" type="subTitle"/>
          </p:nvPr>
        </p:nvSpPr>
        <p:spPr>
          <a:xfrm>
            <a:off x="1667410" y="3714750"/>
            <a:ext cx="10829390" cy="626718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Insert: Team, Board members, investors, business angels….</a:t>
            </a:r>
            <a:endParaRPr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74" name="Google Shape;1274;p70"/>
          <p:cNvSpPr txBox="1"/>
          <p:nvPr>
            <p:ph idx="12" type="sldNum"/>
          </p:nvPr>
        </p:nvSpPr>
        <p:spPr>
          <a:xfrm>
            <a:off x="9224045" y="4939024"/>
            <a:ext cx="731505" cy="426544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275" name="Google Shape;1275;p70"/>
          <p:cNvSpPr txBox="1"/>
          <p:nvPr>
            <p:ph idx="1" type="body"/>
          </p:nvPr>
        </p:nvSpPr>
        <p:spPr>
          <a:xfrm>
            <a:off x="95250" y="2806861"/>
            <a:ext cx="1887538" cy="1065213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-IT" sz="18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XXXX</a:t>
            </a:r>
            <a:endParaRPr b="1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-IT" sz="18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YYYY</a:t>
            </a:r>
            <a:endParaRPr b="1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it-IT" sz="1600" u="none" cap="none" strike="noStrike">
                <a:solidFill>
                  <a:srgbClr val="2F80ED"/>
                </a:solidFill>
                <a:latin typeface="Arial"/>
                <a:ea typeface="Arial"/>
                <a:cs typeface="Arial"/>
                <a:sym typeface="Arial"/>
              </a:rPr>
              <a:t>CEO</a:t>
            </a:r>
            <a:endParaRPr b="1" i="0" sz="1600" u="none" cap="none" strike="noStrike">
              <a:solidFill>
                <a:srgbClr val="2F80E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2F80E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r>
              <a:rPr b="1" i="0" lang="it-IT" sz="933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Linkedin</a:t>
            </a:r>
            <a:r>
              <a:rPr b="1" i="0" lang="it-IT" sz="933" u="none" cap="none" strike="noStrike">
                <a:solidFill>
                  <a:srgbClr val="2F80ED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b="1" i="0" lang="it-IT" sz="933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Blog</a:t>
            </a:r>
            <a:endParaRPr b="1" i="0" sz="933" u="none" cap="none" strike="noStrike">
              <a:solidFill>
                <a:srgbClr val="2F80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6" name="Google Shape;1276;p70"/>
          <p:cNvSpPr txBox="1"/>
          <p:nvPr>
            <p:ph idx="2" type="body"/>
          </p:nvPr>
        </p:nvSpPr>
        <p:spPr>
          <a:xfrm>
            <a:off x="1775620" y="2800350"/>
            <a:ext cx="2116138" cy="106521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-IT" sz="18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XXXX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-IT" sz="18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YYYY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it-IT" sz="1600" u="none" cap="none" strike="noStrike">
                <a:solidFill>
                  <a:srgbClr val="2F80ED"/>
                </a:solidFill>
                <a:latin typeface="Arial"/>
                <a:ea typeface="Arial"/>
                <a:cs typeface="Arial"/>
                <a:sym typeface="Arial"/>
              </a:rPr>
              <a:t>VP ENGINEERING</a:t>
            </a:r>
            <a:endParaRPr b="1" i="0" sz="1600" u="none" cap="none" strike="noStrike">
              <a:solidFill>
                <a:srgbClr val="2F80E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-IT" sz="933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Linkedin</a:t>
            </a:r>
            <a:r>
              <a:rPr b="1" i="0" lang="it-IT" sz="933" u="none" cap="none" strike="noStrike">
                <a:solidFill>
                  <a:srgbClr val="2F80ED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b="1" i="0" lang="it-IT" sz="933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Blog</a:t>
            </a:r>
            <a:endParaRPr b="1" i="0" sz="933" u="none" cap="none" strike="noStrike">
              <a:solidFill>
                <a:srgbClr val="2F80E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2F80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7" name="Google Shape;1277;p70"/>
          <p:cNvSpPr txBox="1"/>
          <p:nvPr>
            <p:ph idx="3" type="body"/>
          </p:nvPr>
        </p:nvSpPr>
        <p:spPr>
          <a:xfrm>
            <a:off x="3716338" y="2825690"/>
            <a:ext cx="1885950" cy="106521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-IT" sz="18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XXXX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-IT" sz="18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YYYY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it-IT" sz="1600" u="none" cap="none" strike="noStrike">
                <a:solidFill>
                  <a:srgbClr val="2F80ED"/>
                </a:solidFill>
                <a:latin typeface="Arial"/>
                <a:ea typeface="Arial"/>
                <a:cs typeface="Arial"/>
                <a:sym typeface="Arial"/>
              </a:rPr>
              <a:t>VP PRODUCT</a:t>
            </a:r>
            <a:endParaRPr b="1" i="0" sz="1600" u="none" cap="none" strike="noStrike">
              <a:solidFill>
                <a:srgbClr val="2F80E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-IT" sz="933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Linkedin</a:t>
            </a:r>
            <a:r>
              <a:rPr b="1" i="0" lang="it-IT" sz="933" u="none" cap="none" strike="noStrike">
                <a:solidFill>
                  <a:srgbClr val="2F80ED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b="1" i="0" lang="it-IT" sz="933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Blog</a:t>
            </a:r>
            <a:endParaRPr b="1" i="0" sz="933" u="none" cap="none" strike="noStrike">
              <a:solidFill>
                <a:srgbClr val="2F80E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2F80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8" name="Google Shape;1278;p70"/>
          <p:cNvSpPr txBox="1"/>
          <p:nvPr>
            <p:ph idx="4" type="body"/>
          </p:nvPr>
        </p:nvSpPr>
        <p:spPr>
          <a:xfrm>
            <a:off x="7162800" y="2881475"/>
            <a:ext cx="1887537" cy="106521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-IT" sz="18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XXXX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-IT" sz="18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YYYY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it-IT" sz="1600" u="none" cap="none" strike="noStrike">
                <a:solidFill>
                  <a:srgbClr val="2F80ED"/>
                </a:solidFill>
                <a:latin typeface="Arial"/>
                <a:ea typeface="Arial"/>
                <a:cs typeface="Arial"/>
                <a:sym typeface="Arial"/>
              </a:rPr>
              <a:t>VP MARKETING</a:t>
            </a:r>
            <a:endParaRPr b="1" i="0" sz="1600" u="none" cap="none" strike="noStrike">
              <a:solidFill>
                <a:srgbClr val="2F80E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-IT" sz="933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Linkedin</a:t>
            </a:r>
            <a:r>
              <a:rPr b="1" i="0" lang="it-IT" sz="933" u="none" cap="none" strike="noStrike">
                <a:solidFill>
                  <a:srgbClr val="2F80ED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b="1" i="0" lang="it-IT" sz="933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Blog</a:t>
            </a:r>
            <a:endParaRPr b="1" i="0" sz="933" u="none" cap="none" strike="noStrike">
              <a:solidFill>
                <a:srgbClr val="2F80E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2F80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9" name="Google Shape;1279;p70"/>
          <p:cNvSpPr txBox="1"/>
          <p:nvPr>
            <p:ph idx="5" type="body"/>
          </p:nvPr>
        </p:nvSpPr>
        <p:spPr>
          <a:xfrm>
            <a:off x="5725810" y="2879887"/>
            <a:ext cx="1887537" cy="106521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-IT" sz="18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XXXX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-IT" sz="18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YYYY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it-IT" sz="1600" u="none" cap="none" strike="noStrike">
                <a:solidFill>
                  <a:srgbClr val="2F80ED"/>
                </a:solidFill>
                <a:latin typeface="Arial"/>
                <a:ea typeface="Arial"/>
                <a:cs typeface="Arial"/>
                <a:sym typeface="Arial"/>
              </a:rPr>
              <a:t>CFO</a:t>
            </a:r>
            <a:endParaRPr b="1" i="0" sz="1600" u="none" cap="none" strike="noStrike">
              <a:solidFill>
                <a:srgbClr val="2F80E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-IT" sz="933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Linkedin</a:t>
            </a:r>
            <a:r>
              <a:rPr b="1" i="0" lang="it-IT" sz="933" u="none" cap="none" strike="noStrike">
                <a:solidFill>
                  <a:srgbClr val="2F80ED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b="1" i="0" lang="it-IT" sz="933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Blog</a:t>
            </a:r>
            <a:endParaRPr b="1" i="0" sz="933" u="none" cap="none" strike="noStrike">
              <a:solidFill>
                <a:srgbClr val="2F80E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2F80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0" name="Google Shape;1280;p7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51449" y="1809750"/>
            <a:ext cx="1261458" cy="1065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1" name="Google Shape;1281;p7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135188" y="1809750"/>
            <a:ext cx="1261458" cy="1065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2" name="Google Shape;1282;p7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057650" y="1830388"/>
            <a:ext cx="1261458" cy="1065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3" name="Google Shape;1283;p7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962650" y="1828800"/>
            <a:ext cx="1261458" cy="1065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4" name="Google Shape;1284;p7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715250" y="1828800"/>
            <a:ext cx="1261458" cy="1065213"/>
          </a:xfrm>
          <a:prstGeom prst="rect">
            <a:avLst/>
          </a:prstGeom>
          <a:noFill/>
          <a:ln>
            <a:noFill/>
          </a:ln>
        </p:spPr>
      </p:pic>
      <p:sp>
        <p:nvSpPr>
          <p:cNvPr id="1285" name="Google Shape;1285;p70"/>
          <p:cNvSpPr/>
          <p:nvPr/>
        </p:nvSpPr>
        <p:spPr>
          <a:xfrm>
            <a:off x="251448" y="4285716"/>
            <a:ext cx="8725259" cy="572034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04770" lvl="0" marL="30477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MUST UNDERSTAND THAT: THERE ARE THOSE WHO KNOW HOW TO MAKE THE PRODUCT AND... HOW TO MANAGE THE COMPANY AND MAKE PROFITS</a:t>
            </a:r>
            <a:endParaRPr i="1" sz="14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86" name="Google Shape;1286;p70"/>
          <p:cNvSpPr/>
          <p:nvPr/>
        </p:nvSpPr>
        <p:spPr>
          <a:xfrm>
            <a:off x="3886200" y="84717"/>
            <a:ext cx="5090507" cy="763501"/>
          </a:xfrm>
          <a:prstGeom prst="wedgeEllipseCallout">
            <a:avLst>
              <a:gd fmla="val -69109" name="adj1"/>
              <a:gd fmla="val 9486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0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INSERT A PHOTO FOR EACH MEMBER OF THE TEAM, THE ROLE THEY OCCUPY IN THE PROJECT, A SHORT BIO OF EACH ONE AND LINKS TO THE SOCIAL / BLOG.</a:t>
            </a:r>
            <a:endParaRPr i="1" sz="10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87" name="Google Shape;1287;p70"/>
          <p:cNvSpPr/>
          <p:nvPr/>
        </p:nvSpPr>
        <p:spPr>
          <a:xfrm>
            <a:off x="3810000" y="893849"/>
            <a:ext cx="5090507" cy="763501"/>
          </a:xfrm>
          <a:prstGeom prst="wedgeEllipseCallout">
            <a:avLst>
              <a:gd fmla="val -63163" name="adj1"/>
              <a:gd fmla="val -35745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0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IT CAN GO AT THE BEGINNING BUT IT DEPENDS ON THE TIME AND WHAT YOU WANT TO FOCUS ON</a:t>
            </a:r>
            <a:endParaRPr i="1" sz="10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88" name="Google Shape;1288;p70"/>
          <p:cNvSpPr txBox="1"/>
          <p:nvPr/>
        </p:nvSpPr>
        <p:spPr>
          <a:xfrm>
            <a:off x="232399" y="271268"/>
            <a:ext cx="8606801" cy="76350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i="0" lang="it-IT" sz="4266" u="none" cap="none" strike="noStrike">
                <a:solidFill>
                  <a:srgbClr val="2F80ED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Team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2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p71"/>
          <p:cNvSpPr txBox="1"/>
          <p:nvPr>
            <p:ph idx="1" type="body"/>
          </p:nvPr>
        </p:nvSpPr>
        <p:spPr>
          <a:xfrm>
            <a:off x="45279" y="655883"/>
            <a:ext cx="5212521" cy="414826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SzPts val="4500"/>
              <a:buNone/>
            </a:pPr>
            <a:r>
              <a:rPr lang="it-IT">
                <a:latin typeface="Fira Sans"/>
                <a:ea typeface="Fira Sans"/>
                <a:cs typeface="Fira Sans"/>
                <a:sym typeface="Fira Sans"/>
              </a:rPr>
              <a:t>The amount of money you are asking for and why.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94" name="Google Shape;1294;p71"/>
          <p:cNvSpPr txBox="1"/>
          <p:nvPr>
            <p:ph idx="2" type="body"/>
          </p:nvPr>
        </p:nvSpPr>
        <p:spPr>
          <a:xfrm>
            <a:off x="4818209" y="655883"/>
            <a:ext cx="4208112" cy="414826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04770" lvl="0" marL="3047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B6FF"/>
              </a:buClr>
              <a:buSzPts val="3600"/>
              <a:buFont typeface="Fira Sans Medium"/>
              <a:buChar char="•"/>
            </a:pPr>
            <a:r>
              <a:rPr lang="it-IT" sz="2000">
                <a:latin typeface="Fira Sans Medium"/>
                <a:ea typeface="Fira Sans Medium"/>
                <a:cs typeface="Fira Sans Medium"/>
                <a:sym typeface="Fira Sans Medium"/>
              </a:rPr>
              <a:t>Ex 1: X€ for marketing</a:t>
            </a:r>
            <a:endParaRPr sz="2000">
              <a:latin typeface="Fira Sans Medium"/>
              <a:ea typeface="Fira Sans Medium"/>
              <a:cs typeface="Fira Sans Medium"/>
              <a:sym typeface="Fira Sans Medium"/>
            </a:endParaRPr>
          </a:p>
          <a:p>
            <a:pPr indent="-304770" lvl="0" marL="304770" rtl="0" algn="l">
              <a:lnSpc>
                <a:spcPct val="100000"/>
              </a:lnSpc>
              <a:spcBef>
                <a:spcPts val="2666"/>
              </a:spcBef>
              <a:spcAft>
                <a:spcPts val="0"/>
              </a:spcAft>
              <a:buClr>
                <a:srgbClr val="80B6FF"/>
              </a:buClr>
              <a:buSzPts val="3600"/>
              <a:buFont typeface="Fira Sans Medium"/>
              <a:buChar char="•"/>
            </a:pPr>
            <a:r>
              <a:rPr lang="it-IT" sz="2000">
                <a:latin typeface="Fira Sans Medium"/>
                <a:ea typeface="Fira Sans Medium"/>
                <a:cs typeface="Fira Sans Medium"/>
                <a:sym typeface="Fira Sans Medium"/>
              </a:rPr>
              <a:t>Ex. 2: Y€ for Technical development</a:t>
            </a:r>
            <a:endParaRPr sz="2000">
              <a:latin typeface="Fira Sans Medium"/>
              <a:ea typeface="Fira Sans Medium"/>
              <a:cs typeface="Fira Sans Medium"/>
              <a:sym typeface="Fira Sans Medium"/>
            </a:endParaRPr>
          </a:p>
          <a:p>
            <a:pPr indent="-304770" lvl="0" marL="304770" rtl="0" algn="l">
              <a:lnSpc>
                <a:spcPct val="100000"/>
              </a:lnSpc>
              <a:spcBef>
                <a:spcPts val="2666"/>
              </a:spcBef>
              <a:spcAft>
                <a:spcPts val="2666"/>
              </a:spcAft>
              <a:buClr>
                <a:srgbClr val="80B6FF"/>
              </a:buClr>
              <a:buSzPts val="3600"/>
              <a:buFont typeface="Fira Sans Medium"/>
              <a:buChar char="•"/>
            </a:pPr>
            <a:r>
              <a:rPr lang="it-IT" sz="2000">
                <a:latin typeface="Fira Sans Medium"/>
                <a:ea typeface="Fira Sans Medium"/>
                <a:cs typeface="Fira Sans Medium"/>
                <a:sym typeface="Fira Sans Medium"/>
              </a:rPr>
              <a:t>Etc.</a:t>
            </a:r>
            <a:endParaRPr sz="2000"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1295" name="Google Shape;1295;p71"/>
          <p:cNvSpPr txBox="1"/>
          <p:nvPr>
            <p:ph idx="12" type="sldNum"/>
          </p:nvPr>
        </p:nvSpPr>
        <p:spPr>
          <a:xfrm>
            <a:off x="9224045" y="4939024"/>
            <a:ext cx="731505" cy="426544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296" name="Google Shape;1296;p71"/>
          <p:cNvSpPr/>
          <p:nvPr/>
        </p:nvSpPr>
        <p:spPr>
          <a:xfrm>
            <a:off x="232399" y="3163066"/>
            <a:ext cx="4392900" cy="1776000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Fira Sans"/>
              <a:buChar char="✔"/>
            </a:pPr>
            <a:r>
              <a:rPr i="1" lang="it-IT" sz="12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VALUATION: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Fira Sans"/>
              <a:buChar char="✔"/>
            </a:pPr>
            <a:r>
              <a:rPr i="1" lang="it-IT" sz="12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INTANGIBLE: FOCUS, MOMENTUM (COMMERCIAL, MANAGERIAL, TECHNOLOGICAL, ETC.), BUZZ / WORD-OF-MOUTH / CREDIBILITY (CRITICAL FOR EARLY STAGE COMPANIES) FROM CREDIBLE SOURCES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97" name="Google Shape;1297;p71"/>
          <p:cNvSpPr/>
          <p:nvPr/>
        </p:nvSpPr>
        <p:spPr>
          <a:xfrm>
            <a:off x="3276599" y="119309"/>
            <a:ext cx="5635001" cy="1080841"/>
          </a:xfrm>
          <a:prstGeom prst="wedgeEllipseCallout">
            <a:avLst>
              <a:gd fmla="val -64545" name="adj1"/>
              <a:gd fmla="val 8605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0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HOW MUCH WE ASK ? WHY ?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0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AND WHAT TO DO WITH IT (E.G. MARKETING) ? 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0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0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IF WE ARE LOOKING FOR A PARTNER TO GIVE GENERAL IMPETUS, WE WILL STILL NEED TO GIVE AN IDEA OF ​​THE SHORT-MEDIUM TERM PROGRAMS</a:t>
            </a:r>
            <a:endParaRPr i="1" sz="10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98" name="Google Shape;1298;p71"/>
          <p:cNvSpPr txBox="1"/>
          <p:nvPr/>
        </p:nvSpPr>
        <p:spPr>
          <a:xfrm>
            <a:off x="232399" y="271268"/>
            <a:ext cx="8606801" cy="76350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i="0" lang="it-IT" sz="4266" u="none" cap="none" strike="noStrike">
                <a:solidFill>
                  <a:srgbClr val="2F80ED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Funding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2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p72"/>
          <p:cNvSpPr txBox="1"/>
          <p:nvPr>
            <p:ph type="title"/>
          </p:nvPr>
        </p:nvSpPr>
        <p:spPr>
          <a:xfrm>
            <a:off x="-551093" y="1665850"/>
            <a:ext cx="9695100" cy="19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</a:pPr>
            <a:r>
              <a:rPr lang="it-IT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Logo and contacts</a:t>
            </a:r>
            <a:endParaRPr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04" name="Google Shape;1304;p72"/>
          <p:cNvSpPr txBox="1"/>
          <p:nvPr>
            <p:ph idx="12" type="sldNum"/>
          </p:nvPr>
        </p:nvSpPr>
        <p:spPr>
          <a:xfrm>
            <a:off x="9884354" y="5475506"/>
            <a:ext cx="731505" cy="524932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1305" name="Google Shape;1305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1306" name="Google Shape;1306;p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7" name="Google Shape;1307;p7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73"/>
          <p:cNvSpPr txBox="1"/>
          <p:nvPr>
            <p:ph type="title"/>
          </p:nvPr>
        </p:nvSpPr>
        <p:spPr>
          <a:xfrm>
            <a:off x="193214" y="1612425"/>
            <a:ext cx="8786147" cy="1918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Roboto"/>
              <a:buNone/>
            </a:pPr>
            <a:r>
              <a:rPr lang="it-IT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Appendix</a:t>
            </a:r>
            <a:endParaRPr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13" name="Google Shape;1313;p73"/>
          <p:cNvSpPr txBox="1"/>
          <p:nvPr>
            <p:ph idx="12" type="sldNum"/>
          </p:nvPr>
        </p:nvSpPr>
        <p:spPr>
          <a:xfrm>
            <a:off x="9884354" y="5475506"/>
            <a:ext cx="731505" cy="524932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314" name="Google Shape;1314;p73"/>
          <p:cNvSpPr/>
          <p:nvPr/>
        </p:nvSpPr>
        <p:spPr>
          <a:xfrm>
            <a:off x="3214886" y="995350"/>
            <a:ext cx="5791200" cy="1515600"/>
          </a:xfrm>
          <a:prstGeom prst="wedgeEllipseCallout">
            <a:avLst>
              <a:gd fmla="val -54253" name="adj1"/>
              <a:gd fmla="val 47466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04770" lvl="0" marL="30477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4/5 SLIDES: 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  <a:p>
            <a:pPr indent="-304770" lvl="0" marL="30477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04770" lvl="0" marL="30477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Fira Sans"/>
              <a:buChar char="✔"/>
            </a:pP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INFORMATION ABOUT TECHNOLOGY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  <a:p>
            <a:pPr indent="-304770" lvl="0" marL="30477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Fira Sans"/>
              <a:buChar char="✔"/>
            </a:pP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DETAILED FINANCIAL PLAN 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  <a:p>
            <a:pPr indent="-304770" lvl="0" marL="30477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4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…</a:t>
            </a:r>
            <a:endParaRPr i="1" sz="14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315" name="Google Shape;1315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1316" name="Google Shape;1316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7" name="Google Shape;1317;p7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p74"/>
          <p:cNvSpPr txBox="1"/>
          <p:nvPr>
            <p:ph idx="12" type="sldNum"/>
          </p:nvPr>
        </p:nvSpPr>
        <p:spPr>
          <a:xfrm>
            <a:off x="9224045" y="4939024"/>
            <a:ext cx="731505" cy="426544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1323" name="Google Shape;1323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86100" y="1112975"/>
            <a:ext cx="4938161" cy="3498675"/>
          </a:xfrm>
          <a:prstGeom prst="rect">
            <a:avLst/>
          </a:prstGeom>
          <a:noFill/>
          <a:ln>
            <a:noFill/>
          </a:ln>
        </p:spPr>
      </p:pic>
      <p:sp>
        <p:nvSpPr>
          <p:cNvPr id="1324" name="Google Shape;1324;p74"/>
          <p:cNvSpPr/>
          <p:nvPr/>
        </p:nvSpPr>
        <p:spPr>
          <a:xfrm>
            <a:off x="2090975" y="4367000"/>
            <a:ext cx="6904500" cy="572100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8096" lvl="0" marL="38096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6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INVESTOR NEEDS TO KNOW HOW YOU WILL BE ABLE TO REACH THE MARKET (LINKED TO THE «TRACTION» SLIDE</a:t>
            </a:r>
            <a:endParaRPr i="1" sz="16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25" name="Google Shape;1325;p74"/>
          <p:cNvSpPr/>
          <p:nvPr/>
        </p:nvSpPr>
        <p:spPr>
          <a:xfrm>
            <a:off x="152400" y="1294853"/>
            <a:ext cx="2971800" cy="902174"/>
          </a:xfrm>
          <a:prstGeom prst="wedgeEllipseCallout">
            <a:avLst>
              <a:gd fmla="val 60137" name="adj1"/>
              <a:gd fmla="val -3576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04770" lvl="0" marL="30477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2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EX.: MARKET AREA WHERE YOU WANT TO LAUNCH THE PRODUCT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26" name="Google Shape;1326;p74"/>
          <p:cNvSpPr txBox="1"/>
          <p:nvPr/>
        </p:nvSpPr>
        <p:spPr>
          <a:xfrm>
            <a:off x="232399" y="271268"/>
            <a:ext cx="8606801" cy="76350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i="0" lang="it-IT" sz="4266" u="none" cap="none" strike="noStrike">
                <a:solidFill>
                  <a:srgbClr val="2F80ED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U.S. Map</a:t>
            </a:r>
            <a:endParaRPr i="0" sz="4266" u="none" cap="none" strike="noStrike">
              <a:solidFill>
                <a:srgbClr val="2F80ED"/>
              </a:solidFill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pic>
        <p:nvPicPr>
          <p:cNvPr id="1327" name="Google Shape;1327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1328" name="Google Shape;1328;p7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9" name="Google Shape;1329;p7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3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p75"/>
          <p:cNvSpPr txBox="1"/>
          <p:nvPr>
            <p:ph idx="12" type="sldNum"/>
          </p:nvPr>
        </p:nvSpPr>
        <p:spPr>
          <a:xfrm>
            <a:off x="9224045" y="4939024"/>
            <a:ext cx="731505" cy="426544"/>
          </a:xfrm>
          <a:prstGeom prst="rect">
            <a:avLst/>
          </a:prstGeom>
          <a:noFill/>
          <a:ln>
            <a:noFill/>
          </a:ln>
        </p:spPr>
        <p:txBody>
          <a:bodyPr anchorCtr="0" anchor="t" bIns="111725" lIns="111725" spcFirstLastPara="1" rIns="111725" wrap="square" tIns="1117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5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grpSp>
        <p:nvGrpSpPr>
          <p:cNvPr id="1335" name="Google Shape;1335;p75"/>
          <p:cNvGrpSpPr/>
          <p:nvPr/>
        </p:nvGrpSpPr>
        <p:grpSpPr>
          <a:xfrm>
            <a:off x="433513" y="1200512"/>
            <a:ext cx="8276974" cy="2394450"/>
            <a:chOff x="-1133203" y="750089"/>
            <a:chExt cx="11800412" cy="3541742"/>
          </a:xfrm>
        </p:grpSpPr>
        <p:grpSp>
          <p:nvGrpSpPr>
            <p:cNvPr id="1336" name="Google Shape;1336;p75"/>
            <p:cNvGrpSpPr/>
            <p:nvPr/>
          </p:nvGrpSpPr>
          <p:grpSpPr>
            <a:xfrm>
              <a:off x="4240352" y="750089"/>
              <a:ext cx="3306427" cy="2406424"/>
              <a:chOff x="4526679" y="1781600"/>
              <a:chExt cx="2480144" cy="1805053"/>
            </a:xfrm>
          </p:grpSpPr>
          <p:sp>
            <p:nvSpPr>
              <p:cNvPr id="1337" name="Google Shape;1337;p75"/>
              <p:cNvSpPr/>
              <p:nvPr/>
            </p:nvSpPr>
            <p:spPr>
              <a:xfrm>
                <a:off x="4849302" y="3079475"/>
                <a:ext cx="1958400" cy="133500"/>
              </a:xfrm>
              <a:prstGeom prst="rect">
                <a:avLst/>
              </a:prstGeom>
              <a:solidFill>
                <a:srgbClr val="0D3394"/>
              </a:solidFill>
              <a:ln>
                <a:noFill/>
              </a:ln>
            </p:spPr>
            <p:txBody>
              <a:bodyPr anchorCtr="0" anchor="ctr" bIns="121875" lIns="121875" spcFirstLastPara="1" rIns="121875" wrap="square" tIns="1218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grpSp>
            <p:nvGrpSpPr>
              <p:cNvPr id="1338" name="Google Shape;1338;p75"/>
              <p:cNvGrpSpPr/>
              <p:nvPr/>
            </p:nvGrpSpPr>
            <p:grpSpPr>
              <a:xfrm>
                <a:off x="4526679" y="1781600"/>
                <a:ext cx="2480144" cy="1805053"/>
                <a:chOff x="4526679" y="1781600"/>
                <a:chExt cx="2480144" cy="1805053"/>
              </a:xfrm>
            </p:grpSpPr>
            <p:grpSp>
              <p:nvGrpSpPr>
                <p:cNvPr id="1339" name="Google Shape;1339;p75"/>
                <p:cNvGrpSpPr/>
                <p:nvPr/>
              </p:nvGrpSpPr>
              <p:grpSpPr>
                <a:xfrm>
                  <a:off x="4808316" y="2800065"/>
                  <a:ext cx="92400" cy="411825"/>
                  <a:chOff x="845575" y="2563700"/>
                  <a:chExt cx="92400" cy="411825"/>
                </a:xfrm>
              </p:grpSpPr>
              <p:cxnSp>
                <p:nvCxnSpPr>
                  <p:cNvPr id="1340" name="Google Shape;1340;p75"/>
                  <p:cNvCxnSpPr/>
                  <p:nvPr/>
                </p:nvCxnSpPr>
                <p:spPr>
                  <a:xfrm>
                    <a:off x="891775" y="2616125"/>
                    <a:ext cx="0" cy="359400"/>
                  </a:xfrm>
                  <a:prstGeom prst="straightConnector1">
                    <a:avLst/>
                  </a:prstGeom>
                  <a:noFill/>
                  <a:ln cap="flat" cmpd="sng" w="9525">
                    <a:solidFill>
                      <a:srgbClr val="00000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  <p:sp>
                <p:nvSpPr>
                  <p:cNvPr id="1341" name="Google Shape;1341;p75"/>
                  <p:cNvSpPr/>
                  <p:nvPr/>
                </p:nvSpPr>
                <p:spPr>
                  <a:xfrm>
                    <a:off x="845575" y="2563700"/>
                    <a:ext cx="92400" cy="924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121875" lIns="121875" spcFirstLastPara="1" rIns="121875" wrap="square" tIns="12187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200">
                      <a:solidFill>
                        <a:schemeClr val="dk1"/>
                      </a:solidFill>
                      <a:latin typeface="Fira Sans"/>
                      <a:ea typeface="Fira Sans"/>
                      <a:cs typeface="Fira Sans"/>
                      <a:sym typeface="Fira Sans"/>
                    </a:endParaRPr>
                  </a:p>
                </p:txBody>
              </p:sp>
            </p:grpSp>
            <p:sp>
              <p:nvSpPr>
                <p:cNvPr id="1342" name="Google Shape;1342;p75"/>
                <p:cNvSpPr txBox="1"/>
                <p:nvPr/>
              </p:nvSpPr>
              <p:spPr>
                <a:xfrm>
                  <a:off x="4526679" y="3215253"/>
                  <a:ext cx="692700" cy="371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121875" lIns="121875" spcFirstLastPara="1" rIns="121875" wrap="square" tIns="12187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t-IT" sz="1600">
                      <a:solidFill>
                        <a:schemeClr val="dk1"/>
                      </a:solidFill>
                      <a:latin typeface="Fira Sans"/>
                      <a:ea typeface="Fira Sans"/>
                      <a:cs typeface="Fira Sans"/>
                      <a:sym typeface="Fira Sans"/>
                    </a:rPr>
                    <a:t>Q3</a:t>
                  </a:r>
                  <a:endParaRPr b="1" sz="16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</p:txBody>
            </p:sp>
            <p:sp>
              <p:nvSpPr>
                <p:cNvPr id="1343" name="Google Shape;1343;p75"/>
                <p:cNvSpPr txBox="1"/>
                <p:nvPr/>
              </p:nvSpPr>
              <p:spPr>
                <a:xfrm>
                  <a:off x="4753223" y="1781600"/>
                  <a:ext cx="2253600" cy="943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121875" lIns="121875" spcFirstLastPara="1" rIns="121875" wrap="square" tIns="1218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t-IT" sz="1467">
                      <a:solidFill>
                        <a:schemeClr val="dk1"/>
                      </a:solidFill>
                      <a:latin typeface="Fira Sans"/>
                      <a:ea typeface="Fira Sans"/>
                      <a:cs typeface="Fira Sans"/>
                      <a:sym typeface="Fira Sans"/>
                    </a:rPr>
                    <a:t>EVENT</a:t>
                  </a:r>
                  <a:endParaRPr b="1" sz="1467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1467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  <a:p>
                  <a:pPr indent="0" lvl="0" marL="0" marR="0" rtl="0" algn="l">
                    <a:spcBef>
                      <a:spcPts val="0"/>
                    </a:spcBef>
                    <a:spcAft>
                      <a:spcPts val="2133"/>
                    </a:spcAft>
                    <a:buNone/>
                  </a:pPr>
                  <a:r>
                    <a:rPr lang="it-IT" sz="1467">
                      <a:solidFill>
                        <a:srgbClr val="666666"/>
                      </a:solidFill>
                      <a:latin typeface="Fira Sans"/>
                      <a:ea typeface="Fira Sans"/>
                      <a:cs typeface="Fira Sans"/>
                      <a:sym typeface="Fira Sans"/>
                    </a:rPr>
                    <a:t>Entering in the US market</a:t>
                  </a:r>
                  <a:endParaRPr b="1" sz="1467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</p:txBody>
            </p:sp>
          </p:grpSp>
        </p:grpSp>
        <p:grpSp>
          <p:nvGrpSpPr>
            <p:cNvPr id="1344" name="Google Shape;1344;p75"/>
            <p:cNvGrpSpPr/>
            <p:nvPr/>
          </p:nvGrpSpPr>
          <p:grpSpPr>
            <a:xfrm>
              <a:off x="1572584" y="1977928"/>
              <a:ext cx="3334706" cy="2313903"/>
              <a:chOff x="2525595" y="2702596"/>
              <a:chExt cx="2501355" cy="1735654"/>
            </a:xfrm>
          </p:grpSpPr>
          <p:sp>
            <p:nvSpPr>
              <p:cNvPr id="1345" name="Google Shape;1345;p75"/>
              <p:cNvSpPr/>
              <p:nvPr/>
            </p:nvSpPr>
            <p:spPr>
              <a:xfrm>
                <a:off x="2890952" y="3079475"/>
                <a:ext cx="1958400" cy="133500"/>
              </a:xfrm>
              <a:prstGeom prst="rect">
                <a:avLst/>
              </a:prstGeom>
              <a:solidFill>
                <a:srgbClr val="2F80ED"/>
              </a:solidFill>
              <a:ln>
                <a:noFill/>
              </a:ln>
            </p:spPr>
            <p:txBody>
              <a:bodyPr anchorCtr="0" anchor="ctr" bIns="121875" lIns="121875" spcFirstLastPara="1" rIns="121875" wrap="square" tIns="1218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grpSp>
            <p:nvGrpSpPr>
              <p:cNvPr id="1346" name="Google Shape;1346;p75"/>
              <p:cNvGrpSpPr/>
              <p:nvPr/>
            </p:nvGrpSpPr>
            <p:grpSpPr>
              <a:xfrm>
                <a:off x="2525595" y="2702596"/>
                <a:ext cx="2501355" cy="1735654"/>
                <a:chOff x="2525595" y="2702596"/>
                <a:chExt cx="2501355" cy="1735654"/>
              </a:xfrm>
            </p:grpSpPr>
            <p:sp>
              <p:nvSpPr>
                <p:cNvPr id="1347" name="Google Shape;1347;p75"/>
                <p:cNvSpPr txBox="1"/>
                <p:nvPr/>
              </p:nvSpPr>
              <p:spPr>
                <a:xfrm>
                  <a:off x="2525595" y="2702596"/>
                  <a:ext cx="745800" cy="371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121875" lIns="121875" spcFirstLastPara="1" rIns="121875" wrap="square" tIns="12187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t-IT" sz="1600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rPr>
                    <a:t>Q2</a:t>
                  </a:r>
                  <a:endParaRPr b="1" sz="16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grpSp>
              <p:nvGrpSpPr>
                <p:cNvPr id="1348" name="Google Shape;1348;p75"/>
                <p:cNvGrpSpPr/>
                <p:nvPr/>
              </p:nvGrpSpPr>
              <p:grpSpPr>
                <a:xfrm rot="10800000">
                  <a:off x="2849073" y="3079467"/>
                  <a:ext cx="92400" cy="411825"/>
                  <a:chOff x="2070100" y="2563700"/>
                  <a:chExt cx="92400" cy="411825"/>
                </a:xfrm>
              </p:grpSpPr>
              <p:cxnSp>
                <p:nvCxnSpPr>
                  <p:cNvPr id="1349" name="Google Shape;1349;p75"/>
                  <p:cNvCxnSpPr/>
                  <p:nvPr/>
                </p:nvCxnSpPr>
                <p:spPr>
                  <a:xfrm>
                    <a:off x="2116300" y="2616125"/>
                    <a:ext cx="0" cy="359400"/>
                  </a:xfrm>
                  <a:prstGeom prst="straightConnector1">
                    <a:avLst/>
                  </a:prstGeom>
                  <a:noFill/>
                  <a:ln cap="flat" cmpd="sng" w="9525">
                    <a:solidFill>
                      <a:srgbClr val="00000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  <p:sp>
                <p:nvSpPr>
                  <p:cNvPr id="1350" name="Google Shape;1350;p75"/>
                  <p:cNvSpPr/>
                  <p:nvPr/>
                </p:nvSpPr>
                <p:spPr>
                  <a:xfrm>
                    <a:off x="2070100" y="2563700"/>
                    <a:ext cx="92400" cy="924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121875" lIns="121875" spcFirstLastPara="1" rIns="121875" wrap="square" tIns="12187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200">
                      <a:solidFill>
                        <a:schemeClr val="dk1"/>
                      </a:solidFill>
                      <a:latin typeface="Fira Sans"/>
                      <a:ea typeface="Fira Sans"/>
                      <a:cs typeface="Fira Sans"/>
                      <a:sym typeface="Fira Sans"/>
                    </a:endParaRPr>
                  </a:p>
                </p:txBody>
              </p:sp>
            </p:grpSp>
            <p:sp>
              <p:nvSpPr>
                <p:cNvPr id="1351" name="Google Shape;1351;p75"/>
                <p:cNvSpPr txBox="1"/>
                <p:nvPr/>
              </p:nvSpPr>
              <p:spPr>
                <a:xfrm>
                  <a:off x="2773350" y="3494450"/>
                  <a:ext cx="2253600" cy="943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121875" lIns="121875" spcFirstLastPara="1" rIns="121875" wrap="square" tIns="1218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t-IT" sz="1467">
                      <a:solidFill>
                        <a:schemeClr val="dk1"/>
                      </a:solidFill>
                      <a:latin typeface="Fira Sans"/>
                      <a:ea typeface="Fira Sans"/>
                      <a:cs typeface="Fira Sans"/>
                      <a:sym typeface="Fira Sans"/>
                    </a:rPr>
                    <a:t>EVENT</a:t>
                  </a:r>
                  <a:endParaRPr b="1" sz="1467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1467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  <a:p>
                  <a:pPr indent="0" lvl="0" marL="0" marR="0" rtl="0" algn="l">
                    <a:spcBef>
                      <a:spcPts val="0"/>
                    </a:spcBef>
                    <a:spcAft>
                      <a:spcPts val="2133"/>
                    </a:spcAft>
                    <a:buNone/>
                  </a:pPr>
                  <a:r>
                    <a:rPr lang="it-IT" sz="1467">
                      <a:solidFill>
                        <a:srgbClr val="666666"/>
                      </a:solidFill>
                      <a:latin typeface="Fira Sans"/>
                      <a:ea typeface="Fira Sans"/>
                      <a:cs typeface="Fira Sans"/>
                      <a:sym typeface="Fira Sans"/>
                    </a:rPr>
                    <a:t>New feature of the product</a:t>
                  </a:r>
                  <a:endParaRPr b="1" sz="1467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</p:txBody>
            </p:sp>
          </p:grpSp>
        </p:grpSp>
        <p:grpSp>
          <p:nvGrpSpPr>
            <p:cNvPr id="1352" name="Google Shape;1352;p75"/>
            <p:cNvGrpSpPr/>
            <p:nvPr/>
          </p:nvGrpSpPr>
          <p:grpSpPr>
            <a:xfrm>
              <a:off x="-1133203" y="750089"/>
              <a:ext cx="3440527" cy="2406438"/>
              <a:chOff x="495991" y="1781600"/>
              <a:chExt cx="2580731" cy="1805063"/>
            </a:xfrm>
          </p:grpSpPr>
          <p:sp>
            <p:nvSpPr>
              <p:cNvPr id="1353" name="Google Shape;1353;p75"/>
              <p:cNvSpPr/>
              <p:nvPr/>
            </p:nvSpPr>
            <p:spPr>
              <a:xfrm>
                <a:off x="932600" y="3079475"/>
                <a:ext cx="1958400" cy="133500"/>
              </a:xfrm>
              <a:prstGeom prst="rect">
                <a:avLst/>
              </a:prstGeom>
              <a:solidFill>
                <a:srgbClr val="80B6FF"/>
              </a:solidFill>
              <a:ln>
                <a:noFill/>
              </a:ln>
            </p:spPr>
            <p:txBody>
              <a:bodyPr anchorCtr="0" anchor="ctr" bIns="121875" lIns="121875" spcFirstLastPara="1" rIns="121875" wrap="square" tIns="1218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grpSp>
            <p:nvGrpSpPr>
              <p:cNvPr id="1354" name="Google Shape;1354;p75"/>
              <p:cNvGrpSpPr/>
              <p:nvPr/>
            </p:nvGrpSpPr>
            <p:grpSpPr>
              <a:xfrm>
                <a:off x="495991" y="1781600"/>
                <a:ext cx="2580731" cy="1805063"/>
                <a:chOff x="495991" y="1781600"/>
                <a:chExt cx="2580731" cy="1805063"/>
              </a:xfrm>
            </p:grpSpPr>
            <p:sp>
              <p:nvSpPr>
                <p:cNvPr id="1355" name="Google Shape;1355;p75"/>
                <p:cNvSpPr txBox="1"/>
                <p:nvPr/>
              </p:nvSpPr>
              <p:spPr>
                <a:xfrm>
                  <a:off x="495991" y="3215263"/>
                  <a:ext cx="871200" cy="371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121875" lIns="121875" spcFirstLastPara="1" rIns="121875" wrap="square" tIns="12187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t-IT" sz="1600">
                      <a:solidFill>
                        <a:schemeClr val="dk1"/>
                      </a:solidFill>
                      <a:latin typeface="Fira Sans"/>
                      <a:ea typeface="Fira Sans"/>
                      <a:cs typeface="Fira Sans"/>
                      <a:sym typeface="Fira Sans"/>
                    </a:rPr>
                    <a:t>Q1</a:t>
                  </a:r>
                  <a:endParaRPr b="1" sz="16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t-IT" sz="1600">
                      <a:solidFill>
                        <a:schemeClr val="dk1"/>
                      </a:solidFill>
                      <a:latin typeface="Fira Sans"/>
                      <a:ea typeface="Fira Sans"/>
                      <a:cs typeface="Fira Sans"/>
                      <a:sym typeface="Fira Sans"/>
                    </a:rPr>
                    <a:t>2017</a:t>
                  </a:r>
                  <a:endParaRPr b="1" sz="16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</p:txBody>
            </p:sp>
            <p:grpSp>
              <p:nvGrpSpPr>
                <p:cNvPr id="1356" name="Google Shape;1356;p75"/>
                <p:cNvGrpSpPr/>
                <p:nvPr/>
              </p:nvGrpSpPr>
              <p:grpSpPr>
                <a:xfrm>
                  <a:off x="881025" y="2800065"/>
                  <a:ext cx="92400" cy="411825"/>
                  <a:chOff x="845575" y="2563700"/>
                  <a:chExt cx="92400" cy="411825"/>
                </a:xfrm>
              </p:grpSpPr>
              <p:cxnSp>
                <p:nvCxnSpPr>
                  <p:cNvPr id="1357" name="Google Shape;1357;p75"/>
                  <p:cNvCxnSpPr/>
                  <p:nvPr/>
                </p:nvCxnSpPr>
                <p:spPr>
                  <a:xfrm>
                    <a:off x="891775" y="2616125"/>
                    <a:ext cx="0" cy="359400"/>
                  </a:xfrm>
                  <a:prstGeom prst="straightConnector1">
                    <a:avLst/>
                  </a:prstGeom>
                  <a:noFill/>
                  <a:ln cap="flat" cmpd="sng" w="9525">
                    <a:solidFill>
                      <a:srgbClr val="00000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  <p:sp>
                <p:nvSpPr>
                  <p:cNvPr id="1358" name="Google Shape;1358;p75"/>
                  <p:cNvSpPr/>
                  <p:nvPr/>
                </p:nvSpPr>
                <p:spPr>
                  <a:xfrm>
                    <a:off x="845575" y="2563700"/>
                    <a:ext cx="92400" cy="924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121875" lIns="121875" spcFirstLastPara="1" rIns="121875" wrap="square" tIns="12187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200">
                      <a:solidFill>
                        <a:schemeClr val="dk1"/>
                      </a:solidFill>
                      <a:latin typeface="Fira Sans"/>
                      <a:ea typeface="Fira Sans"/>
                      <a:cs typeface="Fira Sans"/>
                      <a:sym typeface="Fira Sans"/>
                    </a:endParaRPr>
                  </a:p>
                </p:txBody>
              </p:sp>
            </p:grpSp>
            <p:sp>
              <p:nvSpPr>
                <p:cNvPr id="1359" name="Google Shape;1359;p75"/>
                <p:cNvSpPr txBox="1"/>
                <p:nvPr/>
              </p:nvSpPr>
              <p:spPr>
                <a:xfrm>
                  <a:off x="823122" y="1781600"/>
                  <a:ext cx="2253600" cy="943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121875" lIns="121875" spcFirstLastPara="1" rIns="121875" wrap="square" tIns="1218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t-IT" sz="1467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rPr>
                    <a:t>TIMELINE EVENT</a:t>
                  </a:r>
                  <a:endParaRPr b="1" sz="1467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  <a:p>
                  <a:pPr indent="0" lvl="0" marL="0" marR="0" rtl="0" algn="l">
                    <a:spcBef>
                      <a:spcPts val="0"/>
                    </a:spcBef>
                    <a:spcAft>
                      <a:spcPts val="2133"/>
                    </a:spcAft>
                    <a:buNone/>
                  </a:pPr>
                  <a:r>
                    <a:t/>
                  </a:r>
                  <a:endParaRPr b="1" sz="1467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</p:grpSp>
        <p:grpSp>
          <p:nvGrpSpPr>
            <p:cNvPr id="1360" name="Google Shape;1360;p75"/>
            <p:cNvGrpSpPr/>
            <p:nvPr/>
          </p:nvGrpSpPr>
          <p:grpSpPr>
            <a:xfrm>
              <a:off x="6785528" y="1977928"/>
              <a:ext cx="3881681" cy="2313903"/>
              <a:chOff x="6435810" y="2702596"/>
              <a:chExt cx="2911640" cy="1735654"/>
            </a:xfrm>
          </p:grpSpPr>
          <p:sp>
            <p:nvSpPr>
              <p:cNvPr id="1361" name="Google Shape;1361;p75"/>
              <p:cNvSpPr/>
              <p:nvPr/>
            </p:nvSpPr>
            <p:spPr>
              <a:xfrm>
                <a:off x="6807650" y="3079474"/>
                <a:ext cx="2539800" cy="133500"/>
              </a:xfrm>
              <a:prstGeom prst="rect">
                <a:avLst/>
              </a:prstGeom>
              <a:solidFill>
                <a:srgbClr val="121B61"/>
              </a:solidFill>
              <a:ln>
                <a:noFill/>
              </a:ln>
            </p:spPr>
            <p:txBody>
              <a:bodyPr anchorCtr="0" anchor="ctr" bIns="121875" lIns="121875" spcFirstLastPara="1" rIns="121875" wrap="square" tIns="1218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grpSp>
            <p:nvGrpSpPr>
              <p:cNvPr id="1362" name="Google Shape;1362;p75"/>
              <p:cNvGrpSpPr/>
              <p:nvPr/>
            </p:nvGrpSpPr>
            <p:grpSpPr>
              <a:xfrm>
                <a:off x="6435810" y="2702596"/>
                <a:ext cx="2494563" cy="1735654"/>
                <a:chOff x="6435810" y="2702596"/>
                <a:chExt cx="2494563" cy="1735654"/>
              </a:xfrm>
            </p:grpSpPr>
            <p:grpSp>
              <p:nvGrpSpPr>
                <p:cNvPr id="1363" name="Google Shape;1363;p75"/>
                <p:cNvGrpSpPr/>
                <p:nvPr/>
              </p:nvGrpSpPr>
              <p:grpSpPr>
                <a:xfrm rot="10800000">
                  <a:off x="6760035" y="3079467"/>
                  <a:ext cx="92400" cy="411825"/>
                  <a:chOff x="2070100" y="2563700"/>
                  <a:chExt cx="92400" cy="411825"/>
                </a:xfrm>
              </p:grpSpPr>
              <p:cxnSp>
                <p:nvCxnSpPr>
                  <p:cNvPr id="1364" name="Google Shape;1364;p75"/>
                  <p:cNvCxnSpPr/>
                  <p:nvPr/>
                </p:nvCxnSpPr>
                <p:spPr>
                  <a:xfrm>
                    <a:off x="2116300" y="2616125"/>
                    <a:ext cx="0" cy="359400"/>
                  </a:xfrm>
                  <a:prstGeom prst="straightConnector1">
                    <a:avLst/>
                  </a:prstGeom>
                  <a:noFill/>
                  <a:ln cap="flat" cmpd="sng" w="9525">
                    <a:solidFill>
                      <a:srgbClr val="00000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  <p:sp>
                <p:nvSpPr>
                  <p:cNvPr id="1365" name="Google Shape;1365;p75"/>
                  <p:cNvSpPr/>
                  <p:nvPr/>
                </p:nvSpPr>
                <p:spPr>
                  <a:xfrm>
                    <a:off x="2070100" y="2563700"/>
                    <a:ext cx="92400" cy="924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121875" lIns="121875" spcFirstLastPara="1" rIns="121875" wrap="square" tIns="12187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200">
                      <a:solidFill>
                        <a:schemeClr val="dk1"/>
                      </a:solidFill>
                      <a:latin typeface="Fira Sans"/>
                      <a:ea typeface="Fira Sans"/>
                      <a:cs typeface="Fira Sans"/>
                      <a:sym typeface="Fira Sans"/>
                    </a:endParaRPr>
                  </a:p>
                </p:txBody>
              </p:sp>
            </p:grpSp>
            <p:sp>
              <p:nvSpPr>
                <p:cNvPr id="1366" name="Google Shape;1366;p75"/>
                <p:cNvSpPr txBox="1"/>
                <p:nvPr/>
              </p:nvSpPr>
              <p:spPr>
                <a:xfrm>
                  <a:off x="6435810" y="2702596"/>
                  <a:ext cx="745800" cy="371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121875" lIns="121875" spcFirstLastPara="1" rIns="121875" wrap="square" tIns="12187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t-IT" sz="1600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rPr>
                    <a:t>Q4</a:t>
                  </a:r>
                  <a:endParaRPr b="1" sz="16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1367" name="Google Shape;1367;p75"/>
                <p:cNvSpPr txBox="1"/>
                <p:nvPr/>
              </p:nvSpPr>
              <p:spPr>
                <a:xfrm>
                  <a:off x="6676773" y="3494450"/>
                  <a:ext cx="2253600" cy="943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121875" lIns="121875" spcFirstLastPara="1" rIns="121875" wrap="square" tIns="1218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t-IT" sz="1467">
                      <a:solidFill>
                        <a:schemeClr val="dk1"/>
                      </a:solidFill>
                      <a:latin typeface="Fira Sans"/>
                      <a:ea typeface="Fira Sans"/>
                      <a:cs typeface="Fira Sans"/>
                      <a:sym typeface="Fira Sans"/>
                    </a:rPr>
                    <a:t>EVENT</a:t>
                  </a:r>
                  <a:endParaRPr b="1" sz="1467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1467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  <a:p>
                  <a:pPr indent="0" lvl="0" marL="0" marR="0" rtl="0" algn="l">
                    <a:spcBef>
                      <a:spcPts val="0"/>
                    </a:spcBef>
                    <a:spcAft>
                      <a:spcPts val="2133"/>
                    </a:spcAft>
                    <a:buNone/>
                  </a:pPr>
                  <a:r>
                    <a:rPr lang="it-IT" sz="1467">
                      <a:solidFill>
                        <a:srgbClr val="666666"/>
                      </a:solidFill>
                      <a:latin typeface="Fira Sans"/>
                      <a:ea typeface="Fira Sans"/>
                      <a:cs typeface="Fira Sans"/>
                      <a:sym typeface="Fira Sans"/>
                    </a:rPr>
                    <a:t>Entering in the Asian Market</a:t>
                  </a:r>
                  <a:endParaRPr b="1" sz="1467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</p:txBody>
            </p:sp>
          </p:grpSp>
        </p:grpSp>
      </p:grpSp>
      <p:sp>
        <p:nvSpPr>
          <p:cNvPr id="1368" name="Google Shape;1368;p75"/>
          <p:cNvSpPr/>
          <p:nvPr/>
        </p:nvSpPr>
        <p:spPr>
          <a:xfrm>
            <a:off x="3538500" y="374000"/>
            <a:ext cx="2284200" cy="877500"/>
          </a:xfrm>
          <a:prstGeom prst="wedgeEllipseCallout">
            <a:avLst>
              <a:gd fmla="val -70260" name="adj1"/>
              <a:gd fmla="val 15006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04770" lvl="0" marL="30477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0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INSERT IT!! IT MUST BE CONSISTENT WITH ALL THE INFORMATION</a:t>
            </a:r>
            <a:endParaRPr i="1" sz="10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69" name="Google Shape;1369;p75"/>
          <p:cNvSpPr/>
          <p:nvPr/>
        </p:nvSpPr>
        <p:spPr>
          <a:xfrm>
            <a:off x="1805113" y="3846605"/>
            <a:ext cx="7110287" cy="1090790"/>
          </a:xfrm>
          <a:prstGeom prst="wedgeEllipseCallout">
            <a:avLst>
              <a:gd fmla="val -14069" name="adj1"/>
              <a:gd fmla="val -110736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-304770" lvl="0" marL="30477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0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IF THERE ARE TECHNOLOGY ASPECTS, INDICATE THE STAGES THAT ALLOWED THE USABILITY OF THE PRODUCT (E.G. A SPECIFIC TEST THAT ENSURED THAT THE PRODUCT CORRESPONDS TO CUSTOMER NEEDS, OR THE FILING OF A PATENT)</a:t>
            </a:r>
            <a:endParaRPr i="1" sz="1000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70" name="Google Shape;1370;p75"/>
          <p:cNvSpPr txBox="1"/>
          <p:nvPr/>
        </p:nvSpPr>
        <p:spPr>
          <a:xfrm>
            <a:off x="232399" y="271268"/>
            <a:ext cx="8606801" cy="76350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i="0" lang="it-IT" sz="4266" u="none" cap="none" strike="noStrike">
                <a:solidFill>
                  <a:srgbClr val="2F80ED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Timeline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371" name="Google Shape;1371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1372" name="Google Shape;1372;p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3" name="Google Shape;1373;p7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7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data:image/jpg;base64,/9j/4AAQSkZJRgABAQAAAQABAAD/2wCEAAkGBggGDhEIBxQUFRIQFxwRFBEYFxkWGRgaGRIcIBUeFBgXGyogHhkkHRYSHzEgIycpLDgsFh4yNTA2NSotLCkBCQoKDgwOGQ8OGDUkHCQyLC01MjUuNTUtNSwpKS4tNTU1NSo1NTU1MjUpLCk1KzU1NCkuNTY1MjYpMikqNjU2Nf/AABEIANAA8wMBIgACEQEDEQH/xAAcAAEAAwADAQEAAAAAAAAAAAAABQYHAwQIAgH/xABFEAABAwIEBAMDBwkGBwEAAAABAAIDBBEFBhIhBxMxQSJRYQhxkRQyYnOBscEVMzU2QlJyobMWJJKTtNEjNHR1orLTGP/EABkBAQADAQEAAAAAAAAAAAAAAAACAwQBBf/EACoRAQACAQEFBwUBAAAAAAAAAAABAgMRBCEyYYEFEiIxM6HwE0FRcdEU/9oADAMBAAIRAxEAPwDcUREBERAREQEREBERAREQEREBERAREQEREBERAREQEREBERAREQEREBERAREQEREBERAREQEREBERAREQEREBERAREQEREBERAREQEREBERAREQEREBERAREQEREBERAREQEREBERAREQEREBERAREQEREBERAREQEREBERAREQEREBERAREQEREBERAREQEREBERAREQEREBERAREQEREBERAREQEREBERAREQEREBERAREQEREBERAREQEREBERAREQEREBERB+EgblZtmHj1lnBZXUtIJKlzTYujADL97Pcd/eAR6q65qwmpx2hqMNo5OU+dhjEtr2B+dsCOo1D7Vj+A8N8qZEqJJc8VdJKbARQEm4N/E58fU7WA6jc+iC0YBx+y3i8raWsbLTlxsHyaSy56anNPh95FvMq+Y9jlNl2klxWt1GOFut2kXJFwPCLjzHdeWOJRy27EXPyiWmncxpIaHBofuHhocAQNmny3K2nFqiSqyTzZSS40cdye9iwb/BB3sP44ZWr4Z6wmaNtOGkh7BdxeSGtjDXG7tjtt59AV1sC49ZaxqoZQyNmh5h0tkkDdFydg4tcdN9tzssf4R5KpM7176TEi4QxRmZzWnSXHUGtF+w8RP2LpcTsq02TcUkw2gLjFpbIzUbuAc3cE97EH7LIN0zTxvy5liodhxEs0kZ0ycsN0tcOrS5zhdw72v8VYsm56wfPMTqjCHG7LCSJw0vZfpcXtY2NiCRsVkVXwewqDLhx975TV8gVZdqGjcBxbpt00m173vv6Lo+znK9uK1EYOzqZxI90rLfefig2nOGfsEyQxr8Xedb92QsGp7rdSB2HqSAqI32kcELrOpqgN/euwn/AA6vxXBxH4S1GPV0uP4jXQRQOLR/xbs5bGtA0tcTpvs49tyobiDHwxjwx9Ll90PyqLTynR63OcQ4B2t9rOBbq6n3INmyxmzCs4U/y/B36m30uBFnMd5Paeh/l5Kt5n4zZfynVyYTXtnMkWnUWMaW+JgcLEvHYjss79m2Z4rK2EE6TE1xHqJLA/BzvitMzXw6ydib5sezBFuG6pZebIwWYy1yGuA6AdAggv8A9E5U/cqv8tn/ANFdcoZvoM6035SwsPDA8x2eA112gX2BIt4h3XlSqo4My4j8jytAWMmfy4IdTnG3Yvc4k3Ni472G/YLdcx0Y4T5XkosOcec60ZlGxMkpAkc3ys0Ot/CO6CQzNxwyzlyZ1E3mTyMOl/KALWkdQXucASPS67WUOMGXM4Siip3Pimd82KUBur0Y4Egn0uCsi4GZLw3NdXUT4wwSR0zG2jN9Jc8mxdbrYMdt6qO4vZZpsl4uGYODHHIxlRG0E+B2og6Te4s5lx5XQeic4ZwoMk0wxLFA8sLxGAwBxu4EjqQLWae6rg435XNE7GDzQ0SGFsRYOY9waHHSA62kBwuSR916nxPxx2ZMpUOKSfOlkjL/AOMMka//AMmuVV4NcOaDPHyioxkvMVPZrY2u03e8G5J8gGjp5jy3DVcqcbMu5qqG4a0SwyyG0YkDdLz2Ac1xs49gbfFaCvH2YcK/sli8tBSOJFNOOW49bBwLL272svX0jxG0vd0Aufs6oKnnbihgeRSIK8ufM4ahBGAXW7FxJAaPeb+ih8tcc8vY/O3D6hstPI8hrDJp0EnoC5p2J26i3qqhweoI88YvX5pxcCQxuBjDhcB0hdoIB/cYwAeVx5K9cWuH/wDbWjBw9jDVwuBjeSGktvZ7S49rG+/dqC7VVXBQxuqapwYyMFznuNg0Abkk9lmNf7QuX6eR0dDDUTMZ1laGtbbzAcb294Cr/GLGMYw3BcNwHEjaedv94s7Vq5IaACR1u5zXH1atXyhlSiyrQx4ZTMaLNHNdYXkeR4y897m/2bIOLJ2fcGzxE6bCXnUy3MieNL2X6XF9wfMEhdSbidgFLW1WD1TnsdRRmWWRzbR2Abs0g3LvG0AW3JsFmWN0sfDfN1NNhY5cFZo1Rt2aGyvLJAB5agHgdja3RdebAKbMudp6GuF4tfMkZ2eGQNcGu8wXBtx5ILfB7QuXZJxDNFUMicbCdzW2tfqWg30+659FY84cUcDyeImzF00k7Q+OKKziWn5rib2DT28+y6/F3AqLEMDqeYxt6ZnNhNgNBaR823QEXFvIqvcAcAgNEcfqvHUSOMDJHblkUYDWtYT0Gx6dgB2QWLJHFrBM7yGhpw+KcAuEUlvEB10OBsSOpGx+BU3Fm6hlrTg7Q/WP2tPhvcg73vbU1zb26i3lfKeJFDBgmasLrqABj6h8TpLbanc/Q4m3ctNj7lsTcCw5k/5QbGObcnVv1IsTa9tRG17XQSCIiCn8WMx1WV8InrcPOmVxbEx/7pe6xcPUDVb1ssT4O5KoM+VlRJjrnPbC0SFmogyOe47ud86wsb23uRuvQOcsrwZxoJsIqDp5gBa8C+lzTdht33G48iVhdJwWz9gc5fhD2MO7efHPy7tPn0dbptZBB8X8JwbA8Vdh+AsayOKNgexpLrPNyblxJvYsWq1UrJcjB0ZBApGN28w8Aj3gghVzFPZ4xF1I2ogqBLXOfqlDiRG4O66Xkai4G5JPW5287pBwymwjLtTljD5eZNONRc82YHktJDBvpb4fjv3QUD2bv0hV/UD+q1Q3Hz9OyfVR/wDqtE4PcNMcyRVVFXi/K0yRCNuh+o35gO+w2sFH8U+EuYc34m7E8L5PLdGxvieWm7RY7aUFqxb9UHf9vb/QCzD2df0vP/0zv6sa2Svy1W1GAHL8enn/ACQU3Xw6xEB1t0uOtlSuEXC7Hsl18uIYtytDoTEND9RuZGHppG1mlBmPEzMdbmzGZqepeRHFMaaJhPhYGv03t5kjUT+AC0LiDw0ypknA5Z4maqnwRxzve7U55eL6W30jwh5sB0C4OI/A3E8TrZcWy2WObUOMj4XO0Oa8/O0k7FpNz1Frr4wXgnmXHnMGdqp4hhFmRCUyvG22km7Wjp5na3qgjvZvmjZiFVE4+J0FwPO0rb2+IXPx44hur5TlfDSeXEQahw/beNwz+FvU/S/hU7w44JV2Wa/8rYrMP7u4iFsRI5gItqkv0bY/M+Jt1/MY4JUWJYhVYtj1WGMnldIyKMAOs438Tn9/QNPvUbWisa2nSHYiZnSFR4OZmyflAvrsbe8VUnga7lOcyNnexbc6ndzboAPNX/jDV0WbMvPxDBZGzRwyskLmG/QlrrjqCOYDYqKm4H5LqRy6OrnY87Aucxwv6gsH3q3cP+HH9kqGqwTEnsnjqZHE2aW3Y6JrSHAnY7HoT71GmWmTfS0T+pdtS1OKNGeezXWxx1FdRuI1SRxyAeYY5wdb/Maor2h62KpxiOCMgmGnY1/oS97rH7HNP2rvYzwMzPgFV8ryfLqaCTG4ScqVgPYnYHba4O/ku3lHgPitdVDEc6PGnVrdFr5kkpve0j+gae+5Pu6qxFxZvw+XDMk4dBOLOMjJLfWc14/k4KZ9mz/k6361v9NW3ixk+vzhhrcMwfQHtlZJZx0jS1rhtYfSGy6fB3I2K5Hp6mDF+Xqlka9uh2rYMtvsEGIcTv1grfrx9zV6tqYudG+IftNLfiLLDc6cGcy49i1RitFyOVLIHtLpCDazeo0+hV/zJhmdqnF6SpwSdjKFmnnRkgdHnm6mkXddtgLHb06oKT7OlT8jkxHCJ9pGlj9PfwF7H/AlnxWpZxzbR5Ko3YrXhzmhzWBjbanFx2A1EDpc+4FUPOXC/G6TETmrIcjWTvJdJCSGguPzi3UNJDupa7vuPSOfw9z1xBqInZ7kZFTQnVyoy27vPS1lxqI21OO19ggiuONccdpcIzLTscyOVr7Nfa41aHMvbbcNceq3bD62LEYY6ynN2StbI0+jm3H8iofNOTMPzTh5wOcaGAAROaPzZYLMLR6Da3kSFmeF5d4s5PjOEYO6GWBtxG8uYdAJ/Z5lnAd9JBHkg63FE/l3NWHYZSbuj5LX27XmLzf3MsVz4H+vlV7n/wCmarPw34X1GXZ5MwZkkE1dNfcEuDNXzzqPV56XsABcDqvnDeH+LUmaJ80Scv5NIHabOOveFrd228we6CxcTv0JiH1DvuUFwG/QUX1kv9RWrOmEVGPYbV4bR25k0TmM1GwuRtc2UXwuyxXZRwuPDMT08xr3uOk6hZz7jew7IKHxe/WPBf4o/wDVhbUs4z/kLFsyYvhuL0HL5VKWGTU6zvDOHHSLb7LR0BERAREQFGYjhUkrvlVC8xy+f7Lrdnj8VJoqsuKuWvdsnS80nWquR5lnoXcjFoyD+83v62PX7Cpalxmhq/zUjb+R2PwK56mkhq28uoaHDyP4KArcnRP8VG7T9F24+PX7151423BwaZK891v5LZWdmy8XgnlvhZL3S6pTsFxqh/M6rfQf+F/wXz8sx6DZ3O+1pP3hUz2vanq4bR86LP8ABFuDJErvdLqk/lHHpNhzfsZ/s1fbaLH63Z3MA+k7T/K6R2v3/TxWnoT2f3ePJEdVunrIKUXnc1vvICrtXX4RLIfk0POkefI2J957e4WX5S5Oe46q1/2N3P8AiP8Asp+iw2lw8aaZoHmepPvJVmm1bVx0ilefinp9kNcGDhtNp5boVvFsOgM1NBTsDHybvaO24+6zt1bgujDhrWTvrZTqc7wt+i23Qevqu8Fp2TZvpWvfTTvT7Rujy/Pmpz5vqRWuuuke8/NBERb2UREQEREBERAREQEREBERAREQEREBERAREQEREBERAREQEREBERAREQEREBERAREQEREBERAREQEREBERAREQEREBERAREQEREBERAREQEREBERAREQEREBERAREQEREBERAREQEREBERAREQEREBERAREQEREBERAREQEREBERAREQEREBERAREQEREBERAREQEREBERAREQEREBERAREQEREBERAREQEREBERAREQEREBERAREQEREBERAREQEREBERAREQEREBERAREQEREBERAREQEREBERAREQf/2Q==" id="1378" name="Google Shape;1378;p76"/>
          <p:cNvSpPr/>
          <p:nvPr/>
        </p:nvSpPr>
        <p:spPr>
          <a:xfrm>
            <a:off x="-1315800" y="-1001713"/>
            <a:ext cx="406347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79" name="Google Shape;1379;p76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1380" name="Google Shape;1380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199675" y="5445628"/>
            <a:ext cx="494511" cy="467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1" name="Google Shape;1381;p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28728" y="5356064"/>
            <a:ext cx="648073" cy="644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2" name="Google Shape;1382;p7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5190" y="5444162"/>
            <a:ext cx="585610" cy="468488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76"/>
          <p:cNvSpPr txBox="1"/>
          <p:nvPr/>
        </p:nvSpPr>
        <p:spPr>
          <a:xfrm>
            <a:off x="-810408" y="1733550"/>
            <a:ext cx="9518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BIBLIOGRAPHY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84" name="Google Shape;1384;p76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385" name="Google Shape;1385;p7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1386" name="Google Shape;1386;p7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7" name="Google Shape;1387;p7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data:image/jpg;base64,/9j/4AAQSkZJRgABAQAAAQABAAD/2wCEAAkGBggGDhEIBxQUFRIQFxwRFBEYFxkWGRgaGRIcIBUeFBgXGyogHhkkHRYSHzEgIycpLDgsFh4yNTA2NSotLCkBCQoKDgwOGQ8OGDUkHCQyLC01MjUuNTUtNSwpKS4tNTU1NSo1NTU1MjUpLCk1KzU1NCkuNTY1MjYpMikqNjU2Nf/AABEIANAA8wMBIgACEQEDEQH/xAAcAAEAAwADAQEAAAAAAAAAAAAABQYHAwQIAgH/xABFEAABAwIEBAMDBwkGBwEAAAABAAIDBBEFBhIhBxMxQSJRYQhxkRQyYnOBscEVMzU2QlJyobMWJJKTtNEjNHR1orLTGP/EABkBAQADAQEAAAAAAAAAAAAAAAACAwQBBf/EACoRAQACAQEFBwUBAAAAAAAAAAABAgMRBCEyYYEFEiIxM6HwE0FRcdEU/9oADAMBAAIRAxEAPwDcUREBERAREQEREBERAREQEREBERAREQEREBERAREQEREBERAREQEREBERAREQEREBERAREQEREBERAREQEREBERAREQEREBERAREQEREBERAREQEREBERAREQEREBERAREQEREBERAREQEREBERAREQEREBERAREQEREBERAREQEREBERAREQEREBERAREQEREBERAREQEREBERAREQEREBERAREQEREBERAREQEREBERAREQEREBERAREQEREBERAREQEREBERB+EgblZtmHj1lnBZXUtIJKlzTYujADL97Pcd/eAR6q65qwmpx2hqMNo5OU+dhjEtr2B+dsCOo1D7Vj+A8N8qZEqJJc8VdJKbARQEm4N/E58fU7WA6jc+iC0YBx+y3i8raWsbLTlxsHyaSy56anNPh95FvMq+Y9jlNl2klxWt1GOFut2kXJFwPCLjzHdeWOJRy27EXPyiWmncxpIaHBofuHhocAQNmny3K2nFqiSqyTzZSS40cdye9iwb/BB3sP44ZWr4Z6wmaNtOGkh7BdxeSGtjDXG7tjtt59AV1sC49ZaxqoZQyNmh5h0tkkDdFydg4tcdN9tzssf4R5KpM7176TEi4QxRmZzWnSXHUGtF+w8RP2LpcTsq02TcUkw2gLjFpbIzUbuAc3cE97EH7LIN0zTxvy5liodhxEs0kZ0ycsN0tcOrS5zhdw72v8VYsm56wfPMTqjCHG7LCSJw0vZfpcXtY2NiCRsVkVXwewqDLhx975TV8gVZdqGjcBxbpt00m173vv6Lo+znK9uK1EYOzqZxI90rLfefig2nOGfsEyQxr8Xedb92QsGp7rdSB2HqSAqI32kcELrOpqgN/euwn/AA6vxXBxH4S1GPV0uP4jXQRQOLR/xbs5bGtA0tcTpvs49tyobiDHwxjwx9Ll90PyqLTynR63OcQ4B2t9rOBbq6n3INmyxmzCs4U/y/B36m30uBFnMd5Paeh/l5Kt5n4zZfynVyYTXtnMkWnUWMaW+JgcLEvHYjss79m2Z4rK2EE6TE1xHqJLA/BzvitMzXw6ydib5sezBFuG6pZebIwWYy1yGuA6AdAggv8A9E5U/cqv8tn/ANFdcoZvoM6035SwsPDA8x2eA112gX2BIt4h3XlSqo4My4j8jytAWMmfy4IdTnG3Yvc4k3Ni472G/YLdcx0Y4T5XkosOcec60ZlGxMkpAkc3ys0Ot/CO6CQzNxwyzlyZ1E3mTyMOl/KALWkdQXucASPS67WUOMGXM4Siip3Pimd82KUBur0Y4Egn0uCsi4GZLw3NdXUT4wwSR0zG2jN9Jc8mxdbrYMdt6qO4vZZpsl4uGYODHHIxlRG0E+B2og6Te4s5lx5XQeic4ZwoMk0wxLFA8sLxGAwBxu4EjqQLWae6rg435XNE7GDzQ0SGFsRYOY9waHHSA62kBwuSR916nxPxx2ZMpUOKSfOlkjL/AOMMka//AMmuVV4NcOaDPHyioxkvMVPZrY2u03e8G5J8gGjp5jy3DVcqcbMu5qqG4a0SwyyG0YkDdLz2Ac1xs49gbfFaCvH2YcK/sli8tBSOJFNOOW49bBwLL272svX0jxG0vd0Aufs6oKnnbihgeRSIK8ufM4ahBGAXW7FxJAaPeb+ih8tcc8vY/O3D6hstPI8hrDJp0EnoC5p2J26i3qqhweoI88YvX5pxcCQxuBjDhcB0hdoIB/cYwAeVx5K9cWuH/wDbWjBw9jDVwuBjeSGktvZ7S49rG+/dqC7VVXBQxuqapwYyMFznuNg0Abkk9lmNf7QuX6eR0dDDUTMZ1laGtbbzAcb294Cr/GLGMYw3BcNwHEjaedv94s7Vq5IaACR1u5zXH1atXyhlSiyrQx4ZTMaLNHNdYXkeR4y897m/2bIOLJ2fcGzxE6bCXnUy3MieNL2X6XF9wfMEhdSbidgFLW1WD1TnsdRRmWWRzbR2Abs0g3LvG0AW3JsFmWN0sfDfN1NNhY5cFZo1Rt2aGyvLJAB5agHgdja3RdebAKbMudp6GuF4tfMkZ2eGQNcGu8wXBtx5ILfB7QuXZJxDNFUMicbCdzW2tfqWg30+659FY84cUcDyeImzF00k7Q+OKKziWn5rib2DT28+y6/F3AqLEMDqeYxt6ZnNhNgNBaR823QEXFvIqvcAcAgNEcfqvHUSOMDJHblkUYDWtYT0Gx6dgB2QWLJHFrBM7yGhpw+KcAuEUlvEB10OBsSOpGx+BU3Fm6hlrTg7Q/WP2tPhvcg73vbU1zb26i3lfKeJFDBgmasLrqABj6h8TpLbanc/Q4m3ctNj7lsTcCw5k/5QbGObcnVv1IsTa9tRG17XQSCIiCn8WMx1WV8InrcPOmVxbEx/7pe6xcPUDVb1ssT4O5KoM+VlRJjrnPbC0SFmogyOe47ud86wsb23uRuvQOcsrwZxoJsIqDp5gBa8C+lzTdht33G48iVhdJwWz9gc5fhD2MO7efHPy7tPn0dbptZBB8X8JwbA8Vdh+AsayOKNgexpLrPNyblxJvYsWq1UrJcjB0ZBApGN28w8Aj3gghVzFPZ4xF1I2ogqBLXOfqlDiRG4O66Xkai4G5JPW5287pBwymwjLtTljD5eZNONRc82YHktJDBvpb4fjv3QUD2bv0hV/UD+q1Q3Hz9OyfVR/wDqtE4PcNMcyRVVFXi/K0yRCNuh+o35gO+w2sFH8U+EuYc34m7E8L5PLdGxvieWm7RY7aUFqxb9UHf9vb/QCzD2df0vP/0zv6sa2Svy1W1GAHL8enn/ACQU3Xw6xEB1t0uOtlSuEXC7Hsl18uIYtytDoTEND9RuZGHppG1mlBmPEzMdbmzGZqepeRHFMaaJhPhYGv03t5kjUT+AC0LiDw0ypknA5Z4maqnwRxzve7U55eL6W30jwh5sB0C4OI/A3E8TrZcWy2WObUOMj4XO0Oa8/O0k7FpNz1Frr4wXgnmXHnMGdqp4hhFmRCUyvG22km7Wjp5na3qgjvZvmjZiFVE4+J0FwPO0rb2+IXPx44hur5TlfDSeXEQahw/beNwz+FvU/S/hU7w44JV2Wa/8rYrMP7u4iFsRI5gItqkv0bY/M+Jt1/MY4JUWJYhVYtj1WGMnldIyKMAOs438Tn9/QNPvUbWisa2nSHYiZnSFR4OZmyflAvrsbe8VUnga7lOcyNnexbc6ndzboAPNX/jDV0WbMvPxDBZGzRwyskLmG/QlrrjqCOYDYqKm4H5LqRy6OrnY87Aucxwv6gsH3q3cP+HH9kqGqwTEnsnjqZHE2aW3Y6JrSHAnY7HoT71GmWmTfS0T+pdtS1OKNGeezXWxx1FdRuI1SRxyAeYY5wdb/Maor2h62KpxiOCMgmGnY1/oS97rH7HNP2rvYzwMzPgFV8ryfLqaCTG4ScqVgPYnYHba4O/ku3lHgPitdVDEc6PGnVrdFr5kkpve0j+gae+5Pu6qxFxZvw+XDMk4dBOLOMjJLfWc14/k4KZ9mz/k6361v9NW3ixk+vzhhrcMwfQHtlZJZx0jS1rhtYfSGy6fB3I2K5Hp6mDF+Xqlka9uh2rYMtvsEGIcTv1grfrx9zV6tqYudG+IftNLfiLLDc6cGcy49i1RitFyOVLIHtLpCDazeo0+hV/zJhmdqnF6SpwSdjKFmnnRkgdHnm6mkXddtgLHb06oKT7OlT8jkxHCJ9pGlj9PfwF7H/AlnxWpZxzbR5Ko3YrXhzmhzWBjbanFx2A1EDpc+4FUPOXC/G6TETmrIcjWTvJdJCSGguPzi3UNJDupa7vuPSOfw9z1xBqInZ7kZFTQnVyoy27vPS1lxqI21OO19ggiuONccdpcIzLTscyOVr7Nfa41aHMvbbcNceq3bD62LEYY6ynN2StbI0+jm3H8iofNOTMPzTh5wOcaGAAROaPzZYLMLR6Da3kSFmeF5d4s5PjOEYO6GWBtxG8uYdAJ/Z5lnAd9JBHkg63FE/l3NWHYZSbuj5LX27XmLzf3MsVz4H+vlV7n/wCmarPw34X1GXZ5MwZkkE1dNfcEuDNXzzqPV56XsABcDqvnDeH+LUmaJ80Scv5NIHabOOveFrd228we6CxcTv0JiH1DvuUFwG/QUX1kv9RWrOmEVGPYbV4bR25k0TmM1GwuRtc2UXwuyxXZRwuPDMT08xr3uOk6hZz7jew7IKHxe/WPBf4o/wDVhbUs4z/kLFsyYvhuL0HL5VKWGTU6zvDOHHSLb7LR0BERAREQFGYjhUkrvlVC8xy+f7Lrdnj8VJoqsuKuWvdsnS80nWquR5lnoXcjFoyD+83v62PX7Cpalxmhq/zUjb+R2PwK56mkhq28uoaHDyP4KArcnRP8VG7T9F24+PX7151423BwaZK891v5LZWdmy8XgnlvhZL3S6pTsFxqh/M6rfQf+F/wXz8sx6DZ3O+1pP3hUz2vanq4bR86LP8ABFuDJErvdLqk/lHHpNhzfsZ/s1fbaLH63Z3MA+k7T/K6R2v3/TxWnoT2f3ePJEdVunrIKUXnc1vvICrtXX4RLIfk0POkefI2J957e4WX5S5Oe46q1/2N3P8AiP8Asp+iw2lw8aaZoHmepPvJVmm1bVx0ilefinp9kNcGDhtNp5boVvFsOgM1NBTsDHybvaO24+6zt1bgujDhrWTvrZTqc7wt+i23Qevqu8Fp2TZvpWvfTTvT7Rujy/Pmpz5vqRWuuuke8/NBERb2UREQEREBERAREQEREBERAREQEREBERAREQEREBERAREQEREBERAREQEREBERAREQEREBERAREQEREBERAREQEREBERAREQEREBERAREQEREBERAREQEREBERAREQEREBERAREQEREBERAREQEREBERAREQEREBERAREQEREBERAREQEREBERAREQEREBERAREQEREBERAREQEREBERAREQEREBERAREQEREBERAREQEREBERAREQEREBERAREQEREBERAREQEREBERAREQEREBERAREQEREBERAREQf/2Q==" id="1392" name="Google Shape;1392;p77"/>
          <p:cNvSpPr/>
          <p:nvPr/>
        </p:nvSpPr>
        <p:spPr>
          <a:xfrm>
            <a:off x="-1315800" y="-1001713"/>
            <a:ext cx="406347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93" name="Google Shape;1393;p77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1394" name="Google Shape;1394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199675" y="5445628"/>
            <a:ext cx="494511" cy="467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5" name="Google Shape;1395;p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28728" y="5356064"/>
            <a:ext cx="648073" cy="644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6" name="Google Shape;1396;p7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5190" y="5444162"/>
            <a:ext cx="585610" cy="468488"/>
          </a:xfrm>
          <a:prstGeom prst="rect">
            <a:avLst/>
          </a:prstGeom>
          <a:noFill/>
          <a:ln>
            <a:noFill/>
          </a:ln>
        </p:spPr>
      </p:pic>
      <p:sp>
        <p:nvSpPr>
          <p:cNvPr id="1397" name="Google Shape;1397;p77"/>
          <p:cNvSpPr/>
          <p:nvPr/>
        </p:nvSpPr>
        <p:spPr>
          <a:xfrm>
            <a:off x="533400" y="1200150"/>
            <a:ext cx="8174625" cy="24622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Università di Tor Vergata, Laboratorio Incubatore E2BLab, </a:t>
            </a:r>
            <a:r>
              <a:rPr i="1"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Guida E2BLab all’elaborazione del Business Plan</a:t>
            </a: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2007.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Università di Tor Vergata, Laboratorio E2BLab, </a:t>
            </a:r>
            <a:r>
              <a:rPr i="1"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Guida all’utilizzazione del template excel per l’elaborazione del Piano Economico-Finanziario, 2007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Camp, </a:t>
            </a:r>
            <a:r>
              <a:rPr i="1"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Venture Capital Due Diligence</a:t>
            </a: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Wiley Finance, 2002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M. Lewrick et al., </a:t>
            </a:r>
            <a:r>
              <a:rPr i="1"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Manuale di Design Thinking, Progettare la trasformazione digitale di team, prodotti, servizi ed ecosistemi, </a:t>
            </a: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LSWR, 2018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M. Lewrick et al., </a:t>
            </a:r>
            <a:r>
              <a:rPr i="1"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Gli strumenti per il Design Thinking, La guida alle migliori tecniche per facilitare l’innovazione, </a:t>
            </a: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LSWR, 2021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M. Trombetti, </a:t>
            </a:r>
            <a:r>
              <a:rPr i="1"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il Nuovo principe. Perché e come fare start-up</a:t>
            </a: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PI Campus, 2018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Del Cogliandro, Polidoro, </a:t>
            </a:r>
            <a:r>
              <a:rPr i="1"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Il Business Plan nelle imprese di servizi</a:t>
            </a:r>
            <a:r>
              <a:rPr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Franco Angeli, 1993</a:t>
            </a:r>
            <a:r>
              <a:rPr i="1" lang="it-IT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.</a:t>
            </a:r>
            <a:endParaRPr/>
          </a:p>
        </p:txBody>
      </p:sp>
      <p:pic>
        <p:nvPicPr>
          <p:cNvPr id="1398" name="Google Shape;1398;p7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1399" name="Google Shape;1399;p7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0" name="Google Shape;1400;p7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5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p78"/>
          <p:cNvSpPr txBox="1"/>
          <p:nvPr/>
        </p:nvSpPr>
        <p:spPr>
          <a:xfrm>
            <a:off x="2606400" y="1216975"/>
            <a:ext cx="39312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Thank you for your attention!</a:t>
            </a:r>
            <a:endParaRPr b="0" i="0" sz="14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Get in touch at: </a:t>
            </a:r>
            <a:r>
              <a:rPr lang="it-IT" sz="1400" u="sng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info@fondazioneamaldi.it</a:t>
            </a:r>
            <a:r>
              <a:rPr lang="it-IT" sz="14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407" name="Google Shape;1407;p7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59944" y="2788599"/>
            <a:ext cx="2715544" cy="5699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8" name="Google Shape;1408;p78"/>
          <p:cNvGrpSpPr/>
          <p:nvPr/>
        </p:nvGrpSpPr>
        <p:grpSpPr>
          <a:xfrm>
            <a:off x="324575" y="3894664"/>
            <a:ext cx="8494850" cy="791675"/>
            <a:chOff x="324575" y="4171751"/>
            <a:chExt cx="8494850" cy="791675"/>
          </a:xfrm>
        </p:grpSpPr>
        <p:pic>
          <p:nvPicPr>
            <p:cNvPr id="1409" name="Google Shape;1409;p7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24575" y="4171751"/>
              <a:ext cx="746075" cy="791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10" name="Google Shape;1410;p7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354775" y="4642900"/>
              <a:ext cx="941589" cy="256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11" name="Google Shape;1411;p7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432488" y="4569296"/>
              <a:ext cx="964350" cy="3092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12" name="Google Shape;1412;p78"/>
            <p:cNvPicPr preferRelativeResize="0"/>
            <p:nvPr/>
          </p:nvPicPr>
          <p:blipFill rotWithShape="1">
            <a:blip r:embed="rId8">
              <a:alphaModFix/>
            </a:blip>
            <a:srcRect b="23734" l="0" r="0" t="12117"/>
            <a:stretch/>
          </p:blipFill>
          <p:spPr>
            <a:xfrm>
              <a:off x="8020575" y="4469015"/>
              <a:ext cx="798850" cy="4443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13" name="Google Shape;1413;p78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614600" y="4569300"/>
              <a:ext cx="1245344" cy="309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14" name="Google Shape;1414;p78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6485625" y="4426550"/>
              <a:ext cx="500775" cy="500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15" name="Google Shape;1415;p78"/>
            <p:cNvPicPr preferRelativeResize="0"/>
            <p:nvPr/>
          </p:nvPicPr>
          <p:blipFill rotWithShape="1">
            <a:blip r:embed="rId11">
              <a:alphaModFix/>
            </a:blip>
            <a:srcRect b="35933" l="0" r="0" t="36377"/>
            <a:stretch/>
          </p:blipFill>
          <p:spPr>
            <a:xfrm>
              <a:off x="5050125" y="4610674"/>
              <a:ext cx="1245350" cy="2265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16" name="Google Shape;1416;p78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7175500" y="4454750"/>
              <a:ext cx="661737" cy="4443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17" name="Google Shape;1417;p78"/>
          <p:cNvSpPr txBox="1"/>
          <p:nvPr/>
        </p:nvSpPr>
        <p:spPr>
          <a:xfrm>
            <a:off x="1422380" y="4695713"/>
            <a:ext cx="6487200" cy="30774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1418" name="Google Shape;1418;p78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699781" y="2357900"/>
            <a:ext cx="2537491" cy="13463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8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459" name="Google Shape;459;p8"/>
          <p:cNvSpPr/>
          <p:nvPr/>
        </p:nvSpPr>
        <p:spPr>
          <a:xfrm>
            <a:off x="457200" y="1581150"/>
            <a:ext cx="79248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What’s the audience ? 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does the audience need ? 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How can I reach properly and directly? (put yourself in his shoes)</a:t>
            </a:r>
            <a:endParaRPr/>
          </a:p>
        </p:txBody>
      </p:sp>
      <p:sp>
        <p:nvSpPr>
          <p:cNvPr id="460" name="Google Shape;460;p8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461" name="Google Shape;46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462" name="Google Shape;46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8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PITCH: 8 TIPS</a:t>
            </a:r>
            <a:endParaRPr/>
          </a:p>
        </p:txBody>
      </p:sp>
      <p:sp>
        <p:nvSpPr>
          <p:cNvPr id="465" name="Google Shape;465;p8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Tip 1: Think about the audience…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9"/>
          <p:cNvSpPr txBox="1"/>
          <p:nvPr>
            <p:ph idx="12" type="sldNum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471" name="Google Shape;471;p9"/>
          <p:cNvSpPr/>
          <p:nvPr/>
        </p:nvSpPr>
        <p:spPr>
          <a:xfrm>
            <a:off x="488981" y="1581150"/>
            <a:ext cx="842641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Ask yourself: why do I want to have attention ? 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What’s my objective 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kind of relationship am I looking for ? 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How much money (or other support) do I need ? 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it-IT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will I do with that money ? </a:t>
            </a:r>
            <a:endParaRPr/>
          </a:p>
        </p:txBody>
      </p:sp>
      <p:sp>
        <p:nvSpPr>
          <p:cNvPr id="472" name="Google Shape;472;p9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473" name="Google Shape;47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474" name="Google Shape;474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9"/>
          <p:cNvSpPr txBox="1"/>
          <p:nvPr/>
        </p:nvSpPr>
        <p:spPr>
          <a:xfrm>
            <a:off x="469191" y="463642"/>
            <a:ext cx="4102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PITCH: 8 TIPS</a:t>
            </a:r>
            <a:endParaRPr/>
          </a:p>
        </p:txBody>
      </p:sp>
      <p:sp>
        <p:nvSpPr>
          <p:cNvPr id="477" name="Google Shape;477;p9"/>
          <p:cNvSpPr txBox="1"/>
          <p:nvPr/>
        </p:nvSpPr>
        <p:spPr>
          <a:xfrm>
            <a:off x="171452" y="1085851"/>
            <a:ext cx="853657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Tip 2: … but at yourself also …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2 Entreprenedu">
  <a:themeElements>
    <a:clrScheme name="ENTREPRENEDU">
      <a:dk1>
        <a:srgbClr val="1F1B69"/>
      </a:dk1>
      <a:lt1>
        <a:srgbClr val="FFFFFF"/>
      </a:lt1>
      <a:dk2>
        <a:srgbClr val="0078BF"/>
      </a:dk2>
      <a:lt2>
        <a:srgbClr val="FDBE4F"/>
      </a:lt2>
      <a:accent1>
        <a:srgbClr val="EF4042"/>
      </a:accent1>
      <a:accent2>
        <a:srgbClr val="FDBE4F"/>
      </a:accent2>
      <a:accent3>
        <a:srgbClr val="FDBE4F"/>
      </a:accent3>
      <a:accent4>
        <a:srgbClr val="FDBE4F"/>
      </a:accent4>
      <a:accent5>
        <a:srgbClr val="FDBE4F"/>
      </a:accent5>
      <a:accent6>
        <a:srgbClr val="FDBE4F"/>
      </a:accent6>
      <a:hlink>
        <a:srgbClr val="1F1B69"/>
      </a:hlink>
      <a:folHlink>
        <a:srgbClr val="EF3F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ection Break Slide Master">
  <a:themeElements>
    <a:clrScheme name="ALLPPT-COLOR-A2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1Amaldi">
  <a:themeElements>
    <a:clrScheme name="ALLPPT-COLOR-A2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2011-08-26T00:11:48Z</dcterms:created>
  <dc:creator>\</dc:creator>
</cp:coreProperties>
</file>