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95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5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9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1EC72-72C7-41EB-8A04-FAC4303D487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675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112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7112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98D13-9B2B-4CB1-98ED-B922BD8C6E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342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6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5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47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15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43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28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34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7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147B-7C6B-4564-A0FE-458D0479B3F8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55ED-57B8-4BB8-BBB1-8DE22163FF5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76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800"/>
              <a:t/>
            </a:r>
            <a:br>
              <a:rPr lang="el-GR" altLang="el-GR" sz="2800"/>
            </a:br>
            <a:r>
              <a:rPr lang="el-GR" altLang="el-GR" sz="2800"/>
              <a:t/>
            </a:r>
            <a:br>
              <a:rPr lang="el-GR" altLang="el-GR" sz="2800"/>
            </a:br>
            <a:r>
              <a:rPr lang="el-GR" altLang="el-GR" sz="2800"/>
              <a:t>		Ο Τρωϊκός κύκλος</a:t>
            </a:r>
            <a:br>
              <a:rPr lang="el-GR" altLang="el-GR" sz="2800"/>
            </a:br>
            <a:r>
              <a:rPr lang="el-GR" altLang="el-GR" sz="2800"/>
              <a:t/>
            </a:r>
            <a:br>
              <a:rPr lang="el-GR" altLang="el-GR" sz="2800"/>
            </a:br>
            <a:endParaRPr lang="el-GR" altLang="el-GR" sz="4000"/>
          </a:p>
        </p:txBody>
      </p:sp>
      <p:pic>
        <p:nvPicPr>
          <p:cNvPr id="3075" name="Picture 4" descr="GelabellkraterAchil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546" y="1444444"/>
            <a:ext cx="7129463" cy="534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1800"/>
              <a:t>Ετρουσκικό κάτοπτρο</a:t>
            </a:r>
            <a:r>
              <a:rPr lang="fr-FR" altLang="el-GR" sz="1800"/>
              <a:t>. </a:t>
            </a:r>
            <a:r>
              <a:rPr lang="el-GR" altLang="el-GR" sz="1800"/>
              <a:t>Βατικανό</a:t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>               				            Τόκυο, ιδ. Συλλ. Ετρουσκικό κάτοπτρο</a:t>
            </a:r>
          </a:p>
        </p:txBody>
      </p:sp>
      <p:pic>
        <p:nvPicPr>
          <p:cNvPr id="12291" name="Picture 4" descr="VaticanVulci440mirrorPeleAtln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1564" y="1828800"/>
            <a:ext cx="34321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7" descr="TokyoFujitaPeleusThetismi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451" y="1828800"/>
            <a:ext cx="337661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Λονδίνο</a:t>
            </a:r>
          </a:p>
        </p:txBody>
      </p:sp>
      <p:pic>
        <p:nvPicPr>
          <p:cNvPr id="13315" name="Picture 4" descr="LondonMarsyasgroupKameirospelike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1557339"/>
            <a:ext cx="3440113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LondonMarsyasPainterpelik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0" y="1700213"/>
            <a:ext cx="45339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Παλέρμο 2373. Στάμνος του Ζωγράφου του Βερολίνου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			</a:t>
            </a:r>
          </a:p>
        </p:txBody>
      </p:sp>
      <p:pic>
        <p:nvPicPr>
          <p:cNvPr id="14339" name="Picture 3" descr="palermo2373Berlinpainterchi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416050"/>
            <a:ext cx="4895850" cy="469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Λονδίνο, δίνος Σοφίλου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5363" name="Picture 3" descr="LondonSophilosdin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916113"/>
            <a:ext cx="4968875" cy="3776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 descr="LondonSophilosdinos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4989" y="765176"/>
            <a:ext cx="3417887" cy="526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1. Ακρόπολη. Σοφίλος. 2. </a:t>
            </a:r>
            <a:r>
              <a:rPr lang="fr-FR" altLang="el-GR" sz="2400"/>
              <a:t>Chiusi.</a:t>
            </a:r>
            <a:r>
              <a:rPr lang="el-GR" altLang="el-GR" sz="2400"/>
              <a:t> Δίνοι με τους γάμους του Πηλέα και της Θέτιδας</a:t>
            </a:r>
            <a:r>
              <a:rPr lang="fr-FR" altLang="el-GR" smtClean="0"/>
              <a:t> </a:t>
            </a:r>
            <a:endParaRPr lang="el-GR" altLang="el-GR" smtClean="0"/>
          </a:p>
        </p:txBody>
      </p:sp>
      <p:pic>
        <p:nvPicPr>
          <p:cNvPr id="16387" name="Picture 3" descr="AcropolisSophilosdin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700214"/>
            <a:ext cx="3481388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 descr="chiusisophilosdin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2400" y="1243013"/>
            <a:ext cx="5151438" cy="4792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3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Φλωρεντία 4209</a:t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7411" name="Picture 3" descr="francoisvase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557339"/>
            <a:ext cx="8569325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 descr="Florence4209deta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3" y="4076700"/>
            <a:ext cx="2925762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6" descr="francoisvaseprocession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363" y="4075113"/>
            <a:ext cx="3871912" cy="201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Φλωρεντία 4209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8435" name="Picture 3" descr="framcoisvase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50" y="692151"/>
            <a:ext cx="8135938" cy="540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Αθήνα. Τυρρηνικός αμφορέας. Γάμοι Πηλέα και Θέτιδος ;</a:t>
            </a:r>
          </a:p>
        </p:txBody>
      </p:sp>
      <p:pic>
        <p:nvPicPr>
          <p:cNvPr id="19459" name="Picture 3" descr="HirschmannTyrrheni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1773238"/>
            <a:ext cx="2870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 descr="hirschmantyrrheniannamphora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039" y="1989139"/>
            <a:ext cx="5368925" cy="2446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1800"/>
              <a:t>			Αθήνα, ευβοϊκός αμφορέας</a:t>
            </a:r>
            <a:br>
              <a:rPr lang="el-GR" altLang="el-GR" sz="1800"/>
            </a:br>
            <a:r>
              <a:rPr lang="el-GR" altLang="el-GR" sz="1800"/>
              <a:t>				Φερράρα. Ζωγράφος του Πηλέα</a:t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endParaRPr lang="el-GR" altLang="el-GR" sz="1800"/>
          </a:p>
        </p:txBody>
      </p:sp>
      <p:pic>
        <p:nvPicPr>
          <p:cNvPr id="20483" name="Picture 4" descr="Mathima 05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333375"/>
            <a:ext cx="2544763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7" descr="Ferrarat617PeleusPcalyxkrat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1639" y="981076"/>
            <a:ext cx="4649787" cy="488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1800"/>
              <a:t>Βοστώνη, κύλικα. Έρις </a:t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endParaRPr lang="el-GR" altLang="el-GR" sz="1800"/>
          </a:p>
        </p:txBody>
      </p:sp>
      <p:pic>
        <p:nvPicPr>
          <p:cNvPr id="21507" name="Picture 7" descr="BerlinF1775Eriscu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981076"/>
            <a:ext cx="50403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7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Πηλέας και Θέτις. </a:t>
            </a:r>
            <a:r>
              <a:rPr lang="fr-FR" altLang="el-GR" sz="2800"/>
              <a:t>Sotheby’s. </a:t>
            </a:r>
            <a:r>
              <a:rPr lang="el-GR" altLang="el-GR" sz="2800"/>
              <a:t>Αμφορέας. Αμφορέας της </a:t>
            </a:r>
            <a:r>
              <a:rPr lang="fr-FR" altLang="el-GR" sz="2800"/>
              <a:t>Villa Giulia</a:t>
            </a:r>
            <a:endParaRPr lang="el-GR" altLang="el-GR" sz="2800"/>
          </a:p>
        </p:txBody>
      </p:sp>
      <p:pic>
        <p:nvPicPr>
          <p:cNvPr id="4099" name="Picture 3" descr="Sothebysreturnneckamph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4" y="1628776"/>
            <a:ext cx="297497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 descr="Villagiulia50631RedLinePainterneck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3039" y="1917700"/>
            <a:ext cx="2782887" cy="3856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Louvre CA 616. </a:t>
            </a:r>
            <a:r>
              <a:rPr lang="el-GR" altLang="el-GR" sz="2400"/>
              <a:t>Πυξίδα του Ζωγράφου </a:t>
            </a:r>
            <a:r>
              <a:rPr lang="fr-FR" altLang="el-GR" sz="2400"/>
              <a:t>C</a:t>
            </a: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22531" name="Picture 3" descr="LouvreCA616CPaintertripodpyxi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3" y="812801"/>
            <a:ext cx="7632700" cy="522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8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l-GR" smtClean="0"/>
              <a:t>Lille. </a:t>
            </a:r>
            <a:r>
              <a:rPr lang="el-GR" altLang="el-GR" smtClean="0"/>
              <a:t>Πυξίδα του Ζωγράφου </a:t>
            </a:r>
            <a:r>
              <a:rPr lang="fr-FR" altLang="el-GR" smtClean="0"/>
              <a:t>C. </a:t>
            </a:r>
            <a:endParaRPr lang="el-GR" altLang="el-GR" smtClean="0"/>
          </a:p>
        </p:txBody>
      </p:sp>
      <p:pic>
        <p:nvPicPr>
          <p:cNvPr id="23555" name="Picture 3" descr="LillePainterCpyxis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2425" y="1828800"/>
            <a:ext cx="64833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Φλωρεντία αμφορέας του Λυδού.</a:t>
            </a:r>
            <a:r>
              <a:rPr lang="el-GR" altLang="el-GR" smtClean="0"/>
              <a:t> </a:t>
            </a:r>
          </a:p>
        </p:txBody>
      </p:sp>
      <p:pic>
        <p:nvPicPr>
          <p:cNvPr id="24579" name="Picture 3" descr="Florencelydosampho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2406651"/>
            <a:ext cx="5111750" cy="271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 descr="FlorenceLydos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5451" y="836613"/>
            <a:ext cx="3609975" cy="511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8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				Φλωρεντία 3856. Αμφορέας. 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		Βασιλεία </a:t>
            </a:r>
            <a:r>
              <a:rPr lang="fr-FR" altLang="el-GR" sz="2000"/>
              <a:t>BS </a:t>
            </a:r>
            <a:r>
              <a:rPr lang="el-GR" altLang="el-GR" sz="2000"/>
              <a:t>434. Υδρία. </a:t>
            </a:r>
          </a:p>
        </p:txBody>
      </p:sp>
      <p:pic>
        <p:nvPicPr>
          <p:cNvPr id="25603" name="Picture 3" descr="Florence3856MannerAntimenesPainte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333375"/>
            <a:ext cx="378460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 descr="BaselBS434AntimenesPainterhydria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4200" y="1844676"/>
            <a:ext cx="4648200" cy="3757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2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Μόναχο 1392. Αμφορέας. Κρίση του Πάριδος. </a:t>
            </a:r>
            <a:r>
              <a:rPr lang="fr-FR" altLang="el-GR" sz="2000"/>
              <a:t>Chianciano Terme. </a:t>
            </a:r>
            <a:r>
              <a:rPr lang="el-GR" altLang="el-GR" sz="2000"/>
              <a:t>Αμφορέας.</a:t>
            </a:r>
            <a:r>
              <a:rPr lang="el-GR" altLang="el-GR" sz="4000"/>
              <a:t> </a:t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26627" name="Picture 3" descr="Munich1392MannerAntimenesAmpho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773238"/>
            <a:ext cx="4319588" cy="346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5" descr="Chiancianoneckamphora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1088" y="765175"/>
            <a:ext cx="41783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Αμφορέας Μονάχου 837. Ζωγράφος του Πάριδος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27651" name="Picture 4" descr="MunichPeintredeParisamphor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6989" y="981076"/>
            <a:ext cx="6408737" cy="516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Αμφορέας Μονάχου 837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28675" name="Picture 4" descr="MunichPeintredeParisamphora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4" y="620714"/>
            <a:ext cx="7056437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Αγορά της Αθήνας</a:t>
            </a:r>
            <a:r>
              <a:rPr lang="el-GR" altLang="el-GR" sz="4000"/>
              <a:t/>
            </a:r>
            <a:br>
              <a:rPr lang="el-GR" altLang="el-GR" sz="4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29699" name="Picture 4" descr="agorajudg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1450" y="630239"/>
            <a:ext cx="6408738" cy="5487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4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Βερολίνο </a:t>
            </a:r>
            <a:r>
              <a:rPr lang="fr-FR" altLang="el-GR" sz="2400"/>
              <a:t>F 2356</a:t>
            </a:r>
            <a:br>
              <a:rPr lang="fr-FR" altLang="el-GR" sz="2400"/>
            </a:br>
            <a:r>
              <a:rPr lang="fr-FR" altLang="el-GR" sz="4000"/>
              <a:t/>
            </a:r>
            <a:br>
              <a:rPr lang="fr-FR" altLang="el-GR" sz="4000"/>
            </a:br>
            <a:r>
              <a:rPr lang="el-GR" altLang="el-GR" sz="4000"/>
              <a:t> </a:t>
            </a:r>
          </a:p>
        </p:txBody>
      </p:sp>
      <p:pic>
        <p:nvPicPr>
          <p:cNvPr id="30723" name="Picture 6" descr="BerlinF2356Painterc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765175"/>
            <a:ext cx="7632700" cy="525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Βερολίνο 3412. Βοιωτικός σκύφος</a:t>
            </a:r>
          </a:p>
        </p:txBody>
      </p:sp>
      <p:pic>
        <p:nvPicPr>
          <p:cNvPr id="31747" name="Picture 4" descr="berlin3412skypho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4701" y="1828800"/>
            <a:ext cx="563721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Λονδίνο Β 215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135314" y="3246438"/>
            <a:ext cx="5921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bg1"/>
                </a:solidFill>
              </a:rPr>
              <a:t>Κύλικα Επικτήτου από την Ποσειδωνία. Θέτις και Πηλεύς</a:t>
            </a:r>
          </a:p>
        </p:txBody>
      </p:sp>
      <p:pic>
        <p:nvPicPr>
          <p:cNvPr id="5124" name="Picture 6" descr="LondonB215EyeSirenPaintercolumnkr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1844675"/>
            <a:ext cx="71183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Αθήνα		Μ</a:t>
            </a:r>
            <a:r>
              <a:rPr lang="fr-FR" altLang="el-GR" smtClean="0"/>
              <a:t>alibu</a:t>
            </a:r>
            <a:endParaRPr lang="el-GR" altLang="el-GR" smtClean="0"/>
          </a:p>
        </p:txBody>
      </p:sp>
      <p:pic>
        <p:nvPicPr>
          <p:cNvPr id="32771" name="Picture 4" descr="athens1181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628776"/>
            <a:ext cx="3676650" cy="439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7" descr="MalibuKer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1614" y="260350"/>
            <a:ext cx="4116387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Βοστώνη 99.533. Καβιρικός σκύφος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33795" name="Picture 4" descr="Boston99533cabirianskyphosjudg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5914" y="692151"/>
            <a:ext cx="5832475" cy="544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el-GR" sz="2000"/>
              <a:t>B</a:t>
            </a:r>
            <a:r>
              <a:rPr lang="el-GR" altLang="el-GR" sz="2000"/>
              <a:t>όννη 78		</a:t>
            </a:r>
            <a:r>
              <a:rPr lang="fr-FR" altLang="el-GR" sz="2000"/>
              <a:t>Paestum 23370</a:t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el-GR" altLang="el-GR" smtClean="0"/>
              <a:t>			</a:t>
            </a:r>
          </a:p>
        </p:txBody>
      </p:sp>
      <p:pic>
        <p:nvPicPr>
          <p:cNvPr id="34819" name="Picture 4" descr="Bonn78GnathiaPolionkrat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565275"/>
            <a:ext cx="4752975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9" descr="Paestum21370signedPythonbirthofHelen neckamph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400" y="333376"/>
            <a:ext cx="3906838" cy="568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Νέα Υόρκη. Κορινθιακός κρατήρας</a:t>
            </a:r>
          </a:p>
        </p:txBody>
      </p:sp>
      <p:pic>
        <p:nvPicPr>
          <p:cNvPr id="35843" name="Picture 4" descr="NewYork27106corinthiankr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133600"/>
            <a:ext cx="8569325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Γέννηση της Ελένης </a:t>
            </a:r>
            <a:endParaRPr lang="en-US" altLang="el-GR" smtClean="0"/>
          </a:p>
        </p:txBody>
      </p:sp>
      <p:pic>
        <p:nvPicPr>
          <p:cNvPr id="36867" name="Picture 2" descr="C:\Users\mitsos\Pictures\MYTHOS\TROY\birth of helen\Bonn78GnathiaPolionkrat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750" y="1844675"/>
            <a:ext cx="4267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3" descr="C:\Users\mitsos\Pictures\MYTHOS\TROY\birth of helen\Kielbirthofhelenpelik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9" y="1292225"/>
            <a:ext cx="3000375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1800"/>
              <a:t>Γέννηση της Ελένης από τάφο στο Μεταπόντιο	</a:t>
            </a:r>
            <a:br>
              <a:rPr lang="el-GR" altLang="el-GR" sz="1800"/>
            </a:br>
            <a:r>
              <a:rPr lang="el-GR" altLang="el-GR" sz="1800"/>
              <a:t>΄							</a:t>
            </a:r>
            <a:r>
              <a:rPr lang="fr-FR" altLang="el-GR" sz="1800"/>
              <a:t>Bologna</a:t>
            </a: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endParaRPr lang="el-GR" altLang="el-GR" sz="1800"/>
          </a:p>
        </p:txBody>
      </p:sp>
      <p:pic>
        <p:nvPicPr>
          <p:cNvPr id="37891" name="Picture 4" descr="BolognaPolygnot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7825" y="1052514"/>
            <a:ext cx="4914900" cy="497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7" descr="metapontotorret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412876"/>
            <a:ext cx="3365500" cy="461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9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Σκύφος Μάκρωνος. Βοστώνη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38916" name="Picture 4" descr="Boston13186MakronHieronskyphos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728664"/>
            <a:ext cx="820896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Σκύφος Μάκρωνος. Βοστώνη</a:t>
            </a:r>
            <a:br>
              <a:rPr lang="el-GR" altLang="el-GR" sz="24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39939" name="Picture 4" descr="Boston13186MakronHieronskypho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765176"/>
            <a:ext cx="7920038" cy="530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9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40963" name="Picture 3" descr="PrivatecollectionEdinburghPainterleky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773239"/>
            <a:ext cx="1952625" cy="432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4" name="Picture 4" descr="PrivatecollectionEdinburghPainterlekytho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275" y="3009900"/>
            <a:ext cx="2120900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847850" y="3213101"/>
            <a:ext cx="61849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</p:txBody>
      </p:sp>
      <p:pic>
        <p:nvPicPr>
          <p:cNvPr id="40966" name="Picture 6" descr="LondonB620WGoinocho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4563" y="2708276"/>
            <a:ext cx="4368800" cy="340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992314" y="836614"/>
            <a:ext cx="7272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solidFill>
                  <a:schemeClr val="tx2"/>
                </a:solidFill>
              </a:rPr>
              <a:t>Ιδ. Συλλ. Ζωγράφος του Εδιμβούργου. Λονδίνο Β 620. Οινοχόη του Ζωγραφου της Αθηνάς. </a:t>
            </a:r>
          </a:p>
        </p:txBody>
      </p:sp>
    </p:spTree>
    <p:extLst>
      <p:ext uri="{BB962C8B-B14F-4D97-AF65-F5344CB8AC3E}">
        <p14:creationId xmlns:p14="http://schemas.microsoft.com/office/powerpoint/2010/main" val="2616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Λούβρο </a:t>
            </a:r>
            <a:r>
              <a:rPr lang="fr-FR" altLang="el-GR" sz="2000"/>
              <a:t>G1. </a:t>
            </a:r>
            <a:r>
              <a:rPr lang="el-GR" altLang="el-GR" sz="2000"/>
              <a:t>Αμφορέας του Όλτου</a:t>
            </a:r>
            <a:br>
              <a:rPr lang="el-GR" altLang="el-GR" sz="2000"/>
            </a:br>
            <a:r>
              <a:rPr lang="el-GR" altLang="el-GR" sz="2000"/>
              <a:t>				Στάμνος του Ζωγράφου του Βερολίνου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4000"/>
          </a:p>
        </p:txBody>
      </p:sp>
      <p:pic>
        <p:nvPicPr>
          <p:cNvPr id="41987" name="Picture 3" descr="LouvrG1Olt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692150"/>
            <a:ext cx="3213100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 descr="Berlinpainterstamnoschir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1" y="1052514"/>
            <a:ext cx="4786313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Βερολίνο. Κύλικα του Πειθίνου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			             </a:t>
            </a:r>
            <a:r>
              <a:rPr lang="fr-FR" altLang="el-GR" sz="2000"/>
              <a:t>Paestum. </a:t>
            </a:r>
            <a:r>
              <a:rPr lang="el-GR" altLang="el-GR" sz="2000"/>
              <a:t>Θραύσμα κύλικας του Επικτήτου</a:t>
            </a:r>
          </a:p>
        </p:txBody>
      </p:sp>
      <p:pic>
        <p:nvPicPr>
          <p:cNvPr id="6147" name="Picture 4" descr="Berlinpeithinoscu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1631950"/>
            <a:ext cx="4681538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7" descr="PaestumEpikteto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338" y="2133601"/>
            <a:ext cx="4000500" cy="328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z="2000"/>
          </a:p>
        </p:txBody>
      </p:sp>
      <p:pic>
        <p:nvPicPr>
          <p:cNvPr id="43011" name="Picture 4" descr="ParisPraxiaschiro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333375"/>
            <a:ext cx="3706813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7" descr="ParisPraxiaschir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5763" y="333375"/>
            <a:ext cx="3643312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1184275" y="3281363"/>
            <a:ext cx="77618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>
              <a:buFont typeface="Wingdings" panose="05000000000000000000" pitchFamily="2" charset="2"/>
              <a:buNone/>
            </a:pPr>
            <a:r>
              <a:rPr lang="fr-FR" altLang="el-GR" sz="2000">
                <a:solidFill>
                  <a:schemeClr val="tx2"/>
                </a:solidFill>
              </a:rPr>
              <a:t>	            </a:t>
            </a:r>
            <a:r>
              <a:rPr lang="el-GR" altLang="el-GR" sz="2000">
                <a:solidFill>
                  <a:schemeClr val="tx2"/>
                </a:solidFill>
              </a:rPr>
              <a:t>Αμφορέας της Ομάδας του Πραξία </a:t>
            </a:r>
            <a:endParaRPr lang="fr-FR" altLang="el-GR" sz="2000">
              <a:solidFill>
                <a:schemeClr val="tx2"/>
              </a:solidFill>
            </a:endParaRPr>
          </a:p>
          <a:p>
            <a:pPr lvl="4" eaLnBrk="1" hangingPunct="1">
              <a:buFont typeface="Wingdings" panose="05000000000000000000" pitchFamily="2" charset="2"/>
              <a:buNone/>
            </a:pPr>
            <a:r>
              <a:rPr lang="fr-FR" altLang="el-GR" sz="2000">
                <a:solidFill>
                  <a:schemeClr val="tx2"/>
                </a:solidFill>
              </a:rPr>
              <a:t>		</a:t>
            </a:r>
            <a:r>
              <a:rPr lang="el-GR" altLang="el-GR" sz="2000">
                <a:solidFill>
                  <a:schemeClr val="tx2"/>
                </a:solidFill>
              </a:rPr>
              <a:t>Παρίσι, </a:t>
            </a:r>
            <a:r>
              <a:rPr lang="fr-FR" altLang="el-GR" sz="2000">
                <a:solidFill>
                  <a:schemeClr val="tx2"/>
                </a:solidFill>
              </a:rPr>
              <a:t>Cab.Méd.</a:t>
            </a:r>
            <a:endParaRPr lang="el-GR" altLang="el-GR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Νέα Υόρκη. Ποντικός αμφορέας. Οι κόρες του Λυκομήδη και ο Αχιλλέας</a:t>
            </a: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44035" name="Picture 4" descr="NewYorkponticampho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782638"/>
            <a:ext cx="8351837" cy="523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400"/>
              <a:t>Αγία Πετρούπολη. Ζωγράφος του Τηλέφου</a:t>
            </a:r>
            <a:r>
              <a:rPr lang="fr-FR" altLang="el-GR" sz="2400"/>
              <a:t>	</a:t>
            </a:r>
            <a:r>
              <a:rPr lang="el-GR" altLang="el-GR" sz="2400"/>
              <a:t>     Λονδίνο. Πελίκη</a:t>
            </a:r>
          </a:p>
        </p:txBody>
      </p:sp>
      <p:pic>
        <p:nvPicPr>
          <p:cNvPr id="45059" name="Picture 4" descr="StPetersbourgTelephos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2266951"/>
            <a:ext cx="4968875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7" descr="LondonTelephospeli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9601" y="2133600"/>
            <a:ext cx="34258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0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1800"/>
              <a:t>Γέλα. Λήκυθος του Δούρη</a:t>
            </a:r>
            <a:br>
              <a:rPr lang="el-GR" altLang="el-GR" sz="1800"/>
            </a:br>
            <a:r>
              <a:rPr lang="el-GR" altLang="el-GR" sz="2000"/>
              <a:t>				Λονδίνο. Καμπανικός Αμφορέας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46083" name="Picture 4" descr="SicilyDour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908050"/>
            <a:ext cx="2105025" cy="511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7" descr="LondonB70festacampestreamphor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9" y="1412875"/>
            <a:ext cx="3030537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LondonB70festacampestre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6138" y="1412875"/>
            <a:ext cx="3230562" cy="475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4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1800"/>
              <a:t>Βασιλεία. Κρατήρας Πρωτεσίλαος</a:t>
            </a:r>
            <a:r>
              <a:rPr lang="en-US" altLang="el-GR" sz="1800"/>
              <a:t>	</a:t>
            </a:r>
            <a:r>
              <a:rPr lang="el-GR" altLang="el-GR" sz="1800"/>
              <a:t>      Λονδίνο Β 240. Αχιλλέας ή Παλαμήδης</a:t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r>
              <a:rPr lang="el-GR" altLang="el-GR" sz="1800"/>
              <a:t/>
            </a:r>
            <a:br>
              <a:rPr lang="el-GR" altLang="el-GR" sz="1800"/>
            </a:br>
            <a:endParaRPr lang="el-GR" altLang="el-GR" sz="1800"/>
          </a:p>
        </p:txBody>
      </p:sp>
      <p:pic>
        <p:nvPicPr>
          <p:cNvPr id="47107" name="Picture 4" descr="BaselBaltimorePaintervolutekra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765176"/>
            <a:ext cx="42259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7" descr="LondonB240Palamedes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8701" y="1341438"/>
            <a:ext cx="4341813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Λονδίνο Β 209. Αμφορέας του Εξηκία</a:t>
            </a:r>
            <a:br>
              <a:rPr lang="el-GR" altLang="el-GR" sz="2800"/>
            </a:br>
            <a:endParaRPr lang="el-GR" altLang="el-GR" smtClean="0"/>
          </a:p>
        </p:txBody>
      </p:sp>
      <p:pic>
        <p:nvPicPr>
          <p:cNvPr id="48131" name="Picture 4" descr="LondonB209amphoraExeki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989138"/>
            <a:ext cx="5256213" cy="366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7" descr="LondonAmasosamph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3100" y="1341439"/>
            <a:ext cx="3371850" cy="4757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Lille. </a:t>
            </a:r>
            <a:r>
              <a:rPr lang="el-GR" altLang="el-GR" sz="2400"/>
              <a:t>Πυξίδα του Ζωγράφου </a:t>
            </a:r>
            <a:r>
              <a:rPr lang="fr-FR" altLang="el-GR" sz="2400"/>
              <a:t>C. </a:t>
            </a:r>
            <a:r>
              <a:rPr lang="el-GR" altLang="el-GR" sz="2400"/>
              <a:t>Αχιλλέας και Μέμνων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49155" name="Picture 3" descr="LillePainterCpyxi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8" y="692150"/>
            <a:ext cx="8208962" cy="534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Υδρία </a:t>
            </a:r>
            <a:r>
              <a:rPr lang="fr-FR" altLang="el-GR" sz="2000"/>
              <a:t>Ricci</a:t>
            </a:r>
            <a:r>
              <a:rPr lang="el-GR" altLang="el-GR" sz="2000"/>
              <a:t>			</a:t>
            </a:r>
            <a:r>
              <a:rPr lang="fr-FR" altLang="el-GR" sz="2400"/>
              <a:t/>
            </a:r>
            <a:br>
              <a:rPr lang="fr-F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50179" name="Picture 3" descr="Riccihydriakerostas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052514"/>
            <a:ext cx="3978275" cy="504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7" descr="romericcihydriabod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3726" y="981076"/>
            <a:ext cx="4722813" cy="504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Λονδίνο, ψευδοχαλκιδικός αμφορέας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51203" name="Picture 4" descr="LondonpseudochalcidianMemnonGroupampho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550" y="692151"/>
            <a:ext cx="7200900" cy="5427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Λονδίνο Ε 77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5591175" y="22764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52228" name="Picture 5" descr="LondonE77SabouroffP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9" y="763588"/>
            <a:ext cx="7056437" cy="510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Βερολίνο. Ζωγράφος του Επήλειου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7171" name="Picture 3" descr="BerlinEpeleiosPainte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836614"/>
            <a:ext cx="8496300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53251" name="Picture 3" descr="Agrigentobellkrater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7350" y="188914"/>
            <a:ext cx="6769100" cy="589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167189" y="3246438"/>
            <a:ext cx="3857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accent2"/>
                </a:solidFill>
              </a:rPr>
              <a:t>Κωδωνόσχημος κρατήρας. Ακράγας</a:t>
            </a:r>
          </a:p>
        </p:txBody>
      </p:sp>
    </p:spTree>
    <p:extLst>
      <p:ext uri="{BB962C8B-B14F-4D97-AF65-F5344CB8AC3E}">
        <p14:creationId xmlns:p14="http://schemas.microsoft.com/office/powerpoint/2010/main" val="34087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Κύλικα Αθήνας, Μουσείο Αγοράς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54275" name="Picture 4" descr="gorgoscup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1217613"/>
            <a:ext cx="8569325" cy="488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 </a:t>
            </a:r>
          </a:p>
        </p:txBody>
      </p:sp>
      <p:pic>
        <p:nvPicPr>
          <p:cNvPr id="55299" name="Picture 4" descr="LouvreDourispie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5914" y="260351"/>
            <a:ext cx="553402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4479925" y="3230564"/>
            <a:ext cx="3232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solidFill>
                  <a:schemeClr val="tx2"/>
                </a:solidFill>
              </a:rPr>
              <a:t>Λούβρο. Κύλικα του Δούρη</a:t>
            </a:r>
          </a:p>
        </p:txBody>
      </p:sp>
    </p:spTree>
    <p:extLst>
      <p:ext uri="{BB962C8B-B14F-4D97-AF65-F5344CB8AC3E}">
        <p14:creationId xmlns:p14="http://schemas.microsoft.com/office/powerpoint/2010/main" val="21427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Τάραντας. Πρώιμος απουλικός κρατήρας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56323" name="Picture 4" descr="taranto140639PainteroftheBerlinDancingGirl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765175"/>
            <a:ext cx="3922713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7" descr="taranto140639de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5638" y="2063751"/>
            <a:ext cx="4608512" cy="315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5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Δύο κάτοπτρα σε ιδ. Συλλ. Θέτις και Μέμνων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57347" name="Picture 4" descr="UnitedstatesmirrorEosMemn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125539"/>
            <a:ext cx="4568825" cy="482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7" descr="UnitedStatesEosMemn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5876" y="1196975"/>
            <a:ext cx="3929063" cy="475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Λούβρο </a:t>
            </a:r>
            <a:r>
              <a:rPr lang="fr-FR" altLang="el-GR" sz="2000"/>
              <a:t>G 373. </a:t>
            </a:r>
            <a:r>
              <a:rPr lang="el-GR" altLang="el-GR" sz="2000"/>
              <a:t>Λονδίνο Τα 615.        </a:t>
            </a:r>
            <a:r>
              <a:rPr lang="fr-FR" altLang="el-GR" sz="2000"/>
              <a:t>«</a:t>
            </a:r>
            <a:r>
              <a:rPr lang="el-GR" altLang="el-GR" sz="2000"/>
              <a:t>Μηλιακό</a:t>
            </a:r>
            <a:r>
              <a:rPr lang="fr-FR" altLang="el-GR" sz="2000"/>
              <a:t>» </a:t>
            </a:r>
            <a:r>
              <a:rPr lang="el-GR" altLang="el-GR" sz="2000"/>
              <a:t>ανάγλυφο από την Κάμειρο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8195" name="Picture 4" descr="LouvreG373MannerleningradPainterpeli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620713"/>
            <a:ext cx="3500438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7" descr="LondonT615melianreliefKamei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38813" y="1341438"/>
            <a:ext cx="446246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Βασιλεία. Αμφορέας με τον τρόπο της Ομάδας του Λεάγρου. Α</a:t>
            </a:r>
            <a:r>
              <a:rPr lang="fr-FR" altLang="el-GR" sz="2000"/>
              <a:t>berdeen 64008, </a:t>
            </a:r>
            <a:r>
              <a:rPr lang="el-GR" altLang="el-GR" sz="2000"/>
              <a:t>υδρία του Ζωγράφου του Βερολίνου. Πηλεύς και Θέτις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800"/>
          </a:p>
        </p:txBody>
      </p:sp>
      <p:pic>
        <p:nvPicPr>
          <p:cNvPr id="9219" name="Picture 3" descr="BAselmannerLeagrosgroup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412875"/>
            <a:ext cx="4464050" cy="3894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Aberdeen64008BerlinPainterhyd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2851" y="981076"/>
            <a:ext cx="4062413" cy="504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 </a:t>
            </a:r>
          </a:p>
        </p:txBody>
      </p:sp>
      <p:pic>
        <p:nvPicPr>
          <p:cNvPr id="10243" name="Picture 3" descr="Harvard19254049DiosphosPainterlekyth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1" y="333375"/>
            <a:ext cx="2506663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Harvard19254049DiosphosPainterlekytho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333376"/>
            <a:ext cx="2462213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 descr="Harvard19254049DiosphosPainterlekytho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0051" y="260351"/>
            <a:ext cx="2354263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674938" y="3246438"/>
            <a:ext cx="684371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l-GR" sz="1800">
                <a:solidFill>
                  <a:schemeClr val="accent2"/>
                </a:solidFill>
              </a:rPr>
              <a:t>Harvard 1925.40.49. </a:t>
            </a:r>
            <a:r>
              <a:rPr lang="el-GR" altLang="el-GR" sz="1800">
                <a:solidFill>
                  <a:schemeClr val="accent2"/>
                </a:solidFill>
              </a:rPr>
              <a:t>Λήκυθος του Ζωγράφου του Φωτός του Διός</a:t>
            </a:r>
          </a:p>
        </p:txBody>
      </p:sp>
    </p:spTree>
    <p:extLst>
      <p:ext uri="{BB962C8B-B14F-4D97-AF65-F5344CB8AC3E}">
        <p14:creationId xmlns:p14="http://schemas.microsoft.com/office/powerpoint/2010/main" val="29479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Βαλτιμόρη 48.18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11267" name="Picture 4" descr="Baltimore481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765175"/>
            <a:ext cx="373062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7" descr="Baltimore4818Peleusamphor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3975" y="765176"/>
            <a:ext cx="3938588" cy="526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1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336</Words>
  <Application>Microsoft Office PowerPoint</Application>
  <PresentationFormat>Widescreen</PresentationFormat>
  <Paragraphs>100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Office Theme</vt:lpstr>
      <vt:lpstr>    Ο Τρωϊκός κύκλος  </vt:lpstr>
      <vt:lpstr>Πηλέας και Θέτις. Sotheby’s. Αμφορέας. Αμφορέας της Villa Giulia</vt:lpstr>
      <vt:lpstr>Λονδίνο Β 215</vt:lpstr>
      <vt:lpstr>Βερολίνο. Κύλικα του Πειθίνου                  Paestum. Θραύσμα κύλικας του Επικτήτου</vt:lpstr>
      <vt:lpstr>Βερολίνο. Ζωγράφος του Επήλειου  </vt:lpstr>
      <vt:lpstr>Λούβρο G 373. Λονδίνο Τα 615.        «Μηλιακό» ανάγλυφο από την Κάμειρο    </vt:lpstr>
      <vt:lpstr>Βασιλεία. Αμφορέας με τον τρόπο της Ομάδας του Λεάγρου. Αberdeen 64008, υδρία του Ζωγράφου του Βερολίνου. Πηλεύς και Θέτις   </vt:lpstr>
      <vt:lpstr> </vt:lpstr>
      <vt:lpstr>Βαλτιμόρη 48.18   </vt:lpstr>
      <vt:lpstr>Ετρουσκικό κάτοπτρο. Βατικανό                                 Τόκυο, ιδ. Συλλ. Ετρουσκικό κάτοπτρο</vt:lpstr>
      <vt:lpstr>Λονδίνο</vt:lpstr>
      <vt:lpstr>Παλέρμο 2373. Στάμνος του Ζωγράφου του Βερολίνου         </vt:lpstr>
      <vt:lpstr>Λονδίνο, δίνος Σοφίλου   </vt:lpstr>
      <vt:lpstr>1. Ακρόπολη. Σοφίλος. 2. Chiusi. Δίνοι με τους γάμους του Πηλέα και της Θέτιδας </vt:lpstr>
      <vt:lpstr>Φλωρεντία 4209 </vt:lpstr>
      <vt:lpstr>Φλωρεντία 4209  </vt:lpstr>
      <vt:lpstr>Αθήνα. Τυρρηνικός αμφορέας. Γάμοι Πηλέα και Θέτιδος ;</vt:lpstr>
      <vt:lpstr>   Αθήνα, ευβοϊκός αμφορέας     Φερράρα. Ζωγράφος του Πηλέα   </vt:lpstr>
      <vt:lpstr>Βοστώνη, κύλικα. Έρις     </vt:lpstr>
      <vt:lpstr>Louvre CA 616. Πυξίδα του Ζωγράφου C   </vt:lpstr>
      <vt:lpstr>Lille. Πυξίδα του Ζωγράφου C. </vt:lpstr>
      <vt:lpstr>Φλωρεντία αμφορέας του Λυδού. </vt:lpstr>
      <vt:lpstr>    Φλωρεντία 3856. Αμφορέας.          Βασιλεία BS 434. Υδρία. </vt:lpstr>
      <vt:lpstr>Μόναχο 1392. Αμφορέας. Κρίση του Πάριδος. Chianciano Terme. Αμφορέας.  </vt:lpstr>
      <vt:lpstr>Αμφορέας Μονάχου 837. Ζωγράφος του Πάριδος   </vt:lpstr>
      <vt:lpstr>Αμφορέας Μονάχου 837  </vt:lpstr>
      <vt:lpstr>Αγορά της Αθήνας  </vt:lpstr>
      <vt:lpstr>Βερολίνο F 2356   </vt:lpstr>
      <vt:lpstr>Βερολίνο 3412. Βοιωτικός σκύφος</vt:lpstr>
      <vt:lpstr>Αθήνα  Μalibu</vt:lpstr>
      <vt:lpstr>Βοστώνη 99.533. Καβιρικός σκύφος  </vt:lpstr>
      <vt:lpstr>Bόννη 78  Paestum 23370     </vt:lpstr>
      <vt:lpstr>Νέα Υόρκη. Κορινθιακός κρατήρας</vt:lpstr>
      <vt:lpstr>Γέννηση της Ελένης </vt:lpstr>
      <vt:lpstr>Γέννηση της Ελένης από τάφο στο Μεταπόντιο  ΄       Bologna   </vt:lpstr>
      <vt:lpstr>Σκύφος Μάκρωνος. Βοστώνη  </vt:lpstr>
      <vt:lpstr>Σκύφος Μάκρωνος. Βοστώνη  </vt:lpstr>
      <vt:lpstr>  </vt:lpstr>
      <vt:lpstr>Λούβρο G1. Αμφορέας του Όλτου     Στάμνος του Ζωγράφου του Βερολίνου  </vt:lpstr>
      <vt:lpstr>PowerPoint Presentation</vt:lpstr>
      <vt:lpstr>Νέα Υόρκη. Ποντικός αμφορέας. Οι κόρες του Λυκομήδη και ο Αχιλλέας   </vt:lpstr>
      <vt:lpstr>Αγία Πετρούπολη. Ζωγράφος του Τηλέφου      Λονδίνο. Πελίκη</vt:lpstr>
      <vt:lpstr>Γέλα. Λήκυθος του Δούρη     Λονδίνο. Καμπανικός Αμφορέας  </vt:lpstr>
      <vt:lpstr>Βασιλεία. Κρατήρας Πρωτεσίλαος       Λονδίνο Β 240. Αχιλλέας ή Παλαμήδης    </vt:lpstr>
      <vt:lpstr>Λονδίνο Β 209. Αμφορέας του Εξηκία </vt:lpstr>
      <vt:lpstr>Lille. Πυξίδα του Ζωγράφου C. Αχιλλέας και Μέμνων   </vt:lpstr>
      <vt:lpstr>Υδρία Ricci      </vt:lpstr>
      <vt:lpstr>Λονδίνο, ψευδοχαλκιδικός αμφορέας    </vt:lpstr>
      <vt:lpstr>Λονδίνο Ε 77   </vt:lpstr>
      <vt:lpstr>PowerPoint Presentation</vt:lpstr>
      <vt:lpstr>Κύλικα Αθήνας, Μουσείο Αγοράς    </vt:lpstr>
      <vt:lpstr> </vt:lpstr>
      <vt:lpstr>Τάραντας. Πρώιμος απουλικός κρατήρας   </vt:lpstr>
      <vt:lpstr>Δύο κάτοπτρα σε ιδ. Συλλ. Θέτις και Μέμνων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Ο Τρωϊκός κύκλος  </dc:title>
  <dc:creator>User</dc:creator>
  <cp:lastModifiedBy>User</cp:lastModifiedBy>
  <cp:revision>3</cp:revision>
  <dcterms:created xsi:type="dcterms:W3CDTF">2022-01-16T17:35:21Z</dcterms:created>
  <dcterms:modified xsi:type="dcterms:W3CDTF">2022-01-25T09:58:47Z</dcterms:modified>
</cp:coreProperties>
</file>