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666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5376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014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143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381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088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2772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4163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909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4862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133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7218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B675E-22C9-4147-8389-F9C70C656303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FBA69-2B9D-48DB-99C1-621449766E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734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ΙΔΡΥΣΗ ΕΣΤΙΑΤΟΡΙΟΥ 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pPr algn="just"/>
            <a:r>
              <a:rPr lang="el-GR" dirty="0" smtClean="0">
                <a:solidFill>
                  <a:schemeClr val="tx1"/>
                </a:solidFill>
              </a:rPr>
              <a:t>Χρειάζεται ικανότητα, διορατικότητα, ευφυΐα, αντίληψη και ικανότητες οργάνωσης &amp; διοίκησης ώστε να μπορεί να αντιμετωπίσει με επιτυχία τα προβλήματα που θα προκύψουν</a:t>
            </a:r>
          </a:p>
          <a:p>
            <a:pPr algn="just"/>
            <a:endParaRPr lang="el-GR" dirty="0" smtClean="0">
              <a:solidFill>
                <a:schemeClr val="tx1"/>
              </a:solidFill>
            </a:endParaRPr>
          </a:p>
          <a:p>
            <a:pPr algn="just"/>
            <a:r>
              <a:rPr lang="el-GR" dirty="0" smtClean="0">
                <a:solidFill>
                  <a:schemeClr val="tx1"/>
                </a:solidFill>
              </a:rPr>
              <a:t>Υπομονή και επιμονή γιατί το ξεκίνημα έχει πάντα δυσκολίες: αναγνώρισης,  λίγα  έσοδα, αρκετά λειτουργικά έξοδα για προώθηση και υποστήριξη του προϊόντος.  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</a:rPr>
              <a:t>Υποχρεωτικά δημιουργία σχεδίου Δράσης ( πορεία, χρόνος, στόχοι, πιθανά προβλήματα  που θα προκύψουν, επιλογή καλύτερων λύσεων σε οικονομικά , οργανωτικά, λειτουργικά και προσωπικά θέματα).       </a:t>
            </a: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14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ΑΡΧΕΣ ΠΡΟΓΡΑΜΜΑΤΙΣΜΟΥ</a:t>
            </a:r>
            <a:br>
              <a:rPr lang="el-GR" dirty="0" smtClean="0"/>
            </a:br>
            <a:r>
              <a:rPr lang="el-G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Γιατί προγραμματίζω;</a:t>
            </a:r>
            <a:endParaRPr lang="el-G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 να υπάρχει περισσότερη επιδεξιότητα στην παραγωγή. </a:t>
            </a:r>
          </a:p>
          <a:p>
            <a:r>
              <a:rPr lang="el-GR" dirty="0" smtClean="0"/>
              <a:t>Για να επιτυγχάνεται το μέγιστο της παραγωγής και οι στόχοι της, σε συνδυασμό με τις ανάγκες και τις επιθυμίες των πελατών.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266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ΑΡΧΕΣ </a:t>
            </a:r>
            <a:r>
              <a:rPr lang="el-GR" dirty="0" smtClean="0"/>
              <a:t>ΠΡΟΓΡΑΜΜΑΤΙΣΜΟΥ</a:t>
            </a:r>
            <a:br>
              <a:rPr lang="el-GR" dirty="0" smtClean="0"/>
            </a:br>
            <a:r>
              <a:rPr lang="el-GR" dirty="0" smtClean="0"/>
              <a:t>Πως προγραμματίζω;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Γνωρίζοντας τη ζήτηση, τη χρήση του εξοπλισμού, την τεχνική και πως γίνεται η προεργασία.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5516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ΑΡΧΕΣ </a:t>
            </a:r>
            <a:r>
              <a:rPr lang="el-GR" dirty="0" smtClean="0"/>
              <a:t>ΠΡΟΓΡΑΜΜΑΤΙΣΜΟΥ</a:t>
            </a:r>
            <a:br>
              <a:rPr lang="el-GR" dirty="0" smtClean="0"/>
            </a:br>
            <a:r>
              <a:rPr lang="el-GR" dirty="0" smtClean="0"/>
              <a:t>Πως θα εργαστώ;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Ελέγχοντας οδηγίες και σημειώσεις από προηγούμενες εργασίες.</a:t>
            </a:r>
          </a:p>
          <a:p>
            <a:r>
              <a:rPr lang="el-GR" dirty="0" smtClean="0"/>
              <a:t>Πραγματοποιώντας λογικές και διαδοχικές κινήσεις.</a:t>
            </a:r>
          </a:p>
          <a:p>
            <a:r>
              <a:rPr lang="el-GR" dirty="0" smtClean="0"/>
              <a:t>Υπολογίζοντας σωστά το χρόνο, προπαρασκευής και παρασκευής </a:t>
            </a:r>
            <a:r>
              <a:rPr lang="el-GR" smtClean="0"/>
              <a:t>των προϊόντων.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477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z="4900" b="1" dirty="0" smtClean="0"/>
              <a:t>ΑΡΧΕΣ ΟΡΓΑΝΩΣΗΣ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Πως πρέπει να οργανωθεί ο ενδιαφερόμενος για μια σωστή διαδικασία;</a:t>
            </a:r>
            <a:endParaRPr lang="el-GR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03648" y="4005064"/>
            <a:ext cx="6400800" cy="1752600"/>
          </a:xfrm>
        </p:spPr>
        <p:txBody>
          <a:bodyPr>
            <a:normAutofit fontScale="62500" lnSpcReduction="2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l-GR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Να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l-GR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οργανώσει τον εαυτό του – προσωπική οργάνωση απαραίτητη προϋπόθεση για μελλοντική ανάπτυξη.</a:t>
            </a:r>
          </a:p>
          <a:p>
            <a:pPr algn="just"/>
            <a:endParaRPr lang="el-G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l-GR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Να αργανώσει το υλικό &amp; τον εξοπλισμό.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l-G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l-GR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Να οργανώσει το χώρο εργασίας.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l-G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l-GR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l-G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88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ΑΡΧΕΣ </a:t>
            </a:r>
            <a:r>
              <a:rPr lang="el-GR" dirty="0" smtClean="0"/>
              <a:t>ΟΡΓΑΝΩΣΗΣ</a:t>
            </a:r>
            <a:br>
              <a:rPr lang="el-GR" dirty="0" smtClean="0"/>
            </a:br>
            <a:r>
              <a:rPr lang="el-GR" sz="3100" b="1" dirty="0" smtClean="0"/>
              <a:t>Γιατί τα υλικά και ο εξοπλισμός πρέπει να προϋπάρχουν;</a:t>
            </a:r>
            <a:endParaRPr lang="el-GR" sz="31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Για να γνωρίζει ο εργαζόμενος τι είναι διαθέσιμο ώστε να μπορεί να προχωρήσει η εργασία χωρίς διακοπή με τις λιγότερες πιθανότητες σφάλματος.</a:t>
            </a: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09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>
                <a:latin typeface="Arial" panose="020B0604020202020204" pitchFamily="34" charset="0"/>
                <a:cs typeface="Arial" panose="020B0604020202020204" pitchFamily="34" charset="0"/>
              </a:rPr>
              <a:t>ΑΡΧΕΣ </a:t>
            </a:r>
            <a:r>
              <a:rPr lang="el-G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ΟΡΓΑΝΩΣΗΣ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Σε ποια αρχή πρέπει να στηρίζεται το πλάνο εργασίας; </a:t>
            </a:r>
            <a:endParaRPr lang="el-GR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σωστή σειρά των ενεργειών συμβάλλει στην μεγιστοποίηση της  παραγωγής, την ποιοτική της αναβάθμιση &amp; την εξοικονόμηση χρόνου – κόστους (οικονομία κλίμακας)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5068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ΑΡΧΕΣ </a:t>
            </a:r>
            <a:r>
              <a:rPr lang="el-GR" dirty="0" smtClean="0"/>
              <a:t>ΟΡΓΑΝΩΣΗΣ</a:t>
            </a:r>
            <a:br>
              <a:rPr lang="el-GR" dirty="0" smtClean="0"/>
            </a:br>
            <a:r>
              <a:rPr lang="el-GR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Πως μπορεί η εργασία να πραγματοποιηθεί εύκολα και γρήγορα;</a:t>
            </a:r>
            <a:endParaRPr lang="el-GR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 την προμήθεια κατάλληλου εξοπλισμού για κάθε εργασία και  την εργονομική του τοποθέτηση (εξοικονόμηση χρόνου, χώρου, διαδικασιών, ενέργειας &amp; αύξηση της αποτελεσματικότητας)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9065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ΑΡΧΕΣ </a:t>
            </a:r>
            <a:r>
              <a:rPr lang="el-GR" dirty="0" smtClean="0"/>
              <a:t>ΟΡΓΑΝΩΣΗΣ</a:t>
            </a:r>
            <a:br>
              <a:rPr lang="el-GR" dirty="0" smtClean="0"/>
            </a:br>
            <a:r>
              <a:rPr lang="el-GR" sz="3100" dirty="0" smtClean="0"/>
              <a:t>Ποίες φάσεις πρέπει να περιλαμβάνει ένα πλάνο εργασίας;</a:t>
            </a:r>
            <a:endParaRPr lang="el-GR" sz="31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Ενημέρωση για το προϊόν – υπηρεσία που πρόκειται να παραχθεί.</a:t>
            </a:r>
          </a:p>
          <a:p>
            <a:r>
              <a:rPr lang="el-G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Την προμήθεια Α υλών.</a:t>
            </a:r>
          </a:p>
          <a:p>
            <a:r>
              <a:rPr lang="el-G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Την επεξεργασία – αποθήκευση- διατήρηση των Α υλών.</a:t>
            </a:r>
          </a:p>
          <a:p>
            <a:r>
              <a:rPr lang="el-G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Το απαιτούμενο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service </a:t>
            </a:r>
            <a:r>
              <a:rPr lang="el-G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για </a:t>
            </a:r>
            <a:r>
              <a:rPr lang="el-GR" sz="2800" smtClean="0">
                <a:latin typeface="Arial" panose="020B0604020202020204" pitchFamily="34" charset="0"/>
                <a:cs typeface="Arial" panose="020B0604020202020204" pitchFamily="34" charset="0"/>
              </a:rPr>
              <a:t>κάθε διαδικασία.</a:t>
            </a:r>
            <a:endParaRPr lang="el-G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30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ΠΡΟΣΩΠΙΚΑ ΘΕΜΑΤΑ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Καταλληλότητα επιχειρηματία, αφοσίωση, δέσμευση &amp; διάθεση για δουλειά σε καθημερινή βάση.</a:t>
            </a:r>
          </a:p>
          <a:p>
            <a:r>
              <a:rPr lang="el-GR" sz="2400" dirty="0" smtClean="0"/>
              <a:t>Υπευθυνότητα και ανάληψη ευθυνών &amp; κινδύνων.</a:t>
            </a:r>
          </a:p>
          <a:p>
            <a:r>
              <a:rPr lang="el-GR" sz="2400" dirty="0" smtClean="0"/>
              <a:t>Λήψη αποφάσεων, άμεσα και αποτελεσματικά</a:t>
            </a:r>
            <a:r>
              <a:rPr lang="el-GR" sz="2400" dirty="0"/>
              <a:t>.</a:t>
            </a:r>
            <a:endParaRPr lang="el-GR" sz="2400" dirty="0" smtClean="0"/>
          </a:p>
        </p:txBody>
      </p:sp>
    </p:spTree>
    <p:extLst>
      <p:ext uri="{BB962C8B-B14F-4D97-AF65-F5344CB8AC3E}">
        <p14:creationId xmlns:p14="http://schemas.microsoft.com/office/powerpoint/2010/main" val="1606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ΟΙΚΟΝΟΜΙΚΑ ΘΕΜΑΤΑ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Η χρηματοδότηση της </a:t>
            </a:r>
            <a:r>
              <a:rPr lang="el-GR" dirty="0" err="1" smtClean="0"/>
              <a:t>επιχ</a:t>
            </a:r>
            <a:r>
              <a:rPr lang="el-GR" dirty="0" smtClean="0"/>
              <a:t>/σης θα στηριχθεί σε αυτοχρηματοδότηση ή εξωτερική χρηματοδότηση (τράπεζες – δάνεια-επιδοτήσεις κτλ) </a:t>
            </a:r>
          </a:p>
          <a:p>
            <a:r>
              <a:rPr lang="el-GR" dirty="0" smtClean="0"/>
              <a:t>Ύψος χρηματοδότησης  (αγορά οικοπέδου, ανέγερση ή ενοικίαση κτιρίου, διαμόρφωση κτλ). Επιλογή της καλύτερης λύσης. </a:t>
            </a:r>
          </a:p>
          <a:p>
            <a:r>
              <a:rPr lang="el-GR" dirty="0" smtClean="0"/>
              <a:t>Δαπάνες για μεταφορικά, Ά ύλες, κεφάλαιο κίνησης, γενικά έξοδα, θέρμανση, ηλεκτρισμό, καθαριότητα, μισθοδοσία προσωπικού, τόκους δανείων, ασφάλεια </a:t>
            </a:r>
            <a:r>
              <a:rPr lang="el-GR" dirty="0" err="1" smtClean="0"/>
              <a:t>επιχ</a:t>
            </a:r>
            <a:r>
              <a:rPr lang="el-GR" dirty="0" smtClean="0"/>
              <a:t>/σης, διαφήμιση και προώθηση πωλήσεων κτλ. </a:t>
            </a:r>
          </a:p>
          <a:p>
            <a:r>
              <a:rPr lang="el-GR" dirty="0" smtClean="0"/>
              <a:t>Παράγοντες που θα καθορίσουν την κοστολόγηση των προϊόντων – υπηρεσιών.</a:t>
            </a:r>
          </a:p>
          <a:p>
            <a:r>
              <a:rPr lang="el-GR" dirty="0" smtClean="0"/>
              <a:t>Επιλογή αγοράς Στόχου.</a:t>
            </a:r>
          </a:p>
          <a:p>
            <a:r>
              <a:rPr lang="el-GR" dirty="0" smtClean="0"/>
              <a:t>Η θέση της </a:t>
            </a:r>
            <a:r>
              <a:rPr lang="el-GR" dirty="0" err="1" smtClean="0"/>
              <a:t>επιχ</a:t>
            </a:r>
            <a:r>
              <a:rPr lang="el-GR" dirty="0" smtClean="0"/>
              <a:t>/σης απέναντι στον ανταγωνισμό (πλεονεκτήματα – μειονεκτήματα) </a:t>
            </a:r>
          </a:p>
          <a:p>
            <a:r>
              <a:rPr lang="el-GR" dirty="0" smtClean="0"/>
              <a:t>Δημιουργία ανταγωνιστικού πλεονεκτήματος.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171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ΟΡΓΑΝΩΤΙΚΑ &amp; ΛΕΙΤΟΥΡΓΙΚΑ ΘΕΜΑΤΑ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Τύπος </a:t>
            </a:r>
            <a:r>
              <a:rPr lang="el-GR" dirty="0" err="1" smtClean="0"/>
              <a:t>επιχ</a:t>
            </a:r>
            <a:r>
              <a:rPr lang="el-GR" dirty="0" smtClean="0"/>
              <a:t>/σης, χώρος εγκατάστασης, συνολική επιφάνεια, προοπτική επέκτασης.</a:t>
            </a:r>
          </a:p>
          <a:p>
            <a:r>
              <a:rPr lang="el-GR" dirty="0" smtClean="0"/>
              <a:t>Διαθεσιμότητα νερού, αποχέτευσης ή βιολογικού καθαρισμού, πηγές ενέργειας, αδεία λειτουργίας ή ειδικών αδειών, χώροι στάθμευσης και φορτοεκφόρτωσης εμπορευμάτων, προσαρμογή των χώρων στο περιβάλλον κτλ.</a:t>
            </a:r>
          </a:p>
          <a:p>
            <a:r>
              <a:rPr lang="el-GR" dirty="0" smtClean="0"/>
              <a:t>Επιλογή Ά υλών &amp; τρόποι προμήθειας - εξοπλισμός.</a:t>
            </a:r>
          </a:p>
          <a:p>
            <a:r>
              <a:rPr lang="el-GR" dirty="0" smtClean="0"/>
              <a:t>Επιλογή προσωπικού – διαδικασίες – ειδικότητες – αξιολόγηση &amp; υποχρεώσεις της </a:t>
            </a:r>
            <a:r>
              <a:rPr lang="el-GR" dirty="0" err="1" smtClean="0"/>
              <a:t>επιχ</a:t>
            </a:r>
            <a:r>
              <a:rPr lang="el-GR" dirty="0" smtClean="0"/>
              <a:t>/σης απέναντι στους εργαζόμενους. </a:t>
            </a:r>
          </a:p>
          <a:p>
            <a:r>
              <a:rPr lang="el-GR" dirty="0" smtClean="0"/>
              <a:t>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478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Επιλογή τοποθεσίας εγκατάστασης μιας νέας επιχείρησης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/>
            <a:r>
              <a:rPr lang="el-G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Η επιλογή του σημείου εγκατάστασης αποτελεί μια πολύ σημαντική απόφαση για κάθε επιχείρηση. Η έδρα είναι αναγκαίο να βρίσκεται όσο πιο μακριά από ισχυρούς ανταγωνιστές και να υπάρχει δυνητικό πελατολόγιο. Η κάθε επιχείρηση χρειάζεται το «ζωτικό» της χώρο για να αναπτυχθεί και να γίνει ευρέως αποδεκτή. Η επιλογή του σημείου εγκατάστασης είναι το Α και το Ω σε μια επένδυση.</a:t>
            </a:r>
          </a:p>
          <a:p>
            <a:endParaRPr lang="el-GR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8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Επιλογή τοποθεσίας εγκατάστασης μιας νέας επιχείρησης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800" dirty="0"/>
              <a:t>Η θέση είναι ένα καθοριστικό στοιχείο για την πορεία και σύμφωνα με πολλούς οικονομολόγους, η επιτυχία ή αποτυχία της στηρίζεται στην τοποθεσία. Άμεσα εξαρτώμενος είναι ο αριθμός των πελατών, η πρόσβαση στους προμηθευτές, τα έσοδα, το κόστος, το εργατικό δυναμικό, η φορολογία και κάθε άλλη δραστηριότητα. Επίσης η επιλογή του χώρου είναι μια απόφαση που δεν αλλάζει εύκολα. Ο επιχειρηματίας επενδύει στην ανακαίνιση, κατασκευή και εξοπλισμό του καταστήματος ώστε να πληροί τις προδιαγραφές λειτουργίας της επιχείρησής του, οπότε καθίσταται χρονοβόρα και </a:t>
            </a:r>
            <a:r>
              <a:rPr lang="el-GR" sz="2800" dirty="0" err="1"/>
              <a:t>κοστοβόρα</a:t>
            </a:r>
            <a:r>
              <a:rPr lang="el-GR" sz="2800" dirty="0"/>
              <a:t> μια μετακόμιση.</a:t>
            </a:r>
          </a:p>
        </p:txBody>
      </p:sp>
    </p:spTree>
    <p:extLst>
      <p:ext uri="{BB962C8B-B14F-4D97-AF65-F5344CB8AC3E}">
        <p14:creationId xmlns:p14="http://schemas.microsoft.com/office/powerpoint/2010/main" val="138381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Επιλογή τοποθεσίας εγκατάστασης μιας νέας επιχείρησης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περισσότεροι νέοι καταστηματάρχες προσπαθούν να εισέλθουν σε τοπικές αγορές με τεράστια εμπορική κίνηση αλλά παράλληλα και συνήθως με μεγάλο κόστος λειτουργίας, με αποτέλεσμα πολλές φορές η βιωσιμότητα τους να είναι αμφίβολη. Τελικός στόχος είναι όχι μόνο να είναι το κατάστημα βιώσιμο και ανταγωνιστικό, αλλά παράλληλα να έχει δυνατότητες μελλοντικής ανάπτυξης.</a:t>
            </a:r>
          </a:p>
        </p:txBody>
      </p:sp>
    </p:spTree>
    <p:extLst>
      <p:ext uri="{BB962C8B-B14F-4D97-AF65-F5344CB8AC3E}">
        <p14:creationId xmlns:p14="http://schemas.microsoft.com/office/powerpoint/2010/main" val="224679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</a:t>
            </a:r>
            <a:r>
              <a:rPr lang="el-GR" dirty="0" err="1" smtClean="0"/>
              <a:t>πιλογή</a:t>
            </a:r>
            <a:r>
              <a:rPr lang="el-GR" dirty="0" smtClean="0"/>
              <a:t> </a:t>
            </a:r>
            <a:r>
              <a:rPr lang="el-GR" dirty="0"/>
              <a:t>χώρου εγκατάστασης επιχειρήσεων λιανικού εμπορίου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/>
              <a:t> Να βρίσκεται σε κεντρικό σημείο ώστε να παρέχεται εύκολη προσέγγιση σε πλήθος καταναλωτών</a:t>
            </a:r>
          </a:p>
          <a:p>
            <a:endParaRPr lang="el-GR" dirty="0"/>
          </a:p>
          <a:p>
            <a:r>
              <a:rPr lang="el-GR" dirty="0" smtClean="0"/>
              <a:t>Να </a:t>
            </a:r>
            <a:r>
              <a:rPr lang="el-GR" dirty="0"/>
              <a:t>υπάρχει σύνδεση με μέσα μαζικής μεταφοράς και χώρος </a:t>
            </a:r>
            <a:r>
              <a:rPr lang="el-GR" dirty="0" err="1"/>
              <a:t>πάρκινγκ</a:t>
            </a:r>
            <a:endParaRPr lang="el-GR" dirty="0"/>
          </a:p>
          <a:p>
            <a:endParaRPr lang="el-GR" dirty="0"/>
          </a:p>
          <a:p>
            <a:r>
              <a:rPr lang="el-GR" dirty="0" smtClean="0"/>
              <a:t>Η </a:t>
            </a:r>
            <a:r>
              <a:rPr lang="el-GR" dirty="0"/>
              <a:t>οικονομική βάση και δύναμη της περιοχής πρέπει να είναι σταθερή, δηλαδή τα εισοδήματα των κατοίκων να μπορούν να στηρίξουν την λειτουργία της </a:t>
            </a:r>
            <a:r>
              <a:rPr lang="el-GR" dirty="0" smtClean="0"/>
              <a:t>επιχείρησης</a:t>
            </a:r>
            <a:endParaRPr lang="el-GR" dirty="0"/>
          </a:p>
          <a:p>
            <a:endParaRPr lang="el-GR" dirty="0" smtClean="0"/>
          </a:p>
          <a:p>
            <a:r>
              <a:rPr lang="el-GR" dirty="0" smtClean="0"/>
              <a:t>Ύπαρξη </a:t>
            </a:r>
            <a:r>
              <a:rPr lang="el-GR" dirty="0"/>
              <a:t>παρακείμενων μαγαζιών, χωρίς όμως πολλούς ανταγωνιστές σε κοντινή απόσταση</a:t>
            </a:r>
          </a:p>
          <a:p>
            <a:endParaRPr lang="el-GR" dirty="0"/>
          </a:p>
          <a:p>
            <a:r>
              <a:rPr lang="el-GR" dirty="0" smtClean="0"/>
              <a:t>Διαθέσιμο </a:t>
            </a:r>
            <a:r>
              <a:rPr lang="el-GR" dirty="0"/>
              <a:t>εργατικό δυναμικό</a:t>
            </a:r>
          </a:p>
          <a:p>
            <a:endParaRPr lang="el-GR" dirty="0"/>
          </a:p>
          <a:p>
            <a:r>
              <a:rPr lang="el-GR" dirty="0" smtClean="0"/>
              <a:t>Η </a:t>
            </a:r>
            <a:r>
              <a:rPr lang="el-GR" dirty="0"/>
              <a:t>περιοχή να είναι ασφαλής</a:t>
            </a:r>
          </a:p>
        </p:txBody>
      </p:sp>
    </p:spTree>
    <p:extLst>
      <p:ext uri="{BB962C8B-B14F-4D97-AF65-F5344CB8AC3E}">
        <p14:creationId xmlns:p14="http://schemas.microsoft.com/office/powerpoint/2010/main" val="242009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1301006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O</a:t>
            </a:r>
            <a:r>
              <a:rPr lang="el-GR" sz="3600" b="1" dirty="0" smtClean="0"/>
              <a:t> </a:t>
            </a:r>
            <a:r>
              <a:rPr lang="el-GR" sz="3600" b="1" dirty="0"/>
              <a:t>τύπος και το μέγεθος της </a:t>
            </a:r>
            <a:r>
              <a:rPr lang="el-GR" sz="3600" b="1" dirty="0" smtClean="0"/>
              <a:t>επιχείρησης </a:t>
            </a:r>
            <a:r>
              <a:rPr lang="el-GR" sz="3600" b="1" dirty="0" err="1" smtClean="0"/>
              <a:t>καθορί</a:t>
            </a:r>
            <a:r>
              <a:rPr lang="en-US" sz="3600" b="1" dirty="0"/>
              <a:t>z</a:t>
            </a:r>
            <a:r>
              <a:rPr lang="el-GR" sz="3600" b="1" dirty="0" smtClean="0"/>
              <a:t>ει  </a:t>
            </a:r>
            <a:r>
              <a:rPr lang="el-GR" sz="3600" b="1" dirty="0"/>
              <a:t>το μέγεθος της εμπορικής περιοχής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 </a:t>
            </a:r>
            <a:r>
              <a:rPr lang="el-GR" dirty="0"/>
              <a:t>μια επιχείρηση που προσφέρει μια ειδικευμένη σειρά εμπορευμάτων (π.χ. τζάκια), μπορεί να προσελκύσει πελάτες από μεγάλες αποστάσεις</a:t>
            </a:r>
          </a:p>
          <a:p>
            <a:endParaRPr lang="el-GR" dirty="0"/>
          </a:p>
          <a:p>
            <a:r>
              <a:rPr lang="el-GR" dirty="0" smtClean="0"/>
              <a:t> </a:t>
            </a:r>
            <a:r>
              <a:rPr lang="el-GR" dirty="0"/>
              <a:t>μια επιχείρηση με γενικού τύπου εμπορεύματα (π.χ. σούπερ μάρκετ), μπορεί να προσελκύσει πελάτες από μία μικρότερη περιοχή</a:t>
            </a:r>
          </a:p>
        </p:txBody>
      </p:sp>
    </p:spTree>
    <p:extLst>
      <p:ext uri="{BB962C8B-B14F-4D97-AF65-F5344CB8AC3E}">
        <p14:creationId xmlns:p14="http://schemas.microsoft.com/office/powerpoint/2010/main" val="367185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878</Words>
  <Application>Microsoft Office PowerPoint</Application>
  <PresentationFormat>Προβολή στην οθόνη (4:3)</PresentationFormat>
  <Paragraphs>74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Θέμα του Office</vt:lpstr>
      <vt:lpstr>ΙΔΡΥΣΗ ΕΣΤΙΑΤΟΡΙΟΥ </vt:lpstr>
      <vt:lpstr>ΠΡΟΣΩΠΙΚΑ ΘΕΜΑΤΑ</vt:lpstr>
      <vt:lpstr>ΟΙΚΟΝΟΜΙΚΑ ΘΕΜΑΤΑ</vt:lpstr>
      <vt:lpstr>ΟΡΓΑΝΩΤΙΚΑ &amp; ΛΕΙΤΟΥΡΓΙΚΑ ΘΕΜΑΤΑ</vt:lpstr>
      <vt:lpstr>Επιλογή τοποθεσίας εγκατάστασης μιας νέας επιχείρησης</vt:lpstr>
      <vt:lpstr>Επιλογή τοποθεσίας εγκατάστασης μιας νέας επιχείρησης</vt:lpstr>
      <vt:lpstr>Επιλογή τοποθεσίας εγκατάστασης μιας νέας επιχείρησης</vt:lpstr>
      <vt:lpstr>Eπιλογή χώρου εγκατάστασης επιχειρήσεων λιανικού εμπορίου</vt:lpstr>
      <vt:lpstr>O τύπος και το μέγεθος της επιχείρησης καθορίzει  το μέγεθος της εμπορικής περιοχής</vt:lpstr>
      <vt:lpstr>ΑΡΧΕΣ ΠΡΟΓΡΑΜΜΑΤΙΣΜΟΥ Γιατί προγραμματίζω;</vt:lpstr>
      <vt:lpstr>ΑΡΧΕΣ ΠΡΟΓΡΑΜΜΑΤΙΣΜΟΥ Πως προγραμματίζω;</vt:lpstr>
      <vt:lpstr>ΑΡΧΕΣ ΠΡΟΓΡΑΜΜΑΤΙΣΜΟΥ Πως θα εργαστώ;</vt:lpstr>
      <vt:lpstr>ΑΡΧΕΣ ΟΡΓΑΝΩΣΗΣ Πως πρέπει να οργανωθεί ο ενδιαφερόμενος για μια σωστή διαδικασία;</vt:lpstr>
      <vt:lpstr>ΑΡΧΕΣ ΟΡΓΑΝΩΣΗΣ Γιατί τα υλικά και ο εξοπλισμός πρέπει να προϋπάρχουν;</vt:lpstr>
      <vt:lpstr>ΑΡΧΕΣ ΟΡΓΑΝΩΣΗΣ Σε ποια αρχή πρέπει να στηρίζεται το πλάνο εργασίας; </vt:lpstr>
      <vt:lpstr>ΑΡΧΕΣ ΟΡΓΑΝΩΣΗΣ Πως μπορεί η εργασία να πραγματοποιηθεί εύκολα και γρήγορα;</vt:lpstr>
      <vt:lpstr>ΑΡΧΕΣ ΟΡΓΑΝΩΣΗΣ Ποίες φάσεις πρέπει να περιλαμβάνει ένα πλάνο εργασίας;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62</cp:revision>
  <dcterms:created xsi:type="dcterms:W3CDTF">2020-10-26T16:21:50Z</dcterms:created>
  <dcterms:modified xsi:type="dcterms:W3CDTF">2020-11-03T17:24:16Z</dcterms:modified>
</cp:coreProperties>
</file>