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0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707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15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652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139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863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912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831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680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327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893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656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8FF46-1F54-4C32-99E1-567A27F3CE9A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347C3-65C5-4D2F-836E-D52E8C51FE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49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.openedition.org/efr/420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201488" y="347134"/>
            <a:ext cx="3773089" cy="3479799"/>
          </a:xfrm>
        </p:spPr>
        <p:txBody>
          <a:bodyPr anchor="b">
            <a:normAutofit/>
          </a:bodyPr>
          <a:lstStyle/>
          <a:p>
            <a:pPr algn="l"/>
            <a:r>
              <a:rPr lang="el-GR" sz="36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Κινητικότητες στο Βυζάντιο: </a:t>
            </a:r>
            <a:br>
              <a:rPr lang="en-US" sz="36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φυσική </a:t>
            </a:r>
            <a:br>
              <a:rPr lang="en-US" sz="36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και κοινωνική μετακίνηση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8201488" y="4031941"/>
            <a:ext cx="3829644" cy="1684866"/>
          </a:xfrm>
        </p:spPr>
        <p:txBody>
          <a:bodyPr>
            <a:normAutofit lnSpcReduction="10000"/>
          </a:bodyPr>
          <a:lstStyle/>
          <a:p>
            <a:pPr algn="l"/>
            <a:r>
              <a:rPr lang="el-GR" i="1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l-GR" i="1" dirty="0" err="1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οινωνικές</a:t>
            </a:r>
            <a:r>
              <a:rPr lang="el-GR" i="1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i="1" dirty="0">
              <a:solidFill>
                <a:srgbClr val="3366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l-GR" i="1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εθνικές και </a:t>
            </a:r>
            <a:endParaRPr lang="en-US" i="1" dirty="0">
              <a:solidFill>
                <a:srgbClr val="3366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l-GR" i="1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θρησκευτικές </a:t>
            </a:r>
            <a:endParaRPr lang="en-US" i="1" dirty="0">
              <a:solidFill>
                <a:srgbClr val="3366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l-GR" i="1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ομάδες)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96" y="347134"/>
            <a:ext cx="7736772" cy="614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786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0895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Επιλογή βιβλιογραφίας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9075" y="586596"/>
            <a:ext cx="12033849" cy="6185140"/>
          </a:xfrm>
        </p:spPr>
        <p:txBody>
          <a:bodyPr>
            <a:normAutofit fontScale="62500" lnSpcReduction="20000"/>
          </a:bodyPr>
          <a:lstStyle/>
          <a:p>
            <a:r>
              <a:rPr lang="en-US" cap="small" dirty="0" err="1"/>
              <a:t>Ahrweiler</a:t>
            </a:r>
            <a:r>
              <a:rPr lang="en-US" cap="small" dirty="0"/>
              <a:t>, H., </a:t>
            </a:r>
            <a:r>
              <a:rPr lang="en-US" cap="small" dirty="0" err="1"/>
              <a:t>Laiou</a:t>
            </a:r>
            <a:r>
              <a:rPr lang="en-US" cap="small" dirty="0"/>
              <a:t>, A. </a:t>
            </a:r>
            <a:r>
              <a:rPr lang="en-US" dirty="0"/>
              <a:t>(</a:t>
            </a:r>
            <a:r>
              <a:rPr lang="en-US" dirty="0" err="1"/>
              <a:t>eds</a:t>
            </a:r>
            <a:r>
              <a:rPr lang="en-US" dirty="0"/>
              <a:t>),</a:t>
            </a:r>
            <a:r>
              <a:rPr lang="en-US" i="1" dirty="0"/>
              <a:t> Studies on the Internal Diaspora of the Byzantine empire</a:t>
            </a:r>
            <a:r>
              <a:rPr lang="en-US" dirty="0"/>
              <a:t>, Washington, DC., 1998.</a:t>
            </a:r>
            <a:r>
              <a:rPr lang="en-US" i="1" dirty="0"/>
              <a:t> </a:t>
            </a:r>
            <a:endParaRPr lang="el-GR" dirty="0"/>
          </a:p>
          <a:p>
            <a:r>
              <a:rPr lang="en-US" cap="small" dirty="0" err="1"/>
              <a:t>Barford</a:t>
            </a:r>
            <a:r>
              <a:rPr lang="en-US" cap="small" dirty="0"/>
              <a:t>, P.</a:t>
            </a:r>
            <a:r>
              <a:rPr lang="en-US" i="1" dirty="0"/>
              <a:t> The early Slavs: culture and society in early medieval Eastern Europe</a:t>
            </a:r>
            <a:r>
              <a:rPr lang="en-US" dirty="0"/>
              <a:t>, London 2001. </a:t>
            </a:r>
            <a:endParaRPr lang="el-GR" dirty="0"/>
          </a:p>
          <a:p>
            <a:r>
              <a:rPr lang="en-US" cap="small" dirty="0" err="1"/>
              <a:t>Charanis</a:t>
            </a:r>
            <a:r>
              <a:rPr lang="en-US" cap="small" dirty="0"/>
              <a:t>, P., </a:t>
            </a:r>
            <a:r>
              <a:rPr lang="en-US" i="1" dirty="0"/>
              <a:t>Studies on the Demography of the Byzantine Empire</a:t>
            </a:r>
            <a:r>
              <a:rPr lang="en-US" dirty="0"/>
              <a:t>, VR Collected Studies, London </a:t>
            </a:r>
            <a:r>
              <a:rPr lang="en-US" cap="small" dirty="0"/>
              <a:t>1972</a:t>
            </a:r>
          </a:p>
          <a:p>
            <a:r>
              <a:rPr lang="en-US" cap="small" dirty="0" err="1"/>
              <a:t>Delouis</a:t>
            </a:r>
            <a:r>
              <a:rPr lang="en-US" cap="small" dirty="0"/>
              <a:t> O., M. </a:t>
            </a:r>
            <a:r>
              <a:rPr lang="en-US" cap="small" dirty="0" err="1"/>
              <a:t>Mossakovska-Gaubert</a:t>
            </a:r>
            <a:r>
              <a:rPr lang="en-US" cap="small" dirty="0"/>
              <a:t>, A. Peters-</a:t>
            </a:r>
            <a:r>
              <a:rPr lang="en-US" cap="small" dirty="0" err="1"/>
              <a:t>Custot</a:t>
            </a:r>
            <a:r>
              <a:rPr lang="en-US" dirty="0"/>
              <a:t> (</a:t>
            </a:r>
            <a:r>
              <a:rPr lang="en-US" dirty="0" err="1"/>
              <a:t>eds</a:t>
            </a:r>
            <a:r>
              <a:rPr lang="en-US" dirty="0"/>
              <a:t>), </a:t>
            </a:r>
            <a:r>
              <a:rPr lang="en-US" i="1" dirty="0"/>
              <a:t>Les </a:t>
            </a:r>
            <a:r>
              <a:rPr lang="en-US" i="1" dirty="0" err="1"/>
              <a:t>mobilités</a:t>
            </a:r>
            <a:r>
              <a:rPr lang="en-US" i="1" dirty="0"/>
              <a:t> </a:t>
            </a:r>
            <a:r>
              <a:rPr lang="en-US" i="1" dirty="0" err="1"/>
              <a:t>monastiques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Orient et </a:t>
            </a:r>
            <a:r>
              <a:rPr lang="en-US" i="1" dirty="0" err="1"/>
              <a:t>en</a:t>
            </a:r>
            <a:r>
              <a:rPr lang="en-US" i="1" dirty="0"/>
              <a:t> Occident de </a:t>
            </a:r>
            <a:r>
              <a:rPr lang="en-US" i="1" dirty="0" err="1"/>
              <a:t>l’antiquité</a:t>
            </a:r>
            <a:r>
              <a:rPr lang="en-US" i="1" dirty="0"/>
              <a:t> tardive au </a:t>
            </a:r>
            <a:r>
              <a:rPr lang="en-US" i="1" dirty="0" err="1"/>
              <a:t>moyen</a:t>
            </a:r>
            <a:r>
              <a:rPr lang="en-US" i="1" dirty="0"/>
              <a:t> </a:t>
            </a:r>
            <a:r>
              <a:rPr lang="en-US" i="1" dirty="0" err="1"/>
              <a:t>âge</a:t>
            </a:r>
            <a:r>
              <a:rPr lang="en-US" i="1" dirty="0"/>
              <a:t> (</a:t>
            </a:r>
            <a:r>
              <a:rPr lang="en-US" i="1" dirty="0" err="1"/>
              <a:t>IVe-XVe</a:t>
            </a:r>
            <a:r>
              <a:rPr lang="en-US" i="1" dirty="0"/>
              <a:t> siècle)</a:t>
            </a:r>
            <a:r>
              <a:rPr lang="en-US" dirty="0"/>
              <a:t>, </a:t>
            </a:r>
            <a:r>
              <a:rPr lang="en-US" i="1" dirty="0"/>
              <a:t>Collection de </a:t>
            </a:r>
            <a:r>
              <a:rPr lang="en-US" i="1" dirty="0" err="1"/>
              <a:t>l'École</a:t>
            </a:r>
            <a:r>
              <a:rPr lang="en-US" i="1" dirty="0"/>
              <a:t> </a:t>
            </a:r>
            <a:r>
              <a:rPr lang="en-US" i="1" dirty="0" err="1"/>
              <a:t>française</a:t>
            </a:r>
            <a:r>
              <a:rPr lang="en-US" i="1" dirty="0"/>
              <a:t> de Rome</a:t>
            </a:r>
            <a:r>
              <a:rPr lang="en-US" dirty="0"/>
              <a:t>, 558, Rome 2017 (DOI: 10.4000/books.efr.4202) (</a:t>
            </a:r>
            <a:r>
              <a:rPr lang="en-US" u="sng" dirty="0">
                <a:hlinkClick r:id="rId2"/>
              </a:rPr>
              <a:t>https://books.openedition.org/efr/4202</a:t>
            </a:r>
            <a:r>
              <a:rPr lang="en-US" dirty="0"/>
              <a:t>). </a:t>
            </a:r>
            <a:endParaRPr lang="el-GR" dirty="0"/>
          </a:p>
          <a:p>
            <a:r>
              <a:rPr lang="en-US" dirty="0"/>
              <a:t>Dietz M., </a:t>
            </a:r>
            <a:r>
              <a:rPr lang="en-US" i="1" dirty="0"/>
              <a:t>Wandering Monks, Virgins, and Pilgrims: Ascetic Travel in the Mediterranean World, AD 300-800</a:t>
            </a:r>
            <a:r>
              <a:rPr lang="en-US" dirty="0"/>
              <a:t>, University Park 2005. </a:t>
            </a:r>
            <a:endParaRPr lang="el-GR" dirty="0"/>
          </a:p>
          <a:p>
            <a:r>
              <a:rPr lang="en-US" cap="small" dirty="0" err="1"/>
              <a:t>Dimitroukas</a:t>
            </a:r>
            <a:r>
              <a:rPr lang="en-US" dirty="0"/>
              <a:t> I., </a:t>
            </a:r>
            <a:r>
              <a:rPr lang="de-DE" i="1" dirty="0"/>
              <a:t>Reisen und Verkehr im Byzantinischen Reich: vom Anfang des 6. bis zur Mitte des 11. </a:t>
            </a:r>
            <a:r>
              <a:rPr lang="de-DE" i="1" dirty="0" err="1"/>
              <a:t>Jhs</a:t>
            </a:r>
            <a:r>
              <a:rPr lang="de-DE" i="1" dirty="0"/>
              <a:t>.</a:t>
            </a:r>
            <a:r>
              <a:rPr lang="de-DE" dirty="0"/>
              <a:t>, </a:t>
            </a:r>
            <a:r>
              <a:rPr lang="de-DE" i="1" dirty="0"/>
              <a:t>Historical </a:t>
            </a:r>
            <a:r>
              <a:rPr lang="de-DE" i="1" dirty="0" err="1"/>
              <a:t>monographs</a:t>
            </a:r>
            <a:r>
              <a:rPr lang="de-DE" dirty="0"/>
              <a:t> 18, Athen 1997. </a:t>
            </a:r>
            <a:endParaRPr lang="el-GR" dirty="0"/>
          </a:p>
          <a:p>
            <a:r>
              <a:rPr lang="de-DE" cap="small" dirty="0" err="1"/>
              <a:t>Ditten</a:t>
            </a:r>
            <a:r>
              <a:rPr lang="de-DE" dirty="0"/>
              <a:t> H., </a:t>
            </a:r>
            <a:r>
              <a:rPr lang="de-DE" i="1" dirty="0"/>
              <a:t>Ethnische Verschiebungen zwischen den Balkanhalbinsel und Kleinasien vom Ende des 6. bis zur Zweiten Hälfte des 9. Jahrhunderts</a:t>
            </a:r>
            <a:r>
              <a:rPr lang="de-DE" dirty="0"/>
              <a:t>, </a:t>
            </a:r>
            <a:r>
              <a:rPr lang="de-DE" i="1" dirty="0"/>
              <a:t>BBA</a:t>
            </a:r>
            <a:r>
              <a:rPr lang="de-DE" dirty="0"/>
              <a:t> 59, Berlin 1993.</a:t>
            </a:r>
            <a:endParaRPr lang="el-GR" dirty="0"/>
          </a:p>
          <a:p>
            <a:r>
              <a:rPr lang="en-US" cap="small" dirty="0" err="1"/>
              <a:t>Haldon</a:t>
            </a:r>
            <a:r>
              <a:rPr lang="en-US" dirty="0"/>
              <a:t> J., Theory and Practice in Tenth-Century Military Administration: Chapters II, 44 and 45 of the Book of Ceremonies, </a:t>
            </a:r>
            <a:r>
              <a:rPr lang="en-US" i="1" dirty="0" err="1"/>
              <a:t>Travaux</a:t>
            </a:r>
            <a:r>
              <a:rPr lang="en-US" i="1" dirty="0"/>
              <a:t> et </a:t>
            </a:r>
            <a:r>
              <a:rPr lang="en-US" i="1" dirty="0" err="1"/>
              <a:t>Mémoires</a:t>
            </a:r>
            <a:r>
              <a:rPr lang="en-US" dirty="0"/>
              <a:t> 13, 2000, 201-352.</a:t>
            </a:r>
            <a:endParaRPr lang="el-GR" dirty="0"/>
          </a:p>
          <a:p>
            <a:r>
              <a:rPr lang="en-US" u="sng" cap="small" dirty="0" err="1"/>
              <a:t>Haldon</a:t>
            </a:r>
            <a:r>
              <a:rPr lang="en-US" dirty="0"/>
              <a:t> J., </a:t>
            </a:r>
            <a:r>
              <a:rPr lang="en-US" i="1" dirty="0"/>
              <a:t>The Social History of Byzantium</a:t>
            </a:r>
            <a:r>
              <a:rPr lang="en-US" dirty="0"/>
              <a:t>, </a:t>
            </a:r>
            <a:r>
              <a:rPr lang="en-US" dirty="0" err="1"/>
              <a:t>Chichester</a:t>
            </a:r>
            <a:r>
              <a:rPr lang="en-US" dirty="0"/>
              <a:t> – Malden Mass. 2009.</a:t>
            </a:r>
            <a:endParaRPr lang="el-GR" dirty="0"/>
          </a:p>
          <a:p>
            <a:r>
              <a:rPr lang="en-GB" cap="small" dirty="0" err="1"/>
              <a:t>Malamut</a:t>
            </a:r>
            <a:r>
              <a:rPr lang="en-GB" dirty="0"/>
              <a:t> É., </a:t>
            </a:r>
            <a:r>
              <a:rPr lang="en-GB" i="1" dirty="0"/>
              <a:t>Sur la route des saints </a:t>
            </a:r>
            <a:r>
              <a:rPr lang="en-GB" i="1" dirty="0" err="1"/>
              <a:t>byzantins</a:t>
            </a:r>
            <a:r>
              <a:rPr lang="en-GB" dirty="0"/>
              <a:t>, Paris 1993. </a:t>
            </a:r>
            <a:endParaRPr lang="el-GR" dirty="0"/>
          </a:p>
          <a:p>
            <a:r>
              <a:rPr lang="en-US" cap="small" dirty="0" err="1"/>
              <a:t>McCormic</a:t>
            </a:r>
            <a:r>
              <a:rPr lang="en-US" dirty="0"/>
              <a:t> M., </a:t>
            </a:r>
            <a:r>
              <a:rPr lang="en-US" i="1" dirty="0"/>
              <a:t>The Origins of the European Economy. Communications and Commerce, AD 300-900</a:t>
            </a:r>
            <a:r>
              <a:rPr lang="en-US" dirty="0"/>
              <a:t>, Cambridge 2001. </a:t>
            </a:r>
            <a:endParaRPr lang="el-GR" dirty="0"/>
          </a:p>
          <a:p>
            <a:r>
              <a:rPr lang="en-US" cap="small" dirty="0" err="1"/>
              <a:t>Preiser-Kapeller</a:t>
            </a:r>
            <a:r>
              <a:rPr lang="en-US" cap="small" dirty="0"/>
              <a:t> J., </a:t>
            </a:r>
            <a:r>
              <a:rPr lang="en-US" cap="small" dirty="0" err="1"/>
              <a:t>Reinfandt</a:t>
            </a:r>
            <a:r>
              <a:rPr lang="en-US" cap="small" dirty="0"/>
              <a:t> L., </a:t>
            </a:r>
            <a:r>
              <a:rPr lang="en-US" cap="small" dirty="0" err="1"/>
              <a:t>Stouraitis</a:t>
            </a:r>
            <a:r>
              <a:rPr lang="en-US" cap="small" dirty="0"/>
              <a:t> Y., </a:t>
            </a:r>
            <a:r>
              <a:rPr lang="en-US" i="1" dirty="0"/>
              <a:t>Migration Histories of the Medieval </a:t>
            </a:r>
            <a:r>
              <a:rPr lang="en-US" i="1" dirty="0" err="1"/>
              <a:t>Afroeurasian</a:t>
            </a:r>
            <a:r>
              <a:rPr lang="en-US" i="1" dirty="0"/>
              <a:t> Transition Zone. Aspects of Mobility between Africa, Asia and Europe, 300-1500 C.E., Studies in Global Migration History </a:t>
            </a:r>
            <a:r>
              <a:rPr lang="en-US" cap="small" dirty="0"/>
              <a:t>39, Leiden – Boston 2020. </a:t>
            </a:r>
            <a:endParaRPr lang="el-GR" cap="small" dirty="0"/>
          </a:p>
          <a:p>
            <a:r>
              <a:rPr lang="en-US" cap="small" dirty="0"/>
              <a:t>Rapp, Cl. </a:t>
            </a:r>
            <a:r>
              <a:rPr lang="en-US" dirty="0"/>
              <a:t>et al.,</a:t>
            </a:r>
            <a:r>
              <a:rPr lang="en-US" i="1" dirty="0"/>
              <a:t> Mobility and migration in Byzantium: a sourcebook</a:t>
            </a:r>
            <a:r>
              <a:rPr lang="en-US" dirty="0"/>
              <a:t>, </a:t>
            </a:r>
            <a:r>
              <a:rPr lang="en-US" i="1" dirty="0"/>
              <a:t>Moving Byzantium </a:t>
            </a:r>
            <a:r>
              <a:rPr lang="en-US" dirty="0"/>
              <a:t>1, </a:t>
            </a:r>
            <a:r>
              <a:rPr lang="en-US" dirty="0" err="1"/>
              <a:t>Göttingen</a:t>
            </a:r>
            <a:r>
              <a:rPr lang="en-US" dirty="0"/>
              <a:t> – Vienna 2023.</a:t>
            </a:r>
            <a:endParaRPr lang="el-GR" dirty="0"/>
          </a:p>
          <a:p>
            <a:r>
              <a:rPr lang="en-US" cap="small" dirty="0"/>
              <a:t>Rapp, Cl., </a:t>
            </a:r>
            <a:r>
              <a:rPr lang="en-US" cap="small" dirty="0" err="1"/>
              <a:t>Stouraitis</a:t>
            </a:r>
            <a:r>
              <a:rPr lang="en-US" cap="small" dirty="0"/>
              <a:t>, Y. </a:t>
            </a:r>
            <a:r>
              <a:rPr lang="en-US" dirty="0"/>
              <a:t>(</a:t>
            </a:r>
            <a:r>
              <a:rPr lang="en-US" dirty="0" err="1"/>
              <a:t>eds</a:t>
            </a:r>
            <a:r>
              <a:rPr lang="en-US" dirty="0"/>
              <a:t>), </a:t>
            </a:r>
            <a:r>
              <a:rPr lang="en-US" i="1" dirty="0"/>
              <a:t>Microstructures and Mobility in the Byzantine World</a:t>
            </a:r>
            <a:r>
              <a:rPr lang="en-US" dirty="0"/>
              <a:t>, </a:t>
            </a:r>
            <a:r>
              <a:rPr lang="en-US" i="1" dirty="0"/>
              <a:t>Moving Byzantium </a:t>
            </a:r>
            <a:r>
              <a:rPr lang="en-US" dirty="0"/>
              <a:t>2, Vienna 2024.</a:t>
            </a:r>
            <a:endParaRPr lang="el-GR" dirty="0"/>
          </a:p>
          <a:p>
            <a:r>
              <a:rPr lang="en-US" cap="small" dirty="0"/>
              <a:t>Wolfram</a:t>
            </a:r>
            <a:r>
              <a:rPr lang="en-US" dirty="0"/>
              <a:t> H., </a:t>
            </a:r>
            <a:r>
              <a:rPr lang="en-US" i="1" dirty="0"/>
              <a:t>The Roman Empire and its Germanic Peoples</a:t>
            </a:r>
            <a:r>
              <a:rPr lang="en-US" dirty="0"/>
              <a:t> (tr. Th. Dunlap), Berkeley – Los Angeles 1997.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225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4373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/>
              <a:t>Περί κινητικότητας 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003" y="724373"/>
            <a:ext cx="11984477" cy="6055806"/>
          </a:xfrm>
        </p:spPr>
        <p:txBody>
          <a:bodyPr numCol="2">
            <a:normAutofit/>
          </a:bodyPr>
          <a:lstStyle/>
          <a:p>
            <a:r>
              <a:rPr lang="el-GR" dirty="0"/>
              <a:t>Α) φυσική μετακίνηση </a:t>
            </a:r>
          </a:p>
          <a:p>
            <a:pPr lvl="1"/>
            <a:r>
              <a:rPr lang="el-GR" dirty="0"/>
              <a:t>Μετακίνηση </a:t>
            </a:r>
          </a:p>
          <a:p>
            <a:pPr lvl="2"/>
            <a:r>
              <a:rPr lang="el-GR" dirty="0"/>
              <a:t>Στρατός </a:t>
            </a:r>
          </a:p>
          <a:p>
            <a:pPr lvl="3"/>
            <a:r>
              <a:rPr lang="el-GR" dirty="0"/>
              <a:t>Εγχώριες και ξένες ένοπλες ομάδες </a:t>
            </a:r>
          </a:p>
          <a:p>
            <a:pPr lvl="2"/>
            <a:r>
              <a:rPr lang="el-GR" dirty="0"/>
              <a:t>Δημόσιοι υπάλληλοι/αξιωματούχοι </a:t>
            </a:r>
          </a:p>
          <a:p>
            <a:pPr lvl="1"/>
            <a:r>
              <a:rPr lang="el-GR" dirty="0"/>
              <a:t>Ταξίδια </a:t>
            </a:r>
            <a:endParaRPr lang="en-US" dirty="0"/>
          </a:p>
          <a:p>
            <a:pPr lvl="2"/>
            <a:r>
              <a:rPr lang="el-GR" dirty="0"/>
              <a:t>Προσκυνηματικά </a:t>
            </a:r>
          </a:p>
          <a:p>
            <a:pPr lvl="3"/>
            <a:r>
              <a:rPr lang="el-GR" dirty="0"/>
              <a:t>Σε έναν η περισσότερους </a:t>
            </a:r>
            <a:r>
              <a:rPr lang="el-GR" dirty="0" err="1"/>
              <a:t>προσκυνηματικούς</a:t>
            </a:r>
            <a:r>
              <a:rPr lang="el-GR" dirty="0"/>
              <a:t> τόπους (π.χ. Έφεσος, </a:t>
            </a:r>
            <a:r>
              <a:rPr lang="el-GR" dirty="0" err="1"/>
              <a:t>Χώναι</a:t>
            </a:r>
            <a:r>
              <a:rPr lang="el-GR" dirty="0"/>
              <a:t>, </a:t>
            </a:r>
            <a:r>
              <a:rPr lang="el-GR" dirty="0" err="1"/>
              <a:t>Ευχάϊτα</a:t>
            </a:r>
            <a:r>
              <a:rPr lang="el-GR" dirty="0"/>
              <a:t>, Ιεροσόλυμα, Σινά) </a:t>
            </a:r>
          </a:p>
          <a:p>
            <a:pPr lvl="2"/>
            <a:r>
              <a:rPr lang="el-GR" dirty="0"/>
              <a:t>Πρεσβείες </a:t>
            </a:r>
          </a:p>
          <a:p>
            <a:pPr lvl="3"/>
            <a:r>
              <a:rPr lang="el-GR" dirty="0"/>
              <a:t>Αποστολές σε ξένα κράτη, υποδοχή πρέσβεων </a:t>
            </a:r>
          </a:p>
          <a:p>
            <a:pPr lvl="2"/>
            <a:r>
              <a:rPr lang="el-GR" dirty="0"/>
              <a:t>Ταξίδια αναζήτησης</a:t>
            </a:r>
          </a:p>
          <a:p>
            <a:pPr lvl="3"/>
            <a:r>
              <a:rPr lang="el-GR" dirty="0"/>
              <a:t>Μοναχοί και μοναχές σε κίνηση </a:t>
            </a:r>
          </a:p>
          <a:p>
            <a:pPr lvl="2"/>
            <a:r>
              <a:rPr lang="el-GR" dirty="0"/>
              <a:t>Εμπόριο (θαλάσσιο [μικρών/μεγάλων αποστάσεων], χερσαίο) </a:t>
            </a:r>
          </a:p>
          <a:p>
            <a:pPr lvl="3"/>
            <a:r>
              <a:rPr lang="el-GR" dirty="0"/>
              <a:t>Μεταφορά προϊόντων (φορολογίας, π/β εποχή) </a:t>
            </a:r>
          </a:p>
          <a:p>
            <a:pPr lvl="1"/>
            <a:r>
              <a:rPr lang="el-GR" dirty="0"/>
              <a:t>Μετοίκιση </a:t>
            </a:r>
          </a:p>
          <a:p>
            <a:pPr lvl="2"/>
            <a:r>
              <a:rPr lang="el-GR" dirty="0"/>
              <a:t>Εθελούσια </a:t>
            </a:r>
          </a:p>
          <a:p>
            <a:pPr lvl="3"/>
            <a:r>
              <a:rPr lang="el-GR" dirty="0"/>
              <a:t>Π.χ. αλλαγή εργασίας, αναζήτηση βοσκοτόπων κλπ.  </a:t>
            </a:r>
          </a:p>
          <a:p>
            <a:pPr lvl="2"/>
            <a:r>
              <a:rPr lang="el-GR" dirty="0"/>
              <a:t>Εξαναγκαστική </a:t>
            </a:r>
          </a:p>
          <a:p>
            <a:pPr lvl="3"/>
            <a:r>
              <a:rPr lang="el-GR" dirty="0"/>
              <a:t>Κυβερνητικά μέτρα </a:t>
            </a:r>
          </a:p>
          <a:p>
            <a:pPr marL="1371600" lvl="3" indent="0">
              <a:buNone/>
            </a:pPr>
            <a:r>
              <a:rPr lang="el-GR" dirty="0"/>
              <a:t>	&gt;&gt;&gt;&gt; κατοίκιση σε έναν άλλο τόπο </a:t>
            </a:r>
          </a:p>
          <a:p>
            <a:pPr lvl="1"/>
            <a:r>
              <a:rPr lang="el-GR" dirty="0"/>
              <a:t>Εκτόπιση/μετατόπιση</a:t>
            </a:r>
          </a:p>
          <a:p>
            <a:pPr lvl="2"/>
            <a:r>
              <a:rPr lang="el-GR" dirty="0"/>
              <a:t>Εθελούσια </a:t>
            </a:r>
          </a:p>
          <a:p>
            <a:pPr lvl="3"/>
            <a:r>
              <a:rPr lang="el-GR" dirty="0"/>
              <a:t>Για λόγους ανωτέρας βίας, π.χ. ξηρασίες </a:t>
            </a:r>
          </a:p>
          <a:p>
            <a:pPr lvl="2"/>
            <a:r>
              <a:rPr lang="el-GR" dirty="0"/>
              <a:t>Εξαναγκαστική </a:t>
            </a:r>
          </a:p>
          <a:p>
            <a:pPr lvl="3"/>
            <a:r>
              <a:rPr lang="el-GR" dirty="0"/>
              <a:t>Π.χ. λόγω επιδρομών </a:t>
            </a:r>
          </a:p>
          <a:p>
            <a:pPr marL="1371600" lvl="3" indent="0">
              <a:buNone/>
            </a:pPr>
            <a:r>
              <a:rPr lang="el-GR" dirty="0"/>
              <a:t>	&gt;&gt;&gt;&gt; δημιουργία προσφυγικών ροών </a:t>
            </a:r>
          </a:p>
          <a:p>
            <a:pPr marL="1371600" lvl="3" indent="0">
              <a:buNone/>
            </a:pPr>
            <a:r>
              <a:rPr lang="el-GR" dirty="0"/>
              <a:t>	&gt;&gt;&gt;&gt; επανεγκατάσταση σε άλλους τόπους </a:t>
            </a:r>
          </a:p>
          <a:p>
            <a:pPr lvl="1"/>
            <a:r>
              <a:rPr lang="el-GR" dirty="0"/>
              <a:t>Αιχμαλωσία, δουλεία </a:t>
            </a:r>
          </a:p>
          <a:p>
            <a:pPr lvl="2"/>
            <a:r>
              <a:rPr lang="el-GR" dirty="0"/>
              <a:t>Φυλάκιση </a:t>
            </a:r>
          </a:p>
          <a:p>
            <a:pPr lvl="2"/>
            <a:r>
              <a:rPr lang="el-GR" dirty="0"/>
              <a:t>Επανεγκατάσταση σε ξενικό περιβάλλον </a:t>
            </a:r>
          </a:p>
        </p:txBody>
      </p:sp>
    </p:spTree>
    <p:extLst>
      <p:ext uri="{BB962C8B-B14F-4D97-AF65-F5344CB8AC3E}">
        <p14:creationId xmlns:p14="http://schemas.microsoft.com/office/powerpoint/2010/main" val="398729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19612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/>
              <a:t>Περί κινητικότητας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619612"/>
            <a:ext cx="12192000" cy="6132880"/>
          </a:xfrm>
        </p:spPr>
        <p:txBody>
          <a:bodyPr/>
          <a:lstStyle/>
          <a:p>
            <a:r>
              <a:rPr lang="el-GR" dirty="0"/>
              <a:t>Β) Κοινωνική μετακίνηση</a:t>
            </a:r>
          </a:p>
          <a:p>
            <a:pPr lvl="1"/>
            <a:r>
              <a:rPr lang="el-GR" dirty="0"/>
              <a:t>Αλλαγή κοινωνικής θέσης (κάθετη μετακίνηση) </a:t>
            </a:r>
          </a:p>
          <a:p>
            <a:pPr lvl="2"/>
            <a:r>
              <a:rPr lang="el-GR" dirty="0"/>
              <a:t>Άνοδος/κάθοδος κοινωνικής «τάξης» </a:t>
            </a:r>
          </a:p>
          <a:p>
            <a:pPr lvl="2"/>
            <a:r>
              <a:rPr lang="el-GR" dirty="0" err="1"/>
              <a:t>Ενδογενεακή</a:t>
            </a:r>
            <a:r>
              <a:rPr lang="el-GR" dirty="0"/>
              <a:t>/</a:t>
            </a:r>
            <a:r>
              <a:rPr lang="el-GR" dirty="0" err="1"/>
              <a:t>διαγενεακή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Οριζόντια κινητικότητα </a:t>
            </a:r>
          </a:p>
          <a:p>
            <a:pPr lvl="2"/>
            <a:r>
              <a:rPr lang="el-GR" dirty="0"/>
              <a:t>Μετακίνηση σε μία άλλη θέση ίδιας «τάξης» </a:t>
            </a:r>
          </a:p>
          <a:p>
            <a:pPr lvl="1"/>
            <a:r>
              <a:rPr lang="el-GR" dirty="0"/>
              <a:t>Σχέσεις των κοινωνικών ομάδων με άλλες κοινωνικές ομάδες</a:t>
            </a:r>
          </a:p>
          <a:p>
            <a:pPr lvl="2"/>
            <a:r>
              <a:rPr lang="el-GR" dirty="0"/>
              <a:t>Προσαρμογή </a:t>
            </a:r>
            <a:r>
              <a:rPr lang="el-GR" dirty="0" err="1"/>
              <a:t>σχέσων</a:t>
            </a:r>
            <a:r>
              <a:rPr lang="el-GR" dirty="0"/>
              <a:t>/συμπεριφορών</a:t>
            </a:r>
          </a:p>
          <a:p>
            <a:pPr lvl="2"/>
            <a:r>
              <a:rPr lang="el-GR" dirty="0"/>
              <a:t>Δημιουργία «δικτύων»</a:t>
            </a:r>
            <a:r>
              <a:rPr lang="en-US" dirty="0"/>
              <a:t> (</a:t>
            </a:r>
            <a:r>
              <a:rPr lang="el-GR" dirty="0"/>
              <a:t>συγγένειες, πελατειακές σχέσεις)  </a:t>
            </a:r>
          </a:p>
          <a:p>
            <a:r>
              <a:rPr lang="el-GR" dirty="0"/>
              <a:t>Γ) Επικοινωνία – δίκτυα </a:t>
            </a:r>
          </a:p>
          <a:p>
            <a:pPr lvl="1"/>
            <a:r>
              <a:rPr lang="el-GR" dirty="0"/>
              <a:t>Αλληλογραφία </a:t>
            </a:r>
          </a:p>
          <a:p>
            <a:pPr lvl="1"/>
            <a:r>
              <a:rPr lang="el-GR" dirty="0"/>
              <a:t>Κοινωνικές περιστάσεις (π.χ. λογοτεχνικοί κύκλοι) </a:t>
            </a:r>
          </a:p>
          <a:p>
            <a:pPr lvl="1"/>
            <a:r>
              <a:rPr lang="el-GR" dirty="0"/>
              <a:t>Δίκτυο επικοινωνίας/επιρροής </a:t>
            </a:r>
          </a:p>
          <a:p>
            <a:pPr lvl="2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384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45459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/>
              <a:t>Παραδείγματα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76" y="645459"/>
            <a:ext cx="5521437" cy="6212541"/>
          </a:xfrm>
        </p:spPr>
        <p:txBody>
          <a:bodyPr>
            <a:normAutofit fontScale="85000" lnSpcReduction="20000"/>
          </a:bodyPr>
          <a:lstStyle/>
          <a:p>
            <a:r>
              <a:rPr lang="el-GR" sz="2600" dirty="0"/>
              <a:t>Στρατός </a:t>
            </a:r>
          </a:p>
          <a:p>
            <a:pPr lvl="1"/>
            <a:r>
              <a:rPr lang="el-GR" sz="2600" dirty="0"/>
              <a:t>Κατάλογος μισθοφόρων που επιβάρυναν τον μέσο φορολογούμενο με </a:t>
            </a:r>
            <a:r>
              <a:rPr lang="el-GR" sz="2600" i="1" dirty="0" err="1"/>
              <a:t>μιτάτον</a:t>
            </a:r>
            <a:r>
              <a:rPr lang="el-GR" sz="2600" dirty="0"/>
              <a:t> (φιλοξενία) (προνομιακά έγγραφα, 11</a:t>
            </a:r>
            <a:r>
              <a:rPr lang="el-GR" sz="2600" baseline="30000" dirty="0"/>
              <a:t>ος</a:t>
            </a:r>
            <a:r>
              <a:rPr lang="el-GR" sz="2600" dirty="0"/>
              <a:t>-12</a:t>
            </a:r>
            <a:r>
              <a:rPr lang="el-GR" sz="2600" baseline="30000" dirty="0"/>
              <a:t>ος</a:t>
            </a:r>
            <a:r>
              <a:rPr lang="el-GR" sz="2600" dirty="0"/>
              <a:t> αι.)  </a:t>
            </a:r>
          </a:p>
          <a:p>
            <a:pPr lvl="2"/>
            <a:r>
              <a:rPr lang="el-GR" sz="2600" dirty="0"/>
              <a:t> </a:t>
            </a:r>
            <a:r>
              <a:rPr lang="el-GR" sz="2600" dirty="0" err="1"/>
              <a:t>Ρῶς</a:t>
            </a:r>
            <a:r>
              <a:rPr lang="el-GR" sz="2600" dirty="0"/>
              <a:t>, Βαράγγοι, </a:t>
            </a:r>
            <a:r>
              <a:rPr lang="el-GR" sz="2600" dirty="0" err="1"/>
              <a:t>Ἰγγλίνοι</a:t>
            </a:r>
            <a:r>
              <a:rPr lang="el-GR" sz="2600" dirty="0"/>
              <a:t>, Φράγκοι, </a:t>
            </a:r>
            <a:r>
              <a:rPr lang="el-GR" sz="2600" dirty="0" err="1"/>
              <a:t>Νεμίτζαι</a:t>
            </a:r>
            <a:r>
              <a:rPr lang="el-GR" sz="2600" dirty="0"/>
              <a:t>, Βούλγαροι, </a:t>
            </a:r>
            <a:r>
              <a:rPr lang="el-GR" sz="2600" dirty="0" err="1"/>
              <a:t>Ἀλανοὶ</a:t>
            </a:r>
            <a:r>
              <a:rPr lang="el-GR" sz="2600" dirty="0"/>
              <a:t> κ.ά. </a:t>
            </a:r>
          </a:p>
          <a:p>
            <a:r>
              <a:rPr lang="el-GR" sz="2600" dirty="0"/>
              <a:t>Σε πραγματεία που συνέγραψε ο Κωνσταντίνος Ζ΄ Πορφυρογέννητος (10</a:t>
            </a:r>
            <a:r>
              <a:rPr lang="el-GR" sz="2600" baseline="30000" dirty="0"/>
              <a:t>ος</a:t>
            </a:r>
            <a:r>
              <a:rPr lang="el-GR" sz="2600" dirty="0"/>
              <a:t> αι.), εκθέτεται λεπτομερώς η επιμελητεία των εκστρατειών με τη συμμετοχή του αυτοκράτορα </a:t>
            </a:r>
          </a:p>
          <a:p>
            <a:r>
              <a:rPr lang="el-GR" sz="2600" dirty="0"/>
              <a:t>Το 1116 ο αυτοκράτορας Αλέξιος Α΄ Κομνηνός (1081-1118) κατά την εκστρατεία του σε περιοχές ελεγχόμενες από τους Τούρκους, μετοίκισε ρωμαϊκούς πληθυσμούς στη δυτική Μικρά Ασία. Οι νέοι οικισμοί έλαβαν το όνομα </a:t>
            </a:r>
            <a:r>
              <a:rPr lang="el-GR" sz="2600" i="1" dirty="0" err="1"/>
              <a:t>Νεόκαστρα</a:t>
            </a:r>
            <a:r>
              <a:rPr lang="el-GR" sz="2600" i="1" dirty="0"/>
              <a:t> </a:t>
            </a:r>
          </a:p>
          <a:p>
            <a:r>
              <a:rPr lang="el-GR" sz="2600" dirty="0"/>
              <a:t>Το 904 ο Ιωάννης </a:t>
            </a:r>
            <a:r>
              <a:rPr lang="el-GR" sz="2600" dirty="0" err="1"/>
              <a:t>Καμινιάτης</a:t>
            </a:r>
            <a:r>
              <a:rPr lang="el-GR" sz="2600" dirty="0"/>
              <a:t> αιχμαλωτίστηκε κατά την άλωση της Θεσσαλονίκης από τους πειρατές. Οι πειρατές θα τον σύρουν στη Συρία, όπου θα περιμένει να εξαγοραστεί η ελευθερία του</a:t>
            </a:r>
          </a:p>
          <a:p>
            <a:endParaRPr lang="en-US" dirty="0"/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013" y="857032"/>
            <a:ext cx="6016238" cy="46880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3055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029" y="977406"/>
            <a:ext cx="6121840" cy="55283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27075"/>
          </a:xfrm>
        </p:spPr>
        <p:txBody>
          <a:bodyPr>
            <a:normAutofit/>
          </a:bodyPr>
          <a:lstStyle/>
          <a:p>
            <a:r>
              <a:rPr lang="en-US" sz="1600" b="1" dirty="0"/>
              <a:t>E. </a:t>
            </a:r>
            <a:r>
              <a:rPr lang="en-US" sz="1600" b="1" cap="small" dirty="0" err="1"/>
              <a:t>Mitsiou</a:t>
            </a:r>
            <a:r>
              <a:rPr lang="en-US" sz="1600" b="1" dirty="0"/>
              <a:t>, Theodore the </a:t>
            </a:r>
            <a:r>
              <a:rPr lang="en-US" sz="1600" b="1" dirty="0" err="1"/>
              <a:t>Stoudite</a:t>
            </a:r>
            <a:r>
              <a:rPr lang="en-US" sz="1600" b="1" dirty="0"/>
              <a:t> and the Construction of a Monastic Network, </a:t>
            </a:r>
            <a:r>
              <a:rPr lang="el-GR" sz="1600" b="1" dirty="0"/>
              <a:t>στο: </a:t>
            </a:r>
            <a:r>
              <a:rPr lang="en-US" sz="1600" b="1" i="1" dirty="0"/>
              <a:t>Social Profiles and Social Position in Byzantium. Approaches and Interpretations</a:t>
            </a:r>
            <a:r>
              <a:rPr lang="en-US" sz="1600" b="1" dirty="0"/>
              <a:t>, ed. E. </a:t>
            </a:r>
            <a:r>
              <a:rPr lang="en-US" sz="1600" b="1" cap="small" dirty="0"/>
              <a:t>Ragia</a:t>
            </a:r>
            <a:r>
              <a:rPr lang="en-US" sz="1600" b="1" dirty="0"/>
              <a:t>, </a:t>
            </a:r>
            <a:r>
              <a:rPr lang="el-GR" sz="1600" b="1" i="1" dirty="0"/>
              <a:t>Μελέτες</a:t>
            </a:r>
            <a:r>
              <a:rPr lang="en-US" sz="1600" b="1" i="1" dirty="0"/>
              <a:t> </a:t>
            </a:r>
            <a:r>
              <a:rPr lang="en-US" sz="1600" b="1" dirty="0"/>
              <a:t>1, Athens 202</a:t>
            </a:r>
            <a:r>
              <a:rPr lang="el-GR" sz="1600" b="1" dirty="0"/>
              <a:t>5</a:t>
            </a:r>
            <a:r>
              <a:rPr lang="en-US" sz="1600" b="1" dirty="0"/>
              <a:t>, </a:t>
            </a:r>
            <a:r>
              <a:rPr lang="el-GR" sz="1600" b="1" dirty="0"/>
              <a:t>97-113</a:t>
            </a:r>
            <a:r>
              <a:rPr lang="en-US" sz="1600" b="1" dirty="0"/>
              <a:t>. </a:t>
            </a:r>
            <a:endParaRPr lang="el-GR" sz="1600" b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56" y="727075"/>
            <a:ext cx="6524827" cy="60289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121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38355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err="1"/>
              <a:t>Κεκαυμένου</a:t>
            </a:r>
            <a:r>
              <a:rPr lang="el-GR" sz="3200" b="1" dirty="0"/>
              <a:t> </a:t>
            </a:r>
            <a:r>
              <a:rPr lang="el-GR" sz="3200" b="1" dirty="0" err="1"/>
              <a:t>Στρατηγικόν</a:t>
            </a:r>
            <a:r>
              <a:rPr lang="el-GR" sz="3200" b="1" dirty="0"/>
              <a:t> (11</a:t>
            </a:r>
            <a:r>
              <a:rPr lang="el-GR" sz="3200" b="1" baseline="30000" dirty="0"/>
              <a:t>ος</a:t>
            </a:r>
            <a:r>
              <a:rPr lang="el-GR" sz="3200" b="1" dirty="0"/>
              <a:t> αι.)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0770" y="638354"/>
            <a:ext cx="12007970" cy="6133381"/>
          </a:xfrm>
        </p:spPr>
        <p:txBody>
          <a:bodyPr numCol="2"/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000" dirty="0"/>
              <a:t>		Άρχοντες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1600" dirty="0"/>
              <a:t>Ιδιώτες                    Τοπικοί 		Φίλοι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400" dirty="0"/>
              <a:t>με επιθυμία          </a:t>
            </a:r>
            <a:r>
              <a:rPr lang="el-GR" sz="1600" dirty="0"/>
              <a:t>αξιωματούχοι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400" dirty="0"/>
              <a:t>κοινωνικής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400" dirty="0"/>
              <a:t>ανόδου</a:t>
            </a:r>
          </a:p>
          <a:p>
            <a:pPr marL="0" indent="0">
              <a:buNone/>
            </a:pPr>
            <a:r>
              <a:rPr lang="el-GR" sz="1600" dirty="0"/>
              <a:t>		      μοναχοί            υπηρέτες</a:t>
            </a:r>
          </a:p>
          <a:p>
            <a:pPr marL="0" indent="0">
              <a:buNone/>
            </a:pPr>
            <a:r>
              <a:rPr lang="el-GR" sz="1600" dirty="0"/>
              <a:t>	</a:t>
            </a:r>
          </a:p>
          <a:p>
            <a:pPr marL="0" indent="0">
              <a:buNone/>
            </a:pPr>
            <a:r>
              <a:rPr lang="el-GR" sz="1600" dirty="0"/>
              <a:t>			χωρικοί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000" dirty="0"/>
              <a:t>Αυτοκράτωρ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Στρατηγοί 		μητροπολίτες/επίσκοποι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000" dirty="0"/>
              <a:t>	   			          Τοπάρχες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000" dirty="0"/>
              <a:t>	          Αξιωματικοί του στρατού </a:t>
            </a:r>
          </a:p>
          <a:p>
            <a:pPr marL="0" indent="0">
              <a:spcBef>
                <a:spcPts val="0"/>
              </a:spcBef>
              <a:buNone/>
            </a:pP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000" dirty="0"/>
              <a:t>Ιδιώτες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400" dirty="0"/>
              <a:t>με επιθυμία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400" dirty="0"/>
              <a:t>εργολαβίας </a:t>
            </a:r>
          </a:p>
          <a:p>
            <a:pPr marL="0" indent="0">
              <a:spcBef>
                <a:spcPts val="0"/>
              </a:spcBef>
              <a:buNone/>
            </a:pPr>
            <a:endParaRPr lang="el-GR" sz="1400" dirty="0"/>
          </a:p>
          <a:p>
            <a:pPr marL="0" indent="0">
              <a:spcBef>
                <a:spcPts val="0"/>
              </a:spcBef>
              <a:buNone/>
            </a:pPr>
            <a:r>
              <a:rPr lang="el-GR" sz="1400" dirty="0"/>
              <a:t>	              </a:t>
            </a:r>
            <a:r>
              <a:rPr lang="el-GR" sz="2000" dirty="0"/>
              <a:t>Στρατιώτες</a:t>
            </a:r>
            <a:r>
              <a:rPr lang="el-GR" sz="1400" dirty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 flipV="1">
            <a:off x="664234" y="1475117"/>
            <a:ext cx="1457864" cy="3191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/>
          <p:cNvCxnSpPr/>
          <p:nvPr/>
        </p:nvCxnSpPr>
        <p:spPr>
          <a:xfrm>
            <a:off x="2242868" y="1475117"/>
            <a:ext cx="8626" cy="3968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/>
          <p:nvPr/>
        </p:nvCxnSpPr>
        <p:spPr>
          <a:xfrm>
            <a:off x="2475781" y="1475117"/>
            <a:ext cx="1337094" cy="3968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/>
          <p:cNvCxnSpPr/>
          <p:nvPr/>
        </p:nvCxnSpPr>
        <p:spPr>
          <a:xfrm>
            <a:off x="2326975" y="1479427"/>
            <a:ext cx="433478" cy="13176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/>
          <p:cNvCxnSpPr/>
          <p:nvPr/>
        </p:nvCxnSpPr>
        <p:spPr>
          <a:xfrm>
            <a:off x="2411083" y="1475116"/>
            <a:ext cx="1522562" cy="13112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/>
          <p:cNvCxnSpPr/>
          <p:nvPr/>
        </p:nvCxnSpPr>
        <p:spPr>
          <a:xfrm>
            <a:off x="2411083" y="1544128"/>
            <a:ext cx="1013604" cy="19409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/>
          <p:cNvCxnSpPr/>
          <p:nvPr/>
        </p:nvCxnSpPr>
        <p:spPr>
          <a:xfrm>
            <a:off x="6564702" y="1544128"/>
            <a:ext cx="8626" cy="83676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Ευθύγραμμο βέλος σύνδεσης 23"/>
          <p:cNvCxnSpPr/>
          <p:nvPr/>
        </p:nvCxnSpPr>
        <p:spPr>
          <a:xfrm>
            <a:off x="7237562" y="2514600"/>
            <a:ext cx="154412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ύγραμμο βέλος σύνδεσης 25"/>
          <p:cNvCxnSpPr/>
          <p:nvPr/>
        </p:nvCxnSpPr>
        <p:spPr>
          <a:xfrm>
            <a:off x="6564702" y="2708694"/>
            <a:ext cx="0" cy="15786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Ευθύγραμμο βέλος σύνδεσης 28"/>
          <p:cNvCxnSpPr/>
          <p:nvPr/>
        </p:nvCxnSpPr>
        <p:spPr>
          <a:xfrm>
            <a:off x="6711351" y="2725947"/>
            <a:ext cx="3899140" cy="75912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Ευθύγραμμο βέλος σύνδεσης 30"/>
          <p:cNvCxnSpPr/>
          <p:nvPr/>
        </p:nvCxnSpPr>
        <p:spPr>
          <a:xfrm>
            <a:off x="6685473" y="2786332"/>
            <a:ext cx="1854678" cy="9187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Ευθύγραμμο βέλος σύνδεσης 34"/>
          <p:cNvCxnSpPr/>
          <p:nvPr/>
        </p:nvCxnSpPr>
        <p:spPr>
          <a:xfrm flipH="1">
            <a:off x="7867291" y="4019909"/>
            <a:ext cx="8627" cy="109555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Ευθύγραμμο βέλος σύνδεσης 40"/>
          <p:cNvCxnSpPr/>
          <p:nvPr/>
        </p:nvCxnSpPr>
        <p:spPr>
          <a:xfrm>
            <a:off x="6635151" y="2777704"/>
            <a:ext cx="1042358" cy="23377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Ευθύγραμμο βέλος σύνδεσης 44"/>
          <p:cNvCxnSpPr/>
          <p:nvPr/>
        </p:nvCxnSpPr>
        <p:spPr>
          <a:xfrm>
            <a:off x="6685472" y="1544127"/>
            <a:ext cx="1121434" cy="363172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Ευθύγραμμο βέλος σύνδεσης 48"/>
          <p:cNvCxnSpPr/>
          <p:nvPr/>
        </p:nvCxnSpPr>
        <p:spPr>
          <a:xfrm>
            <a:off x="6832120" y="1544128"/>
            <a:ext cx="1177506" cy="216091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Ευθύγραμμο βέλος σύνδεσης 50"/>
          <p:cNvCxnSpPr/>
          <p:nvPr/>
        </p:nvCxnSpPr>
        <p:spPr>
          <a:xfrm>
            <a:off x="6952890" y="1580789"/>
            <a:ext cx="3078913" cy="77853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4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631468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/>
              <a:t>Πηγές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" y="631468"/>
            <a:ext cx="12191999" cy="6149476"/>
          </a:xfrm>
        </p:spPr>
        <p:txBody>
          <a:bodyPr numCol="2">
            <a:normAutofit fontScale="70000" lnSpcReduction="20000"/>
          </a:bodyPr>
          <a:lstStyle/>
          <a:p>
            <a:r>
              <a:rPr lang="el-GR" dirty="0"/>
              <a:t>Ιστοριογραφία/χρονογραφία</a:t>
            </a:r>
          </a:p>
          <a:p>
            <a:pPr lvl="1"/>
            <a:r>
              <a:rPr lang="el-GR" dirty="0"/>
              <a:t>Μετακίνηση πληθυσμών/</a:t>
            </a:r>
            <a:r>
              <a:rPr lang="el-GR" dirty="0" err="1"/>
              <a:t>μετοικισμός</a:t>
            </a:r>
            <a:endParaRPr lang="el-GR" dirty="0"/>
          </a:p>
          <a:p>
            <a:pPr lvl="1"/>
            <a:r>
              <a:rPr lang="el-GR" dirty="0"/>
              <a:t>Επιπτώσεις των πολέμων </a:t>
            </a:r>
          </a:p>
          <a:p>
            <a:pPr lvl="1"/>
            <a:r>
              <a:rPr lang="el-GR" dirty="0"/>
              <a:t>Φυσικά φαινόμενα και η επίδρασή τους </a:t>
            </a:r>
          </a:p>
          <a:p>
            <a:pPr lvl="1"/>
            <a:r>
              <a:rPr lang="el-GR" dirty="0"/>
              <a:t>Μεμονωμένες ιστορίες κοινωνικής ανόδου </a:t>
            </a:r>
          </a:p>
          <a:p>
            <a:r>
              <a:rPr lang="el-GR" dirty="0"/>
              <a:t>Πρωτόκολλα ανακτόρων (</a:t>
            </a:r>
            <a:r>
              <a:rPr lang="en-US" dirty="0"/>
              <a:t>De </a:t>
            </a:r>
            <a:r>
              <a:rPr lang="en-US" dirty="0" err="1"/>
              <a:t>Cerimoniis</a:t>
            </a:r>
            <a:r>
              <a:rPr lang="en-US" dirty="0"/>
              <a:t>)</a:t>
            </a:r>
            <a:r>
              <a:rPr lang="el-GR" dirty="0"/>
              <a:t>  </a:t>
            </a:r>
          </a:p>
          <a:p>
            <a:pPr lvl="1"/>
            <a:r>
              <a:rPr lang="el-GR" dirty="0"/>
              <a:t>Τακτικά πρωτοκαθεδρίας &amp; μέθοδοι προαγωγής </a:t>
            </a:r>
          </a:p>
          <a:p>
            <a:pPr lvl="1"/>
            <a:r>
              <a:rPr lang="el-GR" dirty="0"/>
              <a:t>Οδηγίες προετοιμασίας εκστρατειών </a:t>
            </a:r>
          </a:p>
          <a:p>
            <a:pPr lvl="1"/>
            <a:r>
              <a:rPr lang="el-GR" dirty="0"/>
              <a:t>Οδηγίες προετοιμασίας τελετών (θρησκευτικών, πολιτικών, δημοτικών κ.ά.)</a:t>
            </a:r>
          </a:p>
          <a:p>
            <a:pPr lvl="1"/>
            <a:r>
              <a:rPr lang="el-GR" dirty="0"/>
              <a:t>Διελεύσεις του αυτοκράτορα μέσα από την Πόλη</a:t>
            </a:r>
          </a:p>
          <a:p>
            <a:r>
              <a:rPr lang="el-GR" dirty="0"/>
              <a:t>Βιογραφικά και αυτοβιογραφικά κείμενα</a:t>
            </a:r>
          </a:p>
          <a:p>
            <a:pPr lvl="1"/>
            <a:r>
              <a:rPr lang="el-GR" dirty="0"/>
              <a:t>Καταγωγή, ανατροφή </a:t>
            </a:r>
          </a:p>
          <a:p>
            <a:pPr lvl="1"/>
            <a:r>
              <a:rPr lang="el-GR" dirty="0"/>
              <a:t>Κοινωνικές σχέσεις (πόλη, ύπαιθρος) </a:t>
            </a:r>
          </a:p>
          <a:p>
            <a:pPr lvl="1"/>
            <a:r>
              <a:rPr lang="el-GR" dirty="0"/>
              <a:t>Ταξίδια, κίνδυνοι, αιχμαλωσία  </a:t>
            </a:r>
          </a:p>
          <a:p>
            <a:r>
              <a:rPr lang="el-GR" dirty="0"/>
              <a:t>Αναφορές </a:t>
            </a:r>
          </a:p>
          <a:p>
            <a:pPr lvl="1"/>
            <a:r>
              <a:rPr lang="el-GR" dirty="0"/>
              <a:t>Πρεσβείες, ταξίδια, μετακίνηση </a:t>
            </a:r>
          </a:p>
          <a:p>
            <a:r>
              <a:rPr lang="el-GR" dirty="0"/>
              <a:t>Νομοθεσία </a:t>
            </a:r>
          </a:p>
          <a:p>
            <a:pPr lvl="1"/>
            <a:r>
              <a:rPr lang="el-GR" dirty="0"/>
              <a:t>Κοινωνική μετακίνηση, περιορισμοί &amp; δικαιώματα </a:t>
            </a:r>
          </a:p>
          <a:p>
            <a:pPr lvl="1"/>
            <a:r>
              <a:rPr lang="el-GR" dirty="0"/>
              <a:t>Οικονομικές &amp; κοινωνικές σχέσεις </a:t>
            </a:r>
          </a:p>
          <a:p>
            <a:pPr lvl="1"/>
            <a:r>
              <a:rPr lang="el-GR" dirty="0"/>
              <a:t>Οικογένεια </a:t>
            </a:r>
          </a:p>
          <a:p>
            <a:r>
              <a:rPr lang="el-GR" dirty="0"/>
              <a:t>Έγγραφα </a:t>
            </a:r>
          </a:p>
          <a:p>
            <a:pPr lvl="1"/>
            <a:r>
              <a:rPr lang="el-GR" dirty="0"/>
              <a:t>Φορολογικές απαλλαγές &gt; επιμελητεία μετακίνησης </a:t>
            </a:r>
          </a:p>
          <a:p>
            <a:pPr lvl="1"/>
            <a:r>
              <a:rPr lang="el-GR" dirty="0"/>
              <a:t>Μετακίνηση-εργασία υπαλλήλων </a:t>
            </a:r>
          </a:p>
          <a:p>
            <a:pPr lvl="1"/>
            <a:r>
              <a:rPr lang="el-GR" dirty="0"/>
              <a:t>Μετακίνηση-εργασία αγροτών  </a:t>
            </a:r>
            <a:endParaRPr lang="en-US" dirty="0"/>
          </a:p>
          <a:p>
            <a:pPr lvl="1"/>
            <a:r>
              <a:rPr lang="el-GR" dirty="0"/>
              <a:t>Δημογραφία &amp; μετακίνηση (φυγή) πληθυσμών-ερήμωση-</a:t>
            </a:r>
            <a:r>
              <a:rPr lang="el-GR" dirty="0" err="1"/>
              <a:t>επανακατοίκηση</a:t>
            </a:r>
            <a:r>
              <a:rPr lang="el-GR" dirty="0"/>
              <a:t> περιοχών</a:t>
            </a:r>
          </a:p>
          <a:p>
            <a:pPr lvl="1"/>
            <a:r>
              <a:rPr lang="el-GR" dirty="0"/>
              <a:t>Νομαδική ζωή </a:t>
            </a:r>
          </a:p>
          <a:p>
            <a:r>
              <a:rPr lang="el-GR" dirty="0"/>
              <a:t>Πορτολάνοι </a:t>
            </a:r>
          </a:p>
          <a:p>
            <a:pPr lvl="1"/>
            <a:r>
              <a:rPr lang="el-GR" dirty="0"/>
              <a:t>Κείμενα &amp; χάρτες, με σταθμούς, λιμάνια, φυσική διαμόρφωση τοπίου και σχόλια για θαλάσσια ταξίδια </a:t>
            </a:r>
          </a:p>
          <a:p>
            <a:pPr lvl="1"/>
            <a:r>
              <a:rPr lang="el-GR" dirty="0"/>
              <a:t>Βιογραφικά κείμενα (π.χ. βίοι αγίων) </a:t>
            </a:r>
          </a:p>
          <a:p>
            <a:pPr lvl="1"/>
            <a:r>
              <a:rPr lang="el-GR" dirty="0"/>
              <a:t>Κείμενα αυτοβιογραφικού χαρακτήρα/αναφορές (π.χ. πρεσβειών) </a:t>
            </a:r>
          </a:p>
          <a:p>
            <a:r>
              <a:rPr lang="el-GR" dirty="0"/>
              <a:t>Επιστολογραφία </a:t>
            </a:r>
          </a:p>
          <a:p>
            <a:pPr lvl="1"/>
            <a:r>
              <a:rPr lang="el-GR" dirty="0"/>
              <a:t>Δίκτυα </a:t>
            </a:r>
          </a:p>
          <a:p>
            <a:pPr lvl="1"/>
            <a:r>
              <a:rPr lang="el-GR" dirty="0"/>
              <a:t>Κοινωνική/πολιτική μεσολάβηση </a:t>
            </a:r>
          </a:p>
          <a:p>
            <a:pPr lvl="1"/>
            <a:r>
              <a:rPr lang="el-GR" dirty="0"/>
              <a:t>Αλληλογραφία, ανταλλαγή δώρων </a:t>
            </a:r>
          </a:p>
          <a:p>
            <a:r>
              <a:rPr lang="el-GR" dirty="0"/>
              <a:t>Αρχαιολογικό υλικό </a:t>
            </a:r>
          </a:p>
          <a:p>
            <a:pPr lvl="1"/>
            <a:r>
              <a:rPr lang="el-GR" dirty="0"/>
              <a:t>Σφραγίδες </a:t>
            </a:r>
          </a:p>
          <a:p>
            <a:pPr lvl="2"/>
            <a:r>
              <a:rPr lang="el-GR" dirty="0"/>
              <a:t>Κοινωνική προβολή, κοινωνική αναβάθμιση </a:t>
            </a:r>
          </a:p>
          <a:p>
            <a:pPr lvl="2"/>
            <a:r>
              <a:rPr lang="el-GR" dirty="0"/>
              <a:t>Διοίκηση </a:t>
            </a:r>
          </a:p>
          <a:p>
            <a:pPr lvl="1"/>
            <a:r>
              <a:rPr lang="el-GR" dirty="0"/>
              <a:t>Κεραμική </a:t>
            </a:r>
          </a:p>
          <a:p>
            <a:pPr lvl="2"/>
            <a:r>
              <a:rPr lang="el-GR" dirty="0"/>
              <a:t>Εμπόριο, οικονομικές σχέσεις </a:t>
            </a:r>
          </a:p>
        </p:txBody>
      </p:sp>
    </p:spTree>
    <p:extLst>
      <p:ext uri="{BB962C8B-B14F-4D97-AF65-F5344CB8AC3E}">
        <p14:creationId xmlns:p14="http://schemas.microsoft.com/office/powerpoint/2010/main" val="18685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84" y="91716"/>
            <a:ext cx="9866405" cy="6717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39555" y="91716"/>
            <a:ext cx="1952444" cy="3238080"/>
          </a:xfrm>
        </p:spPr>
        <p:txBody>
          <a:bodyPr>
            <a:noAutofit/>
          </a:bodyPr>
          <a:lstStyle/>
          <a:p>
            <a:r>
              <a:rPr lang="en-US" sz="1800" b="1" dirty="0"/>
              <a:t>J. </a:t>
            </a:r>
            <a:r>
              <a:rPr lang="en-US" sz="1800" b="1" dirty="0" err="1"/>
              <a:t>Haldon</a:t>
            </a:r>
            <a:r>
              <a:rPr lang="en-US" sz="1800" b="1" dirty="0"/>
              <a:t>, </a:t>
            </a:r>
            <a:br>
              <a:rPr lang="en-US" sz="1800" b="1" dirty="0"/>
            </a:br>
            <a:r>
              <a:rPr lang="en-US" sz="1800" b="1" dirty="0"/>
              <a:t>The Palgrave Atlas</a:t>
            </a:r>
            <a:br>
              <a:rPr lang="en-US" sz="1800" b="1" dirty="0"/>
            </a:br>
            <a:r>
              <a:rPr lang="en-US" sz="1800" b="1" dirty="0"/>
              <a:t>of Byzantine History, N. York 2005 </a:t>
            </a:r>
            <a:endParaRPr lang="el-GR" sz="1800" b="1" dirty="0"/>
          </a:p>
        </p:txBody>
      </p:sp>
    </p:spTree>
    <p:extLst>
      <p:ext uri="{BB962C8B-B14F-4D97-AF65-F5344CB8AC3E}">
        <p14:creationId xmlns:p14="http://schemas.microsoft.com/office/powerpoint/2010/main" val="239434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6" y="91716"/>
            <a:ext cx="9761274" cy="66677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972136" y="741874"/>
            <a:ext cx="2182482" cy="1837426"/>
          </a:xfrm>
        </p:spPr>
        <p:txBody>
          <a:bodyPr>
            <a:normAutofit/>
          </a:bodyPr>
          <a:lstStyle/>
          <a:p>
            <a:r>
              <a:rPr lang="en-US" sz="2000" b="1" dirty="0"/>
              <a:t>J. </a:t>
            </a:r>
            <a:r>
              <a:rPr lang="en-US" sz="2000" b="1" dirty="0" err="1"/>
              <a:t>Haldon</a:t>
            </a:r>
            <a:r>
              <a:rPr lang="en-US" sz="2000" b="1" dirty="0"/>
              <a:t>, </a:t>
            </a:r>
            <a:br>
              <a:rPr lang="en-US" sz="2000" b="1" dirty="0"/>
            </a:br>
            <a:r>
              <a:rPr lang="en-US" sz="2000" b="1" dirty="0"/>
              <a:t>The Palgrave Atlas</a:t>
            </a:r>
            <a:br>
              <a:rPr lang="en-US" sz="2000" b="1" dirty="0"/>
            </a:br>
            <a:r>
              <a:rPr lang="en-US" sz="2000" b="1" dirty="0"/>
              <a:t>of Byzantine History, </a:t>
            </a:r>
            <a:br>
              <a:rPr lang="en-US" sz="2000" b="1" dirty="0"/>
            </a:br>
            <a:r>
              <a:rPr lang="en-US" sz="2000" b="1" dirty="0"/>
              <a:t>N. York 2005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08756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1094</Words>
  <Application>Microsoft Office PowerPoint</Application>
  <PresentationFormat>Ευρεία οθόνη</PresentationFormat>
  <Paragraphs>148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Θέμα του Office</vt:lpstr>
      <vt:lpstr>Κινητικότητες στο Βυζάντιο:  φυσική  και κοινωνική μετακίνηση</vt:lpstr>
      <vt:lpstr>Περί κινητικότητας  </vt:lpstr>
      <vt:lpstr>Περί κινητικότητας </vt:lpstr>
      <vt:lpstr>Παραδείγματα </vt:lpstr>
      <vt:lpstr>E. Mitsiou, Theodore the Stoudite and the Construction of a Monastic Network, στο: Social Profiles and Social Position in Byzantium. Approaches and Interpretations, ed. E. Ragia, Μελέτες 1, Athens 2025, 97-113. </vt:lpstr>
      <vt:lpstr>Κεκαυμένου Στρατηγικόν (11ος αι.)</vt:lpstr>
      <vt:lpstr>Πηγές </vt:lpstr>
      <vt:lpstr>J. Haldon,  The Palgrave Atlas of Byzantine History, N. York 2005 </vt:lpstr>
      <vt:lpstr>J. Haldon,  The Palgrave Atlas of Byzantine History,  N. York 2005</vt:lpstr>
      <vt:lpstr>Επιλογή βιβλιογραφίας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Κινητικότητες στο Βυζάντιο: φυσική και κοινωνική μετακίνηση</dc:title>
  <dc:creator>Efi Ragia</dc:creator>
  <cp:lastModifiedBy>RAGIA EFTHYMIA</cp:lastModifiedBy>
  <cp:revision>31</cp:revision>
  <dcterms:created xsi:type="dcterms:W3CDTF">2024-03-12T17:01:24Z</dcterms:created>
  <dcterms:modified xsi:type="dcterms:W3CDTF">2025-09-29T10:39:15Z</dcterms:modified>
</cp:coreProperties>
</file>