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8" r:id="rId2"/>
    <p:sldId id="289" r:id="rId3"/>
    <p:sldId id="290" r:id="rId4"/>
    <p:sldId id="314" r:id="rId5"/>
    <p:sldId id="347" r:id="rId6"/>
    <p:sldId id="315" r:id="rId7"/>
    <p:sldId id="287" r:id="rId8"/>
    <p:sldId id="313" r:id="rId9"/>
    <p:sldId id="346" r:id="rId10"/>
    <p:sldId id="317" r:id="rId11"/>
    <p:sldId id="257" r:id="rId12"/>
    <p:sldId id="316" r:id="rId13"/>
    <p:sldId id="294" r:id="rId14"/>
    <p:sldId id="293" r:id="rId15"/>
    <p:sldId id="295" r:id="rId16"/>
    <p:sldId id="311" r:id="rId17"/>
    <p:sldId id="296" r:id="rId18"/>
    <p:sldId id="297" r:id="rId19"/>
    <p:sldId id="312" r:id="rId20"/>
    <p:sldId id="266" r:id="rId21"/>
    <p:sldId id="335" r:id="rId22"/>
    <p:sldId id="336" r:id="rId23"/>
    <p:sldId id="267" r:id="rId24"/>
    <p:sldId id="268" r:id="rId25"/>
    <p:sldId id="269" r:id="rId26"/>
    <p:sldId id="324" r:id="rId27"/>
    <p:sldId id="325" r:id="rId28"/>
    <p:sldId id="333" r:id="rId29"/>
    <p:sldId id="326" r:id="rId30"/>
    <p:sldId id="281" r:id="rId31"/>
    <p:sldId id="319" r:id="rId32"/>
    <p:sldId id="320" r:id="rId33"/>
    <p:sldId id="341" r:id="rId34"/>
    <p:sldId id="342" r:id="rId35"/>
    <p:sldId id="344" r:id="rId36"/>
    <p:sldId id="299" r:id="rId37"/>
    <p:sldId id="343" r:id="rId38"/>
    <p:sldId id="321" r:id="rId39"/>
    <p:sldId id="328" r:id="rId40"/>
    <p:sldId id="337" r:id="rId41"/>
    <p:sldId id="345" r:id="rId42"/>
    <p:sldId id="322" r:id="rId43"/>
    <p:sldId id="323" r:id="rId44"/>
    <p:sldId id="331" r:id="rId45"/>
    <p:sldId id="330" r:id="rId46"/>
    <p:sldId id="334" r:id="rId47"/>
    <p:sldId id="284" r:id="rId48"/>
    <p:sldId id="348" r:id="rId49"/>
    <p:sldId id="338" r:id="rId50"/>
    <p:sldId id="339" r:id="rId51"/>
    <p:sldId id="340" r:id="rId52"/>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EB97"/>
    <a:srgbClr val="FB992D"/>
    <a:srgbClr val="F6F2BC"/>
    <a:srgbClr val="DF9113"/>
    <a:srgbClr val="E2AC00"/>
    <a:srgbClr val="E97C05"/>
    <a:srgbClr val="FA8606"/>
    <a:srgbClr val="E17805"/>
    <a:srgbClr val="F475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A403EDC-49F0-B9A2-D675-C45C6E591FD9}"/>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EE31C6A7-AC70-DFEB-ADE5-A952C32EAB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642A8686-02A6-B5D8-1B3E-242EC469FE40}"/>
              </a:ext>
            </a:extLst>
          </p:cNvPr>
          <p:cNvSpPr>
            <a:spLocks noGrp="1"/>
          </p:cNvSpPr>
          <p:nvPr>
            <p:ph type="dt" sz="half" idx="10"/>
          </p:nvPr>
        </p:nvSpPr>
        <p:spPr/>
        <p:txBody>
          <a:bodyPr/>
          <a:lstStyle/>
          <a:p>
            <a:fld id="{C2C13ED3-324A-490D-A444-E19F8D630AD0}" type="datetimeFigureOut">
              <a:rPr lang="el-GR" smtClean="0"/>
              <a:t>25/5/2024</a:t>
            </a:fld>
            <a:endParaRPr lang="el-GR"/>
          </a:p>
        </p:txBody>
      </p:sp>
      <p:sp>
        <p:nvSpPr>
          <p:cNvPr id="5" name="Θέση υποσέλιδου 4">
            <a:extLst>
              <a:ext uri="{FF2B5EF4-FFF2-40B4-BE49-F238E27FC236}">
                <a16:creationId xmlns:a16="http://schemas.microsoft.com/office/drawing/2014/main" id="{59FC4940-EE78-D17A-E788-753D07DB1472}"/>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83570DE1-DDEA-3174-6AC2-E826F61CE56E}"/>
              </a:ext>
            </a:extLst>
          </p:cNvPr>
          <p:cNvSpPr>
            <a:spLocks noGrp="1"/>
          </p:cNvSpPr>
          <p:nvPr>
            <p:ph type="sldNum" sz="quarter" idx="12"/>
          </p:nvPr>
        </p:nvSpPr>
        <p:spPr/>
        <p:txBody>
          <a:bodyPr/>
          <a:lstStyle/>
          <a:p>
            <a:fld id="{4B334687-A38F-483A-8257-326E17BFF006}" type="slidenum">
              <a:rPr lang="el-GR" smtClean="0"/>
              <a:t>‹#›</a:t>
            </a:fld>
            <a:endParaRPr lang="el-GR"/>
          </a:p>
        </p:txBody>
      </p:sp>
    </p:spTree>
    <p:extLst>
      <p:ext uri="{BB962C8B-B14F-4D97-AF65-F5344CB8AC3E}">
        <p14:creationId xmlns:p14="http://schemas.microsoft.com/office/powerpoint/2010/main" val="2362556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2BAB600-24A7-4175-0B2A-7DE9F09A5324}"/>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9662D1F1-B454-4548-54B0-AF96C9F9324F}"/>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5E7657A1-198E-CF06-1E83-C66993661876}"/>
              </a:ext>
            </a:extLst>
          </p:cNvPr>
          <p:cNvSpPr>
            <a:spLocks noGrp="1"/>
          </p:cNvSpPr>
          <p:nvPr>
            <p:ph type="dt" sz="half" idx="10"/>
          </p:nvPr>
        </p:nvSpPr>
        <p:spPr/>
        <p:txBody>
          <a:bodyPr/>
          <a:lstStyle/>
          <a:p>
            <a:fld id="{C2C13ED3-324A-490D-A444-E19F8D630AD0}" type="datetimeFigureOut">
              <a:rPr lang="el-GR" smtClean="0"/>
              <a:t>25/5/2024</a:t>
            </a:fld>
            <a:endParaRPr lang="el-GR"/>
          </a:p>
        </p:txBody>
      </p:sp>
      <p:sp>
        <p:nvSpPr>
          <p:cNvPr id="5" name="Θέση υποσέλιδου 4">
            <a:extLst>
              <a:ext uri="{FF2B5EF4-FFF2-40B4-BE49-F238E27FC236}">
                <a16:creationId xmlns:a16="http://schemas.microsoft.com/office/drawing/2014/main" id="{CAE0D649-2A6F-FB78-7C14-0ADDF3BBE9E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CCB725D7-DC64-DF41-2B90-44CAED014E59}"/>
              </a:ext>
            </a:extLst>
          </p:cNvPr>
          <p:cNvSpPr>
            <a:spLocks noGrp="1"/>
          </p:cNvSpPr>
          <p:nvPr>
            <p:ph type="sldNum" sz="quarter" idx="12"/>
          </p:nvPr>
        </p:nvSpPr>
        <p:spPr/>
        <p:txBody>
          <a:bodyPr/>
          <a:lstStyle/>
          <a:p>
            <a:fld id="{4B334687-A38F-483A-8257-326E17BFF006}" type="slidenum">
              <a:rPr lang="el-GR" smtClean="0"/>
              <a:t>‹#›</a:t>
            </a:fld>
            <a:endParaRPr lang="el-GR"/>
          </a:p>
        </p:txBody>
      </p:sp>
    </p:spTree>
    <p:extLst>
      <p:ext uri="{BB962C8B-B14F-4D97-AF65-F5344CB8AC3E}">
        <p14:creationId xmlns:p14="http://schemas.microsoft.com/office/powerpoint/2010/main" val="3645584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3C841EDF-D1F0-71AA-CFDC-6D66984EC88A}"/>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F378417C-BD2E-7A96-95EE-21BE0BBA8212}"/>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38BC2AD5-CA1B-2FC9-4A8D-45910F74A673}"/>
              </a:ext>
            </a:extLst>
          </p:cNvPr>
          <p:cNvSpPr>
            <a:spLocks noGrp="1"/>
          </p:cNvSpPr>
          <p:nvPr>
            <p:ph type="dt" sz="half" idx="10"/>
          </p:nvPr>
        </p:nvSpPr>
        <p:spPr/>
        <p:txBody>
          <a:bodyPr/>
          <a:lstStyle/>
          <a:p>
            <a:fld id="{C2C13ED3-324A-490D-A444-E19F8D630AD0}" type="datetimeFigureOut">
              <a:rPr lang="el-GR" smtClean="0"/>
              <a:t>25/5/2024</a:t>
            </a:fld>
            <a:endParaRPr lang="el-GR"/>
          </a:p>
        </p:txBody>
      </p:sp>
      <p:sp>
        <p:nvSpPr>
          <p:cNvPr id="5" name="Θέση υποσέλιδου 4">
            <a:extLst>
              <a:ext uri="{FF2B5EF4-FFF2-40B4-BE49-F238E27FC236}">
                <a16:creationId xmlns:a16="http://schemas.microsoft.com/office/drawing/2014/main" id="{3AA9DBE2-FAB3-EC83-4BC1-D1E71F54F563}"/>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76DC023F-277F-A868-52BF-10B57DC20F57}"/>
              </a:ext>
            </a:extLst>
          </p:cNvPr>
          <p:cNvSpPr>
            <a:spLocks noGrp="1"/>
          </p:cNvSpPr>
          <p:nvPr>
            <p:ph type="sldNum" sz="quarter" idx="12"/>
          </p:nvPr>
        </p:nvSpPr>
        <p:spPr/>
        <p:txBody>
          <a:bodyPr/>
          <a:lstStyle/>
          <a:p>
            <a:fld id="{4B334687-A38F-483A-8257-326E17BFF006}" type="slidenum">
              <a:rPr lang="el-GR" smtClean="0"/>
              <a:t>‹#›</a:t>
            </a:fld>
            <a:endParaRPr lang="el-GR"/>
          </a:p>
        </p:txBody>
      </p:sp>
    </p:spTree>
    <p:extLst>
      <p:ext uri="{BB962C8B-B14F-4D97-AF65-F5344CB8AC3E}">
        <p14:creationId xmlns:p14="http://schemas.microsoft.com/office/powerpoint/2010/main" val="413514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3DF1943-13EB-0877-3B84-4A5148ED7115}"/>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DA826611-26BC-0C5C-08AF-4839D36DE757}"/>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61183C57-FA42-9795-6939-E2CBB196E092}"/>
              </a:ext>
            </a:extLst>
          </p:cNvPr>
          <p:cNvSpPr>
            <a:spLocks noGrp="1"/>
          </p:cNvSpPr>
          <p:nvPr>
            <p:ph type="dt" sz="half" idx="10"/>
          </p:nvPr>
        </p:nvSpPr>
        <p:spPr/>
        <p:txBody>
          <a:bodyPr/>
          <a:lstStyle/>
          <a:p>
            <a:fld id="{C2C13ED3-324A-490D-A444-E19F8D630AD0}" type="datetimeFigureOut">
              <a:rPr lang="el-GR" smtClean="0"/>
              <a:t>25/5/2024</a:t>
            </a:fld>
            <a:endParaRPr lang="el-GR"/>
          </a:p>
        </p:txBody>
      </p:sp>
      <p:sp>
        <p:nvSpPr>
          <p:cNvPr id="5" name="Θέση υποσέλιδου 4">
            <a:extLst>
              <a:ext uri="{FF2B5EF4-FFF2-40B4-BE49-F238E27FC236}">
                <a16:creationId xmlns:a16="http://schemas.microsoft.com/office/drawing/2014/main" id="{59870637-7917-ABC9-51FD-FF476EDD9CA6}"/>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889B90F0-F22C-5C96-B111-02EEE2003839}"/>
              </a:ext>
            </a:extLst>
          </p:cNvPr>
          <p:cNvSpPr>
            <a:spLocks noGrp="1"/>
          </p:cNvSpPr>
          <p:nvPr>
            <p:ph type="sldNum" sz="quarter" idx="12"/>
          </p:nvPr>
        </p:nvSpPr>
        <p:spPr/>
        <p:txBody>
          <a:bodyPr/>
          <a:lstStyle/>
          <a:p>
            <a:fld id="{4B334687-A38F-483A-8257-326E17BFF006}" type="slidenum">
              <a:rPr lang="el-GR" smtClean="0"/>
              <a:t>‹#›</a:t>
            </a:fld>
            <a:endParaRPr lang="el-GR"/>
          </a:p>
        </p:txBody>
      </p:sp>
    </p:spTree>
    <p:extLst>
      <p:ext uri="{BB962C8B-B14F-4D97-AF65-F5344CB8AC3E}">
        <p14:creationId xmlns:p14="http://schemas.microsoft.com/office/powerpoint/2010/main" val="1465387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7DAB860-ECB6-7D77-A750-CEAB18D6F357}"/>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B25CF663-274A-BA3D-8CE6-3EEF15DDAB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700B1636-5760-4C05-62F6-26ADD50C3868}"/>
              </a:ext>
            </a:extLst>
          </p:cNvPr>
          <p:cNvSpPr>
            <a:spLocks noGrp="1"/>
          </p:cNvSpPr>
          <p:nvPr>
            <p:ph type="dt" sz="half" idx="10"/>
          </p:nvPr>
        </p:nvSpPr>
        <p:spPr/>
        <p:txBody>
          <a:bodyPr/>
          <a:lstStyle/>
          <a:p>
            <a:fld id="{C2C13ED3-324A-490D-A444-E19F8D630AD0}" type="datetimeFigureOut">
              <a:rPr lang="el-GR" smtClean="0"/>
              <a:t>25/5/2024</a:t>
            </a:fld>
            <a:endParaRPr lang="el-GR"/>
          </a:p>
        </p:txBody>
      </p:sp>
      <p:sp>
        <p:nvSpPr>
          <p:cNvPr id="5" name="Θέση υποσέλιδου 4">
            <a:extLst>
              <a:ext uri="{FF2B5EF4-FFF2-40B4-BE49-F238E27FC236}">
                <a16:creationId xmlns:a16="http://schemas.microsoft.com/office/drawing/2014/main" id="{20D74A71-9E4E-8496-1B0E-B08A37ED582D}"/>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C8183C45-0BFE-DE13-95A4-2EB115113604}"/>
              </a:ext>
            </a:extLst>
          </p:cNvPr>
          <p:cNvSpPr>
            <a:spLocks noGrp="1"/>
          </p:cNvSpPr>
          <p:nvPr>
            <p:ph type="sldNum" sz="quarter" idx="12"/>
          </p:nvPr>
        </p:nvSpPr>
        <p:spPr/>
        <p:txBody>
          <a:bodyPr/>
          <a:lstStyle/>
          <a:p>
            <a:fld id="{4B334687-A38F-483A-8257-326E17BFF006}" type="slidenum">
              <a:rPr lang="el-GR" smtClean="0"/>
              <a:t>‹#›</a:t>
            </a:fld>
            <a:endParaRPr lang="el-GR"/>
          </a:p>
        </p:txBody>
      </p:sp>
    </p:spTree>
    <p:extLst>
      <p:ext uri="{BB962C8B-B14F-4D97-AF65-F5344CB8AC3E}">
        <p14:creationId xmlns:p14="http://schemas.microsoft.com/office/powerpoint/2010/main" val="1479279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B2BEC36-DF04-93D4-16DC-8FC1AD60B7C2}"/>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9BCC358B-8662-AEC3-3066-B093BF95FD16}"/>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CDF2529A-5341-27C6-7BE0-B7B26BD7271B}"/>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B6B9F7E1-FBAD-1F4C-E8C0-00388675AE51}"/>
              </a:ext>
            </a:extLst>
          </p:cNvPr>
          <p:cNvSpPr>
            <a:spLocks noGrp="1"/>
          </p:cNvSpPr>
          <p:nvPr>
            <p:ph type="dt" sz="half" idx="10"/>
          </p:nvPr>
        </p:nvSpPr>
        <p:spPr/>
        <p:txBody>
          <a:bodyPr/>
          <a:lstStyle/>
          <a:p>
            <a:fld id="{C2C13ED3-324A-490D-A444-E19F8D630AD0}" type="datetimeFigureOut">
              <a:rPr lang="el-GR" smtClean="0"/>
              <a:t>25/5/2024</a:t>
            </a:fld>
            <a:endParaRPr lang="el-GR"/>
          </a:p>
        </p:txBody>
      </p:sp>
      <p:sp>
        <p:nvSpPr>
          <p:cNvPr id="6" name="Θέση υποσέλιδου 5">
            <a:extLst>
              <a:ext uri="{FF2B5EF4-FFF2-40B4-BE49-F238E27FC236}">
                <a16:creationId xmlns:a16="http://schemas.microsoft.com/office/drawing/2014/main" id="{6C0D0EDE-6EF1-E36C-03A1-7E9CC40C7680}"/>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9110A9FF-BDD2-AC3F-56AD-0D360AEA814B}"/>
              </a:ext>
            </a:extLst>
          </p:cNvPr>
          <p:cNvSpPr>
            <a:spLocks noGrp="1"/>
          </p:cNvSpPr>
          <p:nvPr>
            <p:ph type="sldNum" sz="quarter" idx="12"/>
          </p:nvPr>
        </p:nvSpPr>
        <p:spPr/>
        <p:txBody>
          <a:bodyPr/>
          <a:lstStyle/>
          <a:p>
            <a:fld id="{4B334687-A38F-483A-8257-326E17BFF006}" type="slidenum">
              <a:rPr lang="el-GR" smtClean="0"/>
              <a:t>‹#›</a:t>
            </a:fld>
            <a:endParaRPr lang="el-GR"/>
          </a:p>
        </p:txBody>
      </p:sp>
    </p:spTree>
    <p:extLst>
      <p:ext uri="{BB962C8B-B14F-4D97-AF65-F5344CB8AC3E}">
        <p14:creationId xmlns:p14="http://schemas.microsoft.com/office/powerpoint/2010/main" val="648969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78E598C-872C-1C34-205A-96D6FD12BC4A}"/>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9453D1C8-7F11-DEA2-375C-1A571F2BEA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C807ACDF-43B3-9390-6B82-778D5614DC63}"/>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CFB4DB1A-F124-6895-A5E0-950723AF2C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C5E80FFB-0C85-4D73-411E-0CF91D1866CD}"/>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1E09A845-154E-7884-767F-4E7A9F42FEF8}"/>
              </a:ext>
            </a:extLst>
          </p:cNvPr>
          <p:cNvSpPr>
            <a:spLocks noGrp="1"/>
          </p:cNvSpPr>
          <p:nvPr>
            <p:ph type="dt" sz="half" idx="10"/>
          </p:nvPr>
        </p:nvSpPr>
        <p:spPr/>
        <p:txBody>
          <a:bodyPr/>
          <a:lstStyle/>
          <a:p>
            <a:fld id="{C2C13ED3-324A-490D-A444-E19F8D630AD0}" type="datetimeFigureOut">
              <a:rPr lang="el-GR" smtClean="0"/>
              <a:t>25/5/2024</a:t>
            </a:fld>
            <a:endParaRPr lang="el-GR"/>
          </a:p>
        </p:txBody>
      </p:sp>
      <p:sp>
        <p:nvSpPr>
          <p:cNvPr id="8" name="Θέση υποσέλιδου 7">
            <a:extLst>
              <a:ext uri="{FF2B5EF4-FFF2-40B4-BE49-F238E27FC236}">
                <a16:creationId xmlns:a16="http://schemas.microsoft.com/office/drawing/2014/main" id="{A9CE2552-28A9-DD5D-D57F-DC97C2482204}"/>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EA74D654-5046-9224-5E26-5FEFA82F1D11}"/>
              </a:ext>
            </a:extLst>
          </p:cNvPr>
          <p:cNvSpPr>
            <a:spLocks noGrp="1"/>
          </p:cNvSpPr>
          <p:nvPr>
            <p:ph type="sldNum" sz="quarter" idx="12"/>
          </p:nvPr>
        </p:nvSpPr>
        <p:spPr/>
        <p:txBody>
          <a:bodyPr/>
          <a:lstStyle/>
          <a:p>
            <a:fld id="{4B334687-A38F-483A-8257-326E17BFF006}" type="slidenum">
              <a:rPr lang="el-GR" smtClean="0"/>
              <a:t>‹#›</a:t>
            </a:fld>
            <a:endParaRPr lang="el-GR"/>
          </a:p>
        </p:txBody>
      </p:sp>
    </p:spTree>
    <p:extLst>
      <p:ext uri="{BB962C8B-B14F-4D97-AF65-F5344CB8AC3E}">
        <p14:creationId xmlns:p14="http://schemas.microsoft.com/office/powerpoint/2010/main" val="2094599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387980F-C8F8-CA7F-410B-8D7CF5BD4FFA}"/>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CA85C0CD-ECFB-F0CE-0698-FD7B13846C4E}"/>
              </a:ext>
            </a:extLst>
          </p:cNvPr>
          <p:cNvSpPr>
            <a:spLocks noGrp="1"/>
          </p:cNvSpPr>
          <p:nvPr>
            <p:ph type="dt" sz="half" idx="10"/>
          </p:nvPr>
        </p:nvSpPr>
        <p:spPr/>
        <p:txBody>
          <a:bodyPr/>
          <a:lstStyle/>
          <a:p>
            <a:fld id="{C2C13ED3-324A-490D-A444-E19F8D630AD0}" type="datetimeFigureOut">
              <a:rPr lang="el-GR" smtClean="0"/>
              <a:t>25/5/2024</a:t>
            </a:fld>
            <a:endParaRPr lang="el-GR"/>
          </a:p>
        </p:txBody>
      </p:sp>
      <p:sp>
        <p:nvSpPr>
          <p:cNvPr id="4" name="Θέση υποσέλιδου 3">
            <a:extLst>
              <a:ext uri="{FF2B5EF4-FFF2-40B4-BE49-F238E27FC236}">
                <a16:creationId xmlns:a16="http://schemas.microsoft.com/office/drawing/2014/main" id="{7BA798F5-8671-371E-04B6-C0F01FD0DFB2}"/>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1DE3E5AA-D2E5-DE04-8010-D6178E765821}"/>
              </a:ext>
            </a:extLst>
          </p:cNvPr>
          <p:cNvSpPr>
            <a:spLocks noGrp="1"/>
          </p:cNvSpPr>
          <p:nvPr>
            <p:ph type="sldNum" sz="quarter" idx="12"/>
          </p:nvPr>
        </p:nvSpPr>
        <p:spPr/>
        <p:txBody>
          <a:bodyPr/>
          <a:lstStyle/>
          <a:p>
            <a:fld id="{4B334687-A38F-483A-8257-326E17BFF006}" type="slidenum">
              <a:rPr lang="el-GR" smtClean="0"/>
              <a:t>‹#›</a:t>
            </a:fld>
            <a:endParaRPr lang="el-GR"/>
          </a:p>
        </p:txBody>
      </p:sp>
    </p:spTree>
    <p:extLst>
      <p:ext uri="{BB962C8B-B14F-4D97-AF65-F5344CB8AC3E}">
        <p14:creationId xmlns:p14="http://schemas.microsoft.com/office/powerpoint/2010/main" val="334007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B59D8EEC-1FF5-5617-AC54-9F314F896CF2}"/>
              </a:ext>
            </a:extLst>
          </p:cNvPr>
          <p:cNvSpPr>
            <a:spLocks noGrp="1"/>
          </p:cNvSpPr>
          <p:nvPr>
            <p:ph type="dt" sz="half" idx="10"/>
          </p:nvPr>
        </p:nvSpPr>
        <p:spPr/>
        <p:txBody>
          <a:bodyPr/>
          <a:lstStyle/>
          <a:p>
            <a:fld id="{C2C13ED3-324A-490D-A444-E19F8D630AD0}" type="datetimeFigureOut">
              <a:rPr lang="el-GR" smtClean="0"/>
              <a:t>25/5/2024</a:t>
            </a:fld>
            <a:endParaRPr lang="el-GR"/>
          </a:p>
        </p:txBody>
      </p:sp>
      <p:sp>
        <p:nvSpPr>
          <p:cNvPr id="3" name="Θέση υποσέλιδου 2">
            <a:extLst>
              <a:ext uri="{FF2B5EF4-FFF2-40B4-BE49-F238E27FC236}">
                <a16:creationId xmlns:a16="http://schemas.microsoft.com/office/drawing/2014/main" id="{50A116F9-42CE-BEDD-FFF6-DE0733E89190}"/>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5B5927B3-2373-DFCA-2E01-09A838CF42DF}"/>
              </a:ext>
            </a:extLst>
          </p:cNvPr>
          <p:cNvSpPr>
            <a:spLocks noGrp="1"/>
          </p:cNvSpPr>
          <p:nvPr>
            <p:ph type="sldNum" sz="quarter" idx="12"/>
          </p:nvPr>
        </p:nvSpPr>
        <p:spPr/>
        <p:txBody>
          <a:bodyPr/>
          <a:lstStyle/>
          <a:p>
            <a:fld id="{4B334687-A38F-483A-8257-326E17BFF006}" type="slidenum">
              <a:rPr lang="el-GR" smtClean="0"/>
              <a:t>‹#›</a:t>
            </a:fld>
            <a:endParaRPr lang="el-GR"/>
          </a:p>
        </p:txBody>
      </p:sp>
    </p:spTree>
    <p:extLst>
      <p:ext uri="{BB962C8B-B14F-4D97-AF65-F5344CB8AC3E}">
        <p14:creationId xmlns:p14="http://schemas.microsoft.com/office/powerpoint/2010/main" val="2911145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3D90E84-6287-AD02-4C54-4A65A830FC11}"/>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86A1BBEE-E3DF-37A3-FED4-E35A6F8F96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06CC924E-9573-40C0-C71A-C80ECA5E73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0EEB659D-ED13-DA4C-B1A3-D8E902E6B943}"/>
              </a:ext>
            </a:extLst>
          </p:cNvPr>
          <p:cNvSpPr>
            <a:spLocks noGrp="1"/>
          </p:cNvSpPr>
          <p:nvPr>
            <p:ph type="dt" sz="half" idx="10"/>
          </p:nvPr>
        </p:nvSpPr>
        <p:spPr/>
        <p:txBody>
          <a:bodyPr/>
          <a:lstStyle/>
          <a:p>
            <a:fld id="{C2C13ED3-324A-490D-A444-E19F8D630AD0}" type="datetimeFigureOut">
              <a:rPr lang="el-GR" smtClean="0"/>
              <a:t>25/5/2024</a:t>
            </a:fld>
            <a:endParaRPr lang="el-GR"/>
          </a:p>
        </p:txBody>
      </p:sp>
      <p:sp>
        <p:nvSpPr>
          <p:cNvPr id="6" name="Θέση υποσέλιδου 5">
            <a:extLst>
              <a:ext uri="{FF2B5EF4-FFF2-40B4-BE49-F238E27FC236}">
                <a16:creationId xmlns:a16="http://schemas.microsoft.com/office/drawing/2014/main" id="{6F15B03C-C06B-C63F-B2C4-83E9308F2CD8}"/>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EF129D77-1626-AD38-334A-6F87167DE788}"/>
              </a:ext>
            </a:extLst>
          </p:cNvPr>
          <p:cNvSpPr>
            <a:spLocks noGrp="1"/>
          </p:cNvSpPr>
          <p:nvPr>
            <p:ph type="sldNum" sz="quarter" idx="12"/>
          </p:nvPr>
        </p:nvSpPr>
        <p:spPr/>
        <p:txBody>
          <a:bodyPr/>
          <a:lstStyle/>
          <a:p>
            <a:fld id="{4B334687-A38F-483A-8257-326E17BFF006}" type="slidenum">
              <a:rPr lang="el-GR" smtClean="0"/>
              <a:t>‹#›</a:t>
            </a:fld>
            <a:endParaRPr lang="el-GR"/>
          </a:p>
        </p:txBody>
      </p:sp>
    </p:spTree>
    <p:extLst>
      <p:ext uri="{BB962C8B-B14F-4D97-AF65-F5344CB8AC3E}">
        <p14:creationId xmlns:p14="http://schemas.microsoft.com/office/powerpoint/2010/main" val="1033076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92AE3EC-1305-478B-590D-591749D9598E}"/>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CA34B9A0-34A8-A533-EC58-18999D606B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DB06F79D-D5BC-2D78-75E7-B8DBCB84AE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FC5D0744-05F6-DEB4-F43C-CC5B6DDA4C4F}"/>
              </a:ext>
            </a:extLst>
          </p:cNvPr>
          <p:cNvSpPr>
            <a:spLocks noGrp="1"/>
          </p:cNvSpPr>
          <p:nvPr>
            <p:ph type="dt" sz="half" idx="10"/>
          </p:nvPr>
        </p:nvSpPr>
        <p:spPr/>
        <p:txBody>
          <a:bodyPr/>
          <a:lstStyle/>
          <a:p>
            <a:fld id="{C2C13ED3-324A-490D-A444-E19F8D630AD0}" type="datetimeFigureOut">
              <a:rPr lang="el-GR" smtClean="0"/>
              <a:t>25/5/2024</a:t>
            </a:fld>
            <a:endParaRPr lang="el-GR"/>
          </a:p>
        </p:txBody>
      </p:sp>
      <p:sp>
        <p:nvSpPr>
          <p:cNvPr id="6" name="Θέση υποσέλιδου 5">
            <a:extLst>
              <a:ext uri="{FF2B5EF4-FFF2-40B4-BE49-F238E27FC236}">
                <a16:creationId xmlns:a16="http://schemas.microsoft.com/office/drawing/2014/main" id="{EAF5899F-23FF-BDFB-952E-B3C77B09F025}"/>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F8DC78F6-FDD9-EC93-1D3D-56A96134D24B}"/>
              </a:ext>
            </a:extLst>
          </p:cNvPr>
          <p:cNvSpPr>
            <a:spLocks noGrp="1"/>
          </p:cNvSpPr>
          <p:nvPr>
            <p:ph type="sldNum" sz="quarter" idx="12"/>
          </p:nvPr>
        </p:nvSpPr>
        <p:spPr/>
        <p:txBody>
          <a:bodyPr/>
          <a:lstStyle/>
          <a:p>
            <a:fld id="{4B334687-A38F-483A-8257-326E17BFF006}" type="slidenum">
              <a:rPr lang="el-GR" smtClean="0"/>
              <a:t>‹#›</a:t>
            </a:fld>
            <a:endParaRPr lang="el-GR"/>
          </a:p>
        </p:txBody>
      </p:sp>
    </p:spTree>
    <p:extLst>
      <p:ext uri="{BB962C8B-B14F-4D97-AF65-F5344CB8AC3E}">
        <p14:creationId xmlns:p14="http://schemas.microsoft.com/office/powerpoint/2010/main" val="3028278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9C998875-03B9-195F-C189-CDEDC7BCA4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E56CDC62-E026-3C76-8F23-615BA64557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78AE09B1-FA4D-49EC-7426-3A12CE326D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C13ED3-324A-490D-A444-E19F8D630AD0}" type="datetimeFigureOut">
              <a:rPr lang="el-GR" smtClean="0"/>
              <a:t>25/5/2024</a:t>
            </a:fld>
            <a:endParaRPr lang="el-GR"/>
          </a:p>
        </p:txBody>
      </p:sp>
      <p:sp>
        <p:nvSpPr>
          <p:cNvPr id="5" name="Θέση υποσέλιδου 4">
            <a:extLst>
              <a:ext uri="{FF2B5EF4-FFF2-40B4-BE49-F238E27FC236}">
                <a16:creationId xmlns:a16="http://schemas.microsoft.com/office/drawing/2014/main" id="{ED71E8AA-B6FA-CC04-A334-5A23440F9B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1E0D9CDF-3AE8-DA1C-155E-DB8420083F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334687-A38F-483A-8257-326E17BFF006}" type="slidenum">
              <a:rPr lang="el-GR" smtClean="0"/>
              <a:t>‹#›</a:t>
            </a:fld>
            <a:endParaRPr lang="el-GR"/>
          </a:p>
        </p:txBody>
      </p:sp>
    </p:spTree>
    <p:extLst>
      <p:ext uri="{BB962C8B-B14F-4D97-AF65-F5344CB8AC3E}">
        <p14:creationId xmlns:p14="http://schemas.microsoft.com/office/powerpoint/2010/main" val="4560066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 Id="rId5" Type="http://schemas.openxmlformats.org/officeDocument/2006/relationships/image" Target="../media/image25.jp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g"/></Relationships>
</file>

<file path=ppt/slides/_rels/slide23.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4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F2BC"/>
        </a:solidFill>
        <a:effectLst/>
      </p:bgPr>
    </p:bg>
    <p:spTree>
      <p:nvGrpSpPr>
        <p:cNvPr id="1" name=""/>
        <p:cNvGrpSpPr/>
        <p:nvPr/>
      </p:nvGrpSpPr>
      <p:grpSpPr>
        <a:xfrm>
          <a:off x="0" y="0"/>
          <a:ext cx="0" cy="0"/>
          <a:chOff x="0" y="0"/>
          <a:chExt cx="0" cy="0"/>
        </a:xfrm>
      </p:grpSpPr>
      <p:grpSp>
        <p:nvGrpSpPr>
          <p:cNvPr id="34" name="Ομάδα 33">
            <a:extLst>
              <a:ext uri="{FF2B5EF4-FFF2-40B4-BE49-F238E27FC236}">
                <a16:creationId xmlns:a16="http://schemas.microsoft.com/office/drawing/2014/main" id="{D1A29573-DCA4-3E37-C515-666F71EF74A4}"/>
              </a:ext>
            </a:extLst>
          </p:cNvPr>
          <p:cNvGrpSpPr/>
          <p:nvPr/>
        </p:nvGrpSpPr>
        <p:grpSpPr>
          <a:xfrm>
            <a:off x="0" y="82478"/>
            <a:ext cx="12192000" cy="6775522"/>
            <a:chOff x="0" y="47690"/>
            <a:chExt cx="12192000" cy="6775522"/>
          </a:xfrm>
          <a:solidFill>
            <a:srgbClr val="F6F2BC"/>
          </a:solidFill>
        </p:grpSpPr>
        <p:pic>
          <p:nvPicPr>
            <p:cNvPr id="9" name="Εικόνα 8">
              <a:extLst>
                <a:ext uri="{FF2B5EF4-FFF2-40B4-BE49-F238E27FC236}">
                  <a16:creationId xmlns:a16="http://schemas.microsoft.com/office/drawing/2014/main" id="{B013240F-9938-1527-0C79-44BC3976C6AA}"/>
                </a:ext>
              </a:extLst>
            </p:cNvPr>
            <p:cNvPicPr>
              <a:picLocks noChangeAspect="1"/>
            </p:cNvPicPr>
            <p:nvPr/>
          </p:nvPicPr>
          <p:blipFill>
            <a:blip r:embed="rId2"/>
            <a:stretch>
              <a:fillRect/>
            </a:stretch>
          </p:blipFill>
          <p:spPr>
            <a:xfrm>
              <a:off x="106865" y="862616"/>
              <a:ext cx="7707448" cy="4392593"/>
            </a:xfrm>
            <a:prstGeom prst="rect">
              <a:avLst/>
            </a:prstGeom>
            <a:grpFill/>
            <a:effectLst>
              <a:outerShdw blurRad="50800" dist="50800" dir="5400000" algn="ctr" rotWithShape="0">
                <a:schemeClr val="tx1"/>
              </a:outerShdw>
            </a:effectLst>
          </p:spPr>
        </p:pic>
        <p:sp>
          <p:nvSpPr>
            <p:cNvPr id="16" name="TextBox 15">
              <a:extLst>
                <a:ext uri="{FF2B5EF4-FFF2-40B4-BE49-F238E27FC236}">
                  <a16:creationId xmlns:a16="http://schemas.microsoft.com/office/drawing/2014/main" id="{9FFF3E8D-8326-A612-AB14-F601CC7ED3E1}"/>
                </a:ext>
              </a:extLst>
            </p:cNvPr>
            <p:cNvSpPr txBox="1"/>
            <p:nvPr/>
          </p:nvSpPr>
          <p:spPr>
            <a:xfrm>
              <a:off x="0" y="47690"/>
              <a:ext cx="12106275" cy="830997"/>
            </a:xfrm>
            <a:prstGeom prst="rect">
              <a:avLst/>
            </a:prstGeom>
            <a:grpFill/>
          </p:spPr>
          <p:txBody>
            <a:bodyPr wrap="square" rtlCol="0">
              <a:spAutoFit/>
            </a:bodyPr>
            <a:lstStyle/>
            <a:p>
              <a:pPr algn="ctr"/>
              <a:r>
                <a:rPr lang="el-GR" sz="2400" b="1" dirty="0"/>
                <a:t>Διοργάνωση: </a:t>
              </a:r>
              <a:r>
                <a:rPr lang="el-GR" sz="2400" b="1" u="sng" dirty="0">
                  <a:solidFill>
                    <a:srgbClr val="0070C0"/>
                  </a:solidFill>
                  <a:effectLst>
                    <a:outerShdw blurRad="38100" dist="38100" dir="2700000" algn="tl">
                      <a:srgbClr val="000000">
                        <a:alpha val="43137"/>
                      </a:srgbClr>
                    </a:outerShdw>
                  </a:effectLst>
                </a:rPr>
                <a:t>ΠΑΝΕΠΙΣΤΗΜΙΟ ΘΕΣΣΑΛΙΑΣ </a:t>
              </a:r>
              <a:r>
                <a:rPr lang="el-GR" sz="2400" b="1" dirty="0"/>
                <a:t>με την υποστήριξη του </a:t>
              </a:r>
              <a:r>
                <a:rPr lang="el-GR" sz="2400" b="1" u="sng" dirty="0">
                  <a:solidFill>
                    <a:srgbClr val="0070C0"/>
                  </a:solidFill>
                  <a:effectLst>
                    <a:outerShdw blurRad="38100" dist="38100" dir="2700000" algn="tl">
                      <a:srgbClr val="000000">
                        <a:alpha val="43137"/>
                      </a:srgbClr>
                    </a:outerShdw>
                  </a:effectLst>
                </a:rPr>
                <a:t>ΔΗΜΟΥ ΑΛΜΥΡΟΥ</a:t>
              </a:r>
            </a:p>
            <a:p>
              <a:pPr algn="ctr"/>
              <a:r>
                <a:rPr lang="el-GR" sz="2400" b="1" dirty="0">
                  <a:effectLst>
                    <a:outerShdw blurRad="38100" dist="38100" dir="2700000" algn="tl">
                      <a:srgbClr val="000000">
                        <a:alpha val="43137"/>
                      </a:srgbClr>
                    </a:outerShdw>
                  </a:effectLst>
                </a:rPr>
                <a:t>Τετάρτη </a:t>
              </a:r>
              <a:r>
                <a:rPr lang="en-US" sz="2400" b="1" dirty="0">
                  <a:effectLst>
                    <a:outerShdw blurRad="38100" dist="38100" dir="2700000" algn="tl">
                      <a:srgbClr val="000000">
                        <a:alpha val="43137"/>
                      </a:srgbClr>
                    </a:outerShdw>
                  </a:effectLst>
                </a:rPr>
                <a:t>15 </a:t>
              </a:r>
              <a:r>
                <a:rPr lang="el-GR" sz="2400" b="1" dirty="0">
                  <a:effectLst>
                    <a:outerShdw blurRad="38100" dist="38100" dir="2700000" algn="tl">
                      <a:srgbClr val="000000">
                        <a:alpha val="43137"/>
                      </a:srgbClr>
                    </a:outerShdw>
                  </a:effectLst>
                </a:rPr>
                <a:t>Μαΐου 2024, Δημαρχείο Αλμυρού</a:t>
              </a:r>
            </a:p>
          </p:txBody>
        </p:sp>
        <p:sp>
          <p:nvSpPr>
            <p:cNvPr id="17" name="TextBox 16">
              <a:extLst>
                <a:ext uri="{FF2B5EF4-FFF2-40B4-BE49-F238E27FC236}">
                  <a16:creationId xmlns:a16="http://schemas.microsoft.com/office/drawing/2014/main" id="{C9E62435-9A98-CB36-11F3-C4F2854D94FC}"/>
                </a:ext>
              </a:extLst>
            </p:cNvPr>
            <p:cNvSpPr txBox="1"/>
            <p:nvPr/>
          </p:nvSpPr>
          <p:spPr>
            <a:xfrm>
              <a:off x="106865" y="5376662"/>
              <a:ext cx="7707448" cy="1446550"/>
            </a:xfrm>
            <a:prstGeom prst="rect">
              <a:avLst/>
            </a:prstGeom>
            <a:grpFill/>
            <a:ln w="22225">
              <a:solidFill>
                <a:srgbClr val="DF9113"/>
              </a:solidFill>
            </a:ln>
          </p:spPr>
          <p:txBody>
            <a:bodyPr wrap="square" rtlCol="0">
              <a:spAutoFit/>
            </a:bodyPr>
            <a:lstStyle/>
            <a:p>
              <a:pPr algn="ctr"/>
              <a:r>
                <a:rPr lang="el-GR" sz="2800" b="1" dirty="0">
                  <a:effectLst>
                    <a:outerShdw blurRad="38100" dist="38100" dir="2700000" algn="tl">
                      <a:srgbClr val="000000">
                        <a:alpha val="43137"/>
                      </a:srgbClr>
                    </a:outerShdw>
                  </a:effectLst>
                </a:rPr>
                <a:t>Εισηγήτρια: </a:t>
              </a:r>
              <a:r>
                <a:rPr lang="el-GR" sz="2800" b="1" dirty="0">
                  <a:solidFill>
                    <a:srgbClr val="C00000"/>
                  </a:solidFill>
                  <a:effectLst>
                    <a:outerShdw blurRad="38100" dist="38100" dir="2700000" algn="tl">
                      <a:srgbClr val="000000">
                        <a:alpha val="43137"/>
                      </a:srgbClr>
                    </a:outerShdw>
                  </a:effectLst>
                </a:rPr>
                <a:t>Άσπα Γοσποδίνη</a:t>
              </a:r>
            </a:p>
            <a:p>
              <a:pPr algn="ctr"/>
              <a:endParaRPr lang="el-GR" sz="2000" b="1" dirty="0"/>
            </a:p>
            <a:p>
              <a:pPr algn="ctr"/>
              <a:r>
                <a:rPr lang="el-GR" sz="2000" b="1" dirty="0"/>
                <a:t>Καθηγήτρια Πολεοδομίας &amp; Αστικού Σχεδιασμού</a:t>
              </a:r>
            </a:p>
            <a:p>
              <a:pPr algn="ctr"/>
              <a:r>
                <a:rPr lang="el-GR" sz="2000" b="1" dirty="0"/>
                <a:t>Πανεπιστήμιο Θεσσαλίας</a:t>
              </a:r>
            </a:p>
          </p:txBody>
        </p:sp>
        <p:sp>
          <p:nvSpPr>
            <p:cNvPr id="8" name="TextBox 7">
              <a:extLst>
                <a:ext uri="{FF2B5EF4-FFF2-40B4-BE49-F238E27FC236}">
                  <a16:creationId xmlns:a16="http://schemas.microsoft.com/office/drawing/2014/main" id="{70973656-28DC-D924-7319-90A63FA9A60B}"/>
                </a:ext>
              </a:extLst>
            </p:cNvPr>
            <p:cNvSpPr txBox="1"/>
            <p:nvPr/>
          </p:nvSpPr>
          <p:spPr>
            <a:xfrm>
              <a:off x="8320911" y="891960"/>
              <a:ext cx="3398337" cy="2031325"/>
            </a:xfrm>
            <a:prstGeom prst="rect">
              <a:avLst/>
            </a:prstGeom>
            <a:grpFill/>
          </p:spPr>
          <p:txBody>
            <a:bodyPr wrap="square" rtlCol="0">
              <a:spAutoFit/>
            </a:bodyPr>
            <a:lstStyle/>
            <a:p>
              <a:pPr algn="ctr"/>
              <a:r>
                <a:rPr lang="el-GR" dirty="0"/>
                <a:t>Στα πλαίσια του ερευνητικού Προγράμματος</a:t>
              </a:r>
              <a:r>
                <a:rPr lang="en-US" b="1" dirty="0">
                  <a:solidFill>
                    <a:srgbClr val="C00000"/>
                  </a:solidFill>
                  <a:effectLst>
                    <a:outerShdw blurRad="38100" dist="38100" dir="2700000" algn="tl">
                      <a:srgbClr val="000000">
                        <a:alpha val="43137"/>
                      </a:srgbClr>
                    </a:outerShdw>
                  </a:effectLst>
                </a:rPr>
                <a:t>“HER-SEA”</a:t>
              </a:r>
            </a:p>
            <a:p>
              <a:pPr algn="ctr"/>
              <a:r>
                <a:rPr lang="en-US" b="1" i="1" dirty="0"/>
                <a:t>“Developing an Observation Network for Maritime Cultural Heritage (MCH/UCH) in Greece”</a:t>
              </a:r>
              <a:endParaRPr lang="en-US" dirty="0"/>
            </a:p>
            <a:p>
              <a:pPr algn="ctr"/>
              <a:endParaRPr lang="el-GR" dirty="0"/>
            </a:p>
            <a:p>
              <a:pPr algn="ctr"/>
              <a:r>
                <a:rPr lang="el-GR" dirty="0"/>
                <a:t>με </a:t>
              </a:r>
              <a:r>
                <a:rPr lang="el-GR" u="sng" dirty="0"/>
                <a:t>χρηματοδότηση </a:t>
              </a:r>
              <a:r>
                <a:rPr lang="el-GR" dirty="0"/>
                <a:t>του </a:t>
              </a:r>
            </a:p>
          </p:txBody>
        </p:sp>
        <p:grpSp>
          <p:nvGrpSpPr>
            <p:cNvPr id="33" name="Ομάδα 32">
              <a:extLst>
                <a:ext uri="{FF2B5EF4-FFF2-40B4-BE49-F238E27FC236}">
                  <a16:creationId xmlns:a16="http://schemas.microsoft.com/office/drawing/2014/main" id="{2B71E213-7B05-967B-BA63-EF1E3468DF4E}"/>
                </a:ext>
              </a:extLst>
            </p:cNvPr>
            <p:cNvGrpSpPr/>
            <p:nvPr/>
          </p:nvGrpSpPr>
          <p:grpSpPr>
            <a:xfrm>
              <a:off x="7839633" y="3064798"/>
              <a:ext cx="4352367" cy="3604231"/>
              <a:chOff x="7814313" y="2953107"/>
              <a:chExt cx="4352367" cy="3604231"/>
            </a:xfrm>
            <a:grpFill/>
          </p:grpSpPr>
          <p:pic>
            <p:nvPicPr>
              <p:cNvPr id="14" name="Picture 1" descr="ELIDEK_Logo_HighQuality__GR_small">
                <a:extLst>
                  <a:ext uri="{FF2B5EF4-FFF2-40B4-BE49-F238E27FC236}">
                    <a16:creationId xmlns:a16="http://schemas.microsoft.com/office/drawing/2014/main" id="{C1E23A6E-9E78-18EE-BC4A-9E3AD14D7C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3443" y="2953107"/>
                <a:ext cx="2453702" cy="690804"/>
              </a:xfrm>
              <a:prstGeom prst="rect">
                <a:avLst/>
              </a:prstGeom>
              <a:grpFill/>
              <a:ln w="34925">
                <a:solidFill>
                  <a:srgbClr val="000000"/>
                </a:solidFill>
                <a:miter lim="800000"/>
                <a:headEnd/>
                <a:tailEnd/>
              </a:ln>
              <a:effectLst>
                <a:outerShdw blurRad="50800" dist="50800" dir="5400000" algn="ctr" rotWithShape="0">
                  <a:schemeClr val="tx1"/>
                </a:outerShdw>
              </a:effectLst>
            </p:spPr>
          </p:pic>
          <p:sp>
            <p:nvSpPr>
              <p:cNvPr id="18" name="TextBox 17">
                <a:extLst>
                  <a:ext uri="{FF2B5EF4-FFF2-40B4-BE49-F238E27FC236}">
                    <a16:creationId xmlns:a16="http://schemas.microsoft.com/office/drawing/2014/main" id="{A9BA4DE3-A2E3-21CA-3193-89D7701038B4}"/>
                  </a:ext>
                </a:extLst>
              </p:cNvPr>
              <p:cNvSpPr txBox="1"/>
              <p:nvPr/>
            </p:nvSpPr>
            <p:spPr>
              <a:xfrm>
                <a:off x="7814313" y="4655241"/>
                <a:ext cx="1562952" cy="584775"/>
              </a:xfrm>
              <a:prstGeom prst="rect">
                <a:avLst/>
              </a:prstGeom>
              <a:grpFill/>
            </p:spPr>
            <p:txBody>
              <a:bodyPr wrap="square" rtlCol="0">
                <a:spAutoFit/>
              </a:bodyPr>
              <a:lstStyle/>
              <a:p>
                <a:pPr algn="ctr"/>
                <a:r>
                  <a:rPr lang="el-GR" sz="1600" b="1" dirty="0"/>
                  <a:t>Πάντειο Πανεπιστήμιο</a:t>
                </a:r>
              </a:p>
            </p:txBody>
          </p:sp>
          <p:sp>
            <p:nvSpPr>
              <p:cNvPr id="19" name="TextBox 18">
                <a:extLst>
                  <a:ext uri="{FF2B5EF4-FFF2-40B4-BE49-F238E27FC236}">
                    <a16:creationId xmlns:a16="http://schemas.microsoft.com/office/drawing/2014/main" id="{9FB45B99-B23D-93A0-17E9-C8B35B13279F}"/>
                  </a:ext>
                </a:extLst>
              </p:cNvPr>
              <p:cNvSpPr txBox="1"/>
              <p:nvPr/>
            </p:nvSpPr>
            <p:spPr>
              <a:xfrm>
                <a:off x="10739096" y="4646396"/>
                <a:ext cx="1427584" cy="584775"/>
              </a:xfrm>
              <a:prstGeom prst="rect">
                <a:avLst/>
              </a:prstGeom>
              <a:grpFill/>
            </p:spPr>
            <p:txBody>
              <a:bodyPr wrap="square" rtlCol="0">
                <a:spAutoFit/>
              </a:bodyPr>
              <a:lstStyle/>
              <a:p>
                <a:pPr algn="ctr"/>
                <a:r>
                  <a:rPr lang="el-GR" sz="1600" b="1" dirty="0"/>
                  <a:t>Πανεπιστήμιο του Αιγαίου</a:t>
                </a:r>
                <a:endParaRPr lang="el-GR" b="1" dirty="0"/>
              </a:p>
            </p:txBody>
          </p:sp>
          <p:sp>
            <p:nvSpPr>
              <p:cNvPr id="20" name="TextBox 19">
                <a:extLst>
                  <a:ext uri="{FF2B5EF4-FFF2-40B4-BE49-F238E27FC236}">
                    <a16:creationId xmlns:a16="http://schemas.microsoft.com/office/drawing/2014/main" id="{54BBA76D-8D0E-D160-9D46-FE47135C6AD9}"/>
                  </a:ext>
                </a:extLst>
              </p:cNvPr>
              <p:cNvSpPr txBox="1"/>
              <p:nvPr/>
            </p:nvSpPr>
            <p:spPr>
              <a:xfrm>
                <a:off x="9303616" y="4646396"/>
                <a:ext cx="1427584" cy="615553"/>
              </a:xfrm>
              <a:prstGeom prst="rect">
                <a:avLst/>
              </a:prstGeom>
              <a:grpFill/>
            </p:spPr>
            <p:txBody>
              <a:bodyPr wrap="square" rtlCol="0">
                <a:spAutoFit/>
              </a:bodyPr>
              <a:lstStyle/>
              <a:p>
                <a:pPr algn="ctr"/>
                <a:r>
                  <a:rPr lang="el-GR" sz="1600" b="1" dirty="0"/>
                  <a:t>Πανεπιστήμιο Θεσσαλί</a:t>
                </a:r>
                <a:r>
                  <a:rPr lang="el-GR" b="1" dirty="0"/>
                  <a:t>ας</a:t>
                </a:r>
              </a:p>
            </p:txBody>
          </p:sp>
          <p:sp>
            <p:nvSpPr>
              <p:cNvPr id="21" name="TextBox 20">
                <a:extLst>
                  <a:ext uri="{FF2B5EF4-FFF2-40B4-BE49-F238E27FC236}">
                    <a16:creationId xmlns:a16="http://schemas.microsoft.com/office/drawing/2014/main" id="{23428D9D-48C1-31B8-8D30-8A55AA692D7D}"/>
                  </a:ext>
                </a:extLst>
              </p:cNvPr>
              <p:cNvSpPr txBox="1"/>
              <p:nvPr/>
            </p:nvSpPr>
            <p:spPr>
              <a:xfrm>
                <a:off x="10306731" y="4323782"/>
                <a:ext cx="1119674" cy="369332"/>
              </a:xfrm>
              <a:prstGeom prst="rect">
                <a:avLst/>
              </a:prstGeom>
              <a:grpFill/>
            </p:spPr>
            <p:txBody>
              <a:bodyPr wrap="square" rtlCol="0">
                <a:spAutoFit/>
              </a:bodyPr>
              <a:lstStyle/>
              <a:p>
                <a:r>
                  <a:rPr lang="el-GR" b="1" dirty="0">
                    <a:solidFill>
                      <a:srgbClr val="C00000"/>
                    </a:solidFill>
                    <a:effectLst>
                      <a:outerShdw blurRad="38100" dist="38100" dir="2700000" algn="tl">
                        <a:srgbClr val="000000">
                          <a:alpha val="43137"/>
                        </a:srgbClr>
                      </a:outerShdw>
                    </a:effectLst>
                  </a:rPr>
                  <a:t>Εταίροι</a:t>
                </a:r>
              </a:p>
            </p:txBody>
          </p:sp>
          <p:sp>
            <p:nvSpPr>
              <p:cNvPr id="22" name="TextBox 21">
                <a:extLst>
                  <a:ext uri="{FF2B5EF4-FFF2-40B4-BE49-F238E27FC236}">
                    <a16:creationId xmlns:a16="http://schemas.microsoft.com/office/drawing/2014/main" id="{B08F1260-7DE4-D40C-7D16-49CFFC8FB362}"/>
                  </a:ext>
                </a:extLst>
              </p:cNvPr>
              <p:cNvSpPr txBox="1"/>
              <p:nvPr/>
            </p:nvSpPr>
            <p:spPr>
              <a:xfrm>
                <a:off x="8035952" y="4296948"/>
                <a:ext cx="1119674" cy="369332"/>
              </a:xfrm>
              <a:prstGeom prst="rect">
                <a:avLst/>
              </a:prstGeom>
              <a:grpFill/>
            </p:spPr>
            <p:txBody>
              <a:bodyPr wrap="square" rtlCol="0">
                <a:spAutoFit/>
              </a:bodyPr>
              <a:lstStyle/>
              <a:p>
                <a:pPr algn="ctr"/>
                <a:r>
                  <a:rPr lang="en-US" sz="1800" b="1" dirty="0">
                    <a:solidFill>
                      <a:srgbClr val="C00000"/>
                    </a:solidFill>
                    <a:effectLst>
                      <a:outerShdw blurRad="38100" dist="38100" dir="2700000" algn="tl">
                        <a:srgbClr val="000000">
                          <a:alpha val="43137"/>
                        </a:srgbClr>
                      </a:outerShdw>
                    </a:effectLst>
                  </a:rPr>
                  <a:t>Leader</a:t>
                </a:r>
                <a:endParaRPr lang="el-GR" sz="1800" b="1" dirty="0">
                  <a:solidFill>
                    <a:srgbClr val="C00000"/>
                  </a:solidFill>
                  <a:effectLst>
                    <a:outerShdw blurRad="38100" dist="38100" dir="2700000" algn="tl">
                      <a:srgbClr val="000000">
                        <a:alpha val="43137"/>
                      </a:srgbClr>
                    </a:outerShdw>
                  </a:effectLst>
                </a:endParaRPr>
              </a:p>
            </p:txBody>
          </p:sp>
          <p:pic>
            <p:nvPicPr>
              <p:cNvPr id="24" name="Εικόνα 23">
                <a:extLst>
                  <a:ext uri="{FF2B5EF4-FFF2-40B4-BE49-F238E27FC236}">
                    <a16:creationId xmlns:a16="http://schemas.microsoft.com/office/drawing/2014/main" id="{A3126253-3A36-9A16-7287-797EA720A18A}"/>
                  </a:ext>
                </a:extLst>
              </p:cNvPr>
              <p:cNvPicPr>
                <a:picLocks noChangeAspect="1"/>
              </p:cNvPicPr>
              <p:nvPr/>
            </p:nvPicPr>
            <p:blipFill>
              <a:blip r:embed="rId4"/>
              <a:stretch>
                <a:fillRect/>
              </a:stretch>
            </p:blipFill>
            <p:spPr>
              <a:xfrm>
                <a:off x="7961172" y="5591763"/>
                <a:ext cx="4119783" cy="965575"/>
              </a:xfrm>
              <a:prstGeom prst="rect">
                <a:avLst/>
              </a:prstGeom>
              <a:grpFill/>
              <a:ln w="34925">
                <a:solidFill>
                  <a:schemeClr val="tx1"/>
                </a:solidFill>
              </a:ln>
              <a:effectLst>
                <a:outerShdw blurRad="50800" dist="50800" dir="5400000" algn="ctr" rotWithShape="0">
                  <a:schemeClr val="tx1"/>
                </a:outerShdw>
              </a:effectLst>
            </p:spPr>
          </p:pic>
          <p:cxnSp>
            <p:nvCxnSpPr>
              <p:cNvPr id="26" name="Ευθύγραμμο βέλος σύνδεσης 25">
                <a:extLst>
                  <a:ext uri="{FF2B5EF4-FFF2-40B4-BE49-F238E27FC236}">
                    <a16:creationId xmlns:a16="http://schemas.microsoft.com/office/drawing/2014/main" id="{1FE8A9A8-3CB6-4910-4023-A3E75D65F223}"/>
                  </a:ext>
                </a:extLst>
              </p:cNvPr>
              <p:cNvCxnSpPr>
                <a:cxnSpLocks/>
              </p:cNvCxnSpPr>
              <p:nvPr/>
            </p:nvCxnSpPr>
            <p:spPr>
              <a:xfrm flipH="1">
                <a:off x="8836090" y="3884772"/>
                <a:ext cx="898460" cy="381755"/>
              </a:xfrm>
              <a:prstGeom prst="straightConnector1">
                <a:avLst/>
              </a:prstGeom>
              <a:grpFill/>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Ευθύγραμμο βέλος σύνδεσης 27">
                <a:extLst>
                  <a:ext uri="{FF2B5EF4-FFF2-40B4-BE49-F238E27FC236}">
                    <a16:creationId xmlns:a16="http://schemas.microsoft.com/office/drawing/2014/main" id="{AE7ADA64-4483-6EED-D1AA-B4A3CBD56376}"/>
                  </a:ext>
                </a:extLst>
              </p:cNvPr>
              <p:cNvCxnSpPr>
                <a:cxnSpLocks/>
              </p:cNvCxnSpPr>
              <p:nvPr/>
            </p:nvCxnSpPr>
            <p:spPr>
              <a:xfrm>
                <a:off x="10171363" y="3815547"/>
                <a:ext cx="567733" cy="472549"/>
              </a:xfrm>
              <a:prstGeom prst="straightConnector1">
                <a:avLst/>
              </a:prstGeom>
              <a:grpFill/>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6413201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8842474-249F-0289-15F5-61A8D4CEA261}"/>
              </a:ext>
            </a:extLst>
          </p:cNvPr>
          <p:cNvSpPr txBox="1"/>
          <p:nvPr/>
        </p:nvSpPr>
        <p:spPr>
          <a:xfrm>
            <a:off x="8839200" y="234218"/>
            <a:ext cx="3352800" cy="830997"/>
          </a:xfrm>
          <a:prstGeom prst="rect">
            <a:avLst/>
          </a:prstGeom>
          <a:noFill/>
        </p:spPr>
        <p:txBody>
          <a:bodyPr wrap="square" rtlCol="0">
            <a:spAutoFit/>
          </a:bodyPr>
          <a:lstStyle/>
          <a:p>
            <a:pPr algn="ctr"/>
            <a:r>
              <a:rPr lang="el-GR" sz="2400" b="1" dirty="0">
                <a:solidFill>
                  <a:srgbClr val="C00000"/>
                </a:solidFill>
                <a:effectLst>
                  <a:outerShdw blurRad="38100" dist="38100" dir="2700000" algn="tl">
                    <a:srgbClr val="000000">
                      <a:alpha val="43137"/>
                    </a:srgbClr>
                  </a:outerShdw>
                </a:effectLst>
              </a:rPr>
              <a:t>ΤΡΕΙΣ </a:t>
            </a:r>
          </a:p>
          <a:p>
            <a:pPr algn="ctr"/>
            <a:r>
              <a:rPr lang="el-GR" sz="2400" b="1" dirty="0">
                <a:solidFill>
                  <a:srgbClr val="C00000"/>
                </a:solidFill>
                <a:effectLst>
                  <a:outerShdw blurRad="38100" dist="38100" dir="2700000" algn="tl">
                    <a:srgbClr val="000000">
                      <a:alpha val="43137"/>
                    </a:srgbClr>
                  </a:outerShdw>
                </a:effectLst>
              </a:rPr>
              <a:t>ΧΩΡΙΚΕΣ </a:t>
            </a:r>
            <a:r>
              <a:rPr lang="el-GR" sz="2400" b="1" dirty="0" err="1">
                <a:solidFill>
                  <a:srgbClr val="C00000"/>
                </a:solidFill>
                <a:effectLst>
                  <a:outerShdw blurRad="38100" dist="38100" dir="2700000" algn="tl">
                    <a:srgbClr val="000000">
                      <a:alpha val="43137"/>
                    </a:srgbClr>
                  </a:outerShdw>
                </a:effectLst>
              </a:rPr>
              <a:t>Υπο</a:t>
            </a:r>
            <a:r>
              <a:rPr lang="el-GR" sz="2400" b="1" dirty="0">
                <a:solidFill>
                  <a:srgbClr val="C00000"/>
                </a:solidFill>
                <a:effectLst>
                  <a:outerShdw blurRad="38100" dist="38100" dir="2700000" algn="tl">
                    <a:srgbClr val="000000">
                      <a:alpha val="43137"/>
                    </a:srgbClr>
                  </a:outerShdw>
                </a:effectLst>
              </a:rPr>
              <a:t>-ΕΝΟΤΗΤΕΣ</a:t>
            </a:r>
          </a:p>
        </p:txBody>
      </p:sp>
      <p:grpSp>
        <p:nvGrpSpPr>
          <p:cNvPr id="12" name="Ομάδα 11">
            <a:extLst>
              <a:ext uri="{FF2B5EF4-FFF2-40B4-BE49-F238E27FC236}">
                <a16:creationId xmlns:a16="http://schemas.microsoft.com/office/drawing/2014/main" id="{B2BE9DDD-F77D-654E-42A5-684A86E60DC2}"/>
              </a:ext>
            </a:extLst>
          </p:cNvPr>
          <p:cNvGrpSpPr/>
          <p:nvPr/>
        </p:nvGrpSpPr>
        <p:grpSpPr>
          <a:xfrm>
            <a:off x="-260172" y="19122"/>
            <a:ext cx="9124335" cy="6858000"/>
            <a:chOff x="470565" y="418253"/>
            <a:chExt cx="8517501" cy="6021494"/>
          </a:xfrm>
        </p:grpSpPr>
        <p:grpSp>
          <p:nvGrpSpPr>
            <p:cNvPr id="7" name="Ομάδα 6">
              <a:extLst>
                <a:ext uri="{FF2B5EF4-FFF2-40B4-BE49-F238E27FC236}">
                  <a16:creationId xmlns:a16="http://schemas.microsoft.com/office/drawing/2014/main" id="{9865C7A8-F707-6703-291C-904CEA2DD374}"/>
                </a:ext>
              </a:extLst>
            </p:cNvPr>
            <p:cNvGrpSpPr/>
            <p:nvPr/>
          </p:nvGrpSpPr>
          <p:grpSpPr>
            <a:xfrm>
              <a:off x="470565" y="418253"/>
              <a:ext cx="8517501" cy="6021494"/>
              <a:chOff x="1345636" y="418253"/>
              <a:chExt cx="8517501" cy="6021494"/>
            </a:xfrm>
          </p:grpSpPr>
          <p:pic>
            <p:nvPicPr>
              <p:cNvPr id="2" name="Εικόνα 1" descr="Εικόνα που περιέχει κείμενο, χάρτης, Άτλας&#10;&#10;Περιγραφή που δημιουργήθηκε αυτόματα">
                <a:extLst>
                  <a:ext uri="{FF2B5EF4-FFF2-40B4-BE49-F238E27FC236}">
                    <a16:creationId xmlns:a16="http://schemas.microsoft.com/office/drawing/2014/main" id="{28B81BA3-D482-A364-6E32-DE4300591F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636" y="418253"/>
                <a:ext cx="8517501" cy="6021494"/>
              </a:xfrm>
              <a:prstGeom prst="rect">
                <a:avLst/>
              </a:prstGeom>
            </p:spPr>
          </p:pic>
          <p:sp>
            <p:nvSpPr>
              <p:cNvPr id="3" name="Οβάλ 2">
                <a:extLst>
                  <a:ext uri="{FF2B5EF4-FFF2-40B4-BE49-F238E27FC236}">
                    <a16:creationId xmlns:a16="http://schemas.microsoft.com/office/drawing/2014/main" id="{EB751000-8CE9-6CED-D2D1-5494A43683F6}"/>
                  </a:ext>
                </a:extLst>
              </p:cNvPr>
              <p:cNvSpPr/>
              <p:nvPr/>
            </p:nvSpPr>
            <p:spPr>
              <a:xfrm>
                <a:off x="4463847" y="1032386"/>
                <a:ext cx="1504333" cy="1101213"/>
              </a:xfrm>
              <a:prstGeom prst="ellipse">
                <a:avLst/>
              </a:prstGeom>
              <a:solidFill>
                <a:srgbClr val="FF0000">
                  <a:alpha val="2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Οβάλ 3">
                <a:extLst>
                  <a:ext uri="{FF2B5EF4-FFF2-40B4-BE49-F238E27FC236}">
                    <a16:creationId xmlns:a16="http://schemas.microsoft.com/office/drawing/2014/main" id="{0FCF256F-0197-B5C8-33AD-ECF64F47CE99}"/>
                  </a:ext>
                </a:extLst>
              </p:cNvPr>
              <p:cNvSpPr/>
              <p:nvPr/>
            </p:nvSpPr>
            <p:spPr>
              <a:xfrm>
                <a:off x="3751009" y="2258961"/>
                <a:ext cx="1283108" cy="1015181"/>
              </a:xfrm>
              <a:prstGeom prst="ellipse">
                <a:avLst/>
              </a:prstGeom>
              <a:solidFill>
                <a:srgbClr val="FFC000">
                  <a:alpha val="38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Οβάλ 5">
                <a:extLst>
                  <a:ext uri="{FF2B5EF4-FFF2-40B4-BE49-F238E27FC236}">
                    <a16:creationId xmlns:a16="http://schemas.microsoft.com/office/drawing/2014/main" id="{95127D38-9973-9262-665B-E7DE4E51540E}"/>
                  </a:ext>
                </a:extLst>
              </p:cNvPr>
              <p:cNvSpPr/>
              <p:nvPr/>
            </p:nvSpPr>
            <p:spPr>
              <a:xfrm>
                <a:off x="4463847" y="3295881"/>
                <a:ext cx="2875932" cy="1659577"/>
              </a:xfrm>
              <a:prstGeom prst="ellipse">
                <a:avLst/>
              </a:prstGeom>
              <a:solidFill>
                <a:schemeClr val="accent5">
                  <a:lumMod val="50000"/>
                  <a:alpha val="3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9" name="TextBox 8">
              <a:extLst>
                <a:ext uri="{FF2B5EF4-FFF2-40B4-BE49-F238E27FC236}">
                  <a16:creationId xmlns:a16="http://schemas.microsoft.com/office/drawing/2014/main" id="{7258EDA2-2054-28F3-39FC-BF1E13423D2D}"/>
                </a:ext>
              </a:extLst>
            </p:cNvPr>
            <p:cNvSpPr txBox="1"/>
            <p:nvPr/>
          </p:nvSpPr>
          <p:spPr>
            <a:xfrm>
              <a:off x="4065638" y="1216155"/>
              <a:ext cx="550607" cy="461665"/>
            </a:xfrm>
            <a:prstGeom prst="rect">
              <a:avLst/>
            </a:prstGeom>
            <a:noFill/>
          </p:spPr>
          <p:txBody>
            <a:bodyPr wrap="square" rtlCol="0">
              <a:spAutoFit/>
            </a:bodyPr>
            <a:lstStyle/>
            <a:p>
              <a:r>
                <a:rPr lang="el-GR" sz="2400" b="1" dirty="0">
                  <a:solidFill>
                    <a:srgbClr val="C00000"/>
                  </a:solidFill>
                </a:rPr>
                <a:t>1</a:t>
              </a:r>
            </a:p>
          </p:txBody>
        </p:sp>
        <p:sp>
          <p:nvSpPr>
            <p:cNvPr id="10" name="TextBox 9">
              <a:extLst>
                <a:ext uri="{FF2B5EF4-FFF2-40B4-BE49-F238E27FC236}">
                  <a16:creationId xmlns:a16="http://schemas.microsoft.com/office/drawing/2014/main" id="{210F1205-37BE-9FE5-B24B-960A7D17863D}"/>
                </a:ext>
              </a:extLst>
            </p:cNvPr>
            <p:cNvSpPr txBox="1"/>
            <p:nvPr/>
          </p:nvSpPr>
          <p:spPr>
            <a:xfrm>
              <a:off x="3313472" y="2592514"/>
              <a:ext cx="550607" cy="461665"/>
            </a:xfrm>
            <a:prstGeom prst="rect">
              <a:avLst/>
            </a:prstGeom>
            <a:noFill/>
          </p:spPr>
          <p:txBody>
            <a:bodyPr wrap="square" rtlCol="0">
              <a:spAutoFit/>
            </a:bodyPr>
            <a:lstStyle/>
            <a:p>
              <a:r>
                <a:rPr lang="el-GR" sz="2400" b="1" dirty="0">
                  <a:solidFill>
                    <a:srgbClr val="C00000"/>
                  </a:solidFill>
                </a:rPr>
                <a:t>2</a:t>
              </a:r>
            </a:p>
          </p:txBody>
        </p:sp>
        <p:sp>
          <p:nvSpPr>
            <p:cNvPr id="11" name="TextBox 10">
              <a:extLst>
                <a:ext uri="{FF2B5EF4-FFF2-40B4-BE49-F238E27FC236}">
                  <a16:creationId xmlns:a16="http://schemas.microsoft.com/office/drawing/2014/main" id="{37FEB2AE-8AD9-F263-43EE-0923506A8865}"/>
                </a:ext>
              </a:extLst>
            </p:cNvPr>
            <p:cNvSpPr txBox="1"/>
            <p:nvPr/>
          </p:nvSpPr>
          <p:spPr>
            <a:xfrm>
              <a:off x="4753511" y="3894836"/>
              <a:ext cx="550607" cy="461665"/>
            </a:xfrm>
            <a:prstGeom prst="rect">
              <a:avLst/>
            </a:prstGeom>
            <a:noFill/>
          </p:spPr>
          <p:txBody>
            <a:bodyPr wrap="square" rtlCol="0">
              <a:spAutoFit/>
            </a:bodyPr>
            <a:lstStyle/>
            <a:p>
              <a:r>
                <a:rPr lang="el-GR" sz="2400" b="1" dirty="0">
                  <a:solidFill>
                    <a:srgbClr val="C00000"/>
                  </a:solidFill>
                </a:rPr>
                <a:t>3</a:t>
              </a:r>
            </a:p>
          </p:txBody>
        </p:sp>
      </p:grpSp>
      <p:sp>
        <p:nvSpPr>
          <p:cNvPr id="5" name="TextBox 4">
            <a:extLst>
              <a:ext uri="{FF2B5EF4-FFF2-40B4-BE49-F238E27FC236}">
                <a16:creationId xmlns:a16="http://schemas.microsoft.com/office/drawing/2014/main" id="{643F3D53-3AC8-2406-D41A-30F319205F59}"/>
              </a:ext>
            </a:extLst>
          </p:cNvPr>
          <p:cNvSpPr txBox="1"/>
          <p:nvPr/>
        </p:nvSpPr>
        <p:spPr>
          <a:xfrm>
            <a:off x="8864163" y="1407567"/>
            <a:ext cx="3327837" cy="6463308"/>
          </a:xfrm>
          <a:prstGeom prst="rect">
            <a:avLst/>
          </a:prstGeom>
          <a:noFill/>
        </p:spPr>
        <p:txBody>
          <a:bodyPr wrap="square" rtlCol="0">
            <a:spAutoFit/>
          </a:bodyPr>
          <a:lstStyle/>
          <a:p>
            <a:r>
              <a:rPr lang="el-GR" sz="2400" b="1" u="sng" dirty="0">
                <a:solidFill>
                  <a:srgbClr val="C00000"/>
                </a:solidFill>
                <a:effectLst>
                  <a:outerShdw blurRad="38100" dist="38100" dir="2700000" algn="tl">
                    <a:srgbClr val="000000">
                      <a:alpha val="43137"/>
                    </a:srgbClr>
                  </a:outerShdw>
                </a:effectLst>
              </a:rPr>
              <a:t>ΧΩΡΙΚΗ υπο-ΕΝΟΤΗΤΑ 1 </a:t>
            </a:r>
          </a:p>
          <a:p>
            <a:r>
              <a:rPr lang="el-GR" sz="2400" b="1" dirty="0">
                <a:effectLst>
                  <a:outerShdw blurRad="38100" dist="38100" dir="2700000" algn="tl">
                    <a:srgbClr val="000000">
                      <a:alpha val="43137"/>
                    </a:srgbClr>
                  </a:outerShdw>
                </a:effectLst>
              </a:rPr>
              <a:t>περιοχή Πευκάκια-Αλυκές</a:t>
            </a:r>
          </a:p>
          <a:p>
            <a:endParaRPr lang="el-GR" sz="2400" b="1" dirty="0">
              <a:effectLst>
                <a:outerShdw blurRad="38100" dist="38100" dir="2700000" algn="tl">
                  <a:srgbClr val="000000">
                    <a:alpha val="43137"/>
                  </a:srgbClr>
                </a:outerShdw>
              </a:effectLst>
            </a:endParaRPr>
          </a:p>
          <a:p>
            <a:r>
              <a:rPr lang="el-GR" sz="2400" b="1" u="sng" dirty="0">
                <a:solidFill>
                  <a:srgbClr val="C00000"/>
                </a:solidFill>
                <a:effectLst>
                  <a:outerShdw blurRad="38100" dist="38100" dir="2700000" algn="tl">
                    <a:srgbClr val="000000">
                      <a:alpha val="43137"/>
                    </a:srgbClr>
                  </a:outerShdw>
                </a:effectLst>
              </a:rPr>
              <a:t>ΧΩΡΙΚΗ υπο-ΕΝΟΤΗΤΑ 2 </a:t>
            </a:r>
          </a:p>
          <a:p>
            <a:r>
              <a:rPr lang="el-GR" sz="2400" b="1" dirty="0">
                <a:effectLst>
                  <a:outerShdw blurRad="38100" dist="38100" dir="2700000" algn="tl">
                    <a:srgbClr val="000000">
                      <a:alpha val="43137"/>
                    </a:srgbClr>
                  </a:outerShdw>
                </a:effectLst>
              </a:rPr>
              <a:t>Περιοχή Ν. Αγχιάλου</a:t>
            </a:r>
          </a:p>
          <a:p>
            <a:endParaRPr lang="el-GR" sz="2400" b="1" dirty="0">
              <a:effectLst>
                <a:outerShdw blurRad="38100" dist="38100" dir="2700000" algn="tl">
                  <a:srgbClr val="000000">
                    <a:alpha val="43137"/>
                  </a:srgbClr>
                </a:outerShdw>
              </a:effectLst>
            </a:endParaRPr>
          </a:p>
          <a:p>
            <a:r>
              <a:rPr lang="el-GR" sz="2400" b="1" u="sng" dirty="0">
                <a:solidFill>
                  <a:srgbClr val="C00000"/>
                </a:solidFill>
                <a:effectLst>
                  <a:outerShdw blurRad="38100" dist="38100" dir="2700000" algn="tl">
                    <a:srgbClr val="000000">
                      <a:alpha val="43137"/>
                    </a:srgbClr>
                  </a:outerShdw>
                </a:effectLst>
              </a:rPr>
              <a:t>ΧΩΡΙΚΗ υπο-ΕΝΟΤΗΤΑ 1 </a:t>
            </a:r>
          </a:p>
          <a:p>
            <a:r>
              <a:rPr lang="el-GR" sz="2400" b="1" dirty="0">
                <a:effectLst>
                  <a:outerShdw blurRad="38100" dist="38100" dir="2700000" algn="tl">
                    <a:srgbClr val="000000">
                      <a:alpha val="43137"/>
                    </a:srgbClr>
                  </a:outerShdw>
                </a:effectLst>
              </a:rPr>
              <a:t>Περιοχή Αλμυρού- </a:t>
            </a:r>
            <a:r>
              <a:rPr lang="el-GR" sz="2400" b="1" dirty="0" err="1">
                <a:effectLst>
                  <a:outerShdw blurRad="38100" dist="38100" dir="2700000" algn="tl">
                    <a:srgbClr val="000000">
                      <a:alpha val="43137"/>
                    </a:srgbClr>
                  </a:outerShdw>
                </a:effectLst>
              </a:rPr>
              <a:t>Αμαλιάπολης</a:t>
            </a:r>
            <a:r>
              <a:rPr lang="el-GR" sz="2400" b="1" dirty="0">
                <a:effectLst>
                  <a:outerShdw blurRad="38100" dist="38100" dir="2700000" algn="tl">
                    <a:srgbClr val="000000">
                      <a:alpha val="43137"/>
                    </a:srgbClr>
                  </a:outerShdw>
                </a:effectLst>
              </a:rPr>
              <a:t>- </a:t>
            </a:r>
            <a:r>
              <a:rPr lang="el-GR" sz="2400" b="1" dirty="0" err="1">
                <a:effectLst>
                  <a:outerShdw blurRad="38100" dist="38100" dir="2700000" algn="tl">
                    <a:srgbClr val="000000">
                      <a:alpha val="43137"/>
                    </a:srgbClr>
                  </a:outerShdw>
                </a:effectLst>
              </a:rPr>
              <a:t>Νηές</a:t>
            </a:r>
            <a:r>
              <a:rPr lang="el-GR" sz="2400" b="1" dirty="0">
                <a:effectLst>
                  <a:outerShdw blurRad="38100" dist="38100" dir="2700000" algn="tl">
                    <a:srgbClr val="000000">
                      <a:alpha val="43137"/>
                    </a:srgbClr>
                  </a:outerShdw>
                </a:effectLst>
              </a:rPr>
              <a:t>-Τρικερίου.</a:t>
            </a:r>
          </a:p>
          <a:p>
            <a:endParaRPr lang="el-GR" sz="2400" b="1" dirty="0">
              <a:effectLst>
                <a:outerShdw blurRad="38100" dist="38100" dir="2700000" algn="tl">
                  <a:srgbClr val="000000">
                    <a:alpha val="43137"/>
                  </a:srgbClr>
                </a:outerShdw>
              </a:effectLst>
            </a:endParaRPr>
          </a:p>
          <a:p>
            <a:endParaRPr lang="el-GR" sz="2400" b="1" dirty="0">
              <a:effectLst>
                <a:outerShdw blurRad="38100" dist="38100" dir="2700000" algn="tl">
                  <a:srgbClr val="000000">
                    <a:alpha val="43137"/>
                  </a:srgbClr>
                </a:outerShdw>
              </a:effectLst>
            </a:endParaRPr>
          </a:p>
          <a:p>
            <a:endParaRPr lang="el-GR" sz="2400" b="1" dirty="0">
              <a:effectLst>
                <a:outerShdw blurRad="38100" dist="38100" dir="2700000" algn="tl">
                  <a:srgbClr val="000000">
                    <a:alpha val="43137"/>
                  </a:srgbClr>
                </a:outerShdw>
              </a:effectLst>
            </a:endParaRPr>
          </a:p>
          <a:p>
            <a:endParaRPr lang="el-GR" sz="2000" b="1" dirty="0"/>
          </a:p>
          <a:p>
            <a:pPr marL="342900" indent="-342900">
              <a:buFontTx/>
              <a:buChar char="-"/>
            </a:pPr>
            <a:endParaRPr lang="el-GR" sz="2000" b="1" dirty="0">
              <a:solidFill>
                <a:srgbClr val="C00000"/>
              </a:solidFill>
            </a:endParaRPr>
          </a:p>
          <a:p>
            <a:r>
              <a:rPr lang="el-GR" sz="2000" b="1" dirty="0"/>
              <a:t>-</a:t>
            </a:r>
            <a:endParaRPr lang="el-GR" dirty="0"/>
          </a:p>
          <a:p>
            <a:endParaRPr lang="el-GR" dirty="0"/>
          </a:p>
        </p:txBody>
      </p:sp>
    </p:spTree>
    <p:extLst>
      <p:ext uri="{BB962C8B-B14F-4D97-AF65-F5344CB8AC3E}">
        <p14:creationId xmlns:p14="http://schemas.microsoft.com/office/powerpoint/2010/main" val="9043173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Ομάδα 11">
            <a:extLst>
              <a:ext uri="{FF2B5EF4-FFF2-40B4-BE49-F238E27FC236}">
                <a16:creationId xmlns:a16="http://schemas.microsoft.com/office/drawing/2014/main" id="{B2BE9DDD-F77D-654E-42A5-684A86E60DC2}"/>
              </a:ext>
            </a:extLst>
          </p:cNvPr>
          <p:cNvGrpSpPr/>
          <p:nvPr/>
        </p:nvGrpSpPr>
        <p:grpSpPr>
          <a:xfrm>
            <a:off x="-260172" y="19122"/>
            <a:ext cx="9124335" cy="6858000"/>
            <a:chOff x="470565" y="418253"/>
            <a:chExt cx="8517501" cy="6021494"/>
          </a:xfrm>
        </p:grpSpPr>
        <p:grpSp>
          <p:nvGrpSpPr>
            <p:cNvPr id="7" name="Ομάδα 6">
              <a:extLst>
                <a:ext uri="{FF2B5EF4-FFF2-40B4-BE49-F238E27FC236}">
                  <a16:creationId xmlns:a16="http://schemas.microsoft.com/office/drawing/2014/main" id="{9865C7A8-F707-6703-291C-904CEA2DD374}"/>
                </a:ext>
              </a:extLst>
            </p:cNvPr>
            <p:cNvGrpSpPr/>
            <p:nvPr/>
          </p:nvGrpSpPr>
          <p:grpSpPr>
            <a:xfrm>
              <a:off x="470565" y="418253"/>
              <a:ext cx="8517501" cy="6021494"/>
              <a:chOff x="1345636" y="418253"/>
              <a:chExt cx="8517501" cy="6021494"/>
            </a:xfrm>
          </p:grpSpPr>
          <p:pic>
            <p:nvPicPr>
              <p:cNvPr id="2" name="Εικόνα 1" descr="Εικόνα που περιέχει κείμενο, χάρτης, Άτλας&#10;&#10;Περιγραφή που δημιουργήθηκε αυτόματα">
                <a:extLst>
                  <a:ext uri="{FF2B5EF4-FFF2-40B4-BE49-F238E27FC236}">
                    <a16:creationId xmlns:a16="http://schemas.microsoft.com/office/drawing/2014/main" id="{28B81BA3-D482-A364-6E32-DE4300591F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636" y="418253"/>
                <a:ext cx="8517501" cy="6021494"/>
              </a:xfrm>
              <a:prstGeom prst="rect">
                <a:avLst/>
              </a:prstGeom>
            </p:spPr>
          </p:pic>
          <p:sp>
            <p:nvSpPr>
              <p:cNvPr id="3" name="Οβάλ 2">
                <a:extLst>
                  <a:ext uri="{FF2B5EF4-FFF2-40B4-BE49-F238E27FC236}">
                    <a16:creationId xmlns:a16="http://schemas.microsoft.com/office/drawing/2014/main" id="{EB751000-8CE9-6CED-D2D1-5494A43683F6}"/>
                  </a:ext>
                </a:extLst>
              </p:cNvPr>
              <p:cNvSpPr/>
              <p:nvPr/>
            </p:nvSpPr>
            <p:spPr>
              <a:xfrm>
                <a:off x="4463847" y="1032386"/>
                <a:ext cx="1504333" cy="1101213"/>
              </a:xfrm>
              <a:prstGeom prst="ellipse">
                <a:avLst/>
              </a:prstGeom>
              <a:solidFill>
                <a:srgbClr val="FF0000">
                  <a:alpha val="2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Οβάλ 3">
                <a:extLst>
                  <a:ext uri="{FF2B5EF4-FFF2-40B4-BE49-F238E27FC236}">
                    <a16:creationId xmlns:a16="http://schemas.microsoft.com/office/drawing/2014/main" id="{0FCF256F-0197-B5C8-33AD-ECF64F47CE99}"/>
                  </a:ext>
                </a:extLst>
              </p:cNvPr>
              <p:cNvSpPr/>
              <p:nvPr/>
            </p:nvSpPr>
            <p:spPr>
              <a:xfrm>
                <a:off x="3751009" y="2258961"/>
                <a:ext cx="1283108" cy="1015181"/>
              </a:xfrm>
              <a:prstGeom prst="ellipse">
                <a:avLst/>
              </a:prstGeom>
              <a:solidFill>
                <a:srgbClr val="FFC000">
                  <a:alpha val="38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Οβάλ 5">
                <a:extLst>
                  <a:ext uri="{FF2B5EF4-FFF2-40B4-BE49-F238E27FC236}">
                    <a16:creationId xmlns:a16="http://schemas.microsoft.com/office/drawing/2014/main" id="{95127D38-9973-9262-665B-E7DE4E51540E}"/>
                  </a:ext>
                </a:extLst>
              </p:cNvPr>
              <p:cNvSpPr/>
              <p:nvPr/>
            </p:nvSpPr>
            <p:spPr>
              <a:xfrm>
                <a:off x="4463847" y="3295881"/>
                <a:ext cx="2875932" cy="1659577"/>
              </a:xfrm>
              <a:prstGeom prst="ellipse">
                <a:avLst/>
              </a:prstGeom>
              <a:solidFill>
                <a:schemeClr val="accent5">
                  <a:lumMod val="50000"/>
                  <a:alpha val="3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9" name="TextBox 8">
              <a:extLst>
                <a:ext uri="{FF2B5EF4-FFF2-40B4-BE49-F238E27FC236}">
                  <a16:creationId xmlns:a16="http://schemas.microsoft.com/office/drawing/2014/main" id="{7258EDA2-2054-28F3-39FC-BF1E13423D2D}"/>
                </a:ext>
              </a:extLst>
            </p:cNvPr>
            <p:cNvSpPr txBox="1"/>
            <p:nvPr/>
          </p:nvSpPr>
          <p:spPr>
            <a:xfrm>
              <a:off x="4065638" y="1216155"/>
              <a:ext cx="550607" cy="461665"/>
            </a:xfrm>
            <a:prstGeom prst="rect">
              <a:avLst/>
            </a:prstGeom>
            <a:noFill/>
          </p:spPr>
          <p:txBody>
            <a:bodyPr wrap="square" rtlCol="0">
              <a:spAutoFit/>
            </a:bodyPr>
            <a:lstStyle/>
            <a:p>
              <a:r>
                <a:rPr lang="el-GR" sz="2400" b="1" dirty="0">
                  <a:solidFill>
                    <a:srgbClr val="C00000"/>
                  </a:solidFill>
                </a:rPr>
                <a:t>1</a:t>
              </a:r>
            </a:p>
          </p:txBody>
        </p:sp>
        <p:sp>
          <p:nvSpPr>
            <p:cNvPr id="10" name="TextBox 9">
              <a:extLst>
                <a:ext uri="{FF2B5EF4-FFF2-40B4-BE49-F238E27FC236}">
                  <a16:creationId xmlns:a16="http://schemas.microsoft.com/office/drawing/2014/main" id="{210F1205-37BE-9FE5-B24B-960A7D17863D}"/>
                </a:ext>
              </a:extLst>
            </p:cNvPr>
            <p:cNvSpPr txBox="1"/>
            <p:nvPr/>
          </p:nvSpPr>
          <p:spPr>
            <a:xfrm>
              <a:off x="3313472" y="2592514"/>
              <a:ext cx="550607" cy="461665"/>
            </a:xfrm>
            <a:prstGeom prst="rect">
              <a:avLst/>
            </a:prstGeom>
            <a:noFill/>
          </p:spPr>
          <p:txBody>
            <a:bodyPr wrap="square" rtlCol="0">
              <a:spAutoFit/>
            </a:bodyPr>
            <a:lstStyle/>
            <a:p>
              <a:r>
                <a:rPr lang="el-GR" sz="2400" b="1" dirty="0">
                  <a:solidFill>
                    <a:srgbClr val="C00000"/>
                  </a:solidFill>
                </a:rPr>
                <a:t>2</a:t>
              </a:r>
            </a:p>
          </p:txBody>
        </p:sp>
        <p:sp>
          <p:nvSpPr>
            <p:cNvPr id="11" name="TextBox 10">
              <a:extLst>
                <a:ext uri="{FF2B5EF4-FFF2-40B4-BE49-F238E27FC236}">
                  <a16:creationId xmlns:a16="http://schemas.microsoft.com/office/drawing/2014/main" id="{37FEB2AE-8AD9-F263-43EE-0923506A8865}"/>
                </a:ext>
              </a:extLst>
            </p:cNvPr>
            <p:cNvSpPr txBox="1"/>
            <p:nvPr/>
          </p:nvSpPr>
          <p:spPr>
            <a:xfrm>
              <a:off x="4753511" y="3894836"/>
              <a:ext cx="550607" cy="461665"/>
            </a:xfrm>
            <a:prstGeom prst="rect">
              <a:avLst/>
            </a:prstGeom>
            <a:noFill/>
          </p:spPr>
          <p:txBody>
            <a:bodyPr wrap="square" rtlCol="0">
              <a:spAutoFit/>
            </a:bodyPr>
            <a:lstStyle/>
            <a:p>
              <a:r>
                <a:rPr lang="el-GR" sz="2400" b="1" dirty="0">
                  <a:solidFill>
                    <a:srgbClr val="C00000"/>
                  </a:solidFill>
                </a:rPr>
                <a:t>3</a:t>
              </a:r>
            </a:p>
          </p:txBody>
        </p:sp>
      </p:grpSp>
      <p:sp>
        <p:nvSpPr>
          <p:cNvPr id="5" name="TextBox 4">
            <a:extLst>
              <a:ext uri="{FF2B5EF4-FFF2-40B4-BE49-F238E27FC236}">
                <a16:creationId xmlns:a16="http://schemas.microsoft.com/office/drawing/2014/main" id="{643F3D53-3AC8-2406-D41A-30F319205F59}"/>
              </a:ext>
            </a:extLst>
          </p:cNvPr>
          <p:cNvSpPr txBox="1"/>
          <p:nvPr/>
        </p:nvSpPr>
        <p:spPr>
          <a:xfrm>
            <a:off x="8876696" y="532539"/>
            <a:ext cx="3327837" cy="5478423"/>
          </a:xfrm>
          <a:prstGeom prst="rect">
            <a:avLst/>
          </a:prstGeom>
          <a:noFill/>
        </p:spPr>
        <p:txBody>
          <a:bodyPr wrap="square" rtlCol="0">
            <a:spAutoFit/>
          </a:bodyPr>
          <a:lstStyle/>
          <a:p>
            <a:r>
              <a:rPr lang="el-GR" sz="2400" b="1" u="sng" dirty="0">
                <a:solidFill>
                  <a:srgbClr val="C00000"/>
                </a:solidFill>
                <a:effectLst>
                  <a:outerShdw blurRad="38100" dist="38100" dir="2700000" algn="tl">
                    <a:srgbClr val="000000">
                      <a:alpha val="43137"/>
                    </a:srgbClr>
                  </a:outerShdw>
                </a:effectLst>
              </a:rPr>
              <a:t>ΧΩΡΙΚΗ υπο-ΕΝΟΤΗΤΑ 1 </a:t>
            </a:r>
          </a:p>
          <a:p>
            <a:r>
              <a:rPr lang="el-GR" sz="2400" b="1" dirty="0">
                <a:effectLst>
                  <a:outerShdw blurRad="38100" dist="38100" dir="2700000" algn="tl">
                    <a:srgbClr val="000000">
                      <a:alpha val="43137"/>
                    </a:srgbClr>
                  </a:outerShdw>
                </a:effectLst>
              </a:rPr>
              <a:t>περιοχή Πευκάκια-Αλυκές</a:t>
            </a:r>
          </a:p>
          <a:p>
            <a:endParaRPr lang="el-GR" sz="2000" b="1" dirty="0"/>
          </a:p>
          <a:p>
            <a:pPr marL="342900" indent="-342900">
              <a:buFontTx/>
              <a:buChar char="-"/>
            </a:pPr>
            <a:r>
              <a:rPr lang="el-GR" sz="2000" b="1" dirty="0"/>
              <a:t>Οι  Νεολιθικοί οικισμοί </a:t>
            </a:r>
            <a:r>
              <a:rPr lang="el-GR" sz="2000" b="1" dirty="0">
                <a:solidFill>
                  <a:srgbClr val="C00000"/>
                </a:solidFill>
              </a:rPr>
              <a:t>Σέσκλο </a:t>
            </a:r>
            <a:r>
              <a:rPr lang="el-GR" sz="2000" b="1" dirty="0"/>
              <a:t>και</a:t>
            </a:r>
            <a:r>
              <a:rPr lang="el-GR" sz="2000" b="1" dirty="0">
                <a:solidFill>
                  <a:srgbClr val="C00000"/>
                </a:solidFill>
              </a:rPr>
              <a:t> Διμήνι</a:t>
            </a:r>
          </a:p>
          <a:p>
            <a:pPr marL="342900" indent="-342900">
              <a:buFontTx/>
              <a:buChar char="-"/>
            </a:pPr>
            <a:endParaRPr lang="el-GR" sz="2000" b="1" dirty="0">
              <a:solidFill>
                <a:srgbClr val="C00000"/>
              </a:solidFill>
            </a:endParaRPr>
          </a:p>
          <a:p>
            <a:r>
              <a:rPr lang="el-GR" sz="2000" b="1" dirty="0"/>
              <a:t>- Η προϊστορική πόλη </a:t>
            </a:r>
            <a:r>
              <a:rPr lang="el-GR" sz="2000" b="1" dirty="0">
                <a:solidFill>
                  <a:srgbClr val="C00000"/>
                </a:solidFill>
              </a:rPr>
              <a:t>Νήλεια</a:t>
            </a:r>
          </a:p>
          <a:p>
            <a:endParaRPr lang="el-GR" sz="2000" b="1" dirty="0">
              <a:solidFill>
                <a:srgbClr val="C00000"/>
              </a:solidFill>
            </a:endParaRPr>
          </a:p>
          <a:p>
            <a:r>
              <a:rPr lang="el-GR" sz="2000" b="1" dirty="0"/>
              <a:t>-η προϊστορική και αρχαία πόλη </a:t>
            </a:r>
            <a:r>
              <a:rPr lang="el-GR" sz="2000" b="1" dirty="0">
                <a:solidFill>
                  <a:srgbClr val="C00000"/>
                </a:solidFill>
              </a:rPr>
              <a:t>Ιωλκός</a:t>
            </a:r>
          </a:p>
          <a:p>
            <a:pPr marL="285750" indent="-285750">
              <a:buFontTx/>
              <a:buChar char="-"/>
            </a:pPr>
            <a:endParaRPr lang="el-GR" sz="2000" b="1" dirty="0">
              <a:solidFill>
                <a:srgbClr val="C00000"/>
              </a:solidFill>
            </a:endParaRPr>
          </a:p>
          <a:p>
            <a:r>
              <a:rPr lang="el-GR" sz="2000" b="1" dirty="0"/>
              <a:t>-Η Ελληνιστική &amp; Ρωμαϊκή πόλη </a:t>
            </a:r>
            <a:r>
              <a:rPr lang="el-GR" sz="2000" b="1" dirty="0">
                <a:solidFill>
                  <a:srgbClr val="C00000"/>
                </a:solidFill>
              </a:rPr>
              <a:t>Δημητριάδα</a:t>
            </a:r>
          </a:p>
          <a:p>
            <a:pPr marL="342900" indent="-342900">
              <a:buFontTx/>
              <a:buChar char="-"/>
            </a:pPr>
            <a:endParaRPr lang="el-GR" sz="2000" b="1" dirty="0">
              <a:solidFill>
                <a:srgbClr val="C00000"/>
              </a:solidFill>
            </a:endParaRPr>
          </a:p>
          <a:p>
            <a:endParaRPr lang="el-GR" dirty="0"/>
          </a:p>
          <a:p>
            <a:endParaRPr lang="el-GR" dirty="0"/>
          </a:p>
        </p:txBody>
      </p:sp>
    </p:spTree>
    <p:extLst>
      <p:ext uri="{BB962C8B-B14F-4D97-AF65-F5344CB8AC3E}">
        <p14:creationId xmlns:p14="http://schemas.microsoft.com/office/powerpoint/2010/main" val="1753890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one foundations">
            <a:extLst>
              <a:ext uri="{FF2B5EF4-FFF2-40B4-BE49-F238E27FC236}">
                <a16:creationId xmlns:a16="http://schemas.microsoft.com/office/drawing/2014/main" id="{94EA2E27-E7F7-EA52-90F5-BB12FC3B2C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493" y="1608150"/>
            <a:ext cx="3816713" cy="2148860"/>
          </a:xfrm>
          <a:prstGeom prst="rect">
            <a:avLst/>
          </a:prstGeom>
          <a:noFill/>
          <a:extLst>
            <a:ext uri="{909E8E84-426E-40DD-AFC4-6F175D3DCCD1}">
              <a14:hiddenFill xmlns:a14="http://schemas.microsoft.com/office/drawing/2010/main">
                <a:solidFill>
                  <a:srgbClr val="FFFFFF"/>
                </a:solidFill>
              </a14:hiddenFill>
            </a:ext>
          </a:extLst>
        </p:spPr>
      </p:pic>
      <p:sp>
        <p:nvSpPr>
          <p:cNvPr id="2" name="Υπότιτλος 2">
            <a:extLst>
              <a:ext uri="{FF2B5EF4-FFF2-40B4-BE49-F238E27FC236}">
                <a16:creationId xmlns:a16="http://schemas.microsoft.com/office/drawing/2014/main" id="{FBD76067-E37C-969B-F844-FFFE43B68486}"/>
              </a:ext>
            </a:extLst>
          </p:cNvPr>
          <p:cNvSpPr txBox="1">
            <a:spLocks/>
          </p:cNvSpPr>
          <p:nvPr/>
        </p:nvSpPr>
        <p:spPr>
          <a:xfrm>
            <a:off x="0" y="85077"/>
            <a:ext cx="12073811" cy="1334543"/>
          </a:xfrm>
          <a:prstGeom prst="rect">
            <a:avLst/>
          </a:prstGeom>
          <a:solidFill>
            <a:srgbClr val="F6F2BC"/>
          </a:solidFill>
          <a:ln w="34925">
            <a:solidFill>
              <a:schemeClr val="tx1"/>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l-GR" sz="3200" b="1" u="sng" dirty="0">
                <a:solidFill>
                  <a:srgbClr val="C00000"/>
                </a:solidFill>
                <a:effectLst>
                  <a:outerShdw blurRad="38100" dist="38100" dir="2700000" algn="tl">
                    <a:srgbClr val="000000">
                      <a:alpha val="43137"/>
                    </a:srgbClr>
                  </a:outerShdw>
                </a:effectLst>
              </a:rPr>
              <a:t>ΧΩΡΙΚΗ υπο-ΕΝΟΤΗΤΑ 1 : </a:t>
            </a:r>
            <a:r>
              <a:rPr lang="el-GR" sz="3200" b="1" dirty="0">
                <a:effectLst>
                  <a:outerShdw blurRad="38100" dist="38100" dir="2700000" algn="tl">
                    <a:srgbClr val="000000">
                      <a:alpha val="43137"/>
                    </a:srgbClr>
                  </a:outerShdw>
                </a:effectLst>
              </a:rPr>
              <a:t>περιοχή Πευκάκια-Αλυκές</a:t>
            </a:r>
          </a:p>
          <a:p>
            <a:pPr marL="0" indent="0" algn="ctr">
              <a:buNone/>
            </a:pPr>
            <a:r>
              <a:rPr lang="el-GR" sz="3200" b="1" i="1" dirty="0">
                <a:effectLst/>
                <a:latin typeface="Calibri" panose="020F0502020204030204" pitchFamily="34" charset="0"/>
                <a:ea typeface="Calibri" panose="020F0502020204030204" pitchFamily="34" charset="0"/>
                <a:cs typeface="Times New Roman" panose="02020603050405020304" pitchFamily="18" charset="0"/>
              </a:rPr>
              <a:t>Νεολιθικοί οικισμού </a:t>
            </a:r>
            <a:r>
              <a:rPr lang="el-GR" sz="3200" b="1" i="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Σέσκλο &amp; Διμήνι.</a:t>
            </a:r>
            <a:endParaRPr lang="el-GR" sz="3200" b="1" dirty="0">
              <a:solidFill>
                <a:srgbClr val="C00000"/>
              </a:solidFill>
              <a:effectLst>
                <a:outerShdw blurRad="38100" dist="38100" dir="2700000" algn="tl">
                  <a:srgbClr val="000000">
                    <a:alpha val="43137"/>
                  </a:srgbClr>
                </a:outerShdw>
              </a:effectLst>
            </a:endParaRPr>
          </a:p>
        </p:txBody>
      </p:sp>
      <p:pic>
        <p:nvPicPr>
          <p:cNvPr id="1028" name="Picture 4" descr="Female figurine, marble, Thessaly, 5300–3300 BC">
            <a:extLst>
              <a:ext uri="{FF2B5EF4-FFF2-40B4-BE49-F238E27FC236}">
                <a16:creationId xmlns:a16="http://schemas.microsoft.com/office/drawing/2014/main" id="{00E3A2F3-3CD6-0488-F5A7-B134C5C431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9287" y="4069885"/>
            <a:ext cx="1914524" cy="29009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ndefined">
            <a:extLst>
              <a:ext uri="{FF2B5EF4-FFF2-40B4-BE49-F238E27FC236}">
                <a16:creationId xmlns:a16="http://schemas.microsoft.com/office/drawing/2014/main" id="{399330A2-C963-6653-BAD1-D6DCEB3F38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6125" y="1516370"/>
            <a:ext cx="3867686" cy="17888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0A9BD17-BAF6-4263-8466-5FA0D1BF7108}"/>
              </a:ext>
            </a:extLst>
          </p:cNvPr>
          <p:cNvSpPr txBox="1"/>
          <p:nvPr/>
        </p:nvSpPr>
        <p:spPr>
          <a:xfrm>
            <a:off x="115866" y="3757010"/>
            <a:ext cx="3139361" cy="2031325"/>
          </a:xfrm>
          <a:prstGeom prst="rect">
            <a:avLst/>
          </a:prstGeom>
          <a:noFill/>
        </p:spPr>
        <p:txBody>
          <a:bodyPr wrap="square" rtlCol="0">
            <a:spAutoFit/>
          </a:bodyPr>
          <a:lstStyle/>
          <a:p>
            <a:r>
              <a:rPr lang="el-GR" b="1" i="1" dirty="0">
                <a:solidFill>
                  <a:srgbClr val="C00000"/>
                </a:solidFill>
              </a:rPr>
              <a:t>Σέσκλο: </a:t>
            </a:r>
            <a:r>
              <a:rPr lang="el-GR" b="1" i="1" dirty="0"/>
              <a:t>Τμήμα συγκροτήματος Νεολιθικών κατοικιών. Κατοικήθηκε από την αρχή της Νεολιθικής Εποχής (7η χιλιετία π.Χ.) μέχρι και τη Μέση Εποχή του Χαλκού (2η χιλιετία π.Χ.). </a:t>
            </a:r>
          </a:p>
        </p:txBody>
      </p:sp>
      <p:sp>
        <p:nvSpPr>
          <p:cNvPr id="4" name="TextBox 3">
            <a:extLst>
              <a:ext uri="{FF2B5EF4-FFF2-40B4-BE49-F238E27FC236}">
                <a16:creationId xmlns:a16="http://schemas.microsoft.com/office/drawing/2014/main" id="{C0A32E18-7FEE-853A-9A4B-43B7AB31C16A}"/>
              </a:ext>
            </a:extLst>
          </p:cNvPr>
          <p:cNvSpPr txBox="1"/>
          <p:nvPr/>
        </p:nvSpPr>
        <p:spPr>
          <a:xfrm>
            <a:off x="8280795" y="3358999"/>
            <a:ext cx="3757324" cy="646331"/>
          </a:xfrm>
          <a:prstGeom prst="rect">
            <a:avLst/>
          </a:prstGeom>
          <a:noFill/>
        </p:spPr>
        <p:txBody>
          <a:bodyPr wrap="square" rtlCol="0">
            <a:spAutoFit/>
          </a:bodyPr>
          <a:lstStyle/>
          <a:p>
            <a:r>
              <a:rPr lang="el-GR" b="1" i="1" dirty="0">
                <a:solidFill>
                  <a:srgbClr val="C00000"/>
                </a:solidFill>
              </a:rPr>
              <a:t>Σέσκλο &amp; Διμήνι: </a:t>
            </a:r>
            <a:r>
              <a:rPr lang="el-GR" b="1" i="1" dirty="0"/>
              <a:t>Νεολιθικά εδώλια και αγγεία 5300-4500 π.Χ. </a:t>
            </a:r>
          </a:p>
        </p:txBody>
      </p:sp>
      <p:pic>
        <p:nvPicPr>
          <p:cNvPr id="1032" name="Picture 8" descr="Το Δίμηνι είναι ο παλαιότερος νεολιθικός οικισμός της Ευρώπης">
            <a:extLst>
              <a:ext uri="{FF2B5EF4-FFF2-40B4-BE49-F238E27FC236}">
                <a16:creationId xmlns:a16="http://schemas.microsoft.com/office/drawing/2014/main" id="{19163C1A-0B10-AEE1-B78B-8A0B2D7503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9993" y="1516370"/>
            <a:ext cx="4052014" cy="361326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9EC270B-5E08-AE8B-8480-7EB908283BCE}"/>
              </a:ext>
            </a:extLst>
          </p:cNvPr>
          <p:cNvSpPr txBox="1"/>
          <p:nvPr/>
        </p:nvSpPr>
        <p:spPr>
          <a:xfrm>
            <a:off x="4069993" y="5362575"/>
            <a:ext cx="4052014" cy="369332"/>
          </a:xfrm>
          <a:prstGeom prst="rect">
            <a:avLst/>
          </a:prstGeom>
          <a:noFill/>
        </p:spPr>
        <p:txBody>
          <a:bodyPr wrap="square" rtlCol="0">
            <a:spAutoFit/>
          </a:bodyPr>
          <a:lstStyle/>
          <a:p>
            <a:r>
              <a:rPr lang="el-GR" b="1" i="1" dirty="0">
                <a:solidFill>
                  <a:srgbClr val="C00000"/>
                </a:solidFill>
              </a:rPr>
              <a:t>Διμήνι:</a:t>
            </a:r>
            <a:r>
              <a:rPr lang="el-GR" i="1" dirty="0"/>
              <a:t> </a:t>
            </a:r>
            <a:r>
              <a:rPr lang="el-GR" b="1" i="1" dirty="0"/>
              <a:t>Γενική άποψη οικισμού.</a:t>
            </a:r>
          </a:p>
        </p:txBody>
      </p:sp>
    </p:spTree>
    <p:extLst>
      <p:ext uri="{BB962C8B-B14F-4D97-AF65-F5344CB8AC3E}">
        <p14:creationId xmlns:p14="http://schemas.microsoft.com/office/powerpoint/2010/main" val="107113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7AAE8-9A7F-EAD4-F8E3-ADF83047632D}"/>
            </a:ext>
          </a:extLst>
        </p:cNvPr>
        <p:cNvGrpSpPr/>
        <p:nvPr/>
      </p:nvGrpSpPr>
      <p:grpSpPr>
        <a:xfrm>
          <a:off x="0" y="0"/>
          <a:ext cx="0" cy="0"/>
          <a:chOff x="0" y="0"/>
          <a:chExt cx="0" cy="0"/>
        </a:xfrm>
      </p:grpSpPr>
      <p:pic>
        <p:nvPicPr>
          <p:cNvPr id="2" name="Εικόνα 1">
            <a:extLst>
              <a:ext uri="{FF2B5EF4-FFF2-40B4-BE49-F238E27FC236}">
                <a16:creationId xmlns:a16="http://schemas.microsoft.com/office/drawing/2014/main" id="{597AE55C-F8C1-F671-4419-6C1CA61782C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8575" y="1438275"/>
            <a:ext cx="4612674" cy="4369743"/>
          </a:xfrm>
          <a:prstGeom prst="rect">
            <a:avLst/>
          </a:prstGeom>
          <a:noFill/>
        </p:spPr>
      </p:pic>
      <p:sp>
        <p:nvSpPr>
          <p:cNvPr id="3" name="Πλαίσιο κειμένου 2">
            <a:extLst>
              <a:ext uri="{FF2B5EF4-FFF2-40B4-BE49-F238E27FC236}">
                <a16:creationId xmlns:a16="http://schemas.microsoft.com/office/drawing/2014/main" id="{F4229E76-029F-F382-0748-BC2C36B89ECB}"/>
              </a:ext>
            </a:extLst>
          </p:cNvPr>
          <p:cNvSpPr txBox="1">
            <a:spLocks noChangeArrowheads="1"/>
          </p:cNvSpPr>
          <p:nvPr/>
        </p:nvSpPr>
        <p:spPr bwMode="auto">
          <a:xfrm>
            <a:off x="323220" y="5870953"/>
            <a:ext cx="4034176" cy="821917"/>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lnSpc>
                <a:spcPct val="115000"/>
              </a:lnSpc>
              <a:spcAft>
                <a:spcPts val="1000"/>
              </a:spcAft>
            </a:pPr>
            <a:r>
              <a:rPr lang="el-GR" sz="1400" b="1" i="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ΣΧΕΔΙΟ ΓΕΝΙΚΗΣ ΔΙΑΤΑΞΗΣ του αρχαιολογικού χώρου των Προϊστορικών πόλεων </a:t>
            </a:r>
            <a:r>
              <a:rPr lang="en-US" sz="1400" b="1" i="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t>
            </a:r>
            <a:r>
              <a:rPr lang="el-GR" sz="1400" b="1" i="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Η Μυκηναϊκή Νήλεια και το Λιμάνι της </a:t>
            </a:r>
            <a:r>
              <a:rPr lang="el-GR" sz="1400" b="1" i="1" dirty="0" err="1">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Ιωλκού</a:t>
            </a:r>
            <a:endParaRPr lang="el-GR" sz="1400" b="1" i="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Εικόνα 5">
            <a:extLst>
              <a:ext uri="{FF2B5EF4-FFF2-40B4-BE49-F238E27FC236}">
                <a16:creationId xmlns:a16="http://schemas.microsoft.com/office/drawing/2014/main" id="{3C11C0F7-889C-B485-C412-2166DA5114F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4955" y="1304925"/>
            <a:ext cx="4213607" cy="2819058"/>
          </a:xfrm>
          <a:prstGeom prst="rect">
            <a:avLst/>
          </a:prstGeom>
          <a:noFill/>
          <a:ln>
            <a:noFill/>
          </a:ln>
        </p:spPr>
      </p:pic>
      <p:sp>
        <p:nvSpPr>
          <p:cNvPr id="7" name="Πλαίσιο κειμένου 2">
            <a:extLst>
              <a:ext uri="{FF2B5EF4-FFF2-40B4-BE49-F238E27FC236}">
                <a16:creationId xmlns:a16="http://schemas.microsoft.com/office/drawing/2014/main" id="{63F4228A-E188-E8BE-AD30-275545F8BC45}"/>
              </a:ext>
            </a:extLst>
          </p:cNvPr>
          <p:cNvSpPr txBox="1">
            <a:spLocks noChangeArrowheads="1"/>
          </p:cNvSpPr>
          <p:nvPr/>
        </p:nvSpPr>
        <p:spPr bwMode="auto">
          <a:xfrm>
            <a:off x="9591868" y="3429000"/>
            <a:ext cx="2481944" cy="58496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15000"/>
              </a:lnSpc>
              <a:spcAft>
                <a:spcPts val="1000"/>
              </a:spcAft>
            </a:pPr>
            <a:r>
              <a:rPr lang="el-GR" sz="1400" b="1" i="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Τάφοι από την Προϊστορική πόλη της </a:t>
            </a:r>
            <a:r>
              <a:rPr lang="el-GR" sz="1400" b="1" i="1" dirty="0" err="1">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Ιωλκού</a:t>
            </a:r>
            <a:endParaRPr lang="el-GR" sz="1400" b="1" i="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Εικόνα 7">
            <a:extLst>
              <a:ext uri="{FF2B5EF4-FFF2-40B4-BE49-F238E27FC236}">
                <a16:creationId xmlns:a16="http://schemas.microsoft.com/office/drawing/2014/main" id="{E8E8D957-E27D-7439-79AB-6D8C5DE0E07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84955" y="4243560"/>
            <a:ext cx="3719086" cy="2585159"/>
          </a:xfrm>
          <a:prstGeom prst="rect">
            <a:avLst/>
          </a:prstGeom>
          <a:noFill/>
          <a:ln>
            <a:noFill/>
          </a:ln>
        </p:spPr>
      </p:pic>
      <p:sp>
        <p:nvSpPr>
          <p:cNvPr id="9" name="Πλαίσιο κειμένου 2">
            <a:extLst>
              <a:ext uri="{FF2B5EF4-FFF2-40B4-BE49-F238E27FC236}">
                <a16:creationId xmlns:a16="http://schemas.microsoft.com/office/drawing/2014/main" id="{DB75DCEA-BFB0-A636-C25F-7B6CA4878C1B}"/>
              </a:ext>
            </a:extLst>
          </p:cNvPr>
          <p:cNvSpPr txBox="1">
            <a:spLocks noChangeArrowheads="1"/>
          </p:cNvSpPr>
          <p:nvPr/>
        </p:nvSpPr>
        <p:spPr bwMode="auto">
          <a:xfrm>
            <a:off x="9124025" y="5119114"/>
            <a:ext cx="2819400" cy="58496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15000"/>
              </a:lnSpc>
              <a:spcAft>
                <a:spcPts val="1000"/>
              </a:spcAft>
            </a:pPr>
            <a:r>
              <a:rPr lang="el-GR" sz="1400" b="1" i="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Αγγεία από την Προϊστορική πόλη της </a:t>
            </a:r>
            <a:r>
              <a:rPr lang="el-GR" sz="1400" b="1" i="1" dirty="0" err="1">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Ιωλκού</a:t>
            </a:r>
            <a:endParaRPr lang="el-GR" sz="1400" b="1" i="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Υπότιτλος 2">
            <a:extLst>
              <a:ext uri="{FF2B5EF4-FFF2-40B4-BE49-F238E27FC236}">
                <a16:creationId xmlns:a16="http://schemas.microsoft.com/office/drawing/2014/main" id="{8B03D5E1-442E-5934-9D53-24E9ADE50EB8}"/>
              </a:ext>
            </a:extLst>
          </p:cNvPr>
          <p:cNvSpPr txBox="1">
            <a:spLocks/>
          </p:cNvSpPr>
          <p:nvPr/>
        </p:nvSpPr>
        <p:spPr>
          <a:xfrm>
            <a:off x="0" y="85077"/>
            <a:ext cx="12073811" cy="1334543"/>
          </a:xfrm>
          <a:prstGeom prst="rect">
            <a:avLst/>
          </a:prstGeom>
          <a:solidFill>
            <a:srgbClr val="F6F2BC"/>
          </a:solidFill>
          <a:ln w="34925">
            <a:solidFill>
              <a:schemeClr val="tx1"/>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l-GR" sz="3200" b="1" u="sng" dirty="0">
                <a:solidFill>
                  <a:srgbClr val="C00000"/>
                </a:solidFill>
                <a:effectLst>
                  <a:outerShdw blurRad="38100" dist="38100" dir="2700000" algn="tl">
                    <a:srgbClr val="000000">
                      <a:alpha val="43137"/>
                    </a:srgbClr>
                  </a:outerShdw>
                </a:effectLst>
              </a:rPr>
              <a:t>ΧΩΡΙΚΗ υπο-ΕΝΟΤΗΤΑ 1 : </a:t>
            </a:r>
            <a:r>
              <a:rPr lang="el-GR" sz="3200" b="1" dirty="0">
                <a:effectLst>
                  <a:outerShdw blurRad="38100" dist="38100" dir="2700000" algn="tl">
                    <a:srgbClr val="000000">
                      <a:alpha val="43137"/>
                    </a:srgbClr>
                  </a:outerShdw>
                </a:effectLst>
              </a:rPr>
              <a:t>περιοχή Πευκάκια-Αλυκές</a:t>
            </a:r>
          </a:p>
          <a:p>
            <a:pPr marL="0" indent="0" algn="ctr">
              <a:buNone/>
            </a:pPr>
            <a:r>
              <a:rPr lang="el-GR" sz="3200" b="1" i="1" dirty="0">
                <a:effectLst/>
                <a:latin typeface="Calibri" panose="020F0502020204030204" pitchFamily="34" charset="0"/>
                <a:ea typeface="Calibri" panose="020F0502020204030204" pitchFamily="34" charset="0"/>
                <a:cs typeface="Times New Roman" panose="02020603050405020304" pitchFamily="18" charset="0"/>
              </a:rPr>
              <a:t>Ευρήματα από την Μυκηναϊκή </a:t>
            </a:r>
            <a:r>
              <a:rPr lang="el-GR" sz="3200" b="1" i="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Νήλεια </a:t>
            </a:r>
            <a:r>
              <a:rPr lang="el-GR" sz="3200" b="1" i="1" dirty="0">
                <a:effectLst/>
                <a:latin typeface="Calibri" panose="020F0502020204030204" pitchFamily="34" charset="0"/>
                <a:ea typeface="Calibri" panose="020F0502020204030204" pitchFamily="34" charset="0"/>
                <a:cs typeface="Times New Roman" panose="02020603050405020304" pitchFamily="18" charset="0"/>
              </a:rPr>
              <a:t>&amp; την Προϊστορική </a:t>
            </a:r>
            <a:r>
              <a:rPr lang="el-GR" sz="3200" b="1" i="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Ιωλκό.</a:t>
            </a:r>
            <a:endParaRPr lang="el-GR"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52264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7A030-561F-479B-E5EF-88DDF717075D}"/>
            </a:ext>
          </a:extLst>
        </p:cNvPr>
        <p:cNvGrpSpPr/>
        <p:nvPr/>
      </p:nvGrpSpPr>
      <p:grpSpPr>
        <a:xfrm>
          <a:off x="0" y="0"/>
          <a:ext cx="0" cy="0"/>
          <a:chOff x="0" y="0"/>
          <a:chExt cx="0" cy="0"/>
        </a:xfrm>
      </p:grpSpPr>
      <p:sp>
        <p:nvSpPr>
          <p:cNvPr id="2" name="Υπότιτλος 2">
            <a:extLst>
              <a:ext uri="{FF2B5EF4-FFF2-40B4-BE49-F238E27FC236}">
                <a16:creationId xmlns:a16="http://schemas.microsoft.com/office/drawing/2014/main" id="{3E7052A6-E8BA-ACEC-1137-4BB83DF1E660}"/>
              </a:ext>
            </a:extLst>
          </p:cNvPr>
          <p:cNvSpPr txBox="1">
            <a:spLocks/>
          </p:cNvSpPr>
          <p:nvPr/>
        </p:nvSpPr>
        <p:spPr>
          <a:xfrm>
            <a:off x="170868" y="85077"/>
            <a:ext cx="12021132" cy="1334543"/>
          </a:xfrm>
          <a:prstGeom prst="rect">
            <a:avLst/>
          </a:prstGeom>
          <a:solidFill>
            <a:srgbClr val="F6F2BC"/>
          </a:solidFill>
          <a:ln w="34925">
            <a:solidFill>
              <a:schemeClr val="tx1"/>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l-GR" sz="3200" b="1" u="sng" dirty="0">
                <a:solidFill>
                  <a:srgbClr val="C00000"/>
                </a:solidFill>
                <a:effectLst>
                  <a:outerShdw blurRad="38100" dist="38100" dir="2700000" algn="tl">
                    <a:srgbClr val="000000">
                      <a:alpha val="43137"/>
                    </a:srgbClr>
                  </a:outerShdw>
                </a:effectLst>
              </a:rPr>
              <a:t>ΧΩΡΙΚΗ υπο-ΕΝΟΤΗΤΑ 1 : </a:t>
            </a:r>
            <a:r>
              <a:rPr lang="el-GR" sz="3200" b="1" dirty="0">
                <a:effectLst>
                  <a:outerShdw blurRad="38100" dist="38100" dir="2700000" algn="tl">
                    <a:srgbClr val="000000">
                      <a:alpha val="43137"/>
                    </a:srgbClr>
                  </a:outerShdw>
                </a:effectLst>
              </a:rPr>
              <a:t>περιοχή Πευκάκια-Αλυκές</a:t>
            </a:r>
          </a:p>
          <a:p>
            <a:pPr marL="0" indent="0" algn="ctr">
              <a:buNone/>
            </a:pPr>
            <a:r>
              <a:rPr lang="el-GR" sz="3200" b="1" i="1" dirty="0">
                <a:effectLst/>
                <a:latin typeface="Calibri" panose="020F0502020204030204" pitchFamily="34" charset="0"/>
                <a:ea typeface="Calibri" panose="020F0502020204030204" pitchFamily="34" charset="0"/>
                <a:cs typeface="Times New Roman" panose="02020603050405020304" pitchFamily="18" charset="0"/>
              </a:rPr>
              <a:t>Ευρήματα από την</a:t>
            </a:r>
            <a:r>
              <a:rPr lang="el-GR" sz="3200" b="1" i="1" dirty="0"/>
              <a:t> Ελληνιστική &amp; Ρωμαϊκή πόλη </a:t>
            </a:r>
            <a:r>
              <a:rPr lang="el-GR" sz="3200" b="1" i="1" dirty="0">
                <a:solidFill>
                  <a:srgbClr val="C00000"/>
                </a:solidFill>
              </a:rPr>
              <a:t>Δημητριάδα</a:t>
            </a:r>
            <a:endParaRPr lang="el-GR" sz="3200" b="1" i="1" dirty="0">
              <a:solidFill>
                <a:srgbClr val="C00000"/>
              </a:solidFill>
              <a:effectLst>
                <a:outerShdw blurRad="38100" dist="38100" dir="2700000" algn="tl">
                  <a:srgbClr val="000000">
                    <a:alpha val="43137"/>
                  </a:srgbClr>
                </a:outerShdw>
              </a:effectLst>
            </a:endParaRPr>
          </a:p>
        </p:txBody>
      </p:sp>
      <p:pic>
        <p:nvPicPr>
          <p:cNvPr id="3" name="Εικόνα 2">
            <a:extLst>
              <a:ext uri="{FF2B5EF4-FFF2-40B4-BE49-F238E27FC236}">
                <a16:creationId xmlns:a16="http://schemas.microsoft.com/office/drawing/2014/main" id="{7680AC91-D469-94E8-697F-CB2D1F853C0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0867" y="1491647"/>
            <a:ext cx="4029658" cy="5272128"/>
          </a:xfrm>
          <a:prstGeom prst="rect">
            <a:avLst/>
          </a:prstGeom>
          <a:noFill/>
          <a:ln>
            <a:noFill/>
          </a:ln>
        </p:spPr>
      </p:pic>
      <p:grpSp>
        <p:nvGrpSpPr>
          <p:cNvPr id="4" name="Ομάδα 3">
            <a:extLst>
              <a:ext uri="{FF2B5EF4-FFF2-40B4-BE49-F238E27FC236}">
                <a16:creationId xmlns:a16="http://schemas.microsoft.com/office/drawing/2014/main" id="{F1D511B4-A0E6-45EB-48C1-DB1267A569DA}"/>
              </a:ext>
            </a:extLst>
          </p:cNvPr>
          <p:cNvGrpSpPr/>
          <p:nvPr/>
        </p:nvGrpSpPr>
        <p:grpSpPr>
          <a:xfrm>
            <a:off x="4649171" y="1561798"/>
            <a:ext cx="7228504" cy="4534202"/>
            <a:chOff x="4768555" y="1673765"/>
            <a:chExt cx="6026963" cy="3510470"/>
          </a:xfrm>
        </p:grpSpPr>
        <p:pic>
          <p:nvPicPr>
            <p:cNvPr id="6" name="Εικόνα 5">
              <a:extLst>
                <a:ext uri="{FF2B5EF4-FFF2-40B4-BE49-F238E27FC236}">
                  <a16:creationId xmlns:a16="http://schemas.microsoft.com/office/drawing/2014/main" id="{0445F95B-9A33-D1D5-B271-B0195CBAF809}"/>
                </a:ext>
              </a:extLst>
            </p:cNvPr>
            <p:cNvPicPr>
              <a:picLocks noChangeAspect="1"/>
            </p:cNvPicPr>
            <p:nvPr/>
          </p:nvPicPr>
          <p:blipFill>
            <a:blip r:embed="rId3"/>
            <a:stretch>
              <a:fillRect/>
            </a:stretch>
          </p:blipFill>
          <p:spPr>
            <a:xfrm>
              <a:off x="4768555" y="1673765"/>
              <a:ext cx="6026963" cy="3510470"/>
            </a:xfrm>
            <a:prstGeom prst="rect">
              <a:avLst/>
            </a:prstGeom>
          </p:spPr>
        </p:pic>
        <p:sp>
          <p:nvSpPr>
            <p:cNvPr id="7" name="Οβάλ 6">
              <a:extLst>
                <a:ext uri="{FF2B5EF4-FFF2-40B4-BE49-F238E27FC236}">
                  <a16:creationId xmlns:a16="http://schemas.microsoft.com/office/drawing/2014/main" id="{4C02CA73-7253-2412-A2E4-3310B161B212}"/>
                </a:ext>
              </a:extLst>
            </p:cNvPr>
            <p:cNvSpPr/>
            <p:nvPr/>
          </p:nvSpPr>
          <p:spPr>
            <a:xfrm>
              <a:off x="6170645" y="2323322"/>
              <a:ext cx="230156" cy="167951"/>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l-GR"/>
            </a:p>
          </p:txBody>
        </p:sp>
      </p:grpSp>
      <p:sp>
        <p:nvSpPr>
          <p:cNvPr id="9" name="TextBox 8">
            <a:extLst>
              <a:ext uri="{FF2B5EF4-FFF2-40B4-BE49-F238E27FC236}">
                <a16:creationId xmlns:a16="http://schemas.microsoft.com/office/drawing/2014/main" id="{8E96CE59-6C20-C2B7-4370-5C10452E88B4}"/>
              </a:ext>
            </a:extLst>
          </p:cNvPr>
          <p:cNvSpPr txBox="1"/>
          <p:nvPr/>
        </p:nvSpPr>
        <p:spPr>
          <a:xfrm>
            <a:off x="4649171" y="6151599"/>
            <a:ext cx="7228504" cy="646331"/>
          </a:xfrm>
          <a:prstGeom prst="rect">
            <a:avLst/>
          </a:prstGeom>
          <a:noFill/>
        </p:spPr>
        <p:txBody>
          <a:bodyPr wrap="square" rtlCol="0">
            <a:spAutoFit/>
          </a:bodyPr>
          <a:lstStyle/>
          <a:p>
            <a:r>
              <a:rPr lang="el-GR" b="1" i="1" dirty="0"/>
              <a:t>Αριστερά:</a:t>
            </a:r>
            <a:r>
              <a:rPr lang="el-GR" b="1" i="1" dirty="0">
                <a:solidFill>
                  <a:srgbClr val="C00000"/>
                </a:solidFill>
              </a:rPr>
              <a:t> Το </a:t>
            </a:r>
            <a:r>
              <a:rPr lang="el-GR" b="1" i="1" dirty="0" err="1">
                <a:solidFill>
                  <a:srgbClr val="C00000"/>
                </a:solidFill>
              </a:rPr>
              <a:t>Ιπποδάμειο</a:t>
            </a:r>
            <a:r>
              <a:rPr lang="el-GR" b="1" i="1" dirty="0">
                <a:solidFill>
                  <a:srgbClr val="C00000"/>
                </a:solidFill>
              </a:rPr>
              <a:t> σύστημα δρόμων της Δημητριάδας.</a:t>
            </a:r>
            <a:endParaRPr lang="en-US" b="1" i="1" dirty="0">
              <a:solidFill>
                <a:srgbClr val="C00000"/>
              </a:solidFill>
            </a:endParaRPr>
          </a:p>
          <a:p>
            <a:r>
              <a:rPr lang="el-GR" b="1" i="1" dirty="0"/>
              <a:t>Πάνω: </a:t>
            </a:r>
            <a:r>
              <a:rPr lang="el-GR" b="1" i="1" dirty="0">
                <a:solidFill>
                  <a:srgbClr val="C00000"/>
                </a:solidFill>
              </a:rPr>
              <a:t>Η Θέση της Δημητριάδας σε σχέση με το Βόλο</a:t>
            </a:r>
            <a:r>
              <a:rPr lang="en-US" b="1" i="1" dirty="0">
                <a:solidFill>
                  <a:srgbClr val="C00000"/>
                </a:solidFill>
              </a:rPr>
              <a:t>.</a:t>
            </a:r>
            <a:endParaRPr lang="el-GR" b="1" i="1" dirty="0">
              <a:solidFill>
                <a:srgbClr val="C00000"/>
              </a:solidFill>
            </a:endParaRPr>
          </a:p>
        </p:txBody>
      </p:sp>
    </p:spTree>
    <p:extLst>
      <p:ext uri="{BB962C8B-B14F-4D97-AF65-F5344CB8AC3E}">
        <p14:creationId xmlns:p14="http://schemas.microsoft.com/office/powerpoint/2010/main" val="12785324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B71F7-F081-8001-FAEF-DB3C751516DF}"/>
            </a:ext>
          </a:extLst>
        </p:cNvPr>
        <p:cNvGrpSpPr/>
        <p:nvPr/>
      </p:nvGrpSpPr>
      <p:grpSpPr>
        <a:xfrm>
          <a:off x="0" y="0"/>
          <a:ext cx="0" cy="0"/>
          <a:chOff x="0" y="0"/>
          <a:chExt cx="0" cy="0"/>
        </a:xfrm>
      </p:grpSpPr>
      <p:pic>
        <p:nvPicPr>
          <p:cNvPr id="4" name="Εικόνα 3">
            <a:extLst>
              <a:ext uri="{FF2B5EF4-FFF2-40B4-BE49-F238E27FC236}">
                <a16:creationId xmlns:a16="http://schemas.microsoft.com/office/drawing/2014/main" id="{107063E0-7FF7-9CA7-3F3A-62E715C1FAA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911" y="1642457"/>
            <a:ext cx="4715264" cy="3050343"/>
          </a:xfrm>
          <a:prstGeom prst="rect">
            <a:avLst/>
          </a:prstGeom>
          <a:noFill/>
          <a:ln>
            <a:noFill/>
          </a:ln>
        </p:spPr>
      </p:pic>
      <p:pic>
        <p:nvPicPr>
          <p:cNvPr id="5" name="Εικόνα 4">
            <a:extLst>
              <a:ext uri="{FF2B5EF4-FFF2-40B4-BE49-F238E27FC236}">
                <a16:creationId xmlns:a16="http://schemas.microsoft.com/office/drawing/2014/main" id="{6E6387F0-A2F5-8EF4-61BF-24DBC279FD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5205" y="4692800"/>
            <a:ext cx="3895591" cy="1938513"/>
          </a:xfrm>
          <a:prstGeom prst="rect">
            <a:avLst/>
          </a:prstGeom>
          <a:noFill/>
          <a:ln>
            <a:noFill/>
          </a:ln>
        </p:spPr>
      </p:pic>
      <p:pic>
        <p:nvPicPr>
          <p:cNvPr id="11" name="Εικόνα 10">
            <a:extLst>
              <a:ext uri="{FF2B5EF4-FFF2-40B4-BE49-F238E27FC236}">
                <a16:creationId xmlns:a16="http://schemas.microsoft.com/office/drawing/2014/main" id="{C97DFA04-787F-55D2-2E85-EBC76ADBD3C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30469" y="1722493"/>
            <a:ext cx="6977587" cy="3964020"/>
          </a:xfrm>
          <a:prstGeom prst="rect">
            <a:avLst/>
          </a:prstGeom>
          <a:noFill/>
          <a:ln>
            <a:noFill/>
          </a:ln>
        </p:spPr>
      </p:pic>
      <p:sp>
        <p:nvSpPr>
          <p:cNvPr id="12" name="TextBox 11">
            <a:extLst>
              <a:ext uri="{FF2B5EF4-FFF2-40B4-BE49-F238E27FC236}">
                <a16:creationId xmlns:a16="http://schemas.microsoft.com/office/drawing/2014/main" id="{1A70839A-6D9F-636F-C996-B6E37DB52BD0}"/>
              </a:ext>
            </a:extLst>
          </p:cNvPr>
          <p:cNvSpPr txBox="1"/>
          <p:nvPr/>
        </p:nvSpPr>
        <p:spPr>
          <a:xfrm>
            <a:off x="5030469" y="5867400"/>
            <a:ext cx="6496050" cy="646331"/>
          </a:xfrm>
          <a:prstGeom prst="rect">
            <a:avLst/>
          </a:prstGeom>
          <a:noFill/>
        </p:spPr>
        <p:txBody>
          <a:bodyPr wrap="square" rtlCol="0">
            <a:spAutoFit/>
          </a:bodyPr>
          <a:lstStyle/>
          <a:p>
            <a:r>
              <a:rPr lang="el-GR" b="1" i="1" dirty="0"/>
              <a:t>Αριστερά: </a:t>
            </a:r>
            <a:r>
              <a:rPr lang="el-GR" b="1" i="1" dirty="0">
                <a:solidFill>
                  <a:srgbClr val="C00000"/>
                </a:solidFill>
              </a:rPr>
              <a:t>Το Παλάτι της Ελληνιστικής Δημητριάδας</a:t>
            </a:r>
            <a:r>
              <a:rPr lang="en-US" b="1" i="1" dirty="0">
                <a:solidFill>
                  <a:srgbClr val="C00000"/>
                </a:solidFill>
              </a:rPr>
              <a:t>.</a:t>
            </a:r>
          </a:p>
          <a:p>
            <a:r>
              <a:rPr lang="el-GR" b="1" i="1" dirty="0"/>
              <a:t>Πάνω: </a:t>
            </a:r>
            <a:r>
              <a:rPr lang="el-GR" b="1" i="1" dirty="0">
                <a:solidFill>
                  <a:srgbClr val="C00000"/>
                </a:solidFill>
              </a:rPr>
              <a:t>Το θέατρο της Ελληνιστικής Δημητριάδας</a:t>
            </a:r>
            <a:r>
              <a:rPr lang="en-US" b="1" i="1" dirty="0">
                <a:solidFill>
                  <a:srgbClr val="C00000"/>
                </a:solidFill>
              </a:rPr>
              <a:t>.</a:t>
            </a:r>
          </a:p>
        </p:txBody>
      </p:sp>
      <p:sp>
        <p:nvSpPr>
          <p:cNvPr id="13" name="Υπότιτλος 2">
            <a:extLst>
              <a:ext uri="{FF2B5EF4-FFF2-40B4-BE49-F238E27FC236}">
                <a16:creationId xmlns:a16="http://schemas.microsoft.com/office/drawing/2014/main" id="{CE13492A-5D3D-B72F-9FE6-A0A625816FC3}"/>
              </a:ext>
            </a:extLst>
          </p:cNvPr>
          <p:cNvSpPr txBox="1">
            <a:spLocks/>
          </p:cNvSpPr>
          <p:nvPr/>
        </p:nvSpPr>
        <p:spPr>
          <a:xfrm>
            <a:off x="113912" y="85077"/>
            <a:ext cx="12001888" cy="1334543"/>
          </a:xfrm>
          <a:prstGeom prst="rect">
            <a:avLst/>
          </a:prstGeom>
          <a:solidFill>
            <a:srgbClr val="F6F2BC"/>
          </a:solidFill>
          <a:ln w="34925">
            <a:solidFill>
              <a:schemeClr val="tx1"/>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l-GR" sz="3200" b="1" u="sng" dirty="0">
                <a:solidFill>
                  <a:srgbClr val="C00000"/>
                </a:solidFill>
                <a:effectLst>
                  <a:outerShdw blurRad="38100" dist="38100" dir="2700000" algn="tl">
                    <a:srgbClr val="000000">
                      <a:alpha val="43137"/>
                    </a:srgbClr>
                  </a:outerShdw>
                </a:effectLst>
              </a:rPr>
              <a:t>ΧΩΡΙΚΗ υπο-ΕΝΟΤΗΤΑ 1 : </a:t>
            </a:r>
            <a:r>
              <a:rPr lang="el-GR" sz="3200" b="1" dirty="0">
                <a:effectLst>
                  <a:outerShdw blurRad="38100" dist="38100" dir="2700000" algn="tl">
                    <a:srgbClr val="000000">
                      <a:alpha val="43137"/>
                    </a:srgbClr>
                  </a:outerShdw>
                </a:effectLst>
              </a:rPr>
              <a:t>περιοχή Πευκάκια-Αλυκές</a:t>
            </a:r>
          </a:p>
          <a:p>
            <a:pPr marL="0" indent="0" algn="ctr">
              <a:buNone/>
            </a:pPr>
            <a:r>
              <a:rPr lang="el-GR" sz="3200" b="1" i="1" dirty="0">
                <a:effectLst/>
                <a:latin typeface="Calibri" panose="020F0502020204030204" pitchFamily="34" charset="0"/>
                <a:ea typeface="Calibri" panose="020F0502020204030204" pitchFamily="34" charset="0"/>
                <a:cs typeface="Times New Roman" panose="02020603050405020304" pitchFamily="18" charset="0"/>
              </a:rPr>
              <a:t>Ευρήματα από την</a:t>
            </a:r>
            <a:r>
              <a:rPr lang="el-GR" sz="3200" b="1" i="1" dirty="0"/>
              <a:t> Ελληνιστική &amp; Ρωμαϊκή πόλη </a:t>
            </a:r>
            <a:r>
              <a:rPr lang="el-GR" sz="3200" b="1" i="1" dirty="0">
                <a:solidFill>
                  <a:srgbClr val="C00000"/>
                </a:solidFill>
              </a:rPr>
              <a:t>Δημητριάδα</a:t>
            </a:r>
            <a:endParaRPr lang="el-GR" sz="3200" b="1" i="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02098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Ομάδα 11">
            <a:extLst>
              <a:ext uri="{FF2B5EF4-FFF2-40B4-BE49-F238E27FC236}">
                <a16:creationId xmlns:a16="http://schemas.microsoft.com/office/drawing/2014/main" id="{B2BE9DDD-F77D-654E-42A5-684A86E60DC2}"/>
              </a:ext>
            </a:extLst>
          </p:cNvPr>
          <p:cNvGrpSpPr/>
          <p:nvPr/>
        </p:nvGrpSpPr>
        <p:grpSpPr>
          <a:xfrm>
            <a:off x="1" y="-1"/>
            <a:ext cx="8724900" cy="6724651"/>
            <a:chOff x="470565" y="418253"/>
            <a:chExt cx="8517501" cy="6021494"/>
          </a:xfrm>
        </p:grpSpPr>
        <p:grpSp>
          <p:nvGrpSpPr>
            <p:cNvPr id="7" name="Ομάδα 6">
              <a:extLst>
                <a:ext uri="{FF2B5EF4-FFF2-40B4-BE49-F238E27FC236}">
                  <a16:creationId xmlns:a16="http://schemas.microsoft.com/office/drawing/2014/main" id="{9865C7A8-F707-6703-291C-904CEA2DD374}"/>
                </a:ext>
              </a:extLst>
            </p:cNvPr>
            <p:cNvGrpSpPr/>
            <p:nvPr/>
          </p:nvGrpSpPr>
          <p:grpSpPr>
            <a:xfrm>
              <a:off x="470565" y="418253"/>
              <a:ext cx="8517501" cy="6021494"/>
              <a:chOff x="1345636" y="418253"/>
              <a:chExt cx="8517501" cy="6021494"/>
            </a:xfrm>
          </p:grpSpPr>
          <p:pic>
            <p:nvPicPr>
              <p:cNvPr id="2" name="Εικόνα 1" descr="Εικόνα που περιέχει κείμενο, χάρτης, Άτλας&#10;&#10;Περιγραφή που δημιουργήθηκε αυτόματα">
                <a:extLst>
                  <a:ext uri="{FF2B5EF4-FFF2-40B4-BE49-F238E27FC236}">
                    <a16:creationId xmlns:a16="http://schemas.microsoft.com/office/drawing/2014/main" id="{28B81BA3-D482-A364-6E32-DE4300591F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636" y="418253"/>
                <a:ext cx="8517501" cy="6021494"/>
              </a:xfrm>
              <a:prstGeom prst="rect">
                <a:avLst/>
              </a:prstGeom>
            </p:spPr>
          </p:pic>
          <p:sp>
            <p:nvSpPr>
              <p:cNvPr id="3" name="Οβάλ 2">
                <a:extLst>
                  <a:ext uri="{FF2B5EF4-FFF2-40B4-BE49-F238E27FC236}">
                    <a16:creationId xmlns:a16="http://schemas.microsoft.com/office/drawing/2014/main" id="{EB751000-8CE9-6CED-D2D1-5494A43683F6}"/>
                  </a:ext>
                </a:extLst>
              </p:cNvPr>
              <p:cNvSpPr/>
              <p:nvPr/>
            </p:nvSpPr>
            <p:spPr>
              <a:xfrm>
                <a:off x="4463847" y="1032386"/>
                <a:ext cx="1504333" cy="1101213"/>
              </a:xfrm>
              <a:prstGeom prst="ellipse">
                <a:avLst/>
              </a:prstGeom>
              <a:solidFill>
                <a:srgbClr val="FF0000">
                  <a:alpha val="2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Οβάλ 3">
                <a:extLst>
                  <a:ext uri="{FF2B5EF4-FFF2-40B4-BE49-F238E27FC236}">
                    <a16:creationId xmlns:a16="http://schemas.microsoft.com/office/drawing/2014/main" id="{0FCF256F-0197-B5C8-33AD-ECF64F47CE99}"/>
                  </a:ext>
                </a:extLst>
              </p:cNvPr>
              <p:cNvSpPr/>
              <p:nvPr/>
            </p:nvSpPr>
            <p:spPr>
              <a:xfrm>
                <a:off x="3751009" y="2258961"/>
                <a:ext cx="1283108" cy="1015181"/>
              </a:xfrm>
              <a:prstGeom prst="ellipse">
                <a:avLst/>
              </a:prstGeom>
              <a:solidFill>
                <a:srgbClr val="FFC000">
                  <a:alpha val="38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Οβάλ 5">
                <a:extLst>
                  <a:ext uri="{FF2B5EF4-FFF2-40B4-BE49-F238E27FC236}">
                    <a16:creationId xmlns:a16="http://schemas.microsoft.com/office/drawing/2014/main" id="{95127D38-9973-9262-665B-E7DE4E51540E}"/>
                  </a:ext>
                </a:extLst>
              </p:cNvPr>
              <p:cNvSpPr/>
              <p:nvPr/>
            </p:nvSpPr>
            <p:spPr>
              <a:xfrm>
                <a:off x="4463847" y="3295881"/>
                <a:ext cx="2875932" cy="1659577"/>
              </a:xfrm>
              <a:prstGeom prst="ellipse">
                <a:avLst/>
              </a:prstGeom>
              <a:solidFill>
                <a:schemeClr val="accent5">
                  <a:lumMod val="50000"/>
                  <a:alpha val="3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9" name="TextBox 8">
              <a:extLst>
                <a:ext uri="{FF2B5EF4-FFF2-40B4-BE49-F238E27FC236}">
                  <a16:creationId xmlns:a16="http://schemas.microsoft.com/office/drawing/2014/main" id="{7258EDA2-2054-28F3-39FC-BF1E13423D2D}"/>
                </a:ext>
              </a:extLst>
            </p:cNvPr>
            <p:cNvSpPr txBox="1"/>
            <p:nvPr/>
          </p:nvSpPr>
          <p:spPr>
            <a:xfrm>
              <a:off x="4065638" y="1216155"/>
              <a:ext cx="550607" cy="461665"/>
            </a:xfrm>
            <a:prstGeom prst="rect">
              <a:avLst/>
            </a:prstGeom>
            <a:noFill/>
          </p:spPr>
          <p:txBody>
            <a:bodyPr wrap="square" rtlCol="0">
              <a:spAutoFit/>
            </a:bodyPr>
            <a:lstStyle/>
            <a:p>
              <a:r>
                <a:rPr lang="el-GR" sz="2400" b="1" dirty="0">
                  <a:solidFill>
                    <a:srgbClr val="C00000"/>
                  </a:solidFill>
                </a:rPr>
                <a:t>1</a:t>
              </a:r>
            </a:p>
          </p:txBody>
        </p:sp>
        <p:sp>
          <p:nvSpPr>
            <p:cNvPr id="10" name="TextBox 9">
              <a:extLst>
                <a:ext uri="{FF2B5EF4-FFF2-40B4-BE49-F238E27FC236}">
                  <a16:creationId xmlns:a16="http://schemas.microsoft.com/office/drawing/2014/main" id="{210F1205-37BE-9FE5-B24B-960A7D17863D}"/>
                </a:ext>
              </a:extLst>
            </p:cNvPr>
            <p:cNvSpPr txBox="1"/>
            <p:nvPr/>
          </p:nvSpPr>
          <p:spPr>
            <a:xfrm>
              <a:off x="3313472" y="2592514"/>
              <a:ext cx="550607" cy="461665"/>
            </a:xfrm>
            <a:prstGeom prst="rect">
              <a:avLst/>
            </a:prstGeom>
            <a:noFill/>
          </p:spPr>
          <p:txBody>
            <a:bodyPr wrap="square" rtlCol="0">
              <a:spAutoFit/>
            </a:bodyPr>
            <a:lstStyle/>
            <a:p>
              <a:r>
                <a:rPr lang="el-GR" sz="2400" b="1" dirty="0">
                  <a:solidFill>
                    <a:srgbClr val="C00000"/>
                  </a:solidFill>
                </a:rPr>
                <a:t>2</a:t>
              </a:r>
            </a:p>
          </p:txBody>
        </p:sp>
        <p:sp>
          <p:nvSpPr>
            <p:cNvPr id="11" name="TextBox 10">
              <a:extLst>
                <a:ext uri="{FF2B5EF4-FFF2-40B4-BE49-F238E27FC236}">
                  <a16:creationId xmlns:a16="http://schemas.microsoft.com/office/drawing/2014/main" id="{37FEB2AE-8AD9-F263-43EE-0923506A8865}"/>
                </a:ext>
              </a:extLst>
            </p:cNvPr>
            <p:cNvSpPr txBox="1"/>
            <p:nvPr/>
          </p:nvSpPr>
          <p:spPr>
            <a:xfrm>
              <a:off x="4753511" y="3894836"/>
              <a:ext cx="550607" cy="461665"/>
            </a:xfrm>
            <a:prstGeom prst="rect">
              <a:avLst/>
            </a:prstGeom>
            <a:noFill/>
          </p:spPr>
          <p:txBody>
            <a:bodyPr wrap="square" rtlCol="0">
              <a:spAutoFit/>
            </a:bodyPr>
            <a:lstStyle/>
            <a:p>
              <a:r>
                <a:rPr lang="el-GR" sz="2400" b="1" dirty="0">
                  <a:solidFill>
                    <a:srgbClr val="C00000"/>
                  </a:solidFill>
                </a:rPr>
                <a:t>3</a:t>
              </a:r>
            </a:p>
          </p:txBody>
        </p:sp>
      </p:grpSp>
      <p:sp>
        <p:nvSpPr>
          <p:cNvPr id="5" name="TextBox 4">
            <a:extLst>
              <a:ext uri="{FF2B5EF4-FFF2-40B4-BE49-F238E27FC236}">
                <a16:creationId xmlns:a16="http://schemas.microsoft.com/office/drawing/2014/main" id="{643F3D53-3AC8-2406-D41A-30F319205F59}"/>
              </a:ext>
            </a:extLst>
          </p:cNvPr>
          <p:cNvSpPr txBox="1"/>
          <p:nvPr/>
        </p:nvSpPr>
        <p:spPr>
          <a:xfrm>
            <a:off x="8724900" y="1438225"/>
            <a:ext cx="3467100" cy="4985980"/>
          </a:xfrm>
          <a:prstGeom prst="rect">
            <a:avLst/>
          </a:prstGeom>
          <a:noFill/>
        </p:spPr>
        <p:txBody>
          <a:bodyPr wrap="square" rtlCol="0">
            <a:spAutoFit/>
          </a:bodyPr>
          <a:lstStyle/>
          <a:p>
            <a:r>
              <a:rPr lang="el-GR" sz="2400" b="1" u="sng" dirty="0">
                <a:solidFill>
                  <a:srgbClr val="C00000"/>
                </a:solidFill>
                <a:effectLst>
                  <a:outerShdw blurRad="38100" dist="38100" dir="2700000" algn="tl">
                    <a:srgbClr val="000000">
                      <a:alpha val="43137"/>
                    </a:srgbClr>
                  </a:outerShdw>
                </a:effectLst>
              </a:rPr>
              <a:t>ΧΩΡΙΚΗ υπο-ΕΝΟΤΗΤΑ 2</a:t>
            </a:r>
          </a:p>
          <a:p>
            <a:r>
              <a:rPr lang="el-GR" sz="2400" b="1" dirty="0">
                <a:effectLst>
                  <a:outerShdw blurRad="38100" dist="38100" dir="2700000" algn="tl">
                    <a:srgbClr val="000000">
                      <a:alpha val="43137"/>
                    </a:srgbClr>
                  </a:outerShdw>
                </a:effectLst>
              </a:rPr>
              <a:t>περιοχή Ν. Αγχιάλου</a:t>
            </a:r>
          </a:p>
          <a:p>
            <a:endParaRPr lang="el-GR" sz="2400" b="1" dirty="0">
              <a:solidFill>
                <a:srgbClr val="C00000"/>
              </a:solidFill>
              <a:effectLst>
                <a:outerShdw blurRad="38100" dist="38100" dir="2700000" algn="tl">
                  <a:srgbClr val="000000">
                    <a:alpha val="43137"/>
                  </a:srgbClr>
                </a:outerShdw>
              </a:effectLst>
            </a:endParaRPr>
          </a:p>
          <a:p>
            <a:r>
              <a:rPr lang="el-GR" sz="2400" b="1" dirty="0">
                <a:solidFill>
                  <a:srgbClr val="C00000"/>
                </a:solidFill>
                <a:effectLst>
                  <a:outerShdw blurRad="38100" dist="38100" dir="2700000" algn="tl">
                    <a:srgbClr val="000000">
                      <a:alpha val="43137"/>
                    </a:srgbClr>
                  </a:outerShdw>
                </a:effectLst>
              </a:rPr>
              <a:t>-</a:t>
            </a:r>
            <a:r>
              <a:rPr lang="el-GR" sz="2400" b="1" dirty="0"/>
              <a:t>η αρχαία πόλη </a:t>
            </a:r>
            <a:r>
              <a:rPr lang="el-GR" sz="2400" b="1" dirty="0">
                <a:solidFill>
                  <a:srgbClr val="C00000"/>
                </a:solidFill>
              </a:rPr>
              <a:t>Πύρασος </a:t>
            </a:r>
            <a:r>
              <a:rPr lang="el-GR" sz="2400" dirty="0"/>
              <a:t>(Κλασσικών χρόνων)</a:t>
            </a:r>
          </a:p>
          <a:p>
            <a:endParaRPr lang="el-GR" sz="2400" dirty="0"/>
          </a:p>
          <a:p>
            <a:r>
              <a:rPr lang="el-GR" sz="2400" b="1" dirty="0"/>
              <a:t>- Οι Βυζαντινές πόλεις </a:t>
            </a:r>
            <a:r>
              <a:rPr lang="el-GR" sz="2400" b="1" dirty="0">
                <a:solidFill>
                  <a:srgbClr val="C00000"/>
                </a:solidFill>
              </a:rPr>
              <a:t>Φθιώτιδες-Θήβες</a:t>
            </a:r>
            <a:r>
              <a:rPr lang="el-GR" sz="2400" b="1" dirty="0"/>
              <a:t> </a:t>
            </a:r>
            <a:r>
              <a:rPr lang="el-GR" sz="2400" dirty="0"/>
              <a:t>(3</a:t>
            </a:r>
            <a:r>
              <a:rPr lang="el-GR" sz="2400" baseline="30000" dirty="0"/>
              <a:t>ος</a:t>
            </a:r>
            <a:r>
              <a:rPr lang="el-GR" sz="2400" dirty="0"/>
              <a:t> μΧ. αιώνας)</a:t>
            </a:r>
          </a:p>
          <a:p>
            <a:pPr marL="342900" indent="-342900">
              <a:buFontTx/>
              <a:buChar char="-"/>
            </a:pPr>
            <a:endParaRPr lang="el-GR" sz="2400" dirty="0"/>
          </a:p>
          <a:p>
            <a:pPr marL="342900" indent="-342900">
              <a:buFontTx/>
              <a:buChar char="-"/>
            </a:pPr>
            <a:endParaRPr lang="el-GR" sz="2400" b="1" dirty="0"/>
          </a:p>
          <a:p>
            <a:endParaRPr lang="el-GR" dirty="0"/>
          </a:p>
          <a:p>
            <a:endParaRPr lang="el-GR" dirty="0"/>
          </a:p>
          <a:p>
            <a:endParaRPr lang="el-GR" dirty="0"/>
          </a:p>
        </p:txBody>
      </p:sp>
    </p:spTree>
    <p:extLst>
      <p:ext uri="{BB962C8B-B14F-4D97-AF65-F5344CB8AC3E}">
        <p14:creationId xmlns:p14="http://schemas.microsoft.com/office/powerpoint/2010/main" val="1463083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EEC3C-34C3-EA97-4F28-C3272735401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F261EB8-7FA1-8BEA-70AA-BA49A99057B8}"/>
              </a:ext>
            </a:extLst>
          </p:cNvPr>
          <p:cNvSpPr txBox="1"/>
          <p:nvPr/>
        </p:nvSpPr>
        <p:spPr>
          <a:xfrm>
            <a:off x="4002367" y="2007320"/>
            <a:ext cx="8353814" cy="4647426"/>
          </a:xfrm>
          <a:prstGeom prst="rect">
            <a:avLst/>
          </a:prstGeom>
          <a:noFill/>
        </p:spPr>
        <p:txBody>
          <a:bodyPr wrap="square" rtlCol="0">
            <a:spAutoFit/>
          </a:bodyPr>
          <a:lstStyle/>
          <a:p>
            <a:r>
              <a:rPr lang="el-GR" sz="2400" b="1" dirty="0">
                <a:solidFill>
                  <a:srgbClr val="C00000"/>
                </a:solidFill>
              </a:rPr>
              <a:t>Δέκα σημαντικά μνημεία</a:t>
            </a:r>
            <a:r>
              <a:rPr lang="el-GR" sz="2400" dirty="0"/>
              <a:t> έχουν αποκαλυφθεί από την αρχαιολογική έρευνας στην πόλη </a:t>
            </a:r>
            <a:r>
              <a:rPr lang="el-GR" sz="2400" dirty="0" err="1"/>
              <a:t>Πύρασο</a:t>
            </a:r>
            <a:r>
              <a:rPr lang="el-GR" sz="2400" dirty="0"/>
              <a:t> της Κλασσικής Αρχαιότητας και των πόλεων Φθιώτιδες –Θήβες των Βυζαντινών Χρόνων</a:t>
            </a:r>
            <a:r>
              <a:rPr lang="el-GR" sz="2400" b="1" dirty="0"/>
              <a:t>:</a:t>
            </a:r>
            <a:endParaRPr lang="el-GR" sz="2000" b="1" dirty="0"/>
          </a:p>
          <a:p>
            <a:pPr marL="342900" indent="-342900">
              <a:buFont typeface="Arial" panose="020B0604020202020204" pitchFamily="34" charset="0"/>
              <a:buChar char="•"/>
            </a:pPr>
            <a:r>
              <a:rPr lang="el-GR" sz="2000" b="1" i="1" dirty="0">
                <a:solidFill>
                  <a:srgbClr val="C00000"/>
                </a:solidFill>
              </a:rPr>
              <a:t>Η Ακρόπολη της </a:t>
            </a:r>
            <a:r>
              <a:rPr lang="el-GR" sz="2000" b="1" i="1" dirty="0" err="1">
                <a:solidFill>
                  <a:srgbClr val="C00000"/>
                </a:solidFill>
              </a:rPr>
              <a:t>Πυράσου</a:t>
            </a:r>
            <a:r>
              <a:rPr lang="el-GR" sz="2000" b="1" i="1" dirty="0">
                <a:solidFill>
                  <a:srgbClr val="C00000"/>
                </a:solidFill>
              </a:rPr>
              <a:t>,</a:t>
            </a:r>
          </a:p>
          <a:p>
            <a:pPr marL="342900" indent="-342900">
              <a:buFont typeface="Arial" panose="020B0604020202020204" pitchFamily="34" charset="0"/>
              <a:buChar char="•"/>
            </a:pPr>
            <a:r>
              <a:rPr lang="el-GR" sz="2000" b="1" i="1" dirty="0">
                <a:solidFill>
                  <a:srgbClr val="C00000"/>
                </a:solidFill>
              </a:rPr>
              <a:t>Η Βασιλική του </a:t>
            </a:r>
            <a:r>
              <a:rPr lang="el-GR" sz="2000" b="1" i="1" dirty="0" err="1">
                <a:solidFill>
                  <a:srgbClr val="C00000"/>
                </a:solidFill>
              </a:rPr>
              <a:t>Ελπίδιου</a:t>
            </a:r>
            <a:endParaRPr lang="el-GR" sz="2000" b="1" i="1" dirty="0">
              <a:solidFill>
                <a:srgbClr val="C00000"/>
              </a:solidFill>
            </a:endParaRPr>
          </a:p>
          <a:p>
            <a:pPr marL="342900" indent="-342900">
              <a:buFont typeface="Arial" panose="020B0604020202020204" pitchFamily="34" charset="0"/>
              <a:buChar char="•"/>
            </a:pPr>
            <a:r>
              <a:rPr lang="el-GR" sz="2000" b="1" i="1" dirty="0">
                <a:solidFill>
                  <a:srgbClr val="C00000"/>
                </a:solidFill>
              </a:rPr>
              <a:t>Συγκρότημα Δημόσιων κτηρίων</a:t>
            </a:r>
            <a:endParaRPr lang="en-US" sz="2000" b="1" i="1" dirty="0">
              <a:solidFill>
                <a:srgbClr val="C00000"/>
              </a:solidFill>
            </a:endParaRPr>
          </a:p>
          <a:p>
            <a:pPr marL="342900" indent="-342900">
              <a:buFont typeface="Arial" panose="020B0604020202020204" pitchFamily="34" charset="0"/>
              <a:buChar char="•"/>
            </a:pPr>
            <a:r>
              <a:rPr lang="el-GR" sz="2000" b="1" i="1" dirty="0">
                <a:solidFill>
                  <a:srgbClr val="C00000"/>
                </a:solidFill>
              </a:rPr>
              <a:t>Το Βυζαντινό Μέγαρο της Επισκοπής</a:t>
            </a:r>
          </a:p>
          <a:p>
            <a:pPr marL="342900" indent="-342900">
              <a:buFont typeface="Arial" panose="020B0604020202020204" pitchFamily="34" charset="0"/>
              <a:buChar char="•"/>
            </a:pPr>
            <a:r>
              <a:rPr lang="el-GR" sz="2000" b="1" i="1" dirty="0">
                <a:solidFill>
                  <a:srgbClr val="C00000"/>
                </a:solidFill>
              </a:rPr>
              <a:t>Η Βασιλική του Αγίου Δημητρίου</a:t>
            </a:r>
          </a:p>
          <a:p>
            <a:pPr marL="342900" indent="-342900">
              <a:buFont typeface="Arial" panose="020B0604020202020204" pitchFamily="34" charset="0"/>
              <a:buChar char="•"/>
            </a:pPr>
            <a:r>
              <a:rPr lang="el-GR" sz="2000" b="1" i="1" dirty="0">
                <a:solidFill>
                  <a:srgbClr val="C00000"/>
                </a:solidFill>
              </a:rPr>
              <a:t>Το Ρωμαϊκό Γυμνάσιο και τα δημόσια Λουτρά</a:t>
            </a:r>
            <a:endParaRPr lang="en-US" sz="2000" b="1" i="1" dirty="0">
              <a:solidFill>
                <a:srgbClr val="C00000"/>
              </a:solidFill>
            </a:endParaRPr>
          </a:p>
          <a:p>
            <a:pPr marL="342900" indent="-342900">
              <a:buFont typeface="Arial" panose="020B0604020202020204" pitchFamily="34" charset="0"/>
              <a:buChar char="•"/>
            </a:pPr>
            <a:r>
              <a:rPr lang="el-GR" sz="2000" b="1" i="1" dirty="0">
                <a:solidFill>
                  <a:srgbClr val="C00000"/>
                </a:solidFill>
              </a:rPr>
              <a:t>Ο Ρωμαϊκός κεντρικός δρόμος της πόλης</a:t>
            </a:r>
            <a:r>
              <a:rPr lang="en-US" sz="2000" b="1" i="1" dirty="0">
                <a:solidFill>
                  <a:srgbClr val="C00000"/>
                </a:solidFill>
              </a:rPr>
              <a:t>– </a:t>
            </a:r>
            <a:r>
              <a:rPr lang="en-US" sz="2000" b="1" i="1" dirty="0" err="1">
                <a:solidFill>
                  <a:srgbClr val="C00000"/>
                </a:solidFill>
              </a:rPr>
              <a:t>Decumanus</a:t>
            </a:r>
            <a:r>
              <a:rPr lang="en-US" sz="2000" b="1" i="1" dirty="0">
                <a:solidFill>
                  <a:srgbClr val="C00000"/>
                </a:solidFill>
              </a:rPr>
              <a:t> Maximus </a:t>
            </a:r>
            <a:r>
              <a:rPr lang="el-GR" sz="2000" b="1" i="1" dirty="0">
                <a:solidFill>
                  <a:srgbClr val="C00000"/>
                </a:solidFill>
              </a:rPr>
              <a:t>– και ένα εμπορικό κατάστημα</a:t>
            </a:r>
            <a:endParaRPr lang="en-US" sz="2000" b="1" i="1" dirty="0">
              <a:solidFill>
                <a:srgbClr val="C00000"/>
              </a:solidFill>
            </a:endParaRPr>
          </a:p>
          <a:p>
            <a:pPr marL="342900" indent="-342900">
              <a:buFont typeface="Arial" panose="020B0604020202020204" pitchFamily="34" charset="0"/>
              <a:buChar char="•"/>
            </a:pPr>
            <a:r>
              <a:rPr lang="el-GR" sz="2000" b="1" i="1" dirty="0">
                <a:solidFill>
                  <a:srgbClr val="C00000"/>
                </a:solidFill>
              </a:rPr>
              <a:t>Μια Ρωμαϊκή Βίλλα (</a:t>
            </a:r>
            <a:r>
              <a:rPr lang="en-US" sz="2000" b="1" i="1" dirty="0">
                <a:solidFill>
                  <a:srgbClr val="C00000"/>
                </a:solidFill>
              </a:rPr>
              <a:t>Domus house)</a:t>
            </a:r>
            <a:endParaRPr lang="el-GR" sz="2000" b="1" i="1" dirty="0">
              <a:solidFill>
                <a:srgbClr val="C00000"/>
              </a:solidFill>
            </a:endParaRPr>
          </a:p>
          <a:p>
            <a:pPr marL="342900" indent="-342900">
              <a:buFont typeface="Arial" panose="020B0604020202020204" pitchFamily="34" charset="0"/>
              <a:buChar char="•"/>
            </a:pPr>
            <a:r>
              <a:rPr lang="el-GR" sz="2000" b="1" i="1" dirty="0">
                <a:solidFill>
                  <a:srgbClr val="C00000"/>
                </a:solidFill>
              </a:rPr>
              <a:t>Η Βασιλική του Αγίου Πέτρου</a:t>
            </a:r>
          </a:p>
        </p:txBody>
      </p:sp>
      <p:pic>
        <p:nvPicPr>
          <p:cNvPr id="3" name="Εικόνα 2">
            <a:extLst>
              <a:ext uri="{FF2B5EF4-FFF2-40B4-BE49-F238E27FC236}">
                <a16:creationId xmlns:a16="http://schemas.microsoft.com/office/drawing/2014/main" id="{8B62BF8A-A872-5748-C9EE-70187DA9F91D}"/>
              </a:ext>
            </a:extLst>
          </p:cNvPr>
          <p:cNvPicPr>
            <a:picLocks noChangeAspect="1"/>
          </p:cNvPicPr>
          <p:nvPr/>
        </p:nvPicPr>
        <p:blipFill>
          <a:blip r:embed="rId2"/>
          <a:stretch>
            <a:fillRect/>
          </a:stretch>
        </p:blipFill>
        <p:spPr>
          <a:xfrm>
            <a:off x="96222" y="1858152"/>
            <a:ext cx="3806619" cy="2398170"/>
          </a:xfrm>
          <a:prstGeom prst="rect">
            <a:avLst/>
          </a:prstGeom>
        </p:spPr>
      </p:pic>
      <p:sp>
        <p:nvSpPr>
          <p:cNvPr id="6" name="TextBox 5">
            <a:extLst>
              <a:ext uri="{FF2B5EF4-FFF2-40B4-BE49-F238E27FC236}">
                <a16:creationId xmlns:a16="http://schemas.microsoft.com/office/drawing/2014/main" id="{40635C15-7CEA-B8EF-6900-6D00007B8AC4}"/>
              </a:ext>
            </a:extLst>
          </p:cNvPr>
          <p:cNvSpPr txBox="1"/>
          <p:nvPr/>
        </p:nvSpPr>
        <p:spPr>
          <a:xfrm>
            <a:off x="96222" y="4824129"/>
            <a:ext cx="3573625" cy="523220"/>
          </a:xfrm>
          <a:prstGeom prst="rect">
            <a:avLst/>
          </a:prstGeom>
          <a:noFill/>
        </p:spPr>
        <p:txBody>
          <a:bodyPr wrap="square" rtlCol="0">
            <a:spAutoFit/>
          </a:bodyPr>
          <a:lstStyle/>
          <a:p>
            <a:r>
              <a:rPr lang="el-GR" sz="1400" b="1" i="1" dirty="0">
                <a:solidFill>
                  <a:srgbClr val="C00000"/>
                </a:solidFill>
              </a:rPr>
              <a:t>ΧΑΡΤΗΕ ΜΑΓΝΗΣΙΑΣ: Με κόκκινο η θέση του αρχαιολογικού χώρου.</a:t>
            </a:r>
          </a:p>
        </p:txBody>
      </p:sp>
      <p:sp>
        <p:nvSpPr>
          <p:cNvPr id="7" name="Οβάλ 6">
            <a:extLst>
              <a:ext uri="{FF2B5EF4-FFF2-40B4-BE49-F238E27FC236}">
                <a16:creationId xmlns:a16="http://schemas.microsoft.com/office/drawing/2014/main" id="{8A79D67D-31C4-DDEC-1FB4-2C3CDA476E49}"/>
              </a:ext>
            </a:extLst>
          </p:cNvPr>
          <p:cNvSpPr/>
          <p:nvPr/>
        </p:nvSpPr>
        <p:spPr>
          <a:xfrm>
            <a:off x="1315616" y="2425959"/>
            <a:ext cx="167951" cy="13062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l-GR"/>
          </a:p>
        </p:txBody>
      </p:sp>
      <p:sp>
        <p:nvSpPr>
          <p:cNvPr id="4" name="Υπότιτλος 2">
            <a:extLst>
              <a:ext uri="{FF2B5EF4-FFF2-40B4-BE49-F238E27FC236}">
                <a16:creationId xmlns:a16="http://schemas.microsoft.com/office/drawing/2014/main" id="{944E5031-7C4C-9AD6-BCAD-2AC0D3811F7C}"/>
              </a:ext>
            </a:extLst>
          </p:cNvPr>
          <p:cNvSpPr txBox="1">
            <a:spLocks/>
          </p:cNvSpPr>
          <p:nvPr/>
        </p:nvSpPr>
        <p:spPr>
          <a:xfrm>
            <a:off x="96222" y="85077"/>
            <a:ext cx="11940268" cy="1674429"/>
          </a:xfrm>
          <a:prstGeom prst="rect">
            <a:avLst/>
          </a:prstGeom>
          <a:solidFill>
            <a:srgbClr val="F6F2BC"/>
          </a:solidFill>
          <a:ln w="34925">
            <a:solidFill>
              <a:schemeClr val="tx1"/>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l-GR" sz="3200" b="1" u="sng" dirty="0">
                <a:solidFill>
                  <a:srgbClr val="C00000"/>
                </a:solidFill>
                <a:effectLst>
                  <a:outerShdw blurRad="38100" dist="38100" dir="2700000" algn="tl">
                    <a:srgbClr val="000000">
                      <a:alpha val="43137"/>
                    </a:srgbClr>
                  </a:outerShdw>
                </a:effectLst>
              </a:rPr>
              <a:t>ΧΩΡΙΚΗ υπο-ΕΝΟΤΗΤΑ 2 - </a:t>
            </a:r>
            <a:r>
              <a:rPr lang="el-GR" sz="3200" b="1" dirty="0">
                <a:effectLst>
                  <a:outerShdw blurRad="38100" dist="38100" dir="2700000" algn="tl">
                    <a:srgbClr val="000000">
                      <a:alpha val="43137"/>
                    </a:srgbClr>
                  </a:outerShdw>
                </a:effectLst>
              </a:rPr>
              <a:t>περιοχή Ν. Αγχιάλου</a:t>
            </a:r>
          </a:p>
          <a:p>
            <a:pPr marL="0" indent="0" algn="ctr">
              <a:lnSpc>
                <a:spcPct val="107000"/>
              </a:lnSpc>
              <a:spcBef>
                <a:spcPts val="0"/>
              </a:spcBef>
              <a:buNone/>
            </a:pPr>
            <a:r>
              <a:rPr lang="el-GR" sz="3200" b="1" dirty="0"/>
              <a:t>Η αρχαία πόλη </a:t>
            </a:r>
            <a:r>
              <a:rPr lang="el-GR" sz="3200" b="1" dirty="0">
                <a:solidFill>
                  <a:srgbClr val="C00000"/>
                </a:solidFill>
              </a:rPr>
              <a:t>Πύρασος </a:t>
            </a:r>
            <a:r>
              <a:rPr lang="el-GR" sz="3200" dirty="0"/>
              <a:t>(Κλασσικών χρόνων) &amp;</a:t>
            </a:r>
            <a:r>
              <a:rPr lang="el-GR" sz="3200" b="1" dirty="0"/>
              <a:t> </a:t>
            </a:r>
          </a:p>
          <a:p>
            <a:pPr marL="0" indent="0" algn="ctr">
              <a:lnSpc>
                <a:spcPct val="107000"/>
              </a:lnSpc>
              <a:spcBef>
                <a:spcPts val="0"/>
              </a:spcBef>
              <a:buNone/>
            </a:pPr>
            <a:r>
              <a:rPr lang="el-GR" sz="3200" b="1" dirty="0"/>
              <a:t>οι Βυζαντινές πόλεις </a:t>
            </a:r>
            <a:r>
              <a:rPr lang="el-GR" sz="3200" b="1" dirty="0">
                <a:solidFill>
                  <a:srgbClr val="C00000"/>
                </a:solidFill>
              </a:rPr>
              <a:t>Φθιώτιδες-Θήβες</a:t>
            </a:r>
            <a:r>
              <a:rPr lang="el-GR" sz="3200" b="1" dirty="0"/>
              <a:t> </a:t>
            </a:r>
            <a:r>
              <a:rPr lang="el-GR" sz="3200" dirty="0"/>
              <a:t>(3</a:t>
            </a:r>
            <a:r>
              <a:rPr lang="el-GR" sz="3200" baseline="30000" dirty="0"/>
              <a:t>ος</a:t>
            </a:r>
            <a:r>
              <a:rPr lang="el-GR" sz="3200" dirty="0"/>
              <a:t> μΧ. αιώνας)</a:t>
            </a:r>
          </a:p>
          <a:p>
            <a:pPr marL="0" indent="0" algn="ctr">
              <a:lnSpc>
                <a:spcPct val="107000"/>
              </a:lnSpc>
              <a:spcAft>
                <a:spcPts val="800"/>
              </a:spcAft>
              <a:buNone/>
            </a:pPr>
            <a:endParaRPr lang="el-GR" sz="3200" dirty="0"/>
          </a:p>
        </p:txBody>
      </p:sp>
    </p:spTree>
    <p:extLst>
      <p:ext uri="{BB962C8B-B14F-4D97-AF65-F5344CB8AC3E}">
        <p14:creationId xmlns:p14="http://schemas.microsoft.com/office/powerpoint/2010/main" val="38754910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0999E-8E0A-372B-9E36-59512CA6DF89}"/>
            </a:ext>
          </a:extLst>
        </p:cNvPr>
        <p:cNvGrpSpPr/>
        <p:nvPr/>
      </p:nvGrpSpPr>
      <p:grpSpPr>
        <a:xfrm>
          <a:off x="0" y="0"/>
          <a:ext cx="0" cy="0"/>
          <a:chOff x="0" y="0"/>
          <a:chExt cx="0" cy="0"/>
        </a:xfrm>
      </p:grpSpPr>
      <p:sp>
        <p:nvSpPr>
          <p:cNvPr id="8" name="Υπότιτλος 2">
            <a:extLst>
              <a:ext uri="{FF2B5EF4-FFF2-40B4-BE49-F238E27FC236}">
                <a16:creationId xmlns:a16="http://schemas.microsoft.com/office/drawing/2014/main" id="{A066358E-6E77-832A-7025-BAA21B78C2F4}"/>
              </a:ext>
            </a:extLst>
          </p:cNvPr>
          <p:cNvSpPr txBox="1">
            <a:spLocks/>
          </p:cNvSpPr>
          <p:nvPr/>
        </p:nvSpPr>
        <p:spPr>
          <a:xfrm>
            <a:off x="96222" y="85077"/>
            <a:ext cx="11940268" cy="1674429"/>
          </a:xfrm>
          <a:prstGeom prst="rect">
            <a:avLst/>
          </a:prstGeom>
          <a:solidFill>
            <a:srgbClr val="F6F2BC"/>
          </a:solidFill>
          <a:ln w="34925">
            <a:solidFill>
              <a:schemeClr val="tx1"/>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l-GR" sz="3200" b="1" u="sng" dirty="0">
                <a:solidFill>
                  <a:srgbClr val="C00000"/>
                </a:solidFill>
                <a:effectLst>
                  <a:outerShdw blurRad="38100" dist="38100" dir="2700000" algn="tl">
                    <a:srgbClr val="000000">
                      <a:alpha val="43137"/>
                    </a:srgbClr>
                  </a:outerShdw>
                </a:effectLst>
              </a:rPr>
              <a:t>ΧΩΡΙΚΗ υπο-ΕΝΟΤΗΤΑ 2 - </a:t>
            </a:r>
            <a:r>
              <a:rPr lang="el-GR" sz="3200" b="1" dirty="0">
                <a:effectLst>
                  <a:outerShdw blurRad="38100" dist="38100" dir="2700000" algn="tl">
                    <a:srgbClr val="000000">
                      <a:alpha val="43137"/>
                    </a:srgbClr>
                  </a:outerShdw>
                </a:effectLst>
              </a:rPr>
              <a:t>περιοχή Ν. Αγχιάλου</a:t>
            </a:r>
          </a:p>
          <a:p>
            <a:pPr marL="0" indent="0" algn="ctr">
              <a:lnSpc>
                <a:spcPct val="107000"/>
              </a:lnSpc>
              <a:spcBef>
                <a:spcPts val="0"/>
              </a:spcBef>
              <a:buNone/>
            </a:pPr>
            <a:r>
              <a:rPr lang="el-GR" sz="3200" b="1" dirty="0"/>
              <a:t>Η αρχαία πόλη </a:t>
            </a:r>
            <a:r>
              <a:rPr lang="el-GR" sz="3200" b="1" dirty="0">
                <a:solidFill>
                  <a:srgbClr val="C00000"/>
                </a:solidFill>
              </a:rPr>
              <a:t>Πύρασος </a:t>
            </a:r>
            <a:r>
              <a:rPr lang="el-GR" sz="3200" dirty="0"/>
              <a:t>(Κλασσικών χρόνων)&amp;</a:t>
            </a:r>
            <a:r>
              <a:rPr lang="el-GR" sz="3200" b="1" dirty="0"/>
              <a:t> </a:t>
            </a:r>
          </a:p>
          <a:p>
            <a:pPr marL="0" indent="0" algn="ctr">
              <a:lnSpc>
                <a:spcPct val="107000"/>
              </a:lnSpc>
              <a:spcBef>
                <a:spcPts val="0"/>
              </a:spcBef>
              <a:buNone/>
            </a:pPr>
            <a:r>
              <a:rPr lang="el-GR" sz="3200" b="1" dirty="0"/>
              <a:t>οι Βυζαντινές πόλεις </a:t>
            </a:r>
            <a:r>
              <a:rPr lang="el-GR" sz="3200" b="1" dirty="0">
                <a:solidFill>
                  <a:srgbClr val="C00000"/>
                </a:solidFill>
              </a:rPr>
              <a:t>Φθιώτιδες-Θήβες</a:t>
            </a:r>
            <a:r>
              <a:rPr lang="el-GR" sz="3200" b="1" dirty="0"/>
              <a:t> </a:t>
            </a:r>
            <a:r>
              <a:rPr lang="el-GR" sz="3200" dirty="0"/>
              <a:t>(3</a:t>
            </a:r>
            <a:r>
              <a:rPr lang="el-GR" sz="3200" baseline="30000" dirty="0"/>
              <a:t>ος</a:t>
            </a:r>
            <a:r>
              <a:rPr lang="el-GR" sz="3200" dirty="0"/>
              <a:t> μΧ. αιώνας)</a:t>
            </a:r>
          </a:p>
          <a:p>
            <a:pPr marL="0" indent="0" algn="ctr">
              <a:lnSpc>
                <a:spcPct val="107000"/>
              </a:lnSpc>
              <a:spcAft>
                <a:spcPts val="800"/>
              </a:spcAft>
              <a:buNone/>
            </a:pPr>
            <a:endParaRPr lang="el-GR" sz="3200" dirty="0"/>
          </a:p>
        </p:txBody>
      </p:sp>
      <p:pic>
        <p:nvPicPr>
          <p:cNvPr id="4" name="Εικόνα 3">
            <a:extLst>
              <a:ext uri="{FF2B5EF4-FFF2-40B4-BE49-F238E27FC236}">
                <a16:creationId xmlns:a16="http://schemas.microsoft.com/office/drawing/2014/main" id="{C1875905-72D3-165A-DEC8-3F03CE858FE2}"/>
              </a:ext>
            </a:extLst>
          </p:cNvPr>
          <p:cNvPicPr>
            <a:picLocks noChangeAspect="1"/>
          </p:cNvPicPr>
          <p:nvPr/>
        </p:nvPicPr>
        <p:blipFill>
          <a:blip r:embed="rId2"/>
          <a:stretch>
            <a:fillRect/>
          </a:stretch>
        </p:blipFill>
        <p:spPr>
          <a:xfrm>
            <a:off x="96222" y="1790897"/>
            <a:ext cx="6191250" cy="4127500"/>
          </a:xfrm>
          <a:prstGeom prst="rect">
            <a:avLst/>
          </a:prstGeom>
        </p:spPr>
      </p:pic>
      <p:pic>
        <p:nvPicPr>
          <p:cNvPr id="5" name="Εικόνα 4">
            <a:extLst>
              <a:ext uri="{FF2B5EF4-FFF2-40B4-BE49-F238E27FC236}">
                <a16:creationId xmlns:a16="http://schemas.microsoft.com/office/drawing/2014/main" id="{C893C667-0F76-09DA-9FA9-4F14016857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5421" y="1886147"/>
            <a:ext cx="4215016" cy="2709654"/>
          </a:xfrm>
          <a:prstGeom prst="rect">
            <a:avLst/>
          </a:prstGeom>
        </p:spPr>
      </p:pic>
      <p:sp>
        <p:nvSpPr>
          <p:cNvPr id="10" name="TextBox 9">
            <a:extLst>
              <a:ext uri="{FF2B5EF4-FFF2-40B4-BE49-F238E27FC236}">
                <a16:creationId xmlns:a16="http://schemas.microsoft.com/office/drawing/2014/main" id="{C004DAD0-F9D6-61F2-FD0B-9A40DDC58559}"/>
              </a:ext>
            </a:extLst>
          </p:cNvPr>
          <p:cNvSpPr txBox="1"/>
          <p:nvPr/>
        </p:nvSpPr>
        <p:spPr>
          <a:xfrm>
            <a:off x="331652" y="5893194"/>
            <a:ext cx="8221277" cy="923330"/>
          </a:xfrm>
          <a:prstGeom prst="rect">
            <a:avLst/>
          </a:prstGeom>
          <a:noFill/>
        </p:spPr>
        <p:txBody>
          <a:bodyPr wrap="square" rtlCol="0">
            <a:spAutoFit/>
          </a:bodyPr>
          <a:lstStyle/>
          <a:p>
            <a:r>
              <a:rPr lang="el-GR" b="1" i="1" dirty="0"/>
              <a:t>Πάνω: </a:t>
            </a:r>
            <a:r>
              <a:rPr lang="el-GR" b="1" i="1" dirty="0">
                <a:solidFill>
                  <a:srgbClr val="C00000"/>
                </a:solidFill>
              </a:rPr>
              <a:t>Η Βασιλική του Αγίου Πέτρου</a:t>
            </a:r>
            <a:endParaRPr lang="en-US" b="1" i="1" dirty="0">
              <a:solidFill>
                <a:srgbClr val="C00000"/>
              </a:solidFill>
            </a:endParaRPr>
          </a:p>
          <a:p>
            <a:r>
              <a:rPr lang="el-GR" b="1" i="1" dirty="0"/>
              <a:t>Δεξιά πάνω: </a:t>
            </a:r>
            <a:r>
              <a:rPr lang="el-GR" b="1" i="1" dirty="0">
                <a:solidFill>
                  <a:srgbClr val="C00000"/>
                </a:solidFill>
              </a:rPr>
              <a:t>Τα ερείπια της αρχαίας Πύρασου</a:t>
            </a:r>
            <a:endParaRPr lang="en-US" b="1" i="1" dirty="0">
              <a:solidFill>
                <a:srgbClr val="C00000"/>
              </a:solidFill>
            </a:endParaRPr>
          </a:p>
          <a:p>
            <a:r>
              <a:rPr lang="el-GR" b="1" i="1" dirty="0"/>
              <a:t>Δεξιά κάτω:</a:t>
            </a:r>
            <a:r>
              <a:rPr lang="en-US" b="1" i="1" dirty="0">
                <a:solidFill>
                  <a:srgbClr val="C00000"/>
                </a:solidFill>
              </a:rPr>
              <a:t> </a:t>
            </a:r>
            <a:r>
              <a:rPr lang="el-GR" b="1" i="1" dirty="0">
                <a:solidFill>
                  <a:srgbClr val="C00000"/>
                </a:solidFill>
              </a:rPr>
              <a:t>Θέατρο των Βυζαντινών πόλεων  Φθιώτιδες-Θήβες</a:t>
            </a:r>
          </a:p>
        </p:txBody>
      </p:sp>
      <p:pic>
        <p:nvPicPr>
          <p:cNvPr id="2" name="Εικόνα 1" descr="Εικόνα που περιέχει εξωτερικός χώρος/ύπαιθρος, χορτάρι, Ερείπια, φυτό&#10;&#10;Περιγραφή που δημιουργήθηκε αυτόματα">
            <a:extLst>
              <a:ext uri="{FF2B5EF4-FFF2-40B4-BE49-F238E27FC236}">
                <a16:creationId xmlns:a16="http://schemas.microsoft.com/office/drawing/2014/main" id="{134C53FC-E602-87FB-4281-A001DF40A3A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05925" y="4156871"/>
            <a:ext cx="2886075" cy="2659653"/>
          </a:xfrm>
          <a:prstGeom prst="rect">
            <a:avLst/>
          </a:prstGeom>
          <a:noFill/>
          <a:ln>
            <a:noFill/>
          </a:ln>
        </p:spPr>
      </p:pic>
    </p:spTree>
    <p:extLst>
      <p:ext uri="{BB962C8B-B14F-4D97-AF65-F5344CB8AC3E}">
        <p14:creationId xmlns:p14="http://schemas.microsoft.com/office/powerpoint/2010/main" val="30355045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Ομάδα 11">
            <a:extLst>
              <a:ext uri="{FF2B5EF4-FFF2-40B4-BE49-F238E27FC236}">
                <a16:creationId xmlns:a16="http://schemas.microsoft.com/office/drawing/2014/main" id="{B2BE9DDD-F77D-654E-42A5-684A86E60DC2}"/>
              </a:ext>
            </a:extLst>
          </p:cNvPr>
          <p:cNvGrpSpPr/>
          <p:nvPr/>
        </p:nvGrpSpPr>
        <p:grpSpPr>
          <a:xfrm>
            <a:off x="1" y="-58528"/>
            <a:ext cx="8829676" cy="6430753"/>
            <a:chOff x="470565" y="418253"/>
            <a:chExt cx="8517501" cy="6021494"/>
          </a:xfrm>
        </p:grpSpPr>
        <p:grpSp>
          <p:nvGrpSpPr>
            <p:cNvPr id="7" name="Ομάδα 6">
              <a:extLst>
                <a:ext uri="{FF2B5EF4-FFF2-40B4-BE49-F238E27FC236}">
                  <a16:creationId xmlns:a16="http://schemas.microsoft.com/office/drawing/2014/main" id="{9865C7A8-F707-6703-291C-904CEA2DD374}"/>
                </a:ext>
              </a:extLst>
            </p:cNvPr>
            <p:cNvGrpSpPr/>
            <p:nvPr/>
          </p:nvGrpSpPr>
          <p:grpSpPr>
            <a:xfrm>
              <a:off x="470565" y="418253"/>
              <a:ext cx="8517501" cy="6021494"/>
              <a:chOff x="1345636" y="418253"/>
              <a:chExt cx="8517501" cy="6021494"/>
            </a:xfrm>
          </p:grpSpPr>
          <p:pic>
            <p:nvPicPr>
              <p:cNvPr id="2" name="Εικόνα 1" descr="Εικόνα που περιέχει κείμενο, χάρτης, Άτλας&#10;&#10;Περιγραφή που δημιουργήθηκε αυτόματα">
                <a:extLst>
                  <a:ext uri="{FF2B5EF4-FFF2-40B4-BE49-F238E27FC236}">
                    <a16:creationId xmlns:a16="http://schemas.microsoft.com/office/drawing/2014/main" id="{28B81BA3-D482-A364-6E32-DE4300591F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636" y="418253"/>
                <a:ext cx="8517501" cy="6021494"/>
              </a:xfrm>
              <a:prstGeom prst="rect">
                <a:avLst/>
              </a:prstGeom>
            </p:spPr>
          </p:pic>
          <p:sp>
            <p:nvSpPr>
              <p:cNvPr id="3" name="Οβάλ 2">
                <a:extLst>
                  <a:ext uri="{FF2B5EF4-FFF2-40B4-BE49-F238E27FC236}">
                    <a16:creationId xmlns:a16="http://schemas.microsoft.com/office/drawing/2014/main" id="{EB751000-8CE9-6CED-D2D1-5494A43683F6}"/>
                  </a:ext>
                </a:extLst>
              </p:cNvPr>
              <p:cNvSpPr/>
              <p:nvPr/>
            </p:nvSpPr>
            <p:spPr>
              <a:xfrm>
                <a:off x="4463847" y="1032386"/>
                <a:ext cx="1504333" cy="1101213"/>
              </a:xfrm>
              <a:prstGeom prst="ellipse">
                <a:avLst/>
              </a:prstGeom>
              <a:solidFill>
                <a:srgbClr val="FF0000">
                  <a:alpha val="2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Οβάλ 3">
                <a:extLst>
                  <a:ext uri="{FF2B5EF4-FFF2-40B4-BE49-F238E27FC236}">
                    <a16:creationId xmlns:a16="http://schemas.microsoft.com/office/drawing/2014/main" id="{0FCF256F-0197-B5C8-33AD-ECF64F47CE99}"/>
                  </a:ext>
                </a:extLst>
              </p:cNvPr>
              <p:cNvSpPr/>
              <p:nvPr/>
            </p:nvSpPr>
            <p:spPr>
              <a:xfrm>
                <a:off x="3751009" y="2258961"/>
                <a:ext cx="1283108" cy="1015181"/>
              </a:xfrm>
              <a:prstGeom prst="ellipse">
                <a:avLst/>
              </a:prstGeom>
              <a:solidFill>
                <a:srgbClr val="FFC000">
                  <a:alpha val="38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Οβάλ 5">
                <a:extLst>
                  <a:ext uri="{FF2B5EF4-FFF2-40B4-BE49-F238E27FC236}">
                    <a16:creationId xmlns:a16="http://schemas.microsoft.com/office/drawing/2014/main" id="{95127D38-9973-9262-665B-E7DE4E51540E}"/>
                  </a:ext>
                </a:extLst>
              </p:cNvPr>
              <p:cNvSpPr/>
              <p:nvPr/>
            </p:nvSpPr>
            <p:spPr>
              <a:xfrm>
                <a:off x="4463847" y="3295881"/>
                <a:ext cx="2875932" cy="1659577"/>
              </a:xfrm>
              <a:prstGeom prst="ellipse">
                <a:avLst/>
              </a:prstGeom>
              <a:solidFill>
                <a:schemeClr val="accent5">
                  <a:lumMod val="50000"/>
                  <a:alpha val="3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9" name="TextBox 8">
              <a:extLst>
                <a:ext uri="{FF2B5EF4-FFF2-40B4-BE49-F238E27FC236}">
                  <a16:creationId xmlns:a16="http://schemas.microsoft.com/office/drawing/2014/main" id="{7258EDA2-2054-28F3-39FC-BF1E13423D2D}"/>
                </a:ext>
              </a:extLst>
            </p:cNvPr>
            <p:cNvSpPr txBox="1"/>
            <p:nvPr/>
          </p:nvSpPr>
          <p:spPr>
            <a:xfrm>
              <a:off x="4065638" y="1216155"/>
              <a:ext cx="550607" cy="461665"/>
            </a:xfrm>
            <a:prstGeom prst="rect">
              <a:avLst/>
            </a:prstGeom>
            <a:noFill/>
          </p:spPr>
          <p:txBody>
            <a:bodyPr wrap="square" rtlCol="0">
              <a:spAutoFit/>
            </a:bodyPr>
            <a:lstStyle/>
            <a:p>
              <a:r>
                <a:rPr lang="el-GR" sz="2400" b="1" dirty="0">
                  <a:solidFill>
                    <a:srgbClr val="C00000"/>
                  </a:solidFill>
                </a:rPr>
                <a:t>1</a:t>
              </a:r>
            </a:p>
          </p:txBody>
        </p:sp>
        <p:sp>
          <p:nvSpPr>
            <p:cNvPr id="10" name="TextBox 9">
              <a:extLst>
                <a:ext uri="{FF2B5EF4-FFF2-40B4-BE49-F238E27FC236}">
                  <a16:creationId xmlns:a16="http://schemas.microsoft.com/office/drawing/2014/main" id="{210F1205-37BE-9FE5-B24B-960A7D17863D}"/>
                </a:ext>
              </a:extLst>
            </p:cNvPr>
            <p:cNvSpPr txBox="1"/>
            <p:nvPr/>
          </p:nvSpPr>
          <p:spPr>
            <a:xfrm>
              <a:off x="3313472" y="2592514"/>
              <a:ext cx="550607" cy="461665"/>
            </a:xfrm>
            <a:prstGeom prst="rect">
              <a:avLst/>
            </a:prstGeom>
            <a:noFill/>
          </p:spPr>
          <p:txBody>
            <a:bodyPr wrap="square" rtlCol="0">
              <a:spAutoFit/>
            </a:bodyPr>
            <a:lstStyle/>
            <a:p>
              <a:r>
                <a:rPr lang="el-GR" sz="2400" b="1" dirty="0">
                  <a:solidFill>
                    <a:srgbClr val="C00000"/>
                  </a:solidFill>
                </a:rPr>
                <a:t>2</a:t>
              </a:r>
            </a:p>
          </p:txBody>
        </p:sp>
        <p:sp>
          <p:nvSpPr>
            <p:cNvPr id="11" name="TextBox 10">
              <a:extLst>
                <a:ext uri="{FF2B5EF4-FFF2-40B4-BE49-F238E27FC236}">
                  <a16:creationId xmlns:a16="http://schemas.microsoft.com/office/drawing/2014/main" id="{37FEB2AE-8AD9-F263-43EE-0923506A8865}"/>
                </a:ext>
              </a:extLst>
            </p:cNvPr>
            <p:cNvSpPr txBox="1"/>
            <p:nvPr/>
          </p:nvSpPr>
          <p:spPr>
            <a:xfrm>
              <a:off x="4753511" y="3894836"/>
              <a:ext cx="550607" cy="461665"/>
            </a:xfrm>
            <a:prstGeom prst="rect">
              <a:avLst/>
            </a:prstGeom>
            <a:noFill/>
          </p:spPr>
          <p:txBody>
            <a:bodyPr wrap="square" rtlCol="0">
              <a:spAutoFit/>
            </a:bodyPr>
            <a:lstStyle/>
            <a:p>
              <a:r>
                <a:rPr lang="el-GR" sz="2400" b="1" dirty="0">
                  <a:solidFill>
                    <a:srgbClr val="C00000"/>
                  </a:solidFill>
                </a:rPr>
                <a:t>3</a:t>
              </a:r>
            </a:p>
          </p:txBody>
        </p:sp>
      </p:grpSp>
      <p:sp>
        <p:nvSpPr>
          <p:cNvPr id="5" name="TextBox 4">
            <a:extLst>
              <a:ext uri="{FF2B5EF4-FFF2-40B4-BE49-F238E27FC236}">
                <a16:creationId xmlns:a16="http://schemas.microsoft.com/office/drawing/2014/main" id="{643F3D53-3AC8-2406-D41A-30F319205F59}"/>
              </a:ext>
            </a:extLst>
          </p:cNvPr>
          <p:cNvSpPr txBox="1"/>
          <p:nvPr/>
        </p:nvSpPr>
        <p:spPr>
          <a:xfrm>
            <a:off x="8724900" y="1065214"/>
            <a:ext cx="3467099" cy="5355312"/>
          </a:xfrm>
          <a:prstGeom prst="rect">
            <a:avLst/>
          </a:prstGeom>
          <a:noFill/>
        </p:spPr>
        <p:txBody>
          <a:bodyPr wrap="square" rtlCol="0">
            <a:spAutoFit/>
          </a:bodyPr>
          <a:lstStyle/>
          <a:p>
            <a:r>
              <a:rPr lang="el-GR" sz="2400" b="1" dirty="0">
                <a:solidFill>
                  <a:srgbClr val="C00000"/>
                </a:solidFill>
                <a:effectLst>
                  <a:outerShdw blurRad="38100" dist="38100" dir="2700000" algn="tl">
                    <a:srgbClr val="000000">
                      <a:alpha val="43137"/>
                    </a:srgbClr>
                  </a:outerShdw>
                </a:effectLst>
              </a:rPr>
              <a:t>ΧΩΡΙΚΗ υπο-ΕΝΟΤΗΤΑ 3 </a:t>
            </a:r>
          </a:p>
          <a:p>
            <a:r>
              <a:rPr lang="el-GR" sz="2400" b="1" dirty="0">
                <a:effectLst>
                  <a:outerShdw blurRad="38100" dist="38100" dir="2700000" algn="tl">
                    <a:srgbClr val="000000">
                      <a:alpha val="43137"/>
                    </a:srgbClr>
                  </a:outerShdw>
                </a:effectLst>
              </a:rPr>
              <a:t>Περιοχή Αλμυρού- Αμαλιάπολης-</a:t>
            </a:r>
            <a:r>
              <a:rPr lang="el-GR" sz="2400" b="1" dirty="0" err="1">
                <a:effectLst>
                  <a:outerShdw blurRad="38100" dist="38100" dir="2700000" algn="tl">
                    <a:srgbClr val="000000">
                      <a:alpha val="43137"/>
                    </a:srgbClr>
                  </a:outerShdw>
                </a:effectLst>
              </a:rPr>
              <a:t>Νηές</a:t>
            </a:r>
            <a:r>
              <a:rPr lang="el-GR" sz="2400" b="1" dirty="0">
                <a:effectLst>
                  <a:outerShdw blurRad="38100" dist="38100" dir="2700000" algn="tl">
                    <a:srgbClr val="000000">
                      <a:alpha val="43137"/>
                    </a:srgbClr>
                  </a:outerShdw>
                </a:effectLst>
              </a:rPr>
              <a:t>-Τρικερίου.</a:t>
            </a:r>
          </a:p>
          <a:p>
            <a:endParaRPr lang="el-GR" sz="1200" b="1" dirty="0">
              <a:solidFill>
                <a:srgbClr val="C00000"/>
              </a:solidFill>
              <a:effectLst>
                <a:outerShdw blurRad="38100" dist="38100" dir="2700000" algn="tl">
                  <a:srgbClr val="000000">
                    <a:alpha val="43137"/>
                  </a:srgbClr>
                </a:outerShdw>
              </a:effectLst>
            </a:endParaRPr>
          </a:p>
          <a:p>
            <a:r>
              <a:rPr lang="el-GR" sz="2400" b="1" dirty="0">
                <a:solidFill>
                  <a:srgbClr val="C00000"/>
                </a:solidFill>
                <a:effectLst>
                  <a:outerShdw blurRad="38100" dist="38100" dir="2700000" algn="tl">
                    <a:srgbClr val="000000">
                      <a:alpha val="43137"/>
                    </a:srgbClr>
                  </a:outerShdw>
                </a:effectLst>
              </a:rPr>
              <a:t>- </a:t>
            </a:r>
            <a:r>
              <a:rPr lang="el-GR" sz="2400" b="1" dirty="0"/>
              <a:t>η προϊστορική και Ελληνιστική πόλη </a:t>
            </a:r>
            <a:r>
              <a:rPr lang="el-GR" sz="2400" b="1" dirty="0">
                <a:solidFill>
                  <a:srgbClr val="C00000"/>
                </a:solidFill>
              </a:rPr>
              <a:t>Άλος,</a:t>
            </a:r>
            <a:endParaRPr lang="el-GR" sz="2400" dirty="0"/>
          </a:p>
          <a:p>
            <a:endParaRPr lang="el-GR" sz="2400" dirty="0"/>
          </a:p>
          <a:p>
            <a:r>
              <a:rPr lang="el-GR" sz="2400" dirty="0"/>
              <a:t>- </a:t>
            </a:r>
            <a:r>
              <a:rPr lang="el-GR" sz="2400" b="1" dirty="0">
                <a:solidFill>
                  <a:srgbClr val="C00000"/>
                </a:solidFill>
              </a:rPr>
              <a:t>Αρχαία </a:t>
            </a:r>
            <a:r>
              <a:rPr lang="el-GR" sz="2400" b="1" dirty="0"/>
              <a:t>και </a:t>
            </a:r>
            <a:r>
              <a:rPr lang="el-GR" sz="2400" b="1" dirty="0">
                <a:solidFill>
                  <a:srgbClr val="C00000"/>
                </a:solidFill>
              </a:rPr>
              <a:t>Βυζαντινά ναυάγια </a:t>
            </a:r>
            <a:r>
              <a:rPr lang="el-GR" sz="2400" b="1" dirty="0"/>
              <a:t>στο βυθό,</a:t>
            </a:r>
          </a:p>
          <a:p>
            <a:endParaRPr lang="el-GR" sz="2400" b="1" dirty="0"/>
          </a:p>
          <a:p>
            <a:r>
              <a:rPr lang="el-GR" sz="2400" b="1" dirty="0">
                <a:solidFill>
                  <a:srgbClr val="C00000"/>
                </a:solidFill>
              </a:rPr>
              <a:t>-Βυθισμένος προϊστορικός οικισμός </a:t>
            </a:r>
            <a:r>
              <a:rPr lang="el-GR" sz="2400" b="1" dirty="0"/>
              <a:t>στην περιοχή Νηές.</a:t>
            </a:r>
          </a:p>
          <a:p>
            <a:endParaRPr lang="el-GR" dirty="0"/>
          </a:p>
        </p:txBody>
      </p:sp>
    </p:spTree>
    <p:extLst>
      <p:ext uri="{BB962C8B-B14F-4D97-AF65-F5344CB8AC3E}">
        <p14:creationId xmlns:p14="http://schemas.microsoft.com/office/powerpoint/2010/main" val="14540506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F6674-1314-3E8E-27EF-DDEBF55F3EFF}"/>
            </a:ext>
          </a:extLst>
        </p:cNvPr>
        <p:cNvGrpSpPr/>
        <p:nvPr/>
      </p:nvGrpSpPr>
      <p:grpSpPr>
        <a:xfrm>
          <a:off x="0" y="0"/>
          <a:ext cx="0" cy="0"/>
          <a:chOff x="0" y="0"/>
          <a:chExt cx="0" cy="0"/>
        </a:xfrm>
      </p:grpSpPr>
      <p:sp>
        <p:nvSpPr>
          <p:cNvPr id="5" name="Υπότιτλος 2">
            <a:extLst>
              <a:ext uri="{FF2B5EF4-FFF2-40B4-BE49-F238E27FC236}">
                <a16:creationId xmlns:a16="http://schemas.microsoft.com/office/drawing/2014/main" id="{D2A7E6F7-4EAE-1927-A330-C094C66B3ABD}"/>
              </a:ext>
            </a:extLst>
          </p:cNvPr>
          <p:cNvSpPr txBox="1">
            <a:spLocks/>
          </p:cNvSpPr>
          <p:nvPr/>
        </p:nvSpPr>
        <p:spPr>
          <a:xfrm>
            <a:off x="138404" y="72824"/>
            <a:ext cx="11832772" cy="946352"/>
          </a:xfrm>
          <a:prstGeom prst="rect">
            <a:avLst/>
          </a:prstGeom>
          <a:solidFill>
            <a:srgbClr val="F6F2BC"/>
          </a:solidFill>
          <a:ln w="34925">
            <a:solidFill>
              <a:schemeClr val="tx1"/>
            </a:solidFill>
          </a:ln>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l-GR" sz="32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Η παράκτια και ενάλια πολιτιστική κληρονομιά στην Ελλάδα </a:t>
            </a:r>
            <a:r>
              <a:rPr lang="en-GB" sz="32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a:t>
            </a:r>
          </a:p>
          <a:p>
            <a:pPr marL="0" indent="0" algn="ctr">
              <a:spcBef>
                <a:spcPts val="0"/>
              </a:spcBef>
              <a:buNone/>
            </a:pPr>
            <a:r>
              <a:rPr lang="el-GR" sz="3200" b="1" kern="100" dirty="0">
                <a:latin typeface="Calibri" panose="020F0502020204030204" pitchFamily="34" charset="0"/>
                <a:ea typeface="Calibri" panose="020F0502020204030204" pitchFamily="34" charset="0"/>
                <a:cs typeface="Times New Roman" panose="02020603050405020304" pitchFamily="18" charset="0"/>
              </a:rPr>
              <a:t>κύριες αδυναμίες αξιοποίησης</a:t>
            </a:r>
            <a:endParaRPr lang="el-GR" sz="3200" b="1" dirty="0">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F938D605-E5D2-26D8-B78D-9EEA4E511B13}"/>
              </a:ext>
            </a:extLst>
          </p:cNvPr>
          <p:cNvSpPr txBox="1"/>
          <p:nvPr/>
        </p:nvSpPr>
        <p:spPr>
          <a:xfrm>
            <a:off x="0" y="1019176"/>
            <a:ext cx="12192000" cy="5812425"/>
          </a:xfrm>
          <a:prstGeom prst="rect">
            <a:avLst/>
          </a:prstGeom>
          <a:noFill/>
        </p:spPr>
        <p:txBody>
          <a:bodyPr wrap="square" rtlCol="0">
            <a:spAutoFit/>
          </a:bodyPr>
          <a:lstStyle/>
          <a:p>
            <a:pPr algn="just">
              <a:lnSpc>
                <a:spcPct val="107000"/>
              </a:lnSpc>
              <a:spcAft>
                <a:spcPts val="800"/>
              </a:spcAft>
            </a:pPr>
            <a:r>
              <a:rPr lang="el-GR" sz="2400" b="1" u="sng" kern="100" dirty="0">
                <a:effectLst/>
                <a:latin typeface="Calibri" panose="020F0502020204030204" pitchFamily="34" charset="0"/>
                <a:ea typeface="Calibri" panose="020F0502020204030204" pitchFamily="34" charset="0"/>
                <a:cs typeface="Times New Roman" panose="02020603050405020304" pitchFamily="18" charset="0"/>
              </a:rPr>
              <a:t>Η παράκτια και ενάλια πολιτιστική κληρονομιά στην Ελλάδα </a:t>
            </a:r>
            <a:r>
              <a:rPr lang="el-GR" sz="2400" kern="100" dirty="0">
                <a:effectLst/>
                <a:latin typeface="Calibri" panose="020F0502020204030204" pitchFamily="34" charset="0"/>
                <a:ea typeface="Calibri" panose="020F0502020204030204" pitchFamily="34" charset="0"/>
                <a:cs typeface="Times New Roman" panose="02020603050405020304" pitchFamily="18" charset="0"/>
              </a:rPr>
              <a:t>συχνά παραμένει αναξιοποίητη λόγω </a:t>
            </a:r>
            <a:r>
              <a:rPr lang="el-GR" sz="2400" b="1" u="sng"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συγκεκριμένων αδυναμιών</a:t>
            </a:r>
            <a:r>
              <a:rPr lang="el-GR" sz="24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t>
            </a:r>
            <a:r>
              <a:rPr lang="el-GR" sz="2400" kern="100" dirty="0">
                <a:effectLst/>
                <a:latin typeface="Calibri" panose="020F0502020204030204" pitchFamily="34" charset="0"/>
                <a:ea typeface="Calibri" panose="020F0502020204030204" pitchFamily="34" charset="0"/>
                <a:cs typeface="Times New Roman" panose="02020603050405020304" pitchFamily="18" charset="0"/>
              </a:rPr>
              <a:t>όπως</a:t>
            </a:r>
          </a:p>
          <a:p>
            <a:pPr algn="just">
              <a:lnSpc>
                <a:spcPct val="107000"/>
              </a:lnSpc>
              <a:spcAft>
                <a:spcPts val="800"/>
              </a:spcAft>
            </a:pPr>
            <a:endParaRPr lang="el-GR"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l-GR" sz="2400" b="1" u="sng" kern="100" dirty="0">
                <a:solidFill>
                  <a:srgbClr val="C00000"/>
                </a:solidFill>
                <a:latin typeface="Calibri" panose="020F0502020204030204" pitchFamily="34" charset="0"/>
                <a:ea typeface="Calibri" panose="020F0502020204030204" pitchFamily="34" charset="0"/>
                <a:cs typeface="Times New Roman" panose="02020603050405020304" pitchFamily="18" charset="0"/>
              </a:rPr>
              <a:t>Οι διάσπαρτες τοποθεσίες </a:t>
            </a:r>
            <a:r>
              <a:rPr lang="el-GR" sz="2400" kern="100" dirty="0">
                <a:latin typeface="Calibri" panose="020F0502020204030204" pitchFamily="34" charset="0"/>
                <a:ea typeface="Calibri" panose="020F0502020204030204" pitchFamily="34" charset="0"/>
                <a:cs typeface="Times New Roman" panose="02020603050405020304" pitchFamily="18" charset="0"/>
              </a:rPr>
              <a:t>των αρχαιολογικών τόπων, αλλά των άυλων πολιτιστικών παραδόσεων, κ.α., που δεν εντάσσονται σε ενιαίες χωρικές ενότητες</a:t>
            </a:r>
          </a:p>
          <a:p>
            <a:pPr marL="342900" lvl="0" indent="-342900" algn="just">
              <a:lnSpc>
                <a:spcPct val="107000"/>
              </a:lnSpc>
              <a:buFont typeface="Symbol" panose="05050102010706020507" pitchFamily="18" charset="2"/>
              <a:buChar char=""/>
            </a:pPr>
            <a:r>
              <a:rPr lang="el-GR" sz="2400" b="1" u="sng" kern="100" dirty="0">
                <a:solidFill>
                  <a:srgbClr val="C00000"/>
                </a:solidFill>
                <a:latin typeface="Calibri" panose="020F0502020204030204" pitchFamily="34" charset="0"/>
                <a:ea typeface="Calibri" panose="020F0502020204030204" pitchFamily="34" charset="0"/>
                <a:cs typeface="Times New Roman" panose="02020603050405020304" pitchFamily="18" charset="0"/>
              </a:rPr>
              <a:t>Η περιορισμένη προσβασιμότητά </a:t>
            </a:r>
            <a:r>
              <a:rPr lang="el-GR" sz="2400" kern="100" dirty="0">
                <a:latin typeface="Calibri" panose="020F0502020204030204" pitchFamily="34" charset="0"/>
                <a:ea typeface="Calibri" panose="020F0502020204030204" pitchFamily="34" charset="0"/>
                <a:cs typeface="Times New Roman" panose="02020603050405020304" pitchFamily="18" charset="0"/>
              </a:rPr>
              <a:t>τους από το οδικό δίκτυο για επισκέπτες και κατοίκους</a:t>
            </a: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l-GR"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l-GR" sz="2400" b="1" u="sng" kern="100" dirty="0">
                <a:effectLst/>
                <a:latin typeface="Calibri" panose="020F0502020204030204" pitchFamily="34" charset="0"/>
                <a:ea typeface="Calibri" panose="020F0502020204030204" pitchFamily="34" charset="0"/>
                <a:cs typeface="Times New Roman" panose="02020603050405020304" pitchFamily="18" charset="0"/>
              </a:rPr>
              <a:t>Η θεσμική έλλειψη </a:t>
            </a:r>
            <a:r>
              <a:rPr lang="el-GR" sz="2400" b="1" u="sng"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ενός αποκεντρωμένου/τοπικού μοντέλου διοίκησης &amp; διαχείρισης </a:t>
            </a:r>
            <a:r>
              <a:rPr lang="el-GR" sz="2400" kern="100" dirty="0">
                <a:effectLst/>
                <a:latin typeface="Calibri" panose="020F0502020204030204" pitchFamily="34" charset="0"/>
                <a:ea typeface="Calibri" panose="020F0502020204030204" pitchFamily="34" charset="0"/>
                <a:cs typeface="Times New Roman" panose="02020603050405020304" pitchFamily="18" charset="0"/>
              </a:rPr>
              <a:t>των τόπων πολιτιστικής κληρονομιάς και της άυλης πολιτιστικής κληρονομιάς</a:t>
            </a: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l-GR"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l-GR" sz="2400" b="1" u="sng"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Οι </a:t>
            </a:r>
            <a:r>
              <a:rPr lang="el-GR" sz="2400" b="1" u="sng" kern="100" dirty="0" err="1">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αλληλοκαλυπτόμενες</a:t>
            </a:r>
            <a:r>
              <a:rPr lang="el-GR" sz="2400" b="1" u="sng"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αρμοδιότητες μεταξύ Κεντρικών, Περιφερειακών και Τοπικών φορέων</a:t>
            </a:r>
            <a:r>
              <a:rPr lang="el-GR" sz="24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t>
            </a:r>
            <a:r>
              <a:rPr lang="el-GR" sz="2400" kern="100" dirty="0">
                <a:effectLst/>
                <a:latin typeface="Calibri" panose="020F0502020204030204" pitchFamily="34" charset="0"/>
                <a:ea typeface="Calibri" panose="020F0502020204030204" pitchFamily="34" charset="0"/>
                <a:cs typeface="Times New Roman" panose="02020603050405020304" pitchFamily="18" charset="0"/>
              </a:rPr>
              <a:t>που διαχειρίζονται το </a:t>
            </a:r>
            <a:r>
              <a:rPr lang="el-GR" sz="2400" b="1" u="sng" kern="100" dirty="0">
                <a:effectLst/>
                <a:latin typeface="Calibri" panose="020F0502020204030204" pitchFamily="34" charset="0"/>
                <a:ea typeface="Calibri" panose="020F0502020204030204" pitchFamily="34" charset="0"/>
                <a:cs typeface="Times New Roman" panose="02020603050405020304" pitchFamily="18" charset="0"/>
              </a:rPr>
              <a:t>Χωροταξικό και Πολεοδομικό Σχεδιασμό </a:t>
            </a:r>
            <a:r>
              <a:rPr lang="el-GR" sz="2400" kern="100" dirty="0">
                <a:effectLst/>
                <a:latin typeface="Calibri" panose="020F0502020204030204" pitchFamily="34" charset="0"/>
                <a:ea typeface="Calibri" panose="020F0502020204030204" pitchFamily="34" charset="0"/>
                <a:cs typeface="Times New Roman" panose="02020603050405020304" pitchFamily="18" charset="0"/>
              </a:rPr>
              <a:t>των περιοχών</a:t>
            </a: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a:t>
            </a:r>
            <a:r>
              <a:rPr lang="el-GR" sz="2400" kern="100" dirty="0">
                <a:effectLst/>
                <a:latin typeface="Calibri" panose="020F0502020204030204" pitchFamily="34" charset="0"/>
                <a:ea typeface="Calibri" panose="020F0502020204030204" pitchFamily="34" charset="0"/>
                <a:cs typeface="Times New Roman" panose="02020603050405020304" pitchFamily="18" charset="0"/>
              </a:rPr>
              <a:t> αλλά και το</a:t>
            </a:r>
            <a:r>
              <a:rPr lang="el-GR" sz="24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l-GR" sz="2400" b="1" u="sng" kern="100" dirty="0">
                <a:latin typeface="Calibri" panose="020F0502020204030204" pitchFamily="34" charset="0"/>
                <a:ea typeface="Calibri" panose="020F0502020204030204" pitchFamily="34" charset="0"/>
                <a:cs typeface="Times New Roman" panose="02020603050405020304" pitchFamily="18" charset="0"/>
              </a:rPr>
              <a:t>Θ</a:t>
            </a:r>
            <a:r>
              <a:rPr lang="el-GR" sz="2400" b="1" u="sng" kern="100" dirty="0">
                <a:effectLst/>
                <a:latin typeface="Calibri" panose="020F0502020204030204" pitchFamily="34" charset="0"/>
                <a:ea typeface="Calibri" panose="020F0502020204030204" pitchFamily="34" charset="0"/>
                <a:cs typeface="Times New Roman" panose="02020603050405020304" pitchFamily="18" charset="0"/>
              </a:rPr>
              <a:t>αλάσσιο </a:t>
            </a:r>
            <a:r>
              <a:rPr lang="el-GR" sz="2400" b="1" u="sng" kern="100" dirty="0">
                <a:latin typeface="Calibri" panose="020F0502020204030204" pitchFamily="34" charset="0"/>
                <a:ea typeface="Calibri" panose="020F0502020204030204" pitchFamily="34" charset="0"/>
                <a:cs typeface="Times New Roman" panose="02020603050405020304" pitchFamily="18" charset="0"/>
              </a:rPr>
              <a:t>Χ</a:t>
            </a:r>
            <a:r>
              <a:rPr lang="el-GR" sz="2400" b="1" u="sng" kern="100" dirty="0">
                <a:effectLst/>
                <a:latin typeface="Calibri" panose="020F0502020204030204" pitchFamily="34" charset="0"/>
                <a:ea typeface="Calibri" panose="020F0502020204030204" pitchFamily="34" charset="0"/>
                <a:cs typeface="Times New Roman" panose="02020603050405020304" pitchFamily="18" charset="0"/>
              </a:rPr>
              <a:t>ωροταξικό Σχεδιασμό</a:t>
            </a:r>
            <a:r>
              <a:rPr lang="el-GR" sz="2400" b="1" kern="100" dirty="0">
                <a:effectLst/>
                <a:latin typeface="Calibri" panose="020F0502020204030204" pitchFamily="34" charset="0"/>
                <a:ea typeface="Calibri" panose="020F0502020204030204" pitchFamily="34" charset="0"/>
                <a:cs typeface="Times New Roman" panose="02020603050405020304" pitchFamily="18" charset="0"/>
              </a:rPr>
              <a:t>,</a:t>
            </a:r>
            <a:r>
              <a:rPr lang="en-GB" sz="24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l-GR"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el-GR" sz="2400" b="1" u="sng" kern="100" dirty="0">
                <a:effectLst/>
                <a:latin typeface="Calibri" panose="020F0502020204030204" pitchFamily="34" charset="0"/>
                <a:ea typeface="Calibri" panose="020F0502020204030204" pitchFamily="34" charset="0"/>
                <a:cs typeface="Times New Roman" panose="02020603050405020304" pitchFamily="18" charset="0"/>
              </a:rPr>
              <a:t>Η θεσμική έλλειψη </a:t>
            </a:r>
            <a:r>
              <a:rPr lang="el-GR" sz="2400" b="1" u="sng"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εξειδικευμένων τοπικών φορέων παρακολούθησης/επίβλεψης </a:t>
            </a:r>
            <a:r>
              <a:rPr lang="el-GR" sz="2400" b="1" kern="100" dirty="0">
                <a:effectLst/>
                <a:latin typeface="Calibri" panose="020F0502020204030204" pitchFamily="34" charset="0"/>
                <a:ea typeface="Calibri" panose="020F0502020204030204" pitchFamily="34" charset="0"/>
                <a:cs typeface="Times New Roman" panose="02020603050405020304" pitchFamily="18" charset="0"/>
              </a:rPr>
              <a:t>των έργων και των διαδικασιών αξιοποίησης της πολιτιστικής κληρονομιάς </a:t>
            </a:r>
            <a:r>
              <a:rPr lang="el-GR" sz="24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σε συμφωνία και</a:t>
            </a:r>
            <a:r>
              <a:rPr lang="el-GR" sz="24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l-GR" sz="24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αρμονική συνεργασία με </a:t>
            </a:r>
            <a:r>
              <a:rPr lang="el-GR" sz="2400" b="1" u="sng"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την τοπική κοινωνία.</a:t>
            </a:r>
          </a:p>
        </p:txBody>
      </p:sp>
    </p:spTree>
    <p:extLst>
      <p:ext uri="{BB962C8B-B14F-4D97-AF65-F5344CB8AC3E}">
        <p14:creationId xmlns:p14="http://schemas.microsoft.com/office/powerpoint/2010/main" val="3367795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E2598-4495-FDBF-F341-CDE1EA8C3665}"/>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3716AA96-A624-A02C-0D83-C797BAA6E69F}"/>
              </a:ext>
            </a:extLst>
          </p:cNvPr>
          <p:cNvSpPr txBox="1"/>
          <p:nvPr/>
        </p:nvSpPr>
        <p:spPr>
          <a:xfrm>
            <a:off x="3871512" y="1246264"/>
            <a:ext cx="7763141" cy="369332"/>
          </a:xfrm>
          <a:prstGeom prst="rect">
            <a:avLst/>
          </a:prstGeom>
          <a:noFill/>
        </p:spPr>
        <p:txBody>
          <a:bodyPr wrap="square" rtlCol="0">
            <a:spAutoFit/>
          </a:bodyPr>
          <a:lstStyle/>
          <a:p>
            <a:r>
              <a:rPr lang="el-GR" b="1" i="1" dirty="0">
                <a:solidFill>
                  <a:srgbClr val="C00000"/>
                </a:solidFill>
              </a:rPr>
              <a:t>Άλος: </a:t>
            </a:r>
            <a:r>
              <a:rPr lang="el-GR" b="1" i="1" dirty="0"/>
              <a:t>Ερείπια των αμυντικών τειχών δίπλα στον αυτοκινητόδρομο ΠΑΘΕ</a:t>
            </a:r>
            <a:endParaRPr lang="el-GR" b="1" i="1" dirty="0">
              <a:solidFill>
                <a:srgbClr val="C00000"/>
              </a:solidFill>
            </a:endParaRPr>
          </a:p>
        </p:txBody>
      </p:sp>
      <p:sp>
        <p:nvSpPr>
          <p:cNvPr id="10" name="Υπότιτλος 2">
            <a:extLst>
              <a:ext uri="{FF2B5EF4-FFF2-40B4-BE49-F238E27FC236}">
                <a16:creationId xmlns:a16="http://schemas.microsoft.com/office/drawing/2014/main" id="{A8A998D4-48EA-C9D7-7035-9216EAF025FF}"/>
              </a:ext>
            </a:extLst>
          </p:cNvPr>
          <p:cNvSpPr txBox="1">
            <a:spLocks/>
          </p:cNvSpPr>
          <p:nvPr/>
        </p:nvSpPr>
        <p:spPr>
          <a:xfrm>
            <a:off x="0" y="40834"/>
            <a:ext cx="12192000" cy="1026430"/>
          </a:xfrm>
          <a:prstGeom prst="rect">
            <a:avLst/>
          </a:prstGeom>
          <a:solidFill>
            <a:srgbClr val="F6F2BC"/>
          </a:solidFill>
          <a:ln w="34925">
            <a:solidFill>
              <a:schemeClr val="tx1"/>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l-GR" sz="3200" b="1" dirty="0">
                <a:solidFill>
                  <a:srgbClr val="C00000"/>
                </a:solidFill>
                <a:effectLst>
                  <a:outerShdw blurRad="38100" dist="38100" dir="2700000" algn="tl">
                    <a:srgbClr val="000000">
                      <a:alpha val="43137"/>
                    </a:srgbClr>
                  </a:outerShdw>
                </a:effectLst>
              </a:rPr>
              <a:t>ΧΩΡΙΚΗ υπο-ΕΝΟΤΗΤΑ 3: </a:t>
            </a:r>
            <a:r>
              <a:rPr lang="el-GR" sz="3200" b="1" dirty="0">
                <a:effectLst>
                  <a:outerShdw blurRad="38100" dist="38100" dir="2700000" algn="tl">
                    <a:srgbClr val="000000">
                      <a:alpha val="43137"/>
                    </a:srgbClr>
                  </a:outerShdw>
                </a:effectLst>
              </a:rPr>
              <a:t>Περιοχή Αλμυρού </a:t>
            </a:r>
          </a:p>
          <a:p>
            <a:pPr marL="0" indent="0" algn="ctr">
              <a:buNone/>
            </a:pPr>
            <a:r>
              <a:rPr lang="el-GR" sz="3200" b="1" dirty="0">
                <a:effectLst>
                  <a:outerShdw blurRad="38100" dist="38100" dir="2700000" algn="tl">
                    <a:srgbClr val="000000">
                      <a:alpha val="43137"/>
                    </a:srgbClr>
                  </a:outerShdw>
                </a:effectLst>
              </a:rPr>
              <a:t>Η</a:t>
            </a:r>
            <a:r>
              <a:rPr lang="el-GR" sz="3200" b="1" dirty="0"/>
              <a:t> προϊστορική και Ελληνιστική πόλη </a:t>
            </a:r>
            <a:r>
              <a:rPr lang="el-GR" sz="3200" b="1" dirty="0">
                <a:solidFill>
                  <a:srgbClr val="C00000"/>
                </a:solidFill>
              </a:rPr>
              <a:t>Άλος</a:t>
            </a:r>
            <a:endParaRPr lang="el-GR" sz="3200" dirty="0"/>
          </a:p>
        </p:txBody>
      </p:sp>
      <p:pic>
        <p:nvPicPr>
          <p:cNvPr id="4" name="Εικόνα 3">
            <a:extLst>
              <a:ext uri="{FF2B5EF4-FFF2-40B4-BE49-F238E27FC236}">
                <a16:creationId xmlns:a16="http://schemas.microsoft.com/office/drawing/2014/main" id="{C3E227C1-60F0-3C21-81E0-064C5068A5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9728" y="3663493"/>
            <a:ext cx="4642607" cy="3090167"/>
          </a:xfrm>
          <a:prstGeom prst="rect">
            <a:avLst/>
          </a:prstGeom>
        </p:spPr>
      </p:pic>
      <p:pic>
        <p:nvPicPr>
          <p:cNvPr id="13" name="Εικόνα 12" descr="Εικόνα που περιέχει εναέριος, Αεροφωτογραφία, Πανοραμική άποψη, χάρτης&#10;&#10;Περιγραφή που δημιουργήθηκε αυτόματα">
            <a:extLst>
              <a:ext uri="{FF2B5EF4-FFF2-40B4-BE49-F238E27FC236}">
                <a16:creationId xmlns:a16="http://schemas.microsoft.com/office/drawing/2014/main" id="{2EDEEB75-26DF-4EF5-2805-D41B9CA6AE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69" y="1137753"/>
            <a:ext cx="3116424" cy="5720247"/>
          </a:xfrm>
          <a:prstGeom prst="rect">
            <a:avLst/>
          </a:prstGeom>
        </p:spPr>
      </p:pic>
      <p:pic>
        <p:nvPicPr>
          <p:cNvPr id="16" name="Εικόνα 15">
            <a:extLst>
              <a:ext uri="{FF2B5EF4-FFF2-40B4-BE49-F238E27FC236}">
                <a16:creationId xmlns:a16="http://schemas.microsoft.com/office/drawing/2014/main" id="{47D5DCEA-CCB2-DF50-4895-81D137643443}"/>
              </a:ext>
            </a:extLst>
          </p:cNvPr>
          <p:cNvPicPr>
            <a:picLocks noChangeAspect="1"/>
          </p:cNvPicPr>
          <p:nvPr/>
        </p:nvPicPr>
        <p:blipFill>
          <a:blip r:embed="rId4"/>
          <a:stretch>
            <a:fillRect/>
          </a:stretch>
        </p:blipFill>
        <p:spPr>
          <a:xfrm>
            <a:off x="8040820" y="4003749"/>
            <a:ext cx="4101611" cy="2729436"/>
          </a:xfrm>
          <a:prstGeom prst="rect">
            <a:avLst/>
          </a:prstGeom>
        </p:spPr>
      </p:pic>
      <p:pic>
        <p:nvPicPr>
          <p:cNvPr id="20" name="Εικόνα 19" descr="Εικόνα που περιέχει εξωτερικός χώρος/ύπαιθρος, χορτάρι, ουρανός, φυτό&#10;&#10;Περιγραφή που δημιουργήθηκε αυτόματα">
            <a:extLst>
              <a:ext uri="{FF2B5EF4-FFF2-40B4-BE49-F238E27FC236}">
                <a16:creationId xmlns:a16="http://schemas.microsoft.com/office/drawing/2014/main" id="{25FF1DB4-B79E-5F1B-4769-137DD3F378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5058" y="1794596"/>
            <a:ext cx="6496050" cy="1704975"/>
          </a:xfrm>
          <a:prstGeom prst="rect">
            <a:avLst/>
          </a:prstGeom>
        </p:spPr>
      </p:pic>
    </p:spTree>
    <p:extLst>
      <p:ext uri="{BB962C8B-B14F-4D97-AF65-F5344CB8AC3E}">
        <p14:creationId xmlns:p14="http://schemas.microsoft.com/office/powerpoint/2010/main" val="16718440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E2598-4495-FDBF-F341-CDE1EA8C3665}"/>
            </a:ext>
          </a:extLst>
        </p:cNvPr>
        <p:cNvGrpSpPr/>
        <p:nvPr/>
      </p:nvGrpSpPr>
      <p:grpSpPr>
        <a:xfrm>
          <a:off x="0" y="0"/>
          <a:ext cx="0" cy="0"/>
          <a:chOff x="0" y="0"/>
          <a:chExt cx="0" cy="0"/>
        </a:xfrm>
      </p:grpSpPr>
      <p:sp>
        <p:nvSpPr>
          <p:cNvPr id="10" name="Υπότιτλος 2">
            <a:extLst>
              <a:ext uri="{FF2B5EF4-FFF2-40B4-BE49-F238E27FC236}">
                <a16:creationId xmlns:a16="http://schemas.microsoft.com/office/drawing/2014/main" id="{A8A998D4-48EA-C9D7-7035-9216EAF025FF}"/>
              </a:ext>
            </a:extLst>
          </p:cNvPr>
          <p:cNvSpPr txBox="1">
            <a:spLocks/>
          </p:cNvSpPr>
          <p:nvPr/>
        </p:nvSpPr>
        <p:spPr>
          <a:xfrm>
            <a:off x="0" y="107045"/>
            <a:ext cx="12192000" cy="1026430"/>
          </a:xfrm>
          <a:prstGeom prst="rect">
            <a:avLst/>
          </a:prstGeom>
          <a:solidFill>
            <a:srgbClr val="F6F2BC"/>
          </a:solidFill>
          <a:ln w="34925">
            <a:solidFill>
              <a:schemeClr val="tx1"/>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l-GR" sz="3200" b="1" dirty="0">
                <a:solidFill>
                  <a:srgbClr val="C00000"/>
                </a:solidFill>
                <a:effectLst>
                  <a:outerShdw blurRad="38100" dist="38100" dir="2700000" algn="tl">
                    <a:srgbClr val="000000">
                      <a:alpha val="43137"/>
                    </a:srgbClr>
                  </a:outerShdw>
                </a:effectLst>
              </a:rPr>
              <a:t>ΧΩΡΙΚΗ υπο-ΕΝΟΤΗΤΑ 3: </a:t>
            </a:r>
            <a:r>
              <a:rPr lang="el-GR" sz="3200" b="1" dirty="0">
                <a:effectLst>
                  <a:outerShdw blurRad="38100" dist="38100" dir="2700000" algn="tl">
                    <a:srgbClr val="000000">
                      <a:alpha val="43137"/>
                    </a:srgbClr>
                  </a:outerShdw>
                </a:effectLst>
              </a:rPr>
              <a:t>Περιοχή Αλμυρού </a:t>
            </a:r>
          </a:p>
          <a:p>
            <a:pPr marL="0" indent="0" algn="ctr">
              <a:buNone/>
            </a:pPr>
            <a:r>
              <a:rPr lang="el-GR" sz="3200" b="1" dirty="0">
                <a:effectLst>
                  <a:outerShdw blurRad="38100" dist="38100" dir="2700000" algn="tl">
                    <a:srgbClr val="000000">
                      <a:alpha val="43137"/>
                    </a:srgbClr>
                  </a:outerShdw>
                </a:effectLst>
              </a:rPr>
              <a:t>Η</a:t>
            </a:r>
            <a:r>
              <a:rPr lang="el-GR" sz="3200" b="1" dirty="0"/>
              <a:t> προϊστορική και Ελληνιστική πόλη </a:t>
            </a:r>
            <a:r>
              <a:rPr lang="el-GR" sz="3200" b="1" dirty="0">
                <a:solidFill>
                  <a:srgbClr val="C00000"/>
                </a:solidFill>
              </a:rPr>
              <a:t>Άλος</a:t>
            </a:r>
            <a:endParaRPr lang="el-GR" sz="3200" dirty="0"/>
          </a:p>
        </p:txBody>
      </p:sp>
      <p:pic>
        <p:nvPicPr>
          <p:cNvPr id="6" name="Εικόνα 5">
            <a:extLst>
              <a:ext uri="{FF2B5EF4-FFF2-40B4-BE49-F238E27FC236}">
                <a16:creationId xmlns:a16="http://schemas.microsoft.com/office/drawing/2014/main" id="{F32B5CE3-A8CB-2C83-173E-619CA3404A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300" y="1203436"/>
            <a:ext cx="4481857" cy="2987158"/>
          </a:xfrm>
          <a:prstGeom prst="rect">
            <a:avLst/>
          </a:prstGeom>
        </p:spPr>
      </p:pic>
      <p:sp>
        <p:nvSpPr>
          <p:cNvPr id="7" name="TextBox 6">
            <a:extLst>
              <a:ext uri="{FF2B5EF4-FFF2-40B4-BE49-F238E27FC236}">
                <a16:creationId xmlns:a16="http://schemas.microsoft.com/office/drawing/2014/main" id="{6DE0076A-A9CD-C34F-1825-703DA7BE6AEA}"/>
              </a:ext>
            </a:extLst>
          </p:cNvPr>
          <p:cNvSpPr txBox="1"/>
          <p:nvPr/>
        </p:nvSpPr>
        <p:spPr>
          <a:xfrm>
            <a:off x="5862682" y="1264766"/>
            <a:ext cx="5719718" cy="369332"/>
          </a:xfrm>
          <a:prstGeom prst="rect">
            <a:avLst/>
          </a:prstGeom>
          <a:noFill/>
        </p:spPr>
        <p:txBody>
          <a:bodyPr wrap="square" rtlCol="0">
            <a:spAutoFit/>
          </a:bodyPr>
          <a:lstStyle/>
          <a:p>
            <a:r>
              <a:rPr lang="el-GR" b="1" i="1" dirty="0"/>
              <a:t>Αριστερά πάνω και δεξιά κάτω: </a:t>
            </a:r>
            <a:r>
              <a:rPr lang="el-GR" b="1" i="1" dirty="0">
                <a:solidFill>
                  <a:srgbClr val="C00000"/>
                </a:solidFill>
              </a:rPr>
              <a:t>Άλος- </a:t>
            </a:r>
            <a:r>
              <a:rPr lang="el-GR" b="1" i="1" dirty="0"/>
              <a:t>Ερείπια κατοικιών</a:t>
            </a:r>
            <a:endParaRPr lang="el-GR" b="1" i="1" dirty="0">
              <a:solidFill>
                <a:srgbClr val="C00000"/>
              </a:solidFill>
            </a:endParaRPr>
          </a:p>
        </p:txBody>
      </p:sp>
      <p:sp>
        <p:nvSpPr>
          <p:cNvPr id="8" name="TextBox 7">
            <a:extLst>
              <a:ext uri="{FF2B5EF4-FFF2-40B4-BE49-F238E27FC236}">
                <a16:creationId xmlns:a16="http://schemas.microsoft.com/office/drawing/2014/main" id="{0F7C5A53-2883-1223-16DF-CE0408F6E71D}"/>
              </a:ext>
            </a:extLst>
          </p:cNvPr>
          <p:cNvSpPr txBox="1"/>
          <p:nvPr/>
        </p:nvSpPr>
        <p:spPr>
          <a:xfrm>
            <a:off x="4279094" y="6381623"/>
            <a:ext cx="4349170" cy="369332"/>
          </a:xfrm>
          <a:prstGeom prst="rect">
            <a:avLst/>
          </a:prstGeom>
          <a:noFill/>
        </p:spPr>
        <p:txBody>
          <a:bodyPr wrap="square" rtlCol="0">
            <a:spAutoFit/>
          </a:bodyPr>
          <a:lstStyle/>
          <a:p>
            <a:r>
              <a:rPr lang="el-GR" b="1" i="1" dirty="0"/>
              <a:t>Αριστερά κάτω: </a:t>
            </a:r>
            <a:r>
              <a:rPr lang="el-GR" b="1" i="1" dirty="0">
                <a:solidFill>
                  <a:srgbClr val="C00000"/>
                </a:solidFill>
              </a:rPr>
              <a:t>Άλος- </a:t>
            </a:r>
            <a:r>
              <a:rPr lang="el-GR" b="1" i="1" dirty="0"/>
              <a:t>Νεκροταφείο</a:t>
            </a:r>
          </a:p>
        </p:txBody>
      </p:sp>
      <p:pic>
        <p:nvPicPr>
          <p:cNvPr id="5" name="Picture 2" descr="efamag">
            <a:extLst>
              <a:ext uri="{FF2B5EF4-FFF2-40B4-BE49-F238E27FC236}">
                <a16:creationId xmlns:a16="http://schemas.microsoft.com/office/drawing/2014/main" id="{453C174B-4354-46B3-BA4F-2C8D447889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593" y="4260555"/>
            <a:ext cx="3692203" cy="2590052"/>
          </a:xfrm>
          <a:prstGeom prst="rect">
            <a:avLst/>
          </a:prstGeom>
          <a:noFill/>
          <a:extLst>
            <a:ext uri="{909E8E84-426E-40DD-AFC4-6F175D3DCCD1}">
              <a14:hiddenFill xmlns:a14="http://schemas.microsoft.com/office/drawing/2010/main">
                <a:solidFill>
                  <a:srgbClr val="FFFFFF"/>
                </a:solidFill>
              </a14:hiddenFill>
            </a:ext>
          </a:extLst>
        </p:spPr>
      </p:pic>
      <p:pic>
        <p:nvPicPr>
          <p:cNvPr id="15" name="Εικόνα 14" descr="Εικόνα που περιέχει χορτάρι, φυτό, εξωτερικός χώρος/ύπαιθρος, βράχος&#10;&#10;Περιγραφή που δημιουργήθηκε αυτόματα">
            <a:extLst>
              <a:ext uri="{FF2B5EF4-FFF2-40B4-BE49-F238E27FC236}">
                <a16:creationId xmlns:a16="http://schemas.microsoft.com/office/drawing/2014/main" id="{6633B9F5-645B-9BEE-2DED-E99511100A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9721" y="1911097"/>
            <a:ext cx="7155235" cy="3915504"/>
          </a:xfrm>
          <a:prstGeom prst="rect">
            <a:avLst/>
          </a:prstGeom>
        </p:spPr>
      </p:pic>
    </p:spTree>
    <p:extLst>
      <p:ext uri="{BB962C8B-B14F-4D97-AF65-F5344CB8AC3E}">
        <p14:creationId xmlns:p14="http://schemas.microsoft.com/office/powerpoint/2010/main" val="2542803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E2598-4495-FDBF-F341-CDE1EA8C3665}"/>
            </a:ext>
          </a:extLst>
        </p:cNvPr>
        <p:cNvGrpSpPr/>
        <p:nvPr/>
      </p:nvGrpSpPr>
      <p:grpSpPr>
        <a:xfrm>
          <a:off x="0" y="0"/>
          <a:ext cx="0" cy="0"/>
          <a:chOff x="0" y="0"/>
          <a:chExt cx="0" cy="0"/>
        </a:xfrm>
      </p:grpSpPr>
      <p:sp>
        <p:nvSpPr>
          <p:cNvPr id="10" name="Υπότιτλος 2">
            <a:extLst>
              <a:ext uri="{FF2B5EF4-FFF2-40B4-BE49-F238E27FC236}">
                <a16:creationId xmlns:a16="http://schemas.microsoft.com/office/drawing/2014/main" id="{A8A998D4-48EA-C9D7-7035-9216EAF025FF}"/>
              </a:ext>
            </a:extLst>
          </p:cNvPr>
          <p:cNvSpPr txBox="1">
            <a:spLocks/>
          </p:cNvSpPr>
          <p:nvPr/>
        </p:nvSpPr>
        <p:spPr>
          <a:xfrm>
            <a:off x="0" y="107045"/>
            <a:ext cx="12192000" cy="1026430"/>
          </a:xfrm>
          <a:prstGeom prst="rect">
            <a:avLst/>
          </a:prstGeom>
          <a:solidFill>
            <a:srgbClr val="F6F2BC"/>
          </a:solidFill>
          <a:ln w="34925">
            <a:solidFill>
              <a:schemeClr val="tx1"/>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l-GR" sz="3200" b="1" dirty="0">
                <a:solidFill>
                  <a:srgbClr val="C00000"/>
                </a:solidFill>
                <a:effectLst>
                  <a:outerShdw blurRad="38100" dist="38100" dir="2700000" algn="tl">
                    <a:srgbClr val="000000">
                      <a:alpha val="43137"/>
                    </a:srgbClr>
                  </a:outerShdw>
                </a:effectLst>
              </a:rPr>
              <a:t>ΧΩΡΙΚΗ υπο-ΕΝΟΤΗΤΑ 3: </a:t>
            </a:r>
            <a:r>
              <a:rPr lang="el-GR" sz="3200" b="1" dirty="0">
                <a:effectLst>
                  <a:outerShdw blurRad="38100" dist="38100" dir="2700000" algn="tl">
                    <a:srgbClr val="000000">
                      <a:alpha val="43137"/>
                    </a:srgbClr>
                  </a:outerShdw>
                </a:effectLst>
              </a:rPr>
              <a:t>Περιοχή Αλμυρού </a:t>
            </a:r>
          </a:p>
          <a:p>
            <a:pPr marL="0" indent="0" algn="ctr">
              <a:buNone/>
            </a:pPr>
            <a:r>
              <a:rPr lang="el-GR" sz="3200" dirty="0">
                <a:solidFill>
                  <a:srgbClr val="C00000"/>
                </a:solidFill>
                <a:effectLst>
                  <a:outerShdw blurRad="38100" dist="38100" dir="2700000" algn="tl">
                    <a:srgbClr val="000000">
                      <a:alpha val="43137"/>
                    </a:srgbClr>
                  </a:outerShdw>
                </a:effectLst>
              </a:rPr>
              <a:t>Η Βυζαντινή </a:t>
            </a:r>
            <a:r>
              <a:rPr lang="el-GR" sz="3200" b="1" dirty="0">
                <a:solidFill>
                  <a:srgbClr val="C00000"/>
                </a:solidFill>
                <a:effectLst>
                  <a:outerShdw blurRad="38100" dist="38100" dir="2700000" algn="tl">
                    <a:srgbClr val="000000">
                      <a:alpha val="43137"/>
                    </a:srgbClr>
                  </a:outerShdw>
                </a:effectLst>
              </a:rPr>
              <a:t>Μονή της Παναγίας Ξενιάς</a:t>
            </a:r>
          </a:p>
        </p:txBody>
      </p:sp>
      <p:sp>
        <p:nvSpPr>
          <p:cNvPr id="8" name="TextBox 7">
            <a:extLst>
              <a:ext uri="{FF2B5EF4-FFF2-40B4-BE49-F238E27FC236}">
                <a16:creationId xmlns:a16="http://schemas.microsoft.com/office/drawing/2014/main" id="{0F7C5A53-2883-1223-16DF-CE0408F6E71D}"/>
              </a:ext>
            </a:extLst>
          </p:cNvPr>
          <p:cNvSpPr txBox="1"/>
          <p:nvPr/>
        </p:nvSpPr>
        <p:spPr>
          <a:xfrm>
            <a:off x="3326918" y="5012015"/>
            <a:ext cx="3769567" cy="1077218"/>
          </a:xfrm>
          <a:prstGeom prst="rect">
            <a:avLst/>
          </a:prstGeom>
          <a:noFill/>
        </p:spPr>
        <p:txBody>
          <a:bodyPr wrap="square" rtlCol="0">
            <a:spAutoFit/>
          </a:bodyPr>
          <a:lstStyle/>
          <a:p>
            <a:r>
              <a:rPr lang="el-GR" sz="1600" b="1" i="1" dirty="0"/>
              <a:t>Στο μεγάλο σεισμό 1980 η Μονή Ξενιάς επλήγη επλήγη ανυπολόγιστα, και η Βυζαντινή Μονή δεν έχει ακόμη αποκατασταθεί πλήρως.</a:t>
            </a:r>
          </a:p>
        </p:txBody>
      </p:sp>
      <p:pic>
        <p:nvPicPr>
          <p:cNvPr id="1026" name="Picture 2">
            <a:extLst>
              <a:ext uri="{FF2B5EF4-FFF2-40B4-BE49-F238E27FC236}">
                <a16:creationId xmlns:a16="http://schemas.microsoft.com/office/drawing/2014/main" id="{5EE822D0-1CED-64D9-395F-EFA2F31AE2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94" y="4598779"/>
            <a:ext cx="3190359" cy="21269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48C2117-333E-FBA8-6937-EA9DB5C947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6350" y="4829515"/>
            <a:ext cx="4337625" cy="197000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5DBEEEA-B35B-6C82-3E95-531CD3608011}"/>
              </a:ext>
            </a:extLst>
          </p:cNvPr>
          <p:cNvSpPr txBox="1"/>
          <p:nvPr/>
        </p:nvSpPr>
        <p:spPr>
          <a:xfrm>
            <a:off x="6799013" y="1197489"/>
            <a:ext cx="5392987" cy="830997"/>
          </a:xfrm>
          <a:prstGeom prst="rect">
            <a:avLst/>
          </a:prstGeom>
          <a:noFill/>
        </p:spPr>
        <p:txBody>
          <a:bodyPr wrap="square" rtlCol="0">
            <a:spAutoFit/>
          </a:bodyPr>
          <a:lstStyle/>
          <a:p>
            <a:r>
              <a:rPr lang="el-GR" sz="1600" b="1" dirty="0">
                <a:solidFill>
                  <a:srgbClr val="C00000"/>
                </a:solidFill>
                <a:effectLst>
                  <a:outerShdw blurRad="38100" dist="38100" dir="2700000" algn="tl">
                    <a:srgbClr val="000000">
                      <a:alpha val="43137"/>
                    </a:srgbClr>
                  </a:outerShdw>
                </a:effectLst>
              </a:rPr>
              <a:t>Η ΒΥΖΑΝΤΙΝΗ ΜΟΝΗ Της ΠΑΝΑΓΙΑΣ ΞΕΝΙΑΣ του 12 αιώνα </a:t>
            </a:r>
            <a:r>
              <a:rPr lang="el-GR" sz="1600" b="1" dirty="0"/>
              <a:t>σε απόσταση </a:t>
            </a:r>
            <a:r>
              <a:rPr lang="el-GR" sz="1600" b="1" u="sng" dirty="0"/>
              <a:t>16 χιλ. από τον Αλμυρό</a:t>
            </a:r>
            <a:r>
              <a:rPr lang="el-GR" sz="1600" b="1" dirty="0"/>
              <a:t>, σε μικρό οροπέδιο με πλούσια βλάστηση και άφθονα νερά</a:t>
            </a:r>
            <a:r>
              <a:rPr lang="el-GR" sz="1600" dirty="0"/>
              <a:t>.</a:t>
            </a:r>
          </a:p>
        </p:txBody>
      </p:sp>
      <p:pic>
        <p:nvPicPr>
          <p:cNvPr id="4" name="Εικόνα 3" descr="Εικόνα που περιέχει κτίριο, εξωτερικός χώρος/ύπαιθρος, ουρανός, δέντρο&#10;&#10;Περιγραφή που δημιουργήθηκε αυτόματα">
            <a:extLst>
              <a:ext uri="{FF2B5EF4-FFF2-40B4-BE49-F238E27FC236}">
                <a16:creationId xmlns:a16="http://schemas.microsoft.com/office/drawing/2014/main" id="{CC8A7E42-26ED-B3FA-3287-AD9ADCCFFC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94" y="1197489"/>
            <a:ext cx="6799013" cy="3465303"/>
          </a:xfrm>
          <a:prstGeom prst="rect">
            <a:avLst/>
          </a:prstGeom>
        </p:spPr>
      </p:pic>
      <p:pic>
        <p:nvPicPr>
          <p:cNvPr id="1034" name="Picture 10" descr="ΙΕΡΑ ΜΟΝΗ ΠΑΝΑΓΙΑΣ ΞΕΝΙΑΣ ΜΑΓΝΗΣΙΑΣ - Μοναστήρια της Ελλάδος">
            <a:extLst>
              <a:ext uri="{FF2B5EF4-FFF2-40B4-BE49-F238E27FC236}">
                <a16:creationId xmlns:a16="http://schemas.microsoft.com/office/drawing/2014/main" id="{950F018B-71F7-EF89-B414-48B50F2BF1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8860" y="2052650"/>
            <a:ext cx="3035115" cy="2708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53995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2AA9A35-F2E3-280B-A95F-364F2DB038FA}"/>
              </a:ext>
            </a:extLst>
          </p:cNvPr>
          <p:cNvSpPr txBox="1"/>
          <p:nvPr/>
        </p:nvSpPr>
        <p:spPr>
          <a:xfrm>
            <a:off x="49034" y="2116985"/>
            <a:ext cx="5261782" cy="4619625"/>
          </a:xfrm>
          <a:prstGeom prst="rect">
            <a:avLst/>
          </a:prstGeom>
          <a:noFill/>
        </p:spPr>
        <p:txBody>
          <a:bodyPr wrap="square" rtlCol="0">
            <a:spAutoFit/>
          </a:bodyPr>
          <a:lstStyle/>
          <a:p>
            <a:r>
              <a:rPr lang="el-GR" sz="2400" b="1" dirty="0">
                <a:solidFill>
                  <a:srgbClr val="C00000"/>
                </a:solidFill>
              </a:rPr>
              <a:t>ΘΕΣΗ 1 :</a:t>
            </a:r>
            <a:r>
              <a:rPr lang="el-GR" sz="2400" b="1" dirty="0"/>
              <a:t>Ακρωτήριο</a:t>
            </a:r>
            <a:r>
              <a:rPr lang="en-US" sz="2400" b="1" dirty="0"/>
              <a:t> ‘</a:t>
            </a:r>
            <a:r>
              <a:rPr lang="el-GR" sz="2400" b="1" dirty="0"/>
              <a:t>Γλάρος</a:t>
            </a:r>
            <a:r>
              <a:rPr lang="en-US" sz="2400" b="1" dirty="0"/>
              <a:t>’ – </a:t>
            </a:r>
            <a:endParaRPr lang="el-GR" sz="2400" b="1" dirty="0"/>
          </a:p>
          <a:p>
            <a:r>
              <a:rPr lang="en-US" sz="2400" b="1" dirty="0"/>
              <a:t>3 </a:t>
            </a:r>
            <a:r>
              <a:rPr lang="el-GR" sz="2400" b="1" dirty="0"/>
              <a:t>Βυζαντινά Ναυάγια πλοίων </a:t>
            </a:r>
            <a:r>
              <a:rPr lang="en-US" sz="2400" b="1" dirty="0"/>
              <a:t>12</a:t>
            </a:r>
            <a:r>
              <a:rPr lang="el-GR" sz="2400" b="1" baseline="30000" dirty="0"/>
              <a:t>ου</a:t>
            </a:r>
            <a:r>
              <a:rPr lang="en-US" sz="2400" b="1" dirty="0"/>
              <a:t> and 13</a:t>
            </a:r>
            <a:r>
              <a:rPr lang="el-GR" sz="2400" b="1" baseline="30000" dirty="0"/>
              <a:t>ου</a:t>
            </a:r>
            <a:r>
              <a:rPr lang="en-US" sz="2400" b="1" dirty="0"/>
              <a:t> </a:t>
            </a:r>
            <a:r>
              <a:rPr lang="el-GR" sz="2400" b="1" dirty="0"/>
              <a:t>Αιώνα μ. Χ.</a:t>
            </a:r>
            <a:r>
              <a:rPr lang="en-US" sz="2400" b="1" dirty="0"/>
              <a:t> </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r>
              <a:rPr lang="el-GR" sz="2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Θέση</a:t>
            </a:r>
            <a:r>
              <a:rPr lang="en-US" sz="2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2</a:t>
            </a:r>
            <a:r>
              <a:rPr lang="el-GR" sz="2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t>
            </a:r>
            <a:r>
              <a:rPr lang="el-GR" sz="2400" b="1" dirty="0" err="1">
                <a:latin typeface="Calibri" panose="020F0502020204030204" pitchFamily="34" charset="0"/>
                <a:ea typeface="Calibri" panose="020F0502020204030204" pitchFamily="34" charset="0"/>
                <a:cs typeface="Times New Roman" panose="02020603050405020304" pitchFamily="18" charset="0"/>
              </a:rPr>
              <a:t>Κίκινθος</a:t>
            </a:r>
            <a:r>
              <a:rPr lang="el-GR" sz="2400" b="1" dirty="0">
                <a:latin typeface="Calibri" panose="020F0502020204030204" pitchFamily="34" charset="0"/>
                <a:ea typeface="Calibri" panose="020F0502020204030204" pitchFamily="34" charset="0"/>
                <a:cs typeface="Times New Roman" panose="02020603050405020304" pitchFamily="18" charset="0"/>
              </a:rPr>
              <a:t> </a:t>
            </a:r>
            <a:r>
              <a:rPr lang="en-US" sz="2400" b="1" dirty="0">
                <a:latin typeface="Calibri" panose="020F0502020204030204" pitchFamily="34" charset="0"/>
                <a:ea typeface="Calibri" panose="020F0502020204030204" pitchFamily="34" charset="0"/>
                <a:cs typeface="Times New Roman" panose="02020603050405020304" pitchFamily="18" charset="0"/>
              </a:rPr>
              <a:t>–</a:t>
            </a:r>
            <a:endParaRPr lang="el-GR" sz="2400" b="1" dirty="0">
              <a:latin typeface="Calibri" panose="020F0502020204030204" pitchFamily="34" charset="0"/>
              <a:ea typeface="Calibri" panose="020F0502020204030204" pitchFamily="34" charset="0"/>
              <a:cs typeface="Times New Roman" panose="02020603050405020304" pitchFamily="18" charset="0"/>
            </a:endParaRPr>
          </a:p>
          <a:p>
            <a:r>
              <a:rPr lang="el-GR" sz="2400" b="1" dirty="0">
                <a:latin typeface="Calibri" panose="020F0502020204030204" pitchFamily="34" charset="0"/>
                <a:ea typeface="Calibri" panose="020F0502020204030204" pitchFamily="34" charset="0"/>
                <a:cs typeface="Times New Roman" panose="02020603050405020304" pitchFamily="18" charset="0"/>
              </a:rPr>
              <a:t>1 Βυζαντινό Ναυάγιο πλοίου του 12ου Αιώνα μ. Χ. </a:t>
            </a:r>
          </a:p>
          <a:p>
            <a:endParaRPr lang="en-US" sz="2400" b="1"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r>
              <a:rPr lang="el-GR" sz="2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ΘΕΣΗ </a:t>
            </a:r>
            <a:r>
              <a:rPr lang="en-US" sz="2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3</a:t>
            </a:r>
            <a:r>
              <a:rPr lang="el-GR" sz="2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 </a:t>
            </a:r>
            <a:r>
              <a:rPr lang="el-GR" sz="2400" b="1" dirty="0">
                <a:latin typeface="Calibri" panose="020F0502020204030204" pitchFamily="34" charset="0"/>
                <a:ea typeface="Calibri" panose="020F0502020204030204" pitchFamily="34" charset="0"/>
                <a:cs typeface="Times New Roman" panose="02020603050405020304" pitchFamily="18" charset="0"/>
              </a:rPr>
              <a:t>Τηλέγραφος –</a:t>
            </a:r>
          </a:p>
          <a:p>
            <a:r>
              <a:rPr lang="el-GR" sz="2400" b="1" dirty="0">
                <a:latin typeface="Calibri" panose="020F0502020204030204" pitchFamily="34" charset="0"/>
                <a:ea typeface="Calibri" panose="020F0502020204030204" pitchFamily="34" charset="0"/>
                <a:cs typeface="Times New Roman" panose="02020603050405020304" pitchFamily="18" charset="0"/>
              </a:rPr>
              <a:t>Ναυάγιο πλοίου της ύστερης Ρωμαϊκής περιόδου.</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endParaRPr lang="en-US" sz="2000" b="1"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11" name="Ομάδα 10">
            <a:extLst>
              <a:ext uri="{FF2B5EF4-FFF2-40B4-BE49-F238E27FC236}">
                <a16:creationId xmlns:a16="http://schemas.microsoft.com/office/drawing/2014/main" id="{31313DBE-E790-128E-E090-A34AFAA08BD9}"/>
              </a:ext>
            </a:extLst>
          </p:cNvPr>
          <p:cNvGrpSpPr/>
          <p:nvPr/>
        </p:nvGrpSpPr>
        <p:grpSpPr>
          <a:xfrm>
            <a:off x="5679429" y="1290338"/>
            <a:ext cx="6512571" cy="4977111"/>
            <a:chOff x="1242040" y="925894"/>
            <a:chExt cx="7497965" cy="6422518"/>
          </a:xfrm>
        </p:grpSpPr>
        <p:pic>
          <p:nvPicPr>
            <p:cNvPr id="12" name="Εικόνα 11">
              <a:extLst>
                <a:ext uri="{FF2B5EF4-FFF2-40B4-BE49-F238E27FC236}">
                  <a16:creationId xmlns:a16="http://schemas.microsoft.com/office/drawing/2014/main" id="{AB18779E-BF9B-9F32-F16A-77F1CB3AA1A3}"/>
                </a:ext>
              </a:extLst>
            </p:cNvPr>
            <p:cNvPicPr>
              <a:picLocks noChangeAspect="1"/>
            </p:cNvPicPr>
            <p:nvPr/>
          </p:nvPicPr>
          <p:blipFill>
            <a:blip r:embed="rId2"/>
            <a:stretch>
              <a:fillRect/>
            </a:stretch>
          </p:blipFill>
          <p:spPr>
            <a:xfrm>
              <a:off x="1242040" y="925894"/>
              <a:ext cx="7497965" cy="6422518"/>
            </a:xfrm>
            <a:prstGeom prst="rect">
              <a:avLst/>
            </a:prstGeom>
          </p:spPr>
        </p:pic>
        <p:grpSp>
          <p:nvGrpSpPr>
            <p:cNvPr id="13" name="Ομάδα 12">
              <a:extLst>
                <a:ext uri="{FF2B5EF4-FFF2-40B4-BE49-F238E27FC236}">
                  <a16:creationId xmlns:a16="http://schemas.microsoft.com/office/drawing/2014/main" id="{15E5AF37-E195-DAC7-9C90-14A6088E97A1}"/>
                </a:ext>
              </a:extLst>
            </p:cNvPr>
            <p:cNvGrpSpPr/>
            <p:nvPr/>
          </p:nvGrpSpPr>
          <p:grpSpPr>
            <a:xfrm>
              <a:off x="2556589" y="1828801"/>
              <a:ext cx="2967134" cy="3629608"/>
              <a:chOff x="4618654" y="2080727"/>
              <a:chExt cx="2967134" cy="3629608"/>
            </a:xfrm>
          </p:grpSpPr>
          <p:sp>
            <p:nvSpPr>
              <p:cNvPr id="14" name="Οβάλ 13">
                <a:extLst>
                  <a:ext uri="{FF2B5EF4-FFF2-40B4-BE49-F238E27FC236}">
                    <a16:creationId xmlns:a16="http://schemas.microsoft.com/office/drawing/2014/main" id="{D117F2AB-67B4-1150-78DE-8913415BAC87}"/>
                  </a:ext>
                </a:extLst>
              </p:cNvPr>
              <p:cNvSpPr/>
              <p:nvPr/>
            </p:nvSpPr>
            <p:spPr>
              <a:xfrm>
                <a:off x="4618654" y="2080727"/>
                <a:ext cx="494522" cy="3957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ln w="22225">
                      <a:solidFill>
                        <a:schemeClr val="accent2"/>
                      </a:solidFill>
                      <a:prstDash val="solid"/>
                    </a:ln>
                    <a:solidFill>
                      <a:schemeClr val="accent2">
                        <a:lumMod val="40000"/>
                        <a:lumOff val="60000"/>
                      </a:schemeClr>
                    </a:solidFill>
                  </a:rPr>
                  <a:t>1</a:t>
                </a:r>
              </a:p>
            </p:txBody>
          </p:sp>
          <p:sp>
            <p:nvSpPr>
              <p:cNvPr id="15" name="Οβάλ 14">
                <a:extLst>
                  <a:ext uri="{FF2B5EF4-FFF2-40B4-BE49-F238E27FC236}">
                    <a16:creationId xmlns:a16="http://schemas.microsoft.com/office/drawing/2014/main" id="{07FD91E3-C5B1-1543-530B-EDD2A43EC85A}"/>
                  </a:ext>
                </a:extLst>
              </p:cNvPr>
              <p:cNvSpPr/>
              <p:nvPr/>
            </p:nvSpPr>
            <p:spPr>
              <a:xfrm>
                <a:off x="6096000" y="4805265"/>
                <a:ext cx="584718" cy="4198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ln w="22225">
                      <a:solidFill>
                        <a:schemeClr val="accent2"/>
                      </a:solidFill>
                      <a:prstDash val="solid"/>
                    </a:ln>
                    <a:solidFill>
                      <a:schemeClr val="accent2">
                        <a:lumMod val="40000"/>
                        <a:lumOff val="60000"/>
                      </a:schemeClr>
                    </a:solidFill>
                  </a:rPr>
                  <a:t>2</a:t>
                </a:r>
                <a:endParaRPr lang="el-GR" dirty="0"/>
              </a:p>
            </p:txBody>
          </p:sp>
          <p:sp>
            <p:nvSpPr>
              <p:cNvPr id="16" name="Οβάλ 15">
                <a:extLst>
                  <a:ext uri="{FF2B5EF4-FFF2-40B4-BE49-F238E27FC236}">
                    <a16:creationId xmlns:a16="http://schemas.microsoft.com/office/drawing/2014/main" id="{50851BEF-65AC-18ED-228A-009577BEF49C}"/>
                  </a:ext>
                </a:extLst>
              </p:cNvPr>
              <p:cNvSpPr/>
              <p:nvPr/>
            </p:nvSpPr>
            <p:spPr>
              <a:xfrm>
                <a:off x="7063273" y="5346441"/>
                <a:ext cx="522515" cy="3638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ln w="22225">
                      <a:solidFill>
                        <a:schemeClr val="accent2"/>
                      </a:solidFill>
                      <a:prstDash val="solid"/>
                    </a:ln>
                    <a:solidFill>
                      <a:schemeClr val="accent2">
                        <a:lumMod val="40000"/>
                        <a:lumOff val="60000"/>
                      </a:schemeClr>
                    </a:solidFill>
                  </a:rPr>
                  <a:t>3</a:t>
                </a:r>
              </a:p>
            </p:txBody>
          </p:sp>
        </p:grpSp>
      </p:grpSp>
      <p:sp>
        <p:nvSpPr>
          <p:cNvPr id="3" name="Υπότιτλος 2">
            <a:extLst>
              <a:ext uri="{FF2B5EF4-FFF2-40B4-BE49-F238E27FC236}">
                <a16:creationId xmlns:a16="http://schemas.microsoft.com/office/drawing/2014/main" id="{3070E488-A46B-8334-DD27-D9C27CD8E838}"/>
              </a:ext>
            </a:extLst>
          </p:cNvPr>
          <p:cNvSpPr txBox="1">
            <a:spLocks/>
          </p:cNvSpPr>
          <p:nvPr/>
        </p:nvSpPr>
        <p:spPr>
          <a:xfrm>
            <a:off x="0" y="107045"/>
            <a:ext cx="12192000" cy="1721755"/>
          </a:xfrm>
          <a:prstGeom prst="rect">
            <a:avLst/>
          </a:prstGeom>
          <a:solidFill>
            <a:srgbClr val="F6F2BC"/>
          </a:solidFill>
          <a:ln w="34925">
            <a:solidFill>
              <a:schemeClr val="tx1"/>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l-GR" sz="3200" b="1" dirty="0">
                <a:solidFill>
                  <a:srgbClr val="C00000"/>
                </a:solidFill>
                <a:effectLst>
                  <a:outerShdw blurRad="38100" dist="38100" dir="2700000" algn="tl">
                    <a:srgbClr val="000000">
                      <a:alpha val="43137"/>
                    </a:srgbClr>
                  </a:outerShdw>
                </a:effectLst>
              </a:rPr>
              <a:t>ΧΩΡΙΚΗ υπο-ΕΝΟΤΗΤΑ 3: </a:t>
            </a:r>
          </a:p>
          <a:p>
            <a:pPr marL="0" indent="0" algn="ctr">
              <a:buNone/>
            </a:pPr>
            <a:r>
              <a:rPr lang="el-GR" sz="3200" b="1" dirty="0"/>
              <a:t>Περιοχή Αλμυρού- Αμαλιάπολης- </a:t>
            </a:r>
            <a:r>
              <a:rPr lang="el-GR" sz="3200" b="1" dirty="0" err="1"/>
              <a:t>Νηές</a:t>
            </a:r>
            <a:r>
              <a:rPr lang="el-GR" sz="3200" b="1" dirty="0"/>
              <a:t>-Τρικερίου. </a:t>
            </a:r>
          </a:p>
          <a:p>
            <a:pPr marL="0" indent="0" algn="ctr">
              <a:buNone/>
            </a:pPr>
            <a:r>
              <a:rPr lang="el-GR" sz="3200" b="1" dirty="0">
                <a:effectLst>
                  <a:outerShdw blurRad="38100" dist="38100" dir="2700000" algn="tl">
                    <a:srgbClr val="000000">
                      <a:alpha val="43137"/>
                    </a:srgbClr>
                  </a:outerShdw>
                </a:effectLst>
              </a:rPr>
              <a:t> </a:t>
            </a:r>
            <a:r>
              <a:rPr lang="el-GR" b="1" dirty="0">
                <a:solidFill>
                  <a:srgbClr val="C00000"/>
                </a:solidFill>
                <a:effectLst>
                  <a:outerShdw blurRad="38100" dist="38100" dir="2700000" algn="tl">
                    <a:srgbClr val="000000">
                      <a:alpha val="43137"/>
                    </a:srgbClr>
                  </a:outerShdw>
                </a:effectLst>
              </a:rPr>
              <a:t>Ναυάγια πλοίων </a:t>
            </a:r>
            <a:r>
              <a:rPr lang="el-GR" dirty="0"/>
              <a:t>Κλασσικών Χρόνων και Βυζαντινής Εποχής</a:t>
            </a:r>
          </a:p>
        </p:txBody>
      </p:sp>
    </p:spTree>
    <p:extLst>
      <p:ext uri="{BB962C8B-B14F-4D97-AF65-F5344CB8AC3E}">
        <p14:creationId xmlns:p14="http://schemas.microsoft.com/office/powerpoint/2010/main" val="41770831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7A8182DC-DB89-C6DE-FC59-EAA7544F19FB}"/>
              </a:ext>
            </a:extLst>
          </p:cNvPr>
          <p:cNvPicPr>
            <a:picLocks noChangeAspect="1"/>
          </p:cNvPicPr>
          <p:nvPr/>
        </p:nvPicPr>
        <p:blipFill>
          <a:blip r:embed="rId2"/>
          <a:stretch>
            <a:fillRect/>
          </a:stretch>
        </p:blipFill>
        <p:spPr>
          <a:xfrm>
            <a:off x="110580" y="1213472"/>
            <a:ext cx="5898978" cy="3930027"/>
          </a:xfrm>
          <a:prstGeom prst="rect">
            <a:avLst/>
          </a:prstGeom>
        </p:spPr>
      </p:pic>
      <p:sp>
        <p:nvSpPr>
          <p:cNvPr id="3" name="TextBox 2">
            <a:extLst>
              <a:ext uri="{FF2B5EF4-FFF2-40B4-BE49-F238E27FC236}">
                <a16:creationId xmlns:a16="http://schemas.microsoft.com/office/drawing/2014/main" id="{A6E745DA-E837-34E5-5777-C4F961E7055E}"/>
              </a:ext>
            </a:extLst>
          </p:cNvPr>
          <p:cNvSpPr txBox="1"/>
          <p:nvPr/>
        </p:nvSpPr>
        <p:spPr>
          <a:xfrm>
            <a:off x="174338" y="5383749"/>
            <a:ext cx="5554494" cy="1200329"/>
          </a:xfrm>
          <a:prstGeom prst="rect">
            <a:avLst/>
          </a:prstGeom>
          <a:noFill/>
        </p:spPr>
        <p:txBody>
          <a:bodyPr wrap="square" rtlCol="0">
            <a:spAutoFit/>
          </a:bodyPr>
          <a:lstStyle/>
          <a:p>
            <a:r>
              <a:rPr lang="el-GR" b="1" i="1" dirty="0">
                <a:solidFill>
                  <a:srgbClr val="C00000"/>
                </a:solidFill>
              </a:rPr>
              <a:t>Ακρωτήριο Γλάρος: Βυζαντινή μεταλλική άγκυρα πλοίου</a:t>
            </a:r>
            <a:endParaRPr lang="en-US" b="1" i="1" dirty="0">
              <a:solidFill>
                <a:srgbClr val="C00000"/>
              </a:solidFill>
            </a:endParaRPr>
          </a:p>
          <a:p>
            <a:r>
              <a:rPr lang="el-GR" dirty="0"/>
              <a:t>©</a:t>
            </a:r>
            <a:r>
              <a:rPr lang="en-US" dirty="0"/>
              <a:t> The Greek Ministry of Culture [</a:t>
            </a:r>
            <a:r>
              <a:rPr lang="fr-FR" dirty="0"/>
              <a:t>Matteo </a:t>
            </a:r>
            <a:r>
              <a:rPr lang="fr-FR" dirty="0" err="1"/>
              <a:t>Collina</a:t>
            </a:r>
            <a:r>
              <a:rPr lang="fr-FR" dirty="0"/>
              <a:t> </a:t>
            </a:r>
            <a:r>
              <a:rPr lang="fr-FR" dirty="0" err="1"/>
              <a:t>Univerità</a:t>
            </a:r>
            <a:r>
              <a:rPr lang="fr-FR" dirty="0"/>
              <a:t> </a:t>
            </a:r>
            <a:r>
              <a:rPr lang="fr-FR" dirty="0" err="1"/>
              <a:t>della</a:t>
            </a:r>
            <a:r>
              <a:rPr lang="fr-FR" dirty="0"/>
              <a:t> </a:t>
            </a:r>
            <a:r>
              <a:rPr lang="fr-FR" dirty="0" err="1"/>
              <a:t>Calabria</a:t>
            </a:r>
            <a:r>
              <a:rPr lang="fr-FR" dirty="0"/>
              <a:t> –DIMEG]</a:t>
            </a:r>
          </a:p>
        </p:txBody>
      </p:sp>
      <p:pic>
        <p:nvPicPr>
          <p:cNvPr id="6" name="Εικόνα 5">
            <a:extLst>
              <a:ext uri="{FF2B5EF4-FFF2-40B4-BE49-F238E27FC236}">
                <a16:creationId xmlns:a16="http://schemas.microsoft.com/office/drawing/2014/main" id="{EA7D37E6-ED8B-F1CE-C634-38E197FE97A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1494848"/>
            <a:ext cx="5985420" cy="4489065"/>
          </a:xfrm>
          <a:prstGeom prst="rect">
            <a:avLst/>
          </a:prstGeom>
          <a:noFill/>
        </p:spPr>
      </p:pic>
      <p:sp>
        <p:nvSpPr>
          <p:cNvPr id="7" name="TextBox 6">
            <a:extLst>
              <a:ext uri="{FF2B5EF4-FFF2-40B4-BE49-F238E27FC236}">
                <a16:creationId xmlns:a16="http://schemas.microsoft.com/office/drawing/2014/main" id="{5601257D-0061-A5CE-8A5D-D54D1ADEDBF2}"/>
              </a:ext>
            </a:extLst>
          </p:cNvPr>
          <p:cNvSpPr txBox="1"/>
          <p:nvPr/>
        </p:nvSpPr>
        <p:spPr>
          <a:xfrm>
            <a:off x="6198950" y="6185397"/>
            <a:ext cx="5428034" cy="646331"/>
          </a:xfrm>
          <a:prstGeom prst="rect">
            <a:avLst/>
          </a:prstGeom>
          <a:noFill/>
        </p:spPr>
        <p:txBody>
          <a:bodyPr wrap="square" rtlCol="0">
            <a:spAutoFit/>
          </a:bodyPr>
          <a:lstStyle/>
          <a:p>
            <a:r>
              <a:rPr lang="el-GR" b="1" i="1" dirty="0" err="1">
                <a:solidFill>
                  <a:srgbClr val="C00000"/>
                </a:solidFill>
              </a:rPr>
              <a:t>Κίκινθος</a:t>
            </a:r>
            <a:r>
              <a:rPr lang="en-US" b="1" i="1" dirty="0">
                <a:solidFill>
                  <a:srgbClr val="C00000"/>
                </a:solidFill>
              </a:rPr>
              <a:t>; </a:t>
            </a:r>
            <a:r>
              <a:rPr lang="el-GR" b="1" i="1" dirty="0">
                <a:solidFill>
                  <a:srgbClr val="C00000"/>
                </a:solidFill>
              </a:rPr>
              <a:t>Σπασμένα αγγεία του ναυαγίου</a:t>
            </a:r>
            <a:endParaRPr lang="en-US" b="1" i="1" dirty="0">
              <a:solidFill>
                <a:srgbClr val="C00000"/>
              </a:solidFill>
            </a:endParaRPr>
          </a:p>
          <a:p>
            <a:r>
              <a:rPr lang="el-GR" dirty="0"/>
              <a:t>©</a:t>
            </a:r>
            <a:r>
              <a:rPr lang="en-US" dirty="0"/>
              <a:t> The Greek Ministry of Culture [Stefanos </a:t>
            </a:r>
            <a:r>
              <a:rPr lang="en-US" dirty="0" err="1"/>
              <a:t>Kontos</a:t>
            </a:r>
            <a:r>
              <a:rPr lang="en-US" dirty="0"/>
              <a:t>]</a:t>
            </a:r>
            <a:endParaRPr lang="el-GR" dirty="0"/>
          </a:p>
        </p:txBody>
      </p:sp>
      <p:sp>
        <p:nvSpPr>
          <p:cNvPr id="4" name="Υπότιτλος 2">
            <a:extLst>
              <a:ext uri="{FF2B5EF4-FFF2-40B4-BE49-F238E27FC236}">
                <a16:creationId xmlns:a16="http://schemas.microsoft.com/office/drawing/2014/main" id="{8500C158-0216-2011-ADEA-BEF76EC6CF5A}"/>
              </a:ext>
            </a:extLst>
          </p:cNvPr>
          <p:cNvSpPr txBox="1">
            <a:spLocks/>
          </p:cNvSpPr>
          <p:nvPr/>
        </p:nvSpPr>
        <p:spPr>
          <a:xfrm>
            <a:off x="0" y="107045"/>
            <a:ext cx="12192000" cy="1026430"/>
          </a:xfrm>
          <a:prstGeom prst="rect">
            <a:avLst/>
          </a:prstGeom>
          <a:solidFill>
            <a:srgbClr val="F6F2BC"/>
          </a:solidFill>
          <a:ln w="34925">
            <a:solidFill>
              <a:schemeClr val="tx1"/>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l-GR" sz="3200" b="1" dirty="0">
                <a:solidFill>
                  <a:srgbClr val="C00000"/>
                </a:solidFill>
                <a:effectLst>
                  <a:outerShdw blurRad="38100" dist="38100" dir="2700000" algn="tl">
                    <a:srgbClr val="000000">
                      <a:alpha val="43137"/>
                    </a:srgbClr>
                  </a:outerShdw>
                </a:effectLst>
              </a:rPr>
              <a:t>ΧΩΡΙΚΗ υπο-ΕΝΟΤΗΤΑ 3: </a:t>
            </a:r>
            <a:r>
              <a:rPr lang="el-GR" sz="3200" b="1" dirty="0">
                <a:effectLst>
                  <a:outerShdw blurRad="38100" dist="38100" dir="2700000" algn="tl">
                    <a:srgbClr val="000000">
                      <a:alpha val="43137"/>
                    </a:srgbClr>
                  </a:outerShdw>
                </a:effectLst>
              </a:rPr>
              <a:t>Περιοχή Αμαλιάπολης</a:t>
            </a:r>
          </a:p>
          <a:p>
            <a:pPr marL="0" indent="0" algn="ctr">
              <a:buNone/>
            </a:pPr>
            <a:r>
              <a:rPr lang="el-GR" sz="3200" b="1" dirty="0">
                <a:effectLst>
                  <a:outerShdw blurRad="38100" dist="38100" dir="2700000" algn="tl">
                    <a:srgbClr val="000000">
                      <a:alpha val="43137"/>
                    </a:srgbClr>
                  </a:outerShdw>
                </a:effectLst>
              </a:rPr>
              <a:t> </a:t>
            </a:r>
            <a:r>
              <a:rPr lang="el-GR" sz="3200" b="1" dirty="0">
                <a:solidFill>
                  <a:srgbClr val="C00000"/>
                </a:solidFill>
                <a:effectLst>
                  <a:outerShdw blurRad="38100" dist="38100" dir="2700000" algn="tl">
                    <a:srgbClr val="000000">
                      <a:alpha val="43137"/>
                    </a:srgbClr>
                  </a:outerShdw>
                </a:effectLst>
              </a:rPr>
              <a:t>Ναυάγια πλοίων </a:t>
            </a:r>
            <a:r>
              <a:rPr lang="el-GR" sz="3200" dirty="0"/>
              <a:t>Κλασσικών Χρόνων και Βυζαντινής Εποχής </a:t>
            </a:r>
          </a:p>
        </p:txBody>
      </p:sp>
    </p:spTree>
    <p:extLst>
      <p:ext uri="{BB962C8B-B14F-4D97-AF65-F5344CB8AC3E}">
        <p14:creationId xmlns:p14="http://schemas.microsoft.com/office/powerpoint/2010/main" val="36997127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FF0CCDA7-C698-FD3A-7F0B-3BADCCB07606}"/>
              </a:ext>
            </a:extLst>
          </p:cNvPr>
          <p:cNvPicPr>
            <a:picLocks noChangeAspect="1"/>
          </p:cNvPicPr>
          <p:nvPr/>
        </p:nvPicPr>
        <p:blipFill>
          <a:blip r:embed="rId2"/>
          <a:stretch>
            <a:fillRect/>
          </a:stretch>
        </p:blipFill>
        <p:spPr>
          <a:xfrm>
            <a:off x="96221" y="1243090"/>
            <a:ext cx="5928677" cy="3948035"/>
          </a:xfrm>
          <a:prstGeom prst="rect">
            <a:avLst/>
          </a:prstGeom>
        </p:spPr>
      </p:pic>
      <p:sp>
        <p:nvSpPr>
          <p:cNvPr id="3" name="TextBox 2">
            <a:extLst>
              <a:ext uri="{FF2B5EF4-FFF2-40B4-BE49-F238E27FC236}">
                <a16:creationId xmlns:a16="http://schemas.microsoft.com/office/drawing/2014/main" id="{4ECDDF04-B035-E89D-0919-ED5E6C25EEE2}"/>
              </a:ext>
            </a:extLst>
          </p:cNvPr>
          <p:cNvSpPr txBox="1"/>
          <p:nvPr/>
        </p:nvSpPr>
        <p:spPr>
          <a:xfrm>
            <a:off x="217405" y="5657671"/>
            <a:ext cx="5214026" cy="923330"/>
          </a:xfrm>
          <a:prstGeom prst="rect">
            <a:avLst/>
          </a:prstGeom>
          <a:noFill/>
        </p:spPr>
        <p:txBody>
          <a:bodyPr wrap="square" rtlCol="0">
            <a:spAutoFit/>
          </a:bodyPr>
          <a:lstStyle/>
          <a:p>
            <a:r>
              <a:rPr lang="el-GR" b="1" i="1" dirty="0">
                <a:solidFill>
                  <a:srgbClr val="C00000"/>
                </a:solidFill>
              </a:rPr>
              <a:t>Ακρωτήριο Γλάρος: Βυζαντινό αγγείο</a:t>
            </a:r>
            <a:endParaRPr lang="en-US" b="1" i="1" dirty="0">
              <a:solidFill>
                <a:srgbClr val="C00000"/>
              </a:solidFill>
            </a:endParaRPr>
          </a:p>
          <a:p>
            <a:r>
              <a:rPr lang="el-GR" dirty="0"/>
              <a:t>©</a:t>
            </a:r>
            <a:r>
              <a:rPr lang="en-US" dirty="0"/>
              <a:t> The Greek Ministry of Culture [</a:t>
            </a:r>
            <a:r>
              <a:rPr lang="fr-FR" dirty="0"/>
              <a:t>Matteo </a:t>
            </a:r>
            <a:r>
              <a:rPr lang="fr-FR" dirty="0" err="1"/>
              <a:t>Collina</a:t>
            </a:r>
            <a:r>
              <a:rPr lang="fr-FR" dirty="0"/>
              <a:t> </a:t>
            </a:r>
            <a:r>
              <a:rPr lang="fr-FR" dirty="0" err="1"/>
              <a:t>Univerità</a:t>
            </a:r>
            <a:r>
              <a:rPr lang="fr-FR" dirty="0"/>
              <a:t> </a:t>
            </a:r>
            <a:r>
              <a:rPr lang="fr-FR" dirty="0" err="1"/>
              <a:t>della</a:t>
            </a:r>
            <a:r>
              <a:rPr lang="fr-FR" dirty="0"/>
              <a:t> </a:t>
            </a:r>
            <a:r>
              <a:rPr lang="fr-FR" dirty="0" err="1"/>
              <a:t>Calabria</a:t>
            </a:r>
            <a:r>
              <a:rPr lang="fr-FR" dirty="0"/>
              <a:t> –DIMEG]</a:t>
            </a:r>
          </a:p>
        </p:txBody>
      </p:sp>
      <p:pic>
        <p:nvPicPr>
          <p:cNvPr id="6" name="Εικόνα 5">
            <a:extLst>
              <a:ext uri="{FF2B5EF4-FFF2-40B4-BE49-F238E27FC236}">
                <a16:creationId xmlns:a16="http://schemas.microsoft.com/office/drawing/2014/main" id="{48B6E6DD-AF02-BFCD-D9F0-5C2F08DA98D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1326" y="1811655"/>
            <a:ext cx="5924453" cy="3948035"/>
          </a:xfrm>
          <a:prstGeom prst="rect">
            <a:avLst/>
          </a:prstGeom>
          <a:noFill/>
        </p:spPr>
      </p:pic>
      <p:sp>
        <p:nvSpPr>
          <p:cNvPr id="7" name="TextBox 6">
            <a:extLst>
              <a:ext uri="{FF2B5EF4-FFF2-40B4-BE49-F238E27FC236}">
                <a16:creationId xmlns:a16="http://schemas.microsoft.com/office/drawing/2014/main" id="{2ED0ADFE-F6D9-49BF-0226-DACCFAE3FD45}"/>
              </a:ext>
            </a:extLst>
          </p:cNvPr>
          <p:cNvSpPr txBox="1"/>
          <p:nvPr/>
        </p:nvSpPr>
        <p:spPr>
          <a:xfrm>
            <a:off x="6129425" y="6087551"/>
            <a:ext cx="5365791" cy="646331"/>
          </a:xfrm>
          <a:prstGeom prst="rect">
            <a:avLst/>
          </a:prstGeom>
          <a:noFill/>
        </p:spPr>
        <p:txBody>
          <a:bodyPr wrap="square" rtlCol="0">
            <a:spAutoFit/>
          </a:bodyPr>
          <a:lstStyle/>
          <a:p>
            <a:r>
              <a:rPr lang="el-GR" b="1" i="1" dirty="0">
                <a:solidFill>
                  <a:srgbClr val="C00000"/>
                </a:solidFill>
              </a:rPr>
              <a:t>Τηλέγραφος: Ρωμαϊκό μεγάλο αγγείο</a:t>
            </a:r>
          </a:p>
          <a:p>
            <a:r>
              <a:rPr lang="el-GR" dirty="0"/>
              <a:t>©</a:t>
            </a:r>
            <a:r>
              <a:rPr lang="en-US" dirty="0"/>
              <a:t>The Greek Ministry of Culture [Stefanos </a:t>
            </a:r>
            <a:r>
              <a:rPr lang="en-US" dirty="0" err="1"/>
              <a:t>Kontos</a:t>
            </a:r>
            <a:r>
              <a:rPr lang="en-US" dirty="0"/>
              <a:t>]</a:t>
            </a:r>
            <a:endParaRPr lang="el-GR" dirty="0"/>
          </a:p>
        </p:txBody>
      </p:sp>
      <p:sp>
        <p:nvSpPr>
          <p:cNvPr id="4" name="Υπότιτλος 2">
            <a:extLst>
              <a:ext uri="{FF2B5EF4-FFF2-40B4-BE49-F238E27FC236}">
                <a16:creationId xmlns:a16="http://schemas.microsoft.com/office/drawing/2014/main" id="{77DB7B82-F124-81D6-29BC-D01B162BA1D8}"/>
              </a:ext>
            </a:extLst>
          </p:cNvPr>
          <p:cNvSpPr txBox="1">
            <a:spLocks/>
          </p:cNvSpPr>
          <p:nvPr/>
        </p:nvSpPr>
        <p:spPr>
          <a:xfrm>
            <a:off x="0" y="107045"/>
            <a:ext cx="12192000" cy="1026430"/>
          </a:xfrm>
          <a:prstGeom prst="rect">
            <a:avLst/>
          </a:prstGeom>
          <a:solidFill>
            <a:srgbClr val="F6F2BC"/>
          </a:solidFill>
          <a:ln w="34925">
            <a:solidFill>
              <a:schemeClr val="tx1"/>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l-GR" sz="3200" b="1" dirty="0">
                <a:solidFill>
                  <a:srgbClr val="C00000"/>
                </a:solidFill>
                <a:effectLst>
                  <a:outerShdw blurRad="38100" dist="38100" dir="2700000" algn="tl">
                    <a:srgbClr val="000000">
                      <a:alpha val="43137"/>
                    </a:srgbClr>
                  </a:outerShdw>
                </a:effectLst>
              </a:rPr>
              <a:t>ΧΩΡΙΚΗ υπο-ΕΝΟΤΗΤΑ 3: </a:t>
            </a:r>
            <a:r>
              <a:rPr lang="el-GR" sz="3200" b="1" dirty="0">
                <a:effectLst>
                  <a:outerShdw blurRad="38100" dist="38100" dir="2700000" algn="tl">
                    <a:srgbClr val="000000">
                      <a:alpha val="43137"/>
                    </a:srgbClr>
                  </a:outerShdw>
                </a:effectLst>
              </a:rPr>
              <a:t>Περιοχή Αμαλιάπολης</a:t>
            </a:r>
          </a:p>
          <a:p>
            <a:pPr marL="0" indent="0" algn="ctr">
              <a:buNone/>
            </a:pPr>
            <a:r>
              <a:rPr lang="el-GR" sz="3200" b="1" dirty="0">
                <a:effectLst>
                  <a:outerShdw blurRad="38100" dist="38100" dir="2700000" algn="tl">
                    <a:srgbClr val="000000">
                      <a:alpha val="43137"/>
                    </a:srgbClr>
                  </a:outerShdw>
                </a:effectLst>
              </a:rPr>
              <a:t> </a:t>
            </a:r>
            <a:r>
              <a:rPr lang="el-GR" sz="3200" b="1" dirty="0">
                <a:solidFill>
                  <a:srgbClr val="C00000"/>
                </a:solidFill>
                <a:effectLst>
                  <a:outerShdw blurRad="38100" dist="38100" dir="2700000" algn="tl">
                    <a:srgbClr val="000000">
                      <a:alpha val="43137"/>
                    </a:srgbClr>
                  </a:outerShdw>
                </a:effectLst>
              </a:rPr>
              <a:t>Ναυάγια πλοίων </a:t>
            </a:r>
            <a:r>
              <a:rPr lang="el-GR" sz="3200" dirty="0"/>
              <a:t>Κλασσικών Χρόνων και Βυζαντινής Εποχής </a:t>
            </a:r>
          </a:p>
        </p:txBody>
      </p:sp>
    </p:spTree>
    <p:extLst>
      <p:ext uri="{BB962C8B-B14F-4D97-AF65-F5344CB8AC3E}">
        <p14:creationId xmlns:p14="http://schemas.microsoft.com/office/powerpoint/2010/main" val="4598974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Υπότιτλος 2">
            <a:extLst>
              <a:ext uri="{FF2B5EF4-FFF2-40B4-BE49-F238E27FC236}">
                <a16:creationId xmlns:a16="http://schemas.microsoft.com/office/drawing/2014/main" id="{77DB7B82-F124-81D6-29BC-D01B162BA1D8}"/>
              </a:ext>
            </a:extLst>
          </p:cNvPr>
          <p:cNvSpPr txBox="1">
            <a:spLocks/>
          </p:cNvSpPr>
          <p:nvPr/>
        </p:nvSpPr>
        <p:spPr>
          <a:xfrm>
            <a:off x="0" y="107045"/>
            <a:ext cx="12192000" cy="1026430"/>
          </a:xfrm>
          <a:prstGeom prst="rect">
            <a:avLst/>
          </a:prstGeom>
          <a:solidFill>
            <a:srgbClr val="F6F2BC"/>
          </a:solidFill>
          <a:ln w="34925">
            <a:solidFill>
              <a:schemeClr val="tx1"/>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l-GR" sz="3200" b="1" dirty="0">
                <a:solidFill>
                  <a:srgbClr val="C00000"/>
                </a:solidFill>
                <a:effectLst>
                  <a:outerShdw blurRad="38100" dist="38100" dir="2700000" algn="tl">
                    <a:srgbClr val="000000">
                      <a:alpha val="43137"/>
                    </a:srgbClr>
                  </a:outerShdw>
                </a:effectLst>
              </a:rPr>
              <a:t>ΧΩΡΙΚΗ υπο-ΕΝΟΤΗΤΑ 3: </a:t>
            </a:r>
            <a:r>
              <a:rPr lang="el-GR" sz="3200" b="1" dirty="0">
                <a:effectLst>
                  <a:outerShdw blurRad="38100" dist="38100" dir="2700000" algn="tl">
                    <a:srgbClr val="000000">
                      <a:alpha val="43137"/>
                    </a:srgbClr>
                  </a:outerShdw>
                </a:effectLst>
              </a:rPr>
              <a:t>Νηές – θέση Μετόχι</a:t>
            </a:r>
          </a:p>
          <a:p>
            <a:pPr marL="0" indent="0" algn="ctr">
              <a:buNone/>
            </a:pPr>
            <a:r>
              <a:rPr lang="el-GR" sz="3200" b="1" dirty="0">
                <a:effectLst>
                  <a:outerShdw blurRad="38100" dist="38100" dir="2700000" algn="tl">
                    <a:srgbClr val="000000">
                      <a:alpha val="43137"/>
                    </a:srgbClr>
                  </a:outerShdw>
                </a:effectLst>
              </a:rPr>
              <a:t> </a:t>
            </a:r>
            <a:r>
              <a:rPr lang="el-GR" sz="3200" b="1" dirty="0">
                <a:solidFill>
                  <a:srgbClr val="C00000"/>
                </a:solidFill>
                <a:effectLst>
                  <a:outerShdw blurRad="38100" dist="38100" dir="2700000" algn="tl">
                    <a:srgbClr val="000000">
                      <a:alpha val="43137"/>
                    </a:srgbClr>
                  </a:outerShdw>
                </a:effectLst>
              </a:rPr>
              <a:t>Βυθισμένος Προϊστορικός Οικισμός</a:t>
            </a:r>
            <a:endParaRPr lang="el-GR" sz="3200" dirty="0">
              <a:solidFill>
                <a:srgbClr val="C00000"/>
              </a:solidFill>
            </a:endParaRPr>
          </a:p>
        </p:txBody>
      </p:sp>
      <p:sp>
        <p:nvSpPr>
          <p:cNvPr id="9" name="TextBox 8">
            <a:extLst>
              <a:ext uri="{FF2B5EF4-FFF2-40B4-BE49-F238E27FC236}">
                <a16:creationId xmlns:a16="http://schemas.microsoft.com/office/drawing/2014/main" id="{CC88C37C-5FFD-5310-3E86-DD69B6EB032F}"/>
              </a:ext>
            </a:extLst>
          </p:cNvPr>
          <p:cNvSpPr txBox="1"/>
          <p:nvPr/>
        </p:nvSpPr>
        <p:spPr>
          <a:xfrm>
            <a:off x="6383968" y="1133475"/>
            <a:ext cx="5921830" cy="4093428"/>
          </a:xfrm>
          <a:prstGeom prst="rect">
            <a:avLst/>
          </a:prstGeom>
          <a:noFill/>
        </p:spPr>
        <p:txBody>
          <a:bodyPr wrap="square" rtlCol="0">
            <a:spAutoFit/>
          </a:bodyPr>
          <a:lstStyle/>
          <a:p>
            <a:r>
              <a:rPr lang="el-GR" sz="2000" dirty="0"/>
              <a:t>Κοντά στον οικισμό Νηές, </a:t>
            </a:r>
            <a:r>
              <a:rPr lang="el-GR" sz="2000" b="1" dirty="0"/>
              <a:t>στη θέση Μετόχι,</a:t>
            </a:r>
            <a:r>
              <a:rPr lang="el-GR" sz="2000" dirty="0"/>
              <a:t> έχει εντοπισθεί </a:t>
            </a:r>
            <a:r>
              <a:rPr lang="el-GR" sz="2000" b="1" dirty="0">
                <a:solidFill>
                  <a:srgbClr val="C00000"/>
                </a:solidFill>
              </a:rPr>
              <a:t>βυθισμένος προϊστορικός οικισμός. </a:t>
            </a:r>
            <a:r>
              <a:rPr lang="el-GR" sz="2000" b="1" dirty="0"/>
              <a:t>Ανήκει στην πρώιμη εποχή του χαλκού και χρονολογείται γύρω στο 2400 π.Χ. </a:t>
            </a:r>
          </a:p>
          <a:p>
            <a:r>
              <a:rPr lang="el-GR" sz="2000" b="1" dirty="0"/>
              <a:t>Ο οικισμός είναι </a:t>
            </a:r>
            <a:r>
              <a:rPr lang="el-GR" sz="2000" b="1" dirty="0">
                <a:solidFill>
                  <a:srgbClr val="C00000"/>
                </a:solidFill>
              </a:rPr>
              <a:t>κατά το ήμισυ καλυμμένος από τη θάλασσα και ο υπόλοιπος εκτείνεται στο χερσαίο τμήμα </a:t>
            </a:r>
            <a:r>
              <a:rPr lang="el-GR" sz="2000" b="1" dirty="0"/>
              <a:t>στην ακτή με Μοναστήρι </a:t>
            </a:r>
            <a:r>
              <a:rPr lang="el-GR" sz="2000" dirty="0"/>
              <a:t>που κατασκευάστηκε αιώνες αργότερα.</a:t>
            </a:r>
          </a:p>
          <a:p>
            <a:r>
              <a:rPr lang="el-GR" sz="2000" dirty="0"/>
              <a:t>Εκτιμάται από τους αρχαιολόγους ότι αυτός ο οικισμός ταυτίζεται με την περιοχή όπου </a:t>
            </a:r>
            <a:r>
              <a:rPr lang="el-GR" sz="2000" b="1" dirty="0">
                <a:solidFill>
                  <a:srgbClr val="C00000"/>
                </a:solidFill>
              </a:rPr>
              <a:t>ο Αχιλλέας, Βασιλιάς </a:t>
            </a:r>
            <a:r>
              <a:rPr lang="el-GR" sz="2000" b="1">
                <a:solidFill>
                  <a:srgbClr val="C00000"/>
                </a:solidFill>
              </a:rPr>
              <a:t>των Μυρμιδόνων, </a:t>
            </a:r>
            <a:r>
              <a:rPr lang="el-GR" sz="2000" b="1" dirty="0">
                <a:solidFill>
                  <a:srgbClr val="C00000"/>
                </a:solidFill>
              </a:rPr>
              <a:t>κατασκεύασε τα πλοία του και ξεκίνησε μαζί με άλλους Έλληνες για την εκστρατεία εναντίον της Τροίας.</a:t>
            </a:r>
          </a:p>
        </p:txBody>
      </p:sp>
      <p:pic>
        <p:nvPicPr>
          <p:cNvPr id="2050" name="Picture 2" descr="Τμήμα τοίχου από τον βυθισμένο οικισμό στο Μετόχι της περιοχής Νηές.">
            <a:extLst>
              <a:ext uri="{FF2B5EF4-FFF2-40B4-BE49-F238E27FC236}">
                <a16:creationId xmlns:a16="http://schemas.microsoft.com/office/drawing/2014/main" id="{08F112FB-1B12-0803-FB09-E374C27DEB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433" y="1212978"/>
            <a:ext cx="6246535" cy="3774747"/>
          </a:xfrm>
          <a:prstGeom prst="rect">
            <a:avLst/>
          </a:prstGeom>
          <a:noFill/>
          <a:extLst>
            <a:ext uri="{909E8E84-426E-40DD-AFC4-6F175D3DCCD1}">
              <a14:hiddenFill xmlns:a14="http://schemas.microsoft.com/office/drawing/2010/main">
                <a:solidFill>
                  <a:srgbClr val="FFFFFF"/>
                </a:solidFill>
              </a14:hiddenFill>
            </a:ext>
          </a:extLst>
        </p:spPr>
      </p:pic>
      <p:pic>
        <p:nvPicPr>
          <p:cNvPr id="5" name="Εικόνα 4">
            <a:extLst>
              <a:ext uri="{FF2B5EF4-FFF2-40B4-BE49-F238E27FC236}">
                <a16:creationId xmlns:a16="http://schemas.microsoft.com/office/drawing/2014/main" id="{E28734A8-DD20-A206-C9EC-AA90541C23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433" y="4654320"/>
            <a:ext cx="3653517" cy="2203679"/>
          </a:xfrm>
          <a:prstGeom prst="rect">
            <a:avLst/>
          </a:prstGeom>
          <a:noFill/>
          <a:ln>
            <a:noFill/>
          </a:ln>
        </p:spPr>
      </p:pic>
      <p:sp>
        <p:nvSpPr>
          <p:cNvPr id="11" name="TextBox 10">
            <a:extLst>
              <a:ext uri="{FF2B5EF4-FFF2-40B4-BE49-F238E27FC236}">
                <a16:creationId xmlns:a16="http://schemas.microsoft.com/office/drawing/2014/main" id="{339C358E-A842-5790-9372-E33E30A7C91F}"/>
              </a:ext>
            </a:extLst>
          </p:cNvPr>
          <p:cNvSpPr txBox="1"/>
          <p:nvPr/>
        </p:nvSpPr>
        <p:spPr>
          <a:xfrm>
            <a:off x="4752975" y="5550626"/>
            <a:ext cx="6209522" cy="1200329"/>
          </a:xfrm>
          <a:prstGeom prst="rect">
            <a:avLst/>
          </a:prstGeom>
          <a:noFill/>
          <a:ln w="47625">
            <a:solidFill>
              <a:schemeClr val="tx1"/>
            </a:solidFill>
          </a:ln>
        </p:spPr>
        <p:txBody>
          <a:bodyPr wrap="square">
            <a:spAutoFit/>
          </a:bodyPr>
          <a:lstStyle/>
          <a:p>
            <a:r>
              <a:rPr lang="el-GR" b="0" i="0" dirty="0">
                <a:effectLst/>
                <a:highlight>
                  <a:srgbClr val="FFFFFF"/>
                </a:highlight>
                <a:latin typeface="Open Sans" panose="020B0606030504020204" pitchFamily="34" charset="0"/>
              </a:rPr>
              <a:t>Ιδιαίτερα σημαντικό είναι επίσης το γεγονός ότι </a:t>
            </a:r>
            <a:r>
              <a:rPr lang="el-GR" b="1" i="0" dirty="0">
                <a:effectLst/>
                <a:highlight>
                  <a:srgbClr val="FFFFFF"/>
                </a:highlight>
                <a:latin typeface="Open Sans" panose="020B0606030504020204" pitchFamily="34" charset="0"/>
              </a:rPr>
              <a:t>το τμήμα που έχει καταποντιστεί, παραμένει ανεπηρέαστο από μεταγενέστερες παρεμβάσεις, διατηρώντας την αρχική του μορφή.</a:t>
            </a:r>
            <a:endParaRPr lang="el-GR" b="1" dirty="0"/>
          </a:p>
        </p:txBody>
      </p:sp>
    </p:spTree>
    <p:extLst>
      <p:ext uri="{BB962C8B-B14F-4D97-AF65-F5344CB8AC3E}">
        <p14:creationId xmlns:p14="http://schemas.microsoft.com/office/powerpoint/2010/main" val="31519736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B9D9B694-AFC8-8297-AFCF-28816D42DA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 y="1227130"/>
            <a:ext cx="4832516" cy="30791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EB62A836-0727-F9B6-38E6-A666C2DEF0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9585" y="3001069"/>
            <a:ext cx="4114735" cy="2736400"/>
          </a:xfrm>
          <a:prstGeom prst="rect">
            <a:avLst/>
          </a:prstGeom>
          <a:noFill/>
          <a:extLst>
            <a:ext uri="{909E8E84-426E-40DD-AFC4-6F175D3DCCD1}">
              <a14:hiddenFill xmlns:a14="http://schemas.microsoft.com/office/drawing/2010/main">
                <a:solidFill>
                  <a:srgbClr val="FFFFFF"/>
                </a:solidFill>
              </a14:hiddenFill>
            </a:ext>
          </a:extLst>
        </p:spPr>
      </p:pic>
      <p:sp>
        <p:nvSpPr>
          <p:cNvPr id="4" name="Υπότιτλος 2">
            <a:extLst>
              <a:ext uri="{FF2B5EF4-FFF2-40B4-BE49-F238E27FC236}">
                <a16:creationId xmlns:a16="http://schemas.microsoft.com/office/drawing/2014/main" id="{21F86C24-8FD2-D39B-303D-A12174E54147}"/>
              </a:ext>
            </a:extLst>
          </p:cNvPr>
          <p:cNvSpPr txBox="1">
            <a:spLocks/>
          </p:cNvSpPr>
          <p:nvPr/>
        </p:nvSpPr>
        <p:spPr>
          <a:xfrm>
            <a:off x="0" y="107045"/>
            <a:ext cx="12192000" cy="1026430"/>
          </a:xfrm>
          <a:prstGeom prst="rect">
            <a:avLst/>
          </a:prstGeom>
          <a:solidFill>
            <a:srgbClr val="F6F2BC"/>
          </a:solidFill>
          <a:ln w="34925">
            <a:solidFill>
              <a:schemeClr val="tx1"/>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l-GR" sz="3200" b="1" dirty="0">
                <a:solidFill>
                  <a:srgbClr val="C00000"/>
                </a:solidFill>
                <a:effectLst>
                  <a:outerShdw blurRad="38100" dist="38100" dir="2700000" algn="tl">
                    <a:srgbClr val="000000">
                      <a:alpha val="43137"/>
                    </a:srgbClr>
                  </a:outerShdw>
                </a:effectLst>
              </a:rPr>
              <a:t>ΧΩΡΙΚΗ υπο-ΕΝΟΤΗΤΑ 3:</a:t>
            </a:r>
            <a:r>
              <a:rPr lang="en-US" sz="3200" b="1" dirty="0">
                <a:solidFill>
                  <a:srgbClr val="C00000"/>
                </a:solidFill>
                <a:effectLst>
                  <a:outerShdw blurRad="38100" dist="38100" dir="2700000" algn="tl">
                    <a:srgbClr val="000000">
                      <a:alpha val="43137"/>
                    </a:srgbClr>
                  </a:outerShdw>
                </a:effectLst>
              </a:rPr>
              <a:t> </a:t>
            </a:r>
            <a:r>
              <a:rPr lang="el-GR" sz="3200" b="1" dirty="0">
                <a:solidFill>
                  <a:srgbClr val="C00000"/>
                </a:solidFill>
                <a:effectLst>
                  <a:outerShdw blurRad="38100" dist="38100" dir="2700000" algn="tl">
                    <a:srgbClr val="000000">
                      <a:alpha val="43137"/>
                    </a:srgbClr>
                  </a:outerShdw>
                </a:effectLst>
              </a:rPr>
              <a:t>Νησί «Παλιό Τρίκερι»</a:t>
            </a:r>
          </a:p>
          <a:p>
            <a:pPr marL="0" indent="0" algn="ctr">
              <a:buNone/>
            </a:pPr>
            <a:r>
              <a:rPr lang="el-GR" sz="3200" b="1" dirty="0">
                <a:effectLst>
                  <a:outerShdw blurRad="38100" dist="38100" dir="2700000" algn="tl">
                    <a:srgbClr val="000000">
                      <a:alpha val="43137"/>
                    </a:srgbClr>
                  </a:outerShdw>
                </a:effectLst>
              </a:rPr>
              <a:t>Η Νήσος «</a:t>
            </a:r>
            <a:r>
              <a:rPr lang="el-GR" sz="3200" b="1" dirty="0" err="1">
                <a:effectLst>
                  <a:outerShdw blurRad="38100" dist="38100" dir="2700000" algn="tl">
                    <a:srgbClr val="000000">
                      <a:alpha val="43137"/>
                    </a:srgbClr>
                  </a:outerShdw>
                </a:effectLst>
              </a:rPr>
              <a:t>Κικύνηθος</a:t>
            </a:r>
            <a:r>
              <a:rPr lang="el-GR" sz="3200" b="1" dirty="0">
                <a:effectLst>
                  <a:outerShdw blurRad="38100" dist="38100" dir="2700000" algn="tl">
                    <a:srgbClr val="000000">
                      <a:alpha val="43137"/>
                    </a:srgbClr>
                  </a:outerShdw>
                </a:effectLst>
              </a:rPr>
              <a:t>» της αρχαιότητας</a:t>
            </a:r>
          </a:p>
          <a:p>
            <a:pPr marL="0" indent="0" algn="ctr">
              <a:buNone/>
            </a:pPr>
            <a:r>
              <a:rPr lang="el-GR" sz="3200" b="1" dirty="0">
                <a:effectLst>
                  <a:outerShdw blurRad="38100" dist="38100" dir="2700000" algn="tl">
                    <a:srgbClr val="000000">
                      <a:alpha val="43137"/>
                    </a:srgbClr>
                  </a:outerShdw>
                </a:effectLst>
              </a:rPr>
              <a:t> </a:t>
            </a:r>
            <a:endParaRPr lang="el-GR" sz="3200" dirty="0">
              <a:solidFill>
                <a:srgbClr val="C00000"/>
              </a:solidFill>
            </a:endParaRPr>
          </a:p>
        </p:txBody>
      </p:sp>
      <p:sp>
        <p:nvSpPr>
          <p:cNvPr id="5" name="TextBox 4">
            <a:extLst>
              <a:ext uri="{FF2B5EF4-FFF2-40B4-BE49-F238E27FC236}">
                <a16:creationId xmlns:a16="http://schemas.microsoft.com/office/drawing/2014/main" id="{FAEC93EA-1A15-35C3-9FE6-5FAB147E7D8B}"/>
              </a:ext>
            </a:extLst>
          </p:cNvPr>
          <p:cNvSpPr txBox="1"/>
          <p:nvPr/>
        </p:nvSpPr>
        <p:spPr>
          <a:xfrm>
            <a:off x="74645" y="5749545"/>
            <a:ext cx="12117355" cy="1015663"/>
          </a:xfrm>
          <a:prstGeom prst="rect">
            <a:avLst/>
          </a:prstGeom>
          <a:noFill/>
        </p:spPr>
        <p:txBody>
          <a:bodyPr wrap="square" rtlCol="0">
            <a:spAutoFit/>
          </a:bodyPr>
          <a:lstStyle/>
          <a:p>
            <a:r>
              <a:rPr lang="el-GR" sz="2000" b="1" dirty="0"/>
              <a:t>Το νησί </a:t>
            </a:r>
            <a:r>
              <a:rPr lang="el-GR" sz="2000" b="1" dirty="0" err="1"/>
              <a:t>πρωτοκατοικήθηκε</a:t>
            </a:r>
            <a:r>
              <a:rPr lang="el-GR" sz="2000" b="1" dirty="0"/>
              <a:t> από </a:t>
            </a:r>
            <a:r>
              <a:rPr lang="el-GR" sz="2000" b="1" dirty="0">
                <a:solidFill>
                  <a:srgbClr val="C00000"/>
                </a:solidFill>
              </a:rPr>
              <a:t>Μανιάτες, Κρητικούς και Βλάχους από την Πίνδο. </a:t>
            </a:r>
            <a:r>
              <a:rPr lang="el-GR" sz="2000" b="1" dirty="0"/>
              <a:t>Εγκαταλείφθηκε μετά από επιθέσεις πειρατών, και η κοινότητα μετεγκαταστάθηκε στη θέση του σημερινού οικισμού Τρίκερι στο νοτιότερο ακρωτήριο του Πηλίου στην είσοδο του Παγασητικού Κόλπου. </a:t>
            </a:r>
            <a:endParaRPr lang="el-GR" sz="2000" u="sng" dirty="0"/>
          </a:p>
        </p:txBody>
      </p:sp>
      <p:pic>
        <p:nvPicPr>
          <p:cNvPr id="2" name="Εικόνα 1">
            <a:extLst>
              <a:ext uri="{FF2B5EF4-FFF2-40B4-BE49-F238E27FC236}">
                <a16:creationId xmlns:a16="http://schemas.microsoft.com/office/drawing/2014/main" id="{27A6549D-5351-618A-C31C-0BE61D7101BE}"/>
              </a:ext>
            </a:extLst>
          </p:cNvPr>
          <p:cNvPicPr>
            <a:picLocks noChangeAspect="1"/>
          </p:cNvPicPr>
          <p:nvPr/>
        </p:nvPicPr>
        <p:blipFill>
          <a:blip r:embed="rId4"/>
          <a:stretch>
            <a:fillRect/>
          </a:stretch>
        </p:blipFill>
        <p:spPr>
          <a:xfrm>
            <a:off x="6935048" y="1252857"/>
            <a:ext cx="5249428" cy="3496425"/>
          </a:xfrm>
          <a:prstGeom prst="rect">
            <a:avLst/>
          </a:prstGeom>
        </p:spPr>
      </p:pic>
    </p:spTree>
    <p:extLst>
      <p:ext uri="{BB962C8B-B14F-4D97-AF65-F5344CB8AC3E}">
        <p14:creationId xmlns:p14="http://schemas.microsoft.com/office/powerpoint/2010/main" val="6551577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Υπότιτλος 2">
            <a:extLst>
              <a:ext uri="{FF2B5EF4-FFF2-40B4-BE49-F238E27FC236}">
                <a16:creationId xmlns:a16="http://schemas.microsoft.com/office/drawing/2014/main" id="{21F86C24-8FD2-D39B-303D-A12174E54147}"/>
              </a:ext>
            </a:extLst>
          </p:cNvPr>
          <p:cNvSpPr txBox="1">
            <a:spLocks/>
          </p:cNvSpPr>
          <p:nvPr/>
        </p:nvSpPr>
        <p:spPr>
          <a:xfrm>
            <a:off x="0" y="107045"/>
            <a:ext cx="12192000" cy="1026430"/>
          </a:xfrm>
          <a:prstGeom prst="rect">
            <a:avLst/>
          </a:prstGeom>
          <a:solidFill>
            <a:srgbClr val="F6F2BC"/>
          </a:solidFill>
          <a:ln w="34925">
            <a:solidFill>
              <a:schemeClr val="tx1"/>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l-GR" sz="3200" b="1" dirty="0">
                <a:solidFill>
                  <a:srgbClr val="C00000"/>
                </a:solidFill>
                <a:effectLst>
                  <a:outerShdw blurRad="38100" dist="38100" dir="2700000" algn="tl">
                    <a:srgbClr val="000000">
                      <a:alpha val="43137"/>
                    </a:srgbClr>
                  </a:outerShdw>
                </a:effectLst>
              </a:rPr>
              <a:t>ΧΩΡΙΚΗ υπο-ΕΝΟΤΗΤΑ 3:</a:t>
            </a:r>
            <a:r>
              <a:rPr lang="en-US" sz="3200" b="1" dirty="0">
                <a:solidFill>
                  <a:srgbClr val="C00000"/>
                </a:solidFill>
                <a:effectLst>
                  <a:outerShdw blurRad="38100" dist="38100" dir="2700000" algn="tl">
                    <a:srgbClr val="000000">
                      <a:alpha val="43137"/>
                    </a:srgbClr>
                  </a:outerShdw>
                </a:effectLst>
              </a:rPr>
              <a:t> </a:t>
            </a:r>
            <a:endParaRPr lang="el-GR" sz="3200" b="1" dirty="0">
              <a:solidFill>
                <a:srgbClr val="C00000"/>
              </a:solidFill>
              <a:effectLst>
                <a:outerShdw blurRad="38100" dist="38100" dir="2700000" algn="tl">
                  <a:srgbClr val="000000">
                    <a:alpha val="43137"/>
                  </a:srgbClr>
                </a:outerShdw>
              </a:effectLst>
            </a:endParaRPr>
          </a:p>
          <a:p>
            <a:pPr marL="0" indent="0" algn="ctr">
              <a:buNone/>
            </a:pPr>
            <a:r>
              <a:rPr lang="el-GR" sz="3200" b="1" dirty="0">
                <a:effectLst>
                  <a:outerShdw blurRad="38100" dist="38100" dir="2700000" algn="tl">
                    <a:srgbClr val="000000">
                      <a:alpha val="43137"/>
                    </a:srgbClr>
                  </a:outerShdw>
                </a:effectLst>
              </a:rPr>
              <a:t>Το νέο Τρίκερι Πηλίου</a:t>
            </a:r>
          </a:p>
          <a:p>
            <a:pPr marL="0" indent="0" algn="ctr">
              <a:buNone/>
            </a:pPr>
            <a:r>
              <a:rPr lang="el-GR" sz="3200" b="1" dirty="0">
                <a:effectLst>
                  <a:outerShdw blurRad="38100" dist="38100" dir="2700000" algn="tl">
                    <a:srgbClr val="000000">
                      <a:alpha val="43137"/>
                    </a:srgbClr>
                  </a:outerShdw>
                </a:effectLst>
              </a:rPr>
              <a:t> </a:t>
            </a:r>
            <a:endParaRPr lang="el-GR" sz="3200" dirty="0">
              <a:solidFill>
                <a:srgbClr val="C00000"/>
              </a:solidFill>
            </a:endParaRPr>
          </a:p>
        </p:txBody>
      </p:sp>
      <p:sp>
        <p:nvSpPr>
          <p:cNvPr id="5" name="TextBox 4">
            <a:extLst>
              <a:ext uri="{FF2B5EF4-FFF2-40B4-BE49-F238E27FC236}">
                <a16:creationId xmlns:a16="http://schemas.microsoft.com/office/drawing/2014/main" id="{FAEC93EA-1A15-35C3-9FE6-5FAB147E7D8B}"/>
              </a:ext>
            </a:extLst>
          </p:cNvPr>
          <p:cNvSpPr txBox="1"/>
          <p:nvPr/>
        </p:nvSpPr>
        <p:spPr>
          <a:xfrm>
            <a:off x="8194452" y="1225689"/>
            <a:ext cx="4025447" cy="5632311"/>
          </a:xfrm>
          <a:prstGeom prst="rect">
            <a:avLst/>
          </a:prstGeom>
          <a:noFill/>
        </p:spPr>
        <p:txBody>
          <a:bodyPr wrap="square" rtlCol="0">
            <a:spAutoFit/>
          </a:bodyPr>
          <a:lstStyle/>
          <a:p>
            <a:r>
              <a:rPr lang="el-GR" b="1" dirty="0"/>
              <a:t>Οι κάτοικοι ήταν </a:t>
            </a:r>
            <a:r>
              <a:rPr lang="el-GR" b="1" u="sng" dirty="0">
                <a:solidFill>
                  <a:srgbClr val="C00000"/>
                </a:solidFill>
              </a:rPr>
              <a:t>ναυτικοί, ψαράδες, σφουγγαράδες, και αγρότες</a:t>
            </a:r>
            <a:r>
              <a:rPr lang="el-GR" b="1" dirty="0"/>
              <a:t>. Μέχρι σήμερα τιμούν τις παραδόσεις και συχνά ενδύονται τις παραδοσιακές φορεσιές τους στις γιορτές. </a:t>
            </a:r>
          </a:p>
          <a:p>
            <a:r>
              <a:rPr lang="el-GR" b="1" dirty="0">
                <a:solidFill>
                  <a:srgbClr val="C00000"/>
                </a:solidFill>
              </a:rPr>
              <a:t>Στην Επανάσταση του 1821, </a:t>
            </a:r>
            <a:r>
              <a:rPr lang="el-GR" b="1" dirty="0"/>
              <a:t>οι κάτοικοι του νησιού Τρίκερι βοήθησαν με τα πλοία τους, και παρέμειναν αυτόνομοι κατά την Οθωμανική Κατοχή.</a:t>
            </a:r>
          </a:p>
          <a:p>
            <a:r>
              <a:rPr lang="el-GR" b="1" u="sng" dirty="0">
                <a:solidFill>
                  <a:srgbClr val="C00000"/>
                </a:solidFill>
                <a:effectLst>
                  <a:outerShdw blurRad="38100" dist="38100" dir="2700000" algn="tl">
                    <a:srgbClr val="000000">
                      <a:alpha val="43137"/>
                    </a:srgbClr>
                  </a:outerShdw>
                </a:effectLst>
              </a:rPr>
              <a:t>Το Τρίκερι αποτελεί την ίδια χωρική, πολιτιστική και κοινωνική ενότητα με το Δυτικό Παγασητικό</a:t>
            </a:r>
            <a:r>
              <a:rPr lang="el-GR" b="1" dirty="0">
                <a:solidFill>
                  <a:srgbClr val="C00000"/>
                </a:solidFill>
              </a:rPr>
              <a:t>.</a:t>
            </a:r>
            <a:r>
              <a:rPr lang="el-GR" b="1" dirty="0"/>
              <a:t> Για πολλές δεκαετίες, το Τρίκερι (παλιό και νέο) είχε </a:t>
            </a:r>
            <a:r>
              <a:rPr lang="el-GR" b="1" dirty="0">
                <a:solidFill>
                  <a:srgbClr val="C00000"/>
                </a:solidFill>
              </a:rPr>
              <a:t>θαλάσσια διασύνδεση και εμπορικές και πολιτιστικές σχέσεις με τις πόλεις του Δυτικού Παγασητικού (Αλμυρός, Αμαλιάδα (</a:t>
            </a:r>
            <a:r>
              <a:rPr lang="el-GR" b="1" dirty="0" err="1">
                <a:solidFill>
                  <a:srgbClr val="C00000"/>
                </a:solidFill>
              </a:rPr>
              <a:t>Μιντζέλα</a:t>
            </a:r>
            <a:r>
              <a:rPr lang="el-GR" b="1" dirty="0">
                <a:solidFill>
                  <a:srgbClr val="C00000"/>
                </a:solidFill>
              </a:rPr>
              <a:t>), Ν. Αγχίαλος), </a:t>
            </a:r>
            <a:r>
              <a:rPr lang="el-GR" b="1" dirty="0"/>
              <a:t>λόγω της μεγάλης απόστασης και της δύσκολης οδικής σύνδεσης με τον Βόλο.</a:t>
            </a:r>
            <a:endParaRPr lang="el-GR" u="sng" dirty="0"/>
          </a:p>
        </p:txBody>
      </p:sp>
      <p:pic>
        <p:nvPicPr>
          <p:cNvPr id="14340" name="Picture 4" descr="Τρίκερι, στη γαλήνη του Παγασητικού | Views of Greece">
            <a:extLst>
              <a:ext uri="{FF2B5EF4-FFF2-40B4-BE49-F238E27FC236}">
                <a16:creationId xmlns:a16="http://schemas.microsoft.com/office/drawing/2014/main" id="{A39C1824-F76D-6048-F6AF-FCBB8C3021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646" y="4252657"/>
            <a:ext cx="3804468" cy="2589868"/>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Greek Orthodox Religious Tourism: Ιερός Ναός Αγίας Τριάδος, Τρίκερι  Μαγνησίας.">
            <a:extLst>
              <a:ext uri="{FF2B5EF4-FFF2-40B4-BE49-F238E27FC236}">
                <a16:creationId xmlns:a16="http://schemas.microsoft.com/office/drawing/2014/main" id="{3568C220-0873-4434-7F51-79250754F2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133475"/>
            <a:ext cx="4829174" cy="3370362"/>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a:extLst>
              <a:ext uri="{FF2B5EF4-FFF2-40B4-BE49-F238E27FC236}">
                <a16:creationId xmlns:a16="http://schemas.microsoft.com/office/drawing/2014/main" id="{A0F6BD59-7968-D8DF-D7B6-D2A87B4CEA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7074" y="2743199"/>
            <a:ext cx="3309479" cy="4007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05547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9A4EDE8B-DE3F-3C65-DF0C-1343940E98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65" y="1252573"/>
            <a:ext cx="5365464" cy="356816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2D5DD10-3485-E9F1-7608-CEA95C983FF2}"/>
              </a:ext>
            </a:extLst>
          </p:cNvPr>
          <p:cNvSpPr txBox="1"/>
          <p:nvPr/>
        </p:nvSpPr>
        <p:spPr>
          <a:xfrm>
            <a:off x="34507" y="4820739"/>
            <a:ext cx="7187387" cy="2031325"/>
          </a:xfrm>
          <a:prstGeom prst="rect">
            <a:avLst/>
          </a:prstGeom>
          <a:noFill/>
        </p:spPr>
        <p:txBody>
          <a:bodyPr wrap="square" rtlCol="0">
            <a:spAutoFit/>
          </a:bodyPr>
          <a:lstStyle/>
          <a:p>
            <a:r>
              <a:rPr lang="el-GR" b="1" dirty="0"/>
              <a:t>Μετά την εγκατάλειψή του νησιού Παλιό Τρίκερι, </a:t>
            </a:r>
            <a:r>
              <a:rPr lang="el-GR" b="1" dirty="0">
                <a:solidFill>
                  <a:srgbClr val="C00000"/>
                </a:solidFill>
              </a:rPr>
              <a:t>η αναβίωση του οικισμού </a:t>
            </a:r>
            <a:r>
              <a:rPr lang="el-GR" dirty="0"/>
              <a:t>στο νησί έγινε με την κατασκευή του Μοναστηριού της Παναγίας </a:t>
            </a:r>
            <a:r>
              <a:rPr lang="el-GR" b="1" dirty="0">
                <a:solidFill>
                  <a:srgbClr val="C00000"/>
                </a:solidFill>
              </a:rPr>
              <a:t>το 1827. </a:t>
            </a:r>
          </a:p>
          <a:p>
            <a:r>
              <a:rPr lang="el-GR" b="1" dirty="0"/>
              <a:t>Στα μέσα του 20</a:t>
            </a:r>
            <a:r>
              <a:rPr lang="el-GR" b="1" baseline="30000" dirty="0"/>
              <a:t>ου</a:t>
            </a:r>
            <a:r>
              <a:rPr lang="el-GR" b="1" dirty="0"/>
              <a:t> αιώνα, μετά τον Εμφύλιο Πόλεμο, το Μοναστήρι φιλοξένησε εξόριστες γυναίκες.</a:t>
            </a:r>
          </a:p>
          <a:p>
            <a:r>
              <a:rPr lang="el-GR" b="1" dirty="0"/>
              <a:t>Σήμερα το νησί με την </a:t>
            </a:r>
            <a:r>
              <a:rPr lang="el-GR" b="1" dirty="0">
                <a:solidFill>
                  <a:srgbClr val="C00000"/>
                </a:solidFill>
              </a:rPr>
              <a:t>σημαντική ιστορία αναπτύσσει ήπιο θερινό τουρισμό.</a:t>
            </a:r>
          </a:p>
        </p:txBody>
      </p:sp>
      <p:pic>
        <p:nvPicPr>
          <p:cNvPr id="4" name="Εικόνα 3" descr="Εικόνα που περιέχει εξωτερικός χώρος/ύπαιθρος, ρουχισμός, κτίριο, κείμενο&#10;&#10;Περιγραφή που δημιουργήθηκε αυτόματα">
            <a:extLst>
              <a:ext uri="{FF2B5EF4-FFF2-40B4-BE49-F238E27FC236}">
                <a16:creationId xmlns:a16="http://schemas.microsoft.com/office/drawing/2014/main" id="{F7C798AA-67C4-D6B4-0B6B-C7713B1C965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20038" y="1280635"/>
            <a:ext cx="4318904" cy="2293059"/>
          </a:xfrm>
          <a:prstGeom prst="rect">
            <a:avLst/>
          </a:prstGeom>
          <a:noFill/>
        </p:spPr>
      </p:pic>
      <p:pic>
        <p:nvPicPr>
          <p:cNvPr id="5" name="Εικόνα 4" descr="Εικόνα που περιέχει ρουχισμός, εξωτερικός χώρος/ύπαιθρος, κτίριο, άτομο&#10;&#10;Περιγραφή που δημιουργήθηκε αυτόματα">
            <a:extLst>
              <a:ext uri="{FF2B5EF4-FFF2-40B4-BE49-F238E27FC236}">
                <a16:creationId xmlns:a16="http://schemas.microsoft.com/office/drawing/2014/main" id="{9CDF292C-2C3B-4AE6-BBB4-D60BE375BE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21894" y="3573695"/>
            <a:ext cx="4889041" cy="3220437"/>
          </a:xfrm>
          <a:prstGeom prst="rect">
            <a:avLst/>
          </a:prstGeom>
          <a:noFill/>
        </p:spPr>
      </p:pic>
      <p:sp>
        <p:nvSpPr>
          <p:cNvPr id="6" name="Υπότιτλος 2">
            <a:extLst>
              <a:ext uri="{FF2B5EF4-FFF2-40B4-BE49-F238E27FC236}">
                <a16:creationId xmlns:a16="http://schemas.microsoft.com/office/drawing/2014/main" id="{B6F4E283-7156-B86D-42EA-EDFD5BF86FE8}"/>
              </a:ext>
            </a:extLst>
          </p:cNvPr>
          <p:cNvSpPr txBox="1">
            <a:spLocks/>
          </p:cNvSpPr>
          <p:nvPr/>
        </p:nvSpPr>
        <p:spPr>
          <a:xfrm>
            <a:off x="0" y="107045"/>
            <a:ext cx="12192000" cy="1026430"/>
          </a:xfrm>
          <a:prstGeom prst="rect">
            <a:avLst/>
          </a:prstGeom>
          <a:solidFill>
            <a:srgbClr val="F6F2BC"/>
          </a:solidFill>
          <a:ln w="34925">
            <a:solidFill>
              <a:schemeClr val="tx1"/>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l-GR" sz="3200" b="1" dirty="0">
                <a:solidFill>
                  <a:srgbClr val="C00000"/>
                </a:solidFill>
                <a:effectLst>
                  <a:outerShdw blurRad="38100" dist="38100" dir="2700000" algn="tl">
                    <a:srgbClr val="000000">
                      <a:alpha val="43137"/>
                    </a:srgbClr>
                  </a:outerShdw>
                </a:effectLst>
              </a:rPr>
              <a:t>ΧΩΡΙΚΗ υπο-ΕΝΟΤΗΤΑ 3:</a:t>
            </a:r>
            <a:r>
              <a:rPr lang="en-US" sz="3200" b="1" dirty="0">
                <a:solidFill>
                  <a:srgbClr val="C00000"/>
                </a:solidFill>
                <a:effectLst>
                  <a:outerShdw blurRad="38100" dist="38100" dir="2700000" algn="tl">
                    <a:srgbClr val="000000">
                      <a:alpha val="43137"/>
                    </a:srgbClr>
                  </a:outerShdw>
                </a:effectLst>
              </a:rPr>
              <a:t> </a:t>
            </a:r>
            <a:r>
              <a:rPr lang="el-GR" sz="3200" b="1" dirty="0">
                <a:solidFill>
                  <a:srgbClr val="C00000"/>
                </a:solidFill>
                <a:effectLst>
                  <a:outerShdw blurRad="38100" dist="38100" dir="2700000" algn="tl">
                    <a:srgbClr val="000000">
                      <a:alpha val="43137"/>
                    </a:srgbClr>
                  </a:outerShdw>
                </a:effectLst>
              </a:rPr>
              <a:t>Νησί «Παλιό Τρίκερι»</a:t>
            </a:r>
          </a:p>
          <a:p>
            <a:pPr marL="0" indent="0" algn="ctr">
              <a:buNone/>
            </a:pPr>
            <a:r>
              <a:rPr lang="el-GR" sz="3200" b="1" dirty="0">
                <a:effectLst>
                  <a:outerShdw blurRad="38100" dist="38100" dir="2700000" algn="tl">
                    <a:srgbClr val="000000">
                      <a:alpha val="43137"/>
                    </a:srgbClr>
                  </a:outerShdw>
                </a:effectLst>
              </a:rPr>
              <a:t>το νησί «</a:t>
            </a:r>
            <a:r>
              <a:rPr lang="el-GR" sz="3200" b="1" dirty="0" err="1">
                <a:effectLst>
                  <a:outerShdw blurRad="38100" dist="38100" dir="2700000" algn="tl">
                    <a:srgbClr val="000000">
                      <a:alpha val="43137"/>
                    </a:srgbClr>
                  </a:outerShdw>
                </a:effectLst>
              </a:rPr>
              <a:t>Κικύνιθος</a:t>
            </a:r>
            <a:r>
              <a:rPr lang="el-GR" sz="3200" b="1" dirty="0">
                <a:effectLst>
                  <a:outerShdw blurRad="38100" dist="38100" dir="2700000" algn="tl">
                    <a:srgbClr val="000000">
                      <a:alpha val="43137"/>
                    </a:srgbClr>
                  </a:outerShdw>
                </a:effectLst>
              </a:rPr>
              <a:t>» της αρχαιότητας</a:t>
            </a:r>
          </a:p>
          <a:p>
            <a:pPr marL="0" indent="0" algn="ctr">
              <a:buNone/>
            </a:pPr>
            <a:r>
              <a:rPr lang="el-GR" sz="3200" b="1" dirty="0">
                <a:effectLst>
                  <a:outerShdw blurRad="38100" dist="38100" dir="2700000" algn="tl">
                    <a:srgbClr val="000000">
                      <a:alpha val="43137"/>
                    </a:srgbClr>
                  </a:outerShdw>
                </a:effectLst>
              </a:rPr>
              <a:t> </a:t>
            </a:r>
            <a:endParaRPr lang="el-GR" sz="3200" dirty="0">
              <a:solidFill>
                <a:srgbClr val="C00000"/>
              </a:solidFill>
            </a:endParaRPr>
          </a:p>
        </p:txBody>
      </p:sp>
    </p:spTree>
    <p:extLst>
      <p:ext uri="{BB962C8B-B14F-4D97-AF65-F5344CB8AC3E}">
        <p14:creationId xmlns:p14="http://schemas.microsoft.com/office/powerpoint/2010/main" val="2936392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23EA0-20AF-1A43-A2BC-B5C68DFFF160}"/>
            </a:ext>
          </a:extLst>
        </p:cNvPr>
        <p:cNvGrpSpPr/>
        <p:nvPr/>
      </p:nvGrpSpPr>
      <p:grpSpPr>
        <a:xfrm>
          <a:off x="0" y="0"/>
          <a:ext cx="0" cy="0"/>
          <a:chOff x="0" y="0"/>
          <a:chExt cx="0" cy="0"/>
        </a:xfrm>
      </p:grpSpPr>
      <p:sp>
        <p:nvSpPr>
          <p:cNvPr id="5" name="Υπότιτλος 2">
            <a:extLst>
              <a:ext uri="{FF2B5EF4-FFF2-40B4-BE49-F238E27FC236}">
                <a16:creationId xmlns:a16="http://schemas.microsoft.com/office/drawing/2014/main" id="{0E51F77F-A6A5-81CA-F131-7AB2CD6024C6}"/>
              </a:ext>
            </a:extLst>
          </p:cNvPr>
          <p:cNvSpPr txBox="1">
            <a:spLocks/>
          </p:cNvSpPr>
          <p:nvPr/>
        </p:nvSpPr>
        <p:spPr>
          <a:xfrm>
            <a:off x="138403" y="72823"/>
            <a:ext cx="11984393" cy="1857368"/>
          </a:xfrm>
          <a:prstGeom prst="rect">
            <a:avLst/>
          </a:prstGeom>
          <a:solidFill>
            <a:srgbClr val="F6F2BC"/>
          </a:solidFill>
          <a:ln w="34925">
            <a:solidFill>
              <a:schemeClr val="tx1"/>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l-GR" sz="3200" b="1" dirty="0">
                <a:effectLst/>
                <a:latin typeface="Calibri" panose="020F0502020204030204" pitchFamily="34" charset="0"/>
                <a:ea typeface="Calibri" panose="020F0502020204030204" pitchFamily="34" charset="0"/>
                <a:cs typeface="Times New Roman" panose="02020603050405020304" pitchFamily="18" charset="0"/>
              </a:rPr>
              <a:t>Το ερευνητικό Πρόγραμμα </a:t>
            </a:r>
            <a:r>
              <a:rPr lang="el-GR" sz="32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a:t>
            </a:r>
            <a:r>
              <a:rPr lang="en-US" sz="3200" b="1" i="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HER-SEA</a:t>
            </a:r>
            <a:r>
              <a:rPr lang="el-GR" sz="3200" b="1" i="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a:t>
            </a:r>
          </a:p>
          <a:p>
            <a:pPr marL="0" indent="0" algn="ctr">
              <a:spcBef>
                <a:spcPts val="0"/>
              </a:spcBef>
              <a:buNone/>
            </a:pPr>
            <a:r>
              <a:rPr lang="en-GB" sz="3200" b="1" i="1" dirty="0">
                <a:effectLst/>
                <a:latin typeface="Calibri" panose="020F0502020204030204" pitchFamily="34" charset="0"/>
                <a:ea typeface="Calibri" panose="020F0502020204030204" pitchFamily="34" charset="0"/>
                <a:cs typeface="Times New Roman" panose="02020603050405020304" pitchFamily="18" charset="0"/>
              </a:rPr>
              <a:t>“Developing an Observation Network for Maritime Cultural Heritage (MCH/UCH) in Greece” </a:t>
            </a:r>
            <a:r>
              <a:rPr lang="en-GB" sz="3200" dirty="0">
                <a:effectLst/>
                <a:latin typeface="Calibri" panose="020F0502020204030204" pitchFamily="34" charset="0"/>
                <a:ea typeface="Calibri" panose="020F0502020204030204" pitchFamily="34" charset="0"/>
                <a:cs typeface="Times New Roman" panose="02020603050405020304" pitchFamily="18" charset="0"/>
              </a:rPr>
              <a:t>– </a:t>
            </a:r>
            <a:r>
              <a:rPr lang="el-GR" sz="3200" dirty="0">
                <a:latin typeface="Calibri" panose="020F0502020204030204" pitchFamily="34" charset="0"/>
                <a:ea typeface="Calibri" panose="020F0502020204030204" pitchFamily="34" charset="0"/>
                <a:cs typeface="Times New Roman" panose="02020603050405020304" pitchFamily="18" charset="0"/>
              </a:rPr>
              <a:t>ακρωνύμιο </a:t>
            </a:r>
            <a:r>
              <a:rPr lang="en-GB" sz="32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a:t>
            </a:r>
            <a:r>
              <a:rPr lang="en-GB" sz="3200" b="1" i="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HER-SEA’</a:t>
            </a:r>
            <a:r>
              <a:rPr lang="en-GB" sz="3200" dirty="0">
                <a:effectLst/>
                <a:latin typeface="Calibri" panose="020F0502020204030204" pitchFamily="34" charset="0"/>
                <a:ea typeface="Calibri" panose="020F0502020204030204" pitchFamily="34" charset="0"/>
                <a:cs typeface="Times New Roman" panose="02020603050405020304" pitchFamily="18" charset="0"/>
              </a:rPr>
              <a:t> –</a:t>
            </a:r>
            <a:r>
              <a:rPr lang="el-GR" sz="3200" dirty="0">
                <a:effectLst/>
                <a:latin typeface="Calibri" panose="020F0502020204030204" pitchFamily="34" charset="0"/>
                <a:ea typeface="Calibri" panose="020F0502020204030204" pitchFamily="34" charset="0"/>
                <a:cs typeface="Times New Roman" panose="02020603050405020304" pitchFamily="18" charset="0"/>
              </a:rPr>
              <a:t> χρηματοδοτείται από το ΕΛΙΔΕΚ (Ελληνικό </a:t>
            </a:r>
            <a:r>
              <a:rPr lang="el-GR" sz="3200" dirty="0">
                <a:latin typeface="Calibri" panose="020F0502020204030204" pitchFamily="34" charset="0"/>
                <a:ea typeface="Calibri" panose="020F0502020204030204" pitchFamily="34" charset="0"/>
                <a:cs typeface="Times New Roman" panose="02020603050405020304" pitchFamily="18" charset="0"/>
              </a:rPr>
              <a:t>Ί</a:t>
            </a:r>
            <a:r>
              <a:rPr lang="el-GR" sz="3200" dirty="0">
                <a:effectLst/>
                <a:latin typeface="Calibri" panose="020F0502020204030204" pitchFamily="34" charset="0"/>
                <a:ea typeface="Calibri" panose="020F0502020204030204" pitchFamily="34" charset="0"/>
                <a:cs typeface="Times New Roman" panose="02020603050405020304" pitchFamily="18" charset="0"/>
              </a:rPr>
              <a:t>δρυμα Έρευνας &amp; Καινοτομίας)</a:t>
            </a:r>
            <a:endParaRPr lang="el-GR" sz="2400" b="1" dirty="0">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8DCA1220-8B62-AD38-D79D-5D6D8E6ABF43}"/>
              </a:ext>
            </a:extLst>
          </p:cNvPr>
          <p:cNvSpPr txBox="1"/>
          <p:nvPr/>
        </p:nvSpPr>
        <p:spPr>
          <a:xfrm>
            <a:off x="34601" y="1981201"/>
            <a:ext cx="12122798" cy="4539512"/>
          </a:xfrm>
          <a:prstGeom prst="rect">
            <a:avLst/>
          </a:prstGeom>
          <a:noFill/>
          <a:ln cmpd="sng">
            <a:noFill/>
          </a:ln>
        </p:spPr>
        <p:txBody>
          <a:bodyPr wrap="square" rtlCol="0">
            <a:spAutoFit/>
          </a:bodyPr>
          <a:lstStyle/>
          <a:p>
            <a:pPr algn="just">
              <a:lnSpc>
                <a:spcPct val="107000"/>
              </a:lnSpc>
              <a:spcAft>
                <a:spcPts val="800"/>
              </a:spcAft>
            </a:pPr>
            <a:r>
              <a:rPr lang="el-GR" sz="2400" b="1" kern="100" dirty="0">
                <a:latin typeface="Calibri" panose="020F0502020204030204" pitchFamily="34" charset="0"/>
                <a:ea typeface="Calibri" panose="020F0502020204030204" pitchFamily="34" charset="0"/>
                <a:cs typeface="Times New Roman" panose="02020603050405020304" pitchFamily="18" charset="0"/>
              </a:rPr>
              <a:t>Επιχειρεί να προσδιορίσει</a:t>
            </a:r>
            <a:r>
              <a:rPr lang="el-GR" sz="24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l-GR" sz="2400" b="1" u="sng"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ενιαίους </a:t>
            </a:r>
            <a:r>
              <a:rPr lang="el-GR" sz="2400" b="1" u="sng" kern="100" dirty="0">
                <a:solidFill>
                  <a:srgbClr val="C00000"/>
                </a:solidFill>
                <a:latin typeface="Calibri" panose="020F0502020204030204" pitchFamily="34" charset="0"/>
                <a:ea typeface="Calibri" panose="020F0502020204030204" pitchFamily="34" charset="0"/>
                <a:cs typeface="Times New Roman" panose="02020603050405020304" pitchFamily="18" charset="0"/>
              </a:rPr>
              <a:t>θύλακες πολιτιστικής κληρονομιάς</a:t>
            </a:r>
            <a:r>
              <a:rPr lang="el-GR" sz="2400" b="1" kern="100" dirty="0">
                <a:solidFill>
                  <a:srgbClr val="C00000"/>
                </a:solidFill>
                <a:latin typeface="Calibri" panose="020F0502020204030204" pitchFamily="34" charset="0"/>
                <a:ea typeface="Calibri" panose="020F0502020204030204" pitchFamily="34" charset="0"/>
                <a:cs typeface="Times New Roman" panose="02020603050405020304" pitchFamily="18" charset="0"/>
              </a:rPr>
              <a:t> και </a:t>
            </a:r>
            <a:r>
              <a:rPr lang="el-GR" sz="2400" b="1" u="sng" kern="100" dirty="0">
                <a:solidFill>
                  <a:srgbClr val="C00000"/>
                </a:solidFill>
                <a:latin typeface="Calibri" panose="020F0502020204030204" pitchFamily="34" charset="0"/>
                <a:ea typeface="Calibri" panose="020F0502020204030204" pitchFamily="34" charset="0"/>
                <a:cs typeface="Times New Roman" panose="02020603050405020304" pitchFamily="18" charset="0"/>
              </a:rPr>
              <a:t>πολιτιστικά ομοιογενείς </a:t>
            </a:r>
            <a:r>
              <a:rPr lang="el-GR" sz="2400" b="1" u="sng"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παράκτιες και θαλάσσιες ζώνες </a:t>
            </a:r>
            <a:r>
              <a:rPr lang="el-GR" sz="24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Clusters </a:t>
            </a:r>
            <a:r>
              <a:rPr lang="el-GR" sz="2400" kern="100" dirty="0">
                <a:effectLst/>
                <a:latin typeface="Calibri" panose="020F0502020204030204" pitchFamily="34" charset="0"/>
                <a:ea typeface="Calibri" panose="020F0502020204030204" pitchFamily="34" charset="0"/>
                <a:cs typeface="Times New Roman" panose="02020603050405020304" pitchFamily="18" charset="0"/>
              </a:rPr>
              <a:t>με αρχαιολογικούς τόπους και κοινές άυλες πολιτιστικές παραδόσεις)</a:t>
            </a:r>
            <a:r>
              <a:rPr lang="el-GR" sz="2400" b="1" kern="100" dirty="0">
                <a:effectLst/>
                <a:latin typeface="Calibri" panose="020F0502020204030204" pitchFamily="34" charset="0"/>
                <a:ea typeface="Calibri" panose="020F0502020204030204" pitchFamily="34" charset="0"/>
                <a:cs typeface="Times New Roman" panose="02020603050405020304" pitchFamily="18" charset="0"/>
              </a:rPr>
              <a:t> σε </a:t>
            </a:r>
            <a:r>
              <a:rPr lang="el-GR" sz="2400" b="1" u="sng" kern="100" dirty="0">
                <a:effectLst/>
                <a:latin typeface="Calibri" panose="020F0502020204030204" pitchFamily="34" charset="0"/>
                <a:ea typeface="Calibri" panose="020F0502020204030204" pitchFamily="34" charset="0"/>
                <a:cs typeface="Times New Roman" panose="02020603050405020304" pitchFamily="18" charset="0"/>
              </a:rPr>
              <a:t>2  πιλοτικές περιοχές:</a:t>
            </a:r>
          </a:p>
          <a:p>
            <a:pPr algn="just">
              <a:lnSpc>
                <a:spcPct val="107000"/>
              </a:lnSpc>
              <a:spcAft>
                <a:spcPts val="800"/>
              </a:spcAft>
            </a:pPr>
            <a:r>
              <a:rPr lang="el-GR" sz="24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1. </a:t>
            </a:r>
            <a:r>
              <a:rPr lang="el-GR" sz="2400" b="1" kern="100" dirty="0">
                <a:effectLst/>
                <a:latin typeface="Calibri" panose="020F0502020204030204" pitchFamily="34" charset="0"/>
                <a:ea typeface="Calibri" panose="020F0502020204030204" pitchFamily="34" charset="0"/>
                <a:cs typeface="Times New Roman" panose="02020603050405020304" pitchFamily="18" charset="0"/>
              </a:rPr>
              <a:t>σ</a:t>
            </a:r>
            <a:r>
              <a:rPr lang="el-GR" sz="2400" b="1" kern="100" dirty="0">
                <a:latin typeface="Calibri" panose="020F0502020204030204" pitchFamily="34" charset="0"/>
                <a:ea typeface="Calibri" panose="020F0502020204030204" pitchFamily="34" charset="0"/>
                <a:cs typeface="Times New Roman" panose="02020603050405020304" pitchFamily="18" charset="0"/>
              </a:rPr>
              <a:t>τ</a:t>
            </a:r>
            <a:r>
              <a:rPr lang="el-GR" sz="2400" b="1" kern="100" dirty="0">
                <a:effectLst/>
                <a:latin typeface="Calibri" panose="020F0502020204030204" pitchFamily="34" charset="0"/>
                <a:ea typeface="Calibri" panose="020F0502020204030204" pitchFamily="34" charset="0"/>
                <a:cs typeface="Times New Roman" panose="02020603050405020304" pitchFamily="18" charset="0"/>
              </a:rPr>
              <a:t>α</a:t>
            </a:r>
            <a:r>
              <a:rPr lang="el-GR" sz="24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νότια Δωδεκάνησα/ανατολική Κρήτη </a:t>
            </a:r>
            <a:r>
              <a:rPr lang="el-GR" sz="2400" kern="100" dirty="0">
                <a:effectLst/>
                <a:latin typeface="Calibri" panose="020F0502020204030204" pitchFamily="34" charset="0"/>
                <a:ea typeface="Calibri" panose="020F0502020204030204" pitchFamily="34" charset="0"/>
                <a:cs typeface="Times New Roman" panose="02020603050405020304" pitchFamily="18" charset="0"/>
              </a:rPr>
              <a:t>(Σητεία, Κάσος Κάρπαθος) στο νότιο Αιγαίο Πέλαγος,</a:t>
            </a:r>
          </a:p>
          <a:p>
            <a:pPr algn="just">
              <a:lnSpc>
                <a:spcPct val="107000"/>
              </a:lnSpc>
              <a:spcAft>
                <a:spcPts val="800"/>
              </a:spcAft>
            </a:pPr>
            <a:r>
              <a:rPr lang="el-GR" sz="2400" b="1" kern="100" dirty="0">
                <a:solidFill>
                  <a:srgbClr val="C00000"/>
                </a:solidFill>
                <a:latin typeface="Calibri" panose="020F0502020204030204" pitchFamily="34" charset="0"/>
                <a:ea typeface="Calibri" panose="020F0502020204030204" pitchFamily="34" charset="0"/>
                <a:cs typeface="Times New Roman" panose="02020603050405020304" pitchFamily="18" charset="0"/>
              </a:rPr>
              <a:t>2. </a:t>
            </a:r>
            <a:r>
              <a:rPr lang="el-GR" sz="2400" b="1" kern="100" dirty="0">
                <a:effectLst/>
                <a:latin typeface="Calibri" panose="020F0502020204030204" pitchFamily="34" charset="0"/>
                <a:ea typeface="Calibri" panose="020F0502020204030204" pitchFamily="34" charset="0"/>
                <a:cs typeface="Times New Roman" panose="02020603050405020304" pitchFamily="18" charset="0"/>
              </a:rPr>
              <a:t>στ</a:t>
            </a:r>
            <a:r>
              <a:rPr lang="el-GR" sz="2400" b="1" kern="100" dirty="0">
                <a:latin typeface="Calibri" panose="020F0502020204030204" pitchFamily="34" charset="0"/>
                <a:ea typeface="Calibri" panose="020F0502020204030204" pitchFamily="34" charset="0"/>
                <a:cs typeface="Times New Roman" panose="02020603050405020304" pitchFamily="18" charset="0"/>
              </a:rPr>
              <a:t>ο</a:t>
            </a:r>
            <a:r>
              <a:rPr lang="el-GR" sz="2400" b="1" kern="100" dirty="0">
                <a:solidFill>
                  <a:srgbClr val="C00000"/>
                </a:solidFill>
                <a:latin typeface="Calibri" panose="020F0502020204030204" pitchFamily="34" charset="0"/>
                <a:ea typeface="Calibri" panose="020F0502020204030204" pitchFamily="34" charset="0"/>
                <a:cs typeface="Times New Roman" panose="02020603050405020304" pitchFamily="18" charset="0"/>
              </a:rPr>
              <a:t> Δυτικό Παγασητικό </a:t>
            </a:r>
            <a:r>
              <a:rPr lang="el-GR" sz="2400" b="1" kern="100" dirty="0">
                <a:latin typeface="Calibri" panose="020F0502020204030204" pitchFamily="34" charset="0"/>
                <a:ea typeface="Calibri" panose="020F0502020204030204" pitchFamily="34" charset="0"/>
                <a:cs typeface="Times New Roman" panose="02020603050405020304" pitchFamily="18" charset="0"/>
              </a:rPr>
              <a:t>Κόλπο </a:t>
            </a:r>
            <a:r>
              <a:rPr lang="el-GR" sz="2400" kern="100" dirty="0">
                <a:latin typeface="Calibri" panose="020F0502020204030204" pitchFamily="34" charset="0"/>
                <a:ea typeface="Calibri" panose="020F0502020204030204" pitchFamily="34" charset="0"/>
                <a:cs typeface="Times New Roman" panose="02020603050405020304" pitchFamily="18" charset="0"/>
              </a:rPr>
              <a:t>στο κεντρικό Αιγαίο Πέλαγος</a:t>
            </a:r>
            <a:r>
              <a:rPr lang="el-GR" sz="2400" b="1" kern="100" dirty="0">
                <a:latin typeface="Calibri" panose="020F0502020204030204" pitchFamily="34" charset="0"/>
                <a:ea typeface="Calibri" panose="020F0502020204030204" pitchFamily="34" charset="0"/>
                <a:cs typeface="Times New Roman" panose="02020603050405020304" pitchFamily="18" charset="0"/>
              </a:rPr>
              <a:t>.</a:t>
            </a:r>
          </a:p>
          <a:p>
            <a:pPr algn="just">
              <a:lnSpc>
                <a:spcPct val="107000"/>
              </a:lnSpc>
              <a:spcAft>
                <a:spcPts val="800"/>
              </a:spcAft>
            </a:pP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Wingdings" panose="05000000000000000000" pitchFamily="2" charset="2"/>
              <a:buChar char="ü"/>
            </a:pPr>
            <a:r>
              <a:rPr lang="en-GB" sz="2400" b="1" kern="100" dirty="0">
                <a:solidFill>
                  <a:srgbClr val="C00000"/>
                </a:solidFill>
                <a:latin typeface="Calibri" panose="020F0502020204030204" pitchFamily="34" charset="0"/>
                <a:ea typeface="Calibri" panose="020F0502020204030204" pitchFamily="34" charset="0"/>
                <a:cs typeface="Times New Roman" panose="02020603050405020304" pitchFamily="18" charset="0"/>
              </a:rPr>
              <a:t>Leader </a:t>
            </a:r>
            <a:r>
              <a:rPr lang="el-GR" sz="2400" b="1" kern="100" dirty="0">
                <a:latin typeface="Calibri" panose="020F0502020204030204" pitchFamily="34" charset="0"/>
                <a:ea typeface="Calibri" panose="020F0502020204030204" pitchFamily="34" charset="0"/>
                <a:cs typeface="Times New Roman" panose="02020603050405020304" pitchFamily="18" charset="0"/>
              </a:rPr>
              <a:t>του ερευνητικού Προγράμματος είναι το </a:t>
            </a:r>
            <a:r>
              <a:rPr lang="el-GR" sz="2400" b="1" kern="100" dirty="0">
                <a:solidFill>
                  <a:srgbClr val="C00000"/>
                </a:solidFill>
                <a:latin typeface="Calibri" panose="020F0502020204030204" pitchFamily="34" charset="0"/>
                <a:ea typeface="Calibri" panose="020F0502020204030204" pitchFamily="34" charset="0"/>
                <a:cs typeface="Times New Roman" panose="02020603050405020304" pitchFamily="18" charset="0"/>
              </a:rPr>
              <a:t>Πάντειο Πανεπιστήμιο.</a:t>
            </a:r>
          </a:p>
          <a:p>
            <a:pPr marL="342900" indent="-342900" algn="just">
              <a:lnSpc>
                <a:spcPct val="107000"/>
              </a:lnSpc>
              <a:spcAft>
                <a:spcPts val="800"/>
              </a:spcAft>
              <a:buFont typeface="Wingdings" panose="05000000000000000000" pitchFamily="2" charset="2"/>
              <a:buChar char="ü"/>
            </a:pPr>
            <a:r>
              <a:rPr lang="el-GR" sz="2400" b="1" kern="100" dirty="0">
                <a:solidFill>
                  <a:srgbClr val="C00000"/>
                </a:solidFill>
                <a:latin typeface="Calibri" panose="020F0502020204030204" pitchFamily="34" charset="0"/>
                <a:ea typeface="Calibri" panose="020F0502020204030204" pitchFamily="34" charset="0"/>
                <a:cs typeface="Times New Roman" panose="02020603050405020304" pitchFamily="18" charset="0"/>
              </a:rPr>
              <a:t>Εταίροι</a:t>
            </a:r>
            <a:r>
              <a:rPr lang="el-GR" sz="2400" b="1" kern="100" dirty="0">
                <a:latin typeface="Calibri" panose="020F0502020204030204" pitchFamily="34" charset="0"/>
                <a:ea typeface="Calibri" panose="020F0502020204030204" pitchFamily="34" charset="0"/>
                <a:cs typeface="Times New Roman" panose="02020603050405020304" pitchFamily="18" charset="0"/>
              </a:rPr>
              <a:t> στο ερευνητικό Πρόγραμμα είναι </a:t>
            </a:r>
            <a:r>
              <a:rPr lang="el-GR" sz="2400" b="1" kern="100" dirty="0">
                <a:solidFill>
                  <a:srgbClr val="C00000"/>
                </a:solidFill>
                <a:latin typeface="Calibri" panose="020F0502020204030204" pitchFamily="34" charset="0"/>
                <a:ea typeface="Calibri" panose="020F0502020204030204" pitchFamily="34" charset="0"/>
                <a:cs typeface="Times New Roman" panose="02020603050405020304" pitchFamily="18" charset="0"/>
              </a:rPr>
              <a:t>το Πανεπιστήμιο Θεσσαλίας </a:t>
            </a:r>
            <a:r>
              <a:rPr lang="el-GR" sz="2400" b="1" kern="100" dirty="0">
                <a:latin typeface="Calibri" panose="020F0502020204030204" pitchFamily="34" charset="0"/>
                <a:ea typeface="Calibri" panose="020F0502020204030204" pitchFamily="34" charset="0"/>
                <a:cs typeface="Times New Roman" panose="02020603050405020304" pitchFamily="18" charset="0"/>
              </a:rPr>
              <a:t>και </a:t>
            </a:r>
            <a:r>
              <a:rPr lang="el-GR" sz="2400" b="1" kern="100" dirty="0">
                <a:solidFill>
                  <a:srgbClr val="C00000"/>
                </a:solidFill>
                <a:latin typeface="Calibri" panose="020F0502020204030204" pitchFamily="34" charset="0"/>
                <a:ea typeface="Calibri" panose="020F0502020204030204" pitchFamily="34" charset="0"/>
                <a:cs typeface="Times New Roman" panose="02020603050405020304" pitchFamily="18" charset="0"/>
              </a:rPr>
              <a:t>το Πανεπιστήμιο Αιγαίου</a:t>
            </a:r>
            <a:endParaRPr lang="en-GB" sz="2400" b="1" kern="100"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574086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978CE4-C57E-9976-E0EF-11CB879AC217}"/>
              </a:ext>
            </a:extLst>
          </p:cNvPr>
          <p:cNvSpPr txBox="1"/>
          <p:nvPr/>
        </p:nvSpPr>
        <p:spPr>
          <a:xfrm>
            <a:off x="96222" y="41491"/>
            <a:ext cx="12095778" cy="584775"/>
          </a:xfrm>
          <a:prstGeom prst="rect">
            <a:avLst/>
          </a:prstGeom>
          <a:solidFill>
            <a:srgbClr val="F6F2BC"/>
          </a:solidFill>
          <a:ln w="34925">
            <a:solidFill>
              <a:schemeClr val="tx1"/>
            </a:solidFill>
          </a:ln>
        </p:spPr>
        <p:txBody>
          <a:bodyPr wrap="square" rtlCol="0">
            <a:spAutoFit/>
          </a:bodyPr>
          <a:lstStyle/>
          <a:p>
            <a:pPr algn="ctr"/>
            <a:r>
              <a:rPr lang="el-GR" sz="3200" b="1" dirty="0">
                <a:solidFill>
                  <a:srgbClr val="C00000"/>
                </a:solidFill>
              </a:rPr>
              <a:t>ΠΡΟΣΒΑΣΙΜΟΤΗΤΑ ΤΩΝ ΑΡΧΑΙΟΛΟΓΙΚΩΝ ΧΩΡΩΝ</a:t>
            </a:r>
            <a:endParaRPr lang="en-US" sz="3200" b="1" dirty="0">
              <a:solidFill>
                <a:srgbClr val="C00000"/>
              </a:solidFill>
            </a:endParaRPr>
          </a:p>
        </p:txBody>
      </p:sp>
      <p:sp>
        <p:nvSpPr>
          <p:cNvPr id="2" name="TextBox 1">
            <a:extLst>
              <a:ext uri="{FF2B5EF4-FFF2-40B4-BE49-F238E27FC236}">
                <a16:creationId xmlns:a16="http://schemas.microsoft.com/office/drawing/2014/main" id="{D68A4F09-B7D1-28D2-9E61-20DF293F30DD}"/>
              </a:ext>
            </a:extLst>
          </p:cNvPr>
          <p:cNvSpPr txBox="1"/>
          <p:nvPr/>
        </p:nvSpPr>
        <p:spPr>
          <a:xfrm>
            <a:off x="86211" y="626266"/>
            <a:ext cx="12019578" cy="5262979"/>
          </a:xfrm>
          <a:prstGeom prst="rect">
            <a:avLst/>
          </a:prstGeom>
          <a:noFill/>
        </p:spPr>
        <p:txBody>
          <a:bodyPr wrap="square" rtlCol="0">
            <a:spAutoFit/>
          </a:bodyPr>
          <a:lstStyle/>
          <a:p>
            <a:pPr lvl="1"/>
            <a:r>
              <a:rPr lang="el-GR" sz="2800" b="1" u="sng" dirty="0">
                <a:solidFill>
                  <a:srgbClr val="C00000"/>
                </a:solidFill>
                <a:effectLst>
                  <a:outerShdw blurRad="38100" dist="38100" dir="2700000" algn="tl">
                    <a:srgbClr val="000000">
                      <a:alpha val="43137"/>
                    </a:srgbClr>
                  </a:outerShdw>
                </a:effectLst>
              </a:rPr>
              <a:t>Η ΧΩΡΙΚΗ υπο-ΕΝΟΤΗΤΑ 1 </a:t>
            </a:r>
            <a:r>
              <a:rPr lang="el-GR" sz="2800" b="1" dirty="0"/>
              <a:t>(περιοχή Πευκάκια- Αλυκές) </a:t>
            </a:r>
          </a:p>
          <a:p>
            <a:pPr lvl="1"/>
            <a:endParaRPr lang="el-GR" sz="2800" dirty="0"/>
          </a:p>
          <a:p>
            <a:pPr marL="800100" lvl="1" indent="-342900" algn="just">
              <a:buFont typeface="Arial" panose="020B0604020202020204" pitchFamily="34" charset="0"/>
              <a:buChar char="•"/>
            </a:pPr>
            <a:r>
              <a:rPr lang="el-GR" sz="2400" b="1" u="sng" dirty="0">
                <a:solidFill>
                  <a:srgbClr val="C00000"/>
                </a:solidFill>
              </a:rPr>
              <a:t>Οι  Νεολιθικοί οικισμοί Σέσκλο και Διμήνι </a:t>
            </a:r>
            <a:r>
              <a:rPr lang="el-GR" sz="2400" dirty="0"/>
              <a:t>είναι προσβάσιμοι στο κοινό. Ωστόσο, παρότι κοντά στο Βόλο, δεν υπάρχει εύκολη σύνδεση με τουριστικό λεωφορείο για τους τουρίστες.</a:t>
            </a:r>
            <a:endParaRPr lang="el-GR" sz="2400" b="1" u="sng" dirty="0"/>
          </a:p>
          <a:p>
            <a:pPr marL="800100" lvl="1" indent="-342900" algn="just">
              <a:buFont typeface="Arial" panose="020B0604020202020204" pitchFamily="34" charset="0"/>
              <a:buChar char="•"/>
            </a:pPr>
            <a:r>
              <a:rPr lang="el-GR" sz="2400" b="1" u="sng" dirty="0">
                <a:solidFill>
                  <a:srgbClr val="C00000"/>
                </a:solidFill>
              </a:rPr>
              <a:t>Ο αρχαιολογικό χώρος στα Πευκάκια </a:t>
            </a:r>
            <a:r>
              <a:rPr lang="el-GR" sz="2400" dirty="0"/>
              <a:t>(ευρήματα από την προϊστορική πόλη Νήλεια, την προϊστορική και την αρχαία πόλη Ιωλκό, την Ελληνιστική &amp; Ρωμαϊκή πόλη Δημητριάδα) </a:t>
            </a:r>
            <a:r>
              <a:rPr lang="el-GR" sz="2400" b="1" u="sng" dirty="0">
                <a:solidFill>
                  <a:srgbClr val="C00000"/>
                </a:solidFill>
              </a:rPr>
              <a:t>δεν είναι προσβάσιμα στο κοινό</a:t>
            </a:r>
            <a:r>
              <a:rPr lang="el-GR" sz="2400" dirty="0"/>
              <a:t> (τουρίστες και κάτοικους). Είναι αποκομμένα από το οδικό δίκτυο της περιοχής. Υπάρχει μελέτη δημιουργία δικτύου πεζοδρόμων εντός του αρχαιολογικού χώρου για την κίνηση των επισκεπτών,  καθώς και ελαφρές κατασκευές εξυπηρέτησης (Γραφείο εισόδου, τουαλέτες, κυλικείο, κλπ.), αλλά μέχρι σήμερα δεν έχει κατασκευαστεί τίποτα. </a:t>
            </a:r>
          </a:p>
          <a:p>
            <a:pPr marL="457200" indent="-457200">
              <a:buFontTx/>
              <a:buAutoNum type="arabicPeriod"/>
            </a:pPr>
            <a:endParaRPr lang="en-US" sz="2000" b="1" u="sng" dirty="0"/>
          </a:p>
          <a:p>
            <a:endParaRPr lang="el-GR" sz="2000" b="1" u="sng" dirty="0">
              <a:solidFill>
                <a:srgbClr val="C00000"/>
              </a:solidFill>
            </a:endParaRPr>
          </a:p>
        </p:txBody>
      </p:sp>
    </p:spTree>
    <p:extLst>
      <p:ext uri="{BB962C8B-B14F-4D97-AF65-F5344CB8AC3E}">
        <p14:creationId xmlns:p14="http://schemas.microsoft.com/office/powerpoint/2010/main" val="16641132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978CE4-C57E-9976-E0EF-11CB879AC217}"/>
              </a:ext>
            </a:extLst>
          </p:cNvPr>
          <p:cNvSpPr txBox="1"/>
          <p:nvPr/>
        </p:nvSpPr>
        <p:spPr>
          <a:xfrm>
            <a:off x="96222" y="41491"/>
            <a:ext cx="12095778" cy="584775"/>
          </a:xfrm>
          <a:prstGeom prst="rect">
            <a:avLst/>
          </a:prstGeom>
          <a:solidFill>
            <a:srgbClr val="F6F2BC"/>
          </a:solidFill>
          <a:ln w="34925">
            <a:solidFill>
              <a:schemeClr val="tx1"/>
            </a:solidFill>
          </a:ln>
        </p:spPr>
        <p:txBody>
          <a:bodyPr wrap="square" rtlCol="0">
            <a:spAutoFit/>
          </a:bodyPr>
          <a:lstStyle/>
          <a:p>
            <a:pPr algn="ctr"/>
            <a:r>
              <a:rPr lang="el-GR" sz="3200" b="1" dirty="0">
                <a:solidFill>
                  <a:srgbClr val="C00000"/>
                </a:solidFill>
              </a:rPr>
              <a:t>ΠΡΟΣΒΑΣΙΜΟΤΗΤΑ ΤΩΝ ΑΡΧΑΙΟΛΟΓΙΚΩΝ ΧΩΡΩΝ</a:t>
            </a:r>
            <a:endParaRPr lang="en-US" sz="3200" b="1" dirty="0">
              <a:solidFill>
                <a:srgbClr val="C00000"/>
              </a:solidFill>
            </a:endParaRPr>
          </a:p>
        </p:txBody>
      </p:sp>
      <p:sp>
        <p:nvSpPr>
          <p:cNvPr id="2" name="TextBox 1">
            <a:extLst>
              <a:ext uri="{FF2B5EF4-FFF2-40B4-BE49-F238E27FC236}">
                <a16:creationId xmlns:a16="http://schemas.microsoft.com/office/drawing/2014/main" id="{D68A4F09-B7D1-28D2-9E61-20DF293F30DD}"/>
              </a:ext>
            </a:extLst>
          </p:cNvPr>
          <p:cNvSpPr txBox="1"/>
          <p:nvPr/>
        </p:nvSpPr>
        <p:spPr>
          <a:xfrm>
            <a:off x="86211" y="626266"/>
            <a:ext cx="12019578" cy="5570756"/>
          </a:xfrm>
          <a:prstGeom prst="rect">
            <a:avLst/>
          </a:prstGeom>
          <a:noFill/>
        </p:spPr>
        <p:txBody>
          <a:bodyPr wrap="square" rtlCol="0">
            <a:spAutoFit/>
          </a:bodyPr>
          <a:lstStyle/>
          <a:p>
            <a:pPr lvl="1"/>
            <a:r>
              <a:rPr lang="el-GR" sz="2800" b="1" u="sng" dirty="0">
                <a:solidFill>
                  <a:srgbClr val="C00000"/>
                </a:solidFill>
                <a:effectLst>
                  <a:outerShdw blurRad="38100" dist="38100" dir="2700000" algn="tl">
                    <a:srgbClr val="000000">
                      <a:alpha val="43137"/>
                    </a:srgbClr>
                  </a:outerShdw>
                </a:effectLst>
              </a:rPr>
              <a:t>Η ΧΩΡΙΚΗ υπο-ΕΝΟΤΗΤΑ 2 </a:t>
            </a:r>
            <a:r>
              <a:rPr lang="el-GR" sz="2800" b="1" dirty="0"/>
              <a:t>(περιοχή Ν. Αγχιάλου) </a:t>
            </a:r>
            <a:endParaRPr lang="el-GR" sz="2800" dirty="0"/>
          </a:p>
          <a:p>
            <a:pPr lvl="1" algn="just"/>
            <a:endParaRPr lang="el-GR" sz="2000" b="1" dirty="0">
              <a:solidFill>
                <a:srgbClr val="C00000"/>
              </a:solidFill>
            </a:endParaRPr>
          </a:p>
          <a:p>
            <a:pPr lvl="1" algn="just"/>
            <a:r>
              <a:rPr lang="el-GR" sz="2400" b="1" dirty="0">
                <a:solidFill>
                  <a:srgbClr val="C00000"/>
                </a:solidFill>
              </a:rPr>
              <a:t>Ο αρχαιολογικός χώρος είναι εύκολα προσβάσιμος. </a:t>
            </a:r>
            <a:r>
              <a:rPr lang="el-GR" sz="2400" dirty="0"/>
              <a:t>Βρίσκεται στο κέντρο της πόλης, και είναι καλά συνδεδεμένος με το τοπικό δίκτυο δρόμων. Παρόλα αυτά, δεν έχει την επισκεψιμότητα που θα μπορούσε να έχει διότι δεν έχει σύνδεση με τουριστικό λεωφορείο από το Βόλο. </a:t>
            </a:r>
          </a:p>
          <a:p>
            <a:pPr lvl="1" algn="just"/>
            <a:endParaRPr lang="el-GR" sz="2400" b="1" dirty="0">
              <a:solidFill>
                <a:srgbClr val="C00000"/>
              </a:solidFill>
            </a:endParaRPr>
          </a:p>
          <a:p>
            <a:pPr lvl="1" algn="just"/>
            <a:r>
              <a:rPr lang="el-GR" sz="2800" b="1" u="sng" dirty="0">
                <a:solidFill>
                  <a:srgbClr val="C00000"/>
                </a:solidFill>
                <a:effectLst>
                  <a:outerShdw blurRad="38100" dist="38100" dir="2700000" algn="tl">
                    <a:srgbClr val="000000">
                      <a:alpha val="43137"/>
                    </a:srgbClr>
                  </a:outerShdw>
                </a:effectLst>
              </a:rPr>
              <a:t>Η ΧΩΡΙΚΗ υπο-ΕΝΟΤΗΤΑ 3 </a:t>
            </a:r>
            <a:r>
              <a:rPr lang="el-GR" sz="2800" b="1" dirty="0"/>
              <a:t>(Περιοχή Αλμυρού- Αμαλιάπολης- </a:t>
            </a:r>
            <a:r>
              <a:rPr lang="el-GR" sz="2800" b="1" dirty="0" err="1"/>
              <a:t>Νηές</a:t>
            </a:r>
            <a:r>
              <a:rPr lang="el-GR" sz="2800" b="1" dirty="0"/>
              <a:t>-Τρικερίου).</a:t>
            </a:r>
          </a:p>
          <a:p>
            <a:pPr lvl="1" algn="just"/>
            <a:endParaRPr lang="el-GR" sz="2000" dirty="0"/>
          </a:p>
          <a:p>
            <a:pPr marL="800100" lvl="1" indent="-342900" algn="just">
              <a:buFont typeface="Wingdings" panose="05000000000000000000" pitchFamily="2" charset="2"/>
              <a:buChar char="Ø"/>
            </a:pPr>
            <a:r>
              <a:rPr lang="el-GR" sz="2400" b="1" dirty="0">
                <a:solidFill>
                  <a:srgbClr val="C00000"/>
                </a:solidFill>
              </a:rPr>
              <a:t>Τα ευρήματα στην Άλο </a:t>
            </a:r>
            <a:r>
              <a:rPr lang="el-GR" sz="2400" dirty="0"/>
              <a:t>δεν είναι προσεγγίσιμα και επισκέψιμα από το κοινό.</a:t>
            </a:r>
          </a:p>
          <a:p>
            <a:pPr marL="800100" lvl="1" indent="-342900" algn="just">
              <a:buFont typeface="Wingdings" panose="05000000000000000000" pitchFamily="2" charset="2"/>
              <a:buChar char="Ø"/>
            </a:pPr>
            <a:r>
              <a:rPr lang="el-GR" sz="2400" b="1" dirty="0">
                <a:solidFill>
                  <a:srgbClr val="C00000"/>
                </a:solidFill>
              </a:rPr>
              <a:t>Ούτε τα ναυάγια</a:t>
            </a:r>
            <a:r>
              <a:rPr lang="el-GR" sz="2400" dirty="0"/>
              <a:t> είναι επισκέψιμα.</a:t>
            </a:r>
            <a:endParaRPr lang="el-GR" sz="2800" dirty="0"/>
          </a:p>
          <a:p>
            <a:pPr marL="800100" lvl="1" indent="-342900" algn="just">
              <a:buFont typeface="Arial" panose="020B0604020202020204" pitchFamily="34" charset="0"/>
              <a:buChar char="•"/>
            </a:pPr>
            <a:endParaRPr lang="el-GR" sz="2400" b="1" u="sng" dirty="0"/>
          </a:p>
          <a:p>
            <a:pPr marL="800100" lvl="1" indent="-342900" algn="just">
              <a:buFont typeface="Arial" panose="020B0604020202020204" pitchFamily="34" charset="0"/>
              <a:buChar char="•"/>
            </a:pPr>
            <a:endParaRPr lang="en-US" sz="2000" b="1" u="sng" dirty="0"/>
          </a:p>
          <a:p>
            <a:endParaRPr lang="el-GR" sz="2000" b="1" u="sng" dirty="0">
              <a:solidFill>
                <a:srgbClr val="C00000"/>
              </a:solidFill>
            </a:endParaRPr>
          </a:p>
        </p:txBody>
      </p:sp>
    </p:spTree>
    <p:extLst>
      <p:ext uri="{BB962C8B-B14F-4D97-AF65-F5344CB8AC3E}">
        <p14:creationId xmlns:p14="http://schemas.microsoft.com/office/powerpoint/2010/main" val="10416128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978CE4-C57E-9976-E0EF-11CB879AC217}"/>
              </a:ext>
            </a:extLst>
          </p:cNvPr>
          <p:cNvSpPr txBox="1"/>
          <p:nvPr/>
        </p:nvSpPr>
        <p:spPr>
          <a:xfrm>
            <a:off x="96222" y="41491"/>
            <a:ext cx="12095778" cy="1077218"/>
          </a:xfrm>
          <a:prstGeom prst="rect">
            <a:avLst/>
          </a:prstGeom>
          <a:solidFill>
            <a:srgbClr val="F6F2BC"/>
          </a:solidFill>
          <a:ln w="34925">
            <a:solidFill>
              <a:schemeClr val="tx1"/>
            </a:solidFill>
          </a:ln>
        </p:spPr>
        <p:txBody>
          <a:bodyPr wrap="square" rtlCol="0">
            <a:spAutoFit/>
          </a:bodyPr>
          <a:lstStyle/>
          <a:p>
            <a:pPr algn="ctr"/>
            <a:r>
              <a:rPr lang="el-GR" sz="3200" b="1" dirty="0">
                <a:solidFill>
                  <a:srgbClr val="C00000"/>
                </a:solidFill>
              </a:rPr>
              <a:t>ΠΡΟΓΡΑΜΜΑΤΙΣΜΕΝΑ ΕΡΓΑ </a:t>
            </a:r>
          </a:p>
          <a:p>
            <a:pPr algn="ctr"/>
            <a:r>
              <a:rPr lang="el-GR" sz="3200" b="1" dirty="0"/>
              <a:t>ΑΞΙΟΠΟΙΗΣΗΣ της ΠΟΛΙΤΙΣΤΙΚΗΣ ΚΛΗΡΟΝΟΜΙΑΣ  </a:t>
            </a:r>
            <a:endParaRPr lang="en-US" sz="3200" b="1" dirty="0"/>
          </a:p>
        </p:txBody>
      </p:sp>
      <p:sp>
        <p:nvSpPr>
          <p:cNvPr id="2" name="TextBox 1">
            <a:extLst>
              <a:ext uri="{FF2B5EF4-FFF2-40B4-BE49-F238E27FC236}">
                <a16:creationId xmlns:a16="http://schemas.microsoft.com/office/drawing/2014/main" id="{D68A4F09-B7D1-28D2-9E61-20DF293F30DD}"/>
              </a:ext>
            </a:extLst>
          </p:cNvPr>
          <p:cNvSpPr txBox="1"/>
          <p:nvPr/>
        </p:nvSpPr>
        <p:spPr>
          <a:xfrm>
            <a:off x="0" y="1204764"/>
            <a:ext cx="12192000" cy="5693866"/>
          </a:xfrm>
          <a:prstGeom prst="rect">
            <a:avLst/>
          </a:prstGeom>
          <a:noFill/>
        </p:spPr>
        <p:txBody>
          <a:bodyPr wrap="square" rtlCol="0">
            <a:spAutoFit/>
          </a:bodyPr>
          <a:lstStyle/>
          <a:p>
            <a:pPr lvl="1" algn="just"/>
            <a:r>
              <a:rPr lang="el-GR" sz="2400" dirty="0"/>
              <a:t>Τον Ιούλιο 2022 το </a:t>
            </a:r>
            <a:r>
              <a:rPr lang="el-GR" sz="2400" b="1" dirty="0"/>
              <a:t>ΥΠΠΟ</a:t>
            </a:r>
            <a:r>
              <a:rPr lang="el-GR" sz="2400" dirty="0"/>
              <a:t> έχει προγραμματίσει σε συνεργασία με την </a:t>
            </a:r>
            <a:r>
              <a:rPr lang="el-GR" sz="2400" b="1" dirty="0"/>
              <a:t>Περιφέρεια Θεσσαλίας </a:t>
            </a:r>
            <a:r>
              <a:rPr lang="el-GR" sz="2400" dirty="0"/>
              <a:t>και το </a:t>
            </a:r>
            <a:r>
              <a:rPr lang="el-GR" sz="2400" b="1" dirty="0"/>
              <a:t>Δήμο Αλμυρού, </a:t>
            </a:r>
            <a:r>
              <a:rPr lang="el-GR" sz="2400" dirty="0"/>
              <a:t>στα πλαίσια </a:t>
            </a:r>
            <a:r>
              <a:rPr lang="el-GR" sz="2400" b="1" dirty="0" err="1"/>
              <a:t>τoυ</a:t>
            </a:r>
            <a:r>
              <a:rPr lang="el-GR" sz="2400" b="1" dirty="0"/>
              <a:t> Ευρωπαϊκού Προγράμματος </a:t>
            </a:r>
            <a:r>
              <a:rPr lang="el-GR" sz="2400" b="1" dirty="0">
                <a:solidFill>
                  <a:srgbClr val="C00000"/>
                </a:solidFill>
              </a:rPr>
              <a:t>BlueMed,</a:t>
            </a:r>
            <a:r>
              <a:rPr lang="el-GR" sz="2400" b="1" dirty="0"/>
              <a:t> τη δημιουργία </a:t>
            </a:r>
            <a:r>
              <a:rPr lang="el-GR" sz="2400" b="1" u="sng" dirty="0">
                <a:solidFill>
                  <a:srgbClr val="C00000"/>
                </a:solidFill>
                <a:effectLst>
                  <a:outerShdw blurRad="38100" dist="38100" dir="2700000" algn="tl">
                    <a:srgbClr val="000000">
                      <a:alpha val="43137"/>
                    </a:srgbClr>
                  </a:outerShdw>
                </a:effectLst>
              </a:rPr>
              <a:t>υποθαλάσσιου αρχαιολογικού πάρκου </a:t>
            </a:r>
            <a:r>
              <a:rPr lang="el-GR" sz="2400" dirty="0"/>
              <a:t>για την επίσκεψη των ναυαγίων. </a:t>
            </a:r>
            <a:endParaRPr lang="el-GR" sz="2400" b="1" dirty="0"/>
          </a:p>
          <a:p>
            <a:pPr lvl="1" algn="just"/>
            <a:endParaRPr lang="el-GR" sz="800" dirty="0"/>
          </a:p>
          <a:p>
            <a:pPr lvl="1" algn="just"/>
            <a:r>
              <a:rPr lang="el-GR" sz="2400" b="1" dirty="0"/>
              <a:t>Το υποθαλάσσιο αρχαιολογικό πάρκο θα περιλαμβάνει τα εξής:</a:t>
            </a:r>
          </a:p>
          <a:p>
            <a:pPr lvl="1" algn="just"/>
            <a:endParaRPr lang="el-GR" sz="800" dirty="0"/>
          </a:p>
          <a:p>
            <a:pPr marL="914400" lvl="1" indent="-457200" algn="just">
              <a:buFont typeface="Wingdings" panose="05000000000000000000" pitchFamily="2" charset="2"/>
              <a:buChar char="Ø"/>
            </a:pPr>
            <a:r>
              <a:rPr lang="el-GR" sz="2400" b="1" u="sng" dirty="0">
                <a:solidFill>
                  <a:srgbClr val="C00000"/>
                </a:solidFill>
              </a:rPr>
              <a:t>Τρία υποθαλάσσια Μουσεία</a:t>
            </a:r>
          </a:p>
          <a:p>
            <a:pPr marL="914400" lvl="1" indent="-457200" algn="just">
              <a:buFont typeface="Wingdings" panose="05000000000000000000" pitchFamily="2" charset="2"/>
              <a:buChar char="Ø"/>
            </a:pPr>
            <a:endParaRPr lang="el-GR" sz="1200" b="1" u="sng" dirty="0">
              <a:solidFill>
                <a:srgbClr val="C00000"/>
              </a:solidFill>
            </a:endParaRPr>
          </a:p>
          <a:p>
            <a:pPr marL="914400" lvl="1" indent="-457200" algn="just">
              <a:buFont typeface="Wingdings" panose="05000000000000000000" pitchFamily="2" charset="2"/>
              <a:buChar char="Ø"/>
            </a:pPr>
            <a:r>
              <a:rPr lang="el-GR" sz="2400" b="1" u="sng" dirty="0">
                <a:solidFill>
                  <a:srgbClr val="C00000"/>
                </a:solidFill>
              </a:rPr>
              <a:t>Χάραξη Υποθαλάσσιων διαδρομών </a:t>
            </a:r>
            <a:r>
              <a:rPr lang="el-GR" sz="2400" b="1" dirty="0"/>
              <a:t>για τη βοήθεια </a:t>
            </a:r>
            <a:r>
              <a:rPr lang="el-GR" sz="2400" b="1" dirty="0">
                <a:solidFill>
                  <a:srgbClr val="C00000"/>
                </a:solidFill>
              </a:rPr>
              <a:t>των αυτοδυτών </a:t>
            </a:r>
            <a:r>
              <a:rPr lang="el-GR" sz="2400" b="1" dirty="0"/>
              <a:t>να προσεγγίσουν τα ναυάγια και να παρατηρούν την βιοποικιλότητα της θαλάσσιας περιοχής.</a:t>
            </a:r>
          </a:p>
          <a:p>
            <a:pPr marL="914400" lvl="1" indent="-457200" algn="just">
              <a:buFont typeface="Wingdings" panose="05000000000000000000" pitchFamily="2" charset="2"/>
              <a:buChar char="Ø"/>
            </a:pPr>
            <a:endParaRPr lang="el-GR" sz="1200" b="1" dirty="0"/>
          </a:p>
          <a:p>
            <a:pPr marL="914400" lvl="1" indent="-457200" algn="just">
              <a:buFont typeface="Wingdings" panose="05000000000000000000" pitchFamily="2" charset="2"/>
              <a:buChar char="Ø"/>
            </a:pPr>
            <a:r>
              <a:rPr lang="el-GR" sz="2400" b="1" u="sng" dirty="0">
                <a:solidFill>
                  <a:srgbClr val="C00000"/>
                </a:solidFill>
              </a:rPr>
              <a:t>Ειδικά </a:t>
            </a:r>
            <a:r>
              <a:rPr lang="en-US" sz="2400" b="1" u="sng" dirty="0">
                <a:solidFill>
                  <a:srgbClr val="C00000"/>
                </a:solidFill>
              </a:rPr>
              <a:t>Tablets </a:t>
            </a:r>
            <a:r>
              <a:rPr lang="el-GR" sz="2400" b="1" dirty="0">
                <a:solidFill>
                  <a:srgbClr val="C00000"/>
                </a:solidFill>
              </a:rPr>
              <a:t>για τους αυτοδύτες </a:t>
            </a:r>
            <a:r>
              <a:rPr lang="el-GR" sz="2400" b="1" dirty="0"/>
              <a:t>με όλες τις πληροφορίες  σχετικά με τα ναυάγια και την βιοποικιλότητα της θαλάσσιας περιοχής.</a:t>
            </a:r>
          </a:p>
          <a:p>
            <a:pPr marL="914400" lvl="1" indent="-457200" algn="just">
              <a:buFont typeface="Wingdings" panose="05000000000000000000" pitchFamily="2" charset="2"/>
              <a:buChar char="Ø"/>
            </a:pPr>
            <a:endParaRPr lang="el-GR" sz="1200" b="1" dirty="0"/>
          </a:p>
          <a:p>
            <a:pPr marL="914400" lvl="1" indent="-457200" algn="just">
              <a:buFont typeface="Wingdings" panose="05000000000000000000" pitchFamily="2" charset="2"/>
              <a:buChar char="Ø"/>
            </a:pPr>
            <a:r>
              <a:rPr lang="el-GR" sz="2400" b="1" u="sng" dirty="0">
                <a:solidFill>
                  <a:srgbClr val="C00000"/>
                </a:solidFill>
              </a:rPr>
              <a:t>Κέντρα Πληροφόρησης </a:t>
            </a:r>
            <a:r>
              <a:rPr lang="el-GR" sz="2400" b="1" dirty="0">
                <a:solidFill>
                  <a:srgbClr val="C00000"/>
                </a:solidFill>
              </a:rPr>
              <a:t>των επισκεπτών στην παράκτια περιοχή, </a:t>
            </a:r>
            <a:r>
              <a:rPr lang="el-GR" sz="2400" b="1" dirty="0"/>
              <a:t> τα οποία θα προσφέρουν στους επισκέπτες τη δυνατότητα μέσω </a:t>
            </a:r>
            <a:r>
              <a:rPr lang="en-US" sz="2400" b="1" dirty="0">
                <a:solidFill>
                  <a:srgbClr val="C00000"/>
                </a:solidFill>
              </a:rPr>
              <a:t>virtual reality software</a:t>
            </a:r>
            <a:r>
              <a:rPr lang="el-GR" sz="2400" b="1" dirty="0">
                <a:solidFill>
                  <a:srgbClr val="C00000"/>
                </a:solidFill>
              </a:rPr>
              <a:t>, </a:t>
            </a:r>
            <a:r>
              <a:rPr lang="el-GR" sz="2400" b="1" dirty="0"/>
              <a:t>της</a:t>
            </a:r>
            <a:r>
              <a:rPr lang="en-US" sz="2400" b="1" dirty="0"/>
              <a:t> </a:t>
            </a:r>
            <a:r>
              <a:rPr lang="el-GR" sz="2400" b="1" dirty="0"/>
              <a:t> εμπειρίας κατάδυσης και επίσκεψης των ναυαγίων.</a:t>
            </a:r>
          </a:p>
          <a:p>
            <a:pPr lvl="1" algn="just"/>
            <a:r>
              <a:rPr lang="el-GR" sz="2400" b="1" u="sng" dirty="0">
                <a:effectLst>
                  <a:outerShdw blurRad="38100" dist="38100" dir="2700000" algn="tl">
                    <a:srgbClr val="000000">
                      <a:alpha val="43137"/>
                    </a:srgbClr>
                  </a:outerShdw>
                </a:effectLst>
              </a:rPr>
              <a:t>Ωστόσο, κανένα έργο δεν έχει ξεκινήσει ακόμη.</a:t>
            </a:r>
            <a:endParaRPr lang="en-US" sz="2400" b="1" u="sng"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459487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978CE4-C57E-9976-E0EF-11CB879AC217}"/>
              </a:ext>
            </a:extLst>
          </p:cNvPr>
          <p:cNvSpPr txBox="1"/>
          <p:nvPr/>
        </p:nvSpPr>
        <p:spPr>
          <a:xfrm>
            <a:off x="96222" y="41491"/>
            <a:ext cx="12095778" cy="1569660"/>
          </a:xfrm>
          <a:prstGeom prst="rect">
            <a:avLst/>
          </a:prstGeom>
          <a:solidFill>
            <a:srgbClr val="F6F2BC"/>
          </a:solidFill>
          <a:ln w="34925">
            <a:solidFill>
              <a:schemeClr val="tx1"/>
            </a:solidFill>
          </a:ln>
        </p:spPr>
        <p:txBody>
          <a:bodyPr wrap="square" rtlCol="0">
            <a:spAutoFit/>
          </a:bodyPr>
          <a:lstStyle/>
          <a:p>
            <a:pPr algn="ctr"/>
            <a:r>
              <a:rPr lang="el-GR" sz="3200" b="1" dirty="0">
                <a:solidFill>
                  <a:srgbClr val="0070C0"/>
                </a:solidFill>
              </a:rPr>
              <a:t>ΠΡΟΓΡΑΜΜΑΤΙΣΜΕΝΑ ΕΡΓΑ </a:t>
            </a:r>
          </a:p>
          <a:p>
            <a:pPr algn="ctr"/>
            <a:r>
              <a:rPr lang="el-GR" sz="3200" b="1" dirty="0">
                <a:solidFill>
                  <a:srgbClr val="C00000"/>
                </a:solidFill>
              </a:rPr>
              <a:t>ΜΕ ΑΡΝΗΤΙΚΗ ΕΠΙΔΡΑΣΗ </a:t>
            </a:r>
          </a:p>
          <a:p>
            <a:pPr algn="ctr"/>
            <a:r>
              <a:rPr lang="el-GR" sz="3200" b="1" dirty="0"/>
              <a:t>στην ΑΞΙΟΠΟΙΗΣΗ της ΠΟΛΙΤΙΣΤΙΚΗΣ ΚΛΗΡΟΝΟΜΙΑΣ  </a:t>
            </a:r>
            <a:endParaRPr lang="en-US" sz="3200" b="1" dirty="0"/>
          </a:p>
        </p:txBody>
      </p:sp>
      <p:sp>
        <p:nvSpPr>
          <p:cNvPr id="2" name="TextBox 1">
            <a:extLst>
              <a:ext uri="{FF2B5EF4-FFF2-40B4-BE49-F238E27FC236}">
                <a16:creationId xmlns:a16="http://schemas.microsoft.com/office/drawing/2014/main" id="{D68A4F09-B7D1-28D2-9E61-20DF293F30DD}"/>
              </a:ext>
            </a:extLst>
          </p:cNvPr>
          <p:cNvSpPr txBox="1"/>
          <p:nvPr/>
        </p:nvSpPr>
        <p:spPr>
          <a:xfrm>
            <a:off x="48111" y="1611151"/>
            <a:ext cx="12192000" cy="1200329"/>
          </a:xfrm>
          <a:prstGeom prst="rect">
            <a:avLst/>
          </a:prstGeom>
          <a:noFill/>
        </p:spPr>
        <p:txBody>
          <a:bodyPr wrap="square" rtlCol="0">
            <a:spAutoFit/>
          </a:bodyPr>
          <a:lstStyle/>
          <a:p>
            <a:pPr marL="914400" lvl="1" indent="-457200" algn="just">
              <a:buAutoNum type="arabicPeriod"/>
            </a:pPr>
            <a:r>
              <a:rPr lang="el-GR" sz="2400" b="1" dirty="0"/>
              <a:t>ΕΓΚΑΤΑΣΤΑΣΗ ΕΝΤΟΣ ΤΟΥ ΠΑΓΑΣΗΤΙΚΟΥ ΚΟΛΠΟΥ ΚΟΝΤΑ ΣΤΗΝ ΠΑΡΑΚΤΙΑ ΖΩΝΗ ΤΟΥ ΔΥΤΙΚΟΥ ΠΑΓΑΣΗΤΙΚΟΥ </a:t>
            </a:r>
          </a:p>
          <a:p>
            <a:pPr lvl="2" algn="just"/>
            <a:r>
              <a:rPr lang="el-GR" sz="2400" b="1" dirty="0">
                <a:solidFill>
                  <a:srgbClr val="C00000"/>
                </a:solidFill>
              </a:rPr>
              <a:t>ΠΛΩΤΟΥ ΣΤΑΘΜ</a:t>
            </a:r>
            <a:r>
              <a:rPr lang="en-US" sz="2400" b="1" dirty="0">
                <a:solidFill>
                  <a:srgbClr val="C00000"/>
                </a:solidFill>
              </a:rPr>
              <a:t>OY</a:t>
            </a:r>
            <a:r>
              <a:rPr lang="el-GR" sz="2400" b="1" dirty="0">
                <a:solidFill>
                  <a:srgbClr val="C00000"/>
                </a:solidFill>
              </a:rPr>
              <a:t> ΑΠΟΘΗΚΕΥΣΗΣ ΥΓΡΟΠΟΙΗΜΕΝΟΥ ΦΥΣΙΚΟΥ ΑΕΡΙΟΥ </a:t>
            </a:r>
            <a:r>
              <a:rPr lang="en-US" sz="2400" b="1" dirty="0">
                <a:solidFill>
                  <a:srgbClr val="C00000"/>
                </a:solidFill>
              </a:rPr>
              <a:t>LNG</a:t>
            </a:r>
            <a:endParaRPr lang="el-GR" sz="2400" b="1" dirty="0">
              <a:solidFill>
                <a:srgbClr val="C00000"/>
              </a:solidFill>
            </a:endParaRPr>
          </a:p>
        </p:txBody>
      </p:sp>
      <p:pic>
        <p:nvPicPr>
          <p:cNvPr id="4" name="Εικόνα 3">
            <a:extLst>
              <a:ext uri="{FF2B5EF4-FFF2-40B4-BE49-F238E27FC236}">
                <a16:creationId xmlns:a16="http://schemas.microsoft.com/office/drawing/2014/main" id="{D41C7BCE-040F-81E4-D8E7-E88597069F46}"/>
              </a:ext>
            </a:extLst>
          </p:cNvPr>
          <p:cNvPicPr>
            <a:picLocks noChangeAspect="1"/>
          </p:cNvPicPr>
          <p:nvPr/>
        </p:nvPicPr>
        <p:blipFill>
          <a:blip r:embed="rId2"/>
          <a:stretch>
            <a:fillRect/>
          </a:stretch>
        </p:blipFill>
        <p:spPr>
          <a:xfrm>
            <a:off x="0" y="3464509"/>
            <a:ext cx="6144111" cy="2972034"/>
          </a:xfrm>
          <a:prstGeom prst="rect">
            <a:avLst/>
          </a:prstGeom>
        </p:spPr>
      </p:pic>
      <p:sp>
        <p:nvSpPr>
          <p:cNvPr id="5" name="TextBox 4">
            <a:extLst>
              <a:ext uri="{FF2B5EF4-FFF2-40B4-BE49-F238E27FC236}">
                <a16:creationId xmlns:a16="http://schemas.microsoft.com/office/drawing/2014/main" id="{23CBA2E3-4402-9D8E-66E2-B74E68FA1A67}"/>
              </a:ext>
            </a:extLst>
          </p:cNvPr>
          <p:cNvSpPr txBox="1"/>
          <p:nvPr/>
        </p:nvSpPr>
        <p:spPr>
          <a:xfrm>
            <a:off x="6144111" y="3180811"/>
            <a:ext cx="6029326" cy="3539430"/>
          </a:xfrm>
          <a:prstGeom prst="rect">
            <a:avLst/>
          </a:prstGeom>
          <a:noFill/>
        </p:spPr>
        <p:txBody>
          <a:bodyPr wrap="square" rtlCol="0">
            <a:spAutoFit/>
          </a:bodyPr>
          <a:lstStyle/>
          <a:p>
            <a:pPr algn="ctr"/>
            <a:r>
              <a:rPr lang="el-GR" sz="2400" b="1" dirty="0">
                <a:solidFill>
                  <a:srgbClr val="C00000"/>
                </a:solidFill>
              </a:rPr>
              <a:t>ΑΡΝΗΤΙΚΕΣ ΣΥΝΕΠΕΙΕΣ:</a:t>
            </a:r>
          </a:p>
          <a:p>
            <a:pPr marL="342900" indent="-342900">
              <a:buFont typeface="Wingdings" panose="05000000000000000000" pitchFamily="2" charset="2"/>
              <a:buChar char="Ø"/>
            </a:pPr>
            <a:r>
              <a:rPr lang="el-GR" sz="2000" b="1" dirty="0"/>
              <a:t>Κίνδυνοι </a:t>
            </a:r>
            <a:r>
              <a:rPr lang="el-GR" sz="2000" b="1" u="sng" dirty="0"/>
              <a:t>ατυχημάτων</a:t>
            </a:r>
          </a:p>
          <a:p>
            <a:pPr marL="342900" indent="-342900">
              <a:buFont typeface="Wingdings" panose="05000000000000000000" pitchFamily="2" charset="2"/>
              <a:buChar char="Ø"/>
            </a:pPr>
            <a:r>
              <a:rPr lang="el-GR" sz="2000" b="1" dirty="0"/>
              <a:t>Κίνδυνοι για τη </a:t>
            </a:r>
            <a:r>
              <a:rPr lang="el-GR" sz="2000" b="1" u="sng" dirty="0"/>
              <a:t>δημόσια υγεία</a:t>
            </a:r>
          </a:p>
          <a:p>
            <a:pPr marL="342900" indent="-342900">
              <a:buFont typeface="Wingdings" panose="05000000000000000000" pitchFamily="2" charset="2"/>
              <a:buChar char="Ø"/>
            </a:pPr>
            <a:r>
              <a:rPr lang="el-GR" sz="2000" b="1" dirty="0"/>
              <a:t>Υποβάθμιση του </a:t>
            </a:r>
            <a:r>
              <a:rPr lang="el-GR" sz="2000" b="1" u="sng" dirty="0"/>
              <a:t>φυσικού περιβάλλοντος</a:t>
            </a:r>
          </a:p>
          <a:p>
            <a:pPr marL="342900" indent="-342900">
              <a:buFont typeface="Wingdings" panose="05000000000000000000" pitchFamily="2" charset="2"/>
              <a:buChar char="Ø"/>
            </a:pPr>
            <a:r>
              <a:rPr lang="el-GR" sz="2000" b="1" dirty="0"/>
              <a:t>Υποβάθμιση της </a:t>
            </a:r>
            <a:r>
              <a:rPr lang="el-GR" sz="2000" b="1" u="sng" dirty="0"/>
              <a:t>θαλάσσιας βιοποικιλότητας </a:t>
            </a:r>
          </a:p>
          <a:p>
            <a:pPr marL="342900" indent="-342900">
              <a:buFont typeface="Wingdings" panose="05000000000000000000" pitchFamily="2" charset="2"/>
              <a:buChar char="Ø"/>
            </a:pPr>
            <a:r>
              <a:rPr lang="el-GR" sz="2000" b="1" u="sng" dirty="0"/>
              <a:t>Αρνητική εικόνα </a:t>
            </a:r>
            <a:r>
              <a:rPr lang="el-GR" sz="2000" b="1" dirty="0"/>
              <a:t>της περιοχής που </a:t>
            </a:r>
            <a:r>
              <a:rPr lang="el-GR" sz="2000" b="1" u="sng" dirty="0"/>
              <a:t>μειώνει την ελκυστικότητα των γειτονικών αρχαιολογικών χώρων </a:t>
            </a:r>
            <a:r>
              <a:rPr lang="el-GR" sz="2000" b="1" dirty="0"/>
              <a:t>και των τόπων πολιτιστικής κληρονομιάς</a:t>
            </a:r>
          </a:p>
          <a:p>
            <a:pPr marL="342900" indent="-342900">
              <a:buFont typeface="Wingdings" panose="05000000000000000000" pitchFamily="2" charset="2"/>
              <a:buChar char="Ø"/>
            </a:pPr>
            <a:r>
              <a:rPr lang="el-GR" sz="2000" b="1" u="sng" dirty="0"/>
              <a:t>Περιορισμός συγκεκριμένων δραστηριοτήτων και κλάδων απασχόλησης </a:t>
            </a:r>
            <a:r>
              <a:rPr lang="el-GR" sz="2000" b="1" dirty="0"/>
              <a:t>της τοπικής οικονομίας όπως η αλιεία, ο θαλάσσιος τουρισμός.</a:t>
            </a:r>
          </a:p>
        </p:txBody>
      </p:sp>
    </p:spTree>
    <p:extLst>
      <p:ext uri="{BB962C8B-B14F-4D97-AF65-F5344CB8AC3E}">
        <p14:creationId xmlns:p14="http://schemas.microsoft.com/office/powerpoint/2010/main" val="33375040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79529AEE-01FD-56D0-F1C1-E78E3F90F434}"/>
              </a:ext>
            </a:extLst>
          </p:cNvPr>
          <p:cNvPicPr>
            <a:picLocks noChangeAspect="1"/>
          </p:cNvPicPr>
          <p:nvPr/>
        </p:nvPicPr>
        <p:blipFill>
          <a:blip r:embed="rId2"/>
          <a:stretch>
            <a:fillRect/>
          </a:stretch>
        </p:blipFill>
        <p:spPr>
          <a:xfrm>
            <a:off x="96222" y="2889167"/>
            <a:ext cx="6150594" cy="3836433"/>
          </a:xfrm>
          <a:prstGeom prst="rect">
            <a:avLst/>
          </a:prstGeom>
        </p:spPr>
      </p:pic>
      <p:sp>
        <p:nvSpPr>
          <p:cNvPr id="3" name="TextBox 2">
            <a:extLst>
              <a:ext uri="{FF2B5EF4-FFF2-40B4-BE49-F238E27FC236}">
                <a16:creationId xmlns:a16="http://schemas.microsoft.com/office/drawing/2014/main" id="{5151409A-4D97-A14D-2786-1AC90E5E7C31}"/>
              </a:ext>
            </a:extLst>
          </p:cNvPr>
          <p:cNvSpPr txBox="1"/>
          <p:nvPr/>
        </p:nvSpPr>
        <p:spPr>
          <a:xfrm>
            <a:off x="96222" y="41491"/>
            <a:ext cx="12095778" cy="2062103"/>
          </a:xfrm>
          <a:prstGeom prst="rect">
            <a:avLst/>
          </a:prstGeom>
          <a:solidFill>
            <a:srgbClr val="F6F2BC"/>
          </a:solidFill>
          <a:ln w="34925">
            <a:solidFill>
              <a:schemeClr val="tx1"/>
            </a:solidFill>
          </a:ln>
        </p:spPr>
        <p:txBody>
          <a:bodyPr wrap="square" rtlCol="0">
            <a:spAutoFit/>
          </a:bodyPr>
          <a:lstStyle/>
          <a:p>
            <a:pPr algn="ctr"/>
            <a:r>
              <a:rPr lang="el-GR" sz="3200" b="1" dirty="0">
                <a:solidFill>
                  <a:srgbClr val="0070C0"/>
                </a:solidFill>
              </a:rPr>
              <a:t>ΠΙΘΑΝΑ ΜΕΛΛΟΝΤΙΚΑ ΕΡΓΑ (υπό συζήτηση) </a:t>
            </a:r>
          </a:p>
          <a:p>
            <a:pPr algn="ctr"/>
            <a:r>
              <a:rPr lang="el-GR" sz="3200" b="1" dirty="0">
                <a:solidFill>
                  <a:srgbClr val="C00000"/>
                </a:solidFill>
              </a:rPr>
              <a:t>ΜΕ ΑΡΝΗΤΙΚΗ ΕΠΙΔΡΑΣΗ </a:t>
            </a:r>
          </a:p>
          <a:p>
            <a:pPr algn="ctr"/>
            <a:r>
              <a:rPr lang="el-GR" sz="3200" b="1" dirty="0"/>
              <a:t>στην ΑΞΙΟΠΟΙΗΣΗ της ΠΟΛΙΤΙΣΤΙΚΗΣ ΚΛΗΡΟΝΟΜΙΑΣ </a:t>
            </a:r>
          </a:p>
          <a:p>
            <a:pPr algn="ctr"/>
            <a:r>
              <a:rPr lang="el-GR" sz="3200" b="1" dirty="0"/>
              <a:t>&amp; την Τουριστική Ανάπτυξη  </a:t>
            </a:r>
            <a:endParaRPr lang="en-US" sz="3200" b="1" dirty="0"/>
          </a:p>
        </p:txBody>
      </p:sp>
      <p:sp>
        <p:nvSpPr>
          <p:cNvPr id="4" name="TextBox 3">
            <a:extLst>
              <a:ext uri="{FF2B5EF4-FFF2-40B4-BE49-F238E27FC236}">
                <a16:creationId xmlns:a16="http://schemas.microsoft.com/office/drawing/2014/main" id="{29FFCDC9-D25F-ED9F-FEA6-F3699188EC7A}"/>
              </a:ext>
            </a:extLst>
          </p:cNvPr>
          <p:cNvSpPr txBox="1"/>
          <p:nvPr/>
        </p:nvSpPr>
        <p:spPr>
          <a:xfrm>
            <a:off x="0" y="2103594"/>
            <a:ext cx="12192000" cy="830997"/>
          </a:xfrm>
          <a:prstGeom prst="rect">
            <a:avLst/>
          </a:prstGeom>
          <a:noFill/>
        </p:spPr>
        <p:txBody>
          <a:bodyPr wrap="square" rtlCol="0">
            <a:spAutoFit/>
          </a:bodyPr>
          <a:lstStyle/>
          <a:p>
            <a:pPr lvl="1" algn="just"/>
            <a:r>
              <a:rPr lang="el-GR" sz="2400" b="1" dirty="0"/>
              <a:t>2.  ΠΙΘΑΝΗ ΕΓΚΑΤΑΣΤΑΣΗ ΣΤΗΝ ΠΑΡΑΚΤΙΑ ΖΩΝΗ ΤΟΥ ΔΥΤΙΚΟΥ ΠΑΓΑΣΗΤΙΚΟΥ </a:t>
            </a:r>
          </a:p>
          <a:p>
            <a:pPr lvl="2" algn="just"/>
            <a:r>
              <a:rPr lang="el-GR" sz="2400" b="1" dirty="0">
                <a:solidFill>
                  <a:srgbClr val="C00000"/>
                </a:solidFill>
              </a:rPr>
              <a:t>ΝΑΥΣΤΑΘΜΟΥ ΠΟΛΕΜΙΚΩΝ ΠΛΟΙΩΝ ΤΟΥ ΝΑΤΟ</a:t>
            </a:r>
          </a:p>
        </p:txBody>
      </p:sp>
      <p:sp>
        <p:nvSpPr>
          <p:cNvPr id="5" name="TextBox 4">
            <a:extLst>
              <a:ext uri="{FF2B5EF4-FFF2-40B4-BE49-F238E27FC236}">
                <a16:creationId xmlns:a16="http://schemas.microsoft.com/office/drawing/2014/main" id="{F2D3B50D-A489-38D5-26B4-C3E3192463E4}"/>
              </a:ext>
            </a:extLst>
          </p:cNvPr>
          <p:cNvSpPr txBox="1"/>
          <p:nvPr/>
        </p:nvSpPr>
        <p:spPr>
          <a:xfrm>
            <a:off x="6294927" y="2934591"/>
            <a:ext cx="5848962" cy="3231654"/>
          </a:xfrm>
          <a:prstGeom prst="rect">
            <a:avLst/>
          </a:prstGeom>
          <a:noFill/>
        </p:spPr>
        <p:txBody>
          <a:bodyPr wrap="square" rtlCol="0">
            <a:spAutoFit/>
          </a:bodyPr>
          <a:lstStyle/>
          <a:p>
            <a:pPr algn="ctr"/>
            <a:r>
              <a:rPr lang="el-GR" sz="2400" b="1" dirty="0">
                <a:solidFill>
                  <a:srgbClr val="C00000"/>
                </a:solidFill>
              </a:rPr>
              <a:t>ΑΡΝΗΤΙΚΕΣ ΣΥΝΕΠΕΙΕΣ:</a:t>
            </a:r>
          </a:p>
          <a:p>
            <a:pPr marL="342900" indent="-342900">
              <a:buFont typeface="Wingdings" panose="05000000000000000000" pitchFamily="2" charset="2"/>
              <a:buChar char="Ø"/>
            </a:pPr>
            <a:r>
              <a:rPr lang="el-GR" sz="2000" b="1" dirty="0"/>
              <a:t>Υποβάθμιση του </a:t>
            </a:r>
            <a:r>
              <a:rPr lang="el-GR" sz="2000" b="1" u="sng" dirty="0"/>
              <a:t>φυσικού περιβάλλοντος</a:t>
            </a:r>
          </a:p>
          <a:p>
            <a:pPr marL="342900" indent="-342900">
              <a:buFont typeface="Wingdings" panose="05000000000000000000" pitchFamily="2" charset="2"/>
              <a:buChar char="Ø"/>
            </a:pPr>
            <a:r>
              <a:rPr lang="el-GR" sz="2000" b="1" dirty="0"/>
              <a:t>Υποβάθμιση της </a:t>
            </a:r>
            <a:r>
              <a:rPr lang="el-GR" sz="2000" b="1" u="sng" dirty="0"/>
              <a:t>θαλάσσιας βιοποικιλότητας </a:t>
            </a:r>
          </a:p>
          <a:p>
            <a:pPr marL="342900" indent="-342900">
              <a:buFont typeface="Wingdings" panose="05000000000000000000" pitchFamily="2" charset="2"/>
              <a:buChar char="Ø"/>
            </a:pPr>
            <a:r>
              <a:rPr lang="el-GR" sz="2000" b="1" u="sng" dirty="0"/>
              <a:t>Αρνητική εικόνα </a:t>
            </a:r>
            <a:r>
              <a:rPr lang="el-GR" sz="2000" b="1" dirty="0"/>
              <a:t>της περιοχής που </a:t>
            </a:r>
            <a:r>
              <a:rPr lang="el-GR" sz="2000" b="1" u="sng" dirty="0"/>
              <a:t>μειώνει την ελκυστικότητα των γειτονικών αρχαιολογικών χώρων </a:t>
            </a:r>
            <a:r>
              <a:rPr lang="el-GR" sz="2000" b="1" dirty="0"/>
              <a:t>και των τόπων πολιτιστικής κληρονομιάς</a:t>
            </a:r>
          </a:p>
          <a:p>
            <a:pPr marL="342900" indent="-342900">
              <a:buFont typeface="Wingdings" panose="05000000000000000000" pitchFamily="2" charset="2"/>
              <a:buChar char="Ø"/>
            </a:pPr>
            <a:r>
              <a:rPr lang="el-GR" sz="2000" b="1" u="sng" dirty="0"/>
              <a:t>Περιορισμός συγκεκριμένων δραστηριοτήτων και κλάδων απασχόλησης </a:t>
            </a:r>
            <a:r>
              <a:rPr lang="el-GR" sz="2000" b="1" dirty="0"/>
              <a:t>της τοπικής οικονομίας όπως η αλιεία, ο θαλάσσιος τουρισμός.</a:t>
            </a:r>
          </a:p>
          <a:p>
            <a:pPr marL="342900" indent="-342900">
              <a:buFont typeface="Wingdings" panose="05000000000000000000" pitchFamily="2" charset="2"/>
              <a:buChar char="Ø"/>
            </a:pPr>
            <a:endParaRPr lang="el-GR" sz="2000" b="1" dirty="0"/>
          </a:p>
        </p:txBody>
      </p:sp>
    </p:spTree>
    <p:extLst>
      <p:ext uri="{BB962C8B-B14F-4D97-AF65-F5344CB8AC3E}">
        <p14:creationId xmlns:p14="http://schemas.microsoft.com/office/powerpoint/2010/main" val="36640963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23B184-495C-3089-13BD-640F289C6462}"/>
              </a:ext>
            </a:extLst>
          </p:cNvPr>
          <p:cNvSpPr txBox="1"/>
          <p:nvPr/>
        </p:nvSpPr>
        <p:spPr>
          <a:xfrm>
            <a:off x="0" y="2706266"/>
            <a:ext cx="12073812" cy="2246769"/>
          </a:xfrm>
          <a:prstGeom prst="rect">
            <a:avLst/>
          </a:prstGeom>
          <a:solidFill>
            <a:srgbClr val="F1EB97"/>
          </a:solidFill>
        </p:spPr>
        <p:txBody>
          <a:bodyPr wrap="square" rtlCol="0">
            <a:spAutoFit/>
          </a:bodyPr>
          <a:lstStyle/>
          <a:p>
            <a:pPr algn="ctr"/>
            <a:r>
              <a:rPr lang="el-GR" sz="4400" b="1" dirty="0">
                <a:solidFill>
                  <a:srgbClr val="C00000"/>
                </a:solidFill>
                <a:effectLst>
                  <a:outerShdw blurRad="38100" dist="38100" dir="2700000" algn="tl">
                    <a:srgbClr val="000000">
                      <a:alpha val="43137"/>
                    </a:srgbClr>
                  </a:outerShdw>
                </a:effectLst>
              </a:rPr>
              <a:t>ΣΤΟΧΕΥΟΥΜΕ </a:t>
            </a:r>
          </a:p>
          <a:p>
            <a:pPr algn="ctr"/>
            <a:r>
              <a:rPr lang="el-GR" sz="3200" b="1" dirty="0"/>
              <a:t>στην </a:t>
            </a:r>
            <a:r>
              <a:rPr lang="el-GR" sz="3200" b="1" u="sng" dirty="0"/>
              <a:t>αρμονική συνύπαρξη </a:t>
            </a:r>
            <a:r>
              <a:rPr lang="el-GR" sz="3200" b="1" u="sng" dirty="0">
                <a:solidFill>
                  <a:srgbClr val="0070C0"/>
                </a:solidFill>
              </a:rPr>
              <a:t>Πολιτισμού και Τουρισμού </a:t>
            </a:r>
          </a:p>
          <a:p>
            <a:pPr algn="ctr"/>
            <a:r>
              <a:rPr lang="el-GR" sz="3200" b="1" dirty="0"/>
              <a:t>που ενθαρρύνει την </a:t>
            </a:r>
          </a:p>
          <a:p>
            <a:pPr algn="ctr"/>
            <a:r>
              <a:rPr lang="el-GR" sz="3200" b="1" dirty="0"/>
              <a:t>ολοκληρωμένη </a:t>
            </a:r>
            <a:r>
              <a:rPr lang="el-GR" sz="3200" b="1" u="sng" dirty="0">
                <a:solidFill>
                  <a:srgbClr val="0070C0"/>
                </a:solidFill>
              </a:rPr>
              <a:t>οικονομική ανάπτυξη με κοινωνική συνοχή.</a:t>
            </a:r>
          </a:p>
        </p:txBody>
      </p:sp>
      <p:sp>
        <p:nvSpPr>
          <p:cNvPr id="3" name="TextBox 2">
            <a:extLst>
              <a:ext uri="{FF2B5EF4-FFF2-40B4-BE49-F238E27FC236}">
                <a16:creationId xmlns:a16="http://schemas.microsoft.com/office/drawing/2014/main" id="{1BD50798-6060-D83D-1491-C7B52FD80377}"/>
              </a:ext>
            </a:extLst>
          </p:cNvPr>
          <p:cNvSpPr txBox="1"/>
          <p:nvPr/>
        </p:nvSpPr>
        <p:spPr>
          <a:xfrm>
            <a:off x="96222" y="564215"/>
            <a:ext cx="12095778" cy="584775"/>
          </a:xfrm>
          <a:prstGeom prst="rect">
            <a:avLst/>
          </a:prstGeom>
          <a:solidFill>
            <a:srgbClr val="F6F2BC"/>
          </a:solidFill>
          <a:ln w="34925">
            <a:solidFill>
              <a:schemeClr val="tx1"/>
            </a:solidFill>
          </a:ln>
        </p:spPr>
        <p:txBody>
          <a:bodyPr wrap="square" rtlCol="0">
            <a:spAutoFit/>
          </a:bodyPr>
          <a:lstStyle/>
          <a:p>
            <a:pPr algn="ctr"/>
            <a:r>
              <a:rPr lang="el-GR" sz="3200" b="1" dirty="0">
                <a:solidFill>
                  <a:srgbClr val="C00000"/>
                </a:solidFill>
              </a:rPr>
              <a:t>Η Συμβολή του Προγράμματος </a:t>
            </a:r>
            <a:r>
              <a:rPr lang="en-US" sz="3200" b="1" dirty="0">
                <a:solidFill>
                  <a:srgbClr val="C00000"/>
                </a:solidFill>
              </a:rPr>
              <a:t>HER-Sea Project</a:t>
            </a:r>
          </a:p>
        </p:txBody>
      </p:sp>
    </p:spTree>
    <p:extLst>
      <p:ext uri="{BB962C8B-B14F-4D97-AF65-F5344CB8AC3E}">
        <p14:creationId xmlns:p14="http://schemas.microsoft.com/office/powerpoint/2010/main" val="8214069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926F7-FDD5-48E0-5062-4A362C4CCD2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7E9AD7A-22F2-50A9-A1CD-044689B186D5}"/>
              </a:ext>
            </a:extLst>
          </p:cNvPr>
          <p:cNvSpPr txBox="1"/>
          <p:nvPr/>
        </p:nvSpPr>
        <p:spPr>
          <a:xfrm>
            <a:off x="96222" y="11765"/>
            <a:ext cx="12095778" cy="584775"/>
          </a:xfrm>
          <a:prstGeom prst="rect">
            <a:avLst/>
          </a:prstGeom>
          <a:solidFill>
            <a:srgbClr val="F6F2BC"/>
          </a:solidFill>
          <a:ln w="34925">
            <a:solidFill>
              <a:schemeClr val="tx1"/>
            </a:solidFill>
          </a:ln>
        </p:spPr>
        <p:txBody>
          <a:bodyPr wrap="square" rtlCol="0">
            <a:spAutoFit/>
          </a:bodyPr>
          <a:lstStyle/>
          <a:p>
            <a:pPr algn="ctr"/>
            <a:r>
              <a:rPr lang="el-GR" sz="3200" b="1" dirty="0">
                <a:solidFill>
                  <a:srgbClr val="C00000"/>
                </a:solidFill>
              </a:rPr>
              <a:t>Η Συμβολή του Προγράμματος </a:t>
            </a:r>
            <a:r>
              <a:rPr lang="en-US" sz="3200" b="1" dirty="0">
                <a:solidFill>
                  <a:srgbClr val="C00000"/>
                </a:solidFill>
              </a:rPr>
              <a:t>HER-Sea Project</a:t>
            </a:r>
          </a:p>
        </p:txBody>
      </p:sp>
      <p:sp>
        <p:nvSpPr>
          <p:cNvPr id="4" name="TextBox 3">
            <a:extLst>
              <a:ext uri="{FF2B5EF4-FFF2-40B4-BE49-F238E27FC236}">
                <a16:creationId xmlns:a16="http://schemas.microsoft.com/office/drawing/2014/main" id="{9791059B-9A3E-61C4-AE25-37800962008F}"/>
              </a:ext>
            </a:extLst>
          </p:cNvPr>
          <p:cNvSpPr txBox="1"/>
          <p:nvPr/>
        </p:nvSpPr>
        <p:spPr>
          <a:xfrm>
            <a:off x="48111" y="473430"/>
            <a:ext cx="12192000" cy="5755422"/>
          </a:xfrm>
          <a:prstGeom prst="rect">
            <a:avLst/>
          </a:prstGeom>
          <a:noFill/>
        </p:spPr>
        <p:txBody>
          <a:bodyPr wrap="square" rtlCol="0">
            <a:spAutoFit/>
          </a:bodyPr>
          <a:lstStyle/>
          <a:p>
            <a:endParaRPr lang="el-GR" sz="2000" b="1" dirty="0">
              <a:solidFill>
                <a:srgbClr val="C00000"/>
              </a:solidFill>
              <a:effectLst>
                <a:outerShdw blurRad="38100" dist="38100" dir="2700000" algn="tl">
                  <a:srgbClr val="000000">
                    <a:alpha val="43137"/>
                  </a:srgbClr>
                </a:outerShdw>
              </a:effectLst>
            </a:endParaRPr>
          </a:p>
          <a:p>
            <a:endParaRPr lang="el-GR" sz="2000" b="1" dirty="0">
              <a:solidFill>
                <a:srgbClr val="C00000"/>
              </a:solidFill>
              <a:effectLst>
                <a:outerShdw blurRad="38100" dist="38100" dir="2700000" algn="tl">
                  <a:srgbClr val="000000">
                    <a:alpha val="43137"/>
                  </a:srgbClr>
                </a:outerShdw>
              </a:effectLst>
            </a:endParaRPr>
          </a:p>
          <a:p>
            <a:endParaRPr lang="el-GR" sz="2800" b="1" u="sng" dirty="0">
              <a:solidFill>
                <a:srgbClr val="0070C0"/>
              </a:solidFill>
            </a:endParaRPr>
          </a:p>
          <a:p>
            <a:r>
              <a:rPr lang="el-GR" sz="2800" dirty="0"/>
              <a:t>Κατά την έρευνα, έχουν ήδη εκπονηθεί οι εξής </a:t>
            </a:r>
            <a:r>
              <a:rPr lang="el-GR" sz="2800" b="1" u="sng" dirty="0"/>
              <a:t>φάσεις και βήματα:</a:t>
            </a:r>
            <a:endParaRPr lang="en-US" sz="2800" dirty="0">
              <a:solidFill>
                <a:srgbClr val="C00000"/>
              </a:solidFill>
            </a:endParaRPr>
          </a:p>
          <a:p>
            <a:endParaRPr lang="el-GR" sz="2800" b="1" dirty="0">
              <a:solidFill>
                <a:srgbClr val="C00000"/>
              </a:solidFill>
            </a:endParaRPr>
          </a:p>
          <a:p>
            <a:r>
              <a:rPr lang="el-GR" sz="2800" b="1" dirty="0">
                <a:solidFill>
                  <a:srgbClr val="C00000"/>
                </a:solidFill>
              </a:rPr>
              <a:t>α</a:t>
            </a:r>
            <a:r>
              <a:rPr lang="en-US" sz="2800" b="1" dirty="0">
                <a:solidFill>
                  <a:srgbClr val="C00000"/>
                </a:solidFill>
              </a:rPr>
              <a:t>)</a:t>
            </a:r>
            <a:r>
              <a:rPr lang="en-US" sz="2800" b="1" dirty="0"/>
              <a:t> </a:t>
            </a:r>
            <a:r>
              <a:rPr lang="el-GR" sz="2800" b="1" dirty="0"/>
              <a:t>Προσδιορισμός </a:t>
            </a:r>
            <a:r>
              <a:rPr lang="el-GR" sz="2800" b="1" u="sng" dirty="0">
                <a:solidFill>
                  <a:srgbClr val="C00000"/>
                </a:solidFill>
              </a:rPr>
              <a:t>των ορίων </a:t>
            </a:r>
            <a:r>
              <a:rPr lang="el-GR" sz="2800" b="1" dirty="0"/>
              <a:t>της ενιαίας παράκτιας και ενάλιας ζώνης πολιτιστικής κληρονομιάς </a:t>
            </a:r>
            <a:r>
              <a:rPr lang="en-US" sz="2800" b="1" u="sng" dirty="0"/>
              <a:t>(cluster) </a:t>
            </a:r>
            <a:r>
              <a:rPr lang="el-GR" sz="2800" b="1" dirty="0"/>
              <a:t>στο Δυτικό Παγασητικό. </a:t>
            </a:r>
            <a:r>
              <a:rPr lang="el-GR" sz="2800" b="1" dirty="0">
                <a:solidFill>
                  <a:srgbClr val="0070C0"/>
                </a:solidFill>
              </a:rPr>
              <a:t>(έχει ήδη γίνει √ )</a:t>
            </a:r>
            <a:endParaRPr lang="el-GR" sz="2800" b="1" dirty="0"/>
          </a:p>
          <a:p>
            <a:endParaRPr lang="el-GR" sz="2800" b="1" dirty="0">
              <a:solidFill>
                <a:srgbClr val="C00000"/>
              </a:solidFill>
            </a:endParaRPr>
          </a:p>
          <a:p>
            <a:r>
              <a:rPr lang="el-GR" sz="2800" b="1" dirty="0">
                <a:solidFill>
                  <a:srgbClr val="C00000"/>
                </a:solidFill>
              </a:rPr>
              <a:t>β</a:t>
            </a:r>
            <a:r>
              <a:rPr lang="en-US" sz="2800" b="1" dirty="0">
                <a:solidFill>
                  <a:srgbClr val="C00000"/>
                </a:solidFill>
              </a:rPr>
              <a:t>) </a:t>
            </a:r>
            <a:r>
              <a:rPr lang="el-GR" sz="2800" b="1" dirty="0"/>
              <a:t>Ανάλυση του πολιτιστικού </a:t>
            </a:r>
            <a:r>
              <a:rPr lang="el-GR" sz="2800" b="1" i="1" u="sng" dirty="0">
                <a:solidFill>
                  <a:srgbClr val="C00000"/>
                </a:solidFill>
              </a:rPr>
              <a:t>‘</a:t>
            </a:r>
            <a:r>
              <a:rPr lang="el-GR" sz="2800" b="1" i="1" u="sng" dirty="0" err="1">
                <a:solidFill>
                  <a:srgbClr val="C00000"/>
                </a:solidFill>
              </a:rPr>
              <a:t>οικο</a:t>
            </a:r>
            <a:r>
              <a:rPr lang="el-GR" sz="2800" b="1" i="1" u="sng" dirty="0">
                <a:solidFill>
                  <a:srgbClr val="C00000"/>
                </a:solidFill>
              </a:rPr>
              <a:t>-συστήματος’ </a:t>
            </a:r>
            <a:r>
              <a:rPr lang="el-GR" sz="2800" dirty="0"/>
              <a:t>(με χρήση </a:t>
            </a:r>
            <a:r>
              <a:rPr lang="en-US" sz="2800" dirty="0"/>
              <a:t>GIS, </a:t>
            </a:r>
            <a:r>
              <a:rPr lang="el-GR" sz="2800" dirty="0"/>
              <a:t>Συμμετοχικού Εργαστηρίου)</a:t>
            </a:r>
            <a:r>
              <a:rPr lang="el-GR" sz="2800" b="1" dirty="0">
                <a:solidFill>
                  <a:srgbClr val="0070C0"/>
                </a:solidFill>
              </a:rPr>
              <a:t> (έχει ήδη γίνει √ )</a:t>
            </a:r>
            <a:endParaRPr lang="el-GR" sz="2800" b="1" dirty="0">
              <a:solidFill>
                <a:srgbClr val="C00000"/>
              </a:solidFill>
            </a:endParaRPr>
          </a:p>
          <a:p>
            <a:endParaRPr lang="el-GR" sz="2800" b="1" dirty="0">
              <a:solidFill>
                <a:srgbClr val="C00000"/>
              </a:solidFill>
            </a:endParaRPr>
          </a:p>
          <a:p>
            <a:r>
              <a:rPr lang="el-GR" sz="2800" b="1" dirty="0">
                <a:solidFill>
                  <a:srgbClr val="C00000"/>
                </a:solidFill>
              </a:rPr>
              <a:t>γ</a:t>
            </a:r>
            <a:r>
              <a:rPr lang="en-US" sz="2800" b="1" dirty="0">
                <a:solidFill>
                  <a:srgbClr val="C00000"/>
                </a:solidFill>
              </a:rPr>
              <a:t>) </a:t>
            </a:r>
            <a:r>
              <a:rPr lang="el-GR" sz="2800" b="1" dirty="0"/>
              <a:t>Ανάλυση και αξιολόγηση της</a:t>
            </a:r>
            <a:r>
              <a:rPr lang="el-GR" sz="2800" b="1" dirty="0">
                <a:solidFill>
                  <a:srgbClr val="C00000"/>
                </a:solidFill>
              </a:rPr>
              <a:t> </a:t>
            </a:r>
            <a:r>
              <a:rPr lang="el-GR" sz="2800" b="1" u="sng" dirty="0">
                <a:solidFill>
                  <a:srgbClr val="C00000"/>
                </a:solidFill>
              </a:rPr>
              <a:t>συμβολής του πολιτιστικής κληρονομιάς στην τουριστική ανάπτυξη </a:t>
            </a:r>
            <a:r>
              <a:rPr lang="el-GR" sz="2800" b="1" dirty="0"/>
              <a:t>του Δυτικού Παγασητικού.</a:t>
            </a:r>
            <a:r>
              <a:rPr lang="el-GR" sz="2800" b="1" dirty="0">
                <a:solidFill>
                  <a:srgbClr val="0070C0"/>
                </a:solidFill>
              </a:rPr>
              <a:t> (έχει ήδη γίνει √ )</a:t>
            </a:r>
            <a:endParaRPr lang="el-GR" sz="2800" b="1" dirty="0">
              <a:solidFill>
                <a:srgbClr val="C00000"/>
              </a:solidFill>
            </a:endParaRPr>
          </a:p>
          <a:p>
            <a:endParaRPr lang="en-US" sz="2000" b="1" u="sng" dirty="0">
              <a:solidFill>
                <a:srgbClr val="0070C0"/>
              </a:solidFill>
            </a:endParaRPr>
          </a:p>
        </p:txBody>
      </p:sp>
    </p:spTree>
    <p:extLst>
      <p:ext uri="{BB962C8B-B14F-4D97-AF65-F5344CB8AC3E}">
        <p14:creationId xmlns:p14="http://schemas.microsoft.com/office/powerpoint/2010/main" val="27158749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926F7-FDD5-48E0-5062-4A362C4CCD2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7E9AD7A-22F2-50A9-A1CD-044689B186D5}"/>
              </a:ext>
            </a:extLst>
          </p:cNvPr>
          <p:cNvSpPr txBox="1"/>
          <p:nvPr/>
        </p:nvSpPr>
        <p:spPr>
          <a:xfrm>
            <a:off x="96222" y="11765"/>
            <a:ext cx="12095778" cy="584775"/>
          </a:xfrm>
          <a:prstGeom prst="rect">
            <a:avLst/>
          </a:prstGeom>
          <a:solidFill>
            <a:srgbClr val="F6F2BC"/>
          </a:solidFill>
          <a:ln w="34925">
            <a:solidFill>
              <a:schemeClr val="tx1"/>
            </a:solidFill>
          </a:ln>
        </p:spPr>
        <p:txBody>
          <a:bodyPr wrap="square" rtlCol="0">
            <a:spAutoFit/>
          </a:bodyPr>
          <a:lstStyle/>
          <a:p>
            <a:pPr algn="ctr"/>
            <a:r>
              <a:rPr lang="el-GR" sz="3200" b="1" dirty="0">
                <a:solidFill>
                  <a:srgbClr val="C00000"/>
                </a:solidFill>
              </a:rPr>
              <a:t>Η Συμβολή του Προγράμματος </a:t>
            </a:r>
            <a:r>
              <a:rPr lang="en-US" sz="3200" b="1" dirty="0">
                <a:solidFill>
                  <a:srgbClr val="C00000"/>
                </a:solidFill>
              </a:rPr>
              <a:t>HER-Sea Project</a:t>
            </a:r>
          </a:p>
        </p:txBody>
      </p:sp>
      <p:sp>
        <p:nvSpPr>
          <p:cNvPr id="4" name="TextBox 3">
            <a:extLst>
              <a:ext uri="{FF2B5EF4-FFF2-40B4-BE49-F238E27FC236}">
                <a16:creationId xmlns:a16="http://schemas.microsoft.com/office/drawing/2014/main" id="{9791059B-9A3E-61C4-AE25-37800962008F}"/>
              </a:ext>
            </a:extLst>
          </p:cNvPr>
          <p:cNvSpPr txBox="1"/>
          <p:nvPr/>
        </p:nvSpPr>
        <p:spPr>
          <a:xfrm>
            <a:off x="178740" y="613388"/>
            <a:ext cx="12192000" cy="523220"/>
          </a:xfrm>
          <a:prstGeom prst="rect">
            <a:avLst/>
          </a:prstGeom>
          <a:noFill/>
        </p:spPr>
        <p:txBody>
          <a:bodyPr wrap="square" rtlCol="0">
            <a:spAutoFit/>
          </a:bodyPr>
          <a:lstStyle/>
          <a:p>
            <a:r>
              <a:rPr lang="el-GR" sz="2800" dirty="0"/>
              <a:t>Η έρευνα θα συνεχιστεί με τις εξής </a:t>
            </a:r>
            <a:r>
              <a:rPr lang="el-GR" sz="2800" b="1" u="sng" dirty="0"/>
              <a:t>φάσεις και βήματα:</a:t>
            </a:r>
            <a:endParaRPr lang="en-US" sz="2800" dirty="0">
              <a:solidFill>
                <a:srgbClr val="C00000"/>
              </a:solidFill>
            </a:endParaRPr>
          </a:p>
        </p:txBody>
      </p:sp>
      <p:sp>
        <p:nvSpPr>
          <p:cNvPr id="2" name="TextBox 1">
            <a:extLst>
              <a:ext uri="{FF2B5EF4-FFF2-40B4-BE49-F238E27FC236}">
                <a16:creationId xmlns:a16="http://schemas.microsoft.com/office/drawing/2014/main" id="{E3B26486-8986-C557-1714-E65F46A28B5B}"/>
              </a:ext>
            </a:extLst>
          </p:cNvPr>
          <p:cNvSpPr txBox="1"/>
          <p:nvPr/>
        </p:nvSpPr>
        <p:spPr>
          <a:xfrm>
            <a:off x="156142" y="1136608"/>
            <a:ext cx="11975938" cy="5693866"/>
          </a:xfrm>
          <a:prstGeom prst="rect">
            <a:avLst/>
          </a:prstGeom>
          <a:noFill/>
        </p:spPr>
        <p:txBody>
          <a:bodyPr wrap="square" rtlCol="0">
            <a:spAutoFit/>
          </a:bodyPr>
          <a:lstStyle/>
          <a:p>
            <a:r>
              <a:rPr lang="el-GR" sz="2800" b="1" dirty="0">
                <a:solidFill>
                  <a:srgbClr val="C00000"/>
                </a:solidFill>
              </a:rPr>
              <a:t>δ</a:t>
            </a:r>
            <a:r>
              <a:rPr lang="en-US" sz="2800" b="1" dirty="0">
                <a:solidFill>
                  <a:srgbClr val="C00000"/>
                </a:solidFill>
              </a:rPr>
              <a:t>)</a:t>
            </a:r>
            <a:r>
              <a:rPr lang="en-US" sz="2800" dirty="0">
                <a:solidFill>
                  <a:srgbClr val="C00000"/>
                </a:solidFill>
              </a:rPr>
              <a:t> </a:t>
            </a:r>
            <a:r>
              <a:rPr lang="el-GR" sz="2800" b="1" dirty="0"/>
              <a:t>Πρόταση δημιουργίας </a:t>
            </a:r>
            <a:r>
              <a:rPr lang="el-GR" sz="2800" b="1" u="sng" dirty="0">
                <a:solidFill>
                  <a:srgbClr val="C00000"/>
                </a:solidFill>
                <a:effectLst>
                  <a:outerShdw blurRad="38100" dist="38100" dir="2700000" algn="tl">
                    <a:srgbClr val="000000">
                      <a:alpha val="43137"/>
                    </a:srgbClr>
                  </a:outerShdw>
                </a:effectLst>
              </a:rPr>
              <a:t>τοπικού φορέα συνεχούς παρακολούθησης </a:t>
            </a:r>
            <a:r>
              <a:rPr lang="el-GR" sz="2800" dirty="0"/>
              <a:t>των έργων και δράσεων ανάδειξης της πολιτιστικής κληρονομιάς (</a:t>
            </a:r>
            <a:r>
              <a:rPr lang="en-US" sz="2800" dirty="0"/>
              <a:t>interactive GIS maps</a:t>
            </a:r>
            <a:r>
              <a:rPr lang="el-GR" sz="2800" dirty="0"/>
              <a:t>)</a:t>
            </a:r>
            <a:r>
              <a:rPr lang="en-US" sz="2800" dirty="0"/>
              <a:t>. </a:t>
            </a:r>
            <a:r>
              <a:rPr lang="el-GR" sz="2800" b="1" dirty="0">
                <a:solidFill>
                  <a:srgbClr val="00B050"/>
                </a:solidFill>
              </a:rPr>
              <a:t>(διερευνάται τώρα μέσω του Συμμετοχικού Εργαστηρίου √ )</a:t>
            </a:r>
            <a:endParaRPr lang="en-US" sz="2800" b="1" dirty="0">
              <a:solidFill>
                <a:srgbClr val="00B050"/>
              </a:solidFill>
            </a:endParaRPr>
          </a:p>
          <a:p>
            <a:r>
              <a:rPr lang="el-GR" sz="2800" b="1" dirty="0">
                <a:solidFill>
                  <a:srgbClr val="C00000"/>
                </a:solidFill>
              </a:rPr>
              <a:t>ε</a:t>
            </a:r>
            <a:r>
              <a:rPr lang="en-US" sz="2800" b="1" dirty="0">
                <a:solidFill>
                  <a:srgbClr val="C00000"/>
                </a:solidFill>
              </a:rPr>
              <a:t>) </a:t>
            </a:r>
            <a:r>
              <a:rPr lang="el-GR" sz="2800" dirty="0"/>
              <a:t>Επισήμανση των </a:t>
            </a:r>
            <a:r>
              <a:rPr lang="el-GR" sz="2800" u="sng" dirty="0"/>
              <a:t>αδυναμιών διαχείρισης/διακυβέρνησης </a:t>
            </a:r>
            <a:r>
              <a:rPr lang="el-GR" sz="2800" dirty="0"/>
              <a:t>της πολιτιστικής κληρονομιάς του Δυτικού Παγασητικού</a:t>
            </a:r>
            <a:r>
              <a:rPr lang="el-GR" sz="2800" u="sng" dirty="0"/>
              <a:t> </a:t>
            </a:r>
            <a:r>
              <a:rPr lang="el-GR" sz="2800" dirty="0"/>
              <a:t>και </a:t>
            </a:r>
            <a:r>
              <a:rPr lang="el-GR" sz="2800" b="1" dirty="0"/>
              <a:t>πρόταση δημιουργίας </a:t>
            </a:r>
            <a:r>
              <a:rPr lang="el-GR" sz="2800" b="1" u="sng" dirty="0">
                <a:solidFill>
                  <a:srgbClr val="C00000"/>
                </a:solidFill>
                <a:effectLst>
                  <a:outerShdw blurRad="38100" dist="38100" dir="2700000" algn="tl">
                    <a:srgbClr val="000000">
                      <a:alpha val="43137"/>
                    </a:srgbClr>
                  </a:outerShdw>
                </a:effectLst>
              </a:rPr>
              <a:t>νέου Μοντέλου Τοπικής διακυβέρνησης </a:t>
            </a:r>
            <a:r>
              <a:rPr lang="el-GR" sz="2800" dirty="0"/>
              <a:t>που θα βασίζεται σε </a:t>
            </a:r>
            <a:r>
              <a:rPr lang="el-GR" sz="2800" b="1" u="sng" dirty="0"/>
              <a:t>Συμμετοχή όλων των ενδιαφερομένων κοινωνικών ομάδων και δημόσιων φορέων </a:t>
            </a:r>
            <a:r>
              <a:rPr lang="el-GR" sz="2800" dirty="0"/>
              <a:t>(κατοίκων, επαγγελματιών, Τοπική Αυτοδιοίκηση, Περιφερειακή Αυτοδιοίκηση),</a:t>
            </a:r>
            <a:r>
              <a:rPr lang="el-GR" sz="2800" b="1" dirty="0">
                <a:solidFill>
                  <a:srgbClr val="00B050"/>
                </a:solidFill>
              </a:rPr>
              <a:t> </a:t>
            </a:r>
          </a:p>
          <a:p>
            <a:pPr marL="800100" lvl="1" indent="-342900">
              <a:buFont typeface="Wingdings" panose="05000000000000000000" pitchFamily="2" charset="2"/>
              <a:buChar char="ü"/>
            </a:pPr>
            <a:r>
              <a:rPr lang="el-GR" sz="2800" b="1" u="sng" dirty="0">
                <a:solidFill>
                  <a:srgbClr val="C00000"/>
                </a:solidFill>
              </a:rPr>
              <a:t>Στρατηγικό Σχέδιο Αξιοποίησης της πολιτιστικής κληρονομιάς </a:t>
            </a:r>
            <a:r>
              <a:rPr lang="el-GR" sz="2800" dirty="0"/>
              <a:t>με προσεγγίσεις του </a:t>
            </a:r>
            <a:r>
              <a:rPr lang="el-GR" sz="2800" b="1" dirty="0"/>
              <a:t>σχεδιασμού και προτάσεις </a:t>
            </a:r>
            <a:r>
              <a:rPr lang="el-GR" sz="2800" b="1" u="sng" dirty="0"/>
              <a:t>από κάτω προς τα πάνω </a:t>
            </a:r>
            <a:r>
              <a:rPr lang="el-GR" sz="2800" dirty="0"/>
              <a:t>(</a:t>
            </a:r>
            <a:r>
              <a:rPr lang="en-US" sz="2800" dirty="0"/>
              <a:t>Bottom-Up)</a:t>
            </a:r>
            <a:r>
              <a:rPr lang="el-GR" sz="2800" dirty="0"/>
              <a:t>.</a:t>
            </a:r>
            <a:r>
              <a:rPr lang="el-GR" sz="2800" b="1" dirty="0"/>
              <a:t> </a:t>
            </a:r>
            <a:r>
              <a:rPr lang="el-GR" sz="2800" b="1" dirty="0">
                <a:solidFill>
                  <a:srgbClr val="00B050"/>
                </a:solidFill>
              </a:rPr>
              <a:t>(διερευνάται τώρα μέσω του Συμμετοχικού Εργαστηρίου √ )</a:t>
            </a:r>
          </a:p>
          <a:p>
            <a:pPr marL="800100" lvl="1" indent="-342900">
              <a:buFont typeface="Wingdings" panose="05000000000000000000" pitchFamily="2" charset="2"/>
              <a:buChar char="ü"/>
            </a:pPr>
            <a:r>
              <a:rPr lang="el-GR" sz="2800" b="1" dirty="0">
                <a:solidFill>
                  <a:srgbClr val="C00000"/>
                </a:solidFill>
              </a:rPr>
              <a:t>Δημιουργία </a:t>
            </a:r>
            <a:r>
              <a:rPr lang="el-GR" sz="2800" b="1" u="sng" dirty="0">
                <a:solidFill>
                  <a:srgbClr val="C00000"/>
                </a:solidFill>
              </a:rPr>
              <a:t>Κοινωνικού Δικτύου </a:t>
            </a:r>
            <a:r>
              <a:rPr lang="el-GR" sz="2800" b="1" dirty="0"/>
              <a:t>για την αξιοποίηση της πολιτιστικής κληρονομιάς. </a:t>
            </a:r>
            <a:r>
              <a:rPr lang="el-GR" sz="2800" b="1" dirty="0">
                <a:solidFill>
                  <a:srgbClr val="00B050"/>
                </a:solidFill>
              </a:rPr>
              <a:t>(διερευνάται τώρα μέσω του Συμμετοχικού Εργαστηρίου √)</a:t>
            </a:r>
            <a:endParaRPr lang="el-GR" sz="2800" b="1" dirty="0"/>
          </a:p>
        </p:txBody>
      </p:sp>
    </p:spTree>
    <p:extLst>
      <p:ext uri="{BB962C8B-B14F-4D97-AF65-F5344CB8AC3E}">
        <p14:creationId xmlns:p14="http://schemas.microsoft.com/office/powerpoint/2010/main" val="23735774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2CBEAB-5993-AD7F-9156-CCB78092BAFD}"/>
              </a:ext>
            </a:extLst>
          </p:cNvPr>
          <p:cNvSpPr txBox="1"/>
          <p:nvPr/>
        </p:nvSpPr>
        <p:spPr>
          <a:xfrm>
            <a:off x="0" y="1570652"/>
            <a:ext cx="12192000" cy="2369880"/>
          </a:xfrm>
          <a:prstGeom prst="rect">
            <a:avLst/>
          </a:prstGeom>
          <a:solidFill>
            <a:srgbClr val="F1EB97"/>
          </a:solidFill>
        </p:spPr>
        <p:txBody>
          <a:bodyPr wrap="square" rtlCol="0">
            <a:spAutoFit/>
          </a:bodyPr>
          <a:lstStyle/>
          <a:p>
            <a:pPr algn="ctr"/>
            <a:r>
              <a:rPr lang="el-GR" sz="3200" b="1" dirty="0">
                <a:solidFill>
                  <a:srgbClr val="C00000"/>
                </a:solidFill>
              </a:rPr>
              <a:t>ΑΞΙΟΠΟΙΗΣΗ ΤΗΣ ΠΟΛΙΤΙΣΤΙΚΗΣ ΚΛΗΡΟΝΟΜΙΑΣ</a:t>
            </a:r>
          </a:p>
          <a:p>
            <a:pPr algn="ctr"/>
            <a:r>
              <a:rPr lang="el-GR" sz="3200" b="1" dirty="0"/>
              <a:t>του Δυτικού Παγασητικού</a:t>
            </a:r>
          </a:p>
          <a:p>
            <a:pPr algn="ctr"/>
            <a:endParaRPr lang="el-GR" sz="3600" b="1" dirty="0">
              <a:solidFill>
                <a:srgbClr val="C00000"/>
              </a:solidFill>
            </a:endParaRPr>
          </a:p>
          <a:p>
            <a:pPr algn="ctr"/>
            <a:r>
              <a:rPr lang="el-GR" sz="4800" b="1" dirty="0">
                <a:solidFill>
                  <a:srgbClr val="C00000"/>
                </a:solidFill>
              </a:rPr>
              <a:t>ΠΡΟΤΑΣΕΙΣ ΙΔΕΩΝ </a:t>
            </a:r>
            <a:r>
              <a:rPr lang="el-GR" sz="4800" dirty="0"/>
              <a:t>προς</a:t>
            </a:r>
            <a:r>
              <a:rPr lang="el-GR" sz="4800" b="1" dirty="0">
                <a:solidFill>
                  <a:srgbClr val="C00000"/>
                </a:solidFill>
              </a:rPr>
              <a:t> </a:t>
            </a:r>
            <a:r>
              <a:rPr lang="el-GR" sz="4800" b="1" dirty="0"/>
              <a:t>Διαβούλευση</a:t>
            </a:r>
          </a:p>
        </p:txBody>
      </p:sp>
    </p:spTree>
    <p:extLst>
      <p:ext uri="{BB962C8B-B14F-4D97-AF65-F5344CB8AC3E}">
        <p14:creationId xmlns:p14="http://schemas.microsoft.com/office/powerpoint/2010/main" val="39328438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482168-E031-3F21-A7C9-82831D1824D8}"/>
              </a:ext>
            </a:extLst>
          </p:cNvPr>
          <p:cNvSpPr txBox="1"/>
          <p:nvPr/>
        </p:nvSpPr>
        <p:spPr>
          <a:xfrm>
            <a:off x="111929" y="99957"/>
            <a:ext cx="11968142" cy="1323439"/>
          </a:xfrm>
          <a:prstGeom prst="rect">
            <a:avLst/>
          </a:prstGeom>
          <a:solidFill>
            <a:srgbClr val="F6F2BC"/>
          </a:solidFill>
          <a:ln w="22225">
            <a:solidFill>
              <a:schemeClr val="tx1"/>
            </a:solidFill>
          </a:ln>
        </p:spPr>
        <p:txBody>
          <a:bodyPr wrap="square" rtlCol="0">
            <a:spAutoFit/>
          </a:bodyPr>
          <a:lstStyle/>
          <a:p>
            <a:pPr algn="ctr"/>
            <a:r>
              <a:rPr lang="el-GR" sz="3200" b="1" u="sng" dirty="0">
                <a:solidFill>
                  <a:srgbClr val="C00000"/>
                </a:solidFill>
                <a:effectLst>
                  <a:outerShdw blurRad="38100" dist="38100" dir="2700000" algn="tl">
                    <a:srgbClr val="000000">
                      <a:alpha val="43137"/>
                    </a:srgbClr>
                  </a:outerShdw>
                </a:effectLst>
              </a:rPr>
              <a:t>ΠΡΟΤΑΣΕΙΣ προς Διαβούλευση (1)</a:t>
            </a:r>
          </a:p>
          <a:p>
            <a:pPr algn="ctr"/>
            <a:r>
              <a:rPr lang="el-GR" sz="2400" b="1" dirty="0">
                <a:solidFill>
                  <a:srgbClr val="C00000"/>
                </a:solidFill>
              </a:rPr>
              <a:t> ΔΙΑΔΗΜΟΤΙΚΗ ΘΑΛΑΣΣΙΑ ΣΥΓΚΟΙΝΩΝΙΑ </a:t>
            </a:r>
            <a:r>
              <a:rPr lang="en-US" sz="2400" b="1" dirty="0"/>
              <a:t>Hop-On/Hop-Off</a:t>
            </a:r>
            <a:endParaRPr lang="el-GR" sz="2400" b="1" dirty="0">
              <a:solidFill>
                <a:srgbClr val="C00000"/>
              </a:solidFill>
            </a:endParaRPr>
          </a:p>
          <a:p>
            <a:pPr algn="ctr"/>
            <a:r>
              <a:rPr lang="el-GR" sz="2400" b="1" dirty="0"/>
              <a:t>ή</a:t>
            </a:r>
            <a:r>
              <a:rPr lang="en-US" sz="2400" b="1" dirty="0"/>
              <a:t>/</a:t>
            </a:r>
            <a:r>
              <a:rPr lang="el-GR" sz="2400" b="1" dirty="0"/>
              <a:t>και </a:t>
            </a:r>
            <a:r>
              <a:rPr lang="el-GR" sz="2400" b="1" dirty="0">
                <a:solidFill>
                  <a:srgbClr val="C00000"/>
                </a:solidFill>
              </a:rPr>
              <a:t>Ημερήσιες κρουαζιέρες πολιτισμού</a:t>
            </a:r>
          </a:p>
        </p:txBody>
      </p:sp>
      <p:pic>
        <p:nvPicPr>
          <p:cNvPr id="4" name="Εικόνα 3">
            <a:extLst>
              <a:ext uri="{FF2B5EF4-FFF2-40B4-BE49-F238E27FC236}">
                <a16:creationId xmlns:a16="http://schemas.microsoft.com/office/drawing/2014/main" id="{68782758-915D-B682-2AD5-E528CB944E14}"/>
              </a:ext>
            </a:extLst>
          </p:cNvPr>
          <p:cNvPicPr>
            <a:picLocks noChangeAspect="1"/>
          </p:cNvPicPr>
          <p:nvPr/>
        </p:nvPicPr>
        <p:blipFill>
          <a:blip r:embed="rId2"/>
          <a:stretch>
            <a:fillRect/>
          </a:stretch>
        </p:blipFill>
        <p:spPr>
          <a:xfrm>
            <a:off x="190763" y="2984234"/>
            <a:ext cx="5748074" cy="3233292"/>
          </a:xfrm>
          <a:prstGeom prst="rect">
            <a:avLst/>
          </a:prstGeom>
        </p:spPr>
      </p:pic>
      <p:pic>
        <p:nvPicPr>
          <p:cNvPr id="10246" name="Picture 6" descr="Ετοιμαστείτε για θαλάσσια ταξί και λεωφορεία στη Λεμεσό - Ένα από τα πιο  πρωτοποριακά έργα της Πόλης!">
            <a:extLst>
              <a:ext uri="{FF2B5EF4-FFF2-40B4-BE49-F238E27FC236}">
                <a16:creationId xmlns:a16="http://schemas.microsoft.com/office/drawing/2014/main" id="{69D213A1-0461-7CCD-7DE2-88989504EA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6145" y="2996478"/>
            <a:ext cx="6073926" cy="32332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ABF1C0C-8C7B-99A3-C86F-BF1449D50C1E}"/>
              </a:ext>
            </a:extLst>
          </p:cNvPr>
          <p:cNvSpPr txBox="1"/>
          <p:nvPr/>
        </p:nvSpPr>
        <p:spPr>
          <a:xfrm>
            <a:off x="6096000" y="6219760"/>
            <a:ext cx="6096000" cy="671568"/>
          </a:xfrm>
          <a:prstGeom prst="rect">
            <a:avLst/>
          </a:prstGeom>
          <a:noFill/>
        </p:spPr>
        <p:txBody>
          <a:bodyPr wrap="square" rtlCol="0">
            <a:spAutoFit/>
          </a:bodyPr>
          <a:lstStyle/>
          <a:p>
            <a:pPr algn="ctr"/>
            <a:r>
              <a:rPr lang="el-GR" sz="1800" b="1" dirty="0">
                <a:solidFill>
                  <a:srgbClr val="C00000"/>
                </a:solidFill>
              </a:rPr>
              <a:t>ΔΙΑΔΗΜΟΤΙΚΗ ΘΑΛΑΣΣΙΑ ΣΥΓΚΟΙΝΩΝΙΑ </a:t>
            </a:r>
          </a:p>
          <a:p>
            <a:pPr algn="ctr"/>
            <a:r>
              <a:rPr lang="en-US" sz="1800" b="1" dirty="0"/>
              <a:t>Hop-On/Hop-Off</a:t>
            </a:r>
            <a:endParaRPr lang="el-GR" sz="1800" b="1" dirty="0">
              <a:solidFill>
                <a:srgbClr val="C00000"/>
              </a:solidFill>
            </a:endParaRPr>
          </a:p>
        </p:txBody>
      </p:sp>
      <p:sp>
        <p:nvSpPr>
          <p:cNvPr id="6" name="TextBox 5">
            <a:extLst>
              <a:ext uri="{FF2B5EF4-FFF2-40B4-BE49-F238E27FC236}">
                <a16:creationId xmlns:a16="http://schemas.microsoft.com/office/drawing/2014/main" id="{E3D464CE-C586-D63F-2A7F-C4C1D7B94DDE}"/>
              </a:ext>
            </a:extLst>
          </p:cNvPr>
          <p:cNvSpPr txBox="1"/>
          <p:nvPr/>
        </p:nvSpPr>
        <p:spPr>
          <a:xfrm>
            <a:off x="111929" y="6388711"/>
            <a:ext cx="5826908" cy="369332"/>
          </a:xfrm>
          <a:prstGeom prst="rect">
            <a:avLst/>
          </a:prstGeom>
          <a:noFill/>
        </p:spPr>
        <p:txBody>
          <a:bodyPr wrap="square" rtlCol="0">
            <a:spAutoFit/>
          </a:bodyPr>
          <a:lstStyle/>
          <a:p>
            <a:pPr algn="ctr"/>
            <a:r>
              <a:rPr lang="el-GR" sz="1800" b="1" dirty="0">
                <a:solidFill>
                  <a:srgbClr val="C00000"/>
                </a:solidFill>
              </a:rPr>
              <a:t>ΗΜΕΡΗΣΙΕΣ ΚΡΟΥΑΖΙΕΡΕΣ ΠΟΛΙΤΙΣΜΟΥ </a:t>
            </a:r>
            <a:r>
              <a:rPr lang="en-US" sz="1800" b="1" dirty="0"/>
              <a:t>Hop-On/Hop-Off</a:t>
            </a:r>
            <a:endParaRPr lang="el-GR" sz="1800" b="1" dirty="0">
              <a:solidFill>
                <a:srgbClr val="C00000"/>
              </a:solidFill>
            </a:endParaRPr>
          </a:p>
        </p:txBody>
      </p:sp>
      <p:sp>
        <p:nvSpPr>
          <p:cNvPr id="7" name="TextBox 6">
            <a:extLst>
              <a:ext uri="{FF2B5EF4-FFF2-40B4-BE49-F238E27FC236}">
                <a16:creationId xmlns:a16="http://schemas.microsoft.com/office/drawing/2014/main" id="{2EFE9B08-BF30-A780-1120-3072081D6B43}"/>
              </a:ext>
            </a:extLst>
          </p:cNvPr>
          <p:cNvSpPr txBox="1"/>
          <p:nvPr/>
        </p:nvSpPr>
        <p:spPr>
          <a:xfrm>
            <a:off x="0" y="1452543"/>
            <a:ext cx="12080071" cy="1384995"/>
          </a:xfrm>
          <a:prstGeom prst="rect">
            <a:avLst/>
          </a:prstGeom>
          <a:noFill/>
        </p:spPr>
        <p:txBody>
          <a:bodyPr wrap="square" rtlCol="0">
            <a:spAutoFit/>
          </a:bodyPr>
          <a:lstStyle/>
          <a:p>
            <a:r>
              <a:rPr lang="el-GR" sz="2000" b="1" dirty="0">
                <a:solidFill>
                  <a:srgbClr val="C00000"/>
                </a:solidFill>
              </a:rPr>
              <a:t>Η βελτίωση του βαθμού προσβασιμότητας </a:t>
            </a:r>
            <a:r>
              <a:rPr lang="el-GR" sz="2000" dirty="0"/>
              <a:t>των αρχαιολογικών χώρων, απαιτεί </a:t>
            </a:r>
            <a:r>
              <a:rPr lang="el-GR" sz="2000" b="1" dirty="0"/>
              <a:t>μεγάλα έργα οδικής πρόσβασης </a:t>
            </a:r>
            <a:r>
              <a:rPr lang="el-GR" sz="2000" dirty="0"/>
              <a:t>(μελέτες, απαλλοτριώσεις, κατασκευή δρόμων, κλπ.) τα οποία είναι συνήθως </a:t>
            </a:r>
            <a:r>
              <a:rPr lang="el-GR" sz="2000" u="sng" dirty="0"/>
              <a:t>χρονοβόρα</a:t>
            </a:r>
            <a:r>
              <a:rPr lang="el-GR" sz="2000" dirty="0"/>
              <a:t> (απαλλοτριώσεις, ενστάσεις, διέλευση μέσα από αρχαιολογικούς χώρους, κλπ.) και </a:t>
            </a:r>
            <a:r>
              <a:rPr lang="el-GR" sz="2000" u="sng" dirty="0"/>
              <a:t>μεγάλου κόστους</a:t>
            </a:r>
            <a:r>
              <a:rPr lang="el-GR" dirty="0"/>
              <a:t>.</a:t>
            </a:r>
          </a:p>
          <a:p>
            <a:r>
              <a:rPr lang="el-GR" sz="2400" b="1" dirty="0">
                <a:solidFill>
                  <a:srgbClr val="C00000"/>
                </a:solidFill>
              </a:rPr>
              <a:t>ΕΝΑΛΛΑΚΤΙΚΑ </a:t>
            </a:r>
            <a:r>
              <a:rPr lang="el-GR" sz="2400" b="1" dirty="0"/>
              <a:t>και τουλάχιστον μέχρι τα οδικά έργα να ολοκληρωθούν προτείνονται τα εξής: </a:t>
            </a:r>
          </a:p>
        </p:txBody>
      </p:sp>
    </p:spTree>
    <p:extLst>
      <p:ext uri="{BB962C8B-B14F-4D97-AF65-F5344CB8AC3E}">
        <p14:creationId xmlns:p14="http://schemas.microsoft.com/office/powerpoint/2010/main" val="2609845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23EA0-20AF-1A43-A2BC-B5C68DFFF160}"/>
            </a:ext>
          </a:extLst>
        </p:cNvPr>
        <p:cNvGrpSpPr/>
        <p:nvPr/>
      </p:nvGrpSpPr>
      <p:grpSpPr>
        <a:xfrm>
          <a:off x="0" y="0"/>
          <a:ext cx="0" cy="0"/>
          <a:chOff x="0" y="0"/>
          <a:chExt cx="0" cy="0"/>
        </a:xfrm>
      </p:grpSpPr>
      <p:sp>
        <p:nvSpPr>
          <p:cNvPr id="5" name="Υπότιτλος 2">
            <a:extLst>
              <a:ext uri="{FF2B5EF4-FFF2-40B4-BE49-F238E27FC236}">
                <a16:creationId xmlns:a16="http://schemas.microsoft.com/office/drawing/2014/main" id="{0E51F77F-A6A5-81CA-F131-7AB2CD6024C6}"/>
              </a:ext>
            </a:extLst>
          </p:cNvPr>
          <p:cNvSpPr txBox="1">
            <a:spLocks/>
          </p:cNvSpPr>
          <p:nvPr/>
        </p:nvSpPr>
        <p:spPr>
          <a:xfrm>
            <a:off x="103803" y="28626"/>
            <a:ext cx="11984393" cy="916222"/>
          </a:xfrm>
          <a:prstGeom prst="rect">
            <a:avLst/>
          </a:prstGeom>
          <a:solidFill>
            <a:srgbClr val="F6F2BC"/>
          </a:solidFill>
          <a:ln w="34925">
            <a:solidFill>
              <a:schemeClr val="tx1"/>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l-GR" sz="2000" b="1" dirty="0">
                <a:effectLst/>
                <a:latin typeface="Calibri" panose="020F0502020204030204" pitchFamily="34" charset="0"/>
                <a:ea typeface="Calibri" panose="020F0502020204030204" pitchFamily="34" charset="0"/>
                <a:cs typeface="Times New Roman" panose="02020603050405020304" pitchFamily="18" charset="0"/>
              </a:rPr>
              <a:t>Το ερευνητικό Πρόγραμμα </a:t>
            </a:r>
            <a:r>
              <a:rPr lang="el-GR" sz="20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a:t>
            </a:r>
            <a:r>
              <a:rPr lang="en-US" sz="2000" b="1" i="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HER-SEA</a:t>
            </a:r>
            <a:r>
              <a:rPr lang="el-GR" sz="2000" b="1" i="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a:t>
            </a:r>
          </a:p>
          <a:p>
            <a:pPr marL="0" indent="0" algn="ctr">
              <a:spcBef>
                <a:spcPts val="0"/>
              </a:spcBef>
              <a:buNone/>
            </a:pPr>
            <a:r>
              <a:rPr lang="en-GB" sz="2000" b="1" i="1" dirty="0">
                <a:effectLst/>
                <a:latin typeface="Calibri" panose="020F0502020204030204" pitchFamily="34" charset="0"/>
                <a:ea typeface="Calibri" panose="020F0502020204030204" pitchFamily="34" charset="0"/>
                <a:cs typeface="Times New Roman" panose="02020603050405020304" pitchFamily="18" charset="0"/>
              </a:rPr>
              <a:t>“Developing an Observation Network for Maritime Cultural Heritage (MCH/UCH) in Greece” </a:t>
            </a:r>
            <a:r>
              <a:rPr lang="en-GB" sz="2000" dirty="0">
                <a:effectLst/>
                <a:latin typeface="Calibri" panose="020F0502020204030204" pitchFamily="34" charset="0"/>
                <a:ea typeface="Calibri" panose="020F0502020204030204" pitchFamily="34" charset="0"/>
                <a:cs typeface="Times New Roman" panose="02020603050405020304" pitchFamily="18" charset="0"/>
              </a:rPr>
              <a:t>–</a:t>
            </a:r>
            <a:r>
              <a:rPr lang="el-GR" sz="2000" dirty="0">
                <a:effectLst/>
                <a:latin typeface="Calibri" panose="020F0502020204030204" pitchFamily="34" charset="0"/>
                <a:ea typeface="Calibri" panose="020F0502020204030204" pitchFamily="34" charset="0"/>
                <a:cs typeface="Times New Roman" panose="02020603050405020304" pitchFamily="18" charset="0"/>
              </a:rPr>
              <a:t>χρηματοδοτείται από το ΕΛΙΔΕΚ (Ελληνικό </a:t>
            </a:r>
            <a:r>
              <a:rPr lang="el-GR" sz="2000" dirty="0">
                <a:latin typeface="Calibri" panose="020F0502020204030204" pitchFamily="34" charset="0"/>
                <a:ea typeface="Calibri" panose="020F0502020204030204" pitchFamily="34" charset="0"/>
                <a:cs typeface="Times New Roman" panose="02020603050405020304" pitchFamily="18" charset="0"/>
              </a:rPr>
              <a:t>Ί</a:t>
            </a:r>
            <a:r>
              <a:rPr lang="el-GR" sz="2000" dirty="0">
                <a:effectLst/>
                <a:latin typeface="Calibri" panose="020F0502020204030204" pitchFamily="34" charset="0"/>
                <a:ea typeface="Calibri" panose="020F0502020204030204" pitchFamily="34" charset="0"/>
                <a:cs typeface="Times New Roman" panose="02020603050405020304" pitchFamily="18" charset="0"/>
              </a:rPr>
              <a:t>δρυμα Έρευνας &amp; Καινοτομίας)</a:t>
            </a:r>
            <a:endParaRPr lang="el-GR" sz="2000" b="1" dirty="0">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8DCA1220-8B62-AD38-D79D-5D6D8E6ABF43}"/>
              </a:ext>
            </a:extLst>
          </p:cNvPr>
          <p:cNvSpPr txBox="1"/>
          <p:nvPr/>
        </p:nvSpPr>
        <p:spPr>
          <a:xfrm>
            <a:off x="34601" y="910124"/>
            <a:ext cx="12122798" cy="5944641"/>
          </a:xfrm>
          <a:prstGeom prst="rect">
            <a:avLst/>
          </a:prstGeom>
          <a:noFill/>
          <a:ln cmpd="sng">
            <a:noFill/>
          </a:ln>
        </p:spPr>
        <p:txBody>
          <a:bodyPr wrap="square" rtlCol="0">
            <a:spAutoFit/>
          </a:bodyPr>
          <a:lstStyle/>
          <a:p>
            <a:pPr algn="just"/>
            <a:r>
              <a:rPr lang="el-GR" sz="2800" b="1" u="sng" kern="100" dirty="0">
                <a:solidFill>
                  <a:srgbClr val="C00000"/>
                </a:solidFill>
                <a:latin typeface="Calibri" panose="020F0502020204030204" pitchFamily="34" charset="0"/>
                <a:ea typeface="Calibri" panose="020F0502020204030204" pitchFamily="34" charset="0"/>
                <a:cs typeface="Times New Roman" panose="02020603050405020304" pitchFamily="18" charset="0"/>
              </a:rPr>
              <a:t>ΣΤΟΧΟΣ</a:t>
            </a:r>
            <a:r>
              <a:rPr lang="el-GR" sz="2800" kern="100" dirty="0">
                <a:latin typeface="Calibri" panose="020F0502020204030204" pitchFamily="34" charset="0"/>
                <a:ea typeface="Calibri" panose="020F0502020204030204" pitchFamily="34" charset="0"/>
                <a:cs typeface="Times New Roman" panose="02020603050405020304" pitchFamily="18" charset="0"/>
              </a:rPr>
              <a:t> του ερευνητικού Προγράμματος είναι να εισάγει </a:t>
            </a:r>
            <a:r>
              <a:rPr lang="el-GR" sz="2800" b="1" u="sng" kern="100" dirty="0">
                <a:solidFill>
                  <a:srgbClr val="C00000"/>
                </a:solidFill>
                <a:latin typeface="Calibri" panose="020F0502020204030204" pitchFamily="34" charset="0"/>
                <a:ea typeface="Calibri" panose="020F0502020204030204" pitchFamily="34" charset="0"/>
                <a:cs typeface="Times New Roman" panose="02020603050405020304" pitchFamily="18" charset="0"/>
              </a:rPr>
              <a:t>νέες έννοιες και νέες μεθοδολογίες στον Παράκτιο και Θαλάσσιο Χωροταξικό Σχεδιασμό</a:t>
            </a:r>
            <a:r>
              <a:rPr lang="el-GR" sz="2800" u="sng" kern="100" dirty="0">
                <a:latin typeface="Calibri" panose="020F0502020204030204" pitchFamily="34" charset="0"/>
                <a:ea typeface="Calibri" panose="020F0502020204030204" pitchFamily="34" charset="0"/>
                <a:cs typeface="Times New Roman" panose="02020603050405020304" pitchFamily="18" charset="0"/>
              </a:rPr>
              <a:t> </a:t>
            </a:r>
            <a:r>
              <a:rPr lang="el-GR" sz="2800" kern="100" dirty="0">
                <a:latin typeface="Calibri" panose="020F0502020204030204" pitchFamily="34" charset="0"/>
                <a:ea typeface="Calibri" panose="020F0502020204030204" pitchFamily="34" charset="0"/>
                <a:cs typeface="Times New Roman" panose="02020603050405020304" pitchFamily="18" charset="0"/>
              </a:rPr>
              <a:t>οι οποίες – επιπλέον των μεμονωμένων προσπαθειών των αρχαιολόγων και λαογράφων - θα είναι </a:t>
            </a:r>
            <a:r>
              <a:rPr lang="el-GR" sz="2800" b="1" u="sng" kern="100" dirty="0">
                <a:solidFill>
                  <a:srgbClr val="C00000"/>
                </a:solidFill>
                <a:latin typeface="Calibri" panose="020F0502020204030204" pitchFamily="34" charset="0"/>
                <a:ea typeface="Calibri" panose="020F0502020204030204" pitchFamily="34" charset="0"/>
                <a:cs typeface="Times New Roman" panose="02020603050405020304" pitchFamily="18" charset="0"/>
              </a:rPr>
              <a:t>ικανές </a:t>
            </a:r>
          </a:p>
          <a:p>
            <a:pPr marL="342900" indent="-342900" algn="just">
              <a:lnSpc>
                <a:spcPct val="107000"/>
              </a:lnSpc>
              <a:buFont typeface="Wingdings" panose="05000000000000000000" pitchFamily="2" charset="2"/>
              <a:buChar char="ü"/>
            </a:pPr>
            <a:r>
              <a:rPr lang="el-GR" sz="2800" b="1" kern="100" dirty="0">
                <a:latin typeface="Calibri" panose="020F0502020204030204" pitchFamily="34" charset="0"/>
                <a:ea typeface="Calibri" panose="020F0502020204030204" pitchFamily="34" charset="0"/>
                <a:cs typeface="Times New Roman" panose="02020603050405020304" pitchFamily="18" charset="0"/>
              </a:rPr>
              <a:t>να προσδιορίσουν και να αναδείξουν </a:t>
            </a:r>
            <a:r>
              <a:rPr lang="el-GR" sz="2800" b="1" kern="100" dirty="0">
                <a:solidFill>
                  <a:srgbClr val="C00000"/>
                </a:solidFill>
                <a:latin typeface="Calibri" panose="020F0502020204030204" pitchFamily="34" charset="0"/>
                <a:ea typeface="Calibri" panose="020F0502020204030204" pitchFamily="34" charset="0"/>
                <a:cs typeface="Times New Roman" panose="02020603050405020304" pitchFamily="18" charset="0"/>
              </a:rPr>
              <a:t>πολιτιστικά ενιαίες παράκτιες και θαλάσσιες ζώνες, </a:t>
            </a:r>
          </a:p>
          <a:p>
            <a:pPr marL="342900" indent="-342900" algn="just">
              <a:lnSpc>
                <a:spcPct val="107000"/>
              </a:lnSpc>
              <a:buFont typeface="Wingdings" panose="05000000000000000000" pitchFamily="2" charset="2"/>
              <a:buChar char="ü"/>
            </a:pPr>
            <a:r>
              <a:rPr lang="el-GR" sz="2800" b="1" kern="100" dirty="0">
                <a:solidFill>
                  <a:srgbClr val="C00000"/>
                </a:solidFill>
                <a:latin typeface="Calibri" panose="020F0502020204030204" pitchFamily="34" charset="0"/>
                <a:ea typeface="Calibri" panose="020F0502020204030204" pitchFamily="34" charset="0"/>
                <a:cs typeface="Times New Roman" panose="02020603050405020304" pitchFamily="18" charset="0"/>
              </a:rPr>
              <a:t>να συνδέσουν γειτονικούς τόπους πολιτιστικής κληρονομιάς, </a:t>
            </a:r>
            <a:r>
              <a:rPr lang="el-GR" sz="2800" b="1" kern="100" dirty="0">
                <a:latin typeface="Calibri" panose="020F0502020204030204" pitchFamily="34" charset="0"/>
                <a:ea typeface="Calibri" panose="020F0502020204030204" pitchFamily="34" charset="0"/>
                <a:cs typeface="Times New Roman" panose="02020603050405020304" pitchFamily="18" charset="0"/>
              </a:rPr>
              <a:t>σε ενιαία χωρικές ζώνες πολιτισμού</a:t>
            </a:r>
            <a:endParaRPr lang="el-GR" sz="2800" b="1" kern="100"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buFont typeface="Wingdings" panose="05000000000000000000" pitchFamily="2" charset="2"/>
              <a:buChar char="ü"/>
            </a:pPr>
            <a:r>
              <a:rPr lang="el-GR" sz="2800" b="1" kern="100" dirty="0">
                <a:latin typeface="Calibri" panose="020F0502020204030204" pitchFamily="34" charset="0"/>
                <a:ea typeface="Calibri" panose="020F0502020204030204" pitchFamily="34" charset="0"/>
                <a:cs typeface="Times New Roman" panose="02020603050405020304" pitchFamily="18" charset="0"/>
              </a:rPr>
              <a:t>να αξιοποιήσουν τους τόπους πολιτιστικής κληρονομιάς, </a:t>
            </a:r>
            <a:r>
              <a:rPr lang="el-GR" sz="2800" b="1" kern="100" dirty="0">
                <a:solidFill>
                  <a:srgbClr val="C00000"/>
                </a:solidFill>
                <a:latin typeface="Calibri" panose="020F0502020204030204" pitchFamily="34" charset="0"/>
                <a:ea typeface="Calibri" panose="020F0502020204030204" pitchFamily="34" charset="0"/>
                <a:cs typeface="Times New Roman" panose="02020603050405020304" pitchFamily="18" charset="0"/>
              </a:rPr>
              <a:t>με την συμμετοχή της τοπικής κοινωνίας, της Τοπικής Αυτοδιοίκησης, </a:t>
            </a:r>
            <a:r>
              <a:rPr lang="el-GR" sz="2800" b="1" kern="100" dirty="0">
                <a:latin typeface="Calibri" panose="020F0502020204030204" pitchFamily="34" charset="0"/>
                <a:ea typeface="Calibri" panose="020F0502020204030204" pitchFamily="34" charset="0"/>
                <a:cs typeface="Times New Roman" panose="02020603050405020304" pitchFamily="18" charset="0"/>
              </a:rPr>
              <a:t>αλλά και επαγγελματικών φορέων , ΜΚΟ.</a:t>
            </a:r>
          </a:p>
          <a:p>
            <a:pPr marL="342900" indent="-342900" algn="just">
              <a:lnSpc>
                <a:spcPct val="107000"/>
              </a:lnSpc>
              <a:buFont typeface="Wingdings" panose="05000000000000000000" pitchFamily="2" charset="2"/>
              <a:buChar char="ü"/>
            </a:pPr>
            <a:r>
              <a:rPr lang="el-GR" sz="2800" b="1" kern="100" dirty="0">
                <a:latin typeface="Calibri" panose="020F0502020204030204" pitchFamily="34" charset="0"/>
                <a:ea typeface="Calibri" panose="020F0502020204030204" pitchFamily="34" charset="0"/>
                <a:cs typeface="Times New Roman" panose="02020603050405020304" pitchFamily="18" charset="0"/>
              </a:rPr>
              <a:t>ώστε να δημιουργήσουν </a:t>
            </a:r>
            <a:r>
              <a:rPr lang="el-GR" sz="2800" b="1" u="sng" kern="1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ζώνες αρμονικής συνύπαρξης Πολιτισμού και Τουρισμού.</a:t>
            </a:r>
          </a:p>
        </p:txBody>
      </p:sp>
    </p:spTree>
    <p:extLst>
      <p:ext uri="{BB962C8B-B14F-4D97-AF65-F5344CB8AC3E}">
        <p14:creationId xmlns:p14="http://schemas.microsoft.com/office/powerpoint/2010/main" val="39417442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C92F140C-73F1-41B4-405C-77B5554585D4}"/>
              </a:ext>
            </a:extLst>
          </p:cNvPr>
          <p:cNvPicPr>
            <a:picLocks noChangeAspect="1"/>
          </p:cNvPicPr>
          <p:nvPr/>
        </p:nvPicPr>
        <p:blipFill>
          <a:blip r:embed="rId2"/>
          <a:stretch>
            <a:fillRect/>
          </a:stretch>
        </p:blipFill>
        <p:spPr>
          <a:xfrm>
            <a:off x="-528" y="0"/>
            <a:ext cx="12192528" cy="6858297"/>
          </a:xfrm>
          <a:prstGeom prst="rect">
            <a:avLst/>
          </a:prstGeom>
        </p:spPr>
      </p:pic>
      <p:sp>
        <p:nvSpPr>
          <p:cNvPr id="3" name="TextBox 2">
            <a:extLst>
              <a:ext uri="{FF2B5EF4-FFF2-40B4-BE49-F238E27FC236}">
                <a16:creationId xmlns:a16="http://schemas.microsoft.com/office/drawing/2014/main" id="{39176B5B-9401-4E56-1F1E-594FC0192A8A}"/>
              </a:ext>
            </a:extLst>
          </p:cNvPr>
          <p:cNvSpPr txBox="1"/>
          <p:nvPr/>
        </p:nvSpPr>
        <p:spPr>
          <a:xfrm>
            <a:off x="149087" y="0"/>
            <a:ext cx="3260035" cy="369332"/>
          </a:xfrm>
          <a:prstGeom prst="rect">
            <a:avLst/>
          </a:prstGeom>
          <a:noFill/>
        </p:spPr>
        <p:txBody>
          <a:bodyPr wrap="square" rtlCol="0">
            <a:spAutoFit/>
          </a:bodyPr>
          <a:lstStyle/>
          <a:p>
            <a:r>
              <a:rPr lang="el-GR" b="1" dirty="0">
                <a:solidFill>
                  <a:srgbClr val="C00000"/>
                </a:solidFill>
              </a:rPr>
              <a:t>ΔΥΤΙΚΟΣ ΠΑΓΑΣΗΤΙΚΟΣ</a:t>
            </a:r>
          </a:p>
        </p:txBody>
      </p:sp>
    </p:spTree>
    <p:extLst>
      <p:ext uri="{BB962C8B-B14F-4D97-AF65-F5344CB8AC3E}">
        <p14:creationId xmlns:p14="http://schemas.microsoft.com/office/powerpoint/2010/main" val="16753392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1D73CE-2D29-93FB-2642-113B93C44846}"/>
              </a:ext>
            </a:extLst>
          </p:cNvPr>
          <p:cNvSpPr txBox="1"/>
          <p:nvPr/>
        </p:nvSpPr>
        <p:spPr>
          <a:xfrm>
            <a:off x="0" y="1361841"/>
            <a:ext cx="12192000" cy="5416868"/>
          </a:xfrm>
          <a:prstGeom prst="rect">
            <a:avLst/>
          </a:prstGeom>
          <a:noFill/>
        </p:spPr>
        <p:txBody>
          <a:bodyPr wrap="square" rtlCol="0">
            <a:spAutoFit/>
          </a:bodyPr>
          <a:lstStyle/>
          <a:p>
            <a:r>
              <a:rPr lang="el-GR" sz="28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Η</a:t>
            </a:r>
            <a:r>
              <a:rPr lang="el-GR" sz="2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νέα εύκολη, γρήγορη και ευχάριστη θαλάσσια συγκοινωνία </a:t>
            </a:r>
            <a:r>
              <a:rPr lang="el-GR" sz="2800" dirty="0">
                <a:effectLst/>
                <a:latin typeface="Calibri" panose="020F0502020204030204" pitchFamily="34" charset="0"/>
                <a:ea typeface="Calibri" panose="020F0502020204030204" pitchFamily="34" charset="0"/>
                <a:cs typeface="Times New Roman" panose="02020603050405020304" pitchFamily="18" charset="0"/>
              </a:rPr>
              <a:t>από τον Βόλο, στην </a:t>
            </a:r>
            <a:r>
              <a:rPr lang="el-GR" sz="2800" u="sng" dirty="0">
                <a:effectLst/>
                <a:latin typeface="Calibri" panose="020F0502020204030204" pitchFamily="34" charset="0"/>
                <a:ea typeface="Calibri" panose="020F0502020204030204" pitchFamily="34" charset="0"/>
                <a:cs typeface="Times New Roman" panose="02020603050405020304" pitchFamily="18" charset="0"/>
              </a:rPr>
              <a:t>αρχαία </a:t>
            </a:r>
            <a:r>
              <a:rPr lang="el-GR" sz="2800" u="sng" dirty="0" err="1">
                <a:effectLst/>
                <a:latin typeface="Calibri" panose="020F0502020204030204" pitchFamily="34" charset="0"/>
                <a:ea typeface="Calibri" panose="020F0502020204030204" pitchFamily="34" charset="0"/>
                <a:cs typeface="Times New Roman" panose="02020603050405020304" pitchFamily="18" charset="0"/>
              </a:rPr>
              <a:t>Ιωλκό</a:t>
            </a:r>
            <a:r>
              <a:rPr lang="el-GR" sz="2800" u="sng" dirty="0">
                <a:effectLst/>
                <a:latin typeface="Calibri" panose="020F0502020204030204" pitchFamily="34" charset="0"/>
                <a:ea typeface="Calibri" panose="020F0502020204030204" pitchFamily="34" charset="0"/>
                <a:cs typeface="Times New Roman" panose="02020603050405020304" pitchFamily="18" charset="0"/>
              </a:rPr>
              <a:t> και μέχρι τις Νηές </a:t>
            </a:r>
            <a:r>
              <a:rPr lang="el-GR" sz="2800" dirty="0">
                <a:effectLst/>
                <a:latin typeface="Calibri" panose="020F0502020204030204" pitchFamily="34" charset="0"/>
                <a:ea typeface="Calibri" panose="020F0502020204030204" pitchFamily="34" charset="0"/>
                <a:cs typeface="Times New Roman" panose="02020603050405020304" pitchFamily="18" charset="0"/>
              </a:rPr>
              <a:t>επιτυγχάνει </a:t>
            </a:r>
            <a:r>
              <a:rPr lang="el-GR" sz="2800" b="1" u="sng"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την καινοτομία της χωρικής σύζευξης </a:t>
            </a:r>
            <a:r>
              <a:rPr lang="el-GR" sz="2800" b="1" u="sng" dirty="0">
                <a:latin typeface="Calibri" panose="020F0502020204030204" pitchFamily="34" charset="0"/>
                <a:ea typeface="Calibri" panose="020F0502020204030204" pitchFamily="34" charset="0"/>
                <a:cs typeface="Times New Roman" panose="02020603050405020304" pitchFamily="18" charset="0"/>
              </a:rPr>
              <a:t>δύο μεγάλων προϊστορικών ή/και μυθικών γεγονότων </a:t>
            </a:r>
            <a:r>
              <a:rPr lang="el-GR" sz="2800" b="1" dirty="0">
                <a:latin typeface="Calibri" panose="020F0502020204030204" pitchFamily="34" charset="0"/>
                <a:ea typeface="Calibri" panose="020F0502020204030204" pitchFamily="34" charset="0"/>
                <a:cs typeface="Times New Roman" panose="02020603050405020304" pitchFamily="18" charset="0"/>
              </a:rPr>
              <a:t>και </a:t>
            </a:r>
            <a:r>
              <a:rPr lang="el-GR" sz="2800" b="1" u="sng" dirty="0">
                <a:latin typeface="Calibri" panose="020F0502020204030204" pitchFamily="34" charset="0"/>
                <a:ea typeface="Calibri" panose="020F0502020204030204" pitchFamily="34" charset="0"/>
                <a:cs typeface="Times New Roman" panose="02020603050405020304" pitchFamily="18" charset="0"/>
              </a:rPr>
              <a:t>δύο πασίγνωστων ιστορικών/μυθικών προσώπων: </a:t>
            </a:r>
          </a:p>
          <a:p>
            <a:endParaRPr lang="el-GR" sz="2800" b="1" dirty="0">
              <a:effectLst/>
              <a:latin typeface="Calibri" panose="020F0502020204030204" pitchFamily="34" charset="0"/>
              <a:ea typeface="Calibri" panose="020F0502020204030204" pitchFamily="34" charset="0"/>
              <a:cs typeface="Times New Roman" panose="02020603050405020304" pitchFamily="18" charset="0"/>
            </a:endParaRPr>
          </a:p>
          <a:p>
            <a:r>
              <a:rPr lang="el-GR" sz="2800" b="1" dirty="0">
                <a:effectLst/>
                <a:latin typeface="Calibri" panose="020F0502020204030204" pitchFamily="34" charset="0"/>
                <a:ea typeface="Calibri" panose="020F0502020204030204" pitchFamily="34" charset="0"/>
                <a:cs typeface="Times New Roman" panose="02020603050405020304" pitchFamily="18" charset="0"/>
              </a:rPr>
              <a:t>Συνδέει </a:t>
            </a:r>
          </a:p>
          <a:p>
            <a:r>
              <a:rPr lang="el-GR" sz="2800" b="1" dirty="0">
                <a:effectLst/>
                <a:latin typeface="Calibri" panose="020F0502020204030204" pitchFamily="34" charset="0"/>
                <a:ea typeface="Calibri" panose="020F0502020204030204" pitchFamily="34" charset="0"/>
                <a:cs typeface="Times New Roman" panose="02020603050405020304" pitchFamily="18" charset="0"/>
              </a:rPr>
              <a:t>(α) την Αργοναυτική Εκστρατεία και τον Ιάσωνα με </a:t>
            </a:r>
          </a:p>
          <a:p>
            <a:endParaRPr lang="el-GR" sz="2800" b="1" dirty="0">
              <a:latin typeface="Calibri" panose="020F0502020204030204" pitchFamily="34" charset="0"/>
              <a:ea typeface="Calibri" panose="020F0502020204030204" pitchFamily="34" charset="0"/>
              <a:cs typeface="Times New Roman" panose="02020603050405020304" pitchFamily="18" charset="0"/>
            </a:endParaRPr>
          </a:p>
          <a:p>
            <a:r>
              <a:rPr lang="el-GR" sz="2800" b="1" dirty="0">
                <a:effectLst/>
                <a:latin typeface="Calibri" panose="020F0502020204030204" pitchFamily="34" charset="0"/>
                <a:ea typeface="Calibri" panose="020F0502020204030204" pitchFamily="34" charset="0"/>
                <a:cs typeface="Times New Roman" panose="02020603050405020304" pitchFamily="18" charset="0"/>
              </a:rPr>
              <a:t>(β) την Εκστρατεία στην Τροία και τον Αχιλλέα.</a:t>
            </a:r>
            <a:r>
              <a:rPr lang="el-GR" sz="2800" dirty="0">
                <a:effectLst/>
                <a:latin typeface="Calibri" panose="020F0502020204030204" pitchFamily="34" charset="0"/>
                <a:ea typeface="Calibri" panose="020F0502020204030204" pitchFamily="34" charset="0"/>
                <a:cs typeface="Times New Roman" panose="02020603050405020304" pitchFamily="18" charset="0"/>
              </a:rPr>
              <a:t> </a:t>
            </a:r>
            <a:endParaRPr lang="el-GR" sz="2800" dirty="0">
              <a:latin typeface="Calibri" panose="020F0502020204030204" pitchFamily="34" charset="0"/>
              <a:ea typeface="Calibri" panose="020F0502020204030204" pitchFamily="34" charset="0"/>
              <a:cs typeface="Times New Roman" panose="02020603050405020304" pitchFamily="18" charset="0"/>
            </a:endParaRPr>
          </a:p>
          <a:p>
            <a:endParaRPr lang="el-GR" sz="1000" dirty="0">
              <a:latin typeface="Calibri" panose="020F0502020204030204" pitchFamily="34" charset="0"/>
              <a:ea typeface="Calibri" panose="020F0502020204030204" pitchFamily="34" charset="0"/>
              <a:cs typeface="Times New Roman" panose="02020603050405020304" pitchFamily="18" charset="0"/>
            </a:endParaRPr>
          </a:p>
          <a:p>
            <a:r>
              <a:rPr lang="el-GR" sz="2800" dirty="0">
                <a:latin typeface="Calibri" panose="020F0502020204030204" pitchFamily="34" charset="0"/>
                <a:ea typeface="Calibri" panose="020F0502020204030204" pitchFamily="34" charset="0"/>
                <a:cs typeface="Times New Roman" panose="02020603050405020304" pitchFamily="18" charset="0"/>
              </a:rPr>
              <a:t> Αυτή η σύνδεση μπορεί να συμβάλει </a:t>
            </a:r>
            <a:r>
              <a:rPr lang="el-GR" sz="28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στην κατακόρυφη αύξηση της ελκυστικότητας της περιοχής του Δυτικού Παγασητικού ως τουριστικός προορισμός. </a:t>
            </a:r>
            <a:endParaRPr lang="el-GR" sz="2800" b="1" dirty="0">
              <a:solidFill>
                <a:srgbClr val="C00000"/>
              </a:solidFill>
            </a:endParaRPr>
          </a:p>
        </p:txBody>
      </p:sp>
      <p:sp>
        <p:nvSpPr>
          <p:cNvPr id="3" name="TextBox 2">
            <a:extLst>
              <a:ext uri="{FF2B5EF4-FFF2-40B4-BE49-F238E27FC236}">
                <a16:creationId xmlns:a16="http://schemas.microsoft.com/office/drawing/2014/main" id="{7BE4B0A0-D12B-2AD6-B423-0880C5542798}"/>
              </a:ext>
            </a:extLst>
          </p:cNvPr>
          <p:cNvSpPr txBox="1"/>
          <p:nvPr/>
        </p:nvSpPr>
        <p:spPr>
          <a:xfrm>
            <a:off x="111929" y="99957"/>
            <a:ext cx="11968142" cy="1261884"/>
          </a:xfrm>
          <a:prstGeom prst="rect">
            <a:avLst/>
          </a:prstGeom>
          <a:solidFill>
            <a:srgbClr val="F6F2BC"/>
          </a:solidFill>
          <a:ln w="22225">
            <a:solidFill>
              <a:schemeClr val="tx1"/>
            </a:solidFill>
          </a:ln>
        </p:spPr>
        <p:txBody>
          <a:bodyPr wrap="square" rtlCol="0">
            <a:spAutoFit/>
          </a:bodyPr>
          <a:lstStyle/>
          <a:p>
            <a:pPr algn="ctr"/>
            <a:r>
              <a:rPr lang="el-GR" sz="2400" b="1" dirty="0"/>
              <a:t>ΔΙΑΔΗΜΟΤΙΚΗ ΘΑΛΑΣΣΙΑ ΣΥΓΚΟΙΝΩΝΙΑ </a:t>
            </a:r>
            <a:r>
              <a:rPr lang="en-US" sz="2400" b="1" dirty="0"/>
              <a:t>Hop-On/Hop-Off</a:t>
            </a:r>
            <a:endParaRPr lang="el-GR" sz="2400" b="1" dirty="0"/>
          </a:p>
          <a:p>
            <a:pPr algn="ctr"/>
            <a:r>
              <a:rPr lang="el-GR" sz="2400" b="1" dirty="0"/>
              <a:t>ή</a:t>
            </a:r>
            <a:r>
              <a:rPr lang="en-US" sz="2400" b="1" dirty="0"/>
              <a:t>/</a:t>
            </a:r>
            <a:r>
              <a:rPr lang="el-GR" sz="2400" b="1" dirty="0"/>
              <a:t>και Ημερήσιες κρουαζιέρες πολιτισμού</a:t>
            </a:r>
          </a:p>
          <a:p>
            <a:pPr algn="ctr"/>
            <a:r>
              <a:rPr lang="el-GR" sz="2800" b="1" dirty="0">
                <a:solidFill>
                  <a:srgbClr val="C00000"/>
                </a:solidFill>
              </a:rPr>
              <a:t>ΑΝΑΜΕΝΟΜΕΝΑ ΑΠΟΤΕΛΕΣΜΑΤΑ</a:t>
            </a:r>
          </a:p>
        </p:txBody>
      </p:sp>
    </p:spTree>
    <p:extLst>
      <p:ext uri="{BB962C8B-B14F-4D97-AF65-F5344CB8AC3E}">
        <p14:creationId xmlns:p14="http://schemas.microsoft.com/office/powerpoint/2010/main" val="19710883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D2F3FC-130A-F997-2746-D00ABC8D6200}"/>
              </a:ext>
            </a:extLst>
          </p:cNvPr>
          <p:cNvSpPr txBox="1"/>
          <p:nvPr/>
        </p:nvSpPr>
        <p:spPr>
          <a:xfrm>
            <a:off x="0" y="1042434"/>
            <a:ext cx="11991975" cy="5878532"/>
          </a:xfrm>
          <a:prstGeom prst="rect">
            <a:avLst/>
          </a:prstGeom>
          <a:noFill/>
        </p:spPr>
        <p:txBody>
          <a:bodyPr wrap="square" rtlCol="0">
            <a:spAutoFit/>
          </a:bodyPr>
          <a:lstStyle/>
          <a:p>
            <a:pPr algn="just"/>
            <a:r>
              <a:rPr lang="el-GR" sz="2400" b="1" u="sng"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Το Πανεπιστήμιο Θεσσαλίας κατέχει από 20-ετίας έκταση 200 στρεμμάτων </a:t>
            </a:r>
            <a:r>
              <a:rPr lang="el-GR" sz="2400" b="1" dirty="0">
                <a:effectLst/>
                <a:latin typeface="Calibri" panose="020F0502020204030204" pitchFamily="34" charset="0"/>
                <a:ea typeface="Calibri" panose="020F0502020204030204" pitchFamily="34" charset="0"/>
                <a:cs typeface="Times New Roman" panose="02020603050405020304" pitchFamily="18" charset="0"/>
              </a:rPr>
              <a:t>εντός του αρχαιολογικού χώρου των </a:t>
            </a:r>
            <a:r>
              <a:rPr lang="el-GR" sz="2400" b="1" dirty="0" err="1">
                <a:effectLst/>
                <a:latin typeface="Calibri" panose="020F0502020204030204" pitchFamily="34" charset="0"/>
                <a:ea typeface="Calibri" panose="020F0502020204030204" pitchFamily="34" charset="0"/>
                <a:cs typeface="Times New Roman" panose="02020603050405020304" pitchFamily="18" charset="0"/>
              </a:rPr>
              <a:t>Πευκακίων</a:t>
            </a:r>
            <a:r>
              <a:rPr lang="el-GR" sz="2400" b="1" dirty="0">
                <a:effectLst/>
                <a:latin typeface="Calibri" panose="020F0502020204030204" pitchFamily="34" charset="0"/>
                <a:ea typeface="Calibri" panose="020F0502020204030204" pitchFamily="34" charset="0"/>
                <a:cs typeface="Times New Roman" panose="02020603050405020304" pitchFamily="18" charset="0"/>
              </a:rPr>
              <a:t> </a:t>
            </a:r>
            <a:r>
              <a:rPr lang="el-GR" sz="2400" dirty="0">
                <a:effectLst/>
                <a:latin typeface="Calibri" panose="020F0502020204030204" pitchFamily="34" charset="0"/>
                <a:ea typeface="Calibri" panose="020F0502020204030204" pitchFamily="34" charset="0"/>
                <a:cs typeface="Times New Roman" panose="02020603050405020304" pitchFamily="18" charset="0"/>
              </a:rPr>
              <a:t>η οποία παραμένει μέχρι σήμερα παντελώς αναξιοποίητη μετά την οριοθέτηση και θεσμοθέτηση του αρχαιολογικού χώρου (Ζώνη Α και Β) και με την αιτίαση των αρχαιολογικών ανασκαφών</a:t>
            </a:r>
            <a:r>
              <a:rPr lang="el-GR" sz="2400" b="1" dirty="0">
                <a:effectLst/>
                <a:latin typeface="Calibri" panose="020F0502020204030204" pitchFamily="34" charset="0"/>
                <a:ea typeface="Calibri" panose="020F0502020204030204" pitchFamily="34" charset="0"/>
                <a:cs typeface="Times New Roman" panose="02020603050405020304" pitchFamily="18" charset="0"/>
              </a:rPr>
              <a:t>. </a:t>
            </a:r>
            <a:r>
              <a:rPr lang="el-GR" sz="2400" dirty="0">
                <a:effectLst/>
                <a:latin typeface="Calibri" panose="020F0502020204030204" pitchFamily="34" charset="0"/>
                <a:ea typeface="Calibri" panose="020F0502020204030204" pitchFamily="34" charset="0"/>
                <a:cs typeface="Times New Roman" panose="02020603050405020304" pitchFamily="18" charset="0"/>
              </a:rPr>
              <a:t>Το πανεπιστήμιο δια μέσου της </a:t>
            </a:r>
            <a:r>
              <a:rPr lang="el-GR" sz="2400" b="1" dirty="0">
                <a:effectLst/>
                <a:latin typeface="Calibri" panose="020F0502020204030204" pitchFamily="34" charset="0"/>
                <a:ea typeface="Calibri" panose="020F0502020204030204" pitchFamily="34" charset="0"/>
                <a:cs typeface="Times New Roman" panose="02020603050405020304" pitchFamily="18" charset="0"/>
              </a:rPr>
              <a:t>Εταιρείας Διαχείρισης και Αξιοποίησης της Περιουσίας του Πανεπιστημίου Θεσσαλίας</a:t>
            </a:r>
            <a:r>
              <a:rPr lang="el-GR" sz="2400" dirty="0">
                <a:effectLst/>
                <a:latin typeface="Calibri" panose="020F0502020204030204" pitchFamily="34" charset="0"/>
                <a:ea typeface="Calibri" panose="020F0502020204030204" pitchFamily="34" charset="0"/>
                <a:cs typeface="Times New Roman" panose="02020603050405020304" pitchFamily="18" charset="0"/>
              </a:rPr>
              <a:t> έχει διατυπώσει τη θέλησή του να αξιοποιήσει τη συγκεκριμένη έκταση για </a:t>
            </a:r>
            <a:r>
              <a:rPr lang="el-GR" sz="2400" b="1" dirty="0">
                <a:effectLst/>
                <a:latin typeface="Calibri" panose="020F0502020204030204" pitchFamily="34" charset="0"/>
                <a:ea typeface="Calibri" panose="020F0502020204030204" pitchFamily="34" charset="0"/>
                <a:cs typeface="Times New Roman" panose="02020603050405020304" pitchFamily="18" charset="0"/>
              </a:rPr>
              <a:t>τη δημιουργία </a:t>
            </a:r>
            <a:r>
              <a:rPr lang="el-GR" sz="2400" b="1" u="sng"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αρχαιολογικού θεματικού Πάρκου με πιθανούς τίτλους π.χ. </a:t>
            </a:r>
            <a:r>
              <a:rPr lang="el-GR" sz="2400" b="1" i="1" u="sng"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«Ιάσων &amp; Αχιλλέας - Αργώ &amp; Τροία</a:t>
            </a:r>
            <a:r>
              <a:rPr lang="el-GR" sz="2400" b="1" i="1" dirty="0">
                <a:solidFill>
                  <a:srgbClr val="C00000"/>
                </a:solidFill>
                <a:latin typeface="Calibri" panose="020F0502020204030204" pitchFamily="34" charset="0"/>
                <a:ea typeface="Calibri" panose="020F0502020204030204" pitchFamily="34" charset="0"/>
                <a:cs typeface="Times New Roman" panose="02020603050405020304" pitchFamily="18" charset="0"/>
              </a:rPr>
              <a:t>»</a:t>
            </a:r>
            <a:r>
              <a:rPr lang="el-GR" sz="2400" i="1" dirty="0">
                <a:solidFill>
                  <a:srgbClr val="C00000"/>
                </a:solidFill>
                <a:latin typeface="Calibri" panose="020F0502020204030204" pitchFamily="34" charset="0"/>
                <a:ea typeface="Calibri" panose="020F0502020204030204" pitchFamily="34" charset="0"/>
                <a:cs typeface="Times New Roman" panose="02020603050405020304" pitchFamily="18" charset="0"/>
              </a:rPr>
              <a:t> </a:t>
            </a:r>
            <a:r>
              <a:rPr lang="el-GR" sz="2400" dirty="0">
                <a:latin typeface="Calibri" panose="020F0502020204030204" pitchFamily="34" charset="0"/>
                <a:ea typeface="Calibri" panose="020F0502020204030204" pitchFamily="34" charset="0"/>
                <a:cs typeface="Times New Roman" panose="02020603050405020304" pitchFamily="18" charset="0"/>
              </a:rPr>
              <a:t>προς </a:t>
            </a:r>
            <a:r>
              <a:rPr lang="el-GR" sz="2400" dirty="0">
                <a:effectLst/>
                <a:latin typeface="Calibri" panose="020F0502020204030204" pitchFamily="34" charset="0"/>
                <a:ea typeface="Calibri" panose="020F0502020204030204" pitchFamily="34" charset="0"/>
                <a:cs typeface="Times New Roman" panose="02020603050405020304" pitchFamily="18" charset="0"/>
              </a:rPr>
              <a:t>το κοινό όφελος της πόλης του Βόλου, </a:t>
            </a:r>
            <a:r>
              <a:rPr lang="el-GR" sz="2400" dirty="0">
                <a:latin typeface="Calibri" panose="020F0502020204030204" pitchFamily="34" charset="0"/>
                <a:ea typeface="Calibri" panose="020F0502020204030204" pitchFamily="34" charset="0"/>
                <a:cs typeface="Times New Roman" panose="02020603050405020304" pitchFamily="18" charset="0"/>
              </a:rPr>
              <a:t>της περιοχής του Δυτικού Παγασητικού, </a:t>
            </a:r>
            <a:r>
              <a:rPr lang="el-GR" sz="2400" dirty="0">
                <a:effectLst/>
                <a:latin typeface="Calibri" panose="020F0502020204030204" pitchFamily="34" charset="0"/>
                <a:ea typeface="Calibri" panose="020F0502020204030204" pitchFamily="34" charset="0"/>
                <a:cs typeface="Times New Roman" panose="02020603050405020304" pitchFamily="18" charset="0"/>
              </a:rPr>
              <a:t>και του Πανεπιστημίου Θεσσαλίας μέσω </a:t>
            </a:r>
            <a:r>
              <a:rPr lang="el-GR" sz="2400" b="1" u="sng" dirty="0">
                <a:effectLst/>
                <a:latin typeface="Calibri" panose="020F0502020204030204" pitchFamily="34" charset="0"/>
                <a:ea typeface="Calibri" panose="020F0502020204030204" pitchFamily="34" charset="0"/>
                <a:cs typeface="Times New Roman" panose="02020603050405020304" pitchFamily="18" charset="0"/>
              </a:rPr>
              <a:t>της ανάδειξης και αξιοποίησης της πολιτιστικής κληρονομιάς </a:t>
            </a:r>
            <a:r>
              <a:rPr lang="el-GR" sz="2400" dirty="0">
                <a:effectLst/>
                <a:latin typeface="Calibri" panose="020F0502020204030204" pitchFamily="34" charset="0"/>
                <a:ea typeface="Calibri" panose="020F0502020204030204" pitchFamily="34" charset="0"/>
                <a:cs typeface="Times New Roman" panose="02020603050405020304" pitchFamily="18" charset="0"/>
              </a:rPr>
              <a:t>και της ένταξης των μνημείων στη ζωή της πόλης, των κατοίκων και των επισκεπτών.</a:t>
            </a:r>
            <a:r>
              <a:rPr lang="el-GR" sz="2400" b="1" dirty="0">
                <a:effectLst/>
                <a:latin typeface="Calibri" panose="020F0502020204030204" pitchFamily="34" charset="0"/>
                <a:ea typeface="Calibri" panose="020F0502020204030204" pitchFamily="34" charset="0"/>
                <a:cs typeface="Times New Roman" panose="02020603050405020304" pitchFamily="18" charset="0"/>
              </a:rPr>
              <a:t> </a:t>
            </a:r>
            <a:r>
              <a:rPr lang="el-GR" sz="2400" dirty="0">
                <a:effectLst/>
                <a:latin typeface="Calibri" panose="020F0502020204030204" pitchFamily="34" charset="0"/>
                <a:ea typeface="Calibri" panose="020F0502020204030204" pitchFamily="34" charset="0"/>
                <a:cs typeface="Times New Roman" panose="02020603050405020304" pitchFamily="18" charset="0"/>
              </a:rPr>
              <a:t>Ειδικότερα, υπάρχουν οι εξής </a:t>
            </a:r>
            <a:r>
              <a:rPr lang="el-GR" sz="2400" b="1" u="sng"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προτάσεις ιδεών προς διαβούλευση:</a:t>
            </a:r>
          </a:p>
          <a:p>
            <a:pPr algn="just"/>
            <a:endParaRPr lang="el-GR" sz="16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gn="just">
              <a:buFont typeface="+mj-lt"/>
              <a:buAutoNum type="arabicPeriod"/>
            </a:pPr>
            <a:r>
              <a:rPr lang="el-GR" sz="2400" dirty="0">
                <a:effectLst/>
                <a:latin typeface="Calibri" panose="020F0502020204030204" pitchFamily="34" charset="0"/>
                <a:ea typeface="Calibri" panose="020F0502020204030204" pitchFamily="34" charset="0"/>
                <a:cs typeface="Times New Roman" panose="02020603050405020304" pitchFamily="18" charset="0"/>
              </a:rPr>
              <a:t> </a:t>
            </a:r>
            <a:r>
              <a:rPr lang="el-GR" sz="2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Οριοθέτηση, Περίφραξη και Διαμόρφωση του αρχαιολογικού χώρου στα Πευκάκια </a:t>
            </a:r>
            <a:r>
              <a:rPr lang="el-GR" sz="2400" dirty="0">
                <a:effectLst/>
                <a:latin typeface="Calibri" panose="020F0502020204030204" pitchFamily="34" charset="0"/>
                <a:ea typeface="Calibri" panose="020F0502020204030204" pitchFamily="34" charset="0"/>
                <a:cs typeface="Times New Roman" panose="02020603050405020304" pitchFamily="18" charset="0"/>
              </a:rPr>
              <a:t>με </a:t>
            </a:r>
            <a:r>
              <a:rPr lang="el-GR" sz="2400" b="1" dirty="0">
                <a:effectLst/>
                <a:latin typeface="Calibri" panose="020F0502020204030204" pitchFamily="34" charset="0"/>
                <a:ea typeface="Calibri" panose="020F0502020204030204" pitchFamily="34" charset="0"/>
                <a:cs typeface="Times New Roman" panose="02020603050405020304" pitchFamily="18" charset="0"/>
              </a:rPr>
              <a:t>πεζοδρόμους, υπαίθριους χώρους στάσης με σκίαση, χώρους υγιεινής και φύλαξης </a:t>
            </a:r>
            <a:r>
              <a:rPr lang="el-GR" sz="2400" dirty="0">
                <a:effectLst/>
                <a:latin typeface="Calibri" panose="020F0502020204030204" pitchFamily="34" charset="0"/>
                <a:ea typeface="Calibri" panose="020F0502020204030204" pitchFamily="34" charset="0"/>
                <a:cs typeface="Times New Roman" panose="02020603050405020304" pitchFamily="18" charset="0"/>
              </a:rPr>
              <a:t>(WC, </a:t>
            </a:r>
            <a:r>
              <a:rPr lang="el-GR" sz="2400" dirty="0" err="1">
                <a:effectLst/>
                <a:latin typeface="Calibri" panose="020F0502020204030204" pitchFamily="34" charset="0"/>
                <a:ea typeface="Calibri" panose="020F0502020204030204" pitchFamily="34" charset="0"/>
                <a:cs typeface="Times New Roman" panose="02020603050405020304" pitchFamily="18" charset="0"/>
              </a:rPr>
              <a:t>lockers</a:t>
            </a:r>
            <a:r>
              <a:rPr lang="el-GR" sz="2400" dirty="0">
                <a:effectLst/>
                <a:latin typeface="Calibri" panose="020F0502020204030204" pitchFamily="34" charset="0"/>
                <a:ea typeface="Calibri" panose="020F0502020204030204" pitchFamily="34" charset="0"/>
                <a:cs typeface="Times New Roman" panose="02020603050405020304" pitchFamily="18" charset="0"/>
              </a:rPr>
              <a:t>), διαμόρφωση και </a:t>
            </a:r>
            <a:r>
              <a:rPr lang="el-GR" sz="2400" u="sng" dirty="0">
                <a:effectLst/>
                <a:latin typeface="Calibri" panose="020F0502020204030204" pitchFamily="34" charset="0"/>
                <a:ea typeface="Calibri" panose="020F0502020204030204" pitchFamily="34" charset="0"/>
                <a:cs typeface="Times New Roman" panose="02020603050405020304" pitchFamily="18" charset="0"/>
              </a:rPr>
              <a:t>σήμανση διαφορετικών διαδρομών πεζή </a:t>
            </a:r>
            <a:r>
              <a:rPr lang="el-GR" sz="2400" dirty="0">
                <a:effectLst/>
                <a:latin typeface="Calibri" panose="020F0502020204030204" pitchFamily="34" charset="0"/>
                <a:ea typeface="Calibri" panose="020F0502020204030204" pitchFamily="34" charset="0"/>
                <a:cs typeface="Times New Roman" panose="02020603050405020304" pitchFamily="18" charset="0"/>
              </a:rPr>
              <a:t>για τους επισκέπτες ανάλογα με το χρόνο επιθυμητής παραμονής τους (π.χ. μικρή, μεσαία, ολοκληρωμένη). </a:t>
            </a:r>
          </a:p>
        </p:txBody>
      </p:sp>
      <p:sp>
        <p:nvSpPr>
          <p:cNvPr id="6" name="TextBox 5">
            <a:extLst>
              <a:ext uri="{FF2B5EF4-FFF2-40B4-BE49-F238E27FC236}">
                <a16:creationId xmlns:a16="http://schemas.microsoft.com/office/drawing/2014/main" id="{02AE41CC-D883-0994-CBF2-F93B18CA72A2}"/>
              </a:ext>
            </a:extLst>
          </p:cNvPr>
          <p:cNvSpPr txBox="1"/>
          <p:nvPr/>
        </p:nvSpPr>
        <p:spPr>
          <a:xfrm>
            <a:off x="111929" y="99957"/>
            <a:ext cx="11968142" cy="954107"/>
          </a:xfrm>
          <a:prstGeom prst="rect">
            <a:avLst/>
          </a:prstGeom>
          <a:solidFill>
            <a:srgbClr val="F6F2BC"/>
          </a:solidFill>
          <a:ln w="22225">
            <a:solidFill>
              <a:schemeClr val="tx1"/>
            </a:solidFill>
          </a:ln>
        </p:spPr>
        <p:txBody>
          <a:bodyPr wrap="square" rtlCol="0">
            <a:spAutoFit/>
          </a:bodyPr>
          <a:lstStyle/>
          <a:p>
            <a:pPr algn="ctr"/>
            <a:r>
              <a:rPr lang="el-GR" sz="3200" b="1" u="sng" dirty="0">
                <a:solidFill>
                  <a:srgbClr val="C00000"/>
                </a:solidFill>
                <a:effectLst>
                  <a:outerShdw blurRad="38100" dist="38100" dir="2700000" algn="tl">
                    <a:srgbClr val="000000">
                      <a:alpha val="43137"/>
                    </a:srgbClr>
                  </a:outerShdw>
                </a:effectLst>
              </a:rPr>
              <a:t>ΠΡΟΤΑΣΕΙΣ προς Διαβούλευση (2)</a:t>
            </a:r>
          </a:p>
          <a:p>
            <a:pPr algn="ctr"/>
            <a:r>
              <a:rPr lang="el-GR" sz="2400" b="1" dirty="0">
                <a:solidFill>
                  <a:srgbClr val="C00000"/>
                </a:solidFill>
              </a:rPr>
              <a:t> </a:t>
            </a:r>
            <a:r>
              <a:rPr lang="el-GR" sz="2400" b="1" dirty="0"/>
              <a:t>Αξιοποίηση της έκτασης του Πανεπιστημίου Θεσσαλίας στα Πευκάκια</a:t>
            </a:r>
          </a:p>
        </p:txBody>
      </p:sp>
    </p:spTree>
    <p:extLst>
      <p:ext uri="{BB962C8B-B14F-4D97-AF65-F5344CB8AC3E}">
        <p14:creationId xmlns:p14="http://schemas.microsoft.com/office/powerpoint/2010/main" val="32201121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D2F3FC-130A-F997-2746-D00ABC8D6200}"/>
              </a:ext>
            </a:extLst>
          </p:cNvPr>
          <p:cNvSpPr txBox="1"/>
          <p:nvPr/>
        </p:nvSpPr>
        <p:spPr>
          <a:xfrm>
            <a:off x="0" y="1016025"/>
            <a:ext cx="12192000" cy="1938992"/>
          </a:xfrm>
          <a:prstGeom prst="rect">
            <a:avLst/>
          </a:prstGeom>
          <a:noFill/>
        </p:spPr>
        <p:txBody>
          <a:bodyPr wrap="square" rtlCol="0">
            <a:spAutoFit/>
          </a:bodyPr>
          <a:lstStyle/>
          <a:p>
            <a:pPr algn="just"/>
            <a:r>
              <a:rPr lang="el-GR" sz="2000" b="1" dirty="0">
                <a:effectLst/>
                <a:latin typeface="Calibri" panose="020F0502020204030204" pitchFamily="34" charset="0"/>
                <a:ea typeface="Calibri" panose="020F0502020204030204" pitchFamily="34" charset="0"/>
                <a:cs typeface="Times New Roman" panose="02020603050405020304" pitchFamily="18" charset="0"/>
              </a:rPr>
              <a:t>2. Δημιουργία σύγχρονων υποδομών ξενάγησης, </a:t>
            </a:r>
            <a:r>
              <a:rPr lang="el-GR" sz="2000" dirty="0">
                <a:effectLst/>
                <a:latin typeface="Calibri" panose="020F0502020204030204" pitchFamily="34" charset="0"/>
                <a:ea typeface="Calibri" panose="020F0502020204030204" pitchFamily="34" charset="0"/>
                <a:cs typeface="Times New Roman" panose="02020603050405020304" pitchFamily="18" charset="0"/>
              </a:rPr>
              <a:t>και ειδικότερα </a:t>
            </a:r>
            <a:r>
              <a:rPr lang="el-GR" sz="2000" b="1" u="sng"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ενός περιπτέρου με νέες τεχνολογίες </a:t>
            </a:r>
            <a:r>
              <a:rPr lang="el-GR" sz="2000" dirty="0">
                <a:effectLst/>
                <a:latin typeface="Calibri" panose="020F0502020204030204" pitchFamily="34" charset="0"/>
                <a:ea typeface="Calibri" panose="020F0502020204030204" pitchFamily="34" charset="0"/>
                <a:cs typeface="Times New Roman" panose="02020603050405020304" pitchFamily="18" charset="0"/>
              </a:rPr>
              <a:t>εντός του αρχαιολογικού χώρου και της οικοπεδικής έκτασης του Πανεπιστημίου Θεσσαλίας, το οποίο θα αποτελεί </a:t>
            </a:r>
            <a:r>
              <a:rPr lang="el-GR" sz="2000" b="1" dirty="0">
                <a:effectLst/>
                <a:latin typeface="Calibri" panose="020F0502020204030204" pitchFamily="34" charset="0"/>
                <a:ea typeface="Calibri" panose="020F0502020204030204" pitchFamily="34" charset="0"/>
                <a:cs typeface="Times New Roman" panose="02020603050405020304" pitchFamily="18" charset="0"/>
              </a:rPr>
              <a:t>ελαφρά μη θεμελιωμένη κατασκευή.</a:t>
            </a:r>
            <a:r>
              <a:rPr lang="el-GR" sz="2000" dirty="0">
                <a:effectLst/>
                <a:latin typeface="Calibri" panose="020F0502020204030204" pitchFamily="34" charset="0"/>
                <a:ea typeface="Calibri" panose="020F0502020204030204" pitchFamily="34" charset="0"/>
                <a:cs typeface="Times New Roman" panose="02020603050405020304" pitchFamily="18" charset="0"/>
              </a:rPr>
              <a:t> Το περίπτερο θα προσφέρει στους επισκέπτες  </a:t>
            </a:r>
            <a:r>
              <a:rPr lang="el-GR" sz="20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τρισδιάστατες αναπαραστάσεις των μνημείων, </a:t>
            </a:r>
            <a:r>
              <a:rPr lang="el-GR" sz="2000" b="1" dirty="0" err="1">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video</a:t>
            </a:r>
            <a:r>
              <a:rPr lang="el-GR" sz="20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ξενάγησης για ολόκληρη της ζώνη πολιτισμού του Δυτικού Παγασητικού, διαδραστική ηλεκτρονική εξερεύνηση των αρχαίων οικισμών και των μνημείων, </a:t>
            </a:r>
            <a:r>
              <a:rPr lang="el-GR" sz="2000" dirty="0">
                <a:latin typeface="Calibri" panose="020F0502020204030204" pitchFamily="34" charset="0"/>
                <a:ea typeface="Calibri" panose="020F0502020204030204" pitchFamily="34" charset="0"/>
                <a:cs typeface="Times New Roman" panose="02020603050405020304" pitchFamily="18" charset="0"/>
              </a:rPr>
              <a:t>καθώς και π</a:t>
            </a:r>
            <a:r>
              <a:rPr lang="el-GR" sz="2000" dirty="0">
                <a:effectLst/>
                <a:latin typeface="Calibri" panose="020F0502020204030204" pitchFamily="34" charset="0"/>
                <a:ea typeface="Calibri" panose="020F0502020204030204" pitchFamily="34" charset="0"/>
                <a:cs typeface="Times New Roman" panose="02020603050405020304" pitchFamily="18" charset="0"/>
              </a:rPr>
              <a:t>αρουσίαση σε </a:t>
            </a:r>
            <a:r>
              <a:rPr lang="el-GR" sz="2000" b="1" u="sng" dirty="0" err="1">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video</a:t>
            </a:r>
            <a:r>
              <a:rPr lang="el-GR" sz="2000" b="1" u="sng"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της αναπαράστασης της εκστρατείας στην Τροία,  της Αργοναυτικής Εκστρατείας </a:t>
            </a:r>
            <a:r>
              <a:rPr lang="el-GR" sz="2000" dirty="0">
                <a:effectLst/>
                <a:latin typeface="Calibri" panose="020F0502020204030204" pitchFamily="34" charset="0"/>
                <a:ea typeface="Calibri" panose="020F0502020204030204" pitchFamily="34" charset="0"/>
                <a:cs typeface="Times New Roman" panose="02020603050405020304" pitchFamily="18" charset="0"/>
              </a:rPr>
              <a:t>κ.α</a:t>
            </a:r>
            <a:r>
              <a:rPr lang="el-GR" sz="2000" dirty="0">
                <a:latin typeface="Calibri" panose="020F0502020204030204" pitchFamily="34" charset="0"/>
                <a:ea typeface="Calibri" panose="020F0502020204030204" pitchFamily="34" charset="0"/>
                <a:cs typeface="Times New Roman" panose="02020603050405020304" pitchFamily="18" charset="0"/>
              </a:rPr>
              <a:t>.</a:t>
            </a:r>
          </a:p>
        </p:txBody>
      </p:sp>
      <p:sp>
        <p:nvSpPr>
          <p:cNvPr id="6" name="TextBox 5">
            <a:extLst>
              <a:ext uri="{FF2B5EF4-FFF2-40B4-BE49-F238E27FC236}">
                <a16:creationId xmlns:a16="http://schemas.microsoft.com/office/drawing/2014/main" id="{EA8F1F61-5F84-2C4E-80F9-E546E1F56978}"/>
              </a:ext>
            </a:extLst>
          </p:cNvPr>
          <p:cNvSpPr txBox="1"/>
          <p:nvPr/>
        </p:nvSpPr>
        <p:spPr>
          <a:xfrm>
            <a:off x="4065812" y="6334780"/>
            <a:ext cx="3446495" cy="523220"/>
          </a:xfrm>
          <a:prstGeom prst="rect">
            <a:avLst/>
          </a:prstGeom>
          <a:noFill/>
        </p:spPr>
        <p:txBody>
          <a:bodyPr wrap="square" rtlCol="0">
            <a:spAutoFit/>
          </a:bodyPr>
          <a:lstStyle/>
          <a:p>
            <a:r>
              <a:rPr lang="fr-FR" sz="1400" b="1" i="1" dirty="0" err="1">
                <a:solidFill>
                  <a:srgbClr val="C00000"/>
                </a:solidFill>
              </a:rPr>
              <a:t>Walkerville</a:t>
            </a:r>
            <a:r>
              <a:rPr lang="fr-FR" sz="1400" b="1" i="1" dirty="0">
                <a:solidFill>
                  <a:srgbClr val="C00000"/>
                </a:solidFill>
              </a:rPr>
              <a:t> Civic &amp; Community Centre / JPE Design Studio,</a:t>
            </a:r>
            <a:r>
              <a:rPr lang="en-US" sz="1400" b="1" i="1" dirty="0">
                <a:solidFill>
                  <a:srgbClr val="C00000"/>
                </a:solidFill>
              </a:rPr>
              <a:t> </a:t>
            </a:r>
            <a:r>
              <a:rPr lang="fr-FR" sz="1400" b="1" i="1" dirty="0">
                <a:solidFill>
                  <a:srgbClr val="C00000"/>
                </a:solidFill>
              </a:rPr>
              <a:t>2013 </a:t>
            </a:r>
            <a:r>
              <a:rPr lang="fr-FR" sz="1400" b="1" i="1" dirty="0" err="1">
                <a:solidFill>
                  <a:srgbClr val="C00000"/>
                </a:solidFill>
              </a:rPr>
              <a:t>Gilberton</a:t>
            </a:r>
            <a:r>
              <a:rPr lang="fr-FR" sz="1400" b="1" i="1" dirty="0">
                <a:solidFill>
                  <a:srgbClr val="C00000"/>
                </a:solidFill>
              </a:rPr>
              <a:t>, </a:t>
            </a:r>
            <a:r>
              <a:rPr lang="fr-FR" sz="1400" b="1" i="1" dirty="0" err="1">
                <a:solidFill>
                  <a:srgbClr val="C00000"/>
                </a:solidFill>
              </a:rPr>
              <a:t>Australia</a:t>
            </a:r>
            <a:r>
              <a:rPr lang="fr-FR" sz="1400" b="1" i="1" dirty="0">
                <a:solidFill>
                  <a:srgbClr val="C00000"/>
                </a:solidFill>
              </a:rPr>
              <a:t>. </a:t>
            </a:r>
            <a:endParaRPr lang="el-GR" sz="1400" b="1" i="1" dirty="0">
              <a:solidFill>
                <a:srgbClr val="C00000"/>
              </a:solidFill>
            </a:endParaRPr>
          </a:p>
        </p:txBody>
      </p:sp>
      <p:pic>
        <p:nvPicPr>
          <p:cNvPr id="12296" name="Picture 8" descr="Exhibition Pavilion Projects :: Photos, videos, logos, illustrations and  branding :: Behance">
            <a:extLst>
              <a:ext uri="{FF2B5EF4-FFF2-40B4-BE49-F238E27FC236}">
                <a16:creationId xmlns:a16="http://schemas.microsoft.com/office/drawing/2014/main" id="{29BCC287-A328-9AB5-8B9D-C2C84D2C81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016" y="3240751"/>
            <a:ext cx="3926146" cy="3070946"/>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a:extLst>
              <a:ext uri="{FF2B5EF4-FFF2-40B4-BE49-F238E27FC236}">
                <a16:creationId xmlns:a16="http://schemas.microsoft.com/office/drawing/2014/main" id="{66723ED3-05F8-7F54-8B66-7D8C855558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5560" y="3207991"/>
            <a:ext cx="2060879" cy="3080622"/>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a:extLst>
              <a:ext uri="{FF2B5EF4-FFF2-40B4-BE49-F238E27FC236}">
                <a16:creationId xmlns:a16="http://schemas.microsoft.com/office/drawing/2014/main" id="{A118B98A-478F-9106-501B-2FB6715BE5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3895" y="3153930"/>
            <a:ext cx="4269627" cy="302810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6F7E0E2-6490-D549-641D-9A9DB5533CE5}"/>
              </a:ext>
            </a:extLst>
          </p:cNvPr>
          <p:cNvSpPr txBox="1"/>
          <p:nvPr/>
        </p:nvSpPr>
        <p:spPr>
          <a:xfrm>
            <a:off x="7689395" y="6334780"/>
            <a:ext cx="4254127" cy="307777"/>
          </a:xfrm>
          <a:prstGeom prst="rect">
            <a:avLst/>
          </a:prstGeom>
          <a:noFill/>
        </p:spPr>
        <p:txBody>
          <a:bodyPr wrap="square" rtlCol="0">
            <a:spAutoFit/>
          </a:bodyPr>
          <a:lstStyle/>
          <a:p>
            <a:r>
              <a:rPr lang="fr-FR" sz="1400" b="1" i="1" dirty="0">
                <a:solidFill>
                  <a:srgbClr val="C00000"/>
                </a:solidFill>
              </a:rPr>
              <a:t>Milan Expo 2015 </a:t>
            </a:r>
            <a:r>
              <a:rPr lang="fr-FR" sz="1400" b="1" i="1" dirty="0" err="1">
                <a:solidFill>
                  <a:srgbClr val="C00000"/>
                </a:solidFill>
              </a:rPr>
              <a:t>pavilion</a:t>
            </a:r>
            <a:endParaRPr lang="el-GR" sz="1400" b="1" i="1" dirty="0">
              <a:solidFill>
                <a:srgbClr val="C00000"/>
              </a:solidFill>
            </a:endParaRPr>
          </a:p>
        </p:txBody>
      </p:sp>
      <p:sp>
        <p:nvSpPr>
          <p:cNvPr id="8" name="TextBox 7">
            <a:extLst>
              <a:ext uri="{FF2B5EF4-FFF2-40B4-BE49-F238E27FC236}">
                <a16:creationId xmlns:a16="http://schemas.microsoft.com/office/drawing/2014/main" id="{63230DCA-926A-6ACF-DF16-8784C6771C4A}"/>
              </a:ext>
            </a:extLst>
          </p:cNvPr>
          <p:cNvSpPr txBox="1"/>
          <p:nvPr/>
        </p:nvSpPr>
        <p:spPr>
          <a:xfrm>
            <a:off x="139666" y="6380947"/>
            <a:ext cx="4254127" cy="523220"/>
          </a:xfrm>
          <a:prstGeom prst="rect">
            <a:avLst/>
          </a:prstGeom>
          <a:noFill/>
        </p:spPr>
        <p:txBody>
          <a:bodyPr wrap="square" rtlCol="0">
            <a:spAutoFit/>
          </a:bodyPr>
          <a:lstStyle/>
          <a:p>
            <a:r>
              <a:rPr lang="fr-FR" sz="1400" b="1" i="1" dirty="0">
                <a:solidFill>
                  <a:srgbClr val="C00000"/>
                </a:solidFill>
              </a:rPr>
              <a:t>Exhibition </a:t>
            </a:r>
            <a:r>
              <a:rPr lang="fr-FR" sz="1400" b="1" i="1" dirty="0" err="1">
                <a:solidFill>
                  <a:srgbClr val="C00000"/>
                </a:solidFill>
              </a:rPr>
              <a:t>pavilion</a:t>
            </a:r>
            <a:r>
              <a:rPr lang="fr-FR" sz="1400" b="1" i="1" dirty="0">
                <a:solidFill>
                  <a:srgbClr val="C00000"/>
                </a:solidFill>
              </a:rPr>
              <a:t> for future sciences</a:t>
            </a:r>
          </a:p>
          <a:p>
            <a:r>
              <a:rPr lang="fr-FR" sz="1400" b="1" i="1" dirty="0" err="1">
                <a:solidFill>
                  <a:srgbClr val="C00000"/>
                </a:solidFill>
              </a:rPr>
              <a:t>Nadeen</a:t>
            </a:r>
            <a:r>
              <a:rPr lang="fr-FR" sz="1400" b="1" i="1" dirty="0">
                <a:solidFill>
                  <a:srgbClr val="C00000"/>
                </a:solidFill>
              </a:rPr>
              <a:t> </a:t>
            </a:r>
            <a:r>
              <a:rPr lang="fr-FR" sz="1400" b="1" i="1" dirty="0" err="1">
                <a:solidFill>
                  <a:srgbClr val="C00000"/>
                </a:solidFill>
              </a:rPr>
              <a:t>E.Ibrahim</a:t>
            </a:r>
            <a:endParaRPr lang="el-GR" sz="1400" b="1" i="1" dirty="0">
              <a:solidFill>
                <a:srgbClr val="C00000"/>
              </a:solidFill>
            </a:endParaRPr>
          </a:p>
        </p:txBody>
      </p:sp>
      <p:sp>
        <p:nvSpPr>
          <p:cNvPr id="9" name="TextBox 8">
            <a:extLst>
              <a:ext uri="{FF2B5EF4-FFF2-40B4-BE49-F238E27FC236}">
                <a16:creationId xmlns:a16="http://schemas.microsoft.com/office/drawing/2014/main" id="{1C2B5ADC-9F86-6E26-3135-C7743A14632E}"/>
              </a:ext>
            </a:extLst>
          </p:cNvPr>
          <p:cNvSpPr txBox="1"/>
          <p:nvPr/>
        </p:nvSpPr>
        <p:spPr>
          <a:xfrm>
            <a:off x="111929" y="58054"/>
            <a:ext cx="11968142" cy="954107"/>
          </a:xfrm>
          <a:prstGeom prst="rect">
            <a:avLst/>
          </a:prstGeom>
          <a:solidFill>
            <a:srgbClr val="F6F2BC"/>
          </a:solidFill>
          <a:ln w="22225">
            <a:solidFill>
              <a:schemeClr val="tx1"/>
            </a:solidFill>
          </a:ln>
        </p:spPr>
        <p:txBody>
          <a:bodyPr wrap="square" rtlCol="0">
            <a:spAutoFit/>
          </a:bodyPr>
          <a:lstStyle/>
          <a:p>
            <a:pPr algn="ctr"/>
            <a:r>
              <a:rPr lang="el-GR" sz="3200" b="1" u="sng" dirty="0">
                <a:solidFill>
                  <a:srgbClr val="C00000"/>
                </a:solidFill>
                <a:effectLst>
                  <a:outerShdw blurRad="38100" dist="38100" dir="2700000" algn="tl">
                    <a:srgbClr val="000000">
                      <a:alpha val="43137"/>
                    </a:srgbClr>
                  </a:outerShdw>
                </a:effectLst>
              </a:rPr>
              <a:t>ΠΡΟΤΑΣΕΙΣ προς Διαβούλευση (2)</a:t>
            </a:r>
          </a:p>
          <a:p>
            <a:pPr algn="ctr"/>
            <a:r>
              <a:rPr lang="el-GR" sz="2400" b="1" dirty="0">
                <a:solidFill>
                  <a:srgbClr val="C00000"/>
                </a:solidFill>
              </a:rPr>
              <a:t> </a:t>
            </a:r>
            <a:r>
              <a:rPr lang="el-GR" sz="2400" b="1" dirty="0"/>
              <a:t>Αξιοποίηση της έκτασης του Πανεπιστημίου Θεσσαλίας στα Πευκάκια</a:t>
            </a:r>
          </a:p>
        </p:txBody>
      </p:sp>
      <p:sp>
        <p:nvSpPr>
          <p:cNvPr id="2" name="TextBox 1">
            <a:extLst>
              <a:ext uri="{FF2B5EF4-FFF2-40B4-BE49-F238E27FC236}">
                <a16:creationId xmlns:a16="http://schemas.microsoft.com/office/drawing/2014/main" id="{44CC1552-7A59-D4D9-9B6D-3631D8FA838C}"/>
              </a:ext>
            </a:extLst>
          </p:cNvPr>
          <p:cNvSpPr txBox="1"/>
          <p:nvPr/>
        </p:nvSpPr>
        <p:spPr>
          <a:xfrm>
            <a:off x="2780619" y="2848336"/>
            <a:ext cx="5812972" cy="369332"/>
          </a:xfrm>
          <a:prstGeom prst="rect">
            <a:avLst/>
          </a:prstGeom>
          <a:noFill/>
        </p:spPr>
        <p:txBody>
          <a:bodyPr wrap="square" rtlCol="0">
            <a:spAutoFit/>
          </a:bodyPr>
          <a:lstStyle/>
          <a:p>
            <a:r>
              <a:rPr lang="el-GR" b="1" i="1" dirty="0"/>
              <a:t>Παραδείγματα Περιπτέρων ελαφράς κατασκευής</a:t>
            </a:r>
          </a:p>
        </p:txBody>
      </p:sp>
    </p:spTree>
    <p:extLst>
      <p:ext uri="{BB962C8B-B14F-4D97-AF65-F5344CB8AC3E}">
        <p14:creationId xmlns:p14="http://schemas.microsoft.com/office/powerpoint/2010/main" val="25070254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ΞΥΛΙΝΟ ΥΠΑΙΘΡΙΟ ΘΕΑΤΡΟ ΣΤΗΝ ΚΟΖΑΝΗ">
            <a:extLst>
              <a:ext uri="{FF2B5EF4-FFF2-40B4-BE49-F238E27FC236}">
                <a16:creationId xmlns:a16="http://schemas.microsoft.com/office/drawing/2014/main" id="{9B0334B2-8077-D828-A849-D66184D513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636" y="2988163"/>
            <a:ext cx="4576667" cy="307094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Η Άρτα αποκτά υπαίθριο θέατρο 900ων θέσεων - Preveza Today">
            <a:extLst>
              <a:ext uri="{FF2B5EF4-FFF2-40B4-BE49-F238E27FC236}">
                <a16:creationId xmlns:a16="http://schemas.microsoft.com/office/drawing/2014/main" id="{33074978-6F44-F0E4-3779-6C1B8C054E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0779" y="2854959"/>
            <a:ext cx="4796626" cy="32041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B7EB34F-A340-FB56-549A-EB90DB992C18}"/>
              </a:ext>
            </a:extLst>
          </p:cNvPr>
          <p:cNvSpPr txBox="1"/>
          <p:nvPr/>
        </p:nvSpPr>
        <p:spPr>
          <a:xfrm>
            <a:off x="96222" y="6074893"/>
            <a:ext cx="11431142" cy="584775"/>
          </a:xfrm>
          <a:prstGeom prst="rect">
            <a:avLst/>
          </a:prstGeom>
          <a:noFill/>
        </p:spPr>
        <p:txBody>
          <a:bodyPr wrap="square" rtlCol="0">
            <a:spAutoFit/>
          </a:bodyPr>
          <a:lstStyle/>
          <a:p>
            <a:pPr algn="ctr"/>
            <a:r>
              <a:rPr lang="el-GR" sz="1600" b="1" i="1" dirty="0">
                <a:solidFill>
                  <a:srgbClr val="C00000"/>
                </a:solidFill>
              </a:rPr>
              <a:t>Ελαφρές κατασκευές υπαίθριων θεάτρων </a:t>
            </a:r>
          </a:p>
          <a:p>
            <a:r>
              <a:rPr lang="el-GR" sz="1600" b="1" i="1" dirty="0">
                <a:solidFill>
                  <a:srgbClr val="C00000"/>
                </a:solidFill>
              </a:rPr>
              <a:t>(α) αριστερά Πάτρα : </a:t>
            </a:r>
            <a:r>
              <a:rPr lang="el-GR" sz="1600" b="1" i="1" dirty="0"/>
              <a:t>Ξύλινη</a:t>
            </a:r>
            <a:r>
              <a:rPr lang="el-GR" sz="1600" b="1" i="1" dirty="0">
                <a:solidFill>
                  <a:srgbClr val="C00000"/>
                </a:solidFill>
              </a:rPr>
              <a:t> </a:t>
            </a:r>
            <a:r>
              <a:rPr lang="el-GR" sz="1600" b="1" i="1" dirty="0"/>
              <a:t>κατασκευή θεάτρου 500 θέσεων και </a:t>
            </a:r>
            <a:r>
              <a:rPr lang="el-GR" sz="1600" b="1" i="1" dirty="0">
                <a:solidFill>
                  <a:srgbClr val="C00000"/>
                </a:solidFill>
              </a:rPr>
              <a:t>(β) δεξιά Άρτα: </a:t>
            </a:r>
            <a:r>
              <a:rPr lang="el-GR" sz="1600" b="1" i="1" dirty="0"/>
              <a:t>Μεταλλική κατασκευή Θεάτρου 900 θέσεων.</a:t>
            </a:r>
          </a:p>
        </p:txBody>
      </p:sp>
      <p:sp>
        <p:nvSpPr>
          <p:cNvPr id="4" name="TextBox 3">
            <a:extLst>
              <a:ext uri="{FF2B5EF4-FFF2-40B4-BE49-F238E27FC236}">
                <a16:creationId xmlns:a16="http://schemas.microsoft.com/office/drawing/2014/main" id="{57FF1927-DC8B-7DD9-FA27-22358578E642}"/>
              </a:ext>
            </a:extLst>
          </p:cNvPr>
          <p:cNvSpPr txBox="1"/>
          <p:nvPr/>
        </p:nvSpPr>
        <p:spPr>
          <a:xfrm>
            <a:off x="1" y="1025916"/>
            <a:ext cx="12192000" cy="1631216"/>
          </a:xfrm>
          <a:prstGeom prst="rect">
            <a:avLst/>
          </a:prstGeom>
          <a:noFill/>
        </p:spPr>
        <p:txBody>
          <a:bodyPr wrap="square" rtlCol="0">
            <a:spAutoFit/>
          </a:bodyPr>
          <a:lstStyle/>
          <a:p>
            <a:pPr algn="just"/>
            <a:r>
              <a:rPr lang="el-GR" sz="2000" b="1" dirty="0">
                <a:latin typeface="Calibri" panose="020F0502020204030204" pitchFamily="34" charset="0"/>
                <a:ea typeface="Calibri" panose="020F0502020204030204" pitchFamily="34" charset="0"/>
                <a:cs typeface="Times New Roman" panose="02020603050405020304" pitchFamily="18" charset="0"/>
              </a:rPr>
              <a:t>3.</a:t>
            </a:r>
            <a:r>
              <a:rPr lang="el-GR" sz="2000" b="1" dirty="0">
                <a:effectLst/>
                <a:latin typeface="Calibri" panose="020F0502020204030204" pitchFamily="34" charset="0"/>
                <a:ea typeface="Calibri" panose="020F0502020204030204" pitchFamily="34" charset="0"/>
                <a:cs typeface="Times New Roman" panose="02020603050405020304" pitchFamily="18" charset="0"/>
              </a:rPr>
              <a:t> Δημιουργία </a:t>
            </a:r>
            <a:r>
              <a:rPr lang="el-GR" sz="2000" b="1" u="sng"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υπαίθριου θεάτρου</a:t>
            </a:r>
            <a:r>
              <a:rPr lang="el-GR" sz="20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t>
            </a:r>
            <a:r>
              <a:rPr lang="el-GR" sz="2000" b="1" dirty="0">
                <a:effectLst/>
                <a:latin typeface="Calibri" panose="020F0502020204030204" pitchFamily="34" charset="0"/>
                <a:ea typeface="Calibri" panose="020F0502020204030204" pitchFamily="34" charset="0"/>
                <a:cs typeface="Times New Roman" panose="02020603050405020304" pitchFamily="18" charset="0"/>
              </a:rPr>
              <a:t>με λυόμενη, ελαφρά μεταλλική ή ξύλινη κατασκευή </a:t>
            </a:r>
            <a:r>
              <a:rPr lang="el-GR" sz="2000" dirty="0">
                <a:effectLst/>
                <a:latin typeface="Calibri" panose="020F0502020204030204" pitchFamily="34" charset="0"/>
                <a:ea typeface="Calibri" panose="020F0502020204030204" pitchFamily="34" charset="0"/>
                <a:cs typeface="Times New Roman" panose="02020603050405020304" pitchFamily="18" charset="0"/>
              </a:rPr>
              <a:t>(όχι θεμελιωμένη) στην περιοχή του αρχαίου Ιπποδρόμου εντός του αρχαιολογικού χώρου και της οικοπεδικής έκτασης του Π.Θ. Το θέατρο θα φιλοξενεί </a:t>
            </a:r>
            <a:r>
              <a:rPr lang="el-GR" sz="2000" b="1" u="sng" dirty="0">
                <a:effectLst/>
                <a:latin typeface="Calibri" panose="020F0502020204030204" pitchFamily="34" charset="0"/>
                <a:ea typeface="Calibri" panose="020F0502020204030204" pitchFamily="34" charset="0"/>
                <a:cs typeface="Times New Roman" panose="02020603050405020304" pitchFamily="18" charset="0"/>
              </a:rPr>
              <a:t>θερινές θεατρικές παραστάσεις, κυρίως αρχαίες τραγωδίες,  και μουσικές συναυλίες. </a:t>
            </a:r>
            <a:r>
              <a:rPr lang="el-GR" sz="2000" dirty="0">
                <a:effectLst/>
                <a:latin typeface="Calibri" panose="020F0502020204030204" pitchFamily="34" charset="0"/>
                <a:ea typeface="Calibri" panose="020F0502020204030204" pitchFamily="34" charset="0"/>
                <a:cs typeface="Times New Roman" panose="02020603050405020304" pitchFamily="18" charset="0"/>
              </a:rPr>
              <a:t>Το δροσερό μικροκλίμα στα Πευκάκια το καλοκαίρι, και η θέα από τα Πευκάκια προς την πόλη του Βόλου και το Πήλιο η οποία είναι μοναδική, θα καταστήσει το θέατρο πόλο έλξης κατοίκων και επισκεπτών για τις παραστάσεις του.  </a:t>
            </a:r>
          </a:p>
        </p:txBody>
      </p:sp>
      <p:sp>
        <p:nvSpPr>
          <p:cNvPr id="5" name="TextBox 4">
            <a:extLst>
              <a:ext uri="{FF2B5EF4-FFF2-40B4-BE49-F238E27FC236}">
                <a16:creationId xmlns:a16="http://schemas.microsoft.com/office/drawing/2014/main" id="{0B872033-5218-C5AF-0812-F97280FA0ECD}"/>
              </a:ext>
            </a:extLst>
          </p:cNvPr>
          <p:cNvSpPr txBox="1"/>
          <p:nvPr/>
        </p:nvSpPr>
        <p:spPr>
          <a:xfrm>
            <a:off x="111929" y="58054"/>
            <a:ext cx="11968142" cy="954107"/>
          </a:xfrm>
          <a:prstGeom prst="rect">
            <a:avLst/>
          </a:prstGeom>
          <a:solidFill>
            <a:srgbClr val="F6F2BC"/>
          </a:solidFill>
          <a:ln w="22225">
            <a:solidFill>
              <a:schemeClr val="tx1"/>
            </a:solidFill>
          </a:ln>
        </p:spPr>
        <p:txBody>
          <a:bodyPr wrap="square" rtlCol="0">
            <a:spAutoFit/>
          </a:bodyPr>
          <a:lstStyle/>
          <a:p>
            <a:pPr algn="ctr"/>
            <a:r>
              <a:rPr lang="el-GR" sz="3200" b="1" u="sng" dirty="0">
                <a:solidFill>
                  <a:srgbClr val="C00000"/>
                </a:solidFill>
                <a:effectLst>
                  <a:outerShdw blurRad="38100" dist="38100" dir="2700000" algn="tl">
                    <a:srgbClr val="000000">
                      <a:alpha val="43137"/>
                    </a:srgbClr>
                  </a:outerShdw>
                </a:effectLst>
              </a:rPr>
              <a:t>ΠΡΟΤΑΣΕΙΣ προς Διαβούλευση (2)</a:t>
            </a:r>
          </a:p>
          <a:p>
            <a:pPr algn="ctr"/>
            <a:r>
              <a:rPr lang="el-GR" sz="2400" b="1" dirty="0">
                <a:solidFill>
                  <a:srgbClr val="C00000"/>
                </a:solidFill>
              </a:rPr>
              <a:t> </a:t>
            </a:r>
            <a:r>
              <a:rPr lang="el-GR" sz="2400" b="1" dirty="0"/>
              <a:t>Αξιοποίηση της έκτασης του Πανεπιστημίου Θεσσαλίας στα Πευκάκια</a:t>
            </a:r>
          </a:p>
        </p:txBody>
      </p:sp>
    </p:spTree>
    <p:extLst>
      <p:ext uri="{BB962C8B-B14F-4D97-AF65-F5344CB8AC3E}">
        <p14:creationId xmlns:p14="http://schemas.microsoft.com/office/powerpoint/2010/main" val="38473695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Πάτρα: Ετοιμάζουν ξύλινο υπαίθριο θέατρο στον χώρο του πρώην ΕΟΤ | Patras  Events">
            <a:extLst>
              <a:ext uri="{FF2B5EF4-FFF2-40B4-BE49-F238E27FC236}">
                <a16:creationId xmlns:a16="http://schemas.microsoft.com/office/drawing/2014/main" id="{A55EEC5A-EE2E-F003-8AD1-68351D7419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3" y="1378346"/>
            <a:ext cx="6746033" cy="379464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22B3702-3C4D-0C01-4381-BA6CAA95C169}"/>
              </a:ext>
            </a:extLst>
          </p:cNvPr>
          <p:cNvSpPr txBox="1"/>
          <p:nvPr/>
        </p:nvSpPr>
        <p:spPr>
          <a:xfrm>
            <a:off x="23813" y="5650189"/>
            <a:ext cx="6072187" cy="584775"/>
          </a:xfrm>
          <a:prstGeom prst="rect">
            <a:avLst/>
          </a:prstGeom>
          <a:noFill/>
        </p:spPr>
        <p:txBody>
          <a:bodyPr wrap="square" rtlCol="0">
            <a:spAutoFit/>
          </a:bodyPr>
          <a:lstStyle/>
          <a:p>
            <a:r>
              <a:rPr lang="el-GR" sz="1600" b="1" i="1" dirty="0">
                <a:solidFill>
                  <a:srgbClr val="C00000"/>
                </a:solidFill>
                <a:effectLst/>
                <a:highlight>
                  <a:srgbClr val="FFFFFF"/>
                </a:highlight>
                <a:latin typeface="Open Sans" panose="020B0606030504020204" pitchFamily="34" charset="0"/>
              </a:rPr>
              <a:t>Πάτρα: </a:t>
            </a:r>
            <a:r>
              <a:rPr lang="el-GR" sz="1600" b="1" i="1" dirty="0">
                <a:effectLst/>
                <a:highlight>
                  <a:srgbClr val="FFFFFF"/>
                </a:highlight>
                <a:latin typeface="Open Sans" panose="020B0606030504020204" pitchFamily="34" charset="0"/>
              </a:rPr>
              <a:t>Ξύλινο θέατρο σκοπεύει να εγκαταστήσει η δημοτική αρχή στον χώρο της πρώην Πλαζ του ΕΟΤ.</a:t>
            </a:r>
            <a:endParaRPr lang="el-GR" sz="1600" i="1" dirty="0"/>
          </a:p>
        </p:txBody>
      </p:sp>
      <p:sp>
        <p:nvSpPr>
          <p:cNvPr id="3" name="TextBox 2">
            <a:extLst>
              <a:ext uri="{FF2B5EF4-FFF2-40B4-BE49-F238E27FC236}">
                <a16:creationId xmlns:a16="http://schemas.microsoft.com/office/drawing/2014/main" id="{F1F39051-3044-8C89-C283-41844EC07CA2}"/>
              </a:ext>
            </a:extLst>
          </p:cNvPr>
          <p:cNvSpPr txBox="1"/>
          <p:nvPr/>
        </p:nvSpPr>
        <p:spPr>
          <a:xfrm>
            <a:off x="6935813" y="1378346"/>
            <a:ext cx="4965441" cy="369332"/>
          </a:xfrm>
          <a:prstGeom prst="rect">
            <a:avLst/>
          </a:prstGeom>
          <a:noFill/>
        </p:spPr>
        <p:txBody>
          <a:bodyPr wrap="square" rtlCol="0">
            <a:spAutoFit/>
          </a:bodyPr>
          <a:lstStyle/>
          <a:p>
            <a:r>
              <a:rPr lang="el-GR" b="1" i="1" dirty="0">
                <a:solidFill>
                  <a:srgbClr val="C00000"/>
                </a:solidFill>
              </a:rPr>
              <a:t>Ελαφρές ξύλινες κατασκευές υπαίθριων θεάτρων</a:t>
            </a:r>
          </a:p>
        </p:txBody>
      </p:sp>
      <p:pic>
        <p:nvPicPr>
          <p:cNvPr id="9220" name="Picture 4" descr="Μάγια η Μέλισσα παιδικό θέατρο σε περιοδεία σε όλη την Ελλάδα">
            <a:extLst>
              <a:ext uri="{FF2B5EF4-FFF2-40B4-BE49-F238E27FC236}">
                <a16:creationId xmlns:a16="http://schemas.microsoft.com/office/drawing/2014/main" id="{32879DA7-3EF3-0DF5-E581-574517248F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4716" y="3923882"/>
            <a:ext cx="6072187" cy="30047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25346A6-DDC1-D988-CF8A-35C09ECD940C}"/>
              </a:ext>
            </a:extLst>
          </p:cNvPr>
          <p:cNvSpPr txBox="1"/>
          <p:nvPr/>
        </p:nvSpPr>
        <p:spPr>
          <a:xfrm>
            <a:off x="111929" y="58054"/>
            <a:ext cx="11968142" cy="954107"/>
          </a:xfrm>
          <a:prstGeom prst="rect">
            <a:avLst/>
          </a:prstGeom>
          <a:solidFill>
            <a:srgbClr val="F6F2BC"/>
          </a:solidFill>
          <a:ln w="22225">
            <a:solidFill>
              <a:schemeClr val="tx1"/>
            </a:solidFill>
          </a:ln>
        </p:spPr>
        <p:txBody>
          <a:bodyPr wrap="square" rtlCol="0">
            <a:spAutoFit/>
          </a:bodyPr>
          <a:lstStyle/>
          <a:p>
            <a:pPr algn="ctr"/>
            <a:r>
              <a:rPr lang="el-GR" sz="3200" b="1" u="sng" dirty="0">
                <a:solidFill>
                  <a:srgbClr val="C00000"/>
                </a:solidFill>
                <a:effectLst>
                  <a:outerShdw blurRad="38100" dist="38100" dir="2700000" algn="tl">
                    <a:srgbClr val="000000">
                      <a:alpha val="43137"/>
                    </a:srgbClr>
                  </a:outerShdw>
                </a:effectLst>
              </a:rPr>
              <a:t>ΠΡΟΤΑΣΕΙΣ προς Διαβούλευση (2)</a:t>
            </a:r>
          </a:p>
          <a:p>
            <a:pPr algn="ctr"/>
            <a:r>
              <a:rPr lang="el-GR" sz="2400" b="1" dirty="0">
                <a:solidFill>
                  <a:srgbClr val="C00000"/>
                </a:solidFill>
              </a:rPr>
              <a:t> </a:t>
            </a:r>
            <a:r>
              <a:rPr lang="el-GR" sz="2400" b="1" dirty="0"/>
              <a:t>Αξιοποίηση της έκτασης του Πανεπιστημίου Θεσσαλίας στα Πευκάκια</a:t>
            </a:r>
          </a:p>
        </p:txBody>
      </p:sp>
    </p:spTree>
    <p:extLst>
      <p:ext uri="{BB962C8B-B14F-4D97-AF65-F5344CB8AC3E}">
        <p14:creationId xmlns:p14="http://schemas.microsoft.com/office/powerpoint/2010/main" val="23991173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CB26AB-5393-C331-7262-884C649215B2}"/>
              </a:ext>
            </a:extLst>
          </p:cNvPr>
          <p:cNvSpPr txBox="1"/>
          <p:nvPr/>
        </p:nvSpPr>
        <p:spPr>
          <a:xfrm>
            <a:off x="111929" y="58054"/>
            <a:ext cx="11968142" cy="954107"/>
          </a:xfrm>
          <a:prstGeom prst="rect">
            <a:avLst/>
          </a:prstGeom>
          <a:solidFill>
            <a:srgbClr val="F6F2BC"/>
          </a:solidFill>
          <a:ln w="22225">
            <a:solidFill>
              <a:schemeClr val="tx1"/>
            </a:solidFill>
          </a:ln>
        </p:spPr>
        <p:txBody>
          <a:bodyPr wrap="square" rtlCol="0">
            <a:spAutoFit/>
          </a:bodyPr>
          <a:lstStyle/>
          <a:p>
            <a:pPr algn="ctr"/>
            <a:r>
              <a:rPr lang="el-GR" sz="3200" b="1" u="sng" dirty="0">
                <a:solidFill>
                  <a:srgbClr val="C00000"/>
                </a:solidFill>
                <a:effectLst>
                  <a:outerShdw blurRad="38100" dist="38100" dir="2700000" algn="tl">
                    <a:srgbClr val="000000">
                      <a:alpha val="43137"/>
                    </a:srgbClr>
                  </a:outerShdw>
                </a:effectLst>
              </a:rPr>
              <a:t>ΠΡΟΤΑΣΕΙΣ προς Διαβούλευση (3)</a:t>
            </a:r>
          </a:p>
          <a:p>
            <a:pPr algn="ctr"/>
            <a:r>
              <a:rPr lang="el-GR" sz="2400" b="1" dirty="0">
                <a:solidFill>
                  <a:srgbClr val="C00000"/>
                </a:solidFill>
              </a:rPr>
              <a:t> </a:t>
            </a:r>
            <a:endParaRPr lang="el-GR" sz="2400" b="1" dirty="0"/>
          </a:p>
        </p:txBody>
      </p:sp>
      <p:sp>
        <p:nvSpPr>
          <p:cNvPr id="3" name="TextBox 2">
            <a:extLst>
              <a:ext uri="{FF2B5EF4-FFF2-40B4-BE49-F238E27FC236}">
                <a16:creationId xmlns:a16="http://schemas.microsoft.com/office/drawing/2014/main" id="{51B18FCD-8AA8-FF28-F280-DA92EC246026}"/>
              </a:ext>
            </a:extLst>
          </p:cNvPr>
          <p:cNvSpPr txBox="1"/>
          <p:nvPr/>
        </p:nvSpPr>
        <p:spPr>
          <a:xfrm>
            <a:off x="111929" y="1997917"/>
            <a:ext cx="11896569" cy="3539430"/>
          </a:xfrm>
          <a:prstGeom prst="rect">
            <a:avLst/>
          </a:prstGeom>
          <a:solidFill>
            <a:srgbClr val="F6F2BC"/>
          </a:solidFill>
          <a:ln w="22225">
            <a:solidFill>
              <a:schemeClr val="tx1"/>
            </a:solidFill>
          </a:ln>
        </p:spPr>
        <p:txBody>
          <a:bodyPr wrap="square" rtlCol="0">
            <a:spAutoFit/>
          </a:bodyPr>
          <a:lstStyle/>
          <a:p>
            <a:pPr marL="800100" lvl="1" indent="-342900">
              <a:buFont typeface="Wingdings" panose="05000000000000000000" pitchFamily="2" charset="2"/>
              <a:buChar char="ü"/>
            </a:pPr>
            <a:r>
              <a:rPr lang="el-GR" sz="2800" b="1" u="sng" dirty="0">
                <a:solidFill>
                  <a:srgbClr val="C00000"/>
                </a:solidFill>
              </a:rPr>
              <a:t>Στρατηγικό Σχέδιο Αξιοποίησης της πολιτιστικής κληρονομιάς </a:t>
            </a:r>
            <a:r>
              <a:rPr lang="el-GR" sz="2800" dirty="0"/>
              <a:t>με προσεγγίσεις </a:t>
            </a:r>
            <a:r>
              <a:rPr lang="el-GR" sz="2800" b="1" dirty="0"/>
              <a:t>συμμετοχικού σχεδιασμού και προτάσεις </a:t>
            </a:r>
            <a:r>
              <a:rPr lang="el-GR" sz="2800" b="1" u="sng" dirty="0"/>
              <a:t>από κάτω προς τα πάνω </a:t>
            </a:r>
            <a:r>
              <a:rPr lang="el-GR" sz="2800" dirty="0"/>
              <a:t>(</a:t>
            </a:r>
            <a:r>
              <a:rPr lang="en-US" sz="2800" dirty="0"/>
              <a:t>Bottom-Up)</a:t>
            </a:r>
            <a:r>
              <a:rPr lang="el-GR" sz="2800" dirty="0"/>
              <a:t>.</a:t>
            </a:r>
          </a:p>
          <a:p>
            <a:pPr lvl="1"/>
            <a:endParaRPr lang="el-GR" sz="2800" b="1" dirty="0"/>
          </a:p>
          <a:p>
            <a:pPr marL="800100" lvl="1" indent="-342900">
              <a:buFont typeface="Wingdings" panose="05000000000000000000" pitchFamily="2" charset="2"/>
              <a:buChar char="ü"/>
            </a:pPr>
            <a:r>
              <a:rPr lang="el-GR" sz="2800" b="1" dirty="0">
                <a:solidFill>
                  <a:srgbClr val="C00000"/>
                </a:solidFill>
              </a:rPr>
              <a:t>Δημιουργία </a:t>
            </a:r>
            <a:r>
              <a:rPr lang="el-GR" sz="2800" b="1" u="sng" dirty="0">
                <a:solidFill>
                  <a:srgbClr val="C00000"/>
                </a:solidFill>
              </a:rPr>
              <a:t>Κοινωνικού Δικτύου </a:t>
            </a:r>
            <a:r>
              <a:rPr lang="el-GR" sz="2800" b="1" dirty="0"/>
              <a:t>για την </a:t>
            </a:r>
            <a:r>
              <a:rPr lang="el-GR" sz="2800" b="1" u="sng" dirty="0"/>
              <a:t>Παρακολούθηση των έργων και δράσεων</a:t>
            </a:r>
            <a:r>
              <a:rPr lang="el-GR" sz="2800" b="1" dirty="0"/>
              <a:t> της αξιοποίησης της πολιτιστικής κληρονομιάς και τη </a:t>
            </a:r>
            <a:r>
              <a:rPr lang="el-GR" sz="2800" b="1" u="sng" dirty="0"/>
              <a:t>Διακυβέρνηση της πολιτιστικής παράκτιας και θαλάσσιας ζώνης </a:t>
            </a:r>
            <a:r>
              <a:rPr lang="el-GR" sz="2800" b="1" dirty="0"/>
              <a:t>του Δυτικού Παγασητικού.</a:t>
            </a:r>
            <a:endParaRPr lang="el-GR" sz="2800" dirty="0"/>
          </a:p>
        </p:txBody>
      </p:sp>
    </p:spTree>
    <p:extLst>
      <p:ext uri="{BB962C8B-B14F-4D97-AF65-F5344CB8AC3E}">
        <p14:creationId xmlns:p14="http://schemas.microsoft.com/office/powerpoint/2010/main" val="22378194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E6512AF-D07E-50DA-F6F1-97CC890B6C86}"/>
              </a:ext>
            </a:extLst>
          </p:cNvPr>
          <p:cNvSpPr txBox="1"/>
          <p:nvPr/>
        </p:nvSpPr>
        <p:spPr>
          <a:xfrm>
            <a:off x="1648239" y="2207172"/>
            <a:ext cx="8895522" cy="2585323"/>
          </a:xfrm>
          <a:prstGeom prst="rect">
            <a:avLst/>
          </a:prstGeom>
          <a:noFill/>
        </p:spPr>
        <p:txBody>
          <a:bodyPr wrap="square" rtlCol="0">
            <a:spAutoFit/>
          </a:bodyPr>
          <a:lstStyle/>
          <a:p>
            <a:pPr algn="ctr"/>
            <a:r>
              <a:rPr lang="el-GR" sz="6600" b="1" i="1" dirty="0">
                <a:solidFill>
                  <a:srgbClr val="C00000"/>
                </a:solidFill>
                <a:effectLst>
                  <a:outerShdw blurRad="38100" dist="38100" dir="2700000" algn="tl">
                    <a:srgbClr val="000000">
                      <a:alpha val="43137"/>
                    </a:srgbClr>
                  </a:outerShdw>
                </a:effectLst>
              </a:rPr>
              <a:t>Ευχαριστώ </a:t>
            </a:r>
          </a:p>
          <a:p>
            <a:pPr algn="ctr"/>
            <a:endParaRPr lang="el-GR" sz="4800" b="1" i="1" dirty="0">
              <a:effectLst>
                <a:outerShdw blurRad="38100" dist="38100" dir="2700000" algn="tl">
                  <a:srgbClr val="000000">
                    <a:alpha val="43137"/>
                  </a:srgbClr>
                </a:outerShdw>
              </a:effectLst>
            </a:endParaRPr>
          </a:p>
          <a:p>
            <a:pPr algn="ctr"/>
            <a:r>
              <a:rPr lang="el-GR" sz="4800" b="1" i="1" dirty="0">
                <a:effectLst>
                  <a:outerShdw blurRad="38100" dist="38100" dir="2700000" algn="tl">
                    <a:srgbClr val="000000">
                      <a:alpha val="43137"/>
                    </a:srgbClr>
                  </a:outerShdw>
                </a:effectLst>
              </a:rPr>
              <a:t>για την προσοχή σας!</a:t>
            </a:r>
          </a:p>
        </p:txBody>
      </p:sp>
    </p:spTree>
    <p:extLst>
      <p:ext uri="{BB962C8B-B14F-4D97-AF65-F5344CB8AC3E}">
        <p14:creationId xmlns:p14="http://schemas.microsoft.com/office/powerpoint/2010/main" val="33645634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7F10BBA5-B06A-2751-2ACA-D8771B7C778A}"/>
              </a:ext>
            </a:extLst>
          </p:cNvPr>
          <p:cNvPicPr>
            <a:picLocks noChangeAspect="1"/>
          </p:cNvPicPr>
          <p:nvPr/>
        </p:nvPicPr>
        <p:blipFill>
          <a:blip r:embed="rId2"/>
          <a:stretch>
            <a:fillRect/>
          </a:stretch>
        </p:blipFill>
        <p:spPr>
          <a:xfrm>
            <a:off x="5789175" y="1733061"/>
            <a:ext cx="6387247" cy="4258164"/>
          </a:xfrm>
          <a:prstGeom prst="rect">
            <a:avLst/>
          </a:prstGeom>
        </p:spPr>
      </p:pic>
      <p:sp>
        <p:nvSpPr>
          <p:cNvPr id="5" name="TextBox 4">
            <a:extLst>
              <a:ext uri="{FF2B5EF4-FFF2-40B4-BE49-F238E27FC236}">
                <a16:creationId xmlns:a16="http://schemas.microsoft.com/office/drawing/2014/main" id="{7F3588F0-9E8D-0F0E-6275-B8608F1B5E5A}"/>
              </a:ext>
            </a:extLst>
          </p:cNvPr>
          <p:cNvSpPr txBox="1"/>
          <p:nvPr/>
        </p:nvSpPr>
        <p:spPr>
          <a:xfrm>
            <a:off x="111929" y="58054"/>
            <a:ext cx="11968142" cy="1569660"/>
          </a:xfrm>
          <a:prstGeom prst="rect">
            <a:avLst/>
          </a:prstGeom>
          <a:solidFill>
            <a:srgbClr val="F6F2BC"/>
          </a:solidFill>
          <a:ln w="22225">
            <a:solidFill>
              <a:schemeClr val="tx1"/>
            </a:solidFill>
          </a:ln>
        </p:spPr>
        <p:txBody>
          <a:bodyPr wrap="square" rtlCol="0">
            <a:spAutoFit/>
          </a:bodyPr>
          <a:lstStyle/>
          <a:p>
            <a:pPr algn="ctr"/>
            <a:r>
              <a:rPr lang="el-GR" sz="3200" b="1" u="sng" dirty="0">
                <a:solidFill>
                  <a:srgbClr val="C00000"/>
                </a:solidFill>
                <a:effectLst>
                  <a:outerShdw blurRad="38100" dist="38100" dir="2700000" algn="tl">
                    <a:srgbClr val="000000">
                      <a:alpha val="43137"/>
                    </a:srgbClr>
                  </a:outerShdw>
                </a:effectLst>
              </a:rPr>
              <a:t>Η συμμετοχή της Τοπικής και Περιφερειακής Αυτοδιοίκησης </a:t>
            </a:r>
          </a:p>
          <a:p>
            <a:pPr algn="ctr"/>
            <a:r>
              <a:rPr lang="el-GR" sz="3200" b="1" dirty="0"/>
              <a:t>στην Παρουσίαση των Προτάσεων της έρευνας για Διαβούλευση </a:t>
            </a:r>
          </a:p>
          <a:p>
            <a:pPr algn="ctr"/>
            <a:r>
              <a:rPr lang="el-GR" sz="3200" b="1" dirty="0"/>
              <a:t>στο Δημαρχείο Αλμυρού 15-05-2024</a:t>
            </a:r>
            <a:endParaRPr lang="el-GR" sz="2400" b="1" dirty="0"/>
          </a:p>
        </p:txBody>
      </p:sp>
      <p:pic>
        <p:nvPicPr>
          <p:cNvPr id="7" name="Εικόνα 6">
            <a:extLst>
              <a:ext uri="{FF2B5EF4-FFF2-40B4-BE49-F238E27FC236}">
                <a16:creationId xmlns:a16="http://schemas.microsoft.com/office/drawing/2014/main" id="{A8713D83-EA99-ECD8-67D1-5094A106B597}"/>
              </a:ext>
            </a:extLst>
          </p:cNvPr>
          <p:cNvPicPr>
            <a:picLocks noChangeAspect="1"/>
          </p:cNvPicPr>
          <p:nvPr/>
        </p:nvPicPr>
        <p:blipFill>
          <a:blip r:embed="rId3"/>
          <a:stretch>
            <a:fillRect/>
          </a:stretch>
        </p:blipFill>
        <p:spPr>
          <a:xfrm>
            <a:off x="1801959" y="3865164"/>
            <a:ext cx="3913041" cy="2934781"/>
          </a:xfrm>
          <a:prstGeom prst="rect">
            <a:avLst/>
          </a:prstGeom>
        </p:spPr>
      </p:pic>
      <p:pic>
        <p:nvPicPr>
          <p:cNvPr id="3" name="Εικόνα 2">
            <a:extLst>
              <a:ext uri="{FF2B5EF4-FFF2-40B4-BE49-F238E27FC236}">
                <a16:creationId xmlns:a16="http://schemas.microsoft.com/office/drawing/2014/main" id="{A8E6E286-D286-CD1D-7C99-D8F9ECB7A65C}"/>
              </a:ext>
            </a:extLst>
          </p:cNvPr>
          <p:cNvPicPr>
            <a:picLocks noChangeAspect="1"/>
          </p:cNvPicPr>
          <p:nvPr/>
        </p:nvPicPr>
        <p:blipFill>
          <a:blip r:embed="rId4"/>
          <a:stretch>
            <a:fillRect/>
          </a:stretch>
        </p:blipFill>
        <p:spPr>
          <a:xfrm>
            <a:off x="111929" y="1733061"/>
            <a:ext cx="3987217" cy="2658144"/>
          </a:xfrm>
          <a:prstGeom prst="rect">
            <a:avLst/>
          </a:prstGeom>
        </p:spPr>
      </p:pic>
    </p:spTree>
    <p:extLst>
      <p:ext uri="{BB962C8B-B14F-4D97-AF65-F5344CB8AC3E}">
        <p14:creationId xmlns:p14="http://schemas.microsoft.com/office/powerpoint/2010/main" val="10596948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a:extLst>
              <a:ext uri="{FF2B5EF4-FFF2-40B4-BE49-F238E27FC236}">
                <a16:creationId xmlns:a16="http://schemas.microsoft.com/office/drawing/2014/main" id="{B9DB506E-AB5B-9E0F-BA66-E696D0F3A943}"/>
              </a:ext>
            </a:extLst>
          </p:cNvPr>
          <p:cNvPicPr>
            <a:picLocks noChangeAspect="1"/>
          </p:cNvPicPr>
          <p:nvPr/>
        </p:nvPicPr>
        <p:blipFill>
          <a:blip r:embed="rId2"/>
          <a:stretch>
            <a:fillRect/>
          </a:stretch>
        </p:blipFill>
        <p:spPr>
          <a:xfrm>
            <a:off x="-528" y="-297"/>
            <a:ext cx="12192528" cy="6858297"/>
          </a:xfrm>
          <a:prstGeom prst="rect">
            <a:avLst/>
          </a:prstGeom>
        </p:spPr>
      </p:pic>
    </p:spTree>
    <p:extLst>
      <p:ext uri="{BB962C8B-B14F-4D97-AF65-F5344CB8AC3E}">
        <p14:creationId xmlns:p14="http://schemas.microsoft.com/office/powerpoint/2010/main" val="11275873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23B184-495C-3089-13BD-640F289C6462}"/>
              </a:ext>
            </a:extLst>
          </p:cNvPr>
          <p:cNvSpPr txBox="1"/>
          <p:nvPr/>
        </p:nvSpPr>
        <p:spPr>
          <a:xfrm>
            <a:off x="0" y="2706266"/>
            <a:ext cx="12073812" cy="2246769"/>
          </a:xfrm>
          <a:prstGeom prst="rect">
            <a:avLst/>
          </a:prstGeom>
          <a:solidFill>
            <a:srgbClr val="F1EB97"/>
          </a:solidFill>
        </p:spPr>
        <p:txBody>
          <a:bodyPr wrap="square" rtlCol="0">
            <a:spAutoFit/>
          </a:bodyPr>
          <a:lstStyle/>
          <a:p>
            <a:pPr algn="ctr"/>
            <a:r>
              <a:rPr lang="el-GR" sz="4400" b="1" dirty="0">
                <a:solidFill>
                  <a:srgbClr val="C00000"/>
                </a:solidFill>
                <a:effectLst>
                  <a:outerShdw blurRad="38100" dist="38100" dir="2700000" algn="tl">
                    <a:srgbClr val="000000">
                      <a:alpha val="43137"/>
                    </a:srgbClr>
                  </a:outerShdw>
                </a:effectLst>
              </a:rPr>
              <a:t>ΣΤΟΧΕΥΟΥΜΕ </a:t>
            </a:r>
          </a:p>
          <a:p>
            <a:pPr algn="ctr"/>
            <a:r>
              <a:rPr lang="el-GR" sz="3200" b="1" dirty="0"/>
              <a:t>στην </a:t>
            </a:r>
            <a:r>
              <a:rPr lang="el-GR" sz="3200" b="1" u="sng" dirty="0"/>
              <a:t>αρμονική συνύπαρξη </a:t>
            </a:r>
            <a:r>
              <a:rPr lang="el-GR" sz="3200" b="1" u="sng" dirty="0">
                <a:solidFill>
                  <a:srgbClr val="0070C0"/>
                </a:solidFill>
              </a:rPr>
              <a:t>Πολιτισμού και Τουρισμού </a:t>
            </a:r>
          </a:p>
          <a:p>
            <a:pPr algn="ctr"/>
            <a:r>
              <a:rPr lang="el-GR" sz="3200" b="1" dirty="0"/>
              <a:t>που ενθαρρύνει την </a:t>
            </a:r>
          </a:p>
          <a:p>
            <a:pPr algn="ctr"/>
            <a:r>
              <a:rPr lang="el-GR" sz="3200" b="1" dirty="0"/>
              <a:t>ολοκληρωμένη </a:t>
            </a:r>
            <a:r>
              <a:rPr lang="el-GR" sz="3200" b="1" u="sng" dirty="0">
                <a:solidFill>
                  <a:srgbClr val="0070C0"/>
                </a:solidFill>
              </a:rPr>
              <a:t>οικονομική ανάπτυξη με κοινωνική συνοχή.</a:t>
            </a:r>
          </a:p>
        </p:txBody>
      </p:sp>
      <p:sp>
        <p:nvSpPr>
          <p:cNvPr id="3" name="TextBox 2">
            <a:extLst>
              <a:ext uri="{FF2B5EF4-FFF2-40B4-BE49-F238E27FC236}">
                <a16:creationId xmlns:a16="http://schemas.microsoft.com/office/drawing/2014/main" id="{1BD50798-6060-D83D-1491-C7B52FD80377}"/>
              </a:ext>
            </a:extLst>
          </p:cNvPr>
          <p:cNvSpPr txBox="1"/>
          <p:nvPr/>
        </p:nvSpPr>
        <p:spPr>
          <a:xfrm>
            <a:off x="96222" y="564215"/>
            <a:ext cx="12095778" cy="584775"/>
          </a:xfrm>
          <a:prstGeom prst="rect">
            <a:avLst/>
          </a:prstGeom>
          <a:solidFill>
            <a:srgbClr val="F6F2BC"/>
          </a:solidFill>
          <a:ln w="34925">
            <a:solidFill>
              <a:schemeClr val="tx1"/>
            </a:solidFill>
          </a:ln>
        </p:spPr>
        <p:txBody>
          <a:bodyPr wrap="square" rtlCol="0">
            <a:spAutoFit/>
          </a:bodyPr>
          <a:lstStyle/>
          <a:p>
            <a:pPr algn="ctr"/>
            <a:r>
              <a:rPr lang="el-GR" sz="3200" b="1" dirty="0">
                <a:solidFill>
                  <a:srgbClr val="C00000"/>
                </a:solidFill>
              </a:rPr>
              <a:t>Η Συμβολή του Προγράμματος </a:t>
            </a:r>
            <a:r>
              <a:rPr lang="en-US" sz="3200" b="1" dirty="0">
                <a:solidFill>
                  <a:srgbClr val="C00000"/>
                </a:solidFill>
              </a:rPr>
              <a:t>HER-Sea Project</a:t>
            </a:r>
          </a:p>
        </p:txBody>
      </p:sp>
    </p:spTree>
    <p:extLst>
      <p:ext uri="{BB962C8B-B14F-4D97-AF65-F5344CB8AC3E}">
        <p14:creationId xmlns:p14="http://schemas.microsoft.com/office/powerpoint/2010/main" val="835395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3AD2C0AE-A230-A886-C2CD-1473EDAE5AE9}"/>
              </a:ext>
            </a:extLst>
          </p:cNvPr>
          <p:cNvPicPr>
            <a:picLocks noChangeAspect="1"/>
          </p:cNvPicPr>
          <p:nvPr/>
        </p:nvPicPr>
        <p:blipFill>
          <a:blip r:embed="rId2"/>
          <a:stretch>
            <a:fillRect/>
          </a:stretch>
        </p:blipFill>
        <p:spPr>
          <a:xfrm>
            <a:off x="-1" y="104774"/>
            <a:ext cx="12133997" cy="6200776"/>
          </a:xfrm>
          <a:prstGeom prst="rect">
            <a:avLst/>
          </a:prstGeom>
        </p:spPr>
      </p:pic>
    </p:spTree>
    <p:extLst>
      <p:ext uri="{BB962C8B-B14F-4D97-AF65-F5344CB8AC3E}">
        <p14:creationId xmlns:p14="http://schemas.microsoft.com/office/powerpoint/2010/main" val="27900753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2AE96585-FA27-14C4-C25C-0F50BEA436FA}"/>
              </a:ext>
            </a:extLst>
          </p:cNvPr>
          <p:cNvPicPr>
            <a:picLocks noChangeAspect="1"/>
          </p:cNvPicPr>
          <p:nvPr/>
        </p:nvPicPr>
        <p:blipFill>
          <a:blip r:embed="rId2"/>
          <a:stretch>
            <a:fillRect/>
          </a:stretch>
        </p:blipFill>
        <p:spPr>
          <a:xfrm>
            <a:off x="0" y="1481137"/>
            <a:ext cx="12192000" cy="3954408"/>
          </a:xfrm>
          <a:prstGeom prst="rect">
            <a:avLst/>
          </a:prstGeom>
        </p:spPr>
      </p:pic>
    </p:spTree>
    <p:extLst>
      <p:ext uri="{BB962C8B-B14F-4D97-AF65-F5344CB8AC3E}">
        <p14:creationId xmlns:p14="http://schemas.microsoft.com/office/powerpoint/2010/main" val="3311903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23EA0-20AF-1A43-A2BC-B5C68DFFF160}"/>
            </a:ext>
          </a:extLst>
        </p:cNvPr>
        <p:cNvGrpSpPr/>
        <p:nvPr/>
      </p:nvGrpSpPr>
      <p:grpSpPr>
        <a:xfrm>
          <a:off x="0" y="0"/>
          <a:ext cx="0" cy="0"/>
          <a:chOff x="0" y="0"/>
          <a:chExt cx="0" cy="0"/>
        </a:xfrm>
      </p:grpSpPr>
      <p:sp>
        <p:nvSpPr>
          <p:cNvPr id="5" name="Υπότιτλος 2">
            <a:extLst>
              <a:ext uri="{FF2B5EF4-FFF2-40B4-BE49-F238E27FC236}">
                <a16:creationId xmlns:a16="http://schemas.microsoft.com/office/drawing/2014/main" id="{0E51F77F-A6A5-81CA-F131-7AB2CD6024C6}"/>
              </a:ext>
            </a:extLst>
          </p:cNvPr>
          <p:cNvSpPr txBox="1">
            <a:spLocks/>
          </p:cNvSpPr>
          <p:nvPr/>
        </p:nvSpPr>
        <p:spPr>
          <a:xfrm>
            <a:off x="138403" y="72823"/>
            <a:ext cx="11984393" cy="1089227"/>
          </a:xfrm>
          <a:prstGeom prst="rect">
            <a:avLst/>
          </a:prstGeom>
          <a:solidFill>
            <a:srgbClr val="F6F2BC"/>
          </a:solidFill>
          <a:ln w="34925">
            <a:solidFill>
              <a:schemeClr val="tx1"/>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l-GR" sz="2400" b="1" dirty="0">
                <a:effectLst/>
                <a:latin typeface="Calibri" panose="020F0502020204030204" pitchFamily="34" charset="0"/>
                <a:ea typeface="Calibri" panose="020F0502020204030204" pitchFamily="34" charset="0"/>
                <a:cs typeface="Times New Roman" panose="02020603050405020304" pitchFamily="18" charset="0"/>
              </a:rPr>
              <a:t>Το ερευνητικό Πρόγραμμα </a:t>
            </a:r>
            <a:r>
              <a:rPr lang="el-GR" sz="2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a:t>
            </a:r>
            <a:r>
              <a:rPr lang="en-US" sz="2400" b="1" i="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HER-SEA</a:t>
            </a:r>
            <a:r>
              <a:rPr lang="el-GR" sz="2400" b="1" i="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a:t>
            </a:r>
          </a:p>
          <a:p>
            <a:pPr marL="0" indent="0" algn="ctr">
              <a:spcBef>
                <a:spcPts val="0"/>
              </a:spcBef>
              <a:buNone/>
            </a:pPr>
            <a:r>
              <a:rPr lang="en-GB" sz="2400" b="1" i="1" dirty="0">
                <a:effectLst/>
                <a:latin typeface="Calibri" panose="020F0502020204030204" pitchFamily="34" charset="0"/>
                <a:ea typeface="Calibri" panose="020F0502020204030204" pitchFamily="34" charset="0"/>
                <a:cs typeface="Times New Roman" panose="02020603050405020304" pitchFamily="18" charset="0"/>
              </a:rPr>
              <a:t>“Developing an Observation Network for Maritime Cultural Heritage (MCH/UCH) in Greece” </a:t>
            </a:r>
            <a:r>
              <a:rPr lang="en-GB" sz="2400" dirty="0">
                <a:effectLst/>
                <a:latin typeface="Calibri" panose="020F0502020204030204" pitchFamily="34" charset="0"/>
                <a:ea typeface="Calibri" panose="020F0502020204030204" pitchFamily="34" charset="0"/>
                <a:cs typeface="Times New Roman" panose="02020603050405020304" pitchFamily="18" charset="0"/>
              </a:rPr>
              <a:t>–</a:t>
            </a:r>
            <a:r>
              <a:rPr lang="el-GR" sz="2400" dirty="0">
                <a:effectLst/>
                <a:latin typeface="Calibri" panose="020F0502020204030204" pitchFamily="34" charset="0"/>
                <a:ea typeface="Calibri" panose="020F0502020204030204" pitchFamily="34" charset="0"/>
                <a:cs typeface="Times New Roman" panose="02020603050405020304" pitchFamily="18" charset="0"/>
              </a:rPr>
              <a:t>χρηματοδοτείται από το ΕΛΙΔΕΚ (Ελληνικό </a:t>
            </a:r>
            <a:r>
              <a:rPr lang="el-GR" sz="2400" dirty="0">
                <a:latin typeface="Calibri" panose="020F0502020204030204" pitchFamily="34" charset="0"/>
                <a:ea typeface="Calibri" panose="020F0502020204030204" pitchFamily="34" charset="0"/>
                <a:cs typeface="Times New Roman" panose="02020603050405020304" pitchFamily="18" charset="0"/>
              </a:rPr>
              <a:t>Ί</a:t>
            </a:r>
            <a:r>
              <a:rPr lang="el-GR" sz="2400" dirty="0">
                <a:effectLst/>
                <a:latin typeface="Calibri" panose="020F0502020204030204" pitchFamily="34" charset="0"/>
                <a:ea typeface="Calibri" panose="020F0502020204030204" pitchFamily="34" charset="0"/>
                <a:cs typeface="Times New Roman" panose="02020603050405020304" pitchFamily="18" charset="0"/>
              </a:rPr>
              <a:t>δρυμα Έρευνας &amp; Καινοτομίας)</a:t>
            </a:r>
            <a:endParaRPr lang="el-GR" sz="2400" b="1" dirty="0">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8DCA1220-8B62-AD38-D79D-5D6D8E6ABF43}"/>
              </a:ext>
            </a:extLst>
          </p:cNvPr>
          <p:cNvSpPr txBox="1"/>
          <p:nvPr/>
        </p:nvSpPr>
        <p:spPr>
          <a:xfrm>
            <a:off x="69203" y="1162050"/>
            <a:ext cx="12122798" cy="2987934"/>
          </a:xfrm>
          <a:prstGeom prst="rect">
            <a:avLst/>
          </a:prstGeom>
          <a:noFill/>
          <a:ln cmpd="sng">
            <a:noFill/>
          </a:ln>
        </p:spPr>
        <p:txBody>
          <a:bodyPr wrap="square" rtlCol="0">
            <a:spAutoFit/>
          </a:bodyPr>
          <a:lstStyle/>
          <a:p>
            <a:pPr algn="just">
              <a:lnSpc>
                <a:spcPct val="107000"/>
              </a:lnSpc>
              <a:spcAft>
                <a:spcPts val="800"/>
              </a:spcAft>
            </a:pPr>
            <a:r>
              <a:rPr lang="el-GR" sz="2800" b="1" u="sng" kern="1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Υπέρτατος ΣΤΟΧΟΣ </a:t>
            </a:r>
            <a:r>
              <a:rPr lang="el-GR" sz="2800" kern="100" dirty="0">
                <a:latin typeface="Calibri" panose="020F0502020204030204" pitchFamily="34" charset="0"/>
                <a:ea typeface="Calibri" panose="020F0502020204030204" pitchFamily="34" charset="0"/>
                <a:cs typeface="Times New Roman" panose="02020603050405020304" pitchFamily="18" charset="0"/>
              </a:rPr>
              <a:t>του ερευνητικού Προγράμματος είναι η επέκταση αυτής της προσέγγισης σε ολόκληρο το Αιγαίο Πέλαγος ώστε μέσω</a:t>
            </a:r>
            <a:endParaRPr lang="el-GR" sz="2800" b="1" u="sng" kern="100"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l-GR" sz="24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n-GB" sz="2400" b="1" u="sng"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n-GB" sz="2400" b="1" u="sng"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n-GB" sz="2400" b="1" u="sng"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0B57B474-9047-93FD-82E1-5572D7126576}"/>
              </a:ext>
            </a:extLst>
          </p:cNvPr>
          <p:cNvSpPr txBox="1"/>
          <p:nvPr/>
        </p:nvSpPr>
        <p:spPr>
          <a:xfrm>
            <a:off x="103803" y="4488686"/>
            <a:ext cx="11984394" cy="2246769"/>
          </a:xfrm>
          <a:prstGeom prst="rect">
            <a:avLst/>
          </a:prstGeom>
          <a:solidFill>
            <a:srgbClr val="F1EB97"/>
          </a:solidFill>
          <a:ln w="53975">
            <a:solidFill>
              <a:schemeClr val="tx1"/>
            </a:solidFill>
          </a:ln>
        </p:spPr>
        <p:txBody>
          <a:bodyPr wrap="square" rtlCol="0">
            <a:spAutoFit/>
          </a:bodyPr>
          <a:lstStyle/>
          <a:p>
            <a:pPr algn="just">
              <a:spcAft>
                <a:spcPts val="800"/>
              </a:spcAft>
            </a:pPr>
            <a:r>
              <a:rPr lang="el-GR" sz="2800" b="1" kern="100" dirty="0">
                <a:solidFill>
                  <a:srgbClr val="C00000"/>
                </a:solidFill>
                <a:latin typeface="Calibri" panose="020F0502020204030204" pitchFamily="34" charset="0"/>
                <a:ea typeface="Calibri" panose="020F0502020204030204" pitchFamily="34" charset="0"/>
                <a:cs typeface="Times New Roman" panose="02020603050405020304" pitchFamily="18" charset="0"/>
              </a:rPr>
              <a:t>Με όρους Γεωστρατηγικής</a:t>
            </a:r>
            <a:r>
              <a:rPr lang="el-GR" sz="2800" kern="100" dirty="0">
                <a:latin typeface="Calibri" panose="020F0502020204030204" pitchFamily="34" charset="0"/>
                <a:ea typeface="Calibri" panose="020F0502020204030204" pitchFamily="34" charset="0"/>
                <a:cs typeface="Times New Roman" panose="02020603050405020304" pitchFamily="18" charset="0"/>
              </a:rPr>
              <a:t>, σε μια περιοχή όπως η Ανατολική Μεσόγειος, πλούσια σε ιστορία και πολύπαθη από διεκδικήσεις, </a:t>
            </a:r>
            <a:r>
              <a:rPr lang="el-GR" sz="2800" b="1" kern="100" dirty="0">
                <a:latin typeface="Calibri" panose="020F0502020204030204" pitchFamily="34" charset="0"/>
                <a:ea typeface="Calibri" panose="020F0502020204030204" pitchFamily="34" charset="0"/>
                <a:cs typeface="Times New Roman" panose="02020603050405020304" pitchFamily="18" charset="0"/>
              </a:rPr>
              <a:t>μια τέτοια μεθοδολογία Παράκτιου και Θαλάσσιου Χωροταξικού Σχεδιασμού του Αιγαίου Πελάγους, είναι ικανή να δημιουργήσει </a:t>
            </a:r>
            <a:r>
              <a:rPr lang="el-GR" sz="2800" b="1" i="1" kern="1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t>
            </a:r>
            <a:r>
              <a:rPr lang="el-GR" sz="2800" b="1" i="1" u="sng" kern="1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ήπια εδαφική ισχύ’</a:t>
            </a:r>
            <a:r>
              <a:rPr lang="el-GR" sz="2800" b="1" i="1" kern="1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t>
            </a:r>
            <a:r>
              <a:rPr lang="el-GR" sz="2800" b="1" kern="100" dirty="0">
                <a:solidFill>
                  <a:srgbClr val="C00000"/>
                </a:solidFill>
                <a:latin typeface="Calibri" panose="020F0502020204030204" pitchFamily="34" charset="0"/>
                <a:ea typeface="Calibri" panose="020F0502020204030204" pitchFamily="34" charset="0"/>
                <a:cs typeface="Times New Roman" panose="02020603050405020304" pitchFamily="18" charset="0"/>
              </a:rPr>
              <a:t>που στηρίζεται στον </a:t>
            </a:r>
            <a:r>
              <a:rPr lang="el-GR" sz="2800" b="1" u="sng" kern="1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Πολιτισμό.  </a:t>
            </a:r>
          </a:p>
        </p:txBody>
      </p:sp>
      <p:sp>
        <p:nvSpPr>
          <p:cNvPr id="2" name="TextBox 1">
            <a:extLst>
              <a:ext uri="{FF2B5EF4-FFF2-40B4-BE49-F238E27FC236}">
                <a16:creationId xmlns:a16="http://schemas.microsoft.com/office/drawing/2014/main" id="{6EB7C4E3-F219-8AFF-87AD-252EBC36BBF6}"/>
              </a:ext>
            </a:extLst>
          </p:cNvPr>
          <p:cNvSpPr txBox="1"/>
          <p:nvPr/>
        </p:nvSpPr>
        <p:spPr>
          <a:xfrm>
            <a:off x="138403" y="2251277"/>
            <a:ext cx="4564226" cy="1815882"/>
          </a:xfrm>
          <a:prstGeom prst="rect">
            <a:avLst/>
          </a:prstGeom>
          <a:solidFill>
            <a:srgbClr val="F1EB97"/>
          </a:solidFill>
          <a:ln w="53975">
            <a:solidFill>
              <a:schemeClr val="tx1"/>
            </a:solidFill>
          </a:ln>
        </p:spPr>
        <p:txBody>
          <a:bodyPr wrap="square" rtlCol="0">
            <a:spAutoFit/>
          </a:bodyPr>
          <a:lstStyle/>
          <a:p>
            <a:pPr algn="ctr">
              <a:spcAft>
                <a:spcPts val="800"/>
              </a:spcAft>
            </a:pPr>
            <a:r>
              <a:rPr lang="el-GR" sz="2800" b="1" kern="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ορισμού και ανάδειξης </a:t>
            </a:r>
            <a:r>
              <a:rPr lang="el-GR" sz="2800" b="1" u="sng" kern="1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πολιτιστικά ενιαίων </a:t>
            </a:r>
            <a:r>
              <a:rPr lang="el-GR" sz="2800" b="1" kern="1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παράκτιων και θαλάσσιων ζωνών</a:t>
            </a:r>
            <a:endParaRPr lang="el-GR" sz="2800" b="1" kern="100"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3DDC9071-16DC-3645-96D8-22E192F70C9D}"/>
              </a:ext>
            </a:extLst>
          </p:cNvPr>
          <p:cNvSpPr txBox="1"/>
          <p:nvPr/>
        </p:nvSpPr>
        <p:spPr>
          <a:xfrm>
            <a:off x="6006193" y="2251277"/>
            <a:ext cx="6082004" cy="2018566"/>
          </a:xfrm>
          <a:prstGeom prst="rect">
            <a:avLst/>
          </a:prstGeom>
          <a:solidFill>
            <a:srgbClr val="F1EB97"/>
          </a:solidFill>
          <a:ln w="53975">
            <a:solidFill>
              <a:schemeClr val="tx1"/>
            </a:solidFill>
          </a:ln>
        </p:spPr>
        <p:txBody>
          <a:bodyPr wrap="square" rtlCol="0">
            <a:spAutoFit/>
          </a:bodyPr>
          <a:lstStyle/>
          <a:p>
            <a:pPr algn="ctr">
              <a:lnSpc>
                <a:spcPct val="107000"/>
              </a:lnSpc>
              <a:spcAft>
                <a:spcPts val="800"/>
              </a:spcAft>
            </a:pPr>
            <a:r>
              <a:rPr lang="el-GR" sz="2800" b="1" kern="1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το Αιγαίο Πέλαγος </a:t>
            </a:r>
          </a:p>
          <a:p>
            <a:pPr algn="ctr">
              <a:lnSpc>
                <a:spcPct val="107000"/>
              </a:lnSpc>
              <a:spcAft>
                <a:spcPts val="800"/>
              </a:spcAft>
            </a:pPr>
            <a:r>
              <a:rPr lang="el-GR" sz="2800" b="1" kern="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να αναδειχθεί σε </a:t>
            </a:r>
            <a:r>
              <a:rPr lang="el-GR" sz="2800" b="1" kern="1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θάλασσα/Μουσείο </a:t>
            </a:r>
            <a:r>
              <a:rPr lang="el-GR" sz="2800" b="1" kern="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του Ελληνικού και του παγκόσμιου  Πολιτισμού </a:t>
            </a:r>
            <a:r>
              <a:rPr lang="el-GR" sz="2800" b="1" kern="1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πέντε χιλιάδων χρόνων</a:t>
            </a:r>
            <a:r>
              <a:rPr lang="el-GR" sz="2800" b="1" kern="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t>
            </a:r>
          </a:p>
        </p:txBody>
      </p:sp>
      <p:cxnSp>
        <p:nvCxnSpPr>
          <p:cNvPr id="7" name="Ευθύγραμμο βέλος σύνδεσης 6">
            <a:extLst>
              <a:ext uri="{FF2B5EF4-FFF2-40B4-BE49-F238E27FC236}">
                <a16:creationId xmlns:a16="http://schemas.microsoft.com/office/drawing/2014/main" id="{AE0D64DD-DFEA-6874-50E1-F6158F9108B4}"/>
              </a:ext>
            </a:extLst>
          </p:cNvPr>
          <p:cNvCxnSpPr/>
          <p:nvPr/>
        </p:nvCxnSpPr>
        <p:spPr>
          <a:xfrm>
            <a:off x="4907902" y="3126172"/>
            <a:ext cx="942392" cy="0"/>
          </a:xfrm>
          <a:prstGeom prst="straightConnector1">
            <a:avLst/>
          </a:prstGeom>
          <a:ln w="698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5127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734C9-C5C6-726B-443F-E630B077EE06}"/>
            </a:ext>
          </a:extLst>
        </p:cNvPr>
        <p:cNvGrpSpPr/>
        <p:nvPr/>
      </p:nvGrpSpPr>
      <p:grpSpPr>
        <a:xfrm>
          <a:off x="0" y="0"/>
          <a:ext cx="0" cy="0"/>
          <a:chOff x="0" y="0"/>
          <a:chExt cx="0" cy="0"/>
        </a:xfrm>
      </p:grpSpPr>
      <p:sp>
        <p:nvSpPr>
          <p:cNvPr id="5" name="Υπότιτλος 2">
            <a:extLst>
              <a:ext uri="{FF2B5EF4-FFF2-40B4-BE49-F238E27FC236}">
                <a16:creationId xmlns:a16="http://schemas.microsoft.com/office/drawing/2014/main" id="{BADCA041-6D23-1946-DFEC-2DF63AE3666F}"/>
              </a:ext>
            </a:extLst>
          </p:cNvPr>
          <p:cNvSpPr txBox="1">
            <a:spLocks/>
          </p:cNvSpPr>
          <p:nvPr/>
        </p:nvSpPr>
        <p:spPr>
          <a:xfrm>
            <a:off x="138403" y="72823"/>
            <a:ext cx="11916747" cy="993977"/>
          </a:xfrm>
          <a:prstGeom prst="rect">
            <a:avLst/>
          </a:prstGeom>
          <a:solidFill>
            <a:srgbClr val="F6F2BC"/>
          </a:solidFill>
          <a:ln w="34925">
            <a:solidFill>
              <a:schemeClr val="tx1"/>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l-GR" sz="3200" b="1" dirty="0"/>
              <a:t>Η περίπτωση του </a:t>
            </a:r>
            <a:r>
              <a:rPr lang="el-GR" sz="3200" b="1" u="sng" dirty="0">
                <a:solidFill>
                  <a:srgbClr val="C00000"/>
                </a:solidFill>
              </a:rPr>
              <a:t>Δυτικού Παγασητικού, </a:t>
            </a:r>
          </a:p>
          <a:p>
            <a:pPr marL="0" indent="0" algn="ctr">
              <a:spcBef>
                <a:spcPts val="0"/>
              </a:spcBef>
              <a:buNone/>
            </a:pPr>
            <a:r>
              <a:rPr lang="el-GR" sz="3200" b="1" dirty="0"/>
              <a:t>της παράκτιας ζώνης και της θαλάσσιας ζώνης.</a:t>
            </a:r>
            <a:endParaRPr lang="el-GR" sz="3200" b="1" dirty="0">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F4B84995-A13F-342B-9AB8-D8A180B3A5CA}"/>
              </a:ext>
            </a:extLst>
          </p:cNvPr>
          <p:cNvSpPr txBox="1"/>
          <p:nvPr/>
        </p:nvSpPr>
        <p:spPr>
          <a:xfrm>
            <a:off x="7000875" y="1066800"/>
            <a:ext cx="5191125" cy="5632311"/>
          </a:xfrm>
          <a:prstGeom prst="rect">
            <a:avLst/>
          </a:prstGeom>
          <a:noFill/>
        </p:spPr>
        <p:txBody>
          <a:bodyPr wrap="square" rtlCol="0">
            <a:spAutoFit/>
          </a:bodyPr>
          <a:lstStyle/>
          <a:p>
            <a:r>
              <a:rPr lang="el-GR" sz="2000" b="1" u="sng" dirty="0">
                <a:solidFill>
                  <a:srgbClr val="C00000"/>
                </a:solidFill>
              </a:rPr>
              <a:t>Μια παράκτια και θαλάσσια ζώνη</a:t>
            </a:r>
            <a:r>
              <a:rPr lang="el-GR" sz="2000" b="1" dirty="0">
                <a:solidFill>
                  <a:srgbClr val="C00000"/>
                </a:solidFill>
              </a:rPr>
              <a:t>, </a:t>
            </a:r>
            <a:r>
              <a:rPr lang="el-GR" sz="2000" dirty="0"/>
              <a:t>μήκους </a:t>
            </a:r>
            <a:r>
              <a:rPr lang="el-GR" sz="2000" b="1" dirty="0"/>
              <a:t>40 περίπου χιλιομέτρων, και πλάτους 5-10 περίπου χιλιομέτρων</a:t>
            </a:r>
            <a:r>
              <a:rPr lang="el-GR" sz="2000" dirty="0"/>
              <a:t>, η οποία συγκεντρώνει  μεγάλο αριθμό σημαντικών αρχαιολογικών ευρημάτων διαφορετικών ιστορικών περιόδων, αλλά και τόπων άυλης πολιτιστικής κληρονομιάς, και συντάσσει </a:t>
            </a:r>
            <a:r>
              <a:rPr lang="el-GR" sz="2000" b="1" u="sng" dirty="0">
                <a:solidFill>
                  <a:srgbClr val="C00000"/>
                </a:solidFill>
                <a:effectLst>
                  <a:outerShdw blurRad="38100" dist="38100" dir="2700000" algn="tl">
                    <a:srgbClr val="000000">
                      <a:alpha val="43137"/>
                    </a:srgbClr>
                  </a:outerShdw>
                </a:effectLst>
              </a:rPr>
              <a:t>ένα χωρικό και θαλάσσιο θύλακα </a:t>
            </a:r>
            <a:r>
              <a:rPr lang="el-GR" sz="2000" dirty="0"/>
              <a:t>με</a:t>
            </a:r>
            <a:r>
              <a:rPr lang="en-US" sz="2000" dirty="0"/>
              <a:t> </a:t>
            </a:r>
            <a:endParaRPr lang="el-GR" sz="2000" b="1" dirty="0">
              <a:solidFill>
                <a:srgbClr val="C00000"/>
              </a:solidFill>
            </a:endParaRPr>
          </a:p>
          <a:p>
            <a:pPr marL="342900" indent="-342900">
              <a:buFont typeface="Arial" panose="020B0604020202020204" pitchFamily="34" charset="0"/>
              <a:buChar char="•"/>
            </a:pPr>
            <a:r>
              <a:rPr lang="el-GR" sz="2000" b="1" dirty="0"/>
              <a:t>Νεολιθικούς και Προϊστορικούς οικισμούς </a:t>
            </a:r>
            <a:r>
              <a:rPr lang="el-GR" sz="2000" dirty="0">
                <a:solidFill>
                  <a:srgbClr val="C00000"/>
                </a:solidFill>
              </a:rPr>
              <a:t>(Σέσκλο, Διμήνι, Νήλεια, Άλος),</a:t>
            </a:r>
          </a:p>
          <a:p>
            <a:pPr marL="342900" indent="-342900">
              <a:buFont typeface="Arial" panose="020B0604020202020204" pitchFamily="34" charset="0"/>
              <a:buChar char="•"/>
            </a:pPr>
            <a:r>
              <a:rPr lang="el-GR" sz="2000" b="1" dirty="0"/>
              <a:t>πόλεις της Κλασσικής Αρχαιότητας και των Ελληνιστικών Χρόνων </a:t>
            </a:r>
            <a:r>
              <a:rPr lang="el-GR" sz="2000" dirty="0">
                <a:solidFill>
                  <a:srgbClr val="C00000"/>
                </a:solidFill>
              </a:rPr>
              <a:t>(Ιωλκός, Δημητριάδα, Πύρασος, Άλος)</a:t>
            </a:r>
            <a:r>
              <a:rPr lang="en-US" sz="2000" dirty="0">
                <a:solidFill>
                  <a:srgbClr val="C00000"/>
                </a:solidFill>
              </a:rPr>
              <a:t>, </a:t>
            </a:r>
          </a:p>
          <a:p>
            <a:pPr marL="342900" indent="-342900">
              <a:buFont typeface="Arial" panose="020B0604020202020204" pitchFamily="34" charset="0"/>
              <a:buChar char="•"/>
            </a:pPr>
            <a:r>
              <a:rPr lang="el-GR" sz="2000" b="1" dirty="0"/>
              <a:t>πόλεις</a:t>
            </a:r>
            <a:r>
              <a:rPr lang="en-US" sz="2000" b="1" dirty="0"/>
              <a:t> </a:t>
            </a:r>
            <a:r>
              <a:rPr lang="el-GR" sz="2000" b="1" dirty="0"/>
              <a:t>των Ρωμαϊκών χρόνων </a:t>
            </a:r>
            <a:r>
              <a:rPr lang="el-GR" sz="2000" dirty="0">
                <a:solidFill>
                  <a:srgbClr val="C00000"/>
                </a:solidFill>
              </a:rPr>
              <a:t>(Δημητριάδα)</a:t>
            </a:r>
            <a:endParaRPr lang="el-GR" sz="2000" dirty="0"/>
          </a:p>
          <a:p>
            <a:pPr marL="342900" indent="-342900">
              <a:buFont typeface="Arial" panose="020B0604020202020204" pitchFamily="34" charset="0"/>
              <a:buChar char="•"/>
            </a:pPr>
            <a:r>
              <a:rPr lang="el-GR" sz="2000" b="1" dirty="0"/>
              <a:t>Μοναστήρια, πόλεις, Ναούς και ναυάγια πλοίων της Βυζαντινής Εποχής </a:t>
            </a:r>
            <a:r>
              <a:rPr lang="el-GR" sz="2000" dirty="0">
                <a:solidFill>
                  <a:srgbClr val="C00000"/>
                </a:solidFill>
              </a:rPr>
              <a:t>(Φθιώτιδες-Θήβες, ναυάγια στην περιοχή της Αμαλιάδας).</a:t>
            </a:r>
          </a:p>
        </p:txBody>
      </p:sp>
      <p:pic>
        <p:nvPicPr>
          <p:cNvPr id="3" name="Εικόνα 2">
            <a:extLst>
              <a:ext uri="{FF2B5EF4-FFF2-40B4-BE49-F238E27FC236}">
                <a16:creationId xmlns:a16="http://schemas.microsoft.com/office/drawing/2014/main" id="{37A4EB21-C3CC-9D4D-3A31-1DCD224077D9}"/>
              </a:ext>
            </a:extLst>
          </p:cNvPr>
          <p:cNvPicPr>
            <a:picLocks noChangeAspect="1"/>
          </p:cNvPicPr>
          <p:nvPr/>
        </p:nvPicPr>
        <p:blipFill>
          <a:blip r:embed="rId2"/>
          <a:stretch>
            <a:fillRect/>
          </a:stretch>
        </p:blipFill>
        <p:spPr>
          <a:xfrm>
            <a:off x="0" y="1406997"/>
            <a:ext cx="6985209" cy="4937820"/>
          </a:xfrm>
          <a:prstGeom prst="rect">
            <a:avLst/>
          </a:prstGeom>
        </p:spPr>
      </p:pic>
    </p:spTree>
    <p:extLst>
      <p:ext uri="{BB962C8B-B14F-4D97-AF65-F5344CB8AC3E}">
        <p14:creationId xmlns:p14="http://schemas.microsoft.com/office/powerpoint/2010/main" val="2656460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734C9-C5C6-726B-443F-E630B077EE06}"/>
            </a:ext>
          </a:extLst>
        </p:cNvPr>
        <p:cNvGrpSpPr/>
        <p:nvPr/>
      </p:nvGrpSpPr>
      <p:grpSpPr>
        <a:xfrm>
          <a:off x="0" y="0"/>
          <a:ext cx="0" cy="0"/>
          <a:chOff x="0" y="0"/>
          <a:chExt cx="0" cy="0"/>
        </a:xfrm>
      </p:grpSpPr>
      <p:sp>
        <p:nvSpPr>
          <p:cNvPr id="5" name="Υπότιτλος 2">
            <a:extLst>
              <a:ext uri="{FF2B5EF4-FFF2-40B4-BE49-F238E27FC236}">
                <a16:creationId xmlns:a16="http://schemas.microsoft.com/office/drawing/2014/main" id="{BADCA041-6D23-1946-DFEC-2DF63AE3666F}"/>
              </a:ext>
            </a:extLst>
          </p:cNvPr>
          <p:cNvSpPr txBox="1">
            <a:spLocks/>
          </p:cNvSpPr>
          <p:nvPr/>
        </p:nvSpPr>
        <p:spPr>
          <a:xfrm>
            <a:off x="138403" y="72824"/>
            <a:ext cx="11916747" cy="774902"/>
          </a:xfrm>
          <a:prstGeom prst="rect">
            <a:avLst/>
          </a:prstGeom>
          <a:solidFill>
            <a:srgbClr val="F6F2BC"/>
          </a:solidFill>
          <a:ln w="34925">
            <a:solidFill>
              <a:schemeClr val="tx1"/>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l-GR" sz="3200" b="1" dirty="0">
                <a:latin typeface="Calibri" panose="020F0502020204030204" pitchFamily="34" charset="0"/>
                <a:ea typeface="Calibri" panose="020F0502020204030204" pitchFamily="34" charset="0"/>
                <a:cs typeface="Calibri" panose="020F0502020204030204" pitchFamily="34" charset="0"/>
              </a:rPr>
              <a:t>Τα ερωτήματα της έρευνας</a:t>
            </a:r>
          </a:p>
        </p:txBody>
      </p:sp>
      <p:sp>
        <p:nvSpPr>
          <p:cNvPr id="3" name="TextBox 2">
            <a:extLst>
              <a:ext uri="{FF2B5EF4-FFF2-40B4-BE49-F238E27FC236}">
                <a16:creationId xmlns:a16="http://schemas.microsoft.com/office/drawing/2014/main" id="{8EFD0167-9142-15A7-2757-40B496A09019}"/>
              </a:ext>
            </a:extLst>
          </p:cNvPr>
          <p:cNvSpPr txBox="1"/>
          <p:nvPr/>
        </p:nvSpPr>
        <p:spPr>
          <a:xfrm>
            <a:off x="138403" y="965402"/>
            <a:ext cx="12053596" cy="5878532"/>
          </a:xfrm>
          <a:prstGeom prst="rect">
            <a:avLst/>
          </a:prstGeom>
          <a:noFill/>
        </p:spPr>
        <p:txBody>
          <a:bodyPr wrap="square" rtlCol="0">
            <a:spAutoFit/>
          </a:bodyPr>
          <a:lstStyle/>
          <a:p>
            <a:r>
              <a:rPr lang="el-GR" sz="2400" b="1" u="sng" dirty="0"/>
              <a:t>Η αρχαιολογική σκαπάνη </a:t>
            </a:r>
            <a:r>
              <a:rPr lang="el-GR" sz="2400" dirty="0"/>
              <a:t>στην περιοχή, εδώ και πολλές δεκαετίες, αποκαλύπτει στην παράκτια και θαλάσσια ζώνη του Δυτικού Παγασητικού Κόλπου σημαντικότατα ευρήματα (τόσο χερσαία όσο και ενάλια).</a:t>
            </a:r>
            <a:r>
              <a:rPr lang="el-GR" sz="2400" dirty="0">
                <a:solidFill>
                  <a:srgbClr val="C00000"/>
                </a:solidFill>
              </a:rPr>
              <a:t> </a:t>
            </a:r>
            <a:r>
              <a:rPr lang="el-GR" sz="2400" b="1" i="1" dirty="0">
                <a:solidFill>
                  <a:srgbClr val="C00000"/>
                </a:solidFill>
              </a:rPr>
              <a:t>Αλλά αυτές οι προσπάθειες των αρχαιολόγων είναι ικανές</a:t>
            </a:r>
            <a:r>
              <a:rPr kumimoji="0" lang="el-GR" sz="2400" b="1" i="1" u="none" strike="noStrike" kern="1200" cap="none" spc="0" normalizeH="0" baseline="0" noProof="0" dirty="0">
                <a:ln>
                  <a:noFill/>
                </a:ln>
                <a:solidFill>
                  <a:srgbClr val="C00000"/>
                </a:solidFill>
                <a:effectLst/>
                <a:uLnTx/>
                <a:uFillTx/>
                <a:latin typeface="Calibri" panose="020F0502020204030204"/>
                <a:ea typeface="+mn-ea"/>
                <a:cs typeface="+mn-cs"/>
              </a:rPr>
              <a:t> από μόνες τους</a:t>
            </a:r>
            <a:r>
              <a:rPr lang="el-GR" sz="2400" b="1" i="1" dirty="0">
                <a:solidFill>
                  <a:srgbClr val="C00000"/>
                </a:solidFill>
              </a:rPr>
              <a:t> να αποδώσουν τους </a:t>
            </a:r>
            <a:r>
              <a:rPr lang="el-GR" sz="2400" b="1" i="1" u="sng" dirty="0">
                <a:solidFill>
                  <a:srgbClr val="C00000"/>
                </a:solidFill>
              </a:rPr>
              <a:t>καρπούς της οικονομικής ανάπτυξης, και της ήπιας τουριστικής ανάπτυξης στην περιοχή</a:t>
            </a:r>
            <a:r>
              <a:rPr lang="en-US" sz="2400" b="1" i="1" dirty="0">
                <a:solidFill>
                  <a:srgbClr val="C00000"/>
                </a:solidFill>
              </a:rPr>
              <a:t>;</a:t>
            </a:r>
            <a:r>
              <a:rPr lang="el-GR" sz="2400" b="1" i="1" dirty="0">
                <a:solidFill>
                  <a:srgbClr val="C00000"/>
                </a:solidFill>
                <a:effectLst>
                  <a:outerShdw blurRad="38100" dist="38100" dir="2700000" algn="tl">
                    <a:srgbClr val="000000">
                      <a:alpha val="43137"/>
                    </a:srgbClr>
                  </a:outerShdw>
                </a:effectLst>
              </a:rPr>
              <a:t> </a:t>
            </a:r>
            <a:r>
              <a:rPr lang="el-GR" sz="2800" b="1" i="1" dirty="0">
                <a:effectLst>
                  <a:outerShdw blurRad="38100" dist="38100" dir="2700000" algn="tl">
                    <a:srgbClr val="000000">
                      <a:alpha val="43137"/>
                    </a:srgbClr>
                  </a:outerShdw>
                </a:effectLst>
              </a:rPr>
              <a:t>ΌΧΙ</a:t>
            </a:r>
            <a:r>
              <a:rPr lang="en-US" sz="2800" b="1" i="1" dirty="0">
                <a:effectLst>
                  <a:outerShdw blurRad="38100" dist="38100" dir="2700000" algn="tl">
                    <a:srgbClr val="000000">
                      <a:alpha val="43137"/>
                    </a:srgbClr>
                  </a:outerShdw>
                </a:effectLst>
              </a:rPr>
              <a:t>.</a:t>
            </a:r>
            <a:r>
              <a:rPr lang="el-GR" sz="2800" b="1" i="1" dirty="0">
                <a:effectLst>
                  <a:outerShdw blurRad="38100" dist="38100" dir="2700000" algn="tl">
                    <a:srgbClr val="000000">
                      <a:alpha val="43137"/>
                    </a:srgbClr>
                  </a:outerShdw>
                </a:effectLst>
              </a:rPr>
              <a:t> </a:t>
            </a:r>
            <a:endParaRPr lang="en-US" sz="2800" b="1" i="1" dirty="0"/>
          </a:p>
          <a:p>
            <a:endParaRPr lang="el-GR" sz="2400" b="1" i="1" dirty="0">
              <a:solidFill>
                <a:srgbClr val="C00000"/>
              </a:solidFill>
              <a:effectLst>
                <a:outerShdw blurRad="38100" dist="38100" dir="2700000" algn="tl">
                  <a:srgbClr val="000000">
                    <a:alpha val="43137"/>
                  </a:srgbClr>
                </a:outerShdw>
              </a:effectLst>
            </a:endParaRPr>
          </a:p>
          <a:p>
            <a:r>
              <a:rPr lang="el-GR" sz="2400" dirty="0"/>
              <a:t>Παρά τη γειτνίαση μεταξύ τους, </a:t>
            </a:r>
            <a:r>
              <a:rPr kumimoji="0" lang="el-GR" sz="2400" i="0" u="none" strike="noStrike" kern="1200" cap="none" spc="0" normalizeH="0" baseline="0" noProof="0" dirty="0">
                <a:ln>
                  <a:noFill/>
                </a:ln>
                <a:solidFill>
                  <a:prstClr val="black"/>
                </a:solidFill>
                <a:effectLst/>
                <a:uLnTx/>
                <a:uFillTx/>
                <a:latin typeface="Calibri" panose="020F0502020204030204"/>
                <a:ea typeface="+mn-ea"/>
                <a:cs typeface="+mn-cs"/>
              </a:rPr>
              <a:t>οι αρχαιολογικοί χώροι </a:t>
            </a:r>
            <a:r>
              <a:rPr lang="el-GR" sz="2400" dirty="0"/>
              <a:t>σε πολλές περιπτώσεις</a:t>
            </a:r>
            <a:r>
              <a:rPr lang="en-US" sz="2400" dirty="0"/>
              <a:t>,</a:t>
            </a:r>
            <a:r>
              <a:rPr lang="el-GR" sz="2400" dirty="0"/>
              <a:t> </a:t>
            </a:r>
            <a:endPar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indent="-457200">
              <a:buFont typeface="Arial" panose="020B0604020202020204" pitchFamily="34" charset="0"/>
              <a:buChar char="•"/>
            </a:pPr>
            <a:r>
              <a:rPr lang="el-GR" sz="2400" dirty="0"/>
              <a:t>παραμένουν </a:t>
            </a:r>
            <a:r>
              <a:rPr lang="el-GR" sz="2400" b="1" u="sng" dirty="0">
                <a:solidFill>
                  <a:srgbClr val="C00000"/>
                </a:solidFill>
              </a:rPr>
              <a:t>διάσπαρτοι</a:t>
            </a:r>
            <a:r>
              <a:rPr lang="el-GR" sz="2400" b="1" dirty="0"/>
              <a:t> </a:t>
            </a:r>
            <a:r>
              <a:rPr lang="el-GR" sz="2400" dirty="0"/>
              <a:t>μέσα στη συγκεκριμένη ζώνη, </a:t>
            </a:r>
            <a:endParaRPr lang="en-US" sz="2400" dirty="0"/>
          </a:p>
          <a:p>
            <a:pPr marL="457200" indent="-457200">
              <a:buFont typeface="Arial" panose="020B0604020202020204" pitchFamily="34" charset="0"/>
              <a:buChar char="•"/>
            </a:pPr>
            <a:r>
              <a:rPr lang="el-GR" sz="2400" dirty="0"/>
              <a:t>συχνά</a:t>
            </a:r>
            <a:r>
              <a:rPr lang="el-GR" sz="2400" b="1" dirty="0"/>
              <a:t> </a:t>
            </a:r>
            <a:r>
              <a:rPr lang="el-GR" sz="2400" b="1" u="sng" dirty="0">
                <a:solidFill>
                  <a:srgbClr val="C00000"/>
                </a:solidFill>
              </a:rPr>
              <a:t>αποκομμένοι </a:t>
            </a:r>
            <a:r>
              <a:rPr lang="el-GR" sz="2400" dirty="0"/>
              <a:t>από το οδικό δίκτυο, </a:t>
            </a:r>
            <a:endParaRPr lang="en-US" sz="2400" dirty="0"/>
          </a:p>
          <a:p>
            <a:pPr marL="457200" indent="-457200">
              <a:buFont typeface="Arial" panose="020B0604020202020204" pitchFamily="34" charset="0"/>
              <a:buChar char="•"/>
            </a:pPr>
            <a:r>
              <a:rPr lang="el-GR" sz="2400" b="1" u="sng" dirty="0">
                <a:solidFill>
                  <a:srgbClr val="C00000"/>
                </a:solidFill>
              </a:rPr>
              <a:t>μη προσβάσιμοι </a:t>
            </a:r>
            <a:r>
              <a:rPr lang="el-GR" sz="2400" dirty="0"/>
              <a:t>για επισκέπτες και κατοίκους</a:t>
            </a:r>
          </a:p>
          <a:p>
            <a:pPr marL="457200" indent="-457200">
              <a:buFont typeface="Arial" panose="020B0604020202020204" pitchFamily="34" charset="0"/>
              <a:buChar char="•"/>
            </a:pPr>
            <a:r>
              <a:rPr lang="el-GR" sz="2400" dirty="0"/>
              <a:t>και τελικά, </a:t>
            </a:r>
            <a:r>
              <a:rPr lang="el-GR" sz="2400" b="1" u="sng" dirty="0">
                <a:solidFill>
                  <a:srgbClr val="C00000"/>
                </a:solidFill>
              </a:rPr>
              <a:t>αναξιοποίητοι.</a:t>
            </a:r>
            <a:endParaRPr lang="en-US" sz="2400" b="1" u="sng" dirty="0">
              <a:solidFill>
                <a:srgbClr val="C00000"/>
              </a:solidFill>
            </a:endParaRPr>
          </a:p>
          <a:p>
            <a:endParaRPr lang="el-GR" sz="2400" i="1" dirty="0"/>
          </a:p>
          <a:p>
            <a:r>
              <a:rPr lang="el-GR" sz="2800" i="1" dirty="0"/>
              <a:t>Πώς μπορεί </a:t>
            </a:r>
            <a:r>
              <a:rPr lang="el-GR" sz="2800" b="1" i="1" u="sng" dirty="0">
                <a:solidFill>
                  <a:srgbClr val="C00000"/>
                </a:solidFill>
              </a:rPr>
              <a:t>ο παράκτιος και Θαλάσσιος </a:t>
            </a:r>
            <a:r>
              <a:rPr lang="en-US" sz="2800" b="1" i="1" u="sng" dirty="0">
                <a:solidFill>
                  <a:srgbClr val="C00000"/>
                </a:solidFill>
              </a:rPr>
              <a:t>X</a:t>
            </a:r>
            <a:r>
              <a:rPr lang="el-GR" sz="2800" b="1" i="1" u="sng" dirty="0" err="1">
                <a:solidFill>
                  <a:srgbClr val="C00000"/>
                </a:solidFill>
              </a:rPr>
              <a:t>ωροταξικός</a:t>
            </a:r>
            <a:r>
              <a:rPr lang="el-GR" sz="2800" b="1" i="1" u="sng" dirty="0">
                <a:solidFill>
                  <a:srgbClr val="C00000"/>
                </a:solidFill>
              </a:rPr>
              <a:t> Σχεδιασμός </a:t>
            </a:r>
            <a:r>
              <a:rPr lang="el-GR" sz="2800" i="1" dirty="0"/>
              <a:t>να συμβάλει στην </a:t>
            </a:r>
            <a:r>
              <a:rPr lang="el-GR" sz="2800" i="1" u="sng" dirty="0">
                <a:effectLst>
                  <a:outerShdw blurRad="38100" dist="38100" dir="2700000" algn="tl">
                    <a:srgbClr val="000000">
                      <a:alpha val="43137"/>
                    </a:srgbClr>
                  </a:outerShdw>
                </a:effectLst>
              </a:rPr>
              <a:t>σύνδεση, την προσβασιμότητα και αξιοποίησή</a:t>
            </a:r>
            <a:r>
              <a:rPr lang="el-GR" sz="2800" i="1" dirty="0"/>
              <a:t> των αρχαιολογικών τόπων και των στοιχείων της άυλης πολιτιστικής κληρονομιάς</a:t>
            </a:r>
            <a:r>
              <a:rPr lang="en-US" sz="2800" i="1" dirty="0"/>
              <a:t>; </a:t>
            </a:r>
            <a:endParaRPr lang="en-US" sz="2800" i="1" dirty="0">
              <a:solidFill>
                <a:srgbClr val="C00000"/>
              </a:solidFill>
            </a:endParaRPr>
          </a:p>
        </p:txBody>
      </p:sp>
    </p:spTree>
    <p:extLst>
      <p:ext uri="{BB962C8B-B14F-4D97-AF65-F5344CB8AC3E}">
        <p14:creationId xmlns:p14="http://schemas.microsoft.com/office/powerpoint/2010/main" val="2586376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23B184-495C-3089-13BD-640F289C6462}"/>
              </a:ext>
            </a:extLst>
          </p:cNvPr>
          <p:cNvSpPr txBox="1"/>
          <p:nvPr/>
        </p:nvSpPr>
        <p:spPr>
          <a:xfrm>
            <a:off x="59094" y="2668944"/>
            <a:ext cx="12073812" cy="2739211"/>
          </a:xfrm>
          <a:prstGeom prst="rect">
            <a:avLst/>
          </a:prstGeom>
          <a:solidFill>
            <a:srgbClr val="F1EB97"/>
          </a:solidFill>
        </p:spPr>
        <p:txBody>
          <a:bodyPr wrap="square" rtlCol="0">
            <a:spAutoFit/>
          </a:bodyPr>
          <a:lstStyle/>
          <a:p>
            <a:pPr algn="ctr"/>
            <a:r>
              <a:rPr lang="el-GR" sz="4400" b="1" dirty="0">
                <a:solidFill>
                  <a:srgbClr val="C00000"/>
                </a:solidFill>
                <a:effectLst>
                  <a:outerShdw blurRad="38100" dist="38100" dir="2700000" algn="tl">
                    <a:srgbClr val="000000">
                      <a:alpha val="43137"/>
                    </a:srgbClr>
                  </a:outerShdw>
                </a:effectLst>
              </a:rPr>
              <a:t>ΣΤΟΧΕΥΟΥΜΕ </a:t>
            </a:r>
          </a:p>
          <a:p>
            <a:pPr algn="ctr"/>
            <a:r>
              <a:rPr lang="el-GR" sz="3200" b="1" dirty="0"/>
              <a:t>στην </a:t>
            </a:r>
            <a:r>
              <a:rPr lang="el-GR" sz="3200" b="1" u="sng" dirty="0"/>
              <a:t>αρμονική συνύπαρξη </a:t>
            </a:r>
            <a:r>
              <a:rPr lang="el-GR" sz="3200" b="1" u="sng" dirty="0">
                <a:solidFill>
                  <a:srgbClr val="0070C0"/>
                </a:solidFill>
              </a:rPr>
              <a:t>Πολιτισμού και Τουρισμού </a:t>
            </a:r>
          </a:p>
          <a:p>
            <a:pPr algn="ctr"/>
            <a:r>
              <a:rPr lang="el-GR" sz="3200" b="1" dirty="0"/>
              <a:t>στην ενιαία παράκτια και θαλάσσια ζώνη του Δυτικού Παγασητικού </a:t>
            </a:r>
          </a:p>
          <a:p>
            <a:pPr algn="ctr"/>
            <a:r>
              <a:rPr lang="el-GR" sz="3200" b="1" dirty="0"/>
              <a:t>που θα ενθαρρύνει την </a:t>
            </a:r>
          </a:p>
          <a:p>
            <a:pPr algn="ctr"/>
            <a:r>
              <a:rPr lang="el-GR" sz="3200" b="1" dirty="0"/>
              <a:t>ολοκληρωμένη </a:t>
            </a:r>
            <a:r>
              <a:rPr lang="el-GR" sz="3200" b="1" u="sng" dirty="0">
                <a:solidFill>
                  <a:srgbClr val="0070C0"/>
                </a:solidFill>
              </a:rPr>
              <a:t>οικονομική ανάπτυξη με κοινωνική συνοχή.</a:t>
            </a:r>
          </a:p>
        </p:txBody>
      </p:sp>
      <p:sp>
        <p:nvSpPr>
          <p:cNvPr id="3" name="TextBox 2">
            <a:extLst>
              <a:ext uri="{FF2B5EF4-FFF2-40B4-BE49-F238E27FC236}">
                <a16:creationId xmlns:a16="http://schemas.microsoft.com/office/drawing/2014/main" id="{1BD50798-6060-D83D-1491-C7B52FD80377}"/>
              </a:ext>
            </a:extLst>
          </p:cNvPr>
          <p:cNvSpPr txBox="1"/>
          <p:nvPr/>
        </p:nvSpPr>
        <p:spPr>
          <a:xfrm>
            <a:off x="96222" y="564215"/>
            <a:ext cx="12095778" cy="584775"/>
          </a:xfrm>
          <a:prstGeom prst="rect">
            <a:avLst/>
          </a:prstGeom>
          <a:solidFill>
            <a:srgbClr val="F6F2BC"/>
          </a:solidFill>
          <a:ln w="34925">
            <a:solidFill>
              <a:schemeClr val="tx1"/>
            </a:solidFill>
          </a:ln>
        </p:spPr>
        <p:txBody>
          <a:bodyPr wrap="square" rtlCol="0">
            <a:spAutoFit/>
          </a:bodyPr>
          <a:lstStyle/>
          <a:p>
            <a:pPr algn="ctr"/>
            <a:r>
              <a:rPr lang="el-GR" sz="3200" b="1" dirty="0">
                <a:solidFill>
                  <a:srgbClr val="C00000"/>
                </a:solidFill>
              </a:rPr>
              <a:t>Η Συμβολή του Προγράμματος </a:t>
            </a:r>
            <a:r>
              <a:rPr lang="en-US" sz="3200" b="1" dirty="0">
                <a:solidFill>
                  <a:srgbClr val="C00000"/>
                </a:solidFill>
              </a:rPr>
              <a:t>HER-Sea Project</a:t>
            </a:r>
          </a:p>
        </p:txBody>
      </p:sp>
    </p:spTree>
    <p:extLst>
      <p:ext uri="{BB962C8B-B14F-4D97-AF65-F5344CB8AC3E}">
        <p14:creationId xmlns:p14="http://schemas.microsoft.com/office/powerpoint/2010/main" val="4022175473"/>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5022</TotalTime>
  <Words>3585</Words>
  <Application>Microsoft Office PowerPoint</Application>
  <PresentationFormat>Ευρεία οθόνη</PresentationFormat>
  <Paragraphs>360</Paragraphs>
  <Slides>51</Slides>
  <Notes>0</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51</vt:i4>
      </vt:variant>
    </vt:vector>
  </HeadingPairs>
  <TitlesOfParts>
    <vt:vector size="58" baseType="lpstr">
      <vt:lpstr>Arial</vt:lpstr>
      <vt:lpstr>Calibri</vt:lpstr>
      <vt:lpstr>Calibri Light</vt:lpstr>
      <vt:lpstr>Open Sans</vt:lpstr>
      <vt:lpstr>Symbol</vt:lpstr>
      <vt:lpstr>Wingdings</vt:lpstr>
      <vt:lpstr>Θέμα του Office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ΚΟΙΝΩΝΙΚΕΣ ΚΑΙ ΠΟΛΙΤΙΣΤΙΚΕΣ ΑΞΙΕΣ ΣΤΟΝ ΘΑΛΑΣΣΙΟ ΧΩΡΟΤΑΞΙΚΟ ΣΧΕΔΙΑΣΜΟ ΕΡΓΑΣΤΗΡΙΟ ΔΙΑΛΟΓΟΥ ΚΑΙ ΔΙΑΒΟΥΛΕΥΣΗΣ ΜΕ ΤΗΝ ΤΟΠΙΚΗ ΑΥΤΟΔΙΟΙΚΗΣΗ ΚΑΙ ΑΡΜΟΔΙΟΥΣ ΦΟΡΕΙΣ,    ΠΡΟΣ ΤΗΝ ΔΗΜΙΟΥΡΓΙΑ ΚΟΙΝΟΤΗΤΩΝ ΠΡΑΚΤΙΚΗΣ ΣΤΗΝ ΑΝΑΤΟΛΙΚΗ ΜΕΣΟΓΕΙΟ  Τετάρτη 26 Οκτωβρίου 2022, 9:00-16:30</dc:title>
  <dc:creator>Anastasia-Aspasia GOSPODINI</dc:creator>
  <cp:lastModifiedBy>UMLAB UTH</cp:lastModifiedBy>
  <cp:revision>578</cp:revision>
  <dcterms:created xsi:type="dcterms:W3CDTF">2022-10-22T12:36:32Z</dcterms:created>
  <dcterms:modified xsi:type="dcterms:W3CDTF">2024-05-25T15:54:57Z</dcterms:modified>
</cp:coreProperties>
</file>