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6" r:id="rId1"/>
  </p:sldMasterIdLst>
  <p:sldIdLst>
    <p:sldId id="256" r:id="rId2"/>
    <p:sldId id="257" r:id="rId3"/>
    <p:sldId id="258" r:id="rId4"/>
    <p:sldId id="261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2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PanelTitle-GrommetsCombine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92398" y="1871131"/>
            <a:ext cx="6815669" cy="1515533"/>
          </a:xfrm>
        </p:spPr>
        <p:txBody>
          <a:bodyPr anchor="b">
            <a:noAutofit/>
          </a:bodyPr>
          <a:lstStyle>
            <a:lvl1pPr algn="ct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2398" y="3657597"/>
            <a:ext cx="6815669" cy="1320802"/>
          </a:xfrm>
        </p:spPr>
        <p:txBody>
          <a:bodyPr anchor="t">
            <a:normAutofit/>
          </a:bodyPr>
          <a:lstStyle>
            <a:lvl1pPr marL="0" indent="0" algn="ct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83232" y="5037663"/>
            <a:ext cx="897467" cy="279400"/>
          </a:xfrm>
        </p:spPr>
        <p:txBody>
          <a:bodyPr/>
          <a:lstStyle/>
          <a:p>
            <a:fld id="{3657AA7F-BE72-4467-897E-7A302F46504F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2397" y="5037663"/>
            <a:ext cx="5214635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56900" y="5037663"/>
            <a:ext cx="551167" cy="279400"/>
          </a:xfrm>
        </p:spPr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692399" y="3522131"/>
            <a:ext cx="681566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8114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4815415"/>
            <a:ext cx="9609666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1427" y="1041399"/>
            <a:ext cx="10105972" cy="33358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1" y="5382153"/>
            <a:ext cx="9609666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1985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3868" y="982132"/>
            <a:ext cx="9592732" cy="2954868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03868" y="4343399"/>
            <a:ext cx="9592732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7770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4812" y="3352800"/>
            <a:ext cx="8839202" cy="584200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20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343399"/>
            <a:ext cx="9609666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600267" y="282787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396169" y="4140199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6670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2" y="3308581"/>
            <a:ext cx="960966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777381"/>
            <a:ext cx="960966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446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3" y="982132"/>
            <a:ext cx="929639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9312"/>
            <a:ext cx="9609668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4529667"/>
            <a:ext cx="9609668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62013" y="8799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00267" y="259926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0991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982132"/>
            <a:ext cx="9609666" cy="224366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1295401" y="3630168"/>
            <a:ext cx="9609668" cy="84124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470399"/>
            <a:ext cx="9609670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396169" y="3429000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558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92800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9356" y="982131"/>
            <a:ext cx="1890895" cy="48937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8" y="982132"/>
            <a:ext cx="7433025" cy="4893734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8863890" y="990600"/>
            <a:ext cx="0" cy="487680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223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43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069" y="1752606"/>
            <a:ext cx="8158688" cy="1822514"/>
          </a:xfrm>
        </p:spPr>
        <p:txBody>
          <a:bodyPr anchor="b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067" y="3846051"/>
            <a:ext cx="8158690" cy="954547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2012723" y="3710585"/>
            <a:ext cx="8163380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328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8448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1344" y="2560320"/>
            <a:ext cx="4718304" cy="3310128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934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0671" y="2658533"/>
            <a:ext cx="471830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0671" y="3243262"/>
            <a:ext cx="4718304" cy="2632605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6233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396169" y="2421466"/>
            <a:ext cx="94072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955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8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3811" y="1388534"/>
            <a:ext cx="3718455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8668" y="982131"/>
            <a:ext cx="5469466" cy="4893735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3811" y="3031065"/>
            <a:ext cx="3718455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396169" y="2912533"/>
            <a:ext cx="3514498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080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883832"/>
            <a:ext cx="6241816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094831" y="1041400"/>
            <a:ext cx="3063347" cy="4775200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  <a:miter lim="800000"/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399" y="3255432"/>
            <a:ext cx="6241816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7AA7F-BE72-4467-897E-7A302F46504F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375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PanelContent-GrommetsCombined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2" y="982132"/>
            <a:ext cx="9601196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1" y="2556932"/>
            <a:ext cx="9601196" cy="331893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77501" y="5969000"/>
            <a:ext cx="16002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657AA7F-BE72-4467-897E-7A302F46504F}" type="datetimeFigureOut">
              <a:rPr lang="en-US" smtClean="0"/>
              <a:pPr/>
              <a:t>1/19/2023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401" y="5969000"/>
            <a:ext cx="730590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3901" y="5969000"/>
            <a:ext cx="54269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996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7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  <p:sldLayoutId id="2147483968" r:id="rId12"/>
    <p:sldLayoutId id="2147483969" r:id="rId13"/>
    <p:sldLayoutId id="2147483970" r:id="rId14"/>
    <p:sldLayoutId id="2147483971" r:id="rId15"/>
    <p:sldLayoutId id="2147483972" r:id="rId16"/>
    <p:sldLayoutId id="214748397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2D7EC-CE2F-BE26-6EB1-AB5DB33CC4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22459" y="1412294"/>
            <a:ext cx="4347082" cy="1667082"/>
          </a:xfrm>
        </p:spPr>
        <p:txBody>
          <a:bodyPr>
            <a:normAutofit/>
          </a:bodyPr>
          <a:lstStyle/>
          <a:p>
            <a:pPr algn="l"/>
            <a:r>
              <a:rPr lang="el-GR" sz="4600" dirty="0"/>
              <a:t>Εθνογραφική πρόταση έρευνας</a:t>
            </a:r>
            <a:endParaRPr lang="en-US" sz="4600" dirty="0"/>
          </a:p>
        </p:txBody>
      </p:sp>
    </p:spTree>
    <p:extLst>
      <p:ext uri="{BB962C8B-B14F-4D97-AF65-F5344CB8AC3E}">
        <p14:creationId xmlns:p14="http://schemas.microsoft.com/office/powerpoint/2010/main" val="1206312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8AF0DB-273C-EA80-1F93-81C8DD18C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Ποια θέματα επιλέγουμε για εθνογραφική έρευνα;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59B00-FE81-532F-0579-A83885F448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sz="2400" dirty="0"/>
              <a:t>1. Κοινωνικά θέματα που δεν έχουμε ακόμη πλήρως κατανοήσει.</a:t>
            </a:r>
          </a:p>
          <a:p>
            <a:r>
              <a:rPr lang="el-GR" sz="2400" dirty="0"/>
              <a:t>2. Θέματα στα οποία μας ενδιαφέρει να κατανοήσουμε την οπτική των υποκειμένων .</a:t>
            </a:r>
            <a:endParaRPr lang="en-US" sz="2400" dirty="0"/>
          </a:p>
          <a:p>
            <a:endParaRPr lang="en-US" sz="2400" dirty="0"/>
          </a:p>
          <a:p>
            <a:r>
              <a:rPr lang="el-GR" sz="2400" dirty="0"/>
              <a:t>Στην εθνογραφική έρευνα ως κείμενο αντιμετωπίζεται το ίδιο το πολιτισμικό πεδίο. Τι είναι όμως το πολιτισμικό πεδίο;</a:t>
            </a:r>
          </a:p>
          <a:p>
            <a:pPr lvl="1"/>
            <a:r>
              <a:rPr lang="el-GR" sz="2000" dirty="0"/>
              <a:t>Αντικείμενα, πράξεις, τελετουργίες και συμπεριφορές που συγκροτούν πολιτισμικό νόημα. Παραδείγματα: μια φωτογραφία είναι βέβαια αντικείμενο, αλλά ταυτόχρονα είναι και φορέας πολιτισμικών νοημάτων. Το ίδιο συμβαίνει με τις ενδυματολογικές επιλογές, το φαγητό, τη γλώσσα, τη μη λεκτική επικοινωνία κλπ. Η σημασία των αντικειμένων, των πράξεων και των συμπεριφορών αυτών καθορίζεται από το νόημα που τους αποδίδουν οι άνθρωποι που τα χρησιμοποιούν/υιοθετούν.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5689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81BCA-CE3C-6A46-FE22-1FEDA645D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Πώς επιλέγουμε το θέμα της εθνογραφικής έρευνας;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CE06B-D0F6-B34D-A868-DE100DBDD3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Για να επιλέξουμε ένα θέμα, θα πρέπει να έχουμε κάποιου είδους «σύνδεση» με αυτό:</a:t>
            </a:r>
          </a:p>
          <a:p>
            <a:pPr lvl="1"/>
            <a:r>
              <a:rPr lang="el-GR" dirty="0"/>
              <a:t>Να μας είναι οικείο, επειδή ανήκουμε ήδη στην ομάδα που θα μελετήσουμε ή</a:t>
            </a:r>
          </a:p>
          <a:p>
            <a:pPr lvl="1"/>
            <a:r>
              <a:rPr lang="el-GR" dirty="0"/>
              <a:t>Να έχουμε έντονο ενδιαφέρον γι’ αυτό  ή</a:t>
            </a:r>
          </a:p>
          <a:p>
            <a:pPr lvl="1"/>
            <a:r>
              <a:rPr lang="el-GR" dirty="0"/>
              <a:t>Να νιώθουμε ότι υπάρχει κάποιου είδους σύνδεση σε επίπεδο ιδεολογίας, πολιτισμικού υποβάθρου κλπ.</a:t>
            </a:r>
          </a:p>
          <a:p>
            <a:pPr lvl="1"/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5810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66138C-BDA8-77E6-1E78-9ACB7DBF6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Ειδικότερα θέματα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4039C-14E9-76D4-D8FC-9273424F3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Ειδικότερα θα πρέπει να προσέξουμε:</a:t>
            </a:r>
          </a:p>
          <a:p>
            <a:pPr lvl="1">
              <a:buClr>
                <a:srgbClr val="AB946B"/>
              </a:buClr>
              <a:defRPr/>
            </a:pP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Όσο πιο περιορισμένο χρόνο έχουμε για την έρευνα, τόσο πιο σημαντικό είναι να υπάρχει μια αρχική σύνδεση με το θέμα ή την κοινότητα μέσα στην οποία θα διεξαγάγουμε την έρευνα. </a:t>
            </a:r>
          </a:p>
          <a:p>
            <a:pPr lvl="1">
              <a:buClr>
                <a:srgbClr val="AB946B"/>
              </a:buClr>
              <a:defRPr/>
            </a:pP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Το πεδίο θα είναι το «κείμενό» μας, γι’ αυτό και χρειάζεται να αναπτύξουμε σχέσεις οικειότητας και γνήσιο ενδιαφέρον γι’ αυτό, προκειμένου να το κατανοήσουμε.</a:t>
            </a:r>
          </a:p>
          <a:p>
            <a:pPr lvl="1">
              <a:buClr>
                <a:srgbClr val="AB946B"/>
              </a:buClr>
              <a:defRPr/>
            </a:pP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Από την άλλη, προσέχουμε να είναι ένα «πεδίο» από το οποίο θα μπορέσουμε να «αποστασιοποιηθούμε», ώστε να έχουμε καθαρή ματιά και να το βλέπουμε και «απέξω».</a:t>
            </a:r>
          </a:p>
          <a:p>
            <a:pPr lvl="1">
              <a:buClr>
                <a:srgbClr val="AB946B"/>
              </a:buClr>
              <a:defRPr/>
            </a:pP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Είναι βοηθητικό να επιλέγουμε πεδία που επιτρέπουν ένα βαθμό </a:t>
            </a:r>
            <a:r>
              <a:rPr kumimoji="0" lang="el-GR" b="0" i="0" u="none" strike="noStrike" kern="1200" cap="none" spc="0" normalizeH="0" baseline="0" noProof="0" dirty="0" err="1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συμμετοχικότητας</a:t>
            </a:r>
            <a:r>
              <a:rPr kumimoji="0" lang="el-GR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, αντί για απλή παρατήρηση.</a:t>
            </a:r>
          </a:p>
        </p:txBody>
      </p:sp>
    </p:spTree>
    <p:extLst>
      <p:ext uri="{BB962C8B-B14F-4D97-AF65-F5344CB8AC3E}">
        <p14:creationId xmlns:p14="http://schemas.microsoft.com/office/powerpoint/2010/main" val="2736274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28B7D-73E6-394A-E569-F763358A2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Περιορισμοί στην επιλογή του ερευνητικού πεδίου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094FBE-79D1-02D6-8694-8AFAC54940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Κλειστές κοινότητες στην οποία η πρόσβαση είναι δύσκολη.</a:t>
            </a:r>
          </a:p>
          <a:p>
            <a:r>
              <a:rPr lang="el-GR" sz="2800" dirty="0"/>
              <a:t>Χρονικοί περιορισμοί της έρευνας.</a:t>
            </a:r>
          </a:p>
          <a:p>
            <a:r>
              <a:rPr lang="el-GR" sz="2800" dirty="0"/>
              <a:t>Ενδιαφέροντα θέματα, που όμως δεν συγκροτούν «ερευνητικό πεδίο».</a:t>
            </a:r>
          </a:p>
          <a:p>
            <a:r>
              <a:rPr lang="el-GR" sz="2800" dirty="0"/>
              <a:t>Δεοντολογικοί περιορισμοί – ενημερώνουμε την κοινότητα για την έρευνά μας.</a:t>
            </a:r>
          </a:p>
        </p:txBody>
      </p:sp>
    </p:spTree>
    <p:extLst>
      <p:ext uri="{BB962C8B-B14F-4D97-AF65-F5344CB8AC3E}">
        <p14:creationId xmlns:p14="http://schemas.microsoft.com/office/powerpoint/2010/main" val="3773793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F20A6-70A6-5C2D-5941-62A9D8177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Ερευνητική πρόταση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AA30B-C19A-76C3-BC6C-777D48632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sz="2800" dirty="0"/>
              <a:t>Η ερευνητική πρόταση διαφέρει ανάλογα με τον φορέα που θα την καταθέσουμε. Περιλαμβάνει όμως κατά κανόνα τα εξής μέρη:</a:t>
            </a:r>
            <a:endParaRPr lang="en-US" sz="2800" dirty="0"/>
          </a:p>
          <a:p>
            <a:endParaRPr lang="en-US" sz="2800" dirty="0"/>
          </a:p>
          <a:p>
            <a:pPr lvl="1"/>
            <a:r>
              <a:rPr lang="el-GR" sz="2400" dirty="0"/>
              <a:t>Τον στόχο της έρευνας</a:t>
            </a:r>
            <a:endParaRPr lang="en-US" sz="2400" dirty="0"/>
          </a:p>
          <a:p>
            <a:pPr lvl="1"/>
            <a:r>
              <a:rPr lang="el-GR" sz="2400" dirty="0"/>
              <a:t>Περιγραφή της σημασίας της έρευνας και των βασικών ερωτημάτων της</a:t>
            </a:r>
            <a:endParaRPr lang="en-US" sz="2400" dirty="0"/>
          </a:p>
          <a:p>
            <a:pPr lvl="1"/>
            <a:r>
              <a:rPr lang="el-GR" sz="2400" dirty="0"/>
              <a:t>Μεθοδολογία της έρευνας</a:t>
            </a:r>
          </a:p>
          <a:p>
            <a:pPr lvl="1"/>
            <a:r>
              <a:rPr lang="el-GR" sz="2400" dirty="0"/>
              <a:t>Πλάνο της έρευνας</a:t>
            </a:r>
          </a:p>
          <a:p>
            <a:pPr lvl="1"/>
            <a:r>
              <a:rPr lang="el-GR" sz="2400" dirty="0"/>
              <a:t>Σύνδεση με τη βιβλιογραφία και τι θα προσφέρει η έρευνα στην γενικότερη σχετική συζήτηση</a:t>
            </a:r>
          </a:p>
          <a:p>
            <a:pPr lvl="1"/>
            <a:r>
              <a:rPr lang="el-GR" sz="2400" dirty="0"/>
              <a:t>Παραδοτέα/ διάχυση αποτελεσμάτων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53637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AB946B"/>
      </a:accent1>
      <a:accent2>
        <a:srgbClr val="C04F32"/>
      </a:accent2>
      <a:accent3>
        <a:srgbClr val="DD8C3C"/>
      </a:accent3>
      <a:accent4>
        <a:srgbClr val="8E684C"/>
      </a:accent4>
      <a:accent5>
        <a:srgbClr val="CBAF62"/>
      </a:accent5>
      <a:accent6>
        <a:srgbClr val="803348"/>
      </a:accent6>
      <a:hlink>
        <a:srgbClr val="86724D"/>
      </a:hlink>
      <a:folHlink>
        <a:srgbClr val="B99E84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A2BEDC8B-F191-493B-BA33-0F4F800A89D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TM02900743[[fn=Organic]]</Template>
  <TotalTime>3428</TotalTime>
  <Words>414</Words>
  <Application>Microsoft Office PowerPoint</Application>
  <PresentationFormat>Widescreen</PresentationFormat>
  <Paragraphs>32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Garamond</vt:lpstr>
      <vt:lpstr>Organic</vt:lpstr>
      <vt:lpstr>Εθνογραφική πρόταση έρευνας</vt:lpstr>
      <vt:lpstr>Ποια θέματα επιλέγουμε για εθνογραφική έρευνα;</vt:lpstr>
      <vt:lpstr>Πώς επιλέγουμε το θέμα της εθνογραφικής έρευνας;</vt:lpstr>
      <vt:lpstr>Ειδικότερα θέματα</vt:lpstr>
      <vt:lpstr>Περιορισμοί στην επιλογή του ερευνητικού πεδίου</vt:lpstr>
      <vt:lpstr>Ερευνητική πρόταση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Επιλογή θέματος και συγγραφή πρότασης</dc:title>
  <dc:creator>Emilia Salvanou</dc:creator>
  <cp:lastModifiedBy>Emilia Salvanou</cp:lastModifiedBy>
  <cp:revision>13</cp:revision>
  <dcterms:created xsi:type="dcterms:W3CDTF">2023-01-08T21:57:03Z</dcterms:created>
  <dcterms:modified xsi:type="dcterms:W3CDTF">2023-01-18T22:53:20Z</dcterms:modified>
</cp:coreProperties>
</file>