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7"/>
  </p:notesMasterIdLst>
  <p:handoutMasterIdLst>
    <p:handoutMasterId r:id="rId28"/>
  </p:handoutMasterIdLst>
  <p:sldIdLst>
    <p:sldId id="473" r:id="rId2"/>
    <p:sldId id="474" r:id="rId3"/>
    <p:sldId id="496" r:id="rId4"/>
    <p:sldId id="475" r:id="rId5"/>
    <p:sldId id="476" r:id="rId6"/>
    <p:sldId id="477" r:id="rId7"/>
    <p:sldId id="478" r:id="rId8"/>
    <p:sldId id="479" r:id="rId9"/>
    <p:sldId id="480" r:id="rId10"/>
    <p:sldId id="481" r:id="rId11"/>
    <p:sldId id="482" r:id="rId12"/>
    <p:sldId id="483" r:id="rId13"/>
    <p:sldId id="497" r:id="rId14"/>
    <p:sldId id="484" r:id="rId15"/>
    <p:sldId id="485" r:id="rId16"/>
    <p:sldId id="486" r:id="rId17"/>
    <p:sldId id="487" r:id="rId18"/>
    <p:sldId id="488" r:id="rId19"/>
    <p:sldId id="489" r:id="rId20"/>
    <p:sldId id="490" r:id="rId21"/>
    <p:sldId id="491" r:id="rId22"/>
    <p:sldId id="492" r:id="rId23"/>
    <p:sldId id="493" r:id="rId24"/>
    <p:sldId id="494" r:id="rId25"/>
    <p:sldId id="495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007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71" autoAdjust="0"/>
    <p:restoredTop sz="94694"/>
  </p:normalViewPr>
  <p:slideViewPr>
    <p:cSldViewPr showGuides="1">
      <p:cViewPr varScale="1">
        <p:scale>
          <a:sx n="121" d="100"/>
          <a:sy n="121" d="100"/>
        </p:scale>
        <p:origin x="1960" y="176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4A79F7-0D57-4CDD-B304-D03B681CF4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76B24-C323-445C-B0D2-522FB92C1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936C8-C03C-449C-93C6-A9BC652B053F}" type="datetimeFigureOut">
              <a:rPr lang="en-US" altLang="en-US"/>
              <a:pPr>
                <a:defRPr/>
              </a:pPr>
              <a:t>12/8/24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54569-52F8-43BD-B404-5CB1A3BC22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4CC04-B7F4-4A9E-B17B-03C03BC5D4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27EC46F-5A9F-4DE2-BB4C-874D5BAC4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1459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B9DE2-22D3-4711-AE76-7F664188E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5821BF-E2E9-4273-9771-D6FBACB1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A4E5B-9647-442D-BF98-0CD763FFCD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7898680-F50D-481D-A047-F4EB4A55C16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FB1D72-7532-421E-B942-CECDC28139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6F892F-FC74-4B8C-91FB-EF7EEB167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0C059F-C707-45E6-900E-B4606CF99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348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483B369-4F13-490F-9CEC-4EF3140E2E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9DB2CD-F03C-43FA-8A7A-43AD81F3932D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CE7C71CC-E7AC-4139-9FDE-C16EDDB010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775993A2-20CB-499D-9EA3-5CF84FB580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AECC3CD-3083-435C-A5C3-4D2EC9636C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6AAA7-38DA-495E-A187-433EA20332F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132B19ED-DCE1-4DEE-95A1-43F05AB4C0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4E30C41C-F1E8-4D8E-96AE-634EAE4170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73254-90D0-C278-EBFF-C95E1EFF3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D4C8649-2A32-B9E2-B0E8-7BF2163522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6AAA7-38DA-495E-A187-433EA20332F1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DE4D3F95-AC96-8841-4751-1EA43357EA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42ED61A5-EF4B-526A-D5C0-713C14EFB5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250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0C059F-C707-45E6-900E-B4606CF99CF6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784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32862AC4-6A41-48B8-BE1D-81AC9810ED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032A4514-26CB-49AF-ADF8-1E49424608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4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C62599FA-CAA0-45A4-BCEC-DB2CA5BD9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4.5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78033545-443D-42C9-903A-7276EB91EE8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BF932F74-A41D-4807-9315-3994AABCE31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1A6AA106-0457-4981-8351-3388B0A9470E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6AA791A-71B8-4871-B335-2F474010A25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" name="Picture 16" descr="Lay Linear Algebra 6e cover.png">
            <a:extLst>
              <a:ext uri="{FF2B5EF4-FFF2-40B4-BE49-F238E27FC236}">
                <a16:creationId xmlns:a16="http://schemas.microsoft.com/office/drawing/2014/main" id="{1B9A7D2E-8FA5-4083-B405-14651D373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Row Reduction and Echelon Forms</a:t>
            </a:r>
          </a:p>
        </p:txBody>
      </p:sp>
    </p:spTree>
    <p:extLst>
      <p:ext uri="{BB962C8B-B14F-4D97-AF65-F5344CB8AC3E}">
        <p14:creationId xmlns:p14="http://schemas.microsoft.com/office/powerpoint/2010/main" val="4157690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99E24B-8B6E-4B43-ADFF-FCD7DFDA4D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5A033D27-E327-42A3-9746-8A207BC85F3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9F723F1-4E22-4D81-A9FE-D2E5F8A8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36165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DB6F84-7DA6-477F-BEB9-FA65C2BF4B0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D79D73D-2508-4B68-8208-CFE0C734340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A0EFB30-14FB-466A-B471-261979D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79356005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83398FE-4112-4789-ACA6-7A9A82CBE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3BAD3DB-055A-40B1-A4D9-C05F99E3475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376A483A-0A24-4E8C-BD78-FC9D8062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73978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5B59A2-63DD-42E4-9F3B-BE640F1D05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2DCCD288-D79B-4C55-AE70-8F418F5D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12345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B84D0A-FCC8-4AA6-AB00-DDFAD47CAF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0632A9B-4C5B-4EC9-842F-C03C877E4966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01EFFD70-1862-419F-A3C4-55BB3D30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182405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4D347A7-1292-434F-985E-F0CCE65665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3D818566-A512-450D-B405-9C43AE8B701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7EFE43B-F70C-4E2A-AD84-886BE4F8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7832256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AFD7CEA-7F9C-4DA6-8D41-013BB68FCE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72986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D745D5-B93A-445A-AE88-94C29DE7A5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13E5C302-AB48-41F0-9BB0-E9FBDD96393E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EF5A27B-94F4-BD85-ACC8-F3E654FF9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3230661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B8EEDB-35CC-4CE1-B350-23616945FD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B5B7004E-FF89-4ACE-944C-09A5FC52B85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28156328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2466A1E-CBA8-48BF-A684-539C50C39E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3047EB2-A262-45A5-ACC9-E158AD4CB85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E6246698-B59B-43F7-AD47-D72ADE48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6437728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6C7A3-2810-4DBF-A90B-6955018A44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8BA14E9D-B97E-47E6-A7B7-2965A278019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587669E9-8B86-4CD5-A650-87F30F495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767132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4FD6BC2-DE2E-4F3C-9350-975EB5210A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E42163C8-B72B-4DB5-8E3B-FE3E352D394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252663BB-A9A9-44C2-B73A-AC469794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5269684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4192647-EFC3-4861-9C79-942783939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77D77682-A72A-439C-92B9-08BF9F1C7A2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227C173-777A-40D5-946E-7489D6F4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4554110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752A0F-4269-4FF4-B5B6-AF5938DE7D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C49DDCE-4702-40F9-8F58-19E5EE9F3FB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4E05BA-8F43-4BEB-8904-5EC6A5B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808697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9F2B5A77-6BB4-4768-8D29-9C473494F4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4.5- </a:t>
            </a:r>
            <a:fld id="{9CACAE2B-D194-4FD7-8D49-2453B9E4AFC9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69BF9965-EB80-4604-AA6E-BBD05A27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DD345F53-FB5B-4223-856C-10612F853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F389010D-C9EC-432C-AD53-9014BC08ACE1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image" Target="../media/image17.wmf"/><Relationship Id="rId7" Type="http://schemas.openxmlformats.org/officeDocument/2006/relationships/image" Target="../media/image19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24.wmf"/><Relationship Id="rId7" Type="http://schemas.openxmlformats.org/officeDocument/2006/relationships/image" Target="../media/image26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7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1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37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8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10.wmf"/><Relationship Id="rId7" Type="http://schemas.openxmlformats.org/officeDocument/2006/relationships/image" Target="../media/image12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8B2AEA55-AED4-40C7-AC49-99E990AFE4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dirty="0"/>
              <a:t>Διανυσματικοί Χώροι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A42E323F-EEAF-4F44-9839-BF1ADF59688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Η ΔΙΆΣΤΑΣΗ ΕΝΌΣ ΔΙΑΝΥΣΜΑΤΙΚΟΎ ΧΏΡΟΥ</a:t>
            </a:r>
          </a:p>
        </p:txBody>
      </p:sp>
    </p:spTree>
    <p:extLst>
      <p:ext uri="{BB962C8B-B14F-4D97-AF65-F5344CB8AC3E}">
        <p14:creationId xmlns:p14="http://schemas.microsoft.com/office/powerpoint/2010/main" val="51538600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42" name="Rectangle 2">
            <a:extLst>
              <a:ext uri="{FF2B5EF4-FFF2-40B4-BE49-F238E27FC236}">
                <a16:creationId xmlns:a16="http://schemas.microsoft.com/office/drawing/2014/main" id="{9B415F72-20EF-4655-B268-4C0EB4C98A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ΥΠΟΧΏΡΟΙ ΕΝΌΣ ΠΕΠΕΡΑΣΜΈΝΗΣ ΔΙΆΣΤΑΣΗΣ ΧΏΡΟΥ</a:t>
            </a:r>
            <a:endParaRPr lang="en-US" altLang="en-US" dirty="0"/>
          </a:p>
        </p:txBody>
      </p:sp>
      <p:sp>
        <p:nvSpPr>
          <p:cNvPr id="727043" name="Rectangle 3">
            <a:extLst>
              <a:ext uri="{FF2B5EF4-FFF2-40B4-BE49-F238E27FC236}">
                <a16:creationId xmlns:a16="http://schemas.microsoft.com/office/drawing/2014/main" id="{C05394E7-0444-44EB-81E3-9842AAB95E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382000" cy="4648200"/>
          </a:xfrm>
        </p:spPr>
        <p:txBody>
          <a:bodyPr/>
          <a:lstStyle/>
          <a:p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Αν</a:t>
            </a:r>
            <a:r>
              <a:rPr lang="en-US" altLang="en-US" sz="2800" dirty="0"/>
              <a:t>               , </a:t>
            </a:r>
            <a:r>
              <a:rPr lang="el-GR" altLang="en-US" sz="2800" dirty="0"/>
              <a:t>τότε σίγουρα </a:t>
            </a:r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Ειδάλλως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</a:t>
            </a:r>
            <a:r>
              <a:rPr lang="el-GR" altLang="en-US" sz="2800" dirty="0"/>
              <a:t>                           ένα οποιοδήποτε γραμμικά ανεξάρτητο σύνολο στο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H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Αν 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S</a:t>
            </a:r>
            <a:r>
              <a:rPr lang="en-US" altLang="en-US" sz="2800" dirty="0"/>
              <a:t> spans </a:t>
            </a:r>
            <a:r>
              <a:rPr lang="el-GR" altLang="en-US" sz="2800" dirty="0"/>
              <a:t>το </a:t>
            </a:r>
            <a:r>
              <a:rPr lang="en-US" altLang="en-US" sz="2800" i="1" dirty="0"/>
              <a:t>H</a:t>
            </a:r>
            <a:r>
              <a:rPr lang="en-US" altLang="en-US" sz="2800" dirty="0"/>
              <a:t>, </a:t>
            </a:r>
            <a:r>
              <a:rPr lang="el-GR" altLang="en-US" sz="2800" dirty="0"/>
              <a:t>τότε 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μια βάση του </a:t>
            </a:r>
            <a:r>
              <a:rPr lang="en-US" altLang="en-US" sz="2800" i="1" dirty="0"/>
              <a:t>H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Διαφορετικά, υπάρχει κάποιο</a:t>
            </a:r>
            <a:r>
              <a:rPr lang="en-US" altLang="en-US" sz="2800" dirty="0"/>
              <a:t>       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που δεν ανήκει στο </a:t>
            </a:r>
            <a:r>
              <a:rPr lang="en-US" altLang="en-US" sz="2800" dirty="0"/>
              <a:t>Span </a:t>
            </a:r>
            <a:r>
              <a:rPr lang="en-US" altLang="en-US" sz="2800" i="1" dirty="0"/>
              <a:t>S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endParaRPr lang="en-US" altLang="en-US" sz="2800" dirty="0"/>
          </a:p>
        </p:txBody>
      </p:sp>
      <p:graphicFrame>
        <p:nvGraphicFramePr>
          <p:cNvPr id="727044" name="Object 4">
            <a:extLst>
              <a:ext uri="{FF2B5EF4-FFF2-40B4-BE49-F238E27FC236}">
                <a16:creationId xmlns:a16="http://schemas.microsoft.com/office/drawing/2014/main" id="{440656FA-87A5-489E-A1D0-A2E6333B41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5751648"/>
              </p:ext>
            </p:extLst>
          </p:nvPr>
        </p:nvGraphicFramePr>
        <p:xfrm>
          <a:off x="2978807" y="1602609"/>
          <a:ext cx="1295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95280" imgH="431640" progId="Equation.DSMT4">
                  <p:embed/>
                </p:oleObj>
              </mc:Choice>
              <mc:Fallback>
                <p:oleObj name="Equation" r:id="rId2" imgW="12952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807" y="1602609"/>
                        <a:ext cx="1295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5" name="Object 5">
            <a:extLst>
              <a:ext uri="{FF2B5EF4-FFF2-40B4-BE49-F238E27FC236}">
                <a16:creationId xmlns:a16="http://schemas.microsoft.com/office/drawing/2014/main" id="{2192F802-E7F7-4741-B121-B167152C07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510300"/>
              </p:ext>
            </p:extLst>
          </p:nvPr>
        </p:nvGraphicFramePr>
        <p:xfrm>
          <a:off x="3010338" y="2084115"/>
          <a:ext cx="29972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97000" imgH="355320" progId="Equation.DSMT4">
                  <p:embed/>
                </p:oleObj>
              </mc:Choice>
              <mc:Fallback>
                <p:oleObj name="Equation" r:id="rId4" imgW="299700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0338" y="2084115"/>
                        <a:ext cx="29972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6" name="Object 6">
            <a:extLst>
              <a:ext uri="{FF2B5EF4-FFF2-40B4-BE49-F238E27FC236}">
                <a16:creationId xmlns:a16="http://schemas.microsoft.com/office/drawing/2014/main" id="{0FB59022-8CB0-4524-8237-88260A04B7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426606"/>
              </p:ext>
            </p:extLst>
          </p:nvPr>
        </p:nvGraphicFramePr>
        <p:xfrm>
          <a:off x="3321050" y="2594524"/>
          <a:ext cx="22733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273040" imgH="482400" progId="Equation.DSMT4">
                  <p:embed/>
                </p:oleObj>
              </mc:Choice>
              <mc:Fallback>
                <p:oleObj name="Equation" r:id="rId6" imgW="227304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050" y="2594524"/>
                        <a:ext cx="22733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7" name="Object 7">
            <a:extLst>
              <a:ext uri="{FF2B5EF4-FFF2-40B4-BE49-F238E27FC236}">
                <a16:creationId xmlns:a16="http://schemas.microsoft.com/office/drawing/2014/main" id="{0E172814-60F2-4A42-9ACB-10B073F247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2545356"/>
              </p:ext>
            </p:extLst>
          </p:nvPr>
        </p:nvGraphicFramePr>
        <p:xfrm>
          <a:off x="5181600" y="5092700"/>
          <a:ext cx="571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71320" imgH="482400" progId="Equation.DSMT4">
                  <p:embed/>
                </p:oleObj>
              </mc:Choice>
              <mc:Fallback>
                <p:oleObj name="Equation" r:id="rId8" imgW="5713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5092700"/>
                        <a:ext cx="5715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10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9339175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>
            <a:extLst>
              <a:ext uri="{FF2B5EF4-FFF2-40B4-BE49-F238E27FC236}">
                <a16:creationId xmlns:a16="http://schemas.microsoft.com/office/drawing/2014/main" id="{D77BBF86-6EA0-4595-8CA0-76D961FCA9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ΥΠΟΧΏΡΟΙ ΕΝΌΣ ΠΕΠΕΡΑΣΜΈΝΗΣ ΔΙΆΣΤΑΣΗΣ ΧΏΡΟΥ</a:t>
            </a:r>
            <a:endParaRPr lang="en-US" altLang="en-US" dirty="0"/>
          </a:p>
        </p:txBody>
      </p:sp>
      <p:sp>
        <p:nvSpPr>
          <p:cNvPr id="728067" name="Rectangle 3">
            <a:extLst>
              <a:ext uri="{FF2B5EF4-FFF2-40B4-BE49-F238E27FC236}">
                <a16:creationId xmlns:a16="http://schemas.microsoft.com/office/drawing/2014/main" id="{13CC69D0-BCDA-4656-B41F-3C5A804A3A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534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800" dirty="0"/>
              <a:t>Τότε όμως το                            θα είναι γραμμικά ανεξάρτητο, επειδή κανένα διάνυσμα στο σύνολο αυτό δεν μπορεί να είναι γραμμικός συνδυασμός των διανυσμάτων που προηγούνται (σύμφωνα με το Θεώρημα 4).</a:t>
            </a:r>
          </a:p>
          <a:p>
            <a:pPr>
              <a:lnSpc>
                <a:spcPct val="90000"/>
              </a:lnSpc>
            </a:pPr>
            <a:endParaRPr lang="en-US" altLang="en-US" sz="16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Εφόσον το νέο σύνολο δεν παράγει τον </a:t>
            </a:r>
            <a:r>
              <a:rPr lang="en-US" altLang="en-US" sz="2800" dirty="0"/>
              <a:t>H, </a:t>
            </a:r>
            <a:r>
              <a:rPr lang="el-GR" altLang="en-US" sz="2800" dirty="0"/>
              <a:t>μπορούμε να συνεχίσουμε αυτή τη διαδικασία επέκτασης του </a:t>
            </a:r>
            <a:r>
              <a:rPr lang="en-US" altLang="en-US" sz="2800" dirty="0"/>
              <a:t>S </a:t>
            </a:r>
            <a:r>
              <a:rPr lang="el-GR" altLang="en-US" sz="2800" dirty="0"/>
              <a:t>σε ένα μεγαλύτερο γραμμικά ανεξάρτητο σύνολο στο </a:t>
            </a:r>
            <a:r>
              <a:rPr lang="en-US" altLang="en-US" sz="2800" dirty="0"/>
              <a:t>H.</a:t>
            </a:r>
          </a:p>
          <a:p>
            <a:pPr>
              <a:lnSpc>
                <a:spcPct val="90000"/>
              </a:lnSpc>
            </a:pPr>
            <a:endParaRPr lang="en-US" altLang="en-US" sz="20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Αλλά ο αριθμός των διανυσμάτων σε μια γραμμικά ανεξάρτητη παραγωγή του </a:t>
            </a:r>
            <a:r>
              <a:rPr lang="en-US" altLang="en-US" sz="2800" dirty="0"/>
              <a:t>S </a:t>
            </a:r>
            <a:r>
              <a:rPr lang="el-GR" altLang="en-US" sz="2800" dirty="0"/>
              <a:t>δεν μπορεί ποτέ να υπερβαίνει τη διάσταση του </a:t>
            </a:r>
            <a:r>
              <a:rPr lang="en-US" altLang="en-US" sz="2800" dirty="0"/>
              <a:t>V, </a:t>
            </a:r>
            <a:r>
              <a:rPr lang="el-GR" altLang="en-US" sz="2800" dirty="0"/>
              <a:t>κατά Θεώρημα 10.</a:t>
            </a:r>
          </a:p>
        </p:txBody>
      </p:sp>
      <p:graphicFrame>
        <p:nvGraphicFramePr>
          <p:cNvPr id="728068" name="Object 4">
            <a:extLst>
              <a:ext uri="{FF2B5EF4-FFF2-40B4-BE49-F238E27FC236}">
                <a16:creationId xmlns:a16="http://schemas.microsoft.com/office/drawing/2014/main" id="{04E73DA4-6A0C-4444-AE75-B3E418AEE3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8429538"/>
              </p:ext>
            </p:extLst>
          </p:nvPr>
        </p:nvGraphicFramePr>
        <p:xfrm>
          <a:off x="2895600" y="1295400"/>
          <a:ext cx="23368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36760" imgH="482400" progId="Equation.DSMT4">
                  <p:embed/>
                </p:oleObj>
              </mc:Choice>
              <mc:Fallback>
                <p:oleObj name="Equation" r:id="rId2" imgW="23367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295400"/>
                        <a:ext cx="23368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11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5041522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>
            <a:extLst>
              <a:ext uri="{FF2B5EF4-FFF2-40B4-BE49-F238E27FC236}">
                <a16:creationId xmlns:a16="http://schemas.microsoft.com/office/drawing/2014/main" id="{4C3E7E1B-857A-4C6F-8B26-D485BAF551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ΤΗΣ ΒΆΣΗΣ</a:t>
            </a:r>
            <a:endParaRPr lang="en-US" altLang="en-US" dirty="0"/>
          </a:p>
        </p:txBody>
      </p:sp>
      <p:sp>
        <p:nvSpPr>
          <p:cNvPr id="729091" name="Rectangle 3">
            <a:extLst>
              <a:ext uri="{FF2B5EF4-FFF2-40B4-BE49-F238E27FC236}">
                <a16:creationId xmlns:a16="http://schemas.microsoft.com/office/drawing/2014/main" id="{CCDF0A4B-853D-4836-A05C-7410EF7FB0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534400" cy="5334000"/>
          </a:xfrm>
        </p:spPr>
        <p:txBody>
          <a:bodyPr/>
          <a:lstStyle/>
          <a:p>
            <a:endParaRPr lang="en-US" altLang="en-US" sz="2800" b="1" dirty="0"/>
          </a:p>
          <a:p>
            <a:r>
              <a:rPr lang="el-GR" altLang="en-US" sz="2800" b="1" dirty="0"/>
              <a:t>Θεώρημα</a:t>
            </a:r>
            <a:r>
              <a:rPr lang="en-US" altLang="en-US" sz="2800" b="1" dirty="0"/>
              <a:t> 13: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νας</a:t>
            </a:r>
            <a:r>
              <a:rPr lang="en-US" altLang="en-US" sz="2800" dirty="0"/>
              <a:t> </a:t>
            </a:r>
            <a:r>
              <a:rPr lang="en-US" altLang="en-US" sz="2800" i="1" dirty="0"/>
              <a:t>p</a:t>
            </a:r>
            <a:r>
              <a:rPr lang="en-US" altLang="en-US" sz="2800" dirty="0"/>
              <a:t>-</a:t>
            </a:r>
            <a:r>
              <a:rPr lang="el-GR" altLang="en-US" sz="2800" dirty="0" err="1"/>
              <a:t>διάστατος</a:t>
            </a:r>
            <a:r>
              <a:rPr lang="el-GR" altLang="en-US" sz="2800" dirty="0"/>
              <a:t> διανυσματικός χώρος με </a:t>
            </a:r>
            <a:r>
              <a:rPr lang="en-US" altLang="en-US" sz="2800" dirty="0"/>
              <a:t> </a:t>
            </a:r>
          </a:p>
          <a:p>
            <a:pPr marL="514350" indent="-514350">
              <a:buFont typeface="+mj-lt"/>
              <a:buAutoNum type="alphaLcPeriod"/>
            </a:pPr>
            <a:r>
              <a:rPr lang="el-GR" altLang="en-US" sz="2800" dirty="0"/>
              <a:t>Κάθε γραμμικά ανεξάρτητο σύνολο ακριβώς</a:t>
            </a:r>
            <a:r>
              <a:rPr lang="el-GR" altLang="en-US" sz="2800" i="1" dirty="0"/>
              <a:t> </a:t>
            </a:r>
            <a:r>
              <a:rPr lang="en-US" altLang="en-US" sz="2800" i="1" dirty="0"/>
              <a:t>p </a:t>
            </a:r>
            <a:r>
              <a:rPr lang="el-GR" altLang="en-US" sz="2800" dirty="0"/>
              <a:t>στοιχείων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αυτόματα μια βάση του</a:t>
            </a:r>
            <a:r>
              <a:rPr lang="en-US" altLang="en-US" sz="2800" i="1" dirty="0"/>
              <a:t>V</a:t>
            </a:r>
            <a:r>
              <a:rPr lang="en-US" altLang="en-US" sz="2800" dirty="0"/>
              <a:t>. </a:t>
            </a:r>
          </a:p>
          <a:p>
            <a:pPr marL="514350" indent="-514350">
              <a:buFont typeface="+mj-lt"/>
              <a:buAutoNum type="alphaLcPeriod"/>
            </a:pPr>
            <a:r>
              <a:rPr lang="el-GR" altLang="en-US" sz="2800" dirty="0"/>
              <a:t>Κάθε σύνολο με ακριβώς </a:t>
            </a:r>
            <a:r>
              <a:rPr lang="en-US" altLang="en-US" sz="2800" i="1" dirty="0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στοιχεία που παράγει τον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αυτόματα μια βάση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.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12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8726698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5E086E3-10F5-E509-6AA7-C6DD77861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>
            <a:extLst>
              <a:ext uri="{FF2B5EF4-FFF2-40B4-BE49-F238E27FC236}">
                <a16:creationId xmlns:a16="http://schemas.microsoft.com/office/drawing/2014/main" id="{A42BF6D5-B706-D32F-28FA-AFE4C7CA17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ΤΗΣ ΒΆΣΗΣ</a:t>
            </a:r>
            <a:endParaRPr lang="en-US" altLang="en-US" dirty="0"/>
          </a:p>
        </p:txBody>
      </p:sp>
      <p:sp>
        <p:nvSpPr>
          <p:cNvPr id="729091" name="Rectangle 3">
            <a:extLst>
              <a:ext uri="{FF2B5EF4-FFF2-40B4-BE49-F238E27FC236}">
                <a16:creationId xmlns:a16="http://schemas.microsoft.com/office/drawing/2014/main" id="{DD31F06E-E5C2-090F-D178-473A457995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534400" cy="5334000"/>
          </a:xfrm>
        </p:spPr>
        <p:txBody>
          <a:bodyPr/>
          <a:lstStyle/>
          <a:p>
            <a:r>
              <a:rPr lang="el-GR" altLang="en-US" sz="2800" dirty="0"/>
              <a:t>Έτσι, τελικά το ανάπτυγμα του </a:t>
            </a:r>
            <a:r>
              <a:rPr lang="en-US" altLang="en-US" sz="2800" dirty="0"/>
              <a:t>S </a:t>
            </a:r>
            <a:r>
              <a:rPr lang="el-GR" altLang="en-US" sz="2800" dirty="0"/>
              <a:t>θα παράγει το </a:t>
            </a:r>
            <a:r>
              <a:rPr lang="en-US" altLang="en-US" sz="2800" dirty="0"/>
              <a:t>H </a:t>
            </a:r>
            <a:r>
              <a:rPr lang="el-GR" altLang="en-US" sz="2800" dirty="0"/>
              <a:t>και επομένως θα είναι μια βάση για το </a:t>
            </a:r>
            <a:r>
              <a:rPr lang="en-US" altLang="en-US" sz="2800" dirty="0"/>
              <a:t>H, </a:t>
            </a:r>
            <a:r>
              <a:rPr lang="el-GR" altLang="en-US" sz="2800" dirty="0"/>
              <a:t>και</a:t>
            </a:r>
            <a:endParaRPr lang="en-US" altLang="en-US" sz="2800" dirty="0"/>
          </a:p>
          <a:p>
            <a:endParaRPr lang="en-US" altLang="en-US" sz="2800" b="1" dirty="0"/>
          </a:p>
          <a:p>
            <a:r>
              <a:rPr lang="el-GR" altLang="en-US" sz="2800" b="1" dirty="0"/>
              <a:t>Θεώρημα</a:t>
            </a:r>
            <a:r>
              <a:rPr lang="en-US" altLang="en-US" sz="2800" b="1" dirty="0"/>
              <a:t> 13: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νας</a:t>
            </a:r>
            <a:r>
              <a:rPr lang="en-US" altLang="en-US" sz="2800" dirty="0"/>
              <a:t> </a:t>
            </a:r>
            <a:r>
              <a:rPr lang="en-US" altLang="en-US" sz="2800" i="1" dirty="0"/>
              <a:t>p</a:t>
            </a:r>
            <a:r>
              <a:rPr lang="en-US" altLang="en-US" sz="2800" dirty="0"/>
              <a:t>-</a:t>
            </a:r>
            <a:r>
              <a:rPr lang="el-GR" altLang="en-US" sz="2800" dirty="0" err="1"/>
              <a:t>διάστατος</a:t>
            </a:r>
            <a:r>
              <a:rPr lang="el-GR" altLang="en-US" sz="2800" dirty="0"/>
              <a:t> διανυσματικός χώρος με </a:t>
            </a:r>
            <a:r>
              <a:rPr lang="en-US" altLang="en-US" sz="2800" dirty="0"/>
              <a:t> </a:t>
            </a:r>
          </a:p>
          <a:p>
            <a:pPr marL="514350" indent="-514350">
              <a:buFont typeface="+mj-lt"/>
              <a:buAutoNum type="alphaLcPeriod"/>
            </a:pPr>
            <a:r>
              <a:rPr lang="el-GR" altLang="en-US" sz="2800" dirty="0"/>
              <a:t>Κάθε γραμμικά ανεξάρτητο σύνολο ακριβώς</a:t>
            </a:r>
            <a:r>
              <a:rPr lang="el-GR" altLang="en-US" sz="2800" i="1" dirty="0"/>
              <a:t> </a:t>
            </a:r>
            <a:r>
              <a:rPr lang="en-US" altLang="en-US" sz="2800" i="1" dirty="0"/>
              <a:t>p </a:t>
            </a:r>
            <a:r>
              <a:rPr lang="el-GR" altLang="en-US" sz="2800" dirty="0"/>
              <a:t>στοιχείων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αυτόματα μια βάση του</a:t>
            </a:r>
            <a:r>
              <a:rPr lang="en-US" altLang="en-US" sz="2800" i="1" dirty="0"/>
              <a:t>V</a:t>
            </a:r>
            <a:r>
              <a:rPr lang="en-US" altLang="en-US" sz="2800" dirty="0"/>
              <a:t>. </a:t>
            </a:r>
          </a:p>
          <a:p>
            <a:pPr marL="514350" indent="-514350">
              <a:buFont typeface="+mj-lt"/>
              <a:buAutoNum type="alphaLcPeriod"/>
            </a:pPr>
            <a:r>
              <a:rPr lang="el-GR" altLang="en-US" sz="2800" dirty="0"/>
              <a:t>Κάθε σύνολο με ακριβώς </a:t>
            </a:r>
            <a:r>
              <a:rPr lang="en-US" altLang="en-US" sz="2800" i="1" dirty="0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στοιχεία που παράγει τον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αυτόματα μια βάση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.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729092" name="Object 4">
            <a:extLst>
              <a:ext uri="{FF2B5EF4-FFF2-40B4-BE49-F238E27FC236}">
                <a16:creationId xmlns:a16="http://schemas.microsoft.com/office/drawing/2014/main" id="{39CCEAAF-46B9-0CB8-494A-9AA752C1D7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78600" y="1600200"/>
          <a:ext cx="24130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12720" imgH="355320" progId="Equation.DSMT4">
                  <p:embed/>
                </p:oleObj>
              </mc:Choice>
              <mc:Fallback>
                <p:oleObj name="Equation" r:id="rId2" imgW="2412720" imgH="355320" progId="Equation.DSMT4">
                  <p:embed/>
                  <p:pic>
                    <p:nvPicPr>
                      <p:cNvPr id="729092" name="Object 4">
                        <a:extLst>
                          <a:ext uri="{FF2B5EF4-FFF2-40B4-BE49-F238E27FC236}">
                            <a16:creationId xmlns:a16="http://schemas.microsoft.com/office/drawing/2014/main" id="{3EE25070-F32E-4D34-8272-DAFB8D4793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1600200"/>
                        <a:ext cx="24130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9093" name="Object 5">
            <a:extLst>
              <a:ext uri="{FF2B5EF4-FFF2-40B4-BE49-F238E27FC236}">
                <a16:creationId xmlns:a16="http://schemas.microsoft.com/office/drawing/2014/main" id="{FD2233BB-0E63-662E-8CDE-3037B2DE39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3009900"/>
          <a:ext cx="812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520" imgH="419040" progId="Equation.DSMT4">
                  <p:embed/>
                </p:oleObj>
              </mc:Choice>
              <mc:Fallback>
                <p:oleObj name="Equation" r:id="rId4" imgW="812520" imgH="419040" progId="Equation.DSMT4">
                  <p:embed/>
                  <p:pic>
                    <p:nvPicPr>
                      <p:cNvPr id="729093" name="Object 5">
                        <a:extLst>
                          <a:ext uri="{FF2B5EF4-FFF2-40B4-BE49-F238E27FC236}">
                            <a16:creationId xmlns:a16="http://schemas.microsoft.com/office/drawing/2014/main" id="{CD172021-5831-4617-8102-CDEDF1E7D7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009900"/>
                        <a:ext cx="812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B520B9-C540-0D10-16CA-E2683178C9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13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9563500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4" name="Rectangle 2">
            <a:extLst>
              <a:ext uri="{FF2B5EF4-FFF2-40B4-BE49-F238E27FC236}">
                <a16:creationId xmlns:a16="http://schemas.microsoft.com/office/drawing/2014/main" id="{1F64AC1B-6887-4FAE-9EC1-FB9B38463B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ΤΗΣ ΒΆΣΗΣ</a:t>
            </a:r>
            <a:endParaRPr lang="en-US" altLang="en-US" dirty="0"/>
          </a:p>
        </p:txBody>
      </p:sp>
      <p:sp>
        <p:nvSpPr>
          <p:cNvPr id="730115" name="Rectangle 3">
            <a:extLst>
              <a:ext uri="{FF2B5EF4-FFF2-40B4-BE49-F238E27FC236}">
                <a16:creationId xmlns:a16="http://schemas.microsoft.com/office/drawing/2014/main" id="{65D7C21C-1CA7-457B-89D6-C0DBACA4E7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Σύμφωνα με το</a:t>
            </a:r>
            <a:r>
              <a:rPr lang="en-US" altLang="en-US" sz="2800" dirty="0"/>
              <a:t> </a:t>
            </a:r>
            <a:r>
              <a:rPr lang="el-GR" altLang="en-US" sz="2800" dirty="0"/>
              <a:t>Θεώρημα</a:t>
            </a:r>
            <a:r>
              <a:rPr lang="en-US" altLang="en-US" sz="2800" dirty="0"/>
              <a:t> 12, </a:t>
            </a:r>
            <a:r>
              <a:rPr lang="el-GR" altLang="en-US" sz="2800" dirty="0"/>
              <a:t>ένα γραμμικά ανεξάρτητο σύνολο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με </a:t>
            </a:r>
            <a:r>
              <a:rPr lang="en-US" altLang="en-US" sz="2800" i="1" dirty="0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στοιχεία μπορεί να επεκταθεί σε μια βάση για το </a:t>
            </a:r>
            <a:r>
              <a:rPr lang="en-US" altLang="en-US" sz="2800" i="1" dirty="0"/>
              <a:t>V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  <a:spcBef>
                <a:spcPts val="2400"/>
              </a:spcBef>
            </a:pPr>
            <a:r>
              <a:rPr lang="el-GR" altLang="en-US" sz="2800" dirty="0"/>
              <a:t>Αλλά αυτή η βάση πρέπει να περιέχει ακριβώς </a:t>
            </a:r>
            <a:r>
              <a:rPr lang="en-US" altLang="en-US" sz="2800" dirty="0"/>
              <a:t>p </a:t>
            </a:r>
            <a:r>
              <a:rPr lang="el-GR" altLang="en-US" sz="2800" dirty="0"/>
              <a:t>στοιχεία, αφού </a:t>
            </a:r>
            <a:r>
              <a:rPr lang="en-US" altLang="en-US" sz="2800" dirty="0"/>
              <a:t>dim           .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Άρα το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πρέπει να είναι ήδη μια βάση για </a:t>
            </a:r>
            <a:r>
              <a:rPr lang="en-US" altLang="en-US" sz="2800" i="1" dirty="0"/>
              <a:t>V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Ας υποθέσουμε τώρα ότι το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έχει </a:t>
            </a:r>
            <a:r>
              <a:rPr lang="en-US" altLang="en-US" sz="2800" i="1" dirty="0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στοιχεία και παράγει 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  <p:graphicFrame>
        <p:nvGraphicFramePr>
          <p:cNvPr id="730116" name="Object 4">
            <a:extLst>
              <a:ext uri="{FF2B5EF4-FFF2-40B4-BE49-F238E27FC236}">
                <a16:creationId xmlns:a16="http://schemas.microsoft.com/office/drawing/2014/main" id="{839F8E39-0F1B-406C-A426-108F910390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737716"/>
              </p:ext>
            </p:extLst>
          </p:nvPr>
        </p:nvGraphicFramePr>
        <p:xfrm>
          <a:off x="3733800" y="3219450"/>
          <a:ext cx="965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65160" imgH="419040" progId="Equation.DSMT4">
                  <p:embed/>
                </p:oleObj>
              </mc:Choice>
              <mc:Fallback>
                <p:oleObj name="Equation" r:id="rId2" imgW="96516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219450"/>
                        <a:ext cx="965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14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9324419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4" name="Rectangle 2">
            <a:extLst>
              <a:ext uri="{FF2B5EF4-FFF2-40B4-BE49-F238E27FC236}">
                <a16:creationId xmlns:a16="http://schemas.microsoft.com/office/drawing/2014/main" id="{1F64AC1B-6887-4FAE-9EC1-FB9B38463B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ΤΗΣ ΒΆΣΗΣ</a:t>
            </a:r>
            <a:endParaRPr lang="en-US" altLang="en-US" dirty="0"/>
          </a:p>
        </p:txBody>
      </p:sp>
      <p:sp>
        <p:nvSpPr>
          <p:cNvPr id="730115" name="Rectangle 3">
            <a:extLst>
              <a:ext uri="{FF2B5EF4-FFF2-40B4-BE49-F238E27FC236}">
                <a16:creationId xmlns:a16="http://schemas.microsoft.com/office/drawing/2014/main" id="{65D7C21C-1CA7-457B-89D6-C0DBACA4E7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534400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Αφού ο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δεν είναι μηδέν</a:t>
            </a:r>
            <a:r>
              <a:rPr lang="en-US" altLang="en-US" sz="2800" dirty="0"/>
              <a:t>, </a:t>
            </a:r>
            <a:r>
              <a:rPr lang="el-GR" altLang="en-US" sz="2800" dirty="0"/>
              <a:t>το</a:t>
            </a:r>
            <a:r>
              <a:rPr lang="en-US" altLang="en-US" sz="2800" dirty="0"/>
              <a:t> </a:t>
            </a:r>
            <a:r>
              <a:rPr lang="el-GR" altLang="en-US" sz="2800" dirty="0"/>
              <a:t>Θεώρημα Συνόλου Παραγωγής συνεπάγεται ότι ένα υποσύνολο       του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μια βάση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Αφού</a:t>
            </a:r>
            <a:r>
              <a:rPr lang="en-US" altLang="en-US" sz="2800" dirty="0"/>
              <a:t> dim           ,</a:t>
            </a:r>
            <a:r>
              <a:rPr lang="el-GR" altLang="en-US" sz="2800" dirty="0"/>
              <a:t> ο</a:t>
            </a:r>
            <a:r>
              <a:rPr lang="en-US" altLang="en-US" sz="2800" dirty="0"/>
              <a:t>     </a:t>
            </a:r>
            <a:r>
              <a:rPr lang="el-GR" altLang="en-US" sz="2800" dirty="0"/>
              <a:t>πρέπει να περιέχει </a:t>
            </a:r>
            <a:r>
              <a:rPr lang="en-US" altLang="en-US" sz="2800" i="1" dirty="0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διανύσματα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  <a:spcBef>
                <a:spcPts val="2400"/>
              </a:spcBef>
            </a:pPr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n-US" altLang="en-US" sz="2800" dirty="0"/>
              <a:t>           . 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  <p:graphicFrame>
        <p:nvGraphicFramePr>
          <p:cNvPr id="730116" name="Object 4">
            <a:extLst>
              <a:ext uri="{FF2B5EF4-FFF2-40B4-BE49-F238E27FC236}">
                <a16:creationId xmlns:a16="http://schemas.microsoft.com/office/drawing/2014/main" id="{839F8E39-0F1B-406C-A426-108F910390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6400225"/>
              </p:ext>
            </p:extLst>
          </p:nvPr>
        </p:nvGraphicFramePr>
        <p:xfrm>
          <a:off x="2362200" y="3267869"/>
          <a:ext cx="965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65160" imgH="419040" progId="Equation.DSMT4">
                  <p:embed/>
                </p:oleObj>
              </mc:Choice>
              <mc:Fallback>
                <p:oleObj name="Equation" r:id="rId2" imgW="96516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267869"/>
                        <a:ext cx="965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0117" name="Object 5">
            <a:extLst>
              <a:ext uri="{FF2B5EF4-FFF2-40B4-BE49-F238E27FC236}">
                <a16:creationId xmlns:a16="http://schemas.microsoft.com/office/drawing/2014/main" id="{CA93C79C-84E3-4E4A-98EC-B630987507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6188112"/>
              </p:ext>
            </p:extLst>
          </p:nvPr>
        </p:nvGraphicFramePr>
        <p:xfrm>
          <a:off x="3775403" y="3267869"/>
          <a:ext cx="3683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280" imgH="368280" progId="Equation.DSMT4">
                  <p:embed/>
                </p:oleObj>
              </mc:Choice>
              <mc:Fallback>
                <p:oleObj name="Equation" r:id="rId4" imgW="368280" imgH="36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5403" y="3267869"/>
                        <a:ext cx="3683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0119" name="Object 7">
            <a:extLst>
              <a:ext uri="{FF2B5EF4-FFF2-40B4-BE49-F238E27FC236}">
                <a16:creationId xmlns:a16="http://schemas.microsoft.com/office/drawing/2014/main" id="{54118ACB-7F89-4EBE-A2E5-02DB52F031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1265539"/>
              </p:ext>
            </p:extLst>
          </p:nvPr>
        </p:nvGraphicFramePr>
        <p:xfrm>
          <a:off x="7315200" y="1949450"/>
          <a:ext cx="3683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68280" imgH="368280" progId="Equation.DSMT4">
                  <p:embed/>
                </p:oleObj>
              </mc:Choice>
              <mc:Fallback>
                <p:oleObj name="Equation" r:id="rId6" imgW="368280" imgH="36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1949450"/>
                        <a:ext cx="3683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0122" name="Object 10">
            <a:extLst>
              <a:ext uri="{FF2B5EF4-FFF2-40B4-BE49-F238E27FC236}">
                <a16:creationId xmlns:a16="http://schemas.microsoft.com/office/drawing/2014/main" id="{4C4449DB-5950-4210-A38E-0193B45710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0799096"/>
              </p:ext>
            </p:extLst>
          </p:nvPr>
        </p:nvGraphicFramePr>
        <p:xfrm>
          <a:off x="1600200" y="3962400"/>
          <a:ext cx="10033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02960" imgH="368280" progId="Equation.DSMT4">
                  <p:embed/>
                </p:oleObj>
              </mc:Choice>
              <mc:Fallback>
                <p:oleObj name="Equation" r:id="rId8" imgW="1002960" imgH="36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962400"/>
                        <a:ext cx="10033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15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7118352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4" name="Rectangle 2">
            <a:extLst>
              <a:ext uri="{FF2B5EF4-FFF2-40B4-BE49-F238E27FC236}">
                <a16:creationId xmlns:a16="http://schemas.microsoft.com/office/drawing/2014/main" id="{4051C8A3-9D95-436C-A29E-EAF068E1A7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ΤΗΣ ΤΑΞΗΣ</a:t>
            </a:r>
            <a:endParaRPr lang="en-US" altLang="en-US" dirty="0"/>
          </a:p>
        </p:txBody>
      </p:sp>
      <p:sp>
        <p:nvSpPr>
          <p:cNvPr id="730115" name="Rectangle 3">
            <a:extLst>
              <a:ext uri="{FF2B5EF4-FFF2-40B4-BE49-F238E27FC236}">
                <a16:creationId xmlns:a16="http://schemas.microsoft.com/office/drawing/2014/main" id="{CD5A4DE3-AF4E-47B5-A488-86641586E4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8005" y="1524000"/>
            <a:ext cx="8229600" cy="4495800"/>
          </a:xfrm>
        </p:spPr>
        <p:txBody>
          <a:bodyPr/>
          <a:lstStyle/>
          <a:p>
            <a:r>
              <a:rPr lang="el-GR" altLang="en-US" sz="2800" b="1" dirty="0"/>
              <a:t>Ορισμός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Η</a:t>
            </a:r>
            <a:r>
              <a:rPr lang="en-US" altLang="en-US" sz="2800" dirty="0"/>
              <a:t> </a:t>
            </a:r>
            <a:r>
              <a:rPr lang="el-GR" altLang="en-US" sz="2800" b="1" dirty="0"/>
              <a:t>τάξη</a:t>
            </a:r>
            <a:r>
              <a:rPr lang="en-US" altLang="en-US" sz="2800" dirty="0"/>
              <a:t>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η διάσταση του χώρου των στηλών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>
              <a:spcBef>
                <a:spcPts val="2400"/>
              </a:spcBef>
            </a:pPr>
            <a:r>
              <a:rPr lang="el-GR" altLang="en-US" sz="2800" dirty="0"/>
              <a:t>Αφού ο</a:t>
            </a:r>
            <a:r>
              <a:rPr lang="en-US" altLang="en-US" sz="2800" dirty="0"/>
              <a:t> Row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ταυτίζεται με τον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A</a:t>
            </a:r>
            <a:r>
              <a:rPr lang="en-US" altLang="en-US" sz="2800" i="1" baseline="30000" dirty="0"/>
              <a:t>T</a:t>
            </a:r>
            <a:r>
              <a:rPr lang="en-US" altLang="en-US" sz="2800" dirty="0"/>
              <a:t>, </a:t>
            </a:r>
            <a:r>
              <a:rPr lang="el-GR" altLang="en-US" sz="2800" dirty="0"/>
              <a:t>η διάσταση του χώρου γραμμών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η τάξη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i="1" baseline="30000" dirty="0"/>
              <a:t>T</a:t>
            </a:r>
            <a:r>
              <a:rPr lang="en-US" altLang="en-US" sz="2800" dirty="0"/>
              <a:t>.</a:t>
            </a:r>
          </a:p>
          <a:p>
            <a:pPr>
              <a:spcBef>
                <a:spcPts val="2400"/>
              </a:spcBef>
            </a:pPr>
            <a:r>
              <a:rPr lang="el-GR" altLang="en-US" sz="2800" dirty="0"/>
              <a:t>Η διάσταση του </a:t>
            </a:r>
            <a:r>
              <a:rPr lang="el-GR" altLang="en-US" sz="2800" dirty="0" err="1"/>
              <a:t>μηδενοχώρου</a:t>
            </a:r>
            <a:r>
              <a:rPr lang="el-GR" altLang="en-US" sz="2800" dirty="0"/>
              <a:t> ονομάζεται</a:t>
            </a:r>
            <a:r>
              <a:rPr lang="en-US" altLang="en-US" sz="2800" dirty="0"/>
              <a:t> </a:t>
            </a:r>
            <a:r>
              <a:rPr lang="el-GR" altLang="en-US" sz="2800" b="1" dirty="0" err="1"/>
              <a:t>μηδενικότητα</a:t>
            </a:r>
            <a:r>
              <a:rPr lang="en-US" altLang="en-US" sz="2800" dirty="0"/>
              <a:t>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 </a:t>
            </a:r>
            <a:r>
              <a:rPr lang="el-GR" altLang="en-US" sz="2800" dirty="0"/>
              <a:t>και συμβολίζεται με </a:t>
            </a:r>
            <a:r>
              <a:rPr lang="en-US" altLang="en-US" sz="2800" dirty="0"/>
              <a:t>nullity A.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16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1929005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4" name="Rectangle 2">
            <a:extLst>
              <a:ext uri="{FF2B5EF4-FFF2-40B4-BE49-F238E27FC236}">
                <a16:creationId xmlns:a16="http://schemas.microsoft.com/office/drawing/2014/main" id="{4051C8A3-9D95-436C-A29E-EAF068E1A7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ΤΗΣ ΤΑΞΗΣ</a:t>
            </a:r>
            <a:endParaRPr lang="en-US" altLang="en-US" dirty="0"/>
          </a:p>
        </p:txBody>
      </p:sp>
      <p:sp>
        <p:nvSpPr>
          <p:cNvPr id="730115" name="Rectangle 3">
            <a:extLst>
              <a:ext uri="{FF2B5EF4-FFF2-40B4-BE49-F238E27FC236}">
                <a16:creationId xmlns:a16="http://schemas.microsoft.com/office/drawing/2014/main" id="{CD5A4DE3-AF4E-47B5-A488-86641586E4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r>
              <a:rPr lang="el-GR" altLang="en-US" sz="2800" b="1" dirty="0"/>
              <a:t>Θεώρημα</a:t>
            </a:r>
            <a:r>
              <a:rPr lang="en-US" altLang="en-US" sz="2800" b="1" dirty="0"/>
              <a:t> 14:</a:t>
            </a:r>
            <a:r>
              <a:rPr lang="en-US" altLang="en-US" sz="2800" dirty="0"/>
              <a:t> </a:t>
            </a:r>
            <a:r>
              <a:rPr lang="el-GR" altLang="en-US" sz="2800" dirty="0"/>
              <a:t>Οι διαστάσεις του χώρου των στηλών και του χώρου των γραμμών ενός            πίνακα Α είναι ίσες</a:t>
            </a:r>
            <a:r>
              <a:rPr lang="en-US" altLang="en-US" sz="2800" dirty="0"/>
              <a:t>. </a:t>
            </a:r>
          </a:p>
          <a:p>
            <a:r>
              <a:rPr lang="el-GR" altLang="en-US" sz="2800" dirty="0"/>
              <a:t>Αυτή η κοινή διάσταση, η τάξη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, </a:t>
            </a:r>
            <a:r>
              <a:rPr lang="el-GR" altLang="en-US" sz="2800" dirty="0"/>
              <a:t>ισούται επίσης με το πλήθος των οδηγών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και ικανοποιεί την εξίσωση</a:t>
            </a:r>
            <a:endParaRPr lang="en-US" altLang="en-US" sz="2800" dirty="0"/>
          </a:p>
        </p:txBody>
      </p:sp>
      <p:graphicFrame>
        <p:nvGraphicFramePr>
          <p:cNvPr id="730116" name="Object 4">
            <a:extLst>
              <a:ext uri="{FF2B5EF4-FFF2-40B4-BE49-F238E27FC236}">
                <a16:creationId xmlns:a16="http://schemas.microsoft.com/office/drawing/2014/main" id="{0F464CC0-15D0-4B08-AC5D-BDDBC8D098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164640"/>
              </p:ext>
            </p:extLst>
          </p:nvPr>
        </p:nvGraphicFramePr>
        <p:xfrm>
          <a:off x="5791200" y="1752600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63280" imgH="253800" progId="Equation.DSMT4">
                  <p:embed/>
                </p:oleObj>
              </mc:Choice>
              <mc:Fallback>
                <p:oleObj name="Equation" r:id="rId2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1752600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0117" name="Object 5">
            <a:extLst>
              <a:ext uri="{FF2B5EF4-FFF2-40B4-BE49-F238E27FC236}">
                <a16:creationId xmlns:a16="http://schemas.microsoft.com/office/drawing/2014/main" id="{64B9145A-3669-47AE-8741-7BF6A38B82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737436"/>
              </p:ext>
            </p:extLst>
          </p:nvPr>
        </p:nvGraphicFramePr>
        <p:xfrm>
          <a:off x="2209800" y="3962400"/>
          <a:ext cx="3441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41600" imgH="431640" progId="Equation.DSMT4">
                  <p:embed/>
                </p:oleObj>
              </mc:Choice>
              <mc:Fallback>
                <p:oleObj name="Equation" r:id="rId4" imgW="344160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962400"/>
                        <a:ext cx="3441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17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8244426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138" name="Rectangle 2">
            <a:extLst>
              <a:ext uri="{FF2B5EF4-FFF2-40B4-BE49-F238E27FC236}">
                <a16:creationId xmlns:a16="http://schemas.microsoft.com/office/drawing/2014/main" id="{EE16A47E-5DE1-464C-9AA3-239D015574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ΤΗΣ ΤΑΞΗΣ</a:t>
            </a:r>
            <a:endParaRPr lang="en-US" altLang="en-US" dirty="0"/>
          </a:p>
        </p:txBody>
      </p:sp>
      <p:sp>
        <p:nvSpPr>
          <p:cNvPr id="731139" name="Rectangle 3">
            <a:extLst>
              <a:ext uri="{FF2B5EF4-FFF2-40B4-BE49-F238E27FC236}">
                <a16:creationId xmlns:a16="http://schemas.microsoft.com/office/drawing/2014/main" id="{00F13772-C3AD-462F-8F43-16EB3A795C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51932"/>
            <a:ext cx="8229600" cy="5715000"/>
          </a:xfrm>
        </p:spPr>
        <p:txBody>
          <a:bodyPr/>
          <a:lstStyle/>
          <a:p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Από το</a:t>
            </a:r>
            <a:r>
              <a:rPr lang="en-US" altLang="en-US" sz="2800" dirty="0"/>
              <a:t> </a:t>
            </a:r>
            <a:r>
              <a:rPr lang="el-GR" altLang="en-US" sz="2800" dirty="0"/>
              <a:t>Θεώρημα</a:t>
            </a:r>
            <a:r>
              <a:rPr lang="en-US" altLang="en-US" sz="2800" dirty="0"/>
              <a:t> 6, </a:t>
            </a:r>
            <a:r>
              <a:rPr lang="el-GR" altLang="en-US" sz="2800" dirty="0"/>
              <a:t>γνωρίζουμε ότι το </a:t>
            </a:r>
            <a:r>
              <a:rPr lang="en-US" altLang="en-US" sz="2800" dirty="0"/>
              <a:t>rank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το πλήθος των οδηγών στηλών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Αντίστοιχα</a:t>
            </a:r>
            <a:r>
              <a:rPr lang="en-US" altLang="en-US" sz="2800" dirty="0"/>
              <a:t>, </a:t>
            </a:r>
            <a:r>
              <a:rPr lang="el-GR" altLang="en-US" sz="2800" dirty="0"/>
              <a:t>το </a:t>
            </a:r>
            <a:r>
              <a:rPr lang="en-US" altLang="en-US" sz="2800" dirty="0"/>
              <a:t>rank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ο αριθμός των οδηγών σε μια κλιμακωτή μορφή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Δεδομένου ότι το Β έχει μια μη μηδενική γραμμή για κάθε οδηγό, και δεδομένου ότι αυτές οι γραμμές αποτελούν μια βάση για το χώρο γραμμών του Α, το </a:t>
            </a:r>
            <a:r>
              <a:rPr lang="en-US" altLang="en-US" sz="2800" dirty="0"/>
              <a:t>rank</a:t>
            </a:r>
            <a:r>
              <a:rPr lang="el-GR" altLang="en-US" sz="2800" dirty="0"/>
              <a:t> Α είναι επίσης η διάσταση του χώρου γραμμών.</a:t>
            </a:r>
          </a:p>
          <a:p>
            <a:r>
              <a:rPr lang="en-US" altLang="en-US" sz="2800" dirty="0"/>
              <a:t>H nullity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ισούται με το</a:t>
            </a:r>
            <a:r>
              <a:rPr lang="en-US" altLang="en-US" sz="2800" dirty="0"/>
              <a:t> </a:t>
            </a:r>
            <a:r>
              <a:rPr lang="el-GR" altLang="en-US" sz="2800" dirty="0"/>
              <a:t>πλήθος των ελεύθερων μεταβλητών στην εξίσωση</a:t>
            </a:r>
            <a:r>
              <a:rPr lang="en-US" altLang="en-US" sz="2800" dirty="0"/>
              <a:t>             .</a:t>
            </a:r>
          </a:p>
          <a:p>
            <a:r>
              <a:rPr lang="el-GR" altLang="en-US" sz="2800" dirty="0"/>
              <a:t>Εκφρασμένο με άλλο τρόπο, το </a:t>
            </a:r>
            <a:r>
              <a:rPr lang="en-US" altLang="en-US" sz="2800" dirty="0" err="1"/>
              <a:t>nullilty</a:t>
            </a:r>
            <a:r>
              <a:rPr lang="en-US" altLang="en-US" sz="2800" dirty="0"/>
              <a:t> A </a:t>
            </a:r>
            <a:r>
              <a:rPr lang="el-GR" altLang="en-US" sz="2800" dirty="0"/>
              <a:t>είναι το πλήθος των στηλών του </a:t>
            </a:r>
            <a:r>
              <a:rPr lang="en-US" altLang="en-US" sz="2800" dirty="0"/>
              <a:t>A </a:t>
            </a:r>
            <a:r>
              <a:rPr lang="el-GR" altLang="en-US" sz="2800" dirty="0"/>
              <a:t>που δεν φέρουν οδηγό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</p:txBody>
      </p:sp>
      <p:graphicFrame>
        <p:nvGraphicFramePr>
          <p:cNvPr id="731140" name="Object 4">
            <a:extLst>
              <a:ext uri="{FF2B5EF4-FFF2-40B4-BE49-F238E27FC236}">
                <a16:creationId xmlns:a16="http://schemas.microsoft.com/office/drawing/2014/main" id="{AE67AF61-4DA9-460C-83AD-035CB5D68F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63967"/>
              </p:ext>
            </p:extLst>
          </p:nvPr>
        </p:nvGraphicFramePr>
        <p:xfrm>
          <a:off x="4724400" y="5370241"/>
          <a:ext cx="111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17440" imgH="342720" progId="Equation.DSMT4">
                  <p:embed/>
                </p:oleObj>
              </mc:Choice>
              <mc:Fallback>
                <p:oleObj name="Equation" r:id="rId2" imgW="11174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5370241"/>
                        <a:ext cx="1117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18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9282326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162" name="Rectangle 2">
            <a:extLst>
              <a:ext uri="{FF2B5EF4-FFF2-40B4-BE49-F238E27FC236}">
                <a16:creationId xmlns:a16="http://schemas.microsoft.com/office/drawing/2014/main" id="{A9A4E343-8EFD-49C0-8C38-7BE18CFE81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ΤΗΣ ΤΑΞΗΣ</a:t>
            </a:r>
            <a:endParaRPr lang="en-US" altLang="en-US" dirty="0"/>
          </a:p>
        </p:txBody>
      </p:sp>
      <p:sp>
        <p:nvSpPr>
          <p:cNvPr id="732163" name="Rectangle 3">
            <a:extLst>
              <a:ext uri="{FF2B5EF4-FFF2-40B4-BE49-F238E27FC236}">
                <a16:creationId xmlns:a16="http://schemas.microsoft.com/office/drawing/2014/main" id="{E3220F84-9B48-4221-8813-64CF531B8C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610600" cy="4724400"/>
          </a:xfrm>
        </p:spPr>
        <p:txBody>
          <a:bodyPr/>
          <a:lstStyle/>
          <a:p>
            <a:r>
              <a:rPr lang="en-US" altLang="en-US" sz="2800" dirty="0"/>
              <a:t>(</a:t>
            </a:r>
            <a:r>
              <a:rPr lang="el-GR" altLang="en-US" sz="2800" dirty="0"/>
              <a:t>Το πλήθος αυτών των στηλών, και όχι οι ίδιες οι στήλες, σχετίζεται με το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).</a:t>
            </a:r>
          </a:p>
          <a:p>
            <a:endParaRPr lang="en-US" altLang="en-US" sz="2800" dirty="0"/>
          </a:p>
          <a:p>
            <a:r>
              <a:rPr lang="el-GR" altLang="en-US" sz="2800" dirty="0"/>
              <a:t>Προφανώς</a:t>
            </a:r>
            <a:r>
              <a:rPr lang="en-US" altLang="en-US" sz="2800" dirty="0"/>
              <a:t>,</a:t>
            </a:r>
          </a:p>
          <a:p>
            <a:endParaRPr lang="en-US" altLang="en-US" sz="2800" dirty="0"/>
          </a:p>
          <a:p>
            <a:r>
              <a:rPr lang="el-GR" altLang="en-US" sz="2800" dirty="0"/>
              <a:t>                            +                               =</a:t>
            </a:r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Με αυτό ολοκληρώνεται η απόδειξη</a:t>
            </a:r>
            <a:r>
              <a:rPr lang="en-US" altLang="en-US" sz="2800" dirty="0"/>
              <a:t>.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19</a:t>
            </a:fld>
            <a:endParaRPr lang="en-CA" alt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2DC11BB-4ECC-C9B0-757C-8F578DC7C93F}"/>
              </a:ext>
            </a:extLst>
          </p:cNvPr>
          <p:cNvSpPr/>
          <p:nvPr/>
        </p:nvSpPr>
        <p:spPr bwMode="auto">
          <a:xfrm>
            <a:off x="638433" y="3875903"/>
            <a:ext cx="2362200" cy="762000"/>
          </a:xfrm>
          <a:prstGeom prst="round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Πλήθος στηλών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dirty="0">
                <a:latin typeface="+mn-lt"/>
              </a:rPr>
              <a:t>με οδηγό</a:t>
            </a:r>
            <a:endParaRPr kumimoji="0" lang="en-G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23AEE66-FDEE-E2CD-A751-5C0F92DA5238}"/>
              </a:ext>
            </a:extLst>
          </p:cNvPr>
          <p:cNvSpPr/>
          <p:nvPr/>
        </p:nvSpPr>
        <p:spPr bwMode="auto">
          <a:xfrm>
            <a:off x="3534033" y="3875903"/>
            <a:ext cx="2362200" cy="762000"/>
          </a:xfrm>
          <a:prstGeom prst="round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Πλήθος στηλών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dirty="0">
                <a:latin typeface="+mn-lt"/>
              </a:rPr>
              <a:t>χωρίς οδηγό</a:t>
            </a:r>
            <a:endParaRPr kumimoji="0" lang="en-G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859BD14-8570-93BC-1DD6-A37924C2D299}"/>
              </a:ext>
            </a:extLst>
          </p:cNvPr>
          <p:cNvSpPr/>
          <p:nvPr/>
        </p:nvSpPr>
        <p:spPr bwMode="auto">
          <a:xfrm>
            <a:off x="6466703" y="3875903"/>
            <a:ext cx="2362200" cy="762000"/>
          </a:xfrm>
          <a:prstGeom prst="round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Πλήθος στηλών</a:t>
            </a:r>
          </a:p>
        </p:txBody>
      </p:sp>
    </p:spTree>
    <p:extLst>
      <p:ext uri="{BB962C8B-B14F-4D97-AF65-F5344CB8AC3E}">
        <p14:creationId xmlns:p14="http://schemas.microsoft.com/office/powerpoint/2010/main" val="23726399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>
            <a:extLst>
              <a:ext uri="{FF2B5EF4-FFF2-40B4-BE49-F238E27FC236}">
                <a16:creationId xmlns:a16="http://schemas.microsoft.com/office/drawing/2014/main" id="{CD2298DD-0DB2-4338-84C4-92C7821C3A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ΔΙΆΣΤΑΣΗ ΕΝΌΣ ΔΙΑΝΥΣΜΑΤΙΚΟΎ ΧΏΡΟΥ</a:t>
            </a:r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F6BF1849-D4E8-443B-9DE2-4559CBC5E0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534400" cy="5029200"/>
          </a:xfrm>
        </p:spPr>
        <p:txBody>
          <a:bodyPr/>
          <a:lstStyle/>
          <a:p>
            <a:pPr marL="609600" indent="-609600"/>
            <a:r>
              <a:rPr lang="el-GR" altLang="en-US" sz="2800" b="1" dirty="0">
                <a:cs typeface="Times New Roman" panose="02020603050405020304" pitchFamily="18" charset="0"/>
              </a:rPr>
              <a:t>Θεώρημα</a:t>
            </a:r>
            <a:r>
              <a:rPr lang="en-US" altLang="en-US" sz="2800" b="1" dirty="0">
                <a:cs typeface="Times New Roman" panose="02020603050405020304" pitchFamily="18" charset="0"/>
              </a:rPr>
              <a:t> 10: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Εάν ένας διανυσματικός χώρος </a:t>
            </a:r>
            <a:r>
              <a:rPr lang="en-US" altLang="en-US" sz="2800" i="1" dirty="0">
                <a:cs typeface="Times New Roman" panose="02020603050405020304" pitchFamily="18" charset="0"/>
              </a:rPr>
              <a:t>V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έ</a:t>
            </a:r>
            <a:r>
              <a:rPr lang="el-GR" altLang="en-US" sz="2800" dirty="0" err="1">
                <a:cs typeface="Times New Roman" panose="02020603050405020304" pitchFamily="18" charset="0"/>
              </a:rPr>
              <a:t>χει</a:t>
            </a:r>
            <a:r>
              <a:rPr lang="el-GR" altLang="en-US" sz="2800" dirty="0">
                <a:cs typeface="Times New Roman" panose="02020603050405020304" pitchFamily="18" charset="0"/>
              </a:rPr>
              <a:t> μια βάση </a:t>
            </a:r>
            <a:r>
              <a:rPr lang="en-US" altLang="en-US" sz="2800" i="1" dirty="0">
                <a:cs typeface="Times New Roman" panose="02020603050405020304" pitchFamily="18" charset="0"/>
              </a:rPr>
              <a:t>B</a:t>
            </a:r>
            <a:r>
              <a:rPr lang="en-US" altLang="en-US" sz="2800" dirty="0">
                <a:cs typeface="Times New Roman" panose="02020603050405020304" pitchFamily="18" charset="0"/>
              </a:rPr>
              <a:t>                     , </a:t>
            </a:r>
            <a:r>
              <a:rPr lang="el-GR" altLang="en-US" sz="2800" dirty="0">
                <a:cs typeface="Times New Roman" panose="02020603050405020304" pitchFamily="18" charset="0"/>
              </a:rPr>
              <a:t>τότε οποιοδήποτε σύνολο στο </a:t>
            </a:r>
            <a:r>
              <a:rPr lang="en-US" altLang="en-US" sz="2800" i="1" dirty="0">
                <a:cs typeface="Times New Roman" panose="02020603050405020304" pitchFamily="18" charset="0"/>
              </a:rPr>
              <a:t>V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που περιέχει περισσότερα από </a:t>
            </a:r>
            <a:r>
              <a:rPr lang="en-US" altLang="en-US" sz="2800" i="1" dirty="0">
                <a:cs typeface="Times New Roman" panose="02020603050405020304" pitchFamily="18" charset="0"/>
              </a:rPr>
              <a:t>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διανύσματα αυτά πρέπει να είναι γραμμικά εξαρτημένα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pPr marL="609600" indent="-609600"/>
            <a:r>
              <a:rPr lang="el-GR" altLang="en-US" sz="2800" b="1" dirty="0"/>
              <a:t>Θεώρημα</a:t>
            </a:r>
            <a:r>
              <a:rPr lang="en-US" altLang="en-US" sz="2800" b="1" dirty="0"/>
              <a:t> 11:</a:t>
            </a:r>
            <a:r>
              <a:rPr lang="en-US" altLang="en-US" sz="2800" dirty="0"/>
              <a:t> </a:t>
            </a:r>
            <a:r>
              <a:rPr lang="el-GR" altLang="en-US" sz="2800" dirty="0"/>
              <a:t>Αν ένας διανυσματικός χώρος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έχει μια βάση από </a:t>
            </a:r>
            <a:r>
              <a:rPr lang="en-US" altLang="en-US" sz="2800" dirty="0"/>
              <a:t>n </a:t>
            </a:r>
            <a:r>
              <a:rPr lang="el-GR" altLang="en-US" sz="2800" dirty="0"/>
              <a:t>διανύσματα, τότε κάθε βάση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πρέπει να αποτελείται από ακριβώς </a:t>
            </a:r>
            <a:r>
              <a:rPr lang="en-US" altLang="en-US" sz="2800" dirty="0"/>
              <a:t>n </a:t>
            </a:r>
            <a:r>
              <a:rPr lang="el-GR" altLang="en-US" sz="2800" dirty="0"/>
              <a:t>διανύσματα.</a:t>
            </a:r>
            <a:endParaRPr lang="en-US" altLang="en-US" sz="2800" dirty="0"/>
          </a:p>
          <a:p>
            <a:pPr marL="609600" indent="-609600"/>
            <a:endParaRPr lang="en-US" altLang="en-US" sz="2800" dirty="0">
              <a:cs typeface="Times New Roman" panose="02020603050405020304" pitchFamily="18" charset="0"/>
            </a:endParaRPr>
          </a:p>
        </p:txBody>
      </p:sp>
      <p:graphicFrame>
        <p:nvGraphicFramePr>
          <p:cNvPr id="316459" name="Object 43">
            <a:extLst>
              <a:ext uri="{FF2B5EF4-FFF2-40B4-BE49-F238E27FC236}">
                <a16:creationId xmlns:a16="http://schemas.microsoft.com/office/drawing/2014/main" id="{EFDA6F1C-D154-4D51-BC56-6C15AD1E3D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3858343"/>
              </p:ext>
            </p:extLst>
          </p:nvPr>
        </p:nvGraphicFramePr>
        <p:xfrm>
          <a:off x="2794000" y="1905000"/>
          <a:ext cx="1930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30320" imgH="482400" progId="Equation.DSMT4">
                  <p:embed/>
                </p:oleObj>
              </mc:Choice>
              <mc:Fallback>
                <p:oleObj name="Equation" r:id="rId3" imgW="19303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1905000"/>
                        <a:ext cx="1930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1037250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Rectangle 2">
            <a:extLst>
              <a:ext uri="{FF2B5EF4-FFF2-40B4-BE49-F238E27FC236}">
                <a16:creationId xmlns:a16="http://schemas.microsoft.com/office/drawing/2014/main" id="{4A4F5B2D-07D2-41B5-B0D4-F66E9B980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ΤΗΣ ΤΑΞΗΣ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3187" name="Rectangle 3">
                <a:extLst>
                  <a:ext uri="{FF2B5EF4-FFF2-40B4-BE49-F238E27FC236}">
                    <a16:creationId xmlns:a16="http://schemas.microsoft.com/office/drawing/2014/main" id="{0632FD6B-38F1-47A9-A386-48D7C80AE722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-76200" y="1143000"/>
                <a:ext cx="9220200" cy="5334000"/>
              </a:xfrm>
            </p:spPr>
            <p:txBody>
              <a:bodyPr/>
              <a:lstStyle/>
              <a:p>
                <a:pPr marL="609600" indent="-609600"/>
                <a:r>
                  <a:rPr lang="el-GR" altLang="en-US" sz="2800" b="1" dirty="0"/>
                  <a:t>Παράδειγμα</a:t>
                </a:r>
                <a:r>
                  <a:rPr lang="en-US" altLang="en-US" sz="2800" b="1" dirty="0"/>
                  <a:t> 2:</a:t>
                </a:r>
                <a:r>
                  <a:rPr lang="en-US" altLang="en-US" sz="2800" dirty="0"/>
                  <a:t> 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r>
                  <a:rPr lang="el-GR" altLang="en-US" sz="2800" dirty="0"/>
                  <a:t>Αν ο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νας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        πίνακας με δισδιάστατο </a:t>
                </a:r>
                <a:r>
                  <a:rPr lang="el-GR" altLang="en-US" sz="2800" dirty="0" err="1"/>
                  <a:t>μηδενόχωρο</a:t>
                </a:r>
                <a:r>
                  <a:rPr lang="el-GR" altLang="en-US" sz="2800" dirty="0"/>
                  <a:t>, ποια είναι η </a:t>
                </a:r>
                <a:r>
                  <a:rPr lang="en-US" altLang="en-US" sz="2800" dirty="0"/>
                  <a:t>rank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?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r>
                  <a:rPr lang="el-GR" altLang="en-US" sz="2800" dirty="0"/>
                  <a:t>Είναι δυνατόν ένας </a:t>
                </a:r>
                <a:r>
                  <a:rPr lang="en-US" altLang="en-US" sz="2800" dirty="0"/>
                  <a:t>         </a:t>
                </a:r>
                <a:r>
                  <a:rPr lang="el-GR" altLang="en-US" sz="2800" dirty="0"/>
                  <a:t>πίνακας να έχει </a:t>
                </a:r>
                <a:r>
                  <a:rPr lang="el-GR" altLang="en-US" sz="2800" dirty="0" err="1"/>
                  <a:t>μηδενόχωρο</a:t>
                </a:r>
                <a:r>
                  <a:rPr lang="el-GR" altLang="en-US" sz="2800" dirty="0"/>
                  <a:t> διάστασης 2</a:t>
                </a:r>
                <a:r>
                  <a:rPr lang="en-US" altLang="en-US" sz="2800" dirty="0"/>
                  <a:t>;</a:t>
                </a:r>
              </a:p>
              <a:p>
                <a:pPr marL="609600" indent="-609600"/>
                <a:r>
                  <a:rPr lang="el-GR" altLang="en-US" sz="2800" b="1" dirty="0"/>
                  <a:t>Λύση</a:t>
                </a:r>
                <a:r>
                  <a:rPr lang="en-US" altLang="en-US" sz="2800" b="1" dirty="0"/>
                  <a:t>: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r>
                  <a:rPr lang="el-GR" altLang="en-US" sz="2800" dirty="0"/>
                  <a:t>Ο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χει</a:t>
                </a:r>
                <a:r>
                  <a:rPr lang="el-GR" altLang="en-US" sz="2800" dirty="0"/>
                  <a:t> </a:t>
                </a:r>
                <a:r>
                  <a:rPr lang="en-US" altLang="en-US" sz="2800" dirty="0"/>
                  <a:t>9 </a:t>
                </a:r>
                <a:r>
                  <a:rPr lang="el-GR" altLang="en-US" sz="2800" dirty="0"/>
                  <a:t>στήλες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l-GR" altLang="en-US" sz="2800" dirty="0"/>
                  <a:t>                            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𝑟𝑎𝑛𝑘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=7</m:t>
                    </m:r>
                  </m:oMath>
                </a14:m>
                <a:endParaRPr lang="en-US" altLang="en-US" sz="2800" b="0" dirty="0">
                  <a:ea typeface="Cambria Math" panose="02040503050406030204" pitchFamily="18" charset="0"/>
                </a:endParaRPr>
              </a:p>
              <a:p>
                <a:pPr marL="914400" lvl="2" indent="0">
                  <a:buNone/>
                </a:pPr>
                <a:r>
                  <a:rPr lang="en-US" altLang="en-US" sz="2800" dirty="0">
                    <a:solidFill>
                      <a:srgbClr val="077C97"/>
                    </a:solidFill>
                  </a:rPr>
                  <a:t>b.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Ό</a:t>
                </a:r>
                <a:r>
                  <a:rPr lang="el-GR" altLang="en-US" sz="2800" dirty="0"/>
                  <a:t>χι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Αν ένας 6</a:t>
                </a:r>
                <a:r>
                  <a:rPr lang="en-US" altLang="en-US" sz="2800" dirty="0"/>
                  <a:t>x</a:t>
                </a:r>
                <a:r>
                  <a:rPr lang="el-GR" altLang="en-US" sz="2800" dirty="0"/>
                  <a:t>9 πίνακας </a:t>
                </a:r>
                <a:r>
                  <a:rPr lang="en-US" altLang="en-US" sz="2800" i="1" dirty="0"/>
                  <a:t>B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έχει δισδιάστατο μηδενικό χώρο, θα πρέπει να έχει βαθμό 7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Οι στήλες όμως του </a:t>
                </a:r>
                <a:r>
                  <a:rPr lang="en-US" altLang="en-US" sz="2800" i="1" dirty="0"/>
                  <a:t>B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διανύσματα του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altLang="en-US" sz="2800" dirty="0"/>
                  <a:t>, </a:t>
                </a:r>
                <a:r>
                  <a:rPr lang="el-GR" altLang="en-US" sz="2800" dirty="0"/>
                  <a:t>και έτσι η διάσταση του </a:t>
                </a:r>
                <a:r>
                  <a:rPr lang="en-US" altLang="en-US" sz="2800" dirty="0"/>
                  <a:t>Col </a:t>
                </a:r>
                <a:r>
                  <a:rPr lang="en-US" altLang="en-US" sz="2800" i="1" dirty="0"/>
                  <a:t>B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δεν μπορεί να υπερβαίνει το </a:t>
                </a:r>
                <a:r>
                  <a:rPr lang="en-US" altLang="en-US" sz="2800" dirty="0"/>
                  <a:t>6; </a:t>
                </a:r>
                <a:r>
                  <a:rPr lang="el-GR" altLang="en-US" sz="2800" dirty="0"/>
                  <a:t>δηλαδή, το </a:t>
                </a:r>
                <a:r>
                  <a:rPr lang="en-US" altLang="en-US" sz="2800" dirty="0"/>
                  <a:t>rank </a:t>
                </a:r>
                <a:r>
                  <a:rPr lang="en-US" altLang="en-US" sz="2800" i="1" dirty="0"/>
                  <a:t>B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δεν μπορεί να υπερβαίνει </a:t>
                </a:r>
                <a:r>
                  <a:rPr lang="en-US" altLang="en-US" sz="2800" dirty="0"/>
                  <a:t>6.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endParaRPr lang="en-US" altLang="en-US" sz="2800" dirty="0"/>
              </a:p>
            </p:txBody>
          </p:sp>
        </mc:Choice>
        <mc:Fallback xmlns="">
          <p:sp>
            <p:nvSpPr>
              <p:cNvPr id="733187" name="Rectangle 3">
                <a:extLst>
                  <a:ext uri="{FF2B5EF4-FFF2-40B4-BE49-F238E27FC236}">
                    <a16:creationId xmlns:a16="http://schemas.microsoft.com/office/drawing/2014/main" id="{0632FD6B-38F1-47A9-A386-48D7C80AE7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-76200" y="1143000"/>
                <a:ext cx="9220200" cy="5334000"/>
              </a:xfrm>
              <a:blipFill>
                <a:blip r:embed="rId2"/>
                <a:stretch>
                  <a:fillRect l="-1100" t="-1425" b="-878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33188" name="Object 4">
            <a:extLst>
              <a:ext uri="{FF2B5EF4-FFF2-40B4-BE49-F238E27FC236}">
                <a16:creationId xmlns:a16="http://schemas.microsoft.com/office/drawing/2014/main" id="{A03A66F9-BEE5-42D6-8059-21284B6929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6445355"/>
              </p:ext>
            </p:extLst>
          </p:nvPr>
        </p:nvGraphicFramePr>
        <p:xfrm>
          <a:off x="3886200" y="1793382"/>
          <a:ext cx="6858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49160" imgH="342720" progId="Equation.DSMT4">
                  <p:embed/>
                </p:oleObj>
              </mc:Choice>
              <mc:Fallback>
                <p:oleObj name="Equation" r:id="rId3" imgW="7491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793382"/>
                        <a:ext cx="68580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3189" name="Object 5">
            <a:extLst>
              <a:ext uri="{FF2B5EF4-FFF2-40B4-BE49-F238E27FC236}">
                <a16:creationId xmlns:a16="http://schemas.microsoft.com/office/drawing/2014/main" id="{F76395C9-849E-44D8-AE2B-9EF2C8CCDA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774220"/>
              </p:ext>
            </p:extLst>
          </p:nvPr>
        </p:nvGraphicFramePr>
        <p:xfrm>
          <a:off x="4229100" y="2718950"/>
          <a:ext cx="685800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36560" imgH="342720" progId="Equation.DSMT4">
                  <p:embed/>
                </p:oleObj>
              </mc:Choice>
              <mc:Fallback>
                <p:oleObj name="Equation" r:id="rId5" imgW="7365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2718950"/>
                        <a:ext cx="685800" cy="319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3190" name="Object 6">
            <a:extLst>
              <a:ext uri="{FF2B5EF4-FFF2-40B4-BE49-F238E27FC236}">
                <a16:creationId xmlns:a16="http://schemas.microsoft.com/office/drawing/2014/main" id="{9551089D-1274-4B06-969F-BC3937F1A6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4446766"/>
              </p:ext>
            </p:extLst>
          </p:nvPr>
        </p:nvGraphicFramePr>
        <p:xfrm>
          <a:off x="4254500" y="4107848"/>
          <a:ext cx="2527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527200" imgH="431640" progId="Equation.DSMT4">
                  <p:embed/>
                </p:oleObj>
              </mc:Choice>
              <mc:Fallback>
                <p:oleObj name="Equation" r:id="rId7" imgW="252720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4107848"/>
                        <a:ext cx="2527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20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5779005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Rectangle 2">
            <a:extLst>
              <a:ext uri="{FF2B5EF4-FFF2-40B4-BE49-F238E27FC236}">
                <a16:creationId xmlns:a16="http://schemas.microsoft.com/office/drawing/2014/main" id="{4A4F5B2D-07D2-41B5-B0D4-F66E9B980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ΤΗΣ ΤΑΞΗΣ</a:t>
            </a:r>
            <a:endParaRPr lang="en-US" altLang="en-US" dirty="0"/>
          </a:p>
        </p:txBody>
      </p:sp>
      <p:sp>
        <p:nvSpPr>
          <p:cNvPr id="733187" name="Rectangle 3">
            <a:extLst>
              <a:ext uri="{FF2B5EF4-FFF2-40B4-BE49-F238E27FC236}">
                <a16:creationId xmlns:a16="http://schemas.microsoft.com/office/drawing/2014/main" id="{0632FD6B-38F1-47A9-A386-48D7C80AE7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88943"/>
            <a:ext cx="8229600" cy="4330857"/>
          </a:xfrm>
        </p:spPr>
        <p:txBody>
          <a:bodyPr/>
          <a:lstStyle/>
          <a:p>
            <a:pPr marL="914400" lvl="2" indent="0">
              <a:buNone/>
            </a:pPr>
            <a:r>
              <a:rPr lang="en-US" altLang="en-US" sz="2800" dirty="0">
                <a:solidFill>
                  <a:srgbClr val="077C97"/>
                </a:solidFill>
              </a:rPr>
              <a:t>b.</a:t>
            </a:r>
            <a:r>
              <a:rPr lang="en-US" altLang="en-US" sz="2800" dirty="0"/>
              <a:t> </a:t>
            </a:r>
            <a:r>
              <a:rPr lang="en-US" altLang="en-US" sz="2800" dirty="0" err="1"/>
              <a:t>Ό</a:t>
            </a:r>
            <a:r>
              <a:rPr lang="el-GR" altLang="en-US" sz="2800" dirty="0"/>
              <a:t>χι</a:t>
            </a:r>
            <a:r>
              <a:rPr lang="en-US" altLang="en-US" sz="2800" dirty="0"/>
              <a:t>. </a:t>
            </a:r>
            <a:r>
              <a:rPr lang="el-GR" altLang="en-US" sz="2800" dirty="0"/>
              <a:t>Αν ένας 6</a:t>
            </a:r>
            <a:r>
              <a:rPr lang="en-US" altLang="en-US" sz="2800" dirty="0"/>
              <a:t>x</a:t>
            </a:r>
            <a:r>
              <a:rPr lang="el-GR" altLang="en-US" sz="2800" dirty="0"/>
              <a:t>9 πίνακας </a:t>
            </a:r>
            <a:r>
              <a:rPr lang="en-US" altLang="en-US" sz="2800" i="1" dirty="0"/>
              <a:t>B</a:t>
            </a:r>
            <a:r>
              <a:rPr lang="en-US" altLang="en-US" sz="2800" dirty="0"/>
              <a:t>, </a:t>
            </a:r>
            <a:r>
              <a:rPr lang="el-GR" altLang="en-US" sz="2800" dirty="0"/>
              <a:t>έχει δισδιάστατο μηδενικό χώρο, θα πρέπει να έχει βαθμό 7</a:t>
            </a:r>
            <a:r>
              <a:rPr lang="en-US" altLang="en-US" sz="2800" dirty="0"/>
              <a:t>.</a:t>
            </a:r>
          </a:p>
          <a:p>
            <a:pPr marL="914400" lvl="2" indent="0">
              <a:spcBef>
                <a:spcPts val="1200"/>
              </a:spcBef>
              <a:buNone/>
            </a:pPr>
            <a:r>
              <a:rPr lang="el-GR" altLang="en-US" sz="2800" dirty="0"/>
              <a:t>Οι στήλες όμως του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διανύσματα του     </a:t>
            </a:r>
            <a:r>
              <a:rPr lang="en-US" altLang="en-US" sz="2800" dirty="0"/>
              <a:t>, </a:t>
            </a:r>
            <a:r>
              <a:rPr lang="el-GR" altLang="en-US" sz="2800" dirty="0"/>
              <a:t>και έτσι η διάσταση του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δεν μπορεί να υπερβαίνει το </a:t>
            </a:r>
            <a:r>
              <a:rPr lang="en-US" altLang="en-US" sz="2800" dirty="0"/>
              <a:t>6; </a:t>
            </a:r>
            <a:r>
              <a:rPr lang="el-GR" altLang="en-US" sz="2800" dirty="0"/>
              <a:t>δηλαδή, το </a:t>
            </a:r>
            <a:r>
              <a:rPr lang="en-US" altLang="en-US" sz="2800" dirty="0"/>
              <a:t>rank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δεν μπορεί να υπερβαίνει </a:t>
            </a:r>
            <a:r>
              <a:rPr lang="en-US" altLang="en-US" sz="2800" dirty="0"/>
              <a:t>6.</a:t>
            </a:r>
          </a:p>
          <a:p>
            <a:pPr marL="914400" lvl="2" indent="0">
              <a:buNone/>
            </a:pPr>
            <a:endParaRPr lang="en-US" alt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21</a:t>
            </a:fld>
            <a:endParaRPr lang="en-CA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08EFAE-747F-8A73-9AEE-E0A0A98A2C8D}"/>
                  </a:ext>
                </a:extLst>
              </p:cNvPr>
              <p:cNvSpPr txBox="1"/>
              <p:nvPr/>
            </p:nvSpPr>
            <p:spPr>
              <a:xfrm>
                <a:off x="7734300" y="2743200"/>
                <a:ext cx="45085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alt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ℝ</m:t>
                      </m:r>
                      <m:r>
                        <a:rPr lang="en-US" altLang="en-US" sz="24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6</m:t>
                      </m:r>
                    </m:oMath>
                  </m:oMathPara>
                </a14:m>
                <a:endParaRPr lang="en-GR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08EFAE-747F-8A73-9AEE-E0A0A98A2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300" y="2743200"/>
                <a:ext cx="450850" cy="461665"/>
              </a:xfrm>
              <a:prstGeom prst="rect">
                <a:avLst/>
              </a:prstGeom>
              <a:blipFill>
                <a:blip r:embed="rId2"/>
                <a:stretch>
                  <a:fillRect l="-2778" r="-1111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83087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162" name="Rectangle 2">
            <a:extLst>
              <a:ext uri="{FF2B5EF4-FFF2-40B4-BE49-F238E27FC236}">
                <a16:creationId xmlns:a16="http://schemas.microsoft.com/office/drawing/2014/main" id="{3E7E8E1D-BC01-4481-B654-0345A306E4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ΤΆΞΗ ΚΑΙ ΜΗΔΕΝΙΚΟΤΗΤΑ</a:t>
            </a:r>
            <a:endParaRPr lang="en-US" altLang="en-US" dirty="0"/>
          </a:p>
        </p:txBody>
      </p:sp>
      <p:sp>
        <p:nvSpPr>
          <p:cNvPr id="732163" name="Rectangle 3">
            <a:extLst>
              <a:ext uri="{FF2B5EF4-FFF2-40B4-BE49-F238E27FC236}">
                <a16:creationId xmlns:a16="http://schemas.microsoft.com/office/drawing/2014/main" id="{5938C91B-BF1C-4F9E-A077-8485BD58F0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991600" cy="4800600"/>
          </a:xfrm>
        </p:spPr>
        <p:txBody>
          <a:bodyPr/>
          <a:lstStyle/>
          <a:p>
            <a:endParaRPr lang="en-US" altLang="en-US" sz="2800" dirty="0"/>
          </a:p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3:</a:t>
            </a:r>
            <a:r>
              <a:rPr lang="en-US" altLang="en-US" sz="2800" dirty="0"/>
              <a:t> </a:t>
            </a:r>
            <a:r>
              <a:rPr lang="el-GR" altLang="en-US" sz="2800" dirty="0"/>
              <a:t>Βρείτε την τάξη και τη </a:t>
            </a:r>
            <a:r>
              <a:rPr lang="el-GR" altLang="en-US" sz="2800" dirty="0" err="1"/>
              <a:t>μηδενικότητα</a:t>
            </a:r>
            <a:r>
              <a:rPr lang="el-GR" altLang="en-US" sz="2800" dirty="0"/>
              <a:t> του</a:t>
            </a:r>
            <a:endParaRPr lang="en-US" altLang="en-US" sz="2800" dirty="0"/>
          </a:p>
        </p:txBody>
      </p:sp>
      <p:graphicFrame>
        <p:nvGraphicFramePr>
          <p:cNvPr id="732165" name="Object 5">
            <a:extLst>
              <a:ext uri="{FF2B5EF4-FFF2-40B4-BE49-F238E27FC236}">
                <a16:creationId xmlns:a16="http://schemas.microsoft.com/office/drawing/2014/main" id="{43F7A589-A192-4B92-BED1-6DF5B0379C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117919"/>
              </p:ext>
            </p:extLst>
          </p:nvPr>
        </p:nvGraphicFramePr>
        <p:xfrm>
          <a:off x="2209800" y="3048000"/>
          <a:ext cx="44323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31960" imgH="1777680" progId="Equation.DSMT4">
                  <p:embed/>
                </p:oleObj>
              </mc:Choice>
              <mc:Fallback>
                <p:oleObj name="Equation" r:id="rId2" imgW="443196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048000"/>
                        <a:ext cx="44323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22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79649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Rectangle 2">
            <a:extLst>
              <a:ext uri="{FF2B5EF4-FFF2-40B4-BE49-F238E27FC236}">
                <a16:creationId xmlns:a16="http://schemas.microsoft.com/office/drawing/2014/main" id="{A6E11E38-8983-4667-9400-B3FEF865DD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ΤΆΞΗ ΚΑΙ ΜΗΔΕΝΙΚΟΤΗΤΑ</a:t>
            </a:r>
            <a:endParaRPr lang="en-US" altLang="en-US" dirty="0"/>
          </a:p>
        </p:txBody>
      </p:sp>
      <p:sp>
        <p:nvSpPr>
          <p:cNvPr id="733187" name="Rectangle 3">
            <a:extLst>
              <a:ext uri="{FF2B5EF4-FFF2-40B4-BE49-F238E27FC236}">
                <a16:creationId xmlns:a16="http://schemas.microsoft.com/office/drawing/2014/main" id="{7C38EAE2-5227-46D5-8623-0B46E3EC68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686800" cy="4724400"/>
          </a:xfrm>
        </p:spPr>
        <p:txBody>
          <a:bodyPr/>
          <a:lstStyle/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Ανάγουμε με πράξεις γραμμών τον  </a:t>
            </a:r>
            <a:r>
              <a:rPr lang="en-US" altLang="en-US" sz="2800" dirty="0"/>
              <a:t>            </a:t>
            </a:r>
            <a:r>
              <a:rPr lang="el-GR" altLang="en-US" sz="2800" dirty="0"/>
              <a:t>στην εξής κλιμακωτή μορφή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Υπάρχουν τρεις ελεύθερες μεταβλητές, </a:t>
            </a:r>
            <a:r>
              <a:rPr lang="en-US" altLang="en-US" sz="2800" i="1" dirty="0">
                <a:cs typeface="Times New Roman" panose="02020603050405020304" pitchFamily="18" charset="0"/>
              </a:rPr>
              <a:t>x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i="1" dirty="0">
                <a:cs typeface="Times New Roman" panose="02020603050405020304" pitchFamily="18" charset="0"/>
              </a:rPr>
              <a:t>x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4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και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x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5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800" dirty="0" err="1">
                <a:cs typeface="Times New Roman" panose="02020603050405020304" pitchFamily="18" charset="0"/>
              </a:rPr>
              <a:t>Ά</a:t>
            </a:r>
            <a:r>
              <a:rPr lang="el-GR" altLang="en-US" sz="2800" dirty="0" err="1">
                <a:cs typeface="Times New Roman" panose="02020603050405020304" pitchFamily="18" charset="0"/>
              </a:rPr>
              <a:t>ρα</a:t>
            </a:r>
            <a:r>
              <a:rPr lang="el-GR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cs typeface="Times New Roman" panose="02020603050405020304" pitchFamily="18" charset="0"/>
              </a:rPr>
              <a:t>nullity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= 3.</a:t>
            </a:r>
          </a:p>
          <a:p>
            <a:r>
              <a:rPr lang="el-GR" altLang="en-US" sz="2800" dirty="0">
                <a:cs typeface="Times New Roman" panose="02020603050405020304" pitchFamily="18" charset="0"/>
              </a:rPr>
              <a:t>Επίσης</a:t>
            </a:r>
            <a:r>
              <a:rPr lang="en-US" altLang="en-US" sz="2800" dirty="0">
                <a:cs typeface="Times New Roman" panose="02020603050405020304" pitchFamily="18" charset="0"/>
              </a:rPr>
              <a:t> rank </a:t>
            </a:r>
            <a:r>
              <a:rPr lang="en-US" altLang="en-US" sz="2800" i="1" dirty="0">
                <a:cs typeface="Times New Roman" panose="02020603050405020304" pitchFamily="18" charset="0"/>
              </a:rPr>
              <a:t>A </a:t>
            </a:r>
            <a:r>
              <a:rPr lang="en-US" altLang="en-US" sz="2800" dirty="0">
                <a:cs typeface="Times New Roman" panose="02020603050405020304" pitchFamily="18" charset="0"/>
              </a:rPr>
              <a:t>= 2 </a:t>
            </a:r>
            <a:r>
              <a:rPr lang="el-GR" altLang="en-US" sz="2800" dirty="0">
                <a:cs typeface="Times New Roman" panose="02020603050405020304" pitchFamily="18" charset="0"/>
              </a:rPr>
              <a:t>επειδή ο 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έχει δύο στήλες με οδηγό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733190" name="Object 6">
            <a:extLst>
              <a:ext uri="{FF2B5EF4-FFF2-40B4-BE49-F238E27FC236}">
                <a16:creationId xmlns:a16="http://schemas.microsoft.com/office/drawing/2014/main" id="{16E5150A-823B-4743-8567-DF4001CDB1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533828"/>
              </p:ext>
            </p:extLst>
          </p:nvPr>
        </p:nvGraphicFramePr>
        <p:xfrm>
          <a:off x="6858000" y="1447800"/>
          <a:ext cx="9906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3000" imgH="558720" progId="Equation.DSMT4">
                  <p:embed/>
                </p:oleObj>
              </mc:Choice>
              <mc:Fallback>
                <p:oleObj name="Equation" r:id="rId2" imgW="11430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1447800"/>
                        <a:ext cx="9906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3191" name="Object 7">
            <a:extLst>
              <a:ext uri="{FF2B5EF4-FFF2-40B4-BE49-F238E27FC236}">
                <a16:creationId xmlns:a16="http://schemas.microsoft.com/office/drawing/2014/main" id="{1BBB6CD1-D612-4AE3-9503-DA3290D64C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2438400"/>
          <a:ext cx="39497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49560" imgH="1777680" progId="Equation.DSMT4">
                  <p:embed/>
                </p:oleObj>
              </mc:Choice>
              <mc:Fallback>
                <p:oleObj name="Equation" r:id="rId4" imgW="394956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438400"/>
                        <a:ext cx="39497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23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4683875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210" name="Rectangle 2">
            <a:extLst>
              <a:ext uri="{FF2B5EF4-FFF2-40B4-BE49-F238E27FC236}">
                <a16:creationId xmlns:a16="http://schemas.microsoft.com/office/drawing/2014/main" id="{6721566D-A885-4A42-A7EF-14CF73AC6D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ΤΟΥ ΑΝΤΙΣΤΡΈΨΙΜΟΥ ΠΊΝΑΚΑ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4211" name="Rectangle 3">
                <a:extLst>
                  <a:ext uri="{FF2B5EF4-FFF2-40B4-BE49-F238E27FC236}">
                    <a16:creationId xmlns:a16="http://schemas.microsoft.com/office/drawing/2014/main" id="{04E3CF2E-C6D4-4FCE-B34C-33276E644071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458200" cy="5334000"/>
              </a:xfrm>
            </p:spPr>
            <p:txBody>
              <a:bodyPr/>
              <a:lstStyle/>
              <a:p>
                <a:pPr marL="609600" indent="-609600"/>
                <a:endParaRPr lang="en-US" altLang="en-US" sz="2800" dirty="0"/>
              </a:p>
              <a:p>
                <a:pPr marL="609600" indent="-609600"/>
                <a:r>
                  <a:rPr lang="el-GR" altLang="en-US" sz="2800" b="1" dirty="0"/>
                  <a:t>Θεώρημα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Έστω ο          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πίνακας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Τότε οι ακόλουθες δηλώσεις είναι ισοδύναμες με τη δήλωση ότι ο </a:t>
                </a:r>
                <a:r>
                  <a:rPr lang="el-GR" altLang="en-US" sz="2800" i="1" dirty="0"/>
                  <a:t>Α</a:t>
                </a:r>
                <a:r>
                  <a:rPr lang="el-GR" altLang="en-US" sz="2800" dirty="0"/>
                  <a:t> είναι αντιστρέψιμος πίνακας</a:t>
                </a:r>
                <a:r>
                  <a:rPr lang="en-US" altLang="en-US" sz="2800" dirty="0"/>
                  <a:t>.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 startAt="13"/>
                </a:pPr>
                <a:r>
                  <a:rPr lang="el-GR" altLang="en-US" sz="2800" dirty="0"/>
                  <a:t>Οι στήλες του Α σχηματίζουν μια βάση του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endParaRPr lang="en-US" altLang="en-US" sz="2800" dirty="0"/>
              </a:p>
              <a:p>
                <a:pPr marL="1371600" lvl="2" indent="-457200">
                  <a:buFont typeface="Wingdings" panose="05000000000000000000" pitchFamily="2" charset="2"/>
                  <a:buAutoNum type="alphaLcPeriod" startAt="13"/>
                </a:pPr>
                <a:r>
                  <a:rPr lang="en-US" altLang="en-US" sz="2800" dirty="0"/>
                  <a:t>Col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=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endParaRPr lang="en-US" altLang="en-US" sz="2800" dirty="0"/>
              </a:p>
              <a:p>
                <a:pPr marL="1371600" lvl="2" indent="-457200">
                  <a:buFont typeface="Wingdings" panose="05000000000000000000" pitchFamily="2" charset="2"/>
                  <a:buAutoNum type="alphaLcPeriod" startAt="13"/>
                </a:pPr>
                <a:r>
                  <a:rPr lang="en-US" altLang="en-US" sz="2800" dirty="0"/>
                  <a:t>Rank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 startAt="13"/>
                </a:pPr>
                <a:r>
                  <a:rPr lang="en-US" altLang="en-US" sz="2800" dirty="0"/>
                  <a:t>Nullity </a:t>
                </a:r>
                <a:r>
                  <a:rPr lang="en-US" altLang="en-US" sz="2800" i="1" dirty="0"/>
                  <a:t>A </a:t>
                </a:r>
                <a:r>
                  <a:rPr lang="en-US" altLang="en-US" sz="2800" dirty="0"/>
                  <a:t>= 0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 startAt="13"/>
                </a:pPr>
                <a:r>
                  <a:rPr lang="en-US" altLang="en-US" sz="2800" dirty="0" err="1"/>
                  <a:t>Nul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= {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}</a:t>
                </a:r>
              </a:p>
              <a:p>
                <a:pPr marL="914400" lvl="2" indent="0">
                  <a:buNone/>
                </a:pPr>
                <a:endParaRPr lang="en-US" altLang="en-US" sz="2800" dirty="0"/>
              </a:p>
              <a:p>
                <a:pPr marL="1371600" lvl="2" indent="-457200">
                  <a:buFont typeface="Wingdings" panose="05000000000000000000" pitchFamily="2" charset="2"/>
                  <a:buAutoNum type="alphaLcPeriod" startAt="13"/>
                </a:pPr>
                <a:endParaRPr lang="en-US" altLang="en-US" sz="2800" dirty="0"/>
              </a:p>
            </p:txBody>
          </p:sp>
        </mc:Choice>
        <mc:Fallback xmlns="">
          <p:sp>
            <p:nvSpPr>
              <p:cNvPr id="734211" name="Rectangle 3">
                <a:extLst>
                  <a:ext uri="{FF2B5EF4-FFF2-40B4-BE49-F238E27FC236}">
                    <a16:creationId xmlns:a16="http://schemas.microsoft.com/office/drawing/2014/main" id="{04E3CF2E-C6D4-4FCE-B34C-33276E64407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458200" cy="5334000"/>
              </a:xfrm>
              <a:blipFill>
                <a:blip r:embed="rId2"/>
                <a:stretch>
                  <a:fillRect l="-1349" r="-75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34213" name="Object 5">
            <a:extLst>
              <a:ext uri="{FF2B5EF4-FFF2-40B4-BE49-F238E27FC236}">
                <a16:creationId xmlns:a16="http://schemas.microsoft.com/office/drawing/2014/main" id="{D2DD34B1-91B3-4F3D-BBFC-CC86D7CBD4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538058"/>
              </p:ext>
            </p:extLst>
          </p:nvPr>
        </p:nvGraphicFramePr>
        <p:xfrm>
          <a:off x="4038600" y="1828800"/>
          <a:ext cx="774700" cy="22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4360" imgH="253800" progId="Equation.DSMT4">
                  <p:embed/>
                </p:oleObj>
              </mc:Choice>
              <mc:Fallback>
                <p:oleObj name="Equation" r:id="rId3" imgW="774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828800"/>
                        <a:ext cx="774700" cy="221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4216" name="Object 8">
            <a:extLst>
              <a:ext uri="{FF2B5EF4-FFF2-40B4-BE49-F238E27FC236}">
                <a16:creationId xmlns:a16="http://schemas.microsoft.com/office/drawing/2014/main" id="{E92CF8BC-64E1-45DF-812A-169665F5FF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861939"/>
              </p:ext>
            </p:extLst>
          </p:nvPr>
        </p:nvGraphicFramePr>
        <p:xfrm>
          <a:off x="2722085" y="4130866"/>
          <a:ext cx="914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4400" imgH="342720" progId="Equation.DSMT4">
                  <p:embed/>
                </p:oleObj>
              </mc:Choice>
              <mc:Fallback>
                <p:oleObj name="Equation" r:id="rId5" imgW="91440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2085" y="4130866"/>
                        <a:ext cx="914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24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819913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234" name="Rectangle 2">
            <a:extLst>
              <a:ext uri="{FF2B5EF4-FFF2-40B4-BE49-F238E27FC236}">
                <a16:creationId xmlns:a16="http://schemas.microsoft.com/office/drawing/2014/main" id="{BBE65A53-EB77-41FF-A981-BFE79ABD16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ΤΟΥ ΑΝΤΙΣΤΡΈΨΙΜΟΥ ΠΊΝΑΚΑ</a:t>
            </a:r>
            <a:endParaRPr lang="en-US" altLang="en-US" dirty="0"/>
          </a:p>
        </p:txBody>
      </p:sp>
      <p:sp>
        <p:nvSpPr>
          <p:cNvPr id="735235" name="Rectangle 3">
            <a:extLst>
              <a:ext uri="{FF2B5EF4-FFF2-40B4-BE49-F238E27FC236}">
                <a16:creationId xmlns:a16="http://schemas.microsoft.com/office/drawing/2014/main" id="{45E42EAE-7426-4648-9F90-48557ED04E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None/>
            </a:pPr>
            <a:endParaRPr lang="en-US" altLang="en-US" sz="3600" dirty="0"/>
          </a:p>
          <a:p>
            <a:pPr marL="609600" indent="-609600"/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Statement (m) is logically equivalent to statements (e) and (h) regarding linear independence and spanning.</a:t>
            </a:r>
          </a:p>
          <a:p>
            <a:pPr marL="609600" indent="-609600"/>
            <a:endParaRPr lang="en-US" altLang="en-US" sz="2800" dirty="0"/>
          </a:p>
          <a:p>
            <a:pPr marL="609600" indent="-609600"/>
            <a:r>
              <a:rPr lang="en-US" altLang="en-US" sz="2800" dirty="0"/>
              <a:t>The other five statements are linked to the earlier ones of the theorem by the following chain of almost trivial implications:</a:t>
            </a:r>
          </a:p>
        </p:txBody>
      </p:sp>
      <p:graphicFrame>
        <p:nvGraphicFramePr>
          <p:cNvPr id="735238" name="Object 6">
            <a:extLst>
              <a:ext uri="{FF2B5EF4-FFF2-40B4-BE49-F238E27FC236}">
                <a16:creationId xmlns:a16="http://schemas.microsoft.com/office/drawing/2014/main" id="{C2B56652-CB72-4D2E-88EE-7FEB1D1FED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447420"/>
              </p:ext>
            </p:extLst>
          </p:nvPr>
        </p:nvGraphicFramePr>
        <p:xfrm>
          <a:off x="1790700" y="5334000"/>
          <a:ext cx="5791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790960" imgH="431640" progId="Equation.DSMT4">
                  <p:embed/>
                </p:oleObj>
              </mc:Choice>
              <mc:Fallback>
                <p:oleObj name="Equation" r:id="rId3" imgW="57909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5334000"/>
                        <a:ext cx="5791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25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0395975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C47DDB7-385E-3224-4A3F-EA084DE42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>
            <a:extLst>
              <a:ext uri="{FF2B5EF4-FFF2-40B4-BE49-F238E27FC236}">
                <a16:creationId xmlns:a16="http://schemas.microsoft.com/office/drawing/2014/main" id="{02EA0A2D-FC04-54AD-5F6A-7CD5094EA5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ΔΙΆΣΤΑΣΗ ΕΝΌΣ ΔΙΑΝΥΣΜΑΤΙΚΟΎ ΧΏΡΟΥ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59ED275D-4EFB-7904-83F2-2FFA0A3FE694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447800"/>
                <a:ext cx="8534400" cy="5029200"/>
              </a:xfrm>
            </p:spPr>
            <p:txBody>
              <a:bodyPr/>
              <a:lstStyle/>
              <a:p>
                <a:pPr marL="609600" indent="-609600"/>
                <a:r>
                  <a:rPr lang="el-GR" altLang="en-US" sz="2800" b="1" dirty="0"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 10: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Εάν ένας διανυσματικός χώρος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χει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μια βάση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                   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τότε οποιοδήποτε σύνολο στο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που περιέχει περισσότερα από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διανύσματα αυτά πρέπει να είναι γραμμικά εξαρτημένα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609600" indent="-609600">
                  <a:buFont typeface="Wingdings" panose="05000000000000000000" pitchFamily="2" charset="2"/>
                  <a:buNone/>
                </a:pPr>
                <a:endParaRPr lang="en-US" altLang="en-US" sz="1600" dirty="0">
                  <a:cs typeface="Times New Roman" panose="02020603050405020304" pitchFamily="18" charset="0"/>
                </a:endParaRPr>
              </a:p>
              <a:p>
                <a:pPr marL="609600" indent="-609600"/>
                <a:r>
                  <a:rPr lang="el-GR" altLang="en-US" sz="2800" b="1" dirty="0">
                    <a:cs typeface="Times New Roman" panose="02020603050405020304" pitchFamily="18" charset="0"/>
                  </a:rPr>
                  <a:t>Απόδειξη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: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στω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{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…, 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800" i="1" baseline="-25000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}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να σύνολο του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με περισσότερα από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n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διανύσματα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altLang="en-US" sz="1600" dirty="0">
                  <a:cs typeface="Times New Roman" panose="02020603050405020304" pitchFamily="18" charset="0"/>
                </a:endParaRPr>
              </a:p>
              <a:p>
                <a:pPr marL="609600" indent="-609600"/>
                <a:r>
                  <a:rPr lang="el-GR" altLang="en-US" sz="2800" dirty="0">
                    <a:cs typeface="Times New Roman" panose="02020603050405020304" pitchFamily="18" charset="0"/>
                  </a:rPr>
                  <a:t>Τα διανύσματα συντεταγμένων 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[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]</a:t>
                </a:r>
                <a:r>
                  <a:rPr lang="el-GR" altLang="en-US" sz="2800" baseline="-25000" dirty="0">
                    <a:cs typeface="Times New Roman" panose="02020603050405020304" pitchFamily="18" charset="0"/>
                  </a:rPr>
                  <a:t>Β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…, [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800" i="1" baseline="-25000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]</a:t>
                </a:r>
                <a:r>
                  <a:rPr lang="el-GR" altLang="en-US" sz="2800" baseline="-25000" dirty="0">
                    <a:cs typeface="Times New Roman" panose="02020603050405020304" pitchFamily="18" charset="0"/>
                  </a:rPr>
                  <a:t>Β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αποτελούν ένα γραμμικά εξαρτημένο σύνολο του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επειδή υπάρχουν περισσότερα διανύσματα (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p)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από το πλήθος των στοιχείων (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n)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σε κάθε διάνυσμα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609600" indent="-609600"/>
                <a:endParaRPr lang="en-US" altLang="en-US" sz="2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F6BF1849-D4E8-443B-9DE2-4559CBC5E0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447800"/>
                <a:ext cx="8534400" cy="5029200"/>
              </a:xfrm>
              <a:blipFill>
                <a:blip r:embed="rId3"/>
                <a:stretch>
                  <a:fillRect l="-1339" t="-1511" r="-1190" b="-503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16459" name="Object 43">
            <a:extLst>
              <a:ext uri="{FF2B5EF4-FFF2-40B4-BE49-F238E27FC236}">
                <a16:creationId xmlns:a16="http://schemas.microsoft.com/office/drawing/2014/main" id="{2D4A30BE-031B-8410-038C-D39B6FC7DD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94000" y="1905000"/>
          <a:ext cx="1930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30320" imgH="482400" progId="Equation.DSMT4">
                  <p:embed/>
                </p:oleObj>
              </mc:Choice>
              <mc:Fallback>
                <p:oleObj name="Equation" r:id="rId4" imgW="1930320" imgH="482400" progId="Equation.DSMT4">
                  <p:embed/>
                  <p:pic>
                    <p:nvPicPr>
                      <p:cNvPr id="316459" name="Object 43">
                        <a:extLst>
                          <a:ext uri="{FF2B5EF4-FFF2-40B4-BE49-F238E27FC236}">
                            <a16:creationId xmlns:a16="http://schemas.microsoft.com/office/drawing/2014/main" id="{EFDA6F1C-D154-4D51-BC56-6C15AD1E3D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1905000"/>
                        <a:ext cx="1930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25B904-A2A2-2921-28E4-8804FBDC8D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41760729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>
            <a:extLst>
              <a:ext uri="{FF2B5EF4-FFF2-40B4-BE49-F238E27FC236}">
                <a16:creationId xmlns:a16="http://schemas.microsoft.com/office/drawing/2014/main" id="{A1D83BC3-6BD2-4204-B8E8-48CE85CB88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ΔΙΆΣΤΑΣΗ ΕΝΌΣ ΔΙΑΝΥΣΜΑΤΙΚΟΎ ΧΏΡΟΥ</a:t>
            </a:r>
          </a:p>
        </p:txBody>
      </p:sp>
      <p:sp>
        <p:nvSpPr>
          <p:cNvPr id="720899" name="Rectangle 3">
            <a:extLst>
              <a:ext uri="{FF2B5EF4-FFF2-40B4-BE49-F238E27FC236}">
                <a16:creationId xmlns:a16="http://schemas.microsoft.com/office/drawing/2014/main" id="{08CD8050-0BCF-43AE-AE8D-79D598CAC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334000"/>
          </a:xfrm>
        </p:spPr>
        <p:txBody>
          <a:bodyPr/>
          <a:lstStyle/>
          <a:p>
            <a:r>
              <a:rPr lang="el-GR" altLang="en-US" sz="2800" dirty="0"/>
              <a:t>Επομένως, υπάρχουν βάρη </a:t>
            </a:r>
            <a:r>
              <a:rPr lang="en-US" altLang="en-US" sz="2800" i="1" dirty="0"/>
              <a:t>c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i="1" dirty="0"/>
              <a:t>c</a:t>
            </a:r>
            <a:r>
              <a:rPr lang="en-US" altLang="en-US" sz="2800" i="1" baseline="-25000" dirty="0"/>
              <a:t>p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ό</a:t>
            </a:r>
            <a:r>
              <a:rPr lang="el-GR" altLang="en-US" sz="2800" dirty="0"/>
              <a:t>χι όλα μηδέν</a:t>
            </a:r>
            <a:r>
              <a:rPr lang="en-US" altLang="en-US" sz="2800" dirty="0"/>
              <a:t>, </a:t>
            </a:r>
            <a:r>
              <a:rPr lang="el-GR" altLang="en-US" sz="2800" dirty="0" err="1"/>
              <a:t>τ.ω</a:t>
            </a:r>
            <a:r>
              <a:rPr lang="el-GR" altLang="en-US" sz="2800" dirty="0"/>
              <a:t>.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Δεδομένου ότι η αντιστοίχιση συντεταγμένων είναι γραμμικός μετασχηματισμός</a:t>
            </a:r>
            <a:r>
              <a:rPr lang="en-US" altLang="en-US" sz="2800" dirty="0"/>
              <a:t>,</a:t>
            </a:r>
          </a:p>
        </p:txBody>
      </p:sp>
      <p:graphicFrame>
        <p:nvGraphicFramePr>
          <p:cNvPr id="720900" name="Object 4">
            <a:extLst>
              <a:ext uri="{FF2B5EF4-FFF2-40B4-BE49-F238E27FC236}">
                <a16:creationId xmlns:a16="http://schemas.microsoft.com/office/drawing/2014/main" id="{48EDC542-9410-485D-8B50-1126EC8BE5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9715800"/>
              </p:ext>
            </p:extLst>
          </p:nvPr>
        </p:nvGraphicFramePr>
        <p:xfrm>
          <a:off x="1174751" y="2011065"/>
          <a:ext cx="45085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08280" imgH="1777680" progId="Equation.DSMT4">
                  <p:embed/>
                </p:oleObj>
              </mc:Choice>
              <mc:Fallback>
                <p:oleObj name="Equation" r:id="rId2" imgW="450828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51" y="2011065"/>
                        <a:ext cx="45085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901" name="Text Box 5">
            <a:extLst>
              <a:ext uri="{FF2B5EF4-FFF2-40B4-BE49-F238E27FC236}">
                <a16:creationId xmlns:a16="http://schemas.microsoft.com/office/drawing/2014/main" id="{9CB80604-CE20-416D-8FFF-CD41015B9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438400"/>
            <a:ext cx="3200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dirty="0">
                <a:solidFill>
                  <a:srgbClr val="0099FF"/>
                </a:solidFill>
                <a:latin typeface="Times New Roman" panose="02020603050405020304" pitchFamily="18" charset="0"/>
              </a:rPr>
              <a:t>(το μηδενικό διάνυσμα)</a:t>
            </a:r>
          </a:p>
        </p:txBody>
      </p:sp>
      <p:graphicFrame>
        <p:nvGraphicFramePr>
          <p:cNvPr id="720903" name="Object 7">
            <a:extLst>
              <a:ext uri="{FF2B5EF4-FFF2-40B4-BE49-F238E27FC236}">
                <a16:creationId xmlns:a16="http://schemas.microsoft.com/office/drawing/2014/main" id="{586D8494-2C8F-4D78-A3C4-C776492A14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0035545"/>
              </p:ext>
            </p:extLst>
          </p:nvPr>
        </p:nvGraphicFramePr>
        <p:xfrm>
          <a:off x="2514600" y="4998545"/>
          <a:ext cx="3911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911400" imgH="1777680" progId="Equation.DSMT4">
                  <p:embed/>
                </p:oleObj>
              </mc:Choice>
              <mc:Fallback>
                <p:oleObj name="Equation" r:id="rId5" imgW="391140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998545"/>
                        <a:ext cx="3911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1970922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>
            <a:extLst>
              <a:ext uri="{FF2B5EF4-FFF2-40B4-BE49-F238E27FC236}">
                <a16:creationId xmlns:a16="http://schemas.microsoft.com/office/drawing/2014/main" id="{EFC3A84B-8012-41B0-9D00-19CA61D37B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ΔΙΆΣΤΑΣΗ ΕΝΌΣ ΔΙΑΝΥΣΜΑΤΙΚΟΎ ΧΏΡΟΥ</a:t>
            </a:r>
          </a:p>
        </p:txBody>
      </p:sp>
      <p:sp>
        <p:nvSpPr>
          <p:cNvPr id="721923" name="Rectangle 3">
            <a:extLst>
              <a:ext uri="{FF2B5EF4-FFF2-40B4-BE49-F238E27FC236}">
                <a16:creationId xmlns:a16="http://schemas.microsoft.com/office/drawing/2014/main" id="{B99131C8-305E-48F3-99E3-880767BB84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534400" cy="5410200"/>
          </a:xfrm>
        </p:spPr>
        <p:txBody>
          <a:bodyPr/>
          <a:lstStyle/>
          <a:p>
            <a:r>
              <a:rPr lang="el-GR" altLang="en-US" sz="2800" dirty="0"/>
              <a:t>Το μηδενικό διάνυσμα στα δεξιά εμφανίζει τα </a:t>
            </a:r>
            <a:r>
              <a:rPr lang="en-US" altLang="en-US" sz="2800" dirty="0"/>
              <a:t>n </a:t>
            </a:r>
            <a:r>
              <a:rPr lang="el-GR" altLang="en-US" sz="2800" dirty="0"/>
              <a:t>βάρη που απαιτούνται για τη δημιουργία του διανύσματος </a:t>
            </a:r>
            <a:r>
              <a:rPr lang="en-US" altLang="en-US" sz="2800" dirty="0"/>
              <a:t>    .                          </a:t>
            </a:r>
            <a:r>
              <a:rPr lang="el-GR" altLang="en-US" sz="2800" dirty="0"/>
              <a:t>από τα διανύσματα βάσης στο </a:t>
            </a:r>
            <a:r>
              <a:rPr lang="el-GR" altLang="en-US" sz="2800" i="1" dirty="0"/>
              <a:t>Β</a:t>
            </a:r>
            <a:r>
              <a:rPr lang="en-US" altLang="en-US" sz="2800" dirty="0"/>
              <a:t>.</a:t>
            </a:r>
          </a:p>
          <a:p>
            <a:endParaRPr lang="en-US" altLang="en-US" sz="1800" dirty="0"/>
          </a:p>
          <a:p>
            <a:r>
              <a:rPr lang="el-GR" altLang="en-US" sz="2800" dirty="0"/>
              <a:t>Δηλαδή</a:t>
            </a:r>
            <a:r>
              <a:rPr lang="en-US" altLang="en-US" sz="2800" dirty="0"/>
              <a:t>,                                                                  .</a:t>
            </a:r>
          </a:p>
          <a:p>
            <a:endParaRPr lang="en-US" altLang="en-US" sz="1800" dirty="0"/>
          </a:p>
          <a:p>
            <a:r>
              <a:rPr lang="el-GR" altLang="en-US" sz="2800" dirty="0"/>
              <a:t>Δεδομένου ότι τα </a:t>
            </a:r>
            <a:r>
              <a:rPr lang="en-US" altLang="en-US" sz="2800" i="1" dirty="0"/>
              <a:t>c</a:t>
            </a:r>
            <a:r>
              <a:rPr lang="en-US" altLang="en-US" sz="2800" i="1" baseline="-25000" dirty="0"/>
              <a:t>i</a:t>
            </a:r>
            <a:r>
              <a:rPr lang="en-US" altLang="en-US" sz="2800" dirty="0"/>
              <a:t> </a:t>
            </a:r>
            <a:r>
              <a:rPr lang="el-GR" altLang="en-US" sz="2800" dirty="0"/>
              <a:t>δεν είναι όλα μηδέν</a:t>
            </a:r>
            <a:r>
              <a:rPr lang="en-US" altLang="en-US" sz="2800" dirty="0"/>
              <a:t>, </a:t>
            </a:r>
            <a:r>
              <a:rPr lang="el-GR" altLang="en-US" sz="2800" dirty="0"/>
              <a:t>το </a:t>
            </a:r>
            <a:r>
              <a:rPr lang="en-US" altLang="en-US" sz="2800" dirty="0"/>
              <a:t>{</a:t>
            </a:r>
            <a:r>
              <a:rPr lang="en-US" altLang="en-US" sz="2800" b="1" dirty="0"/>
              <a:t>u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/>
              <a:t>u</a:t>
            </a:r>
            <a:r>
              <a:rPr lang="en-US" altLang="en-US" sz="2800" i="1" baseline="-25000" dirty="0"/>
              <a:t>p</a:t>
            </a:r>
            <a:r>
              <a:rPr lang="en-US" altLang="en-US" sz="2800" dirty="0"/>
              <a:t>} </a:t>
            </a:r>
            <a:r>
              <a:rPr lang="el-GR" altLang="en-US" sz="2800" dirty="0"/>
              <a:t>είναι γραμμικά εξαρτημένο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Το Θεώρημα</a:t>
            </a:r>
            <a:r>
              <a:rPr lang="en-US" altLang="en-US" sz="2800" dirty="0"/>
              <a:t> 10 </a:t>
            </a:r>
            <a:r>
              <a:rPr lang="el-GR" altLang="en-US" sz="2800" dirty="0"/>
              <a:t>συνεπάγεται ότι αν ένας διανυσματικός χώρος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χει</a:t>
            </a:r>
            <a:r>
              <a:rPr lang="el-GR" altLang="en-US" sz="2800" dirty="0"/>
              <a:t> βάση Β</a:t>
            </a:r>
            <a:r>
              <a:rPr lang="en-US" altLang="en-US" sz="2800" dirty="0"/>
              <a:t>                     , </a:t>
            </a:r>
            <a:r>
              <a:rPr lang="el-GR" altLang="en-US" sz="2800" dirty="0"/>
              <a:t>τότε κάθε γραμμικά ανεξάρτητο σύνολο στο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δεν έχει περισσότερα από </a:t>
            </a:r>
            <a:r>
              <a:rPr lang="en-US" altLang="en-US" sz="2800" dirty="0"/>
              <a:t>n </a:t>
            </a:r>
            <a:r>
              <a:rPr lang="el-GR" altLang="en-US" sz="2800" dirty="0"/>
              <a:t>διανύσματα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21924" name="Object 4">
            <a:extLst>
              <a:ext uri="{FF2B5EF4-FFF2-40B4-BE49-F238E27FC236}">
                <a16:creationId xmlns:a16="http://schemas.microsoft.com/office/drawing/2014/main" id="{F1DA070A-DC0F-4077-B48C-2734D3CA21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779337"/>
              </p:ext>
            </p:extLst>
          </p:nvPr>
        </p:nvGraphicFramePr>
        <p:xfrm>
          <a:off x="800100" y="2030809"/>
          <a:ext cx="2336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36760" imgH="520560" progId="Equation.DSMT4">
                  <p:embed/>
                </p:oleObj>
              </mc:Choice>
              <mc:Fallback>
                <p:oleObj name="Equation" r:id="rId2" imgW="233676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" y="2030809"/>
                        <a:ext cx="2336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25" name="Object 5">
            <a:extLst>
              <a:ext uri="{FF2B5EF4-FFF2-40B4-BE49-F238E27FC236}">
                <a16:creationId xmlns:a16="http://schemas.microsoft.com/office/drawing/2014/main" id="{B7E855B5-05E8-4EEB-8FCA-47A582C5BD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8571670"/>
              </p:ext>
            </p:extLst>
          </p:nvPr>
        </p:nvGraphicFramePr>
        <p:xfrm>
          <a:off x="2286000" y="3063081"/>
          <a:ext cx="5537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537160" imgH="520560" progId="Equation.DSMT4">
                  <p:embed/>
                </p:oleObj>
              </mc:Choice>
              <mc:Fallback>
                <p:oleObj name="Equation" r:id="rId4" imgW="553716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063081"/>
                        <a:ext cx="5537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26" name="Object 6">
            <a:extLst>
              <a:ext uri="{FF2B5EF4-FFF2-40B4-BE49-F238E27FC236}">
                <a16:creationId xmlns:a16="http://schemas.microsoft.com/office/drawing/2014/main" id="{0E12B5D9-2D0A-47D0-852A-2D49FDA998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279236"/>
              </p:ext>
            </p:extLst>
          </p:nvPr>
        </p:nvGraphicFramePr>
        <p:xfrm>
          <a:off x="3886200" y="5105400"/>
          <a:ext cx="1930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30320" imgH="482400" progId="Equation.DSMT4">
                  <p:embed/>
                </p:oleObj>
              </mc:Choice>
              <mc:Fallback>
                <p:oleObj name="Equation" r:id="rId6" imgW="19303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105400"/>
                        <a:ext cx="1930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5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4189978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46" name="Rectangle 2">
            <a:extLst>
              <a:ext uri="{FF2B5EF4-FFF2-40B4-BE49-F238E27FC236}">
                <a16:creationId xmlns:a16="http://schemas.microsoft.com/office/drawing/2014/main" id="{89E147E2-7BA4-4E33-B3EC-5CC3023879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ΔΙΆΣΤΑΣΗ ΕΝΌΣ ΔΙΑΝΥΣΜΑΤΙΚΟΎ ΧΏΡΟΥ</a:t>
            </a:r>
          </a:p>
        </p:txBody>
      </p:sp>
      <p:sp>
        <p:nvSpPr>
          <p:cNvPr id="722947" name="Rectangle 3">
            <a:extLst>
              <a:ext uri="{FF2B5EF4-FFF2-40B4-BE49-F238E27FC236}">
                <a16:creationId xmlns:a16="http://schemas.microsoft.com/office/drawing/2014/main" id="{86B6A6B3-AEB9-4803-9213-66E8187C2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" y="1143000"/>
            <a:ext cx="8991600" cy="5334000"/>
          </a:xfrm>
        </p:spPr>
        <p:txBody>
          <a:bodyPr/>
          <a:lstStyle/>
          <a:p>
            <a:r>
              <a:rPr lang="el-GR" altLang="en-US" sz="2800" b="1" dirty="0"/>
              <a:t>Θεώρημα</a:t>
            </a:r>
            <a:r>
              <a:rPr lang="en-US" altLang="en-US" sz="2800" b="1" dirty="0"/>
              <a:t> 11:</a:t>
            </a:r>
            <a:r>
              <a:rPr lang="en-US" altLang="en-US" sz="2800" dirty="0"/>
              <a:t> </a:t>
            </a:r>
            <a:r>
              <a:rPr lang="el-GR" altLang="en-US" sz="2800" dirty="0"/>
              <a:t>Αν ένας διανυσματικός χώρος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έχει μια βάση από </a:t>
            </a:r>
            <a:r>
              <a:rPr lang="en-US" altLang="en-US" sz="2800" dirty="0"/>
              <a:t>n </a:t>
            </a:r>
            <a:r>
              <a:rPr lang="el-GR" altLang="en-US" sz="2800" dirty="0"/>
              <a:t>διανύσματα, τότε κάθε βάση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πρέπει να αποτελείται από ακριβώς </a:t>
            </a:r>
            <a:r>
              <a:rPr lang="en-US" altLang="en-US" sz="2800" dirty="0"/>
              <a:t>n </a:t>
            </a:r>
            <a:r>
              <a:rPr lang="el-GR" altLang="en-US" sz="2800" dirty="0"/>
              <a:t>διανύσματα.</a:t>
            </a:r>
            <a:endParaRPr lang="en-US" altLang="en-US" sz="2800" dirty="0"/>
          </a:p>
          <a:p>
            <a:endParaRPr lang="en-US" altLang="en-US" sz="1800" dirty="0"/>
          </a:p>
          <a:p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l-GR" altLang="en-US" sz="2800" dirty="0"/>
              <a:t> </a:t>
            </a:r>
            <a:r>
              <a:rPr lang="el-GR" altLang="en-US" sz="2800" i="1" dirty="0"/>
              <a:t>Β</a:t>
            </a:r>
            <a:r>
              <a:rPr lang="el-GR" altLang="en-US" sz="2800" baseline="-25000" dirty="0"/>
              <a:t>1 </a:t>
            </a:r>
            <a:r>
              <a:rPr lang="el-GR" altLang="en-US" sz="2800" dirty="0"/>
              <a:t>μια βάση </a:t>
            </a:r>
            <a:r>
              <a:rPr lang="en-US" altLang="en-US" sz="2800" dirty="0"/>
              <a:t>n </a:t>
            </a:r>
            <a:r>
              <a:rPr lang="el-GR" altLang="en-US" sz="2800" dirty="0"/>
              <a:t>διανυσμάτων και </a:t>
            </a:r>
            <a:r>
              <a:rPr lang="el-GR" altLang="en-US" sz="2800" i="1" dirty="0"/>
              <a:t>Β</a:t>
            </a:r>
            <a:r>
              <a:rPr lang="el-GR" altLang="en-US" sz="2800" baseline="-25000" dirty="0"/>
              <a:t>2 </a:t>
            </a:r>
            <a:r>
              <a:rPr lang="el-GR" altLang="en-US" sz="2800" dirty="0"/>
              <a:t>μια</a:t>
            </a:r>
            <a:r>
              <a:rPr lang="el-GR" altLang="en-US" sz="2800" baseline="-25000" dirty="0"/>
              <a:t> </a:t>
            </a:r>
            <a:r>
              <a:rPr lang="el-GR" altLang="en-US" sz="2800" dirty="0"/>
              <a:t>οποιαδήποτε άλλη βάση (του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). </a:t>
            </a:r>
          </a:p>
          <a:p>
            <a:r>
              <a:rPr lang="el-GR" altLang="en-US" sz="2800" dirty="0"/>
              <a:t>Αφού </a:t>
            </a:r>
            <a:r>
              <a:rPr lang="el-GR" altLang="en-US" sz="2800" i="1" dirty="0"/>
              <a:t>Β</a:t>
            </a:r>
            <a:r>
              <a:rPr lang="el-GR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βάση και </a:t>
            </a:r>
            <a:r>
              <a:rPr lang="el-GR" altLang="en-US" sz="2800" i="1" dirty="0"/>
              <a:t>Β</a:t>
            </a:r>
            <a:r>
              <a:rPr lang="el-GR" altLang="en-US" sz="2800" baseline="-25000" dirty="0"/>
              <a:t>2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γραμμικά ανεξάρτητο</a:t>
            </a:r>
            <a:r>
              <a:rPr lang="en-US" altLang="en-US" sz="2800" dirty="0"/>
              <a:t>, </a:t>
            </a:r>
            <a:r>
              <a:rPr lang="el-GR" altLang="en-US" sz="2800" dirty="0"/>
              <a:t>το </a:t>
            </a:r>
            <a:r>
              <a:rPr lang="el-GR" altLang="en-US" sz="2800" i="1" dirty="0"/>
              <a:t>Β</a:t>
            </a:r>
            <a:r>
              <a:rPr lang="el-GR" altLang="en-US" sz="2800" baseline="-25000" dirty="0"/>
              <a:t>2</a:t>
            </a:r>
            <a:r>
              <a:rPr lang="en-US" altLang="en-US" sz="2800" dirty="0"/>
              <a:t> </a:t>
            </a:r>
            <a:r>
              <a:rPr lang="el-GR" altLang="en-US" sz="2800" dirty="0"/>
              <a:t>δεν έχει περισσότερα από </a:t>
            </a:r>
            <a:r>
              <a:rPr lang="en-US" altLang="en-US" sz="2800" dirty="0"/>
              <a:t>n </a:t>
            </a:r>
            <a:r>
              <a:rPr lang="el-GR" altLang="en-US" sz="2800" dirty="0"/>
              <a:t>διανύσματα (Θεώρημα</a:t>
            </a:r>
            <a:r>
              <a:rPr lang="en-US" altLang="en-US" sz="2800" dirty="0"/>
              <a:t> 10</a:t>
            </a:r>
            <a:r>
              <a:rPr lang="el-GR" altLang="en-US" sz="2800" dirty="0"/>
              <a:t>)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Επίσης, δεδομένου ότι </a:t>
            </a:r>
            <a:r>
              <a:rPr lang="el-GR" altLang="en-US" sz="2800" i="1" dirty="0"/>
              <a:t>Β</a:t>
            </a:r>
            <a:r>
              <a:rPr lang="el-GR" altLang="en-US" sz="2800" baseline="-25000" dirty="0"/>
              <a:t>2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μια βάση και το</a:t>
            </a:r>
            <a:r>
              <a:rPr lang="en-US" altLang="en-US" sz="2800" dirty="0"/>
              <a:t> </a:t>
            </a:r>
            <a:r>
              <a:rPr lang="el-GR" altLang="en-US" sz="2800" i="1" dirty="0"/>
              <a:t>Β</a:t>
            </a:r>
            <a:r>
              <a:rPr lang="el-GR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γραμμικά ανεξάρτητο</a:t>
            </a:r>
            <a:r>
              <a:rPr lang="en-US" altLang="en-US" sz="2800" dirty="0"/>
              <a:t>, </a:t>
            </a:r>
            <a:r>
              <a:rPr lang="el-GR" altLang="en-US" sz="2800" dirty="0"/>
              <a:t>το </a:t>
            </a:r>
            <a:r>
              <a:rPr lang="el-GR" altLang="en-US" sz="2800" i="1" dirty="0"/>
              <a:t>Β</a:t>
            </a:r>
            <a:r>
              <a:rPr lang="el-GR" altLang="en-US" sz="2800" baseline="-25000" dirty="0"/>
              <a:t>2</a:t>
            </a:r>
            <a:r>
              <a:rPr lang="en-US" altLang="en-US" sz="2800" dirty="0"/>
              <a:t> </a:t>
            </a:r>
            <a:r>
              <a:rPr lang="el-GR" altLang="en-US" sz="2800" dirty="0"/>
              <a:t>έχει τουλάχιστον </a:t>
            </a:r>
            <a:r>
              <a:rPr lang="en-US" altLang="en-US" sz="2800" dirty="0"/>
              <a:t>n </a:t>
            </a:r>
            <a:r>
              <a:rPr lang="el-GR" altLang="en-US" sz="2800" dirty="0"/>
              <a:t>διανύσματα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l-GR" altLang="en-US" sz="2800" dirty="0"/>
              <a:t> το</a:t>
            </a:r>
            <a:r>
              <a:rPr lang="en-US" altLang="en-US" sz="2800" dirty="0"/>
              <a:t> </a:t>
            </a:r>
            <a:r>
              <a:rPr lang="el-GR" altLang="en-US" sz="2800" i="1" dirty="0"/>
              <a:t>Β</a:t>
            </a:r>
            <a:r>
              <a:rPr lang="el-GR" altLang="en-US" sz="2800" baseline="-25000" dirty="0"/>
              <a:t>2</a:t>
            </a:r>
            <a:r>
              <a:rPr lang="en-US" altLang="en-US" sz="2800" dirty="0"/>
              <a:t> </a:t>
            </a:r>
            <a:r>
              <a:rPr lang="el-GR" altLang="en-US" sz="2800" dirty="0"/>
              <a:t>αποτελείται από ακριβώς </a:t>
            </a:r>
            <a:r>
              <a:rPr lang="en-US" altLang="en-US" sz="2800" dirty="0"/>
              <a:t>n </a:t>
            </a:r>
            <a:r>
              <a:rPr lang="el-GR" altLang="en-US" sz="2800" dirty="0"/>
              <a:t>διανύσματα</a:t>
            </a:r>
            <a:r>
              <a:rPr lang="en-US" altLang="en-US" sz="2800" dirty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6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2225845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970" name="Rectangle 2">
            <a:extLst>
              <a:ext uri="{FF2B5EF4-FFF2-40B4-BE49-F238E27FC236}">
                <a16:creationId xmlns:a16="http://schemas.microsoft.com/office/drawing/2014/main" id="{45E0AF99-2B32-4360-A879-AB7EECF7F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ΔΙΆΣΤΑΣΗ ΕΝΌΣ ΔΙΑΝΥΣΜΑΤΙΚΟΎ ΧΏΡΟΥ</a:t>
            </a:r>
          </a:p>
        </p:txBody>
      </p:sp>
      <p:sp>
        <p:nvSpPr>
          <p:cNvPr id="723971" name="Rectangle 3">
            <a:extLst>
              <a:ext uri="{FF2B5EF4-FFF2-40B4-BE49-F238E27FC236}">
                <a16:creationId xmlns:a16="http://schemas.microsoft.com/office/drawing/2014/main" id="{68A186D8-46D3-4716-9DE4-D7F3CD9A0D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534400" cy="5410200"/>
          </a:xfrm>
        </p:spPr>
        <p:txBody>
          <a:bodyPr/>
          <a:lstStyle/>
          <a:p>
            <a:r>
              <a:rPr lang="el-GR" altLang="en-US" sz="2800" b="1" dirty="0"/>
              <a:t>Ορισμός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Αν 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παράγεται από ένα πεπερασμένο σύνολο, τότε το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λέγεται </a:t>
            </a:r>
            <a:r>
              <a:rPr lang="el-GR" altLang="en-US" sz="2800" b="1" dirty="0"/>
              <a:t>πεπερασμένης-διάστασης</a:t>
            </a:r>
            <a:r>
              <a:rPr lang="en-US" altLang="en-US" sz="2800" dirty="0"/>
              <a:t>, </a:t>
            </a:r>
            <a:r>
              <a:rPr lang="el-GR" altLang="en-US" sz="2800" dirty="0"/>
              <a:t>και η </a:t>
            </a:r>
            <a:r>
              <a:rPr lang="el-GR" altLang="en-US" sz="2800" b="1" dirty="0"/>
              <a:t>διάσταση</a:t>
            </a:r>
            <a:r>
              <a:rPr lang="en-US" altLang="en-US" sz="2800" dirty="0"/>
              <a:t>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, </a:t>
            </a:r>
            <a:r>
              <a:rPr lang="el-GR" altLang="en-US" sz="2800" dirty="0"/>
              <a:t>που συμβολίζεται με</a:t>
            </a:r>
            <a:r>
              <a:rPr lang="en-US" altLang="en-US" sz="2800" dirty="0"/>
              <a:t> dim </a:t>
            </a:r>
            <a:r>
              <a:rPr lang="en-US" altLang="en-US" sz="2800" i="1" dirty="0"/>
              <a:t>V</a:t>
            </a:r>
            <a:r>
              <a:rPr lang="en-US" altLang="en-US" sz="2800" dirty="0"/>
              <a:t>, </a:t>
            </a:r>
            <a:r>
              <a:rPr lang="el-GR" altLang="en-US" sz="2800" dirty="0"/>
              <a:t>είναι το πλήθος των διανυσμάτων σε μια βάση για το </a:t>
            </a:r>
            <a:r>
              <a:rPr lang="en-US" altLang="en-US" sz="2800" i="1" dirty="0"/>
              <a:t>V</a:t>
            </a:r>
            <a:r>
              <a:rPr lang="en-US" altLang="en-US" sz="2800" dirty="0"/>
              <a:t>. </a:t>
            </a:r>
            <a:r>
              <a:rPr lang="el-GR" altLang="en-US" sz="2800" dirty="0"/>
              <a:t>Η διάσταση του </a:t>
            </a:r>
            <a:r>
              <a:rPr lang="en-US" altLang="en-US" sz="2800" b="1" dirty="0"/>
              <a:t>{0}</a:t>
            </a:r>
            <a:r>
              <a:rPr lang="en-US" altLang="en-US" sz="2800" dirty="0"/>
              <a:t> </a:t>
            </a:r>
            <a:r>
              <a:rPr lang="el-GR" altLang="en-US" sz="2800" dirty="0"/>
              <a:t>ορίζεται να είναι το 0</a:t>
            </a:r>
            <a:r>
              <a:rPr lang="en-US" altLang="en-US" sz="2800" dirty="0"/>
              <a:t>. </a:t>
            </a:r>
            <a:endParaRPr lang="el-GR" altLang="en-US" sz="2800" dirty="0"/>
          </a:p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1:</a:t>
            </a:r>
            <a:r>
              <a:rPr lang="en-US" altLang="en-US" sz="2800" dirty="0"/>
              <a:t> </a:t>
            </a:r>
            <a:r>
              <a:rPr lang="el-GR" altLang="en-US" sz="2800" dirty="0"/>
              <a:t>Βρείτε τη διάσταση του </a:t>
            </a:r>
            <a:r>
              <a:rPr lang="el-GR" altLang="en-US" sz="2800" dirty="0" err="1"/>
              <a:t>υποχώρου</a:t>
            </a:r>
            <a:endParaRPr lang="en-US" altLang="en-US" sz="2800" dirty="0"/>
          </a:p>
        </p:txBody>
      </p:sp>
      <p:graphicFrame>
        <p:nvGraphicFramePr>
          <p:cNvPr id="723972" name="Object 4">
            <a:extLst>
              <a:ext uri="{FF2B5EF4-FFF2-40B4-BE49-F238E27FC236}">
                <a16:creationId xmlns:a16="http://schemas.microsoft.com/office/drawing/2014/main" id="{F67DDC71-1E28-4F97-B520-7A6C29D07C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267200"/>
          <a:ext cx="5257800" cy="228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613120" imgH="2438280" progId="Equation.DSMT4">
                  <p:embed/>
                </p:oleObj>
              </mc:Choice>
              <mc:Fallback>
                <p:oleObj name="Equation" r:id="rId2" imgW="5613120" imgH="243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267200"/>
                        <a:ext cx="5257800" cy="228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7</a:t>
            </a:fld>
            <a:endParaRPr lang="en-CA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537C011-A7AC-2D73-2738-012BDD876196}"/>
                  </a:ext>
                </a:extLst>
              </p:cNvPr>
              <p:cNvSpPr txBox="1"/>
              <p:nvPr/>
            </p:nvSpPr>
            <p:spPr>
              <a:xfrm>
                <a:off x="5715000" y="5224740"/>
                <a:ext cx="23017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R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537C011-A7AC-2D73-2738-012BDD876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5224740"/>
                <a:ext cx="2301766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77849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>
            <a:extLst>
              <a:ext uri="{FF2B5EF4-FFF2-40B4-BE49-F238E27FC236}">
                <a16:creationId xmlns:a16="http://schemas.microsoft.com/office/drawing/2014/main" id="{165AC18B-CDE3-4526-8659-E0CDB5D8FB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 ΔΙΆΣΤΑΣΗ ΕΝΌΣ ΔΙΑΝΥΣΜΑΤΙΚΟΎ ΧΏΡΟΥ</a:t>
            </a:r>
          </a:p>
        </p:txBody>
      </p:sp>
      <p:sp>
        <p:nvSpPr>
          <p:cNvPr id="724995" name="Rectangle 3">
            <a:extLst>
              <a:ext uri="{FF2B5EF4-FFF2-40B4-BE49-F238E27FC236}">
                <a16:creationId xmlns:a16="http://schemas.microsoft.com/office/drawing/2014/main" id="{02F906E9-2DA3-4D0D-B5C3-3ABBFA7FBC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839200" cy="5105400"/>
          </a:xfrm>
        </p:spPr>
        <p:txBody>
          <a:bodyPr/>
          <a:lstStyle/>
          <a:p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το σύνολο όλων των γραμμικών συνδυασμών των διανυσμάτων</a:t>
            </a:r>
          </a:p>
          <a:p>
            <a:endParaRPr lang="el-GR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,                  ,                   ,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1100" dirty="0"/>
          </a:p>
          <a:p>
            <a:r>
              <a:rPr lang="el-GR" altLang="en-US" sz="2800" dirty="0"/>
              <a:t>Προφανώς</a:t>
            </a:r>
            <a:r>
              <a:rPr lang="en-US" altLang="en-US" sz="2800" dirty="0"/>
              <a:t>,           ,</a:t>
            </a:r>
            <a:r>
              <a:rPr lang="el-GR" altLang="en-US" sz="2800" dirty="0"/>
              <a:t> το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</a:t>
            </a:r>
            <a:r>
              <a:rPr lang="el-GR" altLang="en-US" sz="2800" dirty="0"/>
              <a:t>δεν είναι πολλαπλάσιο του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l-GR" altLang="en-US" sz="2800" dirty="0"/>
              <a:t>αλλά το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πολλαπλάσιο του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. </a:t>
            </a:r>
          </a:p>
          <a:p>
            <a:r>
              <a:rPr lang="el-GR" altLang="en-US" sz="2800" dirty="0"/>
              <a:t>Από το Θεώρημα του Παράγοντος Συνόλου</a:t>
            </a:r>
            <a:r>
              <a:rPr lang="en-US" altLang="en-US" sz="2800" dirty="0"/>
              <a:t>, </a:t>
            </a:r>
            <a:r>
              <a:rPr lang="el-GR" altLang="en-US" sz="2800" dirty="0"/>
              <a:t>μπορούμε να απορρίψουμε το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 </a:t>
            </a:r>
            <a:r>
              <a:rPr lang="el-GR" altLang="en-US" sz="2800" dirty="0"/>
              <a:t>και εξακολουθούν να έχουμε ένα σύνολο που παράγει τον </a:t>
            </a:r>
            <a:r>
              <a:rPr lang="en-US" altLang="en-US" sz="2800" i="1" dirty="0"/>
              <a:t>H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24996" name="Object 4">
            <a:extLst>
              <a:ext uri="{FF2B5EF4-FFF2-40B4-BE49-F238E27FC236}">
                <a16:creationId xmlns:a16="http://schemas.microsoft.com/office/drawing/2014/main" id="{7BC0F988-E8B9-4173-98E8-0BA18545C6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2776963"/>
              </p:ext>
            </p:extLst>
          </p:nvPr>
        </p:nvGraphicFramePr>
        <p:xfrm>
          <a:off x="2089322" y="1885950"/>
          <a:ext cx="13462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46040" imgH="2361960" progId="Equation.DSMT4">
                  <p:embed/>
                </p:oleObj>
              </mc:Choice>
              <mc:Fallback>
                <p:oleObj name="Equation" r:id="rId2" imgW="134604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9322" y="1885950"/>
                        <a:ext cx="1346200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7" name="Object 5">
            <a:extLst>
              <a:ext uri="{FF2B5EF4-FFF2-40B4-BE49-F238E27FC236}">
                <a16:creationId xmlns:a16="http://schemas.microsoft.com/office/drawing/2014/main" id="{0A45FF31-C68C-4C16-BCC0-2E218063B4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4771185"/>
              </p:ext>
            </p:extLst>
          </p:nvPr>
        </p:nvGraphicFramePr>
        <p:xfrm>
          <a:off x="3524422" y="1885950"/>
          <a:ext cx="16002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00200" imgH="2361960" progId="Equation.DSMT4">
                  <p:embed/>
                </p:oleObj>
              </mc:Choice>
              <mc:Fallback>
                <p:oleObj name="Equation" r:id="rId4" imgW="160020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422" y="1885950"/>
                        <a:ext cx="1600200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8" name="Object 6">
            <a:extLst>
              <a:ext uri="{FF2B5EF4-FFF2-40B4-BE49-F238E27FC236}">
                <a16:creationId xmlns:a16="http://schemas.microsoft.com/office/drawing/2014/main" id="{AAF0749C-252D-4279-A64F-E1C554B3A5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9923013"/>
              </p:ext>
            </p:extLst>
          </p:nvPr>
        </p:nvGraphicFramePr>
        <p:xfrm>
          <a:off x="5289722" y="1885950"/>
          <a:ext cx="16002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00200" imgH="2361960" progId="Equation.DSMT4">
                  <p:embed/>
                </p:oleObj>
              </mc:Choice>
              <mc:Fallback>
                <p:oleObj name="Equation" r:id="rId6" imgW="160020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9722" y="1885950"/>
                        <a:ext cx="1600200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9" name="Object 7">
            <a:extLst>
              <a:ext uri="{FF2B5EF4-FFF2-40B4-BE49-F238E27FC236}">
                <a16:creationId xmlns:a16="http://schemas.microsoft.com/office/drawing/2014/main" id="{D56DC163-A416-47BC-89BC-B735D02BBE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5637128"/>
              </p:ext>
            </p:extLst>
          </p:nvPr>
        </p:nvGraphicFramePr>
        <p:xfrm>
          <a:off x="7093122" y="1885950"/>
          <a:ext cx="15875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87240" imgH="2361960" progId="Equation.DSMT4">
                  <p:embed/>
                </p:oleObj>
              </mc:Choice>
              <mc:Fallback>
                <p:oleObj name="Equation" r:id="rId8" imgW="158724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3122" y="1885950"/>
                        <a:ext cx="1587500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5000" name="Object 8">
            <a:extLst>
              <a:ext uri="{FF2B5EF4-FFF2-40B4-BE49-F238E27FC236}">
                <a16:creationId xmlns:a16="http://schemas.microsoft.com/office/drawing/2014/main" id="{5B4551B4-EA93-47D2-96BF-6A04606E34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2284278"/>
              </p:ext>
            </p:extLst>
          </p:nvPr>
        </p:nvGraphicFramePr>
        <p:xfrm>
          <a:off x="2267122" y="4476750"/>
          <a:ext cx="990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90360" imgH="482400" progId="Equation.DSMT4">
                  <p:embed/>
                </p:oleObj>
              </mc:Choice>
              <mc:Fallback>
                <p:oleObj name="Equation" r:id="rId10" imgW="9903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122" y="4476750"/>
                        <a:ext cx="990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8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5072936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018" name="Rectangle 2">
            <a:extLst>
              <a:ext uri="{FF2B5EF4-FFF2-40B4-BE49-F238E27FC236}">
                <a16:creationId xmlns:a16="http://schemas.microsoft.com/office/drawing/2014/main" id="{9B2557A2-2267-4100-8E8D-43365DCE3A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ΥΠΟΧΏΡΟΙ ΕΝΌΣ ΠΕΠΕΡΑΣΜΈΝΗΣ ΔΙΆΣΤΑΣΗΣ ΧΏΡΟΥ</a:t>
            </a:r>
            <a:endParaRPr lang="en-US" altLang="en-US" dirty="0"/>
          </a:p>
        </p:txBody>
      </p:sp>
      <p:sp>
        <p:nvSpPr>
          <p:cNvPr id="726019" name="Rectangle 3">
            <a:extLst>
              <a:ext uri="{FF2B5EF4-FFF2-40B4-BE49-F238E27FC236}">
                <a16:creationId xmlns:a16="http://schemas.microsoft.com/office/drawing/2014/main" id="{0C5CF81B-54D7-449F-9F7D-54E20DC9D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067800" cy="4876800"/>
          </a:xfrm>
        </p:spPr>
        <p:txBody>
          <a:bodyPr/>
          <a:lstStyle/>
          <a:p>
            <a:r>
              <a:rPr lang="el-GR" altLang="en-US" sz="2800" dirty="0"/>
              <a:t>Τέλος</a:t>
            </a:r>
            <a:r>
              <a:rPr lang="en-US" altLang="en-US" sz="2800" dirty="0"/>
              <a:t>, </a:t>
            </a:r>
            <a:r>
              <a:rPr lang="el-GR" altLang="en-US" sz="2800" dirty="0"/>
              <a:t>το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4</a:t>
            </a:r>
            <a:r>
              <a:rPr lang="en-US" altLang="en-US" sz="2800" dirty="0"/>
              <a:t> </a:t>
            </a:r>
            <a:r>
              <a:rPr lang="el-GR" altLang="en-US" sz="2800" dirty="0"/>
              <a:t>δεν είναι γραμμικός συνδυασμός των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n-US" altLang="en-US" sz="2800" dirty="0"/>
              <a:t> </a:t>
            </a:r>
            <a:r>
              <a:rPr lang="el-GR" altLang="en-US" sz="2800" dirty="0"/>
              <a:t>το </a:t>
            </a:r>
            <a:r>
              <a:rPr lang="en-US" altLang="en-US" sz="2800" dirty="0"/>
              <a:t>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4</a:t>
            </a:r>
            <a:r>
              <a:rPr lang="en-US" altLang="en-US" sz="2800" dirty="0"/>
              <a:t>} </a:t>
            </a:r>
            <a:r>
              <a:rPr lang="el-GR" altLang="en-US" sz="2800" dirty="0"/>
              <a:t>είναι γραμμικά ανεξάρτητο και ως εκ τούτου αποτελεί βάση του </a:t>
            </a:r>
            <a:r>
              <a:rPr lang="en-US" altLang="en-US" sz="2800" i="1" dirty="0"/>
              <a:t>H</a:t>
            </a:r>
            <a:r>
              <a:rPr lang="en-US" altLang="en-US" sz="2800" dirty="0"/>
              <a:t>. </a:t>
            </a:r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n-US" altLang="en-US" sz="2800" dirty="0"/>
              <a:t> dim           .</a:t>
            </a:r>
          </a:p>
          <a:p>
            <a:endParaRPr lang="en-US" altLang="en-US" sz="2800" dirty="0"/>
          </a:p>
          <a:p>
            <a:r>
              <a:rPr lang="el-GR" altLang="en-US" sz="2800" b="1" dirty="0"/>
              <a:t>Θεώρημα</a:t>
            </a:r>
            <a:r>
              <a:rPr lang="en-US" altLang="en-US" sz="2800" b="1" dirty="0"/>
              <a:t> 12:</a:t>
            </a:r>
            <a:r>
              <a:rPr lang="en-US" altLang="en-US" sz="2800" dirty="0"/>
              <a:t> </a:t>
            </a:r>
            <a:r>
              <a:rPr lang="el-GR" altLang="en-US" sz="2800" dirty="0"/>
              <a:t>Έστω </a:t>
            </a:r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ένας υποχώρος ενός διανυσματικού χώρου πεπερασμένων διαστάσεων </a:t>
            </a:r>
            <a:r>
              <a:rPr lang="en-US" altLang="en-US" sz="2800" i="1" dirty="0"/>
              <a:t>V</a:t>
            </a:r>
            <a:r>
              <a:rPr lang="en-US" altLang="en-US" sz="2800" dirty="0"/>
              <a:t>. </a:t>
            </a:r>
            <a:r>
              <a:rPr lang="el-GR" altLang="en-US" sz="2800" dirty="0"/>
              <a:t>Οποιοδήποτε γραμμικά ανεξάρτητο σύνολο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μπορεί να επεκταθεί, εάν είναι απαραίτητο, σε μια βάση για</a:t>
            </a:r>
            <a:r>
              <a:rPr lang="en-US" altLang="en-US" sz="2800" dirty="0"/>
              <a:t> </a:t>
            </a:r>
            <a:r>
              <a:rPr lang="en-US" altLang="en-US" sz="2800" i="1" dirty="0"/>
              <a:t>H</a:t>
            </a:r>
            <a:r>
              <a:rPr lang="en-US" altLang="en-US" sz="2800" dirty="0"/>
              <a:t>. </a:t>
            </a:r>
            <a:r>
              <a:rPr lang="el-GR" altLang="en-US" sz="2800" dirty="0"/>
              <a:t>Επίσης</a:t>
            </a:r>
            <a:r>
              <a:rPr lang="en-US" altLang="en-US" sz="2800" dirty="0"/>
              <a:t>, </a:t>
            </a:r>
            <a:r>
              <a:rPr lang="el-GR" altLang="en-US" sz="2800" dirty="0"/>
              <a:t>το </a:t>
            </a:r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πεπερασμένης διάστασης και έχουμε</a:t>
            </a:r>
            <a:endParaRPr lang="en-US" altLang="en-US" sz="2800" dirty="0"/>
          </a:p>
        </p:txBody>
      </p:sp>
      <p:graphicFrame>
        <p:nvGraphicFramePr>
          <p:cNvPr id="726020" name="Object 4">
            <a:extLst>
              <a:ext uri="{FF2B5EF4-FFF2-40B4-BE49-F238E27FC236}">
                <a16:creationId xmlns:a16="http://schemas.microsoft.com/office/drawing/2014/main" id="{295F2D38-B521-4184-8917-9E199E26AF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0032094"/>
              </p:ext>
            </p:extLst>
          </p:nvPr>
        </p:nvGraphicFramePr>
        <p:xfrm>
          <a:off x="5943600" y="2438400"/>
          <a:ext cx="9652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65160" imgH="342720" progId="Equation.DSMT4">
                  <p:embed/>
                </p:oleObj>
              </mc:Choice>
              <mc:Fallback>
                <p:oleObj name="Equation" r:id="rId2" imgW="9651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438400"/>
                        <a:ext cx="9652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6021" name="Object 5">
            <a:extLst>
              <a:ext uri="{FF2B5EF4-FFF2-40B4-BE49-F238E27FC236}">
                <a16:creationId xmlns:a16="http://schemas.microsoft.com/office/drawing/2014/main" id="{363288AF-4410-463F-91D0-68D1C89FE8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792933"/>
              </p:ext>
            </p:extLst>
          </p:nvPr>
        </p:nvGraphicFramePr>
        <p:xfrm>
          <a:off x="6553200" y="5105400"/>
          <a:ext cx="2209800" cy="325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12720" imgH="355320" progId="Equation.DSMT4">
                  <p:embed/>
                </p:oleObj>
              </mc:Choice>
              <mc:Fallback>
                <p:oleObj name="Equation" r:id="rId4" imgW="241272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5105400"/>
                        <a:ext cx="2209800" cy="3256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4.5- </a:t>
            </a:r>
            <a:fld id="{3C68F6FB-E98E-46B9-BF9E-8028EC4926D7}" type="slidenum">
              <a:rPr lang="en-US" altLang="en-US" smtClean="0"/>
              <a:pPr>
                <a:defRPr/>
              </a:pPr>
              <a:t>9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8561098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12625</TotalTime>
  <Words>1664</Words>
  <Application>Microsoft Macintosh PowerPoint</Application>
  <PresentationFormat>On-screen Show (4:3)</PresentationFormat>
  <Paragraphs>180</Paragraphs>
  <Slides>25</Slides>
  <Notes>4</Notes>
  <HiddenSlides>13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Διανυσματικοί Χώροι</vt:lpstr>
      <vt:lpstr>Η ΔΙΆΣΤΑΣΗ ΕΝΌΣ ΔΙΑΝΥΣΜΑΤΙΚΟΎ ΧΏΡΟΥ</vt:lpstr>
      <vt:lpstr>Η ΔΙΆΣΤΑΣΗ ΕΝΌΣ ΔΙΑΝΥΣΜΑΤΙΚΟΎ ΧΏΡΟΥ</vt:lpstr>
      <vt:lpstr>Η ΔΙΆΣΤΑΣΗ ΕΝΌΣ ΔΙΑΝΥΣΜΑΤΙΚΟΎ ΧΏΡΟΥ</vt:lpstr>
      <vt:lpstr>Η ΔΙΆΣΤΑΣΗ ΕΝΌΣ ΔΙΑΝΥΣΜΑΤΙΚΟΎ ΧΏΡΟΥ</vt:lpstr>
      <vt:lpstr>Η ΔΙΆΣΤΑΣΗ ΕΝΌΣ ΔΙΑΝΥΣΜΑΤΙΚΟΎ ΧΏΡΟΥ</vt:lpstr>
      <vt:lpstr>Η ΔΙΆΣΤΑΣΗ ΕΝΌΣ ΔΙΑΝΥΣΜΑΤΙΚΟΎ ΧΏΡΟΥ</vt:lpstr>
      <vt:lpstr>Η ΔΙΆΣΤΑΣΗ ΕΝΌΣ ΔΙΑΝΥΣΜΑΤΙΚΟΎ ΧΏΡΟΥ</vt:lpstr>
      <vt:lpstr>ΥΠΟΧΏΡΟΙ ΕΝΌΣ ΠΕΠΕΡΑΣΜΈΝΗΣ ΔΙΆΣΤΑΣΗΣ ΧΏΡΟΥ</vt:lpstr>
      <vt:lpstr>ΥΠΟΧΏΡΟΙ ΕΝΌΣ ΠΕΠΕΡΑΣΜΈΝΗΣ ΔΙΆΣΤΑΣΗΣ ΧΏΡΟΥ</vt:lpstr>
      <vt:lpstr>ΥΠΟΧΏΡΟΙ ΕΝΌΣ ΠΕΠΕΡΑΣΜΈΝΗΣ ΔΙΆΣΤΑΣΗΣ ΧΏΡΟΥ</vt:lpstr>
      <vt:lpstr>ΤΟ ΘΕΏΡΗΜΑ ΤΗΣ ΒΆΣΗΣ</vt:lpstr>
      <vt:lpstr>ΤΟ ΘΕΏΡΗΜΑ ΤΗΣ ΒΆΣΗΣ</vt:lpstr>
      <vt:lpstr>ΤΟ ΘΕΏΡΗΜΑ ΤΗΣ ΒΆΣΗΣ</vt:lpstr>
      <vt:lpstr>ΤΟ ΘΕΏΡΗΜΑ ΤΗΣ ΒΆΣΗΣ</vt:lpstr>
      <vt:lpstr>ΤΟ ΘΕΏΡΗΜΑ ΤΗΣ ΤΑΞΗΣ</vt:lpstr>
      <vt:lpstr>ΤΟ ΘΕΏΡΗΜΑ ΤΗΣ ΤΑΞΗΣ</vt:lpstr>
      <vt:lpstr>ΤΟ ΘΕΏΡΗΜΑ ΤΗΣ ΤΑΞΗΣ</vt:lpstr>
      <vt:lpstr>ΤΟ ΘΕΏΡΗΜΑ ΤΗΣ ΤΑΞΗΣ</vt:lpstr>
      <vt:lpstr>ΤΟ ΘΕΏΡΗΜΑ ΤΗΣ ΤΑΞΗΣ</vt:lpstr>
      <vt:lpstr>ΤΟ ΘΕΏΡΗΜΑ ΤΗΣ ΤΑΞΗΣ</vt:lpstr>
      <vt:lpstr>ΤΆΞΗ ΚΑΙ ΜΗΔΕΝΙΚΟΤΗΤΑ</vt:lpstr>
      <vt:lpstr>ΤΆΞΗ ΚΑΙ ΜΗΔΕΝΙΚΟΤΗΤΑ</vt:lpstr>
      <vt:lpstr>ΤΟ ΘΕΏΡΗΜΑ ΤΟΥ ΑΝΤΙΣΤΡΈΨΙΜΟΥ ΠΊΝΑΚΑ</vt:lpstr>
      <vt:lpstr>ΤΟ ΘΕΏΡΗΜΑ ΤΟΥ ΑΝΤΙΣΤΡΈΨΙΜΟΥ ΠΊΝΑΚΑ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1062</cp:revision>
  <dcterms:created xsi:type="dcterms:W3CDTF">2005-10-22T18:34:54Z</dcterms:created>
  <dcterms:modified xsi:type="dcterms:W3CDTF">2024-12-08T10:40:39Z</dcterms:modified>
</cp:coreProperties>
</file>