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61" r:id="rId3"/>
    <p:sldId id="354" r:id="rId4"/>
    <p:sldId id="362" r:id="rId5"/>
    <p:sldId id="365" r:id="rId6"/>
    <p:sldId id="363" r:id="rId7"/>
    <p:sldId id="364" r:id="rId8"/>
    <p:sldId id="355" r:id="rId9"/>
    <p:sldId id="366" r:id="rId10"/>
    <p:sldId id="367" r:id="rId11"/>
    <p:sldId id="368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08" autoAdjust="0"/>
    <p:restoredTop sz="94660"/>
  </p:normalViewPr>
  <p:slideViewPr>
    <p:cSldViewPr>
      <p:cViewPr>
        <p:scale>
          <a:sx n="90" d="100"/>
          <a:sy n="90" d="100"/>
        </p:scale>
        <p:origin x="-72" y="-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82503-FA02-4EFC-AE95-4EC38C4AED1F}" type="datetimeFigureOut">
              <a:rPr lang="el-GR" smtClean="0"/>
              <a:t>13/12/2019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B9D88-6CDF-4443-ABBF-675B7D7DDF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77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B518-44FF-4051-AA9F-E6FB2AEA1373}" type="datetime1">
              <a:rPr lang="el-GR" smtClean="0"/>
              <a:t>13/12/2019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095A3-1DD0-4C66-A43E-0158117016AC}" type="datetime1">
              <a:rPr lang="el-GR" smtClean="0"/>
              <a:t>13/12/2019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6BDA-075A-4646-96A8-9EA0B17C48B5}" type="datetime1">
              <a:rPr lang="el-GR" smtClean="0"/>
              <a:t>13/12/2019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43EF-0D8A-4F02-A97B-5D774488B032}" type="datetime1">
              <a:rPr lang="el-GR" smtClean="0"/>
              <a:t>13/12/2019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63254-3AB0-44D9-9D97-651EC15CCDB8}" type="datetime1">
              <a:rPr lang="el-GR" smtClean="0"/>
              <a:t>13/12/2019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DB5C-B15E-41F2-8666-2AE0CCD534B6}" type="datetime1">
              <a:rPr lang="el-GR" smtClean="0"/>
              <a:t>13/12/2019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AD0D-6A4B-43E9-91ED-B5348D22583D}" type="datetime1">
              <a:rPr lang="el-GR" smtClean="0"/>
              <a:t>13/12/2019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A85B-3A91-4671-ADD2-0B143E6B2159}" type="datetime1">
              <a:rPr lang="el-GR" smtClean="0"/>
              <a:t>13/12/2019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CA3F-8DD9-45B7-87A8-7EA075CD8CDB}" type="datetime1">
              <a:rPr lang="el-GR" smtClean="0"/>
              <a:t>13/12/2019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0F90F-598A-4D13-BCCA-CE1FECE97829}" type="datetime1">
              <a:rPr lang="el-GR" smtClean="0"/>
              <a:t>13/12/2019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74623-FABF-41B9-86B4-EA3FB9C8D3FB}" type="datetime1">
              <a:rPr lang="el-GR" smtClean="0"/>
              <a:t>13/12/2019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A0CEFB-8D18-4FB4-A1B5-A88D7DAA73B0}" type="datetime1">
              <a:rPr lang="el-GR" smtClean="0"/>
              <a:t>13/12/2019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usflrOzQH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m6RtOpqvtU" TargetMode="External"/><Relationship Id="rId2" Type="http://schemas.openxmlformats.org/officeDocument/2006/relationships/hyperlink" Target="https://www.youtube.com/watch?v=AUZQx7W4Pe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HPqjU91Ms0?t=50" TargetMode="External"/><Relationship Id="rId2" Type="http://schemas.openxmlformats.org/officeDocument/2006/relationships/hyperlink" Target="https://www.youtube.com/watch?v=B3cXuisH8P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zeFSzt5x9uo" TargetMode="External"/><Relationship Id="rId4" Type="http://schemas.openxmlformats.org/officeDocument/2006/relationships/hyperlink" Target="https://www.youtube.com/watch?v=Tp70zC0X1Z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perainst.com/blog/why-ph-is-important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X1sXf2dw_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1ljxodF9_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IDgPFEucF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Βασικες</a:t>
            </a:r>
            <a:r>
              <a:rPr lang="el-GR" dirty="0" smtClean="0"/>
              <a:t> </a:t>
            </a:r>
            <a:r>
              <a:rPr lang="el-GR" dirty="0" err="1" smtClean="0"/>
              <a:t>Εννοιες</a:t>
            </a:r>
            <a:r>
              <a:rPr lang="el-GR" dirty="0" smtClean="0"/>
              <a:t> </a:t>
            </a:r>
            <a:r>
              <a:rPr lang="el-GR" dirty="0" err="1" smtClean="0"/>
              <a:t>Φυσικης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18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Ακομα</a:t>
            </a:r>
            <a:r>
              <a:rPr lang="el-GR" dirty="0" smtClean="0"/>
              <a:t> και στους μυς μας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https://www.youtube.com/watch?v=ousflrOzQHc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2082208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Παραδοξες</a:t>
            </a:r>
            <a:r>
              <a:rPr lang="el-GR" dirty="0" smtClean="0"/>
              <a:t> ενδοθερμικές αντιδράσεις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www.youtube.com/watch?v=AUZQx7W4PeE</a:t>
            </a:r>
            <a:endParaRPr lang="el-GR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www.youtube.com/watch?v=8m6RtOpqvtU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648952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Προηγούμενο μάθημα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Επαναληψη</a:t>
            </a:r>
            <a:r>
              <a:rPr lang="el-GR" dirty="0" smtClean="0"/>
              <a:t> (</a:t>
            </a:r>
            <a:r>
              <a:rPr lang="el-GR" dirty="0" err="1" smtClean="0"/>
              <a:t>μηχανικη</a:t>
            </a:r>
            <a:r>
              <a:rPr lang="el-GR" dirty="0" smtClean="0"/>
              <a:t>)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735643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“As </a:t>
            </a:r>
            <a:r>
              <a:rPr lang="en-US" dirty="0"/>
              <a:t>for the importance of pH its immense. It is widely applicable in almost 80% of the scientific branches. Food sciences, oceanography, civil </a:t>
            </a:r>
            <a:r>
              <a:rPr lang="en-US" dirty="0" err="1"/>
              <a:t>engg</a:t>
            </a:r>
            <a:r>
              <a:rPr lang="en-US" dirty="0"/>
              <a:t>, agronomy, medicine, chemical </a:t>
            </a:r>
            <a:r>
              <a:rPr lang="en-US" dirty="0" err="1"/>
              <a:t>engg</a:t>
            </a:r>
            <a:r>
              <a:rPr lang="en-US" dirty="0"/>
              <a:t>, nutritionists, </a:t>
            </a:r>
            <a:r>
              <a:rPr lang="en-US" dirty="0" err="1"/>
              <a:t>etc</a:t>
            </a:r>
            <a:r>
              <a:rPr lang="en-US" dirty="0"/>
              <a:t> etc. Its even used to detect the purity of a water sample and is thus useful even for water purifying </a:t>
            </a:r>
            <a:r>
              <a:rPr lang="en-US" dirty="0" smtClean="0"/>
              <a:t>companies” </a:t>
            </a:r>
            <a:r>
              <a:rPr lang="el-GR" dirty="0" smtClean="0"/>
              <a:t>(??)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241175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Δυναμικη</a:t>
            </a:r>
            <a:r>
              <a:rPr lang="el-GR" dirty="0" smtClean="0"/>
              <a:t> </a:t>
            </a:r>
            <a:r>
              <a:rPr lang="el-GR" dirty="0" err="1" smtClean="0"/>
              <a:t>ισορροπια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Ισορροπία στο νερό </a:t>
            </a:r>
            <a:r>
              <a:rPr lang="en-US" dirty="0">
                <a:hlinkClick r:id="rId2"/>
              </a:rPr>
              <a:t>https://www.youtube.com/watch?v=B3cXuisH8PI</a:t>
            </a:r>
            <a:endParaRPr lang="el-GR" dirty="0" smtClean="0"/>
          </a:p>
          <a:p>
            <a:r>
              <a:rPr lang="el-GR" dirty="0" smtClean="0"/>
              <a:t>Δυναμική </a:t>
            </a:r>
            <a:r>
              <a:rPr lang="el-GR" dirty="0" smtClean="0"/>
              <a:t>ισορροπία: οι </a:t>
            </a:r>
            <a:r>
              <a:rPr lang="el-GR" dirty="0"/>
              <a:t>χημικές αντιδράσεις ως παραλλαγές της εξάτμισης 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youtu.be/SHPqjU91Ms0?t=50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://www.youtube.com/watch?v=Tp70zC0X1Zs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Μια </a:t>
            </a:r>
            <a:r>
              <a:rPr lang="el-GR" dirty="0" err="1" smtClean="0"/>
              <a:t>ακομα</a:t>
            </a:r>
            <a:r>
              <a:rPr lang="el-GR" dirty="0" smtClean="0"/>
              <a:t> </a:t>
            </a:r>
            <a:r>
              <a:rPr lang="el-GR" dirty="0" err="1" smtClean="0"/>
              <a:t>περιπτωση</a:t>
            </a:r>
            <a:r>
              <a:rPr lang="el-GR" dirty="0" smtClean="0"/>
              <a:t> , το </a:t>
            </a:r>
            <a:r>
              <a:rPr lang="en-US" dirty="0" smtClean="0"/>
              <a:t>pH</a:t>
            </a:r>
          </a:p>
          <a:p>
            <a:pPr marL="0" indent="0">
              <a:buNone/>
            </a:pPr>
            <a:r>
              <a:rPr lang="en-US" dirty="0">
                <a:hlinkClick r:id="rId5"/>
              </a:rPr>
              <a:t>https://www.youtube.com/watch?v=zeFSzt5x9uo</a:t>
            </a:r>
            <a:endParaRPr lang="el-GR" dirty="0" smtClean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160139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 (</a:t>
            </a:r>
            <a:r>
              <a:rPr lang="el-GR" dirty="0" err="1" smtClean="0"/>
              <a:t>βασεις</a:t>
            </a:r>
            <a:r>
              <a:rPr lang="el-GR" dirty="0" smtClean="0"/>
              <a:t> και οξέα)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3067844"/>
            <a:ext cx="333375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569550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Σημασια</a:t>
            </a:r>
            <a:r>
              <a:rPr lang="el-GR" dirty="0" smtClean="0"/>
              <a:t> του </a:t>
            </a:r>
            <a:r>
              <a:rPr lang="en-US" dirty="0" smtClean="0"/>
              <a:t>pH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err="1" smtClean="0"/>
              <a:t>Αγροτικη</a:t>
            </a:r>
            <a:r>
              <a:rPr lang="el-GR" dirty="0" smtClean="0"/>
              <a:t> παραγωγή και κήποι</a:t>
            </a:r>
          </a:p>
          <a:p>
            <a:pPr lvl="1"/>
            <a:r>
              <a:rPr lang="el-GR" dirty="0" smtClean="0"/>
              <a:t>Σε </a:t>
            </a:r>
            <a:r>
              <a:rPr lang="el-GR" dirty="0" err="1" smtClean="0"/>
              <a:t>οξινες</a:t>
            </a:r>
            <a:r>
              <a:rPr lang="el-GR" dirty="0" smtClean="0"/>
              <a:t> συνθήκες πολλά μέταλλα διαλύονται στο νερό (πχ </a:t>
            </a:r>
            <a:r>
              <a:rPr lang="el-GR" dirty="0" err="1" smtClean="0"/>
              <a:t>αλουμινιο</a:t>
            </a:r>
            <a:r>
              <a:rPr lang="el-GR" dirty="0" smtClean="0"/>
              <a:t>, </a:t>
            </a:r>
            <a:r>
              <a:rPr lang="el-GR" dirty="0" err="1" smtClean="0"/>
              <a:t>τοξικο</a:t>
            </a:r>
            <a:r>
              <a:rPr lang="el-GR" dirty="0" smtClean="0"/>
              <a:t>) ενώ ο </a:t>
            </a:r>
            <a:r>
              <a:rPr lang="el-GR" dirty="0" err="1" smtClean="0"/>
              <a:t>Φωσφορος</a:t>
            </a:r>
            <a:r>
              <a:rPr lang="el-GR" dirty="0" smtClean="0"/>
              <a:t> και το </a:t>
            </a:r>
            <a:r>
              <a:rPr lang="el-GR" dirty="0" err="1" smtClean="0"/>
              <a:t>Μολυβδένιο</a:t>
            </a:r>
            <a:r>
              <a:rPr lang="el-GR" dirty="0" smtClean="0"/>
              <a:t> βρίσκονται δυσκολότερα</a:t>
            </a:r>
          </a:p>
          <a:p>
            <a:pPr lvl="1"/>
            <a:r>
              <a:rPr lang="el-GR" dirty="0" smtClean="0"/>
              <a:t>Σε αλκαλικές συνθήκες μειώνεται  η παρουσία </a:t>
            </a:r>
            <a:r>
              <a:rPr lang="el-GR" dirty="0" err="1" smtClean="0"/>
              <a:t>ψευδαργυρου</a:t>
            </a:r>
            <a:r>
              <a:rPr lang="el-GR" dirty="0" smtClean="0"/>
              <a:t>, χαλκού, σιδήρου, μαγνησίου, βορίου </a:t>
            </a:r>
            <a:r>
              <a:rPr lang="el-GR" dirty="0" smtClean="0"/>
              <a:t> </a:t>
            </a:r>
            <a:r>
              <a:rPr lang="el-GR" dirty="0" err="1" smtClean="0"/>
              <a:t>αλλα</a:t>
            </a:r>
            <a:r>
              <a:rPr lang="el-GR" dirty="0" smtClean="0"/>
              <a:t> και φωσφόρου (για </a:t>
            </a:r>
            <a:r>
              <a:rPr lang="el-GR" dirty="0" err="1" smtClean="0"/>
              <a:t>αλλους</a:t>
            </a:r>
            <a:r>
              <a:rPr lang="el-GR" dirty="0" smtClean="0"/>
              <a:t> </a:t>
            </a:r>
            <a:r>
              <a:rPr lang="el-GR" dirty="0" err="1" smtClean="0"/>
              <a:t>λογους</a:t>
            </a:r>
            <a:r>
              <a:rPr lang="el-GR" dirty="0" smtClean="0"/>
              <a:t>)</a:t>
            </a:r>
            <a:endParaRPr lang="el-GR" dirty="0" smtClean="0"/>
          </a:p>
          <a:p>
            <a:r>
              <a:rPr lang="el-GR" dirty="0" err="1" smtClean="0"/>
              <a:t>Βιοσυστηματα</a:t>
            </a:r>
            <a:r>
              <a:rPr lang="el-GR" dirty="0" smtClean="0"/>
              <a:t>  στο νερό</a:t>
            </a:r>
          </a:p>
          <a:p>
            <a:pPr lvl="1"/>
            <a:r>
              <a:rPr lang="el-GR" dirty="0" smtClean="0"/>
              <a:t>Σε </a:t>
            </a:r>
            <a:r>
              <a:rPr lang="el-GR" dirty="0" err="1" smtClean="0"/>
              <a:t>οξινες</a:t>
            </a:r>
            <a:r>
              <a:rPr lang="el-GR" dirty="0" smtClean="0"/>
              <a:t> </a:t>
            </a:r>
            <a:r>
              <a:rPr lang="el-GR" dirty="0" err="1" smtClean="0"/>
              <a:t>συνθηκες</a:t>
            </a:r>
            <a:r>
              <a:rPr lang="el-GR" dirty="0" smtClean="0"/>
              <a:t> το </a:t>
            </a:r>
            <a:r>
              <a:rPr lang="el-GR" dirty="0" err="1" smtClean="0"/>
              <a:t>αλουμινιο</a:t>
            </a:r>
            <a:r>
              <a:rPr lang="el-GR" dirty="0" smtClean="0"/>
              <a:t> (</a:t>
            </a:r>
            <a:r>
              <a:rPr lang="el-GR" dirty="0" err="1" smtClean="0"/>
              <a:t>τοξικο</a:t>
            </a:r>
            <a:r>
              <a:rPr lang="el-GR" dirty="0" smtClean="0"/>
              <a:t>) </a:t>
            </a:r>
            <a:r>
              <a:rPr lang="el-GR" dirty="0" err="1" smtClean="0"/>
              <a:t>διαλυεται</a:t>
            </a:r>
            <a:r>
              <a:rPr lang="el-GR" dirty="0" smtClean="0"/>
              <a:t> στο νερό, δυσκολεύεται η μεταβολική διαδικασία στα ψάρια.</a:t>
            </a:r>
          </a:p>
          <a:p>
            <a:pPr lvl="1"/>
            <a:r>
              <a:rPr lang="el-GR" dirty="0" smtClean="0"/>
              <a:t>Σε αλκαλικές συνθήκες </a:t>
            </a:r>
            <a:r>
              <a:rPr lang="el-GR" dirty="0" err="1" smtClean="0"/>
              <a:t>ιοντα</a:t>
            </a:r>
            <a:r>
              <a:rPr lang="el-GR" dirty="0" smtClean="0"/>
              <a:t> με άζωτο </a:t>
            </a:r>
            <a:r>
              <a:rPr lang="el-GR" dirty="0" err="1" smtClean="0"/>
              <a:t>δινουν</a:t>
            </a:r>
            <a:r>
              <a:rPr lang="el-GR" dirty="0" smtClean="0"/>
              <a:t> αμμωνία που είναι τοξική για τα ψάρια </a:t>
            </a:r>
          </a:p>
          <a:p>
            <a:r>
              <a:rPr lang="el-GR" dirty="0" err="1" smtClean="0"/>
              <a:t>Ποσιμο</a:t>
            </a:r>
            <a:r>
              <a:rPr lang="el-GR" dirty="0" smtClean="0"/>
              <a:t> </a:t>
            </a:r>
            <a:r>
              <a:rPr lang="el-GR" dirty="0" err="1" smtClean="0"/>
              <a:t>νερο</a:t>
            </a:r>
            <a:endParaRPr lang="el-GR" dirty="0" smtClean="0"/>
          </a:p>
          <a:p>
            <a:pPr lvl="1"/>
            <a:r>
              <a:rPr lang="el-GR" dirty="0" smtClean="0"/>
              <a:t>Σε </a:t>
            </a:r>
            <a:r>
              <a:rPr lang="el-GR" dirty="0" err="1" smtClean="0"/>
              <a:t>οξινες</a:t>
            </a:r>
            <a:r>
              <a:rPr lang="el-GR" dirty="0" smtClean="0"/>
              <a:t> συνθήκες </a:t>
            </a:r>
            <a:r>
              <a:rPr lang="el-GR" dirty="0" err="1" smtClean="0"/>
              <a:t>διευκολυνουν</a:t>
            </a:r>
            <a:r>
              <a:rPr lang="el-GR" dirty="0" smtClean="0"/>
              <a:t> τον χαλκό και το </a:t>
            </a:r>
            <a:r>
              <a:rPr lang="el-GR" dirty="0" err="1" smtClean="0"/>
              <a:t>μολυβδο</a:t>
            </a:r>
            <a:r>
              <a:rPr lang="el-GR" dirty="0" smtClean="0"/>
              <a:t> να </a:t>
            </a:r>
            <a:r>
              <a:rPr lang="el-GR" dirty="0" err="1" smtClean="0"/>
              <a:t>διαλυθουν</a:t>
            </a:r>
            <a:r>
              <a:rPr lang="el-GR" dirty="0" smtClean="0"/>
              <a:t> στο νερό.</a:t>
            </a:r>
          </a:p>
          <a:p>
            <a:pPr lvl="1"/>
            <a:r>
              <a:rPr lang="el-GR" dirty="0" smtClean="0"/>
              <a:t>Σε αλκαλικές συνθήκες το νερό </a:t>
            </a:r>
            <a:r>
              <a:rPr lang="el-GR" dirty="0" err="1" smtClean="0"/>
              <a:t>εχει</a:t>
            </a:r>
            <a:r>
              <a:rPr lang="el-GR" dirty="0" smtClean="0"/>
              <a:t> άσχημη </a:t>
            </a:r>
            <a:r>
              <a:rPr lang="el-GR" dirty="0" err="1" smtClean="0"/>
              <a:t>γευση</a:t>
            </a:r>
            <a:r>
              <a:rPr lang="el-GR" dirty="0" smtClean="0"/>
              <a:t> και η </a:t>
            </a:r>
            <a:r>
              <a:rPr lang="el-GR" dirty="0" err="1" smtClean="0"/>
              <a:t>δραστικοτητα</a:t>
            </a:r>
            <a:r>
              <a:rPr lang="el-GR" dirty="0" smtClean="0"/>
              <a:t> μικροβιοκτόνων (όπως το χλώριο) μειώνεται (</a:t>
            </a:r>
            <a:r>
              <a:rPr lang="el-GR" dirty="0" err="1" smtClean="0"/>
              <a:t>αντιστοιχα</a:t>
            </a:r>
            <a:r>
              <a:rPr lang="el-GR" dirty="0" smtClean="0"/>
              <a:t> για </a:t>
            </a:r>
            <a:r>
              <a:rPr lang="el-GR" dirty="0" err="1" smtClean="0"/>
              <a:t>πισινες</a:t>
            </a:r>
            <a:r>
              <a:rPr lang="el-GR" dirty="0" smtClean="0"/>
              <a:t>)</a:t>
            </a:r>
          </a:p>
          <a:p>
            <a:r>
              <a:rPr lang="el-GR" dirty="0" err="1" smtClean="0"/>
              <a:t>Καθαρισμος</a:t>
            </a:r>
            <a:r>
              <a:rPr lang="el-GR" dirty="0" smtClean="0"/>
              <a:t> αποβλήτων (</a:t>
            </a:r>
            <a:r>
              <a:rPr lang="el-GR" dirty="0" err="1" smtClean="0"/>
              <a:t>ελεγχος</a:t>
            </a:r>
            <a:r>
              <a:rPr lang="el-GR" dirty="0" smtClean="0"/>
              <a:t> του </a:t>
            </a:r>
            <a:r>
              <a:rPr lang="en-US" dirty="0" smtClean="0"/>
              <a:t>pH </a:t>
            </a:r>
            <a:r>
              <a:rPr lang="el-GR" dirty="0" smtClean="0"/>
              <a:t>για την </a:t>
            </a:r>
            <a:r>
              <a:rPr lang="el-GR" dirty="0" smtClean="0"/>
              <a:t>καλή </a:t>
            </a:r>
            <a:r>
              <a:rPr lang="el-GR" dirty="0" err="1" smtClean="0"/>
              <a:t>λειτουργια</a:t>
            </a:r>
            <a:r>
              <a:rPr lang="el-GR" dirty="0" smtClean="0"/>
              <a:t> των βιολογικών καθαρισμών)</a:t>
            </a:r>
          </a:p>
          <a:p>
            <a:r>
              <a:rPr lang="el-GR" dirty="0" err="1" smtClean="0"/>
              <a:t>Μεγαλη</a:t>
            </a:r>
            <a:r>
              <a:rPr lang="el-GR" dirty="0" smtClean="0"/>
              <a:t> σημασία στη </a:t>
            </a:r>
            <a:r>
              <a:rPr lang="el-GR" dirty="0" err="1" smtClean="0"/>
              <a:t>βιομηχανια</a:t>
            </a:r>
            <a:r>
              <a:rPr lang="el-GR" dirty="0" smtClean="0"/>
              <a:t> τροφίμων (</a:t>
            </a:r>
            <a:r>
              <a:rPr lang="el-GR" dirty="0" err="1" smtClean="0"/>
              <a:t>παραγωγη</a:t>
            </a:r>
            <a:r>
              <a:rPr lang="el-GR" dirty="0" smtClean="0"/>
              <a:t> </a:t>
            </a:r>
            <a:r>
              <a:rPr lang="el-GR" dirty="0" err="1" smtClean="0"/>
              <a:t>μπυρας</a:t>
            </a:r>
            <a:r>
              <a:rPr lang="el-GR" dirty="0" smtClean="0"/>
              <a:t> και </a:t>
            </a:r>
            <a:r>
              <a:rPr lang="el-GR" dirty="0" err="1" smtClean="0"/>
              <a:t>κρασιου</a:t>
            </a:r>
            <a:r>
              <a:rPr lang="el-GR" dirty="0" smtClean="0"/>
              <a:t>, </a:t>
            </a:r>
            <a:r>
              <a:rPr lang="el-GR" dirty="0" smtClean="0"/>
              <a:t>συντήρηση </a:t>
            </a:r>
            <a:r>
              <a:rPr lang="el-GR" dirty="0" smtClean="0"/>
              <a:t>τροφίμων, </a:t>
            </a:r>
            <a:r>
              <a:rPr lang="el-GR" dirty="0" err="1" smtClean="0"/>
              <a:t>γαλα</a:t>
            </a:r>
            <a:r>
              <a:rPr lang="el-GR" dirty="0" smtClean="0"/>
              <a:t>, </a:t>
            </a:r>
            <a:r>
              <a:rPr lang="el-GR" dirty="0" err="1" smtClean="0"/>
              <a:t>τυρια</a:t>
            </a:r>
            <a:r>
              <a:rPr lang="el-GR" dirty="0" smtClean="0"/>
              <a:t>, </a:t>
            </a:r>
            <a:r>
              <a:rPr lang="el-GR" dirty="0" err="1" smtClean="0"/>
              <a:t>βουτηρο</a:t>
            </a:r>
            <a:r>
              <a:rPr lang="el-GR" dirty="0" smtClean="0"/>
              <a:t>, </a:t>
            </a:r>
            <a:r>
              <a:rPr lang="el-GR" dirty="0" err="1" smtClean="0"/>
              <a:t>γιαουρτι</a:t>
            </a:r>
            <a:r>
              <a:rPr lang="el-GR" dirty="0" smtClean="0"/>
              <a:t>) </a:t>
            </a:r>
            <a:r>
              <a:rPr lang="en-US" dirty="0">
                <a:hlinkClick r:id="rId2"/>
              </a:rPr>
              <a:t>https://aperainst.com/blog/why-ph-is-important/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379296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n-US" dirty="0" smtClean="0"/>
              <a:t>pH </a:t>
            </a:r>
            <a:r>
              <a:rPr lang="el-GR" dirty="0" smtClean="0"/>
              <a:t>στο </a:t>
            </a:r>
            <a:r>
              <a:rPr lang="el-GR" dirty="0" err="1" smtClean="0"/>
              <a:t>σωμα</a:t>
            </a:r>
            <a:r>
              <a:rPr lang="el-GR" dirty="0" smtClean="0"/>
              <a:t> μας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www.youtube.com/watch?v=UX1sXf2dw_0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Γενικότερα η αλλαγή στο </a:t>
            </a:r>
            <a:r>
              <a:rPr lang="en-US" dirty="0" smtClean="0"/>
              <a:t>pH </a:t>
            </a:r>
            <a:r>
              <a:rPr lang="el-GR" dirty="0" smtClean="0"/>
              <a:t>μεταβάλλει την διαλυτότητα κάποιων ιόντων και </a:t>
            </a:r>
            <a:r>
              <a:rPr lang="el-GR" dirty="0" err="1" smtClean="0"/>
              <a:t>ριζων</a:t>
            </a:r>
            <a:r>
              <a:rPr lang="el-GR" dirty="0" smtClean="0"/>
              <a:t> (</a:t>
            </a:r>
            <a:r>
              <a:rPr lang="el-GR" dirty="0" err="1" smtClean="0"/>
              <a:t>στοιχεια</a:t>
            </a:r>
            <a:r>
              <a:rPr lang="el-GR" dirty="0" smtClean="0"/>
              <a:t> και ενώσεις που είναι φορτισμένα). </a:t>
            </a:r>
            <a:endParaRPr lang="en-US" dirty="0" smtClean="0"/>
          </a:p>
          <a:p>
            <a:r>
              <a:rPr lang="el-GR" dirty="0" err="1" smtClean="0"/>
              <a:t>Γιατι</a:t>
            </a:r>
            <a:r>
              <a:rPr lang="el-GR" dirty="0" smtClean="0"/>
              <a:t> συμβαίνει αυτό;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301615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Μια πιο εκτεταμένη πορεία: </a:t>
            </a:r>
            <a:r>
              <a:rPr lang="el-GR" dirty="0" err="1" smtClean="0"/>
              <a:t>μπαταρια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https://www.youtube.com/watch?v=J1ljxodF9_g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310679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</a:t>
            </a:r>
            <a:r>
              <a:rPr lang="el-GR" dirty="0" err="1" smtClean="0"/>
              <a:t>καθοριζει</a:t>
            </a:r>
            <a:r>
              <a:rPr lang="el-GR" dirty="0" smtClean="0"/>
              <a:t> την </a:t>
            </a:r>
            <a:r>
              <a:rPr lang="el-GR" dirty="0" err="1" smtClean="0"/>
              <a:t>πορεια</a:t>
            </a:r>
            <a:r>
              <a:rPr lang="el-GR" dirty="0" smtClean="0"/>
              <a:t> των πραγμάτων;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δυναμικές ισορροπίες </a:t>
            </a:r>
            <a:r>
              <a:rPr lang="el-GR" dirty="0" err="1" smtClean="0"/>
              <a:t>μπορουν</a:t>
            </a:r>
            <a:r>
              <a:rPr lang="el-GR" dirty="0" smtClean="0"/>
              <a:t> να μεταβληθούν αν μεταβληθούν όροι που είναι σημαντικοί στην μία ή την άλλη πλευρά της ισορροπίας</a:t>
            </a:r>
          </a:p>
          <a:p>
            <a:pPr marL="0" indent="0">
              <a:buNone/>
            </a:pPr>
            <a:r>
              <a:rPr lang="el-GR" dirty="0" smtClean="0"/>
              <a:t>(</a:t>
            </a:r>
            <a:r>
              <a:rPr lang="el-GR" dirty="0" err="1" smtClean="0"/>
              <a:t>αρχη</a:t>
            </a:r>
            <a:r>
              <a:rPr lang="el-GR" dirty="0" smtClean="0"/>
              <a:t> του </a:t>
            </a:r>
            <a:r>
              <a:rPr lang="en-US" dirty="0" smtClean="0"/>
              <a:t>Le </a:t>
            </a:r>
            <a:r>
              <a:rPr lang="en-US" dirty="0" err="1" smtClean="0"/>
              <a:t>Chattelier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https://www.youtube.com/watch?v=dIDgPFEucFM</a:t>
            </a: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1481924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πιχειρηματικό">
  <a:themeElements>
    <a:clrScheme name="Επιχειρηματικό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Επιχειρηματικό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πιχειρηματικ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1557</TotalTime>
  <Words>442</Words>
  <Application>Microsoft Office PowerPoint</Application>
  <PresentationFormat>Προβολή στην οθόνη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Επιχειρηματικό</vt:lpstr>
      <vt:lpstr>Βασικες Εννοιες Φυσικης</vt:lpstr>
      <vt:lpstr>Προηγούμενο μάθημα</vt:lpstr>
      <vt:lpstr>pH</vt:lpstr>
      <vt:lpstr>Δυναμικη ισορροπια</vt:lpstr>
      <vt:lpstr>pH (βασεις και οξέα)</vt:lpstr>
      <vt:lpstr>Σημασια του pH</vt:lpstr>
      <vt:lpstr>Το pH στο σωμα μας</vt:lpstr>
      <vt:lpstr>Μια πιο εκτεταμένη πορεία: μπαταρια</vt:lpstr>
      <vt:lpstr>Τι καθοριζει την πορεια των πραγμάτων;</vt:lpstr>
      <vt:lpstr>Ακομα και στους μυς μας</vt:lpstr>
      <vt:lpstr>Παραδοξες ενδοθερμικές αντιδράσεις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Βασικες Εννοιες Φυσικης</dc:title>
  <dc:creator>ΠΤΔΕ</dc:creator>
  <cp:lastModifiedBy>ΠΤΔΕ</cp:lastModifiedBy>
  <cp:revision>72</cp:revision>
  <dcterms:created xsi:type="dcterms:W3CDTF">2015-09-24T08:39:26Z</dcterms:created>
  <dcterms:modified xsi:type="dcterms:W3CDTF">2019-12-13T17:15:23Z</dcterms:modified>
</cp:coreProperties>
</file>