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82" r:id="rId3"/>
    <p:sldId id="283" r:id="rId4"/>
    <p:sldId id="261" r:id="rId5"/>
    <p:sldId id="284" r:id="rId6"/>
    <p:sldId id="257" r:id="rId7"/>
    <p:sldId id="287" r:id="rId8"/>
    <p:sldId id="270" r:id="rId9"/>
    <p:sldId id="258" r:id="rId10"/>
    <p:sldId id="259" r:id="rId11"/>
    <p:sldId id="272" r:id="rId12"/>
    <p:sldId id="273" r:id="rId13"/>
    <p:sldId id="274" r:id="rId14"/>
    <p:sldId id="275" r:id="rId15"/>
    <p:sldId id="262" r:id="rId16"/>
    <p:sldId id="263" r:id="rId17"/>
    <p:sldId id="264" r:id="rId18"/>
    <p:sldId id="265" r:id="rId19"/>
    <p:sldId id="266"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4" d="100"/>
          <a:sy n="114" d="100"/>
        </p:scale>
        <p:origin x="414" y="108"/>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EBAE4F-C4B0-490F-B005-BBDCDBFD461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7820156-4933-479C-974B-2A1478F49E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0CE3DE2-3743-488A-92D8-53CC4CA68C98}"/>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5" name="Θέση υποσέλιδου 4">
            <a:extLst>
              <a:ext uri="{FF2B5EF4-FFF2-40B4-BE49-F238E27FC236}">
                <a16:creationId xmlns:a16="http://schemas.microsoft.com/office/drawing/2014/main" id="{562B9BF4-8FA4-4AB9-8A34-501A40A6344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CB0F95E-3B83-412F-904C-F31B3AFFE894}"/>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944721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454BC3-4547-487D-B18A-D9F325BBA8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E637945-576C-4466-AED3-CBCBEFBCEB94}"/>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A1869A4-4511-4FD8-8D87-36790B5E9197}"/>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5" name="Θέση υποσέλιδου 4">
            <a:extLst>
              <a:ext uri="{FF2B5EF4-FFF2-40B4-BE49-F238E27FC236}">
                <a16:creationId xmlns:a16="http://schemas.microsoft.com/office/drawing/2014/main" id="{0AB39DEB-AE7D-4164-86D1-FE28D7DD79E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0C7A026-29B5-47C7-A063-F06A902B432E}"/>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2098549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4297235-5672-4DF2-AA19-22BAA223C52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3B14D19-1D8D-48EE-AAD5-74F65D58C78E}"/>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F36C25B-52ED-4977-B5F5-D711EF1BBC9A}"/>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5" name="Θέση υποσέλιδου 4">
            <a:extLst>
              <a:ext uri="{FF2B5EF4-FFF2-40B4-BE49-F238E27FC236}">
                <a16:creationId xmlns:a16="http://schemas.microsoft.com/office/drawing/2014/main" id="{19F3865A-8D1B-49BB-A16D-E48DE3F5984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C1C4341-AC86-4B1A-831C-8F7D0912FEF9}"/>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2700679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4DF73B-28D3-4E26-BDD6-3970AAB0CA4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D4ECAFF-FA5E-469F-A57F-801EC5FDFA87}"/>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EFC5B871-071F-457F-9E54-51B4F24D59F9}"/>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5" name="Θέση υποσέλιδου 4">
            <a:extLst>
              <a:ext uri="{FF2B5EF4-FFF2-40B4-BE49-F238E27FC236}">
                <a16:creationId xmlns:a16="http://schemas.microsoft.com/office/drawing/2014/main" id="{DEFFEAA7-9A4A-4330-83EF-08A5DCB0F51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7A7B061-39B5-469D-9189-1FE46991E12C}"/>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1266414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0DE12D-0C9A-4B34-AA5E-8F39CCBCB67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F340304-11F8-458E-869D-707685BC0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77CF1CDE-E50A-48BB-9B51-212AF8511D85}"/>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5" name="Θέση υποσέλιδου 4">
            <a:extLst>
              <a:ext uri="{FF2B5EF4-FFF2-40B4-BE49-F238E27FC236}">
                <a16:creationId xmlns:a16="http://schemas.microsoft.com/office/drawing/2014/main" id="{18FF7224-5E5F-4721-AB40-1ED39175195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C32B037-112A-46B4-9BE2-796713FD8815}"/>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2607315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C2EA6D-DE92-4D08-87A7-0BCD1F9071B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B31AC2E-C062-4924-9ED6-DA70D73B9866}"/>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66F42979-DC73-459E-A6DD-C32C640A9439}"/>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A200F1E8-EA2D-4DE4-A092-B220BAE1B99F}"/>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6" name="Θέση υποσέλιδου 5">
            <a:extLst>
              <a:ext uri="{FF2B5EF4-FFF2-40B4-BE49-F238E27FC236}">
                <a16:creationId xmlns:a16="http://schemas.microsoft.com/office/drawing/2014/main" id="{5AAE0862-26AB-4ED2-B96A-A7F0BF22D35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F4D49CA-5E78-4463-8047-55DC75C3A978}"/>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963269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B86FEF-A1F8-4DF3-8843-217BF9A0FCA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CF7F8D7-A1AB-4D36-81D8-F82C3E34D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E20A2BA5-8B81-4CA8-B5FC-D598677AFB96}"/>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BB85C848-616B-448B-9B39-7C8FFDE3D8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14F7D3A8-7432-472F-AC9B-717A083723FD}"/>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9A3C27ED-6048-429B-856B-13BB1BBE6B6C}"/>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8" name="Θέση υποσέλιδου 7">
            <a:extLst>
              <a:ext uri="{FF2B5EF4-FFF2-40B4-BE49-F238E27FC236}">
                <a16:creationId xmlns:a16="http://schemas.microsoft.com/office/drawing/2014/main" id="{40AEE49C-67D2-4CFE-B713-AF3FDC85484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17E0840-C295-4044-92D9-72C7A341D357}"/>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375188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0E4312-B0EE-4F79-9D5B-D23EC6EA968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F07A608-30CB-4CA4-AD8A-59669CAD472D}"/>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4" name="Θέση υποσέλιδου 3">
            <a:extLst>
              <a:ext uri="{FF2B5EF4-FFF2-40B4-BE49-F238E27FC236}">
                <a16:creationId xmlns:a16="http://schemas.microsoft.com/office/drawing/2014/main" id="{899979E2-07E2-4257-A585-07B58167228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0555A5E-3FAC-4236-8271-5DF2DAD04088}"/>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1887711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0B77B68-F528-4FD1-8EE2-7E5C4070C37C}"/>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3" name="Θέση υποσέλιδου 2">
            <a:extLst>
              <a:ext uri="{FF2B5EF4-FFF2-40B4-BE49-F238E27FC236}">
                <a16:creationId xmlns:a16="http://schemas.microsoft.com/office/drawing/2014/main" id="{D45BEC4C-0563-46FB-8571-F4A7E65FA04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AB52931-6D5C-4984-871C-91DD4530A550}"/>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1578545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A10799-7B50-4EBF-B1AF-361EEC3F289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FB2524E-FEFB-478B-A3E8-C3F53734E9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0EA5348E-C0EB-4C58-A269-3F8572DD70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200161A7-C12F-4403-BC55-FA39DB3927A9}"/>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6" name="Θέση υποσέλιδου 5">
            <a:extLst>
              <a:ext uri="{FF2B5EF4-FFF2-40B4-BE49-F238E27FC236}">
                <a16:creationId xmlns:a16="http://schemas.microsoft.com/office/drawing/2014/main" id="{70271931-6138-4BE9-A59A-64BA5F28AD0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E30852A-CDD7-4713-BC3F-9011B877B74A}"/>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263858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218BD7-41C3-4A5F-9581-B6D156BC2A6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78422C1-448E-4A58-B910-25C2492CC0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B49F2EC-F1D1-4B36-BB9B-A165CCEC6E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3BC2EA8-2AAB-4576-B918-AD3300338460}"/>
              </a:ext>
            </a:extLst>
          </p:cNvPr>
          <p:cNvSpPr>
            <a:spLocks noGrp="1"/>
          </p:cNvSpPr>
          <p:nvPr>
            <p:ph type="dt" sz="half" idx="10"/>
          </p:nvPr>
        </p:nvSpPr>
        <p:spPr/>
        <p:txBody>
          <a:bodyPr/>
          <a:lstStyle/>
          <a:p>
            <a:fld id="{A6859DAD-2D1E-4D1E-B50F-419ECDD93A06}" type="datetimeFigureOut">
              <a:rPr lang="el-GR" smtClean="0"/>
              <a:t>27/9/2025</a:t>
            </a:fld>
            <a:endParaRPr lang="el-GR"/>
          </a:p>
        </p:txBody>
      </p:sp>
      <p:sp>
        <p:nvSpPr>
          <p:cNvPr id="6" name="Θέση υποσέλιδου 5">
            <a:extLst>
              <a:ext uri="{FF2B5EF4-FFF2-40B4-BE49-F238E27FC236}">
                <a16:creationId xmlns:a16="http://schemas.microsoft.com/office/drawing/2014/main" id="{EF60A86C-224F-4AF3-85D0-D15AF6D568A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75C159A-CE66-4BD1-BBBC-266527D34BF8}"/>
              </a:ext>
            </a:extLst>
          </p:cNvPr>
          <p:cNvSpPr>
            <a:spLocks noGrp="1"/>
          </p:cNvSpPr>
          <p:nvPr>
            <p:ph type="sldNum" sz="quarter" idx="12"/>
          </p:nvPr>
        </p:nvSpPr>
        <p:spPr/>
        <p:txBody>
          <a:bodyPr/>
          <a:lstStyle/>
          <a:p>
            <a:fld id="{F4B855A8-7CC1-4FFB-B697-A02C0A0EDB64}" type="slidenum">
              <a:rPr lang="el-GR" smtClean="0"/>
              <a:t>‹#›</a:t>
            </a:fld>
            <a:endParaRPr lang="el-GR"/>
          </a:p>
        </p:txBody>
      </p:sp>
    </p:spTree>
    <p:extLst>
      <p:ext uri="{BB962C8B-B14F-4D97-AF65-F5344CB8AC3E}">
        <p14:creationId xmlns:p14="http://schemas.microsoft.com/office/powerpoint/2010/main" val="1463557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13F395D-4EBE-48E0-A2CD-B1A52AACBF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D444792-29E4-48F4-8740-C4A32F3930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FC31CED7-2AE9-49EB-9891-C4584DA1EC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859DAD-2D1E-4D1E-B50F-419ECDD93A06}" type="datetimeFigureOut">
              <a:rPr lang="el-GR" smtClean="0"/>
              <a:t>27/9/2025</a:t>
            </a:fld>
            <a:endParaRPr lang="el-GR"/>
          </a:p>
        </p:txBody>
      </p:sp>
      <p:sp>
        <p:nvSpPr>
          <p:cNvPr id="5" name="Θέση υποσέλιδου 4">
            <a:extLst>
              <a:ext uri="{FF2B5EF4-FFF2-40B4-BE49-F238E27FC236}">
                <a16:creationId xmlns:a16="http://schemas.microsoft.com/office/drawing/2014/main" id="{33CEC78E-734A-4A07-A5DB-C3B27852F7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DBC7818-3F27-40E8-A42F-A15DDFD729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855A8-7CC1-4FFB-B697-A02C0A0EDB64}" type="slidenum">
              <a:rPr lang="el-GR" smtClean="0"/>
              <a:t>‹#›</a:t>
            </a:fld>
            <a:endParaRPr lang="el-GR"/>
          </a:p>
        </p:txBody>
      </p:sp>
    </p:spTree>
    <p:extLst>
      <p:ext uri="{BB962C8B-B14F-4D97-AF65-F5344CB8AC3E}">
        <p14:creationId xmlns:p14="http://schemas.microsoft.com/office/powerpoint/2010/main" val="1589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descr="https://www.uth.gr/sites/default/files/contents/logos/UTH-logo-text-greek.jpg">
            <a:extLst>
              <a:ext uri="{FF2B5EF4-FFF2-40B4-BE49-F238E27FC236}">
                <a16:creationId xmlns:a16="http://schemas.microsoft.com/office/drawing/2014/main" id="{313F3105-B033-4154-83DA-68D4762BB6B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80972" y="460604"/>
            <a:ext cx="5316489" cy="3574502"/>
          </a:xfrm>
          <a:prstGeom prst="rect">
            <a:avLst/>
          </a:prstGeom>
          <a:noFill/>
          <a:ln>
            <a:noFill/>
          </a:ln>
        </p:spPr>
      </p:pic>
      <p:sp>
        <p:nvSpPr>
          <p:cNvPr id="3" name="Ορθογώνιο 2">
            <a:extLst>
              <a:ext uri="{FF2B5EF4-FFF2-40B4-BE49-F238E27FC236}">
                <a16:creationId xmlns:a16="http://schemas.microsoft.com/office/drawing/2014/main" id="{FE625560-D5E1-4761-91A1-C3BC8207EFB5}"/>
              </a:ext>
            </a:extLst>
          </p:cNvPr>
          <p:cNvSpPr/>
          <p:nvPr/>
        </p:nvSpPr>
        <p:spPr>
          <a:xfrm>
            <a:off x="6434356" y="1452609"/>
            <a:ext cx="5645790" cy="2862322"/>
          </a:xfrm>
          <a:prstGeom prst="rect">
            <a:avLst/>
          </a:prstGeom>
        </p:spPr>
        <p:txBody>
          <a:bodyPr wrap="square">
            <a:spAutoFit/>
          </a:bodyPr>
          <a:lstStyle/>
          <a:p>
            <a:pPr>
              <a:spcAft>
                <a:spcPts val="0"/>
              </a:spcAft>
            </a:pPr>
            <a:r>
              <a:rPr lang="el-GR" sz="2800" b="1" dirty="0">
                <a:latin typeface="Times New Roman" panose="02020603050405020304" pitchFamily="18" charset="0"/>
                <a:ea typeface="Calibri" panose="020F0502020204030204" pitchFamily="34" charset="0"/>
                <a:cs typeface="Times New Roman" panose="02020603050405020304" pitchFamily="18" charset="0"/>
              </a:rPr>
              <a:t>ΕΡΓΑΣΤΗΡΙΑΚΗ ΑΣΚΗΣΗ </a:t>
            </a:r>
            <a:r>
              <a:rPr lang="el-GR" sz="3200" b="1" dirty="0">
                <a:latin typeface="Times New Roman" panose="02020603050405020304" pitchFamily="18" charset="0"/>
                <a:ea typeface="Calibri" panose="020F0502020204030204" pitchFamily="34" charset="0"/>
                <a:cs typeface="Times New Roman" panose="02020603050405020304" pitchFamily="18" charset="0"/>
              </a:rPr>
              <a:t>1</a:t>
            </a:r>
            <a:r>
              <a:rPr lang="el-GR" sz="2800" b="1" dirty="0">
                <a:latin typeface="Times New Roman" panose="02020603050405020304" pitchFamily="18" charset="0"/>
                <a:ea typeface="Calibri" panose="020F0502020204030204" pitchFamily="34" charset="0"/>
                <a:cs typeface="Times New Roman" panose="02020603050405020304" pitchFamily="18" charset="0"/>
              </a:rPr>
              <a:t>: ΕΙΣΑΓΩΓΗ ΣΤΑ Σ.Α.Ε.</a:t>
            </a:r>
            <a:endParaRPr lang="el-G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l-GR" cap="small" dirty="0" err="1">
                <a:latin typeface="Times New Roman" panose="02020603050405020304" pitchFamily="18" charset="0"/>
                <a:ea typeface="Calibri" panose="020F0502020204030204" pitchFamily="34" charset="0"/>
                <a:cs typeface="Times New Roman" panose="02020603050405020304" pitchFamily="18" charset="0"/>
              </a:rPr>
              <a:t>Σκοπος</a:t>
            </a:r>
            <a:r>
              <a:rPr lang="el-GR" dirty="0">
                <a:latin typeface="Times New Roman" panose="02020603050405020304" pitchFamily="18" charset="0"/>
                <a:ea typeface="Calibri" panose="020F0502020204030204" pitchFamily="34" charset="0"/>
                <a:cs typeface="Times New Roman" panose="02020603050405020304" pitchFamily="18" charset="0"/>
              </a:rPr>
              <a:t>:</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mj-lt"/>
              <a:buAutoNum type="arabicPeriod"/>
              <a:tabLst>
                <a:tab pos="467995" algn="l"/>
              </a:tabLst>
            </a:pPr>
            <a:r>
              <a:rPr lang="el-GR" dirty="0">
                <a:latin typeface="Times New Roman" panose="02020603050405020304" pitchFamily="18" charset="0"/>
                <a:ea typeface="Calibri" panose="020F0502020204030204" pitchFamily="34" charset="0"/>
                <a:cs typeface="Times New Roman" panose="02020603050405020304" pitchFamily="18" charset="0"/>
              </a:rPr>
              <a:t>Η κατανόηση βασικών εννοιών των Σ.Α.Ε.</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l-GR" sz="2400" kern="1400" spc="25" dirty="0">
                <a:solidFill>
                  <a:srgbClr val="17365D"/>
                </a:solidFill>
                <a:latin typeface="Times New Roman" panose="02020603050405020304" pitchFamily="18" charset="0"/>
                <a:ea typeface="Calibri" panose="020F0502020204030204" pitchFamily="34" charset="0"/>
                <a:cs typeface="Times New Roman" panose="02020603050405020304" pitchFamily="18" charset="0"/>
              </a:rPr>
              <a:t>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l-GR" sz="2400" b="1" kern="1400" spc="25" dirty="0">
                <a:latin typeface="Times New Roman" panose="02020603050405020304" pitchFamily="18" charset="0"/>
                <a:ea typeface="Calibri" panose="020F0502020204030204" pitchFamily="34" charset="0"/>
                <a:cs typeface="Times New Roman" panose="02020603050405020304" pitchFamily="18" charset="0"/>
              </a:rPr>
              <a:t>ΔΙΔΑΣΚΟΝΤΕΣ</a:t>
            </a:r>
            <a:r>
              <a:rPr lang="el-GR" sz="2400" kern="1400" spc="25" dirty="0">
                <a:latin typeface="Times New Roman" panose="02020603050405020304" pitchFamily="18" charset="0"/>
                <a:ea typeface="Calibri" panose="020F0502020204030204" pitchFamily="34" charset="0"/>
                <a:cs typeface="Times New Roman" panose="02020603050405020304" pitchFamily="18" charset="0"/>
              </a:rPr>
              <a:t>:</a:t>
            </a:r>
          </a:p>
          <a:p>
            <a:pPr>
              <a:spcAft>
                <a:spcPts val="0"/>
              </a:spcAft>
            </a:pPr>
            <a:r>
              <a:rPr lang="el-GR" kern="1400" spc="25" dirty="0" smtClean="0">
                <a:latin typeface="Times New Roman" panose="02020603050405020304" pitchFamily="18" charset="0"/>
                <a:ea typeface="Calibri" panose="020F0502020204030204" pitchFamily="34" charset="0"/>
                <a:cs typeface="Times New Roman" panose="02020603050405020304" pitchFamily="18" charset="0"/>
              </a:rPr>
              <a:t>ΖΗΣΗΣ ΤΣΙΡΟΠΟΥΛΟΣ </a:t>
            </a:r>
            <a:r>
              <a:rPr lang="el-GR" kern="1400" spc="25" dirty="0">
                <a:latin typeface="Times New Roman" panose="02020603050405020304" pitchFamily="18" charset="0"/>
                <a:ea typeface="Calibri" panose="020F0502020204030204" pitchFamily="34" charset="0"/>
                <a:cs typeface="Times New Roman" panose="02020603050405020304" pitchFamily="18" charset="0"/>
              </a:rPr>
              <a:t>ΕΠΙΚ. ΚΑΘΗΓΗΤΗΣ</a:t>
            </a:r>
          </a:p>
          <a:p>
            <a:pPr>
              <a:spcAft>
                <a:spcPts val="0"/>
              </a:spcAft>
            </a:pPr>
            <a:r>
              <a:rPr lang="el-GR" dirty="0">
                <a:latin typeface="Times New Roman" panose="02020603050405020304" pitchFamily="18" charset="0"/>
                <a:ea typeface="Calibri" panose="020F0502020204030204" pitchFamily="34" charset="0"/>
                <a:cs typeface="Times New Roman" panose="02020603050405020304" pitchFamily="18" charset="0"/>
              </a:rPr>
              <a:t>ΚΑΡΑΝΙΚΑΣ  ΝΙΚΟΛΑΟΣ    ΕΔΙΠ</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993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CFC21F5-A0EF-495F-90BA-E75860FA6FE6}"/>
              </a:ext>
            </a:extLst>
          </p:cNvPr>
          <p:cNvSpPr txBox="1"/>
          <p:nvPr/>
        </p:nvSpPr>
        <p:spPr>
          <a:xfrm>
            <a:off x="151003" y="109058"/>
            <a:ext cx="11937533" cy="3970318"/>
          </a:xfrm>
          <a:prstGeom prst="rect">
            <a:avLst/>
          </a:prstGeom>
          <a:noFill/>
        </p:spPr>
        <p:txBody>
          <a:bodyPr wrap="square" rtlCol="0">
            <a:spAutoFit/>
          </a:bodyPr>
          <a:lstStyle/>
          <a:p>
            <a:r>
              <a:rPr lang="el-GR" dirty="0"/>
              <a:t>Διαδικασία αυτή τού ελέγχου που προϋποθέτει μια αντίστροφη πορεία από την έξοδο προς την είσοδο δηλαδή από το αποτέλεσμα προς το αίτιο ονομάζεται </a:t>
            </a:r>
            <a:r>
              <a:rPr lang="el-GR" b="1" dirty="0"/>
              <a:t>ανάδραση</a:t>
            </a:r>
            <a:r>
              <a:rPr lang="el-GR" dirty="0"/>
              <a:t> ( </a:t>
            </a:r>
            <a:r>
              <a:rPr lang="en-US" dirty="0"/>
              <a:t>feedback ) </a:t>
            </a:r>
            <a:r>
              <a:rPr lang="el-GR" dirty="0"/>
              <a:t>ή </a:t>
            </a:r>
            <a:r>
              <a:rPr lang="el-GR" b="1" dirty="0"/>
              <a:t>ανατροφοδότηση</a:t>
            </a:r>
            <a:r>
              <a:rPr lang="el-GR" dirty="0"/>
              <a:t>. </a:t>
            </a:r>
          </a:p>
          <a:p>
            <a:endParaRPr lang="el-GR" dirty="0"/>
          </a:p>
          <a:p>
            <a:r>
              <a:rPr lang="el-GR" b="1" dirty="0"/>
              <a:t>Η ανάδραση </a:t>
            </a:r>
            <a:r>
              <a:rPr lang="el-GR" dirty="0"/>
              <a:t>επιτρέπει τη μέτρηση της ελεγχόμενης εξόδου τού συστήματος, την επαναφορά της στην είσοδο και τη σύγκρισή της με την επιθυμητή είσοδο αναφοράς.</a:t>
            </a:r>
          </a:p>
          <a:p>
            <a:endParaRPr lang="el-GR" dirty="0"/>
          </a:p>
          <a:p>
            <a:r>
              <a:rPr lang="el-GR" b="1" dirty="0"/>
              <a:t>Το σφάλμα ελέγχου </a:t>
            </a:r>
            <a:r>
              <a:rPr lang="el-GR" dirty="0"/>
              <a:t>είναι το αποτέλεσμα τής συγκρίσεως ανάμεσα στην πραγματική ελεγχόμενη έξοδο και την επιθυμητή είσοδο αναφοράς ενός συστήματος ελέγχου και αποτελεί τη διέγερση στον ελεγκτή τού συστήματος </a:t>
            </a:r>
          </a:p>
          <a:p>
            <a:endParaRPr lang="el-GR" dirty="0"/>
          </a:p>
          <a:p>
            <a:r>
              <a:rPr lang="el-GR" b="1" dirty="0"/>
              <a:t>Μηδενικό σφάλμα </a:t>
            </a:r>
            <a:r>
              <a:rPr lang="el-GR" dirty="0"/>
              <a:t>σημαίνει ταύτιση εισόδου αναφοράς και εξόδου, δηλαδή το σύστημα λειτουργεί τέλεια.</a:t>
            </a:r>
          </a:p>
          <a:p>
            <a:endParaRPr lang="el-GR" dirty="0"/>
          </a:p>
          <a:p>
            <a:r>
              <a:rPr lang="el-GR" b="1" dirty="0"/>
              <a:t>Θετικό ή αρνητικό σφά</a:t>
            </a:r>
            <a:r>
              <a:rPr lang="el-GR" dirty="0"/>
              <a:t>λμα σημαίνει αντίστοιχα θετική ή αρνητική απόκλιση μεταξύ εισόδου-εξόδου.</a:t>
            </a:r>
          </a:p>
          <a:p>
            <a:endParaRPr lang="el-GR" dirty="0"/>
          </a:p>
          <a:p>
            <a:endParaRPr lang="el-GR" dirty="0"/>
          </a:p>
        </p:txBody>
      </p:sp>
    </p:spTree>
    <p:extLst>
      <p:ext uri="{BB962C8B-B14F-4D97-AF65-F5344CB8AC3E}">
        <p14:creationId xmlns:p14="http://schemas.microsoft.com/office/powerpoint/2010/main" val="428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C2EAA6-7E41-46D1-96AA-FFC8BA163D66}"/>
              </a:ext>
            </a:extLst>
          </p:cNvPr>
          <p:cNvSpPr txBox="1"/>
          <p:nvPr/>
        </p:nvSpPr>
        <p:spPr>
          <a:xfrm>
            <a:off x="594505" y="159935"/>
            <a:ext cx="11472334" cy="4801314"/>
          </a:xfrm>
          <a:prstGeom prst="rect">
            <a:avLst/>
          </a:prstGeom>
          <a:noFill/>
        </p:spPr>
        <p:txBody>
          <a:bodyPr wrap="square" rtlCol="0">
            <a:spAutoFit/>
          </a:bodyPr>
          <a:lstStyle/>
          <a:p>
            <a:r>
              <a:rPr lang="el-GR" b="1" dirty="0"/>
              <a:t>Παράδειγμα 2: ΡΥΘΜΙΣΗ ΤΑΧΥΤΗΤΑΣ ΤΟΥ ΑΥΤΟΚΙΝΗΤΟΥ ( ΚΛΕΙΣΤΟΥ  ΒΡΟΧΟΥ) </a:t>
            </a:r>
          </a:p>
          <a:p>
            <a:endParaRPr lang="en-US" dirty="0"/>
          </a:p>
          <a:p>
            <a:endParaRPr lang="en-US" dirty="0"/>
          </a:p>
          <a:p>
            <a:endParaRPr lang="el-GR" dirty="0"/>
          </a:p>
          <a:p>
            <a:endParaRPr lang="el-GR" dirty="0"/>
          </a:p>
          <a:p>
            <a:endParaRPr lang="el-GR" dirty="0"/>
          </a:p>
          <a:p>
            <a:r>
              <a:rPr lang="el-GR" dirty="0"/>
              <a:t> </a:t>
            </a:r>
            <a:r>
              <a:rPr lang="en-US" dirty="0"/>
              <a:t>                                                                </a:t>
            </a:r>
            <a:r>
              <a:rPr lang="el-GR" dirty="0"/>
              <a:t>           ΔΙΕΡΓΑΣΙΑ (ΕΛΕΓΧΟΜΕΝΟ ΣΥΣΤΗΜΑ)</a:t>
            </a:r>
          </a:p>
          <a:p>
            <a:endParaRPr lang="el-GR" dirty="0"/>
          </a:p>
          <a:p>
            <a:endParaRPr lang="el-GR" dirty="0"/>
          </a:p>
          <a:p>
            <a:r>
              <a:rPr lang="el-GR" dirty="0"/>
              <a:t>                                             </a:t>
            </a:r>
            <a:endParaRPr lang="en-US" dirty="0"/>
          </a:p>
          <a:p>
            <a:endParaRPr lang="en-US" dirty="0"/>
          </a:p>
          <a:p>
            <a:endParaRPr lang="en-US" dirty="0"/>
          </a:p>
          <a:p>
            <a:endParaRPr lang="en-US" dirty="0"/>
          </a:p>
          <a:p>
            <a:r>
              <a:rPr lang="en-US" dirty="0"/>
              <a:t>                                                             </a:t>
            </a:r>
          </a:p>
          <a:p>
            <a:r>
              <a:rPr lang="en-US" dirty="0"/>
              <a:t> </a:t>
            </a:r>
          </a:p>
          <a:p>
            <a:r>
              <a:rPr lang="en-US" dirty="0"/>
              <a:t>                                                      </a:t>
            </a:r>
            <a:r>
              <a:rPr lang="el-GR" dirty="0"/>
              <a:t>                </a:t>
            </a:r>
            <a:r>
              <a:rPr lang="en-US" dirty="0"/>
              <a:t> </a:t>
            </a:r>
            <a:r>
              <a:rPr lang="el-GR" dirty="0"/>
              <a:t>   </a:t>
            </a:r>
            <a:endParaRPr lang="en-US" dirty="0"/>
          </a:p>
          <a:p>
            <a:r>
              <a:rPr lang="en-US" dirty="0"/>
              <a:t>                                                             </a:t>
            </a:r>
            <a:endParaRPr lang="el-GR" dirty="0"/>
          </a:p>
        </p:txBody>
      </p:sp>
      <p:sp>
        <p:nvSpPr>
          <p:cNvPr id="3" name="Ορθογώνιο 2">
            <a:extLst>
              <a:ext uri="{FF2B5EF4-FFF2-40B4-BE49-F238E27FC236}">
                <a16:creationId xmlns:a16="http://schemas.microsoft.com/office/drawing/2014/main" id="{499DA284-9227-4093-B3CF-B919369AE325}"/>
              </a:ext>
            </a:extLst>
          </p:cNvPr>
          <p:cNvSpPr/>
          <p:nvPr/>
        </p:nvSpPr>
        <p:spPr>
          <a:xfrm>
            <a:off x="4378514" y="2788575"/>
            <a:ext cx="1820333" cy="46566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4" name="Ορθογώνιο 3">
            <a:extLst>
              <a:ext uri="{FF2B5EF4-FFF2-40B4-BE49-F238E27FC236}">
                <a16:creationId xmlns:a16="http://schemas.microsoft.com/office/drawing/2014/main" id="{7D6BBDA3-D22C-404E-B1CF-6A2BC172B09C}"/>
              </a:ext>
            </a:extLst>
          </p:cNvPr>
          <p:cNvSpPr/>
          <p:nvPr/>
        </p:nvSpPr>
        <p:spPr>
          <a:xfrm>
            <a:off x="6674583" y="2760277"/>
            <a:ext cx="1346200" cy="46566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6" name="Βέλος: Δεξιό 5">
            <a:extLst>
              <a:ext uri="{FF2B5EF4-FFF2-40B4-BE49-F238E27FC236}">
                <a16:creationId xmlns:a16="http://schemas.microsoft.com/office/drawing/2014/main" id="{F907F869-C4F6-4731-9E62-64521F6A1830}"/>
              </a:ext>
            </a:extLst>
          </p:cNvPr>
          <p:cNvSpPr/>
          <p:nvPr/>
        </p:nvSpPr>
        <p:spPr>
          <a:xfrm>
            <a:off x="501371" y="2972655"/>
            <a:ext cx="1069562" cy="686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TextBox 6">
            <a:extLst>
              <a:ext uri="{FF2B5EF4-FFF2-40B4-BE49-F238E27FC236}">
                <a16:creationId xmlns:a16="http://schemas.microsoft.com/office/drawing/2014/main" id="{C5C832DE-9BC2-429E-9AB1-94A495A76774}"/>
              </a:ext>
            </a:extLst>
          </p:cNvPr>
          <p:cNvSpPr txBox="1"/>
          <p:nvPr/>
        </p:nvSpPr>
        <p:spPr>
          <a:xfrm>
            <a:off x="4338305" y="2822300"/>
            <a:ext cx="1885966" cy="369332"/>
          </a:xfrm>
          <a:prstGeom prst="rect">
            <a:avLst/>
          </a:prstGeom>
          <a:noFill/>
        </p:spPr>
        <p:txBody>
          <a:bodyPr wrap="none" rtlCol="0">
            <a:spAutoFit/>
          </a:bodyPr>
          <a:lstStyle/>
          <a:p>
            <a:r>
              <a:rPr lang="el-GR" dirty="0"/>
              <a:t>Παροχή καυσίμου</a:t>
            </a:r>
          </a:p>
        </p:txBody>
      </p:sp>
      <p:sp>
        <p:nvSpPr>
          <p:cNvPr id="8" name="Βέλος: Δεξιό 7">
            <a:extLst>
              <a:ext uri="{FF2B5EF4-FFF2-40B4-BE49-F238E27FC236}">
                <a16:creationId xmlns:a16="http://schemas.microsoft.com/office/drawing/2014/main" id="{2210C6E5-6A57-4B00-A195-9BB6CA6321E1}"/>
              </a:ext>
            </a:extLst>
          </p:cNvPr>
          <p:cNvSpPr/>
          <p:nvPr/>
        </p:nvSpPr>
        <p:spPr>
          <a:xfrm>
            <a:off x="6224271" y="2934242"/>
            <a:ext cx="443934" cy="117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897E19FE-36B5-47A8-96C4-5BB90BCD6124}"/>
              </a:ext>
            </a:extLst>
          </p:cNvPr>
          <p:cNvSpPr txBox="1"/>
          <p:nvPr/>
        </p:nvSpPr>
        <p:spPr>
          <a:xfrm>
            <a:off x="6801365" y="2807563"/>
            <a:ext cx="1346200" cy="369332"/>
          </a:xfrm>
          <a:prstGeom prst="rect">
            <a:avLst/>
          </a:prstGeom>
          <a:noFill/>
        </p:spPr>
        <p:txBody>
          <a:bodyPr wrap="square" rtlCol="0">
            <a:spAutoFit/>
          </a:bodyPr>
          <a:lstStyle/>
          <a:p>
            <a:r>
              <a:rPr lang="el-GR" dirty="0"/>
              <a:t>Κινητήρας </a:t>
            </a:r>
          </a:p>
        </p:txBody>
      </p:sp>
      <p:sp>
        <p:nvSpPr>
          <p:cNvPr id="10" name="Βέλος: Δεξιό 9">
            <a:extLst>
              <a:ext uri="{FF2B5EF4-FFF2-40B4-BE49-F238E27FC236}">
                <a16:creationId xmlns:a16="http://schemas.microsoft.com/office/drawing/2014/main" id="{CDAD4E67-5940-4E07-8CBD-93F2C6422565}"/>
              </a:ext>
            </a:extLst>
          </p:cNvPr>
          <p:cNvSpPr/>
          <p:nvPr/>
        </p:nvSpPr>
        <p:spPr>
          <a:xfrm>
            <a:off x="8027161" y="2934242"/>
            <a:ext cx="2767839" cy="1159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TextBox 10">
            <a:extLst>
              <a:ext uri="{FF2B5EF4-FFF2-40B4-BE49-F238E27FC236}">
                <a16:creationId xmlns:a16="http://schemas.microsoft.com/office/drawing/2014/main" id="{31F8EB5F-B039-4B63-A411-58F2F5EE24F3}"/>
              </a:ext>
            </a:extLst>
          </p:cNvPr>
          <p:cNvSpPr txBox="1"/>
          <p:nvPr/>
        </p:nvSpPr>
        <p:spPr>
          <a:xfrm>
            <a:off x="9797070" y="2599719"/>
            <a:ext cx="839653" cy="369332"/>
          </a:xfrm>
          <a:prstGeom prst="rect">
            <a:avLst/>
          </a:prstGeom>
          <a:noFill/>
        </p:spPr>
        <p:txBody>
          <a:bodyPr wrap="none" rtlCol="0">
            <a:spAutoFit/>
          </a:bodyPr>
          <a:lstStyle/>
          <a:p>
            <a:r>
              <a:rPr lang="el-GR" dirty="0"/>
              <a:t>Έξοδος</a:t>
            </a:r>
          </a:p>
        </p:txBody>
      </p:sp>
      <p:sp>
        <p:nvSpPr>
          <p:cNvPr id="12" name="TextBox 11">
            <a:extLst>
              <a:ext uri="{FF2B5EF4-FFF2-40B4-BE49-F238E27FC236}">
                <a16:creationId xmlns:a16="http://schemas.microsoft.com/office/drawing/2014/main" id="{6AF1C09A-0038-4FB0-9E4E-C5B8D280AF21}"/>
              </a:ext>
            </a:extLst>
          </p:cNvPr>
          <p:cNvSpPr txBox="1"/>
          <p:nvPr/>
        </p:nvSpPr>
        <p:spPr>
          <a:xfrm>
            <a:off x="9688332" y="3041278"/>
            <a:ext cx="1080937" cy="369332"/>
          </a:xfrm>
          <a:prstGeom prst="rect">
            <a:avLst/>
          </a:prstGeom>
          <a:noFill/>
        </p:spPr>
        <p:txBody>
          <a:bodyPr wrap="none" rtlCol="0">
            <a:spAutoFit/>
          </a:bodyPr>
          <a:lstStyle/>
          <a:p>
            <a:r>
              <a:rPr lang="el-GR" dirty="0"/>
              <a:t>Ταχύτητα</a:t>
            </a:r>
          </a:p>
        </p:txBody>
      </p:sp>
      <p:sp>
        <p:nvSpPr>
          <p:cNvPr id="13" name="Ορθογώνιο 12">
            <a:extLst>
              <a:ext uri="{FF2B5EF4-FFF2-40B4-BE49-F238E27FC236}">
                <a16:creationId xmlns:a16="http://schemas.microsoft.com/office/drawing/2014/main" id="{D127B362-C8D2-4DEB-8A71-8364350F9A59}"/>
              </a:ext>
            </a:extLst>
          </p:cNvPr>
          <p:cNvSpPr/>
          <p:nvPr/>
        </p:nvSpPr>
        <p:spPr>
          <a:xfrm>
            <a:off x="4028723" y="2299728"/>
            <a:ext cx="5169499" cy="14738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a:extLst>
              <a:ext uri="{FF2B5EF4-FFF2-40B4-BE49-F238E27FC236}">
                <a16:creationId xmlns:a16="http://schemas.microsoft.com/office/drawing/2014/main" id="{DC1CF0DC-847D-43E8-BE7A-BE52232E867B}"/>
              </a:ext>
            </a:extLst>
          </p:cNvPr>
          <p:cNvSpPr/>
          <p:nvPr/>
        </p:nvSpPr>
        <p:spPr>
          <a:xfrm>
            <a:off x="2509565" y="2811334"/>
            <a:ext cx="1229460" cy="44290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Βέλος: Δεξιό 14">
            <a:extLst>
              <a:ext uri="{FF2B5EF4-FFF2-40B4-BE49-F238E27FC236}">
                <a16:creationId xmlns:a16="http://schemas.microsoft.com/office/drawing/2014/main" id="{1BB1D4BF-F46D-4578-989E-128147A47494}"/>
              </a:ext>
            </a:extLst>
          </p:cNvPr>
          <p:cNvSpPr/>
          <p:nvPr/>
        </p:nvSpPr>
        <p:spPr>
          <a:xfrm>
            <a:off x="3738227" y="2934242"/>
            <a:ext cx="640287" cy="1277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TextBox 16">
            <a:extLst>
              <a:ext uri="{FF2B5EF4-FFF2-40B4-BE49-F238E27FC236}">
                <a16:creationId xmlns:a16="http://schemas.microsoft.com/office/drawing/2014/main" id="{F6DCB92C-2C20-4CB1-82CC-F94BFA5634AD}"/>
              </a:ext>
            </a:extLst>
          </p:cNvPr>
          <p:cNvSpPr txBox="1"/>
          <p:nvPr/>
        </p:nvSpPr>
        <p:spPr>
          <a:xfrm>
            <a:off x="2536759" y="2837938"/>
            <a:ext cx="1295400" cy="369332"/>
          </a:xfrm>
          <a:prstGeom prst="rect">
            <a:avLst/>
          </a:prstGeom>
          <a:noFill/>
        </p:spPr>
        <p:txBody>
          <a:bodyPr wrap="square" rtlCol="0">
            <a:spAutoFit/>
          </a:bodyPr>
          <a:lstStyle/>
          <a:p>
            <a:r>
              <a:rPr lang="el-GR" dirty="0"/>
              <a:t>  Ελεγκτής </a:t>
            </a:r>
          </a:p>
        </p:txBody>
      </p:sp>
      <p:sp>
        <p:nvSpPr>
          <p:cNvPr id="16" name="TextBox 15">
            <a:extLst>
              <a:ext uri="{FF2B5EF4-FFF2-40B4-BE49-F238E27FC236}">
                <a16:creationId xmlns:a16="http://schemas.microsoft.com/office/drawing/2014/main" id="{1EF6BD6F-F99C-4C00-BBC3-B2AB6DE9A748}"/>
              </a:ext>
            </a:extLst>
          </p:cNvPr>
          <p:cNvSpPr txBox="1"/>
          <p:nvPr/>
        </p:nvSpPr>
        <p:spPr>
          <a:xfrm>
            <a:off x="411750" y="3104824"/>
            <a:ext cx="1248803" cy="646331"/>
          </a:xfrm>
          <a:prstGeom prst="rect">
            <a:avLst/>
          </a:prstGeom>
          <a:noFill/>
        </p:spPr>
        <p:txBody>
          <a:bodyPr wrap="none" rtlCol="0">
            <a:spAutoFit/>
          </a:bodyPr>
          <a:lstStyle/>
          <a:p>
            <a:r>
              <a:rPr lang="el-GR" dirty="0"/>
              <a:t>Επιθυμητή </a:t>
            </a:r>
          </a:p>
          <a:p>
            <a:r>
              <a:rPr lang="el-GR" dirty="0"/>
              <a:t>ταχύτητα </a:t>
            </a:r>
          </a:p>
        </p:txBody>
      </p:sp>
      <p:sp>
        <p:nvSpPr>
          <p:cNvPr id="19" name="TextBox 18">
            <a:extLst>
              <a:ext uri="{FF2B5EF4-FFF2-40B4-BE49-F238E27FC236}">
                <a16:creationId xmlns:a16="http://schemas.microsoft.com/office/drawing/2014/main" id="{063C0F89-6A80-4446-B442-FC90489FCE87}"/>
              </a:ext>
            </a:extLst>
          </p:cNvPr>
          <p:cNvSpPr txBox="1"/>
          <p:nvPr/>
        </p:nvSpPr>
        <p:spPr>
          <a:xfrm>
            <a:off x="468628" y="2560592"/>
            <a:ext cx="942887" cy="369332"/>
          </a:xfrm>
          <a:prstGeom prst="rect">
            <a:avLst/>
          </a:prstGeom>
          <a:noFill/>
        </p:spPr>
        <p:txBody>
          <a:bodyPr wrap="none" rtlCol="0">
            <a:spAutoFit/>
          </a:bodyPr>
          <a:lstStyle/>
          <a:p>
            <a:r>
              <a:rPr lang="el-GR" dirty="0"/>
              <a:t>Είσοδος</a:t>
            </a:r>
          </a:p>
        </p:txBody>
      </p:sp>
      <p:sp>
        <p:nvSpPr>
          <p:cNvPr id="20" name="Οβάλ 19">
            <a:extLst>
              <a:ext uri="{FF2B5EF4-FFF2-40B4-BE49-F238E27FC236}">
                <a16:creationId xmlns:a16="http://schemas.microsoft.com/office/drawing/2014/main" id="{F0AA74B9-39F6-4FB5-B823-40BFD208CD0E}"/>
              </a:ext>
            </a:extLst>
          </p:cNvPr>
          <p:cNvSpPr/>
          <p:nvPr/>
        </p:nvSpPr>
        <p:spPr>
          <a:xfrm>
            <a:off x="1577311" y="2782736"/>
            <a:ext cx="527021" cy="46874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TextBox 20">
            <a:extLst>
              <a:ext uri="{FF2B5EF4-FFF2-40B4-BE49-F238E27FC236}">
                <a16:creationId xmlns:a16="http://schemas.microsoft.com/office/drawing/2014/main" id="{6E4EB755-CD21-4EFC-8598-08A22E9F8A1C}"/>
              </a:ext>
            </a:extLst>
          </p:cNvPr>
          <p:cNvSpPr txBox="1"/>
          <p:nvPr/>
        </p:nvSpPr>
        <p:spPr>
          <a:xfrm>
            <a:off x="784662" y="1779774"/>
            <a:ext cx="1158138" cy="369332"/>
          </a:xfrm>
          <a:prstGeom prst="rect">
            <a:avLst/>
          </a:prstGeom>
          <a:noFill/>
        </p:spPr>
        <p:txBody>
          <a:bodyPr wrap="none" rtlCol="0">
            <a:spAutoFit/>
          </a:bodyPr>
          <a:lstStyle/>
          <a:p>
            <a:r>
              <a:rPr lang="el-GR" dirty="0"/>
              <a:t>Συγκριτής </a:t>
            </a:r>
          </a:p>
        </p:txBody>
      </p:sp>
      <p:sp>
        <p:nvSpPr>
          <p:cNvPr id="22" name="Σύμβολο αφαίρεσης 21">
            <a:extLst>
              <a:ext uri="{FF2B5EF4-FFF2-40B4-BE49-F238E27FC236}">
                <a16:creationId xmlns:a16="http://schemas.microsoft.com/office/drawing/2014/main" id="{7D5FA370-08E8-45A8-A67A-90D770743784}"/>
              </a:ext>
            </a:extLst>
          </p:cNvPr>
          <p:cNvSpPr/>
          <p:nvPr/>
        </p:nvSpPr>
        <p:spPr>
          <a:xfrm rot="5400000">
            <a:off x="8388508" y="3667525"/>
            <a:ext cx="2054046" cy="229045"/>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Σύμβολο αφαίρεσης 22">
            <a:extLst>
              <a:ext uri="{FF2B5EF4-FFF2-40B4-BE49-F238E27FC236}">
                <a16:creationId xmlns:a16="http://schemas.microsoft.com/office/drawing/2014/main" id="{F99CA0FF-80D5-42A6-BEFB-897957C13186}"/>
              </a:ext>
            </a:extLst>
          </p:cNvPr>
          <p:cNvSpPr/>
          <p:nvPr/>
        </p:nvSpPr>
        <p:spPr>
          <a:xfrm rot="10800000">
            <a:off x="1325707" y="4407246"/>
            <a:ext cx="3589865" cy="20689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Βέλος: Επάνω 24">
            <a:extLst>
              <a:ext uri="{FF2B5EF4-FFF2-40B4-BE49-F238E27FC236}">
                <a16:creationId xmlns:a16="http://schemas.microsoft.com/office/drawing/2014/main" id="{629E3E99-3CC5-4883-B52E-03B2904505CF}"/>
              </a:ext>
            </a:extLst>
          </p:cNvPr>
          <p:cNvSpPr/>
          <p:nvPr/>
        </p:nvSpPr>
        <p:spPr>
          <a:xfrm>
            <a:off x="1779639" y="3251478"/>
            <a:ext cx="90437" cy="124432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Βέλος: Δεξιό 25">
            <a:extLst>
              <a:ext uri="{FF2B5EF4-FFF2-40B4-BE49-F238E27FC236}">
                <a16:creationId xmlns:a16="http://schemas.microsoft.com/office/drawing/2014/main" id="{9629E38D-5652-4881-A67E-44A6EA0F5764}"/>
              </a:ext>
            </a:extLst>
          </p:cNvPr>
          <p:cNvSpPr/>
          <p:nvPr/>
        </p:nvSpPr>
        <p:spPr>
          <a:xfrm>
            <a:off x="2097469" y="2969051"/>
            <a:ext cx="443934" cy="117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Σύμβολο πρόσθεσης 26">
            <a:extLst>
              <a:ext uri="{FF2B5EF4-FFF2-40B4-BE49-F238E27FC236}">
                <a16:creationId xmlns:a16="http://schemas.microsoft.com/office/drawing/2014/main" id="{EDE9BF46-CAE5-464B-9EBF-44DB8035A769}"/>
              </a:ext>
            </a:extLst>
          </p:cNvPr>
          <p:cNvSpPr/>
          <p:nvPr/>
        </p:nvSpPr>
        <p:spPr>
          <a:xfrm flipH="1" flipV="1">
            <a:off x="1452070" y="2525721"/>
            <a:ext cx="271587" cy="229303"/>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Σύμβολο αφαίρεσης 28">
            <a:extLst>
              <a:ext uri="{FF2B5EF4-FFF2-40B4-BE49-F238E27FC236}">
                <a16:creationId xmlns:a16="http://schemas.microsoft.com/office/drawing/2014/main" id="{77B0AAB2-0887-419C-B843-63D62AA32691}"/>
              </a:ext>
            </a:extLst>
          </p:cNvPr>
          <p:cNvSpPr/>
          <p:nvPr/>
        </p:nvSpPr>
        <p:spPr>
          <a:xfrm>
            <a:off x="1927309" y="3239628"/>
            <a:ext cx="273685" cy="264363"/>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1" name="Ευθύγραμμο βέλος σύνδεσης 30">
            <a:extLst>
              <a:ext uri="{FF2B5EF4-FFF2-40B4-BE49-F238E27FC236}">
                <a16:creationId xmlns:a16="http://schemas.microsoft.com/office/drawing/2014/main" id="{151E1AF0-08AA-4DD2-A26C-71B7612FD088}"/>
              </a:ext>
            </a:extLst>
          </p:cNvPr>
          <p:cNvCxnSpPr>
            <a:endCxn id="20" idx="0"/>
          </p:cNvCxnSpPr>
          <p:nvPr/>
        </p:nvCxnSpPr>
        <p:spPr>
          <a:xfrm>
            <a:off x="1829481" y="2156574"/>
            <a:ext cx="11341" cy="6261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Ευθεία γραμμή σύνδεσης 32">
            <a:extLst>
              <a:ext uri="{FF2B5EF4-FFF2-40B4-BE49-F238E27FC236}">
                <a16:creationId xmlns:a16="http://schemas.microsoft.com/office/drawing/2014/main" id="{21D005DF-62C3-4992-BEB8-233E1F14223A}"/>
              </a:ext>
            </a:extLst>
          </p:cNvPr>
          <p:cNvCxnSpPr/>
          <p:nvPr/>
        </p:nvCxnSpPr>
        <p:spPr>
          <a:xfrm flipH="1">
            <a:off x="905933" y="2156574"/>
            <a:ext cx="923548"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Ορθογώνιο 34">
            <a:extLst>
              <a:ext uri="{FF2B5EF4-FFF2-40B4-BE49-F238E27FC236}">
                <a16:creationId xmlns:a16="http://schemas.microsoft.com/office/drawing/2014/main" id="{98E3C563-4D4B-4A95-B2DA-C98F659B0516}"/>
              </a:ext>
            </a:extLst>
          </p:cNvPr>
          <p:cNvSpPr/>
          <p:nvPr/>
        </p:nvSpPr>
        <p:spPr>
          <a:xfrm>
            <a:off x="4452531" y="4150996"/>
            <a:ext cx="3462867" cy="77046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Επαγωγικός αισθητήρας ταχύτητας</a:t>
            </a:r>
          </a:p>
        </p:txBody>
      </p:sp>
      <p:sp>
        <p:nvSpPr>
          <p:cNvPr id="36" name="Σύμβολο αφαίρεσης 35">
            <a:extLst>
              <a:ext uri="{FF2B5EF4-FFF2-40B4-BE49-F238E27FC236}">
                <a16:creationId xmlns:a16="http://schemas.microsoft.com/office/drawing/2014/main" id="{1E7BCCBD-A238-4B50-A1FD-1F759BFAD0D3}"/>
              </a:ext>
            </a:extLst>
          </p:cNvPr>
          <p:cNvSpPr/>
          <p:nvPr/>
        </p:nvSpPr>
        <p:spPr>
          <a:xfrm flipV="1">
            <a:off x="7644496" y="4387923"/>
            <a:ext cx="2043836" cy="215749"/>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Ορθογώνιο 36">
            <a:extLst>
              <a:ext uri="{FF2B5EF4-FFF2-40B4-BE49-F238E27FC236}">
                <a16:creationId xmlns:a16="http://schemas.microsoft.com/office/drawing/2014/main" id="{81914561-1C0F-4ADD-8B1E-EF66AF9765B9}"/>
              </a:ext>
            </a:extLst>
          </p:cNvPr>
          <p:cNvSpPr/>
          <p:nvPr/>
        </p:nvSpPr>
        <p:spPr>
          <a:xfrm>
            <a:off x="3496733" y="3987040"/>
            <a:ext cx="5393267" cy="1473886"/>
          </a:xfrm>
          <a:prstGeom prst="rect">
            <a:avLst/>
          </a:prstGeom>
          <a:noFill/>
          <a:ln>
            <a:solidFill>
              <a:schemeClr val="accent2">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TextBox 37">
            <a:extLst>
              <a:ext uri="{FF2B5EF4-FFF2-40B4-BE49-F238E27FC236}">
                <a16:creationId xmlns:a16="http://schemas.microsoft.com/office/drawing/2014/main" id="{6902DA7B-1D24-45E9-BED9-9CE79D9E9D71}"/>
              </a:ext>
            </a:extLst>
          </p:cNvPr>
          <p:cNvSpPr txBox="1"/>
          <p:nvPr/>
        </p:nvSpPr>
        <p:spPr>
          <a:xfrm>
            <a:off x="4741333" y="5093272"/>
            <a:ext cx="2836334" cy="369332"/>
          </a:xfrm>
          <a:prstGeom prst="rect">
            <a:avLst/>
          </a:prstGeom>
          <a:noFill/>
        </p:spPr>
        <p:txBody>
          <a:bodyPr wrap="square" rtlCol="0">
            <a:spAutoFit/>
          </a:bodyPr>
          <a:lstStyle/>
          <a:p>
            <a:r>
              <a:rPr lang="el-GR" dirty="0"/>
              <a:t>Διαδικασία  ανάδρασης</a:t>
            </a:r>
          </a:p>
        </p:txBody>
      </p:sp>
    </p:spTree>
    <p:extLst>
      <p:ext uri="{BB962C8B-B14F-4D97-AF65-F5344CB8AC3E}">
        <p14:creationId xmlns:p14="http://schemas.microsoft.com/office/powerpoint/2010/main" val="1117913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99505" y="922713"/>
            <a:ext cx="11804073" cy="1955279"/>
          </a:xfrm>
          <a:prstGeom prst="rect">
            <a:avLst/>
          </a:prstGeom>
        </p:spPr>
        <p:txBody>
          <a:bodyPr wrap="square">
            <a:spAutoFit/>
          </a:bodyPr>
          <a:lstStyle/>
          <a:p>
            <a:pPr algn="just">
              <a:lnSpc>
                <a:spcPct val="109000"/>
              </a:lnSpc>
              <a:spcAft>
                <a:spcPts val="140"/>
              </a:spcAft>
            </a:pPr>
            <a:r>
              <a:rPr lang="el-GR">
                <a:solidFill>
                  <a:srgbClr val="000000"/>
                </a:solidFill>
                <a:latin typeface="Calibri" panose="020F0502020204030204" pitchFamily="34" charset="0"/>
                <a:ea typeface="Calibri" panose="020F0502020204030204" pitchFamily="34" charset="0"/>
                <a:cs typeface="Calibri" panose="020F0502020204030204" pitchFamily="34" charset="0"/>
              </a:rPr>
              <a:t>Να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περιγραφεί</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η αρχή λειτουργίας ενός συστήματος αυτόματου ελέγχου ανάδρασης του πάχους του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χαλυβδόφυλλου</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για το σύστημα που εικονίζεται στο Σχήμα 1.1  </a:t>
            </a:r>
            <a:endParaRPr lang="el-GR" sz="1400" dirty="0">
              <a:latin typeface="Calibri" panose="020F0502020204030204" pitchFamily="34" charset="0"/>
              <a:ea typeface="Calibri" panose="020F0502020204030204" pitchFamily="34" charset="0"/>
              <a:cs typeface="Times New Roman" panose="02020603050405020304" pitchFamily="18" charset="0"/>
            </a:endParaRPr>
          </a:p>
          <a:p>
            <a:pPr marR="339090" algn="just">
              <a:lnSpc>
                <a:spcPct val="109000"/>
              </a:lnSpc>
              <a:spcAft>
                <a:spcPts val="140"/>
              </a:spcAft>
            </a:pP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Να εντοπιστούν οι ρυθμιζόμενες και οι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ρυθμίζουσες</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(χειραγωγούμενες) μεταβλητές. </a:t>
            </a:r>
            <a:endParaRPr lang="el-GR" sz="1400" dirty="0">
              <a:latin typeface="Calibri" panose="020F0502020204030204" pitchFamily="34" charset="0"/>
              <a:ea typeface="Calibri" panose="020F0502020204030204" pitchFamily="34" charset="0"/>
              <a:cs typeface="Times New Roman" panose="02020603050405020304" pitchFamily="18" charset="0"/>
            </a:endParaRPr>
          </a:p>
          <a:p>
            <a:pPr marR="339090" algn="just">
              <a:lnSpc>
                <a:spcPct val="109000"/>
              </a:lnSpc>
              <a:spcAft>
                <a:spcPts val="140"/>
              </a:spcAft>
            </a:pP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Να εξηγηθεί πώς επηρεάζει ο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ενεργοποιητής</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τη ρυθμιζόμενη μεταβλητή. </a:t>
            </a:r>
            <a:endParaRPr lang="el-G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9000"/>
              </a:lnSpc>
              <a:spcAft>
                <a:spcPts val="140"/>
              </a:spcAft>
            </a:pP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Να εξηγηθεί ποια είναι η σωστή δράση του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ενεργοποιητή</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αν χρειάζεται να αυξηθεί το πάχος του φύλλου.</a:t>
            </a:r>
            <a:r>
              <a:rPr lang="el-GR"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l-G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9000"/>
              </a:lnSpc>
              <a:spcAft>
                <a:spcPts val="140"/>
              </a:spcAft>
            </a:pP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Να προσδιοριστούν πιθανές πηγές διαταραχών που μπορεί να επηρεάσουν τη λειτουργία του συστήματος.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Ορθογώνιο 2"/>
          <p:cNvSpPr/>
          <p:nvPr/>
        </p:nvSpPr>
        <p:spPr>
          <a:xfrm>
            <a:off x="199505" y="260065"/>
            <a:ext cx="1676998" cy="369332"/>
          </a:xfrm>
          <a:prstGeom prst="rect">
            <a:avLst/>
          </a:prstGeom>
        </p:spPr>
        <p:txBody>
          <a:bodyPr wrap="none">
            <a:spAutoFit/>
          </a:bodyPr>
          <a:lstStyle/>
          <a:p>
            <a:r>
              <a:rPr lang="el-GR" b="1" u="sng" dirty="0">
                <a:solidFill>
                  <a:srgbClr val="000000"/>
                </a:solidFill>
                <a:latin typeface="Calibri" panose="020F0502020204030204" pitchFamily="34" charset="0"/>
                <a:ea typeface="Arial" panose="020B0604020202020204" pitchFamily="34" charset="0"/>
              </a:rPr>
              <a:t>1</a:t>
            </a:r>
            <a:r>
              <a:rPr lang="el-GR" b="1" u="sng" baseline="30000" dirty="0">
                <a:solidFill>
                  <a:srgbClr val="000000"/>
                </a:solidFill>
                <a:latin typeface="Calibri" panose="020F0502020204030204" pitchFamily="34" charset="0"/>
                <a:ea typeface="Arial" panose="020B0604020202020204" pitchFamily="34" charset="0"/>
              </a:rPr>
              <a:t>ο</a:t>
            </a:r>
            <a:r>
              <a:rPr lang="el-GR" b="1" u="sng" dirty="0">
                <a:solidFill>
                  <a:srgbClr val="000000"/>
                </a:solidFill>
                <a:latin typeface="Calibri" panose="020F0502020204030204" pitchFamily="34" charset="0"/>
                <a:ea typeface="Arial" panose="020B0604020202020204" pitchFamily="34" charset="0"/>
              </a:rPr>
              <a:t> παράδειγμα </a:t>
            </a:r>
            <a:endParaRPr lang="el-GR" dirty="0"/>
          </a:p>
        </p:txBody>
      </p:sp>
      <p:pic>
        <p:nvPicPr>
          <p:cNvPr id="4" name="Picture 328"/>
          <p:cNvPicPr/>
          <p:nvPr/>
        </p:nvPicPr>
        <p:blipFill>
          <a:blip r:embed="rId2"/>
          <a:stretch>
            <a:fillRect/>
          </a:stretch>
        </p:blipFill>
        <p:spPr>
          <a:xfrm>
            <a:off x="630210" y="3034145"/>
            <a:ext cx="3285085" cy="2493817"/>
          </a:xfrm>
          <a:prstGeom prst="rect">
            <a:avLst/>
          </a:prstGeom>
        </p:spPr>
      </p:pic>
      <p:sp>
        <p:nvSpPr>
          <p:cNvPr id="5" name="Ορθογώνιο 4"/>
          <p:cNvSpPr/>
          <p:nvPr/>
        </p:nvSpPr>
        <p:spPr>
          <a:xfrm>
            <a:off x="0" y="5886412"/>
            <a:ext cx="5445080" cy="388696"/>
          </a:xfrm>
          <a:prstGeom prst="rect">
            <a:avLst/>
          </a:prstGeom>
        </p:spPr>
        <p:txBody>
          <a:bodyPr wrap="none">
            <a:spAutoFit/>
          </a:bodyPr>
          <a:lstStyle/>
          <a:p>
            <a:pPr marL="364490" marR="181610" indent="-6350">
              <a:lnSpc>
                <a:spcPct val="107000"/>
              </a:lnSpc>
              <a:spcAft>
                <a:spcPts val="170"/>
              </a:spcAft>
            </a:pPr>
            <a:r>
              <a:rPr lang="el-GR" i="1" dirty="0">
                <a:solidFill>
                  <a:srgbClr val="000000"/>
                </a:solidFill>
                <a:latin typeface="Calibri" panose="020F0502020204030204" pitchFamily="34" charset="0"/>
                <a:ea typeface="Calibri" panose="020F0502020204030204" pitchFamily="34" charset="0"/>
                <a:cs typeface="Calibri" panose="020F0502020204030204" pitchFamily="34" charset="0"/>
              </a:rPr>
              <a:t>Σχήμα 1.1: Σύστημα παραγωγής </a:t>
            </a:r>
            <a:r>
              <a:rPr lang="el-GR" i="1" dirty="0" err="1">
                <a:solidFill>
                  <a:srgbClr val="000000"/>
                </a:solidFill>
                <a:latin typeface="Calibri" panose="020F0502020204030204" pitchFamily="34" charset="0"/>
                <a:ea typeface="Calibri" panose="020F0502020204030204" pitchFamily="34" charset="0"/>
                <a:cs typeface="Calibri" panose="020F0502020204030204" pitchFamily="34" charset="0"/>
              </a:rPr>
              <a:t>χαλυβδόφυλλων</a:t>
            </a:r>
            <a:r>
              <a:rPr lang="el-GR"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7859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15883" y="1092254"/>
            <a:ext cx="11629506" cy="3413691"/>
          </a:xfrm>
          <a:prstGeom prst="rect">
            <a:avLst/>
          </a:prstGeom>
        </p:spPr>
        <p:txBody>
          <a:bodyPr wrap="square">
            <a:spAutoFit/>
          </a:bodyPr>
          <a:lstStyle/>
          <a:p>
            <a:pPr indent="-6350" algn="just">
              <a:lnSpc>
                <a:spcPct val="109000"/>
              </a:lnSpc>
              <a:spcAft>
                <a:spcPts val="140"/>
              </a:spcAft>
            </a:pP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Ένα σύστημα αυτόματου ελέγχου ανάδρασης πρέπει να διαθέτει ένα αισθητήρα για τη μέτρηση της ρυθμιζόμενης μεταβλητής και ένα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ενεργοποιητή</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για την επιβολή μιας επιθυμητής μεταβολής ώστε να γίνει η ρύθμιση της διεργασίας. Στο συγκεκριμένο σύστημα </a:t>
            </a:r>
            <a:r>
              <a:rPr lang="el-GR" b="1" dirty="0">
                <a:solidFill>
                  <a:srgbClr val="000000"/>
                </a:solidFill>
                <a:latin typeface="Calibri" panose="020F0502020204030204" pitchFamily="34" charset="0"/>
                <a:ea typeface="Calibri" panose="020F0502020204030204" pitchFamily="34" charset="0"/>
                <a:cs typeface="Calibri" panose="020F0502020204030204" pitchFamily="34" charset="0"/>
              </a:rPr>
              <a:t>ρυθμιζόμενη μεταβλητή είναι το πάχος του </a:t>
            </a:r>
            <a:r>
              <a:rPr lang="el-GR" b="1" dirty="0" err="1">
                <a:solidFill>
                  <a:srgbClr val="000000"/>
                </a:solidFill>
                <a:latin typeface="Calibri" panose="020F0502020204030204" pitchFamily="34" charset="0"/>
                <a:ea typeface="Calibri" panose="020F0502020204030204" pitchFamily="34" charset="0"/>
                <a:cs typeface="Calibri" panose="020F0502020204030204" pitchFamily="34" charset="0"/>
              </a:rPr>
              <a:t>χαλυβδόφυλλου</a:t>
            </a:r>
            <a:r>
              <a:rPr lang="el-GR" b="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ενώ </a:t>
            </a:r>
            <a:r>
              <a:rPr lang="el-GR" b="1" dirty="0">
                <a:solidFill>
                  <a:srgbClr val="000000"/>
                </a:solidFill>
                <a:latin typeface="Calibri" panose="020F0502020204030204" pitchFamily="34" charset="0"/>
                <a:ea typeface="Calibri" panose="020F0502020204030204" pitchFamily="34" charset="0"/>
                <a:cs typeface="Calibri" panose="020F0502020204030204" pitchFamily="34" charset="0"/>
              </a:rPr>
              <a:t>χειραγωγούμενη μεταβλητή είναι η κατακόρυφη θέση του κινούμενου κυλίνδρου</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Επομένως, για να είναι εφικτός ο έλεγχος του πάχους του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χαλυβδόφυλλου</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πρέπει να εγκατασταθεί ένας αισθητήρας του πάχους του φύλλου ο οποίος θα τροφοδοτεί το σύστημα με πληροφορίες για την πραγματική κατάσταση του παραγόμενου </a:t>
            </a:r>
            <a:r>
              <a:rPr lang="el-GR" dirty="0" err="1">
                <a:solidFill>
                  <a:srgbClr val="000000"/>
                </a:solidFill>
                <a:latin typeface="Calibri" panose="020F0502020204030204" pitchFamily="34" charset="0"/>
                <a:ea typeface="Calibri" panose="020F0502020204030204" pitchFamily="34" charset="0"/>
                <a:cs typeface="Calibri" panose="020F0502020204030204" pitchFamily="34" charset="0"/>
              </a:rPr>
              <a:t>χαλυβδόφυλλου</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Η μέτρηση του πάχους θα συγκρίνεται με την επιθυμητή τιμή του πάχους που θα εισάγεται στο σύστημα από το χειριστή. Η διαφορά ανάμεσα στην επιθυμητή τιμή και τη μετρούμενη τιμή θα είναι η είσοδος στον ελεγκτή. </a:t>
            </a:r>
            <a:r>
              <a:rPr lang="el-GR" b="1" dirty="0">
                <a:solidFill>
                  <a:srgbClr val="000000"/>
                </a:solidFill>
                <a:latin typeface="Calibri" panose="020F0502020204030204" pitchFamily="34" charset="0"/>
                <a:ea typeface="Calibri" panose="020F0502020204030204" pitchFamily="34" charset="0"/>
                <a:cs typeface="Calibri" panose="020F0502020204030204" pitchFamily="34" charset="0"/>
              </a:rPr>
              <a:t>Ο ελεγκτής με βάση τη διαφορά από την επιθυμητή τιμή της ρυθμιζόμενης μεταβλητής υπολογίζει τη δράση του </a:t>
            </a:r>
            <a:r>
              <a:rPr lang="el-GR" b="1" dirty="0" err="1">
                <a:solidFill>
                  <a:srgbClr val="000000"/>
                </a:solidFill>
                <a:latin typeface="Calibri" panose="020F0502020204030204" pitchFamily="34" charset="0"/>
                <a:ea typeface="Calibri" panose="020F0502020204030204" pitchFamily="34" charset="0"/>
                <a:cs typeface="Calibri" panose="020F0502020204030204" pitchFamily="34" charset="0"/>
              </a:rPr>
              <a:t>ενεργοποιητή</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b="1" dirty="0">
                <a:solidFill>
                  <a:srgbClr val="000000"/>
                </a:solidFill>
                <a:highlight>
                  <a:srgbClr val="FFFF00"/>
                </a:highlight>
                <a:latin typeface="Calibri" panose="020F0502020204030204" pitchFamily="34" charset="0"/>
                <a:ea typeface="Calibri" panose="020F0502020204030204" pitchFamily="34" charset="0"/>
                <a:cs typeface="Calibri" panose="020F0502020204030204" pitchFamily="34" charset="0"/>
              </a:rPr>
              <a:t>Το ρόλο του </a:t>
            </a:r>
            <a:r>
              <a:rPr lang="el-GR" b="1" dirty="0" err="1">
                <a:solidFill>
                  <a:srgbClr val="000000"/>
                </a:solidFill>
                <a:highlight>
                  <a:srgbClr val="FFFF00"/>
                </a:highlight>
                <a:latin typeface="Calibri" panose="020F0502020204030204" pitchFamily="34" charset="0"/>
                <a:ea typeface="Calibri" panose="020F0502020204030204" pitchFamily="34" charset="0"/>
                <a:cs typeface="Calibri" panose="020F0502020204030204" pitchFamily="34" charset="0"/>
              </a:rPr>
              <a:t>ενεργοποιητή</a:t>
            </a:r>
            <a:r>
              <a:rPr lang="el-GR" b="1" dirty="0">
                <a:solidFill>
                  <a:srgbClr val="000000"/>
                </a:solidFill>
                <a:highlight>
                  <a:srgbClr val="FFFF00"/>
                </a:highlight>
                <a:latin typeface="Calibri" panose="020F0502020204030204" pitchFamily="34" charset="0"/>
                <a:ea typeface="Calibri" panose="020F0502020204030204" pitchFamily="34" charset="0"/>
                <a:cs typeface="Calibri" panose="020F0502020204030204" pitchFamily="34" charset="0"/>
              </a:rPr>
              <a:t> τον έχει η θέση του κινούμενου άνω κυλίνδρου με την οποία αυξάνεται ή μειώνεται η πίεση που ασκείται στο </a:t>
            </a:r>
            <a:r>
              <a:rPr lang="el-GR" b="1" dirty="0" err="1">
                <a:solidFill>
                  <a:srgbClr val="000000"/>
                </a:solidFill>
                <a:highlight>
                  <a:srgbClr val="FFFF00"/>
                </a:highlight>
                <a:latin typeface="Calibri" panose="020F0502020204030204" pitchFamily="34" charset="0"/>
                <a:ea typeface="Calibri" panose="020F0502020204030204" pitchFamily="34" charset="0"/>
                <a:cs typeface="Calibri" panose="020F0502020204030204" pitchFamily="34" charset="0"/>
              </a:rPr>
              <a:t>χαλυβδόφυλλο</a:t>
            </a:r>
            <a:r>
              <a:rPr lang="el-GR" b="1" dirty="0">
                <a:solidFill>
                  <a:srgbClr val="000000"/>
                </a:solidFill>
                <a:highlight>
                  <a:srgbClr val="FFFF00"/>
                </a:highlight>
                <a:latin typeface="Calibri" panose="020F0502020204030204" pitchFamily="34" charset="0"/>
                <a:ea typeface="Calibri" panose="020F0502020204030204" pitchFamily="34" charset="0"/>
                <a:cs typeface="Calibri" panose="020F0502020204030204" pitchFamily="34" charset="0"/>
              </a:rPr>
              <a:t> και κατ’ επέκταση το πάχος του</a:t>
            </a:r>
            <a:r>
              <a:rPr lang="el-GR" dirty="0">
                <a:solidFill>
                  <a:srgbClr val="000000"/>
                </a:solidFill>
                <a:latin typeface="Calibri" panose="020F0502020204030204" pitchFamily="34" charset="0"/>
                <a:ea typeface="Calibri" panose="020F0502020204030204" pitchFamily="34" charset="0"/>
                <a:cs typeface="Calibri" panose="020F0502020204030204" pitchFamily="34" charset="0"/>
              </a:rPr>
              <a:t>. Η διαδικασία εμφανίζεται σχηματικά στο Σχήμα 1.2.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Ορθογώνιο 2"/>
          <p:cNvSpPr/>
          <p:nvPr/>
        </p:nvSpPr>
        <p:spPr>
          <a:xfrm>
            <a:off x="315883" y="590204"/>
            <a:ext cx="839587" cy="388696"/>
          </a:xfrm>
          <a:prstGeom prst="rect">
            <a:avLst/>
          </a:prstGeom>
        </p:spPr>
        <p:txBody>
          <a:bodyPr wrap="square">
            <a:spAutoFit/>
          </a:bodyPr>
          <a:lstStyle/>
          <a:p>
            <a:pPr indent="-6350">
              <a:lnSpc>
                <a:spcPct val="107000"/>
              </a:lnSpc>
              <a:spcAft>
                <a:spcPts val="190"/>
              </a:spcAft>
            </a:pPr>
            <a:r>
              <a:rPr lang="el-GR" b="1" u="sng" dirty="0">
                <a:solidFill>
                  <a:srgbClr val="000000"/>
                </a:solidFill>
                <a:latin typeface="Calibri" panose="020F0502020204030204" pitchFamily="34" charset="0"/>
                <a:ea typeface="Calibri" panose="020F0502020204030204" pitchFamily="34" charset="0"/>
                <a:cs typeface="Calibri" panose="020F0502020204030204" pitchFamily="34" charset="0"/>
              </a:rPr>
              <a:t>Λύση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987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49"/>
          <p:cNvPicPr/>
          <p:nvPr/>
        </p:nvPicPr>
        <p:blipFill>
          <a:blip r:embed="rId2"/>
          <a:stretch>
            <a:fillRect/>
          </a:stretch>
        </p:blipFill>
        <p:spPr>
          <a:xfrm>
            <a:off x="590202" y="399385"/>
            <a:ext cx="6974380" cy="3549160"/>
          </a:xfrm>
          <a:prstGeom prst="rect">
            <a:avLst/>
          </a:prstGeom>
        </p:spPr>
      </p:pic>
      <p:sp>
        <p:nvSpPr>
          <p:cNvPr id="3" name="Ορθογώνιο 2"/>
          <p:cNvSpPr/>
          <p:nvPr/>
        </p:nvSpPr>
        <p:spPr>
          <a:xfrm>
            <a:off x="282633" y="4981694"/>
            <a:ext cx="8266726" cy="369332"/>
          </a:xfrm>
          <a:prstGeom prst="rect">
            <a:avLst/>
          </a:prstGeom>
        </p:spPr>
        <p:txBody>
          <a:bodyPr wrap="square">
            <a:spAutoFit/>
          </a:bodyPr>
          <a:lstStyle/>
          <a:p>
            <a:r>
              <a:rPr lang="el-GR" i="1" dirty="0">
                <a:solidFill>
                  <a:srgbClr val="000000"/>
                </a:solidFill>
                <a:latin typeface="Calibri" panose="020F0502020204030204" pitchFamily="34" charset="0"/>
                <a:ea typeface="Calibri" panose="020F0502020204030204" pitchFamily="34" charset="0"/>
              </a:rPr>
              <a:t>Σχήμα 1.2: Σύστημα ελέγχου πάχους </a:t>
            </a:r>
            <a:r>
              <a:rPr lang="el-GR" i="1" dirty="0" err="1">
                <a:solidFill>
                  <a:srgbClr val="000000"/>
                </a:solidFill>
                <a:latin typeface="Calibri" panose="020F0502020204030204" pitchFamily="34" charset="0"/>
                <a:ea typeface="Calibri" panose="020F0502020204030204" pitchFamily="34" charset="0"/>
              </a:rPr>
              <a:t>χαλυβδόφυλλων</a:t>
            </a:r>
            <a:r>
              <a:rPr lang="el-GR" i="1" dirty="0">
                <a:solidFill>
                  <a:srgbClr val="000000"/>
                </a:solidFill>
                <a:latin typeface="Calibri" panose="020F0502020204030204" pitchFamily="34" charset="0"/>
                <a:ea typeface="Calibri" panose="020F0502020204030204" pitchFamily="34" charset="0"/>
              </a:rPr>
              <a:t>. </a:t>
            </a:r>
            <a:endParaRPr lang="el-GR" dirty="0"/>
          </a:p>
        </p:txBody>
      </p:sp>
    </p:spTree>
    <p:extLst>
      <p:ext uri="{BB962C8B-B14F-4D97-AF65-F5344CB8AC3E}">
        <p14:creationId xmlns:p14="http://schemas.microsoft.com/office/powerpoint/2010/main" val="745045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997926-272D-4B09-8B0D-B8C62109FEC2}"/>
              </a:ext>
            </a:extLst>
          </p:cNvPr>
          <p:cNvSpPr txBox="1"/>
          <p:nvPr/>
        </p:nvSpPr>
        <p:spPr>
          <a:xfrm>
            <a:off x="239087" y="443384"/>
            <a:ext cx="11929144" cy="2862322"/>
          </a:xfrm>
          <a:prstGeom prst="rect">
            <a:avLst/>
          </a:prstGeom>
          <a:noFill/>
        </p:spPr>
        <p:txBody>
          <a:bodyPr wrap="square" rtlCol="0">
            <a:spAutoFit/>
          </a:bodyPr>
          <a:lstStyle/>
          <a:p>
            <a:r>
              <a:rPr lang="el-GR" dirty="0"/>
              <a:t>Ας υποθέσουμε ότι έχουμε μια δεξαμενή στην οποία ζεσταίνουμε νερό μέσο ενός </a:t>
            </a:r>
            <a:r>
              <a:rPr lang="el-GR" dirty="0" err="1"/>
              <a:t>εναλλάκτη</a:t>
            </a:r>
            <a:r>
              <a:rPr lang="el-GR" dirty="0"/>
              <a:t> θερμότητας όπως ακριβώς φαίνεται στην </a:t>
            </a:r>
            <a:r>
              <a:rPr lang="el-GR" b="1" dirty="0"/>
              <a:t>εικόνα 1</a:t>
            </a:r>
            <a:r>
              <a:rPr lang="el-GR" dirty="0"/>
              <a:t> και θέλουμε η θερμοκρασία του νερού της δεξαμενής να παραμένει σταθερή. Ας υποθέσουμε επίσης ότι χρησιμοποιούμε το νερό για διάφορες εργασίες της παραγωγής και η δεξαμενή αναπληρώνει συνεχώς το νερό που χάνεται.  Με αυτό τον τρόπο όπως γίνεται κατανοητό </a:t>
            </a:r>
            <a:r>
              <a:rPr lang="el-GR" b="1" dirty="0"/>
              <a:t>η θερμοκρασία του νερού της δεξαμενής συνεχώς διαταράσσεται</a:t>
            </a:r>
            <a:r>
              <a:rPr lang="el-GR" dirty="0"/>
              <a:t>. Βέβαια </a:t>
            </a:r>
            <a:r>
              <a:rPr lang="el-GR" b="1" dirty="0"/>
              <a:t>η συνεχόμενη αναπλήρωση του νερού δεν είναι η μόνη αιτία διαταραχής της θερμοκρασίας του νερού</a:t>
            </a:r>
            <a:r>
              <a:rPr lang="el-GR" dirty="0"/>
              <a:t>, αφού συνεχώς </a:t>
            </a:r>
            <a:r>
              <a:rPr lang="el-GR" b="1" dirty="0"/>
              <a:t>έχουμε απώλεια θερμότητας από τη δεξαμενή</a:t>
            </a:r>
            <a:r>
              <a:rPr lang="el-GR" dirty="0"/>
              <a:t>. Αν θέλουμε να κρατάμε σταθερή τη θερμοκρασία του νερού, θα πρέπει να φτιάξουμε ένα </a:t>
            </a:r>
            <a:r>
              <a:rPr lang="el-GR" b="1" i="1" dirty="0"/>
              <a:t>σύστημα ελέγχου της θερμοκρασίας</a:t>
            </a:r>
            <a:r>
              <a:rPr lang="el-GR" dirty="0"/>
              <a:t>. Το σύστημα ελέγχου μπορεί να είναι χειροκίνητο ή αυτόματο. Και στις δύο περιπτώσεις το σύστημα θα πρέπει να επιτηρεί συνεχώς τη θερμοκρασία της δεξαμενής και να επεμβαίνει έτσι ώστε αν αυτή διαταράσσεται να την επαναφέρει στην επιθυμητή τιμή.  </a:t>
            </a:r>
          </a:p>
          <a:p>
            <a:r>
              <a:rPr lang="el-GR" dirty="0"/>
              <a:t> </a:t>
            </a:r>
          </a:p>
        </p:txBody>
      </p:sp>
      <p:pic>
        <p:nvPicPr>
          <p:cNvPr id="3" name="Picture 16101">
            <a:extLst>
              <a:ext uri="{FF2B5EF4-FFF2-40B4-BE49-F238E27FC236}">
                <a16:creationId xmlns:a16="http://schemas.microsoft.com/office/drawing/2014/main" id="{DA4FDCBB-ECF0-47E9-A775-BB1162E6ADE6}"/>
              </a:ext>
            </a:extLst>
          </p:cNvPr>
          <p:cNvPicPr/>
          <p:nvPr/>
        </p:nvPicPr>
        <p:blipFill rotWithShape="1">
          <a:blip r:embed="rId2"/>
          <a:srcRect t="-5966" b="19232"/>
          <a:stretch/>
        </p:blipFill>
        <p:spPr bwMode="auto">
          <a:xfrm>
            <a:off x="3401140" y="3239594"/>
            <a:ext cx="5031740" cy="2527183"/>
          </a:xfrm>
          <a:prstGeom prst="rect">
            <a:avLst/>
          </a:prstGeom>
          <a:ln>
            <a:noFill/>
          </a:ln>
          <a:extLst>
            <a:ext uri="{53640926-AAD7-44D8-BBD7-CCE9431645EC}">
              <a14:shadowObscured xmlns:a14="http://schemas.microsoft.com/office/drawing/2010/main"/>
            </a:ext>
          </a:extLst>
        </p:spPr>
      </p:pic>
      <p:sp>
        <p:nvSpPr>
          <p:cNvPr id="4" name="TextBox 3">
            <a:extLst>
              <a:ext uri="{FF2B5EF4-FFF2-40B4-BE49-F238E27FC236}">
                <a16:creationId xmlns:a16="http://schemas.microsoft.com/office/drawing/2014/main" id="{F21C5D08-D1BA-4310-9C40-75C8B9B6215C}"/>
              </a:ext>
            </a:extLst>
          </p:cNvPr>
          <p:cNvSpPr txBox="1"/>
          <p:nvPr/>
        </p:nvSpPr>
        <p:spPr>
          <a:xfrm>
            <a:off x="419450" y="6100861"/>
            <a:ext cx="11568418" cy="369332"/>
          </a:xfrm>
          <a:prstGeom prst="rect">
            <a:avLst/>
          </a:prstGeom>
          <a:noFill/>
        </p:spPr>
        <p:txBody>
          <a:bodyPr wrap="square" rtlCol="0">
            <a:spAutoFit/>
          </a:bodyPr>
          <a:lstStyle/>
          <a:p>
            <a:r>
              <a:rPr lang="el-GR" b="1" dirty="0"/>
              <a:t>Εικόνα 1: Σύστημα Ελέγχου με ανάδραση από άνθρωπο χειριστή </a:t>
            </a:r>
            <a:endParaRPr lang="el-GR" dirty="0"/>
          </a:p>
        </p:txBody>
      </p:sp>
      <p:sp>
        <p:nvSpPr>
          <p:cNvPr id="5" name="Ορθογώνιο 4"/>
          <p:cNvSpPr/>
          <p:nvPr/>
        </p:nvSpPr>
        <p:spPr>
          <a:xfrm>
            <a:off x="239087" y="0"/>
            <a:ext cx="1676998" cy="369332"/>
          </a:xfrm>
          <a:prstGeom prst="rect">
            <a:avLst/>
          </a:prstGeom>
        </p:spPr>
        <p:txBody>
          <a:bodyPr wrap="none">
            <a:spAutoFit/>
          </a:bodyPr>
          <a:lstStyle/>
          <a:p>
            <a:r>
              <a:rPr lang="en-US" b="1" u="sng" dirty="0" smtClean="0">
                <a:solidFill>
                  <a:srgbClr val="000000"/>
                </a:solidFill>
                <a:latin typeface="Calibri" panose="020F0502020204030204" pitchFamily="34" charset="0"/>
                <a:ea typeface="Arial" panose="020B0604020202020204" pitchFamily="34" charset="0"/>
              </a:rPr>
              <a:t>2</a:t>
            </a:r>
            <a:r>
              <a:rPr lang="el-GR" b="1" u="sng" baseline="30000" dirty="0" smtClean="0">
                <a:solidFill>
                  <a:srgbClr val="000000"/>
                </a:solidFill>
                <a:latin typeface="Calibri" panose="020F0502020204030204" pitchFamily="34" charset="0"/>
                <a:ea typeface="Arial" panose="020B0604020202020204" pitchFamily="34" charset="0"/>
              </a:rPr>
              <a:t>ο</a:t>
            </a:r>
            <a:r>
              <a:rPr lang="el-GR" b="1" u="sng" dirty="0" smtClean="0">
                <a:solidFill>
                  <a:srgbClr val="000000"/>
                </a:solidFill>
                <a:latin typeface="Calibri" panose="020F0502020204030204" pitchFamily="34" charset="0"/>
                <a:ea typeface="Arial" panose="020B0604020202020204" pitchFamily="34" charset="0"/>
              </a:rPr>
              <a:t> </a:t>
            </a:r>
            <a:r>
              <a:rPr lang="el-GR" b="1" u="sng" dirty="0">
                <a:solidFill>
                  <a:srgbClr val="000000"/>
                </a:solidFill>
                <a:latin typeface="Calibri" panose="020F0502020204030204" pitchFamily="34" charset="0"/>
                <a:ea typeface="Arial" panose="020B0604020202020204" pitchFamily="34" charset="0"/>
              </a:rPr>
              <a:t>παράδειγμα </a:t>
            </a:r>
            <a:endParaRPr lang="el-GR" dirty="0"/>
          </a:p>
        </p:txBody>
      </p:sp>
    </p:spTree>
    <p:extLst>
      <p:ext uri="{BB962C8B-B14F-4D97-AF65-F5344CB8AC3E}">
        <p14:creationId xmlns:p14="http://schemas.microsoft.com/office/powerpoint/2010/main" val="2476741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4174BD-5F23-4CFE-AAB9-B419638A8E2C}"/>
              </a:ext>
            </a:extLst>
          </p:cNvPr>
          <p:cNvSpPr txBox="1"/>
          <p:nvPr/>
        </p:nvSpPr>
        <p:spPr>
          <a:xfrm>
            <a:off x="218114" y="201336"/>
            <a:ext cx="11786532" cy="2585323"/>
          </a:xfrm>
          <a:prstGeom prst="rect">
            <a:avLst/>
          </a:prstGeom>
          <a:noFill/>
        </p:spPr>
        <p:txBody>
          <a:bodyPr wrap="square" rtlCol="0">
            <a:spAutoFit/>
          </a:bodyPr>
          <a:lstStyle/>
          <a:p>
            <a:r>
              <a:rPr lang="el-GR" b="1" dirty="0"/>
              <a:t>Ας υποθέσουμε ότι ο «έλεγχος» γίνεται χειροκίνητα, </a:t>
            </a:r>
            <a:r>
              <a:rPr lang="el-GR" dirty="0"/>
              <a:t>ο εργάτης στον οποίο θα ανατεθεί η εργασία του ελέγχου θα μας ζητήσει ένα θερμόμετρο με το οποίο θα «βλέπει» </a:t>
            </a:r>
            <a:r>
              <a:rPr lang="el-GR" i="1" dirty="0"/>
              <a:t>συνεχώς</a:t>
            </a:r>
            <a:r>
              <a:rPr lang="el-GR" dirty="0"/>
              <a:t> την θερμοκρασίας της δεξαμενής και επεμβαίνοντας </a:t>
            </a:r>
            <a:r>
              <a:rPr lang="el-GR" i="1" dirty="0"/>
              <a:t>συνεχώς </a:t>
            </a:r>
            <a:r>
              <a:rPr lang="el-GR" dirty="0"/>
              <a:t>πάνω στη βάνα που ρυθμίζει τη ροή του ζεστού νερού, θα προσπαθεί να κρατάει τη θερμοκρασία σταθερή. Η λειτουργία αυτή η οποία για τον εργάτη και για τον κάθε άνθρωπο είναι αυτονόητη, δηλαδή να βλέπει τη θερμοκρασία της δεξαμενής και βάσει αυτής της πληροφορίας να επεμβαίνει στη ροή του ζεστού νερού, ώστε να διορθώνει τις αποκλίσεις της θερμοκρασίας, είναι η λειτουργία της </a:t>
            </a:r>
            <a:r>
              <a:rPr lang="el-GR" b="1" i="1" dirty="0"/>
              <a:t>ανάδρασης</a:t>
            </a:r>
            <a:r>
              <a:rPr lang="el-GR" dirty="0"/>
              <a:t> . Παρόλο που η λειτουργία της ανάδρασης είναι τόσο αυτονόητη στη φύση ο άνθρωπος έκανε πολλά χρόνια να την ανακαλύψει και να δημιουργήσει τα </a:t>
            </a:r>
            <a:r>
              <a:rPr lang="el-GR" b="1" i="1" dirty="0"/>
              <a:t>συστήματα ελέγχου με ανάδραση </a:t>
            </a:r>
            <a:r>
              <a:rPr lang="el-GR" dirty="0"/>
              <a:t>τα οποία είναι τα «έξυπνα» συστήματα ελέγχου. Εκτός από τα συστήματα ελέγχου με ανάδραση, υπάρχουν και τα συστήματα </a:t>
            </a:r>
            <a:r>
              <a:rPr lang="el-GR" b="1" i="1" dirty="0"/>
              <a:t>ελέγχου ανοικτού βρόχου</a:t>
            </a:r>
            <a:r>
              <a:rPr lang="el-GR" dirty="0"/>
              <a:t>, τα οποία όμως είναι πολύ λιγότερο αποτελεσματικά.  </a:t>
            </a:r>
          </a:p>
        </p:txBody>
      </p:sp>
      <p:grpSp>
        <p:nvGrpSpPr>
          <p:cNvPr id="3" name="Group 15307">
            <a:extLst>
              <a:ext uri="{FF2B5EF4-FFF2-40B4-BE49-F238E27FC236}">
                <a16:creationId xmlns:a16="http://schemas.microsoft.com/office/drawing/2014/main" id="{7135B497-AE63-416F-932A-85DFB089BBF5}"/>
              </a:ext>
            </a:extLst>
          </p:cNvPr>
          <p:cNvGrpSpPr/>
          <p:nvPr/>
        </p:nvGrpSpPr>
        <p:grpSpPr>
          <a:xfrm>
            <a:off x="327171" y="2786659"/>
            <a:ext cx="9638950" cy="3295359"/>
            <a:chOff x="0" y="0"/>
            <a:chExt cx="5491514" cy="2508381"/>
          </a:xfrm>
        </p:grpSpPr>
        <p:sp>
          <p:nvSpPr>
            <p:cNvPr id="4" name="Shape 1336">
              <a:extLst>
                <a:ext uri="{FF2B5EF4-FFF2-40B4-BE49-F238E27FC236}">
                  <a16:creationId xmlns:a16="http://schemas.microsoft.com/office/drawing/2014/main" id="{5C5F3DAD-F2C8-4888-B376-9A2DD70AE012}"/>
                </a:ext>
              </a:extLst>
            </p:cNvPr>
            <p:cNvSpPr/>
            <p:nvPr/>
          </p:nvSpPr>
          <p:spPr>
            <a:xfrm>
              <a:off x="3925086" y="2358878"/>
              <a:ext cx="190833" cy="149503"/>
            </a:xfrm>
            <a:custGeom>
              <a:avLst/>
              <a:gdLst/>
              <a:ahLst/>
              <a:cxnLst/>
              <a:rect l="0" t="0" r="0" b="0"/>
              <a:pathLst>
                <a:path w="190833" h="149503">
                  <a:moveTo>
                    <a:pt x="190833" y="0"/>
                  </a:moveTo>
                  <a:lnTo>
                    <a:pt x="190833" y="149503"/>
                  </a:lnTo>
                  <a:lnTo>
                    <a:pt x="0" y="149503"/>
                  </a:lnTo>
                  <a:lnTo>
                    <a:pt x="0" y="23667"/>
                  </a:lnTo>
                  <a:lnTo>
                    <a:pt x="57481" y="23667"/>
                  </a:lnTo>
                  <a:cubicBezTo>
                    <a:pt x="86442" y="23667"/>
                    <a:pt x="114718" y="20733"/>
                    <a:pt x="142028" y="15146"/>
                  </a:cubicBezTo>
                  <a:lnTo>
                    <a:pt x="190833" y="0"/>
                  </a:lnTo>
                  <a:close/>
                </a:path>
              </a:pathLst>
            </a:custGeom>
            <a:solidFill>
              <a:srgbClr val="CCFFFF"/>
            </a:solidFill>
            <a:ln w="0" cap="flat">
              <a:noFill/>
              <a:miter lim="127000"/>
            </a:ln>
            <a:effectLst/>
          </p:spPr>
          <p:txBody>
            <a:bodyPr/>
            <a:lstStyle/>
            <a:p>
              <a:endParaRPr lang="el-GR"/>
            </a:p>
          </p:txBody>
        </p:sp>
        <p:sp>
          <p:nvSpPr>
            <p:cNvPr id="5" name="Shape 1337">
              <a:extLst>
                <a:ext uri="{FF2B5EF4-FFF2-40B4-BE49-F238E27FC236}">
                  <a16:creationId xmlns:a16="http://schemas.microsoft.com/office/drawing/2014/main" id="{68AEC4D6-F8C6-488B-97C0-2FDFD7D2460E}"/>
                </a:ext>
              </a:extLst>
            </p:cNvPr>
            <p:cNvSpPr/>
            <p:nvPr/>
          </p:nvSpPr>
          <p:spPr>
            <a:xfrm>
              <a:off x="2780420" y="2358878"/>
              <a:ext cx="190833" cy="149503"/>
            </a:xfrm>
            <a:custGeom>
              <a:avLst/>
              <a:gdLst/>
              <a:ahLst/>
              <a:cxnLst/>
              <a:rect l="0" t="0" r="0" b="0"/>
              <a:pathLst>
                <a:path w="190833" h="149503">
                  <a:moveTo>
                    <a:pt x="0" y="0"/>
                  </a:moveTo>
                  <a:lnTo>
                    <a:pt x="48805" y="15146"/>
                  </a:lnTo>
                  <a:cubicBezTo>
                    <a:pt x="76115" y="20733"/>
                    <a:pt x="104391" y="23667"/>
                    <a:pt x="133352" y="23667"/>
                  </a:cubicBezTo>
                  <a:lnTo>
                    <a:pt x="190833" y="23667"/>
                  </a:lnTo>
                  <a:lnTo>
                    <a:pt x="190833" y="149503"/>
                  </a:lnTo>
                  <a:lnTo>
                    <a:pt x="0" y="149503"/>
                  </a:lnTo>
                  <a:lnTo>
                    <a:pt x="0" y="0"/>
                  </a:lnTo>
                  <a:close/>
                </a:path>
              </a:pathLst>
            </a:custGeom>
            <a:solidFill>
              <a:srgbClr val="CCFFFF"/>
            </a:solidFill>
            <a:ln w="0" cap="flat">
              <a:noFill/>
              <a:miter lim="127000"/>
            </a:ln>
            <a:effectLst/>
          </p:spPr>
          <p:txBody>
            <a:bodyPr/>
            <a:lstStyle/>
            <a:p>
              <a:endParaRPr lang="el-GR"/>
            </a:p>
          </p:txBody>
        </p:sp>
        <p:sp>
          <p:nvSpPr>
            <p:cNvPr id="6" name="Shape 1338">
              <a:extLst>
                <a:ext uri="{FF2B5EF4-FFF2-40B4-BE49-F238E27FC236}">
                  <a16:creationId xmlns:a16="http://schemas.microsoft.com/office/drawing/2014/main" id="{A1CF1882-D542-4C26-A9DB-F98073199356}"/>
                </a:ext>
              </a:extLst>
            </p:cNvPr>
            <p:cNvSpPr/>
            <p:nvPr/>
          </p:nvSpPr>
          <p:spPr>
            <a:xfrm>
              <a:off x="2502815" y="1536813"/>
              <a:ext cx="1907887" cy="838866"/>
            </a:xfrm>
            <a:custGeom>
              <a:avLst/>
              <a:gdLst/>
              <a:ahLst/>
              <a:cxnLst/>
              <a:rect l="0" t="0" r="0" b="0"/>
              <a:pathLst>
                <a:path w="1907887" h="838866">
                  <a:moveTo>
                    <a:pt x="419545" y="0"/>
                  </a:moveTo>
                  <a:lnTo>
                    <a:pt x="1488341" y="0"/>
                  </a:lnTo>
                  <a:cubicBezTo>
                    <a:pt x="1720027" y="0"/>
                    <a:pt x="1907887" y="187802"/>
                    <a:pt x="1907887" y="419444"/>
                  </a:cubicBezTo>
                  <a:cubicBezTo>
                    <a:pt x="1907887" y="593175"/>
                    <a:pt x="1802216" y="742235"/>
                    <a:pt x="1651638" y="805906"/>
                  </a:cubicBezTo>
                  <a:lnTo>
                    <a:pt x="1621693" y="815199"/>
                  </a:lnTo>
                  <a:lnTo>
                    <a:pt x="1621693" y="803809"/>
                  </a:lnTo>
                  <a:lnTo>
                    <a:pt x="1430860" y="838866"/>
                  </a:lnTo>
                  <a:lnTo>
                    <a:pt x="477026" y="838866"/>
                  </a:lnTo>
                  <a:lnTo>
                    <a:pt x="286194" y="803809"/>
                  </a:lnTo>
                  <a:lnTo>
                    <a:pt x="286194" y="815199"/>
                  </a:lnTo>
                  <a:lnTo>
                    <a:pt x="256249" y="805906"/>
                  </a:lnTo>
                  <a:cubicBezTo>
                    <a:pt x="105671" y="742235"/>
                    <a:pt x="0" y="593175"/>
                    <a:pt x="0" y="419444"/>
                  </a:cubicBezTo>
                  <a:cubicBezTo>
                    <a:pt x="0" y="187802"/>
                    <a:pt x="187859" y="0"/>
                    <a:pt x="419545" y="0"/>
                  </a:cubicBezTo>
                  <a:close/>
                </a:path>
              </a:pathLst>
            </a:custGeom>
            <a:solidFill>
              <a:srgbClr val="CCFFFF"/>
            </a:solidFill>
            <a:ln w="0" cap="flat">
              <a:noFill/>
              <a:miter lim="127000"/>
            </a:ln>
            <a:effectLst/>
          </p:spPr>
          <p:txBody>
            <a:bodyPr/>
            <a:lstStyle/>
            <a:p>
              <a:endParaRPr lang="el-GR"/>
            </a:p>
          </p:txBody>
        </p:sp>
        <p:sp>
          <p:nvSpPr>
            <p:cNvPr id="7" name="Shape 1339">
              <a:extLst>
                <a:ext uri="{FF2B5EF4-FFF2-40B4-BE49-F238E27FC236}">
                  <a16:creationId xmlns:a16="http://schemas.microsoft.com/office/drawing/2014/main" id="{97C2FB59-1AC6-4AB7-BF1A-5F48544E81BE}"/>
                </a:ext>
              </a:extLst>
            </p:cNvPr>
            <p:cNvSpPr/>
            <p:nvPr/>
          </p:nvSpPr>
          <p:spPr>
            <a:xfrm>
              <a:off x="2494227" y="1543679"/>
              <a:ext cx="1907887" cy="838866"/>
            </a:xfrm>
            <a:custGeom>
              <a:avLst/>
              <a:gdLst/>
              <a:ahLst/>
              <a:cxnLst/>
              <a:rect l="0" t="0" r="0" b="0"/>
              <a:pathLst>
                <a:path w="1907887" h="838866">
                  <a:moveTo>
                    <a:pt x="419545" y="838866"/>
                  </a:moveTo>
                  <a:cubicBezTo>
                    <a:pt x="187859" y="838866"/>
                    <a:pt x="0" y="651086"/>
                    <a:pt x="0" y="419444"/>
                  </a:cubicBezTo>
                  <a:cubicBezTo>
                    <a:pt x="0" y="187802"/>
                    <a:pt x="187859" y="0"/>
                    <a:pt x="419545" y="0"/>
                  </a:cubicBezTo>
                  <a:lnTo>
                    <a:pt x="419545" y="0"/>
                  </a:lnTo>
                  <a:lnTo>
                    <a:pt x="1488341" y="0"/>
                  </a:lnTo>
                  <a:cubicBezTo>
                    <a:pt x="1720027" y="0"/>
                    <a:pt x="1907887" y="187802"/>
                    <a:pt x="1907887" y="419444"/>
                  </a:cubicBezTo>
                  <a:cubicBezTo>
                    <a:pt x="1907887" y="651086"/>
                    <a:pt x="1720027" y="838866"/>
                    <a:pt x="1488341" y="838866"/>
                  </a:cubicBezTo>
                  <a:cubicBezTo>
                    <a:pt x="1488341" y="838866"/>
                    <a:pt x="1488341" y="838866"/>
                    <a:pt x="1488341" y="838866"/>
                  </a:cubicBezTo>
                  <a:lnTo>
                    <a:pt x="1488341" y="838866"/>
                  </a:lnTo>
                  <a:lnTo>
                    <a:pt x="419545" y="838866"/>
                  </a:lnTo>
                </a:path>
              </a:pathLst>
            </a:custGeom>
            <a:noFill/>
            <a:ln w="7930" cap="rnd" cmpd="sng" algn="ctr">
              <a:solidFill>
                <a:srgbClr val="000000"/>
              </a:solidFill>
              <a:prstDash val="solid"/>
              <a:round/>
            </a:ln>
            <a:effectLst/>
          </p:spPr>
          <p:txBody>
            <a:bodyPr/>
            <a:lstStyle/>
            <a:p>
              <a:endParaRPr lang="el-GR"/>
            </a:p>
          </p:txBody>
        </p:sp>
        <p:sp>
          <p:nvSpPr>
            <p:cNvPr id="8" name="Shape 1340">
              <a:extLst>
                <a:ext uri="{FF2B5EF4-FFF2-40B4-BE49-F238E27FC236}">
                  <a16:creationId xmlns:a16="http://schemas.microsoft.com/office/drawing/2014/main" id="{59ACA6EF-BB7E-4793-84D8-A752185C3D0C}"/>
                </a:ext>
              </a:extLst>
            </p:cNvPr>
            <p:cNvSpPr/>
            <p:nvPr/>
          </p:nvSpPr>
          <p:spPr>
            <a:xfrm>
              <a:off x="2780420" y="2347489"/>
              <a:ext cx="190833" cy="160892"/>
            </a:xfrm>
            <a:custGeom>
              <a:avLst/>
              <a:gdLst/>
              <a:ahLst/>
              <a:cxnLst/>
              <a:rect l="0" t="0" r="0" b="0"/>
              <a:pathLst>
                <a:path w="190833" h="160892">
                  <a:moveTo>
                    <a:pt x="0" y="0"/>
                  </a:moveTo>
                  <a:lnTo>
                    <a:pt x="0" y="160892"/>
                  </a:lnTo>
                  <a:lnTo>
                    <a:pt x="190833" y="160892"/>
                  </a:lnTo>
                  <a:lnTo>
                    <a:pt x="190833" y="35056"/>
                  </a:lnTo>
                </a:path>
              </a:pathLst>
            </a:custGeom>
            <a:noFill/>
            <a:ln w="7930" cap="rnd" cmpd="sng" algn="ctr">
              <a:solidFill>
                <a:srgbClr val="000000"/>
              </a:solidFill>
              <a:prstDash val="solid"/>
              <a:round/>
            </a:ln>
            <a:effectLst/>
          </p:spPr>
          <p:txBody>
            <a:bodyPr/>
            <a:lstStyle/>
            <a:p>
              <a:endParaRPr lang="el-GR"/>
            </a:p>
          </p:txBody>
        </p:sp>
        <p:sp>
          <p:nvSpPr>
            <p:cNvPr id="9" name="Shape 1341">
              <a:extLst>
                <a:ext uri="{FF2B5EF4-FFF2-40B4-BE49-F238E27FC236}">
                  <a16:creationId xmlns:a16="http://schemas.microsoft.com/office/drawing/2014/main" id="{34E9FD75-06AE-4938-8573-1057193BE468}"/>
                </a:ext>
              </a:extLst>
            </p:cNvPr>
            <p:cNvSpPr/>
            <p:nvPr/>
          </p:nvSpPr>
          <p:spPr>
            <a:xfrm>
              <a:off x="3925086" y="2347489"/>
              <a:ext cx="190833" cy="160892"/>
            </a:xfrm>
            <a:custGeom>
              <a:avLst/>
              <a:gdLst/>
              <a:ahLst/>
              <a:cxnLst/>
              <a:rect l="0" t="0" r="0" b="0"/>
              <a:pathLst>
                <a:path w="190833" h="160892">
                  <a:moveTo>
                    <a:pt x="190833" y="0"/>
                  </a:moveTo>
                  <a:lnTo>
                    <a:pt x="190833" y="160892"/>
                  </a:lnTo>
                  <a:lnTo>
                    <a:pt x="0" y="160892"/>
                  </a:lnTo>
                  <a:lnTo>
                    <a:pt x="0" y="35056"/>
                  </a:lnTo>
                </a:path>
              </a:pathLst>
            </a:custGeom>
            <a:noFill/>
            <a:ln w="7930" cap="rnd" cmpd="sng" algn="ctr">
              <a:solidFill>
                <a:srgbClr val="000000"/>
              </a:solidFill>
              <a:prstDash val="solid"/>
              <a:round/>
            </a:ln>
            <a:effectLst/>
          </p:spPr>
          <p:txBody>
            <a:bodyPr/>
            <a:lstStyle/>
            <a:p>
              <a:endParaRPr lang="el-GR"/>
            </a:p>
          </p:txBody>
        </p:sp>
        <p:sp>
          <p:nvSpPr>
            <p:cNvPr id="10" name="Shape 1342">
              <a:extLst>
                <a:ext uri="{FF2B5EF4-FFF2-40B4-BE49-F238E27FC236}">
                  <a16:creationId xmlns:a16="http://schemas.microsoft.com/office/drawing/2014/main" id="{B737F5A9-C024-4798-B6EF-D0CFA4CB977C}"/>
                </a:ext>
              </a:extLst>
            </p:cNvPr>
            <p:cNvSpPr/>
            <p:nvPr/>
          </p:nvSpPr>
          <p:spPr>
            <a:xfrm>
              <a:off x="1743614" y="1866859"/>
              <a:ext cx="203331" cy="178777"/>
            </a:xfrm>
            <a:custGeom>
              <a:avLst/>
              <a:gdLst/>
              <a:ahLst/>
              <a:cxnLst/>
              <a:rect l="0" t="0" r="0" b="0"/>
              <a:pathLst>
                <a:path w="203331" h="178777">
                  <a:moveTo>
                    <a:pt x="203331" y="0"/>
                  </a:moveTo>
                  <a:lnTo>
                    <a:pt x="203331" y="178777"/>
                  </a:lnTo>
                  <a:lnTo>
                    <a:pt x="0" y="89389"/>
                  </a:lnTo>
                  <a:lnTo>
                    <a:pt x="203331" y="0"/>
                  </a:lnTo>
                  <a:close/>
                </a:path>
              </a:pathLst>
            </a:custGeom>
            <a:solidFill>
              <a:srgbClr val="C0C0C0"/>
            </a:solidFill>
            <a:ln w="0" cap="rnd">
              <a:noFill/>
              <a:round/>
            </a:ln>
            <a:effectLst/>
          </p:spPr>
          <p:txBody>
            <a:bodyPr/>
            <a:lstStyle/>
            <a:p>
              <a:endParaRPr lang="el-GR"/>
            </a:p>
          </p:txBody>
        </p:sp>
        <p:sp>
          <p:nvSpPr>
            <p:cNvPr id="11" name="Shape 1343">
              <a:extLst>
                <a:ext uri="{FF2B5EF4-FFF2-40B4-BE49-F238E27FC236}">
                  <a16:creationId xmlns:a16="http://schemas.microsoft.com/office/drawing/2014/main" id="{D18EA6AE-CC4A-44E8-93B8-7F43308E26B5}"/>
                </a:ext>
              </a:extLst>
            </p:cNvPr>
            <p:cNvSpPr/>
            <p:nvPr/>
          </p:nvSpPr>
          <p:spPr>
            <a:xfrm>
              <a:off x="1540283" y="1866859"/>
              <a:ext cx="203331" cy="178777"/>
            </a:xfrm>
            <a:custGeom>
              <a:avLst/>
              <a:gdLst/>
              <a:ahLst/>
              <a:cxnLst/>
              <a:rect l="0" t="0" r="0" b="0"/>
              <a:pathLst>
                <a:path w="203331" h="178777">
                  <a:moveTo>
                    <a:pt x="0" y="0"/>
                  </a:moveTo>
                  <a:lnTo>
                    <a:pt x="203331" y="89389"/>
                  </a:lnTo>
                  <a:lnTo>
                    <a:pt x="0" y="178777"/>
                  </a:lnTo>
                  <a:lnTo>
                    <a:pt x="0" y="0"/>
                  </a:lnTo>
                  <a:close/>
                </a:path>
              </a:pathLst>
            </a:custGeom>
            <a:solidFill>
              <a:srgbClr val="C0C0C0"/>
            </a:solidFill>
            <a:ln w="0" cap="rnd">
              <a:noFill/>
              <a:round/>
            </a:ln>
            <a:effectLst/>
          </p:spPr>
          <p:txBody>
            <a:bodyPr/>
            <a:lstStyle/>
            <a:p>
              <a:endParaRPr lang="el-GR"/>
            </a:p>
          </p:txBody>
        </p:sp>
        <p:sp>
          <p:nvSpPr>
            <p:cNvPr id="12" name="Shape 1344">
              <a:extLst>
                <a:ext uri="{FF2B5EF4-FFF2-40B4-BE49-F238E27FC236}">
                  <a16:creationId xmlns:a16="http://schemas.microsoft.com/office/drawing/2014/main" id="{964E8924-5ECD-4532-8576-FE76ECD0A294}"/>
                </a:ext>
              </a:extLst>
            </p:cNvPr>
            <p:cNvSpPr/>
            <p:nvPr/>
          </p:nvSpPr>
          <p:spPr>
            <a:xfrm>
              <a:off x="1662293" y="1772591"/>
              <a:ext cx="162643" cy="49581"/>
            </a:xfrm>
            <a:custGeom>
              <a:avLst/>
              <a:gdLst/>
              <a:ahLst/>
              <a:cxnLst/>
              <a:rect l="0" t="0" r="0" b="0"/>
              <a:pathLst>
                <a:path w="162643" h="49581">
                  <a:moveTo>
                    <a:pt x="65442" y="6179"/>
                  </a:moveTo>
                  <a:cubicBezTo>
                    <a:pt x="102457" y="0"/>
                    <a:pt x="141253" y="15902"/>
                    <a:pt x="162643" y="49581"/>
                  </a:cubicBezTo>
                  <a:lnTo>
                    <a:pt x="0" y="49581"/>
                  </a:lnTo>
                  <a:cubicBezTo>
                    <a:pt x="7598" y="37610"/>
                    <a:pt x="17729" y="27475"/>
                    <a:pt x="29732" y="19879"/>
                  </a:cubicBezTo>
                  <a:cubicBezTo>
                    <a:pt x="40963" y="12753"/>
                    <a:pt x="53104" y="8239"/>
                    <a:pt x="65442" y="6179"/>
                  </a:cubicBezTo>
                  <a:close/>
                </a:path>
              </a:pathLst>
            </a:custGeom>
            <a:solidFill>
              <a:srgbClr val="C0C0C0"/>
            </a:solidFill>
            <a:ln w="0" cap="rnd">
              <a:noFill/>
              <a:round/>
            </a:ln>
            <a:effectLst/>
          </p:spPr>
          <p:txBody>
            <a:bodyPr/>
            <a:lstStyle/>
            <a:p>
              <a:endParaRPr lang="el-GR"/>
            </a:p>
          </p:txBody>
        </p:sp>
        <p:sp>
          <p:nvSpPr>
            <p:cNvPr id="13" name="Shape 1345">
              <a:extLst>
                <a:ext uri="{FF2B5EF4-FFF2-40B4-BE49-F238E27FC236}">
                  <a16:creationId xmlns:a16="http://schemas.microsoft.com/office/drawing/2014/main" id="{D3587C37-1E49-4536-8B41-787D68404A6D}"/>
                </a:ext>
              </a:extLst>
            </p:cNvPr>
            <p:cNvSpPr/>
            <p:nvPr/>
          </p:nvSpPr>
          <p:spPr>
            <a:xfrm>
              <a:off x="1540283" y="1866859"/>
              <a:ext cx="406662" cy="178777"/>
            </a:xfrm>
            <a:custGeom>
              <a:avLst/>
              <a:gdLst/>
              <a:ahLst/>
              <a:cxnLst/>
              <a:rect l="0" t="0" r="0" b="0"/>
              <a:pathLst>
                <a:path w="406662" h="178777">
                  <a:moveTo>
                    <a:pt x="0" y="178777"/>
                  </a:moveTo>
                  <a:lnTo>
                    <a:pt x="0" y="0"/>
                  </a:lnTo>
                  <a:lnTo>
                    <a:pt x="406662" y="178777"/>
                  </a:lnTo>
                  <a:lnTo>
                    <a:pt x="406662" y="0"/>
                  </a:lnTo>
                  <a:lnTo>
                    <a:pt x="0" y="178777"/>
                  </a:lnTo>
                </a:path>
              </a:pathLst>
            </a:custGeom>
            <a:noFill/>
            <a:ln w="7930" cap="rnd" cmpd="sng" algn="ctr">
              <a:solidFill>
                <a:srgbClr val="000000"/>
              </a:solidFill>
              <a:prstDash val="solid"/>
              <a:round/>
            </a:ln>
            <a:effectLst/>
          </p:spPr>
          <p:txBody>
            <a:bodyPr/>
            <a:lstStyle/>
            <a:p>
              <a:endParaRPr lang="el-GR"/>
            </a:p>
          </p:txBody>
        </p:sp>
        <p:sp>
          <p:nvSpPr>
            <p:cNvPr id="14" name="Shape 1346">
              <a:extLst>
                <a:ext uri="{FF2B5EF4-FFF2-40B4-BE49-F238E27FC236}">
                  <a16:creationId xmlns:a16="http://schemas.microsoft.com/office/drawing/2014/main" id="{E119E2A7-304E-485F-AEEF-B12B8B027488}"/>
                </a:ext>
              </a:extLst>
            </p:cNvPr>
            <p:cNvSpPr/>
            <p:nvPr/>
          </p:nvSpPr>
          <p:spPr>
            <a:xfrm>
              <a:off x="1743669" y="1822173"/>
              <a:ext cx="0" cy="134080"/>
            </a:xfrm>
            <a:custGeom>
              <a:avLst/>
              <a:gdLst/>
              <a:ahLst/>
              <a:cxnLst/>
              <a:rect l="0" t="0" r="0" b="0"/>
              <a:pathLst>
                <a:path h="134080">
                  <a:moveTo>
                    <a:pt x="0" y="134080"/>
                  </a:moveTo>
                  <a:lnTo>
                    <a:pt x="0" y="0"/>
                  </a:lnTo>
                </a:path>
              </a:pathLst>
            </a:custGeom>
            <a:noFill/>
            <a:ln w="7930" cap="rnd" cmpd="sng" algn="ctr">
              <a:solidFill>
                <a:srgbClr val="000000"/>
              </a:solidFill>
              <a:prstDash val="solid"/>
              <a:round/>
            </a:ln>
            <a:effectLst/>
          </p:spPr>
          <p:txBody>
            <a:bodyPr/>
            <a:lstStyle/>
            <a:p>
              <a:endParaRPr lang="el-GR"/>
            </a:p>
          </p:txBody>
        </p:sp>
        <p:sp>
          <p:nvSpPr>
            <p:cNvPr id="15" name="Shape 1347">
              <a:extLst>
                <a:ext uri="{FF2B5EF4-FFF2-40B4-BE49-F238E27FC236}">
                  <a16:creationId xmlns:a16="http://schemas.microsoft.com/office/drawing/2014/main" id="{5D465F5C-913A-42BA-8201-C00A96BF3EAD}"/>
                </a:ext>
              </a:extLst>
            </p:cNvPr>
            <p:cNvSpPr/>
            <p:nvPr/>
          </p:nvSpPr>
          <p:spPr>
            <a:xfrm>
              <a:off x="1662293" y="1763965"/>
              <a:ext cx="162643" cy="58207"/>
            </a:xfrm>
            <a:custGeom>
              <a:avLst/>
              <a:gdLst/>
              <a:ahLst/>
              <a:cxnLst/>
              <a:rect l="0" t="0" r="0" b="0"/>
              <a:pathLst>
                <a:path w="162643" h="58207">
                  <a:moveTo>
                    <a:pt x="0" y="58207"/>
                  </a:moveTo>
                  <a:lnTo>
                    <a:pt x="162643" y="58207"/>
                  </a:lnTo>
                  <a:cubicBezTo>
                    <a:pt x="134122" y="13302"/>
                    <a:pt x="74659" y="0"/>
                    <a:pt x="29732" y="28504"/>
                  </a:cubicBezTo>
                  <a:cubicBezTo>
                    <a:pt x="17729" y="36101"/>
                    <a:pt x="7598" y="46236"/>
                    <a:pt x="0" y="58207"/>
                  </a:cubicBezTo>
                </a:path>
              </a:pathLst>
            </a:custGeom>
            <a:noFill/>
            <a:ln w="7930" cap="rnd" cmpd="sng" algn="ctr">
              <a:solidFill>
                <a:srgbClr val="000000"/>
              </a:solidFill>
              <a:prstDash val="solid"/>
              <a:round/>
            </a:ln>
            <a:effectLst/>
          </p:spPr>
          <p:txBody>
            <a:bodyPr/>
            <a:lstStyle/>
            <a:p>
              <a:endParaRPr lang="el-GR"/>
            </a:p>
          </p:txBody>
        </p:sp>
        <p:sp>
          <p:nvSpPr>
            <p:cNvPr id="16" name="Shape 1348">
              <a:extLst>
                <a:ext uri="{FF2B5EF4-FFF2-40B4-BE49-F238E27FC236}">
                  <a16:creationId xmlns:a16="http://schemas.microsoft.com/office/drawing/2014/main" id="{8FAF468A-6C6F-455C-98DD-D2D11B39DB1F}"/>
                </a:ext>
              </a:extLst>
            </p:cNvPr>
            <p:cNvSpPr/>
            <p:nvPr/>
          </p:nvSpPr>
          <p:spPr>
            <a:xfrm>
              <a:off x="1946945" y="1681211"/>
              <a:ext cx="2971176" cy="550072"/>
            </a:xfrm>
            <a:custGeom>
              <a:avLst/>
              <a:gdLst/>
              <a:ahLst/>
              <a:cxnLst/>
              <a:rect l="0" t="0" r="0" b="0"/>
              <a:pathLst>
                <a:path w="2971176" h="550072">
                  <a:moveTo>
                    <a:pt x="0" y="275041"/>
                  </a:moveTo>
                  <a:lnTo>
                    <a:pt x="808589" y="275041"/>
                  </a:lnTo>
                  <a:cubicBezTo>
                    <a:pt x="808589" y="123142"/>
                    <a:pt x="850654" y="0"/>
                    <a:pt x="902629" y="0"/>
                  </a:cubicBezTo>
                  <a:cubicBezTo>
                    <a:pt x="954494" y="0"/>
                    <a:pt x="996669" y="123142"/>
                    <a:pt x="996669" y="275031"/>
                  </a:cubicBezTo>
                  <a:cubicBezTo>
                    <a:pt x="996669" y="426930"/>
                    <a:pt x="1038733" y="550072"/>
                    <a:pt x="1090708" y="550072"/>
                  </a:cubicBezTo>
                  <a:cubicBezTo>
                    <a:pt x="1142574" y="550072"/>
                    <a:pt x="1184638" y="426930"/>
                    <a:pt x="1184638" y="275041"/>
                  </a:cubicBezTo>
                  <a:cubicBezTo>
                    <a:pt x="1184638" y="275041"/>
                    <a:pt x="1184638" y="275031"/>
                    <a:pt x="1184638" y="275031"/>
                  </a:cubicBezTo>
                  <a:cubicBezTo>
                    <a:pt x="1184638" y="123142"/>
                    <a:pt x="1226813" y="0"/>
                    <a:pt x="1278678" y="0"/>
                  </a:cubicBezTo>
                  <a:cubicBezTo>
                    <a:pt x="1330653" y="0"/>
                    <a:pt x="1372718" y="123142"/>
                    <a:pt x="1372718" y="275031"/>
                  </a:cubicBezTo>
                  <a:cubicBezTo>
                    <a:pt x="1372718" y="275031"/>
                    <a:pt x="1372718" y="275041"/>
                    <a:pt x="1372718" y="275041"/>
                  </a:cubicBezTo>
                  <a:cubicBezTo>
                    <a:pt x="1372718" y="426930"/>
                    <a:pt x="1414893" y="550072"/>
                    <a:pt x="1466758" y="550072"/>
                  </a:cubicBezTo>
                  <a:cubicBezTo>
                    <a:pt x="1518733" y="550072"/>
                    <a:pt x="1560798" y="426930"/>
                    <a:pt x="1560798" y="275041"/>
                  </a:cubicBezTo>
                  <a:cubicBezTo>
                    <a:pt x="1560798" y="275041"/>
                    <a:pt x="1560798" y="275031"/>
                    <a:pt x="1560798" y="275031"/>
                  </a:cubicBezTo>
                  <a:cubicBezTo>
                    <a:pt x="1560798" y="123142"/>
                    <a:pt x="1602863" y="0"/>
                    <a:pt x="1654838" y="0"/>
                  </a:cubicBezTo>
                  <a:cubicBezTo>
                    <a:pt x="1706703" y="0"/>
                    <a:pt x="1748878" y="123142"/>
                    <a:pt x="1748878" y="275031"/>
                  </a:cubicBezTo>
                  <a:cubicBezTo>
                    <a:pt x="1748878" y="275031"/>
                    <a:pt x="1748878" y="275041"/>
                    <a:pt x="1748878" y="275041"/>
                  </a:cubicBezTo>
                  <a:cubicBezTo>
                    <a:pt x="1748878" y="426930"/>
                    <a:pt x="1790942" y="550072"/>
                    <a:pt x="1842917" y="550072"/>
                  </a:cubicBezTo>
                  <a:cubicBezTo>
                    <a:pt x="1894783" y="550072"/>
                    <a:pt x="1936847" y="426930"/>
                    <a:pt x="1936847" y="275041"/>
                  </a:cubicBezTo>
                  <a:cubicBezTo>
                    <a:pt x="1936847" y="275041"/>
                    <a:pt x="1936847" y="275031"/>
                    <a:pt x="1936847" y="275031"/>
                  </a:cubicBezTo>
                  <a:cubicBezTo>
                    <a:pt x="1936847" y="123142"/>
                    <a:pt x="1979022" y="0"/>
                    <a:pt x="2030887" y="0"/>
                  </a:cubicBezTo>
                  <a:cubicBezTo>
                    <a:pt x="2082862" y="0"/>
                    <a:pt x="2124927" y="123142"/>
                    <a:pt x="2124927" y="275031"/>
                  </a:cubicBezTo>
                  <a:cubicBezTo>
                    <a:pt x="2124927" y="275031"/>
                    <a:pt x="2124927" y="275041"/>
                    <a:pt x="2124927" y="275041"/>
                  </a:cubicBezTo>
                  <a:lnTo>
                    <a:pt x="2124927" y="275041"/>
                  </a:lnTo>
                  <a:lnTo>
                    <a:pt x="2971176" y="275041"/>
                  </a:lnTo>
                </a:path>
              </a:pathLst>
            </a:custGeom>
            <a:noFill/>
            <a:ln w="23792" cap="rnd" cmpd="sng" algn="ctr">
              <a:solidFill>
                <a:srgbClr val="000000"/>
              </a:solidFill>
              <a:prstDash val="solid"/>
              <a:round/>
            </a:ln>
            <a:effectLst/>
          </p:spPr>
          <p:txBody>
            <a:bodyPr/>
            <a:lstStyle/>
            <a:p>
              <a:endParaRPr lang="el-GR"/>
            </a:p>
          </p:txBody>
        </p:sp>
        <p:sp>
          <p:nvSpPr>
            <p:cNvPr id="17" name="Shape 1349">
              <a:extLst>
                <a:ext uri="{FF2B5EF4-FFF2-40B4-BE49-F238E27FC236}">
                  <a16:creationId xmlns:a16="http://schemas.microsoft.com/office/drawing/2014/main" id="{F17D089A-19D6-4AE8-B5F3-7A4AC40BA5D7}"/>
                </a:ext>
              </a:extLst>
            </p:cNvPr>
            <p:cNvSpPr/>
            <p:nvPr/>
          </p:nvSpPr>
          <p:spPr>
            <a:xfrm>
              <a:off x="930455" y="1956253"/>
              <a:ext cx="609828" cy="0"/>
            </a:xfrm>
            <a:custGeom>
              <a:avLst/>
              <a:gdLst/>
              <a:ahLst/>
              <a:cxnLst/>
              <a:rect l="0" t="0" r="0" b="0"/>
              <a:pathLst>
                <a:path w="609828">
                  <a:moveTo>
                    <a:pt x="609828" y="0"/>
                  </a:moveTo>
                  <a:lnTo>
                    <a:pt x="0" y="0"/>
                  </a:lnTo>
                </a:path>
              </a:pathLst>
            </a:custGeom>
            <a:noFill/>
            <a:ln w="23792" cap="rnd" cmpd="sng" algn="ctr">
              <a:solidFill>
                <a:srgbClr val="000000"/>
              </a:solidFill>
              <a:prstDash val="solid"/>
              <a:round/>
            </a:ln>
            <a:effectLst/>
          </p:spPr>
          <p:txBody>
            <a:bodyPr/>
            <a:lstStyle/>
            <a:p>
              <a:endParaRPr lang="el-GR"/>
            </a:p>
          </p:txBody>
        </p:sp>
        <p:sp>
          <p:nvSpPr>
            <p:cNvPr id="18" name="Shape 16342">
              <a:extLst>
                <a:ext uri="{FF2B5EF4-FFF2-40B4-BE49-F238E27FC236}">
                  <a16:creationId xmlns:a16="http://schemas.microsoft.com/office/drawing/2014/main" id="{B5F2B928-7096-49EF-9274-DA1F5CA7D833}"/>
                </a:ext>
              </a:extLst>
            </p:cNvPr>
            <p:cNvSpPr/>
            <p:nvPr/>
          </p:nvSpPr>
          <p:spPr>
            <a:xfrm>
              <a:off x="3088528" y="876764"/>
              <a:ext cx="62552" cy="687582"/>
            </a:xfrm>
            <a:custGeom>
              <a:avLst/>
              <a:gdLst/>
              <a:ahLst/>
              <a:cxnLst/>
              <a:rect l="0" t="0" r="0" b="0"/>
              <a:pathLst>
                <a:path w="62552" h="687582">
                  <a:moveTo>
                    <a:pt x="0" y="0"/>
                  </a:moveTo>
                  <a:lnTo>
                    <a:pt x="62552" y="0"/>
                  </a:lnTo>
                  <a:lnTo>
                    <a:pt x="62552" y="687582"/>
                  </a:lnTo>
                  <a:lnTo>
                    <a:pt x="0" y="687582"/>
                  </a:lnTo>
                  <a:lnTo>
                    <a:pt x="0" y="0"/>
                  </a:lnTo>
                </a:path>
              </a:pathLst>
            </a:custGeom>
            <a:solidFill>
              <a:srgbClr val="CCFFFF"/>
            </a:solidFill>
            <a:ln w="0" cap="rnd">
              <a:noFill/>
              <a:round/>
            </a:ln>
            <a:effectLst/>
          </p:spPr>
          <p:txBody>
            <a:bodyPr/>
            <a:lstStyle/>
            <a:p>
              <a:endParaRPr lang="el-GR"/>
            </a:p>
          </p:txBody>
        </p:sp>
        <p:sp>
          <p:nvSpPr>
            <p:cNvPr id="19" name="Shape 1351">
              <a:extLst>
                <a:ext uri="{FF2B5EF4-FFF2-40B4-BE49-F238E27FC236}">
                  <a16:creationId xmlns:a16="http://schemas.microsoft.com/office/drawing/2014/main" id="{619E9020-9FEF-40F9-B3D8-568F5280F3FF}"/>
                </a:ext>
              </a:extLst>
            </p:cNvPr>
            <p:cNvSpPr/>
            <p:nvPr/>
          </p:nvSpPr>
          <p:spPr>
            <a:xfrm>
              <a:off x="3088528" y="876742"/>
              <a:ext cx="0" cy="687604"/>
            </a:xfrm>
            <a:custGeom>
              <a:avLst/>
              <a:gdLst/>
              <a:ahLst/>
              <a:cxnLst/>
              <a:rect l="0" t="0" r="0" b="0"/>
              <a:pathLst>
                <a:path h="687604">
                  <a:moveTo>
                    <a:pt x="0" y="0"/>
                  </a:moveTo>
                  <a:lnTo>
                    <a:pt x="0" y="687604"/>
                  </a:lnTo>
                </a:path>
              </a:pathLst>
            </a:custGeom>
            <a:noFill/>
            <a:ln w="7930" cap="rnd" cmpd="sng" algn="ctr">
              <a:solidFill>
                <a:srgbClr val="000000"/>
              </a:solidFill>
              <a:prstDash val="solid"/>
              <a:round/>
            </a:ln>
            <a:effectLst/>
          </p:spPr>
          <p:txBody>
            <a:bodyPr/>
            <a:lstStyle/>
            <a:p>
              <a:endParaRPr lang="el-GR"/>
            </a:p>
          </p:txBody>
        </p:sp>
        <p:sp>
          <p:nvSpPr>
            <p:cNvPr id="20" name="Shape 1352">
              <a:extLst>
                <a:ext uri="{FF2B5EF4-FFF2-40B4-BE49-F238E27FC236}">
                  <a16:creationId xmlns:a16="http://schemas.microsoft.com/office/drawing/2014/main" id="{E410198A-E11A-4967-8510-7B7ECEEA327A}"/>
                </a:ext>
              </a:extLst>
            </p:cNvPr>
            <p:cNvSpPr/>
            <p:nvPr/>
          </p:nvSpPr>
          <p:spPr>
            <a:xfrm>
              <a:off x="3158893" y="876742"/>
              <a:ext cx="0" cy="687604"/>
            </a:xfrm>
            <a:custGeom>
              <a:avLst/>
              <a:gdLst/>
              <a:ahLst/>
              <a:cxnLst/>
              <a:rect l="0" t="0" r="0" b="0"/>
              <a:pathLst>
                <a:path h="687604">
                  <a:moveTo>
                    <a:pt x="0" y="0"/>
                  </a:moveTo>
                  <a:lnTo>
                    <a:pt x="0" y="687604"/>
                  </a:lnTo>
                </a:path>
              </a:pathLst>
            </a:custGeom>
            <a:noFill/>
            <a:ln w="7930" cap="rnd" cmpd="sng" algn="ctr">
              <a:solidFill>
                <a:srgbClr val="000000"/>
              </a:solidFill>
              <a:prstDash val="solid"/>
              <a:round/>
            </a:ln>
            <a:effectLst/>
          </p:spPr>
          <p:txBody>
            <a:bodyPr/>
            <a:lstStyle/>
            <a:p>
              <a:endParaRPr lang="el-GR"/>
            </a:p>
          </p:txBody>
        </p:sp>
        <p:sp>
          <p:nvSpPr>
            <p:cNvPr id="21" name="Shape 16343">
              <a:extLst>
                <a:ext uri="{FF2B5EF4-FFF2-40B4-BE49-F238E27FC236}">
                  <a16:creationId xmlns:a16="http://schemas.microsoft.com/office/drawing/2014/main" id="{476582EC-6793-4096-8DC3-694264D61AD6}"/>
                </a:ext>
              </a:extLst>
            </p:cNvPr>
            <p:cNvSpPr/>
            <p:nvPr/>
          </p:nvSpPr>
          <p:spPr>
            <a:xfrm>
              <a:off x="4214364" y="2231285"/>
              <a:ext cx="781896" cy="55006"/>
            </a:xfrm>
            <a:custGeom>
              <a:avLst/>
              <a:gdLst/>
              <a:ahLst/>
              <a:cxnLst/>
              <a:rect l="0" t="0" r="0" b="0"/>
              <a:pathLst>
                <a:path w="781896" h="55006">
                  <a:moveTo>
                    <a:pt x="0" y="0"/>
                  </a:moveTo>
                  <a:lnTo>
                    <a:pt x="781896" y="0"/>
                  </a:lnTo>
                  <a:lnTo>
                    <a:pt x="781896" y="55006"/>
                  </a:lnTo>
                  <a:lnTo>
                    <a:pt x="0" y="55006"/>
                  </a:lnTo>
                  <a:lnTo>
                    <a:pt x="0" y="0"/>
                  </a:lnTo>
                </a:path>
              </a:pathLst>
            </a:custGeom>
            <a:solidFill>
              <a:srgbClr val="CCFFFF"/>
            </a:solidFill>
            <a:ln w="0" cap="rnd">
              <a:noFill/>
              <a:round/>
            </a:ln>
            <a:effectLst/>
          </p:spPr>
          <p:txBody>
            <a:bodyPr/>
            <a:lstStyle/>
            <a:p>
              <a:endParaRPr lang="el-GR"/>
            </a:p>
          </p:txBody>
        </p:sp>
        <p:sp>
          <p:nvSpPr>
            <p:cNvPr id="22" name="Shape 1354">
              <a:extLst>
                <a:ext uri="{FF2B5EF4-FFF2-40B4-BE49-F238E27FC236}">
                  <a16:creationId xmlns:a16="http://schemas.microsoft.com/office/drawing/2014/main" id="{A9D1959F-F56B-4A9D-9E93-2F03610114C9}"/>
                </a:ext>
              </a:extLst>
            </p:cNvPr>
            <p:cNvSpPr/>
            <p:nvPr/>
          </p:nvSpPr>
          <p:spPr>
            <a:xfrm>
              <a:off x="4214364" y="2231284"/>
              <a:ext cx="781940" cy="0"/>
            </a:xfrm>
            <a:custGeom>
              <a:avLst/>
              <a:gdLst/>
              <a:ahLst/>
              <a:cxnLst/>
              <a:rect l="0" t="0" r="0" b="0"/>
              <a:pathLst>
                <a:path w="781940">
                  <a:moveTo>
                    <a:pt x="781940" y="0"/>
                  </a:moveTo>
                  <a:lnTo>
                    <a:pt x="0" y="0"/>
                  </a:lnTo>
                </a:path>
              </a:pathLst>
            </a:custGeom>
            <a:noFill/>
            <a:ln w="7930" cap="rnd" cmpd="sng" algn="ctr">
              <a:solidFill>
                <a:srgbClr val="000000"/>
              </a:solidFill>
              <a:prstDash val="solid"/>
              <a:round/>
            </a:ln>
            <a:effectLst/>
          </p:spPr>
          <p:txBody>
            <a:bodyPr/>
            <a:lstStyle/>
            <a:p>
              <a:endParaRPr lang="el-GR"/>
            </a:p>
          </p:txBody>
        </p:sp>
        <p:sp>
          <p:nvSpPr>
            <p:cNvPr id="23" name="Shape 1355">
              <a:extLst>
                <a:ext uri="{FF2B5EF4-FFF2-40B4-BE49-F238E27FC236}">
                  <a16:creationId xmlns:a16="http://schemas.microsoft.com/office/drawing/2014/main" id="{D3421F0A-2EED-4A97-95F0-F9493B09020D}"/>
                </a:ext>
              </a:extLst>
            </p:cNvPr>
            <p:cNvSpPr/>
            <p:nvPr/>
          </p:nvSpPr>
          <p:spPr>
            <a:xfrm>
              <a:off x="4214364" y="2293162"/>
              <a:ext cx="781940" cy="0"/>
            </a:xfrm>
            <a:custGeom>
              <a:avLst/>
              <a:gdLst/>
              <a:ahLst/>
              <a:cxnLst/>
              <a:rect l="0" t="0" r="0" b="0"/>
              <a:pathLst>
                <a:path w="781940">
                  <a:moveTo>
                    <a:pt x="781940" y="0"/>
                  </a:moveTo>
                  <a:lnTo>
                    <a:pt x="0" y="0"/>
                  </a:lnTo>
                </a:path>
              </a:pathLst>
            </a:custGeom>
            <a:noFill/>
            <a:ln w="7930" cap="rnd" cmpd="sng" algn="ctr">
              <a:solidFill>
                <a:srgbClr val="000000"/>
              </a:solidFill>
              <a:prstDash val="solid"/>
              <a:round/>
            </a:ln>
            <a:effectLst/>
          </p:spPr>
          <p:txBody>
            <a:bodyPr/>
            <a:lstStyle/>
            <a:p>
              <a:endParaRPr lang="el-GR"/>
            </a:p>
          </p:txBody>
        </p:sp>
        <p:sp>
          <p:nvSpPr>
            <p:cNvPr id="24" name="Rectangle 1356">
              <a:extLst>
                <a:ext uri="{FF2B5EF4-FFF2-40B4-BE49-F238E27FC236}">
                  <a16:creationId xmlns:a16="http://schemas.microsoft.com/office/drawing/2014/main" id="{4E2DE4CC-7046-4CF4-8621-7C1D0A0DD4CE}"/>
                </a:ext>
              </a:extLst>
            </p:cNvPr>
            <p:cNvSpPr/>
            <p:nvPr/>
          </p:nvSpPr>
          <p:spPr>
            <a:xfrm>
              <a:off x="3302375" y="1436218"/>
              <a:ext cx="2189139" cy="137901"/>
            </a:xfrm>
            <a:prstGeom prst="rect">
              <a:avLst/>
            </a:prstGeom>
            <a:ln>
              <a:noFill/>
            </a:ln>
          </p:spPr>
          <p:txBody>
            <a:bodyPr vert="horz" lIns="0" tIns="0" rIns="0" bIns="0" rtlCol="0">
              <a:noAutofit/>
            </a:bodyPr>
            <a:lstStyle/>
            <a:p>
              <a:pPr>
                <a:lnSpc>
                  <a:spcPct val="107000"/>
                </a:lnSpc>
                <a:spcAft>
                  <a:spcPts val="800"/>
                </a:spcAft>
              </a:pPr>
              <a:r>
                <a:rPr lang="el-GR" sz="850">
                  <a:effectLst/>
                  <a:latin typeface="Calibri" panose="020F0502020204030204" pitchFamily="34" charset="0"/>
                  <a:ea typeface="Calibri" panose="020F0502020204030204" pitchFamily="34" charset="0"/>
                  <a:cs typeface="Times New Roman" panose="02020603050405020304" pitchFamily="18" charset="0"/>
                </a:rPr>
                <a:t>Δεξαμενή εναλλακτης θερμότητας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1357">
              <a:extLst>
                <a:ext uri="{FF2B5EF4-FFF2-40B4-BE49-F238E27FC236}">
                  <a16:creationId xmlns:a16="http://schemas.microsoft.com/office/drawing/2014/main" id="{9FBEF9A8-FD4B-4223-889B-917F828F9A88}"/>
                </a:ext>
              </a:extLst>
            </p:cNvPr>
            <p:cNvSpPr/>
            <p:nvPr/>
          </p:nvSpPr>
          <p:spPr>
            <a:xfrm>
              <a:off x="2778879" y="2261277"/>
              <a:ext cx="1738600" cy="137901"/>
            </a:xfrm>
            <a:prstGeom prst="rect">
              <a:avLst/>
            </a:prstGeom>
            <a:ln>
              <a:noFill/>
            </a:ln>
          </p:spPr>
          <p:txBody>
            <a:bodyPr vert="horz" lIns="0" tIns="0" rIns="0" bIns="0" rtlCol="0">
              <a:noAutofit/>
            </a:bodyPr>
            <a:lstStyle/>
            <a:p>
              <a:pPr>
                <a:lnSpc>
                  <a:spcPct val="107000"/>
                </a:lnSpc>
                <a:spcAft>
                  <a:spcPts val="800"/>
                </a:spcAft>
              </a:pPr>
              <a:r>
                <a:rPr lang="el-GR" sz="850">
                  <a:effectLst/>
                  <a:latin typeface="Calibri" panose="020F0502020204030204" pitchFamily="34" charset="0"/>
                  <a:ea typeface="Calibri" panose="020F0502020204030204" pitchFamily="34" charset="0"/>
                  <a:cs typeface="Times New Roman" panose="02020603050405020304" pitchFamily="18" charset="0"/>
                </a:rPr>
                <a:t>Σερμπαντίνα ζεστού νερού</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tangle 1358">
              <a:extLst>
                <a:ext uri="{FF2B5EF4-FFF2-40B4-BE49-F238E27FC236}">
                  <a16:creationId xmlns:a16="http://schemas.microsoft.com/office/drawing/2014/main" id="{D5E27DFD-C306-41DA-89D1-ABDDE1EC9FCA}"/>
                </a:ext>
              </a:extLst>
            </p:cNvPr>
            <p:cNvSpPr/>
            <p:nvPr/>
          </p:nvSpPr>
          <p:spPr>
            <a:xfrm>
              <a:off x="1302320" y="2123767"/>
              <a:ext cx="1096875" cy="137901"/>
            </a:xfrm>
            <a:prstGeom prst="rect">
              <a:avLst/>
            </a:prstGeom>
            <a:ln>
              <a:noFill/>
            </a:ln>
          </p:spPr>
          <p:txBody>
            <a:bodyPr vert="horz" lIns="0" tIns="0" rIns="0" bIns="0" rtlCol="0">
              <a:noAutofit/>
            </a:bodyPr>
            <a:lstStyle/>
            <a:p>
              <a:pPr>
                <a:lnSpc>
                  <a:spcPct val="107000"/>
                </a:lnSpc>
                <a:spcAft>
                  <a:spcPts val="800"/>
                </a:spcAft>
              </a:pPr>
              <a:r>
                <a:rPr lang="el-GR" sz="850" dirty="0">
                  <a:effectLst/>
                  <a:latin typeface="Calibri" panose="020F0502020204030204" pitchFamily="34" charset="0"/>
                  <a:ea typeface="Calibri" panose="020F0502020204030204" pitchFamily="34" charset="0"/>
                  <a:cs typeface="Times New Roman" panose="02020603050405020304" pitchFamily="18" charset="0"/>
                </a:rPr>
                <a:t>Βαλβίδα ελέγχου</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Shape 1359">
              <a:extLst>
                <a:ext uri="{FF2B5EF4-FFF2-40B4-BE49-F238E27FC236}">
                  <a16:creationId xmlns:a16="http://schemas.microsoft.com/office/drawing/2014/main" id="{1267FE9E-70AC-4D95-9E91-EE3FE5EECF8B}"/>
                </a:ext>
              </a:extLst>
            </p:cNvPr>
            <p:cNvSpPr/>
            <p:nvPr/>
          </p:nvSpPr>
          <p:spPr>
            <a:xfrm>
              <a:off x="0" y="548385"/>
              <a:ext cx="753420" cy="0"/>
            </a:xfrm>
            <a:custGeom>
              <a:avLst/>
              <a:gdLst/>
              <a:ahLst/>
              <a:cxnLst/>
              <a:rect l="0" t="0" r="0" b="0"/>
              <a:pathLst>
                <a:path w="753420">
                  <a:moveTo>
                    <a:pt x="0" y="0"/>
                  </a:moveTo>
                  <a:lnTo>
                    <a:pt x="753420" y="0"/>
                  </a:lnTo>
                </a:path>
              </a:pathLst>
            </a:custGeom>
            <a:noFill/>
            <a:ln w="13218" cap="rnd" cmpd="sng" algn="ctr">
              <a:solidFill>
                <a:srgbClr val="FF0000"/>
              </a:solidFill>
              <a:custDash>
                <a:ds d="104077" sp="208146"/>
              </a:custDash>
              <a:round/>
            </a:ln>
            <a:effectLst/>
          </p:spPr>
          <p:txBody>
            <a:bodyPr/>
            <a:lstStyle/>
            <a:p>
              <a:endParaRPr lang="el-GR"/>
            </a:p>
          </p:txBody>
        </p:sp>
        <p:sp>
          <p:nvSpPr>
            <p:cNvPr id="28" name="Shape 1360">
              <a:extLst>
                <a:ext uri="{FF2B5EF4-FFF2-40B4-BE49-F238E27FC236}">
                  <a16:creationId xmlns:a16="http://schemas.microsoft.com/office/drawing/2014/main" id="{FAD04A96-BA57-4CD9-96CE-A6FC760E9714}"/>
                </a:ext>
              </a:extLst>
            </p:cNvPr>
            <p:cNvSpPr/>
            <p:nvPr/>
          </p:nvSpPr>
          <p:spPr>
            <a:xfrm>
              <a:off x="745139" y="515296"/>
              <a:ext cx="99304" cy="66177"/>
            </a:xfrm>
            <a:custGeom>
              <a:avLst/>
              <a:gdLst/>
              <a:ahLst/>
              <a:cxnLst/>
              <a:rect l="0" t="0" r="0" b="0"/>
              <a:pathLst>
                <a:path w="99304" h="66177">
                  <a:moveTo>
                    <a:pt x="0" y="0"/>
                  </a:moveTo>
                  <a:lnTo>
                    <a:pt x="99304" y="33089"/>
                  </a:lnTo>
                  <a:lnTo>
                    <a:pt x="0" y="66177"/>
                  </a:lnTo>
                  <a:lnTo>
                    <a:pt x="0" y="0"/>
                  </a:lnTo>
                  <a:close/>
                </a:path>
              </a:pathLst>
            </a:custGeom>
            <a:solidFill>
              <a:srgbClr val="FF0000"/>
            </a:solidFill>
            <a:ln w="0" cap="rnd">
              <a:noFill/>
              <a:round/>
            </a:ln>
            <a:effectLst/>
          </p:spPr>
          <p:txBody>
            <a:bodyPr/>
            <a:lstStyle/>
            <a:p>
              <a:endParaRPr lang="el-GR"/>
            </a:p>
          </p:txBody>
        </p:sp>
        <p:sp>
          <p:nvSpPr>
            <p:cNvPr id="29" name="Rectangle 1361">
              <a:extLst>
                <a:ext uri="{FF2B5EF4-FFF2-40B4-BE49-F238E27FC236}">
                  <a16:creationId xmlns:a16="http://schemas.microsoft.com/office/drawing/2014/main" id="{F0024A5C-4863-43F0-9A4C-D9DB94A97599}"/>
                </a:ext>
              </a:extLst>
            </p:cNvPr>
            <p:cNvSpPr/>
            <p:nvPr/>
          </p:nvSpPr>
          <p:spPr>
            <a:xfrm>
              <a:off x="2564921" y="1115007"/>
              <a:ext cx="708479" cy="137901"/>
            </a:xfrm>
            <a:prstGeom prst="rect">
              <a:avLst/>
            </a:prstGeom>
            <a:ln>
              <a:noFill/>
            </a:ln>
          </p:spPr>
          <p:txBody>
            <a:bodyPr vert="horz" lIns="0" tIns="0" rIns="0" bIns="0" rtlCol="0">
              <a:noAutofit/>
            </a:bodyPr>
            <a:lstStyle/>
            <a:p>
              <a:pPr>
                <a:lnSpc>
                  <a:spcPct val="107000"/>
                </a:lnSpc>
                <a:spcAft>
                  <a:spcPts val="800"/>
                </a:spcAft>
              </a:pPr>
              <a:r>
                <a:rPr lang="el-GR" sz="85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αισθητήριο</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Rectangle 1362">
              <a:extLst>
                <a:ext uri="{FF2B5EF4-FFF2-40B4-BE49-F238E27FC236}">
                  <a16:creationId xmlns:a16="http://schemas.microsoft.com/office/drawing/2014/main" id="{04A3C17B-FC9B-4C1C-98E9-B83D720E0DA7}"/>
                </a:ext>
              </a:extLst>
            </p:cNvPr>
            <p:cNvSpPr/>
            <p:nvPr/>
          </p:nvSpPr>
          <p:spPr>
            <a:xfrm>
              <a:off x="252663" y="437736"/>
              <a:ext cx="465791" cy="137900"/>
            </a:xfrm>
            <a:prstGeom prst="rect">
              <a:avLst/>
            </a:prstGeom>
            <a:ln>
              <a:noFill/>
            </a:ln>
          </p:spPr>
          <p:txBody>
            <a:bodyPr vert="horz" lIns="0" tIns="0" rIns="0" bIns="0" rtlCol="0">
              <a:noAutofit/>
            </a:bodyPr>
            <a:lstStyle/>
            <a:p>
              <a:pPr>
                <a:lnSpc>
                  <a:spcPct val="107000"/>
                </a:lnSpc>
                <a:spcAft>
                  <a:spcPts val="800"/>
                </a:spcAft>
              </a:pPr>
              <a:r>
                <a:rPr lang="el-GR" sz="85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Εντολή</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Rectangle 1363">
              <a:extLst>
                <a:ext uri="{FF2B5EF4-FFF2-40B4-BE49-F238E27FC236}">
                  <a16:creationId xmlns:a16="http://schemas.microsoft.com/office/drawing/2014/main" id="{272E566F-86A9-4B7C-958F-E6100E4A51FE}"/>
                </a:ext>
              </a:extLst>
            </p:cNvPr>
            <p:cNvSpPr/>
            <p:nvPr/>
          </p:nvSpPr>
          <p:spPr>
            <a:xfrm>
              <a:off x="1207179" y="1219438"/>
              <a:ext cx="576356" cy="137901"/>
            </a:xfrm>
            <a:prstGeom prst="rect">
              <a:avLst/>
            </a:prstGeom>
            <a:ln>
              <a:noFill/>
            </a:ln>
          </p:spPr>
          <p:txBody>
            <a:bodyPr vert="horz" lIns="0" tIns="0" rIns="0" bIns="0" rtlCol="0">
              <a:noAutofit/>
            </a:bodyPr>
            <a:lstStyle/>
            <a:p>
              <a:pPr>
                <a:lnSpc>
                  <a:spcPct val="107000"/>
                </a:lnSpc>
                <a:spcAft>
                  <a:spcPts val="800"/>
                </a:spcAft>
              </a:pPr>
              <a:r>
                <a:rPr lang="el-GR" sz="85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Ενέργεια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2" name="Rectangle 1364">
              <a:extLst>
                <a:ext uri="{FF2B5EF4-FFF2-40B4-BE49-F238E27FC236}">
                  <a16:creationId xmlns:a16="http://schemas.microsoft.com/office/drawing/2014/main" id="{6188AB14-65EB-4AA5-9802-655D2508F52A}"/>
                </a:ext>
              </a:extLst>
            </p:cNvPr>
            <p:cNvSpPr/>
            <p:nvPr/>
          </p:nvSpPr>
          <p:spPr>
            <a:xfrm>
              <a:off x="1153773" y="1351793"/>
              <a:ext cx="718470" cy="137901"/>
            </a:xfrm>
            <a:prstGeom prst="rect">
              <a:avLst/>
            </a:prstGeom>
            <a:ln>
              <a:noFill/>
            </a:ln>
          </p:spPr>
          <p:txBody>
            <a:bodyPr vert="horz" lIns="0" tIns="0" rIns="0" bIns="0" rtlCol="0">
              <a:noAutofit/>
            </a:bodyPr>
            <a:lstStyle/>
            <a:p>
              <a:pPr>
                <a:lnSpc>
                  <a:spcPct val="107000"/>
                </a:lnSpc>
                <a:spcAft>
                  <a:spcPts val="800"/>
                </a:spcAft>
              </a:pPr>
              <a:r>
                <a:rPr lang="el-GR" sz="85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διόρθωσης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3" name="Shape 1365">
              <a:extLst>
                <a:ext uri="{FF2B5EF4-FFF2-40B4-BE49-F238E27FC236}">
                  <a16:creationId xmlns:a16="http://schemas.microsoft.com/office/drawing/2014/main" id="{50196A35-E12D-46EE-BC78-900C722A5D6A}"/>
                </a:ext>
              </a:extLst>
            </p:cNvPr>
            <p:cNvSpPr/>
            <p:nvPr/>
          </p:nvSpPr>
          <p:spPr>
            <a:xfrm>
              <a:off x="2593112" y="1268885"/>
              <a:ext cx="475485" cy="470577"/>
            </a:xfrm>
            <a:custGeom>
              <a:avLst/>
              <a:gdLst/>
              <a:ahLst/>
              <a:cxnLst/>
              <a:rect l="0" t="0" r="0" b="0"/>
              <a:pathLst>
                <a:path w="475485" h="470577">
                  <a:moveTo>
                    <a:pt x="52512" y="674"/>
                  </a:moveTo>
                  <a:cubicBezTo>
                    <a:pt x="65189" y="1347"/>
                    <a:pt x="78128" y="6843"/>
                    <a:pt x="88314" y="17012"/>
                  </a:cubicBezTo>
                  <a:lnTo>
                    <a:pt x="456875" y="385504"/>
                  </a:lnTo>
                  <a:cubicBezTo>
                    <a:pt x="473943" y="405280"/>
                    <a:pt x="475485" y="434070"/>
                    <a:pt x="460619" y="455528"/>
                  </a:cubicBezTo>
                  <a:cubicBezTo>
                    <a:pt x="442450" y="470577"/>
                    <a:pt x="413710" y="469061"/>
                    <a:pt x="390585" y="451834"/>
                  </a:cubicBezTo>
                  <a:lnTo>
                    <a:pt x="21913" y="83299"/>
                  </a:lnTo>
                  <a:cubicBezTo>
                    <a:pt x="1652" y="62962"/>
                    <a:pt x="0" y="31632"/>
                    <a:pt x="18280" y="13274"/>
                  </a:cubicBezTo>
                  <a:cubicBezTo>
                    <a:pt x="27419" y="4150"/>
                    <a:pt x="39835" y="0"/>
                    <a:pt x="52512" y="674"/>
                  </a:cubicBezTo>
                  <a:close/>
                </a:path>
              </a:pathLst>
            </a:custGeom>
            <a:solidFill>
              <a:srgbClr val="FFFF00"/>
            </a:solidFill>
            <a:ln w="0" cap="rnd">
              <a:noFill/>
              <a:round/>
            </a:ln>
            <a:effectLst/>
          </p:spPr>
          <p:txBody>
            <a:bodyPr/>
            <a:lstStyle/>
            <a:p>
              <a:endParaRPr lang="el-GR"/>
            </a:p>
          </p:txBody>
        </p:sp>
        <p:sp>
          <p:nvSpPr>
            <p:cNvPr id="34" name="Shape 1366">
              <a:extLst>
                <a:ext uri="{FF2B5EF4-FFF2-40B4-BE49-F238E27FC236}">
                  <a16:creationId xmlns:a16="http://schemas.microsoft.com/office/drawing/2014/main" id="{B93D71A8-D917-473B-8D43-7B1599A0B98C}"/>
                </a:ext>
              </a:extLst>
            </p:cNvPr>
            <p:cNvSpPr/>
            <p:nvPr/>
          </p:nvSpPr>
          <p:spPr>
            <a:xfrm>
              <a:off x="2593112" y="1263911"/>
              <a:ext cx="475485" cy="475552"/>
            </a:xfrm>
            <a:custGeom>
              <a:avLst/>
              <a:gdLst/>
              <a:ahLst/>
              <a:cxnLst/>
              <a:rect l="0" t="0" r="0" b="0"/>
              <a:pathLst>
                <a:path w="475485" h="475552">
                  <a:moveTo>
                    <a:pt x="21913" y="88273"/>
                  </a:moveTo>
                  <a:lnTo>
                    <a:pt x="390585" y="456809"/>
                  </a:lnTo>
                  <a:cubicBezTo>
                    <a:pt x="413710" y="474035"/>
                    <a:pt x="442450" y="475552"/>
                    <a:pt x="460619" y="460503"/>
                  </a:cubicBezTo>
                  <a:cubicBezTo>
                    <a:pt x="475485" y="439044"/>
                    <a:pt x="473943" y="410254"/>
                    <a:pt x="456875" y="390478"/>
                  </a:cubicBezTo>
                  <a:lnTo>
                    <a:pt x="456875" y="390478"/>
                  </a:lnTo>
                  <a:lnTo>
                    <a:pt x="88314" y="21986"/>
                  </a:lnTo>
                  <a:cubicBezTo>
                    <a:pt x="67942" y="1649"/>
                    <a:pt x="36559" y="0"/>
                    <a:pt x="18280" y="18248"/>
                  </a:cubicBezTo>
                  <a:cubicBezTo>
                    <a:pt x="0" y="36606"/>
                    <a:pt x="1652" y="67936"/>
                    <a:pt x="21913" y="88273"/>
                  </a:cubicBezTo>
                  <a:close/>
                </a:path>
              </a:pathLst>
            </a:custGeom>
            <a:noFill/>
            <a:ln w="7930" cap="rnd" cmpd="sng" algn="ctr">
              <a:solidFill>
                <a:srgbClr val="000000"/>
              </a:solidFill>
              <a:prstDash val="solid"/>
              <a:round/>
            </a:ln>
            <a:effectLst/>
          </p:spPr>
          <p:txBody>
            <a:bodyPr/>
            <a:lstStyle/>
            <a:p>
              <a:endParaRPr lang="el-GR"/>
            </a:p>
          </p:txBody>
        </p:sp>
        <p:sp>
          <p:nvSpPr>
            <p:cNvPr id="35" name="Shape 16344">
              <a:extLst>
                <a:ext uri="{FF2B5EF4-FFF2-40B4-BE49-F238E27FC236}">
                  <a16:creationId xmlns:a16="http://schemas.microsoft.com/office/drawing/2014/main" id="{597A34A0-922A-4922-8487-EB6495BA99AF}"/>
                </a:ext>
              </a:extLst>
            </p:cNvPr>
            <p:cNvSpPr/>
            <p:nvPr/>
          </p:nvSpPr>
          <p:spPr>
            <a:xfrm>
              <a:off x="798359" y="251369"/>
              <a:ext cx="375312" cy="625373"/>
            </a:xfrm>
            <a:custGeom>
              <a:avLst/>
              <a:gdLst/>
              <a:ahLst/>
              <a:cxnLst/>
              <a:rect l="0" t="0" r="0" b="0"/>
              <a:pathLst>
                <a:path w="375312" h="625373">
                  <a:moveTo>
                    <a:pt x="0" y="0"/>
                  </a:moveTo>
                  <a:lnTo>
                    <a:pt x="375312" y="0"/>
                  </a:lnTo>
                  <a:lnTo>
                    <a:pt x="375312" y="625373"/>
                  </a:lnTo>
                  <a:lnTo>
                    <a:pt x="0" y="625373"/>
                  </a:lnTo>
                  <a:lnTo>
                    <a:pt x="0" y="0"/>
                  </a:lnTo>
                </a:path>
              </a:pathLst>
            </a:custGeom>
            <a:solidFill>
              <a:srgbClr val="C0C0C0"/>
            </a:solidFill>
            <a:ln w="0" cap="rnd">
              <a:noFill/>
              <a:round/>
            </a:ln>
            <a:effectLst/>
          </p:spPr>
          <p:txBody>
            <a:bodyPr/>
            <a:lstStyle/>
            <a:p>
              <a:endParaRPr lang="el-GR"/>
            </a:p>
          </p:txBody>
        </p:sp>
        <p:sp>
          <p:nvSpPr>
            <p:cNvPr id="36" name="Shape 1368">
              <a:extLst>
                <a:ext uri="{FF2B5EF4-FFF2-40B4-BE49-F238E27FC236}">
                  <a16:creationId xmlns:a16="http://schemas.microsoft.com/office/drawing/2014/main" id="{4785D4D6-413A-4659-9723-DF8C488BB141}"/>
                </a:ext>
              </a:extLst>
            </p:cNvPr>
            <p:cNvSpPr/>
            <p:nvPr/>
          </p:nvSpPr>
          <p:spPr>
            <a:xfrm>
              <a:off x="798359" y="251369"/>
              <a:ext cx="375312" cy="625373"/>
            </a:xfrm>
            <a:custGeom>
              <a:avLst/>
              <a:gdLst/>
              <a:ahLst/>
              <a:cxnLst/>
              <a:rect l="0" t="0" r="0" b="0"/>
              <a:pathLst>
                <a:path w="375312" h="625373">
                  <a:moveTo>
                    <a:pt x="0" y="625373"/>
                  </a:moveTo>
                  <a:lnTo>
                    <a:pt x="375312" y="625373"/>
                  </a:lnTo>
                  <a:lnTo>
                    <a:pt x="375312" y="0"/>
                  </a:lnTo>
                  <a:lnTo>
                    <a:pt x="0" y="0"/>
                  </a:lnTo>
                  <a:close/>
                </a:path>
              </a:pathLst>
            </a:custGeom>
            <a:noFill/>
            <a:ln w="7930" cap="rnd" cmpd="sng" algn="ctr">
              <a:solidFill>
                <a:srgbClr val="000000"/>
              </a:solidFill>
              <a:prstDash val="solid"/>
              <a:round/>
            </a:ln>
            <a:effectLst/>
          </p:spPr>
          <p:txBody>
            <a:bodyPr/>
            <a:lstStyle/>
            <a:p>
              <a:endParaRPr lang="el-GR"/>
            </a:p>
          </p:txBody>
        </p:sp>
        <p:sp>
          <p:nvSpPr>
            <p:cNvPr id="37" name="Shape 1369">
              <a:extLst>
                <a:ext uri="{FF2B5EF4-FFF2-40B4-BE49-F238E27FC236}">
                  <a16:creationId xmlns:a16="http://schemas.microsoft.com/office/drawing/2014/main" id="{E673D564-B4B5-4505-B89C-F3C8479A82B4}"/>
                </a:ext>
              </a:extLst>
            </p:cNvPr>
            <p:cNvSpPr/>
            <p:nvPr/>
          </p:nvSpPr>
          <p:spPr>
            <a:xfrm>
              <a:off x="954736" y="876742"/>
              <a:ext cx="781885" cy="784517"/>
            </a:xfrm>
            <a:custGeom>
              <a:avLst/>
              <a:gdLst/>
              <a:ahLst/>
              <a:cxnLst/>
              <a:rect l="0" t="0" r="0" b="0"/>
              <a:pathLst>
                <a:path w="781885" h="784517">
                  <a:moveTo>
                    <a:pt x="0" y="0"/>
                  </a:moveTo>
                  <a:lnTo>
                    <a:pt x="0" y="625384"/>
                  </a:lnTo>
                  <a:lnTo>
                    <a:pt x="781885" y="625384"/>
                  </a:lnTo>
                  <a:lnTo>
                    <a:pt x="781885" y="784517"/>
                  </a:lnTo>
                </a:path>
              </a:pathLst>
            </a:custGeom>
            <a:noFill/>
            <a:ln w="13218" cap="rnd" cmpd="sng" algn="ctr">
              <a:solidFill>
                <a:srgbClr val="FF0000"/>
              </a:solidFill>
              <a:custDash>
                <a:ds d="104077" sp="208146"/>
              </a:custDash>
              <a:round/>
            </a:ln>
            <a:effectLst/>
          </p:spPr>
          <p:txBody>
            <a:bodyPr/>
            <a:lstStyle/>
            <a:p>
              <a:endParaRPr lang="el-GR"/>
            </a:p>
          </p:txBody>
        </p:sp>
        <p:sp>
          <p:nvSpPr>
            <p:cNvPr id="38" name="Shape 1370">
              <a:extLst>
                <a:ext uri="{FF2B5EF4-FFF2-40B4-BE49-F238E27FC236}">
                  <a16:creationId xmlns:a16="http://schemas.microsoft.com/office/drawing/2014/main" id="{7A386F81-74E9-4273-9370-FFE29950402C}"/>
                </a:ext>
              </a:extLst>
            </p:cNvPr>
            <p:cNvSpPr/>
            <p:nvPr/>
          </p:nvSpPr>
          <p:spPr>
            <a:xfrm>
              <a:off x="1703477" y="1652982"/>
              <a:ext cx="66291" cy="99277"/>
            </a:xfrm>
            <a:custGeom>
              <a:avLst/>
              <a:gdLst/>
              <a:ahLst/>
              <a:cxnLst/>
              <a:rect l="0" t="0" r="0" b="0"/>
              <a:pathLst>
                <a:path w="66291" h="99277">
                  <a:moveTo>
                    <a:pt x="0" y="0"/>
                  </a:moveTo>
                  <a:lnTo>
                    <a:pt x="66291" y="0"/>
                  </a:lnTo>
                  <a:lnTo>
                    <a:pt x="33145" y="99277"/>
                  </a:lnTo>
                  <a:lnTo>
                    <a:pt x="0" y="0"/>
                  </a:lnTo>
                  <a:close/>
                </a:path>
              </a:pathLst>
            </a:custGeom>
            <a:solidFill>
              <a:srgbClr val="FF0000"/>
            </a:solidFill>
            <a:ln w="0" cap="rnd">
              <a:noFill/>
              <a:round/>
            </a:ln>
            <a:effectLst/>
          </p:spPr>
          <p:txBody>
            <a:bodyPr/>
            <a:lstStyle/>
            <a:p>
              <a:endParaRPr lang="el-GR"/>
            </a:p>
          </p:txBody>
        </p:sp>
        <p:sp>
          <p:nvSpPr>
            <p:cNvPr id="39" name="Shape 1371">
              <a:extLst>
                <a:ext uri="{FF2B5EF4-FFF2-40B4-BE49-F238E27FC236}">
                  <a16:creationId xmlns:a16="http://schemas.microsoft.com/office/drawing/2014/main" id="{11056330-6857-4432-8927-D0166C62649E}"/>
                </a:ext>
              </a:extLst>
            </p:cNvPr>
            <p:cNvSpPr/>
            <p:nvPr/>
          </p:nvSpPr>
          <p:spPr>
            <a:xfrm>
              <a:off x="1264660" y="564105"/>
              <a:ext cx="1347721" cy="719154"/>
            </a:xfrm>
            <a:custGeom>
              <a:avLst/>
              <a:gdLst/>
              <a:ahLst/>
              <a:cxnLst/>
              <a:rect l="0" t="0" r="0" b="0"/>
              <a:pathLst>
                <a:path w="1347721" h="719154">
                  <a:moveTo>
                    <a:pt x="1347721" y="719154"/>
                  </a:moveTo>
                  <a:lnTo>
                    <a:pt x="628327" y="0"/>
                  </a:lnTo>
                  <a:lnTo>
                    <a:pt x="0" y="0"/>
                  </a:lnTo>
                </a:path>
              </a:pathLst>
            </a:custGeom>
            <a:noFill/>
            <a:ln w="13218" cap="rnd" cmpd="sng" algn="ctr">
              <a:solidFill>
                <a:srgbClr val="FF0000"/>
              </a:solidFill>
              <a:custDash>
                <a:ds d="104077" sp="208146"/>
              </a:custDash>
              <a:round/>
            </a:ln>
            <a:effectLst/>
          </p:spPr>
          <p:txBody>
            <a:bodyPr/>
            <a:lstStyle/>
            <a:p>
              <a:endParaRPr lang="el-GR"/>
            </a:p>
          </p:txBody>
        </p:sp>
        <p:sp>
          <p:nvSpPr>
            <p:cNvPr id="40" name="Shape 1372">
              <a:extLst>
                <a:ext uri="{FF2B5EF4-FFF2-40B4-BE49-F238E27FC236}">
                  <a16:creationId xmlns:a16="http://schemas.microsoft.com/office/drawing/2014/main" id="{FBC8251D-4453-4C66-8218-30DE9713270B}"/>
                </a:ext>
              </a:extLst>
            </p:cNvPr>
            <p:cNvSpPr/>
            <p:nvPr/>
          </p:nvSpPr>
          <p:spPr>
            <a:xfrm>
              <a:off x="1173704" y="531016"/>
              <a:ext cx="99216" cy="66177"/>
            </a:xfrm>
            <a:custGeom>
              <a:avLst/>
              <a:gdLst/>
              <a:ahLst/>
              <a:cxnLst/>
              <a:rect l="0" t="0" r="0" b="0"/>
              <a:pathLst>
                <a:path w="99216" h="66177">
                  <a:moveTo>
                    <a:pt x="99216" y="0"/>
                  </a:moveTo>
                  <a:lnTo>
                    <a:pt x="99216" y="66177"/>
                  </a:lnTo>
                  <a:lnTo>
                    <a:pt x="0" y="33089"/>
                  </a:lnTo>
                  <a:lnTo>
                    <a:pt x="99216" y="0"/>
                  </a:lnTo>
                  <a:close/>
                </a:path>
              </a:pathLst>
            </a:custGeom>
            <a:solidFill>
              <a:srgbClr val="FF0000"/>
            </a:solidFill>
            <a:ln w="0" cap="rnd">
              <a:noFill/>
              <a:round/>
            </a:ln>
            <a:effectLst/>
          </p:spPr>
          <p:txBody>
            <a:bodyPr/>
            <a:lstStyle/>
            <a:p>
              <a:endParaRPr lang="el-GR"/>
            </a:p>
          </p:txBody>
        </p:sp>
        <p:sp>
          <p:nvSpPr>
            <p:cNvPr id="41" name="Rectangle 1373">
              <a:extLst>
                <a:ext uri="{FF2B5EF4-FFF2-40B4-BE49-F238E27FC236}">
                  <a16:creationId xmlns:a16="http://schemas.microsoft.com/office/drawing/2014/main" id="{37223537-70BD-4C8A-8846-ECB37900292F}"/>
                </a:ext>
              </a:extLst>
            </p:cNvPr>
            <p:cNvSpPr/>
            <p:nvPr/>
          </p:nvSpPr>
          <p:spPr>
            <a:xfrm>
              <a:off x="750370" y="0"/>
              <a:ext cx="697405" cy="137901"/>
            </a:xfrm>
            <a:prstGeom prst="rect">
              <a:avLst/>
            </a:prstGeom>
            <a:ln>
              <a:noFill/>
            </a:ln>
          </p:spPr>
          <p:txBody>
            <a:bodyPr vert="horz" lIns="0" tIns="0" rIns="0" bIns="0" rtlCol="0">
              <a:noAutofit/>
            </a:bodyPr>
            <a:lstStyle/>
            <a:p>
              <a:pPr>
                <a:lnSpc>
                  <a:spcPct val="107000"/>
                </a:lnSpc>
                <a:spcAft>
                  <a:spcPts val="800"/>
                </a:spcAft>
              </a:pPr>
              <a:r>
                <a:rPr lang="el-GR" sz="85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Αυτόματος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Rectangle 1374">
              <a:extLst>
                <a:ext uri="{FF2B5EF4-FFF2-40B4-BE49-F238E27FC236}">
                  <a16:creationId xmlns:a16="http://schemas.microsoft.com/office/drawing/2014/main" id="{71B17D82-D4AE-419F-842D-B2906E3D577A}"/>
                </a:ext>
              </a:extLst>
            </p:cNvPr>
            <p:cNvSpPr/>
            <p:nvPr/>
          </p:nvSpPr>
          <p:spPr>
            <a:xfrm>
              <a:off x="785663" y="112832"/>
              <a:ext cx="603529" cy="163584"/>
            </a:xfrm>
            <a:prstGeom prst="rect">
              <a:avLst/>
            </a:prstGeom>
            <a:ln>
              <a:noFill/>
            </a:ln>
          </p:spPr>
          <p:txBody>
            <a:bodyPr vert="horz" lIns="0" tIns="0" rIns="0" bIns="0" rtlCol="0">
              <a:noAutofit/>
            </a:bodyPr>
            <a:lstStyle/>
            <a:p>
              <a:pPr>
                <a:lnSpc>
                  <a:spcPct val="107000"/>
                </a:lnSpc>
                <a:spcAft>
                  <a:spcPts val="800"/>
                </a:spcAft>
              </a:pPr>
              <a:r>
                <a:rPr lang="el-GR" sz="85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controller</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43" name="TextBox 42">
            <a:extLst>
              <a:ext uri="{FF2B5EF4-FFF2-40B4-BE49-F238E27FC236}">
                <a16:creationId xmlns:a16="http://schemas.microsoft.com/office/drawing/2014/main" id="{0987D6E5-62A7-44B2-8C5F-6A7CD42603BD}"/>
              </a:ext>
            </a:extLst>
          </p:cNvPr>
          <p:cNvSpPr txBox="1"/>
          <p:nvPr/>
        </p:nvSpPr>
        <p:spPr>
          <a:xfrm>
            <a:off x="427839" y="6358855"/>
            <a:ext cx="11576807" cy="369332"/>
          </a:xfrm>
          <a:prstGeom prst="rect">
            <a:avLst/>
          </a:prstGeom>
          <a:noFill/>
        </p:spPr>
        <p:txBody>
          <a:bodyPr wrap="square" rtlCol="0">
            <a:spAutoFit/>
          </a:bodyPr>
          <a:lstStyle/>
          <a:p>
            <a:r>
              <a:rPr lang="el-GR" b="1"/>
              <a:t>Εικόνα 2 	 : Σύστημα  Ελέγχου με ανάδραση από αυτόματο μηχανισμό </a:t>
            </a:r>
            <a:endParaRPr lang="el-GR" dirty="0"/>
          </a:p>
        </p:txBody>
      </p:sp>
    </p:spTree>
    <p:extLst>
      <p:ext uri="{BB962C8B-B14F-4D97-AF65-F5344CB8AC3E}">
        <p14:creationId xmlns:p14="http://schemas.microsoft.com/office/powerpoint/2010/main" val="3186599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620DF6-CB49-4F7F-B462-BAFD7EB61D90}"/>
              </a:ext>
            </a:extLst>
          </p:cNvPr>
          <p:cNvSpPr txBox="1"/>
          <p:nvPr/>
        </p:nvSpPr>
        <p:spPr>
          <a:xfrm>
            <a:off x="201336" y="151002"/>
            <a:ext cx="11836866" cy="5909310"/>
          </a:xfrm>
          <a:prstGeom prst="rect">
            <a:avLst/>
          </a:prstGeom>
          <a:noFill/>
        </p:spPr>
        <p:txBody>
          <a:bodyPr wrap="square" rtlCol="0">
            <a:spAutoFit/>
          </a:bodyPr>
          <a:lstStyle/>
          <a:p>
            <a:r>
              <a:rPr lang="el-GR" dirty="0"/>
              <a:t>Πως το σύστημα ελέγχου της δεξαμενής θα μπορούσε να ήταν σύστημα ανοικτού βρόχου; Υποθέστε ότι για κάποιος λόγους ο εργάτης δεν μπορεί να βλέπει το θερμόμετρο της δεξαμενής, αλλά ο μηχανικός επιμένει ότι πρέπει να κάνει τη δουλειά του, δηλαδή αποτελεσματικό έλεγχο της θερμοκρασίας. Ο εργάτης το σκέφτεται λίγο και «πετάει» το μπαλάκι στο «αφεντικό» ζητώντας να του χορηγηθεί ακριβές πλάνο ρυθμίσεων της ροής του ζεστού νερού. Αν οι αλλαγές στη θερμοκρασία της δεξαμενής ήταν προβλέψιμες τότε ο μηχανικός θα μπορούσε να κάνει ένα χρονικό-πλάνο ρύθμισης της ροής του ζεστού νερού. Ο έλεγχος δηλαδή «ανοικτού» βρόχου είναι ένας «προγραμματισμένος» έλεγχος και το βέβαια το εν λόγω σύστημα «τυφλό», αφού αν κάτι δεν πάει σύμφωνα με τον προγραμματισμό το σύστημα θα αποτύχει επικίνδυνα να διατηρήσει τη θερμοκρασία στην επιθυμητή τιμή.  </a:t>
            </a:r>
          </a:p>
          <a:p>
            <a:r>
              <a:rPr lang="el-GR" b="1" u="sng" dirty="0"/>
              <a:t>Ας υποθέσουμε τώρα ότι η δεξαμενή είναι ένας βραστήρας σε κάποια γραμμή παραγωγής κονσέρβας. Στην περίπτωση αυτή η δουλειά του εργάτη μας είναι πολύ πιο δύσκολη γιατί υπάρχουν αυστηρές προδιαγραφές για την θερμοκρασία του νερού της δεξαμενής. Οι προδιαγραφές αυτές χωρίζονται σε δυο κατηγορίες, ως εξής:</a:t>
            </a:r>
          </a:p>
          <a:p>
            <a:endParaRPr lang="el-GR" dirty="0"/>
          </a:p>
          <a:p>
            <a:r>
              <a:rPr lang="el-GR" dirty="0"/>
              <a:t> </a:t>
            </a:r>
            <a:r>
              <a:rPr lang="el-GR" b="1" i="1" u="sng" dirty="0"/>
              <a:t>Προδιαγραφές μόνιμης κατάστασης</a:t>
            </a:r>
            <a:r>
              <a:rPr lang="el-GR" i="1" u="sng" dirty="0"/>
              <a:t>:</a:t>
            </a:r>
            <a:r>
              <a:rPr lang="el-GR" dirty="0"/>
              <a:t> </a:t>
            </a:r>
            <a:r>
              <a:rPr lang="el-GR" b="1" dirty="0"/>
              <a:t>Είναι οι προδιαγραφές που αναφέρονται στη κατάσταση κατά την οποία η θερμοκρασία της δεξαμενής είναι σταθερή, όταν όπως λέμε το σύστημα ελέγχου ισορροπεί. Μια τέτοια προδιαγραφή είναι το μόνιμο σφάλμα. Μόνιμο σφάλμα είναι η απόκλιση της θερμοκρασίας της δεξαμενής από την τιμή που θέλουμε να έχουμε δηλαδή την επιθυμητή τιμή.</a:t>
            </a:r>
          </a:p>
          <a:p>
            <a:r>
              <a:rPr lang="el-GR" b="1" dirty="0"/>
              <a:t> </a:t>
            </a:r>
            <a:endParaRPr lang="el-GR" dirty="0"/>
          </a:p>
          <a:p>
            <a:r>
              <a:rPr lang="el-GR" b="1" i="1" u="sng" dirty="0"/>
              <a:t>Προδιαγραφές μεταβατικής κατάστασης</a:t>
            </a:r>
            <a:r>
              <a:rPr lang="el-GR" dirty="0"/>
              <a:t>: </a:t>
            </a:r>
            <a:r>
              <a:rPr lang="el-GR" b="1" dirty="0"/>
              <a:t>Όταν η θερμοκρασία της δεξαμενής διαταραχθεί απότομα, ο εργάτης πρέπει να φροντίσει άμεσα να την επαναφέρει στην επιθυμητή τιμή. Μέχρι να επανέλθει η θερμοκρασία στην επιθυμητή τιμή λέμε ότι το σύστημα βρίσκεται σε μεταβατική κατάσταση</a:t>
            </a:r>
            <a:r>
              <a:rPr lang="el-GR" dirty="0"/>
              <a:t>. </a:t>
            </a:r>
            <a:r>
              <a:rPr lang="el-GR" b="1" dirty="0"/>
              <a:t>Όποιο μέγεθος της μεταβατικής κατάστασης μας ενδιαφέρει στην παραγωγή αποτελεί προδιαγραφή για στο σύστημα ελέγχου.  </a:t>
            </a:r>
            <a:endParaRPr lang="el-GR" dirty="0"/>
          </a:p>
        </p:txBody>
      </p:sp>
    </p:spTree>
    <p:extLst>
      <p:ext uri="{BB962C8B-B14F-4D97-AF65-F5344CB8AC3E}">
        <p14:creationId xmlns:p14="http://schemas.microsoft.com/office/powerpoint/2010/main" val="2494603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4629">
            <a:extLst>
              <a:ext uri="{FF2B5EF4-FFF2-40B4-BE49-F238E27FC236}">
                <a16:creationId xmlns:a16="http://schemas.microsoft.com/office/drawing/2014/main" id="{B36583A7-2D10-46FC-92A0-346D542009EF}"/>
              </a:ext>
            </a:extLst>
          </p:cNvPr>
          <p:cNvGrpSpPr/>
          <p:nvPr/>
        </p:nvGrpSpPr>
        <p:grpSpPr>
          <a:xfrm>
            <a:off x="3578579" y="391796"/>
            <a:ext cx="4400986" cy="3528734"/>
            <a:chOff x="0" y="0"/>
            <a:chExt cx="4401503" cy="3528734"/>
          </a:xfrm>
        </p:grpSpPr>
        <p:sp>
          <p:nvSpPr>
            <p:cNvPr id="3" name="Shape 1439">
              <a:extLst>
                <a:ext uri="{FF2B5EF4-FFF2-40B4-BE49-F238E27FC236}">
                  <a16:creationId xmlns:a16="http://schemas.microsoft.com/office/drawing/2014/main" id="{8927B46B-E67C-4C80-BD05-A7E0EC533898}"/>
                </a:ext>
              </a:extLst>
            </p:cNvPr>
            <p:cNvSpPr/>
            <p:nvPr/>
          </p:nvSpPr>
          <p:spPr>
            <a:xfrm>
              <a:off x="372470" y="176623"/>
              <a:ext cx="3935027" cy="0"/>
            </a:xfrm>
            <a:custGeom>
              <a:avLst/>
              <a:gdLst/>
              <a:ahLst/>
              <a:cxnLst/>
              <a:rect l="0" t="0" r="0" b="0"/>
              <a:pathLst>
                <a:path w="3935027">
                  <a:moveTo>
                    <a:pt x="0" y="0"/>
                  </a:moveTo>
                  <a:lnTo>
                    <a:pt x="3935027" y="0"/>
                  </a:lnTo>
                </a:path>
              </a:pathLst>
            </a:custGeom>
            <a:noFill/>
            <a:ln w="1738" cap="flat" cmpd="sng" algn="ctr">
              <a:solidFill>
                <a:srgbClr val="666666"/>
              </a:solidFill>
              <a:prstDash val="solid"/>
              <a:round/>
            </a:ln>
            <a:effectLst/>
          </p:spPr>
          <p:txBody>
            <a:bodyPr/>
            <a:lstStyle/>
            <a:p>
              <a:endParaRPr lang="el-GR"/>
            </a:p>
          </p:txBody>
        </p:sp>
        <p:sp>
          <p:nvSpPr>
            <p:cNvPr id="4" name="Shape 1440">
              <a:extLst>
                <a:ext uri="{FF2B5EF4-FFF2-40B4-BE49-F238E27FC236}">
                  <a16:creationId xmlns:a16="http://schemas.microsoft.com/office/drawing/2014/main" id="{00B4CD94-D05B-469B-871F-D27FC9F5BB33}"/>
                </a:ext>
              </a:extLst>
            </p:cNvPr>
            <p:cNvSpPr/>
            <p:nvPr/>
          </p:nvSpPr>
          <p:spPr>
            <a:xfrm>
              <a:off x="4312098" y="181341"/>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5" name="Shape 1441">
              <a:extLst>
                <a:ext uri="{FF2B5EF4-FFF2-40B4-BE49-F238E27FC236}">
                  <a16:creationId xmlns:a16="http://schemas.microsoft.com/office/drawing/2014/main" id="{A549B3FE-2BE5-48E5-9A17-FDD106FD76A6}"/>
                </a:ext>
              </a:extLst>
            </p:cNvPr>
            <p:cNvSpPr/>
            <p:nvPr/>
          </p:nvSpPr>
          <p:spPr>
            <a:xfrm>
              <a:off x="372470" y="3171865"/>
              <a:ext cx="3935027" cy="0"/>
            </a:xfrm>
            <a:custGeom>
              <a:avLst/>
              <a:gdLst/>
              <a:ahLst/>
              <a:cxnLst/>
              <a:rect l="0" t="0" r="0" b="0"/>
              <a:pathLst>
                <a:path w="3935027">
                  <a:moveTo>
                    <a:pt x="0" y="0"/>
                  </a:moveTo>
                  <a:lnTo>
                    <a:pt x="3935027" y="0"/>
                  </a:lnTo>
                </a:path>
              </a:pathLst>
            </a:custGeom>
            <a:noFill/>
            <a:ln w="1738" cap="flat" cmpd="sng" algn="ctr">
              <a:solidFill>
                <a:srgbClr val="666666"/>
              </a:solidFill>
              <a:prstDash val="solid"/>
              <a:round/>
            </a:ln>
            <a:effectLst/>
          </p:spPr>
          <p:txBody>
            <a:bodyPr/>
            <a:lstStyle/>
            <a:p>
              <a:endParaRPr lang="el-GR"/>
            </a:p>
          </p:txBody>
        </p:sp>
        <p:sp>
          <p:nvSpPr>
            <p:cNvPr id="6" name="Shape 1442">
              <a:extLst>
                <a:ext uri="{FF2B5EF4-FFF2-40B4-BE49-F238E27FC236}">
                  <a16:creationId xmlns:a16="http://schemas.microsoft.com/office/drawing/2014/main" id="{4262A1EA-42AA-4CAC-9075-BC7E823748AA}"/>
                </a:ext>
              </a:extLst>
            </p:cNvPr>
            <p:cNvSpPr/>
            <p:nvPr/>
          </p:nvSpPr>
          <p:spPr>
            <a:xfrm>
              <a:off x="4312098" y="3176509"/>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7" name="Shape 1443">
              <a:extLst>
                <a:ext uri="{FF2B5EF4-FFF2-40B4-BE49-F238E27FC236}">
                  <a16:creationId xmlns:a16="http://schemas.microsoft.com/office/drawing/2014/main" id="{70C312D7-A774-4A7B-AED5-4AF8FEB0815C}"/>
                </a:ext>
              </a:extLst>
            </p:cNvPr>
            <p:cNvSpPr/>
            <p:nvPr/>
          </p:nvSpPr>
          <p:spPr>
            <a:xfrm>
              <a:off x="4307497" y="176623"/>
              <a:ext cx="0" cy="2995242"/>
            </a:xfrm>
            <a:custGeom>
              <a:avLst/>
              <a:gdLst/>
              <a:ahLst/>
              <a:cxnLst/>
              <a:rect l="0" t="0" r="0" b="0"/>
              <a:pathLst>
                <a:path h="2995242">
                  <a:moveTo>
                    <a:pt x="0" y="2995242"/>
                  </a:moveTo>
                  <a:lnTo>
                    <a:pt x="0" y="0"/>
                  </a:lnTo>
                </a:path>
              </a:pathLst>
            </a:custGeom>
            <a:noFill/>
            <a:ln w="1738" cap="flat" cmpd="sng" algn="ctr">
              <a:solidFill>
                <a:srgbClr val="666666"/>
              </a:solidFill>
              <a:prstDash val="solid"/>
              <a:round/>
            </a:ln>
            <a:effectLst/>
          </p:spPr>
          <p:txBody>
            <a:bodyPr/>
            <a:lstStyle/>
            <a:p>
              <a:endParaRPr lang="el-GR"/>
            </a:p>
          </p:txBody>
        </p:sp>
        <p:sp>
          <p:nvSpPr>
            <p:cNvPr id="8" name="Shape 1444">
              <a:extLst>
                <a:ext uri="{FF2B5EF4-FFF2-40B4-BE49-F238E27FC236}">
                  <a16:creationId xmlns:a16="http://schemas.microsoft.com/office/drawing/2014/main" id="{39938A41-5D43-4EB3-AC4D-B0C98C59DBA3}"/>
                </a:ext>
              </a:extLst>
            </p:cNvPr>
            <p:cNvSpPr/>
            <p:nvPr/>
          </p:nvSpPr>
          <p:spPr>
            <a:xfrm>
              <a:off x="4312098" y="181341"/>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9" name="Shape 1445">
              <a:extLst>
                <a:ext uri="{FF2B5EF4-FFF2-40B4-BE49-F238E27FC236}">
                  <a16:creationId xmlns:a16="http://schemas.microsoft.com/office/drawing/2014/main" id="{3639D2E3-90AC-49B5-854B-9747587657A1}"/>
                </a:ext>
              </a:extLst>
            </p:cNvPr>
            <p:cNvSpPr/>
            <p:nvPr/>
          </p:nvSpPr>
          <p:spPr>
            <a:xfrm>
              <a:off x="372470" y="176623"/>
              <a:ext cx="0" cy="2995242"/>
            </a:xfrm>
            <a:custGeom>
              <a:avLst/>
              <a:gdLst/>
              <a:ahLst/>
              <a:cxnLst/>
              <a:rect l="0" t="0" r="0" b="0"/>
              <a:pathLst>
                <a:path h="2995242">
                  <a:moveTo>
                    <a:pt x="0" y="2995242"/>
                  </a:moveTo>
                  <a:lnTo>
                    <a:pt x="0" y="0"/>
                  </a:lnTo>
                </a:path>
              </a:pathLst>
            </a:custGeom>
            <a:noFill/>
            <a:ln w="1738" cap="flat" cmpd="sng" algn="ctr">
              <a:solidFill>
                <a:srgbClr val="666666"/>
              </a:solidFill>
              <a:prstDash val="solid"/>
              <a:round/>
            </a:ln>
            <a:effectLst/>
          </p:spPr>
          <p:txBody>
            <a:bodyPr/>
            <a:lstStyle/>
            <a:p>
              <a:endParaRPr lang="el-GR"/>
            </a:p>
          </p:txBody>
        </p:sp>
        <p:sp>
          <p:nvSpPr>
            <p:cNvPr id="10" name="Shape 1446">
              <a:extLst>
                <a:ext uri="{FF2B5EF4-FFF2-40B4-BE49-F238E27FC236}">
                  <a16:creationId xmlns:a16="http://schemas.microsoft.com/office/drawing/2014/main" id="{C3C106EF-E3EF-4979-A416-2EBF74224715}"/>
                </a:ext>
              </a:extLst>
            </p:cNvPr>
            <p:cNvSpPr/>
            <p:nvPr/>
          </p:nvSpPr>
          <p:spPr>
            <a:xfrm>
              <a:off x="377133" y="181341"/>
              <a:ext cx="9612" cy="0"/>
            </a:xfrm>
            <a:custGeom>
              <a:avLst/>
              <a:gdLst/>
              <a:ahLst/>
              <a:cxnLst/>
              <a:rect l="0" t="0" r="0" b="0"/>
              <a:pathLst>
                <a:path w="9612">
                  <a:moveTo>
                    <a:pt x="0" y="0"/>
                  </a:moveTo>
                  <a:lnTo>
                    <a:pt x="9612" y="0"/>
                  </a:lnTo>
                </a:path>
              </a:pathLst>
            </a:custGeom>
            <a:noFill/>
            <a:ln w="9281" cap="sq" cmpd="sng" algn="ctr">
              <a:solidFill>
                <a:srgbClr val="666666"/>
              </a:solidFill>
              <a:prstDash val="solid"/>
              <a:round/>
            </a:ln>
            <a:effectLst/>
          </p:spPr>
          <p:txBody>
            <a:bodyPr/>
            <a:lstStyle/>
            <a:p>
              <a:endParaRPr lang="el-GR"/>
            </a:p>
          </p:txBody>
        </p:sp>
        <p:sp>
          <p:nvSpPr>
            <p:cNvPr id="11" name="Shape 1447">
              <a:extLst>
                <a:ext uri="{FF2B5EF4-FFF2-40B4-BE49-F238E27FC236}">
                  <a16:creationId xmlns:a16="http://schemas.microsoft.com/office/drawing/2014/main" id="{C06F1A40-EB2A-4A95-AF22-EF6D03CF21A5}"/>
                </a:ext>
              </a:extLst>
            </p:cNvPr>
            <p:cNvSpPr/>
            <p:nvPr/>
          </p:nvSpPr>
          <p:spPr>
            <a:xfrm>
              <a:off x="372470" y="3171865"/>
              <a:ext cx="3935027" cy="0"/>
            </a:xfrm>
            <a:custGeom>
              <a:avLst/>
              <a:gdLst/>
              <a:ahLst/>
              <a:cxnLst/>
              <a:rect l="0" t="0" r="0" b="0"/>
              <a:pathLst>
                <a:path w="3935027">
                  <a:moveTo>
                    <a:pt x="0" y="0"/>
                  </a:moveTo>
                  <a:lnTo>
                    <a:pt x="3935027" y="0"/>
                  </a:lnTo>
                </a:path>
              </a:pathLst>
            </a:custGeom>
            <a:noFill/>
            <a:ln w="1738" cap="flat" cmpd="sng" algn="ctr">
              <a:solidFill>
                <a:srgbClr val="666666"/>
              </a:solidFill>
              <a:prstDash val="solid"/>
              <a:round/>
            </a:ln>
            <a:effectLst/>
          </p:spPr>
          <p:txBody>
            <a:bodyPr/>
            <a:lstStyle/>
            <a:p>
              <a:endParaRPr lang="el-GR"/>
            </a:p>
          </p:txBody>
        </p:sp>
        <p:sp>
          <p:nvSpPr>
            <p:cNvPr id="12" name="Shape 1448">
              <a:extLst>
                <a:ext uri="{FF2B5EF4-FFF2-40B4-BE49-F238E27FC236}">
                  <a16:creationId xmlns:a16="http://schemas.microsoft.com/office/drawing/2014/main" id="{5F0E0FED-6FD1-45BE-9668-2904BC3B2E89}"/>
                </a:ext>
              </a:extLst>
            </p:cNvPr>
            <p:cNvSpPr/>
            <p:nvPr/>
          </p:nvSpPr>
          <p:spPr>
            <a:xfrm>
              <a:off x="4312098" y="3176509"/>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13" name="Shape 1449">
              <a:extLst>
                <a:ext uri="{FF2B5EF4-FFF2-40B4-BE49-F238E27FC236}">
                  <a16:creationId xmlns:a16="http://schemas.microsoft.com/office/drawing/2014/main" id="{53E42285-10BD-40AE-A2AA-52B705DCD010}"/>
                </a:ext>
              </a:extLst>
            </p:cNvPr>
            <p:cNvSpPr/>
            <p:nvPr/>
          </p:nvSpPr>
          <p:spPr>
            <a:xfrm>
              <a:off x="372470" y="176623"/>
              <a:ext cx="0" cy="2995242"/>
            </a:xfrm>
            <a:custGeom>
              <a:avLst/>
              <a:gdLst/>
              <a:ahLst/>
              <a:cxnLst/>
              <a:rect l="0" t="0" r="0" b="0"/>
              <a:pathLst>
                <a:path h="2995242">
                  <a:moveTo>
                    <a:pt x="0" y="2995242"/>
                  </a:moveTo>
                  <a:lnTo>
                    <a:pt x="0" y="0"/>
                  </a:lnTo>
                </a:path>
              </a:pathLst>
            </a:custGeom>
            <a:noFill/>
            <a:ln w="1738" cap="flat" cmpd="sng" algn="ctr">
              <a:solidFill>
                <a:srgbClr val="666666"/>
              </a:solidFill>
              <a:prstDash val="solid"/>
              <a:round/>
            </a:ln>
            <a:effectLst/>
          </p:spPr>
          <p:txBody>
            <a:bodyPr/>
            <a:lstStyle/>
            <a:p>
              <a:endParaRPr lang="el-GR"/>
            </a:p>
          </p:txBody>
        </p:sp>
        <p:sp>
          <p:nvSpPr>
            <p:cNvPr id="14" name="Shape 1450">
              <a:extLst>
                <a:ext uri="{FF2B5EF4-FFF2-40B4-BE49-F238E27FC236}">
                  <a16:creationId xmlns:a16="http://schemas.microsoft.com/office/drawing/2014/main" id="{9338ECE7-AFB9-4D4D-B4E4-0047B6AE1C38}"/>
                </a:ext>
              </a:extLst>
            </p:cNvPr>
            <p:cNvSpPr/>
            <p:nvPr/>
          </p:nvSpPr>
          <p:spPr>
            <a:xfrm>
              <a:off x="377133" y="181341"/>
              <a:ext cx="9612" cy="0"/>
            </a:xfrm>
            <a:custGeom>
              <a:avLst/>
              <a:gdLst/>
              <a:ahLst/>
              <a:cxnLst/>
              <a:rect l="0" t="0" r="0" b="0"/>
              <a:pathLst>
                <a:path w="9612">
                  <a:moveTo>
                    <a:pt x="0" y="0"/>
                  </a:moveTo>
                  <a:lnTo>
                    <a:pt x="9612" y="0"/>
                  </a:lnTo>
                </a:path>
              </a:pathLst>
            </a:custGeom>
            <a:noFill/>
            <a:ln w="9281" cap="sq" cmpd="sng" algn="ctr">
              <a:solidFill>
                <a:srgbClr val="666666"/>
              </a:solidFill>
              <a:prstDash val="solid"/>
              <a:round/>
            </a:ln>
            <a:effectLst/>
          </p:spPr>
          <p:txBody>
            <a:bodyPr/>
            <a:lstStyle/>
            <a:p>
              <a:endParaRPr lang="el-GR"/>
            </a:p>
          </p:txBody>
        </p:sp>
        <p:sp>
          <p:nvSpPr>
            <p:cNvPr id="15" name="Shape 1451">
              <a:extLst>
                <a:ext uri="{FF2B5EF4-FFF2-40B4-BE49-F238E27FC236}">
                  <a16:creationId xmlns:a16="http://schemas.microsoft.com/office/drawing/2014/main" id="{0F552EFA-B429-4D7F-8DCE-53266B696FF0}"/>
                </a:ext>
              </a:extLst>
            </p:cNvPr>
            <p:cNvSpPr/>
            <p:nvPr/>
          </p:nvSpPr>
          <p:spPr>
            <a:xfrm>
              <a:off x="372470" y="3125462"/>
              <a:ext cx="0" cy="46403"/>
            </a:xfrm>
            <a:custGeom>
              <a:avLst/>
              <a:gdLst/>
              <a:ahLst/>
              <a:cxnLst/>
              <a:rect l="0" t="0" r="0" b="0"/>
              <a:pathLst>
                <a:path h="46403">
                  <a:moveTo>
                    <a:pt x="0" y="46403"/>
                  </a:moveTo>
                  <a:lnTo>
                    <a:pt x="0" y="0"/>
                  </a:lnTo>
                </a:path>
              </a:pathLst>
            </a:custGeom>
            <a:noFill/>
            <a:ln w="1738" cap="flat" cmpd="sng" algn="ctr">
              <a:solidFill>
                <a:srgbClr val="666666"/>
              </a:solidFill>
              <a:prstDash val="solid"/>
              <a:round/>
            </a:ln>
            <a:effectLst/>
          </p:spPr>
          <p:txBody>
            <a:bodyPr/>
            <a:lstStyle/>
            <a:p>
              <a:endParaRPr lang="el-GR"/>
            </a:p>
          </p:txBody>
        </p:sp>
        <p:sp>
          <p:nvSpPr>
            <p:cNvPr id="16" name="Shape 1452">
              <a:extLst>
                <a:ext uri="{FF2B5EF4-FFF2-40B4-BE49-F238E27FC236}">
                  <a16:creationId xmlns:a16="http://schemas.microsoft.com/office/drawing/2014/main" id="{46E0FA25-BD2C-4B51-A028-3924B016757C}"/>
                </a:ext>
              </a:extLst>
            </p:cNvPr>
            <p:cNvSpPr/>
            <p:nvPr/>
          </p:nvSpPr>
          <p:spPr>
            <a:xfrm>
              <a:off x="377133" y="3130106"/>
              <a:ext cx="9612" cy="0"/>
            </a:xfrm>
            <a:custGeom>
              <a:avLst/>
              <a:gdLst/>
              <a:ahLst/>
              <a:cxnLst/>
              <a:rect l="0" t="0" r="0" b="0"/>
              <a:pathLst>
                <a:path w="9612">
                  <a:moveTo>
                    <a:pt x="0" y="0"/>
                  </a:moveTo>
                  <a:lnTo>
                    <a:pt x="9612" y="0"/>
                  </a:lnTo>
                </a:path>
              </a:pathLst>
            </a:custGeom>
            <a:noFill/>
            <a:ln w="9281" cap="sq" cmpd="sng" algn="ctr">
              <a:solidFill>
                <a:srgbClr val="666666"/>
              </a:solidFill>
              <a:prstDash val="solid"/>
              <a:round/>
            </a:ln>
            <a:effectLst/>
          </p:spPr>
          <p:txBody>
            <a:bodyPr/>
            <a:lstStyle/>
            <a:p>
              <a:endParaRPr lang="el-GR"/>
            </a:p>
          </p:txBody>
        </p:sp>
        <p:sp>
          <p:nvSpPr>
            <p:cNvPr id="17" name="Shape 1453">
              <a:extLst>
                <a:ext uri="{FF2B5EF4-FFF2-40B4-BE49-F238E27FC236}">
                  <a16:creationId xmlns:a16="http://schemas.microsoft.com/office/drawing/2014/main" id="{362B184E-7B40-4A13-A510-512545F92811}"/>
                </a:ext>
              </a:extLst>
            </p:cNvPr>
            <p:cNvSpPr/>
            <p:nvPr/>
          </p:nvSpPr>
          <p:spPr>
            <a:xfrm>
              <a:off x="372470" y="176623"/>
              <a:ext cx="0" cy="37128"/>
            </a:xfrm>
            <a:custGeom>
              <a:avLst/>
              <a:gdLst/>
              <a:ahLst/>
              <a:cxnLst/>
              <a:rect l="0" t="0" r="0" b="0"/>
              <a:pathLst>
                <a:path h="37128">
                  <a:moveTo>
                    <a:pt x="0" y="0"/>
                  </a:moveTo>
                  <a:lnTo>
                    <a:pt x="0" y="37128"/>
                  </a:lnTo>
                </a:path>
              </a:pathLst>
            </a:custGeom>
            <a:noFill/>
            <a:ln w="1738" cap="flat" cmpd="sng" algn="ctr">
              <a:solidFill>
                <a:srgbClr val="666666"/>
              </a:solidFill>
              <a:prstDash val="solid"/>
              <a:round/>
            </a:ln>
            <a:effectLst/>
          </p:spPr>
          <p:txBody>
            <a:bodyPr/>
            <a:lstStyle/>
            <a:p>
              <a:endParaRPr lang="el-GR"/>
            </a:p>
          </p:txBody>
        </p:sp>
        <p:sp>
          <p:nvSpPr>
            <p:cNvPr id="18" name="Shape 1454">
              <a:extLst>
                <a:ext uri="{FF2B5EF4-FFF2-40B4-BE49-F238E27FC236}">
                  <a16:creationId xmlns:a16="http://schemas.microsoft.com/office/drawing/2014/main" id="{C6BC2E74-6B20-4112-A0FA-A66A5BB5311D}"/>
                </a:ext>
              </a:extLst>
            </p:cNvPr>
            <p:cNvSpPr/>
            <p:nvPr/>
          </p:nvSpPr>
          <p:spPr>
            <a:xfrm>
              <a:off x="377133" y="218468"/>
              <a:ext cx="9612" cy="0"/>
            </a:xfrm>
            <a:custGeom>
              <a:avLst/>
              <a:gdLst/>
              <a:ahLst/>
              <a:cxnLst/>
              <a:rect l="0" t="0" r="0" b="0"/>
              <a:pathLst>
                <a:path w="9612">
                  <a:moveTo>
                    <a:pt x="0" y="0"/>
                  </a:moveTo>
                  <a:lnTo>
                    <a:pt x="9612" y="0"/>
                  </a:lnTo>
                </a:path>
              </a:pathLst>
            </a:custGeom>
            <a:noFill/>
            <a:ln w="9281" cap="sq" cmpd="sng" algn="ctr">
              <a:solidFill>
                <a:srgbClr val="666666"/>
              </a:solidFill>
              <a:prstDash val="solid"/>
              <a:round/>
            </a:ln>
            <a:effectLst/>
          </p:spPr>
          <p:txBody>
            <a:bodyPr/>
            <a:lstStyle/>
            <a:p>
              <a:endParaRPr lang="el-GR"/>
            </a:p>
          </p:txBody>
        </p:sp>
        <p:sp>
          <p:nvSpPr>
            <p:cNvPr id="19" name="Rectangle 1455">
              <a:extLst>
                <a:ext uri="{FF2B5EF4-FFF2-40B4-BE49-F238E27FC236}">
                  <a16:creationId xmlns:a16="http://schemas.microsoft.com/office/drawing/2014/main" id="{9B1B7E69-4E9F-4ECF-8908-90CEACC81D81}"/>
                </a:ext>
              </a:extLst>
            </p:cNvPr>
            <p:cNvSpPr/>
            <p:nvPr/>
          </p:nvSpPr>
          <p:spPr>
            <a:xfrm>
              <a:off x="344554" y="3209301"/>
              <a:ext cx="75940" cy="152075"/>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Shape 1456">
              <a:extLst>
                <a:ext uri="{FF2B5EF4-FFF2-40B4-BE49-F238E27FC236}">
                  <a16:creationId xmlns:a16="http://schemas.microsoft.com/office/drawing/2014/main" id="{6586F88E-4070-4068-9FC4-13EBFD21714D}"/>
                </a:ext>
              </a:extLst>
            </p:cNvPr>
            <p:cNvSpPr/>
            <p:nvPr/>
          </p:nvSpPr>
          <p:spPr>
            <a:xfrm>
              <a:off x="1155929" y="3125462"/>
              <a:ext cx="0" cy="46403"/>
            </a:xfrm>
            <a:custGeom>
              <a:avLst/>
              <a:gdLst/>
              <a:ahLst/>
              <a:cxnLst/>
              <a:rect l="0" t="0" r="0" b="0"/>
              <a:pathLst>
                <a:path h="46403">
                  <a:moveTo>
                    <a:pt x="0" y="46403"/>
                  </a:moveTo>
                  <a:lnTo>
                    <a:pt x="0" y="0"/>
                  </a:lnTo>
                </a:path>
              </a:pathLst>
            </a:custGeom>
            <a:noFill/>
            <a:ln w="1738" cap="flat" cmpd="sng" algn="ctr">
              <a:solidFill>
                <a:srgbClr val="666666"/>
              </a:solidFill>
              <a:prstDash val="solid"/>
              <a:round/>
            </a:ln>
            <a:effectLst/>
          </p:spPr>
          <p:txBody>
            <a:bodyPr/>
            <a:lstStyle/>
            <a:p>
              <a:endParaRPr lang="el-GR"/>
            </a:p>
          </p:txBody>
        </p:sp>
        <p:sp>
          <p:nvSpPr>
            <p:cNvPr id="21" name="Shape 1457">
              <a:extLst>
                <a:ext uri="{FF2B5EF4-FFF2-40B4-BE49-F238E27FC236}">
                  <a16:creationId xmlns:a16="http://schemas.microsoft.com/office/drawing/2014/main" id="{5ADFCC42-73C4-4D05-80BC-E1BCBF2CC3BE}"/>
                </a:ext>
              </a:extLst>
            </p:cNvPr>
            <p:cNvSpPr/>
            <p:nvPr/>
          </p:nvSpPr>
          <p:spPr>
            <a:xfrm>
              <a:off x="1160530" y="3130106"/>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22" name="Shape 1458">
              <a:extLst>
                <a:ext uri="{FF2B5EF4-FFF2-40B4-BE49-F238E27FC236}">
                  <a16:creationId xmlns:a16="http://schemas.microsoft.com/office/drawing/2014/main" id="{7A78E27D-716F-4E8D-A2F4-FA8C72A45C29}"/>
                </a:ext>
              </a:extLst>
            </p:cNvPr>
            <p:cNvSpPr/>
            <p:nvPr/>
          </p:nvSpPr>
          <p:spPr>
            <a:xfrm>
              <a:off x="1155929" y="176623"/>
              <a:ext cx="0" cy="37128"/>
            </a:xfrm>
            <a:custGeom>
              <a:avLst/>
              <a:gdLst/>
              <a:ahLst/>
              <a:cxnLst/>
              <a:rect l="0" t="0" r="0" b="0"/>
              <a:pathLst>
                <a:path h="37128">
                  <a:moveTo>
                    <a:pt x="0" y="0"/>
                  </a:moveTo>
                  <a:lnTo>
                    <a:pt x="0" y="37128"/>
                  </a:lnTo>
                </a:path>
              </a:pathLst>
            </a:custGeom>
            <a:noFill/>
            <a:ln w="1738" cap="flat" cmpd="sng" algn="ctr">
              <a:solidFill>
                <a:srgbClr val="666666"/>
              </a:solidFill>
              <a:prstDash val="solid"/>
              <a:round/>
            </a:ln>
            <a:effectLst/>
          </p:spPr>
          <p:txBody>
            <a:bodyPr/>
            <a:lstStyle/>
            <a:p>
              <a:endParaRPr lang="el-GR"/>
            </a:p>
          </p:txBody>
        </p:sp>
        <p:sp>
          <p:nvSpPr>
            <p:cNvPr id="23" name="Shape 1459">
              <a:extLst>
                <a:ext uri="{FF2B5EF4-FFF2-40B4-BE49-F238E27FC236}">
                  <a16:creationId xmlns:a16="http://schemas.microsoft.com/office/drawing/2014/main" id="{EC5ADA07-AC88-4B1D-A615-0B3A6B589900}"/>
                </a:ext>
              </a:extLst>
            </p:cNvPr>
            <p:cNvSpPr/>
            <p:nvPr/>
          </p:nvSpPr>
          <p:spPr>
            <a:xfrm>
              <a:off x="1160530" y="218468"/>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24" name="Rectangle 1460">
              <a:extLst>
                <a:ext uri="{FF2B5EF4-FFF2-40B4-BE49-F238E27FC236}">
                  <a16:creationId xmlns:a16="http://schemas.microsoft.com/office/drawing/2014/main" id="{67055559-728D-4E7E-A092-A6B5D16B8998}"/>
                </a:ext>
              </a:extLst>
            </p:cNvPr>
            <p:cNvSpPr/>
            <p:nvPr/>
          </p:nvSpPr>
          <p:spPr>
            <a:xfrm>
              <a:off x="1127951" y="3209301"/>
              <a:ext cx="75940" cy="152075"/>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Shape 1461">
              <a:extLst>
                <a:ext uri="{FF2B5EF4-FFF2-40B4-BE49-F238E27FC236}">
                  <a16:creationId xmlns:a16="http://schemas.microsoft.com/office/drawing/2014/main" id="{67C7256C-BE10-40BA-8F24-86C41AEEE2D0}"/>
                </a:ext>
              </a:extLst>
            </p:cNvPr>
            <p:cNvSpPr/>
            <p:nvPr/>
          </p:nvSpPr>
          <p:spPr>
            <a:xfrm>
              <a:off x="1938940" y="3125462"/>
              <a:ext cx="0" cy="46403"/>
            </a:xfrm>
            <a:custGeom>
              <a:avLst/>
              <a:gdLst/>
              <a:ahLst/>
              <a:cxnLst/>
              <a:rect l="0" t="0" r="0" b="0"/>
              <a:pathLst>
                <a:path h="46403">
                  <a:moveTo>
                    <a:pt x="0" y="46403"/>
                  </a:moveTo>
                  <a:lnTo>
                    <a:pt x="0" y="0"/>
                  </a:lnTo>
                </a:path>
              </a:pathLst>
            </a:custGeom>
            <a:noFill/>
            <a:ln w="1738" cap="flat" cmpd="sng" algn="ctr">
              <a:solidFill>
                <a:srgbClr val="666666"/>
              </a:solidFill>
              <a:prstDash val="solid"/>
              <a:round/>
            </a:ln>
            <a:effectLst/>
          </p:spPr>
          <p:txBody>
            <a:bodyPr/>
            <a:lstStyle/>
            <a:p>
              <a:endParaRPr lang="el-GR"/>
            </a:p>
          </p:txBody>
        </p:sp>
        <p:sp>
          <p:nvSpPr>
            <p:cNvPr id="26" name="Shape 1462">
              <a:extLst>
                <a:ext uri="{FF2B5EF4-FFF2-40B4-BE49-F238E27FC236}">
                  <a16:creationId xmlns:a16="http://schemas.microsoft.com/office/drawing/2014/main" id="{4D34B02B-83C4-4698-B90D-9E75AEDDFB9F}"/>
                </a:ext>
              </a:extLst>
            </p:cNvPr>
            <p:cNvSpPr/>
            <p:nvPr/>
          </p:nvSpPr>
          <p:spPr>
            <a:xfrm>
              <a:off x="1943666" y="3130106"/>
              <a:ext cx="9201" cy="0"/>
            </a:xfrm>
            <a:custGeom>
              <a:avLst/>
              <a:gdLst/>
              <a:ahLst/>
              <a:cxnLst/>
              <a:rect l="0" t="0" r="0" b="0"/>
              <a:pathLst>
                <a:path w="9201">
                  <a:moveTo>
                    <a:pt x="0" y="0"/>
                  </a:moveTo>
                  <a:lnTo>
                    <a:pt x="9201" y="0"/>
                  </a:lnTo>
                </a:path>
              </a:pathLst>
            </a:custGeom>
            <a:noFill/>
            <a:ln w="9281" cap="sq" cmpd="sng" algn="ctr">
              <a:solidFill>
                <a:srgbClr val="666666"/>
              </a:solidFill>
              <a:prstDash val="solid"/>
              <a:round/>
            </a:ln>
            <a:effectLst/>
          </p:spPr>
          <p:txBody>
            <a:bodyPr/>
            <a:lstStyle/>
            <a:p>
              <a:endParaRPr lang="el-GR"/>
            </a:p>
          </p:txBody>
        </p:sp>
        <p:sp>
          <p:nvSpPr>
            <p:cNvPr id="27" name="Shape 1463">
              <a:extLst>
                <a:ext uri="{FF2B5EF4-FFF2-40B4-BE49-F238E27FC236}">
                  <a16:creationId xmlns:a16="http://schemas.microsoft.com/office/drawing/2014/main" id="{A4FCC508-5E07-4E59-B051-1E3C23CD913D}"/>
                </a:ext>
              </a:extLst>
            </p:cNvPr>
            <p:cNvSpPr/>
            <p:nvPr/>
          </p:nvSpPr>
          <p:spPr>
            <a:xfrm>
              <a:off x="1938940" y="176623"/>
              <a:ext cx="0" cy="37128"/>
            </a:xfrm>
            <a:custGeom>
              <a:avLst/>
              <a:gdLst/>
              <a:ahLst/>
              <a:cxnLst/>
              <a:rect l="0" t="0" r="0" b="0"/>
              <a:pathLst>
                <a:path h="37128">
                  <a:moveTo>
                    <a:pt x="0" y="0"/>
                  </a:moveTo>
                  <a:lnTo>
                    <a:pt x="0" y="37128"/>
                  </a:lnTo>
                </a:path>
              </a:pathLst>
            </a:custGeom>
            <a:noFill/>
            <a:ln w="1738" cap="flat" cmpd="sng" algn="ctr">
              <a:solidFill>
                <a:srgbClr val="666666"/>
              </a:solidFill>
              <a:prstDash val="solid"/>
              <a:round/>
            </a:ln>
            <a:effectLst/>
          </p:spPr>
          <p:txBody>
            <a:bodyPr/>
            <a:lstStyle/>
            <a:p>
              <a:endParaRPr lang="el-GR"/>
            </a:p>
          </p:txBody>
        </p:sp>
        <p:sp>
          <p:nvSpPr>
            <p:cNvPr id="28" name="Shape 1464">
              <a:extLst>
                <a:ext uri="{FF2B5EF4-FFF2-40B4-BE49-F238E27FC236}">
                  <a16:creationId xmlns:a16="http://schemas.microsoft.com/office/drawing/2014/main" id="{31B72506-F60F-467E-8C9C-84D48AF274B7}"/>
                </a:ext>
              </a:extLst>
            </p:cNvPr>
            <p:cNvSpPr/>
            <p:nvPr/>
          </p:nvSpPr>
          <p:spPr>
            <a:xfrm>
              <a:off x="1943666" y="218468"/>
              <a:ext cx="9201" cy="0"/>
            </a:xfrm>
            <a:custGeom>
              <a:avLst/>
              <a:gdLst/>
              <a:ahLst/>
              <a:cxnLst/>
              <a:rect l="0" t="0" r="0" b="0"/>
              <a:pathLst>
                <a:path w="9201">
                  <a:moveTo>
                    <a:pt x="0" y="0"/>
                  </a:moveTo>
                  <a:lnTo>
                    <a:pt x="9201" y="0"/>
                  </a:lnTo>
                </a:path>
              </a:pathLst>
            </a:custGeom>
            <a:noFill/>
            <a:ln w="9281" cap="sq" cmpd="sng" algn="ctr">
              <a:solidFill>
                <a:srgbClr val="666666"/>
              </a:solidFill>
              <a:prstDash val="solid"/>
              <a:round/>
            </a:ln>
            <a:effectLst/>
          </p:spPr>
          <p:txBody>
            <a:bodyPr/>
            <a:lstStyle/>
            <a:p>
              <a:endParaRPr lang="el-GR"/>
            </a:p>
          </p:txBody>
        </p:sp>
        <p:sp>
          <p:nvSpPr>
            <p:cNvPr id="29" name="Rectangle 1465">
              <a:extLst>
                <a:ext uri="{FF2B5EF4-FFF2-40B4-BE49-F238E27FC236}">
                  <a16:creationId xmlns:a16="http://schemas.microsoft.com/office/drawing/2014/main" id="{9140D857-2827-447D-BD36-7BE3FC5B103D}"/>
                </a:ext>
              </a:extLst>
            </p:cNvPr>
            <p:cNvSpPr/>
            <p:nvPr/>
          </p:nvSpPr>
          <p:spPr>
            <a:xfrm>
              <a:off x="1883109" y="3209301"/>
              <a:ext cx="150210" cy="152075"/>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Shape 1466">
              <a:extLst>
                <a:ext uri="{FF2B5EF4-FFF2-40B4-BE49-F238E27FC236}">
                  <a16:creationId xmlns:a16="http://schemas.microsoft.com/office/drawing/2014/main" id="{92568F1B-1F51-4F3E-927F-3C71EF6720C4}"/>
                </a:ext>
              </a:extLst>
            </p:cNvPr>
            <p:cNvSpPr/>
            <p:nvPr/>
          </p:nvSpPr>
          <p:spPr>
            <a:xfrm>
              <a:off x="2731651" y="3125462"/>
              <a:ext cx="0" cy="46403"/>
            </a:xfrm>
            <a:custGeom>
              <a:avLst/>
              <a:gdLst/>
              <a:ahLst/>
              <a:cxnLst/>
              <a:rect l="0" t="0" r="0" b="0"/>
              <a:pathLst>
                <a:path h="46403">
                  <a:moveTo>
                    <a:pt x="0" y="46403"/>
                  </a:moveTo>
                  <a:lnTo>
                    <a:pt x="0" y="0"/>
                  </a:lnTo>
                </a:path>
              </a:pathLst>
            </a:custGeom>
            <a:noFill/>
            <a:ln w="1738" cap="flat" cmpd="sng" algn="ctr">
              <a:solidFill>
                <a:srgbClr val="666666"/>
              </a:solidFill>
              <a:prstDash val="solid"/>
              <a:round/>
            </a:ln>
            <a:effectLst/>
          </p:spPr>
          <p:txBody>
            <a:bodyPr/>
            <a:lstStyle/>
            <a:p>
              <a:endParaRPr lang="el-GR"/>
            </a:p>
          </p:txBody>
        </p:sp>
        <p:sp>
          <p:nvSpPr>
            <p:cNvPr id="31" name="Shape 1467">
              <a:extLst>
                <a:ext uri="{FF2B5EF4-FFF2-40B4-BE49-F238E27FC236}">
                  <a16:creationId xmlns:a16="http://schemas.microsoft.com/office/drawing/2014/main" id="{BFFEEBB1-FB74-444B-B8DE-4D98EB53AD05}"/>
                </a:ext>
              </a:extLst>
            </p:cNvPr>
            <p:cNvSpPr/>
            <p:nvPr/>
          </p:nvSpPr>
          <p:spPr>
            <a:xfrm>
              <a:off x="2736252" y="3130106"/>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32" name="Shape 1468">
              <a:extLst>
                <a:ext uri="{FF2B5EF4-FFF2-40B4-BE49-F238E27FC236}">
                  <a16:creationId xmlns:a16="http://schemas.microsoft.com/office/drawing/2014/main" id="{4C227A9C-81A5-4DAB-A248-CDD9713D5FFD}"/>
                </a:ext>
              </a:extLst>
            </p:cNvPr>
            <p:cNvSpPr/>
            <p:nvPr/>
          </p:nvSpPr>
          <p:spPr>
            <a:xfrm>
              <a:off x="2731651" y="176623"/>
              <a:ext cx="0" cy="37128"/>
            </a:xfrm>
            <a:custGeom>
              <a:avLst/>
              <a:gdLst/>
              <a:ahLst/>
              <a:cxnLst/>
              <a:rect l="0" t="0" r="0" b="0"/>
              <a:pathLst>
                <a:path h="37128">
                  <a:moveTo>
                    <a:pt x="0" y="0"/>
                  </a:moveTo>
                  <a:lnTo>
                    <a:pt x="0" y="37128"/>
                  </a:lnTo>
                </a:path>
              </a:pathLst>
            </a:custGeom>
            <a:noFill/>
            <a:ln w="1738" cap="flat" cmpd="sng" algn="ctr">
              <a:solidFill>
                <a:srgbClr val="666666"/>
              </a:solidFill>
              <a:prstDash val="solid"/>
              <a:round/>
            </a:ln>
            <a:effectLst/>
          </p:spPr>
          <p:txBody>
            <a:bodyPr/>
            <a:lstStyle/>
            <a:p>
              <a:endParaRPr lang="el-GR"/>
            </a:p>
          </p:txBody>
        </p:sp>
        <p:sp>
          <p:nvSpPr>
            <p:cNvPr id="33" name="Shape 1469">
              <a:extLst>
                <a:ext uri="{FF2B5EF4-FFF2-40B4-BE49-F238E27FC236}">
                  <a16:creationId xmlns:a16="http://schemas.microsoft.com/office/drawing/2014/main" id="{A26613D6-8B7A-439F-8ED7-C46E835E008B}"/>
                </a:ext>
              </a:extLst>
            </p:cNvPr>
            <p:cNvSpPr/>
            <p:nvPr/>
          </p:nvSpPr>
          <p:spPr>
            <a:xfrm>
              <a:off x="2736252" y="218468"/>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34" name="Rectangle 1470">
              <a:extLst>
                <a:ext uri="{FF2B5EF4-FFF2-40B4-BE49-F238E27FC236}">
                  <a16:creationId xmlns:a16="http://schemas.microsoft.com/office/drawing/2014/main" id="{534AD43F-C19E-466B-8D72-2CBB0DEB1AF9}"/>
                </a:ext>
              </a:extLst>
            </p:cNvPr>
            <p:cNvSpPr/>
            <p:nvPr/>
          </p:nvSpPr>
          <p:spPr>
            <a:xfrm>
              <a:off x="2675446" y="3209301"/>
              <a:ext cx="150210" cy="152075"/>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15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Shape 1471">
              <a:extLst>
                <a:ext uri="{FF2B5EF4-FFF2-40B4-BE49-F238E27FC236}">
                  <a16:creationId xmlns:a16="http://schemas.microsoft.com/office/drawing/2014/main" id="{4CFEA805-0005-4C6A-A336-7170CD1E84F4}"/>
                </a:ext>
              </a:extLst>
            </p:cNvPr>
            <p:cNvSpPr/>
            <p:nvPr/>
          </p:nvSpPr>
          <p:spPr>
            <a:xfrm>
              <a:off x="3514786" y="3125462"/>
              <a:ext cx="0" cy="46403"/>
            </a:xfrm>
            <a:custGeom>
              <a:avLst/>
              <a:gdLst/>
              <a:ahLst/>
              <a:cxnLst/>
              <a:rect l="0" t="0" r="0" b="0"/>
              <a:pathLst>
                <a:path h="46403">
                  <a:moveTo>
                    <a:pt x="0" y="46403"/>
                  </a:moveTo>
                  <a:lnTo>
                    <a:pt x="0" y="0"/>
                  </a:lnTo>
                </a:path>
              </a:pathLst>
            </a:custGeom>
            <a:noFill/>
            <a:ln w="1738" cap="flat" cmpd="sng" algn="ctr">
              <a:solidFill>
                <a:srgbClr val="666666"/>
              </a:solidFill>
              <a:prstDash val="solid"/>
              <a:round/>
            </a:ln>
            <a:effectLst/>
          </p:spPr>
          <p:txBody>
            <a:bodyPr/>
            <a:lstStyle/>
            <a:p>
              <a:endParaRPr lang="el-GR"/>
            </a:p>
          </p:txBody>
        </p:sp>
        <p:sp>
          <p:nvSpPr>
            <p:cNvPr id="36" name="Shape 1472">
              <a:extLst>
                <a:ext uri="{FF2B5EF4-FFF2-40B4-BE49-F238E27FC236}">
                  <a16:creationId xmlns:a16="http://schemas.microsoft.com/office/drawing/2014/main" id="{516C5BC7-3A62-45A9-B561-4BC5BAE311B7}"/>
                </a:ext>
              </a:extLst>
            </p:cNvPr>
            <p:cNvSpPr/>
            <p:nvPr/>
          </p:nvSpPr>
          <p:spPr>
            <a:xfrm>
              <a:off x="3519388" y="3130106"/>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37" name="Shape 1473">
              <a:extLst>
                <a:ext uri="{FF2B5EF4-FFF2-40B4-BE49-F238E27FC236}">
                  <a16:creationId xmlns:a16="http://schemas.microsoft.com/office/drawing/2014/main" id="{BFE739ED-C225-4557-9A19-9128DBED59CF}"/>
                </a:ext>
              </a:extLst>
            </p:cNvPr>
            <p:cNvSpPr/>
            <p:nvPr/>
          </p:nvSpPr>
          <p:spPr>
            <a:xfrm>
              <a:off x="3514786" y="176623"/>
              <a:ext cx="0" cy="37128"/>
            </a:xfrm>
            <a:custGeom>
              <a:avLst/>
              <a:gdLst/>
              <a:ahLst/>
              <a:cxnLst/>
              <a:rect l="0" t="0" r="0" b="0"/>
              <a:pathLst>
                <a:path h="37128">
                  <a:moveTo>
                    <a:pt x="0" y="0"/>
                  </a:moveTo>
                  <a:lnTo>
                    <a:pt x="0" y="37128"/>
                  </a:lnTo>
                </a:path>
              </a:pathLst>
            </a:custGeom>
            <a:noFill/>
            <a:ln w="1738" cap="flat" cmpd="sng" algn="ctr">
              <a:solidFill>
                <a:srgbClr val="666666"/>
              </a:solidFill>
              <a:prstDash val="solid"/>
              <a:round/>
            </a:ln>
            <a:effectLst/>
          </p:spPr>
          <p:txBody>
            <a:bodyPr/>
            <a:lstStyle/>
            <a:p>
              <a:endParaRPr lang="el-GR"/>
            </a:p>
          </p:txBody>
        </p:sp>
        <p:sp>
          <p:nvSpPr>
            <p:cNvPr id="38" name="Shape 1474">
              <a:extLst>
                <a:ext uri="{FF2B5EF4-FFF2-40B4-BE49-F238E27FC236}">
                  <a16:creationId xmlns:a16="http://schemas.microsoft.com/office/drawing/2014/main" id="{827E8942-E759-47EF-BC80-0B3F95EF4F95}"/>
                </a:ext>
              </a:extLst>
            </p:cNvPr>
            <p:cNvSpPr/>
            <p:nvPr/>
          </p:nvSpPr>
          <p:spPr>
            <a:xfrm>
              <a:off x="3519388" y="218468"/>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39" name="Rectangle 1475">
              <a:extLst>
                <a:ext uri="{FF2B5EF4-FFF2-40B4-BE49-F238E27FC236}">
                  <a16:creationId xmlns:a16="http://schemas.microsoft.com/office/drawing/2014/main" id="{46CB8FEF-E6C1-4C1C-84B7-CB279D44B7AA}"/>
                </a:ext>
              </a:extLst>
            </p:cNvPr>
            <p:cNvSpPr/>
            <p:nvPr/>
          </p:nvSpPr>
          <p:spPr>
            <a:xfrm>
              <a:off x="3458831" y="3209301"/>
              <a:ext cx="150210" cy="152075"/>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0" name="Shape 1476">
              <a:extLst>
                <a:ext uri="{FF2B5EF4-FFF2-40B4-BE49-F238E27FC236}">
                  <a16:creationId xmlns:a16="http://schemas.microsoft.com/office/drawing/2014/main" id="{D9F3B45B-0A2D-4B4A-A446-BE32626A8004}"/>
                </a:ext>
              </a:extLst>
            </p:cNvPr>
            <p:cNvSpPr/>
            <p:nvPr/>
          </p:nvSpPr>
          <p:spPr>
            <a:xfrm>
              <a:off x="4307497" y="3125462"/>
              <a:ext cx="0" cy="46403"/>
            </a:xfrm>
            <a:custGeom>
              <a:avLst/>
              <a:gdLst/>
              <a:ahLst/>
              <a:cxnLst/>
              <a:rect l="0" t="0" r="0" b="0"/>
              <a:pathLst>
                <a:path h="46403">
                  <a:moveTo>
                    <a:pt x="0" y="46403"/>
                  </a:moveTo>
                  <a:lnTo>
                    <a:pt x="0" y="0"/>
                  </a:lnTo>
                </a:path>
              </a:pathLst>
            </a:custGeom>
            <a:noFill/>
            <a:ln w="1738" cap="flat" cmpd="sng" algn="ctr">
              <a:solidFill>
                <a:srgbClr val="666666"/>
              </a:solidFill>
              <a:prstDash val="solid"/>
              <a:round/>
            </a:ln>
            <a:effectLst/>
          </p:spPr>
          <p:txBody>
            <a:bodyPr/>
            <a:lstStyle/>
            <a:p>
              <a:endParaRPr lang="el-GR"/>
            </a:p>
          </p:txBody>
        </p:sp>
        <p:sp>
          <p:nvSpPr>
            <p:cNvPr id="41" name="Shape 1477">
              <a:extLst>
                <a:ext uri="{FF2B5EF4-FFF2-40B4-BE49-F238E27FC236}">
                  <a16:creationId xmlns:a16="http://schemas.microsoft.com/office/drawing/2014/main" id="{EFB965E9-839E-4871-AD08-FD2E0BD4E023}"/>
                </a:ext>
              </a:extLst>
            </p:cNvPr>
            <p:cNvSpPr/>
            <p:nvPr/>
          </p:nvSpPr>
          <p:spPr>
            <a:xfrm>
              <a:off x="4312098" y="3130106"/>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42" name="Shape 1478">
              <a:extLst>
                <a:ext uri="{FF2B5EF4-FFF2-40B4-BE49-F238E27FC236}">
                  <a16:creationId xmlns:a16="http://schemas.microsoft.com/office/drawing/2014/main" id="{FAC01A9E-60C8-4A95-905B-4CDC12B166EF}"/>
                </a:ext>
              </a:extLst>
            </p:cNvPr>
            <p:cNvSpPr/>
            <p:nvPr/>
          </p:nvSpPr>
          <p:spPr>
            <a:xfrm>
              <a:off x="4307497" y="176623"/>
              <a:ext cx="0" cy="37128"/>
            </a:xfrm>
            <a:custGeom>
              <a:avLst/>
              <a:gdLst/>
              <a:ahLst/>
              <a:cxnLst/>
              <a:rect l="0" t="0" r="0" b="0"/>
              <a:pathLst>
                <a:path h="37128">
                  <a:moveTo>
                    <a:pt x="0" y="0"/>
                  </a:moveTo>
                  <a:lnTo>
                    <a:pt x="0" y="37128"/>
                  </a:lnTo>
                </a:path>
              </a:pathLst>
            </a:custGeom>
            <a:noFill/>
            <a:ln w="1738" cap="flat" cmpd="sng" algn="ctr">
              <a:solidFill>
                <a:srgbClr val="666666"/>
              </a:solidFill>
              <a:prstDash val="solid"/>
              <a:round/>
            </a:ln>
            <a:effectLst/>
          </p:spPr>
          <p:txBody>
            <a:bodyPr/>
            <a:lstStyle/>
            <a:p>
              <a:endParaRPr lang="el-GR"/>
            </a:p>
          </p:txBody>
        </p:sp>
        <p:sp>
          <p:nvSpPr>
            <p:cNvPr id="43" name="Shape 1479">
              <a:extLst>
                <a:ext uri="{FF2B5EF4-FFF2-40B4-BE49-F238E27FC236}">
                  <a16:creationId xmlns:a16="http://schemas.microsoft.com/office/drawing/2014/main" id="{72C210FA-C7FD-465D-A4BD-7C8769E37155}"/>
                </a:ext>
              </a:extLst>
            </p:cNvPr>
            <p:cNvSpPr/>
            <p:nvPr/>
          </p:nvSpPr>
          <p:spPr>
            <a:xfrm>
              <a:off x="4312098" y="218468"/>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44" name="Rectangle 1480">
              <a:extLst>
                <a:ext uri="{FF2B5EF4-FFF2-40B4-BE49-F238E27FC236}">
                  <a16:creationId xmlns:a16="http://schemas.microsoft.com/office/drawing/2014/main" id="{5DE5341E-0F1F-46DF-9B55-8F122B89A050}"/>
                </a:ext>
              </a:extLst>
            </p:cNvPr>
            <p:cNvSpPr/>
            <p:nvPr/>
          </p:nvSpPr>
          <p:spPr>
            <a:xfrm>
              <a:off x="4251293" y="3209301"/>
              <a:ext cx="150210" cy="152075"/>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5" name="Shape 1481">
              <a:extLst>
                <a:ext uri="{FF2B5EF4-FFF2-40B4-BE49-F238E27FC236}">
                  <a16:creationId xmlns:a16="http://schemas.microsoft.com/office/drawing/2014/main" id="{44913E01-D0EB-4A22-BF23-35C86AB46A7D}"/>
                </a:ext>
              </a:extLst>
            </p:cNvPr>
            <p:cNvSpPr/>
            <p:nvPr/>
          </p:nvSpPr>
          <p:spPr>
            <a:xfrm>
              <a:off x="372470" y="3171865"/>
              <a:ext cx="37540" cy="0"/>
            </a:xfrm>
            <a:custGeom>
              <a:avLst/>
              <a:gdLst/>
              <a:ahLst/>
              <a:cxnLst/>
              <a:rect l="0" t="0" r="0" b="0"/>
              <a:pathLst>
                <a:path w="37540">
                  <a:moveTo>
                    <a:pt x="0" y="0"/>
                  </a:moveTo>
                  <a:lnTo>
                    <a:pt x="37540" y="0"/>
                  </a:lnTo>
                </a:path>
              </a:pathLst>
            </a:custGeom>
            <a:noFill/>
            <a:ln w="1738" cap="flat" cmpd="sng" algn="ctr">
              <a:solidFill>
                <a:srgbClr val="666666"/>
              </a:solidFill>
              <a:prstDash val="solid"/>
              <a:round/>
            </a:ln>
            <a:effectLst/>
          </p:spPr>
          <p:txBody>
            <a:bodyPr/>
            <a:lstStyle/>
            <a:p>
              <a:endParaRPr lang="el-GR"/>
            </a:p>
          </p:txBody>
        </p:sp>
        <p:sp>
          <p:nvSpPr>
            <p:cNvPr id="46" name="Shape 1482">
              <a:extLst>
                <a:ext uri="{FF2B5EF4-FFF2-40B4-BE49-F238E27FC236}">
                  <a16:creationId xmlns:a16="http://schemas.microsoft.com/office/drawing/2014/main" id="{F759FF24-FBBF-4CB9-AAA4-D3DAD3C9AEA6}"/>
                </a:ext>
              </a:extLst>
            </p:cNvPr>
            <p:cNvSpPr/>
            <p:nvPr/>
          </p:nvSpPr>
          <p:spPr>
            <a:xfrm>
              <a:off x="414673" y="3176509"/>
              <a:ext cx="9301" cy="0"/>
            </a:xfrm>
            <a:custGeom>
              <a:avLst/>
              <a:gdLst/>
              <a:ahLst/>
              <a:cxnLst/>
              <a:rect l="0" t="0" r="0" b="0"/>
              <a:pathLst>
                <a:path w="9301">
                  <a:moveTo>
                    <a:pt x="0" y="0"/>
                  </a:moveTo>
                  <a:lnTo>
                    <a:pt x="9301" y="0"/>
                  </a:lnTo>
                </a:path>
              </a:pathLst>
            </a:custGeom>
            <a:noFill/>
            <a:ln w="9281" cap="sq" cmpd="sng" algn="ctr">
              <a:solidFill>
                <a:srgbClr val="666666"/>
              </a:solidFill>
              <a:prstDash val="solid"/>
              <a:round/>
            </a:ln>
            <a:effectLst/>
          </p:spPr>
          <p:txBody>
            <a:bodyPr/>
            <a:lstStyle/>
            <a:p>
              <a:endParaRPr lang="el-GR"/>
            </a:p>
          </p:txBody>
        </p:sp>
        <p:sp>
          <p:nvSpPr>
            <p:cNvPr id="47" name="Shape 1483">
              <a:extLst>
                <a:ext uri="{FF2B5EF4-FFF2-40B4-BE49-F238E27FC236}">
                  <a16:creationId xmlns:a16="http://schemas.microsoft.com/office/drawing/2014/main" id="{715BBE14-FC3D-44DD-A027-311B730BE95A}"/>
                </a:ext>
              </a:extLst>
            </p:cNvPr>
            <p:cNvSpPr/>
            <p:nvPr/>
          </p:nvSpPr>
          <p:spPr>
            <a:xfrm>
              <a:off x="4260618" y="3171865"/>
              <a:ext cx="46879" cy="0"/>
            </a:xfrm>
            <a:custGeom>
              <a:avLst/>
              <a:gdLst/>
              <a:ahLst/>
              <a:cxnLst/>
              <a:rect l="0" t="0" r="0" b="0"/>
              <a:pathLst>
                <a:path w="46879">
                  <a:moveTo>
                    <a:pt x="46879" y="0"/>
                  </a:moveTo>
                  <a:lnTo>
                    <a:pt x="0" y="0"/>
                  </a:lnTo>
                </a:path>
              </a:pathLst>
            </a:custGeom>
            <a:noFill/>
            <a:ln w="1738" cap="flat" cmpd="sng" algn="ctr">
              <a:solidFill>
                <a:srgbClr val="666666"/>
              </a:solidFill>
              <a:prstDash val="solid"/>
              <a:round/>
            </a:ln>
            <a:effectLst/>
          </p:spPr>
          <p:txBody>
            <a:bodyPr/>
            <a:lstStyle/>
            <a:p>
              <a:endParaRPr lang="el-GR"/>
            </a:p>
          </p:txBody>
        </p:sp>
        <p:sp>
          <p:nvSpPr>
            <p:cNvPr id="48" name="Shape 1484">
              <a:extLst>
                <a:ext uri="{FF2B5EF4-FFF2-40B4-BE49-F238E27FC236}">
                  <a16:creationId xmlns:a16="http://schemas.microsoft.com/office/drawing/2014/main" id="{D2E8B211-5300-4BE4-A4D4-77A67ED4D8A2}"/>
                </a:ext>
              </a:extLst>
            </p:cNvPr>
            <p:cNvSpPr/>
            <p:nvPr/>
          </p:nvSpPr>
          <p:spPr>
            <a:xfrm>
              <a:off x="4265219" y="3176509"/>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49" name="Rectangle 1485">
              <a:extLst>
                <a:ext uri="{FF2B5EF4-FFF2-40B4-BE49-F238E27FC236}">
                  <a16:creationId xmlns:a16="http://schemas.microsoft.com/office/drawing/2014/main" id="{DA56F3FB-829C-4D9D-99EF-8E88DE15B3D2}"/>
                </a:ext>
              </a:extLst>
            </p:cNvPr>
            <p:cNvSpPr/>
            <p:nvPr/>
          </p:nvSpPr>
          <p:spPr>
            <a:xfrm>
              <a:off x="279396" y="3116185"/>
              <a:ext cx="75940" cy="152076"/>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0" name="Shape 1486">
              <a:extLst>
                <a:ext uri="{FF2B5EF4-FFF2-40B4-BE49-F238E27FC236}">
                  <a16:creationId xmlns:a16="http://schemas.microsoft.com/office/drawing/2014/main" id="{6442F1EB-E518-4D57-AF08-98572F6DD376}"/>
                </a:ext>
              </a:extLst>
            </p:cNvPr>
            <p:cNvSpPr/>
            <p:nvPr/>
          </p:nvSpPr>
          <p:spPr>
            <a:xfrm>
              <a:off x="372470" y="2167085"/>
              <a:ext cx="37540" cy="0"/>
            </a:xfrm>
            <a:custGeom>
              <a:avLst/>
              <a:gdLst/>
              <a:ahLst/>
              <a:cxnLst/>
              <a:rect l="0" t="0" r="0" b="0"/>
              <a:pathLst>
                <a:path w="37540">
                  <a:moveTo>
                    <a:pt x="0" y="0"/>
                  </a:moveTo>
                  <a:lnTo>
                    <a:pt x="37540" y="0"/>
                  </a:lnTo>
                </a:path>
              </a:pathLst>
            </a:custGeom>
            <a:noFill/>
            <a:ln w="1738" cap="flat" cmpd="sng" algn="ctr">
              <a:solidFill>
                <a:srgbClr val="666666"/>
              </a:solidFill>
              <a:prstDash val="solid"/>
              <a:round/>
            </a:ln>
            <a:effectLst/>
          </p:spPr>
          <p:txBody>
            <a:bodyPr/>
            <a:lstStyle/>
            <a:p>
              <a:endParaRPr lang="el-GR"/>
            </a:p>
          </p:txBody>
        </p:sp>
        <p:sp>
          <p:nvSpPr>
            <p:cNvPr id="51" name="Shape 1487">
              <a:extLst>
                <a:ext uri="{FF2B5EF4-FFF2-40B4-BE49-F238E27FC236}">
                  <a16:creationId xmlns:a16="http://schemas.microsoft.com/office/drawing/2014/main" id="{60CF2551-E00E-49E6-A789-DA00BD14F428}"/>
                </a:ext>
              </a:extLst>
            </p:cNvPr>
            <p:cNvSpPr/>
            <p:nvPr/>
          </p:nvSpPr>
          <p:spPr>
            <a:xfrm>
              <a:off x="414673" y="2171679"/>
              <a:ext cx="9301" cy="0"/>
            </a:xfrm>
            <a:custGeom>
              <a:avLst/>
              <a:gdLst/>
              <a:ahLst/>
              <a:cxnLst/>
              <a:rect l="0" t="0" r="0" b="0"/>
              <a:pathLst>
                <a:path w="9301">
                  <a:moveTo>
                    <a:pt x="0" y="0"/>
                  </a:moveTo>
                  <a:lnTo>
                    <a:pt x="9301" y="0"/>
                  </a:lnTo>
                </a:path>
              </a:pathLst>
            </a:custGeom>
            <a:noFill/>
            <a:ln w="9281" cap="sq" cmpd="sng" algn="ctr">
              <a:solidFill>
                <a:srgbClr val="666666"/>
              </a:solidFill>
              <a:prstDash val="solid"/>
              <a:round/>
            </a:ln>
            <a:effectLst/>
          </p:spPr>
          <p:txBody>
            <a:bodyPr/>
            <a:lstStyle/>
            <a:p>
              <a:endParaRPr lang="el-GR"/>
            </a:p>
          </p:txBody>
        </p:sp>
        <p:sp>
          <p:nvSpPr>
            <p:cNvPr id="52" name="Shape 1488">
              <a:extLst>
                <a:ext uri="{FF2B5EF4-FFF2-40B4-BE49-F238E27FC236}">
                  <a16:creationId xmlns:a16="http://schemas.microsoft.com/office/drawing/2014/main" id="{527DDB4F-5DB7-4A39-B7F1-818F88BC7307}"/>
                </a:ext>
              </a:extLst>
            </p:cNvPr>
            <p:cNvSpPr/>
            <p:nvPr/>
          </p:nvSpPr>
          <p:spPr>
            <a:xfrm>
              <a:off x="4260618" y="2167085"/>
              <a:ext cx="46879" cy="0"/>
            </a:xfrm>
            <a:custGeom>
              <a:avLst/>
              <a:gdLst/>
              <a:ahLst/>
              <a:cxnLst/>
              <a:rect l="0" t="0" r="0" b="0"/>
              <a:pathLst>
                <a:path w="46879">
                  <a:moveTo>
                    <a:pt x="46879" y="0"/>
                  </a:moveTo>
                  <a:lnTo>
                    <a:pt x="0" y="0"/>
                  </a:lnTo>
                </a:path>
              </a:pathLst>
            </a:custGeom>
            <a:noFill/>
            <a:ln w="1738" cap="flat" cmpd="sng" algn="ctr">
              <a:solidFill>
                <a:srgbClr val="666666"/>
              </a:solidFill>
              <a:prstDash val="solid"/>
              <a:round/>
            </a:ln>
            <a:effectLst/>
          </p:spPr>
          <p:txBody>
            <a:bodyPr/>
            <a:lstStyle/>
            <a:p>
              <a:endParaRPr lang="el-GR"/>
            </a:p>
          </p:txBody>
        </p:sp>
        <p:sp>
          <p:nvSpPr>
            <p:cNvPr id="53" name="Shape 1489">
              <a:extLst>
                <a:ext uri="{FF2B5EF4-FFF2-40B4-BE49-F238E27FC236}">
                  <a16:creationId xmlns:a16="http://schemas.microsoft.com/office/drawing/2014/main" id="{AA664448-7CC3-47EB-B307-5CF9E3A6C069}"/>
                </a:ext>
              </a:extLst>
            </p:cNvPr>
            <p:cNvSpPr/>
            <p:nvPr/>
          </p:nvSpPr>
          <p:spPr>
            <a:xfrm>
              <a:off x="4265219" y="2171679"/>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54" name="Rectangle 1490">
              <a:extLst>
                <a:ext uri="{FF2B5EF4-FFF2-40B4-BE49-F238E27FC236}">
                  <a16:creationId xmlns:a16="http://schemas.microsoft.com/office/drawing/2014/main" id="{555EDD4D-A322-4FF9-8141-FB63B27A0448}"/>
                </a:ext>
              </a:extLst>
            </p:cNvPr>
            <p:cNvSpPr/>
            <p:nvPr/>
          </p:nvSpPr>
          <p:spPr>
            <a:xfrm>
              <a:off x="195313" y="2111653"/>
              <a:ext cx="187392" cy="152076"/>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0.5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5" name="Shape 1491">
              <a:extLst>
                <a:ext uri="{FF2B5EF4-FFF2-40B4-BE49-F238E27FC236}">
                  <a16:creationId xmlns:a16="http://schemas.microsoft.com/office/drawing/2014/main" id="{55FA09CE-0BB5-46A3-9B71-ED80B389ABEE}"/>
                </a:ext>
              </a:extLst>
            </p:cNvPr>
            <p:cNvSpPr/>
            <p:nvPr/>
          </p:nvSpPr>
          <p:spPr>
            <a:xfrm>
              <a:off x="372470" y="1171854"/>
              <a:ext cx="37540" cy="0"/>
            </a:xfrm>
            <a:custGeom>
              <a:avLst/>
              <a:gdLst/>
              <a:ahLst/>
              <a:cxnLst/>
              <a:rect l="0" t="0" r="0" b="0"/>
              <a:pathLst>
                <a:path w="37540">
                  <a:moveTo>
                    <a:pt x="0" y="0"/>
                  </a:moveTo>
                  <a:lnTo>
                    <a:pt x="37540" y="0"/>
                  </a:lnTo>
                </a:path>
              </a:pathLst>
            </a:custGeom>
            <a:noFill/>
            <a:ln w="1738" cap="flat" cmpd="sng" algn="ctr">
              <a:solidFill>
                <a:srgbClr val="666666"/>
              </a:solidFill>
              <a:prstDash val="solid"/>
              <a:round/>
            </a:ln>
            <a:effectLst/>
          </p:spPr>
          <p:txBody>
            <a:bodyPr/>
            <a:lstStyle/>
            <a:p>
              <a:endParaRPr lang="el-GR"/>
            </a:p>
          </p:txBody>
        </p:sp>
        <p:sp>
          <p:nvSpPr>
            <p:cNvPr id="56" name="Shape 1492">
              <a:extLst>
                <a:ext uri="{FF2B5EF4-FFF2-40B4-BE49-F238E27FC236}">
                  <a16:creationId xmlns:a16="http://schemas.microsoft.com/office/drawing/2014/main" id="{A5363344-80F5-4098-8D72-EF21C84DF8BC}"/>
                </a:ext>
              </a:extLst>
            </p:cNvPr>
            <p:cNvSpPr/>
            <p:nvPr/>
          </p:nvSpPr>
          <p:spPr>
            <a:xfrm>
              <a:off x="414673" y="1176448"/>
              <a:ext cx="9301" cy="0"/>
            </a:xfrm>
            <a:custGeom>
              <a:avLst/>
              <a:gdLst/>
              <a:ahLst/>
              <a:cxnLst/>
              <a:rect l="0" t="0" r="0" b="0"/>
              <a:pathLst>
                <a:path w="9301">
                  <a:moveTo>
                    <a:pt x="0" y="0"/>
                  </a:moveTo>
                  <a:lnTo>
                    <a:pt x="9301" y="0"/>
                  </a:lnTo>
                </a:path>
              </a:pathLst>
            </a:custGeom>
            <a:noFill/>
            <a:ln w="9281" cap="sq" cmpd="sng" algn="ctr">
              <a:solidFill>
                <a:srgbClr val="666666"/>
              </a:solidFill>
              <a:prstDash val="solid"/>
              <a:round/>
            </a:ln>
            <a:effectLst/>
          </p:spPr>
          <p:txBody>
            <a:bodyPr/>
            <a:lstStyle/>
            <a:p>
              <a:endParaRPr lang="el-GR"/>
            </a:p>
          </p:txBody>
        </p:sp>
        <p:sp>
          <p:nvSpPr>
            <p:cNvPr id="57" name="Shape 1493">
              <a:extLst>
                <a:ext uri="{FF2B5EF4-FFF2-40B4-BE49-F238E27FC236}">
                  <a16:creationId xmlns:a16="http://schemas.microsoft.com/office/drawing/2014/main" id="{CE70DAAB-E49F-400A-9612-2E16F85BF649}"/>
                </a:ext>
              </a:extLst>
            </p:cNvPr>
            <p:cNvSpPr/>
            <p:nvPr/>
          </p:nvSpPr>
          <p:spPr>
            <a:xfrm>
              <a:off x="4260618" y="1171854"/>
              <a:ext cx="46879" cy="0"/>
            </a:xfrm>
            <a:custGeom>
              <a:avLst/>
              <a:gdLst/>
              <a:ahLst/>
              <a:cxnLst/>
              <a:rect l="0" t="0" r="0" b="0"/>
              <a:pathLst>
                <a:path w="46879">
                  <a:moveTo>
                    <a:pt x="46879" y="0"/>
                  </a:moveTo>
                  <a:lnTo>
                    <a:pt x="0" y="0"/>
                  </a:lnTo>
                </a:path>
              </a:pathLst>
            </a:custGeom>
            <a:noFill/>
            <a:ln w="1738" cap="flat" cmpd="sng" algn="ctr">
              <a:solidFill>
                <a:srgbClr val="666666"/>
              </a:solidFill>
              <a:prstDash val="solid"/>
              <a:round/>
            </a:ln>
            <a:effectLst/>
          </p:spPr>
          <p:txBody>
            <a:bodyPr/>
            <a:lstStyle/>
            <a:p>
              <a:endParaRPr lang="el-GR"/>
            </a:p>
          </p:txBody>
        </p:sp>
        <p:sp>
          <p:nvSpPr>
            <p:cNvPr id="58" name="Shape 1494">
              <a:extLst>
                <a:ext uri="{FF2B5EF4-FFF2-40B4-BE49-F238E27FC236}">
                  <a16:creationId xmlns:a16="http://schemas.microsoft.com/office/drawing/2014/main" id="{BAE2EF98-D56E-4E20-92C8-33EF87DDB6DF}"/>
                </a:ext>
              </a:extLst>
            </p:cNvPr>
            <p:cNvSpPr/>
            <p:nvPr/>
          </p:nvSpPr>
          <p:spPr>
            <a:xfrm>
              <a:off x="4265219" y="1176448"/>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59" name="Rectangle 1495">
              <a:extLst>
                <a:ext uri="{FF2B5EF4-FFF2-40B4-BE49-F238E27FC236}">
                  <a16:creationId xmlns:a16="http://schemas.microsoft.com/office/drawing/2014/main" id="{19A337CC-EB34-4559-A26E-45AE330925E0}"/>
                </a:ext>
              </a:extLst>
            </p:cNvPr>
            <p:cNvSpPr/>
            <p:nvPr/>
          </p:nvSpPr>
          <p:spPr>
            <a:xfrm>
              <a:off x="279396" y="1116174"/>
              <a:ext cx="75940" cy="152075"/>
            </a:xfrm>
            <a:prstGeom prst="rect">
              <a:avLst/>
            </a:prstGeom>
            <a:ln>
              <a:noFill/>
            </a:ln>
          </p:spPr>
          <p:txBody>
            <a:bodyPr vert="horz" lIns="0" tIns="0" rIns="0" bIns="0" rtlCol="0">
              <a:noAutofit/>
            </a:bodyPr>
            <a:lstStyle/>
            <a:p>
              <a:pPr>
                <a:lnSpc>
                  <a:spcPct val="107000"/>
                </a:lnSpc>
                <a:spcAft>
                  <a:spcPts val="800"/>
                </a:spcAft>
              </a:pPr>
              <a:r>
                <a:rPr lang="el-GR" sz="80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0" name="Shape 1496">
              <a:extLst>
                <a:ext uri="{FF2B5EF4-FFF2-40B4-BE49-F238E27FC236}">
                  <a16:creationId xmlns:a16="http://schemas.microsoft.com/office/drawing/2014/main" id="{71A850B6-18E9-41A7-96DE-4529B0B8E8DD}"/>
                </a:ext>
              </a:extLst>
            </p:cNvPr>
            <p:cNvSpPr/>
            <p:nvPr/>
          </p:nvSpPr>
          <p:spPr>
            <a:xfrm>
              <a:off x="372470" y="176623"/>
              <a:ext cx="37540" cy="0"/>
            </a:xfrm>
            <a:custGeom>
              <a:avLst/>
              <a:gdLst/>
              <a:ahLst/>
              <a:cxnLst/>
              <a:rect l="0" t="0" r="0" b="0"/>
              <a:pathLst>
                <a:path w="37540">
                  <a:moveTo>
                    <a:pt x="0" y="0"/>
                  </a:moveTo>
                  <a:lnTo>
                    <a:pt x="37540" y="0"/>
                  </a:lnTo>
                </a:path>
              </a:pathLst>
            </a:custGeom>
            <a:noFill/>
            <a:ln w="1738" cap="flat" cmpd="sng" algn="ctr">
              <a:solidFill>
                <a:srgbClr val="666666"/>
              </a:solidFill>
              <a:prstDash val="solid"/>
              <a:round/>
            </a:ln>
            <a:effectLst/>
          </p:spPr>
          <p:txBody>
            <a:bodyPr/>
            <a:lstStyle/>
            <a:p>
              <a:endParaRPr lang="el-GR"/>
            </a:p>
          </p:txBody>
        </p:sp>
        <p:sp>
          <p:nvSpPr>
            <p:cNvPr id="61" name="Shape 1497">
              <a:extLst>
                <a:ext uri="{FF2B5EF4-FFF2-40B4-BE49-F238E27FC236}">
                  <a16:creationId xmlns:a16="http://schemas.microsoft.com/office/drawing/2014/main" id="{F890ACAF-2D08-4731-9A06-F6239F5DE8FF}"/>
                </a:ext>
              </a:extLst>
            </p:cNvPr>
            <p:cNvSpPr/>
            <p:nvPr/>
          </p:nvSpPr>
          <p:spPr>
            <a:xfrm>
              <a:off x="414673" y="181341"/>
              <a:ext cx="9301" cy="0"/>
            </a:xfrm>
            <a:custGeom>
              <a:avLst/>
              <a:gdLst/>
              <a:ahLst/>
              <a:cxnLst/>
              <a:rect l="0" t="0" r="0" b="0"/>
              <a:pathLst>
                <a:path w="9301">
                  <a:moveTo>
                    <a:pt x="0" y="0"/>
                  </a:moveTo>
                  <a:lnTo>
                    <a:pt x="9301" y="0"/>
                  </a:lnTo>
                </a:path>
              </a:pathLst>
            </a:custGeom>
            <a:noFill/>
            <a:ln w="9281" cap="sq" cmpd="sng" algn="ctr">
              <a:solidFill>
                <a:srgbClr val="666666"/>
              </a:solidFill>
              <a:prstDash val="solid"/>
              <a:round/>
            </a:ln>
            <a:effectLst/>
          </p:spPr>
          <p:txBody>
            <a:bodyPr/>
            <a:lstStyle/>
            <a:p>
              <a:endParaRPr lang="el-GR"/>
            </a:p>
          </p:txBody>
        </p:sp>
        <p:sp>
          <p:nvSpPr>
            <p:cNvPr id="62" name="Shape 1498">
              <a:extLst>
                <a:ext uri="{FF2B5EF4-FFF2-40B4-BE49-F238E27FC236}">
                  <a16:creationId xmlns:a16="http://schemas.microsoft.com/office/drawing/2014/main" id="{4675002A-8136-479D-89FF-0BBC04A93063}"/>
                </a:ext>
              </a:extLst>
            </p:cNvPr>
            <p:cNvSpPr/>
            <p:nvPr/>
          </p:nvSpPr>
          <p:spPr>
            <a:xfrm>
              <a:off x="4260618" y="176623"/>
              <a:ext cx="46879" cy="0"/>
            </a:xfrm>
            <a:custGeom>
              <a:avLst/>
              <a:gdLst/>
              <a:ahLst/>
              <a:cxnLst/>
              <a:rect l="0" t="0" r="0" b="0"/>
              <a:pathLst>
                <a:path w="46879">
                  <a:moveTo>
                    <a:pt x="46879" y="0"/>
                  </a:moveTo>
                  <a:lnTo>
                    <a:pt x="0" y="0"/>
                  </a:lnTo>
                </a:path>
              </a:pathLst>
            </a:custGeom>
            <a:noFill/>
            <a:ln w="1738" cap="flat" cmpd="sng" algn="ctr">
              <a:solidFill>
                <a:srgbClr val="666666"/>
              </a:solidFill>
              <a:prstDash val="solid"/>
              <a:round/>
            </a:ln>
            <a:effectLst/>
          </p:spPr>
          <p:txBody>
            <a:bodyPr/>
            <a:lstStyle/>
            <a:p>
              <a:endParaRPr lang="el-GR"/>
            </a:p>
          </p:txBody>
        </p:sp>
        <p:sp>
          <p:nvSpPr>
            <p:cNvPr id="63" name="Shape 1499">
              <a:extLst>
                <a:ext uri="{FF2B5EF4-FFF2-40B4-BE49-F238E27FC236}">
                  <a16:creationId xmlns:a16="http://schemas.microsoft.com/office/drawing/2014/main" id="{3BB7A985-459A-4E37-A9F6-67D8F6DB8204}"/>
                </a:ext>
              </a:extLst>
            </p:cNvPr>
            <p:cNvSpPr/>
            <p:nvPr/>
          </p:nvSpPr>
          <p:spPr>
            <a:xfrm>
              <a:off x="4265219" y="181341"/>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64" name="Rectangle 1500">
              <a:extLst>
                <a:ext uri="{FF2B5EF4-FFF2-40B4-BE49-F238E27FC236}">
                  <a16:creationId xmlns:a16="http://schemas.microsoft.com/office/drawing/2014/main" id="{E39DDE3D-B4A2-4DFC-8497-C25F637000B9}"/>
                </a:ext>
              </a:extLst>
            </p:cNvPr>
            <p:cNvSpPr/>
            <p:nvPr/>
          </p:nvSpPr>
          <p:spPr>
            <a:xfrm>
              <a:off x="195313" y="120943"/>
              <a:ext cx="187392" cy="152076"/>
            </a:xfrm>
            <a:prstGeom prst="rect">
              <a:avLst/>
            </a:prstGeom>
            <a:ln>
              <a:noFill/>
            </a:ln>
          </p:spPr>
          <p:txBody>
            <a:bodyPr vert="horz" lIns="0" tIns="0" rIns="0" bIns="0" rtlCol="0">
              <a:noAutofit/>
            </a:bodyPr>
            <a:lstStyle/>
            <a:p>
              <a:pPr>
                <a:lnSpc>
                  <a:spcPct val="107000"/>
                </a:lnSpc>
                <a:spcAft>
                  <a:spcPts val="800"/>
                </a:spcAft>
              </a:pPr>
              <a:r>
                <a:rPr lang="el-GR" sz="800" dirty="0">
                  <a:solidFill>
                    <a:srgbClr val="666666"/>
                  </a:solidFill>
                  <a:effectLst/>
                  <a:latin typeface="Calibri" panose="020F0502020204030204" pitchFamily="34" charset="0"/>
                  <a:ea typeface="Calibri" panose="020F0502020204030204" pitchFamily="34" charset="0"/>
                  <a:cs typeface="Times New Roman" panose="02020603050405020304" pitchFamily="18" charset="0"/>
                </a:rPr>
                <a:t>1.5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5" name="Shape 1501">
              <a:extLst>
                <a:ext uri="{FF2B5EF4-FFF2-40B4-BE49-F238E27FC236}">
                  <a16:creationId xmlns:a16="http://schemas.microsoft.com/office/drawing/2014/main" id="{98406349-D1B9-44A4-8E16-6CF6908FC0D2}"/>
                </a:ext>
              </a:extLst>
            </p:cNvPr>
            <p:cNvSpPr/>
            <p:nvPr/>
          </p:nvSpPr>
          <p:spPr>
            <a:xfrm>
              <a:off x="372470" y="176623"/>
              <a:ext cx="3935027" cy="0"/>
            </a:xfrm>
            <a:custGeom>
              <a:avLst/>
              <a:gdLst/>
              <a:ahLst/>
              <a:cxnLst/>
              <a:rect l="0" t="0" r="0" b="0"/>
              <a:pathLst>
                <a:path w="3935027">
                  <a:moveTo>
                    <a:pt x="0" y="0"/>
                  </a:moveTo>
                  <a:lnTo>
                    <a:pt x="3935027" y="0"/>
                  </a:lnTo>
                </a:path>
              </a:pathLst>
            </a:custGeom>
            <a:noFill/>
            <a:ln w="1738" cap="flat" cmpd="sng" algn="ctr">
              <a:solidFill>
                <a:srgbClr val="666666"/>
              </a:solidFill>
              <a:prstDash val="solid"/>
              <a:round/>
            </a:ln>
            <a:effectLst/>
          </p:spPr>
          <p:txBody>
            <a:bodyPr/>
            <a:lstStyle/>
            <a:p>
              <a:endParaRPr lang="el-GR"/>
            </a:p>
          </p:txBody>
        </p:sp>
        <p:sp>
          <p:nvSpPr>
            <p:cNvPr id="66" name="Shape 1502">
              <a:extLst>
                <a:ext uri="{FF2B5EF4-FFF2-40B4-BE49-F238E27FC236}">
                  <a16:creationId xmlns:a16="http://schemas.microsoft.com/office/drawing/2014/main" id="{77F5AEAF-DA1F-431F-88E1-17E5B421F16A}"/>
                </a:ext>
              </a:extLst>
            </p:cNvPr>
            <p:cNvSpPr/>
            <p:nvPr/>
          </p:nvSpPr>
          <p:spPr>
            <a:xfrm>
              <a:off x="4312098" y="181341"/>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67" name="Shape 1503">
              <a:extLst>
                <a:ext uri="{FF2B5EF4-FFF2-40B4-BE49-F238E27FC236}">
                  <a16:creationId xmlns:a16="http://schemas.microsoft.com/office/drawing/2014/main" id="{6DA42497-131F-4AF2-BA27-00B66AFDFEE9}"/>
                </a:ext>
              </a:extLst>
            </p:cNvPr>
            <p:cNvSpPr/>
            <p:nvPr/>
          </p:nvSpPr>
          <p:spPr>
            <a:xfrm>
              <a:off x="372470" y="3171865"/>
              <a:ext cx="3935027" cy="0"/>
            </a:xfrm>
            <a:custGeom>
              <a:avLst/>
              <a:gdLst/>
              <a:ahLst/>
              <a:cxnLst/>
              <a:rect l="0" t="0" r="0" b="0"/>
              <a:pathLst>
                <a:path w="3935027">
                  <a:moveTo>
                    <a:pt x="0" y="0"/>
                  </a:moveTo>
                  <a:lnTo>
                    <a:pt x="3935027" y="0"/>
                  </a:lnTo>
                </a:path>
              </a:pathLst>
            </a:custGeom>
            <a:noFill/>
            <a:ln w="1738" cap="flat" cmpd="sng" algn="ctr">
              <a:solidFill>
                <a:srgbClr val="666666"/>
              </a:solidFill>
              <a:prstDash val="solid"/>
              <a:round/>
            </a:ln>
            <a:effectLst/>
          </p:spPr>
          <p:txBody>
            <a:bodyPr/>
            <a:lstStyle/>
            <a:p>
              <a:endParaRPr lang="el-GR"/>
            </a:p>
          </p:txBody>
        </p:sp>
        <p:sp>
          <p:nvSpPr>
            <p:cNvPr id="68" name="Shape 1504">
              <a:extLst>
                <a:ext uri="{FF2B5EF4-FFF2-40B4-BE49-F238E27FC236}">
                  <a16:creationId xmlns:a16="http://schemas.microsoft.com/office/drawing/2014/main" id="{424F321D-F85E-4E7A-A0EA-6F6CEFA2D92E}"/>
                </a:ext>
              </a:extLst>
            </p:cNvPr>
            <p:cNvSpPr/>
            <p:nvPr/>
          </p:nvSpPr>
          <p:spPr>
            <a:xfrm>
              <a:off x="4312098" y="3176509"/>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69" name="Shape 1505">
              <a:extLst>
                <a:ext uri="{FF2B5EF4-FFF2-40B4-BE49-F238E27FC236}">
                  <a16:creationId xmlns:a16="http://schemas.microsoft.com/office/drawing/2014/main" id="{000E1FC5-5994-4ED3-B123-73757B379C96}"/>
                </a:ext>
              </a:extLst>
            </p:cNvPr>
            <p:cNvSpPr/>
            <p:nvPr/>
          </p:nvSpPr>
          <p:spPr>
            <a:xfrm>
              <a:off x="4307497" y="176623"/>
              <a:ext cx="0" cy="2995242"/>
            </a:xfrm>
            <a:custGeom>
              <a:avLst/>
              <a:gdLst/>
              <a:ahLst/>
              <a:cxnLst/>
              <a:rect l="0" t="0" r="0" b="0"/>
              <a:pathLst>
                <a:path h="2995242">
                  <a:moveTo>
                    <a:pt x="0" y="2995242"/>
                  </a:moveTo>
                  <a:lnTo>
                    <a:pt x="0" y="0"/>
                  </a:lnTo>
                </a:path>
              </a:pathLst>
            </a:custGeom>
            <a:noFill/>
            <a:ln w="1738" cap="flat" cmpd="sng" algn="ctr">
              <a:solidFill>
                <a:srgbClr val="666666"/>
              </a:solidFill>
              <a:prstDash val="solid"/>
              <a:round/>
            </a:ln>
            <a:effectLst/>
          </p:spPr>
          <p:txBody>
            <a:bodyPr/>
            <a:lstStyle/>
            <a:p>
              <a:endParaRPr lang="el-GR"/>
            </a:p>
          </p:txBody>
        </p:sp>
        <p:sp>
          <p:nvSpPr>
            <p:cNvPr id="70" name="Shape 1506">
              <a:extLst>
                <a:ext uri="{FF2B5EF4-FFF2-40B4-BE49-F238E27FC236}">
                  <a16:creationId xmlns:a16="http://schemas.microsoft.com/office/drawing/2014/main" id="{6469B606-32C3-4740-85E8-5B4537345B61}"/>
                </a:ext>
              </a:extLst>
            </p:cNvPr>
            <p:cNvSpPr/>
            <p:nvPr/>
          </p:nvSpPr>
          <p:spPr>
            <a:xfrm>
              <a:off x="4312098" y="181341"/>
              <a:ext cx="9326" cy="0"/>
            </a:xfrm>
            <a:custGeom>
              <a:avLst/>
              <a:gdLst/>
              <a:ahLst/>
              <a:cxnLst/>
              <a:rect l="0" t="0" r="0" b="0"/>
              <a:pathLst>
                <a:path w="9326">
                  <a:moveTo>
                    <a:pt x="0" y="0"/>
                  </a:moveTo>
                  <a:lnTo>
                    <a:pt x="9326" y="0"/>
                  </a:lnTo>
                </a:path>
              </a:pathLst>
            </a:custGeom>
            <a:noFill/>
            <a:ln w="9281" cap="sq" cmpd="sng" algn="ctr">
              <a:solidFill>
                <a:srgbClr val="666666"/>
              </a:solidFill>
              <a:prstDash val="solid"/>
              <a:round/>
            </a:ln>
            <a:effectLst/>
          </p:spPr>
          <p:txBody>
            <a:bodyPr/>
            <a:lstStyle/>
            <a:p>
              <a:endParaRPr lang="el-GR"/>
            </a:p>
          </p:txBody>
        </p:sp>
        <p:sp>
          <p:nvSpPr>
            <p:cNvPr id="71" name="Shape 1507">
              <a:extLst>
                <a:ext uri="{FF2B5EF4-FFF2-40B4-BE49-F238E27FC236}">
                  <a16:creationId xmlns:a16="http://schemas.microsoft.com/office/drawing/2014/main" id="{1CC41DAE-A434-451E-83C6-D88E93C61E3E}"/>
                </a:ext>
              </a:extLst>
            </p:cNvPr>
            <p:cNvSpPr/>
            <p:nvPr/>
          </p:nvSpPr>
          <p:spPr>
            <a:xfrm>
              <a:off x="372470" y="176623"/>
              <a:ext cx="0" cy="2995242"/>
            </a:xfrm>
            <a:custGeom>
              <a:avLst/>
              <a:gdLst/>
              <a:ahLst/>
              <a:cxnLst/>
              <a:rect l="0" t="0" r="0" b="0"/>
              <a:pathLst>
                <a:path h="2995242">
                  <a:moveTo>
                    <a:pt x="0" y="2995242"/>
                  </a:moveTo>
                  <a:lnTo>
                    <a:pt x="0" y="0"/>
                  </a:lnTo>
                </a:path>
              </a:pathLst>
            </a:custGeom>
            <a:noFill/>
            <a:ln w="1738" cap="flat" cmpd="sng" algn="ctr">
              <a:solidFill>
                <a:srgbClr val="666666"/>
              </a:solidFill>
              <a:prstDash val="solid"/>
              <a:round/>
            </a:ln>
            <a:effectLst/>
          </p:spPr>
          <p:txBody>
            <a:bodyPr/>
            <a:lstStyle/>
            <a:p>
              <a:endParaRPr lang="el-GR"/>
            </a:p>
          </p:txBody>
        </p:sp>
        <p:sp>
          <p:nvSpPr>
            <p:cNvPr id="72" name="Shape 1508">
              <a:extLst>
                <a:ext uri="{FF2B5EF4-FFF2-40B4-BE49-F238E27FC236}">
                  <a16:creationId xmlns:a16="http://schemas.microsoft.com/office/drawing/2014/main" id="{963CB5DD-406C-4D48-B061-888A0A2C2545}"/>
                </a:ext>
              </a:extLst>
            </p:cNvPr>
            <p:cNvSpPr/>
            <p:nvPr/>
          </p:nvSpPr>
          <p:spPr>
            <a:xfrm>
              <a:off x="377133" y="181341"/>
              <a:ext cx="9612" cy="0"/>
            </a:xfrm>
            <a:custGeom>
              <a:avLst/>
              <a:gdLst/>
              <a:ahLst/>
              <a:cxnLst/>
              <a:rect l="0" t="0" r="0" b="0"/>
              <a:pathLst>
                <a:path w="9612">
                  <a:moveTo>
                    <a:pt x="0" y="0"/>
                  </a:moveTo>
                  <a:lnTo>
                    <a:pt x="9612" y="0"/>
                  </a:lnTo>
                </a:path>
              </a:pathLst>
            </a:custGeom>
            <a:noFill/>
            <a:ln w="9281" cap="sq" cmpd="sng" algn="ctr">
              <a:solidFill>
                <a:srgbClr val="666666"/>
              </a:solidFill>
              <a:prstDash val="solid"/>
              <a:round/>
            </a:ln>
            <a:effectLst/>
          </p:spPr>
          <p:txBody>
            <a:bodyPr/>
            <a:lstStyle/>
            <a:p>
              <a:endParaRPr lang="el-GR"/>
            </a:p>
          </p:txBody>
        </p:sp>
        <p:sp>
          <p:nvSpPr>
            <p:cNvPr id="73" name="Shape 1509">
              <a:extLst>
                <a:ext uri="{FF2B5EF4-FFF2-40B4-BE49-F238E27FC236}">
                  <a16:creationId xmlns:a16="http://schemas.microsoft.com/office/drawing/2014/main" id="{90996A75-3127-403F-99C9-C57B8B41D5E0}"/>
                </a:ext>
              </a:extLst>
            </p:cNvPr>
            <p:cNvSpPr/>
            <p:nvPr/>
          </p:nvSpPr>
          <p:spPr>
            <a:xfrm>
              <a:off x="372470" y="1171854"/>
              <a:ext cx="3936023" cy="0"/>
            </a:xfrm>
            <a:custGeom>
              <a:avLst/>
              <a:gdLst/>
              <a:ahLst/>
              <a:cxnLst/>
              <a:rect l="0" t="0" r="0" b="0"/>
              <a:pathLst>
                <a:path w="3936023">
                  <a:moveTo>
                    <a:pt x="3936023" y="0"/>
                  </a:moveTo>
                  <a:lnTo>
                    <a:pt x="0" y="0"/>
                  </a:lnTo>
                </a:path>
              </a:pathLst>
            </a:custGeom>
            <a:noFill/>
            <a:ln w="1738" cap="flat" cmpd="sng" algn="ctr">
              <a:solidFill>
                <a:srgbClr val="000000"/>
              </a:solidFill>
              <a:custDash>
                <a:ds d="13688" sp="13688"/>
              </a:custDash>
              <a:round/>
            </a:ln>
            <a:effectLst/>
          </p:spPr>
          <p:txBody>
            <a:bodyPr/>
            <a:lstStyle/>
            <a:p>
              <a:endParaRPr lang="el-GR"/>
            </a:p>
          </p:txBody>
        </p:sp>
        <p:sp>
          <p:nvSpPr>
            <p:cNvPr id="74" name="Shape 1510">
              <a:extLst>
                <a:ext uri="{FF2B5EF4-FFF2-40B4-BE49-F238E27FC236}">
                  <a16:creationId xmlns:a16="http://schemas.microsoft.com/office/drawing/2014/main" id="{7E034DC0-7B0E-4F5F-9548-76D769C7EEA8}"/>
                </a:ext>
              </a:extLst>
            </p:cNvPr>
            <p:cNvSpPr/>
            <p:nvPr/>
          </p:nvSpPr>
          <p:spPr>
            <a:xfrm>
              <a:off x="372470" y="278691"/>
              <a:ext cx="3936023" cy="2893174"/>
            </a:xfrm>
            <a:custGeom>
              <a:avLst/>
              <a:gdLst/>
              <a:ahLst/>
              <a:cxnLst/>
              <a:rect l="0" t="0" r="0" b="0"/>
              <a:pathLst>
                <a:path w="3936023" h="2893174">
                  <a:moveTo>
                    <a:pt x="0" y="2893174"/>
                  </a:moveTo>
                  <a:lnTo>
                    <a:pt x="28239" y="2846771"/>
                  </a:lnTo>
                  <a:lnTo>
                    <a:pt x="56155" y="2744380"/>
                  </a:lnTo>
                  <a:lnTo>
                    <a:pt x="93397" y="2567424"/>
                  </a:lnTo>
                  <a:lnTo>
                    <a:pt x="121313" y="2353651"/>
                  </a:lnTo>
                  <a:lnTo>
                    <a:pt x="149241" y="2102453"/>
                  </a:lnTo>
                  <a:lnTo>
                    <a:pt x="186781" y="1823453"/>
                  </a:lnTo>
                  <a:lnTo>
                    <a:pt x="214697" y="1535127"/>
                  </a:lnTo>
                  <a:lnTo>
                    <a:pt x="251926" y="1255990"/>
                  </a:lnTo>
                  <a:lnTo>
                    <a:pt x="279855" y="986291"/>
                  </a:lnTo>
                  <a:lnTo>
                    <a:pt x="307783" y="744406"/>
                  </a:lnTo>
                  <a:lnTo>
                    <a:pt x="345012" y="521022"/>
                  </a:lnTo>
                  <a:lnTo>
                    <a:pt x="373239" y="344327"/>
                  </a:lnTo>
                  <a:lnTo>
                    <a:pt x="410469" y="195570"/>
                  </a:lnTo>
                  <a:lnTo>
                    <a:pt x="438397" y="93128"/>
                  </a:lnTo>
                  <a:lnTo>
                    <a:pt x="466375" y="28187"/>
                  </a:lnTo>
                  <a:lnTo>
                    <a:pt x="503555" y="0"/>
                  </a:lnTo>
                  <a:lnTo>
                    <a:pt x="531533" y="18874"/>
                  </a:lnTo>
                  <a:lnTo>
                    <a:pt x="568961" y="65314"/>
                  </a:lnTo>
                  <a:lnTo>
                    <a:pt x="596939" y="130256"/>
                  </a:lnTo>
                  <a:lnTo>
                    <a:pt x="624917" y="223384"/>
                  </a:lnTo>
                  <a:lnTo>
                    <a:pt x="662097" y="335138"/>
                  </a:lnTo>
                  <a:lnTo>
                    <a:pt x="689950" y="456081"/>
                  </a:lnTo>
                  <a:lnTo>
                    <a:pt x="718301" y="586336"/>
                  </a:lnTo>
                  <a:lnTo>
                    <a:pt x="755481" y="707279"/>
                  </a:lnTo>
                  <a:lnTo>
                    <a:pt x="783459" y="828221"/>
                  </a:lnTo>
                  <a:lnTo>
                    <a:pt x="820639" y="939603"/>
                  </a:lnTo>
                  <a:lnTo>
                    <a:pt x="848493" y="1041920"/>
                  </a:lnTo>
                  <a:lnTo>
                    <a:pt x="876470" y="1125860"/>
                  </a:lnTo>
                  <a:lnTo>
                    <a:pt x="914023" y="1190801"/>
                  </a:lnTo>
                  <a:lnTo>
                    <a:pt x="941877" y="1237489"/>
                  </a:lnTo>
                  <a:lnTo>
                    <a:pt x="979181" y="1274616"/>
                  </a:lnTo>
                  <a:lnTo>
                    <a:pt x="1007034" y="1283929"/>
                  </a:lnTo>
                  <a:lnTo>
                    <a:pt x="1035013" y="1283929"/>
                  </a:lnTo>
                  <a:lnTo>
                    <a:pt x="1072565" y="1265303"/>
                  </a:lnTo>
                  <a:lnTo>
                    <a:pt x="1100419" y="1237489"/>
                  </a:lnTo>
                  <a:lnTo>
                    <a:pt x="1137723" y="1190801"/>
                  </a:lnTo>
                  <a:lnTo>
                    <a:pt x="1165577" y="1144361"/>
                  </a:lnTo>
                  <a:lnTo>
                    <a:pt x="1193555" y="1097921"/>
                  </a:lnTo>
                  <a:lnTo>
                    <a:pt x="1230734" y="1041920"/>
                  </a:lnTo>
                  <a:lnTo>
                    <a:pt x="1258961" y="976978"/>
                  </a:lnTo>
                  <a:lnTo>
                    <a:pt x="1286939" y="930290"/>
                  </a:lnTo>
                  <a:lnTo>
                    <a:pt x="1324119" y="874661"/>
                  </a:lnTo>
                  <a:lnTo>
                    <a:pt x="1352097" y="828221"/>
                  </a:lnTo>
                  <a:lnTo>
                    <a:pt x="1389276" y="790722"/>
                  </a:lnTo>
                  <a:lnTo>
                    <a:pt x="1417254" y="762907"/>
                  </a:lnTo>
                  <a:lnTo>
                    <a:pt x="1445481" y="735093"/>
                  </a:lnTo>
                  <a:lnTo>
                    <a:pt x="1482661" y="725780"/>
                  </a:lnTo>
                  <a:lnTo>
                    <a:pt x="1510639" y="716592"/>
                  </a:lnTo>
                  <a:lnTo>
                    <a:pt x="1547819" y="716592"/>
                  </a:lnTo>
                  <a:lnTo>
                    <a:pt x="1575796" y="725780"/>
                  </a:lnTo>
                  <a:lnTo>
                    <a:pt x="1604023" y="735093"/>
                  </a:lnTo>
                  <a:lnTo>
                    <a:pt x="1641203" y="753595"/>
                  </a:lnTo>
                  <a:lnTo>
                    <a:pt x="1669181" y="772220"/>
                  </a:lnTo>
                  <a:lnTo>
                    <a:pt x="1706360" y="800035"/>
                  </a:lnTo>
                  <a:lnTo>
                    <a:pt x="1734339" y="818660"/>
                  </a:lnTo>
                  <a:lnTo>
                    <a:pt x="1762192" y="846723"/>
                  </a:lnTo>
                  <a:lnTo>
                    <a:pt x="1799745" y="874661"/>
                  </a:lnTo>
                  <a:lnTo>
                    <a:pt x="1827723" y="893163"/>
                  </a:lnTo>
                  <a:lnTo>
                    <a:pt x="1855577" y="911788"/>
                  </a:lnTo>
                  <a:lnTo>
                    <a:pt x="1892880" y="930290"/>
                  </a:lnTo>
                  <a:lnTo>
                    <a:pt x="1920734" y="948915"/>
                  </a:lnTo>
                  <a:lnTo>
                    <a:pt x="1958287" y="958477"/>
                  </a:lnTo>
                  <a:lnTo>
                    <a:pt x="1986265" y="967789"/>
                  </a:lnTo>
                  <a:lnTo>
                    <a:pt x="2079276" y="967789"/>
                  </a:lnTo>
                  <a:lnTo>
                    <a:pt x="2116580" y="958477"/>
                  </a:lnTo>
                  <a:lnTo>
                    <a:pt x="2144807" y="958477"/>
                  </a:lnTo>
                  <a:lnTo>
                    <a:pt x="2172661" y="948915"/>
                  </a:lnTo>
                  <a:lnTo>
                    <a:pt x="2209965" y="930290"/>
                  </a:lnTo>
                  <a:lnTo>
                    <a:pt x="2237818" y="920977"/>
                  </a:lnTo>
                  <a:lnTo>
                    <a:pt x="2275123" y="911788"/>
                  </a:lnTo>
                  <a:lnTo>
                    <a:pt x="2302976" y="902476"/>
                  </a:lnTo>
                  <a:lnTo>
                    <a:pt x="2331203" y="893163"/>
                  </a:lnTo>
                  <a:lnTo>
                    <a:pt x="2368507" y="883850"/>
                  </a:lnTo>
                  <a:lnTo>
                    <a:pt x="2396361" y="874661"/>
                  </a:lnTo>
                  <a:lnTo>
                    <a:pt x="2424339" y="865348"/>
                  </a:lnTo>
                  <a:lnTo>
                    <a:pt x="2461518" y="865348"/>
                  </a:lnTo>
                  <a:lnTo>
                    <a:pt x="2489496" y="856036"/>
                  </a:lnTo>
                  <a:lnTo>
                    <a:pt x="2620061" y="856036"/>
                  </a:lnTo>
                  <a:lnTo>
                    <a:pt x="2648038" y="865348"/>
                  </a:lnTo>
                  <a:lnTo>
                    <a:pt x="2685591" y="865348"/>
                  </a:lnTo>
                  <a:lnTo>
                    <a:pt x="2713445" y="874661"/>
                  </a:lnTo>
                  <a:lnTo>
                    <a:pt x="2741423" y="874661"/>
                  </a:lnTo>
                  <a:lnTo>
                    <a:pt x="2778602" y="883850"/>
                  </a:lnTo>
                  <a:lnTo>
                    <a:pt x="2806581" y="883850"/>
                  </a:lnTo>
                  <a:lnTo>
                    <a:pt x="2843760" y="893163"/>
                  </a:lnTo>
                  <a:lnTo>
                    <a:pt x="2871987" y="893163"/>
                  </a:lnTo>
                  <a:lnTo>
                    <a:pt x="2899965" y="902476"/>
                  </a:lnTo>
                  <a:lnTo>
                    <a:pt x="3254229" y="902476"/>
                  </a:lnTo>
                  <a:lnTo>
                    <a:pt x="3282207" y="893163"/>
                  </a:lnTo>
                  <a:lnTo>
                    <a:pt x="3412771" y="893163"/>
                  </a:lnTo>
                  <a:lnTo>
                    <a:pt x="3440749" y="883850"/>
                  </a:lnTo>
                  <a:lnTo>
                    <a:pt x="3757833" y="883850"/>
                  </a:lnTo>
                  <a:lnTo>
                    <a:pt x="3785687" y="893163"/>
                  </a:lnTo>
                  <a:lnTo>
                    <a:pt x="3936023" y="893163"/>
                  </a:lnTo>
                </a:path>
              </a:pathLst>
            </a:custGeom>
            <a:noFill/>
            <a:ln w="18588" cap="flat" cmpd="sng" algn="ctr">
              <a:solidFill>
                <a:srgbClr val="0000FF"/>
              </a:solidFill>
              <a:prstDash val="solid"/>
              <a:round/>
            </a:ln>
            <a:effectLst/>
          </p:spPr>
          <p:txBody>
            <a:bodyPr/>
            <a:lstStyle/>
            <a:p>
              <a:endParaRPr lang="el-GR"/>
            </a:p>
          </p:txBody>
        </p:sp>
        <p:sp>
          <p:nvSpPr>
            <p:cNvPr id="75" name="Rectangle 1511">
              <a:extLst>
                <a:ext uri="{FF2B5EF4-FFF2-40B4-BE49-F238E27FC236}">
                  <a16:creationId xmlns:a16="http://schemas.microsoft.com/office/drawing/2014/main" id="{84F11D5A-1AC8-4819-919B-70F0767A9A27}"/>
                </a:ext>
              </a:extLst>
            </p:cNvPr>
            <p:cNvSpPr/>
            <p:nvPr/>
          </p:nvSpPr>
          <p:spPr>
            <a:xfrm>
              <a:off x="1985819" y="0"/>
              <a:ext cx="917567" cy="152076"/>
            </a:xfrm>
            <a:prstGeom prst="rect">
              <a:avLst/>
            </a:prstGeom>
            <a:ln>
              <a:noFill/>
            </a:ln>
          </p:spPr>
          <p:txBody>
            <a:bodyPr vert="horz" lIns="0" tIns="0" rIns="0" bIns="0" rtlCol="0">
              <a:noAutofit/>
            </a:bodyPr>
            <a:lstStyle/>
            <a:p>
              <a:pPr>
                <a:lnSpc>
                  <a:spcPct val="107000"/>
                </a:lnSpc>
                <a:spcAft>
                  <a:spcPts val="800"/>
                </a:spcAft>
              </a:pPr>
              <a:r>
                <a:rPr lang="el-GR" sz="800">
                  <a:effectLst/>
                  <a:latin typeface="Calibri" panose="020F0502020204030204" pitchFamily="34" charset="0"/>
                  <a:ea typeface="Calibri" panose="020F0502020204030204" pitchFamily="34" charset="0"/>
                  <a:cs typeface="Times New Roman" panose="02020603050405020304" pitchFamily="18" charset="0"/>
                </a:rPr>
                <a:t>Step Response</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6" name="Rectangle 1512">
              <a:extLst>
                <a:ext uri="{FF2B5EF4-FFF2-40B4-BE49-F238E27FC236}">
                  <a16:creationId xmlns:a16="http://schemas.microsoft.com/office/drawing/2014/main" id="{E11727C3-ADD6-47CA-B409-5E3EBFB36072}"/>
                </a:ext>
              </a:extLst>
            </p:cNvPr>
            <p:cNvSpPr/>
            <p:nvPr/>
          </p:nvSpPr>
          <p:spPr>
            <a:xfrm>
              <a:off x="2088157" y="3376659"/>
              <a:ext cx="627054" cy="152075"/>
            </a:xfrm>
            <a:prstGeom prst="rect">
              <a:avLst/>
            </a:prstGeom>
            <a:ln>
              <a:noFill/>
            </a:ln>
          </p:spPr>
          <p:txBody>
            <a:bodyPr vert="horz" lIns="0" tIns="0" rIns="0" bIns="0" rtlCol="0">
              <a:noAutofit/>
            </a:bodyPr>
            <a:lstStyle/>
            <a:p>
              <a:pPr>
                <a:lnSpc>
                  <a:spcPct val="107000"/>
                </a:lnSpc>
                <a:spcAft>
                  <a:spcPts val="800"/>
                </a:spcAft>
              </a:pPr>
              <a:r>
                <a:rPr lang="el-GR" sz="800">
                  <a:effectLst/>
                  <a:latin typeface="Calibri" panose="020F0502020204030204" pitchFamily="34" charset="0"/>
                  <a:ea typeface="Calibri" panose="020F0502020204030204" pitchFamily="34" charset="0"/>
                  <a:cs typeface="Times New Roman" panose="02020603050405020304" pitchFamily="18" charset="0"/>
                </a:rPr>
                <a:t>Time (sec)</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7" name="Rectangle 1513">
              <a:extLst>
                <a:ext uri="{FF2B5EF4-FFF2-40B4-BE49-F238E27FC236}">
                  <a16:creationId xmlns:a16="http://schemas.microsoft.com/office/drawing/2014/main" id="{0EA7ACCD-CA86-4464-BED0-00B304608F6B}"/>
                </a:ext>
              </a:extLst>
            </p:cNvPr>
            <p:cNvSpPr/>
            <p:nvPr/>
          </p:nvSpPr>
          <p:spPr>
            <a:xfrm rot="-5399999">
              <a:off x="-215184" y="1548660"/>
              <a:ext cx="582660" cy="152291"/>
            </a:xfrm>
            <a:prstGeom prst="rect">
              <a:avLst/>
            </a:prstGeom>
            <a:ln>
              <a:noFill/>
            </a:ln>
          </p:spPr>
          <p:txBody>
            <a:bodyPr vert="horz" lIns="0" tIns="0" rIns="0" bIns="0" rtlCol="0">
              <a:noAutofit/>
            </a:bodyPr>
            <a:lstStyle/>
            <a:p>
              <a:pPr>
                <a:lnSpc>
                  <a:spcPct val="107000"/>
                </a:lnSpc>
                <a:spcAft>
                  <a:spcPts val="800"/>
                </a:spcAft>
              </a:pPr>
              <a:r>
                <a:rPr lang="el-GR" sz="800">
                  <a:effectLst/>
                  <a:latin typeface="Calibri" panose="020F0502020204030204" pitchFamily="34" charset="0"/>
                  <a:ea typeface="Calibri" panose="020F0502020204030204" pitchFamily="34" charset="0"/>
                  <a:cs typeface="Times New Roman" panose="02020603050405020304" pitchFamily="18" charset="0"/>
                </a:rPr>
                <a:t>Amplitude</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8" name="Shape 1514">
              <a:extLst>
                <a:ext uri="{FF2B5EF4-FFF2-40B4-BE49-F238E27FC236}">
                  <a16:creationId xmlns:a16="http://schemas.microsoft.com/office/drawing/2014/main" id="{54533514-FC99-40C1-B9DE-B03903B827CF}"/>
                </a:ext>
              </a:extLst>
            </p:cNvPr>
            <p:cNvSpPr/>
            <p:nvPr/>
          </p:nvSpPr>
          <p:spPr>
            <a:xfrm>
              <a:off x="356904" y="1412746"/>
              <a:ext cx="3919400" cy="0"/>
            </a:xfrm>
            <a:custGeom>
              <a:avLst/>
              <a:gdLst/>
              <a:ahLst/>
              <a:cxnLst/>
              <a:rect l="0" t="0" r="0" b="0"/>
              <a:pathLst>
                <a:path w="3919400">
                  <a:moveTo>
                    <a:pt x="0" y="0"/>
                  </a:moveTo>
                  <a:lnTo>
                    <a:pt x="3919400" y="0"/>
                  </a:lnTo>
                </a:path>
              </a:pathLst>
            </a:custGeom>
            <a:noFill/>
            <a:ln w="14913" cap="rnd" cmpd="sng" algn="ctr">
              <a:solidFill>
                <a:srgbClr val="008080"/>
              </a:solidFill>
              <a:prstDash val="solid"/>
              <a:round/>
            </a:ln>
            <a:effectLst/>
          </p:spPr>
          <p:txBody>
            <a:bodyPr/>
            <a:lstStyle/>
            <a:p>
              <a:endParaRPr lang="el-GR"/>
            </a:p>
          </p:txBody>
        </p:sp>
        <p:sp>
          <p:nvSpPr>
            <p:cNvPr id="79" name="Rectangle 1515">
              <a:extLst>
                <a:ext uri="{FF2B5EF4-FFF2-40B4-BE49-F238E27FC236}">
                  <a16:creationId xmlns:a16="http://schemas.microsoft.com/office/drawing/2014/main" id="{7DCE8367-E875-40A2-A751-DCE175BC173E}"/>
                </a:ext>
              </a:extLst>
            </p:cNvPr>
            <p:cNvSpPr/>
            <p:nvPr/>
          </p:nvSpPr>
          <p:spPr>
            <a:xfrm>
              <a:off x="1661845" y="1517108"/>
              <a:ext cx="1070051" cy="155588"/>
            </a:xfrm>
            <a:prstGeom prst="rect">
              <a:avLst/>
            </a:prstGeom>
            <a:ln>
              <a:noFill/>
            </a:ln>
          </p:spPr>
          <p:txBody>
            <a:bodyPr vert="horz" lIns="0" tIns="0" rIns="0" bIns="0" rtlCol="0">
              <a:noAutofit/>
            </a:bodyPr>
            <a:lstStyle/>
            <a:p>
              <a:pPr>
                <a:lnSpc>
                  <a:spcPct val="107000"/>
                </a:lnSpc>
                <a:spcAft>
                  <a:spcPts val="800"/>
                </a:spcAft>
              </a:pPr>
              <a:r>
                <a:rPr lang="el-GR" sz="1000">
                  <a:effectLst/>
                  <a:latin typeface="Calibri" panose="020F0502020204030204" pitchFamily="34" charset="0"/>
                  <a:ea typeface="Calibri" panose="020F0502020204030204" pitchFamily="34" charset="0"/>
                  <a:cs typeface="Times New Roman" panose="02020603050405020304" pitchFamily="18" charset="0"/>
                </a:rPr>
                <a:t>Επιθυμητή τιμή</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0" name="Shape 1516">
              <a:extLst>
                <a:ext uri="{FF2B5EF4-FFF2-40B4-BE49-F238E27FC236}">
                  <a16:creationId xmlns:a16="http://schemas.microsoft.com/office/drawing/2014/main" id="{6CC01DEA-5453-4AB1-B62D-F1C7ECE7F05E}"/>
                </a:ext>
              </a:extLst>
            </p:cNvPr>
            <p:cNvSpPr/>
            <p:nvPr/>
          </p:nvSpPr>
          <p:spPr>
            <a:xfrm>
              <a:off x="3993848" y="1252006"/>
              <a:ext cx="0" cy="65611"/>
            </a:xfrm>
            <a:custGeom>
              <a:avLst/>
              <a:gdLst/>
              <a:ahLst/>
              <a:cxnLst/>
              <a:rect l="0" t="0" r="0" b="0"/>
              <a:pathLst>
                <a:path h="65611">
                  <a:moveTo>
                    <a:pt x="0" y="0"/>
                  </a:moveTo>
                  <a:lnTo>
                    <a:pt x="0" y="65611"/>
                  </a:lnTo>
                </a:path>
              </a:pathLst>
            </a:custGeom>
            <a:noFill/>
            <a:ln w="8948" cap="rnd" cmpd="sng" algn="ctr">
              <a:solidFill>
                <a:srgbClr val="FF0000"/>
              </a:solidFill>
              <a:prstDash val="solid"/>
              <a:round/>
            </a:ln>
            <a:effectLst/>
          </p:spPr>
          <p:txBody>
            <a:bodyPr/>
            <a:lstStyle/>
            <a:p>
              <a:endParaRPr lang="el-GR"/>
            </a:p>
          </p:txBody>
        </p:sp>
        <p:sp>
          <p:nvSpPr>
            <p:cNvPr id="81" name="Shape 1517">
              <a:extLst>
                <a:ext uri="{FF2B5EF4-FFF2-40B4-BE49-F238E27FC236}">
                  <a16:creationId xmlns:a16="http://schemas.microsoft.com/office/drawing/2014/main" id="{4514D4FA-0114-4253-BE9F-9E0B41363922}"/>
                </a:ext>
              </a:extLst>
            </p:cNvPr>
            <p:cNvSpPr/>
            <p:nvPr/>
          </p:nvSpPr>
          <p:spPr>
            <a:xfrm>
              <a:off x="3962395" y="1165806"/>
              <a:ext cx="62781" cy="94013"/>
            </a:xfrm>
            <a:custGeom>
              <a:avLst/>
              <a:gdLst/>
              <a:ahLst/>
              <a:cxnLst/>
              <a:rect l="0" t="0" r="0" b="0"/>
              <a:pathLst>
                <a:path w="62781" h="94013">
                  <a:moveTo>
                    <a:pt x="31453" y="0"/>
                  </a:moveTo>
                  <a:lnTo>
                    <a:pt x="62781" y="94013"/>
                  </a:lnTo>
                  <a:lnTo>
                    <a:pt x="0" y="94013"/>
                  </a:lnTo>
                  <a:lnTo>
                    <a:pt x="31453" y="0"/>
                  </a:lnTo>
                  <a:close/>
                </a:path>
              </a:pathLst>
            </a:custGeom>
            <a:solidFill>
              <a:srgbClr val="FF0000"/>
            </a:solidFill>
            <a:ln w="0" cap="rnd">
              <a:noFill/>
              <a:round/>
            </a:ln>
            <a:effectLst/>
          </p:spPr>
          <p:txBody>
            <a:bodyPr/>
            <a:lstStyle/>
            <a:p>
              <a:endParaRPr lang="el-GR"/>
            </a:p>
          </p:txBody>
        </p:sp>
        <p:sp>
          <p:nvSpPr>
            <p:cNvPr id="82" name="Shape 1518">
              <a:extLst>
                <a:ext uri="{FF2B5EF4-FFF2-40B4-BE49-F238E27FC236}">
                  <a16:creationId xmlns:a16="http://schemas.microsoft.com/office/drawing/2014/main" id="{0E37F881-0F7C-4D5A-82F0-7FEBCBD13A10}"/>
                </a:ext>
              </a:extLst>
            </p:cNvPr>
            <p:cNvSpPr/>
            <p:nvPr/>
          </p:nvSpPr>
          <p:spPr>
            <a:xfrm>
              <a:off x="3962395" y="1309803"/>
              <a:ext cx="62781" cy="94137"/>
            </a:xfrm>
            <a:custGeom>
              <a:avLst/>
              <a:gdLst/>
              <a:ahLst/>
              <a:cxnLst/>
              <a:rect l="0" t="0" r="0" b="0"/>
              <a:pathLst>
                <a:path w="62781" h="94137">
                  <a:moveTo>
                    <a:pt x="0" y="0"/>
                  </a:moveTo>
                  <a:lnTo>
                    <a:pt x="62781" y="0"/>
                  </a:lnTo>
                  <a:lnTo>
                    <a:pt x="31453" y="94137"/>
                  </a:lnTo>
                  <a:lnTo>
                    <a:pt x="0" y="0"/>
                  </a:lnTo>
                  <a:close/>
                </a:path>
              </a:pathLst>
            </a:custGeom>
            <a:solidFill>
              <a:srgbClr val="FF0000"/>
            </a:solidFill>
            <a:ln w="0" cap="rnd">
              <a:noFill/>
              <a:round/>
            </a:ln>
            <a:effectLst/>
          </p:spPr>
          <p:txBody>
            <a:bodyPr/>
            <a:lstStyle/>
            <a:p>
              <a:endParaRPr lang="el-GR"/>
            </a:p>
          </p:txBody>
        </p:sp>
        <p:sp>
          <p:nvSpPr>
            <p:cNvPr id="83" name="Rectangle 1519">
              <a:extLst>
                <a:ext uri="{FF2B5EF4-FFF2-40B4-BE49-F238E27FC236}">
                  <a16:creationId xmlns:a16="http://schemas.microsoft.com/office/drawing/2014/main" id="{9C1DA7B0-3C56-471B-B153-AC30B5464E51}"/>
                </a:ext>
              </a:extLst>
            </p:cNvPr>
            <p:cNvSpPr/>
            <p:nvPr/>
          </p:nvSpPr>
          <p:spPr>
            <a:xfrm>
              <a:off x="3316922" y="1222915"/>
              <a:ext cx="579671" cy="155588"/>
            </a:xfrm>
            <a:prstGeom prst="rect">
              <a:avLst/>
            </a:prstGeom>
            <a:ln>
              <a:noFill/>
            </a:ln>
          </p:spPr>
          <p:txBody>
            <a:bodyPr vert="horz" lIns="0" tIns="0" rIns="0" bIns="0" rtlCol="0">
              <a:noAutofit/>
            </a:bodyPr>
            <a:lstStyle/>
            <a:p>
              <a:pPr>
                <a:lnSpc>
                  <a:spcPct val="107000"/>
                </a:lnSpc>
                <a:spcAft>
                  <a:spcPts val="800"/>
                </a:spcAft>
              </a:pPr>
              <a:r>
                <a:rPr lang="el-GR" sz="100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Σφάλμα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4" name="Shape 1520">
              <a:extLst>
                <a:ext uri="{FF2B5EF4-FFF2-40B4-BE49-F238E27FC236}">
                  <a16:creationId xmlns:a16="http://schemas.microsoft.com/office/drawing/2014/main" id="{63D79994-AB4F-48CE-A385-643FDFD9AE4F}"/>
                </a:ext>
              </a:extLst>
            </p:cNvPr>
            <p:cNvSpPr/>
            <p:nvPr/>
          </p:nvSpPr>
          <p:spPr>
            <a:xfrm>
              <a:off x="886583" y="377611"/>
              <a:ext cx="0" cy="958858"/>
            </a:xfrm>
            <a:custGeom>
              <a:avLst/>
              <a:gdLst/>
              <a:ahLst/>
              <a:cxnLst/>
              <a:rect l="0" t="0" r="0" b="0"/>
              <a:pathLst>
                <a:path h="958858">
                  <a:moveTo>
                    <a:pt x="0" y="0"/>
                  </a:moveTo>
                  <a:lnTo>
                    <a:pt x="0" y="958858"/>
                  </a:lnTo>
                </a:path>
              </a:pathLst>
            </a:custGeom>
            <a:noFill/>
            <a:ln w="14913" cap="rnd" cmpd="sng" algn="ctr">
              <a:solidFill>
                <a:srgbClr val="FF0000"/>
              </a:solidFill>
              <a:prstDash val="solid"/>
              <a:round/>
            </a:ln>
            <a:effectLst/>
          </p:spPr>
          <p:txBody>
            <a:bodyPr/>
            <a:lstStyle/>
            <a:p>
              <a:endParaRPr lang="el-GR"/>
            </a:p>
          </p:txBody>
        </p:sp>
        <p:sp>
          <p:nvSpPr>
            <p:cNvPr id="85" name="Shape 1521">
              <a:extLst>
                <a:ext uri="{FF2B5EF4-FFF2-40B4-BE49-F238E27FC236}">
                  <a16:creationId xmlns:a16="http://schemas.microsoft.com/office/drawing/2014/main" id="{12242702-E86F-4884-ABC1-B07D1591F9F6}"/>
                </a:ext>
              </a:extLst>
            </p:cNvPr>
            <p:cNvSpPr/>
            <p:nvPr/>
          </p:nvSpPr>
          <p:spPr>
            <a:xfrm>
              <a:off x="849163" y="274916"/>
              <a:ext cx="74717" cy="112121"/>
            </a:xfrm>
            <a:custGeom>
              <a:avLst/>
              <a:gdLst/>
              <a:ahLst/>
              <a:cxnLst/>
              <a:rect l="0" t="0" r="0" b="0"/>
              <a:pathLst>
                <a:path w="74717" h="112121">
                  <a:moveTo>
                    <a:pt x="37421" y="0"/>
                  </a:moveTo>
                  <a:lnTo>
                    <a:pt x="74717" y="112121"/>
                  </a:lnTo>
                  <a:lnTo>
                    <a:pt x="0" y="112121"/>
                  </a:lnTo>
                  <a:lnTo>
                    <a:pt x="37421" y="0"/>
                  </a:lnTo>
                  <a:close/>
                </a:path>
              </a:pathLst>
            </a:custGeom>
            <a:solidFill>
              <a:srgbClr val="FF0000"/>
            </a:solidFill>
            <a:ln w="0" cap="rnd">
              <a:noFill/>
              <a:round/>
            </a:ln>
            <a:effectLst/>
          </p:spPr>
          <p:txBody>
            <a:bodyPr/>
            <a:lstStyle/>
            <a:p>
              <a:endParaRPr lang="el-GR"/>
            </a:p>
          </p:txBody>
        </p:sp>
        <p:sp>
          <p:nvSpPr>
            <p:cNvPr id="86" name="Shape 1522">
              <a:extLst>
                <a:ext uri="{FF2B5EF4-FFF2-40B4-BE49-F238E27FC236}">
                  <a16:creationId xmlns:a16="http://schemas.microsoft.com/office/drawing/2014/main" id="{E5AF9F69-4F60-4D35-871C-0EB560DA3561}"/>
                </a:ext>
              </a:extLst>
            </p:cNvPr>
            <p:cNvSpPr/>
            <p:nvPr/>
          </p:nvSpPr>
          <p:spPr>
            <a:xfrm>
              <a:off x="849163" y="1327166"/>
              <a:ext cx="74717" cy="111997"/>
            </a:xfrm>
            <a:custGeom>
              <a:avLst/>
              <a:gdLst/>
              <a:ahLst/>
              <a:cxnLst/>
              <a:rect l="0" t="0" r="0" b="0"/>
              <a:pathLst>
                <a:path w="74717" h="111997">
                  <a:moveTo>
                    <a:pt x="0" y="0"/>
                  </a:moveTo>
                  <a:lnTo>
                    <a:pt x="74717" y="0"/>
                  </a:lnTo>
                  <a:lnTo>
                    <a:pt x="37421" y="111997"/>
                  </a:lnTo>
                  <a:lnTo>
                    <a:pt x="0" y="0"/>
                  </a:lnTo>
                  <a:close/>
                </a:path>
              </a:pathLst>
            </a:custGeom>
            <a:solidFill>
              <a:srgbClr val="FF0000"/>
            </a:solidFill>
            <a:ln w="0" cap="rnd">
              <a:noFill/>
              <a:round/>
            </a:ln>
            <a:effectLst/>
          </p:spPr>
          <p:txBody>
            <a:bodyPr/>
            <a:lstStyle/>
            <a:p>
              <a:endParaRPr lang="el-GR"/>
            </a:p>
          </p:txBody>
        </p:sp>
        <p:sp>
          <p:nvSpPr>
            <p:cNvPr id="87" name="Shape 1523">
              <a:extLst>
                <a:ext uri="{FF2B5EF4-FFF2-40B4-BE49-F238E27FC236}">
                  <a16:creationId xmlns:a16="http://schemas.microsoft.com/office/drawing/2014/main" id="{12BDE7B7-7D5A-418B-B382-AE78D3A817FB}"/>
                </a:ext>
              </a:extLst>
            </p:cNvPr>
            <p:cNvSpPr/>
            <p:nvPr/>
          </p:nvSpPr>
          <p:spPr>
            <a:xfrm>
              <a:off x="886583" y="266110"/>
              <a:ext cx="0" cy="88184"/>
            </a:xfrm>
            <a:custGeom>
              <a:avLst/>
              <a:gdLst/>
              <a:ahLst/>
              <a:cxnLst/>
              <a:rect l="0" t="0" r="0" b="0"/>
              <a:pathLst>
                <a:path h="88184">
                  <a:moveTo>
                    <a:pt x="0" y="88184"/>
                  </a:moveTo>
                  <a:lnTo>
                    <a:pt x="0" y="0"/>
                  </a:lnTo>
                </a:path>
              </a:pathLst>
            </a:custGeom>
            <a:noFill/>
            <a:ln w="8948" cap="rnd" cmpd="sng" algn="ctr">
              <a:solidFill>
                <a:srgbClr val="000000"/>
              </a:solidFill>
              <a:prstDash val="solid"/>
              <a:round/>
            </a:ln>
            <a:effectLst/>
          </p:spPr>
          <p:txBody>
            <a:bodyPr/>
            <a:lstStyle/>
            <a:p>
              <a:endParaRPr lang="el-GR"/>
            </a:p>
          </p:txBody>
        </p:sp>
        <p:sp>
          <p:nvSpPr>
            <p:cNvPr id="88" name="Rectangle 1524">
              <a:extLst>
                <a:ext uri="{FF2B5EF4-FFF2-40B4-BE49-F238E27FC236}">
                  <a16:creationId xmlns:a16="http://schemas.microsoft.com/office/drawing/2014/main" id="{E42474DC-2850-4B66-BFE1-5E1A76896BC2}"/>
                </a:ext>
              </a:extLst>
            </p:cNvPr>
            <p:cNvSpPr/>
            <p:nvPr/>
          </p:nvSpPr>
          <p:spPr>
            <a:xfrm>
              <a:off x="1103647" y="575863"/>
              <a:ext cx="925331" cy="155587"/>
            </a:xfrm>
            <a:prstGeom prst="rect">
              <a:avLst/>
            </a:prstGeom>
            <a:ln>
              <a:noFill/>
            </a:ln>
          </p:spPr>
          <p:txBody>
            <a:bodyPr vert="horz" lIns="0" tIns="0" rIns="0" bIns="0" rtlCol="0">
              <a:noAutofit/>
            </a:bodyPr>
            <a:lstStyle/>
            <a:p>
              <a:pPr>
                <a:lnSpc>
                  <a:spcPct val="107000"/>
                </a:lnSpc>
                <a:spcAft>
                  <a:spcPts val="800"/>
                </a:spcAft>
              </a:pPr>
              <a:r>
                <a:rPr lang="el-GR" sz="100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Υπερύψωση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9" name="Shape 1525">
              <a:extLst>
                <a:ext uri="{FF2B5EF4-FFF2-40B4-BE49-F238E27FC236}">
                  <a16:creationId xmlns:a16="http://schemas.microsoft.com/office/drawing/2014/main" id="{0691DACF-7964-4426-9D54-770EC9B00B29}"/>
                </a:ext>
              </a:extLst>
            </p:cNvPr>
            <p:cNvSpPr/>
            <p:nvPr/>
          </p:nvSpPr>
          <p:spPr>
            <a:xfrm>
              <a:off x="3817312" y="1165806"/>
              <a:ext cx="0" cy="2010861"/>
            </a:xfrm>
            <a:custGeom>
              <a:avLst/>
              <a:gdLst/>
              <a:ahLst/>
              <a:cxnLst/>
              <a:rect l="0" t="0" r="0" b="0"/>
              <a:pathLst>
                <a:path h="2010861">
                  <a:moveTo>
                    <a:pt x="0" y="0"/>
                  </a:moveTo>
                  <a:lnTo>
                    <a:pt x="0" y="2010861"/>
                  </a:lnTo>
                </a:path>
              </a:pathLst>
            </a:custGeom>
            <a:noFill/>
            <a:ln w="8948" cap="rnd" cmpd="sng" algn="ctr">
              <a:solidFill>
                <a:srgbClr val="FF0000"/>
              </a:solidFill>
              <a:custDash>
                <a:ds d="70454" sp="140903"/>
              </a:custDash>
              <a:round/>
            </a:ln>
            <a:effectLst/>
          </p:spPr>
          <p:txBody>
            <a:bodyPr/>
            <a:lstStyle/>
            <a:p>
              <a:endParaRPr lang="el-GR"/>
            </a:p>
          </p:txBody>
        </p:sp>
        <p:sp>
          <p:nvSpPr>
            <p:cNvPr id="90" name="Shape 1526">
              <a:extLst>
                <a:ext uri="{FF2B5EF4-FFF2-40B4-BE49-F238E27FC236}">
                  <a16:creationId xmlns:a16="http://schemas.microsoft.com/office/drawing/2014/main" id="{11228813-F31F-4C2F-A7F2-CC2D4A752D2C}"/>
                </a:ext>
              </a:extLst>
            </p:cNvPr>
            <p:cNvSpPr/>
            <p:nvPr/>
          </p:nvSpPr>
          <p:spPr>
            <a:xfrm>
              <a:off x="459667" y="3000275"/>
              <a:ext cx="3246006" cy="0"/>
            </a:xfrm>
            <a:custGeom>
              <a:avLst/>
              <a:gdLst/>
              <a:ahLst/>
              <a:cxnLst/>
              <a:rect l="0" t="0" r="0" b="0"/>
              <a:pathLst>
                <a:path w="3246006">
                  <a:moveTo>
                    <a:pt x="0" y="0"/>
                  </a:moveTo>
                  <a:lnTo>
                    <a:pt x="3246006" y="0"/>
                  </a:lnTo>
                </a:path>
              </a:pathLst>
            </a:custGeom>
            <a:noFill/>
            <a:ln w="14913" cap="rnd" cmpd="sng" algn="ctr">
              <a:solidFill>
                <a:srgbClr val="FF0000"/>
              </a:solidFill>
              <a:prstDash val="solid"/>
              <a:round/>
            </a:ln>
            <a:effectLst/>
          </p:spPr>
          <p:txBody>
            <a:bodyPr/>
            <a:lstStyle/>
            <a:p>
              <a:endParaRPr lang="el-GR"/>
            </a:p>
          </p:txBody>
        </p:sp>
        <p:sp>
          <p:nvSpPr>
            <p:cNvPr id="91" name="Shape 1527">
              <a:extLst>
                <a:ext uri="{FF2B5EF4-FFF2-40B4-BE49-F238E27FC236}">
                  <a16:creationId xmlns:a16="http://schemas.microsoft.com/office/drawing/2014/main" id="{63D7A855-8D8F-421F-8220-30B843FF674A}"/>
                </a:ext>
              </a:extLst>
            </p:cNvPr>
            <p:cNvSpPr/>
            <p:nvPr/>
          </p:nvSpPr>
          <p:spPr>
            <a:xfrm>
              <a:off x="356904" y="2962943"/>
              <a:ext cx="112112" cy="74665"/>
            </a:xfrm>
            <a:custGeom>
              <a:avLst/>
              <a:gdLst/>
              <a:ahLst/>
              <a:cxnLst/>
              <a:rect l="0" t="0" r="0" b="0"/>
              <a:pathLst>
                <a:path w="112112" h="74665">
                  <a:moveTo>
                    <a:pt x="112112" y="0"/>
                  </a:moveTo>
                  <a:lnTo>
                    <a:pt x="112112" y="74665"/>
                  </a:lnTo>
                  <a:lnTo>
                    <a:pt x="0" y="37333"/>
                  </a:lnTo>
                  <a:lnTo>
                    <a:pt x="112112" y="0"/>
                  </a:lnTo>
                  <a:close/>
                </a:path>
              </a:pathLst>
            </a:custGeom>
            <a:solidFill>
              <a:srgbClr val="FF0000"/>
            </a:solidFill>
            <a:ln w="0" cap="rnd">
              <a:noFill/>
              <a:round/>
            </a:ln>
            <a:effectLst/>
          </p:spPr>
          <p:txBody>
            <a:bodyPr/>
            <a:lstStyle/>
            <a:p>
              <a:endParaRPr lang="el-GR"/>
            </a:p>
          </p:txBody>
        </p:sp>
        <p:sp>
          <p:nvSpPr>
            <p:cNvPr id="92" name="Shape 1528">
              <a:extLst>
                <a:ext uri="{FF2B5EF4-FFF2-40B4-BE49-F238E27FC236}">
                  <a16:creationId xmlns:a16="http://schemas.microsoft.com/office/drawing/2014/main" id="{1151D2F9-4D0C-430F-9552-C56889A83BEE}"/>
                </a:ext>
              </a:extLst>
            </p:cNvPr>
            <p:cNvSpPr/>
            <p:nvPr/>
          </p:nvSpPr>
          <p:spPr>
            <a:xfrm>
              <a:off x="3696349" y="2962943"/>
              <a:ext cx="112137" cy="74665"/>
            </a:xfrm>
            <a:custGeom>
              <a:avLst/>
              <a:gdLst/>
              <a:ahLst/>
              <a:cxnLst/>
              <a:rect l="0" t="0" r="0" b="0"/>
              <a:pathLst>
                <a:path w="112137" h="74665">
                  <a:moveTo>
                    <a:pt x="0" y="0"/>
                  </a:moveTo>
                  <a:lnTo>
                    <a:pt x="112137" y="37333"/>
                  </a:lnTo>
                  <a:lnTo>
                    <a:pt x="0" y="74665"/>
                  </a:lnTo>
                  <a:lnTo>
                    <a:pt x="0" y="0"/>
                  </a:lnTo>
                  <a:close/>
                </a:path>
              </a:pathLst>
            </a:custGeom>
            <a:solidFill>
              <a:srgbClr val="FF0000"/>
            </a:solidFill>
            <a:ln w="0" cap="rnd">
              <a:noFill/>
              <a:round/>
            </a:ln>
            <a:effectLst/>
          </p:spPr>
          <p:txBody>
            <a:bodyPr/>
            <a:lstStyle/>
            <a:p>
              <a:endParaRPr lang="el-GR"/>
            </a:p>
          </p:txBody>
        </p:sp>
        <p:sp>
          <p:nvSpPr>
            <p:cNvPr id="93" name="Rectangle 1529">
              <a:extLst>
                <a:ext uri="{FF2B5EF4-FFF2-40B4-BE49-F238E27FC236}">
                  <a16:creationId xmlns:a16="http://schemas.microsoft.com/office/drawing/2014/main" id="{9CC73E8A-3C42-441B-902C-B68F716B2313}"/>
                </a:ext>
              </a:extLst>
            </p:cNvPr>
            <p:cNvSpPr/>
            <p:nvPr/>
          </p:nvSpPr>
          <p:spPr>
            <a:xfrm>
              <a:off x="1331153" y="2810444"/>
              <a:ext cx="1792231" cy="155588"/>
            </a:xfrm>
            <a:prstGeom prst="rect">
              <a:avLst/>
            </a:prstGeom>
            <a:ln>
              <a:noFill/>
            </a:ln>
          </p:spPr>
          <p:txBody>
            <a:bodyPr vert="horz" lIns="0" tIns="0" rIns="0" bIns="0" rtlCol="0">
              <a:noAutofit/>
            </a:bodyPr>
            <a:lstStyle/>
            <a:p>
              <a:pPr>
                <a:lnSpc>
                  <a:spcPct val="107000"/>
                </a:lnSpc>
                <a:spcAft>
                  <a:spcPts val="800"/>
                </a:spcAft>
              </a:pPr>
              <a:r>
                <a:rPr lang="el-GR" sz="1000">
                  <a:solidFill>
                    <a:srgbClr val="993300"/>
                  </a:solidFill>
                  <a:effectLst/>
                  <a:latin typeface="Calibri" panose="020F0502020204030204" pitchFamily="34" charset="0"/>
                  <a:ea typeface="Calibri" panose="020F0502020204030204" pitchFamily="34" charset="0"/>
                  <a:cs typeface="Times New Roman" panose="02020603050405020304" pitchFamily="18" charset="0"/>
                </a:rPr>
                <a:t>Χρόνος Αποκατάστασης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94" name="TextBox 93">
            <a:extLst>
              <a:ext uri="{FF2B5EF4-FFF2-40B4-BE49-F238E27FC236}">
                <a16:creationId xmlns:a16="http://schemas.microsoft.com/office/drawing/2014/main" id="{AE1918CC-EB69-4C70-9216-4DE6CB38AFCF}"/>
              </a:ext>
            </a:extLst>
          </p:cNvPr>
          <p:cNvSpPr txBox="1"/>
          <p:nvPr/>
        </p:nvSpPr>
        <p:spPr>
          <a:xfrm>
            <a:off x="637563" y="4169328"/>
            <a:ext cx="10914075" cy="923330"/>
          </a:xfrm>
          <a:prstGeom prst="rect">
            <a:avLst/>
          </a:prstGeom>
          <a:noFill/>
        </p:spPr>
        <p:txBody>
          <a:bodyPr wrap="square" rtlCol="0">
            <a:spAutoFit/>
          </a:bodyPr>
          <a:lstStyle/>
          <a:p>
            <a:r>
              <a:rPr lang="el-GR" b="1"/>
              <a:t>Εικόνα 1 	 : Καθορισμός μερικών προδιαγραφών μόνιμης και μεταβατικής κατάστασης </a:t>
            </a:r>
            <a:endParaRPr lang="el-GR"/>
          </a:p>
          <a:p>
            <a:r>
              <a:rPr lang="el-GR"/>
              <a:t> </a:t>
            </a:r>
          </a:p>
          <a:p>
            <a:r>
              <a:rPr lang="el-GR"/>
              <a:t> </a:t>
            </a:r>
          </a:p>
        </p:txBody>
      </p:sp>
    </p:spTree>
    <p:extLst>
      <p:ext uri="{BB962C8B-B14F-4D97-AF65-F5344CB8AC3E}">
        <p14:creationId xmlns:p14="http://schemas.microsoft.com/office/powerpoint/2010/main" val="2423082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6AE3B4-0254-4A02-8730-0163D68FD8FA}"/>
              </a:ext>
            </a:extLst>
          </p:cNvPr>
          <p:cNvSpPr txBox="1"/>
          <p:nvPr/>
        </p:nvSpPr>
        <p:spPr>
          <a:xfrm>
            <a:off x="226503" y="218114"/>
            <a:ext cx="11744587" cy="4770537"/>
          </a:xfrm>
          <a:prstGeom prst="rect">
            <a:avLst/>
          </a:prstGeom>
          <a:noFill/>
        </p:spPr>
        <p:txBody>
          <a:bodyPr wrap="square" rtlCol="0">
            <a:spAutoFit/>
          </a:bodyPr>
          <a:lstStyle/>
          <a:p>
            <a:r>
              <a:rPr lang="el-GR" dirty="0"/>
              <a:t>Ο εργάτης είναι υποχρεωμένος να τηρήσει τις προδιαγραφές τόσο της μόνιμης όσο και της μεταβατικής κατάστασης, αλλιώς το σύστημα θα προκαλέσει σοβαρά προβλήματα στην παραγωγική διαδικασία. Αυτή ακριβώς είναι η αποστολή και του αυτόματου μηχανισμού ελέγχου ο οποίος σήμερα έχει αντικαταστήσει τον άνθρωπο: </a:t>
            </a:r>
          </a:p>
          <a:p>
            <a:r>
              <a:rPr lang="el-GR" sz="2000" dirty="0"/>
              <a:t> </a:t>
            </a:r>
            <a:r>
              <a:rPr lang="el-GR" b="1" u="sng" dirty="0"/>
              <a:t>πρέπει να γίνει κατανοητό ότι κάθε σύστημα ελέγχου πρέπει να λειτουργεί τηρώντας τις προδιαγραφές της μόνιμης και μεταβατικής κατάστασης</a:t>
            </a:r>
            <a:r>
              <a:rPr lang="el-GR" b="1" dirty="0"/>
              <a:t>. </a:t>
            </a:r>
          </a:p>
          <a:p>
            <a:endParaRPr lang="el-GR" sz="2000" dirty="0"/>
          </a:p>
          <a:p>
            <a:r>
              <a:rPr lang="el-GR" b="1" dirty="0"/>
              <a:t>Στα πλαίσια του επιστημονικού πεδίου των Συστημάτων Αυτομάτου Ελέγχου δεν ενδιαφερόμαστε για την κατασκευαστική λύση ενός συστήματος αυτομάτου ελέγχου, αλλά για την λειτουργία του η οποία πρέπει να βρίσκεται μέσα στις κατάλληλες προδιαγραφές</a:t>
            </a:r>
            <a:r>
              <a:rPr lang="el-GR" dirty="0"/>
              <a:t>. </a:t>
            </a:r>
          </a:p>
          <a:p>
            <a:r>
              <a:rPr lang="el-GR" dirty="0"/>
              <a:t>Δηλαδή ο «</a:t>
            </a:r>
            <a:r>
              <a:rPr lang="el-GR" dirty="0" err="1"/>
              <a:t>αυτοματιστής</a:t>
            </a:r>
            <a:r>
              <a:rPr lang="el-GR" dirty="0"/>
              <a:t>» εργάζεται πάνω σε ένα «υπάρχον» σύστημα και προσπαθεί να το ρυθμίσει έτσι ώστε να πληροί τις προδιαγραφές της μόνιμης και της μεταβατικής κατάστασης. Όταν λέμε «υπάρχον» σύστημα, δεν εννοούμε ότι πρώτα κατασκευάζουμε τον αυτόματο μηχανισμό και στη συνέχεια τον ρυθμίζουμε, αλλά ότι πρώτα σχεδιάζουμε το τεχνικό μέρος του μηχανισμού. </a:t>
            </a:r>
          </a:p>
          <a:p>
            <a:endParaRPr lang="el-GR" dirty="0"/>
          </a:p>
          <a:p>
            <a:r>
              <a:rPr lang="el-GR" sz="2400" b="1" u="sng" dirty="0"/>
              <a:t>Η διαδικασία της ρύθμισης ενός συστήματος αυτομάτου ελέγχου ώστε να πληροί συγκεκριμένες προδιαγραφές ονομάζεται </a:t>
            </a:r>
            <a:r>
              <a:rPr lang="el-GR" sz="2400" b="1" i="1" u="sng" dirty="0"/>
              <a:t>αντιστάθμιση. </a:t>
            </a:r>
            <a:endParaRPr lang="el-GR" sz="2400" u="sng" dirty="0"/>
          </a:p>
        </p:txBody>
      </p:sp>
    </p:spTree>
    <p:extLst>
      <p:ext uri="{BB962C8B-B14F-4D97-AF65-F5344CB8AC3E}">
        <p14:creationId xmlns:p14="http://schemas.microsoft.com/office/powerpoint/2010/main" val="3680871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2947" y="243281"/>
            <a:ext cx="11719420" cy="6518246"/>
          </a:xfrm>
        </p:spPr>
        <p:txBody>
          <a:bodyPr/>
          <a:lstStyle/>
          <a:p>
            <a:pPr marL="285750" lvl="0" indent="-285750">
              <a:lnSpc>
                <a:spcPct val="100000"/>
              </a:lnSpc>
              <a:spcBef>
                <a:spcPts val="0"/>
              </a:spcBef>
            </a:pPr>
            <a:r>
              <a:rPr lang="el-GR" sz="2000" b="1" dirty="0">
                <a:solidFill>
                  <a:prstClr val="black"/>
                </a:solidFill>
              </a:rPr>
              <a:t>Σύστημα Αυτομάτου Ελέγχου </a:t>
            </a:r>
            <a:r>
              <a:rPr lang="el-GR" sz="2000" dirty="0">
                <a:solidFill>
                  <a:prstClr val="black"/>
                </a:solidFill>
              </a:rPr>
              <a:t>ονομάζουμε ένα σύνολο αλληλοσυνδεόμενων μηχανισμών και εξαρτημάτων που έχει ως σκοπό την επίτευξη του επιθυμητού αποτελέσματος ( απόκριση</a:t>
            </a:r>
            <a:r>
              <a:rPr lang="el-GR" sz="2000" dirty="0" smtClean="0">
                <a:solidFill>
                  <a:prstClr val="black"/>
                </a:solidFill>
              </a:rPr>
              <a:t>)</a:t>
            </a:r>
          </a:p>
          <a:p>
            <a:pPr marL="285750" lvl="0" indent="-285750">
              <a:lnSpc>
                <a:spcPct val="100000"/>
              </a:lnSpc>
              <a:spcBef>
                <a:spcPts val="0"/>
              </a:spcBef>
            </a:pPr>
            <a:endParaRPr lang="el-GR" sz="1800" dirty="0">
              <a:solidFill>
                <a:prstClr val="black"/>
              </a:solidFill>
            </a:endParaRPr>
          </a:p>
          <a:p>
            <a:pPr marL="285750" lvl="0" indent="-285750">
              <a:lnSpc>
                <a:spcPct val="100000"/>
              </a:lnSpc>
              <a:spcBef>
                <a:spcPts val="0"/>
              </a:spcBef>
            </a:pPr>
            <a:endParaRPr lang="el-GR" sz="1800" dirty="0">
              <a:solidFill>
                <a:prstClr val="black"/>
              </a:solidFill>
            </a:endParaRPr>
          </a:p>
          <a:p>
            <a:pPr marL="285750" lvl="0" indent="-285750">
              <a:lnSpc>
                <a:spcPct val="100000"/>
              </a:lnSpc>
              <a:spcBef>
                <a:spcPts val="0"/>
              </a:spcBef>
            </a:pPr>
            <a:r>
              <a:rPr lang="el-GR" sz="2000" dirty="0">
                <a:solidFill>
                  <a:prstClr val="black"/>
                </a:solidFill>
              </a:rPr>
              <a:t>Η βάση για την ανάλυση των συστημάτων ελέγχου είναι η θεωρία των γραμμικών </a:t>
            </a:r>
            <a:r>
              <a:rPr lang="el-GR" sz="2000" dirty="0" smtClean="0">
                <a:solidFill>
                  <a:prstClr val="black"/>
                </a:solidFill>
              </a:rPr>
              <a:t>συστημάτων</a:t>
            </a:r>
          </a:p>
          <a:p>
            <a:pPr marL="285750" lvl="0" indent="-285750">
              <a:lnSpc>
                <a:spcPct val="100000"/>
              </a:lnSpc>
              <a:spcBef>
                <a:spcPts val="0"/>
              </a:spcBef>
            </a:pPr>
            <a:endParaRPr lang="el-GR" sz="1800" dirty="0">
              <a:solidFill>
                <a:prstClr val="black"/>
              </a:solidFill>
            </a:endParaRPr>
          </a:p>
          <a:p>
            <a:pPr marL="0" lvl="0" indent="0">
              <a:lnSpc>
                <a:spcPct val="100000"/>
              </a:lnSpc>
              <a:spcBef>
                <a:spcPts val="0"/>
              </a:spcBef>
              <a:buNone/>
            </a:pPr>
            <a:r>
              <a:rPr lang="el-GR" sz="1800" dirty="0">
                <a:solidFill>
                  <a:prstClr val="black"/>
                </a:solidFill>
              </a:rPr>
              <a:t> </a:t>
            </a:r>
          </a:p>
          <a:p>
            <a:pPr marL="285750" lvl="0" indent="-285750">
              <a:lnSpc>
                <a:spcPct val="100000"/>
              </a:lnSpc>
              <a:spcBef>
                <a:spcPts val="0"/>
              </a:spcBef>
            </a:pPr>
            <a:r>
              <a:rPr lang="el-GR" sz="2000" dirty="0">
                <a:solidFill>
                  <a:prstClr val="black"/>
                </a:solidFill>
              </a:rPr>
              <a:t> Στα </a:t>
            </a:r>
            <a:r>
              <a:rPr lang="el-GR" sz="2000" b="1" dirty="0">
                <a:solidFill>
                  <a:prstClr val="black"/>
                </a:solidFill>
              </a:rPr>
              <a:t>Συστήματα Αυτομάτου Ελέγχου</a:t>
            </a:r>
            <a:r>
              <a:rPr lang="el-GR" sz="2000" dirty="0">
                <a:solidFill>
                  <a:prstClr val="black"/>
                </a:solidFill>
              </a:rPr>
              <a:t>, γραμμικό σύστημα ονομάζεται ένα σύστημα του οποίου η σχέση εισόδου-εξόδου περιγράφεται από μια γραμμική διαφορική εξίσωση. </a:t>
            </a:r>
            <a:endParaRPr lang="el-GR" sz="2000" dirty="0" smtClean="0">
              <a:solidFill>
                <a:prstClr val="black"/>
              </a:solidFill>
            </a:endParaRPr>
          </a:p>
          <a:p>
            <a:pPr marL="285750" lvl="0" indent="-285750">
              <a:lnSpc>
                <a:spcPct val="100000"/>
              </a:lnSpc>
              <a:spcBef>
                <a:spcPts val="0"/>
              </a:spcBef>
            </a:pPr>
            <a:endParaRPr lang="el-GR" sz="2000" dirty="0">
              <a:solidFill>
                <a:prstClr val="black"/>
              </a:solidFill>
            </a:endParaRPr>
          </a:p>
          <a:p>
            <a:pPr marL="285750" lvl="0" indent="-285750">
              <a:lnSpc>
                <a:spcPct val="100000"/>
              </a:lnSpc>
              <a:spcBef>
                <a:spcPts val="0"/>
              </a:spcBef>
            </a:pPr>
            <a:endParaRPr lang="el-GR" sz="1800" dirty="0">
              <a:solidFill>
                <a:prstClr val="black"/>
              </a:solidFill>
            </a:endParaRPr>
          </a:p>
          <a:p>
            <a:pPr marL="285750" lvl="0" indent="-285750">
              <a:lnSpc>
                <a:spcPct val="100000"/>
              </a:lnSpc>
              <a:spcBef>
                <a:spcPts val="0"/>
              </a:spcBef>
            </a:pPr>
            <a:r>
              <a:rPr lang="el-GR" sz="2000" b="1" dirty="0">
                <a:solidFill>
                  <a:prstClr val="black"/>
                </a:solidFill>
              </a:rPr>
              <a:t>Γιατί είναι σημαντικά τα γραμμικά συστήματα; </a:t>
            </a:r>
            <a:endParaRPr lang="el-GR" sz="2000" b="1" dirty="0" smtClean="0">
              <a:solidFill>
                <a:prstClr val="black"/>
              </a:solidFill>
            </a:endParaRPr>
          </a:p>
          <a:p>
            <a:pPr marL="285750" lvl="0" indent="-285750">
              <a:lnSpc>
                <a:spcPct val="100000"/>
              </a:lnSpc>
              <a:spcBef>
                <a:spcPts val="0"/>
              </a:spcBef>
            </a:pPr>
            <a:endParaRPr lang="el-GR" sz="1800" b="1" dirty="0">
              <a:solidFill>
                <a:prstClr val="black"/>
              </a:solidFill>
            </a:endParaRPr>
          </a:p>
          <a:p>
            <a:pPr marL="285750" lvl="0" indent="-285750">
              <a:lnSpc>
                <a:spcPct val="100000"/>
              </a:lnSpc>
              <a:spcBef>
                <a:spcPts val="0"/>
              </a:spcBef>
            </a:pPr>
            <a:endParaRPr lang="el-GR" sz="1800" b="1" dirty="0">
              <a:solidFill>
                <a:prstClr val="black"/>
              </a:solidFill>
            </a:endParaRPr>
          </a:p>
          <a:p>
            <a:pPr lvl="0">
              <a:lnSpc>
                <a:spcPct val="100000"/>
              </a:lnSpc>
              <a:spcBef>
                <a:spcPts val="0"/>
              </a:spcBef>
              <a:buFont typeface="Wingdings" panose="05000000000000000000" pitchFamily="2" charset="2"/>
              <a:buChar char="Ø"/>
            </a:pPr>
            <a:r>
              <a:rPr lang="el-GR" sz="2000" b="1" dirty="0">
                <a:solidFill>
                  <a:prstClr val="black"/>
                </a:solidFill>
              </a:rPr>
              <a:t>Απλοποιημένη Ανάλυση</a:t>
            </a:r>
            <a:r>
              <a:rPr lang="el-GR" sz="2000" dirty="0">
                <a:solidFill>
                  <a:prstClr val="black"/>
                </a:solidFill>
              </a:rPr>
              <a:t>: Τα γραμμικά συστήματα είναι ευκολότερο να αναλυθούν μαθηματικά σε σύγκριση με τα μη γραμμικά.</a:t>
            </a:r>
          </a:p>
          <a:p>
            <a:pPr lvl="0">
              <a:lnSpc>
                <a:spcPct val="100000"/>
              </a:lnSpc>
              <a:spcBef>
                <a:spcPts val="0"/>
              </a:spcBef>
              <a:buFont typeface="Wingdings" panose="05000000000000000000" pitchFamily="2" charset="2"/>
              <a:buChar char="Ø"/>
            </a:pPr>
            <a:r>
              <a:rPr lang="el-GR" sz="2000" b="1" dirty="0">
                <a:solidFill>
                  <a:prstClr val="black"/>
                </a:solidFill>
              </a:rPr>
              <a:t>Ευκολότερος Σχεδιασμός Ελέγχου</a:t>
            </a:r>
            <a:r>
              <a:rPr lang="el-GR" sz="2000" dirty="0">
                <a:solidFill>
                  <a:prstClr val="black"/>
                </a:solidFill>
              </a:rPr>
              <a:t>: Ο σχεδιασμός ενός ελεγκτή για ένα γραμμικό σύστημα είναι πιο άμεσος και προβλέψιμος.</a:t>
            </a:r>
          </a:p>
          <a:p>
            <a:pPr lvl="0">
              <a:lnSpc>
                <a:spcPct val="100000"/>
              </a:lnSpc>
              <a:spcBef>
                <a:spcPts val="0"/>
              </a:spcBef>
              <a:buFont typeface="Wingdings" panose="05000000000000000000" pitchFamily="2" charset="2"/>
              <a:buChar char="Ø"/>
            </a:pPr>
            <a:r>
              <a:rPr lang="el-GR" sz="2000" b="1" dirty="0">
                <a:solidFill>
                  <a:prstClr val="black"/>
                </a:solidFill>
              </a:rPr>
              <a:t>Χρονικά Αμετάβλητα</a:t>
            </a:r>
            <a:r>
              <a:rPr lang="el-GR" sz="2000" dirty="0">
                <a:solidFill>
                  <a:prstClr val="black"/>
                </a:solidFill>
              </a:rPr>
              <a:t>: Τα γραμμικά συστήματα είναι συχνά και χρονικά αμετάβλητα, πράγμα που σημαίνει ότι η συμπεριφορά τους δεν αλλάζει με την πάροδο του χρόνου.</a:t>
            </a:r>
          </a:p>
          <a:p>
            <a:endParaRPr lang="el-GR" sz="2000" dirty="0"/>
          </a:p>
        </p:txBody>
      </p:sp>
    </p:spTree>
    <p:extLst>
      <p:ext uri="{BB962C8B-B14F-4D97-AF65-F5344CB8AC3E}">
        <p14:creationId xmlns:p14="http://schemas.microsoft.com/office/powerpoint/2010/main" val="3553303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0667"/>
          </a:xfrm>
        </p:spPr>
        <p:txBody>
          <a:bodyPr>
            <a:normAutofit fontScale="90000"/>
          </a:bodyPr>
          <a:lstStyle/>
          <a:p>
            <a:endParaRPr lang="el-GR" dirty="0"/>
          </a:p>
        </p:txBody>
      </p:sp>
      <p:sp>
        <p:nvSpPr>
          <p:cNvPr id="3" name="Θέση περιεχομένου 2"/>
          <p:cNvSpPr>
            <a:spLocks noGrp="1"/>
          </p:cNvSpPr>
          <p:nvPr>
            <p:ph idx="1"/>
          </p:nvPr>
        </p:nvSpPr>
        <p:spPr>
          <a:xfrm>
            <a:off x="310393" y="192947"/>
            <a:ext cx="11652308" cy="6518246"/>
          </a:xfrm>
        </p:spPr>
        <p:txBody>
          <a:bodyPr>
            <a:normAutofit/>
          </a:bodyPr>
          <a:lstStyle/>
          <a:p>
            <a:pPr marL="0" indent="0">
              <a:buNone/>
            </a:pPr>
            <a:r>
              <a:rPr lang="el-GR" sz="2400" b="1" dirty="0"/>
              <a:t>Τι σημαίνει "χρονικά αμετάβλητο</a:t>
            </a:r>
            <a:r>
              <a:rPr lang="el-GR" sz="2400" dirty="0"/>
              <a:t>";</a:t>
            </a:r>
          </a:p>
          <a:p>
            <a:r>
              <a:rPr lang="el-GR" sz="2400" dirty="0"/>
              <a:t>Ένα σύστημα είναι χρονικά αμετάβλητο αν η σχέση εισόδου-εξόδου του παραμένει η ίδια, ανεξάρτητα από το πότε ενεργοποιείται το σύστημα. </a:t>
            </a:r>
            <a:r>
              <a:rPr lang="el-GR" sz="2400" dirty="0" smtClean="0"/>
              <a:t>Δηλαδή , </a:t>
            </a:r>
            <a:r>
              <a:rPr lang="el-GR" sz="2400" dirty="0"/>
              <a:t>αν εφαρμόσουμε μια ίδια είσοδο σε διαφορετικές χρονικές στιγμές, θα λάβουμε αντίστοιχες εξόδους, αλλά η χρονική εξέλιξη της συμπεριφοράς του συστήματος θα είναι ίδια. </a:t>
            </a:r>
          </a:p>
          <a:p>
            <a:r>
              <a:rPr lang="el-GR" sz="2400" dirty="0"/>
              <a:t>Γιατί είναι σημαντικά τα </a:t>
            </a:r>
            <a:r>
              <a:rPr lang="el-GR" sz="2400" b="1" dirty="0" smtClean="0"/>
              <a:t>Γραμμικά Χρονικά Αμετάβλητα</a:t>
            </a:r>
            <a:r>
              <a:rPr lang="el-GR" sz="2400" dirty="0" smtClean="0"/>
              <a:t> </a:t>
            </a:r>
            <a:r>
              <a:rPr lang="el-GR" sz="2400" dirty="0"/>
              <a:t>συστήματα; </a:t>
            </a:r>
          </a:p>
          <a:p>
            <a:pPr>
              <a:buFont typeface="Wingdings" panose="05000000000000000000" pitchFamily="2" charset="2"/>
              <a:buChar char="Ø"/>
            </a:pPr>
            <a:r>
              <a:rPr lang="el-GR" sz="2400" b="1" dirty="0" err="1"/>
              <a:t>Μοντελοποίηση</a:t>
            </a:r>
            <a:r>
              <a:rPr lang="el-GR" sz="2400" dirty="0"/>
              <a:t>: Πολλά φυσικά συστήματα, όπως ηλεκτρικά κυκλώματα και συστήματα ελέγχου, μπορούν να </a:t>
            </a:r>
            <a:r>
              <a:rPr lang="el-GR" sz="2400" dirty="0" err="1"/>
              <a:t>περιγραφούν</a:t>
            </a:r>
            <a:r>
              <a:rPr lang="el-GR" sz="2400" dirty="0"/>
              <a:t> με ακρίβεια χρησιμοποιώντας γραμμικά και χρονικά αμετάβλητα μοντέλα.</a:t>
            </a:r>
          </a:p>
          <a:p>
            <a:pPr>
              <a:buFont typeface="Wingdings" panose="05000000000000000000" pitchFamily="2" charset="2"/>
              <a:buChar char="Ø"/>
            </a:pPr>
            <a:r>
              <a:rPr lang="el-GR" sz="2400" b="1" dirty="0"/>
              <a:t>Επεξεργασία σήματος</a:t>
            </a:r>
            <a:r>
              <a:rPr lang="el-GR" sz="2400" dirty="0"/>
              <a:t>: </a:t>
            </a:r>
            <a:r>
              <a:rPr lang="el-GR" sz="2400" u="sng" dirty="0"/>
              <a:t>Η έννοια της </a:t>
            </a:r>
            <a:r>
              <a:rPr lang="el-GR" sz="2400" u="sng" dirty="0" smtClean="0"/>
              <a:t>υπέρθεσης</a:t>
            </a:r>
            <a:r>
              <a:rPr lang="el-GR" sz="2400" dirty="0" smtClean="0"/>
              <a:t>( η </a:t>
            </a:r>
            <a:r>
              <a:rPr lang="el-GR" sz="2400" dirty="0"/>
              <a:t>πρόσθεση των επιμέρους </a:t>
            </a:r>
            <a:r>
              <a:rPr lang="el-GR" sz="2400" dirty="0" err="1" smtClean="0"/>
              <a:t>σημάτων,όπου</a:t>
            </a:r>
            <a:r>
              <a:rPr lang="el-GR" sz="2400" dirty="0" smtClean="0"/>
              <a:t> </a:t>
            </a:r>
            <a:r>
              <a:rPr lang="el-GR" sz="2400" dirty="0"/>
              <a:t>το κάθε σήμα όμως μπορεί να είναι πολλαπλασιασμένο επί μία σταθερά., η οποία ισχύει στα </a:t>
            </a:r>
            <a:r>
              <a:rPr lang="el-GR" sz="2400" b="1" dirty="0"/>
              <a:t>ΓΧΑ</a:t>
            </a:r>
            <a:r>
              <a:rPr lang="el-GR" sz="2400" dirty="0"/>
              <a:t> </a:t>
            </a:r>
            <a:r>
              <a:rPr lang="el-GR" sz="2400" dirty="0" smtClean="0"/>
              <a:t>συστήματα), </a:t>
            </a:r>
            <a:r>
              <a:rPr lang="el-GR" sz="2400" u="sng" dirty="0"/>
              <a:t>αποτελεί τη βάση για την ανάλυση και την επεξεργασία σημάτων σε πολλούς τομείς.</a:t>
            </a:r>
          </a:p>
        </p:txBody>
      </p:sp>
    </p:spTree>
    <p:extLst>
      <p:ext uri="{BB962C8B-B14F-4D97-AF65-F5344CB8AC3E}">
        <p14:creationId xmlns:p14="http://schemas.microsoft.com/office/powerpoint/2010/main" val="2282930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2CCE811-1202-40BA-BEC7-0C393510C0CE}"/>
              </a:ext>
            </a:extLst>
          </p:cNvPr>
          <p:cNvSpPr txBox="1"/>
          <p:nvPr/>
        </p:nvSpPr>
        <p:spPr>
          <a:xfrm>
            <a:off x="237688" y="89788"/>
            <a:ext cx="11750180" cy="4370427"/>
          </a:xfrm>
          <a:prstGeom prst="rect">
            <a:avLst/>
          </a:prstGeom>
          <a:noFill/>
        </p:spPr>
        <p:txBody>
          <a:bodyPr wrap="square" rtlCol="0">
            <a:spAutoFit/>
          </a:bodyPr>
          <a:lstStyle/>
          <a:p>
            <a:pPr marL="285750" indent="-285750">
              <a:buFont typeface="Arial" panose="020B0604020202020204" pitchFamily="34" charset="0"/>
              <a:buChar char="•"/>
            </a:pPr>
            <a:r>
              <a:rPr lang="el-GR" sz="2800" b="1" dirty="0"/>
              <a:t>Διεργασία ( </a:t>
            </a:r>
            <a:r>
              <a:rPr lang="en-US" sz="2800" b="1" dirty="0"/>
              <a:t>process</a:t>
            </a:r>
            <a:r>
              <a:rPr lang="en-US" sz="2800" dirty="0"/>
              <a:t>) </a:t>
            </a:r>
            <a:r>
              <a:rPr lang="el-GR" sz="2800" dirty="0"/>
              <a:t>η οποία ονομάζεται επίσης και </a:t>
            </a:r>
            <a:r>
              <a:rPr lang="el-GR" sz="2800" b="1" dirty="0"/>
              <a:t>βαθμίδα ( </a:t>
            </a:r>
            <a:r>
              <a:rPr lang="en-US" sz="2800" b="1" dirty="0"/>
              <a:t>block</a:t>
            </a:r>
            <a:r>
              <a:rPr lang="en-US" sz="2800" dirty="0"/>
              <a:t>) </a:t>
            </a:r>
            <a:r>
              <a:rPr lang="el-GR" sz="2800" dirty="0"/>
              <a:t>, εκτελείται από ένα στοιχείο του </a:t>
            </a:r>
            <a:r>
              <a:rPr lang="el-GR" sz="2800" dirty="0" smtClean="0"/>
              <a:t>ΣΑΕ </a:t>
            </a:r>
            <a:r>
              <a:rPr lang="el-GR" sz="2800" dirty="0"/>
              <a:t>και παριστάνεται συμβολικά με ένα ορθογώνιο πλαίσιο</a:t>
            </a:r>
            <a:r>
              <a:rPr lang="el-GR" sz="2800" dirty="0" smtClean="0"/>
              <a:t>.</a:t>
            </a:r>
          </a:p>
          <a:p>
            <a:pPr marL="285750" indent="-285750">
              <a:buFont typeface="Arial" panose="020B0604020202020204" pitchFamily="34" charset="0"/>
              <a:buChar char="•"/>
            </a:pPr>
            <a:endParaRPr lang="el-GR" sz="2800" dirty="0"/>
          </a:p>
          <a:p>
            <a:pPr marL="285750" indent="-285750">
              <a:buFont typeface="Arial" panose="020B0604020202020204" pitchFamily="34" charset="0"/>
              <a:buChar char="•"/>
            </a:pPr>
            <a:r>
              <a:rPr lang="el-GR" sz="2800" b="1" dirty="0"/>
              <a:t>Είσοδος τού </a:t>
            </a:r>
            <a:r>
              <a:rPr lang="el-GR" sz="2800" b="1" dirty="0" smtClean="0"/>
              <a:t>ΣΑΕ </a:t>
            </a:r>
            <a:r>
              <a:rPr lang="el-GR" sz="2800" b="1" dirty="0"/>
              <a:t>( </a:t>
            </a:r>
            <a:r>
              <a:rPr lang="en-US" sz="2800" b="1" dirty="0"/>
              <a:t>system input</a:t>
            </a:r>
            <a:r>
              <a:rPr lang="en-US" sz="2800" dirty="0"/>
              <a:t>) </a:t>
            </a:r>
            <a:r>
              <a:rPr lang="el-GR" sz="2800" dirty="0"/>
              <a:t>είναι το αίτιο που ενεργοποιεί το σύστημα </a:t>
            </a:r>
          </a:p>
          <a:p>
            <a:pPr marL="285750" indent="-285750">
              <a:buFont typeface="Arial" panose="020B0604020202020204" pitchFamily="34" charset="0"/>
              <a:buChar char="•"/>
            </a:pPr>
            <a:endParaRPr lang="el-GR" sz="2800" dirty="0" smtClean="0"/>
          </a:p>
          <a:p>
            <a:pPr marL="285750" indent="-285750">
              <a:buFont typeface="Arial" panose="020B0604020202020204" pitchFamily="34" charset="0"/>
              <a:buChar char="•"/>
            </a:pPr>
            <a:r>
              <a:rPr lang="el-GR" sz="2800" b="1" dirty="0" smtClean="0"/>
              <a:t> Έξοδος </a:t>
            </a:r>
            <a:r>
              <a:rPr lang="el-GR" sz="2800" b="1" dirty="0"/>
              <a:t>του </a:t>
            </a:r>
            <a:r>
              <a:rPr lang="el-GR" sz="2800" b="1" dirty="0" smtClean="0"/>
              <a:t>ΣΑΕ</a:t>
            </a:r>
            <a:r>
              <a:rPr lang="el-GR" sz="2800" dirty="0" smtClean="0"/>
              <a:t> </a:t>
            </a:r>
            <a:r>
              <a:rPr lang="el-GR" sz="2800" b="1" dirty="0"/>
              <a:t>( </a:t>
            </a:r>
            <a:r>
              <a:rPr lang="en-US" sz="2800" b="1" dirty="0"/>
              <a:t>system output</a:t>
            </a:r>
            <a:r>
              <a:rPr lang="en-US" sz="2800" dirty="0"/>
              <a:t>) </a:t>
            </a:r>
            <a:r>
              <a:rPr lang="el-GR" sz="2800" dirty="0"/>
              <a:t>του συστήματος είναι το αποτέλεσμα που θα προκύψει μετά την εκτέλεση της διεργασίας</a:t>
            </a:r>
          </a:p>
          <a:p>
            <a:endParaRPr lang="el-GR" dirty="0"/>
          </a:p>
          <a:p>
            <a:pPr marL="285750" indent="-285750">
              <a:buFont typeface="Arial" panose="020B0604020202020204" pitchFamily="34" charset="0"/>
              <a:buChar char="•"/>
            </a:pPr>
            <a:endParaRPr lang="el-GR" dirty="0"/>
          </a:p>
          <a:p>
            <a:endParaRPr lang="el-GR" dirty="0"/>
          </a:p>
        </p:txBody>
      </p:sp>
      <p:sp>
        <p:nvSpPr>
          <p:cNvPr id="6" name="Ορθογώνιο 5">
            <a:extLst>
              <a:ext uri="{FF2B5EF4-FFF2-40B4-BE49-F238E27FC236}">
                <a16:creationId xmlns:a16="http://schemas.microsoft.com/office/drawing/2014/main" id="{6999F1D5-D4C3-4CDA-AA74-BC5CB7A1F547}"/>
              </a:ext>
            </a:extLst>
          </p:cNvPr>
          <p:cNvSpPr/>
          <p:nvPr/>
        </p:nvSpPr>
        <p:spPr>
          <a:xfrm>
            <a:off x="4728595" y="5427785"/>
            <a:ext cx="2592198" cy="696286"/>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l-GR" dirty="0"/>
              <a:t>Διεργασία </a:t>
            </a:r>
          </a:p>
        </p:txBody>
      </p:sp>
      <p:sp>
        <p:nvSpPr>
          <p:cNvPr id="7" name="Βέλος: Δεξιό 6">
            <a:extLst>
              <a:ext uri="{FF2B5EF4-FFF2-40B4-BE49-F238E27FC236}">
                <a16:creationId xmlns:a16="http://schemas.microsoft.com/office/drawing/2014/main" id="{C49D583D-24FE-4DF6-A48A-33F63AAF77D1}"/>
              </a:ext>
            </a:extLst>
          </p:cNvPr>
          <p:cNvSpPr/>
          <p:nvPr/>
        </p:nvSpPr>
        <p:spPr>
          <a:xfrm>
            <a:off x="2856760" y="5738659"/>
            <a:ext cx="1871835" cy="1332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Βέλος: Δεξιό 7">
            <a:extLst>
              <a:ext uri="{FF2B5EF4-FFF2-40B4-BE49-F238E27FC236}">
                <a16:creationId xmlns:a16="http://schemas.microsoft.com/office/drawing/2014/main" id="{EE7A6507-111E-4C24-8A24-7139958B8446}"/>
              </a:ext>
            </a:extLst>
          </p:cNvPr>
          <p:cNvSpPr/>
          <p:nvPr/>
        </p:nvSpPr>
        <p:spPr>
          <a:xfrm>
            <a:off x="7320793" y="5734465"/>
            <a:ext cx="1871835" cy="1332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C87B10B8-77EC-4060-8AB6-3D91CA345273}"/>
              </a:ext>
            </a:extLst>
          </p:cNvPr>
          <p:cNvSpPr txBox="1"/>
          <p:nvPr/>
        </p:nvSpPr>
        <p:spPr>
          <a:xfrm>
            <a:off x="3003259" y="5301841"/>
            <a:ext cx="1385273" cy="369332"/>
          </a:xfrm>
          <a:prstGeom prst="rect">
            <a:avLst/>
          </a:prstGeom>
          <a:noFill/>
        </p:spPr>
        <p:txBody>
          <a:bodyPr wrap="square" rtlCol="0">
            <a:spAutoFit/>
          </a:bodyPr>
          <a:lstStyle/>
          <a:p>
            <a:r>
              <a:rPr lang="el-GR" dirty="0"/>
              <a:t>    Είσοδος</a:t>
            </a:r>
          </a:p>
        </p:txBody>
      </p:sp>
      <p:sp>
        <p:nvSpPr>
          <p:cNvPr id="10" name="TextBox 9">
            <a:extLst>
              <a:ext uri="{FF2B5EF4-FFF2-40B4-BE49-F238E27FC236}">
                <a16:creationId xmlns:a16="http://schemas.microsoft.com/office/drawing/2014/main" id="{6122117F-85C7-46FC-8069-F3C411DADD71}"/>
              </a:ext>
            </a:extLst>
          </p:cNvPr>
          <p:cNvSpPr txBox="1"/>
          <p:nvPr/>
        </p:nvSpPr>
        <p:spPr>
          <a:xfrm>
            <a:off x="3003259" y="5243119"/>
            <a:ext cx="1384183" cy="369332"/>
          </a:xfrm>
          <a:prstGeom prst="rect">
            <a:avLst/>
          </a:prstGeom>
          <a:noFill/>
        </p:spPr>
        <p:txBody>
          <a:bodyPr wrap="square" rtlCol="0">
            <a:spAutoFit/>
          </a:bodyPr>
          <a:lstStyle/>
          <a:p>
            <a:endParaRPr lang="el-GR" dirty="0"/>
          </a:p>
        </p:txBody>
      </p:sp>
      <p:sp>
        <p:nvSpPr>
          <p:cNvPr id="11" name="TextBox 10">
            <a:extLst>
              <a:ext uri="{FF2B5EF4-FFF2-40B4-BE49-F238E27FC236}">
                <a16:creationId xmlns:a16="http://schemas.microsoft.com/office/drawing/2014/main" id="{504FC9AC-F9B5-4DF8-8FFD-B08ACC2A97E0}"/>
              </a:ext>
            </a:extLst>
          </p:cNvPr>
          <p:cNvSpPr txBox="1"/>
          <p:nvPr/>
        </p:nvSpPr>
        <p:spPr>
          <a:xfrm>
            <a:off x="3002169" y="5273203"/>
            <a:ext cx="1384183" cy="369332"/>
          </a:xfrm>
          <a:prstGeom prst="rect">
            <a:avLst/>
          </a:prstGeom>
          <a:noFill/>
        </p:spPr>
        <p:txBody>
          <a:bodyPr wrap="square" rtlCol="0">
            <a:spAutoFit/>
          </a:bodyPr>
          <a:lstStyle/>
          <a:p>
            <a:endParaRPr lang="el-GR" dirty="0"/>
          </a:p>
        </p:txBody>
      </p:sp>
      <p:sp>
        <p:nvSpPr>
          <p:cNvPr id="12" name="TextBox 11">
            <a:extLst>
              <a:ext uri="{FF2B5EF4-FFF2-40B4-BE49-F238E27FC236}">
                <a16:creationId xmlns:a16="http://schemas.microsoft.com/office/drawing/2014/main" id="{AAB97B93-2FC4-4CD9-809F-07FB060065C6}"/>
              </a:ext>
            </a:extLst>
          </p:cNvPr>
          <p:cNvSpPr txBox="1"/>
          <p:nvPr/>
        </p:nvSpPr>
        <p:spPr>
          <a:xfrm>
            <a:off x="3037668" y="5946937"/>
            <a:ext cx="1510017" cy="369332"/>
          </a:xfrm>
          <a:prstGeom prst="rect">
            <a:avLst/>
          </a:prstGeom>
          <a:noFill/>
        </p:spPr>
        <p:txBody>
          <a:bodyPr wrap="square" rtlCol="0">
            <a:spAutoFit/>
          </a:bodyPr>
          <a:lstStyle/>
          <a:p>
            <a:r>
              <a:rPr lang="el-GR" dirty="0"/>
              <a:t>     Αίτιο </a:t>
            </a:r>
          </a:p>
        </p:txBody>
      </p:sp>
      <p:sp>
        <p:nvSpPr>
          <p:cNvPr id="13" name="TextBox 12">
            <a:extLst>
              <a:ext uri="{FF2B5EF4-FFF2-40B4-BE49-F238E27FC236}">
                <a16:creationId xmlns:a16="http://schemas.microsoft.com/office/drawing/2014/main" id="{2871BCF2-B552-4EE2-ABD4-1BEC7C6E7630}"/>
              </a:ext>
            </a:extLst>
          </p:cNvPr>
          <p:cNvSpPr txBox="1"/>
          <p:nvPr/>
        </p:nvSpPr>
        <p:spPr>
          <a:xfrm>
            <a:off x="7618739" y="5301841"/>
            <a:ext cx="1198090" cy="369332"/>
          </a:xfrm>
          <a:prstGeom prst="rect">
            <a:avLst/>
          </a:prstGeom>
          <a:noFill/>
        </p:spPr>
        <p:txBody>
          <a:bodyPr wrap="square" rtlCol="0">
            <a:spAutoFit/>
          </a:bodyPr>
          <a:lstStyle/>
          <a:p>
            <a:r>
              <a:rPr lang="el-GR" dirty="0"/>
              <a:t>Έξοδος</a:t>
            </a:r>
          </a:p>
        </p:txBody>
      </p:sp>
      <p:sp>
        <p:nvSpPr>
          <p:cNvPr id="14" name="TextBox 13">
            <a:extLst>
              <a:ext uri="{FF2B5EF4-FFF2-40B4-BE49-F238E27FC236}">
                <a16:creationId xmlns:a16="http://schemas.microsoft.com/office/drawing/2014/main" id="{78AA51D4-146D-4776-8481-3E852F00D5F3}"/>
              </a:ext>
            </a:extLst>
          </p:cNvPr>
          <p:cNvSpPr txBox="1"/>
          <p:nvPr/>
        </p:nvSpPr>
        <p:spPr>
          <a:xfrm>
            <a:off x="7501703" y="6023295"/>
            <a:ext cx="1510017" cy="369332"/>
          </a:xfrm>
          <a:prstGeom prst="rect">
            <a:avLst/>
          </a:prstGeom>
          <a:noFill/>
        </p:spPr>
        <p:txBody>
          <a:bodyPr wrap="square" rtlCol="0">
            <a:spAutoFit/>
          </a:bodyPr>
          <a:lstStyle/>
          <a:p>
            <a:r>
              <a:rPr lang="el-GR" dirty="0"/>
              <a:t>Αποτέλεσμα</a:t>
            </a:r>
          </a:p>
        </p:txBody>
      </p:sp>
    </p:spTree>
    <p:extLst>
      <p:ext uri="{BB962C8B-B14F-4D97-AF65-F5344CB8AC3E}">
        <p14:creationId xmlns:p14="http://schemas.microsoft.com/office/powerpoint/2010/main" val="3188226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27170"/>
            <a:ext cx="10515600" cy="6241409"/>
          </a:xfrm>
        </p:spPr>
        <p:txBody>
          <a:bodyPr/>
          <a:lstStyle/>
          <a:p>
            <a:r>
              <a:rPr lang="el-GR" b="1" dirty="0" smtClean="0"/>
              <a:t>ΣΑΕ</a:t>
            </a:r>
            <a:r>
              <a:rPr lang="el-GR" dirty="0" smtClean="0"/>
              <a:t>   ΑΝΟΙΧΤΟΥ ΒΡΟΧΟΥ  ( </a:t>
            </a:r>
            <a:r>
              <a:rPr lang="en-US" dirty="0" smtClean="0"/>
              <a:t>OPEN LOOP )</a:t>
            </a:r>
          </a:p>
          <a:p>
            <a:pPr marL="0" indent="0">
              <a:buNone/>
            </a:pPr>
            <a:endParaRPr lang="el-GR" dirty="0" smtClean="0"/>
          </a:p>
          <a:p>
            <a:r>
              <a:rPr lang="el-GR" b="1" dirty="0" smtClean="0"/>
              <a:t>ΣΑΕ</a:t>
            </a:r>
            <a:r>
              <a:rPr lang="el-GR" dirty="0" smtClean="0"/>
              <a:t>  </a:t>
            </a:r>
            <a:r>
              <a:rPr lang="en-US" dirty="0" smtClean="0"/>
              <a:t> </a:t>
            </a:r>
            <a:r>
              <a:rPr lang="el-GR" dirty="0" smtClean="0"/>
              <a:t>ΚΛΕΙΣΤΟΥ ΒΡΟΧΟΥ </a:t>
            </a:r>
            <a:r>
              <a:rPr lang="en-US" dirty="0" smtClean="0"/>
              <a:t>   ( CLOSED LOOP)</a:t>
            </a:r>
            <a:endParaRPr lang="el-GR" dirty="0"/>
          </a:p>
        </p:txBody>
      </p:sp>
    </p:spTree>
    <p:extLst>
      <p:ext uri="{BB962C8B-B14F-4D97-AF65-F5344CB8AC3E}">
        <p14:creationId xmlns:p14="http://schemas.microsoft.com/office/powerpoint/2010/main" val="133183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FB50DB-B8C7-4559-BA9A-D7BB5CD4FC0D}"/>
              </a:ext>
            </a:extLst>
          </p:cNvPr>
          <p:cNvSpPr txBox="1"/>
          <p:nvPr/>
        </p:nvSpPr>
        <p:spPr>
          <a:xfrm>
            <a:off x="117446" y="58723"/>
            <a:ext cx="11945923" cy="369332"/>
          </a:xfrm>
          <a:prstGeom prst="rect">
            <a:avLst/>
          </a:prstGeom>
          <a:noFill/>
        </p:spPr>
        <p:txBody>
          <a:bodyPr wrap="square" rtlCol="0">
            <a:spAutoFit/>
          </a:bodyPr>
          <a:lstStyle/>
          <a:p>
            <a:r>
              <a:rPr lang="el-GR" dirty="0"/>
              <a:t>                                           </a:t>
            </a:r>
            <a:r>
              <a:rPr lang="en-US" dirty="0"/>
              <a:t>        </a:t>
            </a:r>
            <a:r>
              <a:rPr lang="el-GR" dirty="0"/>
              <a:t>   </a:t>
            </a:r>
            <a:r>
              <a:rPr lang="el-GR" b="1" u="sng" dirty="0"/>
              <a:t>Συστήματα  ανοικτού  βρόχου ( </a:t>
            </a:r>
            <a:r>
              <a:rPr lang="en-US" b="1" u="sng" dirty="0"/>
              <a:t>open loop) </a:t>
            </a:r>
            <a:endParaRPr lang="el-GR" b="1" u="sng" dirty="0"/>
          </a:p>
        </p:txBody>
      </p:sp>
      <p:sp>
        <p:nvSpPr>
          <p:cNvPr id="3" name="Ορθογώνιο 2">
            <a:extLst>
              <a:ext uri="{FF2B5EF4-FFF2-40B4-BE49-F238E27FC236}">
                <a16:creationId xmlns:a16="http://schemas.microsoft.com/office/drawing/2014/main" id="{2005BF2B-C295-41A8-ACCF-87D30BB4E585}"/>
              </a:ext>
            </a:extLst>
          </p:cNvPr>
          <p:cNvSpPr/>
          <p:nvPr/>
        </p:nvSpPr>
        <p:spPr>
          <a:xfrm>
            <a:off x="6675631" y="1066423"/>
            <a:ext cx="2491530" cy="528725"/>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l-GR" dirty="0"/>
              <a:t>Διεργασία (ελεγχόμενο σύστημα)</a:t>
            </a:r>
          </a:p>
        </p:txBody>
      </p:sp>
      <p:sp>
        <p:nvSpPr>
          <p:cNvPr id="6" name="Βέλος: Δεξιό 5">
            <a:extLst>
              <a:ext uri="{FF2B5EF4-FFF2-40B4-BE49-F238E27FC236}">
                <a16:creationId xmlns:a16="http://schemas.microsoft.com/office/drawing/2014/main" id="{6F0D4570-836D-44A8-B2AA-E511D1825E0A}"/>
              </a:ext>
            </a:extLst>
          </p:cNvPr>
          <p:cNvSpPr/>
          <p:nvPr/>
        </p:nvSpPr>
        <p:spPr>
          <a:xfrm>
            <a:off x="429769" y="1285413"/>
            <a:ext cx="2255633" cy="793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Βέλος: Δεξιό 7">
            <a:extLst>
              <a:ext uri="{FF2B5EF4-FFF2-40B4-BE49-F238E27FC236}">
                <a16:creationId xmlns:a16="http://schemas.microsoft.com/office/drawing/2014/main" id="{5A047343-F03C-4245-9098-734938C3C52A}"/>
              </a:ext>
            </a:extLst>
          </p:cNvPr>
          <p:cNvSpPr/>
          <p:nvPr/>
        </p:nvSpPr>
        <p:spPr>
          <a:xfrm>
            <a:off x="9200393" y="1273927"/>
            <a:ext cx="2001006" cy="983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TextBox 9">
            <a:extLst>
              <a:ext uri="{FF2B5EF4-FFF2-40B4-BE49-F238E27FC236}">
                <a16:creationId xmlns:a16="http://schemas.microsoft.com/office/drawing/2014/main" id="{183974FA-2FA2-4F0D-A1E9-30ADE5D284D9}"/>
              </a:ext>
            </a:extLst>
          </p:cNvPr>
          <p:cNvSpPr txBox="1"/>
          <p:nvPr/>
        </p:nvSpPr>
        <p:spPr>
          <a:xfrm>
            <a:off x="413155" y="1482874"/>
            <a:ext cx="2121017" cy="646331"/>
          </a:xfrm>
          <a:prstGeom prst="rect">
            <a:avLst/>
          </a:prstGeom>
          <a:noFill/>
        </p:spPr>
        <p:txBody>
          <a:bodyPr wrap="square" rtlCol="0">
            <a:spAutoFit/>
          </a:bodyPr>
          <a:lstStyle/>
          <a:p>
            <a:r>
              <a:rPr lang="el-GR" dirty="0"/>
              <a:t>Επιθυμητή είσοδος αναφοράς</a:t>
            </a:r>
          </a:p>
        </p:txBody>
      </p:sp>
      <p:sp>
        <p:nvSpPr>
          <p:cNvPr id="11" name="TextBox 10">
            <a:extLst>
              <a:ext uri="{FF2B5EF4-FFF2-40B4-BE49-F238E27FC236}">
                <a16:creationId xmlns:a16="http://schemas.microsoft.com/office/drawing/2014/main" id="{2D13AF91-96F6-4212-82DC-A0020C1DC344}"/>
              </a:ext>
            </a:extLst>
          </p:cNvPr>
          <p:cNvSpPr txBox="1"/>
          <p:nvPr/>
        </p:nvSpPr>
        <p:spPr>
          <a:xfrm>
            <a:off x="4039527" y="1348504"/>
            <a:ext cx="2602872" cy="369332"/>
          </a:xfrm>
          <a:prstGeom prst="rect">
            <a:avLst/>
          </a:prstGeom>
          <a:noFill/>
        </p:spPr>
        <p:txBody>
          <a:bodyPr wrap="square" rtlCol="0">
            <a:spAutoFit/>
          </a:bodyPr>
          <a:lstStyle/>
          <a:p>
            <a:r>
              <a:rPr lang="el-GR" dirty="0"/>
              <a:t>Ελεγχόμενη  μεταβλητή</a:t>
            </a:r>
          </a:p>
        </p:txBody>
      </p:sp>
      <p:sp>
        <p:nvSpPr>
          <p:cNvPr id="12" name="TextBox 11">
            <a:extLst>
              <a:ext uri="{FF2B5EF4-FFF2-40B4-BE49-F238E27FC236}">
                <a16:creationId xmlns:a16="http://schemas.microsoft.com/office/drawing/2014/main" id="{B0E8D9B7-4E44-466D-9F72-26F5CC8299D8}"/>
              </a:ext>
            </a:extLst>
          </p:cNvPr>
          <p:cNvSpPr txBox="1"/>
          <p:nvPr/>
        </p:nvSpPr>
        <p:spPr>
          <a:xfrm>
            <a:off x="9723694" y="1455010"/>
            <a:ext cx="1342239" cy="646331"/>
          </a:xfrm>
          <a:prstGeom prst="rect">
            <a:avLst/>
          </a:prstGeom>
          <a:noFill/>
        </p:spPr>
        <p:txBody>
          <a:bodyPr wrap="square" rtlCol="0">
            <a:spAutoFit/>
          </a:bodyPr>
          <a:lstStyle/>
          <a:p>
            <a:r>
              <a:rPr lang="el-GR" dirty="0"/>
              <a:t>Ελεγχόμενη </a:t>
            </a:r>
          </a:p>
          <a:p>
            <a:r>
              <a:rPr lang="el-GR" dirty="0"/>
              <a:t>έξοδος</a:t>
            </a:r>
          </a:p>
        </p:txBody>
      </p:sp>
      <p:sp>
        <p:nvSpPr>
          <p:cNvPr id="14" name="TextBox 13">
            <a:extLst>
              <a:ext uri="{FF2B5EF4-FFF2-40B4-BE49-F238E27FC236}">
                <a16:creationId xmlns:a16="http://schemas.microsoft.com/office/drawing/2014/main" id="{88DFAAE4-C343-4794-9A06-00EB9E0168F8}"/>
              </a:ext>
            </a:extLst>
          </p:cNvPr>
          <p:cNvSpPr txBox="1"/>
          <p:nvPr/>
        </p:nvSpPr>
        <p:spPr>
          <a:xfrm>
            <a:off x="679508" y="2432807"/>
            <a:ext cx="957763" cy="369332"/>
          </a:xfrm>
          <a:prstGeom prst="rect">
            <a:avLst/>
          </a:prstGeom>
          <a:noFill/>
        </p:spPr>
        <p:txBody>
          <a:bodyPr wrap="none" rtlCol="0">
            <a:spAutoFit/>
          </a:bodyPr>
          <a:lstStyle/>
          <a:p>
            <a:r>
              <a:rPr lang="el-GR" b="1" dirty="0"/>
              <a:t>Σχήμα 1</a:t>
            </a:r>
          </a:p>
        </p:txBody>
      </p:sp>
      <p:sp>
        <p:nvSpPr>
          <p:cNvPr id="15" name="TextBox 14">
            <a:extLst>
              <a:ext uri="{FF2B5EF4-FFF2-40B4-BE49-F238E27FC236}">
                <a16:creationId xmlns:a16="http://schemas.microsoft.com/office/drawing/2014/main" id="{38E81DF0-3605-4F24-BFF5-1081C5E39EFC}"/>
              </a:ext>
            </a:extLst>
          </p:cNvPr>
          <p:cNvSpPr txBox="1"/>
          <p:nvPr/>
        </p:nvSpPr>
        <p:spPr>
          <a:xfrm>
            <a:off x="176169" y="3271706"/>
            <a:ext cx="11887200" cy="2862322"/>
          </a:xfrm>
          <a:prstGeom prst="rect">
            <a:avLst/>
          </a:prstGeom>
          <a:noFill/>
        </p:spPr>
        <p:txBody>
          <a:bodyPr wrap="square" rtlCol="0">
            <a:spAutoFit/>
          </a:bodyPr>
          <a:lstStyle/>
          <a:p>
            <a:r>
              <a:rPr lang="el-GR" dirty="0"/>
              <a:t>Στο σχήμα 1 φαίνεται σχηματικά ένα σύστημα ανοικτού βρόχου</a:t>
            </a:r>
          </a:p>
          <a:p>
            <a:endParaRPr lang="el-GR" dirty="0"/>
          </a:p>
          <a:p>
            <a:r>
              <a:rPr lang="el-GR" b="1" u="sng" dirty="0"/>
              <a:t>Ο ελεγκτής </a:t>
            </a:r>
            <a:r>
              <a:rPr lang="el-GR" dirty="0"/>
              <a:t>ελέγχει τη διεργασία για να διατηρείται η επιθυμητή έξοδος </a:t>
            </a:r>
            <a:endParaRPr lang="en-US" dirty="0" smtClean="0"/>
          </a:p>
          <a:p>
            <a:endParaRPr lang="el-GR" dirty="0"/>
          </a:p>
          <a:p>
            <a:r>
              <a:rPr lang="el-GR" dirty="0"/>
              <a:t>Η διαδικασία ελέγχου σε ένα σύστημα ανοικτού βρόχου βασίζεται στην εύρεση του κατάλληλου ελεγκτή και στην επιλογή της κατάλληλης ελεγχόμενης μεταβλητής έτσι ώστε η έξοδος του συστήματος να ανταποκρίνεται στην επιθυμητή είσοδο αναφοράς.</a:t>
            </a:r>
          </a:p>
          <a:p>
            <a:endParaRPr lang="el-GR" dirty="0"/>
          </a:p>
          <a:p>
            <a:r>
              <a:rPr lang="el-GR" dirty="0"/>
              <a:t>Στο σύστημα ανοικτού βρόχου η ροή τής πληροφορίας γίνεται </a:t>
            </a:r>
            <a:r>
              <a:rPr lang="el-GR" b="1" dirty="0"/>
              <a:t>μόνο σε μια κατεύθυνση</a:t>
            </a:r>
            <a:r>
              <a:rPr lang="el-GR" dirty="0"/>
              <a:t> , που ονομάζεται </a:t>
            </a:r>
            <a:r>
              <a:rPr lang="el-GR" b="1" dirty="0"/>
              <a:t>διεύθυνση</a:t>
            </a:r>
            <a:r>
              <a:rPr lang="el-GR" dirty="0"/>
              <a:t> και </a:t>
            </a:r>
            <a:r>
              <a:rPr lang="el-GR" b="1" dirty="0"/>
              <a:t>είναι η ροή από την είσοδο προς τη διεργασία ( ελεγχόμενο σύστημα) και την έξοδο</a:t>
            </a:r>
          </a:p>
        </p:txBody>
      </p:sp>
      <p:sp>
        <p:nvSpPr>
          <p:cNvPr id="9" name="Ορθογώνιο 8">
            <a:extLst>
              <a:ext uri="{FF2B5EF4-FFF2-40B4-BE49-F238E27FC236}">
                <a16:creationId xmlns:a16="http://schemas.microsoft.com/office/drawing/2014/main" id="{81B93355-64AA-43A2-A099-25D23C4CFC95}"/>
              </a:ext>
            </a:extLst>
          </p:cNvPr>
          <p:cNvSpPr/>
          <p:nvPr/>
        </p:nvSpPr>
        <p:spPr>
          <a:xfrm>
            <a:off x="2718634" y="1051444"/>
            <a:ext cx="1024638" cy="52872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a:extLst>
              <a:ext uri="{FF2B5EF4-FFF2-40B4-BE49-F238E27FC236}">
                <a16:creationId xmlns:a16="http://schemas.microsoft.com/office/drawing/2014/main" id="{3DAC81A0-31A2-4686-82B1-0E507529AF48}"/>
              </a:ext>
            </a:extLst>
          </p:cNvPr>
          <p:cNvSpPr txBox="1"/>
          <p:nvPr/>
        </p:nvSpPr>
        <p:spPr>
          <a:xfrm>
            <a:off x="2718635" y="1207974"/>
            <a:ext cx="1024639" cy="369332"/>
          </a:xfrm>
          <a:prstGeom prst="rect">
            <a:avLst/>
          </a:prstGeom>
          <a:noFill/>
        </p:spPr>
        <p:txBody>
          <a:bodyPr wrap="none" rtlCol="0">
            <a:spAutoFit/>
          </a:bodyPr>
          <a:lstStyle/>
          <a:p>
            <a:r>
              <a:rPr lang="el-GR" dirty="0"/>
              <a:t>Ελεγκτής</a:t>
            </a:r>
          </a:p>
        </p:txBody>
      </p:sp>
      <p:sp>
        <p:nvSpPr>
          <p:cNvPr id="16" name="Βέλος: Δεξιό 15">
            <a:extLst>
              <a:ext uri="{FF2B5EF4-FFF2-40B4-BE49-F238E27FC236}">
                <a16:creationId xmlns:a16="http://schemas.microsoft.com/office/drawing/2014/main" id="{FAE20E4A-2A77-44B8-80E8-E30D9F1E7CE0}"/>
              </a:ext>
            </a:extLst>
          </p:cNvPr>
          <p:cNvSpPr/>
          <p:nvPr/>
        </p:nvSpPr>
        <p:spPr>
          <a:xfrm>
            <a:off x="3743273" y="1273928"/>
            <a:ext cx="2899127" cy="837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607036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C2EAA6-7E41-46D1-96AA-FFC8BA163D66}"/>
              </a:ext>
            </a:extLst>
          </p:cNvPr>
          <p:cNvSpPr txBox="1"/>
          <p:nvPr/>
        </p:nvSpPr>
        <p:spPr>
          <a:xfrm>
            <a:off x="321733" y="262467"/>
            <a:ext cx="11472334" cy="2862322"/>
          </a:xfrm>
          <a:prstGeom prst="rect">
            <a:avLst/>
          </a:prstGeom>
          <a:noFill/>
        </p:spPr>
        <p:txBody>
          <a:bodyPr wrap="square" rtlCol="0">
            <a:spAutoFit/>
          </a:bodyPr>
          <a:lstStyle/>
          <a:p>
            <a:r>
              <a:rPr lang="el-GR" b="1" dirty="0"/>
              <a:t>Παράδειγμα 1: ΣΥΣΤΗΜΑ ΚΛΙΜΑΤΙΣΤΙΚΟΥ( ΑΝΟΙΚΤΟΥ ΒΡΟΧΟΥ) </a:t>
            </a:r>
          </a:p>
          <a:p>
            <a:endParaRPr lang="el-GR" dirty="0"/>
          </a:p>
          <a:p>
            <a:endParaRPr lang="el-GR" dirty="0"/>
          </a:p>
          <a:p>
            <a:r>
              <a:rPr lang="el-GR" dirty="0"/>
              <a:t>                     Ελεγκτής</a:t>
            </a:r>
          </a:p>
          <a:p>
            <a:r>
              <a:rPr lang="el-GR" dirty="0"/>
              <a:t> Είσοδος</a:t>
            </a:r>
          </a:p>
          <a:p>
            <a:endParaRPr lang="el-GR" dirty="0"/>
          </a:p>
          <a:p>
            <a:r>
              <a:rPr lang="el-GR" dirty="0"/>
              <a:t>Επιθυμητή</a:t>
            </a:r>
          </a:p>
          <a:p>
            <a:r>
              <a:rPr lang="el-GR" dirty="0"/>
              <a:t>θερμοκρασία</a:t>
            </a:r>
          </a:p>
          <a:p>
            <a:endParaRPr lang="el-GR" dirty="0"/>
          </a:p>
          <a:p>
            <a:r>
              <a:rPr lang="el-GR" dirty="0"/>
              <a:t>                                                               ΔΙΕΡΓΑΣΙΑ (ΕΛΕΓΧΟΜΕΝΟ ΣΥΣΤΗΜΑ)</a:t>
            </a:r>
          </a:p>
        </p:txBody>
      </p:sp>
      <p:sp>
        <p:nvSpPr>
          <p:cNvPr id="3" name="Ορθογώνιο 2">
            <a:extLst>
              <a:ext uri="{FF2B5EF4-FFF2-40B4-BE49-F238E27FC236}">
                <a16:creationId xmlns:a16="http://schemas.microsoft.com/office/drawing/2014/main" id="{499DA284-9227-4093-B3CF-B919369AE325}"/>
              </a:ext>
            </a:extLst>
          </p:cNvPr>
          <p:cNvSpPr/>
          <p:nvPr/>
        </p:nvSpPr>
        <p:spPr>
          <a:xfrm>
            <a:off x="4405989" y="1482856"/>
            <a:ext cx="2551764" cy="46566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 </a:t>
            </a:r>
          </a:p>
        </p:txBody>
      </p:sp>
      <p:sp>
        <p:nvSpPr>
          <p:cNvPr id="6" name="Βέλος: Δεξιό 5">
            <a:extLst>
              <a:ext uri="{FF2B5EF4-FFF2-40B4-BE49-F238E27FC236}">
                <a16:creationId xmlns:a16="http://schemas.microsoft.com/office/drawing/2014/main" id="{F907F869-C4F6-4731-9E62-64521F6A1830}"/>
              </a:ext>
            </a:extLst>
          </p:cNvPr>
          <p:cNvSpPr/>
          <p:nvPr/>
        </p:nvSpPr>
        <p:spPr>
          <a:xfrm>
            <a:off x="351270" y="1690732"/>
            <a:ext cx="978408" cy="88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TextBox 6">
            <a:extLst>
              <a:ext uri="{FF2B5EF4-FFF2-40B4-BE49-F238E27FC236}">
                <a16:creationId xmlns:a16="http://schemas.microsoft.com/office/drawing/2014/main" id="{C5C832DE-9BC2-429E-9AB1-94A495A76774}"/>
              </a:ext>
            </a:extLst>
          </p:cNvPr>
          <p:cNvSpPr txBox="1"/>
          <p:nvPr/>
        </p:nvSpPr>
        <p:spPr>
          <a:xfrm>
            <a:off x="4405988" y="1541268"/>
            <a:ext cx="2950775" cy="369332"/>
          </a:xfrm>
          <a:prstGeom prst="rect">
            <a:avLst/>
          </a:prstGeom>
          <a:noFill/>
        </p:spPr>
        <p:txBody>
          <a:bodyPr wrap="square" rtlCol="0">
            <a:spAutoFit/>
          </a:bodyPr>
          <a:lstStyle/>
          <a:p>
            <a:r>
              <a:rPr lang="el-GR" dirty="0"/>
              <a:t>ΣΥΣΤΗΜΑ ΚΛΙΜΑΤΙΣΤΙΚΟΥ</a:t>
            </a:r>
          </a:p>
        </p:txBody>
      </p:sp>
      <p:sp>
        <p:nvSpPr>
          <p:cNvPr id="10" name="Βέλος: Δεξιό 9">
            <a:extLst>
              <a:ext uri="{FF2B5EF4-FFF2-40B4-BE49-F238E27FC236}">
                <a16:creationId xmlns:a16="http://schemas.microsoft.com/office/drawing/2014/main" id="{CDAD4E67-5940-4E07-8CBD-93F2C6422565}"/>
              </a:ext>
            </a:extLst>
          </p:cNvPr>
          <p:cNvSpPr/>
          <p:nvPr/>
        </p:nvSpPr>
        <p:spPr>
          <a:xfrm>
            <a:off x="7015943" y="1676660"/>
            <a:ext cx="2846646" cy="1170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TextBox 10">
            <a:extLst>
              <a:ext uri="{FF2B5EF4-FFF2-40B4-BE49-F238E27FC236}">
                <a16:creationId xmlns:a16="http://schemas.microsoft.com/office/drawing/2014/main" id="{31F8EB5F-B039-4B63-A411-58F2F5EE24F3}"/>
              </a:ext>
            </a:extLst>
          </p:cNvPr>
          <p:cNvSpPr txBox="1"/>
          <p:nvPr/>
        </p:nvSpPr>
        <p:spPr>
          <a:xfrm>
            <a:off x="8544920" y="1262621"/>
            <a:ext cx="839653" cy="369332"/>
          </a:xfrm>
          <a:prstGeom prst="rect">
            <a:avLst/>
          </a:prstGeom>
          <a:noFill/>
        </p:spPr>
        <p:txBody>
          <a:bodyPr wrap="none" rtlCol="0">
            <a:spAutoFit/>
          </a:bodyPr>
          <a:lstStyle/>
          <a:p>
            <a:r>
              <a:rPr lang="el-GR" dirty="0"/>
              <a:t>Έξοδος</a:t>
            </a:r>
          </a:p>
        </p:txBody>
      </p:sp>
      <p:sp>
        <p:nvSpPr>
          <p:cNvPr id="12" name="TextBox 11">
            <a:extLst>
              <a:ext uri="{FF2B5EF4-FFF2-40B4-BE49-F238E27FC236}">
                <a16:creationId xmlns:a16="http://schemas.microsoft.com/office/drawing/2014/main" id="{6AF1C09A-0038-4FB0-9E4E-C5B8D280AF21}"/>
              </a:ext>
            </a:extLst>
          </p:cNvPr>
          <p:cNvSpPr txBox="1"/>
          <p:nvPr/>
        </p:nvSpPr>
        <p:spPr>
          <a:xfrm>
            <a:off x="8302306" y="1746149"/>
            <a:ext cx="1424814" cy="369332"/>
          </a:xfrm>
          <a:prstGeom prst="rect">
            <a:avLst/>
          </a:prstGeom>
          <a:noFill/>
        </p:spPr>
        <p:txBody>
          <a:bodyPr wrap="none" rtlCol="0">
            <a:spAutoFit/>
          </a:bodyPr>
          <a:lstStyle/>
          <a:p>
            <a:r>
              <a:rPr lang="el-GR" dirty="0"/>
              <a:t>ΑΕΡΑΣ ΚΡΥΟΣ</a:t>
            </a:r>
          </a:p>
        </p:txBody>
      </p:sp>
      <p:sp>
        <p:nvSpPr>
          <p:cNvPr id="13" name="Ορθογώνιο 12">
            <a:extLst>
              <a:ext uri="{FF2B5EF4-FFF2-40B4-BE49-F238E27FC236}">
                <a16:creationId xmlns:a16="http://schemas.microsoft.com/office/drawing/2014/main" id="{D127B362-C8D2-4DEB-8A71-8364350F9A59}"/>
              </a:ext>
            </a:extLst>
          </p:cNvPr>
          <p:cNvSpPr/>
          <p:nvPr/>
        </p:nvSpPr>
        <p:spPr>
          <a:xfrm>
            <a:off x="3017434" y="990599"/>
            <a:ext cx="4797299" cy="1526165"/>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a:extLst>
              <a:ext uri="{FF2B5EF4-FFF2-40B4-BE49-F238E27FC236}">
                <a16:creationId xmlns:a16="http://schemas.microsoft.com/office/drawing/2014/main" id="{DC1CF0DC-847D-43E8-BE7A-BE52232E867B}"/>
              </a:ext>
            </a:extLst>
          </p:cNvPr>
          <p:cNvSpPr/>
          <p:nvPr/>
        </p:nvSpPr>
        <p:spPr>
          <a:xfrm>
            <a:off x="1375181" y="1472501"/>
            <a:ext cx="1440253" cy="52536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Βέλος: Δεξιό 14">
            <a:extLst>
              <a:ext uri="{FF2B5EF4-FFF2-40B4-BE49-F238E27FC236}">
                <a16:creationId xmlns:a16="http://schemas.microsoft.com/office/drawing/2014/main" id="{1BB1D4BF-F46D-4578-989E-128147A47494}"/>
              </a:ext>
            </a:extLst>
          </p:cNvPr>
          <p:cNvSpPr/>
          <p:nvPr/>
        </p:nvSpPr>
        <p:spPr>
          <a:xfrm>
            <a:off x="2892193" y="1658439"/>
            <a:ext cx="1488899" cy="1534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TextBox 16">
            <a:extLst>
              <a:ext uri="{FF2B5EF4-FFF2-40B4-BE49-F238E27FC236}">
                <a16:creationId xmlns:a16="http://schemas.microsoft.com/office/drawing/2014/main" id="{F6DCB92C-2C20-4CB1-82CC-F94BFA5634AD}"/>
              </a:ext>
            </a:extLst>
          </p:cNvPr>
          <p:cNvSpPr txBox="1"/>
          <p:nvPr/>
        </p:nvSpPr>
        <p:spPr>
          <a:xfrm>
            <a:off x="1423662" y="1501174"/>
            <a:ext cx="1626625" cy="369332"/>
          </a:xfrm>
          <a:prstGeom prst="rect">
            <a:avLst/>
          </a:prstGeom>
          <a:noFill/>
        </p:spPr>
        <p:txBody>
          <a:bodyPr wrap="square" rtlCol="0">
            <a:spAutoFit/>
          </a:bodyPr>
          <a:lstStyle/>
          <a:p>
            <a:r>
              <a:rPr lang="el-GR" dirty="0"/>
              <a:t>Τηλεκοντρόλ</a:t>
            </a:r>
          </a:p>
        </p:txBody>
      </p:sp>
    </p:spTree>
    <p:extLst>
      <p:ext uri="{BB962C8B-B14F-4D97-AF65-F5344CB8AC3E}">
        <p14:creationId xmlns:p14="http://schemas.microsoft.com/office/powerpoint/2010/main" val="522999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C2EAA6-7E41-46D1-96AA-FFC8BA163D66}"/>
              </a:ext>
            </a:extLst>
          </p:cNvPr>
          <p:cNvSpPr txBox="1"/>
          <p:nvPr/>
        </p:nvSpPr>
        <p:spPr>
          <a:xfrm>
            <a:off x="321733" y="262467"/>
            <a:ext cx="11472334" cy="2308324"/>
          </a:xfrm>
          <a:prstGeom prst="rect">
            <a:avLst/>
          </a:prstGeom>
          <a:noFill/>
        </p:spPr>
        <p:txBody>
          <a:bodyPr wrap="square" rtlCol="0">
            <a:spAutoFit/>
          </a:bodyPr>
          <a:lstStyle/>
          <a:p>
            <a:r>
              <a:rPr lang="el-GR" b="1" dirty="0"/>
              <a:t>Παράδειγμα 1: ΡΥΘΜΙΣΗ ΤΑΧΥΤΗΤΑΣ ΤΟΥ ΑΥΤΟΚΙΝΗΤΟΥ ( ΑΝΟΙΚΤΟΥ ΒΡΟΧΟΥ) </a:t>
            </a:r>
          </a:p>
          <a:p>
            <a:endParaRPr lang="el-GR" dirty="0"/>
          </a:p>
          <a:p>
            <a:endParaRPr lang="el-GR" dirty="0"/>
          </a:p>
          <a:p>
            <a:r>
              <a:rPr lang="el-GR" dirty="0"/>
              <a:t>                     Ελεγκτής</a:t>
            </a:r>
          </a:p>
          <a:p>
            <a:r>
              <a:rPr lang="el-GR" dirty="0"/>
              <a:t> Είσοδος</a:t>
            </a:r>
          </a:p>
          <a:p>
            <a:r>
              <a:rPr lang="el-GR" dirty="0"/>
              <a:t>    </a:t>
            </a:r>
          </a:p>
          <a:p>
            <a:endParaRPr lang="el-GR" dirty="0"/>
          </a:p>
          <a:p>
            <a:r>
              <a:rPr lang="el-GR" dirty="0"/>
              <a:t>                                                             ΔΙΕΡΓΑΣΙΑ (ΕΛΕΓΧΟΜΕΝΟ ΣΥΣΤΗΜΑ)</a:t>
            </a:r>
          </a:p>
        </p:txBody>
      </p:sp>
      <p:sp>
        <p:nvSpPr>
          <p:cNvPr id="3" name="Ορθογώνιο 2">
            <a:extLst>
              <a:ext uri="{FF2B5EF4-FFF2-40B4-BE49-F238E27FC236}">
                <a16:creationId xmlns:a16="http://schemas.microsoft.com/office/drawing/2014/main" id="{499DA284-9227-4093-B3CF-B919369AE325}"/>
              </a:ext>
            </a:extLst>
          </p:cNvPr>
          <p:cNvSpPr/>
          <p:nvPr/>
        </p:nvSpPr>
        <p:spPr>
          <a:xfrm>
            <a:off x="3421669" y="1456312"/>
            <a:ext cx="1820333" cy="46566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 </a:t>
            </a:r>
          </a:p>
        </p:txBody>
      </p:sp>
      <p:sp>
        <p:nvSpPr>
          <p:cNvPr id="4" name="Ορθογώνιο 3">
            <a:extLst>
              <a:ext uri="{FF2B5EF4-FFF2-40B4-BE49-F238E27FC236}">
                <a16:creationId xmlns:a16="http://schemas.microsoft.com/office/drawing/2014/main" id="{7D6BBDA3-D22C-404E-B1CF-6A2BC172B09C}"/>
              </a:ext>
            </a:extLst>
          </p:cNvPr>
          <p:cNvSpPr/>
          <p:nvPr/>
        </p:nvSpPr>
        <p:spPr>
          <a:xfrm>
            <a:off x="6213762" y="1471863"/>
            <a:ext cx="1346200" cy="46566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6" name="Βέλος: Δεξιό 5">
            <a:extLst>
              <a:ext uri="{FF2B5EF4-FFF2-40B4-BE49-F238E27FC236}">
                <a16:creationId xmlns:a16="http://schemas.microsoft.com/office/drawing/2014/main" id="{F907F869-C4F6-4731-9E62-64521F6A1830}"/>
              </a:ext>
            </a:extLst>
          </p:cNvPr>
          <p:cNvSpPr/>
          <p:nvPr/>
        </p:nvSpPr>
        <p:spPr>
          <a:xfrm>
            <a:off x="397933" y="1644694"/>
            <a:ext cx="978408" cy="88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TextBox 6">
            <a:extLst>
              <a:ext uri="{FF2B5EF4-FFF2-40B4-BE49-F238E27FC236}">
                <a16:creationId xmlns:a16="http://schemas.microsoft.com/office/drawing/2014/main" id="{C5C832DE-9BC2-429E-9AB1-94A495A76774}"/>
              </a:ext>
            </a:extLst>
          </p:cNvPr>
          <p:cNvSpPr txBox="1"/>
          <p:nvPr/>
        </p:nvSpPr>
        <p:spPr>
          <a:xfrm>
            <a:off x="3388852" y="1504372"/>
            <a:ext cx="1885966" cy="369332"/>
          </a:xfrm>
          <a:prstGeom prst="rect">
            <a:avLst/>
          </a:prstGeom>
          <a:noFill/>
        </p:spPr>
        <p:txBody>
          <a:bodyPr wrap="none" rtlCol="0">
            <a:spAutoFit/>
          </a:bodyPr>
          <a:lstStyle/>
          <a:p>
            <a:r>
              <a:rPr lang="el-GR" dirty="0"/>
              <a:t>Παροχή καυσίμου</a:t>
            </a:r>
          </a:p>
        </p:txBody>
      </p:sp>
      <p:sp>
        <p:nvSpPr>
          <p:cNvPr id="8" name="Βέλος: Δεξιό 7">
            <a:extLst>
              <a:ext uri="{FF2B5EF4-FFF2-40B4-BE49-F238E27FC236}">
                <a16:creationId xmlns:a16="http://schemas.microsoft.com/office/drawing/2014/main" id="{2210C6E5-6A57-4B00-A195-9BB6CA6321E1}"/>
              </a:ext>
            </a:extLst>
          </p:cNvPr>
          <p:cNvSpPr/>
          <p:nvPr/>
        </p:nvSpPr>
        <p:spPr>
          <a:xfrm>
            <a:off x="5264999" y="1655894"/>
            <a:ext cx="937098" cy="1090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897E19FE-36B5-47A8-96C4-5BB90BCD6124}"/>
              </a:ext>
            </a:extLst>
          </p:cNvPr>
          <p:cNvSpPr txBox="1"/>
          <p:nvPr/>
        </p:nvSpPr>
        <p:spPr>
          <a:xfrm>
            <a:off x="6287339" y="1514082"/>
            <a:ext cx="1199046" cy="369332"/>
          </a:xfrm>
          <a:prstGeom prst="rect">
            <a:avLst/>
          </a:prstGeom>
          <a:noFill/>
        </p:spPr>
        <p:txBody>
          <a:bodyPr wrap="none" rtlCol="0">
            <a:spAutoFit/>
          </a:bodyPr>
          <a:lstStyle/>
          <a:p>
            <a:r>
              <a:rPr lang="el-GR" dirty="0"/>
              <a:t>Κινητήρας </a:t>
            </a:r>
          </a:p>
        </p:txBody>
      </p:sp>
      <p:sp>
        <p:nvSpPr>
          <p:cNvPr id="10" name="Βέλος: Δεξιό 9">
            <a:extLst>
              <a:ext uri="{FF2B5EF4-FFF2-40B4-BE49-F238E27FC236}">
                <a16:creationId xmlns:a16="http://schemas.microsoft.com/office/drawing/2014/main" id="{CDAD4E67-5940-4E07-8CBD-93F2C6422565}"/>
              </a:ext>
            </a:extLst>
          </p:cNvPr>
          <p:cNvSpPr/>
          <p:nvPr/>
        </p:nvSpPr>
        <p:spPr>
          <a:xfrm>
            <a:off x="7574535" y="1655895"/>
            <a:ext cx="1569875" cy="1195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TextBox 10">
            <a:extLst>
              <a:ext uri="{FF2B5EF4-FFF2-40B4-BE49-F238E27FC236}">
                <a16:creationId xmlns:a16="http://schemas.microsoft.com/office/drawing/2014/main" id="{31F8EB5F-B039-4B63-A411-58F2F5EE24F3}"/>
              </a:ext>
            </a:extLst>
          </p:cNvPr>
          <p:cNvSpPr txBox="1"/>
          <p:nvPr/>
        </p:nvSpPr>
        <p:spPr>
          <a:xfrm>
            <a:off x="8243625" y="1289107"/>
            <a:ext cx="839653" cy="369332"/>
          </a:xfrm>
          <a:prstGeom prst="rect">
            <a:avLst/>
          </a:prstGeom>
          <a:noFill/>
        </p:spPr>
        <p:txBody>
          <a:bodyPr wrap="none" rtlCol="0">
            <a:spAutoFit/>
          </a:bodyPr>
          <a:lstStyle/>
          <a:p>
            <a:r>
              <a:rPr lang="el-GR" dirty="0"/>
              <a:t>Έξοδος</a:t>
            </a:r>
          </a:p>
        </p:txBody>
      </p:sp>
      <p:sp>
        <p:nvSpPr>
          <p:cNvPr id="12" name="TextBox 11">
            <a:extLst>
              <a:ext uri="{FF2B5EF4-FFF2-40B4-BE49-F238E27FC236}">
                <a16:creationId xmlns:a16="http://schemas.microsoft.com/office/drawing/2014/main" id="{6AF1C09A-0038-4FB0-9E4E-C5B8D280AF21}"/>
              </a:ext>
            </a:extLst>
          </p:cNvPr>
          <p:cNvSpPr txBox="1"/>
          <p:nvPr/>
        </p:nvSpPr>
        <p:spPr>
          <a:xfrm>
            <a:off x="8013680" y="1725934"/>
            <a:ext cx="1080937" cy="369332"/>
          </a:xfrm>
          <a:prstGeom prst="rect">
            <a:avLst/>
          </a:prstGeom>
          <a:noFill/>
        </p:spPr>
        <p:txBody>
          <a:bodyPr wrap="none" rtlCol="0">
            <a:spAutoFit/>
          </a:bodyPr>
          <a:lstStyle/>
          <a:p>
            <a:r>
              <a:rPr lang="el-GR" dirty="0"/>
              <a:t>Ταχύτητα</a:t>
            </a:r>
          </a:p>
        </p:txBody>
      </p:sp>
      <p:sp>
        <p:nvSpPr>
          <p:cNvPr id="13" name="Ορθογώνιο 12">
            <a:extLst>
              <a:ext uri="{FF2B5EF4-FFF2-40B4-BE49-F238E27FC236}">
                <a16:creationId xmlns:a16="http://schemas.microsoft.com/office/drawing/2014/main" id="{D127B362-C8D2-4DEB-8A71-8364350F9A59}"/>
              </a:ext>
            </a:extLst>
          </p:cNvPr>
          <p:cNvSpPr/>
          <p:nvPr/>
        </p:nvSpPr>
        <p:spPr>
          <a:xfrm>
            <a:off x="3017434" y="990599"/>
            <a:ext cx="4797299" cy="1526165"/>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a:extLst>
              <a:ext uri="{FF2B5EF4-FFF2-40B4-BE49-F238E27FC236}">
                <a16:creationId xmlns:a16="http://schemas.microsoft.com/office/drawing/2014/main" id="{DC1CF0DC-847D-43E8-BE7A-BE52232E867B}"/>
              </a:ext>
            </a:extLst>
          </p:cNvPr>
          <p:cNvSpPr/>
          <p:nvPr/>
        </p:nvSpPr>
        <p:spPr>
          <a:xfrm>
            <a:off x="1399337" y="1467692"/>
            <a:ext cx="1229460" cy="44290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Βέλος: Δεξιό 14">
            <a:extLst>
              <a:ext uri="{FF2B5EF4-FFF2-40B4-BE49-F238E27FC236}">
                <a16:creationId xmlns:a16="http://schemas.microsoft.com/office/drawing/2014/main" id="{1BB1D4BF-F46D-4578-989E-128147A47494}"/>
              </a:ext>
            </a:extLst>
          </p:cNvPr>
          <p:cNvSpPr/>
          <p:nvPr/>
        </p:nvSpPr>
        <p:spPr>
          <a:xfrm>
            <a:off x="2651370" y="1655895"/>
            <a:ext cx="748500" cy="857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TextBox 16">
            <a:extLst>
              <a:ext uri="{FF2B5EF4-FFF2-40B4-BE49-F238E27FC236}">
                <a16:creationId xmlns:a16="http://schemas.microsoft.com/office/drawing/2014/main" id="{F6DCB92C-2C20-4CB1-82CC-F94BFA5634AD}"/>
              </a:ext>
            </a:extLst>
          </p:cNvPr>
          <p:cNvSpPr txBox="1"/>
          <p:nvPr/>
        </p:nvSpPr>
        <p:spPr>
          <a:xfrm>
            <a:off x="1383174" y="1487500"/>
            <a:ext cx="1295400" cy="369332"/>
          </a:xfrm>
          <a:prstGeom prst="rect">
            <a:avLst/>
          </a:prstGeom>
          <a:noFill/>
        </p:spPr>
        <p:txBody>
          <a:bodyPr wrap="square" rtlCol="0">
            <a:spAutoFit/>
          </a:bodyPr>
          <a:lstStyle/>
          <a:p>
            <a:r>
              <a:rPr lang="el-GR" dirty="0"/>
              <a:t>     Γκάζι</a:t>
            </a:r>
          </a:p>
        </p:txBody>
      </p:sp>
    </p:spTree>
    <p:extLst>
      <p:ext uri="{BB962C8B-B14F-4D97-AF65-F5344CB8AC3E}">
        <p14:creationId xmlns:p14="http://schemas.microsoft.com/office/powerpoint/2010/main" val="2515044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0B5AA4-F720-46E1-BCAB-7261F845FFEC}"/>
              </a:ext>
            </a:extLst>
          </p:cNvPr>
          <p:cNvSpPr txBox="1"/>
          <p:nvPr/>
        </p:nvSpPr>
        <p:spPr>
          <a:xfrm>
            <a:off x="169178" y="67112"/>
            <a:ext cx="11853644" cy="369332"/>
          </a:xfrm>
          <a:prstGeom prst="rect">
            <a:avLst/>
          </a:prstGeom>
          <a:noFill/>
        </p:spPr>
        <p:txBody>
          <a:bodyPr wrap="square" rtlCol="0">
            <a:spAutoFit/>
          </a:bodyPr>
          <a:lstStyle/>
          <a:p>
            <a:r>
              <a:rPr lang="el-GR" dirty="0"/>
              <a:t>                        </a:t>
            </a:r>
            <a:r>
              <a:rPr lang="en-US" dirty="0"/>
              <a:t>                                             </a:t>
            </a:r>
            <a:r>
              <a:rPr lang="el-GR" dirty="0"/>
              <a:t> </a:t>
            </a:r>
            <a:r>
              <a:rPr lang="el-GR" b="1" u="sng" dirty="0"/>
              <a:t>Συστήματα κλειστού βρόχου ( </a:t>
            </a:r>
            <a:r>
              <a:rPr lang="en-US" b="1" u="sng" dirty="0"/>
              <a:t>closed loop)</a:t>
            </a:r>
            <a:endParaRPr lang="el-GR" b="1" u="sng" dirty="0"/>
          </a:p>
        </p:txBody>
      </p:sp>
      <p:sp>
        <p:nvSpPr>
          <p:cNvPr id="3" name="Ορθογώνιο 2">
            <a:extLst>
              <a:ext uri="{FF2B5EF4-FFF2-40B4-BE49-F238E27FC236}">
                <a16:creationId xmlns:a16="http://schemas.microsoft.com/office/drawing/2014/main" id="{F5F31913-F98D-4B2B-9A42-489818CEAC6B}"/>
              </a:ext>
            </a:extLst>
          </p:cNvPr>
          <p:cNvSpPr/>
          <p:nvPr/>
        </p:nvSpPr>
        <p:spPr>
          <a:xfrm>
            <a:off x="3269954" y="1140684"/>
            <a:ext cx="1680945" cy="528725"/>
          </a:xfrm>
          <a:prstGeom prst="rect">
            <a:avLst/>
          </a:prstGeom>
          <a:solidFill>
            <a:schemeClr val="accent4">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l-GR" dirty="0">
                <a:solidFill>
                  <a:schemeClr val="tx1"/>
                </a:solidFill>
              </a:rPr>
              <a:t>Ελεγκτής</a:t>
            </a:r>
          </a:p>
        </p:txBody>
      </p:sp>
      <p:sp>
        <p:nvSpPr>
          <p:cNvPr id="4" name="Ορθογώνιο 3">
            <a:extLst>
              <a:ext uri="{FF2B5EF4-FFF2-40B4-BE49-F238E27FC236}">
                <a16:creationId xmlns:a16="http://schemas.microsoft.com/office/drawing/2014/main" id="{B0CE8224-EE5A-41EA-B29C-397F024BACB7}"/>
              </a:ext>
            </a:extLst>
          </p:cNvPr>
          <p:cNvSpPr/>
          <p:nvPr/>
        </p:nvSpPr>
        <p:spPr>
          <a:xfrm>
            <a:off x="6962863" y="1140684"/>
            <a:ext cx="2491530" cy="528725"/>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l-GR" dirty="0"/>
              <a:t>Διεργασία (ελεγχόμενο σύστημα)</a:t>
            </a:r>
          </a:p>
        </p:txBody>
      </p:sp>
      <p:sp>
        <p:nvSpPr>
          <p:cNvPr id="5" name="Βέλος: Δεξιό 4">
            <a:extLst>
              <a:ext uri="{FF2B5EF4-FFF2-40B4-BE49-F238E27FC236}">
                <a16:creationId xmlns:a16="http://schemas.microsoft.com/office/drawing/2014/main" id="{79E1F645-C34A-484D-814A-824DE8F07CFF}"/>
              </a:ext>
            </a:extLst>
          </p:cNvPr>
          <p:cNvSpPr/>
          <p:nvPr/>
        </p:nvSpPr>
        <p:spPr>
          <a:xfrm>
            <a:off x="322275" y="1283304"/>
            <a:ext cx="1781265" cy="1432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Βέλος: Δεξιό 5">
            <a:extLst>
              <a:ext uri="{FF2B5EF4-FFF2-40B4-BE49-F238E27FC236}">
                <a16:creationId xmlns:a16="http://schemas.microsoft.com/office/drawing/2014/main" id="{31E52807-BF02-46E2-817B-1C612C867272}"/>
              </a:ext>
            </a:extLst>
          </p:cNvPr>
          <p:cNvSpPr/>
          <p:nvPr/>
        </p:nvSpPr>
        <p:spPr>
          <a:xfrm>
            <a:off x="4950901" y="1283303"/>
            <a:ext cx="2011961" cy="1148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Βέλος: Δεξιό 6">
            <a:extLst>
              <a:ext uri="{FF2B5EF4-FFF2-40B4-BE49-F238E27FC236}">
                <a16:creationId xmlns:a16="http://schemas.microsoft.com/office/drawing/2014/main" id="{9E44E020-7E5F-44D0-8309-AC9128921948}"/>
              </a:ext>
            </a:extLst>
          </p:cNvPr>
          <p:cNvSpPr/>
          <p:nvPr/>
        </p:nvSpPr>
        <p:spPr>
          <a:xfrm>
            <a:off x="9454393" y="1283303"/>
            <a:ext cx="1662418" cy="1235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Box 7">
            <a:extLst>
              <a:ext uri="{FF2B5EF4-FFF2-40B4-BE49-F238E27FC236}">
                <a16:creationId xmlns:a16="http://schemas.microsoft.com/office/drawing/2014/main" id="{61431A59-5103-4271-9448-D1074CC29598}"/>
              </a:ext>
            </a:extLst>
          </p:cNvPr>
          <p:cNvSpPr txBox="1"/>
          <p:nvPr/>
        </p:nvSpPr>
        <p:spPr>
          <a:xfrm>
            <a:off x="229298" y="1434447"/>
            <a:ext cx="2676086" cy="646331"/>
          </a:xfrm>
          <a:prstGeom prst="rect">
            <a:avLst/>
          </a:prstGeom>
          <a:noFill/>
        </p:spPr>
        <p:txBody>
          <a:bodyPr wrap="square" rtlCol="0">
            <a:spAutoFit/>
          </a:bodyPr>
          <a:lstStyle/>
          <a:p>
            <a:r>
              <a:rPr lang="el-GR" dirty="0"/>
              <a:t>Επιθυμητή είσοδος αναφοράς</a:t>
            </a:r>
          </a:p>
        </p:txBody>
      </p:sp>
      <p:sp>
        <p:nvSpPr>
          <p:cNvPr id="9" name="TextBox 8">
            <a:extLst>
              <a:ext uri="{FF2B5EF4-FFF2-40B4-BE49-F238E27FC236}">
                <a16:creationId xmlns:a16="http://schemas.microsoft.com/office/drawing/2014/main" id="{FC816636-0223-4A8D-A390-96B1E9619A83}"/>
              </a:ext>
            </a:extLst>
          </p:cNvPr>
          <p:cNvSpPr txBox="1"/>
          <p:nvPr/>
        </p:nvSpPr>
        <p:spPr>
          <a:xfrm>
            <a:off x="5300445" y="1416477"/>
            <a:ext cx="1410748" cy="646331"/>
          </a:xfrm>
          <a:prstGeom prst="rect">
            <a:avLst/>
          </a:prstGeom>
          <a:noFill/>
        </p:spPr>
        <p:txBody>
          <a:bodyPr wrap="square" rtlCol="0">
            <a:spAutoFit/>
          </a:bodyPr>
          <a:lstStyle/>
          <a:p>
            <a:r>
              <a:rPr lang="el-GR" dirty="0"/>
              <a:t>Ελεγχόμενη</a:t>
            </a:r>
          </a:p>
          <a:p>
            <a:r>
              <a:rPr lang="el-GR" dirty="0"/>
              <a:t>μεταβλητή</a:t>
            </a:r>
          </a:p>
        </p:txBody>
      </p:sp>
      <p:sp>
        <p:nvSpPr>
          <p:cNvPr id="10" name="TextBox 9">
            <a:extLst>
              <a:ext uri="{FF2B5EF4-FFF2-40B4-BE49-F238E27FC236}">
                <a16:creationId xmlns:a16="http://schemas.microsoft.com/office/drawing/2014/main" id="{0F2B7E22-D162-450E-90C5-0EF86367BCDF}"/>
              </a:ext>
            </a:extLst>
          </p:cNvPr>
          <p:cNvSpPr txBox="1"/>
          <p:nvPr/>
        </p:nvSpPr>
        <p:spPr>
          <a:xfrm>
            <a:off x="9889225" y="1416477"/>
            <a:ext cx="1410747" cy="646331"/>
          </a:xfrm>
          <a:prstGeom prst="rect">
            <a:avLst/>
          </a:prstGeom>
          <a:noFill/>
        </p:spPr>
        <p:txBody>
          <a:bodyPr wrap="square" rtlCol="0">
            <a:spAutoFit/>
          </a:bodyPr>
          <a:lstStyle/>
          <a:p>
            <a:r>
              <a:rPr lang="el-GR" dirty="0"/>
              <a:t>Ελεγχόμενη </a:t>
            </a:r>
          </a:p>
          <a:p>
            <a:r>
              <a:rPr lang="el-GR" dirty="0"/>
              <a:t>έξοδος</a:t>
            </a:r>
          </a:p>
        </p:txBody>
      </p:sp>
      <p:sp>
        <p:nvSpPr>
          <p:cNvPr id="13" name="Ορθογώνιο 12">
            <a:extLst>
              <a:ext uri="{FF2B5EF4-FFF2-40B4-BE49-F238E27FC236}">
                <a16:creationId xmlns:a16="http://schemas.microsoft.com/office/drawing/2014/main" id="{09D22031-AE59-4061-82B8-BE644FB42C5C}"/>
              </a:ext>
            </a:extLst>
          </p:cNvPr>
          <p:cNvSpPr/>
          <p:nvPr/>
        </p:nvSpPr>
        <p:spPr>
          <a:xfrm>
            <a:off x="4890782" y="2650922"/>
            <a:ext cx="1820411" cy="9144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Μετρητής</a:t>
            </a:r>
            <a:r>
              <a:rPr lang="el-GR" dirty="0"/>
              <a:t> </a:t>
            </a:r>
          </a:p>
        </p:txBody>
      </p:sp>
      <p:sp>
        <p:nvSpPr>
          <p:cNvPr id="14" name="Βέλος: Αριστερό 13">
            <a:extLst>
              <a:ext uri="{FF2B5EF4-FFF2-40B4-BE49-F238E27FC236}">
                <a16:creationId xmlns:a16="http://schemas.microsoft.com/office/drawing/2014/main" id="{A370D177-EAB3-4331-815E-A3B90E6203CF}"/>
              </a:ext>
            </a:extLst>
          </p:cNvPr>
          <p:cNvSpPr/>
          <p:nvPr/>
        </p:nvSpPr>
        <p:spPr>
          <a:xfrm flipV="1">
            <a:off x="6711193" y="2968548"/>
            <a:ext cx="3061981" cy="11480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Οβάλ 14">
            <a:extLst>
              <a:ext uri="{FF2B5EF4-FFF2-40B4-BE49-F238E27FC236}">
                <a16:creationId xmlns:a16="http://schemas.microsoft.com/office/drawing/2014/main" id="{4060FABC-002E-450D-8068-689B36C5D0B7}"/>
              </a:ext>
            </a:extLst>
          </p:cNvPr>
          <p:cNvSpPr/>
          <p:nvPr/>
        </p:nvSpPr>
        <p:spPr>
          <a:xfrm>
            <a:off x="2103541" y="1160062"/>
            <a:ext cx="422248" cy="3997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Βέλος: Δεξιό 15">
            <a:extLst>
              <a:ext uri="{FF2B5EF4-FFF2-40B4-BE49-F238E27FC236}">
                <a16:creationId xmlns:a16="http://schemas.microsoft.com/office/drawing/2014/main" id="{CDCF05A5-D0FD-4171-A1EB-78B58A7598F4}"/>
              </a:ext>
            </a:extLst>
          </p:cNvPr>
          <p:cNvSpPr/>
          <p:nvPr/>
        </p:nvSpPr>
        <p:spPr>
          <a:xfrm>
            <a:off x="2540815" y="1247005"/>
            <a:ext cx="729140" cy="2054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Βέλος: Επάνω 18">
            <a:extLst>
              <a:ext uri="{FF2B5EF4-FFF2-40B4-BE49-F238E27FC236}">
                <a16:creationId xmlns:a16="http://schemas.microsoft.com/office/drawing/2014/main" id="{DEDF8392-7106-4156-94C8-3C4F77714478}"/>
              </a:ext>
            </a:extLst>
          </p:cNvPr>
          <p:cNvSpPr/>
          <p:nvPr/>
        </p:nvSpPr>
        <p:spPr>
          <a:xfrm>
            <a:off x="2295266" y="1559255"/>
            <a:ext cx="103985" cy="145792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Σύμβολο αφαίρεσης 19">
            <a:extLst>
              <a:ext uri="{FF2B5EF4-FFF2-40B4-BE49-F238E27FC236}">
                <a16:creationId xmlns:a16="http://schemas.microsoft.com/office/drawing/2014/main" id="{7BFD346E-D1C7-41EA-95FB-C1A14782752C}"/>
              </a:ext>
            </a:extLst>
          </p:cNvPr>
          <p:cNvSpPr/>
          <p:nvPr/>
        </p:nvSpPr>
        <p:spPr>
          <a:xfrm>
            <a:off x="1895912" y="2705252"/>
            <a:ext cx="3464653" cy="583231"/>
          </a:xfrm>
          <a:prstGeom prst="mathMinus">
            <a:avLst>
              <a:gd name="adj1" fmla="val 88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Σύμβολο αφαίρεσης 20">
            <a:extLst>
              <a:ext uri="{FF2B5EF4-FFF2-40B4-BE49-F238E27FC236}">
                <a16:creationId xmlns:a16="http://schemas.microsoft.com/office/drawing/2014/main" id="{71C9AD38-7DC0-4A3E-A443-21A4FAB6E33D}"/>
              </a:ext>
            </a:extLst>
          </p:cNvPr>
          <p:cNvSpPr/>
          <p:nvPr/>
        </p:nvSpPr>
        <p:spPr>
          <a:xfrm rot="16200000">
            <a:off x="8626682" y="2025940"/>
            <a:ext cx="2273415" cy="25167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4A81A0F6-5C04-4352-B27E-F8D12E9EEB8A}"/>
              </a:ext>
            </a:extLst>
          </p:cNvPr>
          <p:cNvSpPr txBox="1"/>
          <p:nvPr/>
        </p:nvSpPr>
        <p:spPr>
          <a:xfrm>
            <a:off x="1367405" y="2280935"/>
            <a:ext cx="8984610" cy="2031325"/>
          </a:xfrm>
          <a:prstGeom prst="rect">
            <a:avLst/>
          </a:prstGeom>
          <a:noFill/>
        </p:spPr>
        <p:txBody>
          <a:bodyPr wrap="square" rtlCol="0">
            <a:spAutoFit/>
          </a:bodyPr>
          <a:lstStyle/>
          <a:p>
            <a:r>
              <a:rPr lang="el-GR" dirty="0"/>
              <a:t>---------------------------------------------------------------------------------------------------------------------------</a:t>
            </a:r>
          </a:p>
          <a:p>
            <a:endParaRPr lang="el-GR" dirty="0"/>
          </a:p>
          <a:p>
            <a:endParaRPr lang="el-GR" dirty="0"/>
          </a:p>
          <a:p>
            <a:endParaRPr lang="el-GR" dirty="0"/>
          </a:p>
          <a:p>
            <a:endParaRPr lang="el-GR" dirty="0"/>
          </a:p>
          <a:p>
            <a:r>
              <a:rPr lang="el-GR" dirty="0"/>
              <a:t>                                                            Διαδικασία  αναδράσεως </a:t>
            </a:r>
          </a:p>
          <a:p>
            <a:r>
              <a:rPr lang="el-GR" dirty="0"/>
              <a:t>---------------------------------------------------------------------------------------------------------------------------</a:t>
            </a:r>
          </a:p>
        </p:txBody>
      </p:sp>
      <p:cxnSp>
        <p:nvCxnSpPr>
          <p:cNvPr id="24" name="Ευθεία γραμμή σύνδεσης 23">
            <a:extLst>
              <a:ext uri="{FF2B5EF4-FFF2-40B4-BE49-F238E27FC236}">
                <a16:creationId xmlns:a16="http://schemas.microsoft.com/office/drawing/2014/main" id="{12D682F6-CF87-4F6B-A4AA-3335BCD9C19F}"/>
              </a:ext>
            </a:extLst>
          </p:cNvPr>
          <p:cNvCxnSpPr>
            <a:cxnSpLocks/>
          </p:cNvCxnSpPr>
          <p:nvPr/>
        </p:nvCxnSpPr>
        <p:spPr>
          <a:xfrm>
            <a:off x="1468073" y="2479970"/>
            <a:ext cx="0" cy="165580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Ευθεία γραμμή σύνδεσης 26">
            <a:extLst>
              <a:ext uri="{FF2B5EF4-FFF2-40B4-BE49-F238E27FC236}">
                <a16:creationId xmlns:a16="http://schemas.microsoft.com/office/drawing/2014/main" id="{7F6AE9AC-398F-4653-95C2-DDA1D89D2FCA}"/>
              </a:ext>
            </a:extLst>
          </p:cNvPr>
          <p:cNvCxnSpPr>
            <a:cxnSpLocks/>
          </p:cNvCxnSpPr>
          <p:nvPr/>
        </p:nvCxnSpPr>
        <p:spPr>
          <a:xfrm>
            <a:off x="10033233" y="2474752"/>
            <a:ext cx="13987" cy="166102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Ευθύγραμμο βέλος σύνδεσης 31">
            <a:extLst>
              <a:ext uri="{FF2B5EF4-FFF2-40B4-BE49-F238E27FC236}">
                <a16:creationId xmlns:a16="http://schemas.microsoft.com/office/drawing/2014/main" id="{A3F9C355-172E-4120-86C0-7289BFFEBD94}"/>
              </a:ext>
            </a:extLst>
          </p:cNvPr>
          <p:cNvCxnSpPr>
            <a:cxnSpLocks/>
          </p:cNvCxnSpPr>
          <p:nvPr/>
        </p:nvCxnSpPr>
        <p:spPr>
          <a:xfrm>
            <a:off x="1806772" y="732383"/>
            <a:ext cx="374007" cy="4237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6A53A573-6C2E-4E82-A172-438B34B3A067}"/>
              </a:ext>
            </a:extLst>
          </p:cNvPr>
          <p:cNvSpPr txBox="1"/>
          <p:nvPr/>
        </p:nvSpPr>
        <p:spPr>
          <a:xfrm>
            <a:off x="737774" y="439035"/>
            <a:ext cx="1158138" cy="369332"/>
          </a:xfrm>
          <a:prstGeom prst="rect">
            <a:avLst/>
          </a:prstGeom>
          <a:noFill/>
        </p:spPr>
        <p:txBody>
          <a:bodyPr wrap="none" rtlCol="0">
            <a:spAutoFit/>
          </a:bodyPr>
          <a:lstStyle/>
          <a:p>
            <a:r>
              <a:rPr lang="el-GR" dirty="0"/>
              <a:t>Συγκριτής </a:t>
            </a:r>
          </a:p>
        </p:txBody>
      </p:sp>
      <p:sp>
        <p:nvSpPr>
          <p:cNvPr id="35" name="Σύμβολο πρόσθεσης 34">
            <a:extLst>
              <a:ext uri="{FF2B5EF4-FFF2-40B4-BE49-F238E27FC236}">
                <a16:creationId xmlns:a16="http://schemas.microsoft.com/office/drawing/2014/main" id="{B8300551-5908-44A6-A08A-176DF5D47A57}"/>
              </a:ext>
            </a:extLst>
          </p:cNvPr>
          <p:cNvSpPr/>
          <p:nvPr/>
        </p:nvSpPr>
        <p:spPr>
          <a:xfrm flipH="1" flipV="1">
            <a:off x="1723946" y="995808"/>
            <a:ext cx="271587" cy="229303"/>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Σύμβολο αφαίρεσης 35">
            <a:extLst>
              <a:ext uri="{FF2B5EF4-FFF2-40B4-BE49-F238E27FC236}">
                <a16:creationId xmlns:a16="http://schemas.microsoft.com/office/drawing/2014/main" id="{48C66C9B-0081-41E5-A23C-A235F9C3AA36}"/>
              </a:ext>
            </a:extLst>
          </p:cNvPr>
          <p:cNvSpPr/>
          <p:nvPr/>
        </p:nvSpPr>
        <p:spPr>
          <a:xfrm>
            <a:off x="2477982" y="1609668"/>
            <a:ext cx="370687" cy="264363"/>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TextBox 36">
            <a:extLst>
              <a:ext uri="{FF2B5EF4-FFF2-40B4-BE49-F238E27FC236}">
                <a16:creationId xmlns:a16="http://schemas.microsoft.com/office/drawing/2014/main" id="{B90D5DD6-E4B4-4511-ACC0-459506555099}"/>
              </a:ext>
            </a:extLst>
          </p:cNvPr>
          <p:cNvSpPr txBox="1"/>
          <p:nvPr/>
        </p:nvSpPr>
        <p:spPr>
          <a:xfrm>
            <a:off x="737774" y="4488110"/>
            <a:ext cx="1063561" cy="369332"/>
          </a:xfrm>
          <a:prstGeom prst="rect">
            <a:avLst/>
          </a:prstGeom>
          <a:noFill/>
        </p:spPr>
        <p:txBody>
          <a:bodyPr wrap="none" rtlCol="0">
            <a:spAutoFit/>
          </a:bodyPr>
          <a:lstStyle/>
          <a:p>
            <a:r>
              <a:rPr lang="el-GR" b="1" dirty="0"/>
              <a:t>Σχήμα  2 </a:t>
            </a:r>
          </a:p>
        </p:txBody>
      </p:sp>
      <p:sp>
        <p:nvSpPr>
          <p:cNvPr id="39" name="TextBox 38">
            <a:extLst>
              <a:ext uri="{FF2B5EF4-FFF2-40B4-BE49-F238E27FC236}">
                <a16:creationId xmlns:a16="http://schemas.microsoft.com/office/drawing/2014/main" id="{4104A4C0-01FE-467C-B7A6-1AA0A27E43AC}"/>
              </a:ext>
            </a:extLst>
          </p:cNvPr>
          <p:cNvSpPr txBox="1"/>
          <p:nvPr/>
        </p:nvSpPr>
        <p:spPr>
          <a:xfrm>
            <a:off x="169178" y="5186317"/>
            <a:ext cx="11700546" cy="1477328"/>
          </a:xfrm>
          <a:prstGeom prst="rect">
            <a:avLst/>
          </a:prstGeom>
          <a:noFill/>
        </p:spPr>
        <p:txBody>
          <a:bodyPr wrap="square" rtlCol="0">
            <a:spAutoFit/>
          </a:bodyPr>
          <a:lstStyle/>
          <a:p>
            <a:r>
              <a:rPr lang="el-GR" dirty="0"/>
              <a:t>Απαιτείται συνεχής δυναμικός έλεγχος κατά την διάρκεια της διαδικασίας ελέγχου ( </a:t>
            </a:r>
            <a:r>
              <a:rPr lang="en-US" dirty="0"/>
              <a:t>on line)</a:t>
            </a:r>
            <a:endParaRPr lang="el-GR" dirty="0"/>
          </a:p>
          <a:p>
            <a:r>
              <a:rPr lang="en-US" dirty="0"/>
              <a:t> </a:t>
            </a:r>
          </a:p>
          <a:p>
            <a:r>
              <a:rPr lang="el-GR" b="1" dirty="0"/>
              <a:t>Επιπρόσθετες διαδικασίες</a:t>
            </a:r>
            <a:r>
              <a:rPr lang="el-GR" dirty="0"/>
              <a:t>: </a:t>
            </a:r>
          </a:p>
          <a:p>
            <a:pPr marL="285750" indent="-285750">
              <a:buFontTx/>
              <a:buChar char="-"/>
            </a:pPr>
            <a:r>
              <a:rPr lang="el-GR" dirty="0"/>
              <a:t>Διαδικασία μέτρησης, όπου </a:t>
            </a:r>
            <a:r>
              <a:rPr lang="el-GR" dirty="0" err="1"/>
              <a:t>μετράται</a:t>
            </a:r>
            <a:r>
              <a:rPr lang="el-GR" dirty="0"/>
              <a:t> από έναν μετρητή η έξοδος τού συστήματος </a:t>
            </a:r>
          </a:p>
          <a:p>
            <a:pPr marL="285750" indent="-285750">
              <a:buFontTx/>
              <a:buChar char="-"/>
            </a:pPr>
            <a:r>
              <a:rPr lang="el-GR" dirty="0"/>
              <a:t>Διαδικασία συγκρίσεως, όπου το σήμα του μετρητή συγκρίνεται με την επιθυμητή είσοδο αναφοράς από το </a:t>
            </a:r>
            <a:r>
              <a:rPr lang="el-GR" dirty="0" err="1"/>
              <a:t>συγκριτή</a:t>
            </a:r>
            <a:r>
              <a:rPr lang="el-GR" dirty="0"/>
              <a:t>  </a:t>
            </a:r>
          </a:p>
        </p:txBody>
      </p:sp>
    </p:spTree>
    <p:extLst>
      <p:ext uri="{BB962C8B-B14F-4D97-AF65-F5344CB8AC3E}">
        <p14:creationId xmlns:p14="http://schemas.microsoft.com/office/powerpoint/2010/main" val="168366480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TotalTime>
  <Words>1923</Words>
  <Application>Microsoft Office PowerPoint</Application>
  <PresentationFormat>Ευρεία οθόνη</PresentationFormat>
  <Paragraphs>203</Paragraphs>
  <Slides>19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19</vt:i4>
      </vt:variant>
    </vt:vector>
  </HeadingPairs>
  <TitlesOfParts>
    <vt:vector size="25" baseType="lpstr">
      <vt:lpstr>Arial</vt:lpstr>
      <vt:lpstr>Calibri</vt:lpstr>
      <vt:lpstr>Calibri Light</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KARANIKAS NIKOLAOS</dc:creator>
  <cp:lastModifiedBy>user</cp:lastModifiedBy>
  <cp:revision>74</cp:revision>
  <dcterms:created xsi:type="dcterms:W3CDTF">2022-09-21T10:46:57Z</dcterms:created>
  <dcterms:modified xsi:type="dcterms:W3CDTF">2025-09-27T20:23:07Z</dcterms:modified>
</cp:coreProperties>
</file>