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0" r:id="rId2"/>
    <p:sldId id="311" r:id="rId3"/>
    <p:sldId id="312" r:id="rId4"/>
    <p:sldId id="313" r:id="rId5"/>
    <p:sldId id="314" r:id="rId6"/>
    <p:sldId id="315" r:id="rId7"/>
    <p:sldId id="316" r:id="rId8"/>
    <p:sldId id="317" r:id="rId9"/>
    <p:sldId id="318" r:id="rId10"/>
    <p:sldId id="319" r:id="rId11"/>
    <p:sldId id="320" r:id="rId12"/>
    <p:sldId id="321" r:id="rId13"/>
    <p:sldId id="323" r:id="rId14"/>
    <p:sldId id="322"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4" r:id="rId34"/>
    <p:sldId id="342" r:id="rId35"/>
    <p:sldId id="343" r:id="rId36"/>
    <p:sldId id="345"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9" autoAdjust="0"/>
  </p:normalViewPr>
  <p:slideViewPr>
    <p:cSldViewPr snapToGrid="0">
      <p:cViewPr varScale="1">
        <p:scale>
          <a:sx n="61" d="100"/>
          <a:sy n="61" d="100"/>
        </p:scale>
        <p:origin x="10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D4FA6-8684-4484-A440-009E8F6F660D}" type="datetimeFigureOut">
              <a:rPr lang="el-GR" smtClean="0"/>
              <a:t>10/4/2024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5B7C0-2BEC-478D-8E34-481BC97A7F27}" type="slidenum">
              <a:rPr lang="el-GR" smtClean="0"/>
              <a:t>‹#›</a:t>
            </a:fld>
            <a:endParaRPr lang="el-GR"/>
          </a:p>
        </p:txBody>
      </p:sp>
    </p:spTree>
    <p:extLst>
      <p:ext uri="{BB962C8B-B14F-4D97-AF65-F5344CB8AC3E}">
        <p14:creationId xmlns:p14="http://schemas.microsoft.com/office/powerpoint/2010/main" val="17034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E55B7C0-2BEC-478D-8E34-481BC97A7F27}" type="slidenum">
              <a:rPr lang="el-GR" smtClean="0"/>
              <a:t>11</a:t>
            </a:fld>
            <a:endParaRPr lang="el-GR"/>
          </a:p>
        </p:txBody>
      </p:sp>
    </p:spTree>
    <p:extLst>
      <p:ext uri="{BB962C8B-B14F-4D97-AF65-F5344CB8AC3E}">
        <p14:creationId xmlns:p14="http://schemas.microsoft.com/office/powerpoint/2010/main" val="184111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E55B7C0-2BEC-478D-8E34-481BC97A7F27}" type="slidenum">
              <a:rPr lang="el-GR" smtClean="0"/>
              <a:t>16</a:t>
            </a:fld>
            <a:endParaRPr lang="el-GR"/>
          </a:p>
        </p:txBody>
      </p:sp>
    </p:spTree>
    <p:extLst>
      <p:ext uri="{BB962C8B-B14F-4D97-AF65-F5344CB8AC3E}">
        <p14:creationId xmlns:p14="http://schemas.microsoft.com/office/powerpoint/2010/main" val="328152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E304E2-1B08-63B5-FF3F-2425C9C7284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A7C8601-63C9-FD63-7A22-67BFA6C01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FDF3445-9A77-AC21-2A72-2D68BC895AD1}"/>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5" name="Θέση υποσέλιδου 4">
            <a:extLst>
              <a:ext uri="{FF2B5EF4-FFF2-40B4-BE49-F238E27FC236}">
                <a16:creationId xmlns:a16="http://schemas.microsoft.com/office/drawing/2014/main" id="{E5D77D4F-9E33-3DD5-0ED6-F2EB0894330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300B76B-8C92-E7B3-1AE9-CED1076ED52C}"/>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24088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8A8289-9C29-54D7-7334-9A3C24F677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DC39CF-9FA2-3944-7A58-B1830C5AAF4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4A5525-A24A-8D36-9BB2-C2D66F79ECA4}"/>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5" name="Θέση υποσέλιδου 4">
            <a:extLst>
              <a:ext uri="{FF2B5EF4-FFF2-40B4-BE49-F238E27FC236}">
                <a16:creationId xmlns:a16="http://schemas.microsoft.com/office/drawing/2014/main" id="{68563C17-345E-C69C-26AD-7211963D367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ABADB6-C60B-F8C0-C0F3-4A1B11401EE1}"/>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175820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36F6884-6636-92E1-37CB-C130444E5AD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BDE2EF7-EB98-99D7-A757-38743A9B65A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37A562-3E75-1492-233D-77FECE81326A}"/>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5" name="Θέση υποσέλιδου 4">
            <a:extLst>
              <a:ext uri="{FF2B5EF4-FFF2-40B4-BE49-F238E27FC236}">
                <a16:creationId xmlns:a16="http://schemas.microsoft.com/office/drawing/2014/main" id="{5BF244ED-5C05-61BE-D0B3-556FB17A1F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6B49916-EAD8-EAB2-5676-F3F7F861C9C7}"/>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81929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BDE73D-4ACC-2AA1-E0AD-3D1115AD72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66308D7-FBE1-927B-3E98-B7A9F52E434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A2F6E49-100B-1B90-DD18-D8FB809869C4}"/>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5" name="Θέση υποσέλιδου 4">
            <a:extLst>
              <a:ext uri="{FF2B5EF4-FFF2-40B4-BE49-F238E27FC236}">
                <a16:creationId xmlns:a16="http://schemas.microsoft.com/office/drawing/2014/main" id="{BA8ECD24-E48D-EB56-5A9D-F65E3657E7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27090C2-6E81-574E-0C73-E4C8620F5EC8}"/>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122886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571CB-CD42-0026-3280-9099CFF4F9C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A79D44D-E979-6527-3444-3C3549CBE4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08B676E-96D5-1480-AD68-F2190C4FCBFF}"/>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5" name="Θέση υποσέλιδου 4">
            <a:extLst>
              <a:ext uri="{FF2B5EF4-FFF2-40B4-BE49-F238E27FC236}">
                <a16:creationId xmlns:a16="http://schemas.microsoft.com/office/drawing/2014/main" id="{A57B7659-97B2-C32F-C187-F0BF66CCBF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6276ABB-D87D-5B53-3A17-DEB1BE766D3E}"/>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87333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F6ECF4-D604-DEB6-79DF-25DD9A79DD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8B15C1E-BE3C-FE3E-F43B-BBC8409719E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E0F24D5-8330-6E78-A1AF-ABD505AFCE9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5E68C5C-CE89-86A2-0808-6B6EF64466A3}"/>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6" name="Θέση υποσέλιδου 5">
            <a:extLst>
              <a:ext uri="{FF2B5EF4-FFF2-40B4-BE49-F238E27FC236}">
                <a16:creationId xmlns:a16="http://schemas.microsoft.com/office/drawing/2014/main" id="{97F639DC-5D25-598D-C31A-8FC1A030301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2007404-F981-4595-3886-29A23D1321E6}"/>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422481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D5872-31FD-BD20-504B-460BDDB34EE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0B6C25B-4CFF-A2C3-C892-0833E1724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509A2B2-0F70-4746-6923-2B5491CC38E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198107D-1E51-6976-2F87-629541972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4A2346C-7920-6215-CB59-00CB9B93AC9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F18DB7A-D86A-9335-9580-EB2EAD47FF4D}"/>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8" name="Θέση υποσέλιδου 7">
            <a:extLst>
              <a:ext uri="{FF2B5EF4-FFF2-40B4-BE49-F238E27FC236}">
                <a16:creationId xmlns:a16="http://schemas.microsoft.com/office/drawing/2014/main" id="{3763340C-F490-3A17-61D5-C3D6E73F52B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70042EC-A6D6-418C-79C3-6800F279F835}"/>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122285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C77C98-90E5-F85D-68BF-A60F263518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54E32E9-9667-265D-6218-A22549D36D7F}"/>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4" name="Θέση υποσέλιδου 3">
            <a:extLst>
              <a:ext uri="{FF2B5EF4-FFF2-40B4-BE49-F238E27FC236}">
                <a16:creationId xmlns:a16="http://schemas.microsoft.com/office/drawing/2014/main" id="{A3B8D1D9-D5EA-1EC3-F93B-62CC8C987AA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211C23-0FFF-A0EC-513F-A8CBD6AF7161}"/>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339954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4A5B1F7-D926-73C8-062F-84316B7EF091}"/>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3" name="Θέση υποσέλιδου 2">
            <a:extLst>
              <a:ext uri="{FF2B5EF4-FFF2-40B4-BE49-F238E27FC236}">
                <a16:creationId xmlns:a16="http://schemas.microsoft.com/office/drawing/2014/main" id="{163E5AAD-7310-9804-65A9-3467B15F96E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A606A7C-C349-218F-58DC-2522ED5CB256}"/>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405452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6BD43-5A79-6C10-65FD-E00A1067F1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D0A58CE-8E00-333F-AF72-84A5CBDB0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308C68B-5179-8658-35ED-CA745C804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484A7A1-768E-E98C-E614-54F47C69D1B9}"/>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6" name="Θέση υποσέλιδου 5">
            <a:extLst>
              <a:ext uri="{FF2B5EF4-FFF2-40B4-BE49-F238E27FC236}">
                <a16:creationId xmlns:a16="http://schemas.microsoft.com/office/drawing/2014/main" id="{E5BF5E90-02D6-E0B1-03D3-DD658EFD949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8CD5D5E-8C03-EFD7-FDD5-06DA5D55BCF7}"/>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20716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762278-52B8-CCCD-AFBF-6B3BD4C49D8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4DA5D91-5A46-C946-CCC0-B8C7A773C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EC039F2-2356-D53D-9334-5E445AE8D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2A5EBA-8BDA-E9E4-225F-950A7F5B8F30}"/>
              </a:ext>
            </a:extLst>
          </p:cNvPr>
          <p:cNvSpPr>
            <a:spLocks noGrp="1"/>
          </p:cNvSpPr>
          <p:nvPr>
            <p:ph type="dt" sz="half" idx="10"/>
          </p:nvPr>
        </p:nvSpPr>
        <p:spPr/>
        <p:txBody>
          <a:bodyPr/>
          <a:lstStyle/>
          <a:p>
            <a:fld id="{424513D5-8791-44D9-B4F3-B38C9A68B2A2}" type="datetimeFigureOut">
              <a:rPr lang="el-GR" smtClean="0"/>
              <a:t>10/4/2024</a:t>
            </a:fld>
            <a:endParaRPr lang="el-GR"/>
          </a:p>
        </p:txBody>
      </p:sp>
      <p:sp>
        <p:nvSpPr>
          <p:cNvPr id="6" name="Θέση υποσέλιδου 5">
            <a:extLst>
              <a:ext uri="{FF2B5EF4-FFF2-40B4-BE49-F238E27FC236}">
                <a16:creationId xmlns:a16="http://schemas.microsoft.com/office/drawing/2014/main" id="{CE5CAD14-7777-EDB9-5549-6F7B4BAF09D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9382194-244A-6398-CA63-45752CD3D754}"/>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392729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C387F49-457C-4E6C-1B92-07E887188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4B2362B-93FE-59C1-3DCF-190E2FD7F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D9E0F17-1211-39A0-4A46-BCFD774FB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4513D5-8791-44D9-B4F3-B38C9A68B2A2}" type="datetimeFigureOut">
              <a:rPr lang="el-GR" smtClean="0"/>
              <a:t>10/4/2024</a:t>
            </a:fld>
            <a:endParaRPr lang="el-GR"/>
          </a:p>
        </p:txBody>
      </p:sp>
      <p:sp>
        <p:nvSpPr>
          <p:cNvPr id="5" name="Θέση υποσέλιδου 4">
            <a:extLst>
              <a:ext uri="{FF2B5EF4-FFF2-40B4-BE49-F238E27FC236}">
                <a16:creationId xmlns:a16="http://schemas.microsoft.com/office/drawing/2014/main" id="{2E7C625B-B877-5A31-7905-9C8E1143A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5555BFC-D280-051A-9591-FDA9541F7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14F7DE-27FE-4C84-B726-6C3A8772FA00}" type="slidenum">
              <a:rPr lang="el-GR" smtClean="0"/>
              <a:t>‹#›</a:t>
            </a:fld>
            <a:endParaRPr lang="el-GR"/>
          </a:p>
        </p:txBody>
      </p:sp>
    </p:spTree>
    <p:extLst>
      <p:ext uri="{BB962C8B-B14F-4D97-AF65-F5344CB8AC3E}">
        <p14:creationId xmlns:p14="http://schemas.microsoft.com/office/powerpoint/2010/main" val="72561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C58F65-7CB2-C215-0C8C-9661FFEE04DD}"/>
              </a:ext>
            </a:extLst>
          </p:cNvPr>
          <p:cNvSpPr>
            <a:spLocks noGrp="1"/>
          </p:cNvSpPr>
          <p:nvPr>
            <p:ph type="title"/>
          </p:nvPr>
        </p:nvSpPr>
        <p:spPr>
          <a:xfrm>
            <a:off x="0" y="0"/>
            <a:ext cx="6085685" cy="1580321"/>
          </a:xfrm>
        </p:spPr>
        <p:txBody>
          <a:bodyPr anchor="b">
            <a:normAutofit/>
          </a:bodyPr>
          <a:lstStyle/>
          <a:p>
            <a:pPr algn="ctr"/>
            <a:r>
              <a:rPr lang="el-GR" sz="3200" dirty="0"/>
              <a:t>Πανεπιστήμιο Θεσσαλίας</a:t>
            </a:r>
            <a:br>
              <a:rPr lang="el-GR" sz="3200" dirty="0"/>
            </a:br>
            <a:r>
              <a:rPr lang="el-GR" sz="3200" dirty="0"/>
              <a:t>Τμήμα Επιστήμης Τροφίμων &amp; Διατροφής</a:t>
            </a:r>
          </a:p>
        </p:txBody>
      </p:sp>
      <p:sp>
        <p:nvSpPr>
          <p:cNvPr id="27" name="Θέση περιεχομένου 2">
            <a:extLst>
              <a:ext uri="{FF2B5EF4-FFF2-40B4-BE49-F238E27FC236}">
                <a16:creationId xmlns:a16="http://schemas.microsoft.com/office/drawing/2014/main" id="{363A4048-7C82-53C3-F376-843009C9039C}"/>
              </a:ext>
            </a:extLst>
          </p:cNvPr>
          <p:cNvSpPr>
            <a:spLocks noGrp="1"/>
          </p:cNvSpPr>
          <p:nvPr>
            <p:ph idx="1"/>
          </p:nvPr>
        </p:nvSpPr>
        <p:spPr>
          <a:xfrm>
            <a:off x="0" y="5856880"/>
            <a:ext cx="6085685" cy="997359"/>
          </a:xfrm>
        </p:spPr>
        <p:txBody>
          <a:bodyPr anchor="t">
            <a:normAutofit/>
          </a:bodyPr>
          <a:lstStyle/>
          <a:p>
            <a:pPr marL="0" indent="0" algn="ctr">
              <a:buNone/>
            </a:pPr>
            <a:r>
              <a:rPr lang="el-GR" sz="2400" dirty="0"/>
              <a:t>Δρ. Χατζημητάκος Θεόδωρος, </a:t>
            </a:r>
          </a:p>
          <a:p>
            <a:pPr marL="0" indent="0" algn="ctr">
              <a:buNone/>
            </a:pPr>
            <a:r>
              <a:rPr lang="en-US" sz="2400" dirty="0"/>
              <a:t>M.Sc., M.Ed., </a:t>
            </a:r>
            <a:r>
              <a:rPr lang="en-US" sz="2400" dirty="0" err="1"/>
              <a:t>Ph.D</a:t>
            </a:r>
            <a:endParaRPr lang="el-GR" sz="2400" dirty="0"/>
          </a:p>
        </p:txBody>
      </p:sp>
      <p:pic>
        <p:nvPicPr>
          <p:cNvPr id="5" name="Picture 4" descr="Κρυστάλλινο πλέγμα">
            <a:extLst>
              <a:ext uri="{FF2B5EF4-FFF2-40B4-BE49-F238E27FC236}">
                <a16:creationId xmlns:a16="http://schemas.microsoft.com/office/drawing/2014/main" id="{76E4D5A2-CB9A-0489-4CEB-90FB8BE47796}"/>
              </a:ext>
            </a:extLst>
          </p:cNvPr>
          <p:cNvPicPr>
            <a:picLocks noChangeAspect="1"/>
          </p:cNvPicPr>
          <p:nvPr/>
        </p:nvPicPr>
        <p:blipFill rotWithShape="1">
          <a:blip r:embed="rId2"/>
          <a:srcRect l="25636" r="24364"/>
          <a:stretch/>
        </p:blipFill>
        <p:spPr>
          <a:xfrm>
            <a:off x="6096000" y="10"/>
            <a:ext cx="6095999" cy="6857990"/>
          </a:xfrm>
          <a:prstGeom prst="rect">
            <a:avLst/>
          </a:prstGeom>
        </p:spPr>
      </p:pic>
      <p:sp>
        <p:nvSpPr>
          <p:cNvPr id="6" name="TextBox 5">
            <a:extLst>
              <a:ext uri="{FF2B5EF4-FFF2-40B4-BE49-F238E27FC236}">
                <a16:creationId xmlns:a16="http://schemas.microsoft.com/office/drawing/2014/main" id="{C797B9FD-B68E-E532-B755-AEB4A2A8D4D3}"/>
              </a:ext>
            </a:extLst>
          </p:cNvPr>
          <p:cNvSpPr txBox="1"/>
          <p:nvPr/>
        </p:nvSpPr>
        <p:spPr>
          <a:xfrm>
            <a:off x="0" y="2764901"/>
            <a:ext cx="5971889" cy="584775"/>
          </a:xfrm>
          <a:prstGeom prst="rect">
            <a:avLst/>
          </a:prstGeom>
          <a:noFill/>
        </p:spPr>
        <p:txBody>
          <a:bodyPr wrap="square">
            <a:spAutoFit/>
          </a:bodyPr>
          <a:lstStyle/>
          <a:p>
            <a:pPr marL="0" indent="0" algn="ctr">
              <a:buNone/>
            </a:pPr>
            <a:r>
              <a:rPr lang="el-GR" sz="3200" dirty="0"/>
              <a:t>Οργανική Χημεία</a:t>
            </a:r>
          </a:p>
        </p:txBody>
      </p:sp>
      <p:sp>
        <p:nvSpPr>
          <p:cNvPr id="21" name="TextBox 20">
            <a:extLst>
              <a:ext uri="{FF2B5EF4-FFF2-40B4-BE49-F238E27FC236}">
                <a16:creationId xmlns:a16="http://schemas.microsoft.com/office/drawing/2014/main" id="{7E9B40CD-3C6E-41F0-1424-5ADF6CE1BF45}"/>
              </a:ext>
            </a:extLst>
          </p:cNvPr>
          <p:cNvSpPr txBox="1"/>
          <p:nvPr/>
        </p:nvSpPr>
        <p:spPr>
          <a:xfrm>
            <a:off x="113796" y="4025770"/>
            <a:ext cx="5971889" cy="461665"/>
          </a:xfrm>
          <a:prstGeom prst="rect">
            <a:avLst/>
          </a:prstGeom>
          <a:noFill/>
        </p:spPr>
        <p:txBody>
          <a:bodyPr wrap="square">
            <a:spAutoFit/>
          </a:bodyPr>
          <a:lstStyle/>
          <a:p>
            <a:pPr marL="0" indent="0" algn="ctr">
              <a:buNone/>
            </a:pPr>
            <a:r>
              <a:rPr lang="en-US" sz="2400" dirty="0"/>
              <a:t>3</a:t>
            </a:r>
            <a:r>
              <a:rPr lang="el-GR" sz="2400" baseline="30000" dirty="0"/>
              <a:t>η</a:t>
            </a:r>
            <a:r>
              <a:rPr lang="el-GR" sz="2400" dirty="0"/>
              <a:t> Ενότητα</a:t>
            </a:r>
          </a:p>
        </p:txBody>
      </p:sp>
    </p:spTree>
    <p:extLst>
      <p:ext uri="{BB962C8B-B14F-4D97-AF65-F5344CB8AC3E}">
        <p14:creationId xmlns:p14="http://schemas.microsoft.com/office/powerpoint/2010/main" val="35552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40" descr="Εικόνα που περιέχει κείμενο, γραμμή, διάγραμμα, γραμματοσειρά&#10;&#10;Περιγραφή που δημιουργήθηκε αυτόματα">
            <a:extLst>
              <a:ext uri="{FF2B5EF4-FFF2-40B4-BE49-F238E27FC236}">
                <a16:creationId xmlns:a16="http://schemas.microsoft.com/office/drawing/2014/main" id="{E59D6BE4-CCB1-A8A0-BF46-2F5AB65EE792}"/>
              </a:ext>
            </a:extLst>
          </p:cNvPr>
          <p:cNvPicPr>
            <a:picLocks noChangeAspect="1"/>
          </p:cNvPicPr>
          <p:nvPr/>
        </p:nvPicPr>
        <p:blipFill>
          <a:blip r:embed="rId2"/>
          <a:stretch>
            <a:fillRect/>
          </a:stretch>
        </p:blipFill>
        <p:spPr>
          <a:xfrm>
            <a:off x="556592" y="1015186"/>
            <a:ext cx="11139778" cy="2339353"/>
          </a:xfrm>
          <a:prstGeom prst="rect">
            <a:avLst/>
          </a:prstGeom>
        </p:spPr>
      </p:pic>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5246415" y="4230094"/>
            <a:ext cx="6235268" cy="1800164"/>
          </a:xfrm>
        </p:spPr>
        <p:txBody>
          <a:bodyPr anchor="t">
            <a:normAutofit/>
          </a:bodyPr>
          <a:lstStyle/>
          <a:p>
            <a:r>
              <a:rPr lang="el-GR" sz="2000" i="1">
                <a:effectLst/>
                <a:latin typeface="Times New Roman" panose="02020603050405020304" pitchFamily="18" charset="0"/>
                <a:ea typeface="Times New Roman" panose="02020603050405020304" pitchFamily="18" charset="0"/>
              </a:rPr>
              <a:t>Cis trans</a:t>
            </a:r>
            <a:r>
              <a:rPr lang="el-GR" sz="2000">
                <a:effectLst/>
                <a:latin typeface="Times New Roman" panose="02020603050405020304" pitchFamily="18" charset="0"/>
                <a:ea typeface="Times New Roman" panose="02020603050405020304" pitchFamily="18" charset="0"/>
              </a:rPr>
              <a:t> ισομέρεια εμφανίζουν τα αλκένια στα οποία κάθε άνθρακας του διπλού δεσμού έχει διαφορετικούς υποκαταστάτες. Αντίθετα, αν ένας από τους άνθρακες του διπλού δεσμού έχει δύο ίδιους υποκαταστάτες, δεν είναι δυνατή η γεωμετρική ισομέρεια</a:t>
            </a:r>
            <a:endParaRPr lang="el-GR" sz="2000"/>
          </a:p>
        </p:txBody>
      </p:sp>
      <p:sp>
        <p:nvSpPr>
          <p:cNvPr id="10" name="Rectangle 9">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20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50">
            <a:extLst>
              <a:ext uri="{FF2B5EF4-FFF2-40B4-BE49-F238E27FC236}">
                <a16:creationId xmlns:a16="http://schemas.microsoft.com/office/drawing/2014/main" id="{0A27F4C5-6EDC-40D9-7FD7-6EC6D710A16E}"/>
              </a:ext>
            </a:extLst>
          </p:cNvPr>
          <p:cNvPicPr>
            <a:picLocks noChangeAspect="1"/>
          </p:cNvPicPr>
          <p:nvPr/>
        </p:nvPicPr>
        <p:blipFill>
          <a:blip r:embed="rId3"/>
          <a:stretch>
            <a:fillRect/>
          </a:stretch>
        </p:blipFill>
        <p:spPr>
          <a:xfrm>
            <a:off x="959205" y="651957"/>
            <a:ext cx="10369645" cy="3292362"/>
          </a:xfrm>
          <a:prstGeom prst="rect">
            <a:avLst/>
          </a:prstGeom>
        </p:spPr>
      </p:pic>
      <p:sp>
        <p:nvSpPr>
          <p:cNvPr id="17" name="Rectangle 1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5162719" y="4883544"/>
            <a:ext cx="6586915" cy="1556907"/>
          </a:xfrm>
        </p:spPr>
        <p:txBody>
          <a:bodyPr anchor="ctr">
            <a:normAutofit/>
          </a:bodyPr>
          <a:lstStyle/>
          <a:p>
            <a:r>
              <a:rPr lang="el-GR" sz="1800">
                <a:effectLst/>
                <a:latin typeface="Times New Roman" panose="02020603050405020304" pitchFamily="18" charset="0"/>
                <a:ea typeface="Times New Roman" panose="02020603050405020304" pitchFamily="18" charset="0"/>
              </a:rPr>
              <a:t>Ποιο από τα αλκένια εμφανίζει γεωμετρική (</a:t>
            </a:r>
            <a:r>
              <a:rPr lang="el-GR" sz="1800" i="1">
                <a:effectLst/>
                <a:latin typeface="Times New Roman" panose="02020603050405020304" pitchFamily="18" charset="0"/>
                <a:ea typeface="Times New Roman" panose="02020603050405020304" pitchFamily="18" charset="0"/>
              </a:rPr>
              <a:t>cis trans</a:t>
            </a:r>
            <a:r>
              <a:rPr lang="el-GR" sz="1800">
                <a:effectLst/>
                <a:latin typeface="Times New Roman" panose="02020603050405020304" pitchFamily="18" charset="0"/>
                <a:ea typeface="Times New Roman" panose="02020603050405020304" pitchFamily="18" charset="0"/>
              </a:rPr>
              <a:t>) ισομέρεια;</a:t>
            </a:r>
            <a:endParaRPr lang="en-US" sz="1800">
              <a:effectLst/>
              <a:latin typeface="Times New Roman" panose="02020603050405020304" pitchFamily="18" charset="0"/>
              <a:ea typeface="Times New Roman" panose="02020603050405020304" pitchFamily="18" charset="0"/>
            </a:endParaRPr>
          </a:p>
          <a:p>
            <a:endParaRPr lang="en-US" sz="1800">
              <a:latin typeface="Times New Roman" panose="02020603050405020304" pitchFamily="18" charset="0"/>
            </a:endParaRPr>
          </a:p>
          <a:p>
            <a:endParaRPr lang="el-GR" sz="1800"/>
          </a:p>
        </p:txBody>
      </p:sp>
    </p:spTree>
    <p:extLst>
      <p:ext uri="{BB962C8B-B14F-4D97-AF65-F5344CB8AC3E}">
        <p14:creationId xmlns:p14="http://schemas.microsoft.com/office/powerpoint/2010/main" val="341612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5370153" y="1526033"/>
            <a:ext cx="6198995" cy="4745558"/>
          </a:xfrm>
        </p:spPr>
        <p:txBody>
          <a:bodyPr>
            <a:normAutofit fontScale="92500"/>
          </a:bodyPr>
          <a:lstStyle/>
          <a:p>
            <a:r>
              <a:rPr lang="el-GR" sz="2400" dirty="0"/>
              <a:t>Το σύστημα ονομασίας </a:t>
            </a:r>
            <a:r>
              <a:rPr lang="el-GR" sz="2400" dirty="0" err="1"/>
              <a:t>cis-trans</a:t>
            </a:r>
            <a:r>
              <a:rPr lang="el-GR" sz="2400" dirty="0"/>
              <a:t> λειτουργεί μόνο με </a:t>
            </a:r>
            <a:r>
              <a:rPr lang="el-GR" sz="2400" dirty="0" err="1"/>
              <a:t>διυποκατεστημένα</a:t>
            </a:r>
            <a:r>
              <a:rPr lang="el-GR" sz="2400" dirty="0"/>
              <a:t> αλκένια—ενώσεις που έχουν δύο </a:t>
            </a:r>
            <a:r>
              <a:rPr lang="el-GR" sz="2400" dirty="0" err="1"/>
              <a:t>υποκαταστάτες</a:t>
            </a:r>
            <a:r>
              <a:rPr lang="el-GR" sz="2400" dirty="0"/>
              <a:t> εκτός του υδρογόνου στον διπλό δεσμό. Με τους </a:t>
            </a:r>
            <a:r>
              <a:rPr lang="el-GR" sz="2400" dirty="0" err="1"/>
              <a:t>τριυποκατεστημένους</a:t>
            </a:r>
            <a:r>
              <a:rPr lang="el-GR" sz="2400" dirty="0"/>
              <a:t> και </a:t>
            </a:r>
            <a:r>
              <a:rPr lang="el-GR" sz="2400" dirty="0" err="1"/>
              <a:t>τετραυποκατεστημένους</a:t>
            </a:r>
            <a:r>
              <a:rPr lang="el-GR" sz="2400" dirty="0"/>
              <a:t> διπλούς δεσμούς, απαιτείται μια γενικότερη μέθοδος για την περιγραφή της γεωμετρίας διπλού δεσμού. (</a:t>
            </a:r>
            <a:r>
              <a:rPr lang="el-GR" sz="2400" dirty="0" err="1"/>
              <a:t>Τριυποκατεστημένος</a:t>
            </a:r>
            <a:r>
              <a:rPr lang="el-GR" sz="2400" dirty="0"/>
              <a:t> σημαίνει τρεις </a:t>
            </a:r>
            <a:r>
              <a:rPr lang="el-GR" sz="2400" dirty="0" err="1"/>
              <a:t>υποκαταστάτες</a:t>
            </a:r>
            <a:r>
              <a:rPr lang="el-GR" sz="2400" dirty="0"/>
              <a:t> εκτός από υδρογόνο στον διπλό δεσμό· </a:t>
            </a:r>
            <a:r>
              <a:rPr lang="el-GR" sz="2400" dirty="0" err="1"/>
              <a:t>τετραυποκατεστημένο</a:t>
            </a:r>
            <a:r>
              <a:rPr lang="el-GR" sz="2400" dirty="0"/>
              <a:t> σημαίνει τέσσερις </a:t>
            </a:r>
            <a:r>
              <a:rPr lang="el-GR" sz="2400" dirty="0" err="1"/>
              <a:t>υποκαταστάτες</a:t>
            </a:r>
            <a:r>
              <a:rPr lang="el-GR" sz="2400" dirty="0"/>
              <a:t> εκτός από υδρογόνο.)</a:t>
            </a:r>
            <a:endParaRPr lang="en-US" sz="2400" dirty="0"/>
          </a:p>
          <a:p>
            <a:endParaRPr lang="en-US" sz="2400" dirty="0"/>
          </a:p>
          <a:p>
            <a:r>
              <a:rPr lang="el-GR" sz="2400" dirty="0"/>
              <a:t>Χρησιμοποιείται το σύστημα </a:t>
            </a:r>
            <a:r>
              <a:rPr lang="el-GR" sz="2400" b="1" i="1" dirty="0"/>
              <a:t>Ε,Ζ</a:t>
            </a:r>
          </a:p>
        </p:txBody>
      </p:sp>
    </p:spTree>
    <p:extLst>
      <p:ext uri="{BB962C8B-B14F-4D97-AF65-F5344CB8AC3E}">
        <p14:creationId xmlns:p14="http://schemas.microsoft.com/office/powerpoint/2010/main" val="133933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4154557" y="188844"/>
            <a:ext cx="8037443" cy="6420678"/>
          </a:xfrm>
        </p:spPr>
        <p:txBody>
          <a:bodyPr anchor="ctr">
            <a:normAutofit lnSpcReduction="10000"/>
          </a:bodyPr>
          <a:lstStyle/>
          <a:p>
            <a:r>
              <a:rPr lang="el-GR" sz="2400" dirty="0"/>
              <a:t>Κατηγοριοποίηση </a:t>
            </a:r>
            <a:r>
              <a:rPr lang="el-GR" sz="2400" dirty="0" err="1"/>
              <a:t>υποκαταστατών</a:t>
            </a:r>
            <a:endParaRPr lang="el-GR" sz="2400" dirty="0"/>
          </a:p>
          <a:p>
            <a:endParaRPr lang="el-GR" sz="2400" dirty="0"/>
          </a:p>
          <a:p>
            <a:r>
              <a:rPr lang="el-GR" sz="2400" dirty="0"/>
              <a:t>Κανόνας 1</a:t>
            </a:r>
          </a:p>
          <a:p>
            <a:pPr marL="0" indent="0">
              <a:buNone/>
            </a:pPr>
            <a:r>
              <a:rPr lang="el-GR" sz="2400" dirty="0"/>
              <a:t>Λαμβάνοντας υπόψη κάθε έναν από τους άνθρακες διπλού δεσμού ξεχωριστά, κοιτάξτε τους δύο συνδεδεμένους </a:t>
            </a:r>
            <a:r>
              <a:rPr lang="el-GR" sz="2400" dirty="0" err="1"/>
              <a:t>υποκαταστάτες</a:t>
            </a:r>
            <a:r>
              <a:rPr lang="el-GR" sz="2400" dirty="0"/>
              <a:t> και ταξινομήστε τους σύμφωνα με τον ατομικό αριθμό του πρώτου ατόμου σε καθένα. Ένα άτομο με μεγαλύτερο ατομικό αριθμό κατατάσσεται υψηλότερα από ένα άτομο με χαμηλότερο ατομικό αριθμό.</a:t>
            </a:r>
          </a:p>
          <a:p>
            <a:r>
              <a:rPr lang="el-GR" sz="2400" dirty="0"/>
              <a:t>Κανόνας 2</a:t>
            </a:r>
          </a:p>
          <a:p>
            <a:pPr marL="0" indent="0">
              <a:buNone/>
            </a:pPr>
            <a:r>
              <a:rPr lang="el-GR" sz="2400" dirty="0"/>
              <a:t>Εάν δεν μπορεί να επιτευχθεί μια απόφαση ταξινομώντας τα πρώτα άτομα στους δύο </a:t>
            </a:r>
            <a:r>
              <a:rPr lang="el-GR" sz="2400" dirty="0" err="1"/>
              <a:t>υποκαταστάτες</a:t>
            </a:r>
            <a:r>
              <a:rPr lang="el-GR" sz="2400" dirty="0"/>
              <a:t>, κοιτάξτε το δεύτερο, τρίτο ή τέταρτο άτομο μακριά από τον διπλό δεσμό μέχρι να βρεθεί η πρώτη διαφορά.</a:t>
            </a:r>
          </a:p>
          <a:p>
            <a:r>
              <a:rPr lang="el-GR" sz="2400" dirty="0"/>
              <a:t>Κανόνας 3</a:t>
            </a:r>
          </a:p>
          <a:p>
            <a:pPr marL="0" indent="0">
              <a:buNone/>
            </a:pPr>
            <a:r>
              <a:rPr lang="el-GR" sz="2400" dirty="0"/>
              <a:t>Τα άτομα με πολλαπλούς δεσμούς είναι ισοδύναμα με τον ίδιο αριθμό ατόμων με μονό δεσμό.</a:t>
            </a:r>
          </a:p>
        </p:txBody>
      </p:sp>
    </p:spTree>
    <p:extLst>
      <p:ext uri="{BB962C8B-B14F-4D97-AF65-F5344CB8AC3E}">
        <p14:creationId xmlns:p14="http://schemas.microsoft.com/office/powerpoint/2010/main" val="310736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1180E24E-B947-796D-0244-378BDFD7F2E1}"/>
              </a:ext>
            </a:extLst>
          </p:cNvPr>
          <p:cNvPicPr>
            <a:picLocks noGrp="1" noChangeAspect="1"/>
          </p:cNvPicPr>
          <p:nvPr>
            <p:ph idx="1"/>
          </p:nvPr>
        </p:nvPicPr>
        <p:blipFill>
          <a:blip r:embed="rId2"/>
          <a:stretch>
            <a:fillRect/>
          </a:stretch>
        </p:blipFill>
        <p:spPr>
          <a:xfrm>
            <a:off x="1639147" y="643467"/>
            <a:ext cx="891370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6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21A62F22-6B57-A606-201E-3C88707AE655}"/>
              </a:ext>
            </a:extLst>
          </p:cNvPr>
          <p:cNvPicPr>
            <a:picLocks noChangeAspect="1"/>
          </p:cNvPicPr>
          <p:nvPr/>
        </p:nvPicPr>
        <p:blipFill>
          <a:blip r:embed="rId2"/>
          <a:stretch>
            <a:fillRect/>
          </a:stretch>
        </p:blipFill>
        <p:spPr>
          <a:xfrm>
            <a:off x="643467" y="1684189"/>
            <a:ext cx="10905066" cy="3489620"/>
          </a:xfrm>
          <a:prstGeom prst="rect">
            <a:avLst/>
          </a:prstGeom>
          <a:ln>
            <a:noFill/>
          </a:ln>
        </p:spPr>
      </p:pic>
    </p:spTree>
    <p:extLst>
      <p:ext uri="{BB962C8B-B14F-4D97-AF65-F5344CB8AC3E}">
        <p14:creationId xmlns:p14="http://schemas.microsoft.com/office/powerpoint/2010/main" val="347776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EA390396-A9A0-AE1F-CC94-6D5BB15C7E54}"/>
              </a:ext>
            </a:extLst>
          </p:cNvPr>
          <p:cNvPicPr>
            <a:picLocks noChangeAspect="1"/>
          </p:cNvPicPr>
          <p:nvPr/>
        </p:nvPicPr>
        <p:blipFill>
          <a:blip r:embed="rId3"/>
          <a:stretch>
            <a:fillRect/>
          </a:stretch>
        </p:blipFill>
        <p:spPr>
          <a:xfrm>
            <a:off x="643467" y="2229442"/>
            <a:ext cx="10905066" cy="2399114"/>
          </a:xfrm>
          <a:prstGeom prst="rect">
            <a:avLst/>
          </a:prstGeom>
          <a:ln>
            <a:noFill/>
          </a:ln>
        </p:spPr>
      </p:pic>
    </p:spTree>
    <p:extLst>
      <p:ext uri="{BB962C8B-B14F-4D97-AF65-F5344CB8AC3E}">
        <p14:creationId xmlns:p14="http://schemas.microsoft.com/office/powerpoint/2010/main" val="46566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3D574867-4978-B639-0263-8AB66C1CF02E}"/>
              </a:ext>
            </a:extLst>
          </p:cNvPr>
          <p:cNvPicPr>
            <a:picLocks noGrp="1" noChangeAspect="1"/>
          </p:cNvPicPr>
          <p:nvPr>
            <p:ph idx="1"/>
          </p:nvPr>
        </p:nvPicPr>
        <p:blipFill>
          <a:blip r:embed="rId2"/>
          <a:stretch>
            <a:fillRect/>
          </a:stretch>
        </p:blipFill>
        <p:spPr>
          <a:xfrm>
            <a:off x="643467" y="1834133"/>
            <a:ext cx="10905066" cy="3189732"/>
          </a:xfrm>
          <a:prstGeom prst="rect">
            <a:avLst/>
          </a:prstGeom>
          <a:ln>
            <a:noFill/>
          </a:ln>
        </p:spPr>
      </p:pic>
    </p:spTree>
    <p:extLst>
      <p:ext uri="{BB962C8B-B14F-4D97-AF65-F5344CB8AC3E}">
        <p14:creationId xmlns:p14="http://schemas.microsoft.com/office/powerpoint/2010/main" val="1271095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5FE36EAD-DB92-F353-059F-4241D0D852B5}"/>
              </a:ext>
            </a:extLst>
          </p:cNvPr>
          <p:cNvPicPr>
            <a:picLocks noChangeAspect="1"/>
          </p:cNvPicPr>
          <p:nvPr/>
        </p:nvPicPr>
        <p:blipFill>
          <a:blip r:embed="rId2"/>
          <a:stretch>
            <a:fillRect/>
          </a:stretch>
        </p:blipFill>
        <p:spPr>
          <a:xfrm>
            <a:off x="38111" y="882870"/>
            <a:ext cx="5215942" cy="192166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3" name="Freeform: Shape 1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Εικόνα 5">
            <a:extLst>
              <a:ext uri="{FF2B5EF4-FFF2-40B4-BE49-F238E27FC236}">
                <a16:creationId xmlns:a16="http://schemas.microsoft.com/office/drawing/2014/main" id="{97E93ED6-4D21-B02D-E232-ACC3E3622764}"/>
              </a:ext>
            </a:extLst>
          </p:cNvPr>
          <p:cNvPicPr>
            <a:picLocks noChangeAspect="1"/>
          </p:cNvPicPr>
          <p:nvPr/>
        </p:nvPicPr>
        <p:blipFill>
          <a:blip r:embed="rId3"/>
          <a:stretch>
            <a:fillRect/>
          </a:stretch>
        </p:blipFill>
        <p:spPr>
          <a:xfrm>
            <a:off x="0" y="3200401"/>
            <a:ext cx="5947317" cy="365760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5841086" y="685800"/>
            <a:ext cx="6185262" cy="5612222"/>
          </a:xfrm>
        </p:spPr>
        <p:txBody>
          <a:bodyPr>
            <a:normAutofit fontScale="92500" lnSpcReduction="10000"/>
          </a:bodyPr>
          <a:lstStyle/>
          <a:p>
            <a:r>
              <a:rPr lang="el-GR" sz="2000" dirty="0"/>
              <a:t>Αν και η </a:t>
            </a:r>
            <a:r>
              <a:rPr lang="el-GR" sz="2000" dirty="0" err="1"/>
              <a:t>αλληλομετατροπή</a:t>
            </a:r>
            <a:r>
              <a:rPr lang="el-GR" sz="2000" dirty="0"/>
              <a:t> </a:t>
            </a:r>
            <a:r>
              <a:rPr lang="el-GR" sz="2000" dirty="0" err="1"/>
              <a:t>cis-trans</a:t>
            </a:r>
            <a:r>
              <a:rPr lang="el-GR" sz="2000" dirty="0"/>
              <a:t> των ισομερών αλκενίου δεν συμβαίνει αυθόρμητα, μπορεί συχνά να επιτευχθεί με επεξεργασία του αλκενίου με έναν ισχυρό όξινο καταλύτη. Αν </a:t>
            </a:r>
            <a:r>
              <a:rPr lang="el-GR" sz="2000" dirty="0" err="1"/>
              <a:t>αλληλομετατρέψουμε</a:t>
            </a:r>
            <a:r>
              <a:rPr lang="el-GR" sz="2000" dirty="0"/>
              <a:t> το cis-2-βουτένιο με το trans-2-βουτένιο και τα αφήσουμε να φτάσουν σε ισορροπία, διαπιστώνουμε ότι δεν έχουν την ίδια σταθερότητα. Το </a:t>
            </a:r>
            <a:r>
              <a:rPr lang="el-GR" sz="2000" dirty="0" err="1"/>
              <a:t>trans</a:t>
            </a:r>
            <a:r>
              <a:rPr lang="el-GR" sz="2000" dirty="0"/>
              <a:t> ισομερές είναι πιο σταθερό από το </a:t>
            </a:r>
            <a:r>
              <a:rPr lang="el-GR" sz="2000" dirty="0" err="1"/>
              <a:t>cis</a:t>
            </a:r>
            <a:r>
              <a:rPr lang="el-GR" sz="2000" dirty="0"/>
              <a:t> ισομερές κατά 2,8 </a:t>
            </a:r>
            <a:r>
              <a:rPr lang="el-GR" sz="2000" dirty="0" err="1"/>
              <a:t>kJ</a:t>
            </a:r>
            <a:r>
              <a:rPr lang="el-GR" sz="2000" dirty="0"/>
              <a:t>/</a:t>
            </a:r>
            <a:r>
              <a:rPr lang="el-GR" sz="2000" dirty="0" err="1"/>
              <a:t>mol</a:t>
            </a:r>
            <a:r>
              <a:rPr lang="el-GR" sz="2000" dirty="0"/>
              <a:t> (0,66 </a:t>
            </a:r>
            <a:r>
              <a:rPr lang="el-GR" sz="2000" dirty="0" err="1"/>
              <a:t>kcal</a:t>
            </a:r>
            <a:r>
              <a:rPr lang="el-GR" sz="2000" dirty="0"/>
              <a:t>/</a:t>
            </a:r>
            <a:r>
              <a:rPr lang="el-GR" sz="2000" dirty="0" err="1"/>
              <a:t>mol</a:t>
            </a:r>
            <a:r>
              <a:rPr lang="el-GR" sz="2000" dirty="0"/>
              <a:t>) σε θερμοκρασία δωματίου, που αντιστοιχεί σε αναλογία 76:24. </a:t>
            </a:r>
          </a:p>
          <a:p>
            <a:endParaRPr lang="el-GR" sz="2000" dirty="0"/>
          </a:p>
          <a:p>
            <a:endParaRPr lang="el-GR" sz="2000" dirty="0"/>
          </a:p>
          <a:p>
            <a:endParaRPr lang="el-GR" sz="2000" dirty="0"/>
          </a:p>
          <a:p>
            <a:endParaRPr lang="el-GR" sz="2000" dirty="0"/>
          </a:p>
          <a:p>
            <a:r>
              <a:rPr lang="el-GR" sz="2000" dirty="0"/>
              <a:t>Τα αλκένια </a:t>
            </a:r>
            <a:r>
              <a:rPr lang="el-GR" sz="2000" dirty="0" err="1"/>
              <a:t>Cis</a:t>
            </a:r>
            <a:r>
              <a:rPr lang="el-GR" sz="2000" dirty="0"/>
              <a:t> είναι λιγότερο σταθερά από τα </a:t>
            </a:r>
            <a:r>
              <a:rPr lang="el-GR" sz="2000" dirty="0" err="1"/>
              <a:t>trans</a:t>
            </a:r>
            <a:r>
              <a:rPr lang="el-GR" sz="2000" dirty="0"/>
              <a:t> ισομερή τους λόγω της </a:t>
            </a:r>
            <a:r>
              <a:rPr lang="el-GR" sz="2000" dirty="0" err="1"/>
              <a:t>στερικής</a:t>
            </a:r>
            <a:r>
              <a:rPr lang="el-GR" sz="2000" dirty="0"/>
              <a:t> παρεμπόδισης μεταξύ των δύο μεγαλύτερων </a:t>
            </a:r>
            <a:r>
              <a:rPr lang="el-GR" sz="2000" dirty="0" err="1"/>
              <a:t>υποκαταστατών</a:t>
            </a:r>
            <a:r>
              <a:rPr lang="el-GR" sz="2000" dirty="0"/>
              <a:t> στην ίδια πλευρά του διπλού δεσμού. Αυτό είναι το ίδιο είδος στερεοχημικής παρεμβολής που είδαμε προηγουμένως στην αξονική διαμόρφωση του </a:t>
            </a:r>
            <a:r>
              <a:rPr lang="el-GR" sz="2000" dirty="0" err="1"/>
              <a:t>μεθυλκυκλοεξανίου</a:t>
            </a:r>
            <a:endParaRPr lang="el-GR" sz="2000" dirty="0"/>
          </a:p>
        </p:txBody>
      </p:sp>
      <p:sp>
        <p:nvSpPr>
          <p:cNvPr id="15" name="Arc 1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4042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838199" y="267210"/>
            <a:ext cx="10515600" cy="5608792"/>
          </a:xfrm>
        </p:spPr>
        <p:txBody>
          <a:bodyPr>
            <a:normAutofit/>
          </a:bodyPr>
          <a:lstStyle/>
          <a:p>
            <a:r>
              <a:rPr lang="el-GR" sz="2000" dirty="0"/>
              <a:t>Όσο περισσότερο υποκατεστημένο είναι ένα αλκένιο, τόσο πιο σταθερό είναι.</a:t>
            </a:r>
          </a:p>
          <a:p>
            <a:endParaRPr lang="el-GR" sz="2000" dirty="0"/>
          </a:p>
          <a:p>
            <a:endParaRPr lang="el-GR" sz="2000" dirty="0"/>
          </a:p>
          <a:p>
            <a:endParaRPr lang="el-GR" sz="2000" dirty="0"/>
          </a:p>
          <a:p>
            <a:endParaRPr lang="el-GR" sz="2000" dirty="0"/>
          </a:p>
          <a:p>
            <a:pPr marL="0" indent="0">
              <a:buNone/>
            </a:pPr>
            <a:r>
              <a:rPr lang="el-GR" sz="2000" dirty="0"/>
              <a:t>Αυτό οφείλεται στο </a:t>
            </a:r>
            <a:r>
              <a:rPr lang="el-GR" sz="2000" dirty="0" err="1"/>
              <a:t>υπερσυζυγιακό</a:t>
            </a:r>
            <a:r>
              <a:rPr lang="el-GR" sz="2000" dirty="0"/>
              <a:t> φαινόμενο. </a:t>
            </a:r>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r>
              <a:rPr lang="el-GR" sz="2000" dirty="0"/>
              <a:t>Επιπλέον, ένας δεσμός μεταξύ ενός άνθρακα sp2 και ενός άνθρακα sp3 είναι κάπως ισχυρότερος από έναν δεσμό μεταξύ δύο ανθράκων sp3</a:t>
            </a:r>
          </a:p>
        </p:txBody>
      </p:sp>
      <p:pic>
        <p:nvPicPr>
          <p:cNvPr id="6" name="Εικόνα 5">
            <a:extLst>
              <a:ext uri="{FF2B5EF4-FFF2-40B4-BE49-F238E27FC236}">
                <a16:creationId xmlns:a16="http://schemas.microsoft.com/office/drawing/2014/main" id="{0B7EB354-9F96-F616-A2C3-DBAE09F5C450}"/>
              </a:ext>
            </a:extLst>
          </p:cNvPr>
          <p:cNvPicPr>
            <a:picLocks noChangeAspect="1"/>
          </p:cNvPicPr>
          <p:nvPr/>
        </p:nvPicPr>
        <p:blipFill>
          <a:blip r:embed="rId2"/>
          <a:stretch>
            <a:fillRect/>
          </a:stretch>
        </p:blipFill>
        <p:spPr>
          <a:xfrm>
            <a:off x="1506606" y="637555"/>
            <a:ext cx="8801100" cy="1666875"/>
          </a:xfrm>
          <a:prstGeom prst="rect">
            <a:avLst/>
          </a:prstGeom>
        </p:spPr>
      </p:pic>
      <p:pic>
        <p:nvPicPr>
          <p:cNvPr id="10" name="Εικόνα 9">
            <a:extLst>
              <a:ext uri="{FF2B5EF4-FFF2-40B4-BE49-F238E27FC236}">
                <a16:creationId xmlns:a16="http://schemas.microsoft.com/office/drawing/2014/main" id="{64BA97C1-D5D7-F0E2-24C8-EB2A4B05A1A5}"/>
              </a:ext>
            </a:extLst>
          </p:cNvPr>
          <p:cNvPicPr>
            <a:picLocks noChangeAspect="1"/>
          </p:cNvPicPr>
          <p:nvPr/>
        </p:nvPicPr>
        <p:blipFill>
          <a:blip r:embed="rId3"/>
          <a:stretch>
            <a:fillRect/>
          </a:stretch>
        </p:blipFill>
        <p:spPr>
          <a:xfrm>
            <a:off x="3287781" y="5286375"/>
            <a:ext cx="5238750" cy="1571625"/>
          </a:xfrm>
          <a:prstGeom prst="rect">
            <a:avLst/>
          </a:prstGeom>
        </p:spPr>
      </p:pic>
      <p:pic>
        <p:nvPicPr>
          <p:cNvPr id="11" name="Picture 1" descr="Screen Shot 2017-08-30 at 8.42.02 AM.png">
            <a:extLst>
              <a:ext uri="{FF2B5EF4-FFF2-40B4-BE49-F238E27FC236}">
                <a16:creationId xmlns:a16="http://schemas.microsoft.com/office/drawing/2014/main" id="{8136E1A1-2C26-D536-C7E1-7DA015F587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8312" y="2683472"/>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51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1F14B70-CC4D-F1F1-1339-3D72CF26F411}"/>
              </a:ext>
            </a:extLst>
          </p:cNvPr>
          <p:cNvSpPr>
            <a:spLocks/>
          </p:cNvSpPr>
          <p:nvPr/>
        </p:nvSpPr>
        <p:spPr>
          <a:xfrm>
            <a:off x="946916" y="643467"/>
            <a:ext cx="10298167" cy="5571065"/>
          </a:xfrm>
          <a:prstGeom prst="rect">
            <a:avLst/>
          </a:prstGeom>
        </p:spPr>
        <p:txBody>
          <a:bodyPr/>
          <a:lstStyle/>
          <a:p>
            <a:pPr defTabSz="886968">
              <a:spcAft>
                <a:spcPts val="600"/>
              </a:spcAft>
            </a:pPr>
            <a:r>
              <a:rPr lang="el-GR" sz="1746" b="1" kern="100">
                <a:solidFill>
                  <a:srgbClr val="181717"/>
                </a:solidFill>
                <a:latin typeface="Times New Roman" panose="02020603050405020304" pitchFamily="18" charset="0"/>
                <a:ea typeface="+mn-ea"/>
                <a:cs typeface="+mn-cs"/>
              </a:rPr>
              <a:t>Ακόρεστες</a:t>
            </a:r>
            <a:r>
              <a:rPr lang="el-GR" sz="1746" kern="100">
                <a:solidFill>
                  <a:srgbClr val="181717"/>
                </a:solidFill>
                <a:latin typeface="Times New Roman" panose="02020603050405020304" pitchFamily="18" charset="0"/>
                <a:ea typeface="+mn-ea"/>
                <a:cs typeface="+mn-cs"/>
              </a:rPr>
              <a:t> ονομάζονται οι οργανικές ενώσεις στις οποίες υπάρχει ένας τουλάχιστον διπλός δεσμός άνθρακα-άνθρακα (C=C) ή τριπλός δεσμός άνθρακα-άνθρακα (C</a:t>
            </a:r>
            <a:r>
              <a:rPr lang="el-GR" sz="1746" kern="100">
                <a:solidFill>
                  <a:srgbClr val="181717"/>
                </a:solidFill>
                <a:latin typeface="Segoe UI Symbol" panose="020B0502040204020203" pitchFamily="34" charset="0"/>
                <a:ea typeface="Segoe UI Symbol" panose="020B0502040204020203" pitchFamily="34" charset="0"/>
                <a:cs typeface="+mn-cs"/>
              </a:rPr>
              <a:t>≡</a:t>
            </a:r>
            <a:r>
              <a:rPr lang="el-GR" sz="1746" kern="100">
                <a:solidFill>
                  <a:srgbClr val="181717"/>
                </a:solidFill>
                <a:latin typeface="Times New Roman" panose="02020603050405020304" pitchFamily="18" charset="0"/>
                <a:ea typeface="+mn-ea"/>
                <a:cs typeface="+mn-cs"/>
              </a:rPr>
              <a:t>C). Οι ακόρεστοι υδρογονάνθρακες είναι τα </a:t>
            </a:r>
            <a:r>
              <a:rPr lang="el-GR" sz="1746" i="1" kern="100">
                <a:solidFill>
                  <a:srgbClr val="181717"/>
                </a:solidFill>
                <a:latin typeface="Times New Roman" panose="02020603050405020304" pitchFamily="18" charset="0"/>
                <a:ea typeface="+mn-ea"/>
                <a:cs typeface="+mn-cs"/>
              </a:rPr>
              <a:t>αλκένια</a:t>
            </a:r>
            <a:r>
              <a:rPr lang="el-GR" sz="1746" kern="100">
                <a:solidFill>
                  <a:srgbClr val="181717"/>
                </a:solidFill>
                <a:latin typeface="Times New Roman" panose="02020603050405020304" pitchFamily="18" charset="0"/>
                <a:ea typeface="+mn-ea"/>
                <a:cs typeface="+mn-cs"/>
              </a:rPr>
              <a:t> και τα </a:t>
            </a:r>
            <a:r>
              <a:rPr lang="el-GR" sz="1746" i="1" kern="100" err="1">
                <a:solidFill>
                  <a:srgbClr val="181717"/>
                </a:solidFill>
                <a:latin typeface="Times New Roman" panose="02020603050405020304" pitchFamily="18" charset="0"/>
                <a:ea typeface="+mn-ea"/>
                <a:cs typeface="+mn-cs"/>
              </a:rPr>
              <a:t>αλκύνια</a:t>
            </a:r>
            <a:r>
              <a:rPr lang="el-GR" sz="1746" kern="100">
                <a:solidFill>
                  <a:srgbClr val="181717"/>
                </a:solidFill>
                <a:latin typeface="Times New Roman" panose="02020603050405020304" pitchFamily="18" charset="0"/>
                <a:ea typeface="+mn-ea"/>
                <a:cs typeface="+mn-cs"/>
              </a:rPr>
              <a:t>. Αντίθετα οι </a:t>
            </a:r>
            <a:r>
              <a:rPr lang="el-GR" sz="1746" b="1" kern="100">
                <a:solidFill>
                  <a:srgbClr val="181717"/>
                </a:solidFill>
                <a:latin typeface="Times New Roman" panose="02020603050405020304" pitchFamily="18" charset="0"/>
                <a:ea typeface="+mn-ea"/>
                <a:cs typeface="+mn-cs"/>
              </a:rPr>
              <a:t>κορεσμένοι</a:t>
            </a:r>
            <a:r>
              <a:rPr lang="el-GR" sz="1746" kern="100">
                <a:solidFill>
                  <a:srgbClr val="181717"/>
                </a:solidFill>
                <a:latin typeface="Times New Roman" panose="02020603050405020304" pitchFamily="18" charset="0"/>
                <a:ea typeface="+mn-ea"/>
                <a:cs typeface="+mn-cs"/>
              </a:rPr>
              <a:t> υδρογονάνθρακες είναι τα </a:t>
            </a:r>
            <a:r>
              <a:rPr lang="el-GR" sz="1746" kern="100" err="1">
                <a:solidFill>
                  <a:srgbClr val="181717"/>
                </a:solidFill>
                <a:latin typeface="Times New Roman" panose="02020603050405020304" pitchFamily="18" charset="0"/>
                <a:ea typeface="+mn-ea"/>
                <a:cs typeface="+mn-cs"/>
              </a:rPr>
              <a:t>αλκάνια</a:t>
            </a:r>
            <a:r>
              <a:rPr lang="el-GR" sz="1746" kern="100">
                <a:solidFill>
                  <a:srgbClr val="181717"/>
                </a:solidFill>
                <a:latin typeface="Times New Roman" panose="02020603050405020304" pitchFamily="18" charset="0"/>
                <a:ea typeface="+mn-ea"/>
                <a:cs typeface="+mn-cs"/>
              </a:rPr>
              <a:t> που μελετήθηκαν στο προηγούμενο κεφάλαιο. </a:t>
            </a:r>
            <a:endParaRPr lang="en-US" sz="1746" kern="100">
              <a:solidFill>
                <a:srgbClr val="181717"/>
              </a:solidFill>
              <a:latin typeface="Times New Roman" panose="02020603050405020304" pitchFamily="18" charset="0"/>
              <a:ea typeface="+mn-ea"/>
              <a:cs typeface="+mn-cs"/>
            </a:endParaRPr>
          </a:p>
          <a:p>
            <a:pPr defTabSz="886968">
              <a:spcAft>
                <a:spcPts val="600"/>
              </a:spcAft>
            </a:pPr>
            <a:r>
              <a:rPr lang="el-GR" sz="1746" kern="100">
                <a:solidFill>
                  <a:srgbClr val="181717"/>
                </a:solidFill>
                <a:latin typeface="Times New Roman" panose="02020603050405020304" pitchFamily="18" charset="0"/>
                <a:ea typeface="+mn-ea"/>
                <a:cs typeface="+mn-cs"/>
              </a:rPr>
              <a:t>Τα αλκένια είναι οι υδρογονάνθρακες που έχουν έναν διπλό δεσμό C=C στο μόριό τους. Η λειτουργική ομάδα των αλκενίων είναι ο διπλός δεσμός C=C. </a:t>
            </a:r>
            <a:endParaRPr lang="en-US" sz="1746" kern="100">
              <a:solidFill>
                <a:srgbClr val="181717"/>
              </a:solidFill>
              <a:latin typeface="Times New Roman" panose="02020603050405020304" pitchFamily="18" charset="0"/>
              <a:ea typeface="+mn-ea"/>
              <a:cs typeface="+mn-cs"/>
            </a:endParaRPr>
          </a:p>
          <a:p>
            <a:pPr defTabSz="886968">
              <a:spcAft>
                <a:spcPts val="600"/>
              </a:spcAft>
            </a:pPr>
            <a:r>
              <a:rPr lang="el-GR" sz="1746" kern="100">
                <a:solidFill>
                  <a:srgbClr val="181717"/>
                </a:solidFill>
                <a:latin typeface="Times New Roman" panose="02020603050405020304" pitchFamily="18" charset="0"/>
                <a:ea typeface="+mn-ea"/>
                <a:cs typeface="+mn-cs"/>
              </a:rPr>
              <a:t>Τα </a:t>
            </a:r>
            <a:r>
              <a:rPr lang="el-GR" sz="1746" kern="100" err="1">
                <a:solidFill>
                  <a:srgbClr val="181717"/>
                </a:solidFill>
                <a:latin typeface="Times New Roman" panose="02020603050405020304" pitchFamily="18" charset="0"/>
                <a:ea typeface="+mn-ea"/>
                <a:cs typeface="+mn-cs"/>
              </a:rPr>
              <a:t>αλκύνια</a:t>
            </a:r>
            <a:r>
              <a:rPr lang="el-GR" sz="1746" kern="100">
                <a:solidFill>
                  <a:srgbClr val="181717"/>
                </a:solidFill>
                <a:latin typeface="Times New Roman" panose="02020603050405020304" pitchFamily="18" charset="0"/>
                <a:ea typeface="+mn-ea"/>
                <a:cs typeface="+mn-cs"/>
              </a:rPr>
              <a:t> είναι οι υδρογονάνθρακες που περιέχουν τριπλό δεσμό C</a:t>
            </a:r>
            <a:r>
              <a:rPr lang="el-GR" sz="1746" kern="100">
                <a:solidFill>
                  <a:srgbClr val="181717"/>
                </a:solidFill>
                <a:latin typeface="Segoe UI Symbol" panose="020B0502040204020203" pitchFamily="34" charset="0"/>
                <a:ea typeface="Segoe UI Symbol" panose="020B0502040204020203" pitchFamily="34" charset="0"/>
                <a:cs typeface="+mn-cs"/>
              </a:rPr>
              <a:t>≡</a:t>
            </a:r>
            <a:r>
              <a:rPr lang="el-GR" sz="1746" kern="100">
                <a:solidFill>
                  <a:srgbClr val="181717"/>
                </a:solidFill>
                <a:latin typeface="Times New Roman" panose="02020603050405020304" pitchFamily="18" charset="0"/>
                <a:ea typeface="+mn-ea"/>
                <a:cs typeface="+mn-cs"/>
              </a:rPr>
              <a:t>C. Η λειτουργική ομάδα των </a:t>
            </a:r>
            <a:r>
              <a:rPr lang="el-GR" sz="1746" kern="100" err="1">
                <a:solidFill>
                  <a:srgbClr val="181717"/>
                </a:solidFill>
                <a:latin typeface="Times New Roman" panose="02020603050405020304" pitchFamily="18" charset="0"/>
                <a:ea typeface="+mn-ea"/>
                <a:cs typeface="+mn-cs"/>
              </a:rPr>
              <a:t>αλκυνίων</a:t>
            </a:r>
            <a:r>
              <a:rPr lang="el-GR" sz="1746" kern="100">
                <a:solidFill>
                  <a:srgbClr val="181717"/>
                </a:solidFill>
                <a:latin typeface="Times New Roman" panose="02020603050405020304" pitchFamily="18" charset="0"/>
                <a:ea typeface="+mn-ea"/>
                <a:cs typeface="+mn-cs"/>
              </a:rPr>
              <a:t> είναι ο τριπλός δεσμός C</a:t>
            </a:r>
            <a:r>
              <a:rPr lang="el-GR" sz="1746" kern="100">
                <a:solidFill>
                  <a:srgbClr val="181717"/>
                </a:solidFill>
                <a:latin typeface="Segoe UI Symbol" panose="020B0502040204020203" pitchFamily="34" charset="0"/>
                <a:ea typeface="Segoe UI Symbol" panose="020B0502040204020203" pitchFamily="34" charset="0"/>
                <a:cs typeface="+mn-cs"/>
              </a:rPr>
              <a:t>≡</a:t>
            </a:r>
            <a:r>
              <a:rPr lang="el-GR" sz="1746" kern="100">
                <a:solidFill>
                  <a:srgbClr val="181717"/>
                </a:solidFill>
                <a:latin typeface="Times New Roman" panose="02020603050405020304" pitchFamily="18" charset="0"/>
                <a:ea typeface="+mn-ea"/>
                <a:cs typeface="+mn-cs"/>
              </a:rPr>
              <a:t>C.</a:t>
            </a:r>
          </a:p>
          <a:p>
            <a:pPr defTabSz="886968">
              <a:spcAft>
                <a:spcPts val="600"/>
              </a:spcAft>
            </a:pPr>
            <a:endParaRPr lang="en-US" sz="1746" kern="1200">
              <a:solidFill>
                <a:schemeClr val="tx1"/>
              </a:solidFill>
              <a:latin typeface="+mn-lt"/>
              <a:ea typeface="+mn-ea"/>
              <a:cs typeface="+mn-cs"/>
            </a:endParaRPr>
          </a:p>
          <a:p>
            <a:pPr>
              <a:spcAft>
                <a:spcPts val="600"/>
              </a:spcAft>
            </a:pPr>
            <a:endParaRPr lang="el-GR"/>
          </a:p>
        </p:txBody>
      </p:sp>
      <p:pic>
        <p:nvPicPr>
          <p:cNvPr id="4" name="Picture 104">
            <a:extLst>
              <a:ext uri="{FF2B5EF4-FFF2-40B4-BE49-F238E27FC236}">
                <a16:creationId xmlns:a16="http://schemas.microsoft.com/office/drawing/2014/main" id="{9515FDB9-5B23-8EF0-3AB1-153291B4A9A5}"/>
              </a:ext>
            </a:extLst>
          </p:cNvPr>
          <p:cNvPicPr>
            <a:picLocks noChangeAspect="1"/>
          </p:cNvPicPr>
          <p:nvPr/>
        </p:nvPicPr>
        <p:blipFill>
          <a:blip r:embed="rId2"/>
          <a:stretch>
            <a:fillRect/>
          </a:stretch>
        </p:blipFill>
        <p:spPr>
          <a:xfrm>
            <a:off x="2378376" y="3117392"/>
            <a:ext cx="7299223" cy="811993"/>
          </a:xfrm>
          <a:prstGeom prst="rect">
            <a:avLst/>
          </a:prstGeom>
        </p:spPr>
      </p:pic>
    </p:spTree>
    <p:extLst>
      <p:ext uri="{BB962C8B-B14F-4D97-AF65-F5344CB8AC3E}">
        <p14:creationId xmlns:p14="http://schemas.microsoft.com/office/powerpoint/2010/main" val="301400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252248" y="568171"/>
            <a:ext cx="11650718" cy="3132318"/>
          </a:xfrm>
        </p:spPr>
        <p:txBody>
          <a:bodyPr>
            <a:normAutofit/>
          </a:bodyPr>
          <a:lstStyle/>
          <a:p>
            <a:r>
              <a:rPr lang="el-GR" sz="2000" dirty="0"/>
              <a:t>Οι πολικές αντιδράσεις συμβαίνουν λόγω της ηλεκτρικής έλξης μεταξύ θετικά πολωμένων και αρνητικά πολωμένων κέντρων σε λειτουργικές ομάδες στα μόρια. </a:t>
            </a:r>
          </a:p>
          <a:p>
            <a:r>
              <a:rPr lang="el-GR" sz="2000" dirty="0"/>
              <a:t>Οι περισσότερες οργανικές ενώσεις είναι ηλεκτρικά ουδέτερες. δεν έχουν καθαρό φορτίο, είτε θετικό είτε αρνητικό. Ωστόσο, ορισμένοι δεσμοί μέσα σε ένα μόριο, ιδιαίτερα οι δεσμοί σε λειτουργικές ομάδες, είναι πολικοί. Η πολικότητα του δεσμού είναι συνέπεια μιας ασύμμετρης κατανομής ηλεκτρονίων σε έναν δεσμό και οφείλεται στη διαφορά στην </a:t>
            </a:r>
            <a:r>
              <a:rPr lang="el-GR" sz="2000" dirty="0" err="1"/>
              <a:t>ηλεκτραρνητικότητα</a:t>
            </a:r>
            <a:r>
              <a:rPr lang="el-GR" sz="2000" dirty="0"/>
              <a:t> των συνδεδεμένων ατόμων. Στοιχεία όπως το οξυγόνο, το άζωτο, το φθόριο και το χλώριο είναι πιο </a:t>
            </a:r>
            <a:r>
              <a:rPr lang="el-GR" sz="2000" dirty="0" err="1"/>
              <a:t>ηλεκτροαρνητικά</a:t>
            </a:r>
            <a:r>
              <a:rPr lang="el-GR" sz="2000" dirty="0"/>
              <a:t> από τον άνθρακα, επομένως ένα άτομο άνθρακα που συνδέεται με ένα από αυτά τα άτομα έχει μερικό θετικό φορτίο (δ</a:t>
            </a:r>
            <a:r>
              <a:rPr lang="el-GR" sz="2000" baseline="30000" dirty="0"/>
              <a:t>+</a:t>
            </a:r>
            <a:r>
              <a:rPr lang="el-GR" sz="2000" dirty="0"/>
              <a:t>). Αντίθετα, τα μέταλλα είναι λιγότερο </a:t>
            </a:r>
            <a:r>
              <a:rPr lang="el-GR" sz="2000" dirty="0" err="1"/>
              <a:t>ηλεκτραρνητικά</a:t>
            </a:r>
            <a:r>
              <a:rPr lang="el-GR" sz="2000" dirty="0"/>
              <a:t> από τον άνθρακα, επομένως ένα άτομο άνθρακα που συνδέεται με ένα μέταλλο έχει μερικό αρνητικό φορτίο (δ</a:t>
            </a:r>
            <a:r>
              <a:rPr lang="el-GR" sz="2000" baseline="30000" dirty="0"/>
              <a:t>-</a:t>
            </a:r>
            <a:r>
              <a:rPr lang="el-GR" sz="2000" dirty="0"/>
              <a:t>). </a:t>
            </a:r>
          </a:p>
        </p:txBody>
      </p:sp>
      <p:pic>
        <p:nvPicPr>
          <p:cNvPr id="4" name="Εικόνα 3">
            <a:extLst>
              <a:ext uri="{FF2B5EF4-FFF2-40B4-BE49-F238E27FC236}">
                <a16:creationId xmlns:a16="http://schemas.microsoft.com/office/drawing/2014/main" id="{37F8168B-D6EE-2049-B1AE-58D49A75EF85}"/>
              </a:ext>
            </a:extLst>
          </p:cNvPr>
          <p:cNvPicPr>
            <a:picLocks noChangeAspect="1"/>
          </p:cNvPicPr>
          <p:nvPr/>
        </p:nvPicPr>
        <p:blipFill>
          <a:blip r:embed="rId2"/>
          <a:stretch>
            <a:fillRect/>
          </a:stretch>
        </p:blipFill>
        <p:spPr>
          <a:xfrm>
            <a:off x="2972431" y="3568027"/>
            <a:ext cx="6247138" cy="3132318"/>
          </a:xfrm>
          <a:prstGeom prst="rect">
            <a:avLst/>
          </a:prstGeom>
        </p:spPr>
      </p:pic>
    </p:spTree>
    <p:extLst>
      <p:ext uri="{BB962C8B-B14F-4D97-AF65-F5344CB8AC3E}">
        <p14:creationId xmlns:p14="http://schemas.microsoft.com/office/powerpoint/2010/main" val="195786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567826-BCB2-D570-DBFB-6F51545513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364" y="15766"/>
            <a:ext cx="5532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66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793660" y="2599509"/>
            <a:ext cx="10143668" cy="3435531"/>
          </a:xfrm>
        </p:spPr>
        <p:txBody>
          <a:bodyPr anchor="ctr">
            <a:normAutofit/>
          </a:bodyPr>
          <a:lstStyle/>
          <a:p>
            <a:r>
              <a:rPr lang="el-GR" sz="2400"/>
              <a:t>Τι σημαίνει πολικότητα λειτουργικής ομάδας σε σχέση με τη χημική δραστικότητα; Επειδή τα αντίθετα φορτία έλκονται, το θεμελιώδες χαρακτηριστικό όλων των πολικών οργανικών αντιδράσεων είναι ότι θέσεις πλούσιες σε ηλεκτρόνια αντιδρούν με θέσεις φτωχές σε ηλεκτρόνια. Οι δεσμοί δημιουργούνται όταν ένα άτομο πλούσιο σε ηλεκτρόνια δωρίζει ένα ζεύγος ηλεκτρονίων σε ένα άτομο φτωχό σε ηλεκτρόνια και οι δεσμοί σπάνε όταν ένα άτομο φεύγει και με τα δύο ηλεκτρόνια από τον προηγούμενο δεσμό.</a:t>
            </a:r>
          </a:p>
        </p:txBody>
      </p:sp>
    </p:spTree>
    <p:extLst>
      <p:ext uri="{BB962C8B-B14F-4D97-AF65-F5344CB8AC3E}">
        <p14:creationId xmlns:p14="http://schemas.microsoft.com/office/powerpoint/2010/main" val="458394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30D8E9D-D4AC-EC31-BDA7-570331E62E3A}"/>
              </a:ext>
            </a:extLst>
          </p:cNvPr>
          <p:cNvSpPr>
            <a:spLocks noGrp="1"/>
          </p:cNvSpPr>
          <p:nvPr>
            <p:ph idx="1"/>
          </p:nvPr>
        </p:nvSpPr>
        <p:spPr>
          <a:xfrm>
            <a:off x="460513" y="139148"/>
            <a:ext cx="10515600" cy="5078895"/>
          </a:xfrm>
        </p:spPr>
        <p:txBody>
          <a:bodyPr>
            <a:normAutofit fontScale="92500" lnSpcReduction="10000"/>
          </a:bodyPr>
          <a:lstStyle/>
          <a:p>
            <a:pPr marL="0" indent="0">
              <a:buNone/>
            </a:pPr>
            <a:r>
              <a:rPr lang="el-GR"/>
              <a:t>Τα πλούσια σε ηλεκτρόνια και στα φτωχά σε ηλεκτρόνια είδη που εμπλέκονται στις πολικές αντιδράσεις αναφέρονται ως πυρηνόφιλα και ηλεκτρονιόφιλα. </a:t>
            </a:r>
          </a:p>
          <a:p>
            <a:pPr marL="0" indent="0">
              <a:buNone/>
            </a:pPr>
            <a:r>
              <a:rPr lang="el-GR"/>
              <a:t>Πυρινόφιλο είναι μια ουσία που «αγαπά τον πυρήνα» (ένας πυρήνας είναι θετικά φορτισμένος). Ένα πυρηνόφιλο έχει ένα αρνητικά πολωμένο άτομο πλούσιο σε ηλεκτρόνια και μπορεί να σχηματίσει έναν δεσμό δωρίζοντας ένα ζεύγος ηλεκτρονίων σε ένα θετικά πολωμένο άτομο φτωχό σε ηλεκτρόνια. Τα πυρηνόφιλα μπορεί να είναι είτε ουδέτερα είτε αρνητικά φορτισμένα. </a:t>
            </a:r>
          </a:p>
          <a:p>
            <a:pPr marL="0" indent="0">
              <a:buNone/>
            </a:pPr>
            <a:r>
              <a:rPr lang="el-GR"/>
              <a:t>Ένα ηλεκτρονιόφιλο, αντίθετα, είναι «λάτρης των ηλεκτρονίων». Ένα ηλεκτρονιόφιλο έχει ένα θετικά πολωμένο άτομο φτωχό σε ηλεκτρόνια και μπορεί να σχηματίσει δεσμό δεχόμενο ένα ζεύγος ηλεκτρονίων από ένα πυρηνόφιλο. Τα ηλεκτρόφιλα μπορεί να είναι είτε ουδέτερα είτε θετικά φορτισμένα. </a:t>
            </a:r>
            <a:endParaRPr lang="el-GR" dirty="0"/>
          </a:p>
        </p:txBody>
      </p:sp>
      <p:pic>
        <p:nvPicPr>
          <p:cNvPr id="5" name="Εικόνα 4">
            <a:extLst>
              <a:ext uri="{FF2B5EF4-FFF2-40B4-BE49-F238E27FC236}">
                <a16:creationId xmlns:a16="http://schemas.microsoft.com/office/drawing/2014/main" id="{C5509DBB-58E2-A2A2-364A-A8EA311AC7F3}"/>
              </a:ext>
            </a:extLst>
          </p:cNvPr>
          <p:cNvPicPr>
            <a:picLocks noChangeAspect="1"/>
          </p:cNvPicPr>
          <p:nvPr/>
        </p:nvPicPr>
        <p:blipFill>
          <a:blip r:embed="rId2"/>
          <a:stretch>
            <a:fillRect/>
          </a:stretch>
        </p:blipFill>
        <p:spPr>
          <a:xfrm>
            <a:off x="2440885" y="4933950"/>
            <a:ext cx="6972300" cy="1924050"/>
          </a:xfrm>
          <a:prstGeom prst="rect">
            <a:avLst/>
          </a:prstGeom>
        </p:spPr>
      </p:pic>
    </p:spTree>
    <p:extLst>
      <p:ext uri="{BB962C8B-B14F-4D97-AF65-F5344CB8AC3E}">
        <p14:creationId xmlns:p14="http://schemas.microsoft.com/office/powerpoint/2010/main" val="382843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2" name="Rectangle 1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8F2F70F6-4972-DF4B-2233-D226090ADC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880"/>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723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D7B61F-3F4D-627E-DB9A-C1B2F06A835C}"/>
              </a:ext>
            </a:extLst>
          </p:cNvPr>
          <p:cNvSpPr>
            <a:spLocks noGrp="1"/>
          </p:cNvSpPr>
          <p:nvPr>
            <p:ph idx="1"/>
          </p:nvPr>
        </p:nvSpPr>
        <p:spPr>
          <a:xfrm>
            <a:off x="0" y="387626"/>
            <a:ext cx="4651513" cy="6470373"/>
          </a:xfrm>
        </p:spPr>
        <p:txBody>
          <a:bodyPr>
            <a:normAutofit fontScale="70000" lnSpcReduction="20000"/>
          </a:bodyPr>
          <a:lstStyle/>
          <a:p>
            <a:r>
              <a:rPr lang="el-GR"/>
              <a:t>Τι είδους χημική δραστικότητα περιμένουμε από έναν διπλό δεσμό;</a:t>
            </a:r>
          </a:p>
          <a:p>
            <a:r>
              <a:rPr lang="el-GR"/>
              <a:t>Γνωρίζουμε ότι τα αλκάνια, όπως το αιθάνιο, είναι σχετικά αδρανή επειδή όλα τα ηλεκτρόνια σθένους συνδέονται σε ισχυρούς, ομοιπολικούς δεσμούς. Επιπλέον, τα ηλεκτρόνια του δεσμού </a:t>
            </a:r>
            <a:r>
              <a:rPr lang="en-US"/>
              <a:t>C-C </a:t>
            </a:r>
            <a:r>
              <a:rPr lang="el-GR"/>
              <a:t>στα αλκάνια είναι σχετικά απρόσιτα επειδή είναι προστατευμένα μεταξύ των πυρήνων. </a:t>
            </a:r>
          </a:p>
          <a:p>
            <a:r>
              <a:rPr lang="el-GR"/>
              <a:t>Ωστόσο, η ηλεκτρονική κατάσταση στα αλκένια είναι αρκετά διαφορετική. Οι διπλοί δεσμοί έχουν μεγαλύτερη πυκνότητα ηλεκτρονίων από τους απλούς δεσμούς - τέσσερα ηλεκτρόνια σε έναν διπλό δεσμό έναντι μόνο δύο σε έναν απλό δεσμό. Επιπλέον, τα ηλεκτρόνια στον δεσμό π είναι προσβάσιμα σε αντιδρώντα που πλησιάζουν επειδή βρίσκονται πάνω και κάτω από το επίπεδο του διπλού δεσμού αντί να είναι προστατευμένα μεταξύ των πυρήνων. Ως αποτέλεσμα, ο διπλός δεσμός είναι πυρηνόφιλος και η χημεία των αλκενίων κυριαρχείται από αντιδράσεις με ηλεκτρονιόφιλα</a:t>
            </a:r>
            <a:endParaRPr lang="el-GR" dirty="0"/>
          </a:p>
        </p:txBody>
      </p:sp>
      <p:pic>
        <p:nvPicPr>
          <p:cNvPr id="2" name="Picture 1">
            <a:extLst>
              <a:ext uri="{FF2B5EF4-FFF2-40B4-BE49-F238E27FC236}">
                <a16:creationId xmlns:a16="http://schemas.microsoft.com/office/drawing/2014/main" id="{EFC13224-1CB2-AA19-1B8A-38ADF77344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5963" y="0"/>
            <a:ext cx="7666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11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4BE02-44BE-028C-F64F-11B1D55ABB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0"/>
            <a:ext cx="779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DC432B5-D908-BB9D-F0F4-829AB8512C8B}"/>
              </a:ext>
            </a:extLst>
          </p:cNvPr>
          <p:cNvSpPr txBox="1"/>
          <p:nvPr/>
        </p:nvSpPr>
        <p:spPr>
          <a:xfrm>
            <a:off x="0" y="447262"/>
            <a:ext cx="5655365" cy="5642570"/>
          </a:xfrm>
          <a:prstGeom prst="rect">
            <a:avLst/>
          </a:prstGeom>
          <a:noFill/>
        </p:spPr>
        <p:txBody>
          <a:bodyPr wrap="square">
            <a:spAutoFit/>
          </a:bodyPr>
          <a:lstStyle/>
          <a:p>
            <a:r>
              <a:rPr lang="el-GR"/>
              <a:t>Η αντίδραση ξεκινά όταν το πυρηνόφιλο αλκένιο </a:t>
            </a:r>
            <a:r>
              <a:rPr lang="en-US"/>
              <a:t>“</a:t>
            </a:r>
            <a:r>
              <a:rPr lang="el-GR"/>
              <a:t>δωρίζει</a:t>
            </a:r>
            <a:r>
              <a:rPr lang="en-US"/>
              <a:t>”</a:t>
            </a:r>
            <a:r>
              <a:rPr lang="el-GR"/>
              <a:t> ένα ζεύγος ηλεκτρονίων από τον δεσμό </a:t>
            </a:r>
            <a:r>
              <a:rPr lang="en-US"/>
              <a:t>C=C</a:t>
            </a:r>
            <a:r>
              <a:rPr lang="el-GR"/>
              <a:t> στο HBr για να σχηματίσει έναν νέο δεσμό C</a:t>
            </a:r>
            <a:r>
              <a:rPr lang="en-US"/>
              <a:t>-</a:t>
            </a:r>
            <a:r>
              <a:rPr lang="el-GR"/>
              <a:t>H και  Br</a:t>
            </a:r>
            <a:r>
              <a:rPr lang="el-GR" sz="2800" baseline="30000"/>
              <a:t>-</a:t>
            </a:r>
            <a:r>
              <a:rPr lang="el-GR"/>
              <a:t>.</a:t>
            </a:r>
          </a:p>
          <a:p>
            <a:endParaRPr lang="el-GR"/>
          </a:p>
          <a:p>
            <a:r>
              <a:rPr lang="el-GR"/>
              <a:t>Ταυτόχρονα, ο δεσμός H-Br σπάει και τα ηλεκτρόνια παραμένουν με το άτομο Br, δίνοντας Br</a:t>
            </a:r>
            <a:r>
              <a:rPr lang="el-GR" baseline="30000"/>
              <a:t>-</a:t>
            </a:r>
            <a:r>
              <a:rPr lang="el-GR"/>
              <a:t>. Όταν ένα από τα άτομα άνθρακα του αλκενίου ενώνεται με το υδρογόνο, το άλλο άτομο άνθρακα, έχοντας χάσει το μερίδιό του από τα ηλεκτρόνια του διπλού δεσμού, τώρα έχει μόνο έξι ηλεκτρόνια σθένους και μένει με ένα θετικό φορτίο. </a:t>
            </a:r>
          </a:p>
          <a:p>
            <a:endParaRPr lang="el-GR"/>
          </a:p>
          <a:p>
            <a:r>
              <a:rPr lang="el-GR"/>
              <a:t>Αυτό το θετικά φορτισμένο είδος - ένα κατιόν άνθρακα ή καρβοκατιόν - είναι από μόνο του ηλεκτρονιόφιλο που μπορεί να δεχτεί ένα ζεύγος ηλεκτρονίων από ένα πυρηνόφιλο.</a:t>
            </a:r>
          </a:p>
          <a:p>
            <a:endParaRPr lang="el-GR"/>
          </a:p>
          <a:p>
            <a:r>
              <a:rPr lang="el-GR"/>
              <a:t>Το ανιόν Br</a:t>
            </a:r>
            <a:r>
              <a:rPr lang="el-GR" baseline="30000"/>
              <a:t>-</a:t>
            </a:r>
            <a:r>
              <a:rPr lang="el-GR"/>
              <a:t> σε ένα δεύτερο βήμα, προσφέρει ηλεκτρόνια στο καρβοκατιόν, σχηματίζοντας έναν δεσμό C-Br και αποδίδοντας το προϊόν προσθήκης. </a:t>
            </a:r>
            <a:endParaRPr lang="el-GR" dirty="0"/>
          </a:p>
        </p:txBody>
      </p:sp>
    </p:spTree>
    <p:extLst>
      <p:ext uri="{BB962C8B-B14F-4D97-AF65-F5344CB8AC3E}">
        <p14:creationId xmlns:p14="http://schemas.microsoft.com/office/powerpoint/2010/main" val="24392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61D6B8C-8158-D447-55D2-529174AB3B3B}"/>
              </a:ext>
            </a:extLst>
          </p:cNvPr>
          <p:cNvPicPr>
            <a:picLocks noGrp="1" noChangeAspect="1"/>
          </p:cNvPicPr>
          <p:nvPr>
            <p:ph idx="1"/>
          </p:nvPr>
        </p:nvPicPr>
        <p:blipFill>
          <a:blip r:embed="rId2"/>
          <a:stretch>
            <a:fillRect/>
          </a:stretch>
        </p:blipFill>
        <p:spPr>
          <a:xfrm>
            <a:off x="643467" y="1765977"/>
            <a:ext cx="10905066" cy="332604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756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Εικόνα 3">
            <a:extLst>
              <a:ext uri="{FF2B5EF4-FFF2-40B4-BE49-F238E27FC236}">
                <a16:creationId xmlns:a16="http://schemas.microsoft.com/office/drawing/2014/main" id="{C1B0C48D-0AE7-44A0-7B5F-DD7B6E8F6FD8}"/>
              </a:ext>
            </a:extLst>
          </p:cNvPr>
          <p:cNvPicPr>
            <a:picLocks noChangeAspect="1"/>
          </p:cNvPicPr>
          <p:nvPr/>
        </p:nvPicPr>
        <p:blipFill>
          <a:blip r:embed="rId2"/>
          <a:stretch>
            <a:fillRect/>
          </a:stretch>
        </p:blipFill>
        <p:spPr>
          <a:xfrm>
            <a:off x="413005" y="713344"/>
            <a:ext cx="7182269" cy="5404657"/>
          </a:xfrm>
          <a:prstGeom prst="rect">
            <a:avLst/>
          </a:prstGeom>
        </p:spPr>
      </p:pic>
      <p:sp>
        <p:nvSpPr>
          <p:cNvPr id="3" name="Θέση περιεχομένου 2">
            <a:extLst>
              <a:ext uri="{FF2B5EF4-FFF2-40B4-BE49-F238E27FC236}">
                <a16:creationId xmlns:a16="http://schemas.microsoft.com/office/drawing/2014/main" id="{2ED7B61F-3F4D-627E-DB9A-C1B2F06A835C}"/>
              </a:ext>
            </a:extLst>
          </p:cNvPr>
          <p:cNvSpPr>
            <a:spLocks noGrp="1"/>
          </p:cNvSpPr>
          <p:nvPr>
            <p:ph idx="1"/>
          </p:nvPr>
        </p:nvSpPr>
        <p:spPr>
          <a:xfrm>
            <a:off x="8136331" y="1172820"/>
            <a:ext cx="2824070" cy="4803078"/>
          </a:xfrm>
        </p:spPr>
        <p:txBody>
          <a:bodyPr anchor="t">
            <a:normAutofit/>
          </a:bodyPr>
          <a:lstStyle/>
          <a:p>
            <a:r>
              <a:rPr lang="el-GR" sz="1800" dirty="0"/>
              <a:t>Κανόνας </a:t>
            </a:r>
            <a:r>
              <a:rPr lang="en-US" sz="1800" dirty="0"/>
              <a:t>Markovnikov</a:t>
            </a:r>
            <a:endParaRPr lang="el-GR" sz="1800" dirty="0"/>
          </a:p>
          <a:p>
            <a:pPr marL="0" indent="0">
              <a:buNone/>
            </a:pPr>
            <a:r>
              <a:rPr lang="el-GR" sz="1800" dirty="0"/>
              <a:t>Με την προσθήκη του ΗΧ σε ένα αλκένιο, το Η προσκολλάται στον άνθρακα με</a:t>
            </a:r>
            <a:r>
              <a:rPr lang="en-US" sz="1800" dirty="0"/>
              <a:t> </a:t>
            </a:r>
            <a:r>
              <a:rPr lang="el-GR" sz="1800" dirty="0"/>
              <a:t>τους λιγότερους </a:t>
            </a:r>
            <a:r>
              <a:rPr lang="el-GR" sz="1800" dirty="0" err="1"/>
              <a:t>άλκυλο</a:t>
            </a:r>
            <a:r>
              <a:rPr lang="el-GR" sz="1800" dirty="0"/>
              <a:t> </a:t>
            </a:r>
            <a:r>
              <a:rPr lang="el-GR" sz="1800" dirty="0" err="1"/>
              <a:t>υποκαταστάτες</a:t>
            </a:r>
            <a:r>
              <a:rPr lang="el-GR" sz="1800" dirty="0"/>
              <a:t> και το Χ προσκολλάται στον άνθρακα με τους περισσότερους </a:t>
            </a:r>
            <a:r>
              <a:rPr lang="el-GR" sz="1800" dirty="0" err="1"/>
              <a:t>αλκύλο</a:t>
            </a:r>
            <a:r>
              <a:rPr lang="el-GR" sz="1800" dirty="0"/>
              <a:t> </a:t>
            </a:r>
            <a:r>
              <a:rPr lang="el-GR" sz="1800" dirty="0" err="1"/>
              <a:t>υποκαταστάτες</a:t>
            </a:r>
            <a:r>
              <a:rPr lang="el-GR" sz="1800" dirty="0"/>
              <a:t>.</a:t>
            </a:r>
          </a:p>
        </p:txBody>
      </p:sp>
      <p:cxnSp>
        <p:nvCxnSpPr>
          <p:cNvPr id="17" name="Straight Connector 16">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0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E1C8B8F0-26B7-FF59-46E1-197DE06CA9F8}"/>
              </a:ext>
            </a:extLst>
          </p:cNvPr>
          <p:cNvPicPr>
            <a:picLocks noChangeAspect="1"/>
          </p:cNvPicPr>
          <p:nvPr/>
        </p:nvPicPr>
        <p:blipFill>
          <a:blip r:embed="rId2"/>
          <a:stretch>
            <a:fillRect/>
          </a:stretch>
        </p:blipFill>
        <p:spPr>
          <a:xfrm>
            <a:off x="1940256" y="1095943"/>
            <a:ext cx="8311487" cy="1828527"/>
          </a:xfrm>
          <a:prstGeom prst="rect">
            <a:avLst/>
          </a:prstGeom>
        </p:spPr>
      </p:pic>
      <p:sp>
        <p:nvSpPr>
          <p:cNvPr id="3" name="Θέση περιεχομένου 2">
            <a:extLst>
              <a:ext uri="{FF2B5EF4-FFF2-40B4-BE49-F238E27FC236}">
                <a16:creationId xmlns:a16="http://schemas.microsoft.com/office/drawing/2014/main" id="{2ED7B61F-3F4D-627E-DB9A-C1B2F06A835C}"/>
              </a:ext>
            </a:extLst>
          </p:cNvPr>
          <p:cNvSpPr>
            <a:spLocks noGrp="1"/>
          </p:cNvSpPr>
          <p:nvPr>
            <p:ph idx="1"/>
          </p:nvPr>
        </p:nvSpPr>
        <p:spPr>
          <a:xfrm>
            <a:off x="1940256" y="3833199"/>
            <a:ext cx="8332826" cy="1119982"/>
          </a:xfrm>
        </p:spPr>
        <p:txBody>
          <a:bodyPr anchor="ctr">
            <a:normAutofit/>
          </a:bodyPr>
          <a:lstStyle/>
          <a:p>
            <a:r>
              <a:rPr lang="el-GR" sz="2000"/>
              <a:t>Όταν και οι 2 άνθρακες έχουν τον ίδιο βαθμό υποκατάστασης, τότε σχηματίζεται μίγμα προϊόντων</a:t>
            </a:r>
          </a:p>
          <a:p>
            <a:endParaRPr lang="el-GR" sz="2000"/>
          </a:p>
        </p:txBody>
      </p:sp>
    </p:spTree>
    <p:extLst>
      <p:ext uri="{BB962C8B-B14F-4D97-AF65-F5344CB8AC3E}">
        <p14:creationId xmlns:p14="http://schemas.microsoft.com/office/powerpoint/2010/main" val="36498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F14B70-CC4D-F1F1-1339-3D72CF26F411}"/>
              </a:ext>
            </a:extLst>
          </p:cNvPr>
          <p:cNvSpPr>
            <a:spLocks noGrp="1"/>
          </p:cNvSpPr>
          <p:nvPr>
            <p:ph idx="1"/>
          </p:nvPr>
        </p:nvSpPr>
        <p:spPr>
          <a:xfrm>
            <a:off x="838200" y="488272"/>
            <a:ext cx="10515600" cy="5688691"/>
          </a:xfrm>
        </p:spPr>
        <p:txBody>
          <a:bodyPr/>
          <a:lstStyle/>
          <a:p>
            <a:r>
              <a:rPr lang="el-GR" sz="1800" dirty="0">
                <a:solidFill>
                  <a:srgbClr val="181717"/>
                </a:solidFill>
                <a:effectLst/>
                <a:latin typeface="Times New Roman" panose="02020603050405020304" pitchFamily="18" charset="0"/>
                <a:ea typeface="Times New Roman" panose="02020603050405020304" pitchFamily="18" charset="0"/>
              </a:rPr>
              <a:t>Τα αλκένια ή </a:t>
            </a:r>
            <a:r>
              <a:rPr lang="el-GR" sz="1800" dirty="0" err="1">
                <a:solidFill>
                  <a:srgbClr val="181717"/>
                </a:solidFill>
                <a:effectLst/>
                <a:latin typeface="Times New Roman" panose="02020603050405020304" pitchFamily="18" charset="0"/>
                <a:ea typeface="Times New Roman" panose="02020603050405020304" pitchFamily="18" charset="0"/>
              </a:rPr>
              <a:t>ολεφίνες</a:t>
            </a:r>
            <a:r>
              <a:rPr lang="el-GR" sz="1800" dirty="0">
                <a:solidFill>
                  <a:srgbClr val="181717"/>
                </a:solidFill>
                <a:effectLst/>
                <a:latin typeface="Times New Roman" panose="02020603050405020304" pitchFamily="18" charset="0"/>
                <a:ea typeface="Times New Roman" panose="02020603050405020304" pitchFamily="18" charset="0"/>
              </a:rPr>
              <a:t> που έχουν έναν διπλό δεσμό C=C περιγράφονται από τον μοριακό τύπο C</a:t>
            </a:r>
            <a:r>
              <a:rPr lang="el-GR" sz="1800" b="1" baseline="-25000" dirty="0">
                <a:solidFill>
                  <a:srgbClr val="181717"/>
                </a:solidFill>
                <a:effectLst/>
                <a:latin typeface="Times New Roman" panose="02020603050405020304" pitchFamily="18" charset="0"/>
                <a:ea typeface="Times New Roman" panose="02020603050405020304" pitchFamily="18" charset="0"/>
              </a:rPr>
              <a:t>ν</a:t>
            </a:r>
            <a:r>
              <a:rPr lang="el-GR" sz="1800" dirty="0">
                <a:solidFill>
                  <a:srgbClr val="181717"/>
                </a:solidFill>
                <a:effectLst/>
                <a:latin typeface="Times New Roman" panose="02020603050405020304" pitchFamily="18" charset="0"/>
                <a:ea typeface="Times New Roman" panose="02020603050405020304" pitchFamily="18" charset="0"/>
              </a:rPr>
              <a:t>Η</a:t>
            </a:r>
            <a:r>
              <a:rPr lang="el-GR" sz="1800" b="1" baseline="-25000" dirty="0">
                <a:solidFill>
                  <a:srgbClr val="181717"/>
                </a:solidFill>
                <a:effectLst/>
                <a:latin typeface="Times New Roman" panose="02020603050405020304" pitchFamily="18" charset="0"/>
                <a:ea typeface="Times New Roman" panose="02020603050405020304" pitchFamily="18" charset="0"/>
              </a:rPr>
              <a:t>2ν</a:t>
            </a:r>
            <a:r>
              <a:rPr lang="el-GR" sz="1800" dirty="0">
                <a:solidFill>
                  <a:srgbClr val="181717"/>
                </a:solidFill>
                <a:effectLst/>
                <a:latin typeface="Times New Roman" panose="02020603050405020304" pitchFamily="18" charset="0"/>
                <a:ea typeface="Times New Roman" panose="02020603050405020304" pitchFamily="18" charset="0"/>
              </a:rPr>
              <a:t> με ν≥2. Το απλούστερο αλκένιο είναι το </a:t>
            </a:r>
            <a:r>
              <a:rPr lang="el-GR" sz="1800" dirty="0" err="1">
                <a:solidFill>
                  <a:srgbClr val="181717"/>
                </a:solidFill>
                <a:effectLst/>
                <a:latin typeface="Times New Roman" panose="02020603050405020304" pitchFamily="18" charset="0"/>
                <a:ea typeface="Times New Roman" panose="02020603050405020304" pitchFamily="18" charset="0"/>
              </a:rPr>
              <a:t>αιθένιο</a:t>
            </a:r>
            <a:r>
              <a:rPr lang="el-GR" sz="1800" dirty="0">
                <a:solidFill>
                  <a:srgbClr val="181717"/>
                </a:solidFill>
                <a:effectLst/>
                <a:latin typeface="Times New Roman" panose="02020603050405020304" pitchFamily="18" charset="0"/>
                <a:ea typeface="Times New Roman" panose="02020603050405020304" pitchFamily="18" charset="0"/>
              </a:rPr>
              <a:t> ή αιθυλένιο CH</a:t>
            </a:r>
            <a:r>
              <a:rPr lang="el-GR" sz="1800" b="1" baseline="-25000" dirty="0">
                <a:solidFill>
                  <a:srgbClr val="181717"/>
                </a:solidFill>
                <a:effectLst/>
                <a:latin typeface="Times New Roman" panose="02020603050405020304" pitchFamily="18" charset="0"/>
                <a:ea typeface="Times New Roman" panose="02020603050405020304" pitchFamily="18" charset="0"/>
              </a:rPr>
              <a:t>2</a:t>
            </a:r>
            <a:r>
              <a:rPr lang="el-GR" sz="1800" dirty="0">
                <a:solidFill>
                  <a:srgbClr val="181717"/>
                </a:solidFill>
                <a:effectLst/>
                <a:latin typeface="Times New Roman" panose="02020603050405020304" pitchFamily="18" charset="0"/>
                <a:ea typeface="Times New Roman" panose="02020603050405020304" pitchFamily="18" charset="0"/>
              </a:rPr>
              <a:t>=CH</a:t>
            </a:r>
            <a:r>
              <a:rPr lang="el-GR" sz="1800" b="1" baseline="-25000" dirty="0">
                <a:solidFill>
                  <a:srgbClr val="181717"/>
                </a:solidFill>
                <a:effectLst/>
                <a:latin typeface="Times New Roman" panose="02020603050405020304" pitchFamily="18" charset="0"/>
                <a:ea typeface="Times New Roman" panose="02020603050405020304" pitchFamily="18" charset="0"/>
              </a:rPr>
              <a:t>2</a:t>
            </a:r>
            <a:r>
              <a:rPr lang="el-GR" sz="1800" dirty="0">
                <a:solidFill>
                  <a:srgbClr val="181717"/>
                </a:solidFill>
                <a:effectLst/>
                <a:latin typeface="Times New Roman" panose="02020603050405020304" pitchFamily="18" charset="0"/>
                <a:ea typeface="Times New Roman" panose="02020603050405020304" pitchFamily="18" charset="0"/>
              </a:rPr>
              <a:t> και προκύπτει για ν=2. Είναι άχρωμο, εύφλεκτο αέριο. Υπάρχει στα φυτά όπου δρα ως ορμόνη υπεύθυνη για την ωρίμανση των φρούτων. Πολλά φρούτα όπως οι μπανάνες, οι ντομάτες, τα εσπεριδοειδή συλλέγονται πριν ωριμάσουν ενώ είναι ακόμα πράσινα. Κατόπιν επεξεργάζονται με μικρές ποσότητες </a:t>
            </a:r>
            <a:r>
              <a:rPr lang="el-GR" sz="1800" dirty="0" err="1">
                <a:solidFill>
                  <a:srgbClr val="181717"/>
                </a:solidFill>
                <a:effectLst/>
                <a:latin typeface="Times New Roman" panose="02020603050405020304" pitchFamily="18" charset="0"/>
                <a:ea typeface="Times New Roman" panose="02020603050405020304" pitchFamily="18" charset="0"/>
              </a:rPr>
              <a:t>αιθυλένιου</a:t>
            </a:r>
            <a:r>
              <a:rPr lang="el-GR" sz="1800" dirty="0">
                <a:solidFill>
                  <a:srgbClr val="181717"/>
                </a:solidFill>
                <a:effectLst/>
                <a:latin typeface="Times New Roman" panose="02020603050405020304" pitchFamily="18" charset="0"/>
                <a:ea typeface="Times New Roman" panose="02020603050405020304" pitchFamily="18" charset="0"/>
              </a:rPr>
              <a:t> και επιτυγχάνεται η ωρίμανση του φρούτου. </a:t>
            </a:r>
            <a:endParaRPr lang="el-GR" dirty="0"/>
          </a:p>
        </p:txBody>
      </p:sp>
      <p:pic>
        <p:nvPicPr>
          <p:cNvPr id="2" name="Picture 157">
            <a:extLst>
              <a:ext uri="{FF2B5EF4-FFF2-40B4-BE49-F238E27FC236}">
                <a16:creationId xmlns:a16="http://schemas.microsoft.com/office/drawing/2014/main" id="{69AD43B9-777C-2314-24FC-864D86984092}"/>
              </a:ext>
            </a:extLst>
          </p:cNvPr>
          <p:cNvPicPr>
            <a:picLocks noChangeAspect="1"/>
          </p:cNvPicPr>
          <p:nvPr/>
        </p:nvPicPr>
        <p:blipFill>
          <a:blip r:embed="rId2"/>
          <a:stretch>
            <a:fillRect/>
          </a:stretch>
        </p:blipFill>
        <p:spPr>
          <a:xfrm>
            <a:off x="2539075" y="3004820"/>
            <a:ext cx="7348317" cy="3172143"/>
          </a:xfrm>
          <a:prstGeom prst="rect">
            <a:avLst/>
          </a:prstGeom>
        </p:spPr>
      </p:pic>
    </p:spTree>
    <p:extLst>
      <p:ext uri="{BB962C8B-B14F-4D97-AF65-F5344CB8AC3E}">
        <p14:creationId xmlns:p14="http://schemas.microsoft.com/office/powerpoint/2010/main" val="2715216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D7B61F-3F4D-627E-DB9A-C1B2F06A835C}"/>
              </a:ext>
            </a:extLst>
          </p:cNvPr>
          <p:cNvSpPr>
            <a:spLocks noGrp="1"/>
          </p:cNvSpPr>
          <p:nvPr>
            <p:ph idx="1"/>
          </p:nvPr>
        </p:nvSpPr>
        <p:spPr>
          <a:xfrm>
            <a:off x="838200" y="377687"/>
            <a:ext cx="10515600" cy="5799276"/>
          </a:xfrm>
        </p:spPr>
        <p:txBody>
          <a:bodyPr/>
          <a:lstStyle/>
          <a:p>
            <a:r>
              <a:rPr lang="el-GR" sz="2800"/>
              <a:t>Κανόνας </a:t>
            </a:r>
            <a:r>
              <a:rPr lang="en-US" sz="2800"/>
              <a:t>Markovnikov</a:t>
            </a:r>
            <a:endParaRPr lang="el-GR" sz="2800"/>
          </a:p>
          <a:p>
            <a:r>
              <a:rPr lang="el-GR"/>
              <a:t>Με την προσθήκη ΗΧ σε ένα αλκένιο, το καρβοκατιόν που είναι πιο υποκατεστημένο σχηματίζεται ως ενδιάμεσο παρά το λιγότερο υποκατεστημένο καρβοκατιόν</a:t>
            </a:r>
            <a:endParaRPr lang="el-GR" dirty="0"/>
          </a:p>
        </p:txBody>
      </p:sp>
      <p:pic>
        <p:nvPicPr>
          <p:cNvPr id="6" name="Εικόνα 5">
            <a:extLst>
              <a:ext uri="{FF2B5EF4-FFF2-40B4-BE49-F238E27FC236}">
                <a16:creationId xmlns:a16="http://schemas.microsoft.com/office/drawing/2014/main" id="{45C1CFFE-2CDC-3913-E965-F0D6E728D235}"/>
              </a:ext>
            </a:extLst>
          </p:cNvPr>
          <p:cNvPicPr>
            <a:picLocks noChangeAspect="1"/>
          </p:cNvPicPr>
          <p:nvPr/>
        </p:nvPicPr>
        <p:blipFill>
          <a:blip r:embed="rId2"/>
          <a:stretch>
            <a:fillRect/>
          </a:stretch>
        </p:blipFill>
        <p:spPr>
          <a:xfrm>
            <a:off x="1871662" y="2394088"/>
            <a:ext cx="8448675" cy="4086225"/>
          </a:xfrm>
          <a:prstGeom prst="rect">
            <a:avLst/>
          </a:prstGeom>
        </p:spPr>
      </p:pic>
    </p:spTree>
    <p:extLst>
      <p:ext uri="{BB962C8B-B14F-4D97-AF65-F5344CB8AC3E}">
        <p14:creationId xmlns:p14="http://schemas.microsoft.com/office/powerpoint/2010/main" val="582749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5ABF50E1-3CFF-E682-2228-AB4AA443A89A}"/>
              </a:ext>
            </a:extLst>
          </p:cNvPr>
          <p:cNvPicPr>
            <a:picLocks noGrp="1" noChangeAspect="1"/>
          </p:cNvPicPr>
          <p:nvPr>
            <p:ph idx="1"/>
          </p:nvPr>
        </p:nvPicPr>
        <p:blipFill>
          <a:blip r:embed="rId2"/>
          <a:stretch>
            <a:fillRect/>
          </a:stretch>
        </p:blipFill>
        <p:spPr>
          <a:xfrm>
            <a:off x="643467" y="852678"/>
            <a:ext cx="10905066" cy="5152642"/>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62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30 at 8.44.17 AM.png">
            <a:extLst>
              <a:ext uri="{FF2B5EF4-FFF2-40B4-BE49-F238E27FC236}">
                <a16:creationId xmlns:a16="http://schemas.microsoft.com/office/drawing/2014/main" id="{33F0CD7C-EF12-F265-08CB-D35DF168C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9838"/>
            <a:ext cx="9144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3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EB5C1852-1F4A-9AA3-47CA-CA76FF8415AC}"/>
              </a:ext>
            </a:extLst>
          </p:cNvPr>
          <p:cNvPicPr>
            <a:picLocks noGrp="1" noChangeAspect="1"/>
          </p:cNvPicPr>
          <p:nvPr>
            <p:ph idx="1"/>
          </p:nvPr>
        </p:nvPicPr>
        <p:blipFill>
          <a:blip r:embed="rId2"/>
          <a:stretch>
            <a:fillRect/>
          </a:stretch>
        </p:blipFill>
        <p:spPr>
          <a:xfrm>
            <a:off x="643467" y="2106760"/>
            <a:ext cx="10905066" cy="2644478"/>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72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D7B61F-3F4D-627E-DB9A-C1B2F06A835C}"/>
              </a:ext>
            </a:extLst>
          </p:cNvPr>
          <p:cNvSpPr>
            <a:spLocks noGrp="1"/>
          </p:cNvSpPr>
          <p:nvPr>
            <p:ph idx="1"/>
          </p:nvPr>
        </p:nvSpPr>
        <p:spPr>
          <a:xfrm>
            <a:off x="838200" y="377687"/>
            <a:ext cx="10515600" cy="5799276"/>
          </a:xfrm>
        </p:spPr>
        <p:txBody>
          <a:bodyPr/>
          <a:lstStyle/>
          <a:p>
            <a:r>
              <a:rPr lang="el-GR" dirty="0"/>
              <a:t>Μετατόπιση </a:t>
            </a:r>
            <a:r>
              <a:rPr lang="el-GR" dirty="0" err="1"/>
              <a:t>υδριδίου</a:t>
            </a:r>
            <a:endParaRPr lang="el-GR" dirty="0"/>
          </a:p>
        </p:txBody>
      </p:sp>
      <p:pic>
        <p:nvPicPr>
          <p:cNvPr id="4" name="Εικόνα 3">
            <a:extLst>
              <a:ext uri="{FF2B5EF4-FFF2-40B4-BE49-F238E27FC236}">
                <a16:creationId xmlns:a16="http://schemas.microsoft.com/office/drawing/2014/main" id="{9E677EC0-9EBC-4E3A-D657-9AE1BAA72C8A}"/>
              </a:ext>
            </a:extLst>
          </p:cNvPr>
          <p:cNvPicPr>
            <a:picLocks noChangeAspect="1"/>
          </p:cNvPicPr>
          <p:nvPr/>
        </p:nvPicPr>
        <p:blipFill>
          <a:blip r:embed="rId2"/>
          <a:stretch>
            <a:fillRect/>
          </a:stretch>
        </p:blipFill>
        <p:spPr>
          <a:xfrm>
            <a:off x="1343025" y="1152525"/>
            <a:ext cx="9505950" cy="4552950"/>
          </a:xfrm>
          <a:prstGeom prst="rect">
            <a:avLst/>
          </a:prstGeom>
        </p:spPr>
      </p:pic>
    </p:spTree>
    <p:extLst>
      <p:ext uri="{BB962C8B-B14F-4D97-AF65-F5344CB8AC3E}">
        <p14:creationId xmlns:p14="http://schemas.microsoft.com/office/powerpoint/2010/main" val="3827563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D7B61F-3F4D-627E-DB9A-C1B2F06A835C}"/>
              </a:ext>
            </a:extLst>
          </p:cNvPr>
          <p:cNvSpPr>
            <a:spLocks noGrp="1"/>
          </p:cNvSpPr>
          <p:nvPr>
            <p:ph idx="1"/>
          </p:nvPr>
        </p:nvSpPr>
        <p:spPr>
          <a:xfrm>
            <a:off x="838200" y="377687"/>
            <a:ext cx="10515600" cy="5799276"/>
          </a:xfrm>
        </p:spPr>
        <p:txBody>
          <a:bodyPr/>
          <a:lstStyle/>
          <a:p>
            <a:r>
              <a:rPr lang="el-GR" dirty="0"/>
              <a:t>Μετατόπιση μεθυλίου</a:t>
            </a:r>
          </a:p>
        </p:txBody>
      </p:sp>
      <p:pic>
        <p:nvPicPr>
          <p:cNvPr id="4" name="Εικόνα 3">
            <a:extLst>
              <a:ext uri="{FF2B5EF4-FFF2-40B4-BE49-F238E27FC236}">
                <a16:creationId xmlns:a16="http://schemas.microsoft.com/office/drawing/2014/main" id="{1793444A-5237-2918-AF12-B04FECC4739E}"/>
              </a:ext>
            </a:extLst>
          </p:cNvPr>
          <p:cNvPicPr>
            <a:picLocks noChangeAspect="1"/>
          </p:cNvPicPr>
          <p:nvPr/>
        </p:nvPicPr>
        <p:blipFill>
          <a:blip r:embed="rId2"/>
          <a:stretch>
            <a:fillRect/>
          </a:stretch>
        </p:blipFill>
        <p:spPr>
          <a:xfrm>
            <a:off x="1319212" y="1252537"/>
            <a:ext cx="9553575" cy="4352925"/>
          </a:xfrm>
          <a:prstGeom prst="rect">
            <a:avLst/>
          </a:prstGeom>
        </p:spPr>
      </p:pic>
    </p:spTree>
    <p:extLst>
      <p:ext uri="{BB962C8B-B14F-4D97-AF65-F5344CB8AC3E}">
        <p14:creationId xmlns:p14="http://schemas.microsoft.com/office/powerpoint/2010/main" val="415590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10C4B-F642-9754-E2CA-EB40754970DD}"/>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1E5B076B-4691-6536-B06B-6C28DE738120}"/>
              </a:ext>
            </a:extLst>
          </p:cNvPr>
          <p:cNvSpPr>
            <a:spLocks noGrp="1"/>
          </p:cNvSpPr>
          <p:nvPr>
            <p:ph idx="1"/>
          </p:nvPr>
        </p:nvSpPr>
        <p:spPr/>
        <p:txBody>
          <a:bodyPr/>
          <a:lstStyle/>
          <a:p>
            <a:r>
              <a:rPr lang="el-GR" dirty="0"/>
              <a:t>1) </a:t>
            </a:r>
            <a:r>
              <a:rPr lang="en-US" b="0" i="0" dirty="0" err="1">
                <a:effectLst/>
                <a:highlight>
                  <a:srgbClr val="FFFFFF"/>
                </a:highlight>
                <a:latin typeface="Arial" panose="020B0604020202020204" pitchFamily="34" charset="0"/>
              </a:rPr>
              <a:t>Spiliopoulos</a:t>
            </a:r>
            <a:r>
              <a:rPr lang="en-US" b="0" i="0" dirty="0">
                <a:effectLst/>
                <a:highlight>
                  <a:srgbClr val="FFFFFF"/>
                </a:highlight>
                <a:latin typeface="Arial" panose="020B0604020202020204" pitchFamily="34" charset="0"/>
              </a:rPr>
              <a:t>, I., Vakros, I., &amp; </a:t>
            </a:r>
            <a:r>
              <a:rPr lang="en-US" b="0" i="0" dirty="0" err="1">
                <a:effectLst/>
                <a:highlight>
                  <a:srgbClr val="FFFFFF"/>
                </a:highlight>
                <a:latin typeface="Arial" panose="020B0604020202020204" pitchFamily="34" charset="0"/>
              </a:rPr>
              <a:t>Xaplanteri</a:t>
            </a:r>
            <a:r>
              <a:rPr lang="en-US" b="0" i="0" dirty="0">
                <a:effectLst/>
                <a:highlight>
                  <a:srgbClr val="FFFFFF"/>
                </a:highlight>
                <a:latin typeface="Arial" panose="020B0604020202020204" pitchFamily="34" charset="0"/>
              </a:rPr>
              <a:t>, M. (2015). </a:t>
            </a:r>
            <a:r>
              <a:rPr lang="el-GR" b="0" i="1" dirty="0">
                <a:effectLst/>
                <a:highlight>
                  <a:srgbClr val="FFFFFF"/>
                </a:highlight>
                <a:latin typeface="Arial" panose="020B0604020202020204" pitchFamily="34" charset="0"/>
              </a:rPr>
              <a:t>Χημεία</a:t>
            </a:r>
            <a:r>
              <a:rPr lang="el-GR" b="0" i="0" dirty="0">
                <a:effectLst/>
                <a:highlight>
                  <a:srgbClr val="FFFFFF"/>
                </a:highlight>
                <a:latin typeface="Arial" panose="020B0604020202020204" pitchFamily="34" charset="0"/>
              </a:rPr>
              <a:t> [</a:t>
            </a:r>
            <a:r>
              <a:rPr lang="en-US" b="0" i="0" dirty="0">
                <a:effectLst/>
                <a:highlight>
                  <a:srgbClr val="FFFFFF"/>
                </a:highlight>
                <a:latin typeface="Arial" panose="020B0604020202020204" pitchFamily="34" charset="0"/>
              </a:rPr>
              <a:t>Undergraduate textbook]. </a:t>
            </a:r>
            <a:r>
              <a:rPr lang="en-US" b="0" i="0" dirty="0" err="1">
                <a:effectLst/>
                <a:highlight>
                  <a:srgbClr val="FFFFFF"/>
                </a:highlight>
                <a:latin typeface="Arial" panose="020B0604020202020204" pitchFamily="34" charset="0"/>
              </a:rPr>
              <a:t>Kallipos</a:t>
            </a:r>
            <a:r>
              <a:rPr lang="en-US" b="0" i="0" dirty="0">
                <a:effectLst/>
                <a:highlight>
                  <a:srgbClr val="FFFFFF"/>
                </a:highlight>
                <a:latin typeface="Arial" panose="020B0604020202020204" pitchFamily="34" charset="0"/>
              </a:rPr>
              <a:t>, Open Academic Editions. </a:t>
            </a:r>
            <a:endParaRPr lang="el-GR" b="0" i="0" dirty="0">
              <a:effectLst/>
              <a:highlight>
                <a:srgbClr val="FFFFFF"/>
              </a:highlight>
              <a:latin typeface="Arial" panose="020B0604020202020204" pitchFamily="34" charset="0"/>
            </a:endParaRPr>
          </a:p>
          <a:p>
            <a:r>
              <a:rPr lang="el-GR" dirty="0"/>
              <a:t>2) </a:t>
            </a:r>
            <a:r>
              <a:rPr lang="en-US" b="0" i="0" dirty="0" err="1">
                <a:effectLst/>
                <a:highlight>
                  <a:srgbClr val="FFFFFF"/>
                </a:highlight>
                <a:latin typeface="Arial" panose="020B0604020202020204" pitchFamily="34" charset="0"/>
              </a:rPr>
              <a:t>Chamilakis</a:t>
            </a:r>
            <a:r>
              <a:rPr lang="en-US" b="0" i="0" dirty="0">
                <a:effectLst/>
                <a:highlight>
                  <a:srgbClr val="FFFFFF"/>
                </a:highlight>
                <a:latin typeface="Arial" panose="020B0604020202020204" pitchFamily="34" charset="0"/>
              </a:rPr>
              <a:t>, S. (2015). </a:t>
            </a:r>
            <a:r>
              <a:rPr lang="en-US" b="0" i="1" dirty="0">
                <a:effectLst/>
                <a:highlight>
                  <a:srgbClr val="FFFFFF"/>
                </a:highlight>
                <a:latin typeface="Arial" panose="020B0604020202020204" pitchFamily="34" charset="0"/>
              </a:rPr>
              <a:t>Organic Chemistry</a:t>
            </a:r>
            <a:r>
              <a:rPr lang="en-US" b="0" i="0" dirty="0">
                <a:effectLst/>
                <a:highlight>
                  <a:srgbClr val="FFFFFF"/>
                </a:highlight>
                <a:latin typeface="Arial" panose="020B0604020202020204" pitchFamily="34" charset="0"/>
              </a:rPr>
              <a:t> [Undergraduate textbook]. </a:t>
            </a:r>
            <a:r>
              <a:rPr lang="en-US" b="0" i="0" dirty="0" err="1">
                <a:effectLst/>
                <a:highlight>
                  <a:srgbClr val="FFFFFF"/>
                </a:highlight>
                <a:latin typeface="Arial" panose="020B0604020202020204" pitchFamily="34" charset="0"/>
              </a:rPr>
              <a:t>Kallipos</a:t>
            </a:r>
            <a:r>
              <a:rPr lang="en-US" b="0" i="0" dirty="0">
                <a:effectLst/>
                <a:highlight>
                  <a:srgbClr val="FFFFFF"/>
                </a:highlight>
                <a:latin typeface="Arial" panose="020B0604020202020204" pitchFamily="34" charset="0"/>
              </a:rPr>
              <a:t>, Open Academic Editions. </a:t>
            </a:r>
            <a:endParaRPr lang="el-GR" b="0" i="0" dirty="0">
              <a:effectLst/>
              <a:highlight>
                <a:srgbClr val="FFFFFF"/>
              </a:highlight>
              <a:latin typeface="Arial" panose="020B0604020202020204" pitchFamily="34" charset="0"/>
            </a:endParaRPr>
          </a:p>
          <a:p>
            <a:r>
              <a:rPr lang="el-GR" dirty="0">
                <a:highlight>
                  <a:srgbClr val="FFFFFF"/>
                </a:highlight>
                <a:latin typeface="Arial" panose="020B0604020202020204" pitchFamily="34" charset="0"/>
              </a:rPr>
              <a:t>3) ΟΡΓΑΝΙΚΗ ΧΗΜΕΙΑ, </a:t>
            </a:r>
            <a:r>
              <a:rPr lang="en-US" dirty="0">
                <a:highlight>
                  <a:srgbClr val="FFFFFF"/>
                </a:highlight>
                <a:latin typeface="Arial" panose="020B0604020202020204" pitchFamily="34" charset="0"/>
              </a:rPr>
              <a:t>JOHN </a:t>
            </a:r>
            <a:r>
              <a:rPr lang="en-US" dirty="0" err="1">
                <a:highlight>
                  <a:srgbClr val="FFFFFF"/>
                </a:highlight>
                <a:latin typeface="Arial" panose="020B0604020202020204" pitchFamily="34" charset="0"/>
              </a:rPr>
              <a:t>McMURRY</a:t>
            </a:r>
            <a:r>
              <a:rPr lang="el-GR" dirty="0">
                <a:highlight>
                  <a:srgbClr val="FFFFFF"/>
                </a:highlight>
                <a:latin typeface="Arial" panose="020B0604020202020204" pitchFamily="34" charset="0"/>
              </a:rPr>
              <a:t>, Μετάφραση της 9ης αμερικανικής έκδοσης. Επιμέλεια: Ιουλία </a:t>
            </a:r>
            <a:r>
              <a:rPr lang="el-GR" dirty="0" err="1">
                <a:highlight>
                  <a:srgbClr val="FFFFFF"/>
                </a:highlight>
                <a:latin typeface="Arial" panose="020B0604020202020204" pitchFamily="34" charset="0"/>
              </a:rPr>
              <a:t>Σμόνου</a:t>
            </a:r>
            <a:r>
              <a:rPr lang="el-GR" dirty="0">
                <a:highlight>
                  <a:srgbClr val="FFFFFF"/>
                </a:highlight>
                <a:latin typeface="Arial" panose="020B0604020202020204" pitchFamily="34" charset="0"/>
              </a:rPr>
              <a:t>, Μανώλης Στρατάκης, 2020</a:t>
            </a:r>
            <a:endParaRPr lang="el-GR" dirty="0"/>
          </a:p>
        </p:txBody>
      </p:sp>
    </p:spTree>
    <p:extLst>
      <p:ext uri="{BB962C8B-B14F-4D97-AF65-F5344CB8AC3E}">
        <p14:creationId xmlns:p14="http://schemas.microsoft.com/office/powerpoint/2010/main" val="351855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01F14B70-CC4D-F1F1-1339-3D72CF26F411}"/>
              </a:ext>
            </a:extLst>
          </p:cNvPr>
          <p:cNvSpPr>
            <a:spLocks noGrp="1"/>
          </p:cNvSpPr>
          <p:nvPr>
            <p:ph idx="1"/>
          </p:nvPr>
        </p:nvSpPr>
        <p:spPr>
          <a:xfrm>
            <a:off x="872878" y="1212574"/>
            <a:ext cx="10446244" cy="5107877"/>
          </a:xfrm>
        </p:spPr>
        <p:txBody>
          <a:bodyPr>
            <a:normAutofit/>
          </a:bodyPr>
          <a:lstStyle/>
          <a:p>
            <a:pPr marL="6350" indent="-6350">
              <a:spcAft>
                <a:spcPts val="25"/>
              </a:spcAft>
            </a:pPr>
            <a:r>
              <a:rPr lang="el-GR" sz="1800" kern="100" dirty="0">
                <a:solidFill>
                  <a:schemeClr val="tx2"/>
                </a:solidFill>
                <a:effectLst/>
                <a:latin typeface="Times New Roman" panose="02020603050405020304" pitchFamily="18" charset="0"/>
                <a:ea typeface="Times New Roman" panose="02020603050405020304" pitchFamily="18" charset="0"/>
              </a:rPr>
              <a:t>Με βάση τους κανόνες της </a:t>
            </a:r>
            <a:r>
              <a:rPr lang="el-GR" sz="1800" i="1" kern="100" dirty="0">
                <a:solidFill>
                  <a:schemeClr val="tx2"/>
                </a:solidFill>
                <a:effectLst/>
                <a:latin typeface="Times New Roman" panose="02020603050405020304" pitchFamily="18" charset="0"/>
                <a:ea typeface="Times New Roman" panose="02020603050405020304" pitchFamily="18" charset="0"/>
              </a:rPr>
              <a:t>International Union of </a:t>
            </a:r>
            <a:r>
              <a:rPr lang="el-GR" sz="1800" i="1" kern="100" dirty="0" err="1">
                <a:solidFill>
                  <a:schemeClr val="tx2"/>
                </a:solidFill>
                <a:effectLst/>
                <a:latin typeface="Times New Roman" panose="02020603050405020304" pitchFamily="18" charset="0"/>
                <a:ea typeface="Times New Roman" panose="02020603050405020304" pitchFamily="18" charset="0"/>
              </a:rPr>
              <a:t>Pure</a:t>
            </a:r>
            <a:r>
              <a:rPr lang="el-GR" sz="1800" i="1" kern="100" dirty="0">
                <a:solidFill>
                  <a:schemeClr val="tx2"/>
                </a:solidFill>
                <a:effectLst/>
                <a:latin typeface="Times New Roman" panose="02020603050405020304" pitchFamily="18" charset="0"/>
                <a:ea typeface="Times New Roman" panose="02020603050405020304" pitchFamily="18" charset="0"/>
              </a:rPr>
              <a:t> and </a:t>
            </a:r>
            <a:r>
              <a:rPr lang="el-GR" sz="1800" i="1" kern="100" dirty="0" err="1">
                <a:solidFill>
                  <a:schemeClr val="tx2"/>
                </a:solidFill>
                <a:effectLst/>
                <a:latin typeface="Times New Roman" panose="02020603050405020304" pitchFamily="18" charset="0"/>
                <a:ea typeface="Times New Roman" panose="02020603050405020304" pitchFamily="18" charset="0"/>
              </a:rPr>
              <a:t>Applied</a:t>
            </a:r>
            <a:r>
              <a:rPr lang="el-GR" sz="1800" i="1" kern="100" dirty="0">
                <a:solidFill>
                  <a:schemeClr val="tx2"/>
                </a:solidFill>
                <a:effectLst/>
                <a:latin typeface="Times New Roman" panose="02020603050405020304" pitchFamily="18" charset="0"/>
                <a:ea typeface="Times New Roman" panose="02020603050405020304" pitchFamily="18" charset="0"/>
              </a:rPr>
              <a:t> </a:t>
            </a:r>
            <a:r>
              <a:rPr lang="el-GR" sz="1800" i="1" kern="100" dirty="0" err="1">
                <a:solidFill>
                  <a:schemeClr val="tx2"/>
                </a:solidFill>
                <a:effectLst/>
                <a:latin typeface="Times New Roman" panose="02020603050405020304" pitchFamily="18" charset="0"/>
                <a:ea typeface="Times New Roman" panose="02020603050405020304" pitchFamily="18" charset="0"/>
              </a:rPr>
              <a:t>Chemistry</a:t>
            </a:r>
            <a:r>
              <a:rPr lang="el-GR" sz="1800" kern="100" dirty="0">
                <a:solidFill>
                  <a:schemeClr val="tx2"/>
                </a:solidFill>
                <a:effectLst/>
                <a:latin typeface="Times New Roman" panose="02020603050405020304" pitchFamily="18" charset="0"/>
                <a:ea typeface="Times New Roman" panose="02020603050405020304" pitchFamily="18" charset="0"/>
              </a:rPr>
              <a:t> (IUPAC) το όνομα των αλκενίων σχηματίζεται από το πρόθεμα Α (που δείχνει τον αριθμό ατόμων C της μεγαλύτερης συνεχόμενης ανθρακικής αλυσίδας) και την κατάληξη -</a:t>
            </a:r>
            <a:r>
              <a:rPr lang="el-GR" sz="1800" kern="100" dirty="0" err="1">
                <a:solidFill>
                  <a:schemeClr val="tx2"/>
                </a:solidFill>
                <a:effectLst/>
                <a:latin typeface="Times New Roman" panose="02020603050405020304" pitchFamily="18" charset="0"/>
                <a:ea typeface="Times New Roman" panose="02020603050405020304" pitchFamily="18" charset="0"/>
              </a:rPr>
              <a:t>ένιο</a:t>
            </a:r>
            <a:r>
              <a:rPr lang="el-GR" sz="1800" kern="100" dirty="0">
                <a:solidFill>
                  <a:schemeClr val="tx2"/>
                </a:solidFill>
                <a:effectLst/>
                <a:latin typeface="Times New Roman" panose="02020603050405020304" pitchFamily="18" charset="0"/>
                <a:ea typeface="Times New Roman" panose="02020603050405020304" pitchFamily="18" charset="0"/>
              </a:rPr>
              <a:t>. Το πρόθεμα Α δίνεται στον </a:t>
            </a:r>
            <a:r>
              <a:rPr lang="el-GR" sz="1800" i="1" u="sng" kern="100" dirty="0">
                <a:solidFill>
                  <a:schemeClr val="tx2"/>
                </a:solidFill>
                <a:effectLst/>
                <a:uFill>
                  <a:solidFill>
                    <a:srgbClr val="0000FF"/>
                  </a:solidFill>
                </a:uFill>
                <a:latin typeface="Times New Roman" panose="02020603050405020304" pitchFamily="18" charset="0"/>
                <a:ea typeface="Times New Roman" panose="02020603050405020304" pitchFamily="18" charset="0"/>
              </a:rPr>
              <a:t>Πίνακα 13.1</a:t>
            </a:r>
            <a:r>
              <a:rPr lang="el-GR" sz="1800" kern="100" dirty="0">
                <a:solidFill>
                  <a:schemeClr val="tx2"/>
                </a:solidFill>
                <a:effectLst/>
                <a:latin typeface="Times New Roman" panose="02020603050405020304" pitchFamily="18" charset="0"/>
                <a:ea typeface="Times New Roman" panose="02020603050405020304" pitchFamily="18" charset="0"/>
              </a:rPr>
              <a:t>. Επιπλέον αριθμείται η ανθρακική αλυσίδα για να προσδιοριστεί η θέση του ακόρεστου δεσμού και η θέση των </a:t>
            </a:r>
            <a:r>
              <a:rPr lang="el-GR" sz="1800" kern="100" dirty="0" err="1">
                <a:solidFill>
                  <a:schemeClr val="tx2"/>
                </a:solidFill>
                <a:effectLst/>
                <a:latin typeface="Times New Roman" panose="02020603050405020304" pitchFamily="18" charset="0"/>
                <a:ea typeface="Times New Roman" panose="02020603050405020304" pitchFamily="18" charset="0"/>
              </a:rPr>
              <a:t>υποκαταστατών</a:t>
            </a:r>
            <a:r>
              <a:rPr lang="el-GR" sz="1800" kern="100" dirty="0">
                <a:solidFill>
                  <a:schemeClr val="tx2"/>
                </a:solidFill>
                <a:effectLst/>
                <a:latin typeface="Times New Roman" panose="02020603050405020304" pitchFamily="18" charset="0"/>
                <a:ea typeface="Times New Roman" panose="02020603050405020304" pitchFamily="18" charset="0"/>
              </a:rPr>
              <a:t>. Το όνομα των αλκενίων έχει τη μορφή:</a:t>
            </a:r>
          </a:p>
          <a:p>
            <a:pPr marL="6350" marR="1555115" indent="-6350">
              <a:spcAft>
                <a:spcPts val="25"/>
              </a:spcAft>
            </a:pPr>
            <a:r>
              <a:rPr lang="el-GR" sz="1800" i="1" kern="100" dirty="0">
                <a:solidFill>
                  <a:schemeClr val="tx2"/>
                </a:solidFill>
                <a:effectLst/>
                <a:latin typeface="Times New Roman" panose="02020603050405020304" pitchFamily="18" charset="0"/>
                <a:ea typeface="Times New Roman" panose="02020603050405020304" pitchFamily="18" charset="0"/>
              </a:rPr>
              <a:t>θέση </a:t>
            </a:r>
            <a:r>
              <a:rPr lang="el-GR" sz="1800" i="1" kern="100" dirty="0" err="1">
                <a:solidFill>
                  <a:schemeClr val="tx2"/>
                </a:solidFill>
                <a:effectLst/>
                <a:latin typeface="Times New Roman" panose="02020603050405020304" pitchFamily="18" charset="0"/>
                <a:ea typeface="Times New Roman" panose="02020603050405020304" pitchFamily="18" charset="0"/>
              </a:rPr>
              <a:t>υποκαταστάτη</a:t>
            </a:r>
            <a:r>
              <a:rPr lang="el-GR" sz="1800" i="1" kern="100" dirty="0">
                <a:solidFill>
                  <a:schemeClr val="tx2"/>
                </a:solidFill>
                <a:effectLst/>
                <a:latin typeface="Times New Roman" panose="02020603050405020304" pitchFamily="18" charset="0"/>
                <a:ea typeface="Times New Roman" panose="02020603050405020304" pitchFamily="18" charset="0"/>
              </a:rPr>
              <a:t>-όνομα </a:t>
            </a:r>
            <a:r>
              <a:rPr lang="el-GR" sz="1800" i="1" kern="100" dirty="0" err="1">
                <a:solidFill>
                  <a:schemeClr val="tx2"/>
                </a:solidFill>
                <a:effectLst/>
                <a:latin typeface="Times New Roman" panose="02020603050405020304" pitchFamily="18" charset="0"/>
                <a:ea typeface="Times New Roman" panose="02020603050405020304" pitchFamily="18" charset="0"/>
              </a:rPr>
              <a:t>υποκαταστάτη</a:t>
            </a:r>
            <a:r>
              <a:rPr lang="el-GR" sz="1800" i="1" kern="100" dirty="0">
                <a:solidFill>
                  <a:schemeClr val="tx2"/>
                </a:solidFill>
                <a:effectLst/>
                <a:latin typeface="Times New Roman" panose="02020603050405020304" pitchFamily="18" charset="0"/>
                <a:ea typeface="Times New Roman" panose="02020603050405020304" pitchFamily="18" charset="0"/>
              </a:rPr>
              <a:t>-θέση διπλού δεσμού-πρόθεμα Α-εν-</a:t>
            </a:r>
            <a:r>
              <a:rPr lang="el-GR" sz="1800" i="1" kern="100" dirty="0" err="1">
                <a:solidFill>
                  <a:schemeClr val="tx2"/>
                </a:solidFill>
                <a:effectLst/>
                <a:latin typeface="Times New Roman" panose="02020603050405020304" pitchFamily="18" charset="0"/>
                <a:ea typeface="Times New Roman" panose="02020603050405020304" pitchFamily="18" charset="0"/>
              </a:rPr>
              <a:t>ιο</a:t>
            </a:r>
            <a:r>
              <a:rPr lang="el-GR" sz="1800" i="1" kern="100" dirty="0">
                <a:solidFill>
                  <a:schemeClr val="tx2"/>
                </a:solidFill>
                <a:effectLst/>
                <a:latin typeface="Times New Roman" panose="02020603050405020304" pitchFamily="18" charset="0"/>
                <a:ea typeface="Times New Roman" panose="02020603050405020304" pitchFamily="18" charset="0"/>
              </a:rPr>
              <a:t> </a:t>
            </a:r>
            <a:r>
              <a:rPr lang="el-GR" sz="1800" kern="100" dirty="0">
                <a:solidFill>
                  <a:schemeClr val="tx2"/>
                </a:solidFill>
                <a:effectLst/>
                <a:latin typeface="Times New Roman" panose="02020603050405020304" pitchFamily="18" charset="0"/>
                <a:ea typeface="Times New Roman" panose="02020603050405020304" pitchFamily="18" charset="0"/>
              </a:rPr>
              <a:t>Για να ονομαστούν τα αλκένια ακολουθούνται έξι βήματα:</a:t>
            </a:r>
          </a:p>
          <a:p>
            <a:pPr marL="342900" lvl="0" indent="-342900" fontAlgn="base">
              <a:spcAft>
                <a:spcPts val="25"/>
              </a:spcAft>
              <a:buClr>
                <a:srgbClr val="181717"/>
              </a:buClr>
              <a:buSzPts val="1100"/>
              <a:buFont typeface="+mj-lt"/>
              <a:buAutoNum type="arabicPeriod"/>
            </a:pP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Προσδιορίζεται η κύρια αλυσίδα του αλκενίου που είναι η μεγαλύτερη συνεχόμενη ανθρακική αλυσίδα που περιέχει υποχρεωτικά τον διπλό δεσμό C=C.</a:t>
            </a:r>
            <a:endParaRPr lang="el-GR" sz="1800"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25"/>
              </a:spcAft>
              <a:buClr>
                <a:srgbClr val="181717"/>
              </a:buClr>
              <a:buSzPts val="1100"/>
              <a:buFont typeface="+mj-lt"/>
              <a:buAutoNum type="arabicPeriod"/>
            </a:pP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Αριθμείται η κύρια αλυσίδα αρχίζοντας από το άκρο της που βρίσκεται πλησιέστερα στον διπλό δεσμό.</a:t>
            </a:r>
            <a:endParaRPr lang="el-GR" sz="1800"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25"/>
              </a:spcAft>
              <a:buClr>
                <a:srgbClr val="181717"/>
              </a:buClr>
              <a:buSzPts val="1100"/>
              <a:buFont typeface="+mj-lt"/>
              <a:buAutoNum type="arabicPeriod"/>
            </a:pP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Ονομάζεται η κύρια αλυσίδα από το πρόθεμα Α και την κατάληξη –</a:t>
            </a:r>
            <a:r>
              <a:rPr lang="el-GR" sz="1800" i="1" u="none" strike="noStrike" kern="100" dirty="0" err="1">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ένιο</a:t>
            </a: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(Α-</a:t>
            </a:r>
            <a:r>
              <a:rPr lang="el-GR" sz="1800" i="1" u="none" strike="noStrike" kern="100" dirty="0" err="1">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ένιο</a:t>
            </a: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25"/>
              </a:spcAft>
              <a:buClr>
                <a:srgbClr val="181717"/>
              </a:buClr>
              <a:buSzPts val="1100"/>
              <a:buFont typeface="+mj-lt"/>
              <a:buAutoNum type="arabicPeriod"/>
            </a:pP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Προσδιορίζεται η θέση του διπλού δεσμού. Θέση του διπλού δεσμού είναι ο αριθμός του πρώτου ατόμου C από τα δύο που συνδέονται με τον διπλό δεσμό.</a:t>
            </a:r>
            <a:endParaRPr lang="el-GR" sz="1800"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25"/>
              </a:spcAft>
              <a:buClr>
                <a:srgbClr val="181717"/>
              </a:buClr>
              <a:buSzPts val="1100"/>
              <a:buFont typeface="+mj-lt"/>
              <a:buAutoNum type="arabicPeriod"/>
            </a:pP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Προσδιορίζεται η θέση και το όνομα του </a:t>
            </a:r>
            <a:r>
              <a:rPr lang="el-GR" sz="1800" i="1" u="none" strike="noStrike" kern="100" dirty="0" err="1">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υποκαταστάτη</a:t>
            </a: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της κύριας αλυσίδας.</a:t>
            </a:r>
            <a:endParaRPr lang="el-GR" sz="1800"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2320"/>
              </a:spcAft>
              <a:buClr>
                <a:srgbClr val="181717"/>
              </a:buClr>
              <a:buSzPts val="1100"/>
              <a:buFont typeface="+mj-lt"/>
              <a:buAutoNum type="arabicPeriod"/>
            </a:pP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Σχηματίζεται το όνομα του αλκενίου. Αποτελείται από τη θέση και το όνομα του </a:t>
            </a:r>
            <a:r>
              <a:rPr lang="el-GR" sz="1800" i="1" u="none" strike="noStrike" kern="100" dirty="0" err="1">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υποκαταστάτη</a:t>
            </a:r>
            <a:r>
              <a:rPr lang="el-GR" sz="1800" i="1"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τη θέση του διπλού δεσμού και το όνομα της κύριας αλυσίδας.</a:t>
            </a:r>
            <a:endParaRPr lang="el-GR" sz="1800" u="none" strike="noStrike" kern="100" dirty="0">
              <a:solidFill>
                <a:schemeClr val="tx2"/>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244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Εικόνα 5">
            <a:extLst>
              <a:ext uri="{FF2B5EF4-FFF2-40B4-BE49-F238E27FC236}">
                <a16:creationId xmlns:a16="http://schemas.microsoft.com/office/drawing/2014/main" id="{7B139735-DB1C-0291-A08C-4B441DD67414}"/>
              </a:ext>
            </a:extLst>
          </p:cNvPr>
          <p:cNvPicPr>
            <a:picLocks noChangeAspect="1"/>
          </p:cNvPicPr>
          <p:nvPr/>
        </p:nvPicPr>
        <p:blipFill>
          <a:blip r:embed="rId2"/>
          <a:stretch>
            <a:fillRect/>
          </a:stretch>
        </p:blipFill>
        <p:spPr>
          <a:xfrm>
            <a:off x="6448680" y="1845994"/>
            <a:ext cx="4616434" cy="2885270"/>
          </a:xfrm>
          <a:prstGeom prst="rect">
            <a:avLst/>
          </a:prstGeom>
        </p:spPr>
      </p:pic>
      <p:cxnSp>
        <p:nvCxnSpPr>
          <p:cNvPr id="17" name="Straight Connector 16">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Θέση περιεχομένου 3">
            <a:extLst>
              <a:ext uri="{FF2B5EF4-FFF2-40B4-BE49-F238E27FC236}">
                <a16:creationId xmlns:a16="http://schemas.microsoft.com/office/drawing/2014/main" id="{2CEB33A9-2EBC-FE81-855B-C49F14E1704D}"/>
              </a:ext>
            </a:extLst>
          </p:cNvPr>
          <p:cNvPicPr>
            <a:picLocks noGrp="1" noChangeAspect="1"/>
          </p:cNvPicPr>
          <p:nvPr>
            <p:ph idx="1"/>
          </p:nvPr>
        </p:nvPicPr>
        <p:blipFill>
          <a:blip r:embed="rId3"/>
          <a:stretch>
            <a:fillRect/>
          </a:stretch>
        </p:blipFill>
        <p:spPr>
          <a:xfrm>
            <a:off x="699452" y="2632841"/>
            <a:ext cx="5396548" cy="1376120"/>
          </a:xfrm>
          <a:prstGeom prst="rect">
            <a:avLst/>
          </a:prstGeom>
        </p:spPr>
      </p:pic>
    </p:spTree>
    <p:extLst>
      <p:ext uri="{BB962C8B-B14F-4D97-AF65-F5344CB8AC3E}">
        <p14:creationId xmlns:p14="http://schemas.microsoft.com/office/powerpoint/2010/main" val="257357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177CECE6-6222-EBD0-0669-3F6C2710930A}"/>
              </a:ext>
            </a:extLst>
          </p:cNvPr>
          <p:cNvPicPr>
            <a:picLocks noGrp="1" noChangeAspect="1"/>
          </p:cNvPicPr>
          <p:nvPr>
            <p:ph idx="1"/>
          </p:nvPr>
        </p:nvPicPr>
        <p:blipFill>
          <a:blip r:embed="rId2"/>
          <a:stretch>
            <a:fillRect/>
          </a:stretch>
        </p:blipFill>
        <p:spPr>
          <a:xfrm>
            <a:off x="643467" y="2147654"/>
            <a:ext cx="10905066" cy="256269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57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665E7D74-2907-FA10-AC74-2454F393759C}"/>
              </a:ext>
            </a:extLst>
          </p:cNvPr>
          <p:cNvPicPr>
            <a:picLocks noGrp="1" noChangeAspect="1"/>
          </p:cNvPicPr>
          <p:nvPr>
            <p:ph idx="1"/>
          </p:nvPr>
        </p:nvPicPr>
        <p:blipFill>
          <a:blip r:embed="rId2"/>
          <a:stretch>
            <a:fillRect/>
          </a:stretch>
        </p:blipFill>
        <p:spPr>
          <a:xfrm>
            <a:off x="959205" y="976008"/>
            <a:ext cx="10369645" cy="2644260"/>
          </a:xfrm>
          <a:prstGeom prst="rect">
            <a:avLst/>
          </a:prstGeom>
        </p:spPr>
      </p:pic>
      <p:sp>
        <p:nvSpPr>
          <p:cNvPr id="17" name="Rectangle 1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776EE7-B87F-15A2-F794-6611E4C92151}"/>
              </a:ext>
            </a:extLst>
          </p:cNvPr>
          <p:cNvSpPr txBox="1"/>
          <p:nvPr/>
        </p:nvSpPr>
        <p:spPr>
          <a:xfrm>
            <a:off x="5162719" y="4883544"/>
            <a:ext cx="6586915" cy="155690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Τα κυκλοαλκένια ονομάζονται με παρόμοιο τρόπο, αλλά επειδή δεν υπάρχει άκρο αλυσίδας για να ξεκινήσει, αριθμούμε το κυκλοαλκένιο έτσι ώστε ο διπλός δεσμός να είναι μεταξύ C1 και C2 και ο πρώτος υποκαταστάτης να έχει όσο το δυνατόν χαμηλότερο αριθμό. Δεν είναι απαραίτητο να υποδεικνύεται η θέση του διπλού δεσμού στο όνομα επειδή είναι πάντα μεταξύ C1 και C2. </a:t>
            </a:r>
          </a:p>
        </p:txBody>
      </p:sp>
    </p:spTree>
    <p:extLst>
      <p:ext uri="{BB962C8B-B14F-4D97-AF65-F5344CB8AC3E}">
        <p14:creationId xmlns:p14="http://schemas.microsoft.com/office/powerpoint/2010/main" val="264789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creen Shot 2017-08-30 at 8.54.09 AM.png">
            <a:extLst>
              <a:ext uri="{FF2B5EF4-FFF2-40B4-BE49-F238E27FC236}">
                <a16:creationId xmlns:a16="http://schemas.microsoft.com/office/drawing/2014/main" id="{9981F266-C86E-A972-9000-CD55667ED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1098042"/>
            <a:ext cx="10905066" cy="466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47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514">
            <a:extLst>
              <a:ext uri="{FF2B5EF4-FFF2-40B4-BE49-F238E27FC236}">
                <a16:creationId xmlns:a16="http://schemas.microsoft.com/office/drawing/2014/main" id="{F7A7D9C7-D5C6-CA9D-99FE-9D00E0085DDD}"/>
              </a:ext>
            </a:extLst>
          </p:cNvPr>
          <p:cNvPicPr>
            <a:picLocks noChangeAspect="1"/>
          </p:cNvPicPr>
          <p:nvPr/>
        </p:nvPicPr>
        <p:blipFill rotWithShape="1">
          <a:blip r:embed="rId2"/>
          <a:srcRect b="3899"/>
          <a:stretch/>
        </p:blipFill>
        <p:spPr>
          <a:xfrm>
            <a:off x="866422" y="-1"/>
            <a:ext cx="10459156" cy="3517995"/>
          </a:xfrm>
          <a:prstGeom prst="rect">
            <a:avLst/>
          </a:prstGeom>
        </p:spPr>
      </p:pic>
      <p:cxnSp>
        <p:nvCxnSpPr>
          <p:cNvPr id="8" name="Straight Connector 7">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422" y="3517997"/>
            <a:ext cx="1045915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01F4D9F-7349-E36B-F7B9-AC07B6092C8F}"/>
              </a:ext>
            </a:extLst>
          </p:cNvPr>
          <p:cNvSpPr>
            <a:spLocks noGrp="1"/>
          </p:cNvSpPr>
          <p:nvPr>
            <p:ph idx="1"/>
          </p:nvPr>
        </p:nvSpPr>
        <p:spPr>
          <a:xfrm>
            <a:off x="5987844" y="3854885"/>
            <a:ext cx="5365955" cy="2384552"/>
          </a:xfrm>
        </p:spPr>
        <p:txBody>
          <a:bodyPr>
            <a:normAutofit/>
          </a:bodyPr>
          <a:lstStyle/>
          <a:p>
            <a:r>
              <a:rPr lang="el-GR" sz="1400" kern="100">
                <a:effectLst/>
                <a:latin typeface="Times New Roman" panose="02020603050405020304" pitchFamily="18" charset="0"/>
                <a:ea typeface="Times New Roman" panose="02020603050405020304" pitchFamily="18" charset="0"/>
              </a:rPr>
              <a:t>Ο διπλός δεσμός C=C δεν έχει τη δυνατότητα περιστροφής σε αντίθεση με τον απλό δεσμό C-C που περιστρέφεται ελεύθερα</a:t>
            </a:r>
            <a:r>
              <a:rPr lang="en-US" sz="1400" kern="100">
                <a:effectLst/>
                <a:latin typeface="Times New Roman" panose="02020603050405020304" pitchFamily="18" charset="0"/>
                <a:ea typeface="Times New Roman" panose="02020603050405020304" pitchFamily="18" charset="0"/>
              </a:rPr>
              <a:t>.</a:t>
            </a:r>
            <a:r>
              <a:rPr lang="el-GR" sz="1400" kern="100">
                <a:effectLst/>
                <a:latin typeface="Times New Roman" panose="02020603050405020304" pitchFamily="18" charset="0"/>
                <a:ea typeface="Times New Roman" panose="02020603050405020304" pitchFamily="18" charset="0"/>
              </a:rPr>
              <a:t> Λόγω της μη περιστροφής του διπλού δεσμού C=C τα αλκένια εμφανίζουν ένα είδος ισομέρειας που ονομάζεται </a:t>
            </a:r>
            <a:r>
              <a:rPr lang="el-GR" sz="1400" b="1" kern="100">
                <a:effectLst/>
                <a:latin typeface="Times New Roman" panose="02020603050405020304" pitchFamily="18" charset="0"/>
                <a:ea typeface="Times New Roman" panose="02020603050405020304" pitchFamily="18" charset="0"/>
              </a:rPr>
              <a:t>γεωμετρική</a:t>
            </a:r>
            <a:r>
              <a:rPr lang="el-GR" sz="1400" kern="100">
                <a:effectLst/>
                <a:latin typeface="Times New Roman" panose="02020603050405020304" pitchFamily="18" charset="0"/>
                <a:ea typeface="Times New Roman" panose="02020603050405020304" pitchFamily="18" charset="0"/>
              </a:rPr>
              <a:t> ή </a:t>
            </a:r>
            <a:r>
              <a:rPr lang="el-GR" sz="1400" b="1" kern="100">
                <a:effectLst/>
                <a:latin typeface="Times New Roman" panose="02020603050405020304" pitchFamily="18" charset="0"/>
                <a:ea typeface="Times New Roman" panose="02020603050405020304" pitchFamily="18" charset="0"/>
              </a:rPr>
              <a:t>cis trans</a:t>
            </a:r>
            <a:r>
              <a:rPr lang="el-GR" sz="1400" kern="100">
                <a:effectLst/>
                <a:latin typeface="Times New Roman" panose="02020603050405020304" pitchFamily="18" charset="0"/>
                <a:ea typeface="Times New Roman" panose="02020603050405020304" pitchFamily="18" charset="0"/>
              </a:rPr>
              <a:t> </a:t>
            </a:r>
            <a:r>
              <a:rPr lang="el-GR" sz="1400" b="1" kern="100">
                <a:effectLst/>
                <a:latin typeface="Times New Roman" panose="02020603050405020304" pitchFamily="18" charset="0"/>
                <a:ea typeface="Times New Roman" panose="02020603050405020304" pitchFamily="18" charset="0"/>
              </a:rPr>
              <a:t>ισομέρεια</a:t>
            </a:r>
            <a:r>
              <a:rPr lang="el-GR" sz="1400" kern="100">
                <a:effectLst/>
                <a:latin typeface="Times New Roman" panose="02020603050405020304" pitchFamily="18" charset="0"/>
                <a:ea typeface="Times New Roman" panose="02020603050405020304" pitchFamily="18" charset="0"/>
              </a:rPr>
              <a:t>. Η γεωμετρική ισομέρεια οφείλεται στη διαφορετική τοποθέτηση των υποκαταστατών του διπλού δεσμού στον χώρο. Στο 2-βουτένιο CH</a:t>
            </a:r>
            <a:r>
              <a:rPr lang="el-GR" sz="1400" kern="100" baseline="-25000">
                <a:effectLst/>
                <a:latin typeface="Times New Roman" panose="02020603050405020304" pitchFamily="18" charset="0"/>
                <a:ea typeface="Times New Roman" panose="02020603050405020304" pitchFamily="18" charset="0"/>
              </a:rPr>
              <a:t>3</a:t>
            </a:r>
            <a:r>
              <a:rPr lang="el-GR" sz="1400" kern="100">
                <a:effectLst/>
                <a:latin typeface="Times New Roman" panose="02020603050405020304" pitchFamily="18" charset="0"/>
                <a:ea typeface="Times New Roman" panose="02020603050405020304" pitchFamily="18" charset="0"/>
              </a:rPr>
              <a:t>CH=CHCH</a:t>
            </a:r>
            <a:r>
              <a:rPr lang="el-GR" sz="1400" kern="100" baseline="-25000">
                <a:effectLst/>
                <a:latin typeface="Times New Roman" panose="02020603050405020304" pitchFamily="18" charset="0"/>
                <a:ea typeface="Times New Roman" panose="02020603050405020304" pitchFamily="18" charset="0"/>
              </a:rPr>
              <a:t>3</a:t>
            </a:r>
            <a:r>
              <a:rPr lang="el-GR" sz="1400" kern="100">
                <a:effectLst/>
                <a:latin typeface="Times New Roman" panose="02020603050405020304" pitchFamily="18" charset="0"/>
                <a:ea typeface="Times New Roman" panose="02020603050405020304" pitchFamily="18" charset="0"/>
              </a:rPr>
              <a:t> αντιστοιχούν δύο διαφορετικά ισομερή που διαφέρουν μόνο στην τοποθέτηση στον χώρο των υποκαταστατών (Η και CH</a:t>
            </a:r>
            <a:r>
              <a:rPr lang="el-GR" sz="1400" kern="100" baseline="-25000">
                <a:effectLst/>
                <a:latin typeface="Times New Roman" panose="02020603050405020304" pitchFamily="18" charset="0"/>
                <a:ea typeface="Times New Roman" panose="02020603050405020304" pitchFamily="18" charset="0"/>
              </a:rPr>
              <a:t>3</a:t>
            </a:r>
            <a:r>
              <a:rPr lang="el-GR" sz="1400" kern="100">
                <a:effectLst/>
                <a:latin typeface="Times New Roman" panose="02020603050405020304" pitchFamily="18" charset="0"/>
                <a:ea typeface="Times New Roman" panose="02020603050405020304" pitchFamily="18" charset="0"/>
              </a:rPr>
              <a:t>) του διπλού δεσμού.</a:t>
            </a:r>
          </a:p>
          <a:p>
            <a:endParaRPr lang="el-GR" sz="1400"/>
          </a:p>
        </p:txBody>
      </p:sp>
    </p:spTree>
    <p:extLst>
      <p:ext uri="{BB962C8B-B14F-4D97-AF65-F5344CB8AC3E}">
        <p14:creationId xmlns:p14="http://schemas.microsoft.com/office/powerpoint/2010/main" val="9882613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TotalTime>
  <Words>1763</Words>
  <Application>Microsoft Office PowerPoint</Application>
  <PresentationFormat>Ευρεία οθόνη</PresentationFormat>
  <Paragraphs>79</Paragraphs>
  <Slides>36</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36</vt:i4>
      </vt:variant>
    </vt:vector>
  </HeadingPairs>
  <TitlesOfParts>
    <vt:vector size="44" baseType="lpstr">
      <vt:lpstr>Aptos</vt:lpstr>
      <vt:lpstr>Aptos Display</vt:lpstr>
      <vt:lpstr>Arial</vt:lpstr>
      <vt:lpstr>Calibri</vt:lpstr>
      <vt:lpstr>Helvetica Neue Medium</vt:lpstr>
      <vt:lpstr>Segoe UI Symbol</vt:lpstr>
      <vt:lpstr>Times New Roman</vt:lpstr>
      <vt:lpstr>Θέμα του Office</vt:lpstr>
      <vt:lpstr>Πανεπιστήμιο Θεσσαλίας Τμήμα Επιστήμης Τροφίμων &amp; Διατροφής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Θεσσαλίας Τμήμα Επιστήμης Τροφίμων &amp; Διατροφής</dc:title>
  <dc:creator>Chatzimitakos Theodoros</dc:creator>
  <cp:lastModifiedBy>Chatzimitakos Theodoros</cp:lastModifiedBy>
  <cp:revision>8</cp:revision>
  <dcterms:created xsi:type="dcterms:W3CDTF">2024-04-08T20:43:38Z</dcterms:created>
  <dcterms:modified xsi:type="dcterms:W3CDTF">2024-04-10T06:49:24Z</dcterms:modified>
</cp:coreProperties>
</file>