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  <p:sldMasterId id="2147483658" r:id="rId2"/>
  </p:sldMasterIdLst>
  <p:notesMasterIdLst>
    <p:notesMasterId r:id="rId27"/>
  </p:notesMasterIdLst>
  <p:handoutMasterIdLst>
    <p:handoutMasterId r:id="rId28"/>
  </p:handoutMasterIdLst>
  <p:sldIdLst>
    <p:sldId id="402" r:id="rId3"/>
    <p:sldId id="395" r:id="rId4"/>
    <p:sldId id="359" r:id="rId5"/>
    <p:sldId id="376" r:id="rId6"/>
    <p:sldId id="377" r:id="rId7"/>
    <p:sldId id="378" r:id="rId8"/>
    <p:sldId id="360" r:id="rId9"/>
    <p:sldId id="361" r:id="rId10"/>
    <p:sldId id="362" r:id="rId11"/>
    <p:sldId id="400" r:id="rId12"/>
    <p:sldId id="401" r:id="rId13"/>
    <p:sldId id="382" r:id="rId14"/>
    <p:sldId id="370" r:id="rId15"/>
    <p:sldId id="371" r:id="rId16"/>
    <p:sldId id="390" r:id="rId17"/>
    <p:sldId id="385" r:id="rId18"/>
    <p:sldId id="386" r:id="rId19"/>
    <p:sldId id="388" r:id="rId20"/>
    <p:sldId id="387" r:id="rId21"/>
    <p:sldId id="389" r:id="rId22"/>
    <p:sldId id="397" r:id="rId23"/>
    <p:sldId id="392" r:id="rId24"/>
    <p:sldId id="398" r:id="rId25"/>
    <p:sldId id="384" r:id="rId26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6666"/>
    <a:srgbClr val="CC0000"/>
    <a:srgbClr val="A50021"/>
    <a:srgbClr val="6666FF"/>
    <a:srgbClr val="FF9900"/>
    <a:srgbClr val="FF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89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5" tIns="48323" rIns="96645" bIns="48323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5" tIns="48323" rIns="96645" bIns="48323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5" tIns="48323" rIns="96645" bIns="48323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5" tIns="48323" rIns="96645" bIns="48323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6D223A08-E241-4A40-8DDC-E70E28C2C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54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5" tIns="48323" rIns="96645" bIns="48323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5" tIns="48323" rIns="96645" bIns="48323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5" tIns="48323" rIns="96645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5" tIns="48323" rIns="96645" bIns="48323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5" tIns="48323" rIns="96645" bIns="48323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CB13296D-3A42-46AB-B2C5-E8C7112F8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73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55F5C-6456-4C84-A03E-9B63B9369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50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91877-1F88-4FDF-8B67-34537FC80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58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20A17-AEA9-4E4B-ABC1-D6B2F3C3E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55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162800" y="1524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000" u="sng" smtClean="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Outline</a:t>
            </a: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086600" y="76200"/>
            <a:ext cx="304800" cy="685800"/>
            <a:chOff x="4032" y="3840"/>
            <a:chExt cx="192" cy="432"/>
          </a:xfrm>
        </p:grpSpPr>
        <p:sp>
          <p:nvSpPr>
            <p:cNvPr id="6" name="AutoShape 5">
              <a:hlinkClick r:id="" action="ppaction://hlinkshowjump?jump=previousslide" highlightClick="1"/>
            </p:cNvPr>
            <p:cNvSpPr>
              <a:spLocks noChangeArrowheads="1"/>
            </p:cNvSpPr>
            <p:nvPr userDrawn="1"/>
          </p:nvSpPr>
          <p:spPr bwMode="auto">
            <a:xfrm rot="5400000">
              <a:off x="4032" y="384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7" name="AutoShape 6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 rot="-5400000">
              <a:off x="4032" y="408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</p:grp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05600" y="838200"/>
            <a:ext cx="2438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l-GR" sz="1400" b="1">
              <a:latin typeface="AvantGarde" pitchFamily="34" charset="0"/>
            </a:endParaRPr>
          </a:p>
        </p:txBody>
      </p:sp>
      <p:sp>
        <p:nvSpPr>
          <p:cNvPr id="215049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" y="228600"/>
            <a:ext cx="6934200" cy="6400800"/>
          </a:xfrm>
          <a:solidFill>
            <a:schemeClr val="accent1"/>
          </a:solidFill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200" b="1">
                <a:latin typeface="Courier New" pitchFamily="49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0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086600" y="838200"/>
            <a:ext cx="2057400" cy="5486400"/>
          </a:xfrm>
        </p:spPr>
        <p:txBody>
          <a:bodyPr lIns="0" anchor="t"/>
          <a:lstStyle>
            <a:lvl1pPr algn="l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1BA5E-9E1C-44D5-BD5E-31092F063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305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F872B-0E7C-4FCF-A0C5-ADD6370E2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275408"/>
      </p:ext>
    </p:extLst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88EA0-BB6C-4E9B-ADAC-DC6D19947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59050"/>
      </p:ext>
    </p:extLst>
  </p:cSld>
  <p:clrMapOvr>
    <a:masterClrMapping/>
  </p:clrMapOvr>
  <p:transition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3F940-8498-47F6-A756-86349CCFE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112049"/>
      </p:ext>
    </p:extLst>
  </p:cSld>
  <p:clrMapOvr>
    <a:masterClrMapping/>
  </p:clrMapOvr>
  <p:transition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AF026-ED6F-4D86-B82F-6943CD85C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875703"/>
      </p:ext>
    </p:extLst>
  </p:cSld>
  <p:clrMapOvr>
    <a:masterClrMapping/>
  </p:clrMapOvr>
  <p:transition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D6131-D015-4EA9-B267-E420C15D50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168245"/>
      </p:ext>
    </p:extLst>
  </p:cSld>
  <p:clrMapOvr>
    <a:masterClrMapping/>
  </p:clrMapOvr>
  <p:transition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2B469-8B9C-46B4-ACEF-E45E2783B7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83165"/>
      </p:ext>
    </p:extLst>
  </p:cSld>
  <p:clrMapOvr>
    <a:masterClrMapping/>
  </p:clrMapOvr>
  <p:transition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20800-A56A-4389-8D4B-14C2696A6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83065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189EF-7D27-4542-B3C5-8AD9BB5FF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769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6B090-846F-4D38-9C2E-9F83A70B6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97984"/>
      </p:ext>
    </p:extLst>
  </p:cSld>
  <p:clrMapOvr>
    <a:masterClrMapping/>
  </p:clrMapOvr>
  <p:transition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B9C05-512A-4737-A86E-DBB4CF06A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03594"/>
      </p:ext>
    </p:extLst>
  </p:cSld>
  <p:clrMapOvr>
    <a:masterClrMapping/>
  </p:clrMapOvr>
  <p:transition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8B30A-D705-4FA9-BA9C-FCF29398B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11877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37D4-2FD8-44CE-B361-53A1E6C893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3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BBEA3-D942-4174-95F8-F41C8FCA4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97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4CD44-66E1-402F-BE1B-0412AD570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928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3763B-51AF-4866-A576-67DC6A945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5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7954A-9ED6-450C-BA72-0CD09DDA8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74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9BA65-FF52-4A89-AD54-8FFE3314B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281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19999-721D-4B03-8117-A8D4D2DF9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18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040688" y="6396038"/>
            <a:ext cx="18415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85" tIns="45642" rIns="91285" bIns="45642">
            <a:spAutoFit/>
          </a:bodyPr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l-GR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50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2575" y="6402388"/>
            <a:ext cx="39560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575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9BD5475F-B584-473B-8BA9-A79333E18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402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cs typeface="Times New Roman" pitchFamily="18" charset="0"/>
              </a:defRPr>
            </a:lvl1pPr>
          </a:lstStyle>
          <a:p>
            <a:pPr>
              <a:defRPr/>
            </a:pPr>
            <a:fld id="{6C578559-7307-4716-A8AA-7C45703366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ransition>
    <p:cut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914400"/>
          </a:xfrm>
        </p:spPr>
        <p:txBody>
          <a:bodyPr/>
          <a:lstStyle/>
          <a:p>
            <a:pPr algn="ctr"/>
            <a:r>
              <a:rPr lang="el-GR" sz="3600" dirty="0" err="1" smtClean="0"/>
              <a:t>Αντ</a:t>
            </a:r>
            <a:r>
              <a:rPr lang="el-GR" sz="3600" dirty="0" smtClean="0"/>
              <a:t>/</a:t>
            </a:r>
            <a:r>
              <a:rPr lang="el-GR" sz="3600" dirty="0" err="1" smtClean="0"/>
              <a:t>φής</a:t>
            </a:r>
            <a:r>
              <a:rPr lang="el-GR" sz="3600" dirty="0" smtClean="0"/>
              <a:t> </a:t>
            </a:r>
            <a:r>
              <a:rPr lang="el-GR" sz="3600" dirty="0" err="1" smtClean="0"/>
              <a:t>Προγρ</a:t>
            </a:r>
            <a:r>
              <a:rPr lang="el-GR" sz="3600" dirty="0" smtClean="0"/>
              <a:t>/</a:t>
            </a:r>
            <a:r>
              <a:rPr lang="el-GR" sz="3600" dirty="0" err="1" smtClean="0"/>
              <a:t>σμός</a:t>
            </a:r>
            <a:r>
              <a:rPr lang="el-GR" sz="3600" dirty="0" smtClean="0"/>
              <a:t> ΙΙ – </a:t>
            </a:r>
            <a:r>
              <a:rPr lang="en-US" sz="3600" dirty="0" smtClean="0"/>
              <a:t>C#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048000"/>
            <a:ext cx="6400800" cy="3352800"/>
          </a:xfrm>
        </p:spPr>
        <p:txBody>
          <a:bodyPr/>
          <a:lstStyle/>
          <a:p>
            <a:endParaRPr lang="en-US" sz="1200" dirty="0" smtClean="0"/>
          </a:p>
          <a:p>
            <a:r>
              <a:rPr lang="el-GR" sz="2400" b="1" dirty="0" smtClean="0"/>
              <a:t>Διάλεξη </a:t>
            </a:r>
            <a:r>
              <a:rPr lang="en-US" sz="2400" b="1" dirty="0" smtClean="0"/>
              <a:t> #</a:t>
            </a:r>
            <a:r>
              <a:rPr lang="el-GR" sz="2400" b="1" dirty="0" smtClean="0"/>
              <a:t>2</a:t>
            </a:r>
            <a:r>
              <a:rPr lang="en-US" b="1" dirty="0" smtClean="0"/>
              <a:t> </a:t>
            </a:r>
            <a:r>
              <a:rPr lang="el-GR" b="1" dirty="0" smtClean="0"/>
              <a:t> </a:t>
            </a:r>
            <a:r>
              <a:rPr lang="en-US" b="1" dirty="0" smtClean="0"/>
              <a:t> </a:t>
            </a:r>
            <a:endParaRPr lang="el-GR" b="1" dirty="0" smtClean="0"/>
          </a:p>
          <a:p>
            <a:r>
              <a:rPr lang="el-GR" sz="3600" b="1" dirty="0" smtClean="0"/>
              <a:t>Δομή Ενός Προγράμματος</a:t>
            </a:r>
            <a:r>
              <a:rPr lang="en-US" sz="3600" b="1" dirty="0" smtClean="0"/>
              <a:t> C# </a:t>
            </a:r>
          </a:p>
          <a:p>
            <a:endParaRPr lang="en-US" sz="2000" dirty="0" smtClean="0"/>
          </a:p>
          <a:p>
            <a:r>
              <a:rPr lang="el-GR" sz="1800" dirty="0" smtClean="0"/>
              <a:t>Δρ. Νικόλαος Θ. Λιόλιος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l-GR" sz="1400" dirty="0" smtClean="0"/>
              <a:t>Τμήμα </a:t>
            </a:r>
            <a:r>
              <a:rPr lang="el-GR" sz="1400" smtClean="0"/>
              <a:t>Μηχανικών Πληροφορικής</a:t>
            </a:r>
            <a:endParaRPr lang="en-US" sz="1400" dirty="0" smtClean="0"/>
          </a:p>
          <a:p>
            <a:r>
              <a:rPr lang="el-GR" sz="1400" dirty="0" smtClean="0"/>
              <a:t>Τ.Ε.Ι. Θεσσαλίας</a:t>
            </a:r>
            <a:endParaRPr lang="en-US" sz="1400" dirty="0" smtClean="0"/>
          </a:p>
          <a:p>
            <a:r>
              <a:rPr lang="en-US" sz="1400" dirty="0" smtClean="0"/>
              <a:t>e-mail: nliolios@teilar.gr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503365E-B723-434E-BFCA-A88643F9254E}" type="slidenum">
              <a:rPr lang="en-US" sz="1200" smtClean="0">
                <a:latin typeface="Tahoma" pitchFamily="34" charset="0"/>
              </a:rPr>
              <a:pPr/>
              <a:t>10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Ένα απλό </a:t>
            </a:r>
            <a:r>
              <a:rPr lang="en-US" smtClean="0"/>
              <a:t>C# </a:t>
            </a:r>
            <a:r>
              <a:rPr lang="el-GR" smtClean="0"/>
              <a:t>Πρόγραμμα</a:t>
            </a:r>
            <a:endParaRPr 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ZapfDingbats" pitchFamily="82" charset="2"/>
              <a:buNone/>
              <a:defRPr/>
            </a:pPr>
            <a:endParaRPr lang="en-US" sz="1600" b="1" dirty="0" smtClean="0">
              <a:solidFill>
                <a:schemeClr val="bg2"/>
              </a:solidFill>
              <a:latin typeface="Courier New" pitchFamily="49" charset="0"/>
            </a:endParaRP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//==========================================================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File: </a:t>
            </a:r>
            <a:r>
              <a:rPr lang="en-US" sz="1400" b="1" dirty="0" err="1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HelloWorld.cs</a:t>
            </a: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 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Author: 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Author's Name    Email: author@server.gr</a:t>
            </a:r>
            <a:endParaRPr lang="en-US" sz="1400" b="1" dirty="0" smtClean="0">
              <a:solidFill>
                <a:schemeClr val="accent5">
                  <a:lumMod val="50000"/>
                </a:schemeClr>
              </a:solidFill>
              <a:latin typeface="Courier New" pitchFamily="49" charset="0"/>
            </a:endParaRP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Classes: </a:t>
            </a:r>
            <a:r>
              <a:rPr lang="en-US" sz="1400" b="1" dirty="0" err="1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HelloWorld</a:t>
            </a: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--------------------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This program prints a string called "Hello, World!”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//==========================================================</a:t>
            </a:r>
          </a:p>
          <a:p>
            <a:pPr lvl="4">
              <a:lnSpc>
                <a:spcPct val="80000"/>
              </a:lnSpc>
              <a:buFontTx/>
              <a:buNone/>
              <a:defRPr/>
            </a:pPr>
            <a:r>
              <a:rPr lang="en-US" sz="1400" dirty="0" smtClean="0"/>
              <a:t>     </a:t>
            </a:r>
          </a:p>
          <a:p>
            <a:pPr lvl="1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</a:rPr>
              <a:t>    </a:t>
            </a: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</a:rPr>
              <a:t>using</a:t>
            </a:r>
            <a:r>
              <a:rPr lang="en-US" sz="1400" b="1" dirty="0" smtClean="0">
                <a:latin typeface="Courier New" pitchFamily="49" charset="0"/>
              </a:rPr>
              <a:t> System;</a:t>
            </a:r>
            <a:endParaRPr lang="en-US" sz="1400" dirty="0" smtClean="0"/>
          </a:p>
          <a:p>
            <a:pPr lvl="2">
              <a:lnSpc>
                <a:spcPct val="80000"/>
              </a:lnSpc>
              <a:buFontTx/>
              <a:buNone/>
              <a:defRPr/>
            </a:pPr>
            <a:endParaRPr lang="en-US" sz="1400" b="1" dirty="0" smtClean="0">
              <a:solidFill>
                <a:srgbClr val="CC9900"/>
              </a:solidFill>
              <a:latin typeface="Courier New" pitchFamily="49" charset="0"/>
            </a:endParaRP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</a:rPr>
              <a:t>class</a:t>
            </a:r>
            <a:r>
              <a:rPr lang="en-US" sz="1400" b="1" dirty="0" smtClean="0">
                <a:latin typeface="Courier New" pitchFamily="49" charset="0"/>
              </a:rPr>
              <a:t> </a:t>
            </a:r>
            <a:r>
              <a:rPr lang="en-US" sz="1400" b="1" dirty="0" err="1" smtClean="0">
                <a:solidFill>
                  <a:srgbClr val="00B0F0"/>
                </a:solidFill>
                <a:latin typeface="Courier New" pitchFamily="49" charset="0"/>
              </a:rPr>
              <a:t>HelloWorld</a:t>
            </a:r>
            <a:endParaRPr lang="en-US" sz="1400" b="1" dirty="0" smtClean="0">
              <a:solidFill>
                <a:srgbClr val="00B0F0"/>
              </a:solidFill>
              <a:latin typeface="Courier New" pitchFamily="49" charset="0"/>
            </a:endParaRP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latin typeface="Courier New" pitchFamily="49" charset="0"/>
              </a:rPr>
              <a:t>{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latin typeface="Courier New" pitchFamily="49" charset="0"/>
              </a:rPr>
              <a:t>    </a:t>
            </a: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</a:rPr>
              <a:t>static void </a:t>
            </a:r>
            <a:r>
              <a:rPr lang="en-US" sz="1400" b="1" dirty="0" smtClean="0">
                <a:latin typeface="Courier New" pitchFamily="49" charset="0"/>
              </a:rPr>
              <a:t>Main(</a:t>
            </a:r>
            <a:r>
              <a:rPr lang="en-US" sz="1400" b="1" dirty="0" smtClean="0">
                <a:solidFill>
                  <a:schemeClr val="accent6"/>
                </a:solidFill>
                <a:latin typeface="Courier New" pitchFamily="49" charset="0"/>
              </a:rPr>
              <a:t>string</a:t>
            </a:r>
            <a:r>
              <a:rPr lang="en-US" sz="1400" b="1" dirty="0" smtClean="0">
                <a:latin typeface="Courier New" pitchFamily="49" charset="0"/>
              </a:rPr>
              <a:t>[] </a:t>
            </a:r>
            <a:r>
              <a:rPr lang="en-US" sz="1400" b="1" dirty="0" err="1" smtClean="0">
                <a:latin typeface="Courier New" pitchFamily="49" charset="0"/>
              </a:rPr>
              <a:t>args</a:t>
            </a:r>
            <a:r>
              <a:rPr lang="en-US" sz="1400" b="1" dirty="0" smtClean="0">
                <a:latin typeface="Courier New" pitchFamily="49" charset="0"/>
              </a:rPr>
              <a:t>)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latin typeface="Courier New" pitchFamily="49" charset="0"/>
              </a:rPr>
              <a:t>    {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latin typeface="Courier New" pitchFamily="49" charset="0"/>
              </a:rPr>
              <a:t>        </a:t>
            </a:r>
            <a:r>
              <a:rPr lang="en-US" sz="1400" b="1" dirty="0" err="1" smtClean="0">
                <a:solidFill>
                  <a:srgbClr val="00B0F0"/>
                </a:solidFill>
                <a:latin typeface="Courier New" pitchFamily="49" charset="0"/>
              </a:rPr>
              <a:t>Console</a:t>
            </a:r>
            <a:r>
              <a:rPr lang="en-US" sz="1400" b="1" dirty="0" err="1" smtClean="0">
                <a:latin typeface="Courier New" pitchFamily="49" charset="0"/>
              </a:rPr>
              <a:t>.WriteLine</a:t>
            </a:r>
            <a:r>
              <a:rPr lang="en-US" sz="1400" b="1" dirty="0" smtClean="0">
                <a:latin typeface="Courier New" pitchFamily="49" charset="0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Courier New" pitchFamily="49" charset="0"/>
              </a:rPr>
              <a:t>“Hello, World!”</a:t>
            </a:r>
            <a:r>
              <a:rPr lang="en-US" sz="1400" b="1" dirty="0" smtClean="0">
                <a:latin typeface="Courier New" pitchFamily="49" charset="0"/>
              </a:rPr>
              <a:t>);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latin typeface="Courier New" pitchFamily="49" charset="0"/>
              </a:rPr>
              <a:t>    }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latin typeface="Courier New" pitchFamily="49" charset="0"/>
              </a:rPr>
              <a:t>}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endParaRPr lang="en-US" sz="1400" b="1" dirty="0" smtClean="0"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BF207C4-08FF-46AB-B1B3-44D3FF2D4CA6}" type="slidenum">
              <a:rPr lang="en-US" sz="1200" smtClean="0">
                <a:latin typeface="Tahoma" pitchFamily="34" charset="0"/>
              </a:rPr>
              <a:pPr/>
              <a:t>11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Δομή ενός Προγράμματος </a:t>
            </a:r>
            <a:r>
              <a:rPr lang="en-US" smtClean="0"/>
              <a:t>C#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48006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l-GR" sz="1800" b="1" dirty="0" smtClean="0">
                <a:solidFill>
                  <a:srgbClr val="FF0000"/>
                </a:solidFill>
              </a:rPr>
              <a:t>Σχόλια</a:t>
            </a:r>
            <a:r>
              <a:rPr lang="en-US" sz="1800" b="1" dirty="0" smtClean="0">
                <a:solidFill>
                  <a:srgbClr val="FF0000"/>
                </a:solidFill>
              </a:rPr>
              <a:t> (</a:t>
            </a:r>
            <a:r>
              <a:rPr lang="el-GR" sz="1800" b="1" dirty="0" smtClean="0">
                <a:solidFill>
                  <a:srgbClr val="FF0000"/>
                </a:solidFill>
              </a:rPr>
              <a:t>προεραιτικά</a:t>
            </a:r>
            <a:r>
              <a:rPr lang="en-US" sz="1800" b="1" dirty="0" smtClean="0">
                <a:solidFill>
                  <a:srgbClr val="FF0000"/>
                </a:solidFill>
              </a:rPr>
              <a:t>)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endParaRPr lang="en-US" sz="12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//==========================================================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File: </a:t>
            </a:r>
            <a:r>
              <a:rPr lang="en-US" sz="1000" b="1" dirty="0" err="1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HelloWorld.cs</a:t>
            </a: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 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Author: </a:t>
            </a:r>
            <a:r>
              <a:rPr lang="en-US" sz="1000" dirty="0" smtClean="0">
                <a:solidFill>
                  <a:schemeClr val="accent5">
                    <a:lumMod val="50000"/>
                  </a:schemeClr>
                </a:solidFill>
              </a:rPr>
              <a:t>Author's Name    Email: author@server.gr</a:t>
            </a:r>
            <a:endParaRPr lang="en-US" sz="1000" b="1" dirty="0" smtClean="0">
              <a:solidFill>
                <a:schemeClr val="accent5">
                  <a:lumMod val="50000"/>
                </a:schemeClr>
              </a:solidFill>
              <a:latin typeface="Courier New" pitchFamily="49" charset="0"/>
            </a:endParaRP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Classes: </a:t>
            </a:r>
            <a:r>
              <a:rPr lang="en-US" sz="1000" b="1" dirty="0" err="1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HelloWorld</a:t>
            </a: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--------------------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 This program prints a string called "Hello, World!”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Courier New" pitchFamily="49" charset="0"/>
              </a:rPr>
              <a:t>//==========================================================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endParaRPr lang="en-US" sz="1000" b="1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lnSpc>
                <a:spcPct val="80000"/>
              </a:lnSpc>
              <a:defRPr/>
            </a:pPr>
            <a:r>
              <a:rPr lang="el-GR" sz="1800" b="1" dirty="0" smtClean="0">
                <a:solidFill>
                  <a:srgbClr val="FF0000"/>
                </a:solidFill>
              </a:rPr>
              <a:t>Εισαγωγή βιβλιοθηκών</a:t>
            </a:r>
            <a:r>
              <a:rPr lang="en-US" sz="1800" b="1" dirty="0" smtClean="0">
                <a:solidFill>
                  <a:srgbClr val="FF0000"/>
                </a:solidFill>
              </a:rPr>
              <a:t> (</a:t>
            </a:r>
            <a:r>
              <a:rPr lang="el-GR" sz="1800" b="1" dirty="0" smtClean="0">
                <a:solidFill>
                  <a:srgbClr val="FF0000"/>
                </a:solidFill>
              </a:rPr>
              <a:t>προαιρετικά</a:t>
            </a:r>
            <a:r>
              <a:rPr lang="en-US" sz="1800" b="1" dirty="0" smtClean="0">
                <a:solidFill>
                  <a:srgbClr val="FF0000"/>
                </a:solidFill>
              </a:rPr>
              <a:t>)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4">
              <a:lnSpc>
                <a:spcPct val="80000"/>
              </a:lnSpc>
              <a:buFontTx/>
              <a:buNone/>
              <a:defRPr/>
            </a:pPr>
            <a:r>
              <a:rPr lang="en-US" sz="500" dirty="0" smtClean="0"/>
              <a:t>     </a:t>
            </a:r>
          </a:p>
          <a:p>
            <a:pPr lvl="1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</a:rPr>
              <a:t>		</a:t>
            </a:r>
            <a:r>
              <a:rPr lang="en-US" sz="1200" b="1" dirty="0" smtClean="0">
                <a:solidFill>
                  <a:schemeClr val="accent2"/>
                </a:solidFill>
                <a:latin typeface="Courier New" pitchFamily="49" charset="0"/>
              </a:rPr>
              <a:t>using</a:t>
            </a:r>
            <a:r>
              <a:rPr lang="en-US" sz="1200" b="1" dirty="0" smtClean="0">
                <a:latin typeface="Courier New" pitchFamily="49" charset="0"/>
              </a:rPr>
              <a:t> System;</a:t>
            </a:r>
            <a:endParaRPr lang="en-US" sz="1200" dirty="0" smtClean="0"/>
          </a:p>
          <a:p>
            <a:pPr lvl="3">
              <a:lnSpc>
                <a:spcPct val="80000"/>
              </a:lnSpc>
              <a:defRPr/>
            </a:pPr>
            <a:endParaRPr lang="en-US" sz="1400" dirty="0" smtClean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l-GR" sz="1800" b="1" dirty="0" smtClean="0">
                <a:solidFill>
                  <a:srgbClr val="FF0000"/>
                </a:solidFill>
              </a:rPr>
              <a:t>Ορισμός κλάσης και πεδίου ονομάτων (</a:t>
            </a:r>
            <a:r>
              <a:rPr lang="en-US" sz="1800" b="1" dirty="0" smtClean="0">
                <a:solidFill>
                  <a:srgbClr val="FF0000"/>
                </a:solidFill>
              </a:rPr>
              <a:t>namespace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l-GR" sz="1800" dirty="0" smtClean="0">
                <a:solidFill>
                  <a:srgbClr val="FF0000"/>
                </a:solidFill>
              </a:rPr>
              <a:t>)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2">
              <a:lnSpc>
                <a:spcPct val="80000"/>
              </a:lnSpc>
              <a:buFontTx/>
              <a:buNone/>
              <a:defRPr/>
            </a:pPr>
            <a:endParaRPr lang="en-US" sz="12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>
                <a:solidFill>
                  <a:schemeClr val="accent2"/>
                </a:solidFill>
                <a:latin typeface="Courier New" pitchFamily="49" charset="0"/>
              </a:rPr>
              <a:t>class</a:t>
            </a:r>
            <a:r>
              <a:rPr lang="en-US" sz="1200" b="1" dirty="0" smtClean="0">
                <a:latin typeface="Courier New" pitchFamily="49" charset="0"/>
              </a:rPr>
              <a:t> </a:t>
            </a:r>
            <a:r>
              <a:rPr lang="en-US" sz="1200" b="1" dirty="0" err="1" smtClean="0">
                <a:solidFill>
                  <a:srgbClr val="00B0F0"/>
                </a:solidFill>
                <a:latin typeface="Courier New" pitchFamily="49" charset="0"/>
              </a:rPr>
              <a:t>HelloWorld</a:t>
            </a:r>
            <a:endParaRPr lang="en-US" sz="1200" b="1" dirty="0" smtClean="0">
              <a:solidFill>
                <a:srgbClr val="00B0F0"/>
              </a:solidFill>
              <a:latin typeface="Courier New" pitchFamily="49" charset="0"/>
            </a:endParaRP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>
                <a:latin typeface="Courier New" pitchFamily="49" charset="0"/>
              </a:rPr>
              <a:t>{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>
                <a:latin typeface="Courier New" pitchFamily="49" charset="0"/>
              </a:rPr>
              <a:t>    </a:t>
            </a:r>
            <a:r>
              <a:rPr lang="en-US" sz="1200" b="1" dirty="0" smtClean="0">
                <a:solidFill>
                  <a:schemeClr val="accent2"/>
                </a:solidFill>
                <a:latin typeface="Courier New" pitchFamily="49" charset="0"/>
              </a:rPr>
              <a:t>static void </a:t>
            </a:r>
            <a:r>
              <a:rPr lang="en-US" sz="1200" b="1" dirty="0" smtClean="0">
                <a:latin typeface="Courier New" pitchFamily="49" charset="0"/>
              </a:rPr>
              <a:t>Main(</a:t>
            </a:r>
            <a:r>
              <a:rPr lang="en-US" sz="1200" b="1" dirty="0" smtClean="0">
                <a:solidFill>
                  <a:schemeClr val="accent6"/>
                </a:solidFill>
                <a:latin typeface="Courier New" pitchFamily="49" charset="0"/>
              </a:rPr>
              <a:t>string</a:t>
            </a:r>
            <a:r>
              <a:rPr lang="en-US" sz="1200" b="1" dirty="0" smtClean="0">
                <a:latin typeface="Courier New" pitchFamily="49" charset="0"/>
              </a:rPr>
              <a:t>[] </a:t>
            </a:r>
            <a:r>
              <a:rPr lang="en-US" sz="1200" b="1" dirty="0" err="1" smtClean="0">
                <a:latin typeface="Courier New" pitchFamily="49" charset="0"/>
              </a:rPr>
              <a:t>args</a:t>
            </a:r>
            <a:r>
              <a:rPr lang="en-US" sz="1200" b="1" dirty="0" smtClean="0">
                <a:latin typeface="Courier New" pitchFamily="49" charset="0"/>
              </a:rPr>
              <a:t>) 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>
                <a:latin typeface="Courier New" pitchFamily="49" charset="0"/>
              </a:rPr>
              <a:t>    {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>
                <a:latin typeface="Courier New" pitchFamily="49" charset="0"/>
              </a:rPr>
              <a:t>        </a:t>
            </a:r>
            <a:r>
              <a:rPr lang="en-US" sz="1200" b="1" dirty="0" err="1" smtClean="0">
                <a:solidFill>
                  <a:srgbClr val="00B0F0"/>
                </a:solidFill>
                <a:latin typeface="Courier New" pitchFamily="49" charset="0"/>
              </a:rPr>
              <a:t>Console</a:t>
            </a:r>
            <a:r>
              <a:rPr lang="en-US" sz="1200" b="1" dirty="0" err="1" smtClean="0">
                <a:latin typeface="Courier New" pitchFamily="49" charset="0"/>
              </a:rPr>
              <a:t>.WriteLine</a:t>
            </a:r>
            <a:r>
              <a:rPr lang="en-US" sz="1200" b="1" dirty="0" smtClean="0">
                <a:latin typeface="Courier New" pitchFamily="49" charset="0"/>
              </a:rPr>
              <a:t>(</a:t>
            </a:r>
            <a:r>
              <a:rPr lang="en-US" sz="1200" b="1" dirty="0" smtClean="0">
                <a:solidFill>
                  <a:srgbClr val="FF0000"/>
                </a:solidFill>
                <a:latin typeface="Courier New" pitchFamily="49" charset="0"/>
              </a:rPr>
              <a:t>“Hello, World!”</a:t>
            </a:r>
            <a:r>
              <a:rPr lang="en-US" sz="1200" b="1" dirty="0" smtClean="0">
                <a:latin typeface="Courier New" pitchFamily="49" charset="0"/>
              </a:rPr>
              <a:t>);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>
                <a:latin typeface="Courier New" pitchFamily="49" charset="0"/>
              </a:rPr>
              <a:t>    }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B46EEEC-DBE8-40FC-BC56-41D8A5CC3E73}" type="slidenum">
              <a:rPr lang="en-US" sz="1200" smtClean="0">
                <a:latin typeface="Tahoma" pitchFamily="34" charset="0"/>
              </a:rPr>
              <a:pPr/>
              <a:t>12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l-GR" sz="3600" u="sng">
                <a:solidFill>
                  <a:schemeClr val="accent2"/>
                </a:solidFill>
                <a:latin typeface="Arial Unicode MS" pitchFamily="34" charset="-128"/>
              </a:rPr>
              <a:t>Λευκά κενά και Σχόλια</a:t>
            </a:r>
            <a:endParaRPr lang="en-US" sz="36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685800" y="1447800"/>
            <a:ext cx="8001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1600" dirty="0">
                <a:latin typeface="Arial Unicode MS" pitchFamily="34" charset="-128"/>
              </a:rPr>
              <a:t>Λευκά Κενά (</a:t>
            </a:r>
            <a:r>
              <a:rPr lang="en-US" sz="1600" dirty="0">
                <a:latin typeface="Arial Unicode MS" pitchFamily="34" charset="-128"/>
              </a:rPr>
              <a:t>White Space</a:t>
            </a:r>
            <a:r>
              <a:rPr lang="el-GR" sz="1600" dirty="0">
                <a:latin typeface="Arial Unicode MS" pitchFamily="34" charset="-128"/>
              </a:rPr>
              <a:t>)</a:t>
            </a:r>
            <a:endParaRPr lang="en-US" sz="1600" dirty="0">
              <a:latin typeface="Arial Unicode MS" pitchFamily="34" charset="-128"/>
            </a:endParaRP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600" dirty="0" smtClean="0">
                <a:latin typeface="Arial Unicode MS" pitchFamily="34" charset="-128"/>
              </a:rPr>
              <a:t>Συμπεριλαμβάνονται </a:t>
            </a:r>
            <a:r>
              <a:rPr lang="el-GR" sz="1600" dirty="0">
                <a:latin typeface="Arial Unicode MS" pitchFamily="34" charset="-128"/>
              </a:rPr>
              <a:t>το κενό (</a:t>
            </a:r>
            <a:r>
              <a:rPr lang="en-US" sz="1600" dirty="0">
                <a:latin typeface="Arial Unicode MS" pitchFamily="34" charset="-128"/>
              </a:rPr>
              <a:t>space</a:t>
            </a:r>
            <a:r>
              <a:rPr lang="el-GR" sz="1600" dirty="0">
                <a:latin typeface="Arial Unicode MS" pitchFamily="34" charset="-128"/>
              </a:rPr>
              <a:t>)</a:t>
            </a:r>
            <a:r>
              <a:rPr lang="en-US" sz="1600" dirty="0">
                <a:latin typeface="Arial Unicode MS" pitchFamily="34" charset="-128"/>
              </a:rPr>
              <a:t>, </a:t>
            </a:r>
            <a:r>
              <a:rPr lang="el-GR" sz="1600" dirty="0">
                <a:latin typeface="Arial Unicode MS" pitchFamily="34" charset="-128"/>
              </a:rPr>
              <a:t>νέα γραμμή, </a:t>
            </a:r>
            <a:r>
              <a:rPr lang="el-GR" sz="1600" dirty="0" err="1">
                <a:latin typeface="Arial Unicode MS" pitchFamily="34" charset="-128"/>
              </a:rPr>
              <a:t>στηλοθέτες</a:t>
            </a:r>
            <a:r>
              <a:rPr lang="el-GR" sz="1600" dirty="0">
                <a:latin typeface="Arial Unicode MS" pitchFamily="34" charset="-128"/>
              </a:rPr>
              <a:t> (</a:t>
            </a:r>
            <a:r>
              <a:rPr lang="en-US" sz="1600" dirty="0">
                <a:latin typeface="Arial Unicode MS" pitchFamily="34" charset="-128"/>
              </a:rPr>
              <a:t>tabs</a:t>
            </a:r>
            <a:r>
              <a:rPr lang="el-GR" sz="1600" dirty="0">
                <a:latin typeface="Arial Unicode MS" pitchFamily="34" charset="-128"/>
              </a:rPr>
              <a:t>) και κενές γραμμές</a:t>
            </a:r>
            <a:endParaRPr lang="en-US" sz="1600" dirty="0">
              <a:latin typeface="Arial Unicode MS" pitchFamily="34" charset="-128"/>
            </a:endParaRP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600" dirty="0">
                <a:latin typeface="Arial Unicode MS" pitchFamily="34" charset="-128"/>
              </a:rPr>
              <a:t>Προγράμματα σε </a:t>
            </a:r>
            <a:r>
              <a:rPr lang="en-US" sz="1600" dirty="0">
                <a:latin typeface="Arial Unicode MS" pitchFamily="34" charset="-128"/>
              </a:rPr>
              <a:t>C# </a:t>
            </a:r>
            <a:r>
              <a:rPr lang="el-GR" sz="1600" dirty="0">
                <a:latin typeface="Arial Unicode MS" pitchFamily="34" charset="-128"/>
              </a:rPr>
              <a:t>θα πρέπει να είναι έτσι </a:t>
            </a:r>
            <a:r>
              <a:rPr lang="el-GR" sz="1600" dirty="0" smtClean="0">
                <a:latin typeface="Arial Unicode MS" pitchFamily="34" charset="-128"/>
              </a:rPr>
              <a:t>διαμορφωμένο, </a:t>
            </a:r>
            <a:r>
              <a:rPr lang="el-GR" sz="1600" dirty="0">
                <a:latin typeface="Arial Unicode MS" pitchFamily="34" charset="-128"/>
              </a:rPr>
              <a:t>με σωστές εσοχές, έτσι ώστε να διευκολύνεται η αναγνωσιμότητα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600" dirty="0">
                <a:latin typeface="Arial Unicode MS" pitchFamily="34" charset="-128"/>
              </a:rPr>
              <a:t>Οι εσοχές θα πρέπει να χρησιμοποιούνται ομοιόμορφα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endParaRPr lang="en-US" sz="1600" dirty="0">
              <a:latin typeface="Arial Unicode MS" pitchFamily="34" charset="-128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1600" dirty="0">
                <a:latin typeface="Arial Unicode MS" pitchFamily="34" charset="-128"/>
              </a:rPr>
              <a:t>Σχόλια</a:t>
            </a:r>
            <a:endParaRPr lang="en-US" sz="1600" dirty="0">
              <a:latin typeface="Arial Unicode MS" pitchFamily="34" charset="-128"/>
            </a:endParaRP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600" dirty="0">
                <a:latin typeface="Arial Unicode MS" pitchFamily="34" charset="-128"/>
              </a:rPr>
              <a:t>Τα σχόλια αγνοούνται από τον </a:t>
            </a:r>
            <a:r>
              <a:rPr lang="el-GR" sz="1600" dirty="0" smtClean="0">
                <a:latin typeface="Arial Unicode MS" pitchFamily="34" charset="-128"/>
              </a:rPr>
              <a:t>μεταγλωττιστή, </a:t>
            </a:r>
            <a:r>
              <a:rPr lang="el-GR" sz="1600" dirty="0">
                <a:latin typeface="Arial Unicode MS" pitchFamily="34" charset="-128"/>
              </a:rPr>
              <a:t>χρησιμοποιούνται μόνο από τον άνθρωπο.</a:t>
            </a:r>
            <a:endParaRPr lang="en-US" sz="1600" dirty="0">
              <a:latin typeface="Arial Unicode MS" pitchFamily="34" charset="-128"/>
            </a:endParaRP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endParaRPr lang="en-US" sz="1600" dirty="0">
              <a:latin typeface="Arial Unicode MS" pitchFamily="34" charset="-128"/>
            </a:endParaRP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600" dirty="0">
                <a:latin typeface="Arial Unicode MS" pitchFamily="34" charset="-128"/>
              </a:rPr>
              <a:t>Δύο είδη σχολίων</a:t>
            </a:r>
            <a:endParaRPr lang="en-US" sz="1600" dirty="0">
              <a:latin typeface="Arial Unicode MS" pitchFamily="34" charset="-128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l-GR" sz="1600" dirty="0">
                <a:latin typeface="Arial Unicode MS" pitchFamily="34" charset="-128"/>
              </a:rPr>
              <a:t>Σχόλια μίας ολόκληρης γραμμής</a:t>
            </a:r>
            <a:r>
              <a:rPr lang="en-US" sz="1600" dirty="0">
                <a:latin typeface="Arial Unicode MS" pitchFamily="34" charset="-128"/>
              </a:rPr>
              <a:t> 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//…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rgbClr val="FF9900"/>
                </a:solidFill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 </a:t>
            </a:r>
            <a:r>
              <a:rPr lang="el-GR" sz="16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αυτό το σχόλιο εκτείνεται έως το τέλος </a:t>
            </a:r>
            <a:r>
              <a:rPr lang="el-GR" sz="16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της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 </a:t>
            </a:r>
            <a:r>
              <a:rPr lang="el-GR" sz="16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γραμμής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</a:pPr>
            <a:endParaRPr lang="en-US" sz="1600" b="1" dirty="0">
              <a:solidFill>
                <a:srgbClr val="CC3300"/>
              </a:solidFill>
              <a:latin typeface="Arial Unicode MS" pitchFamily="34" charset="-128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l-GR" sz="1600" dirty="0">
                <a:latin typeface="Arial Unicode MS" pitchFamily="34" charset="-128"/>
              </a:rPr>
              <a:t>Σχόλια πολλαπλών γραμμών </a:t>
            </a:r>
            <a:r>
              <a:rPr lang="en-US" sz="1600" dirty="0">
                <a:latin typeface="Arial Unicode MS" pitchFamily="34" charset="-128"/>
              </a:rPr>
              <a:t>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/* … */</a:t>
            </a:r>
          </a:p>
          <a:p>
            <a:pPr marL="342900" indent="-342900" algn="l">
              <a:lnSpc>
                <a:spcPct val="90000"/>
              </a:lnSpc>
              <a:buClr>
                <a:schemeClr val="accent2"/>
              </a:buClr>
              <a:buSzPct val="85000"/>
              <a:buFont typeface="ZapfDingbats" pitchFamily="82" charset="2"/>
              <a:buNone/>
            </a:pPr>
            <a:endParaRPr lang="en-US" sz="1600" b="1" dirty="0">
              <a:solidFill>
                <a:srgbClr val="FF9900"/>
              </a:solidFill>
              <a:latin typeface="Courier New" pitchFamily="49" charset="0"/>
            </a:endParaRPr>
          </a:p>
          <a:p>
            <a:pPr marL="342900" indent="-342900" algn="l">
              <a:lnSpc>
                <a:spcPct val="90000"/>
              </a:lnSpc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1600" b="1" dirty="0">
                <a:solidFill>
                  <a:srgbClr val="FF9900"/>
                </a:solidFill>
                <a:latin typeface="Courier New" pitchFamily="49" charset="0"/>
              </a:rPr>
              <a:t>        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/* </a:t>
            </a:r>
            <a:r>
              <a:rPr lang="el-GR" sz="16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αυτό το σχόλιο εκτείνεται μέχρι να βρεθεί το 		    ειδικό σύμβολο τερματισμού. Μπορεί να εκτείνεται 	    σε περισσότερες από μία γραμμές.	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      */</a:t>
            </a:r>
          </a:p>
          <a:p>
            <a:pPr marL="342900" indent="-342900" algn="l">
              <a:lnSpc>
                <a:spcPct val="90000"/>
              </a:lnSpc>
              <a:buClr>
                <a:schemeClr val="accent2"/>
              </a:buClr>
              <a:buSzPct val="85000"/>
              <a:buFont typeface="ZapfDingbats" pitchFamily="82" charset="2"/>
              <a:buNone/>
            </a:pPr>
            <a:endParaRPr lang="en-US" sz="800" b="1" dirty="0">
              <a:solidFill>
                <a:srgbClr val="CC33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E6BF0B-E497-429E-B82D-AB80CA4A95C3}" type="slidenum">
              <a:rPr lang="en-US" sz="1200" smtClean="0">
                <a:latin typeface="Tahoma" pitchFamily="34" charset="0"/>
              </a:rPr>
              <a:pPr/>
              <a:t>13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457200" y="457200"/>
            <a:ext cx="75882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Προσδιοριστές (</a:t>
            </a:r>
            <a:r>
              <a:rPr lang="en-US" sz="4000" u="sng">
                <a:solidFill>
                  <a:schemeClr val="accent2"/>
                </a:solidFill>
                <a:latin typeface="Arial Unicode MS" pitchFamily="34" charset="-128"/>
              </a:rPr>
              <a:t>Identifiers</a:t>
            </a:r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)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457200" y="1647825"/>
            <a:ext cx="8305800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 i="1">
                <a:solidFill>
                  <a:srgbClr val="FF0000"/>
                </a:solidFill>
                <a:latin typeface="Arial Unicode MS" pitchFamily="34" charset="-128"/>
              </a:rPr>
              <a:t>Προσδιοριστές</a:t>
            </a:r>
            <a:r>
              <a:rPr lang="en-US" sz="2000" i="1">
                <a:solidFill>
                  <a:srgbClr val="FF0000"/>
                </a:solidFill>
                <a:latin typeface="Arial Unicode MS" pitchFamily="34" charset="-128"/>
              </a:rPr>
              <a:t> (identifiers)</a:t>
            </a:r>
            <a:r>
              <a:rPr lang="el-GR" sz="2000" i="1">
                <a:solidFill>
                  <a:srgbClr val="FF0000"/>
                </a:solidFill>
                <a:latin typeface="Arial Unicode MS" pitchFamily="34" charset="-128"/>
              </a:rPr>
              <a:t> </a:t>
            </a:r>
            <a:r>
              <a:rPr lang="el-GR" sz="2000">
                <a:latin typeface="Arial Unicode MS" pitchFamily="34" charset="-128"/>
              </a:rPr>
              <a:t>λέγονται τα ονόματα-λέξεις που γράφει ο προγραμματιστής μέσα σε ένα πρόγραμμα π.χ. όνομα μεταβλητής</a:t>
            </a:r>
            <a:endParaRPr lang="en-US" sz="200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>
                <a:latin typeface="Arial Unicode MS" pitchFamily="34" charset="-128"/>
              </a:rPr>
              <a:t>Ένα τέτοιο όνομα μπορεί να αποτελείται μόνο από γράμματα</a:t>
            </a:r>
            <a:r>
              <a:rPr lang="en-US" sz="2000">
                <a:latin typeface="Arial Unicode MS" pitchFamily="34" charset="-128"/>
              </a:rPr>
              <a:t>, </a:t>
            </a:r>
            <a:r>
              <a:rPr lang="el-GR" sz="2000">
                <a:latin typeface="Arial Unicode MS" pitchFamily="34" charset="-128"/>
              </a:rPr>
              <a:t>ψηφία</a:t>
            </a:r>
            <a:r>
              <a:rPr lang="en-US" sz="2000">
                <a:latin typeface="Arial Unicode MS" pitchFamily="34" charset="-128"/>
              </a:rPr>
              <a:t>, </a:t>
            </a:r>
            <a:r>
              <a:rPr lang="el-GR" sz="2000">
                <a:latin typeface="Arial Unicode MS" pitchFamily="34" charset="-128"/>
              </a:rPr>
              <a:t>και τον χαρακτήρα υπογράμμισης (</a:t>
            </a:r>
            <a:r>
              <a:rPr lang="en-US" sz="2000">
                <a:latin typeface="Arial Unicode MS" pitchFamily="34" charset="-128"/>
              </a:rPr>
              <a:t>underscore)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>
                <a:latin typeface="Arial Unicode MS" pitchFamily="34" charset="-128"/>
              </a:rPr>
              <a:t>Δεν μπορεί να αρχίζει με ψηφίο</a:t>
            </a:r>
            <a:endParaRPr lang="en-US" sz="200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>
                <a:latin typeface="Arial Unicode MS" pitchFamily="34" charset="-128"/>
              </a:rPr>
              <a:t>Η </a:t>
            </a:r>
            <a:r>
              <a:rPr lang="en-US" sz="2000">
                <a:latin typeface="Arial Unicode MS" pitchFamily="34" charset="-128"/>
              </a:rPr>
              <a:t>C# </a:t>
            </a:r>
            <a:r>
              <a:rPr lang="el-GR" sz="2000">
                <a:latin typeface="Arial Unicode MS" pitchFamily="34" charset="-128"/>
              </a:rPr>
              <a:t>είναι </a:t>
            </a:r>
            <a:r>
              <a:rPr lang="en-US" sz="2000" i="1">
                <a:solidFill>
                  <a:srgbClr val="FF3300"/>
                </a:solidFill>
                <a:latin typeface="Arial Unicode MS" pitchFamily="34" charset="-128"/>
              </a:rPr>
              <a:t>case sensitive</a:t>
            </a:r>
            <a:r>
              <a:rPr lang="el-GR" sz="2000">
                <a:latin typeface="Arial Unicode MS" pitchFamily="34" charset="-128"/>
              </a:rPr>
              <a:t> δηλ.</a:t>
            </a:r>
            <a:r>
              <a:rPr lang="en-US" sz="2000">
                <a:latin typeface="Arial Unicode MS" pitchFamily="34" charset="-128"/>
              </a:rPr>
              <a:t> </a:t>
            </a:r>
            <a:r>
              <a:rPr lang="el-GR" sz="2000">
                <a:latin typeface="Arial Unicode MS" pitchFamily="34" charset="-128"/>
              </a:rPr>
              <a:t>διαφοροποιείται μεταξύ κεφαλαίων και μικρών (πεζών) χαρακήρων και συνεπώς οι λέξεις </a:t>
            </a:r>
            <a:r>
              <a:rPr lang="en-US" sz="2000">
                <a:latin typeface="Courier New" pitchFamily="49" charset="0"/>
              </a:rPr>
              <a:t>args </a:t>
            </a:r>
            <a:r>
              <a:rPr lang="el-GR" sz="2000">
                <a:latin typeface="Arial Unicode MS" pitchFamily="34" charset="-128"/>
              </a:rPr>
              <a:t>και</a:t>
            </a:r>
            <a:r>
              <a:rPr lang="en-US" sz="2000">
                <a:latin typeface="Courier New" pitchFamily="49" charset="0"/>
              </a:rPr>
              <a:t> Args </a:t>
            </a:r>
            <a:r>
              <a:rPr lang="el-GR" sz="2000">
                <a:latin typeface="Arial Unicode MS" pitchFamily="34" charset="-128"/>
              </a:rPr>
              <a:t>θεωρούνται δύο διαφορετικοί προσδιοριστές</a:t>
            </a:r>
            <a:endParaRPr lang="en-US" sz="200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>
                <a:latin typeface="Arial Unicode MS" pitchFamily="34" charset="-128"/>
              </a:rPr>
              <a:t>Στο διπλανό πρόγραμμα οι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</a:pPr>
            <a:r>
              <a:rPr lang="el-GR" sz="2000">
                <a:latin typeface="Arial Unicode MS" pitchFamily="34" charset="-128"/>
              </a:rPr>
              <a:t>     προσδιοριστές είναι οι λέξεις: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</a:pPr>
            <a:r>
              <a:rPr lang="el-GR" sz="2000">
                <a:latin typeface="Arial Unicode MS" pitchFamily="34" charset="-128"/>
              </a:rPr>
              <a:t>	</a:t>
            </a:r>
            <a:r>
              <a:rPr lang="en-US" sz="2000">
                <a:latin typeface="Arial Unicode MS" pitchFamily="34" charset="-128"/>
              </a:rPr>
              <a:t>System,  HelloWorld, Main, args,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</a:pPr>
            <a:r>
              <a:rPr lang="en-US" sz="2000">
                <a:latin typeface="Arial Unicode MS" pitchFamily="34" charset="-128"/>
              </a:rPr>
              <a:t>	</a:t>
            </a:r>
            <a:r>
              <a:rPr lang="el-GR" sz="2000">
                <a:latin typeface="Arial Unicode MS" pitchFamily="34" charset="-128"/>
              </a:rPr>
              <a:t>και</a:t>
            </a:r>
            <a:r>
              <a:rPr lang="en-US" sz="2000">
                <a:latin typeface="Arial Unicode MS" pitchFamily="34" charset="-128"/>
              </a:rPr>
              <a:t> WriteLine</a:t>
            </a:r>
            <a:br>
              <a:rPr lang="en-US" sz="2000">
                <a:latin typeface="Arial Unicode MS" pitchFamily="34" charset="-128"/>
              </a:rPr>
            </a:br>
            <a:endParaRPr lang="en-US" sz="2000">
              <a:latin typeface="Arial Unicode MS" pitchFamily="34" charset="-128"/>
            </a:endParaRPr>
          </a:p>
        </p:txBody>
      </p: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4648200" y="4724400"/>
            <a:ext cx="4495800" cy="1274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l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n-US" sz="1200" b="1" dirty="0">
                <a:solidFill>
                  <a:schemeClr val="accent2"/>
                </a:solidFill>
                <a:latin typeface="Courier New" pitchFamily="49" charset="0"/>
              </a:rPr>
              <a:t>using</a:t>
            </a:r>
            <a:r>
              <a:rPr lang="en-US" sz="1200" b="1" dirty="0">
                <a:latin typeface="Courier New" pitchFamily="49" charset="0"/>
              </a:rPr>
              <a:t> System;</a:t>
            </a:r>
            <a:endParaRPr lang="el-GR" sz="1200" dirty="0"/>
          </a:p>
          <a:p>
            <a:pPr lvl="1" algn="l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n-US" sz="1200" b="1" dirty="0">
                <a:solidFill>
                  <a:schemeClr val="accent2"/>
                </a:solidFill>
                <a:latin typeface="Courier New" pitchFamily="49" charset="0"/>
              </a:rPr>
              <a:t>class</a:t>
            </a:r>
            <a:r>
              <a:rPr lang="en-US" sz="1200" b="1" dirty="0">
                <a:latin typeface="Courier New" pitchFamily="49" charset="0"/>
              </a:rPr>
              <a:t> </a:t>
            </a:r>
            <a:r>
              <a:rPr lang="en-US" sz="1200" b="1" dirty="0" err="1">
                <a:solidFill>
                  <a:srgbClr val="00B0F0"/>
                </a:solidFill>
                <a:latin typeface="Courier New" pitchFamily="49" charset="0"/>
              </a:rPr>
              <a:t>HelloWorld</a:t>
            </a:r>
            <a:endParaRPr lang="el-GR" sz="1200" b="1" dirty="0">
              <a:solidFill>
                <a:srgbClr val="00B0F0"/>
              </a:solidFill>
              <a:latin typeface="Courier New" pitchFamily="49" charset="0"/>
            </a:endParaRPr>
          </a:p>
          <a:p>
            <a:pPr lvl="1" algn="l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n-US" sz="1200" b="1" dirty="0">
                <a:latin typeface="Courier New" pitchFamily="49" charset="0"/>
              </a:rPr>
              <a:t>{</a:t>
            </a:r>
            <a:endParaRPr lang="el-GR" sz="1200" b="1" dirty="0">
              <a:latin typeface="Courier New" pitchFamily="49" charset="0"/>
            </a:endParaRPr>
          </a:p>
          <a:p>
            <a:pPr lvl="1" algn="l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l-GR" sz="1200" b="1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1200" b="1" dirty="0">
                <a:solidFill>
                  <a:schemeClr val="accent2"/>
                </a:solidFill>
                <a:latin typeface="Courier New" pitchFamily="49" charset="0"/>
              </a:rPr>
              <a:t>static void </a:t>
            </a:r>
            <a:r>
              <a:rPr lang="en-US" sz="1200" b="1" dirty="0">
                <a:latin typeface="Courier New" pitchFamily="49" charset="0"/>
              </a:rPr>
              <a:t>Main(</a:t>
            </a:r>
            <a:r>
              <a:rPr lang="en-US" sz="1200" b="1" dirty="0">
                <a:solidFill>
                  <a:schemeClr val="accent6"/>
                </a:solidFill>
                <a:latin typeface="Courier New" pitchFamily="49" charset="0"/>
              </a:rPr>
              <a:t>string</a:t>
            </a:r>
            <a:r>
              <a:rPr lang="en-US" sz="1200" b="1" dirty="0">
                <a:latin typeface="Courier New" pitchFamily="49" charset="0"/>
              </a:rPr>
              <a:t>[] </a:t>
            </a:r>
            <a:r>
              <a:rPr lang="en-US" sz="1200" b="1" dirty="0" err="1">
                <a:latin typeface="Courier New" pitchFamily="49" charset="0"/>
              </a:rPr>
              <a:t>args</a:t>
            </a:r>
            <a:r>
              <a:rPr lang="en-US" sz="1200" b="1" dirty="0">
                <a:latin typeface="Courier New" pitchFamily="49" charset="0"/>
              </a:rPr>
              <a:t>)</a:t>
            </a:r>
            <a:endParaRPr lang="el-GR" sz="1200" b="1" dirty="0">
              <a:latin typeface="Courier New" pitchFamily="49" charset="0"/>
            </a:endParaRPr>
          </a:p>
          <a:p>
            <a:pPr lvl="1" algn="l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l-GR" sz="1200" b="1" dirty="0">
                <a:latin typeface="Courier New" pitchFamily="49" charset="0"/>
              </a:rPr>
              <a:t>   </a:t>
            </a:r>
            <a:r>
              <a:rPr lang="en-US" sz="1200" b="1" dirty="0">
                <a:latin typeface="Courier New" pitchFamily="49" charset="0"/>
              </a:rPr>
              <a:t>{</a:t>
            </a:r>
            <a:endParaRPr lang="el-GR" sz="1200" b="1" dirty="0">
              <a:latin typeface="Courier New" pitchFamily="49" charset="0"/>
            </a:endParaRPr>
          </a:p>
          <a:p>
            <a:pPr lvl="1" algn="l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l-GR" sz="1200" b="1" dirty="0">
                <a:solidFill>
                  <a:srgbClr val="00B0F0"/>
                </a:solidFill>
                <a:latin typeface="Courier New" pitchFamily="49" charset="0"/>
              </a:rPr>
              <a:t>      </a:t>
            </a:r>
            <a:r>
              <a:rPr lang="en-US" sz="1200" b="1" dirty="0" err="1">
                <a:solidFill>
                  <a:srgbClr val="00B0F0"/>
                </a:solidFill>
                <a:latin typeface="Courier New" pitchFamily="49" charset="0"/>
              </a:rPr>
              <a:t>Console</a:t>
            </a:r>
            <a:r>
              <a:rPr lang="en-US" sz="1200" b="1" dirty="0" err="1">
                <a:latin typeface="Courier New" pitchFamily="49" charset="0"/>
              </a:rPr>
              <a:t>.WriteLine</a:t>
            </a:r>
            <a:r>
              <a:rPr lang="en-US" sz="1200" b="1" dirty="0">
                <a:latin typeface="Courier New" pitchFamily="49" charset="0"/>
              </a:rPr>
              <a:t>(</a:t>
            </a:r>
            <a:r>
              <a:rPr lang="en-US" sz="1200" b="1" dirty="0">
                <a:solidFill>
                  <a:srgbClr val="FF0000"/>
                </a:solidFill>
                <a:latin typeface="Courier New" pitchFamily="49" charset="0"/>
              </a:rPr>
              <a:t>“Hello, World!”</a:t>
            </a:r>
            <a:r>
              <a:rPr lang="en-US" sz="1200" b="1" dirty="0">
                <a:latin typeface="Courier New" pitchFamily="49" charset="0"/>
              </a:rPr>
              <a:t>);</a:t>
            </a:r>
            <a:endParaRPr lang="el-GR" sz="1200" b="1" dirty="0">
              <a:latin typeface="Courier New" pitchFamily="49" charset="0"/>
            </a:endParaRPr>
          </a:p>
          <a:p>
            <a:pPr lvl="1" algn="l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l-GR" sz="1200" b="1" dirty="0">
                <a:latin typeface="Courier New" pitchFamily="49" charset="0"/>
              </a:rPr>
              <a:t>   </a:t>
            </a:r>
            <a:r>
              <a:rPr lang="en-US" sz="1200" b="1" dirty="0">
                <a:latin typeface="Courier New" pitchFamily="49" charset="0"/>
              </a:rPr>
              <a:t>}</a:t>
            </a:r>
            <a:endParaRPr lang="el-GR" sz="1200" b="1" dirty="0">
              <a:latin typeface="Courier New" pitchFamily="49" charset="0"/>
            </a:endParaRPr>
          </a:p>
          <a:p>
            <a:pPr lvl="1" algn="l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n-US" sz="1200" b="1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8349A59-9DED-4214-9380-C3A7B7DB254E}" type="slidenum">
              <a:rPr lang="en-US" sz="1200" smtClean="0">
                <a:latin typeface="Tahoma" pitchFamily="34" charset="0"/>
              </a:rPr>
              <a:pPr/>
              <a:t>14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457200" y="381000"/>
            <a:ext cx="75882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l"/>
            <a:r>
              <a:rPr lang="en-US" sz="4000" u="sng">
                <a:solidFill>
                  <a:schemeClr val="accent2"/>
                </a:solidFill>
                <a:latin typeface="Arial Unicode MS" pitchFamily="34" charset="-128"/>
              </a:rPr>
              <a:t>Identifiers: Keywords</a:t>
            </a: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381000" y="1495425"/>
            <a:ext cx="8382000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>
                <a:latin typeface="Arial Unicode MS" pitchFamily="34" charset="-128"/>
              </a:rPr>
              <a:t>Συχνά χρησιμοποιούμε ειδικούς προσδιοριστές που λέγονται</a:t>
            </a:r>
            <a:r>
              <a:rPr lang="en-US" sz="2000">
                <a:latin typeface="Arial Unicode MS" pitchFamily="34" charset="-128"/>
              </a:rPr>
              <a:t> </a:t>
            </a:r>
            <a:r>
              <a:rPr lang="el-GR" sz="2000" i="1">
                <a:solidFill>
                  <a:srgbClr val="FF0000"/>
                </a:solidFill>
                <a:latin typeface="Arial Unicode MS" pitchFamily="34" charset="-128"/>
              </a:rPr>
              <a:t>λέξεις κλειδιά </a:t>
            </a:r>
            <a:r>
              <a:rPr lang="el-GR" sz="2000">
                <a:latin typeface="Arial Unicode MS" pitchFamily="34" charset="-128"/>
              </a:rPr>
              <a:t>(</a:t>
            </a:r>
            <a:r>
              <a:rPr lang="en-US" sz="2000" i="1">
                <a:solidFill>
                  <a:srgbClr val="FF3300"/>
                </a:solidFill>
                <a:latin typeface="Arial Unicode MS" pitchFamily="34" charset="-128"/>
              </a:rPr>
              <a:t>keywords</a:t>
            </a:r>
            <a:r>
              <a:rPr lang="el-GR" sz="2000">
                <a:latin typeface="Arial Unicode MS" pitchFamily="34" charset="-128"/>
              </a:rPr>
              <a:t>). Οι λέξεις αυτές έχουν προκαθορισμένο νόημα για μια συγκεκριμένη γλώσσα. </a:t>
            </a:r>
            <a:endParaRPr lang="en-US" sz="200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2000">
                <a:latin typeface="Arial Unicode MS" pitchFamily="34" charset="-128"/>
              </a:rPr>
              <a:t>παράδειγμα</a:t>
            </a:r>
            <a:r>
              <a:rPr lang="en-US" sz="2000">
                <a:latin typeface="Arial Unicode MS" pitchFamily="34" charset="-128"/>
              </a:rPr>
              <a:t>: </a:t>
            </a:r>
            <a:r>
              <a:rPr lang="en-US" sz="2000">
                <a:solidFill>
                  <a:schemeClr val="accent2"/>
                </a:solidFill>
                <a:latin typeface="Arial Unicode MS" pitchFamily="34" charset="-128"/>
              </a:rPr>
              <a:t>else</a:t>
            </a:r>
            <a:endParaRPr lang="en-US" sz="2000">
              <a:solidFill>
                <a:schemeClr val="accent2"/>
              </a:solidFill>
              <a:latin typeface="Courier New" pitchFamily="49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>
                <a:latin typeface="Arial Unicode MS" pitchFamily="34" charset="-128"/>
              </a:rPr>
              <a:t>Οι λέξεις κλειδιά είναι μέρος της γλωσσας και έχουν απόλυτα καθορισμένο τρόπο χρήσης</a:t>
            </a:r>
            <a:endParaRPr lang="en-US" sz="2000">
              <a:latin typeface="Arial Unicode MS" pitchFamily="34" charset="-128"/>
            </a:endParaRPr>
          </a:p>
        </p:txBody>
      </p:sp>
      <p:graphicFrame>
        <p:nvGraphicFramePr>
          <p:cNvPr id="17413" name="Object 6"/>
          <p:cNvGraphicFramePr>
            <a:graphicFrameLocks/>
          </p:cNvGraphicFramePr>
          <p:nvPr/>
        </p:nvGraphicFramePr>
        <p:xfrm>
          <a:off x="914400" y="3581400"/>
          <a:ext cx="7007225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3" name="Document" r:id="rId3" imgW="8224100" imgH="3572708" progId="Word.Document.8">
                  <p:embed/>
                </p:oleObj>
              </mc:Choice>
              <mc:Fallback>
                <p:oleObj name="Document" r:id="rId3" imgW="8224100" imgH="3572708" progId="Word.Document.8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581400"/>
                        <a:ext cx="7007225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1066800" y="6172200"/>
            <a:ext cx="63246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sz="2100">
                <a:solidFill>
                  <a:srgbClr val="000000"/>
                </a:solidFill>
              </a:rPr>
              <a:t>Όλες οι λέξεις κλειδιά της </a:t>
            </a:r>
            <a:r>
              <a:rPr lang="en-US" sz="2100">
                <a:solidFill>
                  <a:srgbClr val="000000"/>
                </a:solidFill>
              </a:rPr>
              <a:t>C# </a:t>
            </a:r>
            <a:r>
              <a:rPr lang="el-GR" sz="2100">
                <a:solidFill>
                  <a:srgbClr val="000000"/>
                </a:solidFill>
              </a:rPr>
              <a:t>είναι με πεζά </a:t>
            </a:r>
            <a:r>
              <a:rPr lang="el-GR" sz="2100">
                <a:solidFill>
                  <a:srgbClr val="FF0000"/>
                </a:solidFill>
              </a:rPr>
              <a:t>γράμματα</a:t>
            </a:r>
            <a:r>
              <a:rPr lang="en-US" sz="2100" b="1">
                <a:solidFill>
                  <a:srgbClr val="CC33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BA5B500-490E-4BA4-818B-9A31B9BC16EE}" type="slidenum">
              <a:rPr lang="en-US" sz="1200" smtClean="0">
                <a:latin typeface="Tahoma" pitchFamily="34" charset="0"/>
              </a:rPr>
              <a:pPr/>
              <a:t>15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685800" y="304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Χώροι Ονομάτων - </a:t>
            </a:r>
            <a:r>
              <a:rPr lang="en-US" sz="4000" u="sng">
                <a:solidFill>
                  <a:schemeClr val="accent2"/>
                </a:solidFill>
                <a:latin typeface="Arial Unicode MS" pitchFamily="34" charset="-128"/>
              </a:rPr>
              <a:t>Namespaces</a:t>
            </a:r>
          </a:p>
        </p:txBody>
      </p: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685800" y="1447800"/>
            <a:ext cx="777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1800" dirty="0">
                <a:latin typeface="Arial Unicode MS" pitchFamily="34" charset="-128"/>
              </a:rPr>
              <a:t>Διαχωρίζουμε τους χώρους ονομάτων για να αποφύγουμε συγκρούσεις ονομάτων</a:t>
            </a:r>
            <a:r>
              <a:rPr lang="en-US" sz="1800" dirty="0">
                <a:latin typeface="Arial Unicode MS" pitchFamily="34" charset="-128"/>
              </a:rPr>
              <a:t>!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1800" dirty="0">
                <a:latin typeface="Arial Unicode MS" pitchFamily="34" charset="-128"/>
              </a:rPr>
              <a:t>Όλος ο κώδικας της βιβλιοθήκης </a:t>
            </a:r>
            <a:r>
              <a:rPr lang="en-US" sz="1800" dirty="0">
                <a:latin typeface="Arial Unicode MS" pitchFamily="34" charset="-128"/>
              </a:rPr>
              <a:t>.NET </a:t>
            </a:r>
            <a:r>
              <a:rPr lang="el-GR" sz="1800" dirty="0">
                <a:latin typeface="Arial Unicode MS" pitchFamily="34" charset="-128"/>
              </a:rPr>
              <a:t>είναι οργανωμένος σε χώρους ονομάτων</a:t>
            </a:r>
            <a:r>
              <a:rPr lang="en-US" sz="1800" dirty="0">
                <a:latin typeface="Arial Unicode MS" pitchFamily="34" charset="-128"/>
              </a:rPr>
              <a:t>!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1800" dirty="0">
                <a:latin typeface="Arial Unicode MS" pitchFamily="34" charset="-128"/>
              </a:rPr>
              <a:t>Αν δεν προσδιορίσουμε κάποιο χώρο ονομάτων για το πρόγραμμά μας, τότε όλος ο κώδικας που γράφουμε σε</a:t>
            </a:r>
            <a:r>
              <a:rPr lang="en-US" sz="1800" dirty="0">
                <a:latin typeface="Arial Unicode MS" pitchFamily="34" charset="-128"/>
              </a:rPr>
              <a:t> C# </a:t>
            </a:r>
            <a:r>
              <a:rPr lang="el-GR" sz="1800" dirty="0">
                <a:latin typeface="Arial Unicode MS" pitchFamily="34" charset="-128"/>
              </a:rPr>
              <a:t>θα συμπεριλαμβάνεται σε ένα προυπάρχοντα χώρο που λέγεται </a:t>
            </a:r>
            <a:r>
              <a:rPr lang="en-US" sz="1800" b="1" dirty="0">
                <a:latin typeface="Arial Unicode MS" pitchFamily="34" charset="-128"/>
              </a:rPr>
              <a:t>global namespace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1800" dirty="0">
                <a:latin typeface="Arial Unicode MS" pitchFamily="34" charset="-128"/>
              </a:rPr>
              <a:t>Για να αναφερθούμε στον κώδικα από ένα συγκεκριμένο χώρο χρησιμοποιούμε το όνομα του χώρου </a:t>
            </a:r>
            <a:r>
              <a:rPr lang="en-US" sz="1800" dirty="0">
                <a:latin typeface="Arial Unicode MS" pitchFamily="34" charset="-128"/>
              </a:rPr>
              <a:t>(</a:t>
            </a:r>
            <a:r>
              <a:rPr lang="el-GR" sz="1800" dirty="0">
                <a:latin typeface="Arial Unicode MS" pitchFamily="34" charset="-128"/>
              </a:rPr>
              <a:t>π.χ</a:t>
            </a:r>
            <a:r>
              <a:rPr lang="en-US" sz="1800" dirty="0">
                <a:latin typeface="Arial Unicode MS" pitchFamily="34" charset="-128"/>
              </a:rPr>
              <a:t> </a:t>
            </a:r>
            <a:r>
              <a:rPr lang="en-US" sz="1800" b="1" dirty="0" err="1">
                <a:latin typeface="Courier New" pitchFamily="49" charset="0"/>
              </a:rPr>
              <a:t>System</a:t>
            </a:r>
            <a:r>
              <a:rPr lang="en-US" sz="1800" b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ourier New" pitchFamily="49" charset="0"/>
              </a:rPr>
              <a:t>.Console</a:t>
            </a:r>
            <a:r>
              <a:rPr lang="en-US" sz="1800" dirty="0">
                <a:latin typeface="Arial Unicode MS" pitchFamily="34" charset="-128"/>
              </a:rPr>
              <a:t>) </a:t>
            </a:r>
            <a:r>
              <a:rPr lang="el-GR" sz="1800" dirty="0">
                <a:latin typeface="Arial Unicode MS" pitchFamily="34" charset="-128"/>
              </a:rPr>
              <a:t>ή εισάγουμε το χώρο στο πρόγραμμά μας</a:t>
            </a:r>
            <a:r>
              <a:rPr lang="en-US" sz="1800" dirty="0">
                <a:latin typeface="Arial Unicode MS" pitchFamily="34" charset="-128"/>
              </a:rPr>
              <a:t> (</a:t>
            </a:r>
            <a:r>
              <a:rPr lang="el-GR" sz="1800" dirty="0">
                <a:latin typeface="Arial Unicode MS" pitchFamily="34" charset="-128"/>
              </a:rPr>
              <a:t>π.χ</a:t>
            </a:r>
            <a:r>
              <a:rPr lang="en-US" sz="1800" dirty="0">
                <a:latin typeface="Arial Unicode MS" pitchFamily="34" charset="-128"/>
              </a:rPr>
              <a:t> </a:t>
            </a:r>
            <a:r>
              <a:rPr lang="en-US" sz="1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 New" pitchFamily="49" charset="0"/>
              </a:rPr>
              <a:t>using </a:t>
            </a:r>
            <a:r>
              <a:rPr lang="en-US" sz="1800" b="1" dirty="0" smtClean="0">
                <a:latin typeface="Courier New" pitchFamily="49" charset="0"/>
              </a:rPr>
              <a:t>System;</a:t>
            </a:r>
            <a:r>
              <a:rPr lang="en-US" sz="1800" dirty="0" smtClean="0">
                <a:latin typeface="Arial Unicode MS" pitchFamily="34" charset="-128"/>
              </a:rPr>
              <a:t> </a:t>
            </a:r>
            <a:r>
              <a:rPr lang="en-US" sz="1800" dirty="0">
                <a:latin typeface="Arial Unicode MS" pitchFamily="34" charset="-128"/>
              </a:rPr>
              <a:t>)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152400" y="4572000"/>
            <a:ext cx="4267200" cy="1754326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200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System;</a:t>
            </a:r>
          </a:p>
          <a:p>
            <a:pPr algn="l"/>
            <a:endParaRPr lang="en-US" sz="1200" dirty="0">
              <a:solidFill>
                <a:srgbClr val="000000"/>
              </a:solidFill>
              <a:latin typeface="Consolas"/>
            </a:endParaRPr>
          </a:p>
          <a:p>
            <a:pPr algn="l"/>
            <a:r>
              <a:rPr lang="en-US" sz="1200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HelloWorld</a:t>
            </a:r>
            <a:endParaRPr lang="en-US" sz="1200" dirty="0">
              <a:solidFill>
                <a:srgbClr val="000000"/>
              </a:solidFill>
              <a:latin typeface="Consolas"/>
            </a:endParaRP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Main(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[]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args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12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"Hello World!"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}</a:t>
            </a:r>
            <a:endParaRPr lang="en-US" sz="1200" dirty="0">
              <a:cs typeface="Times New Roman" pitchFamily="18" charset="0"/>
            </a:endParaRPr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4495800" y="4572000"/>
            <a:ext cx="4343400" cy="1754326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l-GR" sz="1200" dirty="0" smtClean="0">
              <a:solidFill>
                <a:srgbClr val="0000FF"/>
              </a:solidFill>
              <a:latin typeface="Consolas"/>
            </a:endParaRPr>
          </a:p>
          <a:p>
            <a:pPr algn="l"/>
            <a:endParaRPr lang="el-GR" sz="1200" dirty="0">
              <a:solidFill>
                <a:srgbClr val="0000FF"/>
              </a:solidFill>
              <a:latin typeface="Consolas"/>
            </a:endParaRPr>
          </a:p>
          <a:p>
            <a:pPr algn="l"/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sz="1200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HelloWorld</a:t>
            </a:r>
            <a:endParaRPr lang="en-US" sz="1200" dirty="0">
              <a:solidFill>
                <a:srgbClr val="000000"/>
              </a:solidFill>
              <a:latin typeface="Consolas"/>
            </a:endParaRP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Main(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[]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args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System.</a:t>
            </a:r>
            <a:r>
              <a:rPr lang="en-US" sz="12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"Hello World!"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algn="l"/>
            <a:r>
              <a:rPr lang="en-US" sz="1200" dirty="0">
                <a:solidFill>
                  <a:srgbClr val="000000"/>
                </a:solidFill>
                <a:latin typeface="Consolas"/>
              </a:rPr>
              <a:t>}</a:t>
            </a:r>
            <a:endParaRPr lang="en-US" sz="1200" dirty="0">
              <a:latin typeface="Courier New" pitchFamily="49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F868F1C-B0CD-4510-BCE3-496801E3D65F}" type="slidenum">
              <a:rPr lang="en-US" sz="1200" smtClean="0">
                <a:latin typeface="Tahoma" pitchFamily="34" charset="0"/>
              </a:rPr>
              <a:pPr/>
              <a:t>16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611188" y="304800"/>
            <a:ext cx="75882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l"/>
            <a:r>
              <a:rPr lang="el-GR" sz="2800" u="sng">
                <a:solidFill>
                  <a:schemeClr val="accent2"/>
                </a:solidFill>
                <a:latin typeface="Arial Unicode MS" pitchFamily="34" charset="-128"/>
              </a:rPr>
              <a:t>Δομή ενός προγράμματος σε </a:t>
            </a:r>
            <a:r>
              <a:rPr lang="en-US" sz="2800" u="sng">
                <a:solidFill>
                  <a:schemeClr val="accent2"/>
                </a:solidFill>
                <a:latin typeface="Arial Unicode MS" pitchFamily="34" charset="-128"/>
              </a:rPr>
              <a:t>C#</a:t>
            </a:r>
            <a:r>
              <a:rPr lang="el-GR" sz="2800" u="sng">
                <a:solidFill>
                  <a:schemeClr val="accent2"/>
                </a:solidFill>
                <a:latin typeface="Arial Unicode MS" pitchFamily="34" charset="-128"/>
              </a:rPr>
              <a:t> - Συνέχεια</a:t>
            </a:r>
            <a:endParaRPr lang="en-US" sz="28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609600" y="1447800"/>
            <a:ext cx="83058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 dirty="0">
                <a:latin typeface="Arial Unicode MS" pitchFamily="34" charset="-128"/>
              </a:rPr>
              <a:t>Στη </a:t>
            </a:r>
            <a:r>
              <a:rPr lang="en-US" sz="2400" dirty="0">
                <a:latin typeface="Arial Unicode MS" pitchFamily="34" charset="-128"/>
              </a:rPr>
              <a:t>C#, </a:t>
            </a:r>
            <a:r>
              <a:rPr lang="el-GR" sz="2400" dirty="0">
                <a:latin typeface="Arial Unicode MS" pitchFamily="34" charset="-128"/>
              </a:rPr>
              <a:t>ένα πρόγραμμα αποτελείται από</a:t>
            </a:r>
            <a:endParaRPr lang="en-US" sz="2400" dirty="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800" dirty="0">
                <a:latin typeface="Arial Unicode MS" pitchFamily="34" charset="-128"/>
              </a:rPr>
              <a:t>Σχόλια</a:t>
            </a:r>
            <a:r>
              <a:rPr lang="en-US" sz="1800" dirty="0">
                <a:latin typeface="Arial Unicode MS" pitchFamily="34" charset="-128"/>
              </a:rPr>
              <a:t> </a:t>
            </a:r>
            <a:r>
              <a:rPr lang="en-US" sz="1800" i="1" dirty="0">
                <a:latin typeface="Arial Unicode MS" pitchFamily="34" charset="-128"/>
              </a:rPr>
              <a:t>(</a:t>
            </a:r>
            <a:r>
              <a:rPr lang="el-GR" sz="1800" i="1" dirty="0">
                <a:latin typeface="Arial Unicode MS" pitchFamily="34" charset="-128"/>
              </a:rPr>
              <a:t>προαιρετικά</a:t>
            </a:r>
            <a:r>
              <a:rPr lang="en-US" sz="1800" i="1" dirty="0">
                <a:latin typeface="Arial Unicode MS" pitchFamily="34" charset="-128"/>
              </a:rPr>
              <a:t>)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endParaRPr lang="en-US" sz="1800" i="1" dirty="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800" dirty="0" smtClean="0">
                <a:latin typeface="Arial Unicode MS" pitchFamily="34" charset="-128"/>
              </a:rPr>
              <a:t>Βιβλιοθήκες</a:t>
            </a:r>
            <a:r>
              <a:rPr lang="en-US" sz="1800" dirty="0" smtClean="0">
                <a:latin typeface="Arial Unicode MS" pitchFamily="34" charset="-128"/>
              </a:rPr>
              <a:t> </a:t>
            </a:r>
            <a:r>
              <a:rPr lang="el-GR" sz="1800" dirty="0" smtClean="0">
                <a:latin typeface="Arial Unicode MS" pitchFamily="34" charset="-128"/>
              </a:rPr>
              <a:t>η </a:t>
            </a:r>
            <a:r>
              <a:rPr lang="el-GR" sz="1800" smtClean="0">
                <a:latin typeface="Arial Unicode MS" pitchFamily="34" charset="-128"/>
              </a:rPr>
              <a:t>χώροι ονομάτων</a:t>
            </a:r>
            <a:r>
              <a:rPr lang="en-US" sz="1800" smtClean="0">
                <a:latin typeface="Arial Unicode MS" pitchFamily="34" charset="-128"/>
              </a:rPr>
              <a:t> </a:t>
            </a:r>
            <a:r>
              <a:rPr lang="en-US" sz="1800" i="1">
                <a:latin typeface="Arial Unicode MS" pitchFamily="34" charset="-128"/>
              </a:rPr>
              <a:t>(</a:t>
            </a:r>
            <a:r>
              <a:rPr lang="el-GR" sz="1800" i="1" dirty="0">
                <a:latin typeface="Arial Unicode MS" pitchFamily="34" charset="-128"/>
              </a:rPr>
              <a:t>προαιρετικά)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</a:pPr>
            <a:endParaRPr lang="el-GR" sz="1800" i="1" dirty="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800" dirty="0">
                <a:latin typeface="Arial Unicode MS" pitchFamily="34" charset="-128"/>
              </a:rPr>
              <a:t>Μία </a:t>
            </a:r>
            <a:r>
              <a:rPr lang="el-GR" sz="1800" i="1" dirty="0">
                <a:latin typeface="Arial Unicode MS" pitchFamily="34" charset="-128"/>
              </a:rPr>
              <a:t>(υποχρεωτικά) </a:t>
            </a:r>
            <a:r>
              <a:rPr lang="el-GR" sz="1800" dirty="0">
                <a:latin typeface="Arial Unicode MS" pitchFamily="34" charset="-128"/>
              </a:rPr>
              <a:t>ή περισσότερες </a:t>
            </a:r>
            <a:r>
              <a:rPr lang="el-GR" sz="1800" dirty="0">
                <a:solidFill>
                  <a:srgbClr val="FF0000"/>
                </a:solidFill>
                <a:latin typeface="Arial Unicode MS" pitchFamily="34" charset="-128"/>
              </a:rPr>
              <a:t>κλάσεις</a:t>
            </a:r>
            <a:r>
              <a:rPr lang="el-GR" sz="1800" dirty="0">
                <a:latin typeface="Arial Unicode MS" pitchFamily="34" charset="-128"/>
              </a:rPr>
              <a:t> (</a:t>
            </a:r>
            <a:r>
              <a:rPr lang="en-US" sz="1800" i="1" dirty="0">
                <a:solidFill>
                  <a:srgbClr val="FF0000"/>
                </a:solidFill>
                <a:latin typeface="Arial Unicode MS" pitchFamily="34" charset="-128"/>
              </a:rPr>
              <a:t>classes</a:t>
            </a:r>
            <a:r>
              <a:rPr lang="en-US" sz="1800" i="1" dirty="0">
                <a:latin typeface="Arial Unicode MS" pitchFamily="34" charset="-128"/>
              </a:rPr>
              <a:t>)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l-GR" sz="1800" dirty="0">
                <a:latin typeface="Arial Unicode MS" pitchFamily="34" charset="-128"/>
              </a:rPr>
              <a:t>Μία </a:t>
            </a:r>
            <a:r>
              <a:rPr lang="el-GR" sz="1800" dirty="0" err="1">
                <a:latin typeface="Arial Unicode MS" pitchFamily="34" charset="-128"/>
              </a:rPr>
              <a:t>κλάσση</a:t>
            </a:r>
            <a:r>
              <a:rPr lang="el-GR" sz="1800" dirty="0">
                <a:latin typeface="Arial Unicode MS" pitchFamily="34" charset="-128"/>
              </a:rPr>
              <a:t> περιέχει δηλώσεις μεταβλητών και μία ή περισσότερες μεθόδους (</a:t>
            </a:r>
            <a:r>
              <a:rPr lang="en-US" sz="1800" i="1" dirty="0">
                <a:solidFill>
                  <a:srgbClr val="FF3300"/>
                </a:solidFill>
                <a:latin typeface="Arial Unicode MS" pitchFamily="34" charset="-128"/>
              </a:rPr>
              <a:t>methods</a:t>
            </a:r>
            <a:r>
              <a:rPr lang="el-GR" sz="1800" i="1" dirty="0">
                <a:latin typeface="Arial Unicode MS" pitchFamily="34" charset="-128"/>
              </a:rPr>
              <a:t>)</a:t>
            </a:r>
            <a:endParaRPr lang="en-US" sz="1800" i="1" dirty="0">
              <a:latin typeface="Arial Unicode MS" pitchFamily="34" charset="-128"/>
            </a:endParaRP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l-GR" sz="1800" dirty="0">
                <a:latin typeface="Arial Unicode MS" pitchFamily="34" charset="-128"/>
              </a:rPr>
              <a:t>Μία μέθοδος περιέχει εντολές προγράμματος</a:t>
            </a:r>
            <a:endParaRPr lang="en-US" sz="1800" dirty="0">
              <a:solidFill>
                <a:srgbClr val="FF3300"/>
              </a:solidFill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endParaRPr lang="en-US" sz="1800" i="1" dirty="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800" dirty="0">
                <a:latin typeface="Arial Unicode MS" pitchFamily="34" charset="-128"/>
              </a:rPr>
              <a:t>Έναν ή και περισσότερους χώρους ονομάτων (</a:t>
            </a:r>
            <a:r>
              <a:rPr lang="en-US" sz="1800" i="1" dirty="0">
                <a:solidFill>
                  <a:srgbClr val="FF0000"/>
                </a:solidFill>
                <a:latin typeface="Arial Unicode MS" pitchFamily="34" charset="-128"/>
              </a:rPr>
              <a:t>namespaces</a:t>
            </a:r>
            <a:r>
              <a:rPr lang="el-GR" sz="1800" dirty="0">
                <a:latin typeface="Arial Unicode MS" pitchFamily="34" charset="-128"/>
              </a:rPr>
              <a:t>) </a:t>
            </a:r>
            <a:r>
              <a:rPr lang="en-US" sz="1800" i="1" dirty="0">
                <a:latin typeface="Arial Unicode MS" pitchFamily="34" charset="-128"/>
              </a:rPr>
              <a:t>(</a:t>
            </a:r>
            <a:r>
              <a:rPr lang="el-GR" sz="1800" i="1" dirty="0">
                <a:latin typeface="Arial Unicode MS" pitchFamily="34" charset="-128"/>
              </a:rPr>
              <a:t>προαιρετικό)</a:t>
            </a:r>
            <a:endParaRPr lang="en-US" sz="1800" dirty="0">
              <a:latin typeface="Arial Unicode MS" pitchFamily="34" charset="-128"/>
            </a:endParaRPr>
          </a:p>
          <a:p>
            <a:pPr marL="2057400" lvl="4" indent="-228600" algn="l">
              <a:spcBef>
                <a:spcPct val="20000"/>
              </a:spcBef>
              <a:buFontTx/>
              <a:buChar char="»"/>
            </a:pPr>
            <a:endParaRPr lang="en-US" sz="160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 dirty="0">
                <a:latin typeface="Arial Unicode MS" pitchFamily="34" charset="-128"/>
              </a:rPr>
              <a:t>Όλα τα παραπάνω θα αναλυθούν σύντομα με λεπτομέρεια</a:t>
            </a:r>
            <a:endParaRPr lang="en-US" sz="2400" dirty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F81886F-8FC2-48EA-B49C-FA7EDC4FDFBB}" type="slidenum">
              <a:rPr lang="en-US" sz="1200" smtClean="0">
                <a:latin typeface="Tahoma" pitchFamily="34" charset="0"/>
              </a:rPr>
              <a:pPr/>
              <a:t>17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717550" y="457200"/>
            <a:ext cx="75882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n-US" sz="4000" u="sng">
                <a:solidFill>
                  <a:schemeClr val="accent2"/>
                </a:solidFill>
                <a:latin typeface="Arial Unicode MS" pitchFamily="34" charset="-128"/>
              </a:rPr>
              <a:t>C# </a:t>
            </a:r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Η κλάση (</a:t>
            </a:r>
            <a:r>
              <a:rPr lang="en-US" sz="4000" u="sng">
                <a:solidFill>
                  <a:schemeClr val="accent2"/>
                </a:solidFill>
                <a:latin typeface="Arial Unicode MS" pitchFamily="34" charset="-128"/>
              </a:rPr>
              <a:t>Class</a:t>
            </a:r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)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199683" name="Text Box 3"/>
          <p:cNvSpPr txBox="1">
            <a:spLocks noChangeArrowheads="1"/>
          </p:cNvSpPr>
          <p:nvPr/>
        </p:nvSpPr>
        <p:spPr bwMode="auto">
          <a:xfrm>
            <a:off x="1066800" y="1828800"/>
            <a:ext cx="2622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class</a:t>
            </a:r>
            <a:r>
              <a:rPr lang="en-US" sz="2000" b="1">
                <a:latin typeface="Courier New" pitchFamily="49" charset="0"/>
              </a:rPr>
              <a:t> HelloWorld</a:t>
            </a:r>
            <a:endParaRPr lang="en-US" sz="2400">
              <a:latin typeface="Courier New" pitchFamily="49" charset="0"/>
            </a:endParaRPr>
          </a:p>
        </p:txBody>
      </p:sp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1066800" y="2209800"/>
            <a:ext cx="336550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latin typeface="Courier New" pitchFamily="49" charset="0"/>
              </a:rPr>
              <a:t>{</a:t>
            </a:r>
          </a:p>
          <a:p>
            <a:pPr algn="l"/>
            <a:endParaRPr lang="en-US" sz="2000" b="1">
              <a:latin typeface="Courier New" pitchFamily="49" charset="0"/>
            </a:endParaRPr>
          </a:p>
          <a:p>
            <a:pPr algn="l"/>
            <a:endParaRPr lang="en-US" sz="2000" b="1">
              <a:latin typeface="Courier New" pitchFamily="49" charset="0"/>
            </a:endParaRPr>
          </a:p>
          <a:p>
            <a:pPr algn="l"/>
            <a:endParaRPr lang="en-US" sz="2000" b="1">
              <a:latin typeface="Courier New" pitchFamily="49" charset="0"/>
            </a:endParaRPr>
          </a:p>
          <a:p>
            <a:pPr algn="l"/>
            <a:endParaRPr lang="en-US" sz="2000" b="1">
              <a:latin typeface="Courier New" pitchFamily="49" charset="0"/>
            </a:endParaRPr>
          </a:p>
          <a:p>
            <a:pPr algn="l"/>
            <a:endParaRPr lang="en-US" sz="2000" b="1">
              <a:latin typeface="Courier New" pitchFamily="49" charset="0"/>
            </a:endParaRPr>
          </a:p>
          <a:p>
            <a:pPr algn="l"/>
            <a:endParaRPr lang="en-US" sz="2000" b="1">
              <a:latin typeface="Courier New" pitchFamily="49" charset="0"/>
            </a:endParaRPr>
          </a:p>
          <a:p>
            <a:pPr algn="l"/>
            <a:endParaRPr lang="en-US" sz="2000" b="1">
              <a:latin typeface="Courier New" pitchFamily="49" charset="0"/>
            </a:endParaRPr>
          </a:p>
          <a:p>
            <a:pPr algn="l"/>
            <a:endParaRPr lang="en-US" sz="2000" b="1">
              <a:latin typeface="Courier New" pitchFamily="49" charset="0"/>
            </a:endParaRPr>
          </a:p>
          <a:p>
            <a:pPr algn="l"/>
            <a:endParaRPr lang="en-US" sz="2000" b="1">
              <a:latin typeface="Courier New" pitchFamily="49" charset="0"/>
            </a:endParaRPr>
          </a:p>
          <a:p>
            <a:pPr algn="l"/>
            <a:r>
              <a:rPr lang="en-US" sz="2000" b="1">
                <a:latin typeface="Courier New" pitchFamily="49" charset="0"/>
              </a:rPr>
              <a:t>}</a:t>
            </a:r>
            <a:endParaRPr lang="en-US" sz="2400"/>
          </a:p>
        </p:txBody>
      </p:sp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1066800" y="1441450"/>
            <a:ext cx="4032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solidFill>
                  <a:srgbClr val="CC3300"/>
                </a:solidFill>
                <a:latin typeface="Courier New" pitchFamily="49" charset="0"/>
              </a:rPr>
              <a:t>//  </a:t>
            </a:r>
            <a:r>
              <a:rPr lang="el-GR" sz="2000" b="1">
                <a:solidFill>
                  <a:srgbClr val="CC3300"/>
                </a:solidFill>
                <a:latin typeface="Courier New" pitchFamily="49" charset="0"/>
              </a:rPr>
              <a:t>σχόλια για την κλάσση</a:t>
            </a:r>
            <a:endParaRPr lang="en-US" sz="2000" b="1">
              <a:solidFill>
                <a:srgbClr val="CC3300"/>
              </a:solidFill>
              <a:latin typeface="Courier New" pitchFamily="49" charset="0"/>
            </a:endParaRP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4343400" y="2514600"/>
            <a:ext cx="2185988" cy="461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l-GR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όνομα κλάσσης</a:t>
            </a:r>
            <a:endParaRPr lang="en-US" sz="2400" b="1" dirty="0">
              <a:solidFill>
                <a:srgbClr val="0066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2362200" y="3657600"/>
            <a:ext cx="3087688" cy="461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l-GR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ο κορμός της κλάσσης</a:t>
            </a:r>
            <a:endParaRPr lang="en-US" sz="2400" b="1" dirty="0">
              <a:solidFill>
                <a:srgbClr val="0066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1066800" y="5867400"/>
            <a:ext cx="7315200" cy="461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l-GR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//Σχόλια φυσικά μπορούν να προστεθούν οπουδήποτε</a:t>
            </a:r>
            <a:endParaRPr lang="en-US" sz="2400" b="1" dirty="0">
              <a:solidFill>
                <a:srgbClr val="0066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9689" name="AutoShape 9"/>
          <p:cNvSpPr>
            <a:spLocks/>
          </p:cNvSpPr>
          <p:nvPr/>
        </p:nvSpPr>
        <p:spPr bwMode="auto">
          <a:xfrm>
            <a:off x="1752600" y="2362200"/>
            <a:ext cx="457200" cy="3124200"/>
          </a:xfrm>
          <a:prstGeom prst="rightBrace">
            <a:avLst>
              <a:gd name="adj1" fmla="val 56944"/>
              <a:gd name="adj2" fmla="val 50000"/>
            </a:avLst>
          </a:prstGeom>
          <a:noFill/>
          <a:ln w="31750">
            <a:solidFill>
              <a:srgbClr val="FF33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199690" name="Line 10"/>
          <p:cNvSpPr>
            <a:spLocks noChangeShapeType="1"/>
          </p:cNvSpPr>
          <p:nvPr/>
        </p:nvSpPr>
        <p:spPr bwMode="auto">
          <a:xfrm flipH="1" flipV="1">
            <a:off x="3429000" y="2133600"/>
            <a:ext cx="838200" cy="457200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9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9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9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9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3" grpId="0" autoUpdateAnimBg="0"/>
      <p:bldP spid="199684" grpId="0" autoUpdateAnimBg="0"/>
      <p:bldP spid="199685" grpId="0" autoUpdateAnimBg="0"/>
      <p:bldP spid="199686" grpId="0" autoUpdateAnimBg="0"/>
      <p:bldP spid="199687" grpId="0" autoUpdateAnimBg="0"/>
      <p:bldP spid="199688" grpId="0" autoUpdateAnimBg="0"/>
      <p:bldP spid="199689" grpId="0" animBg="1"/>
      <p:bldP spid="19969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4ECBB44-3A5B-4D5D-8C34-E44D86BF6D22}" type="slidenum">
              <a:rPr lang="en-US" sz="1200" smtClean="0">
                <a:latin typeface="Tahoma" pitchFamily="34" charset="0"/>
              </a:rPr>
              <a:pPr/>
              <a:t>18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C# Classes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4953000"/>
          </a:xfrm>
        </p:spPr>
        <p:txBody>
          <a:bodyPr/>
          <a:lstStyle/>
          <a:p>
            <a:r>
              <a:rPr lang="el-GR" sz="2400" dirty="0" smtClean="0"/>
              <a:t>Το όνομα της κλάσης είναι ένας προσδιοριστής</a:t>
            </a:r>
            <a:endParaRPr lang="en-US" sz="2400" dirty="0" smtClean="0"/>
          </a:p>
          <a:p>
            <a:pPr lvl="2"/>
            <a:r>
              <a:rPr lang="el-GR" sz="1800" dirty="0" smtClean="0"/>
              <a:t>Μπορεί να αποτελείται από:</a:t>
            </a:r>
          </a:p>
          <a:p>
            <a:pPr lvl="3"/>
            <a:r>
              <a:rPr lang="el-GR" sz="1800" dirty="0" smtClean="0"/>
              <a:t>Γράμματα, ψηφία και υπογράμμιση</a:t>
            </a:r>
            <a:r>
              <a:rPr lang="en-US" sz="1800" dirty="0" smtClean="0"/>
              <a:t> “_”</a:t>
            </a:r>
          </a:p>
          <a:p>
            <a:pPr lvl="3"/>
            <a:r>
              <a:rPr lang="el-GR" sz="1800" dirty="0" smtClean="0"/>
              <a:t>Δεν μπορεί να ξεκινάει με ψηφίο</a:t>
            </a:r>
            <a:endParaRPr lang="en-US" sz="1800" dirty="0" smtClean="0"/>
          </a:p>
          <a:p>
            <a:pPr lvl="3"/>
            <a:r>
              <a:rPr lang="el-GR" sz="1800" dirty="0" smtClean="0"/>
              <a:t>Μπορεί όμως να ξεκινάει με το σύμβολο </a:t>
            </a:r>
            <a:r>
              <a:rPr lang="en-US" sz="1800" dirty="0" smtClean="0"/>
              <a:t>“@”</a:t>
            </a:r>
          </a:p>
          <a:p>
            <a:pPr lvl="2"/>
            <a:endParaRPr lang="en-US" sz="1800" dirty="0" smtClean="0"/>
          </a:p>
          <a:p>
            <a:r>
              <a:rPr lang="el-GR" sz="2400" dirty="0" smtClean="0"/>
              <a:t>Συνθήκη</a:t>
            </a:r>
            <a:r>
              <a:rPr lang="en-US" sz="2400" dirty="0" smtClean="0"/>
              <a:t>: </a:t>
            </a:r>
            <a:r>
              <a:rPr lang="el-GR" sz="2400" dirty="0" smtClean="0"/>
              <a:t>Ονόματα κλάσεων ξεκινάνε με κεφαλαίο γράμμα. Αν το όνομα είναι αποτέλεσμα σύνθεσης λέξεων, τότε η κάθε λέξη θα έχει το πρώτο γράμμα κεφαλαίο</a:t>
            </a:r>
            <a:r>
              <a:rPr lang="en-US" sz="2400" dirty="0" smtClean="0"/>
              <a:t> (</a:t>
            </a:r>
            <a:r>
              <a:rPr lang="el-GR" sz="2400" dirty="0" smtClean="0"/>
              <a:t>π.χ.</a:t>
            </a:r>
            <a:r>
              <a:rPr lang="en-US" sz="2400" dirty="0" smtClean="0"/>
              <a:t>, </a:t>
            </a:r>
            <a:r>
              <a:rPr lang="en-US" sz="2400" dirty="0" err="1" smtClean="0"/>
              <a:t>MyFirstClass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l-GR" sz="2400" dirty="0" smtClean="0"/>
              <a:t>Το σώμα της κλάσης ξεκινάει με αριστερή αγκύλη</a:t>
            </a:r>
            <a:r>
              <a:rPr lang="en-US" sz="2400" dirty="0" smtClean="0"/>
              <a:t> “{“</a:t>
            </a:r>
          </a:p>
          <a:p>
            <a:r>
              <a:rPr lang="el-GR" sz="2400" dirty="0" smtClean="0"/>
              <a:t>Το σώμα της κλάσης τελειώνει με δεξιά αγκύλη</a:t>
            </a:r>
            <a:r>
              <a:rPr lang="en-US" sz="2400" dirty="0" smtClean="0"/>
              <a:t> “</a:t>
            </a:r>
            <a:r>
              <a:rPr lang="el-GR" sz="2400" dirty="0" smtClean="0"/>
              <a:t>}</a:t>
            </a:r>
            <a:r>
              <a:rPr lang="en-US" sz="2400" dirty="0" smtClean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D68B18C-447E-4AE8-AD81-29CE771E9E4F}" type="slidenum">
              <a:rPr lang="en-US" sz="1200" smtClean="0">
                <a:latin typeface="Tahoma" pitchFamily="34" charset="0"/>
              </a:rPr>
              <a:pPr/>
              <a:t>19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762000" y="457200"/>
            <a:ext cx="75882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n-US" sz="3600" u="sng">
                <a:solidFill>
                  <a:schemeClr val="accent2"/>
                </a:solidFill>
                <a:latin typeface="Arial Unicode MS" pitchFamily="34" charset="-128"/>
              </a:rPr>
              <a:t>C# </a:t>
            </a:r>
            <a:r>
              <a:rPr lang="el-GR" sz="3600" u="sng">
                <a:solidFill>
                  <a:schemeClr val="accent2"/>
                </a:solidFill>
                <a:latin typeface="Arial Unicode MS" pitchFamily="34" charset="-128"/>
              </a:rPr>
              <a:t>Μέθοδοι (</a:t>
            </a:r>
            <a:r>
              <a:rPr lang="en-US" sz="3600" u="sng">
                <a:solidFill>
                  <a:schemeClr val="accent2"/>
                </a:solidFill>
                <a:latin typeface="Arial Unicode MS" pitchFamily="34" charset="-128"/>
              </a:rPr>
              <a:t>Methods)</a:t>
            </a: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066800" y="1828800"/>
            <a:ext cx="2646363" cy="708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using System</a:t>
            </a:r>
          </a:p>
          <a:p>
            <a:pPr algn="l">
              <a:defRPr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class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</a:rPr>
              <a:t>HelloWorld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Courier New" pitchFamily="49" charset="0"/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1066800" y="2209800"/>
            <a:ext cx="338554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2000" b="1" dirty="0">
              <a:latin typeface="Courier New" pitchFamily="49" charset="0"/>
            </a:endParaRPr>
          </a:p>
          <a:p>
            <a:pPr algn="l"/>
            <a:r>
              <a:rPr lang="en-US" sz="2000" b="1" dirty="0">
                <a:latin typeface="Courier New" pitchFamily="49" charset="0"/>
              </a:rPr>
              <a:t>{</a:t>
            </a:r>
          </a:p>
          <a:p>
            <a:pPr algn="l"/>
            <a:endParaRPr lang="en-US" sz="2000" b="1" dirty="0">
              <a:latin typeface="Courier New" pitchFamily="49" charset="0"/>
            </a:endParaRPr>
          </a:p>
          <a:p>
            <a:pPr algn="l"/>
            <a:endParaRPr lang="en-US" sz="2000" b="1" dirty="0">
              <a:latin typeface="Courier New" pitchFamily="49" charset="0"/>
            </a:endParaRPr>
          </a:p>
          <a:p>
            <a:pPr algn="l"/>
            <a:endParaRPr lang="en-US" sz="2000" b="1" dirty="0">
              <a:latin typeface="Courier New" pitchFamily="49" charset="0"/>
            </a:endParaRPr>
          </a:p>
          <a:p>
            <a:pPr algn="l"/>
            <a:endParaRPr lang="en-US" sz="2000" b="1" dirty="0">
              <a:latin typeface="Courier New" pitchFamily="49" charset="0"/>
            </a:endParaRPr>
          </a:p>
          <a:p>
            <a:pPr algn="l"/>
            <a:endParaRPr lang="en-US" sz="2000" b="1" dirty="0">
              <a:latin typeface="Courier New" pitchFamily="49" charset="0"/>
            </a:endParaRPr>
          </a:p>
          <a:p>
            <a:pPr algn="l"/>
            <a:endParaRPr lang="en-US" sz="2000" b="1" dirty="0">
              <a:latin typeface="Courier New" pitchFamily="49" charset="0"/>
            </a:endParaRPr>
          </a:p>
          <a:p>
            <a:pPr algn="l"/>
            <a:endParaRPr lang="en-US" sz="2000" b="1" dirty="0">
              <a:latin typeface="Courier New" pitchFamily="49" charset="0"/>
            </a:endParaRPr>
          </a:p>
          <a:p>
            <a:pPr algn="l"/>
            <a:r>
              <a:rPr lang="en-US" sz="2000" b="1" dirty="0">
                <a:latin typeface="Courier New" pitchFamily="49" charset="0"/>
              </a:rPr>
              <a:t>}</a:t>
            </a:r>
            <a:endParaRPr lang="en-US" sz="2400" dirty="0"/>
          </a:p>
        </p:txBody>
      </p:sp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1066800" y="1441450"/>
            <a:ext cx="3878263" cy="4000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// </a:t>
            </a:r>
            <a:r>
              <a:rPr lang="el-GR" sz="2000" b="1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σχόλια για την κλάσση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Courier New" pitchFamily="49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524000" y="2803525"/>
            <a:ext cx="5105400" cy="2225675"/>
            <a:chOff x="960" y="1766"/>
            <a:chExt cx="3216" cy="1402"/>
          </a:xfrm>
        </p:grpSpPr>
        <p:grpSp>
          <p:nvGrpSpPr>
            <p:cNvPr id="22537" name="Group 7"/>
            <p:cNvGrpSpPr>
              <a:grpSpLocks/>
            </p:cNvGrpSpPr>
            <p:nvPr/>
          </p:nvGrpSpPr>
          <p:grpSpPr bwMode="auto">
            <a:xfrm>
              <a:off x="960" y="2054"/>
              <a:ext cx="3216" cy="1114"/>
              <a:chOff x="960" y="2054"/>
              <a:chExt cx="3216" cy="1114"/>
            </a:xfrm>
          </p:grpSpPr>
          <p:sp>
            <p:nvSpPr>
              <p:cNvPr id="22539" name="Text Box 8"/>
              <p:cNvSpPr txBox="1">
                <a:spLocks noChangeArrowheads="1"/>
              </p:cNvSpPr>
              <p:nvPr/>
            </p:nvSpPr>
            <p:spPr bwMode="auto">
              <a:xfrm>
                <a:off x="988" y="2054"/>
                <a:ext cx="3188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algn="l">
                  <a:defRPr/>
                </a:pPr>
                <a:r>
                  <a:rPr lang="en-US" sz="2000" b="1" dirty="0">
                    <a:solidFill>
                      <a:schemeClr val="accent2"/>
                    </a:solidFill>
                    <a:latin typeface="Courier New" pitchFamily="49" charset="0"/>
                  </a:rPr>
                  <a:t>static void </a:t>
                </a:r>
                <a:r>
                  <a:rPr lang="en-US" sz="2000" b="1" dirty="0">
                    <a:latin typeface="Courier New" pitchFamily="49" charset="0"/>
                  </a:rPr>
                  <a:t>Main (</a:t>
                </a:r>
                <a:r>
                  <a:rPr lang="en-US" sz="2000" b="1" dirty="0">
                    <a:solidFill>
                      <a:schemeClr val="accent6"/>
                    </a:solidFill>
                    <a:latin typeface="Courier New" pitchFamily="49" charset="0"/>
                  </a:rPr>
                  <a:t>string</a:t>
                </a:r>
                <a:r>
                  <a:rPr lang="en-US" sz="2000" b="1" dirty="0">
                    <a:latin typeface="Courier New" pitchFamily="49" charset="0"/>
                  </a:rPr>
                  <a:t>[] </a:t>
                </a:r>
                <a:r>
                  <a:rPr lang="en-US" sz="2000" b="1" dirty="0" err="1">
                    <a:latin typeface="Courier New" pitchFamily="49" charset="0"/>
                  </a:rPr>
                  <a:t>args</a:t>
                </a:r>
                <a:r>
                  <a:rPr lang="en-US" sz="2000" b="1" dirty="0">
                    <a:latin typeface="Courier New" pitchFamily="49" charset="0"/>
                  </a:rPr>
                  <a:t>)</a:t>
                </a:r>
                <a:endParaRPr lang="en-US" sz="2400" dirty="0">
                  <a:latin typeface="Courier New" pitchFamily="49" charset="0"/>
                </a:endParaRPr>
              </a:p>
            </p:txBody>
          </p:sp>
          <p:sp>
            <p:nvSpPr>
              <p:cNvPr id="22540" name="Text Box 9"/>
              <p:cNvSpPr txBox="1">
                <a:spLocks noChangeArrowheads="1"/>
              </p:cNvSpPr>
              <p:nvPr/>
            </p:nvSpPr>
            <p:spPr bwMode="auto">
              <a:xfrm>
                <a:off x="960" y="2342"/>
                <a:ext cx="212" cy="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sz="2000" b="1" dirty="0">
                    <a:latin typeface="Courier New" pitchFamily="49" charset="0"/>
                  </a:rPr>
                  <a:t>{</a:t>
                </a:r>
              </a:p>
              <a:p>
                <a:pPr algn="l"/>
                <a:endParaRPr lang="en-US" sz="2000" b="1" dirty="0">
                  <a:latin typeface="Courier New" pitchFamily="49" charset="0"/>
                </a:endParaRPr>
              </a:p>
              <a:p>
                <a:pPr algn="l"/>
                <a:endParaRPr lang="en-US" sz="2000" b="1" dirty="0">
                  <a:latin typeface="Courier New" pitchFamily="49" charset="0"/>
                </a:endParaRPr>
              </a:p>
              <a:p>
                <a:pPr algn="l"/>
                <a:r>
                  <a:rPr lang="en-US" sz="2000" b="1" dirty="0">
                    <a:latin typeface="Courier New" pitchFamily="49" charset="0"/>
                  </a:rPr>
                  <a:t>}</a:t>
                </a:r>
                <a:endParaRPr lang="en-US" sz="2400" dirty="0"/>
              </a:p>
            </p:txBody>
          </p:sp>
        </p:grpSp>
        <p:sp>
          <p:nvSpPr>
            <p:cNvPr id="22538" name="Text Box 10"/>
            <p:cNvSpPr txBox="1">
              <a:spLocks noChangeArrowheads="1"/>
            </p:cNvSpPr>
            <p:nvPr/>
          </p:nvSpPr>
          <p:spPr bwMode="auto">
            <a:xfrm>
              <a:off x="960" y="1766"/>
              <a:ext cx="2346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</a:schemeClr>
                  </a:solidFill>
                  <a:latin typeface="Courier New" pitchFamily="49" charset="0"/>
                </a:rPr>
                <a:t>// </a:t>
              </a:r>
              <a:r>
                <a:rPr lang="el-GR" sz="2000" b="1" dirty="0">
                  <a:solidFill>
                    <a:schemeClr val="accent1">
                      <a:lumMod val="50000"/>
                    </a:schemeClr>
                  </a:solidFill>
                  <a:latin typeface="Courier New" pitchFamily="49" charset="0"/>
                </a:rPr>
                <a:t>σχόλια για τη μέθοδο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endParaRPr>
            </a:p>
          </p:txBody>
        </p:sp>
      </p:grpSp>
      <p:sp>
        <p:nvSpPr>
          <p:cNvPr id="200715" name="Text Box 11"/>
          <p:cNvSpPr txBox="1">
            <a:spLocks noChangeArrowheads="1"/>
          </p:cNvSpPr>
          <p:nvPr/>
        </p:nvSpPr>
        <p:spPr bwMode="auto">
          <a:xfrm>
            <a:off x="2498725" y="3927475"/>
            <a:ext cx="5962017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Console</a:t>
            </a:r>
            <a:r>
              <a:rPr lang="en-US" sz="2400" dirty="0" err="1"/>
              <a:t>.WriteLine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CC3300"/>
                </a:solidFill>
              </a:rPr>
              <a:t>“Hello C# World!”</a:t>
            </a:r>
            <a:r>
              <a:rPr lang="en-US" sz="2400" dirty="0"/>
              <a:t>);</a:t>
            </a:r>
          </a:p>
          <a:p>
            <a:pPr algn="l">
              <a:defRPr/>
            </a:pP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Console</a:t>
            </a:r>
            <a:r>
              <a:rPr lang="en-US" sz="2400" dirty="0" err="1"/>
              <a:t>.WriteLine</a:t>
            </a:r>
            <a:r>
              <a:rPr lang="en-US" sz="2400" dirty="0" smtClean="0"/>
              <a:t>(</a:t>
            </a:r>
            <a:r>
              <a:rPr lang="en-US" sz="2400" dirty="0" smtClean="0">
                <a:solidFill>
                  <a:srgbClr val="CC3300"/>
                </a:solidFill>
              </a:rPr>
              <a:t>“</a:t>
            </a:r>
            <a:r>
              <a:rPr lang="el-GR" sz="2400" dirty="0" err="1" smtClean="0">
                <a:solidFill>
                  <a:srgbClr val="CC3300"/>
                </a:solidFill>
              </a:rPr>
              <a:t>Αντ</a:t>
            </a:r>
            <a:r>
              <a:rPr lang="el-GR" sz="2400" dirty="0" smtClean="0">
                <a:solidFill>
                  <a:srgbClr val="CC3300"/>
                </a:solidFill>
              </a:rPr>
              <a:t>/</a:t>
            </a:r>
            <a:r>
              <a:rPr lang="el-GR" sz="2400" dirty="0" err="1" smtClean="0">
                <a:solidFill>
                  <a:srgbClr val="CC3300"/>
                </a:solidFill>
              </a:rPr>
              <a:t>φής</a:t>
            </a:r>
            <a:r>
              <a:rPr lang="el-GR" sz="2400" dirty="0" smtClean="0">
                <a:solidFill>
                  <a:srgbClr val="CC3300"/>
                </a:solidFill>
              </a:rPr>
              <a:t> </a:t>
            </a:r>
            <a:r>
              <a:rPr lang="el-GR" sz="2400" dirty="0" err="1" smtClean="0">
                <a:solidFill>
                  <a:srgbClr val="CC3300"/>
                </a:solidFill>
              </a:rPr>
              <a:t>Προγρ</a:t>
            </a:r>
            <a:r>
              <a:rPr lang="el-GR" sz="2400" dirty="0" smtClean="0">
                <a:solidFill>
                  <a:srgbClr val="CC3300"/>
                </a:solidFill>
              </a:rPr>
              <a:t>/</a:t>
            </a:r>
            <a:r>
              <a:rPr lang="el-GR" sz="2400" dirty="0" err="1" smtClean="0">
                <a:solidFill>
                  <a:srgbClr val="CC3300"/>
                </a:solidFill>
              </a:rPr>
              <a:t>σμός</a:t>
            </a:r>
            <a:r>
              <a:rPr lang="el-GR" sz="2400" dirty="0" smtClean="0">
                <a:solidFill>
                  <a:srgbClr val="CC3300"/>
                </a:solidFill>
              </a:rPr>
              <a:t> ΙΙ</a:t>
            </a:r>
            <a:r>
              <a:rPr lang="en-US" sz="2400" dirty="0" smtClean="0">
                <a:solidFill>
                  <a:srgbClr val="CC3300"/>
                </a:solidFill>
              </a:rPr>
              <a:t>”</a:t>
            </a:r>
            <a:r>
              <a:rPr lang="en-US" sz="2400" dirty="0" smtClean="0"/>
              <a:t>);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3190C10-7A7F-40BF-AADF-B528271FB7CD}" type="slidenum">
              <a:rPr lang="en-US" sz="1200" smtClean="0">
                <a:latin typeface="Tahoma" pitchFamily="34" charset="0"/>
              </a:rPr>
              <a:pPr/>
              <a:t>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533400" y="228600"/>
            <a:ext cx="77835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Περίγραμμα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209923" name="Rectangle 3"/>
          <p:cNvSpPr>
            <a:spLocks noChangeArrowheads="1"/>
          </p:cNvSpPr>
          <p:nvPr/>
        </p:nvSpPr>
        <p:spPr bwMode="auto">
          <a:xfrm>
            <a:off x="533400" y="1603375"/>
            <a:ext cx="7783513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557" tIns="45781" rIns="91557" bIns="45781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  <a:defRPr/>
            </a:pPr>
            <a:r>
              <a:rPr lang="el-GR" sz="2800" dirty="0">
                <a:latin typeface="Arial Unicode MS" pitchFamily="34" charset="-128"/>
              </a:rPr>
              <a:t>Επίπεδα γλωσσών Προγραμματισμού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  <a:defRPr/>
            </a:pPr>
            <a:r>
              <a:rPr lang="el-GR" sz="2800" dirty="0">
                <a:latin typeface="+mn-lt"/>
              </a:rPr>
              <a:t>Δομή ενός προγράμματος</a:t>
            </a:r>
            <a:r>
              <a:rPr lang="en-US" sz="2800" dirty="0">
                <a:latin typeface="+mn-lt"/>
              </a:rPr>
              <a:t> C#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2800" dirty="0">
                <a:latin typeface="Arial Unicode MS" pitchFamily="34" charset="-128"/>
              </a:rPr>
              <a:t>Μεταγλώτιση και εκτέλεση </a:t>
            </a:r>
            <a:r>
              <a:rPr lang="el-GR" sz="2800" dirty="0">
                <a:latin typeface="+mj-lt"/>
              </a:rPr>
              <a:t>ενός προγράμματος</a:t>
            </a:r>
            <a:r>
              <a:rPr lang="en-US" sz="2800" dirty="0">
                <a:latin typeface="+mj-lt"/>
              </a:rPr>
              <a:t> C#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D9351D5-19F0-4ED1-8C18-AF6391D69DA7}" type="slidenum">
              <a:rPr lang="en-US" sz="1200" smtClean="0">
                <a:latin typeface="Tahoma" pitchFamily="34" charset="0"/>
              </a:rPr>
              <a:pPr/>
              <a:t>20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C# </a:t>
            </a:r>
            <a:r>
              <a:rPr lang="el-GR" smtClean="0"/>
              <a:t>Μέθοδοι και Εντολές</a:t>
            </a:r>
            <a:endParaRPr lang="en-US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4800600"/>
          </a:xfrm>
        </p:spPr>
        <p:txBody>
          <a:bodyPr/>
          <a:lstStyle/>
          <a:p>
            <a:r>
              <a:rPr lang="el-GR" dirty="0" smtClean="0"/>
              <a:t>Μέθοδοι</a:t>
            </a:r>
            <a:endParaRPr lang="en-US" dirty="0" smtClean="0"/>
          </a:p>
          <a:p>
            <a:pPr lvl="1"/>
            <a:r>
              <a:rPr lang="el-GR" dirty="0" smtClean="0"/>
              <a:t>Είναι συστατικά στοιχεία </a:t>
            </a:r>
            <a:r>
              <a:rPr lang="el-GR" dirty="0" err="1" smtClean="0"/>
              <a:t>ένός</a:t>
            </a:r>
            <a:r>
              <a:rPr lang="el-GR" dirty="0" smtClean="0"/>
              <a:t> προγράμματος</a:t>
            </a:r>
            <a:endParaRPr lang="en-US" dirty="0" smtClean="0"/>
          </a:p>
          <a:p>
            <a:pPr lvl="1"/>
            <a:r>
              <a:rPr lang="el-GR" dirty="0" smtClean="0"/>
              <a:t>Η μέθοδος 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</a:rPr>
              <a:t>Main</a:t>
            </a:r>
            <a:endParaRPr lang="en-US" dirty="0" smtClean="0"/>
          </a:p>
          <a:p>
            <a:pPr lvl="2"/>
            <a:r>
              <a:rPr lang="el-GR" dirty="0" smtClean="0"/>
              <a:t>Κάθε εφαρμογή τύπου κονσόλας ή και </a:t>
            </a:r>
            <a:r>
              <a:rPr lang="el-GR" dirty="0" err="1" smtClean="0"/>
              <a:t>παραθυρική</a:t>
            </a:r>
            <a:r>
              <a:rPr lang="el-GR" dirty="0" smtClean="0"/>
              <a:t>, πρέπει να έχει οπωσδήποτε μία μέθοδο που λέγεται </a:t>
            </a:r>
            <a:r>
              <a:rPr lang="en-US" b="1" dirty="0" smtClean="0">
                <a:latin typeface="Courier New" pitchFamily="49" charset="0"/>
              </a:rPr>
              <a:t>Main</a:t>
            </a:r>
            <a:r>
              <a:rPr lang="en-US" dirty="0" smtClean="0"/>
              <a:t> </a:t>
            </a:r>
            <a:endParaRPr lang="en-US" dirty="0" smtClean="0">
              <a:solidFill>
                <a:schemeClr val="accent2"/>
              </a:solidFill>
            </a:endParaRPr>
          </a:p>
          <a:p>
            <a:pPr lvl="2"/>
            <a:r>
              <a:rPr lang="el-GR" dirty="0" smtClean="0"/>
              <a:t>Όλα τα προγράμματα ξεκινάνε την εκτέλεσή τους από τη μέθοδο </a:t>
            </a:r>
            <a:r>
              <a:rPr lang="en-US" dirty="0" smtClean="0"/>
              <a:t> </a:t>
            </a:r>
            <a:r>
              <a:rPr lang="en-US" b="1" dirty="0" smtClean="0">
                <a:latin typeface="Courier New" pitchFamily="49" charset="0"/>
              </a:rPr>
              <a:t>Main</a:t>
            </a:r>
            <a:endParaRPr lang="en-US" dirty="0" smtClean="0"/>
          </a:p>
          <a:p>
            <a:pPr lvl="1"/>
            <a:r>
              <a:rPr lang="el-GR" dirty="0" smtClean="0"/>
              <a:t>Ένα ζεύγος από </a:t>
            </a:r>
            <a:r>
              <a:rPr lang="el-GR" dirty="0" err="1" smtClean="0"/>
              <a:t>αγγύλες</a:t>
            </a:r>
            <a:r>
              <a:rPr lang="el-GR" dirty="0" smtClean="0"/>
              <a:t> χρησιμοποιείται στη αρχή </a:t>
            </a:r>
            <a:r>
              <a:rPr lang="en-US" dirty="0" smtClean="0"/>
              <a:t>“{“</a:t>
            </a:r>
            <a:r>
              <a:rPr lang="el-GR" dirty="0" smtClean="0"/>
              <a:t> και το τέλος </a:t>
            </a:r>
            <a:r>
              <a:rPr lang="en-US" smtClean="0"/>
              <a:t>“}”</a:t>
            </a:r>
            <a:r>
              <a:rPr lang="el-GR" smtClean="0"/>
              <a:t> </a:t>
            </a:r>
            <a:r>
              <a:rPr lang="el-GR" dirty="0" smtClean="0"/>
              <a:t>κάθε μεθόδου</a:t>
            </a:r>
            <a:endParaRPr lang="en-US" dirty="0" smtClean="0"/>
          </a:p>
          <a:p>
            <a:r>
              <a:rPr lang="el-GR" dirty="0" smtClean="0"/>
              <a:t>Εντολές</a:t>
            </a:r>
            <a:endParaRPr lang="en-US" dirty="0" smtClean="0"/>
          </a:p>
          <a:p>
            <a:pPr lvl="1"/>
            <a:r>
              <a:rPr lang="el-GR" dirty="0" smtClean="0"/>
              <a:t>Κάθε εντολή τελειώνει με ένα ερωτηματικό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3300"/>
                </a:solidFill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itchFamily="49" charset="0"/>
              </a:rPr>
              <a:t>Welcome1.cs</a:t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/>
            </a:r>
            <a:br>
              <a:rPr lang="en-US" smtClean="0">
                <a:latin typeface="Courier New" pitchFamily="49" charset="0"/>
              </a:rPr>
            </a:br>
            <a:r>
              <a:rPr lang="en-US" smtClean="0"/>
              <a:t>Program Output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2362200"/>
          </a:xfrm>
        </p:spPr>
        <p:txBody>
          <a:bodyPr/>
          <a:lstStyle/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Welcome1.cs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</a:t>
            </a:r>
            <a:r>
              <a:rPr lang="el-GR" smtClean="0">
                <a:solidFill>
                  <a:srgbClr val="008000"/>
                </a:solidFill>
                <a:cs typeface="Times New Roman" pitchFamily="18" charset="0"/>
              </a:rPr>
              <a:t>Εφαρμογή τύπου κονσόλας σε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C#.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4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 using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5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6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 class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Welcome1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7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8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static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void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Main( 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[] args )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9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{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10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</a:t>
            </a:r>
            <a:r>
              <a:rPr lang="en-US" smtClean="0">
                <a:solidFill>
                  <a:srgbClr val="40D9FF"/>
                </a:solidFill>
                <a:cs typeface="Times New Roman" pitchFamily="18" charset="0"/>
              </a:rPr>
              <a:t>"Welcome to C# Programming!"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11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}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12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}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76200" y="2971800"/>
            <a:ext cx="6934200" cy="60960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n-US" sz="1200" b="1">
              <a:latin typeface="Courier New" pitchFamily="49" charset="0"/>
              <a:cs typeface="Times New Roman" pitchFamily="18" charset="0"/>
            </a:endParaRPr>
          </a:p>
          <a:p>
            <a:pPr algn="l" eaLnBrk="1" hangingPunct="1"/>
            <a:r>
              <a:rPr lang="en-US" sz="1200" b="1">
                <a:latin typeface="Courier New" pitchFamily="49" charset="0"/>
                <a:cs typeface="Times New Roman" pitchFamily="18" charset="0"/>
              </a:rPr>
              <a:t>Welcome to C# Programming!</a:t>
            </a:r>
            <a:r>
              <a:rPr lang="en-US" sz="1200" b="1">
                <a:latin typeface="Courier New" pitchFamily="49" charset="0"/>
              </a:rPr>
              <a:t> </a:t>
            </a:r>
          </a:p>
          <a:p>
            <a:pPr algn="l" eaLnBrk="1" hangingPunct="1"/>
            <a:endParaRPr lang="en-US" sz="1200" b="1">
              <a:latin typeface="Courier New" pitchFamily="49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95600" y="228600"/>
            <a:ext cx="4572000" cy="1323975"/>
            <a:chOff x="1776" y="96"/>
            <a:chExt cx="2880" cy="834"/>
          </a:xfrm>
        </p:grpSpPr>
        <p:sp>
          <p:nvSpPr>
            <p:cNvPr id="24597" name="Text Box 6"/>
            <p:cNvSpPr txBox="1">
              <a:spLocks noChangeArrowheads="1"/>
            </p:cNvSpPr>
            <p:nvPr/>
          </p:nvSpPr>
          <p:spPr bwMode="auto">
            <a:xfrm>
              <a:off x="2448" y="96"/>
              <a:ext cx="2208" cy="83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Δύο σχόλια μονής γραμμής</a:t>
              </a:r>
              <a:r>
                <a:rPr lang="en-US" sz="1600">
                  <a:cs typeface="Times New Roman" pitchFamily="18" charset="0"/>
                </a:rPr>
                <a:t>. </a:t>
              </a:r>
              <a:r>
                <a:rPr lang="el-GR" sz="1600">
                  <a:cs typeface="Times New Roman" pitchFamily="18" charset="0"/>
                </a:rPr>
                <a:t>Αγνοούνται από το μεταγλωτιστή και χρησιμοποιούνται μόνο για να βοηθήσουν άλλους προγραμματιστές να καταλάβουν το πρόγραμμά μας</a:t>
              </a:r>
              <a:r>
                <a:rPr lang="en-US" sz="1600">
                  <a:cs typeface="Times New Roman" pitchFamily="18" charset="0"/>
                </a:rPr>
                <a:t>. </a:t>
              </a:r>
            </a:p>
          </p:txBody>
        </p:sp>
        <p:sp>
          <p:nvSpPr>
            <p:cNvPr id="24598" name="Line 7"/>
            <p:cNvSpPr>
              <a:spLocks noChangeShapeType="1"/>
            </p:cNvSpPr>
            <p:nvPr/>
          </p:nvSpPr>
          <p:spPr bwMode="auto">
            <a:xfrm flipH="1" flipV="1">
              <a:off x="1776" y="240"/>
              <a:ext cx="67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905000" y="381000"/>
            <a:ext cx="5029200" cy="1323975"/>
            <a:chOff x="1152" y="240"/>
            <a:chExt cx="3168" cy="834"/>
          </a:xfrm>
        </p:grpSpPr>
        <p:sp>
          <p:nvSpPr>
            <p:cNvPr id="24595" name="Text Box 9"/>
            <p:cNvSpPr txBox="1">
              <a:spLocks noChangeArrowheads="1"/>
            </p:cNvSpPr>
            <p:nvPr/>
          </p:nvSpPr>
          <p:spPr bwMode="auto">
            <a:xfrm>
              <a:off x="2448" y="240"/>
              <a:ext cx="1872" cy="83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Η οδηγία (</a:t>
              </a:r>
              <a:r>
                <a:rPr lang="en-US" sz="1600">
                  <a:cs typeface="Times New Roman" pitchFamily="18" charset="0"/>
                </a:rPr>
                <a:t>directive)</a:t>
              </a:r>
              <a:r>
                <a:rPr lang="el-GR" sz="1600">
                  <a:cs typeface="Times New Roman" pitchFamily="18" charset="0"/>
                </a:rPr>
                <a:t> </a:t>
              </a:r>
              <a:r>
                <a:rPr lang="en-US" sz="1600">
                  <a:cs typeface="Times New Roman" pitchFamily="18" charset="0"/>
                </a:rPr>
                <a:t>using. </a:t>
              </a:r>
              <a:r>
                <a:rPr lang="el-GR" sz="1600">
                  <a:cs typeface="Times New Roman" pitchFamily="18" charset="0"/>
                </a:rPr>
                <a:t>Ενημερώνει το μεταγλωτιστή ώστε να συμπεριλάβει τη βιβλιοθήκη (χώρο ονομάτων) </a:t>
              </a:r>
              <a:r>
                <a:rPr lang="en-US" sz="1600">
                  <a:cs typeface="Times New Roman" pitchFamily="18" charset="0"/>
                </a:rPr>
                <a:t> System.</a:t>
              </a:r>
              <a:endParaRPr lang="en-US" sz="1600" b="1">
                <a:cs typeface="Times New Roman" pitchFamily="18" charset="0"/>
              </a:endParaRPr>
            </a:p>
          </p:txBody>
        </p:sp>
        <p:sp>
          <p:nvSpPr>
            <p:cNvPr id="24596" name="Line 10"/>
            <p:cNvSpPr>
              <a:spLocks noChangeShapeType="1"/>
            </p:cNvSpPr>
            <p:nvPr/>
          </p:nvSpPr>
          <p:spPr bwMode="auto">
            <a:xfrm flipH="1" flipV="1">
              <a:off x="1152" y="576"/>
              <a:ext cx="129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762000" y="609600"/>
            <a:ext cx="6340475" cy="1077913"/>
            <a:chOff x="432" y="384"/>
            <a:chExt cx="3994" cy="679"/>
          </a:xfrm>
        </p:grpSpPr>
        <p:sp>
          <p:nvSpPr>
            <p:cNvPr id="24593" name="Text Box 12"/>
            <p:cNvSpPr txBox="1">
              <a:spLocks noChangeArrowheads="1"/>
            </p:cNvSpPr>
            <p:nvPr/>
          </p:nvSpPr>
          <p:spPr bwMode="auto">
            <a:xfrm>
              <a:off x="2448" y="384"/>
              <a:ext cx="1978" cy="679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Μία κενή γραμμή</a:t>
              </a:r>
              <a:r>
                <a:rPr lang="en-US" sz="1600">
                  <a:cs typeface="Times New Roman" pitchFamily="18" charset="0"/>
                </a:rPr>
                <a:t>. </a:t>
              </a:r>
              <a:r>
                <a:rPr lang="el-GR" sz="1600">
                  <a:cs typeface="Times New Roman" pitchFamily="18" charset="0"/>
                </a:rPr>
                <a:t>Αγνοείται από το μεταγλωτιστή</a:t>
              </a:r>
              <a:r>
                <a:rPr lang="en-US" sz="1600">
                  <a:cs typeface="Times New Roman" pitchFamily="18" charset="0"/>
                </a:rPr>
                <a:t>.</a:t>
              </a:r>
              <a:r>
                <a:rPr lang="el-GR" sz="1600">
                  <a:cs typeface="Times New Roman" pitchFamily="18" charset="0"/>
                </a:rPr>
                <a:t> Χρησιμοποιείται μόνο για να κάνει το πρόγραμμα πιο ευανάγνωστο.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24594" name="Line 13"/>
            <p:cNvSpPr>
              <a:spLocks noChangeShapeType="1"/>
            </p:cNvSpPr>
            <p:nvPr/>
          </p:nvSpPr>
          <p:spPr bwMode="auto">
            <a:xfrm flipH="1">
              <a:off x="432" y="672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905000" y="990600"/>
            <a:ext cx="5867400" cy="830263"/>
            <a:chOff x="1200" y="624"/>
            <a:chExt cx="3696" cy="523"/>
          </a:xfrm>
        </p:grpSpPr>
        <p:sp>
          <p:nvSpPr>
            <p:cNvPr id="24591" name="Text Box 15"/>
            <p:cNvSpPr txBox="1">
              <a:spLocks noChangeArrowheads="1"/>
            </p:cNvSpPr>
            <p:nvPr/>
          </p:nvSpPr>
          <p:spPr bwMode="auto">
            <a:xfrm>
              <a:off x="2496" y="624"/>
              <a:ext cx="2400" cy="52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Η αρχή της κλάσης </a:t>
              </a:r>
              <a:r>
                <a:rPr lang="en-US" sz="1600">
                  <a:cs typeface="Times New Roman" pitchFamily="18" charset="0"/>
                </a:rPr>
                <a:t>Welcome</a:t>
              </a:r>
              <a:r>
                <a:rPr lang="el-GR" sz="1600">
                  <a:cs typeface="Times New Roman" pitchFamily="18" charset="0"/>
                </a:rPr>
                <a:t>1</a:t>
              </a:r>
              <a:r>
                <a:rPr lang="en-US" sz="1600">
                  <a:cs typeface="Times New Roman" pitchFamily="18" charset="0"/>
                </a:rPr>
                <a:t>. </a:t>
              </a:r>
              <a:r>
                <a:rPr lang="el-GR" sz="1600">
                  <a:cs typeface="Times New Roman" pitchFamily="18" charset="0"/>
                </a:rPr>
                <a:t>Ξεκινάει με τη λέξη κλειδί </a:t>
              </a:r>
              <a:r>
                <a:rPr lang="en-US" sz="1600" b="1">
                  <a:latin typeface="Courier New" pitchFamily="49" charset="0"/>
                  <a:cs typeface="Times New Roman" pitchFamily="18" charset="0"/>
                </a:rPr>
                <a:t>class</a:t>
              </a:r>
              <a:r>
                <a:rPr lang="en-US" sz="1600">
                  <a:cs typeface="Times New Roman" pitchFamily="18" charset="0"/>
                </a:rPr>
                <a:t> </a:t>
              </a:r>
              <a:r>
                <a:rPr lang="el-GR" sz="1600">
                  <a:cs typeface="Times New Roman" pitchFamily="18" charset="0"/>
                </a:rPr>
                <a:t>ακολουθούμενη από το όνομα της κλάσης</a:t>
              </a:r>
              <a:r>
                <a:rPr lang="en-US" sz="1600">
                  <a:cs typeface="Times New Roman" pitchFamily="18" charset="0"/>
                </a:rPr>
                <a:t>.</a:t>
              </a:r>
            </a:p>
          </p:txBody>
        </p:sp>
        <p:sp>
          <p:nvSpPr>
            <p:cNvPr id="24592" name="Line 16"/>
            <p:cNvSpPr>
              <a:spLocks noChangeShapeType="1"/>
            </p:cNvSpPr>
            <p:nvPr/>
          </p:nvSpPr>
          <p:spPr bwMode="auto">
            <a:xfrm flipH="1" flipV="1">
              <a:off x="1200" y="768"/>
              <a:ext cx="129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2514600" y="838200"/>
            <a:ext cx="4664075" cy="830263"/>
            <a:chOff x="1584" y="528"/>
            <a:chExt cx="2938" cy="523"/>
          </a:xfrm>
        </p:grpSpPr>
        <p:sp>
          <p:nvSpPr>
            <p:cNvPr id="24589" name="Text Box 18"/>
            <p:cNvSpPr txBox="1">
              <a:spLocks noChangeArrowheads="1"/>
            </p:cNvSpPr>
            <p:nvPr/>
          </p:nvSpPr>
          <p:spPr bwMode="auto">
            <a:xfrm>
              <a:off x="2496" y="528"/>
              <a:ext cx="2026" cy="52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Η αρχή της μεθόδου </a:t>
              </a:r>
              <a:r>
                <a:rPr lang="en-US" sz="1600">
                  <a:cs typeface="Times New Roman" pitchFamily="18" charset="0"/>
                </a:rPr>
                <a:t>Main. </a:t>
              </a:r>
              <a:r>
                <a:rPr lang="el-GR" sz="1600">
                  <a:cs typeface="Times New Roman" pitchFamily="18" charset="0"/>
                </a:rPr>
                <a:t>Από εδώ ξεκινάει η εκτέλεση του προγράμματος</a:t>
              </a:r>
              <a:r>
                <a:rPr lang="en-US" sz="1600">
                  <a:cs typeface="Times New Roman" pitchFamily="18" charset="0"/>
                </a:rPr>
                <a:t>.</a:t>
              </a:r>
            </a:p>
          </p:txBody>
        </p:sp>
        <p:sp>
          <p:nvSpPr>
            <p:cNvPr id="24590" name="Line 19"/>
            <p:cNvSpPr>
              <a:spLocks noChangeShapeType="1"/>
            </p:cNvSpPr>
            <p:nvPr/>
          </p:nvSpPr>
          <p:spPr bwMode="auto">
            <a:xfrm flipH="1">
              <a:off x="1584" y="816"/>
              <a:ext cx="91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3886200" y="1066800"/>
            <a:ext cx="4206875" cy="914400"/>
            <a:chOff x="2448" y="672"/>
            <a:chExt cx="2650" cy="576"/>
          </a:xfrm>
        </p:grpSpPr>
        <p:sp>
          <p:nvSpPr>
            <p:cNvPr id="24587" name="Text Box 21"/>
            <p:cNvSpPr txBox="1">
              <a:spLocks noChangeArrowheads="1"/>
            </p:cNvSpPr>
            <p:nvPr/>
          </p:nvSpPr>
          <p:spPr bwMode="auto">
            <a:xfrm>
              <a:off x="3120" y="672"/>
              <a:ext cx="1978" cy="36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Η εντολή</a:t>
              </a:r>
              <a:r>
                <a:rPr lang="en-US" sz="1600">
                  <a:cs typeface="Times New Roman" pitchFamily="18" charset="0"/>
                </a:rPr>
                <a:t> Console.WriteLine </a:t>
              </a:r>
              <a:r>
                <a:rPr lang="el-GR" sz="1600">
                  <a:cs typeface="Times New Roman" pitchFamily="18" charset="0"/>
                </a:rPr>
                <a:t>τυπώνει ένα αλφαριθμητικό</a:t>
              </a:r>
              <a:r>
                <a:rPr lang="en-US" sz="1600">
                  <a:cs typeface="Times New Roman" pitchFamily="18" charset="0"/>
                </a:rPr>
                <a:t>.</a:t>
              </a:r>
            </a:p>
          </p:txBody>
        </p:sp>
        <p:sp>
          <p:nvSpPr>
            <p:cNvPr id="24588" name="Line 22"/>
            <p:cNvSpPr>
              <a:spLocks noChangeShapeType="1"/>
            </p:cNvSpPr>
            <p:nvPr/>
          </p:nvSpPr>
          <p:spPr bwMode="auto">
            <a:xfrm flipH="1">
              <a:off x="2448" y="864"/>
              <a:ext cx="67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01E400B-5F1A-425A-8898-886E4851763B}" type="slidenum">
              <a:rPr lang="en-US" sz="1200" smtClean="0">
                <a:latin typeface="Tahoma" pitchFamily="34" charset="0"/>
              </a:rPr>
              <a:pPr/>
              <a:t>22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609600" y="228600"/>
            <a:ext cx="8001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l-GR" sz="2800" u="sng">
                <a:solidFill>
                  <a:srgbClr val="3333CC"/>
                </a:solidFill>
                <a:latin typeface="Arial Unicode MS" pitchFamily="34" charset="-128"/>
              </a:rPr>
              <a:t>Εφαρμογή Κονσόλας και Εφαρμογή</a:t>
            </a:r>
            <a:r>
              <a:rPr lang="en-US" sz="2800" u="sng">
                <a:solidFill>
                  <a:srgbClr val="3333CC"/>
                </a:solidFill>
                <a:latin typeface="Arial Unicode MS" pitchFamily="34" charset="-128"/>
              </a:rPr>
              <a:t> Windows</a:t>
            </a:r>
          </a:p>
        </p:txBody>
      </p:sp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685800" y="1524000"/>
            <a:ext cx="7772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 dirty="0">
                <a:solidFill>
                  <a:srgbClr val="000000"/>
                </a:solidFill>
                <a:latin typeface="Arial Unicode MS" pitchFamily="34" charset="-128"/>
              </a:rPr>
              <a:t>Εφαρμογή τύπου Κονσόλας</a:t>
            </a:r>
            <a:endParaRPr lang="en-US" sz="2400" dirty="0">
              <a:solidFill>
                <a:srgbClr val="000000"/>
              </a:solidFill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Χωρίς γραφικό περιεχόμενο (παράθυρα)</a:t>
            </a:r>
            <a:endParaRPr lang="en-US" sz="1600" dirty="0">
              <a:solidFill>
                <a:srgbClr val="000000"/>
              </a:solidFill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Μόνο κείμενο μπορεί να εισαχθεί ή να τυπωθεί</a:t>
            </a:r>
            <a:endParaRPr lang="en-US" sz="1600" dirty="0">
              <a:solidFill>
                <a:srgbClr val="000000"/>
              </a:solidFill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Εκτελούνται από τη γραμμή εντολών</a:t>
            </a:r>
            <a:r>
              <a:rPr lang="en-US" sz="1600" dirty="0">
                <a:solidFill>
                  <a:srgbClr val="000000"/>
                </a:solidFill>
                <a:latin typeface="Arial Unicode MS" pitchFamily="34" charset="-128"/>
              </a:rPr>
              <a:t> </a:t>
            </a: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(</a:t>
            </a:r>
            <a:r>
              <a:rPr lang="en-US" sz="1600" b="1" dirty="0">
                <a:solidFill>
                  <a:srgbClr val="FF0000"/>
                </a:solidFill>
                <a:latin typeface="Arial Unicode MS" pitchFamily="34" charset="-128"/>
              </a:rPr>
              <a:t>Command Prompt</a:t>
            </a:r>
            <a:r>
              <a:rPr lang="en-US" sz="1600" dirty="0">
                <a:solidFill>
                  <a:srgbClr val="000000"/>
                </a:solidFill>
                <a:latin typeface="Arial Unicode MS" pitchFamily="34" charset="-128"/>
              </a:rPr>
              <a:t> </a:t>
            </a: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ή</a:t>
            </a:r>
            <a:r>
              <a:rPr lang="en-US" sz="1600" dirty="0">
                <a:solidFill>
                  <a:srgbClr val="000000"/>
                </a:solidFill>
                <a:latin typeface="Arial Unicode MS" pitchFamily="34" charset="-128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Arial Unicode MS" pitchFamily="34" charset="-128"/>
              </a:rPr>
              <a:t>DOS Prompt</a:t>
            </a:r>
            <a:r>
              <a:rPr lang="el-GR" sz="1600" b="1" dirty="0">
                <a:latin typeface="Arial Unicode MS" pitchFamily="34" charset="-128"/>
              </a:rPr>
              <a:t>)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endParaRPr lang="en-US" sz="1600" dirty="0">
              <a:solidFill>
                <a:srgbClr val="000000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 dirty="0">
                <a:solidFill>
                  <a:srgbClr val="000000"/>
                </a:solidFill>
                <a:latin typeface="Arial Unicode MS" pitchFamily="34" charset="-128"/>
              </a:rPr>
              <a:t>Εφαρμογή τύπου </a:t>
            </a:r>
            <a:r>
              <a:rPr lang="en-US" sz="2400" dirty="0">
                <a:solidFill>
                  <a:srgbClr val="000000"/>
                </a:solidFill>
                <a:latin typeface="Arial Unicode MS" pitchFamily="34" charset="-128"/>
              </a:rPr>
              <a:t>Windows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Φόρμες με πολλούς και διάφορους τρόπους εισαγωγής ή εκτύπωσης δεδομένων</a:t>
            </a:r>
            <a:endParaRPr lang="en-US" sz="1600" dirty="0">
              <a:solidFill>
                <a:srgbClr val="000000"/>
              </a:solidFill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Γραφικό περιβάλλον για διασύνδεση με το χρήστη</a:t>
            </a:r>
            <a:r>
              <a:rPr lang="en-US" sz="1600" dirty="0">
                <a:solidFill>
                  <a:srgbClr val="000000"/>
                </a:solidFill>
                <a:latin typeface="Arial Unicode MS" pitchFamily="34" charset="-128"/>
              </a:rPr>
              <a:t> </a:t>
            </a: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(</a:t>
            </a:r>
            <a:r>
              <a:rPr lang="en-US" sz="1600" b="1" i="1" dirty="0">
                <a:solidFill>
                  <a:srgbClr val="FF0000"/>
                </a:solidFill>
                <a:latin typeface="Arial Unicode MS" pitchFamily="34" charset="-128"/>
              </a:rPr>
              <a:t>Graphical User Interfaces</a:t>
            </a: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  - </a:t>
            </a:r>
            <a:r>
              <a:rPr lang="en-US" sz="1600" dirty="0">
                <a:solidFill>
                  <a:srgbClr val="FF0000"/>
                </a:solidFill>
                <a:latin typeface="Arial Unicode MS" pitchFamily="34" charset="-128"/>
              </a:rPr>
              <a:t>GUI</a:t>
            </a:r>
            <a:r>
              <a:rPr lang="en-US" sz="1600" dirty="0">
                <a:solidFill>
                  <a:srgbClr val="000000"/>
                </a:solidFill>
                <a:latin typeface="Arial Unicode MS" pitchFamily="34" charset="-128"/>
              </a:rPr>
              <a:t>)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Το γραφικό περιβάλλον κάνει την εισαγωγή ή και την εκτύπωση δεδομένων πιο εύκολη και πιο φιλική για το χρήστη</a:t>
            </a:r>
            <a:r>
              <a:rPr lang="en-US" sz="1600" dirty="0">
                <a:solidFill>
                  <a:srgbClr val="000000"/>
                </a:solidFill>
                <a:latin typeface="Arial Unicode MS" pitchFamily="34" charset="-128"/>
              </a:rPr>
              <a:t> </a:t>
            </a: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(</a:t>
            </a:r>
            <a:r>
              <a:rPr lang="en-US" sz="1600" dirty="0">
                <a:solidFill>
                  <a:srgbClr val="000000"/>
                </a:solidFill>
                <a:latin typeface="Arial Unicode MS" pitchFamily="34" charset="-128"/>
              </a:rPr>
              <a:t>user friendly!</a:t>
            </a: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)</a:t>
            </a:r>
            <a:endParaRPr lang="en-US" sz="1600" dirty="0">
              <a:solidFill>
                <a:srgbClr val="000000"/>
              </a:solidFill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1600" dirty="0">
                <a:solidFill>
                  <a:srgbClr val="000000"/>
                </a:solidFill>
                <a:latin typeface="Arial Unicode MS" pitchFamily="34" charset="-128"/>
              </a:rPr>
              <a:t>Message boxes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Συμπεριλαμβάνεται στη βιβλιοθήκη (</a:t>
            </a:r>
            <a:r>
              <a:rPr lang="en-US" sz="1600" dirty="0">
                <a:solidFill>
                  <a:srgbClr val="000000"/>
                </a:solidFill>
                <a:latin typeface="Arial Unicode MS" pitchFamily="34" charset="-128"/>
              </a:rPr>
              <a:t>namespace) </a:t>
            </a:r>
            <a:r>
              <a:rPr lang="en-US" sz="1600" b="1" dirty="0" err="1">
                <a:solidFill>
                  <a:srgbClr val="000000"/>
                </a:solidFill>
                <a:latin typeface="Courier New" pitchFamily="49" charset="0"/>
              </a:rPr>
              <a:t>System.Windows.Forms</a:t>
            </a:r>
            <a:endParaRPr lang="en-US" sz="1600" dirty="0">
              <a:solidFill>
                <a:srgbClr val="000000"/>
              </a:solidFill>
              <a:latin typeface="Arial Unicode MS" pitchFamily="34" charset="-128"/>
            </a:endParaRP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l-GR" sz="1600" dirty="0" err="1">
                <a:solidFill>
                  <a:srgbClr val="000000"/>
                </a:solidFill>
                <a:latin typeface="Arial Unicode MS" pitchFamily="34" charset="-128"/>
              </a:rPr>
              <a:t>Χρησιμοποιειται</a:t>
            </a:r>
            <a:r>
              <a:rPr lang="el-GR" sz="1600" dirty="0">
                <a:solidFill>
                  <a:srgbClr val="000000"/>
                </a:solidFill>
                <a:latin typeface="Arial Unicode MS" pitchFamily="34" charset="-128"/>
              </a:rPr>
              <a:t> για να απεικονίσει πληροφορίες στο χρήστη</a:t>
            </a:r>
            <a:endParaRPr lang="en-US" sz="16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itchFamily="49" charset="0"/>
              </a:rPr>
              <a:t>HelloWordWin.cs</a:t>
            </a:r>
            <a:br>
              <a:rPr lang="en-US" smtClean="0">
                <a:latin typeface="Courier New" pitchFamily="49" charset="0"/>
              </a:rPr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Program Output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2514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HelloWorldWin.cs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Printing multiple lines in a dialog Box.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System;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5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System.Windows.Forms;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class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Welcome4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{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static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void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mtClean="0">
                <a:cs typeface="Courier New" pitchFamily="49" charset="0"/>
              </a:rPr>
              <a:t>Main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[] args )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{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11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   MessageBox.Show( </a:t>
            </a:r>
            <a:r>
              <a:rPr lang="en-US" smtClean="0">
                <a:solidFill>
                  <a:srgbClr val="40D9FF"/>
                </a:solidFill>
                <a:cs typeface="Courier New" pitchFamily="49" charset="0"/>
              </a:rPr>
              <a:t>"Welcome\nto\nC#\nprogramming!"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   }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r>
              <a:rPr lang="en-US" smtClean="0">
                <a:solidFill>
                  <a:srgbClr val="000000"/>
                </a:solidFill>
                <a:cs typeface="Courier New" pitchFamily="49" charset="0"/>
              </a:rPr>
              <a:t>}</a:t>
            </a:r>
            <a:endParaRPr lang="en-US" smtClean="0"/>
          </a:p>
        </p:txBody>
      </p:sp>
      <p:pic>
        <p:nvPicPr>
          <p:cNvPr id="26628" name="Picture 4" descr="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429000"/>
            <a:ext cx="13208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743200" y="304800"/>
            <a:ext cx="3597275" cy="1323975"/>
            <a:chOff x="1968" y="240"/>
            <a:chExt cx="2266" cy="834"/>
          </a:xfrm>
        </p:grpSpPr>
        <p:sp>
          <p:nvSpPr>
            <p:cNvPr id="26633" name="Text Box 6"/>
            <p:cNvSpPr txBox="1">
              <a:spLocks noChangeArrowheads="1"/>
            </p:cNvSpPr>
            <p:nvPr/>
          </p:nvSpPr>
          <p:spPr bwMode="auto">
            <a:xfrm>
              <a:off x="2304" y="240"/>
              <a:ext cx="1930" cy="83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Η βιβλιοθήκη (</a:t>
              </a:r>
              <a:r>
                <a:rPr lang="en-US" sz="1600">
                  <a:cs typeface="Times New Roman" pitchFamily="18" charset="0"/>
                </a:rPr>
                <a:t>namespace) System.Windows.Forms </a:t>
              </a:r>
              <a:r>
                <a:rPr lang="el-GR" sz="1600">
                  <a:cs typeface="Times New Roman" pitchFamily="18" charset="0"/>
                </a:rPr>
                <a:t> δίνει στον προγραμματιστή τη δυνατότητα να χρησιμοοιήσει την κλάση</a:t>
              </a:r>
              <a:r>
                <a:rPr lang="en-US" sz="1600">
                  <a:cs typeface="Times New Roman" pitchFamily="18" charset="0"/>
                </a:rPr>
                <a:t> MessageBox.</a:t>
              </a:r>
            </a:p>
          </p:txBody>
        </p:sp>
        <p:sp>
          <p:nvSpPr>
            <p:cNvPr id="26634" name="Line 7"/>
            <p:cNvSpPr>
              <a:spLocks noChangeShapeType="1"/>
            </p:cNvSpPr>
            <p:nvPr/>
          </p:nvSpPr>
          <p:spPr bwMode="auto">
            <a:xfrm flipH="1">
              <a:off x="1968" y="528"/>
              <a:ext cx="33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124200" y="457200"/>
            <a:ext cx="3749675" cy="1676400"/>
            <a:chOff x="2016" y="288"/>
            <a:chExt cx="2362" cy="1056"/>
          </a:xfrm>
        </p:grpSpPr>
        <p:sp>
          <p:nvSpPr>
            <p:cNvPr id="26631" name="Text Box 9"/>
            <p:cNvSpPr txBox="1">
              <a:spLocks noChangeArrowheads="1"/>
            </p:cNvSpPr>
            <p:nvPr/>
          </p:nvSpPr>
          <p:spPr bwMode="auto">
            <a:xfrm>
              <a:off x="2016" y="288"/>
              <a:ext cx="2362" cy="52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Η εντολή αυτή θα απεικονίσει το περιεχόμενο σε ένα παράθυρο μηνύματος και όχι σαν απλό κείμενο στην κονσόλα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26632" name="Line 10"/>
            <p:cNvSpPr>
              <a:spLocks noChangeShapeType="1"/>
            </p:cNvSpPr>
            <p:nvPr/>
          </p:nvSpPr>
          <p:spPr bwMode="auto">
            <a:xfrm flipH="1">
              <a:off x="2352" y="816"/>
              <a:ext cx="816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C310743-BFFE-4BC7-94BD-30F46532B59B}" type="slidenum">
              <a:rPr lang="en-US" sz="1200" smtClean="0">
                <a:latin typeface="Tahoma" pitchFamily="34" charset="0"/>
              </a:rPr>
              <a:pPr/>
              <a:t>24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457200" y="457200"/>
            <a:ext cx="75882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Λάθη Προγράμματος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457200" y="1495425"/>
            <a:ext cx="8305800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>
                <a:latin typeface="Arial Unicode MS" pitchFamily="34" charset="-128"/>
              </a:rPr>
              <a:t>Ένα πρόγραμμα μπορεί να έχει τρείς τύπους λαθών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>
                <a:latin typeface="Arial Unicode MS" pitchFamily="34" charset="-128"/>
              </a:rPr>
              <a:t>Ο μεταγλωτιστής θα βρεί τα συντακτιά λάθη και άλλα βασικά λάθη</a:t>
            </a:r>
            <a:r>
              <a:rPr lang="en-US" sz="2400">
                <a:latin typeface="Arial Unicode MS" pitchFamily="34" charset="-128"/>
              </a:rPr>
              <a:t> </a:t>
            </a:r>
            <a:r>
              <a:rPr lang="el-GR" sz="2400">
                <a:latin typeface="Arial Unicode MS" pitchFamily="34" charset="-128"/>
              </a:rPr>
              <a:t>(λάθη μεταγλώτισης - </a:t>
            </a:r>
            <a:r>
              <a:rPr lang="en-US" sz="2400" i="1">
                <a:latin typeface="Arial Unicode MS" pitchFamily="34" charset="-128"/>
              </a:rPr>
              <a:t>compile-time errors</a:t>
            </a:r>
            <a:r>
              <a:rPr lang="en-US" sz="2400">
                <a:latin typeface="Arial Unicode MS" pitchFamily="34" charset="-128"/>
              </a:rPr>
              <a:t>)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2000">
                <a:latin typeface="Arial Unicode MS" pitchFamily="34" charset="-128"/>
              </a:rPr>
              <a:t>Εάν υπάρχουν τέτοιου είδους λάθη τότε δεν δημιουργείται η εκτελέσιμη έκδοση του προγραμματος</a:t>
            </a:r>
            <a:endParaRPr lang="en-US" sz="200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>
                <a:latin typeface="Arial Unicode MS" pitchFamily="34" charset="-128"/>
              </a:rPr>
              <a:t>Ένα άλλο είδος προβλήματος μπορεί να εμφανιστεί κατά την εκτέλεση του προγράμματος</a:t>
            </a:r>
            <a:r>
              <a:rPr lang="en-US" sz="2400">
                <a:latin typeface="Arial Unicode MS" pitchFamily="34" charset="-128"/>
              </a:rPr>
              <a:t>, </a:t>
            </a:r>
            <a:r>
              <a:rPr lang="el-GR" sz="2400">
                <a:latin typeface="Arial Unicode MS" pitchFamily="34" charset="-128"/>
              </a:rPr>
              <a:t>π.χ. διαίρεση διά του μηδενός</a:t>
            </a:r>
            <a:r>
              <a:rPr lang="en-US" sz="2400">
                <a:latin typeface="Arial Unicode MS" pitchFamily="34" charset="-128"/>
              </a:rPr>
              <a:t>, </a:t>
            </a:r>
            <a:r>
              <a:rPr lang="el-GR" sz="2400">
                <a:latin typeface="Arial Unicode MS" pitchFamily="34" charset="-128"/>
              </a:rPr>
              <a:t>το οποίο προκαλεί μη αναμενόμενη εξαίρεση με ενδεχόμενη πρόωρη έξοδο του προγράμματος</a:t>
            </a:r>
            <a:r>
              <a:rPr lang="en-US" sz="2400">
                <a:latin typeface="Arial Unicode MS" pitchFamily="34" charset="-128"/>
              </a:rPr>
              <a:t> (</a:t>
            </a:r>
            <a:r>
              <a:rPr lang="el-GR" sz="2400">
                <a:latin typeface="Arial Unicode MS" pitchFamily="34" charset="-128"/>
              </a:rPr>
              <a:t>λάθη χρόνου εκτέλεσης - </a:t>
            </a:r>
            <a:r>
              <a:rPr lang="en-US" sz="2400" i="1">
                <a:latin typeface="Arial Unicode MS" pitchFamily="34" charset="-128"/>
              </a:rPr>
              <a:t>run-time errors</a:t>
            </a:r>
            <a:r>
              <a:rPr lang="en-US" sz="2400">
                <a:latin typeface="Arial Unicode MS" pitchFamily="34" charset="-128"/>
              </a:rPr>
              <a:t>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>
                <a:latin typeface="Arial Unicode MS" pitchFamily="34" charset="-128"/>
              </a:rPr>
              <a:t>Τέλος, ένα πρόγραμμα μπορεί να τρέχει αλλά να μη βγάζει τα σωστά αποτελέσματα</a:t>
            </a:r>
            <a:r>
              <a:rPr lang="en-US" sz="2400">
                <a:latin typeface="Arial Unicode MS" pitchFamily="34" charset="-128"/>
              </a:rPr>
              <a:t> (</a:t>
            </a:r>
            <a:r>
              <a:rPr lang="el-GR" sz="2400">
                <a:latin typeface="Arial Unicode MS" pitchFamily="34" charset="-128"/>
              </a:rPr>
              <a:t>λογικά λάθη - </a:t>
            </a:r>
            <a:r>
              <a:rPr lang="en-US" sz="2400" i="1">
                <a:latin typeface="Arial Unicode MS" pitchFamily="34" charset="-128"/>
              </a:rPr>
              <a:t>logical errors</a:t>
            </a:r>
            <a:r>
              <a:rPr lang="en-US" sz="2400">
                <a:latin typeface="Arial Unicode MS" pitchFamily="34" charset="-128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619933-F5FA-492F-8F27-61448014F72C}" type="slidenum">
              <a:rPr lang="en-US" sz="1200" smtClean="0">
                <a:latin typeface="Tahoma" pitchFamily="34" charset="0"/>
              </a:rPr>
              <a:pPr/>
              <a:t>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533400" y="457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l-GR" sz="3600" dirty="0">
                <a:solidFill>
                  <a:schemeClr val="accent6"/>
                </a:solidFill>
                <a:latin typeface="Arial Unicode MS" pitchFamily="34" charset="-128"/>
              </a:rPr>
              <a:t>Επίπεδα γλωσσών Προγραμματισμού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533400" y="1600200"/>
            <a:ext cx="8305800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800">
                <a:latin typeface="Arial Unicode MS" pitchFamily="34" charset="-128"/>
              </a:rPr>
              <a:t>Κάθε τύπος </a:t>
            </a:r>
            <a:r>
              <a:rPr lang="en-US" sz="2800">
                <a:latin typeface="Arial Unicode MS" pitchFamily="34" charset="-128"/>
              </a:rPr>
              <a:t>CPU </a:t>
            </a:r>
            <a:r>
              <a:rPr lang="el-GR" sz="2800">
                <a:latin typeface="Arial Unicode MS" pitchFamily="34" charset="-128"/>
              </a:rPr>
              <a:t>έχει τη δική του </a:t>
            </a:r>
            <a:r>
              <a:rPr lang="el-GR" sz="2800">
                <a:solidFill>
                  <a:srgbClr val="FF0000"/>
                </a:solidFill>
                <a:latin typeface="Arial Unicode MS" pitchFamily="34" charset="-128"/>
              </a:rPr>
              <a:t>γλώσσα μηχανής (</a:t>
            </a:r>
            <a:r>
              <a:rPr lang="en-US" sz="2800" i="1">
                <a:latin typeface="Arial Unicode MS" pitchFamily="34" charset="-128"/>
              </a:rPr>
              <a:t>machine language</a:t>
            </a:r>
            <a:r>
              <a:rPr lang="el-GR" sz="2800" i="1">
                <a:solidFill>
                  <a:srgbClr val="FF0000"/>
                </a:solidFill>
                <a:latin typeface="Arial Unicode MS" pitchFamily="34" charset="-128"/>
              </a:rPr>
              <a:t>)</a:t>
            </a:r>
            <a:endParaRPr lang="en-US" sz="2800" i="1">
              <a:solidFill>
                <a:srgbClr val="FF0000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en-US" sz="2800">
              <a:solidFill>
                <a:srgbClr val="FF3300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800">
                <a:latin typeface="Arial Unicode MS" pitchFamily="34" charset="-128"/>
              </a:rPr>
              <a:t>Τα άλλα επίπεδα δημιουργήθηκαν για διάφορους λόγους,</a:t>
            </a:r>
            <a:r>
              <a:rPr lang="en-US" sz="2800">
                <a:latin typeface="Arial Unicode MS" pitchFamily="34" charset="-128"/>
              </a:rPr>
              <a:t> </a:t>
            </a:r>
            <a:r>
              <a:rPr lang="el-GR" sz="2800">
                <a:latin typeface="Arial Unicode MS" pitchFamily="34" charset="-128"/>
              </a:rPr>
              <a:t>π</a:t>
            </a:r>
            <a:r>
              <a:rPr lang="en-US" sz="2800">
                <a:latin typeface="Arial Unicode MS" pitchFamily="34" charset="-128"/>
              </a:rPr>
              <a:t>.</a:t>
            </a:r>
            <a:r>
              <a:rPr lang="el-GR" sz="2800">
                <a:latin typeface="Arial Unicode MS" pitchFamily="34" charset="-128"/>
              </a:rPr>
              <a:t>χ</a:t>
            </a:r>
            <a:r>
              <a:rPr lang="en-US" sz="2800">
                <a:latin typeface="Arial Unicode MS" pitchFamily="34" charset="-128"/>
              </a:rPr>
              <a:t>., </a:t>
            </a:r>
            <a:r>
              <a:rPr lang="el-GR" sz="2800">
                <a:latin typeface="Arial Unicode MS" pitchFamily="34" charset="-128"/>
              </a:rPr>
              <a:t>να διευκολύνουν τη δημιουργία και κατανόηση προγραμμάτων από ανθρώπους</a:t>
            </a:r>
            <a:endParaRPr lang="en-US" sz="280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2400">
                <a:latin typeface="Arial Unicode MS" pitchFamily="34" charset="-128"/>
              </a:rPr>
              <a:t>γλώσσα μηχανής (</a:t>
            </a:r>
            <a:r>
              <a:rPr lang="en-US" sz="2400">
                <a:latin typeface="Arial Unicode MS" pitchFamily="34" charset="-128"/>
              </a:rPr>
              <a:t>machine language</a:t>
            </a:r>
            <a:r>
              <a:rPr lang="el-GR" sz="2400">
                <a:latin typeface="Arial Unicode MS" pitchFamily="34" charset="-128"/>
              </a:rPr>
              <a:t>)</a:t>
            </a:r>
            <a:r>
              <a:rPr lang="en-US" sz="2400">
                <a:latin typeface="Arial Unicode MS" pitchFamily="34" charset="-128"/>
              </a:rPr>
              <a:t> </a:t>
            </a:r>
            <a:r>
              <a:rPr lang="el-GR" sz="2400">
                <a:latin typeface="Arial Unicode MS" pitchFamily="34" charset="-128"/>
              </a:rPr>
              <a:t>π.χ. 8051</a:t>
            </a:r>
            <a:endParaRPr lang="en-US" sz="240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2400">
                <a:latin typeface="Arial Unicode MS" pitchFamily="34" charset="-128"/>
              </a:rPr>
              <a:t>γλώσσα </a:t>
            </a:r>
            <a:r>
              <a:rPr lang="en-US" sz="2400">
                <a:latin typeface="Arial Unicode MS" pitchFamily="34" charset="-128"/>
              </a:rPr>
              <a:t>assembly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2400">
                <a:latin typeface="Arial Unicode MS" pitchFamily="34" charset="-128"/>
              </a:rPr>
              <a:t>ενδιάμεση γώσσα (</a:t>
            </a:r>
            <a:r>
              <a:rPr lang="en-US" sz="2400">
                <a:latin typeface="Arial Unicode MS" pitchFamily="34" charset="-128"/>
              </a:rPr>
              <a:t>intermediate language</a:t>
            </a:r>
            <a:r>
              <a:rPr lang="el-GR" sz="2400">
                <a:latin typeface="Arial Unicode MS" pitchFamily="34" charset="-128"/>
              </a:rPr>
              <a:t>) π.χ. </a:t>
            </a:r>
            <a:r>
              <a:rPr lang="en-US" sz="2400">
                <a:latin typeface="Arial Unicode MS" pitchFamily="34" charset="-128"/>
              </a:rPr>
              <a:t>MSIL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2400">
                <a:latin typeface="Arial Unicode MS" pitchFamily="34" charset="-128"/>
              </a:rPr>
              <a:t>Γλώσσες ανωτέρου επιπέδου (</a:t>
            </a:r>
            <a:r>
              <a:rPr lang="en-US" sz="2400">
                <a:latin typeface="Arial Unicode MS" pitchFamily="34" charset="-128"/>
              </a:rPr>
              <a:t>high-level</a:t>
            </a:r>
            <a:r>
              <a:rPr lang="el-GR" sz="2400">
                <a:latin typeface="Arial Unicode MS" pitchFamily="34" charset="-128"/>
              </a:rPr>
              <a:t>)</a:t>
            </a:r>
            <a:r>
              <a:rPr lang="en-US" sz="2400">
                <a:latin typeface="Arial Unicode MS" pitchFamily="34" charset="-128"/>
              </a:rPr>
              <a:t> </a:t>
            </a:r>
            <a:r>
              <a:rPr lang="el-GR" sz="2400">
                <a:latin typeface="Arial Unicode MS" pitchFamily="34" charset="-128"/>
              </a:rPr>
              <a:t>π.χ. </a:t>
            </a:r>
            <a:r>
              <a:rPr lang="en-US" sz="2400">
                <a:latin typeface="Arial Unicode MS" pitchFamily="34" charset="-128"/>
              </a:rPr>
              <a:t>C, C++, Java, C#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6C27AF6-192B-4EA7-8319-E085DBA0BCA9}" type="slidenum">
              <a:rPr lang="en-US" sz="1200" smtClean="0">
                <a:latin typeface="Tahoma" pitchFamily="34" charset="0"/>
              </a:rPr>
              <a:pPr/>
              <a:t>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7171" name="Rectangle 1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l-GR" sz="2800" smtClean="0"/>
              <a:t>Παράδειγμα Προγράμματος σε Γλώσσας Μηχανής</a:t>
            </a:r>
            <a:endParaRPr lang="en-US" sz="2800" smtClean="0"/>
          </a:p>
        </p:txBody>
      </p:sp>
      <p:sp>
        <p:nvSpPr>
          <p:cNvPr id="7172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7848600" cy="4419600"/>
          </a:xfrm>
        </p:spPr>
        <p:txBody>
          <a:bodyPr/>
          <a:lstStyle/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177312 137272 001400 026400 017400 000012 000007 004420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010400 011000 000010 005023 012000 012400 000010 003426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013400 000007 000430 003000 064474 064556 037164 000001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024003 053051 000001 041404 062157 000545 007400 064514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062556 072516 061155 071145 060524 066142 000545 002000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060555 067151 000001 024026 046133 060552 060566 066057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067141 027547 072123 064562 063556 024473 000526 005000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067523 071165 062543 064506 062554 000001 046014 067151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067543 067154 065056 073141 006141 004000 004400 000007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006031 015000 015400 000001 040433 070440 067565 062564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060552 060566 064457 027557 071120 067151 051564 071164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060545 000555 003400 071160 067151 066164 000556 012400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046050 060552 060566 066057 067141 027547 072123 064562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063556 024473 000126 000041 000006 000007 000000 000000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000002 000001 000010 000011 000001 000012 000000 000035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000001 000001 000000 025005 000267 130401 000000 000400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005400 000000 003000 000400 000000 003400 004400 006000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006400 000400 005000 000000 030400 001000 000400 000000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010400 000262 011002 133003 002000 000262 011002 133005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002000 000261 000000 000001 000013 000000 000016 000003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000000 000016 000010 000020 000020 000021 000001 000016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1200" smtClean="0"/>
              <a:t>000000 000002 000017</a:t>
            </a:r>
          </a:p>
          <a:p>
            <a:pPr>
              <a:lnSpc>
                <a:spcPct val="80000"/>
              </a:lnSpc>
            </a:pPr>
            <a:endParaRPr lang="en-US" sz="1200" smtClean="0"/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endParaRPr lang="en-US" sz="1200" smtClean="0"/>
          </a:p>
        </p:txBody>
      </p:sp>
      <p:sp>
        <p:nvSpPr>
          <p:cNvPr id="7173" name="Text Box 16"/>
          <p:cNvSpPr txBox="1">
            <a:spLocks noChangeArrowheads="1"/>
          </p:cNvSpPr>
          <p:nvPr/>
        </p:nvSpPr>
        <p:spPr bwMode="auto">
          <a:xfrm>
            <a:off x="593725" y="6057900"/>
            <a:ext cx="5867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l-GR" sz="1800"/>
              <a:t>Ένας αριθμός μπορεί να είναι μία εντολή ή απλώς δεδομένα</a:t>
            </a:r>
            <a:r>
              <a:rPr lang="en-US" sz="18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9FD19E8-01A8-4150-B84B-28CEFCD877C5}" type="slidenum">
              <a:rPr lang="en-US" sz="1200" smtClean="0">
                <a:latin typeface="Tahoma" pitchFamily="34" charset="0"/>
              </a:rPr>
              <a:pPr/>
              <a:t>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smtClean="0"/>
              <a:t>Παράδειγμα Γλώσσας </a:t>
            </a:r>
            <a:r>
              <a:rPr lang="en-US" sz="3600" smtClean="0"/>
              <a:t>Assembly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772400" cy="4648200"/>
          </a:xfrm>
        </p:spPr>
        <p:txBody>
          <a:bodyPr/>
          <a:lstStyle/>
          <a:p>
            <a:pPr lvl="1">
              <a:lnSpc>
                <a:spcPct val="80000"/>
              </a:lnSpc>
              <a:buFont typeface="ZapfDingbats" pitchFamily="82" charset="2"/>
              <a:buNone/>
            </a:pPr>
            <a:endParaRPr lang="en-US" sz="1800" smtClean="0"/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movl    (%edx,%eax), %ecx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movl    12(%ebp), %eax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leal    0(,%eax,4), %edx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movl    $nodes, %eax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movl    (%edx,%eax), %eax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fldl     (%ecx)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fsubl   (%eax)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movl    8(%ebp), %eax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leal    0(,%eax,4), %edx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movl    $nodes, %eax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movl    (%edx,%eax), %ecx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movl    12(%ebp), %eax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leal    0(,%eax,4), %edx</a:t>
            </a: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2000" smtClean="0"/>
              <a:t>        movl    $nodes, %eax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609600" y="6172200"/>
            <a:ext cx="6107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l-GR" sz="1800"/>
              <a:t>΄΄Όπως η γλώσσα μηχανής αλλα με σύμβολα αντι για αριθμούς</a:t>
            </a:r>
            <a:r>
              <a:rPr lang="en-US" sz="18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DDF7FFF-E7DE-4C2B-87A3-265732054C38}" type="slidenum">
              <a:rPr lang="en-US" sz="1200" smtClean="0">
                <a:latin typeface="Tahoma" pitchFamily="34" charset="0"/>
              </a:rPr>
              <a:pPr/>
              <a:t>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53400" cy="1143000"/>
          </a:xfrm>
        </p:spPr>
        <p:txBody>
          <a:bodyPr/>
          <a:lstStyle/>
          <a:p>
            <a:r>
              <a:rPr lang="el-GR" sz="3200" smtClean="0"/>
              <a:t>Παράδειγμα</a:t>
            </a:r>
            <a:r>
              <a:rPr lang="en-US" sz="3200" smtClean="0"/>
              <a:t> C++/C#/Java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2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bool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DetermineNeighbor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2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i, </a:t>
            </a:r>
            <a:r>
              <a:rPr lang="en-US" sz="22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j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l-GR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  <a:endParaRPr lang="el-GR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fr-FR" sz="2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fr-FR" sz="2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double</a:t>
            </a: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distanceX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nodes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[i].x - 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nodes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[j].x);</a:t>
            </a:r>
          </a:p>
          <a:p>
            <a:pPr marL="0" indent="0">
              <a:buNone/>
            </a:pP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fr-FR" sz="2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double</a:t>
            </a: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distanceY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nodes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[i].y - 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nodes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[j].y);</a:t>
            </a:r>
          </a:p>
          <a:p>
            <a:pPr marL="0" indent="0">
              <a:buNone/>
            </a:pP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fr-FR" sz="2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double</a:t>
            </a: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fr-FR" sz="2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distSquare</a:t>
            </a: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disx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disx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+ 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disy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disy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double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distance = </a:t>
            </a:r>
            <a:r>
              <a:rPr lang="en-US" sz="2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sqrt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distSquare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(distance &lt; radius)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true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el-GR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</a:t>
            </a:r>
            <a:endParaRPr lang="en-US" sz="2200" dirty="0" smtClean="0"/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09600" y="6172200"/>
            <a:ext cx="4751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l-GR" sz="1800"/>
              <a:t>Οι τρείς γλώσσες έχουν πάρα πολλές ομοιότητες</a:t>
            </a:r>
            <a:r>
              <a:rPr lang="en-US" sz="18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E40AB77-39F9-4385-8322-7414A8EE47AA}" type="slidenum">
              <a:rPr lang="en-US" sz="1200" smtClean="0">
                <a:latin typeface="Tahoma" pitchFamily="34" charset="0"/>
              </a:rPr>
              <a:pPr/>
              <a:t>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533400" y="457200"/>
            <a:ext cx="75882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Μεταγλώτιση Προγράμματος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533400" y="1647825"/>
            <a:ext cx="8305800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800">
                <a:latin typeface="Arial Unicode MS" pitchFamily="34" charset="-128"/>
              </a:rPr>
              <a:t>Ένα πρόγραμμα που γράφτηκε σε μια γλώσσα υψηλού επιπέδου, πρέπει να μεταγλωτιστεί σε γλώσσα μηχανής πρίν να μπορέσει να εκτελεστεί σε ένα συγκεκριμένο είδος επεξεργαστή (</a:t>
            </a:r>
            <a:r>
              <a:rPr lang="en-US" sz="2800">
                <a:latin typeface="Arial Unicode MS" pitchFamily="34" charset="-128"/>
              </a:rPr>
              <a:t>CPU)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en-US" sz="200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800">
                <a:latin typeface="Arial Unicode MS" pitchFamily="34" charset="-128"/>
              </a:rPr>
              <a:t>Ο </a:t>
            </a:r>
            <a:r>
              <a:rPr lang="el-GR" sz="2800" i="1">
                <a:solidFill>
                  <a:schemeClr val="accent2"/>
                </a:solidFill>
                <a:latin typeface="Arial Unicode MS" pitchFamily="34" charset="-128"/>
              </a:rPr>
              <a:t>μεταγλωτιστής</a:t>
            </a:r>
            <a:r>
              <a:rPr lang="en-US" sz="2800">
                <a:latin typeface="Arial Unicode MS" pitchFamily="34" charset="-128"/>
              </a:rPr>
              <a:t> </a:t>
            </a:r>
            <a:r>
              <a:rPr lang="el-GR" sz="2800">
                <a:latin typeface="Arial Unicode MS" pitchFamily="34" charset="-128"/>
              </a:rPr>
              <a:t> (</a:t>
            </a:r>
            <a:r>
              <a:rPr lang="en-US" sz="2800" i="1">
                <a:solidFill>
                  <a:schemeClr val="accent2"/>
                </a:solidFill>
                <a:latin typeface="Arial Unicode MS" pitchFamily="34" charset="-128"/>
              </a:rPr>
              <a:t>compiler</a:t>
            </a:r>
            <a:r>
              <a:rPr lang="en-US" sz="2800">
                <a:latin typeface="Arial Unicode MS" pitchFamily="34" charset="-128"/>
              </a:rPr>
              <a:t> </a:t>
            </a:r>
            <a:r>
              <a:rPr lang="el-GR" sz="2800">
                <a:latin typeface="Arial Unicode MS" pitchFamily="34" charset="-128"/>
              </a:rPr>
              <a:t>) είναι ένα εργαλείο (πρόγραμμα) το οποίο μεταφράζει πηγαίο κώδικα από μία γώσσα (</a:t>
            </a:r>
            <a:r>
              <a:rPr lang="en-US" sz="2800">
                <a:solidFill>
                  <a:schemeClr val="accent2"/>
                </a:solidFill>
                <a:latin typeface="Arial Unicode MS" pitchFamily="34" charset="-128"/>
              </a:rPr>
              <a:t>source</a:t>
            </a:r>
            <a:r>
              <a:rPr lang="en-US" sz="2800">
                <a:latin typeface="Arial Unicode MS" pitchFamily="34" charset="-128"/>
              </a:rPr>
              <a:t>) </a:t>
            </a:r>
            <a:r>
              <a:rPr lang="el-GR" sz="2800">
                <a:latin typeface="Arial Unicode MS" pitchFamily="34" charset="-128"/>
              </a:rPr>
              <a:t>σε κάποια άλλη </a:t>
            </a:r>
            <a:r>
              <a:rPr lang="en-US" sz="2800">
                <a:latin typeface="Arial Unicode MS" pitchFamily="34" charset="-128"/>
              </a:rPr>
              <a:t>(</a:t>
            </a:r>
            <a:r>
              <a:rPr lang="en-US" sz="2800">
                <a:solidFill>
                  <a:schemeClr val="accent2"/>
                </a:solidFill>
                <a:latin typeface="Arial Unicode MS" pitchFamily="34" charset="-128"/>
              </a:rPr>
              <a:t>target</a:t>
            </a:r>
            <a:r>
              <a:rPr lang="en-US" sz="2800">
                <a:latin typeface="Arial Unicode MS" pitchFamily="34" charset="-128"/>
              </a:rPr>
              <a:t>)</a:t>
            </a:r>
            <a:endParaRPr lang="en-US" sz="200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906FEA8-91CE-4D3D-A758-FE4B8EF0DC19}" type="slidenum">
              <a:rPr lang="en-US" sz="1200" smtClean="0">
                <a:latin typeface="Tahoma" pitchFamily="34" charset="0"/>
              </a:rPr>
              <a:pPr/>
              <a:t>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611188" y="381000"/>
            <a:ext cx="799941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n-US" sz="3600" u="sng">
                <a:solidFill>
                  <a:schemeClr val="accent2"/>
                </a:solidFill>
                <a:latin typeface="Arial Unicode MS" pitchFamily="34" charset="-128"/>
              </a:rPr>
              <a:t>C# - </a:t>
            </a:r>
            <a:r>
              <a:rPr lang="el-GR" sz="3600" u="sng">
                <a:solidFill>
                  <a:schemeClr val="accent2"/>
                </a:solidFill>
                <a:latin typeface="Arial Unicode MS" pitchFamily="34" charset="-128"/>
              </a:rPr>
              <a:t>Μεταγλώτισση και Εκτέλεση</a:t>
            </a:r>
            <a:endParaRPr lang="en-US" sz="36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609600" y="1343025"/>
            <a:ext cx="8305800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>
                <a:latin typeface="Arial Unicode MS" pitchFamily="34" charset="-128"/>
              </a:rPr>
              <a:t>Ο μεταγλωτιστής (</a:t>
            </a:r>
            <a:r>
              <a:rPr lang="en-US" sz="2000">
                <a:solidFill>
                  <a:schemeClr val="accent2"/>
                </a:solidFill>
                <a:latin typeface="Arial Unicode MS" pitchFamily="34" charset="-128"/>
              </a:rPr>
              <a:t>compiler</a:t>
            </a:r>
            <a:r>
              <a:rPr lang="en-US" sz="2000">
                <a:latin typeface="Arial Unicode MS" pitchFamily="34" charset="-128"/>
              </a:rPr>
              <a:t>) </a:t>
            </a:r>
            <a:r>
              <a:rPr lang="el-GR" sz="2000">
                <a:latin typeface="Arial Unicode MS" pitchFamily="34" charset="-128"/>
              </a:rPr>
              <a:t>της </a:t>
            </a:r>
            <a:r>
              <a:rPr lang="en-US" sz="2000">
                <a:latin typeface="Arial Unicode MS" pitchFamily="34" charset="-128"/>
              </a:rPr>
              <a:t>C# </a:t>
            </a:r>
            <a:r>
              <a:rPr lang="el-GR" sz="2000">
                <a:latin typeface="Arial Unicode MS" pitchFamily="34" charset="-128"/>
              </a:rPr>
              <a:t>μεταγλωτίζει πηγαίο κώδικα από </a:t>
            </a:r>
            <a:r>
              <a:rPr lang="en-US" sz="2000">
                <a:latin typeface="Arial Unicode MS" pitchFamily="34" charset="-128"/>
              </a:rPr>
              <a:t>C# (</a:t>
            </a:r>
            <a:r>
              <a:rPr lang="el-GR" sz="2000">
                <a:latin typeface="Arial Unicode MS" pitchFamily="34" charset="-128"/>
              </a:rPr>
              <a:t>αρχεία </a:t>
            </a:r>
            <a:r>
              <a:rPr lang="en-US" sz="2000">
                <a:latin typeface="Arial Unicode MS" pitchFamily="34" charset="-128"/>
              </a:rPr>
              <a:t>.cs) </a:t>
            </a:r>
            <a:r>
              <a:rPr lang="el-GR" sz="2000">
                <a:latin typeface="Arial Unicode MS" pitchFamily="34" charset="-128"/>
              </a:rPr>
              <a:t>σε μια ειδική μορφή πού λέγεται Ενδιάμεση Γλώσσα της </a:t>
            </a:r>
            <a:r>
              <a:rPr lang="en-US" sz="2000" i="1">
                <a:latin typeface="Arial Unicode MS" pitchFamily="34" charset="-128"/>
              </a:rPr>
              <a:t>Microsoft </a:t>
            </a:r>
            <a:r>
              <a:rPr lang="el-GR" sz="2000" i="1">
                <a:latin typeface="Arial Unicode MS" pitchFamily="34" charset="-128"/>
              </a:rPr>
              <a:t> (</a:t>
            </a:r>
            <a:r>
              <a:rPr lang="en-US" sz="2000" i="1">
                <a:latin typeface="Arial Unicode MS" pitchFamily="34" charset="-128"/>
              </a:rPr>
              <a:t>Microsoft Intermediate Language</a:t>
            </a:r>
            <a:r>
              <a:rPr lang="en-US" sz="2000">
                <a:latin typeface="Arial Unicode MS" pitchFamily="34" charset="-128"/>
              </a:rPr>
              <a:t> </a:t>
            </a:r>
            <a:r>
              <a:rPr lang="el-GR" sz="2000">
                <a:latin typeface="Arial Unicode MS" pitchFamily="34" charset="-128"/>
              </a:rPr>
              <a:t> ή </a:t>
            </a:r>
            <a:r>
              <a:rPr lang="en-US" sz="2000">
                <a:latin typeface="Arial Unicode MS" pitchFamily="34" charset="-128"/>
              </a:rPr>
              <a:t>MSIL)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en-US" sz="200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>
                <a:latin typeface="Arial Unicode MS" pitchFamily="34" charset="-128"/>
              </a:rPr>
              <a:t>Η </a:t>
            </a:r>
            <a:r>
              <a:rPr lang="en-US" sz="2000">
                <a:latin typeface="Arial Unicode MS" pitchFamily="34" charset="-128"/>
              </a:rPr>
              <a:t>MSIL </a:t>
            </a:r>
            <a:r>
              <a:rPr lang="el-GR" sz="2000">
                <a:latin typeface="Arial Unicode MS" pitchFamily="34" charset="-128"/>
              </a:rPr>
              <a:t>δεν είναι γλώσσα μηχανής για κανένα γνωστό είδος επεξεργαστή. Είναι μια γλώσσα για ένα </a:t>
            </a:r>
            <a:r>
              <a:rPr lang="el-GR" sz="2000">
                <a:solidFill>
                  <a:srgbClr val="FF0000"/>
                </a:solidFill>
                <a:latin typeface="Arial Unicode MS" pitchFamily="34" charset="-128"/>
              </a:rPr>
              <a:t>εικονικό υπολογιστή </a:t>
            </a:r>
            <a:r>
              <a:rPr lang="el-GR" sz="2000">
                <a:latin typeface="Arial Unicode MS" pitchFamily="34" charset="-128"/>
              </a:rPr>
              <a:t>(</a:t>
            </a:r>
            <a:r>
              <a:rPr lang="en-US" sz="2000" i="1">
                <a:solidFill>
                  <a:srgbClr val="FF0000"/>
                </a:solidFill>
                <a:latin typeface="Arial Unicode MS" pitchFamily="34" charset="-128"/>
              </a:rPr>
              <a:t>virtual machine</a:t>
            </a:r>
            <a:r>
              <a:rPr lang="el-GR" sz="2000" i="1">
                <a:solidFill>
                  <a:srgbClr val="FF0000"/>
                </a:solidFill>
                <a:latin typeface="Arial Unicode MS" pitchFamily="34" charset="-128"/>
              </a:rPr>
              <a:t>)</a:t>
            </a:r>
            <a:endParaRPr lang="en-US" sz="2000" i="1">
              <a:solidFill>
                <a:srgbClr val="FF0000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en-US" sz="2000" i="1">
              <a:solidFill>
                <a:srgbClr val="FF3300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>
                <a:latin typeface="Arial Unicode MS" pitchFamily="34" charset="-128"/>
              </a:rPr>
              <a:t>Το περιβάλλον «</a:t>
            </a:r>
            <a:r>
              <a:rPr lang="en-US" sz="2000">
                <a:latin typeface="Arial Unicode MS" pitchFamily="34" charset="-128"/>
              </a:rPr>
              <a:t>Common Language Runtime (CLR)</a:t>
            </a:r>
            <a:r>
              <a:rPr lang="el-GR" sz="2000">
                <a:latin typeface="Arial Unicode MS" pitchFamily="34" charset="-128"/>
              </a:rPr>
              <a:t>» κατόπιν μεταφράζει το αρχείο</a:t>
            </a:r>
            <a:r>
              <a:rPr lang="en-US" sz="2000">
                <a:latin typeface="Arial Unicode MS" pitchFamily="34" charset="-128"/>
              </a:rPr>
              <a:t> MSIL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2000">
                <a:latin typeface="Arial Unicode MS" pitchFamily="34" charset="-128"/>
              </a:rPr>
              <a:t>Χρησιμοποιεί μια τεχνική που λέγεται </a:t>
            </a:r>
            <a:r>
              <a:rPr lang="en-US" sz="2000">
                <a:latin typeface="Arial Unicode MS" pitchFamily="34" charset="-128"/>
              </a:rPr>
              <a:t>just-in-time compiler</a:t>
            </a:r>
            <a:r>
              <a:rPr lang="el-GR" sz="2000">
                <a:latin typeface="Arial Unicode MS" pitchFamily="34" charset="-128"/>
              </a:rPr>
              <a:t> (</a:t>
            </a:r>
            <a:r>
              <a:rPr lang="en-US" sz="2000">
                <a:latin typeface="Arial Unicode MS" pitchFamily="34" charset="-128"/>
              </a:rPr>
              <a:t>JIT) </a:t>
            </a:r>
            <a:r>
              <a:rPr lang="el-GR" sz="2000">
                <a:latin typeface="Arial Unicode MS" pitchFamily="34" charset="-128"/>
              </a:rPr>
              <a:t>για να μεταφράσει το πρόγραμμα από μορφή </a:t>
            </a:r>
            <a:r>
              <a:rPr lang="en-US" sz="2000">
                <a:latin typeface="Arial Unicode MS" pitchFamily="34" charset="-128"/>
              </a:rPr>
              <a:t>MSIL </a:t>
            </a:r>
            <a:r>
              <a:rPr lang="el-GR" sz="2000">
                <a:latin typeface="Arial Unicode MS" pitchFamily="34" charset="-128"/>
              </a:rPr>
              <a:t>σε γλώσσα μηχανής καθώς το πρόγραμμα εκτελείται.</a:t>
            </a:r>
            <a:endParaRPr lang="en-US" sz="200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985F10A-1539-4897-8332-76D29421DF7D}" type="slidenum">
              <a:rPr lang="en-US" sz="1200" smtClean="0">
                <a:latin typeface="Tahoma" pitchFamily="34" charset="0"/>
              </a:rPr>
              <a:pPr/>
              <a:t>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611188" y="457200"/>
            <a:ext cx="807561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n-US" sz="4000" u="sng">
                <a:solidFill>
                  <a:schemeClr val="accent2"/>
                </a:solidFill>
                <a:latin typeface="Arial Unicode MS" pitchFamily="34" charset="-128"/>
              </a:rPr>
              <a:t>C# </a:t>
            </a:r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Μεταγλώτισση και εκτέλεση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12292" name="Oval 5"/>
          <p:cNvSpPr>
            <a:spLocks noChangeArrowheads="1"/>
          </p:cNvSpPr>
          <p:nvPr/>
        </p:nvSpPr>
        <p:spPr bwMode="auto">
          <a:xfrm>
            <a:off x="1582738" y="1674813"/>
            <a:ext cx="2044700" cy="825500"/>
          </a:xfrm>
          <a:prstGeom prst="ellipse">
            <a:avLst/>
          </a:prstGeom>
          <a:solidFill>
            <a:srgbClr val="FFFF99"/>
          </a:solidFill>
          <a:ln w="31750">
            <a:solidFill>
              <a:srgbClr val="FF3300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2000" b="1">
                <a:solidFill>
                  <a:schemeClr val="accent2"/>
                </a:solidFill>
              </a:rPr>
              <a:t>C# source</a:t>
            </a:r>
          </a:p>
          <a:p>
            <a:r>
              <a:rPr lang="en-US" sz="2000" b="1">
                <a:solidFill>
                  <a:schemeClr val="accent2"/>
                </a:solidFill>
              </a:rPr>
              <a:t>code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060575" y="2035175"/>
            <a:ext cx="4583113" cy="1973263"/>
            <a:chOff x="1298" y="1282"/>
            <a:chExt cx="2887" cy="1243"/>
          </a:xfrm>
        </p:grpSpPr>
        <p:sp>
          <p:nvSpPr>
            <p:cNvPr id="12299" name="Oval 7"/>
            <p:cNvSpPr>
              <a:spLocks noChangeArrowheads="1"/>
            </p:cNvSpPr>
            <p:nvPr/>
          </p:nvSpPr>
          <p:spPr bwMode="auto">
            <a:xfrm>
              <a:off x="3048" y="1282"/>
              <a:ext cx="1137" cy="519"/>
            </a:xfrm>
            <a:prstGeom prst="ellipse">
              <a:avLst/>
            </a:prstGeom>
            <a:solidFill>
              <a:srgbClr val="FFFF99"/>
            </a:solidFill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r>
                <a:rPr lang="en-US" sz="2000" b="1">
                  <a:solidFill>
                    <a:schemeClr val="accent2"/>
                  </a:solidFill>
                </a:rPr>
                <a:t>MSIL</a:t>
              </a:r>
            </a:p>
          </p:txBody>
        </p:sp>
        <p:grpSp>
          <p:nvGrpSpPr>
            <p:cNvPr id="12300" name="Group 18"/>
            <p:cNvGrpSpPr>
              <a:grpSpLocks/>
            </p:cNvGrpSpPr>
            <p:nvPr/>
          </p:nvGrpSpPr>
          <p:grpSpPr bwMode="auto">
            <a:xfrm>
              <a:off x="1298" y="1574"/>
              <a:ext cx="1718" cy="951"/>
              <a:chOff x="1298" y="1574"/>
              <a:chExt cx="1718" cy="951"/>
            </a:xfrm>
          </p:grpSpPr>
          <p:sp>
            <p:nvSpPr>
              <p:cNvPr id="12301" name="Rectangle 10"/>
              <p:cNvSpPr>
                <a:spLocks noChangeArrowheads="1"/>
              </p:cNvSpPr>
              <p:nvPr/>
            </p:nvSpPr>
            <p:spPr bwMode="auto">
              <a:xfrm>
                <a:off x="1298" y="1939"/>
                <a:ext cx="774" cy="586"/>
              </a:xfrm>
              <a:prstGeom prst="rect">
                <a:avLst/>
              </a:prstGeom>
              <a:solidFill>
                <a:srgbClr val="FFFF99"/>
              </a:solidFill>
              <a:ln w="317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r>
                  <a:rPr lang="en-US" sz="2000" b="1">
                    <a:solidFill>
                      <a:schemeClr val="accent2"/>
                    </a:solidFill>
                  </a:rPr>
                  <a:t>C#</a:t>
                </a:r>
              </a:p>
              <a:p>
                <a:r>
                  <a:rPr lang="en-US" sz="2000" b="1">
                    <a:solidFill>
                      <a:schemeClr val="accent2"/>
                    </a:solidFill>
                  </a:rPr>
                  <a:t>compiler</a:t>
                </a:r>
              </a:p>
            </p:txBody>
          </p:sp>
          <p:sp>
            <p:nvSpPr>
              <p:cNvPr id="12302" name="Line 11"/>
              <p:cNvSpPr>
                <a:spLocks noChangeShapeType="1"/>
              </p:cNvSpPr>
              <p:nvPr/>
            </p:nvSpPr>
            <p:spPr bwMode="auto">
              <a:xfrm>
                <a:off x="1639" y="1587"/>
                <a:ext cx="0" cy="328"/>
              </a:xfrm>
              <a:prstGeom prst="line">
                <a:avLst/>
              </a:prstGeom>
              <a:noFill/>
              <a:ln w="3175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12303" name="Line 12"/>
              <p:cNvSpPr>
                <a:spLocks noChangeShapeType="1"/>
              </p:cNvSpPr>
              <p:nvPr/>
            </p:nvSpPr>
            <p:spPr bwMode="auto">
              <a:xfrm flipV="1">
                <a:off x="2075" y="1574"/>
                <a:ext cx="941" cy="641"/>
              </a:xfrm>
              <a:prstGeom prst="line">
                <a:avLst/>
              </a:prstGeom>
              <a:noFill/>
              <a:ln w="3175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l-GR"/>
              </a:p>
            </p:txBody>
          </p:sp>
        </p:grp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778500" y="2887663"/>
            <a:ext cx="1601788" cy="2874962"/>
            <a:chOff x="3640" y="1819"/>
            <a:chExt cx="1009" cy="1811"/>
          </a:xfrm>
        </p:grpSpPr>
        <p:sp>
          <p:nvSpPr>
            <p:cNvPr id="12295" name="Oval 6"/>
            <p:cNvSpPr>
              <a:spLocks noChangeArrowheads="1"/>
            </p:cNvSpPr>
            <p:nvPr/>
          </p:nvSpPr>
          <p:spPr bwMode="auto">
            <a:xfrm>
              <a:off x="3640" y="3110"/>
              <a:ext cx="1009" cy="520"/>
            </a:xfrm>
            <a:prstGeom prst="ellipse">
              <a:avLst/>
            </a:prstGeom>
            <a:solidFill>
              <a:srgbClr val="FFFF99"/>
            </a:solidFill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r>
                <a:rPr lang="en-US" sz="2000" b="1">
                  <a:solidFill>
                    <a:schemeClr val="accent2"/>
                  </a:solidFill>
                </a:rPr>
                <a:t>Machine</a:t>
              </a:r>
            </a:p>
            <a:p>
              <a:r>
                <a:rPr lang="en-US" sz="2000" b="1">
                  <a:solidFill>
                    <a:schemeClr val="accent2"/>
                  </a:solidFill>
                </a:rPr>
                <a:t>code</a:t>
              </a:r>
            </a:p>
          </p:txBody>
        </p:sp>
        <p:sp>
          <p:nvSpPr>
            <p:cNvPr id="12296" name="Rectangle 9"/>
            <p:cNvSpPr>
              <a:spLocks noChangeArrowheads="1"/>
            </p:cNvSpPr>
            <p:nvPr/>
          </p:nvSpPr>
          <p:spPr bwMode="auto">
            <a:xfrm>
              <a:off x="3726" y="2225"/>
              <a:ext cx="774" cy="586"/>
            </a:xfrm>
            <a:prstGeom prst="rect">
              <a:avLst/>
            </a:prstGeom>
            <a:solidFill>
              <a:srgbClr val="FFFF99"/>
            </a:solidFill>
            <a:ln w="3175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r>
                <a:rPr lang="en-US" sz="2000" b="1">
                  <a:solidFill>
                    <a:schemeClr val="accent2"/>
                  </a:solidFill>
                </a:rPr>
                <a:t>Just in time</a:t>
              </a:r>
            </a:p>
            <a:p>
              <a:r>
                <a:rPr lang="en-US" sz="2000" b="1">
                  <a:solidFill>
                    <a:schemeClr val="accent2"/>
                  </a:solidFill>
                </a:rPr>
                <a:t>compiler</a:t>
              </a:r>
            </a:p>
          </p:txBody>
        </p:sp>
        <p:sp>
          <p:nvSpPr>
            <p:cNvPr id="12297" name="Line 14"/>
            <p:cNvSpPr>
              <a:spLocks noChangeShapeType="1"/>
            </p:cNvSpPr>
            <p:nvPr/>
          </p:nvSpPr>
          <p:spPr bwMode="auto">
            <a:xfrm>
              <a:off x="3657" y="1819"/>
              <a:ext cx="328" cy="382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2298" name="Line 15"/>
            <p:cNvSpPr>
              <a:spLocks noChangeShapeType="1"/>
            </p:cNvSpPr>
            <p:nvPr/>
          </p:nvSpPr>
          <p:spPr bwMode="auto">
            <a:xfrm>
              <a:off x="4121" y="2829"/>
              <a:ext cx="0" cy="259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Kurose">
  <a:themeElements>
    <a:clrScheme name="1_Kuro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uros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Kuro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uro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plate1_2">
  <a:themeElements>
    <a:clrScheme name="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0099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FF"/>
      </a:accent5>
      <a:accent6>
        <a:srgbClr val="2D2DB9"/>
      </a:accent6>
      <a:hlink>
        <a:srgbClr val="0000FF"/>
      </a:hlink>
      <a:folHlink>
        <a:srgbClr val="B2B2B2"/>
      </a:folHlink>
    </a:clrScheme>
    <a:fontScheme name="template1_2">
      <a:majorFont>
        <a:latin typeface="AvantGarde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1_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_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8000"/>
    </a:lt2>
    <a:accent1>
      <a:srgbClr val="FFE699"/>
    </a:accent1>
    <a:accent2>
      <a:srgbClr val="FF0000"/>
    </a:accent2>
    <a:accent3>
      <a:srgbClr val="FFFFFF"/>
    </a:accent3>
    <a:accent4>
      <a:srgbClr val="000000"/>
    </a:accent4>
    <a:accent5>
      <a:srgbClr val="FFF0CA"/>
    </a:accent5>
    <a:accent6>
      <a:srgbClr val="E70000"/>
    </a:accent6>
    <a:hlink>
      <a:srgbClr val="CCCCFF"/>
    </a:hlink>
    <a:folHlink>
      <a:srgbClr val="99CC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cs112</Template>
  <TotalTime>3600</TotalTime>
  <Words>1983</Words>
  <Application>Microsoft Office PowerPoint</Application>
  <PresentationFormat>On-screen Show (4:3)</PresentationFormat>
  <Paragraphs>355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 Unicode MS</vt:lpstr>
      <vt:lpstr>AvantGarde</vt:lpstr>
      <vt:lpstr>Consolas</vt:lpstr>
      <vt:lpstr>Courier New</vt:lpstr>
      <vt:lpstr>Tahoma</vt:lpstr>
      <vt:lpstr>Times New Roman</vt:lpstr>
      <vt:lpstr>Wingdings</vt:lpstr>
      <vt:lpstr>ZapfDingbats</vt:lpstr>
      <vt:lpstr>1_Kurose</vt:lpstr>
      <vt:lpstr>template1_2</vt:lpstr>
      <vt:lpstr>Document</vt:lpstr>
      <vt:lpstr>Αντ/φής Προγρ/σμός ΙΙ – C#</vt:lpstr>
      <vt:lpstr>PowerPoint Presentation</vt:lpstr>
      <vt:lpstr>PowerPoint Presentation</vt:lpstr>
      <vt:lpstr>Παράδειγμα Προγράμματος σε Γλώσσας Μηχανής</vt:lpstr>
      <vt:lpstr>Παράδειγμα Γλώσσας Assembly</vt:lpstr>
      <vt:lpstr>Παράδειγμα C++/C#/Java</vt:lpstr>
      <vt:lpstr>PowerPoint Presentation</vt:lpstr>
      <vt:lpstr>PowerPoint Presentation</vt:lpstr>
      <vt:lpstr>PowerPoint Presentation</vt:lpstr>
      <vt:lpstr>Ένα απλό C# Πρόγραμμα</vt:lpstr>
      <vt:lpstr>Δομή ενός Προγράμματος C#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C# Classes</vt:lpstr>
      <vt:lpstr>PowerPoint Presentation</vt:lpstr>
      <vt:lpstr>C# Μέθοδοι και Εντολές</vt:lpstr>
      <vt:lpstr>Welcome1.cs        Program Output</vt:lpstr>
      <vt:lpstr>PowerPoint Presentation</vt:lpstr>
      <vt:lpstr>HelloWordWin.cs          Program Output</vt:lpstr>
      <vt:lpstr>PowerPoint Presentation</vt:lpstr>
    </vt:vector>
  </TitlesOfParts>
  <Company>Yale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112 Introduction to Programming, Fall 2004</dc:title>
  <dc:subject>Lecture 2: C# Program Structure and First Programs</dc:subject>
  <dc:creator>Zhong Shao and Richard Yang</dc:creator>
  <cp:lastModifiedBy>Windows User</cp:lastModifiedBy>
  <cp:revision>181</cp:revision>
  <cp:lastPrinted>1999-08-24T14:44:27Z</cp:lastPrinted>
  <dcterms:created xsi:type="dcterms:W3CDTF">1999-08-16T14:47:17Z</dcterms:created>
  <dcterms:modified xsi:type="dcterms:W3CDTF">2018-10-09T14:31:44Z</dcterms:modified>
</cp:coreProperties>
</file>