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9"/>
  </p:notesMasterIdLst>
  <p:sldIdLst>
    <p:sldId id="256" r:id="rId2"/>
    <p:sldId id="288" r:id="rId3"/>
    <p:sldId id="289" r:id="rId4"/>
    <p:sldId id="291" r:id="rId5"/>
    <p:sldId id="293" r:id="rId6"/>
    <p:sldId id="295" r:id="rId7"/>
    <p:sldId id="316" r:id="rId8"/>
    <p:sldId id="318" r:id="rId9"/>
    <p:sldId id="282" r:id="rId10"/>
    <p:sldId id="283" r:id="rId11"/>
    <p:sldId id="284" r:id="rId12"/>
    <p:sldId id="285" r:id="rId13"/>
    <p:sldId id="286" r:id="rId14"/>
    <p:sldId id="287" r:id="rId15"/>
    <p:sldId id="297" r:id="rId16"/>
    <p:sldId id="298" r:id="rId17"/>
    <p:sldId id="299" r:id="rId18"/>
    <p:sldId id="300" r:id="rId19"/>
    <p:sldId id="301" r:id="rId20"/>
    <p:sldId id="302" r:id="rId21"/>
    <p:sldId id="303" r:id="rId22"/>
    <p:sldId id="304" r:id="rId23"/>
    <p:sldId id="317" r:id="rId24"/>
    <p:sldId id="305" r:id="rId25"/>
    <p:sldId id="306" r:id="rId26"/>
    <p:sldId id="307" r:id="rId27"/>
    <p:sldId id="308" r:id="rId28"/>
    <p:sldId id="319" r:id="rId29"/>
    <p:sldId id="320" r:id="rId30"/>
    <p:sldId id="309" r:id="rId31"/>
    <p:sldId id="310" r:id="rId32"/>
    <p:sldId id="311" r:id="rId33"/>
    <p:sldId id="312" r:id="rId34"/>
    <p:sldId id="313" r:id="rId35"/>
    <p:sldId id="314" r:id="rId36"/>
    <p:sldId id="315" r:id="rId37"/>
    <p:sldId id="271"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Μεσαίο στυλ 2 - Έμφαση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FD4443E-F989-4FC4-A0C8-D5A2AF1F390B}" styleName="Σκούρο στυλ 1 - Έμφαση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Σκούρο στυλ 1 - Έμφαση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Σκούρο στυλ 2 - Έμφαση 5/Έμφαση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Σκούρο στυλ 2 - Έμφαση 3/Έμφαση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Σκούρο στυλ 2 - Έμφαση 1/Έμφαση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9C7853C-536D-4A76-A0AE-DD22124D55A5}" styleName="Στυλ με θέμα 1 - Έμφαση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Στυλ με θέμα 1 - Έμφαση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C083E6E3-FA7D-4D7B-A595-EF9225AFEA82}" styleName="Φωτεινό στυλ 1 - Έμφαση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Φωτεινό στυλ 2 - Έμφαση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B344D84-9AFB-497E-A393-DC336BA19D2E}" styleName="Μεσαίο στυλ 3 - Έμφαση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D03447BB-5D67-496B-8E87-E561075AD55C}" styleName="Σκούρο στυλ 1 - Έμφαση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Σκούρο στυλ 1 - Έμφαση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84E427A-3D55-4303-BF80-6455036E1DE7}" styleName="Στυλ με θέμα 1 - Έμφαση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Στυλ με θέμα 1 - Έμφαση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Στυλ με θέμα 1 - Έμφαση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25E5076-3810-47DD-B79F-674D7AD40C01}" styleName="Σκούρο στυλ 1 - Έμφαση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FECB4D8-DB02-4DC6-A0A2-4F2EBAE1DC90}" styleName="Μεσαίο στυλ 1 - Έμφαση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06799F8-075E-4A3A-A7F6-7FBC6576F1A4}" styleName="Στυλ με θέμα 2 - Έμφαση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Στυλ με θέμα 2 - Έμφαση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Στυλ με θέμα 2 - Έμφαση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799B23B-EC83-4686-B30A-512413B5E67A}" styleName="Φωτεινό στυλ 3 - Έμφαση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8FB837D-C827-4EFA-A057-4D05807E0F7C}" styleName="Στυλ με θέμα 1 - Έμφαση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Μεσαίο στυλ 1 - Έμφαση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90" d="100"/>
          <a:sy n="90" d="100"/>
        </p:scale>
        <p:origin x="326" y="-41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17/05/2025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5/17/2025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5/17/2025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5/17/2025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1122364"/>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 ΧΩΡΟΤΑΞΙΑΣ &amp;</a:t>
            </a:r>
            <a:r>
              <a:rPr lang="en-US" sz="22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ΠΕΡΙΒΑΛΛΟΝΤΟΣ Ι</a:t>
            </a:r>
            <a:b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602037"/>
            <a:ext cx="8791575" cy="2759851"/>
          </a:xfrm>
        </p:spPr>
        <p:txBody>
          <a:bodyPr>
            <a:normAutofit lnSpcReduction="1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8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8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Ακαδημαϊκό έτος 2024-2025</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8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Μαθήματα </a:t>
            </a:r>
            <a:r>
              <a:rPr kumimoji="0" lang="en-US" sz="18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02-03</a:t>
            </a:r>
            <a:r>
              <a:rPr lang="el-GR" sz="1800" u="sng" cap="none" dirty="0">
                <a:solidFill>
                  <a:schemeClr val="bg2"/>
                </a:solidFill>
                <a:latin typeface="Calibri" panose="020F0502020204030204" pitchFamily="34" charset="0"/>
                <a:ea typeface="Calibri" panose="020F0502020204030204" pitchFamily="34" charset="0"/>
                <a:cs typeface="Calibri" panose="020F0502020204030204" pitchFamily="34" charset="0"/>
              </a:rPr>
              <a:t>-04-05: </a:t>
            </a:r>
            <a:r>
              <a:rPr lang="en-US" sz="1800" cap="none" dirty="0">
                <a:solidFill>
                  <a:schemeClr val="bg2"/>
                </a:solidFill>
                <a:latin typeface="Calibri" panose="020F0502020204030204" pitchFamily="34" charset="0"/>
                <a:ea typeface="Calibri" panose="020F0502020204030204" pitchFamily="34" charset="0"/>
                <a:cs typeface="Calibri" panose="020F0502020204030204" pitchFamily="34" charset="0"/>
              </a:rPr>
              <a:t>To</a:t>
            </a:r>
            <a:r>
              <a:rPr lang="el-GR" sz="1800" cap="none" dirty="0">
                <a:solidFill>
                  <a:schemeClr val="bg2"/>
                </a:solidFill>
                <a:latin typeface="Calibri" panose="020F0502020204030204" pitchFamily="34" charset="0"/>
                <a:ea typeface="Calibri" panose="020F0502020204030204" pitchFamily="34" charset="0"/>
                <a:cs typeface="Calibri" panose="020F0502020204030204" pitchFamily="34" charset="0"/>
              </a:rPr>
              <a:t> σύστημα χωρικού σχεδιασμού</a:t>
            </a:r>
          </a:p>
          <a:p>
            <a:pPr marL="285750" marR="0" lvl="0" indent="-285750"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q"/>
              <a:tabLst/>
              <a:defRPr/>
            </a:pPr>
            <a:r>
              <a:rPr lang="el-GR" sz="1800" i="1" cap="none" dirty="0">
                <a:solidFill>
                  <a:schemeClr val="bg2"/>
                </a:solidFill>
                <a:latin typeface="Calibri" panose="020F0502020204030204" pitchFamily="34" charset="0"/>
                <a:ea typeface="Calibri" panose="020F0502020204030204" pitchFamily="34" charset="0"/>
                <a:cs typeface="Calibri" panose="020F0502020204030204" pitchFamily="34" charset="0"/>
              </a:rPr>
              <a:t>Διάρθρωση του συστήματος χωρικού σχεδιασμού </a:t>
            </a:r>
          </a:p>
          <a:p>
            <a:pPr marL="285750" lvl="0" indent="-285750" defTabSz="457200">
              <a:lnSpc>
                <a:spcPct val="100000"/>
              </a:lnSpc>
              <a:buClr>
                <a:srgbClr val="353535"/>
              </a:buClr>
              <a:buSzTx/>
              <a:buFont typeface="Wingdings" panose="05000000000000000000" pitchFamily="2" charset="2"/>
              <a:buChar char="q"/>
              <a:defRPr/>
            </a:pPr>
            <a:r>
              <a:rPr lang="el-GR" sz="1800" i="1" cap="none" dirty="0">
                <a:solidFill>
                  <a:schemeClr val="bg2"/>
                </a:solidFill>
                <a:latin typeface="Calibri" panose="020F0502020204030204" pitchFamily="34" charset="0"/>
                <a:ea typeface="Calibri" panose="020F0502020204030204" pitchFamily="34" charset="0"/>
                <a:cs typeface="Calibri" panose="020F0502020204030204" pitchFamily="34" charset="0"/>
              </a:rPr>
              <a:t>Τα χωροταξικά πλαίσια και τα πολεοδομικά σχέδια </a:t>
            </a:r>
          </a:p>
          <a:p>
            <a:pPr marL="285750" lvl="0" indent="-285750" defTabSz="457200">
              <a:lnSpc>
                <a:spcPct val="100000"/>
              </a:lnSpc>
              <a:buClr>
                <a:srgbClr val="353535"/>
              </a:buClr>
              <a:buSzTx/>
              <a:buFont typeface="Wingdings" panose="05000000000000000000" pitchFamily="2" charset="2"/>
              <a:buChar char="q"/>
              <a:defRPr/>
            </a:pPr>
            <a:r>
              <a:rPr lang="el-GR" sz="1800" i="1" cap="none" dirty="0">
                <a:solidFill>
                  <a:schemeClr val="bg2"/>
                </a:solidFill>
                <a:latin typeface="Calibri" panose="020F0502020204030204" pitchFamily="34" charset="0"/>
                <a:ea typeface="Calibri" panose="020F0502020204030204" pitchFamily="34" charset="0"/>
                <a:cs typeface="Calibri" panose="020F0502020204030204" pitchFamily="34" charset="0"/>
              </a:rPr>
              <a:t>Νομική φύση και δεσμευτικότητα χωροταξικών &amp; πολεοδομικών σχεδίων </a:t>
            </a:r>
          </a:p>
          <a:p>
            <a:pPr marL="285750" lvl="0" indent="-285750" defTabSz="457200">
              <a:lnSpc>
                <a:spcPct val="100000"/>
              </a:lnSpc>
              <a:buClr>
                <a:srgbClr val="353535"/>
              </a:buClr>
              <a:buSzTx/>
              <a:buFont typeface="Wingdings" panose="05000000000000000000" pitchFamily="2" charset="2"/>
              <a:buChar char="q"/>
              <a:defRPr/>
            </a:pPr>
            <a:r>
              <a:rPr lang="el-GR" sz="1800" i="1" cap="none" dirty="0">
                <a:solidFill>
                  <a:schemeClr val="bg2"/>
                </a:solidFill>
                <a:latin typeface="Calibri" panose="020F0502020204030204" pitchFamily="34" charset="0"/>
                <a:ea typeface="Calibri" panose="020F0502020204030204" pitchFamily="34" charset="0"/>
                <a:cs typeface="Calibri" panose="020F0502020204030204" pitchFamily="34" charset="0"/>
              </a:rPr>
              <a:t>Ιεράρχηση και εναρμόνιση χωροταξικών &amp; πολεοδομικών σχεδίων</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1800"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1800"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n-US" dirty="0">
              <a:solidFill>
                <a:schemeClr val="bg2"/>
              </a:solidFill>
            </a:endParaRPr>
          </a:p>
        </p:txBody>
      </p:sp>
    </p:spTree>
    <p:extLst>
      <p:ext uri="{BB962C8B-B14F-4D97-AF65-F5344CB8AC3E}">
        <p14:creationId xmlns:p14="http://schemas.microsoft.com/office/powerpoint/2010/main" val="1889489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56EBD-D133-1865-D8EF-720AB84B89D2}"/>
              </a:ext>
            </a:extLst>
          </p:cNvPr>
          <p:cNvSpPr>
            <a:spLocks noGrp="1"/>
          </p:cNvSpPr>
          <p:nvPr>
            <p:ph type="title"/>
          </p:nvPr>
        </p:nvSpPr>
        <p:spPr>
          <a:xfrm>
            <a:off x="1141413" y="618518"/>
            <a:ext cx="9905998" cy="1094872"/>
          </a:xfrm>
        </p:spPr>
        <p:txBody>
          <a:bodyPr>
            <a:normAutofit/>
          </a:bodyPr>
          <a:lstStyle/>
          <a:p>
            <a:pPr algn="ctr"/>
            <a:r>
              <a:rPr lang="el-GR" sz="2400" b="1" dirty="0">
                <a:solidFill>
                  <a:schemeClr val="bg2"/>
                </a:solidFill>
              </a:rPr>
              <a:t>Ι. Η </a:t>
            </a:r>
            <a:r>
              <a:rPr lang="el-GR" sz="2400" b="1" dirty="0" err="1">
                <a:solidFill>
                  <a:schemeClr val="bg2"/>
                </a:solidFill>
              </a:rPr>
              <a:t>διΑρθρωση</a:t>
            </a:r>
            <a:r>
              <a:rPr lang="el-GR" sz="2400" b="1" dirty="0">
                <a:solidFill>
                  <a:schemeClr val="bg2"/>
                </a:solidFill>
              </a:rPr>
              <a:t> του </a:t>
            </a:r>
            <a:r>
              <a:rPr lang="el-GR" sz="2400" b="1" dirty="0" err="1">
                <a:solidFill>
                  <a:schemeClr val="bg2"/>
                </a:solidFill>
              </a:rPr>
              <a:t>συστΗματος</a:t>
            </a:r>
            <a:r>
              <a:rPr lang="el-GR" sz="2400" b="1" dirty="0">
                <a:solidFill>
                  <a:schemeClr val="bg2"/>
                </a:solidFill>
              </a:rPr>
              <a:t> χωρικού </a:t>
            </a:r>
            <a:r>
              <a:rPr lang="el-GR" sz="2400" b="1" dirty="0" err="1">
                <a:solidFill>
                  <a:schemeClr val="bg2"/>
                </a:solidFill>
              </a:rPr>
              <a:t>σχεδιασμοΥ</a:t>
            </a:r>
            <a:r>
              <a:rPr lang="el-GR" sz="2400" b="1" dirty="0">
                <a:solidFill>
                  <a:schemeClr val="bg2"/>
                </a:solidFill>
              </a:rPr>
              <a:t> (1)</a:t>
            </a:r>
            <a:endParaRPr lang="en-GB" sz="2400" dirty="0"/>
          </a:p>
        </p:txBody>
      </p:sp>
      <p:sp>
        <p:nvSpPr>
          <p:cNvPr id="3" name="Content Placeholder 2">
            <a:extLst>
              <a:ext uri="{FF2B5EF4-FFF2-40B4-BE49-F238E27FC236}">
                <a16:creationId xmlns:a16="http://schemas.microsoft.com/office/drawing/2014/main" id="{143F3B9D-F089-1641-F188-5EFC12EFB938}"/>
              </a:ext>
            </a:extLst>
          </p:cNvPr>
          <p:cNvSpPr>
            <a:spLocks noGrp="1"/>
          </p:cNvSpPr>
          <p:nvPr>
            <p:ph idx="1"/>
          </p:nvPr>
        </p:nvSpPr>
        <p:spPr>
          <a:xfrm>
            <a:off x="1141412" y="1784412"/>
            <a:ext cx="9905999" cy="4455070"/>
          </a:xfrm>
        </p:spPr>
        <p:txBody>
          <a:bodyPr>
            <a:normAutofit/>
          </a:bodyPr>
          <a:lstStyle/>
          <a:p>
            <a:pPr algn="just">
              <a:buFont typeface="Wingdings" panose="05000000000000000000" pitchFamily="2" charset="2"/>
              <a:buChar char="Ø"/>
            </a:pPr>
            <a:r>
              <a:rPr lang="el-GR" sz="1600" dirty="0">
                <a:solidFill>
                  <a:schemeClr val="bg2"/>
                </a:solidFill>
                <a:latin typeface="Calibri" panose="020F0502020204030204" pitchFamily="34" charset="0"/>
                <a:cs typeface="Calibri" panose="020F0502020204030204" pitchFamily="34" charset="0"/>
              </a:rPr>
              <a:t>Κατά τον ν. 4447/2016, όπως τροποποιήθηκε με τον ν. 4759/2020, ο χωρικός σχεδιασμός ασκείται σε </a:t>
            </a:r>
            <a:r>
              <a:rPr lang="el-GR" sz="1600" dirty="0">
                <a:solidFill>
                  <a:schemeClr val="bg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εθνικό, περιφερειακό και τοπικό επίπεδο </a:t>
            </a:r>
            <a:r>
              <a:rPr lang="el-GR" sz="1600" dirty="0">
                <a:solidFill>
                  <a:schemeClr val="bg2"/>
                </a:solidFill>
                <a:latin typeface="Calibri" panose="020F0502020204030204" pitchFamily="34" charset="0"/>
                <a:cs typeface="Calibri" panose="020F0502020204030204" pitchFamily="34" charset="0"/>
              </a:rPr>
              <a:t>και διακρίνεται, ανάλογα με τον χαρακτήρα του, σε χωροταξικό ή πολεοδομικό:  </a:t>
            </a:r>
          </a:p>
          <a:p>
            <a:pPr algn="just">
              <a:buFont typeface="Wingdings" panose="05000000000000000000" pitchFamily="2" charset="2"/>
              <a:buChar char="Ø"/>
            </a:pPr>
            <a:r>
              <a:rPr lang="el-GR" sz="1600" dirty="0">
                <a:solidFill>
                  <a:schemeClr val="bg2"/>
                </a:solidFill>
                <a:latin typeface="Calibri" panose="020F0502020204030204" pitchFamily="34" charset="0"/>
                <a:cs typeface="Calibri" panose="020F0502020204030204" pitchFamily="34" charset="0"/>
              </a:rPr>
              <a:t>Ως </a:t>
            </a:r>
            <a:r>
              <a:rPr lang="el-GR" sz="1600" b="1" u="sng" dirty="0">
                <a:solidFill>
                  <a:schemeClr val="bg2"/>
                </a:solidFill>
                <a:latin typeface="Calibri" panose="020F0502020204030204" pitchFamily="34" charset="0"/>
                <a:cs typeface="Calibri" panose="020F0502020204030204" pitchFamily="34" charset="0"/>
              </a:rPr>
              <a:t>χωροταξικός σχεδιασμός </a:t>
            </a:r>
            <a:r>
              <a:rPr lang="el-GR" sz="1600" dirty="0">
                <a:solidFill>
                  <a:schemeClr val="bg2"/>
                </a:solidFill>
                <a:latin typeface="Calibri" panose="020F0502020204030204" pitchFamily="34" charset="0"/>
                <a:cs typeface="Calibri" panose="020F0502020204030204" pitchFamily="34" charset="0"/>
              </a:rPr>
              <a:t>ορίζεται «ο χωρικός σχεδιασμός που εκπονείται σε </a:t>
            </a:r>
            <a:r>
              <a:rPr lang="el-GR" sz="1600" b="1" u="sng" dirty="0">
                <a:solidFill>
                  <a:schemeClr val="bg2"/>
                </a:solidFill>
                <a:latin typeface="Calibri" panose="020F0502020204030204" pitchFamily="34" charset="0"/>
                <a:cs typeface="Calibri" panose="020F0502020204030204" pitchFamily="34" charset="0"/>
              </a:rPr>
              <a:t>εθνική ή περιφερειακή κλίμακα</a:t>
            </a:r>
            <a:r>
              <a:rPr lang="el-GR" sz="1600" dirty="0">
                <a:solidFill>
                  <a:schemeClr val="bg2"/>
                </a:solidFill>
                <a:latin typeface="Calibri" panose="020F0502020204030204" pitchFamily="34" charset="0"/>
                <a:cs typeface="Calibri" panose="020F0502020204030204" pitchFamily="34" charset="0"/>
              </a:rPr>
              <a:t>, με τη μορφή πλαισίων, με τα οποία τίθενται οι </a:t>
            </a:r>
            <a:r>
              <a:rPr lang="el-GR" sz="1600" b="1" u="sng" dirty="0">
                <a:solidFill>
                  <a:schemeClr val="bg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μεσοπρόθεσμοι ή και μακροπρόθεσμοι στόχοι της ανάπτυξης και οργάνωσης του χερσαίου και θαλάσσιου χώρου, καθώς και οι κατευθύνσεις και οι αναγκαίες, όπου απαιτείται, ρυθμίσεις, για τη διαμόρφωση των οικιστικών περιοχών, των περιοχών άσκησης παραγωγικών και επιχειρηματικών δραστηριοτήτων και των προστατευόμενων περιοχών</a:t>
            </a:r>
            <a:r>
              <a:rPr lang="el-GR" sz="1600" dirty="0">
                <a:solidFill>
                  <a:schemeClr val="bg2"/>
                </a:solidFill>
                <a:latin typeface="Calibri" panose="020F0502020204030204" pitchFamily="34" charset="0"/>
                <a:cs typeface="Calibri" panose="020F0502020204030204" pitchFamily="34" charset="0"/>
              </a:rPr>
              <a:t>. Ο χωροταξικός σχεδιασμός είναι κυρίως στρατηγικού χαρακτήρα και περιλαμβάνει κατευθύνσεις και, όπου απαιτείται, ρυθμίσεις» (άρθρο 1 παρ. 1 περ. δ΄ ν. 4447/2016, όπως αντικαταστάθηκε με το άρθρο 2 του ν. 4759/2020) </a:t>
            </a:r>
          </a:p>
          <a:p>
            <a:pPr algn="just">
              <a:buFont typeface="Wingdings" panose="05000000000000000000" pitchFamily="2" charset="2"/>
              <a:buChar char="Ø"/>
            </a:pPr>
            <a:r>
              <a:rPr lang="el-GR" sz="1600" dirty="0">
                <a:solidFill>
                  <a:schemeClr val="bg2"/>
                </a:solidFill>
                <a:latin typeface="Calibri" panose="020F0502020204030204" pitchFamily="34" charset="0"/>
                <a:cs typeface="Calibri" panose="020F0502020204030204" pitchFamily="34" charset="0"/>
              </a:rPr>
              <a:t>Ως </a:t>
            </a:r>
            <a:r>
              <a:rPr lang="el-GR" sz="1600" b="1" u="sng" dirty="0">
                <a:solidFill>
                  <a:schemeClr val="bg2"/>
                </a:solidFill>
                <a:latin typeface="Calibri" panose="020F0502020204030204" pitchFamily="34" charset="0"/>
                <a:cs typeface="Calibri" panose="020F0502020204030204" pitchFamily="34" charset="0"/>
              </a:rPr>
              <a:t>πολεοδομικός σχεδιασμός </a:t>
            </a:r>
            <a:r>
              <a:rPr lang="el-GR" sz="1600" dirty="0">
                <a:solidFill>
                  <a:schemeClr val="bg2"/>
                </a:solidFill>
                <a:latin typeface="Calibri" panose="020F0502020204030204" pitchFamily="34" charset="0"/>
                <a:cs typeface="Calibri" panose="020F0502020204030204" pitchFamily="34" charset="0"/>
              </a:rPr>
              <a:t>ορίζεται, αντίστοιχα, «</a:t>
            </a:r>
            <a:r>
              <a:rPr lang="el-GR" sz="1600" b="1" u="sng" dirty="0">
                <a:solidFill>
                  <a:schemeClr val="bg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ο χωρικός σχεδιασμός με τον οποίο τίθενται, μέσω σχεδίων, κανόνες και όροι για τη χρήση, τη δόμηση και την εν γένει εκμετάλλευση του εδάφους στον αστικό χώρο και την ύπαιθρο και περιλαμβάνει κυρίως ρυθμίσεις</a:t>
            </a:r>
            <a:r>
              <a:rPr lang="el-GR" sz="1600" dirty="0">
                <a:solidFill>
                  <a:schemeClr val="bg2"/>
                </a:solidFill>
                <a:latin typeface="Calibri" panose="020F0502020204030204" pitchFamily="34" charset="0"/>
                <a:cs typeface="Calibri" panose="020F0502020204030204" pitchFamily="34" charset="0"/>
              </a:rPr>
              <a:t>» (άρθρο 1 παρ. 1 περ. ε΄ ν. 4447/2016, όπως αντικαταστάθηκε με το άρθρο 2 του ν. 4759/2020 ) </a:t>
            </a:r>
            <a:endParaRPr lang="en-GB" sz="1600" dirty="0">
              <a:solidFill>
                <a:schemeClr val="bg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84127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68676-446B-6699-09D0-955BA02B7D0B}"/>
              </a:ext>
            </a:extLst>
          </p:cNvPr>
          <p:cNvSpPr>
            <a:spLocks noGrp="1"/>
          </p:cNvSpPr>
          <p:nvPr>
            <p:ph type="title"/>
          </p:nvPr>
        </p:nvSpPr>
        <p:spPr>
          <a:xfrm>
            <a:off x="1141413" y="618518"/>
            <a:ext cx="9905998" cy="1044913"/>
          </a:xfrm>
        </p:spPr>
        <p:txBody>
          <a:bodyPr>
            <a:normAutofit/>
          </a:bodyPr>
          <a:lstStyle/>
          <a:p>
            <a:pPr algn="ctr"/>
            <a:r>
              <a:rPr lang="el-GR" sz="2400" b="1" dirty="0">
                <a:solidFill>
                  <a:schemeClr val="bg2"/>
                </a:solidFill>
                <a:latin typeface="Calibri" panose="020F0502020204030204" pitchFamily="34" charset="0"/>
                <a:cs typeface="Calibri" panose="020F0502020204030204" pitchFamily="34" charset="0"/>
              </a:rPr>
              <a:t>Ι. Η </a:t>
            </a:r>
            <a:r>
              <a:rPr lang="el-GR" sz="2400" b="1" dirty="0" err="1">
                <a:solidFill>
                  <a:schemeClr val="bg2"/>
                </a:solidFill>
                <a:latin typeface="Calibri" panose="020F0502020204030204" pitchFamily="34" charset="0"/>
                <a:cs typeface="Calibri" panose="020F0502020204030204" pitchFamily="34" charset="0"/>
              </a:rPr>
              <a:t>διΑρθρωση</a:t>
            </a:r>
            <a:r>
              <a:rPr lang="el-GR" sz="2400" b="1" dirty="0">
                <a:solidFill>
                  <a:schemeClr val="bg2"/>
                </a:solidFill>
                <a:latin typeface="Calibri" panose="020F0502020204030204" pitchFamily="34" charset="0"/>
                <a:cs typeface="Calibri" panose="020F0502020204030204" pitchFamily="34" charset="0"/>
              </a:rPr>
              <a:t> του </a:t>
            </a:r>
            <a:r>
              <a:rPr lang="el-GR" sz="2400" b="1" dirty="0" err="1">
                <a:solidFill>
                  <a:schemeClr val="bg2"/>
                </a:solidFill>
                <a:latin typeface="Calibri" panose="020F0502020204030204" pitchFamily="34" charset="0"/>
                <a:cs typeface="Calibri" panose="020F0502020204030204" pitchFamily="34" charset="0"/>
              </a:rPr>
              <a:t>συστΗματος</a:t>
            </a:r>
            <a:r>
              <a:rPr lang="el-GR" sz="2400" b="1" dirty="0">
                <a:solidFill>
                  <a:schemeClr val="bg2"/>
                </a:solidFill>
                <a:latin typeface="Calibri" panose="020F0502020204030204" pitchFamily="34" charset="0"/>
                <a:cs typeface="Calibri" panose="020F0502020204030204" pitchFamily="34" charset="0"/>
              </a:rPr>
              <a:t> χωρικού </a:t>
            </a:r>
            <a:r>
              <a:rPr lang="el-GR" sz="2400" b="1" dirty="0" err="1">
                <a:solidFill>
                  <a:schemeClr val="bg2"/>
                </a:solidFill>
                <a:latin typeface="Calibri" panose="020F0502020204030204" pitchFamily="34" charset="0"/>
                <a:cs typeface="Calibri" panose="020F0502020204030204" pitchFamily="34" charset="0"/>
              </a:rPr>
              <a:t>σχεδιασμοΥ</a:t>
            </a:r>
            <a:r>
              <a:rPr lang="el-GR" sz="2400" b="1" dirty="0">
                <a:solidFill>
                  <a:schemeClr val="bg2"/>
                </a:solidFill>
                <a:latin typeface="Calibri" panose="020F0502020204030204" pitchFamily="34" charset="0"/>
                <a:cs typeface="Calibri" panose="020F0502020204030204" pitchFamily="34" charset="0"/>
              </a:rPr>
              <a:t> (2)</a:t>
            </a:r>
            <a:endParaRPr lang="en-GB" sz="2400" b="1" dirty="0">
              <a:solidFill>
                <a:schemeClr val="bg2"/>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BD59A729-F3F2-FED7-1527-53FE79FF27DC}"/>
              </a:ext>
            </a:extLst>
          </p:cNvPr>
          <p:cNvSpPr>
            <a:spLocks noGrp="1"/>
          </p:cNvSpPr>
          <p:nvPr>
            <p:ph idx="1"/>
          </p:nvPr>
        </p:nvSpPr>
        <p:spPr>
          <a:xfrm>
            <a:off x="1141413" y="1663431"/>
            <a:ext cx="9905999" cy="4854102"/>
          </a:xfrm>
        </p:spPr>
        <p:txBody>
          <a:bodyPr>
            <a:normAutofit fontScale="92500" lnSpcReduction="20000"/>
          </a:bodyPr>
          <a:lstStyle/>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Στην κατηγορία του χωροταξικού σχεδιασμού υπάγονται: </a:t>
            </a:r>
          </a:p>
          <a:p>
            <a:pPr marL="514350" indent="-285750" algn="just">
              <a:buFont typeface="Wingdings" panose="05000000000000000000" pitchFamily="2" charset="2"/>
              <a:buChar char="q"/>
            </a:pPr>
            <a:r>
              <a:rPr lang="el-GR" sz="1400" dirty="0">
                <a:solidFill>
                  <a:schemeClr val="bg2"/>
                </a:solidFill>
                <a:latin typeface="Calibri" panose="020F0502020204030204" pitchFamily="34" charset="0"/>
                <a:cs typeface="Calibri" panose="020F0502020204030204" pitchFamily="34" charset="0"/>
              </a:rPr>
              <a:t>τα Ειδικά Χωροταξικά Πλαίσια</a:t>
            </a:r>
          </a:p>
          <a:p>
            <a:pPr marL="514350" indent="-285750" algn="just">
              <a:buFont typeface="Wingdings" panose="05000000000000000000" pitchFamily="2" charset="2"/>
              <a:buChar char="q"/>
            </a:pPr>
            <a:r>
              <a:rPr lang="el-GR" sz="1400" dirty="0">
                <a:solidFill>
                  <a:schemeClr val="bg2"/>
                </a:solidFill>
                <a:latin typeface="Calibri" panose="020F0502020204030204" pitchFamily="34" charset="0"/>
                <a:cs typeface="Calibri" panose="020F0502020204030204" pitchFamily="34" charset="0"/>
              </a:rPr>
              <a:t>τα Περιφερειακά Χωροταξικά Πλαίσια  και</a:t>
            </a:r>
          </a:p>
          <a:p>
            <a:pPr marL="514350" indent="-285750" algn="just">
              <a:buFont typeface="Wingdings" panose="05000000000000000000" pitchFamily="2" charset="2"/>
              <a:buChar char="q"/>
            </a:pPr>
            <a:r>
              <a:rPr lang="el-GR" sz="1400" dirty="0">
                <a:solidFill>
                  <a:schemeClr val="bg2"/>
                </a:solidFill>
                <a:latin typeface="Calibri" panose="020F0502020204030204" pitchFamily="34" charset="0"/>
                <a:cs typeface="Calibri" panose="020F0502020204030204" pitchFamily="34" charset="0"/>
              </a:rPr>
              <a:t>τα Θαλάσσια Χωροταξικά Πλαίσια </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Στην κατηγορία του πολεοδομικού σχεδιασμού υπάγονται τα πολεοδομικά σχέδια τα οποία εκπονούνται σε τοπική κλίμακα και τα οποία διακρίνονται περαιτέρω σε δύο ειδικότερα επίπεδα (βαθμίδες) πολεοδομικού σχεδιασμού </a:t>
            </a:r>
          </a:p>
          <a:p>
            <a:pPr marL="0" indent="228600"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Στο πρώτο επίπεδο πολεοδομικού σχεδιασμού περιλαμβάνονται: </a:t>
            </a:r>
          </a:p>
          <a:p>
            <a:pPr indent="4763" algn="just">
              <a:buFont typeface="Wingdings" panose="05000000000000000000" pitchFamily="2" charset="2"/>
              <a:buChar char="q"/>
            </a:pPr>
            <a:r>
              <a:rPr lang="el-GR" sz="1400" dirty="0">
                <a:solidFill>
                  <a:schemeClr val="bg2"/>
                </a:solidFill>
                <a:latin typeface="Calibri" panose="020F0502020204030204" pitchFamily="34" charset="0"/>
                <a:cs typeface="Calibri" panose="020F0502020204030204" pitchFamily="34" charset="0"/>
              </a:rPr>
              <a:t>τα Τοπικά Πολεοδομικά Σχέδια (ΤΠΣ), τα οποία καλύπτουν την έκταση μιας ή περισσοτέρων Δημοτικών Ενοτήτων ενός Δήμου. Μπορεί επίσης να καλύπτουν και την έκταση δημοτικών ενοτήτων που βρίσκονται σε όμορους δήμους, μετά από σχετικές αποφάσεις των οικείων δημοτικών συμβουλίων  </a:t>
            </a:r>
          </a:p>
          <a:p>
            <a:pPr indent="4763" algn="just">
              <a:buFont typeface="Wingdings" panose="05000000000000000000" pitchFamily="2" charset="2"/>
              <a:buChar char="q"/>
            </a:pPr>
            <a:r>
              <a:rPr lang="el-GR" sz="1400" dirty="0">
                <a:solidFill>
                  <a:schemeClr val="bg2"/>
                </a:solidFill>
                <a:latin typeface="Calibri" panose="020F0502020204030204" pitchFamily="34" charset="0"/>
                <a:cs typeface="Calibri" panose="020F0502020204030204" pitchFamily="34" charset="0"/>
              </a:rPr>
              <a:t>τα Ειδικά Πολεοδομικά Σχέδια (ΕΠΣ) που αποτελούν υποδοχείς σχεδίων, έργων και προγραμμάτων </a:t>
            </a:r>
            <a:r>
              <a:rPr lang="el-GR" sz="1400" dirty="0" err="1">
                <a:solidFill>
                  <a:schemeClr val="bg2"/>
                </a:solidFill>
                <a:latin typeface="Calibri" panose="020F0502020204030204" pitchFamily="34" charset="0"/>
                <a:cs typeface="Calibri" panose="020F0502020204030204" pitchFamily="34" charset="0"/>
              </a:rPr>
              <a:t>υπερτοπικής</a:t>
            </a:r>
            <a:r>
              <a:rPr lang="el-GR" sz="1400" dirty="0">
                <a:solidFill>
                  <a:schemeClr val="bg2"/>
                </a:solidFill>
                <a:latin typeface="Calibri" panose="020F0502020204030204" pitchFamily="34" charset="0"/>
                <a:cs typeface="Calibri" panose="020F0502020204030204" pitchFamily="34" charset="0"/>
              </a:rPr>
              <a:t> κλίμακας ή στρατηγικής σημασίας. ΕΠΣ μπορεί να καταρτίζονται και: α) για προγράμματα αστικής ανάπλασης ή περιβαλλοντικής προστασίας ή αντιμετώπισης των συνεπειών από φυσικές καταστροφές, β) για περιοχές παρεμβάσεων στο πλαίσιο προγραμμάτων συγχρηματοδοτούμενων από την Ευρωπαϊκή Ένωση και γ) σε περίπτωση ανάγκης ταχείας ολοκλήρωσης του πολεοδομικού σχεδιασμού πρώτου επιπέδου από την Πολιτεία, λόγω κρίσιμων χωρικών προβλημάτων που επιβάλλουν την άμεση αντιμετώπιση ή την αποτροπή δημιουργίας τετελεσμένων καταστάσεων που οφείλονται σε έλλειψη ή ανεπάρκεια πολεοδομικού σχεδιασμού  </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Στο δεύτερο, αντιστοίχως, επίπεδο πολεοδομικού σχεδιασμού περιλαμβάνονται τα Ρυμοτομικά Σχέδια Εφαρμογής (ΡΣΕ), με τα οποία γίνεται ο λεπτομερής σχεδιασμός των περιοχών που προτείνονται προς πολεοδόμηση από τα ΤΠΣ ή τα ΕΠΣ</a:t>
            </a:r>
          </a:p>
          <a:p>
            <a:pPr algn="just">
              <a:buFont typeface="Wingdings" panose="05000000000000000000" pitchFamily="2" charset="2"/>
              <a:buChar char="Ø"/>
            </a:pPr>
            <a:endParaRPr lang="en-GB" sz="1400" b="1" dirty="0">
              <a:solidFill>
                <a:schemeClr val="bg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70296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5C238-CD8A-FD56-2971-5250FF54F494}"/>
              </a:ext>
            </a:extLst>
          </p:cNvPr>
          <p:cNvSpPr>
            <a:spLocks noGrp="1"/>
          </p:cNvSpPr>
          <p:nvPr>
            <p:ph type="title"/>
          </p:nvPr>
        </p:nvSpPr>
        <p:spPr>
          <a:xfrm>
            <a:off x="1141413" y="618518"/>
            <a:ext cx="9905998" cy="1059362"/>
          </a:xfrm>
        </p:spPr>
        <p:txBody>
          <a:bodyPr>
            <a:normAutofit/>
          </a:bodyPr>
          <a:lstStyle/>
          <a:p>
            <a:pPr algn="ctr"/>
            <a:r>
              <a:rPr lang="el-GR" sz="2400" b="1" dirty="0">
                <a:solidFill>
                  <a:schemeClr val="bg2"/>
                </a:solidFill>
                <a:latin typeface="Calibri" panose="020F0502020204030204" pitchFamily="34" charset="0"/>
                <a:cs typeface="Calibri" panose="020F0502020204030204" pitchFamily="34" charset="0"/>
              </a:rPr>
              <a:t>Ι. Η </a:t>
            </a:r>
            <a:r>
              <a:rPr lang="el-GR" sz="2400" b="1" dirty="0" err="1">
                <a:solidFill>
                  <a:schemeClr val="bg2"/>
                </a:solidFill>
                <a:latin typeface="Calibri" panose="020F0502020204030204" pitchFamily="34" charset="0"/>
                <a:cs typeface="Calibri" panose="020F0502020204030204" pitchFamily="34" charset="0"/>
              </a:rPr>
              <a:t>διΑρθρωση</a:t>
            </a:r>
            <a:r>
              <a:rPr lang="el-GR" sz="2400" b="1" dirty="0">
                <a:solidFill>
                  <a:schemeClr val="bg2"/>
                </a:solidFill>
                <a:latin typeface="Calibri" panose="020F0502020204030204" pitchFamily="34" charset="0"/>
                <a:cs typeface="Calibri" panose="020F0502020204030204" pitchFamily="34" charset="0"/>
              </a:rPr>
              <a:t> του </a:t>
            </a:r>
            <a:r>
              <a:rPr lang="el-GR" sz="2400" b="1" dirty="0" err="1">
                <a:solidFill>
                  <a:schemeClr val="bg2"/>
                </a:solidFill>
                <a:latin typeface="Calibri" panose="020F0502020204030204" pitchFamily="34" charset="0"/>
                <a:cs typeface="Calibri" panose="020F0502020204030204" pitchFamily="34" charset="0"/>
              </a:rPr>
              <a:t>συστΗματος</a:t>
            </a:r>
            <a:r>
              <a:rPr lang="el-GR" sz="2400" b="1" dirty="0">
                <a:solidFill>
                  <a:schemeClr val="bg2"/>
                </a:solidFill>
                <a:latin typeface="Calibri" panose="020F0502020204030204" pitchFamily="34" charset="0"/>
                <a:cs typeface="Calibri" panose="020F0502020204030204" pitchFamily="34" charset="0"/>
              </a:rPr>
              <a:t> χωρικού </a:t>
            </a:r>
            <a:r>
              <a:rPr lang="el-GR" sz="2400" b="1" dirty="0" err="1">
                <a:solidFill>
                  <a:schemeClr val="bg2"/>
                </a:solidFill>
                <a:latin typeface="Calibri" panose="020F0502020204030204" pitchFamily="34" charset="0"/>
                <a:cs typeface="Calibri" panose="020F0502020204030204" pitchFamily="34" charset="0"/>
              </a:rPr>
              <a:t>σχεδιασμοΥ</a:t>
            </a:r>
            <a:r>
              <a:rPr lang="el-GR" sz="2400" b="1" dirty="0">
                <a:solidFill>
                  <a:schemeClr val="bg2"/>
                </a:solidFill>
                <a:latin typeface="Calibri" panose="020F0502020204030204" pitchFamily="34" charset="0"/>
                <a:cs typeface="Calibri" panose="020F0502020204030204" pitchFamily="34" charset="0"/>
              </a:rPr>
              <a:t> (3)</a:t>
            </a:r>
            <a:endParaRPr lang="en-GB" sz="2400" b="1" dirty="0">
              <a:solidFill>
                <a:schemeClr val="bg2"/>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B7BB73D9-C3F4-AF7E-21B3-67E8D6A726B3}"/>
              </a:ext>
            </a:extLst>
          </p:cNvPr>
          <p:cNvSpPr>
            <a:spLocks noGrp="1"/>
          </p:cNvSpPr>
          <p:nvPr>
            <p:ph idx="1"/>
          </p:nvPr>
        </p:nvSpPr>
        <p:spPr>
          <a:xfrm>
            <a:off x="1141412" y="1677880"/>
            <a:ext cx="9905999" cy="4878563"/>
          </a:xfrm>
        </p:spPr>
        <p:txBody>
          <a:bodyPr>
            <a:normAutofit/>
          </a:bodyPr>
          <a:lstStyle/>
          <a:p>
            <a:pPr marL="0" indent="0" algn="just">
              <a:lnSpc>
                <a:spcPts val="1600"/>
              </a:lnSpc>
              <a:buNone/>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Εθνική Χωρική Στρατηγική: </a:t>
            </a:r>
          </a:p>
          <a:p>
            <a:pPr algn="just">
              <a:lnSpc>
                <a:spcPts val="16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Εθνική Χωρική Στρατηγική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(άρθρο 3 ν. 4447/2016, όπως τροποποιήθηκε με τον ν. 4759/2020) είναι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κείμενο βασικών αρχών πολιτικής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την ανάπτυξη και τον σχεδιασμό του χώρου, καθώς και για τον συντονισμό των διαφόρων πολιτικών με χωρικές συνέπειες</a:t>
            </a:r>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lnSpc>
                <a:spcPts val="16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Περιλαμβάνει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ενδεικτικές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κατευθύνσεις χωρικής οργάνωσης,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τους βασικούς άξονες, καθώς και τους μεσοπρόθεσμους και μακροπρόθεσμους στόχους χωρικής ανάπτυξης στο επίπεδο της Γενικής Κυβέρνησης και των επιμέρους φορέων της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Ενσωματώνει, επίσης, την εθνική θαλάσσια χωρική στρατηγική</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και προτείνει τις υποδιαιρέσεις του θαλάσσιου χώρου.</a:t>
            </a:r>
          </a:p>
          <a:p>
            <a:pPr algn="just">
              <a:lnSpc>
                <a:spcPts val="1600"/>
              </a:lnSpc>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Δεν αποτελεί κατά κυριολεξία σχέδιο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αλλά κείμενο κυβερνητικής πολιτικής</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με το οποίο επιδιώκεται ο συντονισμός των σχεδίων και προγραμμάτων του Κράτους, των Ο</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TA</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πρώτου και δεύτερου βαθμού και των δημόσιων νομικών προσώπων, που έχουν σημαντικές επιπτώσεις στην ανάπτυξη και συνοχή του εθνικού χώρου </a:t>
            </a:r>
          </a:p>
          <a:p>
            <a:pPr algn="just">
              <a:lnSpc>
                <a:spcPts val="16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Εθνική Χωρική Στρατηγική αντικαθιστά το Γενικό Πλαίσιο Χωροταξικού Σχεδιασμού και Αειφόρου Ανάπτυξης (εθνικό χωροταξικό σχέδιο) που είχε προβλεφθεί στον ν. 2742/1999. </a:t>
            </a:r>
          </a:p>
          <a:p>
            <a:pPr algn="just">
              <a:lnSpc>
                <a:spcPts val="16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Μέχρι</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την έγκριση της Εθνικής Χωρικής Στρατηγικής, το ισχύον Γενικό Πλαίσιο επέχει θέση Εθνικής Χωρικής Στρατηγικής, ενώ μετά την έγκριση της τελευταίας ενσωματώνεται σε αυτήν και παύει να ισχύει.</a:t>
            </a:r>
          </a:p>
          <a:p>
            <a:pPr algn="just">
              <a:lnSpc>
                <a:spcPts val="16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Εθνική Χωρική Στρατηγική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καταρτίζεται υπό την ευθύνη και εποπτεία του Υπουργείου Περιβάλλοντος και Ενέργειας σε συνεργασία με τα συναρμόδια Υπουργεία και εγκρίνεται από το Υπουργικό Συμβούλιο ύστερα από γνώμη του Εθνικού Συμβουλίου Χωροταξίας, ενώ μετά την έγκρισή της ανακοινώνεται στη Βουλή. </a:t>
            </a:r>
          </a:p>
          <a:p>
            <a:pPr algn="just">
              <a:lnSpc>
                <a:spcPts val="16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Οι αρχές της Εθνικής Χωρικής Στρατηγικής λαμβάνονται υπόψη κατά την κατάρτιση των Ειδικών και Περιφερειακών Χωροταξικών Πλαισίων και των Θαλάσσιων Χωροταξικών Πλαισίων.</a:t>
            </a:r>
          </a:p>
        </p:txBody>
      </p:sp>
    </p:spTree>
    <p:extLst>
      <p:ext uri="{BB962C8B-B14F-4D97-AF65-F5344CB8AC3E}">
        <p14:creationId xmlns:p14="http://schemas.microsoft.com/office/powerpoint/2010/main" val="2429340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ADC23-17C9-8AF8-C763-FC13E5954052}"/>
              </a:ext>
            </a:extLst>
          </p:cNvPr>
          <p:cNvSpPr>
            <a:spLocks noGrp="1"/>
          </p:cNvSpPr>
          <p:nvPr>
            <p:ph type="title"/>
          </p:nvPr>
        </p:nvSpPr>
        <p:spPr>
          <a:xfrm>
            <a:off x="1141413" y="618518"/>
            <a:ext cx="9905998" cy="493845"/>
          </a:xfrm>
        </p:spPr>
        <p:txBody>
          <a:bodyPr>
            <a:normAutofit/>
          </a:bodyPr>
          <a:lstStyle/>
          <a:p>
            <a:pPr algn="ctr"/>
            <a:r>
              <a:rPr lang="el-GR" sz="2400" b="1" dirty="0">
                <a:solidFill>
                  <a:schemeClr val="bg2"/>
                </a:solidFill>
                <a:latin typeface="Calibri" panose="020F0502020204030204" pitchFamily="34" charset="0"/>
                <a:cs typeface="Calibri" panose="020F0502020204030204" pitchFamily="34" charset="0"/>
              </a:rPr>
              <a:t>Ι. Η </a:t>
            </a:r>
            <a:r>
              <a:rPr lang="el-GR" sz="2400" b="1" dirty="0" err="1">
                <a:solidFill>
                  <a:schemeClr val="bg2"/>
                </a:solidFill>
                <a:latin typeface="Calibri" panose="020F0502020204030204" pitchFamily="34" charset="0"/>
                <a:cs typeface="Calibri" panose="020F0502020204030204" pitchFamily="34" charset="0"/>
              </a:rPr>
              <a:t>διΑρθρωση</a:t>
            </a:r>
            <a:r>
              <a:rPr lang="el-GR" sz="2400" b="1" dirty="0">
                <a:solidFill>
                  <a:schemeClr val="bg2"/>
                </a:solidFill>
                <a:latin typeface="Calibri" panose="020F0502020204030204" pitchFamily="34" charset="0"/>
                <a:cs typeface="Calibri" panose="020F0502020204030204" pitchFamily="34" charset="0"/>
              </a:rPr>
              <a:t> του </a:t>
            </a:r>
            <a:r>
              <a:rPr lang="el-GR" sz="2400" b="1" dirty="0" err="1">
                <a:solidFill>
                  <a:schemeClr val="bg2"/>
                </a:solidFill>
                <a:latin typeface="Calibri" panose="020F0502020204030204" pitchFamily="34" charset="0"/>
                <a:cs typeface="Calibri" panose="020F0502020204030204" pitchFamily="34" charset="0"/>
              </a:rPr>
              <a:t>συστΗματος</a:t>
            </a:r>
            <a:r>
              <a:rPr lang="el-GR" sz="2400" b="1" dirty="0">
                <a:solidFill>
                  <a:schemeClr val="bg2"/>
                </a:solidFill>
                <a:latin typeface="Calibri" panose="020F0502020204030204" pitchFamily="34" charset="0"/>
                <a:cs typeface="Calibri" panose="020F0502020204030204" pitchFamily="34" charset="0"/>
              </a:rPr>
              <a:t> χωρικού </a:t>
            </a:r>
            <a:r>
              <a:rPr lang="el-GR" sz="2400" b="1" dirty="0" err="1">
                <a:solidFill>
                  <a:schemeClr val="bg2"/>
                </a:solidFill>
                <a:latin typeface="Calibri" panose="020F0502020204030204" pitchFamily="34" charset="0"/>
                <a:cs typeface="Calibri" panose="020F0502020204030204" pitchFamily="34" charset="0"/>
              </a:rPr>
              <a:t>σχεδιασμοΥ</a:t>
            </a:r>
            <a:r>
              <a:rPr lang="el-GR" sz="2400" b="1" dirty="0">
                <a:solidFill>
                  <a:schemeClr val="bg2"/>
                </a:solidFill>
                <a:latin typeface="Calibri" panose="020F0502020204030204" pitchFamily="34" charset="0"/>
                <a:cs typeface="Calibri" panose="020F0502020204030204" pitchFamily="34" charset="0"/>
              </a:rPr>
              <a:t> (4)</a:t>
            </a:r>
            <a:endParaRPr lang="en-GB" sz="2400" b="1" dirty="0">
              <a:solidFill>
                <a:schemeClr val="bg2"/>
              </a:solidFill>
              <a:latin typeface="Calibri" panose="020F0502020204030204" pitchFamily="34" charset="0"/>
              <a:cs typeface="Calibri" panose="020F0502020204030204" pitchFamily="34" charset="0"/>
            </a:endParaRPr>
          </a:p>
        </p:txBody>
      </p:sp>
      <p:graphicFrame>
        <p:nvGraphicFramePr>
          <p:cNvPr id="4" name="Θέση περιεχομένου 3">
            <a:extLst>
              <a:ext uri="{FF2B5EF4-FFF2-40B4-BE49-F238E27FC236}">
                <a16:creationId xmlns:a16="http://schemas.microsoft.com/office/drawing/2014/main" id="{5B3C503B-0033-CF25-C0F9-95FEEBB203CA}"/>
              </a:ext>
            </a:extLst>
          </p:cNvPr>
          <p:cNvGraphicFramePr>
            <a:graphicFrameLocks noGrp="1"/>
          </p:cNvGraphicFramePr>
          <p:nvPr>
            <p:ph idx="1"/>
            <p:extLst>
              <p:ext uri="{D42A27DB-BD31-4B8C-83A1-F6EECF244321}">
                <p14:modId xmlns:p14="http://schemas.microsoft.com/office/powerpoint/2010/main" val="3019576367"/>
              </p:ext>
            </p:extLst>
          </p:nvPr>
        </p:nvGraphicFramePr>
        <p:xfrm>
          <a:off x="820132" y="1112363"/>
          <a:ext cx="10689995" cy="5882640"/>
        </p:xfrm>
        <a:graphic>
          <a:graphicData uri="http://schemas.openxmlformats.org/drawingml/2006/table">
            <a:tbl>
              <a:tblPr firstRow="1" bandRow="1">
                <a:tableStyleId>{7DF18680-E054-41AD-8BC1-D1AEF772440D}</a:tableStyleId>
              </a:tblPr>
              <a:tblGrid>
                <a:gridCol w="2145594">
                  <a:extLst>
                    <a:ext uri="{9D8B030D-6E8A-4147-A177-3AD203B41FA5}">
                      <a16:colId xmlns:a16="http://schemas.microsoft.com/office/drawing/2014/main" val="1945980274"/>
                    </a:ext>
                  </a:extLst>
                </a:gridCol>
                <a:gridCol w="2487370">
                  <a:extLst>
                    <a:ext uri="{9D8B030D-6E8A-4147-A177-3AD203B41FA5}">
                      <a16:colId xmlns:a16="http://schemas.microsoft.com/office/drawing/2014/main" val="19528074"/>
                    </a:ext>
                  </a:extLst>
                </a:gridCol>
                <a:gridCol w="3401340">
                  <a:extLst>
                    <a:ext uri="{9D8B030D-6E8A-4147-A177-3AD203B41FA5}">
                      <a16:colId xmlns:a16="http://schemas.microsoft.com/office/drawing/2014/main" val="1009139913"/>
                    </a:ext>
                  </a:extLst>
                </a:gridCol>
                <a:gridCol w="2655691">
                  <a:extLst>
                    <a:ext uri="{9D8B030D-6E8A-4147-A177-3AD203B41FA5}">
                      <a16:colId xmlns:a16="http://schemas.microsoft.com/office/drawing/2014/main" val="1719028616"/>
                    </a:ext>
                  </a:extLst>
                </a:gridCol>
              </a:tblGrid>
              <a:tr h="240211">
                <a:tc>
                  <a:txBody>
                    <a:bodyPr/>
                    <a:lstStyle/>
                    <a:p>
                      <a:pPr algn="ctr"/>
                      <a:r>
                        <a:rPr lang="el-GR" sz="1000" dirty="0">
                          <a:latin typeface="Calibri" panose="020F0502020204030204" pitchFamily="34" charset="0"/>
                          <a:ea typeface="Calibri" panose="020F0502020204030204" pitchFamily="34" charset="0"/>
                          <a:cs typeface="Calibri" panose="020F0502020204030204" pitchFamily="34" charset="0"/>
                        </a:rPr>
                        <a:t>ΕΠΙΠΕΔΑ ΣΧΕΔΙΑΣΜΟΥ</a:t>
                      </a:r>
                      <a:endParaRPr lang="en-US" sz="1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000" dirty="0">
                          <a:latin typeface="Calibri" panose="020F0502020204030204" pitchFamily="34" charset="0"/>
                          <a:ea typeface="Calibri" panose="020F0502020204030204" pitchFamily="34" charset="0"/>
                          <a:cs typeface="Calibri" panose="020F0502020204030204" pitchFamily="34" charset="0"/>
                        </a:rPr>
                        <a:t>ΚΑΤΗΓΟΡΙΕΣ ΣΧΕΔΙΩΝ</a:t>
                      </a:r>
                      <a:endParaRPr lang="en-US" sz="1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000" dirty="0">
                          <a:latin typeface="Calibri" panose="020F0502020204030204" pitchFamily="34" charset="0"/>
                          <a:ea typeface="Calibri" panose="020F0502020204030204" pitchFamily="34" charset="0"/>
                          <a:cs typeface="Calibri" panose="020F0502020204030204" pitchFamily="34" charset="0"/>
                        </a:rPr>
                        <a:t>ΠΕΡΙΕΧΟΜΕΝΟ</a:t>
                      </a:r>
                      <a:endParaRPr lang="en-US" sz="1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000" dirty="0">
                          <a:latin typeface="Calibri" panose="020F0502020204030204" pitchFamily="34" charset="0"/>
                          <a:ea typeface="Calibri" panose="020F0502020204030204" pitchFamily="34" charset="0"/>
                          <a:cs typeface="Calibri" panose="020F0502020204030204" pitchFamily="34" charset="0"/>
                        </a:rPr>
                        <a:t>ΕΓΚΡΙΤΙΚΗ ΠΡΑΞΗ</a:t>
                      </a:r>
                      <a:endParaRPr lang="en-US" sz="10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457082248"/>
                  </a:ext>
                </a:extLst>
              </a:tr>
              <a:tr h="240211">
                <a:tc gridSpan="4">
                  <a:txBody>
                    <a:bodyPr/>
                    <a:lstStyle/>
                    <a:p>
                      <a:pPr algn="ctr"/>
                      <a:r>
                        <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rPr>
                        <a:t>Ι. ΧΩΡΟΤΑΞΙΚΟΣ ΣΧΕΔΙΑΣΜΟΣ</a:t>
                      </a:r>
                      <a:endParaRPr lang="en-US"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endParaRPr lang="en-US"/>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5331873"/>
                  </a:ext>
                </a:extLst>
              </a:tr>
              <a:tr h="2724368">
                <a:tc>
                  <a:txBody>
                    <a:bodyPr/>
                    <a:lstStyle/>
                    <a:p>
                      <a:r>
                        <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rPr>
                        <a:t>ΕΘΝΙΚΟ ΕΠΙΠΕΔΟ</a:t>
                      </a:r>
                      <a:endParaRPr lang="en-US"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rPr>
                        <a:t>Ειδικά Χωροταξικά Πλαίσια (ΕΧΠ)</a:t>
                      </a:r>
                      <a:endParaRPr lang="en-US"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just"/>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Κατευθύνσεις σε εθνικό επίπεδο, και όπου απαιτείται ρυθμίσεις, για: </a:t>
                      </a:r>
                    </a:p>
                    <a:p>
                      <a:pPr marL="171450" indent="-171450" algn="just">
                        <a:buFont typeface="Wingdings" panose="05000000000000000000" pitchFamily="2" charset="2"/>
                        <a:buChar char="§"/>
                      </a:pP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Τη χωρική διάρθρωση και δομή του οικιστικού δικτύου της Χώρας </a:t>
                      </a:r>
                    </a:p>
                    <a:p>
                      <a:pPr marL="171450" indent="-171450" algn="just">
                        <a:buFont typeface="Wingdings" panose="05000000000000000000" pitchFamily="2" charset="2"/>
                        <a:buChar char="§"/>
                      </a:pP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Τη χωρική διάρθρωση τομέων ή κλάδων παραγωγικών δραστηριοτήτων εθνικής σημασίας (π.χ. βιομηχανία, τουρισμός, ενέργεια, υδατοκαλλιέργειες)  </a:t>
                      </a:r>
                    </a:p>
                    <a:p>
                      <a:pPr marL="171450" indent="-171450" algn="just">
                        <a:buFont typeface="Wingdings" panose="05000000000000000000" pitchFamily="2" charset="2"/>
                        <a:buChar char="§"/>
                      </a:pP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τη χωρική διάρθρωση δικτύων και υπηρεσιών τεχνικής και διοικητικής υποδομής (π.χ. μεταφορικοί άξονες, λιμάνια, αεροδρόμια),</a:t>
                      </a:r>
                    </a:p>
                    <a:p>
                      <a:pPr marL="171450" indent="-171450" algn="just">
                        <a:buFont typeface="Wingdings" panose="05000000000000000000" pitchFamily="2" charset="2"/>
                        <a:buChar char="§"/>
                      </a:pP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Τη χωρική ανάπτυξη και οργάνωση περιοχών του εθνικού χώρου με ιδιαίτερη σημασία, όπως οι παράκτιες, οι νησιωτικές, οι ορεινές περιοχές κ.λπ. </a:t>
                      </a:r>
                    </a:p>
                    <a:p>
                      <a:pPr marL="171450" indent="-171450" algn="just">
                        <a:buFont typeface="Wingdings" panose="05000000000000000000" pitchFamily="2" charset="2"/>
                        <a:buChar char="§"/>
                      </a:pP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Τη διαμόρφωση πολιτικής γης </a:t>
                      </a:r>
                    </a:p>
                    <a:p>
                      <a:pPr marL="171450" indent="-171450" algn="just">
                        <a:buFont typeface="Wingdings" panose="05000000000000000000" pitchFamily="2" charset="2"/>
                        <a:buChar char="§"/>
                      </a:pP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Την προστασία του πολιτιστικού και φυσικού τοπίου</a:t>
                      </a:r>
                    </a:p>
                    <a:p>
                      <a:pPr marL="171450" indent="-171450" algn="just">
                        <a:buFont typeface="Wingdings" panose="05000000000000000000" pitchFamily="2" charset="2"/>
                        <a:buChar char="§"/>
                      </a:pPr>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Την προώθηση σχεδίων, προγραμμάτων ή έργων χωρικής ανάπτυξης μείζονος σημασίας ή και διακρατικής ή διαπεριφερειακής εμβέλειας</a:t>
                      </a:r>
                      <a:endPar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just"/>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Κοινές Αποφάσεις (ΚΥΑ) Υπουργού Περιβάλλοντος και Ενέργειας &amp; κατά περίπτωση αρμόδιων υπουργών </a:t>
                      </a:r>
                    </a:p>
                    <a:p>
                      <a:endParaRPr lang="en-US" sz="10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862915720"/>
                  </a:ext>
                </a:extLst>
              </a:tr>
              <a:tr h="1669774">
                <a:tc>
                  <a:txBody>
                    <a:bodyPr/>
                    <a:lstStyle/>
                    <a:p>
                      <a:r>
                        <a:rPr lang="el-GR" sz="1000" b="1" kern="1200" dirty="0">
                          <a:solidFill>
                            <a:schemeClr val="bg2"/>
                          </a:solidFill>
                          <a:latin typeface="Calibri" panose="020F0502020204030204" pitchFamily="34" charset="0"/>
                          <a:ea typeface="Calibri" panose="020F0502020204030204" pitchFamily="34" charset="0"/>
                          <a:cs typeface="Calibri" panose="020F0502020204030204" pitchFamily="34" charset="0"/>
                        </a:rPr>
                        <a:t>ΠΕΡΙΦΕΡΕΙΑΚΟ ΕΠΙΠΕΔΟ</a:t>
                      </a:r>
                      <a:endParaRPr lang="en-US" sz="1000" b="1" kern="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l-GR" sz="1000" b="1" kern="1200" dirty="0">
                          <a:solidFill>
                            <a:schemeClr val="bg2"/>
                          </a:solidFill>
                          <a:latin typeface="Calibri" panose="020F0502020204030204" pitchFamily="34" charset="0"/>
                          <a:ea typeface="Calibri" panose="020F0502020204030204" pitchFamily="34" charset="0"/>
                          <a:cs typeface="Calibri" panose="020F0502020204030204" pitchFamily="34" charset="0"/>
                        </a:rPr>
                        <a:t>Περιφερειακά Χωροταξικά Πλαίσια (ΠΧΠ)</a:t>
                      </a:r>
                    </a:p>
                    <a:p>
                      <a:endParaRPr lang="en-US" dirty="0"/>
                    </a:p>
                  </a:txBody>
                  <a:tcPr/>
                </a:tc>
                <a:tc>
                  <a:txBody>
                    <a:bodyPr/>
                    <a:lstStyle/>
                    <a:p>
                      <a:pPr marL="171450" indent="-171450" algn="just">
                        <a:buFont typeface="Wingdings" panose="05000000000000000000" pitchFamily="2" charset="2"/>
                        <a:buChar char="§"/>
                      </a:pPr>
                      <a:r>
                        <a:rPr lang="el-GR" sz="1000" kern="1200" dirty="0">
                          <a:solidFill>
                            <a:schemeClr val="bg2"/>
                          </a:solidFill>
                          <a:latin typeface="Calibri" panose="020F0502020204030204" pitchFamily="34" charset="0"/>
                          <a:ea typeface="Calibri" panose="020F0502020204030204" pitchFamily="34" charset="0"/>
                          <a:cs typeface="Calibri" panose="020F0502020204030204" pitchFamily="34" charset="0"/>
                        </a:rPr>
                        <a:t>Κατευθύνσεις, και όπου απαιτείται ρυθμίσεις, για τη χωρική οργάνωση και ανάπτυξη των 13 Περιφερειών της Χώρας </a:t>
                      </a:r>
                    </a:p>
                    <a:p>
                      <a:pPr marL="171450" indent="-171450" algn="just">
                        <a:buFont typeface="Wingdings" panose="05000000000000000000" pitchFamily="2" charset="2"/>
                        <a:buChar char="§"/>
                      </a:pPr>
                      <a:endParaRPr lang="el-GR" sz="1000" kern="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171450" indent="-171450" algn="just">
                        <a:buFont typeface="Wingdings" panose="05000000000000000000" pitchFamily="2" charset="2"/>
                        <a:buChar char="§"/>
                      </a:pPr>
                      <a:r>
                        <a:rPr lang="el-GR" sz="1000" kern="1200" dirty="0">
                          <a:solidFill>
                            <a:schemeClr val="bg2"/>
                          </a:solidFill>
                          <a:latin typeface="Calibri" panose="020F0502020204030204" pitchFamily="34" charset="0"/>
                          <a:ea typeface="Calibri" panose="020F0502020204030204" pitchFamily="34" charset="0"/>
                          <a:cs typeface="Calibri" panose="020F0502020204030204" pitchFamily="34" charset="0"/>
                        </a:rPr>
                        <a:t>Ειδικά για την Αττική, θέση ΠΧΠ επέχει το νέο Ρυθμιστικό Αθήνα-Αττικής (ν. 4277/2014) </a:t>
                      </a:r>
                    </a:p>
                    <a:p>
                      <a:pPr marL="171450" indent="-171450" algn="just">
                        <a:buFont typeface="Wingdings" panose="05000000000000000000" pitchFamily="2" charset="2"/>
                        <a:buChar char="§"/>
                      </a:pPr>
                      <a:r>
                        <a:rPr lang="el-GR" sz="1000" kern="1200" dirty="0">
                          <a:solidFill>
                            <a:schemeClr val="bg2"/>
                          </a:solidFill>
                          <a:latin typeface="Calibri" panose="020F0502020204030204" pitchFamily="34" charset="0"/>
                          <a:ea typeface="Calibri" panose="020F0502020204030204" pitchFamily="34" charset="0"/>
                          <a:cs typeface="Calibri" panose="020F0502020204030204" pitchFamily="34" charset="0"/>
                        </a:rPr>
                        <a:t>* Με το άρθρο 90 του ν,. 5106/2024 απαλείφθηκε η πρόβλεψη ότι τα ΠΧΠ μπορούν να περιέχουν και </a:t>
                      </a:r>
                      <a:r>
                        <a:rPr lang="el-GR" sz="1000" i="1" kern="1200" dirty="0">
                          <a:solidFill>
                            <a:schemeClr val="bg2"/>
                          </a:solidFill>
                          <a:latin typeface="Calibri" panose="020F0502020204030204" pitchFamily="34" charset="0"/>
                          <a:ea typeface="Calibri" panose="020F0502020204030204" pitchFamily="34" charset="0"/>
                          <a:cs typeface="Calibri" panose="020F0502020204030204" pitchFamily="34" charset="0"/>
                        </a:rPr>
                        <a:t>«ρυθμίσεις όπου απαιτείται»</a:t>
                      </a:r>
                    </a:p>
                    <a:p>
                      <a:endParaRPr lang="en-US" dirty="0"/>
                    </a:p>
                  </a:txBody>
                  <a:tcPr/>
                </a:tc>
                <a:tc>
                  <a:txBody>
                    <a:bodyPr/>
                    <a:lstStyle/>
                    <a:p>
                      <a:pPr algn="just"/>
                      <a:r>
                        <a:rPr lang="el-GR" sz="1000" kern="1200" dirty="0">
                          <a:solidFill>
                            <a:schemeClr val="bg2"/>
                          </a:solidFill>
                          <a:latin typeface="Calibri" panose="020F0502020204030204" pitchFamily="34" charset="0"/>
                          <a:ea typeface="Calibri" panose="020F0502020204030204" pitchFamily="34" charset="0"/>
                          <a:cs typeface="Calibri" panose="020F0502020204030204" pitchFamily="34" charset="0"/>
                        </a:rPr>
                        <a:t>Απόφαση Υπουργού Περιβάλλοντος και Ενέργειας </a:t>
                      </a:r>
                      <a:endParaRPr lang="en-US" sz="1000" kern="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229449011"/>
                  </a:ext>
                </a:extLst>
              </a:tr>
              <a:tr h="790945">
                <a:tc>
                  <a:txBody>
                    <a:bodyPr/>
                    <a:lstStyle/>
                    <a:p>
                      <a:r>
                        <a:rPr lang="el-GR" sz="1000" b="1" kern="1200" dirty="0">
                          <a:solidFill>
                            <a:schemeClr val="bg2"/>
                          </a:solidFill>
                          <a:latin typeface="Calibri" panose="020F0502020204030204" pitchFamily="34" charset="0"/>
                          <a:ea typeface="Calibri" panose="020F0502020204030204" pitchFamily="34" charset="0"/>
                          <a:cs typeface="Calibri" panose="020F0502020204030204" pitchFamily="34" charset="0"/>
                        </a:rPr>
                        <a:t>ΠΕΡΙΦΕΡΕΙΑΚΟ ΕΠΙΠΕΔΟ</a:t>
                      </a:r>
                    </a:p>
                    <a:p>
                      <a:endParaRPr lang="en-US" sz="1000" b="1" kern="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l-GR" sz="1000" b="1" kern="1200" dirty="0">
                          <a:solidFill>
                            <a:schemeClr val="bg2"/>
                          </a:solidFill>
                          <a:latin typeface="Calibri" panose="020F0502020204030204" pitchFamily="34" charset="0"/>
                          <a:ea typeface="Calibri" panose="020F0502020204030204" pitchFamily="34" charset="0"/>
                          <a:cs typeface="Calibri" panose="020F0502020204030204" pitchFamily="34" charset="0"/>
                        </a:rPr>
                        <a:t>Θαλάσσια Χωροταξικά Πλαίσια (ΘΧΠ)</a:t>
                      </a:r>
                    </a:p>
                    <a:p>
                      <a:endParaRPr lang="en-US" sz="1000" b="1" kern="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171450" indent="-171450" algn="just" defTabSz="914400" rtl="0" eaLnBrk="1" latinLnBrk="0" hangingPunct="1">
                        <a:buFont typeface="Wingdings" panose="05000000000000000000" pitchFamily="2" charset="2"/>
                        <a:buChar char="§"/>
                      </a:pPr>
                      <a:r>
                        <a:rPr lang="el-GR" sz="1000" kern="1200" dirty="0">
                          <a:solidFill>
                            <a:schemeClr val="bg2"/>
                          </a:solidFill>
                          <a:latin typeface="Calibri" panose="020F0502020204030204" pitchFamily="34" charset="0"/>
                          <a:ea typeface="Calibri" panose="020F0502020204030204" pitchFamily="34" charset="0"/>
                          <a:cs typeface="Calibri" panose="020F0502020204030204" pitchFamily="34" charset="0"/>
                        </a:rPr>
                        <a:t>Κατευθύνσεις, και όπου απαιτείται ρυθμίσεις, για τη χωρική ανάπτυξη και οργάνωση των θαλάσσιων χωρικών ενοτήτων </a:t>
                      </a:r>
                    </a:p>
                    <a:p>
                      <a:endParaRPr lang="en-US" dirty="0"/>
                    </a:p>
                  </a:txBody>
                  <a:tcPr/>
                </a:tc>
                <a:tc>
                  <a:txBody>
                    <a:bodyPr/>
                    <a:lstStyle/>
                    <a:p>
                      <a:pPr algn="just"/>
                      <a:r>
                        <a:rPr lang="el-GR" sz="1000" kern="1200" dirty="0">
                          <a:solidFill>
                            <a:schemeClr val="bg2"/>
                          </a:solidFill>
                          <a:latin typeface="Calibri" panose="020F0502020204030204" pitchFamily="34" charset="0"/>
                          <a:ea typeface="Calibri" panose="020F0502020204030204" pitchFamily="34" charset="0"/>
                          <a:cs typeface="Calibri" panose="020F0502020204030204" pitchFamily="34" charset="0"/>
                        </a:rPr>
                        <a:t>Απόφαση Υπουργού Περιβάλλοντος και Ενέργειας </a:t>
                      </a:r>
                    </a:p>
                    <a:p>
                      <a:endParaRPr lang="en-US" dirty="0"/>
                    </a:p>
                  </a:txBody>
                  <a:tcPr/>
                </a:tc>
                <a:extLst>
                  <a:ext uri="{0D108BD9-81ED-4DB2-BD59-A6C34878D82A}">
                    <a16:rowId xmlns:a16="http://schemas.microsoft.com/office/drawing/2014/main" val="2054108462"/>
                  </a:ext>
                </a:extLst>
              </a:tr>
            </a:tbl>
          </a:graphicData>
        </a:graphic>
      </p:graphicFrame>
    </p:spTree>
    <p:extLst>
      <p:ext uri="{BB962C8B-B14F-4D97-AF65-F5344CB8AC3E}">
        <p14:creationId xmlns:p14="http://schemas.microsoft.com/office/powerpoint/2010/main" val="2417620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CD8AB-94F6-6B29-D73A-87C2540C21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3E1717-A125-4DF4-B3B1-8DC2C7069710}"/>
              </a:ext>
            </a:extLst>
          </p:cNvPr>
          <p:cNvSpPr>
            <a:spLocks noGrp="1"/>
          </p:cNvSpPr>
          <p:nvPr>
            <p:ph type="title"/>
          </p:nvPr>
        </p:nvSpPr>
        <p:spPr>
          <a:xfrm>
            <a:off x="1141413" y="141402"/>
            <a:ext cx="9905998" cy="612743"/>
          </a:xfrm>
        </p:spPr>
        <p:txBody>
          <a:bodyPr>
            <a:normAutofit/>
          </a:bodyPr>
          <a:lstStyle/>
          <a:p>
            <a:pPr algn="ctr"/>
            <a:r>
              <a:rPr lang="el-GR" sz="1800" b="1" dirty="0">
                <a:solidFill>
                  <a:schemeClr val="bg2"/>
                </a:solidFill>
                <a:latin typeface="Calibri" panose="020F0502020204030204" pitchFamily="34" charset="0"/>
                <a:cs typeface="Calibri" panose="020F0502020204030204" pitchFamily="34" charset="0"/>
              </a:rPr>
              <a:t>Ι. Η </a:t>
            </a:r>
            <a:r>
              <a:rPr lang="el-GR" sz="1800" b="1" dirty="0" err="1">
                <a:solidFill>
                  <a:schemeClr val="bg2"/>
                </a:solidFill>
                <a:latin typeface="Calibri" panose="020F0502020204030204" pitchFamily="34" charset="0"/>
                <a:cs typeface="Calibri" panose="020F0502020204030204" pitchFamily="34" charset="0"/>
              </a:rPr>
              <a:t>διΑρθρωση</a:t>
            </a:r>
            <a:r>
              <a:rPr lang="el-GR" sz="1800" b="1" dirty="0">
                <a:solidFill>
                  <a:schemeClr val="bg2"/>
                </a:solidFill>
                <a:latin typeface="Calibri" panose="020F0502020204030204" pitchFamily="34" charset="0"/>
                <a:cs typeface="Calibri" panose="020F0502020204030204" pitchFamily="34" charset="0"/>
              </a:rPr>
              <a:t> του </a:t>
            </a:r>
            <a:r>
              <a:rPr lang="el-GR" sz="1800" b="1" dirty="0" err="1">
                <a:solidFill>
                  <a:schemeClr val="bg2"/>
                </a:solidFill>
                <a:latin typeface="Calibri" panose="020F0502020204030204" pitchFamily="34" charset="0"/>
                <a:cs typeface="Calibri" panose="020F0502020204030204" pitchFamily="34" charset="0"/>
              </a:rPr>
              <a:t>συστΗματος</a:t>
            </a:r>
            <a:r>
              <a:rPr lang="el-GR" sz="1800" b="1" dirty="0">
                <a:solidFill>
                  <a:schemeClr val="bg2"/>
                </a:solidFill>
                <a:latin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cs typeface="Calibri" panose="020F0502020204030204" pitchFamily="34" charset="0"/>
              </a:rPr>
              <a:t>χωρικοΥ</a:t>
            </a:r>
            <a:r>
              <a:rPr lang="el-GR" sz="1800" b="1" dirty="0">
                <a:solidFill>
                  <a:schemeClr val="bg2"/>
                </a:solidFill>
                <a:latin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cs typeface="Calibri" panose="020F0502020204030204" pitchFamily="34" charset="0"/>
              </a:rPr>
              <a:t>σχεδιασμοΥ</a:t>
            </a:r>
            <a:r>
              <a:rPr lang="el-GR" sz="1800" b="1" dirty="0">
                <a:solidFill>
                  <a:schemeClr val="bg2"/>
                </a:solidFill>
                <a:latin typeface="Calibri" panose="020F0502020204030204" pitchFamily="34" charset="0"/>
                <a:cs typeface="Calibri" panose="020F0502020204030204" pitchFamily="34" charset="0"/>
              </a:rPr>
              <a:t> (5)</a:t>
            </a:r>
            <a:endParaRPr lang="en-GB" sz="1800" b="1" dirty="0">
              <a:solidFill>
                <a:schemeClr val="bg2"/>
              </a:solidFill>
              <a:latin typeface="Calibri" panose="020F0502020204030204" pitchFamily="34" charset="0"/>
              <a:cs typeface="Calibri" panose="020F0502020204030204" pitchFamily="34" charset="0"/>
            </a:endParaRPr>
          </a:p>
        </p:txBody>
      </p:sp>
      <p:graphicFrame>
        <p:nvGraphicFramePr>
          <p:cNvPr id="4" name="Θέση περιεχομένου 3">
            <a:extLst>
              <a:ext uri="{FF2B5EF4-FFF2-40B4-BE49-F238E27FC236}">
                <a16:creationId xmlns:a16="http://schemas.microsoft.com/office/drawing/2014/main" id="{2B88F64B-95FB-CDA9-FF19-0C76C7BB0089}"/>
              </a:ext>
            </a:extLst>
          </p:cNvPr>
          <p:cNvGraphicFramePr>
            <a:graphicFrameLocks noGrp="1"/>
          </p:cNvGraphicFramePr>
          <p:nvPr>
            <p:ph idx="1"/>
            <p:extLst>
              <p:ext uri="{D42A27DB-BD31-4B8C-83A1-F6EECF244321}">
                <p14:modId xmlns:p14="http://schemas.microsoft.com/office/powerpoint/2010/main" val="1468849875"/>
              </p:ext>
            </p:extLst>
          </p:nvPr>
        </p:nvGraphicFramePr>
        <p:xfrm>
          <a:off x="179110" y="705613"/>
          <a:ext cx="11717518" cy="5803909"/>
        </p:xfrm>
        <a:graphic>
          <a:graphicData uri="http://schemas.openxmlformats.org/drawingml/2006/table">
            <a:tbl>
              <a:tblPr firstRow="1" bandRow="1">
                <a:tableStyleId>{7DF18680-E054-41AD-8BC1-D1AEF772440D}</a:tableStyleId>
              </a:tblPr>
              <a:tblGrid>
                <a:gridCol w="1376313">
                  <a:extLst>
                    <a:ext uri="{9D8B030D-6E8A-4147-A177-3AD203B41FA5}">
                      <a16:colId xmlns:a16="http://schemas.microsoft.com/office/drawing/2014/main" val="1945980274"/>
                    </a:ext>
                  </a:extLst>
                </a:gridCol>
                <a:gridCol w="914555">
                  <a:extLst>
                    <a:ext uri="{9D8B030D-6E8A-4147-A177-3AD203B41FA5}">
                      <a16:colId xmlns:a16="http://schemas.microsoft.com/office/drawing/2014/main" val="206920277"/>
                    </a:ext>
                  </a:extLst>
                </a:gridCol>
                <a:gridCol w="1602401">
                  <a:extLst>
                    <a:ext uri="{9D8B030D-6E8A-4147-A177-3AD203B41FA5}">
                      <a16:colId xmlns:a16="http://schemas.microsoft.com/office/drawing/2014/main" val="19528074"/>
                    </a:ext>
                  </a:extLst>
                </a:gridCol>
                <a:gridCol w="5703217">
                  <a:extLst>
                    <a:ext uri="{9D8B030D-6E8A-4147-A177-3AD203B41FA5}">
                      <a16:colId xmlns:a16="http://schemas.microsoft.com/office/drawing/2014/main" val="447496059"/>
                    </a:ext>
                  </a:extLst>
                </a:gridCol>
                <a:gridCol w="2121032">
                  <a:extLst>
                    <a:ext uri="{9D8B030D-6E8A-4147-A177-3AD203B41FA5}">
                      <a16:colId xmlns:a16="http://schemas.microsoft.com/office/drawing/2014/main" val="325670952"/>
                    </a:ext>
                  </a:extLst>
                </a:gridCol>
              </a:tblGrid>
              <a:tr h="490373">
                <a:tc gridSpan="2">
                  <a:txBody>
                    <a:bodyPr/>
                    <a:lstStyle/>
                    <a:p>
                      <a:pPr algn="ctr"/>
                      <a:r>
                        <a:rPr lang="el-GR" sz="1000" dirty="0">
                          <a:latin typeface="Calibri" panose="020F0502020204030204" pitchFamily="34" charset="0"/>
                          <a:ea typeface="Calibri" panose="020F0502020204030204" pitchFamily="34" charset="0"/>
                          <a:cs typeface="Calibri" panose="020F0502020204030204" pitchFamily="34" charset="0"/>
                        </a:rPr>
                        <a:t>ΕΠΙΠΕΔΑ ΣΧΕΔΙΑΣΜΟΥ</a:t>
                      </a:r>
                      <a:endParaRPr lang="en-US" sz="1000" dirty="0">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pPr algn="ctr"/>
                      <a:endParaRPr lang="en-US" sz="1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000" dirty="0">
                          <a:latin typeface="Calibri" panose="020F0502020204030204" pitchFamily="34" charset="0"/>
                          <a:ea typeface="Calibri" panose="020F0502020204030204" pitchFamily="34" charset="0"/>
                          <a:cs typeface="Calibri" panose="020F0502020204030204" pitchFamily="34" charset="0"/>
                        </a:rPr>
                        <a:t>ΚΑΤΗΓΟΡΙΕΣ ΣΧΕΔΙΩΝ</a:t>
                      </a:r>
                      <a:endParaRPr lang="en-US" sz="1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000" dirty="0">
                          <a:latin typeface="Calibri" panose="020F0502020204030204" pitchFamily="34" charset="0"/>
                          <a:ea typeface="Calibri" panose="020F0502020204030204" pitchFamily="34" charset="0"/>
                          <a:cs typeface="Calibri" panose="020F0502020204030204" pitchFamily="34" charset="0"/>
                        </a:rPr>
                        <a:t>ΠΕΡΙΕΧΟΜΕΝΟ</a:t>
                      </a:r>
                      <a:endParaRPr lang="en-US" sz="1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000" dirty="0">
                          <a:latin typeface="Calibri" panose="020F0502020204030204" pitchFamily="34" charset="0"/>
                          <a:ea typeface="Calibri" panose="020F0502020204030204" pitchFamily="34" charset="0"/>
                          <a:cs typeface="Calibri" panose="020F0502020204030204" pitchFamily="34" charset="0"/>
                        </a:rPr>
                        <a:t>ΕΓΚΡΙΤΙΚΗ ΠΡΑΞΗ</a:t>
                      </a:r>
                      <a:endParaRPr lang="en-US" sz="10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457082248"/>
                  </a:ext>
                </a:extLst>
              </a:tr>
              <a:tr h="232818">
                <a:tc gridSpan="5">
                  <a:txBody>
                    <a:bodyPr/>
                    <a:lstStyle/>
                    <a:p>
                      <a:pPr algn="ctr"/>
                      <a:r>
                        <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rPr>
                        <a:t>ΙΙ. ΠΟΛΕΟΔΟΜΙΚΟΣ ΣΧΕΔΙΑΣΜΟΣ</a:t>
                      </a:r>
                      <a:endParaRPr lang="en-US"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a:endParaRPr lang="en-US"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331873"/>
                  </a:ext>
                </a:extLst>
              </a:tr>
              <a:tr h="358228">
                <a:tc rowSpan="4">
                  <a:txBody>
                    <a:bodyPr/>
                    <a:lstStyle/>
                    <a:p>
                      <a:endPar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ct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ΤΟΠΙΚΟ ΕΠΙΠΕΔΟ</a:t>
                      </a:r>
                    </a:p>
                    <a:p>
                      <a:endParaRPr lang="en-US" sz="1000" b="1" kern="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gridSpan="4">
                  <a:txBody>
                    <a:bodyPr/>
                    <a:lstStyle/>
                    <a:p>
                      <a:r>
                        <a:rPr lang="el-GR" sz="1000" b="1">
                          <a:solidFill>
                            <a:schemeClr val="bg2"/>
                          </a:solidFill>
                          <a:latin typeface="Calibri" panose="020F0502020204030204" pitchFamily="34" charset="0"/>
                          <a:ea typeface="Calibri" panose="020F0502020204030204" pitchFamily="34" charset="0"/>
                          <a:cs typeface="Calibri" panose="020F0502020204030204" pitchFamily="34" charset="0"/>
                        </a:rPr>
                        <a:t>Α. ΤΟΠΙΚΑ ΚΑΙ ΕΙΔΙΚΑ ΠΟΛΕΟΔΟΜΙΚΑ ΣΧΕΔΙΑ (ΠΡΩΤΟ ΕΠΙΠΕΔΟ)</a:t>
                      </a:r>
                      <a:endParaRPr lang="en-US" sz="1000" b="1" kern="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r>
                        <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rPr>
                        <a:t>Α. ΤΟΠΙΚΑ ΚΑΙ ΕΙΔΙΚΑ ΠΟΛΕΟΔΟΜΙΚΑ ΣΧΕΔΙΑ (ΠΡΩΤΟ ΕΠΙΠΕΔΟ)</a:t>
                      </a:r>
                      <a:endParaRPr lang="en-US"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endParaRPr lang="en-US"/>
                    </a:p>
                  </a:txBody>
                  <a:tcPr/>
                </a:tc>
                <a:tc hMerge="1">
                  <a:txBody>
                    <a:bodyPr/>
                    <a:lstStyle/>
                    <a:p>
                      <a:endParaRPr lang="en-US" sz="1000" b="1" kern="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058889777"/>
                  </a:ext>
                </a:extLst>
              </a:tr>
              <a:tr h="2706509">
                <a:tc vMerge="1">
                  <a:txBody>
                    <a:bodyPr/>
                    <a:lstStyle/>
                    <a:p>
                      <a:endParaRPr/>
                    </a:p>
                  </a:txBody>
                  <a:tcPr/>
                </a:tc>
                <a:tc gridSpan="2">
                  <a:txBody>
                    <a:bodyPr/>
                    <a:lstStyle/>
                    <a:p>
                      <a:r>
                        <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rPr>
                        <a:t>Α1. Τοπικά Πολεοδομικά Σχέδια (ΤΠΣ)</a:t>
                      </a:r>
                      <a:endParaRPr lang="en-US" dirty="0"/>
                    </a:p>
                  </a:txBody>
                  <a:tcPr/>
                </a:tc>
                <a:tc hMerge="1">
                  <a:txBody>
                    <a:bodyPr/>
                    <a:lstStyle/>
                    <a:p>
                      <a:r>
                        <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rPr>
                        <a:t>Α1. Τοπικά Πολεοδομικά Σχέδια (ΤΠΣ)</a:t>
                      </a:r>
                      <a:endParaRPr lang="en-US"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just"/>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Τα ΤΠΣ αποτελούνται από κείμενα, χάρτες και διαγράμματα και καθορίζουν, για κάθε δημοτική ενότητα, το πρότυπο χωρικής οργάνωσης και ανάπτυξης και τα βασικά προγραμματικά μεγέθη, όρια πολεοδομικών ενοτήτων και οικισμών, χρήσεις γης, όρους και περιορισμούς δόμησης, σημαντικές πολεοδομικές παρεμβάσεις, Ζώνες Υποδοχής Συντελεστή Δόμησης (Ζ.Υ.Σ.), το οδικό δίκτυο, τα λοιπά μεταφορικά, τεχνικά και περιβαλλοντικά δίκτυα και υποδομές, μέτρα προσαρμογής στην κλιματική αλλαγή, μέτρα υποστηρικτικά της αντιμετώπισης έκτακτων αναγκών και διαχείρισης συνεπειών φυσικών και τεχνολογικών καταστροφών και λοιπών απειλών.</a:t>
                      </a:r>
                    </a:p>
                    <a:p>
                      <a:pPr algn="just"/>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algn="just"/>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Ειδικότερα, με τα ΤΠΣ καθορίζονται για κάθε δημοτική ενότητα οι ακόλουθες κατηγορίες περιοχών: </a:t>
                      </a:r>
                    </a:p>
                    <a:p>
                      <a:pPr algn="just"/>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α) Οικιστικές περιοχές </a:t>
                      </a:r>
                    </a:p>
                    <a:p>
                      <a:pPr algn="just"/>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β) Περιοχές παραγωγικών και επιχειρηματικών δραστηριοτήτων </a:t>
                      </a:r>
                    </a:p>
                    <a:p>
                      <a:pPr algn="just"/>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γ) Περιοχές προστασίας και Περιοχές με ειδικό νομικό καθεστώς </a:t>
                      </a:r>
                    </a:p>
                    <a:p>
                      <a:pPr algn="just"/>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δ) Περιοχές ελέγχου των χρήσεων γης </a:t>
                      </a:r>
                      <a:endParaRPr lang="en-US" dirty="0"/>
                    </a:p>
                  </a:txBody>
                  <a:tcPr/>
                </a:tc>
                <a:tc>
                  <a:txBody>
                    <a:bodyPr/>
                    <a:lstStyle/>
                    <a:p>
                      <a:r>
                        <a:rPr lang="el-GR" sz="1000" dirty="0">
                          <a:solidFill>
                            <a:schemeClr val="bg2"/>
                          </a:solidFill>
                          <a:latin typeface="Calibri" panose="020F0502020204030204" pitchFamily="34" charset="0"/>
                          <a:ea typeface="Calibri" panose="020F0502020204030204" pitchFamily="34" charset="0"/>
                          <a:cs typeface="Calibri" panose="020F0502020204030204" pitchFamily="34" charset="0"/>
                        </a:rPr>
                        <a:t>Προεδρικό Διάταγμα</a:t>
                      </a:r>
                    </a:p>
                  </a:txBody>
                  <a:tcPr/>
                </a:tc>
                <a:extLst>
                  <a:ext uri="{0D108BD9-81ED-4DB2-BD59-A6C34878D82A}">
                    <a16:rowId xmlns:a16="http://schemas.microsoft.com/office/drawing/2014/main" val="1862915720"/>
                  </a:ext>
                </a:extLst>
              </a:tr>
              <a:tr h="1151519">
                <a:tc vMerge="1">
                  <a:txBody>
                    <a:bodyPr/>
                    <a:lstStyle/>
                    <a:p>
                      <a:endParaRPr/>
                    </a:p>
                  </a:txBody>
                  <a:tcPr/>
                </a:tc>
                <a:tc gridSpan="2">
                  <a:txBody>
                    <a:bodyPr/>
                    <a:lstStyle/>
                    <a:p>
                      <a:r>
                        <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rPr>
                        <a:t>Α2. Ειδικά Πολεοδομικά Σχέδια (ΕΠΣ)</a:t>
                      </a:r>
                      <a:endParaRPr lang="en-US"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r>
                        <a:rPr lang="el-GR" sz="1000" b="1" dirty="0">
                          <a:solidFill>
                            <a:schemeClr val="bg2"/>
                          </a:solidFill>
                          <a:latin typeface="Calibri" panose="020F0502020204030204" pitchFamily="34" charset="0"/>
                          <a:ea typeface="Calibri" panose="020F0502020204030204" pitchFamily="34" charset="0"/>
                          <a:cs typeface="Calibri" panose="020F0502020204030204" pitchFamily="34" charset="0"/>
                        </a:rPr>
                        <a:t>Α2. Ειδικά Πολεοδομικά Σχέδια (ΕΠΣ)</a:t>
                      </a:r>
                      <a:endParaRPr lang="en-US" sz="1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n-US" dirty="0"/>
                    </a:p>
                  </a:txBody>
                  <a:tcPr/>
                </a:tc>
                <a:tc>
                  <a:txBody>
                    <a:bodyPr/>
                    <a:lstStyle/>
                    <a:p>
                      <a:pPr marL="171450" indent="-171450" algn="just">
                        <a:buFont typeface="Wingdings" panose="05000000000000000000" pitchFamily="2" charset="2"/>
                        <a:buChar char="§"/>
                      </a:pPr>
                      <a:r>
                        <a:rPr lang="el-GR" sz="1000" kern="1200" dirty="0">
                          <a:solidFill>
                            <a:schemeClr val="bg2"/>
                          </a:solidFill>
                          <a:latin typeface="Calibri" panose="020F0502020204030204" pitchFamily="34" charset="0"/>
                          <a:ea typeface="Calibri" panose="020F0502020204030204" pitchFamily="34" charset="0"/>
                          <a:cs typeface="Calibri" panose="020F0502020204030204" pitchFamily="34" charset="0"/>
                        </a:rPr>
                        <a:t>Ρύθμιση χρήσεων γης, όρων δόμησης και λοιπών όρων χωρικής ανάπτυξης σε περιοχές που μπορεί να λειτουργήσουν ως υποδοχείς σχεδίων, έργων και προγραμμάτων </a:t>
                      </a:r>
                      <a:r>
                        <a:rPr lang="el-GR" sz="1000" kern="1200" dirty="0" err="1">
                          <a:solidFill>
                            <a:schemeClr val="bg2"/>
                          </a:solidFill>
                          <a:latin typeface="Calibri" panose="020F0502020204030204" pitchFamily="34" charset="0"/>
                          <a:ea typeface="Calibri" panose="020F0502020204030204" pitchFamily="34" charset="0"/>
                          <a:cs typeface="Calibri" panose="020F0502020204030204" pitchFamily="34" charset="0"/>
                        </a:rPr>
                        <a:t>υπερτοπικής</a:t>
                      </a:r>
                      <a:r>
                        <a:rPr lang="el-GR" sz="1000" kern="1200" dirty="0">
                          <a:solidFill>
                            <a:schemeClr val="bg2"/>
                          </a:solidFill>
                          <a:latin typeface="Calibri" panose="020F0502020204030204" pitchFamily="34" charset="0"/>
                          <a:ea typeface="Calibri" panose="020F0502020204030204" pitchFamily="34" charset="0"/>
                          <a:cs typeface="Calibri" panose="020F0502020204030204" pitchFamily="34" charset="0"/>
                        </a:rPr>
                        <a:t> κλίμακας ή στρατηγικής σημασίας (π.χ. ΕΠΣ για το πρώην Ολυμπιακό Χωριό Τύπου Αμαρουσίου)</a:t>
                      </a:r>
                    </a:p>
                    <a:p>
                      <a:pPr marL="171450" indent="-171450" algn="just">
                        <a:buFont typeface="Wingdings" panose="05000000000000000000" pitchFamily="2" charset="2"/>
                        <a:buChar char="§"/>
                      </a:pPr>
                      <a:r>
                        <a:rPr lang="el-GR" sz="1000" kern="1200" dirty="0">
                          <a:solidFill>
                            <a:schemeClr val="bg2"/>
                          </a:solidFill>
                          <a:latin typeface="Calibri" panose="020F0502020204030204" pitchFamily="34" charset="0"/>
                          <a:ea typeface="Calibri" panose="020F0502020204030204" pitchFamily="34" charset="0"/>
                          <a:cs typeface="Calibri" panose="020F0502020204030204" pitchFamily="34" charset="0"/>
                        </a:rPr>
                        <a:t>ΕΠΣ μπορεί να καταρτίζονται επίσης  για προγράμματα αστικής ανάπλασης (π.χ. ΕΠΣ για τον χώρο της ΔΕΘ στη Θεσσαλονίκη), περιβαλλοντικής προστασίας ή αντιμετώπισης των συνεπειών από φυσικές καταστροφές (π.χ. ΕΠΣ για το Μάτι Αττικής) </a:t>
                      </a:r>
                    </a:p>
                  </a:txBody>
                  <a:tcPr/>
                </a:tc>
                <a:tc>
                  <a:txBody>
                    <a:bodyPr/>
                    <a:lstStyle/>
                    <a:p>
                      <a:r>
                        <a:rPr lang="el-GR" sz="1000" kern="1200">
                          <a:solidFill>
                            <a:schemeClr val="bg2"/>
                          </a:solidFill>
                          <a:latin typeface="Calibri" panose="020F0502020204030204" pitchFamily="34" charset="0"/>
                          <a:ea typeface="Calibri" panose="020F0502020204030204" pitchFamily="34" charset="0"/>
                          <a:cs typeface="Calibri" panose="020F0502020204030204" pitchFamily="34" charset="0"/>
                        </a:rPr>
                        <a:t>Προεδρικό Διάταγμα</a:t>
                      </a:r>
                      <a:endParaRPr lang="el-GR" sz="1000" kern="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229449011"/>
                  </a:ext>
                </a:extLst>
              </a:tr>
              <a:tr h="785761">
                <a:tc vMerge="1">
                  <a:txBody>
                    <a:bodyPr/>
                    <a:lstStyle/>
                    <a:p>
                      <a:endParaRPr dirty="0"/>
                    </a:p>
                  </a:txBody>
                  <a:tcPr/>
                </a:tc>
                <a:tc gridSpan="2">
                  <a:txBody>
                    <a:bodyPr/>
                    <a:lstStyle/>
                    <a:p>
                      <a:r>
                        <a:rPr lang="el-GR" sz="1000" b="1" kern="1200" dirty="0">
                          <a:solidFill>
                            <a:schemeClr val="bg2"/>
                          </a:solidFill>
                          <a:latin typeface="Calibri" panose="020F0502020204030204" pitchFamily="34" charset="0"/>
                          <a:ea typeface="Calibri" panose="020F0502020204030204" pitchFamily="34" charset="0"/>
                          <a:cs typeface="Calibri" panose="020F0502020204030204" pitchFamily="34" charset="0"/>
                        </a:rPr>
                        <a:t>Ρυμοτομικά Σχέδια Εφαρμογής (ΡΣΕ)</a:t>
                      </a:r>
                    </a:p>
                  </a:txBody>
                  <a:tcPr/>
                </a:tc>
                <a:tc hMerge="1">
                  <a:txBody>
                    <a:bodyPr/>
                    <a:lstStyle/>
                    <a:p>
                      <a:r>
                        <a:rPr lang="el-GR" sz="1000" b="1" kern="1200" dirty="0">
                          <a:solidFill>
                            <a:schemeClr val="bg2"/>
                          </a:solidFill>
                          <a:latin typeface="Calibri" panose="020F0502020204030204" pitchFamily="34" charset="0"/>
                          <a:ea typeface="Calibri" panose="020F0502020204030204" pitchFamily="34" charset="0"/>
                          <a:cs typeface="Calibri" panose="020F0502020204030204" pitchFamily="34" charset="0"/>
                        </a:rPr>
                        <a:t>Ρυμοτομικά Σχέδια Εφαρμογής (ΡΣΕ)</a:t>
                      </a:r>
                    </a:p>
                    <a:p>
                      <a:endParaRPr lang="en-US" sz="1000" b="1" kern="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171450" indent="-171450" algn="just" defTabSz="914400" rtl="0" eaLnBrk="1" latinLnBrk="0" hangingPunct="1">
                        <a:buFont typeface="Wingdings" panose="05000000000000000000" pitchFamily="2" charset="2"/>
                        <a:buChar char="§"/>
                      </a:pPr>
                      <a:r>
                        <a:rPr lang="el-GR" sz="1000" kern="1200" dirty="0">
                          <a:solidFill>
                            <a:schemeClr val="bg2"/>
                          </a:solidFill>
                          <a:latin typeface="Calibri" panose="020F0502020204030204" pitchFamily="34" charset="0"/>
                          <a:ea typeface="Calibri" panose="020F0502020204030204" pitchFamily="34" charset="0"/>
                          <a:cs typeface="Calibri" panose="020F0502020204030204" pitchFamily="34" charset="0"/>
                        </a:rPr>
                        <a:t>Εξειδίκευση χρήσεων γης και όρων δόμησης σε περιοχές των ΤΠΣ ή ΕΠΣ που πολεοδομούνται, καθώς και έγκριση ρυμοτομικού σχεδίου (καθορισμός κοινοχρήστων, κοινωφελών και οικοδομήσιμων χώρων) </a:t>
                      </a:r>
                    </a:p>
                    <a:p>
                      <a:pPr marL="171450" indent="-171450" algn="just" defTabSz="914400" rtl="0" eaLnBrk="1" latinLnBrk="0" hangingPunct="1">
                        <a:buFont typeface="Wingdings" panose="05000000000000000000" pitchFamily="2" charset="2"/>
                        <a:buChar char="§"/>
                      </a:pPr>
                      <a:endParaRPr lang="el-GR" sz="1000" kern="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171450" indent="-171450" algn="just" defTabSz="914400" rtl="0" eaLnBrk="1" latinLnBrk="0" hangingPunct="1">
                        <a:buFont typeface="Wingdings" panose="05000000000000000000" pitchFamily="2" charset="2"/>
                        <a:buChar char="§"/>
                      </a:pPr>
                      <a:r>
                        <a:rPr lang="el-GR" sz="1000" kern="1200" dirty="0">
                          <a:solidFill>
                            <a:schemeClr val="bg2"/>
                          </a:solidFill>
                          <a:latin typeface="Calibri" panose="020F0502020204030204" pitchFamily="34" charset="0"/>
                          <a:ea typeface="Calibri" panose="020F0502020204030204" pitchFamily="34" charset="0"/>
                          <a:cs typeface="Calibri" panose="020F0502020204030204" pitchFamily="34" charset="0"/>
                        </a:rPr>
                        <a:t>Εφαρμογή ρυμοτομικού σχεδίου, όπου απαιτείται, και κύρωση οικείας Πράξεως Εφαρμογής </a:t>
                      </a:r>
                    </a:p>
                  </a:txBody>
                  <a:tcPr/>
                </a:tc>
                <a:tc>
                  <a:txBody>
                    <a:bodyPr/>
                    <a:lstStyle/>
                    <a:p>
                      <a:pPr algn="just"/>
                      <a:r>
                        <a:rPr lang="el-GR" sz="1000" kern="1200" dirty="0">
                          <a:solidFill>
                            <a:schemeClr val="bg2"/>
                          </a:solidFill>
                          <a:latin typeface="Calibri" panose="020F0502020204030204" pitchFamily="34" charset="0"/>
                          <a:ea typeface="Calibri" panose="020F0502020204030204" pitchFamily="34" charset="0"/>
                          <a:cs typeface="Calibri" panose="020F0502020204030204" pitchFamily="34" charset="0"/>
                        </a:rPr>
                        <a:t>Απόφαση Συντονιστή (και πλέον Γραμματέα)  Αποκεντρωμένης Διοίκησης </a:t>
                      </a:r>
                    </a:p>
                  </a:txBody>
                  <a:tcPr/>
                </a:tc>
                <a:extLst>
                  <a:ext uri="{0D108BD9-81ED-4DB2-BD59-A6C34878D82A}">
                    <a16:rowId xmlns:a16="http://schemas.microsoft.com/office/drawing/2014/main" val="2054108462"/>
                  </a:ext>
                </a:extLst>
              </a:tr>
            </a:tbl>
          </a:graphicData>
        </a:graphic>
      </p:graphicFrame>
    </p:spTree>
    <p:extLst>
      <p:ext uri="{BB962C8B-B14F-4D97-AF65-F5344CB8AC3E}">
        <p14:creationId xmlns:p14="http://schemas.microsoft.com/office/powerpoint/2010/main" val="289109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4B15F-3180-739E-7BB0-E072910347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0B3191-E04C-D0B7-927D-293B1686AA5F}"/>
              </a:ext>
            </a:extLst>
          </p:cNvPr>
          <p:cNvSpPr>
            <a:spLocks noGrp="1"/>
          </p:cNvSpPr>
          <p:nvPr>
            <p:ph type="title"/>
          </p:nvPr>
        </p:nvSpPr>
        <p:spPr>
          <a:xfrm>
            <a:off x="1141413" y="618518"/>
            <a:ext cx="9905998" cy="952830"/>
          </a:xfrm>
        </p:spPr>
        <p:txBody>
          <a:bodyPr>
            <a:normAutofit/>
          </a:bodyPr>
          <a:lstStyle/>
          <a:p>
            <a:pPr algn="ctr"/>
            <a:r>
              <a:rPr lang="el-GR" sz="3200" b="1" dirty="0">
                <a:solidFill>
                  <a:schemeClr val="bg2"/>
                </a:solidFill>
                <a:latin typeface="Calibri" panose="020F0502020204030204" pitchFamily="34" charset="0"/>
                <a:ea typeface="Calibri" panose="020F0502020204030204" pitchFamily="34" charset="0"/>
                <a:cs typeface="Calibri" panose="020F0502020204030204" pitchFamily="34" charset="0"/>
              </a:rPr>
              <a:t>ΜΕΡΟΣ Γ’</a:t>
            </a:r>
            <a:endParaRPr lang="en-GB" sz="3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633F76A0-2410-ED83-1EB3-128182F04593}"/>
              </a:ext>
            </a:extLst>
          </p:cNvPr>
          <p:cNvSpPr>
            <a:spLocks noGrp="1"/>
          </p:cNvSpPr>
          <p:nvPr>
            <p:ph idx="1"/>
          </p:nvPr>
        </p:nvSpPr>
        <p:spPr>
          <a:xfrm>
            <a:off x="1141412" y="1994170"/>
            <a:ext cx="9905999" cy="1342417"/>
          </a:xfrm>
        </p:spPr>
        <p:txBody>
          <a:bodyPr>
            <a:normAutofit fontScale="85000" lnSpcReduction="10000"/>
          </a:bodyPr>
          <a:lstStyle/>
          <a:p>
            <a:pPr marL="0" indent="0" algn="ctr">
              <a:buNone/>
            </a:pPr>
            <a:r>
              <a:rPr lang="el-GR" sz="3200" b="1" cap="all" dirty="0">
                <a:solidFill>
                  <a:schemeClr val="bg2"/>
                </a:solidFill>
                <a:latin typeface="Calibri" panose="020F0502020204030204" pitchFamily="34" charset="0"/>
                <a:ea typeface="Calibri" panose="020F0502020204030204" pitchFamily="34" charset="0"/>
                <a:cs typeface="Calibri" panose="020F0502020204030204" pitchFamily="34" charset="0"/>
              </a:rPr>
              <a:t>ΤΟΠΙΚΑ ΠΟΛΕΟΔΟΜΙΚΑ ΣΧΕΔΙΑ (ΤΠΣ), ΕΙΔΙΚΑ ΠΟΛΕΟΔΟΜΙΚΑ ΣΧΕΔΙΑ (</a:t>
            </a:r>
            <a:r>
              <a:rPr lang="el-GR" sz="3200" b="1" cap="all" dirty="0" err="1">
                <a:solidFill>
                  <a:schemeClr val="bg2"/>
                </a:solidFill>
                <a:latin typeface="Calibri" panose="020F0502020204030204" pitchFamily="34" charset="0"/>
                <a:ea typeface="Calibri" panose="020F0502020204030204" pitchFamily="34" charset="0"/>
                <a:cs typeface="Calibri" panose="020F0502020204030204" pitchFamily="34" charset="0"/>
              </a:rPr>
              <a:t>επσ</a:t>
            </a:r>
            <a:r>
              <a:rPr lang="el-GR" sz="3200" b="1" cap="all" dirty="0">
                <a:solidFill>
                  <a:schemeClr val="bg2"/>
                </a:solidFill>
                <a:latin typeface="Calibri" panose="020F0502020204030204" pitchFamily="34" charset="0"/>
                <a:ea typeface="Calibri" panose="020F0502020204030204" pitchFamily="34" charset="0"/>
                <a:cs typeface="Calibri" panose="020F0502020204030204" pitchFamily="34" charset="0"/>
              </a:rPr>
              <a:t>) ΚΑΙ ΡΥΜΟΤΟΜΙΚΑ ΣΧΕΔΙΑ ΕΦΑΡΜΟΓΗΣ (</a:t>
            </a:r>
            <a:r>
              <a:rPr lang="el-GR" sz="3200" b="1" cap="all" dirty="0" err="1">
                <a:solidFill>
                  <a:schemeClr val="bg2"/>
                </a:solidFill>
                <a:latin typeface="Calibri" panose="020F0502020204030204" pitchFamily="34" charset="0"/>
                <a:ea typeface="Calibri" panose="020F0502020204030204" pitchFamily="34" charset="0"/>
                <a:cs typeface="Calibri" panose="020F0502020204030204" pitchFamily="34" charset="0"/>
              </a:rPr>
              <a:t>ρσε</a:t>
            </a:r>
            <a:r>
              <a:rPr lang="el-GR" sz="3200" b="1" cap="all" dirty="0">
                <a:solidFill>
                  <a:schemeClr val="bg2"/>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5039885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C0B531-3854-35E8-AE52-06157C37DA0E}"/>
              </a:ext>
            </a:extLst>
          </p:cNvPr>
          <p:cNvSpPr>
            <a:spLocks noGrp="1"/>
          </p:cNvSpPr>
          <p:nvPr>
            <p:ph type="title"/>
          </p:nvPr>
        </p:nvSpPr>
        <p:spPr>
          <a:xfrm>
            <a:off x="1141413" y="184827"/>
            <a:ext cx="9905998" cy="797668"/>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Ι. Τα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ΤοπικΑ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ΠολεοδομικΑ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ΣχΕδια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(ΤΠΣ) </a:t>
            </a:r>
            <a:endParaRPr lang="en-US" sz="2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13E8B190-1CF7-FA38-3CE8-0756E372B7B7}"/>
              </a:ext>
            </a:extLst>
          </p:cNvPr>
          <p:cNvSpPr>
            <a:spLocks noGrp="1"/>
          </p:cNvSpPr>
          <p:nvPr>
            <p:ph idx="1"/>
          </p:nvPr>
        </p:nvSpPr>
        <p:spPr>
          <a:xfrm>
            <a:off x="1141412" y="982495"/>
            <a:ext cx="9905999" cy="5690679"/>
          </a:xfrm>
        </p:spPr>
        <p:txBody>
          <a:bodyPr>
            <a:normAutofit fontScale="70000" lnSpcReduction="20000"/>
          </a:bodyPr>
          <a:lstStyle/>
          <a:p>
            <a:pPr algn="just">
              <a:lnSpc>
                <a:spcPct val="150000"/>
              </a:lnSpc>
              <a:spcBef>
                <a:spcPts val="1800"/>
              </a:spcBef>
              <a:buFont typeface="Wingdings" panose="05000000000000000000" pitchFamily="2" charset="2"/>
              <a:buChar char="Ø"/>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Τα ΤΠΣ διαδέχονται τα ΓΠΣ και ΣΧΟΟΑΠ του ν. 2508/1997 </a:t>
            </a:r>
          </a:p>
          <a:p>
            <a:pPr algn="just">
              <a:lnSpc>
                <a:spcPct val="150000"/>
              </a:lnSpc>
              <a:spcBef>
                <a:spcPts val="1800"/>
              </a:spcBef>
              <a:buFont typeface="Wingdings" panose="05000000000000000000" pitchFamily="2" charset="2"/>
              <a:buChar char="Ø"/>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Εκπονούνται για μία ή περισσότερες Δημοτικές Ενότητες ενός Δήμου, ενώ μπορεί να καλύπτουν και την έκταση δημοτικών ενοτήτων που βρίσκονται σε όμορους δήμους, μετά από σχετικές αποφάσεις των οικείων δημοτικών συμβουλίων. </a:t>
            </a:r>
          </a:p>
          <a:p>
            <a:pPr algn="just">
              <a:lnSpc>
                <a:spcPct val="150000"/>
              </a:lnSpc>
              <a:spcBef>
                <a:spcPts val="1800"/>
              </a:spcBef>
              <a:buFont typeface="Wingdings" panose="05000000000000000000" pitchFamily="2" charset="2"/>
              <a:buChar char="Ø"/>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Σκοπός τους είναι η ολοκληρωμένη χωρική ανάπτυξη και οργάνωση μιας ή περισσότερων, από κοινού, Δημοτικών Ενοτήτων, από πλευράς, ιδίως, προγραμματικών μεγεθών ανάπτυξης, χρήσεων γης, όρων και περιορισμών δόμησης και μεταφορικών, τεχνικών και περιβαλλοντικών δικτύων και υποδομών. </a:t>
            </a:r>
          </a:p>
          <a:p>
            <a:pPr algn="just">
              <a:lnSpc>
                <a:spcPct val="150000"/>
              </a:lnSpc>
              <a:spcBef>
                <a:spcPts val="1800"/>
              </a:spcBef>
              <a:buFont typeface="Wingdings" panose="05000000000000000000" pitchFamily="2" charset="2"/>
              <a:buChar char="Ø"/>
            </a:pP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Για τον σκοπό αυτόν, καθορίζουν, ανά Δημοτική Ενότητα, τις περιοχές που κρίνονται κατάλληλες για </a:t>
            </a:r>
            <a:r>
              <a:rPr lang="el-GR" b="1" dirty="0">
                <a:solidFill>
                  <a:srgbClr val="002060"/>
                </a:solidFill>
                <a:latin typeface="Calibri" panose="020F0502020204030204" pitchFamily="34" charset="0"/>
                <a:ea typeface="Calibri" panose="020F0502020204030204" pitchFamily="34" charset="0"/>
                <a:cs typeface="Calibri" panose="020F0502020204030204" pitchFamily="34" charset="0"/>
              </a:rPr>
              <a:t>οικιστική ανάπτυξη </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και για την </a:t>
            </a:r>
            <a:r>
              <a:rPr lang="el-GR" b="1" dirty="0">
                <a:solidFill>
                  <a:srgbClr val="002060"/>
                </a:solidFill>
                <a:latin typeface="Calibri" panose="020F0502020204030204" pitchFamily="34" charset="0"/>
                <a:ea typeface="Calibri" panose="020F0502020204030204" pitchFamily="34" charset="0"/>
                <a:cs typeface="Calibri" panose="020F0502020204030204" pitchFamily="34" charset="0"/>
              </a:rPr>
              <a:t>άσκηση παραγωγικών και επιχειρηματικών δραστηριοτήτων</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 καθώς και τις </a:t>
            </a:r>
            <a:r>
              <a:rPr lang="el-GR" b="1" dirty="0">
                <a:solidFill>
                  <a:srgbClr val="002060"/>
                </a:solidFill>
                <a:latin typeface="Calibri" panose="020F0502020204030204" pitchFamily="34" charset="0"/>
                <a:ea typeface="Calibri" panose="020F0502020204030204" pitchFamily="34" charset="0"/>
                <a:cs typeface="Calibri" panose="020F0502020204030204" pitchFamily="34" charset="0"/>
              </a:rPr>
              <a:t>περιοχές προστασίας </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(ΠΕΠ), τις περιοχές με ειδικό νομικό καθεστώς (ΠΕΚ) και τις </a:t>
            </a:r>
            <a:r>
              <a:rPr lang="el-GR" b="1" dirty="0">
                <a:solidFill>
                  <a:srgbClr val="002060"/>
                </a:solidFill>
                <a:latin typeface="Calibri" panose="020F0502020204030204" pitchFamily="34" charset="0"/>
                <a:ea typeface="Calibri" panose="020F0502020204030204" pitchFamily="34" charset="0"/>
                <a:cs typeface="Calibri" panose="020F0502020204030204" pitchFamily="34" charset="0"/>
              </a:rPr>
              <a:t>περιοχές ελέγχου των χρήσεων γης </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(ΠΕΧ).</a:t>
            </a:r>
          </a:p>
          <a:p>
            <a:pPr algn="just">
              <a:lnSpc>
                <a:spcPct val="150000"/>
              </a:lnSpc>
              <a:spcBef>
                <a:spcPts val="1800"/>
              </a:spcBef>
              <a:buFont typeface="Wingdings" panose="05000000000000000000" pitchFamily="2" charset="2"/>
              <a:buChar char="Ø"/>
            </a:pPr>
            <a:r>
              <a:rPr lang="el-GR" b="1" u="sng" dirty="0">
                <a:solidFill>
                  <a:srgbClr val="002060"/>
                </a:solidFill>
                <a:latin typeface="Calibri" panose="020F0502020204030204" pitchFamily="34" charset="0"/>
                <a:ea typeface="Calibri" panose="020F0502020204030204" pitchFamily="34" charset="0"/>
                <a:cs typeface="Calibri" panose="020F0502020204030204" pitchFamily="34" charset="0"/>
              </a:rPr>
              <a:t>Τα ΤΠΣ εναρμονίζονται με τις κατευθύνσεις των Περιφερειακών και των Ειδικών Χωροταξικών Πλαισίων και περιλαμβάνουν τις αναγκαίες ρυθμίσεις για την επίτευξη των σκοπών τους.</a:t>
            </a:r>
          </a:p>
          <a:p>
            <a:endParaRPr lang="en-US" dirty="0"/>
          </a:p>
        </p:txBody>
      </p:sp>
    </p:spTree>
    <p:extLst>
      <p:ext uri="{BB962C8B-B14F-4D97-AF65-F5344CB8AC3E}">
        <p14:creationId xmlns:p14="http://schemas.microsoft.com/office/powerpoint/2010/main" val="2179130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F0500A-7DC6-2C77-EEC5-04086C5861F6}"/>
              </a:ext>
            </a:extLst>
          </p:cNvPr>
          <p:cNvSpPr>
            <a:spLocks noGrp="1"/>
          </p:cNvSpPr>
          <p:nvPr>
            <p:ph type="title"/>
          </p:nvPr>
        </p:nvSpPr>
        <p:spPr>
          <a:xfrm>
            <a:off x="1141413" y="618518"/>
            <a:ext cx="9905998" cy="821176"/>
          </a:xfrm>
        </p:spPr>
        <p:txBody>
          <a:bodyPr>
            <a:normAutofit fontScale="90000"/>
          </a:bodyPr>
          <a:lstStyle/>
          <a:p>
            <a:pPr algn="ctr"/>
            <a:r>
              <a:rPr lang="el-GR" sz="2400" b="1" dirty="0">
                <a:solidFill>
                  <a:schemeClr val="bg2"/>
                </a:solidFill>
              </a:rPr>
              <a:t>Ι. Τα </a:t>
            </a:r>
            <a:r>
              <a:rPr lang="el-GR" sz="2400" b="1" dirty="0" err="1">
                <a:solidFill>
                  <a:schemeClr val="bg2"/>
                </a:solidFill>
              </a:rPr>
              <a:t>ΤοπικΑ</a:t>
            </a:r>
            <a:r>
              <a:rPr lang="el-GR" sz="2400" b="1" dirty="0">
                <a:solidFill>
                  <a:schemeClr val="bg2"/>
                </a:solidFill>
              </a:rPr>
              <a:t> </a:t>
            </a:r>
            <a:r>
              <a:rPr lang="el-GR" sz="2400" b="1" dirty="0" err="1">
                <a:solidFill>
                  <a:schemeClr val="bg2"/>
                </a:solidFill>
              </a:rPr>
              <a:t>ΠολεοδομικΑ</a:t>
            </a:r>
            <a:r>
              <a:rPr lang="el-GR" sz="2400" b="1" dirty="0">
                <a:solidFill>
                  <a:schemeClr val="bg2"/>
                </a:solidFill>
              </a:rPr>
              <a:t> </a:t>
            </a:r>
            <a:r>
              <a:rPr lang="el-GR" sz="2400" b="1" dirty="0" err="1">
                <a:solidFill>
                  <a:schemeClr val="bg2"/>
                </a:solidFill>
              </a:rPr>
              <a:t>ΣχΕδια</a:t>
            </a:r>
            <a:r>
              <a:rPr lang="el-GR" sz="2400" b="1" dirty="0">
                <a:solidFill>
                  <a:schemeClr val="bg2"/>
                </a:solidFill>
              </a:rPr>
              <a:t> (ΤΠΣ)</a:t>
            </a:r>
            <a:br>
              <a:rPr lang="en-US" dirty="0"/>
            </a:br>
            <a:endParaRPr lang="en-US" dirty="0"/>
          </a:p>
        </p:txBody>
      </p:sp>
      <p:sp>
        <p:nvSpPr>
          <p:cNvPr id="3" name="Θέση περιεχομένου 2">
            <a:extLst>
              <a:ext uri="{FF2B5EF4-FFF2-40B4-BE49-F238E27FC236}">
                <a16:creationId xmlns:a16="http://schemas.microsoft.com/office/drawing/2014/main" id="{FF790B4E-CA56-D348-4A4F-5FDDC1B9AA87}"/>
              </a:ext>
            </a:extLst>
          </p:cNvPr>
          <p:cNvSpPr>
            <a:spLocks noGrp="1"/>
          </p:cNvSpPr>
          <p:nvPr>
            <p:ph idx="1"/>
          </p:nvPr>
        </p:nvSpPr>
        <p:spPr>
          <a:xfrm>
            <a:off x="1141412" y="1284050"/>
            <a:ext cx="9905999" cy="5223753"/>
          </a:xfrm>
        </p:spPr>
        <p:txBody>
          <a:bodyPr/>
          <a:lstStyle/>
          <a:p>
            <a:pPr algn="just">
              <a:lnSpc>
                <a:spcPts val="1700"/>
              </a:lnSpc>
              <a:spcBef>
                <a:spcPts val="1800"/>
              </a:spcBef>
              <a:buFont typeface="Wingdings" panose="05000000000000000000" pitchFamily="2" charset="2"/>
              <a:buChar char="Ø"/>
            </a:pP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Η </a:t>
            </a:r>
            <a:r>
              <a:rPr lang="el-GR" sz="1800" u="sng" dirty="0">
                <a:solidFill>
                  <a:srgbClr val="002060"/>
                </a:solidFill>
                <a:latin typeface="Calibri" panose="020F0502020204030204" pitchFamily="34" charset="0"/>
                <a:ea typeface="Calibri" panose="020F0502020204030204" pitchFamily="34" charset="0"/>
                <a:cs typeface="Calibri" panose="020F0502020204030204" pitchFamily="34" charset="0"/>
              </a:rPr>
              <a:t>κίνηση της διαδικασίας </a:t>
            </a: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για τη σύνταξη Τ.Π.Σ. γίνεται είτε από τον οικείο Δήμο είτε από το Υπουργείο Περιβάλλοντος και Ενέργειας </a:t>
            </a:r>
          </a:p>
          <a:p>
            <a:pPr algn="just">
              <a:lnSpc>
                <a:spcPts val="1700"/>
              </a:lnSpc>
              <a:spcBef>
                <a:spcPts val="1800"/>
              </a:spcBef>
              <a:buFont typeface="Wingdings" panose="05000000000000000000" pitchFamily="2" charset="2"/>
              <a:buChar char="Ø"/>
            </a:pP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Κατά τη διάρκεια εκπόνησης των ΤΠΣ μπορεί, με απόφαση του Υπουργού ΠΕΝ, να </a:t>
            </a:r>
            <a:r>
              <a:rPr lang="el-GR" sz="18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αναστέλλεται η χορήγηση οικοδομικών αδειών ή και η εκτέλεση οικοδομικών εργασιών</a:t>
            </a:r>
            <a:r>
              <a:rPr lang="el-GR" sz="1800" u="sng"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στην περιοχή για την οποία εκπονείται το σχέδιο ή σε τμήματά της </a:t>
            </a:r>
            <a:r>
              <a:rPr lang="el-GR" sz="1800" u="sng" dirty="0">
                <a:solidFill>
                  <a:srgbClr val="002060"/>
                </a:solidFill>
                <a:latin typeface="Calibri" panose="020F0502020204030204" pitchFamily="34" charset="0"/>
                <a:ea typeface="Calibri" panose="020F0502020204030204" pitchFamily="34" charset="0"/>
                <a:cs typeface="Calibri" panose="020F0502020204030204" pitchFamily="34" charset="0"/>
              </a:rPr>
              <a:t>και να απαγορεύονται οι κατατμήσεις των ιδιοκτησιών πέρα από το οριζόμενο στην ίδια απόφαση όριο εμβαδού.</a:t>
            </a:r>
            <a:endPar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lnSpc>
                <a:spcPts val="1700"/>
              </a:lnSpc>
              <a:spcBef>
                <a:spcPts val="1800"/>
              </a:spcBef>
              <a:buFont typeface="Wingdings" panose="05000000000000000000" pitchFamily="2" charset="2"/>
              <a:buChar char="Ø"/>
            </a:pP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Η </a:t>
            </a:r>
            <a:r>
              <a:rPr lang="el-GR" sz="18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έγκριση των ΤΠΣ </a:t>
            </a: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γίνεται με </a:t>
            </a:r>
            <a:r>
              <a:rPr lang="el-GR" sz="1800" b="1" u="sng" dirty="0">
                <a:solidFill>
                  <a:srgbClr val="002060"/>
                </a:solidFill>
                <a:latin typeface="Calibri" panose="020F0502020204030204" pitchFamily="34" charset="0"/>
                <a:ea typeface="Calibri" panose="020F0502020204030204" pitchFamily="34" charset="0"/>
                <a:cs typeface="Calibri" panose="020F0502020204030204" pitchFamily="34" charset="0"/>
              </a:rPr>
              <a:t>Προεδρικό Διάταγμα </a:t>
            </a: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(Π.Δ.) που εκδίδεται με πρόταση του Υπουργού Περιβάλλοντος και Ενέργειας, ύστερα από γνώμη του Κεντρικού Συμβουλίου Πολεοδομικών Θεμάτων και Αμφισβητήσεων (ΚΕΣΥΠΟΘΑ). </a:t>
            </a:r>
          </a:p>
          <a:p>
            <a:pPr algn="just">
              <a:lnSpc>
                <a:spcPts val="1700"/>
              </a:lnSpc>
              <a:spcBef>
                <a:spcPts val="1800"/>
              </a:spcBef>
              <a:buFont typeface="Wingdings" panose="05000000000000000000" pitchFamily="2" charset="2"/>
              <a:buChar char="Ø"/>
            </a:pP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Με το ίδιο Π.Δ. εγκρίνονται και οι κατευθύνσεις, όροι και μέτρα για την προστασία του περιβάλλοντος που πρέπει να τηρούνται κατά την εφαρμογή των ΤΠΣ, μετά από υποβολή και αξιολόγηση Στρατηγικής Μελέτης Περιβαλλοντικών Επιπτώσεων (ΣΜΠΕ). </a:t>
            </a:r>
          </a:p>
          <a:p>
            <a:pPr algn="just">
              <a:lnSpc>
                <a:spcPts val="1700"/>
              </a:lnSpc>
              <a:spcBef>
                <a:spcPts val="1800"/>
              </a:spcBef>
              <a:buFont typeface="Wingdings" panose="05000000000000000000" pitchFamily="2" charset="2"/>
              <a:buChar char="Ø"/>
            </a:pPr>
            <a:r>
              <a:rPr lang="el-GR" sz="1800" u="sng" dirty="0">
                <a:solidFill>
                  <a:srgbClr val="002060"/>
                </a:solidFill>
                <a:latin typeface="Calibri" panose="020F0502020204030204" pitchFamily="34" charset="0"/>
                <a:ea typeface="Calibri" panose="020F0502020204030204" pitchFamily="34" charset="0"/>
                <a:cs typeface="Calibri" panose="020F0502020204030204" pitchFamily="34" charset="0"/>
              </a:rPr>
              <a:t>Μετά από την έγκριση των ΤΠΣ, κάθε οικιστική, παραγωγική ή άλλη ανάπτυξη επιτρέπεται, μόνον εφόσον είναι συμβατή με τις χρήσεις γης και τους λοιπούς όρους και περιορισμούς που καθορίζονται με αυτά. </a:t>
            </a:r>
          </a:p>
          <a:p>
            <a:endParaRPr lang="en-US" dirty="0"/>
          </a:p>
        </p:txBody>
      </p:sp>
    </p:spTree>
    <p:extLst>
      <p:ext uri="{BB962C8B-B14F-4D97-AF65-F5344CB8AC3E}">
        <p14:creationId xmlns:p14="http://schemas.microsoft.com/office/powerpoint/2010/main" val="2682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67686D-AD54-5C2E-CCE4-610AFA0BBA36}"/>
              </a:ext>
            </a:extLst>
          </p:cNvPr>
          <p:cNvSpPr>
            <a:spLocks noGrp="1"/>
          </p:cNvSpPr>
          <p:nvPr>
            <p:ph type="title"/>
          </p:nvPr>
        </p:nvSpPr>
        <p:spPr>
          <a:xfrm>
            <a:off x="1141413" y="618518"/>
            <a:ext cx="9905998" cy="782265"/>
          </a:xfrm>
        </p:spPr>
        <p:txBody>
          <a:bodyPr>
            <a:normAutofit/>
          </a:bodyPr>
          <a:lstStyle/>
          <a:p>
            <a:pPr algn="ct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ΙΙ. Τα </a:t>
            </a:r>
            <a:r>
              <a:rPr lang="el-GR" b="1" dirty="0" err="1">
                <a:solidFill>
                  <a:schemeClr val="bg2"/>
                </a:solidFill>
                <a:latin typeface="Calibri" panose="020F0502020204030204" pitchFamily="34" charset="0"/>
                <a:ea typeface="Calibri" panose="020F0502020204030204" pitchFamily="34" charset="0"/>
                <a:cs typeface="Calibri" panose="020F0502020204030204" pitchFamily="34" charset="0"/>
              </a:rPr>
              <a:t>ΕιδικΑ</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b="1" dirty="0" err="1">
                <a:solidFill>
                  <a:schemeClr val="bg2"/>
                </a:solidFill>
                <a:latin typeface="Calibri" panose="020F0502020204030204" pitchFamily="34" charset="0"/>
                <a:ea typeface="Calibri" panose="020F0502020204030204" pitchFamily="34" charset="0"/>
                <a:cs typeface="Calibri" panose="020F0502020204030204" pitchFamily="34" charset="0"/>
              </a:rPr>
              <a:t>ΠολεοδομικΑ</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b="1" dirty="0" err="1">
                <a:solidFill>
                  <a:schemeClr val="bg2"/>
                </a:solidFill>
                <a:latin typeface="Calibri" panose="020F0502020204030204" pitchFamily="34" charset="0"/>
                <a:ea typeface="Calibri" panose="020F0502020204030204" pitchFamily="34" charset="0"/>
                <a:cs typeface="Calibri" panose="020F0502020204030204" pitchFamily="34" charset="0"/>
              </a:rPr>
              <a:t>ΣχΕδια</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 (ΕΠΣ)</a:t>
            </a:r>
            <a:endParaRPr lang="en-US"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3537C931-7A82-C10F-C791-6B6C36B1FB21}"/>
              </a:ext>
            </a:extLst>
          </p:cNvPr>
          <p:cNvSpPr>
            <a:spLocks noGrp="1"/>
          </p:cNvSpPr>
          <p:nvPr>
            <p:ph idx="1"/>
          </p:nvPr>
        </p:nvSpPr>
        <p:spPr>
          <a:xfrm>
            <a:off x="1141412" y="1517515"/>
            <a:ext cx="9905999" cy="4795736"/>
          </a:xfrm>
        </p:spPr>
        <p:txBody>
          <a:bodyPr/>
          <a:lstStyle/>
          <a:p>
            <a:pPr algn="just">
              <a:lnSpc>
                <a:spcPts val="1700"/>
              </a:lnSpc>
              <a:spcBef>
                <a:spcPts val="1800"/>
              </a:spcBef>
              <a:buFont typeface="Wingdings" panose="05000000000000000000" pitchFamily="2" charset="2"/>
              <a:buChar char="Ø"/>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Τα ΕΠΣ αφορούν περιοχές, </a:t>
            </a: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ανεξαρτήτως διοικητικών ορίων</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που επιλέγονται με λειτουργικά κριτήρια προκειμένου να αποτελέσουν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υποδοχείς σχεδίων, έργων ή προγραμμάτων </a:t>
            </a:r>
            <a:r>
              <a:rPr lang="el-GR" sz="1400" b="1" dirty="0" err="1">
                <a:solidFill>
                  <a:srgbClr val="002060"/>
                </a:solidFill>
                <a:latin typeface="Calibri" panose="020F0502020204030204" pitchFamily="34" charset="0"/>
                <a:ea typeface="Calibri" panose="020F0502020204030204" pitchFamily="34" charset="0"/>
                <a:cs typeface="Calibri" panose="020F0502020204030204" pitchFamily="34" charset="0"/>
              </a:rPr>
              <a:t>υπερτοπικής</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 κλίμακας ή στρατηγικής σημασίας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και για τις οποίες απαιτείται ειδική ρύθμιση των χρήσεων γης και των λοιπών όρων ανάπτυξής τους </a:t>
            </a:r>
          </a:p>
          <a:p>
            <a:pPr algn="just">
              <a:lnSpc>
                <a:spcPts val="1700"/>
              </a:lnSpc>
              <a:spcBef>
                <a:spcPts val="1200"/>
              </a:spcBef>
              <a:buFont typeface="Wingdings" panose="05000000000000000000" pitchFamily="2" charset="2"/>
              <a:buChar char="Ø"/>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ΕΠΣ μπορεί να καταρτίζονται και: </a:t>
            </a:r>
          </a:p>
          <a:p>
            <a:pPr marL="457200" lvl="1" indent="0" algn="just">
              <a:lnSpc>
                <a:spcPts val="1700"/>
              </a:lnSpc>
              <a:spcBef>
                <a:spcPts val="600"/>
              </a:spcBef>
              <a:buNone/>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α) για προγράμματα αστικής ανάπλασης ή περιβαλλοντικής προστασίας ή αντιμετώπισης των συνεπειών από φυσικές καταστροφές, </a:t>
            </a:r>
          </a:p>
          <a:p>
            <a:pPr marL="457200" lvl="1" indent="0" algn="just">
              <a:lnSpc>
                <a:spcPts val="1700"/>
              </a:lnSpc>
              <a:spcBef>
                <a:spcPts val="600"/>
              </a:spcBef>
              <a:buNone/>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(β) για περιοχές παρεμβάσεων στο πλαίσιο προγραμμάτων συγχρηματοδοτούμενων από την Ευρωπαϊκή Ένωση (ΕΕ), όπως οι Ολοκληρωμένες Χωρικές Παρεμβάσεις και </a:t>
            </a:r>
          </a:p>
          <a:p>
            <a:pPr marL="457200" lvl="1" indent="0" algn="just">
              <a:lnSpc>
                <a:spcPts val="1700"/>
              </a:lnSpc>
              <a:spcBef>
                <a:spcPts val="600"/>
              </a:spcBef>
              <a:buNone/>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(γ) σε περίπτωση ανάγκης ταχείας ολοκλήρωσης του πολεοδομικού σχεδιασμού πρώτου επιπέδου από την Πολιτεία, λόγω κρίσιμων χωρικών προβλημάτων που επιβάλλουν την άμεση αντιμετώπιση ή την αποτροπή δημιουργίας τετελεσμένων καταστάσεων που οφείλονται σε έλλειψη ή ανεπάρκεια πολεοδομικού σχεδιασμού </a:t>
            </a:r>
          </a:p>
          <a:p>
            <a:pPr algn="just">
              <a:lnSpc>
                <a:spcPts val="1700"/>
              </a:lnSpc>
              <a:spcBef>
                <a:spcPts val="1800"/>
              </a:spcBef>
              <a:buFont typeface="Wingdings" panose="05000000000000000000" pitchFamily="2" charset="2"/>
              <a:buChar char="Ø"/>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Τα ΕΠΣ </a:t>
            </a: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εντάσσονται στο ίδιο επίπεδο σχεδιασμού με τα ΤΠΣ</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και μπορούν να περιλαμβάνουν ρυθμίσεις για όλα τα θέματα που ρυθμίζονται από τα ΤΠΣ και να τροποποιούν, επίσης, τις ρυθμίσεις των εγκεκριμένων ΤΠΣ, όπως και τις ρυθμίσεις εγκεκριμένων ΓΠΣ, ΣΧΟΟΑΠ ή άλλων σχεδίων χρήσεων γης.</a:t>
            </a:r>
          </a:p>
          <a:p>
            <a:pPr algn="just">
              <a:lnSpc>
                <a:spcPts val="1700"/>
              </a:lnSpc>
              <a:spcBef>
                <a:spcPts val="1800"/>
              </a:spcBef>
              <a:buFont typeface="Wingdings" panose="05000000000000000000" pitchFamily="2" charset="2"/>
              <a:buChar char="Ø"/>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Με τα ΕΠΣ μπορεί να καθορίζονται ειδικοί όροι και περιορισμοί δόμησης </a:t>
            </a: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ακόμη και κατά παρέκκλιση από τους ισχύοντες όρους και περιορισμούς δόμησης, καθώς και από τις διατάξεις του Νέου Οικοδομικού Κανονισμού και της εκτός σχεδίου δόμησης</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κατόπιν ειδικής μελέτης και σχετικής επιστημονικής τεκμηρίωσης.</a:t>
            </a:r>
          </a:p>
          <a:p>
            <a:endParaRPr lang="en-US" dirty="0"/>
          </a:p>
        </p:txBody>
      </p:sp>
    </p:spTree>
    <p:extLst>
      <p:ext uri="{BB962C8B-B14F-4D97-AF65-F5344CB8AC3E}">
        <p14:creationId xmlns:p14="http://schemas.microsoft.com/office/powerpoint/2010/main" val="3292178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6FDD7B-41E5-592A-9436-C2D9FB18CE21}"/>
              </a:ext>
            </a:extLst>
          </p:cNvPr>
          <p:cNvSpPr>
            <a:spLocks noGrp="1"/>
          </p:cNvSpPr>
          <p:nvPr>
            <p:ph type="title"/>
          </p:nvPr>
        </p:nvSpPr>
        <p:spPr>
          <a:xfrm>
            <a:off x="1141413" y="618518"/>
            <a:ext cx="9905998" cy="918452"/>
          </a:xfrm>
        </p:spPr>
        <p:txBody>
          <a:bodyPr/>
          <a:lstStyle/>
          <a:p>
            <a:pPr algn="ctr"/>
            <a:r>
              <a:rPr kumimoji="0" lang="el-GR" b="1" i="0" u="none" strike="noStrike" kern="1200" cap="all" spc="0" normalizeH="0" baseline="0" noProof="0" dirty="0">
                <a:ln>
                  <a:noFill/>
                </a:ln>
                <a:solidFill>
                  <a:srgbClr val="134770"/>
                </a:solidFill>
                <a:effectLst/>
                <a:uLnTx/>
                <a:uFillTx/>
                <a:latin typeface="Calibri" panose="020F0502020204030204" pitchFamily="34" charset="0"/>
                <a:ea typeface="Calibri" panose="020F0502020204030204" pitchFamily="34" charset="0"/>
                <a:cs typeface="Calibri" panose="020F0502020204030204" pitchFamily="34" charset="0"/>
              </a:rPr>
              <a:t>ΙΙ. Τα </a:t>
            </a:r>
            <a:r>
              <a:rPr kumimoji="0" lang="el-GR" b="1" i="0" u="none" strike="noStrike" kern="1200" cap="all" spc="0" normalizeH="0" baseline="0" noProof="0" dirty="0" err="1">
                <a:ln>
                  <a:noFill/>
                </a:ln>
                <a:solidFill>
                  <a:srgbClr val="134770"/>
                </a:solidFill>
                <a:effectLst/>
                <a:uLnTx/>
                <a:uFillTx/>
                <a:latin typeface="Calibri" panose="020F0502020204030204" pitchFamily="34" charset="0"/>
                <a:ea typeface="Calibri" panose="020F0502020204030204" pitchFamily="34" charset="0"/>
                <a:cs typeface="Calibri" panose="020F0502020204030204" pitchFamily="34" charset="0"/>
              </a:rPr>
              <a:t>ΕιδικΑ</a:t>
            </a:r>
            <a:r>
              <a:rPr kumimoji="0" lang="el-GR" b="1" i="0" u="none" strike="noStrike" kern="1200" cap="all" spc="0" normalizeH="0" baseline="0" noProof="0" dirty="0">
                <a:ln>
                  <a:noFill/>
                </a:ln>
                <a:solidFill>
                  <a:srgbClr val="13477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b="1" i="0" u="none" strike="noStrike" kern="1200" cap="all" spc="0" normalizeH="0" baseline="0" noProof="0" dirty="0" err="1">
                <a:ln>
                  <a:noFill/>
                </a:ln>
                <a:solidFill>
                  <a:srgbClr val="134770"/>
                </a:solidFill>
                <a:effectLst/>
                <a:uLnTx/>
                <a:uFillTx/>
                <a:latin typeface="Calibri" panose="020F0502020204030204" pitchFamily="34" charset="0"/>
                <a:ea typeface="Calibri" panose="020F0502020204030204" pitchFamily="34" charset="0"/>
                <a:cs typeface="Calibri" panose="020F0502020204030204" pitchFamily="34" charset="0"/>
              </a:rPr>
              <a:t>ΠολεοδομικΑ</a:t>
            </a:r>
            <a:r>
              <a:rPr kumimoji="0" lang="el-GR" b="1" i="0" u="none" strike="noStrike" kern="1200" cap="all" spc="0" normalizeH="0" baseline="0" noProof="0" dirty="0">
                <a:ln>
                  <a:noFill/>
                </a:ln>
                <a:solidFill>
                  <a:srgbClr val="13477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b="1" i="0" u="none" strike="noStrike" kern="1200" cap="all" spc="0" normalizeH="0" baseline="0" noProof="0" dirty="0" err="1">
                <a:ln>
                  <a:noFill/>
                </a:ln>
                <a:solidFill>
                  <a:srgbClr val="134770"/>
                </a:solidFill>
                <a:effectLst/>
                <a:uLnTx/>
                <a:uFillTx/>
                <a:latin typeface="Calibri" panose="020F0502020204030204" pitchFamily="34" charset="0"/>
                <a:ea typeface="Calibri" panose="020F0502020204030204" pitchFamily="34" charset="0"/>
                <a:cs typeface="Calibri" panose="020F0502020204030204" pitchFamily="34" charset="0"/>
              </a:rPr>
              <a:t>ΣχΕδια</a:t>
            </a:r>
            <a:r>
              <a:rPr kumimoji="0" lang="el-GR" b="1" i="0" u="none" strike="noStrike" kern="1200" cap="all" spc="0" normalizeH="0" baseline="0" noProof="0" dirty="0">
                <a:ln>
                  <a:noFill/>
                </a:ln>
                <a:solidFill>
                  <a:srgbClr val="134770"/>
                </a:solidFill>
                <a:effectLst/>
                <a:uLnTx/>
                <a:uFillTx/>
                <a:latin typeface="Calibri" panose="020F0502020204030204" pitchFamily="34" charset="0"/>
                <a:ea typeface="Calibri" panose="020F0502020204030204" pitchFamily="34" charset="0"/>
                <a:cs typeface="Calibri" panose="020F0502020204030204" pitchFamily="34" charset="0"/>
              </a:rPr>
              <a:t> (ΕΠΣ)</a:t>
            </a:r>
            <a:endParaRPr lang="en-US" dirty="0"/>
          </a:p>
        </p:txBody>
      </p:sp>
      <p:sp>
        <p:nvSpPr>
          <p:cNvPr id="3" name="Θέση περιεχομένου 2">
            <a:extLst>
              <a:ext uri="{FF2B5EF4-FFF2-40B4-BE49-F238E27FC236}">
                <a16:creationId xmlns:a16="http://schemas.microsoft.com/office/drawing/2014/main" id="{EAD4EC9E-DAD5-1DB7-245E-F7265F0E4442}"/>
              </a:ext>
            </a:extLst>
          </p:cNvPr>
          <p:cNvSpPr>
            <a:spLocks noGrp="1"/>
          </p:cNvSpPr>
          <p:nvPr>
            <p:ph idx="1"/>
          </p:nvPr>
        </p:nvSpPr>
        <p:spPr>
          <a:xfrm>
            <a:off x="1141412" y="1439694"/>
            <a:ext cx="9905999" cy="4980561"/>
          </a:xfrm>
        </p:spPr>
        <p:txBody>
          <a:bodyPr>
            <a:normAutofit/>
          </a:bodyPr>
          <a:lstStyle/>
          <a:p>
            <a:pPr algn="just">
              <a:lnSpc>
                <a:spcPts val="1700"/>
              </a:lnSpc>
              <a:spcBef>
                <a:spcPts val="600"/>
              </a:spcBef>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Με τα ΕΠΣ μπορεί, επίσης:</a:t>
            </a:r>
          </a:p>
          <a:p>
            <a:pPr lvl="1" algn="just">
              <a:lnSpc>
                <a:spcPts val="1700"/>
              </a:lnSpc>
              <a:spcBef>
                <a:spcPts val="600"/>
              </a:spcBef>
              <a:buFont typeface="Wingdings" panose="05000000000000000000" pitchFamily="2" charset="2"/>
              <a:buChar cha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να προσδιορίζεται κοινόχρηστη οδός, με την οποία επιτυγχάνεται η οργανική ενσωμάτωση της περιοχής επέμβασης στη ζώνη άμεσης επιρροής της ή και στην ευρύτερη περιοχή και ειδικότερα η κυκλοφοριακή σύνδεση με το υφιστάμενο κοινόχρηστο οδικό δίκτυο  </a:t>
            </a:r>
          </a:p>
          <a:p>
            <a:pPr lvl="1" algn="just">
              <a:lnSpc>
                <a:spcPts val="1700"/>
              </a:lnSpc>
              <a:spcBef>
                <a:spcPts val="600"/>
              </a:spcBef>
              <a:buFont typeface="Wingdings" panose="05000000000000000000" pitchFamily="2" charset="2"/>
              <a:buChar cha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για τη διάνοιξη μάλιστα νέας οδού, μέσω ΕΠΣ, ή για τη βελτίωση της χάραξης και των λοιπών τεχνικών χαρακτηριστικών υφισταμένης οδού, επιτρέπεται η αναγκαστική απαλλοτρίωση ακινήτων ή η σύσταση εμπραγμάτων δικαιωμάτων επί αυτών, ώστε να καταστεί η περιοχή επέμβασης κατάλληλη είτε για τη δημιουργία οργανωμένων υποδοχέων δραστηριοτήτων, είτε για την πραγματοποίηση των υπόλοιπων σκοπών του ΕΠΣ </a:t>
            </a:r>
          </a:p>
          <a:p>
            <a:pPr algn="just">
              <a:lnSpc>
                <a:spcPts val="1700"/>
              </a:lnSpc>
              <a:spcBef>
                <a:spcPts val="1800"/>
              </a:spcBef>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Η κίνηση της διαδικασίας σύνταξης ΕΠΣ γίνεται από το Υπουργείο Περιβάλλοντος και Ενέργειας ή από τον οικείο Δήμο ή την οικεία Περιφέρεια ή από τον φορέα υλοποίησης του σχεδίου, έργου ή προγράμματος</a:t>
            </a:r>
          </a:p>
          <a:p>
            <a:pPr algn="just">
              <a:lnSpc>
                <a:spcPts val="1700"/>
              </a:lnSpc>
              <a:spcBef>
                <a:spcPts val="1800"/>
              </a:spcBef>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Όπως και τα ΤΠΣ, τα ΕΠΣ εγκρίνονται με Προεδρικό Διάταγμα, το οποίο εκδίδεται με πρόταση του Υπουργού Περιβάλλοντος και Ενέργειας, ύστερα από γνώμη του ΚΕΣΥΠΟΘΑ. </a:t>
            </a:r>
          </a:p>
          <a:p>
            <a:pPr algn="just">
              <a:lnSpc>
                <a:spcPts val="1700"/>
              </a:lnSpc>
              <a:spcBef>
                <a:spcPts val="1800"/>
              </a:spcBef>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Με το ίδιο Π.Δ. εγκρίνονται επίσης και οι κατευθύνσεις, όροι και μέτρα για την προστασία του περιβάλλοντος, τα οποία πρέπει να τηρούνται κατά την εφαρμογή των ΕΠΣ, ύστερα από υποβολή και αξιολόγηση Στρατηγικής Μελέτης Περιβαλλοντικών Επιπτώσεων. </a:t>
            </a:r>
          </a:p>
          <a:p>
            <a:pPr algn="just">
              <a:lnSpc>
                <a:spcPts val="1700"/>
              </a:lnSpc>
              <a:spcBef>
                <a:spcPts val="1800"/>
              </a:spcBef>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Με το Προεδρικό Διάταγμα έγκρισης των ΕΠΣ μπορεί να εγκρίνεται και το Ρυμοτομικό Σχέδιο Εφαρμογής, όπου αυτό απαιτείται.</a:t>
            </a:r>
          </a:p>
          <a:p>
            <a:endParaRPr lang="en-US" dirty="0"/>
          </a:p>
        </p:txBody>
      </p:sp>
    </p:spTree>
    <p:extLst>
      <p:ext uri="{BB962C8B-B14F-4D97-AF65-F5344CB8AC3E}">
        <p14:creationId xmlns:p14="http://schemas.microsoft.com/office/powerpoint/2010/main" val="3449914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9CDEC-AFFA-417C-ABCF-58056CE649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60212C-3617-FB59-8474-6489C5FCDC49}"/>
              </a:ext>
            </a:extLst>
          </p:cNvPr>
          <p:cNvSpPr>
            <a:spLocks noGrp="1"/>
          </p:cNvSpPr>
          <p:nvPr>
            <p:ph type="title"/>
          </p:nvPr>
        </p:nvSpPr>
        <p:spPr>
          <a:xfrm>
            <a:off x="1141413" y="618518"/>
            <a:ext cx="9905998" cy="952830"/>
          </a:xfrm>
        </p:spPr>
        <p:txBody>
          <a:bodyPr>
            <a:normAutofit/>
          </a:bodyPr>
          <a:lstStyle/>
          <a:p>
            <a:pPr algn="ctr"/>
            <a:r>
              <a:rPr lang="el-GR" sz="2400" b="1" dirty="0">
                <a:solidFill>
                  <a:schemeClr val="bg2"/>
                </a:solidFill>
              </a:rPr>
              <a:t>ΜΕΡΟΣ Α’</a:t>
            </a:r>
            <a:endParaRPr lang="en-GB" sz="2400" b="1" dirty="0">
              <a:solidFill>
                <a:schemeClr val="bg2"/>
              </a:solidFill>
            </a:endParaRPr>
          </a:p>
        </p:txBody>
      </p:sp>
      <p:sp>
        <p:nvSpPr>
          <p:cNvPr id="3" name="Content Placeholder 2">
            <a:extLst>
              <a:ext uri="{FF2B5EF4-FFF2-40B4-BE49-F238E27FC236}">
                <a16:creationId xmlns:a16="http://schemas.microsoft.com/office/drawing/2014/main" id="{1E02A444-F043-EBA4-2E47-05088697F84B}"/>
              </a:ext>
            </a:extLst>
          </p:cNvPr>
          <p:cNvSpPr>
            <a:spLocks noGrp="1"/>
          </p:cNvSpPr>
          <p:nvPr>
            <p:ph idx="1"/>
          </p:nvPr>
        </p:nvSpPr>
        <p:spPr>
          <a:xfrm>
            <a:off x="1141412" y="1994170"/>
            <a:ext cx="9905999" cy="1342417"/>
          </a:xfrm>
        </p:spPr>
        <p:txBody>
          <a:bodyPr>
            <a:normAutofit/>
          </a:bodyPr>
          <a:lstStyle/>
          <a:p>
            <a:pPr marL="0" indent="0" algn="ctr">
              <a:buNone/>
            </a:pPr>
            <a:r>
              <a:rPr lang="el-GR" b="1" cap="all" dirty="0">
                <a:solidFill>
                  <a:schemeClr val="bg2"/>
                </a:solidFill>
                <a:latin typeface="+mj-lt"/>
                <a:ea typeface="+mj-ea"/>
                <a:cs typeface="+mj-cs"/>
              </a:rPr>
              <a:t>ΣΥΝΟΠΤΙΚΗ ΙΣΤΟΡΙΚΗ ΑΝΑΔΡΟΜΗ</a:t>
            </a:r>
          </a:p>
          <a:p>
            <a:pPr marL="0" indent="0" algn="ctr">
              <a:buNone/>
            </a:pPr>
            <a:r>
              <a:rPr lang="el-GR" b="1" cap="all" dirty="0">
                <a:solidFill>
                  <a:schemeClr val="bg2"/>
                </a:solidFill>
                <a:latin typeface="Calibri" panose="020F0502020204030204" pitchFamily="34" charset="0"/>
                <a:ea typeface="Calibri" panose="020F0502020204030204" pitchFamily="34" charset="0"/>
                <a:cs typeface="Calibri" panose="020F0502020204030204" pitchFamily="34" charset="0"/>
              </a:rPr>
              <a:t>(1975- </a:t>
            </a:r>
            <a:r>
              <a:rPr lang="el-GR" b="1" cap="all" dirty="0" err="1">
                <a:solidFill>
                  <a:schemeClr val="bg2"/>
                </a:solidFill>
                <a:latin typeface="Calibri" panose="020F0502020204030204" pitchFamily="34" charset="0"/>
                <a:ea typeface="Calibri" panose="020F0502020204030204" pitchFamily="34" charset="0"/>
                <a:cs typeface="Calibri" panose="020F0502020204030204" pitchFamily="34" charset="0"/>
              </a:rPr>
              <a:t>σΗμερα</a:t>
            </a:r>
            <a:r>
              <a:rPr lang="el-GR" b="1" cap="all" dirty="0">
                <a:solidFill>
                  <a:schemeClr val="bg2"/>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714883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971BA1-9903-974B-82E7-D8DCD26973BD}"/>
              </a:ext>
            </a:extLst>
          </p:cNvPr>
          <p:cNvSpPr>
            <a:spLocks noGrp="1"/>
          </p:cNvSpPr>
          <p:nvPr>
            <p:ph type="title"/>
          </p:nvPr>
        </p:nvSpPr>
        <p:spPr>
          <a:xfrm>
            <a:off x="1141413" y="618518"/>
            <a:ext cx="9905998" cy="908725"/>
          </a:xfrm>
        </p:spPr>
        <p:txBody>
          <a:bodyPr>
            <a:normAutofit/>
          </a:bodyPr>
          <a:lstStyle/>
          <a:p>
            <a:pPr algn="ctr"/>
            <a:r>
              <a:rPr lang="el-GR" sz="2400" b="1" dirty="0">
                <a:solidFill>
                  <a:schemeClr val="bg2"/>
                </a:solidFill>
              </a:rPr>
              <a:t>ΙΙΙ. Η </a:t>
            </a:r>
            <a:r>
              <a:rPr lang="el-GR" sz="2400" b="1" dirty="0" err="1">
                <a:solidFill>
                  <a:schemeClr val="bg2"/>
                </a:solidFill>
              </a:rPr>
              <a:t>τυπικΗ</a:t>
            </a:r>
            <a:r>
              <a:rPr lang="el-GR" sz="2400" b="1" dirty="0">
                <a:solidFill>
                  <a:schemeClr val="bg2"/>
                </a:solidFill>
              </a:rPr>
              <a:t> </a:t>
            </a:r>
            <a:r>
              <a:rPr lang="el-GR" sz="2400" b="1" dirty="0" err="1">
                <a:solidFill>
                  <a:schemeClr val="bg2"/>
                </a:solidFill>
              </a:rPr>
              <a:t>ισοτιμΙα</a:t>
            </a:r>
            <a:r>
              <a:rPr lang="el-GR" sz="2400" b="1" dirty="0">
                <a:solidFill>
                  <a:schemeClr val="bg2"/>
                </a:solidFill>
              </a:rPr>
              <a:t> ΤΠΣ και ΕΠΣ</a:t>
            </a:r>
            <a:endParaRPr lang="en-US" sz="2400" dirty="0">
              <a:solidFill>
                <a:schemeClr val="bg2"/>
              </a:solidFill>
            </a:endParaRPr>
          </a:p>
        </p:txBody>
      </p:sp>
      <p:sp>
        <p:nvSpPr>
          <p:cNvPr id="3" name="Θέση περιεχομένου 2">
            <a:extLst>
              <a:ext uri="{FF2B5EF4-FFF2-40B4-BE49-F238E27FC236}">
                <a16:creationId xmlns:a16="http://schemas.microsoft.com/office/drawing/2014/main" id="{B03AC891-EFC5-9DE5-5B93-304FF31632F6}"/>
              </a:ext>
            </a:extLst>
          </p:cNvPr>
          <p:cNvSpPr>
            <a:spLocks noGrp="1"/>
          </p:cNvSpPr>
          <p:nvPr>
            <p:ph idx="1"/>
          </p:nvPr>
        </p:nvSpPr>
        <p:spPr>
          <a:xfrm>
            <a:off x="1141412" y="1352145"/>
            <a:ext cx="9905999" cy="5145932"/>
          </a:xfrm>
        </p:spPr>
        <p:txBody>
          <a:bodyPr>
            <a:normAutofit fontScale="77500" lnSpcReduction="20000"/>
          </a:bodyPr>
          <a:lstStyle/>
          <a:p>
            <a:pPr algn="just">
              <a:lnSpc>
                <a:spcPts val="1700"/>
              </a:lnSpc>
              <a:spcBef>
                <a:spcPts val="1800"/>
              </a:spcBef>
            </a:pPr>
            <a:r>
              <a:rPr lang="el-GR" sz="2400" dirty="0">
                <a:solidFill>
                  <a:srgbClr val="002060"/>
                </a:solidFill>
                <a:latin typeface="Calibri" panose="020F0502020204030204" pitchFamily="34" charset="0"/>
                <a:ea typeface="Calibri" panose="020F0502020204030204" pitchFamily="34" charset="0"/>
                <a:cs typeface="Calibri" panose="020F0502020204030204" pitchFamily="34" charset="0"/>
              </a:rPr>
              <a:t>Τα ΕΠΣ εντάσσονται στο ίδιο επίπεδο σχεδιασμού με τα ΤΠΣ (ιεραρχικώς ισόβαθμα). Μπορούν να περιλαμβάνουν ρυθμίσεις για όλα τα θέματα που ρυθμίζονται από ΤΠΣ, να τροποποιούν τις ρυθμίσεις των εγκεκριμένων ΤΠΣ, καθώς και των εγκεκριμένων ΓΠΣ και ΣΧΟΟΑΠ, εφόσον αυτά νοούνται πλέον ως ΤΠΣ, κατά το άρθρο 7 του ν. 4447/2016. </a:t>
            </a:r>
          </a:p>
          <a:p>
            <a:pPr algn="just">
              <a:lnSpc>
                <a:spcPts val="1700"/>
              </a:lnSpc>
              <a:spcBef>
                <a:spcPts val="1800"/>
              </a:spcBef>
            </a:pPr>
            <a:r>
              <a:rPr lang="el-GR" sz="2400" u="sng" dirty="0">
                <a:solidFill>
                  <a:srgbClr val="002060"/>
                </a:solidFill>
                <a:latin typeface="Calibri" panose="020F0502020204030204" pitchFamily="34" charset="0"/>
                <a:ea typeface="Calibri" panose="020F0502020204030204" pitchFamily="34" charset="0"/>
                <a:cs typeface="Calibri" panose="020F0502020204030204" pitchFamily="34" charset="0"/>
              </a:rPr>
              <a:t>Οι ρυθμίσεις των ΕΠΣ είναι δεσμευτικές για όλα τα εκπονούμενα ΤΠΣ </a:t>
            </a:r>
            <a:r>
              <a:rPr lang="el-GR" sz="2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2400" u="sng" dirty="0">
                <a:solidFill>
                  <a:srgbClr val="002060"/>
                </a:solidFill>
                <a:latin typeface="Calibri" panose="020F0502020204030204" pitchFamily="34" charset="0"/>
                <a:ea typeface="Calibri" panose="020F0502020204030204" pitchFamily="34" charset="0"/>
                <a:cs typeface="Calibri" panose="020F0502020204030204" pitchFamily="34" charset="0"/>
              </a:rPr>
              <a:t>Δεν ισχύει, όμως, και το αντίστροφο</a:t>
            </a:r>
            <a:r>
              <a:rPr lang="el-GR" sz="2400" dirty="0">
                <a:solidFill>
                  <a:srgbClr val="002060"/>
                </a:solidFill>
                <a:latin typeface="Calibri" panose="020F0502020204030204" pitchFamily="34" charset="0"/>
                <a:ea typeface="Calibri" panose="020F0502020204030204" pitchFamily="34" charset="0"/>
                <a:cs typeface="Calibri" panose="020F0502020204030204" pitchFamily="34" charset="0"/>
              </a:rPr>
              <a:t>, καθώς τα ΤΠΣ μπορεί να τροποποιούν τα ΕΠΣ μόνον ύστερα από ειδική αιτιολογία και </a:t>
            </a:r>
            <a:r>
              <a:rPr lang="el-GR" sz="2400" u="sng" dirty="0">
                <a:solidFill>
                  <a:srgbClr val="002060"/>
                </a:solidFill>
                <a:latin typeface="Calibri" panose="020F0502020204030204" pitchFamily="34" charset="0"/>
                <a:ea typeface="Calibri" panose="020F0502020204030204" pitchFamily="34" charset="0"/>
                <a:cs typeface="Calibri" panose="020F0502020204030204" pitchFamily="34" charset="0"/>
              </a:rPr>
              <a:t>σύμφωνη γνώμη του φορέα υλοποίησης του σχεδίου, έργου ή προγράμματος</a:t>
            </a:r>
            <a:r>
              <a:rPr lang="el-GR" sz="2400" dirty="0">
                <a:solidFill>
                  <a:srgbClr val="002060"/>
                </a:solidFill>
                <a:latin typeface="Calibri" panose="020F0502020204030204" pitchFamily="34" charset="0"/>
                <a:ea typeface="Calibri" panose="020F0502020204030204" pitchFamily="34" charset="0"/>
                <a:cs typeface="Calibri" panose="020F0502020204030204" pitchFamily="34" charset="0"/>
              </a:rPr>
              <a:t>. Στις περιπτώσεις δε αυτές, το Προεδρικό </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rPr>
              <a:t>Δ</a:t>
            </a:r>
            <a:r>
              <a:rPr lang="el-GR" sz="2400" dirty="0">
                <a:solidFill>
                  <a:srgbClr val="002060"/>
                </a:solidFill>
                <a:latin typeface="Calibri" panose="020F0502020204030204" pitchFamily="34" charset="0"/>
                <a:ea typeface="Calibri" panose="020F0502020204030204" pitchFamily="34" charset="0"/>
                <a:cs typeface="Calibri" panose="020F0502020204030204" pitchFamily="34" charset="0"/>
              </a:rPr>
              <a:t>ιάταγμα για την έγκριση του ΤΠΣ προτείνεται και από τον καθ’ ύλην αρμόδιο για το τροποποιούμενο ΕΠΣ Υπουργό.</a:t>
            </a:r>
          </a:p>
          <a:p>
            <a:pPr algn="just">
              <a:lnSpc>
                <a:spcPts val="1700"/>
              </a:lnSpc>
              <a:spcBef>
                <a:spcPts val="1800"/>
              </a:spcBef>
            </a:pPr>
            <a:r>
              <a:rPr lang="el-GR" sz="2400" dirty="0">
                <a:solidFill>
                  <a:srgbClr val="002060"/>
                </a:solidFill>
                <a:latin typeface="Calibri" panose="020F0502020204030204" pitchFamily="34" charset="0"/>
                <a:ea typeface="Calibri" panose="020F0502020204030204" pitchFamily="34" charset="0"/>
                <a:cs typeface="Calibri" panose="020F0502020204030204" pitchFamily="34" charset="0"/>
              </a:rPr>
              <a:t>Η ιδιαίτερη αυτή θέση την οποία επιφυλάσσει ο νομοθέτης στα ΕΠΣ σε σχέση με τα υπόλοιπα πολεοδομικά εργαλεία πρώτου επιπέδου, υποδεικνύει, κατά τη θεωρία, και την </a:t>
            </a:r>
            <a:r>
              <a:rPr lang="el-GR" sz="2400" b="1" dirty="0">
                <a:solidFill>
                  <a:srgbClr val="002060"/>
                </a:solidFill>
                <a:latin typeface="Calibri" panose="020F0502020204030204" pitchFamily="34" charset="0"/>
                <a:ea typeface="Calibri" panose="020F0502020204030204" pitchFamily="34" charset="0"/>
                <a:cs typeface="Calibri" panose="020F0502020204030204" pitchFamily="34" charset="0"/>
              </a:rPr>
              <a:t>πρωτοκαθεδρία</a:t>
            </a:r>
            <a:r>
              <a:rPr lang="el-GR" sz="2400" dirty="0">
                <a:solidFill>
                  <a:srgbClr val="002060"/>
                </a:solidFill>
                <a:latin typeface="Calibri" panose="020F0502020204030204" pitchFamily="34" charset="0"/>
                <a:ea typeface="Calibri" panose="020F0502020204030204" pitchFamily="34" charset="0"/>
                <a:cs typeface="Calibri" panose="020F0502020204030204" pitchFamily="34" charset="0"/>
              </a:rPr>
              <a:t> τους  έναντι των υπόλοιπων σχεδιασμών  (Μέλισσας, 2022: 88-89). </a:t>
            </a:r>
          </a:p>
          <a:p>
            <a:pPr algn="just">
              <a:lnSpc>
                <a:spcPts val="1700"/>
              </a:lnSpc>
              <a:spcBef>
                <a:spcPts val="1800"/>
              </a:spcBef>
            </a:pPr>
            <a:r>
              <a:rPr lang="el-GR" sz="2400" dirty="0">
                <a:solidFill>
                  <a:srgbClr val="002060"/>
                </a:solidFill>
                <a:latin typeface="Calibri" panose="020F0502020204030204" pitchFamily="34" charset="0"/>
                <a:ea typeface="Calibri" panose="020F0502020204030204" pitchFamily="34" charset="0"/>
                <a:cs typeface="Calibri" panose="020F0502020204030204" pitchFamily="34" charset="0"/>
              </a:rPr>
              <a:t>Κατά τη νομολογία, πάντως, όριο των τροποποιήσεων που μπορεί να επιφέρει ένα ΕΠΣ στον υφιστάμενο γενικό πολεοδομικό σχεδιασμό (π.χ. ΤΠΣ, ΓΠΣ, ΣΧΟΟΑΠ κ.λπ.) αποτελεί </a:t>
            </a:r>
            <a:r>
              <a:rPr lang="el-GR" sz="2400" u="sng" dirty="0">
                <a:solidFill>
                  <a:srgbClr val="002060"/>
                </a:solidFill>
                <a:latin typeface="Calibri" panose="020F0502020204030204" pitchFamily="34" charset="0"/>
                <a:ea typeface="Calibri" panose="020F0502020204030204" pitchFamily="34" charset="0"/>
                <a:cs typeface="Calibri" panose="020F0502020204030204" pitchFamily="34" charset="0"/>
              </a:rPr>
              <a:t>η μη ανατροπή</a:t>
            </a:r>
            <a:r>
              <a:rPr lang="el-GR" sz="2400" dirty="0">
                <a:solidFill>
                  <a:srgbClr val="002060"/>
                </a:solidFill>
                <a:latin typeface="Calibri" panose="020F0502020204030204" pitchFamily="34" charset="0"/>
                <a:ea typeface="Calibri" panose="020F0502020204030204" pitchFamily="34" charset="0"/>
                <a:cs typeface="Calibri" panose="020F0502020204030204" pitchFamily="34" charset="0"/>
              </a:rPr>
              <a:t>, όχι μόνον του χωροταξικού σχεδιασμού της περιοχής (</a:t>
            </a:r>
            <a:r>
              <a:rPr lang="el-GR" sz="24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ΣτΕ</a:t>
            </a:r>
            <a:r>
              <a:rPr lang="el-GR" sz="2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2400" dirty="0" err="1">
                <a:solidFill>
                  <a:srgbClr val="002060"/>
                </a:solidFill>
                <a:latin typeface="Calibri" panose="020F0502020204030204" pitchFamily="34" charset="0"/>
                <a:ea typeface="Calibri" panose="020F0502020204030204" pitchFamily="34" charset="0"/>
                <a:cs typeface="Calibri" panose="020F0502020204030204" pitchFamily="34" charset="0"/>
              </a:rPr>
              <a:t>Ολομ</a:t>
            </a:r>
            <a:r>
              <a:rPr lang="el-GR" sz="2400" dirty="0">
                <a:solidFill>
                  <a:srgbClr val="002060"/>
                </a:solidFill>
                <a:latin typeface="Calibri" panose="020F0502020204030204" pitchFamily="34" charset="0"/>
                <a:ea typeface="Calibri" panose="020F0502020204030204" pitchFamily="34" charset="0"/>
                <a:cs typeface="Calibri" panose="020F0502020204030204" pitchFamily="34" charset="0"/>
              </a:rPr>
              <a:t>. 1705/2017), </a:t>
            </a:r>
            <a:r>
              <a:rPr lang="el-GR" sz="2400" u="sng" dirty="0">
                <a:solidFill>
                  <a:srgbClr val="002060"/>
                </a:solidFill>
                <a:latin typeface="Calibri" panose="020F0502020204030204" pitchFamily="34" charset="0"/>
                <a:ea typeface="Calibri" panose="020F0502020204030204" pitchFamily="34" charset="0"/>
                <a:cs typeface="Calibri" panose="020F0502020204030204" pitchFamily="34" charset="0"/>
              </a:rPr>
              <a:t>αλλά και της γενικής πρότασης πολεοδομικής οργάνωσης η οποία καθιερώνεται με τα προαναφερθέντα ΓΠΣ και λοιπά σχέδια, καθώς και των περιοριστικών (πολεοδομικών ή άλλης φύσεως) μέτρων που έχουν ληφθεί για τις ΖΟΕ</a:t>
            </a:r>
            <a:r>
              <a:rPr lang="el-GR" sz="2400" dirty="0">
                <a:solidFill>
                  <a:srgbClr val="002060"/>
                </a:solidFill>
                <a:latin typeface="Calibri" panose="020F0502020204030204" pitchFamily="34" charset="0"/>
                <a:ea typeface="Calibri" panose="020F0502020204030204" pitchFamily="34" charset="0"/>
                <a:cs typeface="Calibri" panose="020F0502020204030204" pitchFamily="34" charset="0"/>
              </a:rPr>
              <a:t>, προκειμένου να αντιμετωπισθούν τυχόν οικιστικές πιέσεις σε </a:t>
            </a:r>
            <a:r>
              <a:rPr lang="el-GR" sz="2400" dirty="0" err="1">
                <a:solidFill>
                  <a:srgbClr val="002060"/>
                </a:solidFill>
                <a:latin typeface="Calibri" panose="020F0502020204030204" pitchFamily="34" charset="0"/>
                <a:ea typeface="Calibri" panose="020F0502020204030204" pitchFamily="34" charset="0"/>
                <a:cs typeface="Calibri" panose="020F0502020204030204" pitchFamily="34" charset="0"/>
              </a:rPr>
              <a:t>περιαστικές</a:t>
            </a:r>
            <a:r>
              <a:rPr lang="el-GR" sz="2400" dirty="0">
                <a:solidFill>
                  <a:srgbClr val="002060"/>
                </a:solidFill>
                <a:latin typeface="Calibri" panose="020F0502020204030204" pitchFamily="34" charset="0"/>
                <a:ea typeface="Calibri" panose="020F0502020204030204" pitchFamily="34" charset="0"/>
                <a:cs typeface="Calibri" panose="020F0502020204030204" pitchFamily="34" charset="0"/>
              </a:rPr>
              <a:t> περιοχές, οι οποίες δεν έχουν αποτελέσει ακόμη αντικείμενο σχεδιασμού (</a:t>
            </a:r>
            <a:r>
              <a:rPr lang="el-GR" sz="24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ΣτΕ</a:t>
            </a:r>
            <a:r>
              <a:rPr lang="el-GR" sz="2400" dirty="0">
                <a:solidFill>
                  <a:srgbClr val="002060"/>
                </a:solidFill>
                <a:latin typeface="Calibri" panose="020F0502020204030204" pitchFamily="34" charset="0"/>
                <a:ea typeface="Calibri" panose="020F0502020204030204" pitchFamily="34" charset="0"/>
                <a:cs typeface="Calibri" panose="020F0502020204030204" pitchFamily="34" charset="0"/>
              </a:rPr>
              <a:t> 2564/2022 </a:t>
            </a:r>
            <a:r>
              <a:rPr lang="el-GR" sz="2400" dirty="0" err="1">
                <a:solidFill>
                  <a:srgbClr val="002060"/>
                </a:solidFill>
                <a:latin typeface="Calibri" panose="020F0502020204030204" pitchFamily="34" charset="0"/>
                <a:ea typeface="Calibri" panose="020F0502020204030204" pitchFamily="34" charset="0"/>
                <a:cs typeface="Calibri" panose="020F0502020204030204" pitchFamily="34" charset="0"/>
              </a:rPr>
              <a:t>σκ</a:t>
            </a:r>
            <a:r>
              <a:rPr lang="el-GR" sz="2400" dirty="0">
                <a:solidFill>
                  <a:srgbClr val="002060"/>
                </a:solidFill>
                <a:latin typeface="Calibri" panose="020F0502020204030204" pitchFamily="34" charset="0"/>
                <a:ea typeface="Calibri" panose="020F0502020204030204" pitchFamily="34" charset="0"/>
                <a:cs typeface="Calibri" panose="020F0502020204030204" pitchFamily="34" charset="0"/>
              </a:rPr>
              <a:t>. 34, ΠΕ 196/2021 παρατ. 16, ΠΕ 109/2023 παρατ. 3) </a:t>
            </a:r>
          </a:p>
          <a:p>
            <a:endParaRPr lang="en-US" dirty="0"/>
          </a:p>
        </p:txBody>
      </p:sp>
    </p:spTree>
    <p:extLst>
      <p:ext uri="{BB962C8B-B14F-4D97-AF65-F5344CB8AC3E}">
        <p14:creationId xmlns:p14="http://schemas.microsoft.com/office/powerpoint/2010/main" val="439678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5728800-4715-52C2-FD5F-38FCC7D6DE95}"/>
              </a:ext>
            </a:extLst>
          </p:cNvPr>
          <p:cNvSpPr>
            <a:spLocks noGrp="1"/>
          </p:cNvSpPr>
          <p:nvPr>
            <p:ph type="title"/>
          </p:nvPr>
        </p:nvSpPr>
        <p:spPr>
          <a:xfrm>
            <a:off x="1141413" y="618518"/>
            <a:ext cx="9905998" cy="704444"/>
          </a:xfrm>
        </p:spPr>
        <p:txBody>
          <a:bodyPr>
            <a:normAutofit fontScale="90000"/>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Ι</a:t>
            </a:r>
            <a:r>
              <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rPr>
              <a:t>V</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Η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υπαγωγΗ</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στην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κατηγορΙα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των ΕΠΣ των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ειδικΩν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σχεδιασμΩν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b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για τους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ΟργανωμΕνους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ΥποδοχεΙς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ΔραστηριοτΗτων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endParaRPr lang="en-US" sz="2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B4C6D067-DA21-8784-C169-9338B390F13B}"/>
              </a:ext>
            </a:extLst>
          </p:cNvPr>
          <p:cNvSpPr>
            <a:spLocks noGrp="1"/>
          </p:cNvSpPr>
          <p:nvPr>
            <p:ph idx="1"/>
          </p:nvPr>
        </p:nvSpPr>
        <p:spPr>
          <a:xfrm>
            <a:off x="1141412" y="1322963"/>
            <a:ext cx="10181584" cy="5437760"/>
          </a:xfrm>
        </p:spPr>
        <p:txBody>
          <a:bodyPr>
            <a:normAutofit/>
          </a:bodyPr>
          <a:lstStyle/>
          <a:p>
            <a:pPr algn="just">
              <a:lnSpc>
                <a:spcPts val="1700"/>
              </a:lnSpc>
              <a:spcBef>
                <a:spcPts val="1800"/>
              </a:spcBef>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Στην κατηγορία των ΕΠΣ υπάγονται και οι ειδικοί σχεδιασμοί για τους </a:t>
            </a:r>
            <a:r>
              <a:rPr lang="el-GR" sz="1500" u="sng" dirty="0">
                <a:solidFill>
                  <a:srgbClr val="002060"/>
                </a:solidFill>
                <a:latin typeface="Calibri" panose="020F0502020204030204" pitchFamily="34" charset="0"/>
                <a:ea typeface="Calibri" panose="020F0502020204030204" pitchFamily="34" charset="0"/>
                <a:cs typeface="Calibri" panose="020F0502020204030204" pitchFamily="34" charset="0"/>
              </a:rPr>
              <a:t>Οργανωμένους Υποδοχείς Δραστηριοτήτων</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δηλαδή τις περιοχές οι οποίες, σύμφωνα με τον σχετικό ορισμό που δίδεται στο άρθρο 1 του Ν. 4447/2016, «</a:t>
            </a:r>
            <a:r>
              <a:rPr lang="el-GR" sz="1500" i="1" dirty="0">
                <a:solidFill>
                  <a:srgbClr val="002060"/>
                </a:solidFill>
                <a:latin typeface="Calibri" panose="020F0502020204030204" pitchFamily="34" charset="0"/>
                <a:ea typeface="Calibri" panose="020F0502020204030204" pitchFamily="34" charset="0"/>
                <a:cs typeface="Calibri" panose="020F0502020204030204" pitchFamily="34" charset="0"/>
              </a:rPr>
              <a:t>αναπτύσσονται βάσει ολοκληρωμένου σχεδιασμού προκειμένου να λειτουργήσουν κατά κύρια ή αποκλειστική χρήση ως οργανωμένοι χώροι ανάπτυξης παραγωγικών και επιχειρηματικών δραστηριοτήτων</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a:t>
            </a:r>
          </a:p>
          <a:p>
            <a:pPr algn="just">
              <a:lnSpc>
                <a:spcPts val="1700"/>
              </a:lnSpc>
              <a:spcBef>
                <a:spcPts val="1200"/>
              </a:spcBef>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ΕΠΣ, κατά την ανωτέρω έννοια, αποτελούν: </a:t>
            </a:r>
          </a:p>
          <a:p>
            <a:pPr marL="457200" lvl="1" indent="0" algn="just">
              <a:lnSpc>
                <a:spcPts val="1700"/>
              </a:lnSpc>
              <a:spcBef>
                <a:spcPts val="600"/>
              </a:spcBef>
              <a:buNone/>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α) οι </a:t>
            </a:r>
            <a:r>
              <a:rPr lang="el-GR" sz="1500" u="sng" dirty="0">
                <a:solidFill>
                  <a:srgbClr val="002060"/>
                </a:solidFill>
                <a:latin typeface="Calibri" panose="020F0502020204030204" pitchFamily="34" charset="0"/>
                <a:ea typeface="Calibri" panose="020F0502020204030204" pitchFamily="34" charset="0"/>
                <a:cs typeface="Calibri" panose="020F0502020204030204" pitchFamily="34" charset="0"/>
              </a:rPr>
              <a:t>Περιοχές Ολοκληρωμένης Τουριστικής Ανάπτυξης (ΠΟΤΑ) </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του άρθρου 29 του ν. 2545/1997 (Α’ 254), οι </a:t>
            </a:r>
            <a:r>
              <a:rPr lang="el-GR" sz="1500" u="sng" dirty="0">
                <a:solidFill>
                  <a:srgbClr val="002060"/>
                </a:solidFill>
                <a:latin typeface="Calibri" panose="020F0502020204030204" pitchFamily="34" charset="0"/>
                <a:ea typeface="Calibri" panose="020F0502020204030204" pitchFamily="34" charset="0"/>
                <a:cs typeface="Calibri" panose="020F0502020204030204" pitchFamily="34" charset="0"/>
              </a:rPr>
              <a:t>Περιοχές Οργανωμένης Ανάπτυξης Παραγωγικών Δραστηριοτήτων (ΠΟΑΠΔ)</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του άρθρου 24 του ν. 1650/1986 (Α’ 160) και τα </a:t>
            </a:r>
            <a:r>
              <a:rPr lang="el-GR" sz="1500" u="sng" dirty="0">
                <a:solidFill>
                  <a:srgbClr val="002060"/>
                </a:solidFill>
                <a:latin typeface="Calibri" panose="020F0502020204030204" pitchFamily="34" charset="0"/>
                <a:ea typeface="Calibri" panose="020F0502020204030204" pitchFamily="34" charset="0"/>
                <a:cs typeface="Calibri" panose="020F0502020204030204" pitchFamily="34" charset="0"/>
              </a:rPr>
              <a:t>Τοπικά Ρυμοτομικά Σχέδια</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του άρθρου 26 του ν. 1337/1983 (Α’ 33),</a:t>
            </a:r>
          </a:p>
          <a:p>
            <a:pPr marL="457200" lvl="1" indent="0" algn="just">
              <a:lnSpc>
                <a:spcPts val="1700"/>
              </a:lnSpc>
              <a:spcBef>
                <a:spcPts val="600"/>
              </a:spcBef>
              <a:buNone/>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β) οι </a:t>
            </a:r>
            <a:r>
              <a:rPr lang="el-GR" sz="1500" u="sng" dirty="0">
                <a:solidFill>
                  <a:srgbClr val="002060"/>
                </a:solidFill>
                <a:latin typeface="Calibri" panose="020F0502020204030204" pitchFamily="34" charset="0"/>
                <a:ea typeface="Calibri" panose="020F0502020204030204" pitchFamily="34" charset="0"/>
                <a:cs typeface="Calibri" panose="020F0502020204030204" pitchFamily="34" charset="0"/>
              </a:rPr>
              <a:t>Οργανωμένοι Υποδοχείς Μεταποιητικών και Επιχειρηματικών Δραστηριοτήτων</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της παρ. 4 του άρθρου 41 του ν. 3982/2011 (Α’ 143) (ΒΙΠΕ, ΒΙΠΑ, ΒΙΟΠΑ, Επιχειρηματικά Πάρκα),</a:t>
            </a:r>
          </a:p>
          <a:p>
            <a:pPr marL="457200" lvl="1" indent="0" algn="just">
              <a:lnSpc>
                <a:spcPts val="1700"/>
              </a:lnSpc>
              <a:spcBef>
                <a:spcPts val="600"/>
              </a:spcBef>
              <a:buNone/>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γ) τα </a:t>
            </a:r>
            <a:r>
              <a:rPr lang="el-GR" sz="1500" u="sng" dirty="0">
                <a:solidFill>
                  <a:srgbClr val="002060"/>
                </a:solidFill>
                <a:latin typeface="Calibri" panose="020F0502020204030204" pitchFamily="34" charset="0"/>
                <a:ea typeface="Calibri" panose="020F0502020204030204" pitchFamily="34" charset="0"/>
                <a:cs typeface="Calibri" panose="020F0502020204030204" pitchFamily="34" charset="0"/>
              </a:rPr>
              <a:t>Ειδικά Σχέδια Χωρικής Ανάπτυξης Δημοσίων Ακινήτων (ΕΣΧΑΔΑ) </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του άρθρου 12 του ν. 3986/2011 (Α’ 152) και  τα </a:t>
            </a:r>
            <a:r>
              <a:rPr lang="el-GR" sz="1500" u="sng" dirty="0">
                <a:solidFill>
                  <a:srgbClr val="002060"/>
                </a:solidFill>
                <a:latin typeface="Calibri" panose="020F0502020204030204" pitchFamily="34" charset="0"/>
                <a:ea typeface="Calibri" panose="020F0502020204030204" pitchFamily="34" charset="0"/>
                <a:cs typeface="Calibri" panose="020F0502020204030204" pitchFamily="34" charset="0"/>
              </a:rPr>
              <a:t>Ειδικά Σχέδια Χωρικής Ανάπτυξης Στρατηγικών Επενδύσεων (ΕΣΧΑΣΕ)</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του άρθρου 24 του ν. 3894/2010 (Α’ 204), του ν. 4608/2019 και του άρθρου 7 του ν. 4864/2021</a:t>
            </a:r>
          </a:p>
          <a:p>
            <a:pPr algn="just">
              <a:lnSpc>
                <a:spcPts val="1700"/>
              </a:lnSpc>
              <a:spcBef>
                <a:spcPts val="600"/>
              </a:spcBef>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Η ένταξη των ανωτέρω ειδικών σχεδιασμών στην κατηγορία των ΕΠΣ γίνεται </a:t>
            </a:r>
            <a:r>
              <a:rPr lang="el-GR" sz="1500" u="sng" dirty="0">
                <a:solidFill>
                  <a:srgbClr val="002060"/>
                </a:solidFill>
                <a:latin typeface="Calibri" panose="020F0502020204030204" pitchFamily="34" charset="0"/>
                <a:ea typeface="Calibri" panose="020F0502020204030204" pitchFamily="34" charset="0"/>
                <a:cs typeface="Calibri" panose="020F0502020204030204" pitchFamily="34" charset="0"/>
              </a:rPr>
              <a:t>για συστηματικούς λόγους</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καθώς κατά τα λοιπά για τον σχεδιασμό και τη χωρική οργάνωση των περιοχών που υπάγονται στους ανωτέρω υποδοχείς εφαρμόζονται οι οικείες για κάθε υποδοχέα διατάξεις. </a:t>
            </a:r>
          </a:p>
          <a:p>
            <a:pPr algn="just">
              <a:lnSpc>
                <a:spcPts val="1700"/>
              </a:lnSpc>
              <a:spcBef>
                <a:spcPts val="600"/>
              </a:spcBef>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Με τη συστηματική, όμως, κατάταξη των οργανωμένων υποδοχέων στην κατηγορία των ΕΠΣ, καθίσταται σαφής η θέση των ειδικών αυτών σχεδιασμών στην ιεραρχία του χωρικού σχεδιασμού, ιδίως από την άποψη του εθνικού και περιφερειακού χωροταξικού σχεδιασμού, προς τις κατευθύνσεις και ρυθμίσεις του οποίου οφείλουν οι ειδικοί αυτοί σχεδιασμοί να εναρμονίζονται.</a:t>
            </a:r>
          </a:p>
          <a:p>
            <a:endParaRPr lang="en-US" dirty="0"/>
          </a:p>
        </p:txBody>
      </p:sp>
    </p:spTree>
    <p:extLst>
      <p:ext uri="{BB962C8B-B14F-4D97-AF65-F5344CB8AC3E}">
        <p14:creationId xmlns:p14="http://schemas.microsoft.com/office/powerpoint/2010/main" val="14132322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00DA441-1B4A-B9C7-E682-87641DDA9CFD}"/>
              </a:ext>
            </a:extLst>
          </p:cNvPr>
          <p:cNvSpPr>
            <a:spLocks noGrp="1"/>
          </p:cNvSpPr>
          <p:nvPr>
            <p:ph type="title"/>
          </p:nvPr>
        </p:nvSpPr>
        <p:spPr>
          <a:xfrm>
            <a:off x="1141413" y="618518"/>
            <a:ext cx="9905998" cy="947635"/>
          </a:xfrm>
        </p:spPr>
        <p:txBody>
          <a:bodyPr>
            <a:normAutofit/>
          </a:bodyPr>
          <a:lstStyle/>
          <a:p>
            <a:pPr algn="ctr"/>
            <a:r>
              <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rPr>
              <a:t>V</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Τα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ΡυμοτομικΑ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ΣχΕδια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ΕφαρμογΗς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(ΡΣΕ) </a:t>
            </a:r>
            <a:endParaRPr lang="en-US" sz="2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C435234C-13B6-6D56-30F9-1CE2FDF2DFEB}"/>
              </a:ext>
            </a:extLst>
          </p:cNvPr>
          <p:cNvSpPr>
            <a:spLocks noGrp="1"/>
          </p:cNvSpPr>
          <p:nvPr>
            <p:ph idx="1"/>
          </p:nvPr>
        </p:nvSpPr>
        <p:spPr>
          <a:xfrm>
            <a:off x="1141412" y="1410511"/>
            <a:ext cx="9905999" cy="4912468"/>
          </a:xfrm>
        </p:spPr>
        <p:txBody>
          <a:bodyPr>
            <a:normAutofit/>
          </a:bodyPr>
          <a:lstStyle/>
          <a:p>
            <a:pPr algn="just">
              <a:lnSpc>
                <a:spcPts val="1500"/>
              </a:lnSpc>
              <a:spcBef>
                <a:spcPts val="1200"/>
              </a:spcBef>
              <a:buFont typeface="Wingdings" panose="05000000000000000000" pitchFamily="2" charset="2"/>
              <a:buChar char="Ø"/>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Τα Ρυμοτομικά Σχέδια Εφαρμογής αποτελούν το </a:t>
            </a:r>
            <a:r>
              <a:rPr lang="el-GR" sz="1700" u="sng" dirty="0">
                <a:solidFill>
                  <a:srgbClr val="002060"/>
                </a:solidFill>
                <a:latin typeface="Calibri" panose="020F0502020204030204" pitchFamily="34" charset="0"/>
                <a:ea typeface="Calibri" panose="020F0502020204030204" pitchFamily="34" charset="0"/>
                <a:cs typeface="Calibri" panose="020F0502020204030204" pitchFamily="34" charset="0"/>
              </a:rPr>
              <a:t>δεύτερο επίπεδο πολεοδομικού σχεδιασμού </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και η έγκρισή τους είναι υποχρεωτική για όλες τις περιοχές των οποίων προτείνεται η πολεοδόμηση, δηλαδή η ένταξη σε σχέδιο πόλεως, από τα ΤΠΣ ή τα ΕΠΣ. </a:t>
            </a:r>
          </a:p>
          <a:p>
            <a:pPr algn="just">
              <a:lnSpc>
                <a:spcPts val="1500"/>
              </a:lnSpc>
              <a:spcBef>
                <a:spcPts val="1200"/>
              </a:spcBef>
              <a:buFont typeface="Wingdings" panose="05000000000000000000" pitchFamily="2" charset="2"/>
              <a:buChar char="Ø"/>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Αποτελούν τη </a:t>
            </a:r>
            <a:r>
              <a:rPr lang="el-GR" sz="1700" u="sng" dirty="0">
                <a:solidFill>
                  <a:srgbClr val="002060"/>
                </a:solidFill>
                <a:latin typeface="Calibri" panose="020F0502020204030204" pitchFamily="34" charset="0"/>
                <a:ea typeface="Calibri" panose="020F0502020204030204" pitchFamily="34" charset="0"/>
                <a:cs typeface="Calibri" panose="020F0502020204030204" pitchFamily="34" charset="0"/>
              </a:rPr>
              <a:t>μετεξέλιξη των σχεδίων πόλεων του </a:t>
            </a:r>
            <a:r>
              <a:rPr lang="el-GR" sz="17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ν.δ.</a:t>
            </a:r>
            <a:r>
              <a:rPr lang="el-GR" sz="1700" u="sng" dirty="0">
                <a:solidFill>
                  <a:srgbClr val="002060"/>
                </a:solidFill>
                <a:latin typeface="Calibri" panose="020F0502020204030204" pitchFamily="34" charset="0"/>
                <a:ea typeface="Calibri" panose="020F0502020204030204" pitchFamily="34" charset="0"/>
                <a:cs typeface="Calibri" panose="020F0502020204030204" pitchFamily="34" charset="0"/>
              </a:rPr>
              <a:t> της 17.7.1923 και των Πολεοδομικών Μελετών</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των ν. 1337/1983 και 2508/1997. </a:t>
            </a:r>
          </a:p>
          <a:p>
            <a:pPr algn="just">
              <a:lnSpc>
                <a:spcPts val="1500"/>
              </a:lnSpc>
              <a:spcBef>
                <a:spcPts val="1200"/>
              </a:spcBef>
              <a:buFont typeface="Wingdings" panose="05000000000000000000" pitchFamily="2" charset="2"/>
              <a:buChar char="Ø"/>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Με τα σχέδια αυτά </a:t>
            </a:r>
            <a:r>
              <a:rPr lang="el-GR" sz="1700" u="sng" dirty="0">
                <a:solidFill>
                  <a:srgbClr val="002060"/>
                </a:solidFill>
                <a:latin typeface="Calibri" panose="020F0502020204030204" pitchFamily="34" charset="0"/>
                <a:ea typeface="Calibri" panose="020F0502020204030204" pitchFamily="34" charset="0"/>
                <a:cs typeface="Calibri" panose="020F0502020204030204" pitchFamily="34" charset="0"/>
              </a:rPr>
              <a:t>εξειδικεύονται</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 σε κλίμακα πόλης ή οικισμού ή τμημάτων αυτών ή σε ζώνες και περιοχές ειδικών χρήσεων, </a:t>
            </a:r>
            <a:r>
              <a:rPr lang="el-GR" sz="1700" u="sng" dirty="0">
                <a:solidFill>
                  <a:srgbClr val="002060"/>
                </a:solidFill>
                <a:latin typeface="Calibri" panose="020F0502020204030204" pitchFamily="34" charset="0"/>
                <a:ea typeface="Calibri" panose="020F0502020204030204" pitchFamily="34" charset="0"/>
                <a:cs typeface="Calibri" panose="020F0502020204030204" pitchFamily="34" charset="0"/>
              </a:rPr>
              <a:t>οι ρυθμίσεις των ΤΠΣ ή ΕΠΣ περί χρήσεων γης και όρων δόμησης </a:t>
            </a: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και </a:t>
            </a:r>
            <a:r>
              <a:rPr lang="el-GR" sz="1700" u="sng" dirty="0">
                <a:solidFill>
                  <a:srgbClr val="002060"/>
                </a:solidFill>
                <a:latin typeface="Calibri" panose="020F0502020204030204" pitchFamily="34" charset="0"/>
                <a:ea typeface="Calibri" panose="020F0502020204030204" pitchFamily="34" charset="0"/>
                <a:cs typeface="Calibri" panose="020F0502020204030204" pitchFamily="34" charset="0"/>
              </a:rPr>
              <a:t>καθορίζονται επακριβώς οι κοινόχρηστοι, κοινωφελείς και οικοδομήσιμοι χώροι της προς πολεοδόμηση περιοχής, καθώς και τα διαγράμματα των δικτύων υποδομής.</a:t>
            </a:r>
          </a:p>
          <a:p>
            <a:pPr algn="just">
              <a:lnSpc>
                <a:spcPts val="1500"/>
              </a:lnSpc>
              <a:spcBef>
                <a:spcPts val="1200"/>
              </a:spcBef>
              <a:buFont typeface="Wingdings" panose="05000000000000000000" pitchFamily="2" charset="2"/>
              <a:buChar char="Ø"/>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Συντίθενται από 2 πράξεις: α) το πολεοδομικό (ρυμοτομικό) σχέδιο και β) την πράξη εφαρμογής του σχεδίου, όπου απαιτείται, η οποία συντάσσεται ταυτόχρονα και σε άμεση συσχέτιση με το πολεοδομικό σχέδιο . </a:t>
            </a:r>
          </a:p>
          <a:p>
            <a:pPr algn="just">
              <a:lnSpc>
                <a:spcPts val="1500"/>
              </a:lnSpc>
              <a:spcBef>
                <a:spcPts val="1200"/>
              </a:spcBef>
              <a:buFont typeface="Wingdings" panose="05000000000000000000" pitchFamily="2" charset="2"/>
              <a:buChar char="Ø"/>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Τα Ρυμοτομικά Σχέδια Εφαρμογής, πριν από την έγκρισή τους, εκτίθενται στον οικείο Δήμο επί είκοσι (20) εργάσιμες ημέρες και αναρτώνται επίσης στην ιστοσελίδα του δήμου και της οικείας Αποκεντρωμένης Διοίκησης, προκειμένου να λάβουν γνώση οι ενδιαφερόμενοι και να υποβάλλουν ενστάσεις, τις οποίες ο Δήμος οφείλει να εξετάσει εντός σαράντα (40) εργάσιμων ημερών από τη λήξη της ανωτέρω προθεσμίας. </a:t>
            </a:r>
          </a:p>
          <a:p>
            <a:pPr algn="just">
              <a:lnSpc>
                <a:spcPts val="1500"/>
              </a:lnSpc>
              <a:spcBef>
                <a:spcPts val="1200"/>
              </a:spcBef>
              <a:buFont typeface="Wingdings" panose="05000000000000000000" pitchFamily="2" charset="2"/>
              <a:buChar char="Ø"/>
            </a:pPr>
            <a:r>
              <a:rPr lang="el-GR" sz="1700" dirty="0">
                <a:solidFill>
                  <a:srgbClr val="002060"/>
                </a:solidFill>
                <a:latin typeface="Calibri" panose="020F0502020204030204" pitchFamily="34" charset="0"/>
                <a:ea typeface="Calibri" panose="020F0502020204030204" pitchFamily="34" charset="0"/>
                <a:cs typeface="Calibri" panose="020F0502020204030204" pitchFamily="34" charset="0"/>
              </a:rPr>
              <a:t>Εφόσον, μετά από την εξέταση των ενστάσεων, προκύπτει ανάγκη τροποποίησης των Ρυμοτομικών Σχεδίων, αυτά αναρτώνται εκ νέου για δέκα (10) εργάσιμες ημέρες προς ενημέρωση του κοινού. Μετά από την άπρακτη πάροδο των ως άνω προθεσμιών, τα Ρυμοτομικά Σχέδια προωθούνται προς έγκριση.</a:t>
            </a:r>
          </a:p>
          <a:p>
            <a:endParaRPr lang="en-US" dirty="0"/>
          </a:p>
        </p:txBody>
      </p:sp>
    </p:spTree>
    <p:extLst>
      <p:ext uri="{BB962C8B-B14F-4D97-AF65-F5344CB8AC3E}">
        <p14:creationId xmlns:p14="http://schemas.microsoft.com/office/powerpoint/2010/main" val="18096616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C85913B-3933-0904-A6DC-D192D8507BFC}"/>
              </a:ext>
            </a:extLst>
          </p:cNvPr>
          <p:cNvSpPr>
            <a:spLocks noGrp="1"/>
          </p:cNvSpPr>
          <p:nvPr>
            <p:ph type="title"/>
          </p:nvPr>
        </p:nvSpPr>
        <p:spPr>
          <a:xfrm>
            <a:off x="1141413" y="618518"/>
            <a:ext cx="9905998" cy="836902"/>
          </a:xfrm>
        </p:spPr>
        <p:txBody>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ΔΙΑΔΙΚΑΣΙΑ ΕΓΚΡΙΣΗΣ ΡΥΜΟΤΟΜΙΚΟΥ ΣΧΕΔΙΟΥ ΕΦΑΡΜΟΓΗΣ</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8E4ED05-C3FD-C9A4-7626-88FD2697CA00}"/>
              </a:ext>
            </a:extLst>
          </p:cNvPr>
          <p:cNvSpPr>
            <a:spLocks noGrp="1"/>
          </p:cNvSpPr>
          <p:nvPr>
            <p:ph idx="1"/>
          </p:nvPr>
        </p:nvSpPr>
        <p:spPr>
          <a:xfrm>
            <a:off x="1141412" y="1455420"/>
            <a:ext cx="9905999" cy="4335781"/>
          </a:xfrm>
        </p:spPr>
        <p:txBody>
          <a:bodyPr>
            <a:normAutofit fontScale="70000" lnSpcReduction="20000"/>
          </a:bodyPr>
          <a:lstStyle/>
          <a:p>
            <a:pPr algn="just">
              <a:buFont typeface="Wingdings" panose="05000000000000000000" pitchFamily="2" charset="2"/>
              <a:buChar char="Ø"/>
            </a:pP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Η διαδικασία </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εκκινεί </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από τον οικείο </a:t>
            </a:r>
            <a:r>
              <a:rPr 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Δήμο</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ή το </a:t>
            </a:r>
            <a:r>
              <a:rPr 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ΥΠΕΝ </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ή την </a:t>
            </a:r>
            <a:r>
              <a:rPr 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Αποκεντρωμένη Διοίκηση</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ύστερα από σχετική ενημέρωση του οικείου Δήμου.</a:t>
            </a:r>
          </a:p>
          <a:p>
            <a:pPr algn="just">
              <a:buFont typeface="Wingdings" panose="05000000000000000000" pitchFamily="2" charset="2"/>
              <a:buChar char="Ø"/>
            </a:pP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Τα ΡΣΕ, πριν από την έγκρισή τους, </a:t>
            </a:r>
            <a:r>
              <a:rPr 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εκτίθενται με το σχετικό </a:t>
            </a:r>
            <a:r>
              <a:rPr lang="el-GR" sz="24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κτηματογραφικό</a:t>
            </a:r>
            <a:r>
              <a:rPr 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διάγραμμα </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και τη γνωμοδότηση του αρμοδίου Συμβουλίου </a:t>
            </a:r>
            <a:r>
              <a:rPr 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στον οικείο Δήμο </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επί 20 εργάσιμες ημέρες (5 ημέρες παράταση). Κατά το ίδιο χρονικό διάστημα </a:t>
            </a:r>
            <a:r>
              <a:rPr 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αναρτώνται στην ιστοσελίδα του Δήμου και της Αποκεντρωμένης διοίκησης. Δημοσίευση σε 2 εφημερίδες, τοπικής ή εθνικής κυκλοφορίας, και ανάρτηση στην ιστοσελίδα του δήμου.</a:t>
            </a:r>
          </a:p>
          <a:p>
            <a:pPr algn="just">
              <a:buFont typeface="Wingdings" panose="05000000000000000000" pitchFamily="2" charset="2"/>
              <a:buChar char="Ø"/>
            </a:pP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Εντός της προθεσμίας αυτής μπορούν να υποβληθούν </a:t>
            </a:r>
            <a:r>
              <a:rPr 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ενστάσεις </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στον Δήμο που εξετάζονται εντός 40 ημερών. </a:t>
            </a:r>
          </a:p>
          <a:p>
            <a:pPr algn="just">
              <a:buFont typeface="Wingdings" panose="05000000000000000000" pitchFamily="2" charset="2"/>
              <a:buChar char="Ø"/>
            </a:pP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Μετά από την άπρακτη πάροδο των ως άνω προθεσμιών, καθώς και την εξέταση και τυχόν ενσωμάτωση νέων ενστάσεων, τα Ρυμοτομικά Σχέδια προωθούνται προς έγκριση.</a:t>
            </a:r>
          </a:p>
          <a:p>
            <a:pPr algn="just">
              <a:buFont typeface="Wingdings" panose="05000000000000000000" pitchFamily="2" charset="2"/>
              <a:buChar char="Ø"/>
            </a:pP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Η </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έγκριση των ΡΣΕ </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γίνεται με </a:t>
            </a:r>
            <a:r>
              <a:rPr 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απόφαση του Γραμματέα Αποκεντρωμένης Διοίκησης</a:t>
            </a:r>
            <a:r>
              <a:rPr 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ύστερα από γνώμη του αρμόδιου ΣΥΠΟΘΑ. Με την ίδια απόφαση κυρώνεται και η Πράξη Εφαρμογής.</a:t>
            </a:r>
          </a:p>
          <a:p>
            <a:endParaRPr lang="en-US" dirty="0"/>
          </a:p>
        </p:txBody>
      </p:sp>
    </p:spTree>
    <p:extLst>
      <p:ext uri="{BB962C8B-B14F-4D97-AF65-F5344CB8AC3E}">
        <p14:creationId xmlns:p14="http://schemas.microsoft.com/office/powerpoint/2010/main" val="22943662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3BF807-40F0-CB75-20D0-9268A31DE888}"/>
              </a:ext>
            </a:extLst>
          </p:cNvPr>
          <p:cNvSpPr>
            <a:spLocks noGrp="1"/>
          </p:cNvSpPr>
          <p:nvPr>
            <p:ph type="title"/>
          </p:nvPr>
        </p:nvSpPr>
        <p:spPr/>
        <p:txBody>
          <a:bodyPr/>
          <a:lstStyle/>
          <a:p>
            <a:pPr algn="ct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ΜΕΡΟΣ Δ’ </a:t>
            </a:r>
            <a:endParaRPr lang="en-US"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E0150392-E25B-CBA0-4F59-B88F40F76FC2}"/>
              </a:ext>
            </a:extLst>
          </p:cNvPr>
          <p:cNvSpPr>
            <a:spLocks noGrp="1"/>
          </p:cNvSpPr>
          <p:nvPr>
            <p:ph idx="1"/>
          </p:nvPr>
        </p:nvSpPr>
        <p:spPr/>
        <p:txBody>
          <a:bodyPr/>
          <a:lstStyle/>
          <a:p>
            <a:pPr marL="0" indent="0" algn="ctr">
              <a:buNone/>
            </a:pPr>
            <a:r>
              <a:rPr lang="el-GR" sz="3600" b="1" dirty="0">
                <a:solidFill>
                  <a:schemeClr val="bg2"/>
                </a:solidFill>
                <a:latin typeface="Calibri" panose="020F0502020204030204" pitchFamily="34" charset="0"/>
                <a:ea typeface="Calibri" panose="020F0502020204030204" pitchFamily="34" charset="0"/>
                <a:cs typeface="Calibri" panose="020F0502020204030204" pitchFamily="34" charset="0"/>
              </a:rPr>
              <a:t>ΝΟΜΙΚΗ ΦΥΣΗ ΚΑΙ ΔΕΣΜΕΥΤΙΚΟΤΗΤΑ </a:t>
            </a:r>
          </a:p>
          <a:p>
            <a:pPr marL="0" indent="0" algn="ctr">
              <a:buNone/>
            </a:pPr>
            <a:r>
              <a:rPr lang="el-GR" sz="3600" b="1" dirty="0">
                <a:solidFill>
                  <a:schemeClr val="bg2"/>
                </a:solidFill>
                <a:latin typeface="Calibri" panose="020F0502020204030204" pitchFamily="34" charset="0"/>
                <a:ea typeface="Calibri" panose="020F0502020204030204" pitchFamily="34" charset="0"/>
                <a:cs typeface="Calibri" panose="020F0502020204030204" pitchFamily="34" charset="0"/>
              </a:rPr>
              <a:t>ΧΩΡΟΤΑΞΙΚΩΝ ΚΑΙ ΠΟΛΕΟΔΟΜΙΚΩΝ ΣΧΕΔΙΩΝ </a:t>
            </a:r>
            <a:endParaRPr lang="en-US" sz="36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12066198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4FAC62-2F54-7912-4F36-E0A972032FB0}"/>
              </a:ext>
            </a:extLst>
          </p:cNvPr>
          <p:cNvSpPr>
            <a:spLocks noGrp="1"/>
          </p:cNvSpPr>
          <p:nvPr>
            <p:ph type="title"/>
          </p:nvPr>
        </p:nvSpPr>
        <p:spPr>
          <a:xfrm>
            <a:off x="1141413" y="618518"/>
            <a:ext cx="9905998" cy="655805"/>
          </a:xfrm>
        </p:spPr>
        <p:txBody>
          <a:bodyPr>
            <a:normAutofit/>
          </a:bodyPr>
          <a:lstStyle/>
          <a:p>
            <a:pPr algn="ct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ΝομικΗ</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φΥση</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και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δεσμευτικΟτητα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χωροταξικΩΝ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πλαισΙων</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endParaRPr lang="en-US" sz="2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EF2F712E-8E82-D73B-E9A0-C8C7B9BAF892}"/>
              </a:ext>
            </a:extLst>
          </p:cNvPr>
          <p:cNvSpPr>
            <a:spLocks noGrp="1"/>
          </p:cNvSpPr>
          <p:nvPr>
            <p:ph idx="1"/>
          </p:nvPr>
        </p:nvSpPr>
        <p:spPr>
          <a:xfrm>
            <a:off x="1141412" y="1274323"/>
            <a:ext cx="10658239" cy="5447489"/>
          </a:xfrm>
        </p:spPr>
        <p:txBody>
          <a:bodyPr>
            <a:normAutofit fontScale="85000" lnSpcReduction="10000"/>
          </a:bodyPr>
          <a:lstStyle/>
          <a:p>
            <a:pPr algn="just">
              <a:lnSpc>
                <a:spcPct val="150000"/>
              </a:lnSpc>
              <a:spcBef>
                <a:spcPts val="1800"/>
              </a:spcBef>
              <a:buFont typeface="Wingdings" panose="05000000000000000000" pitchFamily="2" charset="2"/>
              <a:buChar char="v"/>
            </a:pP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Τα Ειδικά και τα Περιφερειακά Χωροταξικά Πλαίσια αποτελούν πράξεις της εκτελεστικής λειτουργίας με ιδιαίτερα χαρακτηριστικά. </a:t>
            </a:r>
            <a:endParaRPr lang="el-GR" sz="1600" u="sng"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lnSpc>
                <a:spcPct val="150000"/>
              </a:lnSpc>
              <a:spcBef>
                <a:spcPts val="1800"/>
              </a:spcBef>
              <a:buFont typeface="Wingdings" panose="05000000000000000000" pitchFamily="2" charset="2"/>
              <a:buChar char="v"/>
            </a:pP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Έχουν </a:t>
            </a:r>
            <a:r>
              <a:rPr lang="el-GR" sz="1600" b="1" dirty="0">
                <a:solidFill>
                  <a:srgbClr val="002060"/>
                </a:solidFill>
                <a:latin typeface="Calibri" panose="020F0502020204030204" pitchFamily="34" charset="0"/>
                <a:ea typeface="Calibri" panose="020F0502020204030204" pitchFamily="34" charset="0"/>
                <a:cs typeface="Calibri" panose="020F0502020204030204" pitchFamily="34" charset="0"/>
              </a:rPr>
              <a:t>μικτό χαρακτήρα από ρυθμιστικής άποψης</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καθώς περιλαμβάνουν τόσο </a:t>
            </a:r>
            <a:r>
              <a:rPr lang="el-GR" sz="16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κατευθυντήριες διατάξεις</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με τις οποίες επιδιώκεται η επίτευξη ορισμένου αποτελέσματος και οι οποίες δεσμεύουν τα αρμόδια για την υλοποίησή τους διοικητικά όργανα, όσο και </a:t>
            </a:r>
            <a:r>
              <a:rPr lang="el-GR" sz="1600" b="1" dirty="0">
                <a:solidFill>
                  <a:srgbClr val="002060"/>
                </a:solidFill>
                <a:latin typeface="Calibri" panose="020F0502020204030204" pitchFamily="34" charset="0"/>
                <a:ea typeface="Calibri" panose="020F0502020204030204" pitchFamily="34" charset="0"/>
                <a:cs typeface="Calibri" panose="020F0502020204030204" pitchFamily="34" charset="0"/>
              </a:rPr>
              <a:t>διατάξεις</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οι οποίες, εφόσον είναι αρκούντως σαφείς και δεν χρήζουν περαιτέρω εξειδίκευσης, καθίστανται </a:t>
            </a:r>
            <a:r>
              <a:rPr lang="el-GR" sz="1600" b="1" dirty="0">
                <a:solidFill>
                  <a:srgbClr val="002060"/>
                </a:solidFill>
                <a:latin typeface="Calibri" panose="020F0502020204030204" pitchFamily="34" charset="0"/>
                <a:ea typeface="Calibri" panose="020F0502020204030204" pitchFamily="34" charset="0"/>
                <a:cs typeface="Calibri" panose="020F0502020204030204" pitchFamily="34" charset="0"/>
              </a:rPr>
              <a:t>άμεσα εφαρμοστέες και δεσμευτικές</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Έχουν, με άλλα λόγια, </a:t>
            </a:r>
            <a:r>
              <a:rPr lang="el-GR" sz="16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κυμαινόμενη κανονιστική πυκνότητα</a:t>
            </a:r>
            <a:r>
              <a:rPr lang="el-GR" sz="16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p>
          <a:p>
            <a:pPr algn="just">
              <a:lnSpc>
                <a:spcPct val="150000"/>
              </a:lnSpc>
              <a:spcBef>
                <a:spcPts val="1800"/>
              </a:spcBef>
              <a:buFont typeface="Wingdings" panose="05000000000000000000" pitchFamily="2" charset="2"/>
              <a:buChar char="v"/>
            </a:pP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Κατά τη νομολογία, τα χωροταξικά πλαίσια (υπό το καθεστώς του ν. 2742/1999) κρίθηκε ότι συνιστούν </a:t>
            </a:r>
            <a:r>
              <a:rPr lang="el-GR" sz="1600" b="1" dirty="0">
                <a:solidFill>
                  <a:srgbClr val="002060"/>
                </a:solidFill>
                <a:latin typeface="Calibri" panose="020F0502020204030204" pitchFamily="34" charset="0"/>
                <a:ea typeface="Calibri" panose="020F0502020204030204" pitchFamily="34" charset="0"/>
                <a:cs typeface="Calibri" panose="020F0502020204030204" pitchFamily="34" charset="0"/>
              </a:rPr>
              <a:t>διοικητικές πράξεις νομικώς δεσμευτικές, δεκτικές προσβολής με αίτηση ακυρώσεως</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Περαιτέρω, έγινε δεκτό ότι </a:t>
            </a:r>
            <a:r>
              <a:rPr lang="el-GR" sz="16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νομική δεσμευτικότητα αναπτύσσουν τόσο οι εξειδικευμένες ρυθμίσεις τους όσο και οι γενικές κατευθύνσεις που περιέχονται σε αυτά</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ώστε να μην ανατρέπονται οι βασικές επιλογές και η ισορροπία των πιο πάνω πλαισίων </a:t>
            </a:r>
            <a:r>
              <a:rPr lang="el-GR" sz="1600" i="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l-GR" sz="1600" i="1" dirty="0" err="1">
                <a:solidFill>
                  <a:srgbClr val="002060"/>
                </a:solidFill>
                <a:latin typeface="Calibri" panose="020F0502020204030204" pitchFamily="34" charset="0"/>
                <a:ea typeface="Calibri" panose="020F0502020204030204" pitchFamily="34" charset="0"/>
                <a:cs typeface="Calibri" panose="020F0502020204030204" pitchFamily="34" charset="0"/>
              </a:rPr>
              <a:t>ΣτΕ</a:t>
            </a:r>
            <a:r>
              <a:rPr lang="el-GR" sz="1600" i="1" dirty="0">
                <a:solidFill>
                  <a:srgbClr val="002060"/>
                </a:solidFill>
                <a:latin typeface="Calibri" panose="020F0502020204030204" pitchFamily="34" charset="0"/>
                <a:ea typeface="Calibri" panose="020F0502020204030204" pitchFamily="34" charset="0"/>
                <a:cs typeface="Calibri" panose="020F0502020204030204" pitchFamily="34" charset="0"/>
              </a:rPr>
              <a:t> 1421-1422/2013, 4013/2013, 4982/2014, 4966/2014 κ.ά.).</a:t>
            </a:r>
          </a:p>
          <a:p>
            <a:pPr algn="just">
              <a:lnSpc>
                <a:spcPct val="150000"/>
              </a:lnSpc>
              <a:spcBef>
                <a:spcPts val="1800"/>
              </a:spcBef>
              <a:buFont typeface="Wingdings" panose="05000000000000000000" pitchFamily="2" charset="2"/>
              <a:buChar char="v"/>
            </a:pP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Η </a:t>
            </a:r>
            <a:r>
              <a:rPr lang="el-GR" sz="16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νομική δεσμευτικότητα </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των Ειδικών Πλαισίων αναπτύσσεται τόσο κατά την </a:t>
            </a:r>
            <a:r>
              <a:rPr lang="el-GR" sz="16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έγκριση πολεοδομικών  σχεδίων και κάθε είδους κατώτερου επιπέδου σχεδίων χρήσεων γης, </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όσο και κατά την </a:t>
            </a:r>
            <a:r>
              <a:rPr lang="el-GR" sz="16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έκδοση εγκρίσεων και αδειών για την εγκατάσταση και λειτουργία έργων ανάπτυξης παραγωγικών δραστηριοτήτων </a:t>
            </a:r>
            <a:r>
              <a:rPr lang="el-GR" sz="1600" u="sng" dirty="0">
                <a:solidFill>
                  <a:srgbClr val="002060"/>
                </a:solidFill>
                <a:latin typeface="Calibri" panose="020F0502020204030204" pitchFamily="34" charset="0"/>
                <a:ea typeface="Calibri" panose="020F0502020204030204" pitchFamily="34" charset="0"/>
                <a:cs typeface="Calibri" panose="020F0502020204030204" pitchFamily="34" charset="0"/>
              </a:rPr>
              <a:t>(π.χ. κατά την έκδοση ΑΕΠΟ).</a:t>
            </a:r>
          </a:p>
          <a:p>
            <a:pPr algn="just">
              <a:lnSpc>
                <a:spcPct val="150000"/>
              </a:lnSpc>
              <a:spcBef>
                <a:spcPts val="1800"/>
              </a:spcBef>
              <a:buFont typeface="Wingdings" panose="05000000000000000000" pitchFamily="2" charset="2"/>
              <a:buChar char="v"/>
            </a:pP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Στην ισχύουσα νομοθεσία προβλέπεται μάλιστα ρητώς ότι τόσο </a:t>
            </a:r>
            <a:r>
              <a:rPr lang="el-GR" sz="1600" b="1" dirty="0">
                <a:solidFill>
                  <a:srgbClr val="002060"/>
                </a:solidFill>
                <a:latin typeface="Calibri" panose="020F0502020204030204" pitchFamily="34" charset="0"/>
                <a:ea typeface="Calibri" panose="020F0502020204030204" pitchFamily="34" charset="0"/>
                <a:cs typeface="Calibri" panose="020F0502020204030204" pitchFamily="34" charset="0"/>
              </a:rPr>
              <a:t>τα ΤΠΣ όσο και τα ΕΠΣ έχουν </a:t>
            </a:r>
            <a:r>
              <a:rPr lang="el-GR" sz="1600" b="1" u="sng" dirty="0">
                <a:solidFill>
                  <a:srgbClr val="002060"/>
                </a:solidFill>
                <a:latin typeface="Calibri" panose="020F0502020204030204" pitchFamily="34" charset="0"/>
                <a:ea typeface="Calibri" panose="020F0502020204030204" pitchFamily="34" charset="0"/>
                <a:cs typeface="Calibri" panose="020F0502020204030204" pitchFamily="34" charset="0"/>
              </a:rPr>
              <a:t>υποχρέωση εναρμόνισης</a:t>
            </a:r>
            <a:r>
              <a:rPr lang="el-GR" sz="1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600" b="1" u="sng" dirty="0">
                <a:solidFill>
                  <a:srgbClr val="002060"/>
                </a:solidFill>
                <a:latin typeface="Calibri" panose="020F0502020204030204" pitchFamily="34" charset="0"/>
                <a:ea typeface="Calibri" panose="020F0502020204030204" pitchFamily="34" charset="0"/>
                <a:cs typeface="Calibri" panose="020F0502020204030204" pitchFamily="34" charset="0"/>
              </a:rPr>
              <a:t>προς τα Ειδικά και Περιφερειακά Χωροταξικά Πλαίσια</a:t>
            </a:r>
            <a:r>
              <a:rPr lang="el-GR" sz="16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p>
          <a:p>
            <a:endParaRPr lang="en-US" dirty="0"/>
          </a:p>
        </p:txBody>
      </p:sp>
    </p:spTree>
    <p:extLst>
      <p:ext uri="{BB962C8B-B14F-4D97-AF65-F5344CB8AC3E}">
        <p14:creationId xmlns:p14="http://schemas.microsoft.com/office/powerpoint/2010/main" val="16981573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179397-D0A2-82E2-9574-E856348F22C0}"/>
              </a:ext>
            </a:extLst>
          </p:cNvPr>
          <p:cNvSpPr>
            <a:spLocks noGrp="1"/>
          </p:cNvSpPr>
          <p:nvPr>
            <p:ph type="title"/>
          </p:nvPr>
        </p:nvSpPr>
        <p:spPr>
          <a:xfrm>
            <a:off x="1141413" y="618518"/>
            <a:ext cx="9905998" cy="753082"/>
          </a:xfrm>
        </p:spPr>
        <p:txBody>
          <a:bodyPr>
            <a:normAutofit/>
          </a:bodyPr>
          <a:lstStyle/>
          <a:p>
            <a:pPr algn="ctr"/>
            <a:r>
              <a:rPr lang="el-GR" sz="2400" b="1" dirty="0" err="1">
                <a:solidFill>
                  <a:schemeClr val="bg2"/>
                </a:solidFill>
              </a:rPr>
              <a:t>ΝομικΗ</a:t>
            </a:r>
            <a:r>
              <a:rPr lang="el-GR" sz="2400" b="1" dirty="0">
                <a:solidFill>
                  <a:schemeClr val="bg2"/>
                </a:solidFill>
              </a:rPr>
              <a:t> </a:t>
            </a:r>
            <a:r>
              <a:rPr lang="el-GR" sz="2400" b="1" dirty="0" err="1">
                <a:solidFill>
                  <a:schemeClr val="bg2"/>
                </a:solidFill>
              </a:rPr>
              <a:t>φΥση</a:t>
            </a:r>
            <a:r>
              <a:rPr lang="el-GR" sz="2400" b="1" dirty="0">
                <a:solidFill>
                  <a:schemeClr val="bg2"/>
                </a:solidFill>
              </a:rPr>
              <a:t> και </a:t>
            </a:r>
            <a:r>
              <a:rPr lang="el-GR" sz="2400" b="1" dirty="0" err="1">
                <a:solidFill>
                  <a:schemeClr val="bg2"/>
                </a:solidFill>
              </a:rPr>
              <a:t>δεσμευτικΟτητα</a:t>
            </a:r>
            <a:r>
              <a:rPr lang="el-GR" sz="2400" b="1" dirty="0">
                <a:solidFill>
                  <a:schemeClr val="bg2"/>
                </a:solidFill>
              </a:rPr>
              <a:t> ΤΩΝ ΤΠΣ και ΕΠΣ </a:t>
            </a:r>
            <a:endParaRPr lang="en-US" sz="2400" dirty="0">
              <a:solidFill>
                <a:schemeClr val="bg2"/>
              </a:solidFill>
            </a:endParaRPr>
          </a:p>
        </p:txBody>
      </p:sp>
      <p:sp>
        <p:nvSpPr>
          <p:cNvPr id="3" name="Θέση περιεχομένου 2">
            <a:extLst>
              <a:ext uri="{FF2B5EF4-FFF2-40B4-BE49-F238E27FC236}">
                <a16:creationId xmlns:a16="http://schemas.microsoft.com/office/drawing/2014/main" id="{A447542D-9DC1-A84F-8635-889BC9D9B9AD}"/>
              </a:ext>
            </a:extLst>
          </p:cNvPr>
          <p:cNvSpPr>
            <a:spLocks noGrp="1"/>
          </p:cNvSpPr>
          <p:nvPr>
            <p:ph idx="1"/>
          </p:nvPr>
        </p:nvSpPr>
        <p:spPr>
          <a:xfrm>
            <a:off x="1141412" y="1274323"/>
            <a:ext cx="9905999" cy="5048656"/>
          </a:xfrm>
        </p:spPr>
        <p:txBody>
          <a:bodyPr>
            <a:normAutofit fontScale="92500" lnSpcReduction="10000"/>
          </a:bodyPr>
          <a:lstStyle/>
          <a:p>
            <a:pPr>
              <a:spcBef>
                <a:spcPts val="1200"/>
              </a:spcBef>
              <a:buFont typeface="Wingdings" panose="05000000000000000000" pitchFamily="2" charset="2"/>
              <a:buChar char="Ø"/>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Τα σχέδια αυτά έχουν </a:t>
            </a:r>
            <a:r>
              <a:rPr lang="el-GR" sz="1500" u="sng" dirty="0">
                <a:solidFill>
                  <a:srgbClr val="002060"/>
                </a:solidFill>
                <a:latin typeface="Calibri" panose="020F0502020204030204" pitchFamily="34" charset="0"/>
                <a:ea typeface="Calibri" panose="020F0502020204030204" pitchFamily="34" charset="0"/>
                <a:cs typeface="Calibri" panose="020F0502020204030204" pitchFamily="34" charset="0"/>
              </a:rPr>
              <a:t>σύνθετο περιεχόμενο</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καθώς: </a:t>
            </a:r>
          </a:p>
          <a:p>
            <a:pPr lvl="1" algn="just">
              <a:spcBef>
                <a:spcPts val="600"/>
              </a:spcBef>
              <a:buFont typeface="Wingdings" panose="05000000000000000000" pitchFamily="2" charset="2"/>
              <a:buChar char="§"/>
            </a:pP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χαράσσουν τα όρια του σχεδίου </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και των </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ειδικότερων ζωνών </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εντός αυτού καθώς </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και τα όρια των πολεοδομικών ενοτήτων στις περιοχές προς πολεοδόμηση </a:t>
            </a:r>
          </a:p>
          <a:p>
            <a:pPr lvl="1" algn="just">
              <a:spcBef>
                <a:spcPts val="600"/>
              </a:spcBef>
              <a:buFont typeface="Wingdings" panose="05000000000000000000" pitchFamily="2" charset="2"/>
              <a:buChar char="§"/>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καθορίζουν τις επιτρεπόμενες </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χρήσεις γης ανά ζώνη </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και </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θέτουν όρους και περιορισμούς δόμησης </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(μέγιστο επιτρεπόμενο </a:t>
            </a:r>
            <a:r>
              <a:rPr lang="el-GR" sz="1500" dirty="0" err="1">
                <a:solidFill>
                  <a:srgbClr val="002060"/>
                </a:solidFill>
                <a:latin typeface="Calibri" panose="020F0502020204030204" pitchFamily="34" charset="0"/>
                <a:ea typeface="Calibri" panose="020F0502020204030204" pitchFamily="34" charset="0"/>
                <a:cs typeface="Calibri" panose="020F0502020204030204" pitchFamily="34" charset="0"/>
              </a:rPr>
              <a:t>σ.δ</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μέγιστη επιτρεπόμενη κάλυψη, μέγιστο ύψος κτιρίων κ.λπ.)  </a:t>
            </a:r>
          </a:p>
          <a:p>
            <a:pPr lvl="0" algn="just">
              <a:spcBef>
                <a:spcPts val="1200"/>
              </a:spcBef>
              <a:buClr>
                <a:srgbClr val="353535"/>
              </a:buClr>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Με το περιεχόμενο αυτό, τα </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ΤΠΣ και τα ΕΠΣ προσλαμβάνουν τον χαρακτήρα </a:t>
            </a:r>
            <a:r>
              <a:rPr lang="el-GR" sz="15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διοικητικών πράξεων μικτού χαρακτήρα</a:t>
            </a:r>
            <a:r>
              <a:rPr lang="el-GR" sz="1500" u="sng"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lvl="1" algn="just">
              <a:spcBef>
                <a:spcPts val="600"/>
              </a:spcBef>
              <a:buClr>
                <a:srgbClr val="353535"/>
              </a:buClr>
              <a:buFont typeface="Wingdings" panose="05000000000000000000" pitchFamily="2" charset="2"/>
              <a:buChar char="§"/>
            </a:pP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ατομικών πράξεων γενικού περιεχομένου </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κατά το μέρος που </a:t>
            </a:r>
            <a:r>
              <a:rPr lang="el-GR" sz="1500" u="sng" dirty="0">
                <a:solidFill>
                  <a:srgbClr val="002060"/>
                </a:solidFill>
                <a:latin typeface="Calibri" panose="020F0502020204030204" pitchFamily="34" charset="0"/>
                <a:ea typeface="Calibri" panose="020F0502020204030204" pitchFamily="34" charset="0"/>
                <a:cs typeface="Calibri" panose="020F0502020204030204" pitchFamily="34" charset="0"/>
              </a:rPr>
              <a:t>οριοθετούν την περιοχή</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του σχεδίου και ειδικότερες </a:t>
            </a:r>
            <a:r>
              <a:rPr lang="el-GR" sz="1500" u="sng" dirty="0">
                <a:solidFill>
                  <a:srgbClr val="002060"/>
                </a:solidFill>
                <a:latin typeface="Calibri" panose="020F0502020204030204" pitchFamily="34" charset="0"/>
                <a:ea typeface="Calibri" panose="020F0502020204030204" pitchFamily="34" charset="0"/>
                <a:cs typeface="Calibri" panose="020F0502020204030204" pitchFamily="34" charset="0"/>
              </a:rPr>
              <a:t>ζώνες</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εντός αυτού </a:t>
            </a:r>
          </a:p>
          <a:p>
            <a:pPr lvl="1" algn="just">
              <a:spcBef>
                <a:spcPts val="600"/>
              </a:spcBef>
              <a:buClr>
                <a:srgbClr val="353535"/>
              </a:buClr>
              <a:buFont typeface="Wingdings" panose="05000000000000000000" pitchFamily="2" charset="2"/>
              <a:buChar char="§"/>
            </a:pP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κανονιστικών πράξεων </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κατά το μέρος που καθορίζουν </a:t>
            </a:r>
            <a:r>
              <a:rPr lang="el-GR" sz="1500" u="sng" dirty="0">
                <a:solidFill>
                  <a:srgbClr val="002060"/>
                </a:solidFill>
                <a:latin typeface="Calibri" panose="020F0502020204030204" pitchFamily="34" charset="0"/>
                <a:ea typeface="Calibri" panose="020F0502020204030204" pitchFamily="34" charset="0"/>
                <a:cs typeface="Calibri" panose="020F0502020204030204" pitchFamily="34" charset="0"/>
              </a:rPr>
              <a:t>χρήσεις γης και θέτουν όρους και περιορισμούς δόμησης </a:t>
            </a:r>
          </a:p>
          <a:p>
            <a:pPr lvl="0" algn="just">
              <a:spcBef>
                <a:spcPts val="1200"/>
              </a:spcBef>
              <a:buClr>
                <a:srgbClr val="353535"/>
              </a:buClr>
              <a:buFont typeface="Wingdings" panose="05000000000000000000" pitchFamily="2" charset="2"/>
              <a:buChar char="Ø"/>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Τα σχέδια αυτά είναι </a:t>
            </a:r>
            <a:r>
              <a:rPr lang="el-GR" sz="1500" u="sng" dirty="0">
                <a:solidFill>
                  <a:srgbClr val="002060"/>
                </a:solidFill>
                <a:latin typeface="Calibri" panose="020F0502020204030204" pitchFamily="34" charset="0"/>
                <a:ea typeface="Calibri" panose="020F0502020204030204" pitchFamily="34" charset="0"/>
                <a:cs typeface="Calibri" panose="020F0502020204030204" pitchFamily="34" charset="0"/>
              </a:rPr>
              <a:t>εξοπλισμένα</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από τον νομοθέτη με </a:t>
            </a:r>
            <a:r>
              <a:rPr lang="el-GR" sz="15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νομική δεσμευτικότητα τόσο έναντι της Διοίκησης όσο και έναντι των ιδιωτών-ιδιοκτητών</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που επιθυμούν να προχωρήσουν σε ενέργειες οικιστικής ή άλλης αξιοποίησης ακινήτων εντός περιοχών που έχουν περιληφθεί σε ΤΠΣ ή ΕΠΣ.</a:t>
            </a:r>
          </a:p>
          <a:p>
            <a:pPr lvl="0" algn="just">
              <a:spcBef>
                <a:spcPts val="1200"/>
              </a:spcBef>
              <a:buClr>
                <a:srgbClr val="353535"/>
              </a:buClr>
              <a:buFont typeface="Wingdings" panose="05000000000000000000" pitchFamily="2" charset="2"/>
              <a:buChar char="Ø"/>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Οι ρυθμίσεις των ΤΠΣ και ΕΠΣ δεν ανατρέπονται στο επόμενο στάδιο σχεδιασμού των ΡΣΕ, όπως αντίθετα μπορούσε να συμβεί με ορισμένες ρυθμίσεις των ΓΠΣ/ΣΧΟΟΑΠ κατά το στάδιο έγκριση πολεοδομικής μελέτης λόγω των ενστάσεων.</a:t>
            </a:r>
          </a:p>
          <a:p>
            <a:pPr algn="just">
              <a:spcBef>
                <a:spcPts val="1200"/>
              </a:spcBef>
              <a:buClr>
                <a:srgbClr val="353535"/>
              </a:buClr>
              <a:buFont typeface="Wingdings" panose="05000000000000000000" pitchFamily="2" charset="2"/>
              <a:buChar char="Ø"/>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Όπως μάλιστα ορίζεται στη σχετική νομοθεσία «</a:t>
            </a:r>
            <a:r>
              <a:rPr lang="el-GR" sz="1500" i="1" dirty="0">
                <a:solidFill>
                  <a:srgbClr val="002060"/>
                </a:solidFill>
                <a:latin typeface="Calibri" panose="020F0502020204030204" pitchFamily="34" charset="0"/>
                <a:ea typeface="Calibri" panose="020F0502020204030204" pitchFamily="34" charset="0"/>
                <a:cs typeface="Calibri" panose="020F0502020204030204" pitchFamily="34" charset="0"/>
              </a:rPr>
              <a:t>Μετά από την έγκριση των ΤΠΣ, κάθε οικιστική, παραγωγική ή άλλη ανάπτυξη επιτρέπεται, μόνον εφόσον είναι συμβατή με τις χρήσεις γης και τους λοιπούς όρους και περιορισμούς που καθορίζονται με αυτά</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(άρθρο 11 παρ. 4 ν. 4447/2016, όπως αντικαταστάθηκε με τον ν. 4759/2020).</a:t>
            </a:r>
          </a:p>
          <a:p>
            <a:endParaRPr lang="en-US" dirty="0"/>
          </a:p>
        </p:txBody>
      </p:sp>
    </p:spTree>
    <p:extLst>
      <p:ext uri="{BB962C8B-B14F-4D97-AF65-F5344CB8AC3E}">
        <p14:creationId xmlns:p14="http://schemas.microsoft.com/office/powerpoint/2010/main" val="38459736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671AC4-0136-1C08-6DD8-A5C8592CC55E}"/>
              </a:ext>
            </a:extLst>
          </p:cNvPr>
          <p:cNvSpPr>
            <a:spLocks noGrp="1"/>
          </p:cNvSpPr>
          <p:nvPr>
            <p:ph type="title"/>
          </p:nvPr>
        </p:nvSpPr>
        <p:spPr/>
        <p:txBody>
          <a:bodyPr>
            <a:normAutofit/>
          </a:bodyPr>
          <a:lstStyle/>
          <a:p>
            <a:pPr algn="ctr">
              <a:lnSpc>
                <a:spcPct val="100000"/>
              </a:lnSpc>
            </a:pP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Το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πολεοδομικΟ</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ρυμοτομικΟ</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σχΕδιο</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b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ως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συστατικΟ</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στοιχεΙο</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του ΡΣΕ: </a:t>
            </a:r>
            <a:b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νομικΗ</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φΥση</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και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νομικΕς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συνΕπειες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απΟ</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την έγκριση του </a:t>
            </a:r>
            <a:endParaRPr lang="en-US" sz="2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F97D4778-94A4-72BA-D3A1-71C4A03BF799}"/>
              </a:ext>
            </a:extLst>
          </p:cNvPr>
          <p:cNvSpPr>
            <a:spLocks noGrp="1"/>
          </p:cNvSpPr>
          <p:nvPr>
            <p:ph idx="1"/>
          </p:nvPr>
        </p:nvSpPr>
        <p:spPr>
          <a:xfrm>
            <a:off x="1141412" y="2249486"/>
            <a:ext cx="9905999" cy="4491781"/>
          </a:xfrm>
        </p:spPr>
        <p:txBody>
          <a:bodyPr>
            <a:normAutofit fontScale="92500" lnSpcReduction="20000"/>
          </a:bodyPr>
          <a:lstStyle/>
          <a:p>
            <a:pPr algn="just">
              <a:spcBef>
                <a:spcPts val="1200"/>
              </a:spcBef>
            </a:pP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Το ΡΣΕ αποτελείται από δύο (2) πράξεις: </a:t>
            </a:r>
            <a:r>
              <a:rPr lang="el-GR" sz="15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α) το πολεοδομικό (ρυμοτομικό) σχέδιο και β) την πράξη εφαρμογής του σχεδίου. </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Το </a:t>
            </a:r>
            <a:r>
              <a:rPr lang="el-GR" sz="1500" b="1" u="sng" dirty="0">
                <a:solidFill>
                  <a:srgbClr val="002060"/>
                </a:solidFill>
                <a:latin typeface="Calibri" panose="020F0502020204030204" pitchFamily="34" charset="0"/>
                <a:ea typeface="Calibri" panose="020F0502020204030204" pitchFamily="34" charset="0"/>
                <a:cs typeface="Calibri" panose="020F0502020204030204" pitchFamily="34" charset="0"/>
              </a:rPr>
              <a:t>πολεοδομικό σχέδιο</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κατά παγία νομολογία, έχει </a:t>
            </a:r>
            <a:r>
              <a:rPr lang="el-GR" sz="15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μικτή νομική φύση</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 καθώς αποτελεί: </a:t>
            </a:r>
          </a:p>
          <a:p>
            <a:pPr lvl="1" algn="just">
              <a:buFont typeface="Wingdings" panose="05000000000000000000" pitchFamily="2" charset="2"/>
              <a:buChar char="§"/>
            </a:pP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κανονιστική διοικητική πράξη</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κατά το μέρος που θεσπίζει (εξειδικεύει) όρους και περιορισμούς δόμησης και χρήσεις γης  </a:t>
            </a:r>
          </a:p>
          <a:p>
            <a:pPr lvl="1" algn="just">
              <a:buFont typeface="Wingdings" panose="05000000000000000000" pitchFamily="2" charset="2"/>
              <a:buChar char="§"/>
            </a:pP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ατομική πράξη γενικού περιεχομένου</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κατά το μέρος που καθορίζει κοινόχρηστους, κοινωφελείς και οικοδομήσιμους χώρους και  ρυμοτομικές ρυθμίσεις συναφούς χαρακτήρα</a:t>
            </a:r>
          </a:p>
          <a:p>
            <a:pPr algn="just">
              <a:spcBef>
                <a:spcPts val="1800"/>
              </a:spcBef>
            </a:pPr>
            <a:r>
              <a:rPr lang="el-GR" sz="15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Νομικές συνέπειες</a:t>
            </a:r>
            <a:r>
              <a:rPr lang="el-GR" sz="15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500" dirty="0">
                <a:solidFill>
                  <a:srgbClr val="002060"/>
                </a:solidFill>
                <a:latin typeface="Calibri" panose="020F0502020204030204" pitchFamily="34" charset="0"/>
                <a:ea typeface="Calibri" panose="020F0502020204030204" pitchFamily="34" charset="0"/>
                <a:cs typeface="Calibri" panose="020F0502020204030204" pitchFamily="34" charset="0"/>
              </a:rPr>
              <a:t>από την έγκριση του πολεοδομικού σχεδίου:  </a:t>
            </a:r>
          </a:p>
          <a:p>
            <a:pPr lvl="1" algn="just">
              <a:buFont typeface="Wingdings" panose="05000000000000000000" pitchFamily="2" charset="2"/>
              <a:buChar cha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Οι ιδιοκτησίες που εντάσσονται στο ρυμοτομικό σχέδιο υποχρεούνται να συµµ</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ετέχουν</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µε </a:t>
            </a: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εισφορά σε γη</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για τη δημιουργία των απαραίτητων κοινόχρηστων χώρων και των χώρων που προορίζονται για κοινωφελείς χρήσεις και σκοπούς</a:t>
            </a:r>
          </a:p>
          <a:p>
            <a:pPr lvl="1" algn="just">
              <a:buFont typeface="Wingdings" panose="05000000000000000000" pitchFamily="2" charset="2"/>
              <a:buChar cha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Απαραίτητη προϋπόθεση για τη χορήγηση άδειας εκτέλεσης οικοδομικών εργασιών επί οικοπέδων που έχουν περιληφθεί σε ρυμοτομικό σχέδιο είναι η προηγούμενη εφαρμογή του σχεδίου, με την έκδοση πράξης εφαρμογής και την καταβολή των εισφορών που αναλογούν σε κάθε ακίνητο. Κατ΄ εξαίρεση επιτρέπεται πριν την πράξη εφαρμογής η χορήγηση οικοδομικών αδειών σε νομίμως υφιστάμενα κτίσματα για λόγους επισκευής, υγιεινής, καθώς και για αλλαγή χρήσης. Υπό όρους εκδίδονται και οικοδομικές άδειες για νέα κτίσματα με την έκδοση βεβαίωσης οικοδομησιμότητας.</a:t>
            </a:r>
          </a:p>
          <a:p>
            <a:pPr lvl="1" algn="just">
              <a:buFont typeface="Wingdings" panose="05000000000000000000" pitchFamily="2" charset="2"/>
              <a:buChar cha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Προκύπτει αρμοδιότητα της Διοίκησης για τη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ρυμοτόμηση, δηλαδή την </a:t>
            </a: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αναγκαστική (ρυμοτομική) απαλλοτρίωση των ιδιοκτησιών που καταλαμβάνονται από τους κοινόχρηστους χώρους</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του πολεοδομικού σχεδίου (η διοικητική πράξη έγκρισης του πολεοδομικού σχεδίου ισοδυναμεί με πράξη κήρυξης αναγκαστικής απαλλοτρίωσης).</a:t>
            </a:r>
          </a:p>
          <a:p>
            <a:pPr lvl="1" algn="just">
              <a:buFont typeface="Wingdings" panose="05000000000000000000" pitchFamily="2" charset="2"/>
              <a:buChar char="§"/>
            </a:pP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Δεσμεύονται οι ιδιοκτησίες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που καταλαμβάνονται από χώρους που προορίζονται σύμφωνα με το σχέδιο για </a:t>
            </a: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κοινωφελείς χρήσεις και σκοπούς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(π.χ. σχολεία, δημαρχεία, δημοτικές αγορές, δημοτικά γυμναστήρια, νοσοκομεία)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(ρυμοτομικά βάρη).</a:t>
            </a:r>
          </a:p>
          <a:p>
            <a:endParaRPr lang="en-US" dirty="0"/>
          </a:p>
        </p:txBody>
      </p:sp>
    </p:spTree>
    <p:extLst>
      <p:ext uri="{BB962C8B-B14F-4D97-AF65-F5344CB8AC3E}">
        <p14:creationId xmlns:p14="http://schemas.microsoft.com/office/powerpoint/2010/main" val="39094603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57F75D-0832-39FC-04B9-E8CFFCAA980C}"/>
              </a:ext>
            </a:extLst>
          </p:cNvPr>
          <p:cNvSpPr>
            <a:spLocks noGrp="1"/>
          </p:cNvSpPr>
          <p:nvPr>
            <p:ph type="title"/>
          </p:nvPr>
        </p:nvSpPr>
        <p:spPr>
          <a:xfrm>
            <a:off x="1141413" y="618518"/>
            <a:ext cx="9905998" cy="587712"/>
          </a:xfrm>
        </p:spPr>
        <p:txBody>
          <a:bodyPr>
            <a:normAutofit/>
          </a:bodyPr>
          <a:lstStyle/>
          <a:p>
            <a:pPr algn="ct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Νομικεσ</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συνεπειεσ</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εγκρισησ</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ρυμοτομικου</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σχεδιου</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7DBF30FA-E042-0C6F-B356-008B6DB12CF5}"/>
              </a:ext>
            </a:extLst>
          </p:cNvPr>
          <p:cNvSpPr>
            <a:spLocks noGrp="1"/>
          </p:cNvSpPr>
          <p:nvPr>
            <p:ph idx="1"/>
          </p:nvPr>
        </p:nvSpPr>
        <p:spPr>
          <a:xfrm>
            <a:off x="1141412" y="1536970"/>
            <a:ext cx="9905999" cy="4961107"/>
          </a:xfrm>
        </p:spPr>
        <p:txBody>
          <a:bodyPr>
            <a:normAutofit lnSpcReduction="10000"/>
          </a:bodyPr>
          <a:lstStyle/>
          <a:p>
            <a:pPr algn="just">
              <a:buFont typeface="Wingdings" panose="05000000000000000000" pitchFamily="2" charset="2"/>
              <a:buChar char="Ø"/>
            </a:pPr>
            <a:r>
              <a:rPr lang="el-GR" sz="1900" dirty="0">
                <a:solidFill>
                  <a:schemeClr val="bg2"/>
                </a:solidFill>
                <a:latin typeface="Calibri" panose="020F0502020204030204" pitchFamily="34" charset="0"/>
                <a:ea typeface="Calibri" panose="020F0502020204030204" pitchFamily="34" charset="0"/>
                <a:cs typeface="Calibri" panose="020F0502020204030204" pitchFamily="34" charset="0"/>
              </a:rPr>
              <a:t>Με την έγκριση του ρυμοτομικού σχεδίου </a:t>
            </a:r>
            <a:r>
              <a:rPr lang="el-GR" sz="1900" b="1" dirty="0">
                <a:solidFill>
                  <a:schemeClr val="bg2"/>
                </a:solidFill>
                <a:latin typeface="Calibri" panose="020F0502020204030204" pitchFamily="34" charset="0"/>
                <a:ea typeface="Calibri" panose="020F0502020204030204" pitchFamily="34" charset="0"/>
                <a:cs typeface="Calibri" panose="020F0502020204030204" pitchFamily="34" charset="0"/>
              </a:rPr>
              <a:t>κηρύσσεται η αναγκαστική απαλλοτρίωση των χώρων που ορίζονται ως κοινόχρηστοι (</a:t>
            </a:r>
            <a:r>
              <a:rPr lang="el-GR" sz="1900" b="1" dirty="0" err="1">
                <a:solidFill>
                  <a:schemeClr val="bg2"/>
                </a:solidFill>
                <a:latin typeface="Calibri" panose="020F0502020204030204" pitchFamily="34" charset="0"/>
                <a:ea typeface="Calibri" panose="020F0502020204030204" pitchFamily="34" charset="0"/>
                <a:cs typeface="Calibri" panose="020F0502020204030204" pitchFamily="34" charset="0"/>
              </a:rPr>
              <a:t>ρυμοτομούμενοι</a:t>
            </a:r>
            <a:r>
              <a:rPr lang="el-GR" sz="19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9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Οι </a:t>
            </a:r>
            <a:r>
              <a:rPr lang="el-GR" sz="19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ρυμοτομούμενοι</a:t>
            </a:r>
            <a:r>
              <a:rPr lang="el-GR" sz="1900" b="1" u="sng" dirty="0">
                <a:solidFill>
                  <a:schemeClr val="bg2"/>
                </a:solidFill>
                <a:latin typeface="Calibri" panose="020F0502020204030204" pitchFamily="34" charset="0"/>
                <a:ea typeface="Calibri" panose="020F0502020204030204" pitchFamily="34" charset="0"/>
                <a:cs typeface="Calibri" panose="020F0502020204030204" pitchFamily="34" charset="0"/>
              </a:rPr>
              <a:t> χώροι απαγορεύεται να </a:t>
            </a:r>
            <a:r>
              <a:rPr lang="el-GR" sz="19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οικοδομηθούν</a:t>
            </a:r>
            <a:r>
              <a:rPr lang="el-GR" sz="19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και να διατεθούν για άλλον σκοπό</a:t>
            </a:r>
            <a:r>
              <a:rPr lang="el-GR" sz="19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sz="1900" b="1" u="sng" dirty="0">
                <a:solidFill>
                  <a:schemeClr val="bg2"/>
                </a:solidFill>
                <a:latin typeface="Calibri" panose="020F0502020204030204" pitchFamily="34" charset="0"/>
                <a:ea typeface="Calibri" panose="020F0502020204030204" pitchFamily="34" charset="0"/>
                <a:cs typeface="Calibri" panose="020F0502020204030204" pitchFamily="34" charset="0"/>
              </a:rPr>
              <a:t>Για τους χώρους που ορίζονται κοινωφελείς χρήσεις, απαιτείται η έκδοση αυτοτελούς πράξης κήρυξης αναγκαστικής απαλλοτρίωσης</a:t>
            </a:r>
            <a:r>
              <a:rPr lang="el-GR" sz="19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900" b="1" dirty="0">
                <a:solidFill>
                  <a:schemeClr val="bg2"/>
                </a:solidFill>
                <a:latin typeface="Calibri" panose="020F0502020204030204" pitchFamily="34" charset="0"/>
                <a:ea typeface="Calibri" panose="020F0502020204030204" pitchFamily="34" charset="0"/>
                <a:cs typeface="Calibri" panose="020F0502020204030204" pitchFamily="34" charset="0"/>
              </a:rPr>
              <a:t>Ομοίως οι χώροι που χαρακτηρίζονται ως κοινωφελείς δεσμεύονται και μέχρι την κήρυξη και συντέλεση της αναγκαστικής απαλλοτρίωσης δεν μπορούν να διατεθούν για άλλον σκοπό.</a:t>
            </a:r>
          </a:p>
          <a:p>
            <a:pPr algn="just">
              <a:buFont typeface="Wingdings" panose="05000000000000000000" pitchFamily="2" charset="2"/>
              <a:buChar char="Ø"/>
            </a:pPr>
            <a:r>
              <a:rPr lang="el-GR" sz="1900" b="1" dirty="0">
                <a:solidFill>
                  <a:schemeClr val="bg2"/>
                </a:solidFill>
                <a:latin typeface="Calibri" panose="020F0502020204030204" pitchFamily="34" charset="0"/>
                <a:ea typeface="Calibri" panose="020F0502020204030204" pitchFamily="34" charset="0"/>
                <a:cs typeface="Calibri" panose="020F0502020204030204" pitchFamily="34" charset="0"/>
              </a:rPr>
              <a:t>Εάν η ρυμοτομική απαλλοτρίωση δεν συντελεστεί εντός εύλογου χρονικού διαστήματος</a:t>
            </a:r>
            <a:r>
              <a:rPr lang="el-GR" sz="19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900" b="1" dirty="0">
                <a:solidFill>
                  <a:schemeClr val="bg2"/>
                </a:solidFill>
                <a:latin typeface="Calibri" panose="020F0502020204030204" pitchFamily="34" charset="0"/>
                <a:ea typeface="Calibri" panose="020F0502020204030204" pitchFamily="34" charset="0"/>
                <a:cs typeface="Calibri" panose="020F0502020204030204" pitchFamily="34" charset="0"/>
              </a:rPr>
              <a:t>επιβάλλεται η άρση της με τροποποίηση του ρυμοτομικού σχεδίου, ώστε το ακίνητο να καταστεί οικοδομήσιμο, καθώς η διατήρηση του ρυμοτομικού βάρους θίγει τον πυρήνα του δικαιώματος της ιδιοκτησίας</a:t>
            </a:r>
            <a:r>
              <a:rPr lang="el-GR" sz="19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algn="just">
              <a:buFont typeface="Wingdings" panose="05000000000000000000" pitchFamily="2" charset="2"/>
              <a:buChar char="Ø"/>
            </a:pPr>
            <a:r>
              <a:rPr lang="el-GR" sz="1900" dirty="0">
                <a:solidFill>
                  <a:schemeClr val="bg2"/>
                </a:solidFill>
                <a:latin typeface="Calibri" panose="020F0502020204030204" pitchFamily="34" charset="0"/>
                <a:ea typeface="Calibri" panose="020F0502020204030204" pitchFamily="34" charset="0"/>
                <a:cs typeface="Calibri" panose="020F0502020204030204" pitchFamily="34" charset="0"/>
              </a:rPr>
              <a:t>Εάν η Διοίκηση αρνηθεί να άρει την ρυμοτομική απαλλοτρίωση, η σχετική υποχρέωση μπορεί να επιβληθεί με δικαστική απόφαση  που ακυρώνει την άρνηση της Διοίκησης.</a:t>
            </a:r>
          </a:p>
          <a:p>
            <a:endParaRPr lang="el-GR" dirty="0"/>
          </a:p>
          <a:p>
            <a:endParaRPr lang="en-US" dirty="0"/>
          </a:p>
        </p:txBody>
      </p:sp>
    </p:spTree>
    <p:extLst>
      <p:ext uri="{BB962C8B-B14F-4D97-AF65-F5344CB8AC3E}">
        <p14:creationId xmlns:p14="http://schemas.microsoft.com/office/powerpoint/2010/main" val="11842339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EB52EA-607B-3E7A-02AF-39FE94EDF347}"/>
              </a:ext>
            </a:extLst>
          </p:cNvPr>
          <p:cNvSpPr>
            <a:spLocks noGrp="1"/>
          </p:cNvSpPr>
          <p:nvPr>
            <p:ph type="title"/>
          </p:nvPr>
        </p:nvSpPr>
        <p:spPr>
          <a:xfrm>
            <a:off x="1141413" y="618518"/>
            <a:ext cx="9905998" cy="863149"/>
          </a:xfrm>
        </p:spPr>
        <p:txBody>
          <a:bodyPr>
            <a:normAutofit/>
          </a:bodyPr>
          <a:lstStyle/>
          <a:p>
            <a:pPr algn="ct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Άρση και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επανεπιβολη</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ρυμοτομικησ</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απαλλοτριωσησ</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b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αρθρα</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88-89 ν. 4759/2020)</a:t>
            </a:r>
            <a:endPar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4FEB7FD-54D0-8129-D012-F49B26E7A001}"/>
              </a:ext>
            </a:extLst>
          </p:cNvPr>
          <p:cNvSpPr>
            <a:spLocks noGrp="1"/>
          </p:cNvSpPr>
          <p:nvPr>
            <p:ph idx="1"/>
          </p:nvPr>
        </p:nvSpPr>
        <p:spPr>
          <a:xfrm>
            <a:off x="1141412" y="1481666"/>
            <a:ext cx="9905999" cy="5055321"/>
          </a:xfrm>
        </p:spPr>
        <p:txBody>
          <a:bodyPr>
            <a:normAutofit fontScale="70000" lnSpcReduction="20000"/>
          </a:bodyPr>
          <a:lstStyle/>
          <a:p>
            <a:pPr algn="just"/>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sz="2300" b="1" dirty="0">
                <a:solidFill>
                  <a:schemeClr val="bg2"/>
                </a:solidFill>
                <a:latin typeface="Calibri" panose="020F0502020204030204" pitchFamily="34" charset="0"/>
                <a:ea typeface="Calibri" panose="020F0502020204030204" pitchFamily="34" charset="0"/>
                <a:cs typeface="Calibri" panose="020F0502020204030204" pitchFamily="34" charset="0"/>
              </a:rPr>
              <a:t>ρυμοτομική απαλλοτρίωση αίρεται αυτοδικαίως</a:t>
            </a: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300" u="sng" dirty="0">
                <a:solidFill>
                  <a:schemeClr val="bg2"/>
                </a:solidFill>
                <a:latin typeface="Calibri" panose="020F0502020204030204" pitchFamily="34" charset="0"/>
                <a:ea typeface="Calibri" panose="020F0502020204030204" pitchFamily="34" charset="0"/>
                <a:cs typeface="Calibri" panose="020F0502020204030204" pitchFamily="34" charset="0"/>
              </a:rPr>
              <a:t>χωρίς να απαιτείται η έκδοση σχετικής διαπιστωτικής πράξης,</a:t>
            </a: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 εάν παρέλθουν:</a:t>
            </a:r>
          </a:p>
          <a:p>
            <a:pPr marL="741363" indent="-342900" algn="just">
              <a:buFont typeface="Wingdings" panose="05000000000000000000" pitchFamily="2" charset="2"/>
              <a:buChar char="§"/>
            </a:pP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 15 έτη από την έγκριση του ρυμοτομικού σχεδίου, με το οποίο αυτή επιβλήθηκε για πρώτη φορά, ή</a:t>
            </a:r>
          </a:p>
          <a:p>
            <a:pPr marL="741363" indent="-342900" algn="just">
              <a:buFont typeface="Wingdings" panose="05000000000000000000" pitchFamily="2" charset="2"/>
              <a:buChar char="§"/>
            </a:pP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 5 έτη από την κύρωση της σχετικής πράξης εφαρμογής ή πράξης αναλογισμού, ή</a:t>
            </a:r>
          </a:p>
          <a:p>
            <a:pPr marL="741363" indent="-342900" algn="just">
              <a:buFont typeface="Wingdings" panose="05000000000000000000" pitchFamily="2" charset="2"/>
              <a:buChar char="§"/>
            </a:pP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18 μήνες από τον καθορισμό τιμής μονάδας σύμφωνα με τον Κώδικα Αναγκαστικών Απαλλοτριώσεων </a:t>
            </a:r>
          </a:p>
          <a:p>
            <a:pPr marL="58738" indent="-58738" algn="just"/>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   Μετά από την άρση της ρυμοτομικής απαλλοτρίωσης ο ιδιοκτήτης, με αίτηση προς τον οικείο Δήμο, δύναται να ζητήσει την τροποποίηση του ρυμοτομικού σχεδίου, προκειμένου η ιδιοκτησία του να καταστεί οικοδομήσιμη. </a:t>
            </a:r>
          </a:p>
          <a:p>
            <a:pPr marL="58738" indent="-58738" algn="just"/>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Εάν η Διοίκηση διαπιστώσει ότι συντρέχουν προϋποθέσεις άρσης της ρυμοτομικής απαλλοτρίωσης, (μέσω διοικητικής ή δικαστικής διαδικασίας), οφείλει να αποδεχθεί την αίτηση του διοικούμενου (</a:t>
            </a:r>
            <a:r>
              <a:rPr lang="el-GR" sz="23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απόφαση Δημοτικού Συμβουλίου</a:t>
            </a: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 και να προχωρήσει σε </a:t>
            </a:r>
            <a:r>
              <a:rPr lang="el-GR" sz="2300" b="1" u="sng" dirty="0">
                <a:solidFill>
                  <a:schemeClr val="bg2"/>
                </a:solidFill>
                <a:latin typeface="Calibri" panose="020F0502020204030204" pitchFamily="34" charset="0"/>
                <a:ea typeface="Calibri" panose="020F0502020204030204" pitchFamily="34" charset="0"/>
                <a:cs typeface="Calibri" panose="020F0502020204030204" pitchFamily="34" charset="0"/>
              </a:rPr>
              <a:t>τροποποίηση του σχεδίου πόλεως </a:t>
            </a: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(διαφορετικά το ακίνητο δεν καθίσταται αυτοδικαίως οικοδομήσιμο και παραμένει </a:t>
            </a:r>
            <a:r>
              <a:rPr lang="el-GR" sz="2300" b="1" u="sng" dirty="0">
                <a:solidFill>
                  <a:schemeClr val="bg2"/>
                </a:solidFill>
                <a:latin typeface="Calibri" panose="020F0502020204030204" pitchFamily="34" charset="0"/>
                <a:ea typeface="Calibri" panose="020F0502020204030204" pitchFamily="34" charset="0"/>
                <a:cs typeface="Calibri" panose="020F0502020204030204" pitchFamily="34" charset="0"/>
              </a:rPr>
              <a:t>πολεοδομικώς αρρύθμιστο</a:t>
            </a: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58738" indent="-58738" algn="just"/>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  Η Διοίκηση (πρόταση Δήμου προς τον Περιφερειάρχη) μπορεί να </a:t>
            </a:r>
            <a:r>
              <a:rPr lang="el-GR" sz="2300" b="1" dirty="0">
                <a:solidFill>
                  <a:schemeClr val="bg2"/>
                </a:solidFill>
                <a:latin typeface="Calibri" panose="020F0502020204030204" pitchFamily="34" charset="0"/>
                <a:ea typeface="Calibri" panose="020F0502020204030204" pitchFamily="34" charset="0"/>
                <a:cs typeface="Calibri" panose="020F0502020204030204" pitchFamily="34" charset="0"/>
              </a:rPr>
              <a:t>επανεπιβάλει (ολικά ή μερικά) τη ρυμοτομική απαλλοτρίωση</a:t>
            </a: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 εφόσον συντρέχουν </a:t>
            </a:r>
            <a:r>
              <a:rPr lang="el-GR" sz="2300" b="1" u="sng" dirty="0">
                <a:solidFill>
                  <a:schemeClr val="bg2"/>
                </a:solidFill>
                <a:latin typeface="Calibri" panose="020F0502020204030204" pitchFamily="34" charset="0"/>
                <a:ea typeface="Calibri" panose="020F0502020204030204" pitchFamily="34" charset="0"/>
                <a:cs typeface="Calibri" panose="020F0502020204030204" pitchFamily="34" charset="0"/>
              </a:rPr>
              <a:t>σοβαροί πολεοδομικοί λόγοι </a:t>
            </a: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και υπάρχει </a:t>
            </a:r>
            <a:r>
              <a:rPr lang="el-GR" sz="23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δυνατότητα άμεσης καταβολής της οφειλόμενης αποζημίωσης (εγγραφή σε ειδικό κωδικό στον προϋπολογισμό του οικείου Δήμου ή του αρμόδιου φορέα)</a:t>
            </a: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3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sz="23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επανεπιβολή</a:t>
            </a:r>
            <a:r>
              <a:rPr lang="el-GR" sz="23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επιτρέπεται μόνο μία φορά.</a:t>
            </a:r>
            <a:endParaRPr lang="el-GR" sz="2300" b="1" u="sng" dirty="0">
              <a:solidFill>
                <a:schemeClr val="bg2"/>
              </a:solidFill>
            </a:endParaRPr>
          </a:p>
          <a:p>
            <a:pPr marL="398463" indent="0">
              <a:buNone/>
            </a:pPr>
            <a:endParaRPr lang="en-US" dirty="0">
              <a:solidFill>
                <a:schemeClr val="bg1"/>
              </a:solidFill>
            </a:endParaRPr>
          </a:p>
        </p:txBody>
      </p:sp>
    </p:spTree>
    <p:extLst>
      <p:ext uri="{BB962C8B-B14F-4D97-AF65-F5344CB8AC3E}">
        <p14:creationId xmlns:p14="http://schemas.microsoft.com/office/powerpoint/2010/main" val="32021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04024B-C93C-4CB1-D2F0-C4DC187B46F1}"/>
              </a:ext>
            </a:extLst>
          </p:cNvPr>
          <p:cNvSpPr>
            <a:spLocks noGrp="1"/>
          </p:cNvSpPr>
          <p:nvPr>
            <p:ph type="title"/>
          </p:nvPr>
        </p:nvSpPr>
        <p:spPr>
          <a:xfrm>
            <a:off x="1141413" y="584462"/>
            <a:ext cx="9905998" cy="782425"/>
          </a:xfrm>
        </p:spPr>
        <p:txBody>
          <a:bodyPr>
            <a:normAutofit fontScale="90000"/>
          </a:bodyPr>
          <a:lstStyle/>
          <a:p>
            <a:pPr marL="0" indent="0" algn="ctr"/>
            <a:br>
              <a:rPr lang="el-GR" sz="2000" b="1" cap="all"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000" b="1" cap="all" dirty="0">
                <a:solidFill>
                  <a:schemeClr val="bg2"/>
                </a:solidFill>
                <a:latin typeface="Calibri" panose="020F0502020204030204" pitchFamily="34" charset="0"/>
                <a:ea typeface="Calibri" panose="020F0502020204030204" pitchFamily="34" charset="0"/>
                <a:cs typeface="Calibri" panose="020F0502020204030204" pitchFamily="34" charset="0"/>
              </a:rPr>
              <a:t>ΣΥΝΟΠΤΙΚΗ ΙΣΤΟΡΙΚΗ ΑΝΑΔΡΟΜΗ</a:t>
            </a:r>
            <a:br>
              <a:rPr lang="el-GR" sz="2000" b="1" cap="all"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000" b="1" cap="all" dirty="0">
                <a:solidFill>
                  <a:schemeClr val="bg2"/>
                </a:solidFill>
                <a:latin typeface="Calibri" panose="020F0502020204030204" pitchFamily="34" charset="0"/>
                <a:ea typeface="Calibri" panose="020F0502020204030204" pitchFamily="34" charset="0"/>
                <a:cs typeface="Calibri" panose="020F0502020204030204" pitchFamily="34" charset="0"/>
              </a:rPr>
              <a:t>(1975- </a:t>
            </a:r>
            <a:r>
              <a:rPr lang="el-GR" sz="2000" b="1" cap="all" dirty="0" err="1">
                <a:solidFill>
                  <a:schemeClr val="bg2"/>
                </a:solidFill>
                <a:latin typeface="Calibri" panose="020F0502020204030204" pitchFamily="34" charset="0"/>
                <a:ea typeface="Calibri" panose="020F0502020204030204" pitchFamily="34" charset="0"/>
                <a:cs typeface="Calibri" panose="020F0502020204030204" pitchFamily="34" charset="0"/>
              </a:rPr>
              <a:t>σΗμερα</a:t>
            </a:r>
            <a:r>
              <a:rPr lang="el-GR" sz="2000" b="1" cap="all" dirty="0">
                <a:solidFill>
                  <a:schemeClr val="bg2"/>
                </a:solidFill>
                <a:latin typeface="Calibri" panose="020F0502020204030204" pitchFamily="34" charset="0"/>
                <a:ea typeface="Calibri" panose="020F0502020204030204" pitchFamily="34" charset="0"/>
                <a:cs typeface="Calibri" panose="020F0502020204030204" pitchFamily="34" charset="0"/>
              </a:rPr>
              <a:t>)</a:t>
            </a:r>
            <a:br>
              <a:rPr lang="el-GR" b="1" cap="all"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US"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Θέση περιεχομένου 3">
            <a:extLst>
              <a:ext uri="{FF2B5EF4-FFF2-40B4-BE49-F238E27FC236}">
                <a16:creationId xmlns:a16="http://schemas.microsoft.com/office/drawing/2014/main" id="{78F94832-F47D-77A3-6EDD-E99FF725BABB}"/>
              </a:ext>
            </a:extLst>
          </p:cNvPr>
          <p:cNvGraphicFramePr>
            <a:graphicFrameLocks noGrp="1"/>
          </p:cNvGraphicFramePr>
          <p:nvPr>
            <p:ph idx="1"/>
            <p:extLst>
              <p:ext uri="{D42A27DB-BD31-4B8C-83A1-F6EECF244321}">
                <p14:modId xmlns:p14="http://schemas.microsoft.com/office/powerpoint/2010/main" val="2446437918"/>
              </p:ext>
            </p:extLst>
          </p:nvPr>
        </p:nvGraphicFramePr>
        <p:xfrm>
          <a:off x="1141413" y="1564850"/>
          <a:ext cx="9906000" cy="4968862"/>
        </p:xfrm>
        <a:graphic>
          <a:graphicData uri="http://schemas.openxmlformats.org/drawingml/2006/table">
            <a:tbl>
              <a:tblPr firstRow="1" bandRow="1">
                <a:tableStyleId>{46F890A9-2807-4EBB-B81D-B2AA78EC7F39}</a:tableStyleId>
              </a:tblPr>
              <a:tblGrid>
                <a:gridCol w="3302000">
                  <a:extLst>
                    <a:ext uri="{9D8B030D-6E8A-4147-A177-3AD203B41FA5}">
                      <a16:colId xmlns:a16="http://schemas.microsoft.com/office/drawing/2014/main" val="3283462078"/>
                    </a:ext>
                  </a:extLst>
                </a:gridCol>
                <a:gridCol w="3302000">
                  <a:extLst>
                    <a:ext uri="{9D8B030D-6E8A-4147-A177-3AD203B41FA5}">
                      <a16:colId xmlns:a16="http://schemas.microsoft.com/office/drawing/2014/main" val="760279622"/>
                    </a:ext>
                  </a:extLst>
                </a:gridCol>
                <a:gridCol w="3302000">
                  <a:extLst>
                    <a:ext uri="{9D8B030D-6E8A-4147-A177-3AD203B41FA5}">
                      <a16:colId xmlns:a16="http://schemas.microsoft.com/office/drawing/2014/main" val="874698037"/>
                    </a:ext>
                  </a:extLst>
                </a:gridCol>
              </a:tblGrid>
              <a:tr h="353692">
                <a:tc gridSpan="3">
                  <a:txBody>
                    <a:bodyPr/>
                    <a:lstStyle/>
                    <a:p>
                      <a:pPr algn="ctr"/>
                      <a:r>
                        <a:rPr lang="el-GR" dirty="0">
                          <a:latin typeface="Calibri" panose="020F0502020204030204" pitchFamily="34" charset="0"/>
                          <a:ea typeface="Calibri" panose="020F0502020204030204" pitchFamily="34" charset="0"/>
                          <a:cs typeface="Calibri" panose="020F0502020204030204" pitchFamily="34" charset="0"/>
                        </a:rPr>
                        <a:t>Θεσμικές τομές και μεταρρυθμίσεις στην περίοδο της μεταπολίτευσης (1) </a:t>
                      </a:r>
                      <a:endParaRPr lang="en-US" dirty="0">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67685131"/>
                  </a:ext>
                </a:extLst>
              </a:tr>
              <a:tr h="561705">
                <a:tc>
                  <a:txBody>
                    <a:bodyPr/>
                    <a:lstStyle/>
                    <a:p>
                      <a:pPr algn="just"/>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Σύνταγμα (άρθρο 24 παρ. 2 και 3)</a:t>
                      </a:r>
                      <a:endParaRPr lang="en-US" sz="1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just"/>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Αναγνωρίζεται η ευθύνη της Πολιτείας για τη χωροταξική αναδιάρθρωση της χώρας</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just"/>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Σκοπός η εξυπηρέτησης της λειτουργικότητας και της ανάπτυξη των οικισμών και εξασφάλιση των καλύτερων δυνατών όρων διαβίωσης.</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66863035"/>
                  </a:ext>
                </a:extLst>
              </a:tr>
              <a:tr h="1043167">
                <a:tc>
                  <a:txBody>
                    <a:bodyPr/>
                    <a:lstStyle/>
                    <a:p>
                      <a:pPr algn="just"/>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Ν. 360/1976 «Περί χωροταξίας και περιβάλλοντος» (ΦΕΚ Α’ 151)</a:t>
                      </a:r>
                      <a:endParaRPr lang="en-US" sz="1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Σύντομη περίοδος εφαρμογής (1978-1981), περιέπεσε σε αδράνεια και καταργήθηκε από το ν. 2742/1999</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just"/>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Τρεις () κατηγορίες χωροταξικών σχεδίων και προγραμμάτων (Εθνικά, Τομεακά και Περιφερειακά), ιεραρχικώς διαρθρωμένα μεταξύ τους. Το κατώτερο γεωγραφικά ή το ειδικότερο ευθυγραμμίζεται προς το ανώτερο ή γενικότερο σχέδιο.</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896880653"/>
                  </a:ext>
                </a:extLst>
              </a:tr>
              <a:tr h="882680">
                <a:tc>
                  <a:txBody>
                    <a:bodyPr/>
                    <a:lstStyle/>
                    <a:p>
                      <a:pPr algn="just"/>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Ν. 2742/1999 «Χωροταξικός σχεδιασμός και αειφόρος ανάπτυξη και άλλες διατάξεις» (ΦΕΚ Α’ 207)</a:t>
                      </a:r>
                      <a:endParaRPr lang="en-US" sz="1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just"/>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Εγκρίθηκαν το Γενικό Χωροταξικό Πλαίσιο, τα Ειδικά Χωροταξικά Πλαίσια για τα σωφρονιστικά καταστήματα, τις ΑΠΕ, τη βιομηχανία, τις υδατοκαλλιέργειες και τον τουρισμό, καθώς και 12 Περιφερειακά Χωροταξικά Πλαίσια</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just"/>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Το σύστημα προσομοιάζει σε εκείνο του ν. 360/1976. Παρήχθη σημαντική νομολογία του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για τη νομική φύση και τη δεσμευτικότητα του χωροταξικού σχεδιασμού.</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148444782"/>
                  </a:ext>
                </a:extLst>
              </a:tr>
              <a:tr h="1768462">
                <a:tc>
                  <a:txBody>
                    <a:bodyPr/>
                    <a:lstStyle/>
                    <a:p>
                      <a:pPr algn="just"/>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Διεύρυνση στόχων του πολεοδομικού σχεδιασμού (υπηρετεί ευρύτερους στόχους προστασίας και βελτίωσης του αστικού περιβάλλοντος και της ποιότητας ζωής</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just"/>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Ο χωροταξικός και ο πολεοδομικός σχεδιασμός στεγάζονται κάτω από την έννοια της «βιώσιμης ανάπτυξη του χώρου»</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just"/>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Εναρμόνιση οικονομικών και κοινωνικών χρήσεων του χώρου με οικολογικές λειτουργίες, εξισορρόπηση της οικονομικής μεγέθυνσης και της προστασίας του περιβάλλοντος</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23186524"/>
                  </a:ext>
                </a:extLst>
              </a:tr>
            </a:tbl>
          </a:graphicData>
        </a:graphic>
      </p:graphicFrame>
    </p:spTree>
    <p:extLst>
      <p:ext uri="{BB962C8B-B14F-4D97-AF65-F5344CB8AC3E}">
        <p14:creationId xmlns:p14="http://schemas.microsoft.com/office/powerpoint/2010/main" val="18996353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8401538-B509-F8B7-5AB6-790B8986904A}"/>
              </a:ext>
            </a:extLst>
          </p:cNvPr>
          <p:cNvSpPr>
            <a:spLocks noGrp="1"/>
          </p:cNvSpPr>
          <p:nvPr>
            <p:ph type="title"/>
          </p:nvPr>
        </p:nvSpPr>
        <p:spPr>
          <a:xfrm>
            <a:off x="1141413" y="618518"/>
            <a:ext cx="9905998" cy="1083822"/>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πρΑξη</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εφαρμογΗς</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του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ρυμοτομικοΥ</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σχεδΙου</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endParaRPr lang="en-US" sz="2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63863EBF-E00B-F35D-7A78-76F5511EA6E5}"/>
              </a:ext>
            </a:extLst>
          </p:cNvPr>
          <p:cNvSpPr>
            <a:spLocks noGrp="1"/>
          </p:cNvSpPr>
          <p:nvPr>
            <p:ph idx="1"/>
          </p:nvPr>
        </p:nvSpPr>
        <p:spPr>
          <a:xfrm>
            <a:off x="1141412" y="1556426"/>
            <a:ext cx="9905999" cy="5116748"/>
          </a:xfrm>
        </p:spPr>
        <p:txBody>
          <a:bodyPr>
            <a:normAutofit fontScale="62500" lnSpcReduction="20000"/>
          </a:bodyPr>
          <a:lstStyle/>
          <a:p>
            <a:pPr algn="just">
              <a:spcBef>
                <a:spcPts val="1800"/>
              </a:spcBef>
              <a:buFont typeface="Wingdings" panose="05000000000000000000" pitchFamily="2" charset="2"/>
              <a:buChar char="Ø"/>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Με την </a:t>
            </a:r>
            <a:r>
              <a:rPr lang="el-GR" sz="2000" b="1" u="sng" dirty="0">
                <a:solidFill>
                  <a:srgbClr val="002060"/>
                </a:solidFill>
                <a:latin typeface="Calibri" panose="020F0502020204030204" pitchFamily="34" charset="0"/>
                <a:ea typeface="Calibri" panose="020F0502020204030204" pitchFamily="34" charset="0"/>
                <a:cs typeface="Calibri" panose="020F0502020204030204" pitchFamily="34" charset="0"/>
              </a:rPr>
              <a:t>πράξη εφαρμογής πραγματώνεται το ρυμοτομικό σχέδιο και διαμορφώνονται τα δικαιώματα ιδιωτικού </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δικαίου επί των ακινήτων που περιλαμβάνονται σε αυτό. </a:t>
            </a:r>
          </a:p>
          <a:p>
            <a:pPr algn="just">
              <a:spcBef>
                <a:spcPts val="1800"/>
              </a:spcBef>
              <a:buFont typeface="Wingdings" panose="05000000000000000000" pitchFamily="2" charset="2"/>
              <a:buChar char="Ø"/>
            </a:pPr>
            <a:r>
              <a:rPr lang="el-GR" sz="20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Η πράξη εφαρμογής πραγματοποιείται η εισφορά σε γη</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αποτελεί το </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υπόβαθρο για την εισφορά σε χρήμα </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και γενικά περιλαμβάνει όλες τις ενέργειες που απαιτούνται για την εφαρμογή του πολεοδομικού σχεδίου </a:t>
            </a:r>
          </a:p>
          <a:p>
            <a:pPr algn="just">
              <a:spcBef>
                <a:spcPts val="1800"/>
              </a:spcBef>
              <a:buFont typeface="Wingdings" panose="05000000000000000000" pitchFamily="2" charset="2"/>
              <a:buChar char="Ø"/>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Ειδικότερα, με την πράξη εφαρμογής: </a:t>
            </a:r>
          </a:p>
          <a:p>
            <a:pPr lvl="1" algn="just">
              <a:spcBef>
                <a:spcPts val="1200"/>
              </a:spcBef>
              <a:buFont typeface="Wingdings" panose="05000000000000000000" pitchFamily="2" charset="2"/>
              <a:buChar char="§"/>
            </a:pPr>
            <a:r>
              <a:rPr lang="el-GR" sz="18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καθορίζονται τα τμήματα που αφαιρούνται από κάθε ιδιοκτησία ως εισφορά γης και τα τμήματα που μετατρέπονται σε χρηματική εισφορά</a:t>
            </a:r>
            <a:r>
              <a:rPr lang="el-GR" sz="1800" u="sng"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lvl="1" algn="just">
              <a:spcBef>
                <a:spcPts val="1200"/>
              </a:spcBef>
              <a:buFont typeface="Wingdings" panose="05000000000000000000" pitchFamily="2" charset="2"/>
              <a:buChar char="§"/>
            </a:pP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προσδιορίζονται </a:t>
            </a:r>
            <a:r>
              <a:rPr lang="el-GR" sz="1800" u="sng" dirty="0">
                <a:solidFill>
                  <a:srgbClr val="002060"/>
                </a:solidFill>
                <a:latin typeface="Calibri" panose="020F0502020204030204" pitchFamily="34" charset="0"/>
                <a:ea typeface="Calibri" panose="020F0502020204030204" pitchFamily="34" charset="0"/>
                <a:cs typeface="Calibri" panose="020F0502020204030204" pitchFamily="34" charset="0"/>
              </a:rPr>
              <a:t>τα </a:t>
            </a:r>
            <a:r>
              <a:rPr lang="el-GR" sz="1800" b="1" u="sng" dirty="0">
                <a:solidFill>
                  <a:srgbClr val="002060"/>
                </a:solidFill>
                <a:latin typeface="Calibri" panose="020F0502020204030204" pitchFamily="34" charset="0"/>
                <a:ea typeface="Calibri" panose="020F0502020204030204" pitchFamily="34" charset="0"/>
                <a:cs typeface="Calibri" panose="020F0502020204030204" pitchFamily="34" charset="0"/>
              </a:rPr>
              <a:t>τμήματα που </a:t>
            </a:r>
            <a:r>
              <a:rPr lang="el-GR" sz="1800" b="1" u="sng" dirty="0" err="1">
                <a:solidFill>
                  <a:srgbClr val="002060"/>
                </a:solidFill>
                <a:latin typeface="Calibri" panose="020F0502020204030204" pitchFamily="34" charset="0"/>
                <a:ea typeface="Calibri" panose="020F0502020204030204" pitchFamily="34" charset="0"/>
                <a:cs typeface="Calibri" panose="020F0502020204030204" pitchFamily="34" charset="0"/>
              </a:rPr>
              <a:t>ρυμοτομούνται</a:t>
            </a:r>
            <a:r>
              <a:rPr lang="el-GR" sz="1800" b="1" u="sng" dirty="0">
                <a:solidFill>
                  <a:srgbClr val="002060"/>
                </a:solidFill>
                <a:latin typeface="Calibri" panose="020F0502020204030204" pitchFamily="34" charset="0"/>
                <a:ea typeface="Calibri" panose="020F0502020204030204" pitchFamily="34" charset="0"/>
                <a:cs typeface="Calibri" panose="020F0502020204030204" pitchFamily="34" charset="0"/>
              </a:rPr>
              <a:t> ή καταλαμβάνονται από χώρους κοινωφελών χρήσεων</a:t>
            </a: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lvl="1" algn="just">
              <a:spcBef>
                <a:spcPts val="1200"/>
              </a:spcBef>
              <a:buFont typeface="Wingdings" panose="05000000000000000000" pitchFamily="2" charset="2"/>
              <a:buChar char="§"/>
            </a:pPr>
            <a:r>
              <a:rPr lang="el-GR" sz="1800" b="1" dirty="0">
                <a:solidFill>
                  <a:srgbClr val="002060"/>
                </a:solidFill>
                <a:latin typeface="Calibri" panose="020F0502020204030204" pitchFamily="34" charset="0"/>
                <a:ea typeface="Calibri" panose="020F0502020204030204" pitchFamily="34" charset="0"/>
                <a:cs typeface="Calibri" panose="020F0502020204030204" pitchFamily="34" charset="0"/>
              </a:rPr>
              <a:t>προσκυρώνονται τα μη άρτια κατά το εμβαδόν </a:t>
            </a: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τους οικόπεδα ή συνενώνονται ή ανταλλάσσονται  </a:t>
            </a:r>
          </a:p>
          <a:p>
            <a:pPr lvl="1" algn="just">
              <a:spcBef>
                <a:spcPts val="1200"/>
              </a:spcBef>
              <a:buFont typeface="Wingdings" panose="05000000000000000000" pitchFamily="2" charset="2"/>
              <a:buChar char="§"/>
            </a:pPr>
            <a:r>
              <a:rPr lang="el-GR" sz="1800" b="1" dirty="0">
                <a:solidFill>
                  <a:srgbClr val="002060"/>
                </a:solidFill>
                <a:latin typeface="Calibri" panose="020F0502020204030204" pitchFamily="34" charset="0"/>
                <a:ea typeface="Calibri" panose="020F0502020204030204" pitchFamily="34" charset="0"/>
                <a:cs typeface="Calibri" panose="020F0502020204030204" pitchFamily="34" charset="0"/>
              </a:rPr>
              <a:t>τακτοποιούνται τα μη άρτια κατά τις διαστάσεις οικόπεδα μ</a:t>
            </a:r>
            <a:r>
              <a:rPr lang="el-GR" sz="1800" dirty="0">
                <a:solidFill>
                  <a:srgbClr val="002060"/>
                </a:solidFill>
                <a:latin typeface="Calibri" panose="020F0502020204030204" pitchFamily="34" charset="0"/>
                <a:ea typeface="Calibri" panose="020F0502020204030204" pitchFamily="34" charset="0"/>
                <a:cs typeface="Calibri" panose="020F0502020204030204" pitchFamily="34" charset="0"/>
              </a:rPr>
              <a:t>ε δυνατότητα μεταβολής του μεγέθους και του σχήματός τους  </a:t>
            </a:r>
          </a:p>
          <a:p>
            <a:pPr algn="just">
              <a:spcBef>
                <a:spcPts val="1800"/>
              </a:spcBef>
              <a:buFont typeface="Wingdings" panose="05000000000000000000" pitchFamily="2" charset="2"/>
              <a:buChar char="Ø"/>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Οι ρυθμίσεις που περιέχει η πράξη εφαρμογής αποκτούν, από πλευράς διοικητικού δικαίου, νομική υπόσταση και δεσμευτικότητα μετά από την </a:t>
            </a:r>
            <a:r>
              <a:rPr lang="el-GR" sz="2000" u="sng" dirty="0">
                <a:solidFill>
                  <a:srgbClr val="002060"/>
                </a:solidFill>
                <a:latin typeface="Calibri" panose="020F0502020204030204" pitchFamily="34" charset="0"/>
                <a:ea typeface="Calibri" panose="020F0502020204030204" pitchFamily="34" charset="0"/>
                <a:cs typeface="Calibri" panose="020F0502020204030204" pitchFamily="34" charset="0"/>
              </a:rPr>
              <a:t>κύρωσή</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της.</a:t>
            </a:r>
          </a:p>
          <a:p>
            <a:pPr algn="just">
              <a:spcBef>
                <a:spcPts val="1800"/>
              </a:spcBef>
              <a:buFont typeface="Wingdings" panose="05000000000000000000" pitchFamily="2" charset="2"/>
              <a:buChar char="Ø"/>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Ακολουθεί η </a:t>
            </a:r>
            <a:r>
              <a:rPr lang="el-GR" sz="20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μεταγραφή της πράξεως</a:t>
            </a: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στο αρμόδιο υποθηκοφυλακείο (ή η καταχώριση αυτής στο κτηματολογικό γραφείο) με την οποία επέρχονται όλες οι προβλεπόμενες σε αυτήν εμπράγματες μεταβολές στις ιδιοκτησίες (με εξαίρεση αυτές για τις οποίες οφείλεται αποζημίωση και για τη συντέλεση των οποίων πρέπει να ολοκληρωθούν οι διαδικασίες αναγκαστικής απαλλοτρίωσης).</a:t>
            </a:r>
          </a:p>
          <a:p>
            <a:pPr algn="just">
              <a:spcBef>
                <a:spcPts val="1800"/>
              </a:spcBef>
              <a:buFont typeface="Wingdings" panose="05000000000000000000" pitchFamily="2" charset="2"/>
              <a:buChar char="Ø"/>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Η πράξη εφαρμογής συνοδεύεται από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κτηματογραφικό</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διάγραμμα και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κτηματογραφικό</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πίνακα που περιλαμβάνει όλα τα αναγκαία στοιχεία (εμβαδόν, ιδιοκτήτες, ποσοστά συμμετοχής στην ιδιοκτησία, ρυμοτομούμενα τμήμα, απομένοντα τμήματα, όγκο και συστατικά κ.λπ.).</a:t>
            </a:r>
          </a:p>
          <a:p>
            <a:endParaRPr lang="en-US" dirty="0"/>
          </a:p>
        </p:txBody>
      </p:sp>
    </p:spTree>
    <p:extLst>
      <p:ext uri="{BB962C8B-B14F-4D97-AF65-F5344CB8AC3E}">
        <p14:creationId xmlns:p14="http://schemas.microsoft.com/office/powerpoint/2010/main" val="30763200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26A332-41AA-7E31-F577-F6093B5EB991}"/>
              </a:ext>
            </a:extLst>
          </p:cNvPr>
          <p:cNvSpPr>
            <a:spLocks noGrp="1"/>
          </p:cNvSpPr>
          <p:nvPr>
            <p:ph type="title"/>
          </p:nvPr>
        </p:nvSpPr>
        <p:spPr>
          <a:xfrm>
            <a:off x="1141413" y="618518"/>
            <a:ext cx="9905998" cy="636350"/>
          </a:xfrm>
        </p:spPr>
        <p:txBody>
          <a:bodyPr>
            <a:normAutofit/>
          </a:bodyPr>
          <a:lstStyle/>
          <a:p>
            <a:pPr algn="ct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ΠορΙσματα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νομολογιασ</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για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ειδικα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χωροταξικα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πλαισια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(Ι)</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7E6270CD-7008-1A34-83CE-5EF5F05743C4}"/>
              </a:ext>
            </a:extLst>
          </p:cNvPr>
          <p:cNvSpPr>
            <a:spLocks noGrp="1"/>
          </p:cNvSpPr>
          <p:nvPr>
            <p:ph idx="1"/>
          </p:nvPr>
        </p:nvSpPr>
        <p:spPr>
          <a:xfrm>
            <a:off x="1141412" y="1332688"/>
            <a:ext cx="10453958" cy="5136205"/>
          </a:xfrm>
        </p:spPr>
        <p:txBody>
          <a:bodyPr>
            <a:normAutofit fontScale="92500" lnSpcReduction="20000"/>
          </a:bodyPr>
          <a:lstStyle/>
          <a:p>
            <a:pPr marL="0" indent="0">
              <a:buNone/>
            </a:pPr>
            <a:r>
              <a:rPr lang="el-GR" sz="1400" b="1" i="0" u="sng"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Συνταγματικές προβλέψεις για τον χωροταξικό σχεδιασμό:</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 χωροταξικός σχεδιασμός αποτελεί τη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χωρική έκφραση των προγραμμάτων οικονομικής και κοινωνικής ανάπτυξης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και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ανήκει στην αρμοδιότητα του Κράτους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το οποίο υποχρεούται, σύμφωνα με τις αρχές και τα πορίσματα της επιστήμης της χωροταξίας, να λαμβάνει τα αναγκαία για τον ορθολογικό χωροταξικό σχεδιασμό μέτρα, προκειμένου να διασφαλίζεται η προστασία του περιβάλλοντος, οι κατά το δυνατόν βέλτιστοι όροι διαβιώσεως του πληθυσμού και η οικονομική ανάπτυξη σύμφωνα με την αρχή της αειφορίας. </a:t>
            </a:r>
          </a:p>
          <a:p>
            <a:pPr algn="just">
              <a:buFont typeface="Wingdings" panose="05000000000000000000" pitchFamily="2" charset="2"/>
              <a:buChar char="Ø"/>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Ουσιώδης συντελεστής για τη βιώσιμη ανάπτυξη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είναι τα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χωροταξικά σχέδια</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με τα οποία τίθενται, με βάση την ανάλυση των δεδομένων και την πρόγνωση των μελλοντικών εξελίξεων,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οι μακροπρόθεσμοι στόχοι της οικονομικής και κοινωνικής ανάπτυξης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και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ρυθμίζεται</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μεταξύ άλλων, το πλαίσιο για τη διαμόρφωση των οικιστικών περιοχών, των περιοχών ασκήσεως παραγωγικών δραστηριοτήτων και των ελεύθερων χώρων στις εκτός σχεδίου περιοχές </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400" i="1"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i="1" dirty="0" err="1">
                <a:solidFill>
                  <a:schemeClr val="bg2"/>
                </a:solidFill>
                <a:latin typeface="Calibri" panose="020F0502020204030204" pitchFamily="34" charset="0"/>
                <a:ea typeface="Calibri" panose="020F0502020204030204" pitchFamily="34" charset="0"/>
                <a:cs typeface="Calibri" panose="020F0502020204030204" pitchFamily="34" charset="0"/>
              </a:rPr>
              <a:t>Ολομ</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 3920/2010, </a:t>
            </a:r>
            <a:r>
              <a:rPr lang="el-GR" sz="1400" i="1"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 1421/2013, 1422/2013, 4013/2013, 4784/2013, 4785/2013, 4982/2014,4966/2014 κ.ά.).</a:t>
            </a:r>
          </a:p>
          <a:p>
            <a:pPr marL="0" indent="0" algn="just">
              <a:buNone/>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Νομολογία </a:t>
            </a:r>
            <a:r>
              <a:rPr lang="el-GR" sz="14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για τον χωροταξικό σχεδιασμό ΠΡΙΝ την έγκριση των ειδικών χωροταξικών πλαισίων:</a:t>
            </a:r>
          </a:p>
          <a:p>
            <a:pPr algn="just"/>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Βιομηχανία</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Η  εγκατάσταση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βιομηχανικής ή βιοτεχνικής επιχείρησης είναι επιτρεπτή μόνο σε ειδικώς εκ των προτέρων καθορισμένες περιοχές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και όχι σε όσες περιοχές απλώς και μόνο δεν απαγορεύεται ρητά η συγκεκριμένη χρήση</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Ειδικότερα, είναι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επιτρεπτή μόνο σε περιοχές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που εκ των προτέρων και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με βάση νόμιμα κριτήρια έχουν καθορισθεί ως περιοχές προοριζόμενες για την ανάπτυξη της δραστηριότητος αυτής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Τα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κριτήρια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αυτά πρέπει να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ανάγονται τόσο στην ανάγκη αναπτύξεως της παραγωγικής αυτής δραστηριότητος, όσο και στην ανάγκη προστασίας του φυσικού, οικιστικού και πολιτιστικού περιβάλλοντος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Μέχρι να εκπονηθούν και εγκριθούν τα χωροταξικά σχέδια,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και εφόσον το ζήτημα του τόπου ασκήσεως της σχετικής δραστηριότητος δεν γίνεται με εγκεκριμένο ρυθμιστικό ή χωροταξικό ή πολεοδομικό σχέδιο ή με ζώνη οικιστικού ελέγχου ή με την πρόβλεψη βιομηχανικής ή βιοτεχνικής ζώνης,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εγκατάσταση βιομηχανιών επιτρέπεται σε περιοχές οργανωμένης ανάπτυξης παραγωγικών δραστηριοτήτων (Π.Ο.Α.Π.Δ.).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Συνεπώς,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δεν επιτρέπεται η εγκατάσταση βιομηχανίας ή βιοτεχνίας σε περιοχή που δεν έχει αναγνωρισθεί με διοικητική πράξη ως κατάλληλη για την ανάπτυξη βιομηχανικής ή βιοτεχνικής δραστηριότητος </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(βλ. </a:t>
            </a:r>
            <a:r>
              <a:rPr lang="el-GR" sz="1400" i="1"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 2468/2011, 3825/2010</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3460/2009, 2269/2007, 2319/2002</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Από τον κανόνα αυτό μπορούν να εξαιρεθούν στοιχειώδεις μόνο, ως προς την κλίμακα και τις επιπτώσεις τους στο περιβάλλον, παραγωγικές δραστηριότητες χαμηλής οχλήσεως, εφόσον η συγκεκριμένη δραστηριότητα είναι σχετική με τις παραδοσιακές καλλιέργειες της περιοχής ή την αναπτυσσόμενη σ’ αυτήν κτηνοτροφία ή δασοπονία </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400" i="1"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 3825/2010, 3175/2009, </a:t>
            </a:r>
            <a:r>
              <a:rPr lang="el-GR" sz="1400" i="1" dirty="0" err="1">
                <a:solidFill>
                  <a:schemeClr val="bg2"/>
                </a:solidFill>
                <a:latin typeface="Calibri" panose="020F0502020204030204" pitchFamily="34" charset="0"/>
                <a:ea typeface="Calibri" panose="020F0502020204030204" pitchFamily="34" charset="0"/>
                <a:cs typeface="Calibri" panose="020F0502020204030204" pitchFamily="34" charset="0"/>
              </a:rPr>
              <a:t>πρβλ</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i="1"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 2468/2011).</a:t>
            </a:r>
            <a:endParaRPr lang="en-US" sz="1400" i="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00950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6FB8BE3-0F08-F390-8F53-CB3A3535A133}"/>
              </a:ext>
            </a:extLst>
          </p:cNvPr>
          <p:cNvSpPr>
            <a:spLocks noGrp="1"/>
          </p:cNvSpPr>
          <p:nvPr>
            <p:ph type="title"/>
          </p:nvPr>
        </p:nvSpPr>
        <p:spPr>
          <a:xfrm>
            <a:off x="1141413" y="618518"/>
            <a:ext cx="9905998" cy="1012162"/>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ΠορΙσματα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νομολογιασ</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για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ειδικα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χωροταξικα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πλαισια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(ΙΙ)</a:t>
            </a:r>
            <a:endParaRPr lang="en-US" sz="2400" dirty="0"/>
          </a:p>
        </p:txBody>
      </p:sp>
      <p:sp>
        <p:nvSpPr>
          <p:cNvPr id="3" name="Θέση περιεχομένου 2">
            <a:extLst>
              <a:ext uri="{FF2B5EF4-FFF2-40B4-BE49-F238E27FC236}">
                <a16:creationId xmlns:a16="http://schemas.microsoft.com/office/drawing/2014/main" id="{684D0B8D-864B-6B4C-7D4E-CFE4C04B42EA}"/>
              </a:ext>
            </a:extLst>
          </p:cNvPr>
          <p:cNvSpPr>
            <a:spLocks noGrp="1"/>
          </p:cNvSpPr>
          <p:nvPr>
            <p:ph idx="1"/>
          </p:nvPr>
        </p:nvSpPr>
        <p:spPr>
          <a:xfrm>
            <a:off x="1141412" y="1630680"/>
            <a:ext cx="9905999" cy="4990253"/>
          </a:xfrm>
        </p:spPr>
        <p:txBody>
          <a:bodyPr>
            <a:normAutofit/>
          </a:bodyPr>
          <a:lstStyle/>
          <a:p>
            <a:pPr algn="just">
              <a:lnSpc>
                <a:spcPct val="100000"/>
              </a:lnSpc>
            </a:pPr>
            <a:r>
              <a:rPr lang="el-GR" sz="1400" b="1" i="0" u="sng"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Υδατοκαλλιέργειες</a:t>
            </a:r>
            <a:r>
              <a:rPr lang="el-GR" sz="1600" i="0" u="sng"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sz="1400" b="1"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εγκατ</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άσταση ιχθυοτροφικών μονάδων </a:t>
            </a:r>
            <a:r>
              <a:rPr lang="el-GR" sz="1400" b="1"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επιτρέπεται μόνο σε περιοχές που εκ των προτέρων και με βάση νόμιμα κριτήρια έχουν καθορισθεί ως περιοχές προοριζόμενες για την ανάπτυξη της δραστηριότητας αυτής. </a:t>
            </a:r>
            <a:r>
              <a:rPr lang="el-GR" sz="140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Τα κριτήρια αυτά πρέπει να ανάγονται τόσο στην ανάγκη ανάπτυξης της παραγωγικής αυτής δραστηριότητας, όσο και στην ανάγκη προστασίας του φυσικού, οικιστικού και πολιτιστικού περιβάλλοντος. </a:t>
            </a:r>
            <a:r>
              <a:rPr lang="el-GR" sz="1400" b="1" i="0" u="sng"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Μέχρι να εκπονηθούν και εγκριθούν τα ολοκληρωμένα χωροταξικά σχέδια, </a:t>
            </a:r>
            <a:r>
              <a:rPr lang="el-GR" sz="140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και εφόσον το ζήτημα του τόπου άσκησης της σχετικής δραστηριότητας δεν ρυθμίζεται με εγκεκριμένο ρυθμιστικό ή πολεοδομικό σχέδιο ή με ζώνη οικιστικού ελέγχου, </a:t>
            </a:r>
            <a:r>
              <a:rPr lang="el-GR" sz="1400" b="1" i="0" u="sng"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η εγκατάσταση μονάδων ιχθυοκαλλιέργειας επιτρέπεται μόνον σε Ζώνες Ανάπτυξης Παραγωγικών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a:t>
            </a:r>
            <a:r>
              <a:rPr lang="el-GR" sz="1400" b="1" i="0" u="sng"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ραστηριοτήτων</a:t>
            </a:r>
            <a:r>
              <a:rPr lang="el-GR" sz="140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 Δεν επιτρέπεται η έκδοση διοικητικών πράξεων, με τις οποίες καθορίζεται θέση για την λειτουργία ιχθυοτροφικής μονάδας σε περιοχή που δεν έχει ενταχθεί σε ζώνη ανάπτυξης ιχθυοτροφείων κατά τη διαδικασία του άρθρου 24 του ν.1650/1986, εκτός αν προβλέπεται χωροθέτηση ιχθυοτροφείου από εγκεκριμένη ζώνη οικιστικού ελέγχου η από εγκεκριμένο χωροταξικό ή ρυθμιστικό ή άλλο αντίστοιχο σχέδιο </a:t>
            </a:r>
            <a:r>
              <a:rPr lang="el-GR" sz="1400" i="1"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400" i="1" u="none" strike="noStrike" baseline="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400" i="1"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i="1" u="none" strike="noStrike" baseline="0" dirty="0" err="1">
                <a:solidFill>
                  <a:schemeClr val="bg2"/>
                </a:solidFill>
                <a:latin typeface="Calibri" panose="020F0502020204030204" pitchFamily="34" charset="0"/>
                <a:ea typeface="Calibri" panose="020F0502020204030204" pitchFamily="34" charset="0"/>
                <a:cs typeface="Calibri" panose="020F0502020204030204" pitchFamily="34" charset="0"/>
              </a:rPr>
              <a:t>Ολομ</a:t>
            </a:r>
            <a:r>
              <a:rPr lang="el-GR" sz="1400" i="1"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 2489/2006, </a:t>
            </a:r>
            <a:r>
              <a:rPr lang="el-GR" sz="1400" i="1" u="none" strike="noStrike" baseline="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400" i="1"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 907/2017, 942/2016, 4052/2015,3834/2013, 2917/2012 κ.ά.).</a:t>
            </a:r>
          </a:p>
          <a:p>
            <a:pPr algn="just">
              <a:lnSpc>
                <a:spcPct val="100000"/>
              </a:lnSpc>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ΑΠΕ:</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Μέχρι την ολοκλήρωση της διαδικασίας χωροταξικού σχεδιασμού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κατά τις διατάξεις του ν. 2742/1999, η οποία, πάντως, δεν επιτρέπεται να υπερβεί τα εύλογα χρονικά όρια,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η χορήγηση αδείας επιτρέπεται μόνον αν έχει προηγηθεί σε επίπεδο νομού ή σχετικώς ευρείας διοικητικής περιφέρειας συνολική μελέτη, στην οποία να έχουν συνεκτιμηθεί οι ενεργειακές ανάγκες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και οι επιπτώσεις στην περιοχή από την εγκατάσταση του συνόλου των ανεμογεννητριών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και να έχει προσδιοριστεί ο συνολικός αριθμός των αιολικών σταθμών και ανεμογεννητριών που μπορεί να εγκατασταθούν στην περιοχή, </a:t>
            </a:r>
            <a:r>
              <a:rPr lang="el-GR" sz="14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ενιαίως</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ή κατά τμήματα αυτής, με τήρηση των ορίων της φέρουσας ικανότητάς της, χωρίς να απαιτείται σε κάθε περίπτωση προηγούμενος καθορισμός περιοχών εγκατάστασης αιολικών σταθμών με χωροταξικό σχέδιο</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Αν, όμως, το σχετικό αίτημα έχει υποβληθεί για περιοχή,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την οποία έχει ήδη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εκδοθεί μεγάλος αριθμός αδειών εγκατάστασης αιολικού σταθμού ή εκκρεμεί μεγάλος αριθμός σχετικών αιτήσεων,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η άδεια χορηγείται μόνον αν έχει προηγηθεί η σύνταξη ειδικών ή περιφερειακών πλαισίων χωροταξικού σχεδιασμού ή ο χαρακτηρισμός της περιοχής, κατά το άρθρο 10 του ν. 2742/1999, ως περιοχής οργανωμένης ανάπτυξης παραγωγικών δραστηριοτήτων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400" i="1"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 2569/2004).</a:t>
            </a:r>
          </a:p>
          <a:p>
            <a:pPr algn="just">
              <a:lnSpc>
                <a:spcPct val="100000"/>
              </a:lnSpc>
            </a:pPr>
            <a:endParaRPr lang="en-US" sz="1600" i="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42741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6EBD82-1813-79F7-A602-CB624254064C}"/>
              </a:ext>
            </a:extLst>
          </p:cNvPr>
          <p:cNvSpPr>
            <a:spLocks noGrp="1"/>
          </p:cNvSpPr>
          <p:nvPr>
            <p:ph type="title"/>
          </p:nvPr>
        </p:nvSpPr>
        <p:spPr>
          <a:xfrm>
            <a:off x="1141413" y="618519"/>
            <a:ext cx="9905998" cy="676882"/>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ΠορΙσματα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νομολογιασ</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για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ειδικα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χωροταξικα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πλαισια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(ΙΙΙ)</a:t>
            </a:r>
            <a:endParaRPr lang="en-US" sz="2400" dirty="0"/>
          </a:p>
        </p:txBody>
      </p:sp>
      <p:sp>
        <p:nvSpPr>
          <p:cNvPr id="3" name="Θέση περιεχομένου 2">
            <a:extLst>
              <a:ext uri="{FF2B5EF4-FFF2-40B4-BE49-F238E27FC236}">
                <a16:creationId xmlns:a16="http://schemas.microsoft.com/office/drawing/2014/main" id="{084A262D-E7DC-C703-9367-E3300571571D}"/>
              </a:ext>
            </a:extLst>
          </p:cNvPr>
          <p:cNvSpPr>
            <a:spLocks noGrp="1"/>
          </p:cNvSpPr>
          <p:nvPr>
            <p:ph idx="1"/>
          </p:nvPr>
        </p:nvSpPr>
        <p:spPr>
          <a:xfrm>
            <a:off x="1141412" y="1295401"/>
            <a:ext cx="9905999" cy="4495800"/>
          </a:xfrm>
        </p:spPr>
        <p:txBody>
          <a:bodyPr>
            <a:normAutofit/>
          </a:bodyPr>
          <a:lstStyle/>
          <a:p>
            <a:pPr marL="0" indent="0">
              <a:buNone/>
            </a:pPr>
            <a:r>
              <a:rPr lang="el-GR" sz="1400" b="1" i="0" u="sng"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Νομολογία </a:t>
            </a:r>
            <a:r>
              <a:rPr lang="el-GR" sz="1400" b="1" i="0" u="sng" strike="noStrike" baseline="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400" b="1" i="0" u="sng"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 ΜΕΤΑ την έγκριση χωροταξικών πλαισίων του ν. 2742/1999:</a:t>
            </a:r>
          </a:p>
          <a:p>
            <a:pPr algn="just">
              <a:buFont typeface="Wingdings" panose="05000000000000000000" pitchFamily="2" charset="2"/>
              <a:buChar char="Ø"/>
            </a:pPr>
            <a:r>
              <a:rPr lang="el-GR" sz="1400" b="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Τα Ειδικά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Χ</a:t>
            </a:r>
            <a:r>
              <a:rPr lang="el-GR" sz="1400" b="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ωροταξικά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a:t>
            </a:r>
            <a:r>
              <a:rPr lang="el-GR" sz="1400" b="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λαίσια αποτελούν τομεακού χαρακτήρα μέσα χωροταξικού σχεδιασμού εθνικού επιπέδου. </a:t>
            </a:r>
            <a:r>
              <a:rPr lang="el-GR" sz="1400" b="1" i="0" u="sng"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Εξειδικεύουν και συμπληρώνουν τις κατευθύνσεις του Γενικού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Π</a:t>
            </a:r>
            <a:r>
              <a:rPr lang="el-GR" sz="1400" b="1" i="0" u="sng"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λαισίου</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και </a:t>
            </a:r>
            <a:r>
              <a:rPr lang="el-GR" sz="1400" b="1" i="0" u="sng"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συγκροτούν με αυτό ένα συνεκτικό σύνολο γενικών κατευθύνσεων χωροταξικού σχεδιασμού και αειφόρου ανάπτυξης σε εθνικό επίπεδο</a:t>
            </a:r>
            <a:r>
              <a:rPr lang="el-GR" sz="1400" b="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 Περιλαμβάνουν </a:t>
            </a:r>
            <a:r>
              <a:rPr lang="el-GR" sz="1400" b="0" i="0" u="sng"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επιλογές στρατηγικού χαρακτήρα,</a:t>
            </a:r>
            <a:r>
              <a:rPr lang="el-GR" sz="1400" b="0" i="0"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συναρτώμενες με μακροπρόθεσμες εκτιμήσεις εντασσόμενες στα προγράμματα οικονομικής και κοινωνικής ανάπτυξης που εγκρίνονται από την Ολομέλεια της Βουλής κατά το άρθρο 79 παρ. 8 του Συντάγματος, αφετέρου δε </a:t>
            </a:r>
            <a:r>
              <a:rPr lang="el-GR" sz="1400" b="1" i="0" u="sng"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γενικές κατευθύνσεις και ειδικότερες ρυθμίσεις </a:t>
            </a:r>
            <a:r>
              <a:rPr lang="el-GR" sz="1400" b="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που συνδέονται αρρήκτως με τα παραπάνω θέματα </a:t>
            </a:r>
            <a:r>
              <a:rPr lang="el-GR" sz="1400" b="0" i="1"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400" b="0" i="1" u="none" strike="noStrike" baseline="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400" b="0" i="1"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0" i="1" u="none" strike="noStrike" baseline="0" dirty="0" err="1">
                <a:solidFill>
                  <a:schemeClr val="bg2"/>
                </a:solidFill>
                <a:latin typeface="Calibri" panose="020F0502020204030204" pitchFamily="34" charset="0"/>
                <a:ea typeface="Calibri" panose="020F0502020204030204" pitchFamily="34" charset="0"/>
                <a:cs typeface="Calibri" panose="020F0502020204030204" pitchFamily="34" charset="0"/>
              </a:rPr>
              <a:t>Ολομ</a:t>
            </a:r>
            <a:r>
              <a:rPr lang="el-GR" sz="1400" b="0" i="1"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 3632/2015, </a:t>
            </a:r>
            <a:r>
              <a:rPr lang="el-GR" sz="1400" b="0" i="1" u="none" strike="noStrike" baseline="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400" b="0" i="1"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 1421/2013, 1422/2013, 4784/2013, 4785/2013,4982/2014, 4966/2014 κ.ά.).</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Οι πράξεις έγκρισης Ειδικών Χωροταξικών Πλαισίων υπόκεινται καταρχήν σε προσβολή με αίτηση ακυρώσεως, δεδομένου ότι επάγονται ευθέως έννομες συνέπειες και, ειδικότερα, διότι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αναπτύσσουν νομική δεσμευτικότητα τόσο οι γενικές κατευθύνσεις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αν και καταλείπουν ευρύτατη ευχέρεια κατά την εφαρμογή τους από τα αρμόδια όργανα της Διοίκησης,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όσο και οι ειδικότερες ρυθμίσεις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ώστε να μην ανατρέπονται οι βασικές επιλογές και η συνολική ισορροπία των σχεδίων αυτών.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νομική δεσμευτικότητα αναπτύσσεται τόσο κατά την έγκριση ρυθμιστικών και γενικών πολεοδομικών σχεδίων και κάθε είδους κατώτερου επιπέδου σχεδίων χρήσεων γης, όσο και κατά την έκδοση εγκρίσεων και αδειών για την εγκατάσταση και λειτουργία έργων ανάπτυξης των σχετικών παραγωγικών δραστηριοτήτων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400" i="1"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 1421/2013,1422/2013, 4013/2013, 4784/2013, 4785/2013, 4982/2014, 4966/2014 κ.ά.).</a:t>
            </a:r>
            <a:endParaRPr lang="en-US" sz="1400" i="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391951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0D59A3-612D-F846-213D-2C61DEADB703}"/>
              </a:ext>
            </a:extLst>
          </p:cNvPr>
          <p:cNvSpPr>
            <a:spLocks noGrp="1"/>
          </p:cNvSpPr>
          <p:nvPr>
            <p:ph type="title"/>
          </p:nvPr>
        </p:nvSpPr>
        <p:spPr>
          <a:xfrm>
            <a:off x="1141413" y="618518"/>
            <a:ext cx="9905998" cy="820815"/>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ΙΕΡΑΡΧΗΣΗ ΚΑΙ ΕΝΑΡΜΟΝΙΣΗ </a:t>
            </a:r>
            <a:b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ΧΩΡΟΤΑΞΙΚΩΝ ΚΑΙ ΠΟΛΕΟΔΟΜΙΚΩΝ ΣΧΕΔΙΩΝ (Ι)</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1D748083-8B41-BA28-BF44-EDE220EB4D5D}"/>
              </a:ext>
            </a:extLst>
          </p:cNvPr>
          <p:cNvSpPr>
            <a:spLocks noGrp="1"/>
          </p:cNvSpPr>
          <p:nvPr>
            <p:ph idx="1"/>
          </p:nvPr>
        </p:nvSpPr>
        <p:spPr>
          <a:xfrm>
            <a:off x="1141412" y="1439333"/>
            <a:ext cx="9905999" cy="4351868"/>
          </a:xfrm>
        </p:spPr>
        <p:txBody>
          <a:bodyPr>
            <a:normAutofit/>
          </a:bodyPr>
          <a:lstStyle/>
          <a:p>
            <a:pPr>
              <a:buFont typeface="Wingdings" panose="05000000000000000000" pitchFamily="2" charset="2"/>
              <a:buChar char="§"/>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Ν. 4447/2016 (αρχική εκδοχή, κατά τη θεσμοθέτηση): </a:t>
            </a:r>
          </a:p>
          <a:p>
            <a:pPr marL="0" indent="0" algn="just">
              <a:buNone/>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Καθιερώνεται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σύστημα ιεράρχησης επιπέδων χωροταξικού και πολεοδομικού σχεδιασμού.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Κάθε υποδεέστερο (από πλευράς επιπέδου) σχεδίου είχε υποχρέωση να εναρμονίζεται προς τις κατευθύνσεις και ρυθμίσεις του ανώτερων ιεραρχικώς σχεδίων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προκειμένου να αποφεύγονται οι αντιφάσεις ή αντιθέσεις και για να διασφαλίζεται η συνολική συνοχή και λειτουργικότητα του συστήματος σχεδιασμού.</a:t>
            </a:r>
          </a:p>
          <a:p>
            <a:pPr algn="just">
              <a:buFont typeface="Wingdings" panose="05000000000000000000" pitchFamily="2" charset="2"/>
              <a:buChar char="§"/>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Ν. 4447/2016 (μετά τις τροποποιήσεις που επήλθαν με τους Ν. 4685/2020 και Ν. 4759/2020):</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0" indent="0" algn="just">
              <a:buNone/>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Αμβλύνεται η ιεραρχική δομή του συστήματος χωρικού σχεδιασμού</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Ειδικότερα, η σχέση μεταξύ των κατηγοριών και επιπέδων σχεδιασμού «</a:t>
            </a:r>
            <a:r>
              <a:rPr lang="el-GR" sz="1400" b="1" i="1" u="sng" dirty="0">
                <a:solidFill>
                  <a:schemeClr val="bg2"/>
                </a:solidFill>
                <a:latin typeface="Calibri" panose="020F0502020204030204" pitchFamily="34" charset="0"/>
                <a:ea typeface="Calibri" panose="020F0502020204030204" pitchFamily="34" charset="0"/>
                <a:cs typeface="Calibri" panose="020F0502020204030204" pitchFamily="34" charset="0"/>
              </a:rPr>
              <a:t>είναι καταρχήν ιεραρχική, αλλά με περιθώρια ευελιξίας και ανάδρασης</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 με βάση τις έννοιες της </a:t>
            </a:r>
            <a:r>
              <a:rPr lang="el-GR" sz="1400" b="1" i="1" dirty="0">
                <a:solidFill>
                  <a:schemeClr val="bg2"/>
                </a:solidFill>
                <a:latin typeface="Calibri" panose="020F0502020204030204" pitchFamily="34" charset="0"/>
                <a:ea typeface="Calibri" panose="020F0502020204030204" pitchFamily="34" charset="0"/>
                <a:cs typeface="Calibri" panose="020F0502020204030204" pitchFamily="34" charset="0"/>
              </a:rPr>
              <a:t>διαβάθμισης της δεσμευτικότητας των κατευθύνσεων, και της εξειδίκευσης, της συμπλήρωσης και της τροποποίησης των κατευθύνσεων και ρυθμίσεων, </a:t>
            </a:r>
            <a:r>
              <a:rPr lang="el-GR" sz="1400" b="1" i="1" u="sng" dirty="0">
                <a:solidFill>
                  <a:schemeClr val="bg2"/>
                </a:solidFill>
                <a:latin typeface="Calibri" panose="020F0502020204030204" pitchFamily="34" charset="0"/>
                <a:ea typeface="Calibri" panose="020F0502020204030204" pitchFamily="34" charset="0"/>
                <a:cs typeface="Calibri" panose="020F0502020204030204" pitchFamily="34" charset="0"/>
              </a:rPr>
              <a:t>όταν και όπως κάτι τέτοιο παρέχεται ως δυνατότητα από ένα υπερκείμενο πλαίσιο ή σχέδιο σε ένα υποκείμενο πλαίσιο ή σχέδιο»</a:t>
            </a:r>
          </a:p>
          <a:p>
            <a:pPr marL="0" indent="0" algn="just">
              <a:buNone/>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δυνατότητα αυτή φαίνεται να αφορά κυρίως τα Ειδικά και τα Περιφερειακά Χωροταξικά Πλαίσια. Άλλωστε προβλέπεται ότι τα Περιφερειακά Πλαίσια μπορούν να εξειδικεύουν, να συμπληρώνουν σε επίπεδο Περιφέρειας, και να τροποποιούν τις κατευθύνσεις των Ειδικών Χωροταξικών Πλαισίων μόνον εάν παρέχεται ρητώς η δυνατότητα αυτή από το Ειδικό Χωροταξικό Πλαίσιο.</a:t>
            </a:r>
          </a:p>
        </p:txBody>
      </p:sp>
    </p:spTree>
    <p:extLst>
      <p:ext uri="{BB962C8B-B14F-4D97-AF65-F5344CB8AC3E}">
        <p14:creationId xmlns:p14="http://schemas.microsoft.com/office/powerpoint/2010/main" val="12967496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088C584-CAC1-65F2-3E02-7A22F3A9A3A4}"/>
              </a:ext>
            </a:extLst>
          </p:cNvPr>
          <p:cNvSpPr>
            <a:spLocks noGrp="1"/>
          </p:cNvSpPr>
          <p:nvPr>
            <p:ph type="title"/>
          </p:nvPr>
        </p:nvSpPr>
        <p:spPr>
          <a:xfrm>
            <a:off x="1141413" y="618518"/>
            <a:ext cx="9905998" cy="1091749"/>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ΙΕΡΑΡΧΗΣΗ ΚΑΙ ΕΝΑΡΜΟΝΙΣΗ </a:t>
            </a:r>
            <a:b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ΧΩΡΟΤΑΞΙΚΩΝ ΚΑΙ ΠΟΛΕΟΔΟΜΙΚΩΝ ΣΧΕΔΙΩΝ (ΙΙ)</a:t>
            </a:r>
            <a:endParaRPr lang="en-US" sz="2400" dirty="0"/>
          </a:p>
        </p:txBody>
      </p:sp>
      <p:sp>
        <p:nvSpPr>
          <p:cNvPr id="3" name="Θέση περιεχομένου 2">
            <a:extLst>
              <a:ext uri="{FF2B5EF4-FFF2-40B4-BE49-F238E27FC236}">
                <a16:creationId xmlns:a16="http://schemas.microsoft.com/office/drawing/2014/main" id="{2CB8085F-E877-B688-AA6D-0437888045E7}"/>
              </a:ext>
            </a:extLst>
          </p:cNvPr>
          <p:cNvSpPr>
            <a:spLocks noGrp="1"/>
          </p:cNvSpPr>
          <p:nvPr>
            <p:ph idx="1"/>
          </p:nvPr>
        </p:nvSpPr>
        <p:spPr>
          <a:xfrm>
            <a:off x="1141412" y="1710267"/>
            <a:ext cx="9905999" cy="4080934"/>
          </a:xfrm>
        </p:spPr>
        <p:txBody>
          <a:bodyPr>
            <a:normAutofit lnSpcReduction="10000"/>
          </a:bodyPr>
          <a:lstStyle/>
          <a:p>
            <a:pPr>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Τα όρια της ευχέρειας αυτής δεν προσδιορίζονται στον νόμο, αλλά αφήνονται στην ευχέρεια κάθε Πλαισίου, το οποίο μπορεί να προσδιορίζει τον χαρακτήρα κάθε κατεύθυνσης, από την άποψη της δεσμευτικότητάς της, καθώς και όρια και τα κριτήρια για τη δυνατότητα του υποκείμενου σχεδιασμού να τροποποιήσει, συμπληρώσει ή εξειδικεύσει μία κατεύθυνση.</a:t>
            </a:r>
          </a:p>
          <a:p>
            <a:pPr algn="just">
              <a:buFont typeface="Wingdings" panose="05000000000000000000" pitchFamily="2" charset="2"/>
              <a:buChar char="§"/>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Ο βαθμός δεσμευτικότητας μιας κατεύθυνσης συναρτάται προς τη σαφήνεια και την κανονιστική του πυκνότητα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και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διαβαθμίζεται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ως εξής:</a:t>
            </a:r>
          </a:p>
          <a:p>
            <a:pPr marL="514350" indent="-285750">
              <a:buFont typeface="Courier New" panose="02070309020205020404" pitchFamily="49" charset="0"/>
              <a:buChar char="o"/>
            </a:pP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υποχρέωση πλήρους ευθυγράμμισης (συμμόρφωσης),</a:t>
            </a:r>
          </a:p>
          <a:p>
            <a:pPr marL="514350" indent="-285750">
              <a:buFont typeface="Courier New" panose="02070309020205020404" pitchFamily="49" charset="0"/>
              <a:buChar char="o"/>
            </a:pP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υποχρέωση μη αντίθεσης (συμβατότητας),</a:t>
            </a:r>
          </a:p>
          <a:p>
            <a:pPr marL="514350" indent="-285750">
              <a:buFont typeface="Courier New" panose="02070309020205020404" pitchFamily="49" charset="0"/>
              <a:buChar char="o"/>
            </a:pP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υποχρέωση λήψης υπόψη αυτής από τα υποκείμενα σχέδια και όργανα χωρίς να είναι υποχρεωτική η ευθυγράμμιση ή η μη αντίθεση.</a:t>
            </a:r>
          </a:p>
          <a:p>
            <a:pPr marL="0" indent="0"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Στο νέο σύστημα, η εναρμόνιση των υποκείμενων σχεδίων προς τα υπερκείμενα μπορεί να προσλάβει μία από τις τρεις (3) παραπάνω μορφές,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της ευθυγράμμισης, της μη αντίθεσης και της συνεκτίμησης (λήψη υπόψη)</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Αυτό προκύπτει από την κανονιστική πυκνότητα κάθε κατεύθυνσης κάθε πλαισίου, η οποία </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«δεσμεύει, στον βαθμό και με τον τρόπο που η ίδια προσδιορίζει, τον υποκείμενο χωρικό σχεδιασμό, τις αποφάσεις έγκρισης περιβαλλοντικών όρων και τη χωροθέτηση και αδειοδότηση παραγωγικών δραστηριοτήτων.»</a:t>
            </a:r>
          </a:p>
          <a:p>
            <a:pPr>
              <a:buFont typeface="Wingdings" panose="05000000000000000000" pitchFamily="2" charset="2"/>
              <a:buChar char="§"/>
            </a:pPr>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345044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38DED0A-5FD9-A477-EA82-28D3D2E518EA}"/>
              </a:ext>
            </a:extLst>
          </p:cNvPr>
          <p:cNvSpPr>
            <a:spLocks noGrp="1"/>
          </p:cNvSpPr>
          <p:nvPr>
            <p:ph type="title"/>
          </p:nvPr>
        </p:nvSpPr>
        <p:spPr>
          <a:xfrm>
            <a:off x="1141413" y="618518"/>
            <a:ext cx="9905998" cy="1261082"/>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ΙΕΡΑΡΧΗΣΗ ΚΑΙ ΕΝΑΡΜΟΝΙΣΗ </a:t>
            </a:r>
            <a:b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ΧΩΡΟΤΑΞΙΚΩΝ ΚΑΙ ΠΟΛΕΟΔΟΜΙΚΩΝ ΣΧΕΔΙΩΝ (ΙΙΙ)</a:t>
            </a:r>
            <a:endParaRPr lang="en-US" sz="2400" dirty="0"/>
          </a:p>
        </p:txBody>
      </p:sp>
      <p:sp>
        <p:nvSpPr>
          <p:cNvPr id="3" name="Θέση περιεχομένου 2">
            <a:extLst>
              <a:ext uri="{FF2B5EF4-FFF2-40B4-BE49-F238E27FC236}">
                <a16:creationId xmlns:a16="http://schemas.microsoft.com/office/drawing/2014/main" id="{0347E501-E92B-B33E-B32B-0EECA300C08E}"/>
              </a:ext>
            </a:extLst>
          </p:cNvPr>
          <p:cNvSpPr>
            <a:spLocks noGrp="1"/>
          </p:cNvSpPr>
          <p:nvPr>
            <p:ph idx="1"/>
          </p:nvPr>
        </p:nvSpPr>
        <p:spPr>
          <a:xfrm>
            <a:off x="1141412" y="1820332"/>
            <a:ext cx="9905999" cy="4622801"/>
          </a:xfrm>
        </p:spPr>
        <p:txBody>
          <a:bodyPr>
            <a:normAutofit/>
          </a:bodyPr>
          <a:lstStyle/>
          <a:p>
            <a:pPr marL="0" indent="0">
              <a:buNone/>
            </a:pP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Έλεγχος συμβατότητας:</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την άρση </a:t>
            </a:r>
            <a:r>
              <a:rPr lang="el-GR" sz="1600" u="sng" dirty="0">
                <a:solidFill>
                  <a:schemeClr val="bg2"/>
                </a:solidFill>
                <a:latin typeface="Calibri" panose="020F0502020204030204" pitchFamily="34" charset="0"/>
                <a:ea typeface="Calibri" panose="020F0502020204030204" pitchFamily="34" charset="0"/>
                <a:cs typeface="Calibri" panose="020F0502020204030204" pitchFamily="34" charset="0"/>
              </a:rPr>
              <a:t>αντιφάσεων μεταξύ Ειδικών Χωροταξικών Πλαισίων, καθώς και μεταξύ Περιφερειακών Χωροταξικών Πλαισίων όμορων Περιφερειών</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προβλέπεται </a:t>
            </a: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ειδική </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διαδικασία ενώπιον ενός νέου οργάνου</a:t>
            </a: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 του Κεντρικού Συμβουλίου Χωροταξικών Θεμάτων και Αμφισβητήσεων</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(ΚΕ.ΣΥ.ΧΩ.Θ.Α.), το οποίο γνωμοδοτεί για την άρση της ασάφειας ή αντίκρουσης. Κατόπιν, τροποποιούνται τα αντίστοιχα Ειδικά ή Περιφερειακά Χωροταξικά Πλαίσια, στα σημεία που κρίθηκε απαραίτητο, σύμφωνα με τη διαδικασία με την οποία είχαν εγκριθεί.</a:t>
            </a:r>
          </a:p>
          <a:p>
            <a:pPr algn="just">
              <a:buFont typeface="Wingdings" panose="05000000000000000000" pitchFamily="2" charset="2"/>
              <a:buChar char="Ø"/>
            </a:pPr>
            <a:endPar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την </a:t>
            </a:r>
            <a:r>
              <a:rPr lang="el-GR" sz="1600" u="sng" dirty="0">
                <a:solidFill>
                  <a:schemeClr val="bg2"/>
                </a:solidFill>
                <a:latin typeface="Calibri" panose="020F0502020204030204" pitchFamily="34" charset="0"/>
                <a:ea typeface="Calibri" panose="020F0502020204030204" pitchFamily="34" charset="0"/>
                <a:cs typeface="Calibri" panose="020F0502020204030204" pitchFamily="34" charset="0"/>
              </a:rPr>
              <a:t>άρση αντιφάσεων μεταξύ περιφερειακού χωροταξικού σχεδιασμού και πολεοδομικού σχεδιασμού </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προβλέπεται ότι </a:t>
            </a: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η αρμόδια υπηρεσία του ΥΠΕΝ και το Κεντρικό Συμβούλιο Πολεοδομικών Θεμάτων και Αμφισβητήσεων ελέγχουν και την εναρμόνιση του περιεχομένου των Τοπικών Πολεοδομικών Σχεδίων με τα Περιφερειακά Χωροταξικά Πλαίσια, καθώς και την έλλειψη αντιφάσεων με αντίστοιχα σχέδια όμορων δημοτικών ενοτήτων.</a:t>
            </a:r>
            <a:endParaRPr lang="en-US" sz="16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982015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9999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5C539-0941-4311-BA59-A016DE1F1A08}"/>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61B3A780-31FE-AB4F-6423-FFECE6AD908C}"/>
              </a:ext>
            </a:extLst>
          </p:cNvPr>
          <p:cNvSpPr>
            <a:spLocks noGrp="1"/>
          </p:cNvSpPr>
          <p:nvPr>
            <p:ph type="title"/>
          </p:nvPr>
        </p:nvSpPr>
        <p:spPr>
          <a:xfrm>
            <a:off x="1141413" y="584462"/>
            <a:ext cx="9905998" cy="782425"/>
          </a:xfrm>
        </p:spPr>
        <p:txBody>
          <a:bodyPr>
            <a:normAutofit fontScale="90000"/>
          </a:bodyPr>
          <a:lstStyle/>
          <a:p>
            <a:pPr marL="0" indent="0" algn="ctr"/>
            <a:br>
              <a:rPr lang="el-GR" sz="2000" b="1" cap="all"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000" b="1" cap="all" dirty="0">
                <a:solidFill>
                  <a:schemeClr val="bg2"/>
                </a:solidFill>
                <a:latin typeface="Calibri" panose="020F0502020204030204" pitchFamily="34" charset="0"/>
                <a:ea typeface="Calibri" panose="020F0502020204030204" pitchFamily="34" charset="0"/>
                <a:cs typeface="Calibri" panose="020F0502020204030204" pitchFamily="34" charset="0"/>
              </a:rPr>
              <a:t>ΣΥΝΟΠΤΙΚΗ ΙΣΤΟΡΙΚΗ ΑΝΑΔΡΟΜΗ</a:t>
            </a:r>
            <a:br>
              <a:rPr lang="el-GR" sz="2000" b="1" cap="all"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000" b="1" cap="all" dirty="0">
                <a:solidFill>
                  <a:schemeClr val="bg2"/>
                </a:solidFill>
                <a:latin typeface="Calibri" panose="020F0502020204030204" pitchFamily="34" charset="0"/>
                <a:ea typeface="Calibri" panose="020F0502020204030204" pitchFamily="34" charset="0"/>
                <a:cs typeface="Calibri" panose="020F0502020204030204" pitchFamily="34" charset="0"/>
              </a:rPr>
              <a:t>(1975- </a:t>
            </a:r>
            <a:r>
              <a:rPr lang="el-GR" sz="2000" b="1" cap="all" dirty="0" err="1">
                <a:solidFill>
                  <a:schemeClr val="bg2"/>
                </a:solidFill>
                <a:latin typeface="Calibri" panose="020F0502020204030204" pitchFamily="34" charset="0"/>
                <a:ea typeface="Calibri" panose="020F0502020204030204" pitchFamily="34" charset="0"/>
                <a:cs typeface="Calibri" panose="020F0502020204030204" pitchFamily="34" charset="0"/>
              </a:rPr>
              <a:t>σΗμερα</a:t>
            </a:r>
            <a:r>
              <a:rPr lang="el-GR" sz="2000" b="1" cap="all" dirty="0">
                <a:solidFill>
                  <a:schemeClr val="bg2"/>
                </a:solidFill>
                <a:latin typeface="Calibri" panose="020F0502020204030204" pitchFamily="34" charset="0"/>
                <a:ea typeface="Calibri" panose="020F0502020204030204" pitchFamily="34" charset="0"/>
                <a:cs typeface="Calibri" panose="020F0502020204030204" pitchFamily="34" charset="0"/>
              </a:rPr>
              <a:t>)</a:t>
            </a:r>
            <a:br>
              <a:rPr lang="el-GR" b="1" cap="all"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US"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Θέση περιεχομένου 3">
            <a:extLst>
              <a:ext uri="{FF2B5EF4-FFF2-40B4-BE49-F238E27FC236}">
                <a16:creationId xmlns:a16="http://schemas.microsoft.com/office/drawing/2014/main" id="{3C5E993F-79C8-F91F-EBC7-7C8DC71D4F7C}"/>
              </a:ext>
            </a:extLst>
          </p:cNvPr>
          <p:cNvGraphicFramePr>
            <a:graphicFrameLocks noGrp="1"/>
          </p:cNvGraphicFramePr>
          <p:nvPr>
            <p:ph idx="1"/>
            <p:extLst>
              <p:ext uri="{D42A27DB-BD31-4B8C-83A1-F6EECF244321}">
                <p14:modId xmlns:p14="http://schemas.microsoft.com/office/powerpoint/2010/main" val="1877169687"/>
              </p:ext>
            </p:extLst>
          </p:nvPr>
        </p:nvGraphicFramePr>
        <p:xfrm>
          <a:off x="1141413" y="1564850"/>
          <a:ext cx="9906000" cy="5244363"/>
        </p:xfrm>
        <a:graphic>
          <a:graphicData uri="http://schemas.openxmlformats.org/drawingml/2006/table">
            <a:tbl>
              <a:tblPr firstRow="1" bandRow="1">
                <a:tableStyleId>{46F890A9-2807-4EBB-B81D-B2AA78EC7F39}</a:tableStyleId>
              </a:tblPr>
              <a:tblGrid>
                <a:gridCol w="3302000">
                  <a:extLst>
                    <a:ext uri="{9D8B030D-6E8A-4147-A177-3AD203B41FA5}">
                      <a16:colId xmlns:a16="http://schemas.microsoft.com/office/drawing/2014/main" val="3283462078"/>
                    </a:ext>
                  </a:extLst>
                </a:gridCol>
                <a:gridCol w="3302000">
                  <a:extLst>
                    <a:ext uri="{9D8B030D-6E8A-4147-A177-3AD203B41FA5}">
                      <a16:colId xmlns:a16="http://schemas.microsoft.com/office/drawing/2014/main" val="760279622"/>
                    </a:ext>
                  </a:extLst>
                </a:gridCol>
                <a:gridCol w="3302000">
                  <a:extLst>
                    <a:ext uri="{9D8B030D-6E8A-4147-A177-3AD203B41FA5}">
                      <a16:colId xmlns:a16="http://schemas.microsoft.com/office/drawing/2014/main" val="874698037"/>
                    </a:ext>
                  </a:extLst>
                </a:gridCol>
              </a:tblGrid>
              <a:tr h="349163">
                <a:tc gridSpan="3">
                  <a:txBody>
                    <a:bodyPr/>
                    <a:lstStyle/>
                    <a:p>
                      <a:pPr algn="ctr"/>
                      <a:r>
                        <a:rPr lang="el-GR" dirty="0">
                          <a:latin typeface="Calibri" panose="020F0502020204030204" pitchFamily="34" charset="0"/>
                          <a:ea typeface="Calibri" panose="020F0502020204030204" pitchFamily="34" charset="0"/>
                          <a:cs typeface="Calibri" panose="020F0502020204030204" pitchFamily="34" charset="0"/>
                        </a:rPr>
                        <a:t>Θεσμικές τομές και μεταρρυθμίσεις στην περίοδο της μεταπολίτευσης (2) </a:t>
                      </a:r>
                      <a:endParaRPr lang="en-US" dirty="0">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67685131"/>
                  </a:ext>
                </a:extLst>
              </a:tr>
              <a:tr h="1134778">
                <a:tc>
                  <a:txBody>
                    <a:bodyPr/>
                    <a:lstStyle/>
                    <a:p>
                      <a:pPr algn="just"/>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Ν. 947/1979 «Περί οικιστικών περιοχών» (ΦΕΚ Α’ 169)</a:t>
                      </a:r>
                      <a:endParaRPr lang="en-US" sz="1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just"/>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Καθορίζονται δύο διαδοχικά στάδια πολεοδομικής παρέμβασης.</a:t>
                      </a: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Γενική Μελέτη Οικιστικής Περιοχής (αφορά την αναγνώριση της καταλληλότητας μίας περιοχής για οικιστική ανάπτυξη)</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Πολεοδομική Μελέτη (λεπτομερής σχεδιασμός περιοχών προς πολεοδόμηση, αντίστοιχα προς τα σχέδια πόλεως του ΝΔ του 1923)</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66863035"/>
                  </a:ext>
                </a:extLst>
              </a:tr>
              <a:tr h="995830">
                <a:tc>
                  <a:txBody>
                    <a:bodyPr/>
                    <a:lstStyle/>
                    <a:p>
                      <a:pPr algn="just"/>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Ν. 1337/1983 «Επέκταση των πολεοδομικών σχεδίων, οικιστική ανάπτυξη και σχετικές ρυθμίσεις» (ΦΕΚ Α’ 33)</a:t>
                      </a:r>
                      <a:endParaRPr lang="en-US" sz="1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Διατηρεί τα δύο διαδοχικά στάδια πολεοδομικής παρέμβασης </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171450" indent="-171450" algn="just">
                        <a:buFont typeface="Wingdings" panose="05000000000000000000" pitchFamily="2" charset="2"/>
                        <a:buChar cha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Γενικά Πολεοδομικά Σχέδια</a:t>
                      </a:r>
                    </a:p>
                    <a:p>
                      <a:pPr marL="171450" indent="-171450" algn="just">
                        <a:buFont typeface="Wingdings" panose="05000000000000000000" pitchFamily="2" charset="2"/>
                        <a:buChar cha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Πολεοδομική Μελέτη</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896880653"/>
                  </a:ext>
                </a:extLst>
              </a:tr>
              <a:tr h="960197">
                <a:tc>
                  <a:txBody>
                    <a:bodyPr/>
                    <a:lstStyle/>
                    <a:p>
                      <a:pPr algn="just"/>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Ν. 2508/1997 «Βιώσιμη οικιστική ανάπτυξη των πόλεων και οικισμών της χώρας και άλλες διατάξεις (ΦΕΚ Α’ 124)</a:t>
                      </a:r>
                      <a:endParaRPr lang="en-US" sz="1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Διατηρεί τα δύο διαδοχικά στάδια πολεοδομικής παρέμβασης και επεκτείνει το γεωγραφικό πεδίο εφαρμογής του πρώτου σταδίου </a:t>
                      </a:r>
                    </a:p>
                  </a:txBody>
                  <a:tcPr/>
                </a:tc>
                <a:tc>
                  <a:txBody>
                    <a:bodyPr/>
                    <a:lstStyle/>
                    <a:p>
                      <a:pPr marL="171450" indent="-171450" algn="just">
                        <a:buFont typeface="Wingdings" panose="05000000000000000000" pitchFamily="2" charset="2"/>
                        <a:buChar cha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Γενικά Πολεοδομικά Σχέδια και ΣΧΟΟΑΠ (Καλύπτει το σύνολο της εδαφικής περιφέρειας των Α’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βάθμιων</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ΟΤΑ με αστικό ή αγροτικό χαρακτήρα</a:t>
                      </a:r>
                    </a:p>
                    <a:p>
                      <a:pPr marL="171450" indent="-171450" algn="just">
                        <a:buFont typeface="Wingdings" panose="05000000000000000000" pitchFamily="2" charset="2"/>
                        <a:buChar cha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Πολεοδομική Μελέτη</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148444782"/>
                  </a:ext>
                </a:extLst>
              </a:tr>
              <a:tr h="1688213">
                <a:tc>
                  <a:txBody>
                    <a:bodyPr/>
                    <a:lstStyle/>
                    <a:p>
                      <a:pPr algn="just"/>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Εισάγονται νέοι μηχανισμοί εφαρμογής του πολεοδομικού σχεδιασμού και άσκησης πολιτικής γης  </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gridSpan="2">
                  <a:txBody>
                    <a:bodyPr/>
                    <a:lstStyle/>
                    <a:p>
                      <a:pPr marL="171450" indent="-171450" algn="just">
                        <a:buFont typeface="Wingdings" panose="05000000000000000000" pitchFamily="2" charset="2"/>
                        <a:buChar cha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Εισφορά σε γη και σε χρήμα</a:t>
                      </a:r>
                    </a:p>
                    <a:p>
                      <a:pPr marL="171450" indent="-171450" algn="just">
                        <a:buFont typeface="Wingdings" panose="05000000000000000000" pitchFamily="2" charset="2"/>
                        <a:buChar cha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Δικαίωμα προτίμησης</a:t>
                      </a:r>
                    </a:p>
                    <a:p>
                      <a:pPr marL="171450" indent="-171450" algn="just">
                        <a:buFont typeface="Wingdings" panose="05000000000000000000" pitchFamily="2" charset="2"/>
                        <a:buChar cha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Αστικός αναδασμός</a:t>
                      </a:r>
                    </a:p>
                    <a:p>
                      <a:pPr marL="171450" indent="-171450" algn="just">
                        <a:buFont typeface="Wingdings" panose="05000000000000000000" pitchFamily="2" charset="2"/>
                        <a:buChar cha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Μεταφορά συντελεστή δόμησης</a:t>
                      </a:r>
                    </a:p>
                    <a:p>
                      <a:pPr marL="171450" indent="-171450" algn="just">
                        <a:buFont typeface="Wingdings" panose="05000000000000000000" pitchFamily="2" charset="2"/>
                        <a:buChar cha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Μηχανισμοί ενεργού πολεοδομίας</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pPr algn="l"/>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23186524"/>
                  </a:ext>
                </a:extLst>
              </a:tr>
            </a:tbl>
          </a:graphicData>
        </a:graphic>
      </p:graphicFrame>
    </p:spTree>
    <p:extLst>
      <p:ext uri="{BB962C8B-B14F-4D97-AF65-F5344CB8AC3E}">
        <p14:creationId xmlns:p14="http://schemas.microsoft.com/office/powerpoint/2010/main" val="4268550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C64D6-F7BA-6B08-596B-6BF4FD468D1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EB1BDAB0-C556-8DD7-538C-8F47A74FBA01}"/>
              </a:ext>
            </a:extLst>
          </p:cNvPr>
          <p:cNvSpPr>
            <a:spLocks noGrp="1"/>
          </p:cNvSpPr>
          <p:nvPr>
            <p:ph type="title"/>
          </p:nvPr>
        </p:nvSpPr>
        <p:spPr>
          <a:xfrm>
            <a:off x="1141413" y="584462"/>
            <a:ext cx="9905998" cy="782425"/>
          </a:xfrm>
        </p:spPr>
        <p:txBody>
          <a:bodyPr>
            <a:normAutofit fontScale="90000"/>
          </a:bodyPr>
          <a:lstStyle/>
          <a:p>
            <a:pPr marL="0" indent="0" algn="ctr"/>
            <a:br>
              <a:rPr lang="el-GR" sz="2000" b="1" cap="all"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000" b="1" cap="all" dirty="0">
                <a:solidFill>
                  <a:schemeClr val="bg2"/>
                </a:solidFill>
                <a:latin typeface="Calibri" panose="020F0502020204030204" pitchFamily="34" charset="0"/>
                <a:ea typeface="Calibri" panose="020F0502020204030204" pitchFamily="34" charset="0"/>
                <a:cs typeface="Calibri" panose="020F0502020204030204" pitchFamily="34" charset="0"/>
              </a:rPr>
              <a:t>ΣΥΝΟΠΤΙΚΗ ΙΣΤΟΡΙΚΗ ΑΝΑΔΡΟΜΗ</a:t>
            </a:r>
            <a:br>
              <a:rPr lang="el-GR" sz="2000" b="1" cap="all"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000" b="1" cap="all" dirty="0">
                <a:solidFill>
                  <a:schemeClr val="bg2"/>
                </a:solidFill>
                <a:latin typeface="Calibri" panose="020F0502020204030204" pitchFamily="34" charset="0"/>
                <a:ea typeface="Calibri" panose="020F0502020204030204" pitchFamily="34" charset="0"/>
                <a:cs typeface="Calibri" panose="020F0502020204030204" pitchFamily="34" charset="0"/>
              </a:rPr>
              <a:t>(1975- </a:t>
            </a:r>
            <a:r>
              <a:rPr lang="el-GR" sz="2000" b="1" cap="all" dirty="0" err="1">
                <a:solidFill>
                  <a:schemeClr val="bg2"/>
                </a:solidFill>
                <a:latin typeface="Calibri" panose="020F0502020204030204" pitchFamily="34" charset="0"/>
                <a:ea typeface="Calibri" panose="020F0502020204030204" pitchFamily="34" charset="0"/>
                <a:cs typeface="Calibri" panose="020F0502020204030204" pitchFamily="34" charset="0"/>
              </a:rPr>
              <a:t>σΗμερα</a:t>
            </a:r>
            <a:r>
              <a:rPr lang="el-GR" sz="2000" b="1" cap="all" dirty="0">
                <a:solidFill>
                  <a:schemeClr val="bg2"/>
                </a:solidFill>
                <a:latin typeface="Calibri" panose="020F0502020204030204" pitchFamily="34" charset="0"/>
                <a:ea typeface="Calibri" panose="020F0502020204030204" pitchFamily="34" charset="0"/>
                <a:cs typeface="Calibri" panose="020F0502020204030204" pitchFamily="34" charset="0"/>
              </a:rPr>
              <a:t>)</a:t>
            </a:r>
            <a:br>
              <a:rPr lang="el-GR" b="1" cap="all"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US"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Θέση περιεχομένου 3">
            <a:extLst>
              <a:ext uri="{FF2B5EF4-FFF2-40B4-BE49-F238E27FC236}">
                <a16:creationId xmlns:a16="http://schemas.microsoft.com/office/drawing/2014/main" id="{748B4022-7618-45FA-31E4-12BC214F8E3A}"/>
              </a:ext>
            </a:extLst>
          </p:cNvPr>
          <p:cNvGraphicFramePr>
            <a:graphicFrameLocks noGrp="1"/>
          </p:cNvGraphicFramePr>
          <p:nvPr>
            <p:ph idx="1"/>
            <p:extLst>
              <p:ext uri="{D42A27DB-BD31-4B8C-83A1-F6EECF244321}">
                <p14:modId xmlns:p14="http://schemas.microsoft.com/office/powerpoint/2010/main" val="1817000416"/>
              </p:ext>
            </p:extLst>
          </p:nvPr>
        </p:nvGraphicFramePr>
        <p:xfrm>
          <a:off x="1141413" y="1564850"/>
          <a:ext cx="9906000" cy="3663991"/>
        </p:xfrm>
        <a:graphic>
          <a:graphicData uri="http://schemas.openxmlformats.org/drawingml/2006/table">
            <a:tbl>
              <a:tblPr firstRow="1" bandRow="1">
                <a:tableStyleId>{46F890A9-2807-4EBB-B81D-B2AA78EC7F39}</a:tableStyleId>
              </a:tblPr>
              <a:tblGrid>
                <a:gridCol w="3302000">
                  <a:extLst>
                    <a:ext uri="{9D8B030D-6E8A-4147-A177-3AD203B41FA5}">
                      <a16:colId xmlns:a16="http://schemas.microsoft.com/office/drawing/2014/main" val="3283462078"/>
                    </a:ext>
                  </a:extLst>
                </a:gridCol>
                <a:gridCol w="6604000">
                  <a:extLst>
                    <a:ext uri="{9D8B030D-6E8A-4147-A177-3AD203B41FA5}">
                      <a16:colId xmlns:a16="http://schemas.microsoft.com/office/drawing/2014/main" val="760279622"/>
                    </a:ext>
                  </a:extLst>
                </a:gridCol>
              </a:tblGrid>
              <a:tr h="316293">
                <a:tc gridSpan="2">
                  <a:txBody>
                    <a:bodyPr/>
                    <a:lstStyle/>
                    <a:p>
                      <a:pPr algn="ctr"/>
                      <a:r>
                        <a:rPr lang="el-GR" dirty="0">
                          <a:latin typeface="Calibri" panose="020F0502020204030204" pitchFamily="34" charset="0"/>
                          <a:ea typeface="Calibri" panose="020F0502020204030204" pitchFamily="34" charset="0"/>
                          <a:cs typeface="Calibri" panose="020F0502020204030204" pitchFamily="34" charset="0"/>
                        </a:rPr>
                        <a:t>Θεσμικές τομές και μεταρρυθμίσεις στην περίοδο της μεταπολίτευσης (3) </a:t>
                      </a:r>
                      <a:endParaRPr lang="en-US" dirty="0">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endParaRPr lang="en-US" dirty="0"/>
                    </a:p>
                  </a:txBody>
                  <a:tcPr/>
                </a:tc>
                <a:extLst>
                  <a:ext uri="{0D108BD9-81ED-4DB2-BD59-A6C34878D82A}">
                    <a16:rowId xmlns:a16="http://schemas.microsoft.com/office/drawing/2014/main" val="67685131"/>
                  </a:ext>
                </a:extLst>
              </a:tr>
              <a:tr h="869806">
                <a:tc>
                  <a:txBody>
                    <a:bodyPr/>
                    <a:lstStyle/>
                    <a:p>
                      <a:pPr marL="171450" indent="-171450" algn="l">
                        <a:buFont typeface="Wingdings" panose="05000000000000000000" pitchFamily="2" charset="2"/>
                        <a:buChar char="§"/>
                      </a:pP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Π.Δ. 81/1980 (ΦΕΚ Α’ 27)</a:t>
                      </a:r>
                    </a:p>
                    <a:p>
                      <a:pPr marL="171450" indent="-171450" algn="l">
                        <a:buFont typeface="Wingdings" panose="05000000000000000000" pitchFamily="2" charset="2"/>
                        <a:buChar char="§"/>
                      </a:pP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Π.Δ. 23.2/6.3.1987 «Κατηγορίες και περιεχόμενο χρήσεων γης» (ΦΕΚ Δ’ 166)</a:t>
                      </a:r>
                    </a:p>
                    <a:p>
                      <a:pPr marL="171450" indent="-171450" algn="l">
                        <a:buFont typeface="Wingdings" panose="05000000000000000000" pitchFamily="2" charset="2"/>
                        <a:buChar char="§"/>
                      </a:pP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Π.Δ. 59/2018  «Κατηγορίες και περιεχόμενο χρήσεων γης» (ΦΕΚ Α’ 114)</a:t>
                      </a:r>
                      <a:endParaRPr lang="en-US" sz="1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just"/>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Καθορίζονται γενικές και ειδικές χρήσεων γης που μπορούν να προβλέπονται στον πολεοδομικό σχεδιασμό </a:t>
                      </a:r>
                    </a:p>
                  </a:txBody>
                  <a:tcPr/>
                </a:tc>
                <a:extLst>
                  <a:ext uri="{0D108BD9-81ED-4DB2-BD59-A6C34878D82A}">
                    <a16:rowId xmlns:a16="http://schemas.microsoft.com/office/drawing/2014/main" val="466863035"/>
                  </a:ext>
                </a:extLst>
              </a:tr>
              <a:tr h="2292391">
                <a:tc>
                  <a:txBody>
                    <a:bodyPr/>
                    <a:lstStyle/>
                    <a:p>
                      <a:pPr marL="171450" indent="-171450" algn="just">
                        <a:buFont typeface="Wingdings" panose="05000000000000000000" pitchFamily="2" charset="2"/>
                        <a:buChar char="§"/>
                      </a:pP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Ν. 1577/1985 «Γενικός Οικοδομικός Κανονισμός «(ΦΕΚ Α’ 210)</a:t>
                      </a:r>
                    </a:p>
                    <a:p>
                      <a:pPr marL="171450" indent="-171450" algn="just">
                        <a:buFont typeface="Wingdings" panose="05000000000000000000" pitchFamily="2" charset="2"/>
                        <a:buChar char="§"/>
                      </a:pP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Ν. 4067/2012 «Νέος Οικοδομικός Κανονισμός» (ΦΕΚ Α’ 79)</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Επιδιώκεται η κατασκευή κτιρίων με μεγαλύτερη πλαστικότητα, καταργούνται τα οικοδομικά συστήματα και προβλέπεται η ελεύθερη τοποθέτηση της οικοδομής στο οικόπεδο.</a:t>
                      </a:r>
                    </a:p>
                  </a:txBody>
                  <a:tcPr/>
                </a:tc>
                <a:extLst>
                  <a:ext uri="{0D108BD9-81ED-4DB2-BD59-A6C34878D82A}">
                    <a16:rowId xmlns:a16="http://schemas.microsoft.com/office/drawing/2014/main" val="2896880653"/>
                  </a:ext>
                </a:extLst>
              </a:tr>
            </a:tbl>
          </a:graphicData>
        </a:graphic>
      </p:graphicFrame>
    </p:spTree>
    <p:extLst>
      <p:ext uri="{BB962C8B-B14F-4D97-AF65-F5344CB8AC3E}">
        <p14:creationId xmlns:p14="http://schemas.microsoft.com/office/powerpoint/2010/main" val="871924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85EA5-5BF3-1723-C335-DE4A71DF8CD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6792B2A7-4F41-6C9F-1F23-E96E9B73507F}"/>
              </a:ext>
            </a:extLst>
          </p:cNvPr>
          <p:cNvSpPr>
            <a:spLocks noGrp="1"/>
          </p:cNvSpPr>
          <p:nvPr>
            <p:ph type="title"/>
          </p:nvPr>
        </p:nvSpPr>
        <p:spPr>
          <a:xfrm>
            <a:off x="1141413" y="584462"/>
            <a:ext cx="9905998" cy="782425"/>
          </a:xfrm>
        </p:spPr>
        <p:txBody>
          <a:bodyPr>
            <a:normAutofit fontScale="90000"/>
          </a:bodyPr>
          <a:lstStyle/>
          <a:p>
            <a:pPr marL="0" indent="0" algn="ctr"/>
            <a:br>
              <a:rPr lang="el-GR" sz="2000" b="1" cap="all"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000" b="1" cap="all" dirty="0">
                <a:solidFill>
                  <a:schemeClr val="bg2"/>
                </a:solidFill>
                <a:latin typeface="Calibri" panose="020F0502020204030204" pitchFamily="34" charset="0"/>
                <a:ea typeface="Calibri" panose="020F0502020204030204" pitchFamily="34" charset="0"/>
                <a:cs typeface="Calibri" panose="020F0502020204030204" pitchFamily="34" charset="0"/>
              </a:rPr>
              <a:t>ΣΥΝΟΠΤΙΚΗ ΙΣΤΟΡΙΚΗ ΑΝΑΔΡΟΜΗ</a:t>
            </a:r>
            <a:br>
              <a:rPr lang="el-GR" sz="2000" b="1" cap="all"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000" b="1" cap="all" dirty="0">
                <a:solidFill>
                  <a:schemeClr val="bg2"/>
                </a:solidFill>
                <a:latin typeface="Calibri" panose="020F0502020204030204" pitchFamily="34" charset="0"/>
                <a:ea typeface="Calibri" panose="020F0502020204030204" pitchFamily="34" charset="0"/>
                <a:cs typeface="Calibri" panose="020F0502020204030204" pitchFamily="34" charset="0"/>
              </a:rPr>
              <a:t>(1975- </a:t>
            </a:r>
            <a:r>
              <a:rPr lang="el-GR" sz="2000" b="1" cap="all" dirty="0" err="1">
                <a:solidFill>
                  <a:schemeClr val="bg2"/>
                </a:solidFill>
                <a:latin typeface="Calibri" panose="020F0502020204030204" pitchFamily="34" charset="0"/>
                <a:ea typeface="Calibri" panose="020F0502020204030204" pitchFamily="34" charset="0"/>
                <a:cs typeface="Calibri" panose="020F0502020204030204" pitchFamily="34" charset="0"/>
              </a:rPr>
              <a:t>σΗμερα</a:t>
            </a:r>
            <a:r>
              <a:rPr lang="el-GR" sz="2000" b="1" cap="all" dirty="0">
                <a:solidFill>
                  <a:schemeClr val="bg2"/>
                </a:solidFill>
                <a:latin typeface="Calibri" panose="020F0502020204030204" pitchFamily="34" charset="0"/>
                <a:ea typeface="Calibri" panose="020F0502020204030204" pitchFamily="34" charset="0"/>
                <a:cs typeface="Calibri" panose="020F0502020204030204" pitchFamily="34" charset="0"/>
              </a:rPr>
              <a:t>)</a:t>
            </a:r>
            <a:br>
              <a:rPr lang="el-GR" b="1" cap="all"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US"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Θέση περιεχομένου 3">
            <a:extLst>
              <a:ext uri="{FF2B5EF4-FFF2-40B4-BE49-F238E27FC236}">
                <a16:creationId xmlns:a16="http://schemas.microsoft.com/office/drawing/2014/main" id="{4E68CE65-8E5D-103D-F815-9BAF50264F90}"/>
              </a:ext>
            </a:extLst>
          </p:cNvPr>
          <p:cNvGraphicFramePr>
            <a:graphicFrameLocks noGrp="1"/>
          </p:cNvGraphicFramePr>
          <p:nvPr>
            <p:ph idx="1"/>
            <p:extLst>
              <p:ext uri="{D42A27DB-BD31-4B8C-83A1-F6EECF244321}">
                <p14:modId xmlns:p14="http://schemas.microsoft.com/office/powerpoint/2010/main" val="519652970"/>
              </p:ext>
            </p:extLst>
          </p:nvPr>
        </p:nvGraphicFramePr>
        <p:xfrm>
          <a:off x="1141413" y="1564850"/>
          <a:ext cx="9906000" cy="5176953"/>
        </p:xfrm>
        <a:graphic>
          <a:graphicData uri="http://schemas.openxmlformats.org/drawingml/2006/table">
            <a:tbl>
              <a:tblPr firstRow="1" bandRow="1">
                <a:tableStyleId>{10A1B5D5-9B99-4C35-A422-299274C87663}</a:tableStyleId>
              </a:tblPr>
              <a:tblGrid>
                <a:gridCol w="2874406">
                  <a:extLst>
                    <a:ext uri="{9D8B030D-6E8A-4147-A177-3AD203B41FA5}">
                      <a16:colId xmlns:a16="http://schemas.microsoft.com/office/drawing/2014/main" val="3283462078"/>
                    </a:ext>
                  </a:extLst>
                </a:gridCol>
                <a:gridCol w="3729594">
                  <a:extLst>
                    <a:ext uri="{9D8B030D-6E8A-4147-A177-3AD203B41FA5}">
                      <a16:colId xmlns:a16="http://schemas.microsoft.com/office/drawing/2014/main" val="760279622"/>
                    </a:ext>
                  </a:extLst>
                </a:gridCol>
                <a:gridCol w="3302000">
                  <a:extLst>
                    <a:ext uri="{9D8B030D-6E8A-4147-A177-3AD203B41FA5}">
                      <a16:colId xmlns:a16="http://schemas.microsoft.com/office/drawing/2014/main" val="874698037"/>
                    </a:ext>
                  </a:extLst>
                </a:gridCol>
              </a:tblGrid>
              <a:tr h="347441">
                <a:tc gridSpan="3">
                  <a:txBody>
                    <a:bodyPr/>
                    <a:lstStyle/>
                    <a:p>
                      <a:pPr algn="ctr"/>
                      <a:r>
                        <a:rPr lang="el-GR" dirty="0"/>
                        <a:t>Το χωροταξικό και πολεοδομικό δίκαιο κατά την περίοδο της οικονομικής κρίσης (4)</a:t>
                      </a:r>
                      <a:endParaRPr lang="en-US" dirty="0">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67685131"/>
                  </a:ext>
                </a:extLst>
              </a:tr>
              <a:tr h="922005">
                <a:tc>
                  <a:txBody>
                    <a:bodyPr/>
                    <a:lstStyle/>
                    <a:p>
                      <a:pPr algn="just"/>
                      <a:r>
                        <a:rPr lang="el-GR" sz="1200" b="1" dirty="0">
                          <a:solidFill>
                            <a:schemeClr val="bg2"/>
                          </a:solidFill>
                        </a:rPr>
                        <a:t>Πρώτο Μνημόνιο (2010)</a:t>
                      </a:r>
                      <a:endParaRPr lang="en-US" sz="1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l"/>
                      <a:r>
                        <a:rPr lang="el-GR" sz="1200" dirty="0">
                          <a:solidFill>
                            <a:schemeClr val="bg2"/>
                          </a:solidFill>
                        </a:rPr>
                        <a:t>Ανάληψη δέσμευσης για απλοποίηση και επιτάχυνση της διαδικασίας αδειοδότησης</a:t>
                      </a:r>
                      <a:endPar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l-GR" sz="1200" dirty="0">
                          <a:solidFill>
                            <a:schemeClr val="bg2"/>
                          </a:solidFill>
                        </a:rPr>
                        <a:t>Ν. 4014/2011 (περιβαλλοντική αδειοδότηση)</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l-GR" sz="1200" dirty="0">
                          <a:solidFill>
                            <a:schemeClr val="bg2"/>
                          </a:solidFill>
                        </a:rPr>
                        <a:t>Ν. 4030/2011 (οικοδομικές άδειες)</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l-GR" sz="1200" dirty="0">
                          <a:solidFill>
                            <a:schemeClr val="bg2"/>
                          </a:solidFill>
                        </a:rPr>
                        <a:t>Ν. 3982/2011 (Επιχειρηματικά πάρκα, μεταποιητικές δραστηριότητες)</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66863035"/>
                  </a:ext>
                </a:extLst>
              </a:tr>
              <a:tr h="1650346">
                <a:tc>
                  <a:txBody>
                    <a:bodyPr/>
                    <a:lstStyle/>
                    <a:p>
                      <a:pPr algn="just"/>
                      <a:r>
                        <a:rPr lang="el-GR" sz="1200" b="1" dirty="0">
                          <a:solidFill>
                            <a:schemeClr val="bg2"/>
                          </a:solidFill>
                        </a:rPr>
                        <a:t>Δεύτερο Μνημόνιο (2012)</a:t>
                      </a:r>
                      <a:endParaRPr lang="en-US" sz="1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solidFill>
                            <a:schemeClr val="bg2"/>
                          </a:solidFill>
                        </a:rPr>
                        <a:t>Ανάληψη δέσμευσης για: </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l-GR" sz="1200" dirty="0">
                          <a:solidFill>
                            <a:schemeClr val="bg2"/>
                          </a:solidFill>
                        </a:rPr>
                        <a:t>Μεταρρύθμιση της χωροταξικής και πολεοδομικής νομοθεσίας με στόχο την  ευελιξία και την επιτάχυνση &amp; απλούστευση των σχεδίων χρήσεων γης </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l-GR" sz="1200" dirty="0">
                          <a:solidFill>
                            <a:schemeClr val="bg2"/>
                          </a:solidFill>
                        </a:rPr>
                        <a:t>Αναθεώρηση των Περιφερειακών Χωροταξικών Πλαισίων</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l-GR" sz="1200" dirty="0">
                          <a:solidFill>
                            <a:schemeClr val="bg2"/>
                          </a:solidFill>
                        </a:rPr>
                        <a:t>Απλούστευση και μείωση χρόνου πολεοδομικών διαδικασιών </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171450" indent="-171450" algn="l">
                        <a:buFont typeface="Wingdings" panose="05000000000000000000" pitchFamily="2" charset="2"/>
                        <a:buChar char="§"/>
                      </a:pPr>
                      <a:r>
                        <a:rPr lang="el-GR" sz="1200" dirty="0">
                          <a:solidFill>
                            <a:schemeClr val="bg2"/>
                          </a:solidFill>
                        </a:rPr>
                        <a:t>Ν. 4269/2014 «Χωροταξική και πολεοδομική μεταρρύθμιση κ.λπ.» - καταργήθηκε από τον Ν. 4447/2016</a:t>
                      </a:r>
                    </a:p>
                    <a:p>
                      <a:pPr marL="171450" indent="-171450" algn="l">
                        <a:buFont typeface="Wingdings" panose="05000000000000000000" pitchFamily="2" charset="2"/>
                        <a:buChar char="§"/>
                      </a:pPr>
                      <a:r>
                        <a:rPr lang="el-GR" sz="1200" dirty="0">
                          <a:solidFill>
                            <a:schemeClr val="bg2"/>
                          </a:solidFill>
                        </a:rPr>
                        <a:t>Αναθεωρήθηκαν τα ΠΧΠ</a:t>
                      </a:r>
                    </a:p>
                    <a:p>
                      <a:pPr marL="171450" indent="-171450" algn="l">
                        <a:buFont typeface="Wingdings" panose="05000000000000000000" pitchFamily="2" charset="2"/>
                        <a:buChar char="§"/>
                      </a:pPr>
                      <a:r>
                        <a:rPr lang="el-GR" sz="1200" dirty="0">
                          <a:solidFill>
                            <a:schemeClr val="bg2"/>
                          </a:solidFill>
                        </a:rPr>
                        <a:t>Ν. 4280/2014 (συστηματοποίηση νομοθεσίας για επεμβάσεις σε δασικές εκτάσεις)</a:t>
                      </a:r>
                    </a:p>
                    <a:p>
                      <a:pPr marL="171450" indent="-171450" algn="l">
                        <a:buFont typeface="Wingdings" panose="05000000000000000000" pitchFamily="2" charset="2"/>
                        <a:buChar char="§"/>
                      </a:pP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896880653"/>
                  </a:ext>
                </a:extLst>
              </a:tr>
              <a:tr h="2151828">
                <a:tc>
                  <a:txBody>
                    <a:bodyPr/>
                    <a:lstStyle/>
                    <a:p>
                      <a:pPr algn="just"/>
                      <a:r>
                        <a:rPr lang="el-GR" sz="1200" b="1" dirty="0">
                          <a:solidFill>
                            <a:schemeClr val="bg2"/>
                          </a:solidFill>
                        </a:rPr>
                        <a:t>Άλλες σημαντικές νομοθετικές πρωτοβουλίες</a:t>
                      </a:r>
                      <a:endPar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gridSpan="2">
                  <a:txBody>
                    <a:bodyPr/>
                    <a:lstStyle/>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l-GR" sz="1200" dirty="0">
                          <a:solidFill>
                            <a:schemeClr val="bg2"/>
                          </a:solidFill>
                        </a:rPr>
                        <a:t>Νέο θεσμικό πλαίσιο για την πολεοδομική ωρίμανση των δημοσίων ακινήτων προς αξιοποίηση (ν. 3986/2011)</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l-GR" sz="1200" dirty="0">
                          <a:solidFill>
                            <a:schemeClr val="bg2"/>
                          </a:solidFill>
                        </a:rPr>
                        <a:t>Νέο θεσμικό πλαίσιο για στρατηγικές επενδύσεις (ν. 3894/2010 &amp; 4146/2013)</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l-GR" sz="1200" dirty="0">
                          <a:solidFill>
                            <a:schemeClr val="bg2"/>
                          </a:solidFill>
                        </a:rPr>
                        <a:t>Νέος Οικοδομικός κανονισμός (Ν. 4067/2012)</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l-GR" sz="1200" dirty="0">
                          <a:solidFill>
                            <a:schemeClr val="bg2"/>
                          </a:solidFill>
                        </a:rPr>
                        <a:t>Νέο Π.Δ. χρήσεων γης (ΠΔ 59/2018)</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l-GR" sz="1200" dirty="0">
                          <a:solidFill>
                            <a:schemeClr val="bg2"/>
                          </a:solidFill>
                        </a:rPr>
                        <a:t>Νέο πλαίσιο έκδοσης οικοδομικών αδειών (Ν. 4495/2017)</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l-GR" sz="1200" dirty="0">
                          <a:solidFill>
                            <a:schemeClr val="bg2"/>
                          </a:solidFill>
                        </a:rPr>
                        <a:t>Νομοθετήματα για τακτοποίηση αυθαιρέτων κτισμάτων και χρήσεων (Ν. 4178/2013 &amp; 4495/2017)</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l-GR" sz="1200" dirty="0">
                          <a:solidFill>
                            <a:schemeClr val="bg2"/>
                          </a:solidFill>
                        </a:rPr>
                        <a:t>Νέο θεσμικό πλαίσιο για τη μεταφορά συντελεστή δόμησης και την τράπεζα γης (Ν. 4495/2017)</a:t>
                      </a: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hMerge="1">
                  <a:txBody>
                    <a:bodyPr/>
                    <a:lstStyle/>
                    <a:p>
                      <a:pPr marL="0" indent="0" algn="l">
                        <a:buFont typeface="Wingdings" panose="05000000000000000000" pitchFamily="2" charset="2"/>
                        <a:buNone/>
                      </a:pP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148444782"/>
                  </a:ext>
                </a:extLst>
              </a:tr>
            </a:tbl>
          </a:graphicData>
        </a:graphic>
      </p:graphicFrame>
    </p:spTree>
    <p:extLst>
      <p:ext uri="{BB962C8B-B14F-4D97-AF65-F5344CB8AC3E}">
        <p14:creationId xmlns:p14="http://schemas.microsoft.com/office/powerpoint/2010/main" val="501324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a:extLst>
              <a:ext uri="{FF2B5EF4-FFF2-40B4-BE49-F238E27FC236}">
                <a16:creationId xmlns:a16="http://schemas.microsoft.com/office/drawing/2014/main" id="{ADB2286E-BA2C-926B-CEBE-3D784BE415C4}"/>
              </a:ext>
            </a:extLst>
          </p:cNvPr>
          <p:cNvGraphicFramePr>
            <a:graphicFrameLocks noGrp="1"/>
          </p:cNvGraphicFramePr>
          <p:nvPr>
            <p:ph idx="1"/>
          </p:nvPr>
        </p:nvGraphicFramePr>
        <p:xfrm>
          <a:off x="297180" y="518161"/>
          <a:ext cx="11247119" cy="6202400"/>
        </p:xfrm>
        <a:graphic>
          <a:graphicData uri="http://schemas.openxmlformats.org/drawingml/2006/table">
            <a:tbl>
              <a:tblPr firstRow="1" bandRow="1">
                <a:tableStyleId>{08FB837D-C827-4EFA-A057-4D05807E0F7C}</a:tableStyleId>
              </a:tblPr>
              <a:tblGrid>
                <a:gridCol w="1606731">
                  <a:extLst>
                    <a:ext uri="{9D8B030D-6E8A-4147-A177-3AD203B41FA5}">
                      <a16:colId xmlns:a16="http://schemas.microsoft.com/office/drawing/2014/main" val="2552978507"/>
                    </a:ext>
                  </a:extLst>
                </a:gridCol>
                <a:gridCol w="1606731">
                  <a:extLst>
                    <a:ext uri="{9D8B030D-6E8A-4147-A177-3AD203B41FA5}">
                      <a16:colId xmlns:a16="http://schemas.microsoft.com/office/drawing/2014/main" val="76942552"/>
                    </a:ext>
                  </a:extLst>
                </a:gridCol>
                <a:gridCol w="1606731">
                  <a:extLst>
                    <a:ext uri="{9D8B030D-6E8A-4147-A177-3AD203B41FA5}">
                      <a16:colId xmlns:a16="http://schemas.microsoft.com/office/drawing/2014/main" val="4279516237"/>
                    </a:ext>
                  </a:extLst>
                </a:gridCol>
                <a:gridCol w="1606731">
                  <a:extLst>
                    <a:ext uri="{9D8B030D-6E8A-4147-A177-3AD203B41FA5}">
                      <a16:colId xmlns:a16="http://schemas.microsoft.com/office/drawing/2014/main" val="21308703"/>
                    </a:ext>
                  </a:extLst>
                </a:gridCol>
                <a:gridCol w="1606731">
                  <a:extLst>
                    <a:ext uri="{9D8B030D-6E8A-4147-A177-3AD203B41FA5}">
                      <a16:colId xmlns:a16="http://schemas.microsoft.com/office/drawing/2014/main" val="4163241855"/>
                    </a:ext>
                  </a:extLst>
                </a:gridCol>
                <a:gridCol w="3213464">
                  <a:extLst>
                    <a:ext uri="{9D8B030D-6E8A-4147-A177-3AD203B41FA5}">
                      <a16:colId xmlns:a16="http://schemas.microsoft.com/office/drawing/2014/main" val="3483832440"/>
                    </a:ext>
                  </a:extLst>
                </a:gridCol>
              </a:tblGrid>
              <a:tr h="377379">
                <a:tc gridSpan="6">
                  <a:txBody>
                    <a:bodyPr/>
                    <a:lstStyle/>
                    <a:p>
                      <a:pPr marL="0" marR="0" algn="ctr">
                        <a:lnSpc>
                          <a:spcPct val="150000"/>
                        </a:lnSpc>
                        <a:spcAft>
                          <a:spcPts val="800"/>
                        </a:spcAft>
                        <a:buNone/>
                      </a:pPr>
                      <a:r>
                        <a:rPr lang="en-US" sz="1200" b="1" dirty="0">
                          <a:effectLst/>
                        </a:rPr>
                        <a:t>ΔΙΑΧΡΟΝΙΚΗ ΠΑΡΟΥΣΙΑΣΗ ΣΥΣΤΗΜΑΤΟΣ ΚΑΙ ΕΡΓΑΛΕΙΩΝ ΣΧΕΔΙΑΣΜΟΥ</a:t>
                      </a:r>
                      <a:endParaRPr lang="en-US" sz="1100" dirty="0">
                        <a:effectLst/>
                        <a:latin typeface="+mn-lt"/>
                        <a:ea typeface="PMingLiU" panose="02020500000000000000" pitchFamily="18" charset="-120"/>
                        <a:cs typeface="Times New Roman" panose="02020603050405020304" pitchFamily="18" charset="0"/>
                      </a:endParaRPr>
                    </a:p>
                  </a:txBody>
                  <a:tcPr marL="114300" marR="114300" marT="0" marB="0"/>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072542029"/>
                  </a:ext>
                </a:extLst>
              </a:tr>
              <a:tr h="728979">
                <a:tc>
                  <a:txBody>
                    <a:bodyPr/>
                    <a:lstStyle/>
                    <a:p>
                      <a:pPr algn="l"/>
                      <a:r>
                        <a:rPr lang="el-GR" sz="1100" b="1" dirty="0">
                          <a:solidFill>
                            <a:schemeClr val="bg2"/>
                          </a:solidFill>
                        </a:rPr>
                        <a:t>ΕΠΙΠΕΔΑ</a:t>
                      </a:r>
                      <a:endParaRPr lang="en-US" sz="11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100" b="1" kern="1200" dirty="0">
                          <a:solidFill>
                            <a:schemeClr val="bg2"/>
                          </a:solidFill>
                          <a:effectLst/>
                        </a:rPr>
                        <a:t>ν. 360/1976</a:t>
                      </a:r>
                      <a:endParaRPr lang="en-US" sz="11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algn="ctr">
                        <a:lnSpc>
                          <a:spcPct val="115000"/>
                        </a:lnSpc>
                        <a:spcAft>
                          <a:spcPts val="800"/>
                        </a:spcAft>
                        <a:buNone/>
                      </a:pPr>
                      <a:r>
                        <a:rPr lang="el-GR" sz="1100" b="1" dirty="0">
                          <a:solidFill>
                            <a:schemeClr val="bg2"/>
                          </a:solidFill>
                          <a:effectLst/>
                        </a:rPr>
                        <a:t>ν. 1337/1983,  1515/1985, 1561/1985</a:t>
                      </a:r>
                      <a:endParaRPr lang="en-US" sz="1100"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ctr"/>
                      <a:r>
                        <a:rPr lang="en-US" sz="1100" b="1" kern="1200" dirty="0">
                          <a:solidFill>
                            <a:schemeClr val="bg2"/>
                          </a:solidFill>
                          <a:effectLst/>
                        </a:rPr>
                        <a:t>ν. 2508/1997</a:t>
                      </a:r>
                      <a:endParaRPr lang="en-US" sz="1100" b="1" kern="1200"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n-US" sz="1100" b="1" kern="1200" dirty="0">
                          <a:solidFill>
                            <a:schemeClr val="bg2"/>
                          </a:solidFill>
                          <a:effectLst/>
                        </a:rPr>
                        <a:t>ν. 2742/1999</a:t>
                      </a:r>
                      <a:endParaRPr lang="en-US" sz="11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100" b="1" dirty="0">
                          <a:solidFill>
                            <a:schemeClr val="bg2"/>
                          </a:solidFill>
                        </a:rPr>
                        <a:t>Ν. 4447/2016</a:t>
                      </a:r>
                      <a:endParaRPr lang="en-US" sz="11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144607619"/>
                  </a:ext>
                </a:extLst>
              </a:tr>
              <a:tr h="274127">
                <a:tc rowSpan="2">
                  <a:txBody>
                    <a:bodyPr/>
                    <a:lstStyle/>
                    <a:p>
                      <a:pPr algn="l"/>
                      <a:r>
                        <a:rPr lang="el-GR" sz="1100" b="1" dirty="0">
                          <a:solidFill>
                            <a:schemeClr val="bg2"/>
                          </a:solidFill>
                        </a:rPr>
                        <a:t>ΕΘΝΙΚΟ</a:t>
                      </a:r>
                      <a:endParaRPr lang="en-US" sz="11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rowSpan="2">
                  <a:txBody>
                    <a:bodyPr/>
                    <a:lstStyle/>
                    <a:p>
                      <a:pPr algn="ctr"/>
                      <a:r>
                        <a:rPr lang="en-US" sz="1100" kern="1200" dirty="0" err="1">
                          <a:solidFill>
                            <a:schemeClr val="bg2"/>
                          </a:solidFill>
                          <a:effectLst/>
                        </a:rPr>
                        <a:t>Εθνικά</a:t>
                      </a:r>
                      <a:r>
                        <a:rPr lang="en-US" sz="1100" kern="1200" dirty="0">
                          <a:solidFill>
                            <a:schemeClr val="bg2"/>
                          </a:solidFill>
                          <a:effectLst/>
                        </a:rPr>
                        <a:t> &amp; </a:t>
                      </a:r>
                      <a:r>
                        <a:rPr lang="en-US" sz="1100" kern="1200" dirty="0" err="1">
                          <a:solidFill>
                            <a:schemeClr val="bg2"/>
                          </a:solidFill>
                          <a:effectLst/>
                        </a:rPr>
                        <a:t>Ειδικά</a:t>
                      </a:r>
                      <a:r>
                        <a:rPr lang="en-US" sz="1100" kern="1200" dirty="0">
                          <a:solidFill>
                            <a:schemeClr val="bg2"/>
                          </a:solidFill>
                          <a:effectLst/>
                        </a:rPr>
                        <a:t>  </a:t>
                      </a:r>
                      <a:r>
                        <a:rPr lang="en-US" sz="1100" kern="1200" dirty="0" err="1">
                          <a:solidFill>
                            <a:schemeClr val="bg2"/>
                          </a:solidFill>
                          <a:effectLst/>
                        </a:rPr>
                        <a:t>Χωροτ</a:t>
                      </a:r>
                      <a:r>
                        <a:rPr lang="en-US" sz="1100" kern="1200" dirty="0">
                          <a:solidFill>
                            <a:schemeClr val="bg2"/>
                          </a:solidFill>
                          <a:effectLst/>
                        </a:rPr>
                        <a:t>αξικά  Σχέδια  και Προγράμματα</a:t>
                      </a:r>
                      <a:endParaRPr lang="en-US" sz="1100"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rowSpan="2">
                  <a:txBody>
                    <a:bodyPr/>
                    <a:lstStyle/>
                    <a:p>
                      <a:endParaRPr lang="en-US" dirty="0">
                        <a:solidFill>
                          <a:schemeClr val="bg2"/>
                        </a:solidFill>
                      </a:endParaRPr>
                    </a:p>
                  </a:txBody>
                  <a:tcPr/>
                </a:tc>
                <a:tc rowSpan="2">
                  <a:txBody>
                    <a:bodyPr/>
                    <a:lstStyle/>
                    <a:p>
                      <a:endParaRPr lang="en-US" dirty="0">
                        <a:solidFill>
                          <a:schemeClr val="bg2"/>
                        </a:solidFill>
                      </a:endParaRPr>
                    </a:p>
                  </a:txBody>
                  <a:tcPr/>
                </a:tc>
                <a:tc>
                  <a:txBody>
                    <a:bodyPr/>
                    <a:lstStyle/>
                    <a:p>
                      <a:pPr algn="ctr"/>
                      <a:r>
                        <a:rPr lang="el-GR" sz="1100" kern="1200" dirty="0">
                          <a:solidFill>
                            <a:schemeClr val="bg2"/>
                          </a:solidFill>
                          <a:effectLst/>
                        </a:rPr>
                        <a:t>Γενικό Πλαίσιο ΧΣΑΑ</a:t>
                      </a:r>
                      <a:endParaRPr lang="el-GR" sz="1100" kern="1200"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txBody>
                  <a:tcPr/>
                </a:tc>
                <a:tc rowSpan="2">
                  <a:txBody>
                    <a:bodyPr/>
                    <a:lstStyle/>
                    <a:p>
                      <a:pPr algn="ctr"/>
                      <a:r>
                        <a:rPr lang="el-GR" sz="1100" kern="1200" dirty="0">
                          <a:solidFill>
                            <a:schemeClr val="bg2"/>
                          </a:solidFill>
                          <a:effectLst/>
                        </a:rPr>
                        <a:t>Ειδικά Χωροταξικά Πλαίσια</a:t>
                      </a:r>
                      <a:endParaRPr lang="en-US" sz="1100" kern="1200"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10007220"/>
                  </a:ext>
                </a:extLst>
              </a:tr>
              <a:tr h="35475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r>
                        <a:rPr lang="el-GR" sz="1100" kern="1200" dirty="0">
                          <a:solidFill>
                            <a:schemeClr val="bg2"/>
                          </a:solidFill>
                          <a:effectLst/>
                        </a:rPr>
                        <a:t>Ειδικά Πλαίσια ΧΣΑΑ</a:t>
                      </a:r>
                      <a:endParaRPr lang="el-GR" sz="1100" kern="1200"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txBody>
                  <a:tcPr/>
                </a:tc>
                <a:tc vMerge="1">
                  <a:txBody>
                    <a:bodyPr/>
                    <a:lstStyle/>
                    <a:p>
                      <a:endParaRPr lang="en-US"/>
                    </a:p>
                  </a:txBody>
                  <a:tcPr/>
                </a:tc>
                <a:extLst>
                  <a:ext uri="{0D108BD9-81ED-4DB2-BD59-A6C34878D82A}">
                    <a16:rowId xmlns:a16="http://schemas.microsoft.com/office/drawing/2014/main" val="2043693634"/>
                  </a:ext>
                </a:extLst>
              </a:tr>
              <a:tr h="274127">
                <a:tc rowSpan="2">
                  <a:txBody>
                    <a:bodyPr/>
                    <a:lstStyle/>
                    <a:p>
                      <a:pPr algn="l"/>
                      <a:r>
                        <a:rPr lang="el-GR" sz="1100" b="1" dirty="0">
                          <a:solidFill>
                            <a:schemeClr val="bg2"/>
                          </a:solidFill>
                        </a:rPr>
                        <a:t>ΠΕΡΙΦΕΡΕΙΑΚΌ</a:t>
                      </a:r>
                      <a:endParaRPr lang="en-US" sz="11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rowSpan="2">
                  <a:txBody>
                    <a:bodyPr/>
                    <a:lstStyle/>
                    <a:p>
                      <a:pPr algn="ctr"/>
                      <a:r>
                        <a:rPr lang="el-GR" sz="1100" kern="1200" dirty="0">
                          <a:solidFill>
                            <a:schemeClr val="bg2"/>
                          </a:solidFill>
                          <a:effectLst/>
                        </a:rPr>
                        <a:t>Περιφερειακά  Χωροταξικά  Σχέδια  και Προγράμματα</a:t>
                      </a:r>
                      <a:endParaRPr lang="en-US" sz="1100" kern="1200"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txBody>
                  <a:tcPr/>
                </a:tc>
                <a:tc rowSpan="2">
                  <a:txBody>
                    <a:bodyPr/>
                    <a:lstStyle/>
                    <a:p>
                      <a:endParaRPr lang="en-US" dirty="0">
                        <a:solidFill>
                          <a:schemeClr val="bg2"/>
                        </a:solidFill>
                      </a:endParaRPr>
                    </a:p>
                  </a:txBody>
                  <a:tcPr/>
                </a:tc>
                <a:tc rowSpan="2">
                  <a:txBody>
                    <a:bodyPr/>
                    <a:lstStyle/>
                    <a:p>
                      <a:endParaRPr lang="en-US" dirty="0">
                        <a:solidFill>
                          <a:schemeClr val="bg2"/>
                        </a:solidFill>
                      </a:endParaRPr>
                    </a:p>
                  </a:txBody>
                  <a:tcPr/>
                </a:tc>
                <a:tc rowSpan="2">
                  <a:txBody>
                    <a:bodyPr/>
                    <a:lstStyle/>
                    <a:p>
                      <a:pPr algn="ctr"/>
                      <a:r>
                        <a:rPr lang="el-GR" sz="1100" kern="1200" dirty="0">
                          <a:solidFill>
                            <a:schemeClr val="bg2"/>
                          </a:solidFill>
                          <a:effectLst/>
                        </a:rPr>
                        <a:t>Περιφερειακά Πλαίσια ΧΣΑΑ</a:t>
                      </a:r>
                      <a:endParaRPr lang="en-US" sz="1100" kern="1200"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100" kern="1200" dirty="0">
                          <a:solidFill>
                            <a:schemeClr val="bg2"/>
                          </a:solidFill>
                          <a:effectLst/>
                        </a:rPr>
                        <a:t>Περιφερειακά Χωροταξικά Πλαίσια</a:t>
                      </a:r>
                      <a:endParaRPr lang="en-US" sz="1100" kern="1200"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224603849"/>
                  </a:ext>
                </a:extLst>
              </a:tr>
              <a:tr h="35475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r>
                        <a:rPr lang="el-GR" sz="1100" kern="1200" dirty="0">
                          <a:solidFill>
                            <a:schemeClr val="bg2"/>
                          </a:solidFill>
                          <a:effectLst/>
                        </a:rPr>
                        <a:t>Θαλάσσια Χωροταξικά Πλαίσια</a:t>
                      </a:r>
                      <a:endParaRPr lang="en-US" sz="1100" kern="1200"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88194329"/>
                  </a:ext>
                </a:extLst>
              </a:tr>
              <a:tr h="741752">
                <a:tc>
                  <a:txBody>
                    <a:bodyPr/>
                    <a:lstStyle/>
                    <a:p>
                      <a:pPr marL="0" marR="0" algn="l">
                        <a:lnSpc>
                          <a:spcPct val="115000"/>
                        </a:lnSpc>
                        <a:spcAft>
                          <a:spcPts val="800"/>
                        </a:spcAft>
                        <a:buNone/>
                      </a:pPr>
                      <a:r>
                        <a:rPr lang="el-GR" sz="1100" b="1" dirty="0">
                          <a:solidFill>
                            <a:schemeClr val="bg2"/>
                          </a:solidFill>
                          <a:effectLst/>
                        </a:rPr>
                        <a:t>ΜΕΓΑΛΑ ΑΣΤΙΚΑ ΣΥΓΚΡΟΤΗΜΑΤΑ</a:t>
                      </a:r>
                      <a:endParaRPr lang="en-US" sz="1100" b="1"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txBody>
                  <a:tcPr marL="114300" marR="114300" marT="0" marB="0"/>
                </a:tc>
                <a:tc>
                  <a:txBody>
                    <a:bodyPr/>
                    <a:lstStyle/>
                    <a:p>
                      <a:pPr algn="ctr"/>
                      <a:endParaRPr lang="en-US" dirty="0">
                        <a:solidFill>
                          <a:schemeClr val="bg2"/>
                        </a:solidFill>
                      </a:endParaRPr>
                    </a:p>
                  </a:txBody>
                  <a:tcPr/>
                </a:tc>
                <a:tc>
                  <a:txBody>
                    <a:bodyPr/>
                    <a:lstStyle/>
                    <a:p>
                      <a:pPr algn="ctr"/>
                      <a:r>
                        <a:rPr lang="el-GR" sz="1100" kern="1200" dirty="0">
                          <a:solidFill>
                            <a:schemeClr val="bg2"/>
                          </a:solidFill>
                          <a:effectLst/>
                        </a:rPr>
                        <a:t>ΡΣΑ-ΡΣΘ</a:t>
                      </a:r>
                      <a:endParaRPr lang="en-US" sz="1100" kern="1200"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100" kern="1200" dirty="0">
                          <a:solidFill>
                            <a:schemeClr val="bg2"/>
                          </a:solidFill>
                          <a:effectLst/>
                        </a:rPr>
                        <a:t>ΡΣΑ, ΡΣΘ, μεγάλα αστικά συγκροτήματα</a:t>
                      </a:r>
                    </a:p>
                    <a:p>
                      <a:endParaRPr lang="en-US" dirty="0">
                        <a:solidFill>
                          <a:schemeClr val="bg2"/>
                        </a:solidFill>
                      </a:endParaRPr>
                    </a:p>
                  </a:txBody>
                  <a:tcPr/>
                </a:tc>
                <a:tc>
                  <a:txBody>
                    <a:bodyPr/>
                    <a:lstStyle/>
                    <a:p>
                      <a:endParaRPr lang="en-US" dirty="0">
                        <a:solidFill>
                          <a:schemeClr val="bg2"/>
                        </a:solidFill>
                      </a:endParaRPr>
                    </a:p>
                  </a:txBody>
                  <a:tcPr/>
                </a:tc>
                <a:tc>
                  <a:txBody>
                    <a:bodyPr/>
                    <a:lstStyle/>
                    <a:p>
                      <a:pPr algn="ctr"/>
                      <a:r>
                        <a:rPr lang="el-GR" sz="1100" kern="1200" dirty="0">
                          <a:solidFill>
                            <a:schemeClr val="bg2"/>
                          </a:solidFill>
                          <a:effectLst/>
                        </a:rPr>
                        <a:t>Καταργούνται. Ενσωματώνονται εν μέρει στα ΠΧΠ και εν μέρει στα ΤΠΣ. </a:t>
                      </a:r>
                    </a:p>
                    <a:p>
                      <a:pPr algn="ctr"/>
                      <a:r>
                        <a:rPr lang="el-GR" sz="1100" kern="1200" dirty="0">
                          <a:solidFill>
                            <a:schemeClr val="bg2"/>
                          </a:solidFill>
                          <a:effectLst/>
                        </a:rPr>
                        <a:t>Διατηρούνται ΡΣΑ και ΡΣΘ</a:t>
                      </a:r>
                      <a:endParaRPr lang="en-US" dirty="0">
                        <a:solidFill>
                          <a:schemeClr val="bg2"/>
                        </a:solidFill>
                      </a:endParaRPr>
                    </a:p>
                  </a:txBody>
                  <a:tcPr/>
                </a:tc>
                <a:extLst>
                  <a:ext uri="{0D108BD9-81ED-4DB2-BD59-A6C34878D82A}">
                    <a16:rowId xmlns:a16="http://schemas.microsoft.com/office/drawing/2014/main" val="1980190665"/>
                  </a:ext>
                </a:extLst>
              </a:tr>
              <a:tr h="741752">
                <a:tc rowSpan="5">
                  <a:txBody>
                    <a:bodyPr/>
                    <a:lstStyle/>
                    <a:p>
                      <a:pPr algn="l"/>
                      <a:endParaRPr lang="el-GR" sz="1100" b="1" dirty="0">
                        <a:solidFill>
                          <a:schemeClr val="bg2"/>
                        </a:solidFill>
                      </a:endParaRPr>
                    </a:p>
                    <a:p>
                      <a:pPr algn="l"/>
                      <a:endParaRPr lang="el-GR" sz="1100" b="1" dirty="0">
                        <a:solidFill>
                          <a:schemeClr val="bg2"/>
                        </a:solidFill>
                      </a:endParaRPr>
                    </a:p>
                    <a:p>
                      <a:pPr algn="l"/>
                      <a:endParaRPr lang="el-GR" sz="1100" b="1" dirty="0">
                        <a:solidFill>
                          <a:schemeClr val="bg2"/>
                        </a:solidFill>
                      </a:endParaRPr>
                    </a:p>
                    <a:p>
                      <a:pPr algn="l"/>
                      <a:endParaRPr lang="el-GR" sz="1100" b="1" dirty="0">
                        <a:solidFill>
                          <a:schemeClr val="bg2"/>
                        </a:solidFill>
                      </a:endParaRPr>
                    </a:p>
                    <a:p>
                      <a:pPr algn="l"/>
                      <a:r>
                        <a:rPr lang="el-GR" sz="1100" b="1" dirty="0">
                          <a:solidFill>
                            <a:schemeClr val="bg2"/>
                          </a:solidFill>
                        </a:rPr>
                        <a:t>ΤΟΠΙΚΟ</a:t>
                      </a:r>
                      <a:endParaRPr lang="el-GR" sz="11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txBody>
                  <a:tcPr/>
                </a:tc>
                <a:tc rowSpan="5">
                  <a:txBody>
                    <a:bodyPr/>
                    <a:lstStyle/>
                    <a:p>
                      <a:pPr algn="ctr"/>
                      <a:endParaRPr lang="el-GR" sz="1100" kern="1200" dirty="0">
                        <a:solidFill>
                          <a:schemeClr val="bg2"/>
                        </a:solidFill>
                        <a:effectLst/>
                      </a:endParaRPr>
                    </a:p>
                    <a:p>
                      <a:pPr algn="ctr"/>
                      <a:endParaRPr lang="el-GR" sz="1100" kern="1200" dirty="0">
                        <a:solidFill>
                          <a:schemeClr val="bg2"/>
                        </a:solidFill>
                        <a:effectLst/>
                      </a:endParaRPr>
                    </a:p>
                    <a:p>
                      <a:pPr algn="ctr"/>
                      <a:endParaRPr lang="el-GR" sz="1100" kern="1200" dirty="0">
                        <a:solidFill>
                          <a:schemeClr val="bg2"/>
                        </a:solidFill>
                        <a:effectLst/>
                      </a:endParaRPr>
                    </a:p>
                    <a:p>
                      <a:pPr algn="ctr"/>
                      <a:r>
                        <a:rPr lang="en-US" sz="1100" kern="1200" dirty="0">
                          <a:solidFill>
                            <a:schemeClr val="bg2"/>
                          </a:solidFill>
                          <a:effectLst/>
                        </a:rPr>
                        <a:t>Π</a:t>
                      </a:r>
                      <a:r>
                        <a:rPr lang="el-GR" sz="1100" kern="1200" dirty="0">
                          <a:solidFill>
                            <a:schemeClr val="bg2"/>
                          </a:solidFill>
                          <a:effectLst/>
                        </a:rPr>
                        <a:t>.Δ/τα</a:t>
                      </a:r>
                      <a:r>
                        <a:rPr lang="en-US" sz="1100" kern="1200" dirty="0">
                          <a:solidFill>
                            <a:schemeClr val="bg2"/>
                          </a:solidFill>
                          <a:effectLst/>
                        </a:rPr>
                        <a:t> επιβολής περιορισμών ή κανόνων</a:t>
                      </a:r>
                      <a:endParaRPr lang="en-US" sz="1100" kern="1200"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algn="ctr">
                        <a:lnSpc>
                          <a:spcPct val="115000"/>
                        </a:lnSpc>
                        <a:spcAft>
                          <a:spcPts val="800"/>
                        </a:spcAft>
                        <a:buNone/>
                      </a:pPr>
                      <a:r>
                        <a:rPr lang="en-US" sz="1100" kern="1200" dirty="0">
                          <a:solidFill>
                            <a:schemeClr val="bg2"/>
                          </a:solidFill>
                          <a:effectLst/>
                        </a:rPr>
                        <a:t>ΓΠ</a:t>
                      </a:r>
                      <a:r>
                        <a:rPr lang="el-GR" sz="1100" kern="1200" dirty="0">
                          <a:solidFill>
                            <a:schemeClr val="bg2"/>
                          </a:solidFill>
                          <a:effectLst/>
                        </a:rPr>
                        <a:t>Σ </a:t>
                      </a:r>
                      <a:r>
                        <a:rPr lang="en-US" sz="1100" kern="1200" dirty="0">
                          <a:solidFill>
                            <a:schemeClr val="bg2"/>
                          </a:solidFill>
                          <a:effectLst/>
                        </a:rPr>
                        <a:t>(π</a:t>
                      </a:r>
                      <a:r>
                        <a:rPr lang="en-US" sz="1100" kern="1200" dirty="0" err="1">
                          <a:solidFill>
                            <a:schemeClr val="bg2"/>
                          </a:solidFill>
                          <a:effectLst/>
                        </a:rPr>
                        <a:t>ολεοδομούμενες</a:t>
                      </a:r>
                      <a:r>
                        <a:rPr lang="el-GR" sz="1100" kern="1200" dirty="0">
                          <a:solidFill>
                            <a:schemeClr val="bg2"/>
                          </a:solidFill>
                          <a:effectLst/>
                        </a:rPr>
                        <a:t> </a:t>
                      </a:r>
                      <a:r>
                        <a:rPr lang="en-US" sz="1100" kern="1200" dirty="0">
                          <a:solidFill>
                            <a:schemeClr val="bg2"/>
                          </a:solidFill>
                          <a:effectLst/>
                        </a:rPr>
                        <a:t>π</a:t>
                      </a:r>
                      <a:r>
                        <a:rPr lang="en-US" sz="1100" kern="1200" dirty="0" err="1">
                          <a:solidFill>
                            <a:schemeClr val="bg2"/>
                          </a:solidFill>
                          <a:effectLst/>
                        </a:rPr>
                        <a:t>εριοχές</a:t>
                      </a:r>
                      <a:r>
                        <a:rPr lang="en-US" sz="1100" kern="1200" dirty="0">
                          <a:solidFill>
                            <a:schemeClr val="bg2"/>
                          </a:solidFill>
                          <a:effectLst/>
                        </a:rPr>
                        <a:t>)</a:t>
                      </a:r>
                      <a:endParaRPr lang="en-US" sz="1100" kern="1200"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txBody>
                  <a:tcPr marL="114300" marR="114300" marT="0" marB="0"/>
                </a:tc>
                <a:tc>
                  <a:txBody>
                    <a:bodyPr/>
                    <a:lstStyle/>
                    <a:p>
                      <a:pPr algn="ctr"/>
                      <a:r>
                        <a:rPr lang="el-GR" sz="1100" kern="1200" dirty="0">
                          <a:solidFill>
                            <a:schemeClr val="bg2"/>
                          </a:solidFill>
                          <a:effectLst/>
                        </a:rPr>
                        <a:t>ΓΠΣ/ΣΧΟΟΑΠ (εντός και εκτός σχεδίου)</a:t>
                      </a:r>
                      <a:endParaRPr lang="en-US" dirty="0">
                        <a:solidFill>
                          <a:schemeClr val="bg2"/>
                        </a:solidFill>
                      </a:endParaRPr>
                    </a:p>
                  </a:txBody>
                  <a:tcPr/>
                </a:tc>
                <a:tc>
                  <a:txBody>
                    <a:bodyPr/>
                    <a:lstStyle/>
                    <a:p>
                      <a:endParaRPr lang="en-US" dirty="0">
                        <a:solidFill>
                          <a:schemeClr val="bg2"/>
                        </a:solidFill>
                      </a:endParaRPr>
                    </a:p>
                  </a:txBody>
                  <a:tcPr/>
                </a:tc>
                <a:tc>
                  <a:txBody>
                    <a:bodyPr/>
                    <a:lstStyle/>
                    <a:p>
                      <a:pPr algn="ctr"/>
                      <a:r>
                        <a:rPr lang="el-GR" sz="1100" kern="1200" dirty="0">
                          <a:solidFill>
                            <a:schemeClr val="bg2"/>
                          </a:solidFill>
                          <a:effectLst/>
                        </a:rPr>
                        <a:t>Τοπικά Πολεοδομικά Σχέδια (ενσωμάτωση ΓΠΣ/ΣΧΟΟΑΠ, ΖΟΕ &amp; ΓΠΣ ν. 1337</a:t>
                      </a:r>
                    </a:p>
                    <a:p>
                      <a:endParaRPr lang="en-US" dirty="0">
                        <a:solidFill>
                          <a:schemeClr val="bg2"/>
                        </a:solidFill>
                      </a:endParaRPr>
                    </a:p>
                  </a:txBody>
                  <a:tcPr/>
                </a:tc>
                <a:extLst>
                  <a:ext uri="{0D108BD9-81ED-4DB2-BD59-A6C34878D82A}">
                    <a16:rowId xmlns:a16="http://schemas.microsoft.com/office/drawing/2014/main" val="3749973400"/>
                  </a:ext>
                </a:extLst>
              </a:tr>
              <a:tr h="768344">
                <a:tc vMerge="1">
                  <a:txBody>
                    <a:bodyPr/>
                    <a:lstStyle/>
                    <a:p>
                      <a:endParaRPr lang="en-US" dirty="0"/>
                    </a:p>
                  </a:txBody>
                  <a:tcPr/>
                </a:tc>
                <a:tc vMerge="1">
                  <a:txBody>
                    <a:bodyPr/>
                    <a:lstStyle/>
                    <a:p>
                      <a:endParaRPr lang="en-US" dirty="0"/>
                    </a:p>
                  </a:txBody>
                  <a:tcPr/>
                </a:tc>
                <a:tc>
                  <a:txBody>
                    <a:bodyPr/>
                    <a:lstStyle/>
                    <a:p>
                      <a:pPr algn="ctr"/>
                      <a:r>
                        <a:rPr lang="en-US" sz="1100" kern="1200" dirty="0">
                          <a:solidFill>
                            <a:schemeClr val="bg2"/>
                          </a:solidFill>
                          <a:effectLst/>
                        </a:rPr>
                        <a:t>ΖΟΕ </a:t>
                      </a:r>
                      <a:endParaRPr lang="el-GR" sz="1100" kern="1200" dirty="0">
                        <a:solidFill>
                          <a:schemeClr val="bg2"/>
                        </a:solidFill>
                        <a:effectLst/>
                      </a:endParaRPr>
                    </a:p>
                    <a:p>
                      <a:pPr algn="ctr"/>
                      <a:r>
                        <a:rPr lang="en-US" sz="1100" kern="1200" dirty="0">
                          <a:solidFill>
                            <a:schemeClr val="bg2"/>
                          </a:solidFill>
                          <a:effectLst/>
                        </a:rPr>
                        <a:t>(</a:t>
                      </a:r>
                      <a:r>
                        <a:rPr lang="en-US" sz="1100" kern="1200" dirty="0" err="1">
                          <a:solidFill>
                            <a:schemeClr val="bg2"/>
                          </a:solidFill>
                          <a:effectLst/>
                        </a:rPr>
                        <a:t>εκτός</a:t>
                      </a:r>
                      <a:r>
                        <a:rPr lang="en-US" sz="1100" kern="1200" dirty="0">
                          <a:solidFill>
                            <a:schemeClr val="bg2"/>
                          </a:solidFill>
                          <a:effectLst/>
                        </a:rPr>
                        <a:t> </a:t>
                      </a:r>
                      <a:r>
                        <a:rPr lang="en-US" sz="1100" kern="1200" dirty="0" err="1">
                          <a:solidFill>
                            <a:schemeClr val="bg2"/>
                          </a:solidFill>
                          <a:effectLst/>
                        </a:rPr>
                        <a:t>σχεδίου</a:t>
                      </a:r>
                      <a:r>
                        <a:rPr lang="en-US" sz="1100" kern="1200" dirty="0">
                          <a:solidFill>
                            <a:schemeClr val="bg2"/>
                          </a:solidFill>
                          <a:effectLst/>
                        </a:rPr>
                        <a:t> π</a:t>
                      </a:r>
                      <a:r>
                        <a:rPr lang="en-US" sz="1100" kern="1200" dirty="0" err="1">
                          <a:solidFill>
                            <a:schemeClr val="bg2"/>
                          </a:solidFill>
                          <a:effectLst/>
                        </a:rPr>
                        <a:t>εριοχές</a:t>
                      </a:r>
                      <a:endParaRPr lang="en-US" sz="1100" kern="1200"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US" dirty="0">
                        <a:solidFill>
                          <a:schemeClr val="bg2"/>
                        </a:solidFill>
                      </a:endParaRPr>
                    </a:p>
                  </a:txBody>
                  <a:tcPr/>
                </a:tc>
                <a:tc>
                  <a:txBody>
                    <a:bodyPr/>
                    <a:lstStyle/>
                    <a:p>
                      <a:endParaRPr lang="en-US" dirty="0">
                        <a:solidFill>
                          <a:schemeClr val="bg2"/>
                        </a:solidFill>
                      </a:endParaRPr>
                    </a:p>
                  </a:txBody>
                  <a:tcPr/>
                </a:tc>
                <a:tc rowSpan="2">
                  <a:txBody>
                    <a:bodyPr/>
                    <a:lstStyle/>
                    <a:p>
                      <a:pPr algn="ctr"/>
                      <a:endParaRPr lang="el-GR" sz="1100" kern="1200" dirty="0">
                        <a:solidFill>
                          <a:schemeClr val="bg2"/>
                        </a:solidFill>
                        <a:effectLst/>
                      </a:endParaRPr>
                    </a:p>
                    <a:p>
                      <a:pPr algn="ctr"/>
                      <a:r>
                        <a:rPr lang="el-GR" sz="1100" kern="1200" dirty="0">
                          <a:solidFill>
                            <a:schemeClr val="bg2"/>
                          </a:solidFill>
                          <a:effectLst/>
                        </a:rPr>
                        <a:t>Ειδικά Πολεοδομικά Σχέδια – ΠΟΤΑ, ΠΟΑΠΔ, ΕΣΧΑΔΑ, ΕΣΧΑΣΕ, </a:t>
                      </a:r>
                      <a:r>
                        <a:rPr lang="el-GR" sz="1100" kern="1200" dirty="0" err="1">
                          <a:solidFill>
                            <a:schemeClr val="bg2"/>
                          </a:solidFill>
                          <a:effectLst/>
                        </a:rPr>
                        <a:t>Οργ</a:t>
                      </a:r>
                      <a:r>
                        <a:rPr lang="el-GR" sz="1100" kern="1200" dirty="0">
                          <a:solidFill>
                            <a:schemeClr val="bg2"/>
                          </a:solidFill>
                          <a:effectLst/>
                        </a:rPr>
                        <a:t>. </a:t>
                      </a:r>
                      <a:r>
                        <a:rPr lang="el-GR" sz="1100" kern="1200" dirty="0" err="1">
                          <a:solidFill>
                            <a:schemeClr val="bg2"/>
                          </a:solidFill>
                          <a:effectLst/>
                        </a:rPr>
                        <a:t>Υποδ</a:t>
                      </a:r>
                      <a:r>
                        <a:rPr lang="el-GR" sz="1100" kern="1200" dirty="0">
                          <a:solidFill>
                            <a:schemeClr val="bg2"/>
                          </a:solidFill>
                          <a:effectLst/>
                        </a:rPr>
                        <a:t>. </a:t>
                      </a:r>
                      <a:r>
                        <a:rPr lang="el-GR" sz="1100" kern="1200" dirty="0" err="1">
                          <a:solidFill>
                            <a:schemeClr val="bg2"/>
                          </a:solidFill>
                          <a:effectLst/>
                        </a:rPr>
                        <a:t>Μεταπ</a:t>
                      </a:r>
                      <a:r>
                        <a:rPr lang="el-GR" sz="1100" kern="1200" dirty="0">
                          <a:solidFill>
                            <a:schemeClr val="bg2"/>
                          </a:solidFill>
                          <a:effectLst/>
                        </a:rPr>
                        <a:t>. και Επιχειρηματικών Δραστηριοτήτων, </a:t>
                      </a:r>
                      <a:r>
                        <a:rPr lang="el-GR" sz="1100" kern="1200" dirty="0" err="1">
                          <a:solidFill>
                            <a:schemeClr val="bg2"/>
                          </a:solidFill>
                          <a:effectLst/>
                        </a:rPr>
                        <a:t>Επ</a:t>
                      </a:r>
                      <a:r>
                        <a:rPr lang="el-GR" sz="1100" kern="1200" dirty="0">
                          <a:solidFill>
                            <a:schemeClr val="bg2"/>
                          </a:solidFill>
                          <a:effectLst/>
                        </a:rPr>
                        <a:t>. Πάρκα </a:t>
                      </a:r>
                      <a:r>
                        <a:rPr lang="el-GR" sz="1100" kern="1200" dirty="0" err="1">
                          <a:solidFill>
                            <a:schemeClr val="bg2"/>
                          </a:solidFill>
                          <a:effectLst/>
                        </a:rPr>
                        <a:t>Μεμ</a:t>
                      </a:r>
                      <a:r>
                        <a:rPr lang="el-GR" sz="1100" kern="1200" dirty="0">
                          <a:solidFill>
                            <a:schemeClr val="bg2"/>
                          </a:solidFill>
                          <a:effectLst/>
                        </a:rPr>
                        <a:t>. Μεγάλης Μονάδας</a:t>
                      </a:r>
                      <a:endParaRPr lang="en-US" sz="1100" kern="1200"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515547769"/>
                  </a:ext>
                </a:extLst>
              </a:tr>
              <a:tr h="599450">
                <a:tc vMerge="1">
                  <a:txBody>
                    <a:bodyPr/>
                    <a:lstStyle/>
                    <a:p>
                      <a:endParaRPr lang="en-US" dirty="0"/>
                    </a:p>
                  </a:txBody>
                  <a:tcPr/>
                </a:tc>
                <a:tc vMerge="1">
                  <a:txBody>
                    <a:bodyPr/>
                    <a:lstStyle/>
                    <a:p>
                      <a:endParaRPr lang="en-US" dirty="0"/>
                    </a:p>
                  </a:txBody>
                  <a:tcPr/>
                </a:tc>
                <a:tc gridSpan="3">
                  <a:txBody>
                    <a:bodyPr/>
                    <a:lstStyle/>
                    <a:p>
                      <a:pPr marL="0" marR="0" algn="ctr">
                        <a:lnSpc>
                          <a:spcPct val="115000"/>
                        </a:lnSpc>
                        <a:spcAft>
                          <a:spcPts val="800"/>
                        </a:spcAft>
                        <a:buNone/>
                      </a:pPr>
                      <a:r>
                        <a:rPr lang="en-US" sz="1100" kern="1200" dirty="0">
                          <a:solidFill>
                            <a:schemeClr val="bg2"/>
                          </a:solidFill>
                          <a:effectLst/>
                        </a:rPr>
                        <a:t>ΠΟΤΑ</a:t>
                      </a:r>
                      <a:r>
                        <a:rPr lang="el-GR" sz="1100" kern="1200" dirty="0">
                          <a:solidFill>
                            <a:schemeClr val="bg2"/>
                          </a:solidFill>
                          <a:effectLst/>
                        </a:rPr>
                        <a:t>, </a:t>
                      </a:r>
                      <a:r>
                        <a:rPr lang="en-US" sz="1100" kern="1200" dirty="0">
                          <a:solidFill>
                            <a:schemeClr val="bg2"/>
                          </a:solidFill>
                          <a:effectLst/>
                        </a:rPr>
                        <a:t>ΠΟΑΠΔ</a:t>
                      </a:r>
                      <a:r>
                        <a:rPr lang="el-GR" sz="1100" kern="1200" dirty="0">
                          <a:solidFill>
                            <a:schemeClr val="bg2"/>
                          </a:solidFill>
                          <a:effectLst/>
                        </a:rPr>
                        <a:t>,  ΕΣΧΑΔΑ, Ε</a:t>
                      </a:r>
                      <a:r>
                        <a:rPr lang="en-US" sz="1100" kern="1200" dirty="0">
                          <a:solidFill>
                            <a:schemeClr val="bg2"/>
                          </a:solidFill>
                          <a:effectLst/>
                        </a:rPr>
                        <a:t>ΣΧΑΣΕ</a:t>
                      </a:r>
                      <a:r>
                        <a:rPr lang="el-GR" sz="1100" kern="1200" dirty="0">
                          <a:solidFill>
                            <a:schemeClr val="bg2"/>
                          </a:solidFill>
                          <a:effectLst/>
                        </a:rPr>
                        <a:t>,  </a:t>
                      </a:r>
                      <a:r>
                        <a:rPr lang="en-US" sz="1100" kern="1200" dirty="0" err="1">
                          <a:solidFill>
                            <a:schemeClr val="bg2"/>
                          </a:solidFill>
                          <a:effectLst/>
                        </a:rPr>
                        <a:t>Το</a:t>
                      </a:r>
                      <a:r>
                        <a:rPr lang="en-US" sz="1100" kern="1200" dirty="0">
                          <a:solidFill>
                            <a:schemeClr val="bg2"/>
                          </a:solidFill>
                          <a:effectLst/>
                        </a:rPr>
                        <a:t>πικά Ρυμοτομικά Σχέδια</a:t>
                      </a:r>
                      <a:endParaRPr lang="en-US" sz="1100" kern="1200"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txBody>
                  <a:tcPr marL="114300" marR="114300" marT="0" marB="0"/>
                </a:tc>
                <a:tc hMerge="1">
                  <a:txBody>
                    <a:bodyPr/>
                    <a:lstStyle/>
                    <a:p>
                      <a:endParaRPr lang="en-US" dirty="0"/>
                    </a:p>
                  </a:txBody>
                  <a:tcPr/>
                </a:tc>
                <a:tc hMerge="1">
                  <a:txBody>
                    <a:bodyPr/>
                    <a:lstStyle/>
                    <a:p>
                      <a:endParaRPr lang="en-US" dirty="0"/>
                    </a:p>
                  </a:txBody>
                  <a:tcPr/>
                </a:tc>
                <a:tc vMerge="1">
                  <a:txBody>
                    <a:bodyPr/>
                    <a:lstStyle/>
                    <a:p>
                      <a:endParaRPr lang="en-US" dirty="0"/>
                    </a:p>
                  </a:txBody>
                  <a:tcPr/>
                </a:tc>
                <a:extLst>
                  <a:ext uri="{0D108BD9-81ED-4DB2-BD59-A6C34878D82A}">
                    <a16:rowId xmlns:a16="http://schemas.microsoft.com/office/drawing/2014/main" val="3639814981"/>
                  </a:ext>
                </a:extLst>
              </a:tr>
              <a:tr h="599987">
                <a:tc vMerge="1">
                  <a:txBody>
                    <a:bodyPr/>
                    <a:lstStyle/>
                    <a:p>
                      <a:endParaRPr lang="en-US" dirty="0"/>
                    </a:p>
                  </a:txBody>
                  <a:tcPr/>
                </a:tc>
                <a:tc vMerge="1">
                  <a:txBody>
                    <a:bodyPr/>
                    <a:lstStyle/>
                    <a:p>
                      <a:endParaRPr lang="en-US" dirty="0"/>
                    </a:p>
                  </a:txBody>
                  <a:tcPr/>
                </a:tc>
                <a:tc>
                  <a:txBody>
                    <a:bodyPr/>
                    <a:lstStyle/>
                    <a:p>
                      <a:pPr marL="0" marR="0" algn="ctr">
                        <a:lnSpc>
                          <a:spcPct val="115000"/>
                        </a:lnSpc>
                        <a:spcAft>
                          <a:spcPts val="800"/>
                        </a:spcAft>
                        <a:buNone/>
                      </a:pPr>
                      <a:r>
                        <a:rPr lang="en-US" sz="1100" kern="1200" dirty="0" err="1">
                          <a:solidFill>
                            <a:schemeClr val="bg2"/>
                          </a:solidFill>
                          <a:effectLst/>
                        </a:rPr>
                        <a:t>Πολεοδομική</a:t>
                      </a:r>
                      <a:r>
                        <a:rPr lang="en-US" sz="1100" kern="1200" dirty="0">
                          <a:solidFill>
                            <a:schemeClr val="bg2"/>
                          </a:solidFill>
                          <a:effectLst/>
                        </a:rPr>
                        <a:t> </a:t>
                      </a:r>
                      <a:r>
                        <a:rPr lang="en-US" sz="1100" kern="1200" dirty="0" err="1">
                          <a:solidFill>
                            <a:schemeClr val="bg2"/>
                          </a:solidFill>
                          <a:effectLst/>
                        </a:rPr>
                        <a:t>Μελέτη</a:t>
                      </a:r>
                      <a:r>
                        <a:rPr lang="en-US" sz="1100" kern="1200" dirty="0">
                          <a:solidFill>
                            <a:schemeClr val="bg2"/>
                          </a:solidFill>
                          <a:effectLst/>
                        </a:rPr>
                        <a:t>/</a:t>
                      </a:r>
                      <a:r>
                        <a:rPr lang="en-US" sz="1100" kern="1200" dirty="0" err="1">
                          <a:solidFill>
                            <a:schemeClr val="bg2"/>
                          </a:solidFill>
                          <a:effectLst/>
                        </a:rPr>
                        <a:t>Ρυμοτομικά</a:t>
                      </a:r>
                      <a:r>
                        <a:rPr lang="el-GR" sz="1100" kern="1200" dirty="0">
                          <a:solidFill>
                            <a:schemeClr val="bg2"/>
                          </a:solidFill>
                          <a:effectLst/>
                        </a:rPr>
                        <a:t> σχέδια</a:t>
                      </a:r>
                      <a:endParaRPr lang="en-US" sz="1100" kern="1200"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txBody>
                  <a:tcPr marL="114300" marR="114300" marT="0" marB="0"/>
                </a:tc>
                <a:tc>
                  <a:txBody>
                    <a:bodyPr/>
                    <a:lstStyle/>
                    <a:p>
                      <a:pPr marL="0" marR="0" algn="ctr">
                        <a:lnSpc>
                          <a:spcPct val="115000"/>
                        </a:lnSpc>
                        <a:spcAft>
                          <a:spcPts val="800"/>
                        </a:spcAft>
                        <a:buNone/>
                      </a:pPr>
                      <a:r>
                        <a:rPr lang="en-US" sz="1100" kern="1200" dirty="0" err="1">
                          <a:solidFill>
                            <a:schemeClr val="bg2"/>
                          </a:solidFill>
                          <a:effectLst/>
                        </a:rPr>
                        <a:t>Πολεοδομική</a:t>
                      </a:r>
                      <a:r>
                        <a:rPr lang="en-US" sz="1100" kern="1200" dirty="0">
                          <a:solidFill>
                            <a:schemeClr val="bg2"/>
                          </a:solidFill>
                          <a:effectLst/>
                        </a:rPr>
                        <a:t> </a:t>
                      </a:r>
                      <a:r>
                        <a:rPr lang="en-US" sz="1100" kern="1200" dirty="0" err="1">
                          <a:solidFill>
                            <a:schemeClr val="bg2"/>
                          </a:solidFill>
                          <a:effectLst/>
                        </a:rPr>
                        <a:t>Μελέτη</a:t>
                      </a:r>
                      <a:r>
                        <a:rPr lang="en-US" sz="1100" kern="1200" dirty="0">
                          <a:solidFill>
                            <a:schemeClr val="bg2"/>
                          </a:solidFill>
                          <a:effectLst/>
                        </a:rPr>
                        <a:t>/</a:t>
                      </a:r>
                      <a:r>
                        <a:rPr lang="en-US" sz="1100" kern="1200" dirty="0" err="1">
                          <a:solidFill>
                            <a:schemeClr val="bg2"/>
                          </a:solidFill>
                          <a:effectLst/>
                        </a:rPr>
                        <a:t>Ρυμοτομικά</a:t>
                      </a:r>
                      <a:r>
                        <a:rPr lang="el-GR" sz="1100" kern="1200" dirty="0">
                          <a:solidFill>
                            <a:schemeClr val="bg2"/>
                          </a:solidFill>
                          <a:effectLst/>
                        </a:rPr>
                        <a:t> σχέδια</a:t>
                      </a:r>
                      <a:endParaRPr lang="en-US" sz="1100" kern="1200"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txBody>
                  <a:tcPr marL="114300" marR="114300" marT="0" marB="0"/>
                </a:tc>
                <a:tc>
                  <a:txBody>
                    <a:bodyPr/>
                    <a:lstStyle/>
                    <a:p>
                      <a:endParaRPr lang="en-US" dirty="0">
                        <a:solidFill>
                          <a:schemeClr val="bg2"/>
                        </a:solidFill>
                      </a:endParaRPr>
                    </a:p>
                  </a:txBody>
                  <a:tcPr/>
                </a:tc>
                <a:tc rowSpan="2">
                  <a:txBody>
                    <a:bodyPr/>
                    <a:lstStyle/>
                    <a:p>
                      <a:pPr marL="0" algn="ctr" defTabSz="914400" rtl="0" eaLnBrk="1" latinLnBrk="0" hangingPunct="1"/>
                      <a:endParaRPr lang="el-GR" sz="1100" kern="1200" dirty="0">
                        <a:solidFill>
                          <a:schemeClr val="bg2"/>
                        </a:solidFill>
                        <a:effectLst/>
                      </a:endParaRPr>
                    </a:p>
                    <a:p>
                      <a:pPr marL="0" algn="ctr" defTabSz="914400" rtl="0" eaLnBrk="1" latinLnBrk="0" hangingPunct="1"/>
                      <a:endParaRPr lang="el-GR" sz="1100" kern="1200" dirty="0">
                        <a:solidFill>
                          <a:schemeClr val="bg2"/>
                        </a:solidFill>
                        <a:effectLst/>
                      </a:endParaRPr>
                    </a:p>
                    <a:p>
                      <a:pPr marL="0" algn="ctr" defTabSz="914400" rtl="0" eaLnBrk="1" latinLnBrk="0" hangingPunct="1"/>
                      <a:r>
                        <a:rPr lang="el-GR" sz="1100" kern="1200" dirty="0">
                          <a:solidFill>
                            <a:schemeClr val="bg2"/>
                          </a:solidFill>
                          <a:effectLst/>
                        </a:rPr>
                        <a:t>Ρυμοτομικά Σχέδια Εφαρμογής</a:t>
                      </a:r>
                      <a:endParaRPr lang="en-US" sz="1100" kern="1200"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732955755"/>
                  </a:ext>
                </a:extLst>
              </a:tr>
              <a:tr h="387001">
                <a:tc vMerge="1">
                  <a:txBody>
                    <a:bodyPr/>
                    <a:lstStyle/>
                    <a:p>
                      <a:endParaRPr lang="en-US" dirty="0"/>
                    </a:p>
                  </a:txBody>
                  <a:tcPr/>
                </a:tc>
                <a:tc vMerge="1">
                  <a:txBody>
                    <a:bodyPr/>
                    <a:lstStyle/>
                    <a:p>
                      <a:endParaRPr lang="en-US" dirty="0"/>
                    </a:p>
                  </a:txBody>
                  <a:tcPr/>
                </a:tc>
                <a:tc>
                  <a:txBody>
                    <a:bodyPr/>
                    <a:lstStyle/>
                    <a:p>
                      <a:pPr algn="ctr"/>
                      <a:r>
                        <a:rPr lang="en-US" sz="1100" kern="1200" dirty="0" err="1">
                          <a:solidFill>
                            <a:schemeClr val="bg2"/>
                          </a:solidFill>
                          <a:effectLst/>
                        </a:rPr>
                        <a:t>Πράξη</a:t>
                      </a:r>
                      <a:r>
                        <a:rPr lang="en-US" sz="1100" kern="1200" dirty="0">
                          <a:solidFill>
                            <a:schemeClr val="bg2"/>
                          </a:solidFill>
                          <a:effectLst/>
                        </a:rPr>
                        <a:t> </a:t>
                      </a:r>
                      <a:r>
                        <a:rPr lang="en-US" sz="1100" kern="1200" dirty="0" err="1">
                          <a:solidFill>
                            <a:schemeClr val="bg2"/>
                          </a:solidFill>
                          <a:effectLst/>
                        </a:rPr>
                        <a:t>εφ</a:t>
                      </a:r>
                      <a:r>
                        <a:rPr lang="en-US" sz="1100" kern="1200" dirty="0">
                          <a:solidFill>
                            <a:schemeClr val="bg2"/>
                          </a:solidFill>
                          <a:effectLst/>
                        </a:rPr>
                        <a:t>αρμογής</a:t>
                      </a:r>
                      <a:endParaRPr lang="en-US" sz="1100" kern="1200"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100" kern="1200" dirty="0">
                          <a:solidFill>
                            <a:schemeClr val="bg2"/>
                          </a:solidFill>
                          <a:effectLst/>
                        </a:rPr>
                        <a:t>Πράξη εφαρμογής</a:t>
                      </a:r>
                      <a:endParaRPr lang="en-US" sz="1100" kern="1200"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US" dirty="0">
                        <a:solidFill>
                          <a:schemeClr val="bg2"/>
                        </a:solidFill>
                      </a:endParaRPr>
                    </a:p>
                  </a:txBody>
                  <a:tcPr/>
                </a:tc>
                <a:tc vMerge="1">
                  <a:txBody>
                    <a:bodyPr/>
                    <a:lstStyle/>
                    <a:p>
                      <a:endParaRPr lang="en-US" dirty="0"/>
                    </a:p>
                  </a:txBody>
                  <a:tcPr/>
                </a:tc>
                <a:extLst>
                  <a:ext uri="{0D108BD9-81ED-4DB2-BD59-A6C34878D82A}">
                    <a16:rowId xmlns:a16="http://schemas.microsoft.com/office/drawing/2014/main" val="1579011690"/>
                  </a:ext>
                </a:extLst>
              </a:tr>
            </a:tbl>
          </a:graphicData>
        </a:graphic>
      </p:graphicFrame>
    </p:spTree>
    <p:extLst>
      <p:ext uri="{BB962C8B-B14F-4D97-AF65-F5344CB8AC3E}">
        <p14:creationId xmlns:p14="http://schemas.microsoft.com/office/powerpoint/2010/main" val="2862735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a:extLst>
              <a:ext uri="{FF2B5EF4-FFF2-40B4-BE49-F238E27FC236}">
                <a16:creationId xmlns:a16="http://schemas.microsoft.com/office/drawing/2014/main" id="{3D077DC6-B473-A244-A59D-B09219EB0777}"/>
              </a:ext>
            </a:extLst>
          </p:cNvPr>
          <p:cNvGraphicFramePr>
            <a:graphicFrameLocks noGrp="1"/>
          </p:cNvGraphicFramePr>
          <p:nvPr>
            <p:ph idx="1"/>
          </p:nvPr>
        </p:nvGraphicFramePr>
        <p:xfrm>
          <a:off x="311285" y="146201"/>
          <a:ext cx="11984478" cy="6565598"/>
        </p:xfrm>
        <a:graphic>
          <a:graphicData uri="http://schemas.openxmlformats.org/drawingml/2006/table">
            <a:tbl>
              <a:tblPr firstRow="1" bandRow="1">
                <a:tableStyleId>{93296810-A885-4BE3-A3E7-6D5BEEA58F35}</a:tableStyleId>
              </a:tblPr>
              <a:tblGrid>
                <a:gridCol w="1839009">
                  <a:extLst>
                    <a:ext uri="{9D8B030D-6E8A-4147-A177-3AD203B41FA5}">
                      <a16:colId xmlns:a16="http://schemas.microsoft.com/office/drawing/2014/main" val="957696489"/>
                    </a:ext>
                  </a:extLst>
                </a:gridCol>
                <a:gridCol w="2482171">
                  <a:extLst>
                    <a:ext uri="{9D8B030D-6E8A-4147-A177-3AD203B41FA5}">
                      <a16:colId xmlns:a16="http://schemas.microsoft.com/office/drawing/2014/main" val="2805383720"/>
                    </a:ext>
                  </a:extLst>
                </a:gridCol>
                <a:gridCol w="2517365">
                  <a:extLst>
                    <a:ext uri="{9D8B030D-6E8A-4147-A177-3AD203B41FA5}">
                      <a16:colId xmlns:a16="http://schemas.microsoft.com/office/drawing/2014/main" val="3497353115"/>
                    </a:ext>
                  </a:extLst>
                </a:gridCol>
                <a:gridCol w="2749037">
                  <a:extLst>
                    <a:ext uri="{9D8B030D-6E8A-4147-A177-3AD203B41FA5}">
                      <a16:colId xmlns:a16="http://schemas.microsoft.com/office/drawing/2014/main" val="2977483575"/>
                    </a:ext>
                  </a:extLst>
                </a:gridCol>
                <a:gridCol w="2396896">
                  <a:extLst>
                    <a:ext uri="{9D8B030D-6E8A-4147-A177-3AD203B41FA5}">
                      <a16:colId xmlns:a16="http://schemas.microsoft.com/office/drawing/2014/main" val="2496214750"/>
                    </a:ext>
                  </a:extLst>
                </a:gridCol>
              </a:tblGrid>
              <a:tr h="604611">
                <a:tc>
                  <a:txBody>
                    <a:bodyPr/>
                    <a:lstStyle/>
                    <a:p>
                      <a:pPr algn="ctr"/>
                      <a:r>
                        <a:rPr lang="en-US" dirty="0"/>
                        <a:t>E</a:t>
                      </a:r>
                      <a:r>
                        <a:rPr lang="el-GR" dirty="0"/>
                        <a:t>ΠΙΠΕΔΑ ΣΧΕΔΙΑΣΜΟΥ</a:t>
                      </a:r>
                      <a:endParaRPr lang="en-US" dirty="0"/>
                    </a:p>
                  </a:txBody>
                  <a:tcPr/>
                </a:tc>
                <a:tc gridSpan="2">
                  <a:txBody>
                    <a:bodyPr/>
                    <a:lstStyle/>
                    <a:p>
                      <a:pPr algn="ctr"/>
                      <a:r>
                        <a:rPr lang="el-GR" dirty="0">
                          <a:solidFill>
                            <a:schemeClr val="bg1"/>
                          </a:solidFill>
                        </a:rPr>
                        <a:t>ΣΥΣΤΗΜΑ ΣΧΕΔΙΑΣΜΟΥ Ν. 2508/1997 &amp; 2742/1999</a:t>
                      </a:r>
                      <a:endParaRPr lang="en-US" dirty="0">
                        <a:solidFill>
                          <a:schemeClr val="bg1"/>
                        </a:solidFill>
                      </a:endParaRPr>
                    </a:p>
                  </a:txBody>
                  <a:tcPr/>
                </a:tc>
                <a:tc hMerge="1">
                  <a:txBody>
                    <a:bodyPr/>
                    <a:lstStyle/>
                    <a:p>
                      <a:endParaRPr lang="en-US"/>
                    </a:p>
                  </a:txBody>
                  <a:tcPr/>
                </a:tc>
                <a:tc gridSpan="2">
                  <a:txBody>
                    <a:bodyPr/>
                    <a:lstStyle/>
                    <a:p>
                      <a:pPr algn="ctr"/>
                      <a:r>
                        <a:rPr lang="el-GR" dirty="0">
                          <a:solidFill>
                            <a:schemeClr val="bg2"/>
                          </a:solidFill>
                        </a:rPr>
                        <a:t>ΣΥΣΤΗΜΑ ΣΧΕΔΙΑΣΜΟΥ </a:t>
                      </a:r>
                    </a:p>
                    <a:p>
                      <a:pPr algn="ctr"/>
                      <a:r>
                        <a:rPr lang="el-GR" dirty="0">
                          <a:solidFill>
                            <a:schemeClr val="bg2"/>
                          </a:solidFill>
                        </a:rPr>
                        <a:t>Ν. 4447/2016</a:t>
                      </a:r>
                      <a:endParaRPr lang="en-US" dirty="0">
                        <a:solidFill>
                          <a:schemeClr val="bg2"/>
                        </a:solidFill>
                      </a:endParaRPr>
                    </a:p>
                  </a:txBody>
                  <a:tcPr/>
                </a:tc>
                <a:tc hMerge="1">
                  <a:txBody>
                    <a:bodyPr/>
                    <a:lstStyle/>
                    <a:p>
                      <a:endParaRPr lang="en-US" dirty="0"/>
                    </a:p>
                  </a:txBody>
                  <a:tcPr/>
                </a:tc>
                <a:extLst>
                  <a:ext uri="{0D108BD9-81ED-4DB2-BD59-A6C34878D82A}">
                    <a16:rowId xmlns:a16="http://schemas.microsoft.com/office/drawing/2014/main" val="3195000909"/>
                  </a:ext>
                </a:extLst>
              </a:tr>
              <a:tr h="486726">
                <a:tc>
                  <a:txBody>
                    <a:bodyPr/>
                    <a:lstStyle/>
                    <a:p>
                      <a:pPr algn="l"/>
                      <a:endParaRPr lang="en-US" sz="1200" dirty="0"/>
                    </a:p>
                  </a:txBody>
                  <a:tcPr/>
                </a:tc>
                <a:tc>
                  <a:txBody>
                    <a:bodyPr/>
                    <a:lstStyle/>
                    <a:p>
                      <a:pPr algn="ctr"/>
                      <a:r>
                        <a:rPr lang="el-GR" sz="1200" b="1" dirty="0"/>
                        <a:t>ΚΑΤΗΓΟΡΙΕΣ ΣΧΕΔΙΩΝ</a:t>
                      </a:r>
                      <a:endParaRPr lang="en-US" sz="1200" b="1" dirty="0"/>
                    </a:p>
                  </a:txBody>
                  <a:tcPr/>
                </a:tc>
                <a:tc>
                  <a:txBody>
                    <a:bodyPr/>
                    <a:lstStyle/>
                    <a:p>
                      <a:pPr algn="ctr"/>
                      <a:r>
                        <a:rPr lang="el-GR" sz="1200" b="1" dirty="0"/>
                        <a:t>ΕΓΚΡΙΤΙΚΗ ΠΡΑΞΗ</a:t>
                      </a:r>
                      <a:endParaRPr lang="en-US" sz="1200" b="1" dirty="0"/>
                    </a:p>
                  </a:txBody>
                  <a:tcPr/>
                </a:tc>
                <a:tc>
                  <a:txBody>
                    <a:bodyPr/>
                    <a:lstStyle/>
                    <a:p>
                      <a:pPr algn="ctr"/>
                      <a:r>
                        <a:rPr lang="el-GR" sz="1200" b="1" dirty="0"/>
                        <a:t>ΚΑΤΗΓΟΡΙΕΣ ΣΧΕΔΙΩΝ</a:t>
                      </a:r>
                      <a:endParaRPr lang="en-US" sz="1200" b="1" dirty="0"/>
                    </a:p>
                  </a:txBody>
                  <a:tcPr/>
                </a:tc>
                <a:tc>
                  <a:txBody>
                    <a:bodyPr/>
                    <a:lstStyle/>
                    <a:p>
                      <a:pPr algn="ctr"/>
                      <a:r>
                        <a:rPr lang="el-GR" sz="1200" b="1" dirty="0"/>
                        <a:t>ΕΓΚΡΙΤΙΚΗ ΠΡΑΞΗ</a:t>
                      </a:r>
                      <a:endParaRPr lang="en-US" sz="1200" b="1" dirty="0"/>
                    </a:p>
                  </a:txBody>
                  <a:tcPr/>
                </a:tc>
                <a:extLst>
                  <a:ext uri="{0D108BD9-81ED-4DB2-BD59-A6C34878D82A}">
                    <a16:rowId xmlns:a16="http://schemas.microsoft.com/office/drawing/2014/main" val="263792664"/>
                  </a:ext>
                </a:extLst>
              </a:tr>
              <a:tr h="390710">
                <a:tc gridSpan="5">
                  <a:txBody>
                    <a:bodyPr/>
                    <a:lstStyle/>
                    <a:p>
                      <a:pPr algn="ctr"/>
                      <a:r>
                        <a:rPr lang="el-GR" sz="1200" b="1" dirty="0"/>
                        <a:t>ΧΩΡΟΤΑΞΙΚΟΣ ΣΧΕΔΙΑΣΜΟΣ</a:t>
                      </a:r>
                      <a:endParaRPr lang="en-US" sz="1200" b="1" dirty="0"/>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2300422666"/>
                  </a:ext>
                </a:extLst>
              </a:tr>
              <a:tr h="604611">
                <a:tc rowSpan="2">
                  <a:txBody>
                    <a:bodyPr/>
                    <a:lstStyle/>
                    <a:p>
                      <a:pPr algn="l"/>
                      <a:r>
                        <a:rPr lang="el-GR" sz="1200" b="1" dirty="0"/>
                        <a:t>ΕΘΝΙΚΟ</a:t>
                      </a:r>
                      <a:endParaRPr lang="en-US" sz="1200" b="1" dirty="0"/>
                    </a:p>
                  </a:txBody>
                  <a:tcPr/>
                </a:tc>
                <a:tc>
                  <a:txBody>
                    <a:bodyPr/>
                    <a:lstStyle/>
                    <a:p>
                      <a:pPr algn="ctr"/>
                      <a:r>
                        <a:rPr lang="el-GR" sz="1200" dirty="0"/>
                        <a:t>ΓΕΝΙΚΟ ΠΛΑΙΣΙΟ ΧΣΑΑ</a:t>
                      </a:r>
                      <a:endParaRPr lang="en-US" sz="1200" dirty="0"/>
                    </a:p>
                  </a:txBody>
                  <a:tcPr/>
                </a:tc>
                <a:tc>
                  <a:txBody>
                    <a:bodyPr/>
                    <a:lstStyle/>
                    <a:p>
                      <a:pPr algn="ctr"/>
                      <a:r>
                        <a:rPr lang="el-GR" sz="1200" dirty="0">
                          <a:solidFill>
                            <a:schemeClr val="bg1"/>
                          </a:solidFill>
                        </a:rPr>
                        <a:t>Έγκριση από Επιτροπή Συν. Κυβερνητικής Πολιτικής &amp; Ολομέλεια της Βουλής</a:t>
                      </a:r>
                      <a:endParaRPr lang="en-US" sz="1200" dirty="0">
                        <a:solidFill>
                          <a:schemeClr val="bg1"/>
                        </a:solidFill>
                      </a:endParaRPr>
                    </a:p>
                  </a:txBody>
                  <a:tcPr/>
                </a:tc>
                <a:tc rowSpan="2">
                  <a:txBody>
                    <a:bodyPr/>
                    <a:lstStyle/>
                    <a:p>
                      <a:pPr algn="ctr"/>
                      <a:r>
                        <a:rPr lang="el-GR" sz="1200" dirty="0">
                          <a:solidFill>
                            <a:schemeClr val="bg2"/>
                          </a:solidFill>
                        </a:rPr>
                        <a:t>ΕΙΔΙΚΑ ΧΩΡΟΤΑΞΙΚΑ ΠΛΑΙΣΙΑ</a:t>
                      </a:r>
                      <a:endParaRPr lang="en-US" sz="1200" dirty="0">
                        <a:solidFill>
                          <a:schemeClr val="bg2"/>
                        </a:solidFill>
                      </a:endParaRPr>
                    </a:p>
                  </a:txBody>
                  <a:tcPr/>
                </a:tc>
                <a:tc rowSpan="2">
                  <a:txBody>
                    <a:bodyPr/>
                    <a:lstStyle/>
                    <a:p>
                      <a:pPr algn="ctr"/>
                      <a:r>
                        <a:rPr lang="el-GR" sz="1200" dirty="0">
                          <a:solidFill>
                            <a:schemeClr val="bg2"/>
                          </a:solidFill>
                        </a:rPr>
                        <a:t>ΚΥΑ Υπουργού Περ/ντος &amp; Ενέργειας και κατά περίπτωση αρμόδιων Υπουργών</a:t>
                      </a:r>
                    </a:p>
                    <a:p>
                      <a:pPr algn="ctr"/>
                      <a:endParaRPr lang="en-US" sz="1200" dirty="0">
                        <a:solidFill>
                          <a:schemeClr val="bg2"/>
                        </a:solidFill>
                      </a:endParaRPr>
                    </a:p>
                  </a:txBody>
                  <a:tcPr/>
                </a:tc>
                <a:extLst>
                  <a:ext uri="{0D108BD9-81ED-4DB2-BD59-A6C34878D82A}">
                    <a16:rowId xmlns:a16="http://schemas.microsoft.com/office/drawing/2014/main" val="424346155"/>
                  </a:ext>
                </a:extLst>
              </a:tr>
              <a:tr h="431865">
                <a:tc vMerge="1">
                  <a:txBody>
                    <a:bodyPr/>
                    <a:lstStyle/>
                    <a:p>
                      <a:endParaRPr lang="en-US"/>
                    </a:p>
                  </a:txBody>
                  <a:tcPr/>
                </a:tc>
                <a:tc>
                  <a:txBody>
                    <a:bodyPr/>
                    <a:lstStyle/>
                    <a:p>
                      <a:pPr algn="ctr"/>
                      <a:r>
                        <a:rPr lang="el-GR" sz="1200" dirty="0"/>
                        <a:t>ΕΙΔΙΚΑ ΠΛΑΙΣΙΑ ΧΣΑΑ</a:t>
                      </a:r>
                      <a:endParaRPr lang="en-US"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200" dirty="0">
                          <a:solidFill>
                            <a:schemeClr val="bg1"/>
                          </a:solidFill>
                        </a:rPr>
                        <a:t>Έγκριση από Επιτροπή Συντ. Κυβερνητικής Πολιτικής </a:t>
                      </a:r>
                      <a:endParaRPr lang="en-US" sz="1200" dirty="0">
                        <a:solidFill>
                          <a:schemeClr val="bg1"/>
                        </a:solidFill>
                      </a:endParaRP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txBody>
                  <a:tcPr/>
                </a:tc>
                <a:tc vMerge="1">
                  <a:txBody>
                    <a:bodyPr/>
                    <a:lstStyle/>
                    <a:p>
                      <a:endParaRPr lang="en-US"/>
                    </a:p>
                  </a:txBody>
                  <a:tcPr/>
                </a:tc>
                <a:extLst>
                  <a:ext uri="{0D108BD9-81ED-4DB2-BD59-A6C34878D82A}">
                    <a16:rowId xmlns:a16="http://schemas.microsoft.com/office/drawing/2014/main" val="1807522613"/>
                  </a:ext>
                </a:extLst>
              </a:tr>
              <a:tr h="677809">
                <a:tc rowSpan="2">
                  <a:txBody>
                    <a:bodyPr/>
                    <a:lstStyle/>
                    <a:p>
                      <a:pPr algn="l"/>
                      <a:r>
                        <a:rPr lang="el-GR" sz="1200" b="1" dirty="0"/>
                        <a:t>ΠΕΡΙΦΕΡΕΙΑΚΟ</a:t>
                      </a:r>
                      <a:endParaRPr lang="en-US" sz="1200" b="1" dirty="0"/>
                    </a:p>
                  </a:txBody>
                  <a:tcPr/>
                </a:tc>
                <a:tc rowSpan="2">
                  <a:txBody>
                    <a:bodyPr/>
                    <a:lstStyle/>
                    <a:p>
                      <a:pPr algn="ctr"/>
                      <a:r>
                        <a:rPr lang="el-GR" sz="1200" dirty="0"/>
                        <a:t>ΠΕΡΙΦΕΡΕΙΑΚΑ ΠΛΑΙΣΙΑ ΧΣΑΑ</a:t>
                      </a:r>
                      <a:endParaRPr lang="en-US" sz="1200" dirty="0"/>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200" kern="100" dirty="0">
                          <a:solidFill>
                            <a:schemeClr val="bg1"/>
                          </a:solidFill>
                          <a:effectLst/>
                        </a:rPr>
                        <a:t>Απόφαση Υπουργού Περιβάλλοντος &amp; Ενέργειας</a:t>
                      </a:r>
                      <a:endParaRPr lang="en-US" sz="1200" kern="100" dirty="0">
                        <a:solidFill>
                          <a:schemeClr val="bg1"/>
                        </a:solidFill>
                        <a:effectLst/>
                      </a:endParaRPr>
                    </a:p>
                    <a:p>
                      <a:pPr algn="ctr"/>
                      <a:endParaRPr lang="en-US" sz="1200" dirty="0">
                        <a:solidFill>
                          <a:schemeClr val="bg1"/>
                        </a:solidFill>
                      </a:endParaRPr>
                    </a:p>
                  </a:txBody>
                  <a:tcPr/>
                </a:tc>
                <a:tc>
                  <a:txBody>
                    <a:bodyPr/>
                    <a:lstStyle/>
                    <a:p>
                      <a:pPr algn="ctr"/>
                      <a:r>
                        <a:rPr lang="el-GR" sz="1200" dirty="0">
                          <a:solidFill>
                            <a:schemeClr val="bg2"/>
                          </a:solidFill>
                        </a:rPr>
                        <a:t>ΠΕΡΙΦΕΡΕΙΑΚΑ ΧΩΡΟΤΑΞΙΚΑ ΠΛΑΙΣΙΑ</a:t>
                      </a:r>
                      <a:endParaRPr lang="en-US" sz="1200" dirty="0">
                        <a:solidFill>
                          <a:schemeClr val="bg2"/>
                        </a:solidFill>
                      </a:endParaRPr>
                    </a:p>
                  </a:txBody>
                  <a:tcPr/>
                </a:tc>
                <a:tc>
                  <a:txBody>
                    <a:bodyPr/>
                    <a:lstStyle/>
                    <a:p>
                      <a:pPr algn="ctr"/>
                      <a:r>
                        <a:rPr lang="el-GR" sz="1200" dirty="0">
                          <a:solidFill>
                            <a:schemeClr val="bg2"/>
                          </a:solidFill>
                        </a:rPr>
                        <a:t>Απόφαση Υπουργού Περιβάλλοντος &amp; Ενέργειας</a:t>
                      </a:r>
                    </a:p>
                    <a:p>
                      <a:pPr algn="ctr"/>
                      <a:endParaRPr lang="en-US" sz="1200" dirty="0">
                        <a:solidFill>
                          <a:schemeClr val="bg2"/>
                        </a:solidFill>
                      </a:endParaRPr>
                    </a:p>
                  </a:txBody>
                  <a:tcPr/>
                </a:tc>
                <a:extLst>
                  <a:ext uri="{0D108BD9-81ED-4DB2-BD59-A6C34878D82A}">
                    <a16:rowId xmlns:a16="http://schemas.microsoft.com/office/drawing/2014/main" val="101794983"/>
                  </a:ext>
                </a:extLst>
              </a:tr>
              <a:tr h="60461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r>
                        <a:rPr lang="el-GR" sz="1200" dirty="0">
                          <a:solidFill>
                            <a:schemeClr val="bg2"/>
                          </a:solidFill>
                        </a:rPr>
                        <a:t>ΘΑΛΑΣΣΙΑ ΧΩΡΟΤΑΞΙΚΑ ΠΛΑΙΣΙΑ</a:t>
                      </a:r>
                      <a:endParaRPr lang="en-US" dirty="0">
                        <a:solidFill>
                          <a:schemeClr val="bg2"/>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200" kern="100" dirty="0">
                          <a:solidFill>
                            <a:schemeClr val="bg2"/>
                          </a:solidFill>
                          <a:effectLst/>
                        </a:rPr>
                        <a:t>Απόφαση Υπουργού Περιβάλλοντος &amp; Ενέργειας</a:t>
                      </a:r>
                      <a:endParaRPr lang="en-US" sz="1200" kern="100" dirty="0">
                        <a:solidFill>
                          <a:schemeClr val="bg2"/>
                        </a:solidFill>
                        <a:effectLst/>
                      </a:endParaRPr>
                    </a:p>
                    <a:p>
                      <a:pPr algn="ctr"/>
                      <a:endParaRPr lang="en-US" sz="1200" dirty="0">
                        <a:solidFill>
                          <a:schemeClr val="bg2"/>
                        </a:solidFill>
                      </a:endParaRPr>
                    </a:p>
                  </a:txBody>
                  <a:tcPr/>
                </a:tc>
                <a:extLst>
                  <a:ext uri="{0D108BD9-81ED-4DB2-BD59-A6C34878D82A}">
                    <a16:rowId xmlns:a16="http://schemas.microsoft.com/office/drawing/2014/main" val="1218483765"/>
                  </a:ext>
                </a:extLst>
              </a:tr>
              <a:tr h="364218">
                <a:tc gridSpan="5">
                  <a:txBody>
                    <a:bodyPr/>
                    <a:lstStyle/>
                    <a:p>
                      <a:pPr algn="ctr"/>
                      <a:r>
                        <a:rPr lang="el-GR" sz="1200" b="1" dirty="0"/>
                        <a:t>ΠΟΛΕΟΔΟΜΙΚΟΣ ΣΧΕΔΙΑΣΜΟΣ</a:t>
                      </a:r>
                      <a:endParaRPr lang="en-US" sz="1200" b="1" dirty="0"/>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3806700056"/>
                  </a:ext>
                </a:extLst>
              </a:tr>
              <a:tr h="402397">
                <a:tc>
                  <a:txBody>
                    <a:bodyPr/>
                    <a:lstStyle/>
                    <a:p>
                      <a:pPr algn="l"/>
                      <a:r>
                        <a:rPr lang="el-GR" sz="1200" b="1" dirty="0"/>
                        <a:t>ΤΟΠΙΚΟ ΕΠΙΠΕΔΟ</a:t>
                      </a:r>
                      <a:endParaRPr lang="en-US" sz="1200" b="1" dirty="0"/>
                    </a:p>
                  </a:txBody>
                  <a:tcPr/>
                </a:tc>
                <a:tc gridSpan="4">
                  <a:txBody>
                    <a:bodyPr/>
                    <a:lstStyle/>
                    <a:p>
                      <a:pPr algn="l"/>
                      <a:r>
                        <a:rPr lang="el-GR" sz="1200" b="1" dirty="0"/>
                        <a:t>                                                                 Α΄ΕΠΙΠΕΔΟ ΠΟΛΕΟΔΟΜΙΚΟΥ ΣΧΕΔΙΑΣΜΟΥ</a:t>
                      </a:r>
                      <a:endParaRPr lang="en-US" sz="1200" b="1" dirty="0"/>
                    </a:p>
                  </a:txBody>
                  <a:tcPr/>
                </a:tc>
                <a:tc hMerge="1">
                  <a:txBody>
                    <a:bodyPr/>
                    <a:lstStyle/>
                    <a:p>
                      <a:pPr algn="l"/>
                      <a:endParaRPr lang="en-US" sz="1200" dirty="0"/>
                    </a:p>
                  </a:txBody>
                  <a:tcPr/>
                </a:tc>
                <a:tc hMerge="1">
                  <a:txBody>
                    <a:bodyPr/>
                    <a:lstStyle/>
                    <a:p>
                      <a:pPr algn="l"/>
                      <a:endParaRPr lang="en-US" sz="1200" dirty="0"/>
                    </a:p>
                  </a:txBody>
                  <a:tcPr/>
                </a:tc>
                <a:tc hMerge="1">
                  <a:txBody>
                    <a:bodyPr/>
                    <a:lstStyle/>
                    <a:p>
                      <a:pPr algn="l"/>
                      <a:endParaRPr lang="en-US" sz="1200" dirty="0"/>
                    </a:p>
                  </a:txBody>
                  <a:tcPr/>
                </a:tc>
                <a:extLst>
                  <a:ext uri="{0D108BD9-81ED-4DB2-BD59-A6C34878D82A}">
                    <a16:rowId xmlns:a16="http://schemas.microsoft.com/office/drawing/2014/main" val="2817481338"/>
                  </a:ext>
                </a:extLst>
              </a:tr>
              <a:tr h="320040">
                <a:tc rowSpan="2">
                  <a:txBody>
                    <a:bodyPr/>
                    <a:lstStyle/>
                    <a:p>
                      <a:pPr algn="l"/>
                      <a:endParaRPr lang="en-US" sz="1200" dirty="0"/>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200" dirty="0"/>
                        <a:t>ΓΠΣ &amp; ΣΧΟΟΑΠ</a:t>
                      </a:r>
                      <a:endParaRPr lang="en-US" sz="1200" dirty="0"/>
                    </a:p>
                    <a:p>
                      <a:pPr algn="ctr"/>
                      <a:endParaRPr lang="en-US" sz="1200" dirty="0"/>
                    </a:p>
                  </a:txBody>
                  <a:tcPr/>
                </a:tc>
                <a:tc rowSpan="2">
                  <a:txBody>
                    <a:bodyPr/>
                    <a:lstStyle/>
                    <a:p>
                      <a:pPr algn="ctr"/>
                      <a:r>
                        <a:rPr lang="el-GR" sz="1200" dirty="0"/>
                        <a:t>Απόφαση Γενικού Γραμματέα Περιφέρειας/Συντ. Αποκεντρωμένης Διοίκησης</a:t>
                      </a:r>
                      <a:endParaRPr lang="en-US" sz="1200" dirty="0"/>
                    </a:p>
                  </a:txBody>
                  <a:tcPr/>
                </a:tc>
                <a:tc>
                  <a:txBody>
                    <a:bodyPr/>
                    <a:lstStyle/>
                    <a:p>
                      <a:pPr algn="ctr"/>
                      <a:r>
                        <a:rPr lang="el-GR" sz="1200" kern="1200" dirty="0">
                          <a:solidFill>
                            <a:schemeClr val="bg2"/>
                          </a:solidFill>
                        </a:rPr>
                        <a:t>Τοπικά Πολεοδομικά Σχέδια</a:t>
                      </a:r>
                      <a:endParaRPr lang="en-US" sz="1200" kern="1200" dirty="0">
                        <a:solidFill>
                          <a:schemeClr val="bg2"/>
                        </a:solidFill>
                        <a:latin typeface="+mn-lt"/>
                        <a:ea typeface="+mn-ea"/>
                        <a:cs typeface="+mn-cs"/>
                      </a:endParaRPr>
                    </a:p>
                  </a:txBody>
                  <a:tcPr/>
                </a:tc>
                <a:tc>
                  <a:txBody>
                    <a:bodyPr/>
                    <a:lstStyle/>
                    <a:p>
                      <a:pPr algn="ctr"/>
                      <a:r>
                        <a:rPr lang="el-GR" sz="1200" dirty="0">
                          <a:solidFill>
                            <a:schemeClr val="bg2"/>
                          </a:solidFill>
                        </a:rPr>
                        <a:t>Π.Δ.</a:t>
                      </a:r>
                      <a:endParaRPr lang="en-US" sz="1200" dirty="0">
                        <a:solidFill>
                          <a:schemeClr val="bg2"/>
                        </a:solidFill>
                      </a:endParaRPr>
                    </a:p>
                  </a:txBody>
                  <a:tcPr/>
                </a:tc>
                <a:extLst>
                  <a:ext uri="{0D108BD9-81ED-4DB2-BD59-A6C34878D82A}">
                    <a16:rowId xmlns:a16="http://schemas.microsoft.com/office/drawing/2014/main" val="1195835522"/>
                  </a:ext>
                </a:extLst>
              </a:tr>
              <a:tr h="32004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r>
                        <a:rPr lang="el-GR" sz="1200" kern="1200" dirty="0">
                          <a:solidFill>
                            <a:schemeClr val="bg2"/>
                          </a:solidFill>
                        </a:rPr>
                        <a:t>Ειδικά Πολεοδομικά Σχέδια</a:t>
                      </a:r>
                      <a:endParaRPr lang="en-US" sz="1200" kern="1200" dirty="0">
                        <a:solidFill>
                          <a:schemeClr val="bg2"/>
                        </a:solidFill>
                        <a:latin typeface="+mn-lt"/>
                        <a:ea typeface="+mn-ea"/>
                        <a:cs typeface="+mn-cs"/>
                      </a:endParaRPr>
                    </a:p>
                  </a:txBody>
                  <a:tcPr/>
                </a:tc>
                <a:tc>
                  <a:txBody>
                    <a:bodyPr/>
                    <a:lstStyle/>
                    <a:p>
                      <a:pPr algn="ctr"/>
                      <a:r>
                        <a:rPr lang="el-GR" sz="1200" dirty="0">
                          <a:solidFill>
                            <a:schemeClr val="bg2"/>
                          </a:solidFill>
                        </a:rPr>
                        <a:t>Π.Δ.</a:t>
                      </a:r>
                      <a:endParaRPr lang="en-US" sz="1200" dirty="0">
                        <a:solidFill>
                          <a:schemeClr val="bg2"/>
                        </a:solidFill>
                      </a:endParaRPr>
                    </a:p>
                  </a:txBody>
                  <a:tcPr/>
                </a:tc>
                <a:extLst>
                  <a:ext uri="{0D108BD9-81ED-4DB2-BD59-A6C34878D82A}">
                    <a16:rowId xmlns:a16="http://schemas.microsoft.com/office/drawing/2014/main" val="626169929"/>
                  </a:ext>
                </a:extLst>
              </a:tr>
              <a:tr h="378956">
                <a:tc gridSpan="5">
                  <a:txBody>
                    <a:bodyPr/>
                    <a:lstStyle/>
                    <a:p>
                      <a:pPr algn="ctr"/>
                      <a:r>
                        <a:rPr lang="el-GR" sz="1200" b="1" dirty="0"/>
                        <a:t>Β’ ΕΠΙΠΕΔΟ ΠΟΛΕΟΔΟΜΙΚΟΥ ΣΧΕΔΙΑΣΜΟΥ</a:t>
                      </a:r>
                      <a:endParaRPr lang="en-US" sz="1200" b="1" dirty="0"/>
                    </a:p>
                  </a:txBody>
                  <a:tcPr/>
                </a:tc>
                <a:tc hMerge="1">
                  <a:txBody>
                    <a:bodyPr/>
                    <a:lstStyle/>
                    <a:p>
                      <a:endParaRPr/>
                    </a:p>
                  </a:txBody>
                  <a:tcPr/>
                </a:tc>
                <a:tc hMerge="1">
                  <a:txBody>
                    <a:bodyPr/>
                    <a:lstStyle/>
                    <a:p>
                      <a:pPr algn="l"/>
                      <a:endParaRPr lang="en-US" sz="1200" dirty="0"/>
                    </a:p>
                  </a:txBody>
                  <a:tcPr/>
                </a:tc>
                <a:tc hMerge="1">
                  <a:txBody>
                    <a:bodyPr/>
                    <a:lstStyle/>
                    <a:p>
                      <a:endParaRPr lang="en-US" dirty="0"/>
                    </a:p>
                  </a:txBody>
                  <a:tcPr/>
                </a:tc>
                <a:tc hMerge="1">
                  <a:txBody>
                    <a:bodyPr/>
                    <a:lstStyle/>
                    <a:p>
                      <a:pPr algn="l"/>
                      <a:endParaRPr lang="en-US" sz="1200" dirty="0"/>
                    </a:p>
                  </a:txBody>
                  <a:tcPr/>
                </a:tc>
                <a:extLst>
                  <a:ext uri="{0D108BD9-81ED-4DB2-BD59-A6C34878D82A}">
                    <a16:rowId xmlns:a16="http://schemas.microsoft.com/office/drawing/2014/main" val="3761857331"/>
                  </a:ext>
                </a:extLst>
              </a:tr>
              <a:tr h="423631">
                <a:tc rowSpan="2">
                  <a:txBody>
                    <a:bodyPr/>
                    <a:lstStyle/>
                    <a:p>
                      <a:pPr algn="l"/>
                      <a:endParaRPr lang="en-US" sz="1200" dirty="0"/>
                    </a:p>
                  </a:txBody>
                  <a:tcPr/>
                </a:tc>
                <a:tc>
                  <a:txBody>
                    <a:bodyPr/>
                    <a:lstStyle/>
                    <a:p>
                      <a:pPr algn="ctr"/>
                      <a:r>
                        <a:rPr lang="el-GR" sz="1200" dirty="0"/>
                        <a:t>Πολεοδομική Μελέτη</a:t>
                      </a:r>
                      <a:endParaRPr lang="en-US" sz="1200" dirty="0"/>
                    </a:p>
                  </a:txBody>
                  <a:tcPr/>
                </a:tc>
                <a:tc>
                  <a:txBody>
                    <a:bodyPr/>
                    <a:lstStyle/>
                    <a:p>
                      <a:pPr algn="ctr"/>
                      <a:r>
                        <a:rPr lang="el-GR" sz="1200" dirty="0"/>
                        <a:t>Π.Δ.</a:t>
                      </a:r>
                      <a:endParaRPr lang="en-US" sz="1200" dirty="0"/>
                    </a:p>
                  </a:txBody>
                  <a:tcPr/>
                </a:tc>
                <a:tc rowSpan="2">
                  <a:txBody>
                    <a:bodyPr/>
                    <a:lstStyle/>
                    <a:p>
                      <a:pPr algn="ctr"/>
                      <a:r>
                        <a:rPr lang="el-GR" sz="1200" kern="1200" dirty="0">
                          <a:solidFill>
                            <a:schemeClr val="bg2"/>
                          </a:solidFill>
                        </a:rPr>
                        <a:t>Ρυμοτομικά Σχέδια Εφαρμογής</a:t>
                      </a:r>
                      <a:endParaRPr lang="en-US" sz="1200" kern="1200" dirty="0">
                        <a:solidFill>
                          <a:schemeClr val="bg2"/>
                        </a:solidFill>
                        <a:latin typeface="+mn-lt"/>
                        <a:ea typeface="+mn-ea"/>
                        <a:cs typeface="+mn-cs"/>
                      </a:endParaRPr>
                    </a:p>
                  </a:txBody>
                  <a:tcPr/>
                </a:tc>
                <a:tc rowSpan="2">
                  <a:txBody>
                    <a:bodyPr/>
                    <a:lstStyle/>
                    <a:p>
                      <a:pPr algn="ctr"/>
                      <a:r>
                        <a:rPr lang="el-GR" sz="1200" dirty="0">
                          <a:solidFill>
                            <a:schemeClr val="bg2"/>
                          </a:solidFill>
                        </a:rPr>
                        <a:t>Απόφαση Γραμματέα Αποκεντρωμένης Διοίκησης</a:t>
                      </a:r>
                    </a:p>
                    <a:p>
                      <a:pPr algn="ctr"/>
                      <a:endParaRPr lang="en-US" sz="1200" dirty="0">
                        <a:solidFill>
                          <a:schemeClr val="bg2"/>
                        </a:solidFill>
                      </a:endParaRPr>
                    </a:p>
                  </a:txBody>
                  <a:tcPr/>
                </a:tc>
                <a:extLst>
                  <a:ext uri="{0D108BD9-81ED-4DB2-BD59-A6C34878D82A}">
                    <a16:rowId xmlns:a16="http://schemas.microsoft.com/office/drawing/2014/main" val="2711040146"/>
                  </a:ext>
                </a:extLst>
              </a:tr>
              <a:tr h="423631">
                <a:tc vMerge="1">
                  <a:txBody>
                    <a:bodyPr/>
                    <a:lstStyle/>
                    <a:p>
                      <a:endParaRPr lang="en-US"/>
                    </a:p>
                  </a:txBody>
                  <a:tcPr/>
                </a:tc>
                <a:tc>
                  <a:txBody>
                    <a:bodyPr/>
                    <a:lstStyle/>
                    <a:p>
                      <a:pPr algn="ctr"/>
                      <a:r>
                        <a:rPr lang="el-GR" sz="1200" dirty="0"/>
                        <a:t>Πράξη Εφαρμογής</a:t>
                      </a:r>
                      <a:endParaRPr lang="en-US" sz="1200" dirty="0"/>
                    </a:p>
                  </a:txBody>
                  <a:tcPr/>
                </a:tc>
                <a:tc>
                  <a:txBody>
                    <a:bodyPr/>
                    <a:lstStyle/>
                    <a:p>
                      <a:pPr algn="ctr"/>
                      <a:r>
                        <a:rPr lang="el-GR" sz="1200" dirty="0"/>
                        <a:t>Απόφαση Νομάρχη/Περιφερειάρχη</a:t>
                      </a:r>
                      <a:endParaRPr lang="en-US" sz="1200" dirty="0"/>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518781122"/>
                  </a:ext>
                </a:extLst>
              </a:tr>
            </a:tbl>
          </a:graphicData>
        </a:graphic>
      </p:graphicFrame>
    </p:spTree>
    <p:extLst>
      <p:ext uri="{BB962C8B-B14F-4D97-AF65-F5344CB8AC3E}">
        <p14:creationId xmlns:p14="http://schemas.microsoft.com/office/powerpoint/2010/main" val="3655183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D0036-1F2D-2435-87E1-30FE5147D8E2}"/>
              </a:ext>
            </a:extLst>
          </p:cNvPr>
          <p:cNvSpPr>
            <a:spLocks noGrp="1"/>
          </p:cNvSpPr>
          <p:nvPr>
            <p:ph type="title"/>
          </p:nvPr>
        </p:nvSpPr>
        <p:spPr>
          <a:xfrm>
            <a:off x="1141413" y="618518"/>
            <a:ext cx="9905998" cy="952830"/>
          </a:xfrm>
        </p:spPr>
        <p:txBody>
          <a:bodyPr>
            <a:normAutofit/>
          </a:bodyPr>
          <a:lstStyle/>
          <a:p>
            <a:pPr algn="ctr"/>
            <a:r>
              <a:rPr lang="el-GR" sz="2400" b="1" dirty="0">
                <a:solidFill>
                  <a:schemeClr val="bg2"/>
                </a:solidFill>
              </a:rPr>
              <a:t>ΜΕΡΟΣ β’</a:t>
            </a:r>
            <a:endParaRPr lang="en-GB" sz="2400" b="1" dirty="0">
              <a:solidFill>
                <a:schemeClr val="bg2"/>
              </a:solidFill>
            </a:endParaRPr>
          </a:p>
        </p:txBody>
      </p:sp>
      <p:sp>
        <p:nvSpPr>
          <p:cNvPr id="3" name="Content Placeholder 2">
            <a:extLst>
              <a:ext uri="{FF2B5EF4-FFF2-40B4-BE49-F238E27FC236}">
                <a16:creationId xmlns:a16="http://schemas.microsoft.com/office/drawing/2014/main" id="{C9D90121-FEB2-B2C5-0FE6-C698F402DED2}"/>
              </a:ext>
            </a:extLst>
          </p:cNvPr>
          <p:cNvSpPr>
            <a:spLocks noGrp="1"/>
          </p:cNvSpPr>
          <p:nvPr>
            <p:ph idx="1"/>
          </p:nvPr>
        </p:nvSpPr>
        <p:spPr>
          <a:xfrm>
            <a:off x="1141412" y="1994170"/>
            <a:ext cx="9905999" cy="1342417"/>
          </a:xfrm>
        </p:spPr>
        <p:txBody>
          <a:bodyPr>
            <a:normAutofit/>
          </a:bodyPr>
          <a:lstStyle/>
          <a:p>
            <a:pPr marL="0" indent="0" algn="ctr">
              <a:buNone/>
            </a:pPr>
            <a:r>
              <a:rPr lang="el-GR" b="1" cap="all" dirty="0">
                <a:solidFill>
                  <a:schemeClr val="bg2"/>
                </a:solidFill>
                <a:latin typeface="+mj-lt"/>
                <a:ea typeface="+mj-ea"/>
                <a:cs typeface="+mj-cs"/>
              </a:rPr>
              <a:t>ΤΟ ΙΣΧΥΟΝ ΣΥΣΤΗΜΑ ΧΩΡΙΚΟΥ ΣΧΕΔΙΑΣΜΟΥ</a:t>
            </a:r>
          </a:p>
        </p:txBody>
      </p:sp>
    </p:spTree>
    <p:extLst>
      <p:ext uri="{BB962C8B-B14F-4D97-AF65-F5344CB8AC3E}">
        <p14:creationId xmlns:p14="http://schemas.microsoft.com/office/powerpoint/2010/main" val="14838037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2751</TotalTime>
  <Words>7654</Words>
  <Application>Microsoft Office PowerPoint</Application>
  <PresentationFormat>Ευρεία οθόνη</PresentationFormat>
  <Paragraphs>403</Paragraphs>
  <Slides>37</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37</vt:i4>
      </vt:variant>
    </vt:vector>
  </HeadingPairs>
  <TitlesOfParts>
    <vt:vector size="44" baseType="lpstr">
      <vt:lpstr>Arial</vt:lpstr>
      <vt:lpstr>Calibri</vt:lpstr>
      <vt:lpstr>Courier New</vt:lpstr>
      <vt:lpstr>Tw Cen MT</vt:lpstr>
      <vt:lpstr>Wingdings</vt:lpstr>
      <vt:lpstr>Wingdings 3</vt:lpstr>
      <vt:lpstr>Κύκλωμα</vt:lpstr>
      <vt:lpstr>ΔΙΚΑΙΟ ΠΟΛΕΟΔΟΜΙΑΣ ΧΩΡΟΤΑΞΙΑΣ &amp; ΠΕΡΙΒΑΛΛΟΝΤΟΣ Ι </vt:lpstr>
      <vt:lpstr>ΜΕΡΟΣ Α’</vt:lpstr>
      <vt:lpstr> ΣΥΝΟΠΤΙΚΗ ΙΣΤΟΡΙΚΗ ΑΝΑΔΡΟΜΗ (1975- σΗμερα) </vt:lpstr>
      <vt:lpstr> ΣΥΝΟΠΤΙΚΗ ΙΣΤΟΡΙΚΗ ΑΝΑΔΡΟΜΗ (1975- σΗμερα) </vt:lpstr>
      <vt:lpstr> ΣΥΝΟΠΤΙΚΗ ΙΣΤΟΡΙΚΗ ΑΝΑΔΡΟΜΗ (1975- σΗμερα) </vt:lpstr>
      <vt:lpstr> ΣΥΝΟΠΤΙΚΗ ΙΣΤΟΡΙΚΗ ΑΝΑΔΡΟΜΗ (1975- σΗμερα) </vt:lpstr>
      <vt:lpstr>Παρουσίαση του PowerPoint</vt:lpstr>
      <vt:lpstr>Παρουσίαση του PowerPoint</vt:lpstr>
      <vt:lpstr>ΜΕΡΟΣ β’</vt:lpstr>
      <vt:lpstr>Ι. Η διΑρθρωση του συστΗματος χωρικού σχεδιασμοΥ (1)</vt:lpstr>
      <vt:lpstr>Ι. Η διΑρθρωση του συστΗματος χωρικού σχεδιασμοΥ (2)</vt:lpstr>
      <vt:lpstr>Ι. Η διΑρθρωση του συστΗματος χωρικού σχεδιασμοΥ (3)</vt:lpstr>
      <vt:lpstr>Ι. Η διΑρθρωση του συστΗματος χωρικού σχεδιασμοΥ (4)</vt:lpstr>
      <vt:lpstr>Ι. Η διΑρθρωση του συστΗματος χωρικοΥ σχεδιασμοΥ (5)</vt:lpstr>
      <vt:lpstr>ΜΕΡΟΣ Γ’</vt:lpstr>
      <vt:lpstr>Ι. Τα ΤοπικΑ ΠολεοδομικΑ ΣχΕδια (ΤΠΣ) </vt:lpstr>
      <vt:lpstr>Ι. Τα ΤοπικΑ ΠολεοδομικΑ ΣχΕδια (ΤΠΣ) </vt:lpstr>
      <vt:lpstr>ΙΙ. Τα ΕιδικΑ ΠολεοδομικΑ ΣχΕδια (ΕΠΣ)</vt:lpstr>
      <vt:lpstr>ΙΙ. Τα ΕιδικΑ ΠολεοδομικΑ ΣχΕδια (ΕΠΣ)</vt:lpstr>
      <vt:lpstr>ΙΙΙ. Η τυπικΗ ισοτιμΙα ΤΠΣ και ΕΠΣ</vt:lpstr>
      <vt:lpstr>ΙV. Η υπαγωγΗ στην κατηγορΙα των ΕΠΣ των ειδικΩν σχεδιασμΩν  για τους ΟργανωμΕνους ΥποδοχεΙς ΔραστηριοτΗτων </vt:lpstr>
      <vt:lpstr>V. Τα ΡυμοτομικΑ ΣχΕδια ΕφαρμογΗς (ΡΣΕ) </vt:lpstr>
      <vt:lpstr>ΔΙΑΔΙΚΑΣΙΑ ΕΓΚΡΙΣΗΣ ΡΥΜΟΤΟΜΙΚΟΥ ΣΧΕΔΙΟΥ ΕΦΑΡΜΟΓΗΣ</vt:lpstr>
      <vt:lpstr>ΜΕΡΟΣ Δ’ </vt:lpstr>
      <vt:lpstr>ΝομικΗ φΥση και δεσμευτικΟτητα χωροταξικΩΝ πλαισΙων </vt:lpstr>
      <vt:lpstr>ΝομικΗ φΥση και δεσμευτικΟτητα ΤΩΝ ΤΠΣ και ΕΠΣ </vt:lpstr>
      <vt:lpstr>Το πολεοδομικΟ (ρυμοτομικΟ) σχΕδιο  ως συστατικΟ στοιχεΙο του ΡΣΕ:  νομικΗ φΥση και νομικΕς συνΕπειες απΟ την έγκριση του </vt:lpstr>
      <vt:lpstr>Νομικεσ συνεπειεσ της εγκρισησ ρυμοτομικου σχεδιου </vt:lpstr>
      <vt:lpstr>Άρση και επανεπιβολη ρυμοτομικησ απαλλοτριωσησ  (αρθρα 88-89 ν. 4759/2020)</vt:lpstr>
      <vt:lpstr>Η πρΑξη εφαρμογΗς του ρυμοτομικοΥ σχεδΙου </vt:lpstr>
      <vt:lpstr>ΠορΙσματα νομολογιασ για ειδικα χωροταξικα πλαισια (Ι)</vt:lpstr>
      <vt:lpstr>ΠορΙσματα νομολογιασ για ειδικα χωροταξικα πλαισια (ΙΙ)</vt:lpstr>
      <vt:lpstr>ΠορΙσματα νομολογιασ για ειδικα χωροταξικα πλαισια (ΙΙΙ)</vt:lpstr>
      <vt:lpstr>ΙΕΡΑΡΧΗΣΗ ΚΑΙ ΕΝΑΡΜΟΝΙΣΗ  ΧΩΡΟΤΑΞΙΚΩΝ ΚΑΙ ΠΟΛΕΟΔΟΜΙΚΩΝ ΣΧΕΔΙΩΝ (Ι)</vt:lpstr>
      <vt:lpstr>ΙΕΡΑΡΧΗΣΗ ΚΑΙ ΕΝΑΡΜΟΝΙΣΗ  ΧΩΡΟΤΑΞΙΚΩΝ ΚΑΙ ΠΟΛΕΟΔΟΜΙΚΩΝ ΣΧΕΔΙΩΝ (ΙΙ)</vt:lpstr>
      <vt:lpstr>ΙΕΡΑΡΧΗΣΗ ΚΑΙ ΕΝΑΡΜΟΝΙΣΗ  ΧΩΡΟΤΑΞΙΚΩΝ ΚΑΙ ΠΟΛΕΟΔΟΜΙΚΩΝ ΣΧΕΔΙΩΝ (ΙΙΙ)</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273</cp:revision>
  <dcterms:created xsi:type="dcterms:W3CDTF">2023-11-01T21:01:17Z</dcterms:created>
  <dcterms:modified xsi:type="dcterms:W3CDTF">2025-05-17T09:52:58Z</dcterms:modified>
</cp:coreProperties>
</file>