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4"/>
  </p:notesMasterIdLst>
  <p:handoutMasterIdLst>
    <p:handoutMasterId r:id="rId45"/>
  </p:handoutMasterIdLst>
  <p:sldIdLst>
    <p:sldId id="256" r:id="rId2"/>
    <p:sldId id="285" r:id="rId3"/>
    <p:sldId id="303" r:id="rId4"/>
    <p:sldId id="306" r:id="rId5"/>
    <p:sldId id="327" r:id="rId6"/>
    <p:sldId id="307" r:id="rId7"/>
    <p:sldId id="325" r:id="rId8"/>
    <p:sldId id="341" r:id="rId9"/>
    <p:sldId id="342" r:id="rId10"/>
    <p:sldId id="326" r:id="rId11"/>
    <p:sldId id="343" r:id="rId12"/>
    <p:sldId id="328" r:id="rId13"/>
    <p:sldId id="344" r:id="rId14"/>
    <p:sldId id="329" r:id="rId15"/>
    <p:sldId id="368" r:id="rId16"/>
    <p:sldId id="345" r:id="rId17"/>
    <p:sldId id="330" r:id="rId18"/>
    <p:sldId id="335" r:id="rId19"/>
    <p:sldId id="336" r:id="rId20"/>
    <p:sldId id="346" r:id="rId21"/>
    <p:sldId id="347" r:id="rId22"/>
    <p:sldId id="348" r:id="rId23"/>
    <p:sldId id="337"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740" autoAdjust="0"/>
  </p:normalViewPr>
  <p:slideViewPr>
    <p:cSldViewPr snapToGrid="0" showGuides="1">
      <p:cViewPr varScale="1">
        <p:scale>
          <a:sx n="78" d="100"/>
          <a:sy n="78" d="100"/>
        </p:scale>
        <p:origin x="1008" y="84"/>
      </p:cViewPr>
      <p:guideLst>
        <p:guide orient="horz" pos="2160"/>
        <p:guide pos="3840"/>
        <p:guide orient="horz" pos="3113"/>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3C146-E2BA-41EA-8AE9-0C67692768F2}" type="datetimeFigureOut">
              <a:rPr lang="ru-RU" smtClean="0"/>
              <a:t>17.04.2024</a:t>
            </a:fld>
            <a:endParaRPr lang="ru-RU" dirty="0"/>
          </a:p>
        </p:txBody>
      </p:sp>
      <p:sp>
        <p:nvSpPr>
          <p:cNvPr id="4" name="Footer Placeholder 3">
            <a:extLst>
              <a:ext uri="{FF2B5EF4-FFF2-40B4-BE49-F238E27FC236}">
                <a16:creationId xmlns:a16="http://schemas.microsoft.com/office/drawing/2014/main"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0C303-0EDA-42E1-9745-6C6A39A7B5C4}" type="slidenum">
              <a:rPr lang="ru-RU" smtClean="0"/>
              <a:t>‹#›</a:t>
            </a:fld>
            <a:endParaRPr lang="ru-RU"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3EB6-8099-4744-9273-C8C1DD61A2EA}" type="datetimeFigureOut">
              <a:rPr lang="ru-RU" smtClean="0"/>
              <a:t>17.04.2024</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40A10-6036-4879-816D-55C01FC94846}" type="slidenum">
              <a:rPr lang="ru-RU" smtClean="0"/>
              <a:t>‹#›</a:t>
            </a:fld>
            <a:endParaRPr lang="ru-RU"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FC40A10-6036-4879-816D-55C01FC94846}" type="slidenum">
              <a:rPr lang="ru-RU" smtClean="0"/>
              <a:t>2</a:t>
            </a:fld>
            <a:endParaRPr lang="ru-RU" dirty="0"/>
          </a:p>
        </p:txBody>
      </p:sp>
    </p:spTree>
    <p:extLst>
      <p:ext uri="{BB962C8B-B14F-4D97-AF65-F5344CB8AC3E}">
        <p14:creationId xmlns:p14="http://schemas.microsoft.com/office/powerpoint/2010/main" val="49872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12</a:t>
            </a:fld>
            <a:endParaRPr lang="ru-RU" dirty="0"/>
          </a:p>
        </p:txBody>
      </p:sp>
    </p:spTree>
    <p:extLst>
      <p:ext uri="{BB962C8B-B14F-4D97-AF65-F5344CB8AC3E}">
        <p14:creationId xmlns:p14="http://schemas.microsoft.com/office/powerpoint/2010/main" val="2311884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13</a:t>
            </a:fld>
            <a:endParaRPr lang="ru-RU" dirty="0"/>
          </a:p>
        </p:txBody>
      </p:sp>
    </p:spTree>
    <p:extLst>
      <p:ext uri="{BB962C8B-B14F-4D97-AF65-F5344CB8AC3E}">
        <p14:creationId xmlns:p14="http://schemas.microsoft.com/office/powerpoint/2010/main" val="328679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14</a:t>
            </a:fld>
            <a:endParaRPr lang="ru-RU" dirty="0"/>
          </a:p>
        </p:txBody>
      </p:sp>
    </p:spTree>
    <p:extLst>
      <p:ext uri="{BB962C8B-B14F-4D97-AF65-F5344CB8AC3E}">
        <p14:creationId xmlns:p14="http://schemas.microsoft.com/office/powerpoint/2010/main" val="390790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15</a:t>
            </a:fld>
            <a:endParaRPr lang="ru-RU" dirty="0"/>
          </a:p>
        </p:txBody>
      </p:sp>
    </p:spTree>
    <p:extLst>
      <p:ext uri="{BB962C8B-B14F-4D97-AF65-F5344CB8AC3E}">
        <p14:creationId xmlns:p14="http://schemas.microsoft.com/office/powerpoint/2010/main" val="271041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16</a:t>
            </a:fld>
            <a:endParaRPr lang="ru-RU" dirty="0"/>
          </a:p>
        </p:txBody>
      </p:sp>
    </p:spTree>
    <p:extLst>
      <p:ext uri="{BB962C8B-B14F-4D97-AF65-F5344CB8AC3E}">
        <p14:creationId xmlns:p14="http://schemas.microsoft.com/office/powerpoint/2010/main" val="2802121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17</a:t>
            </a:fld>
            <a:endParaRPr lang="ru-RU" dirty="0"/>
          </a:p>
        </p:txBody>
      </p:sp>
    </p:spTree>
    <p:extLst>
      <p:ext uri="{BB962C8B-B14F-4D97-AF65-F5344CB8AC3E}">
        <p14:creationId xmlns:p14="http://schemas.microsoft.com/office/powerpoint/2010/main" val="97235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19</a:t>
            </a:fld>
            <a:endParaRPr lang="ru-RU" dirty="0"/>
          </a:p>
        </p:txBody>
      </p:sp>
    </p:spTree>
    <p:extLst>
      <p:ext uri="{BB962C8B-B14F-4D97-AF65-F5344CB8AC3E}">
        <p14:creationId xmlns:p14="http://schemas.microsoft.com/office/powerpoint/2010/main" val="383626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20</a:t>
            </a:fld>
            <a:endParaRPr lang="ru-RU" dirty="0"/>
          </a:p>
        </p:txBody>
      </p:sp>
    </p:spTree>
    <p:extLst>
      <p:ext uri="{BB962C8B-B14F-4D97-AF65-F5344CB8AC3E}">
        <p14:creationId xmlns:p14="http://schemas.microsoft.com/office/powerpoint/2010/main" val="383036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21</a:t>
            </a:fld>
            <a:endParaRPr lang="ru-RU" dirty="0"/>
          </a:p>
        </p:txBody>
      </p:sp>
    </p:spTree>
    <p:extLst>
      <p:ext uri="{BB962C8B-B14F-4D97-AF65-F5344CB8AC3E}">
        <p14:creationId xmlns:p14="http://schemas.microsoft.com/office/powerpoint/2010/main" val="2430568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23</a:t>
            </a:fld>
            <a:endParaRPr lang="ru-RU" dirty="0"/>
          </a:p>
        </p:txBody>
      </p:sp>
    </p:spTree>
    <p:extLst>
      <p:ext uri="{BB962C8B-B14F-4D97-AF65-F5344CB8AC3E}">
        <p14:creationId xmlns:p14="http://schemas.microsoft.com/office/powerpoint/2010/main" val="353548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3</a:t>
            </a:fld>
            <a:endParaRPr lang="ru-RU" dirty="0"/>
          </a:p>
        </p:txBody>
      </p:sp>
    </p:spTree>
    <p:extLst>
      <p:ext uri="{BB962C8B-B14F-4D97-AF65-F5344CB8AC3E}">
        <p14:creationId xmlns:p14="http://schemas.microsoft.com/office/powerpoint/2010/main" val="331023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24</a:t>
            </a:fld>
            <a:endParaRPr lang="ru-RU" dirty="0"/>
          </a:p>
        </p:txBody>
      </p:sp>
    </p:spTree>
    <p:extLst>
      <p:ext uri="{BB962C8B-B14F-4D97-AF65-F5344CB8AC3E}">
        <p14:creationId xmlns:p14="http://schemas.microsoft.com/office/powerpoint/2010/main" val="3369773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25</a:t>
            </a:fld>
            <a:endParaRPr lang="ru-RU" dirty="0"/>
          </a:p>
        </p:txBody>
      </p:sp>
    </p:spTree>
    <p:extLst>
      <p:ext uri="{BB962C8B-B14F-4D97-AF65-F5344CB8AC3E}">
        <p14:creationId xmlns:p14="http://schemas.microsoft.com/office/powerpoint/2010/main" val="302236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26</a:t>
            </a:fld>
            <a:endParaRPr lang="ru-RU" dirty="0"/>
          </a:p>
        </p:txBody>
      </p:sp>
    </p:spTree>
    <p:extLst>
      <p:ext uri="{BB962C8B-B14F-4D97-AF65-F5344CB8AC3E}">
        <p14:creationId xmlns:p14="http://schemas.microsoft.com/office/powerpoint/2010/main" val="3564982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27</a:t>
            </a:fld>
            <a:endParaRPr lang="ru-RU" dirty="0"/>
          </a:p>
        </p:txBody>
      </p:sp>
    </p:spTree>
    <p:extLst>
      <p:ext uri="{BB962C8B-B14F-4D97-AF65-F5344CB8AC3E}">
        <p14:creationId xmlns:p14="http://schemas.microsoft.com/office/powerpoint/2010/main" val="1574573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28</a:t>
            </a:fld>
            <a:endParaRPr lang="ru-RU" dirty="0"/>
          </a:p>
        </p:txBody>
      </p:sp>
    </p:spTree>
    <p:extLst>
      <p:ext uri="{BB962C8B-B14F-4D97-AF65-F5344CB8AC3E}">
        <p14:creationId xmlns:p14="http://schemas.microsoft.com/office/powerpoint/2010/main" val="27942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29</a:t>
            </a:fld>
            <a:endParaRPr lang="ru-RU" dirty="0"/>
          </a:p>
        </p:txBody>
      </p:sp>
    </p:spTree>
    <p:extLst>
      <p:ext uri="{BB962C8B-B14F-4D97-AF65-F5344CB8AC3E}">
        <p14:creationId xmlns:p14="http://schemas.microsoft.com/office/powerpoint/2010/main" val="2720631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30</a:t>
            </a:fld>
            <a:endParaRPr lang="ru-RU" dirty="0"/>
          </a:p>
        </p:txBody>
      </p:sp>
    </p:spTree>
    <p:extLst>
      <p:ext uri="{BB962C8B-B14F-4D97-AF65-F5344CB8AC3E}">
        <p14:creationId xmlns:p14="http://schemas.microsoft.com/office/powerpoint/2010/main" val="3896375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31</a:t>
            </a:fld>
            <a:endParaRPr lang="ru-RU" dirty="0"/>
          </a:p>
        </p:txBody>
      </p:sp>
    </p:spTree>
    <p:extLst>
      <p:ext uri="{BB962C8B-B14F-4D97-AF65-F5344CB8AC3E}">
        <p14:creationId xmlns:p14="http://schemas.microsoft.com/office/powerpoint/2010/main" val="3777439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32</a:t>
            </a:fld>
            <a:endParaRPr lang="ru-RU" dirty="0"/>
          </a:p>
        </p:txBody>
      </p:sp>
    </p:spTree>
    <p:extLst>
      <p:ext uri="{BB962C8B-B14F-4D97-AF65-F5344CB8AC3E}">
        <p14:creationId xmlns:p14="http://schemas.microsoft.com/office/powerpoint/2010/main" val="194929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33</a:t>
            </a:fld>
            <a:endParaRPr lang="ru-RU" dirty="0"/>
          </a:p>
        </p:txBody>
      </p:sp>
    </p:spTree>
    <p:extLst>
      <p:ext uri="{BB962C8B-B14F-4D97-AF65-F5344CB8AC3E}">
        <p14:creationId xmlns:p14="http://schemas.microsoft.com/office/powerpoint/2010/main" val="105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πραγματική αύξηση της συγκέντρωσης της </a:t>
            </a:r>
            <a:r>
              <a:rPr lang="en-US" dirty="0"/>
              <a:t>CK </a:t>
            </a:r>
            <a:r>
              <a:rPr lang="el-GR" dirty="0"/>
              <a:t>μπορεί να οφείλεται σε παθολογικές καταστάσεις των μυών, τραυματισμοί, σοκ και επιληπτικές κρίσεις που μπορεί να οδηγήσουν μέχρι και σε νέκρωση μυών και τελικά την αύξηση της συγκέντρωσης της </a:t>
            </a:r>
            <a:r>
              <a:rPr lang="en-US" dirty="0"/>
              <a:t>CK. </a:t>
            </a:r>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4</a:t>
            </a:fld>
            <a:endParaRPr lang="ru-RU" dirty="0"/>
          </a:p>
        </p:txBody>
      </p:sp>
    </p:spTree>
    <p:extLst>
      <p:ext uri="{BB962C8B-B14F-4D97-AF65-F5344CB8AC3E}">
        <p14:creationId xmlns:p14="http://schemas.microsoft.com/office/powerpoint/2010/main" val="993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34</a:t>
            </a:fld>
            <a:endParaRPr lang="ru-RU" dirty="0"/>
          </a:p>
        </p:txBody>
      </p:sp>
    </p:spTree>
    <p:extLst>
      <p:ext uri="{BB962C8B-B14F-4D97-AF65-F5344CB8AC3E}">
        <p14:creationId xmlns:p14="http://schemas.microsoft.com/office/powerpoint/2010/main" val="3090490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35</a:t>
            </a:fld>
            <a:endParaRPr lang="ru-RU" dirty="0"/>
          </a:p>
        </p:txBody>
      </p:sp>
    </p:spTree>
    <p:extLst>
      <p:ext uri="{BB962C8B-B14F-4D97-AF65-F5344CB8AC3E}">
        <p14:creationId xmlns:p14="http://schemas.microsoft.com/office/powerpoint/2010/main" val="1646968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36</a:t>
            </a:fld>
            <a:endParaRPr lang="ru-RU" dirty="0"/>
          </a:p>
        </p:txBody>
      </p:sp>
    </p:spTree>
    <p:extLst>
      <p:ext uri="{BB962C8B-B14F-4D97-AF65-F5344CB8AC3E}">
        <p14:creationId xmlns:p14="http://schemas.microsoft.com/office/powerpoint/2010/main" val="2365937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38</a:t>
            </a:fld>
            <a:endParaRPr lang="ru-RU" dirty="0"/>
          </a:p>
        </p:txBody>
      </p:sp>
    </p:spTree>
    <p:extLst>
      <p:ext uri="{BB962C8B-B14F-4D97-AF65-F5344CB8AC3E}">
        <p14:creationId xmlns:p14="http://schemas.microsoft.com/office/powerpoint/2010/main" val="1011074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39</a:t>
            </a:fld>
            <a:endParaRPr lang="ru-RU" dirty="0"/>
          </a:p>
        </p:txBody>
      </p:sp>
    </p:spTree>
    <p:extLst>
      <p:ext uri="{BB962C8B-B14F-4D97-AF65-F5344CB8AC3E}">
        <p14:creationId xmlns:p14="http://schemas.microsoft.com/office/powerpoint/2010/main" val="300977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40</a:t>
            </a:fld>
            <a:endParaRPr lang="ru-RU" dirty="0"/>
          </a:p>
        </p:txBody>
      </p:sp>
    </p:spTree>
    <p:extLst>
      <p:ext uri="{BB962C8B-B14F-4D97-AF65-F5344CB8AC3E}">
        <p14:creationId xmlns:p14="http://schemas.microsoft.com/office/powerpoint/2010/main" val="3247963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41</a:t>
            </a:fld>
            <a:endParaRPr lang="ru-RU" dirty="0"/>
          </a:p>
        </p:txBody>
      </p:sp>
    </p:spTree>
    <p:extLst>
      <p:ext uri="{BB962C8B-B14F-4D97-AF65-F5344CB8AC3E}">
        <p14:creationId xmlns:p14="http://schemas.microsoft.com/office/powerpoint/2010/main" val="4177472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bg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42</a:t>
            </a:fld>
            <a:endParaRPr lang="ru-RU" dirty="0"/>
          </a:p>
        </p:txBody>
      </p:sp>
    </p:spTree>
    <p:extLst>
      <p:ext uri="{BB962C8B-B14F-4D97-AF65-F5344CB8AC3E}">
        <p14:creationId xmlns:p14="http://schemas.microsoft.com/office/powerpoint/2010/main" val="102887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Λόγω του μικρού χρόνου ημίσειας ζωής (2-3 ώρες) και την γρήγορη αποκατάσταση της μετά την αντιμετώπιση του τραυματισμού είναι περισσότερο αξιόπιστη για οξύς τραυματισμούς και λιγότερο αξιόπιστη για χρόνιους μυϊκούς τραυματισμούς μικρής έκτασης. Για πιο πρόσφατους και χρόνιους τραυματισμούς μυών μετράμε και την </a:t>
            </a:r>
            <a:r>
              <a:rPr lang="en-US" dirty="0"/>
              <a:t>AST </a:t>
            </a:r>
            <a:r>
              <a:rPr lang="el-GR" dirty="0"/>
              <a:t>που αναμένεται να είναι αυξημένη μαζί με την όποια αύξηση της </a:t>
            </a:r>
            <a:r>
              <a:rPr lang="en-US" dirty="0"/>
              <a:t>CK. </a:t>
            </a:r>
            <a:endParaRPr lang="el-GR" dirty="0"/>
          </a:p>
        </p:txBody>
      </p:sp>
      <p:sp>
        <p:nvSpPr>
          <p:cNvPr id="4" name="Slide Number Placeholder 3"/>
          <p:cNvSpPr>
            <a:spLocks noGrp="1"/>
          </p:cNvSpPr>
          <p:nvPr>
            <p:ph type="sldNum" sz="quarter" idx="5"/>
          </p:nvPr>
        </p:nvSpPr>
        <p:spPr/>
        <p:txBody>
          <a:bodyPr/>
          <a:lstStyle/>
          <a:p>
            <a:fld id="{6FC40A10-6036-4879-816D-55C01FC94846}" type="slidenum">
              <a:rPr lang="ru-RU" smtClean="0"/>
              <a:t>5</a:t>
            </a:fld>
            <a:endParaRPr lang="ru-RU" dirty="0"/>
          </a:p>
        </p:txBody>
      </p:sp>
    </p:spTree>
    <p:extLst>
      <p:ext uri="{BB962C8B-B14F-4D97-AF65-F5344CB8AC3E}">
        <p14:creationId xmlns:p14="http://schemas.microsoft.com/office/powerpoint/2010/main" val="429488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Σε κλινικό επίπεδο μετράμε πάντα την ολική </a:t>
            </a:r>
            <a:r>
              <a:rPr lang="el-GR" sz="1200" kern="1200" dirty="0" err="1">
                <a:solidFill>
                  <a:schemeClr val="tx1"/>
                </a:solidFill>
                <a:effectLst/>
                <a:latin typeface="+mn-lt"/>
                <a:ea typeface="+mn-ea"/>
                <a:cs typeface="+mn-cs"/>
              </a:rPr>
              <a:t>χολερυθρίνη</a:t>
            </a:r>
            <a:r>
              <a:rPr lang="el-GR" sz="1200" kern="1200" dirty="0">
                <a:solidFill>
                  <a:schemeClr val="tx1"/>
                </a:solidFill>
                <a:effectLst/>
                <a:latin typeface="+mn-lt"/>
                <a:ea typeface="+mn-ea"/>
                <a:cs typeface="+mn-cs"/>
              </a:rPr>
              <a:t>. Η μέτρηση της άμεσης ή έμμεσης </a:t>
            </a:r>
            <a:r>
              <a:rPr lang="el-GR" sz="1200" kern="1200" dirty="0" err="1">
                <a:solidFill>
                  <a:schemeClr val="tx1"/>
                </a:solidFill>
                <a:effectLst/>
                <a:latin typeface="+mn-lt"/>
                <a:ea typeface="+mn-ea"/>
                <a:cs typeface="+mn-cs"/>
              </a:rPr>
              <a:t>χολερυθρίνης</a:t>
            </a:r>
            <a:r>
              <a:rPr lang="el-GR" sz="1200" kern="1200" dirty="0">
                <a:solidFill>
                  <a:schemeClr val="tx1"/>
                </a:solidFill>
                <a:effectLst/>
                <a:latin typeface="+mn-lt"/>
                <a:ea typeface="+mn-ea"/>
                <a:cs typeface="+mn-cs"/>
              </a:rPr>
              <a:t> μεμονωμένα δεν έχει απολύτως καμία διαγνωστική αξία. </a:t>
            </a:r>
          </a:p>
        </p:txBody>
      </p:sp>
      <p:sp>
        <p:nvSpPr>
          <p:cNvPr id="4" name="Slide Number Placeholder 3"/>
          <p:cNvSpPr>
            <a:spLocks noGrp="1"/>
          </p:cNvSpPr>
          <p:nvPr>
            <p:ph type="sldNum" sz="quarter" idx="5"/>
          </p:nvPr>
        </p:nvSpPr>
        <p:spPr/>
        <p:txBody>
          <a:bodyPr/>
          <a:lstStyle/>
          <a:p>
            <a:fld id="{6FC40A10-6036-4879-816D-55C01FC94846}" type="slidenum">
              <a:rPr lang="ru-RU" smtClean="0"/>
              <a:t>6</a:t>
            </a:fld>
            <a:endParaRPr lang="ru-RU" dirty="0"/>
          </a:p>
        </p:txBody>
      </p:sp>
    </p:spTree>
    <p:extLst>
      <p:ext uri="{BB962C8B-B14F-4D97-AF65-F5344CB8AC3E}">
        <p14:creationId xmlns:p14="http://schemas.microsoft.com/office/powerpoint/2010/main" val="361029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Σε περιπτώσεις όπου η παραγωγή </a:t>
            </a:r>
            <a:r>
              <a:rPr lang="el-GR" dirty="0" err="1"/>
              <a:t>χολερυθρίνης</a:t>
            </a:r>
            <a:r>
              <a:rPr lang="el-GR" dirty="0"/>
              <a:t> ξεπερνά την δυνατότητα του ήπατος να την απομακρύνει. </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7</a:t>
            </a:fld>
            <a:endParaRPr lang="ru-RU" dirty="0"/>
          </a:p>
        </p:txBody>
      </p:sp>
    </p:spTree>
    <p:extLst>
      <p:ext uri="{BB962C8B-B14F-4D97-AF65-F5344CB8AC3E}">
        <p14:creationId xmlns:p14="http://schemas.microsoft.com/office/powerpoint/2010/main" val="245135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Σε περιπτώσεις όπου το ήπαρ δεν είναι θέση να απομακρύνει τη </a:t>
            </a:r>
            <a:r>
              <a:rPr lang="el-GR" dirty="0" err="1"/>
              <a:t>χολερυθρίνη</a:t>
            </a:r>
            <a:r>
              <a:rPr lang="el-GR" dirty="0"/>
              <a:t> που παράγεται φυσιολογικά</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8</a:t>
            </a:fld>
            <a:endParaRPr lang="ru-RU" dirty="0"/>
          </a:p>
        </p:txBody>
      </p:sp>
    </p:spTree>
    <p:extLst>
      <p:ext uri="{BB962C8B-B14F-4D97-AF65-F5344CB8AC3E}">
        <p14:creationId xmlns:p14="http://schemas.microsoft.com/office/powerpoint/2010/main" val="355656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err="1">
                <a:solidFill>
                  <a:schemeClr val="tx1"/>
                </a:solidFill>
                <a:effectLst/>
                <a:latin typeface="+mn-lt"/>
                <a:ea typeface="+mn-ea"/>
                <a:cs typeface="+mn-cs"/>
              </a:rPr>
              <a:t>Εξω</a:t>
            </a:r>
            <a:r>
              <a:rPr lang="el-GR" sz="1200" kern="1200" dirty="0">
                <a:solidFill>
                  <a:schemeClr val="tx1"/>
                </a:solidFill>
                <a:effectLst/>
                <a:latin typeface="+mn-lt"/>
                <a:ea typeface="+mn-ea"/>
                <a:cs typeface="+mn-cs"/>
              </a:rPr>
              <a:t> ηπατική </a:t>
            </a:r>
            <a:r>
              <a:rPr lang="el-GR" sz="1200" kern="1200" dirty="0" err="1">
                <a:solidFill>
                  <a:schemeClr val="tx1"/>
                </a:solidFill>
                <a:effectLst/>
                <a:latin typeface="+mn-lt"/>
                <a:ea typeface="+mn-ea"/>
                <a:cs typeface="+mn-cs"/>
              </a:rPr>
              <a:t>χολόσταση</a:t>
            </a:r>
            <a:r>
              <a:rPr lang="el-GR" sz="1200" kern="1200" dirty="0">
                <a:solidFill>
                  <a:schemeClr val="tx1"/>
                </a:solidFill>
                <a:effectLst/>
                <a:latin typeface="+mn-lt"/>
                <a:ea typeface="+mn-ea"/>
                <a:cs typeface="+mn-cs"/>
              </a:rPr>
              <a:t> δηλαδή αδυναμία απομάκρυνσης της χολής </a:t>
            </a:r>
          </a:p>
        </p:txBody>
      </p:sp>
      <p:sp>
        <p:nvSpPr>
          <p:cNvPr id="4" name="Slide Number Placeholder 3"/>
          <p:cNvSpPr>
            <a:spLocks noGrp="1"/>
          </p:cNvSpPr>
          <p:nvPr>
            <p:ph type="sldNum" sz="quarter" idx="5"/>
          </p:nvPr>
        </p:nvSpPr>
        <p:spPr/>
        <p:txBody>
          <a:bodyPr/>
          <a:lstStyle/>
          <a:p>
            <a:fld id="{6FC40A10-6036-4879-816D-55C01FC94846}" type="slidenum">
              <a:rPr lang="ru-RU" smtClean="0"/>
              <a:t>9</a:t>
            </a:fld>
            <a:endParaRPr lang="ru-RU" dirty="0"/>
          </a:p>
        </p:txBody>
      </p:sp>
    </p:spTree>
    <p:extLst>
      <p:ext uri="{BB962C8B-B14F-4D97-AF65-F5344CB8AC3E}">
        <p14:creationId xmlns:p14="http://schemas.microsoft.com/office/powerpoint/2010/main" val="298330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Οι φυσιολογικές τιμές της </a:t>
            </a:r>
            <a:r>
              <a:rPr lang="el-GR" sz="1200" kern="1200" dirty="0" err="1">
                <a:solidFill>
                  <a:schemeClr val="tx1"/>
                </a:solidFill>
                <a:effectLst/>
                <a:latin typeface="+mn-lt"/>
                <a:ea typeface="+mn-ea"/>
                <a:cs typeface="+mn-cs"/>
              </a:rPr>
              <a:t>χολερυθρίνης</a:t>
            </a:r>
            <a:r>
              <a:rPr lang="el-GR" sz="1200" kern="1200" dirty="0">
                <a:solidFill>
                  <a:schemeClr val="tx1"/>
                </a:solidFill>
                <a:effectLst/>
                <a:latin typeface="+mn-lt"/>
                <a:ea typeface="+mn-ea"/>
                <a:cs typeface="+mn-cs"/>
              </a:rPr>
              <a:t> στον ορό αίματος είναι κάτω από </a:t>
            </a:r>
            <a:r>
              <a:rPr lang="en-US" sz="1200" kern="1200" dirty="0">
                <a:solidFill>
                  <a:schemeClr val="tx1"/>
                </a:solidFill>
                <a:effectLst/>
                <a:latin typeface="+mn-lt"/>
                <a:ea typeface="+mn-ea"/>
                <a:cs typeface="+mn-cs"/>
              </a:rPr>
              <a:t>1mg/dl. </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C40A10-6036-4879-816D-55C01FC94846}" type="slidenum">
              <a:rPr lang="ru-RU" smtClean="0"/>
              <a:t>10</a:t>
            </a:fld>
            <a:endParaRPr lang="ru-RU" dirty="0"/>
          </a:p>
        </p:txBody>
      </p:sp>
    </p:spTree>
    <p:extLst>
      <p:ext uri="{BB962C8B-B14F-4D97-AF65-F5344CB8AC3E}">
        <p14:creationId xmlns:p14="http://schemas.microsoft.com/office/powerpoint/2010/main" val="4054236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dirty="0"/>
              <a:t>CLICK TO EDIT MASTER TITLE STYLE</a:t>
            </a:r>
            <a:endParaRPr lang="ru-RU" dirty="0"/>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a:t>Click icon to add picture</a:t>
            </a:r>
            <a:endParaRPr lang="ru-RU"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dirty="0"/>
              <a:t>$12,345</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dirty="0"/>
              <a:t>$6,789</a:t>
            </a:r>
            <a:endParaRPr lang="ru-RU" dirty="0"/>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041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$25</a:t>
            </a:r>
            <a:endParaRPr lang="ru-RU" dirty="0"/>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$50</a:t>
            </a:r>
            <a:endParaRPr lang="ru-RU" dirty="0"/>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$100</a:t>
            </a:r>
            <a:endParaRPr lang="ru-RU" dirty="0"/>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dirty="0"/>
              <a:t>CLICK TO EDIT</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dirty="0"/>
              <a:t>Competitor 2</a:t>
            </a:r>
          </a:p>
          <a:p>
            <a:r>
              <a:rPr lang="en-US" dirty="0"/>
              <a:t>Logo</a:t>
            </a:r>
            <a:endParaRPr lang="ru-RU" dirty="0"/>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1</a:t>
            </a:r>
            <a:endParaRPr lang="en-US" dirty="0"/>
          </a:p>
          <a:p>
            <a:r>
              <a:rPr lang="en-US" dirty="0"/>
              <a:t>Logo</a:t>
            </a:r>
            <a:endParaRPr lang="ru-RU" dirty="0"/>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3</a:t>
            </a:r>
            <a:endParaRPr lang="en-US" dirty="0"/>
          </a:p>
          <a:p>
            <a:r>
              <a:rPr lang="en-US" dirty="0"/>
              <a:t>Logo</a:t>
            </a:r>
            <a:endParaRPr lang="ru-RU" dirty="0"/>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4</a:t>
            </a:r>
            <a:endParaRPr lang="en-US" dirty="0"/>
          </a:p>
          <a:p>
            <a:r>
              <a:rPr lang="en-US" dirty="0"/>
              <a:t>Logo</a:t>
            </a:r>
            <a:r>
              <a:rPr lang="ru-RU" dirty="0"/>
              <a:t>я</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5</a:t>
            </a:r>
            <a:endParaRPr lang="en-US" dirty="0"/>
          </a:p>
          <a:p>
            <a:r>
              <a:rPr lang="en-US" dirty="0"/>
              <a:t>Logo</a:t>
            </a:r>
            <a:endParaRPr lang="ru-RU" dirty="0"/>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6</a:t>
            </a:r>
            <a:endParaRPr lang="en-US" dirty="0"/>
          </a:p>
          <a:p>
            <a:r>
              <a:rPr lang="en-US" dirty="0"/>
              <a:t>Logo</a:t>
            </a:r>
            <a:endParaRPr lang="ru-RU" dirty="0"/>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dirty="0"/>
              <a:t>1</a:t>
            </a:r>
            <a:endParaRPr lang="ru-RU" dirty="0"/>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dirty="0"/>
              <a:t>2</a:t>
            </a:r>
            <a:endParaRPr lang="ru-RU" dirty="0"/>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dirty="0"/>
              <a:t>3</a:t>
            </a:r>
            <a:endParaRPr lang="ru-RU" dirty="0"/>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Tree>
    <p:extLst>
      <p:ext uri="{BB962C8B-B14F-4D97-AF65-F5344CB8AC3E}">
        <p14:creationId xmlns:p14="http://schemas.microsoft.com/office/powerpoint/2010/main" val="77891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dirty="0"/>
              <a:t>TIMELINE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Tree>
    <p:extLst>
      <p:ext uri="{BB962C8B-B14F-4D97-AF65-F5344CB8AC3E}">
        <p14:creationId xmlns:p14="http://schemas.microsoft.com/office/powerpoint/2010/main" val="36275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a:t>Click icon to add table</a:t>
            </a:r>
            <a:endParaRPr lang="ru-RU" dirty="0"/>
          </a:p>
        </p:txBody>
      </p:sp>
    </p:spTree>
    <p:extLst>
      <p:ext uri="{BB962C8B-B14F-4D97-AF65-F5344CB8AC3E}">
        <p14:creationId xmlns:p14="http://schemas.microsoft.com/office/powerpoint/2010/main" val="3183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1744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a:t>Click icon to add picture</a:t>
            </a:r>
            <a:endParaRPr lang="ru-RU"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dirty="0"/>
              <a:t>PITCH</a:t>
            </a:r>
            <a:br>
              <a:rPr lang="en-US" dirty="0"/>
            </a:br>
            <a:r>
              <a:rPr lang="en-US" dirty="0"/>
              <a:t>DECK</a:t>
            </a:r>
            <a:br>
              <a:rPr lang="en-US" dirty="0"/>
            </a:br>
            <a:r>
              <a:rPr lang="en-US" dirty="0"/>
              <a:t>TITLE</a:t>
            </a:r>
            <a:endParaRPr lang="ru-RU" dirty="0"/>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ru-RU" smtClean="0"/>
              <a:t>‹#›</a:t>
            </a:fld>
            <a:endParaRPr lang="ru-RU"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90769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a:t>Click icon to add chart</a:t>
            </a:r>
            <a:endParaRPr lang="ru-RU"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12869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a:t>Click icon to add picture</a:t>
            </a: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dirty="0"/>
              <a:t>THANK YOU!</a:t>
            </a:r>
            <a:endParaRPr lang="ru-RU" dirty="0"/>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August Bergqvist</a:t>
            </a:r>
            <a:endParaRPr lang="ru-RU" dirty="0"/>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+7 888 999-000-11</a:t>
            </a:r>
            <a:endParaRPr lang="ru-RU" dirty="0"/>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Bergqvist@vanarsdelltd.com</a:t>
            </a:r>
            <a:endParaRPr lang="ru-RU" dirty="0"/>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Website:</a:t>
            </a:r>
            <a:endParaRPr lang="ru-RU" dirty="0"/>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www.vanarsdelltd.com</a:t>
            </a:r>
            <a:endParaRPr lang="ru-RU" dirty="0"/>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a:t>Click icon to add picture</a:t>
            </a: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dirty="0"/>
              <a:t>APPENDIX</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dirty="0"/>
              <a:t>TESTIMONIALS</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Click to 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Click to 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Click to 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Tree>
    <p:extLst>
      <p:ext uri="{BB962C8B-B14F-4D97-AF65-F5344CB8AC3E}">
        <p14:creationId xmlns:p14="http://schemas.microsoft.com/office/powerpoint/2010/main" val="86413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dirty="0"/>
              <a:t>CASE STUDY</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319576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1</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dirty="0"/>
              <a:t>HOW TO USE THIS TEMPLATE</a:t>
            </a:r>
            <a:endParaRPr lang="ru-RU" dirty="0"/>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a:t>Click icon to add picture</a:t>
            </a:r>
            <a:endParaRPr lang="ru-RU"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dirty="0"/>
              <a:t>CLICK TO EDIT MASTER TITLE STYLE</a:t>
            </a:r>
            <a:endParaRPr lang="ru-RU" dirty="0"/>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dirty="0"/>
              <a:t>PITCH</a:t>
            </a:r>
            <a:br>
              <a:rPr lang="en-US" dirty="0"/>
            </a:br>
            <a:r>
              <a:rPr lang="en-US" dirty="0"/>
              <a:t>DECK</a:t>
            </a:r>
            <a:br>
              <a:rPr lang="en-US" dirty="0"/>
            </a:br>
            <a:r>
              <a:rPr lang="en-US" dirty="0"/>
              <a:t>TITLE</a:t>
            </a:r>
            <a:endParaRPr lang="ru-RU" dirty="0"/>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ru-RU" smtClean="0"/>
              <a:t>‹#›</a:t>
            </a:fld>
            <a:endParaRPr lang="ru-RU"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3791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2539969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446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91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8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7999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853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Tree>
    <p:extLst>
      <p:ext uri="{BB962C8B-B14F-4D97-AF65-F5344CB8AC3E}">
        <p14:creationId xmlns:p14="http://schemas.microsoft.com/office/powerpoint/2010/main" val="88399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Tree>
    <p:extLst>
      <p:ext uri="{BB962C8B-B14F-4D97-AF65-F5344CB8AC3E}">
        <p14:creationId xmlns:p14="http://schemas.microsoft.com/office/powerpoint/2010/main" val="22317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12476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dirty="0"/>
              <a:t>CLICK TO EDIT</a:t>
            </a:r>
            <a:endParaRPr lang="ru-RU" dirty="0"/>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231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Tree>
    <p:extLst>
      <p:ext uri="{BB962C8B-B14F-4D97-AF65-F5344CB8AC3E}">
        <p14:creationId xmlns:p14="http://schemas.microsoft.com/office/powerpoint/2010/main" val="3311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98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a:t>Click icon to add picture</a:t>
            </a:r>
            <a:endParaRPr lang="ru-RU"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1</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a:t>
            </a:r>
            <a:endParaRPr lang="ru-RU"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3</a:t>
            </a:r>
            <a:endParaRPr lang="ru-RU" dirty="0"/>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dirty="0"/>
              <a:t>MM.DD.20XX</a:t>
            </a:r>
            <a:endParaRPr lang="ru-RU" dirty="0"/>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ru-RU" smtClean="0"/>
              <a:pPr/>
              <a:t>‹#›</a:t>
            </a:fld>
            <a:endParaRPr lang="ru-RU"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89" r:id="rId36"/>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1524000" y="2471949"/>
            <a:ext cx="9144000" cy="2371302"/>
          </a:xfrm>
        </p:spPr>
        <p:txBody>
          <a:bodyPr>
            <a:normAutofit/>
          </a:bodyPr>
          <a:lstStyle/>
          <a:p>
            <a:r>
              <a:rPr lang="el-GR" sz="5000" dirty="0">
                <a:effectLst>
                  <a:outerShdw blurRad="38100" dist="38100" dir="2700000" algn="tl">
                    <a:srgbClr val="000000">
                      <a:alpha val="43137"/>
                    </a:srgbClr>
                  </a:outerShdw>
                </a:effectLst>
                <a:latin typeface="Calibri" panose="020F0502020204030204" pitchFamily="34" charset="0"/>
              </a:rPr>
              <a:t>Ιεράρχηση παθολογικών και μη ευρημάτων των βιοχημικών εξετάσεων</a:t>
            </a:r>
            <a:endParaRPr lang="ru-RU" sz="5000" dirty="0">
              <a:effectLst>
                <a:outerShdw blurRad="38100" dist="38100" dir="2700000" algn="tl">
                  <a:srgbClr val="000000">
                    <a:alpha val="43137"/>
                  </a:srgbClr>
                </a:outerShdw>
              </a:effectLst>
              <a:latin typeface="Calibri" panose="020F0502020204030204" pitchFamily="34" charset="0"/>
            </a:endParaRPr>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2810239" y="5132717"/>
            <a:ext cx="9144000" cy="1570186"/>
          </a:xfrm>
        </p:spPr>
        <p:txBody>
          <a:bodyPr>
            <a:normAutofit fontScale="32500" lnSpcReduction="20000"/>
          </a:bodyPr>
          <a:lstStyle/>
          <a:p>
            <a:pPr algn="r">
              <a:spcAft>
                <a:spcPts val="600"/>
              </a:spcAft>
            </a:pPr>
            <a:r>
              <a:rPr lang="el-GR" sz="7100" dirty="0">
                <a:effectLst>
                  <a:outerShdw blurRad="38100" dist="38100" dir="2700000" algn="tl">
                    <a:srgbClr val="000000">
                      <a:alpha val="43137"/>
                    </a:srgbClr>
                  </a:outerShdw>
                </a:effectLst>
                <a:latin typeface="Calibri" panose="020F0502020204030204" pitchFamily="34" charset="0"/>
                <a:ea typeface="+mj-ea"/>
                <a:cs typeface="+mj-cs"/>
              </a:rPr>
              <a:t>Μανώλης Κ. Χατζής, </a:t>
            </a:r>
            <a:r>
              <a:rPr lang="en-US" sz="7100" dirty="0">
                <a:effectLst>
                  <a:outerShdw blurRad="38100" dist="38100" dir="2700000" algn="tl">
                    <a:srgbClr val="000000">
                      <a:alpha val="43137"/>
                    </a:srgbClr>
                  </a:outerShdw>
                </a:effectLst>
                <a:latin typeface="Calibri" panose="020F0502020204030204" pitchFamily="34" charset="0"/>
                <a:ea typeface="+mj-ea"/>
                <a:cs typeface="+mj-cs"/>
              </a:rPr>
              <a:t>DVM, PhD</a:t>
            </a:r>
            <a:endParaRPr lang="el-GR" sz="7100" dirty="0">
              <a:effectLst>
                <a:outerShdw blurRad="38100" dist="38100" dir="2700000" algn="tl">
                  <a:srgbClr val="000000">
                    <a:alpha val="43137"/>
                  </a:srgbClr>
                </a:outerShdw>
              </a:effectLst>
              <a:latin typeface="Calibri" panose="020F0502020204030204" pitchFamily="34" charset="0"/>
              <a:ea typeface="+mj-ea"/>
              <a:cs typeface="+mj-cs"/>
            </a:endParaRPr>
          </a:p>
          <a:p>
            <a:pPr algn="r">
              <a:spcAft>
                <a:spcPts val="600"/>
              </a:spcAft>
            </a:pPr>
            <a:r>
              <a:rPr lang="el-GR" sz="7100" dirty="0">
                <a:solidFill>
                  <a:schemeClr val="bg2"/>
                </a:solidFill>
                <a:effectLst>
                  <a:outerShdw blurRad="38100" dist="38100" dir="2700000" algn="tl">
                    <a:srgbClr val="000000">
                      <a:alpha val="43137"/>
                    </a:srgbClr>
                  </a:outerShdw>
                </a:effectLst>
                <a:latin typeface="Calibri" panose="020F0502020204030204" pitchFamily="34" charset="0"/>
                <a:ea typeface="+mj-ea"/>
                <a:cs typeface="+mj-cs"/>
              </a:rPr>
              <a:t>Κτηνίατρος, Πανεπιστημιακός Υπότροφος</a:t>
            </a:r>
          </a:p>
          <a:p>
            <a:pPr algn="r">
              <a:spcAft>
                <a:spcPts val="600"/>
              </a:spcAft>
            </a:pPr>
            <a:r>
              <a:rPr lang="el-GR" sz="7100" dirty="0">
                <a:solidFill>
                  <a:schemeClr val="bg2"/>
                </a:solidFill>
                <a:effectLst>
                  <a:outerShdw blurRad="38100" dist="38100" dir="2700000" algn="tl">
                    <a:srgbClr val="000000">
                      <a:alpha val="43137"/>
                    </a:srgbClr>
                  </a:outerShdw>
                </a:effectLst>
                <a:latin typeface="Calibri" panose="020F0502020204030204" pitchFamily="34" charset="0"/>
                <a:ea typeface="+mj-ea"/>
                <a:cs typeface="+mj-cs"/>
              </a:rPr>
              <a:t>Παθολογική Κλινική, Τμήμα Κτηνιατρικής</a:t>
            </a:r>
          </a:p>
          <a:p>
            <a:pPr algn="r">
              <a:spcAft>
                <a:spcPts val="600"/>
              </a:spcAft>
            </a:pPr>
            <a:r>
              <a:rPr lang="el-GR" sz="7100" dirty="0">
                <a:solidFill>
                  <a:schemeClr val="bg2"/>
                </a:solidFill>
                <a:effectLst>
                  <a:outerShdw blurRad="38100" dist="38100" dir="2700000" algn="tl">
                    <a:srgbClr val="000000">
                      <a:alpha val="43137"/>
                    </a:srgbClr>
                  </a:outerShdw>
                </a:effectLst>
                <a:latin typeface="Calibri" panose="020F0502020204030204" pitchFamily="34" charset="0"/>
                <a:ea typeface="+mj-ea"/>
                <a:cs typeface="+mj-cs"/>
              </a:rPr>
              <a:t>Πανεπιστήμιο Θεσσαλίας</a:t>
            </a:r>
            <a:endParaRPr lang="en-US" sz="7100" dirty="0">
              <a:solidFill>
                <a:schemeClr val="bg2"/>
              </a:solidFill>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6" name="Picture 5">
            <a:extLst>
              <a:ext uri="{FF2B5EF4-FFF2-40B4-BE49-F238E27FC236}">
                <a16:creationId xmlns:a16="http://schemas.microsoft.com/office/drawing/2014/main" id="{D98A2D41-6D0C-454C-BE04-F113422820CF}"/>
              </a:ext>
            </a:extLst>
          </p:cNvPr>
          <p:cNvPicPr>
            <a:picLocks noChangeAspect="1"/>
          </p:cNvPicPr>
          <p:nvPr/>
        </p:nvPicPr>
        <p:blipFill>
          <a:blip r:embed="rId2"/>
          <a:stretch>
            <a:fillRect/>
          </a:stretch>
        </p:blipFill>
        <p:spPr>
          <a:xfrm>
            <a:off x="329880" y="307267"/>
            <a:ext cx="1527381" cy="1527381"/>
          </a:xfrm>
          <a:prstGeom prst="rect">
            <a:avLst/>
          </a:prstGeom>
        </p:spPr>
      </p:pic>
    </p:spTree>
    <p:extLst>
      <p:ext uri="{BB962C8B-B14F-4D97-AF65-F5344CB8AC3E}">
        <p14:creationId xmlns:p14="http://schemas.microsoft.com/office/powerpoint/2010/main" val="21040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789017" y="693801"/>
            <a:ext cx="594981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ΥΠΕΡΧΟΛΕΡΥΘΡΙΝΑΙΜΙΑ</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265012" y="1626757"/>
            <a:ext cx="11661975" cy="4252899"/>
          </a:xfrm>
        </p:spPr>
        <p:txBody>
          <a:bodyPr>
            <a:normAutofit/>
          </a:bodyPr>
          <a:lstStyle/>
          <a:p>
            <a:pPr>
              <a:lnSpc>
                <a:spcPct val="150000"/>
              </a:lnSpc>
            </a:pPr>
            <a:r>
              <a:rPr lang="el-GR" sz="2800" dirty="0">
                <a:solidFill>
                  <a:schemeClr val="tx1">
                    <a:lumMod val="60000"/>
                    <a:lumOff val="40000"/>
                  </a:schemeClr>
                </a:solidFill>
                <a:latin typeface="Calibri" panose="020F0502020204030204" pitchFamily="34" charset="0"/>
              </a:rPr>
              <a:t>Κλινική εικόνα   </a:t>
            </a:r>
            <a:endParaRPr lang="el-GR" sz="2500" dirty="0">
              <a:solidFill>
                <a:schemeClr val="bg2"/>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Ίκτερος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Κλινικά αντιληπτός σε συγκεντρώσεις &gt; 3</a:t>
            </a:r>
            <a:r>
              <a:rPr lang="en-US" sz="2300" dirty="0">
                <a:solidFill>
                  <a:srgbClr val="FFFF00"/>
                </a:solidFill>
                <a:latin typeface="Calibri" panose="020F0502020204030204" pitchFamily="34" charset="0"/>
              </a:rPr>
              <a:t>mg/dl </a:t>
            </a:r>
            <a:endParaRPr lang="el-GR" sz="2300" dirty="0">
              <a:solidFill>
                <a:srgbClr val="FFFF00"/>
              </a:solidFill>
              <a:latin typeface="Calibri" panose="020F0502020204030204" pitchFamily="34" charset="0"/>
            </a:endParaRP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Ορατός στους βλεννογόνους, σκληρό χιτώνα, λευκό/άτριχο δέρμα, ορό/πλάσμα, ούρο</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10</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10109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8E9A740-2B3A-43A3-90FE-766E077B43C8}"/>
              </a:ext>
            </a:extLst>
          </p:cNvPr>
          <p:cNvPicPr>
            <a:picLocks noChangeAspect="1"/>
          </p:cNvPicPr>
          <p:nvPr/>
        </p:nvPicPr>
        <p:blipFill>
          <a:blip r:embed="rId2"/>
          <a:stretch>
            <a:fillRect/>
          </a:stretch>
        </p:blipFill>
        <p:spPr>
          <a:xfrm>
            <a:off x="1438996" y="97624"/>
            <a:ext cx="9314007" cy="6662752"/>
          </a:xfrm>
          <a:prstGeom prst="rect">
            <a:avLst/>
          </a:prstGeom>
        </p:spPr>
      </p:pic>
    </p:spTree>
    <p:extLst>
      <p:ext uri="{BB962C8B-B14F-4D97-AF65-F5344CB8AC3E}">
        <p14:creationId xmlns:p14="http://schemas.microsoft.com/office/powerpoint/2010/main" val="290293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675120" y="709481"/>
            <a:ext cx="473823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ΛΙΠΑΣΗ/ΑΜΥΛΑΣΗ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Γενικές πληροφορίες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Έχουν χρησιμοποιηθεί εδώ και πολλά χρόνια για την διάγνωση της παγκρεατίτιδας στο σκύλο </a:t>
            </a:r>
          </a:p>
          <a:p>
            <a:pPr lvl="0"/>
            <a:r>
              <a:rPr lang="el-GR" sz="2800" dirty="0">
                <a:solidFill>
                  <a:srgbClr val="00BBBB">
                    <a:lumMod val="60000"/>
                    <a:lumOff val="40000"/>
                  </a:srgbClr>
                </a:solidFill>
                <a:latin typeface="Calibri" panose="020F0502020204030204" pitchFamily="34" charset="0"/>
              </a:rPr>
              <a:t>Πλεονεκτήματα </a:t>
            </a:r>
          </a:p>
          <a:p>
            <a:pPr marL="457200" lvl="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Εύκολα διαθέσιμη </a:t>
            </a:r>
          </a:p>
          <a:p>
            <a:pPr marL="457200" lvl="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Χαμηλό κόστος </a:t>
            </a:r>
          </a:p>
          <a:p>
            <a:pPr marL="457200" lvl="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Εξέταση εύκολα εφαρμόσιμη και με γρήγορα αποτελέσματα </a:t>
            </a:r>
          </a:p>
          <a:p>
            <a:pPr marL="457200" indent="-457200">
              <a:lnSpc>
                <a:spcPct val="150000"/>
              </a:lnSpc>
              <a:buFont typeface="Arial" panose="020B0604020202020204" pitchFamily="34" charset="0"/>
              <a:buChar char="•"/>
            </a:pPr>
            <a:endParaRPr lang="el-GR" sz="2500" dirty="0">
              <a:solidFill>
                <a:srgbClr val="FFFFFF"/>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12</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21001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675120" y="709481"/>
            <a:ext cx="473823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ΛΙΠΑΣΗ/ΑΜΥΛΑΣΗ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pPr lvl="0"/>
            <a:r>
              <a:rPr lang="el-GR" sz="2800" dirty="0">
                <a:solidFill>
                  <a:srgbClr val="00BBBB">
                    <a:lumMod val="60000"/>
                    <a:lumOff val="40000"/>
                  </a:srgbClr>
                </a:solidFill>
                <a:latin typeface="Calibri" panose="020F0502020204030204" pitchFamily="34" charset="0"/>
              </a:rPr>
              <a:t>Μειονεκτήματα  </a:t>
            </a:r>
          </a:p>
          <a:p>
            <a:pPr marL="457200" lvl="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Χαμηλή ειδικότητα </a:t>
            </a:r>
            <a:endParaRPr lang="el-GR" sz="2500" dirty="0">
              <a:solidFill>
                <a:srgbClr val="FFFFFF"/>
              </a:solidFill>
              <a:latin typeface="Calibri" panose="020F0502020204030204" pitchFamily="34" charset="0"/>
            </a:endParaRP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Περίπου το 50% των σκύλων με </a:t>
            </a:r>
            <a:r>
              <a:rPr lang="el-GR" sz="2300" dirty="0">
                <a:solidFill>
                  <a:schemeClr val="tx1">
                    <a:lumMod val="60000"/>
                    <a:lumOff val="40000"/>
                  </a:schemeClr>
                </a:solidFill>
                <a:latin typeface="Calibri" panose="020F0502020204030204" pitchFamily="34" charset="0"/>
              </a:rPr>
              <a:t>αυξημένη τιμή </a:t>
            </a:r>
            <a:r>
              <a:rPr lang="el-GR" sz="2300" dirty="0" err="1">
                <a:solidFill>
                  <a:srgbClr val="FFFF00"/>
                </a:solidFill>
                <a:latin typeface="Calibri" panose="020F0502020204030204" pitchFamily="34" charset="0"/>
              </a:rPr>
              <a:t>αμυλάσης</a:t>
            </a:r>
            <a:r>
              <a:rPr lang="el-GR" sz="2300" dirty="0">
                <a:solidFill>
                  <a:srgbClr val="FFFF00"/>
                </a:solidFill>
                <a:latin typeface="Calibri" panose="020F0502020204030204" pitchFamily="34" charset="0"/>
              </a:rPr>
              <a:t> και </a:t>
            </a:r>
            <a:r>
              <a:rPr lang="el-GR" sz="2300" dirty="0" err="1">
                <a:solidFill>
                  <a:srgbClr val="FFFF00"/>
                </a:solidFill>
                <a:latin typeface="Calibri" panose="020F0502020204030204" pitchFamily="34" charset="0"/>
              </a:rPr>
              <a:t>λιπάσης</a:t>
            </a:r>
            <a:r>
              <a:rPr lang="el-GR" sz="2300" dirty="0">
                <a:solidFill>
                  <a:srgbClr val="FFFF00"/>
                </a:solidFill>
                <a:latin typeface="Calibri" panose="020F0502020204030204" pitchFamily="34" charset="0"/>
              </a:rPr>
              <a:t> στον ορό αίματος δεν έχουν παγκρεατίτιδα </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Χαμηλή ευαισθησία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Περίπου το 50% των σκύλων με παγκρεατίτιδα έχουν </a:t>
            </a:r>
            <a:r>
              <a:rPr lang="el-GR" sz="2300" dirty="0">
                <a:solidFill>
                  <a:schemeClr val="tx1">
                    <a:lumMod val="60000"/>
                    <a:lumOff val="40000"/>
                  </a:schemeClr>
                </a:solidFill>
                <a:latin typeface="Calibri" panose="020F0502020204030204" pitchFamily="34" charset="0"/>
              </a:rPr>
              <a:t>φυσιολογικές τιμές </a:t>
            </a:r>
            <a:r>
              <a:rPr lang="el-GR" sz="2300" dirty="0" err="1">
                <a:solidFill>
                  <a:srgbClr val="FFFF00"/>
                </a:solidFill>
                <a:latin typeface="Calibri" panose="020F0502020204030204" pitchFamily="34" charset="0"/>
              </a:rPr>
              <a:t>αμυλάσης</a:t>
            </a:r>
            <a:r>
              <a:rPr lang="el-GR" sz="2300" dirty="0">
                <a:solidFill>
                  <a:srgbClr val="FFFF00"/>
                </a:solidFill>
                <a:latin typeface="Calibri" panose="020F0502020204030204" pitchFamily="34" charset="0"/>
              </a:rPr>
              <a:t> και </a:t>
            </a:r>
            <a:r>
              <a:rPr lang="el-GR" sz="2300" dirty="0" err="1">
                <a:solidFill>
                  <a:srgbClr val="FFFF00"/>
                </a:solidFill>
                <a:latin typeface="Calibri" panose="020F0502020204030204" pitchFamily="34" charset="0"/>
              </a:rPr>
              <a:t>λιπάσης</a:t>
            </a:r>
            <a:r>
              <a:rPr lang="el-GR" sz="2300" dirty="0">
                <a:solidFill>
                  <a:srgbClr val="FFFF00"/>
                </a:solidFill>
                <a:latin typeface="Calibri" panose="020F0502020204030204" pitchFamily="34" charset="0"/>
              </a:rPr>
              <a:t> στον ορό αίματος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13</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13919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589117" y="749818"/>
            <a:ext cx="514971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ΠΑΓΚΡΕΑΤΙΚΗ ΛΙΠΑΣΗ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7" y="1623492"/>
            <a:ext cx="9237133" cy="4404817"/>
          </a:xfrm>
        </p:spPr>
        <p:txBody>
          <a:bodyPr>
            <a:normAutofit lnSpcReduction="10000"/>
          </a:bodyPr>
          <a:lstStyle/>
          <a:p>
            <a:r>
              <a:rPr lang="el-GR" sz="2800" dirty="0">
                <a:solidFill>
                  <a:schemeClr val="tx1">
                    <a:lumMod val="60000"/>
                    <a:lumOff val="40000"/>
                  </a:schemeClr>
                </a:solidFill>
                <a:latin typeface="Calibri" panose="020F0502020204030204" pitchFamily="34" charset="0"/>
              </a:rPr>
              <a:t>Δοκιμή </a:t>
            </a:r>
            <a:r>
              <a:rPr lang="el-GR" sz="2800" dirty="0" err="1">
                <a:solidFill>
                  <a:schemeClr val="tx1">
                    <a:lumMod val="60000"/>
                    <a:lumOff val="40000"/>
                  </a:schemeClr>
                </a:solidFill>
                <a:latin typeface="Calibri" panose="020F0502020204030204" pitchFamily="34" charset="0"/>
              </a:rPr>
              <a:t>ανοσοανίχνευσης</a:t>
            </a:r>
            <a:r>
              <a:rPr lang="el-GR" sz="2800" dirty="0">
                <a:solidFill>
                  <a:schemeClr val="tx1">
                    <a:lumMod val="60000"/>
                    <a:lumOff val="40000"/>
                  </a:schemeClr>
                </a:solidFill>
                <a:latin typeface="Calibri" panose="020F0502020204030204" pitchFamily="34" charset="0"/>
              </a:rPr>
              <a:t> της παγκρεατικής </a:t>
            </a:r>
            <a:r>
              <a:rPr lang="el-GR" sz="2800" dirty="0" err="1">
                <a:solidFill>
                  <a:schemeClr val="tx1">
                    <a:lumMod val="60000"/>
                    <a:lumOff val="40000"/>
                  </a:schemeClr>
                </a:solidFill>
                <a:latin typeface="Calibri" panose="020F0502020204030204" pitchFamily="34" charset="0"/>
              </a:rPr>
              <a:t>λιπάσης</a:t>
            </a:r>
            <a:r>
              <a:rPr lang="el-GR" sz="2800" dirty="0">
                <a:solidFill>
                  <a:schemeClr val="tx1">
                    <a:lumMod val="60000"/>
                    <a:lumOff val="40000"/>
                  </a:schemeClr>
                </a:solidFill>
                <a:latin typeface="Calibri" panose="020F0502020204030204" pitchFamily="34" charset="0"/>
              </a:rPr>
              <a:t> (</a:t>
            </a:r>
            <a:r>
              <a:rPr lang="en-US" sz="2800" dirty="0">
                <a:solidFill>
                  <a:schemeClr val="tx1">
                    <a:lumMod val="60000"/>
                    <a:lumOff val="40000"/>
                  </a:schemeClr>
                </a:solidFill>
                <a:latin typeface="Calibri" panose="020F0502020204030204" pitchFamily="34" charset="0"/>
              </a:rPr>
              <a:t>Spec PL) </a:t>
            </a:r>
            <a:endParaRPr lang="el-GR" sz="2800" dirty="0">
              <a:solidFill>
                <a:schemeClr val="tx1">
                  <a:lumMod val="60000"/>
                  <a:lumOff val="40000"/>
                </a:schemeClr>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Ανίχνευση μόνο της παγκρεατικής </a:t>
            </a:r>
            <a:r>
              <a:rPr lang="el-GR" sz="2500" dirty="0" err="1">
                <a:solidFill>
                  <a:schemeClr val="bg2"/>
                </a:solidFill>
                <a:latin typeface="Calibri" panose="020F0502020204030204" pitchFamily="34" charset="0"/>
              </a:rPr>
              <a:t>λιπάσης</a:t>
            </a:r>
            <a:r>
              <a:rPr lang="el-GR" sz="2500" dirty="0">
                <a:solidFill>
                  <a:schemeClr val="bg2"/>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Παράγεται αποκλειστικά από τα κύτταρα του παγκρέατος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Φλεγμονή του παγκρέατος → αύξηση της παγκρεατικής </a:t>
            </a:r>
            <a:r>
              <a:rPr lang="el-GR" sz="2300" dirty="0" err="1">
                <a:solidFill>
                  <a:srgbClr val="FFFF00"/>
                </a:solidFill>
                <a:latin typeface="Calibri" panose="020F0502020204030204" pitchFamily="34" charset="0"/>
              </a:rPr>
              <a:t>λιπάσης</a:t>
            </a:r>
            <a:r>
              <a:rPr lang="el-GR" sz="2300" dirty="0">
                <a:solidFill>
                  <a:srgbClr val="FFFF00"/>
                </a:solidFill>
                <a:latin typeface="Calibri" panose="020F0502020204030204" pitchFamily="34" charset="0"/>
              </a:rPr>
              <a:t> στη κυκλοφορία του αίματος </a:t>
            </a:r>
            <a:endParaRPr lang="en-US" sz="2300" dirty="0">
              <a:solidFill>
                <a:srgbClr val="FFFF00"/>
              </a:solidFill>
              <a:latin typeface="Calibri" panose="020F0502020204030204" pitchFamily="34" charset="0"/>
            </a:endParaRPr>
          </a:p>
          <a:p>
            <a:pPr marL="457200" lvl="0" indent="-457200">
              <a:lnSpc>
                <a:spcPct val="150000"/>
              </a:lnSpc>
              <a:buFont typeface="Arial" panose="020B0604020202020204" pitchFamily="34" charset="0"/>
              <a:buChar char="•"/>
            </a:pPr>
            <a:r>
              <a:rPr lang="en-US" sz="2500" dirty="0">
                <a:solidFill>
                  <a:srgbClr val="FFFFFF"/>
                </a:solidFill>
                <a:latin typeface="Calibri" panose="020F0502020204030204" pitchFamily="34" charset="0"/>
              </a:rPr>
              <a:t>Snap PL </a:t>
            </a:r>
            <a:endParaRPr lang="el-GR" sz="2500" dirty="0">
              <a:solidFill>
                <a:srgbClr val="FFFFFF"/>
              </a:solidFill>
              <a:latin typeface="Calibri" panose="020F0502020204030204" pitchFamily="34" charset="0"/>
            </a:endParaRP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Ποιοτική (φυσιολογικό/μη φυσιολογικό) εκτίμηση επιπέδων παγκρεατικής </a:t>
            </a:r>
            <a:r>
              <a:rPr lang="el-GR" sz="2300" dirty="0" err="1">
                <a:solidFill>
                  <a:srgbClr val="FFFF00"/>
                </a:solidFill>
                <a:latin typeface="Calibri" panose="020F0502020204030204" pitchFamily="34" charset="0"/>
              </a:rPr>
              <a:t>λιπάσης</a:t>
            </a:r>
            <a:r>
              <a:rPr lang="el-GR" sz="2300" dirty="0">
                <a:solidFill>
                  <a:srgbClr val="FFFF00"/>
                </a:solidFill>
                <a:latin typeface="Calibri" panose="020F0502020204030204" pitchFamily="34" charset="0"/>
              </a:rPr>
              <a:t> σε επίπεδο ιατρείου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14</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pic>
        <p:nvPicPr>
          <p:cNvPr id="3" name="Εικόνα 2">
            <a:extLst>
              <a:ext uri="{FF2B5EF4-FFF2-40B4-BE49-F238E27FC236}">
                <a16:creationId xmlns:a16="http://schemas.microsoft.com/office/drawing/2014/main" id="{A74A8B38-CF81-4849-8C0D-DDC45FCA45D7}"/>
              </a:ext>
            </a:extLst>
          </p:cNvPr>
          <p:cNvPicPr>
            <a:picLocks noChangeAspect="1"/>
          </p:cNvPicPr>
          <p:nvPr/>
        </p:nvPicPr>
        <p:blipFill>
          <a:blip r:embed="rId4"/>
          <a:stretch>
            <a:fillRect/>
          </a:stretch>
        </p:blipFill>
        <p:spPr>
          <a:xfrm>
            <a:off x="10015776" y="1665069"/>
            <a:ext cx="1861304" cy="4443113"/>
          </a:xfrm>
          <a:prstGeom prst="rect">
            <a:avLst/>
          </a:prstGeom>
        </p:spPr>
      </p:pic>
    </p:spTree>
    <p:extLst>
      <p:ext uri="{BB962C8B-B14F-4D97-AF65-F5344CB8AC3E}">
        <p14:creationId xmlns:p14="http://schemas.microsoft.com/office/powerpoint/2010/main" val="115701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589117" y="749818"/>
            <a:ext cx="514971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ΠΑΓΚΡΕΑΤΙΚΗ ΛΙΠΑΣΗ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7" y="1623492"/>
            <a:ext cx="9237133" cy="4404817"/>
          </a:xfrm>
        </p:spPr>
        <p:txBody>
          <a:bodyPr>
            <a:normAutofit/>
          </a:bodyPr>
          <a:lstStyle/>
          <a:p>
            <a:r>
              <a:rPr lang="el-GR" sz="2800" dirty="0">
                <a:solidFill>
                  <a:schemeClr val="tx1">
                    <a:lumMod val="60000"/>
                    <a:lumOff val="40000"/>
                  </a:schemeClr>
                </a:solidFill>
                <a:latin typeface="Calibri" panose="020F0502020204030204" pitchFamily="34" charset="0"/>
              </a:rPr>
              <a:t>Δοκιμή </a:t>
            </a:r>
            <a:r>
              <a:rPr lang="el-GR" sz="2800" dirty="0" err="1">
                <a:solidFill>
                  <a:schemeClr val="tx1">
                    <a:lumMod val="60000"/>
                    <a:lumOff val="40000"/>
                  </a:schemeClr>
                </a:solidFill>
                <a:latin typeface="Calibri" panose="020F0502020204030204" pitchFamily="34" charset="0"/>
              </a:rPr>
              <a:t>ανοσοανίχνευσης</a:t>
            </a:r>
            <a:r>
              <a:rPr lang="el-GR" sz="2800" dirty="0">
                <a:solidFill>
                  <a:schemeClr val="tx1">
                    <a:lumMod val="60000"/>
                    <a:lumOff val="40000"/>
                  </a:schemeClr>
                </a:solidFill>
                <a:latin typeface="Calibri" panose="020F0502020204030204" pitchFamily="34" charset="0"/>
              </a:rPr>
              <a:t> της παγκρεατικής </a:t>
            </a:r>
            <a:r>
              <a:rPr lang="el-GR" sz="2800" dirty="0" err="1">
                <a:solidFill>
                  <a:schemeClr val="tx1">
                    <a:lumMod val="60000"/>
                    <a:lumOff val="40000"/>
                  </a:schemeClr>
                </a:solidFill>
                <a:latin typeface="Calibri" panose="020F0502020204030204" pitchFamily="34" charset="0"/>
              </a:rPr>
              <a:t>λιπάσης</a:t>
            </a:r>
            <a:r>
              <a:rPr lang="el-GR" sz="2800" dirty="0">
                <a:solidFill>
                  <a:schemeClr val="tx1">
                    <a:lumMod val="60000"/>
                    <a:lumOff val="40000"/>
                  </a:schemeClr>
                </a:solidFill>
                <a:latin typeface="Calibri" panose="020F0502020204030204" pitchFamily="34" charset="0"/>
              </a:rPr>
              <a:t> (</a:t>
            </a:r>
            <a:r>
              <a:rPr lang="en-US" sz="2800" dirty="0">
                <a:solidFill>
                  <a:schemeClr val="tx1">
                    <a:lumMod val="60000"/>
                    <a:lumOff val="40000"/>
                  </a:schemeClr>
                </a:solidFill>
                <a:latin typeface="Calibri" panose="020F0502020204030204" pitchFamily="34" charset="0"/>
              </a:rPr>
              <a:t>Spec PL) </a:t>
            </a:r>
            <a:endParaRPr lang="el-GR" sz="2800" dirty="0">
              <a:solidFill>
                <a:schemeClr val="tx1">
                  <a:lumMod val="60000"/>
                  <a:lumOff val="40000"/>
                </a:schemeClr>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Ευαισθησία</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Σκύλος: 82% για κλινική παγκρεατίτιδα, 61% για ήπια</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Γάτα: 100% για σοβαρή παγκρεατίτιδα, 67% για παγκρεατίτιδα, 54% για ήπια</a:t>
            </a:r>
            <a:endParaRPr lang="en-US" sz="2300" dirty="0">
              <a:solidFill>
                <a:srgbClr val="FFFF00"/>
              </a:solidFill>
              <a:latin typeface="Calibri" panose="020F0502020204030204" pitchFamily="34" charset="0"/>
            </a:endParaRP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Ειδικότητα</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&gt;96% στο σκύλο και &gt;91% στη γάτα</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15</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pic>
        <p:nvPicPr>
          <p:cNvPr id="3" name="Εικόνα 2">
            <a:extLst>
              <a:ext uri="{FF2B5EF4-FFF2-40B4-BE49-F238E27FC236}">
                <a16:creationId xmlns:a16="http://schemas.microsoft.com/office/drawing/2014/main" id="{A74A8B38-CF81-4849-8C0D-DDC45FCA45D7}"/>
              </a:ext>
            </a:extLst>
          </p:cNvPr>
          <p:cNvPicPr>
            <a:picLocks noChangeAspect="1"/>
          </p:cNvPicPr>
          <p:nvPr/>
        </p:nvPicPr>
        <p:blipFill>
          <a:blip r:embed="rId4"/>
          <a:stretch>
            <a:fillRect/>
          </a:stretch>
        </p:blipFill>
        <p:spPr>
          <a:xfrm>
            <a:off x="10015776" y="1665069"/>
            <a:ext cx="1861304" cy="4443113"/>
          </a:xfrm>
          <a:prstGeom prst="rect">
            <a:avLst/>
          </a:prstGeom>
        </p:spPr>
      </p:pic>
    </p:spTree>
    <p:extLst>
      <p:ext uri="{BB962C8B-B14F-4D97-AF65-F5344CB8AC3E}">
        <p14:creationId xmlns:p14="http://schemas.microsoft.com/office/powerpoint/2010/main" val="130279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pic>
        <p:nvPicPr>
          <p:cNvPr id="3" name="Εικόνα 2">
            <a:extLst>
              <a:ext uri="{FF2B5EF4-FFF2-40B4-BE49-F238E27FC236}">
                <a16:creationId xmlns:a16="http://schemas.microsoft.com/office/drawing/2014/main" id="{A74A8B38-CF81-4849-8C0D-DDC45FCA45D7}"/>
              </a:ext>
            </a:extLst>
          </p:cNvPr>
          <p:cNvPicPr>
            <a:picLocks noChangeAspect="1"/>
          </p:cNvPicPr>
          <p:nvPr/>
        </p:nvPicPr>
        <p:blipFill>
          <a:blip r:embed="rId4"/>
          <a:stretch>
            <a:fillRect/>
          </a:stretch>
        </p:blipFill>
        <p:spPr>
          <a:xfrm>
            <a:off x="7717821" y="642860"/>
            <a:ext cx="1936886" cy="4623536"/>
          </a:xfrm>
          <a:prstGeom prst="rect">
            <a:avLst/>
          </a:prstGeom>
        </p:spPr>
      </p:pic>
      <p:pic>
        <p:nvPicPr>
          <p:cNvPr id="7" name="Εικόνα 6">
            <a:extLst>
              <a:ext uri="{FF2B5EF4-FFF2-40B4-BE49-F238E27FC236}">
                <a16:creationId xmlns:a16="http://schemas.microsoft.com/office/drawing/2014/main" id="{672AC5F4-9668-40DE-B585-CC18C1D707BC}"/>
              </a:ext>
            </a:extLst>
          </p:cNvPr>
          <p:cNvPicPr>
            <a:picLocks noChangeAspect="1"/>
          </p:cNvPicPr>
          <p:nvPr/>
        </p:nvPicPr>
        <p:blipFill>
          <a:blip r:embed="rId5"/>
          <a:stretch>
            <a:fillRect/>
          </a:stretch>
        </p:blipFill>
        <p:spPr>
          <a:xfrm>
            <a:off x="2042562" y="613403"/>
            <a:ext cx="1874854" cy="4682450"/>
          </a:xfrm>
          <a:prstGeom prst="rect">
            <a:avLst/>
          </a:prstGeom>
        </p:spPr>
      </p:pic>
      <p:sp>
        <p:nvSpPr>
          <p:cNvPr id="8" name="TextBox 7">
            <a:extLst>
              <a:ext uri="{FF2B5EF4-FFF2-40B4-BE49-F238E27FC236}">
                <a16:creationId xmlns:a16="http://schemas.microsoft.com/office/drawing/2014/main" id="{7C99502F-337B-4BC2-BCA0-7C0F4A987F24}"/>
              </a:ext>
            </a:extLst>
          </p:cNvPr>
          <p:cNvSpPr txBox="1"/>
          <p:nvPr/>
        </p:nvSpPr>
        <p:spPr>
          <a:xfrm>
            <a:off x="1516543" y="5433013"/>
            <a:ext cx="2926891" cy="461665"/>
          </a:xfrm>
          <a:prstGeom prst="rect">
            <a:avLst/>
          </a:prstGeom>
          <a:noFill/>
        </p:spPr>
        <p:txBody>
          <a:bodyPr wrap="none" rtlCol="0">
            <a:spAutoFit/>
          </a:bodyPr>
          <a:lstStyle/>
          <a:p>
            <a:r>
              <a:rPr lang="el-GR" sz="2400" dirty="0">
                <a:solidFill>
                  <a:schemeClr val="bg2"/>
                </a:solidFill>
                <a:latin typeface="Calibri" panose="020F0502020204030204" pitchFamily="34" charset="0"/>
                <a:cs typeface="Calibri" panose="020F0502020204030204" pitchFamily="34" charset="0"/>
              </a:rPr>
              <a:t>Φυσιολογικά επίπεδα</a:t>
            </a:r>
          </a:p>
        </p:txBody>
      </p:sp>
      <p:sp>
        <p:nvSpPr>
          <p:cNvPr id="12" name="TextBox 11">
            <a:extLst>
              <a:ext uri="{FF2B5EF4-FFF2-40B4-BE49-F238E27FC236}">
                <a16:creationId xmlns:a16="http://schemas.microsoft.com/office/drawing/2014/main" id="{7173CED1-E1E2-4CAE-B3ED-45465B6AA359}"/>
              </a:ext>
            </a:extLst>
          </p:cNvPr>
          <p:cNvSpPr txBox="1"/>
          <p:nvPr/>
        </p:nvSpPr>
        <p:spPr>
          <a:xfrm>
            <a:off x="6991184" y="5417990"/>
            <a:ext cx="3390159" cy="461665"/>
          </a:xfrm>
          <a:prstGeom prst="rect">
            <a:avLst/>
          </a:prstGeom>
          <a:noFill/>
        </p:spPr>
        <p:txBody>
          <a:bodyPr wrap="none" rtlCol="0">
            <a:spAutoFit/>
          </a:bodyPr>
          <a:lstStyle/>
          <a:p>
            <a:r>
              <a:rPr lang="el-GR" sz="2400" dirty="0">
                <a:solidFill>
                  <a:schemeClr val="bg2"/>
                </a:solidFill>
                <a:latin typeface="Calibri" panose="020F0502020204030204" pitchFamily="34" charset="0"/>
                <a:cs typeface="Calibri" panose="020F0502020204030204" pitchFamily="34" charset="0"/>
              </a:rPr>
              <a:t>Μη φυσιολογικά επίπεδα</a:t>
            </a:r>
          </a:p>
        </p:txBody>
      </p:sp>
    </p:spTree>
    <p:extLst>
      <p:ext uri="{BB962C8B-B14F-4D97-AF65-F5344CB8AC3E}">
        <p14:creationId xmlns:p14="http://schemas.microsoft.com/office/powerpoint/2010/main" val="98127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421477" y="693800"/>
            <a:ext cx="53173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ΠΑΓΚΡΕΑΤΙΚΗ ΛΙΠΑΣΗ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7" y="1575875"/>
            <a:ext cx="10820690" cy="4303782"/>
          </a:xfrm>
        </p:spPr>
        <p:txBody>
          <a:bodyPr>
            <a:normAutofit/>
          </a:bodyPr>
          <a:lstStyle/>
          <a:p>
            <a:r>
              <a:rPr lang="el-GR" sz="2800" dirty="0">
                <a:solidFill>
                  <a:schemeClr val="tx1">
                    <a:lumMod val="60000"/>
                    <a:lumOff val="40000"/>
                  </a:schemeClr>
                </a:solidFill>
                <a:latin typeface="Calibri" panose="020F0502020204030204" pitchFamily="34" charset="0"/>
              </a:rPr>
              <a:t>Ερμηνεία αποτελέσματος </a:t>
            </a:r>
          </a:p>
          <a:p>
            <a:pPr marL="457200" indent="-457200">
              <a:lnSpc>
                <a:spcPct val="150000"/>
              </a:lnSpc>
              <a:buFont typeface="Arial" panose="020B0604020202020204" pitchFamily="34" charset="0"/>
              <a:buChar char="•"/>
            </a:pPr>
            <a:r>
              <a:rPr lang="el-GR" sz="2700" dirty="0">
                <a:solidFill>
                  <a:schemeClr val="bg2"/>
                </a:solidFill>
                <a:latin typeface="Calibri" panose="020F0502020204030204" pitchFamily="34" charset="0"/>
              </a:rPr>
              <a:t>Μη φυσιολογικά επίπεδα παγκρεατικής </a:t>
            </a:r>
            <a:r>
              <a:rPr lang="el-GR" sz="2700" dirty="0" err="1">
                <a:solidFill>
                  <a:schemeClr val="bg2"/>
                </a:solidFill>
                <a:latin typeface="Calibri" panose="020F0502020204030204" pitchFamily="34" charset="0"/>
              </a:rPr>
              <a:t>λιπάσης</a:t>
            </a:r>
            <a:r>
              <a:rPr lang="el-GR" sz="2700" dirty="0">
                <a:solidFill>
                  <a:schemeClr val="bg2"/>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500" dirty="0">
                <a:solidFill>
                  <a:srgbClr val="FFFF00"/>
                </a:solidFill>
                <a:latin typeface="Calibri" panose="020F0502020204030204" pitchFamily="34" charset="0"/>
              </a:rPr>
              <a:t>Παγκρεατίτιδα (κλινική/</a:t>
            </a:r>
            <a:r>
              <a:rPr lang="el-GR" sz="2500" dirty="0" err="1">
                <a:solidFill>
                  <a:srgbClr val="FFFF00"/>
                </a:solidFill>
                <a:latin typeface="Calibri" panose="020F0502020204030204" pitchFamily="34" charset="0"/>
              </a:rPr>
              <a:t>υποκλινική</a:t>
            </a:r>
            <a:r>
              <a:rPr lang="el-GR" sz="2500" dirty="0">
                <a:solidFill>
                  <a:srgbClr val="FFFF00"/>
                </a:solidFill>
                <a:latin typeface="Calibri" panose="020F0502020204030204" pitchFamily="34" charset="0"/>
              </a:rPr>
              <a:t> ανάλογα την κλινική εικόνα)</a:t>
            </a:r>
          </a:p>
          <a:p>
            <a:pPr marL="457200" lvl="0" indent="-457200">
              <a:lnSpc>
                <a:spcPct val="150000"/>
              </a:lnSpc>
              <a:buFont typeface="Arial" panose="020B0604020202020204" pitchFamily="34" charset="0"/>
              <a:buChar char="•"/>
            </a:pPr>
            <a:r>
              <a:rPr lang="el-GR" sz="2700" dirty="0">
                <a:solidFill>
                  <a:srgbClr val="FFFFFF"/>
                </a:solidFill>
                <a:latin typeface="Calibri" panose="020F0502020204030204" pitchFamily="34" charset="0"/>
              </a:rPr>
              <a:t>Φυσιολογικά επίπεδα παγκρεατικής </a:t>
            </a:r>
            <a:r>
              <a:rPr lang="el-GR" sz="2700" dirty="0" err="1">
                <a:solidFill>
                  <a:srgbClr val="FFFFFF"/>
                </a:solidFill>
                <a:latin typeface="Calibri" panose="020F0502020204030204" pitchFamily="34" charset="0"/>
              </a:rPr>
              <a:t>λιπάσης</a:t>
            </a:r>
            <a:r>
              <a:rPr lang="el-GR" sz="2700" dirty="0">
                <a:solidFill>
                  <a:srgbClr val="FFFFFF"/>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500" dirty="0">
                <a:solidFill>
                  <a:srgbClr val="FFFF00"/>
                </a:solidFill>
                <a:latin typeface="Calibri" panose="020F0502020204030204" pitchFamily="34" charset="0"/>
              </a:rPr>
              <a:t>Δεν μπορεί να αποκλειστεί η παγκρεατίτιδα  </a:t>
            </a:r>
          </a:p>
          <a:p>
            <a:pPr marL="914400" lvl="1" indent="-457200">
              <a:lnSpc>
                <a:spcPct val="150000"/>
              </a:lnSpc>
              <a:buFont typeface="Arial" panose="020B0604020202020204" pitchFamily="34" charset="0"/>
              <a:buChar char="•"/>
            </a:pPr>
            <a:endParaRPr lang="el-GR" sz="2500" dirty="0">
              <a:solidFill>
                <a:srgbClr val="FFFF00"/>
              </a:solidFill>
              <a:latin typeface="Calibri" panose="020F0502020204030204" pitchFamily="34" charset="0"/>
            </a:endParaRPr>
          </a:p>
          <a:p>
            <a:pPr marL="914400" lvl="1" indent="-457200">
              <a:lnSpc>
                <a:spcPct val="150000"/>
              </a:lnSpc>
              <a:buFont typeface="Arial" panose="020B0604020202020204" pitchFamily="34" charset="0"/>
              <a:buChar char="•"/>
            </a:pPr>
            <a:endParaRPr lang="el-GR" sz="2300" dirty="0">
              <a:solidFill>
                <a:srgbClr val="FFFF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17</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4226463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DF43D6-5456-4CE6-AEC6-49957A536C1D}"/>
              </a:ext>
            </a:extLst>
          </p:cNvPr>
          <p:cNvSpPr txBox="1">
            <a:spLocks/>
          </p:cNvSpPr>
          <p:nvPr/>
        </p:nvSpPr>
        <p:spPr>
          <a:xfrm>
            <a:off x="3384482" y="3144457"/>
            <a:ext cx="5423036" cy="569086"/>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algn="ctr"/>
            <a:r>
              <a:rPr lang="el-GR" sz="4400" dirty="0">
                <a:effectLst>
                  <a:outerShdw blurRad="38100" dist="38100" dir="2700000" algn="tl">
                    <a:srgbClr val="000000">
                      <a:alpha val="43137"/>
                    </a:srgbClr>
                  </a:outerShdw>
                </a:effectLst>
                <a:latin typeface="Calibri" panose="020F0502020204030204" pitchFamily="34" charset="0"/>
              </a:rPr>
              <a:t>ΠΕΡΙΣΤΑΤΙΚΟ</a:t>
            </a:r>
            <a:endParaRPr lang="ru-RU" sz="4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30332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7349067" y="709481"/>
            <a:ext cx="4064290"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ΙΣΤΟΡΙΚΟ</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Στοιχεία ταυτότητας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Σκύλος ηλικίας 8 ετών και φυλής </a:t>
            </a:r>
            <a:r>
              <a:rPr lang="en-US" sz="2500" dirty="0">
                <a:solidFill>
                  <a:schemeClr val="bg2"/>
                </a:solidFill>
                <a:latin typeface="Calibri" panose="020F0502020204030204" pitchFamily="34" charset="0"/>
              </a:rPr>
              <a:t>Border Collie  </a:t>
            </a:r>
            <a:r>
              <a:rPr lang="el-GR" sz="2500" dirty="0">
                <a:solidFill>
                  <a:schemeClr val="bg2"/>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Αρσενικός μη στειρωμένος </a:t>
            </a:r>
            <a:endParaRPr lang="el-GR" sz="2800" dirty="0">
              <a:solidFill>
                <a:schemeClr val="tx1">
                  <a:lumMod val="60000"/>
                  <a:lumOff val="40000"/>
                </a:schemeClr>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Διαβίωση κυρίως μέσα στο σπίτι με ελεύθερη πρόσβαση σε εξωτερικό χώρο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Εμβολιασμοί – </a:t>
            </a:r>
            <a:r>
              <a:rPr lang="el-GR" sz="2500" dirty="0" err="1">
                <a:solidFill>
                  <a:schemeClr val="bg2"/>
                </a:solidFill>
                <a:latin typeface="Calibri" panose="020F0502020204030204" pitchFamily="34" charset="0"/>
              </a:rPr>
              <a:t>Αποπαρασιτισμοί</a:t>
            </a:r>
            <a:r>
              <a:rPr lang="el-GR" sz="2500" dirty="0">
                <a:solidFill>
                  <a:schemeClr val="bg2"/>
                </a:solidFill>
                <a:latin typeface="Calibri" panose="020F0502020204030204" pitchFamily="34" charset="0"/>
              </a:rPr>
              <a:t>: </a:t>
            </a:r>
            <a:r>
              <a:rPr lang="el-GR" sz="2500" dirty="0" err="1">
                <a:solidFill>
                  <a:schemeClr val="bg2"/>
                </a:solidFill>
                <a:latin typeface="Calibri" panose="020F0502020204030204" pitchFamily="34" charset="0"/>
              </a:rPr>
              <a:t>Ελλειπής</a:t>
            </a:r>
            <a:r>
              <a:rPr lang="el-GR" sz="2500" dirty="0">
                <a:solidFill>
                  <a:schemeClr val="bg2"/>
                </a:solidFill>
                <a:latin typeface="Calibri" panose="020F0502020204030204" pitchFamily="34" charset="0"/>
              </a:rPr>
              <a:t> </a:t>
            </a:r>
          </a:p>
          <a:p>
            <a:pPr>
              <a:lnSpc>
                <a:spcPct val="150000"/>
              </a:lnSpc>
            </a:pPr>
            <a:endParaRPr lang="el-GR" sz="2500" dirty="0">
              <a:solidFill>
                <a:schemeClr val="bg2"/>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19</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40414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681019" y="690324"/>
            <a:ext cx="4732338"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ΚΡΕΑΤΙΝΙΚΗ ΚΙΝΑΣΗ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Γενικές πληροφορίες </a:t>
            </a:r>
          </a:p>
          <a:p>
            <a:pPr marL="457200" indent="-457200">
              <a:lnSpc>
                <a:spcPct val="150000"/>
              </a:lnSpc>
              <a:buFont typeface="Arial" panose="020B0604020202020204" pitchFamily="34" charset="0"/>
              <a:buChar char="•"/>
            </a:pPr>
            <a:r>
              <a:rPr lang="el-GR" sz="2500" dirty="0" err="1">
                <a:solidFill>
                  <a:schemeClr val="bg2"/>
                </a:solidFill>
                <a:latin typeface="Calibri" panose="020F0502020204030204" pitchFamily="34" charset="0"/>
              </a:rPr>
              <a:t>Κυτταροπλασματικό</a:t>
            </a:r>
            <a:r>
              <a:rPr lang="el-GR" sz="2500" dirty="0">
                <a:solidFill>
                  <a:schemeClr val="bg2"/>
                </a:solidFill>
                <a:latin typeface="Calibri" panose="020F0502020204030204" pitchFamily="34" charset="0"/>
              </a:rPr>
              <a:t> ένζυμο που σχετίζεται με τον μεταβολισμό της ενέργειας των μυών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Απελευθερώνεται στην κυκλοφορία του αίματος μετά από τραυματισμό των </a:t>
            </a:r>
            <a:r>
              <a:rPr lang="el-GR" sz="2500" dirty="0" err="1">
                <a:solidFill>
                  <a:schemeClr val="bg2"/>
                </a:solidFill>
                <a:latin typeface="Calibri" panose="020F0502020204030204" pitchFamily="34" charset="0"/>
              </a:rPr>
              <a:t>μυοκυττάρων</a:t>
            </a:r>
            <a:r>
              <a:rPr lang="el-GR" sz="2500" dirty="0">
                <a:solidFill>
                  <a:schemeClr val="bg2"/>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Μέσος χρόνος ημίσειας ζωής είναι 2-3 ώρες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4"/>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41863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7349067" y="709481"/>
            <a:ext cx="4064290"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ΙΣΤΟΡΙΚΟ</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Αίτια προσκόμισης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Μείωση διάθεσης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Εμετοί και ανορεξία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Αιφνίδια εμφάνιση πριν 3 ημέρες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20</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02046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7349067" y="709481"/>
            <a:ext cx="4064290"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ΙΣΤΟΡΙΚΟ</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Άλλες ερωτήσεις προς τον ιδιοκτήτη ???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Ημερομηνία τελευταίου εμβολιασμού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Πριν 3 χρόνια</a:t>
            </a:r>
            <a:r>
              <a:rPr lang="el-GR" sz="2700" dirty="0">
                <a:solidFill>
                  <a:schemeClr val="bg2"/>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Τυχόν προηγούμενη φαρμακευτική αγωγή </a:t>
            </a:r>
          </a:p>
          <a:p>
            <a:pPr marL="914400" lvl="1" indent="-457200">
              <a:lnSpc>
                <a:spcPct val="150000"/>
              </a:lnSpc>
              <a:buFont typeface="Arial" panose="020B0604020202020204" pitchFamily="34" charset="0"/>
              <a:buChar char="•"/>
            </a:pPr>
            <a:r>
              <a:rPr lang="el-GR" sz="2300" dirty="0" err="1">
                <a:solidFill>
                  <a:srgbClr val="FFFF00"/>
                </a:solidFill>
                <a:latin typeface="Calibri" panose="020F0502020204030204" pitchFamily="34" charset="0"/>
              </a:rPr>
              <a:t>Δοξυκυκλίνη</a:t>
            </a:r>
            <a:r>
              <a:rPr lang="el-GR" sz="2300" dirty="0">
                <a:solidFill>
                  <a:srgbClr val="FFFF00"/>
                </a:solidFill>
                <a:latin typeface="Calibri" panose="020F0502020204030204" pitchFamily="34" charset="0"/>
              </a:rPr>
              <a:t> εδώ και 4 ημέρες </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Σύσταση εμετού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Κυρίως σάλια υποκίτρινου χρώματος (γαστρικό περιεχόμενο)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21</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60473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AB289D9-CEFE-43AD-B643-D1688B64D7A6}"/>
              </a:ext>
            </a:extLst>
          </p:cNvPr>
          <p:cNvPicPr>
            <a:picLocks noChangeAspect="1"/>
          </p:cNvPicPr>
          <p:nvPr/>
        </p:nvPicPr>
        <p:blipFill>
          <a:blip r:embed="rId2"/>
          <a:stretch>
            <a:fillRect/>
          </a:stretch>
        </p:blipFill>
        <p:spPr>
          <a:xfrm>
            <a:off x="214867" y="624748"/>
            <a:ext cx="5514247" cy="5608503"/>
          </a:xfrm>
          <a:prstGeom prst="rect">
            <a:avLst/>
          </a:prstGeom>
        </p:spPr>
      </p:pic>
      <p:pic>
        <p:nvPicPr>
          <p:cNvPr id="6" name="Εικόνα 5">
            <a:extLst>
              <a:ext uri="{FF2B5EF4-FFF2-40B4-BE49-F238E27FC236}">
                <a16:creationId xmlns:a16="http://schemas.microsoft.com/office/drawing/2014/main" id="{2A7E878D-145B-4CC3-B673-2F68A2B1483C}"/>
              </a:ext>
            </a:extLst>
          </p:cNvPr>
          <p:cNvPicPr>
            <a:picLocks noChangeAspect="1"/>
          </p:cNvPicPr>
          <p:nvPr/>
        </p:nvPicPr>
        <p:blipFill rotWithShape="1">
          <a:blip r:embed="rId3"/>
          <a:srcRect l="7067" t="7279"/>
          <a:stretch/>
        </p:blipFill>
        <p:spPr>
          <a:xfrm>
            <a:off x="4799390" y="624748"/>
            <a:ext cx="7177743" cy="5608503"/>
          </a:xfrm>
          <a:prstGeom prst="rect">
            <a:avLst/>
          </a:prstGeom>
        </p:spPr>
      </p:pic>
    </p:spTree>
    <p:extLst>
      <p:ext uri="{BB962C8B-B14F-4D97-AF65-F5344CB8AC3E}">
        <p14:creationId xmlns:p14="http://schemas.microsoft.com/office/powerpoint/2010/main" val="6623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961239" y="709481"/>
            <a:ext cx="4452118"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ΚΛΙΝΙΚΗ ΕΞΕΤΑΣΗ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fontScale="92500" lnSpcReduction="20000"/>
          </a:bodyPr>
          <a:lstStyle/>
          <a:p>
            <a:r>
              <a:rPr lang="el-GR" sz="2800" dirty="0">
                <a:solidFill>
                  <a:schemeClr val="tx1">
                    <a:lumMod val="60000"/>
                    <a:lumOff val="40000"/>
                  </a:schemeClr>
                </a:solidFill>
                <a:latin typeface="Calibri" panose="020F0502020204030204" pitchFamily="34" charset="0"/>
              </a:rPr>
              <a:t>Ευρήματα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Θερμοκρασία: 39,8</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Καρδιακοί παλμοί: 120 / λεπτό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Καρδιακός ρυθμός: </a:t>
            </a:r>
            <a:r>
              <a:rPr lang="el-GR" sz="2500" dirty="0" err="1">
                <a:solidFill>
                  <a:schemeClr val="bg2"/>
                </a:solidFill>
                <a:latin typeface="Calibri" panose="020F0502020204030204" pitchFamily="34" charset="0"/>
              </a:rPr>
              <a:t>πνευμονογαστρική</a:t>
            </a:r>
            <a:r>
              <a:rPr lang="el-GR" sz="2500" dirty="0">
                <a:solidFill>
                  <a:schemeClr val="bg2"/>
                </a:solidFill>
                <a:latin typeface="Calibri" panose="020F0502020204030204" pitchFamily="34" charset="0"/>
              </a:rPr>
              <a:t> αρρυθμία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Συχνότητα αναπνοών: 32 / λεπτό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Εύρος σφυγμού: ισχυρός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Χροιά βλεννογόνων: ικτερικοί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Επίπεδο συνείδησης: κατάπτωση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23</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46937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961239" y="709481"/>
            <a:ext cx="4452118"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ΚΛΙΝΙΚΗ ΕΞΕΤΑΣΗ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fontScale="92500" lnSpcReduction="20000"/>
          </a:bodyPr>
          <a:lstStyle/>
          <a:p>
            <a:r>
              <a:rPr lang="el-GR" sz="2800" dirty="0">
                <a:solidFill>
                  <a:schemeClr val="tx1">
                    <a:lumMod val="60000"/>
                    <a:lumOff val="40000"/>
                  </a:schemeClr>
                </a:solidFill>
                <a:latin typeface="Calibri" panose="020F0502020204030204" pitchFamily="34" charset="0"/>
              </a:rPr>
              <a:t>Ευρήματα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Θερμοκρασία: </a:t>
            </a:r>
            <a:r>
              <a:rPr lang="el-GR" sz="2500" dirty="0">
                <a:solidFill>
                  <a:srgbClr val="FF0000"/>
                </a:solidFill>
                <a:latin typeface="Calibri" panose="020F0502020204030204" pitchFamily="34" charset="0"/>
              </a:rPr>
              <a:t>39,8</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Καρδιακοί παλμοί: 120 / λεπτό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Καρδιακός ρυθμός: </a:t>
            </a:r>
            <a:r>
              <a:rPr lang="el-GR" sz="2500" dirty="0" err="1">
                <a:solidFill>
                  <a:schemeClr val="bg2"/>
                </a:solidFill>
                <a:latin typeface="Calibri" panose="020F0502020204030204" pitchFamily="34" charset="0"/>
              </a:rPr>
              <a:t>πνευμονογαστρική</a:t>
            </a:r>
            <a:r>
              <a:rPr lang="el-GR" sz="2500" dirty="0">
                <a:solidFill>
                  <a:schemeClr val="bg2"/>
                </a:solidFill>
                <a:latin typeface="Calibri" panose="020F0502020204030204" pitchFamily="34" charset="0"/>
              </a:rPr>
              <a:t> αρρυθμία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Συχνότητα αναπνοών: 32 / λεπτό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Εύρος σφυγμού: ισχυρός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Χροιά βλεννογόνων: </a:t>
            </a:r>
            <a:r>
              <a:rPr lang="el-GR" sz="2500" dirty="0">
                <a:solidFill>
                  <a:srgbClr val="FF0000"/>
                </a:solidFill>
                <a:latin typeface="Calibri" panose="020F0502020204030204" pitchFamily="34" charset="0"/>
              </a:rPr>
              <a:t>ικτερικοί</a:t>
            </a:r>
            <a:r>
              <a:rPr lang="el-GR" sz="2500" dirty="0">
                <a:solidFill>
                  <a:schemeClr val="bg2"/>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Επίπεδο συνείδησης: </a:t>
            </a:r>
            <a:r>
              <a:rPr lang="el-GR" sz="2500" dirty="0">
                <a:solidFill>
                  <a:srgbClr val="FF0000"/>
                </a:solidFill>
                <a:latin typeface="Calibri" panose="020F0502020204030204" pitchFamily="34" charset="0"/>
              </a:rPr>
              <a:t>κατάπτωση</a:t>
            </a:r>
            <a:r>
              <a:rPr lang="el-GR" sz="2500" dirty="0">
                <a:solidFill>
                  <a:schemeClr val="bg2"/>
                </a:solidFill>
                <a:latin typeface="Calibri" panose="020F0502020204030204" pitchFamily="34" charset="0"/>
              </a:rPr>
              <a:t>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24</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64296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421477" y="749818"/>
            <a:ext cx="53173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ΛΙΣΤΑ ΠΡΟΒΛΗΜΑΤΩΝ</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Σύμφωνα με όλα τα παραπάνω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Εμετοί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Ανορεξία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Πυρετός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Κατάπτωση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Ικτερικοί βλεννογόνοι</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25</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17355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421477" y="749818"/>
            <a:ext cx="53173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ΔΙΑΦΟΡΙΚΗ ΔΙΑΓΝΩΣΗ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Με βάση τον ίκτερο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Αιμολυτική αναιμία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Ηπατική νόσος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Έμφραξη χοληφόρου πόρου </a:t>
            </a:r>
          </a:p>
          <a:p>
            <a:pPr lvl="0"/>
            <a:r>
              <a:rPr lang="el-GR" sz="2800" dirty="0">
                <a:solidFill>
                  <a:srgbClr val="00BBBB">
                    <a:lumMod val="60000"/>
                    <a:lumOff val="40000"/>
                  </a:srgbClr>
                </a:solidFill>
                <a:latin typeface="Calibri" panose="020F0502020204030204" pitchFamily="34" charset="0"/>
              </a:rPr>
              <a:t>Με βάση τον πυρετό </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Πιθανά λοιμώδη αίτια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26</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2623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421477" y="749818"/>
            <a:ext cx="53173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ΔΙΑΦΟΡΙΚΗ ΔΙΑΓΝΩΣΗ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Με βάση τον εμετό και την ανορεξία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Οξεία νεφρική βλάβη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Χρόνια νεφρική νόσος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27</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7458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Γενική αίματος </a:t>
            </a:r>
          </a:p>
          <a:p>
            <a:r>
              <a:rPr lang="el-GR" sz="2800" dirty="0">
                <a:solidFill>
                  <a:schemeClr val="tx1">
                    <a:lumMod val="60000"/>
                    <a:lumOff val="40000"/>
                  </a:schemeClr>
                </a:solidFill>
                <a:latin typeface="Calibri" panose="020F0502020204030204" pitchFamily="34" charset="0"/>
              </a:rPr>
              <a:t>Βιοχημικές εξετάσεις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Ολικές πρωτεΐνες, </a:t>
            </a:r>
            <a:r>
              <a:rPr lang="el-GR" sz="2500" dirty="0" err="1">
                <a:solidFill>
                  <a:schemeClr val="bg2"/>
                </a:solidFill>
                <a:latin typeface="Calibri" panose="020F0502020204030204" pitchFamily="34" charset="0"/>
              </a:rPr>
              <a:t>λευκωματίνες</a:t>
            </a:r>
            <a:r>
              <a:rPr lang="el-GR" sz="2500" dirty="0">
                <a:solidFill>
                  <a:schemeClr val="bg2"/>
                </a:solidFill>
                <a:latin typeface="Calibri" panose="020F0502020204030204" pitchFamily="34" charset="0"/>
              </a:rPr>
              <a:t>, ουρία, κρεατινίνη</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Ηπατικά ένζυμα και </a:t>
            </a:r>
            <a:r>
              <a:rPr lang="el-GR" sz="2500" dirty="0" err="1">
                <a:solidFill>
                  <a:schemeClr val="bg2"/>
                </a:solidFill>
                <a:latin typeface="Calibri" panose="020F0502020204030204" pitchFamily="34" charset="0"/>
              </a:rPr>
              <a:t>χολερυθρίνη</a:t>
            </a:r>
            <a:r>
              <a:rPr lang="el-GR" sz="2500" dirty="0">
                <a:solidFill>
                  <a:schemeClr val="bg2"/>
                </a:solidFill>
                <a:latin typeface="Calibri" panose="020F0502020204030204" pitchFamily="34" charset="0"/>
              </a:rPr>
              <a:t>  </a:t>
            </a:r>
          </a:p>
          <a:p>
            <a:pPr lvl="0"/>
            <a:r>
              <a:rPr lang="el-GR" sz="2800" dirty="0">
                <a:solidFill>
                  <a:srgbClr val="00BBBB">
                    <a:lumMod val="60000"/>
                    <a:lumOff val="40000"/>
                  </a:srgbClr>
                </a:solidFill>
                <a:latin typeface="Calibri" panose="020F0502020204030204" pitchFamily="34" charset="0"/>
              </a:rPr>
              <a:t>Ανάλυση των ούρων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28</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11227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Αιματολογική εξέταση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Αιματοκρίτης (PCV): 29%</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Αιμοσφαιρίνη (</a:t>
            </a:r>
            <a:r>
              <a:rPr lang="el-GR" sz="2500" dirty="0" err="1">
                <a:solidFill>
                  <a:schemeClr val="bg2"/>
                </a:solidFill>
                <a:latin typeface="Calibri" panose="020F0502020204030204" pitchFamily="34" charset="0"/>
              </a:rPr>
              <a:t>Hb</a:t>
            </a:r>
            <a:r>
              <a:rPr lang="el-GR" sz="2500" dirty="0">
                <a:solidFill>
                  <a:schemeClr val="bg2"/>
                </a:solidFill>
                <a:latin typeface="Calibri" panose="020F0502020204030204" pitchFamily="34" charset="0"/>
              </a:rPr>
              <a:t>): 9,6g/</a:t>
            </a:r>
            <a:r>
              <a:rPr lang="el-GR" sz="2500" dirty="0" err="1">
                <a:solidFill>
                  <a:schemeClr val="bg2"/>
                </a:solidFill>
                <a:latin typeface="Calibri" panose="020F0502020204030204" pitchFamily="34" charset="0"/>
              </a:rPr>
              <a:t>dl</a:t>
            </a:r>
            <a:r>
              <a:rPr lang="el-GR" sz="2500" dirty="0">
                <a:solidFill>
                  <a:schemeClr val="bg2"/>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Αριθμός λευκών αιμοσφαιρίων (</a:t>
            </a:r>
            <a:r>
              <a:rPr lang="el-GR" sz="2500" dirty="0" err="1">
                <a:solidFill>
                  <a:schemeClr val="bg2"/>
                </a:solidFill>
                <a:latin typeface="Calibri" panose="020F0502020204030204" pitchFamily="34" charset="0"/>
              </a:rPr>
              <a:t>WBCs</a:t>
            </a:r>
            <a:r>
              <a:rPr lang="el-GR" sz="2500" dirty="0">
                <a:solidFill>
                  <a:schemeClr val="bg2"/>
                </a:solidFill>
                <a:latin typeface="Calibri" panose="020F0502020204030204" pitchFamily="34" charset="0"/>
              </a:rPr>
              <a:t>): 21.000/</a:t>
            </a:r>
            <a:r>
              <a:rPr lang="el-GR" sz="2500" dirty="0" err="1">
                <a:solidFill>
                  <a:schemeClr val="bg2"/>
                </a:solidFill>
                <a:latin typeface="Calibri" panose="020F0502020204030204" pitchFamily="34" charset="0"/>
              </a:rPr>
              <a:t>μl</a:t>
            </a:r>
            <a:r>
              <a:rPr lang="el-GR" sz="2500" dirty="0">
                <a:solidFill>
                  <a:schemeClr val="bg2"/>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Αριθμός αιμοπεταλίων (</a:t>
            </a:r>
            <a:r>
              <a:rPr lang="el-GR" sz="2500" dirty="0" err="1">
                <a:solidFill>
                  <a:schemeClr val="bg2"/>
                </a:solidFill>
                <a:latin typeface="Calibri" panose="020F0502020204030204" pitchFamily="34" charset="0"/>
              </a:rPr>
              <a:t>PLTs</a:t>
            </a:r>
            <a:r>
              <a:rPr lang="el-GR" sz="2500" dirty="0">
                <a:solidFill>
                  <a:schemeClr val="bg2"/>
                </a:solidFill>
                <a:latin typeface="Calibri" panose="020F0502020204030204" pitchFamily="34" charset="0"/>
              </a:rPr>
              <a:t>): 375.000/</a:t>
            </a:r>
            <a:r>
              <a:rPr lang="el-GR" sz="2500" dirty="0" err="1">
                <a:solidFill>
                  <a:schemeClr val="bg2"/>
                </a:solidFill>
                <a:latin typeface="Calibri" panose="020F0502020204030204" pitchFamily="34" charset="0"/>
              </a:rPr>
              <a:t>μl</a:t>
            </a:r>
            <a:r>
              <a:rPr lang="el-GR" sz="2500" dirty="0">
                <a:solidFill>
                  <a:schemeClr val="bg2"/>
                </a:solidFill>
                <a:latin typeface="Calibri" panose="020F0502020204030204" pitchFamily="34" charset="0"/>
              </a:rPr>
              <a:t>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29</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58339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563032" y="690324"/>
            <a:ext cx="4850325"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ΚΡΕΑΤΙΝΙΚΗ ΚΙΝΑΣΗ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Ψευδώς αυξημένη συγκέντρωση </a:t>
            </a:r>
            <a:r>
              <a:rPr lang="en-US" sz="2800" dirty="0">
                <a:solidFill>
                  <a:schemeClr val="tx1">
                    <a:lumMod val="60000"/>
                    <a:lumOff val="40000"/>
                  </a:schemeClr>
                </a:solidFill>
                <a:latin typeface="Calibri" panose="020F0502020204030204" pitchFamily="34" charset="0"/>
              </a:rPr>
              <a:t>CK </a:t>
            </a:r>
            <a:endParaRPr lang="el-GR" sz="2800" dirty="0">
              <a:solidFill>
                <a:schemeClr val="tx1">
                  <a:lumMod val="60000"/>
                  <a:lumOff val="40000"/>
                </a:schemeClr>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Παρατεταμένη συγκράτηση</a:t>
            </a:r>
            <a:r>
              <a:rPr lang="en-US" sz="2500" dirty="0">
                <a:solidFill>
                  <a:schemeClr val="bg2"/>
                </a:solidFill>
                <a:latin typeface="Calibri" panose="020F0502020204030204" pitchFamily="34" charset="0"/>
              </a:rPr>
              <a:t> (</a:t>
            </a:r>
            <a:r>
              <a:rPr lang="el-GR" sz="2500" dirty="0">
                <a:solidFill>
                  <a:schemeClr val="bg2"/>
                </a:solidFill>
                <a:latin typeface="Calibri" panose="020F0502020204030204" pitchFamily="34" charset="0"/>
              </a:rPr>
              <a:t>ή/και επώδυνη) για αιμοληψία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Προηγούμενες ενδομυϊκές εγχύσεις φαρμάκων ή/και παρακεντήσεις ιστών</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Αιμόλυση </a:t>
            </a:r>
          </a:p>
          <a:p>
            <a:pPr lvl="0"/>
            <a:r>
              <a:rPr lang="el-GR" sz="2800" dirty="0">
                <a:solidFill>
                  <a:srgbClr val="00BBBB">
                    <a:lumMod val="60000"/>
                    <a:lumOff val="40000"/>
                  </a:srgbClr>
                </a:solidFill>
                <a:latin typeface="Calibri" panose="020F0502020204030204" pitchFamily="34" charset="0"/>
              </a:rPr>
              <a:t>Ψευδώς μειωμένη συγκέντρωση </a:t>
            </a:r>
            <a:r>
              <a:rPr lang="en-US" sz="2800" dirty="0">
                <a:solidFill>
                  <a:srgbClr val="00BBBB">
                    <a:lumMod val="60000"/>
                    <a:lumOff val="40000"/>
                  </a:srgbClr>
                </a:solidFill>
                <a:latin typeface="Calibri" panose="020F0502020204030204" pitchFamily="34" charset="0"/>
              </a:rPr>
              <a:t>CK </a:t>
            </a:r>
            <a:endParaRPr lang="el-GR" sz="2800" dirty="0">
              <a:solidFill>
                <a:srgbClr val="00BBBB">
                  <a:lumMod val="60000"/>
                  <a:lumOff val="40000"/>
                </a:srgbClr>
              </a:solidFill>
              <a:latin typeface="Calibri" panose="020F0502020204030204" pitchFamily="34" charset="0"/>
            </a:endParaRP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Καθυστερημένη μέτρηση</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Τοποθέτηση ορού αίματος στη κατάψυξη(?) – έκθεση στο ηλιακό </a:t>
            </a:r>
            <a:r>
              <a:rPr lang="el-GR" sz="2500" dirty="0" err="1">
                <a:solidFill>
                  <a:srgbClr val="FFFFFF"/>
                </a:solidFill>
                <a:latin typeface="Calibri" panose="020F0502020204030204" pitchFamily="34" charset="0"/>
              </a:rPr>
              <a:t>φώς</a:t>
            </a:r>
            <a:r>
              <a:rPr lang="el-GR" sz="2500" dirty="0">
                <a:solidFill>
                  <a:srgbClr val="FFFFFF"/>
                </a:solidFill>
                <a:latin typeface="Calibri" panose="020F0502020204030204" pitchFamily="34" charset="0"/>
              </a:rPr>
              <a:t>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175825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Αιματολογική εξέταση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Αιματοκρίτης (PCV): </a:t>
            </a:r>
            <a:r>
              <a:rPr lang="el-GR" sz="2500" dirty="0">
                <a:solidFill>
                  <a:srgbClr val="FF0000"/>
                </a:solidFill>
                <a:latin typeface="Calibri" panose="020F0502020204030204" pitchFamily="34" charset="0"/>
              </a:rPr>
              <a:t>29%</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Αιμοσφαιρίνη (</a:t>
            </a:r>
            <a:r>
              <a:rPr lang="el-GR" sz="2500" dirty="0" err="1">
                <a:solidFill>
                  <a:schemeClr val="bg2"/>
                </a:solidFill>
                <a:latin typeface="Calibri" panose="020F0502020204030204" pitchFamily="34" charset="0"/>
              </a:rPr>
              <a:t>Hb</a:t>
            </a:r>
            <a:r>
              <a:rPr lang="el-GR" sz="2500" dirty="0">
                <a:solidFill>
                  <a:schemeClr val="bg2"/>
                </a:solidFill>
                <a:latin typeface="Calibri" panose="020F0502020204030204" pitchFamily="34" charset="0"/>
              </a:rPr>
              <a:t>): 9,6g/</a:t>
            </a:r>
            <a:r>
              <a:rPr lang="el-GR" sz="2500" dirty="0" err="1">
                <a:solidFill>
                  <a:schemeClr val="bg2"/>
                </a:solidFill>
                <a:latin typeface="Calibri" panose="020F0502020204030204" pitchFamily="34" charset="0"/>
              </a:rPr>
              <a:t>dl</a:t>
            </a:r>
            <a:r>
              <a:rPr lang="el-GR" sz="2500" dirty="0">
                <a:solidFill>
                  <a:schemeClr val="bg2"/>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Αριθμός λευκών αιμοσφαιρίων (</a:t>
            </a:r>
            <a:r>
              <a:rPr lang="el-GR" sz="2500" dirty="0" err="1">
                <a:solidFill>
                  <a:schemeClr val="bg2"/>
                </a:solidFill>
                <a:latin typeface="Calibri" panose="020F0502020204030204" pitchFamily="34" charset="0"/>
              </a:rPr>
              <a:t>WBCs</a:t>
            </a:r>
            <a:r>
              <a:rPr lang="el-GR" sz="2500" dirty="0">
                <a:solidFill>
                  <a:schemeClr val="bg2"/>
                </a:solidFill>
                <a:latin typeface="Calibri" panose="020F0502020204030204" pitchFamily="34" charset="0"/>
              </a:rPr>
              <a:t>): </a:t>
            </a:r>
            <a:r>
              <a:rPr lang="el-GR" sz="2500" dirty="0">
                <a:solidFill>
                  <a:srgbClr val="FF0000"/>
                </a:solidFill>
                <a:latin typeface="Calibri" panose="020F0502020204030204" pitchFamily="34" charset="0"/>
              </a:rPr>
              <a:t>21.000/</a:t>
            </a:r>
            <a:r>
              <a:rPr lang="el-GR" sz="2500" dirty="0" err="1">
                <a:solidFill>
                  <a:srgbClr val="FF0000"/>
                </a:solidFill>
                <a:latin typeface="Calibri" panose="020F0502020204030204" pitchFamily="34" charset="0"/>
              </a:rPr>
              <a:t>μl</a:t>
            </a:r>
            <a:r>
              <a:rPr lang="el-GR" sz="2500" dirty="0">
                <a:solidFill>
                  <a:srgbClr val="FF0000"/>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Αριθμός αιμοπεταλίων (</a:t>
            </a:r>
            <a:r>
              <a:rPr lang="el-GR" sz="2500" dirty="0" err="1">
                <a:solidFill>
                  <a:schemeClr val="bg2"/>
                </a:solidFill>
                <a:latin typeface="Calibri" panose="020F0502020204030204" pitchFamily="34" charset="0"/>
              </a:rPr>
              <a:t>PLTs</a:t>
            </a:r>
            <a:r>
              <a:rPr lang="el-GR" sz="2500" dirty="0">
                <a:solidFill>
                  <a:schemeClr val="bg2"/>
                </a:solidFill>
                <a:latin typeface="Calibri" panose="020F0502020204030204" pitchFamily="34" charset="0"/>
              </a:rPr>
              <a:t>): 375.000/</a:t>
            </a:r>
            <a:r>
              <a:rPr lang="el-GR" sz="2500" dirty="0" err="1">
                <a:solidFill>
                  <a:schemeClr val="bg2"/>
                </a:solidFill>
                <a:latin typeface="Calibri" panose="020F0502020204030204" pitchFamily="34" charset="0"/>
              </a:rPr>
              <a:t>μl</a:t>
            </a:r>
            <a:r>
              <a:rPr lang="el-GR" sz="2500" dirty="0">
                <a:solidFill>
                  <a:schemeClr val="bg2"/>
                </a:solidFill>
                <a:latin typeface="Calibri" panose="020F0502020204030204" pitchFamily="34" charset="0"/>
              </a:rPr>
              <a:t>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30</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1873421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Διερεύνηση τύπου αναιμίας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Μέτρηση </a:t>
            </a:r>
            <a:r>
              <a:rPr lang="el-GR" sz="2500" dirty="0" err="1">
                <a:solidFill>
                  <a:schemeClr val="bg2"/>
                </a:solidFill>
                <a:latin typeface="Calibri" panose="020F0502020204030204" pitchFamily="34" charset="0"/>
              </a:rPr>
              <a:t>δικτυοερυθροκυττάρων</a:t>
            </a:r>
            <a:r>
              <a:rPr lang="el-GR" sz="2500" dirty="0">
                <a:solidFill>
                  <a:schemeClr val="bg2"/>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Μικροσκοπική εξέταση επιχρίσματος αίματος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Μέτρηση τιμών MCV, MCHC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31</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4612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Διερεύνηση τύπου αναιμίας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Μέτρηση </a:t>
            </a:r>
            <a:r>
              <a:rPr lang="el-GR" sz="2500" dirty="0" err="1">
                <a:solidFill>
                  <a:schemeClr val="bg2"/>
                </a:solidFill>
                <a:latin typeface="Calibri" panose="020F0502020204030204" pitchFamily="34" charset="0"/>
              </a:rPr>
              <a:t>δικτυοερυθροκυττάρων</a:t>
            </a:r>
            <a:r>
              <a:rPr lang="el-GR" sz="2500" dirty="0">
                <a:solidFill>
                  <a:schemeClr val="bg2"/>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Αυξημένος αριθμός </a:t>
            </a:r>
            <a:r>
              <a:rPr lang="el-GR" sz="2300" dirty="0" err="1">
                <a:solidFill>
                  <a:srgbClr val="FFFF00"/>
                </a:solidFill>
                <a:latin typeface="Calibri" panose="020F0502020204030204" pitchFamily="34" charset="0"/>
              </a:rPr>
              <a:t>δικτυοερυθροκυττάρων</a:t>
            </a:r>
            <a:r>
              <a:rPr lang="el-GR" sz="2300" dirty="0">
                <a:solidFill>
                  <a:srgbClr val="FFFF00"/>
                </a:solidFill>
                <a:latin typeface="Calibri" panose="020F0502020204030204" pitchFamily="34" charset="0"/>
              </a:rPr>
              <a:t>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Μικροσκοπική εξέταση επιχρίσματος αίματος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Μορφολογικές διαταραχές ερυθρών αιμοσφαιρίων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Μέτρηση τιμών MCV, MCHC </a:t>
            </a:r>
          </a:p>
          <a:p>
            <a:pPr marL="914400" lvl="1" indent="-457200">
              <a:lnSpc>
                <a:spcPct val="150000"/>
              </a:lnSpc>
              <a:buFont typeface="Arial" panose="020B0604020202020204" pitchFamily="34" charset="0"/>
              <a:buChar char="•"/>
            </a:pPr>
            <a:r>
              <a:rPr lang="el-GR" sz="2300" dirty="0" err="1">
                <a:solidFill>
                  <a:srgbClr val="FFFF00"/>
                </a:solidFill>
                <a:latin typeface="Calibri" panose="020F0502020204030204" pitchFamily="34" charset="0"/>
              </a:rPr>
              <a:t>Μακροκυτταρική</a:t>
            </a:r>
            <a:r>
              <a:rPr lang="el-GR" sz="2300" dirty="0">
                <a:solidFill>
                  <a:srgbClr val="FFFF00"/>
                </a:solidFill>
                <a:latin typeface="Calibri" panose="020F0502020204030204" pitchFamily="34" charset="0"/>
              </a:rPr>
              <a:t> και </a:t>
            </a:r>
            <a:r>
              <a:rPr lang="el-GR" sz="2300" dirty="0" err="1">
                <a:solidFill>
                  <a:srgbClr val="FFFF00"/>
                </a:solidFill>
                <a:latin typeface="Calibri" panose="020F0502020204030204" pitchFamily="34" charset="0"/>
              </a:rPr>
              <a:t>υπόχρωμη</a:t>
            </a:r>
            <a:r>
              <a:rPr lang="el-GR" sz="2300" dirty="0">
                <a:solidFill>
                  <a:srgbClr val="FFFF00"/>
                </a:solidFill>
                <a:latin typeface="Calibri" panose="020F0502020204030204" pitchFamily="34" charset="0"/>
              </a:rPr>
              <a:t> αναιμία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32</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902130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fontScale="92500" lnSpcReduction="20000"/>
          </a:bodyPr>
          <a:lstStyle/>
          <a:p>
            <a:r>
              <a:rPr lang="el-GR" sz="2800" dirty="0">
                <a:solidFill>
                  <a:schemeClr val="tx1">
                    <a:lumMod val="60000"/>
                    <a:lumOff val="40000"/>
                  </a:schemeClr>
                </a:solidFill>
                <a:latin typeface="Calibri" panose="020F0502020204030204" pitchFamily="34" charset="0"/>
              </a:rPr>
              <a:t>Βιοχημικές εξετάσεις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Ολικές πρωτεΐνες (ΤΡ): </a:t>
            </a:r>
            <a:r>
              <a:rPr lang="el-GR" sz="2500" dirty="0">
                <a:solidFill>
                  <a:srgbClr val="FFFF00"/>
                </a:solidFill>
                <a:latin typeface="Calibri" panose="020F0502020204030204" pitchFamily="34" charset="0"/>
              </a:rPr>
              <a:t>6,8</a:t>
            </a:r>
            <a:r>
              <a:rPr lang="en-US" sz="2500" dirty="0">
                <a:solidFill>
                  <a:srgbClr val="FFFF00"/>
                </a:solidFill>
                <a:latin typeface="Calibri" panose="020F0502020204030204" pitchFamily="34" charset="0"/>
              </a:rPr>
              <a:t>g/dl </a:t>
            </a:r>
            <a:r>
              <a:rPr lang="en-US" sz="2500" dirty="0">
                <a:solidFill>
                  <a:schemeClr val="bg2"/>
                </a:solidFill>
                <a:latin typeface="Calibri" panose="020F0502020204030204" pitchFamily="34" charset="0"/>
              </a:rPr>
              <a:t>(5,4-7,7g/dl)</a:t>
            </a:r>
          </a:p>
          <a:p>
            <a:pPr marL="457200" indent="-457200">
              <a:lnSpc>
                <a:spcPct val="150000"/>
              </a:lnSpc>
              <a:buFont typeface="Arial" panose="020B0604020202020204" pitchFamily="34" charset="0"/>
              <a:buChar char="•"/>
            </a:pPr>
            <a:r>
              <a:rPr lang="el-GR" sz="2500" dirty="0" err="1">
                <a:solidFill>
                  <a:schemeClr val="bg2"/>
                </a:solidFill>
                <a:latin typeface="Calibri" panose="020F0502020204030204" pitchFamily="34" charset="0"/>
              </a:rPr>
              <a:t>Λευκωματίνες</a:t>
            </a:r>
            <a:r>
              <a:rPr lang="el-GR" sz="2500" dirty="0">
                <a:solidFill>
                  <a:schemeClr val="bg2"/>
                </a:solidFill>
                <a:latin typeface="Calibri" panose="020F0502020204030204" pitchFamily="34" charset="0"/>
              </a:rPr>
              <a:t> (</a:t>
            </a:r>
            <a:r>
              <a:rPr lang="en-US" sz="2500" dirty="0">
                <a:solidFill>
                  <a:schemeClr val="bg2"/>
                </a:solidFill>
                <a:latin typeface="Calibri" panose="020F0502020204030204" pitchFamily="34" charset="0"/>
              </a:rPr>
              <a:t>ALB): </a:t>
            </a:r>
            <a:r>
              <a:rPr lang="en-US" sz="2500" dirty="0">
                <a:solidFill>
                  <a:srgbClr val="FFFF00"/>
                </a:solidFill>
                <a:latin typeface="Calibri" panose="020F0502020204030204" pitchFamily="34" charset="0"/>
              </a:rPr>
              <a:t>2,7g/dl </a:t>
            </a:r>
            <a:r>
              <a:rPr lang="en-US" sz="2500" dirty="0">
                <a:solidFill>
                  <a:schemeClr val="bg2"/>
                </a:solidFill>
                <a:latin typeface="Calibri" panose="020F0502020204030204" pitchFamily="34" charset="0"/>
              </a:rPr>
              <a:t>(2,5-4g/dl)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Ουρία (</a:t>
            </a:r>
            <a:r>
              <a:rPr lang="en-US" sz="2500" dirty="0">
                <a:solidFill>
                  <a:schemeClr val="bg2"/>
                </a:solidFill>
                <a:latin typeface="Calibri" panose="020F0502020204030204" pitchFamily="34" charset="0"/>
              </a:rPr>
              <a:t>BUN): </a:t>
            </a:r>
            <a:r>
              <a:rPr lang="en-US" sz="2500" dirty="0">
                <a:solidFill>
                  <a:srgbClr val="FFFF00"/>
                </a:solidFill>
                <a:latin typeface="Calibri" panose="020F0502020204030204" pitchFamily="34" charset="0"/>
              </a:rPr>
              <a:t>32,6mg/dl </a:t>
            </a:r>
            <a:r>
              <a:rPr lang="en-US" sz="2500" dirty="0">
                <a:solidFill>
                  <a:schemeClr val="bg2"/>
                </a:solidFill>
                <a:latin typeface="Calibri" panose="020F0502020204030204" pitchFamily="34" charset="0"/>
              </a:rPr>
              <a:t>(7-15mg/dl)</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Κρεατινίνη (</a:t>
            </a:r>
            <a:r>
              <a:rPr lang="en-US" sz="2500" dirty="0">
                <a:solidFill>
                  <a:schemeClr val="bg2"/>
                </a:solidFill>
                <a:latin typeface="Calibri" panose="020F0502020204030204" pitchFamily="34" charset="0"/>
              </a:rPr>
              <a:t>CREA): </a:t>
            </a:r>
            <a:r>
              <a:rPr lang="en-US" sz="2500" dirty="0">
                <a:solidFill>
                  <a:srgbClr val="FFFF00"/>
                </a:solidFill>
                <a:latin typeface="Calibri" panose="020F0502020204030204" pitchFamily="34" charset="0"/>
              </a:rPr>
              <a:t>4,3mg/dl </a:t>
            </a:r>
            <a:r>
              <a:rPr lang="en-US" sz="2500" dirty="0">
                <a:solidFill>
                  <a:schemeClr val="bg2"/>
                </a:solidFill>
                <a:latin typeface="Calibri" panose="020F0502020204030204" pitchFamily="34" charset="0"/>
              </a:rPr>
              <a:t>(0,5-1,4mg/dl)</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Αλκαλική </a:t>
            </a:r>
            <a:r>
              <a:rPr lang="el-GR" sz="2500" dirty="0" err="1">
                <a:solidFill>
                  <a:schemeClr val="bg2"/>
                </a:solidFill>
                <a:latin typeface="Calibri" panose="020F0502020204030204" pitchFamily="34" charset="0"/>
              </a:rPr>
              <a:t>φωσφατάση</a:t>
            </a:r>
            <a:r>
              <a:rPr lang="el-GR" sz="2500" dirty="0">
                <a:solidFill>
                  <a:schemeClr val="bg2"/>
                </a:solidFill>
                <a:latin typeface="Calibri" panose="020F0502020204030204" pitchFamily="34" charset="0"/>
              </a:rPr>
              <a:t> (</a:t>
            </a:r>
            <a:r>
              <a:rPr lang="en-US" sz="2500" dirty="0">
                <a:solidFill>
                  <a:schemeClr val="bg2"/>
                </a:solidFill>
                <a:latin typeface="Calibri" panose="020F0502020204030204" pitchFamily="34" charset="0"/>
              </a:rPr>
              <a:t>ALP): </a:t>
            </a:r>
            <a:r>
              <a:rPr lang="en-US" sz="2500" dirty="0">
                <a:solidFill>
                  <a:srgbClr val="FFFF00"/>
                </a:solidFill>
                <a:latin typeface="Calibri" panose="020F0502020204030204" pitchFamily="34" charset="0"/>
              </a:rPr>
              <a:t>647U/L</a:t>
            </a:r>
            <a:r>
              <a:rPr lang="en-US" sz="2500" dirty="0">
                <a:solidFill>
                  <a:schemeClr val="bg2"/>
                </a:solidFill>
                <a:latin typeface="Calibri" panose="020F0502020204030204" pitchFamily="34" charset="0"/>
              </a:rPr>
              <a:t> (14-105U/L)</a:t>
            </a:r>
          </a:p>
          <a:p>
            <a:pPr marL="457200" indent="-457200">
              <a:lnSpc>
                <a:spcPct val="150000"/>
              </a:lnSpc>
              <a:buFont typeface="Arial" panose="020B0604020202020204" pitchFamily="34" charset="0"/>
              <a:buChar char="•"/>
            </a:pPr>
            <a:r>
              <a:rPr lang="el-GR" sz="2500" dirty="0" err="1">
                <a:solidFill>
                  <a:schemeClr val="bg2"/>
                </a:solidFill>
                <a:latin typeface="Calibri" panose="020F0502020204030204" pitchFamily="34" charset="0"/>
              </a:rPr>
              <a:t>Αλανινοαμινοτρανσφεράση</a:t>
            </a:r>
            <a:r>
              <a:rPr lang="el-GR" sz="2500" dirty="0">
                <a:solidFill>
                  <a:schemeClr val="bg2"/>
                </a:solidFill>
                <a:latin typeface="Calibri" panose="020F0502020204030204" pitchFamily="34" charset="0"/>
              </a:rPr>
              <a:t> (</a:t>
            </a:r>
            <a:r>
              <a:rPr lang="en-US" sz="2500" dirty="0">
                <a:solidFill>
                  <a:schemeClr val="bg2"/>
                </a:solidFill>
                <a:latin typeface="Calibri" panose="020F0502020204030204" pitchFamily="34" charset="0"/>
              </a:rPr>
              <a:t>ALT): </a:t>
            </a:r>
            <a:r>
              <a:rPr lang="en-US" sz="2500" dirty="0">
                <a:solidFill>
                  <a:srgbClr val="FFFF00"/>
                </a:solidFill>
                <a:latin typeface="Calibri" panose="020F0502020204030204" pitchFamily="34" charset="0"/>
              </a:rPr>
              <a:t>124U/L</a:t>
            </a:r>
            <a:r>
              <a:rPr lang="en-US" sz="2500" dirty="0">
                <a:solidFill>
                  <a:schemeClr val="bg2"/>
                </a:solidFill>
                <a:latin typeface="Calibri" panose="020F0502020204030204" pitchFamily="34" charset="0"/>
              </a:rPr>
              <a:t> (13-88U/L) </a:t>
            </a:r>
          </a:p>
          <a:p>
            <a:pPr marL="457200" indent="-457200">
              <a:lnSpc>
                <a:spcPct val="150000"/>
              </a:lnSpc>
              <a:buFont typeface="Arial" panose="020B0604020202020204" pitchFamily="34" charset="0"/>
              <a:buChar char="•"/>
            </a:pPr>
            <a:r>
              <a:rPr lang="el-GR" sz="2500" dirty="0" err="1">
                <a:solidFill>
                  <a:schemeClr val="bg2"/>
                </a:solidFill>
                <a:latin typeface="Calibri" panose="020F0502020204030204" pitchFamily="34" charset="0"/>
              </a:rPr>
              <a:t>Χολερυθρίνη</a:t>
            </a:r>
            <a:r>
              <a:rPr lang="el-GR" sz="2500" dirty="0">
                <a:solidFill>
                  <a:schemeClr val="bg2"/>
                </a:solidFill>
                <a:latin typeface="Calibri" panose="020F0502020204030204" pitchFamily="34" charset="0"/>
              </a:rPr>
              <a:t> (</a:t>
            </a:r>
            <a:r>
              <a:rPr lang="en-US" sz="2500" dirty="0">
                <a:solidFill>
                  <a:schemeClr val="bg2"/>
                </a:solidFill>
                <a:latin typeface="Calibri" panose="020F0502020204030204" pitchFamily="34" charset="0"/>
              </a:rPr>
              <a:t>TBIL): </a:t>
            </a:r>
            <a:r>
              <a:rPr lang="en-US" sz="2500" dirty="0">
                <a:solidFill>
                  <a:srgbClr val="FFFF00"/>
                </a:solidFill>
                <a:latin typeface="Calibri" panose="020F0502020204030204" pitchFamily="34" charset="0"/>
              </a:rPr>
              <a:t>4,2mg/dl </a:t>
            </a:r>
            <a:r>
              <a:rPr lang="en-US" sz="2500" dirty="0">
                <a:solidFill>
                  <a:schemeClr val="bg2"/>
                </a:solidFill>
                <a:latin typeface="Calibri" panose="020F0502020204030204" pitchFamily="34" charset="0"/>
              </a:rPr>
              <a:t>(0,1-0,4mg/dl)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33</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1548948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fontScale="92500" lnSpcReduction="20000"/>
          </a:bodyPr>
          <a:lstStyle/>
          <a:p>
            <a:r>
              <a:rPr lang="el-GR" sz="2800" dirty="0">
                <a:solidFill>
                  <a:schemeClr val="tx1">
                    <a:lumMod val="60000"/>
                    <a:lumOff val="40000"/>
                  </a:schemeClr>
                </a:solidFill>
                <a:latin typeface="Calibri" panose="020F0502020204030204" pitchFamily="34" charset="0"/>
              </a:rPr>
              <a:t>Βιοχημικές εξετάσεις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Ολικές πρωτεΐνες (ΤΡ): </a:t>
            </a:r>
            <a:r>
              <a:rPr lang="el-GR" sz="2500" dirty="0">
                <a:solidFill>
                  <a:srgbClr val="FFFF00"/>
                </a:solidFill>
                <a:latin typeface="Calibri" panose="020F0502020204030204" pitchFamily="34" charset="0"/>
              </a:rPr>
              <a:t>6,8</a:t>
            </a:r>
            <a:r>
              <a:rPr lang="en-US" sz="2500" dirty="0">
                <a:solidFill>
                  <a:srgbClr val="FFFF00"/>
                </a:solidFill>
                <a:latin typeface="Calibri" panose="020F0502020204030204" pitchFamily="34" charset="0"/>
              </a:rPr>
              <a:t>g/dl </a:t>
            </a:r>
            <a:r>
              <a:rPr lang="en-US" sz="2500" dirty="0">
                <a:solidFill>
                  <a:schemeClr val="bg2"/>
                </a:solidFill>
                <a:latin typeface="Calibri" panose="020F0502020204030204" pitchFamily="34" charset="0"/>
              </a:rPr>
              <a:t>(5,4-7,7g/dl)</a:t>
            </a:r>
          </a:p>
          <a:p>
            <a:pPr marL="457200" indent="-457200">
              <a:lnSpc>
                <a:spcPct val="150000"/>
              </a:lnSpc>
              <a:buFont typeface="Arial" panose="020B0604020202020204" pitchFamily="34" charset="0"/>
              <a:buChar char="•"/>
            </a:pPr>
            <a:r>
              <a:rPr lang="el-GR" sz="2500" dirty="0" err="1">
                <a:solidFill>
                  <a:schemeClr val="bg2"/>
                </a:solidFill>
                <a:latin typeface="Calibri" panose="020F0502020204030204" pitchFamily="34" charset="0"/>
              </a:rPr>
              <a:t>Λευκωματίνες</a:t>
            </a:r>
            <a:r>
              <a:rPr lang="el-GR" sz="2500" dirty="0">
                <a:solidFill>
                  <a:schemeClr val="bg2"/>
                </a:solidFill>
                <a:latin typeface="Calibri" panose="020F0502020204030204" pitchFamily="34" charset="0"/>
              </a:rPr>
              <a:t> (</a:t>
            </a:r>
            <a:r>
              <a:rPr lang="en-US" sz="2500" dirty="0">
                <a:solidFill>
                  <a:schemeClr val="bg2"/>
                </a:solidFill>
                <a:latin typeface="Calibri" panose="020F0502020204030204" pitchFamily="34" charset="0"/>
              </a:rPr>
              <a:t>ALB): </a:t>
            </a:r>
            <a:r>
              <a:rPr lang="en-US" sz="2500" dirty="0">
                <a:solidFill>
                  <a:srgbClr val="FFFF00"/>
                </a:solidFill>
                <a:latin typeface="Calibri" panose="020F0502020204030204" pitchFamily="34" charset="0"/>
              </a:rPr>
              <a:t>2,7g/dl </a:t>
            </a:r>
            <a:r>
              <a:rPr lang="en-US" sz="2500" dirty="0">
                <a:solidFill>
                  <a:schemeClr val="bg2"/>
                </a:solidFill>
                <a:latin typeface="Calibri" panose="020F0502020204030204" pitchFamily="34" charset="0"/>
              </a:rPr>
              <a:t>(2,5-4g/dl)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Ουρία (</a:t>
            </a:r>
            <a:r>
              <a:rPr lang="en-US" sz="2500" dirty="0">
                <a:solidFill>
                  <a:schemeClr val="bg2"/>
                </a:solidFill>
                <a:latin typeface="Calibri" panose="020F0502020204030204" pitchFamily="34" charset="0"/>
              </a:rPr>
              <a:t>BUN): </a:t>
            </a:r>
            <a:r>
              <a:rPr lang="en-US" sz="2500" dirty="0">
                <a:solidFill>
                  <a:srgbClr val="FF0000"/>
                </a:solidFill>
                <a:latin typeface="Calibri" panose="020F0502020204030204" pitchFamily="34" charset="0"/>
              </a:rPr>
              <a:t>32,6mg/dl </a:t>
            </a:r>
            <a:r>
              <a:rPr lang="en-US" sz="2500" dirty="0">
                <a:solidFill>
                  <a:schemeClr val="bg2"/>
                </a:solidFill>
                <a:latin typeface="Calibri" panose="020F0502020204030204" pitchFamily="34" charset="0"/>
              </a:rPr>
              <a:t>(7-15mg/dl)</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Κρεατινίνη (</a:t>
            </a:r>
            <a:r>
              <a:rPr lang="en-US" sz="2500" dirty="0">
                <a:solidFill>
                  <a:schemeClr val="bg2"/>
                </a:solidFill>
                <a:latin typeface="Calibri" panose="020F0502020204030204" pitchFamily="34" charset="0"/>
              </a:rPr>
              <a:t>CREA): </a:t>
            </a:r>
            <a:r>
              <a:rPr lang="en-US" sz="2500" dirty="0">
                <a:solidFill>
                  <a:srgbClr val="FF0000"/>
                </a:solidFill>
                <a:latin typeface="Calibri" panose="020F0502020204030204" pitchFamily="34" charset="0"/>
              </a:rPr>
              <a:t>4,3mg/dl </a:t>
            </a:r>
            <a:r>
              <a:rPr lang="en-US" sz="2500" dirty="0">
                <a:solidFill>
                  <a:schemeClr val="bg2"/>
                </a:solidFill>
                <a:latin typeface="Calibri" panose="020F0502020204030204" pitchFamily="34" charset="0"/>
              </a:rPr>
              <a:t>(0,5-1,4mg/dl)</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Αλκαλική </a:t>
            </a:r>
            <a:r>
              <a:rPr lang="el-GR" sz="2500" dirty="0" err="1">
                <a:solidFill>
                  <a:schemeClr val="bg2"/>
                </a:solidFill>
                <a:latin typeface="Calibri" panose="020F0502020204030204" pitchFamily="34" charset="0"/>
              </a:rPr>
              <a:t>φωσφατάση</a:t>
            </a:r>
            <a:r>
              <a:rPr lang="el-GR" sz="2500" dirty="0">
                <a:solidFill>
                  <a:schemeClr val="bg2"/>
                </a:solidFill>
                <a:latin typeface="Calibri" panose="020F0502020204030204" pitchFamily="34" charset="0"/>
              </a:rPr>
              <a:t> (</a:t>
            </a:r>
            <a:r>
              <a:rPr lang="en-US" sz="2500" dirty="0">
                <a:solidFill>
                  <a:schemeClr val="bg2"/>
                </a:solidFill>
                <a:latin typeface="Calibri" panose="020F0502020204030204" pitchFamily="34" charset="0"/>
              </a:rPr>
              <a:t>ALP): </a:t>
            </a:r>
            <a:r>
              <a:rPr lang="en-US" sz="2500" dirty="0">
                <a:solidFill>
                  <a:srgbClr val="FF0000"/>
                </a:solidFill>
                <a:latin typeface="Calibri" panose="020F0502020204030204" pitchFamily="34" charset="0"/>
              </a:rPr>
              <a:t>647U/L</a:t>
            </a:r>
            <a:r>
              <a:rPr lang="en-US" sz="2500" dirty="0">
                <a:solidFill>
                  <a:schemeClr val="bg2"/>
                </a:solidFill>
                <a:latin typeface="Calibri" panose="020F0502020204030204" pitchFamily="34" charset="0"/>
              </a:rPr>
              <a:t> (14-105U/L)</a:t>
            </a:r>
          </a:p>
          <a:p>
            <a:pPr marL="457200" indent="-457200">
              <a:lnSpc>
                <a:spcPct val="150000"/>
              </a:lnSpc>
              <a:buFont typeface="Arial" panose="020B0604020202020204" pitchFamily="34" charset="0"/>
              <a:buChar char="•"/>
            </a:pPr>
            <a:r>
              <a:rPr lang="el-GR" sz="2500" dirty="0" err="1">
                <a:solidFill>
                  <a:schemeClr val="bg2"/>
                </a:solidFill>
                <a:latin typeface="Calibri" panose="020F0502020204030204" pitchFamily="34" charset="0"/>
              </a:rPr>
              <a:t>Αλανινοαμινοτρανσφεράση</a:t>
            </a:r>
            <a:r>
              <a:rPr lang="el-GR" sz="2500" dirty="0">
                <a:solidFill>
                  <a:schemeClr val="bg2"/>
                </a:solidFill>
                <a:latin typeface="Calibri" panose="020F0502020204030204" pitchFamily="34" charset="0"/>
              </a:rPr>
              <a:t> (</a:t>
            </a:r>
            <a:r>
              <a:rPr lang="en-US" sz="2500" dirty="0">
                <a:solidFill>
                  <a:schemeClr val="bg2"/>
                </a:solidFill>
                <a:latin typeface="Calibri" panose="020F0502020204030204" pitchFamily="34" charset="0"/>
              </a:rPr>
              <a:t>ALT): </a:t>
            </a:r>
            <a:r>
              <a:rPr lang="en-US" sz="2500" dirty="0">
                <a:solidFill>
                  <a:srgbClr val="FF0000"/>
                </a:solidFill>
                <a:latin typeface="Calibri" panose="020F0502020204030204" pitchFamily="34" charset="0"/>
              </a:rPr>
              <a:t>124U/L</a:t>
            </a:r>
            <a:r>
              <a:rPr lang="en-US" sz="2500" dirty="0">
                <a:solidFill>
                  <a:schemeClr val="bg2"/>
                </a:solidFill>
                <a:latin typeface="Calibri" panose="020F0502020204030204" pitchFamily="34" charset="0"/>
              </a:rPr>
              <a:t> (13-88U/L) </a:t>
            </a:r>
          </a:p>
          <a:p>
            <a:pPr marL="457200" indent="-457200">
              <a:lnSpc>
                <a:spcPct val="150000"/>
              </a:lnSpc>
              <a:buFont typeface="Arial" panose="020B0604020202020204" pitchFamily="34" charset="0"/>
              <a:buChar char="•"/>
            </a:pPr>
            <a:r>
              <a:rPr lang="el-GR" sz="2500" dirty="0" err="1">
                <a:solidFill>
                  <a:schemeClr val="bg2"/>
                </a:solidFill>
                <a:latin typeface="Calibri" panose="020F0502020204030204" pitchFamily="34" charset="0"/>
              </a:rPr>
              <a:t>Χολερυθρίνη</a:t>
            </a:r>
            <a:r>
              <a:rPr lang="el-GR" sz="2500" dirty="0">
                <a:solidFill>
                  <a:schemeClr val="bg2"/>
                </a:solidFill>
                <a:latin typeface="Calibri" panose="020F0502020204030204" pitchFamily="34" charset="0"/>
              </a:rPr>
              <a:t> (</a:t>
            </a:r>
            <a:r>
              <a:rPr lang="en-US" sz="2500" dirty="0">
                <a:solidFill>
                  <a:schemeClr val="bg2"/>
                </a:solidFill>
                <a:latin typeface="Calibri" panose="020F0502020204030204" pitchFamily="34" charset="0"/>
              </a:rPr>
              <a:t>TBIL</a:t>
            </a:r>
            <a:r>
              <a:rPr lang="en-US" sz="2500" dirty="0">
                <a:solidFill>
                  <a:srgbClr val="FF0000"/>
                </a:solidFill>
                <a:latin typeface="Calibri" panose="020F0502020204030204" pitchFamily="34" charset="0"/>
              </a:rPr>
              <a:t>): 4,2mg/dl </a:t>
            </a:r>
            <a:r>
              <a:rPr lang="en-US" sz="2500" dirty="0">
                <a:solidFill>
                  <a:schemeClr val="bg2"/>
                </a:solidFill>
                <a:latin typeface="Calibri" panose="020F0502020204030204" pitchFamily="34" charset="0"/>
              </a:rPr>
              <a:t>(0,1-0,4mg/dl)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34</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424460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Ανάλυση των ούρων </a:t>
            </a:r>
          </a:p>
          <a:p>
            <a:pPr marL="228600" lvl="0" indent="-228600">
              <a:lnSpc>
                <a:spcPct val="150000"/>
              </a:lnSpc>
              <a:spcBef>
                <a:spcPts val="600"/>
              </a:spcBef>
              <a:buFont typeface="Arial" panose="020B0604020202020204" pitchFamily="34" charset="0"/>
              <a:buChar char="•"/>
            </a:pPr>
            <a:r>
              <a:rPr lang="el-GR" sz="2500" dirty="0">
                <a:solidFill>
                  <a:prstClr val="white"/>
                </a:solidFill>
                <a:latin typeface="Calibri" panose="020F0502020204030204" pitchFamily="34" charset="0"/>
                <a:cs typeface="Calibri" panose="020F0502020204030204" pitchFamily="34" charset="0"/>
              </a:rPr>
              <a:t>Φυσικές ιδιότητες</a:t>
            </a:r>
            <a:r>
              <a:rPr lang="el-GR" sz="2500" b="0" dirty="0">
                <a:solidFill>
                  <a:prstClr val="white"/>
                </a:solidFill>
                <a:latin typeface="Calibri" panose="020F0502020204030204" pitchFamily="34" charset="0"/>
                <a:cs typeface="Calibri" panose="020F0502020204030204" pitchFamily="34" charset="0"/>
              </a:rPr>
              <a:t>: </a:t>
            </a:r>
          </a:p>
          <a:p>
            <a:pPr marL="685800" lvl="1" indent="-228600">
              <a:lnSpc>
                <a:spcPct val="150000"/>
              </a:lnSpc>
              <a:spcBef>
                <a:spcPts val="600"/>
              </a:spcBef>
              <a:buFont typeface="Arial" panose="020B0604020202020204" pitchFamily="34" charset="0"/>
              <a:buChar char="•"/>
            </a:pPr>
            <a:r>
              <a:rPr lang="el-GR" sz="2300" dirty="0">
                <a:solidFill>
                  <a:srgbClr val="FFFF00"/>
                </a:solidFill>
                <a:latin typeface="Calibri" panose="020F0502020204030204" pitchFamily="34" charset="0"/>
                <a:cs typeface="Calibri" panose="020F0502020204030204" pitchFamily="34" charset="0"/>
              </a:rPr>
              <a:t>Κίτρινο διαυγές</a:t>
            </a:r>
          </a:p>
          <a:p>
            <a:pPr marL="228600" lvl="0" indent="-228600">
              <a:lnSpc>
                <a:spcPct val="150000"/>
              </a:lnSpc>
              <a:spcBef>
                <a:spcPts val="600"/>
              </a:spcBef>
              <a:buFont typeface="Arial" panose="020B0604020202020204" pitchFamily="34" charset="0"/>
              <a:buChar char="•"/>
            </a:pPr>
            <a:r>
              <a:rPr lang="el-GR" sz="2500" dirty="0">
                <a:solidFill>
                  <a:prstClr val="white"/>
                </a:solidFill>
                <a:latin typeface="Calibri" panose="020F0502020204030204" pitchFamily="34" charset="0"/>
                <a:cs typeface="Calibri" panose="020F0502020204030204" pitchFamily="34" charset="0"/>
              </a:rPr>
              <a:t>Χημικές ιδιότητες</a:t>
            </a:r>
            <a:r>
              <a:rPr lang="el-GR" sz="2100" b="0" dirty="0">
                <a:solidFill>
                  <a:prstClr val="white"/>
                </a:solidFill>
                <a:latin typeface="Calibri" panose="020F0502020204030204" pitchFamily="34" charset="0"/>
                <a:cs typeface="Calibri" panose="020F0502020204030204" pitchFamily="34" charset="0"/>
              </a:rPr>
              <a:t>: </a:t>
            </a:r>
            <a:r>
              <a:rPr lang="en-US" sz="2100" b="0" dirty="0">
                <a:solidFill>
                  <a:prstClr val="white"/>
                </a:solidFill>
                <a:latin typeface="Calibri" panose="020F0502020204030204" pitchFamily="34" charset="0"/>
                <a:cs typeface="Calibri" panose="020F0502020204030204" pitchFamily="34" charset="0"/>
              </a:rPr>
              <a:t> </a:t>
            </a:r>
            <a:endParaRPr lang="el-GR" sz="2100" b="0" dirty="0">
              <a:solidFill>
                <a:prstClr val="white"/>
              </a:solidFill>
              <a:latin typeface="Calibri" panose="020F0502020204030204" pitchFamily="34" charset="0"/>
              <a:cs typeface="Calibri" panose="020F0502020204030204" pitchFamily="34" charset="0"/>
            </a:endParaRPr>
          </a:p>
          <a:p>
            <a:pPr marL="685800" lvl="1" indent="-228600">
              <a:lnSpc>
                <a:spcPct val="150000"/>
              </a:lnSpc>
              <a:spcBef>
                <a:spcPts val="600"/>
              </a:spcBef>
              <a:buFont typeface="Arial" panose="020B0604020202020204" pitchFamily="34" charset="0"/>
              <a:buChar char="•"/>
            </a:pPr>
            <a:r>
              <a:rPr lang="el-GR" sz="2300" dirty="0">
                <a:solidFill>
                  <a:srgbClr val="FFFF00"/>
                </a:solidFill>
                <a:latin typeface="Calibri" panose="020F0502020204030204" pitchFamily="34" charset="0"/>
                <a:cs typeface="Calibri" panose="020F0502020204030204" pitchFamily="34" charset="0"/>
              </a:rPr>
              <a:t>Ειδικός βάρος: 1010, </a:t>
            </a:r>
            <a:r>
              <a:rPr lang="en-US" sz="2300" dirty="0">
                <a:solidFill>
                  <a:srgbClr val="FFFF00"/>
                </a:solidFill>
                <a:latin typeface="Calibri" panose="020F0502020204030204" pitchFamily="34" charset="0"/>
                <a:cs typeface="Calibri" panose="020F0502020204030204" pitchFamily="34" charset="0"/>
              </a:rPr>
              <a:t>pH = 7</a:t>
            </a:r>
            <a:r>
              <a:rPr lang="el-GR" sz="2300" dirty="0">
                <a:solidFill>
                  <a:srgbClr val="FFFF00"/>
                </a:solidFill>
                <a:latin typeface="Calibri" panose="020F0502020204030204" pitchFamily="34" charset="0"/>
                <a:cs typeface="Calibri" panose="020F0502020204030204" pitchFamily="34" charset="0"/>
              </a:rPr>
              <a:t>, Παρουσία </a:t>
            </a:r>
            <a:r>
              <a:rPr lang="el-GR" sz="2300" dirty="0" err="1">
                <a:solidFill>
                  <a:srgbClr val="FFFF00"/>
                </a:solidFill>
                <a:latin typeface="Calibri" panose="020F0502020204030204" pitchFamily="34" charset="0"/>
                <a:cs typeface="Calibri" panose="020F0502020204030204" pitchFamily="34" charset="0"/>
              </a:rPr>
              <a:t>χολερυθρίνης</a:t>
            </a:r>
            <a:r>
              <a:rPr lang="el-GR" sz="2300" dirty="0">
                <a:solidFill>
                  <a:srgbClr val="FFFF00"/>
                </a:solidFill>
                <a:latin typeface="Calibri" panose="020F0502020204030204" pitchFamily="34" charset="0"/>
                <a:cs typeface="Calibri" panose="020F0502020204030204" pitchFamily="34" charset="0"/>
              </a:rPr>
              <a:t> </a:t>
            </a:r>
            <a:endParaRPr lang="en-US" sz="2300" dirty="0">
              <a:solidFill>
                <a:srgbClr val="FFFF00"/>
              </a:solidFill>
              <a:latin typeface="Calibri" panose="020F0502020204030204" pitchFamily="34" charset="0"/>
              <a:cs typeface="Calibri" panose="020F0502020204030204" pitchFamily="34" charset="0"/>
            </a:endParaRPr>
          </a:p>
          <a:p>
            <a:pPr marL="228600" lvl="0" indent="-228600">
              <a:lnSpc>
                <a:spcPct val="150000"/>
              </a:lnSpc>
              <a:spcBef>
                <a:spcPts val="600"/>
              </a:spcBef>
              <a:buFont typeface="Arial" panose="020B0604020202020204" pitchFamily="34" charset="0"/>
              <a:buChar char="•"/>
            </a:pPr>
            <a:r>
              <a:rPr lang="el-GR" sz="2500" dirty="0">
                <a:solidFill>
                  <a:prstClr val="white"/>
                </a:solidFill>
                <a:latin typeface="Calibri" panose="020F0502020204030204" pitchFamily="34" charset="0"/>
                <a:cs typeface="Calibri" panose="020F0502020204030204" pitchFamily="34" charset="0"/>
              </a:rPr>
              <a:t>Μικροσκοπική εξέταση ιζήματος των ούρων</a:t>
            </a:r>
          </a:p>
          <a:p>
            <a:pPr marL="685800" lvl="1" indent="-228600">
              <a:lnSpc>
                <a:spcPct val="150000"/>
              </a:lnSpc>
              <a:spcBef>
                <a:spcPts val="600"/>
              </a:spcBef>
              <a:buFont typeface="Arial" panose="020B0604020202020204" pitchFamily="34" charset="0"/>
              <a:buChar char="•"/>
            </a:pPr>
            <a:r>
              <a:rPr lang="el-GR" sz="2300" dirty="0">
                <a:solidFill>
                  <a:srgbClr val="FFFF00"/>
                </a:solidFill>
                <a:latin typeface="Calibri" panose="020F0502020204030204" pitchFamily="34" charset="0"/>
                <a:cs typeface="Calibri" panose="020F0502020204030204" pitchFamily="34" charset="0"/>
              </a:rPr>
              <a:t>Παρουσία άφθονων λευκών αιμοσφαιρίων και παρουσία κυλίνδρων </a:t>
            </a:r>
          </a:p>
          <a:p>
            <a:endParaRPr lang="el-GR" sz="2800" dirty="0">
              <a:solidFill>
                <a:schemeClr val="tx1">
                  <a:lumMod val="60000"/>
                  <a:lumOff val="4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35</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73491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722396"/>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ΕΡΓΑΣΤΗΡΙΑΚΕΣ ΕΞΕΤΑΣΕΙΣ</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Ανάλυση των ούρων </a:t>
            </a:r>
          </a:p>
          <a:p>
            <a:pPr marL="228600" lvl="0" indent="-228600">
              <a:lnSpc>
                <a:spcPct val="150000"/>
              </a:lnSpc>
              <a:spcBef>
                <a:spcPts val="600"/>
              </a:spcBef>
              <a:buFont typeface="Arial" panose="020B0604020202020204" pitchFamily="34" charset="0"/>
              <a:buChar char="•"/>
            </a:pPr>
            <a:r>
              <a:rPr lang="el-GR" sz="2500" dirty="0">
                <a:solidFill>
                  <a:prstClr val="white"/>
                </a:solidFill>
                <a:latin typeface="Calibri" panose="020F0502020204030204" pitchFamily="34" charset="0"/>
                <a:cs typeface="Calibri" panose="020F0502020204030204" pitchFamily="34" charset="0"/>
              </a:rPr>
              <a:t>Φυσικές ιδιότητες</a:t>
            </a:r>
            <a:r>
              <a:rPr lang="el-GR" sz="2500" b="0" dirty="0">
                <a:solidFill>
                  <a:prstClr val="white"/>
                </a:solidFill>
                <a:latin typeface="Calibri" panose="020F0502020204030204" pitchFamily="34" charset="0"/>
                <a:cs typeface="Calibri" panose="020F0502020204030204" pitchFamily="34" charset="0"/>
              </a:rPr>
              <a:t>: </a:t>
            </a:r>
          </a:p>
          <a:p>
            <a:pPr marL="685800" lvl="1" indent="-228600">
              <a:lnSpc>
                <a:spcPct val="150000"/>
              </a:lnSpc>
              <a:spcBef>
                <a:spcPts val="600"/>
              </a:spcBef>
              <a:buFont typeface="Arial" panose="020B0604020202020204" pitchFamily="34" charset="0"/>
              <a:buChar char="•"/>
            </a:pPr>
            <a:r>
              <a:rPr lang="el-GR" sz="2300" dirty="0">
                <a:solidFill>
                  <a:srgbClr val="FFFF00"/>
                </a:solidFill>
                <a:latin typeface="Calibri" panose="020F0502020204030204" pitchFamily="34" charset="0"/>
                <a:cs typeface="Calibri" panose="020F0502020204030204" pitchFamily="34" charset="0"/>
              </a:rPr>
              <a:t>Κίτρινο διαυγές</a:t>
            </a:r>
          </a:p>
          <a:p>
            <a:pPr marL="228600" lvl="0" indent="-228600">
              <a:lnSpc>
                <a:spcPct val="150000"/>
              </a:lnSpc>
              <a:spcBef>
                <a:spcPts val="600"/>
              </a:spcBef>
              <a:buFont typeface="Arial" panose="020B0604020202020204" pitchFamily="34" charset="0"/>
              <a:buChar char="•"/>
            </a:pPr>
            <a:r>
              <a:rPr lang="el-GR" sz="2500" dirty="0">
                <a:solidFill>
                  <a:prstClr val="white"/>
                </a:solidFill>
                <a:latin typeface="Calibri" panose="020F0502020204030204" pitchFamily="34" charset="0"/>
                <a:cs typeface="Calibri" panose="020F0502020204030204" pitchFamily="34" charset="0"/>
              </a:rPr>
              <a:t>Χημικές ιδιότητες</a:t>
            </a:r>
            <a:r>
              <a:rPr lang="el-GR" sz="2100" b="0" dirty="0">
                <a:solidFill>
                  <a:prstClr val="white"/>
                </a:solidFill>
                <a:latin typeface="Calibri" panose="020F0502020204030204" pitchFamily="34" charset="0"/>
                <a:cs typeface="Calibri" panose="020F0502020204030204" pitchFamily="34" charset="0"/>
              </a:rPr>
              <a:t>: </a:t>
            </a:r>
            <a:r>
              <a:rPr lang="en-US" sz="2100" b="0" dirty="0">
                <a:solidFill>
                  <a:prstClr val="white"/>
                </a:solidFill>
                <a:latin typeface="Calibri" panose="020F0502020204030204" pitchFamily="34" charset="0"/>
                <a:cs typeface="Calibri" panose="020F0502020204030204" pitchFamily="34" charset="0"/>
              </a:rPr>
              <a:t> </a:t>
            </a:r>
            <a:endParaRPr lang="el-GR" sz="2100" b="0" dirty="0">
              <a:solidFill>
                <a:prstClr val="white"/>
              </a:solidFill>
              <a:latin typeface="Calibri" panose="020F0502020204030204" pitchFamily="34" charset="0"/>
              <a:cs typeface="Calibri" panose="020F0502020204030204" pitchFamily="34" charset="0"/>
            </a:endParaRPr>
          </a:p>
          <a:p>
            <a:pPr marL="685800" lvl="1" indent="-228600">
              <a:lnSpc>
                <a:spcPct val="150000"/>
              </a:lnSpc>
              <a:spcBef>
                <a:spcPts val="600"/>
              </a:spcBef>
              <a:buFont typeface="Arial" panose="020B0604020202020204" pitchFamily="34" charset="0"/>
              <a:buChar char="•"/>
            </a:pPr>
            <a:r>
              <a:rPr lang="el-GR" sz="2300" dirty="0">
                <a:solidFill>
                  <a:srgbClr val="FF0000"/>
                </a:solidFill>
                <a:latin typeface="Calibri" panose="020F0502020204030204" pitchFamily="34" charset="0"/>
                <a:cs typeface="Calibri" panose="020F0502020204030204" pitchFamily="34" charset="0"/>
              </a:rPr>
              <a:t>Ειδικός βάρος: 1010</a:t>
            </a:r>
            <a:r>
              <a:rPr lang="el-GR" sz="2300" dirty="0">
                <a:solidFill>
                  <a:srgbClr val="FFFF00"/>
                </a:solidFill>
                <a:latin typeface="Calibri" panose="020F0502020204030204" pitchFamily="34" charset="0"/>
                <a:cs typeface="Calibri" panose="020F0502020204030204" pitchFamily="34" charset="0"/>
              </a:rPr>
              <a:t>, </a:t>
            </a:r>
            <a:r>
              <a:rPr lang="en-US" sz="2300" dirty="0">
                <a:solidFill>
                  <a:srgbClr val="FFFF00"/>
                </a:solidFill>
                <a:latin typeface="Calibri" panose="020F0502020204030204" pitchFamily="34" charset="0"/>
                <a:cs typeface="Calibri" panose="020F0502020204030204" pitchFamily="34" charset="0"/>
              </a:rPr>
              <a:t>pH = 7</a:t>
            </a:r>
            <a:r>
              <a:rPr lang="el-GR" sz="2300" dirty="0">
                <a:solidFill>
                  <a:srgbClr val="FFFF00"/>
                </a:solidFill>
                <a:latin typeface="Calibri" panose="020F0502020204030204" pitchFamily="34" charset="0"/>
                <a:cs typeface="Calibri" panose="020F0502020204030204" pitchFamily="34" charset="0"/>
              </a:rPr>
              <a:t>, Παρουσία </a:t>
            </a:r>
            <a:r>
              <a:rPr lang="el-GR" sz="2300" dirty="0" err="1">
                <a:solidFill>
                  <a:srgbClr val="FFFF00"/>
                </a:solidFill>
                <a:latin typeface="Calibri" panose="020F0502020204030204" pitchFamily="34" charset="0"/>
                <a:cs typeface="Calibri" panose="020F0502020204030204" pitchFamily="34" charset="0"/>
              </a:rPr>
              <a:t>χολερυθρίνης</a:t>
            </a:r>
            <a:r>
              <a:rPr lang="el-GR" sz="2300" dirty="0">
                <a:solidFill>
                  <a:srgbClr val="FFFF00"/>
                </a:solidFill>
                <a:latin typeface="Calibri" panose="020F0502020204030204" pitchFamily="34" charset="0"/>
                <a:cs typeface="Calibri" panose="020F0502020204030204" pitchFamily="34" charset="0"/>
              </a:rPr>
              <a:t> </a:t>
            </a:r>
            <a:endParaRPr lang="en-US" sz="2300" dirty="0">
              <a:solidFill>
                <a:srgbClr val="FFFF00"/>
              </a:solidFill>
              <a:latin typeface="Calibri" panose="020F0502020204030204" pitchFamily="34" charset="0"/>
              <a:cs typeface="Calibri" panose="020F0502020204030204" pitchFamily="34" charset="0"/>
            </a:endParaRPr>
          </a:p>
          <a:p>
            <a:pPr marL="228600" lvl="0" indent="-228600">
              <a:lnSpc>
                <a:spcPct val="150000"/>
              </a:lnSpc>
              <a:spcBef>
                <a:spcPts val="600"/>
              </a:spcBef>
              <a:buFont typeface="Arial" panose="020B0604020202020204" pitchFamily="34" charset="0"/>
              <a:buChar char="•"/>
            </a:pPr>
            <a:r>
              <a:rPr lang="el-GR" sz="2500" dirty="0">
                <a:solidFill>
                  <a:prstClr val="white"/>
                </a:solidFill>
                <a:latin typeface="Calibri" panose="020F0502020204030204" pitchFamily="34" charset="0"/>
                <a:cs typeface="Calibri" panose="020F0502020204030204" pitchFamily="34" charset="0"/>
              </a:rPr>
              <a:t>Μικροσκοπική εξέταση ιζήματος των ούρων</a:t>
            </a:r>
          </a:p>
          <a:p>
            <a:pPr marL="685800" lvl="1" indent="-228600">
              <a:lnSpc>
                <a:spcPct val="150000"/>
              </a:lnSpc>
              <a:spcBef>
                <a:spcPts val="600"/>
              </a:spcBef>
              <a:buFont typeface="Arial" panose="020B0604020202020204" pitchFamily="34" charset="0"/>
              <a:buChar char="•"/>
            </a:pPr>
            <a:r>
              <a:rPr lang="el-GR" sz="2300" dirty="0">
                <a:solidFill>
                  <a:srgbClr val="FF0000"/>
                </a:solidFill>
                <a:latin typeface="Calibri" panose="020F0502020204030204" pitchFamily="34" charset="0"/>
                <a:cs typeface="Calibri" panose="020F0502020204030204" pitchFamily="34" charset="0"/>
              </a:rPr>
              <a:t>Παρουσία άφθονων λευκών αιμοσφαιρίων και παρουσία κυλίνδρων </a:t>
            </a:r>
          </a:p>
          <a:p>
            <a:endParaRPr lang="el-GR" sz="2800" dirty="0">
              <a:solidFill>
                <a:schemeClr val="tx1">
                  <a:lumMod val="60000"/>
                  <a:lumOff val="4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36</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91495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5EA74E06-3614-4799-8C14-B88240A0127B}"/>
              </a:ext>
            </a:extLst>
          </p:cNvPr>
          <p:cNvPicPr>
            <a:picLocks noChangeAspect="1"/>
          </p:cNvPicPr>
          <p:nvPr/>
        </p:nvPicPr>
        <p:blipFill>
          <a:blip r:embed="rId2"/>
          <a:stretch>
            <a:fillRect/>
          </a:stretch>
        </p:blipFill>
        <p:spPr>
          <a:xfrm>
            <a:off x="1613658" y="696228"/>
            <a:ext cx="8964684" cy="5465543"/>
          </a:xfrm>
          <a:prstGeom prst="rect">
            <a:avLst/>
          </a:prstGeom>
        </p:spPr>
      </p:pic>
    </p:spTree>
    <p:extLst>
      <p:ext uri="{BB962C8B-B14F-4D97-AF65-F5344CB8AC3E}">
        <p14:creationId xmlns:p14="http://schemas.microsoft.com/office/powerpoint/2010/main" val="2143893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120640" y="690324"/>
            <a:ext cx="661819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ΛΙΣΤΑ ΠΡΟΒΛΗΜΑΤΩΝ</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493520"/>
            <a:ext cx="10820690" cy="4815839"/>
          </a:xfrm>
        </p:spPr>
        <p:txBody>
          <a:bodyPr>
            <a:normAutofit fontScale="92500" lnSpcReduction="20000"/>
          </a:bodyPr>
          <a:lstStyle/>
          <a:p>
            <a:r>
              <a:rPr lang="el-GR" sz="2900" dirty="0">
                <a:solidFill>
                  <a:schemeClr val="tx1">
                    <a:lumMod val="60000"/>
                    <a:lumOff val="40000"/>
                  </a:schemeClr>
                </a:solidFill>
                <a:latin typeface="Calibri" panose="020F0502020204030204" pitchFamily="34" charset="0"/>
              </a:rPr>
              <a:t>Με βάση τα εργαστηριακά ευρήματα </a:t>
            </a:r>
          </a:p>
          <a:p>
            <a:pPr marL="228600" lvl="0" indent="-228600">
              <a:lnSpc>
                <a:spcPct val="150000"/>
              </a:lnSpc>
              <a:spcBef>
                <a:spcPts val="600"/>
              </a:spcBef>
              <a:buFont typeface="Arial" panose="020B0604020202020204" pitchFamily="34" charset="0"/>
              <a:buChar char="•"/>
            </a:pPr>
            <a:r>
              <a:rPr lang="el-GR" sz="2700" dirty="0">
                <a:solidFill>
                  <a:prstClr val="white"/>
                </a:solidFill>
                <a:latin typeface="Calibri" panose="020F0502020204030204" pitchFamily="34" charset="0"/>
                <a:cs typeface="Calibri" panose="020F0502020204030204" pitchFamily="34" charset="0"/>
              </a:rPr>
              <a:t>Αναγεννητική αναιμία (αιμολυτική ή αιμορραγική)</a:t>
            </a:r>
          </a:p>
          <a:p>
            <a:pPr marL="228600" lvl="0" indent="-228600">
              <a:lnSpc>
                <a:spcPct val="150000"/>
              </a:lnSpc>
              <a:spcBef>
                <a:spcPts val="600"/>
              </a:spcBef>
              <a:buFont typeface="Arial" panose="020B0604020202020204" pitchFamily="34" charset="0"/>
              <a:buChar char="•"/>
            </a:pPr>
            <a:r>
              <a:rPr lang="el-GR" sz="2700" dirty="0" err="1">
                <a:solidFill>
                  <a:prstClr val="white"/>
                </a:solidFill>
                <a:latin typeface="Calibri" panose="020F0502020204030204" pitchFamily="34" charset="0"/>
                <a:cs typeface="Calibri" panose="020F0502020204030204" pitchFamily="34" charset="0"/>
              </a:rPr>
              <a:t>Λευκοκυττάρωση</a:t>
            </a:r>
            <a:r>
              <a:rPr lang="el-GR" sz="2500" dirty="0">
                <a:solidFill>
                  <a:prstClr val="white"/>
                </a:solidFill>
                <a:latin typeface="Calibri" panose="020F0502020204030204" pitchFamily="34" charset="0"/>
                <a:cs typeface="Calibri" panose="020F0502020204030204" pitchFamily="34" charset="0"/>
              </a:rPr>
              <a:t> </a:t>
            </a:r>
          </a:p>
          <a:p>
            <a:pPr marL="228600" lvl="0" indent="-228600">
              <a:lnSpc>
                <a:spcPct val="150000"/>
              </a:lnSpc>
              <a:spcBef>
                <a:spcPts val="600"/>
              </a:spcBef>
              <a:buFont typeface="Arial" panose="020B0604020202020204" pitchFamily="34" charset="0"/>
              <a:buChar char="•"/>
            </a:pPr>
            <a:r>
              <a:rPr lang="el-GR" sz="2700" dirty="0">
                <a:solidFill>
                  <a:prstClr val="white"/>
                </a:solidFill>
                <a:latin typeface="Calibri" panose="020F0502020204030204" pitchFamily="34" charset="0"/>
                <a:cs typeface="Calibri" panose="020F0502020204030204" pitchFamily="34" charset="0"/>
              </a:rPr>
              <a:t>Νεφρική νόσος  </a:t>
            </a:r>
          </a:p>
          <a:p>
            <a:pPr marL="685800" lvl="1" indent="-228600">
              <a:lnSpc>
                <a:spcPct val="150000"/>
              </a:lnSpc>
              <a:spcBef>
                <a:spcPts val="600"/>
              </a:spcBef>
              <a:buFont typeface="Arial" panose="020B0604020202020204" pitchFamily="34" charset="0"/>
              <a:buChar char="•"/>
            </a:pPr>
            <a:r>
              <a:rPr lang="el-GR" sz="2500" dirty="0">
                <a:solidFill>
                  <a:srgbClr val="FFFF00"/>
                </a:solidFill>
                <a:latin typeface="Calibri" panose="020F0502020204030204" pitchFamily="34" charset="0"/>
                <a:cs typeface="Calibri" panose="020F0502020204030204" pitchFamily="34" charset="0"/>
              </a:rPr>
              <a:t>Αζωθαιμία</a:t>
            </a:r>
          </a:p>
          <a:p>
            <a:pPr marL="685800" lvl="1" indent="-228600">
              <a:lnSpc>
                <a:spcPct val="150000"/>
              </a:lnSpc>
              <a:spcBef>
                <a:spcPts val="600"/>
              </a:spcBef>
              <a:buFont typeface="Arial" panose="020B0604020202020204" pitchFamily="34" charset="0"/>
              <a:buChar char="•"/>
            </a:pPr>
            <a:r>
              <a:rPr lang="el-GR" sz="2500" dirty="0">
                <a:solidFill>
                  <a:srgbClr val="FFFF00"/>
                </a:solidFill>
                <a:latin typeface="Calibri" panose="020F0502020204030204" pitchFamily="34" charset="0"/>
                <a:cs typeface="Calibri" panose="020F0502020204030204" pitchFamily="34" charset="0"/>
              </a:rPr>
              <a:t>Παρουσία κυλίνδρων στο ίζημα ούρων (βλάβη νεφρικών </a:t>
            </a:r>
            <a:r>
              <a:rPr lang="el-GR" sz="2500" dirty="0" err="1">
                <a:solidFill>
                  <a:srgbClr val="FFFF00"/>
                </a:solidFill>
                <a:latin typeface="Calibri" panose="020F0502020204030204" pitchFamily="34" charset="0"/>
                <a:cs typeface="Calibri" panose="020F0502020204030204" pitchFamily="34" charset="0"/>
              </a:rPr>
              <a:t>σωληναρίων</a:t>
            </a:r>
            <a:r>
              <a:rPr lang="el-GR" sz="2500" dirty="0">
                <a:solidFill>
                  <a:srgbClr val="FFFF00"/>
                </a:solidFill>
                <a:latin typeface="Calibri" panose="020F0502020204030204" pitchFamily="34" charset="0"/>
                <a:cs typeface="Calibri" panose="020F0502020204030204" pitchFamily="34" charset="0"/>
              </a:rPr>
              <a:t>)</a:t>
            </a:r>
          </a:p>
          <a:p>
            <a:pPr marL="228600" lvl="0" indent="-228600">
              <a:lnSpc>
                <a:spcPct val="150000"/>
              </a:lnSpc>
              <a:spcBef>
                <a:spcPts val="600"/>
              </a:spcBef>
              <a:buFont typeface="Arial" panose="020B0604020202020204" pitchFamily="34" charset="0"/>
              <a:buChar char="•"/>
            </a:pPr>
            <a:r>
              <a:rPr lang="el-GR" sz="2700" dirty="0">
                <a:solidFill>
                  <a:prstClr val="white"/>
                </a:solidFill>
                <a:latin typeface="Calibri" panose="020F0502020204030204" pitchFamily="34" charset="0"/>
                <a:cs typeface="Calibri" panose="020F0502020204030204" pitchFamily="34" charset="0"/>
              </a:rPr>
              <a:t>Ηπατική νόσος </a:t>
            </a:r>
          </a:p>
          <a:p>
            <a:pPr marL="685800" lvl="1" indent="-228600">
              <a:lnSpc>
                <a:spcPct val="150000"/>
              </a:lnSpc>
              <a:spcBef>
                <a:spcPts val="600"/>
              </a:spcBef>
              <a:buFont typeface="Arial" panose="020B0604020202020204" pitchFamily="34" charset="0"/>
              <a:buChar char="•"/>
            </a:pPr>
            <a:r>
              <a:rPr lang="el-GR" sz="2500" dirty="0">
                <a:solidFill>
                  <a:srgbClr val="FFFF00"/>
                </a:solidFill>
                <a:latin typeface="Calibri" panose="020F0502020204030204" pitchFamily="34" charset="0"/>
                <a:cs typeface="Calibri" panose="020F0502020204030204" pitchFamily="34" charset="0"/>
              </a:rPr>
              <a:t>Αύξηση δραστηριότητας των ηπατικών ενζύμων </a:t>
            </a:r>
          </a:p>
          <a:p>
            <a:pPr marL="685800" lvl="1" indent="-228600">
              <a:lnSpc>
                <a:spcPct val="150000"/>
              </a:lnSpc>
              <a:spcBef>
                <a:spcPts val="600"/>
              </a:spcBef>
              <a:buFont typeface="Arial" panose="020B0604020202020204" pitchFamily="34" charset="0"/>
              <a:buChar char="•"/>
            </a:pPr>
            <a:r>
              <a:rPr lang="el-GR" sz="2500" dirty="0">
                <a:solidFill>
                  <a:srgbClr val="FFFF00"/>
                </a:solidFill>
                <a:latin typeface="Calibri" panose="020F0502020204030204" pitchFamily="34" charset="0"/>
                <a:cs typeface="Calibri" panose="020F0502020204030204" pitchFamily="34" charset="0"/>
              </a:rPr>
              <a:t>Αύξηση συγκέντρωσης </a:t>
            </a:r>
            <a:r>
              <a:rPr lang="el-GR" sz="2500" dirty="0" err="1">
                <a:solidFill>
                  <a:srgbClr val="FFFF00"/>
                </a:solidFill>
                <a:latin typeface="Calibri" panose="020F0502020204030204" pitchFamily="34" charset="0"/>
                <a:cs typeface="Calibri" panose="020F0502020204030204" pitchFamily="34" charset="0"/>
              </a:rPr>
              <a:t>χολερυθρίνης</a:t>
            </a:r>
            <a:r>
              <a:rPr lang="el-GR" sz="2500" dirty="0">
                <a:solidFill>
                  <a:srgbClr val="FFFF00"/>
                </a:solidFill>
                <a:latin typeface="Calibri" panose="020F0502020204030204" pitchFamily="34" charset="0"/>
                <a:cs typeface="Calibri" panose="020F0502020204030204" pitchFamily="34" charset="0"/>
              </a:rPr>
              <a:t> </a:t>
            </a:r>
          </a:p>
          <a:p>
            <a:endParaRPr lang="el-GR" sz="2800" dirty="0">
              <a:solidFill>
                <a:schemeClr val="tx1">
                  <a:lumMod val="60000"/>
                  <a:lumOff val="4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38</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065403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421477" y="749818"/>
            <a:ext cx="53173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ΔΙΑΦΟΡΙΚΗ ΔΙΑΓΝΩΣΗ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482361"/>
          </a:xfrm>
        </p:spPr>
        <p:txBody>
          <a:bodyPr>
            <a:normAutofit/>
          </a:bodyPr>
          <a:lstStyle/>
          <a:p>
            <a:r>
              <a:rPr lang="el-GR" sz="2800" dirty="0">
                <a:solidFill>
                  <a:schemeClr val="tx1">
                    <a:lumMod val="60000"/>
                    <a:lumOff val="40000"/>
                  </a:schemeClr>
                </a:solidFill>
                <a:latin typeface="Calibri" panose="020F0502020204030204" pitchFamily="34" charset="0"/>
              </a:rPr>
              <a:t>Διαφορική διάγνωση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Ηπατική νόσος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Οξεία νεφρική βλάβη </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Χρόνια νεφρική ανεπάρκεια </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Συστηματικό λοιμώδες νόσημα </a:t>
            </a:r>
          </a:p>
          <a:p>
            <a:pPr marL="914400" lvl="1" indent="-457200">
              <a:lnSpc>
                <a:spcPct val="150000"/>
              </a:lnSpc>
              <a:buFont typeface="Arial" panose="020B0604020202020204" pitchFamily="34" charset="0"/>
              <a:buChar char="•"/>
            </a:pPr>
            <a:r>
              <a:rPr lang="el-GR" sz="2300" dirty="0" err="1">
                <a:solidFill>
                  <a:srgbClr val="FFFF00"/>
                </a:solidFill>
                <a:latin typeface="Calibri" panose="020F0502020204030204" pitchFamily="34" charset="0"/>
              </a:rPr>
              <a:t>Λεπτοσπείρωση</a:t>
            </a:r>
            <a:r>
              <a:rPr lang="el-GR" sz="2700" dirty="0">
                <a:solidFill>
                  <a:srgbClr val="FFFFFF"/>
                </a:solidFill>
                <a:latin typeface="Calibri" panose="020F0502020204030204" pitchFamily="34" charset="0"/>
              </a:rPr>
              <a:t>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39</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2528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722533" y="694737"/>
            <a:ext cx="469082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ΚΡΕΑΤΙΝΙΚΗ ΚΙΝΑΣΗ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360178" y="1806059"/>
            <a:ext cx="11471643" cy="4252899"/>
          </a:xfrm>
        </p:spPr>
        <p:txBody>
          <a:bodyPr>
            <a:normAutofit/>
          </a:bodyPr>
          <a:lstStyle/>
          <a:p>
            <a:r>
              <a:rPr lang="el-GR" sz="2800" dirty="0">
                <a:solidFill>
                  <a:schemeClr val="tx1">
                    <a:lumMod val="60000"/>
                    <a:lumOff val="40000"/>
                  </a:schemeClr>
                </a:solidFill>
                <a:latin typeface="Calibri" panose="020F0502020204030204" pitchFamily="34" charset="0"/>
              </a:rPr>
              <a:t>Αύξηση της συγκέντρωσης της </a:t>
            </a:r>
            <a:r>
              <a:rPr lang="en-US" sz="2800" dirty="0">
                <a:solidFill>
                  <a:schemeClr val="tx1">
                    <a:lumMod val="60000"/>
                    <a:lumOff val="40000"/>
                  </a:schemeClr>
                </a:solidFill>
                <a:latin typeface="Calibri" panose="020F0502020204030204" pitchFamily="34" charset="0"/>
              </a:rPr>
              <a:t>CK </a:t>
            </a:r>
            <a:endParaRPr lang="el-GR" sz="2800" dirty="0">
              <a:solidFill>
                <a:schemeClr val="tx1">
                  <a:lumMod val="60000"/>
                  <a:lumOff val="40000"/>
                </a:schemeClr>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err="1">
                <a:solidFill>
                  <a:schemeClr val="bg2"/>
                </a:solidFill>
                <a:latin typeface="Calibri" panose="020F0502020204030204" pitchFamily="34" charset="0"/>
              </a:rPr>
              <a:t>Πολυμυΐτιδες</a:t>
            </a:r>
            <a:r>
              <a:rPr lang="el-GR" sz="2500" dirty="0">
                <a:solidFill>
                  <a:schemeClr val="bg2"/>
                </a:solidFill>
                <a:latin typeface="Calibri" panose="020F0502020204030204" pitchFamily="34" charset="0"/>
              </a:rPr>
              <a:t> (ανοσολογικές και μη)  </a:t>
            </a:r>
            <a:endParaRPr lang="el-GR" sz="2300" dirty="0">
              <a:solidFill>
                <a:schemeClr val="bg2"/>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Τραυματισμοί μυών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Η συγκέντρωση κορυφώνεται στις 6-12</a:t>
            </a:r>
            <a:r>
              <a:rPr lang="en-US" sz="2300" dirty="0">
                <a:solidFill>
                  <a:srgbClr val="FFFF00"/>
                </a:solidFill>
                <a:latin typeface="Calibri" panose="020F0502020204030204" pitchFamily="34" charset="0"/>
              </a:rPr>
              <a:t>h</a:t>
            </a:r>
            <a:r>
              <a:rPr lang="el-GR" sz="2300" dirty="0">
                <a:solidFill>
                  <a:srgbClr val="FFFF00"/>
                </a:solidFill>
                <a:latin typeface="Calibri" panose="020F0502020204030204" pitchFamily="34" charset="0"/>
              </a:rPr>
              <a:t> και μειώνεται σύντομα (24-48</a:t>
            </a:r>
            <a:r>
              <a:rPr lang="en-US" sz="2300" dirty="0">
                <a:solidFill>
                  <a:srgbClr val="FFFF00"/>
                </a:solidFill>
                <a:latin typeface="Calibri" panose="020F0502020204030204" pitchFamily="34" charset="0"/>
              </a:rPr>
              <a:t>h) </a:t>
            </a:r>
            <a:r>
              <a:rPr lang="el-GR" sz="2300" dirty="0">
                <a:solidFill>
                  <a:srgbClr val="FFFF00"/>
                </a:solidFill>
                <a:latin typeface="Calibri" panose="020F0502020204030204" pitchFamily="34" charset="0"/>
              </a:rPr>
              <a:t>μετά την αντιμετώπιση του τραυματισμού</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Επιληπτικές κρίσεις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4</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156386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421477" y="749818"/>
            <a:ext cx="53173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ΛΕΠΤΟΣΠΕΙΡΩΣΗ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493521"/>
            <a:ext cx="10820690" cy="4614662"/>
          </a:xfrm>
        </p:spPr>
        <p:txBody>
          <a:bodyPr>
            <a:normAutofit fontScale="92500" lnSpcReduction="20000"/>
          </a:bodyPr>
          <a:lstStyle/>
          <a:p>
            <a:r>
              <a:rPr lang="el-GR" sz="3000" dirty="0">
                <a:solidFill>
                  <a:schemeClr val="tx1">
                    <a:lumMod val="60000"/>
                    <a:lumOff val="40000"/>
                  </a:schemeClr>
                </a:solidFill>
                <a:latin typeface="Calibri" panose="020F0502020204030204" pitchFamily="34" charset="0"/>
              </a:rPr>
              <a:t>Χαρακτηριστικά </a:t>
            </a:r>
          </a:p>
          <a:p>
            <a:pPr marL="457200" indent="-457200">
              <a:lnSpc>
                <a:spcPct val="150000"/>
              </a:lnSpc>
              <a:buFont typeface="Arial" panose="020B0604020202020204" pitchFamily="34" charset="0"/>
              <a:buChar char="•"/>
            </a:pPr>
            <a:r>
              <a:rPr lang="el-GR" sz="2700" dirty="0">
                <a:solidFill>
                  <a:schemeClr val="bg2"/>
                </a:solidFill>
                <a:latin typeface="Calibri" panose="020F0502020204030204" pitchFamily="34" charset="0"/>
              </a:rPr>
              <a:t>Πυρετός </a:t>
            </a:r>
          </a:p>
          <a:p>
            <a:pPr marL="457200" indent="-457200">
              <a:lnSpc>
                <a:spcPct val="150000"/>
              </a:lnSpc>
              <a:buFont typeface="Arial" panose="020B0604020202020204" pitchFamily="34" charset="0"/>
              <a:buChar char="•"/>
            </a:pPr>
            <a:r>
              <a:rPr lang="el-GR" sz="2700" dirty="0">
                <a:solidFill>
                  <a:schemeClr val="bg2"/>
                </a:solidFill>
                <a:latin typeface="Calibri" panose="020F0502020204030204" pitchFamily="34" charset="0"/>
              </a:rPr>
              <a:t>Προκαλεί οξεία νεφρική βλάβη </a:t>
            </a:r>
          </a:p>
          <a:p>
            <a:pPr marL="914400" lvl="1" indent="-457200">
              <a:lnSpc>
                <a:spcPct val="150000"/>
              </a:lnSpc>
              <a:buFont typeface="Arial" panose="020B0604020202020204" pitchFamily="34" charset="0"/>
              <a:buChar char="•"/>
            </a:pPr>
            <a:r>
              <a:rPr lang="el-GR" sz="2500" dirty="0">
                <a:solidFill>
                  <a:srgbClr val="FFFF00"/>
                </a:solidFill>
                <a:latin typeface="Calibri" panose="020F0502020204030204" pitchFamily="34" charset="0"/>
              </a:rPr>
              <a:t>Καταστροφή νεφρικών </a:t>
            </a:r>
            <a:r>
              <a:rPr lang="el-GR" sz="2500" dirty="0" err="1">
                <a:solidFill>
                  <a:srgbClr val="FFFF00"/>
                </a:solidFill>
                <a:latin typeface="Calibri" panose="020F0502020204030204" pitchFamily="34" charset="0"/>
              </a:rPr>
              <a:t>σωληναρίων</a:t>
            </a:r>
            <a:r>
              <a:rPr lang="el-GR" sz="2500" dirty="0">
                <a:solidFill>
                  <a:srgbClr val="FFFF00"/>
                </a:solidFill>
                <a:latin typeface="Calibri" panose="020F0502020204030204" pitchFamily="34" charset="0"/>
              </a:rPr>
              <a:t> πρωτογενώς </a:t>
            </a:r>
          </a:p>
          <a:p>
            <a:pPr marL="457200" lvl="0" indent="-457200">
              <a:lnSpc>
                <a:spcPct val="150000"/>
              </a:lnSpc>
              <a:buFont typeface="Arial" panose="020B0604020202020204" pitchFamily="34" charset="0"/>
              <a:buChar char="•"/>
            </a:pPr>
            <a:r>
              <a:rPr lang="el-GR" sz="2700" dirty="0">
                <a:solidFill>
                  <a:srgbClr val="FFFFFF"/>
                </a:solidFill>
                <a:latin typeface="Calibri" panose="020F0502020204030204" pitchFamily="34" charset="0"/>
              </a:rPr>
              <a:t>Προκαλεί </a:t>
            </a:r>
            <a:r>
              <a:rPr lang="el-GR" sz="2700" dirty="0" err="1">
                <a:solidFill>
                  <a:srgbClr val="FFFFFF"/>
                </a:solidFill>
                <a:latin typeface="Calibri" panose="020F0502020204030204" pitchFamily="34" charset="0"/>
              </a:rPr>
              <a:t>ηπατοκυτταρική</a:t>
            </a:r>
            <a:r>
              <a:rPr lang="el-GR" sz="2700" dirty="0">
                <a:solidFill>
                  <a:srgbClr val="FFFFFF"/>
                </a:solidFill>
                <a:latin typeface="Calibri" panose="020F0502020204030204" pitchFamily="34" charset="0"/>
              </a:rPr>
              <a:t> βλάβη </a:t>
            </a:r>
          </a:p>
          <a:p>
            <a:pPr marL="914400" lvl="1" indent="-457200">
              <a:lnSpc>
                <a:spcPct val="150000"/>
              </a:lnSpc>
              <a:buFont typeface="Arial" panose="020B0604020202020204" pitchFamily="34" charset="0"/>
              <a:buChar char="•"/>
            </a:pPr>
            <a:r>
              <a:rPr lang="el-GR" sz="2500" dirty="0">
                <a:solidFill>
                  <a:srgbClr val="FFFF00"/>
                </a:solidFill>
                <a:latin typeface="Calibri" panose="020F0502020204030204" pitchFamily="34" charset="0"/>
              </a:rPr>
              <a:t>Ηπατική ανεπάρκεια </a:t>
            </a:r>
          </a:p>
          <a:p>
            <a:pPr marL="457200" lvl="0" indent="-457200">
              <a:lnSpc>
                <a:spcPct val="150000"/>
              </a:lnSpc>
              <a:buFont typeface="Arial" panose="020B0604020202020204" pitchFamily="34" charset="0"/>
              <a:buChar char="•"/>
            </a:pPr>
            <a:r>
              <a:rPr lang="el-GR" sz="2700" dirty="0">
                <a:solidFill>
                  <a:srgbClr val="FFFFFF"/>
                </a:solidFill>
                <a:latin typeface="Calibri" panose="020F0502020204030204" pitchFamily="34" charset="0"/>
              </a:rPr>
              <a:t>Προκαλεί καταστροφή των ερυθρών αιμοσφαιρίων </a:t>
            </a:r>
          </a:p>
          <a:p>
            <a:pPr marL="914400" lvl="1" indent="-457200">
              <a:lnSpc>
                <a:spcPct val="150000"/>
              </a:lnSpc>
              <a:buFont typeface="Arial" panose="020B0604020202020204" pitchFamily="34" charset="0"/>
              <a:buChar char="•"/>
            </a:pPr>
            <a:r>
              <a:rPr lang="el-GR" sz="2500" dirty="0" err="1">
                <a:solidFill>
                  <a:srgbClr val="FFFF00"/>
                </a:solidFill>
                <a:latin typeface="Calibri" panose="020F0502020204030204" pitchFamily="34" charset="0"/>
              </a:rPr>
              <a:t>Αιμόλυση</a:t>
            </a:r>
            <a:r>
              <a:rPr lang="el-GR" sz="2500" dirty="0">
                <a:solidFill>
                  <a:srgbClr val="FFFF00"/>
                </a:solidFill>
                <a:latin typeface="Calibri" panose="020F0502020204030204" pitchFamily="34" charset="0"/>
              </a:rPr>
              <a:t> και αιμολυτική αναιμία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40</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672013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421477" y="749818"/>
            <a:ext cx="53173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ΛΕΠΤΟΣΠΕΙΡΩΣΗ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493521"/>
            <a:ext cx="10820690" cy="4614662"/>
          </a:xfrm>
        </p:spPr>
        <p:txBody>
          <a:bodyPr>
            <a:normAutofit/>
          </a:bodyPr>
          <a:lstStyle/>
          <a:p>
            <a:r>
              <a:rPr lang="el-GR" sz="3000" dirty="0">
                <a:solidFill>
                  <a:schemeClr val="tx1">
                    <a:lumMod val="60000"/>
                    <a:lumOff val="40000"/>
                  </a:schemeClr>
                </a:solidFill>
                <a:latin typeface="Calibri" panose="020F0502020204030204" pitchFamily="34" charset="0"/>
              </a:rPr>
              <a:t>Οριστική διάγνωση  </a:t>
            </a:r>
          </a:p>
          <a:p>
            <a:pPr marL="457200" indent="-457200">
              <a:lnSpc>
                <a:spcPct val="150000"/>
              </a:lnSpc>
              <a:buFont typeface="Arial" panose="020B0604020202020204" pitchFamily="34" charset="0"/>
              <a:buChar char="•"/>
            </a:pPr>
            <a:r>
              <a:rPr lang="el-GR" sz="2700" dirty="0">
                <a:solidFill>
                  <a:srgbClr val="FF0000"/>
                </a:solidFill>
                <a:latin typeface="Calibri" panose="020F0502020204030204" pitchFamily="34" charset="0"/>
              </a:rPr>
              <a:t>Μόνο</a:t>
            </a:r>
            <a:r>
              <a:rPr lang="el-GR" sz="2700" dirty="0">
                <a:solidFill>
                  <a:schemeClr val="bg2"/>
                </a:solidFill>
                <a:latin typeface="Calibri" panose="020F0502020204030204" pitchFamily="34" charset="0"/>
              </a:rPr>
              <a:t> με ειδικές μοριακές εξετάσεις στο ούρο των προσβεβλημένων σκύλων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41</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888231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421477" y="749818"/>
            <a:ext cx="53173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ΘΕΡΑΠΕΙΑ</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493521"/>
            <a:ext cx="10820690" cy="4614662"/>
          </a:xfrm>
        </p:spPr>
        <p:txBody>
          <a:bodyPr>
            <a:normAutofit/>
          </a:bodyPr>
          <a:lstStyle/>
          <a:p>
            <a:r>
              <a:rPr lang="el-GR" sz="2800" dirty="0">
                <a:solidFill>
                  <a:schemeClr val="tx1">
                    <a:lumMod val="60000"/>
                    <a:lumOff val="40000"/>
                  </a:schemeClr>
                </a:solidFill>
                <a:latin typeface="Calibri" panose="020F0502020204030204" pitchFamily="34" charset="0"/>
              </a:rPr>
              <a:t>Χορήγηση αντιβιοτικών </a:t>
            </a:r>
          </a:p>
          <a:p>
            <a:pPr marL="228600" lvl="0" indent="-228600">
              <a:lnSpc>
                <a:spcPct val="150000"/>
              </a:lnSpc>
              <a:spcBef>
                <a:spcPts val="600"/>
              </a:spcBef>
              <a:buFont typeface="Arial" panose="020B0604020202020204" pitchFamily="34" charset="0"/>
              <a:buChar char="•"/>
            </a:pPr>
            <a:r>
              <a:rPr lang="en-US" sz="2500" dirty="0">
                <a:solidFill>
                  <a:prstClr val="white"/>
                </a:solidFill>
                <a:latin typeface="Calibri" panose="020F0502020204030204" pitchFamily="34" charset="0"/>
                <a:cs typeface="Calibri" panose="020F0502020204030204" pitchFamily="34" charset="0"/>
              </a:rPr>
              <a:t>Ampicillin 20 mg/kg IV </a:t>
            </a:r>
            <a:r>
              <a:rPr lang="el-GR" sz="2500" dirty="0">
                <a:solidFill>
                  <a:prstClr val="white"/>
                </a:solidFill>
                <a:latin typeface="Calibri" panose="020F0502020204030204" pitchFamily="34" charset="0"/>
                <a:cs typeface="Calibri" panose="020F0502020204030204" pitchFamily="34" charset="0"/>
              </a:rPr>
              <a:t>κάθε 8 ώρες για 2 εβδομάδες </a:t>
            </a:r>
          </a:p>
          <a:p>
            <a:pPr marL="228600" lvl="0" indent="-228600">
              <a:lnSpc>
                <a:spcPct val="150000"/>
              </a:lnSpc>
              <a:spcBef>
                <a:spcPts val="600"/>
              </a:spcBef>
              <a:buFont typeface="Arial" panose="020B0604020202020204" pitchFamily="34" charset="0"/>
              <a:buChar char="•"/>
            </a:pPr>
            <a:r>
              <a:rPr lang="en-US" sz="2500" dirty="0">
                <a:solidFill>
                  <a:prstClr val="white"/>
                </a:solidFill>
                <a:latin typeface="Calibri" panose="020F0502020204030204" pitchFamily="34" charset="0"/>
                <a:cs typeface="Calibri" panose="020F0502020204030204" pitchFamily="34" charset="0"/>
              </a:rPr>
              <a:t>Doxycycline 5 mg/kg PO </a:t>
            </a:r>
            <a:r>
              <a:rPr lang="el-GR" sz="2500" dirty="0">
                <a:solidFill>
                  <a:prstClr val="white"/>
                </a:solidFill>
                <a:latin typeface="Calibri" panose="020F0502020204030204" pitchFamily="34" charset="0"/>
                <a:cs typeface="Calibri" panose="020F0502020204030204" pitchFamily="34" charset="0"/>
              </a:rPr>
              <a:t>ή</a:t>
            </a:r>
            <a:r>
              <a:rPr lang="en-US" sz="2500" dirty="0">
                <a:solidFill>
                  <a:prstClr val="white"/>
                </a:solidFill>
                <a:latin typeface="Calibri" panose="020F0502020204030204" pitchFamily="34" charset="0"/>
                <a:cs typeface="Calibri" panose="020F0502020204030204" pitchFamily="34" charset="0"/>
              </a:rPr>
              <a:t> IV </a:t>
            </a:r>
            <a:r>
              <a:rPr lang="el-GR" sz="2500" dirty="0">
                <a:solidFill>
                  <a:prstClr val="white"/>
                </a:solidFill>
                <a:latin typeface="Calibri" panose="020F0502020204030204" pitchFamily="34" charset="0"/>
                <a:cs typeface="Calibri" panose="020F0502020204030204" pitchFamily="34" charset="0"/>
              </a:rPr>
              <a:t>κάθε</a:t>
            </a:r>
            <a:r>
              <a:rPr lang="en-US" sz="2500" dirty="0">
                <a:solidFill>
                  <a:prstClr val="white"/>
                </a:solidFill>
                <a:latin typeface="Calibri" panose="020F0502020204030204" pitchFamily="34" charset="0"/>
                <a:cs typeface="Calibri" panose="020F0502020204030204" pitchFamily="34" charset="0"/>
              </a:rPr>
              <a:t> 12</a:t>
            </a:r>
            <a:r>
              <a:rPr lang="el-GR" sz="2500" dirty="0">
                <a:solidFill>
                  <a:prstClr val="white"/>
                </a:solidFill>
                <a:latin typeface="Calibri" panose="020F0502020204030204" pitchFamily="34" charset="0"/>
                <a:cs typeface="Calibri" panose="020F0502020204030204" pitchFamily="34" charset="0"/>
              </a:rPr>
              <a:t> ώρες για</a:t>
            </a:r>
            <a:r>
              <a:rPr lang="en-US" sz="2500" dirty="0">
                <a:solidFill>
                  <a:prstClr val="white"/>
                </a:solidFill>
                <a:latin typeface="Calibri" panose="020F0502020204030204" pitchFamily="34" charset="0"/>
                <a:cs typeface="Calibri" panose="020F0502020204030204" pitchFamily="34" charset="0"/>
              </a:rPr>
              <a:t> 2 </a:t>
            </a:r>
            <a:r>
              <a:rPr lang="el-GR" sz="2500" dirty="0">
                <a:solidFill>
                  <a:prstClr val="white"/>
                </a:solidFill>
                <a:latin typeface="Calibri" panose="020F0502020204030204" pitchFamily="34" charset="0"/>
                <a:cs typeface="Calibri" panose="020F0502020204030204" pitchFamily="34" charset="0"/>
              </a:rPr>
              <a:t>εβδομάδες </a:t>
            </a:r>
          </a:p>
          <a:p>
            <a:pPr marL="228600" lvl="0" indent="-228600">
              <a:lnSpc>
                <a:spcPct val="150000"/>
              </a:lnSpc>
              <a:spcBef>
                <a:spcPts val="600"/>
              </a:spcBef>
              <a:buFont typeface="Arial" panose="020B0604020202020204" pitchFamily="34" charset="0"/>
              <a:buChar char="•"/>
            </a:pPr>
            <a:r>
              <a:rPr lang="el-GR" sz="2500" dirty="0">
                <a:solidFill>
                  <a:prstClr val="white"/>
                </a:solidFill>
                <a:latin typeface="Calibri" panose="020F0502020204030204" pitchFamily="34" charset="0"/>
                <a:cs typeface="Calibri" panose="020F0502020204030204" pitchFamily="34" charset="0"/>
              </a:rPr>
              <a:t>Αντιμετώπιση αφυδάτωσης </a:t>
            </a:r>
          </a:p>
          <a:p>
            <a:pPr marL="685800" lvl="1" indent="-228600">
              <a:lnSpc>
                <a:spcPct val="150000"/>
              </a:lnSpc>
              <a:spcBef>
                <a:spcPts val="600"/>
              </a:spcBef>
              <a:buFont typeface="Arial" panose="020B0604020202020204" pitchFamily="34" charset="0"/>
              <a:buChar char="•"/>
            </a:pPr>
            <a:r>
              <a:rPr lang="el-GR" sz="2300" dirty="0">
                <a:solidFill>
                  <a:srgbClr val="FFFF00"/>
                </a:solidFill>
                <a:latin typeface="Calibri" panose="020F0502020204030204" pitchFamily="34" charset="0"/>
                <a:cs typeface="Calibri" panose="020F0502020204030204" pitchFamily="34" charset="0"/>
              </a:rPr>
              <a:t>Χορήγηση ενδοφλέβιων υγρών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42</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29729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722533" y="694737"/>
            <a:ext cx="469082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ΚΡΕΑΤΙΝΙΚΗ ΚΙΝΑΣΗ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592668" y="1625821"/>
            <a:ext cx="10820690" cy="4252899"/>
          </a:xfrm>
        </p:spPr>
        <p:txBody>
          <a:bodyPr>
            <a:normAutofit/>
          </a:bodyPr>
          <a:lstStyle/>
          <a:p>
            <a:r>
              <a:rPr lang="el-GR" sz="2800" dirty="0">
                <a:solidFill>
                  <a:schemeClr val="tx1">
                    <a:lumMod val="60000"/>
                    <a:lumOff val="40000"/>
                  </a:schemeClr>
                </a:solidFill>
                <a:latin typeface="Calibri" panose="020F0502020204030204" pitchFamily="34" charset="0"/>
              </a:rPr>
              <a:t>Επικουρικές διαγνωστικές εξετάσεις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Βιοψία μυών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Μέτρηση συγκέντρωσης καρδιακής </a:t>
            </a:r>
            <a:r>
              <a:rPr lang="el-GR" sz="2500" dirty="0" err="1">
                <a:solidFill>
                  <a:schemeClr val="bg2"/>
                </a:solidFill>
                <a:latin typeface="Calibri" panose="020F0502020204030204" pitchFamily="34" charset="0"/>
              </a:rPr>
              <a:t>τροπονίνης</a:t>
            </a:r>
            <a:r>
              <a:rPr lang="el-GR" sz="2500" dirty="0">
                <a:solidFill>
                  <a:schemeClr val="bg2"/>
                </a:solidFill>
                <a:latin typeface="Calibri" panose="020F0502020204030204" pitchFamily="34" charset="0"/>
              </a:rPr>
              <a:t> Ι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Υποψία μυοκαρδιοπαθειών</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Μέτρηση συγκέντρωσης της </a:t>
            </a:r>
            <a:r>
              <a:rPr lang="en-US" sz="2500" dirty="0">
                <a:solidFill>
                  <a:srgbClr val="FFFFFF"/>
                </a:solidFill>
                <a:latin typeface="Calibri" panose="020F0502020204030204" pitchFamily="34" charset="0"/>
              </a:rPr>
              <a:t>AST </a:t>
            </a:r>
            <a:endParaRPr lang="el-GR" sz="2500" dirty="0">
              <a:solidFill>
                <a:srgbClr val="FFFFFF"/>
              </a:solidFill>
              <a:latin typeface="Calibri" panose="020F0502020204030204" pitchFamily="34" charset="0"/>
            </a:endParaRP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Σε κάποια περιστατικά αυξάνεται ταυτόχρονα με την </a:t>
            </a:r>
            <a:r>
              <a:rPr lang="en-US" sz="2300" dirty="0">
                <a:solidFill>
                  <a:srgbClr val="FFFF00"/>
                </a:solidFill>
                <a:latin typeface="Calibri" panose="020F0502020204030204" pitchFamily="34" charset="0"/>
              </a:rPr>
              <a:t>CK</a:t>
            </a:r>
            <a:r>
              <a:rPr lang="el-GR" sz="2300" dirty="0">
                <a:solidFill>
                  <a:srgbClr val="FFFF00"/>
                </a:solidFill>
                <a:latin typeface="Calibri" panose="020F0502020204030204" pitchFamily="34" charset="0"/>
              </a:rPr>
              <a:t> (ημίσεια ζωή 5-12</a:t>
            </a:r>
            <a:r>
              <a:rPr lang="en-US" sz="2300" dirty="0">
                <a:solidFill>
                  <a:srgbClr val="FFFF00"/>
                </a:solidFill>
                <a:latin typeface="Calibri" panose="020F0502020204030204" pitchFamily="34" charset="0"/>
              </a:rPr>
              <a:t>h, </a:t>
            </a:r>
            <a:r>
              <a:rPr lang="el-GR" sz="2300" dirty="0">
                <a:solidFill>
                  <a:srgbClr val="FFFF00"/>
                </a:solidFill>
                <a:latin typeface="Calibri" panose="020F0502020204030204" pitchFamily="34" charset="0"/>
              </a:rPr>
              <a:t>μείωση συγκέντρωσης 3-4 ημέρες μετά την αντιμετώπιση του τραυματισμού)</a:t>
            </a:r>
            <a:r>
              <a:rPr lang="en-US" sz="2300" dirty="0">
                <a:solidFill>
                  <a:srgbClr val="FFFF00"/>
                </a:solidFill>
                <a:latin typeface="Calibri" panose="020F0502020204030204" pitchFamily="34" charset="0"/>
              </a:rPr>
              <a:t> </a:t>
            </a:r>
            <a:endParaRPr lang="el-GR" sz="2300" dirty="0">
              <a:solidFill>
                <a:srgbClr val="FFFF00"/>
              </a:solidFill>
              <a:latin typeface="Calibri" panose="020F0502020204030204" pitchFamily="34" charset="0"/>
            </a:endParaRPr>
          </a:p>
          <a:p>
            <a:pPr marL="914400" lvl="1" indent="-457200">
              <a:lnSpc>
                <a:spcPct val="150000"/>
              </a:lnSpc>
              <a:buFont typeface="Arial" panose="020B0604020202020204" pitchFamily="34" charset="0"/>
              <a:buChar char="•"/>
            </a:pPr>
            <a:endParaRPr lang="el-GR" sz="2300" dirty="0">
              <a:solidFill>
                <a:srgbClr val="FFFF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5</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20238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6722533" y="694737"/>
            <a:ext cx="4690824"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ΧΟΛΕΡΥΘΡΙΝΗ</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265012" y="1478281"/>
            <a:ext cx="11661975" cy="4401376"/>
          </a:xfrm>
        </p:spPr>
        <p:txBody>
          <a:bodyPr>
            <a:normAutofit lnSpcReduction="10000"/>
          </a:bodyPr>
          <a:lstStyle/>
          <a:p>
            <a:pPr>
              <a:lnSpc>
                <a:spcPct val="150000"/>
              </a:lnSpc>
            </a:pPr>
            <a:r>
              <a:rPr lang="el-GR" sz="2800" dirty="0">
                <a:solidFill>
                  <a:schemeClr val="tx1">
                    <a:lumMod val="60000"/>
                    <a:lumOff val="40000"/>
                  </a:schemeClr>
                </a:solidFill>
                <a:latin typeface="Calibri" panose="020F0502020204030204" pitchFamily="34" charset="0"/>
              </a:rPr>
              <a:t>Γενικές πληροφορίες  </a:t>
            </a:r>
            <a:endParaRPr lang="el-GR" sz="2500" dirty="0">
              <a:solidFill>
                <a:schemeClr val="bg2"/>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Αποτελεί προϊόν μεταβολισμού της αιμοσφαιρίνης στο ήπαρ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Περνάει στη κυκλοφορία του αίματος συνδεδεμένη με </a:t>
            </a:r>
            <a:r>
              <a:rPr lang="el-GR" sz="2500" dirty="0" err="1">
                <a:solidFill>
                  <a:schemeClr val="bg2"/>
                </a:solidFill>
                <a:latin typeface="Calibri" panose="020F0502020204030204" pitchFamily="34" charset="0"/>
              </a:rPr>
              <a:t>λευκωματίνες</a:t>
            </a:r>
            <a:r>
              <a:rPr lang="el-GR" sz="2500" dirty="0">
                <a:solidFill>
                  <a:schemeClr val="bg2"/>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Έμμεση </a:t>
            </a:r>
            <a:r>
              <a:rPr lang="el-GR" sz="2300" dirty="0" err="1">
                <a:solidFill>
                  <a:srgbClr val="FFFF00"/>
                </a:solidFill>
                <a:latin typeface="Calibri" panose="020F0502020204030204" pitchFamily="34" charset="0"/>
              </a:rPr>
              <a:t>χολερυθρίνη</a:t>
            </a:r>
            <a:r>
              <a:rPr lang="el-GR" sz="2300" dirty="0">
                <a:solidFill>
                  <a:srgbClr val="FFFF00"/>
                </a:solidFill>
                <a:latin typeface="Calibri" panose="020F0502020204030204" pitchFamily="34" charset="0"/>
              </a:rPr>
              <a:t> (μη </a:t>
            </a:r>
            <a:r>
              <a:rPr lang="el-GR" sz="2300" dirty="0" err="1">
                <a:solidFill>
                  <a:srgbClr val="FFFF00"/>
                </a:solidFill>
                <a:latin typeface="Calibri" panose="020F0502020204030204" pitchFamily="34" charset="0"/>
              </a:rPr>
              <a:t>υδατοδιαλυτή</a:t>
            </a:r>
            <a:r>
              <a:rPr lang="el-GR" sz="2300" dirty="0">
                <a:solidFill>
                  <a:srgbClr val="FFFF00"/>
                </a:solidFill>
                <a:latin typeface="Calibri" panose="020F0502020204030204" pitchFamily="34" charset="0"/>
              </a:rPr>
              <a:t>)</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Εισέρχεται στα </a:t>
            </a:r>
            <a:r>
              <a:rPr lang="el-GR" sz="2500" dirty="0" err="1">
                <a:solidFill>
                  <a:srgbClr val="FFFFFF"/>
                </a:solidFill>
                <a:latin typeface="Calibri" panose="020F0502020204030204" pitchFamily="34" charset="0"/>
              </a:rPr>
              <a:t>ηπατοκύτταρα</a:t>
            </a:r>
            <a:r>
              <a:rPr lang="el-GR" sz="2500" dirty="0">
                <a:solidFill>
                  <a:srgbClr val="FFFFFF"/>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Άμεση </a:t>
            </a:r>
            <a:r>
              <a:rPr lang="el-GR" sz="2300" dirty="0" err="1">
                <a:solidFill>
                  <a:srgbClr val="FFFF00"/>
                </a:solidFill>
                <a:latin typeface="Calibri" panose="020F0502020204030204" pitchFamily="34" charset="0"/>
              </a:rPr>
              <a:t>χολερυθρίνη</a:t>
            </a:r>
            <a:r>
              <a:rPr lang="el-GR" sz="2300" dirty="0">
                <a:solidFill>
                  <a:srgbClr val="FFFF00"/>
                </a:solidFill>
                <a:latin typeface="Calibri" panose="020F0502020204030204" pitchFamily="34" charset="0"/>
              </a:rPr>
              <a:t> (</a:t>
            </a:r>
            <a:r>
              <a:rPr lang="el-GR" sz="2300" dirty="0" err="1">
                <a:solidFill>
                  <a:srgbClr val="FFFF00"/>
                </a:solidFill>
                <a:latin typeface="Calibri" panose="020F0502020204030204" pitchFamily="34" charset="0"/>
              </a:rPr>
              <a:t>υδατοδιαλυτή</a:t>
            </a:r>
            <a:r>
              <a:rPr lang="el-GR" sz="2300" dirty="0">
                <a:solidFill>
                  <a:srgbClr val="FFFF00"/>
                </a:solidFill>
                <a:latin typeface="Calibri" panose="020F0502020204030204" pitchFamily="34" charset="0"/>
              </a:rPr>
              <a:t>)</a:t>
            </a:r>
          </a:p>
          <a:p>
            <a:pPr marL="457200" lvl="0" indent="-457200">
              <a:lnSpc>
                <a:spcPct val="150000"/>
              </a:lnSpc>
              <a:buFont typeface="Arial" panose="020B0604020202020204" pitchFamily="34" charset="0"/>
              <a:buChar char="•"/>
            </a:pPr>
            <a:r>
              <a:rPr lang="el-GR" sz="2500" dirty="0">
                <a:solidFill>
                  <a:srgbClr val="FFFFFF"/>
                </a:solidFill>
                <a:latin typeface="Calibri" panose="020F0502020204030204" pitchFamily="34" charset="0"/>
              </a:rPr>
              <a:t>Απεκκρίνεται με τη χολή στο λεπτό έντερο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6</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20777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486400" y="694737"/>
            <a:ext cx="59269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ΥΠΕΡΧΟΛΕΡΥΘΡΙΝΑΙΜΙΑ </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265012" y="1626757"/>
            <a:ext cx="11661975" cy="4252899"/>
          </a:xfrm>
        </p:spPr>
        <p:txBody>
          <a:bodyPr>
            <a:normAutofit/>
          </a:bodyPr>
          <a:lstStyle/>
          <a:p>
            <a:pPr>
              <a:lnSpc>
                <a:spcPct val="150000"/>
              </a:lnSpc>
            </a:pPr>
            <a:r>
              <a:rPr lang="el-GR" sz="2800" dirty="0">
                <a:solidFill>
                  <a:schemeClr val="tx1">
                    <a:lumMod val="60000"/>
                    <a:lumOff val="40000"/>
                  </a:schemeClr>
                </a:solidFill>
                <a:latin typeface="Calibri" panose="020F0502020204030204" pitchFamily="34" charset="0"/>
              </a:rPr>
              <a:t>Προ-ηπατικά αίτια  </a:t>
            </a:r>
            <a:endParaRPr lang="el-GR" sz="2500" dirty="0">
              <a:solidFill>
                <a:schemeClr val="bg2"/>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Έντονη </a:t>
            </a:r>
            <a:r>
              <a:rPr lang="el-GR" sz="2500" dirty="0" err="1">
                <a:solidFill>
                  <a:schemeClr val="bg2"/>
                </a:solidFill>
                <a:latin typeface="Calibri" panose="020F0502020204030204" pitchFamily="34" charset="0"/>
              </a:rPr>
              <a:t>αιμόλυση</a:t>
            </a:r>
            <a:r>
              <a:rPr lang="el-GR" sz="2500" dirty="0">
                <a:solidFill>
                  <a:schemeClr val="bg2"/>
                </a:solidFill>
                <a:latin typeface="Calibri" panose="020F0502020204030204" pitchFamily="34" charset="0"/>
              </a:rPr>
              <a:t> → αιμολυτική αναιμία (</a:t>
            </a:r>
            <a:r>
              <a:rPr lang="el-GR" sz="2500" dirty="0" err="1">
                <a:solidFill>
                  <a:schemeClr val="bg2"/>
                </a:solidFill>
                <a:latin typeface="Calibri" panose="020F0502020204030204" pitchFamily="34" charset="0"/>
              </a:rPr>
              <a:t>αυτοάνοση</a:t>
            </a:r>
            <a:r>
              <a:rPr lang="el-GR" sz="2500" dirty="0">
                <a:solidFill>
                  <a:schemeClr val="bg2"/>
                </a:solidFill>
                <a:latin typeface="Calibri" panose="020F0502020204030204" pitchFamily="34" charset="0"/>
              </a:rPr>
              <a:t> ή μη) </a:t>
            </a:r>
          </a:p>
          <a:p>
            <a:pPr marL="914400" lvl="1" indent="-457200">
              <a:lnSpc>
                <a:spcPct val="150000"/>
              </a:lnSpc>
              <a:buFont typeface="Arial" panose="020B0604020202020204" pitchFamily="34" charset="0"/>
              <a:buChar char="•"/>
            </a:pPr>
            <a:r>
              <a:rPr lang="el-GR" sz="2300" dirty="0" err="1">
                <a:solidFill>
                  <a:srgbClr val="FFFF00"/>
                </a:solidFill>
                <a:latin typeface="Calibri" panose="020F0502020204030204" pitchFamily="34" charset="0"/>
              </a:rPr>
              <a:t>Τοξίκωση</a:t>
            </a:r>
            <a:r>
              <a:rPr lang="el-GR" sz="2300" dirty="0">
                <a:solidFill>
                  <a:srgbClr val="FFFF00"/>
                </a:solidFill>
                <a:latin typeface="Calibri" panose="020F0502020204030204" pitchFamily="34" charset="0"/>
              </a:rPr>
              <a:t> από </a:t>
            </a:r>
            <a:r>
              <a:rPr lang="el-GR" sz="2300" dirty="0" err="1">
                <a:solidFill>
                  <a:srgbClr val="FFFF00"/>
                </a:solidFill>
                <a:latin typeface="Calibri" panose="020F0502020204030204" pitchFamily="34" charset="0"/>
              </a:rPr>
              <a:t>ακεταμινοφαίνη</a:t>
            </a:r>
            <a:r>
              <a:rPr lang="el-GR" sz="2300" dirty="0">
                <a:solidFill>
                  <a:srgbClr val="FFFF00"/>
                </a:solidFill>
                <a:latin typeface="Calibri" panose="020F0502020204030204" pitchFamily="34" charset="0"/>
              </a:rPr>
              <a:t> (γάτα)</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Παράσιτα των ερυθρών αιμοσφαιρίων</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Μετάγγιση (μη συμβατού) αίματος</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7</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81154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486400" y="694737"/>
            <a:ext cx="59269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ΥΠΕΡΧΟΛΕΡΥΘΡΙΝΑΙΜΙΑ </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265012" y="1626757"/>
            <a:ext cx="11661975" cy="4252899"/>
          </a:xfrm>
        </p:spPr>
        <p:txBody>
          <a:bodyPr>
            <a:normAutofit/>
          </a:bodyPr>
          <a:lstStyle/>
          <a:p>
            <a:pPr>
              <a:lnSpc>
                <a:spcPct val="150000"/>
              </a:lnSpc>
            </a:pPr>
            <a:r>
              <a:rPr lang="el-GR" sz="2800" dirty="0">
                <a:solidFill>
                  <a:schemeClr val="tx1">
                    <a:lumMod val="60000"/>
                    <a:lumOff val="40000"/>
                  </a:schemeClr>
                </a:solidFill>
                <a:latin typeface="Calibri" panose="020F0502020204030204" pitchFamily="34" charset="0"/>
              </a:rPr>
              <a:t>Ηπατικά αίτια  </a:t>
            </a:r>
            <a:endParaRPr lang="el-GR" sz="2500" dirty="0">
              <a:solidFill>
                <a:schemeClr val="bg2"/>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Παθήσεις ήπατος και </a:t>
            </a:r>
            <a:r>
              <a:rPr lang="el-GR" sz="2500" dirty="0" err="1">
                <a:solidFill>
                  <a:schemeClr val="bg2"/>
                </a:solidFill>
                <a:latin typeface="Calibri" panose="020F0502020204030204" pitchFamily="34" charset="0"/>
              </a:rPr>
              <a:t>χολαγγείων</a:t>
            </a:r>
            <a:r>
              <a:rPr lang="el-GR" sz="2500" dirty="0">
                <a:solidFill>
                  <a:schemeClr val="bg2"/>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300" dirty="0" err="1">
                <a:solidFill>
                  <a:srgbClr val="FFFF00"/>
                </a:solidFill>
                <a:latin typeface="Calibri" panose="020F0502020204030204" pitchFamily="34" charset="0"/>
              </a:rPr>
              <a:t>Τοξικώσεις</a:t>
            </a:r>
            <a:r>
              <a:rPr lang="el-GR" sz="2300" dirty="0">
                <a:solidFill>
                  <a:srgbClr val="FFFF00"/>
                </a:solidFill>
                <a:latin typeface="Calibri" panose="020F0502020204030204" pitchFamily="34" charset="0"/>
              </a:rPr>
              <a:t> του ήπατος (π.χ. φάρμακα)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Νεοπλασία ήπατος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Ηπατοπάθεια λόγω μακροχρόνιας χορήγησης </a:t>
            </a:r>
            <a:r>
              <a:rPr lang="el-GR" sz="2300" dirty="0" err="1">
                <a:solidFill>
                  <a:srgbClr val="FFFF00"/>
                </a:solidFill>
                <a:latin typeface="Calibri" panose="020F0502020204030204" pitchFamily="34" charset="0"/>
              </a:rPr>
              <a:t>κορτικοστεροειδών</a:t>
            </a:r>
            <a:r>
              <a:rPr lang="el-GR" sz="2300" dirty="0">
                <a:solidFill>
                  <a:srgbClr val="FFFF00"/>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Ηπατική </a:t>
            </a:r>
            <a:r>
              <a:rPr lang="el-GR" sz="2300" dirty="0" err="1">
                <a:solidFill>
                  <a:srgbClr val="FFFF00"/>
                </a:solidFill>
                <a:latin typeface="Calibri" panose="020F0502020204030204" pitchFamily="34" charset="0"/>
              </a:rPr>
              <a:t>λιπίδωση</a:t>
            </a:r>
            <a:r>
              <a:rPr lang="el-GR" sz="2300" dirty="0">
                <a:solidFill>
                  <a:srgbClr val="FFFF00"/>
                </a:solidFill>
                <a:latin typeface="Calibri" panose="020F0502020204030204" pitchFamily="34" charset="0"/>
              </a:rPr>
              <a:t> </a:t>
            </a:r>
          </a:p>
          <a:p>
            <a:pPr marL="914400" lvl="1" indent="-457200">
              <a:lnSpc>
                <a:spcPct val="150000"/>
              </a:lnSpc>
              <a:buFont typeface="Arial" panose="020B0604020202020204" pitchFamily="34" charset="0"/>
              <a:buChar char="•"/>
            </a:pPr>
            <a:r>
              <a:rPr lang="el-GR" sz="2300" dirty="0">
                <a:solidFill>
                  <a:srgbClr val="FFFF00"/>
                </a:solidFill>
                <a:latin typeface="Calibri" panose="020F0502020204030204" pitchFamily="34" charset="0"/>
              </a:rPr>
              <a:t>Αναστομώσεις πυλαίας φλέβας (χρόνια περιστατικά λόγω ατροφίας ήπατος)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8</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375179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a:xfrm>
            <a:off x="5811877" y="658865"/>
            <a:ext cx="5926957" cy="569086"/>
          </a:xfrm>
        </p:spPr>
        <p:txBody>
          <a:bodyPr>
            <a:noAutofit/>
          </a:bodyPr>
          <a:lstStyle/>
          <a:p>
            <a:pPr algn="ctr"/>
            <a:r>
              <a:rPr lang="el-GR" sz="4400" dirty="0">
                <a:effectLst>
                  <a:outerShdw blurRad="38100" dist="38100" dir="2700000" algn="tl">
                    <a:srgbClr val="000000">
                      <a:alpha val="43137"/>
                    </a:srgbClr>
                  </a:outerShdw>
                </a:effectLst>
                <a:latin typeface="Calibri" panose="020F0502020204030204" pitchFamily="34" charset="0"/>
              </a:rPr>
              <a:t>ΥΠΕΡΧΟΛΕΡΥΘΡΙΝΑΙΜΙΑ </a:t>
            </a:r>
            <a:endParaRPr lang="ru-RU" sz="4400" dirty="0">
              <a:effectLst>
                <a:outerShdw blurRad="38100" dist="38100" dir="2700000" algn="tl">
                  <a:srgbClr val="000000">
                    <a:alpha val="43137"/>
                  </a:srgbClr>
                </a:outerShdw>
              </a:effectLst>
              <a:latin typeface="Calibri" panose="020F0502020204030204" pitchFamily="34" charset="0"/>
            </a:endParaRPr>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a:xfrm>
            <a:off x="265012" y="1626757"/>
            <a:ext cx="11661975" cy="4252899"/>
          </a:xfrm>
        </p:spPr>
        <p:txBody>
          <a:bodyPr>
            <a:normAutofit/>
          </a:bodyPr>
          <a:lstStyle/>
          <a:p>
            <a:pPr>
              <a:lnSpc>
                <a:spcPct val="150000"/>
              </a:lnSpc>
            </a:pPr>
            <a:r>
              <a:rPr lang="el-GR" sz="2800" dirty="0">
                <a:solidFill>
                  <a:schemeClr val="tx1">
                    <a:lumMod val="60000"/>
                    <a:lumOff val="40000"/>
                  </a:schemeClr>
                </a:solidFill>
                <a:latin typeface="Calibri" panose="020F0502020204030204" pitchFamily="34" charset="0"/>
              </a:rPr>
              <a:t>Μετά-ηπατικά αίτια  </a:t>
            </a:r>
            <a:endParaRPr lang="el-GR" sz="2500" dirty="0">
              <a:solidFill>
                <a:schemeClr val="bg2"/>
              </a:solidFill>
              <a:latin typeface="Calibri" panose="020F0502020204030204" pitchFamily="34" charset="0"/>
            </a:endParaRP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Έμφραξη του χοληφόρου πόρου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Χολοκυστίτιδα (φλεγμονή χοληδόχου κύστης) </a:t>
            </a:r>
          </a:p>
          <a:p>
            <a:pPr marL="457200" indent="-457200">
              <a:lnSpc>
                <a:spcPct val="150000"/>
              </a:lnSpc>
              <a:buFont typeface="Arial" panose="020B0604020202020204" pitchFamily="34" charset="0"/>
              <a:buChar char="•"/>
            </a:pPr>
            <a:r>
              <a:rPr lang="el-GR" sz="2500" dirty="0">
                <a:solidFill>
                  <a:schemeClr val="bg2"/>
                </a:solidFill>
                <a:latin typeface="Calibri" panose="020F0502020204030204" pitchFamily="34" charset="0"/>
              </a:rPr>
              <a:t>Παγκρεατίτιδα </a:t>
            </a:r>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9</a:t>
            </a:fld>
            <a:endParaRPr lang="ru-RU" dirty="0"/>
          </a:p>
        </p:txBody>
      </p:sp>
      <p:pic>
        <p:nvPicPr>
          <p:cNvPr id="22" name="Picture 21">
            <a:extLst>
              <a:ext uri="{FF2B5EF4-FFF2-40B4-BE49-F238E27FC236}">
                <a16:creationId xmlns:a16="http://schemas.microsoft.com/office/drawing/2014/main" id="{93683053-B963-4A5A-8901-0B257D08097C}"/>
              </a:ext>
            </a:extLst>
          </p:cNvPr>
          <p:cNvPicPr>
            <a:picLocks noChangeAspect="1"/>
          </p:cNvPicPr>
          <p:nvPr/>
        </p:nvPicPr>
        <p:blipFill>
          <a:blip r:embed="rId3"/>
          <a:stretch>
            <a:fillRect/>
          </a:stretch>
        </p:blipFill>
        <p:spPr>
          <a:xfrm>
            <a:off x="11413357" y="6108182"/>
            <a:ext cx="650954" cy="650954"/>
          </a:xfrm>
          <a:prstGeom prst="rect">
            <a:avLst/>
          </a:prstGeom>
        </p:spPr>
      </p:pic>
    </p:spTree>
    <p:extLst>
      <p:ext uri="{BB962C8B-B14F-4D97-AF65-F5344CB8AC3E}">
        <p14:creationId xmlns:p14="http://schemas.microsoft.com/office/powerpoint/2010/main" val="4083239988"/>
      </p:ext>
    </p:extLst>
  </p:cSld>
  <p:clrMapOvr>
    <a:masterClrMapping/>
  </p:clrMapOvr>
</p:sld>
</file>

<file path=ppt/theme/theme1.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neric-Futuristic_PitchDeck_MO - v5.potx" id="{FE2E2762-1D65-4476-8021-C030968F4989}" vid="{C15C105D-FED3-43CD-B6CC-0305C7A12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Futuristic pitch deck</Template>
  <TotalTime>0</TotalTime>
  <Words>1495</Words>
  <Application>Microsoft Office PowerPoint</Application>
  <PresentationFormat>Widescreen</PresentationFormat>
  <Paragraphs>334</Paragraphs>
  <Slides>42</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Courier New</vt:lpstr>
      <vt:lpstr>Gill Sans MT</vt:lpstr>
      <vt:lpstr>Segoe UI Light</vt:lpstr>
      <vt:lpstr>Office Theme</vt:lpstr>
      <vt:lpstr>Ιεράρχηση παθολογικών και μη ευρημάτων των βιοχημικών εξετάσεων</vt:lpstr>
      <vt:lpstr>ΚΡΕΑΤΙΝΙΚΗ ΚΙΝΑΣΗ</vt:lpstr>
      <vt:lpstr>ΚΡΕΑΤΙΝΙΚΗ ΚΙΝΑΣΗ</vt:lpstr>
      <vt:lpstr>ΚΡΕΑΤΙΝΙΚΗ ΚΙΝΑΣΗ</vt:lpstr>
      <vt:lpstr>ΚΡΕΑΤΙΝΙΚΗ ΚΙΝΑΣΗ</vt:lpstr>
      <vt:lpstr>ΧΟΛΕΡΥΘΡΙΝΗ</vt:lpstr>
      <vt:lpstr>ΥΠΕΡΧΟΛΕΡΥΘΡΙΝΑΙΜΙΑ </vt:lpstr>
      <vt:lpstr>ΥΠΕΡΧΟΛΕΡΥΘΡΙΝΑΙΜΙΑ </vt:lpstr>
      <vt:lpstr>ΥΠΕΡΧΟΛΕΡΥΘΡΙΝΑΙΜΙΑ </vt:lpstr>
      <vt:lpstr>ΥΠΕΡΧΟΛΕΡΥΘΡΙΝΑΙΜΙΑ</vt:lpstr>
      <vt:lpstr>PowerPoint Presentation</vt:lpstr>
      <vt:lpstr>ΛΙΠΑΣΗ/ΑΜΥΛΑΣΗ</vt:lpstr>
      <vt:lpstr>ΛΙΠΑΣΗ/ΑΜΥΛΑΣΗ</vt:lpstr>
      <vt:lpstr>ΠΑΓΚΡΕΑΤΙΚΗ ΛΙΠΑΣΗ</vt:lpstr>
      <vt:lpstr>ΠΑΓΚΡΕΑΤΙΚΗ ΛΙΠΑΣΗ</vt:lpstr>
      <vt:lpstr>PowerPoint Presentation</vt:lpstr>
      <vt:lpstr>ΠΑΓΚΡΕΑΤΙΚΗ ΛΙΠΑΣΗ</vt:lpstr>
      <vt:lpstr>PowerPoint Presentation</vt:lpstr>
      <vt:lpstr>ΙΣΤΟΡΙΚΟ</vt:lpstr>
      <vt:lpstr>ΙΣΤΟΡΙΚΟ</vt:lpstr>
      <vt:lpstr>ΙΣΤΟΡΙΚΟ</vt:lpstr>
      <vt:lpstr>PowerPoint Presentation</vt:lpstr>
      <vt:lpstr>ΚΛΙΝΙΚΗ ΕΞΕΤΑΣΗ</vt:lpstr>
      <vt:lpstr>ΚΛΙΝΙΚΗ ΕΞΕΤΑΣΗ</vt:lpstr>
      <vt:lpstr>ΛΙΣΤΑ ΠΡΟΒΛΗΜΑΤΩΝ</vt:lpstr>
      <vt:lpstr>ΔΙΑΦΟΡΙΚΗ ΔΙΑΓΝΩΣΗ</vt:lpstr>
      <vt:lpstr>ΔΙΑΦΟΡΙΚΗ ΔΙΑΓΝΩΣΗ</vt:lpstr>
      <vt:lpstr>ΕΡΓΑΣΤΗΡΙΑΚΕΣ ΕΞΕΤΑΣΕΙΣ</vt:lpstr>
      <vt:lpstr>ΕΡΓΑΣΤΗΡΙΑΚΕΣ ΕΞΕΤΑΣΕΙΣ</vt:lpstr>
      <vt:lpstr>ΕΡΓΑΣΤΗΡΙΑΚΕΣ ΕΞΕΤΑΣΕΙΣ</vt:lpstr>
      <vt:lpstr>ΕΡΓΑΣΤΗΡΙΑΚΕΣ ΕΞΕΤΑΣΕΙΣ</vt:lpstr>
      <vt:lpstr>ΕΡΓΑΣΤΗΡΙΑΚΕΣ ΕΞΕΤΑΣΕΙΣ</vt:lpstr>
      <vt:lpstr>ΕΡΓΑΣΤΗΡΙΑΚΕΣ ΕΞΕΤΑΣΕΙΣ</vt:lpstr>
      <vt:lpstr>ΕΡΓΑΣΤΗΡΙΑΚΕΣ ΕΞΕΤΑΣΕΙΣ</vt:lpstr>
      <vt:lpstr>ΕΡΓΑΣΤΗΡΙΑΚΕΣ ΕΞΕΤΑΣΕΙΣ</vt:lpstr>
      <vt:lpstr>ΕΡΓΑΣΤΗΡΙΑΚΕΣ ΕΞΕΤΑΣΕΙΣ</vt:lpstr>
      <vt:lpstr>PowerPoint Presentation</vt:lpstr>
      <vt:lpstr>ΛΙΣΤΑ ΠΡΟΒΛΗΜΑΤΩΝ</vt:lpstr>
      <vt:lpstr>ΔΙΑΦΟΡΙΚΗ ΔΙΑΓΝΩΣΗ</vt:lpstr>
      <vt:lpstr>ΛΕΠΤΟΣΠΕΙΡΩΣΗ</vt:lpstr>
      <vt:lpstr>ΛΕΠΤΟΣΠΕΙΡΩΣΗ</vt:lpstr>
      <vt:lpstr>ΘΕΡΑΠΕΙΑ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2019-03-26T18:04:59Z</dcterms:created>
  <dcterms:modified xsi:type="dcterms:W3CDTF">2024-04-17T17:00:36Z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2018-08-01T18:26:16.5139576Z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