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557" r:id="rId2"/>
    <p:sldId id="558" r:id="rId3"/>
    <p:sldId id="559" r:id="rId4"/>
    <p:sldId id="562" r:id="rId5"/>
    <p:sldId id="563" r:id="rId6"/>
    <p:sldId id="570" r:id="rId7"/>
    <p:sldId id="571" r:id="rId8"/>
    <p:sldId id="572" r:id="rId9"/>
    <p:sldId id="579" r:id="rId10"/>
    <p:sldId id="581" r:id="rId11"/>
    <p:sldId id="582" r:id="rId12"/>
    <p:sldId id="583" r:id="rId13"/>
    <p:sldId id="662" r:id="rId14"/>
    <p:sldId id="663" r:id="rId15"/>
    <p:sldId id="584" r:id="rId16"/>
    <p:sldId id="585" r:id="rId17"/>
    <p:sldId id="587" r:id="rId18"/>
    <p:sldId id="588" r:id="rId19"/>
    <p:sldId id="590" r:id="rId20"/>
    <p:sldId id="591" r:id="rId21"/>
    <p:sldId id="592" r:id="rId22"/>
    <p:sldId id="600" r:id="rId23"/>
    <p:sldId id="601" r:id="rId24"/>
    <p:sldId id="603" r:id="rId25"/>
    <p:sldId id="604" r:id="rId26"/>
    <p:sldId id="607" r:id="rId27"/>
    <p:sldId id="608" r:id="rId28"/>
    <p:sldId id="615" r:id="rId29"/>
    <p:sldId id="616" r:id="rId30"/>
    <p:sldId id="617" r:id="rId31"/>
    <p:sldId id="618" r:id="rId32"/>
    <p:sldId id="619" r:id="rId33"/>
    <p:sldId id="620" r:id="rId34"/>
    <p:sldId id="621" r:id="rId35"/>
    <p:sldId id="664" r:id="rId36"/>
    <p:sldId id="634" r:id="rId37"/>
    <p:sldId id="635" r:id="rId38"/>
    <p:sldId id="638" r:id="rId39"/>
    <p:sldId id="640" r:id="rId40"/>
    <p:sldId id="641" r:id="rId41"/>
    <p:sldId id="642" r:id="rId42"/>
    <p:sldId id="645" r:id="rId43"/>
    <p:sldId id="646" r:id="rId44"/>
    <p:sldId id="648" r:id="rId45"/>
    <p:sldId id="649" r:id="rId46"/>
    <p:sldId id="652" r:id="rId47"/>
    <p:sldId id="653" r:id="rId48"/>
    <p:sldId id="654" r:id="rId49"/>
    <p:sldId id="655" r:id="rId50"/>
    <p:sldId id="656" r:id="rId51"/>
    <p:sldId id="657" r:id="rId52"/>
    <p:sldId id="660" r:id="rId53"/>
    <p:sldId id="661" r:id="rId5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90BE4-44EB-4E5E-ADF5-A0C12FF8C175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5118E-484F-4E4E-AF02-CCBBB30BC3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308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068E-981A-4159-893C-FF6741EB5E04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40E3-CB7E-4A85-9229-491EE1650B7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2572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068E-981A-4159-893C-FF6741EB5E04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40E3-CB7E-4A85-9229-491EE1650B7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725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068E-981A-4159-893C-FF6741EB5E04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40E3-CB7E-4A85-9229-491EE1650B7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2959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BA57068-F33C-4666-954D-B4C817456F6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123056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533400" y="39243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92DA2A-BEFE-401F-9B80-0C01549DC01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54229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068E-981A-4159-893C-FF6741EB5E04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40E3-CB7E-4A85-9229-491EE1650B7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029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068E-981A-4159-893C-FF6741EB5E04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40E3-CB7E-4A85-9229-491EE1650B7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848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068E-981A-4159-893C-FF6741EB5E04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40E3-CB7E-4A85-9229-491EE1650B7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142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068E-981A-4159-893C-FF6741EB5E04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40E3-CB7E-4A85-9229-491EE1650B7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174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068E-981A-4159-893C-FF6741EB5E04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40E3-CB7E-4A85-9229-491EE1650B7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065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068E-981A-4159-893C-FF6741EB5E04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40E3-CB7E-4A85-9229-491EE1650B7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646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068E-981A-4159-893C-FF6741EB5E04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40E3-CB7E-4A85-9229-491EE1650B7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361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068E-981A-4159-893C-FF6741EB5E04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40E3-CB7E-4A85-9229-491EE1650B7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853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D068E-981A-4159-893C-FF6741EB5E04}" type="datetimeFigureOut">
              <a:rPr lang="el-GR" smtClean="0"/>
              <a:t>17/5/2021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040E3-CB7E-4A85-9229-491EE1650B7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474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sz="4000" dirty="0"/>
              <a:t>Μάθημα 7ο: </a:t>
            </a:r>
            <a:r>
              <a:rPr lang="el-GR" altLang="el-GR" sz="4000" dirty="0" smtClean="0"/>
              <a:t>αρχαϊκής </a:t>
            </a:r>
            <a:r>
              <a:rPr lang="el-GR" altLang="el-GR" sz="4000" dirty="0"/>
              <a:t>περιόδου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l-GR" altLang="el-GR" sz="2700" dirty="0"/>
              <a:t>Πρώιμη Κορινθιακή (ΠρΚ): 620-590</a:t>
            </a:r>
          </a:p>
          <a:p>
            <a:pPr>
              <a:lnSpc>
                <a:spcPct val="90000"/>
              </a:lnSpc>
            </a:pPr>
            <a:endParaRPr lang="el-GR" altLang="el-GR" sz="2700" dirty="0"/>
          </a:p>
          <a:p>
            <a:pPr>
              <a:lnSpc>
                <a:spcPct val="90000"/>
              </a:lnSpc>
            </a:pPr>
            <a:r>
              <a:rPr lang="el-GR" altLang="el-GR" sz="2700" dirty="0"/>
              <a:t>Μέση Κορινθιακή (ΜΚ): 590-570</a:t>
            </a:r>
          </a:p>
          <a:p>
            <a:pPr>
              <a:lnSpc>
                <a:spcPct val="90000"/>
              </a:lnSpc>
            </a:pPr>
            <a:endParaRPr lang="el-GR" altLang="el-GR" sz="2700" dirty="0"/>
          </a:p>
          <a:p>
            <a:pPr>
              <a:lnSpc>
                <a:spcPct val="90000"/>
              </a:lnSpc>
            </a:pPr>
            <a:r>
              <a:rPr lang="el-GR" altLang="el-GR" sz="2700" dirty="0"/>
              <a:t>Ύστερη Κορινθιακή 1 (ΥΚ 1): 570-550 </a:t>
            </a:r>
            <a:r>
              <a:rPr lang="en-US" altLang="el-GR" sz="2700" dirty="0"/>
              <a:t>[</a:t>
            </a:r>
            <a:r>
              <a:rPr lang="el-GR" altLang="el-GR" sz="2700" dirty="0"/>
              <a:t>τέλος της εικονιστικής παράδοσης</a:t>
            </a:r>
            <a:r>
              <a:rPr lang="en-US" altLang="el-GR" sz="2700" dirty="0"/>
              <a:t>]</a:t>
            </a:r>
            <a:endParaRPr lang="el-GR" altLang="el-GR" sz="2700" dirty="0"/>
          </a:p>
          <a:p>
            <a:pPr>
              <a:lnSpc>
                <a:spcPct val="90000"/>
              </a:lnSpc>
            </a:pPr>
            <a:endParaRPr lang="el-GR" altLang="el-GR" sz="2700" dirty="0"/>
          </a:p>
          <a:p>
            <a:pPr>
              <a:lnSpc>
                <a:spcPct val="90000"/>
              </a:lnSpc>
            </a:pPr>
            <a:r>
              <a:rPr lang="el-GR" altLang="el-GR" sz="2700" dirty="0"/>
              <a:t>Ύστερη κορινθιακή 2 (ΥΚ 2): 550 κε. </a:t>
            </a:r>
            <a:r>
              <a:rPr lang="en-US" altLang="el-GR" sz="2700" dirty="0"/>
              <a:t>[</a:t>
            </a:r>
            <a:r>
              <a:rPr lang="el-GR" altLang="el-GR" sz="2700" dirty="0"/>
              <a:t>εκτός των ενδιαφερόντων του μαθήματος</a:t>
            </a:r>
            <a:r>
              <a:rPr lang="en-US" altLang="el-GR" sz="2700" dirty="0"/>
              <a:t>]</a:t>
            </a:r>
            <a:endParaRPr lang="el-GR" altLang="el-GR" sz="2700" dirty="0"/>
          </a:p>
        </p:txBody>
      </p:sp>
    </p:spTree>
    <p:extLst>
      <p:ext uri="{BB962C8B-B14F-4D97-AF65-F5344CB8AC3E}">
        <p14:creationId xmlns:p14="http://schemas.microsoft.com/office/powerpoint/2010/main" val="23985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Πρώιμο κορινθιακό πλαστικό αγγείο από τις Συρακούσες</a:t>
            </a:r>
          </a:p>
        </p:txBody>
      </p:sp>
      <p:pic>
        <p:nvPicPr>
          <p:cNvPr id="227331" name="Picture 3" descr="SyracuseECplastic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4679950" cy="3552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7332" name="Picture 4" descr="SyracuseECplastic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773238"/>
            <a:ext cx="3413125" cy="3671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6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Πρώιμο κορινθιακό πλαστικό αγγείο από την Ολυμπία. </a:t>
            </a:r>
          </a:p>
        </p:txBody>
      </p:sp>
      <p:pic>
        <p:nvPicPr>
          <p:cNvPr id="228355" name="Picture 3" descr="OlympiaECplasticaryball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8138" y="1828800"/>
            <a:ext cx="60023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40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 dirty="0"/>
              <a:t>Πρώιμοι κορινθιακοί αμφορίσκοι. 1. Αθήνα. 2. </a:t>
            </a:r>
            <a:r>
              <a:rPr lang="fr-FR" altLang="el-GR" sz="4000" dirty="0"/>
              <a:t>Angers. </a:t>
            </a:r>
            <a:endParaRPr lang="el-GR" altLang="el-GR" sz="4000" dirty="0"/>
          </a:p>
        </p:txBody>
      </p:sp>
      <p:pic>
        <p:nvPicPr>
          <p:cNvPr id="229380" name="Picture 4" descr="Mathima 1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1773238"/>
            <a:ext cx="3186113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9382" name="Picture 6" descr="athensamphorisk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4913" y="1828800"/>
            <a:ext cx="26558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11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dirty="0" smtClean="0"/>
              <a:t>Πρώιμος κορινθιακος αμφορίσκος Αθήνα</a:t>
            </a:r>
            <a:r>
              <a:rPr lang="el-GR" altLang="el-GR" dirty="0"/>
              <a:t>.</a:t>
            </a:r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8458200" cy="489568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8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9" y="1638011"/>
            <a:ext cx="7620000" cy="5956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81400"/>
            <a:ext cx="4000500" cy="1943100"/>
          </a:xfrm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0305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200"/>
              <a:t>Πρώιμος κορινθιακός κρατήρας από το </a:t>
            </a:r>
            <a:r>
              <a:rPr lang="fr-FR" altLang="el-GR" sz="3200"/>
              <a:t>Cerveteri. </a:t>
            </a:r>
            <a:r>
              <a:rPr lang="el-GR" altLang="el-GR" sz="3200"/>
              <a:t>Ζωγράφος του Ευρυτίου. Λούβρο.</a:t>
            </a:r>
            <a:r>
              <a:rPr lang="el-GR" altLang="el-GR" sz="4000"/>
              <a:t> </a:t>
            </a:r>
          </a:p>
        </p:txBody>
      </p:sp>
      <p:pic>
        <p:nvPicPr>
          <p:cNvPr id="231427" name="Picture 3" descr="Mathima 18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914525"/>
            <a:ext cx="4000500" cy="3865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1428" name="Picture 4" descr="LouvreEurytioskrater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944688"/>
            <a:ext cx="4000500" cy="3806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27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/>
              <a:t>Πρώιμος κορινθιακός κρατήρας από το </a:t>
            </a:r>
            <a:r>
              <a:rPr lang="fr-FR" altLang="el-GR" sz="3200"/>
              <a:t>Cerveteri. </a:t>
            </a:r>
            <a:r>
              <a:rPr lang="el-GR" altLang="el-GR" sz="3200"/>
              <a:t>Ζωγράφος του Ευρυτίου. Λούβρο.</a:t>
            </a:r>
          </a:p>
        </p:txBody>
      </p:sp>
      <p:pic>
        <p:nvPicPr>
          <p:cNvPr id="232451" name="Picture 3" descr="Mathima 18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789363"/>
            <a:ext cx="4000500" cy="2178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2452" name="Picture 4" descr="Mathima 18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700213"/>
            <a:ext cx="3654425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2453" name="Picture 5" descr="eurytoskrater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4392613" cy="326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86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400"/>
              <a:t>Πρώιμη κορινθιακή κύλικα. Γερμανική ιδιωτ. Συλλογή</a:t>
            </a:r>
            <a:r>
              <a:rPr lang="en-US" altLang="el-GR" sz="2400"/>
              <a:t/>
            </a:r>
            <a:br>
              <a:rPr lang="en-US" altLang="el-GR" sz="2400"/>
            </a:br>
            <a:r>
              <a:rPr lang="en-US" altLang="el-GR" sz="2400"/>
              <a:t/>
            </a:r>
            <a:br>
              <a:rPr lang="en-US" altLang="el-GR" sz="2400"/>
            </a:br>
            <a:r>
              <a:rPr lang="en-US" altLang="el-GR" sz="2400"/>
              <a:t/>
            </a:r>
            <a:br>
              <a:rPr lang="en-US" altLang="el-GR" sz="2400"/>
            </a:br>
            <a:endParaRPr lang="el-GR" altLang="el-GR" sz="2400"/>
          </a:p>
        </p:txBody>
      </p:sp>
      <p:pic>
        <p:nvPicPr>
          <p:cNvPr id="235523" name="Picture 3" descr="Germanyearlycorcup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765175"/>
            <a:ext cx="6840537" cy="5291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2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Το εξωτερικό της κύλικας</a:t>
            </a:r>
            <a:r>
              <a:rPr lang="en-US" altLang="el-GR" sz="4000"/>
              <a:t/>
            </a:r>
            <a:br>
              <a:rPr lang="en-US" altLang="el-GR" sz="4000"/>
            </a:br>
            <a:endParaRPr lang="el-GR" altLang="el-GR" sz="4000"/>
          </a:p>
        </p:txBody>
      </p:sp>
      <p:pic>
        <p:nvPicPr>
          <p:cNvPr id="236547" name="Picture 3" descr="Germanyearlycorcup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789238"/>
            <a:ext cx="8496300" cy="252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3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Μέση Κορινθιακή κύλικα. Βρυξέλλες, Εθν.Βιβλ., </a:t>
            </a:r>
            <a:r>
              <a:rPr lang="fr-FR" altLang="el-GR" sz="4000"/>
              <a:t>Cabinet des Médailles.</a:t>
            </a:r>
            <a:endParaRPr lang="el-GR" altLang="el-GR" sz="4000"/>
          </a:p>
        </p:txBody>
      </p:sp>
      <p:pic>
        <p:nvPicPr>
          <p:cNvPr id="239621" name="Picture 5" descr="bruxellesBR3ECcup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8496300" cy="38798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1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Σχήματα: 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altLang="el-GR" sz="2200" b="1" dirty="0"/>
              <a:t>Νέα: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l-GR" altLang="el-GR" sz="2200" b="1" dirty="0"/>
          </a:p>
          <a:p>
            <a:pPr>
              <a:lnSpc>
                <a:spcPct val="90000"/>
              </a:lnSpc>
            </a:pPr>
            <a:r>
              <a:rPr lang="el-GR" altLang="el-GR" sz="2200" dirty="0"/>
              <a:t>Κιονωτός κρατήρας, ¨Χαλκιδικός¨ κρατήρας, κύλικα, αμφορέας ενιαίου περιγράμματος και αμφορέας με λαιμό, υδρία, λήκυθος (ΥΚ 1: σπάνιο σχήμα, επείσακτο από την Αττική), </a:t>
            </a:r>
            <a:r>
              <a:rPr lang="el-GR" altLang="el-GR" sz="2200" dirty="0" smtClean="0"/>
              <a:t>πινάκιο με μετάλλιο, </a:t>
            </a:r>
            <a:r>
              <a:rPr lang="el-GR" altLang="el-GR" sz="2200" dirty="0"/>
              <a:t>λεκανίδα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l-GR" altLang="el-GR" sz="2200" b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altLang="el-GR" sz="2200" b="1" dirty="0"/>
              <a:t>Παλαιά:</a:t>
            </a:r>
          </a:p>
          <a:p>
            <a:pPr>
              <a:lnSpc>
                <a:spcPct val="90000"/>
              </a:lnSpc>
            </a:pPr>
            <a:r>
              <a:rPr lang="el-GR" altLang="el-GR" sz="2200" dirty="0"/>
              <a:t>Αλάβαστρο, αρύβαλλος, όλπη (αρχικά), οινοχόη, πινάκιο, πυξίδες διάφορες και πλαστικά αγγεία </a:t>
            </a:r>
          </a:p>
        </p:txBody>
      </p:sp>
    </p:spTree>
    <p:extLst>
      <p:ext uri="{BB962C8B-B14F-4D97-AF65-F5344CB8AC3E}">
        <p14:creationId xmlns:p14="http://schemas.microsoft.com/office/powerpoint/2010/main" val="481052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Το ίδιο αγγείο</a:t>
            </a:r>
          </a:p>
        </p:txBody>
      </p:sp>
      <p:pic>
        <p:nvPicPr>
          <p:cNvPr id="242693" name="Picture 5" descr="BruxellesBRECcup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963738"/>
            <a:ext cx="8642350" cy="3994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1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/>
              <a:t>T</a:t>
            </a:r>
            <a:r>
              <a:rPr lang="el-GR" altLang="el-GR"/>
              <a:t>ο ίδιο αγγείο</a:t>
            </a:r>
          </a:p>
        </p:txBody>
      </p:sp>
      <p:pic>
        <p:nvPicPr>
          <p:cNvPr id="241667" name="Picture 3" descr="BruxellesBRMCcup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276475"/>
            <a:ext cx="4000500" cy="316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1668" name="Picture 4" descr="BruxellesBRMCcu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349500"/>
            <a:ext cx="4432300" cy="2820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39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/>
              <a:t>ΜΚ αμφορέας. Κόρινθος. </a:t>
            </a:r>
            <a:br>
              <a:rPr lang="el-GR" altLang="el-GR" sz="2800"/>
            </a:br>
            <a:endParaRPr lang="el-GR" altLang="el-GR" sz="2800"/>
          </a:p>
        </p:txBody>
      </p:sp>
      <p:pic>
        <p:nvPicPr>
          <p:cNvPr id="251908" name="Picture 4" descr="Mathima 18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916113"/>
            <a:ext cx="2741613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1910" name="Picture 6" descr="corinthia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844675"/>
            <a:ext cx="2505075" cy="4038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4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Μέσες κορινθιακές σφαιρικές πυξίδες 1. Δρέσδη. 2. Κόρινθος. </a:t>
            </a:r>
          </a:p>
        </p:txBody>
      </p:sp>
      <p:pic>
        <p:nvPicPr>
          <p:cNvPr id="252931" name="Picture 3" descr="DresdenECorpyx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4176712" cy="3751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2932" name="Picture 4" descr="Mathima 18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844675"/>
            <a:ext cx="3589338" cy="3744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6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/>
              <a:t>1. Λονδίνο. Μέση κορινθιακή οινοχόη. 2. Κόρινθος. Μέση κορινθιακή πυξίδα. </a:t>
            </a:r>
          </a:p>
        </p:txBody>
      </p:sp>
      <p:pic>
        <p:nvPicPr>
          <p:cNvPr id="254979" name="Picture 3" descr="Londoncoroin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813" y="1828800"/>
            <a:ext cx="29860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4980" name="Picture 4" descr="Mathima 17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8238" y="2101850"/>
            <a:ext cx="3475037" cy="3492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6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Μέση κορινθιακή πυξίδα. </a:t>
            </a:r>
            <a:r>
              <a:rPr lang="en-US" altLang="el-GR" sz="4000"/>
              <a:t>Z</a:t>
            </a:r>
            <a:r>
              <a:rPr lang="el-GR" altLang="el-GR" sz="4000"/>
              <a:t>ωγράφος της Χιμαίρας. </a:t>
            </a:r>
            <a:r>
              <a:rPr lang="fr-FR" altLang="el-GR" sz="4000"/>
              <a:t>Malibu</a:t>
            </a:r>
            <a:r>
              <a:rPr lang="el-GR" altLang="el-GR" sz="4000"/>
              <a:t>.</a:t>
            </a:r>
          </a:p>
        </p:txBody>
      </p:sp>
      <p:pic>
        <p:nvPicPr>
          <p:cNvPr id="257027" name="Picture 3" descr="MalibuMCpyxisChimaeraP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844675"/>
            <a:ext cx="4000500" cy="4037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7028" name="Picture 4" descr="MalibuMCpyxischimaera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844675"/>
            <a:ext cx="39052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86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200"/>
              <a:t>1. ΜΚ αρύβαλλος με τον τρόπο της ομάδας του </a:t>
            </a:r>
            <a:r>
              <a:rPr lang="fr-FR" altLang="el-GR" sz="3200"/>
              <a:t>Liebieghaus. </a:t>
            </a:r>
            <a:r>
              <a:rPr lang="el-GR" altLang="el-GR" sz="3200"/>
              <a:t>Κόρινθος. 2. ΜΚ αρύβαλλος ιδιωτ. συλλογής</a:t>
            </a:r>
          </a:p>
        </p:txBody>
      </p:sp>
      <p:pic>
        <p:nvPicPr>
          <p:cNvPr id="261123" name="Picture 3" descr="Mathima 17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4392612" cy="4037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1124" name="Picture 4" descr="Mathima 1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773238"/>
            <a:ext cx="4000500" cy="4011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65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200"/>
              <a:t>1. ΜΚ αρύβαλλος. Ομάδα </a:t>
            </a:r>
            <a:r>
              <a:rPr lang="fr-FR" altLang="el-GR" sz="3200"/>
              <a:t>Liebigehaus. Malibu. </a:t>
            </a:r>
            <a:r>
              <a:rPr lang="el-GR" altLang="el-GR" sz="3200"/>
              <a:t>2. ΜΚ αρύβαλλος Βασιλείας.</a:t>
            </a:r>
            <a:r>
              <a:rPr lang="el-GR" altLang="el-GR"/>
              <a:t> </a:t>
            </a:r>
          </a:p>
        </p:txBody>
      </p:sp>
      <p:pic>
        <p:nvPicPr>
          <p:cNvPr id="262147" name="Picture 3" descr="Mathima 1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4321175" cy="4041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2148" name="Picture 4" descr="BaselMCaryball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773238"/>
            <a:ext cx="3405188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32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ΜΚ κοτύλη του Ζωγράφου της Σάμου. </a:t>
            </a:r>
          </a:p>
        </p:txBody>
      </p:sp>
      <p:pic>
        <p:nvPicPr>
          <p:cNvPr id="270339" name="Picture 3" descr="LouvreSamosPcotyle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060575"/>
            <a:ext cx="4248150" cy="3408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0340" name="Picture 4" descr="LouvreSamosPcotyle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2060575"/>
            <a:ext cx="4000500" cy="3446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7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ΜΚ κοτύλη του Ζωγράφου της Σάμου. Λούβρο</a:t>
            </a:r>
          </a:p>
        </p:txBody>
      </p:sp>
      <p:pic>
        <p:nvPicPr>
          <p:cNvPr id="271363" name="Picture 3" descr="LouvreSamosPMCcoty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066925"/>
            <a:ext cx="8153400" cy="3562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18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Πρώιμος κορινθιακός αρύβαλλος. Ρόδος 16551. </a:t>
            </a:r>
          </a:p>
        </p:txBody>
      </p:sp>
      <p:pic>
        <p:nvPicPr>
          <p:cNvPr id="196611" name="Picture 3" descr="Rhodes1550ECalabastr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5088" y="1828800"/>
            <a:ext cx="65484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9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altLang="el-GR" sz="2800"/>
              <a:t>ΜΚ οινοχόες από την Κόρινθο. </a:t>
            </a:r>
            <a:r>
              <a:rPr lang="en-US" altLang="el-GR" sz="2800"/>
              <a:t>1. </a:t>
            </a:r>
            <a:r>
              <a:rPr lang="el-GR" altLang="el-GR" sz="2800"/>
              <a:t>Ζωγράφος του Γελαδάκη. 2. Σχολή του Ζωγράφου του </a:t>
            </a:r>
            <a:r>
              <a:rPr lang="fr-FR" altLang="el-GR" sz="2800"/>
              <a:t>Dodwell. </a:t>
            </a:r>
            <a:endParaRPr lang="el-GR" altLang="el-GR" sz="2800"/>
          </a:p>
        </p:txBody>
      </p:sp>
      <p:pic>
        <p:nvPicPr>
          <p:cNvPr id="273411" name="Picture 3" descr="Mathima 18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73238"/>
            <a:ext cx="3314700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3412" name="Picture 4" descr="Mathima 17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400" y="1916113"/>
            <a:ext cx="3508375" cy="3960812"/>
          </a:xfrm>
          <a:ln/>
        </p:spPr>
      </p:pic>
    </p:spTree>
    <p:extLst>
      <p:ext uri="{BB962C8B-B14F-4D97-AF65-F5344CB8AC3E}">
        <p14:creationId xmlns:p14="http://schemas.microsoft.com/office/powerpoint/2010/main" val="3651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/>
              <a:t>1. </a:t>
            </a:r>
            <a:r>
              <a:rPr lang="en-US" altLang="el-GR" sz="2800"/>
              <a:t>MK </a:t>
            </a:r>
            <a:r>
              <a:rPr lang="el-GR" altLang="el-GR" sz="2800"/>
              <a:t>οινοχόη λευκού σε ερυθρό του Ζωγράφου του Λευκού Ταύρου. Βερολίνο. 2. ΜΚ πυξίδα. Οδησσός.</a:t>
            </a:r>
            <a:r>
              <a:rPr lang="el-GR" altLang="el-GR" sz="4000"/>
              <a:t> </a:t>
            </a:r>
          </a:p>
        </p:txBody>
      </p:sp>
      <p:pic>
        <p:nvPicPr>
          <p:cNvPr id="275459" name="Picture 3" descr="Mathima 19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844675"/>
            <a:ext cx="3394075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5460" name="Picture 4" descr="BerlinWhiteBullPMCoinocho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844675"/>
            <a:ext cx="26098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70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200"/>
              <a:t>1. Μέση κορινθιακή λεκανίδα. Ζωγράφος του Μεταλλίου. 2. Μέση κορινθιακή κύλικα. Ζωγράφος της Γλύκας</a:t>
            </a:r>
          </a:p>
        </p:txBody>
      </p:sp>
      <p:pic>
        <p:nvPicPr>
          <p:cNvPr id="276483" name="Picture 3" descr="Glyk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844675"/>
            <a:ext cx="3576638" cy="3687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484" name="Picture 4" descr="Londonlekanismedaillon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4824413" cy="4251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37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Δύο ΜΚ πινάκια της Ομάδας της Χιμαίρας στην Κοπεγχάγη. </a:t>
            </a:r>
          </a:p>
        </p:txBody>
      </p:sp>
      <p:pic>
        <p:nvPicPr>
          <p:cNvPr id="277507" name="Picture 3" descr="CopenhagenChimaeraGroupplat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847850"/>
            <a:ext cx="4000500" cy="400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7508" name="Picture 4" descr="CopenhagenChimaeraGroupplat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1873250"/>
            <a:ext cx="4000500" cy="3948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9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2800"/>
              <a:t>Μέσα Κορινθιακά πλαστικά αγγεία. 1. Κωμαστής από τη Βοιωτία. Λούβρο. 2. Σειρήνα. Βοστώνη. </a:t>
            </a:r>
            <a:endParaRPr lang="el-GR" altLang="el-GR" sz="4000"/>
          </a:p>
        </p:txBody>
      </p:sp>
      <p:pic>
        <p:nvPicPr>
          <p:cNvPr id="278531" name="Picture 3" descr="Louvrekomas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3656013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8532" name="Picture 4" descr="BostonMCsirenplasti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2513" y="1828800"/>
            <a:ext cx="36464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68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776845"/>
            <a:ext cx="8776645" cy="2947555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4419600"/>
            <a:ext cx="4000500" cy="1943100"/>
          </a:xfrm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2119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ΜΚ Κύλικα του Ζωγράφου των Ιππέων</a:t>
            </a:r>
            <a:r>
              <a:rPr lang="fr-FR" altLang="el-GR" sz="4000"/>
              <a:t>. Malibu. </a:t>
            </a:r>
            <a:endParaRPr lang="el-GR" altLang="el-GR" sz="4000"/>
          </a:p>
        </p:txBody>
      </p:sp>
      <p:pic>
        <p:nvPicPr>
          <p:cNvPr id="292867" name="Picture 3" descr="Mathima 17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8569325" cy="4164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22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200"/>
              <a:t>Δύο κρατήρες του Ζωγράφου των Ιππέων. 1. Λονδίνο, ΜΚ περίοδος. 2. Βατικανό, ΥΚ περίοδος</a:t>
            </a:r>
          </a:p>
        </p:txBody>
      </p:sp>
      <p:pic>
        <p:nvPicPr>
          <p:cNvPr id="293891" name="Picture 3" descr="MiddlecorinthianCavaldade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4321175" cy="3379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3892" name="Picture 4" descr="Mathima 16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773238"/>
            <a:ext cx="4000500" cy="3719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14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000"/>
              <a:t>Βοστώνη. ΥΚ κρατήρας του Ζωγράφου της Ησιόνης.</a:t>
            </a:r>
            <a:r>
              <a:rPr lang="el-GR" altLang="el-GR" sz="4000"/>
              <a:t> </a:t>
            </a:r>
            <a:br>
              <a:rPr lang="el-GR" altLang="el-GR" sz="4000"/>
            </a:br>
            <a:r>
              <a:rPr lang="el-GR" altLang="el-GR" sz="4000"/>
              <a:t/>
            </a:r>
            <a:br>
              <a:rPr lang="el-GR" altLang="el-GR" sz="4000"/>
            </a:br>
            <a:endParaRPr lang="el-GR" altLang="el-GR" sz="4000"/>
          </a:p>
        </p:txBody>
      </p:sp>
      <p:pic>
        <p:nvPicPr>
          <p:cNvPr id="297988" name="Picture 4" descr="corinthian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620713"/>
            <a:ext cx="6192838" cy="5465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16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200"/>
              <a:t>Ύστερος Κορινθιακός Κρατήρας του Ζωγράφου των τριών Παρθένων. Βατικανό. </a:t>
            </a:r>
          </a:p>
        </p:txBody>
      </p:sp>
      <p:pic>
        <p:nvPicPr>
          <p:cNvPr id="301059" name="Picture 3" descr="VaticanthreeMaidens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773238"/>
            <a:ext cx="4897437" cy="4262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13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ΠρΚ αρύβαλλοι με επίπεδη βάση. 1. Βιέννη. 2. Βασιλεία</a:t>
            </a:r>
          </a:p>
        </p:txBody>
      </p:sp>
      <p:pic>
        <p:nvPicPr>
          <p:cNvPr id="199683" name="Picture 3" descr="WienECaryball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3913188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9684" name="Picture 4" descr="Mathima 1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25" y="1828800"/>
            <a:ext cx="33718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9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600"/>
              <a:t>Αμφορέας του Ζωγράφου του Τυδέα. Λούβρο Ε 640.</a:t>
            </a:r>
            <a:r>
              <a:rPr lang="el-GR" altLang="el-GR"/>
              <a:t>  </a:t>
            </a:r>
          </a:p>
        </p:txBody>
      </p:sp>
      <p:pic>
        <p:nvPicPr>
          <p:cNvPr id="307203" name="Picture 3" descr="LouvreE640Tydeus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2933700" cy="3887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04" name="Picture 4" descr="LouvreTydeusP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8350" y="1773238"/>
            <a:ext cx="2814638" cy="3887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05" name="Picture 5" descr="LouvreE640Tydeus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4365625"/>
            <a:ext cx="2855913" cy="1687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06" name="Line 6"/>
          <p:cNvSpPr>
            <a:spLocks noChangeShapeType="1"/>
          </p:cNvSpPr>
          <p:nvPr/>
        </p:nvSpPr>
        <p:spPr bwMode="auto">
          <a:xfrm>
            <a:off x="5219700" y="3933825"/>
            <a:ext cx="7921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01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ΥΚ αμφορέας και ΥΚ οινοχόη του Ζωγράφου του Τυδέα. Λονδίνο. </a:t>
            </a:r>
          </a:p>
        </p:txBody>
      </p:sp>
      <p:pic>
        <p:nvPicPr>
          <p:cNvPr id="308227" name="Picture 3" descr="LondonTydeusPLC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0450" y="1828800"/>
            <a:ext cx="29464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228" name="Picture 4" descr="LondonTydeus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5113" y="1828800"/>
            <a:ext cx="26812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07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400"/>
              <a:t>ΥΚ υδρία. Ζωγράφος του Δάμωνος. Λούβρο.</a:t>
            </a:r>
            <a:r>
              <a:rPr lang="el-GR" altLang="el-GR" sz="4000"/>
              <a:t> </a:t>
            </a:r>
            <a:r>
              <a:rPr lang="en-US" altLang="el-GR" sz="4000"/>
              <a:t/>
            </a:r>
            <a:br>
              <a:rPr lang="en-US" altLang="el-GR" sz="4000"/>
            </a:br>
            <a:endParaRPr lang="el-GR" altLang="el-GR" sz="4000"/>
          </a:p>
        </p:txBody>
      </p:sp>
      <p:pic>
        <p:nvPicPr>
          <p:cNvPr id="310275" name="Picture 3" descr="LouvreLC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25538"/>
            <a:ext cx="4610100" cy="4967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0276" name="Picture 4" descr="LouvreDamonPainterhydriadeta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597150"/>
            <a:ext cx="3467100" cy="2955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5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200"/>
              <a:t>ΥΚ λήκυθοι. 1. Ζωγράφος των Λεοντίνων. Βιέννη. 2. Ζωγράφος της Ληκύθου του Βερολίνου. Επώνυμο αγγείο</a:t>
            </a:r>
          </a:p>
        </p:txBody>
      </p:sp>
      <p:pic>
        <p:nvPicPr>
          <p:cNvPr id="311299" name="Picture 3" descr="WienLClekyth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557338"/>
            <a:ext cx="2841625" cy="4541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1302" name="Picture 6" descr="berlincorinthianlekythos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7138" y="1700213"/>
            <a:ext cx="2538412" cy="4464050"/>
          </a:xfrm>
        </p:spPr>
      </p:pic>
      <p:pic>
        <p:nvPicPr>
          <p:cNvPr id="311303" name="Picture 7" descr="BerlincorinthianlekythosmannerTydeusPainter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700213"/>
            <a:ext cx="2509838" cy="44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10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Αμφορέας της Ομάδας της Ανδρομέδας. Ρώμη, </a:t>
            </a:r>
            <a:r>
              <a:rPr lang="fr-FR" altLang="el-GR" sz="4000"/>
              <a:t>Villa Giulia. </a:t>
            </a:r>
            <a:endParaRPr lang="el-GR" altLang="el-GR" sz="4000"/>
          </a:p>
        </p:txBody>
      </p:sp>
      <p:pic>
        <p:nvPicPr>
          <p:cNvPr id="313347" name="Picture 3" descr="CastellaniLCamphoraAndromedagrou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963" y="1828800"/>
            <a:ext cx="287337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3348" name="Picture 4" descr="CastellaniLCamphoraAndromedagrou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5888" y="1828800"/>
            <a:ext cx="29797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13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Ύστερος Κορινθιακός κρατήρας. Βασιλεία. </a:t>
            </a:r>
          </a:p>
        </p:txBody>
      </p:sp>
      <p:pic>
        <p:nvPicPr>
          <p:cNvPr id="314371" name="Picture 3" descr="BaselLCamphor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338" y="1828800"/>
            <a:ext cx="322103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4372" name="Picture 4" descr="baselLCamphor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6300" y="2519363"/>
            <a:ext cx="4000500" cy="2655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2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Βερολίνο 1655. ΥΚ Αμφορέας του Ζωγράφου του Αμφιαράου. </a:t>
            </a:r>
          </a:p>
        </p:txBody>
      </p:sp>
      <p:pic>
        <p:nvPicPr>
          <p:cNvPr id="317443" name="Picture 3" descr="AmphiaraosPamph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773238"/>
            <a:ext cx="6481762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2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1. Ύστεροι Κορινθιακοί αρύβαλλοι. 1. Αθήνα. 2. Γάνδη, ιδιωτ. συλλογή </a:t>
            </a:r>
          </a:p>
        </p:txBody>
      </p:sp>
      <p:pic>
        <p:nvPicPr>
          <p:cNvPr id="318467" name="Picture 3" descr="Mathima 17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1828800"/>
            <a:ext cx="2806700" cy="4192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8468" name="Picture 4" descr="Mathima 18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9513" y="1828800"/>
            <a:ext cx="3392487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44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l-GR" sz="2800"/>
              <a:t>1. </a:t>
            </a:r>
            <a:r>
              <a:rPr lang="el-GR" altLang="el-GR" sz="2800"/>
              <a:t>Ύστερος κορινθιακός αρύβαλλος. Βοστώνη</a:t>
            </a:r>
            <a:r>
              <a:rPr lang="fr-FR" altLang="el-GR" sz="2800"/>
              <a:t>. 2. YK </a:t>
            </a:r>
            <a:r>
              <a:rPr lang="el-GR" altLang="el-GR" sz="2800"/>
              <a:t>αρύβαλλος από την Ετρουρία. </a:t>
            </a:r>
            <a:r>
              <a:rPr lang="fr-FR" altLang="el-GR" sz="2800"/>
              <a:t>Compiègne.</a:t>
            </a:r>
            <a:r>
              <a:rPr lang="fr-FR" altLang="el-GR" sz="4000"/>
              <a:t> </a:t>
            </a:r>
            <a:endParaRPr lang="el-GR" altLang="el-GR" sz="4000"/>
          </a:p>
        </p:txBody>
      </p:sp>
      <p:pic>
        <p:nvPicPr>
          <p:cNvPr id="319491" name="Picture 3" descr="BostonLCUlyssesaryball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4000500" cy="1093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9492" name="Picture 4" descr="BostonLCaryballo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3068638"/>
            <a:ext cx="2592387" cy="2951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9493" name="Picture 5" descr="CompiegneLCaryball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1773238"/>
            <a:ext cx="3182937" cy="3959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13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1.ΥΚ αρύβαλλος του Ζωγράφου του Εμπεδοκλή. 2. ΥΚ αρύβαλλος. Ρώμη. </a:t>
            </a:r>
          </a:p>
        </p:txBody>
      </p:sp>
      <p:pic>
        <p:nvPicPr>
          <p:cNvPr id="320515" name="Picture 3" descr="PalermoMCaryball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844675"/>
            <a:ext cx="4000500" cy="3863975"/>
          </a:xfrm>
          <a:ln/>
        </p:spPr>
      </p:pic>
      <p:pic>
        <p:nvPicPr>
          <p:cNvPr id="320516" name="Picture 4" descr="MUMLCaryballosempedokles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40068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2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200"/>
              <a:t>ΠΚ σφαιρικοί αρύβαλλοι του Ζωγράφου των αντιμέτωπων λιονταριών. 1. </a:t>
            </a:r>
            <a:r>
              <a:rPr lang="fr-FR" altLang="el-GR" sz="3200"/>
              <a:t>Princeton</a:t>
            </a:r>
            <a:r>
              <a:rPr lang="el-GR" altLang="el-GR" sz="3200"/>
              <a:t>. 2. Λονδίνο, από την Κάμειρο. </a:t>
            </a:r>
          </a:p>
        </p:txBody>
      </p:sp>
      <p:pic>
        <p:nvPicPr>
          <p:cNvPr id="201731" name="Picture 3" descr="princetonECaryballosHealdicLions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37020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1732" name="Picture 4" descr="LondoncameirosECHerladicLionsParyball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73238"/>
            <a:ext cx="4183063" cy="4019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48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200"/>
              <a:t>Ύστεροι κορινθιακοί σφαιρικοί αρύβαλλοι πολεμιστών. 1. </a:t>
            </a:r>
            <a:r>
              <a:rPr lang="fr-FR" altLang="el-GR" sz="3200"/>
              <a:t>Laval</a:t>
            </a:r>
            <a:r>
              <a:rPr lang="el-GR" altLang="el-GR" sz="3200"/>
              <a:t> </a:t>
            </a:r>
            <a:r>
              <a:rPr lang="fr-FR" altLang="el-GR" sz="3200"/>
              <a:t>2. </a:t>
            </a:r>
            <a:r>
              <a:rPr lang="el-GR" altLang="el-GR" sz="3200"/>
              <a:t>Γάνδη, ιδιωτ. Συλλογή. </a:t>
            </a:r>
            <a:r>
              <a:rPr lang="fr-FR" altLang="el-GR" sz="3200"/>
              <a:t>3</a:t>
            </a:r>
            <a:r>
              <a:rPr lang="el-GR" altLang="el-GR" sz="3200"/>
              <a:t>.</a:t>
            </a:r>
            <a:r>
              <a:rPr lang="el-GR" altLang="el-GR" sz="4000"/>
              <a:t> </a:t>
            </a:r>
            <a:r>
              <a:rPr lang="fr-FR" altLang="el-GR" sz="4000"/>
              <a:t>Compiègne. </a:t>
            </a:r>
            <a:r>
              <a:rPr lang="el-GR" altLang="el-GR" sz="4000"/>
              <a:t>Ζωγράφος του Τιμιάδη</a:t>
            </a:r>
          </a:p>
        </p:txBody>
      </p:sp>
      <p:pic>
        <p:nvPicPr>
          <p:cNvPr id="321539" name="Picture 3" descr="Mathima 14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1773238"/>
            <a:ext cx="3240087" cy="2808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1540" name="Picture 4" descr="Mathima 16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2665413" cy="2808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1541" name="Picture 5" descr="LaonLCTimiadesParyball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773238"/>
            <a:ext cx="2952750" cy="2830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Δήλος</a:t>
            </a:r>
            <a:r>
              <a:rPr lang="fr-FR" altLang="el-GR" sz="4000"/>
              <a:t> (1-2) </a:t>
            </a:r>
            <a:r>
              <a:rPr lang="el-GR" altLang="el-GR" sz="4000"/>
              <a:t>και Οδησσός (3). ΥΚ αλάβαστρα πολεμιστών</a:t>
            </a:r>
          </a:p>
        </p:txBody>
      </p:sp>
      <p:pic>
        <p:nvPicPr>
          <p:cNvPr id="322563" name="Picture 3" descr="DelosLCalabast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4319588" cy="4159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2564" name="Picture 4" descr="Mathima 16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844675"/>
            <a:ext cx="209550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5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l-GR" sz="3200"/>
              <a:t>YK 2 </a:t>
            </a:r>
            <a:r>
              <a:rPr lang="el-GR" altLang="el-GR" sz="3200"/>
              <a:t>εξάλειπτρα. 1 Από τη Σίνδο. 500-475 π.Χ. Θεσσαλονίκη. 2. </a:t>
            </a:r>
            <a:r>
              <a:rPr lang="fr-FR" altLang="el-GR" sz="3200"/>
              <a:t>Nantes. 520-480 </a:t>
            </a:r>
            <a:r>
              <a:rPr lang="el-GR" altLang="el-GR" sz="3200"/>
              <a:t>π.Χ.</a:t>
            </a:r>
            <a:r>
              <a:rPr lang="el-GR" altLang="el-GR" sz="4000"/>
              <a:t> </a:t>
            </a:r>
            <a:r>
              <a:rPr lang="fr-FR" altLang="el-GR" sz="4000"/>
              <a:t> </a:t>
            </a:r>
            <a:endParaRPr lang="el-GR" altLang="el-GR" sz="4000"/>
          </a:p>
        </p:txBody>
      </p:sp>
      <p:pic>
        <p:nvPicPr>
          <p:cNvPr id="327683" name="Picture 3" descr="SindosLC2exaleiptron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396716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684" name="Picture 4" descr="Mathima 1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773238"/>
            <a:ext cx="4360862" cy="3921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24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Άναθηματικοί πίνακες από το ιερό του Ποσειδώνα στα Πεντεσκούφια. </a:t>
            </a:r>
          </a:p>
        </p:txBody>
      </p:sp>
      <p:pic>
        <p:nvPicPr>
          <p:cNvPr id="329731" name="Picture 3" descr="Mathima 15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00213"/>
            <a:ext cx="2397125" cy="1943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9732" name="Picture 4" descr="Mathima 15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1700213"/>
            <a:ext cx="3313112" cy="2200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9733" name="Picture 5" descr="Mathima 19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789363"/>
            <a:ext cx="3028950" cy="2206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9734" name="Picture 6" descr="Mathima 19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3789363"/>
            <a:ext cx="2924175" cy="2155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9735" name="Picture 7" descr="Penteskoufiaplaque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700213"/>
            <a:ext cx="2592387" cy="204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36" name="Picture 8" descr="Berlinpenteskougiaplaq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076700"/>
            <a:ext cx="26638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35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3200"/>
              <a:t>Πρώιμοι κορινθιακοί αρύβαλλοι. 1. </a:t>
            </a:r>
            <a:r>
              <a:rPr lang="fr-FR" altLang="el-GR" sz="3200"/>
              <a:t>Nantes. «</a:t>
            </a:r>
            <a:r>
              <a:rPr lang="el-GR" altLang="el-GR" sz="3200"/>
              <a:t>Μπάλα ποδοσφαίρου</a:t>
            </a:r>
            <a:r>
              <a:rPr lang="fr-FR" altLang="el-GR" sz="3200"/>
              <a:t>» 2. </a:t>
            </a:r>
            <a:r>
              <a:rPr lang="el-GR" altLang="el-GR" sz="3200"/>
              <a:t> Γάνδη, ιδιωτ. συλλογή</a:t>
            </a:r>
          </a:p>
        </p:txBody>
      </p:sp>
      <p:pic>
        <p:nvPicPr>
          <p:cNvPr id="211971" name="Picture 3" descr="Mathima 16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675" y="1828800"/>
            <a:ext cx="3663950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1972" name="Picture 4" descr="Mathima 1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1738" y="1828800"/>
            <a:ext cx="3349625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98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2400"/>
              <a:t>Πρώιμο κορινθιακό αλάβαστρο από τη Δήλο</a:t>
            </a:r>
            <a:r>
              <a:rPr lang="fr-FR" altLang="el-GR" sz="2400"/>
              <a:t/>
            </a:r>
            <a:br>
              <a:rPr lang="fr-FR" altLang="el-GR" sz="2400"/>
            </a:br>
            <a:r>
              <a:rPr lang="fr-FR" altLang="el-GR" sz="2400"/>
              <a:t/>
            </a:r>
            <a:br>
              <a:rPr lang="fr-FR" altLang="el-GR" sz="2400"/>
            </a:br>
            <a:r>
              <a:rPr lang="fr-FR" altLang="el-GR" sz="2400"/>
              <a:t/>
            </a:r>
            <a:br>
              <a:rPr lang="fr-FR" altLang="el-GR" sz="2400"/>
            </a:br>
            <a:endParaRPr lang="el-GR" altLang="el-GR" sz="2400"/>
          </a:p>
        </p:txBody>
      </p:sp>
      <p:pic>
        <p:nvPicPr>
          <p:cNvPr id="212995" name="Picture 3" descr="delosECalabastron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711200"/>
            <a:ext cx="7127875" cy="5368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01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Δήλος, Ηραίον. ΠΚ αλάβαστρο του Ζωγράφου της Ταυχείρας</a:t>
            </a:r>
          </a:p>
        </p:txBody>
      </p:sp>
      <p:pic>
        <p:nvPicPr>
          <p:cNvPr id="214019" name="Picture 3" descr="DelosTaucheira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6119813" cy="4062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4020" name="Picture 4" descr="delosTaucheira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1773238"/>
            <a:ext cx="2341562" cy="403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31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l-GR" sz="4000"/>
              <a:t>Πρώιμες κορινθιακές πύξίδες Αθήνα. </a:t>
            </a:r>
            <a:r>
              <a:rPr lang="fr-FR" altLang="el-GR" sz="4000"/>
              <a:t>Laval. </a:t>
            </a:r>
            <a:endParaRPr lang="el-GR" altLang="el-GR" sz="4000"/>
          </a:p>
        </p:txBody>
      </p:sp>
      <p:pic>
        <p:nvPicPr>
          <p:cNvPr id="224259" name="Picture 3" descr="AthenspyxisE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349500"/>
            <a:ext cx="4000500" cy="3765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4260" name="Picture 4" descr="Mathima 14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2700338"/>
            <a:ext cx="4719638" cy="3362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5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705</Words>
  <Application>Microsoft Office PowerPoint</Application>
  <PresentationFormat>On-screen Show (4:3)</PresentationFormat>
  <Paragraphs>64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Wingdings</vt:lpstr>
      <vt:lpstr>Θέμα του Office</vt:lpstr>
      <vt:lpstr>Μάθημα 7ο: αρχαϊκής περιόδου</vt:lpstr>
      <vt:lpstr>Σχήματα: </vt:lpstr>
      <vt:lpstr>Πρώιμος κορινθιακός αρύβαλλος. Ρόδος 16551. </vt:lpstr>
      <vt:lpstr>ΠρΚ αρύβαλλοι με επίπεδη βάση. 1. Βιέννη. 2. Βασιλεία</vt:lpstr>
      <vt:lpstr>ΠΚ σφαιρικοί αρύβαλλοι του Ζωγράφου των αντιμέτωπων λιονταριών. 1. Princeton. 2. Λονδίνο, από την Κάμειρο. </vt:lpstr>
      <vt:lpstr>Πρώιμοι κορινθιακοί αρύβαλλοι. 1. Nantes. «Μπάλα ποδοσφαίρου» 2.  Γάνδη, ιδιωτ. συλλογή</vt:lpstr>
      <vt:lpstr>Πρώιμο κορινθιακό αλάβαστρο από τη Δήλο   </vt:lpstr>
      <vt:lpstr>Δήλος, Ηραίον. ΠΚ αλάβαστρο του Ζωγράφου της Ταυχείρας</vt:lpstr>
      <vt:lpstr>Πρώιμες κορινθιακές πύξίδες Αθήνα. Laval. </vt:lpstr>
      <vt:lpstr>Πρώιμο κορινθιακό πλαστικό αγγείο από τις Συρακούσες</vt:lpstr>
      <vt:lpstr>Πρώιμο κορινθιακό πλαστικό αγγείο από την Ολυμπία. </vt:lpstr>
      <vt:lpstr>Πρώιμοι κορινθιακοί αμφορίσκοι. 1. Αθήνα. 2. Angers. </vt:lpstr>
      <vt:lpstr>Πρώιμος κορινθιακος αμφορίσκος Αθήνα.</vt:lpstr>
      <vt:lpstr>PowerPoint Presentation</vt:lpstr>
      <vt:lpstr>Πρώιμος κορινθιακός κρατήρας από το Cerveteri. Ζωγράφος του Ευρυτίου. Λούβρο. </vt:lpstr>
      <vt:lpstr>Πρώιμος κορινθιακός κρατήρας από το Cerveteri. Ζωγράφος του Ευρυτίου. Λούβρο.</vt:lpstr>
      <vt:lpstr>Πρώιμη κορινθιακή κύλικα. Γερμανική ιδιωτ. Συλλογή   </vt:lpstr>
      <vt:lpstr>Το εξωτερικό της κύλικας </vt:lpstr>
      <vt:lpstr>Μέση Κορινθιακή κύλικα. Βρυξέλλες, Εθν.Βιβλ., Cabinet des Médailles.</vt:lpstr>
      <vt:lpstr>Το ίδιο αγγείο</vt:lpstr>
      <vt:lpstr>Tο ίδιο αγγείο</vt:lpstr>
      <vt:lpstr>ΜΚ αμφορέας. Κόρινθος.  </vt:lpstr>
      <vt:lpstr>Μέσες κορινθιακές σφαιρικές πυξίδες 1. Δρέσδη. 2. Κόρινθος. </vt:lpstr>
      <vt:lpstr>1. Λονδίνο. Μέση κορινθιακή οινοχόη. 2. Κόρινθος. Μέση κορινθιακή πυξίδα. </vt:lpstr>
      <vt:lpstr>Μέση κορινθιακή πυξίδα. Zωγράφος της Χιμαίρας. Malibu.</vt:lpstr>
      <vt:lpstr>1. ΜΚ αρύβαλλος με τον τρόπο της ομάδας του Liebieghaus. Κόρινθος. 2. ΜΚ αρύβαλλος ιδιωτ. συλλογής</vt:lpstr>
      <vt:lpstr>1. ΜΚ αρύβαλλος. Ομάδα Liebigehaus. Malibu. 2. ΜΚ αρύβαλλος Βασιλείας. </vt:lpstr>
      <vt:lpstr>ΜΚ κοτύλη του Ζωγράφου της Σάμου. </vt:lpstr>
      <vt:lpstr>ΜΚ κοτύλη του Ζωγράφου της Σάμου. Λούβρο</vt:lpstr>
      <vt:lpstr>ΜΚ οινοχόες από την Κόρινθο. 1. Ζωγράφος του Γελαδάκη. 2. Σχολή του Ζωγράφου του Dodwell. </vt:lpstr>
      <vt:lpstr>1. MK οινοχόη λευκού σε ερυθρό του Ζωγράφου του Λευκού Ταύρου. Βερολίνο. 2. ΜΚ πυξίδα. Οδησσός. </vt:lpstr>
      <vt:lpstr>1. Μέση κορινθιακή λεκανίδα. Ζωγράφος του Μεταλλίου. 2. Μέση κορινθιακή κύλικα. Ζωγράφος της Γλύκας</vt:lpstr>
      <vt:lpstr>Δύο ΜΚ πινάκια της Ομάδας της Χιμαίρας στην Κοπεγχάγη. </vt:lpstr>
      <vt:lpstr>Μέσα Κορινθιακά πλαστικά αγγεία. 1. Κωμαστής από τη Βοιωτία. Λούβρο. 2. Σειρήνα. Βοστώνη. </vt:lpstr>
      <vt:lpstr>PowerPoint Presentation</vt:lpstr>
      <vt:lpstr>ΜΚ Κύλικα του Ζωγράφου των Ιππέων. Malibu. </vt:lpstr>
      <vt:lpstr>Δύο κρατήρες του Ζωγράφου των Ιππέων. 1. Λονδίνο, ΜΚ περίοδος. 2. Βατικανό, ΥΚ περίοδος</vt:lpstr>
      <vt:lpstr>Βοστώνη. ΥΚ κρατήρας του Ζωγράφου της Ησιόνης.   </vt:lpstr>
      <vt:lpstr>Ύστερος Κορινθιακός Κρατήρας του Ζωγράφου των τριών Παρθένων. Βατικανό. </vt:lpstr>
      <vt:lpstr>Αμφορέας του Ζωγράφου του Τυδέα. Λούβρο Ε 640.  </vt:lpstr>
      <vt:lpstr>ΥΚ αμφορέας και ΥΚ οινοχόη του Ζωγράφου του Τυδέα. Λονδίνο. </vt:lpstr>
      <vt:lpstr>ΥΚ υδρία. Ζωγράφος του Δάμωνος. Λούβρο.  </vt:lpstr>
      <vt:lpstr>ΥΚ λήκυθοι. 1. Ζωγράφος των Λεοντίνων. Βιέννη. 2. Ζωγράφος της Ληκύθου του Βερολίνου. Επώνυμο αγγείο</vt:lpstr>
      <vt:lpstr>Αμφορέας της Ομάδας της Ανδρομέδας. Ρώμη, Villa Giulia. </vt:lpstr>
      <vt:lpstr>Ύστερος Κορινθιακός κρατήρας. Βασιλεία. </vt:lpstr>
      <vt:lpstr>Βερολίνο 1655. ΥΚ Αμφορέας του Ζωγράφου του Αμφιαράου. </vt:lpstr>
      <vt:lpstr>1. Ύστεροι Κορινθιακοί αρύβαλλοι. 1. Αθήνα. 2. Γάνδη, ιδιωτ. συλλογή </vt:lpstr>
      <vt:lpstr>1. Ύστερος κορινθιακός αρύβαλλος. Βοστώνη. 2. YK αρύβαλλος από την Ετρουρία. Compiègne. </vt:lpstr>
      <vt:lpstr>1.ΥΚ αρύβαλλος του Ζωγράφου του Εμπεδοκλή. 2. ΥΚ αρύβαλλος. Ρώμη. </vt:lpstr>
      <vt:lpstr>Ύστεροι κορινθιακοί σφαιρικοί αρύβαλλοι πολεμιστών. 1. Laval 2. Γάνδη, ιδιωτ. Συλλογή. 3. Compiègne. Ζωγράφος του Τιμιάδη</vt:lpstr>
      <vt:lpstr>Δήλος (1-2) και Οδησσός (3). ΥΚ αλάβαστρα πολεμιστών</vt:lpstr>
      <vt:lpstr>YK 2 εξάλειπτρα. 1 Από τη Σίνδο. 500-475 π.Χ. Θεσσαλονίκη. 2. Nantes. 520-480 π.Χ.  </vt:lpstr>
      <vt:lpstr>Άναθηματικοί πίνακες από το ιερό του Ποσειδώνα στα Πεντεσκούφια.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D</dc:creator>
  <cp:lastModifiedBy>User</cp:lastModifiedBy>
  <cp:revision>11</cp:revision>
  <dcterms:created xsi:type="dcterms:W3CDTF">2016-12-09T06:34:47Z</dcterms:created>
  <dcterms:modified xsi:type="dcterms:W3CDTF">2021-05-17T07:59:26Z</dcterms:modified>
</cp:coreProperties>
</file>