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503" r:id="rId2"/>
    <p:sldId id="504" r:id="rId3"/>
    <p:sldId id="424" r:id="rId4"/>
    <p:sldId id="465" r:id="rId5"/>
    <p:sldId id="466" r:id="rId6"/>
    <p:sldId id="467" r:id="rId7"/>
    <p:sldId id="468" r:id="rId8"/>
    <p:sldId id="494" r:id="rId9"/>
    <p:sldId id="495" r:id="rId10"/>
    <p:sldId id="469" r:id="rId11"/>
    <p:sldId id="496" r:id="rId12"/>
    <p:sldId id="497" r:id="rId13"/>
    <p:sldId id="498" r:id="rId14"/>
    <p:sldId id="473" r:id="rId15"/>
    <p:sldId id="474" r:id="rId16"/>
    <p:sldId id="475" r:id="rId17"/>
    <p:sldId id="499" r:id="rId18"/>
    <p:sldId id="476" r:id="rId19"/>
    <p:sldId id="500" r:id="rId20"/>
    <p:sldId id="477" r:id="rId21"/>
    <p:sldId id="478" r:id="rId22"/>
    <p:sldId id="479" r:id="rId23"/>
    <p:sldId id="480" r:id="rId24"/>
    <p:sldId id="481" r:id="rId25"/>
    <p:sldId id="501" r:id="rId26"/>
    <p:sldId id="482" r:id="rId27"/>
    <p:sldId id="483" r:id="rId28"/>
    <p:sldId id="484" r:id="rId29"/>
    <p:sldId id="502" r:id="rId30"/>
    <p:sldId id="485" r:id="rId31"/>
    <p:sldId id="486" r:id="rId32"/>
    <p:sldId id="487" r:id="rId33"/>
    <p:sldId id="488" r:id="rId34"/>
    <p:sldId id="489" r:id="rId35"/>
    <p:sldId id="490" r:id="rId36"/>
    <p:sldId id="491" r:id="rId37"/>
    <p:sldId id="492" r:id="rId38"/>
    <p:sldId id="505"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Σ"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0070C0"/>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79843" autoAdjust="0"/>
  </p:normalViewPr>
  <p:slideViewPr>
    <p:cSldViewPr>
      <p:cViewPr varScale="1">
        <p:scale>
          <a:sx n="58" d="100"/>
          <a:sy n="58" d="100"/>
        </p:scale>
        <p:origin x="-1026" y="-78"/>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25" d="100"/>
          <a:sy n="125" d="100"/>
        </p:scale>
        <p:origin x="2928" y="-98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D8D874E-E9D5-433B-A149-BDF6BFDD40A8}" type="datetimeFigureOut">
              <a:rPr lang="en-US" smtClean="0"/>
              <a:pPr/>
              <a:t>4/17/2018</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A051F04-9E25-42C3-8BC5-EC2E8469D95E}" type="datetimeFigureOut">
              <a:rPr lang="en-US" smtClean="0"/>
              <a:pPr/>
              <a:t>4/17/2018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l-GR" sz="1200" b="0" i="0" u="none" strike="noStrike" kern="1200" baseline="0" dirty="0" smtClean="0">
                <a:solidFill>
                  <a:schemeClr val="tx1"/>
                </a:solidFill>
                <a:effectLst/>
                <a:latin typeface="+mn-lt"/>
                <a:ea typeface="+mn-ea"/>
                <a:cs typeface="+mn-cs"/>
              </a:rPr>
              <a:t>Τα τρία κορυφαία λειτουργικά συστήματα για προσωπικούς υπολογιστές είναι</a:t>
            </a:r>
            <a:r>
              <a:rPr lang="en-US" sz="1200" b="0" i="0" u="none" strike="noStrike" kern="1200" baseline="0" dirty="0" smtClean="0">
                <a:solidFill>
                  <a:schemeClr val="tx1"/>
                </a:solidFill>
                <a:effectLst/>
                <a:latin typeface="+mn-lt"/>
                <a:ea typeface="+mn-ea"/>
                <a:cs typeface="+mn-cs"/>
              </a:rPr>
              <a:t>:</a:t>
            </a:r>
            <a:endParaRPr lang="en-US" sz="1200" b="0" i="0" u="none" strike="noStrike"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Apple’s macOS</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Linux</a:t>
            </a:r>
          </a:p>
          <a:p>
            <a:pPr marL="0" indent="0">
              <a:buFont typeface="Arial" panose="020B0604020202020204" pitchFamily="34" charset="0"/>
              <a:buNone/>
            </a:pPr>
            <a:r>
              <a:rPr lang="el-GR" sz="1200" b="0" i="0" u="none" strike="noStrike" kern="1200" baseline="0" dirty="0" smtClean="0">
                <a:solidFill>
                  <a:schemeClr val="tx1"/>
                </a:solidFill>
                <a:effectLst/>
                <a:latin typeface="+mn-lt"/>
                <a:ea typeface="+mn-ea"/>
                <a:cs typeface="+mn-cs"/>
              </a:rPr>
              <a:t>Οι προσωπικές συσκευές απαιτούν και ειδικά ΛΣ</a:t>
            </a:r>
            <a:r>
              <a:rPr lang="en-US" sz="1200" b="0" i="0" u="none" strike="noStrike" kern="1200" baseline="0" dirty="0" smtClean="0">
                <a:solidFill>
                  <a:schemeClr val="tx1"/>
                </a:solidFill>
                <a:effectLst/>
                <a:latin typeface="+mn-lt"/>
                <a:ea typeface="+mn-ea"/>
                <a:cs typeface="+mn-cs"/>
              </a:rPr>
              <a:t>. </a:t>
            </a:r>
            <a:r>
              <a:rPr lang="el-GR" sz="1200" b="0" i="0" u="none" strike="noStrike" kern="1200" baseline="0" dirty="0" smtClean="0">
                <a:solidFill>
                  <a:schemeClr val="tx1"/>
                </a:solidFill>
                <a:effectLst/>
                <a:latin typeface="+mn-lt"/>
                <a:ea typeface="+mn-ea"/>
                <a:cs typeface="+mn-cs"/>
              </a:rPr>
              <a:t>Σε αυτά περιλαμβάνονται τα</a:t>
            </a:r>
            <a:r>
              <a:rPr lang="en-US" sz="1200" b="0" i="0" u="none" strike="noStrike" kern="1200" baseline="0" dirty="0" smtClean="0">
                <a:solidFill>
                  <a:schemeClr val="tx1"/>
                </a:solidFill>
                <a:effectLst/>
                <a:latin typeface="+mn-lt"/>
                <a:ea typeface="+mn-ea"/>
                <a:cs typeface="+mn-cs"/>
              </a:rPr>
              <a:t>:</a:t>
            </a:r>
            <a:endParaRPr lang="en-US" sz="1200" b="0" i="0" u="none" strike="noStrike"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Android</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iOS</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r>
              <a:rPr lang="el-GR" sz="1200" b="0" i="0" u="none" strike="noStrike" kern="1200" baseline="0" dirty="0" smtClean="0">
                <a:solidFill>
                  <a:schemeClr val="tx1"/>
                </a:solidFill>
                <a:latin typeface="+mn-lt"/>
                <a:ea typeface="+mn-ea"/>
                <a:cs typeface="+mn-cs"/>
              </a:rPr>
              <a:t>Το </a:t>
            </a:r>
            <a:r>
              <a:rPr lang="el-GR" sz="1200" b="0" i="0" u="none" strike="noStrike" kern="1200" baseline="0" dirty="0" err="1" smtClean="0">
                <a:solidFill>
                  <a:schemeClr val="tx1"/>
                </a:solidFill>
                <a:latin typeface="+mn-lt"/>
                <a:ea typeface="+mn-ea"/>
                <a:cs typeface="+mn-cs"/>
              </a:rPr>
              <a:t>Google</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Chrome</a:t>
            </a:r>
            <a:r>
              <a:rPr lang="el-GR" sz="1200" b="0" i="0" u="none" strike="noStrike" kern="1200" baseline="0" dirty="0" smtClean="0">
                <a:solidFill>
                  <a:schemeClr val="tx1"/>
                </a:solidFill>
                <a:latin typeface="+mn-lt"/>
                <a:ea typeface="+mn-ea"/>
                <a:cs typeface="+mn-cs"/>
              </a:rPr>
              <a:t> OS (βλ. Εικόνα 5.2) είναι ένα διαδικτυακό ΛΣ. Με το </a:t>
            </a:r>
            <a:r>
              <a:rPr lang="el-GR" sz="1200" b="0" i="0" u="none" strike="noStrike" kern="1200" baseline="0" dirty="0" err="1" smtClean="0">
                <a:solidFill>
                  <a:schemeClr val="tx1"/>
                </a:solidFill>
                <a:latin typeface="+mn-lt"/>
                <a:ea typeface="+mn-ea"/>
                <a:cs typeface="+mn-cs"/>
              </a:rPr>
              <a:t>Chrome</a:t>
            </a:r>
            <a:r>
              <a:rPr lang="el-GR" sz="1200" b="0" i="0" u="none" strike="noStrike" kern="1200" baseline="0" dirty="0" smtClean="0">
                <a:solidFill>
                  <a:schemeClr val="tx1"/>
                </a:solidFill>
                <a:latin typeface="+mn-lt"/>
                <a:ea typeface="+mn-ea"/>
                <a:cs typeface="+mn-cs"/>
              </a:rPr>
              <a:t> κανένα αρχείο δεν βρίσκεται στη δική σας συσκευή. Αντίθετα, η κύρια λειτουργία του παρέχεται μέσω προσπέλασης του </a:t>
            </a:r>
            <a:r>
              <a:rPr lang="el-GR" sz="1200" b="0" i="0" u="none" strike="noStrike" kern="1200" baseline="0" dirty="0" err="1" smtClean="0">
                <a:solidFill>
                  <a:schemeClr val="tx1"/>
                </a:solidFill>
                <a:latin typeface="+mn-lt"/>
                <a:ea typeface="+mn-ea"/>
                <a:cs typeface="+mn-cs"/>
              </a:rPr>
              <a:t>web</a:t>
            </a:r>
            <a:r>
              <a:rPr lang="el-GR"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με ένα πρόγραμμα </a:t>
            </a:r>
            <a:r>
              <a:rPr lang="el-GR" sz="1200" b="0" i="0" u="none" strike="noStrike" kern="1200" baseline="0" dirty="0" smtClean="0">
                <a:solidFill>
                  <a:schemeClr val="tx1"/>
                </a:solidFill>
                <a:latin typeface="+mn-lt"/>
                <a:ea typeface="+mn-ea"/>
                <a:cs typeface="+mn-cs"/>
              </a:rPr>
              <a:t>περιήγησης.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xmlns="" val="282477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Ειδικά ΛΣ απαιτούνται για μηχανήματα, δίκτυα και επιχειρήσεις</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l-GR" sz="1200" b="0" i="0" u="none" strike="noStrike" kern="1200" baseline="0" smtClean="0">
                <a:solidFill>
                  <a:schemeClr val="tx1"/>
                </a:solidFill>
                <a:latin typeface="+mn-lt"/>
                <a:ea typeface="+mn-ea"/>
                <a:cs typeface="+mn-cs"/>
              </a:rPr>
              <a:t>Τα </a:t>
            </a:r>
            <a:r>
              <a:rPr lang="el-GR" sz="1200" b="0" i="0" u="none" strike="noStrike" kern="1200" baseline="0" dirty="0" smtClean="0">
                <a:solidFill>
                  <a:schemeClr val="tx1"/>
                </a:solidFill>
                <a:latin typeface="+mn-lt"/>
                <a:ea typeface="+mn-ea"/>
                <a:cs typeface="+mn-cs"/>
              </a:rPr>
              <a:t>μηχανήματα που εκτελούν επαναλαμβανόμενες ακολουθίες συγκεκριμένων εργασιών σε ακριβή χρονική περίοδο απαιτούν ένα λειτουργικό σύστημα πραγματικού χρόνου (</a:t>
            </a:r>
            <a:r>
              <a:rPr lang="el-GR" sz="1200" b="0" i="0" u="none" strike="noStrike" kern="1200" baseline="0" dirty="0" err="1" smtClean="0">
                <a:solidFill>
                  <a:schemeClr val="tx1"/>
                </a:solidFill>
                <a:latin typeface="+mn-lt"/>
                <a:ea typeface="+mn-ea"/>
                <a:cs typeface="+mn-cs"/>
              </a:rPr>
              <a:t>real</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time</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operating</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system</a:t>
            </a:r>
            <a:r>
              <a:rPr lang="el-GR" sz="1200" b="0" i="0" u="none" strike="noStrike" kern="1200" baseline="0" dirty="0" smtClean="0">
                <a:solidFill>
                  <a:schemeClr val="tx1"/>
                </a:solidFill>
                <a:latin typeface="+mn-lt"/>
                <a:ea typeface="+mn-ea"/>
                <a:cs typeface="+mn-cs"/>
              </a:rPr>
              <a:t> – RTOS). </a:t>
            </a:r>
          </a:p>
          <a:p>
            <a:pPr marL="628650" lvl="1"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Ένα λειτουργικό σύστημα πολλαπλών χρηστών (</a:t>
            </a:r>
            <a:r>
              <a:rPr lang="el-GR" sz="1200" b="0" i="0" u="none" strike="noStrike" kern="1200" baseline="0" dirty="0" err="1" smtClean="0">
                <a:solidFill>
                  <a:schemeClr val="tx1"/>
                </a:solidFill>
                <a:latin typeface="+mn-lt"/>
                <a:ea typeface="+mn-ea"/>
                <a:cs typeface="+mn-cs"/>
              </a:rPr>
              <a:t>multiuser</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operating</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system</a:t>
            </a:r>
            <a:r>
              <a:rPr lang="el-GR" sz="1200" b="0" i="0" u="none" strike="noStrike" kern="1200" baseline="0" dirty="0" smtClean="0">
                <a:solidFill>
                  <a:schemeClr val="tx1"/>
                </a:solidFill>
                <a:latin typeface="+mn-lt"/>
                <a:ea typeface="+mn-ea"/>
                <a:cs typeface="+mn-cs"/>
              </a:rPr>
              <a:t>) επιτρέπει σε περισσότερους από έναν χρήστες να </a:t>
            </a:r>
            <a:r>
              <a:rPr lang="el-GR" sz="1200" b="0" i="0" u="none" strike="noStrike" kern="1200" baseline="0" dirty="0" err="1" smtClean="0">
                <a:solidFill>
                  <a:schemeClr val="tx1"/>
                </a:solidFill>
                <a:latin typeface="+mn-lt"/>
                <a:ea typeface="+mn-ea"/>
                <a:cs typeface="+mn-cs"/>
              </a:rPr>
              <a:t>προσπελαύνουν</a:t>
            </a:r>
            <a:r>
              <a:rPr lang="el-GR" sz="1200" b="0" i="0" u="none" strike="noStrike" kern="1200" baseline="0" dirty="0" smtClean="0">
                <a:solidFill>
                  <a:schemeClr val="tx1"/>
                </a:solidFill>
                <a:latin typeface="+mn-lt"/>
                <a:ea typeface="+mn-ea"/>
                <a:cs typeface="+mn-cs"/>
              </a:rPr>
              <a:t> τον υπολογιστή κάθε φορά</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Το UNIX είναι ένα λειτουργικό σύστημα πολλών χρηστών και </a:t>
            </a:r>
            <a:r>
              <a:rPr lang="el-GR" sz="1200" b="0" i="0" u="none" strike="noStrike" kern="1200" baseline="0" dirty="0" err="1" smtClean="0">
                <a:solidFill>
                  <a:schemeClr val="tx1"/>
                </a:solidFill>
                <a:latin typeface="+mn-lt"/>
                <a:ea typeface="+mn-ea"/>
                <a:cs typeface="+mn-cs"/>
              </a:rPr>
              <a:t>πολυεργασίας</a:t>
            </a:r>
            <a:r>
              <a:rPr lang="el-GR" sz="1200" b="0" i="0" u="none" strike="noStrike" kern="1200" baseline="0" dirty="0" smtClean="0">
                <a:solidFill>
                  <a:schemeClr val="tx1"/>
                </a:solidFill>
                <a:latin typeface="+mn-lt"/>
                <a:ea typeface="+mn-ea"/>
                <a:cs typeface="+mn-cs"/>
              </a:rPr>
              <a:t>, το οποίο χρησιμοποιείται ως λειτουργικό σύστημα δικτύου</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xmlns="" val="42933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smtClean="0">
                <a:solidFill>
                  <a:schemeClr val="tx1"/>
                </a:solidFill>
                <a:effectLst/>
                <a:latin typeface="+mn-lt"/>
                <a:ea typeface="+mn-ea"/>
                <a:cs typeface="+mn-cs"/>
              </a:rPr>
              <a:t>Το λειτουργικό σύστημα</a:t>
            </a:r>
            <a:r>
              <a:rPr lang="el-GR" sz="1200" kern="1200" baseline="0" dirty="0" smtClean="0">
                <a:solidFill>
                  <a:schemeClr val="tx1"/>
                </a:solidFill>
                <a:effectLst/>
                <a:latin typeface="+mn-lt"/>
                <a:ea typeface="+mn-ea"/>
                <a:cs typeface="+mn-cs"/>
              </a:rPr>
              <a:t> είναι σαν τον μαέστρο μιας ορχήστρας</a:t>
            </a:r>
            <a:r>
              <a:rPr lang="en-US"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 Συντονίζει και διευθύνει τη ροή δεδομένων και πληροφοριών μέσω του υπολογιστικού συστήματος</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xmlns="" val="415805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D732677-7D95-4702-BF86-47DC750301F3}" type="slidenum">
              <a:rPr lang="en-US" smtClean="0"/>
              <a:pPr/>
              <a:t>13</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ΛΣ παρέχει μια διεπαφή χρήστη η οποία σας επιτρέπει να επικοινωνείτε με τον υπολογιστή.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Σε μια διεπαφή καθοδηγούμενη από εντολές (</a:t>
            </a:r>
            <a:r>
              <a:rPr lang="el-GR" sz="1200" kern="1200" dirty="0" err="1" smtClean="0">
                <a:solidFill>
                  <a:schemeClr val="tx1"/>
                </a:solidFill>
                <a:effectLst/>
                <a:latin typeface="+mn-lt"/>
                <a:ea typeface="+mn-ea"/>
                <a:cs typeface="+mn-cs"/>
              </a:rPr>
              <a:t>command-driven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interface</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εισάγετε </a:t>
            </a:r>
            <a:r>
              <a:rPr lang="el-GR" sz="1200" kern="1200" dirty="0" smtClean="0">
                <a:solidFill>
                  <a:schemeClr val="tx1"/>
                </a:solidFill>
                <a:effectLst/>
                <a:latin typeface="+mn-lt"/>
                <a:ea typeface="+mn-ea"/>
                <a:cs typeface="+mn-cs"/>
              </a:rPr>
              <a:t>εντολές προκειμένου να επικοινωνήσετε με τον υπολογιστή.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 διεπαφή καθοδηγούμενη από μενού (</a:t>
            </a:r>
            <a:r>
              <a:rPr lang="el-GR" sz="1200" kern="1200" dirty="0" err="1" smtClean="0">
                <a:solidFill>
                  <a:schemeClr val="tx1"/>
                </a:solidFill>
                <a:effectLst/>
                <a:latin typeface="+mn-lt"/>
                <a:ea typeface="+mn-ea"/>
                <a:cs typeface="+mn-cs"/>
              </a:rPr>
              <a:t>menu-driven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inteface</a:t>
            </a:r>
            <a:r>
              <a:rPr lang="el-GR" sz="1200" kern="1200" dirty="0" smtClean="0">
                <a:solidFill>
                  <a:schemeClr val="tx1"/>
                </a:solidFill>
                <a:effectLst/>
                <a:latin typeface="+mn-lt"/>
                <a:ea typeface="+mn-ea"/>
                <a:cs typeface="+mn-cs"/>
              </a:rPr>
              <a:t>) είναι αυτή στην οποία επιλέγετε εντολές από μενού που εμφανίζονται στην οθόνη.</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Αυτού του είδους οι διεπαφές εξάλειψαν την ανάγκη που υπήρχε να γνωρίζουν οι χρήστες όλες τις εντολές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 Τα σύγχρονα λειτουργικά συστήματα χρησιμοποιούν μια γραφική διεπαφή χρήστη (</a:t>
            </a:r>
            <a:r>
              <a:rPr lang="el-GR" sz="1200" kern="1200" dirty="0" err="1" smtClean="0">
                <a:solidFill>
                  <a:schemeClr val="tx1"/>
                </a:solidFill>
                <a:effectLst/>
                <a:latin typeface="+mn-lt"/>
                <a:ea typeface="+mn-ea"/>
                <a:cs typeface="+mn-cs"/>
              </a:rPr>
              <a:t>graphical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user</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interface</a:t>
            </a:r>
            <a:r>
              <a:rPr lang="el-GR" sz="1200" kern="1200" dirty="0" smtClean="0">
                <a:solidFill>
                  <a:schemeClr val="tx1"/>
                </a:solidFill>
                <a:effectLst/>
                <a:latin typeface="+mn-lt"/>
                <a:ea typeface="+mn-ea"/>
                <a:cs typeface="+mn-cs"/>
              </a:rPr>
              <a:t>) ή GUI</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Οι </a:t>
            </a:r>
            <a:r>
              <a:rPr lang="en-US" sz="1200" kern="1200" dirty="0" smtClean="0">
                <a:solidFill>
                  <a:schemeClr val="tx1"/>
                </a:solidFill>
                <a:effectLst/>
                <a:latin typeface="+mn-lt"/>
                <a:ea typeface="+mn-ea"/>
                <a:cs typeface="+mn-cs"/>
              </a:rPr>
              <a:t>GUI</a:t>
            </a:r>
            <a:r>
              <a:rPr lang="el-GR" sz="1200" kern="1200" dirty="0" smtClean="0">
                <a:solidFill>
                  <a:schemeClr val="tx1"/>
                </a:solidFill>
                <a:effectLst/>
                <a:latin typeface="+mn-lt"/>
                <a:ea typeface="+mn-ea"/>
                <a:cs typeface="+mn-cs"/>
              </a:rPr>
              <a:t> προβάλλουν γραφικά και χρησιμοποιούν τεχνολογία κατάδειξης και επιλογής του ποντικιού και του δρομέα.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44194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14</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Κάθε </a:t>
            </a:r>
            <a:r>
              <a:rPr lang="el-GR" sz="1200" b="0" i="0" u="none" strike="noStrike" kern="1200" baseline="0" dirty="0" smtClean="0">
                <a:solidFill>
                  <a:schemeClr val="tx1"/>
                </a:solidFill>
                <a:latin typeface="+mn-lt"/>
                <a:ea typeface="+mn-ea"/>
                <a:cs typeface="+mn-cs"/>
              </a:rPr>
              <a:t>πάτημα πλήκτρου, κάθε κλικ στο ποντίκι και κάθε σήμα στον εκτυπωτή και στη μονάδα </a:t>
            </a:r>
            <a:r>
              <a:rPr lang="el-GR" sz="1200" b="0" i="0" u="none" strike="noStrike" kern="1200" baseline="0" dirty="0" err="1" smtClean="0">
                <a:solidFill>
                  <a:schemeClr val="tx1"/>
                </a:solidFill>
                <a:latin typeface="+mn-lt"/>
                <a:ea typeface="+mn-ea"/>
                <a:cs typeface="+mn-cs"/>
              </a:rPr>
              <a:t>Blu</a:t>
            </a:r>
            <a:r>
              <a:rPr lang="el-GR" sz="1200" b="0" i="0" u="none" strike="noStrike" kern="1200" baseline="0" dirty="0" smtClean="0">
                <a:solidFill>
                  <a:schemeClr val="tx1"/>
                </a:solidFill>
                <a:latin typeface="+mn-lt"/>
                <a:ea typeface="+mn-ea"/>
                <a:cs typeface="+mn-cs"/>
              </a:rPr>
              <a:t>-</a:t>
            </a:r>
            <a:r>
              <a:rPr lang="el-GR" sz="1200" b="0" i="0" u="none" strike="noStrike" kern="1200" baseline="0" dirty="0" err="1" smtClean="0">
                <a:solidFill>
                  <a:schemeClr val="tx1"/>
                </a:solidFill>
                <a:latin typeface="+mn-lt"/>
                <a:ea typeface="+mn-ea"/>
                <a:cs typeface="+mn-cs"/>
              </a:rPr>
              <a:t>ray</a:t>
            </a:r>
            <a:r>
              <a:rPr lang="el-GR" sz="1200" b="0" i="0" u="none" strike="noStrike" kern="1200" baseline="0" dirty="0" smtClean="0">
                <a:solidFill>
                  <a:schemeClr val="tx1"/>
                </a:solidFill>
                <a:latin typeface="+mn-lt"/>
                <a:ea typeface="+mn-ea"/>
                <a:cs typeface="+mn-cs"/>
              </a:rPr>
              <a:t> δημιουργεί μια ενέργεια, ένα συμβάν (</a:t>
            </a:r>
            <a:r>
              <a:rPr lang="el-GR" sz="1200" b="0" i="0" u="none" strike="noStrike" kern="1200" baseline="0" dirty="0" err="1" smtClean="0">
                <a:solidFill>
                  <a:schemeClr val="tx1"/>
                </a:solidFill>
                <a:latin typeface="+mn-lt"/>
                <a:ea typeface="+mn-ea"/>
                <a:cs typeface="+mn-cs"/>
              </a:rPr>
              <a:t>event</a:t>
            </a:r>
            <a:r>
              <a:rPr lang="el-GR" sz="1200" b="0" i="0" u="none" strike="noStrike" kern="1200" baseline="0" dirty="0" smtClean="0">
                <a:solidFill>
                  <a:schemeClr val="tx1"/>
                </a:solidFill>
                <a:latin typeface="+mn-lt"/>
                <a:ea typeface="+mn-ea"/>
                <a:cs typeface="+mn-cs"/>
              </a:rPr>
              <a:t>), στην αντίστοιχη συσκευή στην οποία ανταποκρίνεται το ΛΣ.</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Κάθε συσκευή  έχει τον δικό της τύπο διακοπής, που σχετίζεται με έναν χειριστή </a:t>
            </a:r>
            <a:r>
              <a:rPr lang="el-GR" sz="1200" b="0" i="0" u="none" strike="noStrike" kern="1200" baseline="0" dirty="0" smtClean="0">
                <a:solidFill>
                  <a:schemeClr val="tx1"/>
                </a:solidFill>
                <a:latin typeface="+mn-lt"/>
                <a:ea typeface="+mn-ea"/>
                <a:cs typeface="+mn-cs"/>
              </a:rPr>
              <a:t>διακοπών (</a:t>
            </a:r>
            <a:r>
              <a:rPr lang="el-GR" sz="1200" b="0" i="0" u="none" strike="noStrike" kern="1200" baseline="0" dirty="0" err="1" smtClean="0">
                <a:solidFill>
                  <a:schemeClr val="tx1"/>
                </a:solidFill>
                <a:latin typeface="+mn-lt"/>
                <a:ea typeface="+mn-ea"/>
                <a:cs typeface="+mn-cs"/>
              </a:rPr>
              <a:t>interrupt</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handler</a:t>
            </a:r>
            <a:r>
              <a:rPr lang="el-GR" sz="1200" b="0" i="0" u="none" strike="noStrike" kern="1200" baseline="0" dirty="0" smtClean="0">
                <a:solidFill>
                  <a:schemeClr val="tx1"/>
                </a:solidFill>
                <a:latin typeface="+mn-lt"/>
                <a:ea typeface="+mn-ea"/>
                <a:cs typeface="+mn-cs"/>
              </a:rPr>
              <a:t>), έναν ειδικό αριθμητικό κωδικό ο οποίος ορίζει την προτεραιότητα κάθε αίτησης</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Αυτές οι αιτήσεις τοποθετούνται στον πίνακα διακοπών της κύριας μνήμης του υπολογιστή (RAM)</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Το ΛΣ επεξεργάζεται την εργασία με την υψηλότερη προτεραιότητα πριν από μια άλλη με χαμηλότερη προτεραιότητα</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 Αυτό ονομάζεται </a:t>
            </a:r>
            <a:r>
              <a:rPr lang="el-GR" sz="1200" b="0" i="0" u="none" strike="noStrike" kern="1200" baseline="0" dirty="0" err="1" smtClean="0">
                <a:solidFill>
                  <a:schemeClr val="tx1"/>
                </a:solidFill>
                <a:latin typeface="+mn-lt"/>
                <a:ea typeface="+mn-ea"/>
                <a:cs typeface="+mn-cs"/>
              </a:rPr>
              <a:t>προλεκτική</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πολυεργασία</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preemptive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multitasking).</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Το </a:t>
            </a:r>
            <a:r>
              <a:rPr lang="el-GR" sz="1200" b="0" i="0" u="none" strike="noStrike" kern="1200" baseline="0" dirty="0" err="1" smtClean="0">
                <a:solidFill>
                  <a:schemeClr val="tx1"/>
                </a:solidFill>
                <a:latin typeface="+mn-lt"/>
                <a:ea typeface="+mn-ea"/>
                <a:cs typeface="+mn-cs"/>
              </a:rPr>
              <a:t>spooler</a:t>
            </a:r>
            <a:r>
              <a:rPr lang="el-GR" sz="1200" b="0" i="0" u="none" strike="noStrike" kern="1200" baseline="0" dirty="0" smtClean="0">
                <a:solidFill>
                  <a:schemeClr val="tx1"/>
                </a:solidFill>
                <a:latin typeface="+mn-lt"/>
                <a:ea typeface="+mn-ea"/>
                <a:cs typeface="+mn-cs"/>
              </a:rPr>
              <a:t> είναι </a:t>
            </a:r>
            <a:r>
              <a:rPr lang="el-GR" sz="1200" b="0" i="0" u="none" strike="noStrike" kern="1200" baseline="0" dirty="0" smtClean="0">
                <a:solidFill>
                  <a:schemeClr val="tx1"/>
                </a:solidFill>
                <a:latin typeface="+mn-lt"/>
                <a:ea typeface="+mn-ea"/>
                <a:cs typeface="+mn-cs"/>
              </a:rPr>
              <a:t>ένα πρόγραμμα το οποίο βοηθά στον συντονισμό όλων των εργασιών εκτύπωσης που αποστέλλονται στον εκτυπωτή</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2515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15</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a:t>
            </a:r>
            <a:r>
              <a:rPr lang="en-US" sz="1200" kern="1200" dirty="0" smtClean="0">
                <a:solidFill>
                  <a:schemeClr val="tx1"/>
                </a:solidFill>
                <a:effectLst/>
                <a:latin typeface="+mn-lt"/>
                <a:ea typeface="+mn-ea"/>
                <a:cs typeface="+mn-cs"/>
              </a:rPr>
              <a:t>RAM</a:t>
            </a:r>
            <a:r>
              <a:rPr lang="el-GR" sz="1200" kern="1200" dirty="0" smtClean="0">
                <a:solidFill>
                  <a:schemeClr val="tx1"/>
                </a:solidFill>
                <a:effectLst/>
                <a:latin typeface="+mn-lt"/>
                <a:ea typeface="+mn-ea"/>
                <a:cs typeface="+mn-cs"/>
              </a:rPr>
              <a:t> έχει περιορισμένη χωρητικότητα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Όταν δεν υπάρχει αρκετή RAM, δανείζεται χώρο από τον πιο ευρύχωρο σκληρό δίσκο. </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δανεισμός χώρου από τον σκληρό δίσκο ονομάζεται εικονική μνήμη (</a:t>
            </a:r>
            <a:r>
              <a:rPr lang="el-GR" sz="1200" kern="1200" dirty="0" err="1" smtClean="0">
                <a:solidFill>
                  <a:schemeClr val="tx1"/>
                </a:solidFill>
                <a:effectLst/>
                <a:latin typeface="+mn-lt"/>
                <a:ea typeface="+mn-ea"/>
                <a:cs typeface="+mn-cs"/>
              </a:rPr>
              <a:t>virtual</a:t>
            </a:r>
            <a:r>
              <a:rPr lang="el-GR" sz="1200" kern="1200" dirty="0" smtClean="0">
                <a:solidFill>
                  <a:schemeClr val="tx1"/>
                </a:solidFill>
                <a:effectLst/>
                <a:latin typeface="+mn-lt"/>
                <a:ea typeface="+mn-ea"/>
                <a:cs typeface="+mn-cs"/>
              </a:rPr>
              <a:t> memory)</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Όταν απαιτείται περισσότερη RAM, το ΛΣ απομακρύνει από τη RAM</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τα δεδομένα ή τις οδηγίες που δεν έχουν χρησιμοποιηθεί πρόσφατα και τα μεταφέρει σε έναν πιο προσωρινό χώρο αποθήκευσης στον σκληρό δίσκο</a:t>
            </a:r>
            <a:r>
              <a:rPr lang="en-US" sz="1200"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Η</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αύξηση της ποσότητας της RAM</a:t>
            </a:r>
            <a:r>
              <a:rPr lang="el-GR" sz="1200" kern="1200" baseline="0" dirty="0" smtClean="0">
                <a:solidFill>
                  <a:schemeClr val="tx1"/>
                </a:solidFill>
                <a:effectLst/>
                <a:latin typeface="+mn-lt"/>
                <a:ea typeface="+mn-ea"/>
                <a:cs typeface="+mn-cs"/>
              </a:rPr>
              <a:t> βοηθά </a:t>
            </a:r>
            <a:r>
              <a:rPr lang="el-GR" sz="1200" kern="1200" dirty="0" smtClean="0">
                <a:solidFill>
                  <a:schemeClr val="tx1"/>
                </a:solidFill>
                <a:effectLst/>
                <a:latin typeface="+mn-lt"/>
                <a:ea typeface="+mn-ea"/>
                <a:cs typeface="+mn-cs"/>
              </a:rPr>
              <a:t>τον υπολογιστή να</a:t>
            </a:r>
            <a:r>
              <a:rPr lang="el-GR" sz="1200" kern="1200" baseline="0" dirty="0" smtClean="0">
                <a:solidFill>
                  <a:schemeClr val="tx1"/>
                </a:solidFill>
                <a:effectLst/>
                <a:latin typeface="+mn-lt"/>
                <a:ea typeface="+mn-ea"/>
                <a:cs typeface="+mn-cs"/>
              </a:rPr>
              <a:t> αποφεύγει την αποστολή</a:t>
            </a:r>
            <a:r>
              <a:rPr lang="el-GR" sz="1200" kern="1200" dirty="0" smtClean="0">
                <a:solidFill>
                  <a:schemeClr val="tx1"/>
                </a:solidFill>
                <a:effectLst/>
                <a:latin typeface="+mn-lt"/>
                <a:ea typeface="+mn-ea"/>
                <a:cs typeface="+mn-cs"/>
              </a:rPr>
              <a:t> δεδομένων και οδηγιών στην εικονική μνήμη.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Η διαδικασία της ανταλλαγής είναι γνωστή ως σελιδοποίηση (</a:t>
            </a:r>
            <a:r>
              <a:rPr lang="el-GR" sz="1200" b="0" i="0" u="none" strike="noStrike" kern="1200" baseline="0" dirty="0" err="1" smtClean="0">
                <a:solidFill>
                  <a:schemeClr val="tx1"/>
                </a:solidFill>
                <a:latin typeface="+mn-lt"/>
                <a:ea typeface="+mn-ea"/>
                <a:cs typeface="+mn-cs"/>
              </a:rPr>
              <a:t>paging</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l-GR" sz="1200" b="0" i="0" u="none" strike="noStrike" kern="1200" baseline="0" dirty="0" smtClean="0">
                <a:solidFill>
                  <a:schemeClr val="tx1"/>
                </a:solidFill>
                <a:effectLst/>
                <a:latin typeface="+mn-lt"/>
                <a:ea typeface="+mn-ea"/>
                <a:cs typeface="+mn-cs"/>
              </a:rPr>
              <a:t> Η κατάσταση της υπερβολικής σελιδοποίησης ονομάζεται </a:t>
            </a:r>
            <a:r>
              <a:rPr lang="el-GR" sz="1200" b="0" i="0" u="none" strike="noStrike" kern="1200" baseline="0" dirty="0" err="1" smtClean="0">
                <a:solidFill>
                  <a:schemeClr val="tx1"/>
                </a:solidFill>
                <a:effectLst/>
                <a:latin typeface="+mn-lt"/>
                <a:ea typeface="+mn-ea"/>
                <a:cs typeface="+mn-cs"/>
              </a:rPr>
              <a:t>thrashing</a:t>
            </a:r>
            <a:r>
              <a:rPr lang="en-US" sz="1200" b="0" i="0" u="none" strike="noStrike"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58581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16</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Κάθε συσκευή που συνδέεται στον υπολογιστή περιλαμβάνει ένα ειδικό πρόγραμμα το οποίο ονομάζεται πρόγραμμα οδήγησης συσκευής (</a:t>
            </a:r>
            <a:r>
              <a:rPr lang="el-GR" sz="1200" b="0" i="0" u="none" strike="noStrike" kern="1200" baseline="0" dirty="0" err="1" smtClean="0">
                <a:solidFill>
                  <a:schemeClr val="tx1"/>
                </a:solidFill>
                <a:latin typeface="+mn-lt"/>
                <a:ea typeface="+mn-ea"/>
                <a:cs typeface="+mn-cs"/>
              </a:rPr>
              <a:t>device</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driver</a:t>
            </a:r>
            <a:r>
              <a:rPr lang="el-GR" sz="1200" b="0" i="0" u="none" strike="noStrike" kern="1200" baseline="0" dirty="0" smtClean="0">
                <a:solidFill>
                  <a:schemeClr val="tx1"/>
                </a:solidFill>
                <a:latin typeface="+mn-lt"/>
                <a:ea typeface="+mn-ea"/>
                <a:cs typeface="+mn-cs"/>
              </a:rPr>
              <a:t>) και διευκολύνει την επικοινωνία μεταξύ αυτής και του ΛΣ.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Το </a:t>
            </a:r>
            <a:r>
              <a:rPr lang="el-GR" sz="1200" b="0" i="0" u="none" strike="noStrike" kern="1200" baseline="0" dirty="0" err="1" smtClean="0">
                <a:solidFill>
                  <a:schemeClr val="tx1"/>
                </a:solidFill>
                <a:latin typeface="+mn-lt"/>
                <a:ea typeface="+mn-ea"/>
                <a:cs typeface="+mn-cs"/>
              </a:rPr>
              <a:t>Plug</a:t>
            </a:r>
            <a:r>
              <a:rPr lang="en-US"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Play</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PnP</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είναι ένα πρότυπο λογισμικού</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και υλικού που σχεδιάζεται έτσι ώστε να διευκολύνει την εγκατάσταση νέου υλικού σε PC, προσθέτοντας στο ΛΣ τα προγράμματα οδήγησης που χρειάζονται αυτές οι συσκευές για να λειτουργήσουν. </a:t>
            </a:r>
          </a:p>
        </p:txBody>
      </p:sp>
    </p:spTree>
    <p:extLst>
      <p:ext uri="{BB962C8B-B14F-4D97-AF65-F5344CB8AC3E}">
        <p14:creationId xmlns:p14="http://schemas.microsoft.com/office/powerpoint/2010/main" xmlns="" val="57559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17</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Κάθε πρόγραμμα υπολογιστή, ανεξάρτητα από τον τύπο ή τον κατασκευαστή του, πρέπει να </a:t>
            </a:r>
            <a:r>
              <a:rPr lang="el-GR" sz="1200" b="0" i="0" u="none" strike="noStrike" kern="1200" baseline="0" dirty="0" err="1" smtClean="0">
                <a:solidFill>
                  <a:schemeClr val="tx1"/>
                </a:solidFill>
                <a:latin typeface="+mn-lt"/>
                <a:ea typeface="+mn-ea"/>
                <a:cs typeface="+mn-cs"/>
              </a:rPr>
              <a:t>αλληλεπιδρά</a:t>
            </a:r>
            <a:r>
              <a:rPr lang="el-GR" sz="1200" b="0" i="0" u="none" strike="noStrike" kern="1200" baseline="0" dirty="0" smtClean="0">
                <a:solidFill>
                  <a:schemeClr val="tx1"/>
                </a:solidFill>
                <a:latin typeface="+mn-lt"/>
                <a:ea typeface="+mn-ea"/>
                <a:cs typeface="+mn-cs"/>
              </a:rPr>
              <a:t> με τη CPU χρησιμοποιώντας κώδικα υπολογιστή</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Αντί να έχει τα ίδια κομμάτια κώδικα για παρόμοιες διαδικασίες σε κάθε πρόγραμμα, το ΛΣ περιλαμβάνει τα κομμάτια κώδικα που ονομάζονται διεπαφές προγραμματισμού εφαρμογών (</a:t>
            </a:r>
            <a:r>
              <a:rPr lang="el-GR" sz="1200" b="0" i="0" u="none" strike="noStrike" kern="1200" baseline="0" dirty="0" err="1" smtClean="0">
                <a:solidFill>
                  <a:schemeClr val="tx1"/>
                </a:solidFill>
                <a:latin typeface="+mn-lt"/>
                <a:ea typeface="+mn-ea"/>
                <a:cs typeface="+mn-cs"/>
              </a:rPr>
              <a:t>application</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programming</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interface</a:t>
            </a:r>
            <a:r>
              <a:rPr lang="el-GR" sz="1200" b="0" i="0" u="none" strike="noStrike" kern="1200" baseline="0" dirty="0" smtClean="0">
                <a:solidFill>
                  <a:schemeClr val="tx1"/>
                </a:solidFill>
                <a:latin typeface="+mn-lt"/>
                <a:ea typeface="+mn-ea"/>
                <a:cs typeface="+mn-cs"/>
              </a:rPr>
              <a:t> – API)</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Το </a:t>
            </a:r>
            <a:r>
              <a:rPr lang="en-US" sz="1200" b="0" i="0" u="none" strike="noStrike" kern="1200" baseline="0" dirty="0" smtClean="0">
                <a:solidFill>
                  <a:schemeClr val="tx1"/>
                </a:solidFill>
                <a:latin typeface="+mn-lt"/>
                <a:ea typeface="+mn-ea"/>
                <a:cs typeface="+mn-cs"/>
              </a:rPr>
              <a:t>Microsoft </a:t>
            </a:r>
            <a:r>
              <a:rPr lang="en-US" sz="1200" b="0" i="0" u="none" strike="noStrike" kern="1200" baseline="0" dirty="0">
                <a:solidFill>
                  <a:schemeClr val="tx1"/>
                </a:solidFill>
                <a:latin typeface="+mn-lt"/>
                <a:ea typeface="+mn-ea"/>
                <a:cs typeface="+mn-cs"/>
              </a:rPr>
              <a:t>DirectX, </a:t>
            </a:r>
            <a:r>
              <a:rPr lang="el-GR" sz="1200" b="0" i="0" u="none" strike="noStrike" kern="1200" baseline="0" dirty="0" smtClean="0">
                <a:solidFill>
                  <a:schemeClr val="tx1"/>
                </a:solidFill>
                <a:latin typeface="+mn-lt"/>
                <a:ea typeface="+mn-ea"/>
                <a:cs typeface="+mn-cs"/>
              </a:rPr>
              <a:t>για παράδειγμα, είναι μια ομάδα API πολυμέσων που ενσωματώνονται στα Windows και βελτιώνουν τα γραφικά και τον ήχο.</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642887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18</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l-GR" sz="1200" b="0" i="0" u="none" strike="noStrike" kern="1200" baseline="0" dirty="0" smtClean="0">
                <a:latin typeface="+mn-lt"/>
                <a:ea typeface="+mn-ea"/>
                <a:cs typeface="+mn-cs"/>
              </a:rPr>
              <a:t>Η διεργασία εκκίνησης (</a:t>
            </a:r>
            <a:r>
              <a:rPr lang="el-GR" sz="1200" b="0" i="0" u="none" strike="noStrike" kern="1200" baseline="0" dirty="0" err="1" smtClean="0">
                <a:latin typeface="+mn-lt"/>
                <a:ea typeface="+mn-ea"/>
                <a:cs typeface="+mn-cs"/>
              </a:rPr>
              <a:t>boot</a:t>
            </a:r>
            <a:r>
              <a:rPr lang="el-GR" sz="1200" b="0" i="0" u="none" strike="noStrike" kern="1200" baseline="0" dirty="0" smtClean="0">
                <a:latin typeface="+mn-lt"/>
                <a:ea typeface="+mn-ea"/>
                <a:cs typeface="+mn-cs"/>
              </a:rPr>
              <a:t> </a:t>
            </a:r>
            <a:r>
              <a:rPr lang="el-GR" sz="1200" b="0" i="0" u="none" strike="noStrike" kern="1200" baseline="0" dirty="0" err="1" smtClean="0">
                <a:latin typeface="+mn-lt"/>
                <a:ea typeface="+mn-ea"/>
                <a:cs typeface="+mn-cs"/>
              </a:rPr>
              <a:t>process</a:t>
            </a:r>
            <a:r>
              <a:rPr lang="el-GR" sz="1200" b="0" i="0" u="none" strike="noStrike" kern="1200" baseline="0" dirty="0" smtClean="0">
                <a:latin typeface="+mn-lt"/>
                <a:ea typeface="+mn-ea"/>
                <a:cs typeface="+mn-cs"/>
              </a:rPr>
              <a:t>) αποτελείται από τέσσερα βασικά βήματα</a:t>
            </a:r>
            <a:r>
              <a:rPr lang="en-US" sz="1200" b="0" i="0" u="none" strike="noStrike" kern="1200" baseline="0" dirty="0" smtClean="0">
                <a:latin typeface="+mn-lt"/>
                <a:ea typeface="+mn-ea"/>
                <a:cs typeface="+mn-cs"/>
              </a:rPr>
              <a:t>:</a:t>
            </a:r>
            <a:endParaRPr lang="en-US" sz="1200" b="0" i="0" u="none" strike="noStrike" kern="1200" baseline="0" dirty="0">
              <a:latin typeface="+mn-lt"/>
              <a:ea typeface="+mn-ea"/>
              <a:cs typeface="+mn-cs"/>
            </a:endParaRPr>
          </a:p>
          <a:p>
            <a:pPr marL="0" indent="0">
              <a:buNone/>
            </a:pPr>
            <a:r>
              <a:rPr lang="el-GR" dirty="0" smtClean="0"/>
              <a:t>Βήμα 1: Ενεργοποίηση του BIOS</a:t>
            </a:r>
            <a:endParaRPr lang="en-US" dirty="0"/>
          </a:p>
          <a:p>
            <a:pPr marL="628650" lvl="1" indent="-171450">
              <a:buFont typeface="Arial" panose="020B0604020202020204" pitchFamily="34" charset="0"/>
              <a:buChar char="•"/>
            </a:pPr>
            <a:r>
              <a:rPr lang="el-GR" dirty="0" smtClean="0"/>
              <a:t>Το BIOS είναι ένα πρόγραμμα το οποίο διαχειρίζεται την ανταλλαγή δεδομένων ανάμεσα στο ΛΣ και σε όλες τις συσκευές εισόδου και εξόδου</a:t>
            </a:r>
            <a:r>
              <a:rPr lang="en-US" dirty="0" smtClean="0"/>
              <a:t>.</a:t>
            </a:r>
            <a:endParaRPr lang="en-US" dirty="0"/>
          </a:p>
          <a:p>
            <a:pPr marL="628650" lvl="1" indent="-171450">
              <a:buFont typeface="Arial" panose="020B0604020202020204" pitchFamily="34" charset="0"/>
              <a:buChar char="•"/>
            </a:pPr>
            <a:r>
              <a:rPr lang="el-GR" dirty="0" smtClean="0"/>
              <a:t>Επίσης, είναι υπεύθυνο για τη φόρτωση του ΛΣ στη RAM</a:t>
            </a:r>
            <a:r>
              <a:rPr lang="en-US" dirty="0" smtClean="0"/>
              <a:t>.</a:t>
            </a:r>
          </a:p>
          <a:p>
            <a:pPr marL="0" indent="0">
              <a:buNone/>
            </a:pPr>
            <a:r>
              <a:rPr lang="el-GR" dirty="0" smtClean="0"/>
              <a:t>Βήμα 2: Εκτέλεση του αυτοελέγχου εκκίνησης</a:t>
            </a:r>
            <a:endParaRPr lang="en-US" dirty="0" smtClean="0"/>
          </a:p>
          <a:p>
            <a:pPr marL="628650" lvl="1" indent="-171450">
              <a:buFont typeface="Arial" panose="020B0604020202020204" pitchFamily="34" charset="0"/>
              <a:buChar char="•"/>
            </a:pPr>
            <a:r>
              <a:rPr lang="el-GR" dirty="0" smtClean="0"/>
              <a:t>Βεβαιώνει ότι οι απαραίτητες περιφερειακές συσκευές είναι συνδεδεμένες και </a:t>
            </a:r>
            <a:r>
              <a:rPr lang="el-GR" dirty="0" smtClean="0"/>
              <a:t>λειτουργούν.</a:t>
            </a:r>
            <a:endParaRPr lang="en-US" dirty="0"/>
          </a:p>
        </p:txBody>
      </p:sp>
    </p:spTree>
    <p:extLst>
      <p:ext uri="{BB962C8B-B14F-4D97-AF65-F5344CB8AC3E}">
        <p14:creationId xmlns:p14="http://schemas.microsoft.com/office/powerpoint/2010/main" xmlns="" val="356654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19</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l-GR" sz="1200" b="0" i="0" u="none" strike="noStrike" kern="1200" baseline="0" dirty="0" smtClean="0">
                <a:latin typeface="+mn-lt"/>
                <a:ea typeface="+mn-ea"/>
                <a:cs typeface="+mn-cs"/>
              </a:rPr>
              <a:t>Η διεργασία εκκίνησης (</a:t>
            </a:r>
            <a:r>
              <a:rPr lang="el-GR" sz="1200" b="0" i="0" u="none" strike="noStrike" kern="1200" baseline="0" dirty="0" err="1" smtClean="0">
                <a:latin typeface="+mn-lt"/>
                <a:ea typeface="+mn-ea"/>
                <a:cs typeface="+mn-cs"/>
              </a:rPr>
              <a:t>boot</a:t>
            </a:r>
            <a:r>
              <a:rPr lang="el-GR" sz="1200" b="0" i="0" u="none" strike="noStrike" kern="1200" baseline="0" dirty="0" smtClean="0">
                <a:latin typeface="+mn-lt"/>
                <a:ea typeface="+mn-ea"/>
                <a:cs typeface="+mn-cs"/>
              </a:rPr>
              <a:t> </a:t>
            </a:r>
            <a:r>
              <a:rPr lang="el-GR" sz="1200" b="0" i="0" u="none" strike="noStrike" kern="1200" baseline="0" dirty="0" err="1" smtClean="0">
                <a:latin typeface="+mn-lt"/>
                <a:ea typeface="+mn-ea"/>
                <a:cs typeface="+mn-cs"/>
              </a:rPr>
              <a:t>process</a:t>
            </a:r>
            <a:r>
              <a:rPr lang="el-GR" sz="1200" b="0" i="0" u="none" strike="noStrike" kern="1200" baseline="0" dirty="0" smtClean="0">
                <a:latin typeface="+mn-lt"/>
                <a:ea typeface="+mn-ea"/>
                <a:cs typeface="+mn-cs"/>
              </a:rPr>
              <a:t>) αποτελείται από τέσσερα βασικά βήματα</a:t>
            </a:r>
            <a:r>
              <a:rPr lang="en-US" sz="1200" b="0" i="0" u="none" strike="noStrike" kern="1200" baseline="0" dirty="0" smtClean="0">
                <a:latin typeface="+mn-lt"/>
                <a:ea typeface="+mn-ea"/>
                <a:cs typeface="+mn-cs"/>
              </a:rPr>
              <a:t>: (</a:t>
            </a:r>
            <a:r>
              <a:rPr lang="el-GR" sz="1200" b="0" i="0" u="none" strike="noStrike" kern="1200" baseline="0" dirty="0" smtClean="0">
                <a:latin typeface="+mn-lt"/>
                <a:ea typeface="+mn-ea"/>
                <a:cs typeface="+mn-cs"/>
              </a:rPr>
              <a:t>συν.</a:t>
            </a:r>
            <a:r>
              <a:rPr lang="en-US" sz="1200" b="0" i="0" u="none" strike="noStrike" kern="1200" baseline="0" dirty="0" smtClean="0">
                <a:latin typeface="+mn-lt"/>
                <a:ea typeface="+mn-ea"/>
                <a:cs typeface="+mn-cs"/>
              </a:rPr>
              <a:t>)</a:t>
            </a:r>
            <a:endParaRPr lang="en-US" sz="1200" b="0" i="0" u="none" strike="noStrike" kern="1200" baseline="0" dirty="0">
              <a:latin typeface="+mn-lt"/>
              <a:ea typeface="+mn-ea"/>
              <a:cs typeface="+mn-cs"/>
            </a:endParaRPr>
          </a:p>
          <a:p>
            <a:pPr marL="0" indent="0">
              <a:buNone/>
            </a:pPr>
            <a:r>
              <a:rPr lang="el-GR" dirty="0" smtClean="0"/>
              <a:t>Βήμα 3: Φόρτωση του λειτουργικού συστήματος </a:t>
            </a:r>
            <a:endParaRPr lang="en-US" dirty="0"/>
          </a:p>
          <a:p>
            <a:pPr marL="628650" lvl="1" indent="-171450">
              <a:buFont typeface="Arial" panose="020B0604020202020204" pitchFamily="34" charset="0"/>
              <a:buChar char="•"/>
            </a:pPr>
            <a:r>
              <a:rPr lang="el-GR" dirty="0" smtClean="0"/>
              <a:t>Τα αρχεία συστήματος (</a:t>
            </a:r>
            <a:r>
              <a:rPr lang="en-US" dirty="0" smtClean="0"/>
              <a:t>system</a:t>
            </a:r>
            <a:r>
              <a:rPr lang="el-GR" dirty="0" smtClean="0"/>
              <a:t> </a:t>
            </a:r>
            <a:r>
              <a:rPr lang="en-US" dirty="0" smtClean="0"/>
              <a:t>files</a:t>
            </a:r>
            <a:r>
              <a:rPr lang="el-GR" dirty="0" smtClean="0"/>
              <a:t>)</a:t>
            </a:r>
            <a:r>
              <a:rPr lang="el-GR" baseline="0" dirty="0" smtClean="0"/>
              <a:t> φορτώνονται στη</a:t>
            </a:r>
            <a:r>
              <a:rPr lang="en-US" dirty="0" smtClean="0"/>
              <a:t> </a:t>
            </a:r>
            <a:r>
              <a:rPr lang="en-US" dirty="0"/>
              <a:t>RAM.</a:t>
            </a:r>
          </a:p>
          <a:p>
            <a:pPr marL="628650" lvl="1" indent="-171450">
              <a:buFont typeface="Arial" panose="020B0604020202020204" pitchFamily="34" charset="0"/>
              <a:buChar char="•"/>
            </a:pPr>
            <a:r>
              <a:rPr lang="el-GR" dirty="0" smtClean="0"/>
              <a:t>Ο πυρήνας (</a:t>
            </a:r>
            <a:r>
              <a:rPr lang="en-US" dirty="0" smtClean="0"/>
              <a:t>kernel)</a:t>
            </a:r>
            <a:r>
              <a:rPr lang="el-GR" dirty="0" smtClean="0"/>
              <a:t>,</a:t>
            </a:r>
            <a:r>
              <a:rPr lang="en-US" dirty="0" smtClean="0"/>
              <a:t> </a:t>
            </a:r>
            <a:r>
              <a:rPr lang="el-GR" dirty="0" smtClean="0"/>
              <a:t>απαραίτητο εξάρτημα του ΛΣ, φορτώνεται στη συνέχεια</a:t>
            </a:r>
            <a:r>
              <a:rPr lang="en-US" dirty="0" smtClean="0"/>
              <a:t>.</a:t>
            </a:r>
            <a:endParaRPr lang="en-US" dirty="0"/>
          </a:p>
          <a:p>
            <a:pPr marL="457200" indent="-457200">
              <a:buNone/>
            </a:pPr>
            <a:r>
              <a:rPr lang="el-GR" dirty="0" smtClean="0"/>
              <a:t>Βήμα 4: Έλεγχος ρυθμίσεων και προσαρμογών </a:t>
            </a:r>
            <a:endParaRPr lang="en-US" dirty="0"/>
          </a:p>
          <a:p>
            <a:pPr marL="628650" lvl="1" indent="-171450">
              <a:buFont typeface="Arial" panose="020B0604020202020204" pitchFamily="34" charset="0"/>
              <a:buChar char="•"/>
            </a:pPr>
            <a:r>
              <a:rPr lang="el-GR" dirty="0" smtClean="0"/>
              <a:t>Το μητρώο (</a:t>
            </a:r>
            <a:r>
              <a:rPr lang="el-GR" dirty="0" err="1" smtClean="0"/>
              <a:t>registry</a:t>
            </a:r>
            <a:r>
              <a:rPr lang="el-GR" dirty="0" smtClean="0"/>
              <a:t>) περιέχει όλες τις διαφορετικές παραμέτρους (ρυθμίσεις) που χρησιμοποιούνται από το ΛΣ και από άλλες εφαρμογές</a:t>
            </a:r>
            <a:r>
              <a:rPr lang="en-US" dirty="0" smtClean="0"/>
              <a:t>.</a:t>
            </a:r>
            <a:endParaRPr lang="en-US" dirty="0"/>
          </a:p>
        </p:txBody>
      </p:sp>
    </p:spTree>
    <p:extLst>
      <p:ext uri="{BB962C8B-B14F-4D97-AF65-F5344CB8AC3E}">
        <p14:creationId xmlns:p14="http://schemas.microsoft.com/office/powerpoint/2010/main" xmlns="" val="39205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1955654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l-GR" dirty="0" smtClean="0">
                <a:solidFill>
                  <a:schemeClr val="tx1"/>
                </a:solidFill>
              </a:rPr>
              <a:t>Τα σημαντικότερα θέματα</a:t>
            </a:r>
            <a:r>
              <a:rPr lang="el-GR" baseline="0" dirty="0" smtClean="0">
                <a:solidFill>
                  <a:schemeClr val="tx1"/>
                </a:solidFill>
              </a:rPr>
              <a:t> αυτής της ενότητας περιλαμβάνουν</a:t>
            </a:r>
            <a:r>
              <a:rPr lang="en-US" baseline="0" dirty="0" smtClean="0">
                <a:solidFill>
                  <a:schemeClr val="tx1"/>
                </a:solidFill>
              </a:rPr>
              <a:t>: </a:t>
            </a:r>
            <a:r>
              <a:rPr lang="el-GR" baseline="0" dirty="0" smtClean="0">
                <a:solidFill>
                  <a:schemeClr val="tx1"/>
                </a:solidFill>
              </a:rPr>
              <a:t>«Η </a:t>
            </a:r>
            <a:r>
              <a:rPr lang="el-GR" baseline="0" dirty="0" err="1" smtClean="0">
                <a:solidFill>
                  <a:schemeClr val="tx1"/>
                </a:solidFill>
              </a:rPr>
              <a:t>διεπαφή</a:t>
            </a:r>
            <a:r>
              <a:rPr lang="el-GR" baseline="0" dirty="0" smtClean="0">
                <a:solidFill>
                  <a:schemeClr val="tx1"/>
                </a:solidFill>
              </a:rPr>
              <a:t> των Windows», «Διαχείριση αρχείων» και  «Βοηθητικά προγράμματα».</a:t>
            </a:r>
          </a:p>
          <a:p>
            <a:pPr marL="0" indent="0" algn="l">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xmlns="" val="414110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a:t>
            </a:r>
            <a:r>
              <a:rPr lang="el-GR" sz="1200" baseline="0" dirty="0" smtClean="0">
                <a:solidFill>
                  <a:schemeClr val="tx1"/>
                </a:solidFill>
              </a:rPr>
              <a:t> κύριος στόχος που σχετίζεται με τη </a:t>
            </a:r>
            <a:r>
              <a:rPr lang="el-GR" sz="1200" baseline="0" dirty="0" err="1" smtClean="0">
                <a:solidFill>
                  <a:schemeClr val="tx1"/>
                </a:solidFill>
              </a:rPr>
              <a:t>διεπαφή</a:t>
            </a:r>
            <a:r>
              <a:rPr lang="el-GR" sz="1200" baseline="0" dirty="0" smtClean="0">
                <a:solidFill>
                  <a:schemeClr val="tx1"/>
                </a:solidFill>
              </a:rPr>
              <a:t> των</a:t>
            </a:r>
            <a:r>
              <a:rPr lang="en-US" sz="1200" baseline="0" dirty="0" smtClean="0">
                <a:solidFill>
                  <a:schemeClr val="tx1"/>
                </a:solidFill>
              </a:rPr>
              <a:t> </a:t>
            </a:r>
            <a:r>
              <a:rPr lang="en-US" sz="1200" baseline="0" dirty="0">
                <a:solidFill>
                  <a:schemeClr val="tx1"/>
                </a:solidFill>
              </a:rPr>
              <a:t>Windows </a:t>
            </a:r>
            <a:r>
              <a:rPr lang="el-GR" sz="1200" baseline="0" dirty="0" smtClean="0">
                <a:solidFill>
                  <a:schemeClr val="tx1"/>
                </a:solidFill>
              </a:rPr>
              <a:t>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5.8  </a:t>
            </a:r>
            <a:r>
              <a:rPr lang="el-GR" sz="1200" dirty="0" smtClean="0"/>
              <a:t>Τα κύρια χαρακτηριστικά της </a:t>
            </a:r>
            <a:r>
              <a:rPr lang="el-GR" sz="1200" dirty="0" err="1" smtClean="0"/>
              <a:t>διεπαφής</a:t>
            </a:r>
            <a:r>
              <a:rPr lang="el-GR" sz="1200" dirty="0" smtClean="0"/>
              <a:t> των Windows.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xmlns="" val="274356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1"/>
                </a:solidFill>
              </a:rPr>
              <a:t>Ο στόχος που σχετίζεται με τη διαχείριση αρχείων είναι</a:t>
            </a:r>
            <a:r>
              <a:rPr lang="en-US" sz="1200" baseline="0" dirty="0" smtClean="0">
                <a:solidFill>
                  <a:schemeClr val="tx1"/>
                </a:solidFill>
              </a:rPr>
              <a:t>:</a:t>
            </a:r>
            <a:endParaRPr lang="en-US" sz="1200" baseline="0" dirty="0">
              <a:solidFill>
                <a:schemeClr val="tx1"/>
              </a:solidFill>
            </a:endParaRPr>
          </a:p>
          <a:p>
            <a:pPr marL="1035558" indent="-692658">
              <a:spcBef>
                <a:spcPts val="0"/>
              </a:spcBef>
              <a:spcAft>
                <a:spcPts val="2400"/>
              </a:spcAft>
              <a:buNone/>
            </a:pPr>
            <a:r>
              <a:rPr lang="en-US" sz="1200" dirty="0"/>
              <a:t>5.9  </a:t>
            </a:r>
            <a:r>
              <a:rPr lang="el-GR" sz="1200" dirty="0" smtClean="0"/>
              <a:t>Σύνοψη του τρόπου με τον οποίο το λειτουργικό σύστημα συμβάλλει στην οργάνωση του υπολογιστή και τη διαχείριση αρχείων και φακέλων</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dirty="0"/>
          </a:p>
        </p:txBody>
      </p:sp>
    </p:spTree>
    <p:extLst>
      <p:ext uri="{BB962C8B-B14F-4D97-AF65-F5344CB8AC3E}">
        <p14:creationId xmlns:p14="http://schemas.microsoft.com/office/powerpoint/2010/main" xmlns="" val="18633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 στόχος που σχετίζεται</a:t>
            </a:r>
            <a:r>
              <a:rPr lang="el-GR" sz="1200" baseline="0" dirty="0" smtClean="0">
                <a:solidFill>
                  <a:schemeClr val="tx1"/>
                </a:solidFill>
              </a:rPr>
              <a:t> με την κατανόηση των βοηθητικών προγραμμάτων είναι</a:t>
            </a:r>
            <a:r>
              <a:rPr lang="en-US" sz="1200" baseline="0" dirty="0" smtClean="0">
                <a:solidFill>
                  <a:schemeClr val="tx1"/>
                </a:solidFill>
              </a:rPr>
              <a:t>:</a:t>
            </a:r>
            <a:endParaRPr lang="el-GR" sz="1200" baseline="0" smtClean="0">
              <a:solidFill>
                <a:schemeClr val="tx1"/>
              </a:solidFill>
            </a:endParaRPr>
          </a:p>
          <a:p>
            <a:pPr marL="457200" lvl="1" indent="0">
              <a:buNone/>
            </a:pPr>
            <a:r>
              <a:rPr lang="en-US" smtClean="0"/>
              <a:t>5.10  </a:t>
            </a:r>
            <a:r>
              <a:rPr lang="el-GR" dirty="0" smtClean="0"/>
              <a:t>Εργαλεία που χρησιμοποιούνται για την ενίσχυση της παραγωγικότητας του συστήματος, τη δημιουργία αντιγράφων ασφαλείας αρχείων και την παροχή δυνατοτήτων προσβασιμότητας</a:t>
            </a:r>
            <a:r>
              <a:rPr lang="en-US" dirty="0" smtClean="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xmlns="" val="351619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effectLst/>
                <a:latin typeface="+mn-lt"/>
                <a:ea typeface="+mn-ea"/>
                <a:cs typeface="+mn-cs"/>
              </a:rPr>
              <a:t>Η επιφάνεια εργασίας (</a:t>
            </a:r>
            <a:r>
              <a:rPr lang="en-US" sz="1200" kern="1200" dirty="0" smtClean="0">
                <a:effectLst/>
                <a:latin typeface="+mn-lt"/>
                <a:ea typeface="+mn-ea"/>
                <a:cs typeface="+mn-cs"/>
              </a:rPr>
              <a:t>desktop</a:t>
            </a:r>
            <a:r>
              <a:rPr lang="el-GR" sz="1200" kern="1200" dirty="0" smtClean="0">
                <a:effectLst/>
                <a:latin typeface="+mn-lt"/>
                <a:ea typeface="+mn-ea"/>
                <a:cs typeface="+mn-cs"/>
              </a:rPr>
              <a:t>)</a:t>
            </a:r>
            <a:r>
              <a:rPr lang="el-GR" sz="1200" kern="1200" baseline="0" dirty="0" smtClean="0">
                <a:effectLst/>
                <a:latin typeface="+mn-lt"/>
                <a:ea typeface="+mn-ea"/>
                <a:cs typeface="+mn-cs"/>
              </a:rPr>
              <a:t> είναι η κύρια περιοχή εργασίας στον υπολογιστή σας</a:t>
            </a:r>
            <a:r>
              <a:rPr lang="en-US" sz="1200" kern="1200" dirty="0" smtClean="0">
                <a:effectLst/>
                <a:latin typeface="+mn-lt"/>
                <a:ea typeface="+mn-ea"/>
                <a:cs typeface="+mn-cs"/>
              </a:rPr>
              <a:t>.</a:t>
            </a:r>
            <a:endParaRPr lang="en-US" sz="1200" kern="1200" dirty="0">
              <a:effectLst/>
              <a:latin typeface="+mn-lt"/>
              <a:ea typeface="+mn-ea"/>
              <a:cs typeface="+mn-cs"/>
            </a:endParaRPr>
          </a:p>
          <a:p>
            <a:pPr marL="171450" lvl="0" indent="-171450">
              <a:buFont typeface="Arial" panose="020B0604020202020204" pitchFamily="34" charset="0"/>
              <a:buChar char="•"/>
            </a:pPr>
            <a:r>
              <a:rPr lang="el-GR" sz="1200" kern="1200" dirty="0" smtClean="0">
                <a:effectLst/>
                <a:latin typeface="+mn-lt"/>
                <a:ea typeface="+mn-ea"/>
                <a:cs typeface="+mn-cs"/>
              </a:rPr>
              <a:t>Η γραμμή εργασιών (</a:t>
            </a:r>
            <a:r>
              <a:rPr lang="el-GR" sz="1200" kern="1200" dirty="0" err="1" smtClean="0">
                <a:effectLst/>
                <a:latin typeface="+mn-lt"/>
                <a:ea typeface="+mn-ea"/>
                <a:cs typeface="+mn-cs"/>
              </a:rPr>
              <a:t>taskbar</a:t>
            </a:r>
            <a:r>
              <a:rPr lang="el-GR" sz="1200" kern="1200" dirty="0" smtClean="0">
                <a:effectLst/>
                <a:latin typeface="+mn-lt"/>
                <a:ea typeface="+mn-ea"/>
                <a:cs typeface="+mn-cs"/>
              </a:rPr>
              <a:t>) εμφανίζει ανοιχτές και αγαπημένες εφαρμογές για εύκολη πρόσβαση</a:t>
            </a:r>
            <a:r>
              <a:rPr lang="en-US" dirty="0" smtClean="0"/>
              <a:t>.</a:t>
            </a:r>
            <a:endParaRPr lang="en-US" dirty="0"/>
          </a:p>
          <a:p>
            <a:pPr marL="171450" lvl="0" indent="-171450">
              <a:buFont typeface="Arial" panose="020B0604020202020204" pitchFamily="34" charset="0"/>
              <a:buChar char="•"/>
            </a:pPr>
            <a:r>
              <a:rPr lang="el-GR" dirty="0" smtClean="0"/>
              <a:t>Το μενού Έναρξη (</a:t>
            </a:r>
            <a:r>
              <a:rPr lang="el-GR" dirty="0" err="1" smtClean="0"/>
              <a:t>Start</a:t>
            </a:r>
            <a:r>
              <a:rPr lang="el-GR" dirty="0" smtClean="0"/>
              <a:t> </a:t>
            </a:r>
            <a:r>
              <a:rPr lang="el-GR" dirty="0" err="1" smtClean="0"/>
              <a:t>menu</a:t>
            </a:r>
            <a:r>
              <a:rPr lang="el-GR" dirty="0" smtClean="0"/>
              <a:t>) παρέχει πρόσβαση σε όλες τις εφαρμογές που έχουν εγκατασταθεί στη συσκευή σας</a:t>
            </a:r>
            <a:r>
              <a:rPr lang="en-US" dirty="0" smtClean="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xmlns="" val="1978959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smtClean="0"/>
              <a:t>Καρφίτσωμα</a:t>
            </a:r>
            <a:r>
              <a:rPr lang="el-GR" baseline="0" dirty="0" smtClean="0"/>
              <a:t> </a:t>
            </a:r>
            <a:r>
              <a:rPr lang="el-GR" dirty="0" smtClean="0"/>
              <a:t>(</a:t>
            </a:r>
            <a:r>
              <a:rPr lang="en-US" dirty="0" smtClean="0"/>
              <a:t>pinning</a:t>
            </a:r>
            <a:r>
              <a:rPr lang="el-GR" dirty="0" smtClean="0"/>
              <a:t>)</a:t>
            </a:r>
            <a:r>
              <a:rPr lang="el-GR" baseline="0" dirty="0" smtClean="0"/>
              <a:t> είναι η διαδικασία</a:t>
            </a:r>
            <a:r>
              <a:rPr lang="en-US" dirty="0" smtClean="0"/>
              <a:t> </a:t>
            </a:r>
            <a:r>
              <a:rPr lang="el-GR" dirty="0" smtClean="0"/>
              <a:t>επιλογής</a:t>
            </a:r>
            <a:r>
              <a:rPr lang="el-GR" baseline="0" dirty="0" smtClean="0"/>
              <a:t> των</a:t>
            </a:r>
            <a:r>
              <a:rPr lang="el-GR" dirty="0" smtClean="0"/>
              <a:t> εφαρμογών</a:t>
            </a:r>
            <a:r>
              <a:rPr lang="el-GR" baseline="0" dirty="0" smtClean="0"/>
              <a:t> που</a:t>
            </a:r>
            <a:r>
              <a:rPr lang="el-GR" dirty="0" smtClean="0"/>
              <a:t> θα είναι πλακίδια στο «μενού Έναρξη»</a:t>
            </a:r>
            <a:r>
              <a:rPr lang="en-US" dirty="0" smtClean="0"/>
              <a:t>.</a:t>
            </a:r>
            <a:endParaRPr lang="en-US" dirty="0"/>
          </a:p>
          <a:p>
            <a:pPr marL="171450" indent="-171450">
              <a:spcBef>
                <a:spcPts val="0"/>
              </a:spcBef>
              <a:buFont typeface="Arial" panose="020B0604020202020204" pitchFamily="34" charset="0"/>
              <a:buChar char="•"/>
            </a:pPr>
            <a:r>
              <a:rPr lang="el-GR" dirty="0" smtClean="0"/>
              <a:t> Οι εικονικές επιφάνειες εργασίας (</a:t>
            </a:r>
            <a:r>
              <a:rPr lang="en-US" dirty="0" smtClean="0"/>
              <a:t>virtual desktop) </a:t>
            </a:r>
            <a:r>
              <a:rPr lang="el-GR" dirty="0" smtClean="0"/>
              <a:t>σας</a:t>
            </a:r>
            <a:r>
              <a:rPr lang="el-GR" baseline="0" dirty="0" smtClean="0"/>
              <a:t> επιτρέπουν </a:t>
            </a:r>
            <a:r>
              <a:rPr lang="el-GR" dirty="0" smtClean="0"/>
              <a:t>να ταξινομείτε ομάδες παραθύρων σε διαφορετικές προβολές</a:t>
            </a:r>
            <a:r>
              <a:rPr lang="en-US" dirty="0" smtClean="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xmlns="" val="500624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Μολονότι το </a:t>
            </a:r>
            <a:r>
              <a:rPr lang="el-GR" sz="1200" kern="1200" dirty="0" err="1" smtClean="0">
                <a:solidFill>
                  <a:schemeClr val="tx1"/>
                </a:solidFill>
                <a:effectLst/>
                <a:latin typeface="+mn-lt"/>
                <a:ea typeface="+mn-ea"/>
                <a:cs typeface="+mn-cs"/>
              </a:rPr>
              <a:t>macOS</a:t>
            </a:r>
            <a:r>
              <a:rPr lang="el-GR" sz="1200" kern="1200" dirty="0" smtClean="0">
                <a:solidFill>
                  <a:schemeClr val="tx1"/>
                </a:solidFill>
                <a:effectLst/>
                <a:latin typeface="+mn-lt"/>
                <a:ea typeface="+mn-ea"/>
                <a:cs typeface="+mn-cs"/>
              </a:rPr>
              <a:t> και τα Windows δεν είναι συμβατά, έχουν εξαιρετικά πολλές ομοιότητες στη λειτουργία τους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Διαφορετικές διανομές του </a:t>
            </a:r>
            <a:r>
              <a:rPr lang="el-GR" sz="1200" kern="1200" dirty="0" err="1" smtClean="0">
                <a:solidFill>
                  <a:schemeClr val="tx1"/>
                </a:solidFill>
                <a:effectLst/>
                <a:latin typeface="+mn-lt"/>
                <a:ea typeface="+mn-ea"/>
                <a:cs typeface="+mn-cs"/>
              </a:rPr>
              <a:t>Linux</a:t>
            </a:r>
            <a:r>
              <a:rPr lang="el-GR" sz="1200" kern="1200" dirty="0" smtClean="0">
                <a:solidFill>
                  <a:schemeClr val="tx1"/>
                </a:solidFill>
                <a:effectLst/>
                <a:latin typeface="+mn-lt"/>
                <a:ea typeface="+mn-ea"/>
                <a:cs typeface="+mn-cs"/>
              </a:rPr>
              <a:t> έχουν διαφορετικές διεπαφές χρήστη</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αλλά οι περισσότερες, όπως το </a:t>
            </a:r>
            <a:r>
              <a:rPr lang="el-GR" sz="1200" kern="1200" dirty="0" err="1" smtClean="0">
                <a:solidFill>
                  <a:schemeClr val="tx1"/>
                </a:solidFill>
                <a:effectLst/>
                <a:latin typeface="+mn-lt"/>
                <a:ea typeface="+mn-ea"/>
                <a:cs typeface="+mn-cs"/>
              </a:rPr>
              <a:t>Ubuntu</a:t>
            </a:r>
            <a:r>
              <a:rPr lang="el-GR" sz="1200" kern="1200" dirty="0" smtClean="0">
                <a:solidFill>
                  <a:schemeClr val="tx1"/>
                </a:solidFill>
                <a:effectLst/>
                <a:latin typeface="+mn-lt"/>
                <a:ea typeface="+mn-ea"/>
                <a:cs typeface="+mn-cs"/>
              </a:rPr>
              <a:t>, βασίζονται σε οικεία πρότυπα των Windows και του </a:t>
            </a:r>
            <a:r>
              <a:rPr lang="el-GR" sz="1200" kern="1200" dirty="0" err="1" smtClean="0">
                <a:solidFill>
                  <a:schemeClr val="tx1"/>
                </a:solidFill>
                <a:effectLst/>
                <a:latin typeface="+mn-lt"/>
                <a:ea typeface="+mn-ea"/>
                <a:cs typeface="+mn-cs"/>
              </a:rPr>
              <a:t>macOS</a:t>
            </a:r>
            <a:r>
              <a:rPr lang="el-GR" sz="1200" kern="1200" dirty="0" smtClean="0">
                <a:solidFill>
                  <a:schemeClr val="tx1"/>
                </a:solidFill>
                <a:effectLst/>
                <a:latin typeface="+mn-lt"/>
                <a:ea typeface="+mn-ea"/>
                <a:cs typeface="+mn-cs"/>
              </a:rPr>
              <a:t>, όπως η χρήση εικονιδίων για την έναρξη προγραμμάτων και η εκτέλεση εφαρμογών σε ένα περιβάλλον με παράθυρα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26</a:t>
            </a:fld>
            <a:endParaRPr lang="en-US" dirty="0"/>
          </a:p>
        </p:txBody>
      </p:sp>
    </p:spTree>
    <p:extLst>
      <p:ext uri="{BB962C8B-B14F-4D97-AF65-F5344CB8AC3E}">
        <p14:creationId xmlns:p14="http://schemas.microsoft.com/office/powerpoint/2010/main" xmlns="" val="206216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27</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 πρόσθετη λειτουργία του ΛΣ είναι η</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δυνατότητα διαχείρισης αρχείων (</a:t>
            </a:r>
            <a:r>
              <a:rPr lang="el-GR" sz="1200" kern="1200" dirty="0" err="1" smtClean="0">
                <a:solidFill>
                  <a:schemeClr val="tx1"/>
                </a:solidFill>
                <a:effectLst/>
                <a:latin typeface="+mn-lt"/>
                <a:ea typeface="+mn-ea"/>
                <a:cs typeface="+mn-cs"/>
              </a:rPr>
              <a:t>file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management</a:t>
            </a:r>
            <a:r>
              <a:rPr lang="el-GR" sz="1200" kern="1200" dirty="0" smtClean="0">
                <a:solidFill>
                  <a:schemeClr val="tx1"/>
                </a:solidFill>
                <a:effectLst/>
                <a:latin typeface="+mn-lt"/>
                <a:ea typeface="+mn-ea"/>
                <a:cs typeface="+mn-cs"/>
              </a:rPr>
              <a:t>), μια δομή οργάνωσης των περιεχομένων του υπολογιστή σας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Windows οργανώνουν τα περιεχόμενα του υπολογιστή σε μια ιεραρχική δομή καταλόγου (</a:t>
            </a:r>
            <a:r>
              <a:rPr lang="el-GR" sz="1200" kern="1200" dirty="0" err="1" smtClean="0">
                <a:solidFill>
                  <a:schemeClr val="tx1"/>
                </a:solidFill>
                <a:effectLst/>
                <a:latin typeface="+mn-lt"/>
                <a:ea typeface="+mn-ea"/>
                <a:cs typeface="+mn-cs"/>
              </a:rPr>
              <a:t>directory</a:t>
            </a:r>
            <a:r>
              <a:rPr lang="el-GR" sz="1200" kern="1200" dirty="0" smtClean="0">
                <a:solidFill>
                  <a:schemeClr val="tx1"/>
                </a:solidFill>
                <a:effectLst/>
                <a:latin typeface="+mn-lt"/>
                <a:ea typeface="+mn-ea"/>
                <a:cs typeface="+mn-cs"/>
              </a:rPr>
              <a:t>), που αποτελείται από μονάδες δίσκων, βιβλιοθήκες, φακέλους, </a:t>
            </a:r>
            <a:r>
              <a:rPr lang="el-GR" sz="1200" kern="1200" dirty="0" err="1" smtClean="0">
                <a:solidFill>
                  <a:schemeClr val="tx1"/>
                </a:solidFill>
                <a:effectLst/>
                <a:latin typeface="+mn-lt"/>
                <a:ea typeface="+mn-ea"/>
                <a:cs typeface="+mn-cs"/>
              </a:rPr>
              <a:t>υποφακέλους</a:t>
            </a:r>
            <a:r>
              <a:rPr lang="el-GR" sz="1200" kern="1200" dirty="0" smtClean="0">
                <a:solidFill>
                  <a:schemeClr val="tx1"/>
                </a:solidFill>
                <a:effectLst/>
                <a:latin typeface="+mn-lt"/>
                <a:ea typeface="+mn-ea"/>
                <a:cs typeface="+mn-cs"/>
              </a:rPr>
              <a:t> και αρχεία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σκληρός δίσκος, ο οποίος αναπαρίσταται ως η μονάδα C:, είναι το μέρος όπου αποθηκεύετε μόνιμα τα περισσότερα αρχεία σας. Η μονάδα </a:t>
            </a:r>
            <a:r>
              <a:rPr lang="en-US" sz="1200" kern="1200" dirty="0" smtClean="0">
                <a:solidFill>
                  <a:schemeClr val="tx1"/>
                </a:solidFill>
                <a:effectLst/>
                <a:latin typeface="+mn-lt"/>
                <a:ea typeface="+mn-ea"/>
                <a:cs typeface="+mn-cs"/>
              </a:rPr>
              <a:t>C: </a:t>
            </a:r>
            <a:r>
              <a:rPr lang="el-GR" sz="1200" kern="1200" dirty="0" smtClean="0">
                <a:solidFill>
                  <a:schemeClr val="tx1"/>
                </a:solidFill>
                <a:effectLst/>
                <a:latin typeface="+mn-lt"/>
                <a:ea typeface="+mn-ea"/>
                <a:cs typeface="+mn-cs"/>
              </a:rPr>
              <a:t>είναι η κορυφή στη δομή αρχειοθέτησης του υπολογιστή σας και αναφέρεται συχνά ως ο ριζικός κατάλογος (</a:t>
            </a:r>
            <a:r>
              <a:rPr lang="el-GR" sz="1200" kern="1200" dirty="0" err="1" smtClean="0">
                <a:solidFill>
                  <a:schemeClr val="tx1"/>
                </a:solidFill>
                <a:effectLst/>
                <a:latin typeface="+mn-lt"/>
                <a:ea typeface="+mn-ea"/>
                <a:cs typeface="+mn-cs"/>
              </a:rPr>
              <a:t>root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directory</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750901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πρώτο κομμάτι ενός αρχείου ή του ονόματος ενός αρχείου είναι το όνομα που του δίνετε όταν το αποθηκεύετε</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Σε μια εφαρμογή των Windows, μια επέκταση (</a:t>
            </a:r>
            <a:r>
              <a:rPr lang="el-GR" sz="1200" kern="1200" dirty="0" err="1" smtClean="0">
                <a:solidFill>
                  <a:schemeClr val="tx1"/>
                </a:solidFill>
                <a:effectLst/>
                <a:latin typeface="+mn-lt"/>
                <a:ea typeface="+mn-ea"/>
                <a:cs typeface="+mn-cs"/>
              </a:rPr>
              <a:t>extension</a:t>
            </a:r>
            <a:r>
              <a:rPr lang="el-GR" sz="1200" kern="1200" dirty="0" smtClean="0">
                <a:solidFill>
                  <a:schemeClr val="tx1"/>
                </a:solidFill>
                <a:effectLst/>
                <a:latin typeface="+mn-lt"/>
                <a:ea typeface="+mn-ea"/>
                <a:cs typeface="+mn-cs"/>
              </a:rPr>
              <a:t>) –ή αλλιώς ο τύπος αρχείου– ακολουθεί το όνομα του αρχείου και μια τελεία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Κάθε ΛΣ</a:t>
            </a:r>
            <a:r>
              <a:rPr lang="el-GR" sz="1200" kern="1200" baseline="0" dirty="0" smtClean="0">
                <a:solidFill>
                  <a:schemeClr val="tx1"/>
                </a:solidFill>
                <a:effectLst/>
                <a:latin typeface="+mn-lt"/>
                <a:ea typeface="+mn-ea"/>
                <a:cs typeface="+mn-cs"/>
              </a:rPr>
              <a:t> έχει τις δικές </a:t>
            </a:r>
            <a:r>
              <a:rPr lang="el-GR" sz="1200" kern="1200" baseline="0" dirty="0" smtClean="0">
                <a:solidFill>
                  <a:schemeClr val="tx1"/>
                </a:solidFill>
                <a:effectLst/>
                <a:latin typeface="+mn-lt"/>
                <a:ea typeface="+mn-ea"/>
                <a:cs typeface="+mn-cs"/>
              </a:rPr>
              <a:t>του </a:t>
            </a:r>
            <a:r>
              <a:rPr lang="el-GR" sz="1200" kern="1200" baseline="0" dirty="0" smtClean="0">
                <a:solidFill>
                  <a:schemeClr val="tx1"/>
                </a:solidFill>
                <a:effectLst/>
                <a:latin typeface="+mn-lt"/>
                <a:ea typeface="+mn-ea"/>
                <a:cs typeface="+mn-cs"/>
              </a:rPr>
              <a:t>συμβάσεις όσον αφορά τις ονομασίες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Τα ονόματα αρχείων</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μπορούν να έχουν έως 255 </a:t>
            </a:r>
            <a:r>
              <a:rPr lang="el-GR" sz="1200" kern="1200" dirty="0" smtClean="0">
                <a:solidFill>
                  <a:schemeClr val="tx1"/>
                </a:solidFill>
                <a:effectLst/>
                <a:latin typeface="+mn-lt"/>
                <a:ea typeface="+mn-ea"/>
                <a:cs typeface="+mn-cs"/>
              </a:rPr>
              <a:t>χαρακτήρες.</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Όλα τα αρχεία πρέπει να προσδιορίζονται με διαφορετικά ονόματα, εκτός αν τα αποθηκεύετε σε ξεχωριστούς φακέλους ή διαφορετικές θέσεις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dirty="0"/>
          </a:p>
        </p:txBody>
      </p:sp>
    </p:spTree>
    <p:extLst>
      <p:ext uri="{BB962C8B-B14F-4D97-AF65-F5344CB8AC3E}">
        <p14:creationId xmlns:p14="http://schemas.microsoft.com/office/powerpoint/2010/main" xmlns="" val="308161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Η Εικόνα 5.21 παρουσιάζει κάποιες γνωστές επεκτάσεις αρχείων και τους τύπους εγγράφων που υποδεικνύουν.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p14="http://schemas.microsoft.com/office/powerpoint/2010/main" xmlns="" val="323646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l-GR" dirty="0" smtClean="0">
                <a:solidFill>
                  <a:schemeClr val="tx1"/>
                </a:solidFill>
              </a:rPr>
              <a:t>Στα σημαντικότερα θέματα αυτής</a:t>
            </a:r>
            <a:r>
              <a:rPr lang="el-GR" baseline="0" dirty="0" smtClean="0">
                <a:solidFill>
                  <a:schemeClr val="tx1"/>
                </a:solidFill>
              </a:rPr>
              <a:t> της ενότητας περιλαμβάνονται</a:t>
            </a:r>
            <a:r>
              <a:rPr lang="en-US" baseline="0" dirty="0" smtClean="0">
                <a:solidFill>
                  <a:schemeClr val="tx1"/>
                </a:solidFill>
              </a:rPr>
              <a:t>: </a:t>
            </a:r>
            <a:r>
              <a:rPr lang="el-GR" baseline="0" dirty="0" smtClean="0">
                <a:solidFill>
                  <a:schemeClr val="tx1"/>
                </a:solidFill>
              </a:rPr>
              <a:t>«Τα βασικά στοιχεία των λειτουργικών συστημάτων», «Τι κάνει το λειτουργικό σύστημα»</a:t>
            </a:r>
            <a:r>
              <a:rPr lang="el-GR" b="0" baseline="0" dirty="0" smtClean="0">
                <a:solidFill>
                  <a:schemeClr val="tx1"/>
                </a:solidFill>
              </a:rPr>
              <a:t> και «Έναρξη του υπολογιστή»</a:t>
            </a:r>
            <a:r>
              <a:rPr lang="en-US" b="0" dirty="0" smtClean="0"/>
              <a:t>.</a:t>
            </a:r>
            <a:endParaRPr lang="en-US" b="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xmlns="" val="20674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30</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l-GR" sz="1200" b="0" i="0" u="none" strike="noStrike" kern="1200" baseline="0" dirty="0" smtClean="0">
                <a:solidFill>
                  <a:schemeClr val="tx1"/>
                </a:solidFill>
                <a:latin typeface="+mn-lt"/>
                <a:ea typeface="+mn-ea"/>
                <a:cs typeface="+mn-cs"/>
              </a:rPr>
              <a:t>Αυτή η εικόνα δείχνει ότι η επιλογή προβολής «Μεγάλα εικονίδια» είναι ένας καλός τρόπος οργάνωσης του περιεχομένου αρχείων ή φακέλων</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Το παράθυρο προεπισκόπησης εμφανίζει την πρώτη σελίδα του επιλεγμένου εγγράφου χωρίς να το ανοίξετε</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Τα Μεγάλα εικονίδια είναι ένας καλός τρόπος προεπισκόπησης αρχείων και φακέλων, κυρίως εικόνων</a:t>
            </a:r>
            <a:r>
              <a:rPr lang="en-US" sz="1200" b="0" i="0" u="none" strike="noStrike" kern="1200" baseline="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9147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 να κάνετε πολλές ενέργειες διαχείρισης</a:t>
            </a:r>
            <a:r>
              <a:rPr lang="el-GR" sz="1200" kern="1200" baseline="0" dirty="0" smtClean="0">
                <a:solidFill>
                  <a:schemeClr val="tx1"/>
                </a:solidFill>
                <a:effectLst/>
                <a:latin typeface="+mn-lt"/>
                <a:ea typeface="+mn-ea"/>
                <a:cs typeface="+mn-cs"/>
              </a:rPr>
              <a:t> αρχείων</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a:t>
            </a:r>
            <a:r>
              <a:rPr lang="el-GR" sz="1200" kern="1200" baseline="0" dirty="0" smtClean="0">
                <a:solidFill>
                  <a:schemeClr val="tx1"/>
                </a:solidFill>
                <a:effectLst/>
                <a:latin typeface="+mn-lt"/>
                <a:ea typeface="+mn-ea"/>
                <a:cs typeface="+mn-cs"/>
              </a:rPr>
              <a:t> να ανοίξετε ένα αρχείο κάνοντας διπλό κλικ στο αρχείο στην τοποθεσία όπου είναι αποθηκευμένο</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 να αντιγράψετε ένα</a:t>
            </a:r>
            <a:r>
              <a:rPr lang="el-GR" sz="1200" kern="1200" baseline="0" dirty="0" smtClean="0">
                <a:solidFill>
                  <a:schemeClr val="tx1"/>
                </a:solidFill>
                <a:effectLst/>
                <a:latin typeface="+mn-lt"/>
                <a:ea typeface="+mn-ea"/>
                <a:cs typeface="+mn-cs"/>
              </a:rPr>
              <a:t> αρχείο ή έναν φάκελο σε άλλη θέση χρησιμοποιώντας την εντολή </a:t>
            </a:r>
            <a:r>
              <a:rPr lang="el-GR" sz="1200" kern="1200" dirty="0" smtClean="0">
                <a:solidFill>
                  <a:schemeClr val="tx1"/>
                </a:solidFill>
                <a:effectLst/>
                <a:latin typeface="+mn-lt"/>
                <a:ea typeface="+mn-ea"/>
                <a:cs typeface="+mn-cs"/>
              </a:rPr>
              <a:t>«Αντιγραφή» (Copy)</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 να μετακινήσετε ένα αρχείο ή έναν φάκελο σε άλλη θέση χρησιμοποιώντας την εντολή «Αποκοπή» (</a:t>
            </a:r>
            <a:r>
              <a:rPr lang="el-GR" sz="1200" kern="1200" dirty="0" err="1" smtClean="0">
                <a:solidFill>
                  <a:schemeClr val="tx1"/>
                </a:solidFill>
                <a:effectLst/>
                <a:latin typeface="+mn-lt"/>
                <a:ea typeface="+mn-ea"/>
                <a:cs typeface="+mn-cs"/>
              </a:rPr>
              <a:t>Cut</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baseline="0" dirty="0" smtClean="0">
                <a:solidFill>
                  <a:schemeClr val="tx1"/>
                </a:solidFill>
                <a:effectLst/>
                <a:latin typeface="+mn-lt"/>
                <a:ea typeface="+mn-ea"/>
                <a:cs typeface="+mn-cs"/>
              </a:rPr>
              <a:t>Μπορείτε να μετονομάσετε ένα αρχείο ή έναν φάκελο</a:t>
            </a:r>
            <a:r>
              <a:rPr lang="en-US" sz="1200" kern="1200" baseline="0" dirty="0" smtClean="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baseline="0" dirty="0" smtClean="0">
                <a:solidFill>
                  <a:schemeClr val="tx1"/>
                </a:solidFill>
                <a:effectLst/>
                <a:latin typeface="+mn-lt"/>
                <a:ea typeface="+mn-ea"/>
                <a:cs typeface="+mn-cs"/>
              </a:rPr>
              <a:t>Μπορείτε να διαγράψετε αρχεία ή φακέλους</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Ο «Κάδος ανακύκλωσης» (</a:t>
            </a:r>
            <a:r>
              <a:rPr lang="el-GR" sz="1200" kern="1200" dirty="0" err="1" smtClean="0">
                <a:solidFill>
                  <a:schemeClr val="tx1"/>
                </a:solidFill>
                <a:effectLst/>
                <a:latin typeface="+mn-lt"/>
                <a:ea typeface="+mn-ea"/>
                <a:cs typeface="+mn-cs"/>
              </a:rPr>
              <a:t>Recycle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Bin</a:t>
            </a:r>
            <a:r>
              <a:rPr lang="el-GR" sz="1200" kern="1200" dirty="0" smtClean="0">
                <a:solidFill>
                  <a:schemeClr val="tx1"/>
                </a:solidFill>
                <a:effectLst/>
                <a:latin typeface="+mn-lt"/>
                <a:ea typeface="+mn-ea"/>
                <a:cs typeface="+mn-cs"/>
              </a:rPr>
              <a:t>) αναπαρίσταται με ένα εικονίδιο που μοιάζει με καλάθι </a:t>
            </a:r>
            <a:r>
              <a:rPr lang="el-GR" sz="1200" kern="1200" dirty="0" err="1" smtClean="0">
                <a:solidFill>
                  <a:schemeClr val="tx1"/>
                </a:solidFill>
                <a:effectLst/>
                <a:latin typeface="+mn-lt"/>
                <a:ea typeface="+mn-ea"/>
                <a:cs typeface="+mn-cs"/>
              </a:rPr>
              <a:t>αχρήστων</a:t>
            </a:r>
            <a:r>
              <a:rPr lang="el-GR" sz="1200" kern="1200" dirty="0" smtClean="0">
                <a:solidFill>
                  <a:schemeClr val="tx1"/>
                </a:solidFill>
                <a:effectLst/>
                <a:latin typeface="+mn-lt"/>
                <a:ea typeface="+mn-ea"/>
                <a:cs typeface="+mn-cs"/>
              </a:rPr>
              <a:t>.</a:t>
            </a:r>
            <a:r>
              <a:rPr lang="el-GR" sz="1200" kern="1200" baseline="0" dirty="0" smtClean="0">
                <a:solidFill>
                  <a:schemeClr val="tx1"/>
                </a:solidFill>
                <a:effectLst/>
                <a:latin typeface="+mn-lt"/>
                <a:ea typeface="+mn-ea"/>
                <a:cs typeface="+mn-cs"/>
              </a:rPr>
              <a:t> Εκεί παραμένουν τα αρχεία που διαγράφονται από τον σκληρό δίσκο μέχρι να τα απομακρύνετε μόνιμα από το σύστημά σας.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31</a:t>
            </a:fld>
            <a:endParaRPr lang="en-US" dirty="0"/>
          </a:p>
        </p:txBody>
      </p:sp>
    </p:spTree>
    <p:extLst>
      <p:ext uri="{BB962C8B-B14F-4D97-AF65-F5344CB8AC3E}">
        <p14:creationId xmlns:p14="http://schemas.microsoft.com/office/powerpoint/2010/main" xmlns="" val="2292370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B0AC97B-8039-48D7-A4F5-5D6A35A92B83}" type="slidenum">
              <a:rPr lang="en-US" smtClean="0"/>
              <a:pPr/>
              <a:t>32</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συμπίεση αρχείων μειώνει το μέγεθος ενός μεγάλου αρχείου</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διευκολύνοντας και</a:t>
            </a:r>
            <a:r>
              <a:rPr lang="el-GR" sz="1200" kern="1200" baseline="0" dirty="0" smtClean="0">
                <a:solidFill>
                  <a:schemeClr val="tx1"/>
                </a:solidFill>
                <a:effectLst/>
                <a:latin typeface="+mn-lt"/>
                <a:ea typeface="+mn-ea"/>
                <a:cs typeface="+mn-cs"/>
              </a:rPr>
              <a:t> επιταχύνοντας </a:t>
            </a:r>
            <a:r>
              <a:rPr lang="el-GR" sz="1200" kern="1200" dirty="0" smtClean="0">
                <a:solidFill>
                  <a:schemeClr val="tx1"/>
                </a:solidFill>
                <a:effectLst/>
                <a:latin typeface="+mn-lt"/>
                <a:ea typeface="+mn-ea"/>
                <a:cs typeface="+mn-cs"/>
              </a:rPr>
              <a:t>την αποστολή μεγάλων συνημμένων μέσω ηλεκτρονικού ταχυδρομείου</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την </a:t>
            </a:r>
            <a:r>
              <a:rPr lang="el-GR" sz="1200" kern="1200" dirty="0" err="1" smtClean="0">
                <a:solidFill>
                  <a:schemeClr val="tx1"/>
                </a:solidFill>
                <a:effectLst/>
                <a:latin typeface="+mn-lt"/>
                <a:ea typeface="+mn-ea"/>
                <a:cs typeface="+mn-cs"/>
              </a:rPr>
              <a:t>αναφόρτωσή</a:t>
            </a:r>
            <a:r>
              <a:rPr lang="el-GR" sz="1200" kern="1200" dirty="0" smtClean="0">
                <a:solidFill>
                  <a:schemeClr val="tx1"/>
                </a:solidFill>
                <a:effectLst/>
                <a:latin typeface="+mn-lt"/>
                <a:ea typeface="+mn-ea"/>
                <a:cs typeface="+mn-cs"/>
              </a:rPr>
              <a:t> τους στο </a:t>
            </a:r>
            <a:r>
              <a:rPr lang="el-GR" sz="1200" kern="1200" dirty="0" err="1" smtClean="0">
                <a:solidFill>
                  <a:schemeClr val="tx1"/>
                </a:solidFill>
                <a:effectLst/>
                <a:latin typeface="+mn-lt"/>
                <a:ea typeface="+mn-ea"/>
                <a:cs typeface="+mn-cs"/>
              </a:rPr>
              <a:t>web</a:t>
            </a:r>
            <a:r>
              <a:rPr lang="el-GR" sz="1200" kern="1200" dirty="0" smtClean="0">
                <a:solidFill>
                  <a:schemeClr val="tx1"/>
                </a:solidFill>
                <a:effectLst/>
                <a:latin typeface="+mn-lt"/>
                <a:ea typeface="+mn-ea"/>
                <a:cs typeface="+mn-cs"/>
              </a:rPr>
              <a:t> ή την αποθήκευσή τους σε δίσκο</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Windows διαθέτουν ένα ενσωματωμένο βοηθητικό πρόγραμμα συμπίεσης αρχείων (</a:t>
            </a:r>
            <a:r>
              <a:rPr lang="el-GR" sz="1200" kern="1200" dirty="0" err="1" smtClean="0">
                <a:solidFill>
                  <a:schemeClr val="tx1"/>
                </a:solidFill>
                <a:effectLst/>
                <a:latin typeface="+mn-lt"/>
                <a:ea typeface="+mn-ea"/>
                <a:cs typeface="+mn-cs"/>
              </a:rPr>
              <a:t>file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compression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utility</a:t>
            </a:r>
            <a:r>
              <a:rPr lang="el-GR" sz="1200" kern="1200" dirty="0" smtClean="0">
                <a:solidFill>
                  <a:schemeClr val="tx1"/>
                </a:solidFill>
                <a:effectLst/>
                <a:latin typeface="+mn-lt"/>
                <a:ea typeface="+mn-ea"/>
                <a:cs typeface="+mn-cs"/>
              </a:rPr>
              <a:t>) το οποίο αφαιρεί κάποια περιττά στοιχεία από ένα αρχείο, ώστε να μειώσει το μέγεθός του. Μπορείτε επίσης να αποκτήσετε αρκετά αυτόνομα </a:t>
            </a:r>
            <a:r>
              <a:rPr lang="el-GR" sz="1200" kern="1200" dirty="0" err="1" smtClean="0">
                <a:solidFill>
                  <a:schemeClr val="tx1"/>
                </a:solidFill>
                <a:effectLst/>
                <a:latin typeface="+mn-lt"/>
                <a:ea typeface="+mn-ea"/>
                <a:cs typeface="+mn-cs"/>
              </a:rPr>
              <a:t>freeware</a:t>
            </a:r>
            <a:r>
              <a:rPr lang="el-GR" sz="1200" kern="1200" dirty="0" smtClean="0">
                <a:solidFill>
                  <a:schemeClr val="tx1"/>
                </a:solidFill>
                <a:effectLst/>
                <a:latin typeface="+mn-lt"/>
                <a:ea typeface="+mn-ea"/>
                <a:cs typeface="+mn-cs"/>
              </a:rPr>
              <a:t> και </a:t>
            </a:r>
            <a:r>
              <a:rPr lang="el-GR" sz="1200" kern="1200" dirty="0" err="1" smtClean="0">
                <a:solidFill>
                  <a:schemeClr val="tx1"/>
                </a:solidFill>
                <a:effectLst/>
                <a:latin typeface="+mn-lt"/>
                <a:ea typeface="+mn-ea"/>
                <a:cs typeface="+mn-cs"/>
              </a:rPr>
              <a:t>shareware</a:t>
            </a:r>
            <a:r>
              <a:rPr lang="el-GR" sz="1200" kern="1200" dirty="0" smtClean="0">
                <a:solidFill>
                  <a:schemeClr val="tx1"/>
                </a:solidFill>
                <a:effectLst/>
                <a:latin typeface="+mn-lt"/>
                <a:ea typeface="+mn-ea"/>
                <a:cs typeface="+mn-cs"/>
              </a:rPr>
              <a:t> προγράμματα, όπως το </a:t>
            </a:r>
            <a:r>
              <a:rPr lang="el-GR" sz="1200" kern="1200" dirty="0" err="1" smtClean="0">
                <a:solidFill>
                  <a:schemeClr val="tx1"/>
                </a:solidFill>
                <a:effectLst/>
                <a:latin typeface="+mn-lt"/>
                <a:ea typeface="+mn-ea"/>
                <a:cs typeface="+mn-cs"/>
              </a:rPr>
              <a:t>WinZip</a:t>
            </a:r>
            <a:r>
              <a:rPr lang="el-GR" sz="1200" kern="1200" dirty="0" smtClean="0">
                <a:solidFill>
                  <a:schemeClr val="tx1"/>
                </a:solidFill>
                <a:effectLst/>
                <a:latin typeface="+mn-lt"/>
                <a:ea typeface="+mn-ea"/>
                <a:cs typeface="+mn-cs"/>
              </a:rPr>
              <a:t> (για Windows) και το </a:t>
            </a:r>
            <a:r>
              <a:rPr lang="el-GR" sz="1200" kern="1200" dirty="0" err="1" smtClean="0">
                <a:solidFill>
                  <a:schemeClr val="tx1"/>
                </a:solidFill>
                <a:effectLst/>
                <a:latin typeface="+mn-lt"/>
                <a:ea typeface="+mn-ea"/>
                <a:cs typeface="+mn-cs"/>
              </a:rPr>
              <a:t>StuffIt</a:t>
            </a:r>
            <a:r>
              <a:rPr lang="el-GR" sz="1200" kern="1200" dirty="0" smtClean="0">
                <a:solidFill>
                  <a:schemeClr val="tx1"/>
                </a:solidFill>
                <a:effectLst/>
                <a:latin typeface="+mn-lt"/>
                <a:ea typeface="+mn-ea"/>
                <a:cs typeface="+mn-cs"/>
              </a:rPr>
              <a:t> (για Windows ή </a:t>
            </a:r>
            <a:r>
              <a:rPr lang="el-GR" sz="1200" kern="1200" dirty="0" err="1" smtClean="0">
                <a:solidFill>
                  <a:schemeClr val="tx1"/>
                </a:solidFill>
                <a:effectLst/>
                <a:latin typeface="+mn-lt"/>
                <a:ea typeface="+mn-ea"/>
                <a:cs typeface="+mn-cs"/>
              </a:rPr>
              <a:t>Mac</a:t>
            </a:r>
            <a:r>
              <a:rPr lang="el-GR" sz="1200" kern="1200" dirty="0" smtClean="0">
                <a:solidFill>
                  <a:schemeClr val="tx1"/>
                </a:solidFill>
                <a:effectLst/>
                <a:latin typeface="+mn-lt"/>
                <a:ea typeface="+mn-ea"/>
                <a:cs typeface="+mn-cs"/>
              </a:rPr>
              <a:t>) προκειμένου να «συμπιέζετε» τα αρχεία σας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815531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a:t>
            </a:r>
            <a:r>
              <a:rPr lang="el-GR" sz="1200" kern="1200" dirty="0" smtClean="0">
                <a:solidFill>
                  <a:schemeClr val="tx1"/>
                </a:solidFill>
                <a:effectLst/>
                <a:latin typeface="+mn-lt"/>
                <a:ea typeface="+mn-ea"/>
                <a:cs typeface="+mn-cs"/>
              </a:rPr>
              <a:t>βοηθητικά προγράμματα</a:t>
            </a:r>
            <a:r>
              <a:rPr lang="el-GR" sz="1200" kern="1200" baseline="0" dirty="0" smtClean="0">
                <a:solidFill>
                  <a:schemeClr val="tx1"/>
                </a:solidFill>
                <a:effectLst/>
                <a:latin typeface="+mn-lt"/>
                <a:ea typeface="+mn-ea"/>
                <a:cs typeface="+mn-cs"/>
              </a:rPr>
              <a:t> είναι</a:t>
            </a:r>
            <a:r>
              <a:rPr lang="el-GR" sz="1200" kern="1200" dirty="0" smtClean="0">
                <a:solidFill>
                  <a:schemeClr val="tx1"/>
                </a:solidFill>
                <a:effectLst/>
                <a:latin typeface="+mn-lt"/>
                <a:ea typeface="+mn-ea"/>
                <a:cs typeface="+mn-cs"/>
              </a:rPr>
              <a:t> μικρές εφαρμογές που εκτελούν ειδικές λειτουργίες στον υπολογιστή</a:t>
            </a:r>
            <a:r>
              <a:rPr lang="el-GR" sz="1200" kern="1200" baseline="0" dirty="0" smtClean="0">
                <a:solidFill>
                  <a:schemeClr val="tx1"/>
                </a:solidFill>
                <a:effectLst/>
                <a:latin typeface="+mn-lt"/>
                <a:ea typeface="+mn-ea"/>
                <a:cs typeface="+mn-cs"/>
              </a:rPr>
              <a:t> και διακρίνονται σε τρία είδη</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Εκείνα που περιλαμβάνονται στο ΛΣ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Εκείνα που πωλούνται ως αυτόνομα προγράμματα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Εκείνα </a:t>
            </a:r>
            <a:r>
              <a:rPr lang="el-GR" sz="1200" kern="1200" dirty="0" smtClean="0">
                <a:solidFill>
                  <a:schemeClr val="tx1"/>
                </a:solidFill>
                <a:effectLst/>
                <a:latin typeface="+mn-lt"/>
                <a:ea typeface="+mn-ea"/>
                <a:cs typeface="+mn-cs"/>
              </a:rPr>
              <a:t>που προσφέρονται ως </a:t>
            </a:r>
            <a:r>
              <a:rPr lang="el-GR" sz="1200" kern="1200" dirty="0" err="1" smtClean="0">
                <a:solidFill>
                  <a:schemeClr val="tx1"/>
                </a:solidFill>
                <a:effectLst/>
                <a:latin typeface="+mn-lt"/>
                <a:ea typeface="+mn-ea"/>
                <a:cs typeface="+mn-cs"/>
              </a:rPr>
              <a:t>freeware</a:t>
            </a:r>
            <a:r>
              <a:rPr lang="el-GR" sz="1200" kern="1200" baseline="0" dirty="0" smtClean="0">
                <a:solidFill>
                  <a:schemeClr val="tx1"/>
                </a:solidFill>
                <a:effectLst/>
                <a:latin typeface="+mn-lt"/>
                <a:ea typeface="+mn-ea"/>
                <a:cs typeface="+mn-cs"/>
              </a:rPr>
              <a:t> – λογισμικό προστασίας από κακόβουλο λογισμικό, όπως το </a:t>
            </a:r>
            <a:r>
              <a:rPr lang="el-GR" sz="1200" kern="1200" baseline="0" dirty="0" err="1" smtClean="0">
                <a:solidFill>
                  <a:schemeClr val="tx1"/>
                </a:solidFill>
                <a:effectLst/>
                <a:latin typeface="+mn-lt"/>
                <a:ea typeface="+mn-ea"/>
                <a:cs typeface="+mn-cs"/>
              </a:rPr>
              <a:t>Ad</a:t>
            </a:r>
            <a:r>
              <a:rPr lang="el-GR" sz="1200" kern="1200" baseline="0" dirty="0" smtClean="0">
                <a:solidFill>
                  <a:schemeClr val="tx1"/>
                </a:solidFill>
                <a:effectLst/>
                <a:latin typeface="+mn-lt"/>
                <a:ea typeface="+mn-ea"/>
                <a:cs typeface="+mn-cs"/>
              </a:rPr>
              <a:t>-</a:t>
            </a:r>
            <a:r>
              <a:rPr lang="el-GR" sz="1200" kern="1200" baseline="0" dirty="0" err="1" smtClean="0">
                <a:solidFill>
                  <a:schemeClr val="tx1"/>
                </a:solidFill>
                <a:effectLst/>
                <a:latin typeface="+mn-lt"/>
                <a:ea typeface="+mn-ea"/>
                <a:cs typeface="+mn-cs"/>
              </a:rPr>
              <a:t>Aware</a:t>
            </a:r>
            <a:r>
              <a:rPr lang="el-GR" sz="1200" kern="1200" baseline="0" dirty="0" smtClean="0">
                <a:solidFill>
                  <a:schemeClr val="tx1"/>
                </a:solidFill>
                <a:effectLst/>
                <a:latin typeface="+mn-lt"/>
                <a:ea typeface="+mn-ea"/>
                <a:cs typeface="+mn-cs"/>
              </a:rPr>
              <a:t> της </a:t>
            </a:r>
            <a:r>
              <a:rPr lang="el-GR" sz="1200" kern="1200" baseline="0" dirty="0" err="1" smtClean="0">
                <a:solidFill>
                  <a:schemeClr val="tx1"/>
                </a:solidFill>
                <a:effectLst/>
                <a:latin typeface="+mn-lt"/>
                <a:ea typeface="+mn-ea"/>
                <a:cs typeface="+mn-cs"/>
              </a:rPr>
              <a:t>Lavasoft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Γενικά, τα βασικά βοηθητικά προγράμματα που σχεδιάζονται για τη διαχείριση και τη βελτίωση της λειτουργίας του υλικού του υπολογιστή σας ενσωματώνονται στο ΛΣ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αυτόνομα βοηθητικά προγράμματα συνήθως προσφέρουν περισσότερες λειτουργίες ή μια πιο απλή </a:t>
            </a:r>
            <a:r>
              <a:rPr lang="el-GR" sz="1200" kern="1200" dirty="0" err="1" smtClean="0">
                <a:solidFill>
                  <a:schemeClr val="tx1"/>
                </a:solidFill>
                <a:effectLst/>
                <a:latin typeface="+mn-lt"/>
                <a:ea typeface="+mn-ea"/>
                <a:cs typeface="+mn-cs"/>
              </a:rPr>
              <a:t>διεπαφή</a:t>
            </a:r>
            <a:r>
              <a:rPr lang="el-GR" sz="1200" kern="1200" dirty="0" smtClean="0">
                <a:solidFill>
                  <a:schemeClr val="tx1"/>
                </a:solidFill>
                <a:effectLst/>
                <a:latin typeface="+mn-lt"/>
                <a:ea typeface="+mn-ea"/>
                <a:cs typeface="+mn-cs"/>
              </a:rPr>
              <a:t> χρήστη για εφεδρικά αντίγραφα, ασφάλεια, διάγνωση ή αποκατάσταση</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Tree>
    <p:extLst>
      <p:ext uri="{BB962C8B-B14F-4D97-AF65-F5344CB8AC3E}">
        <p14:creationId xmlns:p14="http://schemas.microsoft.com/office/powerpoint/2010/main" xmlns="" val="1353303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34</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Η «Εκκαθάριση δίσκου» (Disk </a:t>
            </a:r>
            <a:r>
              <a:rPr lang="el-GR" sz="1200" kern="1200" dirty="0" err="1" smtClean="0">
                <a:solidFill>
                  <a:schemeClr val="tx1"/>
                </a:solidFill>
                <a:effectLst/>
                <a:latin typeface="+mn-lt"/>
                <a:ea typeface="+mn-ea"/>
                <a:cs typeface="+mn-cs"/>
              </a:rPr>
              <a:t>Cleanup</a:t>
            </a:r>
            <a:r>
              <a:rPr lang="el-GR" sz="1200" kern="1200" dirty="0" smtClean="0">
                <a:solidFill>
                  <a:schemeClr val="tx1"/>
                </a:solidFill>
                <a:effectLst/>
                <a:latin typeface="+mn-lt"/>
                <a:ea typeface="+mn-ea"/>
                <a:cs typeface="+mn-cs"/>
              </a:rPr>
              <a:t>) αφαιρεί περιττά αρχεία από τον σκληρό δίσκο σας</a:t>
            </a:r>
            <a:r>
              <a:rPr lang="en-US" sz="1200" b="0" u="none" strike="noStrike" kern="1200" baseline="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Μερικές</a:t>
            </a:r>
            <a:r>
              <a:rPr lang="el-GR" sz="1200" kern="1200" baseline="0" dirty="0" smtClean="0">
                <a:solidFill>
                  <a:schemeClr val="tx1"/>
                </a:solidFill>
                <a:effectLst/>
                <a:latin typeface="+mn-lt"/>
                <a:ea typeface="+mn-ea"/>
                <a:cs typeface="+mn-cs"/>
              </a:rPr>
              <a:t> φορές</a:t>
            </a:r>
            <a:r>
              <a:rPr lang="el-GR" sz="1200" kern="1200" dirty="0" smtClean="0">
                <a:solidFill>
                  <a:schemeClr val="tx1"/>
                </a:solidFill>
                <a:effectLst/>
                <a:latin typeface="+mn-lt"/>
                <a:ea typeface="+mn-ea"/>
                <a:cs typeface="+mn-cs"/>
              </a:rPr>
              <a:t> το σύστημά σας παγώνει ή παρατηρείται κάποιο πρόβλημα που σας εμποδίζει να βγείτε με τον κατάλληλο τρόπο από ένα πρόγραμμα.</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Εάν ένα πρόγραμμα σταματήσει να λειτουργεί, μπορείτε να χρησιμοποιήσετε το βοηθητικό πρόγραμμα «Διαχείριση εργασιών» (</a:t>
            </a:r>
            <a:r>
              <a:rPr lang="el-GR" sz="1200" kern="1200" dirty="0" err="1" smtClean="0">
                <a:solidFill>
                  <a:schemeClr val="tx1"/>
                </a:solidFill>
                <a:effectLst/>
                <a:latin typeface="+mn-lt"/>
                <a:ea typeface="+mn-ea"/>
                <a:cs typeface="+mn-cs"/>
              </a:rPr>
              <a:t>Task</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Manager</a:t>
            </a:r>
            <a:r>
              <a:rPr lang="el-GR" sz="1200" kern="1200" dirty="0" smtClean="0">
                <a:solidFill>
                  <a:schemeClr val="tx1"/>
                </a:solidFill>
                <a:effectLst/>
                <a:latin typeface="+mn-lt"/>
                <a:ea typeface="+mn-ea"/>
                <a:cs typeface="+mn-cs"/>
              </a:rPr>
              <a:t>) των Windows, ώστε να διενεργήσετε έναν έλεγχο σε αυτό ή να το κλείσετε.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b="0" u="none" strike="noStrike" kern="1200" baseline="0" dirty="0" smtClean="0">
                <a:solidFill>
                  <a:schemeClr val="tx1"/>
                </a:solidFill>
                <a:latin typeface="+mn-lt"/>
                <a:ea typeface="+mn-ea"/>
                <a:cs typeface="+mn-cs"/>
              </a:rPr>
              <a:t>Η «Ανασυγκρότηση δίσκου» (</a:t>
            </a:r>
            <a:r>
              <a:rPr lang="el-GR" sz="1200" b="0" u="none" strike="noStrike" kern="1200" baseline="0" dirty="0" err="1" smtClean="0">
                <a:solidFill>
                  <a:schemeClr val="tx1"/>
                </a:solidFill>
                <a:latin typeface="+mn-lt"/>
                <a:ea typeface="+mn-ea"/>
                <a:cs typeface="+mn-cs"/>
              </a:rPr>
              <a:t>disk</a:t>
            </a:r>
            <a:r>
              <a:rPr lang="el-GR" sz="1200" b="0" u="none" strike="noStrike" kern="1200" baseline="0" dirty="0" smtClean="0">
                <a:solidFill>
                  <a:schemeClr val="tx1"/>
                </a:solidFill>
                <a:latin typeface="+mn-lt"/>
                <a:ea typeface="+mn-ea"/>
                <a:cs typeface="+mn-cs"/>
              </a:rPr>
              <a:t> </a:t>
            </a:r>
            <a:r>
              <a:rPr lang="el-GR" sz="1200" b="0" u="none" strike="noStrike" kern="1200" baseline="0" dirty="0" err="1" smtClean="0">
                <a:solidFill>
                  <a:schemeClr val="tx1"/>
                </a:solidFill>
                <a:latin typeface="+mn-lt"/>
                <a:ea typeface="+mn-ea"/>
                <a:cs typeface="+mn-cs"/>
              </a:rPr>
              <a:t>defragmentation</a:t>
            </a:r>
            <a:r>
              <a:rPr lang="el-GR" sz="1200" b="0" u="none" strike="noStrike" kern="1200" baseline="0" dirty="0" smtClean="0">
                <a:solidFill>
                  <a:schemeClr val="tx1"/>
                </a:solidFill>
                <a:latin typeface="+mn-lt"/>
                <a:ea typeface="+mn-ea"/>
                <a:cs typeface="+mn-cs"/>
              </a:rPr>
              <a:t>) είναι το εργαλείο που τακτοποιεί τα κατακερματισμένα δεδομένα, ώστε τα σχετικά κομμάτια των αρχείων να ενοποιούνται</a:t>
            </a:r>
            <a:r>
              <a:rPr lang="en-US" sz="1200" b="0" u="none" strike="noStrike" kern="1200" baseline="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623409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35</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Όταν χρησιμοποιείτε το βοηθητικό πρόγραμμα «Ιστορικό αρχείων», μπορείτε να δώσετε εντολή στα Windows να δημιουργούν αυτόματα ένα αντίγραφο των βιβλιοθηκών σας, της επιφάνειας εργασίας, των επαφών σας και των αγαπημένων σας και να το τοποθετείτε σε άλλη συσκευή αποθήκευσης</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Τα Windows διαθέτουν ένα βοηθητικό πρόγραμμα το οποίο ονομάζεται «Επαναφορά συστήματος» (</a:t>
            </a:r>
            <a:r>
              <a:rPr lang="el-GR" sz="1200" b="0" i="0" u="none" strike="noStrike" kern="1200" baseline="0" dirty="0" err="1" smtClean="0">
                <a:solidFill>
                  <a:schemeClr val="tx1"/>
                </a:solidFill>
                <a:latin typeface="+mn-lt"/>
                <a:ea typeface="+mn-ea"/>
                <a:cs typeface="+mn-cs"/>
              </a:rPr>
              <a:t>System</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Restore</a:t>
            </a:r>
            <a:r>
              <a:rPr lang="el-GR" sz="1200" b="0" i="0" u="none" strike="noStrike" kern="1200" baseline="0" dirty="0" smtClean="0">
                <a:solidFill>
                  <a:schemeClr val="tx1"/>
                </a:solidFill>
                <a:latin typeface="+mn-lt"/>
                <a:ea typeface="+mn-ea"/>
                <a:cs typeface="+mn-cs"/>
              </a:rPr>
              <a:t>) και σας επιτρέπει να επαναφέρετε τις ρυθμίσεις του συστήματός σας σε μια συγκεκριμένη ημερομηνία, όταν όλα λειτουργούσαν σωστά</a:t>
            </a:r>
            <a:r>
              <a:rPr lang="en-US" sz="1200" b="0" i="0" u="none" strike="noStrike" kern="1200" baseline="0" dirty="0" smtClean="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6448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A0D40989-5947-4896-8621-DA07961ED946}" type="slidenum">
              <a:rPr lang="en-US" smtClean="0"/>
              <a:pPr/>
              <a:t>36</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Microsoft Windows περιλαμβάνουν ρυθμίσεις διευκόλυνσης πρόσβασης (</a:t>
            </a:r>
            <a:r>
              <a:rPr lang="el-GR" sz="1200" kern="1200" dirty="0" err="1" smtClean="0">
                <a:solidFill>
                  <a:schemeClr val="tx1"/>
                </a:solidFill>
                <a:effectLst/>
                <a:latin typeface="+mn-lt"/>
                <a:ea typeface="+mn-ea"/>
                <a:cs typeface="+mn-cs"/>
              </a:rPr>
              <a:t>Ease</a:t>
            </a:r>
            <a:r>
              <a:rPr lang="el-GR" sz="1200" kern="1200" dirty="0" smtClean="0">
                <a:solidFill>
                  <a:schemeClr val="tx1"/>
                </a:solidFill>
                <a:effectLst/>
                <a:latin typeface="+mn-lt"/>
                <a:ea typeface="+mn-ea"/>
                <a:cs typeface="+mn-cs"/>
              </a:rPr>
              <a:t> of Access), ένα κεντρικό σημείο όπου βρίσκονται όλα τα εργαλεία και η τεχνολογία υποστήριξης για την προσαρμογή των ρυθμίσεων προσβασιμότητας.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εργαλεία διευκόλυνσης πρόσβασης περιλαμβάνουν εργαλεία που βοηθούν τους ανθρώπους με ειδικές ανάγκες</a:t>
            </a:r>
            <a:r>
              <a:rPr lang="en-US" sz="1200" kern="120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800118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xmlns="" val="3954212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38</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τρεις στόχοι που σχετίζονται με τα βασικά στοιχεία των λειτουργικών συστημάτων</a:t>
            </a:r>
            <a:r>
              <a:rPr lang="el-GR" sz="1200" baseline="0" dirty="0" smtClean="0">
                <a:solidFill>
                  <a:schemeClr val="tx1"/>
                </a:solidFill>
              </a:rPr>
              <a:t>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5.1  </a:t>
            </a:r>
            <a:r>
              <a:rPr lang="el-GR" sz="1200" dirty="0" smtClean="0"/>
              <a:t>Οι λειτουργίες του λειτουργικού συστήματος.</a:t>
            </a:r>
            <a:endParaRPr lang="en-US" sz="1200" dirty="0"/>
          </a:p>
          <a:p>
            <a:pPr marL="1035558" indent="-692658">
              <a:buNone/>
            </a:pPr>
            <a:r>
              <a:rPr lang="en-US" sz="1200" dirty="0"/>
              <a:t>5.2 </a:t>
            </a:r>
            <a:r>
              <a:rPr lang="el-GR" sz="1200" dirty="0" smtClean="0"/>
              <a:t>Τα πιο δημοφιλή λειτουργικά συστήματα για προσωπική χρήση.</a:t>
            </a:r>
          </a:p>
          <a:p>
            <a:pPr marL="1035558" indent="-692658">
              <a:buNone/>
            </a:pPr>
            <a:r>
              <a:rPr lang="en-US" sz="1200" dirty="0" smtClean="0"/>
              <a:t>5.3</a:t>
            </a:r>
            <a:r>
              <a:rPr lang="en-US" sz="1200" dirty="0"/>
              <a:t>. </a:t>
            </a:r>
            <a:r>
              <a:rPr lang="el-GR" sz="1200" dirty="0" smtClean="0"/>
              <a:t>Τα διαφορετικά είδη λειτουργικών συστημάτων για μηχανές, δίκτυα και επιχειρήσεις.</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xmlns="" val="225690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τρεις</a:t>
            </a:r>
            <a:r>
              <a:rPr lang="el-GR" sz="1200" baseline="0" dirty="0" smtClean="0">
                <a:solidFill>
                  <a:schemeClr val="tx1"/>
                </a:solidFill>
              </a:rPr>
              <a:t> στόχοι που σχετίζονται με την κατανόηση όσων κάνει το λειτουργικό σύστημα είναι</a:t>
            </a:r>
            <a:r>
              <a:rPr lang="en-US" sz="1200" baseline="0" dirty="0" smtClean="0">
                <a:solidFill>
                  <a:schemeClr val="tx1"/>
                </a:solidFill>
              </a:rPr>
              <a:t>:</a:t>
            </a:r>
            <a:endParaRPr lang="en-US" sz="1200" baseline="0" dirty="0">
              <a:solidFill>
                <a:schemeClr val="tx1"/>
              </a:solidFill>
            </a:endParaRPr>
          </a:p>
          <a:p>
            <a:pPr marL="457200" lvl="1" indent="0">
              <a:buNone/>
            </a:pPr>
            <a:r>
              <a:rPr lang="en-US" sz="1200" dirty="0"/>
              <a:t>5.4  </a:t>
            </a:r>
            <a:r>
              <a:rPr lang="el-GR" sz="1200" dirty="0" smtClean="0"/>
              <a:t>Το λειτουργικό σύστημα παρέχει στους χρήστες ένα μέσο για να </a:t>
            </a:r>
            <a:r>
              <a:rPr lang="el-GR" sz="1200" dirty="0" err="1" smtClean="0"/>
              <a:t>αλληλεπιδρούν</a:t>
            </a:r>
            <a:r>
              <a:rPr lang="el-GR" sz="1200" dirty="0" smtClean="0"/>
              <a:t> με τον υπολογιστή.</a:t>
            </a:r>
          </a:p>
          <a:p>
            <a:pPr marL="457200" lvl="1" indent="0">
              <a:buNone/>
            </a:pPr>
            <a:r>
              <a:rPr lang="en-US" sz="1200" dirty="0" smtClean="0"/>
              <a:t>5.5  </a:t>
            </a:r>
            <a:r>
              <a:rPr lang="el-GR" sz="1200" dirty="0" smtClean="0"/>
              <a:t>Το λειτουργικό σύστημα συμβάλλει στη διαχείριση υλικού, όπως ο επεξεργαστής, η μνήμη, ο χώρος αποθήκευσης και οι</a:t>
            </a:r>
            <a:r>
              <a:rPr lang="el-GR" sz="1200" baseline="0" dirty="0" smtClean="0"/>
              <a:t> </a:t>
            </a:r>
            <a:r>
              <a:rPr lang="el-GR" sz="1200" dirty="0" smtClean="0"/>
              <a:t>περιφερειακές συσκευές.</a:t>
            </a:r>
          </a:p>
          <a:p>
            <a:pPr marL="457200" lvl="1" indent="0">
              <a:buNone/>
            </a:pPr>
            <a:r>
              <a:rPr lang="en-US" sz="1200" dirty="0" smtClean="0"/>
              <a:t>5.6  </a:t>
            </a:r>
            <a:r>
              <a:rPr lang="el-GR" sz="1200" dirty="0" smtClean="0"/>
              <a:t>Αλληλεπίδραση του λειτουργικού συστήματος με το λογισμικό εφαρμογών.</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xmlns="" val="268577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aseline="0" dirty="0" smtClean="0">
                <a:solidFill>
                  <a:schemeClr val="tx1"/>
                </a:solidFill>
              </a:rPr>
              <a:t>Ο στόχος που σχετίζεται με την έναρξη του υπολογιστή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5.7  </a:t>
            </a:r>
            <a:r>
              <a:rPr lang="el-GR" sz="1200" dirty="0" smtClean="0"/>
              <a:t> Διεργασία εκκίνησης του υπολογιστή και χειρισμός σφαλμάτων κατά την εκκίνηση.</a:t>
            </a:r>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xmlns="" val="41515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l-GR" sz="1200" b="0" i="0" u="none" strike="noStrike" kern="1200" baseline="0" dirty="0" smtClean="0">
                <a:solidFill>
                  <a:schemeClr val="tx1"/>
                </a:solidFill>
                <a:latin typeface="+mn-lt"/>
                <a:ea typeface="+mn-ea"/>
                <a:cs typeface="+mn-cs"/>
              </a:rPr>
              <a:t>Το λογισμικό συστημάτων αποτελείται από δύο βασικούς τύπους προγραμμάτων: το </a:t>
            </a:r>
            <a:r>
              <a:rPr lang="el-GR" sz="1200" b="0" i="1" u="none" strike="noStrike" kern="1200" baseline="0" dirty="0" smtClean="0">
                <a:solidFill>
                  <a:schemeClr val="tx1"/>
                </a:solidFill>
                <a:latin typeface="+mn-lt"/>
                <a:ea typeface="+mn-ea"/>
                <a:cs typeface="+mn-cs"/>
              </a:rPr>
              <a:t>λειτουργικό σύστημα </a:t>
            </a:r>
            <a:r>
              <a:rPr lang="el-GR" sz="1200" b="0" i="0" u="none" strike="noStrike" kern="1200" baseline="0" dirty="0" smtClean="0">
                <a:solidFill>
                  <a:schemeClr val="tx1"/>
                </a:solidFill>
                <a:latin typeface="+mn-lt"/>
                <a:ea typeface="+mn-ea"/>
                <a:cs typeface="+mn-cs"/>
              </a:rPr>
              <a:t>και τα </a:t>
            </a:r>
            <a:r>
              <a:rPr lang="el-GR" sz="1200" b="0" i="1" u="none" strike="noStrike" kern="1200" baseline="0" dirty="0" smtClean="0">
                <a:solidFill>
                  <a:schemeClr val="tx1"/>
                </a:solidFill>
                <a:latin typeface="+mn-lt"/>
                <a:ea typeface="+mn-ea"/>
                <a:cs typeface="+mn-cs"/>
              </a:rPr>
              <a:t>βοηθητικά προγράμματα</a:t>
            </a:r>
            <a:r>
              <a:rPr lang="el-GR"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Το λειτουργικό σύστημα (ΛΣ) (</a:t>
            </a:r>
            <a:r>
              <a:rPr lang="el-GR" sz="1200" b="0" i="0" u="none" strike="noStrike" kern="1200" baseline="0" dirty="0" err="1" smtClean="0">
                <a:solidFill>
                  <a:schemeClr val="tx1"/>
                </a:solidFill>
                <a:latin typeface="+mn-lt"/>
                <a:ea typeface="+mn-ea"/>
                <a:cs typeface="+mn-cs"/>
              </a:rPr>
              <a:t>operating</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system</a:t>
            </a:r>
            <a:r>
              <a:rPr lang="el-GR" sz="1200" b="0" i="0" u="none" strike="noStrike" kern="1200" baseline="0" dirty="0" smtClean="0">
                <a:solidFill>
                  <a:schemeClr val="tx1"/>
                </a:solidFill>
                <a:latin typeface="+mn-lt"/>
                <a:ea typeface="+mn-ea"/>
                <a:cs typeface="+mn-cs"/>
              </a:rPr>
              <a:t> – OS) έχει τρεις βασικές </a:t>
            </a:r>
            <a:r>
              <a:rPr lang="el-GR" sz="1200" b="0" i="0" u="none" strike="noStrike" kern="1200" baseline="0" dirty="0" smtClean="0">
                <a:solidFill>
                  <a:schemeClr val="tx1"/>
                </a:solidFill>
                <a:latin typeface="+mn-lt"/>
                <a:ea typeface="+mn-ea"/>
                <a:cs typeface="+mn-cs"/>
              </a:rPr>
              <a:t>λειτουργίες</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457200"/>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Διαχειρίζεται </a:t>
            </a:r>
            <a:r>
              <a:rPr lang="el-GR" sz="1200" b="0" i="0" u="none" strike="noStrike" kern="1200" baseline="0" dirty="0" smtClean="0">
                <a:solidFill>
                  <a:schemeClr val="tx1"/>
                </a:solidFill>
                <a:latin typeface="+mn-lt"/>
                <a:ea typeface="+mn-ea"/>
                <a:cs typeface="+mn-cs"/>
              </a:rPr>
              <a:t>το υλικό του υπολογιστή</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457200"/>
            <a:r>
              <a:rPr lang="en-US" sz="1200" b="0" i="0" u="none" strike="noStrike" kern="1200" baseline="0" dirty="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Παρέχει έναν σταθερό τρόπο μέσω του οποίου το λογισμικό εφαρμογών μπορεί να συνεργάζεται με την κεντρική μονάδα επεξεργασίας</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457200"/>
            <a:r>
              <a:rPr lang="en-US" sz="1200" b="0" i="0" u="none" strike="noStrike" kern="1200" baseline="0" dirty="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Είναι υπεύθυνο για τη διαχείριση, τον προγραμματισμό και τον συντονισμό των εργασιών.</a:t>
            </a:r>
          </a:p>
        </p:txBody>
      </p:sp>
    </p:spTree>
    <p:extLst>
      <p:ext uri="{BB962C8B-B14F-4D97-AF65-F5344CB8AC3E}">
        <p14:creationId xmlns:p14="http://schemas.microsoft.com/office/powerpoint/2010/main" xmlns="" val="166155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buFont typeface="Arial" pitchFamily="34" charset="0"/>
              <a:buChar char="•"/>
            </a:pPr>
            <a:r>
              <a:rPr lang="en-US" dirty="0" smtClean="0"/>
              <a:t> </a:t>
            </a:r>
            <a:r>
              <a:rPr lang="el-GR" dirty="0" smtClean="0"/>
              <a:t>Άλλες </a:t>
            </a:r>
            <a:r>
              <a:rPr lang="el-GR" dirty="0" smtClean="0"/>
              <a:t>λειτουργίες του λογισμικού συστημάτων</a:t>
            </a:r>
            <a:r>
              <a:rPr lang="el-GR" baseline="0" dirty="0" smtClean="0"/>
              <a:t> είναι η</a:t>
            </a:r>
            <a:r>
              <a:rPr lang="el-GR" dirty="0" smtClean="0"/>
              <a:t> διεπαφή χρήστη (</a:t>
            </a:r>
            <a:r>
              <a:rPr lang="el-GR" dirty="0" err="1" smtClean="0"/>
              <a:t>use</a:t>
            </a:r>
            <a:r>
              <a:rPr lang="el-GR" dirty="0" smtClean="0"/>
              <a:t> </a:t>
            </a:r>
            <a:r>
              <a:rPr lang="el-GR" dirty="0" err="1" smtClean="0"/>
              <a:t>rinterface</a:t>
            </a:r>
            <a:r>
              <a:rPr lang="el-GR" dirty="0" smtClean="0"/>
              <a:t>), δηλαδή τα στοιχεία που σας επιτρέπουν να αλληλεπιδράτε με τον υπολογιστή σας</a:t>
            </a:r>
            <a:r>
              <a:rPr lang="en-US" dirty="0" smtClean="0"/>
              <a:t>.</a:t>
            </a:r>
            <a:r>
              <a:rPr lang="en-US" baseline="0" dirty="0" smtClean="0"/>
              <a:t> </a:t>
            </a:r>
            <a:r>
              <a:rPr lang="el-GR" baseline="0" dirty="0" smtClean="0"/>
              <a:t>Στη διεπαφή χρήστη περιλαμβάνονται η επιφάνεια εργασίας, τα εικονίδια και τα μενού</a:t>
            </a:r>
            <a:r>
              <a:rPr lang="en-US" dirty="0" smtClean="0"/>
              <a:t>.</a:t>
            </a:r>
            <a:endParaRPr lang="en-US" dirty="0"/>
          </a:p>
          <a:p>
            <a:pPr>
              <a:buFont typeface="Arial" pitchFamily="34" charset="0"/>
              <a:buChar char="•"/>
            </a:pPr>
            <a:r>
              <a:rPr lang="en-US" sz="1200" b="0" i="0" u="none" strike="noStrike" kern="1200" baseline="0" dirty="0" smtClean="0">
                <a:latin typeface="+mn-lt"/>
                <a:ea typeface="+mn-ea"/>
                <a:cs typeface="+mn-cs"/>
              </a:rPr>
              <a:t> </a:t>
            </a:r>
            <a:r>
              <a:rPr lang="el-GR" sz="1200" b="0" i="0" u="none" strike="noStrike" kern="1200" baseline="0" dirty="0" smtClean="0">
                <a:latin typeface="+mn-lt"/>
                <a:ea typeface="+mn-ea"/>
                <a:cs typeface="+mn-cs"/>
              </a:rPr>
              <a:t>Ένα </a:t>
            </a:r>
            <a:r>
              <a:rPr lang="el-GR" sz="1200" b="0" i="0" u="none" strike="noStrike" kern="1200" baseline="0" dirty="0" smtClean="0">
                <a:latin typeface="+mn-lt"/>
                <a:ea typeface="+mn-ea"/>
                <a:cs typeface="+mn-cs"/>
              </a:rPr>
              <a:t>βοηθητικό πρόγραμμα (</a:t>
            </a:r>
            <a:r>
              <a:rPr lang="el-GR" sz="1200" b="0" i="0" u="none" strike="noStrike" kern="1200" baseline="0" dirty="0" err="1" smtClean="0">
                <a:latin typeface="+mn-lt"/>
                <a:ea typeface="+mn-ea"/>
                <a:cs typeface="+mn-cs"/>
              </a:rPr>
              <a:t>utility</a:t>
            </a:r>
            <a:r>
              <a:rPr lang="el-GR" sz="1200" b="0" i="0" u="none" strike="noStrike" kern="1200" baseline="0" dirty="0" smtClean="0">
                <a:latin typeface="+mn-lt"/>
                <a:ea typeface="+mn-ea"/>
                <a:cs typeface="+mn-cs"/>
              </a:rPr>
              <a:t> </a:t>
            </a:r>
            <a:r>
              <a:rPr lang="el-GR" sz="1200" b="0" i="0" u="none" strike="noStrike" kern="1200" baseline="0" dirty="0" err="1" smtClean="0">
                <a:latin typeface="+mn-lt"/>
                <a:ea typeface="+mn-ea"/>
                <a:cs typeface="+mn-cs"/>
              </a:rPr>
              <a:t>program</a:t>
            </a:r>
            <a:r>
              <a:rPr lang="el-GR" sz="1200" b="0" i="0" u="none" strike="noStrike" kern="1200" baseline="0" dirty="0" smtClean="0">
                <a:latin typeface="+mn-lt"/>
                <a:ea typeface="+mn-ea"/>
                <a:cs typeface="+mn-cs"/>
              </a:rPr>
              <a:t>) είναι ένα μικρό πρόγραμμα το οποίο εκτελεί πολλές από τις εργασίες γενικού καθαρισμού και τακτοποίησης του υπολογιστή σας, όπως η συντήρηση του συστήματος και η συμπίεση των αρχείων</a:t>
            </a:r>
            <a:r>
              <a:rPr lang="en-US" sz="1200" b="0" i="0" u="none" strike="noStrike" kern="1200" baseline="0" dirty="0" smtClean="0">
                <a:latin typeface="+mn-lt"/>
                <a:ea typeface="+mn-ea"/>
                <a:cs typeface="+mn-cs"/>
              </a:rPr>
              <a:t>. </a:t>
            </a:r>
            <a:r>
              <a:rPr lang="el-GR" sz="1200" b="0" i="0" u="none" strike="noStrike" kern="1200" baseline="0" dirty="0" smtClean="0">
                <a:latin typeface="+mn-lt"/>
                <a:ea typeface="+mn-ea"/>
                <a:cs typeface="+mn-cs"/>
              </a:rPr>
              <a:t>Σε κάθε ΛΣ περιλαμβάνονται πολλά βοηθητικά προγράμματα</a:t>
            </a:r>
            <a:r>
              <a:rPr lang="en-US" sz="1200" b="0" i="0" u="none" strike="noStrike" kern="1200" baseline="0" dirty="0" smtClean="0">
                <a:latin typeface="+mn-lt"/>
                <a:ea typeface="+mn-ea"/>
                <a:cs typeface="+mn-cs"/>
              </a:rPr>
              <a:t>.</a:t>
            </a:r>
            <a:endParaRPr lang="en-US" sz="1200" b="0" i="0" u="none" strike="noStrike" kern="1200" baseline="0" dirty="0">
              <a:latin typeface="+mn-lt"/>
              <a:ea typeface="+mn-ea"/>
              <a:cs typeface="+mn-cs"/>
            </a:endParaRPr>
          </a:p>
          <a:p>
            <a:pPr>
              <a:buFont typeface="Arial" pitchFamily="34" charset="0"/>
              <a:buChar char="•"/>
            </a:pPr>
            <a:r>
              <a:rPr lang="en-US" sz="1200" b="0" i="0" u="none" strike="noStrike" kern="1200" baseline="0" dirty="0" smtClean="0">
                <a:latin typeface="+mn-lt"/>
                <a:ea typeface="+mn-ea"/>
                <a:cs typeface="+mn-cs"/>
              </a:rPr>
              <a:t> </a:t>
            </a:r>
            <a:r>
              <a:rPr lang="el-GR" sz="1200" b="0" i="0" u="none" strike="noStrike" kern="1200" baseline="0" dirty="0" smtClean="0">
                <a:latin typeface="+mn-lt"/>
                <a:ea typeface="+mn-ea"/>
                <a:cs typeface="+mn-cs"/>
              </a:rPr>
              <a:t>Όταν </a:t>
            </a:r>
            <a:r>
              <a:rPr lang="el-GR" sz="1200" b="0" i="0" u="none" strike="noStrike" kern="1200" baseline="0" dirty="0" smtClean="0">
                <a:latin typeface="+mn-lt"/>
                <a:ea typeface="+mn-ea"/>
                <a:cs typeface="+mn-cs"/>
              </a:rPr>
              <a:t>αναπτύχθηκαν αρχικά τα λειτουργικά συστήματα, προορίζονταν για έναν χρήστη που εκτελούσε μία εργασία κάθε φορά</a:t>
            </a:r>
            <a:r>
              <a:rPr lang="en-US" sz="1200" b="0" i="0" u="none" strike="noStrike" kern="1200" baseline="0" dirty="0" smtClean="0">
                <a:latin typeface="+mn-lt"/>
                <a:ea typeface="+mn-ea"/>
                <a:cs typeface="+mn-cs"/>
              </a:rPr>
              <a:t>. </a:t>
            </a:r>
            <a:r>
              <a:rPr lang="en-US" sz="1200" b="0" i="0" u="none" strike="noStrike" kern="1200" baseline="0" dirty="0" smtClean="0">
                <a:latin typeface="+mn-lt"/>
                <a:ea typeface="+mn-ea"/>
                <a:cs typeface="+mn-cs"/>
              </a:rPr>
              <a:t>T</a:t>
            </a:r>
            <a:r>
              <a:rPr lang="el-GR" sz="1200" b="0" i="0" u="none" strike="noStrike" kern="1200" baseline="0" dirty="0" smtClean="0">
                <a:latin typeface="+mn-lt"/>
                <a:ea typeface="+mn-ea"/>
                <a:cs typeface="+mn-cs"/>
              </a:rPr>
              <a:t>α </a:t>
            </a:r>
            <a:r>
              <a:rPr lang="el-GR" sz="1200" b="0" i="0" u="none" strike="noStrike" kern="1200" baseline="0" dirty="0" smtClean="0">
                <a:latin typeface="+mn-lt"/>
                <a:ea typeface="+mn-ea"/>
                <a:cs typeface="+mn-cs"/>
              </a:rPr>
              <a:t>σύγχρονα λειτουργικά συστήματα δίνουν σε έναν χρήστη τη δυνατότητα να εφαρμόζει τη λεγόμενη </a:t>
            </a:r>
            <a:r>
              <a:rPr lang="el-GR" sz="1200" b="0" i="0" u="none" strike="noStrike" kern="1200" baseline="0" dirty="0" err="1" smtClean="0">
                <a:latin typeface="+mn-lt"/>
                <a:ea typeface="+mn-ea"/>
                <a:cs typeface="+mn-cs"/>
              </a:rPr>
              <a:t>πολυεργασία</a:t>
            </a:r>
            <a:r>
              <a:rPr lang="el-GR" sz="1200" b="0" i="0" u="none" strike="noStrike" kern="1200" baseline="0" dirty="0" smtClean="0">
                <a:latin typeface="+mn-lt"/>
                <a:ea typeface="+mn-ea"/>
                <a:cs typeface="+mn-cs"/>
              </a:rPr>
              <a:t> (</a:t>
            </a:r>
            <a:r>
              <a:rPr lang="el-GR" sz="1200" b="0" i="0" u="none" strike="noStrike" kern="1200" baseline="0" dirty="0" err="1" smtClean="0">
                <a:latin typeface="+mn-lt"/>
                <a:ea typeface="+mn-ea"/>
                <a:cs typeface="+mn-cs"/>
              </a:rPr>
              <a:t>multitask</a:t>
            </a:r>
            <a:r>
              <a:rPr lang="el-GR" sz="1200" b="0" i="0" u="none" strike="noStrike" kern="1200" baseline="0" dirty="0" smtClean="0">
                <a:latin typeface="+mn-lt"/>
                <a:ea typeface="+mn-ea"/>
                <a:cs typeface="+mn-cs"/>
              </a:rPr>
              <a:t>), δηλαδή να εκτελεί περισσότερες από μία εργασίες κάθε φορά. </a:t>
            </a:r>
            <a:endParaRPr lang="en-US" dirty="0"/>
          </a:p>
        </p:txBody>
      </p:sp>
    </p:spTree>
    <p:extLst>
      <p:ext uri="{BB962C8B-B14F-4D97-AF65-F5344CB8AC3E}">
        <p14:creationId xmlns:p14="http://schemas.microsoft.com/office/powerpoint/2010/main" xmlns="" val="412110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l-GR" sz="1200" b="0" i="0" u="none" strike="noStrike" kern="1200" baseline="0" dirty="0" smtClean="0">
                <a:solidFill>
                  <a:schemeClr val="tx1"/>
                </a:solidFill>
                <a:latin typeface="+mn-lt"/>
                <a:ea typeface="+mn-ea"/>
                <a:cs typeface="+mn-cs"/>
              </a:rPr>
              <a:t> Η Εικόνα 5.1 παρουσιάζει μερικά από τα πιο γνωστά λειτουργικά συστήματα. </a:t>
            </a:r>
            <a:endParaRPr lang="en-US" dirty="0"/>
          </a:p>
        </p:txBody>
      </p:sp>
    </p:spTree>
    <p:extLst>
      <p:ext uri="{BB962C8B-B14F-4D97-AF65-F5344CB8AC3E}">
        <p14:creationId xmlns:p14="http://schemas.microsoft.com/office/powerpoint/2010/main" xmlns="" val="267152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529" y="1"/>
            <a:ext cx="7992472" cy="1461652"/>
          </a:xfrm>
          <a:noFill/>
        </p:spPr>
        <p:txBody>
          <a:bodyPr/>
          <a:lstStyle>
            <a:lvl1pPr>
              <a:defRPr lang="en-US" sz="4000" b="1" kern="1200" dirty="0">
                <a:solidFill>
                  <a:srgbClr val="007FA3"/>
                </a:solidFill>
                <a:latin typeface="Times New Roman" panose="02020603050405020304" pitchFamily="18" charset="0"/>
                <a:ea typeface="+mj-ea"/>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264583"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094880"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315922" y="6492876"/>
            <a:ext cx="413698" cy="365125"/>
          </a:xfrm>
          <a:prstGeom prst="rect">
            <a:avLst/>
          </a:prstGeom>
        </p:spPr>
        <p:txBody>
          <a:bodyPr/>
          <a:lstStyle/>
          <a:p>
            <a:fld id="{60290624-BA46-45E4-BCA2-F24A337D9F6F}" type="slidenum">
              <a:rPr lang="en-US" smtClean="0"/>
              <a:pPr/>
              <a:t>‹#›</a:t>
            </a:fld>
            <a:endParaRPr lang="en-US"/>
          </a:p>
        </p:txBody>
      </p:sp>
    </p:spTree>
    <p:extLst>
      <p:ext uri="{BB962C8B-B14F-4D97-AF65-F5344CB8AC3E}">
        <p14:creationId xmlns:p14="http://schemas.microsoft.com/office/powerpoint/2010/main" xmlns="" val="211528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4/17/2018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smtClean="0">
                <a:solidFill>
                  <a:schemeClr val="accent4">
                    <a:lumMod val="75000"/>
                  </a:schemeClr>
                </a:solidFill>
                <a:latin typeface="Malgun Gothic" pitchFamily="34" charset="-127"/>
                <a:ea typeface="Malgun Gothic" pitchFamily="34" charset="-127"/>
                <a:cs typeface="ＭＳ Ｐゴシック" charset="-128"/>
              </a:rPr>
              <a:t>A</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MARTIN</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 </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M</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smtClean="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endParaRPr lang="el-GR" sz="28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r>
              <a:rPr lang="el-GR" sz="2400" b="1" dirty="0" smtClean="0">
                <a:solidFill>
                  <a:schemeClr val="accent1">
                    <a:lumMod val="75000"/>
                  </a:schemeClr>
                </a:solidFill>
                <a:latin typeface="Malgun Gothic" pitchFamily="34" charset="-127"/>
                <a:ea typeface="Malgun Gothic" pitchFamily="34" charset="-127"/>
                <a:cs typeface="ＭＳ Ｐゴシック" charset="-128"/>
              </a:rPr>
              <a:t>Θεωρία και πράξη</a:t>
            </a:r>
            <a:endParaRPr lang="el-GR" sz="24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4"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610600" cy="1600200"/>
          </a:xfrm>
        </p:spPr>
        <p:txBody>
          <a:bodyPr>
            <a:normAutofit/>
          </a:bodyPr>
          <a:lstStyle/>
          <a:p>
            <a:r>
              <a:rPr lang="el-GR" dirty="0" smtClean="0"/>
              <a:t>Το </a:t>
            </a:r>
            <a:r>
              <a:rPr lang="el-GR" dirty="0"/>
              <a:t>λογισμικό συστημάτων</a:t>
            </a:r>
            <a:r>
              <a:rPr lang="en-US" dirty="0"/>
              <a:t/>
            </a:r>
            <a:br>
              <a:rPr lang="en-US" dirty="0"/>
            </a:br>
            <a:r>
              <a:rPr lang="el-GR" sz="3200" dirty="0" smtClean="0"/>
              <a:t>Λειτουργικά </a:t>
            </a:r>
            <a:r>
              <a:rPr lang="el-GR" sz="3200" dirty="0"/>
              <a:t>συστήματα για προσωπική χρήση</a:t>
            </a:r>
            <a:br>
              <a:rPr lang="el-GR" sz="3200" dirty="0"/>
            </a:br>
            <a:r>
              <a:rPr lang="en-US" sz="3200" dirty="0" smtClean="0"/>
              <a:t> </a:t>
            </a:r>
            <a:r>
              <a:rPr lang="en-US" sz="2000" dirty="0" smtClean="0"/>
              <a:t>(</a:t>
            </a:r>
            <a:r>
              <a:rPr lang="el-GR" sz="2000" dirty="0" smtClean="0"/>
              <a:t>Στόχος </a:t>
            </a:r>
            <a:r>
              <a:rPr lang="en-US" sz="2000" dirty="0" smtClean="0"/>
              <a:t>5.2</a:t>
            </a:r>
            <a:r>
              <a:rPr lang="en-US" sz="2000" dirty="0"/>
              <a:t>)</a:t>
            </a:r>
            <a:endParaRPr lang="en-US" sz="3000" dirty="0"/>
          </a:p>
        </p:txBody>
      </p:sp>
      <p:pic>
        <p:nvPicPr>
          <p:cNvPr id="3" name="Picture 2"/>
          <p:cNvPicPr>
            <a:picLocks noChangeAspect="1"/>
          </p:cNvPicPr>
          <p:nvPr/>
        </p:nvPicPr>
        <p:blipFill>
          <a:blip r:embed="rId3" cstate="print"/>
          <a:stretch>
            <a:fillRect/>
          </a:stretch>
        </p:blipFill>
        <p:spPr>
          <a:xfrm>
            <a:off x="5105400" y="2514600"/>
            <a:ext cx="3800475" cy="2782684"/>
          </a:xfrm>
          <a:prstGeom prst="rect">
            <a:avLst/>
          </a:prstGeom>
        </p:spPr>
      </p:pic>
      <p:sp>
        <p:nvSpPr>
          <p:cNvPr id="6" name="Content Placeholder 5"/>
          <p:cNvSpPr>
            <a:spLocks noGrp="1"/>
          </p:cNvSpPr>
          <p:nvPr>
            <p:ph idx="1"/>
          </p:nvPr>
        </p:nvSpPr>
        <p:spPr>
          <a:xfrm>
            <a:off x="381000" y="1676400"/>
            <a:ext cx="8686799" cy="4953000"/>
          </a:xfrm>
        </p:spPr>
        <p:txBody>
          <a:bodyPr>
            <a:normAutofit lnSpcReduction="10000"/>
          </a:bodyPr>
          <a:lstStyle/>
          <a:p>
            <a:pPr>
              <a:spcBef>
                <a:spcPts val="0"/>
              </a:spcBef>
              <a:spcAft>
                <a:spcPts val="300"/>
              </a:spcAft>
            </a:pPr>
            <a:r>
              <a:rPr lang="el-GR" dirty="0">
                <a:solidFill>
                  <a:schemeClr val="bg2"/>
                </a:solidFill>
              </a:rPr>
              <a:t>Τ</a:t>
            </a:r>
            <a:r>
              <a:rPr lang="el-GR" dirty="0" smtClean="0">
                <a:solidFill>
                  <a:schemeClr val="bg2"/>
                </a:solidFill>
              </a:rPr>
              <a:t>α </a:t>
            </a:r>
            <a:r>
              <a:rPr lang="el-GR" dirty="0">
                <a:solidFill>
                  <a:schemeClr val="bg2"/>
                </a:solidFill>
              </a:rPr>
              <a:t>τρία κορυφαία λειτουργικά συστήματα για προσωπικούς υπολογιστές</a:t>
            </a:r>
            <a:endParaRPr lang="en-US" dirty="0">
              <a:solidFill>
                <a:schemeClr val="bg2"/>
              </a:solidFill>
            </a:endParaRPr>
          </a:p>
          <a:p>
            <a:pPr lvl="1">
              <a:spcBef>
                <a:spcPts val="0"/>
              </a:spcBef>
              <a:spcAft>
                <a:spcPts val="300"/>
              </a:spcAft>
            </a:pPr>
            <a:r>
              <a:rPr lang="en-US" dirty="0"/>
              <a:t>Windows</a:t>
            </a:r>
          </a:p>
          <a:p>
            <a:pPr lvl="1">
              <a:spcBef>
                <a:spcPts val="0"/>
              </a:spcBef>
              <a:spcAft>
                <a:spcPts val="300"/>
              </a:spcAft>
            </a:pPr>
            <a:r>
              <a:rPr lang="en-US" dirty="0"/>
              <a:t>macOS</a:t>
            </a:r>
          </a:p>
          <a:p>
            <a:pPr lvl="1">
              <a:spcBef>
                <a:spcPts val="0"/>
              </a:spcBef>
              <a:spcAft>
                <a:spcPts val="300"/>
              </a:spcAft>
            </a:pPr>
            <a:r>
              <a:rPr lang="en-US" dirty="0"/>
              <a:t>Linux</a:t>
            </a:r>
          </a:p>
          <a:p>
            <a:pPr>
              <a:spcBef>
                <a:spcPts val="0"/>
              </a:spcBef>
              <a:spcAft>
                <a:spcPts val="300"/>
              </a:spcAft>
            </a:pPr>
            <a:r>
              <a:rPr lang="el-GR" dirty="0" smtClean="0">
                <a:solidFill>
                  <a:schemeClr val="bg2"/>
                </a:solidFill>
              </a:rPr>
              <a:t>ΛΣ για φορητές συσκευές</a:t>
            </a:r>
            <a:endParaRPr lang="en-US" dirty="0">
              <a:solidFill>
                <a:schemeClr val="bg2"/>
              </a:solidFill>
            </a:endParaRPr>
          </a:p>
          <a:p>
            <a:pPr lvl="1">
              <a:spcBef>
                <a:spcPts val="0"/>
              </a:spcBef>
              <a:spcAft>
                <a:spcPts val="300"/>
              </a:spcAft>
            </a:pPr>
            <a:r>
              <a:rPr lang="en-US" dirty="0"/>
              <a:t>Android</a:t>
            </a:r>
          </a:p>
          <a:p>
            <a:pPr lvl="1">
              <a:spcBef>
                <a:spcPts val="0"/>
              </a:spcBef>
              <a:spcAft>
                <a:spcPts val="300"/>
              </a:spcAft>
            </a:pPr>
            <a:r>
              <a:rPr lang="en-US" dirty="0"/>
              <a:t>iOS</a:t>
            </a:r>
          </a:p>
          <a:p>
            <a:pPr lvl="1">
              <a:spcBef>
                <a:spcPts val="0"/>
              </a:spcBef>
              <a:spcAft>
                <a:spcPts val="300"/>
              </a:spcAft>
            </a:pPr>
            <a:r>
              <a:rPr lang="en-US" dirty="0"/>
              <a:t>Windows</a:t>
            </a:r>
          </a:p>
          <a:p>
            <a:pPr>
              <a:spcBef>
                <a:spcPts val="0"/>
              </a:spcBef>
              <a:spcAft>
                <a:spcPts val="300"/>
              </a:spcAft>
            </a:pPr>
            <a:r>
              <a:rPr lang="el-GR" dirty="0" smtClean="0">
                <a:solidFill>
                  <a:schemeClr val="bg2"/>
                </a:solidFill>
              </a:rPr>
              <a:t>Διαδικτυακό</a:t>
            </a:r>
            <a:endParaRPr lang="en-US" dirty="0">
              <a:solidFill>
                <a:schemeClr val="bg2"/>
              </a:solidFill>
            </a:endParaRPr>
          </a:p>
          <a:p>
            <a:pPr lvl="1">
              <a:spcBef>
                <a:spcPts val="0"/>
              </a:spcBef>
              <a:spcAft>
                <a:spcPts val="300"/>
              </a:spcAft>
            </a:pPr>
            <a:r>
              <a:rPr lang="en-US" dirty="0"/>
              <a:t>Google Chrome OS</a:t>
            </a:r>
          </a:p>
        </p:txBody>
      </p:sp>
    </p:spTree>
    <p:extLst>
      <p:ext uri="{BB962C8B-B14F-4D97-AF65-F5344CB8AC3E}">
        <p14:creationId xmlns:p14="http://schemas.microsoft.com/office/powerpoint/2010/main" xmlns="" val="15001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610600" cy="1600200"/>
          </a:xfrm>
        </p:spPr>
        <p:txBody>
          <a:bodyPr>
            <a:normAutofit/>
          </a:bodyPr>
          <a:lstStyle/>
          <a:p>
            <a:r>
              <a:rPr lang="el-GR" dirty="0" smtClean="0"/>
              <a:t>Το </a:t>
            </a:r>
            <a:r>
              <a:rPr lang="el-GR" dirty="0"/>
              <a:t>λογισμικό συστημάτων</a:t>
            </a:r>
            <a:r>
              <a:rPr lang="en-US" dirty="0"/>
              <a:t/>
            </a:r>
            <a:br>
              <a:rPr lang="en-US" dirty="0"/>
            </a:br>
            <a:r>
              <a:rPr lang="el-GR" sz="3200" dirty="0" smtClean="0"/>
              <a:t>Λειτουργικά </a:t>
            </a:r>
            <a:r>
              <a:rPr lang="el-GR" sz="3200" dirty="0"/>
              <a:t>συστήματα για μηχανήματα, δίκτυα και </a:t>
            </a:r>
            <a:r>
              <a:rPr lang="el-GR" sz="3200" dirty="0" smtClean="0"/>
              <a:t>επιχειρήσεις </a:t>
            </a:r>
            <a:r>
              <a:rPr lang="en-US" sz="2000" dirty="0" smtClean="0"/>
              <a:t>(</a:t>
            </a:r>
            <a:r>
              <a:rPr lang="el-GR" sz="2000" dirty="0" smtClean="0"/>
              <a:t>Στόχος</a:t>
            </a:r>
            <a:r>
              <a:rPr lang="en-US" sz="2000" dirty="0" smtClean="0"/>
              <a:t> </a:t>
            </a:r>
            <a:r>
              <a:rPr lang="en-US" sz="2000" dirty="0"/>
              <a:t>5.3)</a:t>
            </a:r>
            <a:endParaRPr lang="en-US" sz="3000" dirty="0"/>
          </a:p>
        </p:txBody>
      </p:sp>
      <p:sp>
        <p:nvSpPr>
          <p:cNvPr id="6" name="Content Placeholder 5"/>
          <p:cNvSpPr>
            <a:spLocks noGrp="1"/>
          </p:cNvSpPr>
          <p:nvPr>
            <p:ph idx="1"/>
          </p:nvPr>
        </p:nvSpPr>
        <p:spPr>
          <a:xfrm>
            <a:off x="381000" y="1752600"/>
            <a:ext cx="5296814" cy="4953000"/>
          </a:xfrm>
        </p:spPr>
        <p:txBody>
          <a:bodyPr>
            <a:normAutofit fontScale="70000" lnSpcReduction="20000"/>
          </a:bodyPr>
          <a:lstStyle/>
          <a:p>
            <a:pPr>
              <a:lnSpc>
                <a:spcPct val="120000"/>
              </a:lnSpc>
              <a:spcBef>
                <a:spcPts val="0"/>
              </a:spcBef>
              <a:spcAft>
                <a:spcPts val="600"/>
              </a:spcAft>
            </a:pPr>
            <a:r>
              <a:rPr lang="el-GR" dirty="0">
                <a:solidFill>
                  <a:schemeClr val="bg2"/>
                </a:solidFill>
              </a:rPr>
              <a:t>Λ</a:t>
            </a:r>
            <a:r>
              <a:rPr lang="el-GR" dirty="0" smtClean="0">
                <a:solidFill>
                  <a:schemeClr val="bg2"/>
                </a:solidFill>
              </a:rPr>
              <a:t>ειτουργικό </a:t>
            </a:r>
            <a:r>
              <a:rPr lang="el-GR" dirty="0">
                <a:solidFill>
                  <a:schemeClr val="bg2"/>
                </a:solidFill>
              </a:rPr>
              <a:t>σύστημα πραγματικού χρόνου</a:t>
            </a:r>
            <a:endParaRPr lang="en-US" dirty="0">
              <a:solidFill>
                <a:schemeClr val="bg2"/>
              </a:solidFill>
            </a:endParaRPr>
          </a:p>
          <a:p>
            <a:pPr lvl="1">
              <a:lnSpc>
                <a:spcPct val="120000"/>
              </a:lnSpc>
              <a:spcBef>
                <a:spcPts val="0"/>
              </a:spcBef>
              <a:spcAft>
                <a:spcPts val="600"/>
              </a:spcAft>
            </a:pPr>
            <a:r>
              <a:rPr lang="el-GR" dirty="0"/>
              <a:t>Μ</a:t>
            </a:r>
            <a:r>
              <a:rPr lang="el-GR" dirty="0" smtClean="0"/>
              <a:t>ηχανήματα </a:t>
            </a:r>
            <a:r>
              <a:rPr lang="el-GR" dirty="0"/>
              <a:t>που εκτελούν επαναλαμβανόμενες ακολουθίες συγκεκριμένων εργασιών σε ακριβή χρονική περίοδο </a:t>
            </a:r>
            <a:endParaRPr lang="en-US" dirty="0"/>
          </a:p>
          <a:p>
            <a:pPr>
              <a:lnSpc>
                <a:spcPct val="120000"/>
              </a:lnSpc>
              <a:spcBef>
                <a:spcPts val="0"/>
              </a:spcBef>
              <a:spcAft>
                <a:spcPts val="600"/>
              </a:spcAft>
            </a:pPr>
            <a:r>
              <a:rPr lang="el-GR" dirty="0">
                <a:solidFill>
                  <a:schemeClr val="bg2"/>
                </a:solidFill>
              </a:rPr>
              <a:t>Λ</a:t>
            </a:r>
            <a:r>
              <a:rPr lang="el-GR" dirty="0" smtClean="0">
                <a:solidFill>
                  <a:schemeClr val="bg2"/>
                </a:solidFill>
              </a:rPr>
              <a:t>ειτουργικό </a:t>
            </a:r>
            <a:r>
              <a:rPr lang="el-GR" dirty="0">
                <a:solidFill>
                  <a:schemeClr val="bg2"/>
                </a:solidFill>
              </a:rPr>
              <a:t>σύστημα πολλαπλών </a:t>
            </a:r>
            <a:r>
              <a:rPr lang="el-GR" dirty="0" smtClean="0">
                <a:solidFill>
                  <a:schemeClr val="bg2"/>
                </a:solidFill>
              </a:rPr>
              <a:t>χρηστών </a:t>
            </a:r>
            <a:endParaRPr lang="en-US" dirty="0">
              <a:solidFill>
                <a:schemeClr val="bg2"/>
              </a:solidFill>
            </a:endParaRPr>
          </a:p>
          <a:p>
            <a:pPr lvl="1">
              <a:lnSpc>
                <a:spcPct val="120000"/>
              </a:lnSpc>
              <a:spcBef>
                <a:spcPts val="0"/>
              </a:spcBef>
              <a:spcAft>
                <a:spcPts val="600"/>
              </a:spcAft>
            </a:pPr>
            <a:r>
              <a:rPr lang="el-GR" dirty="0"/>
              <a:t>Γ</a:t>
            </a:r>
            <a:r>
              <a:rPr lang="el-GR" dirty="0" smtClean="0"/>
              <a:t>νωστό </a:t>
            </a:r>
            <a:r>
              <a:rPr lang="el-GR" dirty="0"/>
              <a:t>ως λειτουργικό σύστημα δικτύου</a:t>
            </a:r>
            <a:endParaRPr lang="en-US" dirty="0"/>
          </a:p>
          <a:p>
            <a:pPr lvl="1">
              <a:lnSpc>
                <a:spcPct val="120000"/>
              </a:lnSpc>
              <a:spcBef>
                <a:spcPts val="0"/>
              </a:spcBef>
              <a:spcAft>
                <a:spcPts val="600"/>
              </a:spcAft>
            </a:pPr>
            <a:r>
              <a:rPr lang="el-GR" dirty="0"/>
              <a:t>Ε</a:t>
            </a:r>
            <a:r>
              <a:rPr lang="el-GR" dirty="0" smtClean="0"/>
              <a:t>πιτρέπει </a:t>
            </a:r>
            <a:r>
              <a:rPr lang="el-GR" dirty="0"/>
              <a:t>σε περισσότερους από έναν χρήστες να </a:t>
            </a:r>
            <a:r>
              <a:rPr lang="el-GR" dirty="0" err="1"/>
              <a:t>προσπελαύνουν</a:t>
            </a:r>
            <a:r>
              <a:rPr lang="el-GR" dirty="0"/>
              <a:t> τον υπολογιστή κάθε φορά</a:t>
            </a:r>
            <a:endParaRPr lang="en-US" dirty="0"/>
          </a:p>
          <a:p>
            <a:pPr lvl="1">
              <a:lnSpc>
                <a:spcPct val="120000"/>
              </a:lnSpc>
              <a:spcBef>
                <a:spcPts val="0"/>
              </a:spcBef>
              <a:spcAft>
                <a:spcPts val="600"/>
              </a:spcAft>
            </a:pPr>
            <a:r>
              <a:rPr lang="en-US" dirty="0"/>
              <a:t>Unix</a:t>
            </a:r>
          </a:p>
        </p:txBody>
      </p:sp>
      <p:pic>
        <p:nvPicPr>
          <p:cNvPr id="2" name="Picture 1"/>
          <p:cNvPicPr>
            <a:picLocks noChangeAspect="1"/>
          </p:cNvPicPr>
          <p:nvPr/>
        </p:nvPicPr>
        <p:blipFill>
          <a:blip r:embed="rId3" cstate="print"/>
          <a:stretch>
            <a:fillRect/>
          </a:stretch>
        </p:blipFill>
        <p:spPr>
          <a:xfrm>
            <a:off x="5867400" y="1752600"/>
            <a:ext cx="2995130" cy="2849118"/>
          </a:xfrm>
          <a:prstGeom prst="rect">
            <a:avLst/>
          </a:prstGeom>
        </p:spPr>
      </p:pic>
    </p:spTree>
    <p:extLst>
      <p:ext uri="{BB962C8B-B14F-4D97-AF65-F5344CB8AC3E}">
        <p14:creationId xmlns:p14="http://schemas.microsoft.com/office/powerpoint/2010/main" xmlns="" val="3439934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458200" cy="1600200"/>
          </a:xfrm>
        </p:spPr>
        <p:txBody>
          <a:bodyPr>
            <a:normAutofit/>
          </a:bodyPr>
          <a:lstStyle/>
          <a:p>
            <a:r>
              <a:rPr lang="el-GR" dirty="0" smtClean="0"/>
              <a:t>Τι </a:t>
            </a:r>
            <a:r>
              <a:rPr lang="el-GR" dirty="0"/>
              <a:t>κάνει το λειτουργικό </a:t>
            </a:r>
            <a:r>
              <a:rPr lang="el-GR" dirty="0" smtClean="0"/>
              <a:t>σύστημα</a:t>
            </a:r>
            <a:r>
              <a:rPr lang="en-US" dirty="0"/>
              <a:t/>
            </a:r>
            <a:br>
              <a:rPr lang="en-US" dirty="0"/>
            </a:br>
            <a:r>
              <a:rPr lang="el-GR" sz="3200" dirty="0" smtClean="0"/>
              <a:t>Η  διεπαφή χρήστη</a:t>
            </a:r>
            <a:r>
              <a:rPr lang="en-US" sz="3200" dirty="0" smtClean="0"/>
              <a:t> </a:t>
            </a:r>
            <a:r>
              <a:rPr lang="en-US" sz="3200" dirty="0"/>
              <a:t>(1 </a:t>
            </a:r>
            <a:r>
              <a:rPr lang="el-GR" sz="3200" dirty="0" smtClean="0"/>
              <a:t>από </a:t>
            </a:r>
            <a:r>
              <a:rPr lang="en-US" sz="3200" dirty="0" smtClean="0"/>
              <a:t>2</a:t>
            </a:r>
            <a:r>
              <a:rPr lang="en-US" sz="3200" dirty="0"/>
              <a:t>) </a:t>
            </a:r>
            <a:r>
              <a:rPr lang="en-US" sz="2000" dirty="0" smtClean="0"/>
              <a:t>(</a:t>
            </a:r>
            <a:r>
              <a:rPr lang="el-GR" sz="2000" dirty="0" smtClean="0"/>
              <a:t>Στόχος</a:t>
            </a:r>
            <a:r>
              <a:rPr lang="en-US" sz="2000" dirty="0" smtClean="0"/>
              <a:t> </a:t>
            </a:r>
            <a:r>
              <a:rPr lang="en-US" sz="2000" dirty="0"/>
              <a:t>5.4)</a:t>
            </a:r>
            <a:endParaRPr lang="en-US" sz="2700" dirty="0"/>
          </a:p>
        </p:txBody>
      </p:sp>
      <p:sp>
        <p:nvSpPr>
          <p:cNvPr id="5" name="Rectangle 4"/>
          <p:cNvSpPr/>
          <p:nvPr/>
        </p:nvSpPr>
        <p:spPr>
          <a:xfrm>
            <a:off x="435428" y="1600200"/>
            <a:ext cx="8479972" cy="1077218"/>
          </a:xfrm>
          <a:prstGeom prst="rect">
            <a:avLst/>
          </a:prstGeom>
        </p:spPr>
        <p:txBody>
          <a:bodyPr wrap="square">
            <a:spAutoFit/>
          </a:bodyPr>
          <a:lstStyle/>
          <a:p>
            <a:pPr marL="256032" indent="-256032">
              <a:buClr>
                <a:srgbClr val="007FA3"/>
              </a:buClr>
              <a:buSzPct val="100000"/>
              <a:buFont typeface="Arial" panose="020B0604020202020204" pitchFamily="34" charset="0"/>
              <a:buChar char="•"/>
              <a:defRPr/>
            </a:pPr>
            <a:r>
              <a:rPr lang="el-GR" sz="3200" dirty="0" smtClean="0">
                <a:solidFill>
                  <a:schemeClr val="bg2"/>
                </a:solidFill>
              </a:rPr>
              <a:t>ΛΣ - Συντονίζει </a:t>
            </a:r>
            <a:r>
              <a:rPr lang="el-GR" sz="3200" dirty="0">
                <a:solidFill>
                  <a:schemeClr val="bg2"/>
                </a:solidFill>
              </a:rPr>
              <a:t>και διευθύνει τη ροή δεδομένων και πληροφοριών </a:t>
            </a:r>
            <a:endParaRPr lang="en-US" sz="3200" dirty="0">
              <a:solidFill>
                <a:schemeClr val="bg2"/>
              </a:solidFill>
            </a:endParaRPr>
          </a:p>
        </p:txBody>
      </p:sp>
      <p:pic>
        <p:nvPicPr>
          <p:cNvPr id="2" name="Εικόνα 1"/>
          <p:cNvPicPr>
            <a:picLocks noChangeAspect="1"/>
          </p:cNvPicPr>
          <p:nvPr/>
        </p:nvPicPr>
        <p:blipFill rotWithShape="1">
          <a:blip r:embed="rId3" cstate="print"/>
          <a:srcRect l="24167" t="14428" r="23332" b="8497"/>
          <a:stretch/>
        </p:blipFill>
        <p:spPr>
          <a:xfrm>
            <a:off x="2133600" y="2743200"/>
            <a:ext cx="4800600" cy="3962401"/>
          </a:xfrm>
          <a:prstGeom prst="rect">
            <a:avLst/>
          </a:prstGeom>
        </p:spPr>
      </p:pic>
    </p:spTree>
    <p:extLst>
      <p:ext uri="{BB962C8B-B14F-4D97-AF65-F5344CB8AC3E}">
        <p14:creationId xmlns:p14="http://schemas.microsoft.com/office/powerpoint/2010/main" xmlns="" val="2487488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1" y="1600200"/>
            <a:ext cx="5715000" cy="3943713"/>
          </a:xfrm>
        </p:spPr>
        <p:txBody>
          <a:bodyPr>
            <a:normAutofit fontScale="92500" lnSpcReduction="10000"/>
          </a:bodyPr>
          <a:lstStyle/>
          <a:p>
            <a:pPr>
              <a:spcBef>
                <a:spcPts val="0"/>
              </a:spcBef>
              <a:spcAft>
                <a:spcPts val="1800"/>
              </a:spcAft>
              <a:defRPr/>
            </a:pPr>
            <a:r>
              <a:rPr lang="el-GR" dirty="0" smtClean="0">
                <a:solidFill>
                  <a:schemeClr val="bg2"/>
                </a:solidFill>
              </a:rPr>
              <a:t>Σας </a:t>
            </a:r>
            <a:r>
              <a:rPr lang="el-GR" dirty="0">
                <a:solidFill>
                  <a:schemeClr val="bg2"/>
                </a:solidFill>
              </a:rPr>
              <a:t>επιτρέπει να επικοινωνείτε με τον υπολογιστή</a:t>
            </a:r>
            <a:endParaRPr lang="en-US" dirty="0">
              <a:solidFill>
                <a:schemeClr val="bg2"/>
              </a:solidFill>
            </a:endParaRPr>
          </a:p>
          <a:p>
            <a:pPr>
              <a:spcBef>
                <a:spcPts val="0"/>
              </a:spcBef>
              <a:spcAft>
                <a:spcPts val="1800"/>
              </a:spcAft>
              <a:defRPr/>
            </a:pPr>
            <a:r>
              <a:rPr lang="el-GR" dirty="0" smtClean="0">
                <a:solidFill>
                  <a:schemeClr val="bg2"/>
                </a:solidFill>
              </a:rPr>
              <a:t>Είδη </a:t>
            </a:r>
            <a:r>
              <a:rPr lang="el-GR" dirty="0" err="1" smtClean="0">
                <a:solidFill>
                  <a:schemeClr val="bg2"/>
                </a:solidFill>
              </a:rPr>
              <a:t>διεπαφών</a:t>
            </a:r>
            <a:endParaRPr lang="en-US" dirty="0">
              <a:solidFill>
                <a:schemeClr val="bg2"/>
              </a:solidFill>
            </a:endParaRPr>
          </a:p>
          <a:p>
            <a:pPr lvl="1">
              <a:spcBef>
                <a:spcPts val="0"/>
              </a:spcBef>
              <a:spcAft>
                <a:spcPts val="1800"/>
              </a:spcAft>
              <a:defRPr/>
            </a:pPr>
            <a:r>
              <a:rPr lang="el-GR" dirty="0"/>
              <a:t>Δ</a:t>
            </a:r>
            <a:r>
              <a:rPr lang="el-GR" dirty="0" smtClean="0"/>
              <a:t>ιεπαφή </a:t>
            </a:r>
            <a:r>
              <a:rPr lang="el-GR" dirty="0"/>
              <a:t>καθοδηγούμενη από εντολές </a:t>
            </a:r>
            <a:endParaRPr lang="en-US" dirty="0"/>
          </a:p>
          <a:p>
            <a:pPr lvl="1">
              <a:spcBef>
                <a:spcPts val="0"/>
              </a:spcBef>
              <a:spcAft>
                <a:spcPts val="1800"/>
              </a:spcAft>
              <a:defRPr/>
            </a:pPr>
            <a:r>
              <a:rPr lang="el-GR" dirty="0"/>
              <a:t>Δ</a:t>
            </a:r>
            <a:r>
              <a:rPr lang="el-GR" dirty="0" smtClean="0"/>
              <a:t>ιεπαφή </a:t>
            </a:r>
            <a:r>
              <a:rPr lang="el-GR" dirty="0"/>
              <a:t>καθοδηγούμενη από μενού </a:t>
            </a:r>
            <a:endParaRPr lang="en-US" dirty="0"/>
          </a:p>
          <a:p>
            <a:pPr lvl="1">
              <a:spcBef>
                <a:spcPts val="0"/>
              </a:spcBef>
              <a:spcAft>
                <a:spcPts val="1800"/>
              </a:spcAft>
              <a:defRPr/>
            </a:pPr>
            <a:r>
              <a:rPr lang="el-GR" dirty="0" smtClean="0"/>
              <a:t>Γραφική διεπαφή χρήστη</a:t>
            </a:r>
            <a:r>
              <a:rPr lang="en-US" dirty="0" smtClean="0"/>
              <a:t> </a:t>
            </a:r>
            <a:r>
              <a:rPr lang="en-US" dirty="0"/>
              <a:t>(GUI)</a:t>
            </a:r>
          </a:p>
        </p:txBody>
      </p:sp>
      <p:pic>
        <p:nvPicPr>
          <p:cNvPr id="2" name="Picture 1"/>
          <p:cNvPicPr>
            <a:picLocks noChangeAspect="1"/>
          </p:cNvPicPr>
          <p:nvPr/>
        </p:nvPicPr>
        <p:blipFill>
          <a:blip r:embed="rId3" cstate="print"/>
          <a:stretch>
            <a:fillRect/>
          </a:stretch>
        </p:blipFill>
        <p:spPr>
          <a:xfrm>
            <a:off x="6137565" y="1600200"/>
            <a:ext cx="2362200" cy="4692693"/>
          </a:xfrm>
          <a:prstGeom prst="rect">
            <a:avLst/>
          </a:prstGeom>
        </p:spPr>
      </p:pic>
      <p:sp>
        <p:nvSpPr>
          <p:cNvPr id="6" name="Title 3"/>
          <p:cNvSpPr>
            <a:spLocks noGrp="1"/>
          </p:cNvSpPr>
          <p:nvPr>
            <p:ph type="title"/>
          </p:nvPr>
        </p:nvSpPr>
        <p:spPr>
          <a:xfrm>
            <a:off x="457200" y="0"/>
            <a:ext cx="8458200" cy="1600200"/>
          </a:xfrm>
        </p:spPr>
        <p:txBody>
          <a:bodyPr>
            <a:normAutofit/>
          </a:bodyPr>
          <a:lstStyle/>
          <a:p>
            <a:r>
              <a:rPr lang="el-GR" dirty="0" smtClean="0"/>
              <a:t>Τι </a:t>
            </a:r>
            <a:r>
              <a:rPr lang="el-GR" dirty="0"/>
              <a:t>κάνει το λειτουργικό </a:t>
            </a:r>
            <a:r>
              <a:rPr lang="el-GR" dirty="0" smtClean="0"/>
              <a:t>σύστημα</a:t>
            </a:r>
            <a:r>
              <a:rPr lang="en-US" dirty="0"/>
              <a:t/>
            </a:r>
            <a:br>
              <a:rPr lang="en-US" dirty="0"/>
            </a:br>
            <a:r>
              <a:rPr lang="el-GR" sz="3200" dirty="0" smtClean="0"/>
              <a:t>Η  διεπαφή χρήστη</a:t>
            </a:r>
            <a:r>
              <a:rPr lang="en-US" sz="3200" dirty="0" smtClean="0"/>
              <a:t> (</a:t>
            </a:r>
            <a:r>
              <a:rPr lang="el-GR" sz="3200" dirty="0" smtClean="0"/>
              <a:t>2</a:t>
            </a:r>
            <a:r>
              <a:rPr lang="en-US" sz="3200" dirty="0" smtClean="0"/>
              <a:t> </a:t>
            </a:r>
            <a:r>
              <a:rPr lang="el-GR" sz="3200" dirty="0" smtClean="0"/>
              <a:t>από </a:t>
            </a:r>
            <a:r>
              <a:rPr lang="en-US" sz="3200" dirty="0" smtClean="0"/>
              <a:t>2</a:t>
            </a:r>
            <a:r>
              <a:rPr lang="en-US" sz="3200" dirty="0"/>
              <a:t>) </a:t>
            </a:r>
            <a:r>
              <a:rPr lang="en-US" sz="2000" dirty="0" smtClean="0"/>
              <a:t>(</a:t>
            </a:r>
            <a:r>
              <a:rPr lang="el-GR" sz="2000" dirty="0" smtClean="0"/>
              <a:t>Στόχος</a:t>
            </a:r>
            <a:r>
              <a:rPr lang="en-US" sz="2000" dirty="0" smtClean="0"/>
              <a:t> </a:t>
            </a:r>
            <a:r>
              <a:rPr lang="en-US" sz="2000" dirty="0"/>
              <a:t>5.4)</a:t>
            </a:r>
            <a:endParaRPr lang="en-US" sz="2700" dirty="0"/>
          </a:p>
        </p:txBody>
      </p:sp>
    </p:spTree>
    <p:extLst>
      <p:ext uri="{BB962C8B-B14F-4D97-AF65-F5344CB8AC3E}">
        <p14:creationId xmlns:p14="http://schemas.microsoft.com/office/powerpoint/2010/main" xmlns="" val="1072084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a:xfrm>
            <a:off x="457200" y="0"/>
            <a:ext cx="8229600" cy="1600200"/>
          </a:xfrm>
        </p:spPr>
        <p:txBody>
          <a:bodyPr>
            <a:normAutofit/>
          </a:bodyPr>
          <a:lstStyle/>
          <a:p>
            <a:pPr>
              <a:defRPr/>
            </a:pPr>
            <a:r>
              <a:rPr lang="el-GR" sz="4500" dirty="0"/>
              <a:t>Τι κάνει το λειτουργικό σύστημα</a:t>
            </a:r>
            <a:r>
              <a:rPr lang="en-US" sz="4500" dirty="0"/>
              <a:t/>
            </a:r>
            <a:br>
              <a:rPr lang="en-US" sz="4500" dirty="0"/>
            </a:br>
            <a:r>
              <a:rPr lang="el-GR" sz="3200" dirty="0" smtClean="0"/>
              <a:t>Συντονισμός υλικού </a:t>
            </a:r>
            <a:r>
              <a:rPr lang="en-US" sz="3200" dirty="0" smtClean="0"/>
              <a:t>(1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5.5)</a:t>
            </a:r>
            <a:endParaRPr lang="en-US" dirty="0"/>
          </a:p>
        </p:txBody>
      </p:sp>
      <p:pic>
        <p:nvPicPr>
          <p:cNvPr id="4" name="Εικόνα 3"/>
          <p:cNvPicPr>
            <a:picLocks noChangeAspect="1"/>
          </p:cNvPicPr>
          <p:nvPr/>
        </p:nvPicPr>
        <p:blipFill rotWithShape="1">
          <a:blip r:embed="rId3" cstate="print">
            <a:extLst>
              <a:ext uri="{28A0092B-C50C-407E-A947-70E740481C1C}">
                <a14:useLocalDpi xmlns:a14="http://schemas.microsoft.com/office/drawing/2010/main" xmlns="" val="0"/>
              </a:ext>
            </a:extLst>
          </a:blip>
          <a:srcRect r="36327" b="15222"/>
          <a:stretch/>
        </p:blipFill>
        <p:spPr>
          <a:xfrm>
            <a:off x="4099968" y="1999944"/>
            <a:ext cx="4967832" cy="3715056"/>
          </a:xfrm>
          <a:prstGeom prst="rect">
            <a:avLst/>
          </a:prstGeom>
        </p:spPr>
      </p:pic>
      <p:sp>
        <p:nvSpPr>
          <p:cNvPr id="79879" name="Rectangle 7"/>
          <p:cNvSpPr>
            <a:spLocks noGrp="1" noChangeArrowheads="1"/>
          </p:cNvSpPr>
          <p:nvPr>
            <p:ph idx="1"/>
          </p:nvPr>
        </p:nvSpPr>
        <p:spPr>
          <a:xfrm>
            <a:off x="457200" y="1600200"/>
            <a:ext cx="3925615" cy="3913272"/>
          </a:xfrm>
        </p:spPr>
        <p:txBody>
          <a:bodyPr>
            <a:normAutofit/>
          </a:bodyPr>
          <a:lstStyle/>
          <a:p>
            <a:pPr>
              <a:spcBef>
                <a:spcPts val="0"/>
              </a:spcBef>
              <a:spcAft>
                <a:spcPts val="1800"/>
              </a:spcAft>
              <a:defRPr/>
            </a:pPr>
            <a:r>
              <a:rPr lang="el-GR" dirty="0" smtClean="0">
                <a:solidFill>
                  <a:schemeClr val="bg2"/>
                </a:solidFill>
              </a:rPr>
              <a:t>Συμβάν</a:t>
            </a:r>
            <a:endParaRPr lang="en-US" dirty="0">
              <a:solidFill>
                <a:schemeClr val="bg2"/>
              </a:solidFill>
            </a:endParaRPr>
          </a:p>
          <a:p>
            <a:pPr>
              <a:spcBef>
                <a:spcPts val="0"/>
              </a:spcBef>
              <a:spcAft>
                <a:spcPts val="1800"/>
              </a:spcAft>
              <a:defRPr/>
            </a:pPr>
            <a:r>
              <a:rPr lang="el-GR" dirty="0" smtClean="0">
                <a:solidFill>
                  <a:schemeClr val="bg2"/>
                </a:solidFill>
              </a:rPr>
              <a:t>Χειριστής διακοπών</a:t>
            </a:r>
            <a:endParaRPr lang="en-US" dirty="0">
              <a:solidFill>
                <a:schemeClr val="bg2"/>
              </a:solidFill>
            </a:endParaRPr>
          </a:p>
          <a:p>
            <a:pPr>
              <a:spcBef>
                <a:spcPts val="0"/>
              </a:spcBef>
              <a:spcAft>
                <a:spcPts val="1800"/>
              </a:spcAft>
              <a:defRPr/>
            </a:pPr>
            <a:r>
              <a:rPr lang="el-GR" dirty="0" err="1" smtClean="0">
                <a:solidFill>
                  <a:schemeClr val="bg2"/>
                </a:solidFill>
              </a:rPr>
              <a:t>Προλεκτική</a:t>
            </a:r>
            <a:r>
              <a:rPr lang="el-GR" dirty="0" smtClean="0">
                <a:solidFill>
                  <a:schemeClr val="bg2"/>
                </a:solidFill>
              </a:rPr>
              <a:t> </a:t>
            </a:r>
            <a:r>
              <a:rPr lang="el-GR" dirty="0" err="1" smtClean="0">
                <a:solidFill>
                  <a:schemeClr val="bg2"/>
                </a:solidFill>
              </a:rPr>
              <a:t>πολυεργασία</a:t>
            </a:r>
            <a:endParaRPr lang="en-US" dirty="0">
              <a:solidFill>
                <a:schemeClr val="bg2"/>
              </a:solidFill>
            </a:endParaRPr>
          </a:p>
          <a:p>
            <a:pPr>
              <a:spcBef>
                <a:spcPts val="0"/>
              </a:spcBef>
              <a:spcAft>
                <a:spcPts val="1800"/>
              </a:spcAft>
              <a:defRPr/>
            </a:pPr>
            <a:r>
              <a:rPr lang="en-US" dirty="0">
                <a:solidFill>
                  <a:schemeClr val="bg2"/>
                </a:solidFill>
              </a:rPr>
              <a:t>Spooler</a:t>
            </a:r>
          </a:p>
        </p:txBody>
      </p:sp>
    </p:spTree>
    <p:extLst>
      <p:ext uri="{BB962C8B-B14F-4D97-AF65-F5344CB8AC3E}">
        <p14:creationId xmlns:p14="http://schemas.microsoft.com/office/powerpoint/2010/main" xmlns="" val="3723581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304800" y="1600201"/>
            <a:ext cx="4800600" cy="5257799"/>
          </a:xfrm>
        </p:spPr>
        <p:txBody>
          <a:bodyPr>
            <a:normAutofit fontScale="77500" lnSpcReduction="20000"/>
          </a:bodyPr>
          <a:lstStyle/>
          <a:p>
            <a:pPr>
              <a:lnSpc>
                <a:spcPct val="120000"/>
              </a:lnSpc>
              <a:spcBef>
                <a:spcPts val="0"/>
              </a:spcBef>
              <a:spcAft>
                <a:spcPts val="1200"/>
              </a:spcAft>
              <a:defRPr/>
            </a:pPr>
            <a:r>
              <a:rPr lang="el-GR" dirty="0" smtClean="0">
                <a:solidFill>
                  <a:schemeClr val="bg2"/>
                </a:solidFill>
              </a:rPr>
              <a:t>Διαχείριση </a:t>
            </a:r>
            <a:r>
              <a:rPr lang="el-GR" dirty="0">
                <a:solidFill>
                  <a:schemeClr val="bg2"/>
                </a:solidFill>
              </a:rPr>
              <a:t>μνήμης και </a:t>
            </a:r>
            <a:r>
              <a:rPr lang="el-GR" dirty="0" smtClean="0">
                <a:solidFill>
                  <a:schemeClr val="bg2"/>
                </a:solidFill>
              </a:rPr>
              <a:t>χώρου αποθήκευσης </a:t>
            </a:r>
            <a:endParaRPr lang="en-US" dirty="0">
              <a:solidFill>
                <a:schemeClr val="bg2"/>
              </a:solidFill>
            </a:endParaRPr>
          </a:p>
          <a:p>
            <a:pPr lvl="1">
              <a:lnSpc>
                <a:spcPct val="120000"/>
              </a:lnSpc>
              <a:spcBef>
                <a:spcPts val="0"/>
              </a:spcBef>
              <a:spcAft>
                <a:spcPts val="1200"/>
              </a:spcAft>
              <a:defRPr/>
            </a:pPr>
            <a:r>
              <a:rPr lang="en-US" dirty="0" smtClean="0">
                <a:effectLst/>
              </a:rPr>
              <a:t>RAM</a:t>
            </a:r>
            <a:r>
              <a:rPr lang="el-GR" dirty="0" smtClean="0">
                <a:effectLst/>
              </a:rPr>
              <a:t> – περιορισμένη </a:t>
            </a:r>
            <a:r>
              <a:rPr lang="el-GR" dirty="0" smtClean="0"/>
              <a:t>χωρητικότητα</a:t>
            </a:r>
            <a:endParaRPr lang="en-US" dirty="0">
              <a:effectLst/>
            </a:endParaRPr>
          </a:p>
          <a:p>
            <a:pPr lvl="1">
              <a:lnSpc>
                <a:spcPct val="120000"/>
              </a:lnSpc>
              <a:spcBef>
                <a:spcPts val="0"/>
              </a:spcBef>
              <a:spcAft>
                <a:spcPts val="1200"/>
              </a:spcAft>
              <a:defRPr/>
            </a:pPr>
            <a:r>
              <a:rPr lang="el-GR" dirty="0" smtClean="0"/>
              <a:t>Ο </a:t>
            </a:r>
            <a:r>
              <a:rPr lang="el-GR" dirty="0"/>
              <a:t>δανεισμός </a:t>
            </a:r>
            <a:r>
              <a:rPr lang="el-GR" dirty="0" smtClean="0"/>
              <a:t>χώρου </a:t>
            </a:r>
            <a:r>
              <a:rPr lang="el-GR" dirty="0"/>
              <a:t>ονομάζεται εικονική μνήμη </a:t>
            </a:r>
            <a:endParaRPr lang="en-US" dirty="0"/>
          </a:p>
          <a:p>
            <a:pPr lvl="1">
              <a:lnSpc>
                <a:spcPct val="120000"/>
              </a:lnSpc>
              <a:spcBef>
                <a:spcPts val="0"/>
              </a:spcBef>
              <a:spcAft>
                <a:spcPts val="1200"/>
              </a:spcAft>
              <a:defRPr/>
            </a:pPr>
            <a:r>
              <a:rPr lang="el-GR" dirty="0" smtClean="0"/>
              <a:t>Με την αύξηση της</a:t>
            </a:r>
            <a:r>
              <a:rPr lang="en-US" dirty="0" smtClean="0"/>
              <a:t> </a:t>
            </a:r>
            <a:r>
              <a:rPr lang="en-US" dirty="0"/>
              <a:t>RAM </a:t>
            </a:r>
            <a:r>
              <a:rPr lang="el-GR" dirty="0" smtClean="0"/>
              <a:t>αποφεύγεται η χρήση της εικονικής μνήμης</a:t>
            </a:r>
            <a:endParaRPr lang="en-US" dirty="0"/>
          </a:p>
          <a:p>
            <a:pPr lvl="1">
              <a:lnSpc>
                <a:spcPct val="120000"/>
              </a:lnSpc>
              <a:spcBef>
                <a:spcPts val="0"/>
              </a:spcBef>
              <a:spcAft>
                <a:spcPts val="1200"/>
              </a:spcAft>
              <a:defRPr/>
            </a:pPr>
            <a:r>
              <a:rPr lang="el-GR" dirty="0" smtClean="0"/>
              <a:t>Αρχείο ανταλλαγής</a:t>
            </a:r>
            <a:endParaRPr lang="en-US" dirty="0"/>
          </a:p>
          <a:p>
            <a:pPr lvl="1">
              <a:lnSpc>
                <a:spcPct val="120000"/>
              </a:lnSpc>
              <a:spcBef>
                <a:spcPts val="0"/>
              </a:spcBef>
              <a:spcAft>
                <a:spcPts val="1200"/>
              </a:spcAft>
              <a:defRPr/>
            </a:pPr>
            <a:r>
              <a:rPr lang="el-GR" dirty="0" smtClean="0"/>
              <a:t>Σελιδοποίηση</a:t>
            </a:r>
            <a:endParaRPr lang="en-US" dirty="0"/>
          </a:p>
          <a:p>
            <a:pPr lvl="1">
              <a:lnSpc>
                <a:spcPct val="120000"/>
              </a:lnSpc>
              <a:spcBef>
                <a:spcPts val="0"/>
              </a:spcBef>
              <a:spcAft>
                <a:spcPts val="1200"/>
              </a:spcAft>
              <a:defRPr/>
            </a:pPr>
            <a:r>
              <a:rPr lang="en-US" dirty="0"/>
              <a:t>Thrashing	</a:t>
            </a:r>
          </a:p>
        </p:txBody>
      </p:sp>
      <p:pic>
        <p:nvPicPr>
          <p:cNvPr id="3" name="Εικόνα 2"/>
          <p:cNvPicPr>
            <a:picLocks noChangeAspect="1"/>
          </p:cNvPicPr>
          <p:nvPr/>
        </p:nvPicPr>
        <p:blipFill rotWithShape="1">
          <a:blip r:embed="rId3" cstate="print"/>
          <a:srcRect l="25000" t="30731" r="41667" b="42589"/>
          <a:stretch/>
        </p:blipFill>
        <p:spPr>
          <a:xfrm>
            <a:off x="4267200" y="4229099"/>
            <a:ext cx="4799997" cy="2160000"/>
          </a:xfrm>
          <a:prstGeom prst="rect">
            <a:avLst/>
          </a:prstGeom>
        </p:spPr>
      </p:pic>
      <p:sp>
        <p:nvSpPr>
          <p:cNvPr id="6" name="Rectangle 6"/>
          <p:cNvSpPr>
            <a:spLocks noGrp="1" noChangeArrowheads="1"/>
          </p:cNvSpPr>
          <p:nvPr>
            <p:ph type="title"/>
          </p:nvPr>
        </p:nvSpPr>
        <p:spPr>
          <a:xfrm>
            <a:off x="457200" y="0"/>
            <a:ext cx="8229600" cy="1600200"/>
          </a:xfrm>
        </p:spPr>
        <p:txBody>
          <a:bodyPr>
            <a:normAutofit/>
          </a:bodyPr>
          <a:lstStyle/>
          <a:p>
            <a:pPr>
              <a:defRPr/>
            </a:pPr>
            <a:r>
              <a:rPr lang="el-GR" sz="4500" dirty="0"/>
              <a:t>Τι κάνει το λειτουργικό σύστημα</a:t>
            </a:r>
            <a:r>
              <a:rPr lang="en-US" sz="4500" dirty="0"/>
              <a:t/>
            </a:r>
            <a:br>
              <a:rPr lang="en-US" sz="4500" dirty="0"/>
            </a:br>
            <a:r>
              <a:rPr lang="el-GR" sz="3200" dirty="0" smtClean="0"/>
              <a:t>Συντονισμός υλικού </a:t>
            </a:r>
            <a:r>
              <a:rPr lang="en-US" sz="3200" dirty="0" smtClean="0"/>
              <a:t>(</a:t>
            </a:r>
            <a:r>
              <a:rPr lang="el-GR" sz="3200" dirty="0" smtClean="0"/>
              <a:t>2</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5.5)</a:t>
            </a:r>
            <a:endParaRPr lang="en-US" dirty="0"/>
          </a:p>
        </p:txBody>
      </p:sp>
    </p:spTree>
    <p:extLst>
      <p:ext uri="{BB962C8B-B14F-4D97-AF65-F5344CB8AC3E}">
        <p14:creationId xmlns:p14="http://schemas.microsoft.com/office/powerpoint/2010/main" xmlns="" val="1218208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28600" y="1676400"/>
            <a:ext cx="6400800" cy="3581400"/>
          </a:xfrm>
        </p:spPr>
        <p:txBody>
          <a:bodyPr>
            <a:normAutofit/>
          </a:bodyPr>
          <a:lstStyle/>
          <a:p>
            <a:pPr>
              <a:spcBef>
                <a:spcPts val="0"/>
              </a:spcBef>
              <a:spcAft>
                <a:spcPts val="1800"/>
              </a:spcAft>
              <a:defRPr/>
            </a:pPr>
            <a:r>
              <a:rPr lang="el-GR" dirty="0" smtClean="0">
                <a:solidFill>
                  <a:schemeClr val="bg2"/>
                </a:solidFill>
              </a:rPr>
              <a:t>Διαχείριση </a:t>
            </a:r>
            <a:r>
              <a:rPr lang="el-GR" dirty="0">
                <a:solidFill>
                  <a:schemeClr val="bg2"/>
                </a:solidFill>
              </a:rPr>
              <a:t>υλικού και περιφερειακών συσκευών </a:t>
            </a:r>
            <a:endParaRPr lang="en-US" dirty="0">
              <a:solidFill>
                <a:schemeClr val="bg2"/>
              </a:solidFill>
            </a:endParaRPr>
          </a:p>
          <a:p>
            <a:pPr lvl="1">
              <a:spcBef>
                <a:spcPts val="0"/>
              </a:spcBef>
              <a:spcAft>
                <a:spcPts val="1800"/>
              </a:spcAft>
              <a:defRPr/>
            </a:pPr>
            <a:r>
              <a:rPr lang="el-GR" dirty="0"/>
              <a:t>Π</a:t>
            </a:r>
            <a:r>
              <a:rPr lang="el-GR" dirty="0" smtClean="0"/>
              <a:t>ρόγραμμα </a:t>
            </a:r>
            <a:r>
              <a:rPr lang="el-GR" dirty="0"/>
              <a:t>οδήγησης συσκευής </a:t>
            </a:r>
            <a:endParaRPr lang="en-US" dirty="0">
              <a:effectLst/>
            </a:endParaRPr>
          </a:p>
          <a:p>
            <a:pPr lvl="1">
              <a:spcBef>
                <a:spcPts val="0"/>
              </a:spcBef>
              <a:spcAft>
                <a:spcPts val="1800"/>
              </a:spcAft>
              <a:defRPr/>
            </a:pPr>
            <a:r>
              <a:rPr lang="en-US" dirty="0"/>
              <a:t>Plug and Play </a:t>
            </a:r>
            <a:br>
              <a:rPr lang="en-US" dirty="0"/>
            </a:br>
            <a:r>
              <a:rPr lang="en-US" dirty="0"/>
              <a:t>(PnP)</a:t>
            </a:r>
          </a:p>
        </p:txBody>
      </p:sp>
      <p:sp>
        <p:nvSpPr>
          <p:cNvPr id="6" name="Rectangle 6"/>
          <p:cNvSpPr>
            <a:spLocks noGrp="1" noChangeArrowheads="1"/>
          </p:cNvSpPr>
          <p:nvPr>
            <p:ph type="title"/>
          </p:nvPr>
        </p:nvSpPr>
        <p:spPr>
          <a:xfrm>
            <a:off x="457200" y="0"/>
            <a:ext cx="8229600" cy="1600200"/>
          </a:xfrm>
        </p:spPr>
        <p:txBody>
          <a:bodyPr>
            <a:normAutofit/>
          </a:bodyPr>
          <a:lstStyle/>
          <a:p>
            <a:pPr>
              <a:defRPr/>
            </a:pPr>
            <a:r>
              <a:rPr lang="el-GR" sz="4500" dirty="0"/>
              <a:t>Τι κάνει το λειτουργικό σύστημα</a:t>
            </a:r>
            <a:r>
              <a:rPr lang="en-US" sz="4500" dirty="0"/>
              <a:t/>
            </a:r>
            <a:br>
              <a:rPr lang="en-US" sz="4500" dirty="0"/>
            </a:br>
            <a:r>
              <a:rPr lang="el-GR" sz="3200" dirty="0" smtClean="0"/>
              <a:t>Συντονισμός υλικού </a:t>
            </a:r>
            <a:r>
              <a:rPr lang="en-US" sz="3200" dirty="0" smtClean="0"/>
              <a:t>(</a:t>
            </a:r>
            <a:r>
              <a:rPr lang="el-GR" sz="3200" dirty="0"/>
              <a:t>3</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5.5)</a:t>
            </a:r>
            <a:endParaRPr lang="en-US" dirty="0"/>
          </a:p>
        </p:txBody>
      </p:sp>
      <p:pic>
        <p:nvPicPr>
          <p:cNvPr id="4" name="Εικόνα 3"/>
          <p:cNvPicPr>
            <a:picLocks noChangeAspect="1"/>
          </p:cNvPicPr>
          <p:nvPr/>
        </p:nvPicPr>
        <p:blipFill rotWithShape="1">
          <a:blip r:embed="rId3" cstate="print"/>
          <a:srcRect l="24167" t="24803" r="24167" b="23320"/>
          <a:stretch/>
        </p:blipFill>
        <p:spPr>
          <a:xfrm>
            <a:off x="3505200" y="3429000"/>
            <a:ext cx="5548107" cy="3132000"/>
          </a:xfrm>
          <a:prstGeom prst="rect">
            <a:avLst/>
          </a:prstGeom>
        </p:spPr>
      </p:pic>
    </p:spTree>
    <p:extLst>
      <p:ext uri="{BB962C8B-B14F-4D97-AF65-F5344CB8AC3E}">
        <p14:creationId xmlns:p14="http://schemas.microsoft.com/office/powerpoint/2010/main" xmlns="" val="3831785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596770" cy="1600200"/>
          </a:xfrm>
        </p:spPr>
        <p:txBody>
          <a:bodyPr>
            <a:normAutofit/>
          </a:bodyPr>
          <a:lstStyle/>
          <a:p>
            <a:pPr>
              <a:defRPr/>
            </a:pPr>
            <a:r>
              <a:rPr lang="el-GR" dirty="0" smtClean="0"/>
              <a:t>Τι </a:t>
            </a:r>
            <a:r>
              <a:rPr lang="el-GR" dirty="0"/>
              <a:t>κάνει το λειτουργικό </a:t>
            </a:r>
            <a:r>
              <a:rPr lang="el-GR" dirty="0" smtClean="0"/>
              <a:t>σύστημα</a:t>
            </a:r>
            <a:r>
              <a:rPr lang="en-US" dirty="0" smtClean="0"/>
              <a:t/>
            </a:r>
            <a:br>
              <a:rPr lang="en-US" dirty="0" smtClean="0"/>
            </a:br>
            <a:r>
              <a:rPr lang="el-GR" sz="3200" dirty="0" smtClean="0"/>
              <a:t>Συντονισμός </a:t>
            </a:r>
            <a:r>
              <a:rPr lang="el-GR" sz="3200" dirty="0"/>
              <a:t>εφαρμογών </a:t>
            </a:r>
            <a:r>
              <a:rPr lang="el-GR" sz="3200" dirty="0" smtClean="0"/>
              <a:t>λογισμικού</a:t>
            </a:r>
            <a:r>
              <a:rPr lang="en-US" sz="3200" dirty="0" smtClean="0"/>
              <a:t> </a:t>
            </a:r>
            <a:r>
              <a:rPr lang="en-US" sz="2000" dirty="0" smtClean="0"/>
              <a:t>(</a:t>
            </a:r>
            <a:r>
              <a:rPr lang="el-GR" sz="2000" dirty="0" smtClean="0"/>
              <a:t>Στόχος</a:t>
            </a:r>
            <a:r>
              <a:rPr lang="en-US" sz="2000" dirty="0" smtClean="0"/>
              <a:t> </a:t>
            </a:r>
            <a:r>
              <a:rPr lang="en-US" sz="2000" dirty="0"/>
              <a:t>5.6)</a:t>
            </a:r>
            <a:endParaRPr lang="en-US" sz="2475" dirty="0"/>
          </a:p>
        </p:txBody>
      </p:sp>
      <p:sp>
        <p:nvSpPr>
          <p:cNvPr id="81923" name="Rectangle 3"/>
          <p:cNvSpPr>
            <a:spLocks noGrp="1" noChangeArrowheads="1"/>
          </p:cNvSpPr>
          <p:nvPr>
            <p:ph idx="1"/>
          </p:nvPr>
        </p:nvSpPr>
        <p:spPr>
          <a:xfrm>
            <a:off x="457200" y="1600200"/>
            <a:ext cx="8350973" cy="3581400"/>
          </a:xfrm>
        </p:spPr>
        <p:txBody>
          <a:bodyPr>
            <a:normAutofit/>
          </a:bodyPr>
          <a:lstStyle/>
          <a:p>
            <a:pPr>
              <a:spcBef>
                <a:spcPts val="0"/>
              </a:spcBef>
              <a:spcAft>
                <a:spcPts val="2400"/>
              </a:spcAft>
              <a:defRPr/>
            </a:pPr>
            <a:r>
              <a:rPr lang="el-GR" dirty="0" smtClean="0">
                <a:solidFill>
                  <a:schemeClr val="bg2"/>
                </a:solidFill>
              </a:rPr>
              <a:t>Δ</a:t>
            </a:r>
            <a:r>
              <a:rPr lang="el-GR" dirty="0" smtClean="0">
                <a:solidFill>
                  <a:schemeClr val="bg2"/>
                </a:solidFill>
              </a:rPr>
              <a:t>ιεπαφές </a:t>
            </a:r>
            <a:r>
              <a:rPr lang="el-GR" dirty="0" smtClean="0">
                <a:solidFill>
                  <a:schemeClr val="bg2"/>
                </a:solidFill>
              </a:rPr>
              <a:t>προγραμματισμού εφαρμογών </a:t>
            </a:r>
            <a:r>
              <a:rPr lang="en-US" dirty="0" smtClean="0">
                <a:solidFill>
                  <a:schemeClr val="bg2"/>
                </a:solidFill>
              </a:rPr>
              <a:t> </a:t>
            </a:r>
            <a:r>
              <a:rPr lang="en-US" dirty="0">
                <a:solidFill>
                  <a:schemeClr val="bg2"/>
                </a:solidFill>
              </a:rPr>
              <a:t>(API)</a:t>
            </a:r>
          </a:p>
          <a:p>
            <a:pPr lvl="1">
              <a:spcBef>
                <a:spcPts val="0"/>
              </a:spcBef>
              <a:spcAft>
                <a:spcPts val="2400"/>
              </a:spcAft>
              <a:defRPr/>
            </a:pPr>
            <a:r>
              <a:rPr lang="el-GR" dirty="0" smtClean="0"/>
              <a:t>Κομμάτια κώδικα που αναγνωρίζει η</a:t>
            </a:r>
            <a:r>
              <a:rPr lang="en-US" dirty="0" smtClean="0"/>
              <a:t> </a:t>
            </a:r>
            <a:r>
              <a:rPr lang="en-US" dirty="0"/>
              <a:t>CPU </a:t>
            </a:r>
          </a:p>
          <a:p>
            <a:pPr lvl="1">
              <a:spcBef>
                <a:spcPts val="0"/>
              </a:spcBef>
              <a:spcAft>
                <a:spcPts val="2400"/>
              </a:spcAft>
              <a:defRPr/>
            </a:pPr>
            <a:r>
              <a:rPr lang="el-GR" dirty="0" smtClean="0"/>
              <a:t>Χρησιμοποιούνται για παρόμοιες διαδικασίες</a:t>
            </a:r>
          </a:p>
          <a:p>
            <a:pPr lvl="1">
              <a:spcBef>
                <a:spcPts val="0"/>
              </a:spcBef>
              <a:spcAft>
                <a:spcPts val="2400"/>
              </a:spcAft>
              <a:defRPr/>
            </a:pPr>
            <a:r>
              <a:rPr lang="el-GR" dirty="0" smtClean="0"/>
              <a:t>Παράδειγμα</a:t>
            </a:r>
            <a:r>
              <a:rPr lang="en-US" dirty="0" smtClean="0"/>
              <a:t>: </a:t>
            </a:r>
            <a:r>
              <a:rPr lang="en-US" dirty="0"/>
              <a:t>Microsoft Direct X</a:t>
            </a:r>
          </a:p>
        </p:txBody>
      </p:sp>
    </p:spTree>
    <p:extLst>
      <p:ext uri="{BB962C8B-B14F-4D97-AF65-F5344CB8AC3E}">
        <p14:creationId xmlns:p14="http://schemas.microsoft.com/office/powerpoint/2010/main" xmlns="" val="110266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0"/>
            <a:ext cx="8458200" cy="1600200"/>
          </a:xfrm>
        </p:spPr>
        <p:txBody>
          <a:bodyPr/>
          <a:lstStyle/>
          <a:p>
            <a:r>
              <a:rPr lang="el-GR" dirty="0" smtClean="0"/>
              <a:t>Έναρξη του υπολογιστή</a:t>
            </a:r>
            <a:r>
              <a:rPr lang="en-US" dirty="0"/>
              <a:t/>
            </a:r>
            <a:br>
              <a:rPr lang="en-US" dirty="0"/>
            </a:br>
            <a:r>
              <a:rPr lang="el-GR" dirty="0"/>
              <a:t> </a:t>
            </a:r>
            <a:r>
              <a:rPr lang="el-GR" sz="3200" dirty="0" smtClean="0"/>
              <a:t>Η </a:t>
            </a:r>
            <a:r>
              <a:rPr lang="el-GR" sz="3200" dirty="0"/>
              <a:t>διεργασία </a:t>
            </a:r>
            <a:r>
              <a:rPr lang="el-GR" sz="3200" dirty="0" smtClean="0"/>
              <a:t>εκκίνησης</a:t>
            </a:r>
            <a:r>
              <a:rPr lang="en-US" sz="3200" dirty="0" smtClean="0"/>
              <a:t> </a:t>
            </a:r>
            <a:r>
              <a:rPr lang="en-US" sz="3200" dirty="0"/>
              <a:t>(1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5.7)</a:t>
            </a:r>
            <a:endParaRPr lang="en-US" dirty="0"/>
          </a:p>
        </p:txBody>
      </p:sp>
      <p:sp>
        <p:nvSpPr>
          <p:cNvPr id="84995" name="Rectangle 3"/>
          <p:cNvSpPr>
            <a:spLocks noGrp="1" noChangeArrowheads="1"/>
          </p:cNvSpPr>
          <p:nvPr>
            <p:ph idx="1"/>
          </p:nvPr>
        </p:nvSpPr>
        <p:spPr>
          <a:xfrm>
            <a:off x="457200" y="1600200"/>
            <a:ext cx="8358649" cy="4648200"/>
          </a:xfrm>
        </p:spPr>
        <p:txBody>
          <a:bodyPr/>
          <a:lstStyle/>
          <a:p>
            <a:pPr marL="0" indent="0">
              <a:spcBef>
                <a:spcPts val="0"/>
              </a:spcBef>
              <a:spcAft>
                <a:spcPts val="1500"/>
              </a:spcAft>
              <a:buNone/>
            </a:pPr>
            <a:r>
              <a:rPr lang="el-GR" dirty="0" smtClean="0">
                <a:solidFill>
                  <a:schemeClr val="bg2"/>
                </a:solidFill>
              </a:rPr>
              <a:t>Βήμα </a:t>
            </a:r>
            <a:r>
              <a:rPr lang="el-GR" dirty="0">
                <a:solidFill>
                  <a:schemeClr val="bg2"/>
                </a:solidFill>
              </a:rPr>
              <a:t>1: Ενεργοποίηση του BIOS </a:t>
            </a:r>
            <a:endParaRPr lang="en-US" dirty="0" smtClean="0">
              <a:solidFill>
                <a:schemeClr val="bg2"/>
              </a:solidFill>
            </a:endParaRPr>
          </a:p>
          <a:p>
            <a:pPr lvl="1">
              <a:spcBef>
                <a:spcPts val="0"/>
              </a:spcBef>
              <a:spcAft>
                <a:spcPts val="1500"/>
              </a:spcAft>
            </a:pPr>
            <a:r>
              <a:rPr lang="el-GR" dirty="0" smtClean="0"/>
              <a:t>Το </a:t>
            </a:r>
            <a:r>
              <a:rPr lang="el-GR" dirty="0"/>
              <a:t>BIOS είναι ένα πρόγραμμα το οποίο διαχειρίζεται την ανταλλαγή δεδομένων ανάμεσα στο ΛΣ και σε όλες τις συσκευές εισόδου και εξόδου</a:t>
            </a:r>
            <a:endParaRPr lang="en-US" dirty="0" smtClean="0"/>
          </a:p>
          <a:p>
            <a:pPr lvl="1">
              <a:spcBef>
                <a:spcPts val="0"/>
              </a:spcBef>
              <a:spcAft>
                <a:spcPts val="1500"/>
              </a:spcAft>
            </a:pPr>
            <a:r>
              <a:rPr lang="el-GR" dirty="0" smtClean="0"/>
              <a:t>Επίσης</a:t>
            </a:r>
            <a:r>
              <a:rPr lang="el-GR" dirty="0"/>
              <a:t>, είναι υπεύθυνο για τη φόρτωση του ΛΣ στη RAM</a:t>
            </a:r>
            <a:r>
              <a:rPr lang="el-GR" dirty="0" smtClean="0"/>
              <a:t>.</a:t>
            </a:r>
            <a:endParaRPr lang="en-US" dirty="0" smtClean="0"/>
          </a:p>
          <a:p>
            <a:pPr marL="0" indent="0">
              <a:spcBef>
                <a:spcPts val="0"/>
              </a:spcBef>
              <a:spcAft>
                <a:spcPts val="1500"/>
              </a:spcAft>
              <a:buNone/>
            </a:pPr>
            <a:r>
              <a:rPr lang="el-GR" dirty="0" smtClean="0">
                <a:solidFill>
                  <a:schemeClr val="bg2"/>
                </a:solidFill>
              </a:rPr>
              <a:t>Βήμα </a:t>
            </a:r>
            <a:r>
              <a:rPr lang="el-GR" dirty="0">
                <a:solidFill>
                  <a:schemeClr val="bg2"/>
                </a:solidFill>
              </a:rPr>
              <a:t>2: Εκτέλεση του </a:t>
            </a:r>
            <a:r>
              <a:rPr lang="el-GR" dirty="0" smtClean="0">
                <a:solidFill>
                  <a:schemeClr val="bg2"/>
                </a:solidFill>
              </a:rPr>
              <a:t>αυτοελέγχου εκκίνησης</a:t>
            </a:r>
            <a:endParaRPr lang="en-US" dirty="0" smtClean="0">
              <a:solidFill>
                <a:schemeClr val="bg2"/>
              </a:solidFill>
            </a:endParaRPr>
          </a:p>
          <a:p>
            <a:pPr lvl="1">
              <a:spcBef>
                <a:spcPts val="0"/>
              </a:spcBef>
              <a:spcAft>
                <a:spcPts val="1500"/>
              </a:spcAft>
            </a:pPr>
            <a:r>
              <a:rPr lang="el-GR" dirty="0" smtClean="0"/>
              <a:t>Βεβαιώνει </a:t>
            </a:r>
            <a:r>
              <a:rPr lang="el-GR" dirty="0"/>
              <a:t>ότι οι απαραίτητες περιφερειακές συσκευές είναι συνδεδεμένες και λειτουργούν </a:t>
            </a:r>
            <a:endParaRPr lang="en-US" dirty="0"/>
          </a:p>
        </p:txBody>
      </p:sp>
    </p:spTree>
    <p:extLst>
      <p:ext uri="{BB962C8B-B14F-4D97-AF65-F5344CB8AC3E}">
        <p14:creationId xmlns:p14="http://schemas.microsoft.com/office/powerpoint/2010/main" xmlns="" val="2428102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371600"/>
            <a:ext cx="8458199" cy="4648200"/>
          </a:xfrm>
        </p:spPr>
        <p:txBody>
          <a:bodyPr/>
          <a:lstStyle/>
          <a:p>
            <a:pPr marL="0" indent="0">
              <a:spcBef>
                <a:spcPts val="0"/>
              </a:spcBef>
              <a:spcAft>
                <a:spcPts val="1500"/>
              </a:spcAft>
              <a:buNone/>
            </a:pPr>
            <a:r>
              <a:rPr lang="el-GR" dirty="0" smtClean="0">
                <a:solidFill>
                  <a:schemeClr val="bg2"/>
                </a:solidFill>
              </a:rPr>
              <a:t>Βήμα </a:t>
            </a:r>
            <a:r>
              <a:rPr lang="el-GR" dirty="0">
                <a:solidFill>
                  <a:schemeClr val="bg2"/>
                </a:solidFill>
              </a:rPr>
              <a:t>3: Φόρτωση του λειτουργικού συστήματος </a:t>
            </a:r>
            <a:endParaRPr lang="en-US" dirty="0">
              <a:solidFill>
                <a:schemeClr val="bg2"/>
              </a:solidFill>
            </a:endParaRPr>
          </a:p>
          <a:p>
            <a:pPr lvl="1">
              <a:spcBef>
                <a:spcPts val="0"/>
              </a:spcBef>
              <a:spcAft>
                <a:spcPts val="1500"/>
              </a:spcAft>
            </a:pPr>
            <a:r>
              <a:rPr lang="el-GR" dirty="0" smtClean="0"/>
              <a:t>Τα </a:t>
            </a:r>
            <a:r>
              <a:rPr lang="el-GR" dirty="0"/>
              <a:t>αρχεία </a:t>
            </a:r>
            <a:r>
              <a:rPr lang="el-GR" dirty="0" smtClean="0"/>
              <a:t>συστήματος </a:t>
            </a:r>
            <a:r>
              <a:rPr lang="el-GR" dirty="0"/>
              <a:t>φορτώνονται στη RAM</a:t>
            </a:r>
            <a:endParaRPr lang="en-US" dirty="0"/>
          </a:p>
          <a:p>
            <a:pPr lvl="1">
              <a:spcBef>
                <a:spcPts val="0"/>
              </a:spcBef>
              <a:spcAft>
                <a:spcPts val="1500"/>
              </a:spcAft>
            </a:pPr>
            <a:r>
              <a:rPr lang="el-GR" dirty="0" smtClean="0"/>
              <a:t>Ο πυρήνας, </a:t>
            </a:r>
            <a:r>
              <a:rPr lang="el-GR" dirty="0"/>
              <a:t>απαραίτητο εξάρτημα του ΛΣ, φορτώνεται στη συνέχεια</a:t>
            </a:r>
            <a:endParaRPr lang="en-US" dirty="0"/>
          </a:p>
          <a:p>
            <a:pPr marL="0" indent="0">
              <a:spcBef>
                <a:spcPts val="0"/>
              </a:spcBef>
              <a:spcAft>
                <a:spcPts val="1500"/>
              </a:spcAft>
              <a:buNone/>
            </a:pPr>
            <a:r>
              <a:rPr lang="el-GR" dirty="0" smtClean="0">
                <a:solidFill>
                  <a:schemeClr val="bg2"/>
                </a:solidFill>
              </a:rPr>
              <a:t>Βήμα </a:t>
            </a:r>
            <a:r>
              <a:rPr lang="el-GR" dirty="0">
                <a:solidFill>
                  <a:schemeClr val="bg2"/>
                </a:solidFill>
              </a:rPr>
              <a:t>4: Έλεγχος ρυθμίσεων </a:t>
            </a:r>
            <a:r>
              <a:rPr lang="el-GR" dirty="0" smtClean="0">
                <a:solidFill>
                  <a:schemeClr val="bg2"/>
                </a:solidFill>
              </a:rPr>
              <a:t>και προσαρμογών </a:t>
            </a:r>
            <a:endParaRPr lang="en-US" dirty="0">
              <a:solidFill>
                <a:schemeClr val="bg2"/>
              </a:solidFill>
            </a:endParaRPr>
          </a:p>
          <a:p>
            <a:pPr lvl="1">
              <a:spcBef>
                <a:spcPts val="0"/>
              </a:spcBef>
              <a:spcAft>
                <a:spcPts val="1500"/>
              </a:spcAft>
            </a:pPr>
            <a:r>
              <a:rPr lang="el-GR" dirty="0"/>
              <a:t>Το </a:t>
            </a:r>
            <a:r>
              <a:rPr lang="el-GR" dirty="0" smtClean="0"/>
              <a:t>μητρώο </a:t>
            </a:r>
            <a:r>
              <a:rPr lang="el-GR" dirty="0"/>
              <a:t>περιέχει όλες τις διαφορετικές παραμέτρους (ρυθμίσεις) που χρησιμοποιούνται από το ΛΣ και από άλλες </a:t>
            </a:r>
            <a:r>
              <a:rPr lang="el-GR" dirty="0" smtClean="0"/>
              <a:t>εφαρμογές</a:t>
            </a:r>
            <a:endParaRPr lang="en-US" dirty="0"/>
          </a:p>
        </p:txBody>
      </p:sp>
      <p:sp>
        <p:nvSpPr>
          <p:cNvPr id="5" name="Rectangle 2"/>
          <p:cNvSpPr>
            <a:spLocks noGrp="1" noChangeArrowheads="1"/>
          </p:cNvSpPr>
          <p:nvPr>
            <p:ph type="title"/>
          </p:nvPr>
        </p:nvSpPr>
        <p:spPr>
          <a:xfrm>
            <a:off x="457200" y="-152400"/>
            <a:ext cx="8458200" cy="1600200"/>
          </a:xfrm>
        </p:spPr>
        <p:txBody>
          <a:bodyPr/>
          <a:lstStyle/>
          <a:p>
            <a:r>
              <a:rPr lang="el-GR" dirty="0" smtClean="0"/>
              <a:t>Έναρξη του υπολογιστή</a:t>
            </a:r>
            <a:r>
              <a:rPr lang="en-US" dirty="0"/>
              <a:t/>
            </a:r>
            <a:br>
              <a:rPr lang="en-US" dirty="0"/>
            </a:br>
            <a:r>
              <a:rPr lang="el-GR" dirty="0"/>
              <a:t> </a:t>
            </a:r>
            <a:r>
              <a:rPr lang="el-GR" sz="3200" dirty="0" smtClean="0"/>
              <a:t>Η </a:t>
            </a:r>
            <a:r>
              <a:rPr lang="el-GR" sz="3200" dirty="0"/>
              <a:t>διεργασία </a:t>
            </a:r>
            <a:r>
              <a:rPr lang="el-GR" sz="3200" dirty="0" smtClean="0"/>
              <a:t>εκκίνησης</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5.7)</a:t>
            </a:r>
            <a:endParaRPr lang="en-US" dirty="0"/>
          </a:p>
        </p:txBody>
      </p:sp>
    </p:spTree>
    <p:extLst>
      <p:ext uri="{BB962C8B-B14F-4D97-AF65-F5344CB8AC3E}">
        <p14:creationId xmlns:p14="http://schemas.microsoft.com/office/powerpoint/2010/main" xmlns="" val="756015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209800" y="22098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smtClean="0">
                <a:solidFill>
                  <a:schemeClr val="tx1"/>
                </a:solidFill>
              </a:rPr>
              <a:t>Κεφάλαιο</a:t>
            </a:r>
            <a:r>
              <a:rPr lang="en-US" dirty="0" smtClean="0">
                <a:solidFill>
                  <a:schemeClr val="tx1"/>
                </a:solidFill>
              </a:rPr>
              <a:t> </a:t>
            </a:r>
            <a:r>
              <a:rPr lang="en-US" dirty="0">
                <a:solidFill>
                  <a:schemeClr val="tx1"/>
                </a:solidFill>
              </a:rPr>
              <a:t>5</a:t>
            </a:r>
          </a:p>
        </p:txBody>
      </p:sp>
      <p:sp>
        <p:nvSpPr>
          <p:cNvPr id="8" name="Subtitle 2"/>
          <p:cNvSpPr txBox="1">
            <a:spLocks/>
          </p:cNvSpPr>
          <p:nvPr/>
        </p:nvSpPr>
        <p:spPr>
          <a:xfrm>
            <a:off x="381000" y="3200400"/>
            <a:ext cx="8403771" cy="2304782"/>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smtClean="0">
                <a:latin typeface="+mj-lt"/>
              </a:rPr>
              <a:t>Λογισμικό </a:t>
            </a:r>
            <a:r>
              <a:rPr lang="el-GR" sz="3200" dirty="0">
                <a:latin typeface="+mj-lt"/>
              </a:rPr>
              <a:t>συστημάτων: </a:t>
            </a:r>
            <a:endParaRPr lang="el-GR" sz="3200" dirty="0" smtClean="0">
              <a:latin typeface="+mj-lt"/>
            </a:endParaRPr>
          </a:p>
          <a:p>
            <a:pPr algn="ctr">
              <a:lnSpc>
                <a:spcPct val="120000"/>
              </a:lnSpc>
            </a:pPr>
            <a:r>
              <a:rPr lang="el-GR" sz="3200" dirty="0" smtClean="0">
                <a:latin typeface="+mj-lt"/>
              </a:rPr>
              <a:t>Το </a:t>
            </a:r>
            <a:r>
              <a:rPr lang="el-GR" sz="3200" dirty="0">
                <a:latin typeface="+mj-lt"/>
              </a:rPr>
              <a:t>λειτουργικό σύστημα, τα βοηθητικά προγράμματα και η διαχείριση αρχείων </a:t>
            </a:r>
            <a:endParaRPr lang="en-US" sz="3200" dirty="0">
              <a:latin typeface="+mj-lt"/>
            </a:endParaRPr>
          </a:p>
        </p:txBody>
      </p:sp>
    </p:spTree>
    <p:extLst>
      <p:ext uri="{BB962C8B-B14F-4D97-AF65-F5344CB8AC3E}">
        <p14:creationId xmlns:p14="http://schemas.microsoft.com/office/powerpoint/2010/main" xmlns=""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09800"/>
            <a:ext cx="9144000" cy="784781"/>
          </a:xfrm>
        </p:spPr>
        <p:txBody>
          <a:bodyPr anchor="ctr">
            <a:noAutofit/>
          </a:bodyPr>
          <a:lstStyle/>
          <a:p>
            <a:pPr algn="ctr"/>
            <a:r>
              <a:rPr lang="el-GR" i="1" dirty="0" smtClean="0">
                <a:solidFill>
                  <a:schemeClr val="tx1"/>
                </a:solidFill>
              </a:rPr>
              <a:t>Χρήση λογισμικού συστημάτων</a:t>
            </a:r>
            <a:endParaRPr lang="en-US" b="1" i="1" dirty="0">
              <a:solidFill>
                <a:schemeClr val="tx1"/>
              </a:solidFill>
            </a:endParaRPr>
          </a:p>
        </p:txBody>
      </p:sp>
      <p:sp>
        <p:nvSpPr>
          <p:cNvPr id="7" name="Subtitle 6"/>
          <p:cNvSpPr>
            <a:spLocks noGrp="1"/>
          </p:cNvSpPr>
          <p:nvPr>
            <p:ph type="subTitle" idx="1"/>
          </p:nvPr>
        </p:nvSpPr>
        <p:spPr>
          <a:xfrm>
            <a:off x="457200" y="3886200"/>
            <a:ext cx="8686800" cy="2257620"/>
          </a:xfrm>
        </p:spPr>
        <p:txBody>
          <a:bodyPr>
            <a:normAutofit lnSpcReduction="10000"/>
          </a:bodyPr>
          <a:lstStyle/>
          <a:p>
            <a:pPr marL="342900" indent="-342900">
              <a:spcAft>
                <a:spcPts val="2400"/>
              </a:spcAft>
              <a:buFont typeface="Arial" panose="020B0604020202020204" pitchFamily="34" charset="0"/>
              <a:buChar char="•"/>
            </a:pPr>
            <a:r>
              <a:rPr lang="el-GR" sz="3200" dirty="0" smtClean="0"/>
              <a:t>Η </a:t>
            </a:r>
            <a:r>
              <a:rPr lang="el-GR" sz="3200" dirty="0" err="1"/>
              <a:t>διεπαφή</a:t>
            </a:r>
            <a:r>
              <a:rPr lang="el-GR" sz="3200" dirty="0"/>
              <a:t> των </a:t>
            </a:r>
            <a:r>
              <a:rPr lang="en-US" sz="3200" dirty="0" smtClean="0"/>
              <a:t>Windows</a:t>
            </a:r>
            <a:endParaRPr lang="en-US" sz="3200" dirty="0"/>
          </a:p>
          <a:p>
            <a:pPr marL="342900" indent="-342900">
              <a:spcAft>
                <a:spcPts val="2400"/>
              </a:spcAft>
              <a:buFont typeface="Arial" panose="020B0604020202020204" pitchFamily="34" charset="0"/>
              <a:buChar char="•"/>
            </a:pPr>
            <a:r>
              <a:rPr lang="el-GR" sz="3200" dirty="0" smtClean="0"/>
              <a:t>Διαχείριση </a:t>
            </a:r>
            <a:r>
              <a:rPr lang="el-GR" sz="3200" dirty="0"/>
              <a:t>αρχείων</a:t>
            </a:r>
            <a:endParaRPr lang="en-US" sz="3200" dirty="0"/>
          </a:p>
          <a:p>
            <a:pPr marL="342900" indent="-342900">
              <a:spcAft>
                <a:spcPts val="2400"/>
              </a:spcAft>
              <a:buFont typeface="Arial" panose="020B0604020202020204" pitchFamily="34" charset="0"/>
              <a:buChar char="•"/>
            </a:pPr>
            <a:r>
              <a:rPr lang="el-GR" sz="3200" dirty="0" smtClean="0"/>
              <a:t>Βοηθητικά </a:t>
            </a:r>
            <a:r>
              <a:rPr lang="el-GR" sz="3200" dirty="0"/>
              <a:t>προγράμματα</a:t>
            </a:r>
          </a:p>
          <a:p>
            <a:pPr marL="342900" indent="-342900">
              <a:spcAft>
                <a:spcPts val="2400"/>
              </a:spcAft>
              <a:buFont typeface="Arial" panose="020B0604020202020204" pitchFamily="34" charset="0"/>
              <a:buChar char="•"/>
            </a:pPr>
            <a:endParaRPr lang="en-US" sz="3200" dirty="0"/>
          </a:p>
        </p:txBody>
      </p:sp>
    </p:spTree>
    <p:extLst>
      <p:ext uri="{BB962C8B-B14F-4D97-AF65-F5344CB8AC3E}">
        <p14:creationId xmlns:p14="http://schemas.microsoft.com/office/powerpoint/2010/main" xmlns="" val="2260315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Η </a:t>
            </a:r>
            <a:r>
              <a:rPr lang="el-GR" dirty="0" err="1"/>
              <a:t>διεπαφή</a:t>
            </a:r>
            <a:r>
              <a:rPr lang="el-GR" dirty="0"/>
              <a:t> των </a:t>
            </a:r>
            <a:r>
              <a:rPr lang="en-US" dirty="0"/>
              <a:t>Windows</a:t>
            </a:r>
            <a:br>
              <a:rPr lang="en-US" dirty="0"/>
            </a:b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p:txBody>
          <a:bodyPr>
            <a:normAutofit/>
          </a:bodyPr>
          <a:lstStyle/>
          <a:p>
            <a:pPr marL="0" indent="0">
              <a:spcBef>
                <a:spcPts val="0"/>
              </a:spcBef>
              <a:spcAft>
                <a:spcPts val="600"/>
              </a:spcAft>
              <a:buNone/>
            </a:pPr>
            <a:r>
              <a:rPr lang="el-GR" dirty="0" smtClean="0">
                <a:solidFill>
                  <a:schemeClr val="bg2"/>
                </a:solidFill>
              </a:rPr>
              <a:t>Στόχος</a:t>
            </a:r>
            <a:endParaRPr lang="en-US" dirty="0">
              <a:solidFill>
                <a:schemeClr val="bg2"/>
              </a:solidFill>
            </a:endParaRPr>
          </a:p>
          <a:p>
            <a:pPr marL="1035558" indent="-692658">
              <a:spcBef>
                <a:spcPts val="0"/>
              </a:spcBef>
              <a:spcAft>
                <a:spcPts val="2400"/>
              </a:spcAft>
              <a:buNone/>
            </a:pPr>
            <a:r>
              <a:rPr lang="en-US" sz="2800" dirty="0"/>
              <a:t>5.8  </a:t>
            </a:r>
            <a:r>
              <a:rPr lang="el-GR" sz="2800" dirty="0" smtClean="0"/>
              <a:t>Τα </a:t>
            </a:r>
            <a:r>
              <a:rPr lang="el-GR" sz="2800" dirty="0"/>
              <a:t>κύρια χαρακτηριστικά της </a:t>
            </a:r>
            <a:r>
              <a:rPr lang="el-GR" sz="2800" dirty="0" err="1"/>
              <a:t>διεπαφής</a:t>
            </a:r>
            <a:r>
              <a:rPr lang="el-GR" sz="2800" dirty="0"/>
              <a:t> των Windows.</a:t>
            </a:r>
          </a:p>
          <a:p>
            <a:pPr marL="1035558" indent="-692658">
              <a:spcBef>
                <a:spcPts val="0"/>
              </a:spcBef>
              <a:spcAft>
                <a:spcPts val="2400"/>
              </a:spcAft>
              <a:buNone/>
            </a:pPr>
            <a:r>
              <a:rPr lang="en-US" sz="2800" dirty="0" smtClean="0"/>
              <a:t>.</a:t>
            </a:r>
            <a:endParaRPr lang="en-US" sz="2800" dirty="0"/>
          </a:p>
        </p:txBody>
      </p:sp>
    </p:spTree>
    <p:extLst>
      <p:ext uri="{BB962C8B-B14F-4D97-AF65-F5344CB8AC3E}">
        <p14:creationId xmlns:p14="http://schemas.microsoft.com/office/powerpoint/2010/main" xmlns="" val="4142694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Διαχείριση αρχείων</a:t>
            </a: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p:txBody>
          <a:bodyPr>
            <a:normAutofit/>
          </a:bodyPr>
          <a:lstStyle/>
          <a:p>
            <a:pPr marL="0" indent="0">
              <a:spcBef>
                <a:spcPts val="0"/>
              </a:spcBef>
              <a:spcAft>
                <a:spcPts val="600"/>
              </a:spcAft>
              <a:buNone/>
            </a:pPr>
            <a:r>
              <a:rPr lang="el-GR" dirty="0" smtClean="0">
                <a:solidFill>
                  <a:schemeClr val="bg2"/>
                </a:solidFill>
              </a:rPr>
              <a:t>Στόχος</a:t>
            </a:r>
            <a:endParaRPr lang="en-US" dirty="0">
              <a:solidFill>
                <a:schemeClr val="bg2"/>
              </a:solidFill>
            </a:endParaRPr>
          </a:p>
          <a:p>
            <a:pPr marL="1035558" indent="-692658">
              <a:spcBef>
                <a:spcPts val="0"/>
              </a:spcBef>
              <a:spcAft>
                <a:spcPts val="2400"/>
              </a:spcAft>
              <a:buNone/>
            </a:pPr>
            <a:r>
              <a:rPr lang="en-US" sz="2800" dirty="0"/>
              <a:t>5.9  </a:t>
            </a:r>
            <a:r>
              <a:rPr lang="el-GR" sz="2800" dirty="0"/>
              <a:t>Σύνοψη του τρόπου με τον </a:t>
            </a:r>
            <a:r>
              <a:rPr lang="el-GR" sz="2800" dirty="0" smtClean="0"/>
              <a:t>οποίο το </a:t>
            </a:r>
            <a:r>
              <a:rPr lang="el-GR" sz="2800" dirty="0"/>
              <a:t>λειτουργικό σύστημα συμβάλλει στην οργάνωση του υπολογιστή και τη διαχείριση αρχείων και </a:t>
            </a:r>
            <a:r>
              <a:rPr lang="el-GR" sz="2800" dirty="0" smtClean="0"/>
              <a:t>φακέλων</a:t>
            </a:r>
            <a:r>
              <a:rPr lang="en-US" sz="2800" dirty="0" smtClean="0"/>
              <a:t>.</a:t>
            </a:r>
            <a:endParaRPr lang="en-US" sz="2800" dirty="0"/>
          </a:p>
        </p:txBody>
      </p:sp>
    </p:spTree>
    <p:extLst>
      <p:ext uri="{BB962C8B-B14F-4D97-AF65-F5344CB8AC3E}">
        <p14:creationId xmlns:p14="http://schemas.microsoft.com/office/powerpoint/2010/main" xmlns="" val="2942863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Βοηθητικά </a:t>
            </a:r>
            <a:r>
              <a:rPr lang="el-GR" dirty="0"/>
              <a:t>προγράμματα</a:t>
            </a:r>
            <a:br>
              <a:rPr lang="el-GR" dirty="0"/>
            </a:b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p:txBody>
          <a:bodyPr>
            <a:normAutofit/>
          </a:bodyPr>
          <a:lstStyle/>
          <a:p>
            <a:pPr marL="0" indent="0">
              <a:spcBef>
                <a:spcPts val="0"/>
              </a:spcBef>
              <a:spcAft>
                <a:spcPts val="600"/>
              </a:spcAft>
              <a:buNone/>
            </a:pPr>
            <a:r>
              <a:rPr lang="el-GR" dirty="0" smtClean="0">
                <a:solidFill>
                  <a:schemeClr val="bg2"/>
                </a:solidFill>
              </a:rPr>
              <a:t>Στόχος</a:t>
            </a:r>
            <a:endParaRPr lang="en-US" dirty="0">
              <a:solidFill>
                <a:schemeClr val="bg2"/>
              </a:solidFill>
            </a:endParaRPr>
          </a:p>
          <a:p>
            <a:pPr marL="1032272" indent="-689372">
              <a:spcBef>
                <a:spcPts val="0"/>
              </a:spcBef>
              <a:spcAft>
                <a:spcPts val="2400"/>
              </a:spcAft>
              <a:buNone/>
            </a:pPr>
            <a:r>
              <a:rPr lang="en-US" sz="2800" dirty="0"/>
              <a:t>5.10 </a:t>
            </a:r>
            <a:r>
              <a:rPr lang="el-GR" sz="2800" dirty="0" smtClean="0"/>
              <a:t>Εργαλεία </a:t>
            </a:r>
            <a:r>
              <a:rPr lang="el-GR" sz="2800" dirty="0"/>
              <a:t>που χρησιμοποιούνται για την ενίσχυση της παραγωγικότητας του συστήματος, τη </a:t>
            </a:r>
            <a:r>
              <a:rPr lang="el-GR" sz="2800" dirty="0" smtClean="0"/>
              <a:t>δημιουργία </a:t>
            </a:r>
            <a:r>
              <a:rPr lang="el-GR" sz="2800" dirty="0"/>
              <a:t>αντιγράφων ασφαλείας αρχείων και την παροχή δυνατοτήτων προσβασιμότητας</a:t>
            </a:r>
            <a:r>
              <a:rPr lang="el-GR" sz="2800" dirty="0" smtClean="0"/>
              <a:t>.</a:t>
            </a:r>
            <a:endParaRPr lang="el-GR" sz="2800" dirty="0"/>
          </a:p>
        </p:txBody>
      </p:sp>
    </p:spTree>
    <p:extLst>
      <p:ext uri="{BB962C8B-B14F-4D97-AF65-F5344CB8AC3E}">
        <p14:creationId xmlns:p14="http://schemas.microsoft.com/office/powerpoint/2010/main" xmlns="" val="3336541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458200" cy="1600200"/>
          </a:xfrm>
        </p:spPr>
        <p:txBody>
          <a:bodyPr>
            <a:normAutofit/>
          </a:bodyPr>
          <a:lstStyle/>
          <a:p>
            <a:r>
              <a:rPr lang="el-GR" dirty="0" smtClean="0"/>
              <a:t>Η </a:t>
            </a:r>
            <a:r>
              <a:rPr lang="el-GR" dirty="0" err="1"/>
              <a:t>διεπαφή</a:t>
            </a:r>
            <a:r>
              <a:rPr lang="el-GR" dirty="0"/>
              <a:t> των </a:t>
            </a:r>
            <a:r>
              <a:rPr lang="en-US" dirty="0"/>
              <a:t>Windows</a:t>
            </a:r>
            <a:r>
              <a:rPr lang="en-US" sz="3000" dirty="0"/>
              <a:t/>
            </a:r>
            <a:br>
              <a:rPr lang="en-US" sz="3000" dirty="0"/>
            </a:br>
            <a:r>
              <a:rPr lang="el-GR" sz="3200" dirty="0" smtClean="0"/>
              <a:t>Χρήση </a:t>
            </a:r>
            <a:r>
              <a:rPr lang="el-GR" sz="3200" dirty="0"/>
              <a:t>των </a:t>
            </a:r>
            <a:r>
              <a:rPr lang="en-US" sz="3200" dirty="0"/>
              <a:t>Windows </a:t>
            </a:r>
            <a:r>
              <a:rPr lang="en-US" sz="3200" dirty="0" smtClean="0"/>
              <a:t>10 </a:t>
            </a:r>
            <a:r>
              <a:rPr lang="en-US" sz="3200" dirty="0"/>
              <a:t>(1 </a:t>
            </a:r>
            <a:r>
              <a:rPr lang="el-GR" sz="3200" dirty="0" smtClean="0"/>
              <a:t>από</a:t>
            </a:r>
            <a:r>
              <a:rPr lang="en-US" sz="3200" dirty="0" smtClean="0"/>
              <a:t> </a:t>
            </a:r>
            <a:r>
              <a:rPr lang="en-US" sz="3200" dirty="0"/>
              <a:t>3)</a:t>
            </a:r>
            <a:r>
              <a:rPr lang="en-US" sz="2700" dirty="0"/>
              <a:t> </a:t>
            </a:r>
            <a:r>
              <a:rPr lang="en-US" sz="2000" dirty="0" smtClean="0"/>
              <a:t>(</a:t>
            </a:r>
            <a:r>
              <a:rPr lang="el-GR" sz="2000" dirty="0" smtClean="0"/>
              <a:t>Στόχος</a:t>
            </a:r>
            <a:r>
              <a:rPr lang="en-US" sz="2000" dirty="0" smtClean="0"/>
              <a:t> </a:t>
            </a:r>
            <a:r>
              <a:rPr lang="en-US" sz="2000" dirty="0"/>
              <a:t>5.8)</a:t>
            </a:r>
            <a:endParaRPr lang="en-US" sz="2700" dirty="0"/>
          </a:p>
        </p:txBody>
      </p:sp>
      <p:pic>
        <p:nvPicPr>
          <p:cNvPr id="3" name="Εικόνα 2"/>
          <p:cNvPicPr>
            <a:picLocks noChangeAspect="1"/>
          </p:cNvPicPr>
          <p:nvPr/>
        </p:nvPicPr>
        <p:blipFill rotWithShape="1">
          <a:blip r:embed="rId3" cstate="print"/>
          <a:srcRect l="25833" t="32214" r="28156" b="27766"/>
          <a:stretch/>
        </p:blipFill>
        <p:spPr>
          <a:xfrm>
            <a:off x="4648199" y="1447800"/>
            <a:ext cx="4490634" cy="2196000"/>
          </a:xfrm>
          <a:prstGeom prst="rect">
            <a:avLst/>
          </a:prstGeom>
        </p:spPr>
      </p:pic>
      <p:sp>
        <p:nvSpPr>
          <p:cNvPr id="6" name="Content Placeholder 5"/>
          <p:cNvSpPr>
            <a:spLocks noGrp="1"/>
          </p:cNvSpPr>
          <p:nvPr>
            <p:ph idx="1"/>
          </p:nvPr>
        </p:nvSpPr>
        <p:spPr>
          <a:xfrm>
            <a:off x="304800" y="1600200"/>
            <a:ext cx="7086599" cy="5029200"/>
          </a:xfrm>
        </p:spPr>
        <p:txBody>
          <a:bodyPr>
            <a:normAutofit/>
          </a:bodyPr>
          <a:lstStyle/>
          <a:p>
            <a:pPr>
              <a:spcBef>
                <a:spcPts val="0"/>
              </a:spcBef>
              <a:spcAft>
                <a:spcPts val="1500"/>
              </a:spcAft>
            </a:pPr>
            <a:r>
              <a:rPr lang="el-GR" dirty="0" smtClean="0">
                <a:solidFill>
                  <a:schemeClr val="bg2"/>
                </a:solidFill>
              </a:rPr>
              <a:t>Επιφάνεια εργασίας</a:t>
            </a:r>
            <a:endParaRPr lang="en-US" dirty="0">
              <a:solidFill>
                <a:schemeClr val="bg2"/>
              </a:solidFill>
            </a:endParaRPr>
          </a:p>
          <a:p>
            <a:pPr lvl="1">
              <a:spcBef>
                <a:spcPts val="0"/>
              </a:spcBef>
              <a:spcAft>
                <a:spcPts val="1500"/>
              </a:spcAft>
            </a:pPr>
            <a:r>
              <a:rPr lang="el-GR" dirty="0" smtClean="0"/>
              <a:t>Κύρια περιοχή εργασίας</a:t>
            </a:r>
            <a:endParaRPr lang="en-US" dirty="0"/>
          </a:p>
          <a:p>
            <a:pPr>
              <a:spcBef>
                <a:spcPts val="0"/>
              </a:spcBef>
              <a:spcAft>
                <a:spcPts val="1500"/>
              </a:spcAft>
            </a:pPr>
            <a:r>
              <a:rPr lang="el-GR" dirty="0" smtClean="0">
                <a:solidFill>
                  <a:schemeClr val="bg2"/>
                </a:solidFill>
              </a:rPr>
              <a:t>Γραμμή εργασιών</a:t>
            </a:r>
            <a:endParaRPr lang="en-US" dirty="0">
              <a:solidFill>
                <a:schemeClr val="bg2"/>
              </a:solidFill>
            </a:endParaRPr>
          </a:p>
          <a:p>
            <a:pPr lvl="1">
              <a:spcBef>
                <a:spcPts val="0"/>
              </a:spcBef>
              <a:spcAft>
                <a:spcPts val="1500"/>
              </a:spcAft>
            </a:pPr>
            <a:r>
              <a:rPr lang="el-GR" dirty="0"/>
              <a:t>Ε</a:t>
            </a:r>
            <a:r>
              <a:rPr lang="el-GR" dirty="0" smtClean="0"/>
              <a:t>μφανίζει </a:t>
            </a:r>
            <a:r>
              <a:rPr lang="el-GR" dirty="0"/>
              <a:t>ανοιχτές και αγαπημένες εφαρμογές για εύκολη πρόσβαση</a:t>
            </a:r>
            <a:endParaRPr lang="en-US" dirty="0"/>
          </a:p>
          <a:p>
            <a:pPr>
              <a:spcBef>
                <a:spcPts val="0"/>
              </a:spcBef>
              <a:spcAft>
                <a:spcPts val="1500"/>
              </a:spcAft>
            </a:pPr>
            <a:r>
              <a:rPr lang="el-GR" dirty="0" smtClean="0">
                <a:solidFill>
                  <a:schemeClr val="bg2"/>
                </a:solidFill>
              </a:rPr>
              <a:t>Μενού Έναρξη</a:t>
            </a:r>
            <a:endParaRPr lang="en-US" dirty="0">
              <a:solidFill>
                <a:schemeClr val="bg2"/>
              </a:solidFill>
            </a:endParaRPr>
          </a:p>
          <a:p>
            <a:pPr lvl="1">
              <a:spcBef>
                <a:spcPts val="0"/>
              </a:spcBef>
              <a:spcAft>
                <a:spcPts val="1500"/>
              </a:spcAft>
            </a:pPr>
            <a:r>
              <a:rPr lang="el-GR" dirty="0" smtClean="0"/>
              <a:t>Παρέχει </a:t>
            </a:r>
            <a:r>
              <a:rPr lang="el-GR" dirty="0"/>
              <a:t>πρόσβαση σε όλες τις εφαρμογές που έχουν εγκατασταθεί στη συσκευή </a:t>
            </a:r>
            <a:r>
              <a:rPr lang="el-GR" dirty="0" smtClean="0"/>
              <a:t>σας</a:t>
            </a:r>
            <a:endParaRPr lang="en-US" dirty="0"/>
          </a:p>
        </p:txBody>
      </p:sp>
    </p:spTree>
    <p:extLst>
      <p:ext uri="{BB962C8B-B14F-4D97-AF65-F5344CB8AC3E}">
        <p14:creationId xmlns:p14="http://schemas.microsoft.com/office/powerpoint/2010/main" xmlns="" val="2304916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458199" cy="5029200"/>
          </a:xfrm>
        </p:spPr>
        <p:txBody>
          <a:bodyPr>
            <a:normAutofit lnSpcReduction="10000"/>
          </a:bodyPr>
          <a:lstStyle/>
          <a:p>
            <a:pPr>
              <a:spcBef>
                <a:spcPts val="0"/>
              </a:spcBef>
              <a:spcAft>
                <a:spcPts val="1200"/>
              </a:spcAft>
            </a:pPr>
            <a:r>
              <a:rPr lang="el-GR" dirty="0" smtClean="0">
                <a:solidFill>
                  <a:schemeClr val="bg2"/>
                </a:solidFill>
              </a:rPr>
              <a:t>Καρφίτσωμα</a:t>
            </a:r>
            <a:endParaRPr lang="en-US" dirty="0">
              <a:solidFill>
                <a:schemeClr val="bg2"/>
              </a:solidFill>
            </a:endParaRPr>
          </a:p>
          <a:p>
            <a:pPr lvl="1">
              <a:spcBef>
                <a:spcPts val="0"/>
              </a:spcBef>
              <a:spcAft>
                <a:spcPts val="1200"/>
              </a:spcAft>
            </a:pPr>
            <a:r>
              <a:rPr lang="el-GR" dirty="0" smtClean="0"/>
              <a:t>Επιλογή </a:t>
            </a:r>
            <a:r>
              <a:rPr lang="el-GR" dirty="0"/>
              <a:t>των εφαρμογών που θα είναι πλακίδια στο «μενού Έναρξη</a:t>
            </a:r>
            <a:r>
              <a:rPr lang="el-GR" dirty="0" smtClean="0"/>
              <a:t>»</a:t>
            </a:r>
            <a:endParaRPr lang="el-GR" dirty="0"/>
          </a:p>
          <a:p>
            <a:pPr lvl="1">
              <a:spcBef>
                <a:spcPts val="0"/>
              </a:spcBef>
              <a:spcAft>
                <a:spcPts val="1200"/>
              </a:spcAft>
            </a:pPr>
            <a:endParaRPr lang="en-US" dirty="0"/>
          </a:p>
          <a:p>
            <a:pPr>
              <a:spcBef>
                <a:spcPts val="0"/>
              </a:spcBef>
              <a:spcAft>
                <a:spcPts val="1200"/>
              </a:spcAft>
            </a:pPr>
            <a:r>
              <a:rPr lang="el-GR" dirty="0" smtClean="0">
                <a:solidFill>
                  <a:schemeClr val="bg2"/>
                </a:solidFill>
              </a:rPr>
              <a:t>Εικονικές επιφάνειες</a:t>
            </a:r>
          </a:p>
          <a:p>
            <a:pPr marL="0" indent="0">
              <a:spcBef>
                <a:spcPts val="0"/>
              </a:spcBef>
              <a:spcAft>
                <a:spcPts val="1200"/>
              </a:spcAft>
              <a:buNone/>
            </a:pPr>
            <a:r>
              <a:rPr lang="el-GR" dirty="0">
                <a:solidFill>
                  <a:schemeClr val="bg2"/>
                </a:solidFill>
              </a:rPr>
              <a:t> </a:t>
            </a:r>
            <a:r>
              <a:rPr lang="el-GR" dirty="0" smtClean="0">
                <a:solidFill>
                  <a:schemeClr val="bg2"/>
                </a:solidFill>
              </a:rPr>
              <a:t>  εργασίας</a:t>
            </a:r>
            <a:endParaRPr lang="en-US" dirty="0">
              <a:solidFill>
                <a:schemeClr val="bg2"/>
              </a:solidFill>
            </a:endParaRPr>
          </a:p>
          <a:p>
            <a:pPr lvl="1">
              <a:spcBef>
                <a:spcPts val="0"/>
              </a:spcBef>
              <a:spcAft>
                <a:spcPts val="1200"/>
              </a:spcAft>
            </a:pPr>
            <a:r>
              <a:rPr lang="el-GR" dirty="0" smtClean="0"/>
              <a:t>Σας επιτρέπουν </a:t>
            </a:r>
          </a:p>
          <a:p>
            <a:pPr marL="457200" lvl="1" indent="0">
              <a:spcBef>
                <a:spcPts val="0"/>
              </a:spcBef>
              <a:spcAft>
                <a:spcPts val="1200"/>
              </a:spcAft>
              <a:buNone/>
            </a:pPr>
            <a:r>
              <a:rPr lang="el-GR" dirty="0"/>
              <a:t> </a:t>
            </a:r>
            <a:r>
              <a:rPr lang="el-GR" dirty="0" smtClean="0"/>
              <a:t>  να </a:t>
            </a:r>
            <a:r>
              <a:rPr lang="el-GR" dirty="0"/>
              <a:t>ταξινομείτε ομάδες </a:t>
            </a:r>
            <a:r>
              <a:rPr lang="el-GR" dirty="0" smtClean="0"/>
              <a:t>παραθύρων σε    </a:t>
            </a:r>
          </a:p>
          <a:p>
            <a:pPr marL="457200" lvl="1" indent="0">
              <a:spcBef>
                <a:spcPts val="0"/>
              </a:spcBef>
              <a:spcAft>
                <a:spcPts val="1200"/>
              </a:spcAft>
              <a:buNone/>
            </a:pPr>
            <a:r>
              <a:rPr lang="el-GR" dirty="0"/>
              <a:t> </a:t>
            </a:r>
            <a:r>
              <a:rPr lang="el-GR" dirty="0" smtClean="0"/>
              <a:t>  διαφορετικές προβολές</a:t>
            </a:r>
            <a:endParaRPr lang="en-US" dirty="0"/>
          </a:p>
        </p:txBody>
      </p:sp>
      <p:pic>
        <p:nvPicPr>
          <p:cNvPr id="2" name="Picture 1" descr="Screen shot shows that a virtual desktop enables you to organize your files into the separate working spaces."/>
          <p:cNvPicPr>
            <a:picLocks noChangeAspect="1"/>
          </p:cNvPicPr>
          <p:nvPr/>
        </p:nvPicPr>
        <p:blipFill>
          <a:blip r:embed="rId3" cstate="print"/>
          <a:stretch>
            <a:fillRect/>
          </a:stretch>
        </p:blipFill>
        <p:spPr>
          <a:xfrm>
            <a:off x="4708090" y="2743200"/>
            <a:ext cx="4207309" cy="2463456"/>
          </a:xfrm>
          <a:prstGeom prst="rect">
            <a:avLst/>
          </a:prstGeom>
        </p:spPr>
      </p:pic>
      <p:sp>
        <p:nvSpPr>
          <p:cNvPr id="7" name="Title 4"/>
          <p:cNvSpPr>
            <a:spLocks noGrp="1"/>
          </p:cNvSpPr>
          <p:nvPr>
            <p:ph type="title"/>
          </p:nvPr>
        </p:nvSpPr>
        <p:spPr>
          <a:xfrm>
            <a:off x="457200" y="0"/>
            <a:ext cx="8458200" cy="1600200"/>
          </a:xfrm>
        </p:spPr>
        <p:txBody>
          <a:bodyPr>
            <a:normAutofit/>
          </a:bodyPr>
          <a:lstStyle/>
          <a:p>
            <a:r>
              <a:rPr lang="el-GR" dirty="0" smtClean="0"/>
              <a:t>Η </a:t>
            </a:r>
            <a:r>
              <a:rPr lang="el-GR" dirty="0" err="1"/>
              <a:t>διεπαφή</a:t>
            </a:r>
            <a:r>
              <a:rPr lang="el-GR" dirty="0"/>
              <a:t> των </a:t>
            </a:r>
            <a:r>
              <a:rPr lang="en-US" dirty="0"/>
              <a:t>Windows</a:t>
            </a:r>
            <a:r>
              <a:rPr lang="en-US" sz="3000" dirty="0"/>
              <a:t/>
            </a:r>
            <a:br>
              <a:rPr lang="en-US" sz="3000" dirty="0"/>
            </a:br>
            <a:r>
              <a:rPr lang="el-GR" sz="3200" dirty="0" smtClean="0"/>
              <a:t>Χρήση </a:t>
            </a:r>
            <a:r>
              <a:rPr lang="el-GR" sz="3200" dirty="0"/>
              <a:t>των </a:t>
            </a:r>
            <a:r>
              <a:rPr lang="en-US" sz="3200" dirty="0"/>
              <a:t>Windows </a:t>
            </a:r>
            <a:r>
              <a:rPr lang="en-US" sz="3200" dirty="0" smtClean="0"/>
              <a:t>10 (</a:t>
            </a:r>
            <a:r>
              <a:rPr lang="el-GR" sz="3200" dirty="0" smtClean="0"/>
              <a:t>2</a:t>
            </a:r>
            <a:r>
              <a:rPr lang="en-US" sz="3200" dirty="0" smtClean="0"/>
              <a:t> </a:t>
            </a:r>
            <a:r>
              <a:rPr lang="el-GR" sz="3200" dirty="0" smtClean="0"/>
              <a:t>από</a:t>
            </a:r>
            <a:r>
              <a:rPr lang="en-US" sz="3200" dirty="0" smtClean="0"/>
              <a:t> </a:t>
            </a:r>
            <a:r>
              <a:rPr lang="en-US" sz="3200" dirty="0"/>
              <a:t>3)</a:t>
            </a:r>
            <a:r>
              <a:rPr lang="en-US" sz="2700" dirty="0"/>
              <a:t> </a:t>
            </a:r>
            <a:r>
              <a:rPr lang="en-US" sz="2000" dirty="0" smtClean="0"/>
              <a:t>(</a:t>
            </a:r>
            <a:r>
              <a:rPr lang="el-GR" sz="2000" dirty="0" smtClean="0"/>
              <a:t>Στόχος</a:t>
            </a:r>
            <a:r>
              <a:rPr lang="en-US" sz="2000" dirty="0" smtClean="0"/>
              <a:t> </a:t>
            </a:r>
            <a:r>
              <a:rPr lang="en-US" sz="2000" dirty="0"/>
              <a:t>5.8)</a:t>
            </a:r>
            <a:endParaRPr lang="en-US" sz="2700" dirty="0"/>
          </a:p>
        </p:txBody>
      </p:sp>
    </p:spTree>
    <p:extLst>
      <p:ext uri="{BB962C8B-B14F-4D97-AF65-F5344CB8AC3E}">
        <p14:creationId xmlns:p14="http://schemas.microsoft.com/office/powerpoint/2010/main" xmlns="" val="319576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4847035" cy="4648200"/>
          </a:xfrm>
        </p:spPr>
        <p:txBody>
          <a:bodyPr>
            <a:normAutofit fontScale="92500" lnSpcReduction="10000"/>
          </a:bodyPr>
          <a:lstStyle/>
          <a:p>
            <a:pPr>
              <a:spcBef>
                <a:spcPts val="0"/>
              </a:spcBef>
              <a:spcAft>
                <a:spcPts val="1800"/>
              </a:spcAft>
            </a:pPr>
            <a:r>
              <a:rPr lang="en-US" dirty="0" err="1">
                <a:solidFill>
                  <a:schemeClr val="bg2"/>
                </a:solidFill>
              </a:rPr>
              <a:t>macOS</a:t>
            </a:r>
            <a:r>
              <a:rPr lang="en-US" dirty="0">
                <a:solidFill>
                  <a:schemeClr val="bg2"/>
                </a:solidFill>
              </a:rPr>
              <a:t> </a:t>
            </a:r>
            <a:r>
              <a:rPr lang="el-GR" dirty="0" smtClean="0">
                <a:solidFill>
                  <a:schemeClr val="bg2"/>
                </a:solidFill>
              </a:rPr>
              <a:t>και</a:t>
            </a:r>
            <a:r>
              <a:rPr lang="en-US" dirty="0" smtClean="0">
                <a:solidFill>
                  <a:schemeClr val="bg2"/>
                </a:solidFill>
              </a:rPr>
              <a:t> </a:t>
            </a:r>
            <a:r>
              <a:rPr lang="en-US" dirty="0">
                <a:solidFill>
                  <a:schemeClr val="bg2"/>
                </a:solidFill>
              </a:rPr>
              <a:t>Windows </a:t>
            </a:r>
          </a:p>
          <a:p>
            <a:pPr lvl="1">
              <a:lnSpc>
                <a:spcPct val="110000"/>
              </a:lnSpc>
              <a:spcBef>
                <a:spcPts val="0"/>
              </a:spcBef>
              <a:spcAft>
                <a:spcPts val="1800"/>
              </a:spcAft>
            </a:pPr>
            <a:r>
              <a:rPr lang="el-GR" dirty="0" smtClean="0"/>
              <a:t>Μη συμβατά</a:t>
            </a:r>
            <a:endParaRPr lang="en-US" dirty="0"/>
          </a:p>
          <a:p>
            <a:pPr lvl="1">
              <a:lnSpc>
                <a:spcPct val="110000"/>
              </a:lnSpc>
              <a:spcBef>
                <a:spcPts val="0"/>
              </a:spcBef>
              <a:spcAft>
                <a:spcPts val="1800"/>
              </a:spcAft>
            </a:pPr>
            <a:r>
              <a:rPr lang="el-GR" dirty="0" smtClean="0"/>
              <a:t>Ομοιότητες στη λειτουργία τους</a:t>
            </a:r>
            <a:endParaRPr lang="en-US" dirty="0"/>
          </a:p>
          <a:p>
            <a:pPr>
              <a:lnSpc>
                <a:spcPct val="110000"/>
              </a:lnSpc>
              <a:spcBef>
                <a:spcPts val="0"/>
              </a:spcBef>
              <a:spcAft>
                <a:spcPts val="1800"/>
              </a:spcAft>
            </a:pPr>
            <a:r>
              <a:rPr lang="en-US" dirty="0">
                <a:solidFill>
                  <a:schemeClr val="bg2"/>
                </a:solidFill>
              </a:rPr>
              <a:t>Linux</a:t>
            </a:r>
          </a:p>
          <a:p>
            <a:pPr lvl="1">
              <a:lnSpc>
                <a:spcPct val="110000"/>
              </a:lnSpc>
              <a:spcBef>
                <a:spcPts val="0"/>
              </a:spcBef>
              <a:spcAft>
                <a:spcPts val="1800"/>
              </a:spcAft>
            </a:pPr>
            <a:r>
              <a:rPr lang="el-GR" dirty="0" smtClean="0"/>
              <a:t>Οι περισσότερες διεπαφές βασίζονται σε οικεία πρότυπα των</a:t>
            </a:r>
            <a:r>
              <a:rPr lang="en-US" dirty="0" smtClean="0"/>
              <a:t> Windows</a:t>
            </a:r>
            <a:r>
              <a:rPr lang="el-GR" dirty="0" smtClean="0"/>
              <a:t> και του</a:t>
            </a:r>
            <a:r>
              <a:rPr lang="en-US" dirty="0" smtClean="0"/>
              <a:t> </a:t>
            </a:r>
            <a:r>
              <a:rPr lang="en-US" dirty="0" err="1" smtClean="0"/>
              <a:t>macOS</a:t>
            </a:r>
            <a:endParaRPr lang="en-US" dirty="0"/>
          </a:p>
        </p:txBody>
      </p:sp>
      <p:pic>
        <p:nvPicPr>
          <p:cNvPr id="2" name="Picture 1" descr="Screen shot of the active desktop of the Ubuntu Linux which resembles the windows desktop user interface."/>
          <p:cNvPicPr>
            <a:picLocks noChangeAspect="1"/>
          </p:cNvPicPr>
          <p:nvPr/>
        </p:nvPicPr>
        <p:blipFill>
          <a:blip r:embed="rId3" cstate="print"/>
          <a:stretch>
            <a:fillRect/>
          </a:stretch>
        </p:blipFill>
        <p:spPr>
          <a:xfrm>
            <a:off x="5088081" y="1610591"/>
            <a:ext cx="3900055" cy="2687876"/>
          </a:xfrm>
          <a:prstGeom prst="rect">
            <a:avLst/>
          </a:prstGeom>
        </p:spPr>
      </p:pic>
      <p:sp>
        <p:nvSpPr>
          <p:cNvPr id="7" name="Title 4"/>
          <p:cNvSpPr>
            <a:spLocks noGrp="1"/>
          </p:cNvSpPr>
          <p:nvPr>
            <p:ph type="title"/>
          </p:nvPr>
        </p:nvSpPr>
        <p:spPr>
          <a:xfrm>
            <a:off x="457200" y="0"/>
            <a:ext cx="8458200" cy="1600200"/>
          </a:xfrm>
        </p:spPr>
        <p:txBody>
          <a:bodyPr>
            <a:normAutofit/>
          </a:bodyPr>
          <a:lstStyle/>
          <a:p>
            <a:r>
              <a:rPr lang="el-GR" dirty="0" smtClean="0"/>
              <a:t>Η </a:t>
            </a:r>
            <a:r>
              <a:rPr lang="el-GR" dirty="0" err="1"/>
              <a:t>διεπαφή</a:t>
            </a:r>
            <a:r>
              <a:rPr lang="el-GR" dirty="0"/>
              <a:t> των </a:t>
            </a:r>
            <a:r>
              <a:rPr lang="en-US" dirty="0"/>
              <a:t>Windows</a:t>
            </a:r>
            <a:r>
              <a:rPr lang="en-US" sz="3000" dirty="0"/>
              <a:t/>
            </a:r>
            <a:br>
              <a:rPr lang="en-US" sz="3000" dirty="0"/>
            </a:br>
            <a:r>
              <a:rPr lang="el-GR" sz="3200" dirty="0" smtClean="0"/>
              <a:t>Χρήση </a:t>
            </a:r>
            <a:r>
              <a:rPr lang="el-GR" sz="3200" dirty="0"/>
              <a:t>των </a:t>
            </a:r>
            <a:r>
              <a:rPr lang="en-US" sz="3200" dirty="0"/>
              <a:t>Windows </a:t>
            </a:r>
            <a:r>
              <a:rPr lang="en-US" sz="3200" dirty="0" smtClean="0"/>
              <a:t>10 (</a:t>
            </a:r>
            <a:r>
              <a:rPr lang="el-GR" sz="3200" dirty="0"/>
              <a:t>3</a:t>
            </a:r>
            <a:r>
              <a:rPr lang="en-US" sz="3200" dirty="0" smtClean="0"/>
              <a:t> </a:t>
            </a:r>
            <a:r>
              <a:rPr lang="el-GR" sz="3200" dirty="0" smtClean="0"/>
              <a:t>από</a:t>
            </a:r>
            <a:r>
              <a:rPr lang="en-US" sz="3200" dirty="0" smtClean="0"/>
              <a:t> </a:t>
            </a:r>
            <a:r>
              <a:rPr lang="en-US" sz="3200" dirty="0"/>
              <a:t>3)</a:t>
            </a:r>
            <a:r>
              <a:rPr lang="en-US" sz="2700" dirty="0"/>
              <a:t> </a:t>
            </a:r>
            <a:r>
              <a:rPr lang="en-US" sz="2000" dirty="0" smtClean="0"/>
              <a:t>(</a:t>
            </a:r>
            <a:r>
              <a:rPr lang="el-GR" sz="2000" dirty="0" smtClean="0"/>
              <a:t>Στόχος</a:t>
            </a:r>
            <a:r>
              <a:rPr lang="en-US" sz="2000" dirty="0" smtClean="0"/>
              <a:t> </a:t>
            </a:r>
            <a:r>
              <a:rPr lang="en-US" sz="2000" dirty="0"/>
              <a:t>5.8)</a:t>
            </a:r>
            <a:endParaRPr lang="en-US" sz="2700" dirty="0"/>
          </a:p>
        </p:txBody>
      </p:sp>
    </p:spTree>
    <p:extLst>
      <p:ext uri="{BB962C8B-B14F-4D97-AF65-F5344CB8AC3E}">
        <p14:creationId xmlns:p14="http://schemas.microsoft.com/office/powerpoint/2010/main" xmlns="" val="4107893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a:t>
            </a:r>
            <a:r>
              <a:rPr lang="en-US" sz="3200" dirty="0"/>
              <a:t>(1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pic>
        <p:nvPicPr>
          <p:cNvPr id="3" name="Εικόνα 2"/>
          <p:cNvPicPr>
            <a:picLocks noChangeAspect="1"/>
          </p:cNvPicPr>
          <p:nvPr/>
        </p:nvPicPr>
        <p:blipFill rotWithShape="1">
          <a:blip r:embed="rId3" cstate="print"/>
          <a:srcRect l="20000" t="15910" r="30834" b="20356"/>
          <a:stretch/>
        </p:blipFill>
        <p:spPr>
          <a:xfrm>
            <a:off x="4419600" y="2590799"/>
            <a:ext cx="4495800" cy="3276601"/>
          </a:xfrm>
          <a:prstGeom prst="rect">
            <a:avLst/>
          </a:prstGeom>
        </p:spPr>
      </p:pic>
      <p:sp>
        <p:nvSpPr>
          <p:cNvPr id="90115" name="Rectangle 3"/>
          <p:cNvSpPr>
            <a:spLocks noGrp="1" noChangeArrowheads="1"/>
          </p:cNvSpPr>
          <p:nvPr>
            <p:ph idx="1"/>
          </p:nvPr>
        </p:nvSpPr>
        <p:spPr>
          <a:xfrm>
            <a:off x="457200" y="1600200"/>
            <a:ext cx="8358649" cy="4800600"/>
          </a:xfrm>
        </p:spPr>
        <p:txBody>
          <a:bodyPr>
            <a:normAutofit/>
          </a:bodyPr>
          <a:lstStyle/>
          <a:p>
            <a:pPr>
              <a:spcBef>
                <a:spcPts val="0"/>
              </a:spcBef>
              <a:spcAft>
                <a:spcPts val="600"/>
              </a:spcAft>
              <a:defRPr/>
            </a:pPr>
            <a:r>
              <a:rPr lang="el-GR" dirty="0" smtClean="0">
                <a:solidFill>
                  <a:schemeClr val="bg2"/>
                </a:solidFill>
              </a:rPr>
              <a:t>Κατάλογος</a:t>
            </a:r>
            <a:endParaRPr lang="en-US" dirty="0">
              <a:solidFill>
                <a:schemeClr val="bg2"/>
              </a:solidFill>
            </a:endParaRPr>
          </a:p>
          <a:p>
            <a:pPr lvl="1">
              <a:spcBef>
                <a:spcPts val="0"/>
              </a:spcBef>
              <a:spcAft>
                <a:spcPts val="600"/>
              </a:spcAft>
              <a:defRPr/>
            </a:pPr>
            <a:r>
              <a:rPr lang="el-GR" dirty="0" smtClean="0"/>
              <a:t>Ιεραρχική οργάνωση των περιεχομένων του υπολογιστή</a:t>
            </a:r>
          </a:p>
          <a:p>
            <a:pPr lvl="2">
              <a:spcBef>
                <a:spcPts val="0"/>
              </a:spcBef>
              <a:spcAft>
                <a:spcPts val="600"/>
              </a:spcAft>
              <a:defRPr/>
            </a:pPr>
            <a:r>
              <a:rPr lang="el-GR" dirty="0" smtClean="0"/>
              <a:t>Μονάδες δίσκων</a:t>
            </a:r>
            <a:endParaRPr lang="en-US" dirty="0"/>
          </a:p>
          <a:p>
            <a:pPr lvl="2">
              <a:spcBef>
                <a:spcPts val="0"/>
              </a:spcBef>
              <a:spcAft>
                <a:spcPts val="600"/>
              </a:spcAft>
              <a:defRPr/>
            </a:pPr>
            <a:r>
              <a:rPr lang="el-GR" dirty="0" smtClean="0"/>
              <a:t>Βιβλιοθήκες</a:t>
            </a:r>
            <a:endParaRPr lang="en-US" dirty="0"/>
          </a:p>
          <a:p>
            <a:pPr lvl="2">
              <a:spcBef>
                <a:spcPts val="0"/>
              </a:spcBef>
              <a:spcAft>
                <a:spcPts val="600"/>
              </a:spcAft>
              <a:defRPr/>
            </a:pPr>
            <a:r>
              <a:rPr lang="el-GR" dirty="0" smtClean="0"/>
              <a:t>Φάκελοι</a:t>
            </a:r>
            <a:endParaRPr lang="en-US" dirty="0"/>
          </a:p>
          <a:p>
            <a:pPr lvl="2">
              <a:spcBef>
                <a:spcPts val="0"/>
              </a:spcBef>
              <a:spcAft>
                <a:spcPts val="600"/>
              </a:spcAft>
              <a:defRPr/>
            </a:pPr>
            <a:r>
              <a:rPr lang="el-GR" dirty="0" err="1" smtClean="0"/>
              <a:t>Υποφάκελοι</a:t>
            </a:r>
            <a:endParaRPr lang="en-US" dirty="0"/>
          </a:p>
          <a:p>
            <a:pPr lvl="2">
              <a:spcBef>
                <a:spcPts val="0"/>
              </a:spcBef>
              <a:spcAft>
                <a:spcPts val="600"/>
              </a:spcAft>
              <a:defRPr/>
            </a:pPr>
            <a:r>
              <a:rPr lang="el-GR" dirty="0" smtClean="0"/>
              <a:t>Αρχεία</a:t>
            </a:r>
            <a:endParaRPr lang="en-US" dirty="0"/>
          </a:p>
          <a:p>
            <a:pPr lvl="1">
              <a:spcBef>
                <a:spcPts val="0"/>
              </a:spcBef>
              <a:spcAft>
                <a:spcPts val="600"/>
              </a:spcAft>
              <a:defRPr/>
            </a:pPr>
            <a:r>
              <a:rPr lang="el-GR" dirty="0" smtClean="0"/>
              <a:t>Ριζικός κατάλογος</a:t>
            </a:r>
            <a:endParaRPr lang="en-US" dirty="0">
              <a:effectLst/>
            </a:endParaRPr>
          </a:p>
          <a:p>
            <a:pPr lvl="2">
              <a:spcBef>
                <a:spcPts val="0"/>
              </a:spcBef>
              <a:spcAft>
                <a:spcPts val="600"/>
              </a:spcAft>
              <a:defRPr/>
            </a:pPr>
            <a:r>
              <a:rPr lang="el-GR" dirty="0" smtClean="0"/>
              <a:t>Η κορυφή στη δομή αρχειοθέτησης</a:t>
            </a:r>
            <a:endParaRPr lang="en-US" dirty="0">
              <a:effectLst/>
            </a:endParaRPr>
          </a:p>
        </p:txBody>
      </p:sp>
    </p:spTree>
    <p:extLst>
      <p:ext uri="{BB962C8B-B14F-4D97-AF65-F5344CB8AC3E}">
        <p14:creationId xmlns:p14="http://schemas.microsoft.com/office/powerpoint/2010/main" xmlns="" val="4160707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8649" cy="5029200"/>
          </a:xfrm>
          <a:noFill/>
        </p:spPr>
        <p:txBody>
          <a:bodyPr>
            <a:normAutofit/>
          </a:bodyPr>
          <a:lstStyle/>
          <a:p>
            <a:pPr>
              <a:spcBef>
                <a:spcPts val="0"/>
              </a:spcBef>
              <a:spcAft>
                <a:spcPts val="1200"/>
              </a:spcAft>
            </a:pPr>
            <a:r>
              <a:rPr lang="el-GR" dirty="0" smtClean="0">
                <a:solidFill>
                  <a:schemeClr val="bg2"/>
                </a:solidFill>
              </a:rPr>
              <a:t>Ονομασία </a:t>
            </a:r>
            <a:r>
              <a:rPr lang="el-GR" dirty="0">
                <a:solidFill>
                  <a:schemeClr val="bg2"/>
                </a:solidFill>
              </a:rPr>
              <a:t>αρχείων </a:t>
            </a:r>
            <a:endParaRPr lang="en-US" dirty="0">
              <a:solidFill>
                <a:schemeClr val="bg2"/>
              </a:solidFill>
            </a:endParaRPr>
          </a:p>
          <a:p>
            <a:pPr lvl="1">
              <a:spcBef>
                <a:spcPts val="0"/>
              </a:spcBef>
              <a:spcAft>
                <a:spcPts val="1200"/>
              </a:spcAft>
            </a:pPr>
            <a:r>
              <a:rPr lang="el-GR" dirty="0" smtClean="0"/>
              <a:t>Όνομα αρχείο – μοναδική ονομασία</a:t>
            </a:r>
            <a:endParaRPr lang="en-US" dirty="0"/>
          </a:p>
          <a:p>
            <a:pPr lvl="1">
              <a:spcBef>
                <a:spcPts val="0"/>
              </a:spcBef>
              <a:spcAft>
                <a:spcPts val="1200"/>
              </a:spcAft>
            </a:pPr>
            <a:r>
              <a:rPr lang="el-GR" dirty="0" smtClean="0"/>
              <a:t>Επέκταση ή τύπος αρχείου</a:t>
            </a:r>
            <a:endParaRPr lang="en-US" dirty="0"/>
          </a:p>
          <a:p>
            <a:pPr lvl="1">
              <a:spcBef>
                <a:spcPts val="0"/>
              </a:spcBef>
              <a:spcAft>
                <a:spcPts val="1200"/>
              </a:spcAft>
              <a:defRPr/>
            </a:pPr>
            <a:r>
              <a:rPr lang="el-GR" dirty="0" smtClean="0"/>
              <a:t>Συμβάσεις όσον αφορά τις ονομασίες</a:t>
            </a:r>
            <a:endParaRPr lang="en-US" dirty="0"/>
          </a:p>
          <a:p>
            <a:pPr lvl="1">
              <a:spcBef>
                <a:spcPts val="0"/>
              </a:spcBef>
              <a:spcAft>
                <a:spcPts val="1200"/>
              </a:spcAft>
              <a:defRPr/>
            </a:pPr>
            <a:r>
              <a:rPr lang="el-GR" dirty="0" smtClean="0"/>
              <a:t>Έως</a:t>
            </a:r>
            <a:r>
              <a:rPr lang="en-US" dirty="0" smtClean="0"/>
              <a:t> </a:t>
            </a:r>
            <a:r>
              <a:rPr lang="en-US" dirty="0"/>
              <a:t>255 </a:t>
            </a:r>
            <a:r>
              <a:rPr lang="el-GR" dirty="0" smtClean="0"/>
              <a:t>χαρακτήρες</a:t>
            </a:r>
            <a:endParaRPr lang="en-US" dirty="0"/>
          </a:p>
          <a:p>
            <a:pPr>
              <a:spcBef>
                <a:spcPts val="0"/>
              </a:spcBef>
              <a:spcAft>
                <a:spcPts val="1200"/>
              </a:spcAft>
              <a:defRPr/>
            </a:pPr>
            <a:r>
              <a:rPr lang="el-GR" dirty="0" smtClean="0">
                <a:solidFill>
                  <a:schemeClr val="bg2"/>
                </a:solidFill>
              </a:rPr>
              <a:t>Εξερεύνηση αρχείων</a:t>
            </a:r>
            <a:endParaRPr lang="en-US" dirty="0">
              <a:solidFill>
                <a:schemeClr val="bg2"/>
              </a:solidFill>
            </a:endParaRPr>
          </a:p>
          <a:p>
            <a:pPr lvl="1">
              <a:spcBef>
                <a:spcPts val="0"/>
              </a:spcBef>
              <a:spcAft>
                <a:spcPts val="1200"/>
              </a:spcAft>
              <a:defRPr/>
            </a:pPr>
            <a:r>
              <a:rPr lang="el-GR" dirty="0" smtClean="0"/>
              <a:t>Βασικό εργαλείο για την ανεύρεση, προεπισκόπηση και διαχείριση του περιεχομένου ενός υπολογιστή</a:t>
            </a:r>
            <a:endParaRPr lang="en-US" dirty="0"/>
          </a:p>
        </p:txBody>
      </p:sp>
      <p:sp>
        <p:nvSpPr>
          <p:cNvPr id="5"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spTree>
    <p:extLst>
      <p:ext uri="{BB962C8B-B14F-4D97-AF65-F5344CB8AC3E}">
        <p14:creationId xmlns:p14="http://schemas.microsoft.com/office/powerpoint/2010/main" xmlns="" val="2717988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a:t>
            </a:r>
            <a:r>
              <a:rPr lang="en-US" sz="3200" dirty="0"/>
              <a:t>3</a:t>
            </a:r>
            <a:r>
              <a:rPr lang="en-US" sz="3200" dirty="0" smtClean="0"/>
              <a:t>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pic>
        <p:nvPicPr>
          <p:cNvPr id="6" name="Εικόνα 5"/>
          <p:cNvPicPr>
            <a:picLocks noChangeAspect="1"/>
          </p:cNvPicPr>
          <p:nvPr/>
        </p:nvPicPr>
        <p:blipFill rotWithShape="1">
          <a:blip r:embed="rId3" cstate="print"/>
          <a:srcRect l="24167" t="24803" r="25000" b="27767"/>
          <a:stretch/>
        </p:blipFill>
        <p:spPr>
          <a:xfrm>
            <a:off x="152400" y="1676400"/>
            <a:ext cx="8646746" cy="4536000"/>
          </a:xfrm>
          <a:prstGeom prst="rect">
            <a:avLst/>
          </a:prstGeom>
        </p:spPr>
      </p:pic>
    </p:spTree>
    <p:extLst>
      <p:ext uri="{BB962C8B-B14F-4D97-AF65-F5344CB8AC3E}">
        <p14:creationId xmlns:p14="http://schemas.microsoft.com/office/powerpoint/2010/main" xmlns="" val="2632374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133600"/>
            <a:ext cx="9144000" cy="805991"/>
          </a:xfrm>
          <a:noFill/>
        </p:spPr>
        <p:txBody>
          <a:bodyPr anchor="ctr">
            <a:normAutofit/>
          </a:bodyPr>
          <a:lstStyle/>
          <a:p>
            <a:pPr algn="ctr"/>
            <a:r>
              <a:rPr lang="el-GR" sz="3900" i="1" dirty="0" smtClean="0">
                <a:solidFill>
                  <a:schemeClr val="tx1"/>
                </a:solidFill>
              </a:rPr>
              <a:t>Το </a:t>
            </a:r>
            <a:r>
              <a:rPr lang="el-GR" sz="3900" i="1" dirty="0">
                <a:solidFill>
                  <a:schemeClr val="tx1"/>
                </a:solidFill>
              </a:rPr>
              <a:t>λογισμικό συστημάτων</a:t>
            </a:r>
            <a:endParaRPr lang="en-US" sz="3900" b="1" i="1" dirty="0">
              <a:solidFill>
                <a:schemeClr val="tx1"/>
              </a:solidFill>
            </a:endParaRPr>
          </a:p>
        </p:txBody>
      </p:sp>
      <p:sp>
        <p:nvSpPr>
          <p:cNvPr id="7" name="Subtitle 6"/>
          <p:cNvSpPr>
            <a:spLocks noGrp="1"/>
          </p:cNvSpPr>
          <p:nvPr>
            <p:ph type="subTitle" idx="1"/>
          </p:nvPr>
        </p:nvSpPr>
        <p:spPr>
          <a:xfrm>
            <a:off x="457201" y="3886200"/>
            <a:ext cx="8686800" cy="2438400"/>
          </a:xfrm>
        </p:spPr>
        <p:txBody>
          <a:bodyPr>
            <a:noAutofit/>
          </a:bodyPr>
          <a:lstStyle/>
          <a:p>
            <a:pPr marL="342900" indent="-342900">
              <a:spcAft>
                <a:spcPts val="2400"/>
              </a:spcAft>
              <a:buFont typeface="Arial" panose="020B0604020202020204" pitchFamily="34" charset="0"/>
              <a:buChar char="•"/>
            </a:pPr>
            <a:r>
              <a:rPr lang="el-GR" sz="3200" dirty="0" smtClean="0"/>
              <a:t>Τα </a:t>
            </a:r>
            <a:r>
              <a:rPr lang="el-GR" sz="3200" dirty="0"/>
              <a:t>βασικά στοιχεία των λειτουργικών </a:t>
            </a:r>
            <a:r>
              <a:rPr lang="el-GR" sz="3200" dirty="0" smtClean="0"/>
              <a:t>συστημάτων</a:t>
            </a:r>
            <a:endParaRPr lang="el-GR" sz="3200" dirty="0"/>
          </a:p>
          <a:p>
            <a:pPr marL="342900" indent="-342900">
              <a:spcAft>
                <a:spcPts val="2400"/>
              </a:spcAft>
              <a:buFont typeface="Arial" panose="020B0604020202020204" pitchFamily="34" charset="0"/>
              <a:buChar char="•"/>
            </a:pPr>
            <a:r>
              <a:rPr lang="el-GR" sz="3200" dirty="0" smtClean="0"/>
              <a:t>Τι </a:t>
            </a:r>
            <a:r>
              <a:rPr lang="el-GR" sz="3200" dirty="0"/>
              <a:t>κάνει το λειτουργικό σύστημα </a:t>
            </a:r>
            <a:endParaRPr lang="en-US" sz="3200" dirty="0"/>
          </a:p>
          <a:p>
            <a:pPr marL="342900" indent="-342900">
              <a:spcAft>
                <a:spcPts val="2400"/>
              </a:spcAft>
              <a:buFont typeface="Arial" panose="020B0604020202020204" pitchFamily="34" charset="0"/>
              <a:buChar char="•"/>
            </a:pPr>
            <a:r>
              <a:rPr lang="el-GR" sz="3200" dirty="0" smtClean="0"/>
              <a:t>Έναρξη </a:t>
            </a:r>
            <a:r>
              <a:rPr lang="el-GR" sz="3200" dirty="0"/>
              <a:t>του υπολογιστή </a:t>
            </a:r>
            <a:endParaRPr lang="en-US" sz="3200" dirty="0"/>
          </a:p>
        </p:txBody>
      </p:sp>
    </p:spTree>
    <p:extLst>
      <p:ext uri="{BB962C8B-B14F-4D97-AF65-F5344CB8AC3E}">
        <p14:creationId xmlns:p14="http://schemas.microsoft.com/office/powerpoint/2010/main" xmlns="" val="2205243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(4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pic>
        <p:nvPicPr>
          <p:cNvPr id="4" name="Εικόνα 3"/>
          <p:cNvPicPr>
            <a:picLocks noChangeAspect="1"/>
          </p:cNvPicPr>
          <p:nvPr/>
        </p:nvPicPr>
        <p:blipFill rotWithShape="1">
          <a:blip r:embed="rId3" cstate="print"/>
          <a:srcRect l="25833" t="17391" r="34167" b="36660"/>
          <a:stretch/>
        </p:blipFill>
        <p:spPr>
          <a:xfrm>
            <a:off x="533400" y="1447800"/>
            <a:ext cx="7803867" cy="5040000"/>
          </a:xfrm>
          <a:prstGeom prst="rect">
            <a:avLst/>
          </a:prstGeom>
        </p:spPr>
      </p:pic>
    </p:spTree>
    <p:extLst>
      <p:ext uri="{BB962C8B-B14F-4D97-AF65-F5344CB8AC3E}">
        <p14:creationId xmlns:p14="http://schemas.microsoft.com/office/powerpoint/2010/main" xmlns="" val="3899565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8649" cy="4419600"/>
          </a:xfrm>
        </p:spPr>
        <p:txBody>
          <a:bodyPr>
            <a:normAutofit fontScale="92500"/>
          </a:bodyPr>
          <a:lstStyle/>
          <a:p>
            <a:pPr>
              <a:spcBef>
                <a:spcPts val="0"/>
              </a:spcBef>
              <a:spcAft>
                <a:spcPts val="1800"/>
              </a:spcAft>
              <a:defRPr/>
            </a:pPr>
            <a:r>
              <a:rPr lang="el-GR" dirty="0" smtClean="0">
                <a:solidFill>
                  <a:schemeClr val="bg2"/>
                </a:solidFill>
              </a:rPr>
              <a:t>Αντιγραφή</a:t>
            </a:r>
            <a:r>
              <a:rPr lang="el-GR" dirty="0">
                <a:solidFill>
                  <a:schemeClr val="bg2"/>
                </a:solidFill>
              </a:rPr>
              <a:t>, μετακίνηση και διαγραφή </a:t>
            </a:r>
            <a:r>
              <a:rPr lang="el-GR" dirty="0" smtClean="0">
                <a:solidFill>
                  <a:schemeClr val="bg2"/>
                </a:solidFill>
              </a:rPr>
              <a:t>αρχείων </a:t>
            </a:r>
            <a:endParaRPr lang="en-US" dirty="0">
              <a:solidFill>
                <a:schemeClr val="bg2"/>
              </a:solidFill>
            </a:endParaRPr>
          </a:p>
          <a:p>
            <a:pPr lvl="1">
              <a:spcBef>
                <a:spcPts val="0"/>
              </a:spcBef>
              <a:spcAft>
                <a:spcPts val="1800"/>
              </a:spcAft>
              <a:defRPr/>
            </a:pPr>
            <a:r>
              <a:rPr lang="el-GR" dirty="0" smtClean="0"/>
              <a:t>Άνοιγμα</a:t>
            </a:r>
            <a:endParaRPr lang="en-US" dirty="0"/>
          </a:p>
          <a:p>
            <a:pPr lvl="1">
              <a:spcBef>
                <a:spcPts val="0"/>
              </a:spcBef>
              <a:spcAft>
                <a:spcPts val="1800"/>
              </a:spcAft>
              <a:defRPr/>
            </a:pPr>
            <a:r>
              <a:rPr lang="el-GR" dirty="0" smtClean="0"/>
              <a:t>Αντιγραφή</a:t>
            </a:r>
            <a:endParaRPr lang="en-US" dirty="0"/>
          </a:p>
          <a:p>
            <a:pPr lvl="1">
              <a:spcBef>
                <a:spcPts val="0"/>
              </a:spcBef>
              <a:spcAft>
                <a:spcPts val="1800"/>
              </a:spcAft>
              <a:defRPr/>
            </a:pPr>
            <a:r>
              <a:rPr lang="el-GR" dirty="0" smtClean="0"/>
              <a:t>Αποκοπ</a:t>
            </a:r>
            <a:r>
              <a:rPr lang="el-GR" dirty="0"/>
              <a:t>ή</a:t>
            </a:r>
            <a:endParaRPr lang="en-US" dirty="0"/>
          </a:p>
          <a:p>
            <a:pPr lvl="1">
              <a:spcBef>
                <a:spcPts val="0"/>
              </a:spcBef>
              <a:spcAft>
                <a:spcPts val="1800"/>
              </a:spcAft>
              <a:defRPr/>
            </a:pPr>
            <a:r>
              <a:rPr lang="el-GR" dirty="0" smtClean="0"/>
              <a:t>Μετονομασία</a:t>
            </a:r>
            <a:endParaRPr lang="en-US" dirty="0"/>
          </a:p>
          <a:p>
            <a:pPr lvl="1">
              <a:spcBef>
                <a:spcPts val="0"/>
              </a:spcBef>
              <a:spcAft>
                <a:spcPts val="1800"/>
              </a:spcAft>
              <a:defRPr/>
            </a:pPr>
            <a:r>
              <a:rPr lang="el-GR" dirty="0" smtClean="0"/>
              <a:t>Διαγραφή</a:t>
            </a:r>
            <a:endParaRPr lang="en-US" sz="1800" dirty="0"/>
          </a:p>
          <a:p>
            <a:pPr lvl="1">
              <a:spcBef>
                <a:spcPts val="0"/>
              </a:spcBef>
              <a:spcAft>
                <a:spcPts val="1800"/>
              </a:spcAft>
              <a:defRPr/>
            </a:pPr>
            <a:r>
              <a:rPr lang="el-GR" dirty="0" smtClean="0"/>
              <a:t>Κάδος ανακύκλωσης</a:t>
            </a:r>
            <a:endParaRPr lang="en-US" sz="2400" dirty="0"/>
          </a:p>
        </p:txBody>
      </p:sp>
      <p:sp>
        <p:nvSpPr>
          <p:cNvPr id="5"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a:t>
            </a:r>
            <a:r>
              <a:rPr lang="el-GR" sz="3200" dirty="0"/>
              <a:t>5</a:t>
            </a:r>
            <a:r>
              <a:rPr lang="en-US" sz="3200" dirty="0" smtClean="0"/>
              <a:t>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spTree>
    <p:extLst>
      <p:ext uri="{BB962C8B-B14F-4D97-AF65-F5344CB8AC3E}">
        <p14:creationId xmlns:p14="http://schemas.microsoft.com/office/powerpoint/2010/main" xmlns="" val="3223318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272653" y="1600200"/>
            <a:ext cx="3613547" cy="5029200"/>
          </a:xfrm>
        </p:spPr>
        <p:txBody>
          <a:bodyPr>
            <a:normAutofit fontScale="85000" lnSpcReduction="20000"/>
          </a:bodyPr>
          <a:lstStyle/>
          <a:p>
            <a:pPr>
              <a:lnSpc>
                <a:spcPct val="120000"/>
              </a:lnSpc>
              <a:spcBef>
                <a:spcPts val="0"/>
              </a:spcBef>
              <a:spcAft>
                <a:spcPts val="1800"/>
              </a:spcAft>
            </a:pPr>
            <a:r>
              <a:rPr lang="el-GR" dirty="0" smtClean="0">
                <a:solidFill>
                  <a:schemeClr val="bg2"/>
                </a:solidFill>
              </a:rPr>
              <a:t>Συμπίεση </a:t>
            </a:r>
            <a:r>
              <a:rPr lang="el-GR" dirty="0">
                <a:solidFill>
                  <a:schemeClr val="bg2"/>
                </a:solidFill>
              </a:rPr>
              <a:t>αρχείων </a:t>
            </a:r>
            <a:endParaRPr lang="en-US" dirty="0">
              <a:solidFill>
                <a:schemeClr val="bg2"/>
              </a:solidFill>
            </a:endParaRPr>
          </a:p>
          <a:p>
            <a:pPr lvl="1">
              <a:lnSpc>
                <a:spcPct val="120000"/>
              </a:lnSpc>
              <a:spcBef>
                <a:spcPts val="0"/>
              </a:spcBef>
              <a:spcAft>
                <a:spcPts val="1800"/>
              </a:spcAft>
            </a:pPr>
            <a:r>
              <a:rPr lang="el-GR" dirty="0"/>
              <a:t>Μ</a:t>
            </a:r>
            <a:r>
              <a:rPr lang="el-GR" dirty="0" smtClean="0"/>
              <a:t>ειώνει </a:t>
            </a:r>
            <a:r>
              <a:rPr lang="el-GR" dirty="0"/>
              <a:t>το μέγεθος ενός μεγάλου αρχείου</a:t>
            </a:r>
            <a:endParaRPr lang="en-US" dirty="0"/>
          </a:p>
          <a:p>
            <a:pPr lvl="1">
              <a:lnSpc>
                <a:spcPct val="120000"/>
              </a:lnSpc>
              <a:spcBef>
                <a:spcPts val="0"/>
              </a:spcBef>
              <a:spcAft>
                <a:spcPts val="1800"/>
              </a:spcAft>
            </a:pPr>
            <a:r>
              <a:rPr lang="el-GR" dirty="0" smtClean="0"/>
              <a:t>Διευκολύνει και επιταχύνει την </a:t>
            </a:r>
            <a:r>
              <a:rPr lang="el-GR" dirty="0" smtClean="0"/>
              <a:t>αποστολή</a:t>
            </a:r>
            <a:endParaRPr lang="el-GR" dirty="0" smtClean="0"/>
          </a:p>
          <a:p>
            <a:pPr lvl="1">
              <a:lnSpc>
                <a:spcPct val="120000"/>
              </a:lnSpc>
              <a:spcBef>
                <a:spcPts val="0"/>
              </a:spcBef>
              <a:spcAft>
                <a:spcPts val="1800"/>
              </a:spcAft>
            </a:pPr>
            <a:r>
              <a:rPr lang="el-GR" dirty="0" smtClean="0"/>
              <a:t>Ε</a:t>
            </a:r>
            <a:r>
              <a:rPr lang="el-GR" dirty="0" smtClean="0"/>
              <a:t>νσωματωμένο </a:t>
            </a:r>
            <a:r>
              <a:rPr lang="el-GR" dirty="0"/>
              <a:t>βοηθητικό πρόγραμμα συμπίεσης αρχείων </a:t>
            </a:r>
            <a:endParaRPr lang="en-US" dirty="0">
              <a:effectLst/>
            </a:endParaRPr>
          </a:p>
        </p:txBody>
      </p:sp>
      <p:sp>
        <p:nvSpPr>
          <p:cNvPr id="6" name="Rectangle 2"/>
          <p:cNvSpPr>
            <a:spLocks noGrp="1" noChangeArrowheads="1"/>
          </p:cNvSpPr>
          <p:nvPr>
            <p:ph type="title"/>
          </p:nvPr>
        </p:nvSpPr>
        <p:spPr>
          <a:xfrm>
            <a:off x="457200" y="0"/>
            <a:ext cx="8229600" cy="1600200"/>
          </a:xfrm>
        </p:spPr>
        <p:txBody>
          <a:bodyPr>
            <a:noAutofit/>
          </a:bodyPr>
          <a:lstStyle/>
          <a:p>
            <a:pPr>
              <a:defRPr/>
            </a:pPr>
            <a:r>
              <a:rPr lang="el-GR" dirty="0" smtClean="0"/>
              <a:t>Διαχείριση </a:t>
            </a:r>
            <a:r>
              <a:rPr lang="el-GR" dirty="0"/>
              <a:t>αρχείων</a:t>
            </a:r>
            <a:r>
              <a:rPr lang="en-US" sz="3000" dirty="0"/>
              <a:t/>
            </a:r>
            <a:br>
              <a:rPr lang="en-US" sz="3000" dirty="0"/>
            </a:br>
            <a:r>
              <a:rPr lang="el-GR" sz="3200" dirty="0" smtClean="0"/>
              <a:t>Οργάνωση των αρχείων σας</a:t>
            </a:r>
            <a:r>
              <a:rPr lang="en-US" sz="3200" dirty="0" smtClean="0"/>
              <a:t> (</a:t>
            </a:r>
            <a:r>
              <a:rPr lang="el-GR" sz="3200" dirty="0"/>
              <a:t>6</a:t>
            </a:r>
            <a:r>
              <a:rPr lang="en-US" sz="3200" dirty="0" smtClean="0"/>
              <a:t> </a:t>
            </a:r>
            <a:r>
              <a:rPr lang="el-GR" sz="3200" dirty="0" smtClean="0"/>
              <a:t>από</a:t>
            </a:r>
            <a:r>
              <a:rPr lang="en-US" sz="3200" dirty="0" smtClean="0"/>
              <a:t> </a:t>
            </a:r>
            <a:r>
              <a:rPr lang="en-US" sz="3200" dirty="0"/>
              <a:t>6) </a:t>
            </a:r>
            <a:r>
              <a:rPr lang="en-US" sz="2000" dirty="0" smtClean="0"/>
              <a:t>(</a:t>
            </a:r>
            <a:r>
              <a:rPr lang="el-GR" sz="2000" dirty="0" smtClean="0"/>
              <a:t>Στόχος</a:t>
            </a:r>
            <a:r>
              <a:rPr lang="en-US" sz="2000" dirty="0" smtClean="0"/>
              <a:t> </a:t>
            </a:r>
            <a:r>
              <a:rPr lang="en-US" sz="2000" dirty="0"/>
              <a:t>5.9)</a:t>
            </a:r>
            <a:endParaRPr lang="en-US" sz="3000" dirty="0"/>
          </a:p>
        </p:txBody>
      </p:sp>
      <p:pic>
        <p:nvPicPr>
          <p:cNvPr id="5" name="Εικόνα 4"/>
          <p:cNvPicPr>
            <a:picLocks noChangeAspect="1"/>
          </p:cNvPicPr>
          <p:nvPr/>
        </p:nvPicPr>
        <p:blipFill rotWithShape="1">
          <a:blip r:embed="rId3" cstate="print"/>
          <a:srcRect l="24167" t="26285" r="24167" b="36660"/>
          <a:stretch/>
        </p:blipFill>
        <p:spPr>
          <a:xfrm>
            <a:off x="3505200" y="3048000"/>
            <a:ext cx="5535358" cy="2232000"/>
          </a:xfrm>
          <a:prstGeom prst="rect">
            <a:avLst/>
          </a:prstGeom>
        </p:spPr>
      </p:pic>
    </p:spTree>
    <p:extLst>
      <p:ext uri="{BB962C8B-B14F-4D97-AF65-F5344CB8AC3E}">
        <p14:creationId xmlns:p14="http://schemas.microsoft.com/office/powerpoint/2010/main" xmlns="" val="1606284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728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smtClean="0"/>
              <a:t>Βοηθητικά </a:t>
            </a:r>
            <a:r>
              <a:rPr lang="el-GR" dirty="0"/>
              <a:t>προγράμματα</a:t>
            </a:r>
            <a:br>
              <a:rPr lang="el-GR" dirty="0"/>
            </a:b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a:spcBef>
                <a:spcPts val="0"/>
              </a:spcBef>
              <a:spcAft>
                <a:spcPts val="600"/>
              </a:spcAft>
            </a:pPr>
            <a:r>
              <a:rPr lang="el-GR" dirty="0" smtClean="0">
                <a:solidFill>
                  <a:schemeClr val="bg2"/>
                </a:solidFill>
              </a:rPr>
              <a:t>Περιλαμβάνονται στο λειτουργικό σύστημα</a:t>
            </a:r>
            <a:endParaRPr lang="en-US" dirty="0">
              <a:solidFill>
                <a:schemeClr val="bg2"/>
              </a:solidFill>
            </a:endParaRPr>
          </a:p>
          <a:p>
            <a:pPr lvl="1">
              <a:spcBef>
                <a:spcPts val="0"/>
              </a:spcBef>
              <a:spcAft>
                <a:spcPts val="600"/>
              </a:spcAft>
            </a:pPr>
            <a:r>
              <a:rPr lang="en-US" dirty="0"/>
              <a:t>Firewall </a:t>
            </a:r>
            <a:r>
              <a:rPr lang="el-GR" dirty="0" smtClean="0"/>
              <a:t>και προγράμματα συμπίεσης αρχείων</a:t>
            </a:r>
            <a:endParaRPr lang="en-US" dirty="0"/>
          </a:p>
          <a:p>
            <a:pPr>
              <a:spcBef>
                <a:spcPts val="0"/>
              </a:spcBef>
              <a:spcAft>
                <a:spcPts val="600"/>
              </a:spcAft>
            </a:pPr>
            <a:r>
              <a:rPr lang="el-GR" dirty="0">
                <a:solidFill>
                  <a:schemeClr val="bg2"/>
                </a:solidFill>
              </a:rPr>
              <a:t>Π</a:t>
            </a:r>
            <a:r>
              <a:rPr lang="el-GR" dirty="0" smtClean="0">
                <a:solidFill>
                  <a:schemeClr val="bg2"/>
                </a:solidFill>
              </a:rPr>
              <a:t>ωλούνται </a:t>
            </a:r>
            <a:r>
              <a:rPr lang="el-GR" dirty="0">
                <a:solidFill>
                  <a:schemeClr val="bg2"/>
                </a:solidFill>
              </a:rPr>
              <a:t>ως αυτόνομα προγράμματα</a:t>
            </a:r>
            <a:endParaRPr lang="en-US" dirty="0">
              <a:solidFill>
                <a:schemeClr val="bg2"/>
              </a:solidFill>
            </a:endParaRPr>
          </a:p>
          <a:p>
            <a:pPr lvl="1">
              <a:spcBef>
                <a:spcPts val="0"/>
              </a:spcBef>
              <a:spcAft>
                <a:spcPts val="600"/>
              </a:spcAft>
            </a:pPr>
            <a:r>
              <a:rPr lang="el-GR" dirty="0" smtClean="0"/>
              <a:t>Λογισμικό </a:t>
            </a:r>
            <a:r>
              <a:rPr lang="el-GR" dirty="0"/>
              <a:t>προστασίας από </a:t>
            </a:r>
            <a:r>
              <a:rPr lang="el-GR" dirty="0" smtClean="0"/>
              <a:t>ιούς</a:t>
            </a:r>
            <a:endParaRPr lang="en-US" dirty="0"/>
          </a:p>
          <a:p>
            <a:pPr lvl="1">
              <a:spcBef>
                <a:spcPts val="0"/>
              </a:spcBef>
              <a:spcAft>
                <a:spcPts val="600"/>
              </a:spcAft>
            </a:pPr>
            <a:r>
              <a:rPr lang="en-US" dirty="0"/>
              <a:t>Freeware</a:t>
            </a:r>
          </a:p>
        </p:txBody>
      </p:sp>
      <p:pic>
        <p:nvPicPr>
          <p:cNvPr id="5" name="Εικόνα 4"/>
          <p:cNvPicPr>
            <a:picLocks noChangeAspect="1"/>
          </p:cNvPicPr>
          <p:nvPr/>
        </p:nvPicPr>
        <p:blipFill rotWithShape="1">
          <a:blip r:embed="rId3" cstate="print"/>
          <a:srcRect l="25833" t="45552" r="25834" b="17393"/>
          <a:stretch/>
        </p:blipFill>
        <p:spPr>
          <a:xfrm>
            <a:off x="1537682" y="3962400"/>
            <a:ext cx="5929918" cy="2556000"/>
          </a:xfrm>
          <a:prstGeom prst="rect">
            <a:avLst/>
          </a:prstGeom>
        </p:spPr>
      </p:pic>
    </p:spTree>
    <p:extLst>
      <p:ext uri="{BB962C8B-B14F-4D97-AF65-F5344CB8AC3E}">
        <p14:creationId xmlns:p14="http://schemas.microsoft.com/office/powerpoint/2010/main" xmlns="" val="224233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Βοηθητικά προγράμματα</a:t>
            </a:r>
            <a:r>
              <a:rPr lang="en-US" dirty="0"/>
              <a:t/>
            </a:r>
            <a:br>
              <a:rPr lang="en-US" dirty="0"/>
            </a:br>
            <a:r>
              <a:rPr lang="el-GR" sz="3200" dirty="0" smtClean="0"/>
              <a:t>Βοηθητικά </a:t>
            </a:r>
            <a:r>
              <a:rPr lang="el-GR" sz="3200" dirty="0"/>
              <a:t>προγράμματα διαχείρισης των Windows</a:t>
            </a:r>
            <a:br>
              <a:rPr lang="el-GR" sz="3200" dirty="0"/>
            </a:br>
            <a:r>
              <a:rPr lang="en-US" sz="3200" dirty="0" smtClean="0"/>
              <a:t>(</a:t>
            </a:r>
            <a:r>
              <a:rPr lang="en-US" sz="3200" dirty="0"/>
              <a:t>1 </a:t>
            </a:r>
            <a:r>
              <a:rPr lang="el-GR" sz="3200" dirty="0" smtClean="0"/>
              <a:t>από</a:t>
            </a:r>
            <a:r>
              <a:rPr lang="en-US" sz="3200" dirty="0" smtClean="0"/>
              <a:t> </a:t>
            </a:r>
            <a:r>
              <a:rPr lang="en-US" sz="3200" dirty="0"/>
              <a:t>3</a:t>
            </a:r>
            <a:r>
              <a:rPr lang="en-US" sz="3200" dirty="0" smtClean="0"/>
              <a:t>)</a:t>
            </a:r>
            <a:r>
              <a:rPr lang="el-GR" sz="3200" dirty="0" smtClean="0"/>
              <a:t> </a:t>
            </a:r>
            <a:r>
              <a:rPr lang="en-US" sz="2000" dirty="0" smtClean="0"/>
              <a:t>(</a:t>
            </a:r>
            <a:r>
              <a:rPr lang="el-GR" sz="2000" dirty="0" smtClean="0"/>
              <a:t>Στόχος</a:t>
            </a:r>
            <a:r>
              <a:rPr lang="en-US" sz="2000" dirty="0" smtClean="0"/>
              <a:t> </a:t>
            </a:r>
            <a:r>
              <a:rPr lang="en-US" sz="2000" dirty="0"/>
              <a:t>5.10)</a:t>
            </a:r>
            <a:endParaRPr lang="en-US" dirty="0"/>
          </a:p>
        </p:txBody>
      </p:sp>
      <p:pic>
        <p:nvPicPr>
          <p:cNvPr id="3" name="Εικόνα 2"/>
          <p:cNvPicPr>
            <a:picLocks noChangeAspect="1"/>
          </p:cNvPicPr>
          <p:nvPr/>
        </p:nvPicPr>
        <p:blipFill rotWithShape="1">
          <a:blip r:embed="rId3" cstate="print"/>
          <a:srcRect l="25000" t="23320" r="32500" b="17391"/>
          <a:stretch/>
        </p:blipFill>
        <p:spPr>
          <a:xfrm>
            <a:off x="4191000" y="2438398"/>
            <a:ext cx="4865399" cy="3816000"/>
          </a:xfrm>
          <a:prstGeom prst="rect">
            <a:avLst/>
          </a:prstGeom>
        </p:spPr>
      </p:pic>
      <p:sp>
        <p:nvSpPr>
          <p:cNvPr id="189444" name="Rectangle 4"/>
          <p:cNvSpPr>
            <a:spLocks noGrp="1" noChangeArrowheads="1"/>
          </p:cNvSpPr>
          <p:nvPr>
            <p:ph idx="1"/>
          </p:nvPr>
        </p:nvSpPr>
        <p:spPr>
          <a:xfrm>
            <a:off x="152400" y="1722437"/>
            <a:ext cx="8229600" cy="4525963"/>
          </a:xfrm>
        </p:spPr>
        <p:txBody>
          <a:bodyPr>
            <a:normAutofit/>
          </a:bodyPr>
          <a:lstStyle/>
          <a:p>
            <a:pPr>
              <a:spcBef>
                <a:spcPts val="0"/>
              </a:spcBef>
              <a:spcAft>
                <a:spcPts val="1800"/>
              </a:spcAft>
            </a:pPr>
            <a:r>
              <a:rPr lang="el-GR" dirty="0" smtClean="0">
                <a:solidFill>
                  <a:schemeClr val="bg2"/>
                </a:solidFill>
              </a:rPr>
              <a:t>Βοηθητικά </a:t>
            </a:r>
            <a:r>
              <a:rPr lang="el-GR" dirty="0">
                <a:solidFill>
                  <a:schemeClr val="bg2"/>
                </a:solidFill>
              </a:rPr>
              <a:t>προγράμματα επιδόσεων συστήματος </a:t>
            </a:r>
            <a:endParaRPr lang="en-US" dirty="0">
              <a:solidFill>
                <a:schemeClr val="bg2"/>
              </a:solidFill>
            </a:endParaRPr>
          </a:p>
          <a:p>
            <a:pPr lvl="1">
              <a:spcBef>
                <a:spcPts val="0"/>
              </a:spcBef>
              <a:spcAft>
                <a:spcPts val="1800"/>
              </a:spcAft>
            </a:pPr>
            <a:r>
              <a:rPr lang="el-GR" dirty="0" smtClean="0"/>
              <a:t>Εκκαθάριση δίσκου</a:t>
            </a:r>
            <a:r>
              <a:rPr lang="en-US" dirty="0" smtClean="0">
                <a:effectLst/>
              </a:rPr>
              <a:t> </a:t>
            </a:r>
            <a:endParaRPr lang="en-US" dirty="0"/>
          </a:p>
          <a:p>
            <a:pPr lvl="1">
              <a:spcBef>
                <a:spcPts val="0"/>
              </a:spcBef>
              <a:spcAft>
                <a:spcPts val="1800"/>
              </a:spcAft>
            </a:pPr>
            <a:r>
              <a:rPr lang="el-GR" dirty="0" smtClean="0"/>
              <a:t>Διαχείριση εργασιών</a:t>
            </a:r>
            <a:endParaRPr lang="en-US" dirty="0"/>
          </a:p>
          <a:p>
            <a:pPr lvl="1">
              <a:spcBef>
                <a:spcPts val="0"/>
              </a:spcBef>
              <a:spcAft>
                <a:spcPts val="1800"/>
              </a:spcAft>
            </a:pPr>
            <a:r>
              <a:rPr lang="el-GR" dirty="0" smtClean="0"/>
              <a:t>Ανασυγκρότηση </a:t>
            </a:r>
          </a:p>
          <a:p>
            <a:pPr marL="457200" lvl="1" indent="0">
              <a:spcBef>
                <a:spcPts val="0"/>
              </a:spcBef>
              <a:spcAft>
                <a:spcPts val="1800"/>
              </a:spcAft>
              <a:buNone/>
            </a:pPr>
            <a:r>
              <a:rPr lang="el-GR" dirty="0"/>
              <a:t> </a:t>
            </a:r>
            <a:r>
              <a:rPr lang="el-GR" dirty="0" smtClean="0"/>
              <a:t>  δίσκου</a:t>
            </a:r>
            <a:endParaRPr lang="en-US" dirty="0"/>
          </a:p>
        </p:txBody>
      </p:sp>
    </p:spTree>
    <p:extLst>
      <p:ext uri="{BB962C8B-B14F-4D97-AF65-F5344CB8AC3E}">
        <p14:creationId xmlns:p14="http://schemas.microsoft.com/office/powerpoint/2010/main" xmlns="" val="1804971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4" name="Rectangle 4"/>
          <p:cNvSpPr>
            <a:spLocks noGrp="1" noChangeArrowheads="1"/>
          </p:cNvSpPr>
          <p:nvPr>
            <p:ph idx="1"/>
          </p:nvPr>
        </p:nvSpPr>
        <p:spPr>
          <a:xfrm>
            <a:off x="152401" y="1828800"/>
            <a:ext cx="4343400" cy="4600539"/>
          </a:xfrm>
        </p:spPr>
        <p:txBody>
          <a:bodyPr>
            <a:normAutofit lnSpcReduction="10000"/>
          </a:bodyPr>
          <a:lstStyle/>
          <a:p>
            <a:pPr>
              <a:spcBef>
                <a:spcPts val="0"/>
              </a:spcBef>
              <a:spcAft>
                <a:spcPts val="1800"/>
              </a:spcAft>
            </a:pPr>
            <a:r>
              <a:rPr lang="el-GR" dirty="0" smtClean="0">
                <a:solidFill>
                  <a:schemeClr val="bg2"/>
                </a:solidFill>
              </a:rPr>
              <a:t>Βοηθητικά </a:t>
            </a:r>
            <a:r>
              <a:rPr lang="el-GR" dirty="0">
                <a:solidFill>
                  <a:schemeClr val="bg2"/>
                </a:solidFill>
              </a:rPr>
              <a:t>προγράμματα δημιουργίας αντιγράφων ασφαλείας αρχείων και συστήματος </a:t>
            </a:r>
            <a:endParaRPr lang="en-US" dirty="0">
              <a:solidFill>
                <a:schemeClr val="bg2"/>
              </a:solidFill>
            </a:endParaRPr>
          </a:p>
          <a:p>
            <a:pPr lvl="1">
              <a:spcBef>
                <a:spcPts val="0"/>
              </a:spcBef>
              <a:spcAft>
                <a:spcPts val="1800"/>
              </a:spcAft>
            </a:pPr>
            <a:r>
              <a:rPr lang="el-GR" dirty="0" smtClean="0"/>
              <a:t>Ιστορικό αρχείων</a:t>
            </a:r>
            <a:endParaRPr lang="en-US" dirty="0">
              <a:effectLst/>
            </a:endParaRPr>
          </a:p>
          <a:p>
            <a:pPr lvl="1">
              <a:spcBef>
                <a:spcPts val="0"/>
              </a:spcBef>
              <a:spcAft>
                <a:spcPts val="1800"/>
              </a:spcAft>
            </a:pPr>
            <a:r>
              <a:rPr lang="el-GR" dirty="0" smtClean="0"/>
              <a:t>Επαναφορά συστήματος</a:t>
            </a:r>
            <a:endParaRPr lang="en-US" dirty="0"/>
          </a:p>
        </p:txBody>
      </p:sp>
      <p:sp>
        <p:nvSpPr>
          <p:cNvPr id="6"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Βοηθητικά προγράμματα</a:t>
            </a:r>
            <a:r>
              <a:rPr lang="en-US" dirty="0"/>
              <a:t/>
            </a:r>
            <a:br>
              <a:rPr lang="en-US" dirty="0"/>
            </a:br>
            <a:r>
              <a:rPr lang="el-GR" sz="3200" dirty="0" smtClean="0"/>
              <a:t>Βοηθητικά </a:t>
            </a:r>
            <a:r>
              <a:rPr lang="el-GR" sz="3200" dirty="0"/>
              <a:t>προγράμματα διαχείρισης των Windows</a:t>
            </a:r>
            <a:br>
              <a:rPr lang="el-GR" sz="3200" dirty="0"/>
            </a:br>
            <a:r>
              <a:rPr lang="en-US" sz="3200" dirty="0" smtClean="0"/>
              <a:t>(</a:t>
            </a:r>
            <a:r>
              <a:rPr lang="el-GR" sz="3200" dirty="0" smtClean="0"/>
              <a:t>2</a:t>
            </a:r>
            <a:r>
              <a:rPr lang="en-US" sz="3200" dirty="0" smtClean="0"/>
              <a:t> </a:t>
            </a:r>
            <a:r>
              <a:rPr lang="el-GR" sz="3200" dirty="0" smtClean="0"/>
              <a:t>από</a:t>
            </a:r>
            <a:r>
              <a:rPr lang="en-US" sz="3200" dirty="0" smtClean="0"/>
              <a:t> </a:t>
            </a:r>
            <a:r>
              <a:rPr lang="en-US" sz="3200" dirty="0" smtClean="0"/>
              <a:t>3)</a:t>
            </a:r>
            <a:r>
              <a:rPr lang="el-GR" sz="3200" dirty="0" smtClean="0"/>
              <a:t> </a:t>
            </a:r>
            <a:r>
              <a:rPr lang="en-US" sz="2000" dirty="0" smtClean="0"/>
              <a:t>(</a:t>
            </a:r>
            <a:r>
              <a:rPr lang="el-GR" sz="2000" dirty="0" smtClean="0"/>
              <a:t>Στόχος</a:t>
            </a:r>
            <a:r>
              <a:rPr lang="en-US" sz="2000" dirty="0" smtClean="0"/>
              <a:t> </a:t>
            </a:r>
            <a:r>
              <a:rPr lang="en-US" sz="2000" dirty="0"/>
              <a:t>5.10)</a:t>
            </a:r>
            <a:endParaRPr lang="en-US" dirty="0"/>
          </a:p>
        </p:txBody>
      </p:sp>
      <p:pic>
        <p:nvPicPr>
          <p:cNvPr id="3" name="Εικόνα 2"/>
          <p:cNvPicPr>
            <a:picLocks noChangeAspect="1"/>
          </p:cNvPicPr>
          <p:nvPr/>
        </p:nvPicPr>
        <p:blipFill rotWithShape="1">
          <a:blip r:embed="rId3" cstate="print"/>
          <a:srcRect l="25000" t="27767" r="34166" b="11463"/>
          <a:stretch/>
        </p:blipFill>
        <p:spPr>
          <a:xfrm>
            <a:off x="4038600" y="2285998"/>
            <a:ext cx="5076870" cy="4248000"/>
          </a:xfrm>
          <a:prstGeom prst="rect">
            <a:avLst/>
          </a:prstGeom>
        </p:spPr>
      </p:pic>
    </p:spTree>
    <p:extLst>
      <p:ext uri="{BB962C8B-B14F-4D97-AF65-F5344CB8AC3E}">
        <p14:creationId xmlns:p14="http://schemas.microsoft.com/office/powerpoint/2010/main" xmlns="" val="528291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57200" y="1676400"/>
            <a:ext cx="8229600" cy="1752599"/>
          </a:xfrm>
        </p:spPr>
        <p:txBody>
          <a:bodyPr>
            <a:normAutofit lnSpcReduction="10000"/>
          </a:bodyPr>
          <a:lstStyle/>
          <a:p>
            <a:pPr>
              <a:spcBef>
                <a:spcPts val="0"/>
              </a:spcBef>
              <a:spcAft>
                <a:spcPts val="600"/>
              </a:spcAft>
            </a:pPr>
            <a:r>
              <a:rPr lang="el-GR" dirty="0" smtClean="0">
                <a:solidFill>
                  <a:schemeClr val="bg2"/>
                </a:solidFill>
              </a:rPr>
              <a:t>Βοηθητικά </a:t>
            </a:r>
            <a:r>
              <a:rPr lang="el-GR" dirty="0">
                <a:solidFill>
                  <a:schemeClr val="bg2"/>
                </a:solidFill>
              </a:rPr>
              <a:t>προγράμματα για προσβασιμότητα </a:t>
            </a:r>
            <a:endParaRPr lang="en-US" dirty="0">
              <a:solidFill>
                <a:schemeClr val="bg2"/>
              </a:solidFill>
            </a:endParaRPr>
          </a:p>
          <a:p>
            <a:pPr lvl="1">
              <a:spcBef>
                <a:spcPts val="0"/>
              </a:spcBef>
              <a:spcAft>
                <a:spcPts val="600"/>
              </a:spcAft>
            </a:pPr>
            <a:r>
              <a:rPr lang="el-GR" dirty="0" smtClean="0"/>
              <a:t>Σχεδιασμένα για ανθρώπους με ειδικές ανάγκες</a:t>
            </a:r>
            <a:endParaRPr lang="en-US" dirty="0">
              <a:effectLst/>
            </a:endParaRPr>
          </a:p>
        </p:txBody>
      </p:sp>
      <p:sp>
        <p:nvSpPr>
          <p:cNvPr id="122885" name="Rectangle 6"/>
          <p:cNvSpPr>
            <a:spLocks noChangeArrowheads="1"/>
          </p:cNvSpPr>
          <p:nvPr/>
        </p:nvSpPr>
        <p:spPr bwMode="auto">
          <a:xfrm>
            <a:off x="4479636" y="707209"/>
            <a:ext cx="184731" cy="300082"/>
          </a:xfrm>
          <a:prstGeom prst="rect">
            <a:avLst/>
          </a:prstGeom>
          <a:noFill/>
          <a:ln w="9525" algn="ctr">
            <a:noFill/>
            <a:miter lim="800000"/>
            <a:headEnd/>
            <a:tailEnd/>
          </a:ln>
        </p:spPr>
        <p:txBody>
          <a:bodyPr wrap="none" anchor="ctr">
            <a:spAutoFit/>
          </a:bodyPr>
          <a:lstStyle/>
          <a:p>
            <a:pPr algn="ctr"/>
            <a:endParaRPr lang="en-US" sz="1350" dirty="0"/>
          </a:p>
        </p:txBody>
      </p:sp>
      <p:sp>
        <p:nvSpPr>
          <p:cNvPr id="122886" name="Rectangle 7"/>
          <p:cNvSpPr>
            <a:spLocks noChangeArrowheads="1"/>
          </p:cNvSpPr>
          <p:nvPr/>
        </p:nvSpPr>
        <p:spPr bwMode="auto">
          <a:xfrm>
            <a:off x="4479636" y="707209"/>
            <a:ext cx="184731" cy="300082"/>
          </a:xfrm>
          <a:prstGeom prst="rect">
            <a:avLst/>
          </a:prstGeom>
          <a:noFill/>
          <a:ln w="9525" algn="ctr">
            <a:noFill/>
            <a:miter lim="800000"/>
            <a:headEnd/>
            <a:tailEnd/>
          </a:ln>
        </p:spPr>
        <p:txBody>
          <a:bodyPr wrap="none" anchor="ctr">
            <a:spAutoFit/>
          </a:bodyPr>
          <a:lstStyle/>
          <a:p>
            <a:pPr algn="ctr"/>
            <a:endParaRPr lang="en-US" sz="1350" dirty="0"/>
          </a:p>
        </p:txBody>
      </p:sp>
      <p:sp>
        <p:nvSpPr>
          <p:cNvPr id="122887" name="Rectangle 8"/>
          <p:cNvSpPr>
            <a:spLocks noChangeArrowheads="1"/>
          </p:cNvSpPr>
          <p:nvPr/>
        </p:nvSpPr>
        <p:spPr bwMode="auto">
          <a:xfrm>
            <a:off x="4479636" y="707209"/>
            <a:ext cx="184731" cy="300082"/>
          </a:xfrm>
          <a:prstGeom prst="rect">
            <a:avLst/>
          </a:prstGeom>
          <a:noFill/>
          <a:ln w="9525" algn="ctr">
            <a:noFill/>
            <a:miter lim="800000"/>
            <a:headEnd/>
            <a:tailEnd/>
          </a:ln>
        </p:spPr>
        <p:txBody>
          <a:bodyPr wrap="none" anchor="ctr">
            <a:spAutoFit/>
          </a:bodyPr>
          <a:lstStyle/>
          <a:p>
            <a:pPr algn="ctr"/>
            <a:endParaRPr lang="en-US" sz="1350" dirty="0"/>
          </a:p>
        </p:txBody>
      </p:sp>
      <p:sp>
        <p:nvSpPr>
          <p:cNvPr id="9"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Βοηθητικά προγράμματα</a:t>
            </a:r>
            <a:r>
              <a:rPr lang="en-US" dirty="0"/>
              <a:t/>
            </a:r>
            <a:br>
              <a:rPr lang="en-US" dirty="0"/>
            </a:br>
            <a:r>
              <a:rPr lang="el-GR" sz="3200" dirty="0" smtClean="0"/>
              <a:t>Βοηθητικά </a:t>
            </a:r>
            <a:r>
              <a:rPr lang="el-GR" sz="3200" dirty="0"/>
              <a:t>προγράμματα διαχείρισης των Windows</a:t>
            </a:r>
            <a:br>
              <a:rPr lang="el-GR" sz="3200" dirty="0"/>
            </a:br>
            <a:r>
              <a:rPr lang="en-US" sz="3200" dirty="0" smtClean="0"/>
              <a:t>(</a:t>
            </a:r>
            <a:r>
              <a:rPr lang="el-GR" sz="3200" dirty="0" smtClean="0"/>
              <a:t>3</a:t>
            </a:r>
            <a:r>
              <a:rPr lang="en-US" sz="3200" dirty="0" smtClean="0"/>
              <a:t> </a:t>
            </a:r>
            <a:r>
              <a:rPr lang="el-GR" sz="3200" dirty="0" smtClean="0"/>
              <a:t>από</a:t>
            </a:r>
            <a:r>
              <a:rPr lang="en-US" sz="3200" dirty="0" smtClean="0"/>
              <a:t> </a:t>
            </a:r>
            <a:r>
              <a:rPr lang="en-US" sz="3200" dirty="0"/>
              <a:t>3</a:t>
            </a:r>
            <a:r>
              <a:rPr lang="en-US" sz="3200" dirty="0" smtClean="0"/>
              <a:t>)</a:t>
            </a:r>
            <a:r>
              <a:rPr lang="el-GR" sz="3200" dirty="0" smtClean="0"/>
              <a:t> </a:t>
            </a:r>
            <a:r>
              <a:rPr lang="en-US" sz="2000" dirty="0" smtClean="0"/>
              <a:t>(</a:t>
            </a:r>
            <a:r>
              <a:rPr lang="el-GR" sz="2000" dirty="0" smtClean="0"/>
              <a:t>Στόχος</a:t>
            </a:r>
            <a:r>
              <a:rPr lang="en-US" sz="2000" dirty="0" smtClean="0"/>
              <a:t> </a:t>
            </a:r>
            <a:r>
              <a:rPr lang="en-US" sz="2000" dirty="0"/>
              <a:t>5.10)</a:t>
            </a:r>
            <a:endParaRPr lang="en-US" dirty="0"/>
          </a:p>
        </p:txBody>
      </p:sp>
      <p:pic>
        <p:nvPicPr>
          <p:cNvPr id="2" name="Εικόνα 1"/>
          <p:cNvPicPr>
            <a:picLocks noChangeAspect="1"/>
          </p:cNvPicPr>
          <p:nvPr/>
        </p:nvPicPr>
        <p:blipFill rotWithShape="1">
          <a:blip r:embed="rId3" cstate="print"/>
          <a:srcRect l="25000" t="30731" r="24166" b="14427"/>
          <a:stretch/>
        </p:blipFill>
        <p:spPr>
          <a:xfrm>
            <a:off x="2285996" y="3505200"/>
            <a:ext cx="5104212" cy="3096000"/>
          </a:xfrm>
          <a:prstGeom prst="rect">
            <a:avLst/>
          </a:prstGeom>
        </p:spPr>
      </p:pic>
    </p:spTree>
    <p:extLst>
      <p:ext uri="{BB962C8B-B14F-4D97-AF65-F5344CB8AC3E}">
        <p14:creationId xmlns:p14="http://schemas.microsoft.com/office/powerpoint/2010/main" xmlns="" val="29568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smtClean="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429000" y="4953000"/>
            <a:ext cx="51822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93130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Τα </a:t>
            </a:r>
            <a:r>
              <a:rPr lang="el-GR" dirty="0"/>
              <a:t>βασικά στοιχεία των λειτουργικών συστημάτων</a:t>
            </a:r>
          </a:p>
        </p:txBody>
      </p:sp>
      <p:sp>
        <p:nvSpPr>
          <p:cNvPr id="7" name="Subtitle 6"/>
          <p:cNvSpPr>
            <a:spLocks noGrp="1"/>
          </p:cNvSpPr>
          <p:nvPr>
            <p:ph idx="1"/>
          </p:nvPr>
        </p:nvSpPr>
        <p:spPr/>
        <p:txBody>
          <a:bodyPr>
            <a:normAutofit/>
          </a:bodyPr>
          <a:lstStyle/>
          <a:p>
            <a:pPr marL="0" indent="0">
              <a:spcBef>
                <a:spcPts val="0"/>
              </a:spcBef>
              <a:spcAft>
                <a:spcPts val="600"/>
              </a:spcAft>
              <a:buNone/>
            </a:pPr>
            <a:r>
              <a:rPr lang="el-GR" dirty="0" smtClean="0">
                <a:solidFill>
                  <a:srgbClr val="007FA3"/>
                </a:solidFill>
              </a:rPr>
              <a:t>Στόχοι</a:t>
            </a:r>
            <a:endParaRPr lang="en-US" dirty="0">
              <a:solidFill>
                <a:srgbClr val="007FA3"/>
              </a:solidFill>
            </a:endParaRPr>
          </a:p>
          <a:p>
            <a:pPr marL="1035558" indent="-692658">
              <a:buNone/>
            </a:pPr>
            <a:r>
              <a:rPr lang="en-US" sz="2800" dirty="0"/>
              <a:t>5.1  </a:t>
            </a:r>
            <a:r>
              <a:rPr lang="el-GR" sz="2800" dirty="0" smtClean="0"/>
              <a:t>Οι </a:t>
            </a:r>
            <a:r>
              <a:rPr lang="el-GR" sz="2800" dirty="0"/>
              <a:t>λειτουργίες του λειτουργικού </a:t>
            </a:r>
            <a:r>
              <a:rPr lang="el-GR" sz="2800" dirty="0" smtClean="0"/>
              <a:t>συστήματος</a:t>
            </a:r>
            <a:r>
              <a:rPr lang="en-US" sz="2800" dirty="0" smtClean="0"/>
              <a:t>.</a:t>
            </a:r>
            <a:endParaRPr lang="en-US" sz="2800" dirty="0"/>
          </a:p>
          <a:p>
            <a:pPr marL="1035558" indent="-692658">
              <a:buNone/>
            </a:pPr>
            <a:r>
              <a:rPr lang="en-US" sz="2800" dirty="0"/>
              <a:t>5.2  </a:t>
            </a:r>
            <a:r>
              <a:rPr lang="el-GR" sz="2800" dirty="0"/>
              <a:t>Τα πιο δημοφιλή λειτουργικά συστήματα για προσωπική χρήση.</a:t>
            </a:r>
          </a:p>
          <a:p>
            <a:pPr marL="1035558" indent="-692658">
              <a:buNone/>
            </a:pPr>
            <a:r>
              <a:rPr lang="en-US" sz="2800" dirty="0" smtClean="0"/>
              <a:t>5.3</a:t>
            </a:r>
            <a:r>
              <a:rPr lang="en-US" sz="2800" dirty="0"/>
              <a:t>. </a:t>
            </a:r>
            <a:r>
              <a:rPr lang="el-GR" sz="2800" dirty="0" smtClean="0"/>
              <a:t>Τα </a:t>
            </a:r>
            <a:r>
              <a:rPr lang="el-GR" sz="2800" dirty="0"/>
              <a:t>διαφορετικά είδη λειτουργικών συστημάτων για μηχανές, δίκτυα και επιχειρήσεις</a:t>
            </a:r>
            <a:r>
              <a:rPr lang="en-US" sz="2800" dirty="0" smtClean="0"/>
              <a:t>.</a:t>
            </a:r>
            <a:endParaRPr lang="en-US" sz="2800" dirty="0"/>
          </a:p>
        </p:txBody>
      </p:sp>
    </p:spTree>
    <p:extLst>
      <p:ext uri="{BB962C8B-B14F-4D97-AF65-F5344CB8AC3E}">
        <p14:creationId xmlns:p14="http://schemas.microsoft.com/office/powerpoint/2010/main" xmlns="" val="3592050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Τι </a:t>
            </a:r>
            <a:r>
              <a:rPr lang="el-GR" dirty="0"/>
              <a:t>κάνει το λειτουργικό σύστημα</a:t>
            </a:r>
            <a:br>
              <a:rPr lang="el-GR" dirty="0"/>
            </a:b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724400"/>
          </a:xfrm>
        </p:spPr>
        <p:txBody>
          <a:bodyPr>
            <a:normAutofit lnSpcReduction="10000"/>
          </a:bodyPr>
          <a:lstStyle/>
          <a:p>
            <a:pPr marL="0" indent="0">
              <a:spcBef>
                <a:spcPts val="0"/>
              </a:spcBef>
              <a:spcAft>
                <a:spcPts val="600"/>
              </a:spcAft>
              <a:buNone/>
            </a:pPr>
            <a:r>
              <a:rPr lang="el-GR" dirty="0" smtClean="0">
                <a:solidFill>
                  <a:schemeClr val="bg2"/>
                </a:solidFill>
              </a:rPr>
              <a:t>Στόχοι</a:t>
            </a:r>
            <a:endParaRPr lang="en-US" dirty="0">
              <a:solidFill>
                <a:schemeClr val="bg2"/>
              </a:solidFill>
            </a:endParaRPr>
          </a:p>
          <a:p>
            <a:pPr marL="1035558" indent="-692658">
              <a:buNone/>
            </a:pPr>
            <a:r>
              <a:rPr lang="en-US" sz="2800" dirty="0"/>
              <a:t>5.4  </a:t>
            </a:r>
            <a:r>
              <a:rPr lang="el-GR" sz="2800" dirty="0" smtClean="0"/>
              <a:t>Το </a:t>
            </a:r>
            <a:r>
              <a:rPr lang="el-GR" sz="2800" dirty="0"/>
              <a:t>λειτουργικό σύστημα παρέχει στους χρήστες ένα μέσο για να </a:t>
            </a:r>
            <a:r>
              <a:rPr lang="el-GR" sz="2800" dirty="0" err="1"/>
              <a:t>αλληλεπιδρούν</a:t>
            </a:r>
            <a:r>
              <a:rPr lang="el-GR" sz="2800" dirty="0"/>
              <a:t> με τον υπολογιστή</a:t>
            </a:r>
            <a:r>
              <a:rPr lang="el-GR" sz="2800" dirty="0" smtClean="0"/>
              <a:t>.</a:t>
            </a:r>
            <a:endParaRPr lang="en-US" sz="2800" dirty="0"/>
          </a:p>
          <a:p>
            <a:pPr marL="1035558" indent="-692658">
              <a:buNone/>
            </a:pPr>
            <a:r>
              <a:rPr lang="en-US" sz="2800" dirty="0"/>
              <a:t>5.5  </a:t>
            </a:r>
            <a:r>
              <a:rPr lang="el-GR" sz="2800" dirty="0"/>
              <a:t>Το λειτουργικό σύστημα συμβάλλει στη διαχείριση υλικού, όπως ο επεξεργαστής, η μνήμη, ο χώρος αποθήκευσης και οι περιφερειακές </a:t>
            </a:r>
            <a:r>
              <a:rPr lang="el-GR" sz="2800" dirty="0" smtClean="0"/>
              <a:t>συσκευές.</a:t>
            </a:r>
            <a:endParaRPr lang="el-GR" sz="2800" dirty="0"/>
          </a:p>
          <a:p>
            <a:pPr marL="1035558" indent="-692658">
              <a:buNone/>
            </a:pPr>
            <a:r>
              <a:rPr lang="en-US" sz="2800" dirty="0" smtClean="0"/>
              <a:t>5.6  </a:t>
            </a:r>
            <a:r>
              <a:rPr lang="el-GR" sz="2800" dirty="0"/>
              <a:t>Αλληλεπίδραση του λειτουργικού συστήματος με το λογισμικό εφαρμογών</a:t>
            </a:r>
            <a:r>
              <a:rPr lang="el-GR" sz="2800" dirty="0" smtClean="0"/>
              <a:t>.</a:t>
            </a:r>
            <a:endParaRPr lang="el-GR" sz="2800" dirty="0"/>
          </a:p>
        </p:txBody>
      </p:sp>
    </p:spTree>
    <p:extLst>
      <p:ext uri="{BB962C8B-B14F-4D97-AF65-F5344CB8AC3E}">
        <p14:creationId xmlns:p14="http://schemas.microsoft.com/office/powerpoint/2010/main" xmlns="" val="2128572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Έναρξη </a:t>
            </a:r>
            <a:r>
              <a:rPr lang="el-GR" dirty="0"/>
              <a:t>του υπολογιστή</a:t>
            </a:r>
          </a:p>
        </p:txBody>
      </p:sp>
      <p:sp>
        <p:nvSpPr>
          <p:cNvPr id="7" name="Subtitle 6"/>
          <p:cNvSpPr>
            <a:spLocks noGrp="1"/>
          </p:cNvSpPr>
          <p:nvPr>
            <p:ph idx="1"/>
          </p:nvPr>
        </p:nvSpPr>
        <p:spPr/>
        <p:txBody>
          <a:bodyPr>
            <a:normAutofit/>
          </a:bodyPr>
          <a:lstStyle/>
          <a:p>
            <a:pPr marL="0" indent="0">
              <a:spcBef>
                <a:spcPts val="0"/>
              </a:spcBef>
              <a:spcAft>
                <a:spcPts val="600"/>
              </a:spcAft>
              <a:buNone/>
            </a:pPr>
            <a:r>
              <a:rPr lang="el-GR" dirty="0" smtClean="0">
                <a:solidFill>
                  <a:schemeClr val="bg2"/>
                </a:solidFill>
              </a:rPr>
              <a:t>Στόχος</a:t>
            </a:r>
            <a:endParaRPr lang="en-US" dirty="0">
              <a:solidFill>
                <a:schemeClr val="bg2"/>
              </a:solidFill>
            </a:endParaRPr>
          </a:p>
          <a:p>
            <a:pPr marL="1035558" indent="-692658">
              <a:buNone/>
            </a:pPr>
            <a:r>
              <a:rPr lang="en-US" sz="2800" dirty="0"/>
              <a:t>5.7  </a:t>
            </a:r>
            <a:r>
              <a:rPr lang="el-GR" sz="2800" dirty="0"/>
              <a:t> Διεργασία εκκίνησης του υπολογιστή και χειρισμός σφαλμάτων κατά την εκκίνηση</a:t>
            </a:r>
            <a:r>
              <a:rPr lang="el-GR" sz="2800" dirty="0" smtClean="0"/>
              <a:t>.</a:t>
            </a:r>
            <a:endParaRPr lang="el-GR" sz="2800" dirty="0"/>
          </a:p>
        </p:txBody>
      </p:sp>
    </p:spTree>
    <p:extLst>
      <p:ext uri="{BB962C8B-B14F-4D97-AF65-F5344CB8AC3E}">
        <p14:creationId xmlns:p14="http://schemas.microsoft.com/office/powerpoint/2010/main" xmlns="" val="1890352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Το </a:t>
            </a:r>
            <a:r>
              <a:rPr lang="el-GR" dirty="0"/>
              <a:t>λογισμικό </a:t>
            </a:r>
            <a:r>
              <a:rPr lang="el-GR" dirty="0" smtClean="0"/>
              <a:t>συστημάτων</a:t>
            </a:r>
            <a:r>
              <a:rPr lang="el-GR" dirty="0"/>
              <a:t/>
            </a:r>
            <a:br>
              <a:rPr lang="el-GR" dirty="0"/>
            </a:br>
            <a:r>
              <a:rPr lang="el-GR" sz="3200" dirty="0" smtClean="0"/>
              <a:t>Τα </a:t>
            </a:r>
            <a:r>
              <a:rPr lang="el-GR" sz="3200" dirty="0"/>
              <a:t>βασικά στοιχεία των λειτουργικών συστημάτων</a:t>
            </a:r>
            <a:br>
              <a:rPr lang="el-GR" sz="3200" dirty="0"/>
            </a:br>
            <a:r>
              <a:rPr lang="en-US" sz="3200" dirty="0" smtClean="0"/>
              <a:t> </a:t>
            </a:r>
            <a:r>
              <a:rPr lang="en-US" sz="3200" dirty="0"/>
              <a:t>(1 </a:t>
            </a:r>
            <a:r>
              <a:rPr lang="el-GR" sz="3200" dirty="0" smtClean="0"/>
              <a:t>από</a:t>
            </a:r>
            <a:r>
              <a:rPr lang="en-US" sz="3200" dirty="0" smtClean="0"/>
              <a:t> </a:t>
            </a:r>
            <a:r>
              <a:rPr lang="en-US" sz="3200" dirty="0"/>
              <a:t>3</a:t>
            </a:r>
            <a:r>
              <a:rPr lang="en-US" sz="3200" dirty="0" smtClean="0"/>
              <a:t>)</a:t>
            </a:r>
            <a:r>
              <a:rPr lang="el-GR" sz="3200" dirty="0" smtClean="0"/>
              <a:t> </a:t>
            </a:r>
            <a:r>
              <a:rPr lang="en-US" sz="2000" dirty="0" smtClean="0"/>
              <a:t>(</a:t>
            </a:r>
            <a:r>
              <a:rPr lang="el-GR" sz="2000" dirty="0" smtClean="0"/>
              <a:t>Στόχος</a:t>
            </a:r>
            <a:r>
              <a:rPr lang="en-US" sz="2000" dirty="0" smtClean="0"/>
              <a:t> </a:t>
            </a:r>
            <a:r>
              <a:rPr lang="en-US" sz="2000" dirty="0"/>
              <a:t>5.1)</a:t>
            </a:r>
            <a:endParaRPr lang="en-US" dirty="0"/>
          </a:p>
        </p:txBody>
      </p:sp>
      <p:sp>
        <p:nvSpPr>
          <p:cNvPr id="67587" name="Rectangle 3"/>
          <p:cNvSpPr>
            <a:spLocks noGrp="1" noChangeArrowheads="1"/>
          </p:cNvSpPr>
          <p:nvPr>
            <p:ph idx="1"/>
          </p:nvPr>
        </p:nvSpPr>
        <p:spPr>
          <a:xfrm>
            <a:off x="457200" y="1798637"/>
            <a:ext cx="8229600" cy="4525963"/>
          </a:xfrm>
        </p:spPr>
        <p:txBody>
          <a:bodyPr>
            <a:normAutofit lnSpcReduction="10000"/>
          </a:bodyPr>
          <a:lstStyle/>
          <a:p>
            <a:pPr>
              <a:lnSpc>
                <a:spcPct val="110000"/>
              </a:lnSpc>
              <a:spcBef>
                <a:spcPts val="0"/>
              </a:spcBef>
            </a:pPr>
            <a:r>
              <a:rPr lang="el-GR" dirty="0" smtClean="0">
                <a:solidFill>
                  <a:schemeClr val="bg2"/>
                </a:solidFill>
              </a:rPr>
              <a:t>Τα </a:t>
            </a:r>
            <a:r>
              <a:rPr lang="el-GR" dirty="0">
                <a:solidFill>
                  <a:schemeClr val="bg2"/>
                </a:solidFill>
              </a:rPr>
              <a:t>βασικά στοιχεία </a:t>
            </a:r>
            <a:r>
              <a:rPr lang="el-GR" dirty="0" smtClean="0">
                <a:solidFill>
                  <a:schemeClr val="bg2"/>
                </a:solidFill>
              </a:rPr>
              <a:t>του λογισμικού συστημάτων</a:t>
            </a:r>
            <a:endParaRPr lang="en-US" dirty="0">
              <a:solidFill>
                <a:schemeClr val="bg2"/>
              </a:solidFill>
            </a:endParaRPr>
          </a:p>
          <a:p>
            <a:pPr lvl="1">
              <a:lnSpc>
                <a:spcPct val="110000"/>
              </a:lnSpc>
              <a:spcBef>
                <a:spcPts val="0"/>
              </a:spcBef>
            </a:pPr>
            <a:r>
              <a:rPr lang="el-GR" dirty="0" smtClean="0"/>
              <a:t>Λειτουργικό σύστημα</a:t>
            </a:r>
            <a:endParaRPr lang="en-US" dirty="0"/>
          </a:p>
          <a:p>
            <a:pPr lvl="1">
              <a:lnSpc>
                <a:spcPct val="110000"/>
              </a:lnSpc>
              <a:spcBef>
                <a:spcPts val="0"/>
              </a:spcBef>
            </a:pPr>
            <a:r>
              <a:rPr lang="el-GR" dirty="0" smtClean="0"/>
              <a:t>Βοηθητικά προγράμματα</a:t>
            </a:r>
            <a:endParaRPr lang="en-US" dirty="0"/>
          </a:p>
          <a:p>
            <a:pPr>
              <a:lnSpc>
                <a:spcPct val="110000"/>
              </a:lnSpc>
              <a:spcBef>
                <a:spcPts val="0"/>
              </a:spcBef>
            </a:pPr>
            <a:r>
              <a:rPr lang="el-GR" dirty="0" smtClean="0">
                <a:solidFill>
                  <a:schemeClr val="bg2"/>
                </a:solidFill>
              </a:rPr>
              <a:t>Λειτουργίες του λειτουργικού συστήματος</a:t>
            </a:r>
            <a:endParaRPr lang="en-US" dirty="0">
              <a:solidFill>
                <a:schemeClr val="bg2"/>
              </a:solidFill>
            </a:endParaRPr>
          </a:p>
          <a:p>
            <a:pPr lvl="1">
              <a:lnSpc>
                <a:spcPct val="110000"/>
              </a:lnSpc>
              <a:spcBef>
                <a:spcPts val="0"/>
              </a:spcBef>
            </a:pPr>
            <a:r>
              <a:rPr lang="el-GR" dirty="0" smtClean="0"/>
              <a:t>Διαχειρίζεται </a:t>
            </a:r>
            <a:r>
              <a:rPr lang="el-GR" dirty="0"/>
              <a:t>το υλικό του υπολογιστή</a:t>
            </a:r>
            <a:endParaRPr lang="en-US" dirty="0"/>
          </a:p>
          <a:p>
            <a:pPr lvl="1">
              <a:lnSpc>
                <a:spcPct val="110000"/>
              </a:lnSpc>
              <a:spcBef>
                <a:spcPts val="0"/>
              </a:spcBef>
            </a:pPr>
            <a:r>
              <a:rPr lang="el-GR" dirty="0" smtClean="0"/>
              <a:t>Επιτρέπει στο λογισμικό εφαρμογών να συνεργάζεται με </a:t>
            </a:r>
            <a:r>
              <a:rPr lang="el-GR" dirty="0" smtClean="0"/>
              <a:t>τη</a:t>
            </a:r>
            <a:r>
              <a:rPr lang="en-US" dirty="0" smtClean="0"/>
              <a:t> </a:t>
            </a:r>
            <a:r>
              <a:rPr lang="en-US" dirty="0"/>
              <a:t>CPU</a:t>
            </a:r>
          </a:p>
          <a:p>
            <a:pPr lvl="1">
              <a:lnSpc>
                <a:spcPct val="110000"/>
              </a:lnSpc>
              <a:spcBef>
                <a:spcPts val="0"/>
              </a:spcBef>
            </a:pPr>
            <a:r>
              <a:rPr lang="el-GR" dirty="0" smtClean="0"/>
              <a:t>Διαχειρίζεται, προγραμματίζει </a:t>
            </a:r>
            <a:r>
              <a:rPr lang="el-GR" dirty="0" smtClean="0"/>
              <a:t>και </a:t>
            </a:r>
            <a:r>
              <a:rPr lang="el-GR" dirty="0" smtClean="0"/>
              <a:t>συντονίζει τις εργασίες</a:t>
            </a:r>
            <a:endParaRPr lang="en-US" dirty="0"/>
          </a:p>
        </p:txBody>
      </p:sp>
    </p:spTree>
    <p:extLst>
      <p:ext uri="{BB962C8B-B14F-4D97-AF65-F5344CB8AC3E}">
        <p14:creationId xmlns:p14="http://schemas.microsoft.com/office/powerpoint/2010/main" xmlns="" val="37874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1676400"/>
            <a:ext cx="8229600" cy="4876800"/>
          </a:xfrm>
        </p:spPr>
        <p:txBody>
          <a:bodyPr>
            <a:normAutofit fontScale="85000" lnSpcReduction="10000"/>
          </a:bodyPr>
          <a:lstStyle/>
          <a:p>
            <a:pPr>
              <a:lnSpc>
                <a:spcPct val="120000"/>
              </a:lnSpc>
              <a:spcBef>
                <a:spcPts val="0"/>
              </a:spcBef>
              <a:spcAft>
                <a:spcPts val="1800"/>
              </a:spcAft>
            </a:pPr>
            <a:r>
              <a:rPr lang="el-GR" dirty="0" smtClean="0">
                <a:solidFill>
                  <a:schemeClr val="bg2"/>
                </a:solidFill>
              </a:rPr>
              <a:t>Διεπαφή χρήστη </a:t>
            </a:r>
            <a:endParaRPr lang="en-US" dirty="0">
              <a:solidFill>
                <a:schemeClr val="bg2"/>
              </a:solidFill>
            </a:endParaRPr>
          </a:p>
          <a:p>
            <a:pPr lvl="1">
              <a:lnSpc>
                <a:spcPct val="120000"/>
              </a:lnSpc>
              <a:spcBef>
                <a:spcPts val="0"/>
              </a:spcBef>
              <a:spcAft>
                <a:spcPts val="1800"/>
              </a:spcAft>
            </a:pPr>
            <a:r>
              <a:rPr lang="el-GR" dirty="0" smtClean="0"/>
              <a:t>Ο τρόπος με τον οποίο ο χρήσης </a:t>
            </a:r>
            <a:r>
              <a:rPr lang="el-GR" dirty="0" err="1" smtClean="0"/>
              <a:t>αλληλεπιδρά</a:t>
            </a:r>
            <a:r>
              <a:rPr lang="el-GR" dirty="0" smtClean="0"/>
              <a:t> με τον υπολογιστή του</a:t>
            </a:r>
            <a:endParaRPr lang="en-US" dirty="0"/>
          </a:p>
          <a:p>
            <a:pPr lvl="1">
              <a:lnSpc>
                <a:spcPct val="120000"/>
              </a:lnSpc>
              <a:spcBef>
                <a:spcPts val="0"/>
              </a:spcBef>
              <a:spcAft>
                <a:spcPts val="1800"/>
              </a:spcAft>
            </a:pPr>
            <a:r>
              <a:rPr lang="el-GR" dirty="0"/>
              <a:t>Ε</a:t>
            </a:r>
            <a:r>
              <a:rPr lang="el-GR" dirty="0" smtClean="0"/>
              <a:t>πιφάνεια </a:t>
            </a:r>
            <a:r>
              <a:rPr lang="el-GR" dirty="0"/>
              <a:t>εργασίας, </a:t>
            </a:r>
            <a:r>
              <a:rPr lang="el-GR" dirty="0" smtClean="0"/>
              <a:t>εικονίδια, </a:t>
            </a:r>
            <a:r>
              <a:rPr lang="el-GR" dirty="0"/>
              <a:t>μενού </a:t>
            </a:r>
            <a:endParaRPr lang="en-US" dirty="0"/>
          </a:p>
          <a:p>
            <a:pPr>
              <a:lnSpc>
                <a:spcPct val="120000"/>
              </a:lnSpc>
              <a:spcBef>
                <a:spcPts val="0"/>
              </a:spcBef>
              <a:spcAft>
                <a:spcPts val="1800"/>
              </a:spcAft>
            </a:pPr>
            <a:r>
              <a:rPr lang="el-GR" dirty="0" smtClean="0">
                <a:solidFill>
                  <a:schemeClr val="bg2"/>
                </a:solidFill>
              </a:rPr>
              <a:t>Βοηθητικό πρόγραμμα</a:t>
            </a:r>
            <a:endParaRPr lang="en-US" dirty="0">
              <a:solidFill>
                <a:schemeClr val="bg2"/>
              </a:solidFill>
            </a:endParaRPr>
          </a:p>
          <a:p>
            <a:pPr lvl="1">
              <a:lnSpc>
                <a:spcPct val="120000"/>
              </a:lnSpc>
              <a:spcBef>
                <a:spcPts val="0"/>
              </a:spcBef>
              <a:spcAft>
                <a:spcPts val="1800"/>
              </a:spcAft>
            </a:pPr>
            <a:r>
              <a:rPr lang="el-GR" dirty="0" smtClean="0"/>
              <a:t>Εκτελεί εργασίες </a:t>
            </a:r>
            <a:r>
              <a:rPr lang="el-GR" dirty="0"/>
              <a:t>γενικού </a:t>
            </a:r>
            <a:r>
              <a:rPr lang="el-GR" dirty="0" smtClean="0"/>
              <a:t>καθαρισμού και τακτοποίησης </a:t>
            </a:r>
            <a:endParaRPr lang="en-US" dirty="0"/>
          </a:p>
          <a:p>
            <a:pPr>
              <a:lnSpc>
                <a:spcPct val="120000"/>
              </a:lnSpc>
              <a:spcBef>
                <a:spcPts val="0"/>
              </a:spcBef>
              <a:spcAft>
                <a:spcPts val="1800"/>
              </a:spcAft>
            </a:pPr>
            <a:r>
              <a:rPr lang="el-GR" dirty="0" err="1" smtClean="0">
                <a:solidFill>
                  <a:schemeClr val="bg2"/>
                </a:solidFill>
              </a:rPr>
              <a:t>Πολυεργασία</a:t>
            </a:r>
            <a:endParaRPr lang="en-US" dirty="0">
              <a:solidFill>
                <a:schemeClr val="bg2"/>
              </a:solidFill>
            </a:endParaRPr>
          </a:p>
          <a:p>
            <a:pPr lvl="1">
              <a:lnSpc>
                <a:spcPct val="120000"/>
              </a:lnSpc>
              <a:spcBef>
                <a:spcPts val="0"/>
              </a:spcBef>
              <a:spcAft>
                <a:spcPts val="1800"/>
              </a:spcAft>
            </a:pPr>
            <a:r>
              <a:rPr lang="el-GR" dirty="0" smtClean="0"/>
              <a:t>Εκτέλεση περισσότερων </a:t>
            </a:r>
            <a:r>
              <a:rPr lang="el-GR" dirty="0"/>
              <a:t>από μία </a:t>
            </a:r>
            <a:r>
              <a:rPr lang="el-GR" dirty="0" smtClean="0"/>
              <a:t>εργασιών κάθε φορά</a:t>
            </a:r>
            <a:endParaRPr lang="en-US" dirty="0"/>
          </a:p>
        </p:txBody>
      </p:sp>
      <p:sp>
        <p:nvSpPr>
          <p:cNvPr id="5"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Το </a:t>
            </a:r>
            <a:r>
              <a:rPr lang="el-GR" dirty="0"/>
              <a:t>λογισμικό </a:t>
            </a:r>
            <a:r>
              <a:rPr lang="el-GR" dirty="0" smtClean="0"/>
              <a:t>συστημάτων</a:t>
            </a:r>
            <a:r>
              <a:rPr lang="el-GR" dirty="0"/>
              <a:t/>
            </a:r>
            <a:br>
              <a:rPr lang="el-GR" dirty="0"/>
            </a:br>
            <a:r>
              <a:rPr lang="el-GR" sz="3200" dirty="0" smtClean="0"/>
              <a:t>Τα </a:t>
            </a:r>
            <a:r>
              <a:rPr lang="el-GR" sz="3200" dirty="0"/>
              <a:t>βασικά στοιχεία των λειτουργικών συστημάτων</a:t>
            </a:r>
            <a:br>
              <a:rPr lang="el-GR" sz="3200" dirty="0"/>
            </a:b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3</a:t>
            </a:r>
            <a:r>
              <a:rPr lang="en-US" sz="3200" dirty="0" smtClean="0"/>
              <a:t>)</a:t>
            </a:r>
            <a:r>
              <a:rPr lang="el-GR" sz="3200" dirty="0" smtClean="0"/>
              <a:t> </a:t>
            </a:r>
            <a:r>
              <a:rPr lang="en-US" sz="2000" dirty="0" smtClean="0"/>
              <a:t>(</a:t>
            </a:r>
            <a:r>
              <a:rPr lang="el-GR" sz="2000" dirty="0" smtClean="0"/>
              <a:t>Στόχος</a:t>
            </a:r>
            <a:r>
              <a:rPr lang="en-US" sz="2000" dirty="0" smtClean="0"/>
              <a:t> </a:t>
            </a:r>
            <a:r>
              <a:rPr lang="en-US" sz="2000" dirty="0"/>
              <a:t>5.1)</a:t>
            </a:r>
            <a:endParaRPr lang="en-US" dirty="0"/>
          </a:p>
        </p:txBody>
      </p:sp>
    </p:spTree>
    <p:extLst>
      <p:ext uri="{BB962C8B-B14F-4D97-AF65-F5344CB8AC3E}">
        <p14:creationId xmlns:p14="http://schemas.microsoft.com/office/powerpoint/2010/main" xmlns="" val="692646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Το </a:t>
            </a:r>
            <a:r>
              <a:rPr lang="el-GR" dirty="0"/>
              <a:t>λογισμικό </a:t>
            </a:r>
            <a:r>
              <a:rPr lang="el-GR" dirty="0" smtClean="0"/>
              <a:t>συστημάτων</a:t>
            </a:r>
            <a:r>
              <a:rPr lang="el-GR" dirty="0"/>
              <a:t/>
            </a:r>
            <a:br>
              <a:rPr lang="el-GR" dirty="0"/>
            </a:br>
            <a:r>
              <a:rPr lang="el-GR" sz="3200" dirty="0" smtClean="0"/>
              <a:t>Τα </a:t>
            </a:r>
            <a:r>
              <a:rPr lang="el-GR" sz="3200" dirty="0"/>
              <a:t>βασικά στοιχεία των λειτουργικών συστημάτων</a:t>
            </a:r>
            <a:br>
              <a:rPr lang="el-GR" sz="3200" dirty="0"/>
            </a:br>
            <a:r>
              <a:rPr lang="en-US" sz="3200" dirty="0" smtClean="0"/>
              <a:t> (</a:t>
            </a:r>
            <a:r>
              <a:rPr lang="el-GR" sz="3200" dirty="0"/>
              <a:t>3</a:t>
            </a:r>
            <a:r>
              <a:rPr lang="en-US" sz="3200" dirty="0" smtClean="0"/>
              <a:t> </a:t>
            </a:r>
            <a:r>
              <a:rPr lang="el-GR" sz="3200" dirty="0" smtClean="0"/>
              <a:t>από</a:t>
            </a:r>
            <a:r>
              <a:rPr lang="en-US" sz="3200" dirty="0" smtClean="0"/>
              <a:t> </a:t>
            </a:r>
            <a:r>
              <a:rPr lang="en-US" sz="3200" dirty="0"/>
              <a:t>3</a:t>
            </a:r>
            <a:r>
              <a:rPr lang="en-US" sz="3200" dirty="0" smtClean="0"/>
              <a:t>)</a:t>
            </a:r>
            <a:r>
              <a:rPr lang="el-GR" sz="3200" dirty="0" smtClean="0"/>
              <a:t> </a:t>
            </a:r>
            <a:r>
              <a:rPr lang="en-US" sz="2000" dirty="0" smtClean="0"/>
              <a:t>(</a:t>
            </a:r>
            <a:r>
              <a:rPr lang="el-GR" sz="2000" dirty="0" smtClean="0"/>
              <a:t>Στόχος</a:t>
            </a:r>
            <a:r>
              <a:rPr lang="en-US" sz="2000" dirty="0" smtClean="0"/>
              <a:t> </a:t>
            </a:r>
            <a:r>
              <a:rPr lang="en-US" sz="2000" dirty="0"/>
              <a:t>5.1)</a:t>
            </a:r>
            <a:endParaRPr lang="en-US" dirty="0"/>
          </a:p>
        </p:txBody>
      </p:sp>
      <p:pic>
        <p:nvPicPr>
          <p:cNvPr id="4" name="Εικόνα 3"/>
          <p:cNvPicPr>
            <a:picLocks noChangeAspect="1"/>
          </p:cNvPicPr>
          <p:nvPr/>
        </p:nvPicPr>
        <p:blipFill rotWithShape="1">
          <a:blip r:embed="rId3" cstate="print"/>
          <a:srcRect l="25834" t="17391" r="25833" b="45554"/>
          <a:stretch/>
        </p:blipFill>
        <p:spPr>
          <a:xfrm>
            <a:off x="228600" y="2133600"/>
            <a:ext cx="8602556" cy="3708000"/>
          </a:xfrm>
          <a:prstGeom prst="rect">
            <a:avLst/>
          </a:prstGeom>
        </p:spPr>
      </p:pic>
    </p:spTree>
    <p:extLst>
      <p:ext uri="{BB962C8B-B14F-4D97-AF65-F5344CB8AC3E}">
        <p14:creationId xmlns:p14="http://schemas.microsoft.com/office/powerpoint/2010/main" xmlns="" val="3985127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xmlns=""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3239</Words>
  <Application>Microsoft Office PowerPoint</Application>
  <PresentationFormat>Προβολή στην οθόνη (4:3)</PresentationFormat>
  <Paragraphs>346</Paragraphs>
  <Slides>38</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508 Lecture</vt:lpstr>
      <vt:lpstr>Διαφάνεια 1</vt:lpstr>
      <vt:lpstr>Διαφάνεια 2</vt:lpstr>
      <vt:lpstr>Το λογισμικό συστημάτων</vt:lpstr>
      <vt:lpstr>Τα βασικά στοιχεία των λειτουργικών συστημάτων</vt:lpstr>
      <vt:lpstr>Τι κάνει το λειτουργικό σύστημα </vt:lpstr>
      <vt:lpstr>Έναρξη του υπολογιστή</vt:lpstr>
      <vt:lpstr>Το λογισμικό συστημάτων Τα βασικά στοιχεία των λειτουργικών συστημάτων  (1 από 3) (Στόχος 5.1)</vt:lpstr>
      <vt:lpstr>Το λογισμικό συστημάτων Τα βασικά στοιχεία των λειτουργικών συστημάτων  (2 από 3) (Στόχος 5.1)</vt:lpstr>
      <vt:lpstr>Το λογισμικό συστημάτων Τα βασικά στοιχεία των λειτουργικών συστημάτων  (3 από 3) (Στόχος 5.1)</vt:lpstr>
      <vt:lpstr>Το λογισμικό συστημάτων Λειτουργικά συστήματα για προσωπική χρήση  (Στόχος 5.2)</vt:lpstr>
      <vt:lpstr>Το λογισμικό συστημάτων Λειτουργικά συστήματα για μηχανήματα, δίκτυα και επιχειρήσεις (Στόχος 5.3)</vt:lpstr>
      <vt:lpstr>Τι κάνει το λειτουργικό σύστημα Η  διεπαφή χρήστη (1 από 2) (Στόχος 5.4)</vt:lpstr>
      <vt:lpstr>Τι κάνει το λειτουργικό σύστημα Η  διεπαφή χρήστη (2 από 2) (Στόχος 5.4)</vt:lpstr>
      <vt:lpstr>Τι κάνει το λειτουργικό σύστημα Συντονισμός υλικού (1 από 3) (Στόχος 5.5)</vt:lpstr>
      <vt:lpstr>Τι κάνει το λειτουργικό σύστημα Συντονισμός υλικού (2 από 3) (Στόχος 5.5)</vt:lpstr>
      <vt:lpstr>Τι κάνει το λειτουργικό σύστημα Συντονισμός υλικού (3 από 3) (Στόχος 5.5)</vt:lpstr>
      <vt:lpstr>Τι κάνει το λειτουργικό σύστημα Συντονισμός εφαρμογών λογισμικού (Στόχος 5.6)</vt:lpstr>
      <vt:lpstr>Έναρξη του υπολογιστή  Η διεργασία εκκίνησης (1 από 2) (Στόχος 5.7)</vt:lpstr>
      <vt:lpstr>Έναρξη του υπολογιστή  Η διεργασία εκκίνησης (2 από 2) (Στόχος 5.7)</vt:lpstr>
      <vt:lpstr>Χρήση λογισμικού συστημάτων</vt:lpstr>
      <vt:lpstr>Η διεπαφή των Windows </vt:lpstr>
      <vt:lpstr>Διαχείριση αρχείων</vt:lpstr>
      <vt:lpstr>Βοηθητικά προγράμματα </vt:lpstr>
      <vt:lpstr>Η διεπαφή των Windows Χρήση των Windows 10 (1 από 3) (Στόχος 5.8)</vt:lpstr>
      <vt:lpstr>Η διεπαφή των Windows Χρήση των Windows 10 (2 από 3) (Στόχος 5.8)</vt:lpstr>
      <vt:lpstr>Η διεπαφή των Windows Χρήση των Windows 10 (3 από 3) (Στόχος 5.8)</vt:lpstr>
      <vt:lpstr>Διαχείριση αρχείων Οργάνωση των αρχείων σας (1 από 6) (Στόχος 5.9)</vt:lpstr>
      <vt:lpstr>Διαχείριση αρχείων Οργάνωση των αρχείων σας (2 από 6) (Στόχος 5.9)</vt:lpstr>
      <vt:lpstr>Διαχείριση αρχείων Οργάνωση των αρχείων σας (3 από 6) (Στόχος 5.9)</vt:lpstr>
      <vt:lpstr>Διαχείριση αρχείων Οργάνωση των αρχείων σας (4 από 6) (Στόχος 5.9)</vt:lpstr>
      <vt:lpstr>Διαχείριση αρχείων Οργάνωση των αρχείων σας (5 από 6) (Στόχος 5.9)</vt:lpstr>
      <vt:lpstr>Διαχείριση αρχείων Οργάνωση των αρχείων σας (6 από 6) (Στόχος 5.9)</vt:lpstr>
      <vt:lpstr>Βοηθητικά προγράμματα </vt:lpstr>
      <vt:lpstr>Βοηθητικά προγράμματα Βοηθητικά προγράμματα διαχείρισης των Windows (1 από 3) (Στόχος 5.10)</vt:lpstr>
      <vt:lpstr>Βοηθητικά προγράμματα Βοηθητικά προγράμματα διαχείρισης των Windows (2 από 3) (Στόχος 5.10)</vt:lpstr>
      <vt:lpstr>Βοηθητικά προγράμματα Βοηθητικά προγράμματα διαχείρισης των Windows (3 από 3) (Στόχος 5.10)</vt:lpstr>
      <vt:lpstr>Ερωτήσεις</vt:lpstr>
      <vt:lpstr>Διαφάνεια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2016-12-21T04:09:44Z</dcterms:created>
  <dcterms:modified xsi:type="dcterms:W3CDTF">2018-04-17T13:50:49Z</dcterms:modified>
</cp:coreProperties>
</file>