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21"/>
  </p:notesMasterIdLst>
  <p:handoutMasterIdLst>
    <p:handoutMasterId r:id="rId22"/>
  </p:handoutMasterIdLst>
  <p:sldIdLst>
    <p:sldId id="30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306" r:id="rId20"/>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784" autoAdjust="0"/>
    <p:restoredTop sz="96327" autoAdjust="0"/>
  </p:normalViewPr>
  <p:slideViewPr>
    <p:cSldViewPr snapToGrid="0" snapToObjects="1">
      <p:cViewPr varScale="1">
        <p:scale>
          <a:sx n="101" d="100"/>
          <a:sy n="101" d="100"/>
        </p:scale>
        <p:origin x="656" y="184"/>
      </p:cViewPr>
      <p:guideLst>
        <p:guide orient="horz" pos="2160"/>
        <p:guide pos="2880"/>
      </p:guideLst>
    </p:cSldViewPr>
  </p:slideViewPr>
  <p:outlineViewPr>
    <p:cViewPr>
      <p:scale>
        <a:sx n="33" d="100"/>
        <a:sy n="33" d="100"/>
      </p:scale>
      <p:origin x="0" y="-11988"/>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pPr/>
              <a:t>9/18/23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pPr/>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a:solidFill>
                  <a:schemeClr val="dk1"/>
                </a:solidFill>
                <a:latin typeface="Arial"/>
                <a:ea typeface="Arial"/>
                <a:cs typeface="Arial"/>
                <a:sym typeface="Arial"/>
              </a:rPr>
              <a:t>(3</a:t>
            </a:r>
            <a:r>
              <a:rPr lang="en-US" sz="1200" b="0" i="0" u="none" strike="noStrike" kern="1200" cap="none" dirty="0">
                <a:solidFill>
                  <a:schemeClr val="dk1"/>
                </a:solidFill>
                <a:latin typeface="Arial"/>
                <a:ea typeface="Arial"/>
                <a:cs typeface="Arial"/>
                <a:sym typeface="Arial"/>
              </a:rPr>
              <a:t>)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pPr marL="0" marR="0" lvl="0" indent="0" algn="r" rtl="0">
                <a:spcBef>
                  <a:spcPts val="0"/>
                </a:spcBef>
                <a:buSzPct val="25000"/>
                <a:buNone/>
              </a:p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dirty="0">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r>
              <a:rPr lang="en-US"/>
              <a:t>Click to edit Master subtitle style</a:t>
            </a:r>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1"/>
            <a:ext cx="8229600" cy="1345500"/>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132669"/>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8" name="Shape 33"/>
          <p:cNvSpPr txBox="1">
            <a:spLocks noGrp="1"/>
          </p:cNvSpPr>
          <p:nvPr>
            <p:ph type="body" idx="13"/>
          </p:nvPr>
        </p:nvSpPr>
        <p:spPr>
          <a:xfrm>
            <a:off x="474128" y="4715933"/>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68792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pic>
        <p:nvPicPr>
          <p:cNvPr id="10" name="Εικόνα 11">
            <a:extLst>
              <a:ext uri="{FF2B5EF4-FFF2-40B4-BE49-F238E27FC236}">
                <a16:creationId xmlns:a16="http://schemas.microsoft.com/office/drawing/2014/main" id="{D7988A91-5163-154D-D5EE-AA0211DF756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8857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idx="1"/>
          </p:nvPr>
        </p:nvSpPr>
        <p:spPr/>
        <p:txBody>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4"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5" name="Slide Number Placeholder 5"/>
          <p:cNvSpPr>
            <a:spLocks noGrp="1"/>
          </p:cNvSpPr>
          <p:nvPr>
            <p:ph type="sldNum" sz="quarter" idx="11"/>
          </p:nvPr>
        </p:nvSpPr>
        <p:spPr/>
        <p:txBody>
          <a:bodyPr/>
          <a:lstStyle>
            <a:lvl1pPr>
              <a:defRPr/>
            </a:lvl1pPr>
          </a:lstStyle>
          <a:p>
            <a:pPr>
              <a:defRPr/>
            </a:pPr>
            <a:r>
              <a:rPr lang="el-GR"/>
              <a:t>Διαφάνεια </a:t>
            </a:r>
            <a:fld id="{84D40DDA-0565-E04E-80F8-3464C128897D}" type="slidenum">
              <a:rPr lang="en-US"/>
              <a:pPr>
                <a:defRPr/>
              </a:pPr>
              <a:t>‹#›</a:t>
            </a:fld>
            <a:endParaRPr lang="en-US"/>
          </a:p>
        </p:txBody>
      </p:sp>
    </p:spTree>
    <p:extLst>
      <p:ext uri="{BB962C8B-B14F-4D97-AF65-F5344CB8AC3E}">
        <p14:creationId xmlns:p14="http://schemas.microsoft.com/office/powerpoint/2010/main" val="12509880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dirty="0"/>
              <a:t>Click to edit Master text styles</a:t>
            </a:r>
          </a:p>
          <a:p>
            <a:pPr lvl="1"/>
            <a:r>
              <a:rPr lang="el-GR" dirty="0"/>
              <a:t>Second level</a:t>
            </a:r>
          </a:p>
          <a:p>
            <a:pPr lvl="2"/>
            <a:r>
              <a:rPr lang="el-GR" dirty="0"/>
              <a:t>Third level</a:t>
            </a:r>
          </a:p>
          <a:p>
            <a:pPr lvl="3"/>
            <a:r>
              <a:rPr lang="el-GR" dirty="0"/>
              <a:t>Fourth level</a:t>
            </a:r>
          </a:p>
          <a:p>
            <a:pPr lvl="4"/>
            <a:r>
              <a:rPr lang="el-GR" dirty="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5"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6" name="Slide Number Placeholder 5"/>
          <p:cNvSpPr>
            <a:spLocks noGrp="1"/>
          </p:cNvSpPr>
          <p:nvPr>
            <p:ph type="sldNum" sz="quarter" idx="11"/>
          </p:nvPr>
        </p:nvSpPr>
        <p:spPr/>
        <p:txBody>
          <a:bodyPr/>
          <a:lstStyle>
            <a:lvl1pPr>
              <a:defRPr/>
            </a:lvl1pPr>
          </a:lstStyle>
          <a:p>
            <a:pPr>
              <a:defRPr/>
            </a:pPr>
            <a:r>
              <a:rPr lang="el-GR"/>
              <a:t>Διαφάνεια </a:t>
            </a:r>
            <a:fld id="{624B0523-D47E-2247-B983-B9E272A2D9C0}" type="slidenum">
              <a:rPr lang="en-US"/>
              <a:pPr>
                <a:defRPr/>
              </a:pPr>
              <a:t>‹#›</a:t>
            </a:fld>
            <a:endParaRPr lang="en-US"/>
          </a:p>
        </p:txBody>
      </p:sp>
    </p:spTree>
    <p:extLst>
      <p:ext uri="{BB962C8B-B14F-4D97-AF65-F5344CB8AC3E}">
        <p14:creationId xmlns:p14="http://schemas.microsoft.com/office/powerpoint/2010/main" val="1605952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9"/>
          </p:nvPr>
        </p:nvSpPr>
        <p:spPr>
          <a:xfrm>
            <a:off x="3657601" y="6418263"/>
            <a:ext cx="479834"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13"/>
          <p:cNvSpPr>
            <a:spLocks noGrp="1"/>
          </p:cNvSpPr>
          <p:nvPr>
            <p:ph sz="quarter" idx="21"/>
          </p:nvPr>
        </p:nvSpPr>
        <p:spPr>
          <a:xfrm>
            <a:off x="7200900" y="6418263"/>
            <a:ext cx="57602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22"/>
          </p:nvPr>
        </p:nvSpPr>
        <p:spPr>
          <a:xfrm flipH="1">
            <a:off x="7976101" y="6418263"/>
            <a:ext cx="778599"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pPr lvl="0"/>
            <a:r>
              <a:rPr lang="en-US"/>
              <a:t>Click to edit Master text styles</a:t>
            </a: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pic>
        <p:nvPicPr>
          <p:cNvPr id="9" name="Εικόνα 8">
            <a:extLst>
              <a:ext uri="{FF2B5EF4-FFF2-40B4-BE49-F238E27FC236}">
                <a16:creationId xmlns:a16="http://schemas.microsoft.com/office/drawing/2014/main" id="{092AEE46-990B-F0E1-F048-20370AE00E8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90856" y="6150103"/>
            <a:ext cx="633545" cy="612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70" r:id="rId11"/>
    <p:sldLayoutId id="2147483657" r:id="rId1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71" r:id="rId2"/>
    <p:sldLayoutId id="2147483672"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875"/>
            <a:ext cx="8363662" cy="1099976"/>
          </a:xfrm>
        </p:spPr>
        <p:txBody>
          <a:bodyPr/>
          <a:lstStyle/>
          <a:p>
            <a:r>
              <a:rPr lang="el-GR" sz="2600" dirty="0">
                <a:solidFill>
                  <a:schemeClr val="accent1"/>
                </a:solidFill>
                <a:latin typeface="Apparat" pitchFamily="50" charset="0"/>
                <a:cs typeface="Times New Roman" panose="02020603050405020304" pitchFamily="18" charset="0"/>
              </a:rPr>
              <a:t>Η Ερευνητική Μεθοδολογία στον Πραγματικό </a:t>
            </a:r>
            <a:br>
              <a:rPr lang="el-GR" sz="2600" dirty="0">
                <a:solidFill>
                  <a:schemeClr val="accent1"/>
                </a:solidFill>
                <a:latin typeface="Apparat" pitchFamily="50" charset="0"/>
                <a:cs typeface="Times New Roman" panose="02020603050405020304" pitchFamily="18" charset="0"/>
              </a:rPr>
            </a:br>
            <a:r>
              <a:rPr lang="el-GR" sz="2600" dirty="0">
                <a:solidFill>
                  <a:schemeClr val="accent1"/>
                </a:solidFill>
                <a:latin typeface="Apparat" pitchFamily="50" charset="0"/>
                <a:cs typeface="Times New Roman" panose="02020603050405020304" pitchFamily="18" charset="0"/>
              </a:rPr>
              <a:t>Κόσμο</a:t>
            </a:r>
            <a:br>
              <a:rPr lang="el-GR" sz="2800" dirty="0">
                <a:latin typeface="Times New Roman" panose="02020603050405020304" pitchFamily="18" charset="0"/>
                <a:cs typeface="Times New Roman" panose="02020603050405020304" pitchFamily="18" charset="0"/>
              </a:rPr>
            </a:br>
            <a:endParaRPr lang="el-GR" sz="28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457200" y="1140951"/>
            <a:ext cx="8363662" cy="418620"/>
          </a:xfrm>
        </p:spPr>
        <p:txBody>
          <a:bodyPr/>
          <a:lstStyle/>
          <a:p>
            <a:r>
              <a:rPr lang="en-US" sz="1800" dirty="0">
                <a:solidFill>
                  <a:srgbClr val="002060"/>
                </a:solidFill>
                <a:latin typeface="Apparat" pitchFamily="50" charset="0"/>
              </a:rPr>
              <a:t>5</a:t>
            </a:r>
            <a:r>
              <a:rPr lang="el-GR" sz="1800" baseline="30000" dirty="0">
                <a:solidFill>
                  <a:srgbClr val="002060"/>
                </a:solidFill>
                <a:latin typeface="Apparat" pitchFamily="50" charset="0"/>
              </a:rPr>
              <a:t>η</a:t>
            </a:r>
            <a:r>
              <a:rPr lang="el-GR" sz="1800" dirty="0">
                <a:solidFill>
                  <a:srgbClr val="002060"/>
                </a:solidFill>
                <a:latin typeface="Apparat" pitchFamily="50" charset="0"/>
              </a:rPr>
              <a:t> Έκδοση</a:t>
            </a:r>
            <a:endParaRPr lang="en-US" sz="1800" dirty="0">
              <a:solidFill>
                <a:srgbClr val="002060"/>
              </a:solidFill>
              <a:latin typeface="Apparat" pitchFamily="50" charset="0"/>
            </a:endParaRPr>
          </a:p>
        </p:txBody>
      </p:sp>
      <p:sp>
        <p:nvSpPr>
          <p:cNvPr id="4" name="Text Placeholder 3"/>
          <p:cNvSpPr>
            <a:spLocks noGrp="1"/>
          </p:cNvSpPr>
          <p:nvPr>
            <p:ph type="body" idx="2"/>
          </p:nvPr>
        </p:nvSpPr>
        <p:spPr>
          <a:xfrm>
            <a:off x="4658276" y="2147455"/>
            <a:ext cx="3657600" cy="877628"/>
          </a:xfrm>
        </p:spPr>
        <p:txBody>
          <a:bodyPr/>
          <a:lstStyle/>
          <a:p>
            <a:pPr lvl="0" algn="ctr"/>
            <a:r>
              <a:rPr lang="el-GR" b="1" dirty="0">
                <a:latin typeface="+mn-lt"/>
              </a:rPr>
              <a:t>Κεφάλαιο 26</a:t>
            </a:r>
            <a:endParaRPr lang="en-US" b="1" dirty="0">
              <a:latin typeface="+mn-lt"/>
            </a:endParaRPr>
          </a:p>
        </p:txBody>
      </p:sp>
      <p:sp>
        <p:nvSpPr>
          <p:cNvPr id="5" name="Text Placeholder 4"/>
          <p:cNvSpPr>
            <a:spLocks noGrp="1"/>
          </p:cNvSpPr>
          <p:nvPr>
            <p:ph type="body" idx="3"/>
          </p:nvPr>
        </p:nvSpPr>
        <p:spPr>
          <a:xfrm>
            <a:off x="4658276" y="3114461"/>
            <a:ext cx="3657600" cy="1083466"/>
          </a:xfrm>
        </p:spPr>
        <p:txBody>
          <a:bodyPr/>
          <a:lstStyle/>
          <a:p>
            <a:pPr algn="ctr" eaLnBrk="1" hangingPunct="1">
              <a:defRPr/>
            </a:pPr>
            <a:r>
              <a:rPr lang="el-GR" dirty="0"/>
              <a:t>Ξεκινώντας με </a:t>
            </a:r>
            <a:r>
              <a:rPr lang="el-GR"/>
              <a:t>το </a:t>
            </a:r>
            <a:r>
              <a:rPr lang="en-US"/>
              <a:t>NVivo</a:t>
            </a:r>
            <a:endParaRPr lang="en-US" dirty="0"/>
          </a:p>
        </p:txBody>
      </p:sp>
      <p:pic>
        <p:nvPicPr>
          <p:cNvPr id="12" name="Εικόνα 11">
            <a:extLst>
              <a:ext uri="{FF2B5EF4-FFF2-40B4-BE49-F238E27FC236}">
                <a16:creationId xmlns:a16="http://schemas.microsoft.com/office/drawing/2014/main" id="{D7988A91-5163-154D-D5EE-AA0211DF7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Ορθογώνιο 12">
            <a:extLst>
              <a:ext uri="{FF2B5EF4-FFF2-40B4-BE49-F238E27FC236}">
                <a16:creationId xmlns:a16="http://schemas.microsoft.com/office/drawing/2014/main" id="{2EB06B08-39A1-42C3-10D8-F058ED4CF715}"/>
              </a:ext>
            </a:extLst>
          </p:cNvPr>
          <p:cNvSpPr>
            <a:spLocks noChangeArrowheads="1"/>
          </p:cNvSpPr>
          <p:nvPr/>
        </p:nvSpPr>
        <p:spPr bwMode="auto">
          <a:xfrm>
            <a:off x="3990974" y="5498242"/>
            <a:ext cx="482988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spcAft>
                <a:spcPts val="600"/>
              </a:spcAft>
            </a:pPr>
            <a:r>
              <a:rPr lang="el-GR" altLang="el-GR" sz="900" b="1" dirty="0">
                <a:latin typeface="Apparat" pitchFamily="50" charset="0"/>
                <a:cs typeface="Times New Roman" panose="02020603050405020304" pitchFamily="18" charset="0"/>
              </a:rPr>
              <a:t>Πρωτότυπο έργο</a:t>
            </a:r>
            <a:r>
              <a:rPr lang="en-US" altLang="el-GR" sz="900" b="1" dirty="0">
                <a:latin typeface="Apparat" pitchFamily="50" charset="0"/>
                <a:cs typeface="Times New Roman" panose="02020603050405020304" pitchFamily="18" charset="0"/>
              </a:rPr>
              <a:t>: </a:t>
            </a:r>
            <a:r>
              <a:rPr lang="en-US" altLang="el-GR" sz="900" dirty="0">
                <a:latin typeface="Apparat" pitchFamily="50" charset="0"/>
                <a:cs typeface="Times New Roman" panose="02020603050405020304" pitchFamily="18" charset="0"/>
              </a:rPr>
              <a:t>Doing Research In The Real World, </a:t>
            </a:r>
            <a:r>
              <a:rPr lang="el-GR" altLang="el-GR" sz="900" dirty="0">
                <a:latin typeface="Apparat" pitchFamily="50" charset="0"/>
                <a:cs typeface="Times New Roman" panose="02020603050405020304" pitchFamily="18" charset="0"/>
              </a:rPr>
              <a:t>5</a:t>
            </a:r>
            <a:r>
              <a:rPr lang="en-US" altLang="el-GR" sz="800" dirty="0" err="1">
                <a:latin typeface="Apparat" pitchFamily="50" charset="0"/>
                <a:cs typeface="Times New Roman" panose="02020603050405020304" pitchFamily="18" charset="0"/>
              </a:rPr>
              <a:t>th</a:t>
            </a:r>
            <a:r>
              <a:rPr lang="en-US" altLang="el-GR" sz="900" dirty="0">
                <a:latin typeface="Apparat" pitchFamily="50" charset="0"/>
                <a:cs typeface="Times New Roman" panose="02020603050405020304" pitchFamily="18" charset="0"/>
              </a:rPr>
              <a:t> Edition, David E. Gray, Copyright © 2022 Sage Publications Ltd.</a:t>
            </a:r>
            <a:br>
              <a:rPr lang="el-GR" altLang="el-GR" sz="900" dirty="0">
                <a:latin typeface="Apparat" pitchFamily="50" charset="0"/>
                <a:cs typeface="Times New Roman" panose="02020603050405020304" pitchFamily="18" charset="0"/>
              </a:rPr>
            </a:br>
            <a:r>
              <a:rPr lang="en-US" altLang="en-US" sz="900" dirty="0">
                <a:latin typeface="Apparat" pitchFamily="50" charset="0"/>
                <a:cs typeface="Times New Roman" panose="02020603050405020304" pitchFamily="18" charset="0"/>
              </a:rPr>
              <a:t>All Rights Reserved.</a:t>
            </a:r>
          </a:p>
          <a:p>
            <a:pPr algn="ctr"/>
            <a:r>
              <a:rPr lang="el-GR" altLang="el-GR" sz="900" b="1" dirty="0">
                <a:latin typeface="Apparat" pitchFamily="50" charset="0"/>
                <a:cs typeface="Times New Roman" panose="02020603050405020304" pitchFamily="18" charset="0"/>
              </a:rPr>
              <a:t>Αποκλειστικότητα για την ελληνική γλώσσα: </a:t>
            </a:r>
            <a:r>
              <a:rPr lang="el-GR" altLang="el-GR" sz="900" dirty="0">
                <a:latin typeface="Apparat" pitchFamily="50" charset="0"/>
                <a:cs typeface="Times New Roman" panose="02020603050405020304" pitchFamily="18" charset="0"/>
              </a:rPr>
              <a:t>Εκδόσεις ΤΖΙΟΛΑ. </a:t>
            </a:r>
            <a:r>
              <a:rPr lang="el-GR" altLang="el-GR" sz="900" dirty="0" err="1">
                <a:latin typeface="Apparat" pitchFamily="50" charset="0"/>
                <a:cs typeface="Times New Roman" panose="02020603050405020304" pitchFamily="18" charset="0"/>
              </a:rPr>
              <a:t>Copyright</a:t>
            </a:r>
            <a:r>
              <a:rPr lang="el-GR" altLang="el-GR" sz="900" dirty="0">
                <a:latin typeface="Apparat" pitchFamily="50" charset="0"/>
                <a:cs typeface="Times New Roman" panose="02020603050405020304" pitchFamily="18" charset="0"/>
              </a:rPr>
              <a:t> © 202</a:t>
            </a:r>
            <a:r>
              <a:rPr lang="en-US" altLang="el-GR" sz="900" dirty="0">
                <a:latin typeface="Apparat" pitchFamily="50" charset="0"/>
                <a:cs typeface="Times New Roman" panose="02020603050405020304" pitchFamily="18" charset="0"/>
              </a:rPr>
              <a:t>3</a:t>
            </a:r>
            <a:r>
              <a:rPr lang="el-GR" altLang="el-GR" sz="900" dirty="0">
                <a:latin typeface="Apparat" pitchFamily="50" charset="0"/>
                <a:cs typeface="Times New Roman" panose="02020603050405020304" pitchFamily="18" charset="0"/>
              </a:rPr>
              <a:t> Εκδόσεις ΤΖΙΟΛΑ. Με επιφύλαξη παντός νόμιμου δικαιώματος.</a:t>
            </a:r>
          </a:p>
        </p:txBody>
      </p:sp>
      <p:pic>
        <p:nvPicPr>
          <p:cNvPr id="10" name="9 - Εικόνα" descr="GRAY_Η-Ερευνητική-Μεθοδολογία-στον-Πραγματικό-Κόσμο_5ε_COVER_978-618-221-033-8.jpg"/>
          <p:cNvPicPr>
            <a:picLocks noChangeAspect="1"/>
          </p:cNvPicPr>
          <p:nvPr/>
        </p:nvPicPr>
        <p:blipFill>
          <a:blip r:embed="rId4"/>
          <a:srcRect l="55455"/>
          <a:stretch>
            <a:fillRect/>
          </a:stretch>
        </p:blipFill>
        <p:spPr>
          <a:xfrm>
            <a:off x="532025" y="1652919"/>
            <a:ext cx="3424497" cy="4824000"/>
          </a:xfrm>
          <a:prstGeom prst="rect">
            <a:avLst/>
          </a:prstGeom>
        </p:spPr>
      </p:pic>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7742"/>
            <a:ext cx="8229600" cy="597429"/>
          </a:xfrm>
        </p:spPr>
        <p:txBody>
          <a:bodyPr>
            <a:normAutofit fontScale="90000"/>
          </a:bodyPr>
          <a:lstStyle/>
          <a:p>
            <a:r>
              <a:rPr lang="el-GR" sz="3600" dirty="0"/>
              <a:t>Εξερεύνηση Κόμβων και Κωδικοποίηση</a:t>
            </a:r>
            <a:endParaRPr lang="en-US" sz="3600" dirty="0"/>
          </a:p>
        </p:txBody>
      </p:sp>
      <p:pic>
        <p:nvPicPr>
          <p:cNvPr id="6" name="Content Placeholder 5" descr="2511.jpg"/>
          <p:cNvPicPr>
            <a:picLocks noGrp="1" noChangeAspect="1"/>
          </p:cNvPicPr>
          <p:nvPr>
            <p:ph idx="4294967295"/>
          </p:nvPr>
        </p:nvPicPr>
        <p:blipFill>
          <a:blip r:embed="rId2">
            <a:extLst>
              <a:ext uri="{28A0092B-C50C-407E-A947-70E740481C1C}">
                <a14:useLocalDpi xmlns:a14="http://schemas.microsoft.com/office/drawing/2010/main" val="0"/>
              </a:ext>
            </a:extLst>
          </a:blip>
          <a:srcRect l="-4085" r="-4085"/>
          <a:stretch>
            <a:fillRect/>
          </a:stretch>
        </p:blipFill>
        <p:spPr>
          <a:xfrm>
            <a:off x="0" y="1017542"/>
            <a:ext cx="5691188" cy="2963862"/>
          </a:xfrm>
        </p:spPr>
      </p:pic>
      <p:pic>
        <p:nvPicPr>
          <p:cNvPr id="8" name="Picture 7" descr="2509.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6805" y="4186146"/>
            <a:ext cx="5366104" cy="2456483"/>
          </a:xfrm>
          <a:prstGeom prst="rect">
            <a:avLst/>
          </a:prstGeom>
        </p:spPr>
      </p:pic>
    </p:spTree>
    <p:extLst>
      <p:ext uri="{BB962C8B-B14F-4D97-AF65-F5344CB8AC3E}">
        <p14:creationId xmlns:p14="http://schemas.microsoft.com/office/powerpoint/2010/main" val="1126396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Εξερεύνηση Ταξινομήσεων και Χαρακτηριστικών των Κόμβων </a:t>
            </a:r>
            <a:endParaRPr lang="en-US" sz="3600" dirty="0"/>
          </a:p>
        </p:txBody>
      </p:sp>
      <p:sp>
        <p:nvSpPr>
          <p:cNvPr id="3" name="Content Placeholder 2"/>
          <p:cNvSpPr>
            <a:spLocks noGrp="1"/>
          </p:cNvSpPr>
          <p:nvPr>
            <p:ph type="body" idx="1"/>
          </p:nvPr>
        </p:nvSpPr>
        <p:spPr/>
        <p:txBody>
          <a:bodyPr>
            <a:normAutofit lnSpcReduction="10000"/>
          </a:bodyPr>
          <a:lstStyle/>
          <a:p>
            <a:r>
              <a:rPr lang="el-GR" sz="2400" b="1" dirty="0"/>
              <a:t>Κόμβοι Θεμάτων</a:t>
            </a:r>
            <a:r>
              <a:rPr lang="en-GB" sz="2400" dirty="0"/>
              <a:t>: </a:t>
            </a:r>
            <a:r>
              <a:rPr lang="el-GR" sz="2400" dirty="0"/>
              <a:t>μπορεί να έχουν καθοριστεί εκ των προτέρων (</a:t>
            </a:r>
            <a:r>
              <a:rPr lang="en-US" sz="2400" dirty="0"/>
              <a:t>a priori</a:t>
            </a:r>
            <a:r>
              <a:rPr lang="el-GR" sz="2400" dirty="0"/>
              <a:t>), μέσα από τη βιβλιογραφική έρευνά μας στο αντικείμενο, ή μπορεί να προκύψουν από τα δεδομένα (κόμβοι </a:t>
            </a:r>
            <a:r>
              <a:rPr lang="en-US" sz="2400" dirty="0"/>
              <a:t>in vivo</a:t>
            </a:r>
            <a:r>
              <a:rPr lang="el-GR" sz="2400" dirty="0"/>
              <a:t>), ή και τα δύο</a:t>
            </a:r>
            <a:r>
              <a:rPr lang="en-US" sz="2400" dirty="0"/>
              <a:t> </a:t>
            </a:r>
            <a:endParaRPr lang="el-GR" sz="2400" dirty="0"/>
          </a:p>
          <a:p>
            <a:r>
              <a:rPr lang="el-GR" sz="2400" b="1" dirty="0"/>
              <a:t>Κόμβοι Περιπτώσεων</a:t>
            </a:r>
            <a:r>
              <a:rPr lang="en-US" sz="2400" dirty="0"/>
              <a:t>: </a:t>
            </a:r>
            <a:r>
              <a:rPr lang="el-GR" sz="2400" dirty="0"/>
              <a:t>αναπαριστούν άτομα, τοποθεσίες, γεγονότα, οργανισμούς, ή άλλες οντότητες που θέλουμε να αναλύσουμε και να συγκρίνουμε</a:t>
            </a:r>
            <a:r>
              <a:rPr lang="en-US" sz="2400" dirty="0"/>
              <a:t> </a:t>
            </a:r>
            <a:r>
              <a:rPr lang="en-US" sz="2400" dirty="0">
                <a:sym typeface="Wingdings" panose="05000000000000000000" pitchFamily="2" charset="2"/>
              </a:rPr>
              <a:t> </a:t>
            </a:r>
            <a:r>
              <a:rPr lang="el-GR" sz="2400" dirty="0"/>
              <a:t>βασική μονάδα ανάλυσης</a:t>
            </a:r>
          </a:p>
          <a:p>
            <a:r>
              <a:rPr lang="el-GR" sz="2400" dirty="0"/>
              <a:t>Διευθέτηση μιας περίπτωσης = δημιουργία ενός κόμβου περίπτωσης, ταξινόμηση του κόμβου περίπτωσης και απόδοση χαρακτηριστικών, κωδικοποίηση του συναφούς περιεχομένου στον κόμβο περίπτωσης</a:t>
            </a:r>
            <a:endParaRPr lang="en-US" sz="2400" dirty="0"/>
          </a:p>
        </p:txBody>
      </p:sp>
    </p:spTree>
    <p:extLst>
      <p:ext uri="{BB962C8B-B14F-4D97-AF65-F5344CB8AC3E}">
        <p14:creationId xmlns:p14="http://schemas.microsoft.com/office/powerpoint/2010/main" val="18521413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Κόμβοι, ταξινομήσεις, και χαρακτηριστικά</a:t>
            </a:r>
            <a:endParaRPr lang="en-US" sz="3600" dirty="0"/>
          </a:p>
        </p:txBody>
      </p:sp>
      <p:sp>
        <p:nvSpPr>
          <p:cNvPr id="3" name="Text Placeholder 2">
            <a:extLst>
              <a:ext uri="{FF2B5EF4-FFF2-40B4-BE49-F238E27FC236}">
                <a16:creationId xmlns:a16="http://schemas.microsoft.com/office/drawing/2014/main" id="{01840586-B346-7FE6-7B8E-105168C6CF6E}"/>
              </a:ext>
            </a:extLst>
          </p:cNvPr>
          <p:cNvSpPr>
            <a:spLocks noGrp="1"/>
          </p:cNvSpPr>
          <p:nvPr>
            <p:ph type="body" idx="1"/>
          </p:nvPr>
        </p:nvSpPr>
        <p:spPr>
          <a:xfrm>
            <a:off x="952500" y="6046684"/>
            <a:ext cx="7734300" cy="582716"/>
          </a:xfrm>
        </p:spPr>
        <p:txBody>
          <a:bodyPr/>
          <a:lstStyle/>
          <a:p>
            <a:r>
              <a:rPr lang="en-US" sz="1000" dirty="0"/>
              <a:t>NVivo, version 11 Plus for Windows, 2015</a:t>
            </a:r>
          </a:p>
        </p:txBody>
      </p:sp>
      <p:pic>
        <p:nvPicPr>
          <p:cNvPr id="8" name="Picture 7" descr="A person standing in front of a diagram&#10;&#10;Description automatically generated">
            <a:extLst>
              <a:ext uri="{FF2B5EF4-FFF2-40B4-BE49-F238E27FC236}">
                <a16:creationId xmlns:a16="http://schemas.microsoft.com/office/drawing/2014/main" id="{915AD206-6902-011C-9B12-D9EF12BA5B96}"/>
              </a:ext>
            </a:extLst>
          </p:cNvPr>
          <p:cNvPicPr>
            <a:picLocks noChangeAspect="1"/>
          </p:cNvPicPr>
          <p:nvPr/>
        </p:nvPicPr>
        <p:blipFill>
          <a:blip r:embed="rId2"/>
          <a:stretch>
            <a:fillRect/>
          </a:stretch>
        </p:blipFill>
        <p:spPr>
          <a:xfrm>
            <a:off x="514350" y="1478268"/>
            <a:ext cx="7772400" cy="4568416"/>
          </a:xfrm>
          <a:prstGeom prst="rect">
            <a:avLst/>
          </a:prstGeom>
        </p:spPr>
      </p:pic>
    </p:spTree>
    <p:extLst>
      <p:ext uri="{BB962C8B-B14F-4D97-AF65-F5344CB8AC3E}">
        <p14:creationId xmlns:p14="http://schemas.microsoft.com/office/powerpoint/2010/main" val="401194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Εξερεύνηση Δεδομένων</a:t>
            </a:r>
            <a:endParaRPr lang="en-US" dirty="0"/>
          </a:p>
        </p:txBody>
      </p:sp>
      <p:sp>
        <p:nvSpPr>
          <p:cNvPr id="3" name="Content Placeholder 2"/>
          <p:cNvSpPr>
            <a:spLocks noGrp="1"/>
          </p:cNvSpPr>
          <p:nvPr>
            <p:ph type="body" idx="1"/>
          </p:nvPr>
        </p:nvSpPr>
        <p:spPr/>
        <p:txBody>
          <a:bodyPr>
            <a:noAutofit/>
          </a:bodyPr>
          <a:lstStyle/>
          <a:p>
            <a:pPr marL="457200" indent="-457200">
              <a:buFont typeface="Arial"/>
              <a:buAutoNum type="arabicPeriod"/>
            </a:pPr>
            <a:r>
              <a:rPr lang="el-GR" sz="2000" dirty="0"/>
              <a:t>Εξερεύνηση συνόλων</a:t>
            </a:r>
            <a:r>
              <a:rPr lang="en-US" sz="2000" dirty="0"/>
              <a:t>: </a:t>
            </a:r>
            <a:r>
              <a:rPr lang="el-GR" sz="2000" dirty="0"/>
              <a:t>ένας χρήσιμος τρόπος να συγκεντρώνουμε μαζί πηγές ή κόμβους χωρίς να τους συγχωνεύουμε</a:t>
            </a:r>
            <a:r>
              <a:rPr lang="en-US" sz="2000" dirty="0"/>
              <a:t>	</a:t>
            </a:r>
          </a:p>
          <a:p>
            <a:pPr marL="457200" indent="-457200">
              <a:buFont typeface="Arial"/>
              <a:buAutoNum type="arabicPeriod"/>
            </a:pPr>
            <a:r>
              <a:rPr lang="el-GR" sz="2000" dirty="0"/>
              <a:t>Εξερεύνηση ερωτημάτων</a:t>
            </a:r>
            <a:r>
              <a:rPr lang="en-US" sz="2000" dirty="0"/>
              <a:t>: </a:t>
            </a:r>
            <a:r>
              <a:rPr lang="el-GR" sz="2000" dirty="0"/>
              <a:t>δημιουργία σύντομων και απλών ερωτημάτων για να αποκτήσουμε μια αίσθηση του τι συμβαίνει στα δεδομένα</a:t>
            </a:r>
            <a:r>
              <a:rPr lang="en-US" sz="2000" dirty="0"/>
              <a:t> </a:t>
            </a:r>
          </a:p>
          <a:p>
            <a:pPr marL="944550" lvl="1" indent="-457200"/>
            <a:r>
              <a:rPr lang="en-US" sz="2000" dirty="0">
                <a:sym typeface="Wingdings" panose="05000000000000000000" pitchFamily="2" charset="2"/>
              </a:rPr>
              <a:t>World clouds</a:t>
            </a:r>
          </a:p>
          <a:p>
            <a:pPr marL="944550" lvl="1" indent="-457200"/>
            <a:r>
              <a:rPr lang="en-US" sz="2000" dirty="0">
                <a:sym typeface="Wingdings" panose="05000000000000000000" pitchFamily="2" charset="2"/>
              </a:rPr>
              <a:t>Matrix queries: </a:t>
            </a:r>
            <a:r>
              <a:rPr lang="el-GR" sz="2000" dirty="0"/>
              <a:t>μας επιτρέπουν να βρούμε ένα συνδυασμό αντικειμένων (συνήθως κόμβους και χαρακτηριστικά), και να προβάλουμε τα αποτελέσματα σε έναν πίνακα.</a:t>
            </a:r>
            <a:r>
              <a:rPr lang="en-US" sz="2000" dirty="0"/>
              <a:t> </a:t>
            </a:r>
          </a:p>
          <a:p>
            <a:pPr marL="457200" indent="-457200">
              <a:buFont typeface="Arial"/>
              <a:buAutoNum type="arabicPeriod"/>
            </a:pPr>
            <a:r>
              <a:rPr lang="el-GR" sz="2000" dirty="0"/>
              <a:t>Εξερεύνηση χαρτών</a:t>
            </a:r>
            <a:r>
              <a:rPr lang="en-US" sz="2000" dirty="0"/>
              <a:t>: </a:t>
            </a:r>
            <a:r>
              <a:rPr lang="el-GR" sz="2000" dirty="0"/>
              <a:t>οπτική εξερεύνηση ή παρουσίαση των δεδομένων του έργου μας, αφού απεικονίζουν τις σχέσεις ανάμεσα σε αντικείμενα.</a:t>
            </a:r>
            <a:r>
              <a:rPr lang="en-US" sz="2000" dirty="0"/>
              <a:t> </a:t>
            </a:r>
          </a:p>
          <a:p>
            <a:endParaRPr lang="en-US" sz="2000" dirty="0"/>
          </a:p>
        </p:txBody>
      </p:sp>
    </p:spTree>
    <p:extLst>
      <p:ext uri="{BB962C8B-B14F-4D97-AF65-F5344CB8AC3E}">
        <p14:creationId xmlns:p14="http://schemas.microsoft.com/office/powerpoint/2010/main" val="11454366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l-GR" dirty="0"/>
              <a:t>Δημιουργία νοητικού πλαισίου</a:t>
            </a:r>
            <a:endParaRPr lang="en-US" dirty="0"/>
          </a:p>
        </p:txBody>
      </p:sp>
      <p:sp>
        <p:nvSpPr>
          <p:cNvPr id="7" name="Content Placeholder 6"/>
          <p:cNvSpPr>
            <a:spLocks noGrp="1"/>
          </p:cNvSpPr>
          <p:nvPr>
            <p:ph type="body" idx="1"/>
          </p:nvPr>
        </p:nvSpPr>
        <p:spPr>
          <a:xfrm>
            <a:off x="457200" y="1600201"/>
            <a:ext cx="8229600" cy="1485900"/>
          </a:xfrm>
        </p:spPr>
        <p:txBody>
          <a:bodyPr>
            <a:normAutofit lnSpcReduction="10000"/>
          </a:bodyPr>
          <a:lstStyle/>
          <a:p>
            <a:pPr marL="0" indent="-73152"/>
            <a:r>
              <a:rPr lang="el-GR" sz="2000" dirty="0"/>
              <a:t>Το νοητικό πλαίσιο μας δίνει έναν οδικό χάρτη για το που μπορεί να μας βγάλει η ανάλυση. Μία βιβλιογραφική επισκόπηση</a:t>
            </a:r>
            <a:r>
              <a:rPr lang="en-US" sz="2000" dirty="0"/>
              <a:t> </a:t>
            </a:r>
            <a:r>
              <a:rPr lang="el-GR" sz="2000" dirty="0"/>
              <a:t>μπορεί να αναδείξει κάποιες έννοιες και τις μεταξύ τους σχέσεις.</a:t>
            </a:r>
            <a:r>
              <a:rPr lang="en-US" sz="2000" dirty="0"/>
              <a:t> </a:t>
            </a:r>
          </a:p>
          <a:p>
            <a:pPr marL="0" indent="0" algn="ctr">
              <a:buNone/>
            </a:pPr>
            <a:r>
              <a:rPr lang="en-US" sz="2000" i="1" dirty="0"/>
              <a:t>Maps</a:t>
            </a:r>
            <a:r>
              <a:rPr lang="en-US" sz="2000" dirty="0"/>
              <a:t>&gt;</a:t>
            </a:r>
            <a:r>
              <a:rPr lang="en-US" sz="2000" i="1" dirty="0"/>
              <a:t> </a:t>
            </a:r>
            <a:r>
              <a:rPr lang="en-US" sz="2000" dirty="0"/>
              <a:t>Maps</a:t>
            </a:r>
          </a:p>
        </p:txBody>
      </p:sp>
      <p:pic>
        <p:nvPicPr>
          <p:cNvPr id="9" name="Content Placeholder 8" descr="2522.jpg"/>
          <p:cNvPicPr>
            <a:picLocks noGrp="1" noChangeAspect="1"/>
          </p:cNvPicPr>
          <p:nvPr>
            <p:ph sz="half" idx="4294967295"/>
          </p:nvPr>
        </p:nvPicPr>
        <p:blipFill rotWithShape="1">
          <a:blip r:embed="rId2">
            <a:extLst>
              <a:ext uri="{28A0092B-C50C-407E-A947-70E740481C1C}">
                <a14:useLocalDpi xmlns:a14="http://schemas.microsoft.com/office/drawing/2010/main" val="0"/>
              </a:ext>
            </a:extLst>
          </a:blip>
          <a:srcRect t="-107" b="-6276"/>
          <a:stretch/>
        </p:blipFill>
        <p:spPr>
          <a:xfrm>
            <a:off x="2184400" y="3200399"/>
            <a:ext cx="4648200" cy="3434991"/>
          </a:xfrm>
        </p:spPr>
      </p:pic>
    </p:spTree>
    <p:extLst>
      <p:ext uri="{BB962C8B-B14F-4D97-AF65-F5344CB8AC3E}">
        <p14:creationId xmlns:p14="http://schemas.microsoft.com/office/powerpoint/2010/main" val="2024495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a:t>Κωδικοποίηση και Δημιουργία κόμβων </a:t>
            </a:r>
            <a:endParaRPr lang="en-US" sz="3600" dirty="0"/>
          </a:p>
        </p:txBody>
      </p:sp>
      <p:sp>
        <p:nvSpPr>
          <p:cNvPr id="7" name="Content Placeholder 6"/>
          <p:cNvSpPr>
            <a:spLocks noGrp="1"/>
          </p:cNvSpPr>
          <p:nvPr>
            <p:ph type="body" idx="1"/>
          </p:nvPr>
        </p:nvSpPr>
        <p:spPr/>
        <p:txBody>
          <a:bodyPr>
            <a:normAutofit fontScale="92500" lnSpcReduction="20000"/>
          </a:bodyPr>
          <a:lstStyle/>
          <a:p>
            <a:pPr lvl="0">
              <a:lnSpc>
                <a:spcPct val="130000"/>
              </a:lnSpc>
            </a:pPr>
            <a:r>
              <a:rPr lang="el-GR" sz="2400" dirty="0"/>
              <a:t>Θεματική κωδικοποίηση – ποιο είναι το κύριο θέμα; </a:t>
            </a:r>
          </a:p>
          <a:p>
            <a:pPr lvl="0">
              <a:lnSpc>
                <a:spcPct val="130000"/>
              </a:lnSpc>
            </a:pPr>
            <a:r>
              <a:rPr lang="el-GR" sz="2400" dirty="0"/>
              <a:t>Αναλυτική κωδικοποίηση – σε τι αναφέρεται το περιεχόμενο; Ποια θέματα καλύπτει (για παράδειγμα, ποιες έννοιες που έχουμε εντοπίσει από τη βιβλιογραφική αναζήτηση); 	</a:t>
            </a:r>
            <a:endParaRPr lang="en-GB" sz="2400" dirty="0"/>
          </a:p>
          <a:p>
            <a:pPr lvl="0">
              <a:lnSpc>
                <a:spcPct val="130000"/>
              </a:lnSpc>
            </a:pPr>
            <a:r>
              <a:rPr lang="el-GR" sz="2400" dirty="0"/>
              <a:t>Περιγραφική κωδικοποίηση ή κωδικοποίηση «περίπτωσης» - ποιος μιλάει; </a:t>
            </a:r>
            <a:r>
              <a:rPr lang="el-GR" sz="2400" dirty="0" err="1"/>
              <a:t>Τί</a:t>
            </a:r>
            <a:r>
              <a:rPr lang="el-GR" sz="2400" dirty="0"/>
              <a:t> συνέβη; Πως ξεδιπλώνονται τα γεγονότα;</a:t>
            </a:r>
          </a:p>
          <a:p>
            <a:pPr lvl="0">
              <a:lnSpc>
                <a:spcPct val="130000"/>
              </a:lnSpc>
            </a:pPr>
            <a:r>
              <a:rPr lang="el-GR" sz="2400" dirty="0"/>
              <a:t>Είναι σημαντικό να πάμε πέρα από την περιγραφική κωδικοποίηση σε κάποιο αρχικό στάδιο και να αναπτύξουμε αναλυτικές θεματικές – κλειδιά μέσα από τον εντοπισμό μοτίβων στα δεδομένα.</a:t>
            </a:r>
            <a:endParaRPr lang="en-US" sz="2400" dirty="0"/>
          </a:p>
        </p:txBody>
      </p:sp>
    </p:spTree>
    <p:extLst>
      <p:ext uri="{BB962C8B-B14F-4D97-AF65-F5344CB8AC3E}">
        <p14:creationId xmlns:p14="http://schemas.microsoft.com/office/powerpoint/2010/main" val="17614151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Ανάπτυξη Ιδεών</a:t>
            </a:r>
            <a:endParaRPr lang="en-US" dirty="0"/>
          </a:p>
        </p:txBody>
      </p:sp>
      <p:sp>
        <p:nvSpPr>
          <p:cNvPr id="3" name="Text Placeholder 2">
            <a:extLst>
              <a:ext uri="{FF2B5EF4-FFF2-40B4-BE49-F238E27FC236}">
                <a16:creationId xmlns:a16="http://schemas.microsoft.com/office/drawing/2014/main" id="{02BF29AA-10DA-E9B8-814E-C884D4BA769B}"/>
              </a:ext>
            </a:extLst>
          </p:cNvPr>
          <p:cNvSpPr>
            <a:spLocks noGrp="1"/>
          </p:cNvSpPr>
          <p:nvPr>
            <p:ph type="body" idx="1"/>
          </p:nvPr>
        </p:nvSpPr>
        <p:spPr>
          <a:xfrm>
            <a:off x="1023938" y="6151103"/>
            <a:ext cx="7662862" cy="593826"/>
          </a:xfrm>
        </p:spPr>
        <p:txBody>
          <a:bodyPr/>
          <a:lstStyle/>
          <a:p>
            <a:r>
              <a:rPr lang="el-GR" sz="1000" dirty="0"/>
              <a:t>Προσαρμογή από </a:t>
            </a:r>
            <a:r>
              <a:rPr lang="en-US" sz="1000" dirty="0"/>
              <a:t>Jackson </a:t>
            </a:r>
            <a:r>
              <a:rPr lang="el-GR" sz="1000" dirty="0"/>
              <a:t>και </a:t>
            </a:r>
            <a:r>
              <a:rPr lang="en-US" sz="1000" dirty="0" err="1"/>
              <a:t>Bazeley</a:t>
            </a:r>
            <a:r>
              <a:rPr lang="en-US" sz="1000" dirty="0"/>
              <a:t> (2019)</a:t>
            </a:r>
          </a:p>
        </p:txBody>
      </p:sp>
      <p:graphicFrame>
        <p:nvGraphicFramePr>
          <p:cNvPr id="8" name="Content Placeholder 7"/>
          <p:cNvGraphicFramePr>
            <a:graphicFrameLocks noGrp="1"/>
          </p:cNvGraphicFramePr>
          <p:nvPr>
            <p:ph idx="4294967295"/>
            <p:extLst>
              <p:ext uri="{D42A27DB-BD31-4B8C-83A1-F6EECF244321}">
                <p14:modId xmlns:p14="http://schemas.microsoft.com/office/powerpoint/2010/main" val="3524707108"/>
              </p:ext>
            </p:extLst>
          </p:nvPr>
        </p:nvGraphicFramePr>
        <p:xfrm>
          <a:off x="566120" y="1068388"/>
          <a:ext cx="8120680" cy="5082715"/>
        </p:xfrm>
        <a:graphic>
          <a:graphicData uri="http://schemas.openxmlformats.org/drawingml/2006/table">
            <a:tbl>
              <a:tblPr firstCol="1" bandRow="1">
                <a:tableStyleId>{7DF18680-E054-41AD-8BC1-D1AEF772440D}</a:tableStyleId>
              </a:tblPr>
              <a:tblGrid>
                <a:gridCol w="2459473">
                  <a:extLst>
                    <a:ext uri="{9D8B030D-6E8A-4147-A177-3AD203B41FA5}">
                      <a16:colId xmlns:a16="http://schemas.microsoft.com/office/drawing/2014/main" val="20000"/>
                    </a:ext>
                  </a:extLst>
                </a:gridCol>
                <a:gridCol w="5661207">
                  <a:extLst>
                    <a:ext uri="{9D8B030D-6E8A-4147-A177-3AD203B41FA5}">
                      <a16:colId xmlns:a16="http://schemas.microsoft.com/office/drawing/2014/main" val="20001"/>
                    </a:ext>
                  </a:extLst>
                </a:gridCol>
              </a:tblGrid>
              <a:tr h="1016543">
                <a:tc>
                  <a:txBody>
                    <a:bodyPr/>
                    <a:lstStyle/>
                    <a:p>
                      <a:pPr algn="l" rtl="0" fontAlgn="ctr"/>
                      <a:r>
                        <a:rPr lang="el-GR" sz="1800" u="none" strike="noStrike" dirty="0">
                          <a:effectLst/>
                        </a:rPr>
                        <a:t>Ημερολόγια (υπομνήματα για ολόκληρα έργα)</a:t>
                      </a:r>
                      <a:endParaRPr lang="el-GR" sz="1800" b="1" i="0" u="none" strike="noStrike" dirty="0">
                        <a:solidFill>
                          <a:srgbClr val="000000"/>
                        </a:solidFill>
                        <a:effectLst/>
                        <a:latin typeface="Times New Roman"/>
                      </a:endParaRPr>
                    </a:p>
                  </a:txBody>
                  <a:tcPr marL="12700" marR="12700" marT="12700" marB="0" anchor="ctr"/>
                </a:tc>
                <a:tc>
                  <a:txBody>
                    <a:bodyPr/>
                    <a:lstStyle/>
                    <a:p>
                      <a:pPr algn="l" rtl="0" fontAlgn="ctr"/>
                      <a:r>
                        <a:rPr lang="el-GR" sz="1800" u="none" strike="noStrike" dirty="0" err="1">
                          <a:effectLst/>
                        </a:rPr>
                        <a:t>Αναστοχαστικές</a:t>
                      </a:r>
                      <a:r>
                        <a:rPr lang="el-GR" sz="1800" u="none" strike="noStrike" dirty="0">
                          <a:effectLst/>
                        </a:rPr>
                        <a:t> σημειώσεις για ολόκληρο το έργο</a:t>
                      </a:r>
                      <a:endParaRPr lang="el-GR" sz="1800" b="0" i="0" u="none" strike="noStrike" dirty="0">
                        <a:solidFill>
                          <a:srgbClr val="000000"/>
                        </a:solidFill>
                        <a:effectLst/>
                        <a:latin typeface="Times New Roman"/>
                      </a:endParaRPr>
                    </a:p>
                  </a:txBody>
                  <a:tcPr marL="12700" marR="12700" marT="12700" marB="0" anchor="ctr"/>
                </a:tc>
                <a:extLst>
                  <a:ext uri="{0D108BD9-81ED-4DB2-BD59-A6C34878D82A}">
                    <a16:rowId xmlns:a16="http://schemas.microsoft.com/office/drawing/2014/main" val="10000"/>
                  </a:ext>
                </a:extLst>
              </a:tr>
              <a:tr h="1016543">
                <a:tc>
                  <a:txBody>
                    <a:bodyPr/>
                    <a:lstStyle/>
                    <a:p>
                      <a:pPr algn="l" rtl="0" fontAlgn="ctr"/>
                      <a:r>
                        <a:rPr lang="el-GR" sz="1800" u="none" strike="noStrike">
                          <a:effectLst/>
                        </a:rPr>
                        <a:t>Υπομνήματα συνδεδεμένα σε μία πηγή</a:t>
                      </a:r>
                      <a:endParaRPr lang="el-GR" sz="1800" b="1" i="0" u="none" strike="noStrike">
                        <a:solidFill>
                          <a:srgbClr val="000000"/>
                        </a:solidFill>
                        <a:effectLst/>
                        <a:latin typeface="Times New Roman"/>
                      </a:endParaRPr>
                    </a:p>
                  </a:txBody>
                  <a:tcPr marL="12700" marR="12700" marT="12700" marB="0" anchor="ctr"/>
                </a:tc>
                <a:tc>
                  <a:txBody>
                    <a:bodyPr/>
                    <a:lstStyle/>
                    <a:p>
                      <a:pPr algn="l" rtl="0" fontAlgn="ctr"/>
                      <a:r>
                        <a:rPr lang="el-GR" sz="1800" u="none" strike="noStrike" dirty="0">
                          <a:effectLst/>
                        </a:rPr>
                        <a:t>Σημειώσεις για ζητήματα-κλειδιά, επιτόπιες σημειώσεις, μία περίληψη της περίπτωσης, στοχασμοί για μία πηγή</a:t>
                      </a:r>
                      <a:endParaRPr lang="el-GR" sz="1800" b="0" i="0" u="none" strike="noStrike" dirty="0">
                        <a:solidFill>
                          <a:srgbClr val="000000"/>
                        </a:solidFill>
                        <a:effectLst/>
                        <a:latin typeface="Times New Roman"/>
                      </a:endParaRPr>
                    </a:p>
                  </a:txBody>
                  <a:tcPr marL="12700" marR="12700" marT="12700" marB="0" anchor="ctr"/>
                </a:tc>
                <a:extLst>
                  <a:ext uri="{0D108BD9-81ED-4DB2-BD59-A6C34878D82A}">
                    <a16:rowId xmlns:a16="http://schemas.microsoft.com/office/drawing/2014/main" val="10001"/>
                  </a:ext>
                </a:extLst>
              </a:tr>
              <a:tr h="1016543">
                <a:tc>
                  <a:txBody>
                    <a:bodyPr/>
                    <a:lstStyle/>
                    <a:p>
                      <a:pPr algn="l" rtl="0" fontAlgn="ctr"/>
                      <a:r>
                        <a:rPr lang="el-GR" sz="1800" u="none" strike="noStrike">
                          <a:effectLst/>
                        </a:rPr>
                        <a:t>Υπομνήματα συνδεδεμένα σε έναν κόμβο</a:t>
                      </a:r>
                      <a:endParaRPr lang="el-GR" sz="1800" b="1" i="0" u="none" strike="noStrike">
                        <a:solidFill>
                          <a:srgbClr val="000000"/>
                        </a:solidFill>
                        <a:effectLst/>
                        <a:latin typeface="Times New Roman"/>
                      </a:endParaRPr>
                    </a:p>
                  </a:txBody>
                  <a:tcPr marL="12700" marR="12700" marT="12700" marB="0" anchor="ctr"/>
                </a:tc>
                <a:tc>
                  <a:txBody>
                    <a:bodyPr/>
                    <a:lstStyle/>
                    <a:p>
                      <a:pPr algn="l" rtl="0" fontAlgn="ctr"/>
                      <a:r>
                        <a:rPr lang="el-GR" sz="1800" u="none" strike="noStrike">
                          <a:effectLst/>
                        </a:rPr>
                        <a:t>Αναστοχασμοί για την έννοια, ή την περίπτωση που αντιστοιχεί στον κόμβο. Ιδέες για περαιτέρω ανάλυση. Περίληψη για το τι έχουμε μάθει για την έννοια</a:t>
                      </a:r>
                      <a:endParaRPr lang="el-GR" sz="1800" b="0" i="0" u="none" strike="noStrike">
                        <a:solidFill>
                          <a:srgbClr val="000000"/>
                        </a:solidFill>
                        <a:effectLst/>
                        <a:latin typeface="Times New Roman"/>
                      </a:endParaRPr>
                    </a:p>
                  </a:txBody>
                  <a:tcPr marL="12700" marR="12700" marT="12700" marB="0" anchor="ctr"/>
                </a:tc>
                <a:extLst>
                  <a:ext uri="{0D108BD9-81ED-4DB2-BD59-A6C34878D82A}">
                    <a16:rowId xmlns:a16="http://schemas.microsoft.com/office/drawing/2014/main" val="10002"/>
                  </a:ext>
                </a:extLst>
              </a:tr>
              <a:tr h="1016543">
                <a:tc>
                  <a:txBody>
                    <a:bodyPr/>
                    <a:lstStyle/>
                    <a:p>
                      <a:pPr algn="l" rtl="0" fontAlgn="ctr"/>
                      <a:r>
                        <a:rPr lang="el-GR" sz="1800" u="none" strike="noStrike">
                          <a:effectLst/>
                        </a:rPr>
                        <a:t>Σύνδεσμοι σε συγκεκριμένο περιεχόμενο</a:t>
                      </a:r>
                      <a:endParaRPr lang="el-GR" sz="1800" b="1" i="0" u="none" strike="noStrike">
                        <a:solidFill>
                          <a:srgbClr val="000000"/>
                        </a:solidFill>
                        <a:effectLst/>
                        <a:latin typeface="Times New Roman"/>
                      </a:endParaRPr>
                    </a:p>
                  </a:txBody>
                  <a:tcPr marL="12700" marR="12700" marT="12700" marB="0" anchor="ctr"/>
                </a:tc>
                <a:tc>
                  <a:txBody>
                    <a:bodyPr/>
                    <a:lstStyle/>
                    <a:p>
                      <a:pPr algn="l" rtl="0" fontAlgn="ctr"/>
                      <a:r>
                        <a:rPr lang="el-GR" sz="1800" u="none" strike="noStrike" dirty="0">
                          <a:effectLst/>
                        </a:rPr>
                        <a:t>Σύνδεσμοι από ένα συγκεκριμένο σημείο μιας πηγής, ή κόμβου με συγκεκριμένο περιεχόμενο σε μία άλλη (ή και στην ίδια) πηγή, ή σε άλλο κόμβο.</a:t>
                      </a:r>
                      <a:endParaRPr lang="el-GR" sz="1800" b="0" i="0" u="none" strike="noStrike" dirty="0">
                        <a:solidFill>
                          <a:srgbClr val="000000"/>
                        </a:solidFill>
                        <a:effectLst/>
                        <a:latin typeface="Times New Roman"/>
                      </a:endParaRPr>
                    </a:p>
                  </a:txBody>
                  <a:tcPr marL="12700" marR="12700" marT="12700" marB="0" anchor="ctr"/>
                </a:tc>
                <a:extLst>
                  <a:ext uri="{0D108BD9-81ED-4DB2-BD59-A6C34878D82A}">
                    <a16:rowId xmlns:a16="http://schemas.microsoft.com/office/drawing/2014/main" val="10003"/>
                  </a:ext>
                </a:extLst>
              </a:tr>
              <a:tr h="1016543">
                <a:tc>
                  <a:txBody>
                    <a:bodyPr/>
                    <a:lstStyle/>
                    <a:p>
                      <a:pPr algn="l" rtl="0" fontAlgn="ctr"/>
                      <a:r>
                        <a:rPr lang="el-GR" sz="1800" u="none" strike="noStrike">
                          <a:effectLst/>
                        </a:rPr>
                        <a:t>Επισημειώσεις</a:t>
                      </a:r>
                      <a:endParaRPr lang="el-GR" sz="1800" b="1" i="0" u="none" strike="noStrike">
                        <a:solidFill>
                          <a:srgbClr val="000000"/>
                        </a:solidFill>
                        <a:effectLst/>
                        <a:latin typeface="Times New Roman"/>
                      </a:endParaRPr>
                    </a:p>
                  </a:txBody>
                  <a:tcPr marL="12700" marR="12700" marT="12700" marB="0" anchor="ctr"/>
                </a:tc>
                <a:tc>
                  <a:txBody>
                    <a:bodyPr/>
                    <a:lstStyle/>
                    <a:p>
                      <a:pPr algn="l" rtl="0" fontAlgn="ctr"/>
                      <a:r>
                        <a:rPr lang="el-GR" sz="1800" u="none" strike="noStrike" dirty="0">
                          <a:effectLst/>
                        </a:rPr>
                        <a:t>Σημειώσεις οι οποίες σύντομα σχολιάζουν ένα συγκεκριμένο μέρος μιας πηγής</a:t>
                      </a:r>
                      <a:endParaRPr lang="el-GR" sz="1800" b="0" i="0" u="none" strike="noStrike" dirty="0">
                        <a:solidFill>
                          <a:srgbClr val="000000"/>
                        </a:solidFill>
                        <a:effectLst/>
                        <a:latin typeface="Times New Roman"/>
                      </a:endParaRPr>
                    </a:p>
                  </a:txBody>
                  <a:tcPr marL="12700" marR="12700" marT="12700"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5470317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799"/>
          </a:xfrm>
        </p:spPr>
        <p:txBody>
          <a:bodyPr>
            <a:noAutofit/>
          </a:bodyPr>
          <a:lstStyle/>
          <a:p>
            <a:r>
              <a:rPr lang="el-GR" sz="3600" dirty="0"/>
              <a:t>Ανάλυση εικόνων</a:t>
            </a:r>
            <a:br>
              <a:rPr lang="el-GR" sz="3600" dirty="0"/>
            </a:br>
            <a:r>
              <a:rPr lang="el-GR" sz="3600" dirty="0"/>
              <a:t>και</a:t>
            </a:r>
            <a:r>
              <a:rPr lang="en-GB" sz="3600" dirty="0"/>
              <a:t> </a:t>
            </a:r>
            <a:r>
              <a:rPr lang="el-GR" sz="3600" dirty="0"/>
              <a:t>Αποτύπωση ιστοσελίδων</a:t>
            </a:r>
            <a:endParaRPr lang="en-US" sz="3600" dirty="0"/>
          </a:p>
        </p:txBody>
      </p:sp>
      <p:sp>
        <p:nvSpPr>
          <p:cNvPr id="3" name="Text Placeholder 2">
            <a:extLst>
              <a:ext uri="{FF2B5EF4-FFF2-40B4-BE49-F238E27FC236}">
                <a16:creationId xmlns:a16="http://schemas.microsoft.com/office/drawing/2014/main" id="{3CEFD7AC-35B2-82B4-2799-3D1B5E87C8A1}"/>
              </a:ext>
            </a:extLst>
          </p:cNvPr>
          <p:cNvSpPr>
            <a:spLocks noGrp="1"/>
          </p:cNvSpPr>
          <p:nvPr>
            <p:ph type="body" idx="1"/>
          </p:nvPr>
        </p:nvSpPr>
        <p:spPr>
          <a:xfrm>
            <a:off x="762000" y="5986332"/>
            <a:ext cx="7924800" cy="620413"/>
          </a:xfrm>
        </p:spPr>
        <p:txBody>
          <a:bodyPr/>
          <a:lstStyle/>
          <a:p>
            <a:r>
              <a:rPr lang="en-US" sz="1000" dirty="0"/>
              <a:t>NVivo, version 11 Plus for Windows, 2015</a:t>
            </a:r>
          </a:p>
        </p:txBody>
      </p:sp>
      <p:pic>
        <p:nvPicPr>
          <p:cNvPr id="6" name="Content Placeholder 5" descr="2523.jpg"/>
          <p:cNvPicPr>
            <a:picLocks noGrp="1" noChangeAspect="1"/>
          </p:cNvPicPr>
          <p:nvPr>
            <p:ph idx="4294967295"/>
          </p:nvPr>
        </p:nvPicPr>
        <p:blipFill>
          <a:blip r:embed="rId2">
            <a:extLst>
              <a:ext uri="{28A0092B-C50C-407E-A947-70E740481C1C}">
                <a14:useLocalDpi xmlns:a14="http://schemas.microsoft.com/office/drawing/2010/main" val="0"/>
              </a:ext>
            </a:extLst>
          </a:blip>
          <a:srcRect t="1413" b="1413"/>
          <a:stretch>
            <a:fillRect/>
          </a:stretch>
        </p:blipFill>
        <p:spPr>
          <a:xfrm>
            <a:off x="0" y="1750882"/>
            <a:ext cx="9144000" cy="4235450"/>
          </a:xfrm>
        </p:spPr>
      </p:pic>
      <p:sp>
        <p:nvSpPr>
          <p:cNvPr id="7" name="Rectangle 6"/>
          <p:cNvSpPr/>
          <p:nvPr/>
        </p:nvSpPr>
        <p:spPr>
          <a:xfrm>
            <a:off x="275411" y="1193397"/>
            <a:ext cx="8583616" cy="430887"/>
          </a:xfrm>
          <a:prstGeom prst="rect">
            <a:avLst/>
          </a:prstGeom>
        </p:spPr>
        <p:txBody>
          <a:bodyPr wrap="square">
            <a:spAutoFit/>
          </a:bodyPr>
          <a:lstStyle/>
          <a:p>
            <a:r>
              <a:rPr lang="el-GR" sz="2200" dirty="0">
                <a:latin typeface="+mj-lt"/>
              </a:rPr>
              <a:t>Σύνδεσμος σε εικόνα</a:t>
            </a:r>
            <a:r>
              <a:rPr lang="en-US" sz="2200" dirty="0">
                <a:latin typeface="+mj-lt"/>
              </a:rPr>
              <a:t>: </a:t>
            </a:r>
            <a:r>
              <a:rPr lang="el-GR" sz="2200" dirty="0" err="1">
                <a:latin typeface="+mj-lt"/>
              </a:rPr>
              <a:t>υπερσύνδεσμοι</a:t>
            </a:r>
            <a:r>
              <a:rPr lang="el-GR" sz="2200" dirty="0">
                <a:latin typeface="+mj-lt"/>
              </a:rPr>
              <a:t> &gt;</a:t>
            </a:r>
            <a:r>
              <a:rPr lang="en-US" sz="2200" dirty="0">
                <a:latin typeface="+mj-lt"/>
              </a:rPr>
              <a:t> </a:t>
            </a:r>
            <a:r>
              <a:rPr lang="el-GR" sz="2200" dirty="0">
                <a:latin typeface="+mj-lt"/>
              </a:rPr>
              <a:t>ενσωμάτωση&gt; εισαγωγή</a:t>
            </a:r>
            <a:endParaRPr lang="en-US" sz="2200" dirty="0">
              <a:latin typeface="+mj-lt"/>
            </a:endParaRPr>
          </a:p>
        </p:txBody>
      </p:sp>
    </p:spTree>
    <p:extLst>
      <p:ext uri="{BB962C8B-B14F-4D97-AF65-F5344CB8AC3E}">
        <p14:creationId xmlns:p14="http://schemas.microsoft.com/office/powerpoint/2010/main" val="3343369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a:extLst>
              <a:ext uri="{FF2B5EF4-FFF2-40B4-BE49-F238E27FC236}">
                <a16:creationId xmlns:a16="http://schemas.microsoft.com/office/drawing/2014/main" id="{668AE0B6-2EF5-8FAA-F200-B75864D2EA41}"/>
              </a:ext>
            </a:extLst>
          </p:cNvPr>
          <p:cNvSpPr/>
          <p:nvPr/>
        </p:nvSpPr>
        <p:spPr>
          <a:xfrm>
            <a:off x="800100" y="1714500"/>
            <a:ext cx="7543800" cy="3022600"/>
          </a:xfrm>
          <a:prstGeom prst="rect">
            <a:avLst/>
          </a:prstGeom>
          <a:ln w="38100">
            <a:solidFill>
              <a:schemeClr val="accent4">
                <a:lumMod val="75000"/>
              </a:schemeClr>
            </a:solidFill>
          </a:ln>
        </p:spPr>
        <p:txBody>
          <a:bodyPr lIns="144000" tIns="288000" rIns="144000" bIns="144000">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just">
              <a:defRPr/>
            </a:pPr>
            <a:r>
              <a:rPr lang="el-GR" sz="1200" dirty="0">
                <a:solidFill>
                  <a:srgbClr val="000000"/>
                </a:solidFill>
              </a:rPr>
              <a:t>Το παρόν συνοδευτικό έργο </a:t>
            </a:r>
            <a:r>
              <a:rPr lang="el-GR" sz="1200" b="1" dirty="0">
                <a:solidFill>
                  <a:srgbClr val="000000"/>
                </a:solidFill>
              </a:rPr>
              <a:t>παρέχεται </a:t>
            </a:r>
            <a:r>
              <a:rPr lang="el-GR" sz="1200" dirty="0">
                <a:solidFill>
                  <a:srgbClr val="000000"/>
                </a:solidFill>
              </a:rPr>
              <a:t>αποκλειστικά και μόνο στους διδάσκοντες που έχουν επιλέξει το αντίστοιχο βιβλίο μέσω του συστήματος του </a:t>
            </a:r>
            <a:r>
              <a:rPr lang="el-GR" sz="1200" b="1" dirty="0" err="1">
                <a:solidFill>
                  <a:srgbClr val="000000"/>
                </a:solidFill>
              </a:rPr>
              <a:t>Ευδόξου</a:t>
            </a:r>
            <a:r>
              <a:rPr lang="el-GR" sz="1200" b="1" dirty="0">
                <a:solidFill>
                  <a:srgbClr val="000000"/>
                </a:solidFill>
              </a:rPr>
              <a:t> </a:t>
            </a:r>
            <a:r>
              <a:rPr lang="el-GR" sz="1200" dirty="0">
                <a:solidFill>
                  <a:srgbClr val="000000"/>
                </a:solidFill>
              </a:rPr>
              <a:t>ως διδακτικό σύγγραμμα για τη διδασκαλία των μαθημάτων τους και την αξιολόγηση της εκμάθησης των φοιτητών και για όσο χρονικό διάστημα διατηρείται η επιλογή του συγκεκριμένου συγγράμματος. Η </a:t>
            </a:r>
            <a:r>
              <a:rPr lang="el-GR" sz="1200" b="1" dirty="0">
                <a:solidFill>
                  <a:srgbClr val="000000"/>
                </a:solidFill>
              </a:rPr>
              <a:t>διάδοση, δημοσίευση, αναπαραγωγή </a:t>
            </a:r>
            <a:r>
              <a:rPr lang="el-GR" sz="1200" dirty="0">
                <a:solidFill>
                  <a:srgbClr val="000000"/>
                </a:solidFill>
              </a:rPr>
              <a:t>ή </a:t>
            </a:r>
            <a:r>
              <a:rPr lang="el-GR" sz="1200" b="1" dirty="0">
                <a:solidFill>
                  <a:srgbClr val="000000"/>
                </a:solidFill>
              </a:rPr>
              <a:t>πώληση </a:t>
            </a:r>
            <a:r>
              <a:rPr lang="el-GR" sz="1200" dirty="0">
                <a:solidFill>
                  <a:srgbClr val="000000"/>
                </a:solidFill>
              </a:rPr>
              <a:t>οπουδήποτε μέρους αυτού του έργου με οποιοδήποτε μέσο καταστρέφει την ακεραιότητα του έργου </a:t>
            </a:r>
            <a:r>
              <a:rPr lang="el-GR" sz="1200" b="1" dirty="0">
                <a:solidFill>
                  <a:srgbClr val="000000"/>
                </a:solidFill>
              </a:rPr>
              <a:t>και για σκοπούς διαφορετικούς από αυτούς για τους οποίους έχει χορηγηθεί η σχετική άδεια δεν επιτρέπεται</a:t>
            </a:r>
            <a:r>
              <a:rPr lang="el-GR" sz="1200" dirty="0">
                <a:solidFill>
                  <a:srgbClr val="000000"/>
                </a:solidFill>
              </a:rPr>
              <a:t>. Το περιεχόμενο του έργου </a:t>
            </a:r>
            <a:r>
              <a:rPr lang="el-GR" sz="1200" b="1" dirty="0">
                <a:solidFill>
                  <a:srgbClr val="000000"/>
                </a:solidFill>
              </a:rPr>
              <a:t>δεν θα πρέπει να διατίθεται </a:t>
            </a:r>
            <a:r>
              <a:rPr lang="el-GR" sz="1200" dirty="0">
                <a:solidFill>
                  <a:srgbClr val="000000"/>
                </a:solidFill>
              </a:rPr>
              <a:t>στους φοιτητές παρά μόνο όταν αυτό αναφέρεται ρητά ότι μπορεί να γίνει. Η </a:t>
            </a:r>
            <a:r>
              <a:rPr lang="el-GR" sz="1200" b="1" dirty="0">
                <a:solidFill>
                  <a:srgbClr val="000000"/>
                </a:solidFill>
              </a:rPr>
              <a:t>χρήση </a:t>
            </a:r>
            <a:r>
              <a:rPr lang="el-GR" sz="1200" dirty="0">
                <a:solidFill>
                  <a:srgbClr val="000000"/>
                </a:solidFill>
              </a:rPr>
              <a:t>του παρόντος έργου γίνεται αποκλειστικά από τον διδάσκοντα στα πλαίσια των εκπαιδευτικών καθηκόντων του και με τη χρήση των μέσων που αυτός διαχειρίζεται και έχει στη διάθεσή του από τις </a:t>
            </a:r>
            <a:r>
              <a:rPr lang="el-GR" sz="1200" b="1" dirty="0">
                <a:solidFill>
                  <a:srgbClr val="000000"/>
                </a:solidFill>
              </a:rPr>
              <a:t>επίσημες υπηρεσίες του εκπαιδευτικού ιδρύματος </a:t>
            </a:r>
            <a:r>
              <a:rPr lang="el-GR" sz="1200" dirty="0">
                <a:solidFill>
                  <a:srgbClr val="000000"/>
                </a:solidFill>
              </a:rPr>
              <a:t>όπου ανήκει, διασφαλίζοντας τη μη περαιτέρω διάδοση, δημοσίευση και αναπαραγωγή του έργου προς τρίτους. Ο διδάσκων δύναται να </a:t>
            </a:r>
            <a:r>
              <a:rPr lang="el-GR" sz="1200" b="1" dirty="0">
                <a:solidFill>
                  <a:srgbClr val="000000"/>
                </a:solidFill>
              </a:rPr>
              <a:t>προσαρμόζει </a:t>
            </a:r>
            <a:r>
              <a:rPr lang="el-GR" sz="1200" dirty="0">
                <a:solidFill>
                  <a:srgbClr val="000000"/>
                </a:solidFill>
              </a:rPr>
              <a:t>μέρος του υλικού των διαφανειών σύμφωνα με τις διδακτικές του ανάγκες, αναφερόμενος όμως πάντοτε στην αρχική πηγή αναφοράς. Το παρόν έργο προστατεύεται από την ελληνική και ευρωπαϊκή νομοθεσία περί πνευματικής ιδιοκτησίας καθώς και από τη νομοθεσία του κράτους όπου ανήκει η ξενόγλωσση πρωτότυπη έκδοση του έργου. </a:t>
            </a:r>
            <a:endParaRPr lang="el-GR" sz="1200" dirty="0"/>
          </a:p>
        </p:txBody>
      </p:sp>
      <p:pic>
        <p:nvPicPr>
          <p:cNvPr id="7" name="Εικόνα 6">
            <a:extLst>
              <a:ext uri="{FF2B5EF4-FFF2-40B4-BE49-F238E27FC236}">
                <a16:creationId xmlns:a16="http://schemas.microsoft.com/office/drawing/2014/main" id="{5A3CBF6E-147E-DD19-C480-ADBE170B4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0350" y="811213"/>
            <a:ext cx="1246188"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a:extLst>
              <a:ext uri="{FF2B5EF4-FFF2-40B4-BE49-F238E27FC236}">
                <a16:creationId xmlns:a16="http://schemas.microsoft.com/office/drawing/2014/main" id="{6F899B9C-841A-CD41-707D-9BBEE1567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4800" y="4667250"/>
            <a:ext cx="3695700"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Ορθογώνιο 8">
            <a:extLst>
              <a:ext uri="{FF2B5EF4-FFF2-40B4-BE49-F238E27FC236}">
                <a16:creationId xmlns:a16="http://schemas.microsoft.com/office/drawing/2014/main" id="{B64766E1-A642-D4A1-800F-CA37B890E482}"/>
              </a:ext>
            </a:extLst>
          </p:cNvPr>
          <p:cNvSpPr/>
          <p:nvPr/>
        </p:nvSpPr>
        <p:spPr>
          <a:xfrm>
            <a:off x="66675" y="5915025"/>
            <a:ext cx="838200" cy="942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615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a:t>Μαθησιακά αποτελέσματα κεφαλαίου</a:t>
            </a:r>
            <a:endParaRPr lang="en-US" sz="3600" dirty="0"/>
          </a:p>
        </p:txBody>
      </p:sp>
      <p:sp>
        <p:nvSpPr>
          <p:cNvPr id="3" name="Content Placeholder 2"/>
          <p:cNvSpPr>
            <a:spLocks noGrp="1"/>
          </p:cNvSpPr>
          <p:nvPr>
            <p:ph type="body" idx="1"/>
          </p:nvPr>
        </p:nvSpPr>
        <p:spPr/>
        <p:txBody>
          <a:bodyPr>
            <a:normAutofit/>
          </a:bodyPr>
          <a:lstStyle/>
          <a:p>
            <a:pPr marL="0" indent="0">
              <a:buNone/>
            </a:pPr>
            <a:r>
              <a:rPr lang="el-GR" sz="2400" dirty="0"/>
              <a:t>Έχοντας μελετήσει αυτό το κεφάλαιο θα είστε σε θέση να:</a:t>
            </a:r>
          </a:p>
          <a:p>
            <a:pPr lvl="0"/>
            <a:r>
              <a:rPr lang="el-GR" sz="2400" dirty="0"/>
              <a:t>Εξερευνάτε και πλοηγείστε στο περιβάλλον </a:t>
            </a:r>
            <a:r>
              <a:rPr lang="el-GR" sz="2400"/>
              <a:t>του </a:t>
            </a:r>
            <a:r>
              <a:rPr lang="en-US" sz="2400"/>
              <a:t>NVivo</a:t>
            </a:r>
            <a:r>
              <a:rPr lang="el-GR" sz="2400"/>
              <a:t>.</a:t>
            </a:r>
            <a:endParaRPr lang="en-US" sz="2400" dirty="0"/>
          </a:p>
          <a:p>
            <a:pPr lvl="0"/>
            <a:r>
              <a:rPr lang="el-GR" sz="2400" dirty="0"/>
              <a:t>Δημιουργείτε ένα νέο έργο.</a:t>
            </a:r>
            <a:endParaRPr lang="en-US" sz="2400" dirty="0"/>
          </a:p>
          <a:p>
            <a:pPr lvl="0"/>
            <a:r>
              <a:rPr lang="el-GR" sz="2400" dirty="0"/>
              <a:t>Φορτώνετε εσωτερικά και εξωτερικά έγγραφα.</a:t>
            </a:r>
            <a:endParaRPr lang="en-US" sz="2400" dirty="0"/>
          </a:p>
          <a:p>
            <a:pPr lvl="0"/>
            <a:r>
              <a:rPr lang="el-GR" sz="2400" dirty="0"/>
              <a:t>Κωδικοποιείτε δεδομένα κειμένου και οπτικά δεδομένα.</a:t>
            </a:r>
            <a:endParaRPr lang="en-US" sz="2400" dirty="0"/>
          </a:p>
          <a:p>
            <a:pPr lvl="0"/>
            <a:r>
              <a:rPr lang="el-GR" sz="2400" dirty="0"/>
              <a:t>Δημιουργείτε αναφορές.</a:t>
            </a:r>
            <a:endParaRPr lang="en-US" sz="2400" dirty="0"/>
          </a:p>
        </p:txBody>
      </p:sp>
    </p:spTree>
    <p:extLst>
      <p:ext uri="{BB962C8B-B14F-4D97-AF65-F5344CB8AC3E}">
        <p14:creationId xmlns:p14="http://schemas.microsoft.com/office/powerpoint/2010/main" val="3815270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200" dirty="0"/>
              <a:t>Ανάλυση Ποιοτικών Δεδομένων </a:t>
            </a:r>
            <a:r>
              <a:rPr lang="en-GB" sz="3200" dirty="0"/>
              <a:t>: </a:t>
            </a:r>
            <a:r>
              <a:rPr lang="el-GR" sz="3200" dirty="0"/>
              <a:t>Επισκόπηση</a:t>
            </a:r>
            <a:endParaRPr lang="en-US" sz="3200" dirty="0"/>
          </a:p>
        </p:txBody>
      </p:sp>
      <p:sp>
        <p:nvSpPr>
          <p:cNvPr id="3" name="Content Placeholder 2"/>
          <p:cNvSpPr>
            <a:spLocks noGrp="1"/>
          </p:cNvSpPr>
          <p:nvPr>
            <p:ph type="body" idx="1"/>
          </p:nvPr>
        </p:nvSpPr>
        <p:spPr/>
        <p:txBody>
          <a:bodyPr>
            <a:normAutofit/>
          </a:bodyPr>
          <a:lstStyle/>
          <a:p>
            <a:r>
              <a:rPr lang="el-GR" sz="2400" dirty="0"/>
              <a:t>Στόχος</a:t>
            </a:r>
            <a:r>
              <a:rPr lang="en-GB" sz="2400" dirty="0"/>
              <a:t>: </a:t>
            </a:r>
            <a:endParaRPr lang="en-US" sz="2400" dirty="0"/>
          </a:p>
          <a:p>
            <a:pPr lvl="1"/>
            <a:r>
              <a:rPr lang="el-GR" sz="2400" dirty="0"/>
              <a:t>Να αποδομήσει τμήματα των δεδομένων μέσα από την κατάτμησή τους </a:t>
            </a:r>
            <a:endParaRPr lang="en-US" sz="2400" dirty="0"/>
          </a:p>
          <a:p>
            <a:pPr lvl="1"/>
            <a:r>
              <a:rPr lang="el-GR" sz="2400" dirty="0"/>
              <a:t>Να ενώσει τα δεδομένα σε συλλογές κατηγοριών οι οποίες συνδέονται νοητικά και θεωρητικά, και οι οποίες κάνουν υποθέσεις για το υπό μελέτη φαινόμενο</a:t>
            </a:r>
            <a:r>
              <a:rPr lang="en-US" sz="2400" dirty="0"/>
              <a:t> </a:t>
            </a:r>
            <a:endParaRPr lang="el-GR" sz="2400" dirty="0"/>
          </a:p>
          <a:p>
            <a:r>
              <a:rPr lang="el-GR" sz="2400"/>
              <a:t>Το </a:t>
            </a:r>
            <a:r>
              <a:rPr lang="en-US" sz="2400"/>
              <a:t>NVivo</a:t>
            </a:r>
            <a:r>
              <a:rPr lang="el-GR" sz="2400"/>
              <a:t> </a:t>
            </a:r>
            <a:r>
              <a:rPr lang="el-GR" sz="2400" dirty="0"/>
              <a:t>είναι απλώς ένα εργαλείο που βοηθά να εφαρμόσετε αυτές τις αρχές</a:t>
            </a:r>
            <a:endParaRPr lang="en-US" sz="2400" dirty="0"/>
          </a:p>
        </p:txBody>
      </p:sp>
    </p:spTree>
    <p:extLst>
      <p:ext uri="{BB962C8B-B14F-4D97-AF65-F5344CB8AC3E}">
        <p14:creationId xmlns:p14="http://schemas.microsoft.com/office/powerpoint/2010/main" val="2748018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Σχετικά με το </a:t>
            </a:r>
            <a:r>
              <a:rPr lang="en-US" dirty="0"/>
              <a:t>NVivo </a:t>
            </a:r>
          </a:p>
        </p:txBody>
      </p:sp>
      <p:sp>
        <p:nvSpPr>
          <p:cNvPr id="3" name="Content Placeholder 2"/>
          <p:cNvSpPr>
            <a:spLocks noGrp="1"/>
          </p:cNvSpPr>
          <p:nvPr>
            <p:ph type="body" idx="1"/>
          </p:nvPr>
        </p:nvSpPr>
        <p:spPr/>
        <p:txBody>
          <a:bodyPr>
            <a:normAutofit/>
          </a:bodyPr>
          <a:lstStyle/>
          <a:p>
            <a:pPr lvl="0"/>
            <a:r>
              <a:rPr lang="el-GR" sz="2400" dirty="0"/>
              <a:t>Λογισμικό που υποστηρίζει την κωδικοποίηση των ποιοτικών δεδομένων </a:t>
            </a:r>
          </a:p>
          <a:p>
            <a:pPr lvl="0"/>
            <a:r>
              <a:rPr lang="el-GR" sz="2400" dirty="0"/>
              <a:t>Προσφέρει μία γκάμα από εργαλεία και λειτουργίες για τη διαχείριση, την εξερεύνηση, και την εύρεση μοτίβων σε δεδομένα από ερωτηματολόγια, απομαγνητοφωνήσεις συνεντεύξεων, ομάδες εστίασης, και πηγές δευτερογενών δεδομένων</a:t>
            </a:r>
            <a:r>
              <a:rPr lang="en-US" sz="2400" dirty="0"/>
              <a:t> 	</a:t>
            </a:r>
            <a:endParaRPr lang="en-GB" sz="2400" dirty="0"/>
          </a:p>
          <a:p>
            <a:endParaRPr lang="en-US" sz="2400" dirty="0"/>
          </a:p>
        </p:txBody>
      </p:sp>
    </p:spTree>
    <p:extLst>
      <p:ext uri="{BB962C8B-B14F-4D97-AF65-F5344CB8AC3E}">
        <p14:creationId xmlns:p14="http://schemas.microsoft.com/office/powerpoint/2010/main" val="4161342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Έννοιες Κλειδιά </a:t>
            </a:r>
            <a:endParaRPr lang="en-US" dirty="0"/>
          </a:p>
        </p:txBody>
      </p:sp>
      <p:sp>
        <p:nvSpPr>
          <p:cNvPr id="3" name="Content Placeholder 2"/>
          <p:cNvSpPr>
            <a:spLocks noGrp="1"/>
          </p:cNvSpPr>
          <p:nvPr>
            <p:ph type="body" idx="1"/>
          </p:nvPr>
        </p:nvSpPr>
        <p:spPr/>
        <p:txBody>
          <a:bodyPr>
            <a:normAutofit/>
          </a:bodyPr>
          <a:lstStyle/>
          <a:p>
            <a:r>
              <a:rPr lang="el-GR" b="1" i="1" dirty="0"/>
              <a:t>Δεδομένα</a:t>
            </a:r>
            <a:r>
              <a:rPr lang="el-GR" b="1" i="1" u="sng" dirty="0"/>
              <a:t>:</a:t>
            </a:r>
            <a:r>
              <a:rPr lang="el-GR" dirty="0"/>
              <a:t> Αυτά αποτελούν τα υλικά της έρευνας, όπως απομαγνητοφωνήσεις συνεντεύξεων, αρχεία ήχου, βίντεο, φωτογραφίες, και υπομνήματα</a:t>
            </a:r>
            <a:r>
              <a:rPr lang="en-US" dirty="0"/>
              <a:t> </a:t>
            </a:r>
            <a:endParaRPr lang="el-GR" dirty="0"/>
          </a:p>
          <a:p>
            <a:r>
              <a:rPr lang="el-GR" b="1" i="1" dirty="0"/>
              <a:t>Κωδικοποίηση</a:t>
            </a:r>
            <a:r>
              <a:rPr lang="en-US" dirty="0"/>
              <a:t>: </a:t>
            </a:r>
            <a:r>
              <a:rPr lang="el-GR" dirty="0"/>
              <a:t>οργάνωση των δεδομένων ανά θέμα, κεντρική ιδέα, ή ανά περίπτωση</a:t>
            </a:r>
          </a:p>
          <a:p>
            <a:r>
              <a:rPr lang="el-GR" b="1" i="1" dirty="0"/>
              <a:t>Περίπτωση</a:t>
            </a:r>
            <a:r>
              <a:rPr lang="en-US" dirty="0"/>
              <a:t>: </a:t>
            </a:r>
            <a:r>
              <a:rPr lang="el-GR" dirty="0"/>
              <a:t>υποδοχές για την κωδικοποίησή μας – μας επιτρέπουν να συλλέγουμε σχετικό υλικό σε ένα μέρος ώστε να μπορούμε να εξερευνήσουμε μοτίβα και ιδέες</a:t>
            </a:r>
          </a:p>
          <a:p>
            <a:r>
              <a:rPr lang="el-GR" b="1" i="1" dirty="0"/>
              <a:t>Ταξινομήσεις περίπτωσης</a:t>
            </a:r>
            <a:r>
              <a:rPr lang="en-US" dirty="0"/>
              <a:t>: </a:t>
            </a:r>
            <a:r>
              <a:rPr lang="el-GR" dirty="0"/>
              <a:t>αυτές μας επιτρέπουν να διατηρούμε (δημογραφικές) πληροφορίες για ανθρώπους, όπως είναι οι ερωτώμενοι, για τις τοποθεσίες, ή για άλλες περιπτώσεις.</a:t>
            </a:r>
            <a:r>
              <a:rPr lang="en-US" dirty="0"/>
              <a:t> </a:t>
            </a:r>
          </a:p>
        </p:txBody>
      </p:sp>
    </p:spTree>
    <p:extLst>
      <p:ext uri="{BB962C8B-B14F-4D97-AF65-F5344CB8AC3E}">
        <p14:creationId xmlns:p14="http://schemas.microsoft.com/office/powerpoint/2010/main" val="119809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Περιβάλλον </a:t>
            </a:r>
            <a:r>
              <a:rPr lang="el-GR"/>
              <a:t>του</a:t>
            </a:r>
            <a:r>
              <a:rPr lang="en-GB"/>
              <a:t> NVivo</a:t>
            </a:r>
            <a:endParaRPr lang="en-US" dirty="0"/>
          </a:p>
        </p:txBody>
      </p:sp>
      <p:sp>
        <p:nvSpPr>
          <p:cNvPr id="8" name="Text Placeholder 7">
            <a:extLst>
              <a:ext uri="{FF2B5EF4-FFF2-40B4-BE49-F238E27FC236}">
                <a16:creationId xmlns:a16="http://schemas.microsoft.com/office/drawing/2014/main" id="{F5A69202-AD1C-191D-56E8-8FC0E9A5ACE4}"/>
              </a:ext>
            </a:extLst>
          </p:cNvPr>
          <p:cNvSpPr>
            <a:spLocks noGrp="1"/>
          </p:cNvSpPr>
          <p:nvPr>
            <p:ph type="body" idx="1"/>
          </p:nvPr>
        </p:nvSpPr>
        <p:spPr>
          <a:xfrm>
            <a:off x="914400" y="5842000"/>
            <a:ext cx="7772400" cy="660400"/>
          </a:xfrm>
        </p:spPr>
        <p:txBody>
          <a:bodyPr/>
          <a:lstStyle/>
          <a:p>
            <a:r>
              <a:rPr lang="en-US" sz="1000" dirty="0"/>
              <a:t>NVivo, version 12 Plus for Windows, 2019</a:t>
            </a:r>
          </a:p>
        </p:txBody>
      </p:sp>
      <p:pic>
        <p:nvPicPr>
          <p:cNvPr id="7" name="Picture 6" descr="A screenshot of a computer&#10;&#10;Description automatically generated">
            <a:extLst>
              <a:ext uri="{FF2B5EF4-FFF2-40B4-BE49-F238E27FC236}">
                <a16:creationId xmlns:a16="http://schemas.microsoft.com/office/drawing/2014/main" id="{890465F9-55A5-ED62-1DD1-29E73666B723}"/>
              </a:ext>
            </a:extLst>
          </p:cNvPr>
          <p:cNvPicPr>
            <a:picLocks noChangeAspect="1"/>
          </p:cNvPicPr>
          <p:nvPr/>
        </p:nvPicPr>
        <p:blipFill>
          <a:blip r:embed="rId2"/>
          <a:stretch>
            <a:fillRect/>
          </a:stretch>
        </p:blipFill>
        <p:spPr>
          <a:xfrm>
            <a:off x="685800" y="905494"/>
            <a:ext cx="7772400" cy="5047012"/>
          </a:xfrm>
          <a:prstGeom prst="rect">
            <a:avLst/>
          </a:prstGeom>
        </p:spPr>
      </p:pic>
    </p:spTree>
    <p:extLst>
      <p:ext uri="{BB962C8B-B14F-4D97-AF65-F5344CB8AC3E}">
        <p14:creationId xmlns:p14="http://schemas.microsoft.com/office/powerpoint/2010/main" val="35671552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200" dirty="0"/>
              <a:t>Προβολή εσωτερικού εγγράφου</a:t>
            </a:r>
            <a:br>
              <a:rPr lang="el-GR" sz="3200" dirty="0"/>
            </a:br>
            <a:r>
              <a:rPr lang="el-GR" sz="3200" dirty="0"/>
              <a:t>Και Προβολή μιας συνέντευξης του έργου</a:t>
            </a:r>
            <a:endParaRPr lang="en-US" sz="3200" dirty="0"/>
          </a:p>
        </p:txBody>
      </p:sp>
      <p:sp>
        <p:nvSpPr>
          <p:cNvPr id="3" name="Text Placeholder 2">
            <a:extLst>
              <a:ext uri="{FF2B5EF4-FFF2-40B4-BE49-F238E27FC236}">
                <a16:creationId xmlns:a16="http://schemas.microsoft.com/office/drawing/2014/main" id="{E4F71952-8410-4FB4-4709-7EAE85266C32}"/>
              </a:ext>
            </a:extLst>
          </p:cNvPr>
          <p:cNvSpPr>
            <a:spLocks noGrp="1"/>
          </p:cNvSpPr>
          <p:nvPr>
            <p:ph type="body" idx="1"/>
          </p:nvPr>
        </p:nvSpPr>
        <p:spPr>
          <a:xfrm>
            <a:off x="1371600" y="6144498"/>
            <a:ext cx="7315200" cy="557316"/>
          </a:xfrm>
        </p:spPr>
        <p:txBody>
          <a:bodyPr/>
          <a:lstStyle/>
          <a:p>
            <a:r>
              <a:rPr lang="en-US" sz="1000" dirty="0"/>
              <a:t>NVivo, version 11 Plus for Windows, 2015</a:t>
            </a:r>
          </a:p>
        </p:txBody>
      </p:sp>
      <p:pic>
        <p:nvPicPr>
          <p:cNvPr id="7" name="Content Placeholder 6" descr="2503.jpg"/>
          <p:cNvPicPr>
            <a:picLocks noGrp="1" noChangeAspect="1"/>
          </p:cNvPicPr>
          <p:nvPr>
            <p:ph idx="4294967295"/>
          </p:nvPr>
        </p:nvPicPr>
        <p:blipFill>
          <a:blip r:embed="rId2">
            <a:extLst>
              <a:ext uri="{28A0092B-C50C-407E-A947-70E740481C1C}">
                <a14:useLocalDpi xmlns:a14="http://schemas.microsoft.com/office/drawing/2010/main" val="0"/>
              </a:ext>
            </a:extLst>
          </a:blip>
          <a:srcRect l="-21068" r="-21068"/>
          <a:stretch>
            <a:fillRect/>
          </a:stretch>
        </p:blipFill>
        <p:spPr>
          <a:xfrm>
            <a:off x="0" y="1793561"/>
            <a:ext cx="9144000" cy="4129088"/>
          </a:xfrm>
        </p:spPr>
      </p:pic>
      <p:sp>
        <p:nvSpPr>
          <p:cNvPr id="6" name="Rectangle 5"/>
          <p:cNvSpPr/>
          <p:nvPr/>
        </p:nvSpPr>
        <p:spPr>
          <a:xfrm>
            <a:off x="703826" y="1331896"/>
            <a:ext cx="7053559" cy="461665"/>
          </a:xfrm>
          <a:prstGeom prst="rect">
            <a:avLst/>
          </a:prstGeom>
        </p:spPr>
        <p:txBody>
          <a:bodyPr wrap="square">
            <a:spAutoFit/>
          </a:bodyPr>
          <a:lstStyle/>
          <a:p>
            <a:pPr algn="ctr"/>
            <a:r>
              <a:rPr lang="en-US" sz="2400" i="1" dirty="0">
                <a:latin typeface="+mj-lt"/>
              </a:rPr>
              <a:t>Files</a:t>
            </a:r>
            <a:r>
              <a:rPr lang="en-US" sz="2400" dirty="0">
                <a:latin typeface="+mj-lt"/>
              </a:rPr>
              <a:t> &gt; </a:t>
            </a:r>
            <a:r>
              <a:rPr lang="en-US" sz="2400" i="1" dirty="0">
                <a:latin typeface="+mj-lt"/>
              </a:rPr>
              <a:t>Interviews</a:t>
            </a:r>
          </a:p>
        </p:txBody>
      </p:sp>
    </p:spTree>
    <p:extLst>
      <p:ext uri="{BB962C8B-B14F-4D97-AF65-F5344CB8AC3E}">
        <p14:creationId xmlns:p14="http://schemas.microsoft.com/office/powerpoint/2010/main" val="3080598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l-GR" sz="2800" dirty="0"/>
              <a:t>Προβολή μιας εσωτερικής δημοσκόπησης</a:t>
            </a:r>
            <a:br>
              <a:rPr lang="en-US" sz="2800" dirty="0"/>
            </a:br>
            <a:r>
              <a:rPr lang="el-GR" sz="2800" dirty="0"/>
              <a:t>&amp;</a:t>
            </a:r>
            <a:r>
              <a:rPr lang="en-GB" sz="2800" dirty="0"/>
              <a:t> </a:t>
            </a:r>
            <a:r>
              <a:rPr lang="el-GR" sz="2800" dirty="0"/>
              <a:t>Δεδομένων και Κοινωνικών Μέσων </a:t>
            </a:r>
            <a:endParaRPr lang="en-US" sz="2800" dirty="0"/>
          </a:p>
        </p:txBody>
      </p:sp>
      <p:sp>
        <p:nvSpPr>
          <p:cNvPr id="7" name="Content Placeholder 6"/>
          <p:cNvSpPr>
            <a:spLocks noGrp="1"/>
          </p:cNvSpPr>
          <p:nvPr>
            <p:ph sz="half" idx="4294967295"/>
          </p:nvPr>
        </p:nvSpPr>
        <p:spPr>
          <a:xfrm>
            <a:off x="4648199" y="1437670"/>
            <a:ext cx="4125588" cy="1734800"/>
          </a:xfrm>
        </p:spPr>
        <p:txBody>
          <a:bodyPr>
            <a:normAutofit/>
          </a:bodyPr>
          <a:lstStyle/>
          <a:p>
            <a:pPr marL="342900" indent="0">
              <a:buNone/>
            </a:pPr>
            <a:r>
              <a:rPr lang="el-GR" sz="2000" dirty="0">
                <a:solidFill>
                  <a:srgbClr val="000000"/>
                </a:solidFill>
                <a:ea typeface="Calibri" panose="020F0502020204030204" pitchFamily="34" charset="0"/>
                <a:cs typeface="Arial" panose="020B0604020202020204" pitchFamily="34" charset="0"/>
              </a:rPr>
              <a:t>Μας επιτρέπει να εισάγουμε ιστοσελίδες ως αρχεία PDF, αναρτήσεις και σχόλια από το Facebook, βίντεο και σχόλια από το YouTube και tweets </a:t>
            </a:r>
            <a:endParaRPr lang="en-GB" sz="2000" dirty="0">
              <a:solidFill>
                <a:srgbClr val="000000"/>
              </a:solidFill>
            </a:endParaRPr>
          </a:p>
          <a:p>
            <a:pPr marL="342900" indent="0">
              <a:buNone/>
            </a:pPr>
            <a:endParaRPr lang="en-US" sz="2000" dirty="0">
              <a:solidFill>
                <a:srgbClr val="000000"/>
              </a:solidFill>
            </a:endParaRPr>
          </a:p>
        </p:txBody>
      </p:sp>
      <p:sp>
        <p:nvSpPr>
          <p:cNvPr id="9" name="Rectangle 8"/>
          <p:cNvSpPr/>
          <p:nvPr/>
        </p:nvSpPr>
        <p:spPr>
          <a:xfrm>
            <a:off x="173288" y="2166613"/>
            <a:ext cx="4824235" cy="461665"/>
          </a:xfrm>
          <a:prstGeom prst="rect">
            <a:avLst/>
          </a:prstGeom>
        </p:spPr>
        <p:txBody>
          <a:bodyPr wrap="square">
            <a:spAutoFit/>
          </a:bodyPr>
          <a:lstStyle/>
          <a:p>
            <a:r>
              <a:rPr lang="en-US" sz="2400" i="1" dirty="0">
                <a:latin typeface="+mj-lt"/>
              </a:rPr>
              <a:t>Data</a:t>
            </a:r>
            <a:r>
              <a:rPr lang="en-US" sz="2400" dirty="0">
                <a:latin typeface="+mj-lt"/>
              </a:rPr>
              <a:t> &gt; </a:t>
            </a:r>
            <a:r>
              <a:rPr lang="en-US" sz="2400" i="1" dirty="0">
                <a:latin typeface="+mj-lt"/>
              </a:rPr>
              <a:t>Files</a:t>
            </a:r>
            <a:r>
              <a:rPr lang="en-US" sz="2400" dirty="0">
                <a:latin typeface="+mj-lt"/>
              </a:rPr>
              <a:t> &gt; </a:t>
            </a:r>
            <a:r>
              <a:rPr lang="en-US" sz="2400" i="1" dirty="0">
                <a:latin typeface="+mj-lt"/>
              </a:rPr>
              <a:t>Surveys</a:t>
            </a:r>
          </a:p>
        </p:txBody>
      </p:sp>
      <p:pic>
        <p:nvPicPr>
          <p:cNvPr id="11" name="Picture 10" descr="2504.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288" y="2840786"/>
            <a:ext cx="4125588" cy="2689192"/>
          </a:xfrm>
          <a:prstGeom prst="rect">
            <a:avLst/>
          </a:prstGeom>
        </p:spPr>
      </p:pic>
      <p:pic>
        <p:nvPicPr>
          <p:cNvPr id="12" name="Picture 11" descr="250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3297490"/>
            <a:ext cx="4127538" cy="2536198"/>
          </a:xfrm>
          <a:prstGeom prst="rect">
            <a:avLst/>
          </a:prstGeom>
        </p:spPr>
      </p:pic>
    </p:spTree>
    <p:extLst>
      <p:ext uri="{BB962C8B-B14F-4D97-AF65-F5344CB8AC3E}">
        <p14:creationId xmlns:p14="http://schemas.microsoft.com/office/powerpoint/2010/main" val="240788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Σύνδεσμοι σε Εσωτερικές και Εξωτερικές Πηγές</a:t>
            </a:r>
            <a:endParaRPr lang="en-US" sz="3600" dirty="0"/>
          </a:p>
        </p:txBody>
      </p:sp>
      <p:sp>
        <p:nvSpPr>
          <p:cNvPr id="7" name="Content Placeholder 6"/>
          <p:cNvSpPr>
            <a:spLocks noGrp="1"/>
          </p:cNvSpPr>
          <p:nvPr>
            <p:ph type="body" idx="1"/>
          </p:nvPr>
        </p:nvSpPr>
        <p:spPr/>
        <p:txBody>
          <a:bodyPr>
            <a:normAutofit/>
          </a:bodyPr>
          <a:lstStyle/>
          <a:p>
            <a:r>
              <a:rPr lang="el-GR" sz="2000" dirty="0"/>
              <a:t>Αν εισάγουμε έγγραφα που περιέχουν συνδέσμους, αυτοί θα είναι διαθέσιμοι στο </a:t>
            </a:r>
            <a:r>
              <a:rPr lang="en-US" sz="2000" dirty="0"/>
              <a:t>NVivo</a:t>
            </a:r>
            <a:r>
              <a:rPr lang="el-GR" sz="2000" dirty="0"/>
              <a:t>. Μπορούμε, επίσης, να προσθέσουμε τους δικούς μας συνδέσμους προς εξωτερικά έγγραφά και τις σημειώσεις μας.</a:t>
            </a:r>
            <a:r>
              <a:rPr lang="en-US" sz="2000" dirty="0"/>
              <a:t> </a:t>
            </a:r>
            <a:endParaRPr lang="el-GR" sz="2000" dirty="0"/>
          </a:p>
          <a:p>
            <a:r>
              <a:rPr lang="el-GR" sz="2000" i="1" dirty="0"/>
              <a:t>«Δείτε επίσης»</a:t>
            </a:r>
            <a:r>
              <a:rPr lang="en-US" sz="2000" i="1" dirty="0"/>
              <a:t>: </a:t>
            </a:r>
            <a:r>
              <a:rPr lang="el-GR" sz="2000" dirty="0"/>
              <a:t>μας βοηθούν να δημιουργούμε συνδέσμους μεταξύ των πηγών στο έργο μας</a:t>
            </a:r>
          </a:p>
          <a:p>
            <a:r>
              <a:rPr lang="el-GR" sz="2000" i="1" dirty="0"/>
              <a:t>Επισημειώσεις</a:t>
            </a:r>
            <a:r>
              <a:rPr lang="en-US" sz="2000" dirty="0"/>
              <a:t>: </a:t>
            </a:r>
            <a:r>
              <a:rPr lang="el-GR" sz="2000" dirty="0"/>
              <a:t>μας επιτρέπουν να καταγράφουμε σχόλια, υπενθυμίσεις, ή παρατηρήσεις για συγκεκριμένο περιεχόμενο σε μία πηγή ή έναν κόμβο</a:t>
            </a:r>
            <a:r>
              <a:rPr lang="en-US" sz="2000" dirty="0"/>
              <a:t> </a:t>
            </a:r>
            <a:endParaRPr lang="el-GR" sz="2000" dirty="0"/>
          </a:p>
          <a:p>
            <a:r>
              <a:rPr lang="el-GR" sz="2000" i="1" dirty="0"/>
              <a:t>Συνδεδεμένα υπομνήματα</a:t>
            </a:r>
            <a:r>
              <a:rPr lang="en-US" sz="2000" dirty="0"/>
              <a:t>: </a:t>
            </a:r>
            <a:r>
              <a:rPr lang="el-GR" sz="2000" dirty="0"/>
              <a:t>μας επιτρέπουν να διατηρούμε την ανάλυση ξεχωριστά (αλλά ωστόσο συνδεδεμένα) από το υλικό των πηγών μας</a:t>
            </a:r>
            <a:r>
              <a:rPr lang="en-US" sz="2000" dirty="0"/>
              <a:t> 	</a:t>
            </a:r>
            <a:endParaRPr lang="en-GB" sz="2000" dirty="0"/>
          </a:p>
        </p:txBody>
      </p:sp>
    </p:spTree>
    <p:extLst>
      <p:ext uri="{BB962C8B-B14F-4D97-AF65-F5344CB8AC3E}">
        <p14:creationId xmlns:p14="http://schemas.microsoft.com/office/powerpoint/2010/main" val="1947231892"/>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8853DB5E-1FD5-634D-BF65-6CD7B6D96AE4}"/>
    </a:ext>
  </a:ext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C6603481-B2A6-BB44-B51B-8EBA11D29A7F}"/>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508 Lecture</Template>
  <TotalTime>26</TotalTime>
  <Words>1208</Words>
  <Application>Microsoft Macintosh PowerPoint</Application>
  <PresentationFormat>On-screen Show (4:3)</PresentationFormat>
  <Paragraphs>81</Paragraphs>
  <Slides>18</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18</vt:i4>
      </vt:variant>
    </vt:vector>
  </HeadingPairs>
  <TitlesOfParts>
    <vt:vector size="25" baseType="lpstr">
      <vt:lpstr>Apparat</vt:lpstr>
      <vt:lpstr>Arial</vt:lpstr>
      <vt:lpstr>Calibri</vt:lpstr>
      <vt:lpstr>Noto Sans Symbols</vt:lpstr>
      <vt:lpstr>Times New Roman</vt:lpstr>
      <vt:lpstr>508 Lecture</vt:lpstr>
      <vt:lpstr>1_508 Lecture</vt:lpstr>
      <vt:lpstr>Η Ερευνητική Μεθοδολογία στον Πραγματικό  Κόσμο </vt:lpstr>
      <vt:lpstr>Μαθησιακά αποτελέσματα κεφαλαίου</vt:lpstr>
      <vt:lpstr>Ανάλυση Ποιοτικών Δεδομένων : Επισκόπηση</vt:lpstr>
      <vt:lpstr>Σχετικά με το NVivo </vt:lpstr>
      <vt:lpstr>Έννοιες Κλειδιά </vt:lpstr>
      <vt:lpstr>Το Περιβάλλον του NVivo</vt:lpstr>
      <vt:lpstr>Προβολή εσωτερικού εγγράφου Και Προβολή μιας συνέντευξης του έργου</vt:lpstr>
      <vt:lpstr>Προβολή μιας εσωτερικής δημοσκόπησης &amp; Δεδομένων και Κοινωνικών Μέσων </vt:lpstr>
      <vt:lpstr>Σύνδεσμοι σε Εσωτερικές και Εξωτερικές Πηγές</vt:lpstr>
      <vt:lpstr>Εξερεύνηση Κόμβων και Κωδικοποίηση</vt:lpstr>
      <vt:lpstr>Εξερεύνηση Ταξινομήσεων και Χαρακτηριστικών των Κόμβων </vt:lpstr>
      <vt:lpstr>Κόμβοι, ταξινομήσεις, και χαρακτηριστικά</vt:lpstr>
      <vt:lpstr>Εξερεύνηση Δεδομένων</vt:lpstr>
      <vt:lpstr>Δημιουργία νοητικού πλαισίου</vt:lpstr>
      <vt:lpstr>Κωδικοποίηση και Δημιουργία κόμβων </vt:lpstr>
      <vt:lpstr>Ανάπτυξη Ιδεών</vt:lpstr>
      <vt:lpstr>Ανάλυση εικόνων και Αποτύπωση ιστοσελίδων</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Ερευνητική Μεθοδολογία στον Πραγματικό  Κόσμο </dc:title>
  <dc:creator>Pavlos Delias</dc:creator>
  <cp:lastModifiedBy>Pavlos Delias</cp:lastModifiedBy>
  <cp:revision>5</cp:revision>
  <dcterms:created xsi:type="dcterms:W3CDTF">2023-09-18T15:06:26Z</dcterms:created>
  <dcterms:modified xsi:type="dcterms:W3CDTF">2023-09-18T15:32:47Z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