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361" r:id="rId3"/>
    <p:sldId id="354" r:id="rId4"/>
    <p:sldId id="355" r:id="rId5"/>
    <p:sldId id="357" r:id="rId6"/>
    <p:sldId id="356" r:id="rId7"/>
    <p:sldId id="358" r:id="rId8"/>
    <p:sldId id="359" r:id="rId9"/>
    <p:sldId id="360" r:id="rId10"/>
    <p:sldId id="347" r:id="rId11"/>
    <p:sldId id="349" r:id="rId12"/>
    <p:sldId id="348" r:id="rId13"/>
    <p:sldId id="350" r:id="rId14"/>
    <p:sldId id="351" r:id="rId15"/>
    <p:sldId id="352" r:id="rId16"/>
    <p:sldId id="339" r:id="rId17"/>
    <p:sldId id="353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14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82503-FA02-4EFC-AE95-4EC38C4AED1F}" type="datetimeFigureOut">
              <a:rPr lang="el-GR" smtClean="0"/>
              <a:t>15/11/2019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B9D88-6CDF-4443-ABBF-675B7D7DDF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77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B518-44FF-4051-AA9F-E6FB2AEA1373}" type="datetime1">
              <a:rPr lang="el-GR" smtClean="0"/>
              <a:t>15/11/2019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095A3-1DD0-4C66-A43E-0158117016AC}" type="datetime1">
              <a:rPr lang="el-GR" smtClean="0"/>
              <a:t>15/11/2019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6BDA-075A-4646-96A8-9EA0B17C48B5}" type="datetime1">
              <a:rPr lang="el-GR" smtClean="0"/>
              <a:t>15/11/2019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43EF-0D8A-4F02-A97B-5D774488B032}" type="datetime1">
              <a:rPr lang="el-GR" smtClean="0"/>
              <a:t>15/11/2019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3254-3AB0-44D9-9D97-651EC15CCDB8}" type="datetime1">
              <a:rPr lang="el-GR" smtClean="0"/>
              <a:t>15/11/2019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DB5C-B15E-41F2-8666-2AE0CCD534B6}" type="datetime1">
              <a:rPr lang="el-GR" smtClean="0"/>
              <a:t>15/11/2019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AD0D-6A4B-43E9-91ED-B5348D22583D}" type="datetime1">
              <a:rPr lang="el-GR" smtClean="0"/>
              <a:t>15/11/2019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A85B-3A91-4671-ADD2-0B143E6B2159}" type="datetime1">
              <a:rPr lang="el-GR" smtClean="0"/>
              <a:t>15/11/2019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CA3F-8DD9-45B7-87A8-7EA075CD8CDB}" type="datetime1">
              <a:rPr lang="el-GR" smtClean="0"/>
              <a:t>15/11/2019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F90F-598A-4D13-BCCA-CE1FECE97829}" type="datetime1">
              <a:rPr lang="el-GR" smtClean="0"/>
              <a:t>15/11/2019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623-FABF-41B9-86B4-EA3FB9C8D3FB}" type="datetime1">
              <a:rPr lang="el-GR" smtClean="0"/>
              <a:t>15/11/2019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A0CEFB-8D18-4FB4-A1B5-A88D7DAA73B0}" type="datetime1">
              <a:rPr lang="el-GR" smtClean="0"/>
              <a:t>15/11/2019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GRSIAjSzbU" TargetMode="External"/><Relationship Id="rId2" Type="http://schemas.openxmlformats.org/officeDocument/2006/relationships/hyperlink" Target="http://www.youtube.com/watch?v=xUICeOYJaN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B-NYEJtdkw" TargetMode="External"/><Relationship Id="rId2" Type="http://schemas.openxmlformats.org/officeDocument/2006/relationships/hyperlink" Target="https://www.youtube.com/watch?v=ren_IQPOhJc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Βασικες</a:t>
            </a:r>
            <a:r>
              <a:rPr lang="el-GR" dirty="0" smtClean="0"/>
              <a:t> </a:t>
            </a:r>
            <a:r>
              <a:rPr lang="el-GR" dirty="0" err="1" smtClean="0"/>
              <a:t>Εννοιες</a:t>
            </a:r>
            <a:r>
              <a:rPr lang="el-GR" dirty="0" smtClean="0"/>
              <a:t> </a:t>
            </a:r>
            <a:r>
              <a:rPr lang="el-GR" dirty="0" err="1" smtClean="0"/>
              <a:t>Φυσικης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Βασιλης</a:t>
            </a:r>
            <a:r>
              <a:rPr lang="el-GR" dirty="0" smtClean="0"/>
              <a:t> </a:t>
            </a:r>
            <a:r>
              <a:rPr lang="el-GR" dirty="0" err="1" smtClean="0"/>
              <a:t>Κολλιας</a:t>
            </a: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185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err="1" smtClean="0"/>
              <a:t>Δυναμη(Φ</a:t>
            </a:r>
            <a:r>
              <a:rPr lang="el-GR" dirty="0" smtClean="0"/>
              <a:t>)-Το </a:t>
            </a:r>
            <a:r>
              <a:rPr lang="el-GR" dirty="0" err="1" smtClean="0"/>
              <a:t>μοντελο</a:t>
            </a:r>
            <a:r>
              <a:rPr lang="el-GR" dirty="0" smtClean="0"/>
              <a:t> (1)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Οι κανόνες του μοντέλου:</a:t>
            </a:r>
          </a:p>
          <a:p>
            <a:pPr marL="457200" indent="-457200">
              <a:buAutoNum type="arabicPeriod"/>
            </a:pPr>
            <a:r>
              <a:rPr lang="el-GR" dirty="0" smtClean="0"/>
              <a:t>Οι δυνάμεις </a:t>
            </a:r>
            <a:r>
              <a:rPr lang="el-GR" dirty="0" err="1" smtClean="0"/>
              <a:t>λογαρίαζονται</a:t>
            </a:r>
            <a:r>
              <a:rPr lang="el-GR" dirty="0" smtClean="0"/>
              <a:t> σε </a:t>
            </a:r>
            <a:r>
              <a:rPr lang="el-GR" dirty="0" err="1" smtClean="0"/>
              <a:t>εκεινο</a:t>
            </a:r>
            <a:r>
              <a:rPr lang="el-GR" dirty="0" smtClean="0"/>
              <a:t> το σώμα που </a:t>
            </a:r>
            <a:r>
              <a:rPr lang="el-GR" dirty="0" err="1" smtClean="0"/>
              <a:t>επιρεάζουν</a:t>
            </a:r>
            <a:r>
              <a:rPr lang="el-GR" dirty="0" smtClean="0"/>
              <a:t> (όχι στο σώμα που τις «ασκεί</a:t>
            </a:r>
            <a:r>
              <a:rPr lang="el-GR" dirty="0" smtClean="0"/>
              <a:t>»)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l-GR" dirty="0" smtClean="0"/>
              <a:t>Εξετάζουμε το </a:t>
            </a:r>
            <a:r>
              <a:rPr lang="el-GR" dirty="0" err="1" smtClean="0"/>
              <a:t>καθετι</a:t>
            </a:r>
            <a:r>
              <a:rPr lang="el-GR" dirty="0" smtClean="0"/>
              <a:t> στιγμή προς στιγμή (</a:t>
            </a:r>
            <a:r>
              <a:rPr lang="el-GR" dirty="0" err="1" smtClean="0"/>
              <a:t>καρε</a:t>
            </a:r>
            <a:r>
              <a:rPr lang="el-GR" dirty="0" smtClean="0"/>
              <a:t> </a:t>
            </a:r>
            <a:r>
              <a:rPr lang="el-GR" dirty="0" err="1" smtClean="0"/>
              <a:t>καρε</a:t>
            </a:r>
            <a:r>
              <a:rPr lang="el-GR" dirty="0" smtClean="0"/>
              <a:t>)</a:t>
            </a:r>
            <a:endParaRPr lang="el-GR" dirty="0" smtClean="0"/>
          </a:p>
          <a:p>
            <a:pPr marL="457200" indent="-457200">
              <a:buAutoNum type="arabicPeriod"/>
            </a:pPr>
            <a:r>
              <a:rPr lang="el-GR" dirty="0" smtClean="0"/>
              <a:t>Οι δυνάμεις δεν έρχονται </a:t>
            </a:r>
            <a:r>
              <a:rPr lang="el-GR" dirty="0" err="1" smtClean="0"/>
              <a:t>ποτε</a:t>
            </a:r>
            <a:r>
              <a:rPr lang="el-GR" dirty="0" smtClean="0"/>
              <a:t> μόνες τους (παράδειγμα της μπάλας που πετάμε)</a:t>
            </a:r>
          </a:p>
          <a:p>
            <a:pPr marL="0" indent="0">
              <a:buNone/>
            </a:pPr>
            <a:endParaRPr lang="el-GR" dirty="0" smtClean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626667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1</a:t>
            </a:r>
            <a:r>
              <a:rPr lang="el-GR" altLang="el-GR" baseline="30000" dirty="0"/>
              <a:t>ο</a:t>
            </a:r>
            <a:r>
              <a:rPr lang="el-GR" altLang="el-GR" dirty="0"/>
              <a:t> </a:t>
            </a:r>
            <a:r>
              <a:rPr lang="el-GR" altLang="el-GR" dirty="0" err="1"/>
              <a:t>Σημαντικο</a:t>
            </a:r>
            <a:r>
              <a:rPr lang="el-GR" altLang="el-GR" dirty="0"/>
              <a:t> σημείο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Η «</a:t>
            </a:r>
            <a:r>
              <a:rPr lang="el-GR" altLang="el-GR" dirty="0" err="1"/>
              <a:t>δυναμη</a:t>
            </a:r>
            <a:r>
              <a:rPr lang="el-GR" altLang="el-GR" dirty="0"/>
              <a:t>» στη Φυσική ποτέ δεν </a:t>
            </a:r>
            <a:r>
              <a:rPr lang="el-GR" altLang="el-GR" dirty="0" err="1"/>
              <a:t>εμφανιζεται</a:t>
            </a:r>
            <a:r>
              <a:rPr lang="el-GR" altLang="el-GR" dirty="0"/>
              <a:t> </a:t>
            </a:r>
            <a:r>
              <a:rPr lang="el-GR" altLang="el-GR" dirty="0" err="1"/>
              <a:t>μονη</a:t>
            </a:r>
            <a:r>
              <a:rPr lang="el-GR" altLang="el-GR" dirty="0"/>
              <a:t> της. </a:t>
            </a:r>
            <a:r>
              <a:rPr lang="el-GR" altLang="el-GR" b="1" dirty="0" err="1"/>
              <a:t>Παντα</a:t>
            </a:r>
            <a:r>
              <a:rPr lang="el-GR" altLang="el-GR" b="1" dirty="0"/>
              <a:t> οι </a:t>
            </a:r>
            <a:r>
              <a:rPr lang="el-GR" altLang="el-GR" b="1" dirty="0" err="1"/>
              <a:t>δυνάμεις</a:t>
            </a:r>
            <a:r>
              <a:rPr lang="el-GR" altLang="el-GR" b="1" baseline="30000" dirty="0" err="1"/>
              <a:t>Φ</a:t>
            </a:r>
            <a:r>
              <a:rPr lang="el-GR" altLang="el-GR" b="1" dirty="0"/>
              <a:t> </a:t>
            </a:r>
            <a:r>
              <a:rPr lang="el-GR" altLang="el-GR" b="1" dirty="0" err="1"/>
              <a:t>εμφανιζονται</a:t>
            </a:r>
            <a:r>
              <a:rPr lang="el-GR" altLang="el-GR" b="1" dirty="0"/>
              <a:t> σε </a:t>
            </a:r>
            <a:r>
              <a:rPr lang="el-GR" altLang="el-GR" b="1" dirty="0" err="1"/>
              <a:t>ζευγαρια</a:t>
            </a:r>
            <a:r>
              <a:rPr lang="el-GR" altLang="el-GR" b="1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l-GR" altLang="el-GR" dirty="0"/>
              <a:t>Τα δυο </a:t>
            </a:r>
            <a:r>
              <a:rPr lang="el-GR" altLang="el-GR" dirty="0" err="1"/>
              <a:t>μελη</a:t>
            </a:r>
            <a:r>
              <a:rPr lang="el-GR" altLang="el-GR" dirty="0"/>
              <a:t> του </a:t>
            </a:r>
            <a:r>
              <a:rPr lang="el-GR" altLang="el-GR" dirty="0" err="1"/>
              <a:t>ζευγαριου</a:t>
            </a:r>
            <a:r>
              <a:rPr lang="el-GR" altLang="el-GR" dirty="0"/>
              <a:t> δεν </a:t>
            </a:r>
            <a:r>
              <a:rPr lang="el-GR" altLang="el-GR" dirty="0" err="1"/>
              <a:t>ασκουνται</a:t>
            </a:r>
            <a:r>
              <a:rPr lang="el-GR" altLang="el-GR" dirty="0"/>
              <a:t> ΠΟΤΕ στο </a:t>
            </a:r>
            <a:r>
              <a:rPr lang="el-GR" altLang="el-GR" dirty="0" err="1"/>
              <a:t>ιδιο</a:t>
            </a:r>
            <a:r>
              <a:rPr lang="el-GR" altLang="el-GR" dirty="0"/>
              <a:t> </a:t>
            </a:r>
            <a:r>
              <a:rPr lang="el-GR" altLang="el-GR" dirty="0" err="1"/>
              <a:t>σωμα</a:t>
            </a:r>
            <a:r>
              <a:rPr lang="el-GR" altLang="el-GR" dirty="0"/>
              <a:t>. </a:t>
            </a:r>
            <a:r>
              <a:rPr lang="el-GR" altLang="el-GR" b="1" dirty="0"/>
              <a:t>Πάντα η κάθε </a:t>
            </a:r>
            <a:r>
              <a:rPr lang="el-GR" altLang="el-GR" b="1" dirty="0" err="1"/>
              <a:t>δύναμη</a:t>
            </a:r>
            <a:r>
              <a:rPr lang="el-GR" altLang="el-GR" b="1" baseline="30000" dirty="0" err="1"/>
              <a:t>Φ</a:t>
            </a:r>
            <a:r>
              <a:rPr lang="el-GR" altLang="el-GR" b="1" dirty="0"/>
              <a:t> του </a:t>
            </a:r>
            <a:r>
              <a:rPr lang="el-GR" altLang="el-GR" b="1" dirty="0" err="1"/>
              <a:t>ζευγαριου</a:t>
            </a:r>
            <a:r>
              <a:rPr lang="el-GR" altLang="el-GR" b="1" dirty="0"/>
              <a:t> </a:t>
            </a:r>
            <a:r>
              <a:rPr lang="el-GR" altLang="el-GR" b="1" dirty="0" err="1"/>
              <a:t>ασκειται</a:t>
            </a:r>
            <a:r>
              <a:rPr lang="el-GR" altLang="el-GR" b="1" dirty="0"/>
              <a:t> σε άλλο </a:t>
            </a:r>
            <a:r>
              <a:rPr lang="el-GR" altLang="el-GR" b="1" dirty="0" smtClean="0"/>
              <a:t>σώμα</a:t>
            </a:r>
          </a:p>
          <a:p>
            <a:pPr>
              <a:buFont typeface="Wingdings" pitchFamily="2" charset="2"/>
              <a:buNone/>
            </a:pPr>
            <a:endParaRPr lang="el-GR" altLang="el-GR" b="1" dirty="0"/>
          </a:p>
          <a:p>
            <a:pPr>
              <a:buFont typeface="Wingdings" pitchFamily="2" charset="2"/>
              <a:buNone/>
            </a:pPr>
            <a:r>
              <a:rPr lang="el-GR" altLang="el-GR" b="1" dirty="0" smtClean="0"/>
              <a:t>Οι δυο δυνάμεις του </a:t>
            </a:r>
            <a:r>
              <a:rPr lang="el-GR" altLang="el-GR" b="1" dirty="0" err="1" smtClean="0"/>
              <a:t>ζευγαριου</a:t>
            </a:r>
            <a:r>
              <a:rPr lang="el-GR" altLang="el-GR" b="1" dirty="0" smtClean="0"/>
              <a:t> είναι </a:t>
            </a:r>
            <a:r>
              <a:rPr lang="el-GR" altLang="el-GR" b="1" dirty="0" err="1" smtClean="0"/>
              <a:t>ισες</a:t>
            </a:r>
            <a:r>
              <a:rPr lang="el-GR" altLang="el-GR" b="1" dirty="0" smtClean="0"/>
              <a:t> στο μέγεθος, είναι </a:t>
            </a:r>
            <a:r>
              <a:rPr lang="el-GR" altLang="el-GR" b="1" dirty="0" err="1" smtClean="0"/>
              <a:t>πανω</a:t>
            </a:r>
            <a:r>
              <a:rPr lang="el-GR" altLang="el-GR" b="1" dirty="0" smtClean="0"/>
              <a:t> στην </a:t>
            </a:r>
            <a:r>
              <a:rPr lang="el-GR" altLang="el-GR" b="1" dirty="0" err="1" smtClean="0"/>
              <a:t>ιδια</a:t>
            </a:r>
            <a:r>
              <a:rPr lang="el-GR" altLang="el-GR" b="1" dirty="0" smtClean="0"/>
              <a:t> ευθεία (= ίδια διεύθυνση) και στρέφονται προς αντίθετες </a:t>
            </a:r>
            <a:r>
              <a:rPr lang="el-GR" altLang="el-GR" b="1" dirty="0" err="1" smtClean="0"/>
              <a:t>κατευθυνσεις</a:t>
            </a:r>
            <a:r>
              <a:rPr lang="el-GR" altLang="el-GR" b="1" dirty="0" smtClean="0"/>
              <a:t> (= αντίθετη φορά)</a:t>
            </a:r>
          </a:p>
          <a:p>
            <a:pPr>
              <a:buFont typeface="Wingdings" pitchFamily="2" charset="2"/>
              <a:buNone/>
            </a:pPr>
            <a:r>
              <a:rPr lang="el-GR" altLang="el-GR" b="1" dirty="0" smtClean="0"/>
              <a:t>3</a:t>
            </a:r>
            <a:r>
              <a:rPr lang="el-GR" altLang="el-GR" b="1" baseline="30000" dirty="0" smtClean="0"/>
              <a:t>ος</a:t>
            </a:r>
            <a:r>
              <a:rPr lang="el-GR" altLang="el-GR" b="1" dirty="0" smtClean="0"/>
              <a:t> </a:t>
            </a:r>
            <a:r>
              <a:rPr lang="el-GR" altLang="el-GR" b="1" dirty="0" err="1" smtClean="0"/>
              <a:t>Νομος</a:t>
            </a:r>
            <a:r>
              <a:rPr lang="el-GR" altLang="el-GR" b="1" dirty="0" smtClean="0"/>
              <a:t> του Νεύτωνα (</a:t>
            </a:r>
            <a:r>
              <a:rPr lang="el-GR" altLang="el-GR" b="1" dirty="0" err="1" smtClean="0">
                <a:solidFill>
                  <a:srgbClr val="FF0000"/>
                </a:solidFill>
              </a:rPr>
              <a:t>τελειως</a:t>
            </a:r>
            <a:r>
              <a:rPr lang="el-GR" altLang="el-GR" b="1" dirty="0" smtClean="0">
                <a:solidFill>
                  <a:srgbClr val="FF0000"/>
                </a:solidFill>
              </a:rPr>
              <a:t> παράλογος!</a:t>
            </a:r>
            <a:r>
              <a:rPr lang="el-GR" altLang="el-GR" b="1" dirty="0" smtClean="0"/>
              <a:t>)</a:t>
            </a:r>
            <a:endParaRPr lang="el-GR" altLang="el-GR" b="1" dirty="0"/>
          </a:p>
        </p:txBody>
      </p:sp>
    </p:spTree>
    <p:extLst>
      <p:ext uri="{BB962C8B-B14F-4D97-AF65-F5344CB8AC3E}">
        <p14:creationId xmlns:p14="http://schemas.microsoft.com/office/powerpoint/2010/main" val="388083177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Δυναμη(Φ</a:t>
            </a:r>
            <a:r>
              <a:rPr lang="el-GR" dirty="0"/>
              <a:t>)-Το </a:t>
            </a:r>
            <a:r>
              <a:rPr lang="el-GR" dirty="0" err="1" smtClean="0"/>
              <a:t>μοντελο</a:t>
            </a:r>
            <a:r>
              <a:rPr lang="el-GR" dirty="0" smtClean="0"/>
              <a:t> (</a:t>
            </a:r>
            <a:r>
              <a:rPr lang="el-GR" dirty="0"/>
              <a:t>2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4. </a:t>
            </a:r>
            <a:r>
              <a:rPr lang="el-GR" dirty="0" smtClean="0"/>
              <a:t>1</a:t>
            </a:r>
            <a:r>
              <a:rPr lang="el-GR" baseline="30000" dirty="0" smtClean="0"/>
              <a:t>ος</a:t>
            </a:r>
            <a:r>
              <a:rPr lang="el-GR" dirty="0" smtClean="0"/>
              <a:t> </a:t>
            </a:r>
            <a:r>
              <a:rPr lang="el-GR" dirty="0" err="1"/>
              <a:t>νομος</a:t>
            </a:r>
            <a:r>
              <a:rPr lang="el-GR" dirty="0"/>
              <a:t> του </a:t>
            </a:r>
            <a:r>
              <a:rPr lang="el-GR" dirty="0" smtClean="0"/>
              <a:t>Νεύτωνα </a:t>
            </a:r>
            <a:r>
              <a:rPr lang="el-GR" altLang="el-GR" dirty="0">
                <a:hlinkClick r:id="rId2"/>
              </a:rPr>
              <a:t>http://www.youtube.com/watch?v=xUICeOYJaN0</a:t>
            </a:r>
            <a:r>
              <a:rPr lang="el-GR" altLang="el-GR" dirty="0"/>
              <a:t> </a:t>
            </a:r>
            <a:endParaRPr lang="el-GR" altLang="el-GR" dirty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lang="el-GR" dirty="0" smtClean="0"/>
              <a:t>(4:00)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5. </a:t>
            </a:r>
            <a:r>
              <a:rPr lang="el-GR" dirty="0" smtClean="0"/>
              <a:t>Πώς </a:t>
            </a:r>
            <a:r>
              <a:rPr lang="el-GR" dirty="0"/>
              <a:t>«χαράζουμε» τις δυνάμεις σε ένα «σώμα»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6. </a:t>
            </a:r>
            <a:r>
              <a:rPr lang="el-GR" dirty="0" smtClean="0"/>
              <a:t>Ε </a:t>
            </a:r>
            <a:r>
              <a:rPr lang="el-GR" dirty="0"/>
              <a:t>και τι, άμα ξέρουμε τις δυνάμεις σε ένα σώμα; 2</a:t>
            </a:r>
            <a:r>
              <a:rPr lang="el-GR" baseline="30000" dirty="0"/>
              <a:t>ος</a:t>
            </a:r>
            <a:r>
              <a:rPr lang="el-GR" dirty="0"/>
              <a:t> </a:t>
            </a:r>
            <a:r>
              <a:rPr lang="el-GR" dirty="0" err="1"/>
              <a:t>Νομος</a:t>
            </a:r>
            <a:r>
              <a:rPr lang="el-GR" dirty="0"/>
              <a:t> του </a:t>
            </a:r>
            <a:r>
              <a:rPr lang="el-GR" dirty="0" err="1"/>
              <a:t>Νευτωνα</a:t>
            </a:r>
            <a:r>
              <a:rPr lang="el-GR" dirty="0"/>
              <a:t> (αντίθετα από αυτό που περιμένουμε</a:t>
            </a:r>
            <a:r>
              <a:rPr lang="el-GR" dirty="0" smtClean="0"/>
              <a:t>) </a:t>
            </a:r>
            <a:r>
              <a:rPr lang="el-GR" altLang="el-GR" dirty="0">
                <a:hlinkClick r:id="rId3"/>
              </a:rPr>
              <a:t>https://www.youtube.com/watch?v=bGRSIAjSzbU</a:t>
            </a:r>
            <a:r>
              <a:rPr lang="el-GR" altLang="el-GR" dirty="0"/>
              <a:t> </a:t>
            </a:r>
            <a:endParaRPr lang="el-GR" altLang="el-GR" dirty="0" smtClean="0"/>
          </a:p>
          <a:p>
            <a:pPr marL="0" indent="0">
              <a:buNone/>
            </a:pPr>
            <a:r>
              <a:rPr lang="el-GR" dirty="0" smtClean="0"/>
              <a:t>(</a:t>
            </a:r>
            <a:r>
              <a:rPr lang="el-GR" i="1" dirty="0" err="1" smtClean="0"/>
              <a:t>αλλα</a:t>
            </a:r>
            <a:r>
              <a:rPr lang="el-GR" i="1" dirty="0" smtClean="0"/>
              <a:t> μας πείθει αυτό;)</a:t>
            </a:r>
            <a:endParaRPr lang="el-GR" i="1" dirty="0"/>
          </a:p>
          <a:p>
            <a:pPr marL="0" indent="0">
              <a:buNone/>
            </a:pPr>
            <a:r>
              <a:rPr lang="el-GR" dirty="0" smtClean="0"/>
              <a:t>7. </a:t>
            </a:r>
            <a:r>
              <a:rPr lang="el-GR" dirty="0" err="1" smtClean="0"/>
              <a:t>Ξανα</a:t>
            </a:r>
            <a:r>
              <a:rPr lang="el-GR" dirty="0"/>
              <a:t>: 3</a:t>
            </a:r>
            <a:r>
              <a:rPr lang="el-GR" baseline="30000" dirty="0"/>
              <a:t>ος</a:t>
            </a:r>
            <a:r>
              <a:rPr lang="el-GR" dirty="0"/>
              <a:t> </a:t>
            </a:r>
            <a:r>
              <a:rPr lang="el-GR" dirty="0" err="1"/>
              <a:t>Νομος</a:t>
            </a:r>
            <a:r>
              <a:rPr lang="el-GR" dirty="0"/>
              <a:t> του </a:t>
            </a:r>
            <a:r>
              <a:rPr lang="el-GR" dirty="0" err="1"/>
              <a:t>Νευτωνα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3106434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2</a:t>
            </a:r>
            <a:r>
              <a:rPr lang="el-GR" altLang="el-GR" baseline="30000"/>
              <a:t>ο</a:t>
            </a:r>
            <a:r>
              <a:rPr lang="el-GR" altLang="el-GR"/>
              <a:t> Σημαντικο σημείο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Στη φυσική εκπλησσόμαστε μόνο από τις αλλαγές στην </a:t>
            </a:r>
            <a:r>
              <a:rPr lang="el-GR" altLang="el-GR" dirty="0" err="1"/>
              <a:t>κινηση</a:t>
            </a:r>
            <a:r>
              <a:rPr lang="el-GR" altLang="el-GR" dirty="0"/>
              <a:t>. «Φυσική» είναι η </a:t>
            </a:r>
            <a:r>
              <a:rPr lang="el-GR" altLang="el-GR" dirty="0" err="1"/>
              <a:t>κινηση</a:t>
            </a:r>
            <a:r>
              <a:rPr lang="el-GR" altLang="el-GR" dirty="0"/>
              <a:t> με </a:t>
            </a:r>
            <a:r>
              <a:rPr lang="el-GR" altLang="el-GR" dirty="0" err="1"/>
              <a:t>σταθερη</a:t>
            </a:r>
            <a:r>
              <a:rPr lang="el-GR" altLang="el-GR" dirty="0"/>
              <a:t> ταχύτητα και όχι </a:t>
            </a:r>
            <a:r>
              <a:rPr lang="el-GR" altLang="el-GR" dirty="0" err="1"/>
              <a:t>μονο</a:t>
            </a:r>
            <a:r>
              <a:rPr lang="el-GR" altLang="el-GR" dirty="0"/>
              <a:t> η ειδική </a:t>
            </a:r>
            <a:r>
              <a:rPr lang="el-GR" altLang="el-GR" dirty="0" err="1"/>
              <a:t>περιπτωση</a:t>
            </a:r>
            <a:r>
              <a:rPr lang="el-GR" altLang="el-GR" dirty="0"/>
              <a:t> όπου η </a:t>
            </a:r>
            <a:r>
              <a:rPr lang="el-GR" altLang="el-GR" dirty="0" err="1"/>
              <a:t>ταχυτητα</a:t>
            </a:r>
            <a:r>
              <a:rPr lang="el-GR" altLang="el-GR" dirty="0"/>
              <a:t> είναι </a:t>
            </a:r>
            <a:r>
              <a:rPr lang="el-GR" altLang="el-GR" dirty="0" err="1"/>
              <a:t>μηδεν</a:t>
            </a:r>
            <a:r>
              <a:rPr lang="el-GR" altLang="el-GR" dirty="0" smtClean="0"/>
              <a:t>.</a:t>
            </a:r>
          </a:p>
          <a:p>
            <a:pPr>
              <a:buFont typeface="Wingdings" pitchFamily="2" charset="2"/>
              <a:buNone/>
            </a:pPr>
            <a:endParaRPr lang="el-GR" altLang="el-GR" dirty="0"/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Παραδείγματα: </a:t>
            </a:r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1.Κινούμαι σε ένα αυτοκίνητο με σταθερή ταχύτητα. Τι μου προσφέρει το αυτοκίνητο;</a:t>
            </a:r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2. Θλάσεις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924231706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Μοντελο</a:t>
            </a:r>
            <a:r>
              <a:rPr lang="el-GR" dirty="0" smtClean="0"/>
              <a:t>-Συνολικά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Στη Φυσική όποτε </a:t>
            </a:r>
            <a:r>
              <a:rPr lang="el-GR" dirty="0" err="1">
                <a:solidFill>
                  <a:srgbClr val="FF0000"/>
                </a:solidFill>
              </a:rPr>
              <a:t>μιλαμε</a:t>
            </a:r>
            <a:r>
              <a:rPr lang="el-GR" dirty="0">
                <a:solidFill>
                  <a:srgbClr val="FF0000"/>
                </a:solidFill>
              </a:rPr>
              <a:t> για: σπρώχνω, </a:t>
            </a:r>
            <a:r>
              <a:rPr lang="el-GR" dirty="0" err="1">
                <a:solidFill>
                  <a:srgbClr val="FF0000"/>
                </a:solidFill>
              </a:rPr>
              <a:t>τραβω</a:t>
            </a:r>
            <a:r>
              <a:rPr lang="el-GR" dirty="0">
                <a:solidFill>
                  <a:srgbClr val="FF0000"/>
                </a:solidFill>
              </a:rPr>
              <a:t>, κρατώ, εμποδίζω----</a:t>
            </a:r>
            <a:r>
              <a:rPr lang="el-GR" dirty="0">
                <a:solidFill>
                  <a:srgbClr val="FF0000"/>
                </a:solidFill>
                <a:sym typeface="Wingdings" panose="05000000000000000000" pitchFamily="2" charset="2"/>
              </a:rPr>
              <a:t> όλα τα «μεταφράζουμε» σε δυνάμεις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  <a:sym typeface="Wingdings" panose="05000000000000000000" pitchFamily="2" charset="2"/>
              </a:rPr>
              <a:t>Στη Φυσική όποτε μιλάμε για τις κινήσεις «σωμάτων» τις παρακολουθούμε με λεπτομέρεια μέσα από τη </a:t>
            </a:r>
            <a:r>
              <a:rPr lang="el-GR" dirty="0" err="1">
                <a:solidFill>
                  <a:srgbClr val="FF0000"/>
                </a:solidFill>
                <a:sym typeface="Wingdings" panose="05000000000000000000" pitchFamily="2" charset="2"/>
              </a:rPr>
              <a:t>συνδεση</a:t>
            </a:r>
            <a:r>
              <a:rPr lang="el-GR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endParaRPr lang="el-GR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l-GR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514085"/>
              </p:ext>
            </p:extLst>
          </p:nvPr>
        </p:nvGraphicFramePr>
        <p:xfrm>
          <a:off x="1043608" y="4293096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704528"/>
                <a:gridCol w="1343472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Αρχικά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err="1" smtClean="0"/>
                        <a:t>Θέση</a:t>
                      </a:r>
                      <a:r>
                        <a:rPr lang="el-GR" dirty="0" err="1" smtClean="0">
                          <a:sym typeface="Wingdings" panose="05000000000000000000" pitchFamily="2" charset="2"/>
                        </a:rPr>
                        <a:t>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 smtClean="0"/>
                        <a:t>Δύναμη</a:t>
                      </a:r>
                      <a:r>
                        <a:rPr lang="el-GR" dirty="0" err="1" smtClean="0">
                          <a:sym typeface="Wingdings" panose="05000000000000000000" pitchFamily="2" charset="2"/>
                        </a:rPr>
                        <a:t>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 smtClean="0"/>
                        <a:t>Επιτάγχυνση</a:t>
                      </a:r>
                      <a:r>
                        <a:rPr lang="el-GR" dirty="0" err="1" smtClean="0">
                          <a:sym typeface="Wingdings" panose="05000000000000000000" pitchFamily="2" charset="2"/>
                        </a:rPr>
                        <a:t>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Νέα ταχύτητα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err="1" smtClean="0"/>
                        <a:t>Ταχύτητα</a:t>
                      </a:r>
                      <a:r>
                        <a:rPr lang="el-GR" dirty="0" err="1" smtClean="0">
                          <a:sym typeface="Wingdings" panose="05000000000000000000" pitchFamily="2" charset="2"/>
                        </a:rPr>
                        <a:t>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 smtClean="0"/>
                        <a:t>Νεα</a:t>
                      </a:r>
                      <a:r>
                        <a:rPr lang="el-GR" dirty="0" smtClean="0"/>
                        <a:t> θέση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374692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</a:t>
            </a:r>
            <a:r>
              <a:rPr lang="el-GR" dirty="0" err="1" smtClean="0"/>
              <a:t>μυες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www.youtube.com/watch?v=ren_IQPOhJc</a:t>
            </a:r>
            <a:endParaRPr lang="el-GR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www.youtube.com/watch?v=0B-NYEJtdkw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Τελικά </a:t>
            </a:r>
            <a:r>
              <a:rPr lang="el-GR" dirty="0" err="1" smtClean="0"/>
              <a:t>πισω</a:t>
            </a:r>
            <a:r>
              <a:rPr lang="el-GR" dirty="0" smtClean="0"/>
              <a:t> από την παραδειγματική περίπτωση των </a:t>
            </a:r>
            <a:r>
              <a:rPr lang="el-GR" dirty="0" err="1" smtClean="0"/>
              <a:t>μυων</a:t>
            </a:r>
            <a:r>
              <a:rPr lang="el-GR" dirty="0" smtClean="0"/>
              <a:t> υπάρχει μια </a:t>
            </a:r>
            <a:r>
              <a:rPr lang="el-GR" dirty="0" err="1" smtClean="0"/>
              <a:t>περιπλοκη</a:t>
            </a:r>
            <a:r>
              <a:rPr lang="el-GR" dirty="0" smtClean="0"/>
              <a:t> χημεία και μια </a:t>
            </a:r>
            <a:r>
              <a:rPr lang="el-GR" dirty="0" err="1" smtClean="0"/>
              <a:t>πορεια</a:t>
            </a:r>
            <a:r>
              <a:rPr lang="el-GR" dirty="0" smtClean="0"/>
              <a:t> </a:t>
            </a:r>
            <a:r>
              <a:rPr lang="el-GR" dirty="0" err="1" smtClean="0"/>
              <a:t>συνθετων</a:t>
            </a:r>
            <a:r>
              <a:rPr lang="el-GR" dirty="0" smtClean="0"/>
              <a:t> φαινομένων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9308973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Γλωσσα και Φυσική στη Μηχανική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«Μπήκε στο δωμάτιο με </a:t>
            </a:r>
            <a:r>
              <a:rPr lang="el-GR" altLang="el-GR" dirty="0" err="1"/>
              <a:t>δυναμη</a:t>
            </a:r>
            <a:r>
              <a:rPr lang="el-GR" altLang="el-GR" dirty="0"/>
              <a:t>»</a:t>
            </a:r>
          </a:p>
          <a:p>
            <a:r>
              <a:rPr lang="el-GR" altLang="el-GR" dirty="0"/>
              <a:t>Αν μας έδιναν </a:t>
            </a:r>
            <a:r>
              <a:rPr lang="el-GR" altLang="el-GR" dirty="0" err="1"/>
              <a:t>σημερα</a:t>
            </a:r>
            <a:r>
              <a:rPr lang="el-GR" altLang="el-GR" dirty="0"/>
              <a:t> τη δυνατότητα να αλλάξουμε ορολογία τι όνομα θα δίναμε:</a:t>
            </a:r>
          </a:p>
          <a:p>
            <a:pPr lvl="1"/>
            <a:r>
              <a:rPr lang="el-GR" altLang="el-GR" dirty="0"/>
              <a:t>Στη </a:t>
            </a:r>
            <a:r>
              <a:rPr lang="el-GR" altLang="el-GR" b="1" dirty="0" err="1"/>
              <a:t>δυναμη</a:t>
            </a:r>
            <a:r>
              <a:rPr lang="el-GR" altLang="el-GR" b="1" dirty="0"/>
              <a:t> της Φυσικής</a:t>
            </a:r>
            <a:r>
              <a:rPr lang="el-GR" altLang="el-GR" dirty="0"/>
              <a:t>;</a:t>
            </a:r>
          </a:p>
          <a:p>
            <a:pPr lvl="1"/>
            <a:r>
              <a:rPr lang="el-GR" altLang="el-GR" dirty="0"/>
              <a:t>Στην </a:t>
            </a:r>
            <a:r>
              <a:rPr lang="el-GR" altLang="el-GR" b="1" dirty="0"/>
              <a:t>ορμή της Φυσικής</a:t>
            </a:r>
            <a:r>
              <a:rPr lang="el-GR" altLang="el-GR" dirty="0"/>
              <a:t>;</a:t>
            </a:r>
          </a:p>
          <a:p>
            <a:pPr lvl="1"/>
            <a:r>
              <a:rPr lang="el-GR" altLang="el-GR" dirty="0"/>
              <a:t>Στην </a:t>
            </a:r>
            <a:r>
              <a:rPr lang="el-GR" altLang="el-GR" b="1" dirty="0" err="1"/>
              <a:t>επιτάγχυνση</a:t>
            </a:r>
            <a:r>
              <a:rPr lang="el-GR" altLang="el-GR" b="1" dirty="0"/>
              <a:t> της Φυσικής</a:t>
            </a:r>
            <a:r>
              <a:rPr lang="el-GR" altLang="el-GR" dirty="0"/>
              <a:t>;</a:t>
            </a:r>
          </a:p>
          <a:p>
            <a:pPr lvl="1"/>
            <a:r>
              <a:rPr lang="el-GR" altLang="el-GR" dirty="0"/>
              <a:t>Στην </a:t>
            </a:r>
            <a:r>
              <a:rPr lang="el-GR" altLang="el-GR" b="1" dirty="0"/>
              <a:t>πίεση της Φυσικής</a:t>
            </a:r>
            <a:r>
              <a:rPr lang="el-GR" altLang="el-GR" dirty="0" smtClean="0"/>
              <a:t>;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91025426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Που βρισκόμαστε;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Τι κάνουμε για να μάθουμε;</a:t>
            </a:r>
          </a:p>
          <a:p>
            <a:r>
              <a:rPr lang="el-GR" dirty="0" err="1" smtClean="0"/>
              <a:t>Νεα</a:t>
            </a:r>
            <a:r>
              <a:rPr lang="el-GR" dirty="0" smtClean="0"/>
              <a:t> «προβλήματα» (πχ η πέτρα με το σχοινί) και </a:t>
            </a:r>
            <a:r>
              <a:rPr lang="el-GR" dirty="0" err="1" smtClean="0"/>
              <a:t>Παραλλαγες</a:t>
            </a:r>
            <a:r>
              <a:rPr lang="el-GR" dirty="0" smtClean="0"/>
              <a:t> σε προβλήματα (πχ τι </a:t>
            </a:r>
            <a:r>
              <a:rPr lang="el-GR" dirty="0" err="1" smtClean="0"/>
              <a:t>γινεται</a:t>
            </a:r>
            <a:r>
              <a:rPr lang="el-GR" dirty="0" smtClean="0"/>
              <a:t> όταν </a:t>
            </a:r>
            <a:r>
              <a:rPr lang="el-GR" dirty="0" err="1" smtClean="0"/>
              <a:t>στριβει</a:t>
            </a:r>
            <a:r>
              <a:rPr lang="el-GR" dirty="0" smtClean="0"/>
              <a:t> το αμάξι και νοιώθω κάποιος να με πιέζει στην άκρη;)</a:t>
            </a:r>
          </a:p>
          <a:p>
            <a:r>
              <a:rPr lang="el-GR" dirty="0" smtClean="0"/>
              <a:t>Συνειδητή </a:t>
            </a:r>
            <a:r>
              <a:rPr lang="el-GR" dirty="0" err="1" smtClean="0"/>
              <a:t>αναζητηση</a:t>
            </a:r>
            <a:r>
              <a:rPr lang="el-GR" dirty="0" smtClean="0"/>
              <a:t> των σημείων που η </a:t>
            </a:r>
            <a:r>
              <a:rPr lang="el-GR" dirty="0" err="1" smtClean="0"/>
              <a:t>διαισθησή</a:t>
            </a:r>
            <a:r>
              <a:rPr lang="el-GR" dirty="0" smtClean="0"/>
              <a:t> μας </a:t>
            </a:r>
            <a:r>
              <a:rPr lang="el-GR" dirty="0" err="1" smtClean="0"/>
              <a:t>μας</a:t>
            </a:r>
            <a:r>
              <a:rPr lang="el-GR" dirty="0" smtClean="0"/>
              <a:t> οδηγεί σε άλλη </a:t>
            </a:r>
            <a:r>
              <a:rPr lang="el-GR" dirty="0" err="1" smtClean="0"/>
              <a:t>κατευθυνση</a:t>
            </a:r>
            <a:r>
              <a:rPr lang="el-GR" dirty="0" smtClean="0"/>
              <a:t> και ανάλυσή τους (πχ το </a:t>
            </a:r>
            <a:r>
              <a:rPr lang="el-GR" dirty="0" err="1" smtClean="0"/>
              <a:t>πεταγμα</a:t>
            </a:r>
            <a:r>
              <a:rPr lang="el-GR" dirty="0" smtClean="0"/>
              <a:t> ενός </a:t>
            </a:r>
            <a:r>
              <a:rPr lang="el-GR" dirty="0" err="1" smtClean="0"/>
              <a:t>νομισματος</a:t>
            </a:r>
            <a:r>
              <a:rPr lang="el-GR" dirty="0" smtClean="0"/>
              <a:t>, </a:t>
            </a:r>
            <a:r>
              <a:rPr lang="el-GR" dirty="0" err="1" smtClean="0"/>
              <a:t>ενα</a:t>
            </a:r>
            <a:r>
              <a:rPr lang="el-GR" dirty="0" smtClean="0"/>
              <a:t> βιβλίο πάνω σε ένα τραπέζι, πότε </a:t>
            </a:r>
            <a:r>
              <a:rPr lang="el-GR" dirty="0" err="1" smtClean="0"/>
              <a:t>αρχιζει</a:t>
            </a:r>
            <a:r>
              <a:rPr lang="el-GR" dirty="0" smtClean="0"/>
              <a:t> να </a:t>
            </a:r>
            <a:r>
              <a:rPr lang="el-GR" dirty="0" err="1" smtClean="0"/>
              <a:t>κινειται</a:t>
            </a:r>
            <a:r>
              <a:rPr lang="el-GR" dirty="0" smtClean="0"/>
              <a:t> κάτι, μπουνιές σε σάκο, η </a:t>
            </a:r>
            <a:r>
              <a:rPr lang="el-GR" dirty="0" err="1" smtClean="0"/>
              <a:t>δυναμη</a:t>
            </a:r>
            <a:r>
              <a:rPr lang="el-GR" dirty="0" smtClean="0"/>
              <a:t> ως </a:t>
            </a:r>
            <a:r>
              <a:rPr lang="el-GR" dirty="0" err="1" smtClean="0"/>
              <a:t>αμοιβαια</a:t>
            </a:r>
            <a:r>
              <a:rPr lang="el-GR" dirty="0" smtClean="0"/>
              <a:t> «κατάκτηση» (</a:t>
            </a:r>
            <a:r>
              <a:rPr lang="el-GR" dirty="0" err="1" smtClean="0"/>
              <a:t>ρακετα</a:t>
            </a:r>
            <a:r>
              <a:rPr lang="el-GR" dirty="0" smtClean="0"/>
              <a:t> και μπάλα))</a:t>
            </a:r>
          </a:p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291056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Προηγούμενο μάθημα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Ατομικη</a:t>
            </a:r>
            <a:r>
              <a:rPr lang="el-GR" dirty="0" smtClean="0"/>
              <a:t>/</a:t>
            </a:r>
            <a:r>
              <a:rPr lang="el-GR" dirty="0" err="1" smtClean="0"/>
              <a:t>μοριακη</a:t>
            </a:r>
            <a:r>
              <a:rPr lang="el-GR" dirty="0" smtClean="0"/>
              <a:t> εικόνα για τα υλικά</a:t>
            </a:r>
          </a:p>
          <a:p>
            <a:r>
              <a:rPr lang="el-GR" dirty="0" smtClean="0"/>
              <a:t>Θερμοκρασία και κίνηση μορίων</a:t>
            </a:r>
          </a:p>
          <a:p>
            <a:r>
              <a:rPr lang="el-GR" dirty="0" smtClean="0"/>
              <a:t>Θερμική </a:t>
            </a:r>
            <a:r>
              <a:rPr lang="el-GR" dirty="0" err="1" smtClean="0"/>
              <a:t>ακτινοβολια</a:t>
            </a:r>
            <a:endParaRPr lang="el-GR" dirty="0" smtClean="0"/>
          </a:p>
          <a:p>
            <a:r>
              <a:rPr lang="el-GR" dirty="0" err="1" smtClean="0"/>
              <a:t>Φαινομενο</a:t>
            </a:r>
            <a:r>
              <a:rPr lang="el-GR" dirty="0" smtClean="0"/>
              <a:t> Θερμοκηπίου</a:t>
            </a:r>
          </a:p>
          <a:p>
            <a:r>
              <a:rPr lang="el-GR" dirty="0" smtClean="0"/>
              <a:t>Εξάτμιση- </a:t>
            </a:r>
            <a:r>
              <a:rPr lang="el-GR" dirty="0" err="1" smtClean="0"/>
              <a:t>Συμπυκνωση</a:t>
            </a:r>
            <a:r>
              <a:rPr lang="el-GR" dirty="0" smtClean="0"/>
              <a:t> (</a:t>
            </a:r>
            <a:r>
              <a:rPr lang="el-GR" dirty="0" err="1" smtClean="0"/>
              <a:t>μονο</a:t>
            </a:r>
            <a:r>
              <a:rPr lang="el-GR" dirty="0" smtClean="0"/>
              <a:t> </a:t>
            </a:r>
            <a:r>
              <a:rPr lang="el-GR" dirty="0" err="1" smtClean="0"/>
              <a:t>κανονες</a:t>
            </a:r>
            <a:r>
              <a:rPr lang="el-GR" dirty="0" smtClean="0"/>
              <a:t>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(</a:t>
            </a:r>
            <a:r>
              <a:rPr lang="el-GR" dirty="0" err="1" smtClean="0"/>
              <a:t>συνδεσμοι</a:t>
            </a:r>
            <a:r>
              <a:rPr lang="el-GR" dirty="0" smtClean="0"/>
              <a:t> </a:t>
            </a:r>
            <a:r>
              <a:rPr lang="en-US" dirty="0" smtClean="0"/>
              <a:t>e-class)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735643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MHXANIKH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Τι συμβαίνει όταν περπατάμε και  μας πέφτει ένα αντικείμενο;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241175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Κάθε κομμάτι σώματος έχει τη δική του κίνηση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Συνδεσμοι</a:t>
            </a:r>
            <a:r>
              <a:rPr lang="el-GR" dirty="0" smtClean="0"/>
              <a:t> στο </a:t>
            </a:r>
            <a:r>
              <a:rPr lang="en-US" dirty="0" smtClean="0"/>
              <a:t>e-class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310679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Και αν εξαφανιστεί το «κέλυφος»;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143663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Όμως τότε…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Ας φαντασθούμε αντικείμενα που στέκονται </a:t>
            </a:r>
            <a:r>
              <a:rPr lang="el-GR" dirty="0" err="1" smtClean="0"/>
              <a:t>μεσα</a:t>
            </a:r>
            <a:r>
              <a:rPr lang="el-GR" dirty="0" smtClean="0"/>
              <a:t> σε ένα σταθερά κινούμενο σώμα και…</a:t>
            </a:r>
          </a:p>
          <a:p>
            <a:r>
              <a:rPr lang="el-GR" dirty="0" err="1" smtClean="0"/>
              <a:t>Αντικειμενα</a:t>
            </a:r>
            <a:r>
              <a:rPr lang="el-GR" dirty="0" smtClean="0"/>
              <a:t> γύρω μας που </a:t>
            </a:r>
            <a:r>
              <a:rPr lang="el-GR" dirty="0" err="1" smtClean="0"/>
              <a:t>αφου</a:t>
            </a:r>
            <a:r>
              <a:rPr lang="el-GR" dirty="0" smtClean="0"/>
              <a:t> σπρωχθούν </a:t>
            </a:r>
            <a:r>
              <a:rPr lang="el-GR" dirty="0" err="1" smtClean="0"/>
              <a:t>σταματουν</a:t>
            </a:r>
            <a:r>
              <a:rPr lang="el-GR" dirty="0" smtClean="0"/>
              <a:t>;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>
                <a:solidFill>
                  <a:srgbClr val="FF0000"/>
                </a:solidFill>
              </a:rPr>
              <a:t>Πού οφείλεται η διαφορά;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555407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Αρα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Ξέρουμε πολλά για τις δυνάμεις και τις κινήσεις </a:t>
            </a:r>
            <a:r>
              <a:rPr lang="el-GR" dirty="0" err="1" smtClean="0">
                <a:solidFill>
                  <a:srgbClr val="FF0000"/>
                </a:solidFill>
              </a:rPr>
              <a:t>αλλα</a:t>
            </a:r>
            <a:r>
              <a:rPr lang="el-GR" dirty="0" smtClean="0">
                <a:solidFill>
                  <a:srgbClr val="FF0000"/>
                </a:solidFill>
              </a:rPr>
              <a:t> λιγότερα από όσα νομίζουμε.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/>
              <a:t>Τι ξέρουμε;</a:t>
            </a:r>
          </a:p>
          <a:p>
            <a:pPr>
              <a:buFontTx/>
              <a:buChar char="-"/>
            </a:pPr>
            <a:r>
              <a:rPr lang="el-GR" dirty="0" smtClean="0"/>
              <a:t>Χρειάζεται δύναμη για να έχουμε κίνηση</a:t>
            </a:r>
          </a:p>
          <a:p>
            <a:pPr>
              <a:buFontTx/>
              <a:buChar char="-"/>
            </a:pPr>
            <a:r>
              <a:rPr lang="el-GR" dirty="0" smtClean="0"/>
              <a:t>Οι δυνάμεις αλλάζουν την κίνηση</a:t>
            </a:r>
          </a:p>
          <a:p>
            <a:pPr>
              <a:buFontTx/>
              <a:buChar char="-"/>
            </a:pPr>
            <a:r>
              <a:rPr lang="el-GR" dirty="0" smtClean="0"/>
              <a:t>Τις δυνάμεις τις νοιώθουμε</a:t>
            </a:r>
          </a:p>
          <a:p>
            <a:pPr>
              <a:buFontTx/>
              <a:buChar char="-"/>
            </a:pPr>
            <a:r>
              <a:rPr lang="el-GR" dirty="0" smtClean="0"/>
              <a:t>Η μεγάλη διαφορά είναι ανάμεσα στην ακινησία και την κίνηση</a:t>
            </a:r>
          </a:p>
          <a:p>
            <a:pPr marL="0" indent="0">
              <a:buNone/>
            </a:pPr>
            <a:r>
              <a:rPr lang="el-GR" dirty="0" smtClean="0">
                <a:solidFill>
                  <a:srgbClr val="FF0000"/>
                </a:solidFill>
              </a:rPr>
              <a:t>Είναι έτσι; Τι μας πείθει γι αυτά; Είναι εμπειρικά δεδομένα; Είναι υποθέσεις; Είναι ο καθημερινός λόγος;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901556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dirty="0" smtClean="0"/>
              <a:t>Φυσική: Μια </a:t>
            </a:r>
            <a:r>
              <a:rPr lang="el-GR" sz="4000" dirty="0" err="1" smtClean="0"/>
              <a:t>νεα</a:t>
            </a:r>
            <a:r>
              <a:rPr lang="el-GR" sz="4000" dirty="0" smtClean="0"/>
              <a:t> </a:t>
            </a:r>
            <a:r>
              <a:rPr lang="el-GR" sz="4000" dirty="0" err="1" smtClean="0"/>
              <a:t>προταση</a:t>
            </a:r>
            <a:r>
              <a:rPr lang="el-GR" sz="4000" dirty="0" smtClean="0"/>
              <a:t> για τις </a:t>
            </a:r>
            <a:r>
              <a:rPr lang="el-GR" sz="4000" dirty="0" err="1" smtClean="0"/>
              <a:t>κινησεις</a:t>
            </a:r>
            <a:r>
              <a:rPr lang="el-GR" sz="4000" dirty="0" smtClean="0"/>
              <a:t> και τις δυνάμεις</a:t>
            </a:r>
            <a:endParaRPr lang="el-GR" sz="4000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632211"/>
              </p:ext>
            </p:extLst>
          </p:nvPr>
        </p:nvGraphicFramePr>
        <p:xfrm>
          <a:off x="457200" y="1600200"/>
          <a:ext cx="8229600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Μας </a:t>
                      </a:r>
                      <a:r>
                        <a:rPr lang="el-GR" dirty="0" err="1" smtClean="0"/>
                        <a:t>ερχεται</a:t>
                      </a:r>
                      <a:r>
                        <a:rPr lang="el-GR" dirty="0" smtClean="0"/>
                        <a:t> «φυσικό» να πούμε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Οι Φυσικοί</a:t>
                      </a:r>
                      <a:r>
                        <a:rPr lang="el-GR" baseline="0" dirty="0" smtClean="0"/>
                        <a:t> λένε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Χρειάζεται δύναμη για να έχουμε κίνηση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Χμ! Μπορείς</a:t>
                      </a:r>
                      <a:r>
                        <a:rPr lang="el-GR" baseline="0" dirty="0" smtClean="0"/>
                        <a:t> να κινείσαι και η συνολική δύναμη πάνω σου να είναι 0. Αν όμως </a:t>
                      </a:r>
                      <a:r>
                        <a:rPr lang="el-GR" baseline="0" dirty="0" err="1" smtClean="0"/>
                        <a:t>ησουν</a:t>
                      </a:r>
                      <a:r>
                        <a:rPr lang="el-GR" baseline="0" dirty="0" smtClean="0"/>
                        <a:t> </a:t>
                      </a:r>
                      <a:r>
                        <a:rPr lang="el-GR" baseline="0" dirty="0" smtClean="0"/>
                        <a:t>ακίνητη </a:t>
                      </a:r>
                      <a:r>
                        <a:rPr lang="el-GR" baseline="0" dirty="0" smtClean="0"/>
                        <a:t>χρειάζεται να ασκηθεί δύναμη για να κινηθείς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Οι δυνάμεις αλλάζουν την κίνηση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Τις δυνάμεις τις νοιώθουμε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Όχι πάντα. Δεν «</a:t>
                      </a:r>
                      <a:r>
                        <a:rPr lang="el-GR" dirty="0" err="1" smtClean="0"/>
                        <a:t>νοιωθουμε</a:t>
                      </a:r>
                      <a:r>
                        <a:rPr lang="el-GR" dirty="0" smtClean="0"/>
                        <a:t>» το </a:t>
                      </a:r>
                      <a:r>
                        <a:rPr lang="el-GR" dirty="0" err="1" smtClean="0"/>
                        <a:t>βαρος</a:t>
                      </a:r>
                      <a:r>
                        <a:rPr lang="el-GR" dirty="0" smtClean="0"/>
                        <a:t> ενός άλλου σώματος άμεσα</a:t>
                      </a:r>
                      <a:r>
                        <a:rPr lang="el-GR" baseline="0" dirty="0" smtClean="0"/>
                        <a:t> (το πόσο δυνατά το τραβά η Γη). </a:t>
                      </a:r>
                      <a:r>
                        <a:rPr lang="el-GR" baseline="0" dirty="0" err="1" smtClean="0"/>
                        <a:t>Καποιες</a:t>
                      </a:r>
                      <a:r>
                        <a:rPr lang="el-GR" baseline="0" dirty="0" smtClean="0"/>
                        <a:t> </a:t>
                      </a:r>
                      <a:r>
                        <a:rPr lang="el-GR" baseline="0" dirty="0" err="1" smtClean="0"/>
                        <a:t>φορες</a:t>
                      </a:r>
                      <a:r>
                        <a:rPr lang="el-GR" baseline="0" dirty="0" smtClean="0"/>
                        <a:t> «</a:t>
                      </a:r>
                      <a:r>
                        <a:rPr lang="el-GR" baseline="0" dirty="0" err="1" smtClean="0"/>
                        <a:t>νοιωθουμε</a:t>
                      </a:r>
                      <a:r>
                        <a:rPr lang="el-GR" baseline="0" dirty="0" smtClean="0"/>
                        <a:t>» </a:t>
                      </a:r>
                      <a:r>
                        <a:rPr lang="el-GR" baseline="0" dirty="0" err="1" smtClean="0"/>
                        <a:t>δυναμεις</a:t>
                      </a:r>
                      <a:r>
                        <a:rPr lang="el-GR" baseline="0" dirty="0" smtClean="0"/>
                        <a:t> που </a:t>
                      </a:r>
                      <a:r>
                        <a:rPr lang="el-GR" baseline="0" dirty="0" err="1" smtClean="0"/>
                        <a:t>εμεις</a:t>
                      </a:r>
                      <a:r>
                        <a:rPr lang="el-GR" baseline="0" dirty="0" smtClean="0"/>
                        <a:t> δεν δεχόμαστε στο μοντέλο μας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Η μεγάλη διαφορά είναι ανάμεσα στην ακινησία και την κίνηση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Η μεγάλη διαφορά είναι ανάμεσα στη</a:t>
                      </a:r>
                      <a:r>
                        <a:rPr lang="el-GR" baseline="0" dirty="0" smtClean="0"/>
                        <a:t> σταθερή και τη μεταβαλλόμενη κίνηση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791145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dirty="0" smtClean="0"/>
              <a:t>Ποια είναι η σταθερή και ποια ή μεταβαλλόμενη κίνηση;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Ορισμός της ταχύτητας. Παράδειγμα</a:t>
            </a:r>
          </a:p>
          <a:p>
            <a:r>
              <a:rPr lang="el-GR" dirty="0" smtClean="0"/>
              <a:t>Ορισμός της στιγμιαίας ταχύτητας. Διάγραμμα ταχύτητας χρόνου</a:t>
            </a:r>
          </a:p>
          <a:p>
            <a:r>
              <a:rPr lang="el-GR" dirty="0" smtClean="0"/>
              <a:t>Ορισμός της </a:t>
            </a:r>
            <a:r>
              <a:rPr lang="el-GR" dirty="0" err="1" smtClean="0"/>
              <a:t>επιτάγχυνσης</a:t>
            </a:r>
            <a:r>
              <a:rPr lang="el-GR" dirty="0" smtClean="0"/>
              <a:t>. Είναι </a:t>
            </a:r>
            <a:r>
              <a:rPr lang="el-GR" dirty="0" err="1" smtClean="0"/>
              <a:t>καλο</a:t>
            </a:r>
            <a:r>
              <a:rPr lang="el-GR" dirty="0" smtClean="0"/>
              <a:t> το όνομα «</a:t>
            </a:r>
            <a:r>
              <a:rPr lang="el-GR" dirty="0" err="1" smtClean="0"/>
              <a:t>επιτάγχυνση</a:t>
            </a:r>
            <a:r>
              <a:rPr lang="el-GR" dirty="0" smtClean="0"/>
              <a:t>»;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>
                <a:solidFill>
                  <a:srgbClr val="FF0000"/>
                </a:solidFill>
              </a:rPr>
              <a:t>Διάγραμμα ταχύτητας- </a:t>
            </a:r>
            <a:r>
              <a:rPr lang="el-GR" dirty="0" err="1" smtClean="0">
                <a:solidFill>
                  <a:srgbClr val="FF0000"/>
                </a:solidFill>
              </a:rPr>
              <a:t>χρονου</a:t>
            </a:r>
            <a:r>
              <a:rPr lang="el-GR" dirty="0" smtClean="0">
                <a:solidFill>
                  <a:srgbClr val="FF0000"/>
                </a:solidFill>
              </a:rPr>
              <a:t>. Ένα πολύ </a:t>
            </a:r>
            <a:r>
              <a:rPr lang="el-GR" dirty="0" err="1" smtClean="0">
                <a:solidFill>
                  <a:srgbClr val="FF0000"/>
                </a:solidFill>
              </a:rPr>
              <a:t>χρησιμο</a:t>
            </a:r>
            <a:r>
              <a:rPr lang="el-GR" dirty="0" smtClean="0">
                <a:solidFill>
                  <a:srgbClr val="FF0000"/>
                </a:solidFill>
              </a:rPr>
              <a:t> εργαλείο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0081251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πιχειρηματικό">
  <a:themeElements>
    <a:clrScheme name="Επιχειρηματικό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Επιχειρηματικό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πιχειρηματικ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1339</TotalTime>
  <Words>870</Words>
  <Application>Microsoft Office PowerPoint</Application>
  <PresentationFormat>Προβολή στην οθόνη (4:3)</PresentationFormat>
  <Paragraphs>110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Επιχειρηματικό</vt:lpstr>
      <vt:lpstr>Βασικες Εννοιες Φυσικης</vt:lpstr>
      <vt:lpstr>Προηγούμενο μάθημα</vt:lpstr>
      <vt:lpstr>MHXANIKH</vt:lpstr>
      <vt:lpstr>Κάθε κομμάτι σώματος έχει τη δική του κίνηση</vt:lpstr>
      <vt:lpstr>Και αν εξαφανιστεί το «κέλυφος»;</vt:lpstr>
      <vt:lpstr>Όμως τότε…</vt:lpstr>
      <vt:lpstr>Αρα</vt:lpstr>
      <vt:lpstr>Φυσική: Μια νεα προταση για τις κινησεις και τις δυνάμεις</vt:lpstr>
      <vt:lpstr>Ποια είναι η σταθερή και ποια ή μεταβαλλόμενη κίνηση;</vt:lpstr>
      <vt:lpstr> Δυναμη(Φ)-Το μοντελο (1)</vt:lpstr>
      <vt:lpstr>1ο Σημαντικο σημείο</vt:lpstr>
      <vt:lpstr>Δυναμη(Φ)-Το μοντελο (2)</vt:lpstr>
      <vt:lpstr>2ο Σημαντικο σημείο</vt:lpstr>
      <vt:lpstr>Μοντελο-Συνολικά</vt:lpstr>
      <vt:lpstr>Οι μυες</vt:lpstr>
      <vt:lpstr>Γλωσσα και Φυσική στη Μηχανική</vt:lpstr>
      <vt:lpstr>Που βρισκόμαστε;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Βασικες Εννοιες Φυσικης</dc:title>
  <dc:creator>ΠΤΔΕ</dc:creator>
  <cp:lastModifiedBy>ΠΤΔΕ</cp:lastModifiedBy>
  <cp:revision>64</cp:revision>
  <dcterms:created xsi:type="dcterms:W3CDTF">2015-09-24T08:39:26Z</dcterms:created>
  <dcterms:modified xsi:type="dcterms:W3CDTF">2019-11-15T17:34:51Z</dcterms:modified>
</cp:coreProperties>
</file>