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handoutMasterIdLst>
    <p:handoutMasterId r:id="rId42"/>
  </p:handoutMasterIdLst>
  <p:sldIdLst>
    <p:sldId id="256" r:id="rId2"/>
    <p:sldId id="258" r:id="rId3"/>
    <p:sldId id="285" r:id="rId4"/>
    <p:sldId id="257" r:id="rId5"/>
    <p:sldId id="279" r:id="rId6"/>
    <p:sldId id="280" r:id="rId7"/>
    <p:sldId id="298" r:id="rId8"/>
    <p:sldId id="281" r:id="rId9"/>
    <p:sldId id="282" r:id="rId10"/>
    <p:sldId id="283" r:id="rId11"/>
    <p:sldId id="284" r:id="rId12"/>
    <p:sldId id="303" r:id="rId13"/>
    <p:sldId id="304" r:id="rId14"/>
    <p:sldId id="305" r:id="rId15"/>
    <p:sldId id="306" r:id="rId16"/>
    <p:sldId id="297" r:id="rId17"/>
    <p:sldId id="296" r:id="rId18"/>
    <p:sldId id="286" r:id="rId19"/>
    <p:sldId id="307" r:id="rId20"/>
    <p:sldId id="308" r:id="rId21"/>
    <p:sldId id="315" r:id="rId22"/>
    <p:sldId id="309" r:id="rId23"/>
    <p:sldId id="310" r:id="rId24"/>
    <p:sldId id="311" r:id="rId25"/>
    <p:sldId id="312" r:id="rId26"/>
    <p:sldId id="313" r:id="rId27"/>
    <p:sldId id="314" r:id="rId28"/>
    <p:sldId id="287" r:id="rId29"/>
    <p:sldId id="288" r:id="rId30"/>
    <p:sldId id="289" r:id="rId31"/>
    <p:sldId id="290" r:id="rId32"/>
    <p:sldId id="291" r:id="rId33"/>
    <p:sldId id="292" r:id="rId34"/>
    <p:sldId id="293" r:id="rId35"/>
    <p:sldId id="294" r:id="rId36"/>
    <p:sldId id="295" r:id="rId37"/>
    <p:sldId id="262" r:id="rId38"/>
    <p:sldId id="263" r:id="rId39"/>
    <p:sldId id="277" r:id="rId40"/>
    <p:sldId id="278" r:id="rId41"/>
  </p:sldIdLst>
  <p:sldSz cx="9144000" cy="6858000" type="screen4x3"/>
  <p:notesSz cx="6883400" cy="9906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54" autoAdjust="0"/>
  </p:normalViewPr>
  <p:slideViewPr>
    <p:cSldViewPr>
      <p:cViewPr varScale="1">
        <p:scale>
          <a:sx n="104" d="100"/>
          <a:sy n="104" d="100"/>
        </p:scale>
        <p:origin x="-174" y="-84"/>
      </p:cViewPr>
      <p:guideLst>
        <p:guide orient="horz" pos="2160"/>
        <p:guide pos="2880"/>
      </p:guideLst>
    </p:cSldViewPr>
  </p:slideViewPr>
  <p:outlineViewPr>
    <p:cViewPr>
      <p:scale>
        <a:sx n="33" d="100"/>
        <a:sy n="33" d="100"/>
      </p:scale>
      <p:origin x="0" y="306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82913" cy="495300"/>
          </a:xfrm>
          <a:prstGeom prst="rect">
            <a:avLst/>
          </a:prstGeom>
        </p:spPr>
        <p:txBody>
          <a:bodyPr vert="horz" lIns="91440" tIns="45720" rIns="91440" bIns="45720" rtlCol="0"/>
          <a:lstStyle>
            <a:lvl1pPr algn="l">
              <a:defRPr sz="1200" dirty="0" smtClean="0"/>
            </a:lvl1pPr>
          </a:lstStyle>
          <a:p>
            <a:pPr>
              <a:defRPr/>
            </a:pPr>
            <a:endParaRPr lang="el-GR"/>
          </a:p>
        </p:txBody>
      </p:sp>
      <p:sp>
        <p:nvSpPr>
          <p:cNvPr id="3" name="2 - Θέση ημερομηνίας"/>
          <p:cNvSpPr>
            <a:spLocks noGrp="1"/>
          </p:cNvSpPr>
          <p:nvPr>
            <p:ph type="dt" sz="quarter" idx="1"/>
          </p:nvPr>
        </p:nvSpPr>
        <p:spPr>
          <a:xfrm>
            <a:off x="3898900" y="0"/>
            <a:ext cx="2982913" cy="495300"/>
          </a:xfrm>
          <a:prstGeom prst="rect">
            <a:avLst/>
          </a:prstGeom>
        </p:spPr>
        <p:txBody>
          <a:bodyPr vert="horz" lIns="91440" tIns="45720" rIns="91440" bIns="45720" rtlCol="0"/>
          <a:lstStyle>
            <a:lvl1pPr algn="r">
              <a:defRPr sz="1200" smtClean="0"/>
            </a:lvl1pPr>
          </a:lstStyle>
          <a:p>
            <a:pPr>
              <a:defRPr/>
            </a:pPr>
            <a:fld id="{9538443D-FF16-4C59-A8DD-40A603B14906}" type="datetimeFigureOut">
              <a:rPr lang="el-GR"/>
              <a:pPr>
                <a:defRPr/>
              </a:pPr>
              <a:t>14/4/2011</a:t>
            </a:fld>
            <a:endParaRPr lang="el-GR" dirty="0"/>
          </a:p>
        </p:txBody>
      </p:sp>
      <p:sp>
        <p:nvSpPr>
          <p:cNvPr id="4" name="3 - Θέση υποσέλιδου"/>
          <p:cNvSpPr>
            <a:spLocks noGrp="1"/>
          </p:cNvSpPr>
          <p:nvPr>
            <p:ph type="ftr" sz="quarter" idx="2"/>
          </p:nvPr>
        </p:nvSpPr>
        <p:spPr>
          <a:xfrm>
            <a:off x="0" y="9409113"/>
            <a:ext cx="2982913" cy="495300"/>
          </a:xfrm>
          <a:prstGeom prst="rect">
            <a:avLst/>
          </a:prstGeom>
        </p:spPr>
        <p:txBody>
          <a:bodyPr vert="horz" lIns="91440" tIns="45720" rIns="91440" bIns="45720" rtlCol="0" anchor="b"/>
          <a:lstStyle>
            <a:lvl1pPr algn="l">
              <a:defRPr sz="1200" dirty="0" smtClean="0"/>
            </a:lvl1pPr>
          </a:lstStyle>
          <a:p>
            <a:pPr>
              <a:defRPr/>
            </a:pPr>
            <a:endParaRPr lang="el-GR"/>
          </a:p>
        </p:txBody>
      </p:sp>
      <p:sp>
        <p:nvSpPr>
          <p:cNvPr id="5" name="4 - Θέση αριθμού διαφάνειας"/>
          <p:cNvSpPr>
            <a:spLocks noGrp="1"/>
          </p:cNvSpPr>
          <p:nvPr>
            <p:ph type="sldNum" sz="quarter" idx="3"/>
          </p:nvPr>
        </p:nvSpPr>
        <p:spPr>
          <a:xfrm>
            <a:off x="3898900" y="9409113"/>
            <a:ext cx="2982913" cy="495300"/>
          </a:xfrm>
          <a:prstGeom prst="rect">
            <a:avLst/>
          </a:prstGeom>
        </p:spPr>
        <p:txBody>
          <a:bodyPr vert="horz" lIns="91440" tIns="45720" rIns="91440" bIns="45720" rtlCol="0" anchor="b"/>
          <a:lstStyle>
            <a:lvl1pPr algn="r">
              <a:defRPr sz="1200" smtClean="0"/>
            </a:lvl1pPr>
          </a:lstStyle>
          <a:p>
            <a:pPr>
              <a:defRPr/>
            </a:pPr>
            <a:fld id="{2E585D33-ACC8-402D-81DF-8DFB0A3CB729}" type="slidenum">
              <a:rPr lang="el-GR"/>
              <a:pPr>
                <a:defRPr/>
              </a:pPr>
              <a:t>‹#›</a:t>
            </a:fld>
            <a:endParaRPr lang="el-GR"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pPr>
              <a:defRPr/>
            </a:pPr>
            <a:fld id="{E51BBCA5-85B2-4F70-A4B8-A3A9A1D28E43}" type="datetimeFigureOut">
              <a:rPr lang="el-GR" smtClean="0"/>
              <a:pPr>
                <a:defRPr/>
              </a:pPr>
              <a:t>14/4/2011</a:t>
            </a:fld>
            <a:endParaRPr lang="el-GR" dirty="0"/>
          </a:p>
        </p:txBody>
      </p:sp>
      <p:sp>
        <p:nvSpPr>
          <p:cNvPr id="20" name="19 - Θέση υποσέλιδου"/>
          <p:cNvSpPr>
            <a:spLocks noGrp="1"/>
          </p:cNvSpPr>
          <p:nvPr>
            <p:ph type="ftr" sz="quarter" idx="11"/>
          </p:nvPr>
        </p:nvSpPr>
        <p:spPr/>
        <p:txBody>
          <a:bodyPr/>
          <a:lstStyle>
            <a:extLst/>
          </a:lstStyle>
          <a:p>
            <a:pPr>
              <a:defRPr/>
            </a:pPr>
            <a:endParaRPr lang="el-GR"/>
          </a:p>
        </p:txBody>
      </p:sp>
      <p:sp>
        <p:nvSpPr>
          <p:cNvPr id="10" name="9 - Θέση αριθμού διαφάνειας"/>
          <p:cNvSpPr>
            <a:spLocks noGrp="1"/>
          </p:cNvSpPr>
          <p:nvPr>
            <p:ph type="sldNum" sz="quarter" idx="12"/>
          </p:nvPr>
        </p:nvSpPr>
        <p:spPr/>
        <p:txBody>
          <a:bodyPr/>
          <a:lstStyle>
            <a:extLst/>
          </a:lstStyle>
          <a:p>
            <a:pPr>
              <a:defRPr/>
            </a:pPr>
            <a:fld id="{5E100E6F-139F-4BA9-AD2B-E8BC664D2140}" type="slidenum">
              <a:rPr lang="el-GR" smtClean="0"/>
              <a:pPr>
                <a:defRPr/>
              </a:pPr>
              <a:t>‹#›</a:t>
            </a:fld>
            <a:endParaRPr lang="el-GR" dirty="0"/>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fld id="{FC63270C-F8F9-46F9-998C-DC6021079761}" type="datetimeFigureOut">
              <a:rPr lang="el-GR" smtClean="0"/>
              <a:pPr>
                <a:defRPr/>
              </a:pPr>
              <a:t>14/4/2011</a:t>
            </a:fld>
            <a:endParaRPr lang="el-GR" dirty="0"/>
          </a:p>
        </p:txBody>
      </p:sp>
      <p:sp>
        <p:nvSpPr>
          <p:cNvPr id="5" name="4 - Θέση υποσέλιδου"/>
          <p:cNvSpPr>
            <a:spLocks noGrp="1"/>
          </p:cNvSpPr>
          <p:nvPr>
            <p:ph type="ftr" sz="quarter" idx="11"/>
          </p:nvPr>
        </p:nvSpPr>
        <p:spPr/>
        <p:txBody>
          <a:bodyPr/>
          <a:lstStyle>
            <a:extLst/>
          </a:lstStyle>
          <a:p>
            <a:pPr>
              <a:defRPr/>
            </a:pPr>
            <a:endParaRPr lang="el-GR"/>
          </a:p>
        </p:txBody>
      </p:sp>
      <p:sp>
        <p:nvSpPr>
          <p:cNvPr id="6" name="5 - Θέση αριθμού διαφάνειας"/>
          <p:cNvSpPr>
            <a:spLocks noGrp="1"/>
          </p:cNvSpPr>
          <p:nvPr>
            <p:ph type="sldNum" sz="quarter" idx="12"/>
          </p:nvPr>
        </p:nvSpPr>
        <p:spPr/>
        <p:txBody>
          <a:bodyPr/>
          <a:lstStyle>
            <a:extLst/>
          </a:lstStyle>
          <a:p>
            <a:pPr>
              <a:defRPr/>
            </a:pPr>
            <a:fld id="{E8FFD648-6A27-4246-AA94-57F1DBF3C453}" type="slidenum">
              <a:rPr lang="el-GR" smtClean="0"/>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fld id="{354695BB-1442-4E0D-B3F9-C8BBF7A90AD1}" type="datetimeFigureOut">
              <a:rPr lang="el-GR" smtClean="0"/>
              <a:pPr>
                <a:defRPr/>
              </a:pPr>
              <a:t>14/4/2011</a:t>
            </a:fld>
            <a:endParaRPr lang="el-GR" dirty="0"/>
          </a:p>
        </p:txBody>
      </p:sp>
      <p:sp>
        <p:nvSpPr>
          <p:cNvPr id="5" name="4 - Θέση υποσέλιδου"/>
          <p:cNvSpPr>
            <a:spLocks noGrp="1"/>
          </p:cNvSpPr>
          <p:nvPr>
            <p:ph type="ftr" sz="quarter" idx="11"/>
          </p:nvPr>
        </p:nvSpPr>
        <p:spPr/>
        <p:txBody>
          <a:bodyPr/>
          <a:lstStyle>
            <a:extLst/>
          </a:lstStyle>
          <a:p>
            <a:pPr>
              <a:defRPr/>
            </a:pPr>
            <a:endParaRPr lang="el-GR"/>
          </a:p>
        </p:txBody>
      </p:sp>
      <p:sp>
        <p:nvSpPr>
          <p:cNvPr id="6" name="5 - Θέση αριθμού διαφάνειας"/>
          <p:cNvSpPr>
            <a:spLocks noGrp="1"/>
          </p:cNvSpPr>
          <p:nvPr>
            <p:ph type="sldNum" sz="quarter" idx="12"/>
          </p:nvPr>
        </p:nvSpPr>
        <p:spPr/>
        <p:txBody>
          <a:bodyPr/>
          <a:lstStyle>
            <a:extLst/>
          </a:lstStyle>
          <a:p>
            <a:pPr>
              <a:defRPr/>
            </a:pPr>
            <a:fld id="{D1A0B36B-2B1C-41C2-B8C3-5B9B76D29682}" type="slidenum">
              <a:rPr lang="el-GR" smtClean="0"/>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fld id="{73A0D579-A369-4AA1-864D-FF319B552103}" type="datetimeFigureOut">
              <a:rPr lang="el-GR" smtClean="0"/>
              <a:pPr>
                <a:defRPr/>
              </a:pPr>
              <a:t>14/4/2011</a:t>
            </a:fld>
            <a:endParaRPr lang="el-GR" dirty="0"/>
          </a:p>
        </p:txBody>
      </p:sp>
      <p:sp>
        <p:nvSpPr>
          <p:cNvPr id="5" name="4 - Θέση υποσέλιδου"/>
          <p:cNvSpPr>
            <a:spLocks noGrp="1"/>
          </p:cNvSpPr>
          <p:nvPr>
            <p:ph type="ftr" sz="quarter" idx="11"/>
          </p:nvPr>
        </p:nvSpPr>
        <p:spPr/>
        <p:txBody>
          <a:bodyPr/>
          <a:lstStyle>
            <a:extLst/>
          </a:lstStyle>
          <a:p>
            <a:pPr>
              <a:defRPr/>
            </a:pPr>
            <a:endParaRPr lang="el-GR"/>
          </a:p>
        </p:txBody>
      </p:sp>
      <p:sp>
        <p:nvSpPr>
          <p:cNvPr id="6" name="5 - Θέση αριθμού διαφάνειας"/>
          <p:cNvSpPr>
            <a:spLocks noGrp="1"/>
          </p:cNvSpPr>
          <p:nvPr>
            <p:ph type="sldNum" sz="quarter" idx="12"/>
          </p:nvPr>
        </p:nvSpPr>
        <p:spPr/>
        <p:txBody>
          <a:bodyPr/>
          <a:lstStyle>
            <a:extLst/>
          </a:lstStyle>
          <a:p>
            <a:pPr>
              <a:defRPr/>
            </a:pPr>
            <a:fld id="{8839A043-21EB-4182-A3F2-1CC7A2603E63}" type="slidenum">
              <a:rPr lang="el-GR" smtClean="0"/>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pPr>
              <a:defRPr/>
            </a:pPr>
            <a:fld id="{2225AF88-D576-4EF7-9220-BC02A149ABDE}" type="datetimeFigureOut">
              <a:rPr lang="el-GR" smtClean="0"/>
              <a:pPr>
                <a:defRPr/>
              </a:pPr>
              <a:t>14/4/2011</a:t>
            </a:fld>
            <a:endParaRPr lang="el-GR" dirty="0"/>
          </a:p>
        </p:txBody>
      </p:sp>
      <p:sp>
        <p:nvSpPr>
          <p:cNvPr id="5" name="4 - Θέση υποσέλιδου"/>
          <p:cNvSpPr>
            <a:spLocks noGrp="1"/>
          </p:cNvSpPr>
          <p:nvPr>
            <p:ph type="ftr" sz="quarter" idx="11"/>
          </p:nvPr>
        </p:nvSpPr>
        <p:spPr/>
        <p:txBody>
          <a:bodyPr/>
          <a:lstStyle>
            <a:extLst/>
          </a:lstStyle>
          <a:p>
            <a:pPr>
              <a:defRPr/>
            </a:pPr>
            <a:endParaRPr lang="el-GR"/>
          </a:p>
        </p:txBody>
      </p:sp>
      <p:sp>
        <p:nvSpPr>
          <p:cNvPr id="6" name="5 - Θέση αριθμού διαφάνειας"/>
          <p:cNvSpPr>
            <a:spLocks noGrp="1"/>
          </p:cNvSpPr>
          <p:nvPr>
            <p:ph type="sldNum" sz="quarter" idx="12"/>
          </p:nvPr>
        </p:nvSpPr>
        <p:spPr/>
        <p:txBody>
          <a:bodyPr/>
          <a:lstStyle>
            <a:extLst/>
          </a:lstStyle>
          <a:p>
            <a:pPr>
              <a:defRPr/>
            </a:pPr>
            <a:fld id="{FB620BB7-D665-405C-8E08-A6F74A405D65}" type="slidenum">
              <a:rPr lang="el-GR" smtClean="0"/>
              <a:pPr>
                <a:defRPr/>
              </a:pPr>
              <a:t>‹#›</a:t>
            </a:fld>
            <a:endParaRPr lang="el-GR" dirty="0"/>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fld id="{16A56075-76BD-442D-B611-1E602F5BBCF3}" type="datetimeFigureOut">
              <a:rPr lang="el-GR" smtClean="0"/>
              <a:pPr>
                <a:defRPr/>
              </a:pPr>
              <a:t>14/4/2011</a:t>
            </a:fld>
            <a:endParaRPr lang="el-GR" dirty="0"/>
          </a:p>
        </p:txBody>
      </p:sp>
      <p:sp>
        <p:nvSpPr>
          <p:cNvPr id="6" name="5 - Θέση υποσέλιδου"/>
          <p:cNvSpPr>
            <a:spLocks noGrp="1"/>
          </p:cNvSpPr>
          <p:nvPr>
            <p:ph type="ftr" sz="quarter" idx="11"/>
          </p:nvPr>
        </p:nvSpPr>
        <p:spPr/>
        <p:txBody>
          <a:bodyPr/>
          <a:lstStyle>
            <a:extLst/>
          </a:lstStyle>
          <a:p>
            <a:pPr>
              <a:defRPr/>
            </a:pPr>
            <a:endParaRPr lang="el-GR"/>
          </a:p>
        </p:txBody>
      </p:sp>
      <p:sp>
        <p:nvSpPr>
          <p:cNvPr id="7" name="6 - Θέση αριθμού διαφάνειας"/>
          <p:cNvSpPr>
            <a:spLocks noGrp="1"/>
          </p:cNvSpPr>
          <p:nvPr>
            <p:ph type="sldNum" sz="quarter" idx="12"/>
          </p:nvPr>
        </p:nvSpPr>
        <p:spPr/>
        <p:txBody>
          <a:bodyPr/>
          <a:lstStyle>
            <a:extLst/>
          </a:lstStyle>
          <a:p>
            <a:pPr>
              <a:defRPr/>
            </a:pPr>
            <a:fld id="{4BC73F30-7EEF-4979-8858-0F96D212ECCD}" type="slidenum">
              <a:rPr lang="el-GR" smtClean="0"/>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pPr>
              <a:defRPr/>
            </a:pPr>
            <a:fld id="{61989F82-1E59-42D6-8713-9B53A6ED2115}" type="datetimeFigureOut">
              <a:rPr lang="el-GR" smtClean="0"/>
              <a:pPr>
                <a:defRPr/>
              </a:pPr>
              <a:t>14/4/2011</a:t>
            </a:fld>
            <a:endParaRPr lang="el-GR" dirty="0"/>
          </a:p>
        </p:txBody>
      </p:sp>
      <p:sp>
        <p:nvSpPr>
          <p:cNvPr id="8" name="7 - Θέση υποσέλιδου"/>
          <p:cNvSpPr>
            <a:spLocks noGrp="1"/>
          </p:cNvSpPr>
          <p:nvPr>
            <p:ph type="ftr" sz="quarter" idx="11"/>
          </p:nvPr>
        </p:nvSpPr>
        <p:spPr/>
        <p:txBody>
          <a:bodyPr/>
          <a:lstStyle>
            <a:extLst/>
          </a:lstStyle>
          <a:p>
            <a:pPr>
              <a:defRPr/>
            </a:pPr>
            <a:endParaRPr lang="el-GR"/>
          </a:p>
        </p:txBody>
      </p:sp>
      <p:sp>
        <p:nvSpPr>
          <p:cNvPr id="9" name="8 - Θέση αριθμού διαφάνειας"/>
          <p:cNvSpPr>
            <a:spLocks noGrp="1"/>
          </p:cNvSpPr>
          <p:nvPr>
            <p:ph type="sldNum" sz="quarter" idx="12"/>
          </p:nvPr>
        </p:nvSpPr>
        <p:spPr/>
        <p:txBody>
          <a:bodyPr/>
          <a:lstStyle>
            <a:extLst/>
          </a:lstStyle>
          <a:p>
            <a:pPr>
              <a:defRPr/>
            </a:pPr>
            <a:fld id="{827AA881-AFD4-4F57-A4E9-AA01D243430E}" type="slidenum">
              <a:rPr lang="el-GR" smtClean="0"/>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pPr>
              <a:defRPr/>
            </a:pPr>
            <a:fld id="{CA9728EC-0FF3-4D4F-A9F9-CB0FB02C4C96}" type="datetimeFigureOut">
              <a:rPr lang="el-GR" smtClean="0"/>
              <a:pPr>
                <a:defRPr/>
              </a:pPr>
              <a:t>14/4/2011</a:t>
            </a:fld>
            <a:endParaRPr lang="el-GR" dirty="0"/>
          </a:p>
        </p:txBody>
      </p:sp>
      <p:sp>
        <p:nvSpPr>
          <p:cNvPr id="4" name="3 - Θέση υποσέλιδου"/>
          <p:cNvSpPr>
            <a:spLocks noGrp="1"/>
          </p:cNvSpPr>
          <p:nvPr>
            <p:ph type="ftr" sz="quarter" idx="11"/>
          </p:nvPr>
        </p:nvSpPr>
        <p:spPr/>
        <p:txBody>
          <a:bodyPr/>
          <a:lstStyle>
            <a:extLst/>
          </a:lstStyle>
          <a:p>
            <a:pPr>
              <a:defRPr/>
            </a:pPr>
            <a:endParaRPr lang="el-GR"/>
          </a:p>
        </p:txBody>
      </p:sp>
      <p:sp>
        <p:nvSpPr>
          <p:cNvPr id="5" name="4 - Θέση αριθμού διαφάνειας"/>
          <p:cNvSpPr>
            <a:spLocks noGrp="1"/>
          </p:cNvSpPr>
          <p:nvPr>
            <p:ph type="sldNum" sz="quarter" idx="12"/>
          </p:nvPr>
        </p:nvSpPr>
        <p:spPr/>
        <p:txBody>
          <a:bodyPr/>
          <a:lstStyle>
            <a:extLst/>
          </a:lstStyle>
          <a:p>
            <a:pPr>
              <a:defRPr/>
            </a:pPr>
            <a:fld id="{667C24F1-2EBC-49A9-BCB2-8649B4180ACC}" type="slidenum">
              <a:rPr lang="el-GR" smtClean="0"/>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pPr>
              <a:defRPr/>
            </a:pPr>
            <a:fld id="{F63B1005-57FA-46EE-AB15-0C087744E2FE}" type="datetimeFigureOut">
              <a:rPr lang="el-GR" smtClean="0"/>
              <a:pPr>
                <a:defRPr/>
              </a:pPr>
              <a:t>14/4/2011</a:t>
            </a:fld>
            <a:endParaRPr lang="el-GR" dirty="0"/>
          </a:p>
        </p:txBody>
      </p:sp>
      <p:sp>
        <p:nvSpPr>
          <p:cNvPr id="3" name="2 - Θέση υποσέλιδου"/>
          <p:cNvSpPr>
            <a:spLocks noGrp="1"/>
          </p:cNvSpPr>
          <p:nvPr>
            <p:ph type="ftr" sz="quarter" idx="11"/>
          </p:nvPr>
        </p:nvSpPr>
        <p:spPr/>
        <p:txBody>
          <a:bodyPr/>
          <a:lstStyle>
            <a:extLst/>
          </a:lstStyle>
          <a:p>
            <a:pPr>
              <a:defRPr/>
            </a:pPr>
            <a:endParaRPr lang="el-GR"/>
          </a:p>
        </p:txBody>
      </p:sp>
      <p:sp>
        <p:nvSpPr>
          <p:cNvPr id="4" name="3 - Θέση αριθμού διαφάνειας"/>
          <p:cNvSpPr>
            <a:spLocks noGrp="1"/>
          </p:cNvSpPr>
          <p:nvPr>
            <p:ph type="sldNum" sz="quarter" idx="12"/>
          </p:nvPr>
        </p:nvSpPr>
        <p:spPr/>
        <p:txBody>
          <a:bodyPr/>
          <a:lstStyle>
            <a:extLst/>
          </a:lstStyle>
          <a:p>
            <a:pPr>
              <a:defRPr/>
            </a:pPr>
            <a:fld id="{8A51F38F-7A0B-4F49-8FAD-FDD82FD1D9A9}" type="slidenum">
              <a:rPr lang="el-GR" smtClean="0"/>
              <a:pPr>
                <a:defRPr/>
              </a:pPr>
              <a:t>‹#›</a:t>
            </a:fld>
            <a:endParaRPr lang="el-GR" dirty="0"/>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fld id="{548A1621-C1A7-4899-8BA1-7F0EDEBAF007}" type="datetimeFigureOut">
              <a:rPr lang="el-GR" smtClean="0"/>
              <a:pPr>
                <a:defRPr/>
              </a:pPr>
              <a:t>14/4/2011</a:t>
            </a:fld>
            <a:endParaRPr lang="el-GR" dirty="0"/>
          </a:p>
        </p:txBody>
      </p:sp>
      <p:sp>
        <p:nvSpPr>
          <p:cNvPr id="6" name="5 - Θέση υποσέλιδου"/>
          <p:cNvSpPr>
            <a:spLocks noGrp="1"/>
          </p:cNvSpPr>
          <p:nvPr>
            <p:ph type="ftr" sz="quarter" idx="11"/>
          </p:nvPr>
        </p:nvSpPr>
        <p:spPr/>
        <p:txBody>
          <a:bodyPr/>
          <a:lstStyle>
            <a:extLst/>
          </a:lstStyle>
          <a:p>
            <a:pPr>
              <a:defRPr/>
            </a:pPr>
            <a:endParaRPr lang="el-GR"/>
          </a:p>
        </p:txBody>
      </p:sp>
      <p:sp>
        <p:nvSpPr>
          <p:cNvPr id="7" name="6 - Θέση αριθμού διαφάνειας"/>
          <p:cNvSpPr>
            <a:spLocks noGrp="1"/>
          </p:cNvSpPr>
          <p:nvPr>
            <p:ph type="sldNum" sz="quarter" idx="12"/>
          </p:nvPr>
        </p:nvSpPr>
        <p:spPr/>
        <p:txBody>
          <a:bodyPr/>
          <a:lstStyle>
            <a:extLst/>
          </a:lstStyle>
          <a:p>
            <a:pPr>
              <a:defRPr/>
            </a:pPr>
            <a:fld id="{0ABFD1AD-C9A6-4266-916C-1616E7CFE8F6}" type="slidenum">
              <a:rPr lang="el-GR" smtClean="0"/>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pPr>
              <a:defRPr/>
            </a:pPr>
            <a:fld id="{2B2EF92D-1135-44FB-8173-D893FB435B47}" type="datetimeFigureOut">
              <a:rPr lang="el-GR" smtClean="0"/>
              <a:pPr>
                <a:defRPr/>
              </a:pPr>
              <a:t>14/4/2011</a:t>
            </a:fld>
            <a:endParaRPr lang="el-GR" dirty="0"/>
          </a:p>
        </p:txBody>
      </p:sp>
      <p:sp>
        <p:nvSpPr>
          <p:cNvPr id="6" name="5 - Θέση υποσέλιδου"/>
          <p:cNvSpPr>
            <a:spLocks noGrp="1"/>
          </p:cNvSpPr>
          <p:nvPr>
            <p:ph type="ftr" sz="quarter" idx="11"/>
          </p:nvPr>
        </p:nvSpPr>
        <p:spPr/>
        <p:txBody>
          <a:bodyPr/>
          <a:lstStyle>
            <a:extLst/>
          </a:lstStyle>
          <a:p>
            <a:pPr>
              <a:defRPr/>
            </a:pPr>
            <a:endParaRPr lang="el-GR"/>
          </a:p>
        </p:txBody>
      </p:sp>
      <p:sp>
        <p:nvSpPr>
          <p:cNvPr id="7" name="6 - Θέση αριθμού διαφάνειας"/>
          <p:cNvSpPr>
            <a:spLocks noGrp="1"/>
          </p:cNvSpPr>
          <p:nvPr>
            <p:ph type="sldNum" sz="quarter" idx="12"/>
          </p:nvPr>
        </p:nvSpPr>
        <p:spPr/>
        <p:txBody>
          <a:bodyPr/>
          <a:lstStyle>
            <a:extLst/>
          </a:lstStyle>
          <a:p>
            <a:pPr>
              <a:defRPr/>
            </a:pPr>
            <a:fld id="{C8872AB6-8910-4002-A463-351C792F3ADF}" type="slidenum">
              <a:rPr lang="el-GR" smtClean="0"/>
              <a:pPr>
                <a:defRPr/>
              </a:pPr>
              <a:t>‹#›</a:t>
            </a:fld>
            <a:endParaRPr lang="el-GR" dirty="0"/>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C93255A8-F717-4F06-AD0F-804432421B47}" type="datetimeFigureOut">
              <a:rPr lang="el-GR" smtClean="0"/>
              <a:pPr>
                <a:defRPr/>
              </a:pPr>
              <a:t>14/4/2011</a:t>
            </a:fld>
            <a:endParaRPr lang="el-GR" dirty="0"/>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DC1D4C30-089C-4536-B599-16287C93925C}" type="slidenum">
              <a:rPr lang="el-GR" smtClean="0"/>
              <a:pPr>
                <a:defRPr/>
              </a:pPr>
              <a:t>‹#›</a:t>
            </a:fld>
            <a:endParaRPr lang="el-GR" dirty="0"/>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ctrTitle" idx="4294967295"/>
          </p:nvPr>
        </p:nvSpPr>
        <p:spPr>
          <a:xfrm>
            <a:off x="0" y="2130425"/>
            <a:ext cx="7772400" cy="1155700"/>
          </a:xfrm>
        </p:spPr>
        <p:txBody>
          <a:bodyPr anchor="ctr">
            <a:normAutofit fontScale="90000"/>
          </a:bodyPr>
          <a:lstStyle/>
          <a:p>
            <a:pPr algn="ctr" eaLnBrk="1" hangingPunct="1"/>
            <a:r>
              <a:rPr lang="el-GR" sz="4400" dirty="0" smtClean="0"/>
              <a:t>Εκπαίδευση για ένα </a:t>
            </a:r>
            <a:br>
              <a:rPr lang="el-GR" sz="4400" dirty="0" smtClean="0"/>
            </a:br>
            <a:r>
              <a:rPr lang="el-GR" sz="4400" dirty="0" smtClean="0"/>
              <a:t>Βιώσιμο Μέλλον </a:t>
            </a:r>
            <a:br>
              <a:rPr lang="el-GR" sz="4400" dirty="0" smtClean="0"/>
            </a:br>
            <a:endParaRPr lang="el-GR" sz="4100" i="1" dirty="0" smtClean="0"/>
          </a:p>
        </p:txBody>
      </p:sp>
      <p:sp>
        <p:nvSpPr>
          <p:cNvPr id="3" name="2 - Υπότιτλος"/>
          <p:cNvSpPr>
            <a:spLocks noGrp="1"/>
          </p:cNvSpPr>
          <p:nvPr>
            <p:ph type="subTitle" idx="4294967295"/>
          </p:nvPr>
        </p:nvSpPr>
        <p:spPr>
          <a:xfrm>
            <a:off x="3162300" y="3946525"/>
            <a:ext cx="5981700" cy="1558925"/>
          </a:xfrm>
        </p:spPr>
        <p:txBody>
          <a:bodyPr>
            <a:normAutofit fontScale="70000" lnSpcReduction="20000"/>
          </a:bodyPr>
          <a:lstStyle/>
          <a:p>
            <a:pPr marL="0" indent="0" algn="ctr" eaLnBrk="1" hangingPunct="1">
              <a:buFont typeface="Wingdings" pitchFamily="2" charset="2"/>
              <a:buNone/>
              <a:defRPr/>
            </a:pPr>
            <a:r>
              <a:rPr lang="el-GR" sz="3300" dirty="0" smtClean="0">
                <a:solidFill>
                  <a:srgbClr val="898989"/>
                </a:solidFill>
              </a:rPr>
              <a:t>Στέφανος Παρασκευόπουλος</a:t>
            </a:r>
          </a:p>
          <a:p>
            <a:pPr marL="0" indent="0" algn="ctr" eaLnBrk="1" hangingPunct="1">
              <a:buFont typeface="Wingdings" pitchFamily="2" charset="2"/>
              <a:buNone/>
              <a:defRPr/>
            </a:pPr>
            <a:r>
              <a:rPr lang="el-GR" sz="2600" dirty="0" smtClean="0">
                <a:solidFill>
                  <a:srgbClr val="898989"/>
                </a:solidFill>
              </a:rPr>
              <a:t>Καθηγητής </a:t>
            </a:r>
          </a:p>
          <a:p>
            <a:pPr marL="0" indent="0" algn="ctr" eaLnBrk="1" hangingPunct="1">
              <a:buFont typeface="Wingdings" pitchFamily="2" charset="2"/>
              <a:buNone/>
              <a:defRPr/>
            </a:pPr>
            <a:r>
              <a:rPr lang="el-GR" sz="2600" dirty="0" smtClean="0">
                <a:solidFill>
                  <a:srgbClr val="898989"/>
                </a:solidFill>
              </a:rPr>
              <a:t>Οικολογίας και Αγωγής για την Προστασία του Περιβάλλοντος</a:t>
            </a:r>
          </a:p>
          <a:p>
            <a:pPr marL="0" indent="0" algn="ctr" eaLnBrk="1" hangingPunct="1">
              <a:buFont typeface="Wingdings" pitchFamily="2" charset="2"/>
              <a:buNone/>
              <a:defRPr/>
            </a:pPr>
            <a:r>
              <a:rPr lang="el-GR" sz="2600" dirty="0" smtClean="0">
                <a:solidFill>
                  <a:srgbClr val="898989"/>
                </a:solidFill>
              </a:rPr>
              <a:t>ΠΤΕΑ-Πανεπιστήμιο Θεσσαλίας</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sz="3200" smtClean="0">
                <a:solidFill>
                  <a:schemeClr val="tx1"/>
                </a:solidFill>
              </a:rPr>
              <a:t>Εκπαίδευση  για την αειφόρο ανάπτυξη</a:t>
            </a:r>
            <a:endParaRPr lang="el-GR" smtClean="0"/>
          </a:p>
        </p:txBody>
      </p:sp>
      <p:sp>
        <p:nvSpPr>
          <p:cNvPr id="12291" name="2 - Θέση περιεχομένου"/>
          <p:cNvSpPr>
            <a:spLocks noGrp="1"/>
          </p:cNvSpPr>
          <p:nvPr>
            <p:ph idx="1"/>
          </p:nvPr>
        </p:nvSpPr>
        <p:spPr/>
        <p:txBody>
          <a:bodyPr/>
          <a:lstStyle/>
          <a:p>
            <a:pPr eaLnBrk="1" hangingPunct="1"/>
            <a:r>
              <a:rPr lang="el-GR" sz="2000" smtClean="0"/>
              <a:t>Καθώς εργαζόμαστε για την επίτευξη των στόχων της</a:t>
            </a:r>
            <a:br>
              <a:rPr lang="el-GR" sz="2000" smtClean="0"/>
            </a:br>
            <a:r>
              <a:rPr lang="el-GR" sz="2000" smtClean="0"/>
              <a:t>Δεκαετίας, θα είναι σημαντικό τα σχολεία να προετοιμαστούν και να  εξουσιοδοτήσουν τους μαθητές να αναλάβουν την ευθύνη της δημιουργίας αλλά και της απόλαυσης ενός βιώσιμου μέλλοντος. </a:t>
            </a:r>
          </a:p>
          <a:p>
            <a:pPr eaLnBrk="1" hangingPunct="1"/>
            <a:endParaRPr lang="el-GR" sz="2000" smtClean="0"/>
          </a:p>
          <a:p>
            <a:pPr eaLnBrk="1" hangingPunct="1"/>
            <a:r>
              <a:rPr lang="el-GR" sz="2000" smtClean="0"/>
              <a:t>Ένα τέτοιο όραμα για τη σχολική εκπαίδευση είναι άκρως μεταρρυθμιστικό. Είναι κάτι πολύ περισσότερο από ένα ζήτημα αλλαγής προγράμματος σπουδών και απαιτεί </a:t>
            </a:r>
            <a:br>
              <a:rPr lang="el-GR" sz="2000" smtClean="0"/>
            </a:br>
            <a:r>
              <a:rPr lang="el-GR" sz="2000" smtClean="0"/>
              <a:t>ολόκληρο το σχολείο να προσεγγίσει το όραμα αυτό και να υπάρξουν καινοτομίες στη διδασκαλία και μάθηση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pPr eaLnBrk="1" hangingPunct="1"/>
            <a:r>
              <a:rPr lang="el-GR" sz="3200" smtClean="0">
                <a:solidFill>
                  <a:schemeClr val="tx1"/>
                </a:solidFill>
              </a:rPr>
              <a:t>Εκπαίδευση  για την αειφόρο ανάπτυξη</a:t>
            </a:r>
            <a:endParaRPr lang="el-GR" smtClean="0"/>
          </a:p>
        </p:txBody>
      </p:sp>
      <p:sp>
        <p:nvSpPr>
          <p:cNvPr id="13315" name="2 - Θέση περιεχομένου"/>
          <p:cNvSpPr>
            <a:spLocks noGrp="1"/>
          </p:cNvSpPr>
          <p:nvPr>
            <p:ph idx="1"/>
          </p:nvPr>
        </p:nvSpPr>
        <p:spPr/>
        <p:txBody>
          <a:bodyPr/>
          <a:lstStyle/>
          <a:p>
            <a:pPr eaLnBrk="1" hangingPunct="1"/>
            <a:r>
              <a:rPr lang="el-GR" sz="2000" smtClean="0"/>
              <a:t>Όταν οι μαθητές εγκαταλείπουν το σχολείο, πρέπει να διαθέτουν κατανόηση και ενδιαφέρον για τη διαχείριση </a:t>
            </a:r>
            <a:br>
              <a:rPr lang="el-GR" sz="2000" smtClean="0"/>
            </a:br>
            <a:r>
              <a:rPr lang="el-GR" sz="2000" smtClean="0"/>
              <a:t>του φυσικού περιβάλλοντος, και τη γνώση έτσι ώστε να συμβάλουν στην οικολογικά βιώσιμη  ανάπτυξη</a:t>
            </a:r>
            <a:br>
              <a:rPr lang="el-GR" sz="2000" smtClean="0"/>
            </a:br>
            <a:r>
              <a:rPr lang="el-GR" sz="2000" smtClean="0"/>
              <a:t/>
            </a:r>
            <a:br>
              <a:rPr lang="el-GR" sz="2000" smtClean="0"/>
            </a:br>
            <a:r>
              <a:rPr lang="el-GR" sz="2000" smtClean="0"/>
              <a:t>Αυτό σημαίνει ότι οι μαθητές πρέπει να κατανοήσουν την </a:t>
            </a:r>
            <a:br>
              <a:rPr lang="el-GR" sz="2000" smtClean="0"/>
            </a:br>
            <a:r>
              <a:rPr lang="el-GR" sz="2000" smtClean="0"/>
              <a:t>πολυπλοκότητα του κόσμου στον οποίο ζουν και να </a:t>
            </a:r>
            <a:br>
              <a:rPr lang="el-GR" sz="2000" smtClean="0"/>
            </a:br>
            <a:r>
              <a:rPr lang="el-GR" sz="2000" smtClean="0"/>
              <a:t>διαθέτουν τις γνώσεις, δεξιότητες κριτικής σκέψης, τις αξίες </a:t>
            </a:r>
            <a:br>
              <a:rPr lang="el-GR" sz="2000" smtClean="0"/>
            </a:br>
            <a:r>
              <a:rPr lang="el-GR" sz="2000" smtClean="0"/>
              <a:t>και την ικανότητα για να συμμετέχουν στη λήψη αποφάσεων σχετικά με περιβαλλοντικά και αναπτυξιακά θέματα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fontScale="92500" lnSpcReduction="20000"/>
          </a:bodyPr>
          <a:lstStyle/>
          <a:p>
            <a:pPr eaLnBrk="1" hangingPunct="1">
              <a:lnSpc>
                <a:spcPct val="90000"/>
              </a:lnSpc>
              <a:defRPr/>
            </a:pPr>
            <a:r>
              <a:rPr lang="el-GR" dirty="0" smtClean="0"/>
              <a:t>Οι ανησυχίες της εκπαίδευση για την αειφόρο ανάπτυξη που σχετίζονται με τις κοινωνικές παραμέτρους ,εκφράζονται μέσα από την προαγωγή της συμμετοχής του κοινού στη λήψη αποφάσεων και στην συνακόλουθη ενδυναμωτική της φύση, στοιχεία που θεωρούνται ως θεμελιώδεις παράμετροι μιας δημοκρατικής κοινωνίας (Fagan, 1998∙ Sterling, 1998∙ Webster, 1998∙ Wals &amp; Jickling, 2000).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fontScale="85000" lnSpcReduction="10000"/>
          </a:bodyPr>
          <a:lstStyle/>
          <a:p>
            <a:pPr eaLnBrk="1" hangingPunct="1">
              <a:lnSpc>
                <a:spcPct val="90000"/>
              </a:lnSpc>
              <a:defRPr/>
            </a:pPr>
            <a:r>
              <a:rPr lang="el-GR" dirty="0" smtClean="0"/>
              <a:t>Πολλοί εκπαιδευτές βοηθούν την κοινωνία να επιτύχει την αειφορία, διδάσκοντας αυτό που στην αγγλόφωνη βιβλιογραφία αποκαλείται «τα τρία ‘e’»,από το αρχικό γράμμα των λέξεων αυτών στην αγγλική γλώσσα, δηλαδή το περιβάλλον (environment), η οικονομία (economics) και η δικαιοσύνη (equity), μαζί με τα παραδοσιακά «τρία ‘r’» -την ανάγνωση (reading), τη γραφή (writing) και την αριθμητική (arithmetic).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lnSpcReduction="10000"/>
          </a:bodyPr>
          <a:lstStyle/>
          <a:p>
            <a:pPr eaLnBrk="1" hangingPunct="1">
              <a:lnSpc>
                <a:spcPct val="80000"/>
              </a:lnSpc>
              <a:defRPr/>
            </a:pPr>
            <a:r>
              <a:rPr lang="el-GR" sz="2500" dirty="0" smtClean="0"/>
              <a:t>Στην εκπαίδευση για την αειφόρο ανάπτυξη, χρειαζόμαστε μια εκπαίδευση που να συμβάλλει σε μια σωστή αντίληψη της κατάστασης του κοσμου και να προετοιμάζει τους πολίτες για τη λήψη αποφάσεων (Aikenhead, 1996), το σχεδιασμό δραστηριοτήτων ΠΕ, οι οποίες εστιάζουν τόσο στην ανθρώπινη ανάπτυξη, όσο και στη άμεση σχετικότητα με το περιβάλλον και την καθημερινή ζωή του/της μαθητή/τριας(Wals &amp; Alblas, 1997), τη δημιουργία υπεύθυνων στάσεων (Tilbury, 1995∙ Mayor Zaragoza, 2000)  και την προώθηση υπεύθυνων συμπεριφορών (Almenar et al., 1998).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fontScale="92500"/>
          </a:bodyPr>
          <a:lstStyle/>
          <a:p>
            <a:pPr eaLnBrk="1" hangingPunct="1">
              <a:lnSpc>
                <a:spcPct val="80000"/>
              </a:lnSpc>
              <a:defRPr/>
            </a:pPr>
            <a:r>
              <a:rPr lang="el-GR" sz="2500" dirty="0" smtClean="0"/>
              <a:t>. Όπως εξηγεί ο </a:t>
            </a:r>
            <a:r>
              <a:rPr lang="en-AU" sz="2500" dirty="0" smtClean="0"/>
              <a:t>Fourez</a:t>
            </a:r>
            <a:r>
              <a:rPr lang="el-GR" sz="2500" dirty="0" smtClean="0"/>
              <a:t> (1997), ο σκοπός της εκπαίδευσης  για την αειφόρο ανάπτυξη δεν μπορεί να είναι να γίνουν όλοι/ες εμπειρογνώμονες, αλλά μάλλον να τους δώσει την ικανότητα να θέτουν τις σωστές ερωτήσεις και, ακολούθως, να μπορούν να αξιολογούν τις σωστές απαντήσεις. Αυτό δεν απαιτεί απαραίτητα την πλήρη κατανόηση όλων των εμπλεκόμενων εννοιών. Για παράδειγμα, οι μαθητές/τριες μπορεί να διαθέτουν μια λειτουργική κατανόηση του πώς επιδρά η φωτοσύνθεση στο περιβάλλον χωρίς να κατανοούν τις  περίπλοκες εμπλεκόμενες βιοχημικές διαδικασίες,(</a:t>
            </a:r>
            <a:r>
              <a:rPr lang="en-AU" sz="2500" dirty="0" smtClean="0"/>
              <a:t>Dreyfus et al</a:t>
            </a:r>
            <a:r>
              <a:rPr lang="el-GR" sz="2500" dirty="0" smtClean="0"/>
              <a:t>,1999) </a:t>
            </a:r>
          </a:p>
          <a:p>
            <a:pPr eaLnBrk="1" hangingPunct="1">
              <a:lnSpc>
                <a:spcPct val="80000"/>
              </a:lnSpc>
              <a:defRPr/>
            </a:pPr>
            <a:endParaRPr lang="el-GR" sz="2500" dirty="0"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18435" name="2 - Θέση περιεχομένου"/>
          <p:cNvSpPr>
            <a:spLocks noGrp="1"/>
          </p:cNvSpPr>
          <p:nvPr>
            <p:ph idx="4294967295"/>
          </p:nvPr>
        </p:nvSpPr>
        <p:spPr>
          <a:xfrm>
            <a:off x="1447800" y="1905000"/>
            <a:ext cx="7696200" cy="4038600"/>
          </a:xfrm>
        </p:spPr>
        <p:txBody>
          <a:bodyPr/>
          <a:lstStyle/>
          <a:p>
            <a:pPr eaLnBrk="1" hangingPunct="1"/>
            <a:r>
              <a:rPr lang="el-GR" smtClean="0"/>
              <a:t>Η βιβλιογραφία γύρω από την εκπαίδευση για την αειφόρο ανάπτυξη συνηγορεί υπέρ της ενεργητικής μάθησης, κριτικής αξιολόγησης των αξιών και πολιτισμικής ευαισθησίας (Edman, 2004 ).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19459" name="2 - Θέση περιεχομένου"/>
          <p:cNvSpPr>
            <a:spLocks noGrp="1"/>
          </p:cNvSpPr>
          <p:nvPr>
            <p:ph idx="4294967295"/>
          </p:nvPr>
        </p:nvSpPr>
        <p:spPr>
          <a:xfrm>
            <a:off x="1447800" y="1905000"/>
            <a:ext cx="7696200" cy="4038600"/>
          </a:xfrm>
        </p:spPr>
        <p:txBody>
          <a:bodyPr/>
          <a:lstStyle/>
          <a:p>
            <a:pPr eaLnBrk="1" hangingPunct="1"/>
            <a:r>
              <a:rPr lang="el-GR" smtClean="0"/>
              <a:t>Σύμφωνα με τον Leal Filho (2000), οι παράγοντες που μπορούν να επηρεάσουν τις απόψεις ενός ατόμου για την αειφορία είναι: οι γνώσεις, το υπόβαθρο, η εμπειρία, η αντίληψη, οι αξίες και το πλαίσιο αναφοράς του.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pPr eaLnBrk="1" hangingPunct="1"/>
            <a:r>
              <a:rPr lang="el-GR" smtClean="0"/>
              <a:t>«Στόχος η αειφορία»</a:t>
            </a:r>
          </a:p>
        </p:txBody>
      </p:sp>
      <p:sp>
        <p:nvSpPr>
          <p:cNvPr id="20483" name="2 - Θέση περιεχομένου"/>
          <p:cNvSpPr>
            <a:spLocks noGrp="1"/>
          </p:cNvSpPr>
          <p:nvPr>
            <p:ph idx="1"/>
          </p:nvPr>
        </p:nvSpPr>
        <p:spPr/>
        <p:txBody>
          <a:bodyPr>
            <a:normAutofit fontScale="92500" lnSpcReduction="10000"/>
          </a:bodyPr>
          <a:lstStyle/>
          <a:p>
            <a:pPr eaLnBrk="1" hangingPunct="1"/>
            <a:r>
              <a:rPr lang="el-GR" sz="1600" smtClean="0"/>
              <a:t> Η αποτελεσματική περιβαλλοντική εκπαίδευση για την βιωσιμότητα δεν είναι απλώς ένα πρόγραμμα σπουδών απαιτεί τη συμμετοχή ολόκληρο του σχολείου. </a:t>
            </a:r>
            <a:br>
              <a:rPr lang="el-GR" sz="1600" smtClean="0"/>
            </a:br>
            <a:r>
              <a:rPr lang="el-GR" sz="1600" smtClean="0"/>
              <a:t/>
            </a:r>
            <a:br>
              <a:rPr lang="el-GR" sz="1600" smtClean="0"/>
            </a:br>
            <a:r>
              <a:rPr lang="el-GR" sz="1600" smtClean="0"/>
              <a:t>Η Περιβαλλοντική εκπαίδευση για την αειφορία διαπερνά όλες τις πτυχές των εργασιών του σχολείου, των σπουδών, της διδασκαλίας και της μάθησης, της σωματικής ευεξίας, του περιβάλλοντος  καθώς  και τις σχέσεις με την τοπική κοινότητα </a:t>
            </a:r>
            <a:br>
              <a:rPr lang="el-GR" sz="1600" smtClean="0"/>
            </a:br>
            <a:r>
              <a:rPr lang="el-GR" sz="1600" smtClean="0"/>
              <a:t/>
            </a:r>
            <a:br>
              <a:rPr lang="el-GR" sz="1600" smtClean="0"/>
            </a:br>
            <a:r>
              <a:rPr lang="el-GR" sz="1600" smtClean="0"/>
              <a:t>Όλες οι ομάδες που αποτελούν μια σχολική κοινότητα είναι σημαντικές για την εφαρμογή και τη διατήρηση της περιβαλλοντικής εκπαίδευση για την αειφορία: η ομάδα ηγεσίας, η διοίκηση , το προσωπικό, το διδακτικό προσωπικό, το προσωπικό στο κυλικείο, οι γονείς, οι μαθητές και η τοπική κοινότητα. </a:t>
            </a:r>
          </a:p>
          <a:p>
            <a:pPr eaLnBrk="1" hangingPunct="1"/>
            <a:endParaRPr lang="el-GR" sz="1600" smtClean="0"/>
          </a:p>
          <a:p>
            <a:pPr eaLnBrk="1" hangingPunct="1"/>
            <a:r>
              <a:rPr lang="el-GR" sz="1600" smtClean="0"/>
              <a:t>Εξωτερικές υπηρεσίες μπορουν παράσχουν χρηματοδότηση, στήριξη και συμβουλές, αλλά και συζήτηση, διάλογο και προβληματισμό μέσα στη σχολική κοινότητα </a:t>
            </a:r>
            <a:r>
              <a:rPr lang="el-GR" smtClean="0"/>
              <a:t/>
            </a:r>
            <a:br>
              <a:rPr lang="el-GR" smtClean="0"/>
            </a:br>
            <a:r>
              <a:rPr lang="el-GR" smtClean="0"/>
              <a:t/>
            </a:r>
            <a:br>
              <a:rPr lang="el-GR" smtClean="0"/>
            </a:br>
            <a:endParaRPr 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l-GR" smtClean="0"/>
              <a:t>ΑΝΑΛΥΤΙΚΟ ΠΡΟΓΡΑΜΜΑ</a:t>
            </a:r>
          </a:p>
        </p:txBody>
      </p:sp>
      <p:sp>
        <p:nvSpPr>
          <p:cNvPr id="21507" name="Rectangle 3"/>
          <p:cNvSpPr>
            <a:spLocks noGrp="1" noChangeArrowheads="1"/>
          </p:cNvSpPr>
          <p:nvPr>
            <p:ph idx="1"/>
          </p:nvPr>
        </p:nvSpPr>
        <p:spPr/>
        <p:txBody>
          <a:bodyPr/>
          <a:lstStyle/>
          <a:p>
            <a:pPr marL="1403350" lvl="4" indent="-381000" eaLnBrk="1" hangingPunct="1">
              <a:lnSpc>
                <a:spcPct val="90000"/>
              </a:lnSpc>
              <a:spcBef>
                <a:spcPct val="0"/>
              </a:spcBef>
              <a:buFontTx/>
              <a:buNone/>
            </a:pPr>
            <a:r>
              <a:rPr lang="el-GR" sz="2800" b="1" i="1" smtClean="0"/>
              <a:t>Ενσωμάτωση μέσα σε Μαθήματα </a:t>
            </a:r>
            <a:endParaRPr lang="en-AU" sz="2800" b="1" i="1" smtClean="0"/>
          </a:p>
          <a:p>
            <a:pPr marL="609600" indent="-609600" eaLnBrk="1" hangingPunct="1">
              <a:lnSpc>
                <a:spcPct val="90000"/>
              </a:lnSpc>
              <a:spcBef>
                <a:spcPct val="0"/>
              </a:spcBef>
              <a:buFont typeface="Wingdings" pitchFamily="2" charset="2"/>
              <a:buNone/>
            </a:pPr>
            <a:r>
              <a:rPr lang="el-GR" sz="2000" smtClean="0"/>
              <a:t>	</a:t>
            </a:r>
          </a:p>
          <a:p>
            <a:pPr marL="609600" indent="-609600" eaLnBrk="1" hangingPunct="1">
              <a:lnSpc>
                <a:spcPct val="90000"/>
              </a:lnSpc>
              <a:spcBef>
                <a:spcPct val="0"/>
              </a:spcBef>
              <a:buFont typeface="Wingdings" pitchFamily="2" charset="2"/>
              <a:buNone/>
            </a:pPr>
            <a:r>
              <a:rPr lang="el-GR" sz="2000" smtClean="0"/>
              <a:t>	</a:t>
            </a:r>
            <a:r>
              <a:rPr lang="el-GR" sz="2400" smtClean="0"/>
              <a:t>Αυτή η προσέγγιση προσθέτει μια ενότητα (ή αρθρωτό πρόγραμμα μαθημάτων- module) που ασχολείται με τις έννοιες της ΠΕ σε ένα υπάρχον μάθημα. Αυτή η προσέγγιση είναι σχετικά εύκολο να εισαχθεί στα σχολικά μαθήματα (Hungerford et al., 1988: 3-4).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Τίτλος"/>
          <p:cNvSpPr>
            <a:spLocks noGrp="1"/>
          </p:cNvSpPr>
          <p:nvPr>
            <p:ph type="title" idx="4294967295"/>
          </p:nvPr>
        </p:nvSpPr>
        <p:spPr>
          <a:xfrm>
            <a:off x="1447800" y="533400"/>
            <a:ext cx="7696200" cy="1143000"/>
          </a:xfrm>
        </p:spPr>
        <p:txBody>
          <a:bodyPr anchor="ctr"/>
          <a:lstStyle/>
          <a:p>
            <a:pPr eaLnBrk="1" hangingPunct="1"/>
            <a:r>
              <a:rPr lang="el-GR" smtClean="0"/>
              <a:t>Αειφόρος ανάπτυξη</a:t>
            </a:r>
          </a:p>
        </p:txBody>
      </p:sp>
      <p:sp>
        <p:nvSpPr>
          <p:cNvPr id="4099" name="2 - Θέση περιεχομένου"/>
          <p:cNvSpPr>
            <a:spLocks noGrp="1"/>
          </p:cNvSpPr>
          <p:nvPr>
            <p:ph idx="4294967295"/>
          </p:nvPr>
        </p:nvSpPr>
        <p:spPr>
          <a:xfrm>
            <a:off x="1447800" y="1905000"/>
            <a:ext cx="7696200" cy="4038600"/>
          </a:xfrm>
        </p:spPr>
        <p:txBody>
          <a:bodyPr>
            <a:normAutofit fontScale="92500"/>
          </a:bodyPr>
          <a:lstStyle/>
          <a:p>
            <a:pPr eaLnBrk="1" hangingPunct="1"/>
            <a:r>
              <a:rPr lang="el-GR" smtClean="0"/>
              <a:t>Η αειφόρος ανάπτυξη, όπως ορίζεται από την Επιτροπή Brundtland (Brundtland Commission, 1987), είναι «ανάπτυξη, η οποία πληροί τις ανάγκες του παρόντος χωρίς να απεμπολείται η ικανότητα των μελλοντικών γενεών να καλύπτουν τις δικές τους ανάγκες.».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l-GR" smtClean="0"/>
              <a:t>ΑΝΑΛΥΤΙΚΟ ΠΡΟΓΡΑΜΜΑ</a:t>
            </a:r>
          </a:p>
        </p:txBody>
      </p:sp>
      <p:sp>
        <p:nvSpPr>
          <p:cNvPr id="22531" name="Rectangle 3"/>
          <p:cNvSpPr>
            <a:spLocks noGrp="1" noChangeArrowheads="1"/>
          </p:cNvSpPr>
          <p:nvPr>
            <p:ph idx="1"/>
          </p:nvPr>
        </p:nvSpPr>
        <p:spPr/>
        <p:txBody>
          <a:bodyPr/>
          <a:lstStyle/>
          <a:p>
            <a:pPr marL="1371600" lvl="2" indent="-457200" eaLnBrk="1" hangingPunct="1">
              <a:buFontTx/>
              <a:buNone/>
            </a:pPr>
            <a:r>
              <a:rPr lang="el-GR" sz="2800" b="1" i="1" smtClean="0"/>
              <a:t>	Διαθεματική Προσέγγιση</a:t>
            </a:r>
          </a:p>
          <a:p>
            <a:pPr marL="1371600" lvl="2" indent="-457200" eaLnBrk="1" hangingPunct="1">
              <a:buFontTx/>
              <a:buNone/>
            </a:pPr>
            <a:endParaRPr lang="en-AU" b="1" i="1" smtClean="0"/>
          </a:p>
          <a:p>
            <a:pPr marL="1371600" lvl="2" indent="-457200" eaLnBrk="1" hangingPunct="1">
              <a:buFontTx/>
              <a:buNone/>
            </a:pPr>
            <a:r>
              <a:rPr lang="el-GR" smtClean="0"/>
              <a:t>	Η διαθεματική προσέγγιση είναι η δημοφιλέστερη προσέγγιση της ΠΕ σε πολλές χώρες. Σε αυτήν την προσέγγιση, η περιβαλλοντική προοπτική ενσωματώνεται μέσα σε όλα τα σχολικά μαθήματα, έτσι ώστε να αναπτύσσεται μια κατανόηση για το περιβάλλον στο πλαίσιο όλων των επιστημών (Lee, 1997).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l-GR" smtClean="0"/>
              <a:t>ΑΝΑΛΥΤΙΚΟ ΠΡΟΓΡΑΜΜΑ</a:t>
            </a:r>
          </a:p>
        </p:txBody>
      </p:sp>
      <p:sp>
        <p:nvSpPr>
          <p:cNvPr id="23555" name="Rectangle 3"/>
          <p:cNvSpPr>
            <a:spLocks noGrp="1" noChangeArrowheads="1"/>
          </p:cNvSpPr>
          <p:nvPr>
            <p:ph idx="1"/>
          </p:nvPr>
        </p:nvSpPr>
        <p:spPr/>
        <p:txBody>
          <a:bodyPr>
            <a:normAutofit fontScale="92500"/>
          </a:bodyPr>
          <a:lstStyle/>
          <a:p>
            <a:pPr marL="1371600" lvl="2" indent="-457200" eaLnBrk="1" hangingPunct="1">
              <a:lnSpc>
                <a:spcPct val="90000"/>
              </a:lnSpc>
              <a:buFontTx/>
              <a:buNone/>
            </a:pPr>
            <a:r>
              <a:rPr lang="el-GR" b="1" i="1" smtClean="0"/>
              <a:t>Προσέγγιση του ξεχωριστού μαθήματος</a:t>
            </a:r>
          </a:p>
          <a:p>
            <a:pPr marL="1371600" lvl="2" indent="-457200" eaLnBrk="1" hangingPunct="1">
              <a:lnSpc>
                <a:spcPct val="90000"/>
              </a:lnSpc>
              <a:buFontTx/>
              <a:buNone/>
            </a:pPr>
            <a:r>
              <a:rPr lang="el-GR" b="1" i="1" smtClean="0"/>
              <a:t>	</a:t>
            </a:r>
          </a:p>
          <a:p>
            <a:pPr marL="1371600" lvl="2" indent="-457200" eaLnBrk="1" hangingPunct="1">
              <a:lnSpc>
                <a:spcPct val="90000"/>
              </a:lnSpc>
              <a:buFontTx/>
              <a:buNone/>
            </a:pPr>
            <a:r>
              <a:rPr lang="el-GR" b="1" i="1" smtClean="0"/>
              <a:t>	</a:t>
            </a:r>
            <a:r>
              <a:rPr lang="el-GR" smtClean="0"/>
              <a:t>Η συχνότερη προσέγγιση στην ΠΕ είναι η ένταξή της σε ξεχωριστά μαθήματα(Hart &amp; Nolan, 1999). Ένα ξεχωριστό (διακριτό) μάθημα που ασχολείται συγκεκριμένα με περιβαλλοντικά ζητήματα θα μπορούσε να πάρει διάφορες μορφές, όπως περιβαλλοντικές σπουδές στο επίπεδα της πρωτοβάθμιας εκπαίδευσης, εκπαίδευση για την αειφορία στο μεσαίο επίπεδο και  ένα προαιρετικό περιβαλλοντικό μάθημα στο επίπεδο της δευτεροβάθμιας εκπαίδευσης(Rooyen, 1998).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l-GR" smtClean="0"/>
              <a:t>ΑΝΑΛΥΤΙΚΟ ΠΡΟΓΡΑΜΜΑ</a:t>
            </a:r>
          </a:p>
        </p:txBody>
      </p:sp>
      <p:sp>
        <p:nvSpPr>
          <p:cNvPr id="24579" name="Rectangle 3"/>
          <p:cNvSpPr>
            <a:spLocks noGrp="1" noChangeArrowheads="1"/>
          </p:cNvSpPr>
          <p:nvPr>
            <p:ph idx="1"/>
          </p:nvPr>
        </p:nvSpPr>
        <p:spPr/>
        <p:txBody>
          <a:bodyPr/>
          <a:lstStyle/>
          <a:p>
            <a:pPr eaLnBrk="1" hangingPunct="1"/>
            <a:r>
              <a:rPr lang="el-GR" sz="2700" smtClean="0"/>
              <a:t>Η ενσωμάτωση της ΠΕ στο αναλυτικό πρόγραμμα  έχει επιτευχθεί  μέσα από μια σταδιακή διαδικασία που εμπλέκει τρία κύρια στάδια (</a:t>
            </a:r>
            <a:r>
              <a:rPr lang="en-AU" sz="2700" smtClean="0"/>
              <a:t>Rabadi</a:t>
            </a:r>
            <a:r>
              <a:rPr lang="el-GR" sz="2700" smtClean="0"/>
              <a:t>, 1996∙ </a:t>
            </a:r>
            <a:r>
              <a:rPr lang="en-AU" sz="2700" smtClean="0"/>
              <a:t>Al</a:t>
            </a:r>
            <a:r>
              <a:rPr lang="el-GR" sz="2700" smtClean="0"/>
              <a:t>-</a:t>
            </a:r>
            <a:r>
              <a:rPr lang="en-AU" sz="2700" smtClean="0"/>
              <a:t>Faysal</a:t>
            </a:r>
            <a:r>
              <a:rPr lang="el-GR" sz="2700" smtClean="0"/>
              <a:t>,1997: 3):</a:t>
            </a:r>
          </a:p>
          <a:p>
            <a:pPr eaLnBrk="1" hangingPunct="1"/>
            <a:r>
              <a:rPr lang="el-GR" sz="2700" smtClean="0"/>
              <a:t>Στάδιο 1- Μεταφορά των δεδομένων</a:t>
            </a:r>
          </a:p>
          <a:p>
            <a:pPr eaLnBrk="1" hangingPunct="1"/>
            <a:r>
              <a:rPr lang="el-GR" sz="2700" smtClean="0"/>
              <a:t>Στάδιο 2- Κατανόηση των περιβαλλοντικών ζητημάτων και προβλημάτων</a:t>
            </a:r>
          </a:p>
          <a:p>
            <a:pPr eaLnBrk="1" hangingPunct="1"/>
            <a:r>
              <a:rPr lang="el-GR" sz="2700" smtClean="0"/>
              <a:t>Στάδιο 3- Ανάληψη δράσης</a:t>
            </a:r>
          </a:p>
          <a:p>
            <a:pPr eaLnBrk="1" hangingPunct="1"/>
            <a:endParaRPr lang="el-GR" sz="2700" smtClean="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l-GR" smtClean="0"/>
              <a:t>ΣΚΟΠΟΙ</a:t>
            </a:r>
          </a:p>
        </p:txBody>
      </p:sp>
      <p:sp>
        <p:nvSpPr>
          <p:cNvPr id="25603" name="Rectangle 3"/>
          <p:cNvSpPr>
            <a:spLocks noGrp="1" noChangeArrowheads="1"/>
          </p:cNvSpPr>
          <p:nvPr>
            <p:ph idx="1"/>
          </p:nvPr>
        </p:nvSpPr>
        <p:spPr/>
        <p:txBody>
          <a:bodyPr/>
          <a:lstStyle/>
          <a:p>
            <a:pPr eaLnBrk="1" hangingPunct="1">
              <a:lnSpc>
                <a:spcPct val="80000"/>
              </a:lnSpc>
            </a:pPr>
            <a:r>
              <a:rPr lang="el-GR" sz="1800" smtClean="0"/>
              <a:t>Οι μαθητές και οι πολίτες θα πρέπει να είναι ικανοί να λαμβάνουν τις κατάλληλες αποφάσεις με στόχο έναν βιώσιμο τρόπο ζωής, στα πλαίσια των αρχών της αειφόρου ανάπτυξης. Για την επίτευξη του στόχου αυτού, οι πολίτες θα πρέπει να:</a:t>
            </a:r>
          </a:p>
          <a:p>
            <a:pPr eaLnBrk="1" hangingPunct="1">
              <a:lnSpc>
                <a:spcPct val="80000"/>
              </a:lnSpc>
            </a:pPr>
            <a:r>
              <a:rPr lang="el-GR" sz="1800" smtClean="0"/>
              <a:t>1. κατανοούν τις διεργασίες και τα συστήματα που απαρτίζουν το περιβάλλον, περιλαμβανομένων των πολιτικών συστημάτων και των επιρροών αυτών</a:t>
            </a:r>
          </a:p>
          <a:p>
            <a:pPr eaLnBrk="1" hangingPunct="1">
              <a:lnSpc>
                <a:spcPct val="80000"/>
              </a:lnSpc>
            </a:pPr>
            <a:r>
              <a:rPr lang="el-GR" sz="1800" smtClean="0"/>
              <a:t>2. κατανοούν τις σχέσεις αιτίου – αποτελέσματος μεταξύ της ανθρώπινης συμπεριφοράς και το περιβάλλον</a:t>
            </a:r>
          </a:p>
          <a:p>
            <a:pPr eaLnBrk="1" hangingPunct="1">
              <a:lnSpc>
                <a:spcPct val="80000"/>
              </a:lnSpc>
            </a:pPr>
            <a:r>
              <a:rPr lang="el-GR" sz="1800" smtClean="0"/>
              <a:t>3. επιτύχουν σημαντική γνώση, συγκεκριμένες ικανότητες, τρόπους σκέψεως και ανάπτυξη περιβαλλοντικής ηθικής</a:t>
            </a:r>
          </a:p>
          <a:p>
            <a:pPr eaLnBrk="1" hangingPunct="1">
              <a:lnSpc>
                <a:spcPct val="80000"/>
              </a:lnSpc>
            </a:pPr>
            <a:r>
              <a:rPr lang="el-GR" sz="1800" smtClean="0"/>
              <a:t>4. χρησιμοποιήσουν ποικιλία γνώσεων και ικανότητες όσον αφορά τη λήψη αποφάσεων, όπως να προβληματιστούν για τον περιβάλλοντα κόσμο, να ψάξουν και να αξιολογήσουν πληροφορίες και να προσπαθήσουν να απαντήσουν στα ερωτήματα που θα γεννηθούν</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l-GR" sz="1600" b="1" i="1" smtClean="0">
                <a:latin typeface="Arial" charset="0"/>
              </a:rPr>
              <a:t>Πρότυπο για την εκπαίδευση στη βιώσιμη ανάπτυξη. (1993)</a:t>
            </a:r>
            <a:r>
              <a:rPr lang="en-AU" sz="1600" b="1" i="1" smtClean="0">
                <a:latin typeface="Arial" charset="0"/>
              </a:rPr>
              <a:t/>
            </a:r>
            <a:br>
              <a:rPr lang="en-AU" sz="1600" b="1" i="1" smtClean="0">
                <a:latin typeface="Arial" charset="0"/>
              </a:rPr>
            </a:br>
            <a:r>
              <a:rPr lang="en-GB" sz="1600" smtClean="0">
                <a:latin typeface="Arial" charset="0"/>
              </a:rPr>
              <a:t>Developing a Cooperative Framework for Sustainable Development Education. (1993).</a:t>
            </a:r>
            <a:r>
              <a:rPr lang="el-GR" sz="1600" smtClean="0"/>
              <a:t> </a:t>
            </a:r>
          </a:p>
        </p:txBody>
      </p:sp>
      <p:sp>
        <p:nvSpPr>
          <p:cNvPr id="26627" name="Rectangle 3"/>
          <p:cNvSpPr>
            <a:spLocks noGrp="1" noChangeArrowheads="1"/>
          </p:cNvSpPr>
          <p:nvPr>
            <p:ph idx="1"/>
          </p:nvPr>
        </p:nvSpPr>
        <p:spPr/>
        <p:txBody>
          <a:bodyPr/>
          <a:lstStyle/>
          <a:p>
            <a:pPr eaLnBrk="1" hangingPunct="1">
              <a:lnSpc>
                <a:spcPct val="80000"/>
              </a:lnSpc>
            </a:pPr>
            <a:r>
              <a:rPr lang="el-GR" sz="1100" u="sng" smtClean="0"/>
              <a:t>Α. Γνώσεις:</a:t>
            </a:r>
            <a:endParaRPr lang="el-GR" sz="1100" smtClean="0"/>
          </a:p>
          <a:p>
            <a:pPr eaLnBrk="1" hangingPunct="1">
              <a:lnSpc>
                <a:spcPct val="80000"/>
              </a:lnSpc>
            </a:pPr>
            <a:r>
              <a:rPr lang="el-GR" sz="1100" smtClean="0"/>
              <a:t>Η  Γη ως πεπερασμένο σύστημα και τα στοιχεία που αποτελούν το πλανητικό περιβάλλον</a:t>
            </a:r>
          </a:p>
          <a:p>
            <a:pPr eaLnBrk="1" hangingPunct="1">
              <a:lnSpc>
                <a:spcPct val="80000"/>
              </a:lnSpc>
            </a:pPr>
            <a:r>
              <a:rPr lang="el-GR" sz="1100" smtClean="0"/>
              <a:t>Οι πόροι της γης (έδαφος, νερά, μεταλλεύματα) η κατανομή τους και ο ρόλος τους</a:t>
            </a:r>
          </a:p>
          <a:p>
            <a:pPr eaLnBrk="1" hangingPunct="1">
              <a:lnSpc>
                <a:spcPct val="80000"/>
              </a:lnSpc>
            </a:pPr>
            <a:r>
              <a:rPr lang="el-GR" sz="1100" smtClean="0"/>
              <a:t>Η φύση των οικοσυστημάτων και οι αλληλεξαρτήσεις</a:t>
            </a:r>
          </a:p>
          <a:p>
            <a:pPr eaLnBrk="1" hangingPunct="1">
              <a:lnSpc>
                <a:spcPct val="80000"/>
              </a:lnSpc>
            </a:pPr>
            <a:r>
              <a:rPr lang="el-GR" sz="1100" smtClean="0"/>
              <a:t>Η εξάρτηση των κοινωνικών από τους φυσικούς πόρους και τα μέσα διατήρησής τους</a:t>
            </a:r>
          </a:p>
          <a:p>
            <a:pPr eaLnBrk="1" hangingPunct="1">
              <a:lnSpc>
                <a:spcPct val="80000"/>
              </a:lnSpc>
            </a:pPr>
            <a:r>
              <a:rPr lang="el-GR" sz="1100" smtClean="0"/>
              <a:t>Η βιώσιμη σχέση των κοινών με το περιβάλλον (?)</a:t>
            </a:r>
          </a:p>
          <a:p>
            <a:pPr eaLnBrk="1" hangingPunct="1">
              <a:lnSpc>
                <a:spcPct val="80000"/>
              </a:lnSpc>
            </a:pPr>
            <a:r>
              <a:rPr lang="el-GR" sz="1100" smtClean="0"/>
              <a:t>Οι επιπτώσεις της κατανομής των πόρων από τις κοινωνίες και ο καθορισμός του χαρακτήρα της οικονομικής ανάπτυξης</a:t>
            </a:r>
          </a:p>
          <a:p>
            <a:pPr eaLnBrk="1" hangingPunct="1">
              <a:lnSpc>
                <a:spcPct val="80000"/>
              </a:lnSpc>
            </a:pPr>
            <a:r>
              <a:rPr lang="el-GR" sz="1100" smtClean="0"/>
              <a:t>Τα χαρακτηριστικά της ανάπτυξης των ανθρωπίνων κοινωνιών και ο αντίκτυπός τους στο φυσικό περιβάλλον</a:t>
            </a:r>
          </a:p>
          <a:p>
            <a:pPr eaLnBrk="1" hangingPunct="1">
              <a:lnSpc>
                <a:spcPct val="80000"/>
              </a:lnSpc>
            </a:pPr>
            <a:r>
              <a:rPr lang="el-GR" sz="1100" smtClean="0"/>
              <a:t>Ο ρόλος της επιστήμης και της τεχνολογίας στην ανάπτυξη των κοινωνιών και ο αντίκτυπος της τεχνολογικής ανάπτυξης στο περιβάλλον</a:t>
            </a:r>
          </a:p>
          <a:p>
            <a:pPr eaLnBrk="1" hangingPunct="1">
              <a:lnSpc>
                <a:spcPct val="80000"/>
              </a:lnSpc>
            </a:pPr>
            <a:r>
              <a:rPr lang="el-GR" sz="1100" smtClean="0"/>
              <a:t>Οι φιλοσοφίες και σχέδια οικονομικής δραστηριότητας και οι διαφορετικές επιδράσεις τους στο περιβάλλον, τις κοινωνίες και τους πολιτισμούς</a:t>
            </a:r>
          </a:p>
          <a:p>
            <a:pPr eaLnBrk="1" hangingPunct="1">
              <a:lnSpc>
                <a:spcPct val="80000"/>
              </a:lnSpc>
            </a:pPr>
            <a:r>
              <a:rPr lang="el-GR" sz="1100" smtClean="0"/>
              <a:t>Η διαδικασία της αστικοποίησης και οι συνέπειες της εγκατάλειψης της υπαίθρου</a:t>
            </a:r>
          </a:p>
          <a:p>
            <a:pPr eaLnBrk="1" hangingPunct="1">
              <a:lnSpc>
                <a:spcPct val="80000"/>
              </a:lnSpc>
            </a:pPr>
            <a:r>
              <a:rPr lang="el-GR" sz="1100" smtClean="0"/>
              <a:t>Η σχέση μεταξύ πολιτικής και οικονομίας με τα περιβαλλοντικά ζητήματα</a:t>
            </a:r>
          </a:p>
          <a:p>
            <a:pPr eaLnBrk="1" hangingPunct="1">
              <a:lnSpc>
                <a:spcPct val="80000"/>
              </a:lnSpc>
            </a:pPr>
            <a:r>
              <a:rPr lang="el-GR" sz="1100" smtClean="0"/>
              <a:t>Οι πτυχές των διαφόρων προοπτικών και φιλοσοφιών σχετικά με τα φυσικά και τεχνητά περιβάλλοντα</a:t>
            </a:r>
          </a:p>
          <a:p>
            <a:pPr eaLnBrk="1" hangingPunct="1">
              <a:lnSpc>
                <a:spcPct val="80000"/>
              </a:lnSpc>
            </a:pPr>
            <a:r>
              <a:rPr lang="el-GR" sz="1100" smtClean="0"/>
              <a:t>Οι διεθνείς και εθνικές προσπάθειες για να βρεθούν λύσεις σε κοινά παγκόσμια ζητήματα και να εφαρμοστούν στρατηγικές για ένα περισσότερο βιώσιμο μέλλον</a:t>
            </a:r>
          </a:p>
          <a:p>
            <a:pPr eaLnBrk="1" hangingPunct="1">
              <a:lnSpc>
                <a:spcPct val="80000"/>
              </a:lnSpc>
            </a:pPr>
            <a:r>
              <a:rPr lang="el-GR" sz="1100" smtClean="0"/>
              <a:t>Οι επιπτώσεις στην παγκόσμια κοινότητα από τις πολιτικές, οικονομικές και κοινωνικο-πολιτιστικές αλλαγές που απαιτούνται για μια βιώσιμη ανάπτυξη</a:t>
            </a:r>
          </a:p>
          <a:p>
            <a:pPr eaLnBrk="1" hangingPunct="1">
              <a:lnSpc>
                <a:spcPct val="80000"/>
              </a:lnSpc>
            </a:pPr>
            <a:r>
              <a:rPr lang="el-GR" sz="1100" smtClean="0"/>
              <a:t>Οι διαδικασίες προγραμματισμού για τη χάραξη πολιτικής και δράσης για την υποστήριξη από κυβερνήσεις, επιχειρήσεις, μη κυβερνητικές οργανώσεις και το ευρύ κοινό.</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l-GR" sz="2000" b="1" i="1" smtClean="0">
                <a:latin typeface="Arial" charset="0"/>
              </a:rPr>
              <a:t>Πρότυπο για την εκπαίδευση στη βιώσιμη ανάπτυξη. (1993)</a:t>
            </a:r>
            <a:r>
              <a:rPr lang="en-AU" sz="2000" b="1" i="1" smtClean="0">
                <a:latin typeface="Arial" charset="0"/>
              </a:rPr>
              <a:t/>
            </a:r>
            <a:br>
              <a:rPr lang="en-AU" sz="2000" b="1" i="1" smtClean="0">
                <a:latin typeface="Arial" charset="0"/>
              </a:rPr>
            </a:br>
            <a:r>
              <a:rPr lang="en-GB" sz="2000" smtClean="0">
                <a:latin typeface="Arial" charset="0"/>
              </a:rPr>
              <a:t>Developing a Cooperative Framework for Sustainable Development Education. (1993).</a:t>
            </a:r>
            <a:r>
              <a:rPr lang="el-GR" sz="2000" smtClean="0"/>
              <a:t> </a:t>
            </a:r>
          </a:p>
        </p:txBody>
      </p:sp>
      <p:sp>
        <p:nvSpPr>
          <p:cNvPr id="27651" name="Rectangle 3"/>
          <p:cNvSpPr>
            <a:spLocks noGrp="1" noChangeArrowheads="1"/>
          </p:cNvSpPr>
          <p:nvPr>
            <p:ph idx="1"/>
          </p:nvPr>
        </p:nvSpPr>
        <p:spPr/>
        <p:txBody>
          <a:bodyPr/>
          <a:lstStyle/>
          <a:p>
            <a:pPr eaLnBrk="1" hangingPunct="1">
              <a:lnSpc>
                <a:spcPct val="80000"/>
              </a:lnSpc>
            </a:pPr>
            <a:r>
              <a:rPr lang="el-GR" sz="1600" u="sng" smtClean="0"/>
              <a:t>Β. Δεξιότητες:</a:t>
            </a:r>
            <a:endParaRPr lang="el-GR" sz="1600" smtClean="0"/>
          </a:p>
          <a:p>
            <a:pPr eaLnBrk="1" hangingPunct="1">
              <a:lnSpc>
                <a:spcPct val="80000"/>
              </a:lnSpc>
            </a:pPr>
            <a:r>
              <a:rPr lang="el-GR" sz="1600" smtClean="0"/>
              <a:t>Καθορισμός κατάλληλων πλαισίων για σχετικές μελέτες και έρευνες</a:t>
            </a:r>
          </a:p>
          <a:p>
            <a:pPr eaLnBrk="1" hangingPunct="1">
              <a:lnSpc>
                <a:spcPct val="80000"/>
              </a:lnSpc>
            </a:pPr>
            <a:r>
              <a:rPr lang="el-GR" sz="1600" smtClean="0"/>
              <a:t>Καθορισμός τέτοιων θεμελιωδών εννοιών όπως το περιβάλλον, η κοινότητα, η ανάπτυξη, η τεχνολογία και εφαρμογή των ορισμών αυτών</a:t>
            </a:r>
          </a:p>
          <a:p>
            <a:pPr eaLnBrk="1" hangingPunct="1">
              <a:lnSpc>
                <a:spcPct val="80000"/>
              </a:lnSpc>
            </a:pPr>
            <a:r>
              <a:rPr lang="el-GR" sz="1600" smtClean="0"/>
              <a:t>Χρήση των πόρων και των τεχνολογιών</a:t>
            </a:r>
          </a:p>
          <a:p>
            <a:pPr eaLnBrk="1" hangingPunct="1">
              <a:lnSpc>
                <a:spcPct val="80000"/>
              </a:lnSpc>
            </a:pPr>
            <a:r>
              <a:rPr lang="el-GR" sz="1600" smtClean="0"/>
              <a:t>Αξιολόγηση της προκατάληψης και αξιολόγηση των διαφορετικών απόψεων</a:t>
            </a:r>
          </a:p>
          <a:p>
            <a:pPr eaLnBrk="1" hangingPunct="1">
              <a:lnSpc>
                <a:spcPct val="80000"/>
              </a:lnSpc>
            </a:pPr>
            <a:r>
              <a:rPr lang="el-GR" sz="1600" smtClean="0"/>
              <a:t>Ανάπτυξη υποθέσεων βασισμένων σε πληροφορίες και προσεκτική σύνθεση και εξέταση των πληροφοριών αυτών σε σχέση με τις απόψεις και τις εμπειρίες</a:t>
            </a:r>
          </a:p>
          <a:p>
            <a:pPr eaLnBrk="1" hangingPunct="1">
              <a:lnSpc>
                <a:spcPct val="80000"/>
              </a:lnSpc>
            </a:pPr>
            <a:r>
              <a:rPr lang="el-GR" sz="1600" smtClean="0"/>
              <a:t>Μετάδοση των πληροφοριών και των απόψεων</a:t>
            </a:r>
          </a:p>
          <a:p>
            <a:pPr eaLnBrk="1" hangingPunct="1">
              <a:lnSpc>
                <a:spcPct val="80000"/>
              </a:lnSpc>
            </a:pPr>
            <a:r>
              <a:rPr lang="el-GR" sz="1600" smtClean="0"/>
              <a:t>Ανάπτυξη συζητήσεων, εξεύρεση συναινέσεων και επίλυση συγκρούσεων</a:t>
            </a:r>
          </a:p>
          <a:p>
            <a:pPr eaLnBrk="1" hangingPunct="1">
              <a:lnSpc>
                <a:spcPct val="80000"/>
              </a:lnSpc>
            </a:pPr>
            <a:r>
              <a:rPr lang="el-GR" sz="1600" smtClean="0"/>
              <a:t>Ανάπτυξη συλλογικών στρατηγικών δράσης για αλλαγή</a:t>
            </a:r>
          </a:p>
          <a:p>
            <a:pPr eaLnBrk="1" hangingPunct="1">
              <a:lnSpc>
                <a:spcPct val="80000"/>
              </a:lnSpc>
            </a:pPr>
            <a:r>
              <a:rPr lang="el-GR" sz="1600" smtClean="0"/>
              <a:t>Ανάπτυξη σχέσης μεταξύ οικολογικής διατήρησης και οικονομικής ανάπτυξης.</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l-GR" sz="2000" b="1" i="1" smtClean="0">
                <a:latin typeface="Arial" charset="0"/>
              </a:rPr>
              <a:t>Πρότυπο για την εκπαίδευση στη βιώσιμη ανάπτυξη. (1993)</a:t>
            </a:r>
            <a:r>
              <a:rPr lang="en-AU" sz="2000" b="1" i="1" smtClean="0">
                <a:latin typeface="Arial" charset="0"/>
              </a:rPr>
              <a:t/>
            </a:r>
            <a:br>
              <a:rPr lang="en-AU" sz="2000" b="1" i="1" smtClean="0">
                <a:latin typeface="Arial" charset="0"/>
              </a:rPr>
            </a:br>
            <a:r>
              <a:rPr lang="en-GB" sz="2000" smtClean="0">
                <a:latin typeface="Arial" charset="0"/>
              </a:rPr>
              <a:t>Developing a Cooperative Framework for Sustainable Development Education. (1993).</a:t>
            </a:r>
            <a:r>
              <a:rPr lang="el-GR" sz="2000" smtClean="0"/>
              <a:t> </a:t>
            </a:r>
          </a:p>
        </p:txBody>
      </p:sp>
      <p:sp>
        <p:nvSpPr>
          <p:cNvPr id="28675" name="Rectangle 3"/>
          <p:cNvSpPr>
            <a:spLocks noGrp="1" noChangeArrowheads="1"/>
          </p:cNvSpPr>
          <p:nvPr>
            <p:ph idx="1"/>
          </p:nvPr>
        </p:nvSpPr>
        <p:spPr/>
        <p:txBody>
          <a:bodyPr/>
          <a:lstStyle/>
          <a:p>
            <a:pPr eaLnBrk="1" hangingPunct="1">
              <a:lnSpc>
                <a:spcPct val="80000"/>
              </a:lnSpc>
            </a:pPr>
            <a:r>
              <a:rPr lang="el-GR" sz="1300" u="sng" smtClean="0"/>
              <a:t>Γ. Αξίες:</a:t>
            </a:r>
            <a:endParaRPr lang="el-GR" sz="1300" smtClean="0"/>
          </a:p>
          <a:p>
            <a:pPr eaLnBrk="1" hangingPunct="1">
              <a:lnSpc>
                <a:spcPct val="80000"/>
              </a:lnSpc>
            </a:pPr>
            <a:r>
              <a:rPr lang="el-GR" sz="1300" smtClean="0"/>
              <a:t>Εκτίμηση της ανθεκτικότητας, του εύθραυστου και της ομορφιάς της φύσης και της αλληλεξάρτησης.</a:t>
            </a:r>
          </a:p>
          <a:p>
            <a:pPr eaLnBrk="1" hangingPunct="1">
              <a:lnSpc>
                <a:spcPct val="80000"/>
              </a:lnSpc>
            </a:pPr>
            <a:r>
              <a:rPr lang="el-GR" sz="1300" smtClean="0"/>
              <a:t>Εκτίμηση της εξάρτησης της ανθρώπινης ζωής από τους φυσικούς πόρους.</a:t>
            </a:r>
          </a:p>
          <a:p>
            <a:pPr eaLnBrk="1" hangingPunct="1">
              <a:lnSpc>
                <a:spcPct val="80000"/>
              </a:lnSpc>
            </a:pPr>
            <a:r>
              <a:rPr lang="el-GR" sz="1300" smtClean="0"/>
              <a:t>Εκτίμηση του ρόλου της ανθρώπινης ευστροφίας και δημιουργικότητας για την εξασφάλιση της επιβίωσης και της βιώσιμης προόδου.</a:t>
            </a:r>
          </a:p>
          <a:p>
            <a:pPr eaLnBrk="1" hangingPunct="1">
              <a:lnSpc>
                <a:spcPct val="80000"/>
              </a:lnSpc>
            </a:pPr>
            <a:r>
              <a:rPr lang="el-GR" sz="1300" smtClean="0"/>
              <a:t>Εκτίμηση της δύναμης του ανθρώπου για την </a:t>
            </a:r>
            <a:r>
              <a:rPr lang="el-GR" sz="1300" u="sng" smtClean="0"/>
              <a:t>τροποποίηση?</a:t>
            </a:r>
            <a:r>
              <a:rPr lang="el-GR" sz="1300" smtClean="0"/>
              <a:t> του περιβάλλοντος.</a:t>
            </a:r>
          </a:p>
          <a:p>
            <a:pPr eaLnBrk="1" hangingPunct="1">
              <a:lnSpc>
                <a:spcPct val="80000"/>
              </a:lnSpc>
            </a:pPr>
            <a:r>
              <a:rPr lang="el-GR" sz="1300" smtClean="0"/>
              <a:t>Εκτίμηση της μοναδικής αξίας του πολιτισμού των άλλων κοινωνιών.</a:t>
            </a:r>
          </a:p>
          <a:p>
            <a:pPr eaLnBrk="1" hangingPunct="1">
              <a:lnSpc>
                <a:spcPct val="80000"/>
              </a:lnSpc>
            </a:pPr>
            <a:r>
              <a:rPr lang="el-GR" sz="1300" smtClean="0"/>
              <a:t>Πίστη στην παγκόσμια κοινότητα.</a:t>
            </a:r>
          </a:p>
          <a:p>
            <a:pPr eaLnBrk="1" hangingPunct="1">
              <a:lnSpc>
                <a:spcPct val="80000"/>
              </a:lnSpc>
            </a:pPr>
            <a:r>
              <a:rPr lang="el-GR" sz="1300" smtClean="0"/>
              <a:t>Ανησυχία για τις διαφορές, τις αδικίες, την καταπάτηση των ανθρώπινων δικαιωμάτων και τις συγκρούσεις.</a:t>
            </a:r>
          </a:p>
          <a:p>
            <a:pPr eaLnBrk="1" hangingPunct="1">
              <a:lnSpc>
                <a:spcPct val="80000"/>
              </a:lnSpc>
            </a:pPr>
            <a:r>
              <a:rPr lang="el-GR" sz="1300" smtClean="0"/>
              <a:t>Αίσθηση της ισορροπίας στις αποφάσεις μεταξύ αλληλοσυγκρουόμενων προτεραιοτήτων.</a:t>
            </a:r>
          </a:p>
          <a:p>
            <a:pPr eaLnBrk="1" hangingPunct="1">
              <a:lnSpc>
                <a:spcPct val="80000"/>
              </a:lnSpc>
            </a:pPr>
            <a:r>
              <a:rPr lang="el-GR" sz="1300" smtClean="0"/>
              <a:t>Προσωπική αποδοχή ενός βιώσιμου τρόπου ζωής και δέσμευση για συμμετοχή στη δράση για αλλαγή.</a:t>
            </a:r>
          </a:p>
          <a:p>
            <a:pPr eaLnBrk="1" hangingPunct="1">
              <a:lnSpc>
                <a:spcPct val="80000"/>
              </a:lnSpc>
            </a:pPr>
            <a:r>
              <a:rPr lang="el-GR" sz="1300" smtClean="0"/>
              <a:t>Ρεαλιστική εκτίμηση της επείγουσας ανάγκης αντιμετώπισης των προκλήσεων και των περιπλοκών  σε παγκόσμιο επίπεδο και προγραμματισμός για ένα βιώσιμο μέλλον.</a:t>
            </a:r>
          </a:p>
          <a:p>
            <a:pPr eaLnBrk="1" hangingPunct="1">
              <a:lnSpc>
                <a:spcPct val="80000"/>
              </a:lnSpc>
            </a:pPr>
            <a:r>
              <a:rPr lang="el-GR" sz="1300" smtClean="0"/>
              <a:t>Αίσθηση ελπίδας και θετικής ατομικής και συλλογικής προοπτικής για το μέλλον.</a:t>
            </a:r>
          </a:p>
          <a:p>
            <a:pPr eaLnBrk="1" hangingPunct="1">
              <a:lnSpc>
                <a:spcPct val="80000"/>
              </a:lnSpc>
            </a:pPr>
            <a:r>
              <a:rPr lang="el-GR" sz="1300" smtClean="0"/>
              <a:t>Εκτίμηση της σπουδαιότητας και της αξίας του ατόμου.</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AU" sz="1400" b="1" i="1" dirty="0" err="1" smtClean="0"/>
              <a:t>Οδηγός</a:t>
            </a:r>
            <a:r>
              <a:rPr lang="en-AU" sz="1400" b="1" i="1" dirty="0" smtClean="0"/>
              <a:t> </a:t>
            </a:r>
            <a:r>
              <a:rPr lang="en-AU" sz="1400" b="1" i="1" dirty="0" err="1" smtClean="0"/>
              <a:t>δραστηριοτήτων</a:t>
            </a:r>
            <a:r>
              <a:rPr lang="en-AU" sz="1400" b="1" i="1" dirty="0" smtClean="0"/>
              <a:t> </a:t>
            </a:r>
            <a:r>
              <a:rPr lang="en-AU" sz="1400" b="1" i="1" dirty="0" err="1" smtClean="0"/>
              <a:t>Περιβαλλοντικής</a:t>
            </a:r>
            <a:r>
              <a:rPr lang="en-AU" sz="1400" b="1" i="1" dirty="0" smtClean="0"/>
              <a:t> </a:t>
            </a:r>
            <a:r>
              <a:rPr lang="en-AU" sz="1400" b="1" i="1" dirty="0" err="1" smtClean="0"/>
              <a:t>Εκπαίδευσης</a:t>
            </a:r>
            <a:r>
              <a:rPr lang="en-AU" sz="1400" b="1" i="1" dirty="0" smtClean="0"/>
              <a:t> – </a:t>
            </a:r>
            <a:br>
              <a:rPr lang="en-AU" sz="1400" b="1" i="1" dirty="0" smtClean="0"/>
            </a:br>
            <a:r>
              <a:rPr lang="en-AU" sz="1400" b="1" i="1" dirty="0" err="1" smtClean="0"/>
              <a:t>Σχέδιο</a:t>
            </a:r>
            <a:r>
              <a:rPr lang="en-AU" sz="1400" b="1" i="1" dirty="0" smtClean="0"/>
              <a:t> </a:t>
            </a:r>
            <a:r>
              <a:rPr lang="en-AU" sz="1400" b="1" i="1" dirty="0" err="1" smtClean="0"/>
              <a:t>Προγράμματος</a:t>
            </a:r>
            <a:r>
              <a:rPr lang="en-AU" sz="1400" b="1" i="1" dirty="0" smtClean="0"/>
              <a:t> </a:t>
            </a:r>
            <a:r>
              <a:rPr lang="en-AU" sz="1400" b="1" i="1" dirty="0" err="1" smtClean="0"/>
              <a:t>Σπουδών</a:t>
            </a:r>
            <a:r>
              <a:rPr lang="en-AU" sz="1400" b="1" i="1" dirty="0" smtClean="0"/>
              <a:t> (1993)</a:t>
            </a:r>
            <a:r>
              <a:rPr lang="en-AU" sz="1200" b="1" i="1" dirty="0" smtClean="0"/>
              <a:t/>
            </a:r>
            <a:br>
              <a:rPr lang="en-AU" sz="1200" b="1" i="1" dirty="0" smtClean="0"/>
            </a:br>
            <a:endParaRPr lang="el-GR" sz="1200" b="1" i="1" dirty="0" smtClean="0"/>
          </a:p>
        </p:txBody>
      </p:sp>
      <p:sp>
        <p:nvSpPr>
          <p:cNvPr id="29699" name="Rectangle 3"/>
          <p:cNvSpPr>
            <a:spLocks noGrp="1" noChangeArrowheads="1"/>
          </p:cNvSpPr>
          <p:nvPr>
            <p:ph idx="1"/>
          </p:nvPr>
        </p:nvSpPr>
        <p:spPr/>
        <p:txBody>
          <a:bodyPr>
            <a:normAutofit lnSpcReduction="10000"/>
          </a:bodyPr>
          <a:lstStyle/>
          <a:p>
            <a:pPr marL="609600" indent="-609600" eaLnBrk="1" hangingPunct="1">
              <a:lnSpc>
                <a:spcPct val="80000"/>
              </a:lnSpc>
              <a:buFont typeface="Wingdings" pitchFamily="2" charset="2"/>
              <a:buNone/>
            </a:pPr>
            <a:r>
              <a:rPr lang="el-GR" sz="1600" u="sng" dirty="0" smtClean="0"/>
              <a:t>1. Ποικιλομορφία</a:t>
            </a:r>
            <a:r>
              <a:rPr lang="el-GR" sz="1600" dirty="0" smtClean="0"/>
              <a:t>: </a:t>
            </a:r>
          </a:p>
          <a:p>
            <a:pPr marL="609600" indent="-609600" eaLnBrk="1" hangingPunct="1">
              <a:lnSpc>
                <a:spcPct val="80000"/>
              </a:lnSpc>
              <a:buFont typeface="Wingdings" pitchFamily="2" charset="2"/>
              <a:buNone/>
            </a:pPr>
            <a:r>
              <a:rPr lang="el-GR" sz="1600" dirty="0" smtClean="0"/>
              <a:t>στα περιβάλλοντα</a:t>
            </a:r>
          </a:p>
          <a:p>
            <a:pPr marL="609600" indent="-609600" eaLnBrk="1" hangingPunct="1">
              <a:lnSpc>
                <a:spcPct val="80000"/>
              </a:lnSpc>
              <a:buFont typeface="Wingdings" pitchFamily="2" charset="2"/>
              <a:buNone/>
            </a:pPr>
            <a:r>
              <a:rPr lang="el-GR" sz="1600" dirty="0" smtClean="0"/>
              <a:t>πόρων και τεχνολογιών</a:t>
            </a:r>
          </a:p>
          <a:p>
            <a:pPr marL="609600" indent="-609600" eaLnBrk="1" hangingPunct="1">
              <a:lnSpc>
                <a:spcPct val="80000"/>
              </a:lnSpc>
              <a:buFont typeface="Wingdings" pitchFamily="2" charset="2"/>
              <a:buNone/>
            </a:pPr>
            <a:r>
              <a:rPr lang="el-GR" sz="1600" dirty="0" smtClean="0"/>
              <a:t>μεταξύ και εντός των κοινωνιών και πολιτισμών</a:t>
            </a:r>
          </a:p>
          <a:p>
            <a:pPr marL="609600" indent="-609600" eaLnBrk="1" hangingPunct="1">
              <a:lnSpc>
                <a:spcPct val="80000"/>
              </a:lnSpc>
              <a:buFont typeface="Wingdings" pitchFamily="2" charset="2"/>
              <a:buNone/>
            </a:pPr>
            <a:r>
              <a:rPr lang="el-GR" sz="1600" dirty="0" smtClean="0"/>
              <a:t>2. </a:t>
            </a:r>
            <a:r>
              <a:rPr lang="el-GR" sz="1600" u="sng" dirty="0" smtClean="0"/>
              <a:t>Αλληλεξαρτήσεις</a:t>
            </a:r>
            <a:r>
              <a:rPr lang="el-GR" sz="1600" dirty="0" smtClean="0"/>
              <a:t>:   </a:t>
            </a:r>
          </a:p>
          <a:p>
            <a:pPr marL="609600" indent="-609600" eaLnBrk="1" hangingPunct="1">
              <a:lnSpc>
                <a:spcPct val="80000"/>
              </a:lnSpc>
              <a:buFont typeface="Wingdings" pitchFamily="2" charset="2"/>
              <a:buNone/>
            </a:pPr>
            <a:r>
              <a:rPr lang="el-GR" sz="1600" dirty="0" smtClean="0"/>
              <a:t>περιβαλλοντικές</a:t>
            </a:r>
          </a:p>
          <a:p>
            <a:pPr marL="609600" indent="-609600" eaLnBrk="1" hangingPunct="1">
              <a:lnSpc>
                <a:spcPct val="80000"/>
              </a:lnSpc>
              <a:buFont typeface="Wingdings" pitchFamily="2" charset="2"/>
              <a:buNone/>
            </a:pPr>
            <a:r>
              <a:rPr lang="el-GR" sz="1600" dirty="0" smtClean="0"/>
              <a:t>πόρων και τεχνολογικές</a:t>
            </a:r>
          </a:p>
          <a:p>
            <a:pPr marL="609600" indent="-609600" eaLnBrk="1" hangingPunct="1">
              <a:lnSpc>
                <a:spcPct val="80000"/>
              </a:lnSpc>
              <a:buFont typeface="Wingdings" pitchFamily="2" charset="2"/>
              <a:buNone/>
            </a:pPr>
            <a:r>
              <a:rPr lang="el-GR" sz="1600" dirty="0" smtClean="0"/>
              <a:t>κοινωνικές και πολιτιστικές</a:t>
            </a:r>
          </a:p>
          <a:p>
            <a:pPr marL="609600" indent="-609600" eaLnBrk="1" hangingPunct="1">
              <a:lnSpc>
                <a:spcPct val="80000"/>
              </a:lnSpc>
              <a:buFont typeface="Wingdings" pitchFamily="2" charset="2"/>
              <a:buNone/>
            </a:pPr>
            <a:r>
              <a:rPr lang="el-GR" sz="1600" dirty="0" smtClean="0"/>
              <a:t>3.</a:t>
            </a:r>
            <a:r>
              <a:rPr lang="el-GR" sz="1600" u="sng" dirty="0" smtClean="0"/>
              <a:t>Συστήματα: </a:t>
            </a:r>
            <a:r>
              <a:rPr lang="el-GR" sz="1600" dirty="0" smtClean="0"/>
              <a:t> </a:t>
            </a:r>
          </a:p>
          <a:p>
            <a:pPr marL="609600" indent="-609600" eaLnBrk="1" hangingPunct="1">
              <a:lnSpc>
                <a:spcPct val="80000"/>
              </a:lnSpc>
              <a:buFont typeface="Wingdings" pitchFamily="2" charset="2"/>
              <a:buNone/>
            </a:pPr>
            <a:r>
              <a:rPr lang="el-GR" sz="1600" dirty="0" smtClean="0"/>
              <a:t>περιβαλλοντικά</a:t>
            </a:r>
          </a:p>
          <a:p>
            <a:pPr marL="609600" indent="-609600" eaLnBrk="1" hangingPunct="1">
              <a:lnSpc>
                <a:spcPct val="80000"/>
              </a:lnSpc>
              <a:buFont typeface="Wingdings" pitchFamily="2" charset="2"/>
              <a:buNone/>
            </a:pPr>
            <a:r>
              <a:rPr lang="el-GR" sz="1600" dirty="0" smtClean="0"/>
              <a:t>διαχείρισης πόρων και τεχνολογικά</a:t>
            </a:r>
          </a:p>
          <a:p>
            <a:pPr marL="609600" indent="-609600" eaLnBrk="1" hangingPunct="1">
              <a:lnSpc>
                <a:spcPct val="80000"/>
              </a:lnSpc>
              <a:buFont typeface="Wingdings" pitchFamily="2" charset="2"/>
              <a:buNone/>
            </a:pPr>
            <a:r>
              <a:rPr lang="el-GR" sz="1600" dirty="0" smtClean="0"/>
              <a:t>κοινωνικά και πολιτιστικά</a:t>
            </a:r>
            <a:endParaRPr lang="el-GR" sz="1600" u="sng" dirty="0" smtClean="0"/>
          </a:p>
          <a:p>
            <a:pPr marL="609600" indent="-609600" eaLnBrk="1" hangingPunct="1">
              <a:lnSpc>
                <a:spcPct val="80000"/>
              </a:lnSpc>
              <a:buFont typeface="Wingdings" pitchFamily="2" charset="2"/>
              <a:buNone/>
            </a:pPr>
            <a:r>
              <a:rPr lang="el-GR" sz="1600" u="sng" dirty="0" smtClean="0"/>
              <a:t>Δομή και κλίμακα</a:t>
            </a:r>
            <a:r>
              <a:rPr lang="el-GR" sz="1600" dirty="0" smtClean="0"/>
              <a:t>:  - στα περιβάλλοντα</a:t>
            </a:r>
          </a:p>
          <a:p>
            <a:pPr marL="609600" indent="-609600" eaLnBrk="1" hangingPunct="1">
              <a:lnSpc>
                <a:spcPct val="80000"/>
              </a:lnSpc>
              <a:buFont typeface="Wingdings" pitchFamily="2" charset="2"/>
              <a:buNone/>
            </a:pPr>
            <a:r>
              <a:rPr lang="el-GR" sz="1600" dirty="0" smtClean="0"/>
              <a:t>στους πόρους και την τεχνολογία</a:t>
            </a:r>
          </a:p>
          <a:p>
            <a:pPr marL="609600" indent="-609600" eaLnBrk="1" hangingPunct="1">
              <a:lnSpc>
                <a:spcPct val="80000"/>
              </a:lnSpc>
              <a:buFont typeface="Wingdings" pitchFamily="2" charset="2"/>
              <a:buNone/>
            </a:pPr>
            <a:r>
              <a:rPr lang="el-GR" sz="1600" dirty="0" smtClean="0"/>
              <a:t>στις κοινωνίες και τον πολιτισμό</a:t>
            </a:r>
            <a:endParaRPr lang="el-GR" sz="1600" u="sng" dirty="0" smtClean="0"/>
          </a:p>
          <a:p>
            <a:pPr marL="609600" indent="-609600" eaLnBrk="1" hangingPunct="1">
              <a:lnSpc>
                <a:spcPct val="80000"/>
              </a:lnSpc>
              <a:buFont typeface="Wingdings" pitchFamily="2" charset="2"/>
              <a:buNone/>
            </a:pPr>
            <a:r>
              <a:rPr lang="el-GR" sz="1600" u="sng" dirty="0" smtClean="0"/>
              <a:t>Σχέδια αλλαγής</a:t>
            </a:r>
            <a:r>
              <a:rPr lang="el-GR" sz="1600" dirty="0" smtClean="0"/>
              <a:t>:  - στο περιβάλλον</a:t>
            </a:r>
          </a:p>
          <a:p>
            <a:pPr marL="609600" indent="-609600" eaLnBrk="1" hangingPunct="1">
              <a:lnSpc>
                <a:spcPct val="80000"/>
              </a:lnSpc>
              <a:buFont typeface="Wingdings" pitchFamily="2" charset="2"/>
              <a:buNone/>
            </a:pPr>
            <a:r>
              <a:rPr lang="el-GR" sz="1600" dirty="0" smtClean="0"/>
              <a:t>στους πόρους και τις τεχνολογίες</a:t>
            </a:r>
          </a:p>
          <a:p>
            <a:pPr marL="609600" indent="-609600" eaLnBrk="1" hangingPunct="1">
              <a:lnSpc>
                <a:spcPct val="80000"/>
              </a:lnSpc>
              <a:buFont typeface="Wingdings" pitchFamily="2" charset="2"/>
              <a:buNone/>
            </a:pPr>
            <a:r>
              <a:rPr lang="el-GR" sz="1600" dirty="0" smtClean="0"/>
              <a:t>στην κοινωνία και τον πολιτισμό</a:t>
            </a: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pPr eaLnBrk="1" hangingPunct="1"/>
            <a:r>
              <a:rPr lang="el-GR" dirty="0" smtClean="0"/>
              <a:t>Δράση και συμμετοχή</a:t>
            </a:r>
          </a:p>
        </p:txBody>
      </p:sp>
      <p:sp>
        <p:nvSpPr>
          <p:cNvPr id="30723" name="2 - Θέση περιεχομένου"/>
          <p:cNvSpPr>
            <a:spLocks noGrp="1"/>
          </p:cNvSpPr>
          <p:nvPr>
            <p:ph idx="1"/>
          </p:nvPr>
        </p:nvSpPr>
        <p:spPr/>
        <p:txBody>
          <a:bodyPr/>
          <a:lstStyle/>
          <a:p>
            <a:pPr eaLnBrk="1" hangingPunct="1"/>
            <a:r>
              <a:rPr lang="el-GR" sz="2400" smtClean="0"/>
              <a:t>Περιβαλλοντική εκπαίδευση για την αειφορία </a:t>
            </a:r>
            <a:br>
              <a:rPr lang="el-GR" sz="2400" smtClean="0"/>
            </a:br>
            <a:r>
              <a:rPr lang="el-GR" sz="2400" smtClean="0"/>
              <a:t>επίσης, περιλαμβάνει την εφαρμογή των γνώσεων, αντιλήψεων, δεξιοτήτων, στάσεων για την ενεργή και ενημερωμένη συμμετοχή στην αντιμετώπιση περιβαλλοντικών θεμάτων, προβλημάτων και ευκαιριών. </a:t>
            </a:r>
          </a:p>
          <a:p>
            <a:pPr eaLnBrk="1" hangingPunct="1"/>
            <a:r>
              <a:rPr lang="el-GR" sz="2400" smtClean="0"/>
              <a:t>Αυτό απαιτεί: </a:t>
            </a:r>
            <a:r>
              <a:rPr lang="el-GR" smtClean="0"/>
              <a:t/>
            </a:r>
            <a:br>
              <a:rPr lang="el-GR" smtClean="0"/>
            </a:br>
            <a:endParaRPr 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pPr eaLnBrk="1" hangingPunct="1"/>
            <a:r>
              <a:rPr lang="el-GR" smtClean="0"/>
              <a:t>Δράση και συμμετοχή</a:t>
            </a:r>
          </a:p>
        </p:txBody>
      </p:sp>
      <p:sp>
        <p:nvSpPr>
          <p:cNvPr id="31747" name="2 - Θέση περιεχομένου"/>
          <p:cNvSpPr>
            <a:spLocks noGrp="1"/>
          </p:cNvSpPr>
          <p:nvPr>
            <p:ph idx="1"/>
          </p:nvPr>
        </p:nvSpPr>
        <p:spPr/>
        <p:txBody>
          <a:bodyPr>
            <a:normAutofit fontScale="92500" lnSpcReduction="10000"/>
          </a:bodyPr>
          <a:lstStyle/>
          <a:p>
            <a:pPr eaLnBrk="1" hangingPunct="1"/>
            <a:r>
              <a:rPr lang="el-GR" sz="2000" smtClean="0"/>
              <a:t>την προθυμία να εξετάσουν και να αλλάξουν το προσωπικό </a:t>
            </a:r>
            <a:br>
              <a:rPr lang="el-GR" sz="2000" smtClean="0"/>
            </a:br>
            <a:r>
              <a:rPr lang="el-GR" sz="2000" smtClean="0"/>
              <a:t>τρόπο ζωής για να εξασφαλιστεί ένα βιώσιμο μέλλον </a:t>
            </a:r>
            <a:br>
              <a:rPr lang="el-GR" sz="2000" smtClean="0"/>
            </a:br>
            <a:r>
              <a:rPr lang="el-GR" sz="2000" smtClean="0"/>
              <a:t/>
            </a:r>
            <a:br>
              <a:rPr lang="el-GR" sz="2000" smtClean="0"/>
            </a:br>
            <a:r>
              <a:rPr lang="el-GR" sz="2000" smtClean="0"/>
              <a:t>την ικανότητα να εντοπίζουν, να ερευνήσουν, να αξιολογήσουν και να λάβουν τα προσήκοντα μέτρα για τη διατήρηση, την προστασία του περιβάλλοντος σε τοπική και παγκόσμια κλίμακα</a:t>
            </a:r>
          </a:p>
          <a:p>
            <a:pPr eaLnBrk="1" hangingPunct="1"/>
            <a:r>
              <a:rPr lang="el-GR" sz="2000" smtClean="0"/>
              <a:t/>
            </a:r>
            <a:br>
              <a:rPr lang="el-GR" sz="2000" smtClean="0"/>
            </a:br>
            <a:r>
              <a:rPr lang="el-GR" sz="2000" smtClean="0"/>
              <a:t>την προθυμία να αμφισβητήσουν προκατασκευασμένες ιδέες, </a:t>
            </a:r>
            <a:br>
              <a:rPr lang="el-GR" sz="2000" smtClean="0"/>
            </a:br>
            <a:r>
              <a:rPr lang="el-GR" sz="2000" smtClean="0"/>
              <a:t>να αποδέχονται της αλλαγές και αναγνωρίζουν την αβεβαιότητα</a:t>
            </a:r>
            <a:br>
              <a:rPr lang="el-GR" sz="2000" smtClean="0"/>
            </a:br>
            <a:r>
              <a:rPr lang="el-GR" sz="2000" smtClean="0"/>
              <a:t/>
            </a:r>
            <a:br>
              <a:rPr lang="el-GR" sz="2000" smtClean="0"/>
            </a:br>
            <a:r>
              <a:rPr lang="el-GR" sz="2000" smtClean="0"/>
              <a:t>την ικανότητα να συνεργάζονται και να έχουν εταιρική σχέση με τους άλλους. </a:t>
            </a:r>
            <a:r>
              <a:rPr lang="el-GR" smtClean="0"/>
              <a:t/>
            </a:r>
            <a:br>
              <a:rPr lang="el-GR" smtClean="0"/>
            </a:br>
            <a:endParaRPr 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nvPr>
        </p:nvSpPr>
        <p:spPr/>
        <p:txBody>
          <a:bodyPr>
            <a:normAutofit fontScale="90000"/>
          </a:bodyPr>
          <a:lstStyle/>
          <a:p>
            <a:pPr eaLnBrk="1" hangingPunct="1"/>
            <a:r>
              <a:rPr lang="el-GR" sz="2400" smtClean="0"/>
              <a:t>Στόχοι της</a:t>
            </a:r>
            <a:br>
              <a:rPr lang="el-GR" sz="2400" smtClean="0"/>
            </a:br>
            <a:r>
              <a:rPr lang="el-GR" sz="2400" smtClean="0"/>
              <a:t>Μαθητείας στον εικοστό πρώτο αιώνα:</a:t>
            </a:r>
            <a:r>
              <a:rPr lang="el-GR" sz="1600" smtClean="0"/>
              <a:t> </a:t>
            </a:r>
            <a:r>
              <a:rPr lang="el-GR" smtClean="0"/>
              <a:t/>
            </a:r>
            <a:br>
              <a:rPr lang="el-GR" smtClean="0"/>
            </a:br>
            <a:endParaRPr lang="el-GR" smtClean="0"/>
          </a:p>
        </p:txBody>
      </p:sp>
      <p:sp>
        <p:nvSpPr>
          <p:cNvPr id="5123" name="2 - Θέση περιεχομένου"/>
          <p:cNvSpPr>
            <a:spLocks noGrp="1"/>
          </p:cNvSpPr>
          <p:nvPr>
            <p:ph idx="1"/>
          </p:nvPr>
        </p:nvSpPr>
        <p:spPr/>
        <p:txBody>
          <a:bodyPr/>
          <a:lstStyle/>
          <a:p>
            <a:pPr eaLnBrk="1" hangingPunct="1"/>
            <a:r>
              <a:rPr lang="el-GR" sz="1600" smtClean="0"/>
              <a:t>«Δεξιότητες στην ανάλυση και επίλυση προβλημάτων και την ικανότητα να επικοινωνούν τις ιδέες και τις πληροφορίες και να συνεργάζονται με άλλους »</a:t>
            </a:r>
            <a:br>
              <a:rPr lang="el-GR" sz="1600" smtClean="0"/>
            </a:br>
            <a:r>
              <a:rPr lang="el-GR" sz="1600" smtClean="0"/>
              <a:t> </a:t>
            </a:r>
            <a:br>
              <a:rPr lang="el-GR" sz="1600" smtClean="0"/>
            </a:br>
            <a:r>
              <a:rPr lang="el-GR" sz="1600" smtClean="0"/>
              <a:t>«Την ικανότητα να ασκήσουν την κρίση και αρμοδιότητα σε θέματα ηθικής, δεοντολογίας και της κοινωνικής δικαιοσύνης, και την ικανότητα να έχουν αίσθηση του κόσμου τους, να αποκτήσουν κριτική σκέψη, να παίρνουν ορθολογικές και ενημερωμένες αποφάσεις για τη ζωή τους, και να αναλαμβάνουν την ευθύνη για τις δικές τους ενέργειες »</a:t>
            </a:r>
            <a:br>
              <a:rPr lang="el-GR" sz="1600" smtClean="0"/>
            </a:br>
            <a:r>
              <a:rPr lang="el-GR" sz="1600" smtClean="0"/>
              <a:t/>
            </a:r>
            <a:br>
              <a:rPr lang="el-GR" sz="1600" smtClean="0"/>
            </a:br>
            <a:r>
              <a:rPr lang="el-GR" sz="1600" smtClean="0"/>
              <a:t>«Κατανόηση και εκτίμηση του πολιτικού συστήματος της χώρας έτσι ώστε να μπορούν να δραστηριοποιούνται και ενημερώνουν τους πολίτες  </a:t>
            </a:r>
            <a:br>
              <a:rPr lang="el-GR" sz="1600" smtClean="0"/>
            </a:br>
            <a:r>
              <a:rPr lang="el-GR" sz="1600" smtClean="0"/>
              <a:t/>
            </a:r>
            <a:br>
              <a:rPr lang="el-GR" sz="1600" smtClean="0"/>
            </a:br>
            <a:r>
              <a:rPr lang="el-GR" sz="1600" smtClean="0"/>
              <a:t>«Γνώσεις, δεξιότητες και στάσεις απέναντι  σε  έναν τρόπο ζωής συμβατό με τη βιώσιμη ανάπτυξη , καθώς και για τη δημιουργική και ικανοποιητική χρήση του ελεύθερου χρόνου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normAutofit fontScale="90000"/>
          </a:bodyPr>
          <a:lstStyle/>
          <a:p>
            <a:pPr eaLnBrk="1" hangingPunct="1"/>
            <a:r>
              <a:rPr lang="el-GR" smtClean="0"/>
              <a:t>Μια προσέγγιση σε ολόκληρο το σχολείο</a:t>
            </a:r>
          </a:p>
        </p:txBody>
      </p:sp>
      <p:sp>
        <p:nvSpPr>
          <p:cNvPr id="32771" name="2 - Θέση περιεχομένου"/>
          <p:cNvSpPr>
            <a:spLocks noGrp="1"/>
          </p:cNvSpPr>
          <p:nvPr>
            <p:ph idx="1"/>
          </p:nvPr>
        </p:nvSpPr>
        <p:spPr/>
        <p:txBody>
          <a:bodyPr>
            <a:normAutofit fontScale="92500"/>
          </a:bodyPr>
          <a:lstStyle/>
          <a:p>
            <a:pPr eaLnBrk="1" hangingPunct="1"/>
            <a:r>
              <a:rPr lang="el-GR" sz="1600" smtClean="0"/>
              <a:t>πως το σχολείο είναι οργανωμένο και λειτουργεί </a:t>
            </a:r>
            <a:br>
              <a:rPr lang="el-GR" sz="1600" smtClean="0"/>
            </a:br>
            <a:r>
              <a:rPr lang="el-GR" sz="1600" smtClean="0"/>
              <a:t/>
            </a:r>
            <a:br>
              <a:rPr lang="el-GR" sz="1600" smtClean="0"/>
            </a:br>
            <a:r>
              <a:rPr lang="el-GR" sz="1600" smtClean="0"/>
              <a:t>σχεδιασμός του σχολείου (εντός των ορίων των υφιστάμενων </a:t>
            </a:r>
            <a:br>
              <a:rPr lang="el-GR" sz="1600" smtClean="0"/>
            </a:br>
            <a:r>
              <a:rPr lang="el-GR" sz="1600" smtClean="0"/>
              <a:t>δομών) </a:t>
            </a:r>
            <a:br>
              <a:rPr lang="el-GR" sz="1600" smtClean="0"/>
            </a:br>
            <a:r>
              <a:rPr lang="el-GR" sz="1600" smtClean="0"/>
              <a:t/>
            </a:r>
            <a:br>
              <a:rPr lang="el-GR" sz="1600" smtClean="0"/>
            </a:br>
            <a:r>
              <a:rPr lang="el-GR" sz="1600" smtClean="0"/>
              <a:t>ανάπτυξη και διαχείριση του σχολικού χώρου </a:t>
            </a:r>
            <a:br>
              <a:rPr lang="el-GR" sz="1600" smtClean="0"/>
            </a:br>
            <a:r>
              <a:rPr lang="el-GR" sz="1600" smtClean="0"/>
              <a:t> </a:t>
            </a:r>
            <a:br>
              <a:rPr lang="el-GR" sz="1600" smtClean="0"/>
            </a:br>
            <a:r>
              <a:rPr lang="el-GR" sz="1600" smtClean="0"/>
              <a:t>μείωση και ελαχιστοποίηση της χρήσης των πόρων από την σχολείο (νερό, ενέργεια, προϊόντα και υλικά) </a:t>
            </a:r>
            <a:br>
              <a:rPr lang="el-GR" sz="1600" smtClean="0"/>
            </a:br>
            <a:r>
              <a:rPr lang="el-GR" sz="1600" smtClean="0"/>
              <a:t/>
            </a:r>
            <a:br>
              <a:rPr lang="el-GR" sz="1600" smtClean="0"/>
            </a:br>
            <a:r>
              <a:rPr lang="el-GR" sz="1600" smtClean="0"/>
              <a:t>ενισχυμένη σύνδεση μεταξύ του σχολείου, της κοινότητας και με άλλα εκπαιδευτικά ιδρύματα </a:t>
            </a:r>
            <a:br>
              <a:rPr lang="el-GR" sz="1600" smtClean="0"/>
            </a:br>
            <a:r>
              <a:rPr lang="el-GR" sz="1600" smtClean="0"/>
              <a:t/>
            </a:r>
            <a:br>
              <a:rPr lang="el-GR" sz="1600" smtClean="0"/>
            </a:br>
            <a:r>
              <a:rPr lang="el-GR" sz="1600" smtClean="0"/>
              <a:t>διατήρηση και η προστασία των αξιών της πολιτιστικής κληρονομιάς στο </a:t>
            </a:r>
            <a:br>
              <a:rPr lang="el-GR" sz="1600" smtClean="0"/>
            </a:br>
            <a:r>
              <a:rPr lang="el-GR" sz="1600" smtClean="0"/>
              <a:t>το σχολείο </a:t>
            </a:r>
            <a:br>
              <a:rPr lang="el-GR" sz="1600" smtClean="0"/>
            </a:br>
            <a:r>
              <a:rPr lang="el-GR" sz="1600" smtClean="0"/>
              <a:t/>
            </a:r>
            <a:br>
              <a:rPr lang="el-GR" sz="1600" smtClean="0"/>
            </a:br>
            <a:r>
              <a:rPr lang="el-GR" sz="1600" smtClean="0"/>
              <a:t>αναπροσανατολισμό του προγράμματος σπουδών και της διδασκαλίας </a:t>
            </a:r>
            <a:br>
              <a:rPr lang="el-GR" sz="1600" smtClean="0"/>
            </a:br>
            <a:r>
              <a:rPr lang="el-GR" sz="1600" smtClean="0"/>
              <a:t>και μάθησης με στόχο την αειφορία. </a:t>
            </a:r>
            <a:br>
              <a:rPr lang="el-GR" sz="1600" smtClean="0"/>
            </a:br>
            <a:endParaRPr lang="el-G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pPr eaLnBrk="1" hangingPunct="1"/>
            <a:r>
              <a:rPr lang="el-GR" smtClean="0"/>
              <a:t>Οι στρατηγικές</a:t>
            </a:r>
          </a:p>
        </p:txBody>
      </p:sp>
      <p:sp>
        <p:nvSpPr>
          <p:cNvPr id="33795" name="2 - Θέση περιεχομένου"/>
          <p:cNvSpPr>
            <a:spLocks noGrp="1"/>
          </p:cNvSpPr>
          <p:nvPr>
            <p:ph idx="1"/>
          </p:nvPr>
        </p:nvSpPr>
        <p:spPr/>
        <p:txBody>
          <a:bodyPr/>
          <a:lstStyle/>
          <a:p>
            <a:pPr eaLnBrk="1" hangingPunct="1"/>
            <a:r>
              <a:rPr lang="el-GR" smtClean="0"/>
              <a:t>Η πρόκληση είναι να παρέχει ένα ευρύ φάσμα αποτελεσματικών εμπειριών μάθησης που προωθούν και υποστηρίζουν την περιβαλλοντική εκπαίδευση για την αειφορία. </a:t>
            </a:r>
            <a:br>
              <a:rPr lang="el-GR" smtClean="0"/>
            </a:br>
            <a:endParaRPr lang="el-GR"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pPr eaLnBrk="1" hangingPunct="1"/>
            <a:endParaRPr lang="el-GR" smtClean="0"/>
          </a:p>
        </p:txBody>
      </p:sp>
      <p:sp>
        <p:nvSpPr>
          <p:cNvPr id="34819" name="2 - Θέση περιεχομένου"/>
          <p:cNvSpPr>
            <a:spLocks noGrp="1"/>
          </p:cNvSpPr>
          <p:nvPr>
            <p:ph idx="1"/>
          </p:nvPr>
        </p:nvSpPr>
        <p:spPr/>
        <p:txBody>
          <a:bodyPr>
            <a:normAutofit lnSpcReduction="10000"/>
          </a:bodyPr>
          <a:lstStyle/>
          <a:p>
            <a:pPr eaLnBrk="1" hangingPunct="1"/>
            <a:r>
              <a:rPr lang="el-GR" smtClean="0"/>
              <a:t>Βιωματική μάθηση: Μερικές φορές ονομάζεται «μάθηση μέσω της πράξης »</a:t>
            </a:r>
          </a:p>
          <a:p>
            <a:pPr eaLnBrk="1" hangingPunct="1">
              <a:buFont typeface="Wingdings" pitchFamily="2" charset="2"/>
              <a:buNone/>
            </a:pPr>
            <a:r>
              <a:rPr lang="el-GR" smtClean="0"/>
              <a:t>	</a:t>
            </a:r>
          </a:p>
          <a:p>
            <a:pPr eaLnBrk="1" hangingPunct="1">
              <a:buFont typeface="Wingdings" pitchFamily="2" charset="2"/>
              <a:buNone/>
            </a:pPr>
            <a:r>
              <a:rPr lang="el-GR" smtClean="0"/>
              <a:t>	Τέτοιες εμπειρίες υποστηρίζονται από ανατροφοδότηση, προβληματισμό, κριτική ανάλυση και εφαρμογή των </a:t>
            </a:r>
            <a:br>
              <a:rPr lang="el-GR" smtClean="0"/>
            </a:br>
            <a:r>
              <a:rPr lang="el-GR" smtClean="0"/>
              <a:t>νέων ιδεών και δεξιοτήτων στις νέες καταστάσεις.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pPr eaLnBrk="1" hangingPunct="1"/>
            <a:r>
              <a:rPr lang="el-GR" smtClean="0"/>
              <a:t>Οι στρατηγικές</a:t>
            </a:r>
          </a:p>
        </p:txBody>
      </p:sp>
      <p:sp>
        <p:nvSpPr>
          <p:cNvPr id="35843" name="2 - Θέση περιεχομένου"/>
          <p:cNvSpPr>
            <a:spLocks noGrp="1"/>
          </p:cNvSpPr>
          <p:nvPr>
            <p:ph idx="1"/>
          </p:nvPr>
        </p:nvSpPr>
        <p:spPr/>
        <p:txBody>
          <a:bodyPr/>
          <a:lstStyle/>
          <a:p>
            <a:pPr eaLnBrk="1" hangingPunct="1"/>
            <a:r>
              <a:rPr lang="el-GR" sz="2800" smtClean="0"/>
              <a:t>Οι εμπειρίες έξω από την τάξη είναι </a:t>
            </a:r>
            <a:br>
              <a:rPr lang="el-GR" sz="2800" smtClean="0"/>
            </a:br>
            <a:r>
              <a:rPr lang="el-GR" sz="2800" smtClean="0"/>
              <a:t>επίσης σημαντικές. Αυτές μπορεί να περιλαμβάνουν συμμετοχή  σε δραστηριότητες Κέντρων Περιβαλλοντικής Εκπαίδευσης, εθνικά πάρκα, χώρους πολιτιστικής κληρονομιάς, αγροκτήματα, ζωολογικούς κήπους, μουσεία και πολλές άλλες περιοχές. </a:t>
            </a:r>
            <a:r>
              <a:rPr lang="el-GR" smtClean="0"/>
              <a:t/>
            </a:r>
            <a:br>
              <a:rPr lang="el-GR" smtClean="0"/>
            </a:br>
            <a:endParaRPr lang="el-GR"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pPr eaLnBrk="1" hangingPunct="1"/>
            <a:r>
              <a:rPr lang="el-GR" smtClean="0"/>
              <a:t>Οι στρατηγικές</a:t>
            </a:r>
          </a:p>
        </p:txBody>
      </p:sp>
      <p:sp>
        <p:nvSpPr>
          <p:cNvPr id="36867" name="2 - Θέση περιεχομένου"/>
          <p:cNvSpPr>
            <a:spLocks noGrp="1"/>
          </p:cNvSpPr>
          <p:nvPr>
            <p:ph idx="1"/>
          </p:nvPr>
        </p:nvSpPr>
        <p:spPr/>
        <p:txBody>
          <a:bodyPr/>
          <a:lstStyle/>
          <a:p>
            <a:pPr eaLnBrk="1" hangingPunct="1"/>
            <a:r>
              <a:rPr lang="el-GR" smtClean="0"/>
              <a:t>Αξίες αποσαφήνιση και ανάλυση: </a:t>
            </a:r>
          </a:p>
          <a:p>
            <a:pPr eaLnBrk="1" hangingPunct="1">
              <a:buFont typeface="Wingdings" pitchFamily="2" charset="2"/>
              <a:buNone/>
            </a:pPr>
            <a:r>
              <a:rPr lang="el-GR" smtClean="0"/>
              <a:t> 	Η ενασχόληση με  αμφιλεγόμενα ζητήματα σε μια ισορροπημένη και ευαίσθητο τρόπο, είναι μία από τις μεγαλύτερες προκλήσεις για τους εκπαιδευτικούς και μαθητές</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pPr eaLnBrk="1" hangingPunct="1"/>
            <a:r>
              <a:rPr lang="el-GR" smtClean="0"/>
              <a:t>Οι στρατηγικές</a:t>
            </a:r>
          </a:p>
        </p:txBody>
      </p:sp>
      <p:sp>
        <p:nvSpPr>
          <p:cNvPr id="37891" name="2 - Θέση περιεχομένου"/>
          <p:cNvSpPr>
            <a:spLocks noGrp="1"/>
          </p:cNvSpPr>
          <p:nvPr>
            <p:ph idx="1"/>
          </p:nvPr>
        </p:nvSpPr>
        <p:spPr/>
        <p:txBody>
          <a:bodyPr/>
          <a:lstStyle/>
          <a:p>
            <a:pPr eaLnBrk="1" hangingPunct="1"/>
            <a:r>
              <a:rPr lang="el-GR" smtClean="0"/>
              <a:t>Δημιουργική σκέψη: </a:t>
            </a:r>
          </a:p>
          <a:p>
            <a:pPr eaLnBrk="1" hangingPunct="1">
              <a:buFont typeface="Wingdings" pitchFamily="2" charset="2"/>
              <a:buNone/>
            </a:pPr>
            <a:r>
              <a:rPr lang="el-GR" smtClean="0"/>
              <a:t>	Μια σειρά διαθέσιμων τεχνικών </a:t>
            </a:r>
            <a:br>
              <a:rPr lang="el-GR" smtClean="0"/>
            </a:br>
            <a:r>
              <a:rPr lang="el-GR" smtClean="0"/>
              <a:t>που ενθαρρύνουν τους μαθητές να διερευνήσουν περιβαλλοντικά θέματα, δημιουργούν δυνατότητες και εμφανίζουν πιθανές απαντήσεις ή λύσεις.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pPr eaLnBrk="1" hangingPunct="1"/>
            <a:r>
              <a:rPr lang="el-GR" smtClean="0"/>
              <a:t>Οι στρατηγικές</a:t>
            </a:r>
          </a:p>
        </p:txBody>
      </p:sp>
      <p:sp>
        <p:nvSpPr>
          <p:cNvPr id="38915" name="2 - Θέση περιεχομένου"/>
          <p:cNvSpPr>
            <a:spLocks noGrp="1"/>
          </p:cNvSpPr>
          <p:nvPr>
            <p:ph idx="1"/>
          </p:nvPr>
        </p:nvSpPr>
        <p:spPr/>
        <p:txBody>
          <a:bodyPr/>
          <a:lstStyle/>
          <a:p>
            <a:pPr eaLnBrk="1" hangingPunct="1"/>
            <a:r>
              <a:rPr lang="el-GR" sz="2400" smtClean="0"/>
              <a:t>Η αφήγηση ιστοριών: Μάθηση μέσω της αφήγησης είναι βαθιά ενστικτώδης.</a:t>
            </a:r>
          </a:p>
          <a:p>
            <a:pPr eaLnBrk="1" hangingPunct="1"/>
            <a:r>
              <a:rPr lang="el-GR" sz="2400" smtClean="0"/>
              <a:t>Διερευνητική μάθηση: Η εξεταστική μάθηση ενθαρρύνει τους μαθητές να ανταποκριθούν στις δικές τους ανησυχίες ή την περιέργειά τους και να διερευνήσουν και να ενεργούν για περιβαλλοντικά θέματα.</a:t>
            </a:r>
          </a:p>
          <a:p>
            <a:pPr eaLnBrk="1" hangingPunct="1"/>
            <a:r>
              <a:rPr lang="el-GR" sz="2400" smtClean="0"/>
              <a:t>Επιστήμη στην κοινότητα: Η συλλογή επιστημονικών δεδομένα από το τοπικό περιβάλλον είναι μια κοινή δραστηριότητα σε πολλά σχολεία.</a:t>
            </a:r>
          </a:p>
          <a:p>
            <a:pPr eaLnBrk="1" hangingPunct="1"/>
            <a:endParaRPr lang="el-GR" sz="20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idx="4294967295"/>
          </p:nvPr>
        </p:nvSpPr>
        <p:spPr>
          <a:xfrm>
            <a:off x="1447800" y="533400"/>
            <a:ext cx="7696200" cy="1143000"/>
          </a:xfrm>
        </p:spPr>
        <p:txBody>
          <a:bodyPr anchor="ctr"/>
          <a:lstStyle/>
          <a:p>
            <a:pPr eaLnBrk="1" hangingPunct="1"/>
            <a:r>
              <a:rPr lang="el-GR" smtClean="0"/>
              <a:t>Τριτοβάθμια Εκπαίδευση</a:t>
            </a:r>
          </a:p>
        </p:txBody>
      </p:sp>
      <p:sp>
        <p:nvSpPr>
          <p:cNvPr id="3" name="2 - Θέση περιεχομένου"/>
          <p:cNvSpPr>
            <a:spLocks noGrp="1"/>
          </p:cNvSpPr>
          <p:nvPr>
            <p:ph idx="4294967295"/>
          </p:nvPr>
        </p:nvSpPr>
        <p:spPr>
          <a:xfrm>
            <a:off x="1447800" y="1905000"/>
            <a:ext cx="7696200" cy="4038600"/>
          </a:xfrm>
        </p:spPr>
        <p:txBody>
          <a:bodyPr>
            <a:normAutofit fontScale="85000" lnSpcReduction="20000"/>
          </a:bodyPr>
          <a:lstStyle/>
          <a:p>
            <a:pPr eaLnBrk="1" hangingPunct="1">
              <a:lnSpc>
                <a:spcPct val="90000"/>
              </a:lnSpc>
              <a:defRPr/>
            </a:pPr>
            <a:r>
              <a:rPr lang="el-GR" dirty="0" smtClean="0"/>
              <a:t>Το σκεπτικό για την εμπλοκή των ιδρυμάτων της τριτοβάθμιας εκπαίδευσης στην παροχή εκπαίδευσης για την αειφορία οφείλεται στην ικανότητά τους να επηρεάζουν τους μελλοντικούς ηγέτες με το να διαμορφώνουν στους /στις φοιτητές/τριές τους νέες ιδέες σκέψης και δράσης , και επηρεάζοντας τους τωρινούς ηγέτες μέσα από τους επαγγελματικούς συλλογους</a:t>
            </a:r>
          </a:p>
          <a:p>
            <a:pPr eaLnBrk="1" hangingPunct="1">
              <a:lnSpc>
                <a:spcPct val="90000"/>
              </a:lnSpc>
              <a:buFont typeface="Wingdings" pitchFamily="2" charset="2"/>
              <a:buNone/>
              <a:defRPr/>
            </a:pPr>
            <a:r>
              <a:rPr lang="el-GR" dirty="0" smtClean="0"/>
              <a:t>	(Ali-Khan, 1992; Benn, 1999; Huckle &amp; Sterling, 1996). </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idx="4294967295"/>
          </p:nvPr>
        </p:nvSpPr>
        <p:spPr>
          <a:xfrm>
            <a:off x="1447800" y="533400"/>
            <a:ext cx="7696200" cy="1143000"/>
          </a:xfrm>
        </p:spPr>
        <p:txBody>
          <a:bodyPr anchor="ctr"/>
          <a:lstStyle/>
          <a:p>
            <a:pPr eaLnBrk="1" hangingPunct="1"/>
            <a:r>
              <a:rPr lang="el-GR" smtClean="0"/>
              <a:t>Τριτοβάθμια Εκπαίδευση</a:t>
            </a:r>
          </a:p>
        </p:txBody>
      </p:sp>
      <p:sp>
        <p:nvSpPr>
          <p:cNvPr id="3" name="2 - Θέση περιεχομένου"/>
          <p:cNvSpPr>
            <a:spLocks noGrp="1"/>
          </p:cNvSpPr>
          <p:nvPr>
            <p:ph idx="4294967295"/>
          </p:nvPr>
        </p:nvSpPr>
        <p:spPr>
          <a:xfrm>
            <a:off x="1447800" y="1905000"/>
            <a:ext cx="7696200" cy="4038600"/>
          </a:xfrm>
        </p:spPr>
        <p:txBody>
          <a:bodyPr>
            <a:normAutofit fontScale="92500" lnSpcReduction="10000"/>
          </a:bodyPr>
          <a:lstStyle/>
          <a:p>
            <a:pPr eaLnBrk="1" hangingPunct="1">
              <a:lnSpc>
                <a:spcPct val="90000"/>
              </a:lnSpc>
              <a:defRPr/>
            </a:pPr>
            <a:r>
              <a:rPr lang="el-GR" sz="2800" dirty="0" smtClean="0"/>
              <a:t>Ο  Wright (2002) σκιαγραφεί τα συνηθέστερα θέματα στις πανεπιστημιακές προσεγγίσεις για την αειφορία, οι οποίες περιλαμβάνουν: φυσικές λειτουργίες που αφορούν αειφορία, ακαδημαϊκή έρευνα για την αειφορία, ΠΕγγ, δεοντολογική και ηθική ευθύνη, συνεργασία ανάμεσα στα πανεπιστήμια, ανάπτυξη διεπιστημονικών προγραμμάτων σπουδών, συνεργασίες με την κυβέρνηση, μη- κυβερνητικές οργανώσεις, βιομηχανίες, καθώς και ενημέρωση του κοινού. </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pPr eaLnBrk="1" hangingPunct="1"/>
            <a:r>
              <a:rPr lang="el-GR" smtClean="0"/>
              <a:t>ΖΗΤΗΜΑΤΑ-ΠΡΟΒΛΗΜΑΤΙΣΜΟΙ</a:t>
            </a:r>
          </a:p>
        </p:txBody>
      </p:sp>
      <p:sp>
        <p:nvSpPr>
          <p:cNvPr id="41987" name="Rectangle 3"/>
          <p:cNvSpPr>
            <a:spLocks noGrp="1" noChangeArrowheads="1"/>
          </p:cNvSpPr>
          <p:nvPr>
            <p:ph idx="1"/>
          </p:nvPr>
        </p:nvSpPr>
        <p:spPr/>
        <p:txBody>
          <a:bodyPr/>
          <a:lstStyle/>
          <a:p>
            <a:pPr eaLnBrk="1" hangingPunct="1"/>
            <a:r>
              <a:rPr lang="el-GR" smtClean="0"/>
              <a:t>ΠΡΟΟΔΕΥΤΙΚΟ η ΣΥΝΤΗΡΗΤΙΚΟ;</a:t>
            </a:r>
          </a:p>
          <a:p>
            <a:pPr eaLnBrk="1" hangingPunct="1"/>
            <a:r>
              <a:rPr lang="el-GR" smtClean="0"/>
              <a:t>ΠΕ η ΕγΑ</a:t>
            </a:r>
          </a:p>
          <a:p>
            <a:pPr eaLnBrk="1" hangingPunct="1"/>
            <a:r>
              <a:rPr lang="el-GR" smtClean="0"/>
              <a:t>ΘΕΤΙΚΙΣΜΟΣ;</a:t>
            </a:r>
          </a:p>
          <a:p>
            <a:pPr eaLnBrk="1" hangingPunct="1"/>
            <a:r>
              <a:rPr lang="el-GR" smtClean="0"/>
              <a:t>ΠΟΙΟ </a:t>
            </a:r>
            <a:r>
              <a:rPr lang="en-US" smtClean="0"/>
              <a:t>PROJECT</a:t>
            </a:r>
            <a:r>
              <a:rPr lang="el-GR" smtClean="0"/>
              <a:t>;</a:t>
            </a:r>
          </a:p>
          <a:p>
            <a:pPr eaLnBrk="1" hangingPunct="1"/>
            <a:r>
              <a:rPr lang="el-GR" smtClean="0"/>
              <a:t>ΣΕ ΠΟΙΟ ΚΟΙΝΩΝΙΚΟ ΠΛΑΙΣΙΟ;</a:t>
            </a:r>
          </a:p>
          <a:p>
            <a:pPr eaLnBrk="1" hangingPunct="1"/>
            <a:r>
              <a:rPr lang="el-GR" smtClean="0"/>
              <a:t>ΣΕ ΠΟΙΟ ΣΧΟΛΕΙΟ;</a:t>
            </a:r>
          </a:p>
          <a:p>
            <a:pPr eaLnBrk="1" hangingPunct="1"/>
            <a:endParaRPr lang="el-GR"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t>Εκπαίδευση για ένα </a:t>
            </a:r>
            <a:br>
              <a:rPr lang="el-GR" sz="3600" smtClean="0"/>
            </a:br>
            <a:r>
              <a:rPr lang="el-GR" sz="3600" smtClean="0"/>
              <a:t>Βιώσιμο Μέλλον</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fontScale="92500"/>
          </a:bodyPr>
          <a:lstStyle/>
          <a:p>
            <a:pPr eaLnBrk="1" hangingPunct="1">
              <a:lnSpc>
                <a:spcPct val="90000"/>
              </a:lnSpc>
              <a:buFont typeface="Wingdings" pitchFamily="2" charset="2"/>
              <a:buNone/>
              <a:defRPr/>
            </a:pPr>
            <a:r>
              <a:rPr lang="el-GR" sz="2500" dirty="0" smtClean="0"/>
              <a:t>	Η εξέλιξη από την εκπαίδευση για την προστασία της φύσης, στην ΠΕ και στη συνέχεια στην εκπαίδευση για την αειφόρο ανάπτυξη μπορεί να χαρακτηριστεί ως μια διαδικασία</a:t>
            </a:r>
            <a:r>
              <a:rPr lang="en-US" sz="2500" dirty="0" smtClean="0"/>
              <a:t> </a:t>
            </a:r>
            <a:r>
              <a:rPr lang="el-GR" sz="2500" dirty="0" smtClean="0"/>
              <a:t>για </a:t>
            </a:r>
            <a:r>
              <a:rPr lang="en-US" sz="2500" dirty="0" smtClean="0"/>
              <a:t>:</a:t>
            </a:r>
          </a:p>
          <a:p>
            <a:pPr eaLnBrk="1" hangingPunct="1">
              <a:lnSpc>
                <a:spcPct val="90000"/>
              </a:lnSpc>
              <a:defRPr/>
            </a:pPr>
            <a:r>
              <a:rPr lang="el-GR" sz="2500" dirty="0" smtClean="0"/>
              <a:t>αυτό-καθορισμό, </a:t>
            </a:r>
            <a:endParaRPr lang="en-US" sz="2500" dirty="0" smtClean="0"/>
          </a:p>
          <a:p>
            <a:pPr eaLnBrk="1" hangingPunct="1">
              <a:lnSpc>
                <a:spcPct val="90000"/>
              </a:lnSpc>
              <a:defRPr/>
            </a:pPr>
            <a:r>
              <a:rPr lang="el-GR" sz="2500" dirty="0" smtClean="0"/>
              <a:t>δημοκρατικές διαδικασίες, </a:t>
            </a:r>
            <a:endParaRPr lang="en-US" sz="2500" dirty="0" smtClean="0"/>
          </a:p>
          <a:p>
            <a:pPr eaLnBrk="1" hangingPunct="1">
              <a:lnSpc>
                <a:spcPct val="90000"/>
              </a:lnSpc>
              <a:defRPr/>
            </a:pPr>
            <a:r>
              <a:rPr lang="el-GR" sz="2500" dirty="0" smtClean="0"/>
              <a:t>αίσθημα κυριότητας και ενδυνάμωσης </a:t>
            </a:r>
            <a:endParaRPr lang="en-US" sz="2500" dirty="0" smtClean="0"/>
          </a:p>
          <a:p>
            <a:pPr eaLnBrk="1" hangingPunct="1">
              <a:lnSpc>
                <a:spcPct val="90000"/>
              </a:lnSpc>
              <a:defRPr/>
            </a:pPr>
            <a:r>
              <a:rPr lang="el-GR" sz="2500" dirty="0" smtClean="0"/>
              <a:t>διασυνδέσεις ανάμεσα στην περιβαλλοντική και κοινωνική ισότητα</a:t>
            </a:r>
            <a:endParaRPr lang="en-US" sz="2500" dirty="0" smtClean="0"/>
          </a:p>
          <a:p>
            <a:pPr eaLnBrk="1" hangingPunct="1">
              <a:lnSpc>
                <a:spcPct val="90000"/>
              </a:lnSpc>
              <a:buFont typeface="Wingdings" pitchFamily="2" charset="2"/>
              <a:buNone/>
              <a:defRPr/>
            </a:pPr>
            <a:r>
              <a:rPr lang="el-GR" sz="2500" dirty="0" smtClean="0"/>
              <a:t>(Jensen and Schnack 1994, 1997∙ Hesselink et al. 2000). </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endParaRPr lang="el-GR" smtClean="0"/>
          </a:p>
        </p:txBody>
      </p:sp>
      <p:sp>
        <p:nvSpPr>
          <p:cNvPr id="43011" name="Rectangle 3"/>
          <p:cNvSpPr>
            <a:spLocks noGrp="1" noChangeArrowheads="1"/>
          </p:cNvSpPr>
          <p:nvPr>
            <p:ph idx="1"/>
          </p:nvPr>
        </p:nvSpPr>
        <p:spPr/>
        <p:txBody>
          <a:bodyPr/>
          <a:lstStyle/>
          <a:p>
            <a:pPr eaLnBrk="1" hangingPunct="1"/>
            <a:endParaRPr lang="el-GR"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4 - Τίτλος"/>
          <p:cNvSpPr>
            <a:spLocks noGrp="1"/>
          </p:cNvSpPr>
          <p:nvPr>
            <p:ph type="title"/>
          </p:nvPr>
        </p:nvSpPr>
        <p:spPr/>
        <p:txBody>
          <a:bodyP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7171" name="3 - Θέση περιεχομένου"/>
          <p:cNvSpPr>
            <a:spLocks noGrp="1"/>
          </p:cNvSpPr>
          <p:nvPr>
            <p:ph idx="1"/>
          </p:nvPr>
        </p:nvSpPr>
        <p:spPr/>
        <p:txBody>
          <a:bodyPr>
            <a:normAutofit lnSpcReduction="10000"/>
          </a:bodyPr>
          <a:lstStyle/>
          <a:p>
            <a:pPr eaLnBrk="1" hangingPunct="1"/>
            <a:r>
              <a:rPr lang="el-GR" sz="2800" smtClean="0"/>
              <a:t>Εκπαίδευση  για την αειφόρο ανάπτυξη είναι μια δια-χρονική και διά-βίου προσπάθεια που προκαλεί τους πολίτες, τα θεσμικά όργανα και τις κοινωνίες για να δουν το αύριο, ως ημέρα που θα ανήκει σε όλους μας, ή  δε θα ανήκει σε κανέναν. </a:t>
            </a:r>
          </a:p>
          <a:p>
            <a:pPr eaLnBrk="1" hangingPunct="1">
              <a:buFont typeface="Wingdings" pitchFamily="2" charset="2"/>
              <a:buNone/>
            </a:pPr>
            <a:r>
              <a:rPr lang="el-GR" sz="2800" smtClean="0"/>
              <a:t>	( United  Nations  Δεκαετία της Εκπαίδευσης για την Αειφόρο  Ανάπτυξη 2005-2014) </a:t>
            </a:r>
            <a:r>
              <a:rPr lang="el-GR" smtClean="0"/>
              <a:t/>
            </a:r>
            <a:br>
              <a:rPr lang="el-GR" smtClean="0"/>
            </a:br>
            <a:endParaRPr 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lstStyle/>
          <a:p>
            <a:pPr eaLnBrk="1" hangingPunct="1"/>
            <a:r>
              <a:rPr lang="el-GR" sz="3200" smtClean="0">
                <a:solidFill>
                  <a:schemeClr val="tx1"/>
                </a:solidFill>
              </a:rPr>
              <a:t>Εκπαίδευση  για την αειφόρο ανάπτυξη</a:t>
            </a:r>
            <a:endParaRPr lang="el-GR" smtClean="0"/>
          </a:p>
        </p:txBody>
      </p:sp>
      <p:sp>
        <p:nvSpPr>
          <p:cNvPr id="8195" name="2 - Θέση περιεχομένου"/>
          <p:cNvSpPr>
            <a:spLocks noGrp="1"/>
          </p:cNvSpPr>
          <p:nvPr>
            <p:ph idx="1"/>
          </p:nvPr>
        </p:nvSpPr>
        <p:spPr/>
        <p:txBody>
          <a:bodyPr/>
          <a:lstStyle/>
          <a:p>
            <a:pPr eaLnBrk="1" hangingPunct="1"/>
            <a:r>
              <a:rPr lang="el-GR" smtClean="0"/>
              <a:t>Η Περιβαλλοντική εκπαίδευση για την αειφορία αποτελεί έννοια που εμπεριέχει ένα όραμα για την εκπαίδευση που </a:t>
            </a:r>
            <a:br>
              <a:rPr lang="el-GR" smtClean="0"/>
            </a:br>
            <a:r>
              <a:rPr lang="el-GR" smtClean="0"/>
              <a:t>αποσκοπεί στην ενίσχυση των ατόμων όλων των ηλικιών να αναλάβουν </a:t>
            </a:r>
            <a:br>
              <a:rPr lang="el-GR" smtClean="0"/>
            </a:br>
            <a:r>
              <a:rPr lang="el-GR" smtClean="0"/>
              <a:t>ευθύνη για τη δημιουργία ενός βιώσιμου μέλλοντος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idx="4294967295"/>
          </p:nvPr>
        </p:nvSpPr>
        <p:spPr>
          <a:xfrm>
            <a:off x="1447800" y="533400"/>
            <a:ext cx="7696200" cy="1143000"/>
          </a:xfrm>
        </p:spPr>
        <p:txBody>
          <a:bodyPr anchor="ctr">
            <a:normAutofit fontScale="90000"/>
          </a:bodyPr>
          <a:lstStyle/>
          <a:p>
            <a:pPr eaLnBrk="1" hangingPunct="1"/>
            <a:r>
              <a:rPr lang="el-GR" sz="3600" smtClean="0">
                <a:solidFill>
                  <a:schemeClr val="tx1"/>
                </a:solidFill>
              </a:rPr>
              <a:t>Εκπαίδευση  για την αειφόρο ανάπτυξη</a:t>
            </a:r>
            <a:endParaRPr lang="el-GR" smtClean="0"/>
          </a:p>
        </p:txBody>
      </p:sp>
      <p:sp>
        <p:nvSpPr>
          <p:cNvPr id="3" name="2 - Θέση περιεχομένου"/>
          <p:cNvSpPr>
            <a:spLocks noGrp="1"/>
          </p:cNvSpPr>
          <p:nvPr>
            <p:ph idx="4294967295"/>
          </p:nvPr>
        </p:nvSpPr>
        <p:spPr>
          <a:xfrm>
            <a:off x="1447800" y="1905000"/>
            <a:ext cx="7696200" cy="4038600"/>
          </a:xfrm>
        </p:spPr>
        <p:txBody>
          <a:bodyPr>
            <a:normAutofit fontScale="92500" lnSpcReduction="10000"/>
          </a:bodyPr>
          <a:lstStyle/>
          <a:p>
            <a:pPr eaLnBrk="1" hangingPunct="1">
              <a:lnSpc>
                <a:spcPct val="80000"/>
              </a:lnSpc>
              <a:defRPr/>
            </a:pPr>
            <a:r>
              <a:rPr lang="el-GR" sz="2500" dirty="0" smtClean="0"/>
              <a:t>Η εκπαίδευση για την αειφορία είναι ουσιαστική για τους/τις μαθητές/τριες για να εκτιμήσουν, κατανοήσουν και να σκεφτούν με κριτικό τρόπο για τα περίπλοκα περιβαλλοντικά, κοινωνικά και οικονομικά προβλήματα (Huckle &amp; Sterling, 1996∙ Orr, 1996). </a:t>
            </a:r>
          </a:p>
          <a:p>
            <a:pPr eaLnBrk="1" hangingPunct="1">
              <a:lnSpc>
                <a:spcPct val="80000"/>
              </a:lnSpc>
              <a:defRPr/>
            </a:pPr>
            <a:r>
              <a:rPr lang="el-GR" sz="2500" dirty="0" smtClean="0"/>
              <a:t>Η μελέτη των οικοσυστημάτων μπορεί να χρησιμοποιηθεί για να διδαχθούν οι μαθητές/τριες το να γίνουν υπεύθυνοι πολίτες, καθώς και την ανάγκη για αειφορία και προγραμματισμό (Hollweg et al., 2003). </a:t>
            </a:r>
          </a:p>
          <a:p>
            <a:pPr eaLnBrk="1" hangingPunct="1">
              <a:lnSpc>
                <a:spcPct val="80000"/>
              </a:lnSpc>
              <a:defRPr/>
            </a:pPr>
            <a:r>
              <a:rPr lang="el-GR" sz="2500" dirty="0" smtClean="0"/>
              <a:t>Ο τρόπος με τον οποίο οι μαθητές/τριες μαθαίνουν να σκέφτονται για την αειφορία , επηρεάζει τις πράξεις τους ως τοπικών και παγκόσμιων πολιτών (Moore, 2005).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pPr eaLnBrk="1" hangingPunct="1"/>
            <a:r>
              <a:rPr lang="el-GR" sz="3200" smtClean="0">
                <a:solidFill>
                  <a:schemeClr val="tx1"/>
                </a:solidFill>
              </a:rPr>
              <a:t>Εκπαίδευση  για την αειφόρο ανάπτυξη</a:t>
            </a:r>
            <a:endParaRPr lang="el-GR" smtClean="0"/>
          </a:p>
        </p:txBody>
      </p:sp>
      <p:sp>
        <p:nvSpPr>
          <p:cNvPr id="10243" name="2 - Θέση περιεχομένου"/>
          <p:cNvSpPr>
            <a:spLocks noGrp="1"/>
          </p:cNvSpPr>
          <p:nvPr>
            <p:ph idx="1"/>
          </p:nvPr>
        </p:nvSpPr>
        <p:spPr/>
        <p:txBody>
          <a:bodyPr/>
          <a:lstStyle/>
          <a:p>
            <a:pPr eaLnBrk="1" hangingPunct="1"/>
            <a:r>
              <a:rPr lang="el-GR" sz="2400" smtClean="0"/>
              <a:t>Για πολλά χρόνια η περιβαλλοντική εκπαίδευση </a:t>
            </a:r>
            <a:br>
              <a:rPr lang="el-GR" sz="2400" smtClean="0"/>
            </a:br>
            <a:r>
              <a:rPr lang="el-GR" sz="2400" smtClean="0"/>
              <a:t>προσπάθησε να αναπτύξει τις γνώσεις σχετικά με το </a:t>
            </a:r>
            <a:br>
              <a:rPr lang="el-GR" sz="2400" smtClean="0"/>
            </a:br>
            <a:r>
              <a:rPr lang="el-GR" sz="2400" smtClean="0"/>
              <a:t>περιβάλλον και να δημιουργήσει μια ηθική της φροντίδας έναντι του φυσικού κόσμου. </a:t>
            </a:r>
          </a:p>
          <a:p>
            <a:pPr eaLnBrk="1" hangingPunct="1"/>
            <a:r>
              <a:rPr lang="el-GR" sz="2400" smtClean="0"/>
              <a:t>Είχε επίσης κατανοηθεί η ανάγκη της συνεργασίας με πολλά και διαφορετικά συμφέροντα της κοινωνίας, προκειμένου να αντιμετωπιστούν τα περιβαλλοντικά ζητήματα.</a:t>
            </a:r>
          </a:p>
          <a:p>
            <a:pPr eaLnBrk="1" hangingPunct="1"/>
            <a:endParaRPr lang="el-GR" sz="24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eaLnBrk="1" hangingPunct="1"/>
            <a:r>
              <a:rPr lang="el-GR" sz="3200" smtClean="0">
                <a:solidFill>
                  <a:schemeClr val="tx1"/>
                </a:solidFill>
              </a:rPr>
              <a:t>Εκπαίδευση  για την αειφόρο ανάπτυξη</a:t>
            </a:r>
            <a:endParaRPr lang="el-GR" smtClean="0"/>
          </a:p>
        </p:txBody>
      </p:sp>
      <p:sp>
        <p:nvSpPr>
          <p:cNvPr id="11267" name="2 - Θέση περιεχομένου"/>
          <p:cNvSpPr>
            <a:spLocks noGrp="1"/>
          </p:cNvSpPr>
          <p:nvPr>
            <p:ph idx="1"/>
          </p:nvPr>
        </p:nvSpPr>
        <p:spPr/>
        <p:txBody>
          <a:bodyPr/>
          <a:lstStyle/>
          <a:p>
            <a:pPr eaLnBrk="1" hangingPunct="1"/>
            <a:r>
              <a:rPr lang="el-GR" sz="2800" smtClean="0"/>
              <a:t>Η Περιβαλλοντική εκπαίδευση για την αειφορία αναγνωρίζει αυτό που ήταν πάντα αλήθεια: ότι το πώς οι άνθρωποι αντιλαμβάνονται και αλληλεπιδρούν με το περιβάλλον τους (οι Κοσμοθεωρίες τους) δεν μπορεί να διαχωριστεί από την κοινωνία και τον πολιτισμό που ζουν.</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TotalTime>
  <Words>1899</Words>
  <Application>Microsoft Office PowerPoint</Application>
  <PresentationFormat>Προβολή στην οθόνη (4:3)</PresentationFormat>
  <Paragraphs>173</Paragraphs>
  <Slides>40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40</vt:i4>
      </vt:variant>
    </vt:vector>
  </HeadingPairs>
  <TitlesOfParts>
    <vt:vector size="46" baseType="lpstr">
      <vt:lpstr>Arial</vt:lpstr>
      <vt:lpstr>Arial Black</vt:lpstr>
      <vt:lpstr>Wingdings</vt:lpstr>
      <vt:lpstr>Calibri</vt:lpstr>
      <vt:lpstr>Times New Roman</vt:lpstr>
      <vt:lpstr>Ηλιοστάσιο</vt:lpstr>
      <vt:lpstr>Εκπαίδευση για ένα  Βιώσιμο Μέλλον  </vt:lpstr>
      <vt:lpstr>Αειφόρος ανάπτυξη</vt:lpstr>
      <vt:lpstr>Στόχοι της Μαθητείας στον εικοστό πρώτο αιώνα:  </vt:lpstr>
      <vt:lpstr>Εκπαίδευση για ένα  Βιώσιμο Μέλλον</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Εκπαίδευση  για την αειφόρο ανάπτυξη</vt:lpstr>
      <vt:lpstr>«Στόχος η αειφορία»</vt:lpstr>
      <vt:lpstr>ΑΝΑΛΥΤΙΚΟ ΠΡΟΓΡΑΜΜΑ</vt:lpstr>
      <vt:lpstr>ΑΝΑΛΥΤΙΚΟ ΠΡΟΓΡΑΜΜΑ</vt:lpstr>
      <vt:lpstr>ΑΝΑΛΥΤΙΚΟ ΠΡΟΓΡΑΜΜΑ</vt:lpstr>
      <vt:lpstr>ΑΝΑΛΥΤΙΚΟ ΠΡΟΓΡΑΜΜΑ</vt:lpstr>
      <vt:lpstr>ΣΚΟΠΟΙ</vt:lpstr>
      <vt:lpstr>Πρότυπο για την εκπαίδευση στη βιώσιμη ανάπτυξη. (1993) Developing a Cooperative Framework for Sustainable Development Education. (1993). </vt:lpstr>
      <vt:lpstr>Πρότυπο για την εκπαίδευση στη βιώσιμη ανάπτυξη. (1993) Developing a Cooperative Framework for Sustainable Development Education. (1993). </vt:lpstr>
      <vt:lpstr>Πρότυπο για την εκπαίδευση στη βιώσιμη ανάπτυξη. (1993) Developing a Cooperative Framework for Sustainable Development Education. (1993). </vt:lpstr>
      <vt:lpstr>Οδηγός δραστηριοτήτων Περιβαλλοντικής Εκπαίδευσης –  Σχέδιο Προγράμματος Σπουδών (1993) </vt:lpstr>
      <vt:lpstr>Δράση και συμμετοχή</vt:lpstr>
      <vt:lpstr>Δράση και συμμετοχή</vt:lpstr>
      <vt:lpstr>Μια προσέγγιση σε ολόκληρο το σχολείο</vt:lpstr>
      <vt:lpstr>Οι στρατηγικές</vt:lpstr>
      <vt:lpstr>Διαφάνεια 32</vt:lpstr>
      <vt:lpstr>Οι στρατηγικές</vt:lpstr>
      <vt:lpstr>Οι στρατηγικές</vt:lpstr>
      <vt:lpstr>Οι στρατηγικές</vt:lpstr>
      <vt:lpstr>Οι στρατηγικές</vt:lpstr>
      <vt:lpstr>Τριτοβάθμια Εκπαίδευση</vt:lpstr>
      <vt:lpstr>Τριτοβάθμια Εκπαίδευση</vt:lpstr>
      <vt:lpstr>ΖΗΤΗΜΑΤΑ-ΠΡΟΒΛΗΜΑΤΙΣΜΟΙ</vt:lpstr>
      <vt:lpstr>Διαφάνεια 40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pstefano</dc:creator>
  <cp:lastModifiedBy>pstefano</cp:lastModifiedBy>
  <cp:revision>31</cp:revision>
  <dcterms:created xsi:type="dcterms:W3CDTF">2011-04-13T14:07:12Z</dcterms:created>
  <dcterms:modified xsi:type="dcterms:W3CDTF">2011-04-14T17:06:05Z</dcterms:modified>
</cp:coreProperties>
</file>